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304" r:id="rId3"/>
    <p:sldId id="259" r:id="rId4"/>
    <p:sldId id="261" r:id="rId5"/>
    <p:sldId id="258" r:id="rId6"/>
    <p:sldId id="260" r:id="rId7"/>
    <p:sldId id="262" r:id="rId8"/>
    <p:sldId id="263" r:id="rId9"/>
    <p:sldId id="264" r:id="rId10"/>
    <p:sldId id="265" r:id="rId11"/>
    <p:sldId id="266" r:id="rId12"/>
    <p:sldId id="267" r:id="rId13"/>
    <p:sldId id="296" r:id="rId14"/>
    <p:sldId id="268" r:id="rId15"/>
    <p:sldId id="269" r:id="rId16"/>
    <p:sldId id="270" r:id="rId17"/>
    <p:sldId id="302" r:id="rId18"/>
    <p:sldId id="271" r:id="rId19"/>
    <p:sldId id="272" r:id="rId20"/>
    <p:sldId id="273" r:id="rId21"/>
    <p:sldId id="274" r:id="rId22"/>
    <p:sldId id="275" r:id="rId23"/>
    <p:sldId id="300" r:id="rId24"/>
    <p:sldId id="297" r:id="rId25"/>
    <p:sldId id="277" r:id="rId26"/>
    <p:sldId id="278" r:id="rId27"/>
    <p:sldId id="279" r:id="rId28"/>
    <p:sldId id="301"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305" r:id="rId46"/>
    <p:sldId id="30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FE4"/>
    <a:srgbClr val="33CC33"/>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017" autoAdjust="0"/>
  </p:normalViewPr>
  <p:slideViewPr>
    <p:cSldViewPr snapToGrid="0">
      <p:cViewPr varScale="1">
        <p:scale>
          <a:sx n="34" d="100"/>
          <a:sy n="34" d="100"/>
        </p:scale>
        <p:origin x="1828" y="36"/>
      </p:cViewPr>
      <p:guideLst/>
    </p:cSldViewPr>
  </p:slideViewPr>
  <p:notesTextViewPr>
    <p:cViewPr>
      <p:scale>
        <a:sx n="1" d="1"/>
        <a:sy n="1" d="1"/>
      </p:scale>
      <p:origin x="0" y="0"/>
    </p:cViewPr>
  </p:notesTextViewPr>
  <p:sorterViewPr>
    <p:cViewPr varScale="1">
      <p:scale>
        <a:sx n="1" d="1"/>
        <a:sy n="1" d="1"/>
      </p:scale>
      <p:origin x="0" y="-12840"/>
    </p:cViewPr>
  </p:sorter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DC861-0A22-49CD-B42B-2B42973D0870}" type="datetimeFigureOut">
              <a:rPr lang="en-US" smtClean="0"/>
              <a:t>4/27/2022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AA58B-7F68-4F22-A5B3-354C37D900B1}" type="slidenum">
              <a:rPr lang="en-US" smtClean="0"/>
              <a:t>‹#›</a:t>
            </a:fld>
            <a:endParaRPr lang="en-US" dirty="0"/>
          </a:p>
        </p:txBody>
      </p:sp>
    </p:spTree>
    <p:extLst>
      <p:ext uri="{BB962C8B-B14F-4D97-AF65-F5344CB8AC3E}">
        <p14:creationId xmlns:p14="http://schemas.microsoft.com/office/powerpoint/2010/main" val="422551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Repetition is beneficial for learning. Take time to review the last </a:t>
            </a:r>
            <a:r>
              <a:rPr lang="en-US" sz="1200" i="1" kern="1200" dirty="0" smtClean="0">
                <a:solidFill>
                  <a:schemeClr val="tx1"/>
                </a:solidFill>
                <a:effectLst/>
                <a:latin typeface="+mn-lt"/>
                <a:ea typeface="+mn-ea"/>
                <a:cs typeface="+mn-cs"/>
              </a:rPr>
              <a:t>My Rights My Life</a:t>
            </a:r>
            <a:r>
              <a:rPr lang="en-US" sz="1200" kern="1200" dirty="0" smtClean="0">
                <a:solidFill>
                  <a:schemeClr val="tx1"/>
                </a:solidFill>
                <a:effectLst/>
                <a:latin typeface="+mn-lt"/>
                <a:ea typeface="+mn-ea"/>
                <a:cs typeface="+mn-cs"/>
              </a:rPr>
              <a:t> class you taught prior to beginning this session. You can also answer any private questions students submitted on notecards </a:t>
            </a:r>
            <a:r>
              <a:rPr lang="en-US" sz="1200" b="0" kern="1200" dirty="0" smtClean="0">
                <a:solidFill>
                  <a:schemeClr val="tx1"/>
                </a:solidFill>
                <a:effectLst/>
                <a:latin typeface="+mn-lt"/>
                <a:ea typeface="+mn-ea"/>
                <a:cs typeface="+mn-cs"/>
              </a:rPr>
              <a:t>during</a:t>
            </a:r>
            <a:r>
              <a:rPr lang="en-US" sz="1200" kern="1200" dirty="0" smtClean="0">
                <a:solidFill>
                  <a:schemeClr val="tx1"/>
                </a:solidFill>
                <a:effectLst/>
                <a:latin typeface="+mn-lt"/>
                <a:ea typeface="+mn-ea"/>
                <a:cs typeface="+mn-cs"/>
              </a:rPr>
              <a:t> your previous class session.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Today in class we will be talking about anatomy. Anatomy means body parts. We will be talking about genitals and other body parts, as well as what happens to these body parts when you are being sexual.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a:t>
            </a:fld>
            <a:endParaRPr lang="en-US" dirty="0"/>
          </a:p>
        </p:txBody>
      </p:sp>
    </p:spTree>
    <p:extLst>
      <p:ext uri="{BB962C8B-B14F-4D97-AF65-F5344CB8AC3E}">
        <p14:creationId xmlns:p14="http://schemas.microsoft.com/office/powerpoint/2010/main" val="3811484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Now</a:t>
            </a:r>
            <a:r>
              <a:rPr lang="en-US" i="1" baseline="0" dirty="0" smtClean="0"/>
              <a:t> that we have talked about how all bodies are amazing, we are next going to look at some specific body parts. We will start by talking about the bodies of people with vulvas and vaginas.</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10</a:t>
            </a:fld>
            <a:endParaRPr lang="en-US" dirty="0"/>
          </a:p>
        </p:txBody>
      </p:sp>
    </p:spTree>
    <p:extLst>
      <p:ext uri="{BB962C8B-B14F-4D97-AF65-F5344CB8AC3E}">
        <p14:creationId xmlns:p14="http://schemas.microsoft.com/office/powerpoint/2010/main" val="224995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Some people have vulvas and vaginas. The vulva is the outside part of the genitals, and the vagina is one of the inside parts. Vulvas come in a million different shapes, sizes, and colors. All are normal and healthy. </a:t>
            </a:r>
          </a:p>
          <a:p>
            <a:endParaRPr lang="en-US" i="1" baseline="0" dirty="0" smtClean="0"/>
          </a:p>
          <a:p>
            <a:r>
              <a:rPr lang="en-US" i="1" baseline="0" dirty="0" smtClean="0"/>
              <a:t>Remember, some people with vulvas and vaginas identify as women, and others do not. </a:t>
            </a:r>
          </a:p>
          <a:p>
            <a:endParaRPr lang="en-US" i="1" baseline="0" dirty="0" smtClean="0"/>
          </a:p>
          <a:p>
            <a:r>
              <a:rPr lang="en-US" i="1" baseline="0" dirty="0" smtClean="0"/>
              <a:t>Has anyone ever heard any other words to refer to vulvas and vaginas?</a:t>
            </a:r>
          </a:p>
          <a:p>
            <a:endParaRPr lang="en-US" i="1" baseline="0" dirty="0" smtClean="0"/>
          </a:p>
          <a:p>
            <a:r>
              <a:rPr lang="en-US" i="0" baseline="0" dirty="0" smtClean="0"/>
              <a:t>It can be helpful to acknowledge slang terms, since it is likely that students will hear these from their peers, or in traditional and social media. It’s also really important that students understand the correct terminology for these body parts.</a:t>
            </a:r>
            <a:endParaRPr lang="en-US" i="0" dirty="0"/>
          </a:p>
        </p:txBody>
      </p:sp>
      <p:sp>
        <p:nvSpPr>
          <p:cNvPr id="4" name="Slide Number Placeholder 3"/>
          <p:cNvSpPr>
            <a:spLocks noGrp="1"/>
          </p:cNvSpPr>
          <p:nvPr>
            <p:ph type="sldNum" sz="quarter" idx="10"/>
          </p:nvPr>
        </p:nvSpPr>
        <p:spPr/>
        <p:txBody>
          <a:bodyPr/>
          <a:lstStyle/>
          <a:p>
            <a:fld id="{68BAA58B-7F68-4F22-A5B3-354C37D900B1}" type="slidenum">
              <a:rPr lang="en-US" smtClean="0"/>
              <a:t>11</a:t>
            </a:fld>
            <a:endParaRPr lang="en-US" dirty="0"/>
          </a:p>
        </p:txBody>
      </p:sp>
    </p:spTree>
    <p:extLst>
      <p:ext uri="{BB962C8B-B14F-4D97-AF65-F5344CB8AC3E}">
        <p14:creationId xmlns:p14="http://schemas.microsoft.com/office/powerpoint/2010/main" val="385048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The outer part of the vulva is called the labia. The labia is the skin that is around the vaginal opening. These are sometimes called the “lips.” There are outer lips and inner lips.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The anus is the opening or</a:t>
            </a:r>
            <a:r>
              <a:rPr lang="en-US" sz="1200" b="0" i="1" u="none" strike="noStrike" kern="1200" baseline="0" dirty="0" smtClean="0">
                <a:solidFill>
                  <a:schemeClr val="tx1"/>
                </a:solidFill>
                <a:effectLst/>
                <a:latin typeface="+mn-lt"/>
                <a:ea typeface="+mn-ea"/>
                <a:cs typeface="+mn-cs"/>
              </a:rPr>
              <a:t> hole </a:t>
            </a:r>
            <a:r>
              <a:rPr lang="en-US" sz="1200" b="0" i="1" u="none" strike="noStrike" kern="1200" dirty="0" smtClean="0">
                <a:solidFill>
                  <a:schemeClr val="tx1"/>
                </a:solidFill>
                <a:effectLst/>
                <a:latin typeface="+mn-lt"/>
                <a:ea typeface="+mn-ea"/>
                <a:cs typeface="+mn-cs"/>
              </a:rPr>
              <a:t>in your butt where your poop</a:t>
            </a:r>
            <a:r>
              <a:rPr lang="en-US" sz="1200" b="0" i="1" u="none" strike="noStrike" kern="1200" baseline="0" dirty="0" smtClean="0">
                <a:solidFill>
                  <a:schemeClr val="tx1"/>
                </a:solidFill>
                <a:effectLst/>
                <a:latin typeface="+mn-lt"/>
                <a:ea typeface="+mn-ea"/>
                <a:cs typeface="+mn-cs"/>
              </a:rPr>
              <a:t> (stool) </a:t>
            </a:r>
            <a:r>
              <a:rPr lang="en-US" sz="1200" b="0" i="1" u="none" strike="noStrike" kern="1200" dirty="0" smtClean="0">
                <a:solidFill>
                  <a:schemeClr val="tx1"/>
                </a:solidFill>
                <a:effectLst/>
                <a:latin typeface="+mn-lt"/>
                <a:ea typeface="+mn-ea"/>
                <a:cs typeface="+mn-cs"/>
              </a:rPr>
              <a:t>comes out.  Has anyone</a:t>
            </a:r>
            <a:r>
              <a:rPr lang="en-US" sz="1200" b="0" i="1" u="none" strike="noStrike" kern="1200" baseline="0" dirty="0" smtClean="0">
                <a:solidFill>
                  <a:schemeClr val="tx1"/>
                </a:solidFill>
                <a:effectLst/>
                <a:latin typeface="+mn-lt"/>
                <a:ea typeface="+mn-ea"/>
                <a:cs typeface="+mn-cs"/>
              </a:rPr>
              <a:t> every heard any other words to refer to the anus?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Students may say asshole or butthole or some other word. </a:t>
            </a:r>
            <a:r>
              <a:rPr lang="en-US" sz="1200" b="0" i="0" u="none" strike="noStrike" kern="1200" dirty="0" smtClean="0">
                <a:solidFill>
                  <a:schemeClr val="tx1"/>
                </a:solidFill>
                <a:effectLst/>
                <a:latin typeface="+mn-lt"/>
                <a:ea typeface="+mn-ea"/>
                <a:cs typeface="+mn-cs"/>
              </a:rPr>
              <a:t>It</a:t>
            </a:r>
            <a:r>
              <a:rPr lang="en-US" sz="1200" b="0" i="0" u="none" strike="noStrike" kern="1200" baseline="0" dirty="0" smtClean="0">
                <a:solidFill>
                  <a:schemeClr val="tx1"/>
                </a:solidFill>
                <a:effectLst/>
                <a:latin typeface="+mn-lt"/>
                <a:ea typeface="+mn-ea"/>
                <a:cs typeface="+mn-cs"/>
              </a:rPr>
              <a:t> can be </a:t>
            </a:r>
            <a:r>
              <a:rPr lang="en-US" b="0" i="0" baseline="0" dirty="0" smtClean="0"/>
              <a:t>helpful </a:t>
            </a:r>
            <a:r>
              <a:rPr lang="en-US" i="0" baseline="0" dirty="0" smtClean="0"/>
              <a:t>to acknowledge slang terms, since it is likely that students will hear these from their peers, or in traditional and social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It’s also really important that students understand the correct anatomical terminology for these body parts.</a:t>
            </a:r>
            <a:endParaRPr lang="en-US" i="0" dirty="0" smtClean="0"/>
          </a:p>
          <a:p>
            <a:endParaRPr lang="en-US" dirty="0" smtClean="0"/>
          </a:p>
          <a:p>
            <a:endParaRPr lang="en-US" i="1" baseline="0" dirty="0" smtClean="0"/>
          </a:p>
          <a:p>
            <a:endParaRPr lang="en-US" i="1" baseline="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12</a:t>
            </a:fld>
            <a:endParaRPr lang="en-US" dirty="0"/>
          </a:p>
        </p:txBody>
      </p:sp>
    </p:spTree>
    <p:extLst>
      <p:ext uri="{BB962C8B-B14F-4D97-AF65-F5344CB8AC3E}">
        <p14:creationId xmlns:p14="http://schemas.microsoft.com/office/powerpoint/2010/main" val="1304833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Say: </a:t>
            </a:r>
            <a:r>
              <a:rPr lang="en-US" sz="1200" b="0" i="1" u="none" strike="noStrike" kern="1200" dirty="0" smtClean="0">
                <a:solidFill>
                  <a:schemeClr val="tx1"/>
                </a:solidFill>
                <a:effectLst/>
                <a:latin typeface="+mn-lt"/>
                <a:ea typeface="+mn-ea"/>
                <a:cs typeface="+mn-cs"/>
              </a:rPr>
              <a:t>There are two openings in the vulva. The vagina is the large opening. The vagina is where babies come out. The vagina is also where blood and other fluid comes out during menstruation, also known as a period or “the time of the month.” Menstrual Periods (most</a:t>
            </a:r>
            <a:r>
              <a:rPr lang="en-US" sz="1200" b="0" i="1" u="none" strike="noStrike" kern="1200" baseline="0" dirty="0" smtClean="0">
                <a:solidFill>
                  <a:schemeClr val="tx1"/>
                </a:solidFill>
                <a:effectLst/>
                <a:latin typeface="+mn-lt"/>
                <a:ea typeface="+mn-ea"/>
                <a:cs typeface="+mn-cs"/>
              </a:rPr>
              <a:t> often just called ‘periods’) </a:t>
            </a:r>
            <a:r>
              <a:rPr lang="en-US" sz="1200" b="0" i="1" u="none" strike="noStrike" kern="1200" dirty="0" smtClean="0">
                <a:solidFill>
                  <a:schemeClr val="tx1"/>
                </a:solidFill>
                <a:effectLst/>
                <a:latin typeface="+mn-lt"/>
                <a:ea typeface="+mn-ea"/>
                <a:cs typeface="+mn-cs"/>
              </a:rPr>
              <a:t>usually happen about once a month and last 2 to 8 days. Periods are normal and healthy. There is nothing gross about a person being on their period. Within the blood and fluids is something called an egg. This is one part of what you need to make a baby.</a:t>
            </a:r>
            <a:r>
              <a:rPr lang="en-US" sz="1200" b="0" i="1" u="none" strike="noStrike" kern="1200" baseline="0" dirty="0" smtClean="0">
                <a:solidFill>
                  <a:schemeClr val="tx1"/>
                </a:solidFill>
                <a:effectLst/>
                <a:latin typeface="+mn-lt"/>
                <a:ea typeface="+mn-ea"/>
                <a:cs typeface="+mn-cs"/>
              </a:rPr>
              <a:t> We’ll talk about this more in another class.</a:t>
            </a:r>
            <a:r>
              <a:rPr lang="en-US" sz="1200" b="0" i="1" u="none" strike="noStrike" kern="1200" dirty="0" smtClean="0">
                <a:solidFill>
                  <a:schemeClr val="tx1"/>
                </a:solidFill>
                <a:effectLst/>
                <a:latin typeface="+mn-lt"/>
                <a:ea typeface="+mn-ea"/>
                <a:cs typeface="+mn-cs"/>
              </a:rPr>
              <a:t> Someone might use tampons, pads, menstrual cups, or other things</a:t>
            </a:r>
            <a:r>
              <a:rPr lang="en-US" sz="1200" b="0" i="1" u="none" strike="noStrike" kern="1200" baseline="0" dirty="0" smtClean="0">
                <a:solidFill>
                  <a:schemeClr val="tx1"/>
                </a:solidFill>
                <a:effectLst/>
                <a:latin typeface="+mn-lt"/>
                <a:ea typeface="+mn-ea"/>
                <a:cs typeface="+mn-cs"/>
              </a:rPr>
              <a:t> to catch the blood and other fluid as it comes out of the body. A person on their period might have other symptoms, such as cramps, where the part of the body below the stomach hurts.</a:t>
            </a:r>
            <a:r>
              <a:rPr lang="en-US" sz="1200" b="0" i="1" u="none" strike="noStrike" kern="1200" dirty="0" smtClean="0">
                <a:solidFill>
                  <a:schemeClr val="tx1"/>
                </a:solidFill>
                <a:effectLst/>
                <a:latin typeface="+mn-lt"/>
                <a:ea typeface="+mn-ea"/>
                <a:cs typeface="+mn-cs"/>
              </a:rPr>
              <a:t> A person can have sex during their period; this is safe and normal. </a:t>
            </a:r>
          </a:p>
          <a:p>
            <a:pPr rtl="0"/>
            <a:endParaRPr lang="en-US" b="0" i="1" dirty="0" smtClean="0">
              <a:effectLst/>
            </a:endParaRPr>
          </a:p>
          <a:p>
            <a:pPr rtl="0"/>
            <a:r>
              <a:rPr lang="en-US" sz="1200" b="0" i="1" u="none" strike="noStrike" kern="1200" dirty="0" smtClean="0">
                <a:solidFill>
                  <a:schemeClr val="tx1"/>
                </a:solidFill>
                <a:effectLst/>
                <a:latin typeface="+mn-lt"/>
                <a:ea typeface="+mn-ea"/>
                <a:cs typeface="+mn-cs"/>
              </a:rPr>
              <a:t>The other opening in the vulva is called the urethra. The urethra is where pee (urine)</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comes out. The urethra is much smaller and is above the vagina.</a:t>
            </a:r>
          </a:p>
          <a:p>
            <a:pPr rtl="0"/>
            <a:endParaRPr lang="en-US" sz="1200" b="0" i="1" u="none" strike="noStrike" kern="1200" dirty="0" smtClean="0">
              <a:solidFill>
                <a:schemeClr val="tx1"/>
              </a:solidFill>
              <a:effectLst/>
              <a:latin typeface="+mn-lt"/>
              <a:ea typeface="+mn-ea"/>
              <a:cs typeface="+mn-cs"/>
            </a:endParaRPr>
          </a:p>
          <a:p>
            <a:pPr rtl="0"/>
            <a:r>
              <a:rPr lang="en-US" sz="1200" b="0" i="1" u="none" strike="noStrike" kern="1200" dirty="0" smtClean="0">
                <a:solidFill>
                  <a:schemeClr val="tx1"/>
                </a:solidFill>
                <a:effectLst/>
                <a:latin typeface="+mn-lt"/>
                <a:ea typeface="+mn-ea"/>
                <a:cs typeface="+mn-cs"/>
              </a:rPr>
              <a:t>Above the urethra</a:t>
            </a:r>
            <a:r>
              <a:rPr lang="en-US" sz="1200" b="0" i="1" u="none" strike="noStrike" kern="1200" baseline="0" dirty="0" smtClean="0">
                <a:solidFill>
                  <a:schemeClr val="tx1"/>
                </a:solidFill>
                <a:effectLst/>
                <a:latin typeface="+mn-lt"/>
                <a:ea typeface="+mn-ea"/>
                <a:cs typeface="+mn-cs"/>
              </a:rPr>
              <a:t> is the clitoris. We’ll talk more about the clitoris on the next slide.</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13</a:t>
            </a:fld>
            <a:endParaRPr lang="en-US" dirty="0"/>
          </a:p>
        </p:txBody>
      </p:sp>
    </p:spTree>
    <p:extLst>
      <p:ext uri="{BB962C8B-B14F-4D97-AF65-F5344CB8AC3E}">
        <p14:creationId xmlns:p14="http://schemas.microsoft.com/office/powerpoint/2010/main" val="115561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After a person has gone through puberty, it is normal for them to have sexual feelings. Sexual</a:t>
            </a:r>
            <a:r>
              <a:rPr lang="en-US" i="1" baseline="0" dirty="0" smtClean="0"/>
              <a:t> feelings are when you see someone and you think they are super cute. You may start thinking about kissing or touching them. Your vulva or penis may also change when you see them. We’ll talk about this more in today’s class. </a:t>
            </a:r>
          </a:p>
          <a:p>
            <a:endParaRPr lang="en-US" i="1" baseline="0" dirty="0" smtClean="0"/>
          </a:p>
          <a:p>
            <a:r>
              <a:rPr lang="en-US" i="1" baseline="0" dirty="0" smtClean="0"/>
              <a:t>Sexual feelings are really normal, and you don’t have to feel bad for having them. It’s also really normal if you don’t have sexual feelings.</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14</a:t>
            </a:fld>
            <a:endParaRPr lang="en-US" dirty="0"/>
          </a:p>
        </p:txBody>
      </p:sp>
    </p:spTree>
    <p:extLst>
      <p:ext uri="{BB962C8B-B14F-4D97-AF65-F5344CB8AC3E}">
        <p14:creationId xmlns:p14="http://schemas.microsoft.com/office/powerpoint/2010/main" val="335241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When someone with a vulva becomes sexually excited, their vulva may feel warm and tingly. The vagina also produces fluid and may feel more wet than usual. This fluid is normal and helps sex feel better. Sometimes a lot of fluid comes out,</a:t>
            </a:r>
            <a:r>
              <a:rPr lang="en-US" sz="1200" b="0" i="1" u="none" strike="noStrike" kern="1200" baseline="0" dirty="0" smtClean="0">
                <a:solidFill>
                  <a:schemeClr val="tx1"/>
                </a:solidFill>
                <a:effectLst/>
                <a:latin typeface="+mn-lt"/>
                <a:ea typeface="+mn-ea"/>
                <a:cs typeface="+mn-cs"/>
              </a:rPr>
              <a:t> and that’s</a:t>
            </a:r>
            <a:r>
              <a:rPr lang="en-US" sz="1200" b="0" i="1" u="none" strike="noStrike" kern="1200" dirty="0" smtClean="0">
                <a:solidFill>
                  <a:schemeClr val="tx1"/>
                </a:solidFill>
                <a:effectLst/>
                <a:latin typeface="+mn-lt"/>
                <a:ea typeface="+mn-ea"/>
                <a:cs typeface="+mn-cs"/>
              </a:rPr>
              <a:t> normal. This is also private. This means you shouldn’t tell</a:t>
            </a:r>
            <a:r>
              <a:rPr lang="en-US" sz="1200" b="0" i="1" u="none" strike="noStrike" kern="1200" baseline="0" dirty="0" smtClean="0">
                <a:solidFill>
                  <a:schemeClr val="tx1"/>
                </a:solidFill>
                <a:effectLst/>
                <a:latin typeface="+mn-lt"/>
                <a:ea typeface="+mn-ea"/>
                <a:cs typeface="+mn-cs"/>
              </a:rPr>
              <a:t> other people who are not your romantic partner</a:t>
            </a:r>
            <a:r>
              <a:rPr lang="en-US" sz="1200" b="0" i="1" u="none" strike="noStrike" kern="1200" dirty="0" smtClean="0">
                <a:solidFill>
                  <a:schemeClr val="tx1"/>
                </a:solidFill>
                <a:effectLst/>
                <a:latin typeface="+mn-lt"/>
                <a:ea typeface="+mn-ea"/>
                <a:cs typeface="+mn-cs"/>
              </a:rPr>
              <a:t> </a:t>
            </a:r>
            <a:r>
              <a:rPr lang="en-US" sz="1200" b="0" i="1" u="none" strike="noStrike" kern="1200" baseline="0" dirty="0" smtClean="0">
                <a:solidFill>
                  <a:schemeClr val="tx1"/>
                </a:solidFill>
                <a:effectLst/>
                <a:latin typeface="+mn-lt"/>
                <a:ea typeface="+mn-ea"/>
                <a:cs typeface="+mn-cs"/>
              </a:rPr>
              <a:t>that your vagina feels wet or tingly. You can also always talk to your doctor or someone in your circle of trust (green circle) if you are worried about changes in your vulva or vagina.</a:t>
            </a:r>
            <a:endParaRPr lang="en-US" sz="1200" b="0" i="1" u="none" strike="noStrike" kern="1200" dirty="0" smtClean="0">
              <a:solidFill>
                <a:schemeClr val="tx1"/>
              </a:solidFill>
              <a:effectLst/>
              <a:latin typeface="+mn-lt"/>
              <a:ea typeface="+mn-ea"/>
              <a:cs typeface="+mn-cs"/>
            </a:endParaRPr>
          </a:p>
          <a:p>
            <a:pPr rtl="0"/>
            <a:endParaRPr lang="en-US" b="0" i="1"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The clitoris is above the vagina and the urethra. The clitoris is very sensitive. When someone with a vulva is sexually excited, they can have an orgasm by touching or rubbing their clitoris. Someone can also have an orgasm by having sex with someone else. We’ll talk about this more in a future class. An orgasm is what happens when all the sexual excitement in the body builds,</a:t>
            </a:r>
            <a:r>
              <a:rPr lang="en-US" sz="1200" b="0" i="1" u="none" strike="noStrike" kern="1200" baseline="0" dirty="0" smtClean="0">
                <a:solidFill>
                  <a:schemeClr val="tx1"/>
                </a:solidFill>
                <a:effectLst/>
                <a:latin typeface="+mn-lt"/>
                <a:ea typeface="+mn-ea"/>
                <a:cs typeface="+mn-cs"/>
              </a:rPr>
              <a:t> and builds, and builds, and then i</a:t>
            </a:r>
            <a:r>
              <a:rPr lang="en-US" sz="1200" b="0" i="1" u="none" strike="noStrike" kern="1200" dirty="0" smtClean="0">
                <a:solidFill>
                  <a:schemeClr val="tx1"/>
                </a:solidFill>
                <a:effectLst/>
                <a:latin typeface="+mn-lt"/>
                <a:ea typeface="+mn-ea"/>
                <a:cs typeface="+mn-cs"/>
              </a:rPr>
              <a:t>s finally released. Usually when someone has an orgasm, the body feels really, really good and relaxed.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Having an orgasm is sometimes called “cumming.”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rtl="0"/>
            <a:r>
              <a:rPr lang="en-US" sz="1200" b="0" i="1" u="none" strike="noStrike" kern="1200" dirty="0" smtClean="0">
                <a:solidFill>
                  <a:schemeClr val="tx1"/>
                </a:solidFill>
                <a:effectLst/>
                <a:latin typeface="+mn-lt"/>
                <a:ea typeface="+mn-ea"/>
                <a:cs typeface="+mn-cs"/>
              </a:rPr>
              <a:t>When a person with a vulva has an orgasm, the muscles inside the vagina contract, which means they squeeze together and then release.  </a:t>
            </a:r>
            <a:endParaRPr lang="en-US" b="0" i="1"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15</a:t>
            </a:fld>
            <a:endParaRPr lang="en-US" dirty="0"/>
          </a:p>
        </p:txBody>
      </p:sp>
    </p:spTree>
    <p:extLst>
      <p:ext uri="{BB962C8B-B14F-4D97-AF65-F5344CB8AC3E}">
        <p14:creationId xmlns:p14="http://schemas.microsoft.com/office/powerpoint/2010/main" val="1509093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Say:</a:t>
            </a:r>
            <a:r>
              <a:rPr lang="en-US" sz="1200" b="0" i="0" u="none" strike="noStrike" kern="1200" baseline="0" dirty="0" smtClean="0">
                <a:solidFill>
                  <a:schemeClr val="tx1"/>
                </a:solidFill>
                <a:effectLst/>
                <a:latin typeface="+mn-lt"/>
                <a:ea typeface="+mn-ea"/>
                <a:cs typeface="+mn-cs"/>
              </a:rPr>
              <a:t> </a:t>
            </a:r>
            <a:r>
              <a:rPr lang="en-US" sz="1200" b="0" i="1" u="none" strike="noStrike" kern="1200" baseline="0" dirty="0" smtClean="0">
                <a:solidFill>
                  <a:schemeClr val="tx1"/>
                </a:solidFill>
                <a:effectLst/>
                <a:latin typeface="+mn-lt"/>
                <a:ea typeface="+mn-ea"/>
                <a:cs typeface="+mn-cs"/>
              </a:rPr>
              <a:t>When someone touches their own vulva and vagina to feel good sexually or to have an orgasm, t</a:t>
            </a:r>
            <a:r>
              <a:rPr lang="en-US" sz="1200" b="0" i="1" u="none" strike="noStrike" kern="1200" dirty="0" smtClean="0">
                <a:solidFill>
                  <a:schemeClr val="tx1"/>
                </a:solidFill>
                <a:effectLst/>
                <a:latin typeface="+mn-lt"/>
                <a:ea typeface="+mn-ea"/>
                <a:cs typeface="+mn-cs"/>
              </a:rPr>
              <a:t>his is called masturbation. They might touch or rub their clitoris,</a:t>
            </a:r>
            <a:r>
              <a:rPr lang="en-US" sz="1200" b="0" i="1" u="none" strike="noStrike" kern="1200" baseline="0" dirty="0" smtClean="0">
                <a:solidFill>
                  <a:schemeClr val="tx1"/>
                </a:solidFill>
                <a:effectLst/>
                <a:latin typeface="+mn-lt"/>
                <a:ea typeface="+mn-ea"/>
                <a:cs typeface="+mn-cs"/>
              </a:rPr>
              <a:t> or put a finger inside the vagina.</a:t>
            </a:r>
            <a:r>
              <a:rPr lang="en-US" sz="1200" b="0" i="1" u="none" strike="noStrike" kern="1200" dirty="0" smtClean="0">
                <a:solidFill>
                  <a:schemeClr val="tx1"/>
                </a:solidFill>
                <a:effectLst/>
                <a:latin typeface="+mn-lt"/>
                <a:ea typeface="+mn-ea"/>
                <a:cs typeface="+mn-cs"/>
              </a:rPr>
              <a:t> Masturbation</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is a normal part of being sexual,</a:t>
            </a:r>
            <a:r>
              <a:rPr lang="en-US" sz="1200" b="0" i="1" u="none" strike="noStrike" kern="1200" baseline="0" dirty="0" smtClean="0">
                <a:solidFill>
                  <a:schemeClr val="tx1"/>
                </a:solidFill>
                <a:effectLst/>
                <a:latin typeface="+mn-lt"/>
                <a:ea typeface="+mn-ea"/>
                <a:cs typeface="+mn-cs"/>
              </a:rPr>
              <a:t> and it can be a great way to learn more about your body and what feels good to your body.</a:t>
            </a:r>
            <a:r>
              <a:rPr lang="en-US" sz="1200" b="0" i="1" u="none" strike="noStrike" kern="1200" dirty="0" smtClean="0">
                <a:solidFill>
                  <a:schemeClr val="tx1"/>
                </a:solidFill>
                <a:effectLst/>
                <a:latin typeface="+mn-lt"/>
                <a:ea typeface="+mn-ea"/>
                <a:cs typeface="+mn-cs"/>
              </a:rPr>
              <a:t> Both people with a penis and people with a vulva masturbate.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Some people use personal lubricant, sometimes called lube for short, when masturbating. Lubrication is</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a clear liquid that can make it easier to move your hand on your vulva and in your vagina. You can buy lubrication at places like a grocery store, pharmacy, or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Masturbation should never hurt. If it is hurting, you might use more lube or rub</a:t>
            </a:r>
            <a:r>
              <a:rPr lang="en-US" sz="1200" b="0" i="1" u="none" strike="noStrike" kern="1200" baseline="0" dirty="0" smtClean="0">
                <a:solidFill>
                  <a:schemeClr val="tx1"/>
                </a:solidFill>
                <a:effectLst/>
                <a:latin typeface="+mn-lt"/>
                <a:ea typeface="+mn-ea"/>
                <a:cs typeface="+mn-cs"/>
              </a:rPr>
              <a:t> more slowly. You can also take a break.</a:t>
            </a:r>
            <a:endParaRPr lang="en-US" b="0" i="1" dirty="0" smtClean="0">
              <a:effectLst/>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16</a:t>
            </a:fld>
            <a:endParaRPr lang="en-US" dirty="0"/>
          </a:p>
        </p:txBody>
      </p:sp>
    </p:spTree>
    <p:extLst>
      <p:ext uri="{BB962C8B-B14F-4D97-AF65-F5344CB8AC3E}">
        <p14:creationId xmlns:p14="http://schemas.microsoft.com/office/powerpoint/2010/main" val="2904884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ahoma" panose="020B0604030504040204" pitchFamily="34" charset="0"/>
                <a:ea typeface="Tahoma" panose="020B0604030504040204" pitchFamily="34" charset="0"/>
                <a:cs typeface="Tahoma" panose="020B0604030504040204" pitchFamily="34" charset="0"/>
              </a:rPr>
              <a:t>Say: </a:t>
            </a:r>
            <a:r>
              <a:rPr lang="en-US" sz="1200" b="0" i="1" u="none" strike="noStrike" kern="1200" dirty="0" smtClean="0">
                <a:solidFill>
                  <a:schemeClr val="tx1"/>
                </a:solidFill>
                <a:effectLst/>
                <a:latin typeface="+mn-lt"/>
                <a:ea typeface="+mn-ea"/>
                <a:cs typeface="+mn-cs"/>
              </a:rPr>
              <a:t>There are a couple things you need to do to keep your</a:t>
            </a:r>
            <a:r>
              <a:rPr lang="en-US" sz="1200" b="0" i="1" u="none" strike="noStrike" kern="1200" baseline="0" dirty="0" smtClean="0">
                <a:solidFill>
                  <a:schemeClr val="tx1"/>
                </a:solidFill>
                <a:effectLst/>
                <a:latin typeface="+mn-lt"/>
                <a:ea typeface="+mn-ea"/>
                <a:cs typeface="+mn-cs"/>
              </a:rPr>
              <a:t> body healthy when masturbating. </a:t>
            </a:r>
            <a:r>
              <a:rPr lang="en-US" sz="1200" b="0" i="1" u="none" strike="noStrike" kern="1200" dirty="0" smtClean="0">
                <a:solidFill>
                  <a:schemeClr val="tx1"/>
                </a:solidFill>
                <a:effectLst/>
                <a:latin typeface="+mn-lt"/>
                <a:ea typeface="+mn-ea"/>
                <a:cs typeface="+mn-cs"/>
              </a:rPr>
              <a:t>Before masturbating, you should wash your hands and vulva. Masturbation</a:t>
            </a:r>
            <a:r>
              <a:rPr lang="en-US" sz="1200" b="0" i="1" u="none" strike="noStrike" kern="1200" baseline="0" dirty="0" smtClean="0">
                <a:solidFill>
                  <a:schemeClr val="tx1"/>
                </a:solidFill>
                <a:effectLst/>
                <a:latin typeface="+mn-lt"/>
                <a:ea typeface="+mn-ea"/>
                <a:cs typeface="+mn-cs"/>
              </a:rPr>
              <a:t> can sometimes be a little messy. </a:t>
            </a:r>
            <a:r>
              <a:rPr lang="en-US" sz="1200" b="0" i="1" u="none" strike="noStrike" kern="1200" dirty="0" smtClean="0">
                <a:solidFill>
                  <a:schemeClr val="tx1"/>
                </a:solidFill>
                <a:effectLst/>
                <a:latin typeface="+mn-lt"/>
                <a:ea typeface="+mn-ea"/>
                <a:cs typeface="+mn-cs"/>
              </a:rPr>
              <a:t>You should make sure to have a towel or something else to clean up your body and the area around you after you masturbate. It’s a good idea to wash your hands and vulva after you masturbate too. It’s okay to</a:t>
            </a:r>
            <a:r>
              <a:rPr lang="en-US" sz="1200" b="0" i="1" u="none" strike="noStrike" kern="1200" baseline="0" dirty="0" smtClean="0">
                <a:solidFill>
                  <a:schemeClr val="tx1"/>
                </a:solidFill>
                <a:effectLst/>
                <a:latin typeface="+mn-lt"/>
                <a:ea typeface="+mn-ea"/>
                <a:cs typeface="+mn-cs"/>
              </a:rPr>
              <a:t> wash your vulva, but you shouldn’t </a:t>
            </a:r>
            <a:r>
              <a:rPr lang="en-US" i="1" baseline="0" dirty="0" smtClean="0"/>
              <a:t>put soap inside your vagina.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17</a:t>
            </a:fld>
            <a:endParaRPr lang="en-US" dirty="0"/>
          </a:p>
        </p:txBody>
      </p:sp>
    </p:spTree>
    <p:extLst>
      <p:ext uri="{BB962C8B-B14F-4D97-AF65-F5344CB8AC3E}">
        <p14:creationId xmlns:p14="http://schemas.microsoft.com/office/powerpoint/2010/main" val="14968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sz="1200" b="0" i="1" u="none" strike="noStrike" kern="1200" dirty="0" smtClean="0">
                <a:solidFill>
                  <a:schemeClr val="tx1"/>
                </a:solidFill>
                <a:effectLst/>
                <a:latin typeface="+mn-lt"/>
                <a:ea typeface="+mn-ea"/>
                <a:cs typeface="+mn-cs"/>
              </a:rPr>
              <a:t>Some people have breasts. Breasts come in many different shapes, sizes, and colors. Some breasts are large and some breasts are small. Both are normal. It’s also normal for one breast to be bigger than the other one.</a:t>
            </a:r>
          </a:p>
          <a:p>
            <a:endParaRPr lang="en-US" sz="1200" b="0" i="1" u="none" strike="noStrike" kern="1200" dirty="0" smtClean="0">
              <a:solidFill>
                <a:schemeClr val="tx1"/>
              </a:solidFill>
              <a:effectLst/>
              <a:latin typeface="+mn-lt"/>
              <a:ea typeface="+mn-ea"/>
              <a:cs typeface="+mn-cs"/>
            </a:endParaRPr>
          </a:p>
          <a:p>
            <a:r>
              <a:rPr lang="en-US" sz="1200" b="0" i="1" u="none" strike="noStrike" kern="1200" dirty="0" smtClean="0">
                <a:solidFill>
                  <a:schemeClr val="tx1"/>
                </a:solidFill>
                <a:effectLst/>
                <a:latin typeface="+mn-lt"/>
                <a:ea typeface="+mn-ea"/>
                <a:cs typeface="+mn-cs"/>
              </a:rPr>
              <a:t>People with and without breasts have nipples. Nipples</a:t>
            </a:r>
            <a:r>
              <a:rPr lang="en-US" sz="1200" b="0" i="1" u="none" strike="noStrike" kern="1200" baseline="0" dirty="0" smtClean="0">
                <a:solidFill>
                  <a:schemeClr val="tx1"/>
                </a:solidFill>
                <a:effectLst/>
                <a:latin typeface="+mn-lt"/>
                <a:ea typeface="+mn-ea"/>
                <a:cs typeface="+mn-cs"/>
              </a:rPr>
              <a:t> are the pointier parts at the end of the breast or in the middle of the chest. </a:t>
            </a:r>
            <a:r>
              <a:rPr lang="en-US" sz="1200" b="0" i="1" u="none" strike="noStrike" kern="1200" dirty="0" smtClean="0">
                <a:solidFill>
                  <a:schemeClr val="tx1"/>
                </a:solidFill>
                <a:effectLst/>
                <a:latin typeface="+mn-lt"/>
                <a:ea typeface="+mn-ea"/>
                <a:cs typeface="+mn-cs"/>
              </a:rPr>
              <a:t>Nipples can also be a lot of different shapes, sizes, and colors. Some people have hair around their nipples and some do not. Both are normal. </a:t>
            </a:r>
          </a:p>
          <a:p>
            <a:endParaRPr lang="en-US" sz="1200" b="0" i="1" u="none" strike="noStrike" kern="1200" dirty="0" smtClean="0">
              <a:solidFill>
                <a:schemeClr val="tx1"/>
              </a:solidFill>
              <a:effectLst/>
              <a:latin typeface="+mn-lt"/>
              <a:ea typeface="+mn-ea"/>
              <a:cs typeface="+mn-cs"/>
            </a:endParaRPr>
          </a:p>
          <a:p>
            <a:r>
              <a:rPr lang="en-US" sz="1200" b="0" i="1" u="none" strike="noStrike" kern="1200" dirty="0" smtClean="0">
                <a:solidFill>
                  <a:schemeClr val="tx1"/>
                </a:solidFill>
                <a:effectLst/>
                <a:latin typeface="+mn-lt"/>
                <a:ea typeface="+mn-ea"/>
                <a:cs typeface="+mn-cs"/>
              </a:rPr>
              <a:t>A person’s breasts and nipples may become bigger when they have sexual feelings. </a:t>
            </a:r>
            <a:r>
              <a:rPr lang="en-US" sz="1200" b="0" i="0" u="none" strike="noStrike"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18</a:t>
            </a:fld>
            <a:endParaRPr lang="en-US" dirty="0"/>
          </a:p>
        </p:txBody>
      </p:sp>
    </p:spTree>
    <p:extLst>
      <p:ext uri="{BB962C8B-B14F-4D97-AF65-F5344CB8AC3E}">
        <p14:creationId xmlns:p14="http://schemas.microsoft.com/office/powerpoint/2010/main" val="554154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That</a:t>
            </a:r>
            <a:r>
              <a:rPr lang="en-US" i="1" baseline="0" dirty="0" smtClean="0"/>
              <a:t> was a lot of information, and you all are doing an amazing job! Let’s take a quick brain break before continuing with class.</a:t>
            </a:r>
          </a:p>
          <a:p>
            <a:endParaRPr lang="en-US" dirty="0" smtClean="0"/>
          </a:p>
          <a:p>
            <a:r>
              <a:rPr lang="en-US" dirty="0" smtClean="0"/>
              <a:t>Below are three ideas to give students a quick opportunity for a brain break. You are also welcome to come up with your own ideas for brain breaks that work best for your class.</a:t>
            </a:r>
          </a:p>
          <a:p>
            <a:endParaRPr lang="en-US" dirty="0" smtClean="0"/>
          </a:p>
          <a:p>
            <a:r>
              <a:rPr lang="en-US" b="1" dirty="0" smtClean="0"/>
              <a:t>Five finger breathing</a:t>
            </a:r>
          </a:p>
          <a:p>
            <a:r>
              <a:rPr lang="en-US" b="0" dirty="0" smtClean="0"/>
              <a:t>For this exercise, have all students place</a:t>
            </a:r>
            <a:r>
              <a:rPr lang="en-US" b="0" baseline="0" dirty="0" smtClean="0"/>
              <a:t> their hand in front of their chest with their five fingers spread out. Next, use the pointer finger of the other hand to trace up and down each of the five fingers, beginning with the thumb. As students trace up a finger, they will breathe in. As they trace down a finger, they will breath out. When students breathe out on the pinky finger, you can tell them to shake out their hands and arms. As the school year goes on, you can ask students to lead this exercise for their peers.</a:t>
            </a:r>
          </a:p>
          <a:p>
            <a:endParaRPr lang="en-US" b="0" baseline="0" dirty="0" smtClean="0"/>
          </a:p>
          <a:p>
            <a:r>
              <a:rPr lang="en-US" b="0" baseline="0" dirty="0" smtClean="0"/>
              <a:t>If this exercise is physically inaccessible for your class, you can also model the hand tracing for students while they breathe in and out.</a:t>
            </a:r>
          </a:p>
          <a:p>
            <a:endParaRPr lang="en-US" b="0" dirty="0" smtClean="0"/>
          </a:p>
          <a:p>
            <a:r>
              <a:rPr lang="en-US" b="1" dirty="0" smtClean="0"/>
              <a:t>Stretch break</a:t>
            </a:r>
          </a:p>
          <a:p>
            <a:r>
              <a:rPr lang="en-US" b="0" dirty="0" smtClean="0"/>
              <a:t>Lead students through</a:t>
            </a:r>
            <a:r>
              <a:rPr lang="en-US" b="0" baseline="0" dirty="0" smtClean="0"/>
              <a:t> a series of basic stretches. These can be completed in a chair, or while standing up, depending on the accommodation needs of your class. Some ideas include reaching toward the ceiling, stretching one arm at a time across the chest, reaching toward toes, turning head from side to side, etc. Ask students to hold a pose while you count to ten. As the school year goes on, you can ask students to lead stretches for their peers.</a:t>
            </a:r>
          </a:p>
          <a:p>
            <a:endParaRPr lang="en-US" b="0" dirty="0" smtClean="0"/>
          </a:p>
          <a:p>
            <a:r>
              <a:rPr lang="en-US" b="1" dirty="0" smtClean="0"/>
              <a:t>Dance party</a:t>
            </a:r>
          </a:p>
          <a:p>
            <a:r>
              <a:rPr lang="en-US" b="0" dirty="0" smtClean="0"/>
              <a:t>If your class likes to dance, you can put on a short song for them to dance to.</a:t>
            </a:r>
            <a:r>
              <a:rPr lang="en-US" b="0" baseline="0" dirty="0" smtClean="0"/>
              <a:t> This is especially effective if you are able to find a song that relates to the theme for that week’s class. </a:t>
            </a:r>
            <a:endParaRPr lang="en-US" b="0" dirty="0"/>
          </a:p>
        </p:txBody>
      </p:sp>
      <p:sp>
        <p:nvSpPr>
          <p:cNvPr id="4" name="Slide Number Placeholder 3"/>
          <p:cNvSpPr>
            <a:spLocks noGrp="1"/>
          </p:cNvSpPr>
          <p:nvPr>
            <p:ph type="sldNum" sz="quarter" idx="10"/>
          </p:nvPr>
        </p:nvSpPr>
        <p:spPr/>
        <p:txBody>
          <a:bodyPr/>
          <a:lstStyle/>
          <a:p>
            <a:fld id="{68BAA58B-7F68-4F22-A5B3-354C37D900B1}" type="slidenum">
              <a:rPr lang="en-US" smtClean="0"/>
              <a:t>19</a:t>
            </a:fld>
            <a:endParaRPr lang="en-US" dirty="0"/>
          </a:p>
        </p:txBody>
      </p:sp>
    </p:spTree>
    <p:extLst>
      <p:ext uri="{BB962C8B-B14F-4D97-AF65-F5344CB8AC3E}">
        <p14:creationId xmlns:p14="http://schemas.microsoft.com/office/powerpoint/2010/main" val="389850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the large class Healthy Relationship Toolbox to review the Healthy Relationship Tools (I Statement, Relationship Map, NO!, and Consent Check-In). You can ask students to pull off one tool at a time and discuss what it is and how it is used. It can be particularly helpful for this review if you give students specific scenarios to think through. For example, you might ask, “If your friend lies to you, what is one I Statement you could use to tell your friend how you feel?” You may even consider using examples of situations that have</a:t>
            </a:r>
            <a:r>
              <a:rPr lang="en-US" sz="1200" kern="1200" baseline="0" dirty="0" smtClean="0">
                <a:solidFill>
                  <a:schemeClr val="tx1"/>
                </a:solidFill>
                <a:effectLst/>
                <a:latin typeface="+mn-lt"/>
                <a:ea typeface="+mn-ea"/>
                <a:cs typeface="+mn-cs"/>
              </a:rPr>
              <a:t> recently </a:t>
            </a:r>
            <a:r>
              <a:rPr lang="en-US" sz="1200" kern="1200" dirty="0" smtClean="0">
                <a:solidFill>
                  <a:schemeClr val="tx1"/>
                </a:solidFill>
                <a:effectLst/>
                <a:latin typeface="+mn-lt"/>
                <a:ea typeface="+mn-ea"/>
                <a:cs typeface="+mn-cs"/>
              </a:rPr>
              <a:t>occurred in your classroom,</a:t>
            </a:r>
            <a:r>
              <a:rPr lang="en-US" sz="1200" kern="1200" baseline="0" dirty="0" smtClean="0">
                <a:solidFill>
                  <a:schemeClr val="tx1"/>
                </a:solidFill>
                <a:effectLst/>
                <a:latin typeface="+mn-lt"/>
                <a:ea typeface="+mn-ea"/>
                <a:cs typeface="+mn-cs"/>
              </a:rPr>
              <a:t> as long as doing so does not break student confidentiality</a:t>
            </a:r>
            <a:r>
              <a:rPr lang="en-US" sz="1200" kern="1200" dirty="0" smtClean="0">
                <a:solidFill>
                  <a:schemeClr val="tx1"/>
                </a:solidFill>
                <a:effectLst/>
                <a:latin typeface="+mn-lt"/>
                <a:ea typeface="+mn-ea"/>
                <a:cs typeface="+mn-cs"/>
              </a:rPr>
              <a:t>. </a:t>
            </a:r>
            <a:r>
              <a:rPr lang="en-US" sz="1200" b="0" kern="1200" dirty="0" smtClean="0">
                <a:solidFill>
                  <a:srgbClr val="FF0000"/>
                </a:solidFill>
                <a:effectLst/>
                <a:latin typeface="+mn-lt"/>
                <a:ea typeface="+mn-ea"/>
                <a:cs typeface="+mn-cs"/>
              </a:rPr>
              <a:t>You can also ask students to connect the toolbox</a:t>
            </a:r>
            <a:r>
              <a:rPr lang="en-US" sz="1200" b="0" kern="1200" baseline="0" dirty="0" smtClean="0">
                <a:solidFill>
                  <a:srgbClr val="FF0000"/>
                </a:solidFill>
                <a:effectLst/>
                <a:latin typeface="+mn-lt"/>
                <a:ea typeface="+mn-ea"/>
                <a:cs typeface="+mn-cs"/>
              </a:rPr>
              <a:t> tools to their current relationships. You might say, “Can anyone volunteer and tell me about something going on in your life right now that the toolbox could help you with?”</a:t>
            </a:r>
            <a:endParaRPr lang="en-US" b="0" dirty="0" smtClean="0">
              <a:solidFill>
                <a:srgbClr val="FF0000"/>
              </a:solidFill>
              <a:effectLst/>
            </a:endParaRPr>
          </a:p>
          <a:p>
            <a:endParaRPr lang="en-US" dirty="0" smtClean="0"/>
          </a:p>
          <a:p>
            <a:r>
              <a:rPr lang="en-US" dirty="0" smtClean="0"/>
              <a:t>Instructions</a:t>
            </a:r>
            <a:r>
              <a:rPr lang="en-US" baseline="0" dirty="0" smtClean="0"/>
              <a:t> for how to use each</a:t>
            </a:r>
            <a:r>
              <a:rPr lang="en-US" dirty="0" smtClean="0"/>
              <a:t> Healthy Relationship</a:t>
            </a:r>
            <a:r>
              <a:rPr lang="en-US" baseline="0" dirty="0" smtClean="0"/>
              <a:t> Tool can be found in the following classes:</a:t>
            </a:r>
          </a:p>
          <a:p>
            <a:pPr marL="171450" indent="-171450">
              <a:buFont typeface="Arial" panose="020B0604020202020204" pitchFamily="34" charset="0"/>
              <a:buChar char="•"/>
            </a:pPr>
            <a:r>
              <a:rPr lang="en-US" b="1" baseline="0" dirty="0" smtClean="0"/>
              <a:t>I Statements</a:t>
            </a:r>
            <a:r>
              <a:rPr lang="en-US" b="0" baseline="0" dirty="0" smtClean="0"/>
              <a:t>: Classes 2 and 3</a:t>
            </a:r>
          </a:p>
          <a:p>
            <a:pPr marL="171450" indent="-171450">
              <a:buFont typeface="Arial" panose="020B0604020202020204" pitchFamily="34" charset="0"/>
              <a:buChar char="•"/>
            </a:pPr>
            <a:r>
              <a:rPr lang="en-US" b="1" baseline="0" dirty="0" smtClean="0"/>
              <a:t>Relationship Map</a:t>
            </a:r>
            <a:r>
              <a:rPr lang="en-US" b="0" baseline="0" dirty="0" smtClean="0"/>
              <a:t>: Class 4</a:t>
            </a:r>
          </a:p>
          <a:p>
            <a:pPr marL="171450" indent="-171450">
              <a:buFont typeface="Arial" panose="020B0604020202020204" pitchFamily="34" charset="0"/>
              <a:buChar char="•"/>
            </a:pPr>
            <a:r>
              <a:rPr lang="en-US" b="1" baseline="0" dirty="0" smtClean="0"/>
              <a:t>NO!: </a:t>
            </a:r>
            <a:r>
              <a:rPr lang="en-US" b="0" baseline="0" dirty="0" smtClean="0"/>
              <a:t>Class 5</a:t>
            </a:r>
          </a:p>
          <a:p>
            <a:pPr marL="171450" indent="-171450">
              <a:buFont typeface="Arial" panose="020B0604020202020204" pitchFamily="34" charset="0"/>
              <a:buChar char="•"/>
            </a:pPr>
            <a:r>
              <a:rPr lang="en-US" b="1" baseline="0" dirty="0" smtClean="0"/>
              <a:t>Consent Check-In: </a:t>
            </a:r>
            <a:r>
              <a:rPr lang="en-US" b="0" baseline="0" dirty="0" smtClean="0"/>
              <a:t>Class 6</a:t>
            </a:r>
            <a:endParaRPr lang="en-US" b="1" dirty="0"/>
          </a:p>
        </p:txBody>
      </p:sp>
      <p:sp>
        <p:nvSpPr>
          <p:cNvPr id="4" name="Slide Number Placeholder 3"/>
          <p:cNvSpPr>
            <a:spLocks noGrp="1"/>
          </p:cNvSpPr>
          <p:nvPr>
            <p:ph type="sldNum" sz="quarter" idx="10"/>
          </p:nvPr>
        </p:nvSpPr>
        <p:spPr/>
        <p:txBody>
          <a:bodyPr/>
          <a:lstStyle/>
          <a:p>
            <a:fld id="{68BAA58B-7F68-4F22-A5B3-354C37D900B1}" type="slidenum">
              <a:rPr lang="en-US" smtClean="0"/>
              <a:t>2</a:t>
            </a:fld>
            <a:endParaRPr lang="en-US" dirty="0"/>
          </a:p>
        </p:txBody>
      </p:sp>
    </p:spTree>
    <p:extLst>
      <p:ext uri="{BB962C8B-B14F-4D97-AF65-F5344CB8AC3E}">
        <p14:creationId xmlns:p14="http://schemas.microsoft.com/office/powerpoint/2010/main" val="2601632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Alright, time to keep thinking about bodies. We are now going to talk about the bodies of people with penises and testicles.</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20</a:t>
            </a:fld>
            <a:endParaRPr lang="en-US" dirty="0"/>
          </a:p>
        </p:txBody>
      </p:sp>
    </p:spTree>
    <p:extLst>
      <p:ext uri="{BB962C8B-B14F-4D97-AF65-F5344CB8AC3E}">
        <p14:creationId xmlns:p14="http://schemas.microsoft.com/office/powerpoint/2010/main" val="1289431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Some people have penises and testicles. Penises come in a million different shapes, sizes, and colors. All are normal and healthy. Sometimes people say that people of certain races have bigger penises than people of other races. That’s not true. People of all skin colors can have bigger or smaller penises. Sometimes people also say that bigger penises are better, but that’s not true either. All penis sizes are normal and good.</a:t>
            </a:r>
          </a:p>
          <a:p>
            <a:endParaRPr lang="en-US" i="1" baseline="0" dirty="0" smtClean="0"/>
          </a:p>
          <a:p>
            <a:r>
              <a:rPr lang="en-US" i="1" baseline="0" dirty="0" smtClean="0"/>
              <a:t>Remember, some people with penises and testicles identify as men, and others do not. </a:t>
            </a:r>
          </a:p>
          <a:p>
            <a:endParaRPr lang="en-US" i="1" baseline="0" dirty="0" smtClean="0"/>
          </a:p>
          <a:p>
            <a:r>
              <a:rPr lang="en-US" i="1" baseline="0" dirty="0" smtClean="0"/>
              <a:t>Has anyone ever heard any other words to refer to penises and testicles?</a:t>
            </a:r>
          </a:p>
          <a:p>
            <a:endParaRPr lang="en-US" i="1" baseline="0" dirty="0" smtClean="0"/>
          </a:p>
          <a:p>
            <a:r>
              <a:rPr lang="en-US" i="0" baseline="0" dirty="0" smtClean="0"/>
              <a:t>It can be helpful to acknowledge slang terms, since it is likely that students will hear these from their peers, or in traditional and social media. It’s also really important that students understand the correct terminology for these body parts.</a:t>
            </a:r>
            <a:endParaRPr lang="en-US" i="0"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21</a:t>
            </a:fld>
            <a:endParaRPr lang="en-US" dirty="0"/>
          </a:p>
        </p:txBody>
      </p:sp>
    </p:spTree>
    <p:extLst>
      <p:ext uri="{BB962C8B-B14F-4D97-AF65-F5344CB8AC3E}">
        <p14:creationId xmlns:p14="http://schemas.microsoft.com/office/powerpoint/2010/main" val="1228084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The penis has 3 parts. The shaft is</a:t>
            </a:r>
            <a:r>
              <a:rPr lang="en-US" sz="1200" b="0" i="1" u="none" strike="noStrike" kern="1200" baseline="0" dirty="0" smtClean="0">
                <a:solidFill>
                  <a:schemeClr val="tx1"/>
                </a:solidFill>
                <a:effectLst/>
                <a:latin typeface="+mn-lt"/>
                <a:ea typeface="+mn-ea"/>
                <a:cs typeface="+mn-cs"/>
              </a:rPr>
              <a:t> the long part,</a:t>
            </a:r>
            <a:r>
              <a:rPr lang="en-US" sz="1200" b="0" i="1" u="none" strike="noStrike" kern="1200" dirty="0" smtClean="0">
                <a:solidFill>
                  <a:schemeClr val="tx1"/>
                </a:solidFill>
                <a:effectLst/>
                <a:latin typeface="+mn-lt"/>
                <a:ea typeface="+mn-ea"/>
                <a:cs typeface="+mn-cs"/>
              </a:rPr>
              <a:t> and the head of the penis is</a:t>
            </a:r>
            <a:r>
              <a:rPr lang="en-US" sz="1200" b="0" i="1" u="none" strike="noStrike" kern="1200" baseline="0" dirty="0" smtClean="0">
                <a:solidFill>
                  <a:schemeClr val="tx1"/>
                </a:solidFill>
                <a:effectLst/>
                <a:latin typeface="+mn-lt"/>
                <a:ea typeface="+mn-ea"/>
                <a:cs typeface="+mn-cs"/>
              </a:rPr>
              <a:t> the part at the end of the shaft</a:t>
            </a:r>
            <a:r>
              <a:rPr lang="en-US" sz="1200" b="0" i="1" u="none" strike="noStrike" kern="1200" dirty="0" smtClean="0">
                <a:solidFill>
                  <a:schemeClr val="tx1"/>
                </a:solidFill>
                <a:effectLst/>
                <a:latin typeface="+mn-lt"/>
                <a:ea typeface="+mn-ea"/>
                <a:cs typeface="+mn-cs"/>
              </a:rPr>
              <a:t>. The urethra is the opening in the head of the penis. This is where pee and something called semen comes out. We’ll talk</a:t>
            </a:r>
            <a:r>
              <a:rPr lang="en-US" sz="1200" b="0" i="1" u="none" strike="noStrike" kern="1200" baseline="0" dirty="0" smtClean="0">
                <a:solidFill>
                  <a:schemeClr val="tx1"/>
                </a:solidFill>
                <a:effectLst/>
                <a:latin typeface="+mn-lt"/>
                <a:ea typeface="+mn-ea"/>
                <a:cs typeface="+mn-cs"/>
              </a:rPr>
              <a:t> more about semen in a minute.</a:t>
            </a:r>
            <a:endParaRPr lang="en-US" sz="1200" b="0" i="1" u="none" strike="noStrike" kern="1200" dirty="0" smtClean="0">
              <a:solidFill>
                <a:schemeClr val="tx1"/>
              </a:solidFill>
              <a:effectLst/>
              <a:latin typeface="+mn-lt"/>
              <a:ea typeface="+mn-ea"/>
              <a:cs typeface="+mn-cs"/>
            </a:endParaRPr>
          </a:p>
          <a:p>
            <a:pPr rtl="0"/>
            <a:endParaRPr lang="en-US" b="0" i="1" dirty="0" smtClean="0">
              <a:effectLst/>
            </a:endParaRPr>
          </a:p>
          <a:p>
            <a:pPr rtl="0"/>
            <a:r>
              <a:rPr lang="en-US" sz="1200" b="0" i="1" u="none" strike="noStrike" kern="1200" dirty="0" smtClean="0">
                <a:solidFill>
                  <a:schemeClr val="tx1"/>
                </a:solidFill>
                <a:effectLst/>
                <a:latin typeface="+mn-lt"/>
                <a:ea typeface="+mn-ea"/>
                <a:cs typeface="+mn-cs"/>
              </a:rPr>
              <a:t>Sometimes a penis is circumcised. This means that when the person was a baby, a little bit of skin,</a:t>
            </a:r>
            <a:r>
              <a:rPr lang="en-US" sz="1200" b="0" i="1" u="none" strike="noStrike" kern="1200" baseline="0" dirty="0" smtClean="0">
                <a:solidFill>
                  <a:schemeClr val="tx1"/>
                </a:solidFill>
                <a:effectLst/>
                <a:latin typeface="+mn-lt"/>
                <a:ea typeface="+mn-ea"/>
                <a:cs typeface="+mn-cs"/>
              </a:rPr>
              <a:t> called the foreskin,</a:t>
            </a:r>
            <a:r>
              <a:rPr lang="en-US" sz="1200" b="0" i="1" u="none" strike="noStrike" kern="1200" dirty="0" smtClean="0">
                <a:solidFill>
                  <a:schemeClr val="tx1"/>
                </a:solidFill>
                <a:effectLst/>
                <a:latin typeface="+mn-lt"/>
                <a:ea typeface="+mn-ea"/>
                <a:cs typeface="+mn-cs"/>
              </a:rPr>
              <a:t> was cut</a:t>
            </a:r>
            <a:r>
              <a:rPr lang="en-US" sz="1200" b="0" i="1" u="none" strike="noStrike" kern="1200" baseline="0" dirty="0" smtClean="0">
                <a:solidFill>
                  <a:schemeClr val="tx1"/>
                </a:solidFill>
                <a:effectLst/>
                <a:latin typeface="+mn-lt"/>
                <a:ea typeface="+mn-ea"/>
                <a:cs typeface="+mn-cs"/>
              </a:rPr>
              <a:t> off of the penis</a:t>
            </a:r>
            <a:r>
              <a:rPr lang="en-US" sz="1200" b="0" i="1" u="none" strike="noStrike" kern="1200" dirty="0" smtClean="0">
                <a:solidFill>
                  <a:schemeClr val="tx1"/>
                </a:solidFill>
                <a:effectLst/>
                <a:latin typeface="+mn-lt"/>
                <a:ea typeface="+mn-ea"/>
                <a:cs typeface="+mn-cs"/>
              </a:rPr>
              <a:t>. The two penises on the left of the screen are circumcised. Other people are uncircumcised.</a:t>
            </a:r>
            <a:r>
              <a:rPr lang="en-US" sz="1200" b="0" i="1" u="none" strike="noStrike" kern="1200" baseline="0" dirty="0" smtClean="0">
                <a:solidFill>
                  <a:schemeClr val="tx1"/>
                </a:solidFill>
                <a:effectLst/>
                <a:latin typeface="+mn-lt"/>
                <a:ea typeface="+mn-ea"/>
                <a:cs typeface="+mn-cs"/>
              </a:rPr>
              <a:t> This means they still have the foreskin. The penis on the right of the screen is uncircumcised.</a:t>
            </a:r>
            <a:r>
              <a:rPr lang="en-US" sz="1200" b="0" i="1" u="none" strike="noStrike" kern="1200" dirty="0" smtClean="0">
                <a:solidFill>
                  <a:schemeClr val="tx1"/>
                </a:solidFill>
                <a:effectLst/>
                <a:latin typeface="+mn-lt"/>
                <a:ea typeface="+mn-ea"/>
                <a:cs typeface="+mn-cs"/>
              </a:rPr>
              <a:t> It still has the skin that goes over</a:t>
            </a:r>
            <a:r>
              <a:rPr lang="en-US" sz="1200" b="0" i="1" u="none" strike="noStrike" kern="1200" baseline="0" dirty="0" smtClean="0">
                <a:solidFill>
                  <a:schemeClr val="tx1"/>
                </a:solidFill>
                <a:effectLst/>
                <a:latin typeface="+mn-lt"/>
                <a:ea typeface="+mn-ea"/>
                <a:cs typeface="+mn-cs"/>
              </a:rPr>
              <a:t> the head of the penis. </a:t>
            </a:r>
            <a:r>
              <a:rPr lang="en-US" sz="1200" b="0" i="1" u="none" strike="noStrike" kern="1200" dirty="0" smtClean="0">
                <a:solidFill>
                  <a:schemeClr val="tx1"/>
                </a:solidFill>
                <a:effectLst/>
                <a:latin typeface="+mn-lt"/>
                <a:ea typeface="+mn-ea"/>
                <a:cs typeface="+mn-cs"/>
              </a:rPr>
              <a:t>Both circumcised penises and uncircumcised penises are healthy and normal.  </a:t>
            </a:r>
          </a:p>
          <a:p>
            <a:pPr rtl="0"/>
            <a:endParaRPr lang="en-US" b="0" i="1" dirty="0" smtClean="0">
              <a:effectLst/>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22</a:t>
            </a:fld>
            <a:endParaRPr lang="en-US" dirty="0"/>
          </a:p>
        </p:txBody>
      </p:sp>
    </p:spTree>
    <p:extLst>
      <p:ext uri="{BB962C8B-B14F-4D97-AF65-F5344CB8AC3E}">
        <p14:creationId xmlns:p14="http://schemas.microsoft.com/office/powerpoint/2010/main" val="2234407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Say: </a:t>
            </a:r>
            <a:r>
              <a:rPr lang="en-US" sz="1200" b="0" i="1" u="none" strike="noStrike" kern="1200" dirty="0" smtClean="0">
                <a:solidFill>
                  <a:schemeClr val="tx1"/>
                </a:solidFill>
                <a:effectLst/>
                <a:latin typeface="+mn-lt"/>
                <a:ea typeface="+mn-ea"/>
                <a:cs typeface="+mn-cs"/>
              </a:rPr>
              <a:t>The sack underneath the penis is called the scrotum, and it holds the testicles. Testicles make something called semen, which has sperm in it. We’ll talk about this more in</a:t>
            </a:r>
            <a:r>
              <a:rPr lang="en-US" sz="1200" b="0" i="1" u="none" strike="noStrike" kern="1200" baseline="0" dirty="0" smtClean="0">
                <a:solidFill>
                  <a:schemeClr val="tx1"/>
                </a:solidFill>
                <a:effectLst/>
                <a:latin typeface="+mn-lt"/>
                <a:ea typeface="+mn-ea"/>
                <a:cs typeface="+mn-cs"/>
              </a:rPr>
              <a:t> a minute. Sperm are the second part of what you need to make a baby. The first part is the egg that is inside the body of a person with a vulva and vagina.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The anus is the opening or hole in your butt where your poop (stool) comes out. Has anyone</a:t>
            </a:r>
            <a:r>
              <a:rPr lang="en-US" sz="1200" b="0" i="1" u="none" strike="noStrike" kern="1200" baseline="0" dirty="0" smtClean="0">
                <a:solidFill>
                  <a:schemeClr val="tx1"/>
                </a:solidFill>
                <a:effectLst/>
                <a:latin typeface="+mn-lt"/>
                <a:ea typeface="+mn-ea"/>
                <a:cs typeface="+mn-cs"/>
              </a:rPr>
              <a:t> heard of other words to refer to the anus?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Students may say asshole or butthole or some other word. </a:t>
            </a:r>
            <a:r>
              <a:rPr lang="en-US" sz="1200" b="0" i="0" u="none" strike="noStrike" kern="1200" dirty="0" smtClean="0">
                <a:solidFill>
                  <a:schemeClr val="tx1"/>
                </a:solidFill>
                <a:effectLst/>
                <a:latin typeface="+mn-lt"/>
                <a:ea typeface="+mn-ea"/>
                <a:cs typeface="+mn-cs"/>
              </a:rPr>
              <a:t>It</a:t>
            </a:r>
            <a:r>
              <a:rPr lang="en-US" sz="1200" b="0" i="0" u="none" strike="noStrike" kern="1200" baseline="0" dirty="0" smtClean="0">
                <a:solidFill>
                  <a:schemeClr val="tx1"/>
                </a:solidFill>
                <a:effectLst/>
                <a:latin typeface="+mn-lt"/>
                <a:ea typeface="+mn-ea"/>
                <a:cs typeface="+mn-cs"/>
              </a:rPr>
              <a:t> can be </a:t>
            </a:r>
            <a:r>
              <a:rPr lang="en-US" b="0" i="0" baseline="0" dirty="0" smtClean="0"/>
              <a:t>helpful </a:t>
            </a:r>
            <a:r>
              <a:rPr lang="en-US" i="0" baseline="0" dirty="0" smtClean="0"/>
              <a:t>to acknowledge slang terms, since it is likely that students will be hearing these from their peers, or in traditional and social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It’s also really important that students understand the correct anatomical terminology for these body parts for safety purposes. </a:t>
            </a:r>
            <a:endParaRPr lang="en-US" i="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23</a:t>
            </a:fld>
            <a:endParaRPr lang="en-US" dirty="0"/>
          </a:p>
        </p:txBody>
      </p:sp>
    </p:spTree>
    <p:extLst>
      <p:ext uri="{BB962C8B-B14F-4D97-AF65-F5344CB8AC3E}">
        <p14:creationId xmlns:p14="http://schemas.microsoft.com/office/powerpoint/2010/main" val="3790755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After a person has gone through puberty, it is normal for them to have sexual feelings. Sexual</a:t>
            </a:r>
            <a:r>
              <a:rPr lang="en-US" i="1" baseline="0" dirty="0" smtClean="0"/>
              <a:t> feelings are when you see someone and you think they are super cute. You may start thinking about kissing or touching them. Your vulva or penis may also change when you see them. We’ll talk about this more today in class. </a:t>
            </a:r>
          </a:p>
          <a:p>
            <a:endParaRPr lang="en-US" i="1" baseline="0" dirty="0" smtClean="0"/>
          </a:p>
          <a:p>
            <a:r>
              <a:rPr lang="en-US" i="1" baseline="0" dirty="0" smtClean="0"/>
              <a:t>Sexual feelings are really normal, and you don’t have to feel bad for having them. It’s also really normal if you don’t have sexual feelings.</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24</a:t>
            </a:fld>
            <a:endParaRPr lang="en-US" dirty="0"/>
          </a:p>
        </p:txBody>
      </p:sp>
    </p:spTree>
    <p:extLst>
      <p:ext uri="{BB962C8B-B14F-4D97-AF65-F5344CB8AC3E}">
        <p14:creationId xmlns:p14="http://schemas.microsoft.com/office/powerpoint/2010/main" val="166195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sz="1200" b="0" i="1" u="none" strike="noStrike" kern="1200" dirty="0" smtClean="0">
                <a:solidFill>
                  <a:schemeClr val="tx1"/>
                </a:solidFill>
                <a:effectLst/>
                <a:latin typeface="+mn-lt"/>
                <a:ea typeface="+mn-ea"/>
                <a:cs typeface="+mn-cs"/>
              </a:rPr>
              <a:t>When someone with a penis feels sexually excited, they may have an erection. An erection is when blood</a:t>
            </a:r>
            <a:r>
              <a:rPr lang="en-US" sz="1200" b="0" i="1" u="none" strike="noStrike" kern="1200" baseline="0" dirty="0" smtClean="0">
                <a:solidFill>
                  <a:schemeClr val="tx1"/>
                </a:solidFill>
                <a:effectLst/>
                <a:latin typeface="+mn-lt"/>
                <a:ea typeface="+mn-ea"/>
                <a:cs typeface="+mn-cs"/>
              </a:rPr>
              <a:t> flows down to the penis, and it</a:t>
            </a:r>
            <a:r>
              <a:rPr lang="en-US" sz="1200" b="0" i="1" u="none" strike="noStrike" kern="1200" dirty="0" smtClean="0">
                <a:solidFill>
                  <a:schemeClr val="tx1"/>
                </a:solidFill>
                <a:effectLst/>
                <a:latin typeface="+mn-lt"/>
                <a:ea typeface="+mn-ea"/>
                <a:cs typeface="+mn-cs"/>
              </a:rPr>
              <a:t> becomes hard and sticks out from the body.</a:t>
            </a:r>
          </a:p>
          <a:p>
            <a:endParaRPr lang="en-US" sz="1200" b="0" i="1" u="none" strike="noStrike" kern="1200" dirty="0" smtClean="0">
              <a:solidFill>
                <a:schemeClr val="tx1"/>
              </a:solidFill>
              <a:effectLst/>
              <a:latin typeface="+mn-lt"/>
              <a:ea typeface="+mn-ea"/>
              <a:cs typeface="+mn-cs"/>
            </a:endParaRPr>
          </a:p>
          <a:p>
            <a:r>
              <a:rPr lang="en-US" sz="1200" b="0" i="1" u="none" strike="noStrike" kern="1200" dirty="0" smtClean="0">
                <a:solidFill>
                  <a:schemeClr val="tx1"/>
                </a:solidFill>
                <a:effectLst/>
                <a:latin typeface="+mn-lt"/>
                <a:ea typeface="+mn-ea"/>
                <a:cs typeface="+mn-cs"/>
              </a:rPr>
              <a:t>Erections are really normal and not something to feel bad about. Erections are also private</a:t>
            </a:r>
            <a:r>
              <a:rPr lang="en-US" sz="1200" b="0" i="1" u="none" strike="noStrike" kern="1200" baseline="0" dirty="0" smtClean="0">
                <a:solidFill>
                  <a:schemeClr val="tx1"/>
                </a:solidFill>
                <a:effectLst/>
                <a:latin typeface="+mn-lt"/>
                <a:ea typeface="+mn-ea"/>
                <a:cs typeface="+mn-cs"/>
              </a:rPr>
              <a:t>. This means erections are something for you or something just between you and your romantic partner</a:t>
            </a:r>
            <a:r>
              <a:rPr lang="en-US" sz="1200" b="0" i="1" u="none" strike="noStrike" kern="1200" dirty="0" smtClean="0">
                <a:solidFill>
                  <a:schemeClr val="tx1"/>
                </a:solidFill>
                <a:effectLst/>
                <a:latin typeface="+mn-lt"/>
                <a:ea typeface="+mn-ea"/>
                <a:cs typeface="+mn-cs"/>
              </a:rPr>
              <a:t>. You shouldn’t tell people</a:t>
            </a:r>
            <a:r>
              <a:rPr lang="en-US" sz="1200" b="0" i="1" u="none" strike="noStrike" kern="1200" baseline="0" dirty="0" smtClean="0">
                <a:solidFill>
                  <a:schemeClr val="tx1"/>
                </a:solidFill>
                <a:effectLst/>
                <a:latin typeface="+mn-lt"/>
                <a:ea typeface="+mn-ea"/>
                <a:cs typeface="+mn-cs"/>
              </a:rPr>
              <a:t> who are not your romantic partner</a:t>
            </a:r>
            <a:r>
              <a:rPr lang="en-US" sz="1200" b="0" i="1" u="none" strike="noStrike" kern="1200" dirty="0" smtClean="0">
                <a:solidFill>
                  <a:schemeClr val="tx1"/>
                </a:solidFill>
                <a:effectLst/>
                <a:latin typeface="+mn-lt"/>
                <a:ea typeface="+mn-ea"/>
                <a:cs typeface="+mn-cs"/>
              </a:rPr>
              <a:t> that you have an erection, or show them your erection. If you get an erection in a public place, it can help to think about something else that is not sexy. Take some deep breaths,</a:t>
            </a:r>
            <a:r>
              <a:rPr lang="en-US" sz="1200" b="0" i="1" u="none" strike="noStrike" kern="1200" baseline="0" dirty="0" smtClean="0">
                <a:solidFill>
                  <a:schemeClr val="tx1"/>
                </a:solidFill>
                <a:effectLst/>
                <a:latin typeface="+mn-lt"/>
                <a:ea typeface="+mn-ea"/>
                <a:cs typeface="+mn-cs"/>
              </a:rPr>
              <a:t> and try to distract yourself so your penis will get soft again. You might also use a jacket to cover your erection until it goes away. If you are ever worried about your erection or any changes to your penis or testicles, you can talk to a doctor or someone in your circle of trust (green circle). </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25</a:t>
            </a:fld>
            <a:endParaRPr lang="en-US" dirty="0"/>
          </a:p>
        </p:txBody>
      </p:sp>
    </p:spTree>
    <p:extLst>
      <p:ext uri="{BB962C8B-B14F-4D97-AF65-F5344CB8AC3E}">
        <p14:creationId xmlns:p14="http://schemas.microsoft.com/office/powerpoint/2010/main" val="375549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Say: </a:t>
            </a:r>
            <a:r>
              <a:rPr lang="en-US" sz="1200" b="0" i="1" u="none" strike="noStrike" kern="1200" dirty="0" smtClean="0">
                <a:solidFill>
                  <a:schemeClr val="tx1"/>
                </a:solidFill>
                <a:effectLst/>
                <a:latin typeface="+mn-lt"/>
                <a:ea typeface="+mn-ea"/>
                <a:cs typeface="+mn-cs"/>
              </a:rPr>
              <a:t>When someone with a penis is sexually excited, they can have an orgasm by touching or rubbing their erect</a:t>
            </a:r>
            <a:r>
              <a:rPr lang="en-US" sz="1200" b="0" i="1" u="none" strike="noStrike" kern="1200" baseline="0" dirty="0" smtClean="0">
                <a:solidFill>
                  <a:schemeClr val="tx1"/>
                </a:solidFill>
                <a:effectLst/>
                <a:latin typeface="+mn-lt"/>
                <a:ea typeface="+mn-ea"/>
                <a:cs typeface="+mn-cs"/>
              </a:rPr>
              <a:t> penis and testicles and </a:t>
            </a:r>
            <a:r>
              <a:rPr lang="en-US" sz="1200" b="0" i="1" u="none" strike="noStrike" kern="1200" dirty="0" smtClean="0">
                <a:solidFill>
                  <a:schemeClr val="tx1"/>
                </a:solidFill>
                <a:effectLst/>
                <a:latin typeface="+mn-lt"/>
                <a:ea typeface="+mn-ea"/>
                <a:cs typeface="+mn-cs"/>
              </a:rPr>
              <a:t>. Someone can also have an orgasm by having sex with someone else. We’ll talk about this more in a future class. Remember, an orgasm is when all the sexual excitement in the body builds,</a:t>
            </a:r>
            <a:r>
              <a:rPr lang="en-US" sz="1200" b="0" i="1" u="none" strike="noStrike" kern="1200" baseline="0" dirty="0" smtClean="0">
                <a:solidFill>
                  <a:schemeClr val="tx1"/>
                </a:solidFill>
                <a:effectLst/>
                <a:latin typeface="+mn-lt"/>
                <a:ea typeface="+mn-ea"/>
                <a:cs typeface="+mn-cs"/>
              </a:rPr>
              <a:t> and builds, and builds, and then i</a:t>
            </a:r>
            <a:r>
              <a:rPr lang="en-US" sz="1200" b="0" i="1" u="none" strike="noStrike" kern="1200" dirty="0" smtClean="0">
                <a:solidFill>
                  <a:schemeClr val="tx1"/>
                </a:solidFill>
                <a:effectLst/>
                <a:latin typeface="+mn-lt"/>
                <a:ea typeface="+mn-ea"/>
                <a:cs typeface="+mn-cs"/>
              </a:rPr>
              <a:t>s finally released. Usually when someone has an ejaculation, sometimes called orgasm,</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the body feels really, really good.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smtClean="0">
              <a:effectLst/>
            </a:endParaRPr>
          </a:p>
          <a:p>
            <a:pPr rtl="0"/>
            <a:r>
              <a:rPr lang="en-US" sz="1200" b="0" i="1" u="none" strike="noStrike" kern="1200" dirty="0" smtClean="0">
                <a:solidFill>
                  <a:schemeClr val="tx1"/>
                </a:solidFill>
                <a:effectLst/>
                <a:latin typeface="+mn-lt"/>
                <a:ea typeface="+mn-ea"/>
                <a:cs typeface="+mn-cs"/>
              </a:rPr>
              <a:t>When a person with a penis has an orgasm, they might ejaculate. Ejaculation is when a whitish fluid called semen comes out of the tip of the penis. This can only happen if the penis is hard and sticking out from the body. Semen has sperm in it, which is the</a:t>
            </a:r>
            <a:r>
              <a:rPr lang="en-US" sz="1200" b="0" i="1" u="none" strike="noStrike" kern="1200" baseline="0" dirty="0" smtClean="0">
                <a:solidFill>
                  <a:schemeClr val="tx1"/>
                </a:solidFill>
                <a:effectLst/>
                <a:latin typeface="+mn-lt"/>
                <a:ea typeface="+mn-ea"/>
                <a:cs typeface="+mn-cs"/>
              </a:rPr>
              <a:t> second</a:t>
            </a:r>
            <a:r>
              <a:rPr lang="en-US" sz="1200" b="0" i="1" u="none" strike="noStrike" kern="1200" dirty="0" smtClean="0">
                <a:solidFill>
                  <a:schemeClr val="tx1"/>
                </a:solidFill>
                <a:effectLst/>
                <a:latin typeface="+mn-lt"/>
                <a:ea typeface="+mn-ea"/>
                <a:cs typeface="+mn-cs"/>
              </a:rPr>
              <a:t> part of what is needed to make a baby.</a:t>
            </a:r>
          </a:p>
          <a:p>
            <a:pPr rtl="0"/>
            <a:endParaRPr lang="en-US" b="0" i="1" dirty="0" smtClean="0">
              <a:effectLst/>
            </a:endParaRPr>
          </a:p>
          <a:p>
            <a:pPr rtl="0"/>
            <a:r>
              <a:rPr lang="en-US" sz="1200" b="0" i="1" u="none" strike="noStrike" kern="1200" dirty="0" smtClean="0">
                <a:solidFill>
                  <a:schemeClr val="tx1"/>
                </a:solidFill>
                <a:effectLst/>
                <a:latin typeface="+mn-lt"/>
                <a:ea typeface="+mn-ea"/>
                <a:cs typeface="+mn-cs"/>
              </a:rPr>
              <a:t>Sometimes a person might ejaculate while they are asleep. This is called a “wet dream” and is totally normal.</a:t>
            </a:r>
            <a:endParaRPr lang="en-US" b="0" i="1"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26</a:t>
            </a:fld>
            <a:endParaRPr lang="en-US" dirty="0"/>
          </a:p>
        </p:txBody>
      </p:sp>
    </p:spTree>
    <p:extLst>
      <p:ext uri="{BB962C8B-B14F-4D97-AF65-F5344CB8AC3E}">
        <p14:creationId xmlns:p14="http://schemas.microsoft.com/office/powerpoint/2010/main" val="1140928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Say:</a:t>
            </a:r>
            <a:r>
              <a:rPr lang="en-US" sz="1200" b="0" i="0" u="none" strike="noStrike" kern="1200" baseline="0" dirty="0" smtClean="0">
                <a:solidFill>
                  <a:schemeClr val="tx1"/>
                </a:solidFill>
                <a:effectLst/>
                <a:latin typeface="+mn-lt"/>
                <a:ea typeface="+mn-ea"/>
                <a:cs typeface="+mn-cs"/>
              </a:rPr>
              <a:t> </a:t>
            </a:r>
            <a:r>
              <a:rPr lang="en-US" sz="1200" b="0" i="1" u="none" strike="noStrike" kern="1200" baseline="0" dirty="0" smtClean="0">
                <a:solidFill>
                  <a:schemeClr val="tx1"/>
                </a:solidFill>
                <a:effectLst/>
                <a:latin typeface="+mn-lt"/>
                <a:ea typeface="+mn-ea"/>
                <a:cs typeface="+mn-cs"/>
              </a:rPr>
              <a:t>Just like how people with vulvas and vaginas can masturbate, people with penises and testicles can masturbate too. Remember masturbation is when someone touches their own penis and testicles to feel good sexually or to have an orgasm</a:t>
            </a:r>
            <a:r>
              <a:rPr lang="en-US" sz="1200" b="0" i="1" u="none" strike="noStrike" kern="1200" dirty="0" smtClean="0">
                <a:solidFill>
                  <a:schemeClr val="tx1"/>
                </a:solidFill>
                <a:effectLst/>
                <a:latin typeface="+mn-lt"/>
                <a:ea typeface="+mn-ea"/>
                <a:cs typeface="+mn-cs"/>
              </a:rPr>
              <a:t>. A person might rub their penis or hold their testicles. Masturbation</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is a normal part of being sexual,</a:t>
            </a:r>
            <a:r>
              <a:rPr lang="en-US" sz="1200" b="0" i="1" u="none" strike="noStrike" kern="1200" baseline="0" dirty="0" smtClean="0">
                <a:solidFill>
                  <a:schemeClr val="tx1"/>
                </a:solidFill>
                <a:effectLst/>
                <a:latin typeface="+mn-lt"/>
                <a:ea typeface="+mn-ea"/>
                <a:cs typeface="+mn-cs"/>
              </a:rPr>
              <a:t> and it can be a great way to learn more about your body and what feels good to your body.</a:t>
            </a:r>
            <a:r>
              <a:rPr lang="en-US" sz="1200" b="0" i="1" u="none" strike="noStrike"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Some people use personal lubricant, sometimes called lube, when masturbating. Lubricant is a clear liquid that can make it easier to move your hand on your penis</a:t>
            </a:r>
            <a:r>
              <a:rPr lang="en-US" sz="1200" b="0" i="1" u="none" strike="noStrike" kern="1200" baseline="0" dirty="0" smtClean="0">
                <a:solidFill>
                  <a:schemeClr val="tx1"/>
                </a:solidFill>
                <a:effectLst/>
                <a:latin typeface="+mn-lt"/>
                <a:ea typeface="+mn-ea"/>
                <a:cs typeface="+mn-cs"/>
              </a:rPr>
              <a:t> and testicles</a:t>
            </a:r>
            <a:r>
              <a:rPr lang="en-US" sz="1200" b="0" i="1" u="none" strike="noStrike" kern="1200" dirty="0" smtClean="0">
                <a:solidFill>
                  <a:schemeClr val="tx1"/>
                </a:solidFill>
                <a:effectLst/>
                <a:latin typeface="+mn-lt"/>
                <a:ea typeface="+mn-ea"/>
                <a:cs typeface="+mn-cs"/>
              </a:rPr>
              <a:t>. You can buy lubricant at places like a grocery store, pharmacy, or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Masturbation should never hurt. If it is hurting, you might use more lubrication or rub</a:t>
            </a:r>
            <a:r>
              <a:rPr lang="en-US" sz="1200" b="0" i="1" u="none" strike="noStrike" kern="1200" baseline="0" dirty="0" smtClean="0">
                <a:solidFill>
                  <a:schemeClr val="tx1"/>
                </a:solidFill>
                <a:effectLst/>
                <a:latin typeface="+mn-lt"/>
                <a:ea typeface="+mn-ea"/>
                <a:cs typeface="+mn-cs"/>
              </a:rPr>
              <a:t> more slowly. You can also take a break.</a:t>
            </a:r>
            <a:endParaRPr lang="en-US" b="0" i="1"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smtClean="0">
              <a:effectLst/>
            </a:endParaRPr>
          </a:p>
        </p:txBody>
      </p:sp>
      <p:sp>
        <p:nvSpPr>
          <p:cNvPr id="4" name="Slide Number Placeholder 3"/>
          <p:cNvSpPr>
            <a:spLocks noGrp="1"/>
          </p:cNvSpPr>
          <p:nvPr>
            <p:ph type="sldNum" sz="quarter" idx="10"/>
          </p:nvPr>
        </p:nvSpPr>
        <p:spPr/>
        <p:txBody>
          <a:bodyPr/>
          <a:lstStyle/>
          <a:p>
            <a:fld id="{68BAA58B-7F68-4F22-A5B3-354C37D900B1}" type="slidenum">
              <a:rPr lang="en-US" smtClean="0"/>
              <a:t>27</a:t>
            </a:fld>
            <a:endParaRPr lang="en-US" dirty="0"/>
          </a:p>
        </p:txBody>
      </p:sp>
    </p:spTree>
    <p:extLst>
      <p:ext uri="{BB962C8B-B14F-4D97-AF65-F5344CB8AC3E}">
        <p14:creationId xmlns:p14="http://schemas.microsoft.com/office/powerpoint/2010/main" val="2809829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ahoma" panose="020B0604030504040204" pitchFamily="34" charset="0"/>
                <a:ea typeface="Tahoma" panose="020B0604030504040204" pitchFamily="34" charset="0"/>
                <a:cs typeface="Tahoma" panose="020B0604030504040204" pitchFamily="34" charset="0"/>
              </a:rPr>
              <a:t>Say: </a:t>
            </a:r>
            <a:r>
              <a:rPr lang="en-US" sz="1200" b="0" i="1" u="none" strike="noStrike" kern="1200" dirty="0" smtClean="0">
                <a:solidFill>
                  <a:schemeClr val="tx1"/>
                </a:solidFill>
                <a:effectLst/>
                <a:latin typeface="+mn-lt"/>
                <a:ea typeface="+mn-ea"/>
                <a:cs typeface="+mn-cs"/>
              </a:rPr>
              <a:t>There are a couple things you need to do to keep your</a:t>
            </a:r>
            <a:r>
              <a:rPr lang="en-US" sz="1200" b="0" i="1" u="none" strike="noStrike" kern="1200" baseline="0" dirty="0" smtClean="0">
                <a:solidFill>
                  <a:schemeClr val="tx1"/>
                </a:solidFill>
                <a:effectLst/>
                <a:latin typeface="+mn-lt"/>
                <a:ea typeface="+mn-ea"/>
                <a:cs typeface="+mn-cs"/>
              </a:rPr>
              <a:t> body healthy when masturbating. </a:t>
            </a:r>
            <a:r>
              <a:rPr lang="en-US" sz="1200" b="0" i="1" u="none" strike="noStrike" kern="1200" dirty="0" smtClean="0">
                <a:solidFill>
                  <a:schemeClr val="tx1"/>
                </a:solidFill>
                <a:effectLst/>
                <a:latin typeface="+mn-lt"/>
                <a:ea typeface="+mn-ea"/>
                <a:cs typeface="+mn-cs"/>
              </a:rPr>
              <a:t>Before masturbating, you should wash your hands and penis. Masturbation</a:t>
            </a:r>
            <a:r>
              <a:rPr lang="en-US" sz="1200" b="0" i="1" u="none" strike="noStrike" kern="1200" baseline="0" dirty="0" smtClean="0">
                <a:solidFill>
                  <a:schemeClr val="tx1"/>
                </a:solidFill>
                <a:effectLst/>
                <a:latin typeface="+mn-lt"/>
                <a:ea typeface="+mn-ea"/>
                <a:cs typeface="+mn-cs"/>
              </a:rPr>
              <a:t> can sometimes be a little messy. </a:t>
            </a:r>
            <a:r>
              <a:rPr lang="en-US" sz="1200" b="0" i="1" u="none" strike="noStrike" kern="1200" dirty="0" smtClean="0">
                <a:solidFill>
                  <a:schemeClr val="tx1"/>
                </a:solidFill>
                <a:effectLst/>
                <a:latin typeface="+mn-lt"/>
                <a:ea typeface="+mn-ea"/>
                <a:cs typeface="+mn-cs"/>
              </a:rPr>
              <a:t>You should make sure to have a towel or something else to clean up your body and the area around you after you masturbate. It’s a good idea to wash your hands and penis after you masturbate too. </a:t>
            </a:r>
          </a:p>
          <a:p>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28</a:t>
            </a:fld>
            <a:endParaRPr lang="en-US" dirty="0"/>
          </a:p>
        </p:txBody>
      </p:sp>
    </p:spTree>
    <p:extLst>
      <p:ext uri="{BB962C8B-B14F-4D97-AF65-F5344CB8AC3E}">
        <p14:creationId xmlns:p14="http://schemas.microsoft.com/office/powerpoint/2010/main" val="3175807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Say: </a:t>
            </a:r>
            <a:r>
              <a:rPr lang="en-US" i="1" dirty="0" smtClean="0"/>
              <a:t>All bodies look different. We have talked about a lot of different body parts today—vulvas, vaginas,</a:t>
            </a:r>
            <a:r>
              <a:rPr lang="en-US" i="1" baseline="0" dirty="0" smtClean="0"/>
              <a:t> breasts, penises, and testicles. Some people may also have combinations of these different body parts. For example, someone might be born with both a vulva and testicles. This is totally healthy and normal too! Some people with these types of bodies call themselves “intersex.” Remember, your body is amazing just the way it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i="1" baseline="0" dirty="0" smtClean="0"/>
              <a:t>If you ever have questions about your body parts, you can ask a doctor, nurse, or an adult from your circle of trust (green circle). </a:t>
            </a:r>
          </a:p>
          <a:p>
            <a:endParaRPr lang="en-US" i="1" baseline="0" dirty="0" smtClean="0"/>
          </a:p>
        </p:txBody>
      </p:sp>
      <p:sp>
        <p:nvSpPr>
          <p:cNvPr id="4" name="Slide Number Placeholder 3"/>
          <p:cNvSpPr>
            <a:spLocks noGrp="1"/>
          </p:cNvSpPr>
          <p:nvPr>
            <p:ph type="sldNum" sz="quarter" idx="10"/>
          </p:nvPr>
        </p:nvSpPr>
        <p:spPr/>
        <p:txBody>
          <a:bodyPr/>
          <a:lstStyle/>
          <a:p>
            <a:fld id="{68BAA58B-7F68-4F22-A5B3-354C37D900B1}" type="slidenum">
              <a:rPr lang="en-US" smtClean="0"/>
              <a:t>29</a:t>
            </a:fld>
            <a:endParaRPr lang="en-US" dirty="0"/>
          </a:p>
        </p:txBody>
      </p:sp>
    </p:spTree>
    <p:extLst>
      <p:ext uri="{BB962C8B-B14F-4D97-AF65-F5344CB8AC3E}">
        <p14:creationId xmlns:p14="http://schemas.microsoft.com/office/powerpoint/2010/main" val="54615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print this slide separately so each student can use the Important Words Sheet as a communication board throughout</a:t>
            </a:r>
            <a:r>
              <a:rPr lang="en-US" sz="1200" kern="1200" baseline="0" dirty="0" smtClean="0">
                <a:solidFill>
                  <a:schemeClr val="tx1"/>
                </a:solidFill>
                <a:effectLst/>
                <a:latin typeface="+mn-lt"/>
                <a:ea typeface="+mn-ea"/>
                <a:cs typeface="+mn-cs"/>
              </a:rPr>
              <a:t> class</a:t>
            </a:r>
            <a:r>
              <a:rPr lang="en-US" sz="1200" kern="1200" dirty="0" smtClean="0">
                <a:solidFill>
                  <a:schemeClr val="tx1"/>
                </a:solidFill>
                <a:effectLst/>
                <a:latin typeface="+mn-lt"/>
                <a:ea typeface="+mn-ea"/>
                <a:cs typeface="+mn-cs"/>
              </a:rPr>
              <a:t>. Review the words using the suggested definitions below. To enhance understanding, you can ask students to come up with their own definitions for vocabulary words or to provide a sentence or scenario using the new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Penis: a genital or private part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Vulva: a genital or private part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Breasts: a body part on the chest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Sexual feelings: when you feel attracted to someone, and want to kiss or touch them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Masturbate: when someone touches their own genitals to feel good sexually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Public: places where other people can come in and out and there are sometimes a lot of people, like a mall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Private: places where other people need your consent to come in and to</a:t>
            </a:r>
            <a:r>
              <a:rPr lang="en-US" sz="1200" kern="1200" baseline="0" dirty="0" smtClean="0">
                <a:solidFill>
                  <a:schemeClr val="tx1"/>
                </a:solidFill>
                <a:effectLst/>
                <a:latin typeface="+mn-lt"/>
                <a:ea typeface="+mn-ea"/>
                <a:cs typeface="+mn-cs"/>
              </a:rPr>
              <a:t> leave, </a:t>
            </a:r>
            <a:r>
              <a:rPr lang="en-US" sz="1200" kern="1200" dirty="0" smtClean="0">
                <a:solidFill>
                  <a:schemeClr val="tx1"/>
                </a:solidFill>
                <a:effectLst/>
                <a:latin typeface="+mn-lt"/>
                <a:ea typeface="+mn-ea"/>
                <a:cs typeface="+mn-cs"/>
              </a:rPr>
              <a:t>like your bedroom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a:t>
            </a:fld>
            <a:endParaRPr lang="en-US" dirty="0"/>
          </a:p>
        </p:txBody>
      </p:sp>
    </p:spTree>
    <p:extLst>
      <p:ext uri="{BB962C8B-B14F-4D97-AF65-F5344CB8AC3E}">
        <p14:creationId xmlns:p14="http://schemas.microsoft.com/office/powerpoint/2010/main" val="48987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Nice job everyone! We are done talking about body parts. For the last part of class, we are going to think through how to stay safe while masturbating.</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30</a:t>
            </a:fld>
            <a:endParaRPr lang="en-US" dirty="0"/>
          </a:p>
        </p:txBody>
      </p:sp>
    </p:spTree>
    <p:extLst>
      <p:ext uri="{BB962C8B-B14F-4D97-AF65-F5344CB8AC3E}">
        <p14:creationId xmlns:p14="http://schemas.microsoft.com/office/powerpoint/2010/main" val="3479235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You should only masturbate in a private place, and never in a </a:t>
            </a:r>
            <a:r>
              <a:rPr lang="en-US" b="0" i="1" dirty="0" smtClean="0"/>
              <a:t>public place. </a:t>
            </a:r>
            <a:r>
              <a:rPr lang="en-US" i="1" dirty="0" smtClean="0"/>
              <a:t>A public place is a place where other people can come in and out, and there are sometimes a lot of people. For example, a movie theater is</a:t>
            </a:r>
            <a:r>
              <a:rPr lang="en-US" i="1" baseline="0" dirty="0" smtClean="0"/>
              <a:t> a public place. Even if you are the only person in the movie theater, someone might come in late to the movie, or a movie theater employee might come in. This means it is a public place. Not only is it super awkward to masturbate in a public place, it is also against the law. This means that if you masturbate in a public place, the police might be called and you could be arrested. This is very serious. </a:t>
            </a:r>
          </a:p>
          <a:p>
            <a:endParaRPr lang="en-US" i="1" baseline="0" dirty="0" smtClean="0"/>
          </a:p>
          <a:p>
            <a:r>
              <a:rPr lang="en-US" i="1" baseline="0" dirty="0" smtClean="0"/>
              <a:t>It’s normal to have sexual feelings and to want to masturbate, but you have to make sure you’re in a private place first. Remember, a private place is a place where other people need your consent to come into. We’re going to play a game on the next few slides to help you think about safe places to masturbate. I am going to show you a picture of a place. If you think it is a safe place to masturbate, give a thumbs up. If you think it is not a safe place to masturbate, give a thumbs down.</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31</a:t>
            </a:fld>
            <a:endParaRPr lang="en-US" dirty="0"/>
          </a:p>
        </p:txBody>
      </p:sp>
    </p:spTree>
    <p:extLst>
      <p:ext uri="{BB962C8B-B14F-4D97-AF65-F5344CB8AC3E}">
        <p14:creationId xmlns:p14="http://schemas.microsoft.com/office/powerpoint/2010/main" val="1882442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Is the grocery store a safe place to masturbate? Give a thumbs up if you think it is, and a thumbs down if you think it is not.</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A grocery store is not a safe place to masturbate. This is a public place. Even if you are in the bathroom at the grocery store, it is still a public place. Remember, it is against the law to masturbate in public places.</a:t>
            </a:r>
            <a:endParaRPr lang="en-US" i="0" dirty="0"/>
          </a:p>
        </p:txBody>
      </p:sp>
      <p:sp>
        <p:nvSpPr>
          <p:cNvPr id="4" name="Slide Number Placeholder 3"/>
          <p:cNvSpPr>
            <a:spLocks noGrp="1"/>
          </p:cNvSpPr>
          <p:nvPr>
            <p:ph type="sldNum" sz="quarter" idx="10"/>
          </p:nvPr>
        </p:nvSpPr>
        <p:spPr/>
        <p:txBody>
          <a:bodyPr/>
          <a:lstStyle/>
          <a:p>
            <a:fld id="{68BAA58B-7F68-4F22-A5B3-354C37D900B1}" type="slidenum">
              <a:rPr lang="en-US" smtClean="0"/>
              <a:t>32</a:t>
            </a:fld>
            <a:endParaRPr lang="en-US" dirty="0"/>
          </a:p>
        </p:txBody>
      </p:sp>
    </p:spTree>
    <p:extLst>
      <p:ext uri="{BB962C8B-B14F-4D97-AF65-F5344CB8AC3E}">
        <p14:creationId xmlns:p14="http://schemas.microsoft.com/office/powerpoint/2010/main" val="718311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Is your bedroom a safe place to masturbate? Give a thumbs up if you think it is, and a thumbs down if you think it is not.</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Your bedroom </a:t>
            </a:r>
            <a:r>
              <a:rPr lang="en-US" i="1" u="sng" baseline="0" dirty="0" smtClean="0"/>
              <a:t>is</a:t>
            </a:r>
            <a:r>
              <a:rPr lang="en-US" i="1" u="none" baseline="0" dirty="0" smtClean="0"/>
              <a:t> a</a:t>
            </a:r>
            <a:r>
              <a:rPr lang="en-US" i="1" baseline="0" dirty="0" smtClean="0"/>
              <a:t> safe place to masturbate. This is a private place. Should you have the door open or closed?</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You should close your bedroom door. If you are able to, it’s a good idea to lock the door too. If you have a roommate, you may need to talk to them and figure out a schedule so you can both have private time in the room. If there are any windows in the room, you should close the blinds or curtains for privacy. </a:t>
            </a:r>
            <a:r>
              <a:rPr lang="en-US" b="1" i="1" baseline="0" dirty="0" smtClean="0"/>
              <a:t> </a:t>
            </a:r>
            <a:endParaRPr lang="en-US" b="1" i="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33</a:t>
            </a:fld>
            <a:endParaRPr lang="en-US" dirty="0"/>
          </a:p>
        </p:txBody>
      </p:sp>
    </p:spTree>
    <p:extLst>
      <p:ext uri="{BB962C8B-B14F-4D97-AF65-F5344CB8AC3E}">
        <p14:creationId xmlns:p14="http://schemas.microsoft.com/office/powerpoint/2010/main" val="569942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Is the city bus a safe place to masturbate? Give a thumbs up if you think it is, and a thumbs down if you think it is not.</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A city bus is not a safe place to masturbate. This is a public place. Remember, it is against the law to masturbate in public places.</a:t>
            </a:r>
            <a:endParaRPr lang="en-US" i="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34</a:t>
            </a:fld>
            <a:endParaRPr lang="en-US" dirty="0"/>
          </a:p>
        </p:txBody>
      </p:sp>
    </p:spTree>
    <p:extLst>
      <p:ext uri="{BB962C8B-B14F-4D97-AF65-F5344CB8AC3E}">
        <p14:creationId xmlns:p14="http://schemas.microsoft.com/office/powerpoint/2010/main" val="4169455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t>
            </a:r>
            <a:r>
              <a:rPr lang="en-US" i="1" dirty="0" smtClean="0"/>
              <a:t>What does this look like a picture of?</a:t>
            </a:r>
          </a:p>
          <a:p>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This is a public bathroom, like the bathroom at school. You can tell because there are multiple stalls and sinks.</a:t>
            </a:r>
          </a:p>
          <a:p>
            <a:endParaRPr lang="en-US" i="0" dirty="0" smtClean="0"/>
          </a:p>
          <a:p>
            <a:r>
              <a:rPr lang="en-US" dirty="0" smtClean="0"/>
              <a:t>Say:</a:t>
            </a:r>
            <a:r>
              <a:rPr lang="en-US" baseline="0" dirty="0" smtClean="0"/>
              <a:t> </a:t>
            </a:r>
            <a:r>
              <a:rPr lang="en-US" i="1" baseline="0" dirty="0" smtClean="0"/>
              <a:t>Is a public restroom a safe place to masturbate? Give a thumbs up if you think it is, and a thumbs down if you think it is not.</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A public restroom is not a safe place to masturbate. This is a public place. Even if you are in a stall with the door closed, it is still a public place. Remember, it is against the law to masturbate in public places.</a:t>
            </a:r>
            <a:endParaRPr lang="en-US" i="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35</a:t>
            </a:fld>
            <a:endParaRPr lang="en-US" dirty="0"/>
          </a:p>
        </p:txBody>
      </p:sp>
    </p:spTree>
    <p:extLst>
      <p:ext uri="{BB962C8B-B14F-4D97-AF65-F5344CB8AC3E}">
        <p14:creationId xmlns:p14="http://schemas.microsoft.com/office/powerpoint/2010/main" val="2069569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Is the park a safe place to masturbate? Give a thumbs up if you think it is, and a thumbs down if you think it is not.</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A park is not a safe place to masturbate. This is a public place. Even if it is dark outside or you are the only one in the park, it is still a public place. Remember, it is against the law to masturbate in public places.</a:t>
            </a:r>
            <a:endParaRPr lang="en-US" i="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36</a:t>
            </a:fld>
            <a:endParaRPr lang="en-US" dirty="0"/>
          </a:p>
        </p:txBody>
      </p:sp>
    </p:spTree>
    <p:extLst>
      <p:ext uri="{BB962C8B-B14F-4D97-AF65-F5344CB8AC3E}">
        <p14:creationId xmlns:p14="http://schemas.microsoft.com/office/powerpoint/2010/main" val="1637908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t>
            </a:r>
            <a:r>
              <a:rPr lang="en-US" i="1" dirty="0" smtClean="0"/>
              <a:t>What does this look like a picture of?</a:t>
            </a:r>
          </a:p>
          <a:p>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This is a private bathroom, in a house or apartment.</a:t>
            </a:r>
          </a:p>
          <a:p>
            <a:endParaRPr lang="en-US" i="1" baseline="0" dirty="0" smtClean="0"/>
          </a:p>
          <a:p>
            <a:r>
              <a:rPr lang="en-US" dirty="0" smtClean="0"/>
              <a:t>Say:</a:t>
            </a:r>
            <a:r>
              <a:rPr lang="en-US" baseline="0" dirty="0" smtClean="0"/>
              <a:t> </a:t>
            </a:r>
            <a:r>
              <a:rPr lang="en-US" i="1" baseline="0" dirty="0" smtClean="0"/>
              <a:t>Is your bathroom a safe place to masturbate? Give a thumbs up if you think it is, and a thumbs down if you think it is not.</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Your bathroom </a:t>
            </a:r>
            <a:r>
              <a:rPr lang="en-US" i="1" u="sng" baseline="0" dirty="0" smtClean="0"/>
              <a:t>is</a:t>
            </a:r>
            <a:r>
              <a:rPr lang="en-US" i="1" u="none" baseline="0" dirty="0" smtClean="0"/>
              <a:t> a</a:t>
            </a:r>
            <a:r>
              <a:rPr lang="en-US" i="1" baseline="0" dirty="0" smtClean="0"/>
              <a:t> safe place to masturbate. This is a private place. Remember, you should close your bathroom door before masturbating. If you are able to, it’s a good idea to lock the door too. If there are any windows in the bathroom, you should close the blinds or </a:t>
            </a:r>
            <a:r>
              <a:rPr lang="en-US" b="0" i="1" baseline="0" dirty="0" smtClean="0"/>
              <a:t>curtains for privacy. </a:t>
            </a:r>
            <a:endParaRPr lang="en-US" b="0" i="0" dirty="0" smtClean="0"/>
          </a:p>
          <a:p>
            <a:endParaRPr lang="en-US" i="1" baseline="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37</a:t>
            </a:fld>
            <a:endParaRPr lang="en-US" dirty="0"/>
          </a:p>
        </p:txBody>
      </p:sp>
    </p:spTree>
    <p:extLst>
      <p:ext uri="{BB962C8B-B14F-4D97-AF65-F5344CB8AC3E}">
        <p14:creationId xmlns:p14="http://schemas.microsoft.com/office/powerpoint/2010/main" val="987734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We</a:t>
            </a:r>
            <a:r>
              <a:rPr lang="en-US" i="1" baseline="0" dirty="0" smtClean="0"/>
              <a:t> learned a lot in class today! In each of our classes about bodies and sex, we are going to add something new to our Safer Sexuality Checklist. This is a list of things that you need to make sex safer. I have a big checklist up here for the class, and I am going to give each of you your own smaller checklist. Today, we are going to add 1. Safe and Private Place to our checklist. In order to be sexual with yourself or someone else, you must first have a safe, private place to do so. </a:t>
            </a:r>
          </a:p>
          <a:p>
            <a:endParaRPr lang="en-US" i="1" baseline="0" dirty="0" smtClean="0"/>
          </a:p>
          <a:p>
            <a:r>
              <a:rPr lang="en-US" i="0" baseline="0" dirty="0" smtClean="0"/>
              <a:t>Ask for a student volunteer to attach the first checklist item manipulative onto the class checklist. Distribute student checklists, Student Safe and Private Place Graphic printouts, and glue sticks to each student. Give students time to glue the Student Safe and Private Place Graphic onto their personal checklist.</a:t>
            </a:r>
            <a:endParaRPr lang="en-US" i="0" dirty="0"/>
          </a:p>
        </p:txBody>
      </p:sp>
      <p:sp>
        <p:nvSpPr>
          <p:cNvPr id="4" name="Slide Number Placeholder 3"/>
          <p:cNvSpPr>
            <a:spLocks noGrp="1"/>
          </p:cNvSpPr>
          <p:nvPr>
            <p:ph type="sldNum" sz="quarter" idx="10"/>
          </p:nvPr>
        </p:nvSpPr>
        <p:spPr/>
        <p:txBody>
          <a:bodyPr/>
          <a:lstStyle/>
          <a:p>
            <a:fld id="{68BAA58B-7F68-4F22-A5B3-354C37D900B1}" type="slidenum">
              <a:rPr lang="en-US" smtClean="0"/>
              <a:t>38</a:t>
            </a:fld>
            <a:endParaRPr lang="en-US" dirty="0"/>
          </a:p>
        </p:txBody>
      </p:sp>
    </p:spTree>
    <p:extLst>
      <p:ext uri="{BB962C8B-B14F-4D97-AF65-F5344CB8AC3E}">
        <p14:creationId xmlns:p14="http://schemas.microsoft.com/office/powerpoint/2010/main" val="1527431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Does anyone have any questions about today’s class? Remember, if </a:t>
            </a:r>
            <a:r>
              <a:rPr lang="en-US" sz="1200" i="1" kern="1200" dirty="0" smtClean="0">
                <a:solidFill>
                  <a:schemeClr val="tx1"/>
                </a:solidFill>
                <a:effectLst/>
                <a:latin typeface="+mn-lt"/>
                <a:ea typeface="+mn-ea"/>
                <a:cs typeface="+mn-cs"/>
              </a:rPr>
              <a:t>you don’t want to ask your question out loud, you can write it on a notecard and leave it on your desk. You can also ask someone you trust to help you write your question on the notecard. I will pick up the notecards, and will answer the questions the next time we meet. When I answer a question, I won’t tell anyone who asked it.</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39</a:t>
            </a:fld>
            <a:endParaRPr lang="en-US" dirty="0"/>
          </a:p>
        </p:txBody>
      </p:sp>
    </p:spTree>
    <p:extLst>
      <p:ext uri="{BB962C8B-B14F-4D97-AF65-F5344CB8AC3E}">
        <p14:creationId xmlns:p14="http://schemas.microsoft.com/office/powerpoint/2010/main" val="675031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Say: </a:t>
            </a:r>
            <a:r>
              <a:rPr lang="en-US" sz="1200" i="1" kern="1200" dirty="0" smtClean="0">
                <a:solidFill>
                  <a:schemeClr val="tx1"/>
                </a:solidFill>
                <a:effectLst/>
                <a:latin typeface="+mn-lt"/>
                <a:ea typeface="+mn-ea"/>
                <a:cs typeface="+mn-cs"/>
              </a:rPr>
              <a:t>As</a:t>
            </a:r>
            <a:r>
              <a:rPr lang="en-US" sz="1200" i="1" kern="1200" baseline="0" dirty="0" smtClean="0">
                <a:solidFill>
                  <a:schemeClr val="tx1"/>
                </a:solidFill>
                <a:effectLst/>
                <a:latin typeface="+mn-lt"/>
                <a:ea typeface="+mn-ea"/>
                <a:cs typeface="+mn-cs"/>
              </a:rPr>
              <a:t> part of our class today, w</a:t>
            </a:r>
            <a:r>
              <a:rPr lang="en-US" sz="1200" i="1" kern="1200" dirty="0" smtClean="0">
                <a:solidFill>
                  <a:schemeClr val="tx1"/>
                </a:solidFill>
                <a:effectLst/>
                <a:latin typeface="+mn-lt"/>
                <a:ea typeface="+mn-ea"/>
                <a:cs typeface="+mn-cs"/>
              </a:rPr>
              <a:t>e will look at some pictures of bodies and body parts. You might feel embarrassed when we talk about this. You might not feel embarrassed. Either one is okay. Remember to check in with yourself, and to take care of yourself throughout class. If you feel overwhelmed, you can always take some deep breaths, take a break, or pass on an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If</a:t>
            </a:r>
            <a:r>
              <a:rPr lang="en-US" sz="1200" i="0" kern="1200" baseline="0" dirty="0" smtClean="0">
                <a:solidFill>
                  <a:schemeClr val="tx1"/>
                </a:solidFill>
                <a:effectLst/>
                <a:latin typeface="+mn-lt"/>
                <a:ea typeface="+mn-ea"/>
                <a:cs typeface="+mn-cs"/>
              </a:rPr>
              <a:t> your class completed the pre-teach activity, you can also encourage students to use the self-care behaviors they listed on the class flipchart paper or their individual emotion plans.</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a:t>
            </a:fld>
            <a:endParaRPr lang="en-US" dirty="0"/>
          </a:p>
        </p:txBody>
      </p:sp>
    </p:spTree>
    <p:extLst>
      <p:ext uri="{BB962C8B-B14F-4D97-AF65-F5344CB8AC3E}">
        <p14:creationId xmlns:p14="http://schemas.microsoft.com/office/powerpoint/2010/main" val="47087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Do genitals come in many different shapes, sizes, and colors? Hold up a thumbs up for yes, and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That’s right. Vulvas, vaginas, breasts, penises, and testicles can all look lots of different ways. Remember, there is no right or wrong way to have a body. However your body looks is amazing!!</a:t>
            </a:r>
            <a:endParaRPr lang="en-US" i="0" baseline="0" dirty="0" smtClean="0"/>
          </a:p>
          <a:p>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40</a:t>
            </a:fld>
            <a:endParaRPr lang="en-US" dirty="0"/>
          </a:p>
        </p:txBody>
      </p:sp>
    </p:spTree>
    <p:extLst>
      <p:ext uri="{BB962C8B-B14F-4D97-AF65-F5344CB8AC3E}">
        <p14:creationId xmlns:p14="http://schemas.microsoft.com/office/powerpoint/2010/main" val="3569194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Is it normal for people to have sexual feelings after they’ve gone through puberty? Hold up a thumbs up for yes, and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That’s right. After going through puberty, both people with vulvas and vaginas and people with penises and testicles may have sexual feelings. It’s also normal if you don’t have sexual feelings. When a person with a penis is sexually excited, the penis may get hard or ejaculate semen. When a person with a vulva is sexually excited, the vulva may feel warm and tingly, and the vagina may produce fluid and feel wet. All of this is normal. </a:t>
            </a: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41</a:t>
            </a:fld>
            <a:endParaRPr lang="en-US" dirty="0"/>
          </a:p>
        </p:txBody>
      </p:sp>
    </p:spTree>
    <p:extLst>
      <p:ext uri="{BB962C8B-B14F-4D97-AF65-F5344CB8AC3E}">
        <p14:creationId xmlns:p14="http://schemas.microsoft.com/office/powerpoint/2010/main" val="1123037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Which of these is a safe, private place to masturbate? Hold up one finger for the bathroom at school, two fingers for a park, and three fingers for your bedroom at home.</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i="0" baseline="0" dirty="0" smtClean="0"/>
          </a:p>
          <a:p>
            <a:r>
              <a:rPr lang="en-US" i="0" baseline="0" dirty="0" smtClean="0"/>
              <a:t>Say: </a:t>
            </a:r>
            <a:r>
              <a:rPr lang="en-US" i="1" baseline="0" dirty="0" smtClean="0"/>
              <a:t>That’s right. Your bedroom at home is a safe, private place to masturbate. The other places are public places, where it is illegal to </a:t>
            </a:r>
            <a:r>
              <a:rPr lang="en-US" b="0" i="1" baseline="0" dirty="0" smtClean="0"/>
              <a:t>masturbate. It’s okay to masturbate at home in your bedroom or bathroom with the door closed and locked, and with the windows covered for </a:t>
            </a:r>
            <a:r>
              <a:rPr lang="en-US" b="0" i="1" baseline="0" dirty="0" smtClean="0">
                <a:solidFill>
                  <a:srgbClr val="FFFF00"/>
                </a:solidFill>
              </a:rPr>
              <a:t>privacy. </a:t>
            </a:r>
            <a:endParaRPr lang="en-US" b="0" i="0" baseline="0" dirty="0" smtClean="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42</a:t>
            </a:fld>
            <a:endParaRPr lang="en-US" dirty="0"/>
          </a:p>
        </p:txBody>
      </p:sp>
    </p:spTree>
    <p:extLst>
      <p:ext uri="{BB962C8B-B14F-4D97-AF65-F5344CB8AC3E}">
        <p14:creationId xmlns:p14="http://schemas.microsoft.com/office/powerpoint/2010/main" val="3388418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If you are being hurt, or if someone ever touches your body in a way that you don’t</a:t>
            </a:r>
            <a:r>
              <a:rPr lang="en-US" i="1" baseline="0" dirty="0" smtClean="0"/>
              <a:t> like, you can get help. You did not do anything wrong, and you are not alone. You can get help by talking to an adult from your circle of trust (green circle). If someone you care about is being hurt, you can also get help by talking to an adult from your circle of trust (green). </a:t>
            </a:r>
            <a:r>
              <a:rPr lang="en-US" b="0" i="1" baseline="0" dirty="0" smtClean="0"/>
              <a:t>If an emergency is happening, you can always call 911. If you call 911 for help, a police officer or an ambulance might come. </a:t>
            </a:r>
          </a:p>
          <a:p>
            <a:endParaRPr lang="en-US" i="1" baseline="0" dirty="0" smtClean="0"/>
          </a:p>
          <a:p>
            <a:r>
              <a:rPr lang="en-US" i="1" baseline="0" dirty="0" smtClean="0"/>
              <a:t>If the first person you tell doesn’t believe you or doesn’t get you help, keep telling adults you trust what is going on until you get the help you need</a:t>
            </a:r>
            <a:r>
              <a:rPr lang="en-US" i="1" baseline="0" smtClean="0"/>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43</a:t>
            </a:fld>
            <a:endParaRPr lang="en-US" dirty="0"/>
          </a:p>
        </p:txBody>
      </p:sp>
    </p:spTree>
    <p:extLst>
      <p:ext uri="{BB962C8B-B14F-4D97-AF65-F5344CB8AC3E}">
        <p14:creationId xmlns:p14="http://schemas.microsoft.com/office/powerpoint/2010/main" val="1087876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Does anyone remember what our power statement is?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Our</a:t>
            </a:r>
            <a:r>
              <a:rPr lang="en-US" sz="1200" i="1" kern="1200" baseline="0" dirty="0" smtClean="0">
                <a:solidFill>
                  <a:schemeClr val="tx1"/>
                </a:solidFill>
                <a:effectLst/>
                <a:latin typeface="+mn-lt"/>
                <a:ea typeface="+mn-ea"/>
                <a:cs typeface="+mn-cs"/>
              </a:rPr>
              <a:t> power statement is </a:t>
            </a:r>
            <a:r>
              <a:rPr lang="en-US" sz="1200" i="1" kern="1200" dirty="0" smtClean="0">
                <a:solidFill>
                  <a:schemeClr val="tx1"/>
                </a:solidFill>
                <a:effectLst/>
                <a:latin typeface="+mn-lt"/>
                <a:ea typeface="+mn-ea"/>
                <a:cs typeface="+mn-cs"/>
              </a:rPr>
              <a:t>“I know me best.” This means that each of you knows yourself better than anyone else does. Today</a:t>
            </a:r>
            <a:r>
              <a:rPr lang="en-US" sz="1200" i="1" kern="1200" baseline="0" dirty="0" smtClean="0">
                <a:solidFill>
                  <a:schemeClr val="tx1"/>
                </a:solidFill>
                <a:effectLst/>
                <a:latin typeface="+mn-lt"/>
                <a:ea typeface="+mn-ea"/>
                <a:cs typeface="+mn-cs"/>
              </a:rPr>
              <a:t> we learned that you know your body and what your body needs better than anyone else. </a:t>
            </a:r>
            <a:r>
              <a:rPr lang="en-US" sz="1200" i="1" kern="1200" dirty="0" smtClean="0">
                <a:solidFill>
                  <a:schemeClr val="tx1"/>
                </a:solidFill>
                <a:effectLst/>
                <a:latin typeface="+mn-lt"/>
                <a:ea typeface="+mn-ea"/>
                <a:cs typeface="+mn-cs"/>
              </a:rPr>
              <a:t>Let’s gather together and on the count of three, say our power statement.</a:t>
            </a:r>
          </a:p>
          <a:p>
            <a:pPr lvl="0"/>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Have each interested student put one hand in the middle of the circle. Ask for a student volunteer to count to three. After three, all participants say the power statement while lifting their hands into the air. Students</a:t>
            </a:r>
            <a:r>
              <a:rPr lang="en-US" sz="1200" i="0" kern="1200" baseline="0" dirty="0" smtClean="0">
                <a:solidFill>
                  <a:schemeClr val="tx1"/>
                </a:solidFill>
                <a:effectLst/>
                <a:latin typeface="+mn-lt"/>
                <a:ea typeface="+mn-ea"/>
                <a:cs typeface="+mn-cs"/>
              </a:rPr>
              <a:t> can also stand in the circle without touching hands if they prefer.</a:t>
            </a:r>
            <a:endParaRPr lang="en-US" sz="1200" i="0" kern="1200" dirty="0" smtClean="0">
              <a:solidFill>
                <a:schemeClr val="tx1"/>
              </a:solidFill>
              <a:effectLst/>
              <a:latin typeface="+mn-lt"/>
              <a:ea typeface="+mn-ea"/>
              <a:cs typeface="+mn-cs"/>
            </a:endParaRPr>
          </a:p>
          <a:p>
            <a:pPr lvl="0"/>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44</a:t>
            </a:fld>
            <a:endParaRPr lang="en-US" dirty="0"/>
          </a:p>
        </p:txBody>
      </p:sp>
    </p:spTree>
    <p:extLst>
      <p:ext uri="{BB962C8B-B14F-4D97-AF65-F5344CB8AC3E}">
        <p14:creationId xmlns:p14="http://schemas.microsoft.com/office/powerpoint/2010/main" val="3083586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 would like to thank the Texas Council for Developmental Disabilities for the funding for this curriculum.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45</a:t>
            </a:fld>
            <a:endParaRPr lang="en-US" dirty="0"/>
          </a:p>
        </p:txBody>
      </p:sp>
    </p:spTree>
    <p:extLst>
      <p:ext uri="{BB962C8B-B14F-4D97-AF65-F5344CB8AC3E}">
        <p14:creationId xmlns:p14="http://schemas.microsoft.com/office/powerpoint/2010/main" val="606419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46</a:t>
            </a:fld>
            <a:endParaRPr lang="en-US" dirty="0"/>
          </a:p>
        </p:txBody>
      </p:sp>
    </p:spTree>
    <p:extLst>
      <p:ext uri="{BB962C8B-B14F-4D97-AF65-F5344CB8AC3E}">
        <p14:creationId xmlns:p14="http://schemas.microsoft.com/office/powerpoint/2010/main" val="1875472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Read the agenda. Alternatively, you can ask for a student volunteer to read the agenda.</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5</a:t>
            </a:fld>
            <a:endParaRPr lang="en-US" dirty="0"/>
          </a:p>
        </p:txBody>
      </p:sp>
    </p:spTree>
    <p:extLst>
      <p:ext uri="{BB962C8B-B14F-4D97-AF65-F5344CB8AC3E}">
        <p14:creationId xmlns:p14="http://schemas.microsoft.com/office/powerpoint/2010/main" val="278373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Over the next month and a half, we will be talking about bodies and sex. Knowing about bodies and body parts can help you stay safe and feel good when you are being sexual. </a:t>
            </a:r>
          </a:p>
          <a:p>
            <a:endParaRPr lang="en-US" i="1" baseline="0" dirty="0" smtClean="0"/>
          </a:p>
          <a:p>
            <a:r>
              <a:rPr lang="en-US" i="1" baseline="0" dirty="0" smtClean="0"/>
              <a:t>You are all adults, and this is important information for you to have so that you can be safe if and when you decide to be sexual. There is nothing inappropriate or wrong about learning about bodies and body parts. Sex is a normal part of life—it is not a bad or dirty thing to talk about. Our class is a safe place to ask questions and to learn more about your body and how to be safe when you are being sexual. You can also always ask someone in your circle of trust (green) if you have questions about bodies and sex.</a:t>
            </a:r>
          </a:p>
          <a:p>
            <a:endParaRPr lang="en-US" i="1" baseline="0" dirty="0" smtClean="0"/>
          </a:p>
          <a:p>
            <a:r>
              <a:rPr lang="en-US" i="1" baseline="0" dirty="0" smtClean="0"/>
              <a:t>There are other places that may not be okay to talk about bodies and sex. For example, it’s not okay to talk about bodies and sex when young children are around, or while you are at work. If you are ever unsure if it’s an okay time or place to talk about bodies and sex, ask someone in your circle of trust (green circle).</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6</a:t>
            </a:fld>
            <a:endParaRPr lang="en-US" dirty="0"/>
          </a:p>
        </p:txBody>
      </p:sp>
    </p:spTree>
    <p:extLst>
      <p:ext uri="{BB962C8B-B14F-4D97-AF65-F5344CB8AC3E}">
        <p14:creationId xmlns:p14="http://schemas.microsoft.com/office/powerpoint/2010/main" val="238230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Bodies come in a million different shapes, sizes, and colors. There is NO right or wrong body. Whatever body you have is totally normal and awesome. Can</a:t>
            </a:r>
            <a:r>
              <a:rPr lang="en-US" sz="1200" b="0" i="1" u="none" strike="noStrike" kern="1200" baseline="0" dirty="0" smtClean="0">
                <a:solidFill>
                  <a:schemeClr val="tx1"/>
                </a:solidFill>
                <a:effectLst/>
                <a:latin typeface="+mn-lt"/>
                <a:ea typeface="+mn-ea"/>
                <a:cs typeface="+mn-cs"/>
              </a:rPr>
              <a:t> I hear you all say “My body is awesome!”?</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7</a:t>
            </a:fld>
            <a:endParaRPr lang="en-US" dirty="0"/>
          </a:p>
        </p:txBody>
      </p:sp>
    </p:spTree>
    <p:extLst>
      <p:ext uri="{BB962C8B-B14F-4D97-AF65-F5344CB8AC3E}">
        <p14:creationId xmlns:p14="http://schemas.microsoft.com/office/powerpoint/2010/main" val="425016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Today in class</a:t>
            </a:r>
            <a:r>
              <a:rPr lang="en-US" i="1" baseline="0" dirty="0" smtClean="0"/>
              <a:t> we are going to talk about different body parts and identities. It is so important that everyone feels safe and respected in our class. It would not be respectful to say things like “ew” or “gross” as we look at pictures. We don’t want anyone to feel bad about how their body looks. Give me a thumbs up if you agree to be respectful today in class.</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8</a:t>
            </a:fld>
            <a:endParaRPr lang="en-US" dirty="0"/>
          </a:p>
        </p:txBody>
      </p:sp>
    </p:spTree>
    <p:extLst>
      <p:ext uri="{BB962C8B-B14F-4D97-AF65-F5344CB8AC3E}">
        <p14:creationId xmlns:p14="http://schemas.microsoft.com/office/powerpoint/2010/main" val="13608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0588438"/>
          </a:xfrm>
        </p:spPr>
        <p:txBody>
          <a:bodyPr/>
          <a:lstStyle/>
          <a:p>
            <a:r>
              <a:rPr lang="en-US" dirty="0" smtClean="0"/>
              <a:t>Say: </a:t>
            </a:r>
            <a:r>
              <a:rPr lang="en-US" i="1" dirty="0" smtClean="0"/>
              <a:t>In</a:t>
            </a:r>
            <a:r>
              <a:rPr lang="en-US" i="1" baseline="0" dirty="0" smtClean="0"/>
              <a:t> our classes on gender, we talked about how all people get to tell other people what their gender is. No matter what body parts you have, you get to tell us what your gender is. Today in class, we won’t talk about “women’s bodies” or “men’s bodies.” Instead, we’ll talk about the bodies of people with vulvas and vaginas, and the bodies of people with penises and testicles. We are doing this because some people with penises do not identify as men, and some people with vulvas and vaginas do not identify as women. Vulva may be a new word for you. We’ll talk a little later in class all about what that word means. </a:t>
            </a:r>
          </a:p>
          <a:p>
            <a:endParaRPr lang="en-US" i="1" baseline="0" dirty="0" smtClean="0"/>
          </a:p>
          <a:p>
            <a:r>
              <a:rPr lang="en-US" i="1" baseline="0" dirty="0" smtClean="0"/>
              <a:t>But first, l</a:t>
            </a:r>
            <a:r>
              <a:rPr lang="en-US" i="1" dirty="0" smtClean="0"/>
              <a:t>et’s start by thinking about puberty and the way it changes the body. Does anyone remember what puberty is? </a:t>
            </a:r>
          </a:p>
          <a:p>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p>
          <a:p>
            <a:endParaRPr lang="en-US" sz="1200" b="0" i="1" u="none" strike="noStrike" kern="1200" dirty="0" smtClean="0">
              <a:solidFill>
                <a:schemeClr val="tx1"/>
              </a:solidFill>
              <a:effectLst/>
              <a:latin typeface="+mn-lt"/>
              <a:ea typeface="+mn-ea"/>
              <a:cs typeface="+mn-cs"/>
            </a:endParaRPr>
          </a:p>
          <a:p>
            <a:r>
              <a:rPr lang="en-US" sz="1200" b="0" i="1" u="none" strike="noStrike" kern="1200" dirty="0" smtClean="0">
                <a:solidFill>
                  <a:schemeClr val="tx1"/>
                </a:solidFill>
                <a:effectLst/>
                <a:latin typeface="+mn-lt"/>
                <a:ea typeface="+mn-ea"/>
                <a:cs typeface="+mn-cs"/>
              </a:rPr>
              <a:t>When people are young, usually in middle school, they start to go through puberty. Puberty is when the body changes to get ready for adulthood. During puberty, many people start to have sexual feelings and notice that their sexual body parts, or genitals, are changing. This happens at different times for everyone. It may happen earlier</a:t>
            </a:r>
            <a:r>
              <a:rPr lang="en-US" sz="1200" b="0" i="1" u="none" strike="noStrike" kern="1200" baseline="0" dirty="0" smtClean="0">
                <a:solidFill>
                  <a:schemeClr val="tx1"/>
                </a:solidFill>
                <a:effectLst/>
                <a:latin typeface="+mn-lt"/>
                <a:ea typeface="+mn-ea"/>
                <a:cs typeface="+mn-cs"/>
              </a:rPr>
              <a:t> in elementary school</a:t>
            </a:r>
            <a:r>
              <a:rPr lang="en-US" sz="1200" b="0" i="1" u="none" strike="noStrike" kern="1200" dirty="0" smtClean="0">
                <a:solidFill>
                  <a:schemeClr val="tx1"/>
                </a:solidFill>
                <a:effectLst/>
                <a:latin typeface="+mn-lt"/>
                <a:ea typeface="+mn-ea"/>
                <a:cs typeface="+mn-cs"/>
              </a:rPr>
              <a:t> or later in high school, but whatever time it happened for you is healthy and normal.</a:t>
            </a:r>
          </a:p>
          <a:p>
            <a:endParaRPr lang="en-US" sz="1200" b="0" i="1" u="none" strike="noStrike" kern="1200" dirty="0" smtClean="0">
              <a:solidFill>
                <a:schemeClr val="tx1"/>
              </a:solidFill>
              <a:effectLst/>
              <a:latin typeface="+mn-lt"/>
              <a:ea typeface="+mn-ea"/>
              <a:cs typeface="+mn-cs"/>
            </a:endParaRPr>
          </a:p>
          <a:p>
            <a:pPr marL="0" indent="0">
              <a:buFont typeface="Arial" panose="020B0604020202020204" pitchFamily="34" charset="0"/>
              <a:buNone/>
            </a:pPr>
            <a:r>
              <a:rPr lang="en-US" i="1" baseline="0" dirty="0" smtClean="0"/>
              <a:t>Let’s look at the picture on the left side of the screen. What changes happen to the body of a person with a penis during puberty?</a:t>
            </a:r>
          </a:p>
          <a:p>
            <a:pPr marL="0" indent="0">
              <a:buFont typeface="Arial" panose="020B0604020202020204" pitchFamily="34" charset="0"/>
              <a:buNone/>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smtClean="0"/>
              <a:t>Give students enough</a:t>
            </a:r>
            <a:r>
              <a:rPr lang="en-US" b="0" i="0" baseline="0" dirty="0" smtClean="0"/>
              <a:t> time </a:t>
            </a:r>
            <a:r>
              <a:rPr lang="en-US" i="0" baseline="0" dirty="0" smtClean="0"/>
              <a:t>to process the question and make their decisions. After students are done sharing, you can fill in any information they missed from the list below:</a:t>
            </a:r>
          </a:p>
          <a:p>
            <a:pPr marL="171450" indent="-171450">
              <a:buFont typeface="Arial" panose="020B0604020202020204" pitchFamily="34" charset="0"/>
              <a:buChar char="•"/>
            </a:pPr>
            <a:r>
              <a:rPr lang="en-US" i="0" baseline="0" dirty="0" smtClean="0"/>
              <a:t>Grow taller and gain weight</a:t>
            </a:r>
          </a:p>
          <a:p>
            <a:pPr marL="171450" indent="-171450">
              <a:buFont typeface="Arial" panose="020B0604020202020204" pitchFamily="34" charset="0"/>
              <a:buChar char="•"/>
            </a:pPr>
            <a:r>
              <a:rPr lang="en-US" i="0" dirty="0" smtClean="0"/>
              <a:t>Muscles get larger.</a:t>
            </a:r>
          </a:p>
          <a:p>
            <a:pPr marL="171450" indent="-171450">
              <a:buFont typeface="Arial" panose="020B0604020202020204" pitchFamily="34" charset="0"/>
              <a:buChar char="•"/>
            </a:pPr>
            <a:r>
              <a:rPr lang="en-US" i="0" dirty="0" smtClean="0"/>
              <a:t>Shoulders get wider.</a:t>
            </a:r>
          </a:p>
          <a:p>
            <a:pPr marL="171450" indent="-171450">
              <a:buFont typeface="Arial" panose="020B0604020202020204" pitchFamily="34" charset="0"/>
              <a:buChar char="•"/>
            </a:pPr>
            <a:r>
              <a:rPr lang="en-US" i="0" dirty="0" smtClean="0"/>
              <a:t>Body</a:t>
            </a:r>
            <a:r>
              <a:rPr lang="en-US" i="0" baseline="0" dirty="0" smtClean="0"/>
              <a:t> hair on arms, legs, chest, and back may get thicker.</a:t>
            </a:r>
          </a:p>
          <a:p>
            <a:pPr marL="171450" indent="-171450">
              <a:buFont typeface="Arial" panose="020B0604020202020204" pitchFamily="34" charset="0"/>
              <a:buChar char="•"/>
            </a:pPr>
            <a:r>
              <a:rPr lang="en-US" i="0" baseline="0" dirty="0" smtClean="0"/>
              <a:t>Hair begins to grow on the armpits.</a:t>
            </a:r>
          </a:p>
          <a:p>
            <a:pPr marL="171450" indent="-171450">
              <a:buFont typeface="Arial" panose="020B0604020202020204" pitchFamily="34" charset="0"/>
              <a:buChar char="•"/>
            </a:pPr>
            <a:r>
              <a:rPr lang="en-US" i="0" baseline="0" dirty="0" smtClean="0"/>
              <a:t>Pubic hair, the hair at the beginning of the penis, begins to grow.</a:t>
            </a:r>
          </a:p>
          <a:p>
            <a:pPr marL="171450" indent="-171450">
              <a:buFont typeface="Arial" panose="020B0604020202020204" pitchFamily="34" charset="0"/>
              <a:buChar char="•"/>
            </a:pPr>
            <a:r>
              <a:rPr lang="en-US" i="0" baseline="0" dirty="0" smtClean="0"/>
              <a:t>Facial hair, such as mustaches and beards, begins to grow.</a:t>
            </a:r>
          </a:p>
          <a:p>
            <a:pPr marL="171450" indent="-171450">
              <a:buFont typeface="Arial" panose="020B0604020202020204" pitchFamily="34" charset="0"/>
              <a:buChar char="•"/>
            </a:pPr>
            <a:r>
              <a:rPr lang="en-US" i="0" baseline="0" dirty="0" smtClean="0"/>
              <a:t>The penis and the testicles get larger.</a:t>
            </a:r>
          </a:p>
          <a:p>
            <a:pPr marL="171450" indent="-171450">
              <a:buFont typeface="Arial" panose="020B0604020202020204" pitchFamily="34" charset="0"/>
              <a:buChar char="•"/>
            </a:pPr>
            <a:r>
              <a:rPr lang="en-US" i="0" baseline="0" dirty="0" smtClean="0"/>
              <a:t>The voice gets deeper.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People may sweat more or start to have acne. Some people start to wear deodorant.</a:t>
            </a:r>
          </a:p>
          <a:p>
            <a:pPr marL="0" indent="0">
              <a:buFont typeface="Arial" panose="020B0604020202020204" pitchFamily="34" charset="0"/>
              <a:buNone/>
            </a:pPr>
            <a:endParaRPr lang="en-US" i="0" dirty="0" smtClean="0"/>
          </a:p>
          <a:p>
            <a:r>
              <a:rPr lang="en-US" sz="1200" b="0" i="1" u="none" strike="noStrike" kern="1200" dirty="0" smtClean="0">
                <a:solidFill>
                  <a:schemeClr val="tx1"/>
                </a:solidFill>
                <a:effectLst/>
                <a:latin typeface="+mn-lt"/>
                <a:ea typeface="+mn-ea"/>
                <a:cs typeface="+mn-cs"/>
              </a:rPr>
              <a:t>Now let’s look at the picture on the right side of the screen. What changes do you all think happen to the body of a person with a vulva</a:t>
            </a:r>
            <a:r>
              <a:rPr lang="en-US" sz="1200" b="0" i="1" u="none" strike="noStrike" kern="1200" baseline="0" dirty="0" smtClean="0">
                <a:solidFill>
                  <a:schemeClr val="tx1"/>
                </a:solidFill>
                <a:effectLst/>
                <a:latin typeface="+mn-lt"/>
                <a:ea typeface="+mn-ea"/>
                <a:cs typeface="+mn-cs"/>
              </a:rPr>
              <a:t> and vagina during puberty?</a:t>
            </a:r>
          </a:p>
          <a:p>
            <a:endParaRPr lang="en-US" sz="1200" b="0" i="1"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Give students enough</a:t>
            </a:r>
            <a:r>
              <a:rPr lang="en-US" b="0" i="0" baseline="0" dirty="0" smtClean="0"/>
              <a:t> time </a:t>
            </a:r>
            <a:r>
              <a:rPr lang="en-US" i="0" baseline="0" dirty="0" smtClean="0"/>
              <a:t>to process the question and make their decisions. </a:t>
            </a:r>
            <a:r>
              <a:rPr lang="en-US" sz="1200" b="0" i="0" u="none" strike="noStrike" kern="1200" baseline="0" dirty="0" smtClean="0">
                <a:solidFill>
                  <a:schemeClr val="tx1"/>
                </a:solidFill>
                <a:effectLst/>
                <a:latin typeface="+mn-lt"/>
                <a:ea typeface="+mn-ea"/>
                <a:cs typeface="+mn-cs"/>
              </a:rPr>
              <a:t>After students are done sharing, you can fill in any information they missed from the list below:</a:t>
            </a:r>
          </a:p>
          <a:p>
            <a:pPr marL="171450" indent="-171450">
              <a:buFont typeface="Arial" panose="020B0604020202020204" pitchFamily="34" charset="0"/>
              <a:buChar char="•"/>
            </a:pPr>
            <a:r>
              <a:rPr lang="en-US" i="0" dirty="0" smtClean="0"/>
              <a:t>Grow taller and gain weight</a:t>
            </a:r>
          </a:p>
          <a:p>
            <a:pPr marL="171450" indent="-171450">
              <a:buFont typeface="Arial" panose="020B0604020202020204" pitchFamily="34" charset="0"/>
              <a:buChar char="•"/>
            </a:pPr>
            <a:r>
              <a:rPr lang="en-US" i="0" dirty="0" smtClean="0"/>
              <a:t>Breasts get larger. Some people start to wear bras. </a:t>
            </a:r>
          </a:p>
          <a:p>
            <a:pPr marL="171450" indent="-171450">
              <a:buFont typeface="Arial" panose="020B0604020202020204" pitchFamily="34" charset="0"/>
              <a:buChar char="•"/>
            </a:pPr>
            <a:r>
              <a:rPr lang="en-US" i="0" dirty="0" smtClean="0"/>
              <a:t>Hips get wider.</a:t>
            </a:r>
          </a:p>
          <a:p>
            <a:pPr marL="171450" indent="-171450">
              <a:buFont typeface="Arial" panose="020B0604020202020204" pitchFamily="34" charset="0"/>
              <a:buChar char="•"/>
            </a:pPr>
            <a:r>
              <a:rPr lang="en-US" i="0" dirty="0" smtClean="0"/>
              <a:t>Body</a:t>
            </a:r>
            <a:r>
              <a:rPr lang="en-US" i="0" baseline="0" dirty="0" smtClean="0"/>
              <a:t> hair on arms and legs may get thicker.</a:t>
            </a:r>
          </a:p>
          <a:p>
            <a:pPr marL="171450" indent="-171450">
              <a:buFont typeface="Arial" panose="020B0604020202020204" pitchFamily="34" charset="0"/>
              <a:buChar char="•"/>
            </a:pPr>
            <a:r>
              <a:rPr lang="en-US" i="0" baseline="0" dirty="0" smtClean="0"/>
              <a:t>Hair begins to grow on the armpits.</a:t>
            </a:r>
          </a:p>
          <a:p>
            <a:pPr marL="171450" indent="-171450">
              <a:buFont typeface="Arial" panose="020B0604020202020204" pitchFamily="34" charset="0"/>
              <a:buChar char="•"/>
            </a:pPr>
            <a:r>
              <a:rPr lang="en-US" i="0" baseline="0" dirty="0" smtClean="0"/>
              <a:t>Pubic hair, the hair on the vulva, begins to grow.</a:t>
            </a:r>
          </a:p>
          <a:p>
            <a:pPr marL="171450" indent="-171450">
              <a:buFont typeface="Arial" panose="020B0604020202020204" pitchFamily="34" charset="0"/>
              <a:buChar char="•"/>
            </a:pPr>
            <a:r>
              <a:rPr lang="en-US" i="0" baseline="0" dirty="0" smtClean="0"/>
              <a:t>First menstruation. Menstruation is also called a “period” or “the time of the month.” This is when blood and other fluids come out of the vagina. Menstruation will be discussed more later in class.</a:t>
            </a:r>
          </a:p>
          <a:p>
            <a:pPr marL="171450" indent="-171450">
              <a:buFont typeface="Arial" panose="020B0604020202020204" pitchFamily="34" charset="0"/>
              <a:buChar char="•"/>
            </a:pPr>
            <a:r>
              <a:rPr lang="en-US" i="0" baseline="0" dirty="0" smtClean="0"/>
              <a:t>The vagina will begin to produce a white discharge, or fluid.</a:t>
            </a:r>
          </a:p>
          <a:p>
            <a:pPr marL="171450" indent="-171450">
              <a:buFont typeface="Arial" panose="020B0604020202020204" pitchFamily="34" charset="0"/>
              <a:buChar char="•"/>
            </a:pPr>
            <a:r>
              <a:rPr lang="en-US" i="0" baseline="0" dirty="0" smtClean="0"/>
              <a:t>People may sweat more or start to have acne. Some people start to wear deodorant.</a:t>
            </a:r>
          </a:p>
          <a:p>
            <a:pPr marL="171450" indent="-171450">
              <a:buFont typeface="Arial" panose="020B0604020202020204" pitchFamily="34" charset="0"/>
              <a:buChar char="•"/>
            </a:pPr>
            <a:endParaRPr lang="en-US" i="0" baseline="0" dirty="0" smtClean="0"/>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68BAA58B-7F68-4F22-A5B3-354C37D900B1}" type="slidenum">
              <a:rPr lang="en-US" smtClean="0"/>
              <a:t>9</a:t>
            </a:fld>
            <a:endParaRPr lang="en-US" dirty="0"/>
          </a:p>
        </p:txBody>
      </p:sp>
    </p:spTree>
    <p:extLst>
      <p:ext uri="{BB962C8B-B14F-4D97-AF65-F5344CB8AC3E}">
        <p14:creationId xmlns:p14="http://schemas.microsoft.com/office/powerpoint/2010/main" val="13603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33344385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26558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84943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8776804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933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15669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56893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94602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360136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388831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9D5377-923F-4322-90A0-6BD1670A5961}"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115977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D5377-923F-4322-90A0-6BD1670A5961}" type="datetimeFigureOut">
              <a:rPr lang="en-US" smtClean="0"/>
              <a:t>4/27/2022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1178E-0B9A-452E-9E86-EAE47CFDC566}" type="slidenum">
              <a:rPr lang="en-US" smtClean="0"/>
              <a:t>‹#›</a:t>
            </a:fld>
            <a:endParaRPr lang="en-US" dirty="0"/>
          </a:p>
        </p:txBody>
      </p:sp>
    </p:spTree>
    <p:extLst>
      <p:ext uri="{BB962C8B-B14F-4D97-AF65-F5344CB8AC3E}">
        <p14:creationId xmlns:p14="http://schemas.microsoft.com/office/powerpoint/2010/main" val="3982282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e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jpeg"/><Relationship Id="rId7" Type="http://schemas.microsoft.com/office/2007/relationships/hdphoto" Target="../media/hdphoto1.wd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61.png"/><Relationship Id="rId10" Type="http://schemas.openxmlformats.org/officeDocument/2006/relationships/image" Target="../media/image2.png"/><Relationship Id="rId4" Type="http://schemas.openxmlformats.org/officeDocument/2006/relationships/image" Target="../media/image64.png"/><Relationship Id="rId9"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0.pn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9588"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147" t="37681" r="37800" b="44734"/>
          <a:stretch/>
        </p:blipFill>
        <p:spPr>
          <a:xfrm>
            <a:off x="9939130" y="180921"/>
            <a:ext cx="1987826" cy="786488"/>
          </a:xfrm>
          <a:prstGeom prst="rect">
            <a:avLst/>
          </a:prstGeom>
        </p:spPr>
      </p:pic>
      <p:sp>
        <p:nvSpPr>
          <p:cNvPr id="6"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807804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3446"/>
            <a:ext cx="12166314" cy="6858000"/>
            <a:chOff x="12843" y="0"/>
            <a:chExt cx="12166314" cy="68580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031" t="11503" r="10085" b="12157"/>
            <a:stretch/>
          </p:blipFill>
          <p:spPr>
            <a:xfrm>
              <a:off x="6508377" y="5199530"/>
              <a:ext cx="2500048" cy="13984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3" y="0"/>
              <a:ext cx="12166314" cy="6858000"/>
            </a:xfrm>
            <a:prstGeom prst="rect">
              <a:avLst/>
            </a:prstGeom>
          </p:spPr>
        </p:pic>
      </p:gr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515035" y="1004046"/>
            <a:ext cx="1452282" cy="1246094"/>
          </a:xfrm>
          <a:prstGeom prst="rect">
            <a:avLst/>
          </a:prstGeom>
        </p:spPr>
      </p:pic>
      <p:sp>
        <p:nvSpPr>
          <p:cNvPr id="9" name="TextBox 8"/>
          <p:cNvSpPr txBox="1"/>
          <p:nvPr/>
        </p:nvSpPr>
        <p:spPr>
          <a:xfrm>
            <a:off x="8139952" y="1308847"/>
            <a:ext cx="384706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Your body is awesome!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3898491" y="2537012"/>
            <a:ext cx="5639956"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People with vulvas and vaginas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3898491" y="3606661"/>
            <a:ext cx="384706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Brain break</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3898491" y="4658799"/>
            <a:ext cx="5639956"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People with penises and testicles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8970843" y="5445169"/>
            <a:ext cx="2932667"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Masturbation and </a:t>
            </a:r>
          </a:p>
          <a:p>
            <a:pPr algn="ctr"/>
            <a:r>
              <a:rPr lang="en-US" sz="2800" dirty="0" smtClean="0">
                <a:latin typeface="Tahoma" panose="020B0604030504040204" pitchFamily="34" charset="0"/>
                <a:ea typeface="Tahoma" panose="020B0604030504040204" pitchFamily="34" charset="0"/>
                <a:cs typeface="Tahoma" panose="020B0604030504040204" pitchFamily="34" charset="0"/>
              </a:rPr>
              <a:t>safety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988657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23077" cy="6858000"/>
          </a:xfrm>
          <a:prstGeom prst="rect">
            <a:avLst/>
          </a:prstGeom>
        </p:spPr>
      </p:pic>
      <p:sp>
        <p:nvSpPr>
          <p:cNvPr id="6" name="TextBox 5"/>
          <p:cNvSpPr txBox="1"/>
          <p:nvPr/>
        </p:nvSpPr>
        <p:spPr>
          <a:xfrm>
            <a:off x="3039036" y="4768028"/>
            <a:ext cx="8483600" cy="923330"/>
          </a:xfrm>
          <a:prstGeom prst="rect">
            <a:avLst/>
          </a:prstGeom>
          <a:noFill/>
        </p:spPr>
        <p:txBody>
          <a:bodyPr wrap="square" rtlCol="0">
            <a:sp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Vulvas and Vaginas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686422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1202" cy="6858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9596942">
            <a:off x="6701754" y="3387895"/>
            <a:ext cx="573742" cy="241157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6588820">
            <a:off x="4490081" y="550771"/>
            <a:ext cx="573742" cy="2812874"/>
          </a:xfrm>
          <a:prstGeom prst="rect">
            <a:avLst/>
          </a:prstGeom>
        </p:spPr>
      </p:pic>
      <p:sp>
        <p:nvSpPr>
          <p:cNvPr id="10" name="TextBox 9"/>
          <p:cNvSpPr txBox="1"/>
          <p:nvPr/>
        </p:nvSpPr>
        <p:spPr>
          <a:xfrm>
            <a:off x="6876288" y="5466127"/>
            <a:ext cx="1245734" cy="584775"/>
          </a:xfrm>
          <a:prstGeom prst="rect">
            <a:avLst/>
          </a:prstGeom>
          <a:noFill/>
          <a:ln w="57150">
            <a:solidFill>
              <a:schemeClr val="tx1"/>
            </a:solidFill>
          </a:ln>
        </p:spPr>
        <p:txBody>
          <a:bodyPr wrap="square" rtlCol="0">
            <a:spAutoFit/>
          </a:bodyPr>
          <a:lstStyle/>
          <a:p>
            <a:pPr algn="ctr"/>
            <a:r>
              <a:rPr lang="en-US" sz="3200" dirty="0" smtClean="0">
                <a:latin typeface="Tahoma" panose="020B0604030504040204" pitchFamily="34" charset="0"/>
                <a:ea typeface="Tahoma" panose="020B0604030504040204" pitchFamily="34" charset="0"/>
                <a:cs typeface="Tahoma" panose="020B0604030504040204" pitchFamily="34" charset="0"/>
              </a:rPr>
              <a:t>Anus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496710" y="1210590"/>
            <a:ext cx="1169853"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Labia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9144000" y="1299565"/>
            <a:ext cx="3027202" cy="329320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outer part of the vulva is called the labia.</a:t>
            </a:r>
          </a:p>
          <a:p>
            <a:pPr marL="285750" indent="-285750">
              <a:buFont typeface="Arial" panose="020B0604020202020204" pitchFamily="34" charset="0"/>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anus is the hole in </a:t>
            </a:r>
            <a:r>
              <a:rPr lang="en-US" sz="2800" smtClean="0">
                <a:latin typeface="Tahoma" panose="020B0604030504040204" pitchFamily="34" charset="0"/>
                <a:ea typeface="Tahoma" panose="020B0604030504040204" pitchFamily="34" charset="0"/>
                <a:cs typeface="Tahoma" panose="020B0604030504040204" pitchFamily="34" charset="0"/>
              </a:rPr>
              <a:t>your bottom.</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565558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1202"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447756">
            <a:off x="5720420" y="4429327"/>
            <a:ext cx="573742" cy="175633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6200000">
            <a:off x="4577421" y="750978"/>
            <a:ext cx="573742" cy="157875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9586019">
            <a:off x="2073288" y="3068244"/>
            <a:ext cx="573742" cy="2269898"/>
          </a:xfrm>
          <a:prstGeom prst="rect">
            <a:avLst/>
          </a:prstGeom>
        </p:spPr>
      </p:pic>
      <p:sp>
        <p:nvSpPr>
          <p:cNvPr id="9" name="TextBox 8"/>
          <p:cNvSpPr txBox="1"/>
          <p:nvPr/>
        </p:nvSpPr>
        <p:spPr>
          <a:xfrm>
            <a:off x="5500675" y="1242453"/>
            <a:ext cx="1428632"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Clitoris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2890766" y="4974155"/>
            <a:ext cx="1555399"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Urethra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4295163" y="5957328"/>
            <a:ext cx="1413636"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Vagina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8070279" y="1534840"/>
            <a:ext cx="369781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vulva has two openings. </a:t>
            </a:r>
          </a:p>
          <a:p>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small opening is the urethra. </a:t>
            </a:r>
          </a:p>
          <a:p>
            <a:pPr marL="285750" indent="-28575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large opening is the vagina.</a:t>
            </a: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567880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832123" cy="6858000"/>
          </a:xfrm>
          <a:prstGeom prst="rect">
            <a:avLst/>
          </a:prstGeom>
        </p:spPr>
      </p:pic>
      <p:sp>
        <p:nvSpPr>
          <p:cNvPr id="6" name="TextBox 5"/>
          <p:cNvSpPr txBox="1"/>
          <p:nvPr/>
        </p:nvSpPr>
        <p:spPr>
          <a:xfrm>
            <a:off x="3421001" y="5531957"/>
            <a:ext cx="5641976" cy="923330"/>
          </a:xfrm>
          <a:prstGeom prst="rect">
            <a:avLst/>
          </a:prstGeom>
          <a:noFill/>
        </p:spPr>
        <p:txBody>
          <a:bodyPr wrap="square" rtlCol="0">
            <a:sp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Sexual Feelings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14878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441723"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5400000">
            <a:off x="7858726" y="2027980"/>
            <a:ext cx="766823" cy="226671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5400000">
            <a:off x="7608836" y="216235"/>
            <a:ext cx="715391" cy="2380773"/>
          </a:xfrm>
          <a:prstGeom prst="rect">
            <a:avLst/>
          </a:prstGeom>
        </p:spPr>
      </p:pic>
      <p:sp>
        <p:nvSpPr>
          <p:cNvPr id="8" name="TextBox 7"/>
          <p:cNvSpPr txBox="1"/>
          <p:nvPr/>
        </p:nvSpPr>
        <p:spPr>
          <a:xfrm>
            <a:off x="5516806" y="1048926"/>
            <a:ext cx="1428632"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Clitoris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826642" y="2767797"/>
            <a:ext cx="2438333"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Vaginal fluid</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179967" y="1613349"/>
            <a:ext cx="3697818" cy="560153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clitoris is above the urethra.</a:t>
            </a:r>
          </a:p>
          <a:p>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When someone has sexual feelings:</a:t>
            </a:r>
          </a:p>
          <a:p>
            <a:endParaRPr lang="en-US" sz="1100" dirty="0" smtClean="0">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clitoris may feel tingly and warm.</a:t>
            </a:r>
          </a:p>
          <a:p>
            <a:pPr lvl="1"/>
            <a:endParaRPr lang="en-US" sz="1100" dirty="0" smtClean="0">
              <a:latin typeface="Tahoma" panose="020B0604030504040204" pitchFamily="34" charset="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vagina may feel wet.</a:t>
            </a:r>
          </a:p>
          <a:p>
            <a:endParaRPr lang="en-US" sz="2800" dirty="0" smtClean="0">
              <a:latin typeface="Tahoma" panose="020B0604030504040204" pitchFamily="34" charset="0"/>
              <a:ea typeface="Tahoma" panose="020B0604030504040204" pitchFamily="34" charset="0"/>
              <a:cs typeface="Tahoma" panose="020B0604030504040204" pitchFamily="34" charset="0"/>
            </a:endParaRP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569281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9855"/>
          <a:stretch/>
        </p:blipFill>
        <p:spPr>
          <a:xfrm>
            <a:off x="-49491" y="-133576"/>
            <a:ext cx="4886960" cy="6858000"/>
          </a:xfrm>
          <a:prstGeom prst="rect">
            <a:avLst/>
          </a:prstGeom>
        </p:spPr>
      </p:pic>
      <p:sp>
        <p:nvSpPr>
          <p:cNvPr id="7" name="TextBox 6"/>
          <p:cNvSpPr txBox="1"/>
          <p:nvPr/>
        </p:nvSpPr>
        <p:spPr>
          <a:xfrm>
            <a:off x="613647" y="1793765"/>
            <a:ext cx="362659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Masturbation is when you touch your vulva to feel good.</a:t>
            </a:r>
          </a:p>
          <a:p>
            <a:pPr marL="285750" indent="-285750">
              <a:buFont typeface="Arial" panose="020B0604020202020204" pitchFamily="34" charset="0"/>
              <a:buChar char="•"/>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Masturbation is normal!</a:t>
            </a:r>
          </a:p>
          <a:p>
            <a:endParaRPr lang="en-US" sz="2800" dirty="0" smtClean="0">
              <a:latin typeface="Tahoma" panose="020B0604030504040204" pitchFamily="34" charset="0"/>
              <a:ea typeface="Tahoma" panose="020B0604030504040204" pitchFamily="34" charset="0"/>
              <a:cs typeface="Tahoma" panose="020B0604030504040204" pitchFamily="34" charset="0"/>
            </a:endParaRP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4989656" y="209495"/>
            <a:ext cx="3491735" cy="2613218"/>
            <a:chOff x="4989656" y="209495"/>
            <a:chExt cx="2758463" cy="206856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578" t="17948" r="66346" b="22564"/>
            <a:stretch/>
          </p:blipFill>
          <p:spPr>
            <a:xfrm>
              <a:off x="4989656" y="209495"/>
              <a:ext cx="1670302" cy="206856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9412" t="53184" r="34689"/>
            <a:stretch/>
          </p:blipFill>
          <p:spPr>
            <a:xfrm>
              <a:off x="6572271" y="267927"/>
              <a:ext cx="1175848" cy="1951696"/>
            </a:xfrm>
            <a:prstGeom prst="rect">
              <a:avLst/>
            </a:prstGeom>
          </p:spPr>
        </p:pic>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51307"/>
          <a:stretch/>
        </p:blipFill>
        <p:spPr>
          <a:xfrm>
            <a:off x="5338051" y="1115041"/>
            <a:ext cx="5895883" cy="585716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939165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96246" cy="6858000"/>
          </a:xfrm>
          <a:prstGeom prst="rect">
            <a:avLst/>
          </a:prstGeom>
        </p:spPr>
      </p:pic>
      <p:sp>
        <p:nvSpPr>
          <p:cNvPr id="7" name="TextBox 6"/>
          <p:cNvSpPr txBox="1"/>
          <p:nvPr/>
        </p:nvSpPr>
        <p:spPr>
          <a:xfrm>
            <a:off x="1" y="1840523"/>
            <a:ext cx="3821722" cy="3539430"/>
          </a:xfrm>
          <a:prstGeom prst="rect">
            <a:avLst/>
          </a:prstGeom>
          <a:noFill/>
        </p:spPr>
        <p:txBody>
          <a:bodyPr wrap="square" rtlCol="0">
            <a:spAutoFit/>
          </a:bodyPr>
          <a:lstStyle/>
          <a:p>
            <a:pPr marL="561975" indent="-398463">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Wash your hands and </a:t>
            </a:r>
            <a:r>
              <a:rPr lang="en-US" sz="2800" dirty="0" smtClean="0">
                <a:latin typeface="Tahoma" panose="020B0604030504040204" pitchFamily="34" charset="0"/>
                <a:ea typeface="Tahoma" panose="020B0604030504040204" pitchFamily="34" charset="0"/>
                <a:cs typeface="Tahoma" panose="020B0604030504040204" pitchFamily="34" charset="0"/>
              </a:rPr>
              <a:t>vulva </a:t>
            </a:r>
            <a:r>
              <a:rPr lang="en-US" sz="2800" dirty="0">
                <a:latin typeface="Tahoma" panose="020B0604030504040204" pitchFamily="34" charset="0"/>
                <a:ea typeface="Tahoma" panose="020B0604030504040204" pitchFamily="34" charset="0"/>
                <a:cs typeface="Tahoma" panose="020B0604030504040204" pitchFamily="34" charset="0"/>
              </a:rPr>
              <a:t>before and after masturbating.</a:t>
            </a:r>
          </a:p>
          <a:p>
            <a:pPr marL="457200" indent="-45720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561975" indent="-398463">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After </a:t>
            </a:r>
            <a:r>
              <a:rPr lang="en-US" sz="2800" dirty="0" smtClean="0">
                <a:latin typeface="Tahoma" panose="020B0604030504040204" pitchFamily="34" charset="0"/>
                <a:ea typeface="Tahoma" panose="020B0604030504040204" pitchFamily="34" charset="0"/>
                <a:cs typeface="Tahoma" panose="020B0604030504040204" pitchFamily="34" charset="0"/>
              </a:rPr>
              <a:t>masturbating, </a:t>
            </a:r>
            <a:r>
              <a:rPr lang="en-US" sz="2800" dirty="0">
                <a:latin typeface="Tahoma" panose="020B0604030504040204" pitchFamily="34" charset="0"/>
                <a:ea typeface="Tahoma" panose="020B0604030504040204" pitchFamily="34" charset="0"/>
                <a:cs typeface="Tahoma" panose="020B0604030504040204" pitchFamily="34" charset="0"/>
              </a:rPr>
              <a:t>wipe the area with a towel.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279558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394831" cy="6858000"/>
          </a:xfrm>
          <a:prstGeom prst="rect">
            <a:avLst/>
          </a:prstGeom>
        </p:spPr>
      </p:pic>
      <p:sp>
        <p:nvSpPr>
          <p:cNvPr id="6" name="TextBox 5"/>
          <p:cNvSpPr txBox="1"/>
          <p:nvPr/>
        </p:nvSpPr>
        <p:spPr>
          <a:xfrm>
            <a:off x="4581534" y="5651190"/>
            <a:ext cx="3003245" cy="923330"/>
          </a:xfrm>
          <a:prstGeom prst="rect">
            <a:avLst/>
          </a:prstGeom>
          <a:noFill/>
        </p:spPr>
        <p:txBody>
          <a:bodyPr wrap="square" rtlCol="0">
            <a:sp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Breasts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441579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2" y="17253"/>
            <a:ext cx="12169608"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6" name="Footer Placeholder 3"/>
          <p:cNvSpPr txBox="1">
            <a:spLocks/>
          </p:cNvSpPr>
          <p:nvPr/>
        </p:nvSpPr>
        <p:spPr>
          <a:xfrm>
            <a:off x="8945043" y="6523685"/>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450755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64" y="0"/>
            <a:ext cx="12169608" cy="68580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705" t="16863" r="71400" b="47582"/>
          <a:stretch/>
        </p:blipFill>
        <p:spPr>
          <a:xfrm>
            <a:off x="5767759" y="3271398"/>
            <a:ext cx="1983003" cy="1997692"/>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35305" t="14053" r="46274" b="54575"/>
          <a:stretch/>
        </p:blipFill>
        <p:spPr>
          <a:xfrm>
            <a:off x="6382382" y="1538884"/>
            <a:ext cx="1968870" cy="1890116"/>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3713551" y="1934398"/>
            <a:ext cx="2146766" cy="229113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3884" t="2401" r="2915" b="19087"/>
          <a:stretch/>
        </p:blipFill>
        <p:spPr>
          <a:xfrm>
            <a:off x="8272827" y="2875030"/>
            <a:ext cx="2601159" cy="1572604"/>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066737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031" t="11503" r="10085" b="12157"/>
          <a:stretch/>
        </p:blipFill>
        <p:spPr>
          <a:xfrm>
            <a:off x="6495534" y="5199530"/>
            <a:ext cx="2500048" cy="13984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986117"/>
            <a:ext cx="1452282" cy="124609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2026021"/>
            <a:ext cx="1452282" cy="124609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3101783"/>
            <a:ext cx="1452282" cy="1246094"/>
          </a:xfrm>
          <a:prstGeom prst="rect">
            <a:avLst/>
          </a:prstGeom>
        </p:spPr>
      </p:pic>
      <p:sp>
        <p:nvSpPr>
          <p:cNvPr id="12" name="TextBox 11"/>
          <p:cNvSpPr txBox="1"/>
          <p:nvPr/>
        </p:nvSpPr>
        <p:spPr>
          <a:xfrm>
            <a:off x="8139952" y="1308847"/>
            <a:ext cx="384706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Your body is awesome!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3898491" y="2537012"/>
            <a:ext cx="5639956"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People with vulvas and vaginas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3898491" y="3606661"/>
            <a:ext cx="384706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Brain break</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3898491" y="4658799"/>
            <a:ext cx="5639956"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People with penises and testicles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8995582" y="5394182"/>
            <a:ext cx="2932667"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Masturbation and </a:t>
            </a:r>
          </a:p>
          <a:p>
            <a:pPr algn="ctr"/>
            <a:r>
              <a:rPr lang="en-US" sz="2800" dirty="0" smtClean="0">
                <a:latin typeface="Tahoma" panose="020B0604030504040204" pitchFamily="34" charset="0"/>
                <a:ea typeface="Tahoma" panose="020B0604030504040204" pitchFamily="34" charset="0"/>
                <a:cs typeface="Tahoma" panose="020B0604030504040204" pitchFamily="34" charset="0"/>
              </a:rPr>
              <a:t>safety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248838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6" name="TextBox 5"/>
          <p:cNvSpPr txBox="1"/>
          <p:nvPr/>
        </p:nvSpPr>
        <p:spPr>
          <a:xfrm>
            <a:off x="2321406" y="4930074"/>
            <a:ext cx="7968488" cy="923330"/>
          </a:xfrm>
          <a:prstGeom prst="rect">
            <a:avLst/>
          </a:prstGeom>
          <a:noFill/>
        </p:spPr>
        <p:txBody>
          <a:bodyPr wrap="square" rtlCol="0">
            <a:sp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Penises and Testicles </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369138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69608" cy="6858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19731562">
            <a:off x="10242419" y="1151008"/>
            <a:ext cx="573742" cy="1751776"/>
          </a:xfrm>
          <a:prstGeom prst="rect">
            <a:avLst/>
          </a:prstGeom>
        </p:spPr>
      </p:pic>
      <p:sp>
        <p:nvSpPr>
          <p:cNvPr id="11" name="Rectangle 10"/>
          <p:cNvSpPr/>
          <p:nvPr/>
        </p:nvSpPr>
        <p:spPr>
          <a:xfrm>
            <a:off x="4841631" y="3387969"/>
            <a:ext cx="5920154" cy="3305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a:off x="7403822" y="2461874"/>
            <a:ext cx="594093" cy="245728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3579" t="34379" r="17063" b="3399"/>
          <a:stretch/>
        </p:blipFill>
        <p:spPr>
          <a:xfrm rot="20531194">
            <a:off x="4967599" y="1950694"/>
            <a:ext cx="594093" cy="1798189"/>
          </a:xfrm>
          <a:prstGeom prst="rect">
            <a:avLst/>
          </a:prstGeom>
        </p:spPr>
      </p:pic>
      <p:sp>
        <p:nvSpPr>
          <p:cNvPr id="12" name="TextBox 11"/>
          <p:cNvSpPr txBox="1"/>
          <p:nvPr/>
        </p:nvSpPr>
        <p:spPr>
          <a:xfrm>
            <a:off x="6980346" y="4748535"/>
            <a:ext cx="1158245"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Head</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10536660" y="2674240"/>
            <a:ext cx="1158245"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Shaft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4583480" y="3586325"/>
            <a:ext cx="1571135"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Urethra</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167555" y="1616554"/>
            <a:ext cx="3165230" cy="4524315"/>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The penis has three parts.</a:t>
            </a:r>
          </a:p>
          <a:p>
            <a:pPr marL="457200" indent="-4572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The long part is the shaft.</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The head is at the end of the shaft.</a:t>
            </a:r>
          </a:p>
          <a:p>
            <a:pPr marL="457200" indent="-4572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dirty="0" smtClean="0">
                <a:latin typeface="Tahoma" panose="020B0604030504040204" pitchFamily="34" charset="0"/>
                <a:ea typeface="Tahoma" panose="020B0604030504040204" pitchFamily="34" charset="0"/>
                <a:cs typeface="Tahoma" panose="020B0604030504040204" pitchFamily="34" charset="0"/>
              </a:rPr>
              <a:t>The urethra is the opening in the head of the penis.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6920795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71122" y="4016279"/>
            <a:ext cx="5105127" cy="2841721"/>
          </a:xfrm>
          <a:prstGeom prst="rect">
            <a:avLst/>
          </a:prstGeom>
        </p:spPr>
      </p:pic>
      <p:pic>
        <p:nvPicPr>
          <p:cNvPr id="5" name="Picture 4"/>
          <p:cNvPicPr>
            <a:picLocks noChangeAspect="1"/>
          </p:cNvPicPr>
          <p:nvPr/>
        </p:nvPicPr>
        <p:blipFill>
          <a:blip r:embed="rId4"/>
          <a:stretch>
            <a:fillRect/>
          </a:stretch>
        </p:blipFill>
        <p:spPr>
          <a:xfrm>
            <a:off x="-56321" y="0"/>
            <a:ext cx="4155311" cy="6787007"/>
          </a:xfrm>
          <a:prstGeom prst="rect">
            <a:avLst/>
          </a:prstGeom>
        </p:spPr>
      </p:pic>
      <p:pic>
        <p:nvPicPr>
          <p:cNvPr id="6" name="Picture 5"/>
          <p:cNvPicPr>
            <a:picLocks noChangeAspect="1"/>
          </p:cNvPicPr>
          <p:nvPr/>
        </p:nvPicPr>
        <p:blipFill>
          <a:blip r:embed="rId5"/>
          <a:stretch>
            <a:fillRect/>
          </a:stretch>
        </p:blipFill>
        <p:spPr>
          <a:xfrm>
            <a:off x="6623685" y="5446"/>
            <a:ext cx="4266644" cy="406184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73579" t="34379" r="17063" b="3399"/>
          <a:stretch/>
        </p:blipFill>
        <p:spPr>
          <a:xfrm rot="16200000">
            <a:off x="7497325" y="3983442"/>
            <a:ext cx="573742" cy="2321022"/>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3579" t="34379" r="17063" b="3399"/>
          <a:stretch/>
        </p:blipFill>
        <p:spPr>
          <a:xfrm rot="16738780">
            <a:off x="7820627" y="4419628"/>
            <a:ext cx="594093" cy="2931173"/>
          </a:xfrm>
          <a:prstGeom prst="rect">
            <a:avLst/>
          </a:prstGeom>
        </p:spPr>
      </p:pic>
      <p:sp>
        <p:nvSpPr>
          <p:cNvPr id="9" name="TextBox 8"/>
          <p:cNvSpPr txBox="1"/>
          <p:nvPr/>
        </p:nvSpPr>
        <p:spPr>
          <a:xfrm>
            <a:off x="8810414" y="4708002"/>
            <a:ext cx="1722396"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Testicles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326378" y="5676957"/>
            <a:ext cx="1134358" cy="584775"/>
          </a:xfrm>
          <a:prstGeom prst="rect">
            <a:avLst/>
          </a:prstGeom>
          <a:noFill/>
          <a:ln w="57150">
            <a:solidFill>
              <a:schemeClr val="tx1"/>
            </a:solidFill>
          </a:ln>
        </p:spPr>
        <p:txBody>
          <a:bodyPr wrap="square" rtlCol="0">
            <a:spAutoFit/>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Anus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126866" y="1679735"/>
            <a:ext cx="3421654" cy="4832092"/>
          </a:xfrm>
          <a:prstGeom prst="rect">
            <a:avLst/>
          </a:prstGeom>
          <a:noFill/>
        </p:spPr>
        <p:txBody>
          <a:bodyPr wrap="square" rtlCol="0">
            <a:spAutoFit/>
          </a:bodyPr>
          <a:lstStyle/>
          <a:p>
            <a:pPr marL="339725" indent="-339725">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sack under the penis is the scrotum. </a:t>
            </a:r>
          </a:p>
          <a:p>
            <a:pPr marL="339725" indent="-339725">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39725" indent="-339725">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scrotum holds the testicles.</a:t>
            </a:r>
          </a:p>
          <a:p>
            <a:pPr marL="339725" indent="-339725">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39725" indent="-339725">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The anus (the hole in your bottom).</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73579" t="34379" r="17063" b="3399"/>
          <a:stretch/>
        </p:blipFill>
        <p:spPr>
          <a:xfrm rot="5400000">
            <a:off x="7150562" y="1657555"/>
            <a:ext cx="573742" cy="1887054"/>
          </a:xfrm>
          <a:prstGeom prst="rect">
            <a:avLst/>
          </a:prstGeom>
        </p:spPr>
      </p:pic>
      <p:sp>
        <p:nvSpPr>
          <p:cNvPr id="13" name="TextBox 12"/>
          <p:cNvSpPr txBox="1"/>
          <p:nvPr/>
        </p:nvSpPr>
        <p:spPr>
          <a:xfrm>
            <a:off x="3983933" y="1862399"/>
            <a:ext cx="2509973" cy="1077218"/>
          </a:xfrm>
          <a:prstGeom prst="rect">
            <a:avLst/>
          </a:prstGeom>
          <a:noFill/>
          <a:ln w="57150">
            <a:solidFill>
              <a:schemeClr val="tx1"/>
            </a:solidFill>
          </a:ln>
        </p:spPr>
        <p:txBody>
          <a:bodyPr wrap="square" rtlCol="0">
            <a:spAutoFit/>
          </a:bodyPr>
          <a:lstStyle/>
          <a:p>
            <a:pPr algn="ctr"/>
            <a:r>
              <a:rPr lang="en-US" sz="3200" dirty="0" smtClean="0">
                <a:latin typeface="Tahoma" panose="020B0604030504040204" pitchFamily="34" charset="0"/>
                <a:ea typeface="Tahoma" panose="020B0604030504040204" pitchFamily="34" charset="0"/>
                <a:cs typeface="Tahoma" panose="020B0604030504040204" pitchFamily="34" charset="0"/>
              </a:rPr>
              <a:t>Scrotum with testicles</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304500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3" name="TextBox 2"/>
          <p:cNvSpPr txBox="1"/>
          <p:nvPr/>
        </p:nvSpPr>
        <p:spPr>
          <a:xfrm>
            <a:off x="3421001" y="5531957"/>
            <a:ext cx="5641976" cy="923330"/>
          </a:xfrm>
          <a:prstGeom prst="rect">
            <a:avLst/>
          </a:prstGeom>
          <a:noFill/>
        </p:spPr>
        <p:txBody>
          <a:bodyPr wrap="square" rtlCol="0">
            <a:sp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Sexual Feelings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6"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179698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1" y="-79022"/>
            <a:ext cx="12171202" cy="6858000"/>
          </a:xfrm>
          <a:prstGeom prst="rect">
            <a:avLst/>
          </a:prstGeom>
        </p:spPr>
      </p:pic>
      <p:sp>
        <p:nvSpPr>
          <p:cNvPr id="6" name="TextBox 5"/>
          <p:cNvSpPr txBox="1"/>
          <p:nvPr/>
        </p:nvSpPr>
        <p:spPr>
          <a:xfrm>
            <a:off x="8667475" y="1218625"/>
            <a:ext cx="3524525" cy="4262705"/>
          </a:xfrm>
          <a:prstGeom prst="rect">
            <a:avLst/>
          </a:prstGeom>
          <a:noFill/>
        </p:spPr>
        <p:txBody>
          <a:bodyPr wrap="square" rtlCol="0">
            <a:spAutoFit/>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p>
            <a:r>
              <a:rPr lang="en-US" sz="2700" dirty="0" smtClean="0">
                <a:latin typeface="Tahoma" panose="020B0604030504040204" pitchFamily="34" charset="0"/>
                <a:ea typeface="Tahoma" panose="020B0604030504040204" pitchFamily="34" charset="0"/>
                <a:cs typeface="Tahoma" panose="020B0604030504040204" pitchFamily="34" charset="0"/>
              </a:rPr>
              <a:t>When someone has sexual feelings:</a:t>
            </a:r>
          </a:p>
          <a:p>
            <a:endParaRPr lang="en-US" sz="2700" dirty="0" smtClean="0">
              <a:latin typeface="Tahoma" panose="020B0604030504040204" pitchFamily="34" charset="0"/>
              <a:ea typeface="Tahoma" panose="020B0604030504040204" pitchFamily="34" charset="0"/>
              <a:cs typeface="Tahoma" panose="020B0604030504040204" pitchFamily="34" charset="0"/>
            </a:endParaRPr>
          </a:p>
          <a:p>
            <a:pPr marL="627063" lvl="1" indent="-287338">
              <a:buFont typeface="Arial" panose="020B0604020202020204" pitchFamily="34" charset="0"/>
              <a:buChar char="•"/>
            </a:pPr>
            <a:r>
              <a:rPr lang="en-US" sz="2700" dirty="0" smtClean="0">
                <a:latin typeface="Tahoma" panose="020B0604030504040204" pitchFamily="34" charset="0"/>
                <a:ea typeface="Tahoma" panose="020B0604030504040204" pitchFamily="34" charset="0"/>
                <a:cs typeface="Tahoma" panose="020B0604030504040204" pitchFamily="34" charset="0"/>
              </a:rPr>
              <a:t>The penis gets hard and sticks out. </a:t>
            </a:r>
          </a:p>
          <a:p>
            <a:pPr marL="627063" lvl="1" indent="-287338">
              <a:buFont typeface="Arial" panose="020B0604020202020204" pitchFamily="34" charset="0"/>
              <a:buChar char="•"/>
            </a:pPr>
            <a:endParaRPr lang="en-US" sz="2700" dirty="0">
              <a:latin typeface="Tahoma" panose="020B0604030504040204" pitchFamily="34" charset="0"/>
              <a:ea typeface="Tahoma" panose="020B0604030504040204" pitchFamily="34" charset="0"/>
              <a:cs typeface="Tahoma" panose="020B0604030504040204" pitchFamily="34" charset="0"/>
            </a:endParaRPr>
          </a:p>
          <a:p>
            <a:pPr marL="627063" lvl="1" indent="-287338">
              <a:buFont typeface="Arial" panose="020B0604020202020204" pitchFamily="34" charset="0"/>
              <a:buChar char="•"/>
            </a:pPr>
            <a:r>
              <a:rPr lang="en-US" sz="2700" dirty="0" smtClean="0">
                <a:latin typeface="Tahoma" panose="020B0604030504040204" pitchFamily="34" charset="0"/>
                <a:ea typeface="Tahoma" panose="020B0604030504040204" pitchFamily="34" charset="0"/>
                <a:cs typeface="Tahoma" panose="020B0604030504040204" pitchFamily="34" charset="0"/>
              </a:rPr>
              <a:t>This is called an erection.</a:t>
            </a:r>
          </a:p>
        </p:txBody>
      </p:sp>
      <p:sp>
        <p:nvSpPr>
          <p:cNvPr id="7"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744010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130128"/>
          </a:xfrm>
          <a:prstGeom prst="rect">
            <a:avLst/>
          </a:prstGeom>
        </p:spPr>
      </p:pic>
      <p:sp>
        <p:nvSpPr>
          <p:cNvPr id="6" name="TextBox 5"/>
          <p:cNvSpPr txBox="1"/>
          <p:nvPr/>
        </p:nvSpPr>
        <p:spPr>
          <a:xfrm>
            <a:off x="-19050" y="1368713"/>
            <a:ext cx="3528646" cy="5109091"/>
          </a:xfrm>
          <a:prstGeom prst="rect">
            <a:avLst/>
          </a:prstGeom>
          <a:noFill/>
        </p:spPr>
        <p:txBody>
          <a:bodyPr wrap="square" rtlCol="0">
            <a:spAutoFit/>
          </a:bodyPr>
          <a:lstStyle/>
          <a:p>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500" dirty="0" smtClean="0">
                <a:latin typeface="Tahoma" panose="020B0604030504040204" pitchFamily="34" charset="0"/>
                <a:ea typeface="Tahoma" panose="020B0604030504040204" pitchFamily="34" charset="0"/>
                <a:cs typeface="Tahoma" panose="020B0604030504040204" pitchFamily="34" charset="0"/>
              </a:rPr>
              <a:t>When someone has an erection they can ejaculate.</a:t>
            </a:r>
          </a:p>
          <a:p>
            <a:pPr marL="285750" indent="-285750">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Ejaculation is when semen comes out of the penis. </a:t>
            </a:r>
          </a:p>
          <a:p>
            <a:pPr marL="285750" indent="-285750">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600" dirty="0" smtClean="0">
                <a:latin typeface="Tahoma" panose="020B0604030504040204" pitchFamily="34" charset="0"/>
                <a:ea typeface="Tahoma" panose="020B0604030504040204" pitchFamily="34" charset="0"/>
                <a:cs typeface="Tahoma" panose="020B0604030504040204" pitchFamily="34" charset="0"/>
              </a:rPr>
              <a:t>If someone ejaculates while sleeping, it is called a wet dream.</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67435" y="670809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7477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544" t="3140" b="13426"/>
          <a:stretch/>
        </p:blipFill>
        <p:spPr>
          <a:xfrm>
            <a:off x="6680877" y="829789"/>
            <a:ext cx="4904455" cy="554677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59855"/>
          <a:stretch/>
        </p:blipFill>
        <p:spPr>
          <a:xfrm>
            <a:off x="1" y="0"/>
            <a:ext cx="4799273" cy="6858000"/>
          </a:xfrm>
          <a:prstGeom prst="rect">
            <a:avLst/>
          </a:prstGeom>
        </p:spPr>
      </p:pic>
      <p:grpSp>
        <p:nvGrpSpPr>
          <p:cNvPr id="9" name="Group 8"/>
          <p:cNvGrpSpPr/>
          <p:nvPr/>
        </p:nvGrpSpPr>
        <p:grpSpPr>
          <a:xfrm>
            <a:off x="5040922" y="287469"/>
            <a:ext cx="2672863" cy="2526070"/>
            <a:chOff x="4989656" y="209495"/>
            <a:chExt cx="2758463" cy="206856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578" t="17948" r="66346" b="22564"/>
            <a:stretch/>
          </p:blipFill>
          <p:spPr>
            <a:xfrm>
              <a:off x="4989656" y="209495"/>
              <a:ext cx="1670302" cy="206856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9412" t="53184" r="34689"/>
            <a:stretch/>
          </p:blipFill>
          <p:spPr>
            <a:xfrm>
              <a:off x="6572271" y="267927"/>
              <a:ext cx="1175848" cy="1951696"/>
            </a:xfrm>
            <a:prstGeom prst="rect">
              <a:avLst/>
            </a:prstGeom>
          </p:spPr>
        </p:pic>
      </p:grpSp>
      <p:sp>
        <p:nvSpPr>
          <p:cNvPr id="10" name="TextBox 9"/>
          <p:cNvSpPr txBox="1"/>
          <p:nvPr/>
        </p:nvSpPr>
        <p:spPr>
          <a:xfrm>
            <a:off x="438721" y="2153942"/>
            <a:ext cx="3697818" cy="45704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Masturbation is when you touch your penis and testicles to feel good.</a:t>
            </a:r>
          </a:p>
          <a:p>
            <a:pPr marL="285750" indent="-285750">
              <a:buFont typeface="Arial" panose="020B0604020202020204" pitchFamily="34" charset="0"/>
              <a:buChar char="•"/>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Masturbation is normal!</a:t>
            </a:r>
            <a:endParaRPr lang="en-US" sz="1100" dirty="0" smtClean="0">
              <a:latin typeface="Tahoma" panose="020B0604030504040204" pitchFamily="34" charset="0"/>
              <a:ea typeface="Tahoma" panose="020B0604030504040204" pitchFamily="34" charset="0"/>
              <a:cs typeface="Tahoma" panose="020B0604030504040204" pitchFamily="34" charset="0"/>
            </a:endParaRPr>
          </a:p>
          <a:p>
            <a:endParaRPr lang="en-US" sz="2800" dirty="0" smtClean="0">
              <a:latin typeface="Tahoma" panose="020B0604030504040204" pitchFamily="34" charset="0"/>
              <a:ea typeface="Tahoma" panose="020B0604030504040204" pitchFamily="34" charset="0"/>
              <a:cs typeface="Tahoma" panose="020B0604030504040204" pitchFamily="34" charset="0"/>
            </a:endParaRPr>
          </a:p>
          <a:p>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489253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019692" cy="6858000"/>
          </a:xfrm>
          <a:prstGeom prst="rect">
            <a:avLst/>
          </a:prstGeom>
        </p:spPr>
      </p:pic>
      <p:sp>
        <p:nvSpPr>
          <p:cNvPr id="7" name="TextBox 6"/>
          <p:cNvSpPr txBox="1"/>
          <p:nvPr/>
        </p:nvSpPr>
        <p:spPr>
          <a:xfrm>
            <a:off x="164123" y="1840523"/>
            <a:ext cx="3622431" cy="3539430"/>
          </a:xfrm>
          <a:prstGeom prst="rect">
            <a:avLst/>
          </a:prstGeom>
          <a:noFill/>
        </p:spPr>
        <p:txBody>
          <a:bodyPr wrap="square" rtlCol="0">
            <a:spAutoFit/>
          </a:bodyPr>
          <a:lstStyle/>
          <a:p>
            <a:pPr marL="398463" indent="-398463">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Wash your hands and penis before and after masturbating.</a:t>
            </a:r>
          </a:p>
          <a:p>
            <a:pPr marL="457200" indent="-45720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98463" indent="-398463">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After masturbating wipe the area with a towel.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548040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558954" cy="6858000"/>
          </a:xfrm>
          <a:prstGeom prst="rect">
            <a:avLst/>
          </a:prstGeom>
        </p:spPr>
      </p:pic>
      <p:sp>
        <p:nvSpPr>
          <p:cNvPr id="6" name="TextBox 5"/>
          <p:cNvSpPr txBox="1"/>
          <p:nvPr/>
        </p:nvSpPr>
        <p:spPr>
          <a:xfrm>
            <a:off x="4593309" y="5590573"/>
            <a:ext cx="3624568" cy="923330"/>
          </a:xfrm>
          <a:prstGeom prst="rect">
            <a:avLst/>
          </a:prstGeom>
          <a:noFill/>
        </p:spPr>
        <p:txBody>
          <a:bodyPr wrap="square" rtlCol="0">
            <a:sp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Intersex</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79717" y="264022"/>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954141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156"/>
            <a:ext cx="12173259" cy="6858000"/>
          </a:xfrm>
          <a:prstGeom prst="rect">
            <a:avLst/>
          </a:prstGeom>
        </p:spPr>
      </p:pic>
      <p:grpSp>
        <p:nvGrpSpPr>
          <p:cNvPr id="35" name="Group 34"/>
          <p:cNvGrpSpPr/>
          <p:nvPr/>
        </p:nvGrpSpPr>
        <p:grpSpPr>
          <a:xfrm>
            <a:off x="22860" y="3334699"/>
            <a:ext cx="1580866" cy="1831271"/>
            <a:chOff x="22860" y="3128959"/>
            <a:chExt cx="1580866" cy="1831271"/>
          </a:xfrm>
        </p:grpSpPr>
        <p:sp>
          <p:nvSpPr>
            <p:cNvPr id="17" name="TextBox 16"/>
            <p:cNvSpPr txBox="1"/>
            <p:nvPr/>
          </p:nvSpPr>
          <p:spPr>
            <a:xfrm>
              <a:off x="22860" y="3128959"/>
              <a:ext cx="1580866" cy="1831271"/>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I need help</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17" y="3283142"/>
              <a:ext cx="1391510" cy="1186668"/>
            </a:xfrm>
            <a:prstGeom prst="rect">
              <a:avLst/>
            </a:prstGeom>
          </p:spPr>
        </p:pic>
      </p:grpSp>
      <p:grpSp>
        <p:nvGrpSpPr>
          <p:cNvPr id="38" name="Group 37"/>
          <p:cNvGrpSpPr/>
          <p:nvPr/>
        </p:nvGrpSpPr>
        <p:grpSpPr>
          <a:xfrm>
            <a:off x="22860" y="2037955"/>
            <a:ext cx="1579013" cy="1288137"/>
            <a:chOff x="22860" y="1832215"/>
            <a:chExt cx="1579013" cy="1288137"/>
          </a:xfrm>
        </p:grpSpPr>
        <p:sp>
          <p:nvSpPr>
            <p:cNvPr id="14" name="TextBox 13"/>
            <p:cNvSpPr txBox="1"/>
            <p:nvPr/>
          </p:nvSpPr>
          <p:spPr>
            <a:xfrm>
              <a:off x="22860" y="1843079"/>
              <a:ext cx="1579013" cy="1277273"/>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Yes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46" y="1832215"/>
              <a:ext cx="1160032" cy="989266"/>
            </a:xfrm>
            <a:prstGeom prst="rect">
              <a:avLst/>
            </a:prstGeom>
          </p:spPr>
        </p:pic>
      </p:grpSp>
      <p:grpSp>
        <p:nvGrpSpPr>
          <p:cNvPr id="37" name="Group 36"/>
          <p:cNvGrpSpPr/>
          <p:nvPr/>
        </p:nvGrpSpPr>
        <p:grpSpPr>
          <a:xfrm>
            <a:off x="1610201" y="2048819"/>
            <a:ext cx="1542342" cy="1286794"/>
            <a:chOff x="1655921" y="1843079"/>
            <a:chExt cx="1552076" cy="1286794"/>
          </a:xfrm>
        </p:grpSpPr>
        <p:sp>
          <p:nvSpPr>
            <p:cNvPr id="15" name="TextBox 14"/>
            <p:cNvSpPr txBox="1"/>
            <p:nvPr/>
          </p:nvSpPr>
          <p:spPr>
            <a:xfrm>
              <a:off x="1655921" y="1852600"/>
              <a:ext cx="1552076" cy="1277273"/>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No</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2202" y="1843079"/>
              <a:ext cx="1160032" cy="989266"/>
            </a:xfrm>
            <a:prstGeom prst="rect">
              <a:avLst/>
            </a:prstGeom>
          </p:spPr>
        </p:pic>
      </p:grpSp>
      <p:grpSp>
        <p:nvGrpSpPr>
          <p:cNvPr id="33" name="Group 32"/>
          <p:cNvGrpSpPr/>
          <p:nvPr/>
        </p:nvGrpSpPr>
        <p:grpSpPr>
          <a:xfrm>
            <a:off x="1609493" y="5176829"/>
            <a:ext cx="1543050" cy="1631216"/>
            <a:chOff x="1655213" y="4971089"/>
            <a:chExt cx="1543050" cy="1631216"/>
          </a:xfrm>
        </p:grpSpPr>
        <p:sp>
          <p:nvSpPr>
            <p:cNvPr id="32" name="TextBox 31"/>
            <p:cNvSpPr txBox="1"/>
            <p:nvPr/>
          </p:nvSpPr>
          <p:spPr>
            <a:xfrm>
              <a:off x="1655213" y="4971089"/>
              <a:ext cx="1543050" cy="163121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Adult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8068" y="5059116"/>
              <a:ext cx="1402992" cy="1196460"/>
            </a:xfrm>
            <a:prstGeom prst="rect">
              <a:avLst/>
            </a:prstGeom>
          </p:spPr>
        </p:pic>
      </p:grpSp>
      <p:grpSp>
        <p:nvGrpSpPr>
          <p:cNvPr id="34" name="Group 33"/>
          <p:cNvGrpSpPr/>
          <p:nvPr/>
        </p:nvGrpSpPr>
        <p:grpSpPr>
          <a:xfrm>
            <a:off x="26670" y="5173019"/>
            <a:ext cx="1579013" cy="1631216"/>
            <a:chOff x="38100" y="4967279"/>
            <a:chExt cx="1579013" cy="1631216"/>
          </a:xfrm>
        </p:grpSpPr>
        <p:sp>
          <p:nvSpPr>
            <p:cNvPr id="31" name="TextBox 30"/>
            <p:cNvSpPr txBox="1"/>
            <p:nvPr/>
          </p:nvSpPr>
          <p:spPr>
            <a:xfrm>
              <a:off x="38100" y="4967279"/>
              <a:ext cx="1579013" cy="163121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Trust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04" y="5108954"/>
              <a:ext cx="1443133" cy="1230692"/>
            </a:xfrm>
            <a:prstGeom prst="rect">
              <a:avLst/>
            </a:prstGeom>
          </p:spPr>
        </p:pic>
      </p:grpSp>
      <p:sp>
        <p:nvSpPr>
          <p:cNvPr id="12" name="Rectangle 11"/>
          <p:cNvSpPr/>
          <p:nvPr/>
        </p:nvSpPr>
        <p:spPr>
          <a:xfrm>
            <a:off x="3384714" y="1154431"/>
            <a:ext cx="8719658" cy="3817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p:cNvGrpSpPr/>
          <p:nvPr/>
        </p:nvGrpSpPr>
        <p:grpSpPr>
          <a:xfrm>
            <a:off x="1616050" y="3329933"/>
            <a:ext cx="1536494" cy="1831271"/>
            <a:chOff x="1661769" y="3124193"/>
            <a:chExt cx="1554555" cy="1831271"/>
          </a:xfrm>
        </p:grpSpPr>
        <p:sp>
          <p:nvSpPr>
            <p:cNvPr id="18" name="TextBox 17"/>
            <p:cNvSpPr txBox="1"/>
            <p:nvPr/>
          </p:nvSpPr>
          <p:spPr>
            <a:xfrm>
              <a:off x="1661769" y="3124193"/>
              <a:ext cx="1554555" cy="1831271"/>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a:p>
            <a:p>
              <a:endParaRPr lang="en-US" dirty="0" smtClean="0"/>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I have a question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3545" y="3165910"/>
              <a:ext cx="1424452" cy="1214761"/>
            </a:xfrm>
            <a:prstGeom prst="rect">
              <a:avLst/>
            </a:prstGeom>
          </p:spPr>
        </p:pic>
      </p:grpSp>
      <p:grpSp>
        <p:nvGrpSpPr>
          <p:cNvPr id="30" name="Group 29"/>
          <p:cNvGrpSpPr/>
          <p:nvPr/>
        </p:nvGrpSpPr>
        <p:grpSpPr>
          <a:xfrm>
            <a:off x="3154897" y="5173019"/>
            <a:ext cx="1824232" cy="1638835"/>
            <a:chOff x="3257767" y="5236680"/>
            <a:chExt cx="1824232" cy="1515800"/>
          </a:xfrm>
        </p:grpSpPr>
        <p:sp>
          <p:nvSpPr>
            <p:cNvPr id="19" name="TextBox 18"/>
            <p:cNvSpPr txBox="1"/>
            <p:nvPr/>
          </p:nvSpPr>
          <p:spPr>
            <a:xfrm>
              <a:off x="3257767" y="5236680"/>
              <a:ext cx="1801372" cy="1515800"/>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a:p>
            <a:p>
              <a:endParaRPr lang="en-US" dirty="0" smtClean="0"/>
            </a:p>
            <a:p>
              <a:pPr algn="ctr">
                <a:spcBef>
                  <a:spcPts val="300"/>
                </a:spcBef>
              </a:pPr>
              <a:r>
                <a:rPr lang="en-US" b="1" dirty="0" smtClean="0">
                  <a:latin typeface="Tahoma" panose="020B0604030504040204" pitchFamily="34" charset="0"/>
                  <a:ea typeface="Tahoma" panose="020B0604030504040204" pitchFamily="34" charset="0"/>
                  <a:cs typeface="Tahoma" panose="020B0604030504040204" pitchFamily="34" charset="0"/>
                </a:rPr>
                <a:t>Take a break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t="15162" b="14898"/>
            <a:stretch/>
          </p:blipFill>
          <p:spPr>
            <a:xfrm>
              <a:off x="3280627" y="5349240"/>
              <a:ext cx="1801372" cy="1074420"/>
            </a:xfrm>
            <a:prstGeom prst="rect">
              <a:avLst/>
            </a:prstGeom>
          </p:spPr>
        </p:pic>
      </p:grpSp>
      <p:grpSp>
        <p:nvGrpSpPr>
          <p:cNvPr id="51" name="Group 50"/>
          <p:cNvGrpSpPr/>
          <p:nvPr/>
        </p:nvGrpSpPr>
        <p:grpSpPr>
          <a:xfrm>
            <a:off x="10003642" y="3041305"/>
            <a:ext cx="1974998" cy="1796229"/>
            <a:chOff x="9466432" y="3064165"/>
            <a:chExt cx="1974998" cy="1796229"/>
          </a:xfrm>
        </p:grpSpPr>
        <p:sp>
          <p:nvSpPr>
            <p:cNvPr id="50" name="TextBox 49"/>
            <p:cNvSpPr txBox="1"/>
            <p:nvPr/>
          </p:nvSpPr>
          <p:spPr>
            <a:xfrm>
              <a:off x="9466432" y="3075290"/>
              <a:ext cx="1974998" cy="1785104"/>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Private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5937" y="3064165"/>
              <a:ext cx="1801372" cy="1536195"/>
            </a:xfrm>
            <a:prstGeom prst="rect">
              <a:avLst/>
            </a:prstGeom>
          </p:spPr>
        </p:pic>
      </p:grpSp>
      <p:grpSp>
        <p:nvGrpSpPr>
          <p:cNvPr id="49" name="Group 48"/>
          <p:cNvGrpSpPr/>
          <p:nvPr/>
        </p:nvGrpSpPr>
        <p:grpSpPr>
          <a:xfrm>
            <a:off x="7704692" y="3063860"/>
            <a:ext cx="2108418" cy="1785104"/>
            <a:chOff x="7213202" y="3075290"/>
            <a:chExt cx="2108418" cy="1785104"/>
          </a:xfrm>
        </p:grpSpPr>
        <p:sp>
          <p:nvSpPr>
            <p:cNvPr id="48" name="TextBox 47"/>
            <p:cNvSpPr txBox="1"/>
            <p:nvPr/>
          </p:nvSpPr>
          <p:spPr>
            <a:xfrm>
              <a:off x="7213202" y="3075290"/>
              <a:ext cx="2108418" cy="1785104"/>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Public</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7079" y="3121315"/>
              <a:ext cx="1641111" cy="1399526"/>
            </a:xfrm>
            <a:prstGeom prst="rect">
              <a:avLst/>
            </a:prstGeom>
          </p:spPr>
        </p:pic>
      </p:grpSp>
      <p:grpSp>
        <p:nvGrpSpPr>
          <p:cNvPr id="52" name="Group 51"/>
          <p:cNvGrpSpPr/>
          <p:nvPr/>
        </p:nvGrpSpPr>
        <p:grpSpPr>
          <a:xfrm>
            <a:off x="3633617" y="3064165"/>
            <a:ext cx="3613004" cy="1785104"/>
            <a:chOff x="3462167" y="3087025"/>
            <a:chExt cx="3613004" cy="1785104"/>
          </a:xfrm>
        </p:grpSpPr>
        <p:sp>
          <p:nvSpPr>
            <p:cNvPr id="47" name="TextBox 46"/>
            <p:cNvSpPr txBox="1"/>
            <p:nvPr/>
          </p:nvSpPr>
          <p:spPr>
            <a:xfrm>
              <a:off x="3462167" y="3087025"/>
              <a:ext cx="3613004" cy="1785104"/>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Masturbate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56578" y="3172255"/>
              <a:ext cx="1504049" cy="1282641"/>
            </a:xfrm>
            <a:prstGeom prst="rect">
              <a:avLst/>
            </a:prstGeom>
          </p:spPr>
        </p:pic>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36330" y="3172255"/>
              <a:ext cx="1504050" cy="1282641"/>
            </a:xfrm>
            <a:prstGeom prst="rect">
              <a:avLst/>
            </a:prstGeom>
          </p:spPr>
        </p:pic>
      </p:grpSp>
      <p:grpSp>
        <p:nvGrpSpPr>
          <p:cNvPr id="59" name="Group 58"/>
          <p:cNvGrpSpPr/>
          <p:nvPr/>
        </p:nvGrpSpPr>
        <p:grpSpPr>
          <a:xfrm>
            <a:off x="7694294" y="1140737"/>
            <a:ext cx="1896085" cy="1797698"/>
            <a:chOff x="7348854" y="1285495"/>
            <a:chExt cx="1896085" cy="1797698"/>
          </a:xfrm>
        </p:grpSpPr>
        <p:sp>
          <p:nvSpPr>
            <p:cNvPr id="57" name="TextBox 56"/>
            <p:cNvSpPr txBox="1"/>
            <p:nvPr/>
          </p:nvSpPr>
          <p:spPr>
            <a:xfrm>
              <a:off x="7348854" y="1375033"/>
              <a:ext cx="1896085" cy="1708160"/>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Breasts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8854" y="1285495"/>
              <a:ext cx="1812505" cy="1545689"/>
            </a:xfrm>
            <a:prstGeom prst="rect">
              <a:avLst/>
            </a:prstGeom>
          </p:spPr>
        </p:pic>
      </p:grpSp>
      <p:grpSp>
        <p:nvGrpSpPr>
          <p:cNvPr id="54" name="Group 53"/>
          <p:cNvGrpSpPr/>
          <p:nvPr/>
        </p:nvGrpSpPr>
        <p:grpSpPr>
          <a:xfrm>
            <a:off x="3637195" y="1188720"/>
            <a:ext cx="1949052" cy="1751665"/>
            <a:chOff x="3408595" y="1485900"/>
            <a:chExt cx="1949052" cy="1751665"/>
          </a:xfrm>
        </p:grpSpPr>
        <p:sp>
          <p:nvSpPr>
            <p:cNvPr id="53" name="TextBox 52"/>
            <p:cNvSpPr txBox="1"/>
            <p:nvPr/>
          </p:nvSpPr>
          <p:spPr>
            <a:xfrm>
              <a:off x="3408595" y="1529405"/>
              <a:ext cx="1949052" cy="1708160"/>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8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Vulva</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5" name="Picture 44"/>
            <p:cNvPicPr>
              <a:picLocks noChangeAspect="1"/>
            </p:cNvPicPr>
            <p:nvPr/>
          </p:nvPicPr>
          <p:blipFill rotWithShape="1">
            <a:blip r:embed="rId16">
              <a:extLst>
                <a:ext uri="{28A0092B-C50C-407E-A947-70E740481C1C}">
                  <a14:useLocalDpi xmlns:a14="http://schemas.microsoft.com/office/drawing/2010/main" val="0"/>
                </a:ext>
              </a:extLst>
            </a:blip>
            <a:srcRect t="8147" b="7775"/>
            <a:stretch/>
          </p:blipFill>
          <p:spPr>
            <a:xfrm>
              <a:off x="3462167" y="1485900"/>
              <a:ext cx="1801372" cy="1291590"/>
            </a:xfrm>
            <a:prstGeom prst="rect">
              <a:avLst/>
            </a:prstGeom>
          </p:spPr>
        </p:pic>
      </p:grpSp>
      <p:grpSp>
        <p:nvGrpSpPr>
          <p:cNvPr id="56" name="Group 55"/>
          <p:cNvGrpSpPr/>
          <p:nvPr/>
        </p:nvGrpSpPr>
        <p:grpSpPr>
          <a:xfrm>
            <a:off x="5896079" y="1232225"/>
            <a:ext cx="1552076" cy="1708160"/>
            <a:chOff x="5452219" y="1403675"/>
            <a:chExt cx="1552076" cy="1708160"/>
          </a:xfrm>
        </p:grpSpPr>
        <p:sp>
          <p:nvSpPr>
            <p:cNvPr id="55" name="TextBox 54"/>
            <p:cNvSpPr txBox="1"/>
            <p:nvPr/>
          </p:nvSpPr>
          <p:spPr>
            <a:xfrm>
              <a:off x="5452219" y="1403675"/>
              <a:ext cx="1552076" cy="1708160"/>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8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Penis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6" name="Picture 4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67921" y="1488530"/>
              <a:ext cx="1346986" cy="1148698"/>
            </a:xfrm>
            <a:prstGeom prst="rect">
              <a:avLst/>
            </a:prstGeom>
          </p:spPr>
        </p:pic>
      </p:grpSp>
      <p:sp>
        <p:nvSpPr>
          <p:cNvPr id="58" name="TextBox 57"/>
          <p:cNvSpPr txBox="1"/>
          <p:nvPr/>
        </p:nvSpPr>
        <p:spPr>
          <a:xfrm>
            <a:off x="9745866" y="1230978"/>
            <a:ext cx="2221344" cy="1708160"/>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Sexual feelings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6459143" y="6621481"/>
            <a:ext cx="4531998" cy="246221"/>
          </a:xfrm>
          <a:prstGeom prst="rect">
            <a:avLst/>
          </a:prstGeom>
        </p:spPr>
        <p:txBody>
          <a:bodyPr wrap="square">
            <a:spAutoFit/>
          </a:bodyPr>
          <a:lstStyle/>
          <a:p>
            <a:r>
              <a:rPr lang="en-US" sz="1000" dirty="0">
                <a:solidFill>
                  <a:srgbClr val="3D4046"/>
                </a:solidFill>
                <a:latin typeface="Tahoma" panose="020B0604030504040204" pitchFamily="34" charset="0"/>
                <a:ea typeface="Tahoma" panose="020B0604030504040204" pitchFamily="34" charset="0"/>
                <a:cs typeface="Tahoma" panose="020B0604030504040204" pitchFamily="34" charset="0"/>
              </a:rPr>
              <a:t>Copyright © 2021 SymbolStix, LLC. All rights reserved. Used with Permission.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nvGrpSpPr>
          <p:cNvPr id="68" name="Group 67"/>
          <p:cNvGrpSpPr/>
          <p:nvPr/>
        </p:nvGrpSpPr>
        <p:grpSpPr>
          <a:xfrm>
            <a:off x="5211830" y="4990585"/>
            <a:ext cx="6887774" cy="1612811"/>
            <a:chOff x="5211830" y="4990585"/>
            <a:chExt cx="6887774" cy="1612811"/>
          </a:xfrm>
        </p:grpSpPr>
        <p:sp>
          <p:nvSpPr>
            <p:cNvPr id="13" name="Rectangle 12"/>
            <p:cNvSpPr/>
            <p:nvPr/>
          </p:nvSpPr>
          <p:spPr>
            <a:xfrm>
              <a:off x="5211830" y="4990585"/>
              <a:ext cx="6887774" cy="161281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p:cNvGrpSpPr/>
            <p:nvPr/>
          </p:nvGrpSpPr>
          <p:grpSpPr>
            <a:xfrm>
              <a:off x="5362543" y="5119881"/>
              <a:ext cx="6627292" cy="1359586"/>
              <a:chOff x="5362543" y="5119881"/>
              <a:chExt cx="6627292" cy="1359586"/>
            </a:xfrm>
          </p:grpSpPr>
          <p:grpSp>
            <p:nvGrpSpPr>
              <p:cNvPr id="26" name="Group 25"/>
              <p:cNvGrpSpPr/>
              <p:nvPr/>
            </p:nvGrpSpPr>
            <p:grpSpPr>
              <a:xfrm>
                <a:off x="5362543" y="5124852"/>
                <a:ext cx="1230894" cy="1354217"/>
                <a:chOff x="5362543" y="5108523"/>
                <a:chExt cx="1230894" cy="1354217"/>
              </a:xfrm>
            </p:grpSpPr>
            <p:sp>
              <p:nvSpPr>
                <p:cNvPr id="39" name="TextBox 38"/>
                <p:cNvSpPr txBox="1"/>
                <p:nvPr/>
              </p:nvSpPr>
              <p:spPr>
                <a:xfrm>
                  <a:off x="5362543" y="5108523"/>
                  <a:ext cx="1230894"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I feel</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97580" y="5142338"/>
                  <a:ext cx="1156974" cy="986658"/>
                </a:xfrm>
                <a:prstGeom prst="rect">
                  <a:avLst/>
                </a:prstGeom>
              </p:spPr>
            </p:pic>
          </p:grpSp>
          <p:grpSp>
            <p:nvGrpSpPr>
              <p:cNvPr id="25" name="Group 24"/>
              <p:cNvGrpSpPr/>
              <p:nvPr/>
            </p:nvGrpSpPr>
            <p:grpSpPr>
              <a:xfrm>
                <a:off x="6589591" y="5119881"/>
                <a:ext cx="1358978" cy="1354217"/>
                <a:chOff x="6607577" y="5119881"/>
                <a:chExt cx="1256406" cy="1354217"/>
              </a:xfrm>
            </p:grpSpPr>
            <p:sp>
              <p:nvSpPr>
                <p:cNvPr id="63" name="TextBox 62"/>
                <p:cNvSpPr txBox="1"/>
                <p:nvPr/>
              </p:nvSpPr>
              <p:spPr>
                <a:xfrm>
                  <a:off x="6607577" y="5119881"/>
                  <a:ext cx="1256406"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Happy</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668431" y="5173019"/>
                  <a:ext cx="1147512" cy="978589"/>
                </a:xfrm>
                <a:prstGeom prst="rect">
                  <a:avLst/>
                </a:prstGeom>
              </p:spPr>
            </p:pic>
          </p:grpSp>
          <p:grpSp>
            <p:nvGrpSpPr>
              <p:cNvPr id="24" name="Group 23"/>
              <p:cNvGrpSpPr/>
              <p:nvPr/>
            </p:nvGrpSpPr>
            <p:grpSpPr>
              <a:xfrm>
                <a:off x="7890938" y="5122481"/>
                <a:ext cx="1368792" cy="1354217"/>
                <a:chOff x="7890938" y="5106152"/>
                <a:chExt cx="1368792" cy="1354217"/>
              </a:xfrm>
            </p:grpSpPr>
            <p:sp>
              <p:nvSpPr>
                <p:cNvPr id="65" name="TextBox 64"/>
                <p:cNvSpPr txBox="1"/>
                <p:nvPr/>
              </p:nvSpPr>
              <p:spPr>
                <a:xfrm>
                  <a:off x="7890938" y="5106152"/>
                  <a:ext cx="1368792"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Sad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41980" y="5106152"/>
                  <a:ext cx="1161367" cy="990404"/>
                </a:xfrm>
                <a:prstGeom prst="rect">
                  <a:avLst/>
                </a:prstGeom>
              </p:spPr>
            </p:pic>
          </p:grpSp>
          <p:grpSp>
            <p:nvGrpSpPr>
              <p:cNvPr id="23" name="Group 22"/>
              <p:cNvGrpSpPr/>
              <p:nvPr/>
            </p:nvGrpSpPr>
            <p:grpSpPr>
              <a:xfrm>
                <a:off x="9280555" y="5125250"/>
                <a:ext cx="1347846" cy="1354217"/>
                <a:chOff x="9280555" y="5108921"/>
                <a:chExt cx="1347846" cy="1354217"/>
              </a:xfrm>
            </p:grpSpPr>
            <p:sp>
              <p:nvSpPr>
                <p:cNvPr id="66" name="TextBox 65"/>
                <p:cNvSpPr txBox="1"/>
                <p:nvPr/>
              </p:nvSpPr>
              <p:spPr>
                <a:xfrm>
                  <a:off x="9280555" y="5108921"/>
                  <a:ext cx="1347846"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Mad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341516" y="5119881"/>
                  <a:ext cx="1225925" cy="1045459"/>
                </a:xfrm>
                <a:prstGeom prst="rect">
                  <a:avLst/>
                </a:prstGeom>
              </p:spPr>
            </p:pic>
          </p:grpSp>
          <p:grpSp>
            <p:nvGrpSpPr>
              <p:cNvPr id="22" name="Group 21"/>
              <p:cNvGrpSpPr/>
              <p:nvPr/>
            </p:nvGrpSpPr>
            <p:grpSpPr>
              <a:xfrm>
                <a:off x="10628401" y="5124852"/>
                <a:ext cx="1361434" cy="1354217"/>
                <a:chOff x="10628401" y="5108523"/>
                <a:chExt cx="1361434" cy="1354217"/>
              </a:xfrm>
            </p:grpSpPr>
            <p:sp>
              <p:nvSpPr>
                <p:cNvPr id="67" name="TextBox 66"/>
                <p:cNvSpPr txBox="1"/>
                <p:nvPr/>
              </p:nvSpPr>
              <p:spPr>
                <a:xfrm>
                  <a:off x="10628401" y="5108523"/>
                  <a:ext cx="1361434"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Scared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17795" y="5171511"/>
                  <a:ext cx="1142168" cy="974032"/>
                </a:xfrm>
                <a:prstGeom prst="rect">
                  <a:avLst/>
                </a:prstGeom>
              </p:spPr>
            </p:pic>
          </p:grpSp>
        </p:grpSp>
      </p:grpSp>
      <p:pic>
        <p:nvPicPr>
          <p:cNvPr id="70" name="Picture 69"/>
          <p:cNvPicPr>
            <a:picLocks noChangeAspect="1"/>
          </p:cNvPicPr>
          <p:nvPr/>
        </p:nvPicPr>
        <p:blipFill rotWithShape="1">
          <a:blip r:embed="rId23"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69" name="Picture 68"/>
          <p:cNvPicPr>
            <a:picLocks noChangeAspect="1"/>
          </p:cNvPicPr>
          <p:nvPr/>
        </p:nvPicPr>
        <p:blipFill>
          <a:blip r:embed="rId24"/>
          <a:stretch>
            <a:fillRect/>
          </a:stretch>
        </p:blipFill>
        <p:spPr>
          <a:xfrm>
            <a:off x="10094467" y="1314054"/>
            <a:ext cx="1520379" cy="1300860"/>
          </a:xfrm>
          <a:prstGeom prst="rect">
            <a:avLst/>
          </a:prstGeom>
        </p:spPr>
      </p:pic>
    </p:spTree>
    <p:extLst>
      <p:ext uri="{BB962C8B-B14F-4D97-AF65-F5344CB8AC3E}">
        <p14:creationId xmlns:p14="http://schemas.microsoft.com/office/powerpoint/2010/main" val="1114855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66314" cy="6858000"/>
            <a:chOff x="12843" y="0"/>
            <a:chExt cx="12166314" cy="685800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3031" t="11503" r="10085" b="12157"/>
            <a:stretch/>
          </p:blipFill>
          <p:spPr>
            <a:xfrm>
              <a:off x="6508377" y="5199530"/>
              <a:ext cx="2500048" cy="139849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3" y="0"/>
              <a:ext cx="12166314" cy="6858000"/>
            </a:xfrm>
            <a:prstGeom prst="rect">
              <a:avLst/>
            </a:prstGeom>
          </p:spPr>
        </p:pic>
      </p:gr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986117"/>
            <a:ext cx="1452282" cy="124609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2026021"/>
            <a:ext cx="1452282" cy="124609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461246" y="3101783"/>
            <a:ext cx="1452282" cy="124609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541930" y="4141687"/>
            <a:ext cx="1452282" cy="1246094"/>
          </a:xfrm>
          <a:prstGeom prst="rect">
            <a:avLst/>
          </a:prstGeom>
        </p:spPr>
      </p:pic>
      <p:sp>
        <p:nvSpPr>
          <p:cNvPr id="13" name="TextBox 12"/>
          <p:cNvSpPr txBox="1"/>
          <p:nvPr/>
        </p:nvSpPr>
        <p:spPr>
          <a:xfrm>
            <a:off x="8139952" y="1308847"/>
            <a:ext cx="384706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Your body is awesome!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3898491" y="2537012"/>
            <a:ext cx="5639956"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People with vulvas and vaginas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3898491" y="3606661"/>
            <a:ext cx="384706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Brain break</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3898491" y="4658799"/>
            <a:ext cx="5639956"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People with penises and testicles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9048067" y="5369149"/>
            <a:ext cx="2932667"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Masturbation and </a:t>
            </a:r>
          </a:p>
          <a:p>
            <a:pPr algn="ctr"/>
            <a:r>
              <a:rPr lang="en-US" sz="2800" dirty="0" smtClean="0">
                <a:latin typeface="Tahoma" panose="020B0604030504040204" pitchFamily="34" charset="0"/>
                <a:ea typeface="Tahoma" panose="020B0604030504040204" pitchFamily="34" charset="0"/>
                <a:cs typeface="Tahoma" panose="020B0604030504040204" pitchFamily="34" charset="0"/>
              </a:rPr>
              <a:t>safety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0"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775203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6" name="TextBox 5"/>
          <p:cNvSpPr txBox="1"/>
          <p:nvPr/>
        </p:nvSpPr>
        <p:spPr>
          <a:xfrm>
            <a:off x="3094893" y="4865077"/>
            <a:ext cx="1746738" cy="646331"/>
          </a:xfrm>
          <a:prstGeom prst="rect">
            <a:avLst/>
          </a:prstGeom>
          <a:solidFill>
            <a:schemeClr val="bg1"/>
          </a:solidFill>
          <a:ln w="57150">
            <a:solidFill>
              <a:schemeClr val="tx1"/>
            </a:solidFill>
          </a:ln>
        </p:spPr>
        <p:txBody>
          <a:bodyPr wrap="square" rtlCol="0">
            <a:spAutoFit/>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Public</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7174524" y="4865077"/>
            <a:ext cx="1840522" cy="646331"/>
          </a:xfrm>
          <a:prstGeom prst="rect">
            <a:avLst/>
          </a:prstGeom>
          <a:solidFill>
            <a:schemeClr val="bg1"/>
          </a:solidFill>
          <a:ln w="57150">
            <a:solidFill>
              <a:schemeClr val="tx1"/>
            </a:solidFill>
          </a:ln>
        </p:spPr>
        <p:txBody>
          <a:bodyPr wrap="square" rtlCol="0">
            <a:spAutoFit/>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Private</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4886688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89223" y="790195"/>
            <a:ext cx="6197639" cy="347812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2657472" y="442913"/>
            <a:ext cx="6757988" cy="4114796"/>
          </a:xfrm>
          <a:prstGeom prst="rect">
            <a:avLst/>
          </a:prstGeom>
        </p:spPr>
      </p:pic>
      <p:sp>
        <p:nvSpPr>
          <p:cNvPr id="2" name="Title 1"/>
          <p:cNvSpPr>
            <a:spLocks noGrp="1"/>
          </p:cNvSpPr>
          <p:nvPr>
            <p:ph type="title"/>
          </p:nvPr>
        </p:nvSpPr>
        <p:spPr>
          <a:xfrm>
            <a:off x="3709847" y="-56679"/>
            <a:ext cx="4932927" cy="775252"/>
          </a:xfrm>
        </p:spPr>
        <p:txBody>
          <a:bodyPr>
            <a:normAutofit/>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Ok to masturbate?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90518" y="4258546"/>
            <a:ext cx="11171583" cy="779929"/>
          </a:xfrm>
          <a:prstGeom prst="rect">
            <a:avLst/>
          </a:prstGeom>
        </p:spPr>
      </p:pic>
      <p:grpSp>
        <p:nvGrpSpPr>
          <p:cNvPr id="14" name="Group 13"/>
          <p:cNvGrpSpPr/>
          <p:nvPr/>
        </p:nvGrpSpPr>
        <p:grpSpPr>
          <a:xfrm>
            <a:off x="1773040" y="4822506"/>
            <a:ext cx="8518552" cy="1655058"/>
            <a:chOff x="1842052" y="5120120"/>
            <a:chExt cx="8518552" cy="1655058"/>
          </a:xfrm>
        </p:grpSpPr>
        <p:sp>
          <p:nvSpPr>
            <p:cNvPr id="12" name="Rectangle 11"/>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795769" y="5120120"/>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0"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1"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p:cNvSpPr txBox="1">
            <a:spLocks/>
          </p:cNvSpPr>
          <p:nvPr/>
        </p:nvSpPr>
        <p:spPr>
          <a:xfrm>
            <a:off x="8920527" y="6532723"/>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2822827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595" b="16618"/>
          <a:stretch/>
        </p:blipFill>
        <p:spPr>
          <a:xfrm>
            <a:off x="3126507" y="714717"/>
            <a:ext cx="6099606" cy="360431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2832100" y="408213"/>
            <a:ext cx="6616700" cy="4152900"/>
          </a:xfrm>
          <a:prstGeom prst="rect">
            <a:avLst/>
          </a:prstGeom>
        </p:spPr>
      </p:pic>
      <p:sp>
        <p:nvSpPr>
          <p:cNvPr id="9" name="Title 1"/>
          <p:cNvSpPr>
            <a:spLocks noGrp="1"/>
          </p:cNvSpPr>
          <p:nvPr>
            <p:ph type="title"/>
          </p:nvPr>
        </p:nvSpPr>
        <p:spPr>
          <a:xfrm>
            <a:off x="3709847" y="-29687"/>
            <a:ext cx="4932927" cy="775252"/>
          </a:xfrm>
        </p:spPr>
        <p:txBody>
          <a:bodyPr>
            <a:normAutofit/>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Ok to masturbate?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76984" y="4257337"/>
            <a:ext cx="11171583" cy="779929"/>
          </a:xfrm>
          <a:prstGeom prst="rect">
            <a:avLst/>
          </a:prstGeom>
        </p:spPr>
      </p:pic>
      <p:grpSp>
        <p:nvGrpSpPr>
          <p:cNvPr id="3" name="Group 2"/>
          <p:cNvGrpSpPr/>
          <p:nvPr/>
        </p:nvGrpSpPr>
        <p:grpSpPr>
          <a:xfrm>
            <a:off x="1842052" y="4890590"/>
            <a:ext cx="8690758" cy="1582453"/>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5"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894971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00350" y="703750"/>
            <a:ext cx="6686553" cy="362087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2436352" y="367389"/>
            <a:ext cx="7348544" cy="4229099"/>
          </a:xfrm>
          <a:prstGeom prst="rect">
            <a:avLst/>
          </a:prstGeom>
        </p:spPr>
      </p:pic>
      <p:sp>
        <p:nvSpPr>
          <p:cNvPr id="9" name="Title 1"/>
          <p:cNvSpPr>
            <a:spLocks noGrp="1"/>
          </p:cNvSpPr>
          <p:nvPr>
            <p:ph type="title"/>
          </p:nvPr>
        </p:nvSpPr>
        <p:spPr>
          <a:xfrm>
            <a:off x="3709847" y="-98251"/>
            <a:ext cx="4932927" cy="775252"/>
          </a:xfrm>
        </p:spPr>
        <p:txBody>
          <a:bodyPr>
            <a:normAutofit/>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Ok to masturbate?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76984" y="4279791"/>
            <a:ext cx="11171583" cy="779929"/>
          </a:xfrm>
          <a:prstGeom prst="rect">
            <a:avLst/>
          </a:prstGeom>
        </p:spPr>
      </p:pic>
      <p:grpSp>
        <p:nvGrpSpPr>
          <p:cNvPr id="2" name="Group 1"/>
          <p:cNvGrpSpPr/>
          <p:nvPr/>
        </p:nvGrpSpPr>
        <p:grpSpPr>
          <a:xfrm>
            <a:off x="1842052" y="4932848"/>
            <a:ext cx="8518092" cy="1488883"/>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5"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7662142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20307" y="803715"/>
            <a:ext cx="5018037" cy="335011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3300413" y="561710"/>
            <a:ext cx="5457826" cy="3881702"/>
          </a:xfrm>
          <a:prstGeom prst="rect">
            <a:avLst/>
          </a:prstGeom>
        </p:spPr>
      </p:pic>
      <p:sp>
        <p:nvSpPr>
          <p:cNvPr id="9" name="Title 1"/>
          <p:cNvSpPr>
            <a:spLocks noGrp="1"/>
          </p:cNvSpPr>
          <p:nvPr>
            <p:ph type="title"/>
          </p:nvPr>
        </p:nvSpPr>
        <p:spPr>
          <a:xfrm>
            <a:off x="3709847" y="71913"/>
            <a:ext cx="4932927" cy="775252"/>
          </a:xfrm>
        </p:spPr>
        <p:txBody>
          <a:bodyPr>
            <a:normAutofit/>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Ok to masturbate?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90518" y="4208350"/>
            <a:ext cx="11171583" cy="779929"/>
          </a:xfrm>
          <a:prstGeom prst="rect">
            <a:avLst/>
          </a:prstGeom>
        </p:spPr>
      </p:pic>
      <p:grpSp>
        <p:nvGrpSpPr>
          <p:cNvPr id="2" name="Group 1"/>
          <p:cNvGrpSpPr/>
          <p:nvPr/>
        </p:nvGrpSpPr>
        <p:grpSpPr>
          <a:xfrm>
            <a:off x="1842052" y="4891515"/>
            <a:ext cx="8518092" cy="1474779"/>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5"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5770356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04556" y="803216"/>
            <a:ext cx="6063776" cy="351439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2600312" y="491896"/>
            <a:ext cx="6643688" cy="4086225"/>
          </a:xfrm>
          <a:prstGeom prst="rect">
            <a:avLst/>
          </a:prstGeom>
        </p:spPr>
      </p:pic>
      <p:sp>
        <p:nvSpPr>
          <p:cNvPr id="9" name="Title 1"/>
          <p:cNvSpPr>
            <a:spLocks noGrp="1"/>
          </p:cNvSpPr>
          <p:nvPr>
            <p:ph type="title"/>
          </p:nvPr>
        </p:nvSpPr>
        <p:spPr>
          <a:xfrm>
            <a:off x="3709847" y="71913"/>
            <a:ext cx="4932927" cy="775252"/>
          </a:xfrm>
        </p:spPr>
        <p:txBody>
          <a:bodyPr>
            <a:normAutofit/>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Ok to masturbate?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76984" y="4273666"/>
            <a:ext cx="11171583" cy="779929"/>
          </a:xfrm>
          <a:prstGeom prst="rect">
            <a:avLst/>
          </a:prstGeom>
        </p:spPr>
      </p:pic>
      <p:grpSp>
        <p:nvGrpSpPr>
          <p:cNvPr id="4" name="Group 3"/>
          <p:cNvGrpSpPr/>
          <p:nvPr/>
        </p:nvGrpSpPr>
        <p:grpSpPr>
          <a:xfrm>
            <a:off x="1842052" y="4998104"/>
            <a:ext cx="8518092" cy="1425759"/>
            <a:chOff x="1842052" y="5120120"/>
            <a:chExt cx="8518092" cy="1655058"/>
          </a:xfrm>
        </p:grpSpPr>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1842052" y="5120120"/>
              <a:ext cx="8266891" cy="1655058"/>
              <a:chOff x="1842052" y="5120120"/>
              <a:chExt cx="8266891"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5"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0"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036016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280" r="8529"/>
          <a:stretch/>
        </p:blipFill>
        <p:spPr>
          <a:xfrm rot="5400000">
            <a:off x="4289629" y="758985"/>
            <a:ext cx="3633079" cy="348486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9" t="2125" r="20155" b="38164"/>
          <a:stretch/>
        </p:blipFill>
        <p:spPr>
          <a:xfrm>
            <a:off x="4178300" y="439055"/>
            <a:ext cx="3822700" cy="4140200"/>
          </a:xfrm>
          <a:prstGeom prst="rect">
            <a:avLst/>
          </a:prstGeom>
        </p:spPr>
      </p:pic>
      <p:sp>
        <p:nvSpPr>
          <p:cNvPr id="9" name="Title 1"/>
          <p:cNvSpPr>
            <a:spLocks noGrp="1"/>
          </p:cNvSpPr>
          <p:nvPr>
            <p:ph type="title"/>
          </p:nvPr>
        </p:nvSpPr>
        <p:spPr>
          <a:xfrm>
            <a:off x="3709847" y="71913"/>
            <a:ext cx="4932927" cy="775252"/>
          </a:xfrm>
        </p:spPr>
        <p:txBody>
          <a:bodyPr>
            <a:normAutofit/>
          </a:bodyPr>
          <a:lstStyle/>
          <a:p>
            <a:r>
              <a:rPr lang="en-US" sz="3600" b="1" dirty="0" smtClean="0">
                <a:latin typeface="Tahoma" panose="020B0604030504040204" pitchFamily="34" charset="0"/>
                <a:ea typeface="Tahoma" panose="020B0604030504040204" pitchFamily="34" charset="0"/>
                <a:cs typeface="Tahoma" panose="020B0604030504040204" pitchFamily="34" charset="0"/>
              </a:rPr>
              <a:t>Ok to masturbate?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26504" y="0"/>
            <a:ext cx="2088777" cy="169433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84" t="48105" r="15620" b="40523"/>
          <a:stretch/>
        </p:blipFill>
        <p:spPr>
          <a:xfrm>
            <a:off x="576984" y="4258547"/>
            <a:ext cx="11171583" cy="779929"/>
          </a:xfrm>
          <a:prstGeom prst="rect">
            <a:avLst/>
          </a:prstGeom>
        </p:spPr>
      </p:pic>
      <p:grpSp>
        <p:nvGrpSpPr>
          <p:cNvPr id="3" name="Group 2"/>
          <p:cNvGrpSpPr/>
          <p:nvPr/>
        </p:nvGrpSpPr>
        <p:grpSpPr>
          <a:xfrm>
            <a:off x="1830604" y="4946397"/>
            <a:ext cx="8518092" cy="1464263"/>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5"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6"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9"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8278307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565"/>
            <a:ext cx="12166314" cy="6858000"/>
          </a:xfrm>
          <a:prstGeom prst="rect">
            <a:avLst/>
          </a:prstGeom>
        </p:spPr>
      </p:pic>
      <p:pic>
        <p:nvPicPr>
          <p:cNvPr id="7" name="Picture 6"/>
          <p:cNvPicPr>
            <a:picLocks noChangeAspect="1"/>
          </p:cNvPicPr>
          <p:nvPr/>
        </p:nvPicPr>
        <p:blipFill>
          <a:blip r:embed="rId4"/>
          <a:stretch>
            <a:fillRect/>
          </a:stretch>
        </p:blipFill>
        <p:spPr>
          <a:xfrm>
            <a:off x="2742916" y="1149882"/>
            <a:ext cx="1286247" cy="1154015"/>
          </a:xfrm>
          <a:prstGeom prst="rect">
            <a:avLst/>
          </a:prstGeom>
        </p:spPr>
      </p:pic>
      <p:sp>
        <p:nvSpPr>
          <p:cNvPr id="8" name="TextBox 7"/>
          <p:cNvSpPr txBox="1"/>
          <p:nvPr/>
        </p:nvSpPr>
        <p:spPr>
          <a:xfrm>
            <a:off x="3286130" y="1292784"/>
            <a:ext cx="371249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Safe and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Private Place</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7315" t="67058" r="20748" b="14772"/>
          <a:stretch/>
        </p:blipFill>
        <p:spPr>
          <a:xfrm>
            <a:off x="1726635" y="830988"/>
            <a:ext cx="1452282" cy="124609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1982576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956" y="463826"/>
              <a:ext cx="9603747" cy="5413513"/>
            </a:xfrm>
            <a:prstGeom prst="rect">
              <a:avLst/>
            </a:prstGeom>
          </p:spPr>
        </p:pic>
      </p:gr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937297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5788" cy="6858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7"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5173532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56338" y="1547447"/>
            <a:ext cx="7854462" cy="1200329"/>
          </a:xfrm>
          <a:prstGeom prst="rect">
            <a:avLst/>
          </a:prstGeom>
          <a:noFill/>
          <a:ln w="57150">
            <a:solidFill>
              <a:schemeClr val="tx1"/>
            </a:solidFill>
          </a:ln>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Do genitals come in many different shapes, sizes, and colors? </a:t>
            </a:r>
          </a:p>
        </p:txBody>
      </p:sp>
      <p:grpSp>
        <p:nvGrpSpPr>
          <p:cNvPr id="4" name="Group 3"/>
          <p:cNvGrpSpPr/>
          <p:nvPr/>
        </p:nvGrpSpPr>
        <p:grpSpPr>
          <a:xfrm>
            <a:off x="1836954" y="3467694"/>
            <a:ext cx="8518092" cy="1655058"/>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1"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2"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1051474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368430" y="1701406"/>
            <a:ext cx="9247182" cy="1200329"/>
          </a:xfrm>
          <a:prstGeom prst="rect">
            <a:avLst/>
          </a:prstGeom>
          <a:noFill/>
          <a:ln w="57150">
            <a:solidFill>
              <a:schemeClr val="tx1"/>
            </a:solidFill>
          </a:ln>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Is it normal for people to have sexual feelings after they’ve gone through puberty? </a:t>
            </a:r>
          </a:p>
        </p:txBody>
      </p:sp>
      <p:sp>
        <p:nvSpPr>
          <p:cNvPr id="7" name="Rectangle 6"/>
          <p:cNvSpPr/>
          <p:nvPr/>
        </p:nvSpPr>
        <p:spPr>
          <a:xfrm>
            <a:off x="1836954" y="3491605"/>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0211" y="3505526"/>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68316" y="3491605"/>
            <a:ext cx="1780286" cy="164113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1938" y="3503108"/>
            <a:ext cx="1492283" cy="1643555"/>
          </a:xfrm>
          <a:prstGeom prst="rect">
            <a:avLst/>
          </a:prstGeom>
        </p:spPr>
      </p:pic>
      <p:sp>
        <p:nvSpPr>
          <p:cNvPr id="11" name="Title 1"/>
          <p:cNvSpPr txBox="1">
            <a:spLocks/>
          </p:cNvSpPr>
          <p:nvPr/>
        </p:nvSpPr>
        <p:spPr>
          <a:xfrm>
            <a:off x="370474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2" name="Title 1"/>
          <p:cNvSpPr txBox="1">
            <a:spLocks/>
          </p:cNvSpPr>
          <p:nvPr/>
        </p:nvSpPr>
        <p:spPr>
          <a:xfrm>
            <a:off x="857308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1121381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4595" b="16618"/>
          <a:stretch/>
        </p:blipFill>
        <p:spPr>
          <a:xfrm>
            <a:off x="8747811" y="2634304"/>
            <a:ext cx="3109193" cy="1837251"/>
          </a:xfrm>
          <a:prstGeom prst="rect">
            <a:avLst/>
          </a:prstGeom>
        </p:spPr>
      </p:pic>
      <p:sp>
        <p:nvSpPr>
          <p:cNvPr id="6" name="Rectangle 5"/>
          <p:cNvSpPr/>
          <p:nvPr/>
        </p:nvSpPr>
        <p:spPr>
          <a:xfrm>
            <a:off x="3048000" y="1188857"/>
            <a:ext cx="6096000" cy="1200329"/>
          </a:xfrm>
          <a:prstGeom prst="rect">
            <a:avLst/>
          </a:prstGeom>
          <a:ln w="57150">
            <a:solidFill>
              <a:schemeClr val="tx1"/>
            </a:solidFill>
          </a:ln>
        </p:spPr>
        <p:txBody>
          <a:bodyPr>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Which of these is a safe, private place to masturbate? </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6799" t="2125" r="20155" b="38164"/>
          <a:stretch/>
        </p:blipFill>
        <p:spPr>
          <a:xfrm>
            <a:off x="8610600" y="2519824"/>
            <a:ext cx="3326267" cy="2070903"/>
          </a:xfrm>
          <a:prstGeom prst="rect">
            <a:avLst/>
          </a:prstGeom>
        </p:spPr>
      </p:pic>
      <p:sp>
        <p:nvSpPr>
          <p:cNvPr id="2" name="Oval 1"/>
          <p:cNvSpPr/>
          <p:nvPr/>
        </p:nvSpPr>
        <p:spPr>
          <a:xfrm>
            <a:off x="1286489" y="4691267"/>
            <a:ext cx="980661" cy="993913"/>
          </a:xfrm>
          <a:prstGeom prst="ellipse">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675214" y="4691267"/>
            <a:ext cx="980661" cy="993913"/>
          </a:xfrm>
          <a:prstGeom prst="ellipse">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9960037" y="4753642"/>
            <a:ext cx="980661" cy="993913"/>
          </a:xfrm>
          <a:prstGeom prst="ellipse">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484243" y="4753642"/>
            <a:ext cx="782907" cy="830997"/>
          </a:xfrm>
          <a:prstGeom prst="rect">
            <a:avLst/>
          </a:prstGeom>
          <a:noFill/>
        </p:spPr>
        <p:txBody>
          <a:bodyPr wrap="square" rtlCol="0">
            <a:spAutoFit/>
          </a:bodyPr>
          <a:lstStyle/>
          <a:p>
            <a:r>
              <a:rPr lang="en-US" sz="4800" b="1" dirty="0" smtClean="0">
                <a:latin typeface="Tahoma" panose="020B0604030504040204" pitchFamily="34" charset="0"/>
                <a:ea typeface="Tahoma" panose="020B0604030504040204" pitchFamily="34" charset="0"/>
                <a:cs typeface="Tahoma" panose="020B0604030504040204" pitchFamily="34" charset="0"/>
              </a:rPr>
              <a:t>1</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5872968" y="4753642"/>
            <a:ext cx="782907"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2</a:t>
            </a:r>
          </a:p>
        </p:txBody>
      </p:sp>
      <p:sp>
        <p:nvSpPr>
          <p:cNvPr id="15" name="TextBox 14"/>
          <p:cNvSpPr txBox="1"/>
          <p:nvPr/>
        </p:nvSpPr>
        <p:spPr>
          <a:xfrm>
            <a:off x="10182010" y="4830991"/>
            <a:ext cx="782907"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3</a:t>
            </a:r>
          </a:p>
        </p:txBody>
      </p:sp>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3333" t="25625" r="4480" b="11458"/>
          <a:stretch/>
        </p:blipFill>
        <p:spPr>
          <a:xfrm>
            <a:off x="4696932" y="2785165"/>
            <a:ext cx="2937223" cy="168639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6799" t="2125" r="20155" b="38164"/>
          <a:stretch/>
        </p:blipFill>
        <p:spPr>
          <a:xfrm>
            <a:off x="4534300" y="2643189"/>
            <a:ext cx="3209525" cy="1947538"/>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10705"/>
          <a:stretch/>
        </p:blipFill>
        <p:spPr>
          <a:xfrm>
            <a:off x="470473" y="2652180"/>
            <a:ext cx="2772790" cy="184102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6799" t="2125" r="20155" b="38164"/>
          <a:stretch/>
        </p:blipFill>
        <p:spPr>
          <a:xfrm>
            <a:off x="357188" y="2519824"/>
            <a:ext cx="3000375" cy="2090413"/>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1"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1046548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66314"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3759" y="1056528"/>
              <a:ext cx="5814077" cy="4492696"/>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42702"/>
            <a:stretch/>
          </p:blipFill>
          <p:spPr>
            <a:xfrm>
              <a:off x="1841471" y="1327682"/>
              <a:ext cx="3655437" cy="4719476"/>
            </a:xfrm>
            <a:prstGeom prst="rect">
              <a:avLst/>
            </a:prstGeom>
          </p:spPr>
        </p:pic>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6127830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6" y="0"/>
            <a:ext cx="12166314"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6" name="Footer Placeholder 3"/>
          <p:cNvSpPr txBox="1">
            <a:spLocks/>
          </p:cNvSpPr>
          <p:nvPr/>
        </p:nvSpPr>
        <p:spPr>
          <a:xfrm>
            <a:off x="8920527" y="6437421"/>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322528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p:blipFill>
        <p:spPr>
          <a:xfrm>
            <a:off x="308530" y="2314794"/>
            <a:ext cx="11615221" cy="1451902"/>
          </a:xfrm>
          <a:prstGeom prst="rect">
            <a:avLst/>
          </a:prstGeom>
        </p:spPr>
      </p:pic>
      <p:sp>
        <p:nvSpPr>
          <p:cNvPr id="10" name="Footer Placeholder 3">
            <a:extLst>
              <a:ext uri="{FF2B5EF4-FFF2-40B4-BE49-F238E27FC236}">
                <a16:creationId xmlns:a16="http://schemas.microsoft.com/office/drawing/2014/main" xmlns="" id="{25FC94C0-1CFA-4A2E-8C04-8D2B749E0147}"/>
              </a:ext>
            </a:extLst>
          </p:cNvPr>
          <p:cNvSpPr txBox="1">
            <a:spLocks/>
          </p:cNvSpPr>
          <p:nvPr/>
        </p:nvSpPr>
        <p:spPr>
          <a:xfrm>
            <a:off x="8935657" y="6493397"/>
            <a:ext cx="3256344" cy="364603"/>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2022 SAFE Disability Services Program</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1276387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807" y="127448"/>
            <a:ext cx="2696309" cy="1160616"/>
          </a:xfrm>
          <a:prstGeom prst="rect">
            <a:avLst/>
          </a:prstGeom>
        </p:spPr>
      </p:pic>
      <p:sp>
        <p:nvSpPr>
          <p:cNvPr id="6" name="Rectangle 5"/>
          <p:cNvSpPr/>
          <p:nvPr/>
        </p:nvSpPr>
        <p:spPr>
          <a:xfrm>
            <a:off x="515815" y="1455988"/>
            <a:ext cx="11387695" cy="4431983"/>
          </a:xfrm>
          <a:prstGeom prst="rect">
            <a:avLst/>
          </a:prstGeom>
        </p:spPr>
        <p:txBody>
          <a:bodyPr wrap="square">
            <a:spAutoFit/>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This curriculum is offered to you online at no cost. You are free to use these resources in their original format for educational purposes only. Please reference The SAFE Alliance appropriately (see citation at bottom of page).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We ask that you do not alter curriculum images, slides, or lesson plan materials. You may not use My Rights My Life curriculum (MRML) for commercial purposes that includes but is not limited to: selling workshops that you facilitate based on MRML; creating links or websites to re-distribute any of the materials associated with SAFE’s My Rights My Life curriculum.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Selling </a:t>
            </a:r>
            <a:r>
              <a:rPr lang="en-US" sz="2000" dirty="0">
                <a:latin typeface="Tahoma" panose="020B0604030504040204" pitchFamily="34" charset="0"/>
                <a:ea typeface="Tahoma" panose="020B0604030504040204" pitchFamily="34" charset="0"/>
                <a:cs typeface="Tahoma" panose="020B0604030504040204" pitchFamily="34" charset="0"/>
              </a:rPr>
              <a:t>materials from </a:t>
            </a:r>
            <a:r>
              <a:rPr lang="en-US" sz="2000" i="1" dirty="0">
                <a:latin typeface="Tahoma" panose="020B0604030504040204" pitchFamily="34" charset="0"/>
                <a:ea typeface="Tahoma" panose="020B0604030504040204" pitchFamily="34" charset="0"/>
                <a:cs typeface="Tahoma" panose="020B0604030504040204" pitchFamily="34" charset="0"/>
              </a:rPr>
              <a:t>My Rights My Life: A Curriculum for Safer Relationships</a:t>
            </a:r>
            <a:r>
              <a:rPr lang="en-US" sz="2000" dirty="0">
                <a:latin typeface="Tahoma" panose="020B0604030504040204" pitchFamily="34" charset="0"/>
                <a:ea typeface="Tahoma" panose="020B0604030504040204" pitchFamily="34" charset="0"/>
                <a:cs typeface="Tahoma" panose="020B0604030504040204" pitchFamily="34" charset="0"/>
              </a:rPr>
              <a:t> is a direct violation of copyright law</a:t>
            </a:r>
            <a:r>
              <a:rPr lang="en-US" sz="2000" dirty="0" smtClean="0">
                <a:latin typeface="Tahoma" panose="020B0604030504040204" pitchFamily="34" charset="0"/>
                <a:ea typeface="Tahoma" panose="020B0604030504040204" pitchFamily="34" charset="0"/>
                <a:cs typeface="Tahoma" panose="020B0604030504040204" pitchFamily="34" charset="0"/>
              </a:rPr>
              <a:t>.</a:t>
            </a:r>
          </a:p>
          <a:p>
            <a:endParaRPr lang="en-US" sz="800" dirty="0">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r>
              <a:rPr lang="en-US" sz="2000" dirty="0">
                <a:latin typeface="Tahoma" panose="020B0604030504040204" pitchFamily="34" charset="0"/>
                <a:ea typeface="Tahoma" panose="020B0604030504040204" pitchFamily="34" charset="0"/>
                <a:cs typeface="Tahoma" panose="020B0604030504040204" pitchFamily="34" charset="0"/>
              </a:rPr>
              <a:t>Westmore, M. &amp; Lersch, H. </a:t>
            </a:r>
            <a:r>
              <a:rPr lang="en-US" sz="2000" dirty="0" smtClean="0">
                <a:latin typeface="Tahoma" panose="020B0604030504040204" pitchFamily="34" charset="0"/>
                <a:ea typeface="Tahoma" panose="020B0604030504040204" pitchFamily="34" charset="0"/>
                <a:cs typeface="Tahoma" panose="020B0604030504040204" pitchFamily="34" charset="0"/>
              </a:rPr>
              <a:t>(2022</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i="1" dirty="0">
                <a:latin typeface="Tahoma" panose="020B0604030504040204" pitchFamily="34" charset="0"/>
                <a:ea typeface="Tahoma" panose="020B0604030504040204" pitchFamily="34" charset="0"/>
                <a:cs typeface="Tahoma" panose="020B0604030504040204" pitchFamily="34" charset="0"/>
              </a:rPr>
              <a:t>My rights my life: A curriculum for safer relationships</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    </a:t>
            </a:r>
          </a:p>
          <a:p>
            <a:pPr marR="0" lvl="0">
              <a:spcBef>
                <a:spcPts val="0"/>
              </a:spcBef>
              <a:spcAft>
                <a:spcPts val="0"/>
              </a:spcAft>
            </a:pP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    Schwartz, M. (Ed.). The SAFE Alliance: Austin, TX.</a:t>
            </a:r>
          </a:p>
          <a:p>
            <a:pPr marR="0" lvl="0">
              <a:spcBef>
                <a:spcPts val="0"/>
              </a:spcBef>
              <a:spcAft>
                <a:spcPts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396109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031" t="11503" r="10085" b="12157"/>
          <a:stretch/>
        </p:blipFill>
        <p:spPr>
          <a:xfrm>
            <a:off x="6495534" y="5445179"/>
            <a:ext cx="2397454" cy="13411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10" name="TextBox 9"/>
          <p:cNvSpPr txBox="1"/>
          <p:nvPr/>
        </p:nvSpPr>
        <p:spPr>
          <a:xfrm>
            <a:off x="8139952" y="1308847"/>
            <a:ext cx="384706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Your body is awesome!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3898491" y="2537012"/>
            <a:ext cx="5639956"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People with vulvas and vaginas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3898491" y="3606661"/>
            <a:ext cx="384706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Brain break</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3898491" y="4658799"/>
            <a:ext cx="5639956"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People with penises and testicles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8970843" y="5445179"/>
            <a:ext cx="2932667"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Masturbation and </a:t>
            </a:r>
          </a:p>
          <a:p>
            <a:pPr algn="ctr"/>
            <a:r>
              <a:rPr lang="en-US" sz="2800" dirty="0" smtClean="0">
                <a:latin typeface="Tahoma" panose="020B0604030504040204" pitchFamily="34" charset="0"/>
                <a:ea typeface="Tahoma" panose="020B0604030504040204" pitchFamily="34" charset="0"/>
                <a:cs typeface="Tahoma" panose="020B0604030504040204" pitchFamily="34" charset="0"/>
              </a:rPr>
              <a:t>safety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832122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6" name="TextBox 5"/>
          <p:cNvSpPr txBox="1"/>
          <p:nvPr/>
        </p:nvSpPr>
        <p:spPr>
          <a:xfrm>
            <a:off x="2814320" y="5019040"/>
            <a:ext cx="7305040" cy="923330"/>
          </a:xfrm>
          <a:prstGeom prst="rect">
            <a:avLst/>
          </a:prstGeom>
          <a:noFill/>
        </p:spPr>
        <p:txBody>
          <a:bodyPr wrap="square" rtlCol="0">
            <a:sp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Your Body and Sex</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522431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1" y="0"/>
            <a:ext cx="12173259" cy="6858000"/>
          </a:xfrm>
          <a:prstGeom prst="rect">
            <a:avLst/>
          </a:prstGeom>
        </p:spPr>
      </p:pic>
      <p:sp>
        <p:nvSpPr>
          <p:cNvPr id="6" name="TextBox 5"/>
          <p:cNvSpPr txBox="1"/>
          <p:nvPr/>
        </p:nvSpPr>
        <p:spPr>
          <a:xfrm>
            <a:off x="1981200" y="5019040"/>
            <a:ext cx="8483600" cy="923330"/>
          </a:xfrm>
          <a:prstGeom prst="rect">
            <a:avLst/>
          </a:prstGeom>
          <a:noFill/>
        </p:spPr>
        <p:txBody>
          <a:bodyPr wrap="square" rtlCol="0">
            <a:sp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Your Body is Awesome!</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59047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1202"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6" name="Footer Placeholder 3"/>
          <p:cNvSpPr txBox="1">
            <a:spLocks/>
          </p:cNvSpPr>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160224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1371383" cy="6858000"/>
          </a:xfrm>
          <a:prstGeom prst="rect">
            <a:avLst/>
          </a:prstGeom>
        </p:spPr>
      </p:pic>
      <p:sp>
        <p:nvSpPr>
          <p:cNvPr id="6" name="TextBox 5"/>
          <p:cNvSpPr txBox="1"/>
          <p:nvPr/>
        </p:nvSpPr>
        <p:spPr>
          <a:xfrm>
            <a:off x="0" y="2274838"/>
            <a:ext cx="3540369" cy="1754326"/>
          </a:xfrm>
          <a:prstGeom prst="rect">
            <a:avLst/>
          </a:prstGeom>
          <a:noFill/>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Puberty and How your Body </a:t>
            </a:r>
            <a:r>
              <a:rPr lang="en-US" sz="3600" b="1" dirty="0">
                <a:latin typeface="Tahoma" panose="020B0604030504040204" pitchFamily="34" charset="0"/>
                <a:ea typeface="Tahoma" panose="020B0604030504040204" pitchFamily="34" charset="0"/>
                <a:cs typeface="Tahoma" panose="020B0604030504040204" pitchFamily="34" charset="0"/>
              </a:rPr>
              <a:t>C</a:t>
            </a:r>
            <a:r>
              <a:rPr lang="en-US" sz="3600" b="1" dirty="0" smtClean="0">
                <a:latin typeface="Tahoma" panose="020B0604030504040204" pitchFamily="34" charset="0"/>
                <a:ea typeface="Tahoma" panose="020B0604030504040204" pitchFamily="34" charset="0"/>
                <a:cs typeface="Tahoma" panose="020B0604030504040204" pitchFamily="34" charset="0"/>
              </a:rPr>
              <a:t>hanges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900246" y="6389076"/>
            <a:ext cx="2203938" cy="369332"/>
          </a:xfrm>
          <a:prstGeom prst="rect">
            <a:avLst/>
          </a:prstGeom>
          <a:solidFill>
            <a:schemeClr val="bg1"/>
          </a:solidFill>
          <a:ln w="57150">
            <a:solidFill>
              <a:schemeClr val="tx1"/>
            </a:solidFill>
          </a:ln>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Person with a penis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8604738" y="6372747"/>
            <a:ext cx="2203938" cy="369332"/>
          </a:xfrm>
          <a:prstGeom prst="rect">
            <a:avLst/>
          </a:prstGeom>
          <a:solidFill>
            <a:schemeClr val="bg1"/>
          </a:solidFill>
          <a:ln w="57150">
            <a:solidFill>
              <a:schemeClr val="tx1"/>
            </a:solidFill>
          </a:ln>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Person with a vulva</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175127" y="6458599"/>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331477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10143</TotalTime>
  <Words>6998</Words>
  <Application>Microsoft Office PowerPoint</Application>
  <PresentationFormat>Widescreen</PresentationFormat>
  <Paragraphs>559</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Ok to masturbate? </vt:lpstr>
      <vt:lpstr>Ok to masturbate? </vt:lpstr>
      <vt:lpstr>Ok to masturbate? </vt:lpstr>
      <vt:lpstr>Ok to masturbate? </vt:lpstr>
      <vt:lpstr>Ok to masturbate? </vt:lpstr>
      <vt:lpstr>Ok to masturbate?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dc:title>
  <dc:creator>Megan Westmore</dc:creator>
  <cp:lastModifiedBy>Heidi Lersch</cp:lastModifiedBy>
  <cp:revision>170</cp:revision>
  <dcterms:created xsi:type="dcterms:W3CDTF">2021-06-11T20:56:57Z</dcterms:created>
  <dcterms:modified xsi:type="dcterms:W3CDTF">2022-04-27T13:49:25Z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