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302" r:id="rId3"/>
    <p:sldId id="258" r:id="rId4"/>
    <p:sldId id="259" r:id="rId5"/>
    <p:sldId id="260" r:id="rId6"/>
    <p:sldId id="261" r:id="rId7"/>
    <p:sldId id="272" r:id="rId8"/>
    <p:sldId id="273" r:id="rId9"/>
    <p:sldId id="274" r:id="rId10"/>
    <p:sldId id="275" r:id="rId11"/>
    <p:sldId id="263" r:id="rId12"/>
    <p:sldId id="276" r:id="rId13"/>
    <p:sldId id="277" r:id="rId14"/>
    <p:sldId id="265" r:id="rId15"/>
    <p:sldId id="278" r:id="rId16"/>
    <p:sldId id="279" r:id="rId17"/>
    <p:sldId id="280" r:id="rId18"/>
    <p:sldId id="281" r:id="rId19"/>
    <p:sldId id="282" r:id="rId20"/>
    <p:sldId id="283" r:id="rId21"/>
    <p:sldId id="284" r:id="rId22"/>
    <p:sldId id="285" r:id="rId23"/>
    <p:sldId id="286" r:id="rId24"/>
    <p:sldId id="264" r:id="rId25"/>
    <p:sldId id="288" r:id="rId26"/>
    <p:sldId id="287" r:id="rId27"/>
    <p:sldId id="289" r:id="rId28"/>
    <p:sldId id="290" r:id="rId29"/>
    <p:sldId id="291" r:id="rId30"/>
    <p:sldId id="292" r:id="rId31"/>
    <p:sldId id="293" r:id="rId32"/>
    <p:sldId id="294" r:id="rId33"/>
    <p:sldId id="296" r:id="rId34"/>
    <p:sldId id="295" r:id="rId35"/>
    <p:sldId id="297" r:id="rId36"/>
    <p:sldId id="298" r:id="rId37"/>
    <p:sldId id="299" r:id="rId38"/>
    <p:sldId id="266" r:id="rId39"/>
    <p:sldId id="267" r:id="rId40"/>
    <p:sldId id="268" r:id="rId41"/>
    <p:sldId id="269" r:id="rId42"/>
    <p:sldId id="270" r:id="rId43"/>
    <p:sldId id="271" r:id="rId44"/>
    <p:sldId id="303" r:id="rId45"/>
    <p:sldId id="304"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5" autoAdjust="0"/>
    <p:restoredTop sz="69063" autoAdjust="0"/>
  </p:normalViewPr>
  <p:slideViewPr>
    <p:cSldViewPr snapToGrid="0">
      <p:cViewPr varScale="1">
        <p:scale>
          <a:sx n="45" d="100"/>
          <a:sy n="45" d="100"/>
        </p:scale>
        <p:origin x="1408" y="48"/>
      </p:cViewPr>
      <p:guideLst/>
    </p:cSldViewPr>
  </p:slideViewPr>
  <p:notesTextViewPr>
    <p:cViewPr>
      <p:scale>
        <a:sx n="1" d="1"/>
        <a:sy n="1" d="1"/>
      </p:scale>
      <p:origin x="0" y="0"/>
    </p:cViewPr>
  </p:notesTextViewPr>
  <p:sorterViewPr>
    <p:cViewPr>
      <p:scale>
        <a:sx n="150" d="100"/>
        <a:sy n="150" d="100"/>
      </p:scale>
      <p:origin x="0" y="-509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78DA1-0D29-4D91-A755-0D5F190F53AC}" type="datetimeFigureOut">
              <a:rPr lang="en-US" smtClean="0"/>
              <a:t>4/27/2022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6AD880-1A06-4208-AE42-F9AA99F6D3F3}" type="slidenum">
              <a:rPr lang="en-US" smtClean="0"/>
              <a:t>‹#›</a:t>
            </a:fld>
            <a:endParaRPr lang="en-US" dirty="0"/>
          </a:p>
        </p:txBody>
      </p:sp>
    </p:spTree>
    <p:extLst>
      <p:ext uri="{BB962C8B-B14F-4D97-AF65-F5344CB8AC3E}">
        <p14:creationId xmlns:p14="http://schemas.microsoft.com/office/powerpoint/2010/main" val="482772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Repetition is beneficial for learning. Take time to review the last </a:t>
            </a:r>
            <a:r>
              <a:rPr lang="en-US" sz="1200" i="1" kern="1200" dirty="0" smtClean="0">
                <a:solidFill>
                  <a:schemeClr val="tx1"/>
                </a:solidFill>
                <a:effectLst/>
                <a:latin typeface="+mn-lt"/>
                <a:ea typeface="+mn-ea"/>
                <a:cs typeface="+mn-cs"/>
              </a:rPr>
              <a:t>My Rights My Life</a:t>
            </a:r>
            <a:r>
              <a:rPr lang="en-US" sz="1200" kern="1200" dirty="0" smtClean="0">
                <a:solidFill>
                  <a:schemeClr val="tx1"/>
                </a:solidFill>
                <a:effectLst/>
                <a:latin typeface="+mn-lt"/>
                <a:ea typeface="+mn-ea"/>
                <a:cs typeface="+mn-cs"/>
              </a:rPr>
              <a:t> class you taught prior to beginning this session. You can also answer any private questions students submitted on notecards during your previous class session.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Say: </a:t>
            </a:r>
            <a:r>
              <a:rPr lang="en-US" sz="1200" i="1" kern="1200" dirty="0" smtClean="0">
                <a:solidFill>
                  <a:schemeClr val="tx1"/>
                </a:solidFill>
                <a:effectLst/>
                <a:latin typeface="+mn-lt"/>
                <a:ea typeface="+mn-ea"/>
                <a:cs typeface="+mn-cs"/>
              </a:rPr>
              <a:t>Today in class we will be talking about what we hear about bodies</a:t>
            </a:r>
            <a:r>
              <a:rPr lang="en-US" sz="1200" i="1" kern="1200" baseline="0" dirty="0" smtClean="0">
                <a:solidFill>
                  <a:schemeClr val="tx1"/>
                </a:solidFill>
                <a:effectLst/>
                <a:latin typeface="+mn-lt"/>
                <a:ea typeface="+mn-ea"/>
                <a:cs typeface="+mn-cs"/>
              </a:rPr>
              <a:t> and sex, and what the truth is. We will also talk about good ways to learn more about your body and sex after our classes end. Finally, you will have an opportunity to practice speaking up for yourself.</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1</a:t>
            </a:fld>
            <a:endParaRPr lang="en-US" dirty="0"/>
          </a:p>
        </p:txBody>
      </p:sp>
    </p:spTree>
    <p:extLst>
      <p:ext uri="{BB962C8B-B14F-4D97-AF65-F5344CB8AC3E}">
        <p14:creationId xmlns:p14="http://schemas.microsoft.com/office/powerpoint/2010/main" val="1471991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Say: </a:t>
            </a:r>
            <a:r>
              <a:rPr lang="en-US" sz="1200" b="0" i="1" u="none" strike="noStrike" kern="1200" dirty="0" smtClean="0">
                <a:solidFill>
                  <a:schemeClr val="tx1"/>
                </a:solidFill>
                <a:effectLst/>
                <a:latin typeface="+mn-lt"/>
                <a:ea typeface="+mn-ea"/>
                <a:cs typeface="+mn-cs"/>
              </a:rPr>
              <a:t>Sometimes people think that porn is real and is a good way to learn about sex. The truth is that porn, like movies and television, is not a good way to learn about sex. Porn uses actors. Many times the things you see in pornography, movies, and TV</a:t>
            </a:r>
            <a:r>
              <a:rPr lang="en-US" sz="1200" b="0" i="1"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are not realistic. You may see people having</a:t>
            </a:r>
            <a:r>
              <a:rPr lang="en-US" sz="1200" b="0" i="1" u="none" strike="noStrike" kern="1200" baseline="0" dirty="0" smtClean="0">
                <a:solidFill>
                  <a:schemeClr val="tx1"/>
                </a:solidFill>
                <a:effectLst/>
                <a:latin typeface="+mn-lt"/>
                <a:ea typeface="+mn-ea"/>
                <a:cs typeface="+mn-cs"/>
              </a:rPr>
              <a:t> really violent sex, where one person is hurting the other person. Sometimes people in porn have sex for a really long time. Or you may </a:t>
            </a:r>
            <a:r>
              <a:rPr lang="en-US" sz="1200" b="0" i="1" u="none" strike="noStrike" kern="1200" dirty="0" smtClean="0">
                <a:solidFill>
                  <a:schemeClr val="tx1"/>
                </a:solidFill>
                <a:effectLst/>
                <a:latin typeface="+mn-lt"/>
                <a:ea typeface="+mn-ea"/>
                <a:cs typeface="+mn-cs"/>
              </a:rPr>
              <a:t>see people who have sex without asking for consent first.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kern="1200" dirty="0" smtClean="0">
                <a:solidFill>
                  <a:schemeClr val="tx1"/>
                </a:solidFill>
                <a:effectLst/>
                <a:latin typeface="+mn-lt"/>
                <a:ea typeface="+mn-ea"/>
                <a:cs typeface="+mn-cs"/>
              </a:rPr>
              <a:t>In real life, sex should never hurt either person. Always ask before touching someone’s body. In real life, sex may last a long time, or for only a couple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kern="1200" dirty="0" smtClean="0">
                <a:solidFill>
                  <a:schemeClr val="tx1"/>
                </a:solidFill>
                <a:effectLst/>
                <a:latin typeface="+mn-lt"/>
                <a:ea typeface="+mn-ea"/>
                <a:cs typeface="+mn-cs"/>
              </a:rPr>
              <a:t>If you are watching porn, you need to remember that it is not real. You should not expect your partner to act the way people in porn</a:t>
            </a:r>
            <a:r>
              <a:rPr lang="en-US" sz="1200" b="0" i="1" u="none" strike="noStrike" kern="1200" baseline="0" dirty="0" smtClean="0">
                <a:solidFill>
                  <a:schemeClr val="tx1"/>
                </a:solidFill>
                <a:effectLst/>
                <a:latin typeface="+mn-lt"/>
                <a:ea typeface="+mn-ea"/>
                <a:cs typeface="+mn-cs"/>
              </a:rPr>
              <a:t> act. Before you have sex, talk to your partner about your sexual limits, and ask about their sexual limits. Make sure you get your partner’s consent to touch their body, and that you continue to check in with them to make sure that everything feels okay. </a:t>
            </a:r>
            <a:endParaRPr lang="en-US" b="0" i="1" dirty="0" smtClean="0">
              <a:effectLst/>
            </a:endParaRPr>
          </a:p>
          <a:p>
            <a:endParaRPr lang="en-US" dirty="0"/>
          </a:p>
        </p:txBody>
      </p:sp>
      <p:sp>
        <p:nvSpPr>
          <p:cNvPr id="4" name="Slide Number Placeholder 3"/>
          <p:cNvSpPr>
            <a:spLocks noGrp="1"/>
          </p:cNvSpPr>
          <p:nvPr>
            <p:ph type="sldNum" sz="quarter" idx="10"/>
          </p:nvPr>
        </p:nvSpPr>
        <p:spPr/>
        <p:txBody>
          <a:bodyPr/>
          <a:lstStyle/>
          <a:p>
            <a:fld id="{3E6AD880-1A06-4208-AE42-F9AA99F6D3F3}" type="slidenum">
              <a:rPr lang="en-US" smtClean="0"/>
              <a:t>10</a:t>
            </a:fld>
            <a:endParaRPr lang="en-US" dirty="0"/>
          </a:p>
        </p:txBody>
      </p:sp>
    </p:spTree>
    <p:extLst>
      <p:ext uri="{BB962C8B-B14F-4D97-AF65-F5344CB8AC3E}">
        <p14:creationId xmlns:p14="http://schemas.microsoft.com/office/powerpoint/2010/main" val="1037961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a:t>
            </a:r>
            <a:r>
              <a:rPr lang="en-US" i="1" dirty="0" smtClean="0"/>
              <a:t>We’ve talked about virginity</a:t>
            </a:r>
            <a:r>
              <a:rPr lang="en-US" i="1" baseline="0" dirty="0" smtClean="0"/>
              <a:t> and porn. Now we’re going to talk about some other things you may have heard about sex and bodies. On the next few slides, I am going to read a statement. If you think the statement is true, gives a thumbs up. If you think the statement is false, give a thumbs down. </a:t>
            </a:r>
            <a:endParaRPr lang="en-US" dirty="0"/>
          </a:p>
        </p:txBody>
      </p:sp>
      <p:sp>
        <p:nvSpPr>
          <p:cNvPr id="4" name="Slide Number Placeholder 3"/>
          <p:cNvSpPr>
            <a:spLocks noGrp="1"/>
          </p:cNvSpPr>
          <p:nvPr>
            <p:ph type="sldNum" sz="quarter" idx="10"/>
          </p:nvPr>
        </p:nvSpPr>
        <p:spPr/>
        <p:txBody>
          <a:bodyPr/>
          <a:lstStyle/>
          <a:p>
            <a:fld id="{CECF5B3D-642E-4B28-87C2-F57D0825168C}" type="slidenum">
              <a:rPr lang="en-US" smtClean="0"/>
              <a:t>11</a:t>
            </a:fld>
            <a:endParaRPr lang="en-US" dirty="0"/>
          </a:p>
        </p:txBody>
      </p:sp>
    </p:spTree>
    <p:extLst>
      <p:ext uri="{BB962C8B-B14F-4D97-AF65-F5344CB8AC3E}">
        <p14:creationId xmlns:p14="http://schemas.microsoft.com/office/powerpoint/2010/main" val="23425465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a:t>
            </a:r>
            <a:r>
              <a:rPr lang="en-US" i="1" dirty="0" smtClean="0"/>
              <a:t>The first time you have sex it should hurt. Is that true? Hold</a:t>
            </a:r>
            <a:r>
              <a:rPr lang="en-US" i="1" baseline="0" dirty="0" smtClean="0"/>
              <a:t> a thumbs up for yes or a thumbs down for no.</a:t>
            </a:r>
          </a:p>
          <a:p>
            <a:endParaRPr lang="en-US"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smtClean="0"/>
              <a:t>Give students enough time to process the question and make their decisions. </a:t>
            </a:r>
            <a:r>
              <a:rPr lang="en-US" i="0" baseline="0" dirty="0" smtClean="0"/>
              <a:t> </a:t>
            </a:r>
          </a:p>
          <a:p>
            <a:endParaRPr lang="en-US" dirty="0"/>
          </a:p>
        </p:txBody>
      </p:sp>
      <p:sp>
        <p:nvSpPr>
          <p:cNvPr id="4" name="Slide Number Placeholder 3"/>
          <p:cNvSpPr>
            <a:spLocks noGrp="1"/>
          </p:cNvSpPr>
          <p:nvPr>
            <p:ph type="sldNum" sz="quarter" idx="10"/>
          </p:nvPr>
        </p:nvSpPr>
        <p:spPr/>
        <p:txBody>
          <a:bodyPr/>
          <a:lstStyle/>
          <a:p>
            <a:fld id="{3E6AD880-1A06-4208-AE42-F9AA99F6D3F3}" type="slidenum">
              <a:rPr lang="en-US" smtClean="0"/>
              <a:t>12</a:t>
            </a:fld>
            <a:endParaRPr lang="en-US" dirty="0"/>
          </a:p>
        </p:txBody>
      </p:sp>
    </p:spTree>
    <p:extLst>
      <p:ext uri="{BB962C8B-B14F-4D97-AF65-F5344CB8AC3E}">
        <p14:creationId xmlns:p14="http://schemas.microsoft.com/office/powerpoint/2010/main" val="1974110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Say:</a:t>
            </a:r>
            <a:r>
              <a:rPr lang="en-US" sz="1200" b="0" i="0" u="none" strike="noStrike" kern="1200" baseline="0" dirty="0" smtClean="0">
                <a:solidFill>
                  <a:schemeClr val="tx1"/>
                </a:solidFill>
                <a:effectLst/>
                <a:latin typeface="+mn-lt"/>
                <a:ea typeface="+mn-ea"/>
                <a:cs typeface="+mn-cs"/>
              </a:rPr>
              <a:t> </a:t>
            </a:r>
            <a:r>
              <a:rPr lang="en-US" sz="1200" b="0" i="1" u="none" strike="noStrike" kern="1200" baseline="0" dirty="0" smtClean="0">
                <a:solidFill>
                  <a:schemeClr val="tx1"/>
                </a:solidFill>
                <a:effectLst/>
                <a:latin typeface="+mn-lt"/>
                <a:ea typeface="+mn-ea"/>
                <a:cs typeface="+mn-cs"/>
              </a:rPr>
              <a:t>No, sex should not hurt either person. </a:t>
            </a:r>
            <a:r>
              <a:rPr lang="en-US" sz="1200" b="0" i="1" u="none" strike="noStrike" kern="1200" dirty="0" smtClean="0">
                <a:solidFill>
                  <a:schemeClr val="tx1"/>
                </a:solidFill>
                <a:effectLst/>
                <a:latin typeface="+mn-lt"/>
                <a:ea typeface="+mn-ea"/>
                <a:cs typeface="+mn-cs"/>
              </a:rPr>
              <a:t>Good sex is about communication. </a:t>
            </a:r>
            <a:r>
              <a:rPr lang="en-US" sz="1200" b="0" i="1" u="none" strike="noStrike" kern="1200" baseline="0" dirty="0" smtClean="0">
                <a:solidFill>
                  <a:schemeClr val="tx1"/>
                </a:solidFill>
                <a:effectLst/>
                <a:latin typeface="+mn-lt"/>
                <a:ea typeface="+mn-ea"/>
                <a:cs typeface="+mn-cs"/>
              </a:rPr>
              <a:t>Y</a:t>
            </a:r>
            <a:r>
              <a:rPr lang="en-US" sz="1200" b="0" i="1" u="none" strike="noStrike" kern="1200" dirty="0" smtClean="0">
                <a:solidFill>
                  <a:schemeClr val="tx1"/>
                </a:solidFill>
                <a:effectLst/>
                <a:latin typeface="+mn-lt"/>
                <a:ea typeface="+mn-ea"/>
                <a:cs typeface="+mn-cs"/>
              </a:rPr>
              <a:t>ou can always say NO! or use an I Statement if something does not feel good to your body. It’s also important to check in with your partner a lot to make sure that they feel okay (use your Consent Check-In Tool). If your partner says no and asks you to stop, what should you do?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u="none" strike="noStrik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smtClean="0"/>
              <a:t>Give students enough time to process the question and make their decisions. </a:t>
            </a:r>
            <a:r>
              <a:rPr lang="en-US" i="0" baseline="0" dirty="0" smtClean="0"/>
              <a:t> </a:t>
            </a:r>
          </a:p>
          <a:p>
            <a:pPr rtl="0"/>
            <a:endParaRPr lang="en-US" sz="1200" b="0" i="1"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Say:</a:t>
            </a:r>
            <a:r>
              <a:rPr lang="en-US" sz="1200" b="0" i="1" u="none" strike="noStrike" kern="1200" baseline="0" dirty="0" smtClean="0">
                <a:solidFill>
                  <a:schemeClr val="tx1"/>
                </a:solidFill>
                <a:effectLst/>
                <a:latin typeface="+mn-lt"/>
                <a:ea typeface="+mn-ea"/>
                <a:cs typeface="+mn-cs"/>
              </a:rPr>
              <a:t> You should s</a:t>
            </a:r>
            <a:r>
              <a:rPr lang="en-US" sz="1200" b="0" i="1" u="none" strike="noStrike" kern="1200" dirty="0" smtClean="0">
                <a:solidFill>
                  <a:schemeClr val="tx1"/>
                </a:solidFill>
                <a:effectLst/>
                <a:latin typeface="+mn-lt"/>
                <a:ea typeface="+mn-ea"/>
                <a:cs typeface="+mn-cs"/>
              </a:rPr>
              <a:t>top immediately,</a:t>
            </a:r>
            <a:r>
              <a:rPr lang="en-US" sz="1200" b="0" i="1" u="none" strike="noStrike" kern="1200" baseline="0" dirty="0" smtClean="0">
                <a:solidFill>
                  <a:schemeClr val="tx1"/>
                </a:solidFill>
                <a:effectLst/>
                <a:latin typeface="+mn-lt"/>
                <a:ea typeface="+mn-ea"/>
                <a:cs typeface="+mn-cs"/>
              </a:rPr>
              <a:t> back off, and give your partner some space.</a:t>
            </a:r>
            <a:endParaRPr lang="en-US" b="0" i="1" dirty="0" smtClean="0">
              <a:effectLst/>
            </a:endParaRPr>
          </a:p>
          <a:p>
            <a:pPr rtl="0"/>
            <a:endParaRPr lang="en-US" sz="1200" b="0" i="1" u="none" strike="noStrike" kern="1200" dirty="0" smtClean="0">
              <a:solidFill>
                <a:schemeClr val="tx1"/>
              </a:solidFill>
              <a:effectLst/>
              <a:latin typeface="+mn-lt"/>
              <a:ea typeface="+mn-ea"/>
              <a:cs typeface="+mn-cs"/>
            </a:endParaRPr>
          </a:p>
          <a:p>
            <a:pPr rtl="0"/>
            <a:r>
              <a:rPr lang="en-US" sz="1200" b="0" i="1" u="none" strike="noStrike" kern="1200" dirty="0" smtClean="0">
                <a:solidFill>
                  <a:schemeClr val="tx1"/>
                </a:solidFill>
                <a:effectLst/>
                <a:latin typeface="+mn-lt"/>
                <a:ea typeface="+mn-ea"/>
                <a:cs typeface="+mn-cs"/>
              </a:rPr>
              <a:t>Even if it is your first time having sex, it should not hurt. The first time you have sex, you may need to go more slowly or take breaks. Remember, you</a:t>
            </a:r>
            <a:r>
              <a:rPr lang="en-US" sz="1200" b="0" i="1" u="none" strike="noStrike" kern="1200" baseline="0" dirty="0" smtClean="0">
                <a:solidFill>
                  <a:schemeClr val="tx1"/>
                </a:solidFill>
                <a:effectLst/>
                <a:latin typeface="+mn-lt"/>
                <a:ea typeface="+mn-ea"/>
                <a:cs typeface="+mn-cs"/>
              </a:rPr>
              <a:t> can </a:t>
            </a:r>
            <a:r>
              <a:rPr lang="en-US" sz="1200" b="0" i="1" u="none" strike="noStrike" kern="1200" dirty="0" smtClean="0">
                <a:solidFill>
                  <a:schemeClr val="tx1"/>
                </a:solidFill>
                <a:effectLst/>
                <a:latin typeface="+mn-lt"/>
                <a:ea typeface="+mn-ea"/>
                <a:cs typeface="+mn-cs"/>
              </a:rPr>
              <a:t>use foreplay before you have sex to help your body get ready. You</a:t>
            </a:r>
            <a:r>
              <a:rPr lang="en-US" sz="1200" b="0" i="1" u="none" strike="noStrike" kern="1200" baseline="0" dirty="0" smtClean="0">
                <a:solidFill>
                  <a:schemeClr val="tx1"/>
                </a:solidFill>
                <a:effectLst/>
                <a:latin typeface="+mn-lt"/>
                <a:ea typeface="+mn-ea"/>
                <a:cs typeface="+mn-cs"/>
              </a:rPr>
              <a:t> can do things like cuddling, kissing, and touching each other’s bodies. And you can use lubrication to make sure that sex feels more smooth and doesn’t hurt. </a:t>
            </a:r>
          </a:p>
          <a:p>
            <a:pPr rtl="0"/>
            <a:endParaRPr lang="en-US" sz="1200" b="0" i="1" u="none" strike="noStrike" kern="1200" baseline="0" dirty="0" smtClean="0">
              <a:solidFill>
                <a:schemeClr val="tx1"/>
              </a:solidFill>
              <a:effectLst/>
              <a:latin typeface="+mn-lt"/>
              <a:ea typeface="+mn-ea"/>
              <a:cs typeface="+mn-cs"/>
            </a:endParaRPr>
          </a:p>
          <a:p>
            <a:pPr rtl="0"/>
            <a:r>
              <a:rPr lang="en-US" sz="1200" b="0" i="1" u="none" kern="1200" dirty="0" smtClean="0">
                <a:solidFill>
                  <a:schemeClr val="tx1"/>
                </a:solidFill>
                <a:effectLst/>
                <a:latin typeface="+mn-lt"/>
                <a:ea typeface="+mn-ea"/>
                <a:cs typeface="+mn-cs"/>
              </a:rPr>
              <a:t>Sometimes the vagina may bleed a little bit the first time you have sex. For some people, this is normal. But remember that if anything hurts when you are having sex, slow down or take a break. If you are worried about something that happens to your body during sex, talk to a</a:t>
            </a:r>
            <a:r>
              <a:rPr lang="en-US" sz="1200" b="0" i="1" u="none" kern="1200" baseline="0" dirty="0" smtClean="0">
                <a:solidFill>
                  <a:schemeClr val="tx1"/>
                </a:solidFill>
                <a:effectLst/>
                <a:latin typeface="+mn-lt"/>
                <a:ea typeface="+mn-ea"/>
                <a:cs typeface="+mn-cs"/>
              </a:rPr>
              <a:t> </a:t>
            </a:r>
            <a:r>
              <a:rPr lang="en-US" sz="1200" b="0" i="1" u="none" kern="1200" dirty="0" smtClean="0">
                <a:solidFill>
                  <a:schemeClr val="tx1"/>
                </a:solidFill>
                <a:effectLst/>
                <a:latin typeface="+mn-lt"/>
                <a:ea typeface="+mn-ea"/>
                <a:cs typeface="+mn-cs"/>
              </a:rPr>
              <a:t>doctor or an adult in your inner circle of trust (green circle).</a:t>
            </a: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3E6AD880-1A06-4208-AE42-F9AA99F6D3F3}" type="slidenum">
              <a:rPr lang="en-US" smtClean="0"/>
              <a:t>13</a:t>
            </a:fld>
            <a:endParaRPr lang="en-US" dirty="0"/>
          </a:p>
        </p:txBody>
      </p:sp>
    </p:spTree>
    <p:extLst>
      <p:ext uri="{BB962C8B-B14F-4D97-AF65-F5344CB8AC3E}">
        <p14:creationId xmlns:p14="http://schemas.microsoft.com/office/powerpoint/2010/main" val="3796490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a:t>
            </a:r>
            <a:r>
              <a:rPr lang="en-US" i="1" dirty="0" smtClean="0"/>
              <a:t>We’re going to add our final item to</a:t>
            </a:r>
            <a:r>
              <a:rPr lang="en-US" i="1" baseline="0" dirty="0" smtClean="0"/>
              <a:t> the Safer Sexuality Checklist. The last item is 7. Foreplay and Lube. If you have gone through all of the other items on the checklist, and you think you are ready to have sex, make sure to grab some lubricant and do some foreplay. Both of these things can help your body get warmed up for sex, and can make sex feel more smooth so it doesn’t hurt. Lubricant and foreplay can also make it less likely that a condom will tear, which helps protect your body from STIs and pregnancy.</a:t>
            </a:r>
          </a:p>
          <a:p>
            <a:endParaRPr lang="en-US"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Ask for a student volunteer to attach 7. Foreplay and Lubricant onto the class checklist. Distribute 7. Foreplay and Lubricant to each student. Give students time to glue 7. Foreplay and Lubricant item onto their personal checklist. </a:t>
            </a:r>
            <a:endParaRPr lang="en-US" dirty="0"/>
          </a:p>
        </p:txBody>
      </p:sp>
      <p:sp>
        <p:nvSpPr>
          <p:cNvPr id="4" name="Slide Number Placeholder 3"/>
          <p:cNvSpPr>
            <a:spLocks noGrp="1"/>
          </p:cNvSpPr>
          <p:nvPr>
            <p:ph type="sldNum" sz="quarter" idx="10"/>
          </p:nvPr>
        </p:nvSpPr>
        <p:spPr/>
        <p:txBody>
          <a:bodyPr/>
          <a:lstStyle/>
          <a:p>
            <a:fld id="{CECF5B3D-642E-4B28-87C2-F57D0825168C}" type="slidenum">
              <a:rPr lang="en-US" smtClean="0"/>
              <a:t>14</a:t>
            </a:fld>
            <a:endParaRPr lang="en-US" dirty="0"/>
          </a:p>
        </p:txBody>
      </p:sp>
    </p:spTree>
    <p:extLst>
      <p:ext uri="{BB962C8B-B14F-4D97-AF65-F5344CB8AC3E}">
        <p14:creationId xmlns:p14="http://schemas.microsoft.com/office/powerpoint/2010/main" val="201397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a:t>
            </a:r>
            <a:r>
              <a:rPr lang="en-US" i="1" dirty="0" smtClean="0"/>
              <a:t>You</a:t>
            </a:r>
            <a:r>
              <a:rPr lang="en-US" i="1" baseline="0" dirty="0" smtClean="0"/>
              <a:t> can get pregnant the first time you have penis in vagina sex</a:t>
            </a:r>
            <a:r>
              <a:rPr lang="en-US" i="1" dirty="0" smtClean="0"/>
              <a:t>. Is that true? Hold</a:t>
            </a:r>
            <a:r>
              <a:rPr lang="en-US" i="1" baseline="0" dirty="0" smtClean="0"/>
              <a:t> a thumbs up for yes or a thumbs down for no.</a:t>
            </a:r>
          </a:p>
          <a:p>
            <a:endParaRPr lang="en-US"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smtClean="0"/>
              <a:t>Give students enough time to process the question and make their decisions. </a:t>
            </a:r>
            <a:r>
              <a:rPr lang="en-US" i="0" baseline="0" dirty="0" smtClean="0"/>
              <a:t> </a:t>
            </a:r>
          </a:p>
          <a:p>
            <a:endParaRPr lang="en-US" dirty="0"/>
          </a:p>
        </p:txBody>
      </p:sp>
      <p:sp>
        <p:nvSpPr>
          <p:cNvPr id="4" name="Slide Number Placeholder 3"/>
          <p:cNvSpPr>
            <a:spLocks noGrp="1"/>
          </p:cNvSpPr>
          <p:nvPr>
            <p:ph type="sldNum" sz="quarter" idx="10"/>
          </p:nvPr>
        </p:nvSpPr>
        <p:spPr/>
        <p:txBody>
          <a:bodyPr/>
          <a:lstStyle/>
          <a:p>
            <a:fld id="{3E6AD880-1A06-4208-AE42-F9AA99F6D3F3}" type="slidenum">
              <a:rPr lang="en-US" smtClean="0"/>
              <a:t>15</a:t>
            </a:fld>
            <a:endParaRPr lang="en-US" dirty="0"/>
          </a:p>
        </p:txBody>
      </p:sp>
    </p:spTree>
    <p:extLst>
      <p:ext uri="{BB962C8B-B14F-4D97-AF65-F5344CB8AC3E}">
        <p14:creationId xmlns:p14="http://schemas.microsoft.com/office/powerpoint/2010/main" val="3062631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a:t>
            </a:r>
            <a:r>
              <a:rPr lang="en-US" i="1" dirty="0" smtClean="0"/>
              <a:t>Any</a:t>
            </a:r>
            <a:r>
              <a:rPr lang="en-US" i="1" baseline="0" dirty="0" smtClean="0"/>
              <a:t> time you have sex where a penis goes inside a vagina, you or your partner can get pregnant. This is true even if the person with a vulva and vagina has never had sex before, or if they are on their period.</a:t>
            </a:r>
            <a:endParaRPr lang="en-US" dirty="0"/>
          </a:p>
        </p:txBody>
      </p:sp>
      <p:sp>
        <p:nvSpPr>
          <p:cNvPr id="4" name="Slide Number Placeholder 3"/>
          <p:cNvSpPr>
            <a:spLocks noGrp="1"/>
          </p:cNvSpPr>
          <p:nvPr>
            <p:ph type="sldNum" sz="quarter" idx="10"/>
          </p:nvPr>
        </p:nvSpPr>
        <p:spPr/>
        <p:txBody>
          <a:bodyPr/>
          <a:lstStyle/>
          <a:p>
            <a:fld id="{3E6AD880-1A06-4208-AE42-F9AA99F6D3F3}" type="slidenum">
              <a:rPr lang="en-US" smtClean="0"/>
              <a:t>16</a:t>
            </a:fld>
            <a:endParaRPr lang="en-US" dirty="0"/>
          </a:p>
        </p:txBody>
      </p:sp>
    </p:spTree>
    <p:extLst>
      <p:ext uri="{BB962C8B-B14F-4D97-AF65-F5344CB8AC3E}">
        <p14:creationId xmlns:p14="http://schemas.microsoft.com/office/powerpoint/2010/main" val="2176359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a:t>
            </a:r>
            <a:r>
              <a:rPr lang="en-US" i="1" dirty="0" smtClean="0"/>
              <a:t>Having sex makes you a bad, dirty person. Is that true? Hold</a:t>
            </a:r>
            <a:r>
              <a:rPr lang="en-US" i="1" baseline="0" dirty="0" smtClean="0"/>
              <a:t> a thumbs up for yes or a thumbs down for no.</a:t>
            </a:r>
          </a:p>
          <a:p>
            <a:endParaRPr lang="en-US"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smtClean="0"/>
              <a:t>Give students enough time to process the question and make their decisions. </a:t>
            </a:r>
            <a:r>
              <a:rPr lang="en-US" i="0" baseline="0" dirty="0" smtClean="0"/>
              <a:t> </a:t>
            </a:r>
          </a:p>
          <a:p>
            <a:endParaRPr lang="en-US" dirty="0"/>
          </a:p>
        </p:txBody>
      </p:sp>
      <p:sp>
        <p:nvSpPr>
          <p:cNvPr id="4" name="Slide Number Placeholder 3"/>
          <p:cNvSpPr>
            <a:spLocks noGrp="1"/>
          </p:cNvSpPr>
          <p:nvPr>
            <p:ph type="sldNum" sz="quarter" idx="10"/>
          </p:nvPr>
        </p:nvSpPr>
        <p:spPr/>
        <p:txBody>
          <a:bodyPr/>
          <a:lstStyle/>
          <a:p>
            <a:fld id="{3E6AD880-1A06-4208-AE42-F9AA99F6D3F3}" type="slidenum">
              <a:rPr lang="en-US" smtClean="0"/>
              <a:t>17</a:t>
            </a:fld>
            <a:endParaRPr lang="en-US" dirty="0"/>
          </a:p>
        </p:txBody>
      </p:sp>
    </p:spTree>
    <p:extLst>
      <p:ext uri="{BB962C8B-B14F-4D97-AF65-F5344CB8AC3E}">
        <p14:creationId xmlns:p14="http://schemas.microsoft.com/office/powerpoint/2010/main" val="241925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a:t>
            </a:r>
            <a:r>
              <a:rPr lang="en-US" i="1" dirty="0" smtClean="0"/>
              <a:t>No, that’s not true! Most people will have sex at some point in their lives. </a:t>
            </a:r>
          </a:p>
          <a:p>
            <a:endParaRPr lang="en-US" i="1" dirty="0" smtClean="0"/>
          </a:p>
          <a:p>
            <a:r>
              <a:rPr lang="en-US" i="1" dirty="0" smtClean="0"/>
              <a:t>It</a:t>
            </a:r>
            <a:r>
              <a:rPr lang="en-US" i="1" baseline="0" dirty="0" smtClean="0"/>
              <a:t> is never okay to make someone feel bad for having sex, or for having a lot of sex. It is not cool to call someone names like “slut” or to make fun of them. Similarly, it’s not cool to make fun of someone for being a virgin. </a:t>
            </a:r>
          </a:p>
          <a:p>
            <a:endParaRPr lang="en-US" i="1" baseline="0" dirty="0" smtClean="0"/>
          </a:p>
          <a:p>
            <a:r>
              <a:rPr lang="en-US" i="1" baseline="0" dirty="0" smtClean="0"/>
              <a:t>Respect each person’s choice about whether or not they want to have sex. And other people need to respect your choice too!</a:t>
            </a:r>
            <a:endParaRPr lang="en-US" dirty="0"/>
          </a:p>
        </p:txBody>
      </p:sp>
      <p:sp>
        <p:nvSpPr>
          <p:cNvPr id="4" name="Slide Number Placeholder 3"/>
          <p:cNvSpPr>
            <a:spLocks noGrp="1"/>
          </p:cNvSpPr>
          <p:nvPr>
            <p:ph type="sldNum" sz="quarter" idx="10"/>
          </p:nvPr>
        </p:nvSpPr>
        <p:spPr/>
        <p:txBody>
          <a:bodyPr/>
          <a:lstStyle/>
          <a:p>
            <a:fld id="{3E6AD880-1A06-4208-AE42-F9AA99F6D3F3}" type="slidenum">
              <a:rPr lang="en-US" smtClean="0"/>
              <a:t>18</a:t>
            </a:fld>
            <a:endParaRPr lang="en-US" dirty="0"/>
          </a:p>
        </p:txBody>
      </p:sp>
    </p:spTree>
    <p:extLst>
      <p:ext uri="{BB962C8B-B14F-4D97-AF65-F5344CB8AC3E}">
        <p14:creationId xmlns:p14="http://schemas.microsoft.com/office/powerpoint/2010/main" val="875280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a:t>
            </a:r>
            <a:r>
              <a:rPr lang="en-US" i="1" dirty="0" smtClean="0"/>
              <a:t>Sex should feel good</a:t>
            </a:r>
            <a:r>
              <a:rPr lang="en-US" i="1" baseline="0" dirty="0" smtClean="0"/>
              <a:t> for both people</a:t>
            </a:r>
            <a:r>
              <a:rPr lang="en-US" i="1" dirty="0" smtClean="0"/>
              <a:t>. Is that true? Hold</a:t>
            </a:r>
            <a:r>
              <a:rPr lang="en-US" i="1" baseline="0" dirty="0" smtClean="0"/>
              <a:t> a thumbs up for yes or a thumbs down for no.</a:t>
            </a:r>
          </a:p>
          <a:p>
            <a:endParaRPr lang="en-US"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smtClean="0"/>
              <a:t>Give students enough time to process the question and make their decisions. </a:t>
            </a:r>
            <a:r>
              <a:rPr lang="en-US" i="0" baseline="0" dirty="0" smtClean="0"/>
              <a:t> </a:t>
            </a:r>
          </a:p>
          <a:p>
            <a:endParaRPr lang="en-US" dirty="0"/>
          </a:p>
        </p:txBody>
      </p:sp>
      <p:sp>
        <p:nvSpPr>
          <p:cNvPr id="4" name="Slide Number Placeholder 3"/>
          <p:cNvSpPr>
            <a:spLocks noGrp="1"/>
          </p:cNvSpPr>
          <p:nvPr>
            <p:ph type="sldNum" sz="quarter" idx="10"/>
          </p:nvPr>
        </p:nvSpPr>
        <p:spPr/>
        <p:txBody>
          <a:bodyPr/>
          <a:lstStyle/>
          <a:p>
            <a:fld id="{3E6AD880-1A06-4208-AE42-F9AA99F6D3F3}" type="slidenum">
              <a:rPr lang="en-US" smtClean="0"/>
              <a:t>19</a:t>
            </a:fld>
            <a:endParaRPr lang="en-US" dirty="0"/>
          </a:p>
        </p:txBody>
      </p:sp>
    </p:spTree>
    <p:extLst>
      <p:ext uri="{BB962C8B-B14F-4D97-AF65-F5344CB8AC3E}">
        <p14:creationId xmlns:p14="http://schemas.microsoft.com/office/powerpoint/2010/main" val="2009087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Use the large class Healthy Relationship Toolbox to review the Healthy Relationship Tools (I Statement, Relationship Map, NO!, and Consent Check-In). You can ask students to pull off one tool at a time and discuss what it is and how it is used. It can be particularly helpful for this review if you give students specific scenarios to think through. For example, you might ask, “If your friend lies to you, what is one I Statement you could use to tell your friend how you feel?” You may even consider using examples of situations that have</a:t>
            </a:r>
            <a:r>
              <a:rPr lang="en-US" sz="1200" kern="1200" baseline="0" dirty="0" smtClean="0">
                <a:solidFill>
                  <a:schemeClr val="tx1"/>
                </a:solidFill>
                <a:effectLst/>
                <a:latin typeface="+mn-lt"/>
                <a:ea typeface="+mn-ea"/>
                <a:cs typeface="+mn-cs"/>
              </a:rPr>
              <a:t> recently </a:t>
            </a:r>
            <a:r>
              <a:rPr lang="en-US" sz="1200" kern="1200" dirty="0" smtClean="0">
                <a:solidFill>
                  <a:schemeClr val="tx1"/>
                </a:solidFill>
                <a:effectLst/>
                <a:latin typeface="+mn-lt"/>
                <a:ea typeface="+mn-ea"/>
                <a:cs typeface="+mn-cs"/>
              </a:rPr>
              <a:t>occurred in your classroom,</a:t>
            </a:r>
            <a:r>
              <a:rPr lang="en-US" sz="1200" kern="1200" baseline="0" dirty="0" smtClean="0">
                <a:solidFill>
                  <a:schemeClr val="tx1"/>
                </a:solidFill>
                <a:effectLst/>
                <a:latin typeface="+mn-lt"/>
                <a:ea typeface="+mn-ea"/>
                <a:cs typeface="+mn-cs"/>
              </a:rPr>
              <a:t> as long as doing so does not break student confidentiality</a:t>
            </a:r>
            <a:r>
              <a:rPr lang="en-US" sz="1200" kern="1200" dirty="0" smtClean="0">
                <a:solidFill>
                  <a:schemeClr val="tx1"/>
                </a:solidFill>
                <a:effectLst/>
                <a:latin typeface="+mn-lt"/>
                <a:ea typeface="+mn-ea"/>
                <a:cs typeface="+mn-cs"/>
              </a:rPr>
              <a:t>. </a:t>
            </a:r>
            <a:r>
              <a:rPr lang="en-US" sz="1200" b="0" kern="1200" dirty="0" smtClean="0">
                <a:solidFill>
                  <a:srgbClr val="FF0000"/>
                </a:solidFill>
                <a:effectLst/>
                <a:latin typeface="+mn-lt"/>
                <a:ea typeface="+mn-ea"/>
                <a:cs typeface="+mn-cs"/>
              </a:rPr>
              <a:t>You can also ask students to connect the toolbox</a:t>
            </a:r>
            <a:r>
              <a:rPr lang="en-US" sz="1200" b="0" kern="1200" baseline="0" dirty="0" smtClean="0">
                <a:solidFill>
                  <a:srgbClr val="FF0000"/>
                </a:solidFill>
                <a:effectLst/>
                <a:latin typeface="+mn-lt"/>
                <a:ea typeface="+mn-ea"/>
                <a:cs typeface="+mn-cs"/>
              </a:rPr>
              <a:t> tools to their current relationships. You might say, “Can anyone volunteer and tell me about something going on in your life right now that the toolbox could help you with?”</a:t>
            </a:r>
            <a:endParaRPr lang="en-US" b="0" dirty="0" smtClean="0">
              <a:solidFill>
                <a:srgbClr val="FF0000"/>
              </a:solidFill>
              <a:effectLst/>
            </a:endParaRPr>
          </a:p>
          <a:p>
            <a:endParaRPr lang="en-US" dirty="0" smtClean="0"/>
          </a:p>
          <a:p>
            <a:r>
              <a:rPr lang="en-US" dirty="0" smtClean="0"/>
              <a:t>Instructions</a:t>
            </a:r>
            <a:r>
              <a:rPr lang="en-US" baseline="0" dirty="0" smtClean="0"/>
              <a:t> for how to use each</a:t>
            </a:r>
            <a:r>
              <a:rPr lang="en-US" dirty="0" smtClean="0"/>
              <a:t> Healthy Relationship</a:t>
            </a:r>
            <a:r>
              <a:rPr lang="en-US" baseline="0" dirty="0" smtClean="0"/>
              <a:t> Tool can be found in the following classes:</a:t>
            </a:r>
          </a:p>
          <a:p>
            <a:pPr marL="171450" indent="-171450">
              <a:buFont typeface="Arial" panose="020B0604020202020204" pitchFamily="34" charset="0"/>
              <a:buChar char="•"/>
            </a:pPr>
            <a:r>
              <a:rPr lang="en-US" b="1" baseline="0" dirty="0" smtClean="0"/>
              <a:t>I Statements</a:t>
            </a:r>
            <a:r>
              <a:rPr lang="en-US" b="0" baseline="0" dirty="0" smtClean="0"/>
              <a:t>: Classes 2 and 3</a:t>
            </a:r>
          </a:p>
          <a:p>
            <a:pPr marL="171450" indent="-171450">
              <a:buFont typeface="Arial" panose="020B0604020202020204" pitchFamily="34" charset="0"/>
              <a:buChar char="•"/>
            </a:pPr>
            <a:r>
              <a:rPr lang="en-US" b="1" baseline="0" dirty="0" smtClean="0"/>
              <a:t>Relationship Map</a:t>
            </a:r>
            <a:r>
              <a:rPr lang="en-US" b="0" baseline="0" dirty="0" smtClean="0"/>
              <a:t>: Class 4</a:t>
            </a:r>
          </a:p>
          <a:p>
            <a:pPr marL="171450" indent="-171450">
              <a:buFont typeface="Arial" panose="020B0604020202020204" pitchFamily="34" charset="0"/>
              <a:buChar char="•"/>
            </a:pPr>
            <a:r>
              <a:rPr lang="en-US" b="1" baseline="0" dirty="0" smtClean="0"/>
              <a:t>NO!: </a:t>
            </a:r>
            <a:r>
              <a:rPr lang="en-US" b="0" baseline="0" dirty="0" smtClean="0"/>
              <a:t>Class 5</a:t>
            </a:r>
          </a:p>
          <a:p>
            <a:pPr marL="171450" indent="-171450">
              <a:buFont typeface="Arial" panose="020B0604020202020204" pitchFamily="34" charset="0"/>
              <a:buChar char="•"/>
            </a:pPr>
            <a:r>
              <a:rPr lang="en-US" b="1" baseline="0" dirty="0" smtClean="0"/>
              <a:t>Consent Check-In: </a:t>
            </a:r>
            <a:r>
              <a:rPr lang="en-US" b="0" baseline="0" dirty="0" smtClean="0"/>
              <a:t>Class 6</a:t>
            </a:r>
            <a:endParaRPr lang="en-US" b="1" dirty="0"/>
          </a:p>
        </p:txBody>
      </p:sp>
      <p:sp>
        <p:nvSpPr>
          <p:cNvPr id="4" name="Slide Number Placeholder 3"/>
          <p:cNvSpPr>
            <a:spLocks noGrp="1"/>
          </p:cNvSpPr>
          <p:nvPr>
            <p:ph type="sldNum" sz="quarter" idx="10"/>
          </p:nvPr>
        </p:nvSpPr>
        <p:spPr/>
        <p:txBody>
          <a:bodyPr/>
          <a:lstStyle/>
          <a:p>
            <a:fld id="{68BAA58B-7F68-4F22-A5B3-354C37D900B1}" type="slidenum">
              <a:rPr lang="en-US" smtClean="0"/>
              <a:t>2</a:t>
            </a:fld>
            <a:endParaRPr lang="en-US" dirty="0"/>
          </a:p>
        </p:txBody>
      </p:sp>
    </p:spTree>
    <p:extLst>
      <p:ext uri="{BB962C8B-B14F-4D97-AF65-F5344CB8AC3E}">
        <p14:creationId xmlns:p14="http://schemas.microsoft.com/office/powerpoint/2010/main" val="1184504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Say: </a:t>
            </a:r>
            <a:r>
              <a:rPr lang="en-US" sz="1200" b="0" i="1" u="none" strike="noStrike" kern="1200" dirty="0" smtClean="0">
                <a:solidFill>
                  <a:schemeClr val="tx1"/>
                </a:solidFill>
                <a:effectLst/>
                <a:latin typeface="+mn-lt"/>
                <a:ea typeface="+mn-ea"/>
                <a:cs typeface="+mn-cs"/>
              </a:rPr>
              <a:t>Yes, sex should feel equally good for both people. People of all body parts can orgasm. Remember, an orgasm is</a:t>
            </a:r>
            <a:r>
              <a:rPr lang="en-US" sz="1200" b="0" i="1" u="none" strike="noStrike" kern="1200" baseline="0" dirty="0" smtClean="0">
                <a:solidFill>
                  <a:schemeClr val="tx1"/>
                </a:solidFill>
                <a:effectLst/>
                <a:latin typeface="+mn-lt"/>
                <a:ea typeface="+mn-ea"/>
                <a:cs typeface="+mn-cs"/>
              </a:rPr>
              <a:t> when the sexual feelings build and build and then release. Usually after a person orgasms, their body feels really, really good.</a:t>
            </a:r>
          </a:p>
          <a:p>
            <a:pPr rtl="0"/>
            <a:endParaRPr lang="en-US" sz="1200" b="0" i="1" u="none" strike="noStrike" kern="1200" baseline="0" dirty="0" smtClean="0">
              <a:solidFill>
                <a:schemeClr val="tx1"/>
              </a:solidFill>
              <a:effectLst/>
              <a:latin typeface="+mn-lt"/>
              <a:ea typeface="+mn-ea"/>
              <a:cs typeface="+mn-cs"/>
            </a:endParaRPr>
          </a:p>
          <a:p>
            <a:pPr rtl="0"/>
            <a:r>
              <a:rPr lang="en-US" sz="1200" b="0" i="1" u="none" strike="noStrike" kern="1200" dirty="0" smtClean="0">
                <a:solidFill>
                  <a:schemeClr val="tx1"/>
                </a:solidFill>
                <a:effectLst/>
                <a:latin typeface="+mn-lt"/>
                <a:ea typeface="+mn-ea"/>
                <a:cs typeface="+mn-cs"/>
              </a:rPr>
              <a:t>You should care about your partner and check in to make sure that they are comfortable and that sex feels good to</a:t>
            </a:r>
            <a:r>
              <a:rPr lang="en-US" sz="1200" b="0" i="1" u="none" strike="noStrike" kern="1200" baseline="0" dirty="0" smtClean="0">
                <a:solidFill>
                  <a:schemeClr val="tx1"/>
                </a:solidFill>
                <a:effectLst/>
                <a:latin typeface="+mn-lt"/>
                <a:ea typeface="+mn-ea"/>
                <a:cs typeface="+mn-cs"/>
              </a:rPr>
              <a:t> them</a:t>
            </a:r>
            <a:r>
              <a:rPr lang="en-US" sz="1200" b="0" i="1" u="none" strike="noStrike" kern="1200" dirty="0" smtClean="0">
                <a:solidFill>
                  <a:schemeClr val="tx1"/>
                </a:solidFill>
                <a:effectLst/>
                <a:latin typeface="+mn-lt"/>
                <a:ea typeface="+mn-ea"/>
                <a:cs typeface="+mn-cs"/>
              </a:rPr>
              <a:t>. Your partner should check in with you, too!</a:t>
            </a:r>
            <a:endParaRPr lang="en-US" b="0" i="1"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3E6AD880-1A06-4208-AE42-F9AA99F6D3F3}" type="slidenum">
              <a:rPr lang="en-US" smtClean="0"/>
              <a:t>20</a:t>
            </a:fld>
            <a:endParaRPr lang="en-US" dirty="0"/>
          </a:p>
        </p:txBody>
      </p:sp>
    </p:spTree>
    <p:extLst>
      <p:ext uri="{BB962C8B-B14F-4D97-AF65-F5344CB8AC3E}">
        <p14:creationId xmlns:p14="http://schemas.microsoft.com/office/powerpoint/2010/main" val="28396833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a:t>
            </a:r>
            <a:r>
              <a:rPr lang="en-US" i="1" dirty="0" smtClean="0"/>
              <a:t>If sex ever doesn’t feel good to you, or is hurting</a:t>
            </a:r>
            <a:r>
              <a:rPr lang="en-US" i="1" baseline="0" dirty="0" smtClean="0"/>
              <a:t> you, tell your partner. You do not have to pretend that sex feels good, or pretend to have an orgasm.</a:t>
            </a:r>
          </a:p>
          <a:p>
            <a:endParaRPr lang="en-US" i="1" baseline="0" dirty="0" smtClean="0"/>
          </a:p>
          <a:p>
            <a:r>
              <a:rPr lang="en-US" i="1" baseline="0" dirty="0" smtClean="0"/>
              <a:t>What is an I Statement you could use to let your partner know that sex is not feeling good?</a:t>
            </a:r>
          </a:p>
          <a:p>
            <a:endParaRPr lang="en-US"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smtClean="0"/>
              <a:t>Give students enough time to process the question and make their decisions. </a:t>
            </a:r>
            <a:r>
              <a:rPr lang="en-US" i="0" baseline="0" dirty="0" smtClean="0"/>
              <a:t> </a:t>
            </a:r>
            <a:r>
              <a:rPr lang="en-US" baseline="0" dirty="0" smtClean="0"/>
              <a:t>You can use the large class Healthy Relationship Toolbox and I Statement Tool manipulatives to assist students as needed.</a:t>
            </a:r>
            <a:endParaRPr lang="en-US" i="0" baseline="0" dirty="0" smtClean="0"/>
          </a:p>
          <a:p>
            <a:endParaRPr lang="en-US" dirty="0" smtClean="0"/>
          </a:p>
          <a:p>
            <a:r>
              <a:rPr lang="en-US" i="0" dirty="0" smtClean="0"/>
              <a:t>Say:</a:t>
            </a:r>
            <a:r>
              <a:rPr lang="en-US" i="0" baseline="0" dirty="0" smtClean="0"/>
              <a:t> </a:t>
            </a:r>
            <a:r>
              <a:rPr lang="en-US" i="1" baseline="0" dirty="0" smtClean="0"/>
              <a:t>Some examples include, “I want to try something else,” “I need to switch positions,” or “I feel uncomfortable. We need to stop.”</a:t>
            </a:r>
          </a:p>
          <a:p>
            <a:endParaRPr lang="en-US" i="1" baseline="0" dirty="0" smtClean="0"/>
          </a:p>
          <a:p>
            <a:r>
              <a:rPr lang="en-US" i="1" baseline="0" dirty="0" smtClean="0"/>
              <a:t>If your partner tells you that something does not feel good, it doesn’t mean that you did anything wrong, or that you are bad at sex. It just means that you need to talk to your partner more to find out what feels good to both of you!</a:t>
            </a:r>
            <a:endParaRPr lang="en-US" i="0" dirty="0"/>
          </a:p>
        </p:txBody>
      </p:sp>
      <p:sp>
        <p:nvSpPr>
          <p:cNvPr id="4" name="Slide Number Placeholder 3"/>
          <p:cNvSpPr>
            <a:spLocks noGrp="1"/>
          </p:cNvSpPr>
          <p:nvPr>
            <p:ph type="sldNum" sz="quarter" idx="10"/>
          </p:nvPr>
        </p:nvSpPr>
        <p:spPr/>
        <p:txBody>
          <a:bodyPr/>
          <a:lstStyle/>
          <a:p>
            <a:fld id="{3E6AD880-1A06-4208-AE42-F9AA99F6D3F3}" type="slidenum">
              <a:rPr lang="en-US" smtClean="0"/>
              <a:t>21</a:t>
            </a:fld>
            <a:endParaRPr lang="en-US" dirty="0"/>
          </a:p>
        </p:txBody>
      </p:sp>
    </p:spTree>
    <p:extLst>
      <p:ext uri="{BB962C8B-B14F-4D97-AF65-F5344CB8AC3E}">
        <p14:creationId xmlns:p14="http://schemas.microsoft.com/office/powerpoint/2010/main" val="39295413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a:t>
            </a:r>
            <a:r>
              <a:rPr lang="en-US" i="1" dirty="0" smtClean="0"/>
              <a:t>Porn is a good way to learn about sex. Is that true? Hold</a:t>
            </a:r>
            <a:r>
              <a:rPr lang="en-US" i="1" baseline="0" dirty="0" smtClean="0"/>
              <a:t> a thumbs up for yes or a thumbs down for no.</a:t>
            </a:r>
          </a:p>
          <a:p>
            <a:endParaRPr lang="en-US"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smtClean="0"/>
              <a:t>Give students enough time to process the question and make their decisions. </a:t>
            </a:r>
            <a:r>
              <a:rPr lang="en-US" i="0" baseline="0" dirty="0" smtClean="0"/>
              <a:t> </a:t>
            </a:r>
          </a:p>
          <a:p>
            <a:endParaRPr lang="en-US" dirty="0"/>
          </a:p>
        </p:txBody>
      </p:sp>
      <p:sp>
        <p:nvSpPr>
          <p:cNvPr id="4" name="Slide Number Placeholder 3"/>
          <p:cNvSpPr>
            <a:spLocks noGrp="1"/>
          </p:cNvSpPr>
          <p:nvPr>
            <p:ph type="sldNum" sz="quarter" idx="10"/>
          </p:nvPr>
        </p:nvSpPr>
        <p:spPr/>
        <p:txBody>
          <a:bodyPr/>
          <a:lstStyle/>
          <a:p>
            <a:fld id="{3E6AD880-1A06-4208-AE42-F9AA99F6D3F3}" type="slidenum">
              <a:rPr lang="en-US" smtClean="0"/>
              <a:t>22</a:t>
            </a:fld>
            <a:endParaRPr lang="en-US" dirty="0"/>
          </a:p>
        </p:txBody>
      </p:sp>
    </p:spTree>
    <p:extLst>
      <p:ext uri="{BB962C8B-B14F-4D97-AF65-F5344CB8AC3E}">
        <p14:creationId xmlns:p14="http://schemas.microsoft.com/office/powerpoint/2010/main" val="25642185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Say: </a:t>
            </a:r>
            <a:r>
              <a:rPr lang="en-US" sz="1200" b="0" i="1" u="none" strike="noStrike" kern="1200" dirty="0" smtClean="0">
                <a:solidFill>
                  <a:schemeClr val="tx1"/>
                </a:solidFill>
                <a:effectLst/>
                <a:latin typeface="+mn-lt"/>
                <a:ea typeface="+mn-ea"/>
                <a:cs typeface="+mn-cs"/>
              </a:rPr>
              <a:t>We talked earlier about how porn is not real. It has actors in it. Sex in real life is not like sex in porn.</a:t>
            </a:r>
          </a:p>
          <a:p>
            <a:pPr rtl="0"/>
            <a:endParaRPr lang="en-US" sz="1200" b="0" i="1" u="none" strike="noStrike" kern="1200" dirty="0" smtClean="0">
              <a:solidFill>
                <a:schemeClr val="tx1"/>
              </a:solidFill>
              <a:effectLst/>
              <a:latin typeface="+mn-lt"/>
              <a:ea typeface="+mn-ea"/>
              <a:cs typeface="+mn-cs"/>
            </a:endParaRPr>
          </a:p>
          <a:p>
            <a:pPr rtl="0"/>
            <a:r>
              <a:rPr lang="en-US" sz="1200" b="0" i="1" u="none" strike="noStrike" kern="1200" dirty="0" smtClean="0">
                <a:solidFill>
                  <a:schemeClr val="tx1"/>
                </a:solidFill>
                <a:effectLst/>
                <a:latin typeface="+mn-lt"/>
                <a:ea typeface="+mn-ea"/>
                <a:cs typeface="+mn-cs"/>
              </a:rPr>
              <a:t>We</a:t>
            </a:r>
            <a:r>
              <a:rPr lang="en-US" sz="1200" b="0" i="1" u="none" strike="noStrike" kern="1200" baseline="0" dirty="0" smtClean="0">
                <a:solidFill>
                  <a:schemeClr val="tx1"/>
                </a:solidFill>
                <a:effectLst/>
                <a:latin typeface="+mn-lt"/>
                <a:ea typeface="+mn-ea"/>
                <a:cs typeface="+mn-cs"/>
              </a:rPr>
              <a:t> will talk after the brain break about better ways to learn about sex, instead of learning about it from porn.</a:t>
            </a: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3E6AD880-1A06-4208-AE42-F9AA99F6D3F3}" type="slidenum">
              <a:rPr lang="en-US" smtClean="0"/>
              <a:t>23</a:t>
            </a:fld>
            <a:endParaRPr lang="en-US" dirty="0"/>
          </a:p>
        </p:txBody>
      </p:sp>
    </p:spTree>
    <p:extLst>
      <p:ext uri="{BB962C8B-B14F-4D97-AF65-F5344CB8AC3E}">
        <p14:creationId xmlns:p14="http://schemas.microsoft.com/office/powerpoint/2010/main" val="15180661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a:t>
            </a:r>
            <a:r>
              <a:rPr lang="en-US" i="1" dirty="0" smtClean="0"/>
              <a:t>That</a:t>
            </a:r>
            <a:r>
              <a:rPr lang="en-US" i="1" baseline="0" dirty="0" smtClean="0"/>
              <a:t> was a lot of information, and you all are doing an amazing job! Let’s take a quick brain break before continuing with class.</a:t>
            </a:r>
          </a:p>
          <a:p>
            <a:endParaRPr lang="en-US" dirty="0" smtClean="0"/>
          </a:p>
          <a:p>
            <a:r>
              <a:rPr lang="en-US" dirty="0" smtClean="0"/>
              <a:t>Below are three ideas to give students a quick opportunity for a brain break. You are also welcome to come up with your own ideas for brain breaks that work best for your class.</a:t>
            </a:r>
          </a:p>
          <a:p>
            <a:endParaRPr lang="en-US" dirty="0" smtClean="0"/>
          </a:p>
          <a:p>
            <a:r>
              <a:rPr lang="en-US" b="1" dirty="0" smtClean="0"/>
              <a:t>Five finger breathing</a:t>
            </a:r>
          </a:p>
          <a:p>
            <a:r>
              <a:rPr lang="en-US" b="0" dirty="0" smtClean="0"/>
              <a:t>For this exercise, have all students place</a:t>
            </a:r>
            <a:r>
              <a:rPr lang="en-US" b="0" baseline="0" dirty="0" smtClean="0"/>
              <a:t> their hand in front of their chest with their five fingers spread out. Next, use the pointer finger of the other hand to trace up and down each of the five fingers, beginning with the thumb. As students trace up a finger, they will breathe in. As they trace down a finger, they will breath out. When students breathe out on the pinky finger, you can tell them to shake out their hands and arms. As the school year goes on, you can ask students to lead this exercise for their peers.</a:t>
            </a:r>
          </a:p>
          <a:p>
            <a:endParaRPr lang="en-US" b="0" baseline="0" dirty="0" smtClean="0"/>
          </a:p>
          <a:p>
            <a:r>
              <a:rPr lang="en-US" b="0" baseline="0" dirty="0" smtClean="0"/>
              <a:t>If this exercise is physically inaccessible for your class, you can also model the hand tracing for students while they breathe in and out.</a:t>
            </a:r>
          </a:p>
          <a:p>
            <a:endParaRPr lang="en-US" b="0" dirty="0" smtClean="0"/>
          </a:p>
          <a:p>
            <a:r>
              <a:rPr lang="en-US" b="1" dirty="0" smtClean="0"/>
              <a:t>Stretch break</a:t>
            </a:r>
          </a:p>
          <a:p>
            <a:r>
              <a:rPr lang="en-US" b="0" dirty="0" smtClean="0"/>
              <a:t>Lead students through</a:t>
            </a:r>
            <a:r>
              <a:rPr lang="en-US" b="0" baseline="0" dirty="0" smtClean="0"/>
              <a:t> a series of simple stretches. These can be completed in a chair, or while standing up, depending on the accommodation needs of your class. Some ideas include reaching toward the ceiling, stretching one arm at a time across the chest, reaching toward toes, turning head from side to side, etc. Ask students to hold a pose while you count to ten. As the school year goes on, you can ask students to lead stretches for their peers.</a:t>
            </a:r>
          </a:p>
          <a:p>
            <a:endParaRPr lang="en-US" b="0" dirty="0" smtClean="0"/>
          </a:p>
          <a:p>
            <a:r>
              <a:rPr lang="en-US" b="1" dirty="0" smtClean="0"/>
              <a:t>Dance party</a:t>
            </a:r>
          </a:p>
          <a:p>
            <a:r>
              <a:rPr lang="en-US" b="0" dirty="0" smtClean="0"/>
              <a:t>If your class likes to dance, you can put on a short song for them to dance to.</a:t>
            </a:r>
            <a:r>
              <a:rPr lang="en-US" b="0" baseline="0" dirty="0" smtClean="0"/>
              <a:t> This is especially effective if you are able to find a song that relates to the theme for that week’s class. </a:t>
            </a:r>
            <a:endParaRPr lang="en-US" b="0" dirty="0"/>
          </a:p>
        </p:txBody>
      </p:sp>
      <p:sp>
        <p:nvSpPr>
          <p:cNvPr id="4" name="Slide Number Placeholder 3"/>
          <p:cNvSpPr>
            <a:spLocks noGrp="1"/>
          </p:cNvSpPr>
          <p:nvPr>
            <p:ph type="sldNum" sz="quarter" idx="10"/>
          </p:nvPr>
        </p:nvSpPr>
        <p:spPr/>
        <p:txBody>
          <a:bodyPr/>
          <a:lstStyle/>
          <a:p>
            <a:fld id="{68BAA58B-7F68-4F22-A5B3-354C37D900B1}" type="slidenum">
              <a:rPr lang="en-US" smtClean="0"/>
              <a:t>24</a:t>
            </a:fld>
            <a:endParaRPr lang="en-US" dirty="0"/>
          </a:p>
        </p:txBody>
      </p:sp>
    </p:spTree>
    <p:extLst>
      <p:ext uri="{BB962C8B-B14F-4D97-AF65-F5344CB8AC3E}">
        <p14:creationId xmlns:p14="http://schemas.microsoft.com/office/powerpoint/2010/main" val="33258593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a:t>
            </a:r>
            <a:r>
              <a:rPr lang="en-US" i="1" dirty="0" smtClean="0"/>
              <a:t>There is one more class</a:t>
            </a:r>
            <a:r>
              <a:rPr lang="en-US" i="1" baseline="0" dirty="0" smtClean="0"/>
              <a:t> about sex after this class</a:t>
            </a:r>
            <a:r>
              <a:rPr lang="en-US" i="1" dirty="0" smtClean="0"/>
              <a:t>. We have talked about a lot of things, and you all have learned so much!</a:t>
            </a:r>
            <a:r>
              <a:rPr lang="en-US" i="1" baseline="0" dirty="0" smtClean="0"/>
              <a:t> Even though you all have learned a lot, you will probably still have more questions about bodies and sex in the future. So how can you find good information about bodies and sex? Let’s talk about that next.</a:t>
            </a:r>
            <a:endParaRPr lang="en-US" dirty="0"/>
          </a:p>
        </p:txBody>
      </p:sp>
      <p:sp>
        <p:nvSpPr>
          <p:cNvPr id="4" name="Slide Number Placeholder 3"/>
          <p:cNvSpPr>
            <a:spLocks noGrp="1"/>
          </p:cNvSpPr>
          <p:nvPr>
            <p:ph type="sldNum" sz="quarter" idx="10"/>
          </p:nvPr>
        </p:nvSpPr>
        <p:spPr/>
        <p:txBody>
          <a:bodyPr/>
          <a:lstStyle/>
          <a:p>
            <a:fld id="{CECF5B3D-642E-4B28-87C2-F57D0825168C}" type="slidenum">
              <a:rPr lang="en-US" smtClean="0"/>
              <a:t>25</a:t>
            </a:fld>
            <a:endParaRPr lang="en-US" dirty="0"/>
          </a:p>
        </p:txBody>
      </p:sp>
    </p:spTree>
    <p:extLst>
      <p:ext uri="{BB962C8B-B14F-4D97-AF65-F5344CB8AC3E}">
        <p14:creationId xmlns:p14="http://schemas.microsoft.com/office/powerpoint/2010/main" val="29588697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a:t>
            </a:r>
            <a:r>
              <a:rPr lang="en-US" i="1" dirty="0" smtClean="0"/>
              <a:t>If you still have questions about your body or sex…</a:t>
            </a:r>
            <a:endParaRPr lang="en-US" i="1" dirty="0"/>
          </a:p>
        </p:txBody>
      </p:sp>
      <p:sp>
        <p:nvSpPr>
          <p:cNvPr id="4" name="Slide Number Placeholder 3"/>
          <p:cNvSpPr>
            <a:spLocks noGrp="1"/>
          </p:cNvSpPr>
          <p:nvPr>
            <p:ph type="sldNum" sz="quarter" idx="10"/>
          </p:nvPr>
        </p:nvSpPr>
        <p:spPr/>
        <p:txBody>
          <a:bodyPr/>
          <a:lstStyle/>
          <a:p>
            <a:fld id="{3E6AD880-1A06-4208-AE42-F9AA99F6D3F3}" type="slidenum">
              <a:rPr lang="en-US" smtClean="0"/>
              <a:t>26</a:t>
            </a:fld>
            <a:endParaRPr lang="en-US" dirty="0"/>
          </a:p>
        </p:txBody>
      </p:sp>
    </p:spTree>
    <p:extLst>
      <p:ext uri="{BB962C8B-B14F-4D97-AF65-F5344CB8AC3E}">
        <p14:creationId xmlns:p14="http://schemas.microsoft.com/office/powerpoint/2010/main" val="35334965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Say: </a:t>
            </a:r>
            <a:r>
              <a:rPr lang="en-US" sz="1200" b="0" i="1" u="none" strike="noStrike" kern="1200" dirty="0" smtClean="0">
                <a:solidFill>
                  <a:schemeClr val="tx1"/>
                </a:solidFill>
                <a:effectLst/>
                <a:latin typeface="+mn-lt"/>
                <a:ea typeface="+mn-ea"/>
                <a:cs typeface="+mn-cs"/>
              </a:rPr>
              <a:t>…is work a good place to ask? </a:t>
            </a:r>
            <a:r>
              <a:rPr lang="en-US" i="1" dirty="0" smtClean="0"/>
              <a:t>Hold</a:t>
            </a:r>
            <a:r>
              <a:rPr lang="en-US" i="1" baseline="0" dirty="0" smtClean="0"/>
              <a:t> a thumbs up for yes or a thumbs down for no. </a:t>
            </a:r>
          </a:p>
          <a:p>
            <a:endParaRPr lang="en-US" b="1"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smtClean="0"/>
              <a:t>Give students enough time to process the question and make their decisions. </a:t>
            </a:r>
            <a:r>
              <a:rPr lang="en-US" i="0" baseline="0" dirty="0" smtClean="0"/>
              <a:t> </a:t>
            </a:r>
          </a:p>
          <a:p>
            <a:pPr rtl="0"/>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Say: </a:t>
            </a:r>
            <a:r>
              <a:rPr lang="en-US" sz="1200" b="0" i="1" u="none" strike="noStrike" kern="1200" dirty="0" smtClean="0">
                <a:solidFill>
                  <a:schemeClr val="tx1"/>
                </a:solidFill>
                <a:effectLst/>
                <a:latin typeface="+mn-lt"/>
                <a:ea typeface="+mn-ea"/>
                <a:cs typeface="+mn-cs"/>
              </a:rPr>
              <a:t>No, work is not a good place to talk</a:t>
            </a:r>
            <a:r>
              <a:rPr lang="en-US" sz="1200" b="0" i="1" u="none" strike="noStrike" kern="1200" baseline="0" dirty="0" smtClean="0">
                <a:solidFill>
                  <a:schemeClr val="tx1"/>
                </a:solidFill>
                <a:effectLst/>
                <a:latin typeface="+mn-lt"/>
                <a:ea typeface="+mn-ea"/>
                <a:cs typeface="+mn-cs"/>
              </a:rPr>
              <a:t> or joke about bodies and sex. In fact, you could even be fired for talking or joking about bodies and sex at work. This is something called sexual harassment, which we will talk about more in a future class. At work, you need to be professional.</a:t>
            </a: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3E6AD880-1A06-4208-AE42-F9AA99F6D3F3}" type="slidenum">
              <a:rPr lang="en-US" smtClean="0"/>
              <a:t>27</a:t>
            </a:fld>
            <a:endParaRPr lang="en-US" dirty="0"/>
          </a:p>
        </p:txBody>
      </p:sp>
    </p:spTree>
    <p:extLst>
      <p:ext uri="{BB962C8B-B14F-4D97-AF65-F5344CB8AC3E}">
        <p14:creationId xmlns:p14="http://schemas.microsoft.com/office/powerpoint/2010/main" val="31407529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Say: </a:t>
            </a:r>
            <a:r>
              <a:rPr lang="en-US" sz="1200" b="0" i="1" u="none" strike="noStrike" kern="1200" dirty="0" smtClean="0">
                <a:solidFill>
                  <a:schemeClr val="tx1"/>
                </a:solidFill>
                <a:effectLst/>
                <a:latin typeface="+mn-lt"/>
                <a:ea typeface="+mn-ea"/>
                <a:cs typeface="+mn-cs"/>
              </a:rPr>
              <a:t>…is a grocery store a good place to ask questions about bodies and sex? </a:t>
            </a:r>
            <a:r>
              <a:rPr lang="en-US" i="1" dirty="0" smtClean="0"/>
              <a:t>Hold</a:t>
            </a:r>
            <a:r>
              <a:rPr lang="en-US" i="1" baseline="0" dirty="0" smtClean="0"/>
              <a:t> a thumbs up for yes or a thumbs down for no.</a:t>
            </a:r>
          </a:p>
          <a:p>
            <a:endParaRPr lang="en-US"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smtClean="0"/>
              <a:t>Give students enough time to process the question and make their decisions. </a:t>
            </a:r>
            <a:r>
              <a:rPr lang="en-US" i="0" baseline="0" dirty="0" smtClean="0"/>
              <a:t> </a:t>
            </a:r>
          </a:p>
          <a:p>
            <a:pPr rtl="0"/>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Say: </a:t>
            </a:r>
            <a:r>
              <a:rPr lang="en-US" sz="1200" b="0" i="1" u="none" strike="noStrike" kern="1200" dirty="0" smtClean="0">
                <a:solidFill>
                  <a:schemeClr val="tx1"/>
                </a:solidFill>
                <a:effectLst/>
                <a:latin typeface="+mn-lt"/>
                <a:ea typeface="+mn-ea"/>
                <a:cs typeface="+mn-cs"/>
              </a:rPr>
              <a:t>No, a grocery</a:t>
            </a:r>
            <a:r>
              <a:rPr lang="en-US" sz="1200" b="0" i="1" u="none" strike="noStrike" kern="1200" baseline="0" dirty="0" smtClean="0">
                <a:solidFill>
                  <a:schemeClr val="tx1"/>
                </a:solidFill>
                <a:effectLst/>
                <a:latin typeface="+mn-lt"/>
                <a:ea typeface="+mn-ea"/>
                <a:cs typeface="+mn-cs"/>
              </a:rPr>
              <a:t> store is not a good place to learn about bodies and sex. You don’t know how the people at the grocery store learned about bodies and sex themselves—it may have been from porn! Plus, grocery stores often have young children in them. It’s not okay to talk about bodies and sex around young children.</a:t>
            </a:r>
            <a:endParaRPr lang="en-US" dirty="0" smtClean="0"/>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3E6AD880-1A06-4208-AE42-F9AA99F6D3F3}" type="slidenum">
              <a:rPr lang="en-US" smtClean="0"/>
              <a:t>28</a:t>
            </a:fld>
            <a:endParaRPr lang="en-US" dirty="0"/>
          </a:p>
        </p:txBody>
      </p:sp>
    </p:spTree>
    <p:extLst>
      <p:ext uri="{BB962C8B-B14F-4D97-AF65-F5344CB8AC3E}">
        <p14:creationId xmlns:p14="http://schemas.microsoft.com/office/powerpoint/2010/main" val="9595886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Say: </a:t>
            </a:r>
            <a:r>
              <a:rPr lang="en-US" sz="1200" b="0" i="1" u="none" strike="noStrike" kern="1200" dirty="0" smtClean="0">
                <a:solidFill>
                  <a:schemeClr val="tx1"/>
                </a:solidFill>
                <a:effectLst/>
                <a:latin typeface="+mn-lt"/>
                <a:ea typeface="+mn-ea"/>
                <a:cs typeface="+mn-cs"/>
              </a:rPr>
              <a:t>…is a birthday party a good place to ask questions about bodies and sex? </a:t>
            </a:r>
            <a:r>
              <a:rPr lang="en-US" i="1" dirty="0" smtClean="0"/>
              <a:t>Hold</a:t>
            </a:r>
            <a:r>
              <a:rPr lang="en-US" i="1" baseline="0" dirty="0" smtClean="0"/>
              <a:t> a thumbs up for yes or a thumbs down for no.</a:t>
            </a:r>
          </a:p>
          <a:p>
            <a:endParaRPr lang="en-US"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smtClean="0"/>
              <a:t>Give students enough time to process the question and make their decisions. </a:t>
            </a:r>
            <a:r>
              <a:rPr lang="en-US" i="0" baseline="0" dirty="0" smtClean="0"/>
              <a:t> </a:t>
            </a:r>
          </a:p>
          <a:p>
            <a:pPr rtl="0"/>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Say: </a:t>
            </a:r>
            <a:r>
              <a:rPr lang="en-US" sz="1200" b="0" i="1" u="none" strike="noStrike" kern="1200" dirty="0" smtClean="0">
                <a:solidFill>
                  <a:schemeClr val="tx1"/>
                </a:solidFill>
                <a:effectLst/>
                <a:latin typeface="+mn-lt"/>
                <a:ea typeface="+mn-ea"/>
                <a:cs typeface="+mn-cs"/>
              </a:rPr>
              <a:t>No, a birthday party </a:t>
            </a:r>
            <a:r>
              <a:rPr lang="en-US" sz="1200" b="0" i="1" u="none" strike="noStrike" kern="1200" baseline="0" dirty="0" smtClean="0">
                <a:solidFill>
                  <a:schemeClr val="tx1"/>
                </a:solidFill>
                <a:effectLst/>
                <a:latin typeface="+mn-lt"/>
                <a:ea typeface="+mn-ea"/>
                <a:cs typeface="+mn-cs"/>
              </a:rPr>
              <a:t>is not a good place to learn about bodies and sex. Just like at the grocery store, you don’t know how the people at the party learned about bodies and sex—it may have been from porn! Sex is a private topic. Ask questions only when you’re in a private place with people in your inner circle of trust (green). </a:t>
            </a: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3E6AD880-1A06-4208-AE42-F9AA99F6D3F3}" type="slidenum">
              <a:rPr lang="en-US" smtClean="0"/>
              <a:t>29</a:t>
            </a:fld>
            <a:endParaRPr lang="en-US" dirty="0"/>
          </a:p>
        </p:txBody>
      </p:sp>
    </p:spTree>
    <p:extLst>
      <p:ext uri="{BB962C8B-B14F-4D97-AF65-F5344CB8AC3E}">
        <p14:creationId xmlns:p14="http://schemas.microsoft.com/office/powerpoint/2010/main" val="2140816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You can print this slide separately so each student can use the Important Words Sheet as a communication board throughout</a:t>
            </a:r>
            <a:r>
              <a:rPr lang="en-US" sz="1200" kern="1200" baseline="0" dirty="0" smtClean="0">
                <a:solidFill>
                  <a:schemeClr val="tx1"/>
                </a:solidFill>
                <a:effectLst/>
                <a:latin typeface="+mn-lt"/>
                <a:ea typeface="+mn-ea"/>
                <a:cs typeface="+mn-cs"/>
              </a:rPr>
              <a:t> class</a:t>
            </a:r>
            <a:r>
              <a:rPr lang="en-US" sz="1200" kern="1200" dirty="0" smtClean="0">
                <a:solidFill>
                  <a:schemeClr val="tx1"/>
                </a:solidFill>
                <a:effectLst/>
                <a:latin typeface="+mn-lt"/>
                <a:ea typeface="+mn-ea"/>
                <a:cs typeface="+mn-cs"/>
              </a:rPr>
              <a:t>. Review the words using the suggested definitions below. To enhance understanding, you can ask students to come up with their own definitions for vocabulary words or to provide a sentence or scenario using the new word.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Porn: photos or videos of people having sex</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Hurt: when something does not feel good to your body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Pregnancy: when a sperm and an egg grow together in the uterus into a baby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Ask: talking to someone to get an answer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Self-Advocates: people who speak up for themselves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3</a:t>
            </a:fld>
            <a:endParaRPr lang="en-US" dirty="0"/>
          </a:p>
        </p:txBody>
      </p:sp>
    </p:spTree>
    <p:extLst>
      <p:ext uri="{BB962C8B-B14F-4D97-AF65-F5344CB8AC3E}">
        <p14:creationId xmlns:p14="http://schemas.microsoft.com/office/powerpoint/2010/main" val="7361833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Say: </a:t>
            </a:r>
            <a:r>
              <a:rPr lang="en-US" sz="1200" b="0" i="1" u="none" strike="noStrike" kern="1200" dirty="0" smtClean="0">
                <a:solidFill>
                  <a:schemeClr val="tx1"/>
                </a:solidFill>
                <a:effectLst/>
                <a:latin typeface="+mn-lt"/>
                <a:ea typeface="+mn-ea"/>
                <a:cs typeface="+mn-cs"/>
              </a:rPr>
              <a:t>…is this class a good place to ask questions about bodies and sex? </a:t>
            </a:r>
            <a:r>
              <a:rPr lang="en-US" i="1" dirty="0" smtClean="0"/>
              <a:t>Hold</a:t>
            </a:r>
            <a:r>
              <a:rPr lang="en-US" i="1" baseline="0" dirty="0" smtClean="0"/>
              <a:t> a thumbs up for yes or a thumbs down for no.</a:t>
            </a:r>
          </a:p>
          <a:p>
            <a:endParaRPr lang="en-US"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smtClean="0"/>
              <a:t>Give students enough time to process the question and make their decisions. </a:t>
            </a:r>
            <a:r>
              <a:rPr lang="en-US" i="0" baseline="0" dirty="0" smtClean="0"/>
              <a:t> </a:t>
            </a:r>
          </a:p>
          <a:p>
            <a:pPr rtl="0"/>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Say: </a:t>
            </a:r>
            <a:r>
              <a:rPr lang="en-US" sz="1200" b="0" i="1" u="none" strike="noStrike" kern="1200" dirty="0" smtClean="0">
                <a:solidFill>
                  <a:schemeClr val="tx1"/>
                </a:solidFill>
                <a:effectLst/>
                <a:latin typeface="+mn-lt"/>
                <a:ea typeface="+mn-ea"/>
                <a:cs typeface="+mn-cs"/>
              </a:rPr>
              <a:t>Yes! My class is definitely a safe place to ask questions about bodies and sex. If</a:t>
            </a:r>
            <a:r>
              <a:rPr lang="en-US" sz="1200" b="0" i="1" u="none" strike="noStrike" kern="1200" baseline="0" dirty="0" smtClean="0">
                <a:solidFill>
                  <a:schemeClr val="tx1"/>
                </a:solidFill>
                <a:effectLst/>
                <a:latin typeface="+mn-lt"/>
                <a:ea typeface="+mn-ea"/>
                <a:cs typeface="+mn-cs"/>
              </a:rPr>
              <a:t> you want to learn more about bodies and sex, you can ask in class. If I don’t know the answer to your question, I will find the information for you. </a:t>
            </a:r>
            <a:endParaRPr lang="en-US" dirty="0" smtClean="0"/>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3E6AD880-1A06-4208-AE42-F9AA99F6D3F3}" type="slidenum">
              <a:rPr lang="en-US" smtClean="0"/>
              <a:t>30</a:t>
            </a:fld>
            <a:endParaRPr lang="en-US" dirty="0"/>
          </a:p>
        </p:txBody>
      </p:sp>
    </p:spTree>
    <p:extLst>
      <p:ext uri="{BB962C8B-B14F-4D97-AF65-F5344CB8AC3E}">
        <p14:creationId xmlns:p14="http://schemas.microsoft.com/office/powerpoint/2010/main" val="22458568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Say: </a:t>
            </a:r>
            <a:r>
              <a:rPr lang="en-US" sz="1200" b="0" i="1" u="none" strike="noStrike" kern="1200" dirty="0" smtClean="0">
                <a:solidFill>
                  <a:schemeClr val="tx1"/>
                </a:solidFill>
                <a:effectLst/>
                <a:latin typeface="+mn-lt"/>
                <a:ea typeface="+mn-ea"/>
                <a:cs typeface="+mn-cs"/>
              </a:rPr>
              <a:t>…is home a good place to ask questions about bodies and sex? </a:t>
            </a:r>
            <a:r>
              <a:rPr lang="en-US" i="1" dirty="0" smtClean="0"/>
              <a:t>Hold</a:t>
            </a:r>
            <a:r>
              <a:rPr lang="en-US" i="1" baseline="0" dirty="0" smtClean="0"/>
              <a:t> a thumbs up for yes or a thumbs down for no.</a:t>
            </a:r>
          </a:p>
          <a:p>
            <a:endParaRPr lang="en-US"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smtClean="0"/>
              <a:t>Give students enough time to process the question and make their decisions. </a:t>
            </a:r>
            <a:r>
              <a:rPr lang="en-US" i="0" baseline="0" dirty="0" smtClean="0"/>
              <a:t> </a:t>
            </a:r>
          </a:p>
          <a:p>
            <a:pPr rtl="0"/>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Say: </a:t>
            </a:r>
            <a:r>
              <a:rPr lang="en-US" sz="1200" b="0" i="1" u="none" strike="noStrike" kern="1200" dirty="0" smtClean="0">
                <a:solidFill>
                  <a:schemeClr val="tx1"/>
                </a:solidFill>
                <a:effectLst/>
                <a:latin typeface="+mn-lt"/>
                <a:ea typeface="+mn-ea"/>
                <a:cs typeface="+mn-cs"/>
              </a:rPr>
              <a:t>Yes! You can ask an adult you trust at home to help you learn more about bodies and sex.</a:t>
            </a:r>
            <a:endParaRPr lang="en-US" dirty="0" smtClean="0"/>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3E6AD880-1A06-4208-AE42-F9AA99F6D3F3}" type="slidenum">
              <a:rPr lang="en-US" smtClean="0"/>
              <a:t>31</a:t>
            </a:fld>
            <a:endParaRPr lang="en-US" dirty="0"/>
          </a:p>
        </p:txBody>
      </p:sp>
    </p:spTree>
    <p:extLst>
      <p:ext uri="{BB962C8B-B14F-4D97-AF65-F5344CB8AC3E}">
        <p14:creationId xmlns:p14="http://schemas.microsoft.com/office/powerpoint/2010/main" val="15910472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Say: </a:t>
            </a:r>
            <a:r>
              <a:rPr lang="en-US" sz="1200" b="0" i="1" u="none" strike="noStrike" kern="1200" dirty="0" smtClean="0">
                <a:solidFill>
                  <a:schemeClr val="tx1"/>
                </a:solidFill>
                <a:effectLst/>
                <a:latin typeface="+mn-lt"/>
                <a:ea typeface="+mn-ea"/>
                <a:cs typeface="+mn-cs"/>
              </a:rPr>
              <a:t>Who are adults you trust who could help you learn more about bodies</a:t>
            </a:r>
            <a:r>
              <a:rPr lang="en-US" sz="1200" b="0" i="1" u="none" strike="noStrike" kern="1200" baseline="0" dirty="0" smtClean="0">
                <a:solidFill>
                  <a:schemeClr val="tx1"/>
                </a:solidFill>
                <a:effectLst/>
                <a:latin typeface="+mn-lt"/>
                <a:ea typeface="+mn-ea"/>
                <a:cs typeface="+mn-cs"/>
              </a:rPr>
              <a:t> and sex if you still have questions after this class ends?</a:t>
            </a:r>
          </a:p>
          <a:p>
            <a:pPr rtl="0"/>
            <a:endParaRPr lang="en-US" sz="1200" b="0" i="1" u="none" strike="noStrike"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smtClean="0"/>
              <a:t>Give students enough time to process the question and make their decisions. </a:t>
            </a:r>
            <a:r>
              <a:rPr lang="en-US" i="0" baseline="0" dirty="0" smtClean="0"/>
              <a:t> </a:t>
            </a:r>
          </a:p>
          <a:p>
            <a:pPr rtl="0"/>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Say: </a:t>
            </a:r>
            <a:r>
              <a:rPr lang="en-US" sz="1200" b="0" i="1" u="none" strike="noStrike" kern="1200" dirty="0" smtClean="0">
                <a:solidFill>
                  <a:schemeClr val="tx1"/>
                </a:solidFill>
                <a:effectLst/>
                <a:latin typeface="+mn-lt"/>
                <a:ea typeface="+mn-ea"/>
                <a:cs typeface="+mn-cs"/>
              </a:rPr>
              <a:t>You can ask an adult from your inner circle of trust (green circle), like a family member or teacher. You can also ask a doctor or nurse at your doctor’s office or at a sexual health clinic.</a:t>
            </a:r>
          </a:p>
          <a:p>
            <a:pPr rtl="0"/>
            <a:endParaRPr lang="en-US" sz="1200" b="0" i="1" u="none" strike="noStrike" kern="1200" dirty="0" smtClean="0">
              <a:solidFill>
                <a:schemeClr val="tx1"/>
              </a:solidFill>
              <a:effectLst/>
              <a:latin typeface="+mn-lt"/>
              <a:ea typeface="+mn-ea"/>
              <a:cs typeface="+mn-cs"/>
            </a:endParaRPr>
          </a:p>
          <a:p>
            <a:pPr rtl="0"/>
            <a:r>
              <a:rPr lang="en-US" sz="1200" b="0" i="1" u="none" strike="noStrike" kern="1200" dirty="0" smtClean="0">
                <a:solidFill>
                  <a:schemeClr val="tx1"/>
                </a:solidFill>
                <a:effectLst/>
                <a:latin typeface="+mn-lt"/>
                <a:ea typeface="+mn-ea"/>
                <a:cs typeface="+mn-cs"/>
              </a:rPr>
              <a:t>While the internet can be a great tool to use to learn new things, not everything on the internet is true. Some websites have fake information. You can for the websites of trusted organizations. </a:t>
            </a:r>
          </a:p>
          <a:p>
            <a:pPr rtl="0"/>
            <a:endParaRPr lang="en-US" sz="1200" b="0" i="1" u="none" strike="noStrike" kern="1200" dirty="0" smtClean="0">
              <a:solidFill>
                <a:schemeClr val="tx1"/>
              </a:solidFill>
              <a:effectLst/>
              <a:latin typeface="+mn-lt"/>
              <a:ea typeface="+mn-ea"/>
              <a:cs typeface="+mn-cs"/>
            </a:endParaRPr>
          </a:p>
          <a:p>
            <a:pPr rtl="0"/>
            <a:r>
              <a:rPr lang="en-US" sz="1200" b="0" i="1" u="none" strike="noStrike" kern="1200" dirty="0" smtClean="0">
                <a:solidFill>
                  <a:schemeClr val="tx1"/>
                </a:solidFill>
                <a:effectLst/>
                <a:latin typeface="+mn-lt"/>
                <a:ea typeface="+mn-ea"/>
                <a:cs typeface="+mn-cs"/>
              </a:rPr>
              <a:t>Ask an adult from your inner circle of trust (green circle) to help you find safe websites about bodies</a:t>
            </a:r>
            <a:r>
              <a:rPr lang="en-US" sz="1200" b="0" i="1" u="none" strike="noStrike" kern="1200" baseline="0" dirty="0" smtClean="0">
                <a:solidFill>
                  <a:schemeClr val="tx1"/>
                </a:solidFill>
                <a:effectLst/>
                <a:latin typeface="+mn-lt"/>
                <a:ea typeface="+mn-ea"/>
                <a:cs typeface="+mn-cs"/>
              </a:rPr>
              <a:t> and sex.</a:t>
            </a:r>
            <a:r>
              <a:rPr lang="en-US" sz="1200" b="0" i="1" u="none" strike="noStrike" kern="1200" dirty="0" smtClean="0">
                <a:solidFill>
                  <a:schemeClr val="tx1"/>
                </a:solidFill>
                <a:effectLst/>
                <a:latin typeface="+mn-lt"/>
                <a:ea typeface="+mn-ea"/>
                <a:cs typeface="+mn-cs"/>
              </a:rPr>
              <a:t> </a:t>
            </a:r>
            <a:endParaRPr lang="en-US" b="0" i="1"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3E6AD880-1A06-4208-AE42-F9AA99F6D3F3}" type="slidenum">
              <a:rPr lang="en-US" smtClean="0"/>
              <a:t>32</a:t>
            </a:fld>
            <a:endParaRPr lang="en-US" dirty="0"/>
          </a:p>
        </p:txBody>
      </p:sp>
    </p:spTree>
    <p:extLst>
      <p:ext uri="{BB962C8B-B14F-4D97-AF65-F5344CB8AC3E}">
        <p14:creationId xmlns:p14="http://schemas.microsoft.com/office/powerpoint/2010/main" val="23757829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a:t>
            </a:r>
            <a:r>
              <a:rPr lang="en-US" i="1" dirty="0" smtClean="0"/>
              <a:t>The last thing we</a:t>
            </a:r>
            <a:r>
              <a:rPr lang="en-US" i="1" baseline="0" dirty="0" smtClean="0"/>
              <a:t> are going to talk about today is something called sexual self-advocacy.</a:t>
            </a:r>
            <a:endParaRPr lang="en-US" dirty="0"/>
          </a:p>
        </p:txBody>
      </p:sp>
      <p:sp>
        <p:nvSpPr>
          <p:cNvPr id="4" name="Slide Number Placeholder 3"/>
          <p:cNvSpPr>
            <a:spLocks noGrp="1"/>
          </p:cNvSpPr>
          <p:nvPr>
            <p:ph type="sldNum" sz="quarter" idx="10"/>
          </p:nvPr>
        </p:nvSpPr>
        <p:spPr/>
        <p:txBody>
          <a:bodyPr/>
          <a:lstStyle/>
          <a:p>
            <a:fld id="{CECF5B3D-642E-4B28-87C2-F57D0825168C}" type="slidenum">
              <a:rPr lang="en-US" smtClean="0"/>
              <a:t>33</a:t>
            </a:fld>
            <a:endParaRPr lang="en-US" dirty="0"/>
          </a:p>
        </p:txBody>
      </p:sp>
    </p:spTree>
    <p:extLst>
      <p:ext uri="{BB962C8B-B14F-4D97-AF65-F5344CB8AC3E}">
        <p14:creationId xmlns:p14="http://schemas.microsoft.com/office/powerpoint/2010/main" val="21010491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Say: </a:t>
            </a:r>
            <a:r>
              <a:rPr lang="en-US" sz="1200" b="0" i="1" u="none" strike="noStrike" kern="1200" dirty="0" smtClean="0">
                <a:solidFill>
                  <a:schemeClr val="tx1"/>
                </a:solidFill>
                <a:effectLst/>
                <a:latin typeface="+mn-lt"/>
                <a:ea typeface="+mn-ea"/>
                <a:cs typeface="+mn-cs"/>
              </a:rPr>
              <a:t>All year you have been practicing how to be self-advocates. One part of self-advocacy is sexual self-advocacy. This means speaking up for yourself in</a:t>
            </a:r>
            <a:r>
              <a:rPr lang="en-US" sz="1200" b="0" i="1" u="none" strike="noStrike" kern="1200" baseline="0" dirty="0" smtClean="0">
                <a:solidFill>
                  <a:schemeClr val="tx1"/>
                </a:solidFill>
                <a:effectLst/>
                <a:latin typeface="+mn-lt"/>
                <a:ea typeface="+mn-ea"/>
                <a:cs typeface="+mn-cs"/>
              </a:rPr>
              <a:t> your romantic and sexual relationships. It means saying what kinds of relationships you want to have, and what types of sex you want to have, if any. It also means being able to tell your partner and others what you want, what you need, and how you feel in your relationships.</a:t>
            </a:r>
          </a:p>
          <a:p>
            <a:pPr rtl="0"/>
            <a:endParaRPr lang="en-US" sz="1200" b="0" i="1" u="none" strike="noStrike" kern="1200" baseline="0" dirty="0" smtClean="0">
              <a:solidFill>
                <a:schemeClr val="tx1"/>
              </a:solidFill>
              <a:effectLst/>
              <a:latin typeface="+mn-lt"/>
              <a:ea typeface="+mn-ea"/>
              <a:cs typeface="+mn-cs"/>
            </a:endParaRPr>
          </a:p>
          <a:p>
            <a:pPr rtl="0"/>
            <a:r>
              <a:rPr lang="en-US" sz="1200" b="0" i="1" u="none" strike="noStrike" kern="1200" baseline="0" dirty="0" smtClean="0">
                <a:solidFill>
                  <a:schemeClr val="tx1"/>
                </a:solidFill>
                <a:effectLst/>
                <a:latin typeface="+mn-lt"/>
                <a:ea typeface="+mn-ea"/>
                <a:cs typeface="+mn-cs"/>
              </a:rPr>
              <a:t>We are going to practice using the I Statement Tool for sexual self-advocacy.</a:t>
            </a:r>
            <a:endParaRPr lang="en-US" b="0" dirty="0" smtClean="0">
              <a:effectLst/>
            </a:endParaRPr>
          </a:p>
          <a:p>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3E6AD880-1A06-4208-AE42-F9AA99F6D3F3}" type="slidenum">
              <a:rPr lang="en-US" smtClean="0"/>
              <a:t>34</a:t>
            </a:fld>
            <a:endParaRPr lang="en-US" dirty="0"/>
          </a:p>
        </p:txBody>
      </p:sp>
    </p:spTree>
    <p:extLst>
      <p:ext uri="{BB962C8B-B14F-4D97-AF65-F5344CB8AC3E}">
        <p14:creationId xmlns:p14="http://schemas.microsoft.com/office/powerpoint/2010/main" val="13514689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a:t>
            </a:r>
            <a:r>
              <a:rPr lang="en-US" baseline="0" dirty="0" smtClean="0"/>
              <a:t> class can complete this activity together as a large group, or you can break students into smaller groups. You can use the large class Healthy Relationship Toolbox and I Statement Tool manipulatives to assist students with this activity.</a:t>
            </a:r>
          </a:p>
          <a:p>
            <a:endParaRPr lang="en-US" baseline="0" dirty="0" smtClean="0"/>
          </a:p>
          <a:p>
            <a:r>
              <a:rPr lang="en-US" baseline="0" dirty="0" smtClean="0"/>
              <a:t>Say: </a:t>
            </a:r>
            <a:r>
              <a:rPr lang="en-US" i="1" baseline="0" dirty="0" smtClean="0"/>
              <a:t>A minute ago, I asked you to name an adult you trust who you could go to if you have more questions about bodies and sex. What would you say to that person? How could you use an I Statement to let them know you need more information?</a:t>
            </a:r>
          </a:p>
          <a:p>
            <a:endParaRPr lang="en-US"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smtClean="0"/>
              <a:t>Give students enough time to process the question and make their decisions. </a:t>
            </a:r>
            <a:r>
              <a:rPr lang="en-US" i="0" baseline="0" dirty="0" smtClean="0"/>
              <a:t> Some sample answers are included below: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smtClean="0"/>
              <a:t>I want to learn more about how my body works. Can you help?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smtClean="0"/>
              <a:t>I need more information about how to be safe when I have sex.</a:t>
            </a:r>
          </a:p>
        </p:txBody>
      </p:sp>
      <p:sp>
        <p:nvSpPr>
          <p:cNvPr id="4" name="Slide Number Placeholder 3"/>
          <p:cNvSpPr>
            <a:spLocks noGrp="1"/>
          </p:cNvSpPr>
          <p:nvPr>
            <p:ph type="sldNum" sz="quarter" idx="10"/>
          </p:nvPr>
        </p:nvSpPr>
        <p:spPr/>
        <p:txBody>
          <a:bodyPr/>
          <a:lstStyle/>
          <a:p>
            <a:fld id="{3E6AD880-1A06-4208-AE42-F9AA99F6D3F3}" type="slidenum">
              <a:rPr lang="en-US" smtClean="0"/>
              <a:t>35</a:t>
            </a:fld>
            <a:endParaRPr lang="en-US" dirty="0"/>
          </a:p>
        </p:txBody>
      </p:sp>
    </p:spTree>
    <p:extLst>
      <p:ext uri="{BB962C8B-B14F-4D97-AF65-F5344CB8AC3E}">
        <p14:creationId xmlns:p14="http://schemas.microsoft.com/office/powerpoint/2010/main" val="25525209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a:t>
            </a:r>
            <a:r>
              <a:rPr lang="en-US" baseline="0" dirty="0" smtClean="0"/>
              <a:t> class can complete this activity together as a large group, or you can break students into smaller groups. You can use the large class Healthy Relationship Toolbox and I Statement Tool manipulatives to assist students with this activity.</a:t>
            </a:r>
          </a:p>
          <a:p>
            <a:endParaRPr lang="en-US" baseline="0" dirty="0" smtClean="0"/>
          </a:p>
          <a:p>
            <a:r>
              <a:rPr lang="en-US" baseline="0" dirty="0" smtClean="0"/>
              <a:t>Say: </a:t>
            </a:r>
            <a:r>
              <a:rPr lang="en-US" i="1" baseline="0" dirty="0" smtClean="0"/>
              <a:t>As an adult, you have a right to choose whether you want to date, and whether you want to have sex. Most people with disabilities, just like most people without disabilities, have sexual feelings. Sometimes people don’t believe that people with disabilities have a right to be sexual. You may have to stand up for this right with your parents, service providers, teachers, or others. What is an I Statement you could use to let someone know you are ready to have sex?</a:t>
            </a:r>
          </a:p>
          <a:p>
            <a:endParaRPr lang="en-US"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smtClean="0"/>
              <a:t>Give students enough time to process the question and make their decisions. </a:t>
            </a:r>
            <a:r>
              <a:rPr lang="en-US" i="0" baseline="0" dirty="0" smtClean="0"/>
              <a:t> Some sample answers are included below: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smtClean="0"/>
              <a:t>I feel ready to have sex with my partner. I am an adult.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smtClean="0"/>
              <a:t>I want you to respect my right to have sex.</a:t>
            </a:r>
          </a:p>
        </p:txBody>
      </p:sp>
      <p:sp>
        <p:nvSpPr>
          <p:cNvPr id="4" name="Slide Number Placeholder 3"/>
          <p:cNvSpPr>
            <a:spLocks noGrp="1"/>
          </p:cNvSpPr>
          <p:nvPr>
            <p:ph type="sldNum" sz="quarter" idx="10"/>
          </p:nvPr>
        </p:nvSpPr>
        <p:spPr/>
        <p:txBody>
          <a:bodyPr/>
          <a:lstStyle/>
          <a:p>
            <a:fld id="{3E6AD880-1A06-4208-AE42-F9AA99F6D3F3}" type="slidenum">
              <a:rPr lang="en-US" smtClean="0"/>
              <a:t>36</a:t>
            </a:fld>
            <a:endParaRPr lang="en-US" dirty="0"/>
          </a:p>
        </p:txBody>
      </p:sp>
    </p:spTree>
    <p:extLst>
      <p:ext uri="{BB962C8B-B14F-4D97-AF65-F5344CB8AC3E}">
        <p14:creationId xmlns:p14="http://schemas.microsoft.com/office/powerpoint/2010/main" val="21734141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a:t>
            </a:r>
            <a:r>
              <a:rPr lang="en-US" baseline="0" dirty="0" smtClean="0"/>
              <a:t> class can complete this activity together as a large group, or you can break students into smaller groups. You can use the large class Healthy Relationship Toolbox and I Statement Tool manipulatives to assist students with this activity.</a:t>
            </a:r>
          </a:p>
          <a:p>
            <a:endParaRPr lang="en-US" baseline="0" dirty="0" smtClean="0"/>
          </a:p>
          <a:p>
            <a:r>
              <a:rPr lang="en-US" baseline="0" dirty="0" smtClean="0"/>
              <a:t>Say: </a:t>
            </a:r>
            <a:r>
              <a:rPr lang="en-US" i="1" baseline="0" dirty="0" smtClean="0"/>
              <a:t>If you live in an apartment or house with other people, you might also have to advocate to have time alone in your room to masturbate or have sex. How could you use an I Statement to let someone know that you need alone time in your room?</a:t>
            </a:r>
          </a:p>
          <a:p>
            <a:endParaRPr lang="en-US"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smtClean="0"/>
              <a:t>Give students enough time to process the question and make their decisions. </a:t>
            </a:r>
            <a:r>
              <a:rPr lang="en-US" i="0" baseline="0" dirty="0" smtClean="0"/>
              <a:t> Some sample answers are included below: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smtClean="0"/>
              <a:t>I need time alone in my room with the door closed every day.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smtClean="0"/>
              <a:t>I want to have a safe place to be sexual.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baseline="0" dirty="0" smtClean="0"/>
              <a:t>I feel ready for some private time.</a:t>
            </a:r>
          </a:p>
        </p:txBody>
      </p:sp>
      <p:sp>
        <p:nvSpPr>
          <p:cNvPr id="4" name="Slide Number Placeholder 3"/>
          <p:cNvSpPr>
            <a:spLocks noGrp="1"/>
          </p:cNvSpPr>
          <p:nvPr>
            <p:ph type="sldNum" sz="quarter" idx="10"/>
          </p:nvPr>
        </p:nvSpPr>
        <p:spPr/>
        <p:txBody>
          <a:bodyPr/>
          <a:lstStyle/>
          <a:p>
            <a:fld id="{3E6AD880-1A06-4208-AE42-F9AA99F6D3F3}" type="slidenum">
              <a:rPr lang="en-US" smtClean="0"/>
              <a:t>37</a:t>
            </a:fld>
            <a:endParaRPr lang="en-US" dirty="0"/>
          </a:p>
        </p:txBody>
      </p:sp>
    </p:spTree>
    <p:extLst>
      <p:ext uri="{BB962C8B-B14F-4D97-AF65-F5344CB8AC3E}">
        <p14:creationId xmlns:p14="http://schemas.microsoft.com/office/powerpoint/2010/main" val="10971983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a:t>
            </a:r>
            <a:r>
              <a:rPr lang="en-US" i="1" dirty="0" smtClean="0"/>
              <a:t>You</a:t>
            </a:r>
            <a:r>
              <a:rPr lang="en-US" i="1" baseline="0" dirty="0" smtClean="0"/>
              <a:t> all did a great job in class today! </a:t>
            </a:r>
            <a:r>
              <a:rPr lang="en-US" i="1" dirty="0" smtClean="0"/>
              <a:t>Does anyone have any questions about today’s class? Remember, if </a:t>
            </a:r>
            <a:r>
              <a:rPr lang="en-US" sz="1200" i="1" kern="1200" dirty="0" smtClean="0">
                <a:solidFill>
                  <a:schemeClr val="tx1"/>
                </a:solidFill>
                <a:effectLst/>
                <a:latin typeface="+mn-lt"/>
                <a:ea typeface="+mn-ea"/>
                <a:cs typeface="+mn-cs"/>
              </a:rPr>
              <a:t>you don’t want to ask your question out loud, you can write it on a notecard and leave it on your desk. You can also ask someone you trust to help you write your question on the notecard. I will pick up the notecards, and will answer the questions the next time we meet. When I answer a question, I won’t tell anyone who asked it.</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38</a:t>
            </a:fld>
            <a:endParaRPr lang="en-US" dirty="0"/>
          </a:p>
        </p:txBody>
      </p:sp>
    </p:spTree>
    <p:extLst>
      <p:ext uri="{BB962C8B-B14F-4D97-AF65-F5344CB8AC3E}">
        <p14:creationId xmlns:p14="http://schemas.microsoft.com/office/powerpoint/2010/main" val="35676151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a:t>
            </a:r>
            <a:r>
              <a:rPr lang="en-US" baseline="0" dirty="0" smtClean="0"/>
              <a:t> </a:t>
            </a:r>
            <a:r>
              <a:rPr lang="en-US" i="1" baseline="0" dirty="0" smtClean="0"/>
              <a:t>Should sex ever hurt? Hold up a thumbs up for yes, and a thumbs down for no.</a:t>
            </a:r>
          </a:p>
          <a:p>
            <a:endParaRPr lang="en-US"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smtClean="0"/>
              <a:t>Give students enough time to process the question and make their decisions. </a:t>
            </a:r>
            <a:endParaRPr lang="en-US" i="0" baseline="0" dirty="0" smtClean="0"/>
          </a:p>
          <a:p>
            <a:endParaRPr lang="en-US" i="0" baseline="0" dirty="0" smtClean="0"/>
          </a:p>
          <a:p>
            <a:r>
              <a:rPr lang="en-US" i="0" baseline="0" dirty="0" smtClean="0"/>
              <a:t>Say: </a:t>
            </a:r>
            <a:r>
              <a:rPr lang="en-US" i="1" baseline="0" dirty="0" smtClean="0"/>
              <a:t>No, sex should never hurt. If something does not feel good to your body, you need to tell your partner right away. There are lots of things you can try to help sex feel better. You can do more foreplay, use lubrication, switch positions, or go more slowly with your partner. Make sure to check in with your partner as well to make sure they are feeling good too!</a:t>
            </a:r>
          </a:p>
          <a:p>
            <a:endParaRPr lang="en-US" i="1" baseline="0" dirty="0" smtClean="0"/>
          </a:p>
          <a:p>
            <a:r>
              <a:rPr lang="en-US" i="1" baseline="0" dirty="0" smtClean="0"/>
              <a:t>If sex keeps hurting, you may want to talk to a doctor or someone at a health clinic about what you can do to make sure sex feels okay to your body.</a:t>
            </a:r>
            <a:endParaRPr lang="en-US" i="0" baseline="0" dirty="0" smtClean="0"/>
          </a:p>
          <a:p>
            <a:endParaRPr lang="en-US" i="0" baseline="0" dirty="0" smtClean="0"/>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39</a:t>
            </a:fld>
            <a:endParaRPr lang="en-US" dirty="0"/>
          </a:p>
        </p:txBody>
      </p:sp>
    </p:spTree>
    <p:extLst>
      <p:ext uri="{BB962C8B-B14F-4D97-AF65-F5344CB8AC3E}">
        <p14:creationId xmlns:p14="http://schemas.microsoft.com/office/powerpoint/2010/main" val="2494129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Say: </a:t>
            </a:r>
            <a:r>
              <a:rPr lang="en-US" sz="1200" i="1" kern="1200" dirty="0" smtClean="0">
                <a:solidFill>
                  <a:schemeClr val="tx1"/>
                </a:solidFill>
                <a:effectLst/>
                <a:latin typeface="+mn-lt"/>
                <a:ea typeface="+mn-ea"/>
                <a:cs typeface="+mn-cs"/>
              </a:rPr>
              <a:t>As</a:t>
            </a:r>
            <a:r>
              <a:rPr lang="en-US" sz="1200" i="1" kern="1200" baseline="0" dirty="0" smtClean="0">
                <a:solidFill>
                  <a:schemeClr val="tx1"/>
                </a:solidFill>
                <a:effectLst/>
                <a:latin typeface="+mn-lt"/>
                <a:ea typeface="+mn-ea"/>
                <a:cs typeface="+mn-cs"/>
              </a:rPr>
              <a:t> part of our class today, w</a:t>
            </a:r>
            <a:r>
              <a:rPr lang="en-US" sz="1200" i="1" kern="1200" dirty="0" smtClean="0">
                <a:solidFill>
                  <a:schemeClr val="tx1"/>
                </a:solidFill>
                <a:effectLst/>
                <a:latin typeface="+mn-lt"/>
                <a:ea typeface="+mn-ea"/>
                <a:cs typeface="+mn-cs"/>
              </a:rPr>
              <a:t>e will look at some pictures of bodies and body parts. You might feel embarrassed when we talk about this. You might not feel embarrassed. Either one is okay. Remember to check in with yourself, and to take care of yourself throughout class. If you feel overwhelmed, you can always take a break, pass on an activity, or take some deep breaths. </a:t>
            </a:r>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4</a:t>
            </a:fld>
            <a:endParaRPr lang="en-US" dirty="0"/>
          </a:p>
        </p:txBody>
      </p:sp>
    </p:spTree>
    <p:extLst>
      <p:ext uri="{BB962C8B-B14F-4D97-AF65-F5344CB8AC3E}">
        <p14:creationId xmlns:p14="http://schemas.microsoft.com/office/powerpoint/2010/main" val="5132468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a:t>
            </a:r>
            <a:r>
              <a:rPr lang="en-US" baseline="0" dirty="0" smtClean="0"/>
              <a:t> </a:t>
            </a:r>
            <a:r>
              <a:rPr lang="en-US" i="1" baseline="0" dirty="0" smtClean="0"/>
              <a:t>Who is one adult you trust that you could go to if you have more questions about bodies and sex?</a:t>
            </a:r>
          </a:p>
          <a:p>
            <a:endParaRPr lang="en-US"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smtClean="0"/>
              <a:t>Give students enough time to process the question and make their decisions. </a:t>
            </a:r>
            <a:r>
              <a:rPr lang="en-US" i="0" baseline="0" dirty="0" smtClean="0"/>
              <a:t>Go around the room and ask each student to share the name of one person.</a:t>
            </a:r>
          </a:p>
        </p:txBody>
      </p:sp>
      <p:sp>
        <p:nvSpPr>
          <p:cNvPr id="4" name="Slide Number Placeholder 3"/>
          <p:cNvSpPr>
            <a:spLocks noGrp="1"/>
          </p:cNvSpPr>
          <p:nvPr>
            <p:ph type="sldNum" sz="quarter" idx="10"/>
          </p:nvPr>
        </p:nvSpPr>
        <p:spPr/>
        <p:txBody>
          <a:bodyPr/>
          <a:lstStyle/>
          <a:p>
            <a:fld id="{68BAA58B-7F68-4F22-A5B3-354C37D900B1}" type="slidenum">
              <a:rPr lang="en-US" smtClean="0"/>
              <a:t>40</a:t>
            </a:fld>
            <a:endParaRPr lang="en-US" dirty="0"/>
          </a:p>
        </p:txBody>
      </p:sp>
    </p:spTree>
    <p:extLst>
      <p:ext uri="{BB962C8B-B14F-4D97-AF65-F5344CB8AC3E}">
        <p14:creationId xmlns:p14="http://schemas.microsoft.com/office/powerpoint/2010/main" val="13262018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a:t>
            </a:r>
            <a:r>
              <a:rPr lang="en-US" baseline="0" dirty="0" smtClean="0"/>
              <a:t> </a:t>
            </a:r>
            <a:r>
              <a:rPr lang="en-US" i="1" baseline="0" dirty="0" smtClean="0"/>
              <a:t>Is it important to speak up for what you want and need in your sexual relationships? Hold a thumbs up for yes, and a thumbs down for no.</a:t>
            </a:r>
          </a:p>
          <a:p>
            <a:endParaRPr lang="en-US" i="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smtClean="0"/>
              <a:t>Give students enough time to process the question and make their decisions. </a:t>
            </a:r>
            <a:endParaRPr lang="en-US" i="0" baseline="0" dirty="0" smtClean="0"/>
          </a:p>
          <a:p>
            <a:endParaRPr lang="en-US" i="0" baseline="0" dirty="0" smtClean="0"/>
          </a:p>
          <a:p>
            <a:r>
              <a:rPr lang="en-US" i="0" baseline="0" dirty="0" smtClean="0"/>
              <a:t>Say: </a:t>
            </a:r>
            <a:r>
              <a:rPr lang="en-US" i="1" baseline="0" dirty="0" smtClean="0"/>
              <a:t>Yes! Speaking up for yourself in your sexual relationships is called sexual self-advocacy. Remember, other people can’t read your mind. It’s really important that you tell your partner how you feel, what you want, and what you need. Good sex is about good communication. You may also have to remind your parents, service providers, teachers, and others that you are an adult with the right to choose to be sexual.</a:t>
            </a:r>
            <a:endParaRPr lang="en-US" i="0" baseline="0" dirty="0" smtClean="0"/>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41</a:t>
            </a:fld>
            <a:endParaRPr lang="en-US" dirty="0"/>
          </a:p>
        </p:txBody>
      </p:sp>
    </p:spTree>
    <p:extLst>
      <p:ext uri="{BB962C8B-B14F-4D97-AF65-F5344CB8AC3E}">
        <p14:creationId xmlns:p14="http://schemas.microsoft.com/office/powerpoint/2010/main" val="36474959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a:t>
            </a:r>
            <a:r>
              <a:rPr lang="en-US" i="1" dirty="0" smtClean="0"/>
              <a:t>If you are being hurt, or if someone ever touches your body in a way that you don’t</a:t>
            </a:r>
            <a:r>
              <a:rPr lang="en-US" i="1" baseline="0" dirty="0" smtClean="0"/>
              <a:t> like, you can get help. You did not do anything wrong, and you are not alone. You can get help by talking to an adult from your inner circle of trust (green circle) If someone you care about is being hurt, you can also get help by talking to an adult from your inner circle of trust (green circle). </a:t>
            </a:r>
            <a:r>
              <a:rPr lang="en-US" b="0" i="1" baseline="0" dirty="0" smtClean="0"/>
              <a:t>If an emergency is happening, you can always call 911. </a:t>
            </a:r>
          </a:p>
          <a:p>
            <a:endParaRPr lang="en-US" b="0" i="1" baseline="0" dirty="0" smtClean="0"/>
          </a:p>
          <a:p>
            <a:r>
              <a:rPr lang="en-US" b="0" i="1" baseline="0" dirty="0" smtClean="0"/>
              <a:t>If you call 911 for help, a police officer or an ambulance might come. </a:t>
            </a:r>
            <a:r>
              <a:rPr lang="en-US" i="1" baseline="0" dirty="0" smtClean="0"/>
              <a:t>If the first person you tell doesn’t believe you or doesn’t get you help, keep telling adults you trust what is going on until you get the help you need</a:t>
            </a:r>
            <a:r>
              <a:rPr lang="en-US" i="1" baseline="0" smtClean="0"/>
              <a:t>. </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42</a:t>
            </a:fld>
            <a:endParaRPr lang="en-US" dirty="0"/>
          </a:p>
        </p:txBody>
      </p:sp>
    </p:spTree>
    <p:extLst>
      <p:ext uri="{BB962C8B-B14F-4D97-AF65-F5344CB8AC3E}">
        <p14:creationId xmlns:p14="http://schemas.microsoft.com/office/powerpoint/2010/main" val="318291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Say: </a:t>
            </a:r>
            <a:r>
              <a:rPr lang="en-US" sz="1200" i="1" kern="1200" dirty="0" smtClean="0">
                <a:solidFill>
                  <a:schemeClr val="tx1"/>
                </a:solidFill>
                <a:effectLst/>
                <a:latin typeface="+mn-lt"/>
                <a:ea typeface="+mn-ea"/>
                <a:cs typeface="+mn-cs"/>
              </a:rPr>
              <a:t>Does anyone remember what our power statement is?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Our</a:t>
            </a:r>
            <a:r>
              <a:rPr lang="en-US" sz="1200" i="1" kern="1200" baseline="0" dirty="0" smtClean="0">
                <a:solidFill>
                  <a:schemeClr val="tx1"/>
                </a:solidFill>
                <a:effectLst/>
                <a:latin typeface="+mn-lt"/>
                <a:ea typeface="+mn-ea"/>
                <a:cs typeface="+mn-cs"/>
              </a:rPr>
              <a:t> power statement is </a:t>
            </a:r>
            <a:r>
              <a:rPr lang="en-US" sz="1200" i="1" kern="1200" dirty="0" smtClean="0">
                <a:solidFill>
                  <a:schemeClr val="tx1"/>
                </a:solidFill>
                <a:effectLst/>
                <a:latin typeface="+mn-lt"/>
                <a:ea typeface="+mn-ea"/>
                <a:cs typeface="+mn-cs"/>
              </a:rPr>
              <a:t>“I know me best.” This means that each of you knows yourself better than anyone else does. Today</a:t>
            </a:r>
            <a:r>
              <a:rPr lang="en-US" sz="1200" i="1" kern="1200" baseline="0" dirty="0" smtClean="0">
                <a:solidFill>
                  <a:schemeClr val="tx1"/>
                </a:solidFill>
                <a:effectLst/>
                <a:latin typeface="+mn-lt"/>
                <a:ea typeface="+mn-ea"/>
                <a:cs typeface="+mn-cs"/>
              </a:rPr>
              <a:t> you had a chance to think about the truth about bodies and sex. We also talked about safer places and people to help you learn more about bodies and sex. </a:t>
            </a:r>
            <a:r>
              <a:rPr lang="en-US" sz="1200" i="1" kern="1200" dirty="0" smtClean="0">
                <a:solidFill>
                  <a:schemeClr val="tx1"/>
                </a:solidFill>
                <a:effectLst/>
                <a:latin typeface="+mn-lt"/>
                <a:ea typeface="+mn-ea"/>
                <a:cs typeface="+mn-cs"/>
              </a:rPr>
              <a:t>Let’s gather together and on the count of three, say our power statement.</a:t>
            </a:r>
          </a:p>
          <a:p>
            <a:pPr lvl="0"/>
            <a:endParaRPr lang="en-US" sz="1200" i="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smtClean="0">
                <a:solidFill>
                  <a:schemeClr val="tx1"/>
                </a:solidFill>
                <a:effectLst/>
                <a:latin typeface="+mn-lt"/>
                <a:ea typeface="+mn-ea"/>
                <a:cs typeface="+mn-cs"/>
              </a:rPr>
              <a:t>Have each interested student put one hand in the middle of the circle. Ask for a student volunteer to count to three. After three, all participants say the power statement while lifting their hand into the air. Students</a:t>
            </a:r>
            <a:r>
              <a:rPr lang="en-US" sz="1200" i="0" kern="1200" baseline="0" dirty="0" smtClean="0">
                <a:solidFill>
                  <a:schemeClr val="tx1"/>
                </a:solidFill>
                <a:effectLst/>
                <a:latin typeface="+mn-lt"/>
                <a:ea typeface="+mn-ea"/>
                <a:cs typeface="+mn-cs"/>
              </a:rPr>
              <a:t> can also stand in the circle without touching hands if they prefer.</a:t>
            </a:r>
            <a:endParaRPr lang="en-US" sz="1200" i="0" kern="1200" dirty="0" smtClean="0">
              <a:solidFill>
                <a:schemeClr val="tx1"/>
              </a:solidFill>
              <a:effectLst/>
              <a:latin typeface="+mn-lt"/>
              <a:ea typeface="+mn-ea"/>
              <a:cs typeface="+mn-cs"/>
            </a:endParaRPr>
          </a:p>
          <a:p>
            <a:pPr lvl="0"/>
            <a:endParaRPr lang="en-US" sz="120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43</a:t>
            </a:fld>
            <a:endParaRPr lang="en-US" dirty="0"/>
          </a:p>
        </p:txBody>
      </p:sp>
    </p:spTree>
    <p:extLst>
      <p:ext uri="{BB962C8B-B14F-4D97-AF65-F5344CB8AC3E}">
        <p14:creationId xmlns:p14="http://schemas.microsoft.com/office/powerpoint/2010/main" val="2937645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SAFE would like to thank the Texas Council for Developmental Disabilities for the funding for this curriculum. </a:t>
            </a:r>
          </a:p>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44</a:t>
            </a:fld>
            <a:endParaRPr lang="en-US" dirty="0"/>
          </a:p>
        </p:txBody>
      </p:sp>
    </p:spTree>
    <p:extLst>
      <p:ext uri="{BB962C8B-B14F-4D97-AF65-F5344CB8AC3E}">
        <p14:creationId xmlns:p14="http://schemas.microsoft.com/office/powerpoint/2010/main" val="21016321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45</a:t>
            </a:fld>
            <a:endParaRPr lang="en-US" dirty="0"/>
          </a:p>
        </p:txBody>
      </p:sp>
    </p:spTree>
    <p:extLst>
      <p:ext uri="{BB962C8B-B14F-4D97-AF65-F5344CB8AC3E}">
        <p14:creationId xmlns:p14="http://schemas.microsoft.com/office/powerpoint/2010/main" val="563771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a:t>
            </a:r>
            <a:r>
              <a:rPr lang="en-US" sz="1200" b="0" i="1" u="none" strike="noStrike" kern="1200" dirty="0" smtClean="0">
                <a:solidFill>
                  <a:schemeClr val="tx1"/>
                </a:solidFill>
                <a:effectLst/>
                <a:latin typeface="+mn-lt"/>
                <a:ea typeface="+mn-ea"/>
                <a:cs typeface="+mn-cs"/>
              </a:rPr>
              <a:t>I wanted to remind everyone that I am a mandatory reporter to Adult Protective Services. Does anyone remember what that means? Normally what we talk about in class stays in class, unless I have your consent to share. This is a private, safe place to ask questions about your bodies and sex. However, if you</a:t>
            </a:r>
            <a:r>
              <a:rPr lang="en-US" sz="1200" b="0" i="1"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tell me that you are being hurt, or that someone else is being hurt, I would need to let Adult Protective Services know. I would need to get you or the other person help, so no one hurts you anymore. Does anyone have any questions about that?</a:t>
            </a:r>
            <a:endParaRPr lang="en-US" i="1" dirty="0"/>
          </a:p>
        </p:txBody>
      </p:sp>
      <p:sp>
        <p:nvSpPr>
          <p:cNvPr id="4" name="Slide Number Placeholder 3"/>
          <p:cNvSpPr>
            <a:spLocks noGrp="1"/>
          </p:cNvSpPr>
          <p:nvPr>
            <p:ph type="sldNum" sz="quarter" idx="10"/>
          </p:nvPr>
        </p:nvSpPr>
        <p:spPr/>
        <p:txBody>
          <a:bodyPr/>
          <a:lstStyle/>
          <a:p>
            <a:fld id="{CECF5B3D-642E-4B28-87C2-F57D0825168C}" type="slidenum">
              <a:rPr lang="en-US" smtClean="0"/>
              <a:t>5</a:t>
            </a:fld>
            <a:endParaRPr lang="en-US" dirty="0"/>
          </a:p>
        </p:txBody>
      </p:sp>
    </p:spTree>
    <p:extLst>
      <p:ext uri="{BB962C8B-B14F-4D97-AF65-F5344CB8AC3E}">
        <p14:creationId xmlns:p14="http://schemas.microsoft.com/office/powerpoint/2010/main" val="1105270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Read the agenda. Alternatively, you can ask for a student volunteer to read the agenda.</a:t>
            </a:r>
            <a:endParaRPr lang="en-US" dirty="0"/>
          </a:p>
        </p:txBody>
      </p:sp>
      <p:sp>
        <p:nvSpPr>
          <p:cNvPr id="4" name="Slide Number Placeholder 3"/>
          <p:cNvSpPr>
            <a:spLocks noGrp="1"/>
          </p:cNvSpPr>
          <p:nvPr>
            <p:ph type="sldNum" sz="quarter" idx="10"/>
          </p:nvPr>
        </p:nvSpPr>
        <p:spPr/>
        <p:txBody>
          <a:bodyPr/>
          <a:lstStyle/>
          <a:p>
            <a:fld id="{68BAA58B-7F68-4F22-A5B3-354C37D900B1}" type="slidenum">
              <a:rPr lang="en-US" smtClean="0"/>
              <a:t>6</a:t>
            </a:fld>
            <a:endParaRPr lang="en-US" dirty="0"/>
          </a:p>
        </p:txBody>
      </p:sp>
    </p:spTree>
    <p:extLst>
      <p:ext uri="{BB962C8B-B14F-4D97-AF65-F5344CB8AC3E}">
        <p14:creationId xmlns:p14="http://schemas.microsoft.com/office/powerpoint/2010/main" val="3517659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Say:</a:t>
            </a:r>
            <a:r>
              <a:rPr lang="en-US" sz="1200" b="0" i="0"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Virgin is a word that people use to talk about someone who has never had oral, vaginal, or anal sex.</a:t>
            </a:r>
            <a:endParaRPr lang="en-US" i="1" dirty="0"/>
          </a:p>
        </p:txBody>
      </p:sp>
      <p:sp>
        <p:nvSpPr>
          <p:cNvPr id="4" name="Slide Number Placeholder 3"/>
          <p:cNvSpPr>
            <a:spLocks noGrp="1"/>
          </p:cNvSpPr>
          <p:nvPr>
            <p:ph type="sldNum" sz="quarter" idx="10"/>
          </p:nvPr>
        </p:nvSpPr>
        <p:spPr/>
        <p:txBody>
          <a:bodyPr/>
          <a:lstStyle/>
          <a:p>
            <a:fld id="{3E6AD880-1A06-4208-AE42-F9AA99F6D3F3}" type="slidenum">
              <a:rPr lang="en-US" smtClean="0"/>
              <a:t>7</a:t>
            </a:fld>
            <a:endParaRPr lang="en-US" dirty="0"/>
          </a:p>
        </p:txBody>
      </p:sp>
    </p:spTree>
    <p:extLst>
      <p:ext uri="{BB962C8B-B14F-4D97-AF65-F5344CB8AC3E}">
        <p14:creationId xmlns:p14="http://schemas.microsoft.com/office/powerpoint/2010/main" val="2390623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Say:</a:t>
            </a:r>
            <a:r>
              <a:rPr lang="en-US" sz="1200" b="0" i="0" u="none" strike="noStrike" kern="1200" baseline="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rPr>
              <a:t>Sometimes when a person has sex for the first time, it is referred to as “losing their virginity.” But the truth is, when you have sex for the first time, you don’t lose anything.</a:t>
            </a:r>
            <a:r>
              <a:rPr lang="en-US" sz="1200" b="0" i="1" u="none" strike="noStrike" kern="1200" baseline="0" dirty="0" smtClean="0">
                <a:solidFill>
                  <a:schemeClr val="tx1"/>
                </a:solidFill>
                <a:effectLst/>
                <a:latin typeface="+mn-lt"/>
                <a:ea typeface="+mn-ea"/>
                <a:cs typeface="+mn-cs"/>
              </a:rPr>
              <a:t> Having sex for the first time is like any new experience—it’s a chance to try and learn some new things. N</a:t>
            </a:r>
            <a:r>
              <a:rPr lang="en-US" sz="1200" b="0" i="1" u="none" strike="noStrike" kern="1200" dirty="0" smtClean="0">
                <a:solidFill>
                  <a:schemeClr val="tx1"/>
                </a:solidFill>
                <a:effectLst/>
                <a:latin typeface="+mn-lt"/>
                <a:ea typeface="+mn-ea"/>
                <a:cs typeface="+mn-cs"/>
              </a:rPr>
              <a:t>othing about who you</a:t>
            </a:r>
            <a:r>
              <a:rPr lang="en-US" sz="1200" b="0" i="1" u="none" strike="noStrike" kern="1200" baseline="0" dirty="0" smtClean="0">
                <a:solidFill>
                  <a:schemeClr val="tx1"/>
                </a:solidFill>
                <a:effectLst/>
                <a:latin typeface="+mn-lt"/>
                <a:ea typeface="+mn-ea"/>
                <a:cs typeface="+mn-cs"/>
              </a:rPr>
              <a:t> are as a person</a:t>
            </a:r>
            <a:r>
              <a:rPr lang="en-US" sz="1200" b="0" i="1" u="none" strike="noStrike" kern="1200" dirty="0" smtClean="0">
                <a:solidFill>
                  <a:schemeClr val="tx1"/>
                </a:solidFill>
                <a:effectLst/>
                <a:latin typeface="+mn-lt"/>
                <a:ea typeface="+mn-ea"/>
                <a:cs typeface="+mn-cs"/>
              </a:rPr>
              <a:t> changes when you have sex--you’re still you and you’re still awesome! </a:t>
            </a:r>
          </a:p>
          <a:p>
            <a:pPr rtl="0"/>
            <a:r>
              <a:rPr lang="en-US" i="1" dirty="0" smtClean="0"/>
              <a:t/>
            </a:r>
            <a:br>
              <a:rPr lang="en-US" i="1" dirty="0" smtClean="0"/>
            </a:br>
            <a:r>
              <a:rPr lang="en-US" sz="1200" b="0" i="1" u="none" strike="noStrike" kern="1200" dirty="0" smtClean="0">
                <a:solidFill>
                  <a:schemeClr val="tx1"/>
                </a:solidFill>
                <a:effectLst/>
                <a:latin typeface="+mn-lt"/>
                <a:ea typeface="+mn-ea"/>
                <a:cs typeface="+mn-cs"/>
              </a:rPr>
              <a:t>Sometimes people say that having sex is best when it’s someone’s first time. The truth is that virginity is not what makes sex special. What makes sex special is both people feeling safe and good. For most couples, sex will get better as they get to know each other more, and get more comfortable talking with each other about their bodies and needs. Good sex is all about good communication!</a:t>
            </a:r>
          </a:p>
          <a:p>
            <a:endParaRPr lang="en-US" sz="1200" b="0" i="1" u="none" strike="noStrike" kern="1200" dirty="0" smtClean="0">
              <a:solidFill>
                <a:schemeClr val="tx1"/>
              </a:solidFill>
              <a:effectLst/>
              <a:latin typeface="+mn-lt"/>
              <a:ea typeface="+mn-ea"/>
              <a:cs typeface="+mn-cs"/>
            </a:endParaRPr>
          </a:p>
          <a:p>
            <a:r>
              <a:rPr lang="en-US" sz="1200" b="0" i="1" u="none" strike="noStrike" kern="1200" dirty="0" smtClean="0">
                <a:solidFill>
                  <a:schemeClr val="tx1"/>
                </a:solidFill>
                <a:effectLst/>
                <a:latin typeface="+mn-lt"/>
                <a:ea typeface="+mn-ea"/>
                <a:cs typeface="+mn-cs"/>
              </a:rPr>
              <a:t>Remember, it’s never okay to make someone feel bad about having a lot of sex.</a:t>
            </a:r>
            <a:r>
              <a:rPr lang="en-US" sz="1200" b="0" i="1" u="none" strike="noStrike" kern="1200" baseline="0" dirty="0" smtClean="0">
                <a:solidFill>
                  <a:schemeClr val="tx1"/>
                </a:solidFill>
                <a:effectLst/>
                <a:latin typeface="+mn-lt"/>
                <a:ea typeface="+mn-ea"/>
                <a:cs typeface="+mn-cs"/>
              </a:rPr>
              <a:t> It’s also not okay to make fun of someone for being a virgin. Everyone gets to decide for themselves when they are ready to have sex. Whether you have already had sex, are interested in having sex, or are not planning on having sex any time soon, you are awesome!</a:t>
            </a:r>
            <a:endParaRPr lang="en-US" i="1" dirty="0"/>
          </a:p>
        </p:txBody>
      </p:sp>
      <p:sp>
        <p:nvSpPr>
          <p:cNvPr id="4" name="Slide Number Placeholder 3"/>
          <p:cNvSpPr>
            <a:spLocks noGrp="1"/>
          </p:cNvSpPr>
          <p:nvPr>
            <p:ph type="sldNum" sz="quarter" idx="10"/>
          </p:nvPr>
        </p:nvSpPr>
        <p:spPr/>
        <p:txBody>
          <a:bodyPr/>
          <a:lstStyle/>
          <a:p>
            <a:fld id="{3E6AD880-1A06-4208-AE42-F9AA99F6D3F3}" type="slidenum">
              <a:rPr lang="en-US" smtClean="0"/>
              <a:t>8</a:t>
            </a:fld>
            <a:endParaRPr lang="en-US" dirty="0"/>
          </a:p>
        </p:txBody>
      </p:sp>
    </p:spTree>
    <p:extLst>
      <p:ext uri="{BB962C8B-B14F-4D97-AF65-F5344CB8AC3E}">
        <p14:creationId xmlns:p14="http://schemas.microsoft.com/office/powerpoint/2010/main" val="1067194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a:t>
            </a:r>
            <a:r>
              <a:rPr lang="en-US" baseline="0" dirty="0" smtClean="0"/>
              <a:t> </a:t>
            </a:r>
            <a:r>
              <a:rPr lang="en-US" i="1" baseline="0" dirty="0" smtClean="0"/>
              <a:t>Pornography, or porn for short, is a word people use to talk about photos or videos of people having sex. The people in porn videos are actors.</a:t>
            </a:r>
            <a:endParaRPr lang="en-US" dirty="0"/>
          </a:p>
        </p:txBody>
      </p:sp>
      <p:sp>
        <p:nvSpPr>
          <p:cNvPr id="4" name="Slide Number Placeholder 3"/>
          <p:cNvSpPr>
            <a:spLocks noGrp="1"/>
          </p:cNvSpPr>
          <p:nvPr>
            <p:ph type="sldNum" sz="quarter" idx="10"/>
          </p:nvPr>
        </p:nvSpPr>
        <p:spPr/>
        <p:txBody>
          <a:bodyPr/>
          <a:lstStyle/>
          <a:p>
            <a:fld id="{3E6AD880-1A06-4208-AE42-F9AA99F6D3F3}" type="slidenum">
              <a:rPr lang="en-US" smtClean="0"/>
              <a:t>9</a:t>
            </a:fld>
            <a:endParaRPr lang="en-US" dirty="0"/>
          </a:p>
        </p:txBody>
      </p:sp>
    </p:spTree>
    <p:extLst>
      <p:ext uri="{BB962C8B-B14F-4D97-AF65-F5344CB8AC3E}">
        <p14:creationId xmlns:p14="http://schemas.microsoft.com/office/powerpoint/2010/main" val="3207600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DB2DDC-5ED7-4D77-A497-B7E57C01FC9A}" type="datetimeFigureOut">
              <a:rPr lang="en-US" smtClean="0"/>
              <a:t>4/27/2022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599E14-A118-42EB-AE50-FA86EB38AE31}" type="slidenum">
              <a:rPr lang="en-US" smtClean="0"/>
              <a:t>‹#›</a:t>
            </a:fld>
            <a:endParaRPr lang="en-US" dirty="0"/>
          </a:p>
        </p:txBody>
      </p:sp>
    </p:spTree>
    <p:extLst>
      <p:ext uri="{BB962C8B-B14F-4D97-AF65-F5344CB8AC3E}">
        <p14:creationId xmlns:p14="http://schemas.microsoft.com/office/powerpoint/2010/main" val="1304852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DB2DDC-5ED7-4D77-A497-B7E57C01FC9A}" type="datetimeFigureOut">
              <a:rPr lang="en-US" smtClean="0"/>
              <a:t>4/27/2022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599E14-A118-42EB-AE50-FA86EB38AE31}" type="slidenum">
              <a:rPr lang="en-US" smtClean="0"/>
              <a:t>‹#›</a:t>
            </a:fld>
            <a:endParaRPr lang="en-US" dirty="0"/>
          </a:p>
        </p:txBody>
      </p:sp>
    </p:spTree>
    <p:extLst>
      <p:ext uri="{BB962C8B-B14F-4D97-AF65-F5344CB8AC3E}">
        <p14:creationId xmlns:p14="http://schemas.microsoft.com/office/powerpoint/2010/main" val="730669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DB2DDC-5ED7-4D77-A497-B7E57C01FC9A}" type="datetimeFigureOut">
              <a:rPr lang="en-US" smtClean="0"/>
              <a:t>4/27/2022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599E14-A118-42EB-AE50-FA86EB38AE31}" type="slidenum">
              <a:rPr lang="en-US" smtClean="0"/>
              <a:t>‹#›</a:t>
            </a:fld>
            <a:endParaRPr lang="en-US" dirty="0"/>
          </a:p>
        </p:txBody>
      </p:sp>
    </p:spTree>
    <p:extLst>
      <p:ext uri="{BB962C8B-B14F-4D97-AF65-F5344CB8AC3E}">
        <p14:creationId xmlns:p14="http://schemas.microsoft.com/office/powerpoint/2010/main" val="3077735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DB2DDC-5ED7-4D77-A497-B7E57C01FC9A}" type="datetimeFigureOut">
              <a:rPr lang="en-US" smtClean="0"/>
              <a:t>4/27/2022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599E14-A118-42EB-AE50-FA86EB38AE31}" type="slidenum">
              <a:rPr lang="en-US" smtClean="0"/>
              <a:t>‹#›</a:t>
            </a:fld>
            <a:endParaRPr lang="en-US" dirty="0"/>
          </a:p>
        </p:txBody>
      </p:sp>
    </p:spTree>
    <p:extLst>
      <p:ext uri="{BB962C8B-B14F-4D97-AF65-F5344CB8AC3E}">
        <p14:creationId xmlns:p14="http://schemas.microsoft.com/office/powerpoint/2010/main" val="3787501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DB2DDC-5ED7-4D77-A497-B7E57C01FC9A}" type="datetimeFigureOut">
              <a:rPr lang="en-US" smtClean="0"/>
              <a:t>4/27/2022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599E14-A118-42EB-AE50-FA86EB38AE31}" type="slidenum">
              <a:rPr lang="en-US" smtClean="0"/>
              <a:t>‹#›</a:t>
            </a:fld>
            <a:endParaRPr lang="en-US" dirty="0"/>
          </a:p>
        </p:txBody>
      </p:sp>
    </p:spTree>
    <p:extLst>
      <p:ext uri="{BB962C8B-B14F-4D97-AF65-F5344CB8AC3E}">
        <p14:creationId xmlns:p14="http://schemas.microsoft.com/office/powerpoint/2010/main" val="3679322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DB2DDC-5ED7-4D77-A497-B7E57C01FC9A}" type="datetimeFigureOut">
              <a:rPr lang="en-US" smtClean="0"/>
              <a:t>4/27/2022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599E14-A118-42EB-AE50-FA86EB38AE31}" type="slidenum">
              <a:rPr lang="en-US" smtClean="0"/>
              <a:t>‹#›</a:t>
            </a:fld>
            <a:endParaRPr lang="en-US" dirty="0"/>
          </a:p>
        </p:txBody>
      </p:sp>
    </p:spTree>
    <p:extLst>
      <p:ext uri="{BB962C8B-B14F-4D97-AF65-F5344CB8AC3E}">
        <p14:creationId xmlns:p14="http://schemas.microsoft.com/office/powerpoint/2010/main" val="1433041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DB2DDC-5ED7-4D77-A497-B7E57C01FC9A}" type="datetimeFigureOut">
              <a:rPr lang="en-US" smtClean="0"/>
              <a:t>4/27/2022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0599E14-A118-42EB-AE50-FA86EB38AE31}" type="slidenum">
              <a:rPr lang="en-US" smtClean="0"/>
              <a:t>‹#›</a:t>
            </a:fld>
            <a:endParaRPr lang="en-US" dirty="0"/>
          </a:p>
        </p:txBody>
      </p:sp>
    </p:spTree>
    <p:extLst>
      <p:ext uri="{BB962C8B-B14F-4D97-AF65-F5344CB8AC3E}">
        <p14:creationId xmlns:p14="http://schemas.microsoft.com/office/powerpoint/2010/main" val="298170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DB2DDC-5ED7-4D77-A497-B7E57C01FC9A}" type="datetimeFigureOut">
              <a:rPr lang="en-US" smtClean="0"/>
              <a:t>4/27/2022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599E14-A118-42EB-AE50-FA86EB38AE31}" type="slidenum">
              <a:rPr lang="en-US" smtClean="0"/>
              <a:t>‹#›</a:t>
            </a:fld>
            <a:endParaRPr lang="en-US" dirty="0"/>
          </a:p>
        </p:txBody>
      </p:sp>
    </p:spTree>
    <p:extLst>
      <p:ext uri="{BB962C8B-B14F-4D97-AF65-F5344CB8AC3E}">
        <p14:creationId xmlns:p14="http://schemas.microsoft.com/office/powerpoint/2010/main" val="818381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DB2DDC-5ED7-4D77-A497-B7E57C01FC9A}" type="datetimeFigureOut">
              <a:rPr lang="en-US" smtClean="0"/>
              <a:t>4/27/2022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0599E14-A118-42EB-AE50-FA86EB38AE31}" type="slidenum">
              <a:rPr lang="en-US" smtClean="0"/>
              <a:t>‹#›</a:t>
            </a:fld>
            <a:endParaRPr lang="en-US" dirty="0"/>
          </a:p>
        </p:txBody>
      </p:sp>
    </p:spTree>
    <p:extLst>
      <p:ext uri="{BB962C8B-B14F-4D97-AF65-F5344CB8AC3E}">
        <p14:creationId xmlns:p14="http://schemas.microsoft.com/office/powerpoint/2010/main" val="300870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DB2DDC-5ED7-4D77-A497-B7E57C01FC9A}" type="datetimeFigureOut">
              <a:rPr lang="en-US" smtClean="0"/>
              <a:t>4/27/2022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599E14-A118-42EB-AE50-FA86EB38AE31}" type="slidenum">
              <a:rPr lang="en-US" smtClean="0"/>
              <a:t>‹#›</a:t>
            </a:fld>
            <a:endParaRPr lang="en-US" dirty="0"/>
          </a:p>
        </p:txBody>
      </p:sp>
    </p:spTree>
    <p:extLst>
      <p:ext uri="{BB962C8B-B14F-4D97-AF65-F5344CB8AC3E}">
        <p14:creationId xmlns:p14="http://schemas.microsoft.com/office/powerpoint/2010/main" val="2083464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DB2DDC-5ED7-4D77-A497-B7E57C01FC9A}" type="datetimeFigureOut">
              <a:rPr lang="en-US" smtClean="0"/>
              <a:t>4/27/2022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599E14-A118-42EB-AE50-FA86EB38AE31}" type="slidenum">
              <a:rPr lang="en-US" smtClean="0"/>
              <a:t>‹#›</a:t>
            </a:fld>
            <a:endParaRPr lang="en-US" dirty="0"/>
          </a:p>
        </p:txBody>
      </p:sp>
    </p:spTree>
    <p:extLst>
      <p:ext uri="{BB962C8B-B14F-4D97-AF65-F5344CB8AC3E}">
        <p14:creationId xmlns:p14="http://schemas.microsoft.com/office/powerpoint/2010/main" val="2071765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DB2DDC-5ED7-4D77-A497-B7E57C01FC9A}" type="datetimeFigureOut">
              <a:rPr lang="en-US" smtClean="0"/>
              <a:t>4/27/2022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599E14-A118-42EB-AE50-FA86EB38AE31}" type="slidenum">
              <a:rPr lang="en-US" smtClean="0"/>
              <a:t>‹#›</a:t>
            </a:fld>
            <a:endParaRPr lang="en-US" dirty="0"/>
          </a:p>
        </p:txBody>
      </p:sp>
    </p:spTree>
    <p:extLst>
      <p:ext uri="{BB962C8B-B14F-4D97-AF65-F5344CB8AC3E}">
        <p14:creationId xmlns:p14="http://schemas.microsoft.com/office/powerpoint/2010/main" val="21605805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2.png"/><Relationship Id="rId5" Type="http://schemas.openxmlformats.org/officeDocument/2006/relationships/image" Target="../media/image29.png"/><Relationship Id="rId10" Type="http://schemas.openxmlformats.org/officeDocument/2006/relationships/image" Target="../media/image4.png"/><Relationship Id="rId4" Type="http://schemas.openxmlformats.org/officeDocument/2006/relationships/image" Target="../media/image28.pn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4.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1.png"/><Relationship Id="rId7" Type="http://schemas.openxmlformats.org/officeDocument/2006/relationships/image" Target="../media/image4.png"/><Relationship Id="rId12"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7.png"/><Relationship Id="rId5" Type="http://schemas.openxmlformats.org/officeDocument/2006/relationships/image" Target="../media/image43.png"/><Relationship Id="rId10" Type="http://schemas.openxmlformats.org/officeDocument/2006/relationships/image" Target="../media/image46.png"/><Relationship Id="rId4" Type="http://schemas.openxmlformats.org/officeDocument/2006/relationships/image" Target="../media/image42.pn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34.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57.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4.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2.png"/><Relationship Id="rId5" Type="http://schemas.openxmlformats.org/officeDocument/2006/relationships/image" Target="../media/image29.png"/><Relationship Id="rId10" Type="http://schemas.openxmlformats.org/officeDocument/2006/relationships/image" Target="../media/image4.png"/><Relationship Id="rId4" Type="http://schemas.openxmlformats.org/officeDocument/2006/relationships/image" Target="../media/image28.png"/><Relationship Id="rId9"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4.png"/><Relationship Id="rId7"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7.jpg"/><Relationship Id="rId7"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34.png"/><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8.png"/><Relationship Id="rId7"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66.png"/><Relationship Id="rId4" Type="http://schemas.microsoft.com/office/2007/relationships/hdphoto" Target="../media/hdphoto1.wdp"/><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jpeg"/><Relationship Id="rId21" Type="http://schemas.openxmlformats.org/officeDocument/2006/relationships/image" Target="../media/image24.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3.xml"/><Relationship Id="rId16" Type="http://schemas.openxmlformats.org/officeDocument/2006/relationships/image" Target="../media/image20.png"/><Relationship Id="rId20"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9.jpg"/><Relationship Id="rId7"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34.pn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0.png"/><Relationship Id="rId7"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34.png"/><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2.png"/><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2.png"/><Relationship Id="rId5" Type="http://schemas.openxmlformats.org/officeDocument/2006/relationships/image" Target="../media/image29.png"/><Relationship Id="rId10" Type="http://schemas.openxmlformats.org/officeDocument/2006/relationships/image" Target="../media/image4.png"/><Relationship Id="rId4" Type="http://schemas.openxmlformats.org/officeDocument/2006/relationships/image" Target="../media/image28.png"/><Relationship Id="rId9"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1.png"/><Relationship Id="rId4" Type="http://schemas.openxmlformats.org/officeDocument/2006/relationships/image" Target="../media/image80.jpeg"/></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3.png"/></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4.png"/></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2.png"/><Relationship Id="rId4" Type="http://schemas.openxmlformats.org/officeDocument/2006/relationships/image" Target="../media/image28.pn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43" y="-26506"/>
            <a:ext cx="12166314" cy="6884505"/>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37147" t="37681" r="37800" b="44734"/>
          <a:stretch/>
        </p:blipFill>
        <p:spPr>
          <a:xfrm>
            <a:off x="9939130" y="180921"/>
            <a:ext cx="1987826" cy="786488"/>
          </a:xfrm>
          <a:prstGeom prst="rect">
            <a:avLst/>
          </a:prstGeom>
        </p:spPr>
      </p:pic>
      <p:sp>
        <p:nvSpPr>
          <p:cNvPr id="5" name="Footer Placeholder 3"/>
          <p:cNvSpPr txBox="1">
            <a:spLocks/>
          </p:cNvSpPr>
          <p:nvPr/>
        </p:nvSpPr>
        <p:spPr>
          <a:xfrm>
            <a:off x="8967435" y="6506432"/>
            <a:ext cx="3224565" cy="299809"/>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8617583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676400" y="415910"/>
            <a:ext cx="10515600" cy="1325563"/>
          </a:xfrm>
        </p:spPr>
        <p:txBody>
          <a:bodyPr>
            <a:normAutofit/>
          </a:bodyPr>
          <a:lstStyle/>
          <a:p>
            <a:r>
              <a:rPr lang="en-US" sz="4800" b="1" dirty="0" smtClean="0">
                <a:latin typeface="Tahoma" panose="020B0604030504040204" pitchFamily="34" charset="0"/>
                <a:ea typeface="Tahoma" panose="020B0604030504040204" pitchFamily="34" charset="0"/>
                <a:cs typeface="Tahoma" panose="020B0604030504040204" pitchFamily="34" charset="0"/>
              </a:rPr>
              <a:t>The Truth about Pornography</a:t>
            </a:r>
            <a:endParaRPr lang="en-US" sz="4800"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832" t="6144" r="78000" b="69150"/>
          <a:stretch/>
        </p:blipFill>
        <p:spPr>
          <a:xfrm>
            <a:off x="-13252" y="-3643"/>
            <a:ext cx="2088777" cy="169433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3342" y="993913"/>
            <a:ext cx="11752960" cy="7045538"/>
          </a:xfrm>
          <a:prstGeom prst="rect">
            <a:avLst/>
          </a:prstGeom>
        </p:spPr>
      </p:pic>
      <p:sp>
        <p:nvSpPr>
          <p:cNvPr id="8" name="TextBox 7"/>
          <p:cNvSpPr txBox="1"/>
          <p:nvPr/>
        </p:nvSpPr>
        <p:spPr>
          <a:xfrm>
            <a:off x="6489291" y="1827345"/>
            <a:ext cx="5286400" cy="3662541"/>
          </a:xfrm>
          <a:prstGeom prst="rect">
            <a:avLst/>
          </a:prstGeom>
          <a:noFill/>
        </p:spPr>
        <p:txBody>
          <a:bodyPr wrap="square" rtlCol="0">
            <a:spAutoFit/>
          </a:bodyPr>
          <a:lstStyle/>
          <a:p>
            <a:pPr marL="457200" indent="-457200">
              <a:buFont typeface="Arial" panose="020B0604020202020204" pitchFamily="34" charset="0"/>
              <a:buChar char="•"/>
            </a:pPr>
            <a:r>
              <a:rPr lang="en-US" sz="3600" dirty="0" smtClean="0">
                <a:latin typeface="Tahoma" panose="020B0604030504040204" pitchFamily="34" charset="0"/>
                <a:ea typeface="Tahoma" panose="020B0604030504040204" pitchFamily="34" charset="0"/>
                <a:cs typeface="Tahoma" panose="020B0604030504040204" pitchFamily="34" charset="0"/>
              </a:rPr>
              <a:t>Porn does not show how sex really is. </a:t>
            </a:r>
            <a:r>
              <a:rPr lang="en-US" sz="3600" dirty="0">
                <a:latin typeface="Tahoma" panose="020B0604030504040204" pitchFamily="34" charset="0"/>
                <a:ea typeface="Tahoma" panose="020B0604030504040204" pitchFamily="34" charset="0"/>
                <a:cs typeface="Tahoma" panose="020B0604030504040204" pitchFamily="34" charset="0"/>
              </a:rPr>
              <a:t>The people in porn are </a:t>
            </a:r>
            <a:r>
              <a:rPr lang="en-US" sz="3600" dirty="0" smtClean="0">
                <a:latin typeface="Tahoma" panose="020B0604030504040204" pitchFamily="34" charset="0"/>
                <a:ea typeface="Tahoma" panose="020B0604030504040204" pitchFamily="34" charset="0"/>
                <a:cs typeface="Tahoma" panose="020B0604030504040204" pitchFamily="34" charset="0"/>
              </a:rPr>
              <a:t>actors.</a:t>
            </a:r>
          </a:p>
          <a:p>
            <a:pPr marL="457200" indent="-457200"/>
            <a:endParaRPr lang="en-US" sz="1600" dirty="0" smtClean="0">
              <a:latin typeface="Tahoma" panose="020B0604030504040204" pitchFamily="34" charset="0"/>
              <a:ea typeface="Tahoma" panose="020B0604030504040204" pitchFamily="34" charset="0"/>
              <a:cs typeface="Tahoma" panose="020B0604030504040204" pitchFamily="34" charset="0"/>
            </a:endParaRPr>
          </a:p>
          <a:p>
            <a:pPr marL="457200" indent="-457200">
              <a:buFont typeface="Arial" panose="020B0604020202020204" pitchFamily="34" charset="0"/>
              <a:buChar char="•"/>
            </a:pPr>
            <a:r>
              <a:rPr lang="en-US" sz="3600" dirty="0" smtClean="0">
                <a:latin typeface="Tahoma" panose="020B0604030504040204" pitchFamily="34" charset="0"/>
                <a:ea typeface="Tahoma" panose="020B0604030504040204" pitchFamily="34" charset="0"/>
                <a:cs typeface="Tahoma" panose="020B0604030504040204" pitchFamily="34" charset="0"/>
              </a:rPr>
              <a:t>Porn is not a good way to learn about sex.</a:t>
            </a:r>
            <a:endParaRPr lang="en-US" sz="3600" dirty="0">
              <a:latin typeface="Tahoma" panose="020B0604030504040204" pitchFamily="34" charset="0"/>
              <a:ea typeface="Tahoma" panose="020B0604030504040204" pitchFamily="34" charset="0"/>
              <a:cs typeface="Tahoma" panose="020B0604030504040204" pitchFamily="34" charset="0"/>
            </a:endParaRPr>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1" name="Footer Placeholder 3"/>
          <p:cNvSpPr txBox="1">
            <a:spLocks/>
          </p:cNvSpPr>
          <p:nvPr/>
        </p:nvSpPr>
        <p:spPr>
          <a:xfrm>
            <a:off x="8868045" y="6475130"/>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1124440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59634"/>
            <a:ext cx="12166314" cy="6858000"/>
            <a:chOff x="0" y="0"/>
            <a:chExt cx="12166314" cy="685800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66314" cy="6858000"/>
            </a:xfrm>
            <a:prstGeom prst="rect">
              <a:avLst/>
            </a:prstGeom>
          </p:spPr>
        </p:pic>
        <p:sp>
          <p:nvSpPr>
            <p:cNvPr id="7" name="TextBox 6"/>
            <p:cNvSpPr txBox="1"/>
            <p:nvPr/>
          </p:nvSpPr>
          <p:spPr>
            <a:xfrm>
              <a:off x="8443442" y="839284"/>
              <a:ext cx="2393320" cy="954107"/>
            </a:xfrm>
            <a:prstGeom prst="rect">
              <a:avLst/>
            </a:prstGeom>
            <a:noFill/>
          </p:spPr>
          <p:txBody>
            <a:bodyPr wrap="square" rtlCol="0">
              <a:spAutoFit/>
            </a:bodyPr>
            <a:lstStyle/>
            <a:p>
              <a:r>
                <a:rPr lang="en-US" sz="2800" dirty="0" smtClean="0">
                  <a:latin typeface="Tahoma" panose="020B0604030504040204" pitchFamily="34" charset="0"/>
                  <a:ea typeface="Tahoma" panose="020B0604030504040204" pitchFamily="34" charset="0"/>
                  <a:cs typeface="Tahoma" panose="020B0604030504040204" pitchFamily="34" charset="0"/>
                </a:rPr>
                <a:t>Virginity and Pornography</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5640132" y="2256992"/>
              <a:ext cx="3672154" cy="954107"/>
            </a:xfrm>
            <a:prstGeom prst="rect">
              <a:avLst/>
            </a:prstGeom>
            <a:noFill/>
          </p:spPr>
          <p:txBody>
            <a:bodyPr wrap="square" rtlCol="0">
              <a:spAutoFit/>
            </a:bodyPr>
            <a:lstStyle/>
            <a:p>
              <a:pPr algn="ctr"/>
              <a:r>
                <a:rPr lang="en-US" sz="2800" dirty="0" smtClean="0">
                  <a:latin typeface="Tahoma" panose="020B0604030504040204" pitchFamily="34" charset="0"/>
                  <a:ea typeface="Tahoma" panose="020B0604030504040204" pitchFamily="34" charset="0"/>
                  <a:cs typeface="Tahoma" panose="020B0604030504040204" pitchFamily="34" charset="0"/>
                </a:rPr>
                <a:t>What We </a:t>
              </a:r>
              <a:r>
                <a:rPr lang="en-US" sz="2800" dirty="0">
                  <a:latin typeface="Tahoma" panose="020B0604030504040204" pitchFamily="34" charset="0"/>
                  <a:ea typeface="Tahoma" panose="020B0604030504040204" pitchFamily="34" charset="0"/>
                  <a:cs typeface="Tahoma" panose="020B0604030504040204" pitchFamily="34" charset="0"/>
                </a:rPr>
                <a:t>H</a:t>
              </a:r>
              <a:r>
                <a:rPr lang="en-US" sz="2800" dirty="0" smtClean="0">
                  <a:latin typeface="Tahoma" panose="020B0604030504040204" pitchFamily="34" charset="0"/>
                  <a:ea typeface="Tahoma" panose="020B0604030504040204" pitchFamily="34" charset="0"/>
                  <a:cs typeface="Tahoma" panose="020B0604030504040204" pitchFamily="34" charset="0"/>
                </a:rPr>
                <a:t>ear about Bodies and Sex</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3520248" y="4859911"/>
              <a:ext cx="3672154" cy="523220"/>
            </a:xfrm>
            <a:prstGeom prst="rect">
              <a:avLst/>
            </a:prstGeom>
            <a:noFill/>
          </p:spPr>
          <p:txBody>
            <a:bodyPr wrap="square" rtlCol="0">
              <a:spAutoFit/>
            </a:bodyPr>
            <a:lstStyle/>
            <a:p>
              <a:pPr algn="ctr"/>
              <a:r>
                <a:rPr lang="en-US" sz="2800" dirty="0" smtClean="0">
                  <a:latin typeface="Tahoma" panose="020B0604030504040204" pitchFamily="34" charset="0"/>
                  <a:ea typeface="Tahoma" panose="020B0604030504040204" pitchFamily="34" charset="0"/>
                  <a:cs typeface="Tahoma" panose="020B0604030504040204" pitchFamily="34" charset="0"/>
                </a:rPr>
                <a:t>How to Learn </a:t>
              </a:r>
              <a:r>
                <a:rPr lang="en-US" sz="2800" dirty="0">
                  <a:latin typeface="Tahoma" panose="020B0604030504040204" pitchFamily="34" charset="0"/>
                  <a:ea typeface="Tahoma" panose="020B0604030504040204" pitchFamily="34" charset="0"/>
                  <a:cs typeface="Tahoma" panose="020B0604030504040204" pitchFamily="34" charset="0"/>
                </a:rPr>
                <a:t>M</a:t>
              </a:r>
              <a:r>
                <a:rPr lang="en-US" sz="2800" dirty="0" smtClean="0">
                  <a:latin typeface="Tahoma" panose="020B0604030504040204" pitchFamily="34" charset="0"/>
                  <a:ea typeface="Tahoma" panose="020B0604030504040204" pitchFamily="34" charset="0"/>
                  <a:cs typeface="Tahoma" panose="020B0604030504040204" pitchFamily="34" charset="0"/>
                </a:rPr>
                <a:t>ore</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8443442" y="5092409"/>
              <a:ext cx="3672154" cy="954107"/>
            </a:xfrm>
            <a:prstGeom prst="rect">
              <a:avLst/>
            </a:prstGeom>
            <a:noFill/>
          </p:spPr>
          <p:txBody>
            <a:bodyPr wrap="square" rtlCol="0">
              <a:spAutoFit/>
            </a:bodyPr>
            <a:lstStyle/>
            <a:p>
              <a:pPr algn="ctr"/>
              <a:r>
                <a:rPr lang="en-US" sz="2800" dirty="0" smtClean="0">
                  <a:latin typeface="Tahoma" panose="020B0604030504040204" pitchFamily="34" charset="0"/>
                  <a:ea typeface="Tahoma" panose="020B0604030504040204" pitchFamily="34" charset="0"/>
                  <a:cs typeface="Tahoma" panose="020B0604030504040204" pitchFamily="34" charset="0"/>
                </a:rPr>
                <a:t>Sexual </a:t>
              </a:r>
            </a:p>
            <a:p>
              <a:pPr algn="ctr"/>
              <a:r>
                <a:rPr lang="en-US" sz="2800" dirty="0" smtClean="0">
                  <a:latin typeface="Tahoma" panose="020B0604030504040204" pitchFamily="34" charset="0"/>
                  <a:ea typeface="Tahoma" panose="020B0604030504040204" pitchFamily="34" charset="0"/>
                  <a:cs typeface="Tahoma" panose="020B0604030504040204" pitchFamily="34" charset="0"/>
                </a:rPr>
                <a:t>Self-Advocacy</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47276" t="6444" r="5995" b="18580"/>
            <a:stretch/>
          </p:blipFill>
          <p:spPr>
            <a:xfrm>
              <a:off x="6520964" y="543339"/>
              <a:ext cx="1910490" cy="1727903"/>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25737" r="21447"/>
            <a:stretch/>
          </p:blipFill>
          <p:spPr>
            <a:xfrm>
              <a:off x="7134194" y="4659450"/>
              <a:ext cx="1756837" cy="1874986"/>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r="37022"/>
            <a:stretch/>
          </p:blipFill>
          <p:spPr>
            <a:xfrm>
              <a:off x="2332685" y="4425991"/>
              <a:ext cx="1489109" cy="1332836"/>
            </a:xfrm>
            <a:prstGeom prst="rect">
              <a:avLst/>
            </a:prstGeom>
          </p:spPr>
        </p:pic>
        <p:grpSp>
          <p:nvGrpSpPr>
            <p:cNvPr id="14" name="Group 13"/>
            <p:cNvGrpSpPr/>
            <p:nvPr/>
          </p:nvGrpSpPr>
          <p:grpSpPr>
            <a:xfrm>
              <a:off x="2453362" y="2357519"/>
              <a:ext cx="3260698" cy="545570"/>
              <a:chOff x="1842052" y="5120120"/>
              <a:chExt cx="8518092" cy="1655058"/>
            </a:xfrm>
          </p:grpSpPr>
          <p:sp>
            <p:nvSpPr>
              <p:cNvPr id="17" name="Rectangle 16"/>
              <p:cNvSpPr/>
              <p:nvPr/>
            </p:nvSpPr>
            <p:spPr>
              <a:xfrm>
                <a:off x="1842052" y="5120120"/>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6795309" y="5134041"/>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p:cNvPicPr>
                <a:picLocks noChangeAspect="1"/>
              </p:cNvPicPr>
              <p:nvPr/>
            </p:nvPicPr>
            <p:blipFill rotWithShape="1">
              <a:blip r:embed="rId7" cstate="print">
                <a:extLst>
                  <a:ext uri="{28A0092B-C50C-407E-A947-70E740481C1C}">
                    <a14:useLocalDpi xmlns:a14="http://schemas.microsoft.com/office/drawing/2010/main" val="0"/>
                  </a:ext>
                </a:extLst>
              </a:blip>
              <a:srcRect t="4183" r="67947" b="43399"/>
              <a:stretch/>
            </p:blipFill>
            <p:spPr>
              <a:xfrm>
                <a:off x="1973414" y="5120120"/>
                <a:ext cx="1780286" cy="1641137"/>
              </a:xfrm>
              <a:prstGeom prst="rect">
                <a:avLst/>
              </a:prstGeom>
            </p:spPr>
          </p:pic>
          <p:pic>
            <p:nvPicPr>
              <p:cNvPr id="20" name="Picture 19"/>
              <p:cNvPicPr>
                <a:picLocks noChangeAspect="1"/>
              </p:cNvPicPr>
              <p:nvPr/>
            </p:nvPicPr>
            <p:blipFill rotWithShape="1">
              <a:blip r:embed="rId8"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21" name="Title 1"/>
              <p:cNvSpPr txBox="1">
                <a:spLocks/>
              </p:cNvSpPr>
              <p:nvPr/>
            </p:nvSpPr>
            <p:spPr>
              <a:xfrm>
                <a:off x="3709847" y="5463622"/>
                <a:ext cx="1530756" cy="1097000"/>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smtClean="0">
                    <a:latin typeface="Tahoma" panose="020B0604030504040204" pitchFamily="34" charset="0"/>
                    <a:ea typeface="Tahoma" panose="020B0604030504040204" pitchFamily="34" charset="0"/>
                    <a:cs typeface="Tahoma" panose="020B0604030504040204" pitchFamily="34" charset="0"/>
                  </a:rPr>
                  <a:t>YES</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sp>
            <p:nvSpPr>
              <p:cNvPr id="22" name="Title 1"/>
              <p:cNvSpPr txBox="1">
                <a:spLocks/>
              </p:cNvSpPr>
              <p:nvPr/>
            </p:nvSpPr>
            <p:spPr>
              <a:xfrm>
                <a:off x="8578187" y="5463622"/>
                <a:ext cx="1530756" cy="1097000"/>
              </a:xfrm>
              <a:prstGeom prst="rect">
                <a:avLst/>
              </a:prstGeom>
            </p:spPr>
            <p:txBody>
              <a:bodyPr vert="horz" lIns="91440" tIns="45720" rIns="91440" bIns="45720" rtlCol="0" anchor="ctr">
                <a:normAutofit fontScale="3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smtClean="0">
                    <a:latin typeface="Tahoma" panose="020B0604030504040204" pitchFamily="34" charset="0"/>
                    <a:ea typeface="Tahoma" panose="020B0604030504040204" pitchFamily="34" charset="0"/>
                    <a:cs typeface="Tahoma" panose="020B0604030504040204" pitchFamily="34" charset="0"/>
                  </a:rPr>
                  <a:t>NO</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grpSp>
        <p:sp>
          <p:nvSpPr>
            <p:cNvPr id="15" name="TextBox 14"/>
            <p:cNvSpPr txBox="1"/>
            <p:nvPr/>
          </p:nvSpPr>
          <p:spPr>
            <a:xfrm>
              <a:off x="4247080" y="3574700"/>
              <a:ext cx="2688277" cy="523220"/>
            </a:xfrm>
            <a:prstGeom prst="rect">
              <a:avLst/>
            </a:prstGeom>
            <a:noFill/>
          </p:spPr>
          <p:txBody>
            <a:bodyPr wrap="square" rtlCol="0">
              <a:spAutoFit/>
            </a:bodyPr>
            <a:lstStyle/>
            <a:p>
              <a:r>
                <a:rPr lang="en-US" sz="2800" dirty="0" smtClean="0">
                  <a:latin typeface="Tahoma" panose="020B0604030504040204" pitchFamily="34" charset="0"/>
                  <a:ea typeface="Tahoma" panose="020B0604030504040204" pitchFamily="34" charset="0"/>
                  <a:cs typeface="Tahoma" panose="020B0604030504040204" pitchFamily="34" charset="0"/>
                </a:rPr>
                <a:t>Brain Break</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16" name="Picture 15"/>
            <p:cNvPicPr>
              <a:picLocks noChangeAspect="1"/>
            </p:cNvPicPr>
            <p:nvPr/>
          </p:nvPicPr>
          <p:blipFill>
            <a:blip r:embed="rId9"/>
            <a:stretch>
              <a:fillRect/>
            </a:stretch>
          </p:blipFill>
          <p:spPr>
            <a:xfrm>
              <a:off x="2433715" y="3214287"/>
              <a:ext cx="1813365" cy="1269928"/>
            </a:xfrm>
            <a:prstGeom prst="rect">
              <a:avLst/>
            </a:prstGeom>
          </p:spPr>
        </p:pic>
      </p:grpSp>
      <p:pic>
        <p:nvPicPr>
          <p:cNvPr id="23" name="Picture 22"/>
          <p:cNvPicPr>
            <a:picLocks noChangeAspect="1"/>
          </p:cNvPicPr>
          <p:nvPr/>
        </p:nvPicPr>
        <p:blipFill rotWithShape="1">
          <a:blip r:embed="rId10">
            <a:extLst>
              <a:ext uri="{28A0092B-C50C-407E-A947-70E740481C1C}">
                <a14:useLocalDpi xmlns:a14="http://schemas.microsoft.com/office/drawing/2010/main" val="0"/>
              </a:ext>
            </a:extLst>
          </a:blip>
          <a:srcRect l="67315" t="67058" r="20748" b="14772"/>
          <a:stretch/>
        </p:blipFill>
        <p:spPr>
          <a:xfrm>
            <a:off x="1337235" y="1004046"/>
            <a:ext cx="1452282" cy="1246094"/>
          </a:xfrm>
          <a:prstGeom prst="rect">
            <a:avLst/>
          </a:prstGeom>
        </p:spPr>
      </p:pic>
      <p:pic>
        <p:nvPicPr>
          <p:cNvPr id="25" name="Picture 24"/>
          <p:cNvPicPr>
            <a:picLocks noChangeAspect="1"/>
          </p:cNvPicPr>
          <p:nvPr/>
        </p:nvPicPr>
        <p:blipFill rotWithShape="1">
          <a:blip r:embed="rId11"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26" name="Footer Placeholder 3"/>
          <p:cNvSpPr txBox="1">
            <a:spLocks/>
          </p:cNvSpPr>
          <p:nvPr/>
        </p:nvSpPr>
        <p:spPr>
          <a:xfrm>
            <a:off x="8868045" y="6475130"/>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567625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8528" y="254067"/>
            <a:ext cx="9360876" cy="1325563"/>
          </a:xfrm>
        </p:spPr>
        <p:txBody>
          <a:bodyPr>
            <a:noAutofit/>
          </a:bodyPr>
          <a:lstStyle/>
          <a:p>
            <a:pPr algn="ctr"/>
            <a:r>
              <a:rPr lang="en-US" sz="5000" b="1" dirty="0" smtClean="0">
                <a:latin typeface="Tahoma" panose="020B0604030504040204" pitchFamily="34" charset="0"/>
                <a:ea typeface="Tahoma" panose="020B0604030504040204" pitchFamily="34" charset="0"/>
                <a:cs typeface="Tahoma" panose="020B0604030504040204" pitchFamily="34" charset="0"/>
              </a:rPr>
              <a:t>The first time you have </a:t>
            </a:r>
            <a:br>
              <a:rPr lang="en-US" sz="5000" b="1" dirty="0" smtClean="0">
                <a:latin typeface="Tahoma" panose="020B0604030504040204" pitchFamily="34" charset="0"/>
                <a:ea typeface="Tahoma" panose="020B0604030504040204" pitchFamily="34" charset="0"/>
                <a:cs typeface="Tahoma" panose="020B0604030504040204" pitchFamily="34" charset="0"/>
              </a:rPr>
            </a:br>
            <a:r>
              <a:rPr lang="en-US" sz="5000" b="1" dirty="0" smtClean="0">
                <a:latin typeface="Tahoma" panose="020B0604030504040204" pitchFamily="34" charset="0"/>
                <a:ea typeface="Tahoma" panose="020B0604030504040204" pitchFamily="34" charset="0"/>
                <a:cs typeface="Tahoma" panose="020B0604030504040204" pitchFamily="34" charset="0"/>
              </a:rPr>
              <a:t>sex it should hurt.</a:t>
            </a:r>
            <a:endParaRPr lang="en-US" sz="5000" b="1" dirty="0">
              <a:latin typeface="Tahoma" panose="020B0604030504040204" pitchFamily="34" charset="0"/>
              <a:ea typeface="Tahoma" panose="020B0604030504040204" pitchFamily="34" charset="0"/>
              <a:cs typeface="Tahoma" panose="020B0604030504040204" pitchFamily="34" charset="0"/>
            </a:endParaRPr>
          </a:p>
        </p:txBody>
      </p:sp>
      <p:grpSp>
        <p:nvGrpSpPr>
          <p:cNvPr id="4" name="Group 3"/>
          <p:cNvGrpSpPr/>
          <p:nvPr/>
        </p:nvGrpSpPr>
        <p:grpSpPr>
          <a:xfrm>
            <a:off x="2231434" y="4892356"/>
            <a:ext cx="8045627" cy="1369296"/>
            <a:chOff x="1842052" y="5120120"/>
            <a:chExt cx="8518092" cy="1655058"/>
          </a:xfrm>
        </p:grpSpPr>
        <p:sp>
          <p:nvSpPr>
            <p:cNvPr id="5" name="Rectangle 4"/>
            <p:cNvSpPr/>
            <p:nvPr/>
          </p:nvSpPr>
          <p:spPr>
            <a:xfrm>
              <a:off x="1842052" y="5120120"/>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6795309" y="5134041"/>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4183" r="67947" b="43399"/>
            <a:stretch/>
          </p:blipFill>
          <p:spPr>
            <a:xfrm>
              <a:off x="1973414" y="5120120"/>
              <a:ext cx="1780286" cy="1641137"/>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9" name="Title 1"/>
            <p:cNvSpPr txBox="1">
              <a:spLocks/>
            </p:cNvSpPr>
            <p:nvPr/>
          </p:nvSpPr>
          <p:spPr>
            <a:xfrm>
              <a:off x="3709847" y="5463622"/>
              <a:ext cx="1530756" cy="109700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smtClean="0">
                  <a:latin typeface="Tahoma" panose="020B0604030504040204" pitchFamily="34" charset="0"/>
                  <a:ea typeface="Tahoma" panose="020B0604030504040204" pitchFamily="34" charset="0"/>
                  <a:cs typeface="Tahoma" panose="020B0604030504040204" pitchFamily="34" charset="0"/>
                </a:rPr>
                <a:t>YES</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sp>
          <p:nvSpPr>
            <p:cNvPr id="10" name="Title 1"/>
            <p:cNvSpPr txBox="1">
              <a:spLocks/>
            </p:cNvSpPr>
            <p:nvPr/>
          </p:nvSpPr>
          <p:spPr>
            <a:xfrm>
              <a:off x="857818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smtClean="0">
                  <a:latin typeface="Tahoma" panose="020B0604030504040204" pitchFamily="34" charset="0"/>
                  <a:ea typeface="Tahoma" panose="020B0604030504040204" pitchFamily="34" charset="0"/>
                  <a:cs typeface="Tahoma" panose="020B0604030504040204" pitchFamily="34" charset="0"/>
                </a:rPr>
                <a:t>NO</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grpSp>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36442" t="4183" r="46905" b="72287"/>
          <a:stretch/>
        </p:blipFill>
        <p:spPr>
          <a:xfrm>
            <a:off x="-13252" y="-13252"/>
            <a:ext cx="2026025" cy="1613647"/>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26255"/>
          <a:stretch/>
        </p:blipFill>
        <p:spPr>
          <a:xfrm>
            <a:off x="3565489" y="1487889"/>
            <a:ext cx="4842270" cy="3701271"/>
          </a:xfrm>
          <a:prstGeom prst="rect">
            <a:avLst/>
          </a:prstGeom>
        </p:spPr>
      </p:pic>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l="71458" r="9045" b="57101"/>
          <a:stretch/>
        </p:blipFill>
        <p:spPr>
          <a:xfrm>
            <a:off x="6888902" y="1579630"/>
            <a:ext cx="1989677" cy="2467643"/>
          </a:xfrm>
          <a:prstGeom prst="rect">
            <a:avLst/>
          </a:prstGeom>
        </p:spPr>
      </p:pic>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7" name="Footer Placeholder 3"/>
          <p:cNvSpPr txBox="1">
            <a:spLocks/>
          </p:cNvSpPr>
          <p:nvPr/>
        </p:nvSpPr>
        <p:spPr>
          <a:xfrm>
            <a:off x="8868045" y="6475130"/>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1829274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7105" t="24006" r="50548" b="19076"/>
          <a:stretch/>
        </p:blipFill>
        <p:spPr>
          <a:xfrm>
            <a:off x="6546215" y="3232181"/>
            <a:ext cx="2177144" cy="1649477"/>
          </a:xfrm>
          <a:prstGeom prst="rect">
            <a:avLst/>
          </a:prstGeom>
        </p:spPr>
      </p:pic>
      <p:sp>
        <p:nvSpPr>
          <p:cNvPr id="5" name="Title 1"/>
          <p:cNvSpPr>
            <a:spLocks noGrp="1"/>
          </p:cNvSpPr>
          <p:nvPr>
            <p:ph type="title"/>
          </p:nvPr>
        </p:nvSpPr>
        <p:spPr>
          <a:xfrm>
            <a:off x="1668727" y="423177"/>
            <a:ext cx="8455961" cy="1325563"/>
          </a:xfrm>
        </p:spPr>
        <p:txBody>
          <a:bodyPr>
            <a:noAutofit/>
          </a:bodyPr>
          <a:lstStyle/>
          <a:p>
            <a:pPr algn="ctr"/>
            <a:r>
              <a:rPr lang="en-US" sz="4800" b="1" dirty="0" smtClean="0">
                <a:latin typeface="Tahoma" panose="020B0604030504040204" pitchFamily="34" charset="0"/>
                <a:ea typeface="Tahoma" panose="020B0604030504040204" pitchFamily="34" charset="0"/>
                <a:cs typeface="Tahoma" panose="020B0604030504040204" pitchFamily="34" charset="0"/>
              </a:rPr>
              <a:t>Sex should never hurt </a:t>
            </a:r>
            <a:br>
              <a:rPr lang="en-US" sz="4800" b="1" dirty="0" smtClean="0">
                <a:latin typeface="Tahoma" panose="020B0604030504040204" pitchFamily="34" charset="0"/>
                <a:ea typeface="Tahoma" panose="020B0604030504040204" pitchFamily="34" charset="0"/>
                <a:cs typeface="Tahoma" panose="020B0604030504040204" pitchFamily="34" charset="0"/>
              </a:rPr>
            </a:br>
            <a:r>
              <a:rPr lang="en-US" sz="4800" b="1" dirty="0" smtClean="0">
                <a:latin typeface="Tahoma" panose="020B0604030504040204" pitchFamily="34" charset="0"/>
                <a:ea typeface="Tahoma" panose="020B0604030504040204" pitchFamily="34" charset="0"/>
                <a:cs typeface="Tahoma" panose="020B0604030504040204" pitchFamily="34" charset="0"/>
              </a:rPr>
              <a:t>either person.</a:t>
            </a:r>
            <a:endParaRPr lang="en-US" sz="4800" b="1" dirty="0">
              <a:latin typeface="Tahoma" panose="020B0604030504040204" pitchFamily="34" charset="0"/>
              <a:ea typeface="Tahoma" panose="020B0604030504040204" pitchFamily="34" charset="0"/>
              <a:cs typeface="Tahoma" panose="020B0604030504040204" pitchFamily="34" charset="0"/>
            </a:endParaRPr>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36442" t="4183" r="46905" b="72287"/>
          <a:stretch/>
        </p:blipFill>
        <p:spPr>
          <a:xfrm>
            <a:off x="0" y="0"/>
            <a:ext cx="2026025" cy="1613647"/>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26255"/>
          <a:stretch/>
        </p:blipFill>
        <p:spPr>
          <a:xfrm>
            <a:off x="2446525" y="1902373"/>
            <a:ext cx="6585734" cy="5033917"/>
          </a:xfrm>
          <a:prstGeom prst="rect">
            <a:avLst/>
          </a:prstGeom>
        </p:spPr>
      </p:pic>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l="71458" r="9045" b="57101"/>
          <a:stretch/>
        </p:blipFill>
        <p:spPr>
          <a:xfrm>
            <a:off x="6446467" y="2434272"/>
            <a:ext cx="2376639" cy="2947562"/>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9" name="Footer Placeholder 3"/>
          <p:cNvSpPr txBox="1">
            <a:spLocks/>
          </p:cNvSpPr>
          <p:nvPr/>
        </p:nvSpPr>
        <p:spPr>
          <a:xfrm>
            <a:off x="8868045" y="6475130"/>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10029287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 y="565"/>
            <a:ext cx="12516009" cy="6858000"/>
            <a:chOff x="-3" y="565"/>
            <a:chExt cx="12516009" cy="685800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565"/>
              <a:ext cx="12166314" cy="6858000"/>
            </a:xfrm>
            <a:prstGeom prst="rect">
              <a:avLst/>
            </a:prstGeom>
          </p:spPr>
        </p:pic>
        <p:pic>
          <p:nvPicPr>
            <p:cNvPr id="42" name="Picture 41"/>
            <p:cNvPicPr>
              <a:picLocks noChangeAspect="1"/>
            </p:cNvPicPr>
            <p:nvPr/>
          </p:nvPicPr>
          <p:blipFill>
            <a:blip r:embed="rId4"/>
            <a:stretch>
              <a:fillRect/>
            </a:stretch>
          </p:blipFill>
          <p:spPr>
            <a:xfrm>
              <a:off x="2557172" y="1149882"/>
              <a:ext cx="1286247" cy="1154015"/>
            </a:xfrm>
            <a:prstGeom prst="rect">
              <a:avLst/>
            </a:prstGeom>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l="47906" t="21534" r="21694" b="27520"/>
            <a:stretch/>
          </p:blipFill>
          <p:spPr>
            <a:xfrm>
              <a:off x="3008085" y="2409172"/>
              <a:ext cx="1294999" cy="1223320"/>
            </a:xfrm>
            <a:prstGeom prst="rect">
              <a:avLst/>
            </a:prstGeom>
          </p:spPr>
        </p:pic>
        <p:grpSp>
          <p:nvGrpSpPr>
            <p:cNvPr id="20" name="Group 19"/>
            <p:cNvGrpSpPr/>
            <p:nvPr/>
          </p:nvGrpSpPr>
          <p:grpSpPr>
            <a:xfrm>
              <a:off x="3140594" y="4102137"/>
              <a:ext cx="2211596" cy="652248"/>
              <a:chOff x="3444453" y="3782417"/>
              <a:chExt cx="3727641" cy="1105921"/>
            </a:xfrm>
          </p:grpSpPr>
          <p:sp>
            <p:nvSpPr>
              <p:cNvPr id="21" name="Rectangle 20"/>
              <p:cNvSpPr/>
              <p:nvPr/>
            </p:nvSpPr>
            <p:spPr>
              <a:xfrm>
                <a:off x="5459104" y="3782417"/>
                <a:ext cx="1712990" cy="1075552"/>
              </a:xfrm>
              <a:prstGeom prst="rect">
                <a:avLst/>
              </a:prstGeom>
              <a:solidFill>
                <a:srgbClr val="FF5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3463861" y="3784715"/>
                <a:ext cx="1712990" cy="1075552"/>
              </a:xfrm>
              <a:prstGeom prst="rect">
                <a:avLst/>
              </a:prstGeom>
              <a:solidFill>
                <a:srgbClr val="00B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p:cNvPicPr>
                <a:picLocks noChangeAspect="1"/>
              </p:cNvPicPr>
              <p:nvPr/>
            </p:nvPicPr>
            <p:blipFill rotWithShape="1">
              <a:blip r:embed="rId6" cstate="print">
                <a:extLst>
                  <a:ext uri="{28A0092B-C50C-407E-A947-70E740481C1C}">
                    <a14:useLocalDpi xmlns:a14="http://schemas.microsoft.com/office/drawing/2010/main" val="0"/>
                  </a:ext>
                </a:extLst>
              </a:blip>
              <a:srcRect l="42410" t="65547" r="19562" b="14751"/>
              <a:stretch/>
            </p:blipFill>
            <p:spPr>
              <a:xfrm>
                <a:off x="3444453" y="3812786"/>
                <a:ext cx="3682953" cy="1075552"/>
              </a:xfrm>
              <a:prstGeom prst="rect">
                <a:avLst/>
              </a:prstGeom>
            </p:spPr>
          </p:pic>
        </p:grpSp>
        <p:sp>
          <p:nvSpPr>
            <p:cNvPr id="24" name="TextBox 23"/>
            <p:cNvSpPr txBox="1"/>
            <p:nvPr/>
          </p:nvSpPr>
          <p:spPr>
            <a:xfrm>
              <a:off x="3100386" y="1292784"/>
              <a:ext cx="3712499" cy="830997"/>
            </a:xfrm>
            <a:prstGeom prst="rect">
              <a:avLst/>
            </a:prstGeom>
            <a:noFill/>
          </p:spPr>
          <p:txBody>
            <a:bodyPr wrap="square" rtlCol="0">
              <a:spAutoFit/>
            </a:bodyPr>
            <a:lstStyle/>
            <a:p>
              <a:pPr algn="ctr"/>
              <a:r>
                <a:rPr lang="en-US" sz="2400" b="1" dirty="0" smtClean="0">
                  <a:latin typeface="Tahoma" panose="020B0604030504040204" pitchFamily="34" charset="0"/>
                  <a:ea typeface="Tahoma" panose="020B0604030504040204" pitchFamily="34" charset="0"/>
                  <a:cs typeface="Tahoma" panose="020B0604030504040204" pitchFamily="34" charset="0"/>
                </a:rPr>
                <a:t>Safe and </a:t>
              </a:r>
            </a:p>
            <a:p>
              <a:pPr algn="ctr"/>
              <a:r>
                <a:rPr lang="en-US" sz="2400" b="1" dirty="0" smtClean="0">
                  <a:latin typeface="Tahoma" panose="020B0604030504040204" pitchFamily="34" charset="0"/>
                  <a:ea typeface="Tahoma" panose="020B0604030504040204" pitchFamily="34" charset="0"/>
                  <a:cs typeface="Tahoma" panose="020B0604030504040204" pitchFamily="34" charset="0"/>
                </a:rPr>
                <a:t>Private Place</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25" name="TextBox 24"/>
            <p:cNvSpPr txBox="1"/>
            <p:nvPr/>
          </p:nvSpPr>
          <p:spPr>
            <a:xfrm>
              <a:off x="3495941" y="2571609"/>
              <a:ext cx="3712499" cy="830997"/>
            </a:xfrm>
            <a:prstGeom prst="rect">
              <a:avLst/>
            </a:prstGeom>
            <a:noFill/>
          </p:spPr>
          <p:txBody>
            <a:bodyPr wrap="square" rtlCol="0">
              <a:spAutoFit/>
            </a:bodyPr>
            <a:lstStyle/>
            <a:p>
              <a:pPr algn="ctr"/>
              <a:r>
                <a:rPr lang="en-US" sz="2400" b="1" dirty="0" smtClean="0">
                  <a:latin typeface="Tahoma" panose="020B0604030504040204" pitchFamily="34" charset="0"/>
                  <a:ea typeface="Tahoma" panose="020B0604030504040204" pitchFamily="34" charset="0"/>
                  <a:cs typeface="Tahoma" panose="020B0604030504040204" pitchFamily="34" charset="0"/>
                </a:rPr>
                <a:t>Safer Sexual </a:t>
              </a:r>
            </a:p>
            <a:p>
              <a:pPr algn="ctr"/>
              <a:r>
                <a:rPr lang="en-US" sz="2400" b="1" dirty="0" smtClean="0">
                  <a:latin typeface="Tahoma" panose="020B0604030504040204" pitchFamily="34" charset="0"/>
                  <a:ea typeface="Tahoma" panose="020B0604030504040204" pitchFamily="34" charset="0"/>
                  <a:cs typeface="Tahoma" panose="020B0604030504040204" pitchFamily="34" charset="0"/>
                </a:rPr>
                <a:t>Partner</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26" name="TextBox 25"/>
            <p:cNvSpPr txBox="1"/>
            <p:nvPr/>
          </p:nvSpPr>
          <p:spPr>
            <a:xfrm>
              <a:off x="5072529" y="4012763"/>
              <a:ext cx="2253039" cy="830997"/>
            </a:xfrm>
            <a:prstGeom prst="rect">
              <a:avLst/>
            </a:prstGeom>
            <a:noFill/>
          </p:spPr>
          <p:txBody>
            <a:bodyPr wrap="square" rtlCol="0">
              <a:spAutoFit/>
            </a:bodyPr>
            <a:lstStyle/>
            <a:p>
              <a:pPr algn="ctr"/>
              <a:r>
                <a:rPr lang="en-US" sz="2400" b="1" dirty="0" smtClean="0">
                  <a:latin typeface="Tahoma" panose="020B0604030504040204" pitchFamily="34" charset="0"/>
                  <a:ea typeface="Tahoma" panose="020B0604030504040204" pitchFamily="34" charset="0"/>
                  <a:cs typeface="Tahoma" panose="020B0604030504040204" pitchFamily="34" charset="0"/>
                </a:rPr>
                <a:t>Sexual </a:t>
              </a:r>
            </a:p>
            <a:p>
              <a:pPr algn="ctr"/>
              <a:r>
                <a:rPr lang="en-US" sz="2400" b="1" dirty="0" smtClean="0">
                  <a:latin typeface="Tahoma" panose="020B0604030504040204" pitchFamily="34" charset="0"/>
                  <a:ea typeface="Tahoma" panose="020B0604030504040204" pitchFamily="34" charset="0"/>
                  <a:cs typeface="Tahoma" panose="020B0604030504040204" pitchFamily="34" charset="0"/>
                </a:rPr>
                <a:t>Limits</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27" name="Picture 26"/>
            <p:cNvPicPr>
              <a:picLocks noChangeAspect="1"/>
            </p:cNvPicPr>
            <p:nvPr/>
          </p:nvPicPr>
          <p:blipFill rotWithShape="1">
            <a:blip r:embed="rId7">
              <a:extLst>
                <a:ext uri="{28A0092B-C50C-407E-A947-70E740481C1C}">
                  <a14:useLocalDpi xmlns:a14="http://schemas.microsoft.com/office/drawing/2010/main" val="0"/>
                </a:ext>
              </a:extLst>
            </a:blip>
            <a:srcRect l="67315" t="67058" r="20748" b="14772"/>
            <a:stretch/>
          </p:blipFill>
          <p:spPr>
            <a:xfrm>
              <a:off x="1787375" y="794224"/>
              <a:ext cx="1452282" cy="1246094"/>
            </a:xfrm>
            <a:prstGeom prst="rect">
              <a:avLst/>
            </a:prstGeom>
          </p:spPr>
        </p:pic>
        <p:pic>
          <p:nvPicPr>
            <p:cNvPr id="28" name="Picture 27"/>
            <p:cNvPicPr>
              <a:picLocks noChangeAspect="1"/>
            </p:cNvPicPr>
            <p:nvPr/>
          </p:nvPicPr>
          <p:blipFill rotWithShape="1">
            <a:blip r:embed="rId7">
              <a:extLst>
                <a:ext uri="{28A0092B-C50C-407E-A947-70E740481C1C}">
                  <a14:useLocalDpi xmlns:a14="http://schemas.microsoft.com/office/drawing/2010/main" val="0"/>
                </a:ext>
              </a:extLst>
            </a:blip>
            <a:srcRect l="67315" t="67058" r="20748" b="14772"/>
            <a:stretch/>
          </p:blipFill>
          <p:spPr>
            <a:xfrm>
              <a:off x="1831031" y="2303897"/>
              <a:ext cx="1452282" cy="1246094"/>
            </a:xfrm>
            <a:prstGeom prst="rect">
              <a:avLst/>
            </a:prstGeom>
          </p:spPr>
        </p:pic>
        <p:pic>
          <p:nvPicPr>
            <p:cNvPr id="29" name="Picture 28"/>
            <p:cNvPicPr>
              <a:picLocks noChangeAspect="1"/>
            </p:cNvPicPr>
            <p:nvPr/>
          </p:nvPicPr>
          <p:blipFill rotWithShape="1">
            <a:blip r:embed="rId7">
              <a:extLst>
                <a:ext uri="{28A0092B-C50C-407E-A947-70E740481C1C}">
                  <a14:useLocalDpi xmlns:a14="http://schemas.microsoft.com/office/drawing/2010/main" val="0"/>
                </a:ext>
              </a:extLst>
            </a:blip>
            <a:srcRect l="67315" t="67058" r="20748" b="14772"/>
            <a:stretch/>
          </p:blipFill>
          <p:spPr>
            <a:xfrm>
              <a:off x="1831031" y="3723132"/>
              <a:ext cx="1452282" cy="1246094"/>
            </a:xfrm>
            <a:prstGeom prst="rect">
              <a:avLst/>
            </a:prstGeom>
          </p:spPr>
        </p:pic>
        <p:pic>
          <p:nvPicPr>
            <p:cNvPr id="30" name="Picture 29"/>
            <p:cNvPicPr>
              <a:picLocks noChangeAspect="1"/>
            </p:cNvPicPr>
            <p:nvPr/>
          </p:nvPicPr>
          <p:blipFill rotWithShape="1">
            <a:blip r:embed="rId8" cstate="print">
              <a:extLst>
                <a:ext uri="{28A0092B-C50C-407E-A947-70E740481C1C}">
                  <a14:useLocalDpi xmlns:a14="http://schemas.microsoft.com/office/drawing/2010/main" val="0"/>
                </a:ext>
              </a:extLst>
            </a:blip>
            <a:srcRect l="23884" t="2401" r="2915" b="19087"/>
            <a:stretch/>
          </p:blipFill>
          <p:spPr>
            <a:xfrm>
              <a:off x="2850901" y="5207475"/>
              <a:ext cx="2422287" cy="1464462"/>
            </a:xfrm>
            <a:prstGeom prst="rect">
              <a:avLst/>
            </a:prstGeom>
          </p:spPr>
        </p:pic>
        <p:sp>
          <p:nvSpPr>
            <p:cNvPr id="31" name="TextBox 30"/>
            <p:cNvSpPr txBox="1"/>
            <p:nvPr/>
          </p:nvSpPr>
          <p:spPr>
            <a:xfrm>
              <a:off x="4956635" y="5638727"/>
              <a:ext cx="2253039" cy="461665"/>
            </a:xfrm>
            <a:prstGeom prst="rect">
              <a:avLst/>
            </a:prstGeom>
            <a:noFill/>
          </p:spPr>
          <p:txBody>
            <a:bodyPr wrap="square" rtlCol="0">
              <a:spAutoFit/>
            </a:bodyPr>
            <a:lstStyle/>
            <a:p>
              <a:pPr algn="ctr"/>
              <a:r>
                <a:rPr lang="en-US" sz="2400" b="1" dirty="0" smtClean="0">
                  <a:latin typeface="Tahoma" panose="020B0604030504040204" pitchFamily="34" charset="0"/>
                  <a:ea typeface="Tahoma" panose="020B0604030504040204" pitchFamily="34" charset="0"/>
                  <a:cs typeface="Tahoma" panose="020B0604030504040204" pitchFamily="34" charset="0"/>
                </a:rPr>
                <a:t>Consent</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32" name="Picture 31"/>
            <p:cNvPicPr>
              <a:picLocks noChangeAspect="1"/>
            </p:cNvPicPr>
            <p:nvPr/>
          </p:nvPicPr>
          <p:blipFill rotWithShape="1">
            <a:blip r:embed="rId7">
              <a:extLst>
                <a:ext uri="{28A0092B-C50C-407E-A947-70E740481C1C}">
                  <a14:useLocalDpi xmlns:a14="http://schemas.microsoft.com/office/drawing/2010/main" val="0"/>
                </a:ext>
              </a:extLst>
            </a:blip>
            <a:srcRect l="67315" t="67058" r="20748" b="14772"/>
            <a:stretch/>
          </p:blipFill>
          <p:spPr>
            <a:xfrm>
              <a:off x="1853065" y="5452888"/>
              <a:ext cx="1452282" cy="1246094"/>
            </a:xfrm>
            <a:prstGeom prst="rect">
              <a:avLst/>
            </a:prstGeom>
          </p:spPr>
        </p:pic>
        <p:pic>
          <p:nvPicPr>
            <p:cNvPr id="33" name="Picture 32"/>
            <p:cNvPicPr>
              <a:picLocks noChangeAspect="1"/>
            </p:cNvPicPr>
            <p:nvPr/>
          </p:nvPicPr>
          <p:blipFill rotWithShape="1">
            <a:blip r:embed="rId9" cstate="print">
              <a:extLst>
                <a:ext uri="{28A0092B-C50C-407E-A947-70E740481C1C}">
                  <a14:useLocalDpi xmlns:a14="http://schemas.microsoft.com/office/drawing/2010/main" val="0"/>
                </a:ext>
              </a:extLst>
            </a:blip>
            <a:srcRect l="79049" t="22474" r="2958" b="7754"/>
            <a:stretch/>
          </p:blipFill>
          <p:spPr>
            <a:xfrm>
              <a:off x="8620350" y="1060550"/>
              <a:ext cx="727771" cy="1590789"/>
            </a:xfrm>
            <a:prstGeom prst="rect">
              <a:avLst/>
            </a:prstGeom>
          </p:spPr>
        </p:pic>
        <p:sp>
          <p:nvSpPr>
            <p:cNvPr id="34" name="TextBox 33"/>
            <p:cNvSpPr txBox="1"/>
            <p:nvPr/>
          </p:nvSpPr>
          <p:spPr>
            <a:xfrm>
              <a:off x="9106319" y="1417271"/>
              <a:ext cx="3158846" cy="461665"/>
            </a:xfrm>
            <a:prstGeom prst="rect">
              <a:avLst/>
            </a:prstGeom>
            <a:noFill/>
          </p:spPr>
          <p:txBody>
            <a:bodyPr wrap="square" rtlCol="0">
              <a:spAutoFit/>
            </a:bodyPr>
            <a:lstStyle/>
            <a:p>
              <a:pPr algn="ctr"/>
              <a:r>
                <a:rPr lang="en-US" sz="2400" b="1" dirty="0" smtClean="0">
                  <a:latin typeface="Tahoma" panose="020B0604030504040204" pitchFamily="34" charset="0"/>
                  <a:ea typeface="Tahoma" panose="020B0604030504040204" pitchFamily="34" charset="0"/>
                  <a:cs typeface="Tahoma" panose="020B0604030504040204" pitchFamily="34" charset="0"/>
                </a:rPr>
                <a:t>Birth Control Plan</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35" name="Picture 34"/>
            <p:cNvPicPr>
              <a:picLocks noChangeAspect="1"/>
            </p:cNvPicPr>
            <p:nvPr/>
          </p:nvPicPr>
          <p:blipFill rotWithShape="1">
            <a:blip r:embed="rId7">
              <a:extLst>
                <a:ext uri="{28A0092B-C50C-407E-A947-70E740481C1C}">
                  <a14:useLocalDpi xmlns:a14="http://schemas.microsoft.com/office/drawing/2010/main" val="0"/>
                </a:ext>
              </a:extLst>
            </a:blip>
            <a:srcRect l="67315" t="67058" r="20748" b="14772"/>
            <a:stretch/>
          </p:blipFill>
          <p:spPr>
            <a:xfrm>
              <a:off x="7556923" y="877687"/>
              <a:ext cx="1452282" cy="1246094"/>
            </a:xfrm>
            <a:prstGeom prst="rect">
              <a:avLst/>
            </a:prstGeom>
          </p:spPr>
        </p:pic>
        <p:sp>
          <p:nvSpPr>
            <p:cNvPr id="36" name="TextBox 35"/>
            <p:cNvSpPr txBox="1"/>
            <p:nvPr/>
          </p:nvSpPr>
          <p:spPr>
            <a:xfrm>
              <a:off x="9357160" y="2926944"/>
              <a:ext cx="3158846" cy="830997"/>
            </a:xfrm>
            <a:prstGeom prst="rect">
              <a:avLst/>
            </a:prstGeom>
            <a:noFill/>
          </p:spPr>
          <p:txBody>
            <a:bodyPr wrap="square" rtlCol="0">
              <a:spAutoFit/>
            </a:bodyPr>
            <a:lstStyle/>
            <a:p>
              <a:pPr algn="ctr"/>
              <a:r>
                <a:rPr lang="en-US" sz="2400" b="1" dirty="0" smtClean="0">
                  <a:latin typeface="Tahoma" panose="020B0604030504040204" pitchFamily="34" charset="0"/>
                  <a:ea typeface="Tahoma" panose="020B0604030504040204" pitchFamily="34" charset="0"/>
                  <a:cs typeface="Tahoma" panose="020B0604030504040204" pitchFamily="34" charset="0"/>
                </a:rPr>
                <a:t>STI Testing</a:t>
              </a:r>
            </a:p>
            <a:p>
              <a:pPr algn="ctr"/>
              <a:r>
                <a:rPr lang="en-US" sz="2400" b="1" dirty="0">
                  <a:latin typeface="Tahoma" panose="020B0604030504040204" pitchFamily="34" charset="0"/>
                  <a:ea typeface="Tahoma" panose="020B0604030504040204" pitchFamily="34" charset="0"/>
                  <a:cs typeface="Tahoma" panose="020B0604030504040204" pitchFamily="34" charset="0"/>
                </a:rPr>
                <a:t>a</a:t>
              </a:r>
              <a:r>
                <a:rPr lang="en-US" sz="2400" b="1" dirty="0" smtClean="0">
                  <a:latin typeface="Tahoma" panose="020B0604030504040204" pitchFamily="34" charset="0"/>
                  <a:ea typeface="Tahoma" panose="020B0604030504040204" pitchFamily="34" charset="0"/>
                  <a:cs typeface="Tahoma" panose="020B0604030504040204" pitchFamily="34" charset="0"/>
                </a:rPr>
                <a:t>nd Protection</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37" name="Picture 36"/>
            <p:cNvPicPr>
              <a:picLocks noChangeAspect="1"/>
            </p:cNvPicPr>
            <p:nvPr/>
          </p:nvPicPr>
          <p:blipFill rotWithShape="1">
            <a:blip r:embed="rId10" cstate="print">
              <a:extLst>
                <a:ext uri="{28A0092B-C50C-407E-A947-70E740481C1C}">
                  <a14:useLocalDpi xmlns:a14="http://schemas.microsoft.com/office/drawing/2010/main" val="0"/>
                </a:ext>
              </a:extLst>
            </a:blip>
            <a:srcRect l="59591" t="18064" r="16085" b="24473"/>
            <a:stretch/>
          </p:blipFill>
          <p:spPr>
            <a:xfrm>
              <a:off x="8588678" y="2621756"/>
              <a:ext cx="1213216" cy="1615619"/>
            </a:xfrm>
            <a:prstGeom prst="rect">
              <a:avLst/>
            </a:prstGeom>
          </p:spPr>
        </p:pic>
        <p:pic>
          <p:nvPicPr>
            <p:cNvPr id="38" name="Picture 37"/>
            <p:cNvPicPr>
              <a:picLocks noChangeAspect="1"/>
            </p:cNvPicPr>
            <p:nvPr/>
          </p:nvPicPr>
          <p:blipFill rotWithShape="1">
            <a:blip r:embed="rId7">
              <a:extLst>
                <a:ext uri="{28A0092B-C50C-407E-A947-70E740481C1C}">
                  <a14:useLocalDpi xmlns:a14="http://schemas.microsoft.com/office/drawing/2010/main" val="0"/>
                </a:ext>
              </a:extLst>
            </a:blip>
            <a:srcRect l="67315" t="67058" r="20748" b="14772"/>
            <a:stretch/>
          </p:blipFill>
          <p:spPr>
            <a:xfrm>
              <a:off x="7475722" y="2621756"/>
              <a:ext cx="1452282" cy="1246094"/>
            </a:xfrm>
            <a:prstGeom prst="rect">
              <a:avLst/>
            </a:prstGeom>
          </p:spPr>
        </p:pic>
        <p:pic>
          <p:nvPicPr>
            <p:cNvPr id="39" name="Picture 38"/>
            <p:cNvPicPr>
              <a:picLocks noChangeAspect="1"/>
            </p:cNvPicPr>
            <p:nvPr/>
          </p:nvPicPr>
          <p:blipFill rotWithShape="1">
            <a:blip r:embed="rId7">
              <a:extLst>
                <a:ext uri="{28A0092B-C50C-407E-A947-70E740481C1C}">
                  <a14:useLocalDpi xmlns:a14="http://schemas.microsoft.com/office/drawing/2010/main" val="0"/>
                </a:ext>
              </a:extLst>
            </a:blip>
            <a:srcRect l="67315" t="67058" r="20748" b="14772"/>
            <a:stretch/>
          </p:blipFill>
          <p:spPr>
            <a:xfrm>
              <a:off x="7445136" y="4444218"/>
              <a:ext cx="1452282" cy="1246094"/>
            </a:xfrm>
            <a:prstGeom prst="rect">
              <a:avLst/>
            </a:prstGeom>
          </p:spPr>
        </p:pic>
        <p:pic>
          <p:nvPicPr>
            <p:cNvPr id="2" name="Picture 1"/>
            <p:cNvPicPr>
              <a:picLocks noChangeAspect="1"/>
            </p:cNvPicPr>
            <p:nvPr/>
          </p:nvPicPr>
          <p:blipFill>
            <a:blip r:embed="rId11"/>
            <a:stretch>
              <a:fillRect/>
            </a:stretch>
          </p:blipFill>
          <p:spPr>
            <a:xfrm>
              <a:off x="8704208" y="4500679"/>
              <a:ext cx="1196444" cy="1432684"/>
            </a:xfrm>
            <a:prstGeom prst="rect">
              <a:avLst/>
            </a:prstGeom>
          </p:spPr>
        </p:pic>
        <p:sp>
          <p:nvSpPr>
            <p:cNvPr id="41" name="TextBox 40"/>
            <p:cNvSpPr txBox="1"/>
            <p:nvPr/>
          </p:nvSpPr>
          <p:spPr>
            <a:xfrm>
              <a:off x="9348121" y="4882777"/>
              <a:ext cx="3158846" cy="830997"/>
            </a:xfrm>
            <a:prstGeom prst="rect">
              <a:avLst/>
            </a:prstGeom>
            <a:noFill/>
          </p:spPr>
          <p:txBody>
            <a:bodyPr wrap="square" rtlCol="0">
              <a:spAutoFit/>
            </a:bodyPr>
            <a:lstStyle/>
            <a:p>
              <a:pPr algn="ctr"/>
              <a:r>
                <a:rPr lang="en-US" sz="2400" b="1" dirty="0" smtClean="0">
                  <a:latin typeface="Tahoma" panose="020B0604030504040204" pitchFamily="34" charset="0"/>
                  <a:ea typeface="Tahoma" panose="020B0604030504040204" pitchFamily="34" charset="0"/>
                  <a:cs typeface="Tahoma" panose="020B0604030504040204" pitchFamily="34" charset="0"/>
                </a:rPr>
                <a:t>Foreplay </a:t>
              </a:r>
              <a:br>
                <a:rPr lang="en-US" sz="2400" b="1" dirty="0" smtClean="0">
                  <a:latin typeface="Tahoma" panose="020B0604030504040204" pitchFamily="34" charset="0"/>
                  <a:ea typeface="Tahoma" panose="020B0604030504040204" pitchFamily="34" charset="0"/>
                  <a:cs typeface="Tahoma" panose="020B0604030504040204" pitchFamily="34" charset="0"/>
                </a:rPr>
              </a:br>
              <a:r>
                <a:rPr lang="en-US" sz="2400" b="1" dirty="0" smtClean="0">
                  <a:latin typeface="Tahoma" panose="020B0604030504040204" pitchFamily="34" charset="0"/>
                  <a:ea typeface="Tahoma" panose="020B0604030504040204" pitchFamily="34" charset="0"/>
                  <a:cs typeface="Tahoma" panose="020B0604030504040204" pitchFamily="34" charset="0"/>
                </a:rPr>
                <a:t>and Lubricant</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grpSp>
      <p:pic>
        <p:nvPicPr>
          <p:cNvPr id="43" name="Picture 42"/>
          <p:cNvPicPr>
            <a:picLocks noChangeAspect="1"/>
          </p:cNvPicPr>
          <p:nvPr/>
        </p:nvPicPr>
        <p:blipFill rotWithShape="1">
          <a:blip r:embed="rId12"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44" name="Footer Placeholder 3"/>
          <p:cNvSpPr txBox="1">
            <a:spLocks/>
          </p:cNvSpPr>
          <p:nvPr/>
        </p:nvSpPr>
        <p:spPr>
          <a:xfrm>
            <a:off x="8868045" y="6475130"/>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22415756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413893" y="817769"/>
            <a:ext cx="9660700" cy="1325563"/>
          </a:xfrm>
        </p:spPr>
        <p:txBody>
          <a:bodyPr>
            <a:noAutofit/>
          </a:bodyPr>
          <a:lstStyle/>
          <a:p>
            <a:pPr algn="ctr"/>
            <a:r>
              <a:rPr lang="en-US" sz="4500" b="1" dirty="0" smtClean="0">
                <a:latin typeface="Tahoma" panose="020B0604030504040204" pitchFamily="34" charset="0"/>
                <a:ea typeface="Tahoma" panose="020B0604030504040204" pitchFamily="34" charset="0"/>
                <a:cs typeface="Tahoma" panose="020B0604030504040204" pitchFamily="34" charset="0"/>
              </a:rPr>
              <a:t>You can get pregnant the </a:t>
            </a:r>
            <a:br>
              <a:rPr lang="en-US" sz="4500" b="1" dirty="0" smtClean="0">
                <a:latin typeface="Tahoma" panose="020B0604030504040204" pitchFamily="34" charset="0"/>
                <a:ea typeface="Tahoma" panose="020B0604030504040204" pitchFamily="34" charset="0"/>
                <a:cs typeface="Tahoma" panose="020B0604030504040204" pitchFamily="34" charset="0"/>
              </a:rPr>
            </a:br>
            <a:r>
              <a:rPr lang="en-US" sz="4500" b="1" dirty="0" smtClean="0">
                <a:latin typeface="Tahoma" panose="020B0604030504040204" pitchFamily="34" charset="0"/>
                <a:ea typeface="Tahoma" panose="020B0604030504040204" pitchFamily="34" charset="0"/>
                <a:cs typeface="Tahoma" panose="020B0604030504040204" pitchFamily="34" charset="0"/>
              </a:rPr>
              <a:t>first time you have penis </a:t>
            </a:r>
            <a:br>
              <a:rPr lang="en-US" sz="4500" b="1" dirty="0" smtClean="0">
                <a:latin typeface="Tahoma" panose="020B0604030504040204" pitchFamily="34" charset="0"/>
                <a:ea typeface="Tahoma" panose="020B0604030504040204" pitchFamily="34" charset="0"/>
                <a:cs typeface="Tahoma" panose="020B0604030504040204" pitchFamily="34" charset="0"/>
              </a:rPr>
            </a:br>
            <a:r>
              <a:rPr lang="en-US" sz="4500" b="1" dirty="0" smtClean="0">
                <a:latin typeface="Tahoma" panose="020B0604030504040204" pitchFamily="34" charset="0"/>
                <a:ea typeface="Tahoma" panose="020B0604030504040204" pitchFamily="34" charset="0"/>
                <a:cs typeface="Tahoma" panose="020B0604030504040204" pitchFamily="34" charset="0"/>
              </a:rPr>
              <a:t>in vagina sex.</a:t>
            </a:r>
            <a:endParaRPr lang="en-US" sz="4500" b="1" dirty="0">
              <a:latin typeface="Tahoma" panose="020B0604030504040204" pitchFamily="34" charset="0"/>
              <a:ea typeface="Tahoma" panose="020B0604030504040204" pitchFamily="34" charset="0"/>
              <a:cs typeface="Tahoma" panose="020B0604030504040204" pitchFamily="34" charset="0"/>
            </a:endParaRPr>
          </a:p>
        </p:txBody>
      </p:sp>
      <p:grpSp>
        <p:nvGrpSpPr>
          <p:cNvPr id="8" name="Group 7"/>
          <p:cNvGrpSpPr/>
          <p:nvPr/>
        </p:nvGrpSpPr>
        <p:grpSpPr>
          <a:xfrm>
            <a:off x="2236050" y="4894464"/>
            <a:ext cx="8105262" cy="1479186"/>
            <a:chOff x="1842052" y="5120120"/>
            <a:chExt cx="8518092" cy="1655058"/>
          </a:xfrm>
        </p:grpSpPr>
        <p:sp>
          <p:nvSpPr>
            <p:cNvPr id="9" name="Rectangle 8"/>
            <p:cNvSpPr/>
            <p:nvPr/>
          </p:nvSpPr>
          <p:spPr>
            <a:xfrm>
              <a:off x="1842052" y="5120120"/>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6795309" y="5134041"/>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4183" r="67947" b="43399"/>
            <a:stretch/>
          </p:blipFill>
          <p:spPr>
            <a:xfrm>
              <a:off x="1973414" y="5120120"/>
              <a:ext cx="1780286" cy="1641137"/>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13" name="Title 1"/>
            <p:cNvSpPr txBox="1">
              <a:spLocks/>
            </p:cNvSpPr>
            <p:nvPr/>
          </p:nvSpPr>
          <p:spPr>
            <a:xfrm>
              <a:off x="3709847" y="5463622"/>
              <a:ext cx="1530756" cy="109700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smtClean="0">
                  <a:latin typeface="Tahoma" panose="020B0604030504040204" pitchFamily="34" charset="0"/>
                  <a:ea typeface="Tahoma" panose="020B0604030504040204" pitchFamily="34" charset="0"/>
                  <a:cs typeface="Tahoma" panose="020B0604030504040204" pitchFamily="34" charset="0"/>
                </a:rPr>
                <a:t>YES</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sp>
          <p:nvSpPr>
            <p:cNvPr id="14" name="Title 1"/>
            <p:cNvSpPr txBox="1">
              <a:spLocks/>
            </p:cNvSpPr>
            <p:nvPr/>
          </p:nvSpPr>
          <p:spPr>
            <a:xfrm>
              <a:off x="857818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smtClean="0">
                  <a:latin typeface="Tahoma" panose="020B0604030504040204" pitchFamily="34" charset="0"/>
                  <a:ea typeface="Tahoma" panose="020B0604030504040204" pitchFamily="34" charset="0"/>
                  <a:cs typeface="Tahoma" panose="020B0604030504040204" pitchFamily="34" charset="0"/>
                </a:rPr>
                <a:t>NO</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grpSp>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36442" t="4183" r="46905" b="72287"/>
          <a:stretch/>
        </p:blipFill>
        <p:spPr>
          <a:xfrm>
            <a:off x="-13252" y="-13252"/>
            <a:ext cx="2026025" cy="1613647"/>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3731" y="1600395"/>
            <a:ext cx="7079505" cy="3990629"/>
          </a:xfrm>
          <a:prstGeom prst="rect">
            <a:avLst/>
          </a:prstGeom>
        </p:spPr>
      </p:pic>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l="10718" t="7066" r="60987" b="16907"/>
          <a:stretch/>
        </p:blipFill>
        <p:spPr>
          <a:xfrm>
            <a:off x="7712611" y="2344683"/>
            <a:ext cx="1601598" cy="2425722"/>
          </a:xfrm>
          <a:prstGeom prst="rect">
            <a:avLst/>
          </a:prstGeom>
        </p:spPr>
      </p:pic>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20" name="Footer Placeholder 3"/>
          <p:cNvSpPr txBox="1">
            <a:spLocks/>
          </p:cNvSpPr>
          <p:nvPr/>
        </p:nvSpPr>
        <p:spPr>
          <a:xfrm>
            <a:off x="8868045" y="6475130"/>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2717777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2148" y="1073426"/>
            <a:ext cx="10252701" cy="1881649"/>
          </a:xfrm>
        </p:spPr>
        <p:txBody>
          <a:bodyPr>
            <a:noAutofit/>
          </a:bodyPr>
          <a:lstStyle/>
          <a:p>
            <a:pPr algn="ctr"/>
            <a:r>
              <a:rPr lang="en-US" sz="4500" b="1" dirty="0">
                <a:latin typeface="Tahoma" panose="020B0604030504040204" pitchFamily="34" charset="0"/>
                <a:ea typeface="Tahoma" panose="020B0604030504040204" pitchFamily="34" charset="0"/>
                <a:cs typeface="Tahoma" panose="020B0604030504040204" pitchFamily="34" charset="0"/>
              </a:rPr>
              <a:t>If you are having sex where a penis goes inside a vagina, you can get pregnant, even if it’s the first time you have sex.</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6442" t="4183" r="46905" b="72287"/>
          <a:stretch/>
        </p:blipFill>
        <p:spPr>
          <a:xfrm>
            <a:off x="-13252" y="-13252"/>
            <a:ext cx="2026025" cy="161364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2148" y="3124395"/>
            <a:ext cx="7079505" cy="3990629"/>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10718" t="7066" r="60987" b="16907"/>
          <a:stretch/>
        </p:blipFill>
        <p:spPr>
          <a:xfrm>
            <a:off x="8332749" y="3513531"/>
            <a:ext cx="1601598" cy="2425722"/>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0" name="Footer Placeholder 3"/>
          <p:cNvSpPr txBox="1">
            <a:spLocks/>
          </p:cNvSpPr>
          <p:nvPr/>
        </p:nvSpPr>
        <p:spPr>
          <a:xfrm>
            <a:off x="8868045" y="6475130"/>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1125803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012773" y="277788"/>
            <a:ext cx="7866723" cy="1325563"/>
          </a:xfrm>
        </p:spPr>
        <p:txBody>
          <a:bodyPr>
            <a:noAutofit/>
          </a:bodyPr>
          <a:lstStyle/>
          <a:p>
            <a:pPr algn="ctr"/>
            <a:r>
              <a:rPr lang="en-US" b="1" dirty="0" smtClean="0">
                <a:latin typeface="Tahoma" panose="020B0604030504040204" pitchFamily="34" charset="0"/>
                <a:ea typeface="Tahoma" panose="020B0604030504040204" pitchFamily="34" charset="0"/>
                <a:cs typeface="Tahoma" panose="020B0604030504040204" pitchFamily="34" charset="0"/>
              </a:rPr>
              <a:t>Having sex makes you a  bad dirty person.</a:t>
            </a:r>
            <a:endParaRPr lang="en-US" b="1" dirty="0">
              <a:latin typeface="Tahoma" panose="020B0604030504040204" pitchFamily="34" charset="0"/>
              <a:ea typeface="Tahoma" panose="020B0604030504040204" pitchFamily="34" charset="0"/>
              <a:cs typeface="Tahoma" panose="020B0604030504040204" pitchFamily="34" charset="0"/>
            </a:endParaRPr>
          </a:p>
        </p:txBody>
      </p:sp>
      <p:grpSp>
        <p:nvGrpSpPr>
          <p:cNvPr id="7" name="Group 6"/>
          <p:cNvGrpSpPr/>
          <p:nvPr/>
        </p:nvGrpSpPr>
        <p:grpSpPr>
          <a:xfrm>
            <a:off x="2524539" y="4850296"/>
            <a:ext cx="8010940" cy="1391478"/>
            <a:chOff x="1842052" y="5120120"/>
            <a:chExt cx="8518092" cy="1655058"/>
          </a:xfrm>
        </p:grpSpPr>
        <p:sp>
          <p:nvSpPr>
            <p:cNvPr id="8" name="Rectangle 7"/>
            <p:cNvSpPr/>
            <p:nvPr/>
          </p:nvSpPr>
          <p:spPr>
            <a:xfrm>
              <a:off x="1842052" y="5120120"/>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6795309" y="5134041"/>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4183" r="67947" b="43399"/>
            <a:stretch/>
          </p:blipFill>
          <p:spPr>
            <a:xfrm>
              <a:off x="1973414" y="5120120"/>
              <a:ext cx="1780286" cy="1641137"/>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12" name="Title 1"/>
            <p:cNvSpPr txBox="1">
              <a:spLocks/>
            </p:cNvSpPr>
            <p:nvPr/>
          </p:nvSpPr>
          <p:spPr>
            <a:xfrm>
              <a:off x="3709847" y="5463622"/>
              <a:ext cx="1530756" cy="109700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smtClean="0">
                  <a:latin typeface="Tahoma" panose="020B0604030504040204" pitchFamily="34" charset="0"/>
                  <a:ea typeface="Tahoma" panose="020B0604030504040204" pitchFamily="34" charset="0"/>
                  <a:cs typeface="Tahoma" panose="020B0604030504040204" pitchFamily="34" charset="0"/>
                </a:rPr>
                <a:t>YES</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sp>
          <p:nvSpPr>
            <p:cNvPr id="13" name="Title 1"/>
            <p:cNvSpPr txBox="1">
              <a:spLocks/>
            </p:cNvSpPr>
            <p:nvPr/>
          </p:nvSpPr>
          <p:spPr>
            <a:xfrm>
              <a:off x="857818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smtClean="0">
                  <a:latin typeface="Tahoma" panose="020B0604030504040204" pitchFamily="34" charset="0"/>
                  <a:ea typeface="Tahoma" panose="020B0604030504040204" pitchFamily="34" charset="0"/>
                  <a:cs typeface="Tahoma" panose="020B0604030504040204" pitchFamily="34" charset="0"/>
                </a:rPr>
                <a:t>NO</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grpSp>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36442" t="4183" r="46905" b="72287"/>
          <a:stretch/>
        </p:blipFill>
        <p:spPr>
          <a:xfrm>
            <a:off x="-13252" y="-13252"/>
            <a:ext cx="2026025" cy="1613647"/>
          </a:xfrm>
          <a:prstGeom prst="rect">
            <a:avLst/>
          </a:prstGeom>
        </p:spPr>
      </p:pic>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l="28906" r="28405"/>
          <a:stretch/>
        </p:blipFill>
        <p:spPr>
          <a:xfrm>
            <a:off x="4595374" y="1421833"/>
            <a:ext cx="3118964" cy="4118350"/>
          </a:xfrm>
          <a:prstGeom prst="rect">
            <a:avLst/>
          </a:prstGeom>
        </p:spPr>
      </p:pic>
      <p:pic>
        <p:nvPicPr>
          <p:cNvPr id="19" name="Picture 18"/>
          <p:cNvPicPr>
            <a:picLocks noChangeAspect="1"/>
          </p:cNvPicPr>
          <p:nvPr/>
        </p:nvPicPr>
        <p:blipFill rotWithShape="1">
          <a:blip r:embed="rId7"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6" name="Footer Placeholder 3"/>
          <p:cNvSpPr txBox="1">
            <a:spLocks/>
          </p:cNvSpPr>
          <p:nvPr/>
        </p:nvSpPr>
        <p:spPr>
          <a:xfrm>
            <a:off x="8868045" y="6475130"/>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1621023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9760" y="478826"/>
            <a:ext cx="10515600" cy="1325563"/>
          </a:xfrm>
        </p:spPr>
        <p:txBody>
          <a:bodyPr/>
          <a:lstStyle/>
          <a:p>
            <a:pPr algn="ctr"/>
            <a:r>
              <a:rPr lang="en-US" b="1" dirty="0">
                <a:latin typeface="Tahoma" panose="020B0604030504040204" pitchFamily="34" charset="0"/>
                <a:ea typeface="Tahoma" panose="020B0604030504040204" pitchFamily="34" charset="0"/>
                <a:cs typeface="Tahoma" panose="020B0604030504040204" pitchFamily="34" charset="0"/>
              </a:rPr>
              <a:t>Most people will have sex at </a:t>
            </a:r>
            <a:r>
              <a:rPr lang="en-US" b="1" dirty="0" smtClean="0">
                <a:latin typeface="Tahoma" panose="020B0604030504040204" pitchFamily="34" charset="0"/>
                <a:ea typeface="Tahoma" panose="020B0604030504040204" pitchFamily="34" charset="0"/>
                <a:cs typeface="Tahoma" panose="020B0604030504040204" pitchFamily="34" charset="0"/>
              </a:rPr>
              <a:t> </a:t>
            </a:r>
            <a:br>
              <a:rPr lang="en-US" b="1" dirty="0" smtClean="0">
                <a:latin typeface="Tahoma" panose="020B0604030504040204" pitchFamily="34" charset="0"/>
                <a:ea typeface="Tahoma" panose="020B0604030504040204" pitchFamily="34" charset="0"/>
                <a:cs typeface="Tahoma" panose="020B0604030504040204" pitchFamily="34" charset="0"/>
              </a:rPr>
            </a:br>
            <a:r>
              <a:rPr lang="en-US" b="1" dirty="0" smtClean="0">
                <a:latin typeface="Tahoma" panose="020B0604030504040204" pitchFamily="34" charset="0"/>
                <a:ea typeface="Tahoma" panose="020B0604030504040204" pitchFamily="34" charset="0"/>
                <a:cs typeface="Tahoma" panose="020B0604030504040204" pitchFamily="34" charset="0"/>
              </a:rPr>
              <a:t>some </a:t>
            </a:r>
            <a:r>
              <a:rPr lang="en-US" b="1" dirty="0">
                <a:latin typeface="Tahoma" panose="020B0604030504040204" pitchFamily="34" charset="0"/>
                <a:ea typeface="Tahoma" panose="020B0604030504040204" pitchFamily="34" charset="0"/>
                <a:cs typeface="Tahoma" panose="020B0604030504040204" pitchFamily="34" charset="0"/>
              </a:rPr>
              <a:t>point in their lives.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6442" t="4183" r="46905" b="72287"/>
          <a:stretch/>
        </p:blipFill>
        <p:spPr>
          <a:xfrm>
            <a:off x="-13252" y="-13252"/>
            <a:ext cx="2026025" cy="1613647"/>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8906" r="28405"/>
          <a:stretch/>
        </p:blipFill>
        <p:spPr>
          <a:xfrm>
            <a:off x="824489" y="1724136"/>
            <a:ext cx="3579644" cy="4726643"/>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38915" t="7362" r="36189" b="41095"/>
          <a:stretch/>
        </p:blipFill>
        <p:spPr>
          <a:xfrm>
            <a:off x="8944319" y="2238117"/>
            <a:ext cx="3029803" cy="3534770"/>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13009" t="26667" r="60748" b="24775"/>
          <a:stretch/>
        </p:blipFill>
        <p:spPr>
          <a:xfrm>
            <a:off x="4661934" y="2041624"/>
            <a:ext cx="3766782" cy="3927756"/>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9" name="Footer Placeholder 3"/>
          <p:cNvSpPr txBox="1">
            <a:spLocks/>
          </p:cNvSpPr>
          <p:nvPr/>
        </p:nvSpPr>
        <p:spPr>
          <a:xfrm>
            <a:off x="8868045" y="6475130"/>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1225373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9300" y="503448"/>
            <a:ext cx="10831117" cy="1325563"/>
          </a:xfrm>
        </p:spPr>
        <p:txBody>
          <a:bodyPr>
            <a:normAutofit/>
          </a:bodyPr>
          <a:lstStyle/>
          <a:p>
            <a:pPr algn="ctr"/>
            <a:r>
              <a:rPr lang="en-US" b="1" dirty="0">
                <a:latin typeface="Tahoma" panose="020B0604030504040204" pitchFamily="34" charset="0"/>
                <a:ea typeface="Tahoma" panose="020B0604030504040204" pitchFamily="34" charset="0"/>
                <a:cs typeface="Tahoma" panose="020B0604030504040204" pitchFamily="34" charset="0"/>
              </a:rPr>
              <a:t>Sex should feel good for </a:t>
            </a:r>
            <a:r>
              <a:rPr lang="en-US" b="1" dirty="0" smtClean="0">
                <a:latin typeface="Tahoma" panose="020B0604030504040204" pitchFamily="34" charset="0"/>
                <a:ea typeface="Tahoma" panose="020B0604030504040204" pitchFamily="34" charset="0"/>
                <a:cs typeface="Tahoma" panose="020B0604030504040204" pitchFamily="34" charset="0"/>
              </a:rPr>
              <a:t>both people.</a:t>
            </a:r>
            <a:endParaRPr lang="en-US" b="1" dirty="0">
              <a:latin typeface="Tahoma" panose="020B0604030504040204" pitchFamily="34" charset="0"/>
              <a:ea typeface="Tahoma" panose="020B0604030504040204" pitchFamily="34" charset="0"/>
              <a:cs typeface="Tahoma" panose="020B0604030504040204" pitchFamily="34" charset="0"/>
            </a:endParaRPr>
          </a:p>
        </p:txBody>
      </p:sp>
      <p:grpSp>
        <p:nvGrpSpPr>
          <p:cNvPr id="5" name="Group 4"/>
          <p:cNvGrpSpPr/>
          <p:nvPr/>
        </p:nvGrpSpPr>
        <p:grpSpPr>
          <a:xfrm>
            <a:off x="2291068" y="4830799"/>
            <a:ext cx="8204653" cy="1624120"/>
            <a:chOff x="1842052" y="5120120"/>
            <a:chExt cx="8518092" cy="1655058"/>
          </a:xfrm>
        </p:grpSpPr>
        <p:sp>
          <p:nvSpPr>
            <p:cNvPr id="6" name="Rectangle 5"/>
            <p:cNvSpPr/>
            <p:nvPr/>
          </p:nvSpPr>
          <p:spPr>
            <a:xfrm>
              <a:off x="1842052" y="5120120"/>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6795309" y="5134041"/>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4183" r="67947" b="43399"/>
            <a:stretch/>
          </p:blipFill>
          <p:spPr>
            <a:xfrm>
              <a:off x="1973414" y="5120120"/>
              <a:ext cx="1780286" cy="1641137"/>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10" name="Title 1"/>
            <p:cNvSpPr txBox="1">
              <a:spLocks/>
            </p:cNvSpPr>
            <p:nvPr/>
          </p:nvSpPr>
          <p:spPr>
            <a:xfrm>
              <a:off x="3709847" y="5463622"/>
              <a:ext cx="1530756" cy="109700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smtClean="0">
                  <a:latin typeface="Tahoma" panose="020B0604030504040204" pitchFamily="34" charset="0"/>
                  <a:ea typeface="Tahoma" panose="020B0604030504040204" pitchFamily="34" charset="0"/>
                  <a:cs typeface="Tahoma" panose="020B0604030504040204" pitchFamily="34" charset="0"/>
                </a:rPr>
                <a:t>YES</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sp>
          <p:nvSpPr>
            <p:cNvPr id="11" name="Title 1"/>
            <p:cNvSpPr txBox="1">
              <a:spLocks/>
            </p:cNvSpPr>
            <p:nvPr/>
          </p:nvSpPr>
          <p:spPr>
            <a:xfrm>
              <a:off x="857818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smtClean="0">
                  <a:latin typeface="Tahoma" panose="020B0604030504040204" pitchFamily="34" charset="0"/>
                  <a:ea typeface="Tahoma" panose="020B0604030504040204" pitchFamily="34" charset="0"/>
                  <a:cs typeface="Tahoma" panose="020B0604030504040204" pitchFamily="34" charset="0"/>
                </a:rPr>
                <a:t>NO</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gr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36442" t="4183" r="46905" b="72287"/>
          <a:stretch/>
        </p:blipFill>
        <p:spPr>
          <a:xfrm>
            <a:off x="1" y="-13252"/>
            <a:ext cx="1543050" cy="1228977"/>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22444" y="1921984"/>
            <a:ext cx="3095656" cy="2736530"/>
          </a:xfrm>
          <a:prstGeom prst="rect">
            <a:avLst/>
          </a:prstGeom>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28906" r="28405"/>
          <a:stretch/>
        </p:blipFill>
        <p:spPr>
          <a:xfrm>
            <a:off x="3327953" y="1643306"/>
            <a:ext cx="2669921" cy="3525424"/>
          </a:xfrm>
          <a:prstGeom prst="rect">
            <a:avLst/>
          </a:prstGeom>
        </p:spPr>
      </p:pic>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6" name="Footer Placeholder 3"/>
          <p:cNvSpPr txBox="1">
            <a:spLocks/>
          </p:cNvSpPr>
          <p:nvPr/>
        </p:nvSpPr>
        <p:spPr>
          <a:xfrm>
            <a:off x="8868045" y="6475130"/>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2771508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64" y="0"/>
            <a:ext cx="12169608" cy="6858000"/>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8705" t="16863" r="71400" b="47582"/>
          <a:stretch/>
        </p:blipFill>
        <p:spPr>
          <a:xfrm>
            <a:off x="5767759" y="3271398"/>
            <a:ext cx="1983003" cy="1997692"/>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35305" t="14053" r="46274" b="54575"/>
          <a:stretch/>
        </p:blipFill>
        <p:spPr>
          <a:xfrm>
            <a:off x="6382382" y="1538884"/>
            <a:ext cx="1968870" cy="1890116"/>
          </a:xfrm>
          <a:prstGeom prst="rect">
            <a:avLst/>
          </a:prstGeom>
        </p:spPr>
      </p:pic>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25737" r="21447"/>
          <a:stretch/>
        </p:blipFill>
        <p:spPr>
          <a:xfrm>
            <a:off x="3713551" y="1934398"/>
            <a:ext cx="2146766" cy="2291139"/>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23884" t="2401" r="2915" b="19087"/>
          <a:stretch/>
        </p:blipFill>
        <p:spPr>
          <a:xfrm>
            <a:off x="8126992" y="3079967"/>
            <a:ext cx="2601159" cy="1572604"/>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0" name="Footer Placeholder 3"/>
          <p:cNvSpPr txBox="1">
            <a:spLocks/>
          </p:cNvSpPr>
          <p:nvPr/>
        </p:nvSpPr>
        <p:spPr>
          <a:xfrm>
            <a:off x="8868045" y="6475130"/>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25353650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363416" y="274832"/>
            <a:ext cx="10515600" cy="1325563"/>
          </a:xfrm>
        </p:spPr>
        <p:txBody>
          <a:bodyPr>
            <a:normAutofit/>
          </a:bodyPr>
          <a:lstStyle/>
          <a:p>
            <a:pPr algn="ctr"/>
            <a:r>
              <a:rPr lang="en-US" b="1" dirty="0">
                <a:latin typeface="Tahoma" panose="020B0604030504040204" pitchFamily="34" charset="0"/>
                <a:ea typeface="Tahoma" panose="020B0604030504040204" pitchFamily="34" charset="0"/>
                <a:cs typeface="Tahoma" panose="020B0604030504040204" pitchFamily="34" charset="0"/>
              </a:rPr>
              <a:t>Sex should feel </a:t>
            </a:r>
            <a:r>
              <a:rPr lang="en-US" b="1" dirty="0" smtClean="0">
                <a:latin typeface="Tahoma" panose="020B0604030504040204" pitchFamily="34" charset="0"/>
                <a:ea typeface="Tahoma" panose="020B0604030504040204" pitchFamily="34" charset="0"/>
                <a:cs typeface="Tahoma" panose="020B0604030504040204" pitchFamily="34" charset="0"/>
              </a:rPr>
              <a:t>equally </a:t>
            </a:r>
            <a:br>
              <a:rPr lang="en-US" b="1" dirty="0" smtClean="0">
                <a:latin typeface="Tahoma" panose="020B0604030504040204" pitchFamily="34" charset="0"/>
                <a:ea typeface="Tahoma" panose="020B0604030504040204" pitchFamily="34" charset="0"/>
                <a:cs typeface="Tahoma" panose="020B0604030504040204" pitchFamily="34" charset="0"/>
              </a:rPr>
            </a:br>
            <a:r>
              <a:rPr lang="en-US" b="1" dirty="0" smtClean="0">
                <a:latin typeface="Tahoma" panose="020B0604030504040204" pitchFamily="34" charset="0"/>
                <a:ea typeface="Tahoma" panose="020B0604030504040204" pitchFamily="34" charset="0"/>
                <a:cs typeface="Tahoma" panose="020B0604030504040204" pitchFamily="34" charset="0"/>
              </a:rPr>
              <a:t>good </a:t>
            </a:r>
            <a:r>
              <a:rPr lang="en-US" b="1" dirty="0">
                <a:latin typeface="Tahoma" panose="020B0604030504040204" pitchFamily="34" charset="0"/>
                <a:ea typeface="Tahoma" panose="020B0604030504040204" pitchFamily="34" charset="0"/>
                <a:cs typeface="Tahoma" panose="020B0604030504040204" pitchFamily="34" charset="0"/>
              </a:rPr>
              <a:t>for both </a:t>
            </a:r>
            <a:r>
              <a:rPr lang="en-US" b="1" dirty="0" smtClean="0">
                <a:latin typeface="Tahoma" panose="020B0604030504040204" pitchFamily="34" charset="0"/>
                <a:ea typeface="Tahoma" panose="020B0604030504040204" pitchFamily="34" charset="0"/>
                <a:cs typeface="Tahoma" panose="020B0604030504040204" pitchFamily="34" charset="0"/>
              </a:rPr>
              <a:t>people!</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36442" t="4183" r="46905" b="72287"/>
          <a:stretch/>
        </p:blipFill>
        <p:spPr>
          <a:xfrm>
            <a:off x="-13252" y="-13252"/>
            <a:ext cx="2026025" cy="1613647"/>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1570" y="1994497"/>
            <a:ext cx="4384908" cy="3876217"/>
          </a:xfrm>
          <a:prstGeom prst="rect">
            <a:avLst/>
          </a:prstGeom>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28906" r="28405"/>
          <a:stretch/>
        </p:blipFill>
        <p:spPr>
          <a:xfrm>
            <a:off x="2171799" y="1600395"/>
            <a:ext cx="4019771" cy="5307797"/>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8" name="Footer Placeholder 3"/>
          <p:cNvSpPr txBox="1">
            <a:spLocks/>
          </p:cNvSpPr>
          <p:nvPr/>
        </p:nvSpPr>
        <p:spPr>
          <a:xfrm>
            <a:off x="8868045" y="6475130"/>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1683744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176670" y="88560"/>
            <a:ext cx="10515600" cy="1325563"/>
          </a:xfrm>
        </p:spPr>
        <p:txBody>
          <a:bodyPr/>
          <a:lstStyle/>
          <a:p>
            <a:r>
              <a:rPr lang="en-US" sz="5400" b="1" dirty="0" smtClean="0">
                <a:latin typeface="Tahoma" panose="020B0604030504040204" pitchFamily="34" charset="0"/>
                <a:ea typeface="Tahoma" panose="020B0604030504040204" pitchFamily="34" charset="0"/>
                <a:cs typeface="Tahoma" panose="020B0604030504040204" pitchFamily="34" charset="0"/>
              </a:rPr>
              <a:t>Sexual Self-Advocacy</a:t>
            </a:r>
            <a:r>
              <a:rPr lang="en-US" dirty="0" smtClean="0"/>
              <a:t> </a:t>
            </a:r>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6442" t="4183" r="46905" b="72287"/>
          <a:stretch/>
        </p:blipFill>
        <p:spPr>
          <a:xfrm>
            <a:off x="0" y="-55481"/>
            <a:ext cx="2026025" cy="161364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7734" y="1138048"/>
            <a:ext cx="9756561" cy="5499652"/>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25737" r="21447"/>
          <a:stretch/>
        </p:blipFill>
        <p:spPr>
          <a:xfrm>
            <a:off x="617104" y="1815548"/>
            <a:ext cx="4150593" cy="4429726"/>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8" name="Footer Placeholder 3"/>
          <p:cNvSpPr txBox="1">
            <a:spLocks/>
          </p:cNvSpPr>
          <p:nvPr/>
        </p:nvSpPr>
        <p:spPr>
          <a:xfrm>
            <a:off x="8868045" y="6475130"/>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40470843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999760" y="241297"/>
            <a:ext cx="10515600" cy="1325563"/>
          </a:xfrm>
        </p:spPr>
        <p:txBody>
          <a:bodyPr>
            <a:normAutofit/>
          </a:bodyPr>
          <a:lstStyle/>
          <a:p>
            <a:pPr algn="ctr"/>
            <a:r>
              <a:rPr lang="en-US" b="1" dirty="0" smtClean="0">
                <a:latin typeface="Tahoma" panose="020B0604030504040204" pitchFamily="34" charset="0"/>
                <a:ea typeface="Tahoma" panose="020B0604030504040204" pitchFamily="34" charset="0"/>
                <a:cs typeface="Tahoma" panose="020B0604030504040204" pitchFamily="34" charset="0"/>
              </a:rPr>
              <a:t>Porn is a good way to </a:t>
            </a:r>
            <a:br>
              <a:rPr lang="en-US" b="1" dirty="0" smtClean="0">
                <a:latin typeface="Tahoma" panose="020B0604030504040204" pitchFamily="34" charset="0"/>
                <a:ea typeface="Tahoma" panose="020B0604030504040204" pitchFamily="34" charset="0"/>
                <a:cs typeface="Tahoma" panose="020B0604030504040204" pitchFamily="34" charset="0"/>
              </a:rPr>
            </a:br>
            <a:r>
              <a:rPr lang="en-US" b="1" dirty="0" smtClean="0">
                <a:latin typeface="Tahoma" panose="020B0604030504040204" pitchFamily="34" charset="0"/>
                <a:ea typeface="Tahoma" panose="020B0604030504040204" pitchFamily="34" charset="0"/>
                <a:cs typeface="Tahoma" panose="020B0604030504040204" pitchFamily="34" charset="0"/>
              </a:rPr>
              <a:t>learn about sex.</a:t>
            </a:r>
            <a:endParaRPr lang="en-US" b="1" dirty="0">
              <a:latin typeface="Tahoma" panose="020B0604030504040204" pitchFamily="34" charset="0"/>
              <a:ea typeface="Tahoma" panose="020B0604030504040204" pitchFamily="34" charset="0"/>
              <a:cs typeface="Tahoma" panose="020B0604030504040204" pitchFamily="34" charset="0"/>
            </a:endParaRPr>
          </a:p>
        </p:txBody>
      </p:sp>
      <p:grpSp>
        <p:nvGrpSpPr>
          <p:cNvPr id="7" name="Group 6"/>
          <p:cNvGrpSpPr/>
          <p:nvPr/>
        </p:nvGrpSpPr>
        <p:grpSpPr>
          <a:xfrm>
            <a:off x="2305878" y="4865421"/>
            <a:ext cx="8507896" cy="1435988"/>
            <a:chOff x="1842052" y="5120120"/>
            <a:chExt cx="8518092" cy="1655058"/>
          </a:xfrm>
        </p:grpSpPr>
        <p:sp>
          <p:nvSpPr>
            <p:cNvPr id="8" name="Rectangle 7"/>
            <p:cNvSpPr/>
            <p:nvPr/>
          </p:nvSpPr>
          <p:spPr>
            <a:xfrm>
              <a:off x="1842052" y="5120120"/>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6795309" y="5134041"/>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4183" r="67947" b="43399"/>
            <a:stretch/>
          </p:blipFill>
          <p:spPr>
            <a:xfrm>
              <a:off x="1973414" y="5120120"/>
              <a:ext cx="1780286" cy="1641137"/>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12" name="Title 1"/>
            <p:cNvSpPr txBox="1">
              <a:spLocks/>
            </p:cNvSpPr>
            <p:nvPr/>
          </p:nvSpPr>
          <p:spPr>
            <a:xfrm>
              <a:off x="370984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smtClean="0">
                  <a:latin typeface="Tahoma" panose="020B0604030504040204" pitchFamily="34" charset="0"/>
                  <a:ea typeface="Tahoma" panose="020B0604030504040204" pitchFamily="34" charset="0"/>
                  <a:cs typeface="Tahoma" panose="020B0604030504040204" pitchFamily="34" charset="0"/>
                </a:rPr>
                <a:t>YES</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sp>
          <p:nvSpPr>
            <p:cNvPr id="13" name="Title 1"/>
            <p:cNvSpPr txBox="1">
              <a:spLocks/>
            </p:cNvSpPr>
            <p:nvPr/>
          </p:nvSpPr>
          <p:spPr>
            <a:xfrm>
              <a:off x="857818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smtClean="0">
                  <a:latin typeface="Tahoma" panose="020B0604030504040204" pitchFamily="34" charset="0"/>
                  <a:ea typeface="Tahoma" panose="020B0604030504040204" pitchFamily="34" charset="0"/>
                  <a:cs typeface="Tahoma" panose="020B0604030504040204" pitchFamily="34" charset="0"/>
                </a:rPr>
                <a:t>NO</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grpSp>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36442" t="4183" r="46905" b="72287"/>
          <a:stretch/>
        </p:blipFill>
        <p:spPr>
          <a:xfrm>
            <a:off x="-13252" y="-13252"/>
            <a:ext cx="2026025" cy="1613647"/>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610" y="1306999"/>
            <a:ext cx="7595354" cy="4281406"/>
          </a:xfrm>
          <a:prstGeom prst="rect">
            <a:avLst/>
          </a:prstGeom>
        </p:spPr>
      </p:pic>
      <p:pic>
        <p:nvPicPr>
          <p:cNvPr id="19" name="Picture 18"/>
          <p:cNvPicPr>
            <a:picLocks noChangeAspect="1"/>
          </p:cNvPicPr>
          <p:nvPr/>
        </p:nvPicPr>
        <p:blipFill rotWithShape="1">
          <a:blip r:embed="rId7"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6" name="Footer Placeholder 3"/>
          <p:cNvSpPr txBox="1">
            <a:spLocks/>
          </p:cNvSpPr>
          <p:nvPr/>
        </p:nvSpPr>
        <p:spPr>
          <a:xfrm>
            <a:off x="8868045" y="6475130"/>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2927211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267607" y="793571"/>
            <a:ext cx="10682810" cy="1325563"/>
          </a:xfrm>
        </p:spPr>
        <p:txBody>
          <a:bodyPr>
            <a:normAutofit/>
          </a:bodyPr>
          <a:lstStyle/>
          <a:p>
            <a:pPr algn="ctr"/>
            <a:r>
              <a:rPr lang="en-US" sz="4300" b="1" dirty="0" smtClean="0">
                <a:latin typeface="Tahoma" panose="020B0604030504040204" pitchFamily="34" charset="0"/>
                <a:ea typeface="Tahoma" panose="020B0604030504040204" pitchFamily="34" charset="0"/>
                <a:cs typeface="Tahoma" panose="020B0604030504040204" pitchFamily="34" charset="0"/>
              </a:rPr>
              <a:t>Porn is not a good way to learn </a:t>
            </a:r>
            <a:br>
              <a:rPr lang="en-US" sz="4300" b="1" dirty="0" smtClean="0">
                <a:latin typeface="Tahoma" panose="020B0604030504040204" pitchFamily="34" charset="0"/>
                <a:ea typeface="Tahoma" panose="020B0604030504040204" pitchFamily="34" charset="0"/>
                <a:cs typeface="Tahoma" panose="020B0604030504040204" pitchFamily="34" charset="0"/>
              </a:rPr>
            </a:br>
            <a:r>
              <a:rPr lang="en-US" sz="4300" b="1" dirty="0" smtClean="0">
                <a:latin typeface="Tahoma" panose="020B0604030504040204" pitchFamily="34" charset="0"/>
                <a:ea typeface="Tahoma" panose="020B0604030504040204" pitchFamily="34" charset="0"/>
                <a:cs typeface="Tahoma" panose="020B0604030504040204" pitchFamily="34" charset="0"/>
              </a:rPr>
              <a:t>about sex. Porn uses actors.</a:t>
            </a:r>
            <a:endParaRPr lang="en-US" sz="4300"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6442" t="4183" r="46905" b="72287"/>
          <a:stretch/>
        </p:blipFill>
        <p:spPr>
          <a:xfrm>
            <a:off x="-13252" y="-13252"/>
            <a:ext cx="2026025" cy="161364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226" y="1769165"/>
            <a:ext cx="9978888" cy="5883965"/>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8" name="Footer Placeholder 3"/>
          <p:cNvSpPr txBox="1">
            <a:spLocks/>
          </p:cNvSpPr>
          <p:nvPr/>
        </p:nvSpPr>
        <p:spPr>
          <a:xfrm>
            <a:off x="8868045" y="6475130"/>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9489290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6" name="Footer Placeholder 3"/>
          <p:cNvSpPr txBox="1">
            <a:spLocks/>
          </p:cNvSpPr>
          <p:nvPr/>
        </p:nvSpPr>
        <p:spPr>
          <a:xfrm>
            <a:off x="8967435" y="6506432"/>
            <a:ext cx="3224565" cy="299809"/>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8585138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26504"/>
            <a:ext cx="12166314" cy="6858000"/>
            <a:chOff x="0" y="0"/>
            <a:chExt cx="12166314" cy="685800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66314" cy="6858000"/>
            </a:xfrm>
            <a:prstGeom prst="rect">
              <a:avLst/>
            </a:prstGeom>
          </p:spPr>
        </p:pic>
        <p:sp>
          <p:nvSpPr>
            <p:cNvPr id="7" name="TextBox 6"/>
            <p:cNvSpPr txBox="1"/>
            <p:nvPr/>
          </p:nvSpPr>
          <p:spPr>
            <a:xfrm>
              <a:off x="8320573" y="873879"/>
              <a:ext cx="2393320" cy="954107"/>
            </a:xfrm>
            <a:prstGeom prst="rect">
              <a:avLst/>
            </a:prstGeom>
            <a:noFill/>
          </p:spPr>
          <p:txBody>
            <a:bodyPr wrap="square" rtlCol="0">
              <a:spAutoFit/>
            </a:bodyPr>
            <a:lstStyle/>
            <a:p>
              <a:r>
                <a:rPr lang="en-US" sz="2800" dirty="0" smtClean="0">
                  <a:latin typeface="Tahoma" panose="020B0604030504040204" pitchFamily="34" charset="0"/>
                  <a:ea typeface="Tahoma" panose="020B0604030504040204" pitchFamily="34" charset="0"/>
                  <a:cs typeface="Tahoma" panose="020B0604030504040204" pitchFamily="34" charset="0"/>
                </a:rPr>
                <a:t>Virginity and Pornography</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5640132" y="2256992"/>
              <a:ext cx="3672154" cy="954107"/>
            </a:xfrm>
            <a:prstGeom prst="rect">
              <a:avLst/>
            </a:prstGeom>
            <a:noFill/>
          </p:spPr>
          <p:txBody>
            <a:bodyPr wrap="square" rtlCol="0">
              <a:spAutoFit/>
            </a:bodyPr>
            <a:lstStyle/>
            <a:p>
              <a:pPr algn="ctr"/>
              <a:r>
                <a:rPr lang="en-US" sz="2800" dirty="0" smtClean="0">
                  <a:latin typeface="Tahoma" panose="020B0604030504040204" pitchFamily="34" charset="0"/>
                  <a:ea typeface="Tahoma" panose="020B0604030504040204" pitchFamily="34" charset="0"/>
                  <a:cs typeface="Tahoma" panose="020B0604030504040204" pitchFamily="34" charset="0"/>
                </a:rPr>
                <a:t>What We </a:t>
              </a:r>
              <a:r>
                <a:rPr lang="en-US" sz="2800" dirty="0">
                  <a:latin typeface="Tahoma" panose="020B0604030504040204" pitchFamily="34" charset="0"/>
                  <a:ea typeface="Tahoma" panose="020B0604030504040204" pitchFamily="34" charset="0"/>
                  <a:cs typeface="Tahoma" panose="020B0604030504040204" pitchFamily="34" charset="0"/>
                </a:rPr>
                <a:t>H</a:t>
              </a:r>
              <a:r>
                <a:rPr lang="en-US" sz="2800" dirty="0" smtClean="0">
                  <a:latin typeface="Tahoma" panose="020B0604030504040204" pitchFamily="34" charset="0"/>
                  <a:ea typeface="Tahoma" panose="020B0604030504040204" pitchFamily="34" charset="0"/>
                  <a:cs typeface="Tahoma" panose="020B0604030504040204" pitchFamily="34" charset="0"/>
                </a:rPr>
                <a:t>ear about Bodies and Sex</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3520248" y="4859911"/>
              <a:ext cx="3672154" cy="523220"/>
            </a:xfrm>
            <a:prstGeom prst="rect">
              <a:avLst/>
            </a:prstGeom>
            <a:noFill/>
          </p:spPr>
          <p:txBody>
            <a:bodyPr wrap="square" rtlCol="0">
              <a:spAutoFit/>
            </a:bodyPr>
            <a:lstStyle/>
            <a:p>
              <a:pPr algn="ctr"/>
              <a:r>
                <a:rPr lang="en-US" sz="2800" dirty="0" smtClean="0">
                  <a:latin typeface="Tahoma" panose="020B0604030504040204" pitchFamily="34" charset="0"/>
                  <a:ea typeface="Tahoma" panose="020B0604030504040204" pitchFamily="34" charset="0"/>
                  <a:cs typeface="Tahoma" panose="020B0604030504040204" pitchFamily="34" charset="0"/>
                </a:rPr>
                <a:t>How to Learn </a:t>
              </a:r>
              <a:r>
                <a:rPr lang="en-US" sz="2800" dirty="0">
                  <a:latin typeface="Tahoma" panose="020B0604030504040204" pitchFamily="34" charset="0"/>
                  <a:ea typeface="Tahoma" panose="020B0604030504040204" pitchFamily="34" charset="0"/>
                  <a:cs typeface="Tahoma" panose="020B0604030504040204" pitchFamily="34" charset="0"/>
                </a:rPr>
                <a:t>M</a:t>
              </a:r>
              <a:r>
                <a:rPr lang="en-US" sz="2800" dirty="0" smtClean="0">
                  <a:latin typeface="Tahoma" panose="020B0604030504040204" pitchFamily="34" charset="0"/>
                  <a:ea typeface="Tahoma" panose="020B0604030504040204" pitchFamily="34" charset="0"/>
                  <a:cs typeface="Tahoma" panose="020B0604030504040204" pitchFamily="34" charset="0"/>
                </a:rPr>
                <a:t>ore</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8305004" y="5092409"/>
              <a:ext cx="3672154" cy="954107"/>
            </a:xfrm>
            <a:prstGeom prst="rect">
              <a:avLst/>
            </a:prstGeom>
            <a:noFill/>
          </p:spPr>
          <p:txBody>
            <a:bodyPr wrap="square" rtlCol="0">
              <a:spAutoFit/>
            </a:bodyPr>
            <a:lstStyle/>
            <a:p>
              <a:pPr algn="ctr"/>
              <a:r>
                <a:rPr lang="en-US" sz="2800" dirty="0" smtClean="0">
                  <a:latin typeface="Tahoma" panose="020B0604030504040204" pitchFamily="34" charset="0"/>
                  <a:ea typeface="Tahoma" panose="020B0604030504040204" pitchFamily="34" charset="0"/>
                  <a:cs typeface="Tahoma" panose="020B0604030504040204" pitchFamily="34" charset="0"/>
                </a:rPr>
                <a:t>Sexual </a:t>
              </a:r>
            </a:p>
            <a:p>
              <a:pPr algn="ctr"/>
              <a:r>
                <a:rPr lang="en-US" sz="2800" dirty="0" smtClean="0">
                  <a:latin typeface="Tahoma" panose="020B0604030504040204" pitchFamily="34" charset="0"/>
                  <a:ea typeface="Tahoma" panose="020B0604030504040204" pitchFamily="34" charset="0"/>
                  <a:cs typeface="Tahoma" panose="020B0604030504040204" pitchFamily="34" charset="0"/>
                </a:rPr>
                <a:t>Self-Advocacy</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47276" t="6444" r="5995" b="18580"/>
            <a:stretch/>
          </p:blipFill>
          <p:spPr>
            <a:xfrm>
              <a:off x="6397114" y="567508"/>
              <a:ext cx="1910490" cy="1727903"/>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25737" r="21447"/>
            <a:stretch/>
          </p:blipFill>
          <p:spPr>
            <a:xfrm>
              <a:off x="7115635" y="4562241"/>
              <a:ext cx="1756837" cy="1874986"/>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r="37022"/>
            <a:stretch/>
          </p:blipFill>
          <p:spPr>
            <a:xfrm>
              <a:off x="2332685" y="4425991"/>
              <a:ext cx="1489109" cy="1332836"/>
            </a:xfrm>
            <a:prstGeom prst="rect">
              <a:avLst/>
            </a:prstGeom>
          </p:spPr>
        </p:pic>
        <p:grpSp>
          <p:nvGrpSpPr>
            <p:cNvPr id="14" name="Group 13"/>
            <p:cNvGrpSpPr/>
            <p:nvPr/>
          </p:nvGrpSpPr>
          <p:grpSpPr>
            <a:xfrm>
              <a:off x="2453362" y="2357519"/>
              <a:ext cx="3260698" cy="545570"/>
              <a:chOff x="1842052" y="5120120"/>
              <a:chExt cx="8518092" cy="1655058"/>
            </a:xfrm>
          </p:grpSpPr>
          <p:sp>
            <p:nvSpPr>
              <p:cNvPr id="17" name="Rectangle 16"/>
              <p:cNvSpPr/>
              <p:nvPr/>
            </p:nvSpPr>
            <p:spPr>
              <a:xfrm>
                <a:off x="1842052" y="5120120"/>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6795309" y="5134041"/>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p:cNvPicPr>
                <a:picLocks noChangeAspect="1"/>
              </p:cNvPicPr>
              <p:nvPr/>
            </p:nvPicPr>
            <p:blipFill rotWithShape="1">
              <a:blip r:embed="rId7" cstate="print">
                <a:extLst>
                  <a:ext uri="{28A0092B-C50C-407E-A947-70E740481C1C}">
                    <a14:useLocalDpi xmlns:a14="http://schemas.microsoft.com/office/drawing/2010/main" val="0"/>
                  </a:ext>
                </a:extLst>
              </a:blip>
              <a:srcRect t="4183" r="67947" b="43399"/>
              <a:stretch/>
            </p:blipFill>
            <p:spPr>
              <a:xfrm>
                <a:off x="1973414" y="5120120"/>
                <a:ext cx="1780286" cy="1641137"/>
              </a:xfrm>
              <a:prstGeom prst="rect">
                <a:avLst/>
              </a:prstGeom>
            </p:spPr>
          </p:pic>
          <p:pic>
            <p:nvPicPr>
              <p:cNvPr id="20" name="Picture 19"/>
              <p:cNvPicPr>
                <a:picLocks noChangeAspect="1"/>
              </p:cNvPicPr>
              <p:nvPr/>
            </p:nvPicPr>
            <p:blipFill rotWithShape="1">
              <a:blip r:embed="rId8"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21" name="Title 1"/>
              <p:cNvSpPr txBox="1">
                <a:spLocks/>
              </p:cNvSpPr>
              <p:nvPr/>
            </p:nvSpPr>
            <p:spPr>
              <a:xfrm>
                <a:off x="3709847" y="5463622"/>
                <a:ext cx="1530756" cy="1097000"/>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smtClean="0">
                    <a:latin typeface="Tahoma" panose="020B0604030504040204" pitchFamily="34" charset="0"/>
                    <a:ea typeface="Tahoma" panose="020B0604030504040204" pitchFamily="34" charset="0"/>
                    <a:cs typeface="Tahoma" panose="020B0604030504040204" pitchFamily="34" charset="0"/>
                  </a:rPr>
                  <a:t>YES</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sp>
            <p:nvSpPr>
              <p:cNvPr id="22" name="Title 1"/>
              <p:cNvSpPr txBox="1">
                <a:spLocks/>
              </p:cNvSpPr>
              <p:nvPr/>
            </p:nvSpPr>
            <p:spPr>
              <a:xfrm>
                <a:off x="8578187" y="5463622"/>
                <a:ext cx="1530756" cy="1097000"/>
              </a:xfrm>
              <a:prstGeom prst="rect">
                <a:avLst/>
              </a:prstGeom>
            </p:spPr>
            <p:txBody>
              <a:bodyPr vert="horz" lIns="91440" tIns="45720" rIns="91440" bIns="45720" rtlCol="0" anchor="ctr">
                <a:normAutofit fontScale="3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smtClean="0">
                    <a:latin typeface="Tahoma" panose="020B0604030504040204" pitchFamily="34" charset="0"/>
                    <a:ea typeface="Tahoma" panose="020B0604030504040204" pitchFamily="34" charset="0"/>
                    <a:cs typeface="Tahoma" panose="020B0604030504040204" pitchFamily="34" charset="0"/>
                  </a:rPr>
                  <a:t>NO</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grpSp>
        <p:sp>
          <p:nvSpPr>
            <p:cNvPr id="15" name="TextBox 14"/>
            <p:cNvSpPr txBox="1"/>
            <p:nvPr/>
          </p:nvSpPr>
          <p:spPr>
            <a:xfrm>
              <a:off x="4247080" y="3574700"/>
              <a:ext cx="2688277" cy="523220"/>
            </a:xfrm>
            <a:prstGeom prst="rect">
              <a:avLst/>
            </a:prstGeom>
            <a:noFill/>
          </p:spPr>
          <p:txBody>
            <a:bodyPr wrap="square" rtlCol="0">
              <a:spAutoFit/>
            </a:bodyPr>
            <a:lstStyle/>
            <a:p>
              <a:r>
                <a:rPr lang="en-US" sz="2800" dirty="0" smtClean="0">
                  <a:latin typeface="Tahoma" panose="020B0604030504040204" pitchFamily="34" charset="0"/>
                  <a:ea typeface="Tahoma" panose="020B0604030504040204" pitchFamily="34" charset="0"/>
                  <a:cs typeface="Tahoma" panose="020B0604030504040204" pitchFamily="34" charset="0"/>
                </a:rPr>
                <a:t>Brain Break</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16" name="Picture 15"/>
            <p:cNvPicPr>
              <a:picLocks noChangeAspect="1"/>
            </p:cNvPicPr>
            <p:nvPr/>
          </p:nvPicPr>
          <p:blipFill>
            <a:blip r:embed="rId9"/>
            <a:stretch>
              <a:fillRect/>
            </a:stretch>
          </p:blipFill>
          <p:spPr>
            <a:xfrm>
              <a:off x="2433715" y="3214287"/>
              <a:ext cx="1813365" cy="1269928"/>
            </a:xfrm>
            <a:prstGeom prst="rect">
              <a:avLst/>
            </a:prstGeom>
          </p:spPr>
        </p:pic>
      </p:grpSp>
      <p:pic>
        <p:nvPicPr>
          <p:cNvPr id="23" name="Picture 22"/>
          <p:cNvPicPr>
            <a:picLocks noChangeAspect="1"/>
          </p:cNvPicPr>
          <p:nvPr/>
        </p:nvPicPr>
        <p:blipFill rotWithShape="1">
          <a:blip r:embed="rId10">
            <a:extLst>
              <a:ext uri="{28A0092B-C50C-407E-A947-70E740481C1C}">
                <a14:useLocalDpi xmlns:a14="http://schemas.microsoft.com/office/drawing/2010/main" val="0"/>
              </a:ext>
            </a:extLst>
          </a:blip>
          <a:srcRect l="67315" t="67058" r="20748" b="14772"/>
          <a:stretch/>
        </p:blipFill>
        <p:spPr>
          <a:xfrm>
            <a:off x="1337235" y="1004046"/>
            <a:ext cx="1452282" cy="1246094"/>
          </a:xfrm>
          <a:prstGeom prst="rect">
            <a:avLst/>
          </a:prstGeom>
        </p:spPr>
      </p:pic>
      <p:pic>
        <p:nvPicPr>
          <p:cNvPr id="24" name="Picture 23"/>
          <p:cNvPicPr>
            <a:picLocks noChangeAspect="1"/>
          </p:cNvPicPr>
          <p:nvPr/>
        </p:nvPicPr>
        <p:blipFill rotWithShape="1">
          <a:blip r:embed="rId10">
            <a:extLst>
              <a:ext uri="{28A0092B-C50C-407E-A947-70E740481C1C}">
                <a14:useLocalDpi xmlns:a14="http://schemas.microsoft.com/office/drawing/2010/main" val="0"/>
              </a:ext>
            </a:extLst>
          </a:blip>
          <a:srcRect l="67315" t="67058" r="20748" b="14772"/>
          <a:stretch/>
        </p:blipFill>
        <p:spPr>
          <a:xfrm>
            <a:off x="1375331" y="2070862"/>
            <a:ext cx="1452282" cy="1246094"/>
          </a:xfrm>
          <a:prstGeom prst="rect">
            <a:avLst/>
          </a:prstGeom>
        </p:spPr>
      </p:pic>
      <p:pic>
        <p:nvPicPr>
          <p:cNvPr id="25" name="Picture 24"/>
          <p:cNvPicPr>
            <a:picLocks noChangeAspect="1"/>
          </p:cNvPicPr>
          <p:nvPr/>
        </p:nvPicPr>
        <p:blipFill rotWithShape="1">
          <a:blip r:embed="rId10">
            <a:extLst>
              <a:ext uri="{28A0092B-C50C-407E-A947-70E740481C1C}">
                <a14:useLocalDpi xmlns:a14="http://schemas.microsoft.com/office/drawing/2010/main" val="0"/>
              </a:ext>
            </a:extLst>
          </a:blip>
          <a:srcRect l="67315" t="67058" r="20748" b="14772"/>
          <a:stretch/>
        </p:blipFill>
        <p:spPr>
          <a:xfrm>
            <a:off x="1403913" y="3128136"/>
            <a:ext cx="1452282" cy="1246094"/>
          </a:xfrm>
          <a:prstGeom prst="rect">
            <a:avLst/>
          </a:prstGeom>
        </p:spPr>
      </p:pic>
      <p:pic>
        <p:nvPicPr>
          <p:cNvPr id="29" name="Picture 28"/>
          <p:cNvPicPr>
            <a:picLocks noChangeAspect="1"/>
          </p:cNvPicPr>
          <p:nvPr/>
        </p:nvPicPr>
        <p:blipFill rotWithShape="1">
          <a:blip r:embed="rId11"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26" name="Footer Placeholder 3"/>
          <p:cNvSpPr txBox="1">
            <a:spLocks/>
          </p:cNvSpPr>
          <p:nvPr/>
        </p:nvSpPr>
        <p:spPr>
          <a:xfrm>
            <a:off x="8868045" y="6475130"/>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11245980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176670" y="0"/>
            <a:ext cx="10515600" cy="1325563"/>
          </a:xfrm>
        </p:spPr>
        <p:txBody>
          <a:bodyPr/>
          <a:lstStyle/>
          <a:p>
            <a:r>
              <a:rPr lang="en-US" sz="5400" b="1" dirty="0" smtClean="0">
                <a:latin typeface="Tahoma" panose="020B0604030504040204" pitchFamily="34" charset="0"/>
                <a:ea typeface="Tahoma" panose="020B0604030504040204" pitchFamily="34" charset="0"/>
                <a:cs typeface="Tahoma" panose="020B0604030504040204" pitchFamily="34" charset="0"/>
              </a:rPr>
              <a:t>What now?</a:t>
            </a:r>
            <a:r>
              <a:rPr lang="en-US" dirty="0" smtClean="0"/>
              <a:t> </a:t>
            </a:r>
            <a:endParaRPr lang="en-US"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6442" t="4183" r="46905" b="72287"/>
          <a:stretch/>
        </p:blipFill>
        <p:spPr>
          <a:xfrm>
            <a:off x="0" y="-55481"/>
            <a:ext cx="2026025" cy="1613647"/>
          </a:xfrm>
          <a:prstGeom prst="rect">
            <a:avLst/>
          </a:prstGeom>
        </p:spPr>
      </p:pic>
      <p:pic>
        <p:nvPicPr>
          <p:cNvPr id="1026" name="Picture 2" descr="15463e3f-6ca9-4881-af1f-fb2704ffc368@namprd16"/>
          <p:cNvPicPr>
            <a:picLocks noChangeAspect="1" noChangeArrowheads="1"/>
          </p:cNvPicPr>
          <p:nvPr/>
        </p:nvPicPr>
        <p:blipFill rotWithShape="1">
          <a:blip r:embed="rId4">
            <a:extLst>
              <a:ext uri="{28A0092B-C50C-407E-A947-70E740481C1C}">
                <a14:useLocalDpi xmlns:a14="http://schemas.microsoft.com/office/drawing/2010/main" val="0"/>
              </a:ext>
            </a:extLst>
          </a:blip>
          <a:srcRect r="35655"/>
          <a:stretch/>
        </p:blipFill>
        <p:spPr bwMode="auto">
          <a:xfrm>
            <a:off x="606025" y="933612"/>
            <a:ext cx="9626629" cy="8436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1" name="Footer Placeholder 3"/>
          <p:cNvSpPr txBox="1">
            <a:spLocks/>
          </p:cNvSpPr>
          <p:nvPr/>
        </p:nvSpPr>
        <p:spPr>
          <a:xfrm>
            <a:off x="8868045" y="6475130"/>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26854467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357" y="0"/>
            <a:ext cx="10515600" cy="1325563"/>
          </a:xfrm>
        </p:spPr>
        <p:txBody>
          <a:bodyPr>
            <a:normAutofit/>
          </a:bodyPr>
          <a:lstStyle/>
          <a:p>
            <a:r>
              <a:rPr lang="en-US" b="1" dirty="0" smtClean="0">
                <a:latin typeface="Tahoma" panose="020B0604030504040204" pitchFamily="34" charset="0"/>
                <a:ea typeface="Tahoma" panose="020B0604030504040204" pitchFamily="34" charset="0"/>
                <a:cs typeface="Tahoma" panose="020B0604030504040204" pitchFamily="34" charset="0"/>
              </a:rPr>
              <a:t>…is work a good place to ask?</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4832" t="6144" r="78000" b="69150"/>
          <a:stretch/>
        </p:blipFill>
        <p:spPr>
          <a:xfrm>
            <a:off x="-13252" y="0"/>
            <a:ext cx="2088777" cy="1694330"/>
          </a:xfrm>
          <a:prstGeom prst="rect">
            <a:avLst/>
          </a:prstGeom>
        </p:spPr>
      </p:pic>
      <p:grpSp>
        <p:nvGrpSpPr>
          <p:cNvPr id="8" name="Group 7"/>
          <p:cNvGrpSpPr/>
          <p:nvPr/>
        </p:nvGrpSpPr>
        <p:grpSpPr>
          <a:xfrm>
            <a:off x="2319009" y="5159040"/>
            <a:ext cx="7063530" cy="1210090"/>
            <a:chOff x="1842052" y="5120120"/>
            <a:chExt cx="8518092" cy="1655058"/>
          </a:xfrm>
        </p:grpSpPr>
        <p:sp>
          <p:nvSpPr>
            <p:cNvPr id="9" name="Rectangle 8"/>
            <p:cNvSpPr/>
            <p:nvPr/>
          </p:nvSpPr>
          <p:spPr>
            <a:xfrm>
              <a:off x="1842052" y="5120120"/>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6795309" y="5134041"/>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t="4183" r="67947" b="43399"/>
            <a:stretch/>
          </p:blipFill>
          <p:spPr>
            <a:xfrm>
              <a:off x="1973414" y="5120120"/>
              <a:ext cx="1780286" cy="1641137"/>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13" name="Title 1"/>
            <p:cNvSpPr txBox="1">
              <a:spLocks/>
            </p:cNvSpPr>
            <p:nvPr/>
          </p:nvSpPr>
          <p:spPr>
            <a:xfrm>
              <a:off x="3709847" y="5463622"/>
              <a:ext cx="1530756" cy="1097000"/>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smtClean="0">
                  <a:latin typeface="Tahoma" panose="020B0604030504040204" pitchFamily="34" charset="0"/>
                  <a:ea typeface="Tahoma" panose="020B0604030504040204" pitchFamily="34" charset="0"/>
                  <a:cs typeface="Tahoma" panose="020B0604030504040204" pitchFamily="34" charset="0"/>
                </a:rPr>
                <a:t>YES</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sp>
          <p:nvSpPr>
            <p:cNvPr id="14" name="Title 1"/>
            <p:cNvSpPr txBox="1">
              <a:spLocks/>
            </p:cNvSpPr>
            <p:nvPr/>
          </p:nvSpPr>
          <p:spPr>
            <a:xfrm>
              <a:off x="8578187" y="5463622"/>
              <a:ext cx="1530756" cy="10970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smtClean="0">
                  <a:latin typeface="Tahoma" panose="020B0604030504040204" pitchFamily="34" charset="0"/>
                  <a:ea typeface="Tahoma" panose="020B0604030504040204" pitchFamily="34" charset="0"/>
                  <a:cs typeface="Tahoma" panose="020B0604030504040204" pitchFamily="34" charset="0"/>
                </a:rPr>
                <a:t>NO</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gr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0503" y="1325563"/>
            <a:ext cx="4737431" cy="3767499"/>
          </a:xfrm>
          <a:prstGeom prst="rect">
            <a:avLst/>
          </a:prstGeom>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l="27474" r="20555" b="39894"/>
          <a:stretch/>
        </p:blipFill>
        <p:spPr>
          <a:xfrm>
            <a:off x="3571110" y="696357"/>
            <a:ext cx="5096216" cy="4425020"/>
          </a:xfrm>
          <a:prstGeom prst="rect">
            <a:avLst/>
          </a:prstGeom>
        </p:spPr>
      </p:pic>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5" name="Footer Placeholder 3"/>
          <p:cNvSpPr txBox="1">
            <a:spLocks/>
          </p:cNvSpPr>
          <p:nvPr/>
        </p:nvSpPr>
        <p:spPr>
          <a:xfrm>
            <a:off x="8868045" y="6475130"/>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33120933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4391"/>
          <a:stretch/>
        </p:blipFill>
        <p:spPr>
          <a:xfrm>
            <a:off x="2902226" y="1613741"/>
            <a:ext cx="5705062" cy="3319069"/>
          </a:xfrm>
          <a:prstGeom prst="rect">
            <a:avLst/>
          </a:prstGeom>
        </p:spPr>
      </p:pic>
      <p:sp>
        <p:nvSpPr>
          <p:cNvPr id="6" name="Title 1"/>
          <p:cNvSpPr>
            <a:spLocks noGrp="1"/>
          </p:cNvSpPr>
          <p:nvPr>
            <p:ph type="title"/>
          </p:nvPr>
        </p:nvSpPr>
        <p:spPr>
          <a:xfrm>
            <a:off x="1716564" y="259445"/>
            <a:ext cx="8624748" cy="1175440"/>
          </a:xfrm>
        </p:spPr>
        <p:txBody>
          <a:bodyPr>
            <a:normAutofit fontScale="90000"/>
          </a:bodyPr>
          <a:lstStyle/>
          <a:p>
            <a:pPr algn="ctr"/>
            <a:r>
              <a:rPr lang="en-US" sz="4000" b="1" dirty="0" smtClean="0">
                <a:latin typeface="Tahoma" panose="020B0604030504040204" pitchFamily="34" charset="0"/>
                <a:ea typeface="Tahoma" panose="020B0604030504040204" pitchFamily="34" charset="0"/>
                <a:cs typeface="Tahoma" panose="020B0604030504040204" pitchFamily="34" charset="0"/>
              </a:rPr>
              <a:t>…is a grocery store a good </a:t>
            </a:r>
            <a:br>
              <a:rPr lang="en-US" sz="4000" b="1" dirty="0" smtClean="0">
                <a:latin typeface="Tahoma" panose="020B0604030504040204" pitchFamily="34" charset="0"/>
                <a:ea typeface="Tahoma" panose="020B0604030504040204" pitchFamily="34" charset="0"/>
                <a:cs typeface="Tahoma" panose="020B0604030504040204" pitchFamily="34" charset="0"/>
              </a:rPr>
            </a:br>
            <a:r>
              <a:rPr lang="en-US" sz="4000" b="1" dirty="0" smtClean="0">
                <a:latin typeface="Tahoma" panose="020B0604030504040204" pitchFamily="34" charset="0"/>
                <a:ea typeface="Tahoma" panose="020B0604030504040204" pitchFamily="34" charset="0"/>
                <a:cs typeface="Tahoma" panose="020B0604030504040204" pitchFamily="34" charset="0"/>
              </a:rPr>
              <a:t>place to ask?</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7474" r="20555" b="39894"/>
          <a:stretch/>
        </p:blipFill>
        <p:spPr>
          <a:xfrm>
            <a:off x="2743200" y="1272209"/>
            <a:ext cx="6032390" cy="3790756"/>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4832" t="6144" r="78000" b="69150"/>
          <a:stretch/>
        </p:blipFill>
        <p:spPr>
          <a:xfrm>
            <a:off x="-13252" y="0"/>
            <a:ext cx="2088777" cy="1694330"/>
          </a:xfrm>
          <a:prstGeom prst="rect">
            <a:avLst/>
          </a:prstGeom>
        </p:spPr>
      </p:pic>
      <p:grpSp>
        <p:nvGrpSpPr>
          <p:cNvPr id="9" name="Group 8"/>
          <p:cNvGrpSpPr/>
          <p:nvPr/>
        </p:nvGrpSpPr>
        <p:grpSpPr>
          <a:xfrm>
            <a:off x="1965816" y="5220988"/>
            <a:ext cx="7162922" cy="1159934"/>
            <a:chOff x="1842052" y="5120120"/>
            <a:chExt cx="8518092" cy="1655058"/>
          </a:xfrm>
        </p:grpSpPr>
        <p:sp>
          <p:nvSpPr>
            <p:cNvPr id="10" name="Rectangle 9"/>
            <p:cNvSpPr/>
            <p:nvPr/>
          </p:nvSpPr>
          <p:spPr>
            <a:xfrm>
              <a:off x="1842052" y="5120120"/>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795309" y="5134041"/>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t="4183" r="67947" b="43399"/>
            <a:stretch/>
          </p:blipFill>
          <p:spPr>
            <a:xfrm>
              <a:off x="1973414" y="5120120"/>
              <a:ext cx="1780286" cy="1641137"/>
            </a:xfrm>
            <a:prstGeom prst="rect">
              <a:avLst/>
            </a:prstGeom>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14" name="Title 1"/>
            <p:cNvSpPr txBox="1">
              <a:spLocks/>
            </p:cNvSpPr>
            <p:nvPr/>
          </p:nvSpPr>
          <p:spPr>
            <a:xfrm>
              <a:off x="3709847" y="5463622"/>
              <a:ext cx="1530756" cy="1097000"/>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smtClean="0">
                  <a:latin typeface="Tahoma" panose="020B0604030504040204" pitchFamily="34" charset="0"/>
                  <a:ea typeface="Tahoma" panose="020B0604030504040204" pitchFamily="34" charset="0"/>
                  <a:cs typeface="Tahoma" panose="020B0604030504040204" pitchFamily="34" charset="0"/>
                </a:rPr>
                <a:t>YES</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sp>
          <p:nvSpPr>
            <p:cNvPr id="15" name="Title 1"/>
            <p:cNvSpPr txBox="1">
              <a:spLocks/>
            </p:cNvSpPr>
            <p:nvPr/>
          </p:nvSpPr>
          <p:spPr>
            <a:xfrm>
              <a:off x="8578187" y="5463622"/>
              <a:ext cx="1530756" cy="10970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smtClean="0">
                  <a:latin typeface="Tahoma" panose="020B0604030504040204" pitchFamily="34" charset="0"/>
                  <a:ea typeface="Tahoma" panose="020B0604030504040204" pitchFamily="34" charset="0"/>
                  <a:cs typeface="Tahoma" panose="020B0604030504040204" pitchFamily="34" charset="0"/>
                </a:rPr>
                <a:t>NO</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grpSp>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6" name="Footer Placeholder 3"/>
          <p:cNvSpPr txBox="1">
            <a:spLocks/>
          </p:cNvSpPr>
          <p:nvPr/>
        </p:nvSpPr>
        <p:spPr>
          <a:xfrm>
            <a:off x="8868045" y="6475130"/>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11575360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086633" y="1446960"/>
            <a:ext cx="5093208" cy="3395810"/>
          </a:xfrm>
          <a:prstGeom prst="rect">
            <a:avLst/>
          </a:prstGeom>
        </p:spPr>
      </p:pic>
      <p:sp>
        <p:nvSpPr>
          <p:cNvPr id="6" name="Title 1"/>
          <p:cNvSpPr>
            <a:spLocks noGrp="1"/>
          </p:cNvSpPr>
          <p:nvPr>
            <p:ph type="title"/>
          </p:nvPr>
        </p:nvSpPr>
        <p:spPr>
          <a:xfrm>
            <a:off x="1716681" y="481453"/>
            <a:ext cx="10233736" cy="1044693"/>
          </a:xfrm>
        </p:spPr>
        <p:txBody>
          <a:bodyPr>
            <a:noAutofit/>
          </a:bodyPr>
          <a:lstStyle/>
          <a:p>
            <a:r>
              <a:rPr lang="en-US" sz="3800" b="1" dirty="0">
                <a:latin typeface="Tahoma" panose="020B0604030504040204" pitchFamily="34" charset="0"/>
                <a:ea typeface="Tahoma" panose="020B0604030504040204" pitchFamily="34" charset="0"/>
                <a:cs typeface="Tahoma" panose="020B0604030504040204" pitchFamily="34" charset="0"/>
              </a:rPr>
              <a:t>I</a:t>
            </a:r>
            <a:r>
              <a:rPr lang="en-US" sz="3800" b="1" dirty="0" smtClean="0">
                <a:latin typeface="Tahoma" panose="020B0604030504040204" pitchFamily="34" charset="0"/>
                <a:ea typeface="Tahoma" panose="020B0604030504040204" pitchFamily="34" charset="0"/>
                <a:cs typeface="Tahoma" panose="020B0604030504040204" pitchFamily="34" charset="0"/>
              </a:rPr>
              <a:t>s a birthday party a good place to ask?</a:t>
            </a:r>
            <a:endParaRPr lang="en-US" sz="3800" b="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27474" r="20555" b="39894"/>
          <a:stretch/>
        </p:blipFill>
        <p:spPr>
          <a:xfrm>
            <a:off x="2922881" y="1106528"/>
            <a:ext cx="5406110" cy="3862394"/>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4832" t="6144" r="78000" b="69150"/>
          <a:stretch/>
        </p:blipFill>
        <p:spPr>
          <a:xfrm>
            <a:off x="5399" y="0"/>
            <a:ext cx="2088777" cy="1694330"/>
          </a:xfrm>
          <a:prstGeom prst="rect">
            <a:avLst/>
          </a:prstGeom>
        </p:spPr>
      </p:pic>
      <p:grpSp>
        <p:nvGrpSpPr>
          <p:cNvPr id="9" name="Group 8"/>
          <p:cNvGrpSpPr/>
          <p:nvPr/>
        </p:nvGrpSpPr>
        <p:grpSpPr>
          <a:xfrm>
            <a:off x="2094176" y="5172394"/>
            <a:ext cx="6910374" cy="1248284"/>
            <a:chOff x="1842052" y="5120120"/>
            <a:chExt cx="8518092" cy="1655058"/>
          </a:xfrm>
        </p:grpSpPr>
        <p:sp>
          <p:nvSpPr>
            <p:cNvPr id="10" name="Rectangle 9"/>
            <p:cNvSpPr/>
            <p:nvPr/>
          </p:nvSpPr>
          <p:spPr>
            <a:xfrm>
              <a:off x="1842052" y="5120120"/>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795309" y="5134041"/>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t="4183" r="67947" b="43399"/>
            <a:stretch/>
          </p:blipFill>
          <p:spPr>
            <a:xfrm>
              <a:off x="1973414" y="5120120"/>
              <a:ext cx="1780286" cy="1641137"/>
            </a:xfrm>
            <a:prstGeom prst="rect">
              <a:avLst/>
            </a:prstGeom>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14" name="Title 1"/>
            <p:cNvSpPr txBox="1">
              <a:spLocks/>
            </p:cNvSpPr>
            <p:nvPr/>
          </p:nvSpPr>
          <p:spPr>
            <a:xfrm>
              <a:off x="3709847" y="5463622"/>
              <a:ext cx="1530756" cy="1097000"/>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smtClean="0">
                  <a:latin typeface="Tahoma" panose="020B0604030504040204" pitchFamily="34" charset="0"/>
                  <a:ea typeface="Tahoma" panose="020B0604030504040204" pitchFamily="34" charset="0"/>
                  <a:cs typeface="Tahoma" panose="020B0604030504040204" pitchFamily="34" charset="0"/>
                </a:rPr>
                <a:t>YES</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sp>
          <p:nvSpPr>
            <p:cNvPr id="15" name="Title 1"/>
            <p:cNvSpPr txBox="1">
              <a:spLocks/>
            </p:cNvSpPr>
            <p:nvPr/>
          </p:nvSpPr>
          <p:spPr>
            <a:xfrm>
              <a:off x="8578187" y="5463622"/>
              <a:ext cx="1530756" cy="10970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smtClean="0">
                  <a:latin typeface="Tahoma" panose="020B0604030504040204" pitchFamily="34" charset="0"/>
                  <a:ea typeface="Tahoma" panose="020B0604030504040204" pitchFamily="34" charset="0"/>
                  <a:cs typeface="Tahoma" panose="020B0604030504040204" pitchFamily="34" charset="0"/>
                </a:rPr>
                <a:t>NO</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grpSp>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37147" t="37681" r="37800" b="44734"/>
          <a:stretch/>
        </p:blipFill>
        <p:spPr>
          <a:xfrm>
            <a:off x="10579717" y="171777"/>
            <a:ext cx="1370700" cy="542321"/>
          </a:xfrm>
          <a:prstGeom prst="rect">
            <a:avLst/>
          </a:prstGeom>
        </p:spPr>
      </p:pic>
      <p:sp>
        <p:nvSpPr>
          <p:cNvPr id="16" name="Footer Placeholder 3"/>
          <p:cNvSpPr txBox="1">
            <a:spLocks/>
          </p:cNvSpPr>
          <p:nvPr/>
        </p:nvSpPr>
        <p:spPr>
          <a:xfrm>
            <a:off x="8868045" y="6475130"/>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1576673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 y="0"/>
            <a:ext cx="12173259" cy="6858000"/>
          </a:xfrm>
          <a:prstGeom prst="rect">
            <a:avLst/>
          </a:prstGeom>
        </p:spPr>
      </p:pic>
      <p:grpSp>
        <p:nvGrpSpPr>
          <p:cNvPr id="4" name="Group 3"/>
          <p:cNvGrpSpPr/>
          <p:nvPr/>
        </p:nvGrpSpPr>
        <p:grpSpPr>
          <a:xfrm>
            <a:off x="22860" y="3334699"/>
            <a:ext cx="1580866" cy="1831271"/>
            <a:chOff x="22860" y="3128959"/>
            <a:chExt cx="1580866" cy="1831271"/>
          </a:xfrm>
        </p:grpSpPr>
        <p:sp>
          <p:nvSpPr>
            <p:cNvPr id="6" name="TextBox 5"/>
            <p:cNvSpPr txBox="1"/>
            <p:nvPr/>
          </p:nvSpPr>
          <p:spPr>
            <a:xfrm>
              <a:off x="22860" y="3128959"/>
              <a:ext cx="1580866" cy="1831271"/>
            </a:xfrm>
            <a:prstGeom prst="rect">
              <a:avLst/>
            </a:prstGeom>
            <a:solidFill>
              <a:schemeClr val="bg1"/>
            </a:solidFill>
            <a:ln>
              <a:solidFill>
                <a:schemeClr val="tx1"/>
              </a:solidFill>
            </a:ln>
          </p:spPr>
          <p:txBody>
            <a:bodyPr wrap="square" rtlCol="0">
              <a:spAutoFit/>
            </a:bodyPr>
            <a:lstStyle/>
            <a:p>
              <a:endParaRPr lang="en-US" dirty="0" smtClean="0"/>
            </a:p>
            <a:p>
              <a:endParaRPr lang="en-US" dirty="0" smtClean="0"/>
            </a:p>
            <a:p>
              <a:endParaRPr lang="en-US" dirty="0"/>
            </a:p>
            <a:p>
              <a:endParaRPr lang="en-US" dirty="0" smtClean="0"/>
            </a:p>
            <a:p>
              <a:pPr algn="ctr"/>
              <a:endParaRPr lang="en-US" b="1" dirty="0" smtClean="0">
                <a:latin typeface="Tahoma" panose="020B0604030504040204" pitchFamily="34" charset="0"/>
                <a:ea typeface="Tahoma" panose="020B0604030504040204" pitchFamily="34" charset="0"/>
                <a:cs typeface="Tahoma" panose="020B0604030504040204" pitchFamily="34" charset="0"/>
              </a:endParaRPr>
            </a:p>
            <a:p>
              <a:pPr algn="ctr">
                <a:spcBef>
                  <a:spcPts val="600"/>
                </a:spcBef>
              </a:pPr>
              <a:r>
                <a:rPr lang="en-US" b="1" dirty="0" smtClean="0">
                  <a:latin typeface="Tahoma" panose="020B0604030504040204" pitchFamily="34" charset="0"/>
                  <a:ea typeface="Tahoma" panose="020B0604030504040204" pitchFamily="34" charset="0"/>
                  <a:cs typeface="Tahoma" panose="020B0604030504040204" pitchFamily="34" charset="0"/>
                </a:rPr>
                <a:t>I need help</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617" y="3283142"/>
              <a:ext cx="1391510" cy="1186668"/>
            </a:xfrm>
            <a:prstGeom prst="rect">
              <a:avLst/>
            </a:prstGeom>
          </p:spPr>
        </p:pic>
      </p:grpSp>
      <p:grpSp>
        <p:nvGrpSpPr>
          <p:cNvPr id="8" name="Group 7"/>
          <p:cNvGrpSpPr/>
          <p:nvPr/>
        </p:nvGrpSpPr>
        <p:grpSpPr>
          <a:xfrm>
            <a:off x="22860" y="2037955"/>
            <a:ext cx="1579013" cy="1288137"/>
            <a:chOff x="22860" y="1832215"/>
            <a:chExt cx="1579013" cy="1288137"/>
          </a:xfrm>
        </p:grpSpPr>
        <p:sp>
          <p:nvSpPr>
            <p:cNvPr id="9" name="TextBox 8"/>
            <p:cNvSpPr txBox="1"/>
            <p:nvPr/>
          </p:nvSpPr>
          <p:spPr>
            <a:xfrm>
              <a:off x="22860" y="1843079"/>
              <a:ext cx="1579013" cy="1277273"/>
            </a:xfrm>
            <a:prstGeom prst="rect">
              <a:avLst/>
            </a:prstGeom>
            <a:solidFill>
              <a:schemeClr val="bg1"/>
            </a:solidFill>
            <a:ln>
              <a:solidFill>
                <a:schemeClr val="tx1"/>
              </a:solidFill>
            </a:ln>
          </p:spPr>
          <p:txBody>
            <a:bodyPr wrap="square" rtlCol="0">
              <a:spAutoFit/>
            </a:bodyPr>
            <a:lstStyle/>
            <a:p>
              <a:endParaRPr lang="en-US" dirty="0" smtClean="0"/>
            </a:p>
            <a:p>
              <a:endParaRPr lang="en-US" dirty="0"/>
            </a:p>
            <a:p>
              <a:endParaRPr lang="en-US" dirty="0" smtClean="0"/>
            </a:p>
            <a:p>
              <a:pPr algn="ctr">
                <a:spcBef>
                  <a:spcPts val="600"/>
                </a:spcBef>
              </a:pPr>
              <a:r>
                <a:rPr lang="en-US" b="1" dirty="0" smtClean="0">
                  <a:latin typeface="Tahoma" panose="020B0604030504040204" pitchFamily="34" charset="0"/>
                  <a:ea typeface="Tahoma" panose="020B0604030504040204" pitchFamily="34" charset="0"/>
                  <a:cs typeface="Tahoma" panose="020B0604030504040204" pitchFamily="34" charset="0"/>
                </a:rPr>
                <a:t>Yes</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746" y="1832215"/>
              <a:ext cx="1160032" cy="989266"/>
            </a:xfrm>
            <a:prstGeom prst="rect">
              <a:avLst/>
            </a:prstGeom>
          </p:spPr>
        </p:pic>
      </p:grpSp>
      <p:grpSp>
        <p:nvGrpSpPr>
          <p:cNvPr id="11" name="Group 10"/>
          <p:cNvGrpSpPr/>
          <p:nvPr/>
        </p:nvGrpSpPr>
        <p:grpSpPr>
          <a:xfrm>
            <a:off x="1610201" y="2048819"/>
            <a:ext cx="1542342" cy="1286794"/>
            <a:chOff x="1655921" y="1843079"/>
            <a:chExt cx="1552076" cy="1286794"/>
          </a:xfrm>
        </p:grpSpPr>
        <p:sp>
          <p:nvSpPr>
            <p:cNvPr id="12" name="TextBox 11"/>
            <p:cNvSpPr txBox="1"/>
            <p:nvPr/>
          </p:nvSpPr>
          <p:spPr>
            <a:xfrm>
              <a:off x="1655921" y="1852600"/>
              <a:ext cx="1552076" cy="1277273"/>
            </a:xfrm>
            <a:prstGeom prst="rect">
              <a:avLst/>
            </a:prstGeom>
            <a:solidFill>
              <a:schemeClr val="bg1"/>
            </a:solidFill>
            <a:ln>
              <a:solidFill>
                <a:schemeClr val="tx1"/>
              </a:solidFill>
            </a:ln>
          </p:spPr>
          <p:txBody>
            <a:bodyPr wrap="square" rtlCol="0">
              <a:spAutoFit/>
            </a:bodyPr>
            <a:lstStyle/>
            <a:p>
              <a:endParaRPr lang="en-US" dirty="0" smtClean="0"/>
            </a:p>
            <a:p>
              <a:endParaRPr lang="en-US" dirty="0"/>
            </a:p>
            <a:p>
              <a:endParaRPr lang="en-US" dirty="0" smtClean="0"/>
            </a:p>
            <a:p>
              <a:pPr algn="ctr">
                <a:spcBef>
                  <a:spcPts val="600"/>
                </a:spcBef>
              </a:pPr>
              <a:r>
                <a:rPr lang="en-US" b="1" dirty="0" smtClean="0">
                  <a:latin typeface="Tahoma" panose="020B0604030504040204" pitchFamily="34" charset="0"/>
                  <a:ea typeface="Tahoma" panose="020B0604030504040204" pitchFamily="34" charset="0"/>
                  <a:cs typeface="Tahoma" panose="020B0604030504040204" pitchFamily="34" charset="0"/>
                </a:rPr>
                <a:t>No</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42202" y="1843079"/>
              <a:ext cx="1160032" cy="989266"/>
            </a:xfrm>
            <a:prstGeom prst="rect">
              <a:avLst/>
            </a:prstGeom>
          </p:spPr>
        </p:pic>
      </p:grpSp>
      <p:grpSp>
        <p:nvGrpSpPr>
          <p:cNvPr id="14" name="Group 13"/>
          <p:cNvGrpSpPr/>
          <p:nvPr/>
        </p:nvGrpSpPr>
        <p:grpSpPr>
          <a:xfrm>
            <a:off x="1609493" y="5176829"/>
            <a:ext cx="1543050" cy="1631216"/>
            <a:chOff x="1655213" y="4971089"/>
            <a:chExt cx="1543050" cy="1631216"/>
          </a:xfrm>
        </p:grpSpPr>
        <p:sp>
          <p:nvSpPr>
            <p:cNvPr id="15" name="TextBox 14"/>
            <p:cNvSpPr txBox="1"/>
            <p:nvPr/>
          </p:nvSpPr>
          <p:spPr>
            <a:xfrm>
              <a:off x="1655213" y="4971089"/>
              <a:ext cx="1543050" cy="1631216"/>
            </a:xfrm>
            <a:prstGeom prst="rect">
              <a:avLst/>
            </a:prstGeom>
            <a:solidFill>
              <a:schemeClr val="bg1"/>
            </a:solidFill>
            <a:ln>
              <a:solidFill>
                <a:schemeClr val="tx1"/>
              </a:solidFill>
            </a:ln>
          </p:spPr>
          <p:txBody>
            <a:bodyPr wrap="square" rtlCol="0">
              <a:spAutoFit/>
            </a:bodyPr>
            <a:lstStyle/>
            <a:p>
              <a:endParaRPr lang="en-US" dirty="0" smtClean="0"/>
            </a:p>
            <a:p>
              <a:endParaRPr lang="en-US" dirty="0"/>
            </a:p>
            <a:p>
              <a:endParaRPr lang="en-US" dirty="0" smtClean="0"/>
            </a:p>
            <a:p>
              <a:pPr algn="ctr">
                <a:spcBef>
                  <a:spcPts val="600"/>
                </a:spcBef>
              </a:pPr>
              <a:endParaRPr lang="en-US" b="1" dirty="0" smtClean="0">
                <a:latin typeface="Tahoma" panose="020B0604030504040204" pitchFamily="34" charset="0"/>
                <a:ea typeface="Tahoma" panose="020B0604030504040204" pitchFamily="34" charset="0"/>
                <a:cs typeface="Tahoma" panose="020B0604030504040204" pitchFamily="34" charset="0"/>
              </a:endParaRPr>
            </a:p>
            <a:p>
              <a:pPr algn="ctr">
                <a:spcBef>
                  <a:spcPts val="600"/>
                </a:spcBef>
              </a:pPr>
              <a:r>
                <a:rPr lang="en-US" b="1" dirty="0" smtClean="0">
                  <a:latin typeface="Tahoma" panose="020B0604030504040204" pitchFamily="34" charset="0"/>
                  <a:ea typeface="Tahoma" panose="020B0604030504040204" pitchFamily="34" charset="0"/>
                  <a:cs typeface="Tahoma" panose="020B0604030504040204" pitchFamily="34" charset="0"/>
                </a:rPr>
                <a:t>Adult</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28068" y="5059116"/>
              <a:ext cx="1402992" cy="1196460"/>
            </a:xfrm>
            <a:prstGeom prst="rect">
              <a:avLst/>
            </a:prstGeom>
          </p:spPr>
        </p:pic>
      </p:grpSp>
      <p:grpSp>
        <p:nvGrpSpPr>
          <p:cNvPr id="17" name="Group 16"/>
          <p:cNvGrpSpPr/>
          <p:nvPr/>
        </p:nvGrpSpPr>
        <p:grpSpPr>
          <a:xfrm>
            <a:off x="26670" y="5173019"/>
            <a:ext cx="1579013" cy="1631216"/>
            <a:chOff x="38100" y="4967279"/>
            <a:chExt cx="1579013" cy="1631216"/>
          </a:xfrm>
        </p:grpSpPr>
        <p:sp>
          <p:nvSpPr>
            <p:cNvPr id="18" name="TextBox 17"/>
            <p:cNvSpPr txBox="1"/>
            <p:nvPr/>
          </p:nvSpPr>
          <p:spPr>
            <a:xfrm>
              <a:off x="38100" y="4967279"/>
              <a:ext cx="1579013" cy="1631216"/>
            </a:xfrm>
            <a:prstGeom prst="rect">
              <a:avLst/>
            </a:prstGeom>
            <a:solidFill>
              <a:schemeClr val="bg1"/>
            </a:solidFill>
            <a:ln>
              <a:solidFill>
                <a:schemeClr val="tx1"/>
              </a:solidFill>
            </a:ln>
          </p:spPr>
          <p:txBody>
            <a:bodyPr wrap="square" rtlCol="0">
              <a:spAutoFit/>
            </a:bodyPr>
            <a:lstStyle/>
            <a:p>
              <a:endParaRPr lang="en-US" dirty="0" smtClean="0"/>
            </a:p>
            <a:p>
              <a:endParaRPr lang="en-US" dirty="0"/>
            </a:p>
            <a:p>
              <a:endParaRPr lang="en-US" dirty="0" smtClean="0"/>
            </a:p>
            <a:p>
              <a:pPr algn="ctr">
                <a:spcBef>
                  <a:spcPts val="600"/>
                </a:spcBef>
              </a:pPr>
              <a:endParaRPr lang="en-US" b="1" dirty="0" smtClean="0">
                <a:latin typeface="Tahoma" panose="020B0604030504040204" pitchFamily="34" charset="0"/>
                <a:ea typeface="Tahoma" panose="020B0604030504040204" pitchFamily="34" charset="0"/>
                <a:cs typeface="Tahoma" panose="020B0604030504040204" pitchFamily="34" charset="0"/>
              </a:endParaRPr>
            </a:p>
            <a:p>
              <a:pPr algn="ctr">
                <a:spcBef>
                  <a:spcPts val="600"/>
                </a:spcBef>
              </a:pPr>
              <a:r>
                <a:rPr lang="en-US" b="1" dirty="0" smtClean="0">
                  <a:latin typeface="Tahoma" panose="020B0604030504040204" pitchFamily="34" charset="0"/>
                  <a:ea typeface="Tahoma" panose="020B0604030504040204" pitchFamily="34" charset="0"/>
                  <a:cs typeface="Tahoma" panose="020B0604030504040204" pitchFamily="34" charset="0"/>
                </a:rPr>
                <a:t>Trust</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704" y="5108954"/>
              <a:ext cx="1443133" cy="1230692"/>
            </a:xfrm>
            <a:prstGeom prst="rect">
              <a:avLst/>
            </a:prstGeom>
          </p:spPr>
        </p:pic>
      </p:grpSp>
      <p:sp>
        <p:nvSpPr>
          <p:cNvPr id="23" name="Rectangle 22"/>
          <p:cNvSpPr/>
          <p:nvPr/>
        </p:nvSpPr>
        <p:spPr>
          <a:xfrm>
            <a:off x="3384714" y="1154431"/>
            <a:ext cx="8719658" cy="3817364"/>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p:cNvGrpSpPr/>
          <p:nvPr/>
        </p:nvGrpSpPr>
        <p:grpSpPr>
          <a:xfrm>
            <a:off x="1616050" y="3329933"/>
            <a:ext cx="1536494" cy="1831271"/>
            <a:chOff x="1661769" y="3124193"/>
            <a:chExt cx="1554555" cy="1831271"/>
          </a:xfrm>
        </p:grpSpPr>
        <p:sp>
          <p:nvSpPr>
            <p:cNvPr id="26" name="TextBox 25"/>
            <p:cNvSpPr txBox="1"/>
            <p:nvPr/>
          </p:nvSpPr>
          <p:spPr>
            <a:xfrm>
              <a:off x="1661769" y="3124193"/>
              <a:ext cx="1554555" cy="1831271"/>
            </a:xfrm>
            <a:prstGeom prst="rect">
              <a:avLst/>
            </a:prstGeom>
            <a:solidFill>
              <a:schemeClr val="bg1"/>
            </a:solidFill>
            <a:ln>
              <a:solidFill>
                <a:schemeClr val="tx1"/>
              </a:solidFill>
            </a:ln>
          </p:spPr>
          <p:txBody>
            <a:bodyPr wrap="square" rtlCol="0">
              <a:spAutoFit/>
            </a:bodyPr>
            <a:lstStyle/>
            <a:p>
              <a:endParaRPr lang="en-US" dirty="0" smtClean="0"/>
            </a:p>
            <a:p>
              <a:endParaRPr lang="en-US" dirty="0" smtClean="0"/>
            </a:p>
            <a:p>
              <a:endParaRPr lang="en-US" dirty="0"/>
            </a:p>
            <a:p>
              <a:endParaRPr lang="en-US" dirty="0" smtClean="0"/>
            </a:p>
            <a:p>
              <a:pPr algn="ctr">
                <a:spcBef>
                  <a:spcPts val="600"/>
                </a:spcBef>
              </a:pPr>
              <a:r>
                <a:rPr lang="en-US" b="1" dirty="0" smtClean="0">
                  <a:latin typeface="Tahoma" panose="020B0604030504040204" pitchFamily="34" charset="0"/>
                  <a:ea typeface="Tahoma" panose="020B0604030504040204" pitchFamily="34" charset="0"/>
                  <a:cs typeface="Tahoma" panose="020B0604030504040204" pitchFamily="34" charset="0"/>
                </a:rPr>
                <a:t>I have a question</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83545" y="3165910"/>
              <a:ext cx="1424452" cy="1214761"/>
            </a:xfrm>
            <a:prstGeom prst="rect">
              <a:avLst/>
            </a:prstGeom>
          </p:spPr>
        </p:pic>
      </p:grpSp>
      <p:grpSp>
        <p:nvGrpSpPr>
          <p:cNvPr id="28" name="Group 27"/>
          <p:cNvGrpSpPr/>
          <p:nvPr/>
        </p:nvGrpSpPr>
        <p:grpSpPr>
          <a:xfrm>
            <a:off x="3154897" y="5173019"/>
            <a:ext cx="1824232" cy="1638835"/>
            <a:chOff x="3257767" y="5236680"/>
            <a:chExt cx="1824232" cy="1515800"/>
          </a:xfrm>
        </p:grpSpPr>
        <p:sp>
          <p:nvSpPr>
            <p:cNvPr id="29" name="TextBox 28"/>
            <p:cNvSpPr txBox="1"/>
            <p:nvPr/>
          </p:nvSpPr>
          <p:spPr>
            <a:xfrm>
              <a:off x="3257767" y="5236680"/>
              <a:ext cx="1801372" cy="1515800"/>
            </a:xfrm>
            <a:prstGeom prst="rect">
              <a:avLst/>
            </a:prstGeom>
            <a:solidFill>
              <a:schemeClr val="bg1"/>
            </a:solidFill>
            <a:ln>
              <a:solidFill>
                <a:schemeClr val="tx1"/>
              </a:solidFill>
            </a:ln>
          </p:spPr>
          <p:txBody>
            <a:bodyPr wrap="square" rtlCol="0">
              <a:spAutoFit/>
            </a:bodyPr>
            <a:lstStyle/>
            <a:p>
              <a:endParaRPr lang="en-US" dirty="0" smtClean="0"/>
            </a:p>
            <a:p>
              <a:endParaRPr lang="en-US" dirty="0" smtClean="0"/>
            </a:p>
            <a:p>
              <a:endParaRPr lang="en-US" dirty="0"/>
            </a:p>
            <a:p>
              <a:endParaRPr lang="en-US" dirty="0" smtClean="0"/>
            </a:p>
            <a:p>
              <a:pPr algn="ctr">
                <a:spcBef>
                  <a:spcPts val="300"/>
                </a:spcBef>
              </a:pPr>
              <a:r>
                <a:rPr lang="en-US" b="1" dirty="0" smtClean="0">
                  <a:latin typeface="Tahoma" panose="020B0604030504040204" pitchFamily="34" charset="0"/>
                  <a:ea typeface="Tahoma" panose="020B0604030504040204" pitchFamily="34" charset="0"/>
                  <a:cs typeface="Tahoma" panose="020B0604030504040204" pitchFamily="34" charset="0"/>
                </a:rPr>
                <a:t>Take a break</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30" name="Picture 29"/>
            <p:cNvPicPr>
              <a:picLocks noChangeAspect="1"/>
            </p:cNvPicPr>
            <p:nvPr/>
          </p:nvPicPr>
          <p:blipFill rotWithShape="1">
            <a:blip r:embed="rId10">
              <a:extLst>
                <a:ext uri="{28A0092B-C50C-407E-A947-70E740481C1C}">
                  <a14:useLocalDpi xmlns:a14="http://schemas.microsoft.com/office/drawing/2010/main" val="0"/>
                </a:ext>
              </a:extLst>
            </a:blip>
            <a:srcRect t="15162" b="14898"/>
            <a:stretch/>
          </p:blipFill>
          <p:spPr>
            <a:xfrm>
              <a:off x="3280627" y="5349240"/>
              <a:ext cx="1801372" cy="1074420"/>
            </a:xfrm>
            <a:prstGeom prst="rect">
              <a:avLst/>
            </a:prstGeom>
          </p:spPr>
        </p:pic>
      </p:grpSp>
      <p:sp>
        <p:nvSpPr>
          <p:cNvPr id="31" name="Rectangle 30"/>
          <p:cNvSpPr/>
          <p:nvPr/>
        </p:nvSpPr>
        <p:spPr>
          <a:xfrm>
            <a:off x="6459143" y="6621481"/>
            <a:ext cx="4531998" cy="246221"/>
          </a:xfrm>
          <a:prstGeom prst="rect">
            <a:avLst/>
          </a:prstGeom>
        </p:spPr>
        <p:txBody>
          <a:bodyPr wrap="square">
            <a:spAutoFit/>
          </a:bodyPr>
          <a:lstStyle/>
          <a:p>
            <a:r>
              <a:rPr lang="en-US" sz="1000" dirty="0">
                <a:solidFill>
                  <a:srgbClr val="3D4046"/>
                </a:solidFill>
                <a:latin typeface="Tahoma" panose="020B0604030504040204" pitchFamily="34" charset="0"/>
                <a:ea typeface="Tahoma" panose="020B0604030504040204" pitchFamily="34" charset="0"/>
                <a:cs typeface="Tahoma" panose="020B0604030504040204" pitchFamily="34" charset="0"/>
              </a:rPr>
              <a:t>Copyright © 2021 SymbolStix, LLC. All rights reserved. Used with Permission.</a:t>
            </a:r>
            <a:endParaRPr lang="en-US" sz="1000" dirty="0">
              <a:latin typeface="Tahoma" panose="020B0604030504040204" pitchFamily="34" charset="0"/>
              <a:ea typeface="Tahoma" panose="020B0604030504040204" pitchFamily="34" charset="0"/>
              <a:cs typeface="Tahoma" panose="020B0604030504040204" pitchFamily="34" charset="0"/>
            </a:endParaRPr>
          </a:p>
        </p:txBody>
      </p:sp>
      <p:grpSp>
        <p:nvGrpSpPr>
          <p:cNvPr id="46" name="Group 45"/>
          <p:cNvGrpSpPr/>
          <p:nvPr/>
        </p:nvGrpSpPr>
        <p:grpSpPr>
          <a:xfrm>
            <a:off x="8289177" y="3300210"/>
            <a:ext cx="2166240" cy="1485904"/>
            <a:chOff x="6688969" y="3371650"/>
            <a:chExt cx="2166240" cy="1485904"/>
          </a:xfrm>
        </p:grpSpPr>
        <p:sp>
          <p:nvSpPr>
            <p:cNvPr id="33" name="TextBox 32"/>
            <p:cNvSpPr txBox="1"/>
            <p:nvPr/>
          </p:nvSpPr>
          <p:spPr>
            <a:xfrm>
              <a:off x="6688969" y="3380226"/>
              <a:ext cx="2166240" cy="1477328"/>
            </a:xfrm>
            <a:prstGeom prst="rect">
              <a:avLst/>
            </a:prstGeom>
            <a:solidFill>
              <a:schemeClr val="bg1"/>
            </a:solidFill>
            <a:ln>
              <a:solidFill>
                <a:schemeClr val="tx1"/>
              </a:solidFill>
            </a:ln>
          </p:spPr>
          <p:txBody>
            <a:bodyPr wrap="square" rtlCol="0">
              <a:spAutoFit/>
            </a:bodyPr>
            <a:lstStyle/>
            <a:p>
              <a:endParaRPr lang="en-US" dirty="0" smtClean="0"/>
            </a:p>
            <a:p>
              <a:endParaRPr lang="en-US" dirty="0"/>
            </a:p>
            <a:p>
              <a:endParaRPr lang="en-US" dirty="0" smtClean="0"/>
            </a:p>
            <a:p>
              <a:pPr algn="ctr"/>
              <a:endParaRPr lang="en-US" b="1" dirty="0" smtClean="0">
                <a:latin typeface="Tahoma" panose="020B0604030504040204" pitchFamily="34" charset="0"/>
                <a:ea typeface="Tahoma" panose="020B0604030504040204" pitchFamily="34" charset="0"/>
                <a:cs typeface="Tahoma" panose="020B0604030504040204" pitchFamily="34" charset="0"/>
              </a:endParaRPr>
            </a:p>
            <a:p>
              <a:pPr algn="ctr"/>
              <a:r>
                <a:rPr lang="en-US" b="1" dirty="0" smtClean="0">
                  <a:latin typeface="Tahoma" panose="020B0604030504040204" pitchFamily="34" charset="0"/>
                  <a:ea typeface="Tahoma" panose="020B0604030504040204" pitchFamily="34" charset="0"/>
                  <a:cs typeface="Tahoma" panose="020B0604030504040204" pitchFamily="34" charset="0"/>
                </a:rPr>
                <a:t>Ask</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34" name="Picture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63361" y="3371650"/>
              <a:ext cx="1435304" cy="1224015"/>
            </a:xfrm>
            <a:prstGeom prst="rect">
              <a:avLst/>
            </a:prstGeom>
          </p:spPr>
        </p:pic>
      </p:grpSp>
      <p:grpSp>
        <p:nvGrpSpPr>
          <p:cNvPr id="45" name="Group 44"/>
          <p:cNvGrpSpPr/>
          <p:nvPr/>
        </p:nvGrpSpPr>
        <p:grpSpPr>
          <a:xfrm>
            <a:off x="9591210" y="1299887"/>
            <a:ext cx="2161655" cy="1754326"/>
            <a:chOff x="6593537" y="2792221"/>
            <a:chExt cx="2161655" cy="1754326"/>
          </a:xfrm>
        </p:grpSpPr>
        <p:sp>
          <p:nvSpPr>
            <p:cNvPr id="36" name="TextBox 35"/>
            <p:cNvSpPr txBox="1"/>
            <p:nvPr/>
          </p:nvSpPr>
          <p:spPr>
            <a:xfrm>
              <a:off x="6593537" y="2792221"/>
              <a:ext cx="2161655" cy="1754326"/>
            </a:xfrm>
            <a:prstGeom prst="rect">
              <a:avLst/>
            </a:prstGeom>
            <a:solidFill>
              <a:schemeClr val="bg1"/>
            </a:solidFill>
            <a:ln>
              <a:solidFill>
                <a:schemeClr val="tx1"/>
              </a:solidFill>
            </a:ln>
          </p:spPr>
          <p:txBody>
            <a:bodyPr wrap="square" rtlCol="0">
              <a:spAutoFit/>
            </a:bodyPr>
            <a:lstStyle/>
            <a:p>
              <a:endParaRPr lang="en-US" dirty="0" smtClean="0"/>
            </a:p>
            <a:p>
              <a:endParaRPr lang="en-US" dirty="0"/>
            </a:p>
            <a:p>
              <a:endParaRPr lang="en-US" dirty="0" smtClean="0"/>
            </a:p>
            <a:p>
              <a:endParaRPr lang="en-US" dirty="0" smtClean="0"/>
            </a:p>
            <a:p>
              <a:pPr algn="ctr"/>
              <a:endParaRPr lang="en-US" b="1" dirty="0" smtClean="0">
                <a:latin typeface="Tahoma" panose="020B0604030504040204" pitchFamily="34" charset="0"/>
                <a:ea typeface="Tahoma" panose="020B0604030504040204" pitchFamily="34" charset="0"/>
                <a:cs typeface="Tahoma" panose="020B0604030504040204" pitchFamily="34" charset="0"/>
              </a:endParaRPr>
            </a:p>
            <a:p>
              <a:pPr algn="ctr"/>
              <a:r>
                <a:rPr lang="en-US" b="1" dirty="0" smtClean="0">
                  <a:latin typeface="Tahoma" panose="020B0604030504040204" pitchFamily="34" charset="0"/>
                  <a:ea typeface="Tahoma" panose="020B0604030504040204" pitchFamily="34" charset="0"/>
                  <a:cs typeface="Tahoma" panose="020B0604030504040204" pitchFamily="34" charset="0"/>
                </a:rPr>
                <a:t>Pregnancy</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37" name="Picture 3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920768" y="2905156"/>
              <a:ext cx="1552051" cy="1323576"/>
            </a:xfrm>
            <a:prstGeom prst="rect">
              <a:avLst/>
            </a:prstGeom>
          </p:spPr>
        </p:pic>
      </p:grpSp>
      <p:sp>
        <p:nvSpPr>
          <p:cNvPr id="40" name="TextBox 39"/>
          <p:cNvSpPr txBox="1"/>
          <p:nvPr/>
        </p:nvSpPr>
        <p:spPr>
          <a:xfrm>
            <a:off x="3717212" y="1327867"/>
            <a:ext cx="2164794" cy="1754326"/>
          </a:xfrm>
          <a:prstGeom prst="rect">
            <a:avLst/>
          </a:prstGeom>
          <a:solidFill>
            <a:schemeClr val="bg1"/>
          </a:solidFill>
          <a:ln>
            <a:solidFill>
              <a:schemeClr val="tx1"/>
            </a:solidFill>
          </a:ln>
        </p:spPr>
        <p:txBody>
          <a:bodyPr wrap="square" rtlCol="0">
            <a:spAutoFit/>
          </a:bodyPr>
          <a:lstStyle/>
          <a:p>
            <a:endParaRPr lang="en-US" dirty="0" smtClean="0"/>
          </a:p>
          <a:p>
            <a:endParaRPr lang="en-US" dirty="0"/>
          </a:p>
          <a:p>
            <a:endParaRPr lang="en-US" dirty="0" smtClean="0"/>
          </a:p>
          <a:p>
            <a:endParaRPr lang="en-US" dirty="0" smtClean="0"/>
          </a:p>
          <a:p>
            <a:pPr algn="ctr"/>
            <a:endParaRPr lang="en-US" b="1" dirty="0" smtClean="0">
              <a:latin typeface="Tahoma" panose="020B0604030504040204" pitchFamily="34" charset="0"/>
              <a:ea typeface="Tahoma" panose="020B0604030504040204" pitchFamily="34" charset="0"/>
              <a:cs typeface="Tahoma" panose="020B0604030504040204" pitchFamily="34" charset="0"/>
            </a:endParaRPr>
          </a:p>
          <a:p>
            <a:pPr algn="ctr"/>
            <a:r>
              <a:rPr lang="en-US" b="1" dirty="0" smtClean="0">
                <a:latin typeface="Tahoma" panose="020B0604030504040204" pitchFamily="34" charset="0"/>
                <a:ea typeface="Tahoma" panose="020B0604030504040204" pitchFamily="34" charset="0"/>
                <a:cs typeface="Tahoma" panose="020B0604030504040204" pitchFamily="34" charset="0"/>
              </a:rPr>
              <a:t>Porn</a:t>
            </a:r>
            <a:endParaRPr lang="en-US" b="1" dirty="0">
              <a:latin typeface="Tahoma" panose="020B0604030504040204" pitchFamily="34" charset="0"/>
              <a:ea typeface="Tahoma" panose="020B0604030504040204" pitchFamily="34" charset="0"/>
              <a:cs typeface="Tahoma" panose="020B0604030504040204" pitchFamily="34" charset="0"/>
            </a:endParaRPr>
          </a:p>
        </p:txBody>
      </p:sp>
      <p:grpSp>
        <p:nvGrpSpPr>
          <p:cNvPr id="44" name="Group 43"/>
          <p:cNvGrpSpPr/>
          <p:nvPr/>
        </p:nvGrpSpPr>
        <p:grpSpPr>
          <a:xfrm>
            <a:off x="6688969" y="1305388"/>
            <a:ext cx="2166240" cy="1754326"/>
            <a:chOff x="6588953" y="1305388"/>
            <a:chExt cx="2166240" cy="1754326"/>
          </a:xfrm>
        </p:grpSpPr>
        <p:sp>
          <p:nvSpPr>
            <p:cNvPr id="43" name="TextBox 42"/>
            <p:cNvSpPr txBox="1"/>
            <p:nvPr/>
          </p:nvSpPr>
          <p:spPr>
            <a:xfrm>
              <a:off x="6588953" y="1305388"/>
              <a:ext cx="2166240" cy="1754326"/>
            </a:xfrm>
            <a:prstGeom prst="rect">
              <a:avLst/>
            </a:prstGeom>
            <a:solidFill>
              <a:schemeClr val="bg1"/>
            </a:solidFill>
            <a:ln>
              <a:solidFill>
                <a:schemeClr val="tx1"/>
              </a:solidFill>
            </a:ln>
          </p:spPr>
          <p:txBody>
            <a:bodyPr wrap="square" rtlCol="0">
              <a:spAutoFit/>
            </a:bodyPr>
            <a:lstStyle/>
            <a:p>
              <a:endParaRPr lang="en-US" dirty="0" smtClean="0"/>
            </a:p>
            <a:p>
              <a:endParaRPr lang="en-US" dirty="0"/>
            </a:p>
            <a:p>
              <a:endParaRPr lang="en-US" dirty="0" smtClean="0"/>
            </a:p>
            <a:p>
              <a:endParaRPr lang="en-US" dirty="0" smtClean="0"/>
            </a:p>
            <a:p>
              <a:pPr algn="ctr"/>
              <a:endParaRPr lang="en-US" b="1" dirty="0" smtClean="0">
                <a:latin typeface="Tahoma" panose="020B0604030504040204" pitchFamily="34" charset="0"/>
                <a:ea typeface="Tahoma" panose="020B0604030504040204" pitchFamily="34" charset="0"/>
                <a:cs typeface="Tahoma" panose="020B0604030504040204" pitchFamily="34" charset="0"/>
              </a:endParaRPr>
            </a:p>
            <a:p>
              <a:pPr algn="ctr"/>
              <a:r>
                <a:rPr lang="en-US" b="1" dirty="0" smtClean="0">
                  <a:latin typeface="Tahoma" panose="020B0604030504040204" pitchFamily="34" charset="0"/>
                  <a:ea typeface="Tahoma" panose="020B0604030504040204" pitchFamily="34" charset="0"/>
                  <a:cs typeface="Tahoma" panose="020B0604030504040204" pitchFamily="34" charset="0"/>
                </a:rPr>
                <a:t>Hurt</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38" name="Picture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32165" y="1322621"/>
              <a:ext cx="1646821" cy="1404395"/>
            </a:xfrm>
            <a:prstGeom prst="rect">
              <a:avLst/>
            </a:prstGeom>
          </p:spPr>
        </p:pic>
      </p:grpSp>
      <p:grpSp>
        <p:nvGrpSpPr>
          <p:cNvPr id="47" name="Group 46"/>
          <p:cNvGrpSpPr/>
          <p:nvPr/>
        </p:nvGrpSpPr>
        <p:grpSpPr>
          <a:xfrm>
            <a:off x="5317420" y="3277075"/>
            <a:ext cx="2164794" cy="1523474"/>
            <a:chOff x="3717212" y="3277075"/>
            <a:chExt cx="2164794" cy="1523474"/>
          </a:xfrm>
        </p:grpSpPr>
        <p:sp>
          <p:nvSpPr>
            <p:cNvPr id="42" name="TextBox 41"/>
            <p:cNvSpPr txBox="1"/>
            <p:nvPr/>
          </p:nvSpPr>
          <p:spPr>
            <a:xfrm>
              <a:off x="3717212" y="3323221"/>
              <a:ext cx="2164794" cy="1477328"/>
            </a:xfrm>
            <a:prstGeom prst="rect">
              <a:avLst/>
            </a:prstGeom>
            <a:solidFill>
              <a:schemeClr val="bg1"/>
            </a:solidFill>
            <a:ln>
              <a:solidFill>
                <a:schemeClr val="tx1"/>
              </a:solidFill>
            </a:ln>
          </p:spPr>
          <p:txBody>
            <a:bodyPr wrap="square" rtlCol="0">
              <a:spAutoFit/>
            </a:bodyPr>
            <a:lstStyle/>
            <a:p>
              <a:endParaRPr lang="en-US" dirty="0" smtClean="0"/>
            </a:p>
            <a:p>
              <a:endParaRPr lang="en-US" dirty="0"/>
            </a:p>
            <a:p>
              <a:endParaRPr lang="en-US" dirty="0" smtClean="0"/>
            </a:p>
            <a:p>
              <a:pPr algn="ctr"/>
              <a:endParaRPr lang="en-US" b="1" dirty="0" smtClean="0">
                <a:latin typeface="Tahoma" panose="020B0604030504040204" pitchFamily="34" charset="0"/>
                <a:ea typeface="Tahoma" panose="020B0604030504040204" pitchFamily="34" charset="0"/>
                <a:cs typeface="Tahoma" panose="020B0604030504040204" pitchFamily="34" charset="0"/>
              </a:endParaRPr>
            </a:p>
            <a:p>
              <a:pPr algn="ctr"/>
              <a:r>
                <a:rPr lang="en-US" b="1" dirty="0" smtClean="0">
                  <a:latin typeface="Tahoma" panose="020B0604030504040204" pitchFamily="34" charset="0"/>
                  <a:ea typeface="Tahoma" panose="020B0604030504040204" pitchFamily="34" charset="0"/>
                  <a:cs typeface="Tahoma" panose="020B0604030504040204" pitchFamily="34" charset="0"/>
                </a:rPr>
                <a:t>Self-Advocate</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989332" y="3277075"/>
              <a:ext cx="1620554" cy="1381995"/>
            </a:xfrm>
            <a:prstGeom prst="rect">
              <a:avLst/>
            </a:prstGeom>
          </p:spPr>
        </p:pic>
      </p:grpSp>
      <p:grpSp>
        <p:nvGrpSpPr>
          <p:cNvPr id="48" name="Group 47"/>
          <p:cNvGrpSpPr/>
          <p:nvPr/>
        </p:nvGrpSpPr>
        <p:grpSpPr>
          <a:xfrm>
            <a:off x="5211830" y="4977333"/>
            <a:ext cx="6887774" cy="1612811"/>
            <a:chOff x="5211830" y="4990585"/>
            <a:chExt cx="6887774" cy="1612811"/>
          </a:xfrm>
        </p:grpSpPr>
        <p:sp>
          <p:nvSpPr>
            <p:cNvPr id="49" name="Rectangle 48"/>
            <p:cNvSpPr/>
            <p:nvPr/>
          </p:nvSpPr>
          <p:spPr>
            <a:xfrm>
              <a:off x="5211830" y="4990585"/>
              <a:ext cx="6887774" cy="1612811"/>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0" name="Group 49"/>
            <p:cNvGrpSpPr/>
            <p:nvPr/>
          </p:nvGrpSpPr>
          <p:grpSpPr>
            <a:xfrm>
              <a:off x="5362543" y="5119215"/>
              <a:ext cx="6627292" cy="1356986"/>
              <a:chOff x="5362543" y="5119215"/>
              <a:chExt cx="6627292" cy="1356986"/>
            </a:xfrm>
          </p:grpSpPr>
          <p:grpSp>
            <p:nvGrpSpPr>
              <p:cNvPr id="51" name="Group 50"/>
              <p:cNvGrpSpPr/>
              <p:nvPr/>
            </p:nvGrpSpPr>
            <p:grpSpPr>
              <a:xfrm>
                <a:off x="5362543" y="5121586"/>
                <a:ext cx="1230894" cy="1354217"/>
                <a:chOff x="5362543" y="5108523"/>
                <a:chExt cx="1230894" cy="1354217"/>
              </a:xfrm>
            </p:grpSpPr>
            <p:sp>
              <p:nvSpPr>
                <p:cNvPr id="64" name="TextBox 63"/>
                <p:cNvSpPr txBox="1"/>
                <p:nvPr/>
              </p:nvSpPr>
              <p:spPr>
                <a:xfrm>
                  <a:off x="5362543" y="5108523"/>
                  <a:ext cx="1230894" cy="1354217"/>
                </a:xfrm>
                <a:prstGeom prst="rect">
                  <a:avLst/>
                </a:prstGeom>
                <a:solidFill>
                  <a:schemeClr val="bg1"/>
                </a:solidFill>
                <a:ln>
                  <a:solidFill>
                    <a:schemeClr val="tx1"/>
                  </a:solidFill>
                </a:ln>
              </p:spPr>
              <p:txBody>
                <a:bodyPr wrap="square" rtlCol="0">
                  <a:spAutoFit/>
                </a:bodyPr>
                <a:lstStyle/>
                <a:p>
                  <a:endParaRPr lang="en-US" dirty="0" smtClean="0"/>
                </a:p>
                <a:p>
                  <a:endParaRPr lang="en-US" dirty="0"/>
                </a:p>
                <a:p>
                  <a:endParaRPr lang="en-US" dirty="0" smtClean="0"/>
                </a:p>
                <a:p>
                  <a:pPr algn="ctr">
                    <a:spcBef>
                      <a:spcPts val="1200"/>
                    </a:spcBef>
                  </a:pPr>
                  <a:r>
                    <a:rPr lang="en-US" b="1" dirty="0" smtClean="0">
                      <a:latin typeface="Tahoma" panose="020B0604030504040204" pitchFamily="34" charset="0"/>
                      <a:ea typeface="Tahoma" panose="020B0604030504040204" pitchFamily="34" charset="0"/>
                      <a:cs typeface="Tahoma" panose="020B0604030504040204" pitchFamily="34" charset="0"/>
                    </a:rPr>
                    <a:t>I feel</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65" name="Picture 6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397580" y="5142338"/>
                  <a:ext cx="1156974" cy="986658"/>
                </a:xfrm>
                <a:prstGeom prst="rect">
                  <a:avLst/>
                </a:prstGeom>
              </p:spPr>
            </p:pic>
          </p:grpSp>
          <p:grpSp>
            <p:nvGrpSpPr>
              <p:cNvPr id="52" name="Group 51"/>
              <p:cNvGrpSpPr/>
              <p:nvPr/>
            </p:nvGrpSpPr>
            <p:grpSpPr>
              <a:xfrm>
                <a:off x="6607576" y="5119881"/>
                <a:ext cx="1283361" cy="1354217"/>
                <a:chOff x="6607577" y="5119881"/>
                <a:chExt cx="1256406" cy="1354217"/>
              </a:xfrm>
            </p:grpSpPr>
            <p:sp>
              <p:nvSpPr>
                <p:cNvPr id="62" name="TextBox 61"/>
                <p:cNvSpPr txBox="1"/>
                <p:nvPr/>
              </p:nvSpPr>
              <p:spPr>
                <a:xfrm>
                  <a:off x="6607577" y="5119881"/>
                  <a:ext cx="1256406" cy="1354217"/>
                </a:xfrm>
                <a:prstGeom prst="rect">
                  <a:avLst/>
                </a:prstGeom>
                <a:solidFill>
                  <a:schemeClr val="bg1"/>
                </a:solidFill>
                <a:ln>
                  <a:solidFill>
                    <a:schemeClr val="tx1"/>
                  </a:solidFill>
                </a:ln>
              </p:spPr>
              <p:txBody>
                <a:bodyPr wrap="square" rtlCol="0">
                  <a:spAutoFit/>
                </a:bodyPr>
                <a:lstStyle/>
                <a:p>
                  <a:endParaRPr lang="en-US" dirty="0" smtClean="0"/>
                </a:p>
                <a:p>
                  <a:endParaRPr lang="en-US" dirty="0"/>
                </a:p>
                <a:p>
                  <a:endParaRPr lang="en-US" dirty="0" smtClean="0"/>
                </a:p>
                <a:p>
                  <a:pPr algn="ctr">
                    <a:spcBef>
                      <a:spcPts val="1200"/>
                    </a:spcBef>
                  </a:pPr>
                  <a:r>
                    <a:rPr lang="en-US" b="1" dirty="0" smtClean="0">
                      <a:latin typeface="Tahoma" panose="020B0604030504040204" pitchFamily="34" charset="0"/>
                      <a:ea typeface="Tahoma" panose="020B0604030504040204" pitchFamily="34" charset="0"/>
                      <a:cs typeface="Tahoma" panose="020B0604030504040204" pitchFamily="34" charset="0"/>
                    </a:rPr>
                    <a:t>Happy</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63" name="Picture 6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668431" y="5173019"/>
                  <a:ext cx="1147512" cy="978589"/>
                </a:xfrm>
                <a:prstGeom prst="rect">
                  <a:avLst/>
                </a:prstGeom>
              </p:spPr>
            </p:pic>
          </p:grpSp>
          <p:grpSp>
            <p:nvGrpSpPr>
              <p:cNvPr id="53" name="Group 52"/>
              <p:cNvGrpSpPr/>
              <p:nvPr/>
            </p:nvGrpSpPr>
            <p:grpSpPr>
              <a:xfrm>
                <a:off x="7890938" y="5119215"/>
                <a:ext cx="1368792" cy="1354217"/>
                <a:chOff x="7890938" y="5106152"/>
                <a:chExt cx="1368792" cy="1354217"/>
              </a:xfrm>
            </p:grpSpPr>
            <p:sp>
              <p:nvSpPr>
                <p:cNvPr id="60" name="TextBox 59"/>
                <p:cNvSpPr txBox="1"/>
                <p:nvPr/>
              </p:nvSpPr>
              <p:spPr>
                <a:xfrm>
                  <a:off x="7890938" y="5106152"/>
                  <a:ext cx="1368792" cy="1354217"/>
                </a:xfrm>
                <a:prstGeom prst="rect">
                  <a:avLst/>
                </a:prstGeom>
                <a:solidFill>
                  <a:schemeClr val="bg1"/>
                </a:solidFill>
                <a:ln>
                  <a:solidFill>
                    <a:schemeClr val="tx1"/>
                  </a:solidFill>
                </a:ln>
              </p:spPr>
              <p:txBody>
                <a:bodyPr wrap="square" rtlCol="0">
                  <a:spAutoFit/>
                </a:bodyPr>
                <a:lstStyle/>
                <a:p>
                  <a:endParaRPr lang="en-US" dirty="0" smtClean="0"/>
                </a:p>
                <a:p>
                  <a:endParaRPr lang="en-US" dirty="0"/>
                </a:p>
                <a:p>
                  <a:endParaRPr lang="en-US" dirty="0" smtClean="0"/>
                </a:p>
                <a:p>
                  <a:pPr algn="ctr">
                    <a:spcBef>
                      <a:spcPts val="1200"/>
                    </a:spcBef>
                  </a:pPr>
                  <a:r>
                    <a:rPr lang="en-US" b="1" dirty="0" smtClean="0">
                      <a:latin typeface="Tahoma" panose="020B0604030504040204" pitchFamily="34" charset="0"/>
                      <a:ea typeface="Tahoma" panose="020B0604030504040204" pitchFamily="34" charset="0"/>
                      <a:cs typeface="Tahoma" panose="020B0604030504040204" pitchFamily="34" charset="0"/>
                    </a:rPr>
                    <a:t>Sad</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61" name="Picture 6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041980" y="5106152"/>
                  <a:ext cx="1161367" cy="990404"/>
                </a:xfrm>
                <a:prstGeom prst="rect">
                  <a:avLst/>
                </a:prstGeom>
              </p:spPr>
            </p:pic>
          </p:grpSp>
          <p:grpSp>
            <p:nvGrpSpPr>
              <p:cNvPr id="54" name="Group 53"/>
              <p:cNvGrpSpPr/>
              <p:nvPr/>
            </p:nvGrpSpPr>
            <p:grpSpPr>
              <a:xfrm>
                <a:off x="9280555" y="5121984"/>
                <a:ext cx="1347846" cy="1354217"/>
                <a:chOff x="9280555" y="5108921"/>
                <a:chExt cx="1347846" cy="1354217"/>
              </a:xfrm>
            </p:grpSpPr>
            <p:sp>
              <p:nvSpPr>
                <p:cNvPr id="58" name="TextBox 57"/>
                <p:cNvSpPr txBox="1"/>
                <p:nvPr/>
              </p:nvSpPr>
              <p:spPr>
                <a:xfrm>
                  <a:off x="9280555" y="5108921"/>
                  <a:ext cx="1347846" cy="1354217"/>
                </a:xfrm>
                <a:prstGeom prst="rect">
                  <a:avLst/>
                </a:prstGeom>
                <a:solidFill>
                  <a:schemeClr val="bg1"/>
                </a:solidFill>
                <a:ln>
                  <a:solidFill>
                    <a:schemeClr val="tx1"/>
                  </a:solidFill>
                </a:ln>
              </p:spPr>
              <p:txBody>
                <a:bodyPr wrap="square" rtlCol="0">
                  <a:spAutoFit/>
                </a:bodyPr>
                <a:lstStyle/>
                <a:p>
                  <a:endParaRPr lang="en-US" dirty="0" smtClean="0"/>
                </a:p>
                <a:p>
                  <a:endParaRPr lang="en-US" dirty="0"/>
                </a:p>
                <a:p>
                  <a:endParaRPr lang="en-US" dirty="0" smtClean="0"/>
                </a:p>
                <a:p>
                  <a:pPr algn="ctr">
                    <a:spcBef>
                      <a:spcPts val="1200"/>
                    </a:spcBef>
                  </a:pPr>
                  <a:r>
                    <a:rPr lang="en-US" b="1" dirty="0" smtClean="0">
                      <a:latin typeface="Tahoma" panose="020B0604030504040204" pitchFamily="34" charset="0"/>
                      <a:ea typeface="Tahoma" panose="020B0604030504040204" pitchFamily="34" charset="0"/>
                      <a:cs typeface="Tahoma" panose="020B0604030504040204" pitchFamily="34" charset="0"/>
                    </a:rPr>
                    <a:t>Mad</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59" name="Picture 5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341516" y="5119881"/>
                  <a:ext cx="1225925" cy="1045459"/>
                </a:xfrm>
                <a:prstGeom prst="rect">
                  <a:avLst/>
                </a:prstGeom>
              </p:spPr>
            </p:pic>
          </p:grpSp>
          <p:grpSp>
            <p:nvGrpSpPr>
              <p:cNvPr id="55" name="Group 54"/>
              <p:cNvGrpSpPr/>
              <p:nvPr/>
            </p:nvGrpSpPr>
            <p:grpSpPr>
              <a:xfrm>
                <a:off x="10628401" y="5121586"/>
                <a:ext cx="1361434" cy="1354217"/>
                <a:chOff x="10628401" y="5108523"/>
                <a:chExt cx="1361434" cy="1354217"/>
              </a:xfrm>
            </p:grpSpPr>
            <p:sp>
              <p:nvSpPr>
                <p:cNvPr id="56" name="TextBox 55"/>
                <p:cNvSpPr txBox="1"/>
                <p:nvPr/>
              </p:nvSpPr>
              <p:spPr>
                <a:xfrm>
                  <a:off x="10628401" y="5108523"/>
                  <a:ext cx="1361434" cy="1354217"/>
                </a:xfrm>
                <a:prstGeom prst="rect">
                  <a:avLst/>
                </a:prstGeom>
                <a:solidFill>
                  <a:schemeClr val="bg1"/>
                </a:solidFill>
                <a:ln>
                  <a:solidFill>
                    <a:schemeClr val="tx1"/>
                  </a:solidFill>
                </a:ln>
              </p:spPr>
              <p:txBody>
                <a:bodyPr wrap="square" rtlCol="0">
                  <a:spAutoFit/>
                </a:bodyPr>
                <a:lstStyle/>
                <a:p>
                  <a:endParaRPr lang="en-US" dirty="0" smtClean="0"/>
                </a:p>
                <a:p>
                  <a:endParaRPr lang="en-US" dirty="0"/>
                </a:p>
                <a:p>
                  <a:endParaRPr lang="en-US" dirty="0" smtClean="0"/>
                </a:p>
                <a:p>
                  <a:pPr algn="ctr">
                    <a:spcBef>
                      <a:spcPts val="1200"/>
                    </a:spcBef>
                  </a:pPr>
                  <a:r>
                    <a:rPr lang="en-US" b="1" dirty="0" smtClean="0">
                      <a:latin typeface="Tahoma" panose="020B0604030504040204" pitchFamily="34" charset="0"/>
                      <a:ea typeface="Tahoma" panose="020B0604030504040204" pitchFamily="34" charset="0"/>
                      <a:cs typeface="Tahoma" panose="020B0604030504040204" pitchFamily="34" charset="0"/>
                    </a:rPr>
                    <a:t>Scared</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57" name="Picture 5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717795" y="5171511"/>
                  <a:ext cx="1142168" cy="974032"/>
                </a:xfrm>
                <a:prstGeom prst="rect">
                  <a:avLst/>
                </a:prstGeom>
              </p:spPr>
            </p:pic>
          </p:grpSp>
        </p:grpSp>
      </p:grpSp>
      <p:pic>
        <p:nvPicPr>
          <p:cNvPr id="66" name="Picture 65"/>
          <p:cNvPicPr>
            <a:picLocks noChangeAspect="1"/>
          </p:cNvPicPr>
          <p:nvPr/>
        </p:nvPicPr>
        <p:blipFill rotWithShape="1">
          <a:blip r:embed="rId20"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pic>
        <p:nvPicPr>
          <p:cNvPr id="3" name="Picture 2"/>
          <p:cNvPicPr>
            <a:picLocks noChangeAspect="1"/>
          </p:cNvPicPr>
          <p:nvPr/>
        </p:nvPicPr>
        <p:blipFill>
          <a:blip r:embed="rId21"/>
          <a:stretch>
            <a:fillRect/>
          </a:stretch>
        </p:blipFill>
        <p:spPr>
          <a:xfrm>
            <a:off x="3979593" y="1450453"/>
            <a:ext cx="1466925" cy="1130358"/>
          </a:xfrm>
          <a:prstGeom prst="rect">
            <a:avLst/>
          </a:prstGeom>
        </p:spPr>
      </p:pic>
    </p:spTree>
    <p:extLst>
      <p:ext uri="{BB962C8B-B14F-4D97-AF65-F5344CB8AC3E}">
        <p14:creationId xmlns:p14="http://schemas.microsoft.com/office/powerpoint/2010/main" val="20688253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7841" y="1177811"/>
            <a:ext cx="5634038" cy="3774805"/>
          </a:xfrm>
          <a:prstGeom prst="rect">
            <a:avLst/>
          </a:prstGeom>
        </p:spPr>
      </p:pic>
      <p:sp>
        <p:nvSpPr>
          <p:cNvPr id="6" name="Title 1"/>
          <p:cNvSpPr>
            <a:spLocks noGrp="1"/>
          </p:cNvSpPr>
          <p:nvPr>
            <p:ph type="title"/>
          </p:nvPr>
        </p:nvSpPr>
        <p:spPr>
          <a:xfrm>
            <a:off x="1643881" y="26233"/>
            <a:ext cx="10515600" cy="1325563"/>
          </a:xfrm>
        </p:spPr>
        <p:txBody>
          <a:bodyPr>
            <a:normAutofit/>
          </a:bodyPr>
          <a:lstStyle/>
          <a:p>
            <a:r>
              <a:rPr lang="en-US" sz="4200" b="1" dirty="0">
                <a:latin typeface="Tahoma" panose="020B0604030504040204" pitchFamily="34" charset="0"/>
                <a:ea typeface="Tahoma" panose="020B0604030504040204" pitchFamily="34" charset="0"/>
                <a:cs typeface="Tahoma" panose="020B0604030504040204" pitchFamily="34" charset="0"/>
              </a:rPr>
              <a:t>I</a:t>
            </a:r>
            <a:r>
              <a:rPr lang="en-US" sz="4200" b="1" dirty="0" smtClean="0">
                <a:latin typeface="Tahoma" panose="020B0604030504040204" pitchFamily="34" charset="0"/>
                <a:ea typeface="Tahoma" panose="020B0604030504040204" pitchFamily="34" charset="0"/>
                <a:cs typeface="Tahoma" panose="020B0604030504040204" pitchFamily="34" charset="0"/>
              </a:rPr>
              <a:t>s this class a good place to ask?</a:t>
            </a:r>
            <a:endParaRPr lang="en-US" sz="4200" b="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7474" r="20555" b="39894"/>
          <a:stretch/>
        </p:blipFill>
        <p:spPr>
          <a:xfrm>
            <a:off x="3063054" y="689015"/>
            <a:ext cx="6043612" cy="4368898"/>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4832" t="6144" r="78000" b="69150"/>
          <a:stretch/>
        </p:blipFill>
        <p:spPr>
          <a:xfrm>
            <a:off x="-13252" y="0"/>
            <a:ext cx="2088777" cy="1694330"/>
          </a:xfrm>
          <a:prstGeom prst="rect">
            <a:avLst/>
          </a:prstGeom>
        </p:spPr>
      </p:pic>
      <p:grpSp>
        <p:nvGrpSpPr>
          <p:cNvPr id="9" name="Group 8"/>
          <p:cNvGrpSpPr/>
          <p:nvPr/>
        </p:nvGrpSpPr>
        <p:grpSpPr>
          <a:xfrm>
            <a:off x="2736453" y="5026437"/>
            <a:ext cx="7162922" cy="1354287"/>
            <a:chOff x="1842052" y="5120120"/>
            <a:chExt cx="8518092" cy="1655058"/>
          </a:xfrm>
        </p:grpSpPr>
        <p:sp>
          <p:nvSpPr>
            <p:cNvPr id="10" name="Rectangle 9"/>
            <p:cNvSpPr/>
            <p:nvPr/>
          </p:nvSpPr>
          <p:spPr>
            <a:xfrm>
              <a:off x="1842052" y="5120120"/>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795309" y="5134041"/>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t="4183" r="67947" b="43399"/>
            <a:stretch/>
          </p:blipFill>
          <p:spPr>
            <a:xfrm>
              <a:off x="1973414" y="5120120"/>
              <a:ext cx="1780286" cy="1641137"/>
            </a:xfrm>
            <a:prstGeom prst="rect">
              <a:avLst/>
            </a:prstGeom>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14" name="Title 1"/>
            <p:cNvSpPr txBox="1">
              <a:spLocks/>
            </p:cNvSpPr>
            <p:nvPr/>
          </p:nvSpPr>
          <p:spPr>
            <a:xfrm>
              <a:off x="3709847" y="5463622"/>
              <a:ext cx="1530756" cy="1097000"/>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smtClean="0">
                  <a:latin typeface="Tahoma" panose="020B0604030504040204" pitchFamily="34" charset="0"/>
                  <a:ea typeface="Tahoma" panose="020B0604030504040204" pitchFamily="34" charset="0"/>
                  <a:cs typeface="Tahoma" panose="020B0604030504040204" pitchFamily="34" charset="0"/>
                </a:rPr>
                <a:t>YES</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sp>
          <p:nvSpPr>
            <p:cNvPr id="15" name="Title 1"/>
            <p:cNvSpPr txBox="1">
              <a:spLocks/>
            </p:cNvSpPr>
            <p:nvPr/>
          </p:nvSpPr>
          <p:spPr>
            <a:xfrm>
              <a:off x="857818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smtClean="0">
                  <a:latin typeface="Tahoma" panose="020B0604030504040204" pitchFamily="34" charset="0"/>
                  <a:ea typeface="Tahoma" panose="020B0604030504040204" pitchFamily="34" charset="0"/>
                  <a:cs typeface="Tahoma" panose="020B0604030504040204" pitchFamily="34" charset="0"/>
                </a:rPr>
                <a:t>NO</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grpSp>
      <p:pic>
        <p:nvPicPr>
          <p:cNvPr id="18" name="Picture 17"/>
          <p:cNvPicPr>
            <a:picLocks noChangeAspect="1"/>
          </p:cNvPicPr>
          <p:nvPr/>
        </p:nvPicPr>
        <p:blipFill rotWithShape="1">
          <a:blip r:embed="rId8" cstate="print">
            <a:extLst>
              <a:ext uri="{28A0092B-C50C-407E-A947-70E740481C1C}">
                <a14:useLocalDpi xmlns:a14="http://schemas.microsoft.com/office/drawing/2010/main" val="0"/>
              </a:ext>
            </a:extLst>
          </a:blip>
          <a:srcRect l="37147" t="37681" r="37800" b="44734"/>
          <a:stretch/>
        </p:blipFill>
        <p:spPr>
          <a:xfrm>
            <a:off x="10579717" y="146693"/>
            <a:ext cx="1370700" cy="542321"/>
          </a:xfrm>
          <a:prstGeom prst="rect">
            <a:avLst/>
          </a:prstGeom>
        </p:spPr>
      </p:pic>
      <p:sp>
        <p:nvSpPr>
          <p:cNvPr id="17" name="Footer Placeholder 3"/>
          <p:cNvSpPr txBox="1">
            <a:spLocks/>
          </p:cNvSpPr>
          <p:nvPr/>
        </p:nvSpPr>
        <p:spPr>
          <a:xfrm>
            <a:off x="8868045" y="6475130"/>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3338155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1876" b="19999"/>
          <a:stretch/>
        </p:blipFill>
        <p:spPr>
          <a:xfrm>
            <a:off x="2196608" y="1164095"/>
            <a:ext cx="7168420" cy="3662615"/>
          </a:xfrm>
          <a:prstGeom prst="rect">
            <a:avLst/>
          </a:prstGeom>
        </p:spPr>
      </p:pic>
      <p:sp>
        <p:nvSpPr>
          <p:cNvPr id="6" name="Title 1"/>
          <p:cNvSpPr>
            <a:spLocks noGrp="1"/>
          </p:cNvSpPr>
          <p:nvPr>
            <p:ph type="title"/>
          </p:nvPr>
        </p:nvSpPr>
        <p:spPr>
          <a:xfrm>
            <a:off x="1649896" y="287468"/>
            <a:ext cx="10658061" cy="876627"/>
          </a:xfrm>
        </p:spPr>
        <p:txBody>
          <a:bodyPr>
            <a:normAutofit/>
          </a:bodyPr>
          <a:lstStyle/>
          <a:p>
            <a:r>
              <a:rPr lang="en-US" b="1" dirty="0" smtClean="0">
                <a:latin typeface="Tahoma" panose="020B0604030504040204" pitchFamily="34" charset="0"/>
                <a:ea typeface="Tahoma" panose="020B0604030504040204" pitchFamily="34" charset="0"/>
                <a:cs typeface="Tahoma" panose="020B0604030504040204" pitchFamily="34" charset="0"/>
              </a:rPr>
              <a:t>…is home a good place to ask?</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7474" r="20555" b="39894"/>
          <a:stretch/>
        </p:blipFill>
        <p:spPr>
          <a:xfrm>
            <a:off x="1928813" y="751219"/>
            <a:ext cx="7658100" cy="4192256"/>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4832" t="6144" r="78000" b="69150"/>
          <a:stretch/>
        </p:blipFill>
        <p:spPr>
          <a:xfrm>
            <a:off x="-13252" y="0"/>
            <a:ext cx="2088777" cy="1694330"/>
          </a:xfrm>
          <a:prstGeom prst="rect">
            <a:avLst/>
          </a:prstGeom>
        </p:spPr>
      </p:pic>
      <p:grpSp>
        <p:nvGrpSpPr>
          <p:cNvPr id="9" name="Group 8"/>
          <p:cNvGrpSpPr/>
          <p:nvPr/>
        </p:nvGrpSpPr>
        <p:grpSpPr>
          <a:xfrm>
            <a:off x="2202106" y="5153861"/>
            <a:ext cx="7162922" cy="1227289"/>
            <a:chOff x="1842052" y="5120120"/>
            <a:chExt cx="8518092" cy="1655058"/>
          </a:xfrm>
        </p:grpSpPr>
        <p:sp>
          <p:nvSpPr>
            <p:cNvPr id="10" name="Rectangle 9"/>
            <p:cNvSpPr/>
            <p:nvPr/>
          </p:nvSpPr>
          <p:spPr>
            <a:xfrm>
              <a:off x="1842052" y="5120120"/>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795309" y="5134041"/>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t="4183" r="67947" b="43399"/>
            <a:stretch/>
          </p:blipFill>
          <p:spPr>
            <a:xfrm>
              <a:off x="1973414" y="5120120"/>
              <a:ext cx="1780286" cy="1641137"/>
            </a:xfrm>
            <a:prstGeom prst="rect">
              <a:avLst/>
            </a:prstGeom>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14" name="Title 1"/>
            <p:cNvSpPr txBox="1">
              <a:spLocks/>
            </p:cNvSpPr>
            <p:nvPr/>
          </p:nvSpPr>
          <p:spPr>
            <a:xfrm>
              <a:off x="3709847" y="5463622"/>
              <a:ext cx="1530756" cy="1097000"/>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smtClean="0">
                  <a:latin typeface="Tahoma" panose="020B0604030504040204" pitchFamily="34" charset="0"/>
                  <a:ea typeface="Tahoma" panose="020B0604030504040204" pitchFamily="34" charset="0"/>
                  <a:cs typeface="Tahoma" panose="020B0604030504040204" pitchFamily="34" charset="0"/>
                </a:rPr>
                <a:t>YES</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sp>
          <p:nvSpPr>
            <p:cNvPr id="15" name="Title 1"/>
            <p:cNvSpPr txBox="1">
              <a:spLocks/>
            </p:cNvSpPr>
            <p:nvPr/>
          </p:nvSpPr>
          <p:spPr>
            <a:xfrm>
              <a:off x="8578187" y="5463622"/>
              <a:ext cx="1530756" cy="10970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smtClean="0">
                  <a:latin typeface="Tahoma" panose="020B0604030504040204" pitchFamily="34" charset="0"/>
                  <a:ea typeface="Tahoma" panose="020B0604030504040204" pitchFamily="34" charset="0"/>
                  <a:cs typeface="Tahoma" panose="020B0604030504040204" pitchFamily="34" charset="0"/>
                </a:rPr>
                <a:t>NO</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grpSp>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6" name="Footer Placeholder 3"/>
          <p:cNvSpPr txBox="1">
            <a:spLocks/>
          </p:cNvSpPr>
          <p:nvPr/>
        </p:nvSpPr>
        <p:spPr>
          <a:xfrm>
            <a:off x="8868045" y="6475130"/>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6097735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805609" y="103057"/>
            <a:ext cx="10515600" cy="1325563"/>
          </a:xfrm>
        </p:spPr>
        <p:txBody>
          <a:bodyPr>
            <a:normAutofit/>
          </a:bodyPr>
          <a:lstStyle/>
          <a:p>
            <a:r>
              <a:rPr lang="en-US" b="1" dirty="0" smtClean="0">
                <a:latin typeface="Tahoma" panose="020B0604030504040204" pitchFamily="34" charset="0"/>
                <a:ea typeface="Tahoma" panose="020B0604030504040204" pitchFamily="34" charset="0"/>
                <a:cs typeface="Tahoma" panose="020B0604030504040204" pitchFamily="34" charset="0"/>
              </a:rPr>
              <a:t>Who Could </a:t>
            </a:r>
            <a:r>
              <a:rPr lang="en-US" b="1" dirty="0">
                <a:latin typeface="Tahoma" panose="020B0604030504040204" pitchFamily="34" charset="0"/>
                <a:ea typeface="Tahoma" panose="020B0604030504040204" pitchFamily="34" charset="0"/>
                <a:cs typeface="Tahoma" panose="020B0604030504040204" pitchFamily="34" charset="0"/>
              </a:rPr>
              <a:t>Y</a:t>
            </a:r>
            <a:r>
              <a:rPr lang="en-US" b="1" dirty="0" smtClean="0">
                <a:latin typeface="Tahoma" panose="020B0604030504040204" pitchFamily="34" charset="0"/>
                <a:ea typeface="Tahoma" panose="020B0604030504040204" pitchFamily="34" charset="0"/>
                <a:cs typeface="Tahoma" panose="020B0604030504040204" pitchFamily="34" charset="0"/>
              </a:rPr>
              <a:t>ou </a:t>
            </a:r>
            <a:r>
              <a:rPr lang="en-US" b="1" dirty="0">
                <a:latin typeface="Tahoma" panose="020B0604030504040204" pitchFamily="34" charset="0"/>
                <a:ea typeface="Tahoma" panose="020B0604030504040204" pitchFamily="34" charset="0"/>
                <a:cs typeface="Tahoma" panose="020B0604030504040204" pitchFamily="34" charset="0"/>
              </a:rPr>
              <a:t>A</a:t>
            </a:r>
            <a:r>
              <a:rPr lang="en-US" b="1" dirty="0" smtClean="0">
                <a:latin typeface="Tahoma" panose="020B0604030504040204" pitchFamily="34" charset="0"/>
                <a:ea typeface="Tahoma" panose="020B0604030504040204" pitchFamily="34" charset="0"/>
                <a:cs typeface="Tahoma" panose="020B0604030504040204" pitchFamily="34" charset="0"/>
              </a:rPr>
              <a:t>sk?</a:t>
            </a: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4832" t="6144" r="78000" b="69150"/>
          <a:stretch/>
        </p:blipFill>
        <p:spPr>
          <a:xfrm>
            <a:off x="-13252" y="0"/>
            <a:ext cx="2088777" cy="1694330"/>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670" y="1694330"/>
            <a:ext cx="4001799" cy="3992494"/>
          </a:xfrm>
          <a:prstGeom prst="rect">
            <a:avLst/>
          </a:prstGeom>
        </p:spPr>
      </p:pic>
      <p:sp>
        <p:nvSpPr>
          <p:cNvPr id="17" name="TextBox 16"/>
          <p:cNvSpPr txBox="1"/>
          <p:nvPr/>
        </p:nvSpPr>
        <p:spPr>
          <a:xfrm>
            <a:off x="7939973" y="2272641"/>
            <a:ext cx="4021884" cy="3293209"/>
          </a:xfrm>
          <a:prstGeom prst="rect">
            <a:avLst/>
          </a:prstGeom>
          <a:noFill/>
        </p:spPr>
        <p:txBody>
          <a:bodyPr wrap="square" rtlCol="0">
            <a:spAutoFit/>
          </a:bodyPr>
          <a:lstStyle/>
          <a:p>
            <a:pPr algn="ctr"/>
            <a:r>
              <a:rPr lang="en-US" sz="2800" dirty="0" smtClean="0">
                <a:latin typeface="Tahoma" panose="020B0604030504040204" pitchFamily="34" charset="0"/>
                <a:ea typeface="Tahoma" panose="020B0604030504040204" pitchFamily="34" charset="0"/>
                <a:cs typeface="Tahoma" panose="020B0604030504040204" pitchFamily="34" charset="0"/>
              </a:rPr>
              <a:t>An adult from your inner circle of trust (green circle) can help you learn more about bodies and sex. </a:t>
            </a:r>
          </a:p>
          <a:p>
            <a:pPr algn="ctr"/>
            <a:endParaRPr lang="en-US" sz="1200" dirty="0">
              <a:latin typeface="Tahoma" panose="020B0604030504040204" pitchFamily="34" charset="0"/>
              <a:ea typeface="Tahoma" panose="020B0604030504040204" pitchFamily="34" charset="0"/>
              <a:cs typeface="Tahoma" panose="020B0604030504040204" pitchFamily="34" charset="0"/>
            </a:endParaRPr>
          </a:p>
          <a:p>
            <a:pPr algn="ctr"/>
            <a:r>
              <a:rPr lang="en-US" sz="2800" dirty="0" smtClean="0">
                <a:latin typeface="Tahoma" panose="020B0604030504040204" pitchFamily="34" charset="0"/>
                <a:ea typeface="Tahoma" panose="020B0604030504040204" pitchFamily="34" charset="0"/>
                <a:cs typeface="Tahoma" panose="020B0604030504040204" pitchFamily="34" charset="0"/>
              </a:rPr>
              <a:t>You can also ask a doctor or nurse.</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r="37022"/>
          <a:stretch/>
        </p:blipFill>
        <p:spPr>
          <a:xfrm>
            <a:off x="4081230" y="947078"/>
            <a:ext cx="4179067" cy="3740497"/>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1" name="Footer Placeholder 3"/>
          <p:cNvSpPr txBox="1">
            <a:spLocks/>
          </p:cNvSpPr>
          <p:nvPr/>
        </p:nvSpPr>
        <p:spPr>
          <a:xfrm>
            <a:off x="8868045" y="6475130"/>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29439638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26504"/>
            <a:ext cx="12192000" cy="6858000"/>
            <a:chOff x="0" y="0"/>
            <a:chExt cx="12166314" cy="685800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66314" cy="6858000"/>
            </a:xfrm>
            <a:prstGeom prst="rect">
              <a:avLst/>
            </a:prstGeom>
          </p:spPr>
        </p:pic>
        <p:sp>
          <p:nvSpPr>
            <p:cNvPr id="7" name="TextBox 6"/>
            <p:cNvSpPr txBox="1"/>
            <p:nvPr/>
          </p:nvSpPr>
          <p:spPr>
            <a:xfrm>
              <a:off x="8437614" y="873088"/>
              <a:ext cx="2393320" cy="954107"/>
            </a:xfrm>
            <a:prstGeom prst="rect">
              <a:avLst/>
            </a:prstGeom>
            <a:noFill/>
          </p:spPr>
          <p:txBody>
            <a:bodyPr wrap="square" rtlCol="0">
              <a:spAutoFit/>
            </a:bodyPr>
            <a:lstStyle/>
            <a:p>
              <a:r>
                <a:rPr lang="en-US" sz="2800" dirty="0" smtClean="0">
                  <a:latin typeface="Tahoma" panose="020B0604030504040204" pitchFamily="34" charset="0"/>
                  <a:ea typeface="Tahoma" panose="020B0604030504040204" pitchFamily="34" charset="0"/>
                  <a:cs typeface="Tahoma" panose="020B0604030504040204" pitchFamily="34" charset="0"/>
                </a:rPr>
                <a:t>Virginity and Pornography</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5640132" y="2256992"/>
              <a:ext cx="3672154" cy="954107"/>
            </a:xfrm>
            <a:prstGeom prst="rect">
              <a:avLst/>
            </a:prstGeom>
            <a:noFill/>
          </p:spPr>
          <p:txBody>
            <a:bodyPr wrap="square" rtlCol="0">
              <a:spAutoFit/>
            </a:bodyPr>
            <a:lstStyle/>
            <a:p>
              <a:pPr algn="ctr"/>
              <a:r>
                <a:rPr lang="en-US" sz="2800" dirty="0" smtClean="0">
                  <a:latin typeface="Tahoma" panose="020B0604030504040204" pitchFamily="34" charset="0"/>
                  <a:ea typeface="Tahoma" panose="020B0604030504040204" pitchFamily="34" charset="0"/>
                  <a:cs typeface="Tahoma" panose="020B0604030504040204" pitchFamily="34" charset="0"/>
                </a:rPr>
                <a:t>What We </a:t>
              </a:r>
              <a:r>
                <a:rPr lang="en-US" sz="2800" dirty="0">
                  <a:latin typeface="Tahoma" panose="020B0604030504040204" pitchFamily="34" charset="0"/>
                  <a:ea typeface="Tahoma" panose="020B0604030504040204" pitchFamily="34" charset="0"/>
                  <a:cs typeface="Tahoma" panose="020B0604030504040204" pitchFamily="34" charset="0"/>
                </a:rPr>
                <a:t>H</a:t>
              </a:r>
              <a:r>
                <a:rPr lang="en-US" sz="2800" dirty="0" smtClean="0">
                  <a:latin typeface="Tahoma" panose="020B0604030504040204" pitchFamily="34" charset="0"/>
                  <a:ea typeface="Tahoma" panose="020B0604030504040204" pitchFamily="34" charset="0"/>
                  <a:cs typeface="Tahoma" panose="020B0604030504040204" pitchFamily="34" charset="0"/>
                </a:rPr>
                <a:t>ear about Bodies and Sex</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3520248" y="4859911"/>
              <a:ext cx="3672154" cy="523220"/>
            </a:xfrm>
            <a:prstGeom prst="rect">
              <a:avLst/>
            </a:prstGeom>
            <a:noFill/>
          </p:spPr>
          <p:txBody>
            <a:bodyPr wrap="square" rtlCol="0">
              <a:spAutoFit/>
            </a:bodyPr>
            <a:lstStyle/>
            <a:p>
              <a:pPr algn="ctr"/>
              <a:r>
                <a:rPr lang="en-US" sz="2800" dirty="0" smtClean="0">
                  <a:latin typeface="Tahoma" panose="020B0604030504040204" pitchFamily="34" charset="0"/>
                  <a:ea typeface="Tahoma" panose="020B0604030504040204" pitchFamily="34" charset="0"/>
                  <a:cs typeface="Tahoma" panose="020B0604030504040204" pitchFamily="34" charset="0"/>
                </a:rPr>
                <a:t>How to Learn </a:t>
              </a:r>
              <a:r>
                <a:rPr lang="en-US" sz="2800" dirty="0">
                  <a:latin typeface="Tahoma" panose="020B0604030504040204" pitchFamily="34" charset="0"/>
                  <a:ea typeface="Tahoma" panose="020B0604030504040204" pitchFamily="34" charset="0"/>
                  <a:cs typeface="Tahoma" panose="020B0604030504040204" pitchFamily="34" charset="0"/>
                </a:rPr>
                <a:t>M</a:t>
              </a:r>
              <a:r>
                <a:rPr lang="en-US" sz="2800" dirty="0" smtClean="0">
                  <a:latin typeface="Tahoma" panose="020B0604030504040204" pitchFamily="34" charset="0"/>
                  <a:ea typeface="Tahoma" panose="020B0604030504040204" pitchFamily="34" charset="0"/>
                  <a:cs typeface="Tahoma" panose="020B0604030504040204" pitchFamily="34" charset="0"/>
                </a:rPr>
                <a:t>ore</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8431454" y="5092409"/>
              <a:ext cx="3672154" cy="954107"/>
            </a:xfrm>
            <a:prstGeom prst="rect">
              <a:avLst/>
            </a:prstGeom>
            <a:noFill/>
          </p:spPr>
          <p:txBody>
            <a:bodyPr wrap="square" rtlCol="0">
              <a:spAutoFit/>
            </a:bodyPr>
            <a:lstStyle/>
            <a:p>
              <a:pPr algn="ctr"/>
              <a:r>
                <a:rPr lang="en-US" sz="2800" dirty="0" smtClean="0">
                  <a:latin typeface="Tahoma" panose="020B0604030504040204" pitchFamily="34" charset="0"/>
                  <a:ea typeface="Tahoma" panose="020B0604030504040204" pitchFamily="34" charset="0"/>
                  <a:cs typeface="Tahoma" panose="020B0604030504040204" pitchFamily="34" charset="0"/>
                </a:rPr>
                <a:t>Sexual </a:t>
              </a:r>
            </a:p>
            <a:p>
              <a:pPr algn="ctr"/>
              <a:r>
                <a:rPr lang="en-US" sz="2800" dirty="0" smtClean="0">
                  <a:latin typeface="Tahoma" panose="020B0604030504040204" pitchFamily="34" charset="0"/>
                  <a:ea typeface="Tahoma" panose="020B0604030504040204" pitchFamily="34" charset="0"/>
                  <a:cs typeface="Tahoma" panose="020B0604030504040204" pitchFamily="34" charset="0"/>
                </a:rPr>
                <a:t>Self-Advocacy</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47276" t="6444" r="5995" b="18580"/>
            <a:stretch/>
          </p:blipFill>
          <p:spPr>
            <a:xfrm>
              <a:off x="6520964" y="543339"/>
              <a:ext cx="1910490" cy="1727903"/>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25737" r="21447"/>
            <a:stretch/>
          </p:blipFill>
          <p:spPr>
            <a:xfrm>
              <a:off x="7192402" y="4598967"/>
              <a:ext cx="1756837" cy="1874986"/>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r="37022"/>
            <a:stretch/>
          </p:blipFill>
          <p:spPr>
            <a:xfrm>
              <a:off x="2332685" y="4425991"/>
              <a:ext cx="1489109" cy="1332836"/>
            </a:xfrm>
            <a:prstGeom prst="rect">
              <a:avLst/>
            </a:prstGeom>
          </p:spPr>
        </p:pic>
        <p:grpSp>
          <p:nvGrpSpPr>
            <p:cNvPr id="14" name="Group 13"/>
            <p:cNvGrpSpPr/>
            <p:nvPr/>
          </p:nvGrpSpPr>
          <p:grpSpPr>
            <a:xfrm>
              <a:off x="2453362" y="2357519"/>
              <a:ext cx="3260698" cy="545570"/>
              <a:chOff x="1842052" y="5120120"/>
              <a:chExt cx="8518092" cy="1655058"/>
            </a:xfrm>
          </p:grpSpPr>
          <p:sp>
            <p:nvSpPr>
              <p:cNvPr id="17" name="Rectangle 16"/>
              <p:cNvSpPr/>
              <p:nvPr/>
            </p:nvSpPr>
            <p:spPr>
              <a:xfrm>
                <a:off x="1842052" y="5120120"/>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6795309" y="5134041"/>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p:cNvPicPr>
                <a:picLocks noChangeAspect="1"/>
              </p:cNvPicPr>
              <p:nvPr/>
            </p:nvPicPr>
            <p:blipFill rotWithShape="1">
              <a:blip r:embed="rId7" cstate="print">
                <a:extLst>
                  <a:ext uri="{28A0092B-C50C-407E-A947-70E740481C1C}">
                    <a14:useLocalDpi xmlns:a14="http://schemas.microsoft.com/office/drawing/2010/main" val="0"/>
                  </a:ext>
                </a:extLst>
              </a:blip>
              <a:srcRect t="4183" r="67947" b="43399"/>
              <a:stretch/>
            </p:blipFill>
            <p:spPr>
              <a:xfrm>
                <a:off x="1973414" y="5120120"/>
                <a:ext cx="1780286" cy="1641137"/>
              </a:xfrm>
              <a:prstGeom prst="rect">
                <a:avLst/>
              </a:prstGeom>
            </p:spPr>
          </p:pic>
          <p:pic>
            <p:nvPicPr>
              <p:cNvPr id="20" name="Picture 19"/>
              <p:cNvPicPr>
                <a:picLocks noChangeAspect="1"/>
              </p:cNvPicPr>
              <p:nvPr/>
            </p:nvPicPr>
            <p:blipFill rotWithShape="1">
              <a:blip r:embed="rId8"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21" name="Title 1"/>
              <p:cNvSpPr txBox="1">
                <a:spLocks/>
              </p:cNvSpPr>
              <p:nvPr/>
            </p:nvSpPr>
            <p:spPr>
              <a:xfrm>
                <a:off x="3709847" y="5463622"/>
                <a:ext cx="1530756" cy="1097000"/>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smtClean="0">
                    <a:latin typeface="Tahoma" panose="020B0604030504040204" pitchFamily="34" charset="0"/>
                    <a:ea typeface="Tahoma" panose="020B0604030504040204" pitchFamily="34" charset="0"/>
                    <a:cs typeface="Tahoma" panose="020B0604030504040204" pitchFamily="34" charset="0"/>
                  </a:rPr>
                  <a:t>YES</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sp>
            <p:nvSpPr>
              <p:cNvPr id="22" name="Title 1"/>
              <p:cNvSpPr txBox="1">
                <a:spLocks/>
              </p:cNvSpPr>
              <p:nvPr/>
            </p:nvSpPr>
            <p:spPr>
              <a:xfrm>
                <a:off x="8578187" y="5463622"/>
                <a:ext cx="1530756" cy="1097000"/>
              </a:xfrm>
              <a:prstGeom prst="rect">
                <a:avLst/>
              </a:prstGeom>
            </p:spPr>
            <p:txBody>
              <a:bodyPr vert="horz" lIns="91440" tIns="45720" rIns="91440" bIns="45720" rtlCol="0" anchor="ctr">
                <a:normAutofit fontScale="3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smtClean="0">
                    <a:latin typeface="Tahoma" panose="020B0604030504040204" pitchFamily="34" charset="0"/>
                    <a:ea typeface="Tahoma" panose="020B0604030504040204" pitchFamily="34" charset="0"/>
                    <a:cs typeface="Tahoma" panose="020B0604030504040204" pitchFamily="34" charset="0"/>
                  </a:rPr>
                  <a:t>NO</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grpSp>
        <p:sp>
          <p:nvSpPr>
            <p:cNvPr id="15" name="TextBox 14"/>
            <p:cNvSpPr txBox="1"/>
            <p:nvPr/>
          </p:nvSpPr>
          <p:spPr>
            <a:xfrm>
              <a:off x="4247080" y="3574700"/>
              <a:ext cx="2688277" cy="523220"/>
            </a:xfrm>
            <a:prstGeom prst="rect">
              <a:avLst/>
            </a:prstGeom>
            <a:noFill/>
          </p:spPr>
          <p:txBody>
            <a:bodyPr wrap="square" rtlCol="0">
              <a:spAutoFit/>
            </a:bodyPr>
            <a:lstStyle/>
            <a:p>
              <a:r>
                <a:rPr lang="en-US" sz="2800" dirty="0" smtClean="0">
                  <a:latin typeface="Tahoma" panose="020B0604030504040204" pitchFamily="34" charset="0"/>
                  <a:ea typeface="Tahoma" panose="020B0604030504040204" pitchFamily="34" charset="0"/>
                  <a:cs typeface="Tahoma" panose="020B0604030504040204" pitchFamily="34" charset="0"/>
                </a:rPr>
                <a:t>Brain Break</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16" name="Picture 15"/>
            <p:cNvPicPr>
              <a:picLocks noChangeAspect="1"/>
            </p:cNvPicPr>
            <p:nvPr/>
          </p:nvPicPr>
          <p:blipFill>
            <a:blip r:embed="rId9"/>
            <a:stretch>
              <a:fillRect/>
            </a:stretch>
          </p:blipFill>
          <p:spPr>
            <a:xfrm>
              <a:off x="2433715" y="3214287"/>
              <a:ext cx="1813365" cy="1269928"/>
            </a:xfrm>
            <a:prstGeom prst="rect">
              <a:avLst/>
            </a:prstGeom>
          </p:spPr>
        </p:pic>
      </p:grpSp>
      <p:pic>
        <p:nvPicPr>
          <p:cNvPr id="23" name="Picture 22"/>
          <p:cNvPicPr>
            <a:picLocks noChangeAspect="1"/>
          </p:cNvPicPr>
          <p:nvPr/>
        </p:nvPicPr>
        <p:blipFill rotWithShape="1">
          <a:blip r:embed="rId10">
            <a:extLst>
              <a:ext uri="{28A0092B-C50C-407E-A947-70E740481C1C}">
                <a14:useLocalDpi xmlns:a14="http://schemas.microsoft.com/office/drawing/2010/main" val="0"/>
              </a:ext>
            </a:extLst>
          </a:blip>
          <a:srcRect l="67315" t="67058" r="20748" b="14772"/>
          <a:stretch/>
        </p:blipFill>
        <p:spPr>
          <a:xfrm>
            <a:off x="1337235" y="1004046"/>
            <a:ext cx="1452282" cy="1246094"/>
          </a:xfrm>
          <a:prstGeom prst="rect">
            <a:avLst/>
          </a:prstGeom>
        </p:spPr>
      </p:pic>
      <p:pic>
        <p:nvPicPr>
          <p:cNvPr id="24" name="Picture 23"/>
          <p:cNvPicPr>
            <a:picLocks noChangeAspect="1"/>
          </p:cNvPicPr>
          <p:nvPr/>
        </p:nvPicPr>
        <p:blipFill rotWithShape="1">
          <a:blip r:embed="rId10">
            <a:extLst>
              <a:ext uri="{28A0092B-C50C-407E-A947-70E740481C1C}">
                <a14:useLocalDpi xmlns:a14="http://schemas.microsoft.com/office/drawing/2010/main" val="0"/>
              </a:ext>
            </a:extLst>
          </a:blip>
          <a:srcRect l="67315" t="67058" r="20748" b="14772"/>
          <a:stretch/>
        </p:blipFill>
        <p:spPr>
          <a:xfrm>
            <a:off x="1375331" y="2070862"/>
            <a:ext cx="1452282" cy="1246094"/>
          </a:xfrm>
          <a:prstGeom prst="rect">
            <a:avLst/>
          </a:prstGeom>
        </p:spPr>
      </p:pic>
      <p:pic>
        <p:nvPicPr>
          <p:cNvPr id="25" name="Picture 24"/>
          <p:cNvPicPr>
            <a:picLocks noChangeAspect="1"/>
          </p:cNvPicPr>
          <p:nvPr/>
        </p:nvPicPr>
        <p:blipFill rotWithShape="1">
          <a:blip r:embed="rId10">
            <a:extLst>
              <a:ext uri="{28A0092B-C50C-407E-A947-70E740481C1C}">
                <a14:useLocalDpi xmlns:a14="http://schemas.microsoft.com/office/drawing/2010/main" val="0"/>
              </a:ext>
            </a:extLst>
          </a:blip>
          <a:srcRect l="67315" t="67058" r="20748" b="14772"/>
          <a:stretch/>
        </p:blipFill>
        <p:spPr>
          <a:xfrm>
            <a:off x="1403913" y="3128136"/>
            <a:ext cx="1452282" cy="1246094"/>
          </a:xfrm>
          <a:prstGeom prst="rect">
            <a:avLst/>
          </a:prstGeom>
        </p:spPr>
      </p:pic>
      <p:pic>
        <p:nvPicPr>
          <p:cNvPr id="26" name="Picture 25"/>
          <p:cNvPicPr>
            <a:picLocks noChangeAspect="1"/>
          </p:cNvPicPr>
          <p:nvPr/>
        </p:nvPicPr>
        <p:blipFill rotWithShape="1">
          <a:blip r:embed="rId10">
            <a:extLst>
              <a:ext uri="{28A0092B-C50C-407E-A947-70E740481C1C}">
                <a14:useLocalDpi xmlns:a14="http://schemas.microsoft.com/office/drawing/2010/main" val="0"/>
              </a:ext>
            </a:extLst>
          </a:blip>
          <a:srcRect l="67315" t="67058" r="20748" b="14772"/>
          <a:stretch/>
        </p:blipFill>
        <p:spPr>
          <a:xfrm>
            <a:off x="1413437" y="4194936"/>
            <a:ext cx="1452282" cy="1246094"/>
          </a:xfrm>
          <a:prstGeom prst="rect">
            <a:avLst/>
          </a:prstGeom>
        </p:spPr>
      </p:pic>
      <p:pic>
        <p:nvPicPr>
          <p:cNvPr id="28" name="Picture 27"/>
          <p:cNvPicPr>
            <a:picLocks noChangeAspect="1"/>
          </p:cNvPicPr>
          <p:nvPr/>
        </p:nvPicPr>
        <p:blipFill rotWithShape="1">
          <a:blip r:embed="rId11"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27" name="Footer Placeholder 3"/>
          <p:cNvSpPr txBox="1">
            <a:spLocks/>
          </p:cNvSpPr>
          <p:nvPr/>
        </p:nvSpPr>
        <p:spPr>
          <a:xfrm>
            <a:off x="8868045" y="6475130"/>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24276061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46118"/>
          <a:stretch/>
        </p:blipFill>
        <p:spPr>
          <a:xfrm>
            <a:off x="6703326" y="703102"/>
            <a:ext cx="4051407" cy="5762655"/>
          </a:xfrm>
          <a:prstGeom prst="rect">
            <a:avLst/>
          </a:prstGeom>
        </p:spPr>
      </p:pic>
      <p:cxnSp>
        <p:nvCxnSpPr>
          <p:cNvPr id="8" name="Straight Arrow Connector 7"/>
          <p:cNvCxnSpPr/>
          <p:nvPr/>
        </p:nvCxnSpPr>
        <p:spPr>
          <a:xfrm>
            <a:off x="5322882" y="2915478"/>
            <a:ext cx="1826853" cy="0"/>
          </a:xfrm>
          <a:prstGeom prst="straightConnector1">
            <a:avLst/>
          </a:prstGeom>
          <a:ln w="1206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4832" t="6144" r="78000" b="69150"/>
          <a:stretch/>
        </p:blipFill>
        <p:spPr>
          <a:xfrm>
            <a:off x="-13252" y="0"/>
            <a:ext cx="2088777" cy="1694330"/>
          </a:xfrm>
          <a:prstGeom prst="rect">
            <a:avLst/>
          </a:prstGeom>
        </p:spPr>
      </p:pic>
      <p:sp>
        <p:nvSpPr>
          <p:cNvPr id="10" name="TextBox 9"/>
          <p:cNvSpPr txBox="1"/>
          <p:nvPr/>
        </p:nvSpPr>
        <p:spPr>
          <a:xfrm>
            <a:off x="1836985" y="318382"/>
            <a:ext cx="6538388" cy="769441"/>
          </a:xfrm>
          <a:prstGeom prst="rect">
            <a:avLst/>
          </a:prstGeom>
          <a:noFill/>
        </p:spPr>
        <p:txBody>
          <a:bodyPr wrap="square" rtlCol="0">
            <a:spAutoFit/>
          </a:bodyPr>
          <a:lstStyle/>
          <a:p>
            <a:r>
              <a:rPr lang="en-US" sz="4400" b="1" dirty="0" smtClean="0">
                <a:latin typeface="Tahoma" panose="020B0604030504040204" pitchFamily="34" charset="0"/>
                <a:ea typeface="Tahoma" panose="020B0604030504040204" pitchFamily="34" charset="0"/>
                <a:cs typeface="Tahoma" panose="020B0604030504040204" pitchFamily="34" charset="0"/>
              </a:rPr>
              <a:t>Sexual Self-Advocacy</a:t>
            </a:r>
            <a:endParaRPr lang="en-US" sz="4400" b="1"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25737" r="21447"/>
          <a:stretch/>
        </p:blipFill>
        <p:spPr>
          <a:xfrm>
            <a:off x="917004" y="1694330"/>
            <a:ext cx="4405878" cy="4702179"/>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1" name="Footer Placeholder 3"/>
          <p:cNvSpPr txBox="1">
            <a:spLocks/>
          </p:cNvSpPr>
          <p:nvPr/>
        </p:nvSpPr>
        <p:spPr>
          <a:xfrm>
            <a:off x="8868045" y="6475130"/>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9567546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6670" y="88560"/>
            <a:ext cx="10515600" cy="1325563"/>
          </a:xfrm>
        </p:spPr>
        <p:txBody>
          <a:bodyPr/>
          <a:lstStyle/>
          <a:p>
            <a:r>
              <a:rPr lang="en-US" sz="5400" b="1" dirty="0" smtClean="0">
                <a:latin typeface="Tahoma" panose="020B0604030504040204" pitchFamily="34" charset="0"/>
                <a:ea typeface="Tahoma" panose="020B0604030504040204" pitchFamily="34" charset="0"/>
                <a:cs typeface="Tahoma" panose="020B0604030504040204" pitchFamily="34" charset="0"/>
              </a:rPr>
              <a:t>Practice</a:t>
            </a:r>
            <a:r>
              <a:rPr lang="en-US" dirty="0" smtClean="0"/>
              <a:t> </a:t>
            </a:r>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6442" t="4183" r="46905" b="72287"/>
          <a:stretch/>
        </p:blipFill>
        <p:spPr>
          <a:xfrm>
            <a:off x="0" y="-55481"/>
            <a:ext cx="2026025" cy="161364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0891" y="1391544"/>
            <a:ext cx="8242024" cy="5083586"/>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25737" r="21447"/>
          <a:stretch/>
        </p:blipFill>
        <p:spPr>
          <a:xfrm>
            <a:off x="552569" y="1795530"/>
            <a:ext cx="4405878" cy="4702179"/>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1" name="Footer Placeholder 3"/>
          <p:cNvSpPr txBox="1">
            <a:spLocks/>
          </p:cNvSpPr>
          <p:nvPr/>
        </p:nvSpPr>
        <p:spPr>
          <a:xfrm>
            <a:off x="8868045" y="6475130"/>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27140245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176670" y="88560"/>
            <a:ext cx="10515600" cy="1325563"/>
          </a:xfrm>
        </p:spPr>
        <p:txBody>
          <a:bodyPr/>
          <a:lstStyle/>
          <a:p>
            <a:r>
              <a:rPr lang="en-US" sz="5400" b="1" dirty="0" smtClean="0">
                <a:latin typeface="Tahoma" panose="020B0604030504040204" pitchFamily="34" charset="0"/>
                <a:ea typeface="Tahoma" panose="020B0604030504040204" pitchFamily="34" charset="0"/>
                <a:cs typeface="Tahoma" panose="020B0604030504040204" pitchFamily="34" charset="0"/>
              </a:rPr>
              <a:t>Practice</a:t>
            </a:r>
            <a:r>
              <a:rPr lang="en-US" dirty="0" smtClean="0"/>
              <a:t> </a:t>
            </a:r>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6442" t="4183" r="46905" b="72287"/>
          <a:stretch/>
        </p:blipFill>
        <p:spPr>
          <a:xfrm>
            <a:off x="0" y="-55481"/>
            <a:ext cx="2026025" cy="1613647"/>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2617" y="101812"/>
            <a:ext cx="12166314" cy="6858000"/>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25737" r="21447"/>
          <a:stretch/>
        </p:blipFill>
        <p:spPr>
          <a:xfrm>
            <a:off x="917004" y="1694330"/>
            <a:ext cx="4405878" cy="4702179"/>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8" name="Footer Placeholder 3"/>
          <p:cNvSpPr txBox="1">
            <a:spLocks/>
          </p:cNvSpPr>
          <p:nvPr/>
        </p:nvSpPr>
        <p:spPr>
          <a:xfrm>
            <a:off x="8868045" y="6475130"/>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14042862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176670" y="88560"/>
            <a:ext cx="10515600" cy="1325563"/>
          </a:xfrm>
        </p:spPr>
        <p:txBody>
          <a:bodyPr/>
          <a:lstStyle/>
          <a:p>
            <a:r>
              <a:rPr lang="en-US" sz="5400" b="1" dirty="0" smtClean="0">
                <a:latin typeface="Tahoma" panose="020B0604030504040204" pitchFamily="34" charset="0"/>
                <a:ea typeface="Tahoma" panose="020B0604030504040204" pitchFamily="34" charset="0"/>
                <a:cs typeface="Tahoma" panose="020B0604030504040204" pitchFamily="34" charset="0"/>
              </a:rPr>
              <a:t>Practice</a:t>
            </a:r>
            <a:r>
              <a:rPr lang="en-US" dirty="0" smtClean="0"/>
              <a:t> </a:t>
            </a:r>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6442" t="4183" r="46905" b="72287"/>
          <a:stretch/>
        </p:blipFill>
        <p:spPr>
          <a:xfrm>
            <a:off x="0" y="-55481"/>
            <a:ext cx="2026025" cy="161364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964" y="-426543"/>
            <a:ext cx="12166314" cy="6858000"/>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25737" r="21447"/>
          <a:stretch/>
        </p:blipFill>
        <p:spPr>
          <a:xfrm>
            <a:off x="917004" y="1694330"/>
            <a:ext cx="4405878" cy="4702179"/>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8" name="Footer Placeholder 3"/>
          <p:cNvSpPr txBox="1">
            <a:spLocks/>
          </p:cNvSpPr>
          <p:nvPr/>
        </p:nvSpPr>
        <p:spPr>
          <a:xfrm>
            <a:off x="8868045" y="6475130"/>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41439865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5956" y="463826"/>
              <a:ext cx="9603747" cy="5413513"/>
            </a:xfrm>
            <a:prstGeom prst="rect">
              <a:avLst/>
            </a:prstGeom>
          </p:spPr>
        </p:pic>
      </p:gr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8" name="Footer Placeholder 3"/>
          <p:cNvSpPr txBox="1">
            <a:spLocks/>
          </p:cNvSpPr>
          <p:nvPr/>
        </p:nvSpPr>
        <p:spPr>
          <a:xfrm>
            <a:off x="8967435" y="6506432"/>
            <a:ext cx="3224565" cy="299809"/>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8534711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252"/>
            <a:ext cx="12192000" cy="6858000"/>
          </a:xfrm>
          <a:prstGeom prst="rect">
            <a:avLst/>
          </a:prstGeom>
        </p:spPr>
      </p:pic>
      <p:grpSp>
        <p:nvGrpSpPr>
          <p:cNvPr id="3" name="Group 2"/>
          <p:cNvGrpSpPr/>
          <p:nvPr/>
        </p:nvGrpSpPr>
        <p:grpSpPr>
          <a:xfrm>
            <a:off x="1836954" y="3467694"/>
            <a:ext cx="8518092" cy="1655058"/>
            <a:chOff x="1842052" y="5120120"/>
            <a:chExt cx="8518092" cy="1655058"/>
          </a:xfrm>
        </p:grpSpPr>
        <p:sp>
          <p:nvSpPr>
            <p:cNvPr id="4" name="Rectangle 3"/>
            <p:cNvSpPr/>
            <p:nvPr/>
          </p:nvSpPr>
          <p:spPr>
            <a:xfrm>
              <a:off x="1842052" y="5120120"/>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6795309" y="5134041"/>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4183" r="67947" b="43399"/>
            <a:stretch/>
          </p:blipFill>
          <p:spPr>
            <a:xfrm>
              <a:off x="1973414" y="5120120"/>
              <a:ext cx="1780286" cy="1641137"/>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9" name="Title 1"/>
            <p:cNvSpPr txBox="1">
              <a:spLocks/>
            </p:cNvSpPr>
            <p:nvPr/>
          </p:nvSpPr>
          <p:spPr>
            <a:xfrm>
              <a:off x="370984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smtClean="0">
                  <a:latin typeface="Tahoma" panose="020B0604030504040204" pitchFamily="34" charset="0"/>
                  <a:ea typeface="Tahoma" panose="020B0604030504040204" pitchFamily="34" charset="0"/>
                  <a:cs typeface="Tahoma" panose="020B0604030504040204" pitchFamily="34" charset="0"/>
                </a:rPr>
                <a:t>YES</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sp>
          <p:nvSpPr>
            <p:cNvPr id="10" name="Title 1"/>
            <p:cNvSpPr txBox="1">
              <a:spLocks/>
            </p:cNvSpPr>
            <p:nvPr/>
          </p:nvSpPr>
          <p:spPr>
            <a:xfrm>
              <a:off x="857818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smtClean="0">
                  <a:latin typeface="Tahoma" panose="020B0604030504040204" pitchFamily="34" charset="0"/>
                  <a:ea typeface="Tahoma" panose="020B0604030504040204" pitchFamily="34" charset="0"/>
                  <a:cs typeface="Tahoma" panose="020B0604030504040204" pitchFamily="34" charset="0"/>
                </a:rPr>
                <a:t>NO</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grpSp>
      <p:sp>
        <p:nvSpPr>
          <p:cNvPr id="11" name="TextBox 10"/>
          <p:cNvSpPr txBox="1"/>
          <p:nvPr/>
        </p:nvSpPr>
        <p:spPr>
          <a:xfrm>
            <a:off x="2179264" y="1718525"/>
            <a:ext cx="8072011" cy="646331"/>
          </a:xfrm>
          <a:prstGeom prst="rect">
            <a:avLst/>
          </a:prstGeom>
          <a:noFill/>
          <a:ln w="57150">
            <a:solidFill>
              <a:schemeClr val="tx1"/>
            </a:solidFill>
          </a:ln>
        </p:spPr>
        <p:txBody>
          <a:bodyPr wrap="square" rtlCol="0">
            <a:spAutoFit/>
          </a:bodyPr>
          <a:lstStyle/>
          <a:p>
            <a:pPr algn="ctr"/>
            <a:r>
              <a:rPr lang="en-US" sz="3600" dirty="0" smtClean="0">
                <a:latin typeface="Tahoma" panose="020B0604030504040204" pitchFamily="34" charset="0"/>
                <a:ea typeface="Tahoma" panose="020B0604030504040204" pitchFamily="34" charset="0"/>
                <a:cs typeface="Tahoma" panose="020B0604030504040204" pitchFamily="34" charset="0"/>
              </a:rPr>
              <a:t>Should sex ever hurt?</a:t>
            </a:r>
            <a:endParaRPr lang="en-US" sz="3600" dirty="0">
              <a:latin typeface="Tahoma" panose="020B0604030504040204" pitchFamily="34" charset="0"/>
              <a:ea typeface="Tahoma" panose="020B0604030504040204" pitchFamily="34" charset="0"/>
              <a:cs typeface="Tahoma" panose="020B0604030504040204" pitchFamily="34" charset="0"/>
            </a:endParaRPr>
          </a:p>
        </p:txBody>
      </p:sp>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4" name="Footer Placeholder 3"/>
          <p:cNvSpPr txBox="1">
            <a:spLocks/>
          </p:cNvSpPr>
          <p:nvPr/>
        </p:nvSpPr>
        <p:spPr>
          <a:xfrm>
            <a:off x="8967435" y="6506432"/>
            <a:ext cx="3224565" cy="299809"/>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1126575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45788" cy="685800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6" name="Footer Placeholder 3"/>
          <p:cNvSpPr txBox="1">
            <a:spLocks/>
          </p:cNvSpPr>
          <p:nvPr/>
        </p:nvSpPr>
        <p:spPr>
          <a:xfrm>
            <a:off x="8967435" y="6506432"/>
            <a:ext cx="3224565" cy="299809"/>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547674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Box 10"/>
          <p:cNvSpPr txBox="1"/>
          <p:nvPr/>
        </p:nvSpPr>
        <p:spPr>
          <a:xfrm>
            <a:off x="2258777" y="2063082"/>
            <a:ext cx="8072011" cy="1754326"/>
          </a:xfrm>
          <a:prstGeom prst="rect">
            <a:avLst/>
          </a:prstGeom>
          <a:noFill/>
          <a:ln w="57150">
            <a:solidFill>
              <a:schemeClr val="tx1"/>
            </a:solidFill>
          </a:ln>
        </p:spPr>
        <p:txBody>
          <a:bodyPr wrap="square" rtlCol="0">
            <a:spAutoFit/>
          </a:bodyPr>
          <a:lstStyle/>
          <a:p>
            <a:pPr algn="ctr"/>
            <a:r>
              <a:rPr lang="en-US" sz="3600" dirty="0" smtClean="0">
                <a:latin typeface="Tahoma" panose="020B0604030504040204" pitchFamily="34" charset="0"/>
                <a:ea typeface="Tahoma" panose="020B0604030504040204" pitchFamily="34" charset="0"/>
                <a:cs typeface="Tahoma" panose="020B0604030504040204" pitchFamily="34" charset="0"/>
              </a:rPr>
              <a:t>Who is one adult you trust who you could go to if you have more questions about bodies and sex?</a:t>
            </a:r>
            <a:endParaRPr lang="en-US" sz="36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7" name="Footer Placeholder 3"/>
          <p:cNvSpPr txBox="1">
            <a:spLocks/>
          </p:cNvSpPr>
          <p:nvPr/>
        </p:nvSpPr>
        <p:spPr>
          <a:xfrm>
            <a:off x="8967435" y="6506432"/>
            <a:ext cx="3224565" cy="299809"/>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9278444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Group 2"/>
          <p:cNvGrpSpPr/>
          <p:nvPr/>
        </p:nvGrpSpPr>
        <p:grpSpPr>
          <a:xfrm>
            <a:off x="2014718" y="3661483"/>
            <a:ext cx="8518092" cy="1655058"/>
            <a:chOff x="1842052" y="5120120"/>
            <a:chExt cx="8518092" cy="1655058"/>
          </a:xfrm>
        </p:grpSpPr>
        <p:sp>
          <p:nvSpPr>
            <p:cNvPr id="4" name="Rectangle 3"/>
            <p:cNvSpPr/>
            <p:nvPr/>
          </p:nvSpPr>
          <p:spPr>
            <a:xfrm>
              <a:off x="1842052" y="5120120"/>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6795309" y="5134041"/>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4183" r="67947" b="43399"/>
            <a:stretch/>
          </p:blipFill>
          <p:spPr>
            <a:xfrm>
              <a:off x="1973414" y="5120120"/>
              <a:ext cx="1780286" cy="1641137"/>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9" name="Title 1"/>
            <p:cNvSpPr txBox="1">
              <a:spLocks/>
            </p:cNvSpPr>
            <p:nvPr/>
          </p:nvSpPr>
          <p:spPr>
            <a:xfrm>
              <a:off x="370984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smtClean="0">
                  <a:latin typeface="Tahoma" panose="020B0604030504040204" pitchFamily="34" charset="0"/>
                  <a:ea typeface="Tahoma" panose="020B0604030504040204" pitchFamily="34" charset="0"/>
                  <a:cs typeface="Tahoma" panose="020B0604030504040204" pitchFamily="34" charset="0"/>
                </a:rPr>
                <a:t>YES</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sp>
          <p:nvSpPr>
            <p:cNvPr id="10" name="Title 1"/>
            <p:cNvSpPr txBox="1">
              <a:spLocks/>
            </p:cNvSpPr>
            <p:nvPr/>
          </p:nvSpPr>
          <p:spPr>
            <a:xfrm>
              <a:off x="8578187" y="5463622"/>
              <a:ext cx="1530756" cy="1097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smtClean="0">
                  <a:latin typeface="Tahoma" panose="020B0604030504040204" pitchFamily="34" charset="0"/>
                  <a:ea typeface="Tahoma" panose="020B0604030504040204" pitchFamily="34" charset="0"/>
                  <a:cs typeface="Tahoma" panose="020B0604030504040204" pitchFamily="34" charset="0"/>
                </a:rPr>
                <a:t>NO</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grpSp>
      <p:sp>
        <p:nvSpPr>
          <p:cNvPr id="11" name="TextBox 10"/>
          <p:cNvSpPr txBox="1"/>
          <p:nvPr/>
        </p:nvSpPr>
        <p:spPr>
          <a:xfrm>
            <a:off x="2209598" y="1323715"/>
            <a:ext cx="8072011" cy="1754326"/>
          </a:xfrm>
          <a:prstGeom prst="rect">
            <a:avLst/>
          </a:prstGeom>
          <a:noFill/>
          <a:ln w="57150">
            <a:solidFill>
              <a:schemeClr val="tx1"/>
            </a:solidFill>
          </a:ln>
        </p:spPr>
        <p:txBody>
          <a:bodyPr wrap="square" rtlCol="0">
            <a:spAutoFit/>
          </a:bodyPr>
          <a:lstStyle/>
          <a:p>
            <a:pPr algn="ctr"/>
            <a:r>
              <a:rPr lang="en-US" sz="3600" dirty="0" smtClean="0">
                <a:latin typeface="Tahoma" panose="020B0604030504040204" pitchFamily="34" charset="0"/>
                <a:ea typeface="Tahoma" panose="020B0604030504040204" pitchFamily="34" charset="0"/>
                <a:cs typeface="Tahoma" panose="020B0604030504040204" pitchFamily="34" charset="0"/>
              </a:rPr>
              <a:t>Is it important to speak up for what you want and need in your          sexual relationships?</a:t>
            </a:r>
            <a:endParaRPr lang="en-US" sz="3600" dirty="0">
              <a:latin typeface="Tahoma" panose="020B0604030504040204" pitchFamily="34" charset="0"/>
              <a:ea typeface="Tahoma" panose="020B0604030504040204" pitchFamily="34" charset="0"/>
              <a:cs typeface="Tahoma" panose="020B0604030504040204" pitchFamily="34" charset="0"/>
            </a:endParaRPr>
          </a:p>
        </p:txBody>
      </p:sp>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4" name="Footer Placeholder 3"/>
          <p:cNvSpPr txBox="1">
            <a:spLocks/>
          </p:cNvSpPr>
          <p:nvPr/>
        </p:nvSpPr>
        <p:spPr>
          <a:xfrm>
            <a:off x="8967435" y="6506432"/>
            <a:ext cx="3224565" cy="299809"/>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5901341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12192000" cy="6858000"/>
            <a:chOff x="0" y="0"/>
            <a:chExt cx="12166314" cy="685800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66314" cy="6858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3759" y="1056528"/>
              <a:ext cx="5814077" cy="4492696"/>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r="42702"/>
            <a:stretch/>
          </p:blipFill>
          <p:spPr>
            <a:xfrm>
              <a:off x="1841471" y="1327682"/>
              <a:ext cx="3655437" cy="4719476"/>
            </a:xfrm>
            <a:prstGeom prst="rect">
              <a:avLst/>
            </a:prstGeom>
          </p:spPr>
        </p:pic>
      </p:grpSp>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3" name="Footer Placeholder 3"/>
          <p:cNvSpPr txBox="1">
            <a:spLocks/>
          </p:cNvSpPr>
          <p:nvPr/>
        </p:nvSpPr>
        <p:spPr>
          <a:xfrm>
            <a:off x="8967435" y="6506432"/>
            <a:ext cx="3224565" cy="299809"/>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27800361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ooter Placeholder 3"/>
          <p:cNvSpPr txBox="1">
            <a:spLocks/>
          </p:cNvSpPr>
          <p:nvPr/>
        </p:nvSpPr>
        <p:spPr>
          <a:xfrm>
            <a:off x="8907801" y="6514886"/>
            <a:ext cx="3224565" cy="299809"/>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Tree>
    <p:extLst>
      <p:ext uri="{BB962C8B-B14F-4D97-AF65-F5344CB8AC3E}">
        <p14:creationId xmlns:p14="http://schemas.microsoft.com/office/powerpoint/2010/main" val="29735888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77386"/>
          <a:stretch/>
        </p:blipFill>
        <p:spPr>
          <a:xfrm>
            <a:off x="0" y="5307106"/>
            <a:ext cx="12192000" cy="155089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rcRect/>
          <a:stretch/>
        </p:blipFill>
        <p:spPr>
          <a:xfrm>
            <a:off x="308530" y="2314794"/>
            <a:ext cx="11615221" cy="1451902"/>
          </a:xfrm>
          <a:prstGeom prst="rect">
            <a:avLst/>
          </a:prstGeom>
        </p:spPr>
      </p:pic>
      <p:sp>
        <p:nvSpPr>
          <p:cNvPr id="10" name="Footer Placeholder 3">
            <a:extLst>
              <a:ext uri="{FF2B5EF4-FFF2-40B4-BE49-F238E27FC236}">
                <a16:creationId xmlns:a16="http://schemas.microsoft.com/office/drawing/2014/main" xmlns="" id="{25FC94C0-1CFA-4A2E-8C04-8D2B749E0147}"/>
              </a:ext>
            </a:extLst>
          </p:cNvPr>
          <p:cNvSpPr txBox="1">
            <a:spLocks/>
          </p:cNvSpPr>
          <p:nvPr/>
        </p:nvSpPr>
        <p:spPr>
          <a:xfrm>
            <a:off x="8935657" y="6493397"/>
            <a:ext cx="3256344" cy="364603"/>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chemeClr val="tx1"/>
                </a:solidFill>
              </a:rPr>
              <a:t>© 2022 SAFE Disability Services Program</a:t>
            </a:r>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Tree>
    <p:extLst>
      <p:ext uri="{BB962C8B-B14F-4D97-AF65-F5344CB8AC3E}">
        <p14:creationId xmlns:p14="http://schemas.microsoft.com/office/powerpoint/2010/main" val="25031526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7386"/>
          <a:stretch/>
        </p:blipFill>
        <p:spPr>
          <a:xfrm>
            <a:off x="0" y="5307106"/>
            <a:ext cx="12192000" cy="155089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0807" y="127448"/>
            <a:ext cx="2696309" cy="1160616"/>
          </a:xfrm>
          <a:prstGeom prst="rect">
            <a:avLst/>
          </a:prstGeom>
        </p:spPr>
      </p:pic>
      <p:sp>
        <p:nvSpPr>
          <p:cNvPr id="6" name="Rectangle 5"/>
          <p:cNvSpPr/>
          <p:nvPr/>
        </p:nvSpPr>
        <p:spPr>
          <a:xfrm>
            <a:off x="515815" y="1455988"/>
            <a:ext cx="11387695" cy="4431983"/>
          </a:xfrm>
          <a:prstGeom prst="rect">
            <a:avLst/>
          </a:prstGeom>
        </p:spPr>
        <p:txBody>
          <a:bodyPr wrap="square">
            <a:spAutoFit/>
          </a:bodyPr>
          <a:lstStyle/>
          <a:p>
            <a:r>
              <a:rPr lang="en-US" sz="2000" dirty="0" smtClean="0">
                <a:latin typeface="Tahoma" panose="020B0604030504040204" pitchFamily="34" charset="0"/>
                <a:ea typeface="Tahoma" panose="020B0604030504040204" pitchFamily="34" charset="0"/>
                <a:cs typeface="Tahoma" panose="020B0604030504040204" pitchFamily="34" charset="0"/>
              </a:rPr>
              <a:t>This curriculum is offered to you online at no cost. You are free to use these resources in their original format for educational purposes only. Please reference The SAFE Alliance appropriately (see citation at bottom of page). </a:t>
            </a:r>
          </a:p>
          <a:p>
            <a:endParaRPr lang="en-US" sz="800" dirty="0">
              <a:latin typeface="Tahoma" panose="020B0604030504040204" pitchFamily="34" charset="0"/>
              <a:ea typeface="Tahoma" panose="020B0604030504040204" pitchFamily="34" charset="0"/>
              <a:cs typeface="Tahoma" panose="020B0604030504040204" pitchFamily="34" charset="0"/>
            </a:endParaRPr>
          </a:p>
          <a:p>
            <a:r>
              <a:rPr lang="en-US" sz="2000" dirty="0" smtClean="0">
                <a:latin typeface="Tahoma" panose="020B0604030504040204" pitchFamily="34" charset="0"/>
                <a:ea typeface="Tahoma" panose="020B0604030504040204" pitchFamily="34" charset="0"/>
                <a:cs typeface="Tahoma" panose="020B0604030504040204" pitchFamily="34" charset="0"/>
              </a:rPr>
              <a:t>We ask that you do not alter curriculum images, slides, or lesson plan materials. You may not use My Rights My Life curriculum (MRML) for commercial purposes that includes but is not limited to: selling workshops that you facilitate based on MRML; creating links or websites to re-distribute any of the materials associated with SAFE’s My Rights My Life curriculum. </a:t>
            </a:r>
          </a:p>
          <a:p>
            <a:endParaRPr lang="en-US" sz="800" dirty="0">
              <a:latin typeface="Tahoma" panose="020B0604030504040204" pitchFamily="34" charset="0"/>
              <a:ea typeface="Tahoma" panose="020B0604030504040204" pitchFamily="34" charset="0"/>
              <a:cs typeface="Tahoma" panose="020B0604030504040204" pitchFamily="34" charset="0"/>
            </a:endParaRPr>
          </a:p>
          <a:p>
            <a:r>
              <a:rPr lang="en-US" sz="2000" dirty="0" smtClean="0">
                <a:latin typeface="Tahoma" panose="020B0604030504040204" pitchFamily="34" charset="0"/>
                <a:ea typeface="Tahoma" panose="020B0604030504040204" pitchFamily="34" charset="0"/>
                <a:cs typeface="Tahoma" panose="020B0604030504040204" pitchFamily="34" charset="0"/>
              </a:rPr>
              <a:t>Selling </a:t>
            </a:r>
            <a:r>
              <a:rPr lang="en-US" sz="2000" dirty="0">
                <a:latin typeface="Tahoma" panose="020B0604030504040204" pitchFamily="34" charset="0"/>
                <a:ea typeface="Tahoma" panose="020B0604030504040204" pitchFamily="34" charset="0"/>
                <a:cs typeface="Tahoma" panose="020B0604030504040204" pitchFamily="34" charset="0"/>
              </a:rPr>
              <a:t>materials from </a:t>
            </a:r>
            <a:r>
              <a:rPr lang="en-US" sz="2000" i="1" dirty="0">
                <a:latin typeface="Tahoma" panose="020B0604030504040204" pitchFamily="34" charset="0"/>
                <a:ea typeface="Tahoma" panose="020B0604030504040204" pitchFamily="34" charset="0"/>
                <a:cs typeface="Tahoma" panose="020B0604030504040204" pitchFamily="34" charset="0"/>
              </a:rPr>
              <a:t>My Rights My Life: A Curriculum for Safer Relationships</a:t>
            </a:r>
            <a:r>
              <a:rPr lang="en-US" sz="2000" dirty="0">
                <a:latin typeface="Tahoma" panose="020B0604030504040204" pitchFamily="34" charset="0"/>
                <a:ea typeface="Tahoma" panose="020B0604030504040204" pitchFamily="34" charset="0"/>
                <a:cs typeface="Tahoma" panose="020B0604030504040204" pitchFamily="34" charset="0"/>
              </a:rPr>
              <a:t> is a direct violation of copyright law</a:t>
            </a:r>
            <a:r>
              <a:rPr lang="en-US" sz="2000" dirty="0" smtClean="0">
                <a:latin typeface="Tahoma" panose="020B0604030504040204" pitchFamily="34" charset="0"/>
                <a:ea typeface="Tahoma" panose="020B0604030504040204" pitchFamily="34" charset="0"/>
                <a:cs typeface="Tahoma" panose="020B0604030504040204" pitchFamily="34" charset="0"/>
              </a:rPr>
              <a:t>.</a:t>
            </a:r>
          </a:p>
          <a:p>
            <a:endParaRPr lang="en-US" sz="800" dirty="0">
              <a:latin typeface="Tahoma" panose="020B0604030504040204" pitchFamily="34" charset="0"/>
              <a:ea typeface="Tahoma" panose="020B0604030504040204" pitchFamily="34" charset="0"/>
              <a:cs typeface="Tahoma" panose="020B0604030504040204" pitchFamily="34" charset="0"/>
            </a:endParaRPr>
          </a:p>
          <a:p>
            <a:pPr marR="0" lvl="0">
              <a:spcBef>
                <a:spcPts val="0"/>
              </a:spcBef>
              <a:spcAft>
                <a:spcPts val="0"/>
              </a:spcAft>
            </a:pPr>
            <a:r>
              <a:rPr lang="en-US" sz="2000" dirty="0">
                <a:latin typeface="Tahoma" panose="020B0604030504040204" pitchFamily="34" charset="0"/>
                <a:ea typeface="Tahoma" panose="020B0604030504040204" pitchFamily="34" charset="0"/>
                <a:cs typeface="Tahoma" panose="020B0604030504040204" pitchFamily="34" charset="0"/>
              </a:rPr>
              <a:t>Westmore, M. &amp; Lersch, H. </a:t>
            </a:r>
            <a:r>
              <a:rPr lang="en-US" sz="2000" dirty="0" smtClean="0">
                <a:latin typeface="Tahoma" panose="020B0604030504040204" pitchFamily="34" charset="0"/>
                <a:ea typeface="Tahoma" panose="020B0604030504040204" pitchFamily="34" charset="0"/>
                <a:cs typeface="Tahoma" panose="020B0604030504040204" pitchFamily="34" charset="0"/>
              </a:rPr>
              <a:t>(2022</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i="1" dirty="0">
                <a:latin typeface="Tahoma" panose="020B0604030504040204" pitchFamily="34" charset="0"/>
                <a:ea typeface="Tahoma" panose="020B0604030504040204" pitchFamily="34" charset="0"/>
                <a:cs typeface="Tahoma" panose="020B0604030504040204" pitchFamily="34" charset="0"/>
              </a:rPr>
              <a:t>My rights my life: A curriculum for safer relationships</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smtClean="0">
                <a:latin typeface="Tahoma" panose="020B0604030504040204" pitchFamily="34" charset="0"/>
                <a:ea typeface="Tahoma" panose="020B0604030504040204" pitchFamily="34" charset="0"/>
                <a:cs typeface="Tahoma" panose="020B0604030504040204" pitchFamily="34" charset="0"/>
              </a:rPr>
              <a:t>    </a:t>
            </a:r>
          </a:p>
          <a:p>
            <a:pPr marR="0" lvl="0">
              <a:spcBef>
                <a:spcPts val="0"/>
              </a:spcBef>
              <a:spcAft>
                <a:spcPts val="0"/>
              </a:spcAft>
            </a:pP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smtClean="0">
                <a:latin typeface="Tahoma" panose="020B0604030504040204" pitchFamily="34" charset="0"/>
                <a:ea typeface="Tahoma" panose="020B0604030504040204" pitchFamily="34" charset="0"/>
                <a:cs typeface="Tahoma" panose="020B0604030504040204" pitchFamily="34" charset="0"/>
              </a:rPr>
              <a:t>    Schwartz, M. (Ed.). The SAFE Alliance: Austin, TX.</a:t>
            </a:r>
          </a:p>
          <a:p>
            <a:pPr marR="0" lvl="0">
              <a:spcBef>
                <a:spcPts val="0"/>
              </a:spcBef>
              <a:spcAft>
                <a:spcPts val="0"/>
              </a:spcAft>
            </a:pPr>
            <a:endParaRPr lang="en-US" sz="2000" dirty="0">
              <a:effectLst/>
              <a:latin typeface="Tahoma" panose="020B0604030504040204" pitchFamily="34" charset="0"/>
              <a:ea typeface="Tahoma" panose="020B0604030504040204" pitchFamily="34" charset="0"/>
              <a:cs typeface="Tahoma" panose="020B0604030504040204" pitchFamily="34" charset="0"/>
            </a:endParaRPr>
          </a:p>
          <a:p>
            <a:pPr marR="0" lvl="0">
              <a:spcBef>
                <a:spcPts val="0"/>
              </a:spcBef>
              <a:spcAft>
                <a:spcPts val="0"/>
              </a:spcAft>
            </a:pPr>
            <a:endParaRPr lang="en-US" sz="2000" dirty="0">
              <a:effectLst/>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9" name="Footer Placeholder 3"/>
          <p:cNvSpPr txBox="1">
            <a:spLocks/>
          </p:cNvSpPr>
          <p:nvPr/>
        </p:nvSpPr>
        <p:spPr>
          <a:xfrm>
            <a:off x="8967435" y="6506432"/>
            <a:ext cx="3224565" cy="299809"/>
          </a:xfrm>
          <a:prstGeom prst="rect">
            <a:avLst/>
          </a:prstGeom>
          <a:solidFill>
            <a:srgbClr val="AFCFE4"/>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22030496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11708297" cy="6858000"/>
            <a:chOff x="1" y="0"/>
            <a:chExt cx="11708296" cy="685800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1708296" cy="6858000"/>
            </a:xfrm>
            <a:prstGeom prst="rect">
              <a:avLst/>
            </a:prstGeom>
          </p:spPr>
        </p:pic>
        <p:sp>
          <p:nvSpPr>
            <p:cNvPr id="7" name="TextBox 6"/>
            <p:cNvSpPr txBox="1"/>
            <p:nvPr/>
          </p:nvSpPr>
          <p:spPr>
            <a:xfrm>
              <a:off x="944206" y="2181570"/>
              <a:ext cx="5677469" cy="1384995"/>
            </a:xfrm>
            <a:prstGeom prst="rect">
              <a:avLst/>
            </a:prstGeom>
            <a:noFill/>
            <a:ln w="57150">
              <a:solidFill>
                <a:schemeClr val="tx1"/>
              </a:solidFill>
            </a:ln>
          </p:spPr>
          <p:txBody>
            <a:bodyPr wrap="square" rtlCol="0">
              <a:spAutoFit/>
            </a:bodyPr>
            <a:lstStyle/>
            <a:p>
              <a:r>
                <a:rPr lang="en-US" sz="2800" dirty="0" smtClean="0">
                  <a:latin typeface="Tahoma" panose="020B0604030504040204" pitchFamily="34" charset="0"/>
                  <a:ea typeface="Tahoma" panose="020B0604030504040204" pitchFamily="34" charset="0"/>
                  <a:cs typeface="Tahoma" panose="020B0604030504040204" pitchFamily="34" charset="0"/>
                </a:rPr>
                <a:t>If someone is hurting you, I have to get help. I get help by telling Adult Protective Services (APS).</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510952" y="4601657"/>
              <a:ext cx="3923072" cy="1938992"/>
            </a:xfrm>
            <a:prstGeom prst="rect">
              <a:avLst/>
            </a:prstGeom>
            <a:noFill/>
          </p:spPr>
          <p:txBody>
            <a:bodyPr wrap="square" rtlCol="0">
              <a:spAutoFit/>
            </a:bodyPr>
            <a:lstStyle/>
            <a:p>
              <a:r>
                <a:rPr lang="en-US" sz="2400" dirty="0" smtClean="0">
                  <a:latin typeface="Tahoma" panose="020B0604030504040204" pitchFamily="34" charset="0"/>
                  <a:ea typeface="Tahoma" panose="020B0604030504040204" pitchFamily="34" charset="0"/>
                  <a:cs typeface="Tahoma" panose="020B0604030504040204" pitchFamily="34" charset="0"/>
                </a:rPr>
                <a:t>If I need to tell APS, I will let you know first. We can make a report together on the phone or on the computer.</a:t>
              </a:r>
              <a:endParaRPr lang="en-US" sz="2400" dirty="0">
                <a:latin typeface="Tahoma" panose="020B0604030504040204" pitchFamily="34" charset="0"/>
                <a:ea typeface="Tahoma" panose="020B0604030504040204" pitchFamily="34" charset="0"/>
                <a:cs typeface="Tahoma" panose="020B0604030504040204" pitchFamily="34" charset="0"/>
              </a:endParaRPr>
            </a:p>
          </p:txBody>
        </p:sp>
      </p:grpSp>
      <p:sp>
        <p:nvSpPr>
          <p:cNvPr id="9" name="Footer Placeholder 3"/>
          <p:cNvSpPr txBox="1">
            <a:spLocks/>
          </p:cNvSpPr>
          <p:nvPr/>
        </p:nvSpPr>
        <p:spPr>
          <a:xfrm>
            <a:off x="8868045" y="6475130"/>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Tree>
    <p:extLst>
      <p:ext uri="{BB962C8B-B14F-4D97-AF65-F5344CB8AC3E}">
        <p14:creationId xmlns:p14="http://schemas.microsoft.com/office/powerpoint/2010/main" val="21458962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0" y="0"/>
            <a:ext cx="12166314" cy="6858000"/>
            <a:chOff x="0" y="0"/>
            <a:chExt cx="12166314" cy="685800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66314" cy="6858000"/>
            </a:xfrm>
            <a:prstGeom prst="rect">
              <a:avLst/>
            </a:prstGeom>
          </p:spPr>
        </p:pic>
        <p:sp>
          <p:nvSpPr>
            <p:cNvPr id="6" name="TextBox 5"/>
            <p:cNvSpPr txBox="1"/>
            <p:nvPr/>
          </p:nvSpPr>
          <p:spPr>
            <a:xfrm>
              <a:off x="8437614" y="873088"/>
              <a:ext cx="2393320" cy="954107"/>
            </a:xfrm>
            <a:prstGeom prst="rect">
              <a:avLst/>
            </a:prstGeom>
            <a:noFill/>
          </p:spPr>
          <p:txBody>
            <a:bodyPr wrap="square" rtlCol="0">
              <a:spAutoFit/>
            </a:bodyPr>
            <a:lstStyle/>
            <a:p>
              <a:r>
                <a:rPr lang="en-US" sz="2800" dirty="0" smtClean="0">
                  <a:latin typeface="Tahoma" panose="020B0604030504040204" pitchFamily="34" charset="0"/>
                  <a:ea typeface="Tahoma" panose="020B0604030504040204" pitchFamily="34" charset="0"/>
                  <a:cs typeface="Tahoma" panose="020B0604030504040204" pitchFamily="34" charset="0"/>
                </a:rPr>
                <a:t>Virginity and Pornography</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5640132" y="2256992"/>
              <a:ext cx="3672154" cy="954107"/>
            </a:xfrm>
            <a:prstGeom prst="rect">
              <a:avLst/>
            </a:prstGeom>
            <a:noFill/>
          </p:spPr>
          <p:txBody>
            <a:bodyPr wrap="square" rtlCol="0">
              <a:spAutoFit/>
            </a:bodyPr>
            <a:lstStyle/>
            <a:p>
              <a:pPr algn="ctr"/>
              <a:r>
                <a:rPr lang="en-US" sz="2800" dirty="0" smtClean="0">
                  <a:latin typeface="Tahoma" panose="020B0604030504040204" pitchFamily="34" charset="0"/>
                  <a:ea typeface="Tahoma" panose="020B0604030504040204" pitchFamily="34" charset="0"/>
                  <a:cs typeface="Tahoma" panose="020B0604030504040204" pitchFamily="34" charset="0"/>
                </a:rPr>
                <a:t>What We </a:t>
              </a:r>
              <a:r>
                <a:rPr lang="en-US" sz="2800" dirty="0">
                  <a:latin typeface="Tahoma" panose="020B0604030504040204" pitchFamily="34" charset="0"/>
                  <a:ea typeface="Tahoma" panose="020B0604030504040204" pitchFamily="34" charset="0"/>
                  <a:cs typeface="Tahoma" panose="020B0604030504040204" pitchFamily="34" charset="0"/>
                </a:rPr>
                <a:t>H</a:t>
              </a:r>
              <a:r>
                <a:rPr lang="en-US" sz="2800" dirty="0" smtClean="0">
                  <a:latin typeface="Tahoma" panose="020B0604030504040204" pitchFamily="34" charset="0"/>
                  <a:ea typeface="Tahoma" panose="020B0604030504040204" pitchFamily="34" charset="0"/>
                  <a:cs typeface="Tahoma" panose="020B0604030504040204" pitchFamily="34" charset="0"/>
                </a:rPr>
                <a:t>ear about Bodies and Sex</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3520248" y="4859911"/>
              <a:ext cx="3672154" cy="523220"/>
            </a:xfrm>
            <a:prstGeom prst="rect">
              <a:avLst/>
            </a:prstGeom>
            <a:noFill/>
          </p:spPr>
          <p:txBody>
            <a:bodyPr wrap="square" rtlCol="0">
              <a:spAutoFit/>
            </a:bodyPr>
            <a:lstStyle/>
            <a:p>
              <a:pPr algn="ctr"/>
              <a:r>
                <a:rPr lang="en-US" sz="2800" dirty="0" smtClean="0">
                  <a:latin typeface="Tahoma" panose="020B0604030504040204" pitchFamily="34" charset="0"/>
                  <a:ea typeface="Tahoma" panose="020B0604030504040204" pitchFamily="34" charset="0"/>
                  <a:cs typeface="Tahoma" panose="020B0604030504040204" pitchFamily="34" charset="0"/>
                </a:rPr>
                <a:t>How to </a:t>
              </a:r>
              <a:r>
                <a:rPr lang="en-US" sz="2800" dirty="0">
                  <a:latin typeface="Tahoma" panose="020B0604030504040204" pitchFamily="34" charset="0"/>
                  <a:ea typeface="Tahoma" panose="020B0604030504040204" pitchFamily="34" charset="0"/>
                  <a:cs typeface="Tahoma" panose="020B0604030504040204" pitchFamily="34" charset="0"/>
                </a:rPr>
                <a:t>L</a:t>
              </a:r>
              <a:r>
                <a:rPr lang="en-US" sz="2800" dirty="0" smtClean="0">
                  <a:latin typeface="Tahoma" panose="020B0604030504040204" pitchFamily="34" charset="0"/>
                  <a:ea typeface="Tahoma" panose="020B0604030504040204" pitchFamily="34" charset="0"/>
                  <a:cs typeface="Tahoma" panose="020B0604030504040204" pitchFamily="34" charset="0"/>
                </a:rPr>
                <a:t>earn </a:t>
              </a:r>
              <a:r>
                <a:rPr lang="en-US" sz="2800" dirty="0">
                  <a:latin typeface="Tahoma" panose="020B0604030504040204" pitchFamily="34" charset="0"/>
                  <a:ea typeface="Tahoma" panose="020B0604030504040204" pitchFamily="34" charset="0"/>
                  <a:cs typeface="Tahoma" panose="020B0604030504040204" pitchFamily="34" charset="0"/>
                </a:rPr>
                <a:t>M</a:t>
              </a:r>
              <a:r>
                <a:rPr lang="en-US" sz="2800" dirty="0" smtClean="0">
                  <a:latin typeface="Tahoma" panose="020B0604030504040204" pitchFamily="34" charset="0"/>
                  <a:ea typeface="Tahoma" panose="020B0604030504040204" pitchFamily="34" charset="0"/>
                  <a:cs typeface="Tahoma" panose="020B0604030504040204" pitchFamily="34" charset="0"/>
                </a:rPr>
                <a:t>ore</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8431454" y="4991037"/>
              <a:ext cx="3672154" cy="954107"/>
            </a:xfrm>
            <a:prstGeom prst="rect">
              <a:avLst/>
            </a:prstGeom>
            <a:noFill/>
          </p:spPr>
          <p:txBody>
            <a:bodyPr wrap="square" rtlCol="0">
              <a:spAutoFit/>
            </a:bodyPr>
            <a:lstStyle/>
            <a:p>
              <a:pPr algn="ctr"/>
              <a:r>
                <a:rPr lang="en-US" sz="2800" dirty="0" smtClean="0">
                  <a:latin typeface="Tahoma" panose="020B0604030504040204" pitchFamily="34" charset="0"/>
                  <a:ea typeface="Tahoma" panose="020B0604030504040204" pitchFamily="34" charset="0"/>
                  <a:cs typeface="Tahoma" panose="020B0604030504040204" pitchFamily="34" charset="0"/>
                </a:rPr>
                <a:t>Sexual </a:t>
              </a:r>
            </a:p>
            <a:p>
              <a:pPr algn="ctr"/>
              <a:r>
                <a:rPr lang="en-US" sz="2800" dirty="0" smtClean="0">
                  <a:latin typeface="Tahoma" panose="020B0604030504040204" pitchFamily="34" charset="0"/>
                  <a:ea typeface="Tahoma" panose="020B0604030504040204" pitchFamily="34" charset="0"/>
                  <a:cs typeface="Tahoma" panose="020B0604030504040204" pitchFamily="34" charset="0"/>
                </a:rPr>
                <a:t>Self-Advocacy</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47276" t="6444" r="5995" b="18580"/>
            <a:stretch/>
          </p:blipFill>
          <p:spPr>
            <a:xfrm>
              <a:off x="6520964" y="543339"/>
              <a:ext cx="1910490" cy="1727903"/>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25737" r="21447"/>
            <a:stretch/>
          </p:blipFill>
          <p:spPr>
            <a:xfrm>
              <a:off x="7192402" y="4484215"/>
              <a:ext cx="1756837" cy="1874986"/>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r="37022"/>
            <a:stretch/>
          </p:blipFill>
          <p:spPr>
            <a:xfrm>
              <a:off x="2332685" y="4425991"/>
              <a:ext cx="1489109" cy="1332836"/>
            </a:xfrm>
            <a:prstGeom prst="rect">
              <a:avLst/>
            </a:prstGeom>
          </p:spPr>
        </p:pic>
        <p:grpSp>
          <p:nvGrpSpPr>
            <p:cNvPr id="13" name="Group 12"/>
            <p:cNvGrpSpPr/>
            <p:nvPr/>
          </p:nvGrpSpPr>
          <p:grpSpPr>
            <a:xfrm>
              <a:off x="2453362" y="2357519"/>
              <a:ext cx="3260698" cy="545570"/>
              <a:chOff x="1842052" y="5120120"/>
              <a:chExt cx="8518092" cy="1655058"/>
            </a:xfrm>
          </p:grpSpPr>
          <p:sp>
            <p:nvSpPr>
              <p:cNvPr id="14" name="Rectangle 13"/>
              <p:cNvSpPr/>
              <p:nvPr/>
            </p:nvSpPr>
            <p:spPr>
              <a:xfrm>
                <a:off x="1842052" y="5120120"/>
                <a:ext cx="3564835" cy="1641137"/>
              </a:xfrm>
              <a:prstGeom prst="rect">
                <a:avLst/>
              </a:prstGeom>
              <a:solidFill>
                <a:srgbClr val="00B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6795309" y="5134041"/>
                <a:ext cx="3564835" cy="1641137"/>
              </a:xfrm>
              <a:prstGeom prst="rect">
                <a:avLst/>
              </a:prstGeom>
              <a:solidFill>
                <a:srgbClr val="FF5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t="4183" r="67947" b="43399"/>
              <a:stretch/>
            </p:blipFill>
            <p:spPr>
              <a:xfrm>
                <a:off x="1973414" y="5120120"/>
                <a:ext cx="1780286" cy="1641137"/>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69863" t="8889" r="3242" b="38562"/>
              <a:stretch/>
            </p:blipFill>
            <p:spPr>
              <a:xfrm>
                <a:off x="6977036" y="5131623"/>
                <a:ext cx="1492283" cy="1643555"/>
              </a:xfrm>
              <a:prstGeom prst="rect">
                <a:avLst/>
              </a:prstGeom>
            </p:spPr>
          </p:pic>
          <p:sp>
            <p:nvSpPr>
              <p:cNvPr id="18" name="Title 1"/>
              <p:cNvSpPr txBox="1">
                <a:spLocks/>
              </p:cNvSpPr>
              <p:nvPr/>
            </p:nvSpPr>
            <p:spPr>
              <a:xfrm>
                <a:off x="3709847" y="5463622"/>
                <a:ext cx="1530756" cy="1097000"/>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smtClean="0">
                    <a:latin typeface="Tahoma" panose="020B0604030504040204" pitchFamily="34" charset="0"/>
                    <a:ea typeface="Tahoma" panose="020B0604030504040204" pitchFamily="34" charset="0"/>
                    <a:cs typeface="Tahoma" panose="020B0604030504040204" pitchFamily="34" charset="0"/>
                  </a:rPr>
                  <a:t>YES</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sp>
            <p:nvSpPr>
              <p:cNvPr id="19" name="Title 1"/>
              <p:cNvSpPr txBox="1">
                <a:spLocks/>
              </p:cNvSpPr>
              <p:nvPr/>
            </p:nvSpPr>
            <p:spPr>
              <a:xfrm>
                <a:off x="8578187" y="5463622"/>
                <a:ext cx="1530756" cy="1097000"/>
              </a:xfrm>
              <a:prstGeom prst="rect">
                <a:avLst/>
              </a:prstGeom>
            </p:spPr>
            <p:txBody>
              <a:bodyPr vert="horz" lIns="91440" tIns="45720" rIns="91440" bIns="45720" rtlCol="0" anchor="ctr">
                <a:normAutofit fontScale="3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smtClean="0">
                    <a:latin typeface="Tahoma" panose="020B0604030504040204" pitchFamily="34" charset="0"/>
                    <a:ea typeface="Tahoma" panose="020B0604030504040204" pitchFamily="34" charset="0"/>
                    <a:cs typeface="Tahoma" panose="020B0604030504040204" pitchFamily="34" charset="0"/>
                  </a:rPr>
                  <a:t>NO</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grpSp>
        <p:sp>
          <p:nvSpPr>
            <p:cNvPr id="20" name="TextBox 19"/>
            <p:cNvSpPr txBox="1"/>
            <p:nvPr/>
          </p:nvSpPr>
          <p:spPr>
            <a:xfrm>
              <a:off x="4247080" y="3574700"/>
              <a:ext cx="2688277" cy="523220"/>
            </a:xfrm>
            <a:prstGeom prst="rect">
              <a:avLst/>
            </a:prstGeom>
            <a:noFill/>
          </p:spPr>
          <p:txBody>
            <a:bodyPr wrap="square" rtlCol="0">
              <a:spAutoFit/>
            </a:bodyPr>
            <a:lstStyle/>
            <a:p>
              <a:r>
                <a:rPr lang="en-US" sz="2800" dirty="0" smtClean="0">
                  <a:latin typeface="Tahoma" panose="020B0604030504040204" pitchFamily="34" charset="0"/>
                  <a:ea typeface="Tahoma" panose="020B0604030504040204" pitchFamily="34" charset="0"/>
                  <a:cs typeface="Tahoma" panose="020B0604030504040204" pitchFamily="34" charset="0"/>
                </a:rPr>
                <a:t>Brain Break</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21" name="Picture 20"/>
            <p:cNvPicPr>
              <a:picLocks noChangeAspect="1"/>
            </p:cNvPicPr>
            <p:nvPr/>
          </p:nvPicPr>
          <p:blipFill>
            <a:blip r:embed="rId9"/>
            <a:stretch>
              <a:fillRect/>
            </a:stretch>
          </p:blipFill>
          <p:spPr>
            <a:xfrm>
              <a:off x="2433715" y="3214287"/>
              <a:ext cx="1813365" cy="1269928"/>
            </a:xfrm>
            <a:prstGeom prst="rect">
              <a:avLst/>
            </a:prstGeom>
          </p:spPr>
        </p:pic>
      </p:grpSp>
      <p:pic>
        <p:nvPicPr>
          <p:cNvPr id="24" name="Picture 23"/>
          <p:cNvPicPr>
            <a:picLocks noChangeAspect="1"/>
          </p:cNvPicPr>
          <p:nvPr/>
        </p:nvPicPr>
        <p:blipFill rotWithShape="1">
          <a:blip r:embed="rId10"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25" name="Footer Placeholder 3"/>
          <p:cNvSpPr txBox="1">
            <a:spLocks/>
          </p:cNvSpPr>
          <p:nvPr/>
        </p:nvSpPr>
        <p:spPr>
          <a:xfrm>
            <a:off x="8868045" y="6475130"/>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3735738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5525" y="180740"/>
            <a:ext cx="10515600" cy="1325563"/>
          </a:xfrm>
        </p:spPr>
        <p:txBody>
          <a:bodyPr>
            <a:normAutofit/>
          </a:bodyPr>
          <a:lstStyle/>
          <a:p>
            <a:r>
              <a:rPr lang="en-US" sz="5400" b="1" dirty="0" smtClean="0">
                <a:latin typeface="Tahoma" panose="020B0604030504040204" pitchFamily="34" charset="0"/>
                <a:ea typeface="Tahoma" panose="020B0604030504040204" pitchFamily="34" charset="0"/>
                <a:cs typeface="Tahoma" panose="020B0604030504040204" pitchFamily="34" charset="0"/>
              </a:rPr>
              <a:t>What is a Virgin?</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832" t="6144" r="78000" b="69150"/>
          <a:stretch/>
        </p:blipFill>
        <p:spPr>
          <a:xfrm>
            <a:off x="-13252" y="-3643"/>
            <a:ext cx="2088777" cy="169433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0152" y="1211067"/>
            <a:ext cx="6981947" cy="5395141"/>
          </a:xfrm>
          <a:prstGeom prst="rect">
            <a:avLst/>
          </a:prstGeom>
        </p:spPr>
      </p:pic>
      <p:sp>
        <p:nvSpPr>
          <p:cNvPr id="6" name="TextBox 5"/>
          <p:cNvSpPr txBox="1"/>
          <p:nvPr/>
        </p:nvSpPr>
        <p:spPr>
          <a:xfrm>
            <a:off x="7333325" y="1874709"/>
            <a:ext cx="4465983" cy="2862322"/>
          </a:xfrm>
          <a:prstGeom prst="rect">
            <a:avLst/>
          </a:prstGeom>
          <a:noFill/>
        </p:spPr>
        <p:txBody>
          <a:bodyPr wrap="square" rtlCol="0">
            <a:spAutoFit/>
          </a:bodyPr>
          <a:lstStyle/>
          <a:p>
            <a:pPr algn="ctr"/>
            <a:r>
              <a:rPr lang="en-US" sz="3600" dirty="0">
                <a:latin typeface="Tahoma" panose="020B0604030504040204" pitchFamily="34" charset="0"/>
                <a:ea typeface="Tahoma" panose="020B0604030504040204" pitchFamily="34" charset="0"/>
                <a:cs typeface="Tahoma" panose="020B0604030504040204" pitchFamily="34" charset="0"/>
              </a:rPr>
              <a:t>Virgin is a word that people use to talk about someone who has never had oral, vaginal, or anal sex.</a:t>
            </a: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9" name="Footer Placeholder 3"/>
          <p:cNvSpPr txBox="1">
            <a:spLocks/>
          </p:cNvSpPr>
          <p:nvPr/>
        </p:nvSpPr>
        <p:spPr>
          <a:xfrm>
            <a:off x="8868045" y="6475130"/>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3351358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914939" y="213074"/>
            <a:ext cx="8617871" cy="1325563"/>
          </a:xfrm>
        </p:spPr>
        <p:txBody>
          <a:bodyPr>
            <a:normAutofit/>
          </a:bodyPr>
          <a:lstStyle/>
          <a:p>
            <a:r>
              <a:rPr lang="en-US" sz="4800" b="1" dirty="0" smtClean="0">
                <a:latin typeface="Tahoma" panose="020B0604030504040204" pitchFamily="34" charset="0"/>
                <a:ea typeface="Tahoma" panose="020B0604030504040204" pitchFamily="34" charset="0"/>
                <a:cs typeface="Tahoma" panose="020B0604030504040204" pitchFamily="34" charset="0"/>
              </a:rPr>
              <a:t>The Truth about Virginity</a:t>
            </a:r>
            <a:endParaRPr lang="en-US" sz="4800"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832" t="6144" r="78000" b="69150"/>
          <a:stretch/>
        </p:blipFill>
        <p:spPr>
          <a:xfrm>
            <a:off x="-13252" y="-3643"/>
            <a:ext cx="2088777" cy="169433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928" y="1378385"/>
            <a:ext cx="6981947" cy="5395141"/>
          </a:xfrm>
          <a:prstGeom prst="rect">
            <a:avLst/>
          </a:prstGeom>
        </p:spPr>
      </p:pic>
      <p:sp>
        <p:nvSpPr>
          <p:cNvPr id="8" name="TextBox 7"/>
          <p:cNvSpPr txBox="1"/>
          <p:nvPr/>
        </p:nvSpPr>
        <p:spPr>
          <a:xfrm>
            <a:off x="6931742" y="1538637"/>
            <a:ext cx="4847303" cy="4770537"/>
          </a:xfrm>
          <a:prstGeom prst="rect">
            <a:avLst/>
          </a:prstGeom>
          <a:noFill/>
        </p:spPr>
        <p:txBody>
          <a:bodyPr wrap="square" rtlCol="0">
            <a:spAutoFit/>
          </a:bodyPr>
          <a:lstStyle/>
          <a:p>
            <a:pPr marL="338138" indent="-338138">
              <a:buFont typeface="Arial" panose="020B0604020202020204" pitchFamily="34" charset="0"/>
              <a:buChar char="•"/>
            </a:pPr>
            <a:r>
              <a:rPr lang="en-US" sz="2800" dirty="0">
                <a:latin typeface="Tahoma" panose="020B0604030504040204" pitchFamily="34" charset="0"/>
                <a:ea typeface="Tahoma" panose="020B0604030504040204" pitchFamily="34" charset="0"/>
                <a:cs typeface="Tahoma" panose="020B0604030504040204" pitchFamily="34" charset="0"/>
              </a:rPr>
              <a:t>Nothing about who you are as a person changes when you have </a:t>
            </a:r>
            <a:r>
              <a:rPr lang="en-US" sz="2800" dirty="0" smtClean="0">
                <a:latin typeface="Tahoma" panose="020B0604030504040204" pitchFamily="34" charset="0"/>
                <a:ea typeface="Tahoma" panose="020B0604030504040204" pitchFamily="34" charset="0"/>
                <a:cs typeface="Tahoma" panose="020B0604030504040204" pitchFamily="34" charset="0"/>
              </a:rPr>
              <a:t>sex for the first time. </a:t>
            </a:r>
          </a:p>
          <a:p>
            <a:pPr marL="338138" indent="-338138"/>
            <a:endParaRPr lang="en-US" sz="1200" dirty="0" smtClean="0">
              <a:latin typeface="Tahoma" panose="020B0604030504040204" pitchFamily="34" charset="0"/>
              <a:ea typeface="Tahoma" panose="020B0604030504040204" pitchFamily="34" charset="0"/>
              <a:cs typeface="Tahoma" panose="020B0604030504040204" pitchFamily="34" charset="0"/>
            </a:endParaRPr>
          </a:p>
          <a:p>
            <a:pPr marL="338138" indent="-338138">
              <a:buFont typeface="Arial" panose="020B0604020202020204" pitchFamily="34" charset="0"/>
              <a:buChar char="•"/>
            </a:pPr>
            <a:r>
              <a:rPr lang="en-US" sz="2800" dirty="0" smtClean="0">
                <a:latin typeface="Tahoma" panose="020B0604030504040204" pitchFamily="34" charset="0"/>
                <a:ea typeface="Tahoma" panose="020B0604030504040204" pitchFamily="34" charset="0"/>
                <a:cs typeface="Tahoma" panose="020B0604030504040204" pitchFamily="34" charset="0"/>
              </a:rPr>
              <a:t>You don’t lose anything when you have sex for the first time.</a:t>
            </a:r>
          </a:p>
          <a:p>
            <a:pPr marL="338138" indent="-338138"/>
            <a:endParaRPr lang="en-US" sz="1200" dirty="0" smtClean="0">
              <a:latin typeface="Tahoma" panose="020B0604030504040204" pitchFamily="34" charset="0"/>
              <a:ea typeface="Tahoma" panose="020B0604030504040204" pitchFamily="34" charset="0"/>
              <a:cs typeface="Tahoma" panose="020B0604030504040204" pitchFamily="34" charset="0"/>
            </a:endParaRPr>
          </a:p>
          <a:p>
            <a:pPr marL="338138" indent="-338138">
              <a:buFont typeface="Arial" panose="020B0604020202020204" pitchFamily="34" charset="0"/>
              <a:buChar char="•"/>
            </a:pPr>
            <a:r>
              <a:rPr lang="en-US" sz="2800" dirty="0" smtClean="0">
                <a:latin typeface="Tahoma" panose="020B0604030504040204" pitchFamily="34" charset="0"/>
                <a:ea typeface="Tahoma" panose="020B0604030504040204" pitchFamily="34" charset="0"/>
                <a:cs typeface="Tahoma" panose="020B0604030504040204" pitchFamily="34" charset="0"/>
              </a:rPr>
              <a:t>What makes sex special is both people feeling safe and good. </a:t>
            </a:r>
            <a:endParaRPr lang="en-US" sz="2800" dirty="0">
              <a:latin typeface="Tahoma" panose="020B0604030504040204" pitchFamily="34" charset="0"/>
              <a:ea typeface="Tahoma" panose="020B0604030504040204" pitchFamily="34" charset="0"/>
              <a:cs typeface="Tahoma" panose="020B0604030504040204" pitchFamily="34" charset="0"/>
            </a:endParaRPr>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1" name="Footer Placeholder 3"/>
          <p:cNvSpPr txBox="1">
            <a:spLocks/>
          </p:cNvSpPr>
          <p:nvPr/>
        </p:nvSpPr>
        <p:spPr>
          <a:xfrm>
            <a:off x="8868045" y="6475130"/>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2081097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035604" y="213322"/>
            <a:ext cx="9415670" cy="1325563"/>
          </a:xfrm>
        </p:spPr>
        <p:txBody>
          <a:bodyPr>
            <a:normAutofit/>
          </a:bodyPr>
          <a:lstStyle/>
          <a:p>
            <a:r>
              <a:rPr lang="en-US" sz="5400" b="1" dirty="0" smtClean="0">
                <a:latin typeface="Tahoma" panose="020B0604030504040204" pitchFamily="34" charset="0"/>
                <a:ea typeface="Tahoma" panose="020B0604030504040204" pitchFamily="34" charset="0"/>
                <a:cs typeface="Tahoma" panose="020B0604030504040204" pitchFamily="34" charset="0"/>
              </a:rPr>
              <a:t>What is Pornography?</a:t>
            </a:r>
            <a:endParaRPr lang="en-US" sz="5400"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832" t="6144" r="78000" b="69150"/>
          <a:stretch/>
        </p:blipFill>
        <p:spPr>
          <a:xfrm>
            <a:off x="-13252" y="-3643"/>
            <a:ext cx="2088777" cy="169433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1104" y="843521"/>
            <a:ext cx="12166314" cy="6858000"/>
          </a:xfrm>
          <a:prstGeom prst="rect">
            <a:avLst/>
          </a:prstGeom>
        </p:spPr>
      </p:pic>
      <p:sp>
        <p:nvSpPr>
          <p:cNvPr id="8" name="TextBox 7"/>
          <p:cNvSpPr txBox="1"/>
          <p:nvPr/>
        </p:nvSpPr>
        <p:spPr>
          <a:xfrm>
            <a:off x="7195931" y="1962467"/>
            <a:ext cx="4432852" cy="2800767"/>
          </a:xfrm>
          <a:prstGeom prst="rect">
            <a:avLst/>
          </a:prstGeom>
          <a:noFill/>
        </p:spPr>
        <p:txBody>
          <a:bodyPr wrap="square" rtlCol="0">
            <a:spAutoFit/>
          </a:bodyPr>
          <a:lstStyle/>
          <a:p>
            <a:pPr algn="ctr"/>
            <a:r>
              <a:rPr lang="en-US" sz="4400" dirty="0" smtClean="0">
                <a:latin typeface="Tahoma" panose="020B0604030504040204" pitchFamily="34" charset="0"/>
                <a:ea typeface="Tahoma" panose="020B0604030504040204" pitchFamily="34" charset="0"/>
                <a:cs typeface="Tahoma" panose="020B0604030504040204" pitchFamily="34" charset="0"/>
              </a:rPr>
              <a:t>Pornography or porn is photos or videos of people having sex.</a:t>
            </a:r>
            <a:endParaRPr lang="en-US" sz="4400" dirty="0">
              <a:latin typeface="Tahoma" panose="020B0604030504040204" pitchFamily="34" charset="0"/>
              <a:ea typeface="Tahoma" panose="020B0604030504040204" pitchFamily="34" charset="0"/>
              <a:cs typeface="Tahoma" panose="020B0604030504040204" pitchFamily="34" charset="0"/>
            </a:endParaRPr>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37147" t="37681" r="37800" b="44734"/>
          <a:stretch/>
        </p:blipFill>
        <p:spPr>
          <a:xfrm>
            <a:off x="10532810" y="287468"/>
            <a:ext cx="1370700" cy="542321"/>
          </a:xfrm>
          <a:prstGeom prst="rect">
            <a:avLst/>
          </a:prstGeom>
        </p:spPr>
      </p:pic>
      <p:sp>
        <p:nvSpPr>
          <p:cNvPr id="11" name="Footer Placeholder 3"/>
          <p:cNvSpPr txBox="1">
            <a:spLocks/>
          </p:cNvSpPr>
          <p:nvPr/>
        </p:nvSpPr>
        <p:spPr>
          <a:xfrm>
            <a:off x="8868045" y="6475130"/>
            <a:ext cx="3224565" cy="299809"/>
          </a:xfrm>
          <a:prstGeom prst="rect">
            <a:avLst/>
          </a:prstGeom>
          <a:solidFill>
            <a:schemeClr val="bg1"/>
          </a:solidFill>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Verdana"/>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smtClean="0">
                <a:solidFill>
                  <a:schemeClr val="tx1"/>
                </a:solidFill>
              </a:rPr>
              <a:t>© 2022 SAFE Disability Services Program</a:t>
            </a:r>
            <a:endParaRPr lang="en-US" b="1" dirty="0">
              <a:solidFill>
                <a:schemeClr val="tx1"/>
              </a:solidFill>
            </a:endParaRPr>
          </a:p>
        </p:txBody>
      </p:sp>
    </p:spTree>
    <p:extLst>
      <p:ext uri="{BB962C8B-B14F-4D97-AF65-F5344CB8AC3E}">
        <p14:creationId xmlns:p14="http://schemas.microsoft.com/office/powerpoint/2010/main" val="3563124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5136</TotalTime>
  <Words>5522</Words>
  <Application>Microsoft Office PowerPoint</Application>
  <PresentationFormat>Widescreen</PresentationFormat>
  <Paragraphs>478</Paragraphs>
  <Slides>45</Slides>
  <Notes>45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Calibri</vt:lpstr>
      <vt:lpstr>Calibri Light</vt:lpstr>
      <vt:lpstr>Tahoma</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What is a Virgin?</vt:lpstr>
      <vt:lpstr>The Truth about Virginity</vt:lpstr>
      <vt:lpstr>What is Pornography?</vt:lpstr>
      <vt:lpstr>The Truth about Pornography</vt:lpstr>
      <vt:lpstr>PowerPoint Presentation</vt:lpstr>
      <vt:lpstr>The first time you have  sex it should hurt.</vt:lpstr>
      <vt:lpstr>Sex should never hurt  either person.</vt:lpstr>
      <vt:lpstr>PowerPoint Presentation</vt:lpstr>
      <vt:lpstr>You can get pregnant the  first time you have penis  in vagina sex.</vt:lpstr>
      <vt:lpstr>If you are having sex where a penis goes inside a vagina, you can get pregnant, even if it’s the first time you have sex.</vt:lpstr>
      <vt:lpstr>Having sex makes you a  bad dirty person.</vt:lpstr>
      <vt:lpstr>Most people will have sex at   some point in their lives.</vt:lpstr>
      <vt:lpstr>Sex should feel good for both people.</vt:lpstr>
      <vt:lpstr>Sex should feel equally  good for both people!</vt:lpstr>
      <vt:lpstr>Sexual Self-Advocacy </vt:lpstr>
      <vt:lpstr>Porn is a good way to  learn about sex.</vt:lpstr>
      <vt:lpstr>Porn is not a good way to learn  about sex. Porn uses actors.</vt:lpstr>
      <vt:lpstr>PowerPoint Presentation</vt:lpstr>
      <vt:lpstr>PowerPoint Presentation</vt:lpstr>
      <vt:lpstr>What now? </vt:lpstr>
      <vt:lpstr>…is work a good place to ask?</vt:lpstr>
      <vt:lpstr>…is a grocery store a good  place to ask?</vt:lpstr>
      <vt:lpstr>Is a birthday party a good place to ask?</vt:lpstr>
      <vt:lpstr>Is this class a good place to ask?</vt:lpstr>
      <vt:lpstr>…is home a good place to ask?</vt:lpstr>
      <vt:lpstr>Who Could You Ask?</vt:lpstr>
      <vt:lpstr>PowerPoint Presentation</vt:lpstr>
      <vt:lpstr>PowerPoint Presentation</vt:lpstr>
      <vt:lpstr>Practice </vt:lpstr>
      <vt:lpstr>Practice </vt:lpstr>
      <vt:lpstr>Practice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SAFE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Truth About Your Body and Sex</dc:title>
  <dc:creator>Megan Westmore</dc:creator>
  <cp:lastModifiedBy>Heidi Lersch</cp:lastModifiedBy>
  <cp:revision>88</cp:revision>
  <dcterms:created xsi:type="dcterms:W3CDTF">2021-06-14T21:17:11Z</dcterms:created>
  <dcterms:modified xsi:type="dcterms:W3CDTF">2022-04-27T13:57:33Z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