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256" r:id="rId2"/>
    <p:sldId id="302" r:id="rId3"/>
    <p:sldId id="258" r:id="rId4"/>
    <p:sldId id="259" r:id="rId5"/>
    <p:sldId id="260" r:id="rId6"/>
    <p:sldId id="261" r:id="rId7"/>
    <p:sldId id="269" r:id="rId8"/>
    <p:sldId id="296" r:id="rId9"/>
    <p:sldId id="270" r:id="rId10"/>
    <p:sldId id="271" r:id="rId11"/>
    <p:sldId id="272" r:id="rId12"/>
    <p:sldId id="273" r:id="rId13"/>
    <p:sldId id="274" r:id="rId14"/>
    <p:sldId id="275" r:id="rId15"/>
    <p:sldId id="276" r:id="rId16"/>
    <p:sldId id="277" r:id="rId17"/>
    <p:sldId id="278" r:id="rId18"/>
    <p:sldId id="297" r:id="rId19"/>
    <p:sldId id="298" r:id="rId20"/>
    <p:sldId id="279" r:id="rId21"/>
    <p:sldId id="280" r:id="rId22"/>
    <p:sldId id="281" r:id="rId23"/>
    <p:sldId id="282" r:id="rId24"/>
    <p:sldId id="283" r:id="rId25"/>
    <p:sldId id="284" r:id="rId26"/>
    <p:sldId id="285" r:id="rId27"/>
    <p:sldId id="286" r:id="rId28"/>
    <p:sldId id="287" r:id="rId29"/>
    <p:sldId id="288" r:id="rId30"/>
    <p:sldId id="289" r:id="rId31"/>
    <p:sldId id="290" r:id="rId32"/>
    <p:sldId id="299" r:id="rId33"/>
    <p:sldId id="291" r:id="rId34"/>
    <p:sldId id="292" r:id="rId35"/>
    <p:sldId id="293" r:id="rId36"/>
    <p:sldId id="294" r:id="rId37"/>
    <p:sldId id="295" r:id="rId38"/>
    <p:sldId id="263" r:id="rId39"/>
    <p:sldId id="264" r:id="rId40"/>
    <p:sldId id="265" r:id="rId41"/>
    <p:sldId id="266" r:id="rId42"/>
    <p:sldId id="267" r:id="rId43"/>
    <p:sldId id="268" r:id="rId44"/>
    <p:sldId id="303" r:id="rId45"/>
    <p:sldId id="304"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61" autoAdjust="0"/>
    <p:restoredTop sz="59435" autoAdjust="0"/>
  </p:normalViewPr>
  <p:slideViewPr>
    <p:cSldViewPr snapToGrid="0">
      <p:cViewPr varScale="1">
        <p:scale>
          <a:sx n="38" d="100"/>
          <a:sy n="38" d="100"/>
        </p:scale>
        <p:origin x="1680" y="48"/>
      </p:cViewPr>
      <p:guideLst/>
    </p:cSldViewPr>
  </p:slideViewPr>
  <p:notesTextViewPr>
    <p:cViewPr>
      <p:scale>
        <a:sx n="1" d="1"/>
        <a:sy n="1" d="1"/>
      </p:scale>
      <p:origin x="0" y="0"/>
    </p:cViewPr>
  </p:notesTextViewPr>
  <p:sorterViewPr>
    <p:cViewPr varScale="1">
      <p:scale>
        <a:sx n="1" d="1"/>
        <a:sy n="1" d="1"/>
      </p:scale>
      <p:origin x="0" y="-1264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3C397E-F8F1-4317-A6CC-54002137A654}" type="datetimeFigureOut">
              <a:rPr lang="en-US" smtClean="0"/>
              <a:t>5/2/2022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3E1844-3CBD-4F48-8420-8D7D29AE8A9D}" type="slidenum">
              <a:rPr lang="en-US" smtClean="0"/>
              <a:t>‹#›</a:t>
            </a:fld>
            <a:endParaRPr lang="en-US" dirty="0"/>
          </a:p>
        </p:txBody>
      </p:sp>
    </p:spTree>
    <p:extLst>
      <p:ext uri="{BB962C8B-B14F-4D97-AF65-F5344CB8AC3E}">
        <p14:creationId xmlns:p14="http://schemas.microsoft.com/office/powerpoint/2010/main" val="2510335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Repetition is beneficial for learning. Take time to review the last </a:t>
            </a:r>
            <a:r>
              <a:rPr lang="en-US" sz="1200" i="1" kern="1200" dirty="0" smtClean="0">
                <a:solidFill>
                  <a:schemeClr val="tx1"/>
                </a:solidFill>
                <a:effectLst/>
                <a:latin typeface="+mn-lt"/>
                <a:ea typeface="+mn-ea"/>
                <a:cs typeface="+mn-cs"/>
              </a:rPr>
              <a:t>My Rights My Life</a:t>
            </a:r>
            <a:r>
              <a:rPr lang="en-US" sz="1200" kern="1200" dirty="0" smtClean="0">
                <a:solidFill>
                  <a:schemeClr val="tx1"/>
                </a:solidFill>
                <a:effectLst/>
                <a:latin typeface="+mn-lt"/>
                <a:ea typeface="+mn-ea"/>
                <a:cs typeface="+mn-cs"/>
              </a:rPr>
              <a:t> class you taught prior to beginning this session. You can also answer any private questions students submitted on notecards during your previous class session.</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Say: </a:t>
            </a:r>
            <a:r>
              <a:rPr lang="en-US" sz="1200" i="1" kern="1200" dirty="0" smtClean="0">
                <a:solidFill>
                  <a:schemeClr val="tx1"/>
                </a:solidFill>
                <a:effectLst/>
                <a:latin typeface="+mn-lt"/>
                <a:ea typeface="+mn-ea"/>
                <a:cs typeface="+mn-cs"/>
              </a:rPr>
              <a:t>Today</a:t>
            </a:r>
            <a:r>
              <a:rPr lang="en-US" sz="1200" i="1" kern="1200" baseline="0" dirty="0" smtClean="0">
                <a:solidFill>
                  <a:schemeClr val="tx1"/>
                </a:solidFill>
                <a:effectLst/>
                <a:latin typeface="+mn-lt"/>
                <a:ea typeface="+mn-ea"/>
                <a:cs typeface="+mn-cs"/>
              </a:rPr>
              <a:t> is our final class on bodies and sex! We are going to go over everything we have talked about in our Safer Sexuality Checklist.</a:t>
            </a:r>
            <a:endParaRPr lang="en-US" dirty="0"/>
          </a:p>
        </p:txBody>
      </p:sp>
      <p:sp>
        <p:nvSpPr>
          <p:cNvPr id="4" name="Slide Number Placeholder 3"/>
          <p:cNvSpPr>
            <a:spLocks noGrp="1"/>
          </p:cNvSpPr>
          <p:nvPr>
            <p:ph type="sldNum" sz="quarter" idx="10"/>
          </p:nvPr>
        </p:nvSpPr>
        <p:spPr/>
        <p:txBody>
          <a:bodyPr/>
          <a:lstStyle/>
          <a:p>
            <a:fld id="{68BAA58B-7F68-4F22-A5B3-354C37D900B1}" type="slidenum">
              <a:rPr lang="en-US" smtClean="0"/>
              <a:t>1</a:t>
            </a:fld>
            <a:endParaRPr lang="en-US" dirty="0"/>
          </a:p>
        </p:txBody>
      </p:sp>
    </p:spTree>
    <p:extLst>
      <p:ext uri="{BB962C8B-B14F-4D97-AF65-F5344CB8AC3E}">
        <p14:creationId xmlns:p14="http://schemas.microsoft.com/office/powerpoint/2010/main" val="20296108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Say: </a:t>
            </a:r>
            <a:r>
              <a:rPr lang="en-US" i="1" baseline="0" dirty="0" smtClean="0"/>
              <a:t>If you and your partner decide you want to have sex, the first thing you need is a safe, private place. We talked about how it is against the law to masturbate or have sex in a public place. Public places are places where other people can come in and out, such as movie theaters, parks, restaurants, and schools.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i="1" baseline="0" dirty="0" smtClean="0"/>
              <a:t>What is a safe, private place to masturbate or have sex?</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smtClean="0"/>
              <a:t>Give students enough time to process the question and make their decisions. </a:t>
            </a:r>
            <a:endParaRPr lang="en-US" i="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i="0" baseline="0" dirty="0" smtClean="0"/>
              <a:t>Say: </a:t>
            </a:r>
            <a:r>
              <a:rPr lang="en-US" i="1" baseline="0" dirty="0" smtClean="0"/>
              <a:t>Your bedroom or bathroom at home with the door closed and the windows covered is a safe, private place to have sex.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C3E1844-3CBD-4F48-8420-8D7D29AE8A9D}" type="slidenum">
              <a:rPr lang="en-US" smtClean="0"/>
              <a:t>10</a:t>
            </a:fld>
            <a:endParaRPr lang="en-US" dirty="0"/>
          </a:p>
        </p:txBody>
      </p:sp>
    </p:spTree>
    <p:extLst>
      <p:ext uri="{BB962C8B-B14F-4D97-AF65-F5344CB8AC3E}">
        <p14:creationId xmlns:p14="http://schemas.microsoft.com/office/powerpoint/2010/main" val="37907076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Say: </a:t>
            </a:r>
            <a:r>
              <a:rPr lang="en-US" sz="1200" i="1" kern="1200" dirty="0" smtClean="0">
                <a:solidFill>
                  <a:schemeClr val="tx1"/>
                </a:solidFill>
                <a:effectLst/>
                <a:latin typeface="+mn-lt"/>
                <a:ea typeface="+mn-ea"/>
                <a:cs typeface="+mn-cs"/>
              </a:rPr>
              <a:t>One other </a:t>
            </a:r>
            <a:r>
              <a:rPr lang="en-US" sz="1200" i="1" kern="1200" baseline="0" dirty="0" smtClean="0">
                <a:solidFill>
                  <a:schemeClr val="tx1"/>
                </a:solidFill>
                <a:effectLst/>
                <a:latin typeface="+mn-lt"/>
                <a:ea typeface="+mn-ea"/>
                <a:cs typeface="+mn-cs"/>
              </a:rPr>
              <a:t>private place people sometimes use to have sex is hotels. You should only meet someone at a hotel if they are in your inner circle of trust (green circle). This means they are someone you have known in real life not just online for many months or years. They also need to be someone who has met other important people from your inner circle of trust (green circle), such as your parents or older siblings. If you decide to meet your romantic partner at a hotel, you need to tell people in your inner circle of trust (green circle) where you are going.</a:t>
            </a:r>
            <a:endParaRPr lang="en-US" dirty="0"/>
          </a:p>
        </p:txBody>
      </p:sp>
      <p:sp>
        <p:nvSpPr>
          <p:cNvPr id="4" name="Slide Number Placeholder 3"/>
          <p:cNvSpPr>
            <a:spLocks noGrp="1"/>
          </p:cNvSpPr>
          <p:nvPr>
            <p:ph type="sldNum" sz="quarter" idx="10"/>
          </p:nvPr>
        </p:nvSpPr>
        <p:spPr/>
        <p:txBody>
          <a:bodyPr/>
          <a:lstStyle/>
          <a:p>
            <a:fld id="{1C3E1844-3CBD-4F48-8420-8D7D29AE8A9D}" type="slidenum">
              <a:rPr lang="en-US" smtClean="0"/>
              <a:t>11</a:t>
            </a:fld>
            <a:endParaRPr lang="en-US" dirty="0"/>
          </a:p>
        </p:txBody>
      </p:sp>
    </p:spTree>
    <p:extLst>
      <p:ext uri="{BB962C8B-B14F-4D97-AF65-F5344CB8AC3E}">
        <p14:creationId xmlns:p14="http://schemas.microsoft.com/office/powerpoint/2010/main" val="41655273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Say: </a:t>
            </a:r>
            <a:r>
              <a:rPr lang="en-US" i="1" dirty="0" smtClean="0"/>
              <a:t>Next, you want to make sure you have a safer sexual partner. Does</a:t>
            </a:r>
            <a:r>
              <a:rPr lang="en-US" i="1" baseline="0" dirty="0" smtClean="0"/>
              <a:t> anyone remember what the age of consent is in Texas?</a:t>
            </a:r>
          </a:p>
          <a:p>
            <a:endParaRPr lang="en-US" i="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smtClean="0"/>
              <a:t>Give students enough time to process the question and make their decisions. </a:t>
            </a:r>
            <a:endParaRPr lang="en-US" i="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i="0" baseline="0" dirty="0" smtClean="0"/>
              <a:t>Say: </a:t>
            </a:r>
            <a:r>
              <a:rPr lang="en-US" i="1" baseline="0" dirty="0" smtClean="0"/>
              <a:t>The age of consent in Texas is 17. All of you are adults. This means that if you choose to have sex, you need to only have sex with other adults. If someone 16 or younger asks you to have sex you need to say no. You </a:t>
            </a:r>
            <a:r>
              <a:rPr lang="en-US" i="1" u="sng" baseline="0" dirty="0" smtClean="0"/>
              <a:t>must only </a:t>
            </a:r>
            <a:r>
              <a:rPr lang="en-US" i="1" baseline="0" dirty="0" smtClean="0"/>
              <a:t>have romantic and sexual relationship with people who are 17 or older.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baseline="0" dirty="0" smtClean="0"/>
          </a:p>
          <a:p>
            <a:r>
              <a:rPr lang="en-US" i="1" baseline="0" dirty="0" smtClean="0"/>
              <a:t>It is against the law to have sex with hands and fingers, oral sex, vaginal sex, or anal sex with someone who is sixteen or younger. You also shouldn’t talk about these types of sex with someone who is sixteen or younger.</a:t>
            </a:r>
          </a:p>
          <a:p>
            <a:endParaRPr lang="en-US" i="1" baseline="0" dirty="0" smtClean="0"/>
          </a:p>
          <a:p>
            <a:r>
              <a:rPr lang="en-US" i="1" baseline="0" dirty="0" smtClean="0"/>
              <a:t>In addition, you could also get in trouble for sending sexts or naked pictures to someone who is under seventeen, or for having naked pictures on your phone or computer of someone who is under seventeen. If you are talking to someone online or on the phone and things start to get sexual, you need to ask the other person how old they are.</a:t>
            </a:r>
          </a:p>
          <a:p>
            <a:endParaRPr lang="en-US" i="1" baseline="0" dirty="0" smtClean="0"/>
          </a:p>
          <a:p>
            <a:r>
              <a:rPr lang="en-US" i="1" baseline="0" dirty="0" smtClean="0"/>
              <a:t>It is your responsibility as the adult to make sure you are only being sexual with other adults.</a:t>
            </a:r>
            <a:endParaRPr lang="en-US" i="0" baseline="0" dirty="0" smtClean="0"/>
          </a:p>
        </p:txBody>
      </p:sp>
      <p:sp>
        <p:nvSpPr>
          <p:cNvPr id="4" name="Slide Number Placeholder 3"/>
          <p:cNvSpPr>
            <a:spLocks noGrp="1"/>
          </p:cNvSpPr>
          <p:nvPr>
            <p:ph type="sldNum" sz="quarter" idx="10"/>
          </p:nvPr>
        </p:nvSpPr>
        <p:spPr/>
        <p:txBody>
          <a:bodyPr/>
          <a:lstStyle/>
          <a:p>
            <a:fld id="{1C3E1844-3CBD-4F48-8420-8D7D29AE8A9D}" type="slidenum">
              <a:rPr lang="en-US" smtClean="0"/>
              <a:t>12</a:t>
            </a:fld>
            <a:endParaRPr lang="en-US" dirty="0"/>
          </a:p>
        </p:txBody>
      </p:sp>
    </p:spTree>
    <p:extLst>
      <p:ext uri="{BB962C8B-B14F-4D97-AF65-F5344CB8AC3E}">
        <p14:creationId xmlns:p14="http://schemas.microsoft.com/office/powerpoint/2010/main" val="38450064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smtClean="0"/>
              <a:t>Say: </a:t>
            </a:r>
            <a:r>
              <a:rPr lang="en-US" i="1" dirty="0" smtClean="0"/>
              <a:t>It’s also really important that you trust your sexual partner. </a:t>
            </a:r>
            <a:r>
              <a:rPr lang="en-US" sz="1200" b="0" i="1" u="none" strike="noStrike" kern="1200" dirty="0" smtClean="0">
                <a:solidFill>
                  <a:schemeClr val="tx1"/>
                </a:solidFill>
                <a:effectLst/>
                <a:latin typeface="+mn-lt"/>
                <a:ea typeface="+mn-ea"/>
                <a:cs typeface="+mn-cs"/>
              </a:rPr>
              <a:t>Your partner needs to make you feel safe, respected, and good—before, during, and after sex.</a:t>
            </a:r>
            <a:endParaRPr lang="en-US" b="0" i="1" dirty="0" smtClean="0">
              <a:effectLst/>
            </a:endParaRPr>
          </a:p>
          <a:p>
            <a:pPr rtl="0"/>
            <a:r>
              <a:rPr lang="en-US" b="0" i="1" dirty="0" smtClean="0">
                <a:effectLst/>
              </a:rPr>
              <a:t/>
            </a:r>
            <a:br>
              <a:rPr lang="en-US" b="0" i="1" dirty="0" smtClean="0">
                <a:effectLst/>
              </a:rPr>
            </a:br>
            <a:r>
              <a:rPr lang="en-US" sz="1200" b="0" i="1" u="none" strike="noStrike" kern="1200" dirty="0" smtClean="0">
                <a:solidFill>
                  <a:schemeClr val="tx1"/>
                </a:solidFill>
                <a:effectLst/>
                <a:latin typeface="+mn-lt"/>
                <a:ea typeface="+mn-ea"/>
                <a:cs typeface="+mn-cs"/>
              </a:rPr>
              <a:t>For it to be safer, where do you need someone be on your relationship map before you have sex?</a:t>
            </a:r>
            <a:endParaRPr lang="en-US" b="0" i="1" dirty="0" smtClean="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
            </a:r>
            <a:br>
              <a:rPr lang="en-US" dirty="0" smtClean="0"/>
            </a:br>
            <a:r>
              <a:rPr lang="en-US" i="0" dirty="0" smtClean="0"/>
              <a:t>Give students enough time to process the question and make their decisions. </a:t>
            </a:r>
            <a:endParaRPr lang="en-US" i="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i="0" baseline="0" dirty="0" smtClean="0"/>
              <a:t>Say: </a:t>
            </a:r>
            <a:r>
              <a:rPr lang="en-US" i="1" baseline="0" dirty="0" smtClean="0"/>
              <a:t>Someone needs to be in your inner circle of trust (green circle) before you have sex for it to be safer.</a:t>
            </a:r>
            <a:endParaRPr lang="en-US" i="0" baseline="0" dirty="0" smtClean="0"/>
          </a:p>
        </p:txBody>
      </p:sp>
      <p:sp>
        <p:nvSpPr>
          <p:cNvPr id="4" name="Slide Number Placeholder 3"/>
          <p:cNvSpPr>
            <a:spLocks noGrp="1"/>
          </p:cNvSpPr>
          <p:nvPr>
            <p:ph type="sldNum" sz="quarter" idx="10"/>
          </p:nvPr>
        </p:nvSpPr>
        <p:spPr/>
        <p:txBody>
          <a:bodyPr/>
          <a:lstStyle/>
          <a:p>
            <a:fld id="{1C3E1844-3CBD-4F48-8420-8D7D29AE8A9D}" type="slidenum">
              <a:rPr lang="en-US" smtClean="0"/>
              <a:t>13</a:t>
            </a:fld>
            <a:endParaRPr lang="en-US" dirty="0"/>
          </a:p>
        </p:txBody>
      </p:sp>
    </p:spTree>
    <p:extLst>
      <p:ext uri="{BB962C8B-B14F-4D97-AF65-F5344CB8AC3E}">
        <p14:creationId xmlns:p14="http://schemas.microsoft.com/office/powerpoint/2010/main" val="38991413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Say: </a:t>
            </a:r>
            <a:r>
              <a:rPr lang="en-US" sz="1200" i="1" kern="1200" dirty="0" smtClean="0">
                <a:solidFill>
                  <a:schemeClr val="tx1"/>
                </a:solidFill>
                <a:effectLst/>
                <a:latin typeface="+mn-lt"/>
                <a:ea typeface="+mn-ea"/>
                <a:cs typeface="+mn-cs"/>
              </a:rPr>
              <a:t>The third item on the checklist</a:t>
            </a:r>
            <a:r>
              <a:rPr lang="en-US" sz="1200" i="1" kern="1200" baseline="0" dirty="0" smtClean="0">
                <a:solidFill>
                  <a:schemeClr val="tx1"/>
                </a:solidFill>
                <a:effectLst/>
                <a:latin typeface="+mn-lt"/>
                <a:ea typeface="+mn-ea"/>
                <a:cs typeface="+mn-cs"/>
              </a:rPr>
              <a:t> is sexual limits. </a:t>
            </a:r>
            <a:r>
              <a:rPr lang="en-US" i="1" baseline="0" dirty="0" smtClean="0"/>
              <a:t>You need to only have sex if you really want to! </a:t>
            </a:r>
            <a:r>
              <a:rPr lang="en-US" i="1" dirty="0" smtClean="0"/>
              <a:t>Sexual limits is a word for what you are okay doing sexually, and what you are not okay doing sexually. Only you get</a:t>
            </a:r>
            <a:r>
              <a:rPr lang="en-US" i="1" baseline="0" dirty="0" smtClean="0"/>
              <a:t> to decide what kinds of things you do and do not want to do. It is never okay for someone else to force or pressure you into doing something sexual. </a:t>
            </a:r>
          </a:p>
          <a:p>
            <a:endParaRPr lang="en-US" i="1" baseline="0" dirty="0" smtClean="0"/>
          </a:p>
          <a:p>
            <a:r>
              <a:rPr lang="en-US" i="1" baseline="0" dirty="0" smtClean="0"/>
              <a:t>Take a minute to think about all of the types of touch we have talked about—holding hands, cuddling, kissing or making out, sex with hands and fingers, oral sex, vaginal sex, and anal sex. Think in your head about which of these things do you feel ready to do? Which of these things are you not ready for yet? These are your sexual limits. </a:t>
            </a:r>
          </a:p>
          <a:p>
            <a:endParaRPr lang="en-US" i="1" baseline="0" dirty="0" smtClean="0"/>
          </a:p>
          <a:p>
            <a:r>
              <a:rPr lang="en-US" i="0" baseline="0" dirty="0" smtClean="0"/>
              <a:t>Give students some time to quietly reflect on their sexual limits.</a:t>
            </a:r>
          </a:p>
        </p:txBody>
      </p:sp>
      <p:sp>
        <p:nvSpPr>
          <p:cNvPr id="4" name="Slide Number Placeholder 3"/>
          <p:cNvSpPr>
            <a:spLocks noGrp="1"/>
          </p:cNvSpPr>
          <p:nvPr>
            <p:ph type="sldNum" sz="quarter" idx="10"/>
          </p:nvPr>
        </p:nvSpPr>
        <p:spPr/>
        <p:txBody>
          <a:bodyPr/>
          <a:lstStyle/>
          <a:p>
            <a:fld id="{1C3E1844-3CBD-4F48-8420-8D7D29AE8A9D}" type="slidenum">
              <a:rPr lang="en-US" smtClean="0"/>
              <a:t>14</a:t>
            </a:fld>
            <a:endParaRPr lang="en-US" dirty="0"/>
          </a:p>
        </p:txBody>
      </p:sp>
    </p:spTree>
    <p:extLst>
      <p:ext uri="{BB962C8B-B14F-4D97-AF65-F5344CB8AC3E}">
        <p14:creationId xmlns:p14="http://schemas.microsoft.com/office/powerpoint/2010/main" val="28317675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Say: </a:t>
            </a:r>
            <a:r>
              <a:rPr lang="en-US" sz="1200" i="1" kern="1200" dirty="0" smtClean="0">
                <a:solidFill>
                  <a:schemeClr val="tx1"/>
                </a:solidFill>
                <a:effectLst/>
                <a:latin typeface="+mn-lt"/>
                <a:ea typeface="+mn-ea"/>
                <a:cs typeface="+mn-cs"/>
              </a:rPr>
              <a:t>It’s really important to know what your sexual limits are before you start to have sex. It’s also really important that you can tell your partner what your sexual limits are. You need to be able to tell your partner what you do and do not want to do. You can</a:t>
            </a:r>
            <a:r>
              <a:rPr lang="en-US" sz="1200" i="1" kern="1200" baseline="0" dirty="0" smtClean="0">
                <a:solidFill>
                  <a:schemeClr val="tx1"/>
                </a:solidFill>
                <a:effectLst/>
                <a:latin typeface="+mn-lt"/>
                <a:ea typeface="+mn-ea"/>
                <a:cs typeface="+mn-cs"/>
              </a:rPr>
              <a:t> also let them know what feels good to your body, and what doesn’t feel good to your body. </a:t>
            </a:r>
          </a:p>
          <a:p>
            <a:pPr lvl="0"/>
            <a:endParaRPr lang="en-US" sz="1200" i="1" kern="1200" baseline="0" dirty="0" smtClean="0">
              <a:solidFill>
                <a:schemeClr val="tx1"/>
              </a:solidFill>
              <a:effectLst/>
              <a:latin typeface="+mn-lt"/>
              <a:ea typeface="+mn-ea"/>
              <a:cs typeface="+mn-cs"/>
            </a:endParaRPr>
          </a:p>
          <a:p>
            <a:pPr lvl="0"/>
            <a:r>
              <a:rPr lang="en-US" sz="1200" i="1" kern="1200" baseline="0" dirty="0" smtClean="0">
                <a:solidFill>
                  <a:schemeClr val="tx1"/>
                </a:solidFill>
                <a:effectLst/>
                <a:latin typeface="+mn-lt"/>
                <a:ea typeface="+mn-ea"/>
                <a:cs typeface="+mn-cs"/>
              </a:rPr>
              <a:t>And remember you can change your mind at any time and your partner needs to respect that. </a:t>
            </a:r>
          </a:p>
        </p:txBody>
      </p:sp>
      <p:sp>
        <p:nvSpPr>
          <p:cNvPr id="4" name="Slide Number Placeholder 3"/>
          <p:cNvSpPr>
            <a:spLocks noGrp="1"/>
          </p:cNvSpPr>
          <p:nvPr>
            <p:ph type="sldNum" sz="quarter" idx="10"/>
          </p:nvPr>
        </p:nvSpPr>
        <p:spPr/>
        <p:txBody>
          <a:bodyPr/>
          <a:lstStyle/>
          <a:p>
            <a:fld id="{1C3E1844-3CBD-4F48-8420-8D7D29AE8A9D}" type="slidenum">
              <a:rPr lang="en-US" smtClean="0"/>
              <a:t>15</a:t>
            </a:fld>
            <a:endParaRPr lang="en-US" dirty="0"/>
          </a:p>
        </p:txBody>
      </p:sp>
    </p:spTree>
    <p:extLst>
      <p:ext uri="{BB962C8B-B14F-4D97-AF65-F5344CB8AC3E}">
        <p14:creationId xmlns:p14="http://schemas.microsoft.com/office/powerpoint/2010/main" val="36360224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You</a:t>
            </a:r>
            <a:r>
              <a:rPr lang="en-US" sz="1200" kern="1200" baseline="0" dirty="0" smtClean="0">
                <a:solidFill>
                  <a:schemeClr val="tx1"/>
                </a:solidFill>
                <a:effectLst/>
                <a:latin typeface="+mn-lt"/>
                <a:ea typeface="+mn-ea"/>
                <a:cs typeface="+mn-cs"/>
              </a:rPr>
              <a:t> can complete this activity all together as a large group, or break your class into smaller groups to complete.</a:t>
            </a:r>
          </a:p>
          <a:p>
            <a:pPr lvl="0"/>
            <a:endParaRPr lang="en-US" sz="1200" kern="1200" baseline="0" dirty="0" smtClean="0">
              <a:solidFill>
                <a:schemeClr val="tx1"/>
              </a:solidFill>
              <a:effectLst/>
              <a:latin typeface="+mn-lt"/>
              <a:ea typeface="+mn-ea"/>
              <a:cs typeface="+mn-cs"/>
            </a:endParaRPr>
          </a:p>
          <a:p>
            <a:pPr lvl="0"/>
            <a:r>
              <a:rPr lang="en-US" sz="1200" kern="1200" baseline="0" dirty="0" smtClean="0">
                <a:solidFill>
                  <a:schemeClr val="tx1"/>
                </a:solidFill>
                <a:effectLst/>
                <a:latin typeface="+mn-lt"/>
                <a:ea typeface="+mn-ea"/>
                <a:cs typeface="+mn-cs"/>
              </a:rPr>
              <a:t>Say: </a:t>
            </a:r>
            <a:r>
              <a:rPr lang="en-US" sz="1200" i="1" kern="1200" baseline="0" dirty="0" smtClean="0">
                <a:solidFill>
                  <a:schemeClr val="tx1"/>
                </a:solidFill>
                <a:effectLst/>
                <a:latin typeface="+mn-lt"/>
                <a:ea typeface="+mn-ea"/>
                <a:cs typeface="+mn-cs"/>
              </a:rPr>
              <a:t>Let’s practice! I am going to read the story on the screen. It says, “You aren’t ready to have sex yet. You just want to make out.” How you could use an I Statement to tell your partner your sexual limits in this story?</a:t>
            </a:r>
          </a:p>
          <a:p>
            <a:pPr lvl="0"/>
            <a:endParaRPr lang="en-US" sz="1200" i="1"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smtClean="0"/>
              <a:t>Give students enough time to process the question and make their decisions. </a:t>
            </a:r>
            <a:r>
              <a:rPr lang="en-US" i="0" baseline="0" dirty="0" smtClean="0"/>
              <a:t> </a:t>
            </a:r>
            <a:r>
              <a:rPr lang="en-US" sz="1200" i="0" kern="1200" baseline="0" dirty="0" smtClean="0">
                <a:solidFill>
                  <a:schemeClr val="tx1"/>
                </a:solidFill>
                <a:effectLst/>
                <a:latin typeface="+mn-lt"/>
                <a:ea typeface="+mn-ea"/>
                <a:cs typeface="+mn-cs"/>
              </a:rPr>
              <a:t>Sample answers include:</a:t>
            </a:r>
          </a:p>
          <a:p>
            <a:pPr marL="171450" lvl="0" indent="-171450">
              <a:buFont typeface="Arial" panose="020B0604020202020204" pitchFamily="34" charset="0"/>
              <a:buChar char="•"/>
            </a:pPr>
            <a:r>
              <a:rPr lang="en-US" sz="1200" i="0" kern="1200" baseline="0" dirty="0" smtClean="0">
                <a:solidFill>
                  <a:schemeClr val="tx1"/>
                </a:solidFill>
                <a:effectLst/>
                <a:latin typeface="+mn-lt"/>
                <a:ea typeface="+mn-ea"/>
                <a:cs typeface="+mn-cs"/>
              </a:rPr>
              <a:t>I want to make out, but I’m not ready to have sex.</a:t>
            </a:r>
          </a:p>
          <a:p>
            <a:pPr marL="171450" lvl="0" indent="-171450">
              <a:buFont typeface="Arial" panose="020B0604020202020204" pitchFamily="34" charset="0"/>
              <a:buChar char="•"/>
            </a:pPr>
            <a:r>
              <a:rPr lang="en-US" sz="1200" i="0" kern="1200" baseline="0" dirty="0" smtClean="0">
                <a:solidFill>
                  <a:schemeClr val="tx1"/>
                </a:solidFill>
                <a:effectLst/>
                <a:latin typeface="+mn-lt"/>
                <a:ea typeface="+mn-ea"/>
                <a:cs typeface="+mn-cs"/>
              </a:rPr>
              <a:t>I need more time before we have sex. Can we make out?</a:t>
            </a:r>
          </a:p>
          <a:p>
            <a:pPr marL="171450" lvl="0" indent="-171450">
              <a:buFont typeface="Arial" panose="020B0604020202020204" pitchFamily="34" charset="0"/>
              <a:buChar char="•"/>
            </a:pPr>
            <a:r>
              <a:rPr lang="en-US" sz="1200" i="0" kern="1200" baseline="0" dirty="0" smtClean="0">
                <a:solidFill>
                  <a:schemeClr val="tx1"/>
                </a:solidFill>
                <a:effectLst/>
                <a:latin typeface="+mn-lt"/>
                <a:ea typeface="+mn-ea"/>
                <a:cs typeface="+mn-cs"/>
              </a:rPr>
              <a:t>I don’t feel ready to have sex. </a:t>
            </a:r>
            <a:endParaRPr lang="en-US" sz="120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C3E1844-3CBD-4F48-8420-8D7D29AE8A9D}" type="slidenum">
              <a:rPr lang="en-US" smtClean="0"/>
              <a:t>16</a:t>
            </a:fld>
            <a:endParaRPr lang="en-US" dirty="0"/>
          </a:p>
        </p:txBody>
      </p:sp>
    </p:spTree>
    <p:extLst>
      <p:ext uri="{BB962C8B-B14F-4D97-AF65-F5344CB8AC3E}">
        <p14:creationId xmlns:p14="http://schemas.microsoft.com/office/powerpoint/2010/main" val="11736071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You</a:t>
            </a:r>
            <a:r>
              <a:rPr lang="en-US" sz="1200" kern="1200" baseline="0" dirty="0" smtClean="0">
                <a:solidFill>
                  <a:schemeClr val="tx1"/>
                </a:solidFill>
                <a:effectLst/>
                <a:latin typeface="+mn-lt"/>
                <a:ea typeface="+mn-ea"/>
                <a:cs typeface="+mn-cs"/>
              </a:rPr>
              <a:t> can complete this activity all together as a large group, or break your class into smaller groups to complete.</a:t>
            </a:r>
          </a:p>
          <a:p>
            <a:pPr lvl="0"/>
            <a:endParaRPr lang="en-US" sz="1200" kern="1200" baseline="0" dirty="0" smtClean="0">
              <a:solidFill>
                <a:schemeClr val="tx1"/>
              </a:solidFill>
              <a:effectLst/>
              <a:latin typeface="+mn-lt"/>
              <a:ea typeface="+mn-ea"/>
              <a:cs typeface="+mn-cs"/>
            </a:endParaRPr>
          </a:p>
          <a:p>
            <a:pPr lvl="0"/>
            <a:r>
              <a:rPr lang="en-US" sz="1200" kern="1200" baseline="0" dirty="0" smtClean="0">
                <a:solidFill>
                  <a:schemeClr val="tx1"/>
                </a:solidFill>
                <a:effectLst/>
                <a:latin typeface="+mn-lt"/>
                <a:ea typeface="+mn-ea"/>
                <a:cs typeface="+mn-cs"/>
              </a:rPr>
              <a:t>Say: </a:t>
            </a:r>
            <a:r>
              <a:rPr lang="en-US" sz="1200" i="1" kern="1200" baseline="0" dirty="0" smtClean="0">
                <a:solidFill>
                  <a:schemeClr val="tx1"/>
                </a:solidFill>
                <a:effectLst/>
                <a:latin typeface="+mn-lt"/>
                <a:ea typeface="+mn-ea"/>
                <a:cs typeface="+mn-cs"/>
              </a:rPr>
              <a:t>Let’s try another one. It says, “You are ready to have vaginal sex.” How you could use an I Statement to tell your partner your sexual limits in this story? </a:t>
            </a:r>
          </a:p>
          <a:p>
            <a:pPr lvl="0"/>
            <a:endParaRPr lang="en-US" sz="1200" i="1"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smtClean="0"/>
              <a:t>Give students enough time to process the question and make their decisions. </a:t>
            </a:r>
            <a:r>
              <a:rPr lang="en-US" i="0" baseline="0" dirty="0" smtClean="0"/>
              <a:t> </a:t>
            </a:r>
            <a:r>
              <a:rPr lang="en-US" sz="1200" i="0" kern="1200" baseline="0" dirty="0" smtClean="0">
                <a:solidFill>
                  <a:schemeClr val="tx1"/>
                </a:solidFill>
                <a:effectLst/>
                <a:latin typeface="+mn-lt"/>
                <a:ea typeface="+mn-ea"/>
                <a:cs typeface="+mn-cs"/>
              </a:rPr>
              <a:t>Sample answers include:</a:t>
            </a:r>
          </a:p>
          <a:p>
            <a:pPr marL="171450" lvl="0" indent="-171450">
              <a:buFont typeface="Arial" panose="020B0604020202020204" pitchFamily="34" charset="0"/>
              <a:buChar char="•"/>
            </a:pPr>
            <a:r>
              <a:rPr lang="en-US" sz="1200" i="0" kern="1200" baseline="0" dirty="0" smtClean="0">
                <a:solidFill>
                  <a:schemeClr val="tx1"/>
                </a:solidFill>
                <a:effectLst/>
                <a:latin typeface="+mn-lt"/>
                <a:ea typeface="+mn-ea"/>
                <a:cs typeface="+mn-cs"/>
              </a:rPr>
              <a:t>I want to have vaginal sex.</a:t>
            </a:r>
          </a:p>
          <a:p>
            <a:pPr marL="171450" lvl="0" indent="-171450">
              <a:buFont typeface="Arial" panose="020B0604020202020204" pitchFamily="34" charset="0"/>
              <a:buChar char="•"/>
            </a:pPr>
            <a:r>
              <a:rPr lang="en-US" sz="1200" i="0" kern="1200" baseline="0" dirty="0" smtClean="0">
                <a:solidFill>
                  <a:schemeClr val="tx1"/>
                </a:solidFill>
                <a:effectLst/>
                <a:latin typeface="+mn-lt"/>
                <a:ea typeface="+mn-ea"/>
                <a:cs typeface="+mn-cs"/>
              </a:rPr>
              <a:t>I feel ready to have vaginal sex.</a:t>
            </a:r>
            <a:endParaRPr lang="en-US" sz="1200" i="0" kern="1200" dirty="0" smtClean="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C3E1844-3CBD-4F48-8420-8D7D29AE8A9D}" type="slidenum">
              <a:rPr lang="en-US" smtClean="0"/>
              <a:t>17</a:t>
            </a:fld>
            <a:endParaRPr lang="en-US" dirty="0"/>
          </a:p>
        </p:txBody>
      </p:sp>
    </p:spTree>
    <p:extLst>
      <p:ext uri="{BB962C8B-B14F-4D97-AF65-F5344CB8AC3E}">
        <p14:creationId xmlns:p14="http://schemas.microsoft.com/office/powerpoint/2010/main" val="13534028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You</a:t>
            </a:r>
            <a:r>
              <a:rPr lang="en-US" sz="1200" kern="1200" baseline="0" dirty="0" smtClean="0">
                <a:solidFill>
                  <a:schemeClr val="tx1"/>
                </a:solidFill>
                <a:effectLst/>
                <a:latin typeface="+mn-lt"/>
                <a:ea typeface="+mn-ea"/>
                <a:cs typeface="+mn-cs"/>
              </a:rPr>
              <a:t> can complete this activity all together as a large group, or break your class into smaller groups to complete.</a:t>
            </a:r>
          </a:p>
          <a:p>
            <a:pPr lvl="0"/>
            <a:endParaRPr lang="en-US" sz="1200" kern="1200" baseline="0" dirty="0" smtClean="0">
              <a:solidFill>
                <a:schemeClr val="tx1"/>
              </a:solidFill>
              <a:effectLst/>
              <a:latin typeface="+mn-lt"/>
              <a:ea typeface="+mn-ea"/>
              <a:cs typeface="+mn-cs"/>
            </a:endParaRPr>
          </a:p>
          <a:p>
            <a:pPr lvl="0"/>
            <a:r>
              <a:rPr lang="en-US" sz="1200" kern="1200" baseline="0" dirty="0" smtClean="0">
                <a:solidFill>
                  <a:schemeClr val="tx1"/>
                </a:solidFill>
                <a:effectLst/>
                <a:latin typeface="+mn-lt"/>
                <a:ea typeface="+mn-ea"/>
                <a:cs typeface="+mn-cs"/>
              </a:rPr>
              <a:t>Say: </a:t>
            </a:r>
            <a:r>
              <a:rPr lang="en-US" sz="1200" i="1" kern="1200" baseline="0" dirty="0" smtClean="0">
                <a:solidFill>
                  <a:schemeClr val="tx1"/>
                </a:solidFill>
                <a:effectLst/>
                <a:latin typeface="+mn-lt"/>
                <a:ea typeface="+mn-ea"/>
                <a:cs typeface="+mn-cs"/>
              </a:rPr>
              <a:t>Here’s our final story. It says, “You start to have sex and it is hurting you. You want to stop.” How you could use an I Statement to tell your partner your sexual limits in this story? </a:t>
            </a:r>
          </a:p>
          <a:p>
            <a:pPr lvl="0"/>
            <a:endParaRPr lang="en-US" sz="1200" i="1"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smtClean="0"/>
              <a:t>Give students enough time to process the question and make their decisions. </a:t>
            </a:r>
            <a:r>
              <a:rPr lang="en-US" i="0" baseline="0" dirty="0" smtClean="0"/>
              <a:t> </a:t>
            </a:r>
            <a:r>
              <a:rPr lang="en-US" sz="1200" i="0" kern="1200" baseline="0" dirty="0" smtClean="0">
                <a:solidFill>
                  <a:schemeClr val="tx1"/>
                </a:solidFill>
                <a:effectLst/>
                <a:latin typeface="+mn-lt"/>
                <a:ea typeface="+mn-ea"/>
                <a:cs typeface="+mn-cs"/>
              </a:rPr>
              <a:t>Sample answers include:</a:t>
            </a:r>
          </a:p>
          <a:p>
            <a:pPr marL="171450" lvl="0" indent="-171450">
              <a:buFont typeface="Arial" panose="020B0604020202020204" pitchFamily="34" charset="0"/>
              <a:buChar char="•"/>
            </a:pPr>
            <a:r>
              <a:rPr lang="en-US" sz="1200" i="0" kern="1200" baseline="0" dirty="0" smtClean="0">
                <a:solidFill>
                  <a:schemeClr val="tx1"/>
                </a:solidFill>
                <a:effectLst/>
                <a:latin typeface="+mn-lt"/>
                <a:ea typeface="+mn-ea"/>
                <a:cs typeface="+mn-cs"/>
              </a:rPr>
              <a:t>I want to slow down. That’s hurting.</a:t>
            </a:r>
          </a:p>
          <a:p>
            <a:pPr marL="171450" lvl="0" indent="-171450">
              <a:buFont typeface="Arial" panose="020B0604020202020204" pitchFamily="34" charset="0"/>
              <a:buChar char="•"/>
            </a:pPr>
            <a:r>
              <a:rPr lang="en-US" sz="1200" i="0" kern="1200" baseline="0" dirty="0" smtClean="0">
                <a:solidFill>
                  <a:schemeClr val="tx1"/>
                </a:solidFill>
                <a:effectLst/>
                <a:latin typeface="+mn-lt"/>
                <a:ea typeface="+mn-ea"/>
                <a:cs typeface="+mn-cs"/>
              </a:rPr>
              <a:t>I need to take a break.</a:t>
            </a:r>
          </a:p>
          <a:p>
            <a:pPr marL="171450" lvl="0" indent="-171450">
              <a:buFont typeface="Arial" panose="020B0604020202020204" pitchFamily="34" charset="0"/>
              <a:buChar char="•"/>
            </a:pPr>
            <a:r>
              <a:rPr lang="en-US" sz="1200" i="0" kern="1200" baseline="0" dirty="0" smtClean="0">
                <a:solidFill>
                  <a:schemeClr val="tx1"/>
                </a:solidFill>
                <a:effectLst/>
                <a:latin typeface="+mn-lt"/>
                <a:ea typeface="+mn-ea"/>
                <a:cs typeface="+mn-cs"/>
              </a:rPr>
              <a:t>I feel like this isn’t working. Can we try something else?</a:t>
            </a:r>
            <a:endParaRPr lang="en-US" sz="1200" i="0" kern="1200" dirty="0" smtClean="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C3E1844-3CBD-4F48-8420-8D7D29AE8A9D}" type="slidenum">
              <a:rPr lang="en-US" smtClean="0"/>
              <a:t>18</a:t>
            </a:fld>
            <a:endParaRPr lang="en-US" dirty="0"/>
          </a:p>
        </p:txBody>
      </p:sp>
    </p:spTree>
    <p:extLst>
      <p:ext uri="{BB962C8B-B14F-4D97-AF65-F5344CB8AC3E}">
        <p14:creationId xmlns:p14="http://schemas.microsoft.com/office/powerpoint/2010/main" val="22750310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Say: </a:t>
            </a:r>
            <a:r>
              <a:rPr lang="en-US" i="1" dirty="0" smtClean="0"/>
              <a:t>That</a:t>
            </a:r>
            <a:r>
              <a:rPr lang="en-US" i="1" baseline="0" dirty="0" smtClean="0"/>
              <a:t> was a lot of information, and you all are doing an amazing job! Let’s take a quick brain break before continuing with class.</a:t>
            </a:r>
          </a:p>
          <a:p>
            <a:endParaRPr lang="en-US" dirty="0" smtClean="0"/>
          </a:p>
          <a:p>
            <a:r>
              <a:rPr lang="en-US" dirty="0" smtClean="0"/>
              <a:t>Below are three ideas to give students a quick opportunity for a brain break. You are also welcome to come up with your own ideas for brain breaks that work best for your class.</a:t>
            </a:r>
          </a:p>
          <a:p>
            <a:endParaRPr lang="en-US" dirty="0" smtClean="0"/>
          </a:p>
          <a:p>
            <a:r>
              <a:rPr lang="en-US" b="1" dirty="0" smtClean="0"/>
              <a:t>Five finger breathing</a:t>
            </a:r>
          </a:p>
          <a:p>
            <a:r>
              <a:rPr lang="en-US" b="0" dirty="0" smtClean="0"/>
              <a:t>For this exercise, have all students place</a:t>
            </a:r>
            <a:r>
              <a:rPr lang="en-US" b="0" baseline="0" dirty="0" smtClean="0"/>
              <a:t> their hand in front of their chest with their five fingers spread out. Next, use the pointer finger of the other hand to trace up and down each of the five fingers, beginning with the thumb. As students trace up a finger, they will breathe in. As they trace down a finger, they will breath out. When students breathe out on the pinky finger, you can tell them to shake out their hands and arms. As the school year goes on, you can ask students to lead this exercise for their peers.</a:t>
            </a:r>
          </a:p>
          <a:p>
            <a:endParaRPr lang="en-US" b="0" baseline="0" dirty="0" smtClean="0"/>
          </a:p>
          <a:p>
            <a:r>
              <a:rPr lang="en-US" b="0" baseline="0" dirty="0" smtClean="0"/>
              <a:t>If this exercise is physically inaccessible for your class, you can also model the hand tracing for students while they breathe in and out.</a:t>
            </a:r>
          </a:p>
          <a:p>
            <a:endParaRPr lang="en-US" b="0" dirty="0" smtClean="0"/>
          </a:p>
          <a:p>
            <a:r>
              <a:rPr lang="en-US" b="1" dirty="0" smtClean="0"/>
              <a:t>Stretch break</a:t>
            </a:r>
          </a:p>
          <a:p>
            <a:r>
              <a:rPr lang="en-US" b="0" dirty="0" smtClean="0"/>
              <a:t>Lead students through</a:t>
            </a:r>
            <a:r>
              <a:rPr lang="en-US" b="0" baseline="0" dirty="0" smtClean="0"/>
              <a:t> a series of basic stretches. These can be completed in a chair, or while standing up, depending on the accommodation needs of your class. Some ideas include reaching toward the ceiling, stretching one arm at a time across the chest, reaching toward toes, turning head from side to side, etc. Ask students to hold a pose while you count to ten. As the school year goes on, you can ask students to lead stretches for their peers.</a:t>
            </a:r>
          </a:p>
          <a:p>
            <a:endParaRPr lang="en-US" b="0" dirty="0" smtClean="0"/>
          </a:p>
          <a:p>
            <a:r>
              <a:rPr lang="en-US" b="1" dirty="0" smtClean="0"/>
              <a:t>Dance party</a:t>
            </a:r>
          </a:p>
          <a:p>
            <a:r>
              <a:rPr lang="en-US" b="0" dirty="0" smtClean="0"/>
              <a:t>If your class likes to dance, you can put on a short song for them to dance to.</a:t>
            </a:r>
            <a:r>
              <a:rPr lang="en-US" b="0" baseline="0" dirty="0" smtClean="0"/>
              <a:t> This is especially effective if you are able to find a song that relates to the theme for that week’s class. </a:t>
            </a:r>
            <a:endParaRPr lang="en-US" b="0" dirty="0"/>
          </a:p>
        </p:txBody>
      </p:sp>
      <p:sp>
        <p:nvSpPr>
          <p:cNvPr id="4" name="Slide Number Placeholder 3"/>
          <p:cNvSpPr>
            <a:spLocks noGrp="1"/>
          </p:cNvSpPr>
          <p:nvPr>
            <p:ph type="sldNum" sz="quarter" idx="10"/>
          </p:nvPr>
        </p:nvSpPr>
        <p:spPr/>
        <p:txBody>
          <a:bodyPr/>
          <a:lstStyle/>
          <a:p>
            <a:fld id="{68BAA58B-7F68-4F22-A5B3-354C37D900B1}" type="slidenum">
              <a:rPr lang="en-US" smtClean="0"/>
              <a:t>19</a:t>
            </a:fld>
            <a:endParaRPr lang="en-US" dirty="0"/>
          </a:p>
        </p:txBody>
      </p:sp>
    </p:spTree>
    <p:extLst>
      <p:ext uri="{BB962C8B-B14F-4D97-AF65-F5344CB8AC3E}">
        <p14:creationId xmlns:p14="http://schemas.microsoft.com/office/powerpoint/2010/main" val="18122376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Use the large class Healthy Relationship Toolbox to review the Healthy Relationship Tools (I Statement, Relationship Map, NO!, and Consent Check-In). You can ask students to pull off one tool at a time and discuss what it is and how it is used. It can be particularly helpful for this review if you give students specific scenarios to think through. For example, you might ask, “If your friend lies to you, what is one I Statement you could use to tell your friend how you feel?” You may even consider using examples of situations that have</a:t>
            </a:r>
            <a:r>
              <a:rPr lang="en-US" sz="1200" kern="1200" baseline="0" dirty="0" smtClean="0">
                <a:solidFill>
                  <a:schemeClr val="tx1"/>
                </a:solidFill>
                <a:effectLst/>
                <a:latin typeface="+mn-lt"/>
                <a:ea typeface="+mn-ea"/>
                <a:cs typeface="+mn-cs"/>
              </a:rPr>
              <a:t> recently </a:t>
            </a:r>
            <a:r>
              <a:rPr lang="en-US" sz="1200" kern="1200" dirty="0" smtClean="0">
                <a:solidFill>
                  <a:schemeClr val="tx1"/>
                </a:solidFill>
                <a:effectLst/>
                <a:latin typeface="+mn-lt"/>
                <a:ea typeface="+mn-ea"/>
                <a:cs typeface="+mn-cs"/>
              </a:rPr>
              <a:t>occurred in your classroom,</a:t>
            </a:r>
            <a:r>
              <a:rPr lang="en-US" sz="1200" kern="1200" baseline="0" dirty="0" smtClean="0">
                <a:solidFill>
                  <a:schemeClr val="tx1"/>
                </a:solidFill>
                <a:effectLst/>
                <a:latin typeface="+mn-lt"/>
                <a:ea typeface="+mn-ea"/>
                <a:cs typeface="+mn-cs"/>
              </a:rPr>
              <a:t> as long as doing so does not break student confidentiality</a:t>
            </a:r>
            <a:r>
              <a:rPr lang="en-US" sz="1200" kern="1200" dirty="0" smtClean="0">
                <a:solidFill>
                  <a:schemeClr val="tx1"/>
                </a:solidFill>
                <a:effectLst/>
                <a:latin typeface="+mn-lt"/>
                <a:ea typeface="+mn-ea"/>
                <a:cs typeface="+mn-cs"/>
              </a:rPr>
              <a:t>. </a:t>
            </a:r>
            <a:r>
              <a:rPr lang="en-US" sz="1200" b="0" kern="1200" dirty="0" smtClean="0">
                <a:solidFill>
                  <a:srgbClr val="FF0000"/>
                </a:solidFill>
                <a:effectLst/>
                <a:latin typeface="+mn-lt"/>
                <a:ea typeface="+mn-ea"/>
                <a:cs typeface="+mn-cs"/>
              </a:rPr>
              <a:t>You can also ask students to connect the toolbox</a:t>
            </a:r>
            <a:r>
              <a:rPr lang="en-US" sz="1200" b="0" kern="1200" baseline="0" dirty="0" smtClean="0">
                <a:solidFill>
                  <a:srgbClr val="FF0000"/>
                </a:solidFill>
                <a:effectLst/>
                <a:latin typeface="+mn-lt"/>
                <a:ea typeface="+mn-ea"/>
                <a:cs typeface="+mn-cs"/>
              </a:rPr>
              <a:t> tools to their current relationships. You might say, “Can anyone volunteer and tell me about something going on in your life right now that the toolbox could help you with?”</a:t>
            </a:r>
            <a:endParaRPr lang="en-US" b="0" dirty="0" smtClean="0">
              <a:solidFill>
                <a:srgbClr val="FF0000"/>
              </a:solidFill>
              <a:effectLst/>
            </a:endParaRPr>
          </a:p>
          <a:p>
            <a:endParaRPr lang="en-US" dirty="0" smtClean="0"/>
          </a:p>
          <a:p>
            <a:r>
              <a:rPr lang="en-US" dirty="0" smtClean="0"/>
              <a:t>Instructions</a:t>
            </a:r>
            <a:r>
              <a:rPr lang="en-US" baseline="0" dirty="0" smtClean="0"/>
              <a:t> for how to use each</a:t>
            </a:r>
            <a:r>
              <a:rPr lang="en-US" dirty="0" smtClean="0"/>
              <a:t> Healthy Relationship</a:t>
            </a:r>
            <a:r>
              <a:rPr lang="en-US" baseline="0" dirty="0" smtClean="0"/>
              <a:t> Tool can be found in the following classes:</a:t>
            </a:r>
          </a:p>
          <a:p>
            <a:pPr marL="171450" indent="-171450">
              <a:buFont typeface="Arial" panose="020B0604020202020204" pitchFamily="34" charset="0"/>
              <a:buChar char="•"/>
            </a:pPr>
            <a:r>
              <a:rPr lang="en-US" b="1" baseline="0" dirty="0" smtClean="0"/>
              <a:t>I Statements</a:t>
            </a:r>
            <a:r>
              <a:rPr lang="en-US" b="0" baseline="0" dirty="0" smtClean="0"/>
              <a:t>: Classes 2 and 3</a:t>
            </a:r>
          </a:p>
          <a:p>
            <a:pPr marL="171450" indent="-171450">
              <a:buFont typeface="Arial" panose="020B0604020202020204" pitchFamily="34" charset="0"/>
              <a:buChar char="•"/>
            </a:pPr>
            <a:r>
              <a:rPr lang="en-US" b="1" baseline="0" dirty="0" smtClean="0"/>
              <a:t>Relationship Map</a:t>
            </a:r>
            <a:r>
              <a:rPr lang="en-US" b="0" baseline="0" dirty="0" smtClean="0"/>
              <a:t>: Class 4</a:t>
            </a:r>
          </a:p>
          <a:p>
            <a:pPr marL="171450" indent="-171450">
              <a:buFont typeface="Arial" panose="020B0604020202020204" pitchFamily="34" charset="0"/>
              <a:buChar char="•"/>
            </a:pPr>
            <a:r>
              <a:rPr lang="en-US" b="1" baseline="0" dirty="0" smtClean="0"/>
              <a:t>NO!: </a:t>
            </a:r>
            <a:r>
              <a:rPr lang="en-US" b="0" baseline="0" dirty="0" smtClean="0"/>
              <a:t>Class 5</a:t>
            </a:r>
          </a:p>
          <a:p>
            <a:pPr marL="171450" indent="-171450">
              <a:buFont typeface="Arial" panose="020B0604020202020204" pitchFamily="34" charset="0"/>
              <a:buChar char="•"/>
            </a:pPr>
            <a:r>
              <a:rPr lang="en-US" b="1" baseline="0" dirty="0" smtClean="0"/>
              <a:t>Consent Check-In: </a:t>
            </a:r>
            <a:r>
              <a:rPr lang="en-US" b="0" baseline="0" dirty="0" smtClean="0"/>
              <a:t>Class 6</a:t>
            </a:r>
            <a:endParaRPr lang="en-US" b="1" dirty="0"/>
          </a:p>
        </p:txBody>
      </p:sp>
      <p:sp>
        <p:nvSpPr>
          <p:cNvPr id="4" name="Slide Number Placeholder 3"/>
          <p:cNvSpPr>
            <a:spLocks noGrp="1"/>
          </p:cNvSpPr>
          <p:nvPr>
            <p:ph type="sldNum" sz="quarter" idx="10"/>
          </p:nvPr>
        </p:nvSpPr>
        <p:spPr/>
        <p:txBody>
          <a:bodyPr/>
          <a:lstStyle/>
          <a:p>
            <a:fld id="{68BAA58B-7F68-4F22-A5B3-354C37D900B1}" type="slidenum">
              <a:rPr lang="en-US" smtClean="0"/>
              <a:t>2</a:t>
            </a:fld>
            <a:endParaRPr lang="en-US" dirty="0"/>
          </a:p>
        </p:txBody>
      </p:sp>
    </p:spTree>
    <p:extLst>
      <p:ext uri="{BB962C8B-B14F-4D97-AF65-F5344CB8AC3E}">
        <p14:creationId xmlns:p14="http://schemas.microsoft.com/office/powerpoint/2010/main" val="7876521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Say: </a:t>
            </a:r>
            <a:r>
              <a:rPr lang="en-US" sz="1200" i="1" kern="1200" dirty="0" smtClean="0">
                <a:solidFill>
                  <a:schemeClr val="tx1"/>
                </a:solidFill>
                <a:effectLst/>
                <a:latin typeface="+mn-lt"/>
                <a:ea typeface="+mn-ea"/>
                <a:cs typeface="+mn-cs"/>
              </a:rPr>
              <a:t>The fourth part of our Safer Sexuality Checklist is consent. Does anyone remember what consent is?</a:t>
            </a:r>
          </a:p>
          <a:p>
            <a:pPr lvl="0"/>
            <a:endParaRPr lang="en-US" sz="1200" i="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smtClean="0"/>
              <a:t>Give students enough time to process the question and make their decisions. </a:t>
            </a:r>
            <a:endParaRPr lang="en-US" i="0" baseline="0" dirty="0" smtClean="0"/>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Say: </a:t>
            </a:r>
            <a:r>
              <a:rPr lang="en-US" sz="1200" i="1" kern="1200" dirty="0" smtClean="0">
                <a:solidFill>
                  <a:schemeClr val="tx1"/>
                </a:solidFill>
                <a:effectLst/>
                <a:latin typeface="+mn-lt"/>
                <a:ea typeface="+mn-ea"/>
                <a:cs typeface="+mn-cs"/>
              </a:rPr>
              <a:t>Consent is getting someone’s ok or permission to do something. Consent is when you ask, and someone says yes.</a:t>
            </a:r>
          </a:p>
          <a:p>
            <a:pPr lvl="0"/>
            <a:endParaRPr lang="en-US" sz="1200" i="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1" baseline="0" dirty="0" smtClean="0"/>
              <a:t>There are four parts of consent. The first, thinking clearly, means that both people are awake and sober. Neither person has been drinking a lot of alcohol or doing drugs. People have to be thinking clearly to be able to give consent.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baseline="0" dirty="0" smtClean="0"/>
          </a:p>
          <a:p>
            <a:pPr rtl="0"/>
            <a:r>
              <a:rPr lang="en-US" i="1" baseline="0" dirty="0" smtClean="0"/>
              <a:t>The second part is that both people give an excited yes. </a:t>
            </a:r>
            <a:r>
              <a:rPr lang="en-US" sz="1200" b="0" i="1" u="none" strike="noStrike" kern="1200" dirty="0" smtClean="0">
                <a:solidFill>
                  <a:schemeClr val="tx1"/>
                </a:solidFill>
                <a:effectLst/>
                <a:latin typeface="+mn-lt"/>
                <a:ea typeface="+mn-ea"/>
                <a:cs typeface="+mn-cs"/>
              </a:rPr>
              <a:t>What does an excited yes sound like? </a:t>
            </a:r>
          </a:p>
          <a:p>
            <a:pPr rtl="0"/>
            <a:endParaRPr lang="en-US" sz="1200" b="0" i="1" u="none" strike="noStrike" kern="1200" dirty="0" smtClean="0">
              <a:solidFill>
                <a:schemeClr val="tx1"/>
              </a:solidFill>
              <a:effectLst/>
              <a:latin typeface="+mn-lt"/>
              <a:ea typeface="+mn-ea"/>
              <a:cs typeface="+mn-cs"/>
            </a:endParaRPr>
          </a:p>
          <a:p>
            <a:pPr rtl="0"/>
            <a:r>
              <a:rPr lang="en-US" sz="1200" b="0" i="0" u="none" strike="noStrike" kern="1200" dirty="0" smtClean="0">
                <a:solidFill>
                  <a:schemeClr val="tx1"/>
                </a:solidFill>
                <a:effectLst/>
                <a:latin typeface="+mn-lt"/>
                <a:ea typeface="+mn-ea"/>
                <a:cs typeface="+mn-cs"/>
              </a:rPr>
              <a:t>Encourage students to share out</a:t>
            </a:r>
            <a:r>
              <a:rPr lang="en-US" sz="1200" b="0" i="0" u="none" strike="noStrike" kern="1200" baseline="0" dirty="0" smtClean="0">
                <a:solidFill>
                  <a:schemeClr val="tx1"/>
                </a:solidFill>
                <a:effectLst/>
                <a:latin typeface="+mn-lt"/>
                <a:ea typeface="+mn-ea"/>
                <a:cs typeface="+mn-cs"/>
              </a:rPr>
              <a:t> loud what an excited yes sounds like (ex: YES!, yahoo!, oh yeah!, etc.).</a:t>
            </a:r>
          </a:p>
          <a:p>
            <a:pPr rtl="0"/>
            <a:endParaRPr lang="en-US" sz="1200" b="0" i="0" u="none" strike="noStrike" kern="1200" baseline="0" dirty="0" smtClean="0">
              <a:solidFill>
                <a:schemeClr val="tx1"/>
              </a:solidFill>
              <a:effectLst/>
              <a:latin typeface="+mn-lt"/>
              <a:ea typeface="+mn-ea"/>
              <a:cs typeface="+mn-cs"/>
            </a:endParaRPr>
          </a:p>
          <a:p>
            <a:pPr rtl="0"/>
            <a:r>
              <a:rPr lang="en-US" sz="1200" b="0" i="0" u="none" strike="noStrike" kern="1200" baseline="0" dirty="0" smtClean="0">
                <a:solidFill>
                  <a:schemeClr val="tx1"/>
                </a:solidFill>
                <a:effectLst/>
                <a:latin typeface="+mn-lt"/>
                <a:ea typeface="+mn-ea"/>
                <a:cs typeface="+mn-cs"/>
              </a:rPr>
              <a:t>Say: </a:t>
            </a:r>
            <a:r>
              <a:rPr lang="en-US" sz="1200" b="0" i="1" u="none" strike="noStrike" kern="1200" dirty="0" smtClean="0">
                <a:solidFill>
                  <a:schemeClr val="tx1"/>
                </a:solidFill>
                <a:effectLst/>
                <a:latin typeface="+mn-lt"/>
                <a:ea typeface="+mn-ea"/>
                <a:cs typeface="+mn-cs"/>
              </a:rPr>
              <a:t>You can also say yes with your signs. Your partner needs</a:t>
            </a:r>
            <a:r>
              <a:rPr lang="en-US" sz="1200" b="0" i="1" u="none" strike="noStrike" kern="1200" baseline="0" dirty="0" smtClean="0">
                <a:solidFill>
                  <a:schemeClr val="tx1"/>
                </a:solidFill>
                <a:effectLst/>
                <a:latin typeface="+mn-lt"/>
                <a:ea typeface="+mn-ea"/>
                <a:cs typeface="+mn-cs"/>
              </a:rPr>
              <a:t> to </a:t>
            </a:r>
            <a:r>
              <a:rPr lang="en-US" sz="1200" b="0" i="1" u="none" strike="noStrike" kern="1200" dirty="0" smtClean="0">
                <a:solidFill>
                  <a:schemeClr val="tx1"/>
                </a:solidFill>
                <a:effectLst/>
                <a:latin typeface="+mn-lt"/>
                <a:ea typeface="+mn-ea"/>
                <a:cs typeface="+mn-cs"/>
              </a:rPr>
              <a:t>say yes with their words or signs, and their face</a:t>
            </a:r>
            <a:r>
              <a:rPr lang="en-US" sz="1200" b="0" i="1" u="none" strike="noStrike" kern="1200" baseline="0" dirty="0" smtClean="0">
                <a:solidFill>
                  <a:schemeClr val="tx1"/>
                </a:solidFill>
                <a:effectLst/>
                <a:latin typeface="+mn-lt"/>
                <a:ea typeface="+mn-ea"/>
                <a:cs typeface="+mn-cs"/>
              </a:rPr>
              <a:t> and body needs to also look excited. </a:t>
            </a:r>
          </a:p>
          <a:p>
            <a:pPr rtl="0"/>
            <a:endParaRPr lang="en-US" i="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i="1" baseline="0" dirty="0" smtClean="0"/>
              <a:t>The third part of consent is that there is no pressure. Pressure is when someone tries to get you to do something you don’t want to do. They might pressure you to have sex by threatening you, making you feel bad, using their body to hurt you, or even offering you something nice in exchange for sex. Remember, you must only have sex if you really want to! It’s not okay for someone to pressure you to have sex. It’s also not okay for you to pressure your partner to have sex.</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i="1" baseline="0" dirty="0" smtClean="0"/>
              <a:t>Finally, the last part of consent is ongoing check-ins. Consent isn’t a one-time thing. Just because someone says yes to having sex with you today, doesn’t mean that they want to have sex with you tomorrow. You need to ask each time. And as you’re having sex, you need to pay attention to your partner’s body and words to make sure they are still feeling good. If you are ever unsure, you need to stop and ask your partner if they are okay.</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1C3E1844-3CBD-4F48-8420-8D7D29AE8A9D}" type="slidenum">
              <a:rPr lang="en-US" smtClean="0"/>
              <a:t>20</a:t>
            </a:fld>
            <a:endParaRPr lang="en-US" dirty="0"/>
          </a:p>
        </p:txBody>
      </p:sp>
    </p:spTree>
    <p:extLst>
      <p:ext uri="{BB962C8B-B14F-4D97-AF65-F5344CB8AC3E}">
        <p14:creationId xmlns:p14="http://schemas.microsoft.com/office/powerpoint/2010/main" val="32725538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Say: </a:t>
            </a:r>
            <a:r>
              <a:rPr lang="en-US" b="0" i="1" dirty="0" smtClean="0"/>
              <a:t>So if you want to touch,</a:t>
            </a:r>
            <a:r>
              <a:rPr lang="en-US" b="0" i="1" baseline="0" dirty="0" smtClean="0"/>
              <a:t> kiss, or </a:t>
            </a:r>
            <a:r>
              <a:rPr lang="en-US" b="0" i="1" dirty="0" smtClean="0"/>
              <a:t>have sex with your partner, </a:t>
            </a:r>
            <a:r>
              <a:rPr lang="en-US" i="1" dirty="0" smtClean="0"/>
              <a:t>how do you ask them? What could you say?</a:t>
            </a:r>
          </a:p>
          <a:p>
            <a:endParaRPr lang="en-US" i="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smtClean="0"/>
              <a:t>Give students enough time to process the question and make their decisions. </a:t>
            </a:r>
            <a:r>
              <a:rPr lang="en-US" i="0" baseline="0" dirty="0" smtClean="0"/>
              <a:t> Some ideas are included below:</a:t>
            </a:r>
          </a:p>
          <a:p>
            <a:pPr marL="171450" indent="-171450" rtl="0">
              <a:buFont typeface="Arial" panose="020B0604020202020204" pitchFamily="34" charset="0"/>
              <a:buChar char="•"/>
            </a:pPr>
            <a:r>
              <a:rPr lang="en-US" sz="1200" b="0" i="0" u="none" strike="noStrike" kern="1200" dirty="0" smtClean="0">
                <a:solidFill>
                  <a:schemeClr val="tx1"/>
                </a:solidFill>
                <a:effectLst/>
                <a:latin typeface="+mn-lt"/>
                <a:ea typeface="+mn-ea"/>
                <a:cs typeface="+mn-cs"/>
              </a:rPr>
              <a:t>Do you want to have sex?</a:t>
            </a:r>
          </a:p>
          <a:p>
            <a:pPr marL="171450" indent="-171450" rtl="0">
              <a:buFont typeface="Arial" panose="020B0604020202020204" pitchFamily="34" charset="0"/>
              <a:buChar char="•"/>
            </a:pPr>
            <a:r>
              <a:rPr lang="en-US" sz="1200" b="0" i="0" u="none" strike="noStrike" kern="1200" dirty="0" smtClean="0">
                <a:solidFill>
                  <a:schemeClr val="tx1"/>
                </a:solidFill>
                <a:effectLst/>
                <a:latin typeface="+mn-lt"/>
                <a:ea typeface="+mn-ea"/>
                <a:cs typeface="+mn-cs"/>
              </a:rPr>
              <a:t>Can I kiss you?</a:t>
            </a:r>
          </a:p>
          <a:p>
            <a:pPr marL="171450" indent="-171450" rtl="0">
              <a:buFont typeface="Arial" panose="020B0604020202020204" pitchFamily="34" charset="0"/>
              <a:buChar char="•"/>
            </a:pPr>
            <a:r>
              <a:rPr lang="en-US" sz="1200" b="0" i="0" u="none" strike="noStrike" kern="1200" dirty="0" smtClean="0">
                <a:solidFill>
                  <a:schemeClr val="tx1"/>
                </a:solidFill>
                <a:effectLst/>
                <a:latin typeface="+mn-lt"/>
                <a:ea typeface="+mn-ea"/>
                <a:cs typeface="+mn-cs"/>
              </a:rPr>
              <a:t>What do you want to do?</a:t>
            </a:r>
          </a:p>
          <a:p>
            <a:pPr marL="171450" indent="-171450" rtl="0">
              <a:buFont typeface="Arial" panose="020B0604020202020204" pitchFamily="34" charset="0"/>
              <a:buChar char="•"/>
            </a:pPr>
            <a:r>
              <a:rPr lang="en-US" sz="1200" b="0" i="0" u="none" strike="noStrike" kern="1200" dirty="0" smtClean="0">
                <a:solidFill>
                  <a:schemeClr val="tx1"/>
                </a:solidFill>
                <a:effectLst/>
                <a:latin typeface="+mn-lt"/>
                <a:ea typeface="+mn-ea"/>
                <a:cs typeface="+mn-cs"/>
              </a:rPr>
              <a:t>Where can I touch you?</a:t>
            </a:r>
          </a:p>
          <a:p>
            <a:pPr marL="171450" indent="-171450" rtl="0">
              <a:buFont typeface="Arial" panose="020B0604020202020204" pitchFamily="34" charset="0"/>
              <a:buChar char="•"/>
            </a:pPr>
            <a:r>
              <a:rPr lang="en-US" sz="1200" b="0" i="0" u="none" strike="noStrike" kern="1200" dirty="0" smtClean="0">
                <a:solidFill>
                  <a:schemeClr val="tx1"/>
                </a:solidFill>
                <a:effectLst/>
                <a:latin typeface="+mn-lt"/>
                <a:ea typeface="+mn-ea"/>
                <a:cs typeface="+mn-cs"/>
              </a:rPr>
              <a:t>Can I take your clothes off?</a:t>
            </a:r>
          </a:p>
          <a:p>
            <a:pPr marL="171450" indent="-171450" rtl="0">
              <a:buFont typeface="Arial" panose="020B0604020202020204" pitchFamily="34" charset="0"/>
              <a:buChar char="•"/>
            </a:pPr>
            <a:endParaRPr lang="en-US" sz="1200" b="0" i="0" u="none" strike="noStrike" kern="1200" dirty="0" smtClean="0">
              <a:solidFill>
                <a:schemeClr val="tx1"/>
              </a:solidFill>
              <a:effectLst/>
              <a:latin typeface="+mn-lt"/>
              <a:ea typeface="+mn-ea"/>
              <a:cs typeface="+mn-cs"/>
            </a:endParaRPr>
          </a:p>
          <a:p>
            <a:pPr lvl="0"/>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C3E1844-3CBD-4F48-8420-8D7D29AE8A9D}" type="slidenum">
              <a:rPr lang="en-US" smtClean="0"/>
              <a:t>21</a:t>
            </a:fld>
            <a:endParaRPr lang="en-US" dirty="0"/>
          </a:p>
        </p:txBody>
      </p:sp>
    </p:spTree>
    <p:extLst>
      <p:ext uri="{BB962C8B-B14F-4D97-AF65-F5344CB8AC3E}">
        <p14:creationId xmlns:p14="http://schemas.microsoft.com/office/powerpoint/2010/main" val="5199597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Say: </a:t>
            </a:r>
            <a:r>
              <a:rPr lang="en-US" sz="1200" i="1" kern="1200" dirty="0" smtClean="0">
                <a:solidFill>
                  <a:schemeClr val="tx1"/>
                </a:solidFill>
                <a:effectLst/>
                <a:latin typeface="+mn-lt"/>
                <a:ea typeface="+mn-ea"/>
                <a:cs typeface="+mn-cs"/>
              </a:rPr>
              <a:t>Remember, you always have the right to say NO! to</a:t>
            </a:r>
            <a:r>
              <a:rPr lang="en-US" sz="1200" i="1" kern="1200" baseline="0" dirty="0" smtClean="0">
                <a:solidFill>
                  <a:schemeClr val="tx1"/>
                </a:solidFill>
                <a:effectLst/>
                <a:latin typeface="+mn-lt"/>
                <a:ea typeface="+mn-ea"/>
                <a:cs typeface="+mn-cs"/>
              </a:rPr>
              <a:t> anyone or anything that you’re not cool with. Your partner also has the right to tell you NO! if you ask them to have sex. You might feel disappointed if you wanted to have sex and your partner says no. That’s normal. But you cannot make your partner feel bad. They have the right to say no, and you need to respect their sexual limits.</a:t>
            </a:r>
          </a:p>
          <a:p>
            <a:pPr lvl="0"/>
            <a:endParaRPr lang="en-US" sz="1200" i="1" kern="1200" baseline="0" dirty="0" smtClean="0">
              <a:solidFill>
                <a:schemeClr val="tx1"/>
              </a:solidFill>
              <a:effectLst/>
              <a:latin typeface="+mn-lt"/>
              <a:ea typeface="+mn-ea"/>
              <a:cs typeface="+mn-cs"/>
            </a:endParaRPr>
          </a:p>
          <a:p>
            <a:pPr lvl="0"/>
            <a:r>
              <a:rPr lang="en-US" sz="1200" i="1" kern="1200" baseline="0" dirty="0" smtClean="0">
                <a:solidFill>
                  <a:schemeClr val="tx1"/>
                </a:solidFill>
                <a:effectLst/>
                <a:latin typeface="+mn-lt"/>
                <a:ea typeface="+mn-ea"/>
                <a:cs typeface="+mn-cs"/>
              </a:rPr>
              <a:t>If you are feeling down because your partner said no, what could you do to feel better? What is something that makes you really happy?</a:t>
            </a:r>
          </a:p>
          <a:p>
            <a:pPr lvl="0"/>
            <a:endParaRPr lang="en-US" sz="1200" i="1"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smtClean="0"/>
              <a:t>Give students enough time to process the question and make their decisions. </a:t>
            </a:r>
            <a:r>
              <a:rPr lang="en-US" i="0" baseline="0" dirty="0" smtClean="0"/>
              <a:t> Some ideas are included below:</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Go for a walk</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Listen</a:t>
            </a:r>
            <a:r>
              <a:rPr lang="en-US" sz="1200" kern="1200" baseline="0" dirty="0" smtClean="0">
                <a:solidFill>
                  <a:schemeClr val="tx1"/>
                </a:solidFill>
                <a:effectLst/>
                <a:latin typeface="+mn-lt"/>
                <a:ea typeface="+mn-ea"/>
                <a:cs typeface="+mn-cs"/>
              </a:rPr>
              <a:t> to music</a:t>
            </a:r>
          </a:p>
          <a:p>
            <a:pPr marL="171450" lvl="0" indent="-171450">
              <a:buFont typeface="Arial" panose="020B0604020202020204" pitchFamily="34" charset="0"/>
              <a:buChar char="•"/>
            </a:pPr>
            <a:r>
              <a:rPr lang="en-US" sz="1200" kern="1200" baseline="0" dirty="0" smtClean="0">
                <a:solidFill>
                  <a:schemeClr val="tx1"/>
                </a:solidFill>
                <a:effectLst/>
                <a:latin typeface="+mn-lt"/>
                <a:ea typeface="+mn-ea"/>
                <a:cs typeface="+mn-cs"/>
              </a:rPr>
              <a:t>Eat ice cream</a:t>
            </a:r>
          </a:p>
          <a:p>
            <a:pPr marL="171450" lvl="0" indent="-171450">
              <a:buFont typeface="Arial" panose="020B0604020202020204" pitchFamily="34" charset="0"/>
              <a:buChar char="•"/>
            </a:pPr>
            <a:r>
              <a:rPr lang="en-US" sz="1200" kern="1200" baseline="0" dirty="0" smtClean="0">
                <a:solidFill>
                  <a:schemeClr val="tx1"/>
                </a:solidFill>
                <a:effectLst/>
                <a:latin typeface="+mn-lt"/>
                <a:ea typeface="+mn-ea"/>
                <a:cs typeface="+mn-cs"/>
              </a:rPr>
              <a:t>Talk to a friend</a:t>
            </a:r>
          </a:p>
          <a:p>
            <a:pPr marL="171450" lvl="0" indent="-171450">
              <a:buFont typeface="Arial" panose="020B0604020202020204" pitchFamily="34" charset="0"/>
              <a:buChar char="•"/>
            </a:pPr>
            <a:r>
              <a:rPr lang="en-US" sz="1200" kern="1200" baseline="0" dirty="0" smtClean="0">
                <a:solidFill>
                  <a:schemeClr val="tx1"/>
                </a:solidFill>
                <a:effectLst/>
                <a:latin typeface="+mn-lt"/>
                <a:ea typeface="+mn-ea"/>
                <a:cs typeface="+mn-cs"/>
              </a:rPr>
              <a:t>Do art</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C3E1844-3CBD-4F48-8420-8D7D29AE8A9D}" type="slidenum">
              <a:rPr lang="en-US" smtClean="0"/>
              <a:t>22</a:t>
            </a:fld>
            <a:endParaRPr lang="en-US" dirty="0"/>
          </a:p>
        </p:txBody>
      </p:sp>
    </p:spTree>
    <p:extLst>
      <p:ext uri="{BB962C8B-B14F-4D97-AF65-F5344CB8AC3E}">
        <p14:creationId xmlns:p14="http://schemas.microsoft.com/office/powerpoint/2010/main" val="6707240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Say: </a:t>
            </a:r>
            <a:r>
              <a:rPr lang="en-US" sz="1200" b="0" i="1" u="none" strike="noStrike" kern="1200" dirty="0" smtClean="0">
                <a:solidFill>
                  <a:schemeClr val="tx1"/>
                </a:solidFill>
                <a:effectLst/>
                <a:latin typeface="+mn-lt"/>
                <a:ea typeface="+mn-ea"/>
                <a:cs typeface="+mn-cs"/>
              </a:rPr>
              <a:t>Sexual touch without consent is called sexual assault or rape. It is against the law and it is not okay. If someone touches your breasts, genitals, or butt without your consent, this is sexual assault. If someone makes you touch their breasts, genitals, or butt without your consent, this is sexual assault too. </a:t>
            </a:r>
            <a:endParaRPr lang="en-US" b="0" i="1" dirty="0" smtClean="0">
              <a:effectLst/>
            </a:endParaRPr>
          </a:p>
          <a:p>
            <a:pPr lvl="0"/>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u="none" strike="noStrike" kern="1200" dirty="0" smtClean="0">
                <a:solidFill>
                  <a:schemeClr val="tx1"/>
                </a:solidFill>
                <a:effectLst/>
                <a:latin typeface="+mn-lt"/>
                <a:ea typeface="+mn-ea"/>
                <a:cs typeface="+mn-cs"/>
              </a:rPr>
              <a:t>If anyone has ever touched you in a way you did not like, it is not your fault. You did not do anything wrong. You are not alone, and</a:t>
            </a:r>
            <a:r>
              <a:rPr lang="en-US" sz="1200" b="0" i="1" u="none" strike="noStrike" kern="1200" baseline="0" dirty="0" smtClean="0">
                <a:solidFill>
                  <a:schemeClr val="tx1"/>
                </a:solidFill>
                <a:effectLst/>
                <a:latin typeface="+mn-lt"/>
                <a:ea typeface="+mn-ea"/>
                <a:cs typeface="+mn-cs"/>
              </a:rPr>
              <a:t> y</a:t>
            </a:r>
            <a:r>
              <a:rPr lang="en-US" sz="1200" b="0" i="1" u="none" strike="noStrike" kern="1200" dirty="0" smtClean="0">
                <a:solidFill>
                  <a:schemeClr val="tx1"/>
                </a:solidFill>
                <a:effectLst/>
                <a:latin typeface="+mn-lt"/>
                <a:ea typeface="+mn-ea"/>
                <a:cs typeface="+mn-cs"/>
              </a:rPr>
              <a:t>ou can get help</a:t>
            </a:r>
            <a:r>
              <a:rPr lang="en-US" sz="1200" b="0" i="1" u="none" strike="noStrike" kern="1200" baseline="0" dirty="0" smtClean="0">
                <a:solidFill>
                  <a:schemeClr val="tx1"/>
                </a:solidFill>
                <a:effectLst/>
                <a:latin typeface="+mn-lt"/>
                <a:ea typeface="+mn-ea"/>
                <a:cs typeface="+mn-cs"/>
              </a:rPr>
              <a:t> from an adult in your inner circle of trust (green circle).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1" u="none" strike="noStrike" kern="1200" baseline="0" dirty="0" smtClean="0">
              <a:solidFill>
                <a:schemeClr val="tx1"/>
              </a:solidFill>
              <a:effectLst/>
              <a:latin typeface="+mn-lt"/>
              <a:ea typeface="+mn-ea"/>
              <a:cs typeface="+mn-cs"/>
            </a:endParaRPr>
          </a:p>
          <a:p>
            <a:r>
              <a:rPr lang="en-US" i="1" baseline="0" dirty="0" smtClean="0"/>
              <a:t>I want each of you to think of one adult you could talk to if someone touches you or someone you care about in a way you don’t like. Who is one adult from your inner circle of trust (green circle) that you could talk to for help?</a:t>
            </a:r>
          </a:p>
          <a:p>
            <a:endParaRPr lang="en-US" i="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smtClean="0"/>
              <a:t>Give students enough time to process the question and make their decisions. </a:t>
            </a:r>
            <a:r>
              <a:rPr lang="en-US" i="0" baseline="0" dirty="0" smtClean="0"/>
              <a:t> Go around the classroom and ask each student to share the name of one adult they could go to for help.</a:t>
            </a:r>
            <a:endParaRPr lang="en-US" i="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1" dirty="0" smtClean="0">
              <a:effectLst/>
            </a:endParaRPr>
          </a:p>
          <a:p>
            <a:pPr lvl="0"/>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C3E1844-3CBD-4F48-8420-8D7D29AE8A9D}" type="slidenum">
              <a:rPr lang="en-US" smtClean="0"/>
              <a:t>23</a:t>
            </a:fld>
            <a:endParaRPr lang="en-US" dirty="0"/>
          </a:p>
        </p:txBody>
      </p:sp>
    </p:spTree>
    <p:extLst>
      <p:ext uri="{BB962C8B-B14F-4D97-AF65-F5344CB8AC3E}">
        <p14:creationId xmlns:p14="http://schemas.microsoft.com/office/powerpoint/2010/main" val="13086230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Say: </a:t>
            </a:r>
            <a:r>
              <a:rPr lang="en-US" sz="1200" i="1" kern="1200" dirty="0" smtClean="0">
                <a:solidFill>
                  <a:schemeClr val="tx1"/>
                </a:solidFill>
                <a:effectLst/>
                <a:latin typeface="+mn-lt"/>
                <a:ea typeface="+mn-ea"/>
                <a:cs typeface="+mn-cs"/>
              </a:rPr>
              <a:t>Does anyone remember</a:t>
            </a:r>
            <a:r>
              <a:rPr lang="en-US" sz="1200" i="1" kern="1200" baseline="0" dirty="0" smtClean="0">
                <a:solidFill>
                  <a:schemeClr val="tx1"/>
                </a:solidFill>
                <a:effectLst/>
                <a:latin typeface="+mn-lt"/>
                <a:ea typeface="+mn-ea"/>
                <a:cs typeface="+mn-cs"/>
              </a:rPr>
              <a:t> which type of sex is the only one that can lead to making a baby?</a:t>
            </a:r>
          </a:p>
          <a:p>
            <a:pPr lvl="0"/>
            <a:endParaRPr lang="en-US" sz="1200" i="1" kern="1200" baseline="0" dirty="0" smtClean="0">
              <a:solidFill>
                <a:schemeClr val="tx1"/>
              </a:solidFill>
              <a:effectLst/>
              <a:latin typeface="+mn-lt"/>
              <a:ea typeface="+mn-ea"/>
              <a:cs typeface="+mn-cs"/>
            </a:endParaRPr>
          </a:p>
          <a:p>
            <a:pPr lvl="0"/>
            <a:r>
              <a:rPr lang="en-US" i="0" dirty="0" smtClean="0"/>
              <a:t>Give students enough time to process the question and make their decisions. </a:t>
            </a:r>
            <a:r>
              <a:rPr lang="en-US" i="0" baseline="0" dirty="0" smtClean="0"/>
              <a:t> </a:t>
            </a:r>
          </a:p>
          <a:p>
            <a:pPr lvl="0"/>
            <a:endParaRPr lang="en-US" sz="1200" i="0" kern="1200" baseline="0" dirty="0" smtClean="0">
              <a:solidFill>
                <a:schemeClr val="tx1"/>
              </a:solidFill>
              <a:effectLst/>
              <a:latin typeface="+mn-lt"/>
              <a:ea typeface="+mn-ea"/>
              <a:cs typeface="+mn-cs"/>
            </a:endParaRPr>
          </a:p>
          <a:p>
            <a:pPr lvl="0"/>
            <a:r>
              <a:rPr lang="en-US" sz="1200" i="1" kern="1200" baseline="0" dirty="0" smtClean="0">
                <a:solidFill>
                  <a:schemeClr val="tx1"/>
                </a:solidFill>
                <a:effectLst/>
                <a:latin typeface="+mn-lt"/>
                <a:ea typeface="+mn-ea"/>
                <a:cs typeface="+mn-cs"/>
              </a:rPr>
              <a:t>Say: Vaginal sex where a penis goes into a vagina is the only type of sex that can make a baby. When semen comes out of the penis, it has sperm in it. The sperm swims up into the vagina to meet the egg inside the body of the person with a vulva and vagina.</a:t>
            </a:r>
            <a:endParaRPr lang="en-US" sz="1200" i="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C3E1844-3CBD-4F48-8420-8D7D29AE8A9D}" type="slidenum">
              <a:rPr lang="en-US" smtClean="0"/>
              <a:t>24</a:t>
            </a:fld>
            <a:endParaRPr lang="en-US" dirty="0"/>
          </a:p>
        </p:txBody>
      </p:sp>
    </p:spTree>
    <p:extLst>
      <p:ext uri="{BB962C8B-B14F-4D97-AF65-F5344CB8AC3E}">
        <p14:creationId xmlns:p14="http://schemas.microsoft.com/office/powerpoint/2010/main" val="4476899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Say: </a:t>
            </a:r>
            <a:r>
              <a:rPr lang="en-US" sz="1200" i="1" kern="1200" dirty="0" smtClean="0">
                <a:solidFill>
                  <a:schemeClr val="tx1"/>
                </a:solidFill>
                <a:effectLst/>
                <a:latin typeface="+mn-lt"/>
                <a:ea typeface="+mn-ea"/>
                <a:cs typeface="+mn-cs"/>
              </a:rPr>
              <a:t>We also talked about birth control. </a:t>
            </a:r>
            <a:r>
              <a:rPr lang="en-US" i="1" dirty="0" smtClean="0"/>
              <a:t>Birth control are things that you can use to help you not make a baby if you are having penis in vagina sex. Some people, such as gay men, lesbian women, and bisexual and pansexual people, may not have penis in vagina sex. So they may not have</a:t>
            </a:r>
            <a:r>
              <a:rPr lang="en-US" i="1" baseline="0" dirty="0" smtClean="0"/>
              <a:t> to worry about birth control. If you do decide to have penis in vagina sex, and you’re not ready to be a parent, you need to use birth control.</a:t>
            </a:r>
          </a:p>
          <a:p>
            <a:pPr lvl="0"/>
            <a:endParaRPr lang="en-US" i="1" baseline="0" dirty="0" smtClean="0"/>
          </a:p>
          <a:p>
            <a:pPr lvl="0"/>
            <a:r>
              <a:rPr lang="en-US" i="1" dirty="0" smtClean="0"/>
              <a:t>Let’s start by</a:t>
            </a:r>
            <a:r>
              <a:rPr lang="en-US" i="1" baseline="0" dirty="0" smtClean="0"/>
              <a:t> looking at birth control options for people with vulvas and vaginas. Can anyone name one type of birth control we talked about?</a:t>
            </a:r>
          </a:p>
          <a:p>
            <a:pPr lvl="0"/>
            <a:endParaRPr lang="en-US" sz="1200" i="1"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smtClean="0"/>
              <a:t>Give students enough time to process the question and make their decisions. </a:t>
            </a:r>
            <a:r>
              <a:rPr lang="en-US" i="0" baseline="0" dirty="0" smtClean="0"/>
              <a:t> </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Say: </a:t>
            </a:r>
            <a:r>
              <a:rPr lang="en-US" sz="1200" i="1" kern="1200" dirty="0" smtClean="0">
                <a:solidFill>
                  <a:schemeClr val="tx1"/>
                </a:solidFill>
                <a:effectLst/>
                <a:latin typeface="+mn-lt"/>
                <a:ea typeface="+mn-ea"/>
                <a:cs typeface="+mn-cs"/>
              </a:rPr>
              <a:t>We</a:t>
            </a:r>
            <a:r>
              <a:rPr lang="en-US" sz="1200" i="1" kern="1200" baseline="0" dirty="0" smtClean="0">
                <a:solidFill>
                  <a:schemeClr val="tx1"/>
                </a:solidFill>
                <a:effectLst/>
                <a:latin typeface="+mn-lt"/>
                <a:ea typeface="+mn-ea"/>
                <a:cs typeface="+mn-cs"/>
              </a:rPr>
              <a:t> talked about the IUD, implant, vaginal ring, and birth control pills, shots, and patches. Where do you have to go to get this type of birth control?</a:t>
            </a:r>
          </a:p>
          <a:p>
            <a:pPr lvl="0"/>
            <a:endParaRPr lang="en-US" sz="1200" i="1"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smtClean="0"/>
              <a:t>Give students enough time to process the question and make their decisions. </a:t>
            </a:r>
            <a:r>
              <a:rPr lang="en-US" i="0" baseline="0" dirty="0" smtClean="0"/>
              <a:t> </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Say: </a:t>
            </a:r>
            <a:r>
              <a:rPr lang="en-US" sz="1200" i="1" kern="1200" dirty="0" smtClean="0">
                <a:solidFill>
                  <a:schemeClr val="tx1"/>
                </a:solidFill>
                <a:effectLst/>
                <a:latin typeface="+mn-lt"/>
                <a:ea typeface="+mn-ea"/>
                <a:cs typeface="+mn-cs"/>
              </a:rPr>
              <a:t>To get birth control for a person with a vulva and vagina, you need to go to a doctor’s office or reproductive health clinic.</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C3E1844-3CBD-4F48-8420-8D7D29AE8A9D}" type="slidenum">
              <a:rPr lang="en-US" smtClean="0"/>
              <a:t>25</a:t>
            </a:fld>
            <a:endParaRPr lang="en-US" dirty="0"/>
          </a:p>
        </p:txBody>
      </p:sp>
    </p:spTree>
    <p:extLst>
      <p:ext uri="{BB962C8B-B14F-4D97-AF65-F5344CB8AC3E}">
        <p14:creationId xmlns:p14="http://schemas.microsoft.com/office/powerpoint/2010/main" val="34019537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kern="1200" dirty="0" smtClean="0">
                <a:solidFill>
                  <a:schemeClr val="tx1"/>
                </a:solidFill>
                <a:effectLst/>
                <a:latin typeface="+mn-lt"/>
                <a:ea typeface="+mn-ea"/>
                <a:cs typeface="+mn-cs"/>
              </a:rPr>
              <a:t>Say: </a:t>
            </a:r>
            <a:r>
              <a:rPr lang="en-US" sz="1200" i="1" kern="1200" dirty="0" smtClean="0">
                <a:solidFill>
                  <a:schemeClr val="tx1"/>
                </a:solidFill>
                <a:effectLst/>
                <a:latin typeface="+mn-lt"/>
                <a:ea typeface="+mn-ea"/>
                <a:cs typeface="+mn-cs"/>
              </a:rPr>
              <a:t>The only type of birth control for people with penises is condoms. </a:t>
            </a:r>
            <a:r>
              <a:rPr lang="en-US" i="1" baseline="0" dirty="0" smtClean="0"/>
              <a:t>A condom is basically a piece of rubber that goes over the erect, or hard, penis. When a person with a penis has pre-cum or ejaculates, the condom catches the semen with sperm in it. If the sperm stay inside the condom, they can’t go meet with an egg to make a baby. Although condoms aren’t 100% effective, they do a really good job of preventing pregnancy if you use them right.</a:t>
            </a:r>
          </a:p>
          <a:p>
            <a:pPr marL="0" indent="0">
              <a:buFont typeface="Arial" panose="020B0604020202020204" pitchFamily="34" charset="0"/>
              <a:buNone/>
            </a:pPr>
            <a:endParaRPr lang="en-US" i="1" baseline="0" dirty="0" smtClean="0"/>
          </a:p>
          <a:p>
            <a:pPr marL="0" indent="0">
              <a:buFont typeface="Arial" panose="020B0604020202020204" pitchFamily="34" charset="0"/>
              <a:buNone/>
            </a:pPr>
            <a:r>
              <a:rPr lang="en-US" i="1" baseline="0" dirty="0" smtClean="0"/>
              <a:t>Does anyone remember where you can buy condoms?</a:t>
            </a:r>
          </a:p>
          <a:p>
            <a:pPr marL="0" indent="0">
              <a:buFont typeface="Arial" panose="020B0604020202020204" pitchFamily="34" charset="0"/>
              <a:buNone/>
            </a:pPr>
            <a:endParaRPr lang="en-US" i="1" baseline="0"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i="0" dirty="0" smtClean="0"/>
              <a:t>Give students enough time to process the question and make their decisions. </a:t>
            </a:r>
            <a:r>
              <a:rPr lang="en-US" i="0" baseline="0" dirty="0" smtClean="0"/>
              <a:t> </a:t>
            </a:r>
          </a:p>
          <a:p>
            <a:pPr marL="0" indent="0">
              <a:buFont typeface="Arial" panose="020B0604020202020204" pitchFamily="34" charset="0"/>
              <a:buNone/>
            </a:pPr>
            <a:endParaRPr lang="en-US" i="1" baseline="0"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i="0" baseline="0" dirty="0" smtClean="0"/>
              <a:t>Say: </a:t>
            </a:r>
            <a:r>
              <a:rPr lang="en-US" i="1" baseline="0" dirty="0" smtClean="0"/>
              <a:t>You can buy condoms in tons of places! Condoms are sold at grocery stores, places like Target and Walmart, pharmacies, gas stations, and online.</a:t>
            </a:r>
            <a:endParaRPr lang="en-US" i="0" dirty="0" smtClean="0"/>
          </a:p>
          <a:p>
            <a:pPr marL="0" indent="0">
              <a:buFont typeface="Arial" panose="020B0604020202020204" pitchFamily="34" charset="0"/>
              <a:buNone/>
            </a:pPr>
            <a:endParaRPr lang="en-US" i="1" baseline="0" dirty="0" smtClean="0"/>
          </a:p>
          <a:p>
            <a:pPr marL="0" indent="0">
              <a:buFont typeface="Arial" panose="020B0604020202020204" pitchFamily="34" charset="0"/>
              <a:buNone/>
            </a:pPr>
            <a:r>
              <a:rPr lang="en-US" i="1" baseline="0" dirty="0" smtClean="0"/>
              <a:t>You need to check two things on the condom package: 1) Its expiration date. Just like food, condoms can go bad. Check the date on the condom to make sure it is still good. 2) If it has lubricant. You want to try to buy condoms that have lubricant on them. Even if your condom has lubricant on it, you can still use more. Lubrication helps keep the condom from ripping, which is really important to preventing pregnancy!</a:t>
            </a:r>
          </a:p>
          <a:p>
            <a:pPr marL="0" indent="0">
              <a:buFont typeface="Arial" panose="020B0604020202020204" pitchFamily="34" charset="0"/>
              <a:buNone/>
            </a:pPr>
            <a:endParaRPr lang="en-US" i="1" baseline="0" dirty="0" smtClean="0"/>
          </a:p>
          <a:p>
            <a:pPr marL="0" indent="0">
              <a:buFont typeface="Arial" panose="020B0604020202020204" pitchFamily="34" charset="0"/>
              <a:buNone/>
            </a:pPr>
            <a:r>
              <a:rPr lang="en-US" i="1" baseline="0" dirty="0" smtClean="0"/>
              <a:t>Condoms don’t work if they are ripped. If there is a hole in the condom, the semen with sperm in it might get out and go meet with an egg. You need to be really careful opening the condom package. You must never use your teeth or scissors to open the package, because it might tear the condom. Instead, gently tear open the condom package with your hands or ask your partner for help. If you have a hard time opening the condom package, you can also ask an adult from your inner circle of trust (green circle) to help you practice opening a condom package. </a:t>
            </a:r>
          </a:p>
        </p:txBody>
      </p:sp>
      <p:sp>
        <p:nvSpPr>
          <p:cNvPr id="4" name="Slide Number Placeholder 3"/>
          <p:cNvSpPr>
            <a:spLocks noGrp="1"/>
          </p:cNvSpPr>
          <p:nvPr>
            <p:ph type="sldNum" sz="quarter" idx="10"/>
          </p:nvPr>
        </p:nvSpPr>
        <p:spPr/>
        <p:txBody>
          <a:bodyPr/>
          <a:lstStyle/>
          <a:p>
            <a:fld id="{1C3E1844-3CBD-4F48-8420-8D7D29AE8A9D}" type="slidenum">
              <a:rPr lang="en-US" smtClean="0"/>
              <a:t>26</a:t>
            </a:fld>
            <a:endParaRPr lang="en-US" dirty="0"/>
          </a:p>
        </p:txBody>
      </p:sp>
    </p:spTree>
    <p:extLst>
      <p:ext uri="{BB962C8B-B14F-4D97-AF65-F5344CB8AC3E}">
        <p14:creationId xmlns:p14="http://schemas.microsoft.com/office/powerpoint/2010/main" val="22230797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Say: </a:t>
            </a:r>
            <a:r>
              <a:rPr lang="en-US" sz="1200" i="1" kern="1200" dirty="0" smtClean="0">
                <a:solidFill>
                  <a:schemeClr val="tx1"/>
                </a:solidFill>
                <a:effectLst/>
                <a:latin typeface="+mn-lt"/>
                <a:ea typeface="+mn-ea"/>
                <a:cs typeface="+mn-cs"/>
              </a:rPr>
              <a:t>It is both your and your partner’s responsibility</a:t>
            </a:r>
            <a:r>
              <a:rPr lang="en-US" sz="1200" i="1" kern="1200" baseline="0" dirty="0" smtClean="0">
                <a:solidFill>
                  <a:schemeClr val="tx1"/>
                </a:solidFill>
                <a:effectLst/>
                <a:latin typeface="+mn-lt"/>
                <a:ea typeface="+mn-ea"/>
                <a:cs typeface="+mn-cs"/>
              </a:rPr>
              <a:t> to get birth control. You need to talk together about your birth control plan. What kinds of birth control are you going to use? Where will you go to get them? Who is going to pay for the birth control</a:t>
            </a:r>
            <a:r>
              <a:rPr lang="en-US" sz="1200" i="1" kern="1200" baseline="0" dirty="0" smtClean="0">
                <a:solidFill>
                  <a:schemeClr val="tx1"/>
                </a:solidFill>
                <a:effectLst/>
                <a:latin typeface="+mn-lt"/>
                <a:ea typeface="+mn-ea"/>
                <a:cs typeface="+mn-cs"/>
              </a:rPr>
              <a:t>? You and your partner need to make a plan together to make sure you have everything you need to </a:t>
            </a:r>
            <a:r>
              <a:rPr lang="en-US" sz="1200" i="1" kern="1200" baseline="0" smtClean="0">
                <a:solidFill>
                  <a:schemeClr val="tx1"/>
                </a:solidFill>
                <a:effectLst/>
                <a:latin typeface="+mn-lt"/>
                <a:ea typeface="+mn-ea"/>
                <a:cs typeface="+mn-cs"/>
              </a:rPr>
              <a:t>prevent pregnancy. </a:t>
            </a:r>
            <a:endParaRPr lang="en-US" sz="1200" i="1" kern="1200" baseline="0" dirty="0" smtClean="0">
              <a:solidFill>
                <a:schemeClr val="tx1"/>
              </a:solidFill>
              <a:effectLst/>
              <a:latin typeface="+mn-lt"/>
              <a:ea typeface="+mn-ea"/>
              <a:cs typeface="+mn-cs"/>
            </a:endParaRPr>
          </a:p>
          <a:p>
            <a:pPr lvl="0"/>
            <a:endParaRPr lang="en-US" sz="1200" i="1"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C3E1844-3CBD-4F48-8420-8D7D29AE8A9D}" type="slidenum">
              <a:rPr lang="en-US" smtClean="0"/>
              <a:t>27</a:t>
            </a:fld>
            <a:endParaRPr lang="en-US" dirty="0"/>
          </a:p>
        </p:txBody>
      </p:sp>
    </p:spTree>
    <p:extLst>
      <p:ext uri="{BB962C8B-B14F-4D97-AF65-F5344CB8AC3E}">
        <p14:creationId xmlns:p14="http://schemas.microsoft.com/office/powerpoint/2010/main" val="14185541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kern="1200" dirty="0" smtClean="0">
                <a:solidFill>
                  <a:schemeClr val="tx1"/>
                </a:solidFill>
                <a:effectLst/>
                <a:latin typeface="+mn-lt"/>
                <a:ea typeface="+mn-ea"/>
                <a:cs typeface="+mn-cs"/>
              </a:rPr>
              <a:t>Say: </a:t>
            </a:r>
            <a:r>
              <a:rPr lang="en-US" sz="1200" i="1" dirty="0" smtClean="0">
                <a:latin typeface="Tahoma" panose="020B0604030504040204" pitchFamily="34" charset="0"/>
                <a:ea typeface="Tahoma" panose="020B0604030504040204" pitchFamily="34" charset="0"/>
                <a:cs typeface="Tahoma" panose="020B0604030504040204" pitchFamily="34" charset="0"/>
              </a:rPr>
              <a:t>Sexually transmitted</a:t>
            </a:r>
            <a:r>
              <a:rPr lang="en-US" sz="1200" i="1" baseline="0" dirty="0" smtClean="0">
                <a:latin typeface="Tahoma" panose="020B0604030504040204" pitchFamily="34" charset="0"/>
                <a:ea typeface="Tahoma" panose="020B0604030504040204" pitchFamily="34" charset="0"/>
                <a:cs typeface="Tahoma" panose="020B0604030504040204" pitchFamily="34" charset="0"/>
              </a:rPr>
              <a:t> infections, or S</a:t>
            </a:r>
            <a:r>
              <a:rPr lang="en-US" sz="1200" i="1" dirty="0" smtClean="0">
                <a:latin typeface="Tahoma" panose="020B0604030504040204" pitchFamily="34" charset="0"/>
                <a:ea typeface="Tahoma" panose="020B0604030504040204" pitchFamily="34" charset="0"/>
                <a:cs typeface="Tahoma" panose="020B0604030504040204" pitchFamily="34" charset="0"/>
              </a:rPr>
              <a:t>TIs, are sicknesses that you</a:t>
            </a:r>
            <a:r>
              <a:rPr lang="en-US" sz="1200" i="1" baseline="0" dirty="0" smtClean="0">
                <a:latin typeface="Tahoma" panose="020B0604030504040204" pitchFamily="34" charset="0"/>
                <a:ea typeface="Tahoma" panose="020B0604030504040204" pitchFamily="34" charset="0"/>
                <a:cs typeface="Tahoma" panose="020B0604030504040204" pitchFamily="34" charset="0"/>
              </a:rPr>
              <a:t> can get from </a:t>
            </a:r>
            <a:r>
              <a:rPr lang="en-US" sz="1200" i="1" dirty="0" smtClean="0">
                <a:latin typeface="Tahoma" panose="020B0604030504040204" pitchFamily="34" charset="0"/>
                <a:ea typeface="Tahoma" panose="020B0604030504040204" pitchFamily="34" charset="0"/>
                <a:cs typeface="Tahoma" panose="020B0604030504040204" pitchFamily="34" charset="0"/>
              </a:rPr>
              <a:t>having sex. STIs are also sometimes called STDs.</a:t>
            </a:r>
          </a:p>
          <a:p>
            <a:endParaRPr lang="en-US" i="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smtClean="0"/>
              <a:t>People of all sexual</a:t>
            </a:r>
            <a:r>
              <a:rPr lang="en-US" i="1" baseline="0" dirty="0" smtClean="0"/>
              <a:t> orientations and gender identities can get STIs. </a:t>
            </a:r>
            <a:r>
              <a:rPr lang="en-US" sz="1200" b="0" i="1" u="none" strike="noStrike" kern="1200" dirty="0" smtClean="0">
                <a:solidFill>
                  <a:schemeClr val="tx1"/>
                </a:solidFill>
                <a:effectLst/>
                <a:latin typeface="+mn-lt"/>
                <a:ea typeface="+mn-ea"/>
                <a:cs typeface="+mn-cs"/>
              </a:rPr>
              <a:t>If you have oral,</a:t>
            </a:r>
            <a:r>
              <a:rPr lang="en-US" sz="1200" b="0" i="1" u="none" strike="noStrike" kern="1200" baseline="0" dirty="0" smtClean="0">
                <a:solidFill>
                  <a:schemeClr val="tx1"/>
                </a:solidFill>
                <a:effectLst/>
                <a:latin typeface="+mn-lt"/>
                <a:ea typeface="+mn-ea"/>
                <a:cs typeface="+mn-cs"/>
              </a:rPr>
              <a:t> vaginal, or anal sex with a </a:t>
            </a:r>
            <a:r>
              <a:rPr lang="en-US" sz="1200" b="0" i="1" u="none" strike="noStrike" kern="1200" dirty="0" smtClean="0">
                <a:solidFill>
                  <a:schemeClr val="tx1"/>
                </a:solidFill>
                <a:effectLst/>
                <a:latin typeface="+mn-lt"/>
                <a:ea typeface="+mn-ea"/>
                <a:cs typeface="+mn-cs"/>
              </a:rPr>
              <a:t>person who</a:t>
            </a:r>
            <a:r>
              <a:rPr lang="en-US" sz="1200" b="0" i="1" u="none" strike="noStrike" kern="1200" baseline="0" dirty="0" smtClean="0">
                <a:solidFill>
                  <a:schemeClr val="tx1"/>
                </a:solidFill>
                <a:effectLst/>
                <a:latin typeface="+mn-lt"/>
                <a:ea typeface="+mn-ea"/>
                <a:cs typeface="+mn-cs"/>
              </a:rPr>
              <a:t> has</a:t>
            </a:r>
            <a:r>
              <a:rPr lang="en-US" sz="1200" b="0" i="1" u="none" strike="noStrike" kern="1200" dirty="0" smtClean="0">
                <a:solidFill>
                  <a:schemeClr val="tx1"/>
                </a:solidFill>
                <a:effectLst/>
                <a:latin typeface="+mn-lt"/>
                <a:ea typeface="+mn-ea"/>
                <a:cs typeface="+mn-cs"/>
              </a:rPr>
              <a:t> an STI, they can give you the STI. If you have never had sex before, you cannot have an STI.</a:t>
            </a:r>
            <a:r>
              <a:rPr lang="en-US" sz="1200" b="0" i="1" u="none" strike="noStrike" kern="1200" baseline="0" dirty="0" smtClean="0">
                <a:solidFill>
                  <a:schemeClr val="tx1"/>
                </a:solidFill>
                <a:effectLst/>
                <a:latin typeface="+mn-lt"/>
                <a:ea typeface="+mn-ea"/>
                <a:cs typeface="+mn-cs"/>
              </a:rPr>
              <a:t> The only way to get an STI is to have oral, vaginal, or anal sex with someone who has an STI.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1" u="none" strike="noStrike"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u="none" strike="noStrike" kern="1200" baseline="0" dirty="0" smtClean="0">
                <a:solidFill>
                  <a:schemeClr val="tx1"/>
                </a:solidFill>
                <a:effectLst/>
                <a:latin typeface="+mn-lt"/>
                <a:ea typeface="+mn-ea"/>
                <a:cs typeface="+mn-cs"/>
              </a:rPr>
              <a:t>Think back on your sexual limits. If you are not ready to have oral, vaginal, or anal sex, then you don’t have to worry about STIs right now. If you are planning to have vaginal, oral, or anal sex, you need to take some steps to keep you body healthy. We’re going to review those steps now.</a:t>
            </a:r>
            <a:endParaRPr lang="en-US" dirty="0" smtClean="0"/>
          </a:p>
        </p:txBody>
      </p:sp>
      <p:sp>
        <p:nvSpPr>
          <p:cNvPr id="4" name="Slide Number Placeholder 3"/>
          <p:cNvSpPr>
            <a:spLocks noGrp="1"/>
          </p:cNvSpPr>
          <p:nvPr>
            <p:ph type="sldNum" sz="quarter" idx="10"/>
          </p:nvPr>
        </p:nvSpPr>
        <p:spPr/>
        <p:txBody>
          <a:bodyPr/>
          <a:lstStyle/>
          <a:p>
            <a:fld id="{1C3E1844-3CBD-4F48-8420-8D7D29AE8A9D}" type="slidenum">
              <a:rPr lang="en-US" smtClean="0"/>
              <a:t>28</a:t>
            </a:fld>
            <a:endParaRPr lang="en-US" dirty="0"/>
          </a:p>
        </p:txBody>
      </p:sp>
    </p:spTree>
    <p:extLst>
      <p:ext uri="{BB962C8B-B14F-4D97-AF65-F5344CB8AC3E}">
        <p14:creationId xmlns:p14="http://schemas.microsoft.com/office/powerpoint/2010/main" val="33529976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kern="1200" dirty="0" smtClean="0">
                <a:solidFill>
                  <a:schemeClr val="tx1"/>
                </a:solidFill>
                <a:effectLst/>
                <a:latin typeface="+mn-lt"/>
                <a:ea typeface="+mn-ea"/>
                <a:cs typeface="+mn-cs"/>
              </a:rPr>
              <a:t>Say: </a:t>
            </a:r>
            <a:r>
              <a:rPr lang="en-US" sz="1200" b="0" i="1" u="none" strike="noStrike" kern="1200" dirty="0" smtClean="0">
                <a:solidFill>
                  <a:schemeClr val="tx1"/>
                </a:solidFill>
                <a:effectLst/>
                <a:latin typeface="+mn-lt"/>
                <a:ea typeface="+mn-ea"/>
                <a:cs typeface="+mn-cs"/>
              </a:rPr>
              <a:t>The only way to know for sure if you have an STI is to get tested. Both you and your partner need to get tested on a regular basis for STIs if you are having sex. Does anyone remember where you can get tested for STIs? </a:t>
            </a:r>
          </a:p>
          <a:p>
            <a:pPr rtl="0"/>
            <a:endParaRPr lang="en-US" sz="1200" b="0" i="1" u="none" strike="noStrike"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smtClean="0"/>
              <a:t>Give students enough time to process the question and make their decisions. </a:t>
            </a:r>
            <a:r>
              <a:rPr lang="en-US" i="0" baseline="0" dirty="0" smtClean="0"/>
              <a:t> </a:t>
            </a:r>
          </a:p>
          <a:p>
            <a:pPr rtl="0"/>
            <a:endParaRPr lang="en-US" sz="1200" b="0" i="1" u="none" strike="noStrike" kern="1200" dirty="0" smtClean="0">
              <a:solidFill>
                <a:schemeClr val="tx1"/>
              </a:solidFill>
              <a:effectLst/>
              <a:latin typeface="+mn-lt"/>
              <a:ea typeface="+mn-ea"/>
              <a:cs typeface="+mn-cs"/>
            </a:endParaRPr>
          </a:p>
          <a:p>
            <a:pPr rtl="0"/>
            <a:r>
              <a:rPr lang="en-US" sz="1200" b="0" i="0" u="none" strike="noStrike" kern="1200" dirty="0" smtClean="0">
                <a:solidFill>
                  <a:schemeClr val="tx1"/>
                </a:solidFill>
                <a:effectLst/>
                <a:latin typeface="+mn-lt"/>
                <a:ea typeface="+mn-ea"/>
                <a:cs typeface="+mn-cs"/>
              </a:rPr>
              <a:t>Say: </a:t>
            </a:r>
            <a:r>
              <a:rPr lang="en-US" sz="1200" b="0" i="1" u="none" strike="noStrike" kern="1200" dirty="0" smtClean="0">
                <a:solidFill>
                  <a:schemeClr val="tx1"/>
                </a:solidFill>
                <a:effectLst/>
                <a:latin typeface="+mn-lt"/>
                <a:ea typeface="+mn-ea"/>
                <a:cs typeface="+mn-cs"/>
              </a:rPr>
              <a:t>You can get tested at your doctor’s office or at a sexual</a:t>
            </a:r>
            <a:r>
              <a:rPr lang="en-US" sz="1200" b="0" i="1" u="none" strike="noStrike" kern="1200" baseline="0" dirty="0" smtClean="0">
                <a:solidFill>
                  <a:schemeClr val="tx1"/>
                </a:solidFill>
                <a:effectLst/>
                <a:latin typeface="+mn-lt"/>
                <a:ea typeface="+mn-ea"/>
                <a:cs typeface="+mn-cs"/>
              </a:rPr>
              <a:t> health</a:t>
            </a:r>
            <a:r>
              <a:rPr lang="en-US" sz="1200" b="0" i="1" u="none" strike="noStrike" kern="1200" dirty="0" smtClean="0">
                <a:solidFill>
                  <a:schemeClr val="tx1"/>
                </a:solidFill>
                <a:effectLst/>
                <a:latin typeface="+mn-lt"/>
                <a:ea typeface="+mn-ea"/>
                <a:cs typeface="+mn-cs"/>
              </a:rPr>
              <a:t> clinic. Some clinics may even test you for free or for little money if you don’t have insurance.</a:t>
            </a:r>
            <a:endParaRPr lang="en-US" b="0" i="1" dirty="0" smtClean="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smtClean="0"/>
              <a:t/>
            </a:r>
            <a:br>
              <a:rPr lang="en-US" i="1" dirty="0" smtClean="0"/>
            </a:br>
            <a:r>
              <a:rPr lang="en-US" sz="1200" b="0" i="1" u="none" strike="noStrike" kern="1200" dirty="0" smtClean="0">
                <a:solidFill>
                  <a:schemeClr val="tx1"/>
                </a:solidFill>
                <a:effectLst/>
                <a:latin typeface="+mn-lt"/>
                <a:ea typeface="+mn-ea"/>
                <a:cs typeface="+mn-cs"/>
              </a:rPr>
              <a:t>To test for STIs, a doctor or nurse might have you pee in a cup, or they might draw some of your blood. For other tests, a doctor or nurse will swab your mouth and throat or your</a:t>
            </a:r>
            <a:r>
              <a:rPr lang="en-US" sz="1200" b="0" i="1" u="none" strike="noStrike" kern="1200" baseline="0" dirty="0" smtClean="0">
                <a:solidFill>
                  <a:schemeClr val="tx1"/>
                </a:solidFill>
                <a:effectLst/>
                <a:latin typeface="+mn-lt"/>
                <a:ea typeface="+mn-ea"/>
                <a:cs typeface="+mn-cs"/>
              </a:rPr>
              <a:t> genitals</a:t>
            </a:r>
            <a:r>
              <a:rPr lang="en-US" sz="1200" b="0" i="1" u="none" strike="noStrike" kern="1200" dirty="0" smtClean="0">
                <a:solidFill>
                  <a:schemeClr val="tx1"/>
                </a:solidFill>
                <a:effectLst/>
                <a:latin typeface="+mn-lt"/>
                <a:ea typeface="+mn-ea"/>
                <a:cs typeface="+mn-cs"/>
              </a:rPr>
              <a:t> with a Q-tip.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1" u="none" strike="noStrike"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u="none" strike="noStrike" kern="1200" dirty="0" smtClean="0">
                <a:solidFill>
                  <a:schemeClr val="tx1"/>
                </a:solidFill>
                <a:effectLst/>
                <a:latin typeface="+mn-lt"/>
                <a:ea typeface="+mn-ea"/>
                <a:cs typeface="+mn-cs"/>
              </a:rPr>
              <a:t>If</a:t>
            </a:r>
            <a:r>
              <a:rPr lang="en-US" sz="1200" b="0" i="1" u="none" strike="noStrike" kern="1200" baseline="0" dirty="0" smtClean="0">
                <a:solidFill>
                  <a:schemeClr val="tx1"/>
                </a:solidFill>
                <a:effectLst/>
                <a:latin typeface="+mn-lt"/>
                <a:ea typeface="+mn-ea"/>
                <a:cs typeface="+mn-cs"/>
              </a:rPr>
              <a:t> your test comes back positive, that means you have an STI. Your doctor or nurse can also give you treatment for the STI. You may have to take pills or put a cream on your genitals. The treatment will help you feel better, and will help keep your body healthy.</a:t>
            </a:r>
            <a:endParaRPr lang="en-US" dirty="0"/>
          </a:p>
        </p:txBody>
      </p:sp>
      <p:sp>
        <p:nvSpPr>
          <p:cNvPr id="4" name="Slide Number Placeholder 3"/>
          <p:cNvSpPr>
            <a:spLocks noGrp="1"/>
          </p:cNvSpPr>
          <p:nvPr>
            <p:ph type="sldNum" sz="quarter" idx="10"/>
          </p:nvPr>
        </p:nvSpPr>
        <p:spPr/>
        <p:txBody>
          <a:bodyPr/>
          <a:lstStyle/>
          <a:p>
            <a:fld id="{1C3E1844-3CBD-4F48-8420-8D7D29AE8A9D}" type="slidenum">
              <a:rPr lang="en-US" smtClean="0"/>
              <a:t>29</a:t>
            </a:fld>
            <a:endParaRPr lang="en-US" dirty="0"/>
          </a:p>
        </p:txBody>
      </p:sp>
    </p:spTree>
    <p:extLst>
      <p:ext uri="{BB962C8B-B14F-4D97-AF65-F5344CB8AC3E}">
        <p14:creationId xmlns:p14="http://schemas.microsoft.com/office/powerpoint/2010/main" val="18999240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You can print this slide separately so each student can use the Important Words Sheet as a communication board throughout</a:t>
            </a:r>
            <a:r>
              <a:rPr lang="en-US" sz="1200" kern="1200" baseline="0" dirty="0" smtClean="0">
                <a:solidFill>
                  <a:schemeClr val="tx1"/>
                </a:solidFill>
                <a:effectLst/>
                <a:latin typeface="+mn-lt"/>
                <a:ea typeface="+mn-ea"/>
                <a:cs typeface="+mn-cs"/>
              </a:rPr>
              <a:t> class</a:t>
            </a:r>
            <a:r>
              <a:rPr lang="en-US" sz="1200" kern="1200" dirty="0" smtClean="0">
                <a:solidFill>
                  <a:schemeClr val="tx1"/>
                </a:solidFill>
                <a:effectLst/>
                <a:latin typeface="+mn-lt"/>
                <a:ea typeface="+mn-ea"/>
                <a:cs typeface="+mn-cs"/>
              </a:rPr>
              <a:t>. Review the words using the suggested definitions below. To enhance understanding, you can ask students to come up with their own definitions for vocabulary words or to provide a sentence or scenario using the new word.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baseline="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Public: places where other people can come in and out and there are sometimes a lot of people, like a mall</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Private: places where other people need your consent to come in and out, like your bedroom</a:t>
            </a:r>
          </a:p>
          <a:p>
            <a:pPr marL="171450" lvl="0" indent="-171450">
              <a:buFont typeface="Arial" panose="020B0604020202020204" pitchFamily="34" charset="0"/>
              <a:buChar char="•"/>
            </a:pPr>
            <a:r>
              <a:rPr lang="en-US" sz="1200" b="0" kern="1200" dirty="0" smtClean="0">
                <a:solidFill>
                  <a:schemeClr val="tx1"/>
                </a:solidFill>
                <a:effectLst/>
                <a:latin typeface="+mn-lt"/>
                <a:ea typeface="+mn-ea"/>
                <a:cs typeface="+mn-cs"/>
              </a:rPr>
              <a:t>Ask:</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talking to someone to get an answer</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Birth control: things that you can use to help you not make a baby if you are having penis in vagina sex</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Pregnancy: when a sperm and an egg grow together in the uterus into a baby</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Sick: when your body does not feel good</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Condom: a piece of rubber that goes over the hard penis and catches semen</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Dental dam: a piece of rubber that goes over the vulva or the anus when you have oral sex</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Doctor: someone who helps keep your body healthy</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Foreplay: things that people do to get their bodies ready for sex, such as kissing and touching each other’s bodies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8BAA58B-7F68-4F22-A5B3-354C37D900B1}" type="slidenum">
              <a:rPr lang="en-US" smtClean="0"/>
              <a:t>3</a:t>
            </a:fld>
            <a:endParaRPr lang="en-US" dirty="0"/>
          </a:p>
        </p:txBody>
      </p:sp>
    </p:spTree>
    <p:extLst>
      <p:ext uri="{BB962C8B-B14F-4D97-AF65-F5344CB8AC3E}">
        <p14:creationId xmlns:p14="http://schemas.microsoft.com/office/powerpoint/2010/main" val="40737360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Say: </a:t>
            </a:r>
            <a:r>
              <a:rPr lang="en-US" i="1" baseline="0" dirty="0" smtClean="0"/>
              <a:t>Protection are things you can use to make it less likely that you will get an STI when you have oral, vaginal, or anal sex. Can anyone remember one type of protection we talked about?</a:t>
            </a:r>
          </a:p>
          <a:p>
            <a:pPr lvl="0"/>
            <a:endParaRPr lang="en-US" sz="1200" i="1"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smtClean="0"/>
              <a:t>Give students enough time to process the question and make their decisions. </a:t>
            </a:r>
            <a:r>
              <a:rPr lang="en-US" i="0" baseline="0" dirty="0" smtClean="0"/>
              <a:t> </a:t>
            </a:r>
          </a:p>
          <a:p>
            <a:pPr lvl="0"/>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Say:</a:t>
            </a:r>
            <a:r>
              <a:rPr lang="en-US" i="1" baseline="0" dirty="0" smtClean="0"/>
              <a:t> Dental dams are made out of rubber, just like condoms. They are put over the vulva and vagina or over the anus before someone has oral sex. The mouth, lips, and tongue go on the dental dam, instead of going directly on the other person’s body.</a:t>
            </a:r>
          </a:p>
          <a:p>
            <a:endParaRPr lang="en-US" i="1" baseline="0" dirty="0" smtClean="0"/>
          </a:p>
          <a:p>
            <a:r>
              <a:rPr lang="en-US" i="1" baseline="0" dirty="0" smtClean="0"/>
              <a:t>You can get dental dams online, or from a sexual health clinic.</a:t>
            </a:r>
          </a:p>
          <a:p>
            <a:pPr lvl="0"/>
            <a:endParaRPr lang="en-US" dirty="0" smtClean="0"/>
          </a:p>
          <a:p>
            <a:pPr lvl="0"/>
            <a:r>
              <a:rPr lang="en-US" i="1" dirty="0" smtClean="0"/>
              <a:t>The other type of protection is condoms. Remember, </a:t>
            </a:r>
            <a:r>
              <a:rPr lang="en-US" i="1" baseline="0" dirty="0" smtClean="0"/>
              <a:t>condoms are basically a piece of rubber that goes over the erect, or hard, penis. </a:t>
            </a:r>
            <a:endParaRPr lang="en-US" dirty="0"/>
          </a:p>
        </p:txBody>
      </p:sp>
      <p:sp>
        <p:nvSpPr>
          <p:cNvPr id="4" name="Slide Number Placeholder 3"/>
          <p:cNvSpPr>
            <a:spLocks noGrp="1"/>
          </p:cNvSpPr>
          <p:nvPr>
            <p:ph type="sldNum" sz="quarter" idx="10"/>
          </p:nvPr>
        </p:nvSpPr>
        <p:spPr/>
        <p:txBody>
          <a:bodyPr/>
          <a:lstStyle/>
          <a:p>
            <a:fld id="{1C3E1844-3CBD-4F48-8420-8D7D29AE8A9D}" type="slidenum">
              <a:rPr lang="en-US" smtClean="0"/>
              <a:t>30</a:t>
            </a:fld>
            <a:endParaRPr lang="en-US" dirty="0"/>
          </a:p>
        </p:txBody>
      </p:sp>
    </p:spTree>
    <p:extLst>
      <p:ext uri="{BB962C8B-B14F-4D97-AF65-F5344CB8AC3E}">
        <p14:creationId xmlns:p14="http://schemas.microsoft.com/office/powerpoint/2010/main" val="42624109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Say: </a:t>
            </a:r>
            <a:r>
              <a:rPr lang="en-US" sz="1200" i="1" kern="1200" dirty="0" smtClean="0">
                <a:solidFill>
                  <a:schemeClr val="tx1"/>
                </a:solidFill>
                <a:effectLst/>
                <a:latin typeface="+mn-lt"/>
                <a:ea typeface="+mn-ea"/>
                <a:cs typeface="+mn-cs"/>
              </a:rPr>
              <a:t>If you are going to have oral, vaginal, or anal sex, you and your partner need to make a plan to get tested and use protection. </a:t>
            </a:r>
          </a:p>
          <a:p>
            <a:pPr lvl="0"/>
            <a:endParaRPr lang="en-US" sz="1200" i="1" kern="1200" dirty="0" smtClean="0">
              <a:solidFill>
                <a:schemeClr val="tx1"/>
              </a:solidFill>
              <a:effectLst/>
              <a:latin typeface="+mn-lt"/>
              <a:ea typeface="+mn-ea"/>
              <a:cs typeface="+mn-cs"/>
            </a:endParaRPr>
          </a:p>
          <a:p>
            <a:pPr lvl="0"/>
            <a:r>
              <a:rPr lang="en-US" sz="1200" i="1" kern="1200" baseline="0" dirty="0" smtClean="0">
                <a:solidFill>
                  <a:schemeClr val="tx1"/>
                </a:solidFill>
                <a:effectLst/>
                <a:latin typeface="+mn-lt"/>
                <a:ea typeface="+mn-ea"/>
                <a:cs typeface="+mn-cs"/>
              </a:rPr>
              <a:t>Let’s practice! Imagine that you want to get tested for STIs with your partner. What’s an I Statement you could use to let your partner know? </a:t>
            </a:r>
          </a:p>
          <a:p>
            <a:pPr lvl="0"/>
            <a:endParaRPr lang="en-US" sz="1200" i="1"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smtClean="0"/>
              <a:t>Give students enough time to process the question and make their decisions. </a:t>
            </a:r>
            <a:r>
              <a:rPr lang="en-US" i="0" baseline="0" dirty="0" smtClean="0"/>
              <a:t> </a:t>
            </a:r>
            <a:r>
              <a:rPr lang="en-US" sz="1200" i="0" kern="1200" baseline="0" dirty="0" smtClean="0">
                <a:solidFill>
                  <a:schemeClr val="tx1"/>
                </a:solidFill>
                <a:effectLst/>
                <a:latin typeface="+mn-lt"/>
                <a:ea typeface="+mn-ea"/>
                <a:cs typeface="+mn-cs"/>
              </a:rPr>
              <a:t>Sample answers include:</a:t>
            </a:r>
          </a:p>
          <a:p>
            <a:pPr marL="171450" lvl="0" indent="-171450">
              <a:buFont typeface="Arial" panose="020B0604020202020204" pitchFamily="34" charset="0"/>
              <a:buChar char="•"/>
            </a:pPr>
            <a:r>
              <a:rPr lang="en-US" sz="1200" i="0" kern="1200" baseline="0" dirty="0" smtClean="0">
                <a:solidFill>
                  <a:schemeClr val="tx1"/>
                </a:solidFill>
                <a:effectLst/>
                <a:latin typeface="+mn-lt"/>
                <a:ea typeface="+mn-ea"/>
                <a:cs typeface="+mn-cs"/>
              </a:rPr>
              <a:t>I feel like we need to get tested for STIs.</a:t>
            </a:r>
          </a:p>
          <a:p>
            <a:pPr marL="171450" lvl="0" indent="-171450">
              <a:buFont typeface="Arial" panose="020B0604020202020204" pitchFamily="34" charset="0"/>
              <a:buChar char="•"/>
            </a:pPr>
            <a:r>
              <a:rPr lang="en-US" sz="1200" i="0" kern="1200" baseline="0" dirty="0" smtClean="0">
                <a:solidFill>
                  <a:schemeClr val="tx1"/>
                </a:solidFill>
                <a:effectLst/>
                <a:latin typeface="+mn-lt"/>
                <a:ea typeface="+mn-ea"/>
                <a:cs typeface="+mn-cs"/>
              </a:rPr>
              <a:t>I want to go together to get tested for STIs.</a:t>
            </a:r>
          </a:p>
          <a:p>
            <a:pPr marL="171450" lvl="0" indent="-171450">
              <a:buFont typeface="Arial" panose="020B0604020202020204" pitchFamily="34" charset="0"/>
              <a:buChar char="•"/>
            </a:pPr>
            <a:r>
              <a:rPr lang="en-US" sz="1200" i="0" kern="1200" baseline="0" dirty="0" smtClean="0">
                <a:solidFill>
                  <a:schemeClr val="tx1"/>
                </a:solidFill>
                <a:effectLst/>
                <a:latin typeface="+mn-lt"/>
                <a:ea typeface="+mn-ea"/>
                <a:cs typeface="+mn-cs"/>
              </a:rPr>
              <a:t>I need to make sure our bodies are healthy before we have sex. Let’s get tested for STIs.</a:t>
            </a:r>
            <a:endParaRPr lang="en-US" dirty="0"/>
          </a:p>
        </p:txBody>
      </p:sp>
      <p:sp>
        <p:nvSpPr>
          <p:cNvPr id="4" name="Slide Number Placeholder 3"/>
          <p:cNvSpPr>
            <a:spLocks noGrp="1"/>
          </p:cNvSpPr>
          <p:nvPr>
            <p:ph type="sldNum" sz="quarter" idx="10"/>
          </p:nvPr>
        </p:nvSpPr>
        <p:spPr/>
        <p:txBody>
          <a:bodyPr/>
          <a:lstStyle/>
          <a:p>
            <a:fld id="{1C3E1844-3CBD-4F48-8420-8D7D29AE8A9D}" type="slidenum">
              <a:rPr lang="en-US" smtClean="0"/>
              <a:t>31</a:t>
            </a:fld>
            <a:endParaRPr lang="en-US" dirty="0"/>
          </a:p>
        </p:txBody>
      </p:sp>
    </p:spTree>
    <p:extLst>
      <p:ext uri="{BB962C8B-B14F-4D97-AF65-F5344CB8AC3E}">
        <p14:creationId xmlns:p14="http://schemas.microsoft.com/office/powerpoint/2010/main" val="14641359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Say: </a:t>
            </a:r>
            <a:r>
              <a:rPr lang="en-US" sz="1200" i="1" kern="1200" dirty="0" smtClean="0">
                <a:solidFill>
                  <a:schemeClr val="tx1"/>
                </a:solidFill>
                <a:effectLst/>
                <a:latin typeface="+mn-lt"/>
                <a:ea typeface="+mn-ea"/>
                <a:cs typeface="+mn-cs"/>
              </a:rPr>
              <a:t>Here’s another story. </a:t>
            </a:r>
            <a:r>
              <a:rPr lang="en-US" sz="1200" i="1" kern="1200" baseline="0" dirty="0" smtClean="0">
                <a:solidFill>
                  <a:schemeClr val="tx1"/>
                </a:solidFill>
                <a:effectLst/>
                <a:latin typeface="+mn-lt"/>
                <a:ea typeface="+mn-ea"/>
                <a:cs typeface="+mn-cs"/>
              </a:rPr>
              <a:t>Imagine that you want to get condoms before having anal sex with your partner. What’s an I Statement you could use to let your partner know? </a:t>
            </a:r>
          </a:p>
          <a:p>
            <a:pPr lvl="0"/>
            <a:endParaRPr lang="en-US" sz="1200" i="1"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smtClean="0"/>
              <a:t>Give students enough time to process the question and make their decisions. </a:t>
            </a:r>
            <a:r>
              <a:rPr lang="en-US" i="0" baseline="0" dirty="0" smtClean="0"/>
              <a:t> </a:t>
            </a:r>
            <a:r>
              <a:rPr lang="en-US" sz="1200" i="0" kern="1200" baseline="0" dirty="0" smtClean="0">
                <a:solidFill>
                  <a:schemeClr val="tx1"/>
                </a:solidFill>
                <a:effectLst/>
                <a:latin typeface="+mn-lt"/>
                <a:ea typeface="+mn-ea"/>
                <a:cs typeface="+mn-cs"/>
              </a:rPr>
              <a:t>Sample answers include:</a:t>
            </a:r>
          </a:p>
          <a:p>
            <a:pPr marL="171450" lvl="0" indent="-171450">
              <a:buFont typeface="Arial" panose="020B0604020202020204" pitchFamily="34" charset="0"/>
              <a:buChar char="•"/>
            </a:pPr>
            <a:r>
              <a:rPr lang="en-US" sz="1200" i="0" kern="1200" baseline="0" dirty="0" smtClean="0">
                <a:solidFill>
                  <a:schemeClr val="tx1"/>
                </a:solidFill>
                <a:effectLst/>
                <a:latin typeface="+mn-lt"/>
                <a:ea typeface="+mn-ea"/>
                <a:cs typeface="+mn-cs"/>
              </a:rPr>
              <a:t>I want to go get condoms with you.</a:t>
            </a:r>
          </a:p>
          <a:p>
            <a:pPr marL="171450" lvl="0" indent="-171450">
              <a:buFont typeface="Arial" panose="020B0604020202020204" pitchFamily="34" charset="0"/>
              <a:buChar char="•"/>
            </a:pPr>
            <a:r>
              <a:rPr lang="en-US" sz="1200" i="0" kern="1200" baseline="0" dirty="0" smtClean="0">
                <a:solidFill>
                  <a:schemeClr val="tx1"/>
                </a:solidFill>
                <a:effectLst/>
                <a:latin typeface="+mn-lt"/>
                <a:ea typeface="+mn-ea"/>
                <a:cs typeface="+mn-cs"/>
              </a:rPr>
              <a:t>I need us to have condoms before we have sex.</a:t>
            </a:r>
          </a:p>
          <a:p>
            <a:pPr marL="171450" lvl="0" indent="-171450">
              <a:buFont typeface="Arial" panose="020B0604020202020204" pitchFamily="34" charset="0"/>
              <a:buChar char="•"/>
            </a:pPr>
            <a:endParaRPr lang="en-US" sz="1200" i="0" kern="1200" baseline="0" dirty="0" smtClean="0">
              <a:solidFill>
                <a:schemeClr val="tx1"/>
              </a:solidFill>
              <a:effectLst/>
              <a:latin typeface="+mn-lt"/>
              <a:ea typeface="+mn-ea"/>
              <a:cs typeface="+mn-cs"/>
            </a:endParaRPr>
          </a:p>
          <a:p>
            <a:pPr marL="0" lvl="0" indent="0">
              <a:buFont typeface="Arial" panose="020B0604020202020204" pitchFamily="34" charset="0"/>
              <a:buNone/>
            </a:pPr>
            <a:r>
              <a:rPr lang="en-US" sz="1200" i="0" kern="1200" baseline="0" dirty="0" smtClean="0">
                <a:solidFill>
                  <a:schemeClr val="tx1"/>
                </a:solidFill>
                <a:effectLst/>
                <a:latin typeface="+mn-lt"/>
                <a:ea typeface="+mn-ea"/>
                <a:cs typeface="+mn-cs"/>
              </a:rPr>
              <a:t>Say: </a:t>
            </a:r>
            <a:r>
              <a:rPr lang="en-US" sz="1200" i="1" kern="1200" baseline="0" dirty="0" smtClean="0">
                <a:solidFill>
                  <a:schemeClr val="tx1"/>
                </a:solidFill>
                <a:effectLst/>
                <a:latin typeface="+mn-lt"/>
                <a:ea typeface="+mn-ea"/>
                <a:cs typeface="+mn-cs"/>
              </a:rPr>
              <a:t>You and your partner need to make a plan together for how you will get the protection. Will you buy dental dams and condoms online? Could you get condoms at a grocery store? Who is going to pay for them? These are all questions that you and your partner need to answer together.</a:t>
            </a:r>
            <a:endParaRPr lang="en-US" i="0" dirty="0"/>
          </a:p>
        </p:txBody>
      </p:sp>
      <p:sp>
        <p:nvSpPr>
          <p:cNvPr id="4" name="Slide Number Placeholder 3"/>
          <p:cNvSpPr>
            <a:spLocks noGrp="1"/>
          </p:cNvSpPr>
          <p:nvPr>
            <p:ph type="sldNum" sz="quarter" idx="10"/>
          </p:nvPr>
        </p:nvSpPr>
        <p:spPr/>
        <p:txBody>
          <a:bodyPr/>
          <a:lstStyle/>
          <a:p>
            <a:fld id="{1C3E1844-3CBD-4F48-8420-8D7D29AE8A9D}" type="slidenum">
              <a:rPr lang="en-US" smtClean="0"/>
              <a:t>32</a:t>
            </a:fld>
            <a:endParaRPr lang="en-US" dirty="0"/>
          </a:p>
        </p:txBody>
      </p:sp>
    </p:spTree>
    <p:extLst>
      <p:ext uri="{BB962C8B-B14F-4D97-AF65-F5344CB8AC3E}">
        <p14:creationId xmlns:p14="http://schemas.microsoft.com/office/powerpoint/2010/main" val="1292187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Say: </a:t>
            </a:r>
            <a:r>
              <a:rPr lang="en-US" sz="1200" i="1" kern="1200" dirty="0" smtClean="0">
                <a:solidFill>
                  <a:schemeClr val="tx1"/>
                </a:solidFill>
                <a:effectLst/>
                <a:latin typeface="+mn-lt"/>
                <a:ea typeface="+mn-ea"/>
                <a:cs typeface="+mn-cs"/>
              </a:rPr>
              <a:t>The final item on our Safer Sexuality Checklist is Lubrication </a:t>
            </a:r>
            <a:r>
              <a:rPr lang="en-US" sz="1200" i="1" kern="1200" baseline="0" dirty="0" smtClean="0">
                <a:solidFill>
                  <a:schemeClr val="tx1"/>
                </a:solidFill>
                <a:effectLst/>
                <a:latin typeface="+mn-lt"/>
                <a:ea typeface="+mn-ea"/>
                <a:cs typeface="+mn-cs"/>
              </a:rPr>
              <a:t>and Foreplay. </a:t>
            </a:r>
            <a:r>
              <a:rPr lang="en-US" i="1" baseline="0" dirty="0" smtClean="0"/>
              <a:t>If you have gone through all of the other items on the checklist, and you think you are ready to have sex, make sure to grab some lubricant and do some foreplay. Both of these things can help your body get warmed up for sex. Lubrication and foreplay can also make it less likely that a condom will tear, which helps protect your body from STIs and pregnancy.</a:t>
            </a:r>
          </a:p>
          <a:p>
            <a:endParaRPr lang="en-US" dirty="0"/>
          </a:p>
        </p:txBody>
      </p:sp>
      <p:sp>
        <p:nvSpPr>
          <p:cNvPr id="4" name="Slide Number Placeholder 3"/>
          <p:cNvSpPr>
            <a:spLocks noGrp="1"/>
          </p:cNvSpPr>
          <p:nvPr>
            <p:ph type="sldNum" sz="quarter" idx="10"/>
          </p:nvPr>
        </p:nvSpPr>
        <p:spPr/>
        <p:txBody>
          <a:bodyPr/>
          <a:lstStyle/>
          <a:p>
            <a:fld id="{1C3E1844-3CBD-4F48-8420-8D7D29AE8A9D}" type="slidenum">
              <a:rPr lang="en-US" smtClean="0"/>
              <a:t>33</a:t>
            </a:fld>
            <a:endParaRPr lang="en-US" dirty="0"/>
          </a:p>
        </p:txBody>
      </p:sp>
    </p:spTree>
    <p:extLst>
      <p:ext uri="{BB962C8B-B14F-4D97-AF65-F5344CB8AC3E}">
        <p14:creationId xmlns:p14="http://schemas.microsoft.com/office/powerpoint/2010/main" val="5840099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Say:</a:t>
            </a:r>
            <a:r>
              <a:rPr lang="en-US" sz="1200" kern="1200" baseline="0" dirty="0" smtClean="0">
                <a:solidFill>
                  <a:schemeClr val="tx1"/>
                </a:solidFill>
                <a:effectLst/>
                <a:latin typeface="+mn-lt"/>
                <a:ea typeface="+mn-ea"/>
                <a:cs typeface="+mn-cs"/>
              </a:rPr>
              <a:t> </a:t>
            </a:r>
            <a:r>
              <a:rPr lang="en-US" sz="1200" i="1" kern="1200" baseline="0" dirty="0" smtClean="0">
                <a:solidFill>
                  <a:schemeClr val="tx1"/>
                </a:solidFill>
                <a:effectLst/>
                <a:latin typeface="+mn-lt"/>
                <a:ea typeface="+mn-ea"/>
                <a:cs typeface="+mn-cs"/>
              </a:rPr>
              <a:t>Remember foreplay is a word for things people do to get their bodies warmed up for sex. You and your partner might </a:t>
            </a:r>
            <a:r>
              <a:rPr lang="en-US" i="1" dirty="0" smtClean="0"/>
              <a:t>hold</a:t>
            </a:r>
            <a:r>
              <a:rPr lang="en-US" i="1" baseline="0" dirty="0" smtClean="0"/>
              <a:t> hands, hug, cuddle, kiss, make out, or touch each other’s bodies with and without clothes. </a:t>
            </a:r>
          </a:p>
          <a:p>
            <a:endParaRPr lang="en-US" i="1" baseline="0" dirty="0" smtClean="0"/>
          </a:p>
          <a:p>
            <a:r>
              <a:rPr lang="en-US" i="1" baseline="0" dirty="0" smtClean="0"/>
              <a:t>Foreplay can make the penis get hard, so you can put a condom on it. It can also make the vagina feel wet, which can make sex feel more smooth so it doesn’t hurt. </a:t>
            </a:r>
          </a:p>
          <a:p>
            <a:endParaRPr lang="en-US" i="1" baseline="0" dirty="0" smtClean="0"/>
          </a:p>
          <a:p>
            <a:r>
              <a:rPr lang="en-US" i="1" baseline="0" dirty="0" smtClean="0"/>
              <a:t>Foreplay takes a while—not just a couple minutes. Use the Consent Check-In tool to see how your partner is doing, and to make sure they are feeling good. </a:t>
            </a:r>
          </a:p>
          <a:p>
            <a:endParaRPr lang="en-US" i="1" baseline="0" dirty="0" smtClean="0"/>
          </a:p>
          <a:p>
            <a:r>
              <a:rPr lang="en-US" i="1" baseline="0" dirty="0" smtClean="0"/>
              <a:t>Foreplay can also make you feel emotionally close to your partner.</a:t>
            </a:r>
            <a:endParaRPr lang="en-US" dirty="0"/>
          </a:p>
        </p:txBody>
      </p:sp>
      <p:sp>
        <p:nvSpPr>
          <p:cNvPr id="4" name="Slide Number Placeholder 3"/>
          <p:cNvSpPr>
            <a:spLocks noGrp="1"/>
          </p:cNvSpPr>
          <p:nvPr>
            <p:ph type="sldNum" sz="quarter" idx="10"/>
          </p:nvPr>
        </p:nvSpPr>
        <p:spPr/>
        <p:txBody>
          <a:bodyPr/>
          <a:lstStyle/>
          <a:p>
            <a:fld id="{1C3E1844-3CBD-4F48-8420-8D7D29AE8A9D}" type="slidenum">
              <a:rPr lang="en-US" smtClean="0"/>
              <a:t>34</a:t>
            </a:fld>
            <a:endParaRPr lang="en-US" dirty="0"/>
          </a:p>
        </p:txBody>
      </p:sp>
    </p:spTree>
    <p:extLst>
      <p:ext uri="{BB962C8B-B14F-4D97-AF65-F5344CB8AC3E}">
        <p14:creationId xmlns:p14="http://schemas.microsoft.com/office/powerpoint/2010/main" val="36434566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smtClean="0"/>
              <a:t>Say:</a:t>
            </a:r>
            <a:r>
              <a:rPr lang="en-US" i="0" baseline="0" dirty="0" smtClean="0"/>
              <a:t> </a:t>
            </a:r>
            <a:r>
              <a:rPr lang="en-US" i="1" baseline="0" dirty="0" smtClean="0"/>
              <a:t>Remember</a:t>
            </a:r>
            <a:r>
              <a:rPr lang="en-US" i="1" dirty="0" smtClean="0"/>
              <a:t>, lubricant</a:t>
            </a:r>
            <a:r>
              <a:rPr lang="en-US" i="1" baseline="0" dirty="0" smtClean="0"/>
              <a:t> </a:t>
            </a:r>
            <a:r>
              <a:rPr lang="en-US" i="1" dirty="0" smtClean="0"/>
              <a:t>is a clear fluid that you can use to help make sex feel better. Even if you have done foreplay and your body is creating its own fluids,</a:t>
            </a:r>
            <a:r>
              <a:rPr lang="en-US" i="1" baseline="0" dirty="0" smtClean="0"/>
              <a:t> lubricant can still be a great thing to use. You can put lubricant on a condom, on your fingers, or inside the vagina or anus. </a:t>
            </a:r>
          </a:p>
          <a:p>
            <a:endParaRPr lang="en-US" i="1" baseline="0" dirty="0" smtClean="0"/>
          </a:p>
          <a:p>
            <a:r>
              <a:rPr lang="en-US" i="1" baseline="0" dirty="0" smtClean="0"/>
              <a:t>Where can you buy lubrication?</a:t>
            </a:r>
          </a:p>
          <a:p>
            <a:endParaRPr lang="en-US" i="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smtClean="0"/>
              <a:t>Give students enough time to process the question and make their decisions. </a:t>
            </a:r>
            <a:r>
              <a:rPr lang="en-US" i="0" baseline="0" dirty="0" smtClean="0"/>
              <a:t> </a:t>
            </a:r>
          </a:p>
          <a:p>
            <a:endParaRPr lang="en-US" i="1" baseline="0" dirty="0" smtClean="0"/>
          </a:p>
          <a:p>
            <a:r>
              <a:rPr lang="en-US" i="0" baseline="0" dirty="0" smtClean="0"/>
              <a:t>Say:</a:t>
            </a:r>
            <a:r>
              <a:rPr lang="en-US" i="1" baseline="0" dirty="0" smtClean="0"/>
              <a:t> You can buy lubricants at a grocery store, pharmacy, or online.</a:t>
            </a:r>
          </a:p>
          <a:p>
            <a:endParaRPr lang="en-US" dirty="0"/>
          </a:p>
        </p:txBody>
      </p:sp>
      <p:sp>
        <p:nvSpPr>
          <p:cNvPr id="4" name="Slide Number Placeholder 3"/>
          <p:cNvSpPr>
            <a:spLocks noGrp="1"/>
          </p:cNvSpPr>
          <p:nvPr>
            <p:ph type="sldNum" sz="quarter" idx="10"/>
          </p:nvPr>
        </p:nvSpPr>
        <p:spPr/>
        <p:txBody>
          <a:bodyPr/>
          <a:lstStyle/>
          <a:p>
            <a:fld id="{1C3E1844-3CBD-4F48-8420-8D7D29AE8A9D}" type="slidenum">
              <a:rPr lang="en-US" smtClean="0"/>
              <a:t>35</a:t>
            </a:fld>
            <a:endParaRPr lang="en-US" dirty="0"/>
          </a:p>
        </p:txBody>
      </p:sp>
    </p:spTree>
    <p:extLst>
      <p:ext uri="{BB962C8B-B14F-4D97-AF65-F5344CB8AC3E}">
        <p14:creationId xmlns:p14="http://schemas.microsoft.com/office/powerpoint/2010/main" val="42919228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Say: </a:t>
            </a:r>
            <a:r>
              <a:rPr lang="en-US" sz="1200" i="1" kern="1200" dirty="0" smtClean="0">
                <a:solidFill>
                  <a:schemeClr val="tx1"/>
                </a:solidFill>
                <a:effectLst/>
                <a:latin typeface="+mn-lt"/>
                <a:ea typeface="+mn-ea"/>
                <a:cs typeface="+mn-cs"/>
              </a:rPr>
              <a:t>If you work</a:t>
            </a:r>
            <a:r>
              <a:rPr lang="en-US" sz="1200" i="1" kern="1200" baseline="0" dirty="0" smtClean="0">
                <a:solidFill>
                  <a:schemeClr val="tx1"/>
                </a:solidFill>
                <a:effectLst/>
                <a:latin typeface="+mn-lt"/>
                <a:ea typeface="+mn-ea"/>
                <a:cs typeface="+mn-cs"/>
              </a:rPr>
              <a:t> through our Safer Sexuality Checklist, and decide that you and your partner are ready to have sex, remember that you can </a:t>
            </a:r>
            <a:r>
              <a:rPr lang="en-US" sz="1200" i="1" u="none" kern="1200" baseline="0" dirty="0" smtClean="0">
                <a:solidFill>
                  <a:schemeClr val="tx1"/>
                </a:solidFill>
                <a:effectLst/>
                <a:latin typeface="+mn-lt"/>
                <a:ea typeface="+mn-ea"/>
                <a:cs typeface="+mn-cs"/>
              </a:rPr>
              <a:t>always change your mind. Even if you’re naked and making out, you can still change your mind. You can say NO! or use an I Statement to let your partner know that you want to stop. And remember that your partner can change their mind at any point too. If they say no at any time, you need to stop right away, back off, and give your partner some space.</a:t>
            </a:r>
            <a:endParaRPr lang="en-US" dirty="0"/>
          </a:p>
        </p:txBody>
      </p:sp>
      <p:sp>
        <p:nvSpPr>
          <p:cNvPr id="4" name="Slide Number Placeholder 3"/>
          <p:cNvSpPr>
            <a:spLocks noGrp="1"/>
          </p:cNvSpPr>
          <p:nvPr>
            <p:ph type="sldNum" sz="quarter" idx="10"/>
          </p:nvPr>
        </p:nvSpPr>
        <p:spPr/>
        <p:txBody>
          <a:bodyPr/>
          <a:lstStyle/>
          <a:p>
            <a:fld id="{1C3E1844-3CBD-4F48-8420-8D7D29AE8A9D}" type="slidenum">
              <a:rPr lang="en-US" smtClean="0"/>
              <a:t>36</a:t>
            </a:fld>
            <a:endParaRPr lang="en-US" dirty="0"/>
          </a:p>
        </p:txBody>
      </p:sp>
    </p:spTree>
    <p:extLst>
      <p:ext uri="{BB962C8B-B14F-4D97-AF65-F5344CB8AC3E}">
        <p14:creationId xmlns:p14="http://schemas.microsoft.com/office/powerpoint/2010/main" val="9041401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Say: </a:t>
            </a:r>
            <a:r>
              <a:rPr lang="en-US" sz="1200" i="1" kern="1200" dirty="0" smtClean="0">
                <a:solidFill>
                  <a:schemeClr val="tx1"/>
                </a:solidFill>
                <a:effectLst/>
                <a:latin typeface="+mn-lt"/>
                <a:ea typeface="+mn-ea"/>
                <a:cs typeface="+mn-cs"/>
              </a:rPr>
              <a:t>Great job in classes these past few weeks. Sex can be a really amazing part of life, but it’s also an important responsibility. Make sure that if you decide to have sex, you are taking care of yourself and your partner. If something ever doesn’t feel right,</a:t>
            </a:r>
            <a:r>
              <a:rPr lang="en-US" sz="1200" i="1" kern="1200" baseline="0" dirty="0" smtClean="0">
                <a:solidFill>
                  <a:schemeClr val="tx1"/>
                </a:solidFill>
                <a:effectLst/>
                <a:latin typeface="+mn-lt"/>
                <a:ea typeface="+mn-ea"/>
                <a:cs typeface="+mn-cs"/>
              </a:rPr>
              <a:t> talk to your partner or an adult from your inner circle of trust (green circle).</a:t>
            </a:r>
            <a:endParaRPr lang="en-US" dirty="0"/>
          </a:p>
        </p:txBody>
      </p:sp>
      <p:sp>
        <p:nvSpPr>
          <p:cNvPr id="4" name="Slide Number Placeholder 3"/>
          <p:cNvSpPr>
            <a:spLocks noGrp="1"/>
          </p:cNvSpPr>
          <p:nvPr>
            <p:ph type="sldNum" sz="quarter" idx="10"/>
          </p:nvPr>
        </p:nvSpPr>
        <p:spPr/>
        <p:txBody>
          <a:bodyPr/>
          <a:lstStyle/>
          <a:p>
            <a:fld id="{1C3E1844-3CBD-4F48-8420-8D7D29AE8A9D}" type="slidenum">
              <a:rPr lang="en-US" smtClean="0"/>
              <a:t>37</a:t>
            </a:fld>
            <a:endParaRPr lang="en-US" dirty="0"/>
          </a:p>
        </p:txBody>
      </p:sp>
    </p:spTree>
    <p:extLst>
      <p:ext uri="{BB962C8B-B14F-4D97-AF65-F5344CB8AC3E}">
        <p14:creationId xmlns:p14="http://schemas.microsoft.com/office/powerpoint/2010/main" val="34817690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Say: </a:t>
            </a:r>
            <a:r>
              <a:rPr lang="en-US" i="1" dirty="0" smtClean="0"/>
              <a:t>You</a:t>
            </a:r>
            <a:r>
              <a:rPr lang="en-US" i="1" baseline="0" dirty="0" smtClean="0"/>
              <a:t> all did a great job in class today! This is our last class about bodies and sex. </a:t>
            </a:r>
            <a:r>
              <a:rPr lang="en-US" i="1" dirty="0" smtClean="0"/>
              <a:t>Does anyone have any questions about bodies</a:t>
            </a:r>
            <a:r>
              <a:rPr lang="en-US" i="1" baseline="0" dirty="0" smtClean="0"/>
              <a:t> or sex</a:t>
            </a:r>
            <a:r>
              <a:rPr lang="en-US" i="1" dirty="0" smtClean="0"/>
              <a:t>? Remember, if </a:t>
            </a:r>
            <a:r>
              <a:rPr lang="en-US" sz="1200" i="1" kern="1200" dirty="0" smtClean="0">
                <a:solidFill>
                  <a:schemeClr val="tx1"/>
                </a:solidFill>
                <a:effectLst/>
                <a:latin typeface="+mn-lt"/>
                <a:ea typeface="+mn-ea"/>
                <a:cs typeface="+mn-cs"/>
              </a:rPr>
              <a:t>you don’t want to ask your question out loud, you can write it on a notecard and leave it on your desk. You can also ask someone you trust to help you write your question on the notecard. I will pick up the notecards, and will answer the questions the next time we meet. When I answer a question, I won’t tell anyone who asked it.</a:t>
            </a:r>
            <a:r>
              <a:rPr lang="en-US" sz="12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68BAA58B-7F68-4F22-A5B3-354C37D900B1}" type="slidenum">
              <a:rPr lang="en-US" smtClean="0"/>
              <a:t>38</a:t>
            </a:fld>
            <a:endParaRPr lang="en-US" dirty="0"/>
          </a:p>
        </p:txBody>
      </p:sp>
    </p:spTree>
    <p:extLst>
      <p:ext uri="{BB962C8B-B14F-4D97-AF65-F5344CB8AC3E}">
        <p14:creationId xmlns:p14="http://schemas.microsoft.com/office/powerpoint/2010/main" val="14848822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Say:</a:t>
            </a:r>
            <a:r>
              <a:rPr lang="en-US" baseline="0" dirty="0" smtClean="0"/>
              <a:t> </a:t>
            </a:r>
            <a:r>
              <a:rPr lang="en-US" i="1" baseline="0" dirty="0" smtClean="0"/>
              <a:t>Who gets to decide when you are ready to have sex? Raise your hand if you know the answer.</a:t>
            </a:r>
          </a:p>
          <a:p>
            <a:endParaRPr lang="en-US" i="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smtClean="0"/>
              <a:t>Give students enough time to process the question and make their decisions. </a:t>
            </a:r>
            <a:endParaRPr lang="en-US" i="0" baseline="0" dirty="0" smtClean="0"/>
          </a:p>
          <a:p>
            <a:endParaRPr lang="en-US" i="0" baseline="0" dirty="0" smtClean="0"/>
          </a:p>
          <a:p>
            <a:r>
              <a:rPr lang="en-US" i="0" baseline="0" dirty="0" smtClean="0"/>
              <a:t>Say: </a:t>
            </a:r>
            <a:r>
              <a:rPr lang="en-US" i="1" baseline="0" dirty="0" smtClean="0"/>
              <a:t>Only you can decide for yourself if you are ready to have sex. Your partner gets to decide if they are ready to have sex, too.</a:t>
            </a:r>
            <a:endParaRPr lang="en-US" dirty="0"/>
          </a:p>
        </p:txBody>
      </p:sp>
      <p:sp>
        <p:nvSpPr>
          <p:cNvPr id="4" name="Slide Number Placeholder 3"/>
          <p:cNvSpPr>
            <a:spLocks noGrp="1"/>
          </p:cNvSpPr>
          <p:nvPr>
            <p:ph type="sldNum" sz="quarter" idx="10"/>
          </p:nvPr>
        </p:nvSpPr>
        <p:spPr/>
        <p:txBody>
          <a:bodyPr/>
          <a:lstStyle/>
          <a:p>
            <a:fld id="{68BAA58B-7F68-4F22-A5B3-354C37D900B1}" type="slidenum">
              <a:rPr lang="en-US" smtClean="0"/>
              <a:t>39</a:t>
            </a:fld>
            <a:endParaRPr lang="en-US" dirty="0"/>
          </a:p>
        </p:txBody>
      </p:sp>
    </p:spTree>
    <p:extLst>
      <p:ext uri="{BB962C8B-B14F-4D97-AF65-F5344CB8AC3E}">
        <p14:creationId xmlns:p14="http://schemas.microsoft.com/office/powerpoint/2010/main" val="26431012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Say: </a:t>
            </a:r>
            <a:r>
              <a:rPr lang="en-US" sz="1200" i="1" kern="1200" dirty="0" smtClean="0">
                <a:solidFill>
                  <a:schemeClr val="tx1"/>
                </a:solidFill>
                <a:effectLst/>
                <a:latin typeface="+mn-lt"/>
                <a:ea typeface="+mn-ea"/>
                <a:cs typeface="+mn-cs"/>
              </a:rPr>
              <a:t>As</a:t>
            </a:r>
            <a:r>
              <a:rPr lang="en-US" sz="1200" i="1" kern="1200" baseline="0" dirty="0" smtClean="0">
                <a:solidFill>
                  <a:schemeClr val="tx1"/>
                </a:solidFill>
                <a:effectLst/>
                <a:latin typeface="+mn-lt"/>
                <a:ea typeface="+mn-ea"/>
                <a:cs typeface="+mn-cs"/>
              </a:rPr>
              <a:t> part of our class today, w</a:t>
            </a:r>
            <a:r>
              <a:rPr lang="en-US" sz="1200" i="1" kern="1200" dirty="0" smtClean="0">
                <a:solidFill>
                  <a:schemeClr val="tx1"/>
                </a:solidFill>
                <a:effectLst/>
                <a:latin typeface="+mn-lt"/>
                <a:ea typeface="+mn-ea"/>
                <a:cs typeface="+mn-cs"/>
              </a:rPr>
              <a:t>e will look at some pictures of bodies and body parts. You might feel embarrassed when we talk about this. You might not feel embarrassed. Either one is okay. Remember to check in with yourself, and to take care of yourself throughout class. If you feel overwhelmed, you can always take a break, pass on an activity, or take some deep breaths. </a:t>
            </a:r>
          </a:p>
          <a:p>
            <a:endParaRPr lang="en-US" dirty="0"/>
          </a:p>
        </p:txBody>
      </p:sp>
      <p:sp>
        <p:nvSpPr>
          <p:cNvPr id="4" name="Slide Number Placeholder 3"/>
          <p:cNvSpPr>
            <a:spLocks noGrp="1"/>
          </p:cNvSpPr>
          <p:nvPr>
            <p:ph type="sldNum" sz="quarter" idx="10"/>
          </p:nvPr>
        </p:nvSpPr>
        <p:spPr/>
        <p:txBody>
          <a:bodyPr/>
          <a:lstStyle/>
          <a:p>
            <a:fld id="{68BAA58B-7F68-4F22-A5B3-354C37D900B1}" type="slidenum">
              <a:rPr lang="en-US" smtClean="0"/>
              <a:t>4</a:t>
            </a:fld>
            <a:endParaRPr lang="en-US" dirty="0"/>
          </a:p>
        </p:txBody>
      </p:sp>
    </p:spTree>
    <p:extLst>
      <p:ext uri="{BB962C8B-B14F-4D97-AF65-F5344CB8AC3E}">
        <p14:creationId xmlns:p14="http://schemas.microsoft.com/office/powerpoint/2010/main" val="32920962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Say:</a:t>
            </a:r>
            <a:r>
              <a:rPr lang="en-US" baseline="0" dirty="0" smtClean="0"/>
              <a:t> </a:t>
            </a:r>
            <a:r>
              <a:rPr lang="en-US" i="1" baseline="0" dirty="0" smtClean="0"/>
              <a:t>Name one thing that’s on our Safer Sexuality Checklist. Raise your hand to share an answer.</a:t>
            </a:r>
          </a:p>
          <a:p>
            <a:endParaRPr lang="en-US" i="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smtClean="0"/>
              <a:t>Give students enough time to process the question and make their decisions. </a:t>
            </a:r>
            <a:r>
              <a:rPr lang="en-US" i="0" baseline="0" dirty="0" smtClean="0"/>
              <a:t> Keep calling on students until all 7 parts of the safer sexuality checklist are named.</a:t>
            </a:r>
          </a:p>
        </p:txBody>
      </p:sp>
      <p:sp>
        <p:nvSpPr>
          <p:cNvPr id="4" name="Slide Number Placeholder 3"/>
          <p:cNvSpPr>
            <a:spLocks noGrp="1"/>
          </p:cNvSpPr>
          <p:nvPr>
            <p:ph type="sldNum" sz="quarter" idx="10"/>
          </p:nvPr>
        </p:nvSpPr>
        <p:spPr/>
        <p:txBody>
          <a:bodyPr/>
          <a:lstStyle/>
          <a:p>
            <a:fld id="{68BAA58B-7F68-4F22-A5B3-354C37D900B1}" type="slidenum">
              <a:rPr lang="en-US" smtClean="0"/>
              <a:t>40</a:t>
            </a:fld>
            <a:endParaRPr lang="en-US" dirty="0"/>
          </a:p>
        </p:txBody>
      </p:sp>
    </p:spTree>
    <p:extLst>
      <p:ext uri="{BB962C8B-B14F-4D97-AF65-F5344CB8AC3E}">
        <p14:creationId xmlns:p14="http://schemas.microsoft.com/office/powerpoint/2010/main" val="22271752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Say:</a:t>
            </a:r>
            <a:r>
              <a:rPr lang="en-US" baseline="0" dirty="0" smtClean="0"/>
              <a:t> </a:t>
            </a:r>
            <a:r>
              <a:rPr lang="en-US" i="1" baseline="0" dirty="0" smtClean="0"/>
              <a:t>Can you change your mind at any time about having sex? Hold a thumbs up for yes, and a thumbs down for no.</a:t>
            </a:r>
          </a:p>
          <a:p>
            <a:endParaRPr lang="en-US" i="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smtClean="0"/>
              <a:t>Give students enough time to process the question and make their decisions. </a:t>
            </a:r>
            <a:endParaRPr lang="en-US" i="0" baseline="0" dirty="0" smtClean="0"/>
          </a:p>
          <a:p>
            <a:endParaRPr lang="en-US" i="0" baseline="0" dirty="0" smtClean="0"/>
          </a:p>
          <a:p>
            <a:r>
              <a:rPr lang="en-US" i="0" baseline="0" dirty="0" smtClean="0"/>
              <a:t>Say: </a:t>
            </a:r>
            <a:r>
              <a:rPr lang="en-US" i="1" baseline="0" dirty="0" smtClean="0"/>
              <a:t>Yes! Even if you are naked and starting to have sex, you can still change your mind. You always have the right to say NO!</a:t>
            </a:r>
            <a:endParaRPr lang="en-US" i="0" baseline="0" dirty="0" smtClean="0"/>
          </a:p>
          <a:p>
            <a:endParaRPr lang="en-US" dirty="0"/>
          </a:p>
        </p:txBody>
      </p:sp>
      <p:sp>
        <p:nvSpPr>
          <p:cNvPr id="4" name="Slide Number Placeholder 3"/>
          <p:cNvSpPr>
            <a:spLocks noGrp="1"/>
          </p:cNvSpPr>
          <p:nvPr>
            <p:ph type="sldNum" sz="quarter" idx="10"/>
          </p:nvPr>
        </p:nvSpPr>
        <p:spPr/>
        <p:txBody>
          <a:bodyPr/>
          <a:lstStyle/>
          <a:p>
            <a:fld id="{68BAA58B-7F68-4F22-A5B3-354C37D900B1}" type="slidenum">
              <a:rPr lang="en-US" smtClean="0"/>
              <a:t>41</a:t>
            </a:fld>
            <a:endParaRPr lang="en-US" dirty="0"/>
          </a:p>
        </p:txBody>
      </p:sp>
    </p:spTree>
    <p:extLst>
      <p:ext uri="{BB962C8B-B14F-4D97-AF65-F5344CB8AC3E}">
        <p14:creationId xmlns:p14="http://schemas.microsoft.com/office/powerpoint/2010/main" val="35001441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Say: </a:t>
            </a:r>
            <a:r>
              <a:rPr lang="en-US" i="1" dirty="0" smtClean="0"/>
              <a:t>If you are being hurt, or if someone ever touches your body in a way that you don’t</a:t>
            </a:r>
            <a:r>
              <a:rPr lang="en-US" i="1" baseline="0" dirty="0" smtClean="0"/>
              <a:t> like, you can get help. You did not do anything wrong, and you are not alone. You can get help by talking to an adult from your inner circle of trust (green circle). If someone you care about is being hurt, you can also get help by talking to an adult from your inner circle of trust (green circle). </a:t>
            </a:r>
            <a:r>
              <a:rPr lang="en-US" b="0" i="1" baseline="0" dirty="0" smtClean="0"/>
              <a:t>If an emergency is happening, you can always call 911. If you call 911 for help, a police officer or an ambulance might come.</a:t>
            </a:r>
            <a:endParaRPr lang="en-US" i="1" baseline="0" dirty="0" smtClean="0"/>
          </a:p>
          <a:p>
            <a:endParaRPr lang="en-US" i="1" baseline="0" dirty="0" smtClean="0"/>
          </a:p>
          <a:p>
            <a:r>
              <a:rPr lang="en-US" i="1" baseline="0" dirty="0" smtClean="0"/>
              <a:t>If the first person you tell doesn’t believe you or doesn’t get you help, keep telling adults you trust what is going on until you get the help you need</a:t>
            </a:r>
            <a:r>
              <a:rPr lang="en-US" i="1" baseline="0" smtClean="0"/>
              <a:t>. </a:t>
            </a:r>
            <a:endParaRPr lang="en-US" dirty="0"/>
          </a:p>
        </p:txBody>
      </p:sp>
      <p:sp>
        <p:nvSpPr>
          <p:cNvPr id="4" name="Slide Number Placeholder 3"/>
          <p:cNvSpPr>
            <a:spLocks noGrp="1"/>
          </p:cNvSpPr>
          <p:nvPr>
            <p:ph type="sldNum" sz="quarter" idx="10"/>
          </p:nvPr>
        </p:nvSpPr>
        <p:spPr/>
        <p:txBody>
          <a:bodyPr/>
          <a:lstStyle/>
          <a:p>
            <a:fld id="{68BAA58B-7F68-4F22-A5B3-354C37D900B1}" type="slidenum">
              <a:rPr lang="en-US" smtClean="0"/>
              <a:t>42</a:t>
            </a:fld>
            <a:endParaRPr lang="en-US" dirty="0"/>
          </a:p>
        </p:txBody>
      </p:sp>
    </p:spTree>
    <p:extLst>
      <p:ext uri="{BB962C8B-B14F-4D97-AF65-F5344CB8AC3E}">
        <p14:creationId xmlns:p14="http://schemas.microsoft.com/office/powerpoint/2010/main" val="22224910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Say: </a:t>
            </a:r>
            <a:r>
              <a:rPr lang="en-US" sz="1200" i="1" kern="1200" dirty="0" smtClean="0">
                <a:solidFill>
                  <a:schemeClr val="tx1"/>
                </a:solidFill>
                <a:effectLst/>
                <a:latin typeface="+mn-lt"/>
                <a:ea typeface="+mn-ea"/>
                <a:cs typeface="+mn-cs"/>
              </a:rPr>
              <a:t>Does anyone remember what our power statement is?</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Our</a:t>
            </a:r>
            <a:r>
              <a:rPr lang="en-US" sz="1200" i="1" kern="1200" baseline="0" dirty="0" smtClean="0">
                <a:solidFill>
                  <a:schemeClr val="tx1"/>
                </a:solidFill>
                <a:effectLst/>
                <a:latin typeface="+mn-lt"/>
                <a:ea typeface="+mn-ea"/>
                <a:cs typeface="+mn-cs"/>
              </a:rPr>
              <a:t> power statement is </a:t>
            </a:r>
            <a:r>
              <a:rPr lang="en-US" sz="1200" i="1" kern="1200" dirty="0" smtClean="0">
                <a:solidFill>
                  <a:schemeClr val="tx1"/>
                </a:solidFill>
                <a:effectLst/>
                <a:latin typeface="+mn-lt"/>
                <a:ea typeface="+mn-ea"/>
                <a:cs typeface="+mn-cs"/>
              </a:rPr>
              <a:t>“I know me best.” This means that each of you knows yourself better than anyone else does. You know best when you</a:t>
            </a:r>
            <a:r>
              <a:rPr lang="en-US" sz="1200" i="1" kern="1200" baseline="0" dirty="0" smtClean="0">
                <a:solidFill>
                  <a:schemeClr val="tx1"/>
                </a:solidFill>
                <a:effectLst/>
                <a:latin typeface="+mn-lt"/>
                <a:ea typeface="+mn-ea"/>
                <a:cs typeface="+mn-cs"/>
              </a:rPr>
              <a:t> will feel ready to have sex. </a:t>
            </a:r>
            <a:r>
              <a:rPr lang="en-US" sz="1200" i="1" kern="1200" dirty="0" smtClean="0">
                <a:solidFill>
                  <a:schemeClr val="tx1"/>
                </a:solidFill>
                <a:effectLst/>
                <a:latin typeface="+mn-lt"/>
                <a:ea typeface="+mn-ea"/>
                <a:cs typeface="+mn-cs"/>
              </a:rPr>
              <a:t>Let’s gather together and on the count of three, say our power statement.</a:t>
            </a:r>
          </a:p>
          <a:p>
            <a:pPr lvl="0"/>
            <a:endParaRPr lang="en-US" sz="1200" i="1" kern="1200" dirty="0" smtClean="0">
              <a:solidFill>
                <a:schemeClr val="tx1"/>
              </a:solidFill>
              <a:effectLst/>
              <a:latin typeface="+mn-lt"/>
              <a:ea typeface="+mn-ea"/>
              <a:cs typeface="+mn-cs"/>
            </a:endParaRPr>
          </a:p>
          <a:p>
            <a:pPr lvl="0"/>
            <a:r>
              <a:rPr lang="en-US" sz="1200" i="0" kern="1200" dirty="0" smtClean="0">
                <a:solidFill>
                  <a:schemeClr val="tx1"/>
                </a:solidFill>
                <a:effectLst/>
                <a:latin typeface="+mn-lt"/>
                <a:ea typeface="+mn-ea"/>
                <a:cs typeface="+mn-cs"/>
              </a:rPr>
              <a:t>Have each interested student put one hand in the middle of the circle. Ask for a student volunteer to count to three. After three, all participants say the power statement while lifting their hand into the air.</a:t>
            </a:r>
          </a:p>
          <a:p>
            <a:endParaRPr lang="en-US" dirty="0"/>
          </a:p>
        </p:txBody>
      </p:sp>
      <p:sp>
        <p:nvSpPr>
          <p:cNvPr id="4" name="Slide Number Placeholder 3"/>
          <p:cNvSpPr>
            <a:spLocks noGrp="1"/>
          </p:cNvSpPr>
          <p:nvPr>
            <p:ph type="sldNum" sz="quarter" idx="10"/>
          </p:nvPr>
        </p:nvSpPr>
        <p:spPr/>
        <p:txBody>
          <a:bodyPr/>
          <a:lstStyle/>
          <a:p>
            <a:fld id="{68BAA58B-7F68-4F22-A5B3-354C37D900B1}" type="slidenum">
              <a:rPr lang="en-US" smtClean="0"/>
              <a:t>43</a:t>
            </a:fld>
            <a:endParaRPr lang="en-US" dirty="0"/>
          </a:p>
        </p:txBody>
      </p:sp>
    </p:spTree>
    <p:extLst>
      <p:ext uri="{BB962C8B-B14F-4D97-AF65-F5344CB8AC3E}">
        <p14:creationId xmlns:p14="http://schemas.microsoft.com/office/powerpoint/2010/main" val="381619094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SAFE would like to thank the Texas Council for Developmental Disabilities for the funding for this curriculum. </a:t>
            </a:r>
          </a:p>
          <a:p>
            <a:endParaRPr lang="en-US" dirty="0"/>
          </a:p>
        </p:txBody>
      </p:sp>
      <p:sp>
        <p:nvSpPr>
          <p:cNvPr id="4" name="Slide Number Placeholder 3"/>
          <p:cNvSpPr>
            <a:spLocks noGrp="1"/>
          </p:cNvSpPr>
          <p:nvPr>
            <p:ph type="sldNum" sz="quarter" idx="10"/>
          </p:nvPr>
        </p:nvSpPr>
        <p:spPr/>
        <p:txBody>
          <a:bodyPr/>
          <a:lstStyle/>
          <a:p>
            <a:fld id="{68BAA58B-7F68-4F22-A5B3-354C37D900B1}" type="slidenum">
              <a:rPr lang="en-US" smtClean="0"/>
              <a:t>44</a:t>
            </a:fld>
            <a:endParaRPr lang="en-US" dirty="0"/>
          </a:p>
        </p:txBody>
      </p:sp>
    </p:spTree>
    <p:extLst>
      <p:ext uri="{BB962C8B-B14F-4D97-AF65-F5344CB8AC3E}">
        <p14:creationId xmlns:p14="http://schemas.microsoft.com/office/powerpoint/2010/main" val="35380934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BAA58B-7F68-4F22-A5B3-354C37D900B1}" type="slidenum">
              <a:rPr lang="en-US" smtClean="0"/>
              <a:t>45</a:t>
            </a:fld>
            <a:endParaRPr lang="en-US" dirty="0"/>
          </a:p>
        </p:txBody>
      </p:sp>
    </p:spTree>
    <p:extLst>
      <p:ext uri="{BB962C8B-B14F-4D97-AF65-F5344CB8AC3E}">
        <p14:creationId xmlns:p14="http://schemas.microsoft.com/office/powerpoint/2010/main" val="6088487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Say: </a:t>
            </a:r>
            <a:r>
              <a:rPr lang="en-US" sz="1200" b="0" i="1" u="none" strike="noStrike" kern="1200" dirty="0" smtClean="0">
                <a:solidFill>
                  <a:schemeClr val="tx1"/>
                </a:solidFill>
                <a:effectLst/>
                <a:latin typeface="+mn-lt"/>
                <a:ea typeface="+mn-ea"/>
                <a:cs typeface="+mn-cs"/>
              </a:rPr>
              <a:t>I wanted to remind everyone that I am a mandatory reporter to Adult Protective Services. Does anyone remember what that means? Normally what we talk about in class stays in class, unless I have your consent to share. This is a private, safe place to ask questions about your bodies and sex. However, if you</a:t>
            </a:r>
            <a:r>
              <a:rPr lang="en-US" sz="1200" b="0" i="1" u="none" strike="noStrike" kern="1200" baseline="0" dirty="0" smtClean="0">
                <a:solidFill>
                  <a:schemeClr val="tx1"/>
                </a:solidFill>
                <a:effectLst/>
                <a:latin typeface="+mn-lt"/>
                <a:ea typeface="+mn-ea"/>
                <a:cs typeface="+mn-cs"/>
              </a:rPr>
              <a:t> </a:t>
            </a:r>
            <a:r>
              <a:rPr lang="en-US" sz="1200" b="0" i="1" u="none" strike="noStrike" kern="1200" dirty="0" smtClean="0">
                <a:solidFill>
                  <a:schemeClr val="tx1"/>
                </a:solidFill>
                <a:effectLst/>
                <a:latin typeface="+mn-lt"/>
                <a:ea typeface="+mn-ea"/>
                <a:cs typeface="+mn-cs"/>
              </a:rPr>
              <a:t>tell me that you are being hurt, or that someone else is being hurt, I would need to let Adult Protective Services know. I would need to get you or the other person help, so no one hurts you anymore. Does anyone have any questions about that?</a:t>
            </a:r>
            <a:endParaRPr lang="en-US" i="1" dirty="0"/>
          </a:p>
        </p:txBody>
      </p:sp>
      <p:sp>
        <p:nvSpPr>
          <p:cNvPr id="4" name="Slide Number Placeholder 3"/>
          <p:cNvSpPr>
            <a:spLocks noGrp="1"/>
          </p:cNvSpPr>
          <p:nvPr>
            <p:ph type="sldNum" sz="quarter" idx="10"/>
          </p:nvPr>
        </p:nvSpPr>
        <p:spPr/>
        <p:txBody>
          <a:bodyPr/>
          <a:lstStyle/>
          <a:p>
            <a:fld id="{CECF5B3D-642E-4B28-87C2-F57D0825168C}" type="slidenum">
              <a:rPr lang="en-US" smtClean="0"/>
              <a:t>5</a:t>
            </a:fld>
            <a:endParaRPr lang="en-US" dirty="0"/>
          </a:p>
        </p:txBody>
      </p:sp>
    </p:spTree>
    <p:extLst>
      <p:ext uri="{BB962C8B-B14F-4D97-AF65-F5344CB8AC3E}">
        <p14:creationId xmlns:p14="http://schemas.microsoft.com/office/powerpoint/2010/main" val="29737697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Read the agenda. Alternatively, you can ask for a student volunteer to read the agenda.</a:t>
            </a:r>
            <a:endParaRPr lang="en-US" dirty="0"/>
          </a:p>
        </p:txBody>
      </p:sp>
      <p:sp>
        <p:nvSpPr>
          <p:cNvPr id="4" name="Slide Number Placeholder 3"/>
          <p:cNvSpPr>
            <a:spLocks noGrp="1"/>
          </p:cNvSpPr>
          <p:nvPr>
            <p:ph type="sldNum" sz="quarter" idx="10"/>
          </p:nvPr>
        </p:nvSpPr>
        <p:spPr/>
        <p:txBody>
          <a:bodyPr/>
          <a:lstStyle/>
          <a:p>
            <a:fld id="{68BAA58B-7F68-4F22-A5B3-354C37D900B1}" type="slidenum">
              <a:rPr lang="en-US" smtClean="0"/>
              <a:t>6</a:t>
            </a:fld>
            <a:endParaRPr lang="en-US" dirty="0"/>
          </a:p>
        </p:txBody>
      </p:sp>
    </p:spTree>
    <p:extLst>
      <p:ext uri="{BB962C8B-B14F-4D97-AF65-F5344CB8AC3E}">
        <p14:creationId xmlns:p14="http://schemas.microsoft.com/office/powerpoint/2010/main" val="2459869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Say: </a:t>
            </a:r>
            <a:r>
              <a:rPr lang="en-US" sz="1200" b="0" i="1" u="none" strike="noStrike" kern="1200" dirty="0" smtClean="0">
                <a:solidFill>
                  <a:schemeClr val="tx1"/>
                </a:solidFill>
                <a:effectLst/>
                <a:latin typeface="+mn-lt"/>
                <a:ea typeface="+mn-ea"/>
                <a:cs typeface="+mn-cs"/>
              </a:rPr>
              <a:t>Today is our last class about sex and bodies. You all have done an amazing job! Today we will put everything we’ve talked about together and discuss how you can know if you and your partner are ready to have sex. </a:t>
            </a:r>
            <a:endParaRPr lang="en-US" i="1" dirty="0"/>
          </a:p>
        </p:txBody>
      </p:sp>
      <p:sp>
        <p:nvSpPr>
          <p:cNvPr id="4" name="Slide Number Placeholder 3"/>
          <p:cNvSpPr>
            <a:spLocks noGrp="1"/>
          </p:cNvSpPr>
          <p:nvPr>
            <p:ph type="sldNum" sz="quarter" idx="10"/>
          </p:nvPr>
        </p:nvSpPr>
        <p:spPr/>
        <p:txBody>
          <a:bodyPr/>
          <a:lstStyle/>
          <a:p>
            <a:fld id="{1C3E1844-3CBD-4F48-8420-8D7D29AE8A9D}" type="slidenum">
              <a:rPr lang="en-US" smtClean="0"/>
              <a:t>7</a:t>
            </a:fld>
            <a:endParaRPr lang="en-US" dirty="0"/>
          </a:p>
        </p:txBody>
      </p:sp>
    </p:spTree>
    <p:extLst>
      <p:ext uri="{BB962C8B-B14F-4D97-AF65-F5344CB8AC3E}">
        <p14:creationId xmlns:p14="http://schemas.microsoft.com/office/powerpoint/2010/main" val="13392319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Say: </a:t>
            </a:r>
            <a:r>
              <a:rPr lang="en-US" i="1" dirty="0" smtClean="0"/>
              <a:t>There</a:t>
            </a:r>
            <a:r>
              <a:rPr lang="en-US" i="1" baseline="0" dirty="0" smtClean="0"/>
              <a:t> are no rules about when you have to have sex. The decision is completely up to you and your partner. You must never feel pressured to have sex if you don’t want to.</a:t>
            </a:r>
          </a:p>
          <a:p>
            <a:endParaRPr lang="en-US" i="1" dirty="0" smtClean="0"/>
          </a:p>
          <a:p>
            <a:pPr rtl="0"/>
            <a:r>
              <a:rPr lang="en-US" sz="1200" b="0" i="1" u="none" strike="noStrike" kern="1200" dirty="0" smtClean="0">
                <a:solidFill>
                  <a:schemeClr val="tx1"/>
                </a:solidFill>
                <a:effectLst/>
                <a:latin typeface="+mn-lt"/>
                <a:ea typeface="+mn-ea"/>
                <a:cs typeface="+mn-cs"/>
              </a:rPr>
              <a:t>If you decide that you and your partner are ready to have sex, that’s great! If you’re not ready to have sex, that’s great too! You and your partner get to decide what feels right for your relationship and your bodies. As long as you are doing what feels right for you and your partner, that is awesome!</a:t>
            </a:r>
          </a:p>
          <a:p>
            <a:pPr rtl="0"/>
            <a:endParaRPr lang="en-US" sz="1200" b="0" i="1" u="none" strike="noStrike" kern="1200" dirty="0" smtClean="0">
              <a:solidFill>
                <a:schemeClr val="tx1"/>
              </a:solidFill>
              <a:effectLst/>
              <a:latin typeface="+mn-lt"/>
              <a:ea typeface="+mn-ea"/>
              <a:cs typeface="+mn-cs"/>
            </a:endParaRPr>
          </a:p>
          <a:p>
            <a:pPr rtl="0"/>
            <a:r>
              <a:rPr lang="en-US" sz="1200" b="0" i="1" u="none" strike="noStrike" kern="1200" dirty="0" smtClean="0">
                <a:solidFill>
                  <a:schemeClr val="tx1"/>
                </a:solidFill>
                <a:effectLst/>
                <a:latin typeface="+mn-lt"/>
                <a:ea typeface="+mn-ea"/>
                <a:cs typeface="+mn-cs"/>
              </a:rPr>
              <a:t>If you and your partner decide you’re ready to have sex, you can use the Safer Sexuality Checklist</a:t>
            </a:r>
            <a:r>
              <a:rPr lang="en-US" sz="1200" b="0" i="1" u="none" strike="noStrike" kern="1200" baseline="0" dirty="0" smtClean="0">
                <a:solidFill>
                  <a:schemeClr val="tx1"/>
                </a:solidFill>
                <a:effectLst/>
                <a:latin typeface="+mn-lt"/>
                <a:ea typeface="+mn-ea"/>
                <a:cs typeface="+mn-cs"/>
              </a:rPr>
              <a:t> to make sure you are being as safe as possible. We’ll go through the checklist step-by-step in class today.</a:t>
            </a:r>
            <a:endParaRPr lang="en-US" b="0" i="1" dirty="0" smtClean="0">
              <a:effectLst/>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1C3E1844-3CBD-4F48-8420-8D7D29AE8A9D}" type="slidenum">
              <a:rPr lang="en-US" smtClean="0"/>
              <a:t>8</a:t>
            </a:fld>
            <a:endParaRPr lang="en-US" dirty="0"/>
          </a:p>
        </p:txBody>
      </p:sp>
    </p:spTree>
    <p:extLst>
      <p:ext uri="{BB962C8B-B14F-4D97-AF65-F5344CB8AC3E}">
        <p14:creationId xmlns:p14="http://schemas.microsoft.com/office/powerpoint/2010/main" val="14824668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Say: </a:t>
            </a:r>
            <a:r>
              <a:rPr lang="en-US" i="1" dirty="0" smtClean="0"/>
              <a:t>We’ve added seven items to our Safer Sexuality Checklist! We’ll spend our class today seeing</a:t>
            </a:r>
            <a:r>
              <a:rPr lang="en-US" i="1" baseline="0" dirty="0" smtClean="0"/>
              <a:t> what you remember about each of these items. Going through this checklist before having sex can help you and your partner stay safer and healthier.</a:t>
            </a:r>
            <a:endParaRPr lang="en-US" dirty="0"/>
          </a:p>
        </p:txBody>
      </p:sp>
      <p:sp>
        <p:nvSpPr>
          <p:cNvPr id="4" name="Slide Number Placeholder 3"/>
          <p:cNvSpPr>
            <a:spLocks noGrp="1"/>
          </p:cNvSpPr>
          <p:nvPr>
            <p:ph type="sldNum" sz="quarter" idx="10"/>
          </p:nvPr>
        </p:nvSpPr>
        <p:spPr/>
        <p:txBody>
          <a:bodyPr/>
          <a:lstStyle/>
          <a:p>
            <a:fld id="{1C3E1844-3CBD-4F48-8420-8D7D29AE8A9D}" type="slidenum">
              <a:rPr lang="en-US" smtClean="0"/>
              <a:t>9</a:t>
            </a:fld>
            <a:endParaRPr lang="en-US" dirty="0"/>
          </a:p>
        </p:txBody>
      </p:sp>
    </p:spTree>
    <p:extLst>
      <p:ext uri="{BB962C8B-B14F-4D97-AF65-F5344CB8AC3E}">
        <p14:creationId xmlns:p14="http://schemas.microsoft.com/office/powerpoint/2010/main" val="10832922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F2CA953-0F86-448E-B555-0D89E63F83D2}" type="datetimeFigureOut">
              <a:rPr lang="en-US" smtClean="0"/>
              <a:t>5/2/2022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0119A9F-83D5-4FAF-B205-62E8FFDCF8A3}" type="slidenum">
              <a:rPr lang="en-US" smtClean="0"/>
              <a:t>‹#›</a:t>
            </a:fld>
            <a:endParaRPr lang="en-US" dirty="0"/>
          </a:p>
        </p:txBody>
      </p:sp>
    </p:spTree>
    <p:extLst>
      <p:ext uri="{BB962C8B-B14F-4D97-AF65-F5344CB8AC3E}">
        <p14:creationId xmlns:p14="http://schemas.microsoft.com/office/powerpoint/2010/main" val="1031853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2CA953-0F86-448E-B555-0D89E63F83D2}" type="datetimeFigureOut">
              <a:rPr lang="en-US" smtClean="0"/>
              <a:t>5/2/2022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0119A9F-83D5-4FAF-B205-62E8FFDCF8A3}" type="slidenum">
              <a:rPr lang="en-US" smtClean="0"/>
              <a:t>‹#›</a:t>
            </a:fld>
            <a:endParaRPr lang="en-US" dirty="0"/>
          </a:p>
        </p:txBody>
      </p:sp>
    </p:spTree>
    <p:extLst>
      <p:ext uri="{BB962C8B-B14F-4D97-AF65-F5344CB8AC3E}">
        <p14:creationId xmlns:p14="http://schemas.microsoft.com/office/powerpoint/2010/main" val="4066876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2CA953-0F86-448E-B555-0D89E63F83D2}" type="datetimeFigureOut">
              <a:rPr lang="en-US" smtClean="0"/>
              <a:t>5/2/2022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0119A9F-83D5-4FAF-B205-62E8FFDCF8A3}" type="slidenum">
              <a:rPr lang="en-US" smtClean="0"/>
              <a:t>‹#›</a:t>
            </a:fld>
            <a:endParaRPr lang="en-US" dirty="0"/>
          </a:p>
        </p:txBody>
      </p:sp>
    </p:spTree>
    <p:extLst>
      <p:ext uri="{BB962C8B-B14F-4D97-AF65-F5344CB8AC3E}">
        <p14:creationId xmlns:p14="http://schemas.microsoft.com/office/powerpoint/2010/main" val="21846143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2CA953-0F86-448E-B555-0D89E63F83D2}" type="datetimeFigureOut">
              <a:rPr lang="en-US" smtClean="0"/>
              <a:t>5/2/2022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0119A9F-83D5-4FAF-B205-62E8FFDCF8A3}" type="slidenum">
              <a:rPr lang="en-US" smtClean="0"/>
              <a:t>‹#›</a:t>
            </a:fld>
            <a:endParaRPr lang="en-US" dirty="0"/>
          </a:p>
        </p:txBody>
      </p:sp>
    </p:spTree>
    <p:extLst>
      <p:ext uri="{BB962C8B-B14F-4D97-AF65-F5344CB8AC3E}">
        <p14:creationId xmlns:p14="http://schemas.microsoft.com/office/powerpoint/2010/main" val="31600128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F2CA953-0F86-448E-B555-0D89E63F83D2}" type="datetimeFigureOut">
              <a:rPr lang="en-US" smtClean="0"/>
              <a:t>5/2/2022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0119A9F-83D5-4FAF-B205-62E8FFDCF8A3}" type="slidenum">
              <a:rPr lang="en-US" smtClean="0"/>
              <a:t>‹#›</a:t>
            </a:fld>
            <a:endParaRPr lang="en-US" dirty="0"/>
          </a:p>
        </p:txBody>
      </p:sp>
    </p:spTree>
    <p:extLst>
      <p:ext uri="{BB962C8B-B14F-4D97-AF65-F5344CB8AC3E}">
        <p14:creationId xmlns:p14="http://schemas.microsoft.com/office/powerpoint/2010/main" val="3852632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F2CA953-0F86-448E-B555-0D89E63F83D2}" type="datetimeFigureOut">
              <a:rPr lang="en-US" smtClean="0"/>
              <a:t>5/2/2022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0119A9F-83D5-4FAF-B205-62E8FFDCF8A3}" type="slidenum">
              <a:rPr lang="en-US" smtClean="0"/>
              <a:t>‹#›</a:t>
            </a:fld>
            <a:endParaRPr lang="en-US" dirty="0"/>
          </a:p>
        </p:txBody>
      </p:sp>
    </p:spTree>
    <p:extLst>
      <p:ext uri="{BB962C8B-B14F-4D97-AF65-F5344CB8AC3E}">
        <p14:creationId xmlns:p14="http://schemas.microsoft.com/office/powerpoint/2010/main" val="752444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F2CA953-0F86-448E-B555-0D89E63F83D2}" type="datetimeFigureOut">
              <a:rPr lang="en-US" smtClean="0"/>
              <a:t>5/2/2022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0119A9F-83D5-4FAF-B205-62E8FFDCF8A3}" type="slidenum">
              <a:rPr lang="en-US" smtClean="0"/>
              <a:t>‹#›</a:t>
            </a:fld>
            <a:endParaRPr lang="en-US" dirty="0"/>
          </a:p>
        </p:txBody>
      </p:sp>
    </p:spTree>
    <p:extLst>
      <p:ext uri="{BB962C8B-B14F-4D97-AF65-F5344CB8AC3E}">
        <p14:creationId xmlns:p14="http://schemas.microsoft.com/office/powerpoint/2010/main" val="28603490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F2CA953-0F86-448E-B555-0D89E63F83D2}" type="datetimeFigureOut">
              <a:rPr lang="en-US" smtClean="0"/>
              <a:t>5/2/2022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0119A9F-83D5-4FAF-B205-62E8FFDCF8A3}" type="slidenum">
              <a:rPr lang="en-US" smtClean="0"/>
              <a:t>‹#›</a:t>
            </a:fld>
            <a:endParaRPr lang="en-US" dirty="0"/>
          </a:p>
        </p:txBody>
      </p:sp>
    </p:spTree>
    <p:extLst>
      <p:ext uri="{BB962C8B-B14F-4D97-AF65-F5344CB8AC3E}">
        <p14:creationId xmlns:p14="http://schemas.microsoft.com/office/powerpoint/2010/main" val="9768831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2CA953-0F86-448E-B555-0D89E63F83D2}" type="datetimeFigureOut">
              <a:rPr lang="en-US" smtClean="0"/>
              <a:t>5/2/2022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0119A9F-83D5-4FAF-B205-62E8FFDCF8A3}" type="slidenum">
              <a:rPr lang="en-US" smtClean="0"/>
              <a:t>‹#›</a:t>
            </a:fld>
            <a:endParaRPr lang="en-US" dirty="0"/>
          </a:p>
        </p:txBody>
      </p:sp>
    </p:spTree>
    <p:extLst>
      <p:ext uri="{BB962C8B-B14F-4D97-AF65-F5344CB8AC3E}">
        <p14:creationId xmlns:p14="http://schemas.microsoft.com/office/powerpoint/2010/main" val="20523595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2CA953-0F86-448E-B555-0D89E63F83D2}" type="datetimeFigureOut">
              <a:rPr lang="en-US" smtClean="0"/>
              <a:t>5/2/2022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0119A9F-83D5-4FAF-B205-62E8FFDCF8A3}" type="slidenum">
              <a:rPr lang="en-US" smtClean="0"/>
              <a:t>‹#›</a:t>
            </a:fld>
            <a:endParaRPr lang="en-US" dirty="0"/>
          </a:p>
        </p:txBody>
      </p:sp>
    </p:spTree>
    <p:extLst>
      <p:ext uri="{BB962C8B-B14F-4D97-AF65-F5344CB8AC3E}">
        <p14:creationId xmlns:p14="http://schemas.microsoft.com/office/powerpoint/2010/main" val="33650217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2CA953-0F86-448E-B555-0D89E63F83D2}" type="datetimeFigureOut">
              <a:rPr lang="en-US" smtClean="0"/>
              <a:t>5/2/2022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0119A9F-83D5-4FAF-B205-62E8FFDCF8A3}" type="slidenum">
              <a:rPr lang="en-US" smtClean="0"/>
              <a:t>‹#›</a:t>
            </a:fld>
            <a:endParaRPr lang="en-US" dirty="0"/>
          </a:p>
        </p:txBody>
      </p:sp>
    </p:spTree>
    <p:extLst>
      <p:ext uri="{BB962C8B-B14F-4D97-AF65-F5344CB8AC3E}">
        <p14:creationId xmlns:p14="http://schemas.microsoft.com/office/powerpoint/2010/main" val="36987095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2CA953-0F86-448E-B555-0D89E63F83D2}" type="datetimeFigureOut">
              <a:rPr lang="en-US" smtClean="0"/>
              <a:t>5/2/2022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119A9F-83D5-4FAF-B205-62E8FFDCF8A3}" type="slidenum">
              <a:rPr lang="en-US" smtClean="0"/>
              <a:t>‹#›</a:t>
            </a:fld>
            <a:endParaRPr lang="en-US" dirty="0"/>
          </a:p>
        </p:txBody>
      </p:sp>
    </p:spTree>
    <p:extLst>
      <p:ext uri="{BB962C8B-B14F-4D97-AF65-F5344CB8AC3E}">
        <p14:creationId xmlns:p14="http://schemas.microsoft.com/office/powerpoint/2010/main" val="1076613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9.png"/><Relationship Id="rId7"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42.png"/><Relationship Id="rId4" Type="http://schemas.openxmlformats.org/officeDocument/2006/relationships/image" Target="../media/image50.pn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53.png"/><Relationship Id="rId4" Type="http://schemas.openxmlformats.org/officeDocument/2006/relationships/image" Target="../media/image52.pn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6.png"/><Relationship Id="rId4" Type="http://schemas.openxmlformats.org/officeDocument/2006/relationships/image" Target="../media/image54.jpeg"/></Relationships>
</file>

<file path=ppt/slides/_rels/slide1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2.png"/><Relationship Id="rId4" Type="http://schemas.openxmlformats.org/officeDocument/2006/relationships/image" Target="../media/image56.jpe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37.png"/><Relationship Id="rId4" Type="http://schemas.openxmlformats.org/officeDocument/2006/relationships/image" Target="../media/image57.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37.png"/><Relationship Id="rId4" Type="http://schemas.openxmlformats.org/officeDocument/2006/relationships/image" Target="../media/image58.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59.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61.png"/><Relationship Id="rId4" Type="http://schemas.openxmlformats.org/officeDocument/2006/relationships/image" Target="../media/image60.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61.png"/><Relationship Id="rId4" Type="http://schemas.openxmlformats.org/officeDocument/2006/relationships/image" Target="../media/image60.png"/></Relationships>
</file>

<file path=ppt/slides/_rels/slide1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63.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64.png"/></Relationships>
</file>

<file path=ppt/slides/_rels/slide2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2.png"/><Relationship Id="rId7"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2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70.jpeg"/><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2.png"/><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72.png"/><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2.png"/><Relationship Id="rId26" Type="http://schemas.openxmlformats.org/officeDocument/2006/relationships/image" Target="../media/image29.png"/><Relationship Id="rId3" Type="http://schemas.openxmlformats.org/officeDocument/2006/relationships/image" Target="../media/image7.jpeg"/><Relationship Id="rId21" Type="http://schemas.openxmlformats.org/officeDocument/2006/relationships/image" Target="../media/image25.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1.png"/><Relationship Id="rId25" Type="http://schemas.openxmlformats.org/officeDocument/2006/relationships/image" Target="../media/image28.png"/><Relationship Id="rId2" Type="http://schemas.openxmlformats.org/officeDocument/2006/relationships/notesSlide" Target="../notesSlides/notesSlide3.xml"/><Relationship Id="rId16" Type="http://schemas.openxmlformats.org/officeDocument/2006/relationships/image" Target="../media/image20.png"/><Relationship Id="rId20"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24" Type="http://schemas.openxmlformats.org/officeDocument/2006/relationships/image" Target="../media/image27.png"/><Relationship Id="rId5" Type="http://schemas.openxmlformats.org/officeDocument/2006/relationships/image" Target="../media/image9.png"/><Relationship Id="rId15" Type="http://schemas.openxmlformats.org/officeDocument/2006/relationships/image" Target="../media/image19.png"/><Relationship Id="rId23" Type="http://schemas.openxmlformats.org/officeDocument/2006/relationships/image" Target="../media/image2.png"/><Relationship Id="rId10" Type="http://schemas.openxmlformats.org/officeDocument/2006/relationships/image" Target="../media/image14.png"/><Relationship Id="rId19" Type="http://schemas.openxmlformats.org/officeDocument/2006/relationships/image" Target="../media/image23.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 Id="rId22" Type="http://schemas.openxmlformats.org/officeDocument/2006/relationships/image" Target="../media/image26.png"/></Relationships>
</file>

<file path=ppt/slides/_rels/slide30.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42.png"/><Relationship Id="rId7" Type="http://schemas.openxmlformats.org/officeDocument/2006/relationships/image" Target="../media/image71.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47.png"/><Relationship Id="rId9"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59.png"/></Relationships>
</file>

<file path=ppt/slides/_rels/slide3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2.png"/><Relationship Id="rId7" Type="http://schemas.openxmlformats.org/officeDocument/2006/relationships/image" Target="../media/image81.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jpeg"/><Relationship Id="rId4" Type="http://schemas.openxmlformats.org/officeDocument/2006/relationships/image" Target="../media/image78.jpeg"/></Relationships>
</file>

<file path=ppt/slides/_rels/slide3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79.jpeg"/><Relationship Id="rId7" Type="http://schemas.openxmlformats.org/officeDocument/2006/relationships/image" Target="../media/image82.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81.jpeg"/><Relationship Id="rId4" Type="http://schemas.openxmlformats.org/officeDocument/2006/relationships/image" Target="../media/image80.png"/></Relationships>
</file>

<file path=ppt/slides/_rels/slide3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2.png"/></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83.png"/></Relationships>
</file>

<file path=ppt/slides/_rels/slide37.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41.png"/><Relationship Id="rId3" Type="http://schemas.openxmlformats.org/officeDocument/2006/relationships/image" Target="../media/image53.png"/><Relationship Id="rId7" Type="http://schemas.openxmlformats.org/officeDocument/2006/relationships/image" Target="../media/image84.png"/><Relationship Id="rId12" Type="http://schemas.openxmlformats.org/officeDocument/2006/relationships/image" Target="../media/image88.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87.png"/><Relationship Id="rId5" Type="http://schemas.openxmlformats.org/officeDocument/2006/relationships/image" Target="../media/image45.png"/><Relationship Id="rId10" Type="http://schemas.openxmlformats.org/officeDocument/2006/relationships/image" Target="../media/image86.png"/><Relationship Id="rId4" Type="http://schemas.openxmlformats.org/officeDocument/2006/relationships/image" Target="../media/image42.png"/><Relationship Id="rId9" Type="http://schemas.openxmlformats.org/officeDocument/2006/relationships/image" Target="../media/image4.png"/><Relationship Id="rId1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90.png"/></Relationships>
</file>

<file path=ppt/slides/_rels/slide3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92.png"/></Relationships>
</file>

<file path=ppt/slides/_rels/slide4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95.png"/><Relationship Id="rId4" Type="http://schemas.openxmlformats.org/officeDocument/2006/relationships/image" Target="../media/image94.jpeg"/></Relationships>
</file>

<file path=ppt/slides/_rels/slide4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97.png"/></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98.png"/></Relationships>
</file>

<file path=ppt/slides/_rels/slide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2.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3.png"/></Relationships>
</file>

<file path=ppt/slides/_rels/slide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4.png"/></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5.png"/><Relationship Id="rId7" Type="http://schemas.openxmlformats.org/officeDocument/2006/relationships/image" Target="../media/image4.png"/><Relationship Id="rId12"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41.png"/><Relationship Id="rId5" Type="http://schemas.openxmlformats.org/officeDocument/2006/relationships/image" Target="../media/image46.png"/><Relationship Id="rId10" Type="http://schemas.openxmlformats.org/officeDocument/2006/relationships/image" Target="../media/image48.png"/><Relationship Id="rId4" Type="http://schemas.openxmlformats.org/officeDocument/2006/relationships/image" Target="../media/image35.png"/><Relationship Id="rId9"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42" y="0"/>
            <a:ext cx="12179157" cy="6858000"/>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37147" t="37681" r="37800" b="44734"/>
          <a:stretch/>
        </p:blipFill>
        <p:spPr>
          <a:xfrm>
            <a:off x="9939130" y="180921"/>
            <a:ext cx="1987826" cy="786488"/>
          </a:xfrm>
          <a:prstGeom prst="rect">
            <a:avLst/>
          </a:prstGeom>
        </p:spPr>
      </p:pic>
      <p:sp>
        <p:nvSpPr>
          <p:cNvPr id="5" name="Footer Placeholder 3"/>
          <p:cNvSpPr txBox="1">
            <a:spLocks/>
          </p:cNvSpPr>
          <p:nvPr/>
        </p:nvSpPr>
        <p:spPr>
          <a:xfrm>
            <a:off x="8902119" y="6492875"/>
            <a:ext cx="3224565" cy="299809"/>
          </a:xfrm>
          <a:prstGeom prst="rect">
            <a:avLst/>
          </a:prstGeom>
          <a:solidFill>
            <a:srgbClr val="AFCFE4"/>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1"/>
                </a:solidFill>
              </a:rPr>
              <a:t>© 2022 SAFE Disability Services Program</a:t>
            </a:r>
            <a:endParaRPr lang="en-US" b="1" dirty="0">
              <a:solidFill>
                <a:schemeClr val="tx1"/>
              </a:solidFill>
            </a:endParaRPr>
          </a:p>
        </p:txBody>
      </p:sp>
    </p:spTree>
    <p:extLst>
      <p:ext uri="{BB962C8B-B14F-4D97-AF65-F5344CB8AC3E}">
        <p14:creationId xmlns:p14="http://schemas.microsoft.com/office/powerpoint/2010/main" val="18248853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4595" b="16618"/>
          <a:stretch/>
        </p:blipFill>
        <p:spPr>
          <a:xfrm>
            <a:off x="581011" y="2491159"/>
            <a:ext cx="5365327" cy="3170421"/>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13280" r="8529"/>
          <a:stretch/>
        </p:blipFill>
        <p:spPr>
          <a:xfrm rot="5400000">
            <a:off x="6897223" y="2120526"/>
            <a:ext cx="4191085" cy="4117133"/>
          </a:xfrm>
          <a:prstGeom prst="rect">
            <a:avLst/>
          </a:prstGeom>
        </p:spPr>
      </p:pic>
      <p:sp>
        <p:nvSpPr>
          <p:cNvPr id="2" name="Title 1"/>
          <p:cNvSpPr>
            <a:spLocks noGrp="1"/>
          </p:cNvSpPr>
          <p:nvPr>
            <p:ph type="title"/>
          </p:nvPr>
        </p:nvSpPr>
        <p:spPr>
          <a:xfrm>
            <a:off x="1601343" y="378583"/>
            <a:ext cx="7291035" cy="1325563"/>
          </a:xfrm>
        </p:spPr>
        <p:txBody>
          <a:bodyPr/>
          <a:lstStyle/>
          <a:p>
            <a:r>
              <a:rPr lang="en-US" b="1" dirty="0" smtClean="0">
                <a:latin typeface="Tahoma" panose="020B0604030504040204" pitchFamily="34" charset="0"/>
                <a:ea typeface="Tahoma" panose="020B0604030504040204" pitchFamily="34" charset="0"/>
                <a:cs typeface="Tahoma" panose="020B0604030504040204" pitchFamily="34" charset="0"/>
              </a:rPr>
              <a:t>1. Safe and </a:t>
            </a:r>
            <a:r>
              <a:rPr lang="en-US" b="1" dirty="0">
                <a:latin typeface="Tahoma" panose="020B0604030504040204" pitchFamily="34" charset="0"/>
                <a:ea typeface="Tahoma" panose="020B0604030504040204" pitchFamily="34" charset="0"/>
                <a:cs typeface="Tahoma" panose="020B0604030504040204" pitchFamily="34" charset="0"/>
              </a:rPr>
              <a:t>P</a:t>
            </a:r>
            <a:r>
              <a:rPr lang="en-US" b="1" dirty="0" smtClean="0">
                <a:latin typeface="Tahoma" panose="020B0604030504040204" pitchFamily="34" charset="0"/>
                <a:ea typeface="Tahoma" panose="020B0604030504040204" pitchFamily="34" charset="0"/>
                <a:cs typeface="Tahoma" panose="020B0604030504040204" pitchFamily="34" charset="0"/>
              </a:rPr>
              <a:t>rivate </a:t>
            </a:r>
            <a:r>
              <a:rPr lang="en-US" b="1" dirty="0">
                <a:latin typeface="Tahoma" panose="020B0604030504040204" pitchFamily="34" charset="0"/>
                <a:ea typeface="Tahoma" panose="020B0604030504040204" pitchFamily="34" charset="0"/>
                <a:cs typeface="Tahoma" panose="020B0604030504040204" pitchFamily="34" charset="0"/>
              </a:rPr>
              <a:t>P</a:t>
            </a:r>
            <a:r>
              <a:rPr lang="en-US" b="1" dirty="0" smtClean="0">
                <a:latin typeface="Tahoma" panose="020B0604030504040204" pitchFamily="34" charset="0"/>
                <a:ea typeface="Tahoma" panose="020B0604030504040204" pitchFamily="34" charset="0"/>
                <a:cs typeface="Tahoma" panose="020B0604030504040204" pitchFamily="34" charset="0"/>
              </a:rPr>
              <a:t>lace</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36442" t="4183" r="46905" b="72287"/>
          <a:stretch/>
        </p:blipFill>
        <p:spPr>
          <a:xfrm>
            <a:off x="-12526" y="-25052"/>
            <a:ext cx="2026025" cy="1613647"/>
          </a:xfrm>
          <a:prstGeom prst="rect">
            <a:avLst/>
          </a:prstGeom>
        </p:spPr>
      </p:pic>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l="27474" r="20555" b="39894"/>
          <a:stretch/>
        </p:blipFill>
        <p:spPr>
          <a:xfrm>
            <a:off x="410265" y="2083549"/>
            <a:ext cx="5706817" cy="3689565"/>
          </a:xfrm>
          <a:prstGeom prst="rect">
            <a:avLst/>
          </a:prstGeom>
        </p:spPr>
      </p:pic>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l="27474" r="20555" b="39894"/>
          <a:stretch/>
        </p:blipFill>
        <p:spPr>
          <a:xfrm>
            <a:off x="6771376" y="1523279"/>
            <a:ext cx="4392118" cy="4872166"/>
          </a:xfrm>
          <a:prstGeom prst="rect">
            <a:avLst/>
          </a:prstGeom>
        </p:spPr>
      </p:pic>
      <p:pic>
        <p:nvPicPr>
          <p:cNvPr id="7" name="Picture 6"/>
          <p:cNvPicPr>
            <a:picLocks noChangeAspect="1"/>
          </p:cNvPicPr>
          <p:nvPr/>
        </p:nvPicPr>
        <p:blipFill>
          <a:blip r:embed="rId7"/>
          <a:stretch>
            <a:fillRect/>
          </a:stretch>
        </p:blipFill>
        <p:spPr>
          <a:xfrm>
            <a:off x="8664623" y="192219"/>
            <a:ext cx="1764098" cy="1582741"/>
          </a:xfrm>
          <a:prstGeom prst="rect">
            <a:avLst/>
          </a:prstGeom>
        </p:spPr>
      </p:pic>
      <p:pic>
        <p:nvPicPr>
          <p:cNvPr id="11" name="Picture 10"/>
          <p:cNvPicPr>
            <a:picLocks noChangeAspect="1"/>
          </p:cNvPicPr>
          <p:nvPr/>
        </p:nvPicPr>
        <p:blipFill rotWithShape="1">
          <a:blip r:embed="rId8"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12" name="Footer Placeholder 3"/>
          <p:cNvSpPr txBox="1">
            <a:spLocks/>
          </p:cNvSpPr>
          <p:nvPr/>
        </p:nvSpPr>
        <p:spPr>
          <a:xfrm>
            <a:off x="8902119" y="6492875"/>
            <a:ext cx="3224565" cy="299809"/>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1"/>
                </a:solidFill>
              </a:rPr>
              <a:t>© 2022 SAFE Disability Services Program</a:t>
            </a:r>
            <a:endParaRPr lang="en-US" b="1" dirty="0">
              <a:solidFill>
                <a:schemeClr val="tx1"/>
              </a:solidFill>
            </a:endParaRPr>
          </a:p>
        </p:txBody>
      </p:sp>
    </p:spTree>
    <p:extLst>
      <p:ext uri="{BB962C8B-B14F-4D97-AF65-F5344CB8AC3E}">
        <p14:creationId xmlns:p14="http://schemas.microsoft.com/office/powerpoint/2010/main" val="6495460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36442" t="4183" r="46905" b="72287"/>
          <a:stretch/>
        </p:blipFill>
        <p:spPr>
          <a:xfrm>
            <a:off x="-12526" y="-25052"/>
            <a:ext cx="2026025" cy="161364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2554" y="986540"/>
            <a:ext cx="11260582" cy="634745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0486" y="1588595"/>
            <a:ext cx="4385026" cy="4374829"/>
          </a:xfrm>
          <a:prstGeom prst="rect">
            <a:avLst/>
          </a:prstGeom>
        </p:spPr>
      </p:pic>
      <p:sp>
        <p:nvSpPr>
          <p:cNvPr id="8" name="Title 1"/>
          <p:cNvSpPr>
            <a:spLocks noGrp="1"/>
          </p:cNvSpPr>
          <p:nvPr>
            <p:ph type="title"/>
          </p:nvPr>
        </p:nvSpPr>
        <p:spPr>
          <a:xfrm>
            <a:off x="2287536" y="118989"/>
            <a:ext cx="10515600" cy="1325563"/>
          </a:xfrm>
        </p:spPr>
        <p:txBody>
          <a:bodyPr/>
          <a:lstStyle/>
          <a:p>
            <a:r>
              <a:rPr lang="en-US" b="1" dirty="0" smtClean="0">
                <a:latin typeface="Tahoma" panose="020B0604030504040204" pitchFamily="34" charset="0"/>
                <a:ea typeface="Tahoma" panose="020B0604030504040204" pitchFamily="34" charset="0"/>
                <a:cs typeface="Tahoma" panose="020B0604030504040204" pitchFamily="34" charset="0"/>
              </a:rPr>
              <a:t>Hotels and Safety</a:t>
            </a: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9" name="TextBox 8"/>
          <p:cNvSpPr txBox="1"/>
          <p:nvPr/>
        </p:nvSpPr>
        <p:spPr>
          <a:xfrm>
            <a:off x="1626782" y="6120175"/>
            <a:ext cx="3476845" cy="707886"/>
          </a:xfrm>
          <a:prstGeom prst="rect">
            <a:avLst/>
          </a:prstGeom>
          <a:noFill/>
          <a:ln w="57150">
            <a:solidFill>
              <a:schemeClr val="tx1"/>
            </a:solidFill>
          </a:ln>
        </p:spPr>
        <p:txBody>
          <a:bodyPr wrap="square" rtlCol="0">
            <a:spAutoFit/>
          </a:bodyPr>
          <a:lstStyle/>
          <a:p>
            <a:pPr algn="ctr"/>
            <a:r>
              <a:rPr lang="en-US" sz="2000" dirty="0" smtClean="0">
                <a:latin typeface="Tahoma" panose="020B0604030504040204" pitchFamily="34" charset="0"/>
                <a:ea typeface="Tahoma" panose="020B0604030504040204" pitchFamily="34" charset="0"/>
                <a:cs typeface="Tahoma" panose="020B0604030504040204" pitchFamily="34" charset="0"/>
              </a:rPr>
              <a:t>Inner Circle of Trust     (Green Circle)</a:t>
            </a:r>
            <a:endParaRPr lang="en-US" sz="2000" dirty="0">
              <a:latin typeface="Tahoma" panose="020B0604030504040204" pitchFamily="34" charset="0"/>
              <a:ea typeface="Tahoma" panose="020B0604030504040204" pitchFamily="34" charset="0"/>
              <a:cs typeface="Tahoma" panose="020B0604030504040204" pitchFamily="34" charset="0"/>
            </a:endParaRPr>
          </a:p>
        </p:txBody>
      </p:sp>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12" name="Footer Placeholder 3"/>
          <p:cNvSpPr txBox="1">
            <a:spLocks/>
          </p:cNvSpPr>
          <p:nvPr/>
        </p:nvSpPr>
        <p:spPr>
          <a:xfrm>
            <a:off x="8902119" y="6492875"/>
            <a:ext cx="3224565" cy="299809"/>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1"/>
                </a:solidFill>
              </a:rPr>
              <a:t>© 2022 SAFE Disability Services Program</a:t>
            </a:r>
            <a:endParaRPr lang="en-US" b="1" dirty="0">
              <a:solidFill>
                <a:schemeClr val="tx1"/>
              </a:solidFill>
            </a:endParaRPr>
          </a:p>
        </p:txBody>
      </p:sp>
    </p:spTree>
    <p:extLst>
      <p:ext uri="{BB962C8B-B14F-4D97-AF65-F5344CB8AC3E}">
        <p14:creationId xmlns:p14="http://schemas.microsoft.com/office/powerpoint/2010/main" val="5087247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4394" y="118989"/>
            <a:ext cx="10515600" cy="1325563"/>
          </a:xfrm>
        </p:spPr>
        <p:txBody>
          <a:bodyPr/>
          <a:lstStyle/>
          <a:p>
            <a:r>
              <a:rPr lang="en-US" b="1" dirty="0" smtClean="0">
                <a:latin typeface="Tahoma" panose="020B0604030504040204" pitchFamily="34" charset="0"/>
                <a:ea typeface="Tahoma" panose="020B0604030504040204" pitchFamily="34" charset="0"/>
                <a:cs typeface="Tahoma" panose="020B0604030504040204" pitchFamily="34" charset="0"/>
              </a:rPr>
              <a:t>2. Safer Sexual </a:t>
            </a:r>
            <a:r>
              <a:rPr lang="en-US" b="1" dirty="0">
                <a:latin typeface="Tahoma" panose="020B0604030504040204" pitchFamily="34" charset="0"/>
                <a:ea typeface="Tahoma" panose="020B0604030504040204" pitchFamily="34" charset="0"/>
                <a:cs typeface="Tahoma" panose="020B0604030504040204" pitchFamily="34" charset="0"/>
              </a:rPr>
              <a:t>P</a:t>
            </a:r>
            <a:r>
              <a:rPr lang="en-US" b="1" dirty="0" smtClean="0">
                <a:latin typeface="Tahoma" panose="020B0604030504040204" pitchFamily="34" charset="0"/>
                <a:ea typeface="Tahoma" panose="020B0604030504040204" pitchFamily="34" charset="0"/>
                <a:cs typeface="Tahoma" panose="020B0604030504040204" pitchFamily="34" charset="0"/>
              </a:rPr>
              <a:t>artner</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6442" t="4183" r="46905" b="72287"/>
          <a:stretch/>
        </p:blipFill>
        <p:spPr>
          <a:xfrm>
            <a:off x="-12526" y="-25052"/>
            <a:ext cx="2026025" cy="1613647"/>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5747" y="1167664"/>
            <a:ext cx="9394520" cy="5292553"/>
          </a:xfrm>
          <a:prstGeom prst="rect">
            <a:avLst/>
          </a:prstGeom>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47906" t="21534" r="21694" b="27520"/>
          <a:stretch/>
        </p:blipFill>
        <p:spPr>
          <a:xfrm>
            <a:off x="8680536" y="55887"/>
            <a:ext cx="1622515" cy="1532708"/>
          </a:xfrm>
          <a:prstGeom prst="rect">
            <a:avLst/>
          </a:prstGeom>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9" name="Footer Placeholder 3"/>
          <p:cNvSpPr txBox="1">
            <a:spLocks/>
          </p:cNvSpPr>
          <p:nvPr/>
        </p:nvSpPr>
        <p:spPr>
          <a:xfrm>
            <a:off x="8902119" y="6492875"/>
            <a:ext cx="3224565" cy="299809"/>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1"/>
                </a:solidFill>
              </a:rPr>
              <a:t>© 2022 SAFE Disability Services Program</a:t>
            </a:r>
            <a:endParaRPr lang="en-US" b="1" dirty="0">
              <a:solidFill>
                <a:schemeClr val="tx1"/>
              </a:solidFill>
            </a:endParaRPr>
          </a:p>
        </p:txBody>
      </p:sp>
    </p:spTree>
    <p:extLst>
      <p:ext uri="{BB962C8B-B14F-4D97-AF65-F5344CB8AC3E}">
        <p14:creationId xmlns:p14="http://schemas.microsoft.com/office/powerpoint/2010/main" val="6873503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9614" y="385062"/>
            <a:ext cx="9512772" cy="1325563"/>
          </a:xfrm>
        </p:spPr>
        <p:txBody>
          <a:bodyPr/>
          <a:lstStyle/>
          <a:p>
            <a:pPr algn="ctr"/>
            <a:r>
              <a:rPr lang="en-US" b="1" dirty="0" smtClean="0">
                <a:latin typeface="Tahoma" panose="020B0604030504040204" pitchFamily="34" charset="0"/>
                <a:ea typeface="Tahoma" panose="020B0604030504040204" pitchFamily="34" charset="0"/>
                <a:cs typeface="Tahoma" panose="020B0604030504040204" pitchFamily="34" charset="0"/>
              </a:rPr>
              <a:t>Where is Your </a:t>
            </a:r>
            <a:r>
              <a:rPr lang="en-US" b="1" dirty="0">
                <a:latin typeface="Tahoma" panose="020B0604030504040204" pitchFamily="34" charset="0"/>
                <a:ea typeface="Tahoma" panose="020B0604030504040204" pitchFamily="34" charset="0"/>
                <a:cs typeface="Tahoma" panose="020B0604030504040204" pitchFamily="34" charset="0"/>
              </a:rPr>
              <a:t>P</a:t>
            </a:r>
            <a:r>
              <a:rPr lang="en-US" b="1" dirty="0" smtClean="0">
                <a:latin typeface="Tahoma" panose="020B0604030504040204" pitchFamily="34" charset="0"/>
                <a:ea typeface="Tahoma" panose="020B0604030504040204" pitchFamily="34" charset="0"/>
                <a:cs typeface="Tahoma" panose="020B0604030504040204" pitchFamily="34" charset="0"/>
              </a:rPr>
              <a:t>artner on the Relationship Map?</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65883" b="42374"/>
          <a:stretch/>
        </p:blipFill>
        <p:spPr>
          <a:xfrm>
            <a:off x="6096000" y="1137655"/>
            <a:ext cx="5372194" cy="5114912"/>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13009" t="26667" r="60748" b="24775"/>
          <a:stretch/>
        </p:blipFill>
        <p:spPr>
          <a:xfrm>
            <a:off x="1818891" y="2114221"/>
            <a:ext cx="3766782" cy="3927756"/>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36442" t="4183" r="46905" b="72287"/>
          <a:stretch/>
        </p:blipFill>
        <p:spPr>
          <a:xfrm>
            <a:off x="-12526" y="-25052"/>
            <a:ext cx="2026025" cy="1613647"/>
          </a:xfrm>
          <a:prstGeom prst="rect">
            <a:avLst/>
          </a:prstGeom>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9" name="Footer Placeholder 3"/>
          <p:cNvSpPr txBox="1">
            <a:spLocks/>
          </p:cNvSpPr>
          <p:nvPr/>
        </p:nvSpPr>
        <p:spPr>
          <a:xfrm>
            <a:off x="8902119" y="6492875"/>
            <a:ext cx="3224565" cy="299809"/>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1"/>
                </a:solidFill>
              </a:rPr>
              <a:t>© 2022 SAFE Disability Services Program</a:t>
            </a:r>
            <a:endParaRPr lang="en-US" b="1" dirty="0">
              <a:solidFill>
                <a:schemeClr val="tx1"/>
              </a:solidFill>
            </a:endParaRPr>
          </a:p>
        </p:txBody>
      </p:sp>
    </p:spTree>
    <p:extLst>
      <p:ext uri="{BB962C8B-B14F-4D97-AF65-F5344CB8AC3E}">
        <p14:creationId xmlns:p14="http://schemas.microsoft.com/office/powerpoint/2010/main" val="25775281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287468"/>
            <a:ext cx="4985657" cy="1325563"/>
          </a:xfrm>
        </p:spPr>
        <p:txBody>
          <a:bodyPr/>
          <a:lstStyle/>
          <a:p>
            <a:r>
              <a:rPr lang="en-US" b="1" dirty="0" smtClean="0">
                <a:latin typeface="Tahoma" panose="020B0604030504040204" pitchFamily="34" charset="0"/>
                <a:ea typeface="Tahoma" panose="020B0604030504040204" pitchFamily="34" charset="0"/>
                <a:cs typeface="Tahoma" panose="020B0604030504040204" pitchFamily="34" charset="0"/>
              </a:rPr>
              <a:t>3. Sexual Limits</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4832" t="6144" r="78000" b="69150"/>
          <a:stretch/>
        </p:blipFill>
        <p:spPr>
          <a:xfrm>
            <a:off x="-13646" y="-4099"/>
            <a:ext cx="2211607" cy="179396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2755" y="1627028"/>
            <a:ext cx="10035451" cy="5268233"/>
          </a:xfrm>
          <a:prstGeom prst="rect">
            <a:avLst/>
          </a:prstGeom>
        </p:spPr>
      </p:pic>
      <p:grpSp>
        <p:nvGrpSpPr>
          <p:cNvPr id="12" name="Group 11"/>
          <p:cNvGrpSpPr/>
          <p:nvPr/>
        </p:nvGrpSpPr>
        <p:grpSpPr>
          <a:xfrm>
            <a:off x="6834066" y="1129578"/>
            <a:ext cx="4013011" cy="994900"/>
            <a:chOff x="3444453" y="3782417"/>
            <a:chExt cx="3727641" cy="1105921"/>
          </a:xfrm>
        </p:grpSpPr>
        <p:sp>
          <p:nvSpPr>
            <p:cNvPr id="16" name="Rectangle 15"/>
            <p:cNvSpPr/>
            <p:nvPr/>
          </p:nvSpPr>
          <p:spPr>
            <a:xfrm>
              <a:off x="5459104" y="3782417"/>
              <a:ext cx="1712990" cy="1075552"/>
            </a:xfrm>
            <a:prstGeom prst="rect">
              <a:avLst/>
            </a:prstGeom>
            <a:solidFill>
              <a:srgbClr val="FF505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3463861" y="3784715"/>
              <a:ext cx="1712990" cy="1075552"/>
            </a:xfrm>
            <a:prstGeom prst="rect">
              <a:avLst/>
            </a:prstGeom>
            <a:solidFill>
              <a:srgbClr val="00B05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p:cNvPicPr>
              <a:picLocks noChangeAspect="1"/>
            </p:cNvPicPr>
            <p:nvPr/>
          </p:nvPicPr>
          <p:blipFill rotWithShape="1">
            <a:blip r:embed="rId5" cstate="print">
              <a:extLst>
                <a:ext uri="{28A0092B-C50C-407E-A947-70E740481C1C}">
                  <a14:useLocalDpi xmlns:a14="http://schemas.microsoft.com/office/drawing/2010/main" val="0"/>
                </a:ext>
              </a:extLst>
            </a:blip>
            <a:srcRect l="42410" t="65547" r="19562" b="14751"/>
            <a:stretch/>
          </p:blipFill>
          <p:spPr>
            <a:xfrm>
              <a:off x="3444453" y="3812786"/>
              <a:ext cx="3682953" cy="1075552"/>
            </a:xfrm>
            <a:prstGeom prst="rect">
              <a:avLst/>
            </a:prstGeom>
          </p:spPr>
        </p:pic>
      </p:grpSp>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11" name="Footer Placeholder 3"/>
          <p:cNvSpPr txBox="1">
            <a:spLocks/>
          </p:cNvSpPr>
          <p:nvPr/>
        </p:nvSpPr>
        <p:spPr>
          <a:xfrm>
            <a:off x="8902119" y="6492875"/>
            <a:ext cx="3224565" cy="299809"/>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1"/>
                </a:solidFill>
              </a:rPr>
              <a:t>© 2022 SAFE Disability Services Program</a:t>
            </a:r>
            <a:endParaRPr lang="en-US" b="1" dirty="0">
              <a:solidFill>
                <a:schemeClr val="tx1"/>
              </a:solidFill>
            </a:endParaRPr>
          </a:p>
        </p:txBody>
      </p:sp>
    </p:spTree>
    <p:extLst>
      <p:ext uri="{BB962C8B-B14F-4D97-AF65-F5344CB8AC3E}">
        <p14:creationId xmlns:p14="http://schemas.microsoft.com/office/powerpoint/2010/main" val="39242826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4290" y="89552"/>
            <a:ext cx="10515600" cy="1325563"/>
          </a:xfrm>
        </p:spPr>
        <p:txBody>
          <a:bodyPr/>
          <a:lstStyle/>
          <a:p>
            <a:r>
              <a:rPr lang="en-US" b="1" dirty="0" smtClean="0">
                <a:latin typeface="Tahoma" panose="020B0604030504040204" pitchFamily="34" charset="0"/>
                <a:ea typeface="Tahoma" panose="020B0604030504040204" pitchFamily="34" charset="0"/>
                <a:cs typeface="Tahoma" panose="020B0604030504040204" pitchFamily="34" charset="0"/>
              </a:rPr>
              <a:t>Talking about Sexual </a:t>
            </a:r>
            <a:r>
              <a:rPr lang="en-US" b="1" dirty="0">
                <a:latin typeface="Tahoma" panose="020B0604030504040204" pitchFamily="34" charset="0"/>
                <a:ea typeface="Tahoma" panose="020B0604030504040204" pitchFamily="34" charset="0"/>
                <a:cs typeface="Tahoma" panose="020B0604030504040204" pitchFamily="34" charset="0"/>
              </a:rPr>
              <a:t>L</a:t>
            </a:r>
            <a:r>
              <a:rPr lang="en-US" b="1" dirty="0" smtClean="0">
                <a:latin typeface="Tahoma" panose="020B0604030504040204" pitchFamily="34" charset="0"/>
                <a:ea typeface="Tahoma" panose="020B0604030504040204" pitchFamily="34" charset="0"/>
                <a:cs typeface="Tahoma" panose="020B0604030504040204" pitchFamily="34" charset="0"/>
              </a:rPr>
              <a:t>imits</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4832" t="6144" r="78000" b="69150"/>
          <a:stretch/>
        </p:blipFill>
        <p:spPr>
          <a:xfrm>
            <a:off x="-13646" y="-4099"/>
            <a:ext cx="2211607" cy="179396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311" y="1566191"/>
            <a:ext cx="8586235" cy="4839954"/>
          </a:xfrm>
          <a:prstGeom prst="rect">
            <a:avLst/>
          </a:prstGeom>
        </p:spPr>
      </p:pic>
      <p:grpSp>
        <p:nvGrpSpPr>
          <p:cNvPr id="6" name="Group 5"/>
          <p:cNvGrpSpPr/>
          <p:nvPr/>
        </p:nvGrpSpPr>
        <p:grpSpPr>
          <a:xfrm>
            <a:off x="7435778" y="5068791"/>
            <a:ext cx="4263531" cy="1157739"/>
            <a:chOff x="3444453" y="3782417"/>
            <a:chExt cx="3727641" cy="1105921"/>
          </a:xfrm>
        </p:grpSpPr>
        <p:sp>
          <p:nvSpPr>
            <p:cNvPr id="7" name="Rectangle 6"/>
            <p:cNvSpPr/>
            <p:nvPr/>
          </p:nvSpPr>
          <p:spPr>
            <a:xfrm>
              <a:off x="5459104" y="3782417"/>
              <a:ext cx="1712990" cy="1075552"/>
            </a:xfrm>
            <a:prstGeom prst="rect">
              <a:avLst/>
            </a:prstGeom>
            <a:solidFill>
              <a:srgbClr val="FF505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3463861" y="3784715"/>
              <a:ext cx="1712990" cy="1075552"/>
            </a:xfrm>
            <a:prstGeom prst="rect">
              <a:avLst/>
            </a:prstGeom>
            <a:solidFill>
              <a:srgbClr val="00B05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42410" t="65547" r="19562" b="14751"/>
            <a:stretch/>
          </p:blipFill>
          <p:spPr>
            <a:xfrm>
              <a:off x="3444453" y="3812786"/>
              <a:ext cx="3682953" cy="1075552"/>
            </a:xfrm>
            <a:prstGeom prst="rect">
              <a:avLst/>
            </a:prstGeom>
          </p:spPr>
        </p:pic>
      </p:grpSp>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12" name="Footer Placeholder 3"/>
          <p:cNvSpPr txBox="1">
            <a:spLocks/>
          </p:cNvSpPr>
          <p:nvPr/>
        </p:nvSpPr>
        <p:spPr>
          <a:xfrm>
            <a:off x="8902119" y="6492875"/>
            <a:ext cx="3224565" cy="299809"/>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1"/>
                </a:solidFill>
              </a:rPr>
              <a:t>© 2022 SAFE Disability Services Program</a:t>
            </a:r>
            <a:endParaRPr lang="en-US" b="1" dirty="0">
              <a:solidFill>
                <a:schemeClr val="tx1"/>
              </a:solidFill>
            </a:endParaRPr>
          </a:p>
        </p:txBody>
      </p:sp>
    </p:spTree>
    <p:extLst>
      <p:ext uri="{BB962C8B-B14F-4D97-AF65-F5344CB8AC3E}">
        <p14:creationId xmlns:p14="http://schemas.microsoft.com/office/powerpoint/2010/main" val="431561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0386" y="114604"/>
            <a:ext cx="10515600" cy="1325563"/>
          </a:xfrm>
        </p:spPr>
        <p:txBody>
          <a:bodyPr/>
          <a:lstStyle/>
          <a:p>
            <a:r>
              <a:rPr lang="en-US" b="1" dirty="0" smtClean="0">
                <a:latin typeface="Tahoma" panose="020B0604030504040204" pitchFamily="34" charset="0"/>
                <a:ea typeface="Tahoma" panose="020B0604030504040204" pitchFamily="34" charset="0"/>
                <a:cs typeface="Tahoma" panose="020B0604030504040204" pitchFamily="34" charset="0"/>
              </a:rPr>
              <a:t>Sexual Limits </a:t>
            </a:r>
            <a:r>
              <a:rPr lang="en-US" b="1" dirty="0">
                <a:latin typeface="Tahoma" panose="020B0604030504040204" pitchFamily="34" charset="0"/>
                <a:ea typeface="Tahoma" panose="020B0604030504040204" pitchFamily="34" charset="0"/>
                <a:cs typeface="Tahoma" panose="020B0604030504040204" pitchFamily="34" charset="0"/>
              </a:rPr>
              <a:t>P</a:t>
            </a:r>
            <a:r>
              <a:rPr lang="en-US" b="1" dirty="0" smtClean="0">
                <a:latin typeface="Tahoma" panose="020B0604030504040204" pitchFamily="34" charset="0"/>
                <a:ea typeface="Tahoma" panose="020B0604030504040204" pitchFamily="34" charset="0"/>
                <a:cs typeface="Tahoma" panose="020B0604030504040204" pitchFamily="34" charset="0"/>
              </a:rPr>
              <a:t>ractice</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4832" t="6144" r="78000" b="69150"/>
          <a:stretch/>
        </p:blipFill>
        <p:spPr>
          <a:xfrm>
            <a:off x="-13646" y="-4099"/>
            <a:ext cx="2211607" cy="1793965"/>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5915" y="1440167"/>
            <a:ext cx="7866643" cy="4617366"/>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25737" r="21447"/>
          <a:stretch/>
        </p:blipFill>
        <p:spPr>
          <a:xfrm>
            <a:off x="783159" y="1688272"/>
            <a:ext cx="4345876" cy="4638142"/>
          </a:xfrm>
          <a:prstGeom prst="rect">
            <a:avLst/>
          </a:prstGeom>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11" name="Footer Placeholder 3"/>
          <p:cNvSpPr txBox="1">
            <a:spLocks/>
          </p:cNvSpPr>
          <p:nvPr/>
        </p:nvSpPr>
        <p:spPr>
          <a:xfrm>
            <a:off x="8902119" y="6492875"/>
            <a:ext cx="3224565" cy="299809"/>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1"/>
                </a:solidFill>
              </a:rPr>
              <a:t>© 2022 SAFE Disability Services Program</a:t>
            </a:r>
            <a:endParaRPr lang="en-US" b="1" dirty="0">
              <a:solidFill>
                <a:schemeClr val="tx1"/>
              </a:solidFill>
            </a:endParaRPr>
          </a:p>
        </p:txBody>
      </p:sp>
    </p:spTree>
    <p:extLst>
      <p:ext uri="{BB962C8B-B14F-4D97-AF65-F5344CB8AC3E}">
        <p14:creationId xmlns:p14="http://schemas.microsoft.com/office/powerpoint/2010/main" val="6884497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0387" y="139655"/>
            <a:ext cx="10515600" cy="1325563"/>
          </a:xfrm>
        </p:spPr>
        <p:txBody>
          <a:bodyPr/>
          <a:lstStyle/>
          <a:p>
            <a:r>
              <a:rPr lang="en-US" b="1" dirty="0" smtClean="0">
                <a:latin typeface="Tahoma" panose="020B0604030504040204" pitchFamily="34" charset="0"/>
                <a:ea typeface="Tahoma" panose="020B0604030504040204" pitchFamily="34" charset="0"/>
                <a:cs typeface="Tahoma" panose="020B0604030504040204" pitchFamily="34" charset="0"/>
              </a:rPr>
              <a:t>Sexual Limits </a:t>
            </a:r>
            <a:r>
              <a:rPr lang="en-US" b="1" dirty="0">
                <a:latin typeface="Tahoma" panose="020B0604030504040204" pitchFamily="34" charset="0"/>
                <a:ea typeface="Tahoma" panose="020B0604030504040204" pitchFamily="34" charset="0"/>
                <a:cs typeface="Tahoma" panose="020B0604030504040204" pitchFamily="34" charset="0"/>
              </a:rPr>
              <a:t>P</a:t>
            </a:r>
            <a:r>
              <a:rPr lang="en-US" b="1" dirty="0" smtClean="0">
                <a:latin typeface="Tahoma" panose="020B0604030504040204" pitchFamily="34" charset="0"/>
                <a:ea typeface="Tahoma" panose="020B0604030504040204" pitchFamily="34" charset="0"/>
                <a:cs typeface="Tahoma" panose="020B0604030504040204" pitchFamily="34" charset="0"/>
              </a:rPr>
              <a:t>ractice</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4832" t="6144" r="78000" b="69150"/>
          <a:stretch/>
        </p:blipFill>
        <p:spPr>
          <a:xfrm>
            <a:off x="-13646" y="-4099"/>
            <a:ext cx="2211607" cy="1793965"/>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28906" r="28405"/>
          <a:stretch/>
        </p:blipFill>
        <p:spPr>
          <a:xfrm>
            <a:off x="6702147" y="1702866"/>
            <a:ext cx="3509486" cy="4634005"/>
          </a:xfrm>
          <a:prstGeom prst="rect">
            <a:avLst/>
          </a:prstGeom>
        </p:spPr>
      </p:pic>
      <p:pic>
        <p:nvPicPr>
          <p:cNvPr id="9" name="Picture 8"/>
          <p:cNvPicPr>
            <a:picLocks noChangeAspect="1"/>
          </p:cNvPicPr>
          <p:nvPr/>
        </p:nvPicPr>
        <p:blipFill>
          <a:blip r:embed="rId5"/>
          <a:stretch>
            <a:fillRect/>
          </a:stretch>
        </p:blipFill>
        <p:spPr>
          <a:xfrm>
            <a:off x="8829415" y="178392"/>
            <a:ext cx="1948008" cy="1770916"/>
          </a:xfrm>
          <a:prstGeom prst="rect">
            <a:avLst/>
          </a:prstGeom>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l="25737" r="21447"/>
          <a:stretch/>
        </p:blipFill>
        <p:spPr>
          <a:xfrm>
            <a:off x="1581961" y="1789866"/>
            <a:ext cx="4345876" cy="4638142"/>
          </a:xfrm>
          <a:prstGeom prst="rect">
            <a:avLst/>
          </a:prstGeom>
        </p:spPr>
      </p:pic>
      <p:pic>
        <p:nvPicPr>
          <p:cNvPr id="11" name="Picture 10"/>
          <p:cNvPicPr>
            <a:picLocks noChangeAspect="1"/>
          </p:cNvPicPr>
          <p:nvPr/>
        </p:nvPicPr>
        <p:blipFill rotWithShape="1">
          <a:blip r:embed="rId7"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12" name="Footer Placeholder 3"/>
          <p:cNvSpPr txBox="1">
            <a:spLocks/>
          </p:cNvSpPr>
          <p:nvPr/>
        </p:nvSpPr>
        <p:spPr>
          <a:xfrm>
            <a:off x="8902119" y="6492875"/>
            <a:ext cx="3224565" cy="299809"/>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1"/>
                </a:solidFill>
              </a:rPr>
              <a:t>© 2022 SAFE Disability Services Program</a:t>
            </a:r>
            <a:endParaRPr lang="en-US" b="1" dirty="0">
              <a:solidFill>
                <a:schemeClr val="tx1"/>
              </a:solidFill>
            </a:endParaRPr>
          </a:p>
        </p:txBody>
      </p:sp>
    </p:spTree>
    <p:extLst>
      <p:ext uri="{BB962C8B-B14F-4D97-AF65-F5344CB8AC3E}">
        <p14:creationId xmlns:p14="http://schemas.microsoft.com/office/powerpoint/2010/main" val="3016626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890387" y="139655"/>
            <a:ext cx="10515600" cy="1325563"/>
          </a:xfrm>
        </p:spPr>
        <p:txBody>
          <a:bodyPr/>
          <a:lstStyle/>
          <a:p>
            <a:r>
              <a:rPr lang="en-US" b="1" dirty="0" smtClean="0">
                <a:latin typeface="Tahoma" panose="020B0604030504040204" pitchFamily="34" charset="0"/>
                <a:ea typeface="Tahoma" panose="020B0604030504040204" pitchFamily="34" charset="0"/>
                <a:cs typeface="Tahoma" panose="020B0604030504040204" pitchFamily="34" charset="0"/>
              </a:rPr>
              <a:t>Sexual Limits </a:t>
            </a:r>
            <a:r>
              <a:rPr lang="en-US" b="1" dirty="0">
                <a:latin typeface="Tahoma" panose="020B0604030504040204" pitchFamily="34" charset="0"/>
                <a:ea typeface="Tahoma" panose="020B0604030504040204" pitchFamily="34" charset="0"/>
                <a:cs typeface="Tahoma" panose="020B0604030504040204" pitchFamily="34" charset="0"/>
              </a:rPr>
              <a:t>P</a:t>
            </a:r>
            <a:r>
              <a:rPr lang="en-US" b="1" dirty="0" smtClean="0">
                <a:latin typeface="Tahoma" panose="020B0604030504040204" pitchFamily="34" charset="0"/>
                <a:ea typeface="Tahoma" panose="020B0604030504040204" pitchFamily="34" charset="0"/>
                <a:cs typeface="Tahoma" panose="020B0604030504040204" pitchFamily="34" charset="0"/>
              </a:rPr>
              <a:t>ractice</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4832" t="6144" r="78000" b="69150"/>
          <a:stretch/>
        </p:blipFill>
        <p:spPr>
          <a:xfrm>
            <a:off x="-13646" y="-4099"/>
            <a:ext cx="2211607" cy="1793965"/>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28906" r="28405"/>
          <a:stretch/>
        </p:blipFill>
        <p:spPr>
          <a:xfrm>
            <a:off x="6755601" y="1558454"/>
            <a:ext cx="3509486" cy="4634005"/>
          </a:xfrm>
          <a:prstGeom prst="rect">
            <a:avLst/>
          </a:prstGeom>
        </p:spPr>
      </p:pic>
      <p:pic>
        <p:nvPicPr>
          <p:cNvPr id="11" name="Picture 10"/>
          <p:cNvPicPr>
            <a:picLocks noChangeAspect="1"/>
          </p:cNvPicPr>
          <p:nvPr/>
        </p:nvPicPr>
        <p:blipFill>
          <a:blip r:embed="rId5"/>
          <a:stretch>
            <a:fillRect/>
          </a:stretch>
        </p:blipFill>
        <p:spPr>
          <a:xfrm>
            <a:off x="8464517" y="-4099"/>
            <a:ext cx="1948008" cy="1770916"/>
          </a:xfrm>
          <a:prstGeom prst="rect">
            <a:avLst/>
          </a:prstGeom>
        </p:spPr>
      </p:pic>
      <p:pic>
        <p:nvPicPr>
          <p:cNvPr id="12" name="Picture 11"/>
          <p:cNvPicPr>
            <a:picLocks noChangeAspect="1"/>
          </p:cNvPicPr>
          <p:nvPr/>
        </p:nvPicPr>
        <p:blipFill rotWithShape="1">
          <a:blip r:embed="rId6" cstate="print">
            <a:extLst>
              <a:ext uri="{28A0092B-C50C-407E-A947-70E740481C1C}">
                <a14:useLocalDpi xmlns:a14="http://schemas.microsoft.com/office/drawing/2010/main" val="0"/>
              </a:ext>
            </a:extLst>
          </a:blip>
          <a:srcRect l="25737" r="21447"/>
          <a:stretch/>
        </p:blipFill>
        <p:spPr>
          <a:xfrm>
            <a:off x="1471966" y="1608972"/>
            <a:ext cx="4345876" cy="4638142"/>
          </a:xfrm>
          <a:prstGeom prst="rect">
            <a:avLst/>
          </a:prstGeom>
        </p:spPr>
      </p:pic>
      <p:pic>
        <p:nvPicPr>
          <p:cNvPr id="13" name="Picture 12"/>
          <p:cNvPicPr>
            <a:picLocks noChangeAspect="1"/>
          </p:cNvPicPr>
          <p:nvPr/>
        </p:nvPicPr>
        <p:blipFill rotWithShape="1">
          <a:blip r:embed="rId7"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14" name="Footer Placeholder 3"/>
          <p:cNvSpPr txBox="1">
            <a:spLocks/>
          </p:cNvSpPr>
          <p:nvPr/>
        </p:nvSpPr>
        <p:spPr>
          <a:xfrm>
            <a:off x="8902119" y="6492875"/>
            <a:ext cx="3224565" cy="299809"/>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1"/>
                </a:solidFill>
              </a:rPr>
              <a:t>© 2022 SAFE Disability Services Program</a:t>
            </a:r>
            <a:endParaRPr lang="en-US" b="1" dirty="0">
              <a:solidFill>
                <a:schemeClr val="tx1"/>
              </a:solidFill>
            </a:endParaRPr>
          </a:p>
        </p:txBody>
      </p:sp>
    </p:spTree>
    <p:extLst>
      <p:ext uri="{BB962C8B-B14F-4D97-AF65-F5344CB8AC3E}">
        <p14:creationId xmlns:p14="http://schemas.microsoft.com/office/powerpoint/2010/main" val="17512369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69608" cy="6858000"/>
          </a:xfrm>
          <a:prstGeom prst="rect">
            <a:avLst/>
          </a:prstGeom>
        </p:spPr>
      </p:pic>
      <p:sp>
        <p:nvSpPr>
          <p:cNvPr id="3" name="Footer Placeholder 3"/>
          <p:cNvSpPr txBox="1">
            <a:spLocks/>
          </p:cNvSpPr>
          <p:nvPr/>
        </p:nvSpPr>
        <p:spPr>
          <a:xfrm>
            <a:off x="8885790" y="6460217"/>
            <a:ext cx="3224565" cy="299809"/>
          </a:xfrm>
          <a:prstGeom prst="rect">
            <a:avLst/>
          </a:prstGeom>
          <a:solidFill>
            <a:srgbClr val="AFCFE4"/>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1"/>
                </a:solidFill>
              </a:rPr>
              <a:t>© 2022 SAFE Disability Services Program</a:t>
            </a:r>
            <a:endParaRPr lang="en-US" b="1" dirty="0">
              <a:solidFill>
                <a:schemeClr val="tx1"/>
              </a:solidFill>
            </a:endParaRPr>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Tree>
    <p:extLst>
      <p:ext uri="{BB962C8B-B14F-4D97-AF65-F5344CB8AC3E}">
        <p14:creationId xmlns:p14="http://schemas.microsoft.com/office/powerpoint/2010/main" val="22057088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264" y="0"/>
            <a:ext cx="12169608" cy="6858000"/>
          </a:xfrm>
          <a:prstGeom prst="rect">
            <a:avLst/>
          </a:prstGeom>
        </p:spPr>
      </p:pic>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8705" t="16863" r="71400" b="47582"/>
          <a:stretch/>
        </p:blipFill>
        <p:spPr>
          <a:xfrm>
            <a:off x="5767759" y="3271398"/>
            <a:ext cx="1983003" cy="1997692"/>
          </a:xfrm>
          <a:prstGeom prst="rect">
            <a:avLst/>
          </a:prstGeom>
        </p:spPr>
      </p:pic>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l="35305" t="14053" r="46274" b="54575"/>
          <a:stretch/>
        </p:blipFill>
        <p:spPr>
          <a:xfrm>
            <a:off x="6382382" y="1538884"/>
            <a:ext cx="1968870" cy="1890116"/>
          </a:xfrm>
          <a:prstGeom prst="rect">
            <a:avLst/>
          </a:prstGeom>
        </p:spPr>
      </p:pic>
      <p:pic>
        <p:nvPicPr>
          <p:cNvPr id="16" name="Picture 15"/>
          <p:cNvPicPr>
            <a:picLocks noChangeAspect="1"/>
          </p:cNvPicPr>
          <p:nvPr/>
        </p:nvPicPr>
        <p:blipFill rotWithShape="1">
          <a:blip r:embed="rId5" cstate="print">
            <a:extLst>
              <a:ext uri="{28A0092B-C50C-407E-A947-70E740481C1C}">
                <a14:useLocalDpi xmlns:a14="http://schemas.microsoft.com/office/drawing/2010/main" val="0"/>
              </a:ext>
            </a:extLst>
          </a:blip>
          <a:srcRect l="25737" r="21447"/>
          <a:stretch/>
        </p:blipFill>
        <p:spPr>
          <a:xfrm>
            <a:off x="3713551" y="1934398"/>
            <a:ext cx="2146766" cy="2291139"/>
          </a:xfrm>
          <a:prstGeom prst="rect">
            <a:avLst/>
          </a:prstGeom>
        </p:spPr>
      </p:pic>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l="23884" t="2401" r="2915" b="19087"/>
          <a:stretch/>
        </p:blipFill>
        <p:spPr>
          <a:xfrm>
            <a:off x="8155567" y="2992402"/>
            <a:ext cx="2601159" cy="1572604"/>
          </a:xfrm>
          <a:prstGeom prst="rect">
            <a:avLst/>
          </a:prstGeom>
        </p:spPr>
      </p:pic>
      <p:sp>
        <p:nvSpPr>
          <p:cNvPr id="8" name="Footer Placeholder 3"/>
          <p:cNvSpPr txBox="1">
            <a:spLocks/>
          </p:cNvSpPr>
          <p:nvPr/>
        </p:nvSpPr>
        <p:spPr>
          <a:xfrm>
            <a:off x="8902119" y="6492875"/>
            <a:ext cx="3224565" cy="299809"/>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1"/>
                </a:solidFill>
              </a:rPr>
              <a:t>© 2022 SAFE Disability Services Program</a:t>
            </a:r>
            <a:endParaRPr lang="en-US" b="1" dirty="0">
              <a:solidFill>
                <a:schemeClr val="tx1"/>
              </a:solidFill>
            </a:endParaRPr>
          </a:p>
        </p:txBody>
      </p:sp>
      <p:pic>
        <p:nvPicPr>
          <p:cNvPr id="9" name="Picture 8"/>
          <p:cNvPicPr>
            <a:picLocks noChangeAspect="1"/>
          </p:cNvPicPr>
          <p:nvPr/>
        </p:nvPicPr>
        <p:blipFill rotWithShape="1">
          <a:blip r:embed="rId7"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Tree>
    <p:extLst>
      <p:ext uri="{BB962C8B-B14F-4D97-AF65-F5344CB8AC3E}">
        <p14:creationId xmlns:p14="http://schemas.microsoft.com/office/powerpoint/2010/main" val="9847287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86417" y="0"/>
            <a:ext cx="10515600" cy="1325563"/>
          </a:xfrm>
        </p:spPr>
        <p:txBody>
          <a:bodyPr/>
          <a:lstStyle/>
          <a:p>
            <a:r>
              <a:rPr lang="en-US" b="1" dirty="0" smtClean="0">
                <a:latin typeface="Tahoma" panose="020B0604030504040204" pitchFamily="34" charset="0"/>
                <a:ea typeface="Tahoma" panose="020B0604030504040204" pitchFamily="34" charset="0"/>
                <a:cs typeface="Tahoma" panose="020B0604030504040204" pitchFamily="34" charset="0"/>
              </a:rPr>
              <a:t>4. Consent</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36442" t="4183" r="46905" b="72287"/>
          <a:stretch/>
        </p:blipFill>
        <p:spPr>
          <a:xfrm>
            <a:off x="-12526" y="-25052"/>
            <a:ext cx="2026025" cy="161364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1020" y="542299"/>
            <a:ext cx="12315894" cy="6847933"/>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23884" t="2401" r="2915" b="19087"/>
          <a:stretch/>
        </p:blipFill>
        <p:spPr>
          <a:xfrm>
            <a:off x="7647241" y="1100949"/>
            <a:ext cx="3570919" cy="2158900"/>
          </a:xfrm>
          <a:prstGeom prst="rect">
            <a:avLst/>
          </a:prstGeom>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10" name="Footer Placeholder 3"/>
          <p:cNvSpPr txBox="1">
            <a:spLocks/>
          </p:cNvSpPr>
          <p:nvPr/>
        </p:nvSpPr>
        <p:spPr>
          <a:xfrm>
            <a:off x="8902119" y="6492875"/>
            <a:ext cx="3224565" cy="299809"/>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1"/>
                </a:solidFill>
              </a:rPr>
              <a:t>© 2022 SAFE Disability Services Program</a:t>
            </a:r>
            <a:endParaRPr lang="en-US" b="1" dirty="0">
              <a:solidFill>
                <a:schemeClr val="tx1"/>
              </a:solidFill>
            </a:endParaRPr>
          </a:p>
        </p:txBody>
      </p:sp>
    </p:spTree>
    <p:extLst>
      <p:ext uri="{BB962C8B-B14F-4D97-AF65-F5344CB8AC3E}">
        <p14:creationId xmlns:p14="http://schemas.microsoft.com/office/powerpoint/2010/main" val="25360202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3499" y="118989"/>
            <a:ext cx="10515600" cy="1325563"/>
          </a:xfrm>
        </p:spPr>
        <p:txBody>
          <a:bodyPr>
            <a:normAutofit/>
          </a:bodyPr>
          <a:lstStyle/>
          <a:p>
            <a:r>
              <a:rPr lang="en-US" b="1" dirty="0" smtClean="0">
                <a:latin typeface="Tahoma" panose="020B0604030504040204" pitchFamily="34" charset="0"/>
                <a:ea typeface="Tahoma" panose="020B0604030504040204" pitchFamily="34" charset="0"/>
                <a:cs typeface="Tahoma" panose="020B0604030504040204" pitchFamily="34" charset="0"/>
              </a:rPr>
              <a:t>Consent Check-In</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6442" t="4183" r="46905" b="72287"/>
          <a:stretch/>
        </p:blipFill>
        <p:spPr>
          <a:xfrm>
            <a:off x="-12526" y="-25052"/>
            <a:ext cx="2026025" cy="1613647"/>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28906" r="28405"/>
          <a:stretch/>
        </p:blipFill>
        <p:spPr>
          <a:xfrm>
            <a:off x="3664191" y="1444552"/>
            <a:ext cx="3554596" cy="4693570"/>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86769" r="8073" b="22092"/>
          <a:stretch/>
        </p:blipFill>
        <p:spPr>
          <a:xfrm>
            <a:off x="7175172" y="-106348"/>
            <a:ext cx="627531" cy="6904422"/>
          </a:xfrm>
          <a:prstGeom prst="rect">
            <a:avLst/>
          </a:prstGeom>
        </p:spPr>
      </p:pic>
      <p:sp>
        <p:nvSpPr>
          <p:cNvPr id="9" name="TextBox 8"/>
          <p:cNvSpPr txBox="1"/>
          <p:nvPr/>
        </p:nvSpPr>
        <p:spPr>
          <a:xfrm>
            <a:off x="7706237" y="875143"/>
            <a:ext cx="4485763" cy="5016758"/>
          </a:xfrm>
          <a:prstGeom prst="rect">
            <a:avLst/>
          </a:prstGeom>
          <a:noFill/>
        </p:spPr>
        <p:txBody>
          <a:bodyPr wrap="square" rtlCol="0">
            <a:spAutoFit/>
          </a:bodyPr>
          <a:lstStyle/>
          <a:p>
            <a:r>
              <a:rPr lang="en-US" sz="2800" b="1" dirty="0" smtClean="0">
                <a:latin typeface="Tahoma" panose="020B0604030504040204" pitchFamily="34" charset="0"/>
                <a:ea typeface="Tahoma" panose="020B0604030504040204" pitchFamily="34" charset="0"/>
                <a:cs typeface="Tahoma" panose="020B0604030504040204" pitchFamily="34" charset="0"/>
              </a:rPr>
              <a:t>Getting Consent</a:t>
            </a:r>
          </a:p>
          <a:p>
            <a:endParaRPr lang="en-US" sz="2800" dirty="0">
              <a:latin typeface="Tahoma" panose="020B0604030504040204" pitchFamily="34" charset="0"/>
              <a:ea typeface="Tahoma" panose="020B0604030504040204" pitchFamily="34" charset="0"/>
              <a:cs typeface="Tahoma" panose="020B0604030504040204" pitchFamily="34" charset="0"/>
            </a:endParaRPr>
          </a:p>
          <a:p>
            <a:pPr marL="171450" indent="-171450">
              <a:buFont typeface="Arial" panose="020B0604020202020204" pitchFamily="34" charset="0"/>
              <a:buChar char="•"/>
            </a:pPr>
            <a:r>
              <a:rPr lang="en-US" sz="2800" dirty="0" smtClean="0">
                <a:latin typeface="Tahoma" panose="020B0604030504040204" pitchFamily="34" charset="0"/>
                <a:ea typeface="Tahoma" panose="020B0604030504040204" pitchFamily="34" charset="0"/>
                <a:cs typeface="Tahoma" panose="020B0604030504040204" pitchFamily="34" charset="0"/>
              </a:rPr>
              <a:t>Do </a:t>
            </a:r>
            <a:r>
              <a:rPr lang="en-US" sz="2800" dirty="0">
                <a:latin typeface="Tahoma" panose="020B0604030504040204" pitchFamily="34" charset="0"/>
                <a:ea typeface="Tahoma" panose="020B0604030504040204" pitchFamily="34" charset="0"/>
                <a:cs typeface="Tahoma" panose="020B0604030504040204" pitchFamily="34" charset="0"/>
              </a:rPr>
              <a:t>you want to have sex</a:t>
            </a:r>
            <a:r>
              <a:rPr lang="en-US" sz="2800" dirty="0" smtClean="0">
                <a:latin typeface="Tahoma" panose="020B0604030504040204" pitchFamily="34" charset="0"/>
                <a:ea typeface="Tahoma" panose="020B0604030504040204" pitchFamily="34" charset="0"/>
                <a:cs typeface="Tahoma" panose="020B0604030504040204" pitchFamily="34" charset="0"/>
              </a:rPr>
              <a:t>?</a:t>
            </a:r>
          </a:p>
          <a:p>
            <a:endParaRPr lang="en-US" sz="2400" dirty="0">
              <a:latin typeface="Tahoma" panose="020B0604030504040204" pitchFamily="34" charset="0"/>
              <a:ea typeface="Tahoma" panose="020B0604030504040204" pitchFamily="34" charset="0"/>
              <a:cs typeface="Tahoma" panose="020B0604030504040204" pitchFamily="34" charset="0"/>
            </a:endParaRPr>
          </a:p>
          <a:p>
            <a:pPr marL="171450" indent="-171450">
              <a:buFont typeface="Arial" panose="020B0604020202020204" pitchFamily="34" charset="0"/>
              <a:buChar char="•"/>
            </a:pPr>
            <a:r>
              <a:rPr lang="en-US" sz="2800" dirty="0">
                <a:latin typeface="Tahoma" panose="020B0604030504040204" pitchFamily="34" charset="0"/>
                <a:ea typeface="Tahoma" panose="020B0604030504040204" pitchFamily="34" charset="0"/>
                <a:cs typeface="Tahoma" panose="020B0604030504040204" pitchFamily="34" charset="0"/>
              </a:rPr>
              <a:t>Can I kiss you</a:t>
            </a:r>
            <a:r>
              <a:rPr lang="en-US" sz="2800" dirty="0" smtClean="0">
                <a:latin typeface="Tahoma" panose="020B0604030504040204" pitchFamily="34" charset="0"/>
                <a:ea typeface="Tahoma" panose="020B0604030504040204" pitchFamily="34" charset="0"/>
                <a:cs typeface="Tahoma" panose="020B0604030504040204" pitchFamily="34" charset="0"/>
              </a:rPr>
              <a:t>?</a:t>
            </a:r>
          </a:p>
          <a:p>
            <a:endParaRPr lang="en-US" sz="2400" dirty="0">
              <a:latin typeface="Tahoma" panose="020B0604030504040204" pitchFamily="34" charset="0"/>
              <a:ea typeface="Tahoma" panose="020B0604030504040204" pitchFamily="34" charset="0"/>
              <a:cs typeface="Tahoma" panose="020B0604030504040204" pitchFamily="34" charset="0"/>
            </a:endParaRPr>
          </a:p>
          <a:p>
            <a:pPr marL="171450" indent="-171450">
              <a:buFont typeface="Arial" panose="020B0604020202020204" pitchFamily="34" charset="0"/>
              <a:buChar char="•"/>
            </a:pPr>
            <a:r>
              <a:rPr lang="en-US" sz="2800" dirty="0">
                <a:latin typeface="Tahoma" panose="020B0604030504040204" pitchFamily="34" charset="0"/>
                <a:ea typeface="Tahoma" panose="020B0604030504040204" pitchFamily="34" charset="0"/>
                <a:cs typeface="Tahoma" panose="020B0604030504040204" pitchFamily="34" charset="0"/>
              </a:rPr>
              <a:t>What do you want to do</a:t>
            </a:r>
            <a:r>
              <a:rPr lang="en-US" sz="2800" dirty="0" smtClean="0">
                <a:latin typeface="Tahoma" panose="020B0604030504040204" pitchFamily="34" charset="0"/>
                <a:ea typeface="Tahoma" panose="020B0604030504040204" pitchFamily="34" charset="0"/>
                <a:cs typeface="Tahoma" panose="020B0604030504040204" pitchFamily="34" charset="0"/>
              </a:rPr>
              <a:t>?</a:t>
            </a:r>
          </a:p>
          <a:p>
            <a:endParaRPr lang="en-US" sz="2400" dirty="0">
              <a:latin typeface="Tahoma" panose="020B0604030504040204" pitchFamily="34" charset="0"/>
              <a:ea typeface="Tahoma" panose="020B0604030504040204" pitchFamily="34" charset="0"/>
              <a:cs typeface="Tahoma" panose="020B0604030504040204" pitchFamily="34" charset="0"/>
            </a:endParaRPr>
          </a:p>
          <a:p>
            <a:pPr marL="171450" indent="-171450">
              <a:buFont typeface="Arial" panose="020B0604020202020204" pitchFamily="34" charset="0"/>
              <a:buChar char="•"/>
            </a:pPr>
            <a:r>
              <a:rPr lang="en-US" sz="2800" dirty="0">
                <a:latin typeface="Tahoma" panose="020B0604030504040204" pitchFamily="34" charset="0"/>
                <a:ea typeface="Tahoma" panose="020B0604030504040204" pitchFamily="34" charset="0"/>
                <a:cs typeface="Tahoma" panose="020B0604030504040204" pitchFamily="34" charset="0"/>
              </a:rPr>
              <a:t>Where can I touch you</a:t>
            </a:r>
            <a:r>
              <a:rPr lang="en-US" sz="2800" dirty="0" smtClean="0">
                <a:latin typeface="Tahoma" panose="020B0604030504040204" pitchFamily="34" charset="0"/>
                <a:ea typeface="Tahoma" panose="020B0604030504040204" pitchFamily="34" charset="0"/>
                <a:cs typeface="Tahoma" panose="020B0604030504040204" pitchFamily="34" charset="0"/>
              </a:rPr>
              <a:t>?</a:t>
            </a:r>
          </a:p>
          <a:p>
            <a:endParaRPr lang="en-US" sz="2400" dirty="0">
              <a:latin typeface="Tahoma" panose="020B0604030504040204" pitchFamily="34" charset="0"/>
              <a:ea typeface="Tahoma" panose="020B0604030504040204" pitchFamily="34" charset="0"/>
              <a:cs typeface="Tahoma" panose="020B0604030504040204" pitchFamily="34" charset="0"/>
            </a:endParaRPr>
          </a:p>
          <a:p>
            <a:pPr marL="171450" indent="-171450">
              <a:buFont typeface="Arial" panose="020B0604020202020204" pitchFamily="34" charset="0"/>
              <a:buChar char="•"/>
            </a:pPr>
            <a:r>
              <a:rPr lang="en-US" sz="2800" dirty="0">
                <a:latin typeface="Tahoma" panose="020B0604030504040204" pitchFamily="34" charset="0"/>
                <a:ea typeface="Tahoma" panose="020B0604030504040204" pitchFamily="34" charset="0"/>
                <a:cs typeface="Tahoma" panose="020B0604030504040204" pitchFamily="34" charset="0"/>
              </a:rPr>
              <a:t>Can I take your clothes off?</a:t>
            </a:r>
          </a:p>
        </p:txBody>
      </p:sp>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23884" t="2401" r="2915" b="19087"/>
          <a:stretch/>
        </p:blipFill>
        <p:spPr>
          <a:xfrm>
            <a:off x="164878" y="2329841"/>
            <a:ext cx="3697242" cy="2235272"/>
          </a:xfrm>
          <a:prstGeom prst="rect">
            <a:avLst/>
          </a:prstGeom>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12" name="Footer Placeholder 3"/>
          <p:cNvSpPr txBox="1">
            <a:spLocks/>
          </p:cNvSpPr>
          <p:nvPr/>
        </p:nvSpPr>
        <p:spPr>
          <a:xfrm>
            <a:off x="8902119" y="6492875"/>
            <a:ext cx="3224565" cy="299809"/>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1"/>
                </a:solidFill>
              </a:rPr>
              <a:t>© 2022 SAFE Disability Services Program</a:t>
            </a:r>
            <a:endParaRPr lang="en-US" b="1" dirty="0">
              <a:solidFill>
                <a:schemeClr val="tx1"/>
              </a:solidFill>
            </a:endParaRPr>
          </a:p>
        </p:txBody>
      </p:sp>
    </p:spTree>
    <p:extLst>
      <p:ext uri="{BB962C8B-B14F-4D97-AF65-F5344CB8AC3E}">
        <p14:creationId xmlns:p14="http://schemas.microsoft.com/office/powerpoint/2010/main" val="27822730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3499" y="118989"/>
            <a:ext cx="10515600" cy="1325563"/>
          </a:xfrm>
        </p:spPr>
        <p:txBody>
          <a:bodyPr/>
          <a:lstStyle/>
          <a:p>
            <a:r>
              <a:rPr lang="en-US" b="1" dirty="0" smtClean="0">
                <a:latin typeface="Tahoma" panose="020B0604030504040204" pitchFamily="34" charset="0"/>
                <a:ea typeface="Tahoma" panose="020B0604030504040204" pitchFamily="34" charset="0"/>
                <a:cs typeface="Tahoma" panose="020B0604030504040204" pitchFamily="34" charset="0"/>
              </a:rPr>
              <a:t>Handling Rejection</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6442" t="4183" r="46905" b="72287"/>
          <a:stretch/>
        </p:blipFill>
        <p:spPr>
          <a:xfrm>
            <a:off x="-12526" y="-25052"/>
            <a:ext cx="2026025" cy="161364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262" y="1588593"/>
            <a:ext cx="9151197" cy="5158416"/>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86769" r="8073" b="22092"/>
          <a:stretch/>
        </p:blipFill>
        <p:spPr>
          <a:xfrm>
            <a:off x="7494690" y="-157413"/>
            <a:ext cx="627531" cy="6904422"/>
          </a:xfrm>
          <a:prstGeom prst="rect">
            <a:avLst/>
          </a:prstGeom>
        </p:spPr>
      </p:pic>
      <p:sp>
        <p:nvSpPr>
          <p:cNvPr id="7" name="TextBox 6"/>
          <p:cNvSpPr txBox="1"/>
          <p:nvPr/>
        </p:nvSpPr>
        <p:spPr>
          <a:xfrm>
            <a:off x="8104490" y="1206558"/>
            <a:ext cx="3977921" cy="4893647"/>
          </a:xfrm>
          <a:prstGeom prst="rect">
            <a:avLst/>
          </a:prstGeom>
          <a:noFill/>
        </p:spPr>
        <p:txBody>
          <a:bodyPr wrap="square" rtlCol="0">
            <a:spAutoFit/>
          </a:bodyPr>
          <a:lstStyle/>
          <a:p>
            <a:pPr marL="342900" indent="-342900">
              <a:buFont typeface="Arial" panose="020B0604020202020204" pitchFamily="34" charset="0"/>
              <a:buChar char="•"/>
            </a:pPr>
            <a:r>
              <a:rPr lang="en-US" sz="2600" dirty="0" smtClean="0">
                <a:latin typeface="Tahoma" panose="020B0604030504040204" pitchFamily="34" charset="0"/>
                <a:ea typeface="Tahoma" panose="020B0604030504040204" pitchFamily="34" charset="0"/>
                <a:cs typeface="Tahoma" panose="020B0604030504040204" pitchFamily="34" charset="0"/>
              </a:rPr>
              <a:t>Rejection is when you ask someone to be sexual and they say no.</a:t>
            </a:r>
          </a:p>
          <a:p>
            <a:pPr marL="342900" indent="-342900">
              <a:buFont typeface="Arial" panose="020B0604020202020204" pitchFamily="34" charset="0"/>
              <a:buChar char="•"/>
            </a:pPr>
            <a:endParaRPr lang="en-US" sz="24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US" sz="2600" dirty="0" smtClean="0">
                <a:latin typeface="Tahoma" panose="020B0604030504040204" pitchFamily="34" charset="0"/>
                <a:ea typeface="Tahoma" panose="020B0604030504040204" pitchFamily="34" charset="0"/>
                <a:cs typeface="Tahoma" panose="020B0604030504040204" pitchFamily="34" charset="0"/>
              </a:rPr>
              <a:t>You always have the right to say no. Your partner also has the right to tell you no. </a:t>
            </a:r>
            <a:endParaRPr lang="en-US" sz="26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endParaRPr lang="en-US" sz="2400" dirty="0" smtClean="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US" sz="2600" dirty="0" smtClean="0">
                <a:latin typeface="Tahoma" panose="020B0604030504040204" pitchFamily="34" charset="0"/>
                <a:ea typeface="Tahoma" panose="020B0604030504040204" pitchFamily="34" charset="0"/>
                <a:cs typeface="Tahoma" panose="020B0604030504040204" pitchFamily="34" charset="0"/>
              </a:rPr>
              <a:t>What can you do to feel better when you are rejected?</a:t>
            </a:r>
            <a:endParaRPr lang="en-US" sz="2600" dirty="0">
              <a:latin typeface="Tahoma" panose="020B0604030504040204" pitchFamily="34" charset="0"/>
              <a:ea typeface="Tahoma" panose="020B0604030504040204" pitchFamily="34" charset="0"/>
              <a:cs typeface="Tahoma" panose="020B0604030504040204" pitchFamily="34" charset="0"/>
            </a:endParaRPr>
          </a:p>
        </p:txBody>
      </p:sp>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10" name="Footer Placeholder 3"/>
          <p:cNvSpPr txBox="1">
            <a:spLocks/>
          </p:cNvSpPr>
          <p:nvPr/>
        </p:nvSpPr>
        <p:spPr>
          <a:xfrm>
            <a:off x="8902119" y="6492875"/>
            <a:ext cx="3224565" cy="299809"/>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1"/>
                </a:solidFill>
              </a:rPr>
              <a:t>© 2022 SAFE Disability Services Program</a:t>
            </a:r>
            <a:endParaRPr lang="en-US" b="1" dirty="0">
              <a:solidFill>
                <a:schemeClr val="tx1"/>
              </a:solidFill>
            </a:endParaRPr>
          </a:p>
        </p:txBody>
      </p:sp>
    </p:spTree>
    <p:extLst>
      <p:ext uri="{BB962C8B-B14F-4D97-AF65-F5344CB8AC3E}">
        <p14:creationId xmlns:p14="http://schemas.microsoft.com/office/powerpoint/2010/main" val="26342721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379" b="4214"/>
          <a:stretch/>
        </p:blipFill>
        <p:spPr>
          <a:xfrm>
            <a:off x="3429000" y="73572"/>
            <a:ext cx="8639040" cy="6663559"/>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4832" t="6144" r="78000" b="69150"/>
          <a:stretch/>
        </p:blipFill>
        <p:spPr>
          <a:xfrm>
            <a:off x="-21020" y="0"/>
            <a:ext cx="2088777" cy="1694330"/>
          </a:xfrm>
          <a:prstGeom prst="rect">
            <a:avLst/>
          </a:prstGeom>
        </p:spPr>
      </p:pic>
      <p:sp>
        <p:nvSpPr>
          <p:cNvPr id="7" name="TextBox 6"/>
          <p:cNvSpPr txBox="1"/>
          <p:nvPr/>
        </p:nvSpPr>
        <p:spPr>
          <a:xfrm>
            <a:off x="0" y="1551434"/>
            <a:ext cx="3597639" cy="5078313"/>
          </a:xfrm>
          <a:prstGeom prst="rect">
            <a:avLst/>
          </a:prstGeom>
          <a:noFill/>
        </p:spPr>
        <p:txBody>
          <a:bodyPr wrap="square" rtlCol="0">
            <a:spAutoFit/>
          </a:bodyPr>
          <a:lstStyle/>
          <a:p>
            <a:pPr marL="285750" indent="-285750">
              <a:buFont typeface="Arial" panose="020B0604020202020204" pitchFamily="34" charset="0"/>
              <a:buChar char="•"/>
            </a:pPr>
            <a:r>
              <a:rPr lang="en-US" sz="2700" dirty="0" smtClean="0">
                <a:latin typeface="Tahoma" panose="020B0604030504040204" pitchFamily="34" charset="0"/>
                <a:ea typeface="Tahoma" panose="020B0604030504040204" pitchFamily="34" charset="0"/>
                <a:cs typeface="Tahoma" panose="020B0604030504040204" pitchFamily="34" charset="0"/>
              </a:rPr>
              <a:t>Sexual assault is when someone touches you sexually without consent.</a:t>
            </a:r>
          </a:p>
          <a:p>
            <a:pPr marL="285750" indent="-285750">
              <a:buFont typeface="Arial" panose="020B0604020202020204" pitchFamily="34" charset="0"/>
              <a:buChar char="•"/>
            </a:pPr>
            <a:endParaRPr lang="en-US" sz="2400"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US" sz="2700" dirty="0" smtClean="0">
                <a:latin typeface="Tahoma" panose="020B0604030504040204" pitchFamily="34" charset="0"/>
                <a:ea typeface="Tahoma" panose="020B0604030504040204" pitchFamily="34" charset="0"/>
                <a:cs typeface="Tahoma" panose="020B0604030504040204" pitchFamily="34" charset="0"/>
              </a:rPr>
              <a:t>Sex without consent is called rape.</a:t>
            </a:r>
          </a:p>
          <a:p>
            <a:pPr marL="285750" indent="-285750">
              <a:buFont typeface="Arial" panose="020B0604020202020204" pitchFamily="34" charset="0"/>
              <a:buChar char="•"/>
            </a:pPr>
            <a:endParaRPr lang="en-US" sz="2400"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US" sz="2700" dirty="0" smtClean="0">
                <a:latin typeface="Tahoma" panose="020B0604030504040204" pitchFamily="34" charset="0"/>
                <a:ea typeface="Tahoma" panose="020B0604030504040204" pitchFamily="34" charset="0"/>
                <a:cs typeface="Tahoma" panose="020B0604030504040204" pitchFamily="34" charset="0"/>
              </a:rPr>
              <a:t>Sexual assault and rape are wrong and illegal.</a:t>
            </a:r>
            <a:endParaRPr lang="en-US" sz="2700" dirty="0">
              <a:latin typeface="Tahoma" panose="020B0604030504040204" pitchFamily="34" charset="0"/>
              <a:ea typeface="Tahoma" panose="020B0604030504040204" pitchFamily="34" charset="0"/>
              <a:cs typeface="Tahoma" panose="020B0604030504040204" pitchFamily="34" charset="0"/>
            </a:endParaRPr>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86769" r="8073" b="22092"/>
          <a:stretch/>
        </p:blipFill>
        <p:spPr>
          <a:xfrm>
            <a:off x="3206880" y="-157655"/>
            <a:ext cx="627531" cy="6740841"/>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11" name="Footer Placeholder 3"/>
          <p:cNvSpPr txBox="1">
            <a:spLocks/>
          </p:cNvSpPr>
          <p:nvPr/>
        </p:nvSpPr>
        <p:spPr>
          <a:xfrm>
            <a:off x="8902119" y="6492875"/>
            <a:ext cx="3224565" cy="299809"/>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1"/>
                </a:solidFill>
              </a:rPr>
              <a:t>© 2022 SAFE Disability Services Program</a:t>
            </a:r>
            <a:endParaRPr lang="en-US" b="1" dirty="0">
              <a:solidFill>
                <a:schemeClr val="tx1"/>
              </a:solidFill>
            </a:endParaRPr>
          </a:p>
        </p:txBody>
      </p:sp>
    </p:spTree>
    <p:extLst>
      <p:ext uri="{BB962C8B-B14F-4D97-AF65-F5344CB8AC3E}">
        <p14:creationId xmlns:p14="http://schemas.microsoft.com/office/powerpoint/2010/main" val="4731027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2704" y="252391"/>
            <a:ext cx="10515600" cy="1325563"/>
          </a:xfrm>
        </p:spPr>
        <p:txBody>
          <a:bodyPr/>
          <a:lstStyle/>
          <a:p>
            <a:r>
              <a:rPr lang="en-US" b="1" dirty="0" smtClean="0">
                <a:latin typeface="Tahoma" panose="020B0604030504040204" pitchFamily="34" charset="0"/>
                <a:ea typeface="Tahoma" panose="020B0604030504040204" pitchFamily="34" charset="0"/>
                <a:cs typeface="Tahoma" panose="020B0604030504040204" pitchFamily="34" charset="0"/>
              </a:rPr>
              <a:t>5. Birth control plan</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4832" t="6144" r="78000" b="69150"/>
          <a:stretch/>
        </p:blipFill>
        <p:spPr>
          <a:xfrm>
            <a:off x="-21020" y="0"/>
            <a:ext cx="2088777" cy="169433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782" y="1427573"/>
            <a:ext cx="7999690" cy="4509326"/>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10718" t="7066" r="60987" b="16907"/>
          <a:stretch/>
        </p:blipFill>
        <p:spPr>
          <a:xfrm>
            <a:off x="8543472" y="1577538"/>
            <a:ext cx="2296581" cy="3478317"/>
          </a:xfrm>
          <a:prstGeom prst="rect">
            <a:avLst/>
          </a:prstGeom>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7105" t="24006" r="50548" b="19076"/>
          <a:stretch/>
        </p:blipFill>
        <p:spPr>
          <a:xfrm>
            <a:off x="8424500" y="2356783"/>
            <a:ext cx="2534526" cy="1920242"/>
          </a:xfrm>
          <a:prstGeom prst="rect">
            <a:avLst/>
          </a:prstGeom>
        </p:spPr>
      </p:pic>
      <p:pic>
        <p:nvPicPr>
          <p:cNvPr id="8" name="Picture 7"/>
          <p:cNvPicPr>
            <a:picLocks noChangeAspect="1"/>
          </p:cNvPicPr>
          <p:nvPr/>
        </p:nvPicPr>
        <p:blipFill rotWithShape="1">
          <a:blip r:embed="rId7" cstate="print">
            <a:extLst>
              <a:ext uri="{28A0092B-C50C-407E-A947-70E740481C1C}">
                <a14:useLocalDpi xmlns:a14="http://schemas.microsoft.com/office/drawing/2010/main" val="0"/>
              </a:ext>
            </a:extLst>
          </a:blip>
          <a:srcRect l="79049" t="22474" r="2958" b="7754"/>
          <a:stretch/>
        </p:blipFill>
        <p:spPr>
          <a:xfrm>
            <a:off x="7696728" y="11785"/>
            <a:ext cx="727771" cy="1590789"/>
          </a:xfrm>
          <a:prstGeom prst="rect">
            <a:avLst/>
          </a:prstGeom>
        </p:spPr>
      </p:pic>
      <p:pic>
        <p:nvPicPr>
          <p:cNvPr id="11" name="Picture 10"/>
          <p:cNvPicPr>
            <a:picLocks noChangeAspect="1"/>
          </p:cNvPicPr>
          <p:nvPr/>
        </p:nvPicPr>
        <p:blipFill rotWithShape="1">
          <a:blip r:embed="rId8"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12" name="Footer Placeholder 3"/>
          <p:cNvSpPr txBox="1">
            <a:spLocks/>
          </p:cNvSpPr>
          <p:nvPr/>
        </p:nvSpPr>
        <p:spPr>
          <a:xfrm>
            <a:off x="8902119" y="6492875"/>
            <a:ext cx="3224565" cy="299809"/>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1"/>
                </a:solidFill>
              </a:rPr>
              <a:t>© 2022 SAFE Disability Services Program</a:t>
            </a:r>
            <a:endParaRPr lang="en-US" b="1" dirty="0">
              <a:solidFill>
                <a:schemeClr val="tx1"/>
              </a:solidFill>
            </a:endParaRPr>
          </a:p>
        </p:txBody>
      </p:sp>
    </p:spTree>
    <p:extLst>
      <p:ext uri="{BB962C8B-B14F-4D97-AF65-F5344CB8AC3E}">
        <p14:creationId xmlns:p14="http://schemas.microsoft.com/office/powerpoint/2010/main" val="33507058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4294" y="184383"/>
            <a:ext cx="10515600" cy="1325563"/>
          </a:xfrm>
        </p:spPr>
        <p:txBody>
          <a:bodyPr>
            <a:normAutofit/>
          </a:bodyPr>
          <a:lstStyle/>
          <a:p>
            <a:pPr algn="ctr"/>
            <a:r>
              <a:rPr lang="en-US" sz="4000" b="1" dirty="0" smtClean="0">
                <a:latin typeface="Tahoma" panose="020B0604030504040204" pitchFamily="34" charset="0"/>
                <a:ea typeface="Tahoma" panose="020B0604030504040204" pitchFamily="34" charset="0"/>
                <a:cs typeface="Tahoma" panose="020B0604030504040204" pitchFamily="34" charset="0"/>
              </a:rPr>
              <a:t>Birth Control for People with </a:t>
            </a:r>
            <a:br>
              <a:rPr lang="en-US" sz="4000" b="1" dirty="0" smtClean="0">
                <a:latin typeface="Tahoma" panose="020B0604030504040204" pitchFamily="34" charset="0"/>
                <a:ea typeface="Tahoma" panose="020B0604030504040204" pitchFamily="34" charset="0"/>
                <a:cs typeface="Tahoma" panose="020B0604030504040204" pitchFamily="34" charset="0"/>
              </a:rPr>
            </a:br>
            <a:r>
              <a:rPr lang="en-US" sz="4000" b="1" dirty="0" smtClean="0">
                <a:latin typeface="Tahoma" panose="020B0604030504040204" pitchFamily="34" charset="0"/>
                <a:ea typeface="Tahoma" panose="020B0604030504040204" pitchFamily="34" charset="0"/>
                <a:cs typeface="Tahoma" panose="020B0604030504040204" pitchFamily="34" charset="0"/>
              </a:rPr>
              <a:t>Vulvas and Vaginas</a:t>
            </a:r>
            <a:endParaRPr lang="en-US" sz="4000"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0287"/>
          <a:stretch/>
        </p:blipFill>
        <p:spPr>
          <a:xfrm>
            <a:off x="3783823" y="1137124"/>
            <a:ext cx="8267179" cy="5846136"/>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4832" t="6144" r="78000" b="69150"/>
          <a:stretch/>
        </p:blipFill>
        <p:spPr>
          <a:xfrm>
            <a:off x="-21020" y="0"/>
            <a:ext cx="2088777" cy="1694330"/>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70506" t="12420" r="7879" b="46119"/>
          <a:stretch/>
        </p:blipFill>
        <p:spPr>
          <a:xfrm>
            <a:off x="388306" y="2242159"/>
            <a:ext cx="3181611" cy="3439169"/>
          </a:xfrm>
          <a:prstGeom prst="rect">
            <a:avLst/>
          </a:prstGeom>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9" name="Footer Placeholder 3"/>
          <p:cNvSpPr txBox="1">
            <a:spLocks/>
          </p:cNvSpPr>
          <p:nvPr/>
        </p:nvSpPr>
        <p:spPr>
          <a:xfrm>
            <a:off x="8902119" y="6492875"/>
            <a:ext cx="3224565" cy="299809"/>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1"/>
                </a:solidFill>
              </a:rPr>
              <a:t>© 2022 SAFE Disability Services Program</a:t>
            </a:r>
            <a:endParaRPr lang="en-US" b="1" dirty="0">
              <a:solidFill>
                <a:schemeClr val="tx1"/>
              </a:solidFill>
            </a:endParaRPr>
          </a:p>
        </p:txBody>
      </p:sp>
    </p:spTree>
    <p:extLst>
      <p:ext uri="{BB962C8B-B14F-4D97-AF65-F5344CB8AC3E}">
        <p14:creationId xmlns:p14="http://schemas.microsoft.com/office/powerpoint/2010/main" val="11900806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8277" y="156172"/>
            <a:ext cx="10515600" cy="1325563"/>
          </a:xfrm>
        </p:spPr>
        <p:txBody>
          <a:bodyPr/>
          <a:lstStyle/>
          <a:p>
            <a:r>
              <a:rPr lang="en-US" b="1" dirty="0" smtClean="0">
                <a:latin typeface="Tahoma" panose="020B0604030504040204" pitchFamily="34" charset="0"/>
                <a:ea typeface="Tahoma" panose="020B0604030504040204" pitchFamily="34" charset="0"/>
                <a:cs typeface="Tahoma" panose="020B0604030504040204" pitchFamily="34" charset="0"/>
              </a:rPr>
              <a:t>Condoms</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68247"/>
          <a:stretch/>
        </p:blipFill>
        <p:spPr>
          <a:xfrm>
            <a:off x="200416" y="2218931"/>
            <a:ext cx="2830610" cy="467302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0712" y="875261"/>
            <a:ext cx="9113615" cy="5137231"/>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4832" t="6144" r="78000" b="69150"/>
          <a:stretch/>
        </p:blipFill>
        <p:spPr>
          <a:xfrm>
            <a:off x="-21020" y="0"/>
            <a:ext cx="2088777" cy="1694330"/>
          </a:xfrm>
          <a:prstGeom prst="rect">
            <a:avLst/>
          </a:prstGeom>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9" name="Footer Placeholder 3"/>
          <p:cNvSpPr txBox="1">
            <a:spLocks/>
          </p:cNvSpPr>
          <p:nvPr/>
        </p:nvSpPr>
        <p:spPr>
          <a:xfrm>
            <a:off x="8902119" y="6492875"/>
            <a:ext cx="3224565" cy="299809"/>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1"/>
                </a:solidFill>
              </a:rPr>
              <a:t>© 2022 SAFE Disability Services Program</a:t>
            </a:r>
            <a:endParaRPr lang="en-US" b="1" dirty="0">
              <a:solidFill>
                <a:schemeClr val="tx1"/>
              </a:solidFill>
            </a:endParaRPr>
          </a:p>
        </p:txBody>
      </p:sp>
    </p:spTree>
    <p:extLst>
      <p:ext uri="{BB962C8B-B14F-4D97-AF65-F5344CB8AC3E}">
        <p14:creationId xmlns:p14="http://schemas.microsoft.com/office/powerpoint/2010/main" val="16640741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1084" y="-140497"/>
            <a:ext cx="10515600" cy="1325563"/>
          </a:xfrm>
        </p:spPr>
        <p:txBody>
          <a:bodyPr/>
          <a:lstStyle/>
          <a:p>
            <a:r>
              <a:rPr lang="en-US" b="1" dirty="0" smtClean="0">
                <a:latin typeface="Tahoma" panose="020B0604030504040204" pitchFamily="34" charset="0"/>
                <a:ea typeface="Tahoma" panose="020B0604030504040204" pitchFamily="34" charset="0"/>
                <a:cs typeface="Tahoma" panose="020B0604030504040204" pitchFamily="34" charset="0"/>
              </a:rPr>
              <a:t>Birth </a:t>
            </a:r>
            <a:r>
              <a:rPr lang="en-US" b="1" dirty="0" smtClean="0">
                <a:latin typeface="Tahoma" panose="020B0604030504040204" pitchFamily="34" charset="0"/>
                <a:ea typeface="Tahoma" panose="020B0604030504040204" pitchFamily="34" charset="0"/>
                <a:cs typeface="Tahoma" panose="020B0604030504040204" pitchFamily="34" charset="0"/>
              </a:rPr>
              <a:t>control talk</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4832" t="6144" r="78000" b="69150"/>
          <a:stretch/>
        </p:blipFill>
        <p:spPr>
          <a:xfrm>
            <a:off x="-21020" y="0"/>
            <a:ext cx="2088777" cy="1694330"/>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8" name="Footer Placeholder 3"/>
          <p:cNvSpPr txBox="1">
            <a:spLocks/>
          </p:cNvSpPr>
          <p:nvPr/>
        </p:nvSpPr>
        <p:spPr>
          <a:xfrm>
            <a:off x="8902119" y="6492875"/>
            <a:ext cx="3224565" cy="299809"/>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1"/>
                </a:solidFill>
              </a:rPr>
              <a:t>© 2022 SAFE Disability Services Program</a:t>
            </a:r>
            <a:endParaRPr lang="en-US" b="1" dirty="0">
              <a:solidFill>
                <a:schemeClr val="tx1"/>
              </a:solidFill>
            </a:endParaRP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163" y="1694330"/>
            <a:ext cx="8107626" cy="4570168"/>
          </a:xfrm>
          <a:prstGeom prst="rect">
            <a:avLst/>
          </a:prstGeom>
        </p:spPr>
      </p:pic>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86769" r="8073" b="22092"/>
          <a:stretch/>
        </p:blipFill>
        <p:spPr>
          <a:xfrm>
            <a:off x="6285968" y="780183"/>
            <a:ext cx="532117" cy="5854628"/>
          </a:xfrm>
          <a:prstGeom prst="rect">
            <a:avLst/>
          </a:prstGeom>
        </p:spPr>
      </p:pic>
      <p:sp>
        <p:nvSpPr>
          <p:cNvPr id="13" name="TextBox 12"/>
          <p:cNvSpPr txBox="1"/>
          <p:nvPr/>
        </p:nvSpPr>
        <p:spPr>
          <a:xfrm>
            <a:off x="6808429" y="1083964"/>
            <a:ext cx="5383571" cy="5570756"/>
          </a:xfrm>
          <a:prstGeom prst="rect">
            <a:avLst/>
          </a:prstGeom>
          <a:noFill/>
        </p:spPr>
        <p:txBody>
          <a:bodyPr wrap="square" rtlCol="0">
            <a:spAutoFit/>
          </a:bodyPr>
          <a:lstStyle/>
          <a:p>
            <a:pPr algn="ctr"/>
            <a:r>
              <a:rPr lang="en-US" sz="2800" b="1" dirty="0" smtClean="0">
                <a:latin typeface="Tahoma" panose="020B0604030504040204" pitchFamily="34" charset="0"/>
                <a:ea typeface="Tahoma" panose="020B0604030504040204" pitchFamily="34" charset="0"/>
                <a:cs typeface="Tahoma" panose="020B0604030504040204" pitchFamily="34" charset="0"/>
              </a:rPr>
              <a:t>You and your partner should answer the questions below to make a plan about birth control together</a:t>
            </a:r>
            <a:endParaRPr lang="en-US" sz="2800" b="1" dirty="0" smtClean="0">
              <a:latin typeface="Tahoma" panose="020B0604030504040204" pitchFamily="34" charset="0"/>
              <a:ea typeface="Tahoma" panose="020B0604030504040204" pitchFamily="34" charset="0"/>
              <a:cs typeface="Tahoma" panose="020B0604030504040204" pitchFamily="34" charset="0"/>
            </a:endParaRPr>
          </a:p>
          <a:p>
            <a:endParaRPr lang="en-US" sz="2800" dirty="0">
              <a:latin typeface="Tahoma" panose="020B0604030504040204" pitchFamily="34" charset="0"/>
              <a:ea typeface="Tahoma" panose="020B0604030504040204" pitchFamily="34" charset="0"/>
              <a:cs typeface="Tahoma" panose="020B0604030504040204" pitchFamily="34" charset="0"/>
            </a:endParaRPr>
          </a:p>
          <a:p>
            <a:pPr marL="171450" indent="-171450">
              <a:buFont typeface="Arial" panose="020B0604020202020204" pitchFamily="34" charset="0"/>
              <a:buChar char="•"/>
            </a:pPr>
            <a:r>
              <a:rPr lang="en-US" sz="2800" dirty="0" smtClean="0">
                <a:latin typeface="Tahoma" panose="020B0604030504040204" pitchFamily="34" charset="0"/>
                <a:ea typeface="Tahoma" panose="020B0604030504040204" pitchFamily="34" charset="0"/>
                <a:cs typeface="Tahoma" panose="020B0604030504040204" pitchFamily="34" charset="0"/>
              </a:rPr>
              <a:t>What kind of birth control will you use?</a:t>
            </a:r>
            <a:endParaRPr lang="en-US" sz="2800" dirty="0" smtClean="0">
              <a:latin typeface="Tahoma" panose="020B0604030504040204" pitchFamily="34" charset="0"/>
              <a:ea typeface="Tahoma" panose="020B0604030504040204" pitchFamily="34" charset="0"/>
              <a:cs typeface="Tahoma" panose="020B0604030504040204" pitchFamily="34" charset="0"/>
            </a:endParaRPr>
          </a:p>
          <a:p>
            <a:endParaRPr lang="en-US" sz="2400" dirty="0">
              <a:latin typeface="Tahoma" panose="020B0604030504040204" pitchFamily="34" charset="0"/>
              <a:ea typeface="Tahoma" panose="020B0604030504040204" pitchFamily="34" charset="0"/>
              <a:cs typeface="Tahoma" panose="020B0604030504040204" pitchFamily="34" charset="0"/>
            </a:endParaRPr>
          </a:p>
          <a:p>
            <a:pPr marL="171450" indent="-171450">
              <a:buFont typeface="Arial" panose="020B0604020202020204" pitchFamily="34" charset="0"/>
              <a:buChar char="•"/>
            </a:pPr>
            <a:r>
              <a:rPr lang="en-US" sz="2800" dirty="0" smtClean="0">
                <a:latin typeface="Tahoma" panose="020B0604030504040204" pitchFamily="34" charset="0"/>
                <a:ea typeface="Tahoma" panose="020B0604030504040204" pitchFamily="34" charset="0"/>
                <a:cs typeface="Tahoma" panose="020B0604030504040204" pitchFamily="34" charset="0"/>
              </a:rPr>
              <a:t>Where will you get birth control?</a:t>
            </a:r>
            <a:endParaRPr lang="en-US" sz="2800" dirty="0" smtClean="0">
              <a:latin typeface="Tahoma" panose="020B0604030504040204" pitchFamily="34" charset="0"/>
              <a:ea typeface="Tahoma" panose="020B0604030504040204" pitchFamily="34" charset="0"/>
              <a:cs typeface="Tahoma" panose="020B0604030504040204" pitchFamily="34" charset="0"/>
            </a:endParaRPr>
          </a:p>
          <a:p>
            <a:endParaRPr lang="en-US" sz="2400" dirty="0">
              <a:latin typeface="Tahoma" panose="020B0604030504040204" pitchFamily="34" charset="0"/>
              <a:ea typeface="Tahoma" panose="020B0604030504040204" pitchFamily="34" charset="0"/>
              <a:cs typeface="Tahoma" panose="020B0604030504040204" pitchFamily="34" charset="0"/>
            </a:endParaRPr>
          </a:p>
          <a:p>
            <a:pPr marL="171450" indent="-171450">
              <a:buFont typeface="Arial" panose="020B0604020202020204" pitchFamily="34" charset="0"/>
              <a:buChar char="•"/>
            </a:pPr>
            <a:r>
              <a:rPr lang="en-US" sz="2800" dirty="0" smtClean="0">
                <a:latin typeface="Tahoma" panose="020B0604030504040204" pitchFamily="34" charset="0"/>
                <a:ea typeface="Tahoma" panose="020B0604030504040204" pitchFamily="34" charset="0"/>
                <a:cs typeface="Tahoma" panose="020B0604030504040204" pitchFamily="34" charset="0"/>
              </a:rPr>
              <a:t>How will you pay for birth control?</a:t>
            </a:r>
            <a:endParaRPr lang="en-US" sz="2800" dirty="0" smtClean="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7068431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5515" y="123021"/>
            <a:ext cx="10515600" cy="1325563"/>
          </a:xfrm>
        </p:spPr>
        <p:txBody>
          <a:bodyPr/>
          <a:lstStyle/>
          <a:p>
            <a:r>
              <a:rPr lang="en-US" b="1" dirty="0" smtClean="0">
                <a:latin typeface="Tahoma" panose="020B0604030504040204" pitchFamily="34" charset="0"/>
                <a:ea typeface="Tahoma" panose="020B0604030504040204" pitchFamily="34" charset="0"/>
                <a:cs typeface="Tahoma" panose="020B0604030504040204" pitchFamily="34" charset="0"/>
              </a:rPr>
              <a:t>6. STI Testing and Protection</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6442" t="4183" r="46905" b="72287"/>
          <a:stretch/>
        </p:blipFill>
        <p:spPr>
          <a:xfrm>
            <a:off x="-10510" y="-21020"/>
            <a:ext cx="2026025" cy="1613647"/>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9064" t="10400" r="43286" b="12000"/>
          <a:stretch/>
        </p:blipFill>
        <p:spPr>
          <a:xfrm>
            <a:off x="6202197" y="1445444"/>
            <a:ext cx="5199637" cy="4773168"/>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38978"/>
          <a:stretch/>
        </p:blipFill>
        <p:spPr>
          <a:xfrm>
            <a:off x="345706" y="1286733"/>
            <a:ext cx="5510785" cy="5090591"/>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59591" t="18064" r="16085" b="24473"/>
          <a:stretch/>
        </p:blipFill>
        <p:spPr>
          <a:xfrm>
            <a:off x="9950708" y="1001270"/>
            <a:ext cx="1596430" cy="2125938"/>
          </a:xfrm>
          <a:prstGeom prst="rect">
            <a:avLst/>
          </a:prstGeom>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10" name="Footer Placeholder 3"/>
          <p:cNvSpPr txBox="1">
            <a:spLocks/>
          </p:cNvSpPr>
          <p:nvPr/>
        </p:nvSpPr>
        <p:spPr>
          <a:xfrm>
            <a:off x="8902119" y="6492875"/>
            <a:ext cx="3224565" cy="299809"/>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1"/>
                </a:solidFill>
              </a:rPr>
              <a:t>© 2022 SAFE Disability Services Program</a:t>
            </a:r>
            <a:endParaRPr lang="en-US" b="1" dirty="0">
              <a:solidFill>
                <a:schemeClr val="tx1"/>
              </a:solidFill>
            </a:endParaRPr>
          </a:p>
        </p:txBody>
      </p:sp>
    </p:spTree>
    <p:extLst>
      <p:ext uri="{BB962C8B-B14F-4D97-AF65-F5344CB8AC3E}">
        <p14:creationId xmlns:p14="http://schemas.microsoft.com/office/powerpoint/2010/main" val="34310121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5515" y="123021"/>
            <a:ext cx="10515600" cy="1325563"/>
          </a:xfrm>
        </p:spPr>
        <p:txBody>
          <a:bodyPr/>
          <a:lstStyle/>
          <a:p>
            <a:r>
              <a:rPr lang="en-US" b="1" dirty="0" smtClean="0">
                <a:latin typeface="Tahoma" panose="020B0604030504040204" pitchFamily="34" charset="0"/>
                <a:ea typeface="Tahoma" panose="020B0604030504040204" pitchFamily="34" charset="0"/>
                <a:cs typeface="Tahoma" panose="020B0604030504040204" pitchFamily="34" charset="0"/>
              </a:rPr>
              <a:t>Testing and Treatment</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6442" t="4183" r="46905" b="72287"/>
          <a:stretch/>
        </p:blipFill>
        <p:spPr>
          <a:xfrm>
            <a:off x="-10510" y="-21020"/>
            <a:ext cx="2026025" cy="161364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071" y="785802"/>
            <a:ext cx="8453046" cy="4764877"/>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56287" t="46923" r="1"/>
          <a:stretch/>
        </p:blipFill>
        <p:spPr>
          <a:xfrm>
            <a:off x="8491004" y="1021910"/>
            <a:ext cx="4401312" cy="3012490"/>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66451" b="52146"/>
          <a:stretch/>
        </p:blipFill>
        <p:spPr>
          <a:xfrm>
            <a:off x="8491004" y="3781812"/>
            <a:ext cx="3331139" cy="2678405"/>
          </a:xfrm>
          <a:prstGeom prst="rect">
            <a:avLst/>
          </a:prstGeom>
        </p:spPr>
      </p:pic>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l="53449" t="45731" b="12809"/>
          <a:stretch/>
        </p:blipFill>
        <p:spPr>
          <a:xfrm>
            <a:off x="3972438" y="4808365"/>
            <a:ext cx="3300877" cy="1657175"/>
          </a:xfrm>
          <a:prstGeom prst="rect">
            <a:avLst/>
          </a:prstGeom>
        </p:spPr>
      </p:pic>
      <p:pic>
        <p:nvPicPr>
          <p:cNvPr id="10" name="Picture 9"/>
          <p:cNvPicPr>
            <a:picLocks noChangeAspect="1"/>
          </p:cNvPicPr>
          <p:nvPr/>
        </p:nvPicPr>
        <p:blipFill rotWithShape="1">
          <a:blip r:embed="rId7"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11" name="Footer Placeholder 3"/>
          <p:cNvSpPr txBox="1">
            <a:spLocks/>
          </p:cNvSpPr>
          <p:nvPr/>
        </p:nvSpPr>
        <p:spPr>
          <a:xfrm>
            <a:off x="8902119" y="6492875"/>
            <a:ext cx="3224565" cy="299809"/>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1"/>
                </a:solidFill>
              </a:rPr>
              <a:t>© 2022 SAFE Disability Services Program</a:t>
            </a:r>
            <a:endParaRPr lang="en-US" b="1" dirty="0">
              <a:solidFill>
                <a:schemeClr val="tx1"/>
              </a:solidFill>
            </a:endParaRPr>
          </a:p>
        </p:txBody>
      </p:sp>
    </p:spTree>
    <p:extLst>
      <p:ext uri="{BB962C8B-B14F-4D97-AF65-F5344CB8AC3E}">
        <p14:creationId xmlns:p14="http://schemas.microsoft.com/office/powerpoint/2010/main" val="21375247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73259" cy="6858000"/>
          </a:xfrm>
          <a:prstGeom prst="rect">
            <a:avLst/>
          </a:prstGeom>
        </p:spPr>
      </p:pic>
      <p:grpSp>
        <p:nvGrpSpPr>
          <p:cNvPr id="4" name="Group 3"/>
          <p:cNvGrpSpPr/>
          <p:nvPr/>
        </p:nvGrpSpPr>
        <p:grpSpPr>
          <a:xfrm>
            <a:off x="22860" y="3334699"/>
            <a:ext cx="1580866" cy="1831271"/>
            <a:chOff x="22860" y="3128959"/>
            <a:chExt cx="1580866" cy="1831271"/>
          </a:xfrm>
        </p:grpSpPr>
        <p:sp>
          <p:nvSpPr>
            <p:cNvPr id="6" name="TextBox 5"/>
            <p:cNvSpPr txBox="1"/>
            <p:nvPr/>
          </p:nvSpPr>
          <p:spPr>
            <a:xfrm>
              <a:off x="22860" y="3128959"/>
              <a:ext cx="1580866" cy="1831271"/>
            </a:xfrm>
            <a:prstGeom prst="rect">
              <a:avLst/>
            </a:prstGeom>
            <a:solidFill>
              <a:schemeClr val="bg1"/>
            </a:solidFill>
            <a:ln>
              <a:solidFill>
                <a:schemeClr val="tx1"/>
              </a:solidFill>
            </a:ln>
          </p:spPr>
          <p:txBody>
            <a:bodyPr wrap="square" rtlCol="0">
              <a:spAutoFit/>
            </a:bodyPr>
            <a:lstStyle/>
            <a:p>
              <a:endParaRPr lang="en-US" dirty="0" smtClean="0"/>
            </a:p>
            <a:p>
              <a:endParaRPr lang="en-US" dirty="0" smtClean="0"/>
            </a:p>
            <a:p>
              <a:endParaRPr lang="en-US" dirty="0"/>
            </a:p>
            <a:p>
              <a:endParaRPr lang="en-US" dirty="0" smtClean="0"/>
            </a:p>
            <a:p>
              <a:pPr algn="ctr"/>
              <a:endParaRPr lang="en-US" b="1" dirty="0" smtClean="0">
                <a:latin typeface="Tahoma" panose="020B0604030504040204" pitchFamily="34" charset="0"/>
                <a:ea typeface="Tahoma" panose="020B0604030504040204" pitchFamily="34" charset="0"/>
                <a:cs typeface="Tahoma" panose="020B0604030504040204" pitchFamily="34" charset="0"/>
              </a:endParaRPr>
            </a:p>
            <a:p>
              <a:pPr algn="ctr">
                <a:spcBef>
                  <a:spcPts val="600"/>
                </a:spcBef>
              </a:pPr>
              <a:r>
                <a:rPr lang="en-US" b="1" dirty="0" smtClean="0">
                  <a:latin typeface="Tahoma" panose="020B0604030504040204" pitchFamily="34" charset="0"/>
                  <a:ea typeface="Tahoma" panose="020B0604030504040204" pitchFamily="34" charset="0"/>
                  <a:cs typeface="Tahoma" panose="020B0604030504040204" pitchFamily="34" charset="0"/>
                </a:rPr>
                <a:t>I need help</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617" y="3283142"/>
              <a:ext cx="1391510" cy="1186668"/>
            </a:xfrm>
            <a:prstGeom prst="rect">
              <a:avLst/>
            </a:prstGeom>
          </p:spPr>
        </p:pic>
      </p:grpSp>
      <p:grpSp>
        <p:nvGrpSpPr>
          <p:cNvPr id="8" name="Group 7"/>
          <p:cNvGrpSpPr/>
          <p:nvPr/>
        </p:nvGrpSpPr>
        <p:grpSpPr>
          <a:xfrm>
            <a:off x="22860" y="2037955"/>
            <a:ext cx="1579013" cy="1288137"/>
            <a:chOff x="22860" y="1832215"/>
            <a:chExt cx="1579013" cy="1288137"/>
          </a:xfrm>
        </p:grpSpPr>
        <p:sp>
          <p:nvSpPr>
            <p:cNvPr id="9" name="TextBox 8"/>
            <p:cNvSpPr txBox="1"/>
            <p:nvPr/>
          </p:nvSpPr>
          <p:spPr>
            <a:xfrm>
              <a:off x="22860" y="1843079"/>
              <a:ext cx="1579013" cy="1277273"/>
            </a:xfrm>
            <a:prstGeom prst="rect">
              <a:avLst/>
            </a:prstGeom>
            <a:solidFill>
              <a:schemeClr val="bg1"/>
            </a:solidFill>
            <a:ln>
              <a:solidFill>
                <a:schemeClr val="tx1"/>
              </a:solidFill>
            </a:ln>
          </p:spPr>
          <p:txBody>
            <a:bodyPr wrap="square" rtlCol="0">
              <a:spAutoFit/>
            </a:bodyPr>
            <a:lstStyle/>
            <a:p>
              <a:endParaRPr lang="en-US" dirty="0" smtClean="0"/>
            </a:p>
            <a:p>
              <a:endParaRPr lang="en-US" dirty="0"/>
            </a:p>
            <a:p>
              <a:endParaRPr lang="en-US" dirty="0" smtClean="0"/>
            </a:p>
            <a:p>
              <a:pPr algn="ctr">
                <a:spcBef>
                  <a:spcPts val="600"/>
                </a:spcBef>
              </a:pPr>
              <a:r>
                <a:rPr lang="en-US" b="1" dirty="0" smtClean="0">
                  <a:latin typeface="Tahoma" panose="020B0604030504040204" pitchFamily="34" charset="0"/>
                  <a:ea typeface="Tahoma" panose="020B0604030504040204" pitchFamily="34" charset="0"/>
                  <a:cs typeface="Tahoma" panose="020B0604030504040204" pitchFamily="34" charset="0"/>
                </a:rPr>
                <a:t>Yes</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5746" y="1832215"/>
              <a:ext cx="1160032" cy="989266"/>
            </a:xfrm>
            <a:prstGeom prst="rect">
              <a:avLst/>
            </a:prstGeom>
          </p:spPr>
        </p:pic>
      </p:grpSp>
      <p:grpSp>
        <p:nvGrpSpPr>
          <p:cNvPr id="11" name="Group 10"/>
          <p:cNvGrpSpPr/>
          <p:nvPr/>
        </p:nvGrpSpPr>
        <p:grpSpPr>
          <a:xfrm>
            <a:off x="1610201" y="2048819"/>
            <a:ext cx="1542342" cy="1286794"/>
            <a:chOff x="1655921" y="1843079"/>
            <a:chExt cx="1552076" cy="1286794"/>
          </a:xfrm>
        </p:grpSpPr>
        <p:sp>
          <p:nvSpPr>
            <p:cNvPr id="12" name="TextBox 11"/>
            <p:cNvSpPr txBox="1"/>
            <p:nvPr/>
          </p:nvSpPr>
          <p:spPr>
            <a:xfrm>
              <a:off x="1655921" y="1852600"/>
              <a:ext cx="1552076" cy="1277273"/>
            </a:xfrm>
            <a:prstGeom prst="rect">
              <a:avLst/>
            </a:prstGeom>
            <a:solidFill>
              <a:schemeClr val="bg1"/>
            </a:solidFill>
            <a:ln>
              <a:solidFill>
                <a:schemeClr val="tx1"/>
              </a:solidFill>
            </a:ln>
          </p:spPr>
          <p:txBody>
            <a:bodyPr wrap="square" rtlCol="0">
              <a:spAutoFit/>
            </a:bodyPr>
            <a:lstStyle/>
            <a:p>
              <a:endParaRPr lang="en-US" dirty="0" smtClean="0"/>
            </a:p>
            <a:p>
              <a:endParaRPr lang="en-US" dirty="0"/>
            </a:p>
            <a:p>
              <a:endParaRPr lang="en-US" dirty="0" smtClean="0"/>
            </a:p>
            <a:p>
              <a:pPr algn="ctr">
                <a:spcBef>
                  <a:spcPts val="600"/>
                </a:spcBef>
              </a:pPr>
              <a:r>
                <a:rPr lang="en-US" b="1" dirty="0" smtClean="0">
                  <a:latin typeface="Tahoma" panose="020B0604030504040204" pitchFamily="34" charset="0"/>
                  <a:ea typeface="Tahoma" panose="020B0604030504040204" pitchFamily="34" charset="0"/>
                  <a:cs typeface="Tahoma" panose="020B0604030504040204" pitchFamily="34" charset="0"/>
                </a:rPr>
                <a:t>No</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42202" y="1843079"/>
              <a:ext cx="1160032" cy="989266"/>
            </a:xfrm>
            <a:prstGeom prst="rect">
              <a:avLst/>
            </a:prstGeom>
          </p:spPr>
        </p:pic>
      </p:grpSp>
      <p:grpSp>
        <p:nvGrpSpPr>
          <p:cNvPr id="14" name="Group 13"/>
          <p:cNvGrpSpPr/>
          <p:nvPr/>
        </p:nvGrpSpPr>
        <p:grpSpPr>
          <a:xfrm>
            <a:off x="1609493" y="5176829"/>
            <a:ext cx="1543050" cy="1631216"/>
            <a:chOff x="1655213" y="4971089"/>
            <a:chExt cx="1543050" cy="1631216"/>
          </a:xfrm>
        </p:grpSpPr>
        <p:sp>
          <p:nvSpPr>
            <p:cNvPr id="15" name="TextBox 14"/>
            <p:cNvSpPr txBox="1"/>
            <p:nvPr/>
          </p:nvSpPr>
          <p:spPr>
            <a:xfrm>
              <a:off x="1655213" y="4971089"/>
              <a:ext cx="1543050" cy="1631216"/>
            </a:xfrm>
            <a:prstGeom prst="rect">
              <a:avLst/>
            </a:prstGeom>
            <a:solidFill>
              <a:schemeClr val="bg1"/>
            </a:solidFill>
            <a:ln>
              <a:solidFill>
                <a:schemeClr val="tx1"/>
              </a:solidFill>
            </a:ln>
          </p:spPr>
          <p:txBody>
            <a:bodyPr wrap="square" rtlCol="0">
              <a:spAutoFit/>
            </a:bodyPr>
            <a:lstStyle/>
            <a:p>
              <a:endParaRPr lang="en-US" dirty="0" smtClean="0"/>
            </a:p>
            <a:p>
              <a:endParaRPr lang="en-US" dirty="0"/>
            </a:p>
            <a:p>
              <a:endParaRPr lang="en-US" dirty="0" smtClean="0"/>
            </a:p>
            <a:p>
              <a:pPr algn="ctr">
                <a:spcBef>
                  <a:spcPts val="600"/>
                </a:spcBef>
              </a:pPr>
              <a:endParaRPr lang="en-US" b="1" dirty="0" smtClean="0">
                <a:latin typeface="Tahoma" panose="020B0604030504040204" pitchFamily="34" charset="0"/>
                <a:ea typeface="Tahoma" panose="020B0604030504040204" pitchFamily="34" charset="0"/>
                <a:cs typeface="Tahoma" panose="020B0604030504040204" pitchFamily="34" charset="0"/>
              </a:endParaRPr>
            </a:p>
            <a:p>
              <a:pPr algn="ctr">
                <a:spcBef>
                  <a:spcPts val="600"/>
                </a:spcBef>
              </a:pPr>
              <a:r>
                <a:rPr lang="en-US" b="1" dirty="0" smtClean="0">
                  <a:latin typeface="Tahoma" panose="020B0604030504040204" pitchFamily="34" charset="0"/>
                  <a:ea typeface="Tahoma" panose="020B0604030504040204" pitchFamily="34" charset="0"/>
                  <a:cs typeface="Tahoma" panose="020B0604030504040204" pitchFamily="34" charset="0"/>
                </a:rPr>
                <a:t>Adult</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28068" y="5059116"/>
              <a:ext cx="1402992" cy="1196460"/>
            </a:xfrm>
            <a:prstGeom prst="rect">
              <a:avLst/>
            </a:prstGeom>
          </p:spPr>
        </p:pic>
      </p:grpSp>
      <p:grpSp>
        <p:nvGrpSpPr>
          <p:cNvPr id="17" name="Group 16"/>
          <p:cNvGrpSpPr/>
          <p:nvPr/>
        </p:nvGrpSpPr>
        <p:grpSpPr>
          <a:xfrm>
            <a:off x="26670" y="5173019"/>
            <a:ext cx="1579013" cy="1631216"/>
            <a:chOff x="38100" y="4967279"/>
            <a:chExt cx="1579013" cy="1631216"/>
          </a:xfrm>
        </p:grpSpPr>
        <p:sp>
          <p:nvSpPr>
            <p:cNvPr id="18" name="TextBox 17"/>
            <p:cNvSpPr txBox="1"/>
            <p:nvPr/>
          </p:nvSpPr>
          <p:spPr>
            <a:xfrm>
              <a:off x="38100" y="4967279"/>
              <a:ext cx="1579013" cy="1631216"/>
            </a:xfrm>
            <a:prstGeom prst="rect">
              <a:avLst/>
            </a:prstGeom>
            <a:solidFill>
              <a:schemeClr val="bg1"/>
            </a:solidFill>
            <a:ln>
              <a:solidFill>
                <a:schemeClr val="tx1"/>
              </a:solidFill>
            </a:ln>
          </p:spPr>
          <p:txBody>
            <a:bodyPr wrap="square" rtlCol="0">
              <a:spAutoFit/>
            </a:bodyPr>
            <a:lstStyle/>
            <a:p>
              <a:endParaRPr lang="en-US" dirty="0" smtClean="0"/>
            </a:p>
            <a:p>
              <a:endParaRPr lang="en-US" dirty="0"/>
            </a:p>
            <a:p>
              <a:endParaRPr lang="en-US" dirty="0" smtClean="0"/>
            </a:p>
            <a:p>
              <a:pPr algn="ctr">
                <a:spcBef>
                  <a:spcPts val="600"/>
                </a:spcBef>
              </a:pPr>
              <a:endParaRPr lang="en-US" b="1" dirty="0" smtClean="0">
                <a:latin typeface="Tahoma" panose="020B0604030504040204" pitchFamily="34" charset="0"/>
                <a:ea typeface="Tahoma" panose="020B0604030504040204" pitchFamily="34" charset="0"/>
                <a:cs typeface="Tahoma" panose="020B0604030504040204" pitchFamily="34" charset="0"/>
              </a:endParaRPr>
            </a:p>
            <a:p>
              <a:pPr algn="ctr">
                <a:spcBef>
                  <a:spcPts val="600"/>
                </a:spcBef>
              </a:pPr>
              <a:r>
                <a:rPr lang="en-US" b="1" dirty="0" smtClean="0">
                  <a:latin typeface="Tahoma" panose="020B0604030504040204" pitchFamily="34" charset="0"/>
                  <a:ea typeface="Tahoma" panose="020B0604030504040204" pitchFamily="34" charset="0"/>
                  <a:cs typeface="Tahoma" panose="020B0604030504040204" pitchFamily="34" charset="0"/>
                </a:rPr>
                <a:t>Trust</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704" y="5108954"/>
              <a:ext cx="1443133" cy="1230692"/>
            </a:xfrm>
            <a:prstGeom prst="rect">
              <a:avLst/>
            </a:prstGeom>
          </p:spPr>
        </p:pic>
      </p:grpSp>
      <p:sp>
        <p:nvSpPr>
          <p:cNvPr id="23" name="Rectangle 22"/>
          <p:cNvSpPr/>
          <p:nvPr/>
        </p:nvSpPr>
        <p:spPr>
          <a:xfrm>
            <a:off x="3384714" y="1154431"/>
            <a:ext cx="8719658" cy="3817364"/>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5" name="Group 24"/>
          <p:cNvGrpSpPr/>
          <p:nvPr/>
        </p:nvGrpSpPr>
        <p:grpSpPr>
          <a:xfrm>
            <a:off x="1616050" y="3329933"/>
            <a:ext cx="1536494" cy="1831271"/>
            <a:chOff x="1661769" y="3124193"/>
            <a:chExt cx="1554555" cy="1831271"/>
          </a:xfrm>
        </p:grpSpPr>
        <p:sp>
          <p:nvSpPr>
            <p:cNvPr id="26" name="TextBox 25"/>
            <p:cNvSpPr txBox="1"/>
            <p:nvPr/>
          </p:nvSpPr>
          <p:spPr>
            <a:xfrm>
              <a:off x="1661769" y="3124193"/>
              <a:ext cx="1554555" cy="1831271"/>
            </a:xfrm>
            <a:prstGeom prst="rect">
              <a:avLst/>
            </a:prstGeom>
            <a:solidFill>
              <a:schemeClr val="bg1"/>
            </a:solidFill>
            <a:ln>
              <a:solidFill>
                <a:schemeClr val="tx1"/>
              </a:solidFill>
            </a:ln>
          </p:spPr>
          <p:txBody>
            <a:bodyPr wrap="square" rtlCol="0">
              <a:spAutoFit/>
            </a:bodyPr>
            <a:lstStyle/>
            <a:p>
              <a:endParaRPr lang="en-US" dirty="0" smtClean="0"/>
            </a:p>
            <a:p>
              <a:endParaRPr lang="en-US" dirty="0" smtClean="0"/>
            </a:p>
            <a:p>
              <a:endParaRPr lang="en-US" dirty="0"/>
            </a:p>
            <a:p>
              <a:endParaRPr lang="en-US" dirty="0" smtClean="0"/>
            </a:p>
            <a:p>
              <a:pPr algn="ctr">
                <a:spcBef>
                  <a:spcPts val="600"/>
                </a:spcBef>
              </a:pPr>
              <a:r>
                <a:rPr lang="en-US" b="1" dirty="0" smtClean="0">
                  <a:latin typeface="Tahoma" panose="020B0604030504040204" pitchFamily="34" charset="0"/>
                  <a:ea typeface="Tahoma" panose="020B0604030504040204" pitchFamily="34" charset="0"/>
                  <a:cs typeface="Tahoma" panose="020B0604030504040204" pitchFamily="34" charset="0"/>
                </a:rPr>
                <a:t>I have a question</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27" name="Picture 2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83545" y="3165910"/>
              <a:ext cx="1424452" cy="1214761"/>
            </a:xfrm>
            <a:prstGeom prst="rect">
              <a:avLst/>
            </a:prstGeom>
          </p:spPr>
        </p:pic>
      </p:grpSp>
      <p:grpSp>
        <p:nvGrpSpPr>
          <p:cNvPr id="28" name="Group 27"/>
          <p:cNvGrpSpPr/>
          <p:nvPr/>
        </p:nvGrpSpPr>
        <p:grpSpPr>
          <a:xfrm>
            <a:off x="3154897" y="5173019"/>
            <a:ext cx="1824232" cy="1638835"/>
            <a:chOff x="3257767" y="5236680"/>
            <a:chExt cx="1824232" cy="1515800"/>
          </a:xfrm>
        </p:grpSpPr>
        <p:sp>
          <p:nvSpPr>
            <p:cNvPr id="29" name="TextBox 28"/>
            <p:cNvSpPr txBox="1"/>
            <p:nvPr/>
          </p:nvSpPr>
          <p:spPr>
            <a:xfrm>
              <a:off x="3257767" y="5236680"/>
              <a:ext cx="1801372" cy="1515800"/>
            </a:xfrm>
            <a:prstGeom prst="rect">
              <a:avLst/>
            </a:prstGeom>
            <a:solidFill>
              <a:schemeClr val="bg1"/>
            </a:solidFill>
            <a:ln>
              <a:solidFill>
                <a:schemeClr val="tx1"/>
              </a:solidFill>
            </a:ln>
          </p:spPr>
          <p:txBody>
            <a:bodyPr wrap="square" rtlCol="0">
              <a:spAutoFit/>
            </a:bodyPr>
            <a:lstStyle/>
            <a:p>
              <a:endParaRPr lang="en-US" dirty="0" smtClean="0"/>
            </a:p>
            <a:p>
              <a:endParaRPr lang="en-US" dirty="0" smtClean="0"/>
            </a:p>
            <a:p>
              <a:endParaRPr lang="en-US" dirty="0"/>
            </a:p>
            <a:p>
              <a:endParaRPr lang="en-US" dirty="0" smtClean="0"/>
            </a:p>
            <a:p>
              <a:pPr algn="ctr">
                <a:spcBef>
                  <a:spcPts val="300"/>
                </a:spcBef>
              </a:pPr>
              <a:r>
                <a:rPr lang="en-US" b="1" dirty="0" smtClean="0">
                  <a:latin typeface="Tahoma" panose="020B0604030504040204" pitchFamily="34" charset="0"/>
                  <a:ea typeface="Tahoma" panose="020B0604030504040204" pitchFamily="34" charset="0"/>
                  <a:cs typeface="Tahoma" panose="020B0604030504040204" pitchFamily="34" charset="0"/>
                </a:rPr>
                <a:t>Take a break</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30" name="Picture 29"/>
            <p:cNvPicPr>
              <a:picLocks noChangeAspect="1"/>
            </p:cNvPicPr>
            <p:nvPr/>
          </p:nvPicPr>
          <p:blipFill rotWithShape="1">
            <a:blip r:embed="rId10">
              <a:extLst>
                <a:ext uri="{28A0092B-C50C-407E-A947-70E740481C1C}">
                  <a14:useLocalDpi xmlns:a14="http://schemas.microsoft.com/office/drawing/2010/main" val="0"/>
                </a:ext>
              </a:extLst>
            </a:blip>
            <a:srcRect t="15162" b="14898"/>
            <a:stretch/>
          </p:blipFill>
          <p:spPr>
            <a:xfrm>
              <a:off x="3280627" y="5349240"/>
              <a:ext cx="1801372" cy="1074420"/>
            </a:xfrm>
            <a:prstGeom prst="rect">
              <a:avLst/>
            </a:prstGeom>
          </p:spPr>
        </p:pic>
      </p:grpSp>
      <p:sp>
        <p:nvSpPr>
          <p:cNvPr id="31" name="Rectangle 30"/>
          <p:cNvSpPr/>
          <p:nvPr/>
        </p:nvSpPr>
        <p:spPr>
          <a:xfrm>
            <a:off x="6459143" y="6621481"/>
            <a:ext cx="4531998" cy="246221"/>
          </a:xfrm>
          <a:prstGeom prst="rect">
            <a:avLst/>
          </a:prstGeom>
        </p:spPr>
        <p:txBody>
          <a:bodyPr wrap="square">
            <a:spAutoFit/>
          </a:bodyPr>
          <a:lstStyle/>
          <a:p>
            <a:r>
              <a:rPr lang="en-US" sz="1000" dirty="0">
                <a:solidFill>
                  <a:srgbClr val="3D4046"/>
                </a:solidFill>
                <a:latin typeface="Tahoma" panose="020B0604030504040204" pitchFamily="34" charset="0"/>
                <a:ea typeface="Tahoma" panose="020B0604030504040204" pitchFamily="34" charset="0"/>
                <a:cs typeface="Tahoma" panose="020B0604030504040204" pitchFamily="34" charset="0"/>
              </a:rPr>
              <a:t>Copyright © 2021 SymbolStix, LLC. All rights reserved. Used with Permission.</a:t>
            </a:r>
            <a:endParaRPr lang="en-US" sz="1000" dirty="0">
              <a:latin typeface="Tahoma" panose="020B0604030504040204" pitchFamily="34" charset="0"/>
              <a:ea typeface="Tahoma" panose="020B0604030504040204" pitchFamily="34" charset="0"/>
              <a:cs typeface="Tahoma" panose="020B0604030504040204" pitchFamily="34" charset="0"/>
            </a:endParaRPr>
          </a:p>
        </p:txBody>
      </p:sp>
      <p:grpSp>
        <p:nvGrpSpPr>
          <p:cNvPr id="32" name="Group 31"/>
          <p:cNvGrpSpPr/>
          <p:nvPr/>
        </p:nvGrpSpPr>
        <p:grpSpPr>
          <a:xfrm>
            <a:off x="9998117" y="1208160"/>
            <a:ext cx="1974998" cy="1796229"/>
            <a:chOff x="9466432" y="3064165"/>
            <a:chExt cx="1974998" cy="1796229"/>
          </a:xfrm>
        </p:grpSpPr>
        <p:sp>
          <p:nvSpPr>
            <p:cNvPr id="33" name="TextBox 32"/>
            <p:cNvSpPr txBox="1"/>
            <p:nvPr/>
          </p:nvSpPr>
          <p:spPr>
            <a:xfrm>
              <a:off x="9466432" y="3075290"/>
              <a:ext cx="1974998" cy="1785104"/>
            </a:xfrm>
            <a:prstGeom prst="rect">
              <a:avLst/>
            </a:prstGeom>
            <a:solidFill>
              <a:schemeClr val="bg1"/>
            </a:solidFill>
            <a:ln>
              <a:solidFill>
                <a:schemeClr val="tx1"/>
              </a:solidFill>
            </a:ln>
          </p:spPr>
          <p:txBody>
            <a:bodyPr wrap="square" rtlCol="0">
              <a:spAutoFit/>
            </a:bodyPr>
            <a:lstStyle/>
            <a:p>
              <a:endParaRPr lang="en-US" dirty="0" smtClean="0"/>
            </a:p>
            <a:p>
              <a:endParaRPr lang="en-US" dirty="0"/>
            </a:p>
            <a:p>
              <a:endParaRPr lang="en-US" dirty="0" smtClean="0"/>
            </a:p>
            <a:p>
              <a:pPr algn="ctr">
                <a:spcBef>
                  <a:spcPts val="1200"/>
                </a:spcBef>
              </a:pPr>
              <a:endParaRPr lang="en-US" b="1" dirty="0" smtClean="0">
                <a:latin typeface="Tahoma" panose="020B0604030504040204" pitchFamily="34" charset="0"/>
                <a:ea typeface="Tahoma" panose="020B0604030504040204" pitchFamily="34" charset="0"/>
                <a:cs typeface="Tahoma" panose="020B0604030504040204" pitchFamily="34" charset="0"/>
              </a:endParaRPr>
            </a:p>
            <a:p>
              <a:pPr algn="ctr">
                <a:spcBef>
                  <a:spcPts val="1200"/>
                </a:spcBef>
              </a:pPr>
              <a:r>
                <a:rPr lang="en-US" b="1" dirty="0" smtClean="0">
                  <a:latin typeface="Tahoma" panose="020B0604030504040204" pitchFamily="34" charset="0"/>
                  <a:ea typeface="Tahoma" panose="020B0604030504040204" pitchFamily="34" charset="0"/>
                  <a:cs typeface="Tahoma" panose="020B0604030504040204" pitchFamily="34" charset="0"/>
                </a:rPr>
                <a:t>Private</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34" name="Picture 3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585937" y="3064165"/>
              <a:ext cx="1801372" cy="1536195"/>
            </a:xfrm>
            <a:prstGeom prst="rect">
              <a:avLst/>
            </a:prstGeom>
          </p:spPr>
        </p:pic>
      </p:grpSp>
      <p:grpSp>
        <p:nvGrpSpPr>
          <p:cNvPr id="35" name="Group 34"/>
          <p:cNvGrpSpPr/>
          <p:nvPr/>
        </p:nvGrpSpPr>
        <p:grpSpPr>
          <a:xfrm>
            <a:off x="7711867" y="1218015"/>
            <a:ext cx="2108418" cy="1785104"/>
            <a:chOff x="7213202" y="3075290"/>
            <a:chExt cx="2108418" cy="1785104"/>
          </a:xfrm>
        </p:grpSpPr>
        <p:sp>
          <p:nvSpPr>
            <p:cNvPr id="36" name="TextBox 35"/>
            <p:cNvSpPr txBox="1"/>
            <p:nvPr/>
          </p:nvSpPr>
          <p:spPr>
            <a:xfrm>
              <a:off x="7213202" y="3075290"/>
              <a:ext cx="2108418" cy="1785104"/>
            </a:xfrm>
            <a:prstGeom prst="rect">
              <a:avLst/>
            </a:prstGeom>
            <a:solidFill>
              <a:schemeClr val="bg1"/>
            </a:solidFill>
            <a:ln>
              <a:solidFill>
                <a:schemeClr val="tx1"/>
              </a:solidFill>
            </a:ln>
          </p:spPr>
          <p:txBody>
            <a:bodyPr wrap="square" rtlCol="0">
              <a:spAutoFit/>
            </a:bodyPr>
            <a:lstStyle/>
            <a:p>
              <a:endParaRPr lang="en-US" dirty="0" smtClean="0"/>
            </a:p>
            <a:p>
              <a:endParaRPr lang="en-US" dirty="0"/>
            </a:p>
            <a:p>
              <a:endParaRPr lang="en-US" dirty="0" smtClean="0"/>
            </a:p>
            <a:p>
              <a:pPr algn="ctr">
                <a:spcBef>
                  <a:spcPts val="1200"/>
                </a:spcBef>
              </a:pPr>
              <a:endParaRPr lang="en-US" b="1" dirty="0" smtClean="0">
                <a:latin typeface="Tahoma" panose="020B0604030504040204" pitchFamily="34" charset="0"/>
                <a:ea typeface="Tahoma" panose="020B0604030504040204" pitchFamily="34" charset="0"/>
                <a:cs typeface="Tahoma" panose="020B0604030504040204" pitchFamily="34" charset="0"/>
              </a:endParaRPr>
            </a:p>
            <a:p>
              <a:pPr algn="ctr">
                <a:spcBef>
                  <a:spcPts val="1200"/>
                </a:spcBef>
              </a:pPr>
              <a:r>
                <a:rPr lang="en-US" b="1" dirty="0" smtClean="0">
                  <a:latin typeface="Tahoma" panose="020B0604030504040204" pitchFamily="34" charset="0"/>
                  <a:ea typeface="Tahoma" panose="020B0604030504040204" pitchFamily="34" charset="0"/>
                  <a:cs typeface="Tahoma" panose="020B0604030504040204" pitchFamily="34" charset="0"/>
                </a:rPr>
                <a:t>Public</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37" name="Picture 3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457079" y="3121315"/>
              <a:ext cx="1641111" cy="1399526"/>
            </a:xfrm>
            <a:prstGeom prst="rect">
              <a:avLst/>
            </a:prstGeom>
          </p:spPr>
        </p:pic>
      </p:grpSp>
      <p:grpSp>
        <p:nvGrpSpPr>
          <p:cNvPr id="56" name="Group 55"/>
          <p:cNvGrpSpPr/>
          <p:nvPr/>
        </p:nvGrpSpPr>
        <p:grpSpPr>
          <a:xfrm>
            <a:off x="5209567" y="3377364"/>
            <a:ext cx="1670146" cy="1485904"/>
            <a:chOff x="5222267" y="3377364"/>
            <a:chExt cx="1670146" cy="1485904"/>
          </a:xfrm>
        </p:grpSpPr>
        <p:sp>
          <p:nvSpPr>
            <p:cNvPr id="39" name="TextBox 38"/>
            <p:cNvSpPr txBox="1"/>
            <p:nvPr/>
          </p:nvSpPr>
          <p:spPr>
            <a:xfrm>
              <a:off x="5222267" y="3385940"/>
              <a:ext cx="1670146" cy="1477328"/>
            </a:xfrm>
            <a:prstGeom prst="rect">
              <a:avLst/>
            </a:prstGeom>
            <a:solidFill>
              <a:schemeClr val="bg1"/>
            </a:solidFill>
            <a:ln>
              <a:solidFill>
                <a:schemeClr val="tx1"/>
              </a:solidFill>
            </a:ln>
          </p:spPr>
          <p:txBody>
            <a:bodyPr wrap="square" rtlCol="0">
              <a:spAutoFit/>
            </a:bodyPr>
            <a:lstStyle/>
            <a:p>
              <a:endParaRPr lang="en-US" dirty="0" smtClean="0"/>
            </a:p>
            <a:p>
              <a:endParaRPr lang="en-US" dirty="0"/>
            </a:p>
            <a:p>
              <a:endParaRPr lang="en-US" dirty="0" smtClean="0"/>
            </a:p>
            <a:p>
              <a:pPr algn="ctr"/>
              <a:endParaRPr lang="en-US" b="1" dirty="0" smtClean="0">
                <a:latin typeface="Tahoma" panose="020B0604030504040204" pitchFamily="34" charset="0"/>
                <a:ea typeface="Tahoma" panose="020B0604030504040204" pitchFamily="34" charset="0"/>
                <a:cs typeface="Tahoma" panose="020B0604030504040204" pitchFamily="34" charset="0"/>
              </a:endParaRPr>
            </a:p>
            <a:p>
              <a:pPr algn="ctr"/>
              <a:r>
                <a:rPr lang="en-US" b="1" dirty="0" smtClean="0">
                  <a:latin typeface="Tahoma" panose="020B0604030504040204" pitchFamily="34" charset="0"/>
                  <a:ea typeface="Tahoma" panose="020B0604030504040204" pitchFamily="34" charset="0"/>
                  <a:cs typeface="Tahoma" panose="020B0604030504040204" pitchFamily="34" charset="0"/>
                </a:rPr>
                <a:t>Ask</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40" name="Picture 3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329957" y="3377364"/>
              <a:ext cx="1435304" cy="1224015"/>
            </a:xfrm>
            <a:prstGeom prst="rect">
              <a:avLst/>
            </a:prstGeom>
          </p:spPr>
        </p:pic>
      </p:grpSp>
      <p:sp>
        <p:nvSpPr>
          <p:cNvPr id="41" name="TextBox 40"/>
          <p:cNvSpPr txBox="1"/>
          <p:nvPr/>
        </p:nvSpPr>
        <p:spPr>
          <a:xfrm>
            <a:off x="8655705" y="3080709"/>
            <a:ext cx="1738470" cy="1785104"/>
          </a:xfrm>
          <a:prstGeom prst="rect">
            <a:avLst/>
          </a:prstGeom>
          <a:solidFill>
            <a:schemeClr val="bg1"/>
          </a:solidFill>
          <a:ln>
            <a:solidFill>
              <a:schemeClr val="tx1"/>
            </a:solidFill>
          </a:ln>
        </p:spPr>
        <p:txBody>
          <a:bodyPr wrap="square" rtlCol="0">
            <a:spAutoFit/>
          </a:bodyPr>
          <a:lstStyle/>
          <a:p>
            <a:endParaRPr lang="en-US" dirty="0" smtClean="0"/>
          </a:p>
          <a:p>
            <a:endParaRPr lang="en-US" dirty="0"/>
          </a:p>
          <a:p>
            <a:endParaRPr lang="en-US" dirty="0" smtClean="0"/>
          </a:p>
          <a:p>
            <a:pPr algn="ctr">
              <a:spcBef>
                <a:spcPts val="1200"/>
              </a:spcBef>
            </a:pPr>
            <a:endParaRPr lang="en-US" b="1" dirty="0" smtClean="0">
              <a:latin typeface="Tahoma" panose="020B0604030504040204" pitchFamily="34" charset="0"/>
              <a:ea typeface="Tahoma" panose="020B0604030504040204" pitchFamily="34" charset="0"/>
              <a:cs typeface="Tahoma" panose="020B0604030504040204" pitchFamily="34" charset="0"/>
            </a:endParaRPr>
          </a:p>
          <a:p>
            <a:pPr algn="ctr">
              <a:spcBef>
                <a:spcPts val="1200"/>
              </a:spcBef>
            </a:pPr>
            <a:r>
              <a:rPr lang="en-US" b="1" dirty="0" smtClean="0">
                <a:latin typeface="Tahoma" panose="020B0604030504040204" pitchFamily="34" charset="0"/>
                <a:ea typeface="Tahoma" panose="020B0604030504040204" pitchFamily="34" charset="0"/>
                <a:cs typeface="Tahoma" panose="020B0604030504040204" pitchFamily="34" charset="0"/>
              </a:rPr>
              <a:t>Birth control</a:t>
            </a:r>
            <a:endParaRPr lang="en-US" b="1" dirty="0">
              <a:latin typeface="Tahoma" panose="020B0604030504040204" pitchFamily="34" charset="0"/>
              <a:ea typeface="Tahoma" panose="020B0604030504040204" pitchFamily="34" charset="0"/>
              <a:cs typeface="Tahoma" panose="020B0604030504040204" pitchFamily="34" charset="0"/>
            </a:endParaRPr>
          </a:p>
        </p:txBody>
      </p:sp>
      <p:grpSp>
        <p:nvGrpSpPr>
          <p:cNvPr id="42" name="Group 41"/>
          <p:cNvGrpSpPr/>
          <p:nvPr/>
        </p:nvGrpSpPr>
        <p:grpSpPr>
          <a:xfrm>
            <a:off x="10439340" y="3103885"/>
            <a:ext cx="1567754" cy="1754326"/>
            <a:chOff x="10462007" y="1236447"/>
            <a:chExt cx="1567754" cy="1754326"/>
          </a:xfrm>
        </p:grpSpPr>
        <p:sp>
          <p:nvSpPr>
            <p:cNvPr id="43" name="TextBox 42"/>
            <p:cNvSpPr txBox="1"/>
            <p:nvPr/>
          </p:nvSpPr>
          <p:spPr>
            <a:xfrm>
              <a:off x="10477685" y="1236447"/>
              <a:ext cx="1552076" cy="1754326"/>
            </a:xfrm>
            <a:prstGeom prst="rect">
              <a:avLst/>
            </a:prstGeom>
            <a:solidFill>
              <a:schemeClr val="bg1"/>
            </a:solidFill>
            <a:ln>
              <a:solidFill>
                <a:schemeClr val="tx1"/>
              </a:solidFill>
            </a:ln>
          </p:spPr>
          <p:txBody>
            <a:bodyPr wrap="square" rtlCol="0">
              <a:spAutoFit/>
            </a:bodyPr>
            <a:lstStyle/>
            <a:p>
              <a:endParaRPr lang="en-US" dirty="0" smtClean="0"/>
            </a:p>
            <a:p>
              <a:endParaRPr lang="en-US" dirty="0"/>
            </a:p>
            <a:p>
              <a:endParaRPr lang="en-US" dirty="0" smtClean="0"/>
            </a:p>
            <a:p>
              <a:endParaRPr lang="en-US" dirty="0" smtClean="0"/>
            </a:p>
            <a:p>
              <a:pPr algn="ctr"/>
              <a:endParaRPr lang="en-US" b="1" dirty="0" smtClean="0">
                <a:latin typeface="Tahoma" panose="020B0604030504040204" pitchFamily="34" charset="0"/>
                <a:ea typeface="Tahoma" panose="020B0604030504040204" pitchFamily="34" charset="0"/>
                <a:cs typeface="Tahoma" panose="020B0604030504040204" pitchFamily="34" charset="0"/>
              </a:endParaRPr>
            </a:p>
            <a:p>
              <a:pPr algn="ctr"/>
              <a:r>
                <a:rPr lang="en-US" b="1" dirty="0" smtClean="0">
                  <a:latin typeface="Tahoma" panose="020B0604030504040204" pitchFamily="34" charset="0"/>
                  <a:ea typeface="Tahoma" panose="020B0604030504040204" pitchFamily="34" charset="0"/>
                  <a:cs typeface="Tahoma" panose="020B0604030504040204" pitchFamily="34" charset="0"/>
                </a:rPr>
                <a:t>Pregnancy</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44" name="Picture 4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462007" y="1349382"/>
              <a:ext cx="1552051" cy="1323576"/>
            </a:xfrm>
            <a:prstGeom prst="rect">
              <a:avLst/>
            </a:prstGeom>
          </p:spPr>
        </p:pic>
      </p:grpSp>
      <p:sp>
        <p:nvSpPr>
          <p:cNvPr id="45" name="TextBox 44"/>
          <p:cNvSpPr txBox="1"/>
          <p:nvPr/>
        </p:nvSpPr>
        <p:spPr>
          <a:xfrm>
            <a:off x="4853621" y="1218050"/>
            <a:ext cx="1255615" cy="1754326"/>
          </a:xfrm>
          <a:prstGeom prst="rect">
            <a:avLst/>
          </a:prstGeom>
          <a:solidFill>
            <a:schemeClr val="bg1"/>
          </a:solidFill>
          <a:ln>
            <a:solidFill>
              <a:schemeClr val="tx1"/>
            </a:solidFill>
          </a:ln>
        </p:spPr>
        <p:txBody>
          <a:bodyPr wrap="square" rtlCol="0">
            <a:spAutoFit/>
          </a:bodyPr>
          <a:lstStyle/>
          <a:p>
            <a:endParaRPr lang="en-US" dirty="0" smtClean="0"/>
          </a:p>
          <a:p>
            <a:endParaRPr lang="en-US" dirty="0"/>
          </a:p>
          <a:p>
            <a:pPr algn="ctr"/>
            <a:endParaRPr lang="en-US" b="1" dirty="0" smtClean="0">
              <a:latin typeface="Tahoma" panose="020B0604030504040204" pitchFamily="34" charset="0"/>
              <a:ea typeface="Tahoma" panose="020B0604030504040204" pitchFamily="34" charset="0"/>
              <a:cs typeface="Tahoma" panose="020B0604030504040204" pitchFamily="34" charset="0"/>
            </a:endParaRPr>
          </a:p>
          <a:p>
            <a:pPr algn="ctr"/>
            <a:endParaRPr lang="en-US" b="1" dirty="0" smtClean="0">
              <a:latin typeface="Tahoma" panose="020B0604030504040204" pitchFamily="34" charset="0"/>
              <a:ea typeface="Tahoma" panose="020B0604030504040204" pitchFamily="34" charset="0"/>
              <a:cs typeface="Tahoma" panose="020B0604030504040204" pitchFamily="34" charset="0"/>
            </a:endParaRPr>
          </a:p>
          <a:p>
            <a:pPr algn="ctr"/>
            <a:r>
              <a:rPr lang="en-US" b="1" dirty="0" smtClean="0">
                <a:latin typeface="Tahoma" panose="020B0604030504040204" pitchFamily="34" charset="0"/>
                <a:ea typeface="Tahoma" panose="020B0604030504040204" pitchFamily="34" charset="0"/>
                <a:cs typeface="Tahoma" panose="020B0604030504040204" pitchFamily="34" charset="0"/>
              </a:rPr>
              <a:t>Dental dam</a:t>
            </a:r>
            <a:endParaRPr lang="en-US" b="1" dirty="0">
              <a:latin typeface="Tahoma" panose="020B0604030504040204" pitchFamily="34" charset="0"/>
              <a:ea typeface="Tahoma" panose="020B0604030504040204" pitchFamily="34" charset="0"/>
              <a:cs typeface="Tahoma" panose="020B0604030504040204" pitchFamily="34" charset="0"/>
            </a:endParaRPr>
          </a:p>
        </p:txBody>
      </p:sp>
      <p:grpSp>
        <p:nvGrpSpPr>
          <p:cNvPr id="46" name="Group 45"/>
          <p:cNvGrpSpPr/>
          <p:nvPr/>
        </p:nvGrpSpPr>
        <p:grpSpPr>
          <a:xfrm>
            <a:off x="3471919" y="1234181"/>
            <a:ext cx="1262597" cy="1477328"/>
            <a:chOff x="3446874" y="1204438"/>
            <a:chExt cx="1262597" cy="1477328"/>
          </a:xfrm>
        </p:grpSpPr>
        <p:sp>
          <p:nvSpPr>
            <p:cNvPr id="47" name="TextBox 46"/>
            <p:cNvSpPr txBox="1"/>
            <p:nvPr/>
          </p:nvSpPr>
          <p:spPr>
            <a:xfrm>
              <a:off x="3461910" y="1204438"/>
              <a:ext cx="1247561" cy="1477328"/>
            </a:xfrm>
            <a:prstGeom prst="rect">
              <a:avLst/>
            </a:prstGeom>
            <a:solidFill>
              <a:schemeClr val="bg1"/>
            </a:solidFill>
            <a:ln>
              <a:solidFill>
                <a:schemeClr val="tx1"/>
              </a:solidFill>
            </a:ln>
          </p:spPr>
          <p:txBody>
            <a:bodyPr wrap="square" rtlCol="0">
              <a:spAutoFit/>
            </a:bodyPr>
            <a:lstStyle/>
            <a:p>
              <a:endParaRPr lang="en-US" dirty="0" smtClean="0"/>
            </a:p>
            <a:p>
              <a:endParaRPr lang="en-US" dirty="0"/>
            </a:p>
            <a:p>
              <a:endParaRPr lang="en-US" dirty="0" smtClean="0"/>
            </a:p>
            <a:p>
              <a:pPr algn="ctr"/>
              <a:endParaRPr lang="en-US" b="1" dirty="0" smtClean="0">
                <a:latin typeface="Tahoma" panose="020B0604030504040204" pitchFamily="34" charset="0"/>
                <a:ea typeface="Tahoma" panose="020B0604030504040204" pitchFamily="34" charset="0"/>
                <a:cs typeface="Tahoma" panose="020B0604030504040204" pitchFamily="34" charset="0"/>
              </a:endParaRPr>
            </a:p>
            <a:p>
              <a:pPr algn="ctr"/>
              <a:r>
                <a:rPr lang="en-US" b="1" dirty="0" smtClean="0">
                  <a:latin typeface="Tahoma" panose="020B0604030504040204" pitchFamily="34" charset="0"/>
                  <a:ea typeface="Tahoma" panose="020B0604030504040204" pitchFamily="34" charset="0"/>
                  <a:cs typeface="Tahoma" panose="020B0604030504040204" pitchFamily="34" charset="0"/>
                </a:rPr>
                <a:t>Condom</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48" name="Picture 4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446874" y="1284509"/>
              <a:ext cx="1204153" cy="1026891"/>
            </a:xfrm>
            <a:prstGeom prst="rect">
              <a:avLst/>
            </a:prstGeom>
          </p:spPr>
        </p:pic>
      </p:grpSp>
      <p:grpSp>
        <p:nvGrpSpPr>
          <p:cNvPr id="49" name="Group 48"/>
          <p:cNvGrpSpPr/>
          <p:nvPr/>
        </p:nvGrpSpPr>
        <p:grpSpPr>
          <a:xfrm>
            <a:off x="6241413" y="1215836"/>
            <a:ext cx="1325577" cy="1554272"/>
            <a:chOff x="7586170" y="1230465"/>
            <a:chExt cx="1325577" cy="1554272"/>
          </a:xfrm>
        </p:grpSpPr>
        <p:sp>
          <p:nvSpPr>
            <p:cNvPr id="50" name="TextBox 49"/>
            <p:cNvSpPr txBox="1"/>
            <p:nvPr/>
          </p:nvSpPr>
          <p:spPr>
            <a:xfrm>
              <a:off x="7586170" y="1230465"/>
              <a:ext cx="1325577" cy="1554272"/>
            </a:xfrm>
            <a:prstGeom prst="rect">
              <a:avLst/>
            </a:prstGeom>
            <a:solidFill>
              <a:schemeClr val="bg1"/>
            </a:solidFill>
            <a:ln>
              <a:solidFill>
                <a:schemeClr val="tx1"/>
              </a:solidFill>
            </a:ln>
          </p:spPr>
          <p:txBody>
            <a:bodyPr wrap="square" rtlCol="0">
              <a:spAutoFit/>
            </a:bodyPr>
            <a:lstStyle/>
            <a:p>
              <a:endParaRPr lang="en-US" dirty="0" smtClean="0"/>
            </a:p>
            <a:p>
              <a:endParaRPr lang="en-US" dirty="0"/>
            </a:p>
            <a:p>
              <a:endParaRPr lang="en-US" dirty="0" smtClean="0"/>
            </a:p>
            <a:p>
              <a:pPr algn="ctr"/>
              <a:endParaRPr lang="en-US" b="1" dirty="0" smtClean="0">
                <a:latin typeface="Tahoma" panose="020B0604030504040204" pitchFamily="34" charset="0"/>
                <a:ea typeface="Tahoma" panose="020B0604030504040204" pitchFamily="34" charset="0"/>
                <a:cs typeface="Tahoma" panose="020B0604030504040204" pitchFamily="34" charset="0"/>
              </a:endParaRPr>
            </a:p>
            <a:p>
              <a:pPr algn="ctr">
                <a:spcBef>
                  <a:spcPts val="600"/>
                </a:spcBef>
              </a:pPr>
              <a:r>
                <a:rPr lang="en-US" b="1" dirty="0" smtClean="0">
                  <a:latin typeface="Tahoma" panose="020B0604030504040204" pitchFamily="34" charset="0"/>
                  <a:ea typeface="Tahoma" panose="020B0604030504040204" pitchFamily="34" charset="0"/>
                  <a:cs typeface="Tahoma" panose="020B0604030504040204" pitchFamily="34" charset="0"/>
                </a:rPr>
                <a:t>Sick</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51" name="Picture 50"/>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649419" y="1371007"/>
              <a:ext cx="1215728" cy="1036762"/>
            </a:xfrm>
            <a:prstGeom prst="rect">
              <a:avLst/>
            </a:prstGeom>
          </p:spPr>
        </p:pic>
      </p:grpSp>
      <p:sp>
        <p:nvSpPr>
          <p:cNvPr id="52" name="TextBox 51"/>
          <p:cNvSpPr txBox="1"/>
          <p:nvPr/>
        </p:nvSpPr>
        <p:spPr>
          <a:xfrm>
            <a:off x="3480325" y="3153141"/>
            <a:ext cx="1647498" cy="1708160"/>
          </a:xfrm>
          <a:prstGeom prst="rect">
            <a:avLst/>
          </a:prstGeom>
          <a:solidFill>
            <a:schemeClr val="bg1"/>
          </a:solidFill>
          <a:ln>
            <a:solidFill>
              <a:schemeClr val="tx1"/>
            </a:solidFill>
          </a:ln>
        </p:spPr>
        <p:txBody>
          <a:bodyPr wrap="square" rtlCol="0">
            <a:spAutoFit/>
          </a:bodyPr>
          <a:lstStyle/>
          <a:p>
            <a:endParaRPr lang="en-US" dirty="0" smtClean="0"/>
          </a:p>
          <a:p>
            <a:endParaRPr lang="en-US" dirty="0"/>
          </a:p>
          <a:p>
            <a:endParaRPr lang="en-US" dirty="0" smtClean="0"/>
          </a:p>
          <a:p>
            <a:pPr algn="ctr">
              <a:spcBef>
                <a:spcPts val="1200"/>
              </a:spcBef>
            </a:pPr>
            <a:endParaRPr lang="en-US" b="1" dirty="0" smtClean="0">
              <a:latin typeface="Tahoma" panose="020B0604030504040204" pitchFamily="34" charset="0"/>
              <a:ea typeface="Tahoma" panose="020B0604030504040204" pitchFamily="34" charset="0"/>
              <a:cs typeface="Tahoma" panose="020B0604030504040204" pitchFamily="34" charset="0"/>
            </a:endParaRPr>
          </a:p>
          <a:p>
            <a:pPr algn="ctr">
              <a:spcBef>
                <a:spcPts val="600"/>
              </a:spcBef>
            </a:pPr>
            <a:r>
              <a:rPr lang="en-US" b="1" dirty="0" smtClean="0">
                <a:latin typeface="Tahoma" panose="020B0604030504040204" pitchFamily="34" charset="0"/>
                <a:ea typeface="Tahoma" panose="020B0604030504040204" pitchFamily="34" charset="0"/>
                <a:cs typeface="Tahoma" panose="020B0604030504040204" pitchFamily="34" charset="0"/>
              </a:rPr>
              <a:t>Foreplay</a:t>
            </a:r>
            <a:endParaRPr lang="en-US" b="1" dirty="0">
              <a:latin typeface="Tahoma" panose="020B0604030504040204" pitchFamily="34" charset="0"/>
              <a:ea typeface="Tahoma" panose="020B0604030504040204" pitchFamily="34" charset="0"/>
              <a:cs typeface="Tahoma" panose="020B0604030504040204" pitchFamily="34" charset="0"/>
            </a:endParaRPr>
          </a:p>
        </p:txBody>
      </p:sp>
      <p:grpSp>
        <p:nvGrpSpPr>
          <p:cNvPr id="53" name="Group 52"/>
          <p:cNvGrpSpPr/>
          <p:nvPr/>
        </p:nvGrpSpPr>
        <p:grpSpPr>
          <a:xfrm>
            <a:off x="6908383" y="3080709"/>
            <a:ext cx="1667851" cy="1785104"/>
            <a:chOff x="6961494" y="3114647"/>
            <a:chExt cx="1667851" cy="1785104"/>
          </a:xfrm>
        </p:grpSpPr>
        <p:sp>
          <p:nvSpPr>
            <p:cNvPr id="54" name="TextBox 53"/>
            <p:cNvSpPr txBox="1"/>
            <p:nvPr/>
          </p:nvSpPr>
          <p:spPr>
            <a:xfrm>
              <a:off x="7015777" y="3114647"/>
              <a:ext cx="1613568" cy="1785104"/>
            </a:xfrm>
            <a:prstGeom prst="rect">
              <a:avLst/>
            </a:prstGeom>
            <a:solidFill>
              <a:schemeClr val="bg1"/>
            </a:solidFill>
            <a:ln>
              <a:solidFill>
                <a:schemeClr val="tx1"/>
              </a:solidFill>
            </a:ln>
          </p:spPr>
          <p:txBody>
            <a:bodyPr wrap="square" rtlCol="0">
              <a:spAutoFit/>
            </a:bodyPr>
            <a:lstStyle/>
            <a:p>
              <a:endParaRPr lang="en-US" dirty="0" smtClean="0"/>
            </a:p>
            <a:p>
              <a:endParaRPr lang="en-US" dirty="0"/>
            </a:p>
            <a:p>
              <a:endParaRPr lang="en-US" dirty="0" smtClean="0"/>
            </a:p>
            <a:p>
              <a:pPr algn="ctr">
                <a:spcBef>
                  <a:spcPts val="1200"/>
                </a:spcBef>
              </a:pPr>
              <a:endParaRPr lang="en-US" b="1" dirty="0" smtClean="0">
                <a:latin typeface="Tahoma" panose="020B0604030504040204" pitchFamily="34" charset="0"/>
                <a:ea typeface="Tahoma" panose="020B0604030504040204" pitchFamily="34" charset="0"/>
                <a:cs typeface="Tahoma" panose="020B0604030504040204" pitchFamily="34" charset="0"/>
              </a:endParaRPr>
            </a:p>
            <a:p>
              <a:pPr algn="ctr">
                <a:spcBef>
                  <a:spcPts val="1200"/>
                </a:spcBef>
              </a:pPr>
              <a:r>
                <a:rPr lang="en-US" b="1" dirty="0" smtClean="0">
                  <a:latin typeface="Tahoma" panose="020B0604030504040204" pitchFamily="34" charset="0"/>
                  <a:ea typeface="Tahoma" panose="020B0604030504040204" pitchFamily="34" charset="0"/>
                  <a:cs typeface="Tahoma" panose="020B0604030504040204" pitchFamily="34" charset="0"/>
                </a:rPr>
                <a:t>Doctor</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55" name="Picture 54"/>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961494" y="3141654"/>
              <a:ext cx="1658422" cy="1414288"/>
            </a:xfrm>
            <a:prstGeom prst="rect">
              <a:avLst/>
            </a:prstGeom>
          </p:spPr>
        </p:pic>
      </p:grpSp>
      <p:sp>
        <p:nvSpPr>
          <p:cNvPr id="58" name="Rectangle 57"/>
          <p:cNvSpPr/>
          <p:nvPr/>
        </p:nvSpPr>
        <p:spPr>
          <a:xfrm>
            <a:off x="5211830" y="4990585"/>
            <a:ext cx="6887774" cy="1612811"/>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p:cNvGrpSpPr/>
          <p:nvPr/>
        </p:nvGrpSpPr>
        <p:grpSpPr>
          <a:xfrm>
            <a:off x="5362543" y="5119215"/>
            <a:ext cx="6627292" cy="1356986"/>
            <a:chOff x="5362543" y="5119215"/>
            <a:chExt cx="6627292" cy="1356986"/>
          </a:xfrm>
        </p:grpSpPr>
        <p:grpSp>
          <p:nvGrpSpPr>
            <p:cNvPr id="60" name="Group 59"/>
            <p:cNvGrpSpPr/>
            <p:nvPr/>
          </p:nvGrpSpPr>
          <p:grpSpPr>
            <a:xfrm>
              <a:off x="5362543" y="5121586"/>
              <a:ext cx="1230894" cy="1354217"/>
              <a:chOff x="5362543" y="5108523"/>
              <a:chExt cx="1230894" cy="1354217"/>
            </a:xfrm>
          </p:grpSpPr>
          <p:sp>
            <p:nvSpPr>
              <p:cNvPr id="73" name="TextBox 72"/>
              <p:cNvSpPr txBox="1"/>
              <p:nvPr/>
            </p:nvSpPr>
            <p:spPr>
              <a:xfrm>
                <a:off x="5362543" y="5108523"/>
                <a:ext cx="1230894" cy="1354217"/>
              </a:xfrm>
              <a:prstGeom prst="rect">
                <a:avLst/>
              </a:prstGeom>
              <a:solidFill>
                <a:schemeClr val="bg1"/>
              </a:solidFill>
              <a:ln>
                <a:solidFill>
                  <a:schemeClr val="tx1"/>
                </a:solidFill>
              </a:ln>
            </p:spPr>
            <p:txBody>
              <a:bodyPr wrap="square" rtlCol="0">
                <a:spAutoFit/>
              </a:bodyPr>
              <a:lstStyle/>
              <a:p>
                <a:endParaRPr lang="en-US" dirty="0" smtClean="0"/>
              </a:p>
              <a:p>
                <a:endParaRPr lang="en-US" dirty="0"/>
              </a:p>
              <a:p>
                <a:endParaRPr lang="en-US" dirty="0" smtClean="0"/>
              </a:p>
              <a:p>
                <a:pPr algn="ctr">
                  <a:spcBef>
                    <a:spcPts val="1200"/>
                  </a:spcBef>
                </a:pPr>
                <a:r>
                  <a:rPr lang="en-US" b="1" dirty="0" smtClean="0">
                    <a:latin typeface="Tahoma" panose="020B0604030504040204" pitchFamily="34" charset="0"/>
                    <a:ea typeface="Tahoma" panose="020B0604030504040204" pitchFamily="34" charset="0"/>
                    <a:cs typeface="Tahoma" panose="020B0604030504040204" pitchFamily="34" charset="0"/>
                  </a:rPr>
                  <a:t>I feel</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74" name="Picture 73"/>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397580" y="5142338"/>
                <a:ext cx="1156974" cy="986658"/>
              </a:xfrm>
              <a:prstGeom prst="rect">
                <a:avLst/>
              </a:prstGeom>
            </p:spPr>
          </p:pic>
        </p:grpSp>
        <p:grpSp>
          <p:nvGrpSpPr>
            <p:cNvPr id="61" name="Group 60"/>
            <p:cNvGrpSpPr/>
            <p:nvPr/>
          </p:nvGrpSpPr>
          <p:grpSpPr>
            <a:xfrm>
              <a:off x="6607576" y="5119881"/>
              <a:ext cx="1283361" cy="1354217"/>
              <a:chOff x="6607577" y="5119881"/>
              <a:chExt cx="1256406" cy="1354217"/>
            </a:xfrm>
          </p:grpSpPr>
          <p:sp>
            <p:nvSpPr>
              <p:cNvPr id="71" name="TextBox 70"/>
              <p:cNvSpPr txBox="1"/>
              <p:nvPr/>
            </p:nvSpPr>
            <p:spPr>
              <a:xfrm>
                <a:off x="6607577" y="5119881"/>
                <a:ext cx="1256406" cy="1354217"/>
              </a:xfrm>
              <a:prstGeom prst="rect">
                <a:avLst/>
              </a:prstGeom>
              <a:solidFill>
                <a:schemeClr val="bg1"/>
              </a:solidFill>
              <a:ln>
                <a:solidFill>
                  <a:schemeClr val="tx1"/>
                </a:solidFill>
              </a:ln>
            </p:spPr>
            <p:txBody>
              <a:bodyPr wrap="square" rtlCol="0">
                <a:spAutoFit/>
              </a:bodyPr>
              <a:lstStyle/>
              <a:p>
                <a:endParaRPr lang="en-US" dirty="0" smtClean="0"/>
              </a:p>
              <a:p>
                <a:endParaRPr lang="en-US" dirty="0"/>
              </a:p>
              <a:p>
                <a:endParaRPr lang="en-US" dirty="0" smtClean="0"/>
              </a:p>
              <a:p>
                <a:pPr algn="ctr">
                  <a:spcBef>
                    <a:spcPts val="1200"/>
                  </a:spcBef>
                </a:pPr>
                <a:r>
                  <a:rPr lang="en-US" b="1" dirty="0" smtClean="0">
                    <a:latin typeface="Tahoma" panose="020B0604030504040204" pitchFamily="34" charset="0"/>
                    <a:ea typeface="Tahoma" panose="020B0604030504040204" pitchFamily="34" charset="0"/>
                    <a:cs typeface="Tahoma" panose="020B0604030504040204" pitchFamily="34" charset="0"/>
                  </a:rPr>
                  <a:t>Happy</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72" name="Picture 7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668431" y="5173019"/>
                <a:ext cx="1147512" cy="978589"/>
              </a:xfrm>
              <a:prstGeom prst="rect">
                <a:avLst/>
              </a:prstGeom>
            </p:spPr>
          </p:pic>
        </p:grpSp>
        <p:grpSp>
          <p:nvGrpSpPr>
            <p:cNvPr id="62" name="Group 61"/>
            <p:cNvGrpSpPr/>
            <p:nvPr/>
          </p:nvGrpSpPr>
          <p:grpSpPr>
            <a:xfrm>
              <a:off x="7890938" y="5119215"/>
              <a:ext cx="1368792" cy="1354217"/>
              <a:chOff x="7890938" y="5106152"/>
              <a:chExt cx="1368792" cy="1354217"/>
            </a:xfrm>
          </p:grpSpPr>
          <p:sp>
            <p:nvSpPr>
              <p:cNvPr id="69" name="TextBox 68"/>
              <p:cNvSpPr txBox="1"/>
              <p:nvPr/>
            </p:nvSpPr>
            <p:spPr>
              <a:xfrm>
                <a:off x="7890938" y="5106152"/>
                <a:ext cx="1368792" cy="1354217"/>
              </a:xfrm>
              <a:prstGeom prst="rect">
                <a:avLst/>
              </a:prstGeom>
              <a:solidFill>
                <a:schemeClr val="bg1"/>
              </a:solidFill>
              <a:ln>
                <a:solidFill>
                  <a:schemeClr val="tx1"/>
                </a:solidFill>
              </a:ln>
            </p:spPr>
            <p:txBody>
              <a:bodyPr wrap="square" rtlCol="0">
                <a:spAutoFit/>
              </a:bodyPr>
              <a:lstStyle/>
              <a:p>
                <a:endParaRPr lang="en-US" dirty="0" smtClean="0"/>
              </a:p>
              <a:p>
                <a:endParaRPr lang="en-US" dirty="0"/>
              </a:p>
              <a:p>
                <a:endParaRPr lang="en-US" dirty="0" smtClean="0"/>
              </a:p>
              <a:p>
                <a:pPr algn="ctr">
                  <a:spcBef>
                    <a:spcPts val="1200"/>
                  </a:spcBef>
                </a:pPr>
                <a:r>
                  <a:rPr lang="en-US" b="1" dirty="0" smtClean="0">
                    <a:latin typeface="Tahoma" panose="020B0604030504040204" pitchFamily="34" charset="0"/>
                    <a:ea typeface="Tahoma" panose="020B0604030504040204" pitchFamily="34" charset="0"/>
                    <a:cs typeface="Tahoma" panose="020B0604030504040204" pitchFamily="34" charset="0"/>
                  </a:rPr>
                  <a:t>Sad</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70" name="Picture 6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041980" y="5106152"/>
                <a:ext cx="1161367" cy="990404"/>
              </a:xfrm>
              <a:prstGeom prst="rect">
                <a:avLst/>
              </a:prstGeom>
            </p:spPr>
          </p:pic>
        </p:grpSp>
        <p:grpSp>
          <p:nvGrpSpPr>
            <p:cNvPr id="63" name="Group 62"/>
            <p:cNvGrpSpPr/>
            <p:nvPr/>
          </p:nvGrpSpPr>
          <p:grpSpPr>
            <a:xfrm>
              <a:off x="9233662" y="5121984"/>
              <a:ext cx="1394739" cy="1354217"/>
              <a:chOff x="9280555" y="5108921"/>
              <a:chExt cx="1347846" cy="1354217"/>
            </a:xfrm>
          </p:grpSpPr>
          <p:sp>
            <p:nvSpPr>
              <p:cNvPr id="67" name="TextBox 66"/>
              <p:cNvSpPr txBox="1"/>
              <p:nvPr/>
            </p:nvSpPr>
            <p:spPr>
              <a:xfrm>
                <a:off x="9280555" y="5108921"/>
                <a:ext cx="1347846" cy="1354217"/>
              </a:xfrm>
              <a:prstGeom prst="rect">
                <a:avLst/>
              </a:prstGeom>
              <a:solidFill>
                <a:schemeClr val="bg1"/>
              </a:solidFill>
              <a:ln>
                <a:solidFill>
                  <a:schemeClr val="tx1"/>
                </a:solidFill>
              </a:ln>
            </p:spPr>
            <p:txBody>
              <a:bodyPr wrap="square" rtlCol="0">
                <a:spAutoFit/>
              </a:bodyPr>
              <a:lstStyle/>
              <a:p>
                <a:endParaRPr lang="en-US" dirty="0" smtClean="0"/>
              </a:p>
              <a:p>
                <a:endParaRPr lang="en-US" dirty="0"/>
              </a:p>
              <a:p>
                <a:endParaRPr lang="en-US" dirty="0" smtClean="0"/>
              </a:p>
              <a:p>
                <a:pPr algn="ctr">
                  <a:spcBef>
                    <a:spcPts val="1200"/>
                  </a:spcBef>
                </a:pPr>
                <a:r>
                  <a:rPr lang="en-US" b="1" dirty="0" smtClean="0">
                    <a:latin typeface="Tahoma" panose="020B0604030504040204" pitchFamily="34" charset="0"/>
                    <a:ea typeface="Tahoma" panose="020B0604030504040204" pitchFamily="34" charset="0"/>
                    <a:cs typeface="Tahoma" panose="020B0604030504040204" pitchFamily="34" charset="0"/>
                  </a:rPr>
                  <a:t>Mad</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68" name="Picture 67"/>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9341516" y="5119881"/>
                <a:ext cx="1225925" cy="1045459"/>
              </a:xfrm>
              <a:prstGeom prst="rect">
                <a:avLst/>
              </a:prstGeom>
            </p:spPr>
          </p:pic>
        </p:grpSp>
        <p:grpSp>
          <p:nvGrpSpPr>
            <p:cNvPr id="64" name="Group 63"/>
            <p:cNvGrpSpPr/>
            <p:nvPr/>
          </p:nvGrpSpPr>
          <p:grpSpPr>
            <a:xfrm>
              <a:off x="10628401" y="5121586"/>
              <a:ext cx="1361434" cy="1354217"/>
              <a:chOff x="10628401" y="5108523"/>
              <a:chExt cx="1361434" cy="1354217"/>
            </a:xfrm>
          </p:grpSpPr>
          <p:sp>
            <p:nvSpPr>
              <p:cNvPr id="65" name="TextBox 64"/>
              <p:cNvSpPr txBox="1"/>
              <p:nvPr/>
            </p:nvSpPr>
            <p:spPr>
              <a:xfrm>
                <a:off x="10628401" y="5108523"/>
                <a:ext cx="1361434" cy="1354217"/>
              </a:xfrm>
              <a:prstGeom prst="rect">
                <a:avLst/>
              </a:prstGeom>
              <a:solidFill>
                <a:schemeClr val="bg1"/>
              </a:solidFill>
              <a:ln>
                <a:solidFill>
                  <a:schemeClr val="tx1"/>
                </a:solidFill>
              </a:ln>
            </p:spPr>
            <p:txBody>
              <a:bodyPr wrap="square" rtlCol="0">
                <a:spAutoFit/>
              </a:bodyPr>
              <a:lstStyle/>
              <a:p>
                <a:endParaRPr lang="en-US" dirty="0" smtClean="0"/>
              </a:p>
              <a:p>
                <a:endParaRPr lang="en-US" dirty="0"/>
              </a:p>
              <a:p>
                <a:endParaRPr lang="en-US" dirty="0" smtClean="0"/>
              </a:p>
              <a:p>
                <a:pPr algn="ctr">
                  <a:spcBef>
                    <a:spcPts val="1200"/>
                  </a:spcBef>
                </a:pPr>
                <a:r>
                  <a:rPr lang="en-US" b="1" dirty="0" smtClean="0">
                    <a:latin typeface="Tahoma" panose="020B0604030504040204" pitchFamily="34" charset="0"/>
                    <a:ea typeface="Tahoma" panose="020B0604030504040204" pitchFamily="34" charset="0"/>
                    <a:cs typeface="Tahoma" panose="020B0604030504040204" pitchFamily="34" charset="0"/>
                  </a:rPr>
                  <a:t>Scared</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66" name="Picture 65"/>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0717795" y="5171511"/>
                <a:ext cx="1142168" cy="974032"/>
              </a:xfrm>
              <a:prstGeom prst="rect">
                <a:avLst/>
              </a:prstGeom>
            </p:spPr>
          </p:pic>
        </p:grpSp>
      </p:grpSp>
      <p:pic>
        <p:nvPicPr>
          <p:cNvPr id="75" name="Picture 74"/>
          <p:cNvPicPr>
            <a:picLocks noChangeAspect="1"/>
          </p:cNvPicPr>
          <p:nvPr/>
        </p:nvPicPr>
        <p:blipFill rotWithShape="1">
          <a:blip r:embed="rId23"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pic>
        <p:nvPicPr>
          <p:cNvPr id="3" name="Picture 2"/>
          <p:cNvPicPr>
            <a:picLocks noChangeAspect="1"/>
          </p:cNvPicPr>
          <p:nvPr/>
        </p:nvPicPr>
        <p:blipFill>
          <a:blip r:embed="rId24"/>
          <a:stretch>
            <a:fillRect/>
          </a:stretch>
        </p:blipFill>
        <p:spPr>
          <a:xfrm>
            <a:off x="8798975" y="3283031"/>
            <a:ext cx="1428823" cy="1257365"/>
          </a:xfrm>
          <a:prstGeom prst="rect">
            <a:avLst/>
          </a:prstGeom>
        </p:spPr>
      </p:pic>
      <p:pic>
        <p:nvPicPr>
          <p:cNvPr id="20" name="Picture 19"/>
          <p:cNvPicPr>
            <a:picLocks noChangeAspect="1"/>
          </p:cNvPicPr>
          <p:nvPr/>
        </p:nvPicPr>
        <p:blipFill>
          <a:blip r:embed="rId25"/>
          <a:stretch>
            <a:fillRect/>
          </a:stretch>
        </p:blipFill>
        <p:spPr>
          <a:xfrm>
            <a:off x="4895231" y="1276906"/>
            <a:ext cx="1149409" cy="1149409"/>
          </a:xfrm>
          <a:prstGeom prst="rect">
            <a:avLst/>
          </a:prstGeom>
        </p:spPr>
      </p:pic>
      <p:pic>
        <p:nvPicPr>
          <p:cNvPr id="21" name="Picture 20"/>
          <p:cNvPicPr>
            <a:picLocks noChangeAspect="1"/>
          </p:cNvPicPr>
          <p:nvPr/>
        </p:nvPicPr>
        <p:blipFill>
          <a:blip r:embed="rId26"/>
          <a:stretch>
            <a:fillRect/>
          </a:stretch>
        </p:blipFill>
        <p:spPr>
          <a:xfrm>
            <a:off x="3842816" y="3289098"/>
            <a:ext cx="749339" cy="1168460"/>
          </a:xfrm>
          <a:prstGeom prst="rect">
            <a:avLst/>
          </a:prstGeom>
        </p:spPr>
      </p:pic>
    </p:spTree>
    <p:extLst>
      <p:ext uri="{BB962C8B-B14F-4D97-AF65-F5344CB8AC3E}">
        <p14:creationId xmlns:p14="http://schemas.microsoft.com/office/powerpoint/2010/main" val="351401263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5515" y="388833"/>
            <a:ext cx="3408360" cy="1325563"/>
          </a:xfrm>
        </p:spPr>
        <p:txBody>
          <a:bodyPr/>
          <a:lstStyle/>
          <a:p>
            <a:r>
              <a:rPr lang="en-US" b="1" dirty="0" smtClean="0">
                <a:latin typeface="Tahoma" panose="020B0604030504040204" pitchFamily="34" charset="0"/>
                <a:ea typeface="Tahoma" panose="020B0604030504040204" pitchFamily="34" charset="0"/>
                <a:cs typeface="Tahoma" panose="020B0604030504040204" pitchFamily="34" charset="0"/>
              </a:rPr>
              <a:t>Protection</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6442" t="4183" r="46905" b="72287"/>
          <a:stretch/>
        </p:blipFill>
        <p:spPr>
          <a:xfrm>
            <a:off x="-10510" y="-21020"/>
            <a:ext cx="2026025" cy="1613647"/>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38896" y="618806"/>
            <a:ext cx="5427945" cy="3059665"/>
          </a:xfrm>
          <a:prstGeom prst="rect">
            <a:avLst/>
          </a:prstGeom>
        </p:spPr>
      </p:pic>
      <p:grpSp>
        <p:nvGrpSpPr>
          <p:cNvPr id="6" name="Group 5"/>
          <p:cNvGrpSpPr/>
          <p:nvPr/>
        </p:nvGrpSpPr>
        <p:grpSpPr>
          <a:xfrm>
            <a:off x="2202323" y="2933556"/>
            <a:ext cx="6504840" cy="3640964"/>
            <a:chOff x="3583398" y="217268"/>
            <a:chExt cx="8962170" cy="5051864"/>
          </a:xfrm>
        </p:grpSpPr>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29575" t="45016" r="60094" b="38907"/>
            <a:stretch/>
          </p:blipFill>
          <p:spPr>
            <a:xfrm>
              <a:off x="4700016" y="4005071"/>
              <a:ext cx="889023" cy="779845"/>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3398" y="217268"/>
              <a:ext cx="8962170" cy="5051864"/>
            </a:xfrm>
            <a:prstGeom prst="rect">
              <a:avLst/>
            </a:prstGeom>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l="38034" r="29099" b="57811"/>
            <a:stretch/>
          </p:blipFill>
          <p:spPr>
            <a:xfrm>
              <a:off x="4048173" y="3534124"/>
              <a:ext cx="2076346" cy="1397097"/>
            </a:xfrm>
            <a:prstGeom prst="rect">
              <a:avLst/>
            </a:prstGeom>
          </p:spPr>
        </p:pic>
      </p:grpSp>
      <p:pic>
        <p:nvPicPr>
          <p:cNvPr id="10" name="Picture 9"/>
          <p:cNvPicPr>
            <a:picLocks noChangeAspect="1"/>
          </p:cNvPicPr>
          <p:nvPr/>
        </p:nvPicPr>
        <p:blipFill rotWithShape="1">
          <a:blip r:embed="rId7">
            <a:extLst>
              <a:ext uri="{28A0092B-C50C-407E-A947-70E740481C1C}">
                <a14:useLocalDpi xmlns:a14="http://schemas.microsoft.com/office/drawing/2010/main" val="0"/>
              </a:ext>
            </a:extLst>
          </a:blip>
          <a:srcRect l="65966" t="41791" r="6999"/>
          <a:stretch/>
        </p:blipFill>
        <p:spPr>
          <a:xfrm>
            <a:off x="285369" y="3955002"/>
            <a:ext cx="1916954" cy="2077511"/>
          </a:xfrm>
          <a:prstGeom prst="rect">
            <a:avLst/>
          </a:prstGeom>
        </p:spPr>
      </p:pic>
      <p:pic>
        <p:nvPicPr>
          <p:cNvPr id="11" name="Picture 10"/>
          <p:cNvPicPr>
            <a:picLocks noChangeAspect="1"/>
          </p:cNvPicPr>
          <p:nvPr/>
        </p:nvPicPr>
        <p:blipFill rotWithShape="1">
          <a:blip r:embed="rId8" cstate="print">
            <a:extLst>
              <a:ext uri="{28A0092B-C50C-407E-A947-70E740481C1C}">
                <a14:useLocalDpi xmlns:a14="http://schemas.microsoft.com/office/drawing/2010/main" val="0"/>
              </a:ext>
            </a:extLst>
          </a:blip>
          <a:srcRect r="68247"/>
          <a:stretch/>
        </p:blipFill>
        <p:spPr>
          <a:xfrm>
            <a:off x="5423875" y="890119"/>
            <a:ext cx="1525877" cy="2517040"/>
          </a:xfrm>
          <a:prstGeom prst="rect">
            <a:avLst/>
          </a:prstGeom>
        </p:spPr>
      </p:pic>
      <p:pic>
        <p:nvPicPr>
          <p:cNvPr id="13" name="Picture 12"/>
          <p:cNvPicPr>
            <a:picLocks noChangeAspect="1"/>
          </p:cNvPicPr>
          <p:nvPr/>
        </p:nvPicPr>
        <p:blipFill rotWithShape="1">
          <a:blip r:embed="rId9"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14" name="Footer Placeholder 3"/>
          <p:cNvSpPr txBox="1">
            <a:spLocks/>
          </p:cNvSpPr>
          <p:nvPr/>
        </p:nvSpPr>
        <p:spPr>
          <a:xfrm>
            <a:off x="8902119" y="6492875"/>
            <a:ext cx="3224565" cy="299809"/>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1"/>
                </a:solidFill>
              </a:rPr>
              <a:t>© 2022 SAFE Disability Services Program</a:t>
            </a:r>
            <a:endParaRPr lang="en-US" b="1" dirty="0">
              <a:solidFill>
                <a:schemeClr val="tx1"/>
              </a:solidFill>
            </a:endParaRPr>
          </a:p>
        </p:txBody>
      </p:sp>
    </p:spTree>
    <p:extLst>
      <p:ext uri="{BB962C8B-B14F-4D97-AF65-F5344CB8AC3E}">
        <p14:creationId xmlns:p14="http://schemas.microsoft.com/office/powerpoint/2010/main" val="3493239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2554" y="585731"/>
            <a:ext cx="10356099" cy="1325563"/>
          </a:xfrm>
        </p:spPr>
        <p:txBody>
          <a:bodyPr/>
          <a:lstStyle/>
          <a:p>
            <a:pPr algn="ctr"/>
            <a:r>
              <a:rPr lang="en-US" b="1" dirty="0" smtClean="0">
                <a:latin typeface="Tahoma" panose="020B0604030504040204" pitchFamily="34" charset="0"/>
                <a:ea typeface="Tahoma" panose="020B0604030504040204" pitchFamily="34" charset="0"/>
                <a:cs typeface="Tahoma" panose="020B0604030504040204" pitchFamily="34" charset="0"/>
              </a:rPr>
              <a:t>STI Testing and Protection Practice</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4908" y="2147491"/>
            <a:ext cx="7289831" cy="4109187"/>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36442" t="4183" r="46905" b="72287"/>
          <a:stretch/>
        </p:blipFill>
        <p:spPr>
          <a:xfrm>
            <a:off x="-10510" y="-21020"/>
            <a:ext cx="2026025" cy="1613647"/>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25737" r="21447"/>
          <a:stretch/>
        </p:blipFill>
        <p:spPr>
          <a:xfrm>
            <a:off x="479032" y="1931714"/>
            <a:ext cx="4345876" cy="4638142"/>
          </a:xfrm>
          <a:prstGeom prst="rect">
            <a:avLst/>
          </a:prstGeom>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11" name="Footer Placeholder 3"/>
          <p:cNvSpPr txBox="1">
            <a:spLocks/>
          </p:cNvSpPr>
          <p:nvPr/>
        </p:nvSpPr>
        <p:spPr>
          <a:xfrm>
            <a:off x="8902119" y="6492875"/>
            <a:ext cx="3224565" cy="299809"/>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1"/>
                </a:solidFill>
              </a:rPr>
              <a:t>© 2022 SAFE Disability Services Program</a:t>
            </a:r>
            <a:endParaRPr lang="en-US" b="1" dirty="0">
              <a:solidFill>
                <a:schemeClr val="tx1"/>
              </a:solidFill>
            </a:endParaRPr>
          </a:p>
        </p:txBody>
      </p:sp>
    </p:spTree>
    <p:extLst>
      <p:ext uri="{BB962C8B-B14F-4D97-AF65-F5344CB8AC3E}">
        <p14:creationId xmlns:p14="http://schemas.microsoft.com/office/powerpoint/2010/main" val="732003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36442" t="4183" r="46905" b="72287"/>
          <a:stretch/>
        </p:blipFill>
        <p:spPr>
          <a:xfrm>
            <a:off x="-10510" y="-21020"/>
            <a:ext cx="2026025" cy="1613647"/>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33502" y="1609931"/>
            <a:ext cx="8614089" cy="4855655"/>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25737" r="21447"/>
          <a:stretch/>
        </p:blipFill>
        <p:spPr>
          <a:xfrm>
            <a:off x="574484" y="1807040"/>
            <a:ext cx="4345876" cy="4638142"/>
          </a:xfrm>
          <a:prstGeom prst="rect">
            <a:avLst/>
          </a:prstGeom>
        </p:spPr>
      </p:pic>
      <p:sp>
        <p:nvSpPr>
          <p:cNvPr id="12" name="Title 1"/>
          <p:cNvSpPr>
            <a:spLocks noGrp="1"/>
          </p:cNvSpPr>
          <p:nvPr>
            <p:ph type="title"/>
          </p:nvPr>
        </p:nvSpPr>
        <p:spPr>
          <a:xfrm>
            <a:off x="1694349" y="557079"/>
            <a:ext cx="10209161" cy="1325563"/>
          </a:xfrm>
        </p:spPr>
        <p:txBody>
          <a:bodyPr/>
          <a:lstStyle/>
          <a:p>
            <a:pPr algn="ctr"/>
            <a:r>
              <a:rPr lang="en-US" b="1" dirty="0" smtClean="0">
                <a:latin typeface="Tahoma" panose="020B0604030504040204" pitchFamily="34" charset="0"/>
                <a:ea typeface="Tahoma" panose="020B0604030504040204" pitchFamily="34" charset="0"/>
                <a:cs typeface="Tahoma" panose="020B0604030504040204" pitchFamily="34" charset="0"/>
              </a:rPr>
              <a:t>STI Testing and Protection Practice</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14" name="Picture 13"/>
          <p:cNvPicPr>
            <a:picLocks noChangeAspect="1"/>
          </p:cNvPicPr>
          <p:nvPr/>
        </p:nvPicPr>
        <p:blipFill rotWithShape="1">
          <a:blip r:embed="rId6"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15" name="Footer Placeholder 3"/>
          <p:cNvSpPr txBox="1">
            <a:spLocks/>
          </p:cNvSpPr>
          <p:nvPr/>
        </p:nvSpPr>
        <p:spPr>
          <a:xfrm>
            <a:off x="8902119" y="6492875"/>
            <a:ext cx="3224565" cy="299809"/>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1"/>
                </a:solidFill>
              </a:rPr>
              <a:t>© 2022 SAFE Disability Services Program</a:t>
            </a:r>
            <a:endParaRPr lang="en-US" b="1" dirty="0">
              <a:solidFill>
                <a:schemeClr val="tx1"/>
              </a:solidFill>
            </a:endParaRPr>
          </a:p>
        </p:txBody>
      </p:sp>
    </p:spTree>
    <p:extLst>
      <p:ext uri="{BB962C8B-B14F-4D97-AF65-F5344CB8AC3E}">
        <p14:creationId xmlns:p14="http://schemas.microsoft.com/office/powerpoint/2010/main" val="31949431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8069" y="227338"/>
            <a:ext cx="10515600" cy="1325563"/>
          </a:xfrm>
        </p:spPr>
        <p:txBody>
          <a:bodyPr/>
          <a:lstStyle/>
          <a:p>
            <a:r>
              <a:rPr lang="en-US" b="1" dirty="0" smtClean="0">
                <a:latin typeface="Tahoma" panose="020B0604030504040204" pitchFamily="34" charset="0"/>
                <a:ea typeface="Tahoma" panose="020B0604030504040204" pitchFamily="34" charset="0"/>
                <a:cs typeface="Tahoma" panose="020B0604030504040204" pitchFamily="34" charset="0"/>
              </a:rPr>
              <a:t>7. Lubrication and Foreplay</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4832" t="6144" r="78000" b="69150"/>
          <a:stretch/>
        </p:blipFill>
        <p:spPr>
          <a:xfrm>
            <a:off x="-21020" y="0"/>
            <a:ext cx="2088777" cy="1694330"/>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7210" r="8929"/>
          <a:stretch/>
        </p:blipFill>
        <p:spPr>
          <a:xfrm>
            <a:off x="6333747" y="2365956"/>
            <a:ext cx="5444894" cy="3657832"/>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38915" t="7362" r="36189" b="41095"/>
          <a:stretch/>
        </p:blipFill>
        <p:spPr>
          <a:xfrm>
            <a:off x="3743274" y="3675391"/>
            <a:ext cx="2230833" cy="2640780"/>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3779" y="1352485"/>
            <a:ext cx="5802653" cy="3318818"/>
          </a:xfrm>
          <a:prstGeom prst="rect">
            <a:avLst/>
          </a:prstGeom>
        </p:spPr>
      </p:pic>
      <p:pic>
        <p:nvPicPr>
          <p:cNvPr id="9" name="Picture 8"/>
          <p:cNvPicPr>
            <a:picLocks noChangeAspect="1"/>
          </p:cNvPicPr>
          <p:nvPr/>
        </p:nvPicPr>
        <p:blipFill rotWithShape="1">
          <a:blip r:embed="rId7" cstate="print">
            <a:extLst>
              <a:ext uri="{28A0092B-C50C-407E-A947-70E740481C1C}">
                <a14:useLocalDpi xmlns:a14="http://schemas.microsoft.com/office/drawing/2010/main" val="0"/>
              </a:ext>
            </a:extLst>
          </a:blip>
          <a:srcRect l="13009" t="26667" r="60748" b="24775"/>
          <a:stretch/>
        </p:blipFill>
        <p:spPr>
          <a:xfrm>
            <a:off x="127823" y="3414181"/>
            <a:ext cx="2773468" cy="2934374"/>
          </a:xfrm>
          <a:prstGeom prst="rect">
            <a:avLst/>
          </a:prstGeom>
        </p:spPr>
      </p:pic>
      <p:pic>
        <p:nvPicPr>
          <p:cNvPr id="11" name="Picture 10"/>
          <p:cNvPicPr>
            <a:picLocks noChangeAspect="1"/>
          </p:cNvPicPr>
          <p:nvPr/>
        </p:nvPicPr>
        <p:blipFill rotWithShape="1">
          <a:blip r:embed="rId8"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12" name="Footer Placeholder 3"/>
          <p:cNvSpPr txBox="1">
            <a:spLocks/>
          </p:cNvSpPr>
          <p:nvPr/>
        </p:nvSpPr>
        <p:spPr>
          <a:xfrm>
            <a:off x="8902119" y="6492875"/>
            <a:ext cx="3224565" cy="299809"/>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1"/>
                </a:solidFill>
              </a:rPr>
              <a:t>© 2022 SAFE Disability Services Program</a:t>
            </a:r>
            <a:endParaRPr lang="en-US" b="1" dirty="0">
              <a:solidFill>
                <a:schemeClr val="tx1"/>
              </a:solidFill>
            </a:endParaRPr>
          </a:p>
        </p:txBody>
      </p:sp>
    </p:spTree>
    <p:extLst>
      <p:ext uri="{BB962C8B-B14F-4D97-AF65-F5344CB8AC3E}">
        <p14:creationId xmlns:p14="http://schemas.microsoft.com/office/powerpoint/2010/main" val="16518336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5751" y="202286"/>
            <a:ext cx="10515600" cy="1325563"/>
          </a:xfrm>
        </p:spPr>
        <p:txBody>
          <a:bodyPr/>
          <a:lstStyle/>
          <a:p>
            <a:r>
              <a:rPr lang="en-US" b="1" dirty="0" smtClean="0">
                <a:latin typeface="Tahoma" panose="020B0604030504040204" pitchFamily="34" charset="0"/>
                <a:ea typeface="Tahoma" panose="020B0604030504040204" pitchFamily="34" charset="0"/>
                <a:cs typeface="Tahoma" panose="020B0604030504040204" pitchFamily="34" charset="0"/>
              </a:rPr>
              <a:t>Foreplay</a:t>
            </a:r>
            <a:endParaRPr lang="en-US" b="1" dirty="0">
              <a:latin typeface="Tahoma" panose="020B0604030504040204" pitchFamily="34" charset="0"/>
              <a:ea typeface="Tahoma" panose="020B0604030504040204" pitchFamily="34" charset="0"/>
              <a:cs typeface="Tahoma" panose="020B0604030504040204" pitchFamily="34" charset="0"/>
            </a:endParaRPr>
          </a:p>
        </p:txBody>
      </p:sp>
      <p:grpSp>
        <p:nvGrpSpPr>
          <p:cNvPr id="4" name="Group 3"/>
          <p:cNvGrpSpPr/>
          <p:nvPr/>
        </p:nvGrpSpPr>
        <p:grpSpPr>
          <a:xfrm>
            <a:off x="1123893" y="1527849"/>
            <a:ext cx="6758609" cy="4996070"/>
            <a:chOff x="3384644" y="63820"/>
            <a:chExt cx="9179195" cy="6687403"/>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38915" t="7362" r="36189" b="41095"/>
            <a:stretch/>
          </p:blipFill>
          <p:spPr>
            <a:xfrm>
              <a:off x="8294963" y="3173105"/>
              <a:ext cx="3029803" cy="353477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82974" y="63820"/>
              <a:ext cx="7880865" cy="4442346"/>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13009" t="26667" r="60748" b="24775"/>
            <a:stretch/>
          </p:blipFill>
          <p:spPr>
            <a:xfrm>
              <a:off x="3384644" y="2823467"/>
              <a:ext cx="3766782" cy="3927756"/>
            </a:xfrm>
            <a:prstGeom prst="rect">
              <a:avLst/>
            </a:prstGeom>
          </p:spPr>
        </p:pic>
      </p:grpSp>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r="68247"/>
          <a:stretch/>
        </p:blipFill>
        <p:spPr>
          <a:xfrm flipH="1">
            <a:off x="8530081" y="313150"/>
            <a:ext cx="2277797" cy="4094622"/>
          </a:xfrm>
          <a:prstGeom prst="rect">
            <a:avLst/>
          </a:prstGeom>
        </p:spPr>
      </p:pic>
      <p:pic>
        <p:nvPicPr>
          <p:cNvPr id="12" name="Picture 11"/>
          <p:cNvPicPr>
            <a:picLocks noChangeAspect="1"/>
          </p:cNvPicPr>
          <p:nvPr/>
        </p:nvPicPr>
        <p:blipFill rotWithShape="1">
          <a:blip r:embed="rId7">
            <a:extLst>
              <a:ext uri="{28A0092B-C50C-407E-A947-70E740481C1C}">
                <a14:useLocalDpi xmlns:a14="http://schemas.microsoft.com/office/drawing/2010/main" val="0"/>
              </a:ext>
            </a:extLst>
          </a:blip>
          <a:srcRect l="69379" t="-4201" r="8074" b="29127"/>
          <a:stretch/>
        </p:blipFill>
        <p:spPr>
          <a:xfrm>
            <a:off x="9001555" y="3454772"/>
            <a:ext cx="1483240" cy="2783790"/>
          </a:xfrm>
          <a:prstGeom prst="rect">
            <a:avLst/>
          </a:prstGeom>
        </p:spPr>
      </p:pic>
      <p:pic>
        <p:nvPicPr>
          <p:cNvPr id="13" name="Picture 12"/>
          <p:cNvPicPr>
            <a:picLocks noChangeAspect="1"/>
          </p:cNvPicPr>
          <p:nvPr/>
        </p:nvPicPr>
        <p:blipFill rotWithShape="1">
          <a:blip r:embed="rId8">
            <a:extLst>
              <a:ext uri="{28A0092B-C50C-407E-A947-70E740481C1C}">
                <a14:useLocalDpi xmlns:a14="http://schemas.microsoft.com/office/drawing/2010/main" val="0"/>
              </a:ext>
            </a:extLst>
          </a:blip>
          <a:srcRect l="4832" t="6144" r="78000" b="69150"/>
          <a:stretch/>
        </p:blipFill>
        <p:spPr>
          <a:xfrm>
            <a:off x="-21020" y="0"/>
            <a:ext cx="2088777" cy="1694330"/>
          </a:xfrm>
          <a:prstGeom prst="rect">
            <a:avLst/>
          </a:prstGeom>
        </p:spPr>
      </p:pic>
      <p:sp>
        <p:nvSpPr>
          <p:cNvPr id="14" name="Footer Placeholder 3"/>
          <p:cNvSpPr txBox="1">
            <a:spLocks/>
          </p:cNvSpPr>
          <p:nvPr/>
        </p:nvSpPr>
        <p:spPr>
          <a:xfrm>
            <a:off x="8902119" y="6492875"/>
            <a:ext cx="3224565" cy="299809"/>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1"/>
                </a:solidFill>
              </a:rPr>
              <a:t>© 2022 SAFE Disability Services Program</a:t>
            </a:r>
            <a:endParaRPr lang="en-US" b="1" dirty="0">
              <a:solidFill>
                <a:schemeClr val="tx1"/>
              </a:solidFill>
            </a:endParaRPr>
          </a:p>
        </p:txBody>
      </p:sp>
    </p:spTree>
    <p:extLst>
      <p:ext uri="{BB962C8B-B14F-4D97-AF65-F5344CB8AC3E}">
        <p14:creationId xmlns:p14="http://schemas.microsoft.com/office/powerpoint/2010/main" val="469851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7210" r="8929"/>
          <a:stretch/>
        </p:blipFill>
        <p:spPr>
          <a:xfrm>
            <a:off x="1816275" y="575128"/>
            <a:ext cx="8931057" cy="5999805"/>
          </a:xfrm>
          <a:prstGeom prst="rect">
            <a:avLst/>
          </a:prstGeom>
        </p:spPr>
      </p:pic>
      <p:sp>
        <p:nvSpPr>
          <p:cNvPr id="2" name="Title 1"/>
          <p:cNvSpPr>
            <a:spLocks noGrp="1"/>
          </p:cNvSpPr>
          <p:nvPr>
            <p:ph type="title"/>
          </p:nvPr>
        </p:nvSpPr>
        <p:spPr>
          <a:xfrm>
            <a:off x="1652989" y="285616"/>
            <a:ext cx="4878590" cy="1008650"/>
          </a:xfrm>
        </p:spPr>
        <p:txBody>
          <a:bodyPr>
            <a:normAutofit/>
          </a:bodyPr>
          <a:lstStyle/>
          <a:p>
            <a:r>
              <a:rPr lang="en-US" sz="5400" b="1" dirty="0" smtClean="0">
                <a:latin typeface="Tahoma" panose="020B0604030504040204" pitchFamily="34" charset="0"/>
                <a:ea typeface="Tahoma" panose="020B0604030504040204" pitchFamily="34" charset="0"/>
                <a:cs typeface="Tahoma" panose="020B0604030504040204" pitchFamily="34" charset="0"/>
              </a:rPr>
              <a:t>Lubrication</a:t>
            </a:r>
            <a:endParaRPr lang="en-US" sz="5400" b="1"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4832" t="6144" r="78000" b="69150"/>
          <a:stretch/>
        </p:blipFill>
        <p:spPr>
          <a:xfrm>
            <a:off x="-21020" y="0"/>
            <a:ext cx="2088777" cy="1694330"/>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8" name="Footer Placeholder 3"/>
          <p:cNvSpPr txBox="1">
            <a:spLocks/>
          </p:cNvSpPr>
          <p:nvPr/>
        </p:nvSpPr>
        <p:spPr>
          <a:xfrm>
            <a:off x="8902119" y="6492875"/>
            <a:ext cx="3224565" cy="299809"/>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1"/>
                </a:solidFill>
              </a:rPr>
              <a:t>© 2022 SAFE Disability Services Program</a:t>
            </a:r>
            <a:endParaRPr lang="en-US" b="1" dirty="0">
              <a:solidFill>
                <a:schemeClr val="tx1"/>
              </a:solidFill>
            </a:endParaRPr>
          </a:p>
        </p:txBody>
      </p:sp>
    </p:spTree>
    <p:extLst>
      <p:ext uri="{BB962C8B-B14F-4D97-AF65-F5344CB8AC3E}">
        <p14:creationId xmlns:p14="http://schemas.microsoft.com/office/powerpoint/2010/main" val="9356998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7910" y="296907"/>
            <a:ext cx="9144900" cy="1155487"/>
          </a:xfrm>
        </p:spPr>
        <p:txBody>
          <a:bodyPr/>
          <a:lstStyle/>
          <a:p>
            <a:r>
              <a:rPr lang="en-US" b="1" dirty="0" smtClean="0">
                <a:latin typeface="Tahoma" panose="020B0604030504040204" pitchFamily="34" charset="0"/>
                <a:ea typeface="Tahoma" panose="020B0604030504040204" pitchFamily="34" charset="0"/>
                <a:cs typeface="Tahoma" panose="020B0604030504040204" pitchFamily="34" charset="0"/>
              </a:rPr>
              <a:t>You Can </a:t>
            </a:r>
            <a:r>
              <a:rPr lang="en-US" b="1" dirty="0">
                <a:latin typeface="Tahoma" panose="020B0604030504040204" pitchFamily="34" charset="0"/>
                <a:ea typeface="Tahoma" panose="020B0604030504040204" pitchFamily="34" charset="0"/>
                <a:cs typeface="Tahoma" panose="020B0604030504040204" pitchFamily="34" charset="0"/>
              </a:rPr>
              <a:t>S</a:t>
            </a:r>
            <a:r>
              <a:rPr lang="en-US" b="1" dirty="0" smtClean="0">
                <a:latin typeface="Tahoma" panose="020B0604030504040204" pitchFamily="34" charset="0"/>
                <a:ea typeface="Tahoma" panose="020B0604030504040204" pitchFamily="34" charset="0"/>
                <a:cs typeface="Tahoma" panose="020B0604030504040204" pitchFamily="34" charset="0"/>
              </a:rPr>
              <a:t>till </a:t>
            </a:r>
            <a:r>
              <a:rPr lang="en-US" b="1" dirty="0">
                <a:latin typeface="Tahoma" panose="020B0604030504040204" pitchFamily="34" charset="0"/>
                <a:ea typeface="Tahoma" panose="020B0604030504040204" pitchFamily="34" charset="0"/>
                <a:cs typeface="Tahoma" panose="020B0604030504040204" pitchFamily="34" charset="0"/>
              </a:rPr>
              <a:t>C</a:t>
            </a:r>
            <a:r>
              <a:rPr lang="en-US" b="1" dirty="0" smtClean="0">
                <a:latin typeface="Tahoma" panose="020B0604030504040204" pitchFamily="34" charset="0"/>
                <a:ea typeface="Tahoma" panose="020B0604030504040204" pitchFamily="34" charset="0"/>
                <a:cs typeface="Tahoma" panose="020B0604030504040204" pitchFamily="34" charset="0"/>
              </a:rPr>
              <a:t>hange </a:t>
            </a:r>
            <a:r>
              <a:rPr lang="en-US" b="1" dirty="0">
                <a:latin typeface="Tahoma" panose="020B0604030504040204" pitchFamily="34" charset="0"/>
                <a:ea typeface="Tahoma" panose="020B0604030504040204" pitchFamily="34" charset="0"/>
                <a:cs typeface="Tahoma" panose="020B0604030504040204" pitchFamily="34" charset="0"/>
              </a:rPr>
              <a:t>Y</a:t>
            </a:r>
            <a:r>
              <a:rPr lang="en-US" b="1" dirty="0" smtClean="0">
                <a:latin typeface="Tahoma" panose="020B0604030504040204" pitchFamily="34" charset="0"/>
                <a:ea typeface="Tahoma" panose="020B0604030504040204" pitchFamily="34" charset="0"/>
                <a:cs typeface="Tahoma" panose="020B0604030504040204" pitchFamily="34" charset="0"/>
              </a:rPr>
              <a:t>our </a:t>
            </a:r>
            <a:r>
              <a:rPr lang="en-US" b="1" dirty="0">
                <a:latin typeface="Tahoma" panose="020B0604030504040204" pitchFamily="34" charset="0"/>
                <a:ea typeface="Tahoma" panose="020B0604030504040204" pitchFamily="34" charset="0"/>
                <a:cs typeface="Tahoma" panose="020B0604030504040204" pitchFamily="34" charset="0"/>
              </a:rPr>
              <a:t>M</a:t>
            </a:r>
            <a:r>
              <a:rPr lang="en-US" b="1" dirty="0" smtClean="0">
                <a:latin typeface="Tahoma" panose="020B0604030504040204" pitchFamily="34" charset="0"/>
                <a:ea typeface="Tahoma" panose="020B0604030504040204" pitchFamily="34" charset="0"/>
                <a:cs typeface="Tahoma" panose="020B0604030504040204" pitchFamily="34" charset="0"/>
              </a:rPr>
              <a:t>ind</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4832" t="6144" r="78000" b="69150"/>
          <a:stretch/>
        </p:blipFill>
        <p:spPr>
          <a:xfrm>
            <a:off x="-21020" y="0"/>
            <a:ext cx="1790517" cy="145239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0964" y="1116586"/>
            <a:ext cx="10170817" cy="5733163"/>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23884" t="2401" r="2915" b="19087"/>
          <a:stretch/>
        </p:blipFill>
        <p:spPr>
          <a:xfrm>
            <a:off x="311836" y="1718129"/>
            <a:ext cx="4494804" cy="2717461"/>
          </a:xfrm>
          <a:prstGeom prst="rect">
            <a:avLst/>
          </a:prstGeom>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37147" t="37681" r="37800" b="44734"/>
          <a:stretch/>
        </p:blipFill>
        <p:spPr>
          <a:xfrm>
            <a:off x="10532810" y="254811"/>
            <a:ext cx="1370700" cy="542321"/>
          </a:xfrm>
          <a:prstGeom prst="rect">
            <a:avLst/>
          </a:prstGeom>
        </p:spPr>
      </p:pic>
      <p:sp>
        <p:nvSpPr>
          <p:cNvPr id="9" name="Footer Placeholder 3"/>
          <p:cNvSpPr txBox="1">
            <a:spLocks/>
          </p:cNvSpPr>
          <p:nvPr/>
        </p:nvSpPr>
        <p:spPr>
          <a:xfrm>
            <a:off x="8902119" y="6492875"/>
            <a:ext cx="3224565" cy="299809"/>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1"/>
                </a:solidFill>
              </a:rPr>
              <a:t>© 2022 SAFE Disability Services Program</a:t>
            </a:r>
            <a:endParaRPr lang="en-US" b="1" dirty="0">
              <a:solidFill>
                <a:schemeClr val="tx1"/>
              </a:solidFill>
            </a:endParaRPr>
          </a:p>
        </p:txBody>
      </p:sp>
    </p:spTree>
    <p:extLst>
      <p:ext uri="{BB962C8B-B14F-4D97-AF65-F5344CB8AC3E}">
        <p14:creationId xmlns:p14="http://schemas.microsoft.com/office/powerpoint/2010/main" val="38824826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9457" y="2436971"/>
            <a:ext cx="3184219" cy="3176815"/>
          </a:xfrm>
          <a:prstGeom prst="rect">
            <a:avLst/>
          </a:prstGeom>
        </p:spPr>
      </p:pic>
      <p:pic>
        <p:nvPicPr>
          <p:cNvPr id="19" name="Picture 18"/>
          <p:cNvPicPr>
            <a:picLocks noChangeAspect="1"/>
          </p:cNvPicPr>
          <p:nvPr/>
        </p:nvPicPr>
        <p:blipFill rotWithShape="1">
          <a:blip r:embed="rId4">
            <a:extLst>
              <a:ext uri="{28A0092B-C50C-407E-A947-70E740481C1C}">
                <a14:useLocalDpi xmlns:a14="http://schemas.microsoft.com/office/drawing/2010/main" val="0"/>
              </a:ext>
            </a:extLst>
          </a:blip>
          <a:srcRect l="4832" t="6144" r="78000" b="69150"/>
          <a:stretch/>
        </p:blipFill>
        <p:spPr>
          <a:xfrm>
            <a:off x="-21020" y="0"/>
            <a:ext cx="2088777" cy="1694330"/>
          </a:xfrm>
          <a:prstGeom prst="rect">
            <a:avLst/>
          </a:prstGeom>
        </p:spPr>
      </p:pic>
      <p:sp>
        <p:nvSpPr>
          <p:cNvPr id="20" name="TextBox 19"/>
          <p:cNvSpPr txBox="1"/>
          <p:nvPr/>
        </p:nvSpPr>
        <p:spPr>
          <a:xfrm>
            <a:off x="1953371" y="254392"/>
            <a:ext cx="6139549" cy="830997"/>
          </a:xfrm>
          <a:prstGeom prst="rect">
            <a:avLst/>
          </a:prstGeom>
          <a:noFill/>
        </p:spPr>
        <p:txBody>
          <a:bodyPr wrap="square" rtlCol="0">
            <a:spAutoFit/>
          </a:bodyPr>
          <a:lstStyle/>
          <a:p>
            <a:r>
              <a:rPr lang="en-US" sz="4800" b="1" dirty="0" smtClean="0">
                <a:latin typeface="Tahoma" panose="020B0604030504040204" pitchFamily="34" charset="0"/>
                <a:ea typeface="Tahoma" panose="020B0604030504040204" pitchFamily="34" charset="0"/>
                <a:cs typeface="Tahoma" panose="020B0604030504040204" pitchFamily="34" charset="0"/>
              </a:rPr>
              <a:t>Remember…..</a:t>
            </a:r>
            <a:endParaRPr lang="en-US" sz="4800" b="1" dirty="0">
              <a:latin typeface="Tahoma" panose="020B0604030504040204" pitchFamily="34" charset="0"/>
              <a:ea typeface="Tahoma" panose="020B0604030504040204" pitchFamily="34" charset="0"/>
              <a:cs typeface="Tahoma" panose="020B0604030504040204" pitchFamily="34" charset="0"/>
            </a:endParaRPr>
          </a:p>
        </p:txBody>
      </p:sp>
      <p:grpSp>
        <p:nvGrpSpPr>
          <p:cNvPr id="24" name="Group 23"/>
          <p:cNvGrpSpPr/>
          <p:nvPr/>
        </p:nvGrpSpPr>
        <p:grpSpPr>
          <a:xfrm>
            <a:off x="0" y="1524000"/>
            <a:ext cx="8212667" cy="4974627"/>
            <a:chOff x="-3" y="565"/>
            <a:chExt cx="12881627" cy="6858000"/>
          </a:xfrm>
        </p:grpSpPr>
        <p:pic>
          <p:nvPicPr>
            <p:cNvPr id="25" name="Picture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565"/>
              <a:ext cx="12166314" cy="6858000"/>
            </a:xfrm>
            <a:prstGeom prst="rect">
              <a:avLst/>
            </a:prstGeom>
          </p:spPr>
        </p:pic>
        <p:pic>
          <p:nvPicPr>
            <p:cNvPr id="26" name="Picture 25"/>
            <p:cNvPicPr>
              <a:picLocks noChangeAspect="1"/>
            </p:cNvPicPr>
            <p:nvPr/>
          </p:nvPicPr>
          <p:blipFill>
            <a:blip r:embed="rId6"/>
            <a:stretch>
              <a:fillRect/>
            </a:stretch>
          </p:blipFill>
          <p:spPr>
            <a:xfrm>
              <a:off x="2557172" y="1149882"/>
              <a:ext cx="1286247" cy="1154015"/>
            </a:xfrm>
            <a:prstGeom prst="rect">
              <a:avLst/>
            </a:prstGeom>
          </p:spPr>
        </p:pic>
        <p:pic>
          <p:nvPicPr>
            <p:cNvPr id="27" name="Picture 26"/>
            <p:cNvPicPr>
              <a:picLocks noChangeAspect="1"/>
            </p:cNvPicPr>
            <p:nvPr/>
          </p:nvPicPr>
          <p:blipFill rotWithShape="1">
            <a:blip r:embed="rId7" cstate="print">
              <a:extLst>
                <a:ext uri="{28A0092B-C50C-407E-A947-70E740481C1C}">
                  <a14:useLocalDpi xmlns:a14="http://schemas.microsoft.com/office/drawing/2010/main" val="0"/>
                </a:ext>
              </a:extLst>
            </a:blip>
            <a:srcRect l="47906" t="21534" r="21694" b="27520"/>
            <a:stretch/>
          </p:blipFill>
          <p:spPr>
            <a:xfrm>
              <a:off x="3008085" y="2409172"/>
              <a:ext cx="1294999" cy="1223320"/>
            </a:xfrm>
            <a:prstGeom prst="rect">
              <a:avLst/>
            </a:prstGeom>
          </p:spPr>
        </p:pic>
        <p:grpSp>
          <p:nvGrpSpPr>
            <p:cNvPr id="28" name="Group 27"/>
            <p:cNvGrpSpPr/>
            <p:nvPr/>
          </p:nvGrpSpPr>
          <p:grpSpPr>
            <a:xfrm>
              <a:off x="3140594" y="4102137"/>
              <a:ext cx="2211596" cy="652248"/>
              <a:chOff x="3444453" y="3782417"/>
              <a:chExt cx="3727641" cy="1105921"/>
            </a:xfrm>
          </p:grpSpPr>
          <p:sp>
            <p:nvSpPr>
              <p:cNvPr id="47" name="Rectangle 46"/>
              <p:cNvSpPr/>
              <p:nvPr/>
            </p:nvSpPr>
            <p:spPr>
              <a:xfrm>
                <a:off x="5459104" y="3782417"/>
                <a:ext cx="1712990" cy="1075552"/>
              </a:xfrm>
              <a:prstGeom prst="rect">
                <a:avLst/>
              </a:prstGeom>
              <a:solidFill>
                <a:srgbClr val="FF505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p:cNvSpPr/>
              <p:nvPr/>
            </p:nvSpPr>
            <p:spPr>
              <a:xfrm>
                <a:off x="3463861" y="3784715"/>
                <a:ext cx="1712990" cy="1075552"/>
              </a:xfrm>
              <a:prstGeom prst="rect">
                <a:avLst/>
              </a:prstGeom>
              <a:solidFill>
                <a:srgbClr val="00B05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9" name="Picture 48"/>
              <p:cNvPicPr>
                <a:picLocks noChangeAspect="1"/>
              </p:cNvPicPr>
              <p:nvPr/>
            </p:nvPicPr>
            <p:blipFill rotWithShape="1">
              <a:blip r:embed="rId8" cstate="print">
                <a:extLst>
                  <a:ext uri="{28A0092B-C50C-407E-A947-70E740481C1C}">
                    <a14:useLocalDpi xmlns:a14="http://schemas.microsoft.com/office/drawing/2010/main" val="0"/>
                  </a:ext>
                </a:extLst>
              </a:blip>
              <a:srcRect l="42410" t="65547" r="19562" b="14751"/>
              <a:stretch/>
            </p:blipFill>
            <p:spPr>
              <a:xfrm>
                <a:off x="3444453" y="3812786"/>
                <a:ext cx="3682953" cy="1075552"/>
              </a:xfrm>
              <a:prstGeom prst="rect">
                <a:avLst/>
              </a:prstGeom>
            </p:spPr>
          </p:pic>
        </p:grpSp>
        <p:sp>
          <p:nvSpPr>
            <p:cNvPr id="29" name="TextBox 28"/>
            <p:cNvSpPr txBox="1"/>
            <p:nvPr/>
          </p:nvSpPr>
          <p:spPr>
            <a:xfrm>
              <a:off x="3100386" y="1292784"/>
              <a:ext cx="3712499" cy="922619"/>
            </a:xfrm>
            <a:prstGeom prst="rect">
              <a:avLst/>
            </a:prstGeom>
            <a:noFill/>
          </p:spPr>
          <p:txBody>
            <a:bodyPr wrap="square" rtlCol="0">
              <a:spAutoFit/>
            </a:bodyPr>
            <a:lstStyle/>
            <a:p>
              <a:pPr algn="ctr"/>
              <a:r>
                <a:rPr lang="en-US" b="1" dirty="0" smtClean="0">
                  <a:latin typeface="Tahoma" panose="020B0604030504040204" pitchFamily="34" charset="0"/>
                  <a:ea typeface="Tahoma" panose="020B0604030504040204" pitchFamily="34" charset="0"/>
                  <a:cs typeface="Tahoma" panose="020B0604030504040204" pitchFamily="34" charset="0"/>
                </a:rPr>
                <a:t>Safe and </a:t>
              </a:r>
            </a:p>
            <a:p>
              <a:pPr algn="ctr"/>
              <a:r>
                <a:rPr lang="en-US" b="1" dirty="0" smtClean="0">
                  <a:latin typeface="Tahoma" panose="020B0604030504040204" pitchFamily="34" charset="0"/>
                  <a:ea typeface="Tahoma" panose="020B0604030504040204" pitchFamily="34" charset="0"/>
                  <a:cs typeface="Tahoma" panose="020B0604030504040204" pitchFamily="34" charset="0"/>
                </a:rPr>
                <a:t>Private Place</a:t>
              </a: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30" name="TextBox 29"/>
            <p:cNvSpPr txBox="1"/>
            <p:nvPr/>
          </p:nvSpPr>
          <p:spPr>
            <a:xfrm>
              <a:off x="3684044" y="2592065"/>
              <a:ext cx="3712499" cy="922619"/>
            </a:xfrm>
            <a:prstGeom prst="rect">
              <a:avLst/>
            </a:prstGeom>
            <a:noFill/>
          </p:spPr>
          <p:txBody>
            <a:bodyPr wrap="square" rtlCol="0">
              <a:spAutoFit/>
            </a:bodyPr>
            <a:lstStyle/>
            <a:p>
              <a:pPr algn="ctr"/>
              <a:r>
                <a:rPr lang="en-US" b="1" dirty="0" smtClean="0">
                  <a:latin typeface="Tahoma" panose="020B0604030504040204" pitchFamily="34" charset="0"/>
                  <a:ea typeface="Tahoma" panose="020B0604030504040204" pitchFamily="34" charset="0"/>
                  <a:cs typeface="Tahoma" panose="020B0604030504040204" pitchFamily="34" charset="0"/>
                </a:rPr>
                <a:t>Safer Sexual </a:t>
              </a:r>
            </a:p>
            <a:p>
              <a:pPr algn="ctr"/>
              <a:r>
                <a:rPr lang="en-US" b="1" dirty="0" smtClean="0">
                  <a:latin typeface="Tahoma" panose="020B0604030504040204" pitchFamily="34" charset="0"/>
                  <a:ea typeface="Tahoma" panose="020B0604030504040204" pitchFamily="34" charset="0"/>
                  <a:cs typeface="Tahoma" panose="020B0604030504040204" pitchFamily="34" charset="0"/>
                </a:rPr>
                <a:t>Partner</a:t>
              </a: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31" name="TextBox 30"/>
            <p:cNvSpPr txBox="1"/>
            <p:nvPr/>
          </p:nvSpPr>
          <p:spPr>
            <a:xfrm>
              <a:off x="5072528" y="4012762"/>
              <a:ext cx="2253040" cy="922619"/>
            </a:xfrm>
            <a:prstGeom prst="rect">
              <a:avLst/>
            </a:prstGeom>
            <a:noFill/>
          </p:spPr>
          <p:txBody>
            <a:bodyPr wrap="square" rtlCol="0">
              <a:spAutoFit/>
            </a:bodyPr>
            <a:lstStyle/>
            <a:p>
              <a:pPr algn="ctr"/>
              <a:r>
                <a:rPr lang="en-US" b="1" dirty="0" smtClean="0">
                  <a:latin typeface="Tahoma" panose="020B0604030504040204" pitchFamily="34" charset="0"/>
                  <a:ea typeface="Tahoma" panose="020B0604030504040204" pitchFamily="34" charset="0"/>
                  <a:cs typeface="Tahoma" panose="020B0604030504040204" pitchFamily="34" charset="0"/>
                </a:rPr>
                <a:t>Sexual </a:t>
              </a:r>
            </a:p>
            <a:p>
              <a:pPr algn="ctr"/>
              <a:r>
                <a:rPr lang="en-US" b="1" dirty="0" smtClean="0">
                  <a:latin typeface="Tahoma" panose="020B0604030504040204" pitchFamily="34" charset="0"/>
                  <a:ea typeface="Tahoma" panose="020B0604030504040204" pitchFamily="34" charset="0"/>
                  <a:cs typeface="Tahoma" panose="020B0604030504040204" pitchFamily="34" charset="0"/>
                </a:rPr>
                <a:t>Limits</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32" name="Picture 31"/>
            <p:cNvPicPr>
              <a:picLocks noChangeAspect="1"/>
            </p:cNvPicPr>
            <p:nvPr/>
          </p:nvPicPr>
          <p:blipFill rotWithShape="1">
            <a:blip r:embed="rId9">
              <a:extLst>
                <a:ext uri="{28A0092B-C50C-407E-A947-70E740481C1C}">
                  <a14:useLocalDpi xmlns:a14="http://schemas.microsoft.com/office/drawing/2010/main" val="0"/>
                </a:ext>
              </a:extLst>
            </a:blip>
            <a:srcRect l="67315" t="67058" r="20748" b="14772"/>
            <a:stretch/>
          </p:blipFill>
          <p:spPr>
            <a:xfrm>
              <a:off x="1787375" y="794224"/>
              <a:ext cx="1452282" cy="1246094"/>
            </a:xfrm>
            <a:prstGeom prst="rect">
              <a:avLst/>
            </a:prstGeom>
          </p:spPr>
        </p:pic>
        <p:pic>
          <p:nvPicPr>
            <p:cNvPr id="33" name="Picture 32"/>
            <p:cNvPicPr>
              <a:picLocks noChangeAspect="1"/>
            </p:cNvPicPr>
            <p:nvPr/>
          </p:nvPicPr>
          <p:blipFill rotWithShape="1">
            <a:blip r:embed="rId9">
              <a:extLst>
                <a:ext uri="{28A0092B-C50C-407E-A947-70E740481C1C}">
                  <a14:useLocalDpi xmlns:a14="http://schemas.microsoft.com/office/drawing/2010/main" val="0"/>
                </a:ext>
              </a:extLst>
            </a:blip>
            <a:srcRect l="67315" t="67058" r="20748" b="14772"/>
            <a:stretch/>
          </p:blipFill>
          <p:spPr>
            <a:xfrm>
              <a:off x="1831031" y="2303897"/>
              <a:ext cx="1452282" cy="1246094"/>
            </a:xfrm>
            <a:prstGeom prst="rect">
              <a:avLst/>
            </a:prstGeom>
          </p:spPr>
        </p:pic>
        <p:pic>
          <p:nvPicPr>
            <p:cNvPr id="34" name="Picture 33"/>
            <p:cNvPicPr>
              <a:picLocks noChangeAspect="1"/>
            </p:cNvPicPr>
            <p:nvPr/>
          </p:nvPicPr>
          <p:blipFill rotWithShape="1">
            <a:blip r:embed="rId9">
              <a:extLst>
                <a:ext uri="{28A0092B-C50C-407E-A947-70E740481C1C}">
                  <a14:useLocalDpi xmlns:a14="http://schemas.microsoft.com/office/drawing/2010/main" val="0"/>
                </a:ext>
              </a:extLst>
            </a:blip>
            <a:srcRect l="67315" t="67058" r="20748" b="14772"/>
            <a:stretch/>
          </p:blipFill>
          <p:spPr>
            <a:xfrm>
              <a:off x="1831031" y="3723132"/>
              <a:ext cx="1452282" cy="1246094"/>
            </a:xfrm>
            <a:prstGeom prst="rect">
              <a:avLst/>
            </a:prstGeom>
          </p:spPr>
        </p:pic>
        <p:pic>
          <p:nvPicPr>
            <p:cNvPr id="35" name="Picture 34"/>
            <p:cNvPicPr>
              <a:picLocks noChangeAspect="1"/>
            </p:cNvPicPr>
            <p:nvPr/>
          </p:nvPicPr>
          <p:blipFill rotWithShape="1">
            <a:blip r:embed="rId10" cstate="print">
              <a:extLst>
                <a:ext uri="{28A0092B-C50C-407E-A947-70E740481C1C}">
                  <a14:useLocalDpi xmlns:a14="http://schemas.microsoft.com/office/drawing/2010/main" val="0"/>
                </a:ext>
              </a:extLst>
            </a:blip>
            <a:srcRect l="23884" t="2401" r="2915" b="19087"/>
            <a:stretch/>
          </p:blipFill>
          <p:spPr>
            <a:xfrm>
              <a:off x="2850901" y="5207475"/>
              <a:ext cx="2422287" cy="1464462"/>
            </a:xfrm>
            <a:prstGeom prst="rect">
              <a:avLst/>
            </a:prstGeom>
          </p:spPr>
        </p:pic>
        <p:sp>
          <p:nvSpPr>
            <p:cNvPr id="36" name="TextBox 35"/>
            <p:cNvSpPr txBox="1"/>
            <p:nvPr/>
          </p:nvSpPr>
          <p:spPr>
            <a:xfrm>
              <a:off x="4956636" y="5638727"/>
              <a:ext cx="2253040" cy="527211"/>
            </a:xfrm>
            <a:prstGeom prst="rect">
              <a:avLst/>
            </a:prstGeom>
            <a:noFill/>
          </p:spPr>
          <p:txBody>
            <a:bodyPr wrap="square" rtlCol="0">
              <a:spAutoFit/>
            </a:bodyPr>
            <a:lstStyle/>
            <a:p>
              <a:pPr algn="ctr"/>
              <a:r>
                <a:rPr lang="en-US" b="1" dirty="0" smtClean="0">
                  <a:latin typeface="Tahoma" panose="020B0604030504040204" pitchFamily="34" charset="0"/>
                  <a:ea typeface="Tahoma" panose="020B0604030504040204" pitchFamily="34" charset="0"/>
                  <a:cs typeface="Tahoma" panose="020B0604030504040204" pitchFamily="34" charset="0"/>
                </a:rPr>
                <a:t>Consent</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37" name="Picture 36"/>
            <p:cNvPicPr>
              <a:picLocks noChangeAspect="1"/>
            </p:cNvPicPr>
            <p:nvPr/>
          </p:nvPicPr>
          <p:blipFill rotWithShape="1">
            <a:blip r:embed="rId9">
              <a:extLst>
                <a:ext uri="{28A0092B-C50C-407E-A947-70E740481C1C}">
                  <a14:useLocalDpi xmlns:a14="http://schemas.microsoft.com/office/drawing/2010/main" val="0"/>
                </a:ext>
              </a:extLst>
            </a:blip>
            <a:srcRect l="67315" t="67058" r="20748" b="14772"/>
            <a:stretch/>
          </p:blipFill>
          <p:spPr>
            <a:xfrm>
              <a:off x="1853065" y="5452888"/>
              <a:ext cx="1452282" cy="1246094"/>
            </a:xfrm>
            <a:prstGeom prst="rect">
              <a:avLst/>
            </a:prstGeom>
          </p:spPr>
        </p:pic>
        <p:pic>
          <p:nvPicPr>
            <p:cNvPr id="38" name="Picture 37"/>
            <p:cNvPicPr>
              <a:picLocks noChangeAspect="1"/>
            </p:cNvPicPr>
            <p:nvPr/>
          </p:nvPicPr>
          <p:blipFill rotWithShape="1">
            <a:blip r:embed="rId11" cstate="print">
              <a:extLst>
                <a:ext uri="{28A0092B-C50C-407E-A947-70E740481C1C}">
                  <a14:useLocalDpi xmlns:a14="http://schemas.microsoft.com/office/drawing/2010/main" val="0"/>
                </a:ext>
              </a:extLst>
            </a:blip>
            <a:srcRect l="79049" t="22474" r="2958" b="7754"/>
            <a:stretch/>
          </p:blipFill>
          <p:spPr>
            <a:xfrm>
              <a:off x="8620350" y="1060550"/>
              <a:ext cx="727771" cy="1590789"/>
            </a:xfrm>
            <a:prstGeom prst="rect">
              <a:avLst/>
            </a:prstGeom>
          </p:spPr>
        </p:pic>
        <p:sp>
          <p:nvSpPr>
            <p:cNvPr id="39" name="TextBox 38"/>
            <p:cNvSpPr txBox="1"/>
            <p:nvPr/>
          </p:nvSpPr>
          <p:spPr>
            <a:xfrm>
              <a:off x="9106319" y="1417271"/>
              <a:ext cx="3158846" cy="922619"/>
            </a:xfrm>
            <a:prstGeom prst="rect">
              <a:avLst/>
            </a:prstGeom>
            <a:noFill/>
          </p:spPr>
          <p:txBody>
            <a:bodyPr wrap="square" rtlCol="0">
              <a:spAutoFit/>
            </a:bodyPr>
            <a:lstStyle/>
            <a:p>
              <a:pPr algn="ctr"/>
              <a:r>
                <a:rPr lang="en-US" b="1" dirty="0" smtClean="0">
                  <a:latin typeface="Tahoma" panose="020B0604030504040204" pitchFamily="34" charset="0"/>
                  <a:ea typeface="Tahoma" panose="020B0604030504040204" pitchFamily="34" charset="0"/>
                  <a:cs typeface="Tahoma" panose="020B0604030504040204" pitchFamily="34" charset="0"/>
                </a:rPr>
                <a:t>Birth Control Plan</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40" name="Picture 39"/>
            <p:cNvPicPr>
              <a:picLocks noChangeAspect="1"/>
            </p:cNvPicPr>
            <p:nvPr/>
          </p:nvPicPr>
          <p:blipFill rotWithShape="1">
            <a:blip r:embed="rId9">
              <a:extLst>
                <a:ext uri="{28A0092B-C50C-407E-A947-70E740481C1C}">
                  <a14:useLocalDpi xmlns:a14="http://schemas.microsoft.com/office/drawing/2010/main" val="0"/>
                </a:ext>
              </a:extLst>
            </a:blip>
            <a:srcRect l="67315" t="67058" r="20748" b="14772"/>
            <a:stretch/>
          </p:blipFill>
          <p:spPr>
            <a:xfrm>
              <a:off x="7556923" y="877687"/>
              <a:ext cx="1452282" cy="1246094"/>
            </a:xfrm>
            <a:prstGeom prst="rect">
              <a:avLst/>
            </a:prstGeom>
          </p:spPr>
        </p:pic>
        <p:sp>
          <p:nvSpPr>
            <p:cNvPr id="41" name="TextBox 40"/>
            <p:cNvSpPr txBox="1"/>
            <p:nvPr/>
          </p:nvSpPr>
          <p:spPr>
            <a:xfrm>
              <a:off x="9722778" y="2926944"/>
              <a:ext cx="3158846" cy="922619"/>
            </a:xfrm>
            <a:prstGeom prst="rect">
              <a:avLst/>
            </a:prstGeom>
            <a:noFill/>
          </p:spPr>
          <p:txBody>
            <a:bodyPr wrap="square" rtlCol="0">
              <a:spAutoFit/>
            </a:bodyPr>
            <a:lstStyle/>
            <a:p>
              <a:pPr algn="ctr"/>
              <a:r>
                <a:rPr lang="en-US" b="1" dirty="0" smtClean="0">
                  <a:latin typeface="Tahoma" panose="020B0604030504040204" pitchFamily="34" charset="0"/>
                  <a:ea typeface="Tahoma" panose="020B0604030504040204" pitchFamily="34" charset="0"/>
                  <a:cs typeface="Tahoma" panose="020B0604030504040204" pitchFamily="34" charset="0"/>
                </a:rPr>
                <a:t>STI Testing</a:t>
              </a:r>
            </a:p>
            <a:p>
              <a:pPr algn="ctr"/>
              <a:r>
                <a:rPr lang="en-US" b="1" dirty="0">
                  <a:latin typeface="Tahoma" panose="020B0604030504040204" pitchFamily="34" charset="0"/>
                  <a:ea typeface="Tahoma" panose="020B0604030504040204" pitchFamily="34" charset="0"/>
                  <a:cs typeface="Tahoma" panose="020B0604030504040204" pitchFamily="34" charset="0"/>
                </a:rPr>
                <a:t>a</a:t>
              </a:r>
              <a:r>
                <a:rPr lang="en-US" b="1" dirty="0" smtClean="0">
                  <a:latin typeface="Tahoma" panose="020B0604030504040204" pitchFamily="34" charset="0"/>
                  <a:ea typeface="Tahoma" panose="020B0604030504040204" pitchFamily="34" charset="0"/>
                  <a:cs typeface="Tahoma" panose="020B0604030504040204" pitchFamily="34" charset="0"/>
                </a:rPr>
                <a:t>nd Protection</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42" name="Picture 41"/>
            <p:cNvPicPr>
              <a:picLocks noChangeAspect="1"/>
            </p:cNvPicPr>
            <p:nvPr/>
          </p:nvPicPr>
          <p:blipFill rotWithShape="1">
            <a:blip r:embed="rId12" cstate="print">
              <a:extLst>
                <a:ext uri="{28A0092B-C50C-407E-A947-70E740481C1C}">
                  <a14:useLocalDpi xmlns:a14="http://schemas.microsoft.com/office/drawing/2010/main" val="0"/>
                </a:ext>
              </a:extLst>
            </a:blip>
            <a:srcRect l="59591" t="18064" r="16085" b="24473"/>
            <a:stretch/>
          </p:blipFill>
          <p:spPr>
            <a:xfrm>
              <a:off x="8588678" y="2621756"/>
              <a:ext cx="1213216" cy="1615619"/>
            </a:xfrm>
            <a:prstGeom prst="rect">
              <a:avLst/>
            </a:prstGeom>
          </p:spPr>
        </p:pic>
        <p:pic>
          <p:nvPicPr>
            <p:cNvPr id="43" name="Picture 42"/>
            <p:cNvPicPr>
              <a:picLocks noChangeAspect="1"/>
            </p:cNvPicPr>
            <p:nvPr/>
          </p:nvPicPr>
          <p:blipFill rotWithShape="1">
            <a:blip r:embed="rId9">
              <a:extLst>
                <a:ext uri="{28A0092B-C50C-407E-A947-70E740481C1C}">
                  <a14:useLocalDpi xmlns:a14="http://schemas.microsoft.com/office/drawing/2010/main" val="0"/>
                </a:ext>
              </a:extLst>
            </a:blip>
            <a:srcRect l="67315" t="67058" r="20748" b="14772"/>
            <a:stretch/>
          </p:blipFill>
          <p:spPr>
            <a:xfrm>
              <a:off x="7475722" y="2621756"/>
              <a:ext cx="1452282" cy="1246094"/>
            </a:xfrm>
            <a:prstGeom prst="rect">
              <a:avLst/>
            </a:prstGeom>
          </p:spPr>
        </p:pic>
        <p:pic>
          <p:nvPicPr>
            <p:cNvPr id="44" name="Picture 43"/>
            <p:cNvPicPr>
              <a:picLocks noChangeAspect="1"/>
            </p:cNvPicPr>
            <p:nvPr/>
          </p:nvPicPr>
          <p:blipFill rotWithShape="1">
            <a:blip r:embed="rId9">
              <a:extLst>
                <a:ext uri="{28A0092B-C50C-407E-A947-70E740481C1C}">
                  <a14:useLocalDpi xmlns:a14="http://schemas.microsoft.com/office/drawing/2010/main" val="0"/>
                </a:ext>
              </a:extLst>
            </a:blip>
            <a:srcRect l="67315" t="67058" r="20748" b="14772"/>
            <a:stretch/>
          </p:blipFill>
          <p:spPr>
            <a:xfrm>
              <a:off x="7445136" y="4444218"/>
              <a:ext cx="1452282" cy="1246094"/>
            </a:xfrm>
            <a:prstGeom prst="rect">
              <a:avLst/>
            </a:prstGeom>
          </p:spPr>
        </p:pic>
        <p:pic>
          <p:nvPicPr>
            <p:cNvPr id="45" name="Picture 44"/>
            <p:cNvPicPr>
              <a:picLocks noChangeAspect="1"/>
            </p:cNvPicPr>
            <p:nvPr/>
          </p:nvPicPr>
          <p:blipFill>
            <a:blip r:embed="rId13"/>
            <a:stretch>
              <a:fillRect/>
            </a:stretch>
          </p:blipFill>
          <p:spPr>
            <a:xfrm>
              <a:off x="8704208" y="4500679"/>
              <a:ext cx="1196444" cy="1432684"/>
            </a:xfrm>
            <a:prstGeom prst="rect">
              <a:avLst/>
            </a:prstGeom>
          </p:spPr>
        </p:pic>
        <p:sp>
          <p:nvSpPr>
            <p:cNvPr id="46" name="TextBox 45"/>
            <p:cNvSpPr txBox="1"/>
            <p:nvPr/>
          </p:nvSpPr>
          <p:spPr>
            <a:xfrm>
              <a:off x="9639020" y="4755710"/>
              <a:ext cx="3158846" cy="922619"/>
            </a:xfrm>
            <a:prstGeom prst="rect">
              <a:avLst/>
            </a:prstGeom>
            <a:noFill/>
          </p:spPr>
          <p:txBody>
            <a:bodyPr wrap="square" rtlCol="0">
              <a:spAutoFit/>
            </a:bodyPr>
            <a:lstStyle/>
            <a:p>
              <a:pPr algn="ctr"/>
              <a:r>
                <a:rPr lang="en-US" b="1" dirty="0" smtClean="0">
                  <a:latin typeface="Tahoma" panose="020B0604030504040204" pitchFamily="34" charset="0"/>
                  <a:ea typeface="Tahoma" panose="020B0604030504040204" pitchFamily="34" charset="0"/>
                  <a:cs typeface="Tahoma" panose="020B0604030504040204" pitchFamily="34" charset="0"/>
                </a:rPr>
                <a:t>Lubricant  </a:t>
              </a:r>
            </a:p>
            <a:p>
              <a:pPr algn="ctr"/>
              <a:r>
                <a:rPr lang="en-US" b="1" dirty="0" smtClean="0">
                  <a:latin typeface="Tahoma" panose="020B0604030504040204" pitchFamily="34" charset="0"/>
                  <a:ea typeface="Tahoma" panose="020B0604030504040204" pitchFamily="34" charset="0"/>
                  <a:cs typeface="Tahoma" panose="020B0604030504040204" pitchFamily="34" charset="0"/>
                </a:rPr>
                <a:t>and Foreplay</a:t>
              </a:r>
              <a:endParaRPr lang="en-US" b="1" dirty="0">
                <a:latin typeface="Tahoma" panose="020B0604030504040204" pitchFamily="34" charset="0"/>
                <a:ea typeface="Tahoma" panose="020B0604030504040204" pitchFamily="34" charset="0"/>
                <a:cs typeface="Tahoma" panose="020B0604030504040204" pitchFamily="34" charset="0"/>
              </a:endParaRPr>
            </a:p>
          </p:txBody>
        </p:sp>
      </p:grpSp>
      <p:pic>
        <p:nvPicPr>
          <p:cNvPr id="51" name="Picture 50"/>
          <p:cNvPicPr>
            <a:picLocks noChangeAspect="1"/>
          </p:cNvPicPr>
          <p:nvPr/>
        </p:nvPicPr>
        <p:blipFill rotWithShape="1">
          <a:blip r:embed="rId14"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52" name="Footer Placeholder 3"/>
          <p:cNvSpPr txBox="1">
            <a:spLocks/>
          </p:cNvSpPr>
          <p:nvPr/>
        </p:nvSpPr>
        <p:spPr>
          <a:xfrm>
            <a:off x="8902119" y="6492875"/>
            <a:ext cx="3224565" cy="299809"/>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1"/>
                </a:solidFill>
              </a:rPr>
              <a:t>© 2022 SAFE Disability Services Program</a:t>
            </a:r>
            <a:endParaRPr lang="en-US" b="1" dirty="0">
              <a:solidFill>
                <a:schemeClr val="tx1"/>
              </a:solidFill>
            </a:endParaRPr>
          </a:p>
        </p:txBody>
      </p:sp>
    </p:spTree>
    <p:extLst>
      <p:ext uri="{BB962C8B-B14F-4D97-AF65-F5344CB8AC3E}">
        <p14:creationId xmlns:p14="http://schemas.microsoft.com/office/powerpoint/2010/main" val="4631027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0"/>
            <a:ext cx="12192000" cy="6858000"/>
            <a:chOff x="0" y="0"/>
            <a:chExt cx="12192000" cy="685800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5956" y="463826"/>
              <a:ext cx="9603747" cy="5413513"/>
            </a:xfrm>
            <a:prstGeom prst="rect">
              <a:avLst/>
            </a:prstGeom>
          </p:spPr>
        </p:pic>
      </p:grpSp>
      <p:sp>
        <p:nvSpPr>
          <p:cNvPr id="8" name="Footer Placeholder 3"/>
          <p:cNvSpPr txBox="1">
            <a:spLocks/>
          </p:cNvSpPr>
          <p:nvPr/>
        </p:nvSpPr>
        <p:spPr>
          <a:xfrm>
            <a:off x="8885790" y="6476546"/>
            <a:ext cx="3224565" cy="299809"/>
          </a:xfrm>
          <a:prstGeom prst="rect">
            <a:avLst/>
          </a:prstGeom>
          <a:solidFill>
            <a:srgbClr val="AFCFE4"/>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1"/>
                </a:solidFill>
              </a:rPr>
              <a:t>© 2022 SAFE Disability Services Program</a:t>
            </a:r>
            <a:endParaRPr lang="en-US" b="1" dirty="0">
              <a:solidFill>
                <a:schemeClr val="tx1"/>
              </a:solidFill>
            </a:endParaRPr>
          </a:p>
        </p:txBody>
      </p:sp>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Tree>
    <p:extLst>
      <p:ext uri="{BB962C8B-B14F-4D97-AF65-F5344CB8AC3E}">
        <p14:creationId xmlns:p14="http://schemas.microsoft.com/office/powerpoint/2010/main" val="8677042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TextBox 12"/>
          <p:cNvSpPr txBox="1"/>
          <p:nvPr/>
        </p:nvSpPr>
        <p:spPr>
          <a:xfrm>
            <a:off x="2275516" y="2103536"/>
            <a:ext cx="8072011" cy="1446550"/>
          </a:xfrm>
          <a:prstGeom prst="rect">
            <a:avLst/>
          </a:prstGeom>
          <a:noFill/>
          <a:ln w="57150">
            <a:solidFill>
              <a:schemeClr val="tx1"/>
            </a:solidFill>
          </a:ln>
        </p:spPr>
        <p:txBody>
          <a:bodyPr wrap="square" rtlCol="0">
            <a:spAutoFit/>
          </a:bodyPr>
          <a:lstStyle/>
          <a:p>
            <a:pPr algn="ctr"/>
            <a:r>
              <a:rPr lang="en-US" sz="4400" dirty="0" smtClean="0">
                <a:latin typeface="Tahoma" panose="020B0604030504040204" pitchFamily="34" charset="0"/>
                <a:ea typeface="Tahoma" panose="020B0604030504040204" pitchFamily="34" charset="0"/>
                <a:cs typeface="Tahoma" panose="020B0604030504040204" pitchFamily="34" charset="0"/>
              </a:rPr>
              <a:t>Who gets to decide when you are ready to have sex?</a:t>
            </a:r>
            <a:endParaRPr lang="en-US" sz="4400" dirty="0">
              <a:latin typeface="Tahoma" panose="020B0604030504040204" pitchFamily="34" charset="0"/>
              <a:ea typeface="Tahoma" panose="020B0604030504040204" pitchFamily="34" charset="0"/>
              <a:cs typeface="Tahoma" panose="020B0604030504040204" pitchFamily="34" charset="0"/>
            </a:endParaRPr>
          </a:p>
        </p:txBody>
      </p:sp>
      <p:sp>
        <p:nvSpPr>
          <p:cNvPr id="4" name="Footer Placeholder 3"/>
          <p:cNvSpPr txBox="1">
            <a:spLocks/>
          </p:cNvSpPr>
          <p:nvPr/>
        </p:nvSpPr>
        <p:spPr>
          <a:xfrm>
            <a:off x="8885790" y="6460217"/>
            <a:ext cx="3224565" cy="299809"/>
          </a:xfrm>
          <a:prstGeom prst="rect">
            <a:avLst/>
          </a:prstGeom>
          <a:solidFill>
            <a:srgbClr val="AFCFE4"/>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1"/>
                </a:solidFill>
              </a:rPr>
              <a:t>© 2022 SAFE Disability Services Program</a:t>
            </a:r>
            <a:endParaRPr lang="en-US" b="1" dirty="0">
              <a:solidFill>
                <a:schemeClr val="tx1"/>
              </a:solidFill>
            </a:endParaRP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37147" t="37681" r="37800" b="44734"/>
          <a:stretch/>
        </p:blipFill>
        <p:spPr>
          <a:xfrm>
            <a:off x="10532810" y="254811"/>
            <a:ext cx="1370700" cy="542321"/>
          </a:xfrm>
          <a:prstGeom prst="rect">
            <a:avLst/>
          </a:prstGeom>
        </p:spPr>
      </p:pic>
    </p:spTree>
    <p:extLst>
      <p:ext uri="{BB962C8B-B14F-4D97-AF65-F5344CB8AC3E}">
        <p14:creationId xmlns:p14="http://schemas.microsoft.com/office/powerpoint/2010/main" val="33249302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245788" cy="6858000"/>
          </a:xfrm>
          <a:prstGeom prst="rect">
            <a:avLst/>
          </a:prstGeom>
        </p:spPr>
      </p:pic>
      <p:sp>
        <p:nvSpPr>
          <p:cNvPr id="3" name="Footer Placeholder 3"/>
          <p:cNvSpPr txBox="1">
            <a:spLocks/>
          </p:cNvSpPr>
          <p:nvPr/>
        </p:nvSpPr>
        <p:spPr>
          <a:xfrm>
            <a:off x="8918448" y="6509204"/>
            <a:ext cx="3224565" cy="299809"/>
          </a:xfrm>
          <a:prstGeom prst="rect">
            <a:avLst/>
          </a:prstGeom>
          <a:solidFill>
            <a:srgbClr val="AFCFE4"/>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1"/>
                </a:solidFill>
              </a:rPr>
              <a:t>© 2022 SAFE Disability Services Program</a:t>
            </a:r>
            <a:endParaRPr lang="en-US" b="1" dirty="0">
              <a:solidFill>
                <a:schemeClr val="tx1"/>
              </a:solidFill>
            </a:endParaRPr>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Tree>
    <p:extLst>
      <p:ext uri="{BB962C8B-B14F-4D97-AF65-F5344CB8AC3E}">
        <p14:creationId xmlns:p14="http://schemas.microsoft.com/office/powerpoint/2010/main" val="213917347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TextBox 12"/>
          <p:cNvSpPr txBox="1"/>
          <p:nvPr/>
        </p:nvSpPr>
        <p:spPr>
          <a:xfrm>
            <a:off x="2275516" y="2332136"/>
            <a:ext cx="8072011" cy="1446550"/>
          </a:xfrm>
          <a:prstGeom prst="rect">
            <a:avLst/>
          </a:prstGeom>
          <a:noFill/>
          <a:ln w="57150">
            <a:solidFill>
              <a:schemeClr val="tx1"/>
            </a:solidFill>
          </a:ln>
        </p:spPr>
        <p:txBody>
          <a:bodyPr wrap="square" rtlCol="0">
            <a:spAutoFit/>
          </a:bodyPr>
          <a:lstStyle/>
          <a:p>
            <a:pPr algn="ctr"/>
            <a:r>
              <a:rPr lang="en-US" sz="4400" dirty="0" smtClean="0">
                <a:latin typeface="Tahoma" panose="020B0604030504040204" pitchFamily="34" charset="0"/>
                <a:ea typeface="Tahoma" panose="020B0604030504040204" pitchFamily="34" charset="0"/>
                <a:cs typeface="Tahoma" panose="020B0604030504040204" pitchFamily="34" charset="0"/>
              </a:rPr>
              <a:t>Name one thing that is on our Safer Sexuality Checklist.</a:t>
            </a:r>
            <a:endParaRPr lang="en-US" sz="4400" dirty="0">
              <a:latin typeface="Tahoma" panose="020B0604030504040204" pitchFamily="34" charset="0"/>
              <a:ea typeface="Tahoma" panose="020B0604030504040204" pitchFamily="34" charset="0"/>
              <a:cs typeface="Tahoma" panose="020B0604030504040204" pitchFamily="34" charset="0"/>
            </a:endParaRPr>
          </a:p>
        </p:txBody>
      </p:sp>
      <p:sp>
        <p:nvSpPr>
          <p:cNvPr id="4" name="Footer Placeholder 3"/>
          <p:cNvSpPr txBox="1">
            <a:spLocks/>
          </p:cNvSpPr>
          <p:nvPr/>
        </p:nvSpPr>
        <p:spPr>
          <a:xfrm>
            <a:off x="8885790" y="6460217"/>
            <a:ext cx="3224565" cy="299809"/>
          </a:xfrm>
          <a:prstGeom prst="rect">
            <a:avLst/>
          </a:prstGeom>
          <a:solidFill>
            <a:srgbClr val="AFCFE4"/>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1"/>
                </a:solidFill>
              </a:rPr>
              <a:t>© 2022 SAFE Disability Services Program</a:t>
            </a:r>
            <a:endParaRPr lang="en-US" b="1" dirty="0">
              <a:solidFill>
                <a:schemeClr val="tx1"/>
              </a:solidFill>
            </a:endParaRP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37147" t="37681" r="37800" b="44734"/>
          <a:stretch/>
        </p:blipFill>
        <p:spPr>
          <a:xfrm>
            <a:off x="10532810" y="254811"/>
            <a:ext cx="1370700" cy="542321"/>
          </a:xfrm>
          <a:prstGeom prst="rect">
            <a:avLst/>
          </a:prstGeom>
        </p:spPr>
      </p:pic>
    </p:spTree>
    <p:extLst>
      <p:ext uri="{BB962C8B-B14F-4D97-AF65-F5344CB8AC3E}">
        <p14:creationId xmlns:p14="http://schemas.microsoft.com/office/powerpoint/2010/main" val="30296083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6" name="Group 5"/>
          <p:cNvGrpSpPr/>
          <p:nvPr/>
        </p:nvGrpSpPr>
        <p:grpSpPr>
          <a:xfrm>
            <a:off x="1836954" y="3467694"/>
            <a:ext cx="8518092" cy="1655058"/>
            <a:chOff x="1842052" y="5120120"/>
            <a:chExt cx="8518092" cy="1655058"/>
          </a:xfrm>
        </p:grpSpPr>
        <p:sp>
          <p:nvSpPr>
            <p:cNvPr id="7" name="Rectangle 6"/>
            <p:cNvSpPr/>
            <p:nvPr/>
          </p:nvSpPr>
          <p:spPr>
            <a:xfrm>
              <a:off x="1842052" y="5120120"/>
              <a:ext cx="3564835" cy="1641137"/>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6795309" y="5134041"/>
              <a:ext cx="3564835" cy="1641137"/>
            </a:xfrm>
            <a:prstGeom prst="rect">
              <a:avLst/>
            </a:prstGeom>
            <a:solidFill>
              <a:srgbClr val="FF5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t="4183" r="67947" b="43399"/>
            <a:stretch/>
          </p:blipFill>
          <p:spPr>
            <a:xfrm>
              <a:off x="1973414" y="5120120"/>
              <a:ext cx="1780286" cy="1641137"/>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69863" t="8889" r="3242" b="38562"/>
            <a:stretch/>
          </p:blipFill>
          <p:spPr>
            <a:xfrm>
              <a:off x="6977036" y="5131623"/>
              <a:ext cx="1492283" cy="1643555"/>
            </a:xfrm>
            <a:prstGeom prst="rect">
              <a:avLst/>
            </a:prstGeom>
          </p:spPr>
        </p:pic>
        <p:sp>
          <p:nvSpPr>
            <p:cNvPr id="11" name="Title 1"/>
            <p:cNvSpPr txBox="1">
              <a:spLocks/>
            </p:cNvSpPr>
            <p:nvPr/>
          </p:nvSpPr>
          <p:spPr>
            <a:xfrm>
              <a:off x="3709847" y="5463622"/>
              <a:ext cx="1530756" cy="1097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smtClean="0">
                  <a:latin typeface="Tahoma" panose="020B0604030504040204" pitchFamily="34" charset="0"/>
                  <a:ea typeface="Tahoma" panose="020B0604030504040204" pitchFamily="34" charset="0"/>
                  <a:cs typeface="Tahoma" panose="020B0604030504040204" pitchFamily="34" charset="0"/>
                </a:rPr>
                <a:t>YES</a:t>
              </a:r>
              <a:endParaRPr lang="en-US" sz="5400" b="1" dirty="0">
                <a:latin typeface="Tahoma" panose="020B0604030504040204" pitchFamily="34" charset="0"/>
                <a:ea typeface="Tahoma" panose="020B0604030504040204" pitchFamily="34" charset="0"/>
                <a:cs typeface="Tahoma" panose="020B0604030504040204" pitchFamily="34" charset="0"/>
              </a:endParaRPr>
            </a:p>
          </p:txBody>
        </p:sp>
        <p:sp>
          <p:nvSpPr>
            <p:cNvPr id="12" name="Title 1"/>
            <p:cNvSpPr txBox="1">
              <a:spLocks/>
            </p:cNvSpPr>
            <p:nvPr/>
          </p:nvSpPr>
          <p:spPr>
            <a:xfrm>
              <a:off x="8578187" y="5463622"/>
              <a:ext cx="1530756" cy="1097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smtClean="0">
                  <a:latin typeface="Tahoma" panose="020B0604030504040204" pitchFamily="34" charset="0"/>
                  <a:ea typeface="Tahoma" panose="020B0604030504040204" pitchFamily="34" charset="0"/>
                  <a:cs typeface="Tahoma" panose="020B0604030504040204" pitchFamily="34" charset="0"/>
                </a:rPr>
                <a:t>NO</a:t>
              </a:r>
              <a:endParaRPr lang="en-US" sz="5400" b="1" dirty="0">
                <a:latin typeface="Tahoma" panose="020B0604030504040204" pitchFamily="34" charset="0"/>
                <a:ea typeface="Tahoma" panose="020B0604030504040204" pitchFamily="34" charset="0"/>
                <a:cs typeface="Tahoma" panose="020B0604030504040204" pitchFamily="34" charset="0"/>
              </a:endParaRPr>
            </a:p>
          </p:txBody>
        </p:sp>
      </p:grpSp>
      <p:sp>
        <p:nvSpPr>
          <p:cNvPr id="13" name="TextBox 12"/>
          <p:cNvSpPr txBox="1"/>
          <p:nvPr/>
        </p:nvSpPr>
        <p:spPr>
          <a:xfrm>
            <a:off x="2179264" y="1718525"/>
            <a:ext cx="8072011" cy="1200329"/>
          </a:xfrm>
          <a:prstGeom prst="rect">
            <a:avLst/>
          </a:prstGeom>
          <a:noFill/>
          <a:ln w="57150">
            <a:solidFill>
              <a:schemeClr val="tx1"/>
            </a:solidFill>
          </a:ln>
        </p:spPr>
        <p:txBody>
          <a:bodyPr wrap="square" rtlCol="0">
            <a:spAutoFit/>
          </a:bodyPr>
          <a:lstStyle/>
          <a:p>
            <a:pPr algn="ctr"/>
            <a:r>
              <a:rPr lang="en-US" sz="3600" dirty="0" smtClean="0">
                <a:latin typeface="Tahoma" panose="020B0604030504040204" pitchFamily="34" charset="0"/>
                <a:ea typeface="Tahoma" panose="020B0604030504040204" pitchFamily="34" charset="0"/>
                <a:cs typeface="Tahoma" panose="020B0604030504040204" pitchFamily="34" charset="0"/>
              </a:rPr>
              <a:t>Can you change your mind at any time about having sex?</a:t>
            </a:r>
            <a:endParaRPr lang="en-US" sz="3600" dirty="0">
              <a:latin typeface="Tahoma" panose="020B0604030504040204" pitchFamily="34" charset="0"/>
              <a:ea typeface="Tahoma" panose="020B0604030504040204" pitchFamily="34" charset="0"/>
              <a:cs typeface="Tahoma" panose="020B0604030504040204" pitchFamily="34" charset="0"/>
            </a:endParaRPr>
          </a:p>
        </p:txBody>
      </p:sp>
      <p:sp>
        <p:nvSpPr>
          <p:cNvPr id="14" name="Footer Placeholder 3"/>
          <p:cNvSpPr txBox="1">
            <a:spLocks/>
          </p:cNvSpPr>
          <p:nvPr/>
        </p:nvSpPr>
        <p:spPr>
          <a:xfrm>
            <a:off x="8885790" y="6460217"/>
            <a:ext cx="3224565" cy="299809"/>
          </a:xfrm>
          <a:prstGeom prst="rect">
            <a:avLst/>
          </a:prstGeom>
          <a:solidFill>
            <a:srgbClr val="AFCFE4"/>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1"/>
                </a:solidFill>
              </a:rPr>
              <a:t>© 2022 SAFE Disability Services Program</a:t>
            </a:r>
            <a:endParaRPr lang="en-US" b="1" dirty="0">
              <a:solidFill>
                <a:schemeClr val="tx1"/>
              </a:solidFill>
            </a:endParaRPr>
          </a:p>
        </p:txBody>
      </p:sp>
      <p:pic>
        <p:nvPicPr>
          <p:cNvPr id="15" name="Picture 14"/>
          <p:cNvPicPr>
            <a:picLocks noChangeAspect="1"/>
          </p:cNvPicPr>
          <p:nvPr/>
        </p:nvPicPr>
        <p:blipFill rotWithShape="1">
          <a:blip r:embed="rId5" cstate="print">
            <a:extLst>
              <a:ext uri="{28A0092B-C50C-407E-A947-70E740481C1C}">
                <a14:useLocalDpi xmlns:a14="http://schemas.microsoft.com/office/drawing/2010/main" val="0"/>
              </a:ext>
            </a:extLst>
          </a:blip>
          <a:srcRect l="37147" t="37681" r="37800" b="44734"/>
          <a:stretch/>
        </p:blipFill>
        <p:spPr>
          <a:xfrm>
            <a:off x="10532810" y="254811"/>
            <a:ext cx="1370700" cy="542321"/>
          </a:xfrm>
          <a:prstGeom prst="rect">
            <a:avLst/>
          </a:prstGeom>
        </p:spPr>
      </p:pic>
    </p:spTree>
    <p:extLst>
      <p:ext uri="{BB962C8B-B14F-4D97-AF65-F5344CB8AC3E}">
        <p14:creationId xmlns:p14="http://schemas.microsoft.com/office/powerpoint/2010/main" val="19610041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0"/>
            <a:ext cx="12166314" cy="6858000"/>
            <a:chOff x="0" y="0"/>
            <a:chExt cx="12166314" cy="685800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66314" cy="68580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93759" y="1056528"/>
              <a:ext cx="5814077" cy="4492696"/>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r="42702"/>
            <a:stretch/>
          </p:blipFill>
          <p:spPr>
            <a:xfrm>
              <a:off x="1841471" y="1327682"/>
              <a:ext cx="3655437" cy="4719476"/>
            </a:xfrm>
            <a:prstGeom prst="rect">
              <a:avLst/>
            </a:prstGeom>
          </p:spPr>
        </p:pic>
      </p:grpSp>
      <p:sp>
        <p:nvSpPr>
          <p:cNvPr id="9" name="Footer Placeholder 3"/>
          <p:cNvSpPr txBox="1">
            <a:spLocks/>
          </p:cNvSpPr>
          <p:nvPr/>
        </p:nvSpPr>
        <p:spPr>
          <a:xfrm>
            <a:off x="8885790" y="6460217"/>
            <a:ext cx="3224565" cy="299809"/>
          </a:xfrm>
          <a:prstGeom prst="rect">
            <a:avLst/>
          </a:prstGeom>
          <a:solidFill>
            <a:srgbClr val="AFCFE4"/>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1"/>
                </a:solidFill>
              </a:rPr>
              <a:t>© 2022 SAFE Disability Services Program</a:t>
            </a:r>
            <a:endParaRPr lang="en-US" b="1" dirty="0">
              <a:solidFill>
                <a:schemeClr val="tx1"/>
              </a:solidFill>
            </a:endParaRPr>
          </a:p>
        </p:txBody>
      </p:sp>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l="37147" t="37681" r="37800" b="44734"/>
          <a:stretch/>
        </p:blipFill>
        <p:spPr>
          <a:xfrm>
            <a:off x="10532810" y="254811"/>
            <a:ext cx="1370700" cy="542321"/>
          </a:xfrm>
          <a:prstGeom prst="rect">
            <a:avLst/>
          </a:prstGeom>
        </p:spPr>
      </p:pic>
    </p:spTree>
    <p:extLst>
      <p:ext uri="{BB962C8B-B14F-4D97-AF65-F5344CB8AC3E}">
        <p14:creationId xmlns:p14="http://schemas.microsoft.com/office/powerpoint/2010/main" val="21914596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29" y="0"/>
            <a:ext cx="12192000" cy="6858000"/>
          </a:xfrm>
          <a:prstGeom prst="rect">
            <a:avLst/>
          </a:prstGeom>
        </p:spPr>
      </p:pic>
      <p:sp>
        <p:nvSpPr>
          <p:cNvPr id="3" name="Footer Placeholder 3"/>
          <p:cNvSpPr txBox="1">
            <a:spLocks/>
          </p:cNvSpPr>
          <p:nvPr/>
        </p:nvSpPr>
        <p:spPr>
          <a:xfrm>
            <a:off x="8885790" y="6460217"/>
            <a:ext cx="3224565" cy="299809"/>
          </a:xfrm>
          <a:prstGeom prst="rect">
            <a:avLst/>
          </a:prstGeom>
          <a:solidFill>
            <a:srgbClr val="AFCFE4"/>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1"/>
                </a:solidFill>
              </a:rPr>
              <a:t>© 2022 SAFE Disability Services Program</a:t>
            </a:r>
            <a:endParaRPr lang="en-US" b="1" dirty="0">
              <a:solidFill>
                <a:schemeClr val="tx1"/>
              </a:solidFill>
            </a:endParaRPr>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37147" t="37681" r="37800" b="44734"/>
          <a:stretch/>
        </p:blipFill>
        <p:spPr>
          <a:xfrm>
            <a:off x="10532810" y="254811"/>
            <a:ext cx="1370700" cy="542321"/>
          </a:xfrm>
          <a:prstGeom prst="rect">
            <a:avLst/>
          </a:prstGeom>
        </p:spPr>
      </p:pic>
    </p:spTree>
    <p:extLst>
      <p:ext uri="{BB962C8B-B14F-4D97-AF65-F5344CB8AC3E}">
        <p14:creationId xmlns:p14="http://schemas.microsoft.com/office/powerpoint/2010/main" val="106905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77386"/>
          <a:stretch/>
        </p:blipFill>
        <p:spPr>
          <a:xfrm>
            <a:off x="0" y="5307106"/>
            <a:ext cx="12192000" cy="1550894"/>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rcRect/>
          <a:stretch/>
        </p:blipFill>
        <p:spPr>
          <a:xfrm>
            <a:off x="308530" y="2314794"/>
            <a:ext cx="11615221" cy="1451902"/>
          </a:xfrm>
          <a:prstGeom prst="rect">
            <a:avLst/>
          </a:prstGeom>
        </p:spPr>
      </p:pic>
      <p:sp>
        <p:nvSpPr>
          <p:cNvPr id="10" name="Footer Placeholder 3">
            <a:extLst>
              <a:ext uri="{FF2B5EF4-FFF2-40B4-BE49-F238E27FC236}">
                <a16:creationId xmlns:a16="http://schemas.microsoft.com/office/drawing/2014/main" xmlns="" id="{25FC94C0-1CFA-4A2E-8C04-8D2B749E0147}"/>
              </a:ext>
            </a:extLst>
          </p:cNvPr>
          <p:cNvSpPr txBox="1">
            <a:spLocks/>
          </p:cNvSpPr>
          <p:nvPr/>
        </p:nvSpPr>
        <p:spPr>
          <a:xfrm>
            <a:off x="8935657" y="6493397"/>
            <a:ext cx="3256344" cy="364603"/>
          </a:xfrm>
          <a:prstGeom prst="rect">
            <a:avLst/>
          </a:prstGeom>
          <a:solidFill>
            <a:srgbClr val="AFCFE4"/>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2022 SAFE Disability Services Program</a:t>
            </a:r>
          </a:p>
        </p:txBody>
      </p:sp>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Tree>
    <p:extLst>
      <p:ext uri="{BB962C8B-B14F-4D97-AF65-F5344CB8AC3E}">
        <p14:creationId xmlns:p14="http://schemas.microsoft.com/office/powerpoint/2010/main" val="2182412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77386"/>
          <a:stretch/>
        </p:blipFill>
        <p:spPr>
          <a:xfrm>
            <a:off x="0" y="5307106"/>
            <a:ext cx="12192000" cy="1550894"/>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10807" y="127448"/>
            <a:ext cx="2696309" cy="1160616"/>
          </a:xfrm>
          <a:prstGeom prst="rect">
            <a:avLst/>
          </a:prstGeom>
        </p:spPr>
      </p:pic>
      <p:sp>
        <p:nvSpPr>
          <p:cNvPr id="6" name="Rectangle 5"/>
          <p:cNvSpPr/>
          <p:nvPr/>
        </p:nvSpPr>
        <p:spPr>
          <a:xfrm>
            <a:off x="515815" y="1455988"/>
            <a:ext cx="11387695" cy="4431983"/>
          </a:xfrm>
          <a:prstGeom prst="rect">
            <a:avLst/>
          </a:prstGeom>
        </p:spPr>
        <p:txBody>
          <a:bodyPr wrap="square">
            <a:spAutoFit/>
          </a:bodyPr>
          <a:lstStyle/>
          <a:p>
            <a:r>
              <a:rPr lang="en-US" sz="2000" dirty="0" smtClean="0">
                <a:latin typeface="Tahoma" panose="020B0604030504040204" pitchFamily="34" charset="0"/>
                <a:ea typeface="Tahoma" panose="020B0604030504040204" pitchFamily="34" charset="0"/>
                <a:cs typeface="Tahoma" panose="020B0604030504040204" pitchFamily="34" charset="0"/>
              </a:rPr>
              <a:t>This curriculum is offered to you online at no cost. You are free to use these resources in their original format for educational purposes only. Please reference The SAFE Alliance appropriately (see citation at bottom of page). </a:t>
            </a:r>
          </a:p>
          <a:p>
            <a:endParaRPr lang="en-US" sz="800" dirty="0">
              <a:latin typeface="Tahoma" panose="020B0604030504040204" pitchFamily="34" charset="0"/>
              <a:ea typeface="Tahoma" panose="020B0604030504040204" pitchFamily="34" charset="0"/>
              <a:cs typeface="Tahoma" panose="020B0604030504040204" pitchFamily="34" charset="0"/>
            </a:endParaRPr>
          </a:p>
          <a:p>
            <a:r>
              <a:rPr lang="en-US" sz="2000" dirty="0" smtClean="0">
                <a:latin typeface="Tahoma" panose="020B0604030504040204" pitchFamily="34" charset="0"/>
                <a:ea typeface="Tahoma" panose="020B0604030504040204" pitchFamily="34" charset="0"/>
                <a:cs typeface="Tahoma" panose="020B0604030504040204" pitchFamily="34" charset="0"/>
              </a:rPr>
              <a:t>We ask that you do not alter curriculum images, slides, or lesson plan materials. You may not use My Rights My Life curriculum (MRML) for commercial purposes that includes but is not limited to: selling workshops that you facilitate based on MRML; creating links or websites to re-distribute any of the materials associated with SAFE’s My Rights My Life curriculum. </a:t>
            </a:r>
          </a:p>
          <a:p>
            <a:endParaRPr lang="en-US" sz="800" dirty="0">
              <a:latin typeface="Tahoma" panose="020B0604030504040204" pitchFamily="34" charset="0"/>
              <a:ea typeface="Tahoma" panose="020B0604030504040204" pitchFamily="34" charset="0"/>
              <a:cs typeface="Tahoma" panose="020B0604030504040204" pitchFamily="34" charset="0"/>
            </a:endParaRPr>
          </a:p>
          <a:p>
            <a:r>
              <a:rPr lang="en-US" sz="2000" dirty="0" smtClean="0">
                <a:latin typeface="Tahoma" panose="020B0604030504040204" pitchFamily="34" charset="0"/>
                <a:ea typeface="Tahoma" panose="020B0604030504040204" pitchFamily="34" charset="0"/>
                <a:cs typeface="Tahoma" panose="020B0604030504040204" pitchFamily="34" charset="0"/>
              </a:rPr>
              <a:t>Selling </a:t>
            </a:r>
            <a:r>
              <a:rPr lang="en-US" sz="2000" dirty="0">
                <a:latin typeface="Tahoma" panose="020B0604030504040204" pitchFamily="34" charset="0"/>
                <a:ea typeface="Tahoma" panose="020B0604030504040204" pitchFamily="34" charset="0"/>
                <a:cs typeface="Tahoma" panose="020B0604030504040204" pitchFamily="34" charset="0"/>
              </a:rPr>
              <a:t>materials from </a:t>
            </a:r>
            <a:r>
              <a:rPr lang="en-US" sz="2000" i="1" dirty="0">
                <a:latin typeface="Tahoma" panose="020B0604030504040204" pitchFamily="34" charset="0"/>
                <a:ea typeface="Tahoma" panose="020B0604030504040204" pitchFamily="34" charset="0"/>
                <a:cs typeface="Tahoma" panose="020B0604030504040204" pitchFamily="34" charset="0"/>
              </a:rPr>
              <a:t>My Rights My Life: A Curriculum for Safer Relationships</a:t>
            </a:r>
            <a:r>
              <a:rPr lang="en-US" sz="2000" dirty="0">
                <a:latin typeface="Tahoma" panose="020B0604030504040204" pitchFamily="34" charset="0"/>
                <a:ea typeface="Tahoma" panose="020B0604030504040204" pitchFamily="34" charset="0"/>
                <a:cs typeface="Tahoma" panose="020B0604030504040204" pitchFamily="34" charset="0"/>
              </a:rPr>
              <a:t> is a direct violation of copyright law</a:t>
            </a:r>
            <a:r>
              <a:rPr lang="en-US" sz="2000" dirty="0" smtClean="0">
                <a:latin typeface="Tahoma" panose="020B0604030504040204" pitchFamily="34" charset="0"/>
                <a:ea typeface="Tahoma" panose="020B0604030504040204" pitchFamily="34" charset="0"/>
                <a:cs typeface="Tahoma" panose="020B0604030504040204" pitchFamily="34" charset="0"/>
              </a:rPr>
              <a:t>.</a:t>
            </a:r>
          </a:p>
          <a:p>
            <a:endParaRPr lang="en-US" sz="800" dirty="0">
              <a:latin typeface="Tahoma" panose="020B0604030504040204" pitchFamily="34" charset="0"/>
              <a:ea typeface="Tahoma" panose="020B0604030504040204" pitchFamily="34" charset="0"/>
              <a:cs typeface="Tahoma" panose="020B0604030504040204" pitchFamily="34" charset="0"/>
            </a:endParaRPr>
          </a:p>
          <a:p>
            <a:pPr marR="0" lvl="0">
              <a:spcBef>
                <a:spcPts val="0"/>
              </a:spcBef>
              <a:spcAft>
                <a:spcPts val="0"/>
              </a:spcAft>
            </a:pPr>
            <a:r>
              <a:rPr lang="en-US" sz="2000" dirty="0">
                <a:latin typeface="Tahoma" panose="020B0604030504040204" pitchFamily="34" charset="0"/>
                <a:ea typeface="Tahoma" panose="020B0604030504040204" pitchFamily="34" charset="0"/>
                <a:cs typeface="Tahoma" panose="020B0604030504040204" pitchFamily="34" charset="0"/>
              </a:rPr>
              <a:t>Westmore, M. &amp; Lersch, H. </a:t>
            </a:r>
            <a:r>
              <a:rPr lang="en-US" sz="2000" dirty="0" smtClean="0">
                <a:latin typeface="Tahoma" panose="020B0604030504040204" pitchFamily="34" charset="0"/>
                <a:ea typeface="Tahoma" panose="020B0604030504040204" pitchFamily="34" charset="0"/>
                <a:cs typeface="Tahoma" panose="020B0604030504040204" pitchFamily="34" charset="0"/>
              </a:rPr>
              <a:t>(2022</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i="1" dirty="0">
                <a:latin typeface="Tahoma" panose="020B0604030504040204" pitchFamily="34" charset="0"/>
                <a:ea typeface="Tahoma" panose="020B0604030504040204" pitchFamily="34" charset="0"/>
                <a:cs typeface="Tahoma" panose="020B0604030504040204" pitchFamily="34" charset="0"/>
              </a:rPr>
              <a:t>My rights my life: A curriculum for safer relationships</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smtClean="0">
                <a:latin typeface="Tahoma" panose="020B0604030504040204" pitchFamily="34" charset="0"/>
                <a:ea typeface="Tahoma" panose="020B0604030504040204" pitchFamily="34" charset="0"/>
                <a:cs typeface="Tahoma" panose="020B0604030504040204" pitchFamily="34" charset="0"/>
              </a:rPr>
              <a:t>    </a:t>
            </a:r>
          </a:p>
          <a:p>
            <a:pPr marR="0" lvl="0">
              <a:spcBef>
                <a:spcPts val="0"/>
              </a:spcBef>
              <a:spcAft>
                <a:spcPts val="0"/>
              </a:spcAft>
            </a:pP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smtClean="0">
                <a:latin typeface="Tahoma" panose="020B0604030504040204" pitchFamily="34" charset="0"/>
                <a:ea typeface="Tahoma" panose="020B0604030504040204" pitchFamily="34" charset="0"/>
                <a:cs typeface="Tahoma" panose="020B0604030504040204" pitchFamily="34" charset="0"/>
              </a:rPr>
              <a:t>    Schwartz, M. (Ed.). The SAFE Alliance: Austin, TX.</a:t>
            </a:r>
          </a:p>
          <a:p>
            <a:pPr marR="0" lvl="0">
              <a:spcBef>
                <a:spcPts val="0"/>
              </a:spcBef>
              <a:spcAft>
                <a:spcPts val="0"/>
              </a:spcAft>
            </a:pPr>
            <a:endParaRPr lang="en-US" sz="2000" dirty="0">
              <a:effectLst/>
              <a:latin typeface="Tahoma" panose="020B0604030504040204" pitchFamily="34" charset="0"/>
              <a:ea typeface="Tahoma" panose="020B0604030504040204" pitchFamily="34" charset="0"/>
              <a:cs typeface="Tahoma" panose="020B0604030504040204" pitchFamily="34" charset="0"/>
            </a:endParaRPr>
          </a:p>
          <a:p>
            <a:pPr marR="0" lvl="0">
              <a:spcBef>
                <a:spcPts val="0"/>
              </a:spcBef>
              <a:spcAft>
                <a:spcPts val="0"/>
              </a:spcAft>
            </a:pPr>
            <a:endParaRPr lang="en-US" sz="2000" dirty="0">
              <a:effectLst/>
              <a:latin typeface="Tahoma" panose="020B0604030504040204" pitchFamily="34" charset="0"/>
              <a:ea typeface="Tahoma" panose="020B0604030504040204" pitchFamily="34" charset="0"/>
              <a:cs typeface="Tahoma" panose="020B0604030504040204" pitchFamily="34" charset="0"/>
            </a:endParaRPr>
          </a:p>
        </p:txBody>
      </p:sp>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9" name="Footer Placeholder 3"/>
          <p:cNvSpPr txBox="1">
            <a:spLocks/>
          </p:cNvSpPr>
          <p:nvPr/>
        </p:nvSpPr>
        <p:spPr>
          <a:xfrm>
            <a:off x="8967435" y="6506432"/>
            <a:ext cx="3224565" cy="299809"/>
          </a:xfrm>
          <a:prstGeom prst="rect">
            <a:avLst/>
          </a:prstGeom>
          <a:solidFill>
            <a:srgbClr val="AFCFE4"/>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1"/>
                </a:solidFill>
              </a:rPr>
              <a:t>© 2022 SAFE Disability Services Program</a:t>
            </a:r>
            <a:endParaRPr lang="en-US" b="1" dirty="0">
              <a:solidFill>
                <a:schemeClr val="tx1"/>
              </a:solidFill>
            </a:endParaRPr>
          </a:p>
        </p:txBody>
      </p:sp>
    </p:spTree>
    <p:extLst>
      <p:ext uri="{BB962C8B-B14F-4D97-AF65-F5344CB8AC3E}">
        <p14:creationId xmlns:p14="http://schemas.microsoft.com/office/powerpoint/2010/main" val="42781439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1"/>
            <a:ext cx="11691257" cy="6858000"/>
            <a:chOff x="0" y="0"/>
            <a:chExt cx="11691257" cy="685800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1691257" cy="6858000"/>
            </a:xfrm>
            <a:prstGeom prst="rect">
              <a:avLst/>
            </a:prstGeom>
          </p:spPr>
        </p:pic>
        <p:sp>
          <p:nvSpPr>
            <p:cNvPr id="7" name="TextBox 6"/>
            <p:cNvSpPr txBox="1"/>
            <p:nvPr/>
          </p:nvSpPr>
          <p:spPr>
            <a:xfrm>
              <a:off x="873457" y="2093079"/>
              <a:ext cx="5677469" cy="1384995"/>
            </a:xfrm>
            <a:prstGeom prst="rect">
              <a:avLst/>
            </a:prstGeom>
            <a:noFill/>
            <a:ln w="57150">
              <a:solidFill>
                <a:schemeClr val="tx1"/>
              </a:solidFill>
            </a:ln>
          </p:spPr>
          <p:txBody>
            <a:bodyPr wrap="square" rtlCol="0">
              <a:spAutoFit/>
            </a:bodyPr>
            <a:lstStyle/>
            <a:p>
              <a:r>
                <a:rPr lang="en-US" sz="2800" dirty="0" smtClean="0">
                  <a:latin typeface="Tahoma" panose="020B0604030504040204" pitchFamily="34" charset="0"/>
                  <a:ea typeface="Tahoma" panose="020B0604030504040204" pitchFamily="34" charset="0"/>
                  <a:cs typeface="Tahoma" panose="020B0604030504040204" pitchFamily="34" charset="0"/>
                </a:rPr>
                <a:t>If someone is hurting you, I have to get help. I get help by telling Adult Protective Services (APS).</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8" name="TextBox 7"/>
            <p:cNvSpPr txBox="1"/>
            <p:nvPr/>
          </p:nvSpPr>
          <p:spPr>
            <a:xfrm>
              <a:off x="206991" y="4383207"/>
              <a:ext cx="4119349" cy="1569660"/>
            </a:xfrm>
            <a:prstGeom prst="rect">
              <a:avLst/>
            </a:prstGeom>
            <a:noFill/>
          </p:spPr>
          <p:txBody>
            <a:bodyPr wrap="square" rtlCol="0">
              <a:spAutoFit/>
            </a:bodyPr>
            <a:lstStyle/>
            <a:p>
              <a:r>
                <a:rPr lang="en-US" sz="2400" dirty="0" smtClean="0">
                  <a:latin typeface="Tahoma" panose="020B0604030504040204" pitchFamily="34" charset="0"/>
                  <a:ea typeface="Tahoma" panose="020B0604030504040204" pitchFamily="34" charset="0"/>
                  <a:cs typeface="Tahoma" panose="020B0604030504040204" pitchFamily="34" charset="0"/>
                </a:rPr>
                <a:t>If I need to tell APS, I will let you know first. We can make a report together on the phone or on the computer.</a:t>
              </a:r>
              <a:endParaRPr lang="en-US" sz="2400" dirty="0">
                <a:latin typeface="Tahoma" panose="020B0604030504040204" pitchFamily="34" charset="0"/>
                <a:ea typeface="Tahoma" panose="020B0604030504040204" pitchFamily="34" charset="0"/>
                <a:cs typeface="Tahoma" panose="020B0604030504040204" pitchFamily="34" charset="0"/>
              </a:endParaRPr>
            </a:p>
          </p:txBody>
        </p:sp>
      </p:grpSp>
      <p:sp>
        <p:nvSpPr>
          <p:cNvPr id="9" name="Footer Placeholder 3"/>
          <p:cNvSpPr txBox="1">
            <a:spLocks/>
          </p:cNvSpPr>
          <p:nvPr/>
        </p:nvSpPr>
        <p:spPr>
          <a:xfrm>
            <a:off x="8902119" y="6492875"/>
            <a:ext cx="3224565" cy="299809"/>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1"/>
                </a:solidFill>
              </a:rPr>
              <a:t>© 2022 SAFE Disability Services Program</a:t>
            </a:r>
            <a:endParaRPr lang="en-US" b="1" dirty="0">
              <a:solidFill>
                <a:schemeClr val="tx1"/>
              </a:solidFill>
            </a:endParaRPr>
          </a:p>
        </p:txBody>
      </p: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Tree>
    <p:extLst>
      <p:ext uri="{BB962C8B-B14F-4D97-AF65-F5344CB8AC3E}">
        <p14:creationId xmlns:p14="http://schemas.microsoft.com/office/powerpoint/2010/main" val="8113863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 name="Group 54"/>
          <p:cNvGrpSpPr/>
          <p:nvPr/>
        </p:nvGrpSpPr>
        <p:grpSpPr>
          <a:xfrm>
            <a:off x="0" y="0"/>
            <a:ext cx="12192000" cy="6858000"/>
            <a:chOff x="0" y="0"/>
            <a:chExt cx="12805405" cy="6858000"/>
          </a:xfrm>
        </p:grpSpPr>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66314" cy="6858000"/>
            </a:xfrm>
            <a:prstGeom prst="rect">
              <a:avLst/>
            </a:prstGeom>
          </p:spPr>
        </p:pic>
        <p:pic>
          <p:nvPicPr>
            <p:cNvPr id="32" name="Picture 31"/>
            <p:cNvPicPr>
              <a:picLocks noChangeAspect="1"/>
            </p:cNvPicPr>
            <p:nvPr/>
          </p:nvPicPr>
          <p:blipFill>
            <a:blip r:embed="rId4"/>
            <a:stretch>
              <a:fillRect/>
            </a:stretch>
          </p:blipFill>
          <p:spPr>
            <a:xfrm>
              <a:off x="7665080" y="1737630"/>
              <a:ext cx="951977" cy="1027133"/>
            </a:xfrm>
            <a:prstGeom prst="rect">
              <a:avLst/>
            </a:prstGeom>
          </p:spPr>
        </p:pic>
        <p:pic>
          <p:nvPicPr>
            <p:cNvPr id="33" name="Picture 32"/>
            <p:cNvPicPr>
              <a:picLocks noChangeAspect="1"/>
            </p:cNvPicPr>
            <p:nvPr/>
          </p:nvPicPr>
          <p:blipFill>
            <a:blip r:embed="rId4"/>
            <a:stretch>
              <a:fillRect/>
            </a:stretch>
          </p:blipFill>
          <p:spPr>
            <a:xfrm>
              <a:off x="7679316" y="2941451"/>
              <a:ext cx="951977" cy="1027133"/>
            </a:xfrm>
            <a:prstGeom prst="rect">
              <a:avLst/>
            </a:prstGeom>
          </p:spPr>
        </p:pic>
        <p:sp>
          <p:nvSpPr>
            <p:cNvPr id="34" name="TextBox 33"/>
            <p:cNvSpPr txBox="1"/>
            <p:nvPr/>
          </p:nvSpPr>
          <p:spPr>
            <a:xfrm>
              <a:off x="4244870" y="4715553"/>
              <a:ext cx="2688277" cy="461665"/>
            </a:xfrm>
            <a:prstGeom prst="rect">
              <a:avLst/>
            </a:prstGeom>
            <a:noFill/>
          </p:spPr>
          <p:txBody>
            <a:bodyPr wrap="square" rtlCol="0">
              <a:spAutoFit/>
            </a:bodyPr>
            <a:lstStyle/>
            <a:p>
              <a:r>
                <a:rPr lang="en-US" sz="2400" b="1" dirty="0" smtClean="0">
                  <a:latin typeface="Tahoma" panose="020B0604030504040204" pitchFamily="34" charset="0"/>
                  <a:ea typeface="Tahoma" panose="020B0604030504040204" pitchFamily="34" charset="0"/>
                  <a:cs typeface="Tahoma" panose="020B0604030504040204" pitchFamily="34" charset="0"/>
                </a:rPr>
                <a:t>Brain break</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pic>
          <p:nvPicPr>
            <p:cNvPr id="35" name="Picture 34"/>
            <p:cNvPicPr>
              <a:picLocks noChangeAspect="1"/>
            </p:cNvPicPr>
            <p:nvPr/>
          </p:nvPicPr>
          <p:blipFill>
            <a:blip r:embed="rId5"/>
            <a:stretch>
              <a:fillRect/>
            </a:stretch>
          </p:blipFill>
          <p:spPr>
            <a:xfrm>
              <a:off x="2504022" y="4374595"/>
              <a:ext cx="1813365" cy="1269928"/>
            </a:xfrm>
            <a:prstGeom prst="rect">
              <a:avLst/>
            </a:prstGeom>
          </p:spPr>
        </p:pic>
        <p:pic>
          <p:nvPicPr>
            <p:cNvPr id="36" name="Picture 35"/>
            <p:cNvPicPr>
              <a:picLocks noChangeAspect="1"/>
            </p:cNvPicPr>
            <p:nvPr/>
          </p:nvPicPr>
          <p:blipFill>
            <a:blip r:embed="rId4"/>
            <a:stretch>
              <a:fillRect/>
            </a:stretch>
          </p:blipFill>
          <p:spPr>
            <a:xfrm>
              <a:off x="7688164" y="4041818"/>
              <a:ext cx="951977" cy="1027133"/>
            </a:xfrm>
            <a:prstGeom prst="rect">
              <a:avLst/>
            </a:prstGeom>
          </p:spPr>
        </p:pic>
        <p:pic>
          <p:nvPicPr>
            <p:cNvPr id="37" name="Picture 36"/>
            <p:cNvPicPr>
              <a:picLocks noChangeAspect="1"/>
            </p:cNvPicPr>
            <p:nvPr/>
          </p:nvPicPr>
          <p:blipFill>
            <a:blip r:embed="rId6"/>
            <a:stretch>
              <a:fillRect/>
            </a:stretch>
          </p:blipFill>
          <p:spPr>
            <a:xfrm>
              <a:off x="6443385" y="595991"/>
              <a:ext cx="1286247" cy="1154015"/>
            </a:xfrm>
            <a:prstGeom prst="rect">
              <a:avLst/>
            </a:prstGeom>
          </p:spPr>
        </p:pic>
        <p:sp>
          <p:nvSpPr>
            <p:cNvPr id="38" name="TextBox 37"/>
            <p:cNvSpPr txBox="1"/>
            <p:nvPr/>
          </p:nvSpPr>
          <p:spPr>
            <a:xfrm>
              <a:off x="6977830" y="626536"/>
              <a:ext cx="3712499" cy="830997"/>
            </a:xfrm>
            <a:prstGeom prst="rect">
              <a:avLst/>
            </a:prstGeom>
            <a:noFill/>
          </p:spPr>
          <p:txBody>
            <a:bodyPr wrap="square" rtlCol="0">
              <a:spAutoFit/>
            </a:bodyPr>
            <a:lstStyle/>
            <a:p>
              <a:pPr algn="ctr"/>
              <a:r>
                <a:rPr lang="en-US" sz="2400" b="1" dirty="0" smtClean="0">
                  <a:latin typeface="Tahoma" panose="020B0604030504040204" pitchFamily="34" charset="0"/>
                  <a:ea typeface="Tahoma" panose="020B0604030504040204" pitchFamily="34" charset="0"/>
                  <a:cs typeface="Tahoma" panose="020B0604030504040204" pitchFamily="34" charset="0"/>
                </a:rPr>
                <a:t>Safe and </a:t>
              </a:r>
            </a:p>
            <a:p>
              <a:pPr algn="ctr"/>
              <a:r>
                <a:rPr lang="en-US" sz="2400" b="1" dirty="0" smtClean="0">
                  <a:latin typeface="Tahoma" panose="020B0604030504040204" pitchFamily="34" charset="0"/>
                  <a:ea typeface="Tahoma" panose="020B0604030504040204" pitchFamily="34" charset="0"/>
                  <a:cs typeface="Tahoma" panose="020B0604030504040204" pitchFamily="34" charset="0"/>
                </a:rPr>
                <a:t>Private Place</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pic>
          <p:nvPicPr>
            <p:cNvPr id="39" name="Picture 38"/>
            <p:cNvPicPr>
              <a:picLocks noChangeAspect="1"/>
            </p:cNvPicPr>
            <p:nvPr/>
          </p:nvPicPr>
          <p:blipFill rotWithShape="1">
            <a:blip r:embed="rId7" cstate="print">
              <a:extLst>
                <a:ext uri="{28A0092B-C50C-407E-A947-70E740481C1C}">
                  <a14:useLocalDpi xmlns:a14="http://schemas.microsoft.com/office/drawing/2010/main" val="0"/>
                </a:ext>
              </a:extLst>
            </a:blip>
            <a:srcRect l="47906" t="21534" r="21694" b="27520"/>
            <a:stretch/>
          </p:blipFill>
          <p:spPr>
            <a:xfrm>
              <a:off x="2521788" y="1948017"/>
              <a:ext cx="1294999" cy="1223320"/>
            </a:xfrm>
            <a:prstGeom prst="rect">
              <a:avLst/>
            </a:prstGeom>
          </p:spPr>
        </p:pic>
        <p:sp>
          <p:nvSpPr>
            <p:cNvPr id="40" name="TextBox 39"/>
            <p:cNvSpPr txBox="1"/>
            <p:nvPr/>
          </p:nvSpPr>
          <p:spPr>
            <a:xfrm>
              <a:off x="3009644" y="2110454"/>
              <a:ext cx="3712499" cy="830997"/>
            </a:xfrm>
            <a:prstGeom prst="rect">
              <a:avLst/>
            </a:prstGeom>
            <a:noFill/>
          </p:spPr>
          <p:txBody>
            <a:bodyPr wrap="square" rtlCol="0">
              <a:spAutoFit/>
            </a:bodyPr>
            <a:lstStyle/>
            <a:p>
              <a:pPr algn="ctr"/>
              <a:r>
                <a:rPr lang="en-US" sz="2400" b="1" dirty="0" smtClean="0">
                  <a:latin typeface="Tahoma" panose="020B0604030504040204" pitchFamily="34" charset="0"/>
                  <a:ea typeface="Tahoma" panose="020B0604030504040204" pitchFamily="34" charset="0"/>
                  <a:cs typeface="Tahoma" panose="020B0604030504040204" pitchFamily="34" charset="0"/>
                </a:rPr>
                <a:t>Safer Sexual </a:t>
              </a:r>
            </a:p>
            <a:p>
              <a:pPr algn="ctr"/>
              <a:r>
                <a:rPr lang="en-US" sz="2400" b="1" dirty="0" smtClean="0">
                  <a:latin typeface="Tahoma" panose="020B0604030504040204" pitchFamily="34" charset="0"/>
                  <a:ea typeface="Tahoma" panose="020B0604030504040204" pitchFamily="34" charset="0"/>
                  <a:cs typeface="Tahoma" panose="020B0604030504040204" pitchFamily="34" charset="0"/>
                </a:rPr>
                <a:t>Partner</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grpSp>
          <p:nvGrpSpPr>
            <p:cNvPr id="41" name="Group 40"/>
            <p:cNvGrpSpPr/>
            <p:nvPr/>
          </p:nvGrpSpPr>
          <p:grpSpPr>
            <a:xfrm>
              <a:off x="2582371" y="3502378"/>
              <a:ext cx="2211596" cy="652248"/>
              <a:chOff x="3444453" y="3782417"/>
              <a:chExt cx="3727641" cy="1105921"/>
            </a:xfrm>
          </p:grpSpPr>
          <p:sp>
            <p:nvSpPr>
              <p:cNvPr id="42" name="Rectangle 41"/>
              <p:cNvSpPr/>
              <p:nvPr/>
            </p:nvSpPr>
            <p:spPr>
              <a:xfrm>
                <a:off x="5459104" y="3782417"/>
                <a:ext cx="1712990" cy="1075552"/>
              </a:xfrm>
              <a:prstGeom prst="rect">
                <a:avLst/>
              </a:prstGeom>
              <a:solidFill>
                <a:srgbClr val="FF505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p:cNvSpPr/>
              <p:nvPr/>
            </p:nvSpPr>
            <p:spPr>
              <a:xfrm>
                <a:off x="3463861" y="3784715"/>
                <a:ext cx="1712990" cy="1075552"/>
              </a:xfrm>
              <a:prstGeom prst="rect">
                <a:avLst/>
              </a:prstGeom>
              <a:solidFill>
                <a:srgbClr val="00B05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4" name="Picture 43"/>
              <p:cNvPicPr>
                <a:picLocks noChangeAspect="1"/>
              </p:cNvPicPr>
              <p:nvPr/>
            </p:nvPicPr>
            <p:blipFill rotWithShape="1">
              <a:blip r:embed="rId8" cstate="print">
                <a:extLst>
                  <a:ext uri="{28A0092B-C50C-407E-A947-70E740481C1C}">
                    <a14:useLocalDpi xmlns:a14="http://schemas.microsoft.com/office/drawing/2010/main" val="0"/>
                  </a:ext>
                </a:extLst>
              </a:blip>
              <a:srcRect l="42410" t="65547" r="19562" b="14751"/>
              <a:stretch/>
            </p:blipFill>
            <p:spPr>
              <a:xfrm>
                <a:off x="3444453" y="3812786"/>
                <a:ext cx="3682953" cy="1075552"/>
              </a:xfrm>
              <a:prstGeom prst="rect">
                <a:avLst/>
              </a:prstGeom>
            </p:spPr>
          </p:pic>
        </p:grpSp>
        <p:sp>
          <p:nvSpPr>
            <p:cNvPr id="45" name="TextBox 44"/>
            <p:cNvSpPr txBox="1"/>
            <p:nvPr/>
          </p:nvSpPr>
          <p:spPr>
            <a:xfrm>
              <a:off x="4504058" y="3398885"/>
              <a:ext cx="2253039" cy="830997"/>
            </a:xfrm>
            <a:prstGeom prst="rect">
              <a:avLst/>
            </a:prstGeom>
            <a:noFill/>
          </p:spPr>
          <p:txBody>
            <a:bodyPr wrap="square" rtlCol="0">
              <a:spAutoFit/>
            </a:bodyPr>
            <a:lstStyle/>
            <a:p>
              <a:pPr algn="ctr"/>
              <a:r>
                <a:rPr lang="en-US" sz="2400" b="1" dirty="0" smtClean="0">
                  <a:latin typeface="Tahoma" panose="020B0604030504040204" pitchFamily="34" charset="0"/>
                  <a:ea typeface="Tahoma" panose="020B0604030504040204" pitchFamily="34" charset="0"/>
                  <a:cs typeface="Tahoma" panose="020B0604030504040204" pitchFamily="34" charset="0"/>
                </a:rPr>
                <a:t>Sexual </a:t>
              </a:r>
            </a:p>
            <a:p>
              <a:pPr algn="ctr"/>
              <a:r>
                <a:rPr lang="en-US" sz="2400" b="1" dirty="0" smtClean="0">
                  <a:latin typeface="Tahoma" panose="020B0604030504040204" pitchFamily="34" charset="0"/>
                  <a:ea typeface="Tahoma" panose="020B0604030504040204" pitchFamily="34" charset="0"/>
                  <a:cs typeface="Tahoma" panose="020B0604030504040204" pitchFamily="34" charset="0"/>
                </a:rPr>
                <a:t>Limits</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pic>
          <p:nvPicPr>
            <p:cNvPr id="46" name="Picture 45"/>
            <p:cNvPicPr>
              <a:picLocks noChangeAspect="1"/>
            </p:cNvPicPr>
            <p:nvPr/>
          </p:nvPicPr>
          <p:blipFill rotWithShape="1">
            <a:blip r:embed="rId9" cstate="print">
              <a:extLst>
                <a:ext uri="{28A0092B-C50C-407E-A947-70E740481C1C}">
                  <a14:useLocalDpi xmlns:a14="http://schemas.microsoft.com/office/drawing/2010/main" val="0"/>
                </a:ext>
              </a:extLst>
            </a:blip>
            <a:srcRect l="23884" t="2401" r="2915" b="19087"/>
            <a:stretch/>
          </p:blipFill>
          <p:spPr>
            <a:xfrm>
              <a:off x="6539085" y="5374660"/>
              <a:ext cx="2001892" cy="1285898"/>
            </a:xfrm>
            <a:prstGeom prst="rect">
              <a:avLst/>
            </a:prstGeom>
          </p:spPr>
        </p:pic>
        <p:sp>
          <p:nvSpPr>
            <p:cNvPr id="47" name="TextBox 46"/>
            <p:cNvSpPr txBox="1"/>
            <p:nvPr/>
          </p:nvSpPr>
          <p:spPr>
            <a:xfrm>
              <a:off x="8342951" y="5752094"/>
              <a:ext cx="2120584" cy="461665"/>
            </a:xfrm>
            <a:prstGeom prst="rect">
              <a:avLst/>
            </a:prstGeom>
            <a:noFill/>
          </p:spPr>
          <p:txBody>
            <a:bodyPr wrap="square" rtlCol="0">
              <a:spAutoFit/>
            </a:bodyPr>
            <a:lstStyle/>
            <a:p>
              <a:pPr algn="ctr"/>
              <a:r>
                <a:rPr lang="en-US" sz="2400" b="1" dirty="0" smtClean="0">
                  <a:latin typeface="Tahoma" panose="020B0604030504040204" pitchFamily="34" charset="0"/>
                  <a:ea typeface="Tahoma" panose="020B0604030504040204" pitchFamily="34" charset="0"/>
                  <a:cs typeface="Tahoma" panose="020B0604030504040204" pitchFamily="34" charset="0"/>
                </a:rPr>
                <a:t>Consent</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pic>
          <p:nvPicPr>
            <p:cNvPr id="48" name="Picture 47"/>
            <p:cNvPicPr>
              <a:picLocks noChangeAspect="1"/>
            </p:cNvPicPr>
            <p:nvPr/>
          </p:nvPicPr>
          <p:blipFill rotWithShape="1">
            <a:blip r:embed="rId10" cstate="print">
              <a:extLst>
                <a:ext uri="{28A0092B-C50C-407E-A947-70E740481C1C}">
                  <a14:useLocalDpi xmlns:a14="http://schemas.microsoft.com/office/drawing/2010/main" val="0"/>
                </a:ext>
              </a:extLst>
            </a:blip>
            <a:srcRect l="79049" t="22474" r="2958" b="7754"/>
            <a:stretch/>
          </p:blipFill>
          <p:spPr>
            <a:xfrm>
              <a:off x="8591048" y="1457533"/>
              <a:ext cx="603870" cy="1319961"/>
            </a:xfrm>
            <a:prstGeom prst="rect">
              <a:avLst/>
            </a:prstGeom>
          </p:spPr>
        </p:pic>
        <p:sp>
          <p:nvSpPr>
            <p:cNvPr id="49" name="TextBox 48"/>
            <p:cNvSpPr txBox="1"/>
            <p:nvPr/>
          </p:nvSpPr>
          <p:spPr>
            <a:xfrm>
              <a:off x="9110906" y="1945733"/>
              <a:ext cx="3158846" cy="461665"/>
            </a:xfrm>
            <a:prstGeom prst="rect">
              <a:avLst/>
            </a:prstGeom>
            <a:noFill/>
          </p:spPr>
          <p:txBody>
            <a:bodyPr wrap="square" rtlCol="0">
              <a:spAutoFit/>
            </a:bodyPr>
            <a:lstStyle/>
            <a:p>
              <a:pPr algn="ctr"/>
              <a:r>
                <a:rPr lang="en-US" sz="2400" b="1" dirty="0" smtClean="0">
                  <a:latin typeface="Tahoma" panose="020B0604030504040204" pitchFamily="34" charset="0"/>
                  <a:ea typeface="Tahoma" panose="020B0604030504040204" pitchFamily="34" charset="0"/>
                  <a:cs typeface="Tahoma" panose="020B0604030504040204" pitchFamily="34" charset="0"/>
                </a:rPr>
                <a:t>Birth Control Plan</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sp>
          <p:nvSpPr>
            <p:cNvPr id="50" name="TextBox 49"/>
            <p:cNvSpPr txBox="1"/>
            <p:nvPr/>
          </p:nvSpPr>
          <p:spPr>
            <a:xfrm>
              <a:off x="9271512" y="2918485"/>
              <a:ext cx="3158846" cy="830997"/>
            </a:xfrm>
            <a:prstGeom prst="rect">
              <a:avLst/>
            </a:prstGeom>
            <a:noFill/>
          </p:spPr>
          <p:txBody>
            <a:bodyPr wrap="square" rtlCol="0">
              <a:spAutoFit/>
            </a:bodyPr>
            <a:lstStyle/>
            <a:p>
              <a:pPr algn="ctr"/>
              <a:r>
                <a:rPr lang="en-US" sz="2400" b="1" dirty="0" smtClean="0">
                  <a:latin typeface="Tahoma" panose="020B0604030504040204" pitchFamily="34" charset="0"/>
                  <a:ea typeface="Tahoma" panose="020B0604030504040204" pitchFamily="34" charset="0"/>
                  <a:cs typeface="Tahoma" panose="020B0604030504040204" pitchFamily="34" charset="0"/>
                </a:rPr>
                <a:t>STI Testing</a:t>
              </a:r>
            </a:p>
            <a:p>
              <a:pPr algn="ctr"/>
              <a:r>
                <a:rPr lang="en-US" sz="2400" b="1" dirty="0">
                  <a:latin typeface="Tahoma" panose="020B0604030504040204" pitchFamily="34" charset="0"/>
                  <a:ea typeface="Tahoma" panose="020B0604030504040204" pitchFamily="34" charset="0"/>
                  <a:cs typeface="Tahoma" panose="020B0604030504040204" pitchFamily="34" charset="0"/>
                </a:rPr>
                <a:t>a</a:t>
              </a:r>
              <a:r>
                <a:rPr lang="en-US" sz="2400" b="1" dirty="0" smtClean="0">
                  <a:latin typeface="Tahoma" panose="020B0604030504040204" pitchFamily="34" charset="0"/>
                  <a:ea typeface="Tahoma" panose="020B0604030504040204" pitchFamily="34" charset="0"/>
                  <a:cs typeface="Tahoma" panose="020B0604030504040204" pitchFamily="34" charset="0"/>
                </a:rPr>
                <a:t>nd Protection</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pic>
          <p:nvPicPr>
            <p:cNvPr id="51" name="Picture 50"/>
            <p:cNvPicPr>
              <a:picLocks noChangeAspect="1"/>
            </p:cNvPicPr>
            <p:nvPr/>
          </p:nvPicPr>
          <p:blipFill rotWithShape="1">
            <a:blip r:embed="rId11" cstate="print">
              <a:extLst>
                <a:ext uri="{28A0092B-C50C-407E-A947-70E740481C1C}">
                  <a14:useLocalDpi xmlns:a14="http://schemas.microsoft.com/office/drawing/2010/main" val="0"/>
                </a:ext>
              </a:extLst>
            </a:blip>
            <a:srcRect l="59591" t="18064" r="16085" b="24473"/>
            <a:stretch/>
          </p:blipFill>
          <p:spPr>
            <a:xfrm>
              <a:off x="8640955" y="2756965"/>
              <a:ext cx="964834" cy="1284853"/>
            </a:xfrm>
            <a:prstGeom prst="rect">
              <a:avLst/>
            </a:prstGeom>
          </p:spPr>
        </p:pic>
        <p:pic>
          <p:nvPicPr>
            <p:cNvPr id="52" name="Picture 51"/>
            <p:cNvPicPr>
              <a:picLocks noChangeAspect="1"/>
            </p:cNvPicPr>
            <p:nvPr/>
          </p:nvPicPr>
          <p:blipFill>
            <a:blip r:embed="rId12"/>
            <a:stretch>
              <a:fillRect/>
            </a:stretch>
          </p:blipFill>
          <p:spPr>
            <a:xfrm>
              <a:off x="8805021" y="4020392"/>
              <a:ext cx="1196444" cy="1432684"/>
            </a:xfrm>
            <a:prstGeom prst="rect">
              <a:avLst/>
            </a:prstGeom>
          </p:spPr>
        </p:pic>
        <p:sp>
          <p:nvSpPr>
            <p:cNvPr id="53" name="TextBox 52"/>
            <p:cNvSpPr txBox="1"/>
            <p:nvPr/>
          </p:nvSpPr>
          <p:spPr>
            <a:xfrm>
              <a:off x="9646559" y="4245022"/>
              <a:ext cx="3158846" cy="830997"/>
            </a:xfrm>
            <a:prstGeom prst="rect">
              <a:avLst/>
            </a:prstGeom>
            <a:noFill/>
          </p:spPr>
          <p:txBody>
            <a:bodyPr wrap="square" rtlCol="0">
              <a:spAutoFit/>
            </a:bodyPr>
            <a:lstStyle/>
            <a:p>
              <a:pPr algn="ctr"/>
              <a:r>
                <a:rPr lang="en-US" sz="2400" b="1" dirty="0" smtClean="0">
                  <a:latin typeface="Tahoma" panose="020B0604030504040204" pitchFamily="34" charset="0"/>
                  <a:ea typeface="Tahoma" panose="020B0604030504040204" pitchFamily="34" charset="0"/>
                  <a:cs typeface="Tahoma" panose="020B0604030504040204" pitchFamily="34" charset="0"/>
                </a:rPr>
                <a:t>Foreplay &amp;</a:t>
              </a:r>
            </a:p>
            <a:p>
              <a:pPr algn="ctr"/>
              <a:r>
                <a:rPr lang="en-US" sz="2400" b="1" dirty="0" smtClean="0">
                  <a:latin typeface="Tahoma" panose="020B0604030504040204" pitchFamily="34" charset="0"/>
                  <a:ea typeface="Tahoma" panose="020B0604030504040204" pitchFamily="34" charset="0"/>
                  <a:cs typeface="Tahoma" panose="020B0604030504040204" pitchFamily="34" charset="0"/>
                </a:rPr>
                <a:t>Lubricant </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grpSp>
      <p:sp>
        <p:nvSpPr>
          <p:cNvPr id="27" name="Footer Placeholder 3"/>
          <p:cNvSpPr txBox="1">
            <a:spLocks/>
          </p:cNvSpPr>
          <p:nvPr/>
        </p:nvSpPr>
        <p:spPr>
          <a:xfrm>
            <a:off x="8902119" y="6492875"/>
            <a:ext cx="3224565" cy="299809"/>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1"/>
                </a:solidFill>
              </a:rPr>
              <a:t>© 2022 SAFE Disability Services Program</a:t>
            </a:r>
            <a:endParaRPr lang="en-US" b="1" dirty="0">
              <a:solidFill>
                <a:schemeClr val="tx1"/>
              </a:solidFill>
            </a:endParaRPr>
          </a:p>
        </p:txBody>
      </p:sp>
      <p:pic>
        <p:nvPicPr>
          <p:cNvPr id="28" name="Picture 27"/>
          <p:cNvPicPr>
            <a:picLocks noChangeAspect="1"/>
          </p:cNvPicPr>
          <p:nvPr/>
        </p:nvPicPr>
        <p:blipFill rotWithShape="1">
          <a:blip r:embed="rId13"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Tree>
    <p:extLst>
      <p:ext uri="{BB962C8B-B14F-4D97-AF65-F5344CB8AC3E}">
        <p14:creationId xmlns:p14="http://schemas.microsoft.com/office/powerpoint/2010/main" val="7932283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36442" t="4183" r="46905" b="72287"/>
          <a:stretch/>
        </p:blipFill>
        <p:spPr>
          <a:xfrm>
            <a:off x="-12526" y="-25052"/>
            <a:ext cx="2026025" cy="161364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6175" y="485128"/>
            <a:ext cx="9594620" cy="5408368"/>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8" name="Footer Placeholder 3"/>
          <p:cNvSpPr txBox="1">
            <a:spLocks/>
          </p:cNvSpPr>
          <p:nvPr/>
        </p:nvSpPr>
        <p:spPr>
          <a:xfrm>
            <a:off x="8902119" y="6492875"/>
            <a:ext cx="3224565" cy="299809"/>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1"/>
                </a:solidFill>
              </a:rPr>
              <a:t>© 2022 SAFE Disability Services Program</a:t>
            </a:r>
            <a:endParaRPr lang="en-US" b="1" dirty="0">
              <a:solidFill>
                <a:schemeClr val="tx1"/>
              </a:solidFill>
            </a:endParaRPr>
          </a:p>
        </p:txBody>
      </p:sp>
    </p:spTree>
    <p:extLst>
      <p:ext uri="{BB962C8B-B14F-4D97-AF65-F5344CB8AC3E}">
        <p14:creationId xmlns:p14="http://schemas.microsoft.com/office/powerpoint/2010/main" val="6422562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36442" t="4183" r="46905" b="72287"/>
          <a:stretch/>
        </p:blipFill>
        <p:spPr>
          <a:xfrm>
            <a:off x="-12526" y="-25052"/>
            <a:ext cx="2026025" cy="161364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7745" y="1856809"/>
            <a:ext cx="8831141" cy="4957663"/>
          </a:xfrm>
          <a:prstGeom prst="rect">
            <a:avLst/>
          </a:prstGeom>
        </p:spPr>
      </p:pic>
      <p:sp>
        <p:nvSpPr>
          <p:cNvPr id="7" name="TextBox 6"/>
          <p:cNvSpPr txBox="1"/>
          <p:nvPr/>
        </p:nvSpPr>
        <p:spPr>
          <a:xfrm>
            <a:off x="1700788" y="804690"/>
            <a:ext cx="9676199" cy="1077218"/>
          </a:xfrm>
          <a:prstGeom prst="rect">
            <a:avLst/>
          </a:prstGeom>
          <a:noFill/>
        </p:spPr>
        <p:txBody>
          <a:bodyPr wrap="square" rtlCol="0">
            <a:spAutoFit/>
          </a:bodyPr>
          <a:lstStyle/>
          <a:p>
            <a:pPr algn="ctr"/>
            <a:r>
              <a:rPr lang="en-US" sz="3200" b="1" dirty="0" smtClean="0">
                <a:latin typeface="Tahoma" panose="020B0604030504040204" pitchFamily="34" charset="0"/>
                <a:ea typeface="Tahoma" panose="020B0604030504040204" pitchFamily="34" charset="0"/>
                <a:cs typeface="Tahoma" panose="020B0604030504040204" pitchFamily="34" charset="0"/>
              </a:rPr>
              <a:t>You </a:t>
            </a:r>
            <a:r>
              <a:rPr lang="en-US" sz="3200" b="1" u="sng" dirty="0" smtClean="0">
                <a:latin typeface="Tahoma" panose="020B0604030504040204" pitchFamily="34" charset="0"/>
                <a:ea typeface="Tahoma" panose="020B0604030504040204" pitchFamily="34" charset="0"/>
                <a:cs typeface="Tahoma" panose="020B0604030504040204" pitchFamily="34" charset="0"/>
              </a:rPr>
              <a:t>must never </a:t>
            </a:r>
            <a:r>
              <a:rPr lang="en-US" sz="3200" b="1" dirty="0" smtClean="0">
                <a:latin typeface="Tahoma" panose="020B0604030504040204" pitchFamily="34" charset="0"/>
                <a:ea typeface="Tahoma" panose="020B0604030504040204" pitchFamily="34" charset="0"/>
                <a:cs typeface="Tahoma" panose="020B0604030504040204" pitchFamily="34" charset="0"/>
              </a:rPr>
              <a:t>feel pressure to have sex if you don’t want to. Trust your feelings!</a:t>
            </a:r>
            <a:endParaRPr lang="en-US" sz="3200" b="1" dirty="0">
              <a:latin typeface="Tahoma" panose="020B0604030504040204" pitchFamily="34" charset="0"/>
              <a:ea typeface="Tahoma" panose="020B0604030504040204" pitchFamily="34" charset="0"/>
              <a:cs typeface="Tahoma" panose="020B0604030504040204" pitchFamily="34" charset="0"/>
            </a:endParaRPr>
          </a:p>
        </p:txBody>
      </p:sp>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10" name="Footer Placeholder 3"/>
          <p:cNvSpPr txBox="1">
            <a:spLocks/>
          </p:cNvSpPr>
          <p:nvPr/>
        </p:nvSpPr>
        <p:spPr>
          <a:xfrm>
            <a:off x="8902119" y="6492875"/>
            <a:ext cx="3224565" cy="299809"/>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1"/>
                </a:solidFill>
              </a:rPr>
              <a:t>© 2022 SAFE Disability Services Program</a:t>
            </a:r>
            <a:endParaRPr lang="en-US" b="1" dirty="0">
              <a:solidFill>
                <a:schemeClr val="tx1"/>
              </a:solidFill>
            </a:endParaRPr>
          </a:p>
        </p:txBody>
      </p:sp>
    </p:spTree>
    <p:extLst>
      <p:ext uri="{BB962C8B-B14F-4D97-AF65-F5344CB8AC3E}">
        <p14:creationId xmlns:p14="http://schemas.microsoft.com/office/powerpoint/2010/main" val="30111507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 y="565"/>
            <a:ext cx="12166314" cy="6858000"/>
          </a:xfrm>
          <a:prstGeom prst="rect">
            <a:avLst/>
          </a:prstGeom>
        </p:spPr>
      </p:pic>
      <p:pic>
        <p:nvPicPr>
          <p:cNvPr id="20" name="Picture 19"/>
          <p:cNvPicPr>
            <a:picLocks noChangeAspect="1"/>
          </p:cNvPicPr>
          <p:nvPr/>
        </p:nvPicPr>
        <p:blipFill>
          <a:blip r:embed="rId4"/>
          <a:stretch>
            <a:fillRect/>
          </a:stretch>
        </p:blipFill>
        <p:spPr>
          <a:xfrm>
            <a:off x="2557172" y="1149882"/>
            <a:ext cx="1286247" cy="1154015"/>
          </a:xfrm>
          <a:prstGeom prst="rect">
            <a:avLst/>
          </a:prstGeom>
        </p:spPr>
      </p:pic>
      <p:pic>
        <p:nvPicPr>
          <p:cNvPr id="21" name="Picture 20"/>
          <p:cNvPicPr>
            <a:picLocks noChangeAspect="1"/>
          </p:cNvPicPr>
          <p:nvPr/>
        </p:nvPicPr>
        <p:blipFill rotWithShape="1">
          <a:blip r:embed="rId5" cstate="print">
            <a:extLst>
              <a:ext uri="{28A0092B-C50C-407E-A947-70E740481C1C}">
                <a14:useLocalDpi xmlns:a14="http://schemas.microsoft.com/office/drawing/2010/main" val="0"/>
              </a:ext>
            </a:extLst>
          </a:blip>
          <a:srcRect l="47906" t="21534" r="21694" b="27520"/>
          <a:stretch/>
        </p:blipFill>
        <p:spPr>
          <a:xfrm>
            <a:off x="3008085" y="2409172"/>
            <a:ext cx="1294999" cy="1223320"/>
          </a:xfrm>
          <a:prstGeom prst="rect">
            <a:avLst/>
          </a:prstGeom>
        </p:spPr>
      </p:pic>
      <p:grpSp>
        <p:nvGrpSpPr>
          <p:cNvPr id="22" name="Group 21"/>
          <p:cNvGrpSpPr/>
          <p:nvPr/>
        </p:nvGrpSpPr>
        <p:grpSpPr>
          <a:xfrm>
            <a:off x="3140594" y="4102137"/>
            <a:ext cx="2211596" cy="652248"/>
            <a:chOff x="3444453" y="3782417"/>
            <a:chExt cx="3727641" cy="1105921"/>
          </a:xfrm>
        </p:grpSpPr>
        <p:sp>
          <p:nvSpPr>
            <p:cNvPr id="41" name="Rectangle 40"/>
            <p:cNvSpPr/>
            <p:nvPr/>
          </p:nvSpPr>
          <p:spPr>
            <a:xfrm>
              <a:off x="5459104" y="3782417"/>
              <a:ext cx="1712990" cy="1075552"/>
            </a:xfrm>
            <a:prstGeom prst="rect">
              <a:avLst/>
            </a:prstGeom>
            <a:solidFill>
              <a:srgbClr val="FF505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p:cNvSpPr/>
            <p:nvPr/>
          </p:nvSpPr>
          <p:spPr>
            <a:xfrm>
              <a:off x="3463861" y="3784715"/>
              <a:ext cx="1712990" cy="1075552"/>
            </a:xfrm>
            <a:prstGeom prst="rect">
              <a:avLst/>
            </a:prstGeom>
            <a:solidFill>
              <a:srgbClr val="00B05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3" name="Picture 42"/>
            <p:cNvPicPr>
              <a:picLocks noChangeAspect="1"/>
            </p:cNvPicPr>
            <p:nvPr/>
          </p:nvPicPr>
          <p:blipFill rotWithShape="1">
            <a:blip r:embed="rId6" cstate="print">
              <a:extLst>
                <a:ext uri="{28A0092B-C50C-407E-A947-70E740481C1C}">
                  <a14:useLocalDpi xmlns:a14="http://schemas.microsoft.com/office/drawing/2010/main" val="0"/>
                </a:ext>
              </a:extLst>
            </a:blip>
            <a:srcRect l="42410" t="65547" r="19562" b="14751"/>
            <a:stretch/>
          </p:blipFill>
          <p:spPr>
            <a:xfrm>
              <a:off x="3444453" y="3812786"/>
              <a:ext cx="3682953" cy="1075552"/>
            </a:xfrm>
            <a:prstGeom prst="rect">
              <a:avLst/>
            </a:prstGeom>
          </p:spPr>
        </p:pic>
      </p:grpSp>
      <p:sp>
        <p:nvSpPr>
          <p:cNvPr id="23" name="TextBox 22"/>
          <p:cNvSpPr txBox="1"/>
          <p:nvPr/>
        </p:nvSpPr>
        <p:spPr>
          <a:xfrm>
            <a:off x="3100386" y="1292784"/>
            <a:ext cx="3712499" cy="830997"/>
          </a:xfrm>
          <a:prstGeom prst="rect">
            <a:avLst/>
          </a:prstGeom>
          <a:noFill/>
        </p:spPr>
        <p:txBody>
          <a:bodyPr wrap="square" rtlCol="0">
            <a:spAutoFit/>
          </a:bodyPr>
          <a:lstStyle/>
          <a:p>
            <a:pPr algn="ctr"/>
            <a:r>
              <a:rPr lang="en-US" sz="2400" b="1" dirty="0" smtClean="0">
                <a:latin typeface="Tahoma" panose="020B0604030504040204" pitchFamily="34" charset="0"/>
                <a:ea typeface="Tahoma" panose="020B0604030504040204" pitchFamily="34" charset="0"/>
                <a:cs typeface="Tahoma" panose="020B0604030504040204" pitchFamily="34" charset="0"/>
              </a:rPr>
              <a:t>Safe and </a:t>
            </a:r>
          </a:p>
          <a:p>
            <a:pPr algn="ctr"/>
            <a:r>
              <a:rPr lang="en-US" sz="2400" b="1" dirty="0" smtClean="0">
                <a:latin typeface="Tahoma" panose="020B0604030504040204" pitchFamily="34" charset="0"/>
                <a:ea typeface="Tahoma" panose="020B0604030504040204" pitchFamily="34" charset="0"/>
                <a:cs typeface="Tahoma" panose="020B0604030504040204" pitchFamily="34" charset="0"/>
              </a:rPr>
              <a:t>Private Place</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sp>
        <p:nvSpPr>
          <p:cNvPr id="24" name="TextBox 23"/>
          <p:cNvSpPr txBox="1"/>
          <p:nvPr/>
        </p:nvSpPr>
        <p:spPr>
          <a:xfrm>
            <a:off x="3495941" y="2571609"/>
            <a:ext cx="3712499" cy="830997"/>
          </a:xfrm>
          <a:prstGeom prst="rect">
            <a:avLst/>
          </a:prstGeom>
          <a:noFill/>
        </p:spPr>
        <p:txBody>
          <a:bodyPr wrap="square" rtlCol="0">
            <a:spAutoFit/>
          </a:bodyPr>
          <a:lstStyle/>
          <a:p>
            <a:pPr algn="ctr"/>
            <a:r>
              <a:rPr lang="en-US" sz="2400" b="1" dirty="0" smtClean="0">
                <a:latin typeface="Tahoma" panose="020B0604030504040204" pitchFamily="34" charset="0"/>
                <a:ea typeface="Tahoma" panose="020B0604030504040204" pitchFamily="34" charset="0"/>
                <a:cs typeface="Tahoma" panose="020B0604030504040204" pitchFamily="34" charset="0"/>
              </a:rPr>
              <a:t>Safer Sexual </a:t>
            </a:r>
          </a:p>
          <a:p>
            <a:pPr algn="ctr"/>
            <a:r>
              <a:rPr lang="en-US" sz="2400" b="1" dirty="0" smtClean="0">
                <a:latin typeface="Tahoma" panose="020B0604030504040204" pitchFamily="34" charset="0"/>
                <a:ea typeface="Tahoma" panose="020B0604030504040204" pitchFamily="34" charset="0"/>
                <a:cs typeface="Tahoma" panose="020B0604030504040204" pitchFamily="34" charset="0"/>
              </a:rPr>
              <a:t>Partner</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sp>
        <p:nvSpPr>
          <p:cNvPr id="25" name="TextBox 24"/>
          <p:cNvSpPr txBox="1"/>
          <p:nvPr/>
        </p:nvSpPr>
        <p:spPr>
          <a:xfrm>
            <a:off x="5072529" y="4012763"/>
            <a:ext cx="2253039" cy="830997"/>
          </a:xfrm>
          <a:prstGeom prst="rect">
            <a:avLst/>
          </a:prstGeom>
          <a:noFill/>
        </p:spPr>
        <p:txBody>
          <a:bodyPr wrap="square" rtlCol="0">
            <a:spAutoFit/>
          </a:bodyPr>
          <a:lstStyle/>
          <a:p>
            <a:pPr algn="ctr"/>
            <a:r>
              <a:rPr lang="en-US" sz="2400" b="1" dirty="0" smtClean="0">
                <a:latin typeface="Tahoma" panose="020B0604030504040204" pitchFamily="34" charset="0"/>
                <a:ea typeface="Tahoma" panose="020B0604030504040204" pitchFamily="34" charset="0"/>
                <a:cs typeface="Tahoma" panose="020B0604030504040204" pitchFamily="34" charset="0"/>
              </a:rPr>
              <a:t>Sexual </a:t>
            </a:r>
          </a:p>
          <a:p>
            <a:pPr algn="ctr"/>
            <a:r>
              <a:rPr lang="en-US" sz="2400" b="1" dirty="0" smtClean="0">
                <a:latin typeface="Tahoma" panose="020B0604030504040204" pitchFamily="34" charset="0"/>
                <a:ea typeface="Tahoma" panose="020B0604030504040204" pitchFamily="34" charset="0"/>
                <a:cs typeface="Tahoma" panose="020B0604030504040204" pitchFamily="34" charset="0"/>
              </a:rPr>
              <a:t>Limits</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pic>
        <p:nvPicPr>
          <p:cNvPr id="26" name="Picture 25"/>
          <p:cNvPicPr>
            <a:picLocks noChangeAspect="1"/>
          </p:cNvPicPr>
          <p:nvPr/>
        </p:nvPicPr>
        <p:blipFill rotWithShape="1">
          <a:blip r:embed="rId7">
            <a:extLst>
              <a:ext uri="{28A0092B-C50C-407E-A947-70E740481C1C}">
                <a14:useLocalDpi xmlns:a14="http://schemas.microsoft.com/office/drawing/2010/main" val="0"/>
              </a:ext>
            </a:extLst>
          </a:blip>
          <a:srcRect l="67315" t="67058" r="20748" b="14772"/>
          <a:stretch/>
        </p:blipFill>
        <p:spPr>
          <a:xfrm>
            <a:off x="1787375" y="794224"/>
            <a:ext cx="1452282" cy="1246094"/>
          </a:xfrm>
          <a:prstGeom prst="rect">
            <a:avLst/>
          </a:prstGeom>
        </p:spPr>
      </p:pic>
      <p:pic>
        <p:nvPicPr>
          <p:cNvPr id="27" name="Picture 26"/>
          <p:cNvPicPr>
            <a:picLocks noChangeAspect="1"/>
          </p:cNvPicPr>
          <p:nvPr/>
        </p:nvPicPr>
        <p:blipFill rotWithShape="1">
          <a:blip r:embed="rId7">
            <a:extLst>
              <a:ext uri="{28A0092B-C50C-407E-A947-70E740481C1C}">
                <a14:useLocalDpi xmlns:a14="http://schemas.microsoft.com/office/drawing/2010/main" val="0"/>
              </a:ext>
            </a:extLst>
          </a:blip>
          <a:srcRect l="67315" t="67058" r="20748" b="14772"/>
          <a:stretch/>
        </p:blipFill>
        <p:spPr>
          <a:xfrm>
            <a:off x="1831031" y="2303897"/>
            <a:ext cx="1452282" cy="1246094"/>
          </a:xfrm>
          <a:prstGeom prst="rect">
            <a:avLst/>
          </a:prstGeom>
        </p:spPr>
      </p:pic>
      <p:pic>
        <p:nvPicPr>
          <p:cNvPr id="28" name="Picture 27"/>
          <p:cNvPicPr>
            <a:picLocks noChangeAspect="1"/>
          </p:cNvPicPr>
          <p:nvPr/>
        </p:nvPicPr>
        <p:blipFill rotWithShape="1">
          <a:blip r:embed="rId7">
            <a:extLst>
              <a:ext uri="{28A0092B-C50C-407E-A947-70E740481C1C}">
                <a14:useLocalDpi xmlns:a14="http://schemas.microsoft.com/office/drawing/2010/main" val="0"/>
              </a:ext>
            </a:extLst>
          </a:blip>
          <a:srcRect l="67315" t="67058" r="20748" b="14772"/>
          <a:stretch/>
        </p:blipFill>
        <p:spPr>
          <a:xfrm>
            <a:off x="1831031" y="3723132"/>
            <a:ext cx="1452282" cy="1246094"/>
          </a:xfrm>
          <a:prstGeom prst="rect">
            <a:avLst/>
          </a:prstGeom>
        </p:spPr>
      </p:pic>
      <p:pic>
        <p:nvPicPr>
          <p:cNvPr id="29" name="Picture 28"/>
          <p:cNvPicPr>
            <a:picLocks noChangeAspect="1"/>
          </p:cNvPicPr>
          <p:nvPr/>
        </p:nvPicPr>
        <p:blipFill rotWithShape="1">
          <a:blip r:embed="rId8" cstate="print">
            <a:extLst>
              <a:ext uri="{28A0092B-C50C-407E-A947-70E740481C1C}">
                <a14:useLocalDpi xmlns:a14="http://schemas.microsoft.com/office/drawing/2010/main" val="0"/>
              </a:ext>
            </a:extLst>
          </a:blip>
          <a:srcRect l="23884" t="2401" r="2915" b="19087"/>
          <a:stretch/>
        </p:blipFill>
        <p:spPr>
          <a:xfrm>
            <a:off x="2850901" y="5207475"/>
            <a:ext cx="2422287" cy="1464462"/>
          </a:xfrm>
          <a:prstGeom prst="rect">
            <a:avLst/>
          </a:prstGeom>
        </p:spPr>
      </p:pic>
      <p:sp>
        <p:nvSpPr>
          <p:cNvPr id="30" name="TextBox 29"/>
          <p:cNvSpPr txBox="1"/>
          <p:nvPr/>
        </p:nvSpPr>
        <p:spPr>
          <a:xfrm>
            <a:off x="4956635" y="5638727"/>
            <a:ext cx="2253039" cy="461665"/>
          </a:xfrm>
          <a:prstGeom prst="rect">
            <a:avLst/>
          </a:prstGeom>
          <a:noFill/>
        </p:spPr>
        <p:txBody>
          <a:bodyPr wrap="square" rtlCol="0">
            <a:spAutoFit/>
          </a:bodyPr>
          <a:lstStyle/>
          <a:p>
            <a:pPr algn="ctr"/>
            <a:r>
              <a:rPr lang="en-US" sz="2400" b="1" dirty="0" smtClean="0">
                <a:latin typeface="Tahoma" panose="020B0604030504040204" pitchFamily="34" charset="0"/>
                <a:ea typeface="Tahoma" panose="020B0604030504040204" pitchFamily="34" charset="0"/>
                <a:cs typeface="Tahoma" panose="020B0604030504040204" pitchFamily="34" charset="0"/>
              </a:rPr>
              <a:t>Consent</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pic>
        <p:nvPicPr>
          <p:cNvPr id="31" name="Picture 30"/>
          <p:cNvPicPr>
            <a:picLocks noChangeAspect="1"/>
          </p:cNvPicPr>
          <p:nvPr/>
        </p:nvPicPr>
        <p:blipFill rotWithShape="1">
          <a:blip r:embed="rId7">
            <a:extLst>
              <a:ext uri="{28A0092B-C50C-407E-A947-70E740481C1C}">
                <a14:useLocalDpi xmlns:a14="http://schemas.microsoft.com/office/drawing/2010/main" val="0"/>
              </a:ext>
            </a:extLst>
          </a:blip>
          <a:srcRect l="67315" t="67058" r="20748" b="14772"/>
          <a:stretch/>
        </p:blipFill>
        <p:spPr>
          <a:xfrm>
            <a:off x="1853065" y="5452888"/>
            <a:ext cx="1452282" cy="1246094"/>
          </a:xfrm>
          <a:prstGeom prst="rect">
            <a:avLst/>
          </a:prstGeom>
        </p:spPr>
      </p:pic>
      <p:pic>
        <p:nvPicPr>
          <p:cNvPr id="32" name="Picture 31"/>
          <p:cNvPicPr>
            <a:picLocks noChangeAspect="1"/>
          </p:cNvPicPr>
          <p:nvPr/>
        </p:nvPicPr>
        <p:blipFill rotWithShape="1">
          <a:blip r:embed="rId9" cstate="print">
            <a:extLst>
              <a:ext uri="{28A0092B-C50C-407E-A947-70E740481C1C}">
                <a14:useLocalDpi xmlns:a14="http://schemas.microsoft.com/office/drawing/2010/main" val="0"/>
              </a:ext>
            </a:extLst>
          </a:blip>
          <a:srcRect l="79049" t="22474" r="2958" b="7754"/>
          <a:stretch/>
        </p:blipFill>
        <p:spPr>
          <a:xfrm>
            <a:off x="8620350" y="1060550"/>
            <a:ext cx="727771" cy="1590789"/>
          </a:xfrm>
          <a:prstGeom prst="rect">
            <a:avLst/>
          </a:prstGeom>
        </p:spPr>
      </p:pic>
      <p:sp>
        <p:nvSpPr>
          <p:cNvPr id="33" name="TextBox 32"/>
          <p:cNvSpPr txBox="1"/>
          <p:nvPr/>
        </p:nvSpPr>
        <p:spPr>
          <a:xfrm>
            <a:off x="9106319" y="1417271"/>
            <a:ext cx="3158846" cy="461665"/>
          </a:xfrm>
          <a:prstGeom prst="rect">
            <a:avLst/>
          </a:prstGeom>
          <a:noFill/>
        </p:spPr>
        <p:txBody>
          <a:bodyPr wrap="square" rtlCol="0">
            <a:spAutoFit/>
          </a:bodyPr>
          <a:lstStyle/>
          <a:p>
            <a:pPr algn="ctr"/>
            <a:r>
              <a:rPr lang="en-US" sz="2400" b="1" dirty="0" smtClean="0">
                <a:latin typeface="Tahoma" panose="020B0604030504040204" pitchFamily="34" charset="0"/>
                <a:ea typeface="Tahoma" panose="020B0604030504040204" pitchFamily="34" charset="0"/>
                <a:cs typeface="Tahoma" panose="020B0604030504040204" pitchFamily="34" charset="0"/>
              </a:rPr>
              <a:t>Birth Control Plan</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pic>
        <p:nvPicPr>
          <p:cNvPr id="34" name="Picture 33"/>
          <p:cNvPicPr>
            <a:picLocks noChangeAspect="1"/>
          </p:cNvPicPr>
          <p:nvPr/>
        </p:nvPicPr>
        <p:blipFill rotWithShape="1">
          <a:blip r:embed="rId7">
            <a:extLst>
              <a:ext uri="{28A0092B-C50C-407E-A947-70E740481C1C}">
                <a14:useLocalDpi xmlns:a14="http://schemas.microsoft.com/office/drawing/2010/main" val="0"/>
              </a:ext>
            </a:extLst>
          </a:blip>
          <a:srcRect l="67315" t="67058" r="20748" b="14772"/>
          <a:stretch/>
        </p:blipFill>
        <p:spPr>
          <a:xfrm>
            <a:off x="7556923" y="877687"/>
            <a:ext cx="1452282" cy="1246094"/>
          </a:xfrm>
          <a:prstGeom prst="rect">
            <a:avLst/>
          </a:prstGeom>
        </p:spPr>
      </p:pic>
      <p:sp>
        <p:nvSpPr>
          <p:cNvPr id="35" name="TextBox 34"/>
          <p:cNvSpPr txBox="1"/>
          <p:nvPr/>
        </p:nvSpPr>
        <p:spPr>
          <a:xfrm>
            <a:off x="9722877" y="3159978"/>
            <a:ext cx="2503218" cy="830997"/>
          </a:xfrm>
          <a:prstGeom prst="rect">
            <a:avLst/>
          </a:prstGeom>
          <a:noFill/>
        </p:spPr>
        <p:txBody>
          <a:bodyPr wrap="square" rtlCol="0">
            <a:spAutoFit/>
          </a:bodyPr>
          <a:lstStyle/>
          <a:p>
            <a:pPr algn="ctr"/>
            <a:r>
              <a:rPr lang="en-US" sz="2400" b="1" dirty="0" smtClean="0">
                <a:latin typeface="Tahoma" panose="020B0604030504040204" pitchFamily="34" charset="0"/>
                <a:ea typeface="Tahoma" panose="020B0604030504040204" pitchFamily="34" charset="0"/>
                <a:cs typeface="Tahoma" panose="020B0604030504040204" pitchFamily="34" charset="0"/>
              </a:rPr>
              <a:t>STI Testing</a:t>
            </a:r>
          </a:p>
          <a:p>
            <a:pPr algn="ctr"/>
            <a:r>
              <a:rPr lang="en-US" sz="2400" b="1" dirty="0" smtClean="0">
                <a:latin typeface="Tahoma" panose="020B0604030504040204" pitchFamily="34" charset="0"/>
                <a:ea typeface="Tahoma" panose="020B0604030504040204" pitchFamily="34" charset="0"/>
                <a:cs typeface="Tahoma" panose="020B0604030504040204" pitchFamily="34" charset="0"/>
              </a:rPr>
              <a:t>&amp; Protection</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pic>
        <p:nvPicPr>
          <p:cNvPr id="36" name="Picture 35"/>
          <p:cNvPicPr>
            <a:picLocks noChangeAspect="1"/>
          </p:cNvPicPr>
          <p:nvPr/>
        </p:nvPicPr>
        <p:blipFill rotWithShape="1">
          <a:blip r:embed="rId10" cstate="print">
            <a:extLst>
              <a:ext uri="{28A0092B-C50C-407E-A947-70E740481C1C}">
                <a14:useLocalDpi xmlns:a14="http://schemas.microsoft.com/office/drawing/2010/main" val="0"/>
              </a:ext>
            </a:extLst>
          </a:blip>
          <a:srcRect l="59591" t="18064" r="16085" b="24473"/>
          <a:stretch/>
        </p:blipFill>
        <p:spPr>
          <a:xfrm>
            <a:off x="8588678" y="2621756"/>
            <a:ext cx="1213216" cy="1615619"/>
          </a:xfrm>
          <a:prstGeom prst="rect">
            <a:avLst/>
          </a:prstGeom>
        </p:spPr>
      </p:pic>
      <p:pic>
        <p:nvPicPr>
          <p:cNvPr id="37" name="Picture 36"/>
          <p:cNvPicPr>
            <a:picLocks noChangeAspect="1"/>
          </p:cNvPicPr>
          <p:nvPr/>
        </p:nvPicPr>
        <p:blipFill rotWithShape="1">
          <a:blip r:embed="rId7">
            <a:extLst>
              <a:ext uri="{28A0092B-C50C-407E-A947-70E740481C1C}">
                <a14:useLocalDpi xmlns:a14="http://schemas.microsoft.com/office/drawing/2010/main" val="0"/>
              </a:ext>
            </a:extLst>
          </a:blip>
          <a:srcRect l="67315" t="67058" r="20748" b="14772"/>
          <a:stretch/>
        </p:blipFill>
        <p:spPr>
          <a:xfrm>
            <a:off x="7475722" y="2621756"/>
            <a:ext cx="1452282" cy="1246094"/>
          </a:xfrm>
          <a:prstGeom prst="rect">
            <a:avLst/>
          </a:prstGeom>
        </p:spPr>
      </p:pic>
      <p:pic>
        <p:nvPicPr>
          <p:cNvPr id="38" name="Picture 37"/>
          <p:cNvPicPr>
            <a:picLocks noChangeAspect="1"/>
          </p:cNvPicPr>
          <p:nvPr/>
        </p:nvPicPr>
        <p:blipFill rotWithShape="1">
          <a:blip r:embed="rId7">
            <a:extLst>
              <a:ext uri="{28A0092B-C50C-407E-A947-70E740481C1C}">
                <a14:useLocalDpi xmlns:a14="http://schemas.microsoft.com/office/drawing/2010/main" val="0"/>
              </a:ext>
            </a:extLst>
          </a:blip>
          <a:srcRect l="67315" t="67058" r="20748" b="14772"/>
          <a:stretch/>
        </p:blipFill>
        <p:spPr>
          <a:xfrm>
            <a:off x="7445136" y="4444218"/>
            <a:ext cx="1452282" cy="1246094"/>
          </a:xfrm>
          <a:prstGeom prst="rect">
            <a:avLst/>
          </a:prstGeom>
        </p:spPr>
      </p:pic>
      <p:pic>
        <p:nvPicPr>
          <p:cNvPr id="39" name="Picture 38"/>
          <p:cNvPicPr>
            <a:picLocks noChangeAspect="1"/>
          </p:cNvPicPr>
          <p:nvPr/>
        </p:nvPicPr>
        <p:blipFill>
          <a:blip r:embed="rId11"/>
          <a:stretch>
            <a:fillRect/>
          </a:stretch>
        </p:blipFill>
        <p:spPr>
          <a:xfrm>
            <a:off x="8704208" y="4500679"/>
            <a:ext cx="1196444" cy="1432684"/>
          </a:xfrm>
          <a:prstGeom prst="rect">
            <a:avLst/>
          </a:prstGeom>
        </p:spPr>
      </p:pic>
      <p:sp>
        <p:nvSpPr>
          <p:cNvPr id="40" name="TextBox 39"/>
          <p:cNvSpPr txBox="1"/>
          <p:nvPr/>
        </p:nvSpPr>
        <p:spPr>
          <a:xfrm>
            <a:off x="9853345" y="4969226"/>
            <a:ext cx="2252740" cy="830997"/>
          </a:xfrm>
          <a:prstGeom prst="rect">
            <a:avLst/>
          </a:prstGeom>
          <a:noFill/>
        </p:spPr>
        <p:txBody>
          <a:bodyPr wrap="square" rtlCol="0">
            <a:spAutoFit/>
          </a:bodyPr>
          <a:lstStyle/>
          <a:p>
            <a:pPr algn="ctr"/>
            <a:r>
              <a:rPr lang="en-US" sz="2400" b="1" dirty="0" smtClean="0">
                <a:latin typeface="Tahoma" panose="020B0604030504040204" pitchFamily="34" charset="0"/>
                <a:ea typeface="Tahoma" panose="020B0604030504040204" pitchFamily="34" charset="0"/>
                <a:cs typeface="Tahoma" panose="020B0604030504040204" pitchFamily="34" charset="0"/>
              </a:rPr>
              <a:t>Foreplay</a:t>
            </a:r>
          </a:p>
          <a:p>
            <a:pPr algn="ctr"/>
            <a:r>
              <a:rPr lang="en-US" sz="2400" b="1" dirty="0" smtClean="0">
                <a:latin typeface="Tahoma" panose="020B0604030504040204" pitchFamily="34" charset="0"/>
                <a:ea typeface="Tahoma" panose="020B0604030504040204" pitchFamily="34" charset="0"/>
                <a:cs typeface="Tahoma" panose="020B0604030504040204" pitchFamily="34" charset="0"/>
              </a:rPr>
              <a:t>&amp; Lubrication</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pic>
        <p:nvPicPr>
          <p:cNvPr id="45" name="Picture 44"/>
          <p:cNvPicPr>
            <a:picLocks noChangeAspect="1"/>
          </p:cNvPicPr>
          <p:nvPr/>
        </p:nvPicPr>
        <p:blipFill rotWithShape="1">
          <a:blip r:embed="rId12"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46" name="Footer Placeholder 3"/>
          <p:cNvSpPr txBox="1">
            <a:spLocks/>
          </p:cNvSpPr>
          <p:nvPr/>
        </p:nvSpPr>
        <p:spPr>
          <a:xfrm>
            <a:off x="8902119" y="6492875"/>
            <a:ext cx="3224565" cy="299809"/>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1"/>
                </a:solidFill>
              </a:rPr>
              <a:t>© 2022 SAFE Disability Services Program</a:t>
            </a:r>
            <a:endParaRPr lang="en-US" b="1" dirty="0">
              <a:solidFill>
                <a:schemeClr val="tx1"/>
              </a:solidFill>
            </a:endParaRPr>
          </a:p>
        </p:txBody>
      </p:sp>
    </p:spTree>
    <p:extLst>
      <p:ext uri="{BB962C8B-B14F-4D97-AF65-F5344CB8AC3E}">
        <p14:creationId xmlns:p14="http://schemas.microsoft.com/office/powerpoint/2010/main" val="167326815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7685</TotalTime>
  <Words>6473</Words>
  <Application>Microsoft Office PowerPoint</Application>
  <PresentationFormat>Widescreen</PresentationFormat>
  <Paragraphs>553</Paragraphs>
  <Slides>45</Slides>
  <Notes>45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45</vt:i4>
      </vt:variant>
    </vt:vector>
  </HeadingPairs>
  <TitlesOfParts>
    <vt:vector size="51" baseType="lpstr">
      <vt:lpstr>Arial</vt:lpstr>
      <vt:lpstr>Calibri</vt:lpstr>
      <vt:lpstr>Calibri Light</vt:lpstr>
      <vt:lpstr>Tahoma</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Safe and Private Place</vt:lpstr>
      <vt:lpstr>Hotels and Safety</vt:lpstr>
      <vt:lpstr>2. Safer Sexual Partner</vt:lpstr>
      <vt:lpstr>Where is Your Partner on the Relationship Map?</vt:lpstr>
      <vt:lpstr>3. Sexual Limits</vt:lpstr>
      <vt:lpstr>Talking about Sexual Limits</vt:lpstr>
      <vt:lpstr>Sexual Limits Practice</vt:lpstr>
      <vt:lpstr>Sexual Limits Practice</vt:lpstr>
      <vt:lpstr>Sexual Limits Practice</vt:lpstr>
      <vt:lpstr>PowerPoint Presentation</vt:lpstr>
      <vt:lpstr>4. Consent</vt:lpstr>
      <vt:lpstr>Consent Check-In</vt:lpstr>
      <vt:lpstr>Handling Rejection</vt:lpstr>
      <vt:lpstr>PowerPoint Presentation</vt:lpstr>
      <vt:lpstr>5. Birth control plan</vt:lpstr>
      <vt:lpstr>Birth Control for People with  Vulvas and Vaginas</vt:lpstr>
      <vt:lpstr>Condoms</vt:lpstr>
      <vt:lpstr>Birth control talk</vt:lpstr>
      <vt:lpstr>6. STI Testing and Protection</vt:lpstr>
      <vt:lpstr>Testing and Treatment</vt:lpstr>
      <vt:lpstr>Protection</vt:lpstr>
      <vt:lpstr>STI Testing and Protection Practice</vt:lpstr>
      <vt:lpstr>STI Testing and Protection Practice</vt:lpstr>
      <vt:lpstr>7. Lubrication and Foreplay</vt:lpstr>
      <vt:lpstr>Foreplay</vt:lpstr>
      <vt:lpstr>Lubrication</vt:lpstr>
      <vt:lpstr>You Can Still Change Your Mind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SAFE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Are You and Your Partner Ready to Have Sex?</dc:title>
  <dc:creator>Megan Westmore</dc:creator>
  <cp:lastModifiedBy>Heidi Lersch</cp:lastModifiedBy>
  <cp:revision>88</cp:revision>
  <dcterms:created xsi:type="dcterms:W3CDTF">2021-06-15T13:27:58Z</dcterms:created>
  <dcterms:modified xsi:type="dcterms:W3CDTF">2022-05-02T17:11:02Z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