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319" r:id="rId3"/>
    <p:sldId id="259" r:id="rId4"/>
    <p:sldId id="258" r:id="rId5"/>
    <p:sldId id="305" r:id="rId6"/>
    <p:sldId id="320" r:id="rId7"/>
    <p:sldId id="321" r:id="rId8"/>
    <p:sldId id="322" r:id="rId9"/>
    <p:sldId id="337" r:id="rId10"/>
    <p:sldId id="338" r:id="rId11"/>
    <p:sldId id="307" r:id="rId12"/>
    <p:sldId id="311" r:id="rId13"/>
    <p:sldId id="272" r:id="rId14"/>
    <p:sldId id="339" r:id="rId15"/>
    <p:sldId id="308" r:id="rId16"/>
    <p:sldId id="323" r:id="rId17"/>
    <p:sldId id="325" r:id="rId18"/>
    <p:sldId id="326" r:id="rId19"/>
    <p:sldId id="327" r:id="rId20"/>
    <p:sldId id="328" r:id="rId21"/>
    <p:sldId id="329" r:id="rId22"/>
    <p:sldId id="331" r:id="rId23"/>
    <p:sldId id="332" r:id="rId24"/>
    <p:sldId id="333" r:id="rId25"/>
    <p:sldId id="334" r:id="rId26"/>
    <p:sldId id="335" r:id="rId27"/>
    <p:sldId id="336" r:id="rId28"/>
    <p:sldId id="340" r:id="rId29"/>
    <p:sldId id="317" r:id="rId30"/>
    <p:sldId id="290" r:id="rId31"/>
    <p:sldId id="291" r:id="rId32"/>
    <p:sldId id="293" r:id="rId33"/>
    <p:sldId id="292" r:id="rId34"/>
    <p:sldId id="295" r:id="rId35"/>
    <p:sldId id="303" r:id="rId36"/>
    <p:sldId id="298"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Marvin Round" panose="02000000000000000000" pitchFamily="2" charset="0"/>
      <p:regular r:id="rId45"/>
    </p:embeddedFont>
    <p:embeddedFont>
      <p:font typeface="Open Sans Extrabold" panose="020F0502020204030204" pitchFamily="34" charset="0"/>
      <p:bold r:id="rId46"/>
      <p:italic r:id="rId47"/>
      <p:boldItalic r:id="rId48"/>
    </p:embeddedFont>
    <p:embeddedFont>
      <p:font typeface="PraterBlockPro" panose="020B0504010101020102" pitchFamily="34" charset="77"/>
      <p:regular r:id="rId49"/>
    </p:embeddedFont>
    <p:embeddedFont>
      <p:font typeface="Smoothy" pitchFamily="2" charset="77"/>
      <p:regular r:id="rId50"/>
    </p:embeddedFont>
    <p:embeddedFont>
      <p:font typeface="Tahoma" panose="020B0604030504040204" pitchFamily="34" charset="0"/>
      <p:regular r:id="rId51"/>
      <p:bold r:id="rId52"/>
    </p:embeddedFont>
    <p:embeddedFont>
      <p:font typeface="Verdana" panose="020B0604030504040204" pitchFamily="34" charset="0"/>
      <p:regular r:id="rId53"/>
      <p:bold r:id="rId54"/>
      <p:italic r:id="rId55"/>
      <p:boldItalic r:id="rId56"/>
    </p:embeddedFont>
  </p:embeddedFontLst>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74334" autoAdjust="0"/>
  </p:normalViewPr>
  <p:slideViewPr>
    <p:cSldViewPr snapToGrid="0">
      <p:cViewPr varScale="1">
        <p:scale>
          <a:sx n="121" d="100"/>
          <a:sy n="121" d="100"/>
        </p:scale>
        <p:origin x="1320" y="184"/>
      </p:cViewPr>
      <p:guideLst/>
    </p:cSldViewPr>
  </p:slideViewPr>
  <p:notesTextViewPr>
    <p:cViewPr>
      <p:scale>
        <a:sx n="100" d="100"/>
        <a:sy n="100" d="100"/>
      </p:scale>
      <p:origin x="0" y="0"/>
    </p:cViewPr>
  </p:notesTextViewPr>
  <p:sorterViewPr>
    <p:cViewPr>
      <p:scale>
        <a:sx n="170" d="100"/>
        <a:sy n="170" d="100"/>
      </p:scale>
      <p:origin x="0" y="-1092"/>
    </p:cViewPr>
  </p:sorterViewPr>
  <p:notesViewPr>
    <p:cSldViewPr snapToGrid="0">
      <p:cViewPr>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endParaRPr lang="es-MX" sz="1200" b="0" i="0" strike="noStrike" cap="none" spc="0" baseline="0" dirty="0">
              <a:solidFill>
                <a:srgbClr val="000000"/>
              </a:solidFill>
              <a:effectLst/>
              <a:latin typeface="Calibri"/>
              <a:ea typeface="Calibri"/>
              <a:cs typeface="Calibri"/>
            </a:endParaRPr>
          </a:p>
          <a:p>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a:t>
            </a:r>
            <a:r>
              <a:rPr lang="es-MX" sz="1200" b="0" i="0" strike="noStrike" cap="none" spc="0" baseline="0" dirty="0" err="1">
                <a:solidFill>
                  <a:srgbClr val="000000"/>
                </a:solidFill>
                <a:effectLst/>
                <a:latin typeface="Calibri"/>
                <a:ea typeface="Calibri"/>
                <a:cs typeface="Calibri"/>
              </a:rPr>
              <a:t>estuiantes</a:t>
            </a:r>
            <a:r>
              <a:rPr lang="es-MX" sz="1200" b="0" i="0" strike="noStrike" cap="none" spc="0" baseline="0" dirty="0">
                <a:solidFill>
                  <a:srgbClr val="000000"/>
                </a:solidFill>
                <a:effectLst/>
                <a:latin typeface="Calibri"/>
                <a:ea typeface="Calibri"/>
                <a:cs typeface="Calibri"/>
              </a:rPr>
              <a:t>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de hoy, hablaremos sobre algo que se llama autodefensa. Hablaremos sobre lo que es la autodefensa y cómo la pueden usar en sus relaciones.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por compartir todo lo que eligen! Ahora, hablaremos más sobre la autodefensa.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193482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Todos ustedes eligen muchas cosas todos los días, ¡y eso es autodefensa! ¡Es muy importante poder decirles a otras personas qué ropa quieren usar, qué quieren comer, en qué quieren trabajar y qué quieren hacer por diversión! También es importante poder decirles a las personas con las que se relacionan, como sus amigos o su familia, lo que quieren y necesitan. Más tarde hoy van a poder practicar un poco la autodefensa.</a:t>
            </a:r>
          </a:p>
          <a:p>
            <a:pPr lvl="0"/>
            <a:endParaRPr lang="en-US" sz="1200" i="1" kern="1200" baseline="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Por ahora, agreguemos “Yo quiero” y “Yo necesito” a nuestra herramienta Declaraciones “yo”.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950384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Recuerden: en todas las clases, agregaremos nuevas herramientas a nuestra Caja de herramientas para una sana relación. Usaremos una caja de herramientas grande para el grupo, y cada quien también tendrá su propia caja de herramientas más chica. A medida que aprendan sobre herramientas nuevas, les daré una copia de la herramienta para pegar en su caja de herramientas.</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Nuestra primera herramienta es la herramienta Declaraciones “yo”. Recuerden: pueden usar las Declaraciones “yo” para decirles a las personas cómo se sienten, qué quieren y qué necesitan. Empecemos con nuestra caja de herramientas grande del grupo. ¿Alguien quiere ofrecerse para agregar la primera herramienta a nuestra caja de herramientas?</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la persona voluntaria que fije el material de herramienta Declaraciones “yo” del grupo a la Caja de herramientas para una sana relación del grupo. Luego, dé a cada estudiante una barra adhesiva, una copia de la Caja de herramientas para una sana relación de estudiantes y una copia de la herramienta Declaraciones “yo” de estudiantes. Dé al grupo unos minutos para pegar sus herramientas en sus cajas de herramientas. Durante las próximas semanas, el grupo agregará herramientas a su caja de herramientas, así que asegúrese de pedir que conserven sus cajas de herramientas para la siguiente clase.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t>12</a:t>
            </a:fld>
            <a:endParaRPr lang="en-US">
              <a:solidFill>
                <a:prstClr val="black"/>
              </a:solidFill>
            </a:endParaRPr>
          </a:p>
        </p:txBody>
      </p:sp>
    </p:spTree>
    <p:extLst>
      <p:ext uri="{BB962C8B-B14F-4D97-AF65-F5344CB8AC3E}">
        <p14:creationId xmlns:p14="http://schemas.microsoft.com/office/powerpoint/2010/main" val="233408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Practiquemos usar </a:t>
            </a:r>
            <a:r>
              <a:rPr lang="es-MX" sz="1200" b="0" i="1" strike="noStrike" cap="none" spc="0" baseline="0">
                <a:solidFill>
                  <a:srgbClr val="000000"/>
                </a:solidFill>
                <a:effectLst/>
                <a:latin typeface="Calibri"/>
                <a:ea typeface="Calibri"/>
                <a:cs typeface="Calibri"/>
              </a:rPr>
              <a:t>la herramienta </a:t>
            </a:r>
            <a:r>
              <a:rPr lang="es-MX" sz="1200" b="0" i="1" strike="noStrike" cap="none" spc="0" baseline="0" dirty="0">
                <a:solidFill>
                  <a:srgbClr val="000000"/>
                </a:solidFill>
                <a:effectLst/>
                <a:latin typeface="Calibri"/>
                <a:ea typeface="Calibri"/>
                <a:cs typeface="Calibri"/>
              </a:rPr>
              <a:t>Declaraciones “yo”.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384068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8175"/>
            <a:ext cx="5486400" cy="3600450"/>
          </a:xfrm>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Haremos unas escenificaciones para practicar usar las herramientas Yo quiero y Yo necesito. Una escenificación es algo que es de mentirillas. En cada diapositiva, leerán un cuento. Se imaginarán que están en el cuento. Podrán decidir cómo podrían usar una Declaración “Yo quiero” o “Yo necesito” para ayudar con el cuento. ¿Alguien quiere ofrecerse para hacerlo primero?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un trabajo nuevo. No me gusta mi trabajo.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un trabajo que me emocione.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su ayuda para conseguir un trabajo nuevo.</a:t>
            </a: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80083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privacidad en mi recámara.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respete mi privacidad.</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tiempo a solas en mi recámara todos los días.</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2083748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me pidas mi teléfono antes de tomarlo.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confíes en mí.</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dejes de leer mis mensajes de texto.</a:t>
            </a: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414300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deje de hacerlo.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espacio.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ayuda.</a:t>
            </a: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110091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mudarme a mi propio apartamento.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su ayuda para conseguir mi propio apartamento.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mi propio espacio.</a:t>
            </a: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197757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Recuerden: todo el año iremos agregando herramientas a nuestra Caja de herramientas para una sana relación. La semana pasada, agregamos “Yo me siento” a nuestra caja de herramientas. Más tarde hoy, cada quien recibirá su propia caja de herramientas para usarla en nuestras clases.</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Hagamos un ejemplo. Si un amigo les mintiera, ¿cómo se sentirían? ¿Puede alguien practicar compartir ese sentimiento con una Declaración “Yo me siento”?</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56432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aprender a cocinar.</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poder hacer mis propios alimentos.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me ayude a aprender a cocinar.</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83178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hablar con usted, por favor.</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ir a casa por estoy enfermo.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ir a casa por estoy enfermo.</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406195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sepa que hirió mis sentimientos.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sea honesto conmigo.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me diga la verdad.</a:t>
            </a:r>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3815632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respete mi derecho a salir con alguien. </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salir con alguien y me siento listo.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me ayude a empezar a salir con alguien.</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88026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hablar con usted, por favor.</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un aumento.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saber cómo conseguir un aumento.</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1809290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ayuda para llegar a mi clase de arte.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hablar con usted sobre mi clase de arte.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un aventón a mi clase de arte.</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1225587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hablar contigo.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quites esa foto.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me preguntes antes de tomar mi foto y ponerla en medios sociales.</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710936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¿Alguien quiere ofrecerse para hacer el siguiente cuento?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Para cada situación, pida a la persona que lea el cuento en voz alta. Luego, pregúntele qué Declaración “Yo quiero” o “Yo necesito” podrían usar para conseguir ayuda en ese cuento. En cada diapositiva, se incluyen ejemplos de Declaraciones “yo” como referencia.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Ejemplos de Declaraciones “yo”: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hablar contigo.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mantengas mis relatos en privado.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dejes de contar mi relato a las personas.</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161395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¡Increíble trabajo practicando sus Declaraciones “yo”! Lo último que haremos hoy es ver un video sobre la autodefensa.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1653369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 el mundo escuchará a las personas en el video hablar sobre por qué la autodefensa es tan importante.</a:t>
            </a:r>
          </a:p>
          <a:p>
            <a:endParaRPr lang="en-US" i="1" baseline="0" dirty="0"/>
          </a:p>
          <a:p>
            <a:r>
              <a:rPr lang="es-MX" sz="1200" b="0" i="0" strike="noStrike" cap="none" spc="0" baseline="0" dirty="0">
                <a:solidFill>
                  <a:srgbClr val="000000"/>
                </a:solidFill>
                <a:effectLst/>
                <a:latin typeface="Calibri"/>
                <a:ea typeface="Calibri"/>
                <a:cs typeface="Calibri"/>
              </a:rPr>
              <a:t>Reproduzca el video.</a:t>
            </a:r>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pensaron del video? ¿Desea alguien compartir lo que piensa?</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10822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err="1">
                <a:solidFill>
                  <a:srgbClr val="000000"/>
                </a:solidFill>
                <a:effectLst/>
                <a:latin typeface="Calibri"/>
                <a:ea typeface="Calibri"/>
                <a:cs typeface="Calibri"/>
              </a:rPr>
              <a:t>Autodefensor</a:t>
            </a:r>
            <a:r>
              <a:rPr lang="es-MX" sz="1200" b="0" i="1" strike="noStrike" cap="none" spc="0" baseline="0" dirty="0">
                <a:solidFill>
                  <a:srgbClr val="000000"/>
                </a:solidFill>
                <a:effectLst/>
                <a:latin typeface="Calibri"/>
                <a:ea typeface="Calibri"/>
                <a:cs typeface="Calibri"/>
              </a:rPr>
              <a:t>:</a:t>
            </a:r>
            <a:r>
              <a:rPr lang="es-MX" sz="1200" b="0" i="0" strike="noStrike" cap="none" spc="0" baseline="0" dirty="0">
                <a:solidFill>
                  <a:srgbClr val="000000"/>
                </a:solidFill>
                <a:effectLst/>
                <a:latin typeface="Calibri"/>
                <a:ea typeface="Calibri"/>
                <a:cs typeface="Calibri"/>
              </a:rPr>
              <a:t> una persona que se defiende a si misma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Elegir: </a:t>
            </a:r>
            <a:r>
              <a:rPr lang="es-MX" sz="1200" b="0" i="0" strike="noStrike" cap="none" spc="0" baseline="0" dirty="0">
                <a:solidFill>
                  <a:srgbClr val="000000"/>
                </a:solidFill>
                <a:effectLst/>
                <a:latin typeface="Calibri"/>
                <a:ea typeface="Calibri"/>
                <a:cs typeface="Calibri"/>
              </a:rPr>
              <a:t>tomar decisiones cuando hay 2 o más opciones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Hablar:</a:t>
            </a:r>
            <a:r>
              <a:rPr lang="es-MX" sz="1200" b="0" i="0" strike="noStrike" cap="none" spc="0" baseline="0" dirty="0">
                <a:solidFill>
                  <a:srgbClr val="000000"/>
                </a:solidFill>
                <a:effectLst/>
                <a:latin typeface="Calibri"/>
                <a:ea typeface="Calibri"/>
                <a:cs typeface="Calibri"/>
              </a:rPr>
              <a:t> cuando se usan palabras, señas o imágenes para decirle algo a alguien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quiero: </a:t>
            </a:r>
            <a:r>
              <a:rPr lang="es-MX" sz="1200" b="0" i="0" strike="noStrike" cap="none" spc="0" baseline="0" dirty="0">
                <a:solidFill>
                  <a:srgbClr val="000000"/>
                </a:solidFill>
                <a:effectLst/>
                <a:latin typeface="Calibri"/>
                <a:ea typeface="Calibri"/>
                <a:cs typeface="Calibri"/>
              </a:rPr>
              <a:t>una Declaración “yo” que se puede usar cuando les gustaría algo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necesito:</a:t>
            </a:r>
            <a:r>
              <a:rPr lang="es-MX" sz="1200" b="0" i="0" strike="noStrike" cap="none" spc="0" baseline="0" dirty="0">
                <a:solidFill>
                  <a:srgbClr val="000000"/>
                </a:solidFill>
                <a:effectLst/>
                <a:latin typeface="Calibri"/>
                <a:ea typeface="Calibri"/>
                <a:cs typeface="Calibri"/>
              </a:rPr>
              <a:t> una Declaración “yo” que se puede usar cuando deben conseguir algo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a:solidFill>
                  <a:srgbClr val="000000"/>
                </a:solidFill>
                <a:effectLst/>
                <a:latin typeface="Calibri"/>
                <a:ea typeface="Calibri"/>
                <a:cs typeface="Calibri"/>
              </a:rPr>
              <a:t>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¿Se defienden los </a:t>
            </a:r>
            <a:r>
              <a:rPr lang="es-MX" sz="1200" b="0" i="1" strike="noStrike" cap="none" spc="0" baseline="0" dirty="0" err="1">
                <a:solidFill>
                  <a:srgbClr val="000000"/>
                </a:solidFill>
                <a:effectLst/>
                <a:latin typeface="Calibri"/>
                <a:ea typeface="Calibri"/>
                <a:cs typeface="Calibri"/>
              </a:rPr>
              <a:t>autodefensores</a:t>
            </a:r>
            <a:r>
              <a:rPr lang="es-MX" sz="1200" b="0" i="1" strike="noStrike" cap="none" spc="0" baseline="0" dirty="0">
                <a:solidFill>
                  <a:srgbClr val="000000"/>
                </a:solidFill>
                <a:effectLst/>
                <a:latin typeface="Calibri"/>
                <a:ea typeface="Calibri"/>
                <a:cs typeface="Calibri"/>
              </a:rPr>
              <a:t> por sí mismos? Muestren un pulgar hacia arriba para un sí, y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Recuerden: las personas no pueden leerles la mente. Es superimportante que usen sus palabras, señas o imágenes para decirles a otras personas lo que quieren o necesitan. ¡Esto es parte de tener una relación sana con amigos, familiares, parejas románticas y otras personas!</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herramienta agregamos hoy a la Caja de herramientas para una sana relación? Muestren un dedo para “Declaraciones ‘tú’”, dos dedos para “Declaraciones ‘yo’” o tres dedos para “Lenguaje agresivo”.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agregamos Declaraciones “yo” a la Caja de herramientas para una sana relación. Recuerden: pueden usar las Declaraciones “yo” para decirles a otras personas cómo se sienten, qué quieren y qué necesitan. Estas Declaraciones empiezan con “Yo siento”, “Yo quiero” o “Yo necesito”.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¿Por qué es importante la autodefensa?</a:t>
            </a:r>
            <a:endParaRPr lang="en-US" dirty="0"/>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pida a cada estudiante que comparta por qué piensa que la autodefensa es importante.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1123037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3863942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204483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95375"/>
            <a:ext cx="5486400" cy="3086100"/>
          </a:xfrm>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las próximas diapositivas, pensaremos en todo lo que eligen todos los días. Empecemos primero con su ropa. ¿Qué tipo de ropa les gusta usar? ¿Desea alguien compartir?</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que unos cuantos compartieron, diga: </a:t>
            </a:r>
            <a:r>
              <a:rPr lang="es-MX" sz="1200" b="0" i="1" strike="noStrike" cap="none" spc="0" baseline="0" dirty="0">
                <a:solidFill>
                  <a:srgbClr val="000000"/>
                </a:solidFill>
                <a:effectLst/>
                <a:latin typeface="Calibri"/>
                <a:ea typeface="Calibri"/>
                <a:cs typeface="Calibri"/>
              </a:rPr>
              <a:t>“Gracias por decirme algunas cosas que les gusta usar”. ¿Quién elige qué ropa usan?</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¡Elegir qué ropa usarán cada día es parte de la autodefensa! Recuerden: la autodefensa significa hablar por si mismos y decir a las personas lo que eligen.</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12424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Veamos otro ejemplo. Piensen en su desayuno de esta mañana. Levanten la mano si toman café.</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¿Qué más les gusta desayunar? ¿Desea alguien compartir sus alimentos y bebidas favoritos para el desayuno?</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Elegir lo que comen y toman cada día para el desayuno también es una parte de la autodefensa. Hablamos la semana pasada sobre el hecho de que la gente no puede leer su mente. ¡Es por eso que hablar por si mismos, no quedarse callados y usar sus palabras, señas o imágenes es tan importante!</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171428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quiero saber sobre el trabajo de sus sueños. ¿Quiere alguien compartir qué trabajo le gustaría tener algún día?</a:t>
            </a:r>
            <a:endParaRPr lang="en-US" i="1" baseline="0" dirty="0"/>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que unos cuantos compartieron, diga: </a:t>
            </a:r>
            <a:r>
              <a:rPr lang="es-MX" sz="1200" b="0" i="1" strike="noStrike" cap="none" spc="0" baseline="0" dirty="0">
                <a:solidFill>
                  <a:srgbClr val="000000"/>
                </a:solidFill>
                <a:effectLst/>
                <a:latin typeface="Calibri"/>
                <a:ea typeface="Calibri"/>
                <a:cs typeface="Calibri"/>
              </a:rPr>
              <a:t>¡Gracias por compartir los trabajos de sus sueños! ¿Quién elige cuál es el trabajo de sus sueños?</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¡Ustedes pueden elegir cuál es el trabajo de sus sueños! Decirles a otras personas dónde quieren trabajar es parte de la autodefensa.</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223395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Bien, ahora quiero escuchar lo que les gusta hacer por diversión. Levanten la mano si les gusta dibujar.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Levanten la mano se les gusta jugar juegos de video. </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Levanten la mano si les gusta ver videos en YouTube.</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más les gusta hacer por diversión? ¿Desea alguien compartir?</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Elegir lo que hacen por diversión también es parte de la autodefensa.</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90148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Bien, hagamos uno más. Hablamos sobre la autodefensa porque es superimportante poder decirles a otras personas cómo se sienten, qué quieren y qué necesitan. La autodefensa también es muy importante en sus relaciones, y todo el año practicaremos usar la autodefensa para tener relaciones más sanas.</a:t>
            </a:r>
          </a:p>
          <a:p>
            <a:endParaRPr lang="en-US" i="1" baseline="0" dirty="0"/>
          </a:p>
          <a:p>
            <a:r>
              <a:rPr lang="es-MX" sz="1200" b="0" i="1" strike="noStrike" cap="none" spc="0" baseline="0" dirty="0">
                <a:solidFill>
                  <a:srgbClr val="000000"/>
                </a:solidFill>
                <a:effectLst/>
                <a:latin typeface="Calibri"/>
                <a:ea typeface="Calibri"/>
                <a:cs typeface="Calibri"/>
              </a:rPr>
              <a:t>Haremos un ejemplo con relaciones. ¿Quién elige quiénes son sus amigos? ¿Quién elige con quiénes se juntan?</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Ustedes pueden elegir con quién juntarse. Tomar decisiones sobre sus relaciones también es parte de la autodefensa.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280144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8.jpeg"/><Relationship Id="rId21" Type="http://schemas.openxmlformats.org/officeDocument/2006/relationships/image" Target="../media/image25.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5.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 y="0"/>
            <a:ext cx="12166314" cy="6858000"/>
          </a:xfrm>
          <a:prstGeom prst="rect">
            <a:avLst/>
          </a:prstGeom>
        </p:spPr>
      </p:pic>
      <p:sp>
        <p:nvSpPr>
          <p:cNvPr id="6"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5" name="Group 4"/>
          <p:cNvGrpSpPr/>
          <p:nvPr/>
        </p:nvGrpSpPr>
        <p:grpSpPr>
          <a:xfrm>
            <a:off x="1958568" y="100895"/>
            <a:ext cx="6365625" cy="1200329"/>
            <a:chOff x="1958568" y="100895"/>
            <a:chExt cx="5531623" cy="1200329"/>
          </a:xfrm>
        </p:grpSpPr>
        <p:sp>
          <p:nvSpPr>
            <p:cNvPr id="7" name="Rectangle 6"/>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58568" y="100895"/>
              <a:ext cx="5531623"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Mis derechos, mi vida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9" name="TextBox 8"/>
          <p:cNvSpPr txBox="1"/>
          <p:nvPr/>
        </p:nvSpPr>
        <p:spPr>
          <a:xfrm>
            <a:off x="0" y="2622863"/>
            <a:ext cx="5930538" cy="1107996"/>
          </a:xfrm>
          <a:prstGeom prst="rect">
            <a:avLst/>
          </a:prstGeom>
          <a:solidFill>
            <a:schemeClr val="bg1"/>
          </a:solidFill>
        </p:spPr>
        <p:txBody>
          <a:bodyPr wrap="square" rtlCol="0">
            <a:spAutoFit/>
          </a:bodyPr>
          <a:lstStyle/>
          <a:p>
            <a:pPr algn="ctr"/>
            <a:r>
              <a:rPr lang="es-MX" sz="6600" b="0" i="0" strike="noStrike" cap="none" spc="0" baseline="0" dirty="0">
                <a:solidFill>
                  <a:srgbClr val="000000"/>
                </a:solidFill>
                <a:effectLst/>
                <a:latin typeface="PraterBlockPro" panose="020B0504010101020102" pitchFamily="34" charset="77"/>
                <a:ea typeface="Open Sans Extrabold"/>
                <a:cs typeface="PraterBlockPro" panose="020B0504010101020102" pitchFamily="34" charset="77"/>
              </a:rPr>
              <a:t>Autodefensa</a:t>
            </a:r>
            <a:endParaRPr lang="en-US" sz="6600" dirty="0">
              <a:latin typeface="PraterBlockPro" panose="020B0504010101020102" pitchFamily="34" charset="77"/>
              <a:ea typeface="Open Sans Extrabold" panose="020B0906030804020204" pitchFamily="34" charset="0"/>
              <a:cs typeface="PraterBlockPro" panose="020B0504010101020102" pitchFamily="34" charset="77"/>
            </a:endParaRPr>
          </a:p>
        </p:txBody>
      </p:sp>
      <p:sp>
        <p:nvSpPr>
          <p:cNvPr id="3" name="Oval 2"/>
          <p:cNvSpPr/>
          <p:nvPr/>
        </p:nvSpPr>
        <p:spPr>
          <a:xfrm>
            <a:off x="10175966" y="1293223"/>
            <a:ext cx="1658983" cy="13296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100709" y="1567226"/>
            <a:ext cx="1855493" cy="1200329"/>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¡¡Me conozco mejor que nadie!!</a:t>
            </a:r>
            <a:endParaRPr lang="en-US" sz="24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9107408" y="1388277"/>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Elegir</a:t>
            </a:r>
          </a:p>
        </p:txBody>
      </p:sp>
      <p:sp>
        <p:nvSpPr>
          <p:cNvPr id="11" name="TextBox 10"/>
          <p:cNvSpPr txBox="1"/>
          <p:nvPr/>
        </p:nvSpPr>
        <p:spPr>
          <a:xfrm>
            <a:off x="3942842" y="23425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Autodefensa</a:t>
            </a:r>
          </a:p>
        </p:txBody>
      </p:sp>
      <p:sp>
        <p:nvSpPr>
          <p:cNvPr id="12" name="TextBox 11"/>
          <p:cNvSpPr txBox="1"/>
          <p:nvPr/>
        </p:nvSpPr>
        <p:spPr>
          <a:xfrm>
            <a:off x="4723126" y="4489976"/>
            <a:ext cx="384706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Práctica de Declaraciones “yo”</a:t>
            </a:r>
          </a:p>
        </p:txBody>
      </p:sp>
      <p:sp>
        <p:nvSpPr>
          <p:cNvPr id="14" name="TextBox 13"/>
          <p:cNvSpPr txBox="1"/>
          <p:nvPr/>
        </p:nvSpPr>
        <p:spPr>
          <a:xfrm>
            <a:off x="7710244" y="5500165"/>
            <a:ext cx="3745107"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Video sobre la autodefensa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t="46545" r="56428" b="8262"/>
          <a:stretch>
            <a:fillRect/>
          </a:stretch>
        </p:blipFill>
        <p:spPr>
          <a:xfrm>
            <a:off x="6475849" y="902079"/>
            <a:ext cx="2558062" cy="1495617"/>
          </a:xfrm>
          <a:prstGeom prst="rect">
            <a:avLst/>
          </a:prstGeom>
        </p:spPr>
      </p:pic>
      <p:sp>
        <p:nvSpPr>
          <p:cNvPr id="15" name="TextBox 14"/>
          <p:cNvSpPr txBox="1"/>
          <p:nvPr/>
        </p:nvSpPr>
        <p:spPr>
          <a:xfrm>
            <a:off x="4144606" y="3368244"/>
            <a:ext cx="268827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331241" y="3207185"/>
            <a:ext cx="1813365" cy="126992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l="16327" t="59738" r="41600" b="9804"/>
          <a:stretch>
            <a:fillRect/>
          </a:stretch>
        </p:blipFill>
        <p:spPr>
          <a:xfrm>
            <a:off x="2579596" y="4471747"/>
            <a:ext cx="2171892" cy="88625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27474" r="20555" b="39894"/>
          <a:stretch>
            <a:fillRect/>
          </a:stretch>
        </p:blipFill>
        <p:spPr>
          <a:xfrm>
            <a:off x="6497375" y="5358001"/>
            <a:ext cx="1667417" cy="108704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5"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7" name="Picture 2" descr="4f9d871a-7f42-41a6-9d44-2b32673f4a0e@namprd16"/>
          <p:cNvPicPr>
            <a:picLocks noChangeAspect="1" noChangeArrowheads="1"/>
          </p:cNvPicPr>
          <p:nvPr/>
        </p:nvPicPr>
        <p:blipFill>
          <a:blip r:embed="rId10">
            <a:extLst>
              <a:ext uri="{28A0092B-C50C-407E-A947-70E740481C1C}">
                <a14:useLocalDpi xmlns:a14="http://schemas.microsoft.com/office/drawing/2010/main" val="0"/>
              </a:ext>
            </a:extLst>
          </a:blip>
          <a:srcRect l="24045" r="20036"/>
          <a:stretch>
            <a:fillRect/>
          </a:stretch>
        </p:blipFill>
        <p:spPr bwMode="auto">
          <a:xfrm>
            <a:off x="2541875" y="1871718"/>
            <a:ext cx="1327470" cy="133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4f9d871a-7f42-41a6-9d44-2b32673f4a0e@namprd16"/>
          <p:cNvPicPr>
            <a:picLocks noChangeAspect="1" noChangeArrowheads="1"/>
          </p:cNvPicPr>
          <p:nvPr/>
        </p:nvPicPr>
        <p:blipFill>
          <a:blip r:embed="rId11">
            <a:extLst>
              <a:ext uri="{28A0092B-C50C-407E-A947-70E740481C1C}">
                <a14:useLocalDpi xmlns:a14="http://schemas.microsoft.com/office/drawing/2010/main" val="0"/>
              </a:ext>
            </a:extLst>
          </a:blip>
          <a:srcRect l="24045" r="20036"/>
          <a:stretch>
            <a:fillRect/>
          </a:stretch>
        </p:blipFill>
        <p:spPr bwMode="auto">
          <a:xfrm>
            <a:off x="6868107" y="5481197"/>
            <a:ext cx="925952" cy="93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p:cNvGrpSpPr/>
          <p:nvPr/>
        </p:nvGrpSpPr>
        <p:grpSpPr>
          <a:xfrm>
            <a:off x="1877216" y="264125"/>
            <a:ext cx="5080632" cy="1200329"/>
            <a:chOff x="2143433" y="259759"/>
            <a:chExt cx="3490452" cy="1200329"/>
          </a:xfrm>
        </p:grpSpPr>
        <p:sp>
          <p:nvSpPr>
            <p:cNvPr id="27" name="Rectangle 26"/>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Tree>
    <p:extLst>
      <p:ext uri="{BB962C8B-B14F-4D97-AF65-F5344CB8AC3E}">
        <p14:creationId xmlns:p14="http://schemas.microsoft.com/office/powerpoint/2010/main" val="40272030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050" name="Picture 2" descr="4f9d871a-7f42-41a6-9d44-2b32673f4a0e@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2738" y="202648"/>
            <a:ext cx="10847404" cy="61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27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18661"/>
            <a:ext cx="12169608"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8" name="Picture 2" descr="cdae504c-eb7a-44ef-9a85-7acc950b7752@namprd16"/>
          <p:cNvPicPr>
            <a:picLocks noChangeAspect="1" noChangeArrowheads="1"/>
          </p:cNvPicPr>
          <p:nvPr/>
        </p:nvPicPr>
        <p:blipFill>
          <a:blip r:embed="rId5">
            <a:extLst>
              <a:ext uri="{28A0092B-C50C-407E-A947-70E740481C1C}">
                <a14:useLocalDpi xmlns:a14="http://schemas.microsoft.com/office/drawing/2010/main" val="0"/>
              </a:ext>
            </a:extLst>
          </a:blip>
          <a:srcRect l="17710" t="19473" r="19813" b="1159"/>
          <a:stretch>
            <a:fillRect/>
          </a:stretch>
        </p:blipFill>
        <p:spPr bwMode="auto">
          <a:xfrm>
            <a:off x="2315973" y="1297032"/>
            <a:ext cx="7560053" cy="54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2100808" y="65316"/>
            <a:ext cx="8157287" cy="954107"/>
            <a:chOff x="2143125" y="65316"/>
            <a:chExt cx="10594189" cy="954107"/>
          </a:xfrm>
        </p:grpSpPr>
        <p:sp>
          <p:nvSpPr>
            <p:cNvPr id="10" name="Rectangle 9"/>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1" name="Group 10"/>
            <p:cNvGrpSpPr/>
            <p:nvPr/>
          </p:nvGrpSpPr>
          <p:grpSpPr>
            <a:xfrm>
              <a:off x="2218322" y="65316"/>
              <a:ext cx="10518992" cy="954107"/>
              <a:chOff x="2215930" y="65316"/>
              <a:chExt cx="10183045" cy="954107"/>
            </a:xfrm>
          </p:grpSpPr>
          <p:sp>
            <p:nvSpPr>
              <p:cNvPr id="12" name="Rectangle 11"/>
              <p:cNvSpPr/>
              <p:nvPr/>
            </p:nvSpPr>
            <p:spPr>
              <a:xfrm>
                <a:off x="2391459" y="364489"/>
                <a:ext cx="10007516"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TextBox 13"/>
              <p:cNvSpPr txBox="1"/>
              <p:nvPr/>
            </p:nvSpPr>
            <p:spPr>
              <a:xfrm>
                <a:off x="2215930" y="65316"/>
                <a:ext cx="8478228"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 name="Picture 1"/>
          <p:cNvPicPr>
            <a:picLocks noChangeAspect="1"/>
          </p:cNvPicPr>
          <p:nvPr/>
        </p:nvPicPr>
        <p:blipFill>
          <a:blip r:embed="rId6"/>
          <a:stretch>
            <a:fillRect/>
          </a:stretch>
        </p:blipFill>
        <p:spPr>
          <a:xfrm>
            <a:off x="3947252" y="2821577"/>
            <a:ext cx="4562935" cy="2566010"/>
          </a:xfrm>
          <a:prstGeom prst="rect">
            <a:avLst/>
          </a:prstGeom>
        </p:spPr>
      </p:pic>
      <p:sp>
        <p:nvSpPr>
          <p:cNvPr id="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2948520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04441"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7"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9" name="Group 8"/>
          <p:cNvGrpSpPr/>
          <p:nvPr/>
        </p:nvGrpSpPr>
        <p:grpSpPr>
          <a:xfrm>
            <a:off x="2172929" y="357282"/>
            <a:ext cx="7237289" cy="646331"/>
            <a:chOff x="2143433" y="259759"/>
            <a:chExt cx="5906294" cy="646331"/>
          </a:xfrm>
        </p:grpSpPr>
        <p:sp>
          <p:nvSpPr>
            <p:cNvPr id="10" name="Rectangle 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56085" y="259759"/>
              <a:ext cx="5793641" cy="640080"/>
            </a:xfrm>
            <a:prstGeom prst="rect">
              <a:avLst/>
            </a:prstGeom>
            <a:noFill/>
          </p:spPr>
          <p:txBody>
            <a:bodyPr wrap="square" rtlCol="0">
              <a:spAutoFit/>
            </a:bodyPr>
            <a:lstStyle/>
            <a:p>
              <a:r>
                <a:rPr lang="es-MX" sz="3600" b="0" i="0" strike="noStrike" cap="none" spc="0" baseline="0">
                  <a:solidFill>
                    <a:srgbClr val="000000"/>
                  </a:solidFill>
                  <a:effectLst/>
                  <a:latin typeface="Open Sans Extrabold"/>
                  <a:ea typeface="Open Sans Extrabold"/>
                  <a:cs typeface="Open Sans Extrabold"/>
                </a:rPr>
                <a:t>Descanso para el cerebro </a:t>
              </a:r>
            </a:p>
          </p:txBody>
        </p:sp>
      </p:grpSp>
    </p:spTree>
    <p:extLst>
      <p:ext uri="{BB962C8B-B14F-4D97-AF65-F5344CB8AC3E}">
        <p14:creationId xmlns:p14="http://schemas.microsoft.com/office/powerpoint/2010/main" val="34507556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9107408" y="1388277"/>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Elegir</a:t>
            </a:r>
          </a:p>
        </p:txBody>
      </p:sp>
      <p:sp>
        <p:nvSpPr>
          <p:cNvPr id="11" name="TextBox 10"/>
          <p:cNvSpPr txBox="1"/>
          <p:nvPr/>
        </p:nvSpPr>
        <p:spPr>
          <a:xfrm>
            <a:off x="3942842" y="23425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Autodefensa</a:t>
            </a:r>
          </a:p>
        </p:txBody>
      </p:sp>
      <p:sp>
        <p:nvSpPr>
          <p:cNvPr id="12" name="TextBox 11"/>
          <p:cNvSpPr txBox="1"/>
          <p:nvPr/>
        </p:nvSpPr>
        <p:spPr>
          <a:xfrm>
            <a:off x="4751488" y="4406907"/>
            <a:ext cx="384706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Práctica de Declaraciones “yo”</a:t>
            </a:r>
          </a:p>
        </p:txBody>
      </p:sp>
      <p:sp>
        <p:nvSpPr>
          <p:cNvPr id="14" name="TextBox 13"/>
          <p:cNvSpPr txBox="1"/>
          <p:nvPr/>
        </p:nvSpPr>
        <p:spPr>
          <a:xfrm>
            <a:off x="7710244" y="5443787"/>
            <a:ext cx="3745107"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Video sobre la autodefensa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t="46545" r="56428" b="8262"/>
          <a:stretch>
            <a:fillRect/>
          </a:stretch>
        </p:blipFill>
        <p:spPr>
          <a:xfrm>
            <a:off x="6475849" y="902079"/>
            <a:ext cx="2558062" cy="1495617"/>
          </a:xfrm>
          <a:prstGeom prst="rect">
            <a:avLst/>
          </a:prstGeom>
        </p:spPr>
      </p:pic>
      <p:sp>
        <p:nvSpPr>
          <p:cNvPr id="15" name="TextBox 14"/>
          <p:cNvSpPr txBox="1"/>
          <p:nvPr/>
        </p:nvSpPr>
        <p:spPr>
          <a:xfrm>
            <a:off x="4089473" y="3341680"/>
            <a:ext cx="268827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331241" y="3207185"/>
            <a:ext cx="1813365" cy="126992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l="16327" t="59738" r="41600" b="9804"/>
          <a:stretch>
            <a:fillRect/>
          </a:stretch>
        </p:blipFill>
        <p:spPr>
          <a:xfrm>
            <a:off x="2579596" y="4471747"/>
            <a:ext cx="2171892" cy="88625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27474" r="20555" b="39894"/>
          <a:stretch>
            <a:fillRect/>
          </a:stretch>
        </p:blipFill>
        <p:spPr>
          <a:xfrm>
            <a:off x="6497375" y="5358001"/>
            <a:ext cx="1667417" cy="108704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5" name="Picture 2" descr="4f9d871a-7f42-41a6-9d44-2b32673f4a0e@namprd16"/>
          <p:cNvPicPr>
            <a:picLocks noChangeAspect="1" noChangeArrowheads="1"/>
          </p:cNvPicPr>
          <p:nvPr/>
        </p:nvPicPr>
        <p:blipFill>
          <a:blip r:embed="rId10">
            <a:extLst>
              <a:ext uri="{28A0092B-C50C-407E-A947-70E740481C1C}">
                <a14:useLocalDpi xmlns:a14="http://schemas.microsoft.com/office/drawing/2010/main" val="0"/>
              </a:ext>
            </a:extLst>
          </a:blip>
          <a:srcRect l="24045" r="20036"/>
          <a:stretch>
            <a:fillRect/>
          </a:stretch>
        </p:blipFill>
        <p:spPr bwMode="auto">
          <a:xfrm>
            <a:off x="2541875" y="1871718"/>
            <a:ext cx="1327470" cy="133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4f9d871a-7f42-41a6-9d44-2b32673f4a0e@namprd16"/>
          <p:cNvPicPr>
            <a:picLocks noChangeAspect="1" noChangeArrowheads="1"/>
          </p:cNvPicPr>
          <p:nvPr/>
        </p:nvPicPr>
        <p:blipFill>
          <a:blip r:embed="rId11">
            <a:extLst>
              <a:ext uri="{28A0092B-C50C-407E-A947-70E740481C1C}">
                <a14:useLocalDpi xmlns:a14="http://schemas.microsoft.com/office/drawing/2010/main" val="0"/>
              </a:ext>
            </a:extLst>
          </a:blip>
          <a:srcRect l="24045" r="20036"/>
          <a:stretch>
            <a:fillRect/>
          </a:stretch>
        </p:blipFill>
        <p:spPr bwMode="auto">
          <a:xfrm>
            <a:off x="6868107" y="5481197"/>
            <a:ext cx="925952" cy="93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p:nvPr/>
        </p:nvGrpSpPr>
        <p:grpSpPr>
          <a:xfrm>
            <a:off x="1877216" y="243105"/>
            <a:ext cx="5206756" cy="1200329"/>
            <a:chOff x="2143433" y="259759"/>
            <a:chExt cx="3490452" cy="1200329"/>
          </a:xfrm>
        </p:grpSpPr>
        <p:sp>
          <p:nvSpPr>
            <p:cNvPr id="30" name="Rectangle 2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Tree>
    <p:extLst>
      <p:ext uri="{BB962C8B-B14F-4D97-AF65-F5344CB8AC3E}">
        <p14:creationId xmlns:p14="http://schemas.microsoft.com/office/powerpoint/2010/main" val="22610506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513" y="1167650"/>
            <a:ext cx="9588358" cy="54048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2" name="TextBox 1"/>
          <p:cNvSpPr txBox="1"/>
          <p:nvPr/>
        </p:nvSpPr>
        <p:spPr>
          <a:xfrm>
            <a:off x="1624675" y="202648"/>
            <a:ext cx="9365227" cy="1754326"/>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Quiere hablar con su asesor/a/e de empleos sobre conseguir un trabajo nuevo.</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936378" y="1598899"/>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52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557" y="1339337"/>
            <a:ext cx="9523738" cy="5368413"/>
          </a:xfrm>
          <a:prstGeom prst="rect">
            <a:avLst/>
          </a:prstGeom>
        </p:spPr>
      </p:pic>
      <p:sp>
        <p:nvSpPr>
          <p:cNvPr id="5" name="TextBox 4"/>
          <p:cNvSpPr txBox="1"/>
          <p:nvPr/>
        </p:nvSpPr>
        <p:spPr>
          <a:xfrm>
            <a:off x="1861455" y="633657"/>
            <a:ext cx="9913956" cy="1200329"/>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Quiere hablar con su padre o madre sobre</a:t>
            </a:r>
          </a:p>
          <a:p>
            <a:pPr algn="ctr"/>
            <a:r>
              <a:rPr lang="es-MX" sz="3600" b="1" i="0" strike="noStrike" cap="none" spc="0" baseline="0" dirty="0">
                <a:solidFill>
                  <a:srgbClr val="000000"/>
                </a:solidFill>
                <a:effectLst/>
                <a:latin typeface="Tahoma"/>
                <a:ea typeface="Tahoma"/>
                <a:cs typeface="Tahoma"/>
              </a:rPr>
              <a:t>tener tiempo a solas en su recámara.</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3"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7445830" y="1960195"/>
            <a:ext cx="4371750" cy="427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1253274">
            <a:off x="5109463" y="2696176"/>
            <a:ext cx="1149156" cy="40011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Privado</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42756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931" y="404211"/>
            <a:ext cx="10133046" cy="6238568"/>
          </a:xfrm>
          <a:prstGeom prst="rect">
            <a:avLst/>
          </a:prstGeom>
        </p:spPr>
      </p:pic>
      <p:sp>
        <p:nvSpPr>
          <p:cNvPr id="5" name="TextBox 4"/>
          <p:cNvSpPr txBox="1"/>
          <p:nvPr/>
        </p:nvSpPr>
        <p:spPr>
          <a:xfrm>
            <a:off x="3347964" y="218684"/>
            <a:ext cx="7948815" cy="173736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romántica mira sus mensajes de texto cuando no está en la habitación.</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3"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5303521" y="2201332"/>
            <a:ext cx="4391246" cy="429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0465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693" y="447868"/>
            <a:ext cx="13814653" cy="75369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5" name="TextBox 4"/>
          <p:cNvSpPr txBox="1"/>
          <p:nvPr/>
        </p:nvSpPr>
        <p:spPr>
          <a:xfrm>
            <a:off x="1803517" y="292749"/>
            <a:ext cx="9365227" cy="64008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Alguien que no conoce lo/a/e abraza.</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204858" y="1410386"/>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7666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183" y="1215359"/>
            <a:ext cx="10010228" cy="5642641"/>
          </a:xfrm>
          <a:prstGeom prst="rect">
            <a:avLst/>
          </a:prstGeom>
        </p:spPr>
      </p:pic>
      <p:sp>
        <p:nvSpPr>
          <p:cNvPr id="5" name="TextBox 4"/>
          <p:cNvSpPr txBox="1"/>
          <p:nvPr/>
        </p:nvSpPr>
        <p:spPr>
          <a:xfrm>
            <a:off x="1444080" y="191910"/>
            <a:ext cx="9871620" cy="1077218"/>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Quiere hablar con su padre o madre sobre conseguir su propio apartamento.</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3"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936378" y="1598899"/>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6627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9" y="13483"/>
            <a:ext cx="12169608"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l="25051" t="15897" r="20603" b="34872"/>
          <a:stretch>
            <a:fillRect/>
          </a:stretch>
        </p:blipFill>
        <p:spPr>
          <a:xfrm>
            <a:off x="4536833" y="3042138"/>
            <a:ext cx="3960202" cy="20222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16" name="Picture 2" descr="cdae504c-eb7a-44ef-9a85-7acc950b7752@namprd16"/>
          <p:cNvPicPr>
            <a:picLocks noChangeAspect="1" noChangeArrowheads="1"/>
          </p:cNvPicPr>
          <p:nvPr/>
        </p:nvPicPr>
        <p:blipFill>
          <a:blip r:embed="rId6">
            <a:extLst>
              <a:ext uri="{28A0092B-C50C-407E-A947-70E740481C1C}">
                <a14:useLocalDpi xmlns:a14="http://schemas.microsoft.com/office/drawing/2010/main" val="0"/>
              </a:ext>
            </a:extLst>
          </a:blip>
          <a:srcRect l="17710" t="19473" r="19813" b="1159"/>
          <a:stretch>
            <a:fillRect/>
          </a:stretch>
        </p:blipFill>
        <p:spPr bwMode="auto">
          <a:xfrm>
            <a:off x="2298322" y="1287288"/>
            <a:ext cx="7560053" cy="54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e376e028-44a7-4a4f-8dd1-06661b34c7d9@namprd16"/>
          <p:cNvPicPr>
            <a:picLocks noChangeAspect="1" noChangeArrowheads="1"/>
          </p:cNvPicPr>
          <p:nvPr/>
        </p:nvPicPr>
        <p:blipFill>
          <a:blip r:embed="rId7">
            <a:extLst>
              <a:ext uri="{28A0092B-C50C-407E-A947-70E740481C1C}">
                <a14:useLocalDpi xmlns:a14="http://schemas.microsoft.com/office/drawing/2010/main" val="0"/>
              </a:ext>
            </a:extLst>
          </a:blip>
          <a:srcRect l="22816" t="14279" r="18588" b="32680"/>
          <a:stretch>
            <a:fillRect/>
          </a:stretch>
        </p:blipFill>
        <p:spPr bwMode="auto">
          <a:xfrm>
            <a:off x="4650441" y="3150767"/>
            <a:ext cx="3741083" cy="190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2098743" y="34503"/>
            <a:ext cx="8222416" cy="954107"/>
            <a:chOff x="2128315" y="34503"/>
            <a:chExt cx="9964369" cy="954107"/>
          </a:xfrm>
        </p:grpSpPr>
        <p:sp>
          <p:nvSpPr>
            <p:cNvPr id="19" name="Rectangle 18"/>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20" name="Group 19"/>
            <p:cNvGrpSpPr/>
            <p:nvPr/>
          </p:nvGrpSpPr>
          <p:grpSpPr>
            <a:xfrm>
              <a:off x="2128315" y="34503"/>
              <a:ext cx="9964369" cy="954107"/>
              <a:chOff x="2128797" y="34503"/>
              <a:chExt cx="9646134" cy="954107"/>
            </a:xfrm>
          </p:grpSpPr>
          <p:sp>
            <p:nvSpPr>
              <p:cNvPr id="21" name="Rectangle 20"/>
              <p:cNvSpPr/>
              <p:nvPr/>
            </p:nvSpPr>
            <p:spPr>
              <a:xfrm>
                <a:off x="2143431" y="287468"/>
                <a:ext cx="9631500"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2" name="TextBox 21"/>
              <p:cNvSpPr txBox="1"/>
              <p:nvPr/>
            </p:nvSpPr>
            <p:spPr>
              <a:xfrm>
                <a:off x="2128797" y="34503"/>
                <a:ext cx="8478227"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0602150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57" y="1568991"/>
            <a:ext cx="9145905" cy="5155433"/>
          </a:xfrm>
          <a:prstGeom prst="rect">
            <a:avLst/>
          </a:prstGeom>
        </p:spPr>
      </p:pic>
      <p:sp>
        <p:nvSpPr>
          <p:cNvPr id="5" name="TextBox 4"/>
          <p:cNvSpPr txBox="1"/>
          <p:nvPr/>
        </p:nvSpPr>
        <p:spPr>
          <a:xfrm>
            <a:off x="1562063" y="318002"/>
            <a:ext cx="9365227" cy="118872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Quiere pedir a su padre o madre </a:t>
            </a:r>
          </a:p>
          <a:p>
            <a:pPr algn="ctr"/>
            <a:r>
              <a:rPr lang="es-MX" sz="3600" b="1" i="0" strike="noStrike" cap="none" spc="0" baseline="0">
                <a:solidFill>
                  <a:srgbClr val="000000"/>
                </a:solidFill>
                <a:effectLst/>
                <a:latin typeface="Tahoma"/>
                <a:ea typeface="Tahoma"/>
                <a:cs typeface="Tahoma"/>
              </a:rPr>
              <a:t>que le deje cocinar en casa.</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420176" y="1641694"/>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655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972" y="250472"/>
            <a:ext cx="10807148" cy="6268065"/>
          </a:xfrm>
          <a:prstGeom prst="rect">
            <a:avLst/>
          </a:prstGeom>
        </p:spPr>
      </p:pic>
      <p:sp>
        <p:nvSpPr>
          <p:cNvPr id="5" name="TextBox 4"/>
          <p:cNvSpPr txBox="1"/>
          <p:nvPr/>
        </p:nvSpPr>
        <p:spPr>
          <a:xfrm>
            <a:off x="3089005" y="357799"/>
            <a:ext cx="9365227" cy="118872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Necesita hablar con su jefe/a</a:t>
            </a:r>
          </a:p>
          <a:p>
            <a:pPr algn="ctr"/>
            <a:r>
              <a:rPr lang="es-MX" sz="3600" b="1" i="0" strike="noStrike" cap="none" spc="0" baseline="0">
                <a:solidFill>
                  <a:srgbClr val="000000"/>
                </a:solidFill>
                <a:effectLst/>
                <a:latin typeface="Tahoma"/>
                <a:ea typeface="Tahoma"/>
                <a:cs typeface="Tahoma"/>
              </a:rPr>
              <a:t>porque se siente enfermo/a/e.</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5550515" y="1598899"/>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5459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345" y="1444640"/>
            <a:ext cx="9186681" cy="5178418"/>
          </a:xfrm>
          <a:prstGeom prst="rect">
            <a:avLst/>
          </a:prstGeom>
        </p:spPr>
      </p:pic>
      <p:sp>
        <p:nvSpPr>
          <p:cNvPr id="11" name="TextBox 10"/>
          <p:cNvSpPr txBox="1"/>
          <p:nvPr/>
        </p:nvSpPr>
        <p:spPr>
          <a:xfrm>
            <a:off x="1214490" y="574037"/>
            <a:ext cx="9365227" cy="64008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amigo/a/</a:t>
            </a:r>
            <a:r>
              <a:rPr lang="es-MX" sz="3600" b="1" i="0" strike="noStrike" cap="none" spc="0" baseline="0" dirty="0" err="1">
                <a:solidFill>
                  <a:srgbClr val="000000"/>
                </a:solidFill>
                <a:effectLst/>
                <a:latin typeface="Tahoma"/>
                <a:ea typeface="Tahoma"/>
                <a:cs typeface="Tahoma"/>
              </a:rPr>
              <a:t>ue</a:t>
            </a:r>
            <a:r>
              <a:rPr lang="es-MX" sz="3600" b="1" i="0" strike="noStrike" cap="none" spc="0" baseline="0" dirty="0">
                <a:solidFill>
                  <a:srgbClr val="000000"/>
                </a:solidFill>
                <a:effectLst/>
                <a:latin typeface="Tahoma"/>
                <a:ea typeface="Tahoma"/>
                <a:cs typeface="Tahoma"/>
              </a:rPr>
              <a:t> le miente.</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7331241" y="1679582"/>
            <a:ext cx="4568248" cy="44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8640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383" y="656778"/>
            <a:ext cx="11773852" cy="6260076"/>
          </a:xfrm>
          <a:prstGeom prst="rect">
            <a:avLst/>
          </a:prstGeom>
        </p:spPr>
      </p:pic>
      <p:sp>
        <p:nvSpPr>
          <p:cNvPr id="5" name="TextBox 4"/>
          <p:cNvSpPr txBox="1"/>
          <p:nvPr/>
        </p:nvSpPr>
        <p:spPr>
          <a:xfrm>
            <a:off x="1370507" y="202648"/>
            <a:ext cx="9365227" cy="118872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Quiere salir con alguien, pero</a:t>
            </a:r>
          </a:p>
          <a:p>
            <a:pPr algn="ctr"/>
            <a:r>
              <a:rPr lang="es-MX" sz="3600" b="1" i="0" strike="noStrike" cap="none" spc="0" baseline="0" dirty="0">
                <a:solidFill>
                  <a:srgbClr val="000000"/>
                </a:solidFill>
                <a:effectLst/>
                <a:latin typeface="Tahoma"/>
                <a:ea typeface="Tahoma"/>
                <a:cs typeface="Tahoma"/>
              </a:rPr>
              <a:t>su familiar dice que no está listo/a/e.</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936378" y="1598899"/>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0867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718" y="1339337"/>
            <a:ext cx="9790287" cy="5518663"/>
          </a:xfrm>
          <a:prstGeom prst="rect">
            <a:avLst/>
          </a:prstGeom>
        </p:spPr>
      </p:pic>
      <p:sp>
        <p:nvSpPr>
          <p:cNvPr id="5" name="TextBox 4"/>
          <p:cNvSpPr txBox="1"/>
          <p:nvPr/>
        </p:nvSpPr>
        <p:spPr>
          <a:xfrm>
            <a:off x="1562063" y="139008"/>
            <a:ext cx="9365227" cy="1188720"/>
          </a:xfrm>
          <a:prstGeom prst="rect">
            <a:avLst/>
          </a:prstGeom>
          <a:noFill/>
        </p:spPr>
        <p:txBody>
          <a:bodyPr wrap="square" rtlCol="0">
            <a:spAutoFit/>
          </a:bodyPr>
          <a:lstStyle/>
          <a:p>
            <a:pPr algn="ctr"/>
            <a:r>
              <a:rPr lang="es-MX" sz="3600" b="0" i="0" strike="noStrike" cap="none" spc="0" baseline="0">
                <a:solidFill>
                  <a:srgbClr val="000000"/>
                </a:solidFill>
                <a:effectLst/>
                <a:latin typeface="Tahoma"/>
                <a:ea typeface="Tahoma"/>
                <a:cs typeface="Tahoma"/>
              </a:rPr>
              <a:t>Quiere hablar con su jefe/a</a:t>
            </a:r>
          </a:p>
          <a:p>
            <a:pPr algn="ctr"/>
            <a:r>
              <a:rPr lang="es-MX" sz="3600" b="0" i="0" strike="noStrike" cap="none" spc="0" baseline="0">
                <a:solidFill>
                  <a:srgbClr val="000000"/>
                </a:solidFill>
                <a:effectLst/>
                <a:latin typeface="Tahoma"/>
                <a:ea typeface="Tahoma"/>
                <a:cs typeface="Tahoma"/>
              </a:rPr>
              <a:t>sobre conseguir un aumento.</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936378" y="1598899"/>
            <a:ext cx="4963886" cy="4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38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grpSp>
        <p:nvGrpSpPr>
          <p:cNvPr id="2" name="Group 1"/>
          <p:cNvGrpSpPr/>
          <p:nvPr/>
        </p:nvGrpSpPr>
        <p:grpSpPr>
          <a:xfrm>
            <a:off x="-3185777" y="399373"/>
            <a:ext cx="12853835" cy="6969968"/>
            <a:chOff x="-2813665" y="0"/>
            <a:chExt cx="12901561" cy="7248623"/>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665" y="0"/>
              <a:ext cx="12901561" cy="724862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4379" t="52688" r="75498" b="9677"/>
            <a:stretch>
              <a:fillRect/>
            </a:stretch>
          </p:blipFill>
          <p:spPr>
            <a:xfrm>
              <a:off x="3126655" y="361976"/>
              <a:ext cx="1032388" cy="1088361"/>
            </a:xfrm>
            <a:prstGeom prst="rect">
              <a:avLst/>
            </a:prstGeom>
          </p:spPr>
        </p:pic>
      </p:grpSp>
      <p:sp>
        <p:nvSpPr>
          <p:cNvPr id="9" name="TextBox 8"/>
          <p:cNvSpPr txBox="1"/>
          <p:nvPr/>
        </p:nvSpPr>
        <p:spPr>
          <a:xfrm>
            <a:off x="3241140" y="224296"/>
            <a:ext cx="9365227" cy="15696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Quiere hablar con su</a:t>
            </a:r>
          </a:p>
          <a:p>
            <a:pPr algn="ctr"/>
            <a:r>
              <a:rPr lang="es-MX" sz="3200" b="1" i="0" strike="noStrike" cap="none" spc="0" baseline="0" dirty="0">
                <a:solidFill>
                  <a:srgbClr val="000000"/>
                </a:solidFill>
                <a:effectLst/>
                <a:latin typeface="Tahoma"/>
                <a:ea typeface="Tahoma"/>
                <a:cs typeface="Tahoma"/>
              </a:rPr>
              <a:t>maestro/a/e sobre conseguir un </a:t>
            </a:r>
          </a:p>
          <a:p>
            <a:pPr algn="ctr"/>
            <a:r>
              <a:rPr lang="es-MX" sz="3200" b="1" i="0" strike="noStrike" cap="none" spc="0" baseline="0" dirty="0">
                <a:solidFill>
                  <a:srgbClr val="000000"/>
                </a:solidFill>
                <a:effectLst/>
                <a:latin typeface="Tahoma"/>
                <a:ea typeface="Tahoma"/>
                <a:cs typeface="Tahoma"/>
              </a:rPr>
              <a:t>aventón a la clase de arte.</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2" descr="4f9d871a-7f42-41a6-9d44-2b32673f4a0e@namprd16"/>
          <p:cNvPicPr>
            <a:picLocks noChangeAspect="1" noChangeArrowheads="1"/>
          </p:cNvPicPr>
          <p:nvPr/>
        </p:nvPicPr>
        <p:blipFill>
          <a:blip r:embed="rId7">
            <a:extLst>
              <a:ext uri="{28A0092B-C50C-407E-A947-70E740481C1C}">
                <a14:useLocalDpi xmlns:a14="http://schemas.microsoft.com/office/drawing/2010/main" val="0"/>
              </a:ext>
            </a:extLst>
          </a:blip>
          <a:srcRect l="22942" r="19495"/>
          <a:stretch>
            <a:fillRect/>
          </a:stretch>
        </p:blipFill>
        <p:spPr bwMode="auto">
          <a:xfrm>
            <a:off x="6050219" y="2134797"/>
            <a:ext cx="4247455" cy="415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3190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grpSp>
        <p:nvGrpSpPr>
          <p:cNvPr id="10" name="Group 9"/>
          <p:cNvGrpSpPr/>
          <p:nvPr/>
        </p:nvGrpSpPr>
        <p:grpSpPr>
          <a:xfrm>
            <a:off x="0" y="1524470"/>
            <a:ext cx="9157643" cy="5253700"/>
            <a:chOff x="664783" y="832417"/>
            <a:chExt cx="10219527" cy="576062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783" y="832417"/>
              <a:ext cx="10219527" cy="5760620"/>
            </a:xfrm>
            <a:prstGeom prst="rect">
              <a:avLst/>
            </a:prstGeom>
          </p:spPr>
        </p:pic>
        <p:sp>
          <p:nvSpPr>
            <p:cNvPr id="9" name="Rectangle 8"/>
            <p:cNvSpPr/>
            <p:nvPr/>
          </p:nvSpPr>
          <p:spPr>
            <a:xfrm>
              <a:off x="2920181" y="5619135"/>
              <a:ext cx="2854365" cy="663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639370" y="266532"/>
            <a:ext cx="9365227" cy="118872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amigo/a/</a:t>
            </a:r>
            <a:r>
              <a:rPr lang="es-MX" sz="3600" b="1" i="0" strike="noStrike" cap="none" spc="0" baseline="0" dirty="0" err="1">
                <a:solidFill>
                  <a:srgbClr val="000000"/>
                </a:solidFill>
                <a:effectLst/>
                <a:latin typeface="Tahoma"/>
                <a:ea typeface="Tahoma"/>
                <a:cs typeface="Tahoma"/>
              </a:rPr>
              <a:t>ue</a:t>
            </a:r>
            <a:r>
              <a:rPr lang="es-MX" sz="3600" b="1" i="0" strike="noStrike" cap="none" spc="0" baseline="0" dirty="0">
                <a:solidFill>
                  <a:srgbClr val="000000"/>
                </a:solidFill>
                <a:effectLst/>
                <a:latin typeface="Tahoma"/>
                <a:ea typeface="Tahoma"/>
                <a:cs typeface="Tahoma"/>
              </a:rPr>
              <a:t> publica en Internet una foto suya que no le gusta.</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5"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2"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5983369" y="1647403"/>
            <a:ext cx="4832255" cy="472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9861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58" y="1572270"/>
            <a:ext cx="8644461" cy="4872775"/>
          </a:xfrm>
          <a:prstGeom prst="rect">
            <a:avLst/>
          </a:prstGeom>
        </p:spPr>
      </p:pic>
      <p:sp>
        <p:nvSpPr>
          <p:cNvPr id="11" name="TextBox 10"/>
          <p:cNvSpPr txBox="1"/>
          <p:nvPr/>
        </p:nvSpPr>
        <p:spPr>
          <a:xfrm>
            <a:off x="2077233" y="226720"/>
            <a:ext cx="8037534" cy="1200329"/>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amigo/a/</a:t>
            </a:r>
            <a:r>
              <a:rPr lang="es-MX" sz="3600" b="1" i="0" strike="noStrike" cap="none" spc="0" baseline="0" dirty="0" err="1">
                <a:solidFill>
                  <a:srgbClr val="000000"/>
                </a:solidFill>
                <a:effectLst/>
                <a:latin typeface="Tahoma"/>
                <a:ea typeface="Tahoma"/>
                <a:cs typeface="Tahoma"/>
              </a:rPr>
              <a:t>ue</a:t>
            </a:r>
            <a:r>
              <a:rPr lang="es-MX" sz="3600" b="1" i="0" strike="noStrike" cap="none" spc="0" baseline="0" dirty="0">
                <a:solidFill>
                  <a:srgbClr val="000000"/>
                </a:solidFill>
                <a:effectLst/>
                <a:latin typeface="Tahoma"/>
                <a:ea typeface="Tahoma"/>
                <a:cs typeface="Tahoma"/>
              </a:rPr>
              <a:t> comparte su relato privado.</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rcRect l="22942" r="19495"/>
          <a:stretch>
            <a:fillRect/>
          </a:stretch>
        </p:blipFill>
        <p:spPr bwMode="auto">
          <a:xfrm>
            <a:off x="6721624" y="1497326"/>
            <a:ext cx="4541515" cy="4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2629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9107408" y="1388277"/>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Elegir</a:t>
            </a:r>
          </a:p>
        </p:txBody>
      </p:sp>
      <p:sp>
        <p:nvSpPr>
          <p:cNvPr id="11" name="TextBox 10"/>
          <p:cNvSpPr txBox="1"/>
          <p:nvPr/>
        </p:nvSpPr>
        <p:spPr>
          <a:xfrm>
            <a:off x="3942842" y="23425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Autodefensa</a:t>
            </a:r>
          </a:p>
        </p:txBody>
      </p:sp>
      <p:sp>
        <p:nvSpPr>
          <p:cNvPr id="12" name="TextBox 11"/>
          <p:cNvSpPr txBox="1"/>
          <p:nvPr/>
        </p:nvSpPr>
        <p:spPr>
          <a:xfrm>
            <a:off x="4723126" y="4446436"/>
            <a:ext cx="384706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Práctica de Declaraciones “yo”</a:t>
            </a:r>
          </a:p>
        </p:txBody>
      </p:sp>
      <p:sp>
        <p:nvSpPr>
          <p:cNvPr id="14" name="TextBox 13"/>
          <p:cNvSpPr txBox="1"/>
          <p:nvPr/>
        </p:nvSpPr>
        <p:spPr>
          <a:xfrm>
            <a:off x="7896611" y="5500165"/>
            <a:ext cx="3745107"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Video sobre la autodefensa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t="46545" r="56428" b="8262"/>
          <a:stretch>
            <a:fillRect/>
          </a:stretch>
        </p:blipFill>
        <p:spPr>
          <a:xfrm>
            <a:off x="6475849" y="902079"/>
            <a:ext cx="2558062" cy="1495617"/>
          </a:xfrm>
          <a:prstGeom prst="rect">
            <a:avLst/>
          </a:prstGeom>
        </p:spPr>
      </p:pic>
      <p:sp>
        <p:nvSpPr>
          <p:cNvPr id="15" name="TextBox 14"/>
          <p:cNvSpPr txBox="1"/>
          <p:nvPr/>
        </p:nvSpPr>
        <p:spPr>
          <a:xfrm>
            <a:off x="4144606" y="3390015"/>
            <a:ext cx="268827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331241" y="3207185"/>
            <a:ext cx="1813365" cy="126992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l="16327" t="59738" r="41600" b="9804"/>
          <a:stretch>
            <a:fillRect/>
          </a:stretch>
        </p:blipFill>
        <p:spPr>
          <a:xfrm>
            <a:off x="2579596" y="4471747"/>
            <a:ext cx="2171892" cy="88625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27474" r="20555" b="39894"/>
          <a:stretch>
            <a:fillRect/>
          </a:stretch>
        </p:blipFill>
        <p:spPr>
          <a:xfrm>
            <a:off x="6497375" y="5358001"/>
            <a:ext cx="1667417" cy="108704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42141" y="4177300"/>
            <a:ext cx="1452282" cy="1246094"/>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6" name="Picture 2" descr="4f9d871a-7f42-41a6-9d44-2b32673f4a0e@namprd16"/>
          <p:cNvPicPr>
            <a:picLocks noChangeAspect="1" noChangeArrowheads="1"/>
          </p:cNvPicPr>
          <p:nvPr/>
        </p:nvPicPr>
        <p:blipFill>
          <a:blip r:embed="rId10">
            <a:extLst>
              <a:ext uri="{28A0092B-C50C-407E-A947-70E740481C1C}">
                <a14:useLocalDpi xmlns:a14="http://schemas.microsoft.com/office/drawing/2010/main" val="0"/>
              </a:ext>
            </a:extLst>
          </a:blip>
          <a:srcRect l="24045" r="20036"/>
          <a:stretch>
            <a:fillRect/>
          </a:stretch>
        </p:blipFill>
        <p:spPr bwMode="auto">
          <a:xfrm>
            <a:off x="2541875" y="1871718"/>
            <a:ext cx="1327470" cy="133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4f9d871a-7f42-41a6-9d44-2b32673f4a0e@namprd16"/>
          <p:cNvPicPr>
            <a:picLocks noChangeAspect="1" noChangeArrowheads="1"/>
          </p:cNvPicPr>
          <p:nvPr/>
        </p:nvPicPr>
        <p:blipFill>
          <a:blip r:embed="rId11">
            <a:extLst>
              <a:ext uri="{28A0092B-C50C-407E-A947-70E740481C1C}">
                <a14:useLocalDpi xmlns:a14="http://schemas.microsoft.com/office/drawing/2010/main" val="0"/>
              </a:ext>
            </a:extLst>
          </a:blip>
          <a:srcRect l="24045" r="20036"/>
          <a:stretch>
            <a:fillRect/>
          </a:stretch>
        </p:blipFill>
        <p:spPr bwMode="auto">
          <a:xfrm>
            <a:off x="6868107" y="5481197"/>
            <a:ext cx="925952" cy="93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p:cNvGrpSpPr/>
          <p:nvPr/>
        </p:nvGrpSpPr>
        <p:grpSpPr>
          <a:xfrm>
            <a:off x="1877216" y="232595"/>
            <a:ext cx="4990891" cy="1200329"/>
            <a:chOff x="2143433" y="259759"/>
            <a:chExt cx="3490452" cy="1200329"/>
          </a:xfrm>
        </p:grpSpPr>
        <p:sp>
          <p:nvSpPr>
            <p:cNvPr id="31" name="Rectangle 30"/>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Tree>
    <p:extLst>
      <p:ext uri="{BB962C8B-B14F-4D97-AF65-F5344CB8AC3E}">
        <p14:creationId xmlns:p14="http://schemas.microsoft.com/office/powerpoint/2010/main" val="12686024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27474" r="20555" b="39894"/>
          <a:stretch>
            <a:fillRect/>
          </a:stretch>
        </p:blipFill>
        <p:spPr>
          <a:xfrm>
            <a:off x="2078751" y="429713"/>
            <a:ext cx="9422439" cy="61427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TextBox 1"/>
          <p:cNvSpPr txBox="1"/>
          <p:nvPr/>
        </p:nvSpPr>
        <p:spPr>
          <a:xfrm>
            <a:off x="3958046" y="2769325"/>
            <a:ext cx="5434148" cy="365760"/>
          </a:xfrm>
          <a:prstGeom prst="rect">
            <a:avLst/>
          </a:prstGeom>
          <a:noFill/>
        </p:spPr>
        <p:txBody>
          <a:bodyPr wrap="square" rtlCol="0">
            <a:spAutoFit/>
          </a:bodyPr>
          <a:lstStyle/>
          <a:p>
            <a:r>
              <a:rPr lang="es-MX" sz="1800" b="0" i="0" strike="noStrike" cap="none" spc="0" baseline="0">
                <a:solidFill>
                  <a:srgbClr val="000000"/>
                </a:solidFill>
                <a:effectLst/>
                <a:latin typeface="Calibri"/>
                <a:ea typeface="Calibri"/>
                <a:cs typeface="Calibri"/>
              </a:rPr>
              <a:t>Self-advocacy video place holder- no translation needed</a:t>
            </a:r>
            <a:endParaRPr lang="en-US"/>
          </a:p>
        </p:txBody>
      </p:sp>
    </p:spTree>
    <p:extLst>
      <p:ext uri="{BB962C8B-B14F-4D97-AF65-F5344CB8AC3E}">
        <p14:creationId xmlns:p14="http://schemas.microsoft.com/office/powerpoint/2010/main" val="7041505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4991105" y="1247447"/>
            <a:ext cx="2164794" cy="1754326"/>
            <a:chOff x="3717212" y="3323221"/>
            <a:chExt cx="2164794" cy="1754326"/>
          </a:xfrm>
        </p:grpSpPr>
        <p:sp>
          <p:nvSpPr>
            <p:cNvPr id="41" name="TextBox 40"/>
            <p:cNvSpPr txBox="1"/>
            <p:nvPr/>
          </p:nvSpPr>
          <p:spPr>
            <a:xfrm>
              <a:off x="3717212" y="3323221"/>
              <a:ext cx="2164794"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Autodefensor</a:t>
              </a: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332" y="3418822"/>
              <a:ext cx="1620554" cy="1381995"/>
            </a:xfrm>
            <a:prstGeom prst="rect">
              <a:avLst/>
            </a:prstGeom>
          </p:spPr>
        </p:pic>
      </p:grpSp>
      <p:grpSp>
        <p:nvGrpSpPr>
          <p:cNvPr id="22" name="Group 21"/>
          <p:cNvGrpSpPr/>
          <p:nvPr/>
        </p:nvGrpSpPr>
        <p:grpSpPr>
          <a:xfrm>
            <a:off x="3493645" y="3086211"/>
            <a:ext cx="1874772" cy="1785104"/>
            <a:chOff x="6235829" y="3086478"/>
            <a:chExt cx="1874772" cy="1785104"/>
          </a:xfrm>
        </p:grpSpPr>
        <p:sp>
          <p:nvSpPr>
            <p:cNvPr id="44" name="TextBox 43"/>
            <p:cNvSpPr txBox="1"/>
            <p:nvPr/>
          </p:nvSpPr>
          <p:spPr>
            <a:xfrm>
              <a:off x="6235829" y="3086478"/>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Hablar</a:t>
              </a: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433" y="3244763"/>
              <a:ext cx="1515288" cy="1292225"/>
            </a:xfrm>
            <a:prstGeom prst="rect">
              <a:avLst/>
            </a:prstGeom>
          </p:spPr>
        </p:pic>
      </p:grpSp>
      <p:grpSp>
        <p:nvGrpSpPr>
          <p:cNvPr id="23" name="Group 22"/>
          <p:cNvGrpSpPr/>
          <p:nvPr/>
        </p:nvGrpSpPr>
        <p:grpSpPr>
          <a:xfrm>
            <a:off x="8298160" y="1235659"/>
            <a:ext cx="1874772" cy="1724469"/>
            <a:chOff x="8725142" y="1716625"/>
            <a:chExt cx="1874772" cy="1724469"/>
          </a:xfrm>
        </p:grpSpPr>
        <p:sp>
          <p:nvSpPr>
            <p:cNvPr id="47" name="TextBox 46"/>
            <p:cNvSpPr txBox="1"/>
            <p:nvPr/>
          </p:nvSpPr>
          <p:spPr>
            <a:xfrm>
              <a:off x="8725141" y="1732934"/>
              <a:ext cx="1874772" cy="16916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a:solidFill>
                    <a:srgbClr val="000000"/>
                  </a:solidFill>
                  <a:effectLst/>
                  <a:latin typeface="Tahoma"/>
                  <a:ea typeface="Tahoma"/>
                  <a:cs typeface="Tahoma"/>
                </a:rPr>
                <a:t>Elegir</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9207" y="1716625"/>
              <a:ext cx="1587192" cy="1353544"/>
            </a:xfrm>
            <a:prstGeom prst="rect">
              <a:avLst/>
            </a:prstGeom>
          </p:spPr>
        </p:pic>
      </p:grpSp>
      <p:grpSp>
        <p:nvGrpSpPr>
          <p:cNvPr id="24" name="Group 23"/>
          <p:cNvGrpSpPr/>
          <p:nvPr/>
        </p:nvGrpSpPr>
        <p:grpSpPr>
          <a:xfrm>
            <a:off x="6692357" y="3077690"/>
            <a:ext cx="1874772" cy="1785104"/>
            <a:chOff x="3612268" y="3077690"/>
            <a:chExt cx="1874772" cy="1785104"/>
          </a:xfrm>
        </p:grpSpPr>
        <p:sp>
          <p:nvSpPr>
            <p:cNvPr id="50" name="TextBox 49"/>
            <p:cNvSpPr txBox="1"/>
            <p:nvPr/>
          </p:nvSpPr>
          <p:spPr>
            <a:xfrm>
              <a:off x="3612269" y="3077690"/>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Yo quiero</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6092" y="3244764"/>
              <a:ext cx="1630307" cy="1390312"/>
            </a:xfrm>
            <a:prstGeom prst="rect">
              <a:avLst/>
            </a:prstGeom>
          </p:spPr>
        </p:pic>
      </p:grpSp>
      <p:grpSp>
        <p:nvGrpSpPr>
          <p:cNvPr id="25" name="Group 24"/>
          <p:cNvGrpSpPr/>
          <p:nvPr/>
        </p:nvGrpSpPr>
        <p:grpSpPr>
          <a:xfrm>
            <a:off x="9831662" y="3076960"/>
            <a:ext cx="1874772" cy="1785104"/>
            <a:chOff x="9863745" y="2756120"/>
            <a:chExt cx="1874772" cy="1785104"/>
          </a:xfrm>
        </p:grpSpPr>
        <p:sp>
          <p:nvSpPr>
            <p:cNvPr id="53" name="TextBox 52"/>
            <p:cNvSpPr txBox="1"/>
            <p:nvPr/>
          </p:nvSpPr>
          <p:spPr>
            <a:xfrm>
              <a:off x="9863744" y="2756120"/>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Yo necesito</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4958" y="2813665"/>
              <a:ext cx="1730044" cy="1475367"/>
            </a:xfrm>
            <a:prstGeom prst="rect">
              <a:avLst/>
            </a:prstGeom>
          </p:spPr>
        </p:pic>
      </p:grpSp>
      <p:pic>
        <p:nvPicPr>
          <p:cNvPr id="69" name="Picture 68"/>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61" name="Group 60"/>
          <p:cNvGrpSpPr/>
          <p:nvPr/>
        </p:nvGrpSpPr>
        <p:grpSpPr>
          <a:xfrm>
            <a:off x="2342282" y="-28156"/>
            <a:ext cx="6528447" cy="1408670"/>
            <a:chOff x="2300243" y="-28156"/>
            <a:chExt cx="5444300" cy="1408670"/>
          </a:xfrm>
        </p:grpSpPr>
        <p:sp>
          <p:nvSpPr>
            <p:cNvPr id="70" name="Rectangle 69"/>
            <p:cNvSpPr/>
            <p:nvPr/>
          </p:nvSpPr>
          <p:spPr>
            <a:xfrm>
              <a:off x="2381018" y="-28156"/>
              <a:ext cx="4552045" cy="792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300243" y="180185"/>
              <a:ext cx="5444300"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Palabras 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72" name="Group 71">
            <a:extLst>
              <a:ext uri="{FF2B5EF4-FFF2-40B4-BE49-F238E27FC236}">
                <a16:creationId xmlns:a16="http://schemas.microsoft.com/office/drawing/2014/main" id="{B43E467B-C75D-6A40-9A30-543A2518FF24}"/>
              </a:ext>
            </a:extLst>
          </p:cNvPr>
          <p:cNvGrpSpPr/>
          <p:nvPr/>
        </p:nvGrpSpPr>
        <p:grpSpPr>
          <a:xfrm>
            <a:off x="26035" y="3334700"/>
            <a:ext cx="1580866" cy="1831271"/>
            <a:chOff x="22860" y="3128960"/>
            <a:chExt cx="1580866" cy="1831271"/>
          </a:xfrm>
        </p:grpSpPr>
        <p:sp>
          <p:nvSpPr>
            <p:cNvPr id="73" name="TextBox 72">
              <a:extLst>
                <a:ext uri="{FF2B5EF4-FFF2-40B4-BE49-F238E27FC236}">
                  <a16:creationId xmlns:a16="http://schemas.microsoft.com/office/drawing/2014/main" id="{B4A80479-0B92-164B-A750-C1C311654FDD}"/>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74" name="Picture 73">
              <a:extLst>
                <a:ext uri="{FF2B5EF4-FFF2-40B4-BE49-F238E27FC236}">
                  <a16:creationId xmlns:a16="http://schemas.microsoft.com/office/drawing/2014/main" id="{6E6D802C-4BAF-8746-ADF8-C60429A400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75" name="Group 74">
            <a:extLst>
              <a:ext uri="{FF2B5EF4-FFF2-40B4-BE49-F238E27FC236}">
                <a16:creationId xmlns:a16="http://schemas.microsoft.com/office/drawing/2014/main" id="{E72F643A-9655-E14A-899E-AD368DCD9AF1}"/>
              </a:ext>
            </a:extLst>
          </p:cNvPr>
          <p:cNvGrpSpPr/>
          <p:nvPr/>
        </p:nvGrpSpPr>
        <p:grpSpPr>
          <a:xfrm>
            <a:off x="32485" y="2037955"/>
            <a:ext cx="1579013" cy="1295743"/>
            <a:chOff x="22860" y="1832215"/>
            <a:chExt cx="1579013" cy="1288137"/>
          </a:xfrm>
        </p:grpSpPr>
        <p:sp>
          <p:nvSpPr>
            <p:cNvPr id="76" name="TextBox 75">
              <a:extLst>
                <a:ext uri="{FF2B5EF4-FFF2-40B4-BE49-F238E27FC236}">
                  <a16:creationId xmlns:a16="http://schemas.microsoft.com/office/drawing/2014/main" id="{B6872E37-887E-0048-A98C-C4032CC327AB}"/>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77" name="Picture 76">
              <a:extLst>
                <a:ext uri="{FF2B5EF4-FFF2-40B4-BE49-F238E27FC236}">
                  <a16:creationId xmlns:a16="http://schemas.microsoft.com/office/drawing/2014/main" id="{513AEA00-D043-324B-B56D-A7143BFA74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78" name="Group 77">
            <a:extLst>
              <a:ext uri="{FF2B5EF4-FFF2-40B4-BE49-F238E27FC236}">
                <a16:creationId xmlns:a16="http://schemas.microsoft.com/office/drawing/2014/main" id="{E95B37D7-0B59-3C4E-927D-BBC4D1A21D67}"/>
              </a:ext>
            </a:extLst>
          </p:cNvPr>
          <p:cNvGrpSpPr/>
          <p:nvPr/>
        </p:nvGrpSpPr>
        <p:grpSpPr>
          <a:xfrm>
            <a:off x="1610201" y="2037869"/>
            <a:ext cx="1545336" cy="1298448"/>
            <a:chOff x="1655921" y="1843079"/>
            <a:chExt cx="1552076" cy="1286794"/>
          </a:xfrm>
        </p:grpSpPr>
        <p:sp>
          <p:nvSpPr>
            <p:cNvPr id="79" name="TextBox 78">
              <a:extLst>
                <a:ext uri="{FF2B5EF4-FFF2-40B4-BE49-F238E27FC236}">
                  <a16:creationId xmlns:a16="http://schemas.microsoft.com/office/drawing/2014/main" id="{24775AC9-DBBC-A349-9C19-5464391F0340}"/>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80" name="Picture 79">
              <a:extLst>
                <a:ext uri="{FF2B5EF4-FFF2-40B4-BE49-F238E27FC236}">
                  <a16:creationId xmlns:a16="http://schemas.microsoft.com/office/drawing/2014/main" id="{8EE72134-0E83-F64A-8E5F-ADB34A88DF1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81" name="Group 80">
            <a:extLst>
              <a:ext uri="{FF2B5EF4-FFF2-40B4-BE49-F238E27FC236}">
                <a16:creationId xmlns:a16="http://schemas.microsoft.com/office/drawing/2014/main" id="{51C310C2-9462-7240-9C05-AF9D712B91EE}"/>
              </a:ext>
            </a:extLst>
          </p:cNvPr>
          <p:cNvGrpSpPr/>
          <p:nvPr/>
        </p:nvGrpSpPr>
        <p:grpSpPr>
          <a:xfrm>
            <a:off x="1617444" y="5176828"/>
            <a:ext cx="1543050" cy="1665878"/>
            <a:chOff x="1663164" y="4971088"/>
            <a:chExt cx="1543050" cy="1569660"/>
          </a:xfrm>
        </p:grpSpPr>
        <p:sp>
          <p:nvSpPr>
            <p:cNvPr id="82" name="TextBox 81">
              <a:extLst>
                <a:ext uri="{FF2B5EF4-FFF2-40B4-BE49-F238E27FC236}">
                  <a16:creationId xmlns:a16="http://schemas.microsoft.com/office/drawing/2014/main" id="{B25FBD8A-BFA6-3C46-A752-800E9725E56B}"/>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83" name="Picture 82">
              <a:extLst>
                <a:ext uri="{FF2B5EF4-FFF2-40B4-BE49-F238E27FC236}">
                  <a16:creationId xmlns:a16="http://schemas.microsoft.com/office/drawing/2014/main" id="{AC1F3008-5C31-8144-A31E-0F78F9AD3C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84" name="Group 83">
            <a:extLst>
              <a:ext uri="{FF2B5EF4-FFF2-40B4-BE49-F238E27FC236}">
                <a16:creationId xmlns:a16="http://schemas.microsoft.com/office/drawing/2014/main" id="{F9DE7FD8-E41E-0947-B688-CD2936992364}"/>
              </a:ext>
            </a:extLst>
          </p:cNvPr>
          <p:cNvGrpSpPr/>
          <p:nvPr/>
        </p:nvGrpSpPr>
        <p:grpSpPr>
          <a:xfrm>
            <a:off x="26670" y="5173020"/>
            <a:ext cx="1581912" cy="1682496"/>
            <a:chOff x="38100" y="4967279"/>
            <a:chExt cx="1578104" cy="1631555"/>
          </a:xfrm>
        </p:grpSpPr>
        <p:sp>
          <p:nvSpPr>
            <p:cNvPr id="85" name="TextBox 84">
              <a:extLst>
                <a:ext uri="{FF2B5EF4-FFF2-40B4-BE49-F238E27FC236}">
                  <a16:creationId xmlns:a16="http://schemas.microsoft.com/office/drawing/2014/main" id="{E4A95099-4BAF-1044-8C29-00B8F074F50D}"/>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86" name="Picture 85">
              <a:extLst>
                <a:ext uri="{FF2B5EF4-FFF2-40B4-BE49-F238E27FC236}">
                  <a16:creationId xmlns:a16="http://schemas.microsoft.com/office/drawing/2014/main" id="{72A4E345-2341-4D47-A06D-B8AB234D203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87" name="Group 86">
            <a:extLst>
              <a:ext uri="{FF2B5EF4-FFF2-40B4-BE49-F238E27FC236}">
                <a16:creationId xmlns:a16="http://schemas.microsoft.com/office/drawing/2014/main" id="{E6C1C1E1-4B9E-2E4D-A168-75585EB9D832}"/>
              </a:ext>
            </a:extLst>
          </p:cNvPr>
          <p:cNvGrpSpPr/>
          <p:nvPr/>
        </p:nvGrpSpPr>
        <p:grpSpPr>
          <a:xfrm>
            <a:off x="1616050" y="3329933"/>
            <a:ext cx="1536494" cy="1854641"/>
            <a:chOff x="1661769" y="3124193"/>
            <a:chExt cx="1554555" cy="1831271"/>
          </a:xfrm>
        </p:grpSpPr>
        <p:sp>
          <p:nvSpPr>
            <p:cNvPr id="88" name="TextBox 87">
              <a:extLst>
                <a:ext uri="{FF2B5EF4-FFF2-40B4-BE49-F238E27FC236}">
                  <a16:creationId xmlns:a16="http://schemas.microsoft.com/office/drawing/2014/main" id="{13CBC131-CB64-2E47-9575-89679487B1AD}"/>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89" name="Picture 88">
              <a:extLst>
                <a:ext uri="{FF2B5EF4-FFF2-40B4-BE49-F238E27FC236}">
                  <a16:creationId xmlns:a16="http://schemas.microsoft.com/office/drawing/2014/main" id="{4951F64E-1573-6E4D-94B1-42FCBEB3162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90" name="Group 89">
            <a:extLst>
              <a:ext uri="{FF2B5EF4-FFF2-40B4-BE49-F238E27FC236}">
                <a16:creationId xmlns:a16="http://schemas.microsoft.com/office/drawing/2014/main" id="{91B40824-FA38-0444-9397-1695A0A58CC0}"/>
              </a:ext>
            </a:extLst>
          </p:cNvPr>
          <p:cNvGrpSpPr/>
          <p:nvPr/>
        </p:nvGrpSpPr>
        <p:grpSpPr>
          <a:xfrm>
            <a:off x="3154897" y="5173018"/>
            <a:ext cx="2027982" cy="1669688"/>
            <a:chOff x="3257767" y="5236680"/>
            <a:chExt cx="1824232" cy="1544337"/>
          </a:xfrm>
        </p:grpSpPr>
        <p:sp>
          <p:nvSpPr>
            <p:cNvPr id="91" name="TextBox 90">
              <a:extLst>
                <a:ext uri="{FF2B5EF4-FFF2-40B4-BE49-F238E27FC236}">
                  <a16:creationId xmlns:a16="http://schemas.microsoft.com/office/drawing/2014/main" id="{F7D9A49C-6D0C-814E-9E00-1264D44AC29D}"/>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92" name="Picture 91">
              <a:extLst>
                <a:ext uri="{FF2B5EF4-FFF2-40B4-BE49-F238E27FC236}">
                  <a16:creationId xmlns:a16="http://schemas.microsoft.com/office/drawing/2014/main" id="{AF2F28D7-76A3-C741-82F8-A0D2EF278E0B}"/>
                </a:ext>
              </a:extLst>
            </p:cNvPr>
            <p:cNvPicPr>
              <a:picLocks noChangeAspect="1"/>
            </p:cNvPicPr>
            <p:nvPr/>
          </p:nvPicPr>
          <p:blipFill>
            <a:blip r:embed="rId16">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93" name="Rectangle 92">
            <a:extLst>
              <a:ext uri="{FF2B5EF4-FFF2-40B4-BE49-F238E27FC236}">
                <a16:creationId xmlns:a16="http://schemas.microsoft.com/office/drawing/2014/main" id="{16ADFD6F-9615-B04A-97C0-3A825D327B89}"/>
              </a:ext>
            </a:extLst>
          </p:cNvPr>
          <p:cNvSpPr/>
          <p:nvPr/>
        </p:nvSpPr>
        <p:spPr>
          <a:xfrm>
            <a:off x="5808429" y="6621481"/>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derechos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94" name="Group 93">
            <a:extLst>
              <a:ext uri="{FF2B5EF4-FFF2-40B4-BE49-F238E27FC236}">
                <a16:creationId xmlns:a16="http://schemas.microsoft.com/office/drawing/2014/main" id="{D55A258A-DA26-D540-ADE7-FA843947E905}"/>
              </a:ext>
            </a:extLst>
          </p:cNvPr>
          <p:cNvGrpSpPr/>
          <p:nvPr/>
        </p:nvGrpSpPr>
        <p:grpSpPr>
          <a:xfrm>
            <a:off x="5211830" y="4990585"/>
            <a:ext cx="6887774" cy="1612811"/>
            <a:chOff x="5211830" y="4990585"/>
            <a:chExt cx="6887774" cy="1612811"/>
          </a:xfrm>
        </p:grpSpPr>
        <p:sp>
          <p:nvSpPr>
            <p:cNvPr id="95" name="Rectangle 94">
              <a:extLst>
                <a:ext uri="{FF2B5EF4-FFF2-40B4-BE49-F238E27FC236}">
                  <a16:creationId xmlns:a16="http://schemas.microsoft.com/office/drawing/2014/main" id="{86427D0C-B043-474E-A4D7-74DDC358603F}"/>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0C6936C0-C37E-7E4B-9AB7-A9577075E307}"/>
                </a:ext>
              </a:extLst>
            </p:cNvPr>
            <p:cNvGrpSpPr/>
            <p:nvPr/>
          </p:nvGrpSpPr>
          <p:grpSpPr>
            <a:xfrm>
              <a:off x="5302551" y="5114260"/>
              <a:ext cx="6690725" cy="1346741"/>
              <a:chOff x="5302551" y="5114260"/>
              <a:chExt cx="6690725" cy="1346741"/>
            </a:xfrm>
          </p:grpSpPr>
          <p:grpSp>
            <p:nvGrpSpPr>
              <p:cNvPr id="97" name="Group 96">
                <a:extLst>
                  <a:ext uri="{FF2B5EF4-FFF2-40B4-BE49-F238E27FC236}">
                    <a16:creationId xmlns:a16="http://schemas.microsoft.com/office/drawing/2014/main" id="{C3AC846E-D7A6-7E4F-9439-B4F731627CD3}"/>
                  </a:ext>
                </a:extLst>
              </p:cNvPr>
              <p:cNvGrpSpPr/>
              <p:nvPr/>
            </p:nvGrpSpPr>
            <p:grpSpPr>
              <a:xfrm>
                <a:off x="5302551" y="5114260"/>
                <a:ext cx="1380744" cy="1344168"/>
                <a:chOff x="5302551" y="5101197"/>
                <a:chExt cx="1380744" cy="1344168"/>
              </a:xfrm>
            </p:grpSpPr>
            <p:sp>
              <p:nvSpPr>
                <p:cNvPr id="110" name="TextBox 109">
                  <a:extLst>
                    <a:ext uri="{FF2B5EF4-FFF2-40B4-BE49-F238E27FC236}">
                      <a16:creationId xmlns:a16="http://schemas.microsoft.com/office/drawing/2014/main" id="{1E63473B-FD2B-AA48-BAE4-CE06F718F2F8}"/>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11" name="Picture 110">
                  <a:extLst>
                    <a:ext uri="{FF2B5EF4-FFF2-40B4-BE49-F238E27FC236}">
                      <a16:creationId xmlns:a16="http://schemas.microsoft.com/office/drawing/2014/main" id="{4EBFC721-97A0-5142-A02E-FD640524D29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98" name="Group 97">
                <a:extLst>
                  <a:ext uri="{FF2B5EF4-FFF2-40B4-BE49-F238E27FC236}">
                    <a16:creationId xmlns:a16="http://schemas.microsoft.com/office/drawing/2014/main" id="{85EF3456-86C4-8143-8B04-81DEE391DB5E}"/>
                  </a:ext>
                </a:extLst>
              </p:cNvPr>
              <p:cNvGrpSpPr/>
              <p:nvPr/>
            </p:nvGrpSpPr>
            <p:grpSpPr>
              <a:xfrm>
                <a:off x="6681514" y="5119881"/>
                <a:ext cx="1287311" cy="1341120"/>
                <a:chOff x="6679965" y="5119881"/>
                <a:chExt cx="1260273" cy="1341120"/>
              </a:xfrm>
            </p:grpSpPr>
            <p:sp>
              <p:nvSpPr>
                <p:cNvPr id="108" name="TextBox 107">
                  <a:extLst>
                    <a:ext uri="{FF2B5EF4-FFF2-40B4-BE49-F238E27FC236}">
                      <a16:creationId xmlns:a16="http://schemas.microsoft.com/office/drawing/2014/main" id="{26594A11-D899-E14F-978E-8932B15948D5}"/>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09" name="Picture 108">
                  <a:extLst>
                    <a:ext uri="{FF2B5EF4-FFF2-40B4-BE49-F238E27FC236}">
                      <a16:creationId xmlns:a16="http://schemas.microsoft.com/office/drawing/2014/main" id="{7BBE5C36-31DD-E140-A7E0-1B892CE5B13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99" name="Group 98">
                <a:extLst>
                  <a:ext uri="{FF2B5EF4-FFF2-40B4-BE49-F238E27FC236}">
                    <a16:creationId xmlns:a16="http://schemas.microsoft.com/office/drawing/2014/main" id="{85687EC8-1364-EE4E-A575-754A531B823C}"/>
                  </a:ext>
                </a:extLst>
              </p:cNvPr>
              <p:cNvGrpSpPr/>
              <p:nvPr/>
            </p:nvGrpSpPr>
            <p:grpSpPr>
              <a:xfrm>
                <a:off x="7968825" y="5119214"/>
                <a:ext cx="1217753" cy="1341120"/>
                <a:chOff x="7968825" y="5106151"/>
                <a:chExt cx="1217753" cy="1341120"/>
              </a:xfrm>
            </p:grpSpPr>
            <p:sp>
              <p:nvSpPr>
                <p:cNvPr id="106" name="TextBox 105">
                  <a:extLst>
                    <a:ext uri="{FF2B5EF4-FFF2-40B4-BE49-F238E27FC236}">
                      <a16:creationId xmlns:a16="http://schemas.microsoft.com/office/drawing/2014/main" id="{465DA782-B4ED-A640-9E0F-BB650C06286B}"/>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07" name="Picture 106">
                  <a:extLst>
                    <a:ext uri="{FF2B5EF4-FFF2-40B4-BE49-F238E27FC236}">
                      <a16:creationId xmlns:a16="http://schemas.microsoft.com/office/drawing/2014/main" id="{F5A7CEFC-402A-594F-8029-7E285D85BA6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100" name="Group 99">
                <a:extLst>
                  <a:ext uri="{FF2B5EF4-FFF2-40B4-BE49-F238E27FC236}">
                    <a16:creationId xmlns:a16="http://schemas.microsoft.com/office/drawing/2014/main" id="{8F8D86BA-82B6-2E40-92A9-B0FD9616292D}"/>
                  </a:ext>
                </a:extLst>
              </p:cNvPr>
              <p:cNvGrpSpPr/>
              <p:nvPr/>
            </p:nvGrpSpPr>
            <p:grpSpPr>
              <a:xfrm>
                <a:off x="9187233" y="5115260"/>
                <a:ext cx="1362456" cy="1344168"/>
                <a:chOff x="9187233" y="5102197"/>
                <a:chExt cx="1362456" cy="1344168"/>
              </a:xfrm>
            </p:grpSpPr>
            <p:sp>
              <p:nvSpPr>
                <p:cNvPr id="104" name="TextBox 103">
                  <a:extLst>
                    <a:ext uri="{FF2B5EF4-FFF2-40B4-BE49-F238E27FC236}">
                      <a16:creationId xmlns:a16="http://schemas.microsoft.com/office/drawing/2014/main" id="{A4C6DDC9-DCF8-8D4D-909A-6B1F93DAA726}"/>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05" name="Picture 104">
                  <a:extLst>
                    <a:ext uri="{FF2B5EF4-FFF2-40B4-BE49-F238E27FC236}">
                      <a16:creationId xmlns:a16="http://schemas.microsoft.com/office/drawing/2014/main" id="{B01F4E4B-F51A-5041-875D-0EABFCDDD1A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101" name="Group 100">
                <a:extLst>
                  <a:ext uri="{FF2B5EF4-FFF2-40B4-BE49-F238E27FC236}">
                    <a16:creationId xmlns:a16="http://schemas.microsoft.com/office/drawing/2014/main" id="{68145879-A449-8B4E-A415-2C35FFBDD946}"/>
                  </a:ext>
                </a:extLst>
              </p:cNvPr>
              <p:cNvGrpSpPr/>
              <p:nvPr/>
            </p:nvGrpSpPr>
            <p:grpSpPr>
              <a:xfrm>
                <a:off x="10548524" y="5114862"/>
                <a:ext cx="1444752" cy="1344168"/>
                <a:chOff x="10548524" y="5101799"/>
                <a:chExt cx="1444752" cy="1344168"/>
              </a:xfrm>
            </p:grpSpPr>
            <p:sp>
              <p:nvSpPr>
                <p:cNvPr id="102" name="TextBox 101">
                  <a:extLst>
                    <a:ext uri="{FF2B5EF4-FFF2-40B4-BE49-F238E27FC236}">
                      <a16:creationId xmlns:a16="http://schemas.microsoft.com/office/drawing/2014/main" id="{8552E60E-D51B-3D4D-A2E6-9656CDA76177}"/>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03" name="Picture 102">
                  <a:extLst>
                    <a:ext uri="{FF2B5EF4-FFF2-40B4-BE49-F238E27FC236}">
                      <a16:creationId xmlns:a16="http://schemas.microsoft.com/office/drawing/2014/main" id="{5545839D-F029-6841-9C18-13C0BCB8E0D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7" name="Group 6"/>
          <p:cNvGrpSpPr/>
          <p:nvPr/>
        </p:nvGrpSpPr>
        <p:grpSpPr>
          <a:xfrm>
            <a:off x="0" y="0"/>
            <a:ext cx="12192001" cy="6858000"/>
            <a:chOff x="0" y="0"/>
            <a:chExt cx="12192001" cy="6858000"/>
          </a:xfrm>
        </p:grpSpPr>
        <p:grpSp>
          <p:nvGrpSpPr>
            <p:cNvPr id="10" name="Group 9"/>
            <p:cNvGrpSpPr/>
            <p:nvPr/>
          </p:nvGrpSpPr>
          <p:grpSpPr>
            <a:xfrm>
              <a:off x="0" y="0"/>
              <a:ext cx="12192000" cy="6858000"/>
              <a:chOff x="0" y="0"/>
              <a:chExt cx="12192000" cy="685800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1" name="Footer Placeholder 3"/>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3" name="Group 12"/>
            <p:cNvGrpSpPr/>
            <p:nvPr/>
          </p:nvGrpSpPr>
          <p:grpSpPr>
            <a:xfrm>
              <a:off x="2348777" y="339603"/>
              <a:ext cx="6226105" cy="2273664"/>
              <a:chOff x="2348777" y="339603"/>
              <a:chExt cx="6226105" cy="2273664"/>
            </a:xfrm>
          </p:grpSpPr>
          <p:sp>
            <p:nvSpPr>
              <p:cNvPr id="15" name="Oval 14"/>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54224" y="1769674"/>
                <a:ext cx="1520658" cy="738664"/>
              </a:xfrm>
              <a:prstGeom prst="rect">
                <a:avLst/>
              </a:prstGeom>
              <a:noFill/>
            </p:spPr>
            <p:txBody>
              <a:bodyPr wrap="square" rtlCol="0">
                <a:spAutoFit/>
              </a:bodyPr>
              <a:lstStyle/>
              <a:p>
                <a:pPr algn="ctr"/>
                <a:r>
                  <a:rPr lang="es-MX" sz="1400" b="0" i="0" strike="noStrike" cap="none" spc="0" baseline="0" dirty="0">
                    <a:solidFill>
                      <a:srgbClr val="000000"/>
                    </a:solidFill>
                    <a:effectLst/>
                    <a:latin typeface="Smoothy" pitchFamily="2" charset="77"/>
                    <a:ea typeface="Tahoma"/>
                    <a:cs typeface="Tahoma"/>
                  </a:rPr>
                  <a:t>¿Podemos hablar después de </a:t>
                </a:r>
              </a:p>
              <a:p>
                <a:pPr algn="ctr"/>
                <a:r>
                  <a:rPr lang="es-MX" sz="1400" b="0" i="0" strike="noStrike" cap="none" spc="0" baseline="0" dirty="0">
                    <a:solidFill>
                      <a:srgbClr val="000000"/>
                    </a:solidFill>
                    <a:effectLst/>
                    <a:latin typeface="Smoothy" pitchFamily="2" charset="77"/>
                    <a:ea typeface="Tahoma"/>
                    <a:cs typeface="Tahoma"/>
                  </a:rPr>
                  <a:t>la clase?</a:t>
                </a:r>
              </a:p>
            </p:txBody>
          </p:sp>
          <p:sp>
            <p:nvSpPr>
              <p:cNvPr id="18" name="TextBox 17"/>
              <p:cNvSpPr txBox="1"/>
              <p:nvPr/>
            </p:nvSpPr>
            <p:spPr>
              <a:xfrm>
                <a:off x="5605292" y="1836081"/>
                <a:ext cx="1297858" cy="461665"/>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¡Sí!</a:t>
                </a:r>
              </a:p>
            </p:txBody>
          </p:sp>
          <p:grpSp>
            <p:nvGrpSpPr>
              <p:cNvPr id="19" name="Group 18"/>
              <p:cNvGrpSpPr/>
              <p:nvPr/>
            </p:nvGrpSpPr>
            <p:grpSpPr>
              <a:xfrm>
                <a:off x="2482050" y="339603"/>
                <a:ext cx="5316625" cy="646331"/>
                <a:chOff x="2038214" y="270829"/>
                <a:chExt cx="4877007" cy="646331"/>
              </a:xfrm>
            </p:grpSpPr>
            <p:sp>
              <p:nvSpPr>
                <p:cNvPr id="22" name="Rectangle 21"/>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38214" y="270829"/>
                  <a:ext cx="4877007"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0" name="Oval 19"/>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20117668">
                <a:off x="2348777" y="1840102"/>
                <a:ext cx="1376516" cy="640080"/>
              </a:xfrm>
              <a:prstGeom prst="rect">
                <a:avLst/>
              </a:prstGeom>
              <a:noFill/>
            </p:spPr>
            <p:txBody>
              <a:bodyPr wrap="square" rtlCol="0">
                <a:spAutoFit/>
              </a:bodyPr>
              <a:lstStyle/>
              <a:p>
                <a:pPr algn="ctr"/>
                <a:r>
                  <a:rPr lang="es-MX" sz="1800" b="0" i="0" strike="noStrike" cap="none" spc="0" baseline="0" dirty="0">
                    <a:solidFill>
                      <a:srgbClr val="000000"/>
                    </a:solidFill>
                    <a:effectLst/>
                    <a:latin typeface="Smoothy" pitchFamily="2" charset="77"/>
                    <a:ea typeface="Tahoma"/>
                    <a:cs typeface="Tahoma"/>
                  </a:rPr>
                  <a:t>Tengo una pregunta</a:t>
                </a:r>
                <a:endParaRPr lang="en-US" dirty="0">
                  <a:latin typeface="Smoothy" pitchFamily="2" charset="77"/>
                  <a:ea typeface="Tahoma" panose="020B0604030504040204" pitchFamily="34" charset="0"/>
                  <a:cs typeface="Tahoma" panose="020B0604030504040204" pitchFamily="34" charset="0"/>
                </a:endParaRPr>
              </a:p>
            </p:txBody>
          </p:sp>
        </p:grpSp>
        <p:sp>
          <p:nvSpPr>
            <p:cNvPr id="14" name="Rectangle 13"/>
            <p:cNvSpPr/>
            <p:nvPr/>
          </p:nvSpPr>
          <p:spPr>
            <a:xfrm>
              <a:off x="9494874" y="2246123"/>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72974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353126" y="2076837"/>
            <a:ext cx="9485747" cy="1188720"/>
          </a:xfrm>
          <a:prstGeom prst="rect">
            <a:avLst/>
          </a:prstGeom>
          <a:noFill/>
          <a:ln w="57150">
            <a:solidFill>
              <a:schemeClr val="tx1"/>
            </a:solidFill>
          </a:ln>
        </p:spPr>
        <p:txBody>
          <a:bodyPr wrap="square" rtlCol="0">
            <a:spAutoFit/>
          </a:bodyPr>
          <a:lstStyle/>
          <a:p>
            <a:pPr algn="ctr"/>
            <a:r>
              <a:rPr lang="es-MX" sz="3600" b="0" i="0" strike="noStrike" cap="none" spc="0" baseline="0" dirty="0">
                <a:solidFill>
                  <a:srgbClr val="000000"/>
                </a:solidFill>
                <a:effectLst/>
                <a:latin typeface="Tahoma"/>
                <a:ea typeface="Tahoma"/>
                <a:cs typeface="Tahoma"/>
              </a:rPr>
              <a:t>¿Se defienden los </a:t>
            </a:r>
            <a:r>
              <a:rPr lang="es-MX" sz="3600" b="0" i="0" strike="noStrike" cap="none" spc="0" baseline="0" dirty="0" err="1">
                <a:solidFill>
                  <a:srgbClr val="000000"/>
                </a:solidFill>
                <a:effectLst/>
                <a:latin typeface="Tahoma"/>
                <a:ea typeface="Tahoma"/>
                <a:cs typeface="Tahoma"/>
              </a:rPr>
              <a:t>autodefensores</a:t>
            </a:r>
            <a:r>
              <a:rPr lang="es-MX" sz="3600" b="0" i="0" strike="noStrike" cap="none" spc="0" baseline="0" dirty="0">
                <a:solidFill>
                  <a:srgbClr val="000000"/>
                </a:solidFill>
                <a:effectLst/>
                <a:latin typeface="Tahoma"/>
                <a:ea typeface="Tahoma"/>
                <a:cs typeface="Tahoma"/>
              </a:rPr>
              <a:t> por sí mismos?</a:t>
            </a:r>
          </a:p>
        </p:txBody>
      </p:sp>
      <p:grpSp>
        <p:nvGrpSpPr>
          <p:cNvPr id="4" name="Group 3"/>
          <p:cNvGrpSpPr/>
          <p:nvPr/>
        </p:nvGrpSpPr>
        <p:grpSpPr>
          <a:xfrm>
            <a:off x="1836954" y="3467694"/>
            <a:ext cx="8518092" cy="1655058"/>
            <a:chOff x="1842052" y="5120120"/>
            <a:chExt cx="8518092" cy="1655058"/>
          </a:xfrm>
        </p:grpSpPr>
        <p:sp>
          <p:nvSpPr>
            <p:cNvPr id="7" name="Rectangle 6"/>
            <p:cNvSpPr/>
            <p:nvPr/>
          </p:nvSpPr>
          <p:spPr>
            <a:xfrm>
              <a:off x="1842052" y="5120120"/>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95309" y="5134041"/>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73414" y="5120120"/>
              <a:ext cx="1780286" cy="164113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7036" y="5131623"/>
              <a:ext cx="1492283" cy="1643555"/>
            </a:xfrm>
            <a:prstGeom prst="rect">
              <a:avLst/>
            </a:prstGeom>
          </p:spPr>
        </p:pic>
        <p:sp>
          <p:nvSpPr>
            <p:cNvPr id="11" name="Title 1"/>
            <p:cNvSpPr txBox="1"/>
            <p:nvPr/>
          </p:nvSpPr>
          <p:spPr>
            <a:xfrm>
              <a:off x="3709847" y="5463622"/>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12" name="Title 1"/>
            <p:cNvSpPr txBox="1"/>
            <p:nvPr/>
          </p:nvSpPr>
          <p:spPr>
            <a:xfrm>
              <a:off x="8578187" y="5463622"/>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13" name="Group 12"/>
          <p:cNvGrpSpPr/>
          <p:nvPr/>
        </p:nvGrpSpPr>
        <p:grpSpPr>
          <a:xfrm>
            <a:off x="2003376" y="127392"/>
            <a:ext cx="4786835" cy="1200329"/>
            <a:chOff x="2143433" y="259759"/>
            <a:chExt cx="4092623" cy="1200329"/>
          </a:xfrm>
        </p:grpSpPr>
        <p:sp>
          <p:nvSpPr>
            <p:cNvPr id="14" name="Rectangle 13"/>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56085" y="259759"/>
              <a:ext cx="3979971"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210514741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780"/>
            <a:ext cx="12192000" cy="6858000"/>
          </a:xfrm>
          <a:prstGeom prst="rect">
            <a:avLst/>
          </a:prstGeom>
        </p:spPr>
      </p:pic>
      <p:sp>
        <p:nvSpPr>
          <p:cNvPr id="6" name="Rectangle 5"/>
          <p:cNvSpPr/>
          <p:nvPr/>
        </p:nvSpPr>
        <p:spPr>
          <a:xfrm>
            <a:off x="2552699" y="1125059"/>
            <a:ext cx="7407337" cy="1737360"/>
          </a:xfrm>
          <a:prstGeom prst="rect">
            <a:avLst/>
          </a:prstGeom>
          <a:ln w="57150">
            <a:solidFill>
              <a:schemeClr val="tx1"/>
            </a:solidFill>
          </a:ln>
        </p:spPr>
        <p:txBody>
          <a:bodyPr wrap="square">
            <a:spAutoFit/>
          </a:bodyPr>
          <a:lstStyle/>
          <a:p>
            <a:pPr algn="ctr"/>
            <a:r>
              <a:rPr lang="es-MX" sz="3600" b="0" i="0" strike="noStrike" cap="none" spc="0" baseline="0" dirty="0">
                <a:solidFill>
                  <a:srgbClr val="000000"/>
                </a:solidFill>
                <a:effectLst/>
                <a:latin typeface="Tahoma"/>
                <a:ea typeface="Tahoma"/>
                <a:cs typeface="Tahoma"/>
              </a:rPr>
              <a:t>¿Cuál herramienta agregamos hoy a la Caja de herramientas para una sana relación?</a:t>
            </a:r>
          </a:p>
        </p:txBody>
      </p:sp>
      <p:grpSp>
        <p:nvGrpSpPr>
          <p:cNvPr id="4" name="Group 3"/>
          <p:cNvGrpSpPr/>
          <p:nvPr/>
        </p:nvGrpSpPr>
        <p:grpSpPr>
          <a:xfrm>
            <a:off x="495299" y="2946366"/>
            <a:ext cx="11201401" cy="1980772"/>
            <a:chOff x="523145" y="3766783"/>
            <a:chExt cx="11201401" cy="1980772"/>
          </a:xfrm>
        </p:grpSpPr>
        <p:sp>
          <p:nvSpPr>
            <p:cNvPr id="2" name="Oval 1"/>
            <p:cNvSpPr/>
            <p:nvPr/>
          </p:nvSpPr>
          <p:spPr>
            <a:xfrm>
              <a:off x="1286489" y="4691267"/>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75214" y="4691267"/>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960037" y="4753642"/>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84243" y="4753641"/>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4" name="TextBox 13"/>
            <p:cNvSpPr txBox="1"/>
            <p:nvPr/>
          </p:nvSpPr>
          <p:spPr>
            <a:xfrm>
              <a:off x="5872968" y="4753641"/>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5" name="TextBox 14"/>
            <p:cNvSpPr txBox="1"/>
            <p:nvPr/>
          </p:nvSpPr>
          <p:spPr>
            <a:xfrm>
              <a:off x="10182012" y="4830990"/>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8" name="Rectangle 17"/>
            <p:cNvSpPr/>
            <p:nvPr/>
          </p:nvSpPr>
          <p:spPr>
            <a:xfrm>
              <a:off x="523145" y="3766783"/>
              <a:ext cx="2705101" cy="396240"/>
            </a:xfrm>
            <a:prstGeom prst="rect">
              <a:avLst/>
            </a:prstGeom>
            <a:ln w="57150">
              <a:solidFill>
                <a:schemeClr val="tx1"/>
              </a:solidFill>
            </a:ln>
          </p:spPr>
          <p:txBody>
            <a:bodyPr wrap="square">
              <a:spAutoFit/>
            </a:bodyPr>
            <a:lstStyle/>
            <a:p>
              <a:pPr algn="ctr"/>
              <a:r>
                <a:rPr lang="es-MX" sz="2000" b="0" i="0" strike="noStrike" cap="none" spc="0" baseline="0" dirty="0">
                  <a:solidFill>
                    <a:srgbClr val="000000"/>
                  </a:solidFill>
                  <a:effectLst/>
                  <a:latin typeface="Tahoma"/>
                  <a:ea typeface="Tahoma"/>
                  <a:cs typeface="Tahoma"/>
                </a:rPr>
                <a:t>Declaraciones “</a:t>
              </a:r>
              <a:r>
                <a:rPr lang="es-MX" sz="2000" dirty="0">
                  <a:solidFill>
                    <a:srgbClr val="000000"/>
                  </a:solidFill>
                  <a:latin typeface="Tahoma"/>
                  <a:ea typeface="Tahoma"/>
                  <a:cs typeface="Tahoma"/>
                </a:rPr>
                <a:t>tú</a:t>
              </a:r>
              <a:r>
                <a:rPr lang="es-MX" sz="2000" b="0" i="0" strike="noStrike" cap="none" spc="0" baseline="0" dirty="0">
                  <a:solidFill>
                    <a:srgbClr val="000000"/>
                  </a:solidFill>
                  <a:effectLst/>
                  <a:latin typeface="Tahoma"/>
                  <a:ea typeface="Tahoma"/>
                  <a:cs typeface="Tahoma"/>
                </a:rPr>
                <a:t>”</a:t>
              </a:r>
            </a:p>
          </p:txBody>
        </p:sp>
        <p:sp>
          <p:nvSpPr>
            <p:cNvPr id="19" name="Rectangle 18"/>
            <p:cNvSpPr/>
            <p:nvPr/>
          </p:nvSpPr>
          <p:spPr>
            <a:xfrm>
              <a:off x="4803045" y="3766783"/>
              <a:ext cx="2705101" cy="396240"/>
            </a:xfrm>
            <a:prstGeom prst="rect">
              <a:avLst/>
            </a:prstGeom>
            <a:ln w="57150">
              <a:solidFill>
                <a:schemeClr val="tx1"/>
              </a:solidFill>
            </a:ln>
          </p:spPr>
          <p:txBody>
            <a:bodyPr wrap="square">
              <a:spAutoFit/>
            </a:bodyPr>
            <a:lstStyle/>
            <a:p>
              <a:pPr algn="ctr"/>
              <a:r>
                <a:rPr lang="es-MX" sz="2000" b="0" i="0" strike="noStrike" cap="none" spc="0" baseline="0" dirty="0">
                  <a:solidFill>
                    <a:srgbClr val="000000"/>
                  </a:solidFill>
                  <a:effectLst/>
                  <a:latin typeface="Tahoma"/>
                  <a:ea typeface="Tahoma"/>
                  <a:cs typeface="Tahoma"/>
                </a:rPr>
                <a:t>Declaraciones “yo”</a:t>
              </a:r>
            </a:p>
          </p:txBody>
        </p:sp>
        <p:sp>
          <p:nvSpPr>
            <p:cNvPr id="20" name="Rectangle 19"/>
            <p:cNvSpPr/>
            <p:nvPr/>
          </p:nvSpPr>
          <p:spPr>
            <a:xfrm>
              <a:off x="9019446" y="3766783"/>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Lenguaje agresivo</a:t>
              </a:r>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101974" y="3429001"/>
            <a:ext cx="1094164" cy="161220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l="20491" t="29038" r="65078" b="19587"/>
          <a:stretch>
            <a:fillRect/>
          </a:stretch>
        </p:blipFill>
        <p:spPr>
          <a:xfrm>
            <a:off x="4787230" y="3429000"/>
            <a:ext cx="896510" cy="1799039"/>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l="33743" t="25344" r="49114" b="19845"/>
          <a:stretch>
            <a:fillRect/>
          </a:stretch>
        </p:blipFill>
        <p:spPr>
          <a:xfrm>
            <a:off x="8918081" y="3337220"/>
            <a:ext cx="983866" cy="177318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5"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22" name="Group 21"/>
          <p:cNvGrpSpPr/>
          <p:nvPr/>
        </p:nvGrpSpPr>
        <p:grpSpPr>
          <a:xfrm>
            <a:off x="2003376" y="85352"/>
            <a:ext cx="5038555" cy="1200329"/>
            <a:chOff x="2143433" y="259759"/>
            <a:chExt cx="4092623" cy="1200329"/>
          </a:xfrm>
        </p:grpSpPr>
        <p:sp>
          <p:nvSpPr>
            <p:cNvPr id="23" name="Rectangle 22"/>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256085" y="259759"/>
              <a:ext cx="3979971"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0465485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4265" y="2930632"/>
            <a:ext cx="10023470" cy="640080"/>
          </a:xfrm>
          <a:prstGeom prst="rect">
            <a:avLst/>
          </a:prstGeom>
          <a:noFill/>
          <a:ln w="57150">
            <a:solidFill>
              <a:schemeClr val="tx1"/>
            </a:solidFill>
          </a:ln>
        </p:spPr>
        <p:txBody>
          <a:bodyPr wrap="square" rtlCol="0">
            <a:spAutoFit/>
          </a:bodyPr>
          <a:lstStyle/>
          <a:p>
            <a:pPr algn="ctr"/>
            <a:r>
              <a:rPr lang="es-MX" sz="3600" b="0" i="0" strike="noStrike" cap="none" spc="0" baseline="0">
                <a:solidFill>
                  <a:srgbClr val="000000"/>
                </a:solidFill>
                <a:effectLst/>
                <a:latin typeface="Tahoma"/>
                <a:ea typeface="Tahoma"/>
                <a:cs typeface="Tahoma"/>
              </a:rPr>
              <a:t>¿Por qué es importante la autodefensa?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7" name="Group 6"/>
          <p:cNvGrpSpPr/>
          <p:nvPr/>
        </p:nvGrpSpPr>
        <p:grpSpPr>
          <a:xfrm>
            <a:off x="2003376" y="127392"/>
            <a:ext cx="4870390" cy="1200329"/>
            <a:chOff x="2143433" y="259759"/>
            <a:chExt cx="4092623" cy="1200329"/>
          </a:xfrm>
        </p:grpSpPr>
        <p:sp>
          <p:nvSpPr>
            <p:cNvPr id="10" name="Rectangle 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56085" y="259759"/>
              <a:ext cx="3979971"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121381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7"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8" name="Group 7"/>
          <p:cNvGrpSpPr/>
          <p:nvPr/>
        </p:nvGrpSpPr>
        <p:grpSpPr>
          <a:xfrm>
            <a:off x="-1" y="3270"/>
            <a:ext cx="12192001" cy="6872479"/>
            <a:chOff x="0" y="-1"/>
            <a:chExt cx="12192001" cy="6872479"/>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72479"/>
            </a:xfrm>
            <a:prstGeom prst="rect">
              <a:avLst/>
            </a:prstGeom>
          </p:spPr>
        </p:pic>
        <p:sp>
          <p:nvSpPr>
            <p:cNvPr id="10" name="Footer Placeholder 3"/>
            <p:cNvSpPr txBox="1"/>
            <p:nvPr/>
          </p:nvSpPr>
          <p:spPr>
            <a:xfrm>
              <a:off x="8404699" y="641556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Rectangle 11"/>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12372"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413240" y="153778"/>
              <a:ext cx="8357541" cy="3986113"/>
              <a:chOff x="2413240" y="153778"/>
              <a:chExt cx="8357541" cy="3986113"/>
            </a:xfrm>
          </p:grpSpPr>
          <p:sp>
            <p:nvSpPr>
              <p:cNvPr id="15" name="Rectangle 14"/>
              <p:cNvSpPr/>
              <p:nvPr/>
            </p:nvSpPr>
            <p:spPr>
              <a:xfrm>
                <a:off x="2413240" y="191473"/>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35129" y="153778"/>
                <a:ext cx="4262018"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
            <p:nvSpPr>
              <p:cNvPr id="17" name="Oval 16"/>
              <p:cNvSpPr/>
              <p:nvPr/>
            </p:nvSpPr>
            <p:spPr>
              <a:xfrm>
                <a:off x="7113181" y="1956390"/>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424579" y="1610051"/>
                <a:ext cx="3178281" cy="2529840"/>
              </a:xfrm>
              <a:prstGeom prst="rect">
                <a:avLst/>
              </a:prstGeom>
              <a:noFill/>
            </p:spPr>
            <p:txBody>
              <a:bodyPr wrap="square" rtlCol="0">
                <a:spAutoFit/>
              </a:bodyPr>
              <a:lstStyle/>
              <a:p>
                <a:pPr algn="ctr"/>
                <a:r>
                  <a:rPr lang="es-MX" sz="4000" b="0" i="0" strike="noStrike" cap="none" spc="0" baseline="0">
                    <a:solidFill>
                      <a:srgbClr val="000000"/>
                    </a:solidFill>
                    <a:effectLst/>
                    <a:latin typeface="Tahoma"/>
                    <a:ea typeface="Tahoma"/>
                    <a:cs typeface="Tahoma"/>
                  </a:rPr>
                  <a:t>¡¡ME CONOZCO MEJOR QUE NADIE!!</a:t>
                </a:r>
                <a:endParaRPr lang="en-US" sz="4000">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322528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7709" y="1227998"/>
            <a:ext cx="10338064" cy="3618322"/>
          </a:xfrm>
          <a:prstGeom prst="rect">
            <a:avLst/>
          </a:prstGeom>
        </p:spPr>
      </p:pic>
      <p:sp>
        <p:nvSpPr>
          <p:cNvPr id="8" name="TextBox 7">
            <a:extLst>
              <a:ext uri="{FF2B5EF4-FFF2-40B4-BE49-F238E27FC236}">
                <a16:creationId xmlns:a16="http://schemas.microsoft.com/office/drawing/2014/main" id="{B4EEF88D-85E4-4E6B-91DD-B7D37DA2B111}"/>
              </a:ext>
            </a:extLst>
          </p:cNvPr>
          <p:cNvSpPr txBox="1"/>
          <p:nvPr/>
        </p:nvSpPr>
        <p:spPr>
          <a:xfrm>
            <a:off x="4063503" y="1564622"/>
            <a:ext cx="6863787" cy="283464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800" b="0" i="0" strike="noStrike" cap="none" spc="0" baseline="0" dirty="0">
                <a:solidFill>
                  <a:srgbClr val="000000"/>
                </a:solidFill>
                <a:effectLst/>
                <a:latin typeface="Arial"/>
                <a:ea typeface="Arial"/>
                <a:cs typeface="Arial"/>
              </a:rPr>
              <a:t>El Consejo de Texas para las Discapacidades del Desarrollo (Texas Council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Developmental</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Disabilities</a:t>
            </a:r>
            <a:r>
              <a:rPr lang="es-MX" sz="1800" b="0" i="0" strike="noStrike" cap="none" spc="0" baseline="0" dirty="0">
                <a:solidFill>
                  <a:srgbClr val="000000"/>
                </a:solidFill>
                <a:effectLst/>
                <a:latin typeface="Arial"/>
                <a:ea typeface="Arial"/>
                <a:cs typeface="Arial"/>
              </a:rPr>
              <a:t>, TCDD) apoya este Proyecto a través de una concesión de la Administración para la Vida en la Comunidad (</a:t>
            </a:r>
            <a:r>
              <a:rPr lang="es-MX" sz="1800" b="0" i="0" strike="noStrike" cap="none" spc="0" baseline="0" dirty="0" err="1">
                <a:solidFill>
                  <a:srgbClr val="000000"/>
                </a:solidFill>
                <a:effectLst/>
                <a:latin typeface="Arial"/>
                <a:ea typeface="Arial"/>
                <a:cs typeface="Arial"/>
              </a:rPr>
              <a:t>Administration</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Community</a:t>
            </a:r>
            <a:r>
              <a:rPr lang="es-MX" sz="1800" b="0" i="0" strike="noStrike" cap="none" spc="0" baseline="0" dirty="0">
                <a:solidFill>
                  <a:srgbClr val="000000"/>
                </a:solidFill>
                <a:effectLst/>
                <a:latin typeface="Arial"/>
                <a:ea typeface="Arial"/>
                <a:cs typeface="Arial"/>
              </a:rPr>
              <a:t>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151741420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4"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845" y="232908"/>
            <a:ext cx="2696309" cy="1160616"/>
          </a:xfrm>
          <a:prstGeom prst="rect">
            <a:avLst/>
          </a:prstGeom>
        </p:spPr>
      </p:pic>
      <p:sp>
        <p:nvSpPr>
          <p:cNvPr id="10" name="Rectangle 9">
            <a:extLst>
              <a:ext uri="{FF2B5EF4-FFF2-40B4-BE49-F238E27FC236}">
                <a16:creationId xmlns:a16="http://schemas.microsoft.com/office/drawing/2014/main" id="{5CF05D2B-B6E5-4BDF-9951-6B525364837E}"/>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09774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0" y="0"/>
            <a:ext cx="12206748" cy="6858000"/>
          </a:xfrm>
          <a:prstGeom prst="rect">
            <a:avLst/>
          </a:prstGeom>
        </p:spPr>
      </p:pic>
      <p:sp>
        <p:nvSpPr>
          <p:cNvPr id="10" name="TextBox 9"/>
          <p:cNvSpPr txBox="1"/>
          <p:nvPr/>
        </p:nvSpPr>
        <p:spPr>
          <a:xfrm>
            <a:off x="9107408" y="1388277"/>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Elegir</a:t>
            </a:r>
          </a:p>
        </p:txBody>
      </p:sp>
      <p:sp>
        <p:nvSpPr>
          <p:cNvPr id="11" name="TextBox 10"/>
          <p:cNvSpPr txBox="1"/>
          <p:nvPr/>
        </p:nvSpPr>
        <p:spPr>
          <a:xfrm>
            <a:off x="3942842" y="23425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Autodefensa</a:t>
            </a:r>
          </a:p>
        </p:txBody>
      </p:sp>
      <p:sp>
        <p:nvSpPr>
          <p:cNvPr id="12" name="TextBox 11"/>
          <p:cNvSpPr txBox="1"/>
          <p:nvPr/>
        </p:nvSpPr>
        <p:spPr>
          <a:xfrm>
            <a:off x="4723126" y="4566176"/>
            <a:ext cx="384706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Práctica de Declaraciones “yo”</a:t>
            </a:r>
          </a:p>
        </p:txBody>
      </p:sp>
      <p:sp>
        <p:nvSpPr>
          <p:cNvPr id="14" name="TextBox 13"/>
          <p:cNvSpPr txBox="1"/>
          <p:nvPr/>
        </p:nvSpPr>
        <p:spPr>
          <a:xfrm>
            <a:off x="7646239" y="5489404"/>
            <a:ext cx="3745107"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Video sobre la autodefensa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t="46545" r="56428" b="8262"/>
          <a:stretch>
            <a:fillRect/>
          </a:stretch>
        </p:blipFill>
        <p:spPr>
          <a:xfrm>
            <a:off x="6475849" y="902079"/>
            <a:ext cx="2558062" cy="1495617"/>
          </a:xfrm>
          <a:prstGeom prst="rect">
            <a:avLst/>
          </a:prstGeom>
        </p:spPr>
      </p:pic>
      <p:sp>
        <p:nvSpPr>
          <p:cNvPr id="15" name="TextBox 14"/>
          <p:cNvSpPr txBox="1"/>
          <p:nvPr/>
        </p:nvSpPr>
        <p:spPr>
          <a:xfrm>
            <a:off x="4144606" y="3346474"/>
            <a:ext cx="268827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331241" y="3207185"/>
            <a:ext cx="1813365" cy="126992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l="16327" t="59738" r="41600" b="9804"/>
          <a:stretch>
            <a:fillRect/>
          </a:stretch>
        </p:blipFill>
        <p:spPr>
          <a:xfrm>
            <a:off x="2579596" y="4471747"/>
            <a:ext cx="2171892" cy="88625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27474" r="20555" b="39894"/>
          <a:stretch>
            <a:fillRect/>
          </a:stretch>
        </p:blipFill>
        <p:spPr>
          <a:xfrm>
            <a:off x="6497375" y="5358001"/>
            <a:ext cx="1667417" cy="108704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26" name="Picture 2" descr="4f9d871a-7f42-41a6-9d44-2b32673f4a0e@namprd16"/>
          <p:cNvPicPr>
            <a:picLocks noChangeAspect="1" noChangeArrowheads="1"/>
          </p:cNvPicPr>
          <p:nvPr/>
        </p:nvPicPr>
        <p:blipFill>
          <a:blip r:embed="rId9">
            <a:extLst>
              <a:ext uri="{28A0092B-C50C-407E-A947-70E740481C1C}">
                <a14:useLocalDpi xmlns:a14="http://schemas.microsoft.com/office/drawing/2010/main" val="0"/>
              </a:ext>
            </a:extLst>
          </a:blip>
          <a:srcRect l="24045" r="20036"/>
          <a:stretch>
            <a:fillRect/>
          </a:stretch>
        </p:blipFill>
        <p:spPr bwMode="auto">
          <a:xfrm>
            <a:off x="2441391" y="1853376"/>
            <a:ext cx="1327470" cy="133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4f9d871a-7f42-41a6-9d44-2b32673f4a0e@namprd16"/>
          <p:cNvPicPr>
            <a:picLocks noChangeAspect="1" noChangeArrowheads="1"/>
          </p:cNvPicPr>
          <p:nvPr/>
        </p:nvPicPr>
        <p:blipFill>
          <a:blip r:embed="rId10">
            <a:extLst>
              <a:ext uri="{28A0092B-C50C-407E-A947-70E740481C1C}">
                <a14:useLocalDpi xmlns:a14="http://schemas.microsoft.com/office/drawing/2010/main" val="0"/>
              </a:ext>
            </a:extLst>
          </a:blip>
          <a:srcRect l="24045" r="20036"/>
          <a:stretch>
            <a:fillRect/>
          </a:stretch>
        </p:blipFill>
        <p:spPr bwMode="auto">
          <a:xfrm>
            <a:off x="6868107" y="5481197"/>
            <a:ext cx="925952" cy="93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p:nvPr/>
        </p:nvGrpSpPr>
        <p:grpSpPr>
          <a:xfrm>
            <a:off x="1877216" y="243105"/>
            <a:ext cx="5143694" cy="1200329"/>
            <a:chOff x="2143433" y="259759"/>
            <a:chExt cx="3490452" cy="1200329"/>
          </a:xfrm>
        </p:grpSpPr>
        <p:sp>
          <p:nvSpPr>
            <p:cNvPr id="25" name="Rectangle 24"/>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462" y="792075"/>
            <a:ext cx="10332150" cy="58241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9479509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499" y="976703"/>
            <a:ext cx="11661501" cy="65734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2052624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3" y="0"/>
            <a:ext cx="12166314" cy="685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5184224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530730"/>
            <a:ext cx="10854813" cy="5962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5574677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556" y="499121"/>
            <a:ext cx="8625500" cy="48545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r="41777"/>
          <a:stretch>
            <a:fillRect/>
          </a:stretch>
        </p:blipFill>
        <p:spPr>
          <a:xfrm>
            <a:off x="6152703" y="204571"/>
            <a:ext cx="5435397" cy="51490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2127819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4760</TotalTime>
  <Words>5093</Words>
  <Application>Microsoft Macintosh PowerPoint</Application>
  <PresentationFormat>Widescreen</PresentationFormat>
  <Paragraphs>459</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Calibri</vt:lpstr>
      <vt:lpstr>PraterBlockPro</vt:lpstr>
      <vt:lpstr>Marvin Round</vt:lpstr>
      <vt:lpstr>Arial</vt:lpstr>
      <vt:lpstr>Verdana</vt:lpstr>
      <vt:lpstr>Tahoma</vt:lpstr>
      <vt:lpstr>Calibri Light</vt:lpstr>
      <vt:lpstr>Smoothy</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184</cp:revision>
  <dcterms:created xsi:type="dcterms:W3CDTF">2021-06-11T20:56:57Z</dcterms:created>
  <dcterms:modified xsi:type="dcterms:W3CDTF">2023-02-22T23:58:20Z</dcterms:modified>
</cp:coreProperties>
</file>