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319" r:id="rId3"/>
    <p:sldId id="259" r:id="rId4"/>
    <p:sldId id="258" r:id="rId5"/>
    <p:sldId id="305" r:id="rId6"/>
    <p:sldId id="337" r:id="rId7"/>
    <p:sldId id="340" r:id="rId8"/>
    <p:sldId id="341" r:id="rId9"/>
    <p:sldId id="347" r:id="rId10"/>
    <p:sldId id="342" r:id="rId11"/>
    <p:sldId id="272" r:id="rId12"/>
    <p:sldId id="348" r:id="rId13"/>
    <p:sldId id="308" r:id="rId14"/>
    <p:sldId id="343" r:id="rId15"/>
    <p:sldId id="344" r:id="rId16"/>
    <p:sldId id="345" r:id="rId17"/>
    <p:sldId id="311" r:id="rId18"/>
    <p:sldId id="349" r:id="rId19"/>
    <p:sldId id="346" r:id="rId20"/>
    <p:sldId id="290" r:id="rId21"/>
    <p:sldId id="291" r:id="rId22"/>
    <p:sldId id="293" r:id="rId23"/>
    <p:sldId id="292" r:id="rId24"/>
    <p:sldId id="295" r:id="rId25"/>
    <p:sldId id="303" r:id="rId26"/>
    <p:sldId id="298"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Marvin Round" panose="02000000000000000000" pitchFamily="2" charset="0"/>
      <p:regular r:id="rId35"/>
    </p:embeddedFont>
    <p:embeddedFont>
      <p:font typeface="PraterBlockPro" panose="020B0504010101020102" pitchFamily="34" charset="77"/>
      <p:regular r:id="rId36"/>
    </p:embeddedFont>
    <p:embeddedFont>
      <p:font typeface="Smoothy" pitchFamily="2" charset="77"/>
      <p:regular r:id="rId37"/>
    </p:embeddedFont>
    <p:embeddedFont>
      <p:font typeface="Smoothy Slanted" pitchFamily="2" charset="77"/>
      <p:italic r:id="rId38"/>
    </p:embeddedFont>
    <p:embeddedFont>
      <p:font typeface="Tahoma" panose="020B0604030504040204" pitchFamily="34" charset="0"/>
      <p:regular r:id="rId39"/>
      <p:bold r:id="rId40"/>
    </p:embeddedFont>
    <p:embeddedFont>
      <p:font typeface="Verdana" panose="020B0604030504040204" pitchFamily="34" charset="0"/>
      <p:regular r:id="rId41"/>
      <p:bold r:id="rId42"/>
      <p:italic r:id="rId43"/>
      <p:boldItalic r:id="rId44"/>
    </p:embeddedFont>
  </p:embeddedFontLst>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9"/>
    <p:restoredTop sz="85890" autoAdjust="0"/>
  </p:normalViewPr>
  <p:slideViewPr>
    <p:cSldViewPr snapToGrid="0">
      <p:cViewPr varScale="1">
        <p:scale>
          <a:sx n="148" d="100"/>
          <a:sy n="148" d="100"/>
        </p:scale>
        <p:origin x="1056" y="184"/>
      </p:cViewPr>
      <p:guideLst/>
    </p:cSldViewPr>
  </p:slideViewPr>
  <p:notesTextViewPr>
    <p:cViewPr>
      <p:scale>
        <a:sx n="100" d="100"/>
        <a:sy n="100" d="100"/>
      </p:scale>
      <p:origin x="0" y="0"/>
    </p:cViewPr>
  </p:notesTextViewPr>
  <p:sorterViewPr>
    <p:cViewPr>
      <p:scale>
        <a:sx n="170" d="100"/>
        <a:sy n="170" d="100"/>
      </p:scale>
      <p:origin x="0" y="-24750"/>
    </p:cViewPr>
  </p:sorterViewPr>
  <p:notesViewPr>
    <p:cSldViewPr snapToGrid="0">
      <p:cViewPr>
        <p:scale>
          <a:sx n="75" d="100"/>
          <a:sy n="75" d="100"/>
        </p:scale>
        <p:origin x="2346"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endParaRPr lang="es-MX" sz="1200" b="0" i="0" strike="noStrike" cap="none" spc="0" baseline="0" dirty="0">
              <a:solidFill>
                <a:srgbClr val="000000"/>
              </a:solidFill>
              <a:effectLst/>
              <a:latin typeface="Calibri"/>
              <a:ea typeface="Calibri"/>
              <a:cs typeface="Calibri"/>
            </a:endParaRPr>
          </a:p>
          <a:p>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estudiantes le hayan entregado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 clase de hoy, hablaremos sobre diferentes tipos de relaciones. Hablaremos sobre relaciones con amigos, familiares, compañeros de trabajo, maestros y parejas románticas.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594350"/>
          </a:xfrm>
        </p:spPr>
        <p:txBody>
          <a:bodyPr/>
          <a:lstStyle/>
          <a:p>
            <a:pPr lvl="0" fontAlgn="base"/>
            <a:r>
              <a:rPr lang="es-MX" sz="1200" b="0" i="0" strike="noStrike" cap="none" spc="0" baseline="0" dirty="0">
                <a:solidFill>
                  <a:srgbClr val="000000"/>
                </a:solidFill>
                <a:effectLst/>
                <a:latin typeface="Calibri"/>
                <a:ea typeface="Calibri"/>
                <a:cs typeface="Calibri"/>
              </a:rPr>
              <a:t>Diga:</a:t>
            </a:r>
            <a:r>
              <a:rPr lang="es-MX" sz="1200" b="0" i="1" strike="noStrike" cap="none" spc="0" baseline="0" dirty="0">
                <a:solidFill>
                  <a:srgbClr val="000000"/>
                </a:solidFill>
                <a:effectLst/>
                <a:latin typeface="Calibri"/>
                <a:ea typeface="Calibri"/>
                <a:cs typeface="Calibri"/>
              </a:rPr>
              <a:t> Hagamos en grupo una lista de todos los tipos de relaciones que vimos en el juego Adivinen quién. Por ejemplo, acabamos de ver a dos personas desconocidas en la última ronda del juego. ¿Puede alguien pensar en otros tipos de relaciones en el juego?</a:t>
            </a:r>
          </a:p>
          <a:p>
            <a:pPr lvl="0" fontAlgn="base"/>
            <a:endParaRPr lang="en-US" sz="600" i="1" kern="1200" baseline="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Dé al grupo suficiente tiempo para procesar la pregunta y tomar sus decisiones. A medida que el nombre tipos de relaciones, anótelos en una hoja de rotafolio.</a:t>
            </a:r>
          </a:p>
          <a:p>
            <a:pPr lvl="0" fontAlgn="base"/>
            <a:endParaRPr lang="en-US" sz="600" i="0" kern="1200" baseline="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 alguien pensar en otros tipos de relaciones que no vimos en el juego?</a:t>
            </a:r>
          </a:p>
          <a:p>
            <a:pPr lvl="0" fontAlgn="base"/>
            <a:endParaRPr lang="en-US" sz="6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 medida que el grupo nombre tipos de relaciones, continúe anotándolos en la hoja de rotafolio. Proporcione ayuda según sea necesario hasta tener una larga lista de tipos de relaciones. Ejemplos: amigos, hermanos, mamá, papá, abuelo y abuela, tíos, tías, primos, vecinos, compañeros de trabajo, pareja romántica, novio, novia.</a:t>
            </a:r>
          </a:p>
          <a:p>
            <a:pPr lvl="0" fontAlgn="base"/>
            <a:endParaRPr lang="en-US" sz="6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¡Vean todos los diferentes tipos de relaciones que tienen! Algo padre es que las maneras de actuar y de hablar pueden cambiar dependiendo de qué tan bien conocen a la persona. ¿Qué piensan: le hablarían de la misma manera a su hermano o hermana que a su jefe o jefa? Muestren un pulgar hacia arriba para un sí o un pulgar hacia abajo para un no.</a:t>
            </a:r>
          </a:p>
          <a:p>
            <a:pPr lvl="0" fontAlgn="base"/>
            <a:endParaRPr lang="en-US" sz="600" i="1" kern="1200" baseline="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lvl="0" fontAlgn="base"/>
            <a:endParaRPr lang="en-US" sz="600" i="0" kern="1200" baseline="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Conocen a su hermano o hermana mucho mejor que a su jefe o jefa. Y con su jefe o jefa, necesitan ser profesionales. Lo que dirían o harían con su hermano o hermana es diferente a lo que dirían o harían con su jefe o jefa. Nuestros comportamientos y nuestras maneras de hablar cambian con cada tipo de relación. Por ejemplo, ¿creen que es seguro hablarle a una persona desconocida de la misma manera que le hablaría su mejor amigo?</a:t>
            </a:r>
          </a:p>
          <a:p>
            <a:pPr lvl="0" fontAlgn="base"/>
            <a:endParaRPr lang="en-US" sz="6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lvl="0" fontAlgn="base"/>
            <a:endParaRPr lang="en-US" sz="600" dirty="0"/>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no sería seguro hablarle a una persona desconocida de la misma manera, porque no la conocen y no saben si pueden confiar en ella. Seguiremos hablando sobre cómo su comportamiento cambia según las personas en toda la clase de hoy.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401774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391150"/>
          </a:xfrm>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sz="600"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Ahora, es momento de agregar una nueva herramienta a nuestra Caja de herramientas para una sana relación.</a:t>
            </a:r>
            <a:endParaRPr lang="en-US" i="1"/>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1082234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Para ayudarnos a seguir pensando en relaciones, usaremos algo llamado “Mapa de relaciones”. El Mapa de relaciones es una herramienta que pueden usar para pensar en las diferentes relaciones que tienen. </a:t>
            </a:r>
          </a:p>
          <a:p>
            <a:pPr lvl="0" fontAlgn="base"/>
            <a:endParaRPr lang="en-US" sz="1200" i="1" kern="1200" baseline="0">
              <a:solidFill>
                <a:schemeClr val="tx1"/>
              </a:solidFill>
              <a:effectLst/>
              <a:latin typeface="+mn-lt"/>
              <a:ea typeface="+mn-ea"/>
              <a:cs typeface="+mn-cs"/>
            </a:endParaRPr>
          </a:p>
          <a:p>
            <a:pPr lvl="0" fontAlgn="base"/>
            <a:r>
              <a:rPr lang="es-MX" sz="1200" b="0" i="0" strike="noStrike" cap="none" spc="0" baseline="0">
                <a:solidFill>
                  <a:srgbClr val="000000"/>
                </a:solidFill>
                <a:effectLst/>
                <a:latin typeface="Calibri"/>
                <a:ea typeface="Calibri"/>
                <a:cs typeface="Calibri"/>
              </a:rPr>
              <a:t>Dé a cada estudiante una copia a color de la hoja de trabajo Mapa de relaciones. También usarán la herramienta Mapa de relaciones en tamaño póster, hojas laminadas en blanco y marcadores para pizarrón blanco para la actividad de las siguientes tres diapositivas.</a:t>
            </a:r>
            <a:endParaRPr lang="en-US" sz="11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3800836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623050"/>
          </a:xfrm>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Ustedes están en el centro de su mapa. El círculo del centro es su círculo de confianza. Este círculo es de color verde. Y estas son las personas que conocen y quieren y en quienes confían más que cualquier otra persona en el mundo. Estas son las primeras personas a quienes llamarían si necesitaran ayuda. Estas personas los conocen muy bien y confían en ustedes. Para muchas personas, los familiares y mejores amigos van en el círculo central (el círculo central es verde). </a:t>
            </a:r>
          </a:p>
          <a:p>
            <a:pPr lvl="0" fontAlgn="base"/>
            <a:endParaRPr lang="en-US" sz="600" i="0" kern="1200" dirty="0">
              <a:solidFill>
                <a:schemeClr val="tx1"/>
              </a:solidFill>
              <a:effectLst/>
              <a:latin typeface="+mn-lt"/>
              <a:ea typeface="+mn-ea"/>
              <a:cs typeface="+mn-cs"/>
            </a:endParaRPr>
          </a:p>
          <a:p>
            <a:pPr lvl="0" fontAlgn="base"/>
            <a:r>
              <a:rPr lang="es-MX" sz="1200" b="0" i="1" strike="noStrike" cap="none" spc="0" baseline="0" dirty="0">
                <a:solidFill>
                  <a:srgbClr val="000000"/>
                </a:solidFill>
                <a:effectLst/>
                <a:latin typeface="Calibri"/>
                <a:ea typeface="Calibri"/>
                <a:cs typeface="Calibri"/>
              </a:rPr>
              <a:t>¿Qué piensan? ¿Puede estar una celebridad en su círculo central de confianza? Muestren un pulgar hacia arriba para un sí o un pulgar hacia abajo para un no.</a:t>
            </a:r>
          </a:p>
          <a:p>
            <a:pPr lvl="0" fontAlgn="base"/>
            <a:endParaRPr lang="en-US" sz="600" i="1" kern="1200" baseline="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lvl="0" fontAlgn="base"/>
            <a:endParaRPr lang="en-US" sz="600" i="0" kern="1200" baseline="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Correcto. Incluso si piensan que una celebridad es supergenial, no la conocen en la vida real. ¡Y la celebridad no los conoce a ustedes! Así que, no pueden estar en su círculo central de confianza (verde). ¿Qué hay de alguien que ven en la calle que se les hace lindo? ¿Puede estar en su círculo central de confianza?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Muestren un pulgar hacia arriba para un sí o un pulgar hacia abajo para un no.</a:t>
            </a:r>
            <a:endParaRPr lang="en-US" sz="1200" kern="1200" dirty="0">
              <a:solidFill>
                <a:schemeClr val="tx1"/>
              </a:solidFill>
              <a:effectLst/>
              <a:latin typeface="+mn-lt"/>
              <a:ea typeface="+mn-ea"/>
              <a:cs typeface="+mn-cs"/>
            </a:endParaRPr>
          </a:p>
          <a:p>
            <a:pPr lvl="0" fontAlgn="base"/>
            <a:endParaRPr lang="en-US" sz="6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lvl="0" fontAlgn="base"/>
            <a:endParaRPr lang="en-US" sz="6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las personas en su círculo central de confianza los conocen muy bien y ustedes las conocen muy bien a ellas. Las celebridades y las personas desconocidas no van en su círculo de confianza, no importa que sean superlindas. ¿Quiénes de la lista de relaciones que hicimos más temprano están en su círculo de confianza? </a:t>
            </a:r>
          </a:p>
          <a:p>
            <a:pPr lvl="0" fontAlgn="base"/>
            <a:endParaRPr lang="en-US" sz="6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Cuando el grupo comienza a decir relaciones en voz alta, pídales que usen un marcador para pizarrón blanco para escribirlas en una tira laminada de papel en blanco con Velcro atrás. Pídales que pongan esta tira con Velcro en la herramienta Mapa de relaciones de tamaño póster, en el círculo central (verde). </a:t>
            </a:r>
          </a:p>
          <a:p>
            <a:pPr marL="0" marR="0" lvl="0" indent="0" algn="l" defTabSz="914400" rtl="0" eaLnBrk="1" fontAlgn="base" latinLnBrk="0" hangingPunct="1">
              <a:lnSpc>
                <a:spcPct val="100000"/>
              </a:lnSpc>
              <a:spcBef>
                <a:spcPct val="0"/>
              </a:spcBef>
              <a:spcAft>
                <a:spcPct val="0"/>
              </a:spcAft>
              <a:buClrTx/>
              <a:buSzTx/>
              <a:buFontTx/>
              <a:buNone/>
              <a:defRPr/>
            </a:pPr>
            <a:endParaRPr lang="en-US" sz="6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todo el mundo tiene a las mismas personas en su círculo de confianza. Por ejemplo, algunas personas podrían tener a su papá y mamá en su círculo central de confianza y otras personas quizás no. Solo ustedes pueden decidir quiénes pueden estar en su Mapa de relaciones y en qué circulo van. Tomen un minuto para pensar en quiénes tienen en su círculo de confianza. ¿A quiénes quieren y en quiénes confían más? Pueden escribir los nombres de estas personas en el círculo central (verde) en su hoja de trabajo Mapa de relaciones. </a:t>
            </a:r>
            <a:endParaRPr lang="en-US" sz="1200" i="1" kern="1200" dirty="0">
              <a:solidFill>
                <a:schemeClr val="tx1"/>
              </a:solidFill>
              <a:effectLst/>
              <a:latin typeface="+mn-lt"/>
              <a:ea typeface="+mn-ea"/>
              <a:cs typeface="+mn-cs"/>
            </a:endParaRPr>
          </a:p>
          <a:p>
            <a:pPr lvl="0" fontAlgn="base"/>
            <a:endParaRPr lang="en-US" sz="6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Retire las piezas con Velcro de la herramienta Mapa de relaciones de tamaño póster para que el grupo se pueda enfocar en sus hojas de trabajo individuales del Mapa de relaciones. Ayude al grupo según sea necesario para escribir los nombres de estas personas en su círculo de confianza. Si el grupo tiene fotos de seres queridos de la actividad Previa a la enseñanza, también puede pedir que peguen estas fotos en sus hojas de trabajo.</a:t>
            </a:r>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2588393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832350"/>
          </a:xfrm>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en su círculo central de confianza (verde). Ahora, hablaremos sobre el círculo amarillo. El círculo amarillo es para las personas que conocen bien, pero no son tan cercanas como las personas en su círculo central de confianza (verde). Estas no son las primeras personas a quienes llamarían si necesitaran ayuda. Algunos ejemplos de personas que podrían estar en un círculo amarillo incluyen a familiares que no ven tan seguido o amigos que no son sus mejores amigos. Conocen a las personas en su círculo amarillo y les caen bien, pero no tienen una relación tan cercana a ellas como con las personas en su círculo central de confianza (verde). ¿Quiénes de la lista de relaciones en el pizarrón están en su círculo amarillo? </a:t>
            </a:r>
          </a:p>
          <a:p>
            <a:pPr lvl="0" fontAlgn="base"/>
            <a:endParaRPr lang="en-US" sz="600" i="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Cuando el grupo comienza a decir relaciones en voz alta, pídales que usen un marcador para pizarrón blanco para escribirlas en una tira laminada de papel en blanco con Velcro atrás. Pídales que pongan esta tira con Velcro en la herramienta Mapa de relaciones de tamaño póster, en el círculo amarillo. </a:t>
            </a:r>
          </a:p>
          <a:p>
            <a:pPr marL="0" marR="0" lvl="0" indent="0" algn="l" defTabSz="914400" rtl="0" eaLnBrk="1" fontAlgn="base" latinLnBrk="0" hangingPunct="1">
              <a:lnSpc>
                <a:spcPct val="100000"/>
              </a:lnSpc>
              <a:spcBef>
                <a:spcPct val="0"/>
              </a:spcBef>
              <a:spcAft>
                <a:spcPct val="0"/>
              </a:spcAft>
              <a:buClrTx/>
              <a:buSzTx/>
              <a:buFontTx/>
              <a:buNone/>
              <a:defRPr/>
            </a:pPr>
            <a:endParaRPr lang="en-US" sz="6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Tomen un minuto para pensar en quiénes tienen en su círculo amarillo. ¿A quiénes conocen que les caen bien, pero no tienen muy una relación muy cercana con ellas? Las personas en su círculo amarillo son personas que conocen, pero no son las personas que buscarían primero si necesitaran ayuda. En mi vida, hay unas cuantas personas a quienes siempre puedo recurrir para pedir ayuda, y luego hay otras personas que conozco bien, pero no confío tanto en ellas. Esas personas están en mi círculo amarillo. Pueden escribir los nombres de personas en el círculo amarillo en su hoja de trabajo Mapa de relaciones. </a:t>
            </a:r>
          </a:p>
          <a:p>
            <a:pPr marL="0" marR="0" lvl="0" indent="0" algn="l" defTabSz="914400" rtl="0" eaLnBrk="1" fontAlgn="base" latinLnBrk="0" hangingPunct="1">
              <a:lnSpc>
                <a:spcPct val="100000"/>
              </a:lnSpc>
              <a:spcBef>
                <a:spcPct val="0"/>
              </a:spcBef>
              <a:spcAft>
                <a:spcPct val="0"/>
              </a:spcAft>
              <a:buClrTx/>
              <a:buSzTx/>
              <a:buFontTx/>
              <a:buNone/>
              <a:defRPr/>
            </a:pPr>
            <a:endParaRPr lang="en-US" sz="6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Retire las piezas con Velcro de la herramienta Mapa de relaciones de tamaño póster para que el grupo se pueda enfocar en sus hojas de trabajo individuales del Mapa de relaciones. Ayude al grupo según sea necesario para escribir los nombres de estas personas en su círculo amarillo. Si el grupo tiene fotos de personas que conocen de la actividad Previa a la enseñanza, también puede pedir que peguen estas fotos en sus hojas de trabajo.</a:t>
            </a:r>
          </a:p>
          <a:p>
            <a:pPr lvl="0"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2608242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51350"/>
          </a:xfrm>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círculo rojo es para personas desconocidas o que acaban de conocer y que aún no conocen bien. </a:t>
            </a:r>
            <a:r>
              <a:rPr lang="es-MX" sz="1200" b="1" i="1"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O para personas que sí conocen, pero que no confían en ellas. Ustedes no conocen a todas las personas en este círculo, y todas estas personas no los conocen a ustedes tampoco. Estas pueden ser operadores de camiones, personas en el supermercado, algunos compañeros de trabajo o algunos vecinos. También pueden ser personas que conocen desde hace mucho tiempo pero que no confían en ellas o no se sienten seguros con ellas. ¿Quiénes de la lista de relaciones en el pizarrón están en su círculo rojo? </a:t>
            </a:r>
          </a:p>
          <a:p>
            <a:pPr lvl="0" fontAlgn="base"/>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Cuando el grupo comienza a decir relaciones en voz alta, pídales que usen un marcador para pizarrón blanco para escribirlas en una tira laminada de papel en blanco con Velcro atrás. Pídales que pongan esta tira con Velcro en la herramienta Mapa de relaciones de tamaño póster, en el círculo rojo. </a:t>
            </a:r>
          </a:p>
          <a:p>
            <a:pPr marL="0" marR="0" lvl="0" indent="0" algn="l" defTabSz="914400" rtl="0" eaLnBrk="1" fontAlgn="base"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Piensen en su vida y sus relaciones. ¿Qué personas han visto solo un par de veces? Quizás sean personas como vecinos. Quizás sepan quiénes son, pero realmente no saben nada acerca de ellas. ¿Quiénes son las personas desconocidas que podrían ver en la comunidad, como las que trabajan en el café u operadores de camiones? Quiénes son las personas en su vida que podrían conocer, pero que no se sienten seguros con ellas? Escriban sus nombres o los tipos de relaciones en su círculo rojo.  </a:t>
            </a:r>
          </a:p>
          <a:p>
            <a:pPr lvl="0" fontAlgn="base"/>
            <a:endParaRPr lang="en-US" sz="12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Retire las piezas con Velcro de la herramienta Mapa de relaciones de tamaño póster para que el grupo se pueda enfocar en sus hojas de trabajo individuales del Mapa de relaciones. Ayude al grupo según sea necesario para escribir los nombres de personas o tipos de relaciones en su círculo rojo. </a:t>
            </a: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676589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Recuerden: durante todo el año, agregaremos herramientas a nuestra Caja de herramientas para una sana relación. Estas son herramientas que pueden usar para tener relaciones más sanas. Nuestra segunda herramienta es el Mapa de relaciones. ¿Hay alguien que quiera ofrecerse para colocar la herramienta Mapa de relaciones en la Caja de herramientas para una sana relación?</a:t>
            </a:r>
          </a:p>
          <a:p>
            <a:pPr lvl="0" fontAlgn="base"/>
            <a:endParaRPr lang="en-US" sz="12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la persona voluntaria que fije el material de herramienta Mapa de relaciones del grupo a la Caja de herramientas para una sana relación del grupo. Luego, de a cada estudiante una barra adhesiva y una copia de la herramienta Mapa de relaciones de estudiantes. Dé al grupo unos minutos para pegar sus herramientas en </a:t>
            </a:r>
            <a:r>
              <a:rPr lang="es-MX" sz="1200" b="1" i="0" strike="noStrike" cap="none" spc="0" baseline="0" dirty="0">
                <a:solidFill>
                  <a:srgbClr val="000000"/>
                </a:solidFill>
                <a:effectLst/>
                <a:latin typeface="Calibri"/>
                <a:ea typeface="Calibri"/>
                <a:cs typeface="Calibri"/>
              </a:rPr>
              <a:t>sus</a:t>
            </a:r>
            <a:r>
              <a:rPr lang="es-MX" sz="1200" b="0" i="0" strike="noStrike" cap="none" spc="0" baseline="0" dirty="0">
                <a:solidFill>
                  <a:srgbClr val="000000"/>
                </a:solidFill>
                <a:effectLst/>
                <a:latin typeface="Calibri"/>
                <a:ea typeface="Calibri"/>
                <a:cs typeface="Calibri"/>
              </a:rPr>
              <a:t> cajas de herramientas. Durante las próximas semanas, el grupo agregará herramientas a su caja de herramientas, así que asegúrese de pedir que conserven sus cajas de herramientas para la siguiente clase.</a:t>
            </a:r>
            <a:endParaRPr lang="en-US" sz="1200"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solidFill>
                  <a:prstClr val="black"/>
                </a:solidFill>
              </a:rPr>
              <a:t>17</a:t>
            </a:fld>
            <a:endParaRPr lang="en-US">
              <a:solidFill>
                <a:prstClr val="black"/>
              </a:solidFill>
            </a:endParaRPr>
          </a:p>
        </p:txBody>
      </p:sp>
    </p:spTree>
    <p:extLst>
      <p:ext uri="{BB962C8B-B14F-4D97-AF65-F5344CB8AC3E}">
        <p14:creationId xmlns:p14="http://schemas.microsoft.com/office/powerpoint/2010/main" val="2334080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Lo último que haremos hoy es hablar un poco más sobre el Mapa de relaciones.</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39755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978650"/>
          </a:xfrm>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Vean su Mapa de relaciones. Piensen en cómo se comportan con las personas que son cercanas a ustedes en su círculo de confianza y en cómo se comportan con las personas que no conocen o que no son cercanas en su círculo rojo. ¿Cómo son diferentes? </a:t>
            </a:r>
          </a:p>
          <a:p>
            <a:pPr lvl="0" fontAlgn="base"/>
            <a:endParaRPr lang="en-US" sz="600" i="1"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Dé al grupo un momento para pensar en la pregunta.</a:t>
            </a:r>
            <a:r>
              <a:rPr lang="es-MX" sz="1200" b="0" i="1" strike="noStrike" cap="none" spc="0" baseline="0" dirty="0">
                <a:solidFill>
                  <a:srgbClr val="000000"/>
                </a:solidFill>
                <a:effectLst/>
                <a:latin typeface="Calibri"/>
                <a:ea typeface="Calibri"/>
                <a:cs typeface="Calibri"/>
              </a:rPr>
              <a:t> </a:t>
            </a:r>
          </a:p>
          <a:p>
            <a:pPr lvl="0" fontAlgn="base"/>
            <a:endParaRPr lang="en-US" sz="600" i="1"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¿Con qué personas de su Mapa de relaciones se sentirían a gusto al abrazarlas? </a:t>
            </a:r>
          </a:p>
          <a:p>
            <a:pPr lvl="0" fontAlgn="base"/>
            <a:endParaRPr lang="en-US" sz="600" i="1"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fontAlgn="base"/>
            <a:endParaRPr lang="en-US" sz="600" i="0" kern="1200" baseline="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Gracias por compartir. A algunas personas les gusta abrazar a las personas en su círculo verde y círculo amarillo. A otras personas no les gusta abrazar a nadie, y esto está bien también. ¿Creen que sería seguro abrazar a alguien que no conocen en su círculo rojo? Muestren un pulgar hacia arriba para un sí o un pulgar hacia abajo para un no.</a:t>
            </a:r>
          </a:p>
          <a:p>
            <a:pPr lvl="0" fontAlgn="base"/>
            <a:endParaRPr lang="en-US" sz="6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fontAlgn="base"/>
            <a:endParaRPr lang="en-US" sz="600" i="1"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no sería seguro abrazar a alguien en su círculo de personas que no conocen (círculo rojo) porque no saben si pueden confiar en ellas. O la conocen, pero no confían en ella. Si no se sienten seguros o cómodos con una persona, no tienen que abrazarla. Ustedes pueden decidir a quién abrazan o no. Cada relación tiene diferentes límites. Los límites son lo que es aceptable para ustedes en sus relaciones y lo que no es aceptable para ustedes. Hablaremos más sobre eso en nuestra siguiente clase. Por ahora, solo tengan en cuenta que no se comportan ni hablan de la misma manera con todas las personas. Cómo se comportan y hablan cambia dependiendo de su relación con la otra persona. </a:t>
            </a:r>
          </a:p>
          <a:p>
            <a:pPr lvl="0" fontAlgn="base"/>
            <a:endParaRPr lang="en-US" sz="600" i="1" kern="1200" dirty="0">
              <a:solidFill>
                <a:schemeClr val="tx1"/>
              </a:solidFill>
              <a:effectLst/>
              <a:latin typeface="+mn-lt"/>
              <a:ea typeface="+mn-ea"/>
              <a:cs typeface="+mn-cs"/>
            </a:endParaRPr>
          </a:p>
          <a:p>
            <a:pPr lvl="0" fontAlgn="base"/>
            <a:r>
              <a:rPr lang="es-MX" sz="1200" b="0" i="1" strike="noStrike" cap="none" spc="0" baseline="0" dirty="0">
                <a:solidFill>
                  <a:srgbClr val="000000"/>
                </a:solidFill>
                <a:effectLst/>
                <a:latin typeface="Calibri"/>
                <a:ea typeface="Calibri"/>
                <a:cs typeface="Calibri"/>
              </a:rPr>
              <a:t>¿Creen que las personas se pueden mover en el Mapa de relaciones? Muestren un pulgar hacia arriba para un sí o un pulgar hacia abajo para un no. </a:t>
            </a:r>
            <a:endParaRPr lang="en-US" sz="1200" i="1" kern="1200" dirty="0">
              <a:solidFill>
                <a:schemeClr val="tx1"/>
              </a:solidFill>
              <a:effectLst/>
              <a:latin typeface="+mn-lt"/>
              <a:ea typeface="+mn-ea"/>
              <a:cs typeface="+mn-cs"/>
            </a:endParaRPr>
          </a:p>
          <a:p>
            <a:pPr lvl="0" fontAlgn="base"/>
            <a:endParaRPr lang="en-US" sz="600" i="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fontAlgn="base"/>
            <a:endParaRPr lang="en-US" sz="600" i="1"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Cuando conocen a alguien por primera vez, no la conocen y empiezan en el círculo rojo. Al ir conociendo mejor a esta persona, podrían empezar a confiar más en ella. Podrían pasar a su círculo amarillo o incluso a su círculo verde central de confianza. Se requieren meses para conocer a alguien lo suficiente para que esté en su círculo amarillo. Se requieren meses o hasta años para conocer a alguien lo suficiente para que esté en su círculo de confianza (verde). Tarda mucho tiempo conocer a alguien lo suficiente para confiar en ella. </a:t>
            </a:r>
            <a:endParaRPr lang="en-US" sz="1200" i="1" kern="1200" dirty="0">
              <a:solidFill>
                <a:schemeClr val="tx1"/>
              </a:solidFill>
              <a:effectLst/>
              <a:latin typeface="+mn-lt"/>
              <a:ea typeface="+mn-ea"/>
              <a:cs typeface="+mn-cs"/>
            </a:endParaRPr>
          </a:p>
          <a:p>
            <a:pPr lvl="0" fontAlgn="base"/>
            <a:endParaRPr lang="en-US" sz="600" i="1" kern="1200" dirty="0">
              <a:solidFill>
                <a:schemeClr val="tx1"/>
              </a:solidFill>
              <a:effectLst/>
              <a:latin typeface="+mn-lt"/>
              <a:ea typeface="+mn-ea"/>
              <a:cs typeface="+mn-cs"/>
            </a:endParaRPr>
          </a:p>
          <a:p>
            <a:pPr lvl="0" fontAlgn="base"/>
            <a:r>
              <a:rPr lang="es-MX" sz="1200" b="0" i="1" strike="noStrike" cap="none" spc="0" baseline="0" dirty="0">
                <a:solidFill>
                  <a:srgbClr val="000000"/>
                </a:solidFill>
                <a:effectLst/>
                <a:latin typeface="Calibri"/>
                <a:ea typeface="Calibri"/>
                <a:cs typeface="Calibri"/>
              </a:rPr>
              <a:t>Las personas también pueden alejarse en su mapa. Algunas veces las personas se mudan a otra ciudad y ya no las puede ver. Otras veces, las persona en quienes confían hacen algo que les lastima. Si esto sucede, una persona que estaba en su círculo verde o su círculo amarillo podría regresar al círculo rojo. Ustedes pueden decidir si alguien no es una persona segura para ustedes. </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250874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Empecemos por repasar nuestra Caja de herramientas para una sana relación. ¿Alguien recuerda cuál fue nuestra primera herramienta de la Caja de herramientas para una sana relación?</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Nuestra primera herramienta es la herramienta Declaraciones “yo”. Recuerden: las Declaraciones ”yo” empiezan con la palabra “yo” e indican a la persona cómo se sienten, qué quieren y qué necesitan. Entonces, si quisieran pedir a su maestro ayuda para conseguir un trabajo, ¿qué podrían decir?</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r>
              <a:rPr lang="es-MX" sz="1200" b="0" i="0" strike="noStrike" cap="none" spc="0" baseline="0" dirty="0">
                <a:solidFill>
                  <a:srgbClr val="000000"/>
                </a:solidFill>
                <a:effectLst/>
                <a:latin typeface="Calibri"/>
                <a:ea typeface="Calibri"/>
                <a:cs typeface="Calibri"/>
              </a:rPr>
              <a:t>A continuación, se incluyen algunos ejemplos de Declaraciones “yo” como referencia.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quiero conseguir un trabajo. ¿Me puede ayudar?</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necesito ayuda para conseguir un trabajo.</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56432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a:solidFill>
                  <a:srgbClr val="000000"/>
                </a:solidFill>
                <a:effectLst/>
                <a:latin typeface="Calibri"/>
                <a:ea typeface="Calibri"/>
                <a:cs typeface="Calibri"/>
              </a:rPr>
              <a:t> </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círculo es para las personas que conocen y quieren y en quienes confían más que nadie? Muestren un dedo para el círculo verde, dos dedos para el círculo amarillo y tres dedos para el círculo rojo. </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Correcto. El círculo interior, el círculo verde, es para las personas que conocen y quieren y en quienes confían más. Estas son las primeras personas a quienes llamarían si necesitaran ayuda.</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 seguro abrazar a alguien en su círculo “no conozco o no confío”, el círculo rojo?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no es seguro abrazar a alguien en su círculo rojo. No la conocen y no pueden confiar en ella. O la conocen pero no confían en ella.</a:t>
            </a:r>
            <a:r>
              <a:rPr lang="es-MX" sz="1200" b="1" i="1"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Además, no deben compartir información personal, como su apellido o dirección, con alguien en su círculo rojo.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Nombren a una persona adulta en su círculo de confianza, el círculo verde.</a:t>
            </a:r>
            <a:endParaRPr lang="en-US" dirty="0"/>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Recorra el salón y pida a cada estudiante que comparta el nombre de una persona adulta en quien confía. </a:t>
            </a:r>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Recuerden: las personas adultas en su círculo de confianza son las personas con las que puede hablar si necesitaran ayuda.</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1123037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recuerda nuestra declaración de poder?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Nuestra declaración de poder es: “Me conozco mejor que nadie”. Esto significa que cada quien se conoce a sí mismo mejor que cualquier otra persona. En las próximas semanas, seguirán aprendiendo más sobre ustedes mismos, y sobre cómo decir a otras personas lo que piensan y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todos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por financiar el desarrollo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3496580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7143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Relación: </a:t>
            </a:r>
            <a:r>
              <a:rPr lang="es-MX" sz="1200" b="0" i="0" strike="noStrike" cap="none" spc="0" baseline="0" dirty="0">
                <a:solidFill>
                  <a:srgbClr val="000000"/>
                </a:solidFill>
                <a:effectLst/>
                <a:latin typeface="Calibri"/>
                <a:ea typeface="Calibri"/>
                <a:cs typeface="Calibri"/>
              </a:rPr>
              <a:t>dos o más personas que se conocen; las relaciones incluyen amigos familiares, parejas románticas y compañeros de clase</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Amigo: </a:t>
            </a:r>
            <a:r>
              <a:rPr lang="es-MX" sz="1200" b="0" i="0" strike="noStrike" cap="none" spc="0" baseline="0" dirty="0">
                <a:solidFill>
                  <a:srgbClr val="000000"/>
                </a:solidFill>
                <a:effectLst/>
                <a:latin typeface="Calibri"/>
                <a:ea typeface="Calibri"/>
                <a:cs typeface="Calibri"/>
              </a:rPr>
              <a:t>alguien con quien les gusta pasar el tiempo</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Familiar: </a:t>
            </a:r>
            <a:r>
              <a:rPr lang="es-MX" sz="1200" b="0" i="0" strike="noStrike" cap="none" spc="0" baseline="0" dirty="0">
                <a:solidFill>
                  <a:srgbClr val="000000"/>
                </a:solidFill>
                <a:effectLst/>
                <a:latin typeface="Calibri"/>
                <a:ea typeface="Calibri"/>
                <a:cs typeface="Calibri"/>
              </a:rPr>
              <a:t>sus parientes, como mamá, papá, hermanos</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Compañero de trabajo: </a:t>
            </a:r>
            <a:r>
              <a:rPr lang="es-MX" sz="1200" b="0" i="0" strike="noStrike" cap="none" spc="0" baseline="0" dirty="0">
                <a:solidFill>
                  <a:srgbClr val="000000"/>
                </a:solidFill>
                <a:effectLst/>
                <a:latin typeface="Calibri"/>
                <a:ea typeface="Calibri"/>
                <a:cs typeface="Calibri"/>
              </a:rPr>
              <a:t>alguien que trabaja en el mismo lugar que ustedes</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Maestro: </a:t>
            </a:r>
            <a:r>
              <a:rPr lang="es-MX" sz="1200" b="0" i="0" strike="noStrike" cap="none" spc="0" baseline="0" dirty="0">
                <a:solidFill>
                  <a:srgbClr val="000000"/>
                </a:solidFill>
                <a:effectLst/>
                <a:latin typeface="Calibri"/>
                <a:ea typeface="Calibri"/>
                <a:cs typeface="Calibri"/>
              </a:rPr>
              <a:t>una persona que dirige una clase</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Doctor: </a:t>
            </a:r>
            <a:r>
              <a:rPr lang="es-MX" sz="1200" b="0" i="0" strike="noStrike" cap="none" spc="0" baseline="0" dirty="0">
                <a:solidFill>
                  <a:srgbClr val="000000"/>
                </a:solidFill>
                <a:effectLst/>
                <a:latin typeface="Calibri"/>
                <a:ea typeface="Calibri"/>
                <a:cs typeface="Calibri"/>
              </a:rPr>
              <a:t>una persona que ayuda a que su cuerpo se mantenga sano</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Vecino: </a:t>
            </a:r>
            <a:r>
              <a:rPr lang="es-MX" sz="1200" b="0" i="0" strike="noStrike" cap="none" spc="0" baseline="0" dirty="0">
                <a:solidFill>
                  <a:srgbClr val="000000"/>
                </a:solidFill>
                <a:effectLst/>
                <a:latin typeface="Calibri"/>
                <a:ea typeface="Calibri"/>
                <a:cs typeface="Calibri"/>
              </a:rPr>
              <a:t>una persona que vive cerca de ustedes</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Pareja romántica: </a:t>
            </a:r>
            <a:r>
              <a:rPr lang="es-MX" sz="1200" b="0" i="0" strike="noStrike" cap="none" spc="0" baseline="0" dirty="0">
                <a:solidFill>
                  <a:srgbClr val="000000"/>
                </a:solidFill>
                <a:effectLst/>
                <a:latin typeface="Calibri"/>
                <a:ea typeface="Calibri"/>
                <a:cs typeface="Calibri"/>
              </a:rPr>
              <a:t>una persona con quien salen a citas</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Seguro: </a:t>
            </a:r>
            <a:r>
              <a:rPr lang="es-MX" sz="1200" b="0" i="0" strike="noStrike" cap="none" spc="0" baseline="0" dirty="0">
                <a:solidFill>
                  <a:srgbClr val="000000"/>
                </a:solidFill>
                <a:effectLst/>
                <a:latin typeface="Calibri"/>
                <a:ea typeface="Calibri"/>
                <a:cs typeface="Calibri"/>
              </a:rPr>
              <a:t>el sentimiento cuando no va a ser lastimado y cuando sus sentimientos están bien.</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Límites: </a:t>
            </a:r>
            <a:r>
              <a:rPr lang="es-MX" sz="1200" b="0" i="0" strike="noStrike" cap="none" spc="0" baseline="0" dirty="0">
                <a:solidFill>
                  <a:srgbClr val="000000"/>
                </a:solidFill>
                <a:effectLst/>
                <a:latin typeface="Calibri"/>
                <a:ea typeface="Calibri"/>
                <a:cs typeface="Calibri"/>
              </a:rPr>
              <a:t>las cosas que son aceptables para ustedes y las que no son aceptables para ustedes</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jugaremos Adivinen quién. Para este juego, por turnos, actuarán un cuento. Mientras dos de ustedes actúan un cuento, el resto de ustedes tratarán de adivinar qué relación hay entre los actores. Necesito que dos personas se ofrezcan para hacerlo primero. Hablaré un momento con estas dos personas antes de empezar el juego. </a:t>
            </a:r>
          </a:p>
          <a:p>
            <a:pPr lvl="0" fontAlgn="base"/>
            <a:endParaRPr lang="en-US" sz="1100" i="1"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Reúnase con las dos personas en algún lugar donde el resto del grupo no pueda escuchar su conversación. Deles una de las tarjetas del juego Adivinen quién. Según sea necesario, ayúdelas a leer y entender el cuento. Dígales que hablen con su pareja y decidan quién actuará cada personaje y cómo esos personajes </a:t>
            </a:r>
            <a:r>
              <a:rPr lang="es-MX" sz="1200" b="0" i="0" strike="noStrike" cap="none" spc="0" baseline="0" dirty="0">
                <a:solidFill>
                  <a:srgbClr val="000000"/>
                </a:solidFill>
                <a:effectLst/>
                <a:latin typeface="+mn-lt"/>
                <a:ea typeface="Calibri"/>
                <a:cs typeface="Calibri"/>
              </a:rPr>
              <a:t>hablarían </a:t>
            </a:r>
            <a:r>
              <a:rPr lang="es-MX" sz="1200" b="0" i="0" strike="noStrike" cap="none" spc="0" baseline="0" dirty="0">
                <a:solidFill>
                  <a:srgbClr val="000000"/>
                </a:solidFill>
                <a:effectLst/>
                <a:latin typeface="Calibri"/>
                <a:ea typeface="Calibri"/>
                <a:cs typeface="Calibri"/>
              </a:rPr>
              <a:t>y se comportarían en el cuento. Quizás necesite hacerles preguntas como: </a:t>
            </a:r>
            <a:r>
              <a:rPr lang="es-MX" sz="1200" b="0" i="1" strike="noStrike" cap="none" spc="0" baseline="0" dirty="0">
                <a:solidFill>
                  <a:srgbClr val="000000"/>
                </a:solidFill>
                <a:effectLst/>
                <a:latin typeface="Calibri"/>
                <a:ea typeface="Calibri"/>
                <a:cs typeface="Calibri"/>
              </a:rPr>
              <a:t>¿Cómo saludaría a esta persona?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¿Le daría un abrazo?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¿Y qué hay de saludarla de mano?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¿Probablemente qué le diría a esta persona?    </a:t>
            </a:r>
            <a:endParaRPr lang="en-US" sz="1100" i="1"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Después de que estas personas hayan decidido cómo actuarán su relación, tráigalas de vuelta al salón. Recuérdeles que no deben decir al resto  del grupo de qué se trata su cuento. Recuerde al resto del grupo que, al final del cuento, tendrán que adivinar la relación entre los dos actores. Pida a las dos personas que actúen el cuento. Si a su grupo le gusta mucho participar en escenificaciones, también puede asignar a una persona voluntaria como director. El director dice: “¡Acción!” al principio de la escenificación y “¡Corte!” al final.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266400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¡Demos un aplauso a nuestros primeros dos actores! Bien hecho. Ahora, es el turno del resto del grupo adivinar qué relación actuaban. Muestren un dedo si piensan que eran jefe y trabajador, dos dedos si piensan que eran abuela y nieto o tres dedos si piensan que eran maestro y estudiante</a:t>
            </a:r>
            <a:endParaRPr lang="en-US" sz="1200" b="1" i="1" strike="sngStrike" kern="1200" baseline="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Pida que expliquen su respuesta. Si el grupo necesita ayuda, puede hacer preguntas como: </a:t>
            </a:r>
            <a:r>
              <a:rPr lang="es-MX" sz="1200" b="0" i="1" strike="noStrike" cap="none" spc="0" baseline="0" dirty="0">
                <a:solidFill>
                  <a:srgbClr val="000000"/>
                </a:solidFill>
                <a:effectLst/>
                <a:latin typeface="Calibri"/>
                <a:ea typeface="Calibri"/>
                <a:cs typeface="Calibri"/>
              </a:rPr>
              <a:t>¿Cómo se saludaron? ¿Parecía que se conocían bien? </a:t>
            </a:r>
          </a:p>
          <a:p>
            <a:pPr marL="0" marR="0" lvl="0" indent="0" algn="l" defTabSz="914400" rtl="0" eaLnBrk="1" fontAlgn="base"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¿Hay otras dos personas voluntarias para ser actores?</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3147452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Reúnase con las dos personas en algún lugar donde el resto del grupo no pueda escuchar su conversación. Deles un de las tarjetas del juego Adivinen quién. Según sea necesario, ayúdelas a leer y entender el cuento. Dígales que hablen con su pareja y decidan quién actuará cada personaje y cómo esos personajes hablarían y se comportarían en el cuento. Quizás necesite hacerles preguntas como: </a:t>
            </a:r>
            <a:r>
              <a:rPr lang="es-MX" sz="1200" b="0" i="1" strike="noStrike" cap="none" spc="0" baseline="0" dirty="0">
                <a:solidFill>
                  <a:srgbClr val="000000"/>
                </a:solidFill>
                <a:effectLst/>
                <a:latin typeface="Calibri"/>
                <a:ea typeface="Calibri"/>
                <a:cs typeface="Calibri"/>
              </a:rPr>
              <a:t>¿Cómo saludaría a esta persona?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¿Le daría un abrazo?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¿Y qué hay de saludarla de mano?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¿Probablemente qué le diría a esta persona?    </a:t>
            </a:r>
            <a:endParaRPr lang="en-US" sz="1100" i="1"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¡Demos un aplauso a nuestros segundos dos actores! Ahora, es el turno del resto del grupo adivinar qué relación actuaban. Muestren un dedo si piensan que eran jefe/a y paciente, dos dedos si piensan que eran mamá e hijo o tres dedos si piensan que eran dos mejores amigos</a:t>
            </a:r>
          </a:p>
          <a:p>
            <a:pPr lvl="0" fontAlgn="base"/>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Pida que expliquen su respuesta. Si el grupo necesita ayuda, puede hacer preguntas como: ¿Cómo se saludaron? ¿Parecía que se conocían bien? </a:t>
            </a:r>
          </a:p>
          <a:p>
            <a:pPr marL="0" marR="0" lvl="0" indent="0" algn="l" defTabSz="914400" rtl="0" eaLnBrk="1" fontAlgn="base"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Diga: </a:t>
            </a:r>
            <a:r>
              <a:rPr lang="es-MX" sz="1100" b="0" i="1" strike="noStrike" cap="none" spc="0" baseline="0" dirty="0">
                <a:solidFill>
                  <a:srgbClr val="000000"/>
                </a:solidFill>
                <a:effectLst/>
                <a:latin typeface="Calibri"/>
                <a:ea typeface="Calibri"/>
                <a:cs typeface="Calibri"/>
              </a:rPr>
              <a:t>¡Excelente trabajo! Haremos un cuento más. ¿Hay otras dos personas voluntarias para ser actores?</a:t>
            </a:r>
            <a:endParaRPr lang="en-US" sz="105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420222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Reúnase con las dos personas en algún lugar donde el resto del grupo no pueda escuchar su conversación. Deles un de las tarjetas del juego Adivinen quién. Según sea necesario, ayúdelas a leer y entender el cuento. Dígales que hablen con su pareja y decidan quién actuará cada personaje y cómo esos personajes hablarían y se comportarían en el cuento. Quizás necesite hacerles preguntas como: </a:t>
            </a:r>
            <a:r>
              <a:rPr lang="es-MX" sz="1200" b="0" i="1" strike="noStrike" cap="none" spc="0" baseline="0" dirty="0">
                <a:solidFill>
                  <a:srgbClr val="000000"/>
                </a:solidFill>
                <a:effectLst/>
                <a:latin typeface="Calibri"/>
                <a:ea typeface="Calibri"/>
                <a:cs typeface="Calibri"/>
              </a:rPr>
              <a:t>¿Cómo saludaría a esta persona?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¿Le daría un abrazo?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¿Y qué hay de saludarla de mano?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¿Probablemente qué le diría a esta persona?    </a:t>
            </a:r>
            <a:endParaRPr lang="en-US" sz="1100" i="1"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¡Increíble trabajo! ¡Demos un aplauso a nuestros dos actores! Ahora, es el turno del resto del grupo adivinar qué relación actuaban. Muestren un dedo si piensan que eran policía y estudiante, dos dedos si piensan que eran dos amigos o tres dedos si piensan que eran dos personas desconocidas.</a:t>
            </a:r>
          </a:p>
          <a:p>
            <a:pPr lvl="0" fontAlgn="base"/>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Pida que expliquen su respuesta. Si el grupo necesita ayuda, puede hacer preguntas como: </a:t>
            </a:r>
            <a:r>
              <a:rPr lang="es-MX" sz="1200" b="0" i="1" strike="noStrike" cap="none" spc="0" baseline="0" dirty="0">
                <a:solidFill>
                  <a:srgbClr val="000000"/>
                </a:solidFill>
                <a:effectLst/>
                <a:latin typeface="Calibri"/>
                <a:ea typeface="Calibri"/>
                <a:cs typeface="Calibri"/>
              </a:rPr>
              <a:t>¿Cómo se saludaron? ¿Parecía que se conocían bien? </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295392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¡Excelente trabajo con el juego Adivinen quién! Ahora, hablaremos sobre diferentes tipos de relaciones.</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55880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7.jpeg"/><Relationship Id="rId21"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7.png"/><Relationship Id="rId5" Type="http://schemas.openxmlformats.org/officeDocument/2006/relationships/image" Target="../media/image9.png"/><Relationship Id="rId15" Type="http://schemas.openxmlformats.org/officeDocument/2006/relationships/image" Target="../media/image4.png"/><Relationship Id="rId23" Type="http://schemas.openxmlformats.org/officeDocument/2006/relationships/image" Target="../media/image26.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5.png"/><Relationship Id="rId27"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0.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0.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 y="0"/>
            <a:ext cx="12191349" cy="6858000"/>
          </a:xfrm>
          <a:prstGeom prst="rect">
            <a:avLst/>
          </a:prstGeom>
        </p:spPr>
      </p:pic>
      <p:sp>
        <p:nvSpPr>
          <p:cNvPr id="5" name="Footer Placeholder 3"/>
          <p:cNvSpPr txBox="1"/>
          <p:nvPr/>
        </p:nvSpPr>
        <p:spPr>
          <a:xfrm>
            <a:off x="8967435" y="6556414"/>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6" name="Group 5"/>
          <p:cNvGrpSpPr/>
          <p:nvPr/>
        </p:nvGrpSpPr>
        <p:grpSpPr>
          <a:xfrm>
            <a:off x="1958568" y="82789"/>
            <a:ext cx="6243872" cy="1200329"/>
            <a:chOff x="1958568" y="100895"/>
            <a:chExt cx="5531623" cy="1200329"/>
          </a:xfrm>
        </p:grpSpPr>
        <p:sp>
          <p:nvSpPr>
            <p:cNvPr id="7" name="Rectangle 6"/>
            <p:cNvSpPr/>
            <p:nvPr/>
          </p:nvSpPr>
          <p:spPr>
            <a:xfrm>
              <a:off x="2025445" y="180921"/>
              <a:ext cx="4574467" cy="486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58568" y="100895"/>
              <a:ext cx="5531623"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Mis derechos, mi vida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
        <p:nvSpPr>
          <p:cNvPr id="3" name="Rectangle 2"/>
          <p:cNvSpPr/>
          <p:nvPr/>
        </p:nvSpPr>
        <p:spPr>
          <a:xfrm>
            <a:off x="225631" y="2090057"/>
            <a:ext cx="5735782" cy="228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875" y="2352925"/>
            <a:ext cx="5930538" cy="1737360"/>
          </a:xfrm>
          <a:prstGeom prst="rect">
            <a:avLst/>
          </a:prstGeom>
          <a:solidFill>
            <a:schemeClr val="bg1"/>
          </a:solidFill>
        </p:spPr>
        <p:txBody>
          <a:bodyPr wrap="square" rtlCol="0">
            <a:spAutoFit/>
          </a:bodyPr>
          <a:lstStyle/>
          <a:p>
            <a:pPr algn="ctr"/>
            <a:r>
              <a:rPr lang="es-MX" sz="5400" b="0" i="0" strike="noStrike" cap="none" spc="0" baseline="0" dirty="0">
                <a:solidFill>
                  <a:srgbClr val="000000"/>
                </a:solidFill>
                <a:effectLst/>
                <a:latin typeface="PraterBlockPro" panose="020B0504010101020102" pitchFamily="34" charset="77"/>
                <a:ea typeface="Open Sans Extrabold"/>
                <a:cs typeface="PraterBlockPro" panose="020B0504010101020102" pitchFamily="34" charset="77"/>
              </a:rPr>
              <a:t>Diferentes tipos de relaciones</a:t>
            </a:r>
            <a:endParaRPr lang="en-US" sz="5400" dirty="0">
              <a:latin typeface="PraterBlockPro" panose="020B0504010101020102" pitchFamily="34" charset="77"/>
              <a:ea typeface="Open Sans Extrabold" panose="020B0906030804020204" pitchFamily="34" charset="0"/>
              <a:cs typeface="PraterBlockPro" panose="020B0504010101020102" pitchFamily="34" charset="77"/>
            </a:endParaRP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0510" y="-21020"/>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20" y="0"/>
            <a:ext cx="11471564" cy="6858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2023Programa de Servicios de SAFE para Personas con Discapacidades</a:t>
            </a:r>
          </a:p>
        </p:txBody>
      </p:sp>
      <p:sp>
        <p:nvSpPr>
          <p:cNvPr id="2" name="Rectangle 1"/>
          <p:cNvSpPr/>
          <p:nvPr/>
        </p:nvSpPr>
        <p:spPr>
          <a:xfrm>
            <a:off x="3669475" y="760021"/>
            <a:ext cx="2541320" cy="403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21296568">
            <a:off x="3720473" y="1407633"/>
            <a:ext cx="1816925" cy="369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904509" y="3155517"/>
            <a:ext cx="1306286" cy="79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0960872">
            <a:off x="4322396" y="4316089"/>
            <a:ext cx="1166182" cy="630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0702384">
            <a:off x="5950069" y="5044240"/>
            <a:ext cx="1423780" cy="635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54998" y="776911"/>
            <a:ext cx="2721427" cy="518160"/>
          </a:xfrm>
          <a:prstGeom prst="rect">
            <a:avLst/>
          </a:prstGeom>
          <a:noFill/>
        </p:spPr>
        <p:txBody>
          <a:bodyPr wrap="square" rtlCol="0">
            <a:spAutoFit/>
          </a:bodyPr>
          <a:lstStyle/>
          <a:p>
            <a:r>
              <a:rPr lang="es-MX" sz="2800" b="0" i="0" strike="noStrike" cap="none" spc="0" baseline="0" dirty="0">
                <a:solidFill>
                  <a:srgbClr val="000000"/>
                </a:solidFill>
                <a:effectLst/>
                <a:latin typeface="Smoothy" pitchFamily="2" charset="77"/>
                <a:ea typeface="Tahoma"/>
                <a:cs typeface="Tahoma"/>
              </a:rPr>
              <a:t>Relaciones</a:t>
            </a:r>
            <a:endParaRPr lang="en-US" sz="2800" dirty="0">
              <a:latin typeface="Smoothy" pitchFamily="2" charset="77"/>
              <a:ea typeface="Tahoma" panose="020B0604030504040204" pitchFamily="34" charset="0"/>
              <a:cs typeface="Tahoma" panose="020B0604030504040204" pitchFamily="34" charset="0"/>
            </a:endParaRPr>
          </a:p>
        </p:txBody>
      </p:sp>
      <p:sp>
        <p:nvSpPr>
          <p:cNvPr id="12" name="TextBox 11"/>
          <p:cNvSpPr txBox="1"/>
          <p:nvPr/>
        </p:nvSpPr>
        <p:spPr>
          <a:xfrm>
            <a:off x="4189455" y="1335040"/>
            <a:ext cx="2721427" cy="518160"/>
          </a:xfrm>
          <a:prstGeom prst="rect">
            <a:avLst/>
          </a:prstGeom>
          <a:noFill/>
        </p:spPr>
        <p:txBody>
          <a:bodyPr wrap="square" rtlCol="0">
            <a:spAutoFit/>
          </a:bodyPr>
          <a:lstStyle/>
          <a:p>
            <a:r>
              <a:rPr lang="es-MX" sz="2800" b="0" i="0" strike="noStrike" cap="none" spc="0" baseline="0" dirty="0">
                <a:solidFill>
                  <a:srgbClr val="000000"/>
                </a:solidFill>
                <a:effectLst/>
                <a:latin typeface="Smoothy" pitchFamily="2" charset="77"/>
                <a:ea typeface="Tahoma"/>
                <a:cs typeface="Tahoma"/>
              </a:rPr>
              <a:t>Románticas</a:t>
            </a:r>
            <a:endParaRPr lang="en-US" sz="2800" dirty="0">
              <a:latin typeface="Smoothy" pitchFamily="2" charset="77"/>
              <a:ea typeface="Tahoma" panose="020B0604030504040204" pitchFamily="34" charset="0"/>
              <a:cs typeface="Tahoma" panose="020B0604030504040204" pitchFamily="34" charset="0"/>
            </a:endParaRPr>
          </a:p>
        </p:txBody>
      </p:sp>
      <p:sp>
        <p:nvSpPr>
          <p:cNvPr id="13" name="TextBox 12"/>
          <p:cNvSpPr txBox="1"/>
          <p:nvPr/>
        </p:nvSpPr>
        <p:spPr>
          <a:xfrm>
            <a:off x="4940135" y="3313399"/>
            <a:ext cx="2721427" cy="518160"/>
          </a:xfrm>
          <a:prstGeom prst="rect">
            <a:avLst/>
          </a:prstGeom>
          <a:noFill/>
        </p:spPr>
        <p:txBody>
          <a:bodyPr wrap="square" rtlCol="0">
            <a:spAutoFit/>
          </a:bodyPr>
          <a:lstStyle/>
          <a:p>
            <a:r>
              <a:rPr lang="es-MX" sz="2800" b="0" i="0" strike="noStrike" cap="none" spc="0" baseline="0" dirty="0">
                <a:solidFill>
                  <a:srgbClr val="000000"/>
                </a:solidFill>
                <a:effectLst/>
                <a:latin typeface="Smoothy" pitchFamily="2" charset="77"/>
                <a:ea typeface="Tahoma"/>
                <a:cs typeface="Tahoma"/>
              </a:rPr>
              <a:t>Familiares</a:t>
            </a:r>
            <a:endParaRPr lang="en-US" sz="2800" dirty="0">
              <a:latin typeface="Smoothy" pitchFamily="2" charset="77"/>
              <a:ea typeface="Tahoma" panose="020B0604030504040204" pitchFamily="34" charset="0"/>
              <a:cs typeface="Tahoma" panose="020B0604030504040204" pitchFamily="34" charset="0"/>
            </a:endParaRPr>
          </a:p>
        </p:txBody>
      </p:sp>
      <p:sp>
        <p:nvSpPr>
          <p:cNvPr id="14" name="TextBox 13"/>
          <p:cNvSpPr txBox="1"/>
          <p:nvPr/>
        </p:nvSpPr>
        <p:spPr>
          <a:xfrm>
            <a:off x="4353768" y="4422831"/>
            <a:ext cx="2721427" cy="518160"/>
          </a:xfrm>
          <a:prstGeom prst="rect">
            <a:avLst/>
          </a:prstGeom>
          <a:noFill/>
        </p:spPr>
        <p:txBody>
          <a:bodyPr wrap="square" rtlCol="0">
            <a:spAutoFit/>
          </a:bodyPr>
          <a:lstStyle/>
          <a:p>
            <a:r>
              <a:rPr lang="es-MX" sz="2800" b="0" i="0" strike="noStrike" cap="none" spc="0" baseline="0" dirty="0">
                <a:solidFill>
                  <a:srgbClr val="000000"/>
                </a:solidFill>
                <a:effectLst/>
                <a:latin typeface="Smoothy" pitchFamily="2" charset="77"/>
                <a:ea typeface="Tahoma"/>
                <a:cs typeface="Tahoma"/>
              </a:rPr>
              <a:t>De trabajo</a:t>
            </a:r>
            <a:endParaRPr lang="en-US" sz="2800" dirty="0">
              <a:latin typeface="Smoothy" pitchFamily="2" charset="77"/>
              <a:ea typeface="Tahoma" panose="020B0604030504040204" pitchFamily="34" charset="0"/>
              <a:cs typeface="Tahoma" panose="020B0604030504040204" pitchFamily="34" charset="0"/>
            </a:endParaRPr>
          </a:p>
        </p:txBody>
      </p:sp>
      <p:sp>
        <p:nvSpPr>
          <p:cNvPr id="15" name="TextBox 14"/>
          <p:cNvSpPr txBox="1"/>
          <p:nvPr/>
        </p:nvSpPr>
        <p:spPr>
          <a:xfrm>
            <a:off x="6096000" y="5205304"/>
            <a:ext cx="2721427" cy="518160"/>
          </a:xfrm>
          <a:prstGeom prst="rect">
            <a:avLst/>
          </a:prstGeom>
          <a:noFill/>
        </p:spPr>
        <p:txBody>
          <a:bodyPr wrap="square" rtlCol="0">
            <a:spAutoFit/>
          </a:bodyPr>
          <a:lstStyle/>
          <a:p>
            <a:r>
              <a:rPr lang="es-MX" sz="2800" b="0" i="0" strike="noStrike" cap="none" spc="0" baseline="0" dirty="0">
                <a:solidFill>
                  <a:srgbClr val="000000"/>
                </a:solidFill>
                <a:effectLst/>
                <a:latin typeface="Smoothy" pitchFamily="2" charset="77"/>
                <a:ea typeface="Tahoma"/>
                <a:cs typeface="Tahoma"/>
              </a:rPr>
              <a:t>amigos</a:t>
            </a:r>
            <a:endParaRPr lang="en-US" sz="2800" dirty="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67440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74625"/>
          </a:xfrm>
          <a:prstGeom prst="rect">
            <a:avLst/>
          </a:prstGeom>
        </p:spPr>
      </p:pic>
      <p:sp>
        <p:nvSpPr>
          <p:cNvPr id="3" name="Footer Placeholder 3"/>
          <p:cNvSpPr txBox="1"/>
          <p:nvPr/>
        </p:nvSpPr>
        <p:spPr>
          <a:xfrm>
            <a:off x="8967435" y="6574816"/>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7" name="Group 6"/>
          <p:cNvGrpSpPr/>
          <p:nvPr/>
        </p:nvGrpSpPr>
        <p:grpSpPr>
          <a:xfrm>
            <a:off x="2172929" y="316941"/>
            <a:ext cx="7237289" cy="646331"/>
            <a:chOff x="2143433" y="259759"/>
            <a:chExt cx="5906294" cy="646331"/>
          </a:xfrm>
        </p:grpSpPr>
        <p:sp>
          <p:nvSpPr>
            <p:cNvPr id="8" name="Rectangle 7"/>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56085" y="259759"/>
              <a:ext cx="5793641" cy="640080"/>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Descanso para el cerebro </a:t>
              </a:r>
            </a:p>
          </p:txBody>
        </p:sp>
      </p:grpSp>
    </p:spTree>
    <p:extLst>
      <p:ext uri="{BB962C8B-B14F-4D97-AF65-F5344CB8AC3E}">
        <p14:creationId xmlns:p14="http://schemas.microsoft.com/office/powerpoint/2010/main" val="34507556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4969"/>
          <a:stretch>
            <a:fillRect/>
          </a:stretch>
        </p:blipFill>
        <p:spPr>
          <a:xfrm>
            <a:off x="2393263" y="1282310"/>
            <a:ext cx="2960830" cy="2566416"/>
          </a:xfrm>
          <a:prstGeom prst="rect">
            <a:avLst/>
          </a:prstGeom>
        </p:spPr>
      </p:pic>
      <p:sp>
        <p:nvSpPr>
          <p:cNvPr id="10" name="TextBox 9"/>
          <p:cNvSpPr txBox="1"/>
          <p:nvPr/>
        </p:nvSpPr>
        <p:spPr>
          <a:xfrm>
            <a:off x="8902119" y="939545"/>
            <a:ext cx="2835943" cy="954107"/>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El juego ¿Adivinen quién?</a:t>
            </a:r>
          </a:p>
        </p:txBody>
      </p:sp>
      <p:sp>
        <p:nvSpPr>
          <p:cNvPr id="11" name="TextBox 10"/>
          <p:cNvSpPr txBox="1"/>
          <p:nvPr/>
        </p:nvSpPr>
        <p:spPr>
          <a:xfrm>
            <a:off x="5244365" y="232505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Diferentes tipos de relaciones</a:t>
            </a:r>
          </a:p>
        </p:txBody>
      </p:sp>
      <p:sp>
        <p:nvSpPr>
          <p:cNvPr id="12" name="TextBox 11"/>
          <p:cNvSpPr txBox="1"/>
          <p:nvPr/>
        </p:nvSpPr>
        <p:spPr>
          <a:xfrm>
            <a:off x="3873678" y="4829309"/>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Herramienta Mapa de relaciones</a:t>
            </a:r>
          </a:p>
        </p:txBody>
      </p:sp>
      <p:sp>
        <p:nvSpPr>
          <p:cNvPr id="14" name="TextBox 13"/>
          <p:cNvSpPr txBox="1"/>
          <p:nvPr/>
        </p:nvSpPr>
        <p:spPr>
          <a:xfrm>
            <a:off x="8772679" y="5357708"/>
            <a:ext cx="3408079" cy="954107"/>
          </a:xfrm>
          <a:prstGeom prst="rect">
            <a:avLst/>
          </a:prstGeom>
          <a:noFill/>
        </p:spPr>
        <p:txBody>
          <a:bodyPr wrap="square" rtlCol="0">
            <a:spAutoFit/>
          </a:bodyPr>
          <a:lstStyle/>
          <a:p>
            <a:pPr algn="ctr"/>
            <a:r>
              <a:rPr lang="es-MX" sz="2800" dirty="0">
                <a:solidFill>
                  <a:srgbClr val="000000"/>
                </a:solidFill>
                <a:latin typeface="Tahoma"/>
                <a:ea typeface="Tahoma"/>
                <a:cs typeface="Tahoma"/>
              </a:rPr>
              <a:t>H</a:t>
            </a:r>
            <a:r>
              <a:rPr lang="es-MX" sz="2800" b="0" i="0" strike="noStrike" cap="none" spc="0" baseline="0" dirty="0">
                <a:solidFill>
                  <a:srgbClr val="000000"/>
                </a:solidFill>
                <a:effectLst/>
                <a:latin typeface="Tahoma"/>
                <a:ea typeface="Tahoma"/>
                <a:cs typeface="Tahoma"/>
              </a:rPr>
              <a:t>ablar sobre el Mapa de relaciones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613" y="809049"/>
            <a:ext cx="2445594" cy="1378551"/>
          </a:xfrm>
          <a:prstGeom prst="rect">
            <a:avLst/>
          </a:prstGeom>
        </p:spPr>
      </p:pic>
      <p:sp>
        <p:nvSpPr>
          <p:cNvPr id="16" name="TextBox 15"/>
          <p:cNvSpPr txBox="1"/>
          <p:nvPr/>
        </p:nvSpPr>
        <p:spPr>
          <a:xfrm>
            <a:off x="4206629" y="3645419"/>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17" name="Picture 16"/>
          <p:cNvPicPr>
            <a:picLocks noChangeAspect="1"/>
          </p:cNvPicPr>
          <p:nvPr/>
        </p:nvPicPr>
        <p:blipFill>
          <a:blip r:embed="rId6"/>
          <a:stretch>
            <a:fillRect/>
          </a:stretch>
        </p:blipFill>
        <p:spPr>
          <a:xfrm>
            <a:off x="2393263" y="3302697"/>
            <a:ext cx="1813365" cy="126992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2470318" y="4521887"/>
            <a:ext cx="1403360" cy="134722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l="51209" t="44662" r="16638"/>
          <a:stretch>
            <a:fillRect/>
          </a:stretch>
        </p:blipFill>
        <p:spPr>
          <a:xfrm>
            <a:off x="6343996" y="5328795"/>
            <a:ext cx="1376749" cy="1335648"/>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7635789" y="5295180"/>
            <a:ext cx="1403360" cy="1347226"/>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30" name="Group 29"/>
          <p:cNvGrpSpPr/>
          <p:nvPr/>
        </p:nvGrpSpPr>
        <p:grpSpPr>
          <a:xfrm>
            <a:off x="1877216" y="234294"/>
            <a:ext cx="5491772" cy="1200329"/>
            <a:chOff x="2143433" y="259759"/>
            <a:chExt cx="3490452" cy="1200329"/>
          </a:xfrm>
        </p:grpSpPr>
        <p:sp>
          <p:nvSpPr>
            <p:cNvPr id="31" name="Rectangle 30"/>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143433" y="259759"/>
              <a:ext cx="3093064"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
        <p:nvSpPr>
          <p:cNvPr id="33" name="Rectangle 32"/>
          <p:cNvSpPr/>
          <p:nvPr/>
        </p:nvSpPr>
        <p:spPr>
          <a:xfrm>
            <a:off x="7125195" y="419973"/>
            <a:ext cx="819397" cy="672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125196" y="782306"/>
            <a:ext cx="1021186" cy="822960"/>
          </a:xfrm>
          <a:prstGeom prst="rect">
            <a:avLst/>
          </a:prstGeom>
          <a:noFill/>
        </p:spPr>
        <p:txBody>
          <a:bodyPr wrap="square" rtlCol="0">
            <a:spAutoFit/>
          </a:bodyPr>
          <a:lstStyle/>
          <a:p>
            <a:r>
              <a:rPr lang="es-MX" sz="2400" b="0" i="0" strike="noStrike" cap="none" spc="0" baseline="0">
                <a:solidFill>
                  <a:srgbClr val="000000"/>
                </a:solidFill>
                <a:effectLst/>
                <a:latin typeface="Tahoma"/>
                <a:ea typeface="Tahoma"/>
                <a:cs typeface="Tahoma"/>
              </a:rPr>
              <a:t>¿QUIÉN?</a:t>
            </a:r>
            <a:endParaRPr lang="en-US"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85521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453" y="573024"/>
            <a:ext cx="12166314"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36576" y="-12192"/>
            <a:ext cx="2088777" cy="1694330"/>
          </a:xfrm>
          <a:prstGeom prst="rect">
            <a:avLst/>
          </a:prstGeom>
        </p:spPr>
      </p:pic>
      <p:sp>
        <p:nvSpPr>
          <p:cNvPr id="2" name="TextBox 1"/>
          <p:cNvSpPr txBox="1"/>
          <p:nvPr/>
        </p:nvSpPr>
        <p:spPr>
          <a:xfrm>
            <a:off x="2783841" y="-12192"/>
            <a:ext cx="6868160"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Mapa de relaciones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13499752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82" y="-32066"/>
            <a:ext cx="12166314"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36576" y="-12192"/>
            <a:ext cx="2088777" cy="1694330"/>
          </a:xfrm>
          <a:prstGeom prst="rect">
            <a:avLst/>
          </a:prstGeom>
        </p:spPr>
      </p:pic>
      <p:sp>
        <p:nvSpPr>
          <p:cNvPr id="2" name="TextBox 1"/>
          <p:cNvSpPr txBox="1"/>
          <p:nvPr/>
        </p:nvSpPr>
        <p:spPr>
          <a:xfrm>
            <a:off x="216130" y="1261097"/>
            <a:ext cx="5160541" cy="5201424"/>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El círculo de confianza</a:t>
            </a:r>
          </a:p>
          <a:p>
            <a:pPr algn="ctr"/>
            <a:endParaRPr lang="en-US" sz="3600" b="1" dirty="0">
              <a:latin typeface="Tahoma" panose="020B0604030504040204" pitchFamily="34" charset="0"/>
              <a:ea typeface="Tahoma" panose="020B0604030504040204" pitchFamily="34" charset="0"/>
              <a:cs typeface="Tahoma" panose="020B0604030504040204" pitchFamily="34" charset="0"/>
            </a:endParaRPr>
          </a:p>
          <a:p>
            <a:pPr marL="571500" indent="-404813">
              <a:buFont typeface="Arial" panose="020B0604020202020204" pitchFamily="34" charset="0"/>
              <a:buChar char="•"/>
            </a:pPr>
            <a:r>
              <a:rPr lang="es-MX" sz="3200" b="0" i="0" strike="noStrike" cap="none" spc="0" baseline="0" dirty="0">
                <a:solidFill>
                  <a:srgbClr val="000000"/>
                </a:solidFill>
                <a:effectLst/>
                <a:latin typeface="Tahoma"/>
                <a:ea typeface="Tahoma"/>
                <a:cs typeface="Tahoma"/>
              </a:rPr>
              <a:t>Personas que conoce desde hace mucho tiempo</a:t>
            </a:r>
          </a:p>
          <a:p>
            <a:pPr marL="571500" indent="-404813">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a:p>
            <a:pPr marL="571500" indent="-404813">
              <a:buFont typeface="Arial" panose="020B0604020202020204" pitchFamily="34" charset="0"/>
              <a:buChar char="•"/>
            </a:pPr>
            <a:r>
              <a:rPr lang="es-MX" sz="3200" b="0" i="0" strike="noStrike" cap="none" spc="0" baseline="0" dirty="0">
                <a:solidFill>
                  <a:srgbClr val="000000"/>
                </a:solidFill>
                <a:effectLst/>
                <a:latin typeface="Tahoma"/>
                <a:ea typeface="Tahoma"/>
                <a:cs typeface="Tahoma"/>
              </a:rPr>
              <a:t>Personas a quienes quiere y en quienes confía más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40385465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36576" y="-12192"/>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742" y="-65316"/>
            <a:ext cx="12166314" cy="6858000"/>
          </a:xfrm>
          <a:prstGeom prst="rect">
            <a:avLst/>
          </a:prstGeom>
        </p:spPr>
      </p:pic>
      <p:sp>
        <p:nvSpPr>
          <p:cNvPr id="5" name="TextBox 4"/>
          <p:cNvSpPr txBox="1"/>
          <p:nvPr/>
        </p:nvSpPr>
        <p:spPr>
          <a:xfrm>
            <a:off x="167363" y="1482633"/>
            <a:ext cx="5418790" cy="4524315"/>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El círculo amarillo</a:t>
            </a:r>
          </a:p>
          <a:p>
            <a:pPr algn="ctr"/>
            <a:endParaRPr lang="en-US" sz="2800" b="1" dirty="0">
              <a:latin typeface="Tahoma" panose="020B0604030504040204" pitchFamily="34" charset="0"/>
              <a:ea typeface="Tahoma" panose="020B0604030504040204" pitchFamily="34" charset="0"/>
              <a:cs typeface="Tahoma" panose="020B0604030504040204" pitchFamily="34" charset="0"/>
            </a:endParaRPr>
          </a:p>
          <a:p>
            <a:pPr marL="631825" indent="-398463">
              <a:buFont typeface="Arial" panose="020B0604020202020204" pitchFamily="34" charset="0"/>
              <a:buChar char="•"/>
            </a:pPr>
            <a:r>
              <a:rPr lang="es-MX" sz="2800" b="0" i="0" strike="noStrike" cap="none" spc="0" baseline="0" dirty="0">
                <a:solidFill>
                  <a:srgbClr val="000000"/>
                </a:solidFill>
                <a:effectLst/>
                <a:latin typeface="Tahoma"/>
                <a:ea typeface="Tahoma"/>
                <a:cs typeface="Tahoma"/>
              </a:rPr>
              <a:t>Personas que conoce desde hace tiempo</a:t>
            </a:r>
          </a:p>
          <a:p>
            <a:pPr marL="631825" indent="-398463">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pPr marL="631825" indent="-398463">
              <a:buFont typeface="Arial" panose="020B0604020202020204" pitchFamily="34" charset="0"/>
              <a:buChar char="•"/>
            </a:pPr>
            <a:r>
              <a:rPr lang="es-MX" sz="2800" b="0" i="0" strike="noStrike" cap="none" spc="0" baseline="0" dirty="0">
                <a:solidFill>
                  <a:srgbClr val="000000"/>
                </a:solidFill>
                <a:effectLst/>
                <a:latin typeface="Tahoma"/>
                <a:ea typeface="Tahoma"/>
                <a:cs typeface="Tahoma"/>
              </a:rPr>
              <a:t>Personas que le caen bien y quizás confíe en ellas, pero no tanto como las personas en su círculo central de confianza (verde). </a:t>
            </a:r>
            <a:endPar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473643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36576" y="-12192"/>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35" y="-447778"/>
            <a:ext cx="13502084" cy="7703682"/>
          </a:xfrm>
          <a:prstGeom prst="rect">
            <a:avLst/>
          </a:prstGeom>
        </p:spPr>
      </p:pic>
      <p:sp>
        <p:nvSpPr>
          <p:cNvPr id="5" name="TextBox 4"/>
          <p:cNvSpPr txBox="1"/>
          <p:nvPr/>
        </p:nvSpPr>
        <p:spPr>
          <a:xfrm>
            <a:off x="134112" y="1493880"/>
            <a:ext cx="5242560" cy="460248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El círculo rojo</a:t>
            </a:r>
          </a:p>
          <a:p>
            <a:pPr algn="ctr"/>
            <a:endParaRPr lang="en-US" sz="3600" b="1" dirty="0">
              <a:latin typeface="Tahoma" panose="020B0604030504040204" pitchFamily="34" charset="0"/>
              <a:ea typeface="Tahoma" panose="020B0604030504040204" pitchFamily="34" charset="0"/>
              <a:cs typeface="Tahoma" panose="020B0604030504040204" pitchFamily="34" charset="0"/>
            </a:endParaRPr>
          </a:p>
          <a:p>
            <a:pPr marL="571500" indent="-404813">
              <a:buFont typeface="Arial" panose="020B0604020202020204" pitchFamily="34" charset="0"/>
              <a:buChar char="•"/>
            </a:pPr>
            <a:r>
              <a:rPr lang="es-MX" sz="3200" b="0" i="0" strike="noStrike" cap="none" spc="0" baseline="0" dirty="0">
                <a:solidFill>
                  <a:srgbClr val="000000"/>
                </a:solidFill>
                <a:effectLst/>
                <a:latin typeface="Tahoma"/>
                <a:ea typeface="Tahoma"/>
                <a:cs typeface="Tahoma"/>
              </a:rPr>
              <a:t>Personas que no conoce</a:t>
            </a:r>
          </a:p>
          <a:p>
            <a:pPr marL="571500" indent="-404813">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a:p>
            <a:pPr marL="571500" indent="-404813">
              <a:buFont typeface="Arial" panose="020B0604020202020204" pitchFamily="34" charset="0"/>
              <a:buChar char="•"/>
            </a:pPr>
            <a:r>
              <a:rPr lang="es-MX" sz="3200" b="0" i="0" strike="noStrike" cap="none" spc="0" baseline="0" dirty="0">
                <a:solidFill>
                  <a:srgbClr val="000000"/>
                </a:solidFill>
                <a:effectLst/>
                <a:latin typeface="Tahoma"/>
                <a:ea typeface="Tahoma"/>
                <a:cs typeface="Tahoma"/>
              </a:rPr>
              <a:t>Personas que acaba de conocer</a:t>
            </a:r>
          </a:p>
          <a:p>
            <a:pPr marL="571500" indent="-404813">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a:p>
            <a:pPr marL="571500" indent="-404813">
              <a:buFont typeface="Arial" panose="020B0604020202020204" pitchFamily="34" charset="0"/>
              <a:buChar char="•"/>
            </a:pPr>
            <a:r>
              <a:rPr lang="es-MX" sz="3200" b="0" i="0" strike="noStrike" cap="none" spc="0" baseline="0" dirty="0">
                <a:solidFill>
                  <a:srgbClr val="000000"/>
                </a:solidFill>
                <a:effectLst/>
                <a:latin typeface="Tahoma"/>
                <a:ea typeface="Tahoma"/>
                <a:cs typeface="Tahoma"/>
              </a:rPr>
              <a:t>Personas en quienes no confía</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Rectangle 1"/>
          <p:cNvSpPr/>
          <p:nvPr/>
        </p:nvSpPr>
        <p:spPr>
          <a:xfrm>
            <a:off x="7422078" y="1682138"/>
            <a:ext cx="2101933" cy="1001685"/>
          </a:xfrm>
          <a:prstGeom prst="rect">
            <a:avLst/>
          </a:prstGeom>
          <a:solidFill>
            <a:srgbClr val="FF2A0C"/>
          </a:solidFill>
          <a:ln>
            <a:solidFill>
              <a:srgbClr val="FF2A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22079" y="1682138"/>
            <a:ext cx="2315689" cy="1005840"/>
          </a:xfrm>
          <a:prstGeom prst="rect">
            <a:avLst/>
          </a:prstGeom>
          <a:noFill/>
        </p:spPr>
        <p:txBody>
          <a:bodyPr wrap="square" rtlCol="0">
            <a:spAutoFit/>
          </a:bodyPr>
          <a:lstStyle/>
          <a:p>
            <a:r>
              <a:rPr lang="es-MX" sz="6000" b="1" i="0" strike="noStrike" cap="none" spc="0" baseline="0">
                <a:solidFill>
                  <a:srgbClr val="000000"/>
                </a:solidFill>
                <a:effectLst/>
                <a:latin typeface="Tahoma"/>
                <a:ea typeface="Tahoma"/>
                <a:cs typeface="Tahoma"/>
              </a:rPr>
              <a:t>ALTO</a:t>
            </a:r>
            <a:endParaRPr lang="en-US" sz="6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08698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7" name="Picture 2" descr="cdae504c-eb7a-44ef-9a85-7acc950b7752@namprd16"/>
          <p:cNvPicPr>
            <a:picLocks noChangeAspect="1" noChangeArrowheads="1"/>
          </p:cNvPicPr>
          <p:nvPr/>
        </p:nvPicPr>
        <p:blipFill>
          <a:blip r:embed="rId5">
            <a:extLst>
              <a:ext uri="{28A0092B-C50C-407E-A947-70E740481C1C}">
                <a14:useLocalDpi xmlns:a14="http://schemas.microsoft.com/office/drawing/2010/main" val="0"/>
              </a:ext>
            </a:extLst>
          </a:blip>
          <a:srcRect l="17710" t="19473" r="19813" b="1159"/>
          <a:stretch>
            <a:fillRect/>
          </a:stretch>
        </p:blipFill>
        <p:spPr bwMode="auto">
          <a:xfrm>
            <a:off x="2298322" y="1287288"/>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2116275" y="22323"/>
            <a:ext cx="8291443" cy="954107"/>
            <a:chOff x="2143432" y="22323"/>
            <a:chExt cx="9724605" cy="954107"/>
          </a:xfrm>
        </p:grpSpPr>
        <p:sp>
          <p:nvSpPr>
            <p:cNvPr id="11" name="Rectangle 10"/>
            <p:cNvSpPr/>
            <p:nvPr/>
          </p:nvSpPr>
          <p:spPr>
            <a:xfrm>
              <a:off x="3609863" y="164817"/>
              <a:ext cx="8258174"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2" name="Group 11"/>
            <p:cNvGrpSpPr/>
            <p:nvPr/>
          </p:nvGrpSpPr>
          <p:grpSpPr>
            <a:xfrm>
              <a:off x="2143432" y="22323"/>
              <a:ext cx="8790422" cy="954107"/>
              <a:chOff x="2143432" y="22323"/>
              <a:chExt cx="8509680" cy="954107"/>
            </a:xfrm>
          </p:grpSpPr>
          <p:sp>
            <p:nvSpPr>
              <p:cNvPr id="14" name="Rectangle 13"/>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5" name="TextBox 14"/>
              <p:cNvSpPr txBox="1"/>
              <p:nvPr/>
            </p:nvSpPr>
            <p:spPr>
              <a:xfrm>
                <a:off x="2174885" y="22323"/>
                <a:ext cx="8478227"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17"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392533" y="2368640"/>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6564343" y="2716566"/>
            <a:ext cx="2757123" cy="2646839"/>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42948520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66314" cy="685800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4969"/>
          <a:stretch>
            <a:fillRect/>
          </a:stretch>
        </p:blipFill>
        <p:spPr>
          <a:xfrm>
            <a:off x="2393263" y="1282310"/>
            <a:ext cx="2960830" cy="2566416"/>
          </a:xfrm>
          <a:prstGeom prst="rect">
            <a:avLst/>
          </a:prstGeom>
        </p:spPr>
      </p:pic>
      <p:sp>
        <p:nvSpPr>
          <p:cNvPr id="10" name="TextBox 9"/>
          <p:cNvSpPr txBox="1"/>
          <p:nvPr/>
        </p:nvSpPr>
        <p:spPr>
          <a:xfrm>
            <a:off x="9067221" y="938755"/>
            <a:ext cx="3059463" cy="954107"/>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El juego ¿Adivinen quién?</a:t>
            </a:r>
          </a:p>
        </p:txBody>
      </p:sp>
      <p:sp>
        <p:nvSpPr>
          <p:cNvPr id="11" name="TextBox 10"/>
          <p:cNvSpPr txBox="1"/>
          <p:nvPr/>
        </p:nvSpPr>
        <p:spPr>
          <a:xfrm>
            <a:off x="5244365" y="232505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Diferentes tipos de relaciones</a:t>
            </a:r>
          </a:p>
        </p:txBody>
      </p:sp>
      <p:sp>
        <p:nvSpPr>
          <p:cNvPr id="12" name="TextBox 11"/>
          <p:cNvSpPr txBox="1"/>
          <p:nvPr/>
        </p:nvSpPr>
        <p:spPr>
          <a:xfrm>
            <a:off x="3873678" y="4829309"/>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Herramienta Mapa de relaciones</a:t>
            </a:r>
          </a:p>
        </p:txBody>
      </p:sp>
      <p:sp>
        <p:nvSpPr>
          <p:cNvPr id="14" name="TextBox 13"/>
          <p:cNvSpPr txBox="1"/>
          <p:nvPr/>
        </p:nvSpPr>
        <p:spPr>
          <a:xfrm>
            <a:off x="9059493" y="5417161"/>
            <a:ext cx="3224565"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Hablar sobre el Mapa de relaciones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613" y="809049"/>
            <a:ext cx="2445594" cy="1378551"/>
          </a:xfrm>
          <a:prstGeom prst="rect">
            <a:avLst/>
          </a:prstGeom>
        </p:spPr>
      </p:pic>
      <p:sp>
        <p:nvSpPr>
          <p:cNvPr id="16" name="TextBox 15"/>
          <p:cNvSpPr txBox="1"/>
          <p:nvPr/>
        </p:nvSpPr>
        <p:spPr>
          <a:xfrm>
            <a:off x="4206629" y="3645419"/>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17" name="Picture 16"/>
          <p:cNvPicPr>
            <a:picLocks noChangeAspect="1"/>
          </p:cNvPicPr>
          <p:nvPr/>
        </p:nvPicPr>
        <p:blipFill>
          <a:blip r:embed="rId6"/>
          <a:stretch>
            <a:fillRect/>
          </a:stretch>
        </p:blipFill>
        <p:spPr>
          <a:xfrm>
            <a:off x="2393263" y="3302697"/>
            <a:ext cx="1813365" cy="126992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2470318" y="4521887"/>
            <a:ext cx="1403360" cy="134722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l="51209" t="44662" r="16638"/>
          <a:stretch>
            <a:fillRect/>
          </a:stretch>
        </p:blipFill>
        <p:spPr>
          <a:xfrm>
            <a:off x="6419129" y="5315382"/>
            <a:ext cx="1376749" cy="1335648"/>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7838489" y="5295553"/>
            <a:ext cx="1403360" cy="1347226"/>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442141" y="4177300"/>
            <a:ext cx="1452282" cy="1246094"/>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8"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26" name="Group 25"/>
          <p:cNvGrpSpPr/>
          <p:nvPr/>
        </p:nvGrpSpPr>
        <p:grpSpPr>
          <a:xfrm>
            <a:off x="1877216" y="220847"/>
            <a:ext cx="5247978" cy="1200329"/>
            <a:chOff x="2143433" y="259759"/>
            <a:chExt cx="3490452" cy="1200329"/>
          </a:xfrm>
        </p:grpSpPr>
        <p:sp>
          <p:nvSpPr>
            <p:cNvPr id="29" name="Rectangle 28"/>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143433" y="259759"/>
              <a:ext cx="3093064"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
        <p:nvSpPr>
          <p:cNvPr id="31" name="Rectangle 30"/>
          <p:cNvSpPr/>
          <p:nvPr/>
        </p:nvSpPr>
        <p:spPr>
          <a:xfrm>
            <a:off x="7125195" y="419973"/>
            <a:ext cx="819397" cy="672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125196" y="782306"/>
            <a:ext cx="1021186" cy="822960"/>
          </a:xfrm>
          <a:prstGeom prst="rect">
            <a:avLst/>
          </a:prstGeom>
          <a:noFill/>
        </p:spPr>
        <p:txBody>
          <a:bodyPr wrap="square" rtlCol="0">
            <a:spAutoFit/>
          </a:bodyPr>
          <a:lstStyle/>
          <a:p>
            <a:r>
              <a:rPr lang="es-MX" sz="2400" b="0" i="0" strike="noStrike" cap="none" spc="0" baseline="0">
                <a:solidFill>
                  <a:srgbClr val="000000"/>
                </a:solidFill>
                <a:effectLst/>
                <a:latin typeface="Tahoma"/>
                <a:ea typeface="Tahoma"/>
                <a:cs typeface="Tahoma"/>
              </a:rPr>
              <a:t>¿QUIÉN?</a:t>
            </a:r>
            <a:endParaRPr lang="en-US"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70414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88" y="-12192"/>
            <a:ext cx="12022812"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36576" y="-12192"/>
            <a:ext cx="2088777" cy="169433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l="51209" t="44662" r="16638"/>
          <a:stretch>
            <a:fillRect/>
          </a:stretch>
        </p:blipFill>
        <p:spPr>
          <a:xfrm>
            <a:off x="169188" y="1264333"/>
            <a:ext cx="4937760" cy="47903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8723867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2" y="0"/>
            <a:ext cx="12212846"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8" name="Picture 2" descr="cdae504c-eb7a-44ef-9a85-7acc950b7752@namprd16"/>
          <p:cNvPicPr>
            <a:picLocks noChangeAspect="1" noChangeArrowheads="1"/>
          </p:cNvPicPr>
          <p:nvPr/>
        </p:nvPicPr>
        <p:blipFill>
          <a:blip r:embed="rId5">
            <a:extLst>
              <a:ext uri="{28A0092B-C50C-407E-A947-70E740481C1C}">
                <a14:useLocalDpi xmlns:a14="http://schemas.microsoft.com/office/drawing/2010/main" val="0"/>
              </a:ext>
            </a:extLst>
          </a:blip>
          <a:srcRect l="17710" t="19473" r="19813" b="1159"/>
          <a:stretch>
            <a:fillRect/>
          </a:stretch>
        </p:blipFill>
        <p:spPr bwMode="auto">
          <a:xfrm>
            <a:off x="2298322" y="1287288"/>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2048545" y="30731"/>
            <a:ext cx="8236192" cy="954107"/>
            <a:chOff x="2691691" y="-1721860"/>
            <a:chExt cx="10272461" cy="954107"/>
          </a:xfrm>
        </p:grpSpPr>
        <p:sp>
          <p:nvSpPr>
            <p:cNvPr id="10" name="Rectangle 9"/>
            <p:cNvSpPr/>
            <p:nvPr/>
          </p:nvSpPr>
          <p:spPr>
            <a:xfrm>
              <a:off x="2780562" y="-1594164"/>
              <a:ext cx="10183590"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691691" y="-1721860"/>
              <a:ext cx="8757930"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
        <p:nvSpPr>
          <p:cNvPr id="6"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5"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351839" y="2701598"/>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2150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2069DF9-640E-5248-A80E-E21450835E0B}"/>
              </a:ext>
            </a:extLst>
          </p:cNvPr>
          <p:cNvGrpSpPr/>
          <p:nvPr/>
        </p:nvGrpSpPr>
        <p:grpSpPr>
          <a:xfrm>
            <a:off x="0" y="0"/>
            <a:ext cx="12192001" cy="6858000"/>
            <a:chOff x="0" y="0"/>
            <a:chExt cx="12192001" cy="6858000"/>
          </a:xfrm>
        </p:grpSpPr>
        <p:grpSp>
          <p:nvGrpSpPr>
            <p:cNvPr id="32" name="Group 31">
              <a:extLst>
                <a:ext uri="{FF2B5EF4-FFF2-40B4-BE49-F238E27FC236}">
                  <a16:creationId xmlns:a16="http://schemas.microsoft.com/office/drawing/2014/main" id="{2CFA3233-5E1E-484D-917C-0021D1BF7C39}"/>
                </a:ext>
              </a:extLst>
            </p:cNvPr>
            <p:cNvGrpSpPr/>
            <p:nvPr/>
          </p:nvGrpSpPr>
          <p:grpSpPr>
            <a:xfrm>
              <a:off x="0" y="0"/>
              <a:ext cx="12192000" cy="6858000"/>
              <a:chOff x="0" y="0"/>
              <a:chExt cx="12192000" cy="6858000"/>
            </a:xfrm>
          </p:grpSpPr>
          <p:pic>
            <p:nvPicPr>
              <p:cNvPr id="46" name="Picture 45">
                <a:extLst>
                  <a:ext uri="{FF2B5EF4-FFF2-40B4-BE49-F238E27FC236}">
                    <a16:creationId xmlns:a16="http://schemas.microsoft.com/office/drawing/2014/main" id="{D21E4418-A2F8-DC45-8FC9-A2FE5F6E1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7" name="Picture 46">
                <a:extLst>
                  <a:ext uri="{FF2B5EF4-FFF2-40B4-BE49-F238E27FC236}">
                    <a16:creationId xmlns:a16="http://schemas.microsoft.com/office/drawing/2014/main" id="{9BA3607E-EC6F-5844-A682-4EBCC7A9C6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33" name="Footer Placeholder 3">
              <a:extLst>
                <a:ext uri="{FF2B5EF4-FFF2-40B4-BE49-F238E27FC236}">
                  <a16:creationId xmlns:a16="http://schemas.microsoft.com/office/drawing/2014/main" id="{8CAED949-C45F-7143-A551-B17A1E1A5ABC}"/>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34" name="Picture 33">
              <a:extLst>
                <a:ext uri="{FF2B5EF4-FFF2-40B4-BE49-F238E27FC236}">
                  <a16:creationId xmlns:a16="http://schemas.microsoft.com/office/drawing/2014/main" id="{C7BF5A66-8911-9D49-BAB3-684DE0A29633}"/>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35" name="Group 34">
              <a:extLst>
                <a:ext uri="{FF2B5EF4-FFF2-40B4-BE49-F238E27FC236}">
                  <a16:creationId xmlns:a16="http://schemas.microsoft.com/office/drawing/2014/main" id="{B4B55B3D-313E-BA40-88DF-CFBAA76C9A01}"/>
                </a:ext>
              </a:extLst>
            </p:cNvPr>
            <p:cNvGrpSpPr/>
            <p:nvPr/>
          </p:nvGrpSpPr>
          <p:grpSpPr>
            <a:xfrm>
              <a:off x="2323753" y="343701"/>
              <a:ext cx="6386621" cy="2269566"/>
              <a:chOff x="2323753" y="343701"/>
              <a:chExt cx="6386621" cy="2269566"/>
            </a:xfrm>
          </p:grpSpPr>
          <p:sp>
            <p:nvSpPr>
              <p:cNvPr id="37" name="Oval 36">
                <a:extLst>
                  <a:ext uri="{FF2B5EF4-FFF2-40B4-BE49-F238E27FC236}">
                    <a16:creationId xmlns:a16="http://schemas.microsoft.com/office/drawing/2014/main" id="{ADAEEB0F-AA3A-A244-A127-C5DE77E751C0}"/>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E441A76-80DC-1645-A253-E6EA046F2550}"/>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EFDB501-F992-F440-AE78-8105CBF9E317}"/>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40" name="TextBox 39">
                <a:extLst>
                  <a:ext uri="{FF2B5EF4-FFF2-40B4-BE49-F238E27FC236}">
                    <a16:creationId xmlns:a16="http://schemas.microsoft.com/office/drawing/2014/main" id="{999A2B18-4425-2846-BA5C-1C51E09FCCA5}"/>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41" name="Group 40">
                <a:extLst>
                  <a:ext uri="{FF2B5EF4-FFF2-40B4-BE49-F238E27FC236}">
                    <a16:creationId xmlns:a16="http://schemas.microsoft.com/office/drawing/2014/main" id="{B09ADA4C-44B6-1846-873C-4459593DFB71}"/>
                  </a:ext>
                </a:extLst>
              </p:cNvPr>
              <p:cNvGrpSpPr/>
              <p:nvPr/>
            </p:nvGrpSpPr>
            <p:grpSpPr>
              <a:xfrm>
                <a:off x="2482050" y="343701"/>
                <a:ext cx="5281205" cy="646331"/>
                <a:chOff x="2038214" y="274927"/>
                <a:chExt cx="4844516" cy="646331"/>
              </a:xfrm>
            </p:grpSpPr>
            <p:sp>
              <p:nvSpPr>
                <p:cNvPr id="44" name="Rectangle 43">
                  <a:extLst>
                    <a:ext uri="{FF2B5EF4-FFF2-40B4-BE49-F238E27FC236}">
                      <a16:creationId xmlns:a16="http://schemas.microsoft.com/office/drawing/2014/main" id="{23FF11C3-1B06-EB44-B4ED-14FF8AE7FC7E}"/>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8538A5C-CD80-FE49-99B4-F30A19A3769B}"/>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42" name="Oval 41">
                <a:extLst>
                  <a:ext uri="{FF2B5EF4-FFF2-40B4-BE49-F238E27FC236}">
                    <a16:creationId xmlns:a16="http://schemas.microsoft.com/office/drawing/2014/main" id="{46D3537E-3425-A34A-A092-08131935B4DD}"/>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93A2F3B-F8B3-4243-BAD0-B0FAEBB5A9A7}"/>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36" name="Rectangle 35">
              <a:extLst>
                <a:ext uri="{FF2B5EF4-FFF2-40B4-BE49-F238E27FC236}">
                  <a16:creationId xmlns:a16="http://schemas.microsoft.com/office/drawing/2014/main" id="{7FC71F83-029F-ED4B-8061-8B88915143B6}"/>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36D1604B-A1DB-454F-B251-76369EF85EBC}"/>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948868" y="1351627"/>
            <a:ext cx="9529010" cy="1737360"/>
          </a:xfrm>
          <a:prstGeom prst="rect">
            <a:avLst/>
          </a:prstGeom>
          <a:noFill/>
          <a:ln w="57150">
            <a:solidFill>
              <a:schemeClr val="tx1"/>
            </a:solidFill>
          </a:ln>
        </p:spPr>
        <p:txBody>
          <a:bodyPr wrap="square" rtlCol="0">
            <a:spAutoFit/>
          </a:bodyPr>
          <a:lstStyle/>
          <a:p>
            <a:pPr algn="ctr"/>
            <a:r>
              <a:rPr lang="es-MX" sz="3600" b="1" i="0" strike="noStrike" cap="none" spc="0" baseline="0">
                <a:solidFill>
                  <a:srgbClr val="000000"/>
                </a:solidFill>
                <a:effectLst/>
                <a:latin typeface="Tahoma"/>
                <a:ea typeface="Tahoma"/>
                <a:cs typeface="Tahoma"/>
              </a:rPr>
              <a:t>¿Cuál círculo es para las personas que conoce y quiere y en quienes confía más que nadie</a:t>
            </a:r>
            <a:r>
              <a:rPr lang="es-MX" sz="3600" b="1" i="0" strike="noStrike" cap="none" spc="0" baseline="0">
                <a:solidFill>
                  <a:srgbClr val="000000"/>
                </a:solidFill>
                <a:effectLst/>
                <a:latin typeface="Calibri"/>
                <a:ea typeface="Calibri"/>
                <a:cs typeface="Calibri"/>
              </a:rPr>
              <a:t>?</a:t>
            </a:r>
            <a:endParaRPr lang="en-US" sz="3600" b="1">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482844" y="3295891"/>
            <a:ext cx="10815652" cy="1820046"/>
            <a:chOff x="510690" y="3937615"/>
            <a:chExt cx="10815652" cy="1820046"/>
          </a:xfrm>
        </p:grpSpPr>
        <p:sp>
          <p:nvSpPr>
            <p:cNvPr id="13" name="Oval 12"/>
            <p:cNvSpPr/>
            <p:nvPr/>
          </p:nvSpPr>
          <p:spPr>
            <a:xfrm>
              <a:off x="1486383" y="4713998"/>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36523" y="4739996"/>
              <a:ext cx="980661" cy="993913"/>
            </a:xfrm>
            <a:prstGeom prst="ellipse">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777023" y="4763748"/>
              <a:ext cx="980661" cy="993913"/>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72032" y="4739995"/>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p>
          </p:txBody>
        </p:sp>
        <p:sp>
          <p:nvSpPr>
            <p:cNvPr id="17" name="TextBox 16"/>
            <p:cNvSpPr txBox="1"/>
            <p:nvPr/>
          </p:nvSpPr>
          <p:spPr>
            <a:xfrm>
              <a:off x="5607133" y="4795454"/>
              <a:ext cx="782907" cy="822960"/>
            </a:xfrm>
            <a:prstGeom prst="rect">
              <a:avLst/>
            </a:prstGeom>
            <a:noFill/>
          </p:spPr>
          <p:txBody>
            <a:bodyPr wrap="square" rtlCol="0">
              <a:spAutoFit/>
            </a:bodyPr>
            <a:lstStyle/>
            <a:p>
              <a:r>
                <a:rPr lang="es-MX" sz="4800" b="1" i="0" strike="noStrike" cap="none" spc="0" baseline="0" dirty="0">
                  <a:solidFill>
                    <a:srgbClr val="000000"/>
                  </a:solidFill>
                  <a:effectLst/>
                  <a:latin typeface="Tahoma"/>
                  <a:ea typeface="Tahoma"/>
                  <a:cs typeface="Tahoma"/>
                </a:rPr>
                <a:t>2</a:t>
              </a:r>
            </a:p>
          </p:txBody>
        </p:sp>
        <p:sp>
          <p:nvSpPr>
            <p:cNvPr id="18" name="TextBox 17"/>
            <p:cNvSpPr txBox="1"/>
            <p:nvPr/>
          </p:nvSpPr>
          <p:spPr>
            <a:xfrm>
              <a:off x="10000654" y="4835281"/>
              <a:ext cx="782907" cy="822960"/>
            </a:xfrm>
            <a:prstGeom prst="rect">
              <a:avLst/>
            </a:prstGeom>
            <a:noFill/>
          </p:spPr>
          <p:txBody>
            <a:bodyPr wrap="square" rtlCol="0">
              <a:spAutoFit/>
            </a:bodyPr>
            <a:lstStyle/>
            <a:p>
              <a:r>
                <a:rPr lang="es-MX" sz="4800" b="1" i="0" strike="noStrike" cap="none" spc="0" baseline="0" dirty="0">
                  <a:solidFill>
                    <a:srgbClr val="000000"/>
                  </a:solidFill>
                  <a:effectLst/>
                  <a:latin typeface="Tahoma"/>
                  <a:ea typeface="Tahoma"/>
                  <a:cs typeface="Tahoma"/>
                </a:rPr>
                <a:t>3</a:t>
              </a:r>
            </a:p>
          </p:txBody>
        </p:sp>
        <p:sp>
          <p:nvSpPr>
            <p:cNvPr id="19" name="Rectangle 18"/>
            <p:cNvSpPr/>
            <p:nvPr/>
          </p:nvSpPr>
          <p:spPr>
            <a:xfrm>
              <a:off x="510690" y="3937615"/>
              <a:ext cx="2705101"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Círculo de confianza (verde)</a:t>
              </a:r>
            </a:p>
          </p:txBody>
        </p:sp>
        <p:sp>
          <p:nvSpPr>
            <p:cNvPr id="20" name="Rectangle 19"/>
            <p:cNvSpPr/>
            <p:nvPr/>
          </p:nvSpPr>
          <p:spPr>
            <a:xfrm>
              <a:off x="3885102" y="3966838"/>
              <a:ext cx="3308465"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Empezando a confiar (amarillo) </a:t>
              </a:r>
            </a:p>
          </p:txBody>
        </p:sp>
        <p:sp>
          <p:nvSpPr>
            <p:cNvPr id="21" name="Rectangle 20"/>
            <p:cNvSpPr/>
            <p:nvPr/>
          </p:nvSpPr>
          <p:spPr>
            <a:xfrm>
              <a:off x="8229890" y="3986583"/>
              <a:ext cx="3096452"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No la conozco o no confío en ella (rojo)</a:t>
              </a:r>
            </a:p>
          </p:txBody>
        </p:sp>
      </p:grpSp>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271763" y="4040868"/>
            <a:ext cx="1094164" cy="161220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l="20491" t="29038" r="65078" b="19587"/>
          <a:stretch>
            <a:fillRect/>
          </a:stretch>
        </p:blipFill>
        <p:spPr>
          <a:xfrm>
            <a:off x="4321851" y="4037437"/>
            <a:ext cx="896510" cy="1799039"/>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rcRect l="33743" t="25344" r="49114" b="19845"/>
          <a:stretch>
            <a:fillRect/>
          </a:stretch>
        </p:blipFill>
        <p:spPr>
          <a:xfrm>
            <a:off x="8663777" y="4018468"/>
            <a:ext cx="983866" cy="1773182"/>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8" name="Footer Placeholder 3"/>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25" name="Group 24"/>
          <p:cNvGrpSpPr/>
          <p:nvPr/>
        </p:nvGrpSpPr>
        <p:grpSpPr>
          <a:xfrm>
            <a:off x="2003376" y="127392"/>
            <a:ext cx="5162345" cy="1200329"/>
            <a:chOff x="2143433" y="259759"/>
            <a:chExt cx="4092623" cy="1200329"/>
          </a:xfrm>
        </p:grpSpPr>
        <p:sp>
          <p:nvSpPr>
            <p:cNvPr id="26" name="Rectangle 25"/>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256085" y="259759"/>
              <a:ext cx="3979971"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210514741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79667" y="1701499"/>
            <a:ext cx="9647130" cy="173736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¿Es seguro abrazar a alguien en su círculo “no conozco o no confío”, el círculo rojo?</a:t>
            </a:r>
          </a:p>
        </p:txBody>
      </p:sp>
      <p:grpSp>
        <p:nvGrpSpPr>
          <p:cNvPr id="4" name="Group 3"/>
          <p:cNvGrpSpPr/>
          <p:nvPr/>
        </p:nvGrpSpPr>
        <p:grpSpPr>
          <a:xfrm>
            <a:off x="1836954" y="3585734"/>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4" name="Footer Placeholder 3"/>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15" name="Group 14"/>
          <p:cNvGrpSpPr/>
          <p:nvPr/>
        </p:nvGrpSpPr>
        <p:grpSpPr>
          <a:xfrm>
            <a:off x="2003376" y="113945"/>
            <a:ext cx="5177353" cy="1200329"/>
            <a:chOff x="2143433" y="259759"/>
            <a:chExt cx="4092623" cy="1200329"/>
          </a:xfrm>
        </p:grpSpPr>
        <p:sp>
          <p:nvSpPr>
            <p:cNvPr id="18" name="Rectangle 17"/>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256085" y="259759"/>
              <a:ext cx="3979971"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410465485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08345" y="2315822"/>
            <a:ext cx="7488817" cy="1188720"/>
          </a:xfrm>
          <a:prstGeom prst="rect">
            <a:avLst/>
          </a:prstGeom>
          <a:noFill/>
          <a:ln w="57150">
            <a:solidFill>
              <a:schemeClr val="tx1"/>
            </a:solidFill>
          </a:ln>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Nombre a 1 persona adulta </a:t>
            </a:r>
          </a:p>
          <a:p>
            <a:pPr algn="ctr"/>
            <a:r>
              <a:rPr lang="es-MX" sz="3600" b="1" i="0" strike="noStrike" cap="none" spc="0" baseline="0" dirty="0">
                <a:solidFill>
                  <a:srgbClr val="000000"/>
                </a:solidFill>
                <a:effectLst/>
                <a:latin typeface="Tahoma"/>
                <a:ea typeface="Tahoma"/>
                <a:cs typeface="Tahoma"/>
              </a:rPr>
              <a:t>en su círculo de confianza.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7" name="Group 6"/>
          <p:cNvGrpSpPr/>
          <p:nvPr/>
        </p:nvGrpSpPr>
        <p:grpSpPr>
          <a:xfrm>
            <a:off x="2003376" y="127392"/>
            <a:ext cx="5204248" cy="1200329"/>
            <a:chOff x="2143433" y="259759"/>
            <a:chExt cx="4092623" cy="1200329"/>
          </a:xfrm>
        </p:grpSpPr>
        <p:sp>
          <p:nvSpPr>
            <p:cNvPr id="10" name="Rectangle 9"/>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56085" y="259759"/>
              <a:ext cx="3979971"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411213814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3084"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7" name="Footer Placeholder 3"/>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22" name="Group 21"/>
          <p:cNvGrpSpPr/>
          <p:nvPr/>
        </p:nvGrpSpPr>
        <p:grpSpPr>
          <a:xfrm>
            <a:off x="2406631" y="134598"/>
            <a:ext cx="5500240" cy="1200329"/>
            <a:chOff x="2406631" y="174939"/>
            <a:chExt cx="4446585" cy="1200329"/>
          </a:xfrm>
        </p:grpSpPr>
        <p:sp>
          <p:nvSpPr>
            <p:cNvPr id="23" name="Rectangle 22"/>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550143" y="174939"/>
              <a:ext cx="3751948"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25" name="Group 24"/>
          <p:cNvGrpSpPr/>
          <p:nvPr/>
        </p:nvGrpSpPr>
        <p:grpSpPr>
          <a:xfrm>
            <a:off x="7102191" y="1924493"/>
            <a:ext cx="3657600" cy="2073349"/>
            <a:chOff x="7102191" y="1924493"/>
            <a:chExt cx="3657600" cy="2073349"/>
          </a:xfrm>
        </p:grpSpPr>
        <p:grpSp>
          <p:nvGrpSpPr>
            <p:cNvPr id="26" name="Group 25"/>
            <p:cNvGrpSpPr/>
            <p:nvPr/>
          </p:nvGrpSpPr>
          <p:grpSpPr>
            <a:xfrm>
              <a:off x="7410893" y="3189767"/>
              <a:ext cx="3253563" cy="808075"/>
              <a:chOff x="7410893" y="3189767"/>
              <a:chExt cx="3253563" cy="808075"/>
            </a:xfrm>
          </p:grpSpPr>
          <p:sp>
            <p:nvSpPr>
              <p:cNvPr id="28" name="Rectangle 27"/>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7424579" y="1622710"/>
            <a:ext cx="3178281" cy="2529840"/>
          </a:xfrm>
          <a:prstGeom prst="rect">
            <a:avLst/>
          </a:prstGeom>
          <a:noFill/>
        </p:spPr>
        <p:txBody>
          <a:bodyPr wrap="square" rtlCol="0">
            <a:spAutoFit/>
          </a:bodyPr>
          <a:lstStyle/>
          <a:p>
            <a:pPr algn="ctr"/>
            <a:r>
              <a:rPr lang="es-MX" sz="4000" b="0" i="0" strike="noStrike" cap="none" spc="0" baseline="0" dirty="0">
                <a:solidFill>
                  <a:srgbClr val="000000"/>
                </a:solidFill>
                <a:effectLst/>
                <a:latin typeface="Tahoma"/>
                <a:ea typeface="Tahoma"/>
                <a:cs typeface="Tahoma"/>
              </a:rPr>
              <a:t>¡¡ME CONOZCO MEJOR QUE NADIE!!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4BECB832-ED29-A347-B0FA-FC97960C389C}"/>
              </a:ext>
            </a:extLst>
          </p:cNvPr>
          <p:cNvSpPr/>
          <p:nvPr/>
        </p:nvSpPr>
        <p:spPr>
          <a:xfrm>
            <a:off x="10515598" y="2674189"/>
            <a:ext cx="295949" cy="577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528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136" y="1200292"/>
            <a:ext cx="10338064" cy="3618322"/>
          </a:xfrm>
          <a:prstGeom prst="rect">
            <a:avLst/>
          </a:prstGeom>
        </p:spPr>
      </p:pic>
      <p:sp>
        <p:nvSpPr>
          <p:cNvPr id="13" name="TextBox 12">
            <a:extLst>
              <a:ext uri="{FF2B5EF4-FFF2-40B4-BE49-F238E27FC236}">
                <a16:creationId xmlns:a16="http://schemas.microsoft.com/office/drawing/2014/main" id="{B4EEF88D-85E4-4E6B-91DD-B7D37DA2B111}"/>
              </a:ext>
            </a:extLst>
          </p:cNvPr>
          <p:cNvSpPr txBox="1"/>
          <p:nvPr/>
        </p:nvSpPr>
        <p:spPr>
          <a:xfrm>
            <a:off x="4467827" y="1578292"/>
            <a:ext cx="6863787" cy="283464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Arial"/>
                <a:ea typeface="Arial"/>
                <a:cs typeface="Arial"/>
              </a:rPr>
              <a:t>El Consejo de Texas para las Discapacidades del Desarrollo (Texas Council for Developmental Disabilities, TCDD) apoya este Proyecto a través de una concesión de la Administración para la Vida en la Comunidad (Administration for Community Living, ACL) de EE. UU., Departamento de Salud y Servicios Humanos, Washington, D.C., 20201. El número de concesión se otorga bajo petición. Se alienta a quienes reciban concesiones de patrocinio del gobierno a que expresen sus hallazgos y conclusiones. Las opiniones no necesariamente representan las políticas oficiales de TCDD o de ACL.</a:t>
            </a:r>
          </a:p>
        </p:txBody>
      </p:sp>
    </p:spTree>
    <p:extLst>
      <p:ext uri="{BB962C8B-B14F-4D97-AF65-F5344CB8AC3E}">
        <p14:creationId xmlns:p14="http://schemas.microsoft.com/office/powerpoint/2010/main" val="15174142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845" y="232908"/>
            <a:ext cx="2696309" cy="1160616"/>
          </a:xfrm>
          <a:prstGeom prst="rect">
            <a:avLst/>
          </a:prstGeom>
        </p:spPr>
      </p:pic>
      <p:sp>
        <p:nvSpPr>
          <p:cNvPr id="11" name="Rectangle 10">
            <a:extLst>
              <a:ext uri="{FF2B5EF4-FFF2-40B4-BE49-F238E27FC236}">
                <a16:creationId xmlns:a16="http://schemas.microsoft.com/office/drawing/2014/main" id="{454C2C88-34A8-4982-9534-89C28FCFF0B7}"/>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09774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0664" cy="6856538"/>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6668416" y="1252478"/>
            <a:ext cx="1752970" cy="1751388"/>
            <a:chOff x="5706829" y="3145304"/>
            <a:chExt cx="1752970" cy="1754326"/>
          </a:xfrm>
        </p:grpSpPr>
        <p:sp>
          <p:nvSpPr>
            <p:cNvPr id="62" name="TextBox 61"/>
            <p:cNvSpPr txBox="1"/>
            <p:nvPr/>
          </p:nvSpPr>
          <p:spPr>
            <a:xfrm>
              <a:off x="5706829" y="3145304"/>
              <a:ext cx="1752970"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Familiar</a:t>
              </a:r>
            </a:p>
          </p:txBody>
        </p:sp>
        <p:pic>
          <p:nvPicPr>
            <p:cNvPr id="63" name="Picture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6657" y="3326092"/>
              <a:ext cx="1395909" cy="1190420"/>
            </a:xfrm>
            <a:prstGeom prst="rect">
              <a:avLst/>
            </a:prstGeom>
          </p:spPr>
        </p:pic>
      </p:grpSp>
      <p:grpSp>
        <p:nvGrpSpPr>
          <p:cNvPr id="98" name="Group 97"/>
          <p:cNvGrpSpPr/>
          <p:nvPr/>
        </p:nvGrpSpPr>
        <p:grpSpPr>
          <a:xfrm>
            <a:off x="5170608" y="1249905"/>
            <a:ext cx="1497808" cy="1737360"/>
            <a:chOff x="5039450" y="1252478"/>
            <a:chExt cx="1497808" cy="1692771"/>
          </a:xfrm>
        </p:grpSpPr>
        <p:sp>
          <p:nvSpPr>
            <p:cNvPr id="65" name="TextBox 64"/>
            <p:cNvSpPr txBox="1"/>
            <p:nvPr/>
          </p:nvSpPr>
          <p:spPr>
            <a:xfrm>
              <a:off x="5124669" y="1252478"/>
              <a:ext cx="1412589" cy="16927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400" b="1" i="0" strike="noStrike" cap="none" spc="0" baseline="0" dirty="0">
                  <a:solidFill>
                    <a:srgbClr val="000000"/>
                  </a:solidFill>
                  <a:effectLst/>
                  <a:latin typeface="Tahoma"/>
                  <a:ea typeface="Tahoma"/>
                  <a:cs typeface="Tahoma"/>
                </a:rPr>
                <a:t>Amigo/a/ue</a:t>
              </a:r>
            </a:p>
          </p:txBody>
        </p:sp>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9450" y="1360538"/>
              <a:ext cx="1449888" cy="1236452"/>
            </a:xfrm>
            <a:prstGeom prst="rect">
              <a:avLst/>
            </a:prstGeom>
          </p:spPr>
        </p:pic>
      </p:grpSp>
      <p:grpSp>
        <p:nvGrpSpPr>
          <p:cNvPr id="97" name="Group 96"/>
          <p:cNvGrpSpPr/>
          <p:nvPr/>
        </p:nvGrpSpPr>
        <p:grpSpPr>
          <a:xfrm>
            <a:off x="3570589" y="1252478"/>
            <a:ext cx="1675523" cy="1738938"/>
            <a:chOff x="3492211" y="1252478"/>
            <a:chExt cx="1675523" cy="1738938"/>
          </a:xfrm>
        </p:grpSpPr>
        <p:sp>
          <p:nvSpPr>
            <p:cNvPr id="58" name="TextBox 57"/>
            <p:cNvSpPr txBox="1"/>
            <p:nvPr/>
          </p:nvSpPr>
          <p:spPr>
            <a:xfrm>
              <a:off x="3492210" y="1252478"/>
              <a:ext cx="1675523" cy="17221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endParaRPr lang="en-US"/>
            </a:p>
            <a:p>
              <a:pPr algn="ctr"/>
              <a:r>
                <a:rPr lang="es-MX" sz="1700" b="1" i="0" strike="noStrike" cap="none" spc="0" baseline="0">
                  <a:solidFill>
                    <a:srgbClr val="000000"/>
                  </a:solidFill>
                  <a:effectLst/>
                  <a:latin typeface="Tahoma"/>
                  <a:ea typeface="Tahoma"/>
                  <a:cs typeface="Tahoma"/>
                </a:rPr>
                <a:t>Relación</a:t>
              </a:r>
            </a:p>
          </p:txBody>
        </p:sp>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0035" y="1410168"/>
              <a:ext cx="1377534" cy="1174749"/>
            </a:xfrm>
            <a:prstGeom prst="rect">
              <a:avLst/>
            </a:prstGeom>
          </p:spPr>
        </p:pic>
      </p:grpSp>
      <p:grpSp>
        <p:nvGrpSpPr>
          <p:cNvPr id="68" name="Group 67"/>
          <p:cNvGrpSpPr/>
          <p:nvPr/>
        </p:nvGrpSpPr>
        <p:grpSpPr>
          <a:xfrm>
            <a:off x="6920959" y="3130020"/>
            <a:ext cx="1468760" cy="1731046"/>
            <a:chOff x="6072494" y="1249354"/>
            <a:chExt cx="1468760" cy="1731046"/>
          </a:xfrm>
        </p:grpSpPr>
        <p:sp>
          <p:nvSpPr>
            <p:cNvPr id="69" name="TextBox 68"/>
            <p:cNvSpPr txBox="1"/>
            <p:nvPr/>
          </p:nvSpPr>
          <p:spPr>
            <a:xfrm>
              <a:off x="6215676" y="1256851"/>
              <a:ext cx="1252459" cy="1723549"/>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400" b="1" i="0" strike="noStrike" cap="none" spc="0" baseline="0" dirty="0">
                  <a:solidFill>
                    <a:srgbClr val="000000"/>
                  </a:solidFill>
                  <a:effectLst/>
                  <a:latin typeface="Tahoma"/>
                  <a:ea typeface="Tahoma"/>
                  <a:cs typeface="Tahoma"/>
                </a:rPr>
                <a:t>Doctor/a/e</a:t>
              </a:r>
            </a:p>
          </p:txBody>
        </p:sp>
        <p:pic>
          <p:nvPicPr>
            <p:cNvPr id="70" name="Picture 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2494" y="1249354"/>
              <a:ext cx="1468760" cy="1252546"/>
            </a:xfrm>
            <a:prstGeom prst="rect">
              <a:avLst/>
            </a:prstGeom>
          </p:spPr>
        </p:pic>
      </p:grpSp>
      <p:grpSp>
        <p:nvGrpSpPr>
          <p:cNvPr id="26" name="Group 25"/>
          <p:cNvGrpSpPr/>
          <p:nvPr/>
        </p:nvGrpSpPr>
        <p:grpSpPr>
          <a:xfrm>
            <a:off x="8418345" y="1252477"/>
            <a:ext cx="1752970" cy="1735801"/>
            <a:chOff x="8871113" y="1252478"/>
            <a:chExt cx="1752970" cy="1754333"/>
          </a:xfrm>
        </p:grpSpPr>
        <p:sp>
          <p:nvSpPr>
            <p:cNvPr id="72" name="TextBox 71"/>
            <p:cNvSpPr txBox="1"/>
            <p:nvPr/>
          </p:nvSpPr>
          <p:spPr>
            <a:xfrm>
              <a:off x="8871113" y="1252478"/>
              <a:ext cx="1752970" cy="175433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r>
                <a:rPr lang="en-US" dirty="0"/>
                <a:t>\</a:t>
              </a: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400" b="1" i="0" strike="noStrike" cap="none" spc="0" baseline="0" dirty="0">
                  <a:solidFill>
                    <a:srgbClr val="000000"/>
                  </a:solidFill>
                  <a:effectLst/>
                  <a:latin typeface="Tahoma"/>
                  <a:ea typeface="Tahoma"/>
                  <a:cs typeface="Tahoma"/>
                </a:rPr>
                <a:t>Compañero/a/e de trabajo</a:t>
              </a:r>
            </a:p>
          </p:txBody>
        </p:sp>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23720" y="1352936"/>
              <a:ext cx="1300629" cy="1109166"/>
            </a:xfrm>
            <a:prstGeom prst="rect">
              <a:avLst/>
            </a:prstGeom>
          </p:spPr>
        </p:pic>
      </p:grpSp>
      <p:grpSp>
        <p:nvGrpSpPr>
          <p:cNvPr id="27" name="Group 26"/>
          <p:cNvGrpSpPr/>
          <p:nvPr/>
        </p:nvGrpSpPr>
        <p:grpSpPr>
          <a:xfrm>
            <a:off x="10169724" y="1251406"/>
            <a:ext cx="1752970" cy="1754326"/>
            <a:chOff x="10674744" y="1251406"/>
            <a:chExt cx="1752970" cy="1754326"/>
          </a:xfrm>
        </p:grpSpPr>
        <p:sp>
          <p:nvSpPr>
            <p:cNvPr id="75" name="TextBox 74"/>
            <p:cNvSpPr txBox="1"/>
            <p:nvPr/>
          </p:nvSpPr>
          <p:spPr>
            <a:xfrm>
              <a:off x="10674745" y="1251406"/>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Maestro/a/e</a:t>
              </a:r>
            </a:p>
          </p:txBody>
        </p:sp>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98029" y="1382268"/>
              <a:ext cx="1410250" cy="1202649"/>
            </a:xfrm>
            <a:prstGeom prst="rect">
              <a:avLst/>
            </a:prstGeom>
          </p:spPr>
        </p:pic>
      </p:grpSp>
      <p:grpSp>
        <p:nvGrpSpPr>
          <p:cNvPr id="29" name="Group 28"/>
          <p:cNvGrpSpPr/>
          <p:nvPr/>
        </p:nvGrpSpPr>
        <p:grpSpPr>
          <a:xfrm>
            <a:off x="5315850" y="3130606"/>
            <a:ext cx="1752970" cy="1754326"/>
            <a:chOff x="7195808" y="3104851"/>
            <a:chExt cx="1752970" cy="1754326"/>
          </a:xfrm>
        </p:grpSpPr>
        <p:sp>
          <p:nvSpPr>
            <p:cNvPr id="81" name="TextBox 80"/>
            <p:cNvSpPr txBox="1"/>
            <p:nvPr/>
          </p:nvSpPr>
          <p:spPr>
            <a:xfrm>
              <a:off x="7195808" y="3104851"/>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Vecino/a/e</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04224" y="3128130"/>
              <a:ext cx="1645988" cy="1403685"/>
            </a:xfrm>
            <a:prstGeom prst="rect">
              <a:avLst/>
            </a:prstGeom>
          </p:spPr>
        </p:pic>
      </p:grpSp>
      <p:grpSp>
        <p:nvGrpSpPr>
          <p:cNvPr id="86" name="Group 85"/>
          <p:cNvGrpSpPr/>
          <p:nvPr/>
        </p:nvGrpSpPr>
        <p:grpSpPr>
          <a:xfrm>
            <a:off x="3562090" y="3133050"/>
            <a:ext cx="1755648" cy="1755648"/>
            <a:chOff x="13191930" y="2258937"/>
            <a:chExt cx="1752970" cy="1754326"/>
          </a:xfrm>
        </p:grpSpPr>
        <p:sp>
          <p:nvSpPr>
            <p:cNvPr id="84" name="TextBox 83"/>
            <p:cNvSpPr txBox="1"/>
            <p:nvPr/>
          </p:nvSpPr>
          <p:spPr>
            <a:xfrm>
              <a:off x="13191930" y="2258937"/>
              <a:ext cx="1752970"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r>
                <a:rPr lang="es-MX" sz="1800" b="1" i="0" strike="noStrike" cap="none" spc="0" baseline="0" dirty="0">
                  <a:solidFill>
                    <a:srgbClr val="000000"/>
                  </a:solidFill>
                  <a:effectLst/>
                  <a:latin typeface="Tahoma"/>
                  <a:ea typeface="Tahoma"/>
                  <a:cs typeface="Tahoma"/>
                </a:rPr>
                <a:t>Pareja romántica</a:t>
              </a:r>
            </a:p>
          </p:txBody>
        </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453193" y="2376814"/>
              <a:ext cx="1231747" cy="1050424"/>
            </a:xfrm>
            <a:prstGeom prst="rect">
              <a:avLst/>
            </a:prstGeom>
          </p:spPr>
        </p:pic>
      </p:grpSp>
      <p:grpSp>
        <p:nvGrpSpPr>
          <p:cNvPr id="90" name="Group 89"/>
          <p:cNvGrpSpPr/>
          <p:nvPr/>
        </p:nvGrpSpPr>
        <p:grpSpPr>
          <a:xfrm>
            <a:off x="10075467" y="3130606"/>
            <a:ext cx="1752970" cy="1754326"/>
            <a:chOff x="-2654312" y="1620675"/>
            <a:chExt cx="1752970" cy="1754326"/>
          </a:xfrm>
        </p:grpSpPr>
        <p:sp>
          <p:nvSpPr>
            <p:cNvPr id="88" name="TextBox 87"/>
            <p:cNvSpPr txBox="1"/>
            <p:nvPr/>
          </p:nvSpPr>
          <p:spPr>
            <a:xfrm>
              <a:off x="-2654312" y="1620675"/>
              <a:ext cx="1752970"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Seguro/a/e</a:t>
              </a:r>
            </a:p>
          </p:txBody>
        </p:sp>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44213" y="1725896"/>
              <a:ext cx="1560556" cy="1330829"/>
            </a:xfrm>
            <a:prstGeom prst="rect">
              <a:avLst/>
            </a:prstGeom>
          </p:spPr>
        </p:pic>
      </p:grpSp>
      <p:grpSp>
        <p:nvGrpSpPr>
          <p:cNvPr id="96" name="Group 95"/>
          <p:cNvGrpSpPr/>
          <p:nvPr/>
        </p:nvGrpSpPr>
        <p:grpSpPr>
          <a:xfrm>
            <a:off x="8206036" y="3131371"/>
            <a:ext cx="2051442" cy="1754326"/>
            <a:chOff x="-3443578" y="4117583"/>
            <a:chExt cx="2051442" cy="1754326"/>
          </a:xfrm>
        </p:grpSpPr>
        <p:sp>
          <p:nvSpPr>
            <p:cNvPr id="92" name="TextBox 91"/>
            <p:cNvSpPr txBox="1"/>
            <p:nvPr/>
          </p:nvSpPr>
          <p:spPr>
            <a:xfrm>
              <a:off x="-3330417" y="4117583"/>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Límites</a:t>
              </a:r>
            </a:p>
          </p:txBody>
        </p:sp>
        <p:pic>
          <p:nvPicPr>
            <p:cNvPr id="94" name="Picture 9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48008" y="4476971"/>
              <a:ext cx="1255872" cy="1070997"/>
            </a:xfrm>
            <a:prstGeom prst="rect">
              <a:avLst/>
            </a:prstGeom>
          </p:spPr>
        </p:pic>
        <p:pic>
          <p:nvPicPr>
            <p:cNvPr id="95" name="Picture 9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43578" y="4204739"/>
              <a:ext cx="1195237" cy="1019288"/>
            </a:xfrm>
            <a:prstGeom prst="rect">
              <a:avLst/>
            </a:prstGeom>
          </p:spPr>
        </p:pic>
      </p:grpSp>
      <p:pic>
        <p:nvPicPr>
          <p:cNvPr id="77" name="Picture 76"/>
          <p:cNvPicPr>
            <a:picLocks noChangeAspect="1"/>
          </p:cNvPicPr>
          <p:nvPr/>
        </p:nvPicPr>
        <p:blipFill>
          <a:blip r:embed="rId1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76" name="Group 75"/>
          <p:cNvGrpSpPr/>
          <p:nvPr/>
        </p:nvGrpSpPr>
        <p:grpSpPr>
          <a:xfrm>
            <a:off x="2300242" y="-28156"/>
            <a:ext cx="6304417" cy="1408670"/>
            <a:chOff x="2300243" y="-28156"/>
            <a:chExt cx="5444300" cy="1408670"/>
          </a:xfrm>
        </p:grpSpPr>
        <p:sp>
          <p:nvSpPr>
            <p:cNvPr id="78" name="Rectangle 77"/>
            <p:cNvSpPr/>
            <p:nvPr/>
          </p:nvSpPr>
          <p:spPr>
            <a:xfrm>
              <a:off x="2381018" y="-28156"/>
              <a:ext cx="4552045" cy="792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2300243" y="180185"/>
              <a:ext cx="5444300"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Palabras importantes</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
        <p:nvSpPr>
          <p:cNvPr id="80" name="Rectangle 79">
            <a:extLst>
              <a:ext uri="{FF2B5EF4-FFF2-40B4-BE49-F238E27FC236}">
                <a16:creationId xmlns:a16="http://schemas.microsoft.com/office/drawing/2014/main" id="{F53F9796-1C34-F54B-B5E8-551CB08CE2F2}"/>
              </a:ext>
            </a:extLst>
          </p:cNvPr>
          <p:cNvSpPr/>
          <p:nvPr/>
        </p:nvSpPr>
        <p:spPr>
          <a:xfrm>
            <a:off x="5883921" y="6622233"/>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82" name="Group 81">
            <a:extLst>
              <a:ext uri="{FF2B5EF4-FFF2-40B4-BE49-F238E27FC236}">
                <a16:creationId xmlns:a16="http://schemas.microsoft.com/office/drawing/2014/main" id="{E145B8F0-9574-BB43-8C5D-54904F6E88EC}"/>
              </a:ext>
            </a:extLst>
          </p:cNvPr>
          <p:cNvGrpSpPr/>
          <p:nvPr/>
        </p:nvGrpSpPr>
        <p:grpSpPr>
          <a:xfrm>
            <a:off x="5211830" y="4990585"/>
            <a:ext cx="6887774" cy="1612811"/>
            <a:chOff x="5211830" y="4990585"/>
            <a:chExt cx="6887774" cy="1612811"/>
          </a:xfrm>
        </p:grpSpPr>
        <p:sp>
          <p:nvSpPr>
            <p:cNvPr id="83" name="Rectangle 82">
              <a:extLst>
                <a:ext uri="{FF2B5EF4-FFF2-40B4-BE49-F238E27FC236}">
                  <a16:creationId xmlns:a16="http://schemas.microsoft.com/office/drawing/2014/main" id="{8B5F652D-A009-7445-8F9B-CAC9B61BE980}"/>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E0809DB5-164D-274F-B8C0-EC389EE1C011}"/>
                </a:ext>
              </a:extLst>
            </p:cNvPr>
            <p:cNvGrpSpPr/>
            <p:nvPr/>
          </p:nvGrpSpPr>
          <p:grpSpPr>
            <a:xfrm>
              <a:off x="5302551" y="5114260"/>
              <a:ext cx="6690725" cy="1346741"/>
              <a:chOff x="5302551" y="5114260"/>
              <a:chExt cx="6690725" cy="1346741"/>
            </a:xfrm>
          </p:grpSpPr>
          <p:grpSp>
            <p:nvGrpSpPr>
              <p:cNvPr id="87" name="Group 86">
                <a:extLst>
                  <a:ext uri="{FF2B5EF4-FFF2-40B4-BE49-F238E27FC236}">
                    <a16:creationId xmlns:a16="http://schemas.microsoft.com/office/drawing/2014/main" id="{B32CA223-FFF3-4147-B9D3-DC7EE8BFCF75}"/>
                  </a:ext>
                </a:extLst>
              </p:cNvPr>
              <p:cNvGrpSpPr/>
              <p:nvPr/>
            </p:nvGrpSpPr>
            <p:grpSpPr>
              <a:xfrm>
                <a:off x="5302551" y="5114260"/>
                <a:ext cx="1380744" cy="1344168"/>
                <a:chOff x="5302551" y="5101197"/>
                <a:chExt cx="1380744" cy="1344168"/>
              </a:xfrm>
            </p:grpSpPr>
            <p:sp>
              <p:nvSpPr>
                <p:cNvPr id="108" name="TextBox 107">
                  <a:extLst>
                    <a:ext uri="{FF2B5EF4-FFF2-40B4-BE49-F238E27FC236}">
                      <a16:creationId xmlns:a16="http://schemas.microsoft.com/office/drawing/2014/main" id="{2A42B0A3-45CF-D04F-8788-22E1988AA6B7}"/>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09" name="Picture 108">
                  <a:extLst>
                    <a:ext uri="{FF2B5EF4-FFF2-40B4-BE49-F238E27FC236}">
                      <a16:creationId xmlns:a16="http://schemas.microsoft.com/office/drawing/2014/main" id="{FB7AC180-29F1-DC48-A75A-E785B5E4523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89" name="Group 88">
                <a:extLst>
                  <a:ext uri="{FF2B5EF4-FFF2-40B4-BE49-F238E27FC236}">
                    <a16:creationId xmlns:a16="http://schemas.microsoft.com/office/drawing/2014/main" id="{328425EA-FA24-3E48-BAA0-9CF08A692AD5}"/>
                  </a:ext>
                </a:extLst>
              </p:cNvPr>
              <p:cNvGrpSpPr/>
              <p:nvPr/>
            </p:nvGrpSpPr>
            <p:grpSpPr>
              <a:xfrm>
                <a:off x="6681514" y="5119881"/>
                <a:ext cx="1287311" cy="1341120"/>
                <a:chOff x="6679965" y="5119881"/>
                <a:chExt cx="1260273" cy="1341120"/>
              </a:xfrm>
            </p:grpSpPr>
            <p:sp>
              <p:nvSpPr>
                <p:cNvPr id="106" name="TextBox 105">
                  <a:extLst>
                    <a:ext uri="{FF2B5EF4-FFF2-40B4-BE49-F238E27FC236}">
                      <a16:creationId xmlns:a16="http://schemas.microsoft.com/office/drawing/2014/main" id="{46CCBE86-DABD-BD4F-8F7A-89DDC166A54C}"/>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07" name="Picture 106">
                  <a:extLst>
                    <a:ext uri="{FF2B5EF4-FFF2-40B4-BE49-F238E27FC236}">
                      <a16:creationId xmlns:a16="http://schemas.microsoft.com/office/drawing/2014/main" id="{139E2498-0264-3D4E-AAAF-A12FF5CC5AA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91" name="Group 90">
                <a:extLst>
                  <a:ext uri="{FF2B5EF4-FFF2-40B4-BE49-F238E27FC236}">
                    <a16:creationId xmlns:a16="http://schemas.microsoft.com/office/drawing/2014/main" id="{0A434F70-05C1-6749-A1A3-6DCBFBD5C73D}"/>
                  </a:ext>
                </a:extLst>
              </p:cNvPr>
              <p:cNvGrpSpPr/>
              <p:nvPr/>
            </p:nvGrpSpPr>
            <p:grpSpPr>
              <a:xfrm>
                <a:off x="7968825" y="5119214"/>
                <a:ext cx="1217753" cy="1341120"/>
                <a:chOff x="7968825" y="5106151"/>
                <a:chExt cx="1217753" cy="1341120"/>
              </a:xfrm>
            </p:grpSpPr>
            <p:sp>
              <p:nvSpPr>
                <p:cNvPr id="104" name="TextBox 103">
                  <a:extLst>
                    <a:ext uri="{FF2B5EF4-FFF2-40B4-BE49-F238E27FC236}">
                      <a16:creationId xmlns:a16="http://schemas.microsoft.com/office/drawing/2014/main" id="{65756745-E162-C24F-811B-0670EE27A615}"/>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105" name="Picture 104">
                  <a:extLst>
                    <a:ext uri="{FF2B5EF4-FFF2-40B4-BE49-F238E27FC236}">
                      <a16:creationId xmlns:a16="http://schemas.microsoft.com/office/drawing/2014/main" id="{EFB4E0CD-4C33-8444-A6F5-F306679D8EE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93" name="Group 92">
                <a:extLst>
                  <a:ext uri="{FF2B5EF4-FFF2-40B4-BE49-F238E27FC236}">
                    <a16:creationId xmlns:a16="http://schemas.microsoft.com/office/drawing/2014/main" id="{7893D75D-BB17-FB4E-A016-4526728C187C}"/>
                  </a:ext>
                </a:extLst>
              </p:cNvPr>
              <p:cNvGrpSpPr/>
              <p:nvPr/>
            </p:nvGrpSpPr>
            <p:grpSpPr>
              <a:xfrm>
                <a:off x="9187233" y="5115260"/>
                <a:ext cx="1362456" cy="1344168"/>
                <a:chOff x="9187233" y="5102197"/>
                <a:chExt cx="1362456" cy="1344168"/>
              </a:xfrm>
            </p:grpSpPr>
            <p:sp>
              <p:nvSpPr>
                <p:cNvPr id="102" name="TextBox 101">
                  <a:extLst>
                    <a:ext uri="{FF2B5EF4-FFF2-40B4-BE49-F238E27FC236}">
                      <a16:creationId xmlns:a16="http://schemas.microsoft.com/office/drawing/2014/main" id="{7671DCF1-0FA7-5E44-990A-F82B0E71B5B3}"/>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103" name="Picture 102">
                  <a:extLst>
                    <a:ext uri="{FF2B5EF4-FFF2-40B4-BE49-F238E27FC236}">
                      <a16:creationId xmlns:a16="http://schemas.microsoft.com/office/drawing/2014/main" id="{E1525405-03A5-634F-B07D-BA6109BE15C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99" name="Group 98">
                <a:extLst>
                  <a:ext uri="{FF2B5EF4-FFF2-40B4-BE49-F238E27FC236}">
                    <a16:creationId xmlns:a16="http://schemas.microsoft.com/office/drawing/2014/main" id="{FDA1AA64-CCEB-034B-9B19-8C8945253D89}"/>
                  </a:ext>
                </a:extLst>
              </p:cNvPr>
              <p:cNvGrpSpPr/>
              <p:nvPr/>
            </p:nvGrpSpPr>
            <p:grpSpPr>
              <a:xfrm>
                <a:off x="10548524" y="5114862"/>
                <a:ext cx="1444752" cy="1344168"/>
                <a:chOff x="10548524" y="5101799"/>
                <a:chExt cx="1444752" cy="1344168"/>
              </a:xfrm>
            </p:grpSpPr>
            <p:sp>
              <p:nvSpPr>
                <p:cNvPr id="100" name="TextBox 99">
                  <a:extLst>
                    <a:ext uri="{FF2B5EF4-FFF2-40B4-BE49-F238E27FC236}">
                      <a16:creationId xmlns:a16="http://schemas.microsoft.com/office/drawing/2014/main" id="{4AF54FA1-B844-5145-A5F3-E247A22DF320}"/>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101" name="Picture 100">
                  <a:extLst>
                    <a:ext uri="{FF2B5EF4-FFF2-40B4-BE49-F238E27FC236}">
                      <a16:creationId xmlns:a16="http://schemas.microsoft.com/office/drawing/2014/main" id="{C79488E1-CCEE-1C45-847C-5A67A026AA1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grpSp>
        <p:nvGrpSpPr>
          <p:cNvPr id="110" name="Group 109">
            <a:extLst>
              <a:ext uri="{FF2B5EF4-FFF2-40B4-BE49-F238E27FC236}">
                <a16:creationId xmlns:a16="http://schemas.microsoft.com/office/drawing/2014/main" id="{ED408522-F29C-7745-BB2F-8C160B03B606}"/>
              </a:ext>
            </a:extLst>
          </p:cNvPr>
          <p:cNvGrpSpPr/>
          <p:nvPr/>
        </p:nvGrpSpPr>
        <p:grpSpPr>
          <a:xfrm>
            <a:off x="26035" y="3334700"/>
            <a:ext cx="1580866" cy="1831271"/>
            <a:chOff x="22860" y="3128960"/>
            <a:chExt cx="1580866" cy="1831271"/>
          </a:xfrm>
        </p:grpSpPr>
        <p:sp>
          <p:nvSpPr>
            <p:cNvPr id="111" name="TextBox 110">
              <a:extLst>
                <a:ext uri="{FF2B5EF4-FFF2-40B4-BE49-F238E27FC236}">
                  <a16:creationId xmlns:a16="http://schemas.microsoft.com/office/drawing/2014/main" id="{EDBDBAE2-3FD3-144F-93A7-ECA987B16E3F}"/>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112" name="Picture 111">
              <a:extLst>
                <a:ext uri="{FF2B5EF4-FFF2-40B4-BE49-F238E27FC236}">
                  <a16:creationId xmlns:a16="http://schemas.microsoft.com/office/drawing/2014/main" id="{37E0F164-D06C-B142-8216-372733D5482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113" name="Group 112">
            <a:extLst>
              <a:ext uri="{FF2B5EF4-FFF2-40B4-BE49-F238E27FC236}">
                <a16:creationId xmlns:a16="http://schemas.microsoft.com/office/drawing/2014/main" id="{1F97F752-78A5-314A-8952-2A7BE5ABB4E0}"/>
              </a:ext>
            </a:extLst>
          </p:cNvPr>
          <p:cNvGrpSpPr/>
          <p:nvPr/>
        </p:nvGrpSpPr>
        <p:grpSpPr>
          <a:xfrm>
            <a:off x="32485" y="2037955"/>
            <a:ext cx="1579013" cy="1295743"/>
            <a:chOff x="22860" y="1832215"/>
            <a:chExt cx="1579013" cy="1288137"/>
          </a:xfrm>
        </p:grpSpPr>
        <p:sp>
          <p:nvSpPr>
            <p:cNvPr id="114" name="TextBox 113">
              <a:extLst>
                <a:ext uri="{FF2B5EF4-FFF2-40B4-BE49-F238E27FC236}">
                  <a16:creationId xmlns:a16="http://schemas.microsoft.com/office/drawing/2014/main" id="{0A833014-F29A-DA42-ADEE-191CC4B84D3B}"/>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115" name="Picture 114">
              <a:extLst>
                <a:ext uri="{FF2B5EF4-FFF2-40B4-BE49-F238E27FC236}">
                  <a16:creationId xmlns:a16="http://schemas.microsoft.com/office/drawing/2014/main" id="{1FC4CF24-9CEA-CC45-91D7-9BF7CE7EA67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116" name="Group 115">
            <a:extLst>
              <a:ext uri="{FF2B5EF4-FFF2-40B4-BE49-F238E27FC236}">
                <a16:creationId xmlns:a16="http://schemas.microsoft.com/office/drawing/2014/main" id="{5FD7D51A-CB82-234C-B80A-DFCD04937F21}"/>
              </a:ext>
            </a:extLst>
          </p:cNvPr>
          <p:cNvGrpSpPr/>
          <p:nvPr/>
        </p:nvGrpSpPr>
        <p:grpSpPr>
          <a:xfrm>
            <a:off x="1610201" y="2037869"/>
            <a:ext cx="1545336" cy="1298448"/>
            <a:chOff x="1655921" y="1843079"/>
            <a:chExt cx="1552076" cy="1286794"/>
          </a:xfrm>
        </p:grpSpPr>
        <p:sp>
          <p:nvSpPr>
            <p:cNvPr id="117" name="TextBox 116">
              <a:extLst>
                <a:ext uri="{FF2B5EF4-FFF2-40B4-BE49-F238E27FC236}">
                  <a16:creationId xmlns:a16="http://schemas.microsoft.com/office/drawing/2014/main" id="{A9D8F9D3-EFF4-9540-820A-32AC7A0EA2E0}"/>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118" name="Picture 117">
              <a:extLst>
                <a:ext uri="{FF2B5EF4-FFF2-40B4-BE49-F238E27FC236}">
                  <a16:creationId xmlns:a16="http://schemas.microsoft.com/office/drawing/2014/main" id="{B2C69DBF-D7CA-924A-9F07-5274B194826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119" name="Group 118">
            <a:extLst>
              <a:ext uri="{FF2B5EF4-FFF2-40B4-BE49-F238E27FC236}">
                <a16:creationId xmlns:a16="http://schemas.microsoft.com/office/drawing/2014/main" id="{F52A6C5F-CFAD-B44A-9886-4C802E9006F2}"/>
              </a:ext>
            </a:extLst>
          </p:cNvPr>
          <p:cNvGrpSpPr/>
          <p:nvPr/>
        </p:nvGrpSpPr>
        <p:grpSpPr>
          <a:xfrm>
            <a:off x="1617444" y="5176828"/>
            <a:ext cx="1543050" cy="1665878"/>
            <a:chOff x="1663164" y="4971088"/>
            <a:chExt cx="1543050" cy="1569660"/>
          </a:xfrm>
        </p:grpSpPr>
        <p:sp>
          <p:nvSpPr>
            <p:cNvPr id="120" name="TextBox 119">
              <a:extLst>
                <a:ext uri="{FF2B5EF4-FFF2-40B4-BE49-F238E27FC236}">
                  <a16:creationId xmlns:a16="http://schemas.microsoft.com/office/drawing/2014/main" id="{A3FC65A1-DEE1-5F41-B165-6915A38A0ED7}"/>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121" name="Picture 120">
              <a:extLst>
                <a:ext uri="{FF2B5EF4-FFF2-40B4-BE49-F238E27FC236}">
                  <a16:creationId xmlns:a16="http://schemas.microsoft.com/office/drawing/2014/main" id="{EFDD2AE9-0BB7-004F-B42F-A2782848A98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122" name="Group 121">
            <a:extLst>
              <a:ext uri="{FF2B5EF4-FFF2-40B4-BE49-F238E27FC236}">
                <a16:creationId xmlns:a16="http://schemas.microsoft.com/office/drawing/2014/main" id="{A987A82D-0008-CB4A-B901-FA94ECEBC33C}"/>
              </a:ext>
            </a:extLst>
          </p:cNvPr>
          <p:cNvGrpSpPr/>
          <p:nvPr/>
        </p:nvGrpSpPr>
        <p:grpSpPr>
          <a:xfrm>
            <a:off x="26670" y="5173020"/>
            <a:ext cx="1581912" cy="1682496"/>
            <a:chOff x="38100" y="4967279"/>
            <a:chExt cx="1578104" cy="1631555"/>
          </a:xfrm>
        </p:grpSpPr>
        <p:sp>
          <p:nvSpPr>
            <p:cNvPr id="123" name="TextBox 122">
              <a:extLst>
                <a:ext uri="{FF2B5EF4-FFF2-40B4-BE49-F238E27FC236}">
                  <a16:creationId xmlns:a16="http://schemas.microsoft.com/office/drawing/2014/main" id="{296CB999-99E0-F04C-A1C4-9A9025C99493}"/>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124" name="Picture 123">
              <a:extLst>
                <a:ext uri="{FF2B5EF4-FFF2-40B4-BE49-F238E27FC236}">
                  <a16:creationId xmlns:a16="http://schemas.microsoft.com/office/drawing/2014/main" id="{0414FFA4-7F9F-CF4D-B0E1-D52BFFB6A51A}"/>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125" name="Group 124">
            <a:extLst>
              <a:ext uri="{FF2B5EF4-FFF2-40B4-BE49-F238E27FC236}">
                <a16:creationId xmlns:a16="http://schemas.microsoft.com/office/drawing/2014/main" id="{8A2B53D0-A74F-1F46-A482-D462ADBE7FAB}"/>
              </a:ext>
            </a:extLst>
          </p:cNvPr>
          <p:cNvGrpSpPr/>
          <p:nvPr/>
        </p:nvGrpSpPr>
        <p:grpSpPr>
          <a:xfrm>
            <a:off x="1616050" y="3329933"/>
            <a:ext cx="1536494" cy="1854641"/>
            <a:chOff x="1661769" y="3124193"/>
            <a:chExt cx="1554555" cy="1831271"/>
          </a:xfrm>
        </p:grpSpPr>
        <p:sp>
          <p:nvSpPr>
            <p:cNvPr id="126" name="TextBox 125">
              <a:extLst>
                <a:ext uri="{FF2B5EF4-FFF2-40B4-BE49-F238E27FC236}">
                  <a16:creationId xmlns:a16="http://schemas.microsoft.com/office/drawing/2014/main" id="{5794D998-BED2-E641-9BED-2770376F41E8}"/>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127" name="Picture 126">
              <a:extLst>
                <a:ext uri="{FF2B5EF4-FFF2-40B4-BE49-F238E27FC236}">
                  <a16:creationId xmlns:a16="http://schemas.microsoft.com/office/drawing/2014/main" id="{8E5E4268-19B7-4C43-B04E-641C48C2CFE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128" name="Group 127">
            <a:extLst>
              <a:ext uri="{FF2B5EF4-FFF2-40B4-BE49-F238E27FC236}">
                <a16:creationId xmlns:a16="http://schemas.microsoft.com/office/drawing/2014/main" id="{0F49088E-E07A-764F-9C3A-275EC16AECF2}"/>
              </a:ext>
            </a:extLst>
          </p:cNvPr>
          <p:cNvGrpSpPr/>
          <p:nvPr/>
        </p:nvGrpSpPr>
        <p:grpSpPr>
          <a:xfrm>
            <a:off x="3154897" y="5173018"/>
            <a:ext cx="2027982" cy="1669688"/>
            <a:chOff x="3257767" y="5236680"/>
            <a:chExt cx="1824232" cy="1544337"/>
          </a:xfrm>
        </p:grpSpPr>
        <p:sp>
          <p:nvSpPr>
            <p:cNvPr id="129" name="TextBox 128">
              <a:extLst>
                <a:ext uri="{FF2B5EF4-FFF2-40B4-BE49-F238E27FC236}">
                  <a16:creationId xmlns:a16="http://schemas.microsoft.com/office/drawing/2014/main" id="{C0E59A6F-9618-7543-B6BE-9881E986C2AC}"/>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130" name="Picture 129">
              <a:extLst>
                <a:ext uri="{FF2B5EF4-FFF2-40B4-BE49-F238E27FC236}">
                  <a16:creationId xmlns:a16="http://schemas.microsoft.com/office/drawing/2014/main" id="{AA016497-4878-8E40-8634-C436977E3D25}"/>
                </a:ext>
              </a:extLst>
            </p:cNvPr>
            <p:cNvPicPr>
              <a:picLocks noChangeAspect="1"/>
            </p:cNvPicPr>
            <p:nvPr/>
          </p:nvPicPr>
          <p:blipFill>
            <a:blip r:embed="rId27">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Tree>
    <p:extLst>
      <p:ext uri="{BB962C8B-B14F-4D97-AF65-F5344CB8AC3E}">
        <p14:creationId xmlns:p14="http://schemas.microsoft.com/office/powerpoint/2010/main" val="11148554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4969"/>
          <a:stretch>
            <a:fillRect/>
          </a:stretch>
        </p:blipFill>
        <p:spPr>
          <a:xfrm>
            <a:off x="2393263" y="1282310"/>
            <a:ext cx="2960830" cy="2566416"/>
          </a:xfrm>
          <a:prstGeom prst="rect">
            <a:avLst/>
          </a:prstGeom>
        </p:spPr>
      </p:pic>
      <p:sp>
        <p:nvSpPr>
          <p:cNvPr id="10" name="TextBox 9"/>
          <p:cNvSpPr txBox="1"/>
          <p:nvPr/>
        </p:nvSpPr>
        <p:spPr>
          <a:xfrm>
            <a:off x="8837089" y="960968"/>
            <a:ext cx="2870696" cy="954107"/>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El juego ¿Adivinen quién?</a:t>
            </a:r>
          </a:p>
        </p:txBody>
      </p:sp>
      <p:sp>
        <p:nvSpPr>
          <p:cNvPr id="11" name="TextBox 10"/>
          <p:cNvSpPr txBox="1"/>
          <p:nvPr/>
        </p:nvSpPr>
        <p:spPr>
          <a:xfrm>
            <a:off x="5244365" y="232505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Diferentes tipos de relaciones</a:t>
            </a:r>
          </a:p>
        </p:txBody>
      </p:sp>
      <p:sp>
        <p:nvSpPr>
          <p:cNvPr id="12" name="TextBox 11"/>
          <p:cNvSpPr txBox="1"/>
          <p:nvPr/>
        </p:nvSpPr>
        <p:spPr>
          <a:xfrm>
            <a:off x="3873678" y="4829309"/>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Herramienta Mapa de relaciones</a:t>
            </a:r>
          </a:p>
        </p:txBody>
      </p:sp>
      <p:sp>
        <p:nvSpPr>
          <p:cNvPr id="14" name="TextBox 13"/>
          <p:cNvSpPr txBox="1"/>
          <p:nvPr/>
        </p:nvSpPr>
        <p:spPr>
          <a:xfrm>
            <a:off x="8837089" y="5407988"/>
            <a:ext cx="3518076"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 Hablar sobre el Mapa de relaciones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613" y="809049"/>
            <a:ext cx="2445594" cy="1378551"/>
          </a:xfrm>
          <a:prstGeom prst="rect">
            <a:avLst/>
          </a:prstGeom>
        </p:spPr>
      </p:pic>
      <p:sp>
        <p:nvSpPr>
          <p:cNvPr id="16" name="TextBox 15"/>
          <p:cNvSpPr txBox="1"/>
          <p:nvPr/>
        </p:nvSpPr>
        <p:spPr>
          <a:xfrm>
            <a:off x="4206629" y="3645419"/>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17" name="Picture 16"/>
          <p:cNvPicPr>
            <a:picLocks noChangeAspect="1"/>
          </p:cNvPicPr>
          <p:nvPr/>
        </p:nvPicPr>
        <p:blipFill>
          <a:blip r:embed="rId6"/>
          <a:stretch>
            <a:fillRect/>
          </a:stretch>
        </p:blipFill>
        <p:spPr>
          <a:xfrm>
            <a:off x="2393263" y="3302697"/>
            <a:ext cx="1813365" cy="126992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2470318" y="4521887"/>
            <a:ext cx="1403360" cy="134722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l="51209" t="44662" r="16638"/>
          <a:stretch>
            <a:fillRect/>
          </a:stretch>
        </p:blipFill>
        <p:spPr>
          <a:xfrm>
            <a:off x="6343996" y="5328795"/>
            <a:ext cx="1376749" cy="1335648"/>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7720745" y="5352530"/>
            <a:ext cx="1403360" cy="1347226"/>
          </a:xfrm>
          <a:prstGeom prst="rect">
            <a:avLst/>
          </a:prstGeom>
        </p:spPr>
      </p:pic>
      <p:sp>
        <p:nvSpPr>
          <p:cNvPr id="2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4" name="Picture 23"/>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9" name="Group 18"/>
          <p:cNvGrpSpPr/>
          <p:nvPr/>
        </p:nvGrpSpPr>
        <p:grpSpPr>
          <a:xfrm>
            <a:off x="1877216" y="234294"/>
            <a:ext cx="5545560" cy="1200329"/>
            <a:chOff x="2143433" y="259759"/>
            <a:chExt cx="3490452" cy="1200329"/>
          </a:xfrm>
        </p:grpSpPr>
        <p:sp>
          <p:nvSpPr>
            <p:cNvPr id="22" name="Rectangle 21"/>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143433" y="259759"/>
              <a:ext cx="3093064"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
        <p:nvSpPr>
          <p:cNvPr id="2" name="Rectangle 1"/>
          <p:cNvSpPr/>
          <p:nvPr/>
        </p:nvSpPr>
        <p:spPr>
          <a:xfrm>
            <a:off x="7125195" y="419973"/>
            <a:ext cx="819397" cy="672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125196" y="782306"/>
            <a:ext cx="1021186" cy="822960"/>
          </a:xfrm>
          <a:prstGeom prst="rect">
            <a:avLst/>
          </a:prstGeom>
          <a:noFill/>
        </p:spPr>
        <p:txBody>
          <a:bodyPr wrap="square" rtlCol="0">
            <a:spAutoFit/>
          </a:bodyPr>
          <a:lstStyle/>
          <a:p>
            <a:r>
              <a:rPr lang="es-MX" sz="2400" b="0" i="0" strike="noStrike" cap="none" spc="0" baseline="0">
                <a:solidFill>
                  <a:srgbClr val="000000"/>
                </a:solidFill>
                <a:effectLst/>
                <a:latin typeface="Tahoma"/>
                <a:ea typeface="Tahoma"/>
                <a:cs typeface="Tahoma"/>
              </a:rPr>
              <a:t>¿QUIÉN?</a:t>
            </a:r>
            <a:endParaRPr lang="en-US"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2122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0510" y="-21020"/>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79" y="370318"/>
            <a:ext cx="11228181" cy="63291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Rectangle 1"/>
          <p:cNvSpPr/>
          <p:nvPr/>
        </p:nvSpPr>
        <p:spPr>
          <a:xfrm>
            <a:off x="4215741" y="429713"/>
            <a:ext cx="3443844" cy="1470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954483" y="950026"/>
            <a:ext cx="1282535" cy="11162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564582" y="795647"/>
            <a:ext cx="310868" cy="10687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02245" y="202648"/>
            <a:ext cx="5738314" cy="1569660"/>
          </a:xfrm>
          <a:prstGeom prst="rect">
            <a:avLst/>
          </a:prstGeom>
          <a:noFill/>
        </p:spPr>
        <p:txBody>
          <a:bodyPr wrap="square" rtlCol="0">
            <a:spAutoFit/>
          </a:bodyPr>
          <a:lstStyle/>
          <a:p>
            <a:r>
              <a:rPr lang="es-MX" sz="9600" b="1" i="0" strike="noStrike" cap="none" spc="0" baseline="0" dirty="0">
                <a:solidFill>
                  <a:srgbClr val="000000"/>
                </a:solidFill>
                <a:effectLst/>
                <a:latin typeface="PraterBlockPro" panose="020B0504010101020102" pitchFamily="34" charset="77"/>
                <a:ea typeface="Tahoma"/>
                <a:cs typeface="PraterBlockPro" panose="020B0504010101020102" pitchFamily="34" charset="77"/>
              </a:rPr>
              <a:t>¿QUIÉN?</a:t>
            </a:r>
            <a:endParaRPr lang="en-US" sz="9600" b="1" dirty="0">
              <a:latin typeface="PraterBlockPro" panose="020B0504010101020102" pitchFamily="34" charset="77"/>
              <a:ea typeface="Tahoma" panose="020B0604030504040204" pitchFamily="34" charset="0"/>
              <a:cs typeface="PraterBlockPro" panose="020B0504010101020102" pitchFamily="34" charset="77"/>
            </a:endParaRPr>
          </a:p>
        </p:txBody>
      </p:sp>
    </p:spTree>
    <p:extLst>
      <p:ext uri="{BB962C8B-B14F-4D97-AF65-F5344CB8AC3E}">
        <p14:creationId xmlns:p14="http://schemas.microsoft.com/office/powerpoint/2010/main" val="9479509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6" y="-314525"/>
            <a:ext cx="12166314"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0510" y="-21020"/>
            <a:ext cx="2026025" cy="161364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t="29553" r="80478" b="19416"/>
          <a:stretch>
            <a:fillRect/>
          </a:stretch>
        </p:blipFill>
        <p:spPr>
          <a:xfrm>
            <a:off x="731235" y="5032911"/>
            <a:ext cx="1094164" cy="161220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20491" t="29038" r="65078" b="19587"/>
          <a:stretch>
            <a:fillRect/>
          </a:stretch>
        </p:blipFill>
        <p:spPr>
          <a:xfrm>
            <a:off x="4508047" y="4890036"/>
            <a:ext cx="896510" cy="179903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3743" t="25344" r="49114" b="19845"/>
          <a:stretch>
            <a:fillRect/>
          </a:stretch>
        </p:blipFill>
        <p:spPr>
          <a:xfrm>
            <a:off x="8451531" y="4965349"/>
            <a:ext cx="983866" cy="1773182"/>
          </a:xfrm>
          <a:prstGeom prst="rect">
            <a:avLst/>
          </a:prstGeom>
        </p:spPr>
      </p:pic>
      <p:sp>
        <p:nvSpPr>
          <p:cNvPr id="2" name="TextBox 1"/>
          <p:cNvSpPr txBox="1"/>
          <p:nvPr/>
        </p:nvSpPr>
        <p:spPr>
          <a:xfrm>
            <a:off x="1863339" y="5404836"/>
            <a:ext cx="2292096" cy="762000"/>
          </a:xfrm>
          <a:prstGeom prst="rect">
            <a:avLst/>
          </a:prstGeom>
          <a:noFill/>
        </p:spPr>
        <p:txBody>
          <a:bodyPr wrap="square" rtlCol="0">
            <a:spAutoFit/>
          </a:bodyPr>
          <a:lstStyle/>
          <a:p>
            <a:r>
              <a:rPr lang="es-MX" sz="4400" b="1" i="0" strike="noStrike" cap="none" spc="0" baseline="0">
                <a:solidFill>
                  <a:srgbClr val="000000"/>
                </a:solidFill>
                <a:effectLst/>
                <a:latin typeface="Tahoma"/>
                <a:ea typeface="Tahoma"/>
                <a:cs typeface="Tahoma"/>
              </a:rPr>
              <a:t>Jefe</a:t>
            </a:r>
          </a:p>
        </p:txBody>
      </p:sp>
      <p:sp>
        <p:nvSpPr>
          <p:cNvPr id="13" name="TextBox 12"/>
          <p:cNvSpPr txBox="1"/>
          <p:nvPr/>
        </p:nvSpPr>
        <p:spPr>
          <a:xfrm>
            <a:off x="5281757" y="5440133"/>
            <a:ext cx="2870236" cy="762000"/>
          </a:xfrm>
          <a:prstGeom prst="rect">
            <a:avLst/>
          </a:prstGeom>
          <a:noFill/>
        </p:spPr>
        <p:txBody>
          <a:bodyPr wrap="square" rtlCol="0">
            <a:spAutoFit/>
          </a:bodyPr>
          <a:lstStyle/>
          <a:p>
            <a:r>
              <a:rPr lang="es-MX" sz="4400" b="1" i="0" strike="noStrike" cap="none" spc="0" baseline="0">
                <a:solidFill>
                  <a:srgbClr val="000000"/>
                </a:solidFill>
                <a:effectLst/>
                <a:latin typeface="Tahoma"/>
                <a:ea typeface="Tahoma"/>
                <a:cs typeface="Tahoma"/>
              </a:rPr>
              <a:t>Abuela</a:t>
            </a:r>
          </a:p>
        </p:txBody>
      </p:sp>
      <p:sp>
        <p:nvSpPr>
          <p:cNvPr id="14" name="TextBox 13"/>
          <p:cNvSpPr txBox="1"/>
          <p:nvPr/>
        </p:nvSpPr>
        <p:spPr>
          <a:xfrm>
            <a:off x="9315007" y="5498734"/>
            <a:ext cx="3224565" cy="584775"/>
          </a:xfrm>
          <a:prstGeom prst="rect">
            <a:avLst/>
          </a:prstGeom>
          <a:noFill/>
        </p:spPr>
        <p:txBody>
          <a:bodyPr wrap="square" rtlCol="0">
            <a:spAutoFit/>
          </a:bodyPr>
          <a:lstStyle/>
          <a:p>
            <a:r>
              <a:rPr lang="es-MX" sz="3200" b="1" i="0" strike="noStrike" cap="none" spc="0" baseline="0" dirty="0">
                <a:solidFill>
                  <a:srgbClr val="000000"/>
                </a:solidFill>
                <a:effectLst/>
                <a:latin typeface="Tahoma"/>
                <a:ea typeface="Tahoma"/>
                <a:cs typeface="Tahoma"/>
              </a:rPr>
              <a:t>Maestro/a/e</a:t>
            </a:r>
          </a:p>
        </p:txBody>
      </p:sp>
      <p:sp>
        <p:nvSpPr>
          <p:cNvPr id="16"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3" name="Rectangle 2"/>
          <p:cNvSpPr/>
          <p:nvPr/>
        </p:nvSpPr>
        <p:spPr>
          <a:xfrm>
            <a:off x="10628416" y="2327564"/>
            <a:ext cx="819397" cy="320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521539" y="2517569"/>
            <a:ext cx="1175656" cy="11519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927290" y="3455719"/>
            <a:ext cx="639276" cy="368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gonal Stripe 14"/>
          <p:cNvSpPr/>
          <p:nvPr/>
        </p:nvSpPr>
        <p:spPr>
          <a:xfrm rot="17074796">
            <a:off x="10450147" y="2233093"/>
            <a:ext cx="565859" cy="584463"/>
          </a:xfrm>
          <a:prstGeom prst="diagStri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iagonal Stripe 16"/>
          <p:cNvSpPr/>
          <p:nvPr/>
        </p:nvSpPr>
        <p:spPr>
          <a:xfrm rot="6016614">
            <a:off x="10564935" y="3406795"/>
            <a:ext cx="520523" cy="463138"/>
          </a:xfrm>
          <a:prstGeom prst="diagStri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10818151" y="2333526"/>
            <a:ext cx="833490" cy="1371600"/>
          </a:xfrm>
          <a:prstGeom prst="rect">
            <a:avLst/>
          </a:prstGeom>
          <a:noFill/>
        </p:spPr>
        <p:txBody>
          <a:bodyPr wrap="square" rtlCol="0">
            <a:spAutoFit/>
          </a:bodyPr>
          <a:lstStyle/>
          <a:p>
            <a:r>
              <a:rPr lang="es-MX" sz="2800" b="1" i="0" strike="noStrike" cap="none" spc="0" baseline="0">
                <a:solidFill>
                  <a:srgbClr val="000000"/>
                </a:solidFill>
                <a:effectLst/>
                <a:latin typeface="Calibri"/>
                <a:ea typeface="Calibri"/>
                <a:cs typeface="Calibri"/>
              </a:rPr>
              <a:t>4</a:t>
            </a:r>
          </a:p>
          <a:p>
            <a:r>
              <a:rPr lang="en-US" sz="2800" b="1"/>
              <a:t>+</a:t>
            </a:r>
          </a:p>
          <a:p>
            <a:r>
              <a:rPr lang="es-MX" sz="2800" b="1" i="0" strike="noStrike" cap="none" spc="0" baseline="0">
                <a:solidFill>
                  <a:srgbClr val="000000"/>
                </a:solidFill>
                <a:effectLst/>
                <a:latin typeface="Calibri"/>
                <a:ea typeface="Calibri"/>
                <a:cs typeface="Calibri"/>
              </a:rPr>
              <a:t>5</a:t>
            </a:r>
            <a:endParaRPr lang="en-US" sz="2800" b="1"/>
          </a:p>
        </p:txBody>
      </p:sp>
    </p:spTree>
    <p:extLst>
      <p:ext uri="{BB962C8B-B14F-4D97-AF65-F5344CB8AC3E}">
        <p14:creationId xmlns:p14="http://schemas.microsoft.com/office/powerpoint/2010/main" val="26750166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0510" y="-21020"/>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579652" y="5129215"/>
            <a:ext cx="1094164" cy="161220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20491" t="29038" r="65078" b="19587"/>
          <a:stretch>
            <a:fillRect/>
          </a:stretch>
        </p:blipFill>
        <p:spPr>
          <a:xfrm>
            <a:off x="4830997" y="5068968"/>
            <a:ext cx="896510" cy="179903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3743" t="25344" r="49114" b="19845"/>
          <a:stretch>
            <a:fillRect/>
          </a:stretch>
        </p:blipFill>
        <p:spPr>
          <a:xfrm>
            <a:off x="8485288" y="4713529"/>
            <a:ext cx="983866" cy="177318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153" y="-588160"/>
            <a:ext cx="12166314" cy="6762437"/>
          </a:xfrm>
          <a:prstGeom prst="rect">
            <a:avLst/>
          </a:prstGeom>
        </p:spPr>
      </p:pic>
      <p:sp>
        <p:nvSpPr>
          <p:cNvPr id="11" name="TextBox 10"/>
          <p:cNvSpPr txBox="1"/>
          <p:nvPr/>
        </p:nvSpPr>
        <p:spPr>
          <a:xfrm>
            <a:off x="1775311" y="5199773"/>
            <a:ext cx="2292096" cy="1432560"/>
          </a:xfrm>
          <a:prstGeom prst="rect">
            <a:avLst/>
          </a:prstGeom>
          <a:noFill/>
        </p:spPr>
        <p:txBody>
          <a:bodyPr wrap="square" rtlCol="0">
            <a:spAutoFit/>
          </a:bodyPr>
          <a:lstStyle/>
          <a:p>
            <a:r>
              <a:rPr lang="es-MX" sz="4400" b="1" i="0" strike="noStrike" cap="none" spc="0" baseline="0" dirty="0">
                <a:solidFill>
                  <a:srgbClr val="000000"/>
                </a:solidFill>
                <a:effectLst/>
                <a:latin typeface="Tahoma"/>
                <a:ea typeface="Tahoma"/>
                <a:cs typeface="Tahoma"/>
              </a:rPr>
              <a:t>Doctor/a/e</a:t>
            </a:r>
          </a:p>
        </p:txBody>
      </p:sp>
      <p:sp>
        <p:nvSpPr>
          <p:cNvPr id="12" name="TextBox 11"/>
          <p:cNvSpPr txBox="1"/>
          <p:nvPr/>
        </p:nvSpPr>
        <p:spPr>
          <a:xfrm>
            <a:off x="5727507" y="5404834"/>
            <a:ext cx="2292096" cy="762000"/>
          </a:xfrm>
          <a:prstGeom prst="rect">
            <a:avLst/>
          </a:prstGeom>
          <a:noFill/>
        </p:spPr>
        <p:txBody>
          <a:bodyPr wrap="square" rtlCol="0">
            <a:spAutoFit/>
          </a:bodyPr>
          <a:lstStyle/>
          <a:p>
            <a:r>
              <a:rPr lang="es-MX" sz="4400" b="1" i="0" strike="noStrike" cap="none" spc="0" baseline="0">
                <a:solidFill>
                  <a:srgbClr val="000000"/>
                </a:solidFill>
                <a:effectLst/>
                <a:latin typeface="Tahoma"/>
                <a:ea typeface="Tahoma"/>
                <a:cs typeface="Tahoma"/>
              </a:rPr>
              <a:t>Mamá</a:t>
            </a:r>
          </a:p>
        </p:txBody>
      </p:sp>
      <p:sp>
        <p:nvSpPr>
          <p:cNvPr id="13" name="TextBox 12"/>
          <p:cNvSpPr txBox="1"/>
          <p:nvPr/>
        </p:nvSpPr>
        <p:spPr>
          <a:xfrm>
            <a:off x="9303849" y="5493446"/>
            <a:ext cx="2766759" cy="584775"/>
          </a:xfrm>
          <a:prstGeom prst="rect">
            <a:avLst/>
          </a:prstGeom>
          <a:noFill/>
        </p:spPr>
        <p:txBody>
          <a:bodyPr wrap="square" rtlCol="0">
            <a:spAutoFit/>
          </a:bodyPr>
          <a:lstStyle/>
          <a:p>
            <a:r>
              <a:rPr lang="es-MX" sz="3200" b="1" i="0" strike="noStrike" cap="none" spc="0" baseline="0" dirty="0">
                <a:solidFill>
                  <a:srgbClr val="000000"/>
                </a:solidFill>
                <a:effectLst/>
                <a:latin typeface="Tahoma"/>
                <a:ea typeface="Tahoma"/>
                <a:cs typeface="Tahoma"/>
              </a:rPr>
              <a:t>Amigo/a/</a:t>
            </a:r>
            <a:r>
              <a:rPr lang="es-MX" sz="3200" b="1" i="0" strike="noStrike" cap="none" spc="0" baseline="0" dirty="0" err="1">
                <a:solidFill>
                  <a:srgbClr val="000000"/>
                </a:solidFill>
                <a:effectLst/>
                <a:latin typeface="Tahoma"/>
                <a:ea typeface="Tahoma"/>
                <a:cs typeface="Tahoma"/>
              </a:rPr>
              <a:t>ue</a:t>
            </a:r>
            <a:endParaRPr lang="es-MX" sz="3200" b="1" i="0" strike="noStrike" cap="none" spc="0" baseline="0" dirty="0">
              <a:solidFill>
                <a:srgbClr val="000000"/>
              </a:solidFill>
              <a:effectLst/>
              <a:latin typeface="Tahoma"/>
              <a:ea typeface="Tahoma"/>
              <a:cs typeface="Tahoma"/>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1406719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50" y="-365125"/>
            <a:ext cx="12166314"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0510" y="-21020"/>
            <a:ext cx="2026025" cy="161364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t="29553" r="80478" b="19416"/>
          <a:stretch>
            <a:fillRect/>
          </a:stretch>
        </p:blipFill>
        <p:spPr>
          <a:xfrm>
            <a:off x="455420" y="5112222"/>
            <a:ext cx="1094164" cy="161220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20491" t="29038" r="65078" b="19587"/>
          <a:stretch>
            <a:fillRect/>
          </a:stretch>
        </p:blipFill>
        <p:spPr>
          <a:xfrm>
            <a:off x="4602532" y="4993645"/>
            <a:ext cx="896510" cy="179903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3743" t="25344" r="49114" b="19845"/>
          <a:stretch>
            <a:fillRect/>
          </a:stretch>
        </p:blipFill>
        <p:spPr>
          <a:xfrm>
            <a:off x="8127676" y="4591238"/>
            <a:ext cx="983866" cy="1773182"/>
          </a:xfrm>
          <a:prstGeom prst="rect">
            <a:avLst/>
          </a:prstGeom>
        </p:spPr>
      </p:pic>
      <p:sp>
        <p:nvSpPr>
          <p:cNvPr id="12" name="TextBox 11"/>
          <p:cNvSpPr txBox="1"/>
          <p:nvPr/>
        </p:nvSpPr>
        <p:spPr>
          <a:xfrm>
            <a:off x="1535992" y="5389216"/>
            <a:ext cx="2292096" cy="762000"/>
          </a:xfrm>
          <a:prstGeom prst="rect">
            <a:avLst/>
          </a:prstGeom>
          <a:noFill/>
        </p:spPr>
        <p:txBody>
          <a:bodyPr wrap="square" rtlCol="0">
            <a:spAutoFit/>
          </a:bodyPr>
          <a:lstStyle/>
          <a:p>
            <a:r>
              <a:rPr lang="es-MX" sz="4400" b="1" i="0" strike="noStrike" cap="none" spc="0" baseline="0" dirty="0">
                <a:solidFill>
                  <a:srgbClr val="000000"/>
                </a:solidFill>
                <a:effectLst/>
                <a:latin typeface="Tahoma"/>
                <a:ea typeface="Tahoma"/>
                <a:cs typeface="Tahoma"/>
              </a:rPr>
              <a:t>Policía</a:t>
            </a:r>
          </a:p>
        </p:txBody>
      </p:sp>
      <p:sp>
        <p:nvSpPr>
          <p:cNvPr id="13" name="TextBox 12"/>
          <p:cNvSpPr txBox="1"/>
          <p:nvPr/>
        </p:nvSpPr>
        <p:spPr>
          <a:xfrm>
            <a:off x="5385226" y="5477829"/>
            <a:ext cx="2742450" cy="584775"/>
          </a:xfrm>
          <a:prstGeom prst="rect">
            <a:avLst/>
          </a:prstGeom>
          <a:noFill/>
        </p:spPr>
        <p:txBody>
          <a:bodyPr wrap="square" rtlCol="0">
            <a:spAutoFit/>
          </a:bodyPr>
          <a:lstStyle/>
          <a:p>
            <a:r>
              <a:rPr lang="es-MX" sz="3200" b="1" i="0" strike="noStrike" cap="none" spc="0" baseline="0" dirty="0">
                <a:solidFill>
                  <a:srgbClr val="000000"/>
                </a:solidFill>
                <a:effectLst/>
                <a:latin typeface="Tahoma"/>
                <a:ea typeface="Tahoma"/>
                <a:cs typeface="Tahoma"/>
              </a:rPr>
              <a:t>Amigo/a/</a:t>
            </a:r>
            <a:r>
              <a:rPr lang="es-MX" sz="3200" b="1" i="0" strike="noStrike" cap="none" spc="0" baseline="0" dirty="0" err="1">
                <a:solidFill>
                  <a:srgbClr val="000000"/>
                </a:solidFill>
                <a:effectLst/>
                <a:latin typeface="Tahoma"/>
                <a:ea typeface="Tahoma"/>
                <a:cs typeface="Tahoma"/>
              </a:rPr>
              <a:t>ue</a:t>
            </a:r>
            <a:endParaRPr lang="es-MX" sz="3200" b="1" i="0" strike="noStrike" cap="none" spc="0" baseline="0" dirty="0">
              <a:solidFill>
                <a:srgbClr val="000000"/>
              </a:solidFill>
              <a:effectLst/>
              <a:latin typeface="Tahoma"/>
              <a:ea typeface="Tahoma"/>
              <a:cs typeface="Tahoma"/>
            </a:endParaRPr>
          </a:p>
        </p:txBody>
      </p:sp>
      <p:sp>
        <p:nvSpPr>
          <p:cNvPr id="14" name="TextBox 13"/>
          <p:cNvSpPr txBox="1"/>
          <p:nvPr/>
        </p:nvSpPr>
        <p:spPr>
          <a:xfrm>
            <a:off x="8902120" y="5096003"/>
            <a:ext cx="3224564" cy="1261884"/>
          </a:xfrm>
          <a:prstGeom prst="rect">
            <a:avLst/>
          </a:prstGeom>
          <a:noFill/>
        </p:spPr>
        <p:txBody>
          <a:bodyPr wrap="square" rtlCol="0">
            <a:spAutoFit/>
          </a:bodyPr>
          <a:lstStyle/>
          <a:p>
            <a:r>
              <a:rPr lang="es-MX" sz="3800" b="1" i="0" strike="noStrike" cap="none" spc="0" baseline="0" dirty="0">
                <a:solidFill>
                  <a:srgbClr val="000000"/>
                </a:solidFill>
                <a:effectLst/>
                <a:latin typeface="Tahoma"/>
                <a:ea typeface="Tahoma"/>
                <a:cs typeface="Tahoma"/>
              </a:rPr>
              <a:t>Persona desconocida</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7992534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4969"/>
          <a:stretch>
            <a:fillRect/>
          </a:stretch>
        </p:blipFill>
        <p:spPr>
          <a:xfrm>
            <a:off x="2393263" y="1282310"/>
            <a:ext cx="2960830" cy="2566416"/>
          </a:xfrm>
          <a:prstGeom prst="rect">
            <a:avLst/>
          </a:prstGeom>
        </p:spPr>
      </p:pic>
      <p:sp>
        <p:nvSpPr>
          <p:cNvPr id="10" name="TextBox 9"/>
          <p:cNvSpPr txBox="1"/>
          <p:nvPr/>
        </p:nvSpPr>
        <p:spPr>
          <a:xfrm>
            <a:off x="8873089" y="930286"/>
            <a:ext cx="2907063"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El juego ¿Adivinen quién?</a:t>
            </a:r>
          </a:p>
        </p:txBody>
      </p:sp>
      <p:sp>
        <p:nvSpPr>
          <p:cNvPr id="11" name="TextBox 10"/>
          <p:cNvSpPr txBox="1"/>
          <p:nvPr/>
        </p:nvSpPr>
        <p:spPr>
          <a:xfrm>
            <a:off x="5244365" y="232505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Diferentes tipos de relaciones</a:t>
            </a:r>
          </a:p>
        </p:txBody>
      </p:sp>
      <p:sp>
        <p:nvSpPr>
          <p:cNvPr id="12" name="TextBox 11"/>
          <p:cNvSpPr txBox="1"/>
          <p:nvPr/>
        </p:nvSpPr>
        <p:spPr>
          <a:xfrm>
            <a:off x="3873678" y="4829309"/>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Herramienta Mapa de relaciones</a:t>
            </a:r>
          </a:p>
        </p:txBody>
      </p:sp>
      <p:sp>
        <p:nvSpPr>
          <p:cNvPr id="14" name="TextBox 13"/>
          <p:cNvSpPr txBox="1"/>
          <p:nvPr/>
        </p:nvSpPr>
        <p:spPr>
          <a:xfrm>
            <a:off x="8977422" y="5466386"/>
            <a:ext cx="3224565"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Hablar sobre el Mapa de relaciones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613" y="809049"/>
            <a:ext cx="2445594" cy="1378551"/>
          </a:xfrm>
          <a:prstGeom prst="rect">
            <a:avLst/>
          </a:prstGeom>
        </p:spPr>
      </p:pic>
      <p:sp>
        <p:nvSpPr>
          <p:cNvPr id="16" name="TextBox 15"/>
          <p:cNvSpPr txBox="1"/>
          <p:nvPr/>
        </p:nvSpPr>
        <p:spPr>
          <a:xfrm>
            <a:off x="4206629" y="3645419"/>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17" name="Picture 16"/>
          <p:cNvPicPr>
            <a:picLocks noChangeAspect="1"/>
          </p:cNvPicPr>
          <p:nvPr/>
        </p:nvPicPr>
        <p:blipFill>
          <a:blip r:embed="rId6"/>
          <a:stretch>
            <a:fillRect/>
          </a:stretch>
        </p:blipFill>
        <p:spPr>
          <a:xfrm>
            <a:off x="2393263" y="3302697"/>
            <a:ext cx="1813365" cy="126992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2470318" y="4521887"/>
            <a:ext cx="1403360" cy="134722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l="51209" t="44662" r="16638"/>
          <a:stretch>
            <a:fillRect/>
          </a:stretch>
        </p:blipFill>
        <p:spPr>
          <a:xfrm>
            <a:off x="6343996" y="5328795"/>
            <a:ext cx="1376749" cy="1335648"/>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7720745" y="5235734"/>
            <a:ext cx="1403360" cy="1347226"/>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5"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grpSp>
        <p:nvGrpSpPr>
          <p:cNvPr id="28" name="Group 27"/>
          <p:cNvGrpSpPr/>
          <p:nvPr/>
        </p:nvGrpSpPr>
        <p:grpSpPr>
          <a:xfrm>
            <a:off x="1877216" y="234294"/>
            <a:ext cx="5478325" cy="1200329"/>
            <a:chOff x="2143433" y="259759"/>
            <a:chExt cx="3490452" cy="1200329"/>
          </a:xfrm>
        </p:grpSpPr>
        <p:sp>
          <p:nvSpPr>
            <p:cNvPr id="29" name="Rectangle 28"/>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143433" y="259759"/>
              <a:ext cx="3093064"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
        <p:nvSpPr>
          <p:cNvPr id="31" name="Rectangle 30"/>
          <p:cNvSpPr/>
          <p:nvPr/>
        </p:nvSpPr>
        <p:spPr>
          <a:xfrm>
            <a:off x="7125195" y="419973"/>
            <a:ext cx="819397" cy="672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125196" y="782306"/>
            <a:ext cx="1021186" cy="822960"/>
          </a:xfrm>
          <a:prstGeom prst="rect">
            <a:avLst/>
          </a:prstGeom>
          <a:noFill/>
        </p:spPr>
        <p:txBody>
          <a:bodyPr wrap="square" rtlCol="0">
            <a:spAutoFit/>
          </a:bodyPr>
          <a:lstStyle/>
          <a:p>
            <a:r>
              <a:rPr lang="es-MX" sz="2400" b="0" i="0" strike="noStrike" cap="none" spc="0" baseline="0">
                <a:solidFill>
                  <a:srgbClr val="000000"/>
                </a:solidFill>
                <a:effectLst/>
                <a:latin typeface="Tahoma"/>
                <a:ea typeface="Tahoma"/>
                <a:cs typeface="Tahoma"/>
              </a:rPr>
              <a:t>¿QUIÉN?</a:t>
            </a:r>
            <a:endParaRPr lang="en-US"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518119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25364</TotalTime>
  <Words>6086</Words>
  <Application>Microsoft Macintosh PowerPoint</Application>
  <PresentationFormat>Widescreen</PresentationFormat>
  <Paragraphs>432</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Calibri</vt:lpstr>
      <vt:lpstr>PraterBlockPro</vt:lpstr>
      <vt:lpstr>Marvin Round</vt:lpstr>
      <vt:lpstr>Smoothy Slanted</vt:lpstr>
      <vt:lpstr>Arial</vt:lpstr>
      <vt:lpstr>Verdana</vt:lpstr>
      <vt:lpstr>Tahoma</vt:lpstr>
      <vt:lpstr>Calibri Light</vt:lpstr>
      <vt:lpstr>Smoothy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201</cp:revision>
  <dcterms:created xsi:type="dcterms:W3CDTF">2021-06-11T20:56:57Z</dcterms:created>
  <dcterms:modified xsi:type="dcterms:W3CDTF">2023-02-25T01:55:36Z</dcterms:modified>
</cp:coreProperties>
</file>