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6" r:id="rId2"/>
    <p:sldId id="319" r:id="rId3"/>
    <p:sldId id="259" r:id="rId4"/>
    <p:sldId id="258" r:id="rId5"/>
    <p:sldId id="305" r:id="rId6"/>
    <p:sldId id="337" r:id="rId7"/>
    <p:sldId id="384" r:id="rId8"/>
    <p:sldId id="340" r:id="rId9"/>
    <p:sldId id="347" r:id="rId10"/>
    <p:sldId id="352" r:id="rId11"/>
    <p:sldId id="355" r:id="rId12"/>
    <p:sldId id="362" r:id="rId13"/>
    <p:sldId id="356" r:id="rId14"/>
    <p:sldId id="357" r:id="rId15"/>
    <p:sldId id="348" r:id="rId16"/>
    <p:sldId id="358" r:id="rId17"/>
    <p:sldId id="359" r:id="rId18"/>
    <p:sldId id="353" r:id="rId19"/>
    <p:sldId id="360" r:id="rId20"/>
    <p:sldId id="361" r:id="rId21"/>
    <p:sldId id="363" r:id="rId22"/>
    <p:sldId id="350" r:id="rId23"/>
    <p:sldId id="373" r:id="rId24"/>
    <p:sldId id="365" r:id="rId25"/>
    <p:sldId id="366" r:id="rId26"/>
    <p:sldId id="367" r:id="rId27"/>
    <p:sldId id="364" r:id="rId28"/>
    <p:sldId id="354" r:id="rId29"/>
    <p:sldId id="368" r:id="rId30"/>
    <p:sldId id="369" r:id="rId31"/>
    <p:sldId id="370" r:id="rId32"/>
    <p:sldId id="349" r:id="rId33"/>
    <p:sldId id="371" r:id="rId34"/>
    <p:sldId id="372" r:id="rId35"/>
    <p:sldId id="374" r:id="rId36"/>
    <p:sldId id="375" r:id="rId37"/>
    <p:sldId id="272" r:id="rId38"/>
    <p:sldId id="385" r:id="rId39"/>
    <p:sldId id="308" r:id="rId40"/>
    <p:sldId id="377" r:id="rId41"/>
    <p:sldId id="386" r:id="rId42"/>
    <p:sldId id="378" r:id="rId43"/>
    <p:sldId id="379" r:id="rId44"/>
    <p:sldId id="380" r:id="rId45"/>
    <p:sldId id="381" r:id="rId46"/>
    <p:sldId id="290" r:id="rId47"/>
    <p:sldId id="293" r:id="rId48"/>
    <p:sldId id="383" r:id="rId49"/>
    <p:sldId id="291" r:id="rId50"/>
    <p:sldId id="382" r:id="rId51"/>
    <p:sldId id="295" r:id="rId52"/>
    <p:sldId id="387" r:id="rId53"/>
    <p:sldId id="388"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Marvin Round" panose="02000000000000000000" pitchFamily="2" charset="0"/>
      <p:regular r:id="rId62"/>
    </p:embeddedFont>
    <p:embeddedFont>
      <p:font typeface="Open Sans Extrabold" panose="020F0502020204030204" pitchFamily="34" charset="0"/>
      <p:bold r:id="rId63"/>
      <p:italic r:id="rId64"/>
      <p:boldItalic r:id="rId65"/>
    </p:embeddedFont>
    <p:embeddedFont>
      <p:font typeface="PraterBlockPro" panose="020B0504010101020102" pitchFamily="34" charset="77"/>
      <p:regular r:id="rId66"/>
    </p:embeddedFont>
    <p:embeddedFont>
      <p:font typeface="Smoothy" pitchFamily="2" charset="77"/>
      <p:regular r:id="rId67"/>
    </p:embeddedFont>
    <p:embeddedFont>
      <p:font typeface="Smoothy Slanted" pitchFamily="2" charset="77"/>
      <p:italic r:id="rId68"/>
    </p:embeddedFont>
    <p:embeddedFont>
      <p:font typeface="Tahoma" panose="020B0604030504040204" pitchFamily="34" charset="0"/>
      <p:regular r:id="rId69"/>
      <p:bold r:id="rId70"/>
    </p:embeddedFont>
    <p:embeddedFont>
      <p:font typeface="Verdana" panose="020B0604030504040204" pitchFamily="34" charset="0"/>
      <p:regular r:id="rId71"/>
      <p:bold r:id="rId72"/>
      <p:italic r:id="rId73"/>
      <p:boldItalic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84906" autoAdjust="0"/>
  </p:normalViewPr>
  <p:slideViewPr>
    <p:cSldViewPr snapToGrid="0">
      <p:cViewPr varScale="1">
        <p:scale>
          <a:sx n="150" d="100"/>
          <a:sy n="150" d="100"/>
        </p:scale>
        <p:origin x="216" y="17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estudiantes le hayan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algo que se llama “límites”. Hablaremos sobre lo que son los límites y también jugaremos a un juego en que pueden explorar los límites que tienen en sus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Ustedes son personas adultas y está bien pedir tiempo a solas en su recámara con la puerta cerrada. Incluso, podrían usar una Declaración “yo” para decirle a su padre o madre que necesitan algo de tiempo en privado.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97990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4738"/>
            <a:ext cx="5486400" cy="3086100"/>
          </a:xfrm>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no está bien. No está bien que su pareja romántica, novio o novia les haga sentirse mal por su cuerpo. No está bien que su pareja romántica trate de controlar lo que comen o no comen. Esto no respeta el límite.</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153854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Sus contraseñas son información privada. Su compañero de trabajo no necesita sus contraseñas de medios sociales.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72539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no está bien. ¡Todo el mundo comete errores! No está bien que su asesor de empleos les grite cuando cometan un error. Su asesor de empleos debe ayudarles, no hacerles sentirse mal. Esto no respeta el límite.</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25755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Su amigo no debe tocar su cuerpo sin su consentimiento o permiso. Además, si le dicen a su amigo que les molestó, debe escucharlo. No está bien que haga algo que les moleste y luego les diga que “solo fue una broma”. Esto no respeta el límite.</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28932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Cuando dos personas están saliendo, necesitan hablar entre sí sobre si quieren tener sexo o no. Las dos personas en la relación necesitan estar de acuerdo en lo que quieren o no quieren hacer. Hablaremos más sobre sexo y cuerpos más adelante en el año.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10867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Nunca está bien que su jefe o jefa hable con ustedes acerca de salir con ustedes o sobre cómo se ve su cuerpo. Esto es algo que se llama “acoso sexual”.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271501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Las relaciones sanas necesitan buena comunicación. La buena comunicación incluye escuchar a la otra persona cuando habla. Esto no respeta el límite. </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97466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endParaRPr lang="en-US" dirty="0">
              <a:effectLst/>
            </a:endParaRP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Si conocen a alguien por Internet, está en su círculo rojo. Incluso si parece ser realmente increíble, si solo han hablado con la persona por Internet, no saben quiénes son en realidad. Si van a conocerla en persona, necesitan que los acompañe una persona adulta en quien confían. Más adelante este año, hablaremos más sobre cómo cuidarse en Internet. Este es un límite sano.</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480377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es respetuoso que su amigo vea sus cosas privadas sin su consentimiento o permiso.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245947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Empecemos por repasar nuestra Caja de herramientas para una sana relación. La primera herramienta que pusimos en la caja de herramientas fue Declaraciones “yo”. ¿Alguien recuerda lo que son las Declaraciones “yo”?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b="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Declaraciones ”yo” empiezan con la palabra “yo” e indican a otras personas cómo se sienten, qué quieren o qué necesitan. Pueden decir: “Yo siento”, “Yo quiero” y “Yo necesito”. Entonces, por ejemplo, si su pareja romántica, su novio o su novia siempre llega tarde a sus citas, ¿cuál sería una Declaración “yo” que podrían usar para hablar con esta persona sobre ello?</a:t>
            </a:r>
          </a:p>
          <a:p>
            <a:pPr marL="0" marR="0" lvl="0" indent="0" algn="l" defTabSz="914400" rtl="0" eaLnBrk="1" fontAlgn="auto" latinLnBrk="0" hangingPunct="1">
              <a:lnSpc>
                <a:spcPct val="100000"/>
              </a:lnSpc>
              <a:spcBef>
                <a:spcPct val="0"/>
              </a:spcBef>
              <a:spcAft>
                <a:spcPct val="0"/>
              </a:spcAft>
              <a:buClrTx/>
              <a:buSzTx/>
              <a:buFontTx/>
              <a:buNone/>
              <a:defRPr/>
            </a:pPr>
            <a:endParaRPr lang="en-US" b="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Algunos ejemplos de Declaraciones “yo” pueden incluir: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siento que me lastima cuando siempre llega tarde a nuestras citas.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que llegue a tiempo a nuestras citas.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que me envíe un mensaje de texto si llegará tarde.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b="0"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Nuestra segunda herramienta es el Mapa de relaciones. Vean el Mapa de relaciones que completaron la semana pasada. ¿Cuál círculo contiene a las personas que conocen y quieren y en quienes confían más?</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1"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Así es: el círculo central (verde) es el círculo de amor y confianza.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círculo amarillo es para las personas que conocen bien, pero no son tan cercanas como las personas en su círculo central de confianza (verde).</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círculo rojo es para personas desconocidas o personas que ya conocen, pero que no las conocen bien, o para personas en quienes no confían.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¿Deben compartir información personal, como su apellido o dirección, con alguien en su círculo rojo?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0"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es seguro compartir información personal con personas en su círculo rojo. No puede confiar en las personas en su círculo rojo. La única vez que está bien compartir información personal con alguien en su círculo rojo es si es una persona de ayuda en la comunidad. Las personas de ayuda en la comunidad son personas que su trabajo consiste en ayudar a otras personas, como doctores o bomberos. Está bien compartir cosas como su nombre y dirección con personas de ayuda en la comunidad, pero no deben compartir esta información con otras personas en su círculo rojo de personas que no conocen o en quienes no confían. </a:t>
            </a:r>
            <a:endParaRPr lang="en-US" b="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Nunca está bien que alguien les diga cosas malas por Internet o en persona. Esto es ciberacoso, y si alguna vez les lastiman por Internet, pueden conseguir ayuda. Esto no respeta el límite.</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243180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deben conectarse con nadie que no conocen en los medios sociales, incluido Snapchat. Si no conocen a alguien, está en su círculo rojo. No saben si se puede confiar en esa persona y no deben permitir que los sigan. Esto no respeta el límite.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2830795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No a todo el mundo les gustan los perros. Si tienen un perro y su amigo les tiene miedo a los perros, deben preguntar a su amigo qué necesita para sentirse bien al visitarlos.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1727984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es un poco difícil. Si su jefa o jefe les dice que se ven bien en un tono normal, esto puede estar bien. Si su jefe o jefa les dice que se ven bien de manera sexual, al mirar su cuerpo de arriba a abajo, eso no está bien. Si su jefe o jefa alguna vez hiciera algo que les haga sentirse asustados o que les dé asco, deben hablar con una persona adulta en su círculo de confianza (ver el círculo verde).</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56105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Nunca está bien enviar a alguien una foto de una persona desnuda sin su consentimiento o permiso. Además, no es seguro. Hablaremos mucho más sobre los peligros de enviar fotos de personas desnudas en otra clase.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239718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Una persona necesita estar, por lo menos, en su círculo amarillo antes de que salgan a una cita con ella. Alguien que ven en el camión está en su círculo rojo y no es una persona segura para salir a una cita.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1035730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está bien que alguien esté siguiendo. Esto no respeta el límite.</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1968402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Su dirección es privada. Eso significa que solo las personas en las que realmente confía deben conocerla. Recuerden, si solo han hablado con una persona por Internet, está en su círculo rojo. Todavía no puede confiar en ella y no deben compartir información privada con ella.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890291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Su compañero de clase les está pidiendo su consentimiento o permiso para darles un abrazo. Tienen que preguntar antes de tocar el cuerpo de otra persona. Quizás no quieren un abrazo, y eso está bien. Pueden decirle a su compañero de clase que no. Este es un límite sano.</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847856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está bien ir a la casa de alguien a menos de que les hayan pedido que fueran a su casa.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230816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Límites: </a:t>
            </a:r>
            <a:r>
              <a:rPr lang="es-MX" sz="1200" b="0" i="1" strike="noStrike" cap="none" spc="0" baseline="0" dirty="0">
                <a:solidFill>
                  <a:srgbClr val="000000"/>
                </a:solidFill>
                <a:effectLst/>
                <a:latin typeface="Calibri"/>
                <a:ea typeface="Calibri"/>
                <a:cs typeface="Calibri"/>
              </a:rPr>
              <a:t>lo que es aceptable para ustedes en sus relaciones y lo que no es aceptable para ustedes.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Está bien: </a:t>
            </a:r>
            <a:r>
              <a:rPr lang="es-MX" sz="1200" b="0" i="1" strike="noStrike" cap="none" spc="0" baseline="0" dirty="0">
                <a:solidFill>
                  <a:srgbClr val="000000"/>
                </a:solidFill>
                <a:effectLst/>
                <a:latin typeface="Calibri"/>
                <a:ea typeface="Calibri"/>
                <a:cs typeface="Calibri"/>
              </a:rPr>
              <a:t>algo que es aceptable para ustedes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está bien: </a:t>
            </a:r>
            <a:r>
              <a:rPr lang="es-MX" sz="1200" b="0" i="1" strike="noStrike" cap="none" spc="0" baseline="0" dirty="0">
                <a:solidFill>
                  <a:srgbClr val="000000"/>
                </a:solidFill>
                <a:effectLst/>
                <a:latin typeface="Calibri"/>
                <a:ea typeface="Calibri"/>
                <a:cs typeface="Calibri"/>
              </a:rPr>
              <a:t>algo que no es aceptable para ustedes</a:t>
            </a:r>
          </a:p>
          <a:p>
            <a:pPr marL="171450" lvl="0" indent="-171450">
              <a:buFont typeface="Arial" panose="020B0604020202020204" pitchFamily="34" charset="0"/>
              <a:buChar char="•"/>
            </a:pPr>
            <a:r>
              <a:rPr lang="es-MX" sz="1200" b="0" i="0" strike="noStrike" cap="none" spc="0" baseline="0" dirty="0" err="1">
                <a:solidFill>
                  <a:srgbClr val="000000"/>
                </a:solidFill>
                <a:effectLst/>
                <a:latin typeface="Calibri"/>
                <a:ea typeface="Calibri"/>
                <a:cs typeface="Calibri"/>
              </a:rPr>
              <a:t>Autodefensor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una persona que se defiende a si misma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a:t>
            </a:r>
            <a:r>
              <a:rPr lang="es-MX" sz="1200" b="0" i="1" strike="noStrike" cap="none" spc="0" baseline="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quiero: </a:t>
            </a:r>
            <a:r>
              <a:rPr lang="es-MX" sz="1200" b="0" i="1" strike="noStrike" cap="none" spc="0" baseline="0" dirty="0">
                <a:solidFill>
                  <a:srgbClr val="000000"/>
                </a:solidFill>
                <a:effectLst/>
                <a:latin typeface="Calibri"/>
                <a:ea typeface="Calibri"/>
                <a:cs typeface="Calibri"/>
              </a:rPr>
              <a:t>una Declaración “yo” que se puede usar cuando les gustaría algo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a:t>
            </a:r>
            <a:r>
              <a:rPr lang="es-MX" sz="1200" b="0" i="1" strike="noStrike" cap="none" spc="0" baseline="0" dirty="0">
                <a:solidFill>
                  <a:srgbClr val="000000"/>
                </a:solidFill>
                <a:effectLst/>
                <a:latin typeface="Calibri"/>
                <a:ea typeface="Calibri"/>
                <a:cs typeface="Calibri"/>
              </a:rPr>
              <a:t>una Declaración “yo” que se puede usar cuando deben conseguir algo </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Seguro: </a:t>
            </a:r>
            <a:r>
              <a:rPr lang="es-MX" sz="1200" b="0" i="1" strike="noStrike" cap="none" spc="0" baseline="0" dirty="0">
                <a:solidFill>
                  <a:srgbClr val="000000"/>
                </a:solidFill>
                <a:effectLst/>
                <a:latin typeface="Calibri"/>
                <a:ea typeface="Calibri"/>
                <a:cs typeface="Calibri"/>
              </a:rPr>
              <a:t>el sentimiento cuando no va a ser lastimado y cuando sus sentimientos están bien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endParaRPr lang="en-US" dirty="0">
              <a:effectLs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Si alguien les mira fijamente y les manda besos y no les gusta, eso es acoso sexual. Incluso si les gusta la persona que les manda besos, la escuela no es un lugar apropiado para mandarle besos a alguien. Esto no respeta el límite.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1269567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Es importante ser profesionales en el trabajo. Todo el mundo debe sentirse seguros y poder enfocarse en su trabajo. Decir que alguien se ve sexy no está bien.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2359295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En una amistad, nadie es jefe o jefa. Ustedes y su amigo deben elegir juntos o elegir por turnos. Está completamente bien que su amigo pregunte si puede elegir la película para su noche de cine.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1863515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Nunca está bien que una persona desconocida toque el cuerpo de ustedes. Esto daría mucho miedo. Si esto les sucede a ustedes, </a:t>
            </a:r>
            <a:r>
              <a:rPr lang="es-MX" sz="1200" b="0" i="1" strike="noStrike" cap="none" spc="0" baseline="0">
                <a:solidFill>
                  <a:srgbClr val="000000"/>
                </a:solidFill>
                <a:effectLst/>
                <a:latin typeface="Calibri"/>
                <a:ea typeface="Calibri"/>
                <a:cs typeface="Calibri"/>
              </a:rPr>
              <a:t>pueden pedir ayuda a </a:t>
            </a:r>
            <a:r>
              <a:rPr lang="es-MX" sz="1200" b="0" i="1" strike="noStrike" cap="none" spc="0" baseline="0" dirty="0">
                <a:solidFill>
                  <a:srgbClr val="000000"/>
                </a:solidFill>
                <a:effectLst/>
                <a:latin typeface="Calibri"/>
                <a:ea typeface="Calibri"/>
                <a:cs typeface="Calibri"/>
              </a:rPr>
              <a:t>alguien en su círculo de confianza. Esto no respeta el límite.</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1761971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Ustedes son personas adultas y deben buscar a otras personas adultas con quien salir. Esto no respeta el límite. </a:t>
            </a:r>
            <a:r>
              <a:rPr lang="es-MX" sz="1200" b="1" i="1" strike="noStrike" cap="none" spc="0" baseline="0" dirty="0">
                <a:solidFill>
                  <a:srgbClr val="000000"/>
                </a:solidFill>
                <a:effectLst/>
                <a:latin typeface="Calibri"/>
                <a:ea typeface="Calibri"/>
                <a:cs typeface="Calibri"/>
              </a:rPr>
              <a:t> </a:t>
            </a:r>
            <a:endParaRPr lang="en-US" i="1" dirty="0">
              <a:effectLst/>
            </a:endParaRPr>
          </a:p>
          <a:p>
            <a:pPr marL="0" lvl="0" indent="0">
              <a:buFont typeface="Arial" panose="020B0604020202020204" pitchFamily="34" charset="0"/>
              <a:buNone/>
            </a:pP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1134948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endParaRPr lang="en-US" dirty="0">
              <a:effectLst/>
            </a:endParaRP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En la mayoría de los casos, esto no está bien. La mayoría de las personas quieren mantener separadas su vida profesional y su vida personal. Si su jefe o jefa lo sigue en medios sociales y no se sienten a gusto siendo amigos por Internet, hablen con una persona adulta en su círculo de confianza (círculo verde) para pedir ayuda.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891289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siempre y cuando pregunten primero. Es importante que, cuando vayan a usar las cosas de alguien, primero consigan su consentimiento o permiso.</a:t>
            </a:r>
          </a:p>
          <a:p>
            <a:pPr marL="171450" lvl="0" indent="-171450">
              <a:buFont typeface="Arial" panose="020B0604020202020204" pitchFamily="34" charset="0"/>
              <a:buChar char="•"/>
            </a:pPr>
            <a:endParaRPr lang="en-US" sz="1200" i="1" kern="1200" baseline="0" dirty="0">
              <a:solidFill>
                <a:schemeClr val="tx1"/>
              </a:solidFill>
              <a:effectLst/>
              <a:latin typeface="+mn-lt"/>
              <a:ea typeface="+mn-ea"/>
              <a:cs typeface="+mn-cs"/>
            </a:endParaRPr>
          </a:p>
          <a:p>
            <a:pPr marL="0" lvl="0"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jugar Está bien o no está bien! ¿Alguien desea compartir otros ejemplos de cosas que no respetan sus límites?</a:t>
            </a:r>
            <a:endParaRPr lang="en-US" i="0" dirty="0">
              <a:effectLst/>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2780021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542103"/>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Hoy hemos hablado mucho sobre lo que son sus límites. Ahora, hablaremos sobre cómo usar la herramienta ¡NO! para poner sus límites.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4096916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alguien hace algo que no está bien, que no respeta sus límites, ustedes pueden decir: “¡NO!”. Siempre tienen el derecho a decir que ¡NO! a cualquier persona o cosa que  hacen sentirse incómodos o inseguros. Pueden decir que ¡NO! con sus palabras, señas, dibujos o cuerpo.</a:t>
            </a:r>
          </a:p>
          <a:p>
            <a:endParaRPr lang="en-US" sz="1200" i="1"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Lee un ejemplo de la columna No está bien y pida al grupo que practique responder diciendo “¡NO!” con su voz, señas, dibujos o cuerpo.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Lea la agenda. Como opción, puede pedir un voluntario para leer la agenda.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agregaremos nuestra tercera herramienta a la Caja de herramientas para una sana relación. Nuestra tercera herramienta es la herramienta ¡NO!. Si alguien no respeta sus límites, pueden decir: “¡NO!” con su voz, señas, dibujos o cuerpo. ¿Hay alguien que quiera ofrecerse para colocar la herramienta ¡NO! en la Caja de herramientas para una sana relación?</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la persona voluntaria que fije el material de herramienta ¡NO! del grupo a la Caja de herramientas para una sana relación del grupo. Luego, dé a cada quien una barra adhesiva y una copia de la herramienta ¡NO! de estudiantes. Dé al grupo unos minutos para pegar su herramienta en su caja de herramientas. Durante las próximas semanas, el agregará herramientas a su caja de herramientas, así que asegúrese de pedir que conserven sus cajas de herramientas para la siguiente clase.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1893927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Lo último que haremos hoy es repasar la Guía de límites.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228105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Hablemos sobre cómo les dicen a otras personas cuáles son sus límites. Si alguien está haciendo algo que no está bien, les hacen sentirse incómodos, o que no es seguro o no respeta sus límites, pueden usar la Guía de límites para poner su límite y conseguir ayuda.</a:t>
            </a:r>
            <a:endParaRPr lang="en-US" i="1" dirty="0">
              <a:effectLst/>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La Guía de límites tiene tres pasos que les ayudará a saber qué hacer cuando no se respetó su límite. Veamos los pasos en grupo.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 cada quien una copia impresa de la Guía de límites.</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2569387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leer el primer paso?</a:t>
            </a:r>
            <a:r>
              <a:rPr lang="es-MX" sz="1200" b="0" i="0" strike="noStrike" cap="none" spc="0" baseline="0" dirty="0">
                <a:solidFill>
                  <a:srgbClr val="000000"/>
                </a:solidFill>
                <a:effectLst/>
                <a:latin typeface="Calibri"/>
                <a:ea typeface="Calibri"/>
                <a:cs typeface="Calibri"/>
              </a:rPr>
              <a:t> </a:t>
            </a:r>
          </a:p>
          <a:p>
            <a:pPr marL="0" lvl="1"/>
            <a:endParaRPr lang="en-US" sz="1200"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El primer paso es Confiar en lo que sienten. Sus sentimientos les indican cuáles son sus límites. Recuerden: ¡USTEDES SE CONOCEN MEJOR QUE NADIE! Lo que sienten les indica cuando algo no es seguro. Cuando se sientan incómodos o inseguros, confíen en lo que sienten. </a:t>
            </a:r>
          </a:p>
          <a:p>
            <a:pPr marL="0" lvl="1"/>
            <a:endParaRPr lang="en-US" sz="1200" i="1"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Lee uno o dos ejemplos de la columna No está bien. Para cada ejemplo, pregunte al grupo: </a:t>
            </a:r>
            <a:r>
              <a:rPr lang="es-MX" sz="1200" b="0" i="1" strike="noStrike" cap="none" spc="0" baseline="0" dirty="0">
                <a:solidFill>
                  <a:srgbClr val="000000"/>
                </a:solidFill>
                <a:effectLst/>
                <a:latin typeface="Calibri"/>
                <a:ea typeface="Calibri"/>
                <a:cs typeface="Calibri"/>
              </a:rPr>
              <a:t>“¿Cómo les haría sentirse esto?”</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a:p>
        </p:txBody>
      </p:sp>
    </p:spTree>
    <p:extLst>
      <p:ext uri="{BB962C8B-B14F-4D97-AF65-F5344CB8AC3E}">
        <p14:creationId xmlns:p14="http://schemas.microsoft.com/office/powerpoint/2010/main" val="1161011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leer el segundo paso? </a:t>
            </a:r>
          </a:p>
          <a:p>
            <a:pPr marL="0" lvl="1"/>
            <a:endParaRPr lang="en-US" sz="1200" i="1"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El segundo paso es Decir su límite. Pueden usar su voz, señas, dibujos o cuerpo para comunicar su límite. También hay dos herramientas de la Caja de herramientas para una sana relación que pueden usar para poner su límite. La primera es la herramienta ¡NO!. Siempre pueden decir que ¡NO!. Ustedes tienen el derecho a decir que ¡NO! a cualquier persona o cosa que no respeta su límite. Practicamos esto hace un momento.</a:t>
            </a:r>
          </a:p>
          <a:p>
            <a:pPr marL="0" lvl="1"/>
            <a:endParaRPr lang="en-US" sz="1200" i="1" kern="1200" dirty="0">
              <a:solidFill>
                <a:schemeClr val="tx1"/>
              </a:solidFill>
              <a:effectLst/>
              <a:latin typeface="+mn-lt"/>
              <a:ea typeface="+mn-ea"/>
              <a:cs typeface="+mn-cs"/>
            </a:endParaRPr>
          </a:p>
          <a:p>
            <a:pPr marL="0" lvl="2"/>
            <a:r>
              <a:rPr lang="es-MX" sz="1200" b="0" i="1" strike="noStrike" cap="none" spc="0" baseline="0" dirty="0">
                <a:solidFill>
                  <a:srgbClr val="000000"/>
                </a:solidFill>
                <a:effectLst/>
                <a:latin typeface="Calibri"/>
                <a:ea typeface="Calibri"/>
                <a:cs typeface="Calibri"/>
              </a:rPr>
              <a:t>Otra manera de decir su límite es usando la herramienta Declaraciones “yo”. Recuerden: las Declaraciones “yo” les dicen a otras personas cómo se sienten, qué quieren y qué necesitan. </a:t>
            </a:r>
            <a:endParaRPr lang="en-US" i="1" dirty="0">
              <a:effectLst/>
            </a:endParaRPr>
          </a:p>
          <a:p>
            <a:pPr marL="0" lvl="2"/>
            <a:endParaRPr lang="en-US" sz="1200" i="1"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Lee uno o dos ejemplos de la columna No está bien y pida al grupo que aporte una declaración “Yo me siento” que podría usar en esa situación. Lee unos cuantos ejemplos más de la columna No está bien y pida al grupo que aporte una declaración “Yo quiero” o “Yo necesito” que podría usar en esa situación. </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a:p>
        </p:txBody>
      </p:sp>
    </p:spTree>
    <p:extLst>
      <p:ext uri="{BB962C8B-B14F-4D97-AF65-F5344CB8AC3E}">
        <p14:creationId xmlns:p14="http://schemas.microsoft.com/office/powerpoint/2010/main" val="463163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leer el tercer paso? </a:t>
            </a:r>
          </a:p>
          <a:p>
            <a:pPr marL="0" lvl="1"/>
            <a:endParaRPr lang="en-US" sz="1200" i="1"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El tercer paso es Ponerse a salvo. Si su límite no se respeta, aléjense de la situación o consigan ayuda de alguien en quien confían tan pronto como puedan. ¿A quién podrían decirle si no se respetó su límite? ¿Dónde debe estar en su Mapa de relaciones? </a:t>
            </a:r>
          </a:p>
          <a:p>
            <a:pPr marL="0" lvl="1"/>
            <a:endParaRPr lang="en-US" sz="12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lvl="1"/>
            <a:endParaRPr lang="en-US" sz="1200" i="1"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Podrían hablar con alguien en su círculo de confianza. Si alguien les lastima o les hace sentirse incómodos, es importante que le digan a alguien en quien confían para que puedan conseguir ayuda. Si la primera persona a quien le dicen no les cree, díganle a otra persona adulta de su círculo de confianza (círculo verde). Sigan diciéndole a personas adultas lo que está sucediendo hasta que alguien les cree y les ayuda.        </a:t>
            </a:r>
            <a:endParaRPr lang="en-US" i="1" dirty="0">
              <a:effectLst/>
            </a:endParaRPr>
          </a:p>
          <a:p>
            <a:pPr marL="0" lvl="2"/>
            <a:endParaRPr lang="en-US" sz="1200" i="1"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Busque los datos del centro local para violencia doméstica o violaciones en su área. Es probable que tengan una línea de ayuda disponible las 24 horas del día, los siete días de la semana para personas cuyos límites de relaciones no fueron respetados. Comparta el número de teléfono con el grupo. Explíqueles que este es un número al que pueden marcar a cualquier hora si llegaran a sentir que su relación no es segura. </a:t>
            </a:r>
            <a:endParaRPr lang="en-US" i="0" dirty="0">
              <a:effectLst/>
            </a:endParaRPr>
          </a:p>
          <a:p>
            <a:pPr lvl="2"/>
            <a:endParaRPr lang="en-US" sz="1200" i="1"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En una emergencia, también pueden llamar a 911. Una emergencia significa que están en peligro y que necesitan ayuda de inmediato. Cuando llamen a 911, puede ser útil decirle a la persona quien contesta el teléfono que tienen una discapacidad. Cuando llegue la policía, sabrá de su discapacidad y podrán ayudarles mejor. Cuando llamen a 911, puede llegar la policía o una ambulancia.</a:t>
            </a:r>
          </a:p>
          <a:p>
            <a:pPr marL="0" lvl="2"/>
            <a:endParaRPr lang="en-US" i="1" dirty="0">
              <a:effectLst/>
            </a:endParaRPr>
          </a:p>
          <a:p>
            <a:pPr marL="0" lvl="2"/>
            <a:r>
              <a:rPr lang="es-MX" sz="1200" b="0" i="0" strike="noStrike" cap="none" spc="0" baseline="0" dirty="0">
                <a:solidFill>
                  <a:srgbClr val="000000"/>
                </a:solidFill>
                <a:effectLst/>
                <a:latin typeface="Calibri"/>
                <a:ea typeface="Calibri"/>
                <a:cs typeface="Calibri"/>
              </a:rPr>
              <a:t>Nota: Les hemos dicho a los estudiantes que pueden decirle al personal de 911 acerca de su discapacidad porque creemos que el personal de emergencia que responda a esta llamada podría estar mejor preparado para responder si cuentan con esta información. Desafortunadamente, han habido algunos casos en que la policía ha respondido a personas con discapacidades y mal interpretaron algunos de sus signos de discapacidad (p. ej., habla mal articulado, no responder a órdenes, no hacer contacto visual). Sentimos que poder indicar a 911 que el estudiante tiene una discapacidad es una parte importante de autodefensa y seguridad. </a:t>
            </a:r>
          </a:p>
          <a:p>
            <a:pPr marL="0" lvl="2"/>
            <a:endParaRPr lang="en-US" sz="1200" i="0"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En las fechas en que se escribe este manual (2021), muchas comunidades están teniendo conversaciones sobre la violencia policiaca. Los análisis de datos muestran que personas con discapacidades son víctimas de violencia policiaca a índices mayores que personas sin discapacidades, y esto es especialmente cierto para personas con discapacidades que también son personas de color. Si bien creemos que incluir a 911 en planes de seguridad aún es un recurso valioso, especialmente porque es un número tan ampliamente conocido que es relativamente fácil de recordar, también reconocemos que llamar a la policía quizás no se sienta seguro para todos los estudiantes. Si un estudiante expresa inquietudes acerca de seguridad al llamar a 911, puede tener una conversación con el grupo sobre las ventajas y desventajas de llamar a la policía. Ultimadamente, enfatice que el estudiante tiene el derecho a decidir cuáles pasos se sienten más seguros para ellos cuando su límite no se respetó. Una parte importante de la autodefensa para jóvenes adultos con discapacidades es poder identificar quién y qué les hace sentirse más seguros. </a:t>
            </a:r>
            <a:endParaRPr lang="en-US" i="0" dirty="0">
              <a:effectLst/>
            </a:endParaRPr>
          </a:p>
          <a:p>
            <a:r>
              <a:rPr lang="es-MX" sz="1200" b="1" i="1" strike="noStrike" cap="none" spc="0" baseline="0" dirty="0">
                <a:solidFill>
                  <a:srgbClr val="000000"/>
                </a:solidFill>
                <a:effectLst/>
                <a:latin typeface="Calibri"/>
                <a:ea typeface="Calibri"/>
                <a:cs typeface="Calibri"/>
              </a:rPr>
              <a:t> </a:t>
            </a:r>
          </a:p>
        </p:txBody>
      </p:sp>
      <p:sp>
        <p:nvSpPr>
          <p:cNvPr id="4" name="Slide Number Placeholder 3"/>
          <p:cNvSpPr>
            <a:spLocks noGrp="1"/>
          </p:cNvSpPr>
          <p:nvPr>
            <p:ph type="sldNum" sz="quarter" idx="10"/>
          </p:nvPr>
        </p:nvSpPr>
        <p:spPr/>
        <p:txBody>
          <a:bodyPr/>
          <a:lstStyle/>
          <a:p>
            <a:fld id="{68BAA58B-7F68-4F22-A5B3-354C37D900B1}" type="slidenum">
              <a:rPr lang="en-US" smtClean="0"/>
              <a:t>45</a:t>
            </a:fld>
            <a:endParaRPr lang="en-US"/>
          </a:p>
        </p:txBody>
      </p:sp>
    </p:spTree>
    <p:extLst>
      <p:ext uri="{BB962C8B-B14F-4D97-AF65-F5344CB8AC3E}">
        <p14:creationId xmlns:p14="http://schemas.microsoft.com/office/powerpoint/2010/main" val="2806000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46</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¿Les indican sus sentimientos lo que está bien y lo que no está bien para ustedes en sus relaciones?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Recuerden: el primer paso de nuestra Guía de límites es Confiar en lo que sienten. Si alguien hace algo que les hace sentirse tristes, enojados, asustados o les da asco, pongan atención. Sus sentimientos lee están indicando que alguien hizo algo que no está bien. Esto no respeta el límite.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47</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¿Tienen el derecho a decir que ¡NO! a cualquier persona o cosa que no respete su límite?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siempre tienen el derecho a decir que ¡NO! a cualquier persona o cosa que no respete su límite. El segundo paso de nuestra Guía de límites es decir su límite. Pueden decir su límite diciendo “¡NO!” o usando una Declaración “yo”.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48</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no respeta su límite, el primer paso es confiar en lo que sienten. El segundo paso es decir su límite. El tercer paso es ¿qué? Muestren un dedo para “Ponerse a salvo”, dos dedos para “Tomar una siesta” o tres dedos para “Solo ignorar a la persona”.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tercer paso en la Guía de límites es ponerse a salvo. Pueden alejarse de la situación tan pronto como sea posible. Hablen con alguien en su círculo de confianza. En una emergencia, también tienen la opción de llamar a 911.</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49</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¿Quién quiere tener relaciones sanas? Levanten la mano si quieren relaciones sanas.</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lvl="0"/>
            <a:endParaRPr lang="en-US" i="1" dirty="0">
              <a:effectLst/>
            </a:endParaRPr>
          </a:p>
          <a:p>
            <a:pPr lvl="0"/>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¡Sí! Todo el mundo queremos relaciones sanas. Una cosa que necesitan para tener relaciones sanas es algo que se llama “límites”. Los límites son cómo saben lo que es aceptable para ustedes en sus relaciones y lo que no es aceptable para ustedes. Vean el Mapa de relaciones que hicieron la clase pasada. Los límites les ayuda a sentirse seguros y bien al estar con amigos, compañeros y todas las demás personas en su mapa.</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26640017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50</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51</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52</a:t>
            </a:fld>
            <a:endParaRPr lang="en-US"/>
          </a:p>
        </p:txBody>
      </p:sp>
    </p:spTree>
    <p:extLst>
      <p:ext uri="{BB962C8B-B14F-4D97-AF65-F5344CB8AC3E}">
        <p14:creationId xmlns:p14="http://schemas.microsoft.com/office/powerpoint/2010/main" val="2128418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53</a:t>
            </a:fld>
            <a:endParaRPr lang="en-US"/>
          </a:p>
        </p:txBody>
      </p:sp>
    </p:spTree>
    <p:extLst>
      <p:ext uri="{BB962C8B-B14F-4D97-AF65-F5344CB8AC3E}">
        <p14:creationId xmlns:p14="http://schemas.microsoft.com/office/powerpoint/2010/main" val="225045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alguien hace algo que no es aceptable para ustedes, se dice que no se respeta el límite. Por ejemplo, quizás no se respetan sus límites si una persona desconocida se sienta </a:t>
            </a:r>
            <a:r>
              <a:rPr lang="es-MX" sz="1200" b="0" i="1" strike="noStrike" cap="none" spc="0" baseline="0" dirty="0" err="1">
                <a:solidFill>
                  <a:srgbClr val="000000"/>
                </a:solidFill>
                <a:effectLst/>
                <a:latin typeface="Calibri"/>
                <a:ea typeface="Calibri"/>
                <a:cs typeface="Calibri"/>
              </a:rPr>
              <a:t>supercerca</a:t>
            </a:r>
            <a:r>
              <a:rPr lang="es-MX" sz="1200" b="0" i="1" strike="noStrike" cap="none" spc="0" baseline="0" dirty="0">
                <a:solidFill>
                  <a:srgbClr val="000000"/>
                </a:solidFill>
                <a:effectLst/>
                <a:latin typeface="Calibri"/>
                <a:ea typeface="Calibri"/>
                <a:cs typeface="Calibri"/>
              </a:rPr>
              <a:t> de ustedes en el camión. ¿Cómo se sentirían se eso les pasara?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endParaRPr lang="en-US" i="1"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Podrían sentirse extraños o enojados si una persona desconocida se sentara demasiado cerca de ustedes en el camión. Otra cosa que podría no respetar sus límites es si su amigo tratara de presionarlos/as/es o forzarlos a hacer algo que no quieren hacer. Cómo se sentirían si su amigo tratara de presionarlos a hacer algo que no quieren hacer?</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endParaRPr lang="en-US" i="1"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Podrían sentirse asustados o lastimados si su amigo les presiona para hacer algo que no quieren hacer Si tienen sentimientos fuertes como las que están en la pantalla (me da asco, nervioso, triste, enojado o asustado), esto es señal de que alguien quizás no haya respetado sus límites. Es superimportante poner atención a cómo se sienten. Esto les indica qué es aceptable para ustedes en sus relaciones y qué no es aceptable para ustedes.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14745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Ya que hemos platicado un poco sobre lo que son los límites, jugaremos a algo que se llama “Está bien o no está bien”. En este juego, podrán pensar en cuáles son sus límites.</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91899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este juego, podrán usar un pizarrón blanco y marcadores para pizarrón blanco u hojas de rotafolio y marcadores ordinarios. Si usan un borrador blanco, escriba “Está bien” del lado izquierdo y “No está bien” del lado derecho. Si usan hojas de rotafolio, escriba “Está bien” en una hoja y “No está bien en otra hoja. </a:t>
            </a:r>
          </a:p>
          <a:p>
            <a:pPr lvl="0"/>
            <a:endParaRPr lang="en-US" dirty="0">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Jugaremos un juego para ayudar a pensar en sus límites.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Trabajarán con una pareja.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En un momento, daré a cada par una tarjeta.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Lean lo que dice en su tarjeta o pidan ayuda para leerla y, luego, decidan si la situación en su tarjeta no respeta sus límites.</a:t>
            </a:r>
          </a:p>
          <a:p>
            <a:pPr lvl="0"/>
            <a:endParaRPr lang="en-US" i="1" dirty="0"/>
          </a:p>
          <a:p>
            <a:pPr lvl="0"/>
            <a:r>
              <a:rPr lang="es-MX" sz="1200" b="0" i="1" strike="noStrike" cap="none" spc="0" baseline="0" dirty="0">
                <a:solidFill>
                  <a:srgbClr val="000000"/>
                </a:solidFill>
                <a:effectLst/>
                <a:latin typeface="Calibri"/>
                <a:ea typeface="Calibri"/>
                <a:cs typeface="Calibri"/>
              </a:rPr>
              <a:t>¿Está bien o no está bien? ¿Un pulgar hacia arriba o un pulgar hacia abajo? Después de decidir, pueden pasar al frente y pegar su tarjeta en el lado donde creen que corresponde. </a:t>
            </a:r>
            <a:endParaRPr lang="en-US" i="1" dirty="0">
              <a:effectLst/>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Ayude al grupo según sea necesario a encontrar a una pareja y dé a cada par una tarjeta del juego Esta bien o no está bien. Apoye al grupo para leer su tarjeta y decidir si el comportamiento en la tarjeta “está bien” o “no está bien”. Los pares pueden trabajar con varias tarjetas, según lo permita el tiempo.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420222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Después de que el grupo haya clasificado todas las tarjetas, analicen cada uno como grupo. Hay una diapositiva PowerPoint para cada una de las tarjetas del juego Esta bien o no está bien. Después de mostrar la diapositiva, busque la tarjeta correspondiente en el pizarrón blanco o el papel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totalmente bien! Solo porque empiezan a salir con alguien, no significa que dejan de importarle su familia y amigos. Es aceptable que ustedes o su pareja pasen tiempo a solas o con su familia o amigos sin la otra persona.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31394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7.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5.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0.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7.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9.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5.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0.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2.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4.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5.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jpe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5.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45.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9.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0.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1.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2.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45.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75.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75.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5.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7.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5.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3.png"/><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3.png"/><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0"/>
            <a:ext cx="12193905" cy="6858000"/>
          </a:xfrm>
          <a:prstGeom prst="rect">
            <a:avLst/>
          </a:prstGeom>
        </p:spPr>
      </p:pic>
      <p:sp>
        <p:nvSpPr>
          <p:cNvPr id="6"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5" name="Group 4"/>
          <p:cNvGrpSpPr/>
          <p:nvPr/>
        </p:nvGrpSpPr>
        <p:grpSpPr>
          <a:xfrm>
            <a:off x="1958568" y="74768"/>
            <a:ext cx="6288449" cy="1200329"/>
            <a:chOff x="1958568" y="74768"/>
            <a:chExt cx="5531623" cy="1200329"/>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74768"/>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81675" y="2495165"/>
            <a:ext cx="5930538" cy="1323439"/>
          </a:xfrm>
          <a:prstGeom prst="rect">
            <a:avLst/>
          </a:prstGeom>
          <a:solidFill>
            <a:schemeClr val="bg1"/>
          </a:solidFill>
        </p:spPr>
        <p:txBody>
          <a:bodyPr wrap="square" rtlCol="0">
            <a:spAutoFit/>
          </a:bodyPr>
          <a:lstStyle/>
          <a:p>
            <a:pPr algn="ctr"/>
            <a:r>
              <a:rPr lang="es-MX" sz="80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Límites</a:t>
            </a:r>
            <a:endParaRPr lang="en-US" sz="8000" dirty="0">
              <a:latin typeface="PraterBlockPro" panose="020B0504010101020102" pitchFamily="34" charset="77"/>
              <a:ea typeface="Open Sans Extrabold" panose="020B0906030804020204" pitchFamily="34" charset="0"/>
              <a:cs typeface="PraterBlockPro" panose="020B0504010101020102" pitchFamily="34" charset="77"/>
            </a:endParaRPr>
          </a:p>
        </p:txBody>
      </p:sp>
      <p:pic>
        <p:nvPicPr>
          <p:cNvPr id="3" name="Picture 2"/>
          <p:cNvPicPr>
            <a:picLocks noChangeAspect="1"/>
          </p:cNvPicPr>
          <p:nvPr/>
        </p:nvPicPr>
        <p:blipFill>
          <a:blip r:embed="rId5"/>
          <a:srcRect r="33189"/>
          <a:stretch>
            <a:fillRect/>
          </a:stretch>
        </p:blipFill>
        <p:spPr>
          <a:xfrm flipH="1" flipV="1">
            <a:off x="10543616" y="1278126"/>
            <a:ext cx="185344" cy="604372"/>
          </a:xfrm>
          <a:prstGeom prst="rect">
            <a:avLst/>
          </a:prstGeom>
        </p:spPr>
      </p:pic>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09042" y="-1242574"/>
            <a:ext cx="965877" cy="12049437"/>
          </a:xfrm>
          <a:prstGeom prst="rect">
            <a:avLst/>
          </a:prstGeom>
        </p:spPr>
      </p:pic>
      <p:grpSp>
        <p:nvGrpSpPr>
          <p:cNvPr id="10" name="Group 9"/>
          <p:cNvGrpSpPr/>
          <p:nvPr/>
        </p:nvGrpSpPr>
        <p:grpSpPr>
          <a:xfrm>
            <a:off x="4484494" y="4979588"/>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10" y="95109"/>
            <a:ext cx="8061712" cy="4544287"/>
          </a:xfrm>
          <a:prstGeom prst="rect">
            <a:avLst/>
          </a:prstGeom>
        </p:spPr>
      </p:pic>
      <p:sp>
        <p:nvSpPr>
          <p:cNvPr id="20" name="TextBox 19"/>
          <p:cNvSpPr txBox="1"/>
          <p:nvPr/>
        </p:nvSpPr>
        <p:spPr>
          <a:xfrm>
            <a:off x="7204590" y="1109727"/>
            <a:ext cx="4483510" cy="301752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Le dice a su padre/madre que</a:t>
            </a:r>
          </a:p>
          <a:p>
            <a:pPr algn="ctr"/>
            <a:r>
              <a:rPr lang="es-MX" sz="3200" b="1" i="0" strike="noStrike" cap="none" spc="0" baseline="0" dirty="0">
                <a:solidFill>
                  <a:srgbClr val="000000"/>
                </a:solidFill>
                <a:effectLst/>
                <a:latin typeface="Tahoma"/>
                <a:ea typeface="Tahoma"/>
                <a:cs typeface="Tahoma"/>
              </a:rPr>
              <a:t>necesita tiempo a solas en su recámara con la puerta cerrada.</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TextBox 1"/>
          <p:cNvSpPr txBox="1"/>
          <p:nvPr/>
        </p:nvSpPr>
        <p:spPr>
          <a:xfrm>
            <a:off x="5758150" y="1222341"/>
            <a:ext cx="851657"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Smoothy" pitchFamily="2" charset="77"/>
                <a:ea typeface="Calibri"/>
                <a:cs typeface="Calibri"/>
              </a:rPr>
              <a:t>¡Privado!</a:t>
            </a:r>
            <a:endParaRPr lang="en-US" sz="1600" dirty="0">
              <a:latin typeface="Smoothy" pitchFamily="2" charset="77"/>
            </a:endParaRPr>
          </a:p>
        </p:txBody>
      </p:sp>
    </p:spTree>
    <p:extLst>
      <p:ext uri="{BB962C8B-B14F-4D97-AF65-F5344CB8AC3E}">
        <p14:creationId xmlns:p14="http://schemas.microsoft.com/office/powerpoint/2010/main" val="2901191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26037" y="-1487850"/>
            <a:ext cx="965877" cy="12049437"/>
          </a:xfrm>
          <a:prstGeom prst="rect">
            <a:avLst/>
          </a:prstGeom>
        </p:spPr>
      </p:pic>
      <p:grpSp>
        <p:nvGrpSpPr>
          <p:cNvPr id="11" name="Group 10"/>
          <p:cNvGrpSpPr/>
          <p:nvPr/>
        </p:nvGrpSpPr>
        <p:grpSpPr>
          <a:xfrm>
            <a:off x="4276468" y="4893911"/>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14643"/>
          <a:stretch>
            <a:fillRect/>
          </a:stretch>
        </p:blipFill>
        <p:spPr>
          <a:xfrm>
            <a:off x="1032753" y="342938"/>
            <a:ext cx="5887370" cy="3887961"/>
          </a:xfrm>
          <a:prstGeom prst="rect">
            <a:avLst/>
          </a:prstGeom>
        </p:spPr>
      </p:pic>
      <p:sp>
        <p:nvSpPr>
          <p:cNvPr id="20" name="TextBox 19"/>
          <p:cNvSpPr txBox="1"/>
          <p:nvPr/>
        </p:nvSpPr>
        <p:spPr>
          <a:xfrm>
            <a:off x="7154920" y="1121724"/>
            <a:ext cx="4761779" cy="204216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Su pareja romántica le dice que no debe</a:t>
            </a:r>
          </a:p>
          <a:p>
            <a:pPr algn="ctr"/>
            <a:r>
              <a:rPr lang="es-MX" sz="3200" b="1" i="0" strike="noStrike" cap="none" spc="0" baseline="0">
                <a:solidFill>
                  <a:srgbClr val="000000"/>
                </a:solidFill>
                <a:effectLst/>
                <a:latin typeface="Tahoma"/>
                <a:ea typeface="Tahoma"/>
                <a:cs typeface="Tahoma"/>
              </a:rPr>
              <a:t>comer pastel porque engordará.</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2318770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406172"/>
            <a:ext cx="965877" cy="12049437"/>
          </a:xfrm>
          <a:prstGeom prst="rect">
            <a:avLst/>
          </a:prstGeom>
        </p:spPr>
      </p:pic>
      <p:grpSp>
        <p:nvGrpSpPr>
          <p:cNvPr id="11" name="Group 10"/>
          <p:cNvGrpSpPr/>
          <p:nvPr/>
        </p:nvGrpSpPr>
        <p:grpSpPr>
          <a:xfrm>
            <a:off x="4085273" y="4949009"/>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31292" r="26886"/>
          <a:stretch>
            <a:fillRect/>
          </a:stretch>
        </p:blipFill>
        <p:spPr>
          <a:xfrm>
            <a:off x="2742435" y="120759"/>
            <a:ext cx="3115403" cy="4199021"/>
          </a:xfrm>
          <a:prstGeom prst="rect">
            <a:avLst/>
          </a:prstGeom>
        </p:spPr>
      </p:pic>
      <p:sp>
        <p:nvSpPr>
          <p:cNvPr id="20" name="TextBox 19"/>
          <p:cNvSpPr txBox="1"/>
          <p:nvPr/>
        </p:nvSpPr>
        <p:spPr>
          <a:xfrm>
            <a:off x="6050551" y="980727"/>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trabajo pide las contraseñas de sus cuentas de medios sociales.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2" name="Oval 1"/>
          <p:cNvSpPr/>
          <p:nvPr/>
        </p:nvSpPr>
        <p:spPr>
          <a:xfrm>
            <a:off x="3385736" y="1290320"/>
            <a:ext cx="1828800" cy="11887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08012" y="1452880"/>
            <a:ext cx="206524" cy="284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16959" y="1452880"/>
            <a:ext cx="1494314" cy="91440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¿Me da sus contraseñas?</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1611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06105" y="-1469114"/>
            <a:ext cx="965877" cy="12049437"/>
          </a:xfrm>
          <a:prstGeom prst="rect">
            <a:avLst/>
          </a:prstGeom>
        </p:spPr>
      </p:pic>
      <p:grpSp>
        <p:nvGrpSpPr>
          <p:cNvPr id="11" name="Group 10"/>
          <p:cNvGrpSpPr/>
          <p:nvPr/>
        </p:nvGrpSpPr>
        <p:grpSpPr>
          <a:xfrm>
            <a:off x="4173997" y="4886968"/>
            <a:ext cx="3545129" cy="1489892"/>
            <a:chOff x="6612563" y="3503108"/>
            <a:chExt cx="3564835" cy="1643555"/>
          </a:xfrm>
        </p:grpSpPr>
        <p:sp>
          <p:nvSpPr>
            <p:cNvPr id="12" name="Rectangle 11"/>
            <p:cNvSpPr/>
            <p:nvPr/>
          </p:nvSpPr>
          <p:spPr>
            <a:xfrm>
              <a:off x="6612563"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438" y="-1"/>
            <a:ext cx="7380887" cy="4160515"/>
          </a:xfrm>
          <a:prstGeom prst="rect">
            <a:avLst/>
          </a:prstGeom>
        </p:spPr>
      </p:pic>
      <p:sp>
        <p:nvSpPr>
          <p:cNvPr id="20" name="TextBox 19"/>
          <p:cNvSpPr txBox="1"/>
          <p:nvPr/>
        </p:nvSpPr>
        <p:spPr>
          <a:xfrm>
            <a:off x="7089753" y="805280"/>
            <a:ext cx="4924009" cy="2062103"/>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asesor de empleos le grita porque cometió un error en el trabajo.</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3173844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89992" y="-1390127"/>
            <a:ext cx="965877" cy="1204943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52" y="340930"/>
            <a:ext cx="7320670" cy="4126571"/>
          </a:xfrm>
          <a:prstGeom prst="rect">
            <a:avLst/>
          </a:prstGeom>
        </p:spPr>
      </p:pic>
      <p:sp>
        <p:nvSpPr>
          <p:cNvPr id="20" name="TextBox 19"/>
          <p:cNvSpPr txBox="1"/>
          <p:nvPr/>
        </p:nvSpPr>
        <p:spPr>
          <a:xfrm>
            <a:off x="6379135" y="1141693"/>
            <a:ext cx="4991100"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amigo/a/e le da una nalgada, y cuando se enoja, le dice que solo fue una broma.</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7" name="Group 16"/>
          <p:cNvGrpSpPr/>
          <p:nvPr/>
        </p:nvGrpSpPr>
        <p:grpSpPr>
          <a:xfrm>
            <a:off x="3859672" y="4949009"/>
            <a:ext cx="3545129" cy="1489892"/>
            <a:chOff x="6612563" y="3503108"/>
            <a:chExt cx="3564835" cy="1643555"/>
          </a:xfrm>
        </p:grpSpPr>
        <p:sp>
          <p:nvSpPr>
            <p:cNvPr id="19" name="Rectangle 18"/>
            <p:cNvSpPr/>
            <p:nvPr/>
          </p:nvSpPr>
          <p:spPr>
            <a:xfrm>
              <a:off x="6612563"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2"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Tree>
    <p:extLst>
      <p:ext uri="{BB962C8B-B14F-4D97-AF65-F5344CB8AC3E}">
        <p14:creationId xmlns:p14="http://schemas.microsoft.com/office/powerpoint/2010/main" val="4033528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38161" y="-1421329"/>
            <a:ext cx="965877" cy="12049437"/>
          </a:xfrm>
          <a:prstGeom prst="rect">
            <a:avLst/>
          </a:prstGeom>
        </p:spPr>
      </p:pic>
      <p:grpSp>
        <p:nvGrpSpPr>
          <p:cNvPr id="10" name="Group 9"/>
          <p:cNvGrpSpPr/>
          <p:nvPr/>
        </p:nvGrpSpPr>
        <p:grpSpPr>
          <a:xfrm>
            <a:off x="4246509" y="4912024"/>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595" y="951901"/>
            <a:ext cx="7113555" cy="4009823"/>
          </a:xfrm>
          <a:prstGeom prst="rect">
            <a:avLst/>
          </a:prstGeom>
        </p:spPr>
      </p:pic>
      <p:sp>
        <p:nvSpPr>
          <p:cNvPr id="20" name="TextBox 19"/>
          <p:cNvSpPr txBox="1"/>
          <p:nvPr/>
        </p:nvSpPr>
        <p:spPr>
          <a:xfrm>
            <a:off x="8066318" y="648489"/>
            <a:ext cx="4221544"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pareja romántica quiere </a:t>
            </a:r>
          </a:p>
          <a:p>
            <a:pPr algn="ctr"/>
            <a:r>
              <a:rPr lang="es-MX" sz="3200" b="1" i="0" strike="noStrike" cap="none" spc="0" baseline="0" dirty="0">
                <a:solidFill>
                  <a:srgbClr val="000000"/>
                </a:solidFill>
                <a:effectLst/>
                <a:latin typeface="Tahoma"/>
                <a:ea typeface="Tahoma"/>
                <a:cs typeface="Tahoma"/>
              </a:rPr>
              <a:t>hablar con usted sobre</a:t>
            </a:r>
          </a:p>
          <a:p>
            <a:pPr algn="ctr"/>
            <a:r>
              <a:rPr lang="es-MX" sz="3200" b="1" i="0" strike="noStrike" cap="none" spc="0" baseline="0" dirty="0">
                <a:solidFill>
                  <a:srgbClr val="000000"/>
                </a:solidFill>
                <a:effectLst/>
                <a:latin typeface="Tahoma"/>
                <a:ea typeface="Tahoma"/>
                <a:cs typeface="Tahoma"/>
              </a:rPr>
              <a:t>tener sexo.</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2596021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r="22038"/>
          <a:stretch>
            <a:fillRect/>
          </a:stretch>
        </p:blipFill>
        <p:spPr>
          <a:xfrm>
            <a:off x="772858" y="263000"/>
            <a:ext cx="6226273" cy="45017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rot="16200000">
            <a:off x="5266113" y="-1596863"/>
            <a:ext cx="965877" cy="12049437"/>
          </a:xfrm>
          <a:prstGeom prst="rect">
            <a:avLst/>
          </a:prstGeom>
        </p:spPr>
      </p:pic>
      <p:grpSp>
        <p:nvGrpSpPr>
          <p:cNvPr id="11" name="Group 10"/>
          <p:cNvGrpSpPr/>
          <p:nvPr/>
        </p:nvGrpSpPr>
        <p:grpSpPr>
          <a:xfrm>
            <a:off x="4293512" y="4764766"/>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
        <p:nvSpPr>
          <p:cNvPr id="19" name="Heart 18"/>
          <p:cNvSpPr/>
          <p:nvPr/>
        </p:nvSpPr>
        <p:spPr>
          <a:xfrm>
            <a:off x="4845809" y="656778"/>
            <a:ext cx="604684" cy="634180"/>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112229" y="1114092"/>
            <a:ext cx="4596609"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 Su jefe le dice que si fueran de la misma edad, querría salir con usted.</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1048414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1892" y="-1563257"/>
            <a:ext cx="965877" cy="12049437"/>
          </a:xfrm>
          <a:prstGeom prst="rect">
            <a:avLst/>
          </a:prstGeom>
        </p:spPr>
      </p:pic>
      <p:grpSp>
        <p:nvGrpSpPr>
          <p:cNvPr id="11" name="Group 10"/>
          <p:cNvGrpSpPr/>
          <p:nvPr/>
        </p:nvGrpSpPr>
        <p:grpSpPr>
          <a:xfrm>
            <a:off x="4062265" y="476440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80" y="250677"/>
            <a:ext cx="8106609" cy="3851337"/>
          </a:xfrm>
          <a:prstGeom prst="rect">
            <a:avLst/>
          </a:prstGeom>
        </p:spPr>
      </p:pic>
      <p:sp>
        <p:nvSpPr>
          <p:cNvPr id="20" name="TextBox 19"/>
          <p:cNvSpPr txBox="1"/>
          <p:nvPr/>
        </p:nvSpPr>
        <p:spPr>
          <a:xfrm>
            <a:off x="6596435" y="1087515"/>
            <a:ext cx="4483510" cy="252984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Su padre o madre siempre está en el teléfono cuando trata de hablar con él o ella.</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2455401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481530"/>
            <a:ext cx="965877" cy="12049437"/>
          </a:xfrm>
          <a:prstGeom prst="rect">
            <a:avLst/>
          </a:prstGeom>
        </p:spPr>
      </p:pic>
      <p:grpSp>
        <p:nvGrpSpPr>
          <p:cNvPr id="11" name="Group 10"/>
          <p:cNvGrpSpPr/>
          <p:nvPr/>
        </p:nvGrpSpPr>
        <p:grpSpPr>
          <a:xfrm>
            <a:off x="4335380" y="4861968"/>
            <a:ext cx="3349180" cy="1451974"/>
            <a:chOff x="1836954" y="3491605"/>
            <a:chExt cx="3564835" cy="1641137"/>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8"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4727" y="271577"/>
            <a:ext cx="7414907" cy="417969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9658" y="1232268"/>
            <a:ext cx="5786930" cy="332382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l="68171" t="6274" r="20556" b="65361"/>
          <a:stretch>
            <a:fillRect/>
          </a:stretch>
        </p:blipFill>
        <p:spPr>
          <a:xfrm rot="1713325">
            <a:off x="1792950" y="1056861"/>
            <a:ext cx="1369362" cy="2412115"/>
          </a:xfrm>
          <a:prstGeom prst="rect">
            <a:avLst/>
          </a:prstGeom>
        </p:spPr>
      </p:pic>
      <p:sp>
        <p:nvSpPr>
          <p:cNvPr id="22" name="TextBox 21"/>
          <p:cNvSpPr txBox="1"/>
          <p:nvPr/>
        </p:nvSpPr>
        <p:spPr>
          <a:xfrm>
            <a:off x="6971429" y="846436"/>
            <a:ext cx="4780430" cy="252984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Trae a un adulto </a:t>
            </a:r>
          </a:p>
          <a:p>
            <a:pPr algn="ctr"/>
            <a:r>
              <a:rPr lang="es-MX" sz="3200" b="1" i="0" strike="noStrike" cap="none" spc="0" baseline="0">
                <a:solidFill>
                  <a:srgbClr val="000000"/>
                </a:solidFill>
                <a:effectLst/>
                <a:latin typeface="Tahoma"/>
                <a:ea typeface="Tahoma"/>
                <a:cs typeface="Tahoma"/>
              </a:rPr>
              <a:t>en quien confía </a:t>
            </a:r>
          </a:p>
          <a:p>
            <a:pPr algn="ctr"/>
            <a:r>
              <a:rPr lang="es-MX" sz="3200" b="1" i="0" strike="noStrike" cap="none" spc="0" baseline="0">
                <a:solidFill>
                  <a:srgbClr val="000000"/>
                </a:solidFill>
                <a:effectLst/>
                <a:latin typeface="Tahoma"/>
                <a:ea typeface="Tahoma"/>
                <a:cs typeface="Tahoma"/>
              </a:rPr>
              <a:t>para conocer a alguien que solo conoce por Internet.</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5"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886620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561317"/>
            <a:ext cx="965877" cy="12049437"/>
          </a:xfrm>
          <a:prstGeom prst="rect">
            <a:avLst/>
          </a:prstGeom>
        </p:spPr>
      </p:pic>
      <p:grpSp>
        <p:nvGrpSpPr>
          <p:cNvPr id="11" name="Group 10"/>
          <p:cNvGrpSpPr/>
          <p:nvPr/>
        </p:nvGrpSpPr>
        <p:grpSpPr>
          <a:xfrm>
            <a:off x="4123057" y="4827768"/>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45192"/>
          <a:stretch>
            <a:fillRect/>
          </a:stretch>
        </p:blipFill>
        <p:spPr>
          <a:xfrm>
            <a:off x="740714" y="202647"/>
            <a:ext cx="4555185" cy="4194885"/>
          </a:xfrm>
          <a:prstGeom prst="rect">
            <a:avLst/>
          </a:prstGeom>
        </p:spPr>
      </p:pic>
      <p:sp>
        <p:nvSpPr>
          <p:cNvPr id="20" name="TextBox 19"/>
          <p:cNvSpPr txBox="1"/>
          <p:nvPr/>
        </p:nvSpPr>
        <p:spPr>
          <a:xfrm>
            <a:off x="5895621" y="931873"/>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amigo/a/</a:t>
            </a:r>
            <a:r>
              <a:rPr lang="es-MX" sz="3200" b="1" i="0" strike="noStrike" cap="none" spc="0" baseline="0" dirty="0" err="1">
                <a:solidFill>
                  <a:srgbClr val="000000"/>
                </a:solidFill>
                <a:effectLst/>
                <a:latin typeface="Tahoma"/>
                <a:ea typeface="Tahoma"/>
                <a:cs typeface="Tahoma"/>
              </a:rPr>
              <a:t>ue</a:t>
            </a:r>
            <a:r>
              <a:rPr lang="es-MX" sz="3200" b="1" i="0" strike="noStrike" cap="none" spc="0" baseline="0" dirty="0">
                <a:solidFill>
                  <a:srgbClr val="000000"/>
                </a:solidFill>
                <a:effectLst/>
                <a:latin typeface="Tahoma"/>
                <a:ea typeface="Tahoma"/>
                <a:cs typeface="Tahoma"/>
              </a:rPr>
              <a:t> lee mensajes de texto suyos cuando no está en la habitación.</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1206752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7"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131951" y="28851"/>
            <a:ext cx="8400861" cy="954107"/>
            <a:chOff x="2131951" y="28851"/>
            <a:chExt cx="8400861" cy="954107"/>
          </a:xfrm>
        </p:grpSpPr>
        <p:sp>
          <p:nvSpPr>
            <p:cNvPr id="11" name="Rectangle 10"/>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31951" y="28851"/>
              <a:ext cx="8400861" cy="954107"/>
              <a:chOff x="2132318" y="28851"/>
              <a:chExt cx="8132559" cy="954107"/>
            </a:xfrm>
          </p:grpSpPr>
          <p:sp>
            <p:nvSpPr>
              <p:cNvPr id="14" name="Rectangle 13"/>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32318" y="28851"/>
                <a:ext cx="6556064"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16"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013128" y="2887940"/>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6936202" y="2817320"/>
            <a:ext cx="2757123" cy="2646839"/>
          </a:xfrm>
          <a:prstGeom prst="rect">
            <a:avLst/>
          </a:prstGeom>
        </p:spPr>
      </p:pic>
      <p:sp>
        <p:nvSpPr>
          <p:cNvPr id="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060215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1892" y="-1457216"/>
            <a:ext cx="965877" cy="12049437"/>
          </a:xfrm>
          <a:prstGeom prst="rect">
            <a:avLst/>
          </a:prstGeom>
        </p:spPr>
      </p:pic>
      <p:grpSp>
        <p:nvGrpSpPr>
          <p:cNvPr id="11" name="Group 10"/>
          <p:cNvGrpSpPr/>
          <p:nvPr/>
        </p:nvGrpSpPr>
        <p:grpSpPr>
          <a:xfrm>
            <a:off x="4230218" y="4949009"/>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743" y="383956"/>
            <a:ext cx="7173264" cy="4043480"/>
          </a:xfrm>
          <a:prstGeom prst="rect">
            <a:avLst/>
          </a:prstGeom>
        </p:spPr>
      </p:pic>
      <p:sp>
        <p:nvSpPr>
          <p:cNvPr id="20" name="TextBox 19"/>
          <p:cNvSpPr txBox="1"/>
          <p:nvPr/>
        </p:nvSpPr>
        <p:spPr>
          <a:xfrm>
            <a:off x="6630234" y="1470375"/>
            <a:ext cx="5037080"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Alguien hace un comentario de su foto y dice que usted es feo/fea/fee</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2" name="Oval 1"/>
          <p:cNvSpPr/>
          <p:nvPr/>
        </p:nvSpPr>
        <p:spPr>
          <a:xfrm>
            <a:off x="3799840" y="3647440"/>
            <a:ext cx="2011680" cy="538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77243" y="3731686"/>
            <a:ext cx="2011680" cy="365760"/>
          </a:xfrm>
          <a:prstGeom prst="rect">
            <a:avLst/>
          </a:prstGeom>
          <a:noFill/>
        </p:spPr>
        <p:txBody>
          <a:bodyPr wrap="square" rtlCol="0">
            <a:spAutoFit/>
          </a:bodyPr>
          <a:lstStyle/>
          <a:p>
            <a:r>
              <a:rPr lang="es-MX" sz="1800" b="0" i="0" strike="noStrike" cap="none" spc="0" baseline="0">
                <a:solidFill>
                  <a:srgbClr val="000000"/>
                </a:solidFill>
                <a:effectLst/>
                <a:latin typeface="Tahoma"/>
                <a:ea typeface="Tahoma"/>
                <a:cs typeface="Tahoma"/>
              </a:rPr>
              <a:t>¡Te ves fea!</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1101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19286" r="29562"/>
          <a:stretch>
            <a:fillRect/>
          </a:stretch>
        </p:blipFill>
        <p:spPr>
          <a:xfrm>
            <a:off x="2534941" y="214796"/>
            <a:ext cx="3734176" cy="37991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rot="16200000">
            <a:off x="5332842" y="-1669265"/>
            <a:ext cx="965877" cy="12049437"/>
          </a:xfrm>
          <a:prstGeom prst="rect">
            <a:avLst/>
          </a:prstGeom>
        </p:spPr>
      </p:pic>
      <p:grpSp>
        <p:nvGrpSpPr>
          <p:cNvPr id="12" name="Group 11"/>
          <p:cNvGrpSpPr/>
          <p:nvPr/>
        </p:nvGrpSpPr>
        <p:grpSpPr>
          <a:xfrm>
            <a:off x="4043215" y="4775997"/>
            <a:ext cx="3545129" cy="1489892"/>
            <a:chOff x="6790211" y="3503108"/>
            <a:chExt cx="3564835" cy="1643555"/>
          </a:xfrm>
        </p:grpSpPr>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5"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
        <p:nvSpPr>
          <p:cNvPr id="20" name="TextBox 19"/>
          <p:cNvSpPr txBox="1"/>
          <p:nvPr/>
        </p:nvSpPr>
        <p:spPr>
          <a:xfrm>
            <a:off x="6438899" y="1241718"/>
            <a:ext cx="4857663" cy="2062103"/>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Alguien a quien no conoce pide seguirle/a/e en Snapchat.</a:t>
            </a:r>
          </a:p>
        </p:txBody>
      </p:sp>
      <p:sp>
        <p:nvSpPr>
          <p:cNvPr id="2" name="TextBox 1"/>
          <p:cNvSpPr txBox="1"/>
          <p:nvPr/>
        </p:nvSpPr>
        <p:spPr>
          <a:xfrm>
            <a:off x="3285346" y="1348582"/>
            <a:ext cx="860033" cy="369332"/>
          </a:xfrm>
          <a:prstGeom prst="rect">
            <a:avLst/>
          </a:prstGeom>
          <a:noFill/>
        </p:spPr>
        <p:txBody>
          <a:bodyPr wrap="square" rtlCol="0">
            <a:spAutoFit/>
          </a:bodyPr>
          <a:lstStyle/>
          <a:p>
            <a:r>
              <a:rPr lang="en-US"/>
              <a:t>?</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3" name="TextBox 2"/>
          <p:cNvSpPr txBox="1"/>
          <p:nvPr/>
        </p:nvSpPr>
        <p:spPr>
          <a:xfrm>
            <a:off x="4256005" y="1076048"/>
            <a:ext cx="998303" cy="91440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Smoothy" pitchFamily="2" charset="77"/>
                <a:ea typeface="Calibri"/>
                <a:cs typeface="Calibri"/>
              </a:rPr>
              <a:t>Solicitud </a:t>
            </a:r>
          </a:p>
          <a:p>
            <a:r>
              <a:rPr lang="es-MX" sz="1800" b="0" i="0" strike="noStrike" cap="none" spc="0" baseline="0" dirty="0">
                <a:solidFill>
                  <a:srgbClr val="000000"/>
                </a:solidFill>
                <a:effectLst/>
                <a:latin typeface="Smoothy" pitchFamily="2" charset="77"/>
                <a:ea typeface="Calibri"/>
                <a:cs typeface="Calibri"/>
              </a:rPr>
              <a:t>para seguir</a:t>
            </a:r>
            <a:endParaRPr lang="en-US" dirty="0">
              <a:latin typeface="Smoothy" pitchFamily="2" charset="77"/>
            </a:endParaRPr>
          </a:p>
        </p:txBody>
      </p:sp>
    </p:spTree>
    <p:extLst>
      <p:ext uri="{BB962C8B-B14F-4D97-AF65-F5344CB8AC3E}">
        <p14:creationId xmlns:p14="http://schemas.microsoft.com/office/powerpoint/2010/main" val="2830003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47288" y="-1470300"/>
            <a:ext cx="965877" cy="12049437"/>
          </a:xfrm>
          <a:prstGeom prst="rect">
            <a:avLst/>
          </a:prstGeom>
        </p:spPr>
      </p:pic>
      <p:grpSp>
        <p:nvGrpSpPr>
          <p:cNvPr id="10" name="Group 9"/>
          <p:cNvGrpSpPr/>
          <p:nvPr/>
        </p:nvGrpSpPr>
        <p:grpSpPr>
          <a:xfrm>
            <a:off x="4313319" y="4809913"/>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060" y="225017"/>
            <a:ext cx="7346719" cy="3846463"/>
          </a:xfrm>
          <a:prstGeom prst="rect">
            <a:avLst/>
          </a:prstGeom>
        </p:spPr>
      </p:pic>
      <p:sp>
        <p:nvSpPr>
          <p:cNvPr id="20" name="TextBox 19"/>
          <p:cNvSpPr txBox="1"/>
          <p:nvPr/>
        </p:nvSpPr>
        <p:spPr>
          <a:xfrm>
            <a:off x="7211819" y="1279100"/>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Tu amigo/a/</a:t>
            </a:r>
            <a:r>
              <a:rPr lang="es-MX" sz="3200" b="1" i="0" strike="noStrike" cap="none" spc="0" baseline="0" dirty="0" err="1">
                <a:solidFill>
                  <a:srgbClr val="000000"/>
                </a:solidFill>
                <a:effectLst/>
                <a:latin typeface="Tahoma"/>
                <a:ea typeface="Tahoma"/>
                <a:cs typeface="Tahoma"/>
              </a:rPr>
              <a:t>ue</a:t>
            </a:r>
            <a:r>
              <a:rPr lang="es-MX" sz="3200" b="1" i="0" strike="noStrike" cap="none" spc="0" baseline="0" dirty="0">
                <a:solidFill>
                  <a:srgbClr val="000000"/>
                </a:solidFill>
                <a:effectLst/>
                <a:latin typeface="Tahoma"/>
                <a:ea typeface="Tahoma"/>
                <a:cs typeface="Tahoma"/>
              </a:rPr>
              <a:t> les tiene miedo a los perros y le pide que ponga su perro en la otra habitación.</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3345512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13792" y="-1610595"/>
            <a:ext cx="965877" cy="12049437"/>
          </a:xfrm>
          <a:prstGeom prst="rect">
            <a:avLst/>
          </a:prstGeom>
        </p:spPr>
      </p:pic>
      <p:grpSp>
        <p:nvGrpSpPr>
          <p:cNvPr id="9" name="Group 8"/>
          <p:cNvGrpSpPr/>
          <p:nvPr/>
        </p:nvGrpSpPr>
        <p:grpSpPr>
          <a:xfrm>
            <a:off x="1725527" y="4684912"/>
            <a:ext cx="8453257" cy="1489892"/>
            <a:chOff x="734988" y="2434313"/>
            <a:chExt cx="11028275" cy="2285476"/>
          </a:xfrm>
        </p:grpSpPr>
        <p:grpSp>
          <p:nvGrpSpPr>
            <p:cNvPr id="10" name="Group 9"/>
            <p:cNvGrpSpPr/>
            <p:nvPr/>
          </p:nvGrpSpPr>
          <p:grpSpPr>
            <a:xfrm>
              <a:off x="734988" y="2492479"/>
              <a:ext cx="4369402" cy="2227310"/>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grpSp>
          <p:nvGrpSpPr>
            <p:cNvPr id="11" name="Group 10"/>
            <p:cNvGrpSpPr/>
            <p:nvPr/>
          </p:nvGrpSpPr>
          <p:grpSpPr>
            <a:xfrm>
              <a:off x="7138222" y="2434313"/>
              <a:ext cx="4625041" cy="2285476"/>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r="22038"/>
          <a:stretch>
            <a:fillRect/>
          </a:stretch>
        </p:blipFill>
        <p:spPr>
          <a:xfrm>
            <a:off x="773333" y="257806"/>
            <a:ext cx="5695950" cy="4224026"/>
          </a:xfrm>
          <a:prstGeom prst="rect">
            <a:avLst/>
          </a:prstGeom>
        </p:spPr>
      </p:pic>
      <p:sp>
        <p:nvSpPr>
          <p:cNvPr id="21" name="TextBox 20"/>
          <p:cNvSpPr txBox="1"/>
          <p:nvPr/>
        </p:nvSpPr>
        <p:spPr>
          <a:xfrm>
            <a:off x="6919406" y="1424208"/>
            <a:ext cx="4483510" cy="106680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Su jefe o jefa le dice que se ve bien hoy.</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1275667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78986" y="-1567110"/>
            <a:ext cx="965877" cy="12049437"/>
          </a:xfrm>
          <a:prstGeom prst="rect">
            <a:avLst/>
          </a:prstGeom>
        </p:spPr>
      </p:pic>
      <p:grpSp>
        <p:nvGrpSpPr>
          <p:cNvPr id="11" name="Group 10"/>
          <p:cNvGrpSpPr/>
          <p:nvPr/>
        </p:nvGrpSpPr>
        <p:grpSpPr>
          <a:xfrm>
            <a:off x="4123385" y="4805998"/>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
        <p:nvSpPr>
          <p:cNvPr id="20" name="TextBox 19"/>
          <p:cNvSpPr txBox="1"/>
          <p:nvPr/>
        </p:nvSpPr>
        <p:spPr>
          <a:xfrm>
            <a:off x="6571131" y="1793736"/>
            <a:ext cx="4483510"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amigo/a/</a:t>
            </a:r>
            <a:r>
              <a:rPr lang="es-MX" sz="3200" b="1" i="0" strike="noStrike" cap="none" spc="0" baseline="0" dirty="0" err="1">
                <a:solidFill>
                  <a:srgbClr val="000000"/>
                </a:solidFill>
                <a:effectLst/>
                <a:latin typeface="Tahoma"/>
                <a:ea typeface="Tahoma"/>
                <a:cs typeface="Tahoma"/>
              </a:rPr>
              <a:t>ue</a:t>
            </a:r>
            <a:r>
              <a:rPr lang="es-MX" sz="3200" b="1" i="0" strike="noStrike" cap="none" spc="0" baseline="0" dirty="0">
                <a:solidFill>
                  <a:srgbClr val="000000"/>
                </a:solidFill>
                <a:effectLst/>
                <a:latin typeface="Tahoma"/>
                <a:ea typeface="Tahoma"/>
                <a:cs typeface="Tahoma"/>
              </a:rPr>
              <a:t> le envía una foto de una persona desnuda.</a:t>
            </a:r>
          </a:p>
        </p:txBody>
      </p:sp>
      <p:grpSp>
        <p:nvGrpSpPr>
          <p:cNvPr id="5" name="Group 4"/>
          <p:cNvGrpSpPr/>
          <p:nvPr/>
        </p:nvGrpSpPr>
        <p:grpSpPr>
          <a:xfrm>
            <a:off x="847082" y="122066"/>
            <a:ext cx="7325368" cy="4164609"/>
            <a:chOff x="847082" y="198266"/>
            <a:chExt cx="7968456" cy="449172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82" y="198266"/>
              <a:ext cx="7968456" cy="4491720"/>
            </a:xfrm>
            <a:prstGeom prst="rect">
              <a:avLst/>
            </a:prstGeom>
          </p:spPr>
        </p:pic>
        <p:sp>
          <p:nvSpPr>
            <p:cNvPr id="2" name="TextBox 1"/>
            <p:cNvSpPr txBox="1"/>
            <p:nvPr/>
          </p:nvSpPr>
          <p:spPr>
            <a:xfrm>
              <a:off x="4033519" y="873760"/>
              <a:ext cx="2042817" cy="1235258"/>
            </a:xfrm>
            <a:prstGeom prst="rect">
              <a:avLst/>
            </a:prstGeom>
            <a:solidFill>
              <a:schemeClr val="bg1"/>
            </a:solidFill>
            <a:ln>
              <a:solidFill>
                <a:schemeClr val="bg1"/>
              </a:solidFill>
            </a:ln>
          </p:spPr>
          <p:txBody>
            <a:bodyPr wrap="square" rtlCol="0">
              <a:spAutoFit/>
            </a:bodyPr>
            <a:lstStyle/>
            <a:p>
              <a:endParaRPr lang="en-US"/>
            </a:p>
          </p:txBody>
        </p:sp>
        <p:sp>
          <p:nvSpPr>
            <p:cNvPr id="4" name="Oval 3"/>
            <p:cNvSpPr/>
            <p:nvPr/>
          </p:nvSpPr>
          <p:spPr>
            <a:xfrm>
              <a:off x="3931920" y="1026160"/>
              <a:ext cx="191467" cy="7675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3856409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09038" y="-1420673"/>
            <a:ext cx="965877" cy="12049437"/>
          </a:xfrm>
          <a:prstGeom prst="rect">
            <a:avLst/>
          </a:prstGeom>
        </p:spPr>
      </p:pic>
      <p:grpSp>
        <p:nvGrpSpPr>
          <p:cNvPr id="11" name="Group 10"/>
          <p:cNvGrpSpPr/>
          <p:nvPr/>
        </p:nvGrpSpPr>
        <p:grpSpPr>
          <a:xfrm>
            <a:off x="4119413" y="4836411"/>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27251"/>
          <a:stretch>
            <a:fillRect/>
          </a:stretch>
        </p:blipFill>
        <p:spPr>
          <a:xfrm>
            <a:off x="1626963" y="202648"/>
            <a:ext cx="5346347" cy="4142527"/>
          </a:xfrm>
          <a:prstGeom prst="rect">
            <a:avLst/>
          </a:prstGeom>
        </p:spPr>
      </p:pic>
      <p:sp>
        <p:nvSpPr>
          <p:cNvPr id="19" name="TextBox 18"/>
          <p:cNvSpPr txBox="1"/>
          <p:nvPr/>
        </p:nvSpPr>
        <p:spPr>
          <a:xfrm>
            <a:off x="6973311" y="1355160"/>
            <a:ext cx="4483510" cy="1569660"/>
          </a:xfrm>
          <a:prstGeom prst="rect">
            <a:avLst/>
          </a:prstGeom>
          <a:noFill/>
        </p:spPr>
        <p:txBody>
          <a:bodyPr wrap="square" rtlCol="0">
            <a:spAutoFit/>
          </a:bodyPr>
          <a:lstStyle/>
          <a:p>
            <a:pPr algn="ctr"/>
            <a:r>
              <a:rPr lang="es-MX" sz="3200" b="1" dirty="0">
                <a:solidFill>
                  <a:srgbClr val="000000"/>
                </a:solidFill>
                <a:latin typeface="Tahoma"/>
                <a:ea typeface="Tahoma"/>
                <a:cs typeface="Tahoma"/>
              </a:rPr>
              <a:t>Una persona</a:t>
            </a:r>
            <a:r>
              <a:rPr lang="es-MX" sz="3200" b="1" i="0" strike="noStrike" cap="none" spc="0" baseline="0" dirty="0">
                <a:solidFill>
                  <a:srgbClr val="000000"/>
                </a:solidFill>
                <a:effectLst/>
                <a:latin typeface="Tahoma"/>
                <a:ea typeface="Tahoma"/>
                <a:cs typeface="Tahoma"/>
              </a:rPr>
              <a:t> en el camión le pide que salga con ella.</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2" name="Oval 1"/>
          <p:cNvSpPr/>
          <p:nvPr/>
        </p:nvSpPr>
        <p:spPr>
          <a:xfrm>
            <a:off x="2143760" y="414505"/>
            <a:ext cx="1239520" cy="127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3010" y="509369"/>
            <a:ext cx="1239520"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¿Quiere salir a una cita?</a:t>
            </a:r>
            <a:endParaRPr lang="en-US" sz="2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7125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94742" y="-1567618"/>
            <a:ext cx="965877" cy="12049437"/>
          </a:xfrm>
          <a:prstGeom prst="rect">
            <a:avLst/>
          </a:prstGeom>
        </p:spPr>
      </p:pic>
      <p:grpSp>
        <p:nvGrpSpPr>
          <p:cNvPr id="11" name="Group 10"/>
          <p:cNvGrpSpPr/>
          <p:nvPr/>
        </p:nvGrpSpPr>
        <p:grpSpPr>
          <a:xfrm>
            <a:off x="4005115" y="4724084"/>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1" y="430529"/>
            <a:ext cx="7181850" cy="3671049"/>
          </a:xfrm>
          <a:prstGeom prst="rect">
            <a:avLst/>
          </a:prstGeom>
        </p:spPr>
      </p:pic>
      <p:sp>
        <p:nvSpPr>
          <p:cNvPr id="20" name="TextBox 19"/>
          <p:cNvSpPr txBox="1"/>
          <p:nvPr/>
        </p:nvSpPr>
        <p:spPr>
          <a:xfrm>
            <a:off x="6876360" y="1662820"/>
            <a:ext cx="4483510"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Alguien en la escuela siempre lo/la/le sigue en los pasillos.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2568223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r="28463"/>
          <a:stretch>
            <a:fillRect/>
          </a:stretch>
        </p:blipFill>
        <p:spPr>
          <a:xfrm>
            <a:off x="887085" y="202648"/>
            <a:ext cx="5387013" cy="42447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rot="16200000">
            <a:off x="5409042" y="-1359908"/>
            <a:ext cx="965877" cy="12049437"/>
          </a:xfrm>
          <a:prstGeom prst="rect">
            <a:avLst/>
          </a:prstGeom>
        </p:spPr>
      </p:pic>
      <p:grpSp>
        <p:nvGrpSpPr>
          <p:cNvPr id="13" name="Group 12"/>
          <p:cNvGrpSpPr/>
          <p:nvPr/>
        </p:nvGrpSpPr>
        <p:grpSpPr>
          <a:xfrm>
            <a:off x="4304542" y="4949009"/>
            <a:ext cx="3545129" cy="1489892"/>
            <a:chOff x="6790211" y="3503108"/>
            <a:chExt cx="3564835"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
        <p:nvSpPr>
          <p:cNvPr id="21" name="TextBox 20"/>
          <p:cNvSpPr txBox="1"/>
          <p:nvPr/>
        </p:nvSpPr>
        <p:spPr>
          <a:xfrm>
            <a:off x="6382363" y="1424208"/>
            <a:ext cx="5534335" cy="155448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Alguien que conoció por Internet le pide su dirección.</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2" name="Rectangle 1"/>
          <p:cNvSpPr/>
          <p:nvPr/>
        </p:nvSpPr>
        <p:spPr>
          <a:xfrm>
            <a:off x="3362960" y="3728720"/>
            <a:ext cx="1635760" cy="453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37184" y="3799854"/>
            <a:ext cx="2296160" cy="304800"/>
          </a:xfrm>
          <a:prstGeom prst="rect">
            <a:avLst/>
          </a:prstGeom>
          <a:noFill/>
        </p:spPr>
        <p:txBody>
          <a:bodyPr wrap="square" rtlCol="0">
            <a:spAutoFit/>
          </a:bodyPr>
          <a:lstStyle/>
          <a:p>
            <a:r>
              <a:rPr lang="es-MX" sz="1400" b="0" i="0" strike="noStrike" cap="none" spc="0" baseline="0">
                <a:solidFill>
                  <a:srgbClr val="000000"/>
                </a:solidFill>
                <a:effectLst/>
                <a:latin typeface="Tahoma"/>
                <a:ea typeface="Tahoma"/>
                <a:cs typeface="Tahoma"/>
              </a:rPr>
              <a:t>¿Cuál es su dirección?</a:t>
            </a:r>
            <a:endParaRPr lang="en-US" sz="1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1796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94742" y="-1553680"/>
            <a:ext cx="965877" cy="12049437"/>
          </a:xfrm>
          <a:prstGeom prst="rect">
            <a:avLst/>
          </a:prstGeom>
        </p:spPr>
      </p:pic>
      <p:grpSp>
        <p:nvGrpSpPr>
          <p:cNvPr id="10" name="Group 9"/>
          <p:cNvGrpSpPr/>
          <p:nvPr/>
        </p:nvGrpSpPr>
        <p:grpSpPr>
          <a:xfrm>
            <a:off x="4103090" y="4770792"/>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 y="202648"/>
            <a:ext cx="7170082" cy="4041686"/>
          </a:xfrm>
          <a:prstGeom prst="rect">
            <a:avLst/>
          </a:prstGeom>
        </p:spPr>
      </p:pic>
      <p:sp>
        <p:nvSpPr>
          <p:cNvPr id="20" name="TextBox 19"/>
          <p:cNvSpPr txBox="1"/>
          <p:nvPr/>
        </p:nvSpPr>
        <p:spPr>
          <a:xfrm>
            <a:off x="6739411" y="1045476"/>
            <a:ext cx="4761779"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Está teniendo un mal día, y su compañero/a/e de clase pregunta si le puede dar un abrazo.</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2991355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6058" y="-1414833"/>
            <a:ext cx="965877" cy="12049437"/>
          </a:xfrm>
          <a:prstGeom prst="rect">
            <a:avLst/>
          </a:prstGeom>
        </p:spPr>
      </p:pic>
      <p:grpSp>
        <p:nvGrpSpPr>
          <p:cNvPr id="11" name="Group 10"/>
          <p:cNvGrpSpPr/>
          <p:nvPr/>
        </p:nvGrpSpPr>
        <p:grpSpPr>
          <a:xfrm>
            <a:off x="4066431" y="483249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259">
            <a:off x="1356612" y="124827"/>
            <a:ext cx="7901756" cy="4454121"/>
          </a:xfrm>
          <a:prstGeom prst="rect">
            <a:avLst/>
          </a:prstGeom>
        </p:spPr>
      </p:pic>
      <p:sp>
        <p:nvSpPr>
          <p:cNvPr id="20" name="TextBox 19"/>
          <p:cNvSpPr txBox="1"/>
          <p:nvPr/>
        </p:nvSpPr>
        <p:spPr>
          <a:xfrm>
            <a:off x="6913814" y="1457561"/>
            <a:ext cx="4879764"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trabajo va a su casa sin que lo/la/le haya invitado.</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3189024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3489813" y="1263711"/>
            <a:ext cx="2051442" cy="1754326"/>
            <a:chOff x="-3443578" y="4117583"/>
            <a:chExt cx="2051442" cy="1754326"/>
          </a:xfrm>
        </p:grpSpPr>
        <p:sp>
          <p:nvSpPr>
            <p:cNvPr id="59" name="TextBox 58"/>
            <p:cNvSpPr txBox="1"/>
            <p:nvPr/>
          </p:nvSpPr>
          <p:spPr>
            <a:xfrm>
              <a:off x="-3330418"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Límites</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008" y="4476971"/>
              <a:ext cx="1255872" cy="1070997"/>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3578" y="4204739"/>
              <a:ext cx="1195237" cy="1019288"/>
            </a:xfrm>
            <a:prstGeom prst="rect">
              <a:avLst/>
            </a:prstGeom>
          </p:spPr>
        </p:pic>
      </p:grpSp>
      <p:grpSp>
        <p:nvGrpSpPr>
          <p:cNvPr id="64" name="Group 63"/>
          <p:cNvGrpSpPr/>
          <p:nvPr/>
        </p:nvGrpSpPr>
        <p:grpSpPr>
          <a:xfrm>
            <a:off x="5857159" y="1274083"/>
            <a:ext cx="1752970" cy="1754326"/>
            <a:chOff x="-3330418" y="4117583"/>
            <a:chExt cx="1752970" cy="1754326"/>
          </a:xfrm>
        </p:grpSpPr>
        <p:sp>
          <p:nvSpPr>
            <p:cNvPr id="65" name="TextBox 64"/>
            <p:cNvSpPr txBox="1"/>
            <p:nvPr/>
          </p:nvSpPr>
          <p:spPr>
            <a:xfrm>
              <a:off x="-3330418"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Está bien</a:t>
              </a:r>
            </a:p>
          </p:txBody>
        </p:sp>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54" y="4269484"/>
              <a:ext cx="1493042" cy="1273254"/>
            </a:xfrm>
            <a:prstGeom prst="rect">
              <a:avLst/>
            </a:prstGeom>
          </p:spPr>
        </p:pic>
      </p:grpSp>
      <p:grpSp>
        <p:nvGrpSpPr>
          <p:cNvPr id="68" name="Group 67"/>
          <p:cNvGrpSpPr/>
          <p:nvPr/>
        </p:nvGrpSpPr>
        <p:grpSpPr>
          <a:xfrm>
            <a:off x="8030527" y="1262017"/>
            <a:ext cx="1752970" cy="1754326"/>
            <a:chOff x="-3330418" y="4117583"/>
            <a:chExt cx="1752970" cy="1754326"/>
          </a:xfrm>
        </p:grpSpPr>
        <p:sp>
          <p:nvSpPr>
            <p:cNvPr id="69" name="TextBox 68"/>
            <p:cNvSpPr txBox="1"/>
            <p:nvPr/>
          </p:nvSpPr>
          <p:spPr>
            <a:xfrm>
              <a:off x="-3330419"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No está bien</a:t>
              </a:r>
            </a:p>
          </p:txBody>
        </p:sp>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702" y="4187357"/>
              <a:ext cx="1526036" cy="1301391"/>
            </a:xfrm>
            <a:prstGeom prst="rect">
              <a:avLst/>
            </a:prstGeom>
          </p:spPr>
        </p:pic>
      </p:grpSp>
      <p:grpSp>
        <p:nvGrpSpPr>
          <p:cNvPr id="72" name="Group 71"/>
          <p:cNvGrpSpPr/>
          <p:nvPr/>
        </p:nvGrpSpPr>
        <p:grpSpPr>
          <a:xfrm>
            <a:off x="6658442" y="3229322"/>
            <a:ext cx="2164794" cy="1523474"/>
            <a:chOff x="3717212" y="3277075"/>
            <a:chExt cx="2164794" cy="1523474"/>
          </a:xfrm>
        </p:grpSpPr>
        <p:sp>
          <p:nvSpPr>
            <p:cNvPr id="73" name="TextBox 72"/>
            <p:cNvSpPr txBox="1"/>
            <p:nvPr/>
          </p:nvSpPr>
          <p:spPr>
            <a:xfrm>
              <a:off x="3717213" y="3323221"/>
              <a:ext cx="2164794" cy="1463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Autodefensor</a:t>
              </a:r>
            </a:p>
          </p:txBody>
        </p:sp>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9332" y="3277075"/>
              <a:ext cx="1620554" cy="1381995"/>
            </a:xfrm>
            <a:prstGeom prst="rect">
              <a:avLst/>
            </a:prstGeom>
          </p:spPr>
        </p:pic>
      </p:grpSp>
      <p:grpSp>
        <p:nvGrpSpPr>
          <p:cNvPr id="75" name="Group 74"/>
          <p:cNvGrpSpPr/>
          <p:nvPr/>
        </p:nvGrpSpPr>
        <p:grpSpPr>
          <a:xfrm>
            <a:off x="9040917" y="3105528"/>
            <a:ext cx="1874772" cy="1785104"/>
            <a:chOff x="3612268" y="3077690"/>
            <a:chExt cx="1874772" cy="1785104"/>
          </a:xfrm>
        </p:grpSpPr>
        <p:sp>
          <p:nvSpPr>
            <p:cNvPr id="76" name="TextBox 75"/>
            <p:cNvSpPr txBox="1"/>
            <p:nvPr/>
          </p:nvSpPr>
          <p:spPr>
            <a:xfrm>
              <a:off x="3612269" y="307769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quiero</a:t>
              </a:r>
            </a:p>
          </p:txBody>
        </p:sp>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092" y="3244764"/>
              <a:ext cx="1630307" cy="1390312"/>
            </a:xfrm>
            <a:prstGeom prst="rect">
              <a:avLst/>
            </a:prstGeom>
          </p:spPr>
        </p:pic>
      </p:grpSp>
      <p:grpSp>
        <p:nvGrpSpPr>
          <p:cNvPr id="78" name="Group 77"/>
          <p:cNvGrpSpPr/>
          <p:nvPr/>
        </p:nvGrpSpPr>
        <p:grpSpPr>
          <a:xfrm>
            <a:off x="4504523" y="3109581"/>
            <a:ext cx="1874772" cy="1785104"/>
            <a:chOff x="9863745" y="2756120"/>
            <a:chExt cx="1874772" cy="1785104"/>
          </a:xfrm>
        </p:grpSpPr>
        <p:sp>
          <p:nvSpPr>
            <p:cNvPr id="79" name="TextBox 78"/>
            <p:cNvSpPr txBox="1"/>
            <p:nvPr/>
          </p:nvSpPr>
          <p:spPr>
            <a:xfrm>
              <a:off x="9863746" y="275612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necesito</a:t>
              </a:r>
            </a:p>
          </p:txBody>
        </p:sp>
        <p:pic>
          <p:nvPicPr>
            <p:cNvPr id="80" name="Picture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4958" y="2813665"/>
              <a:ext cx="1730044" cy="1475367"/>
            </a:xfrm>
            <a:prstGeom prst="rect">
              <a:avLst/>
            </a:prstGeom>
          </p:spPr>
        </p:pic>
      </p:grpSp>
      <p:grpSp>
        <p:nvGrpSpPr>
          <p:cNvPr id="20" name="Group 19"/>
          <p:cNvGrpSpPr/>
          <p:nvPr/>
        </p:nvGrpSpPr>
        <p:grpSpPr>
          <a:xfrm>
            <a:off x="10139638" y="1265392"/>
            <a:ext cx="1752970" cy="1754326"/>
            <a:chOff x="14850077" y="3306856"/>
            <a:chExt cx="1752970" cy="1754326"/>
          </a:xfrm>
        </p:grpSpPr>
        <p:sp>
          <p:nvSpPr>
            <p:cNvPr id="82" name="TextBox 81"/>
            <p:cNvSpPr txBox="1"/>
            <p:nvPr/>
          </p:nvSpPr>
          <p:spPr>
            <a:xfrm>
              <a:off x="14850075" y="3306856"/>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Seguro/a/e</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14245" y="3384913"/>
              <a:ext cx="1538776" cy="1312255"/>
            </a:xfrm>
            <a:prstGeom prst="rect">
              <a:avLst/>
            </a:prstGeom>
          </p:spPr>
        </p:pic>
      </p:grpSp>
      <p:pic>
        <p:nvPicPr>
          <p:cNvPr id="71" name="Picture 70"/>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81" name="Group 80"/>
          <p:cNvGrpSpPr/>
          <p:nvPr/>
        </p:nvGrpSpPr>
        <p:grpSpPr>
          <a:xfrm>
            <a:off x="2300243" y="-28156"/>
            <a:ext cx="5444300" cy="854672"/>
            <a:chOff x="2300243" y="-28156"/>
            <a:chExt cx="5444300" cy="854672"/>
          </a:xfrm>
        </p:grpSpPr>
        <p:sp>
          <p:nvSpPr>
            <p:cNvPr id="83" name="Rectangle 82"/>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2300243" y="180185"/>
              <a:ext cx="5444300" cy="640080"/>
            </a:xfrm>
            <a:prstGeom prst="rect">
              <a:avLst/>
            </a:prstGeom>
            <a:noFill/>
          </p:spPr>
          <p:txBody>
            <a:bodyPr wrap="square" rtlCol="0">
              <a:spAutoFit/>
            </a:bodyPr>
            <a:lstStyle/>
            <a:p>
              <a:r>
                <a:rPr lang="es-MX" sz="3600" b="0" i="0" strike="noStrike" cap="none" spc="0" baseline="0">
                  <a:solidFill>
                    <a:srgbClr val="000000"/>
                  </a:solidFill>
                  <a:effectLst/>
                  <a:latin typeface="Open Sans Extrabold"/>
                  <a:ea typeface="Open Sans Extrabold"/>
                  <a:cs typeface="Open Sans Extrabold"/>
                </a:rPr>
                <a:t>Palabras importantes</a:t>
              </a:r>
              <a:endParaRPr lang="en-US" sz="36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85" name="Rectangle 84">
            <a:extLst>
              <a:ext uri="{FF2B5EF4-FFF2-40B4-BE49-F238E27FC236}">
                <a16:creationId xmlns:a16="http://schemas.microsoft.com/office/drawing/2014/main" id="{EF82418F-9C19-DF4C-944E-9D3C7B206AA2}"/>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86" name="Group 85">
            <a:extLst>
              <a:ext uri="{FF2B5EF4-FFF2-40B4-BE49-F238E27FC236}">
                <a16:creationId xmlns:a16="http://schemas.microsoft.com/office/drawing/2014/main" id="{9C402592-0D2D-C447-905C-8E9370C7FA4D}"/>
              </a:ext>
            </a:extLst>
          </p:cNvPr>
          <p:cNvGrpSpPr/>
          <p:nvPr/>
        </p:nvGrpSpPr>
        <p:grpSpPr>
          <a:xfrm>
            <a:off x="5211830" y="4990585"/>
            <a:ext cx="6887774" cy="1612811"/>
            <a:chOff x="5211830" y="4990585"/>
            <a:chExt cx="6887774" cy="1612811"/>
          </a:xfrm>
        </p:grpSpPr>
        <p:sp>
          <p:nvSpPr>
            <p:cNvPr id="87" name="Rectangle 86">
              <a:extLst>
                <a:ext uri="{FF2B5EF4-FFF2-40B4-BE49-F238E27FC236}">
                  <a16:creationId xmlns:a16="http://schemas.microsoft.com/office/drawing/2014/main" id="{486F317C-582C-434B-B17A-9F89996CBD44}"/>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8740B577-D84B-9440-AEEA-F9E21143B31C}"/>
                </a:ext>
              </a:extLst>
            </p:cNvPr>
            <p:cNvGrpSpPr/>
            <p:nvPr/>
          </p:nvGrpSpPr>
          <p:grpSpPr>
            <a:xfrm>
              <a:off x="5302551" y="5114260"/>
              <a:ext cx="6690725" cy="1346741"/>
              <a:chOff x="5302551" y="5114260"/>
              <a:chExt cx="6690725" cy="1346741"/>
            </a:xfrm>
          </p:grpSpPr>
          <p:grpSp>
            <p:nvGrpSpPr>
              <p:cNvPr id="89" name="Group 88">
                <a:extLst>
                  <a:ext uri="{FF2B5EF4-FFF2-40B4-BE49-F238E27FC236}">
                    <a16:creationId xmlns:a16="http://schemas.microsoft.com/office/drawing/2014/main" id="{3B9E441F-0241-2449-A060-8B3168917C33}"/>
                  </a:ext>
                </a:extLst>
              </p:cNvPr>
              <p:cNvGrpSpPr/>
              <p:nvPr/>
            </p:nvGrpSpPr>
            <p:grpSpPr>
              <a:xfrm>
                <a:off x="5302551" y="5114260"/>
                <a:ext cx="1380744" cy="1344168"/>
                <a:chOff x="5302551" y="5101197"/>
                <a:chExt cx="1380744" cy="1344168"/>
              </a:xfrm>
            </p:grpSpPr>
            <p:sp>
              <p:nvSpPr>
                <p:cNvPr id="102" name="TextBox 101">
                  <a:extLst>
                    <a:ext uri="{FF2B5EF4-FFF2-40B4-BE49-F238E27FC236}">
                      <a16:creationId xmlns:a16="http://schemas.microsoft.com/office/drawing/2014/main" id="{2711247C-BBEE-6A4E-8D87-DFB9A4E45A6F}"/>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3" name="Picture 102">
                  <a:extLst>
                    <a:ext uri="{FF2B5EF4-FFF2-40B4-BE49-F238E27FC236}">
                      <a16:creationId xmlns:a16="http://schemas.microsoft.com/office/drawing/2014/main" id="{8CA09B87-2F94-1B4D-85FF-38A8002139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90" name="Group 89">
                <a:extLst>
                  <a:ext uri="{FF2B5EF4-FFF2-40B4-BE49-F238E27FC236}">
                    <a16:creationId xmlns:a16="http://schemas.microsoft.com/office/drawing/2014/main" id="{263BE2D8-649B-DF4A-9E63-78EF8B848F2A}"/>
                  </a:ext>
                </a:extLst>
              </p:cNvPr>
              <p:cNvGrpSpPr/>
              <p:nvPr/>
            </p:nvGrpSpPr>
            <p:grpSpPr>
              <a:xfrm>
                <a:off x="6681514" y="5119881"/>
                <a:ext cx="1287311" cy="1341120"/>
                <a:chOff x="6679965" y="5119881"/>
                <a:chExt cx="1260273" cy="1341120"/>
              </a:xfrm>
            </p:grpSpPr>
            <p:sp>
              <p:nvSpPr>
                <p:cNvPr id="100" name="TextBox 99">
                  <a:extLst>
                    <a:ext uri="{FF2B5EF4-FFF2-40B4-BE49-F238E27FC236}">
                      <a16:creationId xmlns:a16="http://schemas.microsoft.com/office/drawing/2014/main" id="{94208AED-3C55-F04F-AFC6-3FE8A3ADA2FD}"/>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1" name="Picture 100">
                  <a:extLst>
                    <a:ext uri="{FF2B5EF4-FFF2-40B4-BE49-F238E27FC236}">
                      <a16:creationId xmlns:a16="http://schemas.microsoft.com/office/drawing/2014/main" id="{80FB44CF-BCB3-4D4D-83B0-652A3F0007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91" name="Group 90">
                <a:extLst>
                  <a:ext uri="{FF2B5EF4-FFF2-40B4-BE49-F238E27FC236}">
                    <a16:creationId xmlns:a16="http://schemas.microsoft.com/office/drawing/2014/main" id="{2278F662-269D-144D-849B-4B91D29F90F9}"/>
                  </a:ext>
                </a:extLst>
              </p:cNvPr>
              <p:cNvGrpSpPr/>
              <p:nvPr/>
            </p:nvGrpSpPr>
            <p:grpSpPr>
              <a:xfrm>
                <a:off x="7968825" y="5119214"/>
                <a:ext cx="1217753" cy="1341120"/>
                <a:chOff x="7968825" y="5106151"/>
                <a:chExt cx="1217753" cy="1341120"/>
              </a:xfrm>
            </p:grpSpPr>
            <p:sp>
              <p:nvSpPr>
                <p:cNvPr id="98" name="TextBox 97">
                  <a:extLst>
                    <a:ext uri="{FF2B5EF4-FFF2-40B4-BE49-F238E27FC236}">
                      <a16:creationId xmlns:a16="http://schemas.microsoft.com/office/drawing/2014/main" id="{623F63E6-DC85-B34E-BEFC-7E4B5F709100}"/>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99" name="Picture 98">
                  <a:extLst>
                    <a:ext uri="{FF2B5EF4-FFF2-40B4-BE49-F238E27FC236}">
                      <a16:creationId xmlns:a16="http://schemas.microsoft.com/office/drawing/2014/main" id="{49D77E03-31EE-D942-8747-2575C28A4E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92" name="Group 91">
                <a:extLst>
                  <a:ext uri="{FF2B5EF4-FFF2-40B4-BE49-F238E27FC236}">
                    <a16:creationId xmlns:a16="http://schemas.microsoft.com/office/drawing/2014/main" id="{EC4C33F1-1E02-7F4D-AF36-486CF9226AEF}"/>
                  </a:ext>
                </a:extLst>
              </p:cNvPr>
              <p:cNvGrpSpPr/>
              <p:nvPr/>
            </p:nvGrpSpPr>
            <p:grpSpPr>
              <a:xfrm>
                <a:off x="9187233" y="5115260"/>
                <a:ext cx="1362456" cy="1344168"/>
                <a:chOff x="9187233" y="5102197"/>
                <a:chExt cx="1362456" cy="1344168"/>
              </a:xfrm>
            </p:grpSpPr>
            <p:sp>
              <p:nvSpPr>
                <p:cNvPr id="96" name="TextBox 95">
                  <a:extLst>
                    <a:ext uri="{FF2B5EF4-FFF2-40B4-BE49-F238E27FC236}">
                      <a16:creationId xmlns:a16="http://schemas.microsoft.com/office/drawing/2014/main" id="{9E700B36-AAFC-964C-9351-164B7FF271C1}"/>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97" name="Picture 96">
                  <a:extLst>
                    <a:ext uri="{FF2B5EF4-FFF2-40B4-BE49-F238E27FC236}">
                      <a16:creationId xmlns:a16="http://schemas.microsoft.com/office/drawing/2014/main" id="{A6765FD7-96D4-5040-BB7E-CB4757093EC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3" name="Group 92">
                <a:extLst>
                  <a:ext uri="{FF2B5EF4-FFF2-40B4-BE49-F238E27FC236}">
                    <a16:creationId xmlns:a16="http://schemas.microsoft.com/office/drawing/2014/main" id="{B343C82B-8225-324E-A26E-D60B6B5D7BD1}"/>
                  </a:ext>
                </a:extLst>
              </p:cNvPr>
              <p:cNvGrpSpPr/>
              <p:nvPr/>
            </p:nvGrpSpPr>
            <p:grpSpPr>
              <a:xfrm>
                <a:off x="10548524" y="5114862"/>
                <a:ext cx="1444752" cy="1344168"/>
                <a:chOff x="10548524" y="5101799"/>
                <a:chExt cx="1444752" cy="1344168"/>
              </a:xfrm>
            </p:grpSpPr>
            <p:sp>
              <p:nvSpPr>
                <p:cNvPr id="94" name="TextBox 93">
                  <a:extLst>
                    <a:ext uri="{FF2B5EF4-FFF2-40B4-BE49-F238E27FC236}">
                      <a16:creationId xmlns:a16="http://schemas.microsoft.com/office/drawing/2014/main" id="{E25A7D12-1C07-E948-9A5D-00BCB56DDA52}"/>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95" name="Picture 94">
                  <a:extLst>
                    <a:ext uri="{FF2B5EF4-FFF2-40B4-BE49-F238E27FC236}">
                      <a16:creationId xmlns:a16="http://schemas.microsoft.com/office/drawing/2014/main" id="{64EFBCE1-4254-B546-992F-6E073971837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04" name="Group 103">
            <a:extLst>
              <a:ext uri="{FF2B5EF4-FFF2-40B4-BE49-F238E27FC236}">
                <a16:creationId xmlns:a16="http://schemas.microsoft.com/office/drawing/2014/main" id="{513844BD-FEDF-E84F-A7F5-2ED9B356A0C5}"/>
              </a:ext>
            </a:extLst>
          </p:cNvPr>
          <p:cNvGrpSpPr/>
          <p:nvPr/>
        </p:nvGrpSpPr>
        <p:grpSpPr>
          <a:xfrm>
            <a:off x="26035" y="3334700"/>
            <a:ext cx="1580866" cy="1831271"/>
            <a:chOff x="22860" y="3128960"/>
            <a:chExt cx="1580866" cy="1831271"/>
          </a:xfrm>
        </p:grpSpPr>
        <p:sp>
          <p:nvSpPr>
            <p:cNvPr id="105" name="TextBox 104">
              <a:extLst>
                <a:ext uri="{FF2B5EF4-FFF2-40B4-BE49-F238E27FC236}">
                  <a16:creationId xmlns:a16="http://schemas.microsoft.com/office/drawing/2014/main" id="{D14C0F2A-800F-5E4E-BB35-4DF2DDFA3F16}"/>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06" name="Picture 105">
              <a:extLst>
                <a:ext uri="{FF2B5EF4-FFF2-40B4-BE49-F238E27FC236}">
                  <a16:creationId xmlns:a16="http://schemas.microsoft.com/office/drawing/2014/main" id="{30849476-D030-D549-8CBA-EC0890CE134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07" name="Group 106">
            <a:extLst>
              <a:ext uri="{FF2B5EF4-FFF2-40B4-BE49-F238E27FC236}">
                <a16:creationId xmlns:a16="http://schemas.microsoft.com/office/drawing/2014/main" id="{643C0E3E-D607-2646-AFEF-59CB85BF0E90}"/>
              </a:ext>
            </a:extLst>
          </p:cNvPr>
          <p:cNvGrpSpPr/>
          <p:nvPr/>
        </p:nvGrpSpPr>
        <p:grpSpPr>
          <a:xfrm>
            <a:off x="32485" y="2037955"/>
            <a:ext cx="1579013" cy="1295743"/>
            <a:chOff x="22860" y="1832215"/>
            <a:chExt cx="1579013" cy="1288137"/>
          </a:xfrm>
        </p:grpSpPr>
        <p:sp>
          <p:nvSpPr>
            <p:cNvPr id="108" name="TextBox 107">
              <a:extLst>
                <a:ext uri="{FF2B5EF4-FFF2-40B4-BE49-F238E27FC236}">
                  <a16:creationId xmlns:a16="http://schemas.microsoft.com/office/drawing/2014/main" id="{03D2F0BC-0E13-CE49-B031-13B86A22D1EA}"/>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09" name="Picture 108">
              <a:extLst>
                <a:ext uri="{FF2B5EF4-FFF2-40B4-BE49-F238E27FC236}">
                  <a16:creationId xmlns:a16="http://schemas.microsoft.com/office/drawing/2014/main" id="{96134EEC-6D3A-4544-A06C-76101651646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10" name="Group 109">
            <a:extLst>
              <a:ext uri="{FF2B5EF4-FFF2-40B4-BE49-F238E27FC236}">
                <a16:creationId xmlns:a16="http://schemas.microsoft.com/office/drawing/2014/main" id="{F8318362-7AF2-3043-83B8-5E71CD929EB4}"/>
              </a:ext>
            </a:extLst>
          </p:cNvPr>
          <p:cNvGrpSpPr/>
          <p:nvPr/>
        </p:nvGrpSpPr>
        <p:grpSpPr>
          <a:xfrm>
            <a:off x="1610201" y="2037869"/>
            <a:ext cx="1545336" cy="1298448"/>
            <a:chOff x="1655921" y="1843079"/>
            <a:chExt cx="1552076" cy="1286794"/>
          </a:xfrm>
        </p:grpSpPr>
        <p:sp>
          <p:nvSpPr>
            <p:cNvPr id="111" name="TextBox 110">
              <a:extLst>
                <a:ext uri="{FF2B5EF4-FFF2-40B4-BE49-F238E27FC236}">
                  <a16:creationId xmlns:a16="http://schemas.microsoft.com/office/drawing/2014/main" id="{59D47D97-06C1-024B-B097-DBDFF05D6CD8}"/>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12" name="Picture 111">
              <a:extLst>
                <a:ext uri="{FF2B5EF4-FFF2-40B4-BE49-F238E27FC236}">
                  <a16:creationId xmlns:a16="http://schemas.microsoft.com/office/drawing/2014/main" id="{38E917B7-C920-2D4A-B807-7AA5D2A89AC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3" name="Group 112">
            <a:extLst>
              <a:ext uri="{FF2B5EF4-FFF2-40B4-BE49-F238E27FC236}">
                <a16:creationId xmlns:a16="http://schemas.microsoft.com/office/drawing/2014/main" id="{EDDBFD37-1427-3846-A782-EBC0775FDC51}"/>
              </a:ext>
            </a:extLst>
          </p:cNvPr>
          <p:cNvGrpSpPr/>
          <p:nvPr/>
        </p:nvGrpSpPr>
        <p:grpSpPr>
          <a:xfrm>
            <a:off x="1617444" y="5176828"/>
            <a:ext cx="1543050" cy="1665878"/>
            <a:chOff x="1663164" y="4971088"/>
            <a:chExt cx="1543050" cy="1569660"/>
          </a:xfrm>
        </p:grpSpPr>
        <p:sp>
          <p:nvSpPr>
            <p:cNvPr id="114" name="TextBox 113">
              <a:extLst>
                <a:ext uri="{FF2B5EF4-FFF2-40B4-BE49-F238E27FC236}">
                  <a16:creationId xmlns:a16="http://schemas.microsoft.com/office/drawing/2014/main" id="{F9F0E877-B58D-A04D-BC31-DAE4D30B81B5}"/>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15" name="Picture 114">
              <a:extLst>
                <a:ext uri="{FF2B5EF4-FFF2-40B4-BE49-F238E27FC236}">
                  <a16:creationId xmlns:a16="http://schemas.microsoft.com/office/drawing/2014/main" id="{0E5AC3B9-D49E-104D-AAAC-C67B5E87464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16" name="Group 115">
            <a:extLst>
              <a:ext uri="{FF2B5EF4-FFF2-40B4-BE49-F238E27FC236}">
                <a16:creationId xmlns:a16="http://schemas.microsoft.com/office/drawing/2014/main" id="{D04BAD79-4D31-A841-97DF-47D0A362CB76}"/>
              </a:ext>
            </a:extLst>
          </p:cNvPr>
          <p:cNvGrpSpPr/>
          <p:nvPr/>
        </p:nvGrpSpPr>
        <p:grpSpPr>
          <a:xfrm>
            <a:off x="26670" y="5173020"/>
            <a:ext cx="1581912" cy="1682496"/>
            <a:chOff x="38100" y="4967279"/>
            <a:chExt cx="1578104" cy="1631555"/>
          </a:xfrm>
        </p:grpSpPr>
        <p:sp>
          <p:nvSpPr>
            <p:cNvPr id="117" name="TextBox 116">
              <a:extLst>
                <a:ext uri="{FF2B5EF4-FFF2-40B4-BE49-F238E27FC236}">
                  <a16:creationId xmlns:a16="http://schemas.microsoft.com/office/drawing/2014/main" id="{9A73D5B5-5120-A040-AF71-806EFB55C60D}"/>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18" name="Picture 117">
              <a:extLst>
                <a:ext uri="{FF2B5EF4-FFF2-40B4-BE49-F238E27FC236}">
                  <a16:creationId xmlns:a16="http://schemas.microsoft.com/office/drawing/2014/main" id="{0C420C43-1753-AE4B-BB2A-5E0EB0AC5A0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19" name="Group 118">
            <a:extLst>
              <a:ext uri="{FF2B5EF4-FFF2-40B4-BE49-F238E27FC236}">
                <a16:creationId xmlns:a16="http://schemas.microsoft.com/office/drawing/2014/main" id="{47758239-E9C0-5743-B338-8E095CEA3482}"/>
              </a:ext>
            </a:extLst>
          </p:cNvPr>
          <p:cNvGrpSpPr/>
          <p:nvPr/>
        </p:nvGrpSpPr>
        <p:grpSpPr>
          <a:xfrm>
            <a:off x="1616050" y="3329933"/>
            <a:ext cx="1536494" cy="1854641"/>
            <a:chOff x="1661769" y="3124193"/>
            <a:chExt cx="1554555" cy="1831271"/>
          </a:xfrm>
        </p:grpSpPr>
        <p:sp>
          <p:nvSpPr>
            <p:cNvPr id="120" name="TextBox 119">
              <a:extLst>
                <a:ext uri="{FF2B5EF4-FFF2-40B4-BE49-F238E27FC236}">
                  <a16:creationId xmlns:a16="http://schemas.microsoft.com/office/drawing/2014/main" id="{553D44E9-C3D7-C64B-A480-063DFC4804EB}"/>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21" name="Picture 120">
              <a:extLst>
                <a:ext uri="{FF2B5EF4-FFF2-40B4-BE49-F238E27FC236}">
                  <a16:creationId xmlns:a16="http://schemas.microsoft.com/office/drawing/2014/main" id="{E7E5ABB3-1344-504F-9487-A2FC182E074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40" name="Group 139">
            <a:extLst>
              <a:ext uri="{FF2B5EF4-FFF2-40B4-BE49-F238E27FC236}">
                <a16:creationId xmlns:a16="http://schemas.microsoft.com/office/drawing/2014/main" id="{1EDE55B0-886C-5D4D-BC26-1693C575E72B}"/>
              </a:ext>
            </a:extLst>
          </p:cNvPr>
          <p:cNvGrpSpPr/>
          <p:nvPr/>
        </p:nvGrpSpPr>
        <p:grpSpPr>
          <a:xfrm>
            <a:off x="3154897" y="5173018"/>
            <a:ext cx="2027982" cy="1669688"/>
            <a:chOff x="3257767" y="5236680"/>
            <a:chExt cx="1824232" cy="1544337"/>
          </a:xfrm>
        </p:grpSpPr>
        <p:sp>
          <p:nvSpPr>
            <p:cNvPr id="141" name="TextBox 140">
              <a:extLst>
                <a:ext uri="{FF2B5EF4-FFF2-40B4-BE49-F238E27FC236}">
                  <a16:creationId xmlns:a16="http://schemas.microsoft.com/office/drawing/2014/main" id="{9BEB23F1-2CF9-624C-BD7D-22658CEA4D43}"/>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42" name="Picture 141">
              <a:extLst>
                <a:ext uri="{FF2B5EF4-FFF2-40B4-BE49-F238E27FC236}">
                  <a16:creationId xmlns:a16="http://schemas.microsoft.com/office/drawing/2014/main" id="{60318086-1C59-C74E-AA1C-3D3385E5487B}"/>
                </a:ext>
              </a:extLst>
            </p:cNvPr>
            <p:cNvPicPr>
              <a:picLocks noChangeAspect="1"/>
            </p:cNvPicPr>
            <p:nvPr/>
          </p:nvPicPr>
          <p:blipFill>
            <a:blip r:embed="rId23">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75690" y="-1609827"/>
            <a:ext cx="965877" cy="12049437"/>
          </a:xfrm>
          <a:prstGeom prst="rect">
            <a:avLst/>
          </a:prstGeom>
        </p:spPr>
      </p:pic>
      <p:grpSp>
        <p:nvGrpSpPr>
          <p:cNvPr id="11" name="Group 10"/>
          <p:cNvGrpSpPr/>
          <p:nvPr/>
        </p:nvGrpSpPr>
        <p:grpSpPr>
          <a:xfrm>
            <a:off x="3738415" y="470754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02" y="-25508"/>
            <a:ext cx="7597797" cy="3982114"/>
          </a:xfrm>
          <a:prstGeom prst="rect">
            <a:avLst/>
          </a:prstGeom>
        </p:spPr>
      </p:pic>
      <p:sp>
        <p:nvSpPr>
          <p:cNvPr id="20" name="TextBox 19"/>
          <p:cNvSpPr txBox="1"/>
          <p:nvPr/>
        </p:nvSpPr>
        <p:spPr>
          <a:xfrm>
            <a:off x="6725681" y="1470375"/>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clase siempre lo/la/le mira fijamente y le manda besos.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742210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70632" r="4537" b="58693"/>
          <a:stretch>
            <a:fillRect/>
          </a:stretch>
        </p:blipFill>
        <p:spPr>
          <a:xfrm rot="7637112">
            <a:off x="6448620" y="263153"/>
            <a:ext cx="2216226" cy="20781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rot="16200000">
            <a:off x="5301230" y="-1514064"/>
            <a:ext cx="965877" cy="12049437"/>
          </a:xfrm>
          <a:prstGeom prst="rect">
            <a:avLst/>
          </a:prstGeom>
        </p:spPr>
      </p:pic>
      <p:grpSp>
        <p:nvGrpSpPr>
          <p:cNvPr id="11" name="Group 10"/>
          <p:cNvGrpSpPr/>
          <p:nvPr/>
        </p:nvGrpSpPr>
        <p:grpSpPr>
          <a:xfrm>
            <a:off x="4011605" y="4869047"/>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751" y="719220"/>
            <a:ext cx="6297707" cy="3549939"/>
          </a:xfrm>
          <a:prstGeom prst="rect">
            <a:avLst/>
          </a:prstGeom>
        </p:spPr>
      </p:pic>
      <p:sp>
        <p:nvSpPr>
          <p:cNvPr id="20" name="Heart 19"/>
          <p:cNvSpPr/>
          <p:nvPr/>
        </p:nvSpPr>
        <p:spPr>
          <a:xfrm>
            <a:off x="7433273" y="1019169"/>
            <a:ext cx="604684" cy="634180"/>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12962" y="2418763"/>
            <a:ext cx="4483510"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trabajo le dice que se ve sexy.</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1685871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038741" y="-1461667"/>
            <a:ext cx="965877" cy="12049437"/>
          </a:xfrm>
          <a:prstGeom prst="rect">
            <a:avLst/>
          </a:prstGeom>
        </p:spPr>
      </p:pic>
      <p:grpSp>
        <p:nvGrpSpPr>
          <p:cNvPr id="10" name="Group 9"/>
          <p:cNvGrpSpPr/>
          <p:nvPr/>
        </p:nvGrpSpPr>
        <p:grpSpPr>
          <a:xfrm>
            <a:off x="4232698" y="4898551"/>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 y="94491"/>
            <a:ext cx="7886700" cy="3955580"/>
          </a:xfrm>
          <a:prstGeom prst="rect">
            <a:avLst/>
          </a:prstGeom>
        </p:spPr>
      </p:pic>
      <p:sp>
        <p:nvSpPr>
          <p:cNvPr id="20" name="TextBox 19"/>
          <p:cNvSpPr txBox="1"/>
          <p:nvPr/>
        </p:nvSpPr>
        <p:spPr>
          <a:xfrm>
            <a:off x="6316775" y="2188111"/>
            <a:ext cx="4885663"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Si amigo/a/</a:t>
            </a:r>
            <a:r>
              <a:rPr lang="es-MX" sz="3200" b="1" i="0" strike="noStrike" cap="none" spc="0" baseline="0" dirty="0" err="1">
                <a:solidFill>
                  <a:srgbClr val="000000"/>
                </a:solidFill>
                <a:effectLst/>
                <a:latin typeface="Tahoma"/>
                <a:ea typeface="Tahoma"/>
                <a:cs typeface="Tahoma"/>
              </a:rPr>
              <a:t>ue</a:t>
            </a:r>
            <a:r>
              <a:rPr lang="es-MX" sz="3200" b="1" i="0" strike="noStrike" cap="none" spc="0" baseline="0" dirty="0">
                <a:solidFill>
                  <a:srgbClr val="000000"/>
                </a:solidFill>
                <a:effectLst/>
                <a:latin typeface="Tahoma"/>
                <a:ea typeface="Tahoma"/>
                <a:cs typeface="Tahoma"/>
              </a:rPr>
              <a:t> pregunta si puede </a:t>
            </a:r>
          </a:p>
          <a:p>
            <a:pPr algn="ctr"/>
            <a:r>
              <a:rPr lang="es-MX" sz="3200" b="1" i="0" strike="noStrike" cap="none" spc="0" baseline="0" dirty="0">
                <a:solidFill>
                  <a:srgbClr val="000000"/>
                </a:solidFill>
                <a:effectLst/>
                <a:latin typeface="Tahoma"/>
                <a:ea typeface="Tahoma"/>
                <a:cs typeface="Tahoma"/>
              </a:rPr>
              <a:t>elegir la película para la noche de cine.</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3" name="TextBox 2">
            <a:extLst>
              <a:ext uri="{FF2B5EF4-FFF2-40B4-BE49-F238E27FC236}">
                <a16:creationId xmlns:a16="http://schemas.microsoft.com/office/drawing/2014/main" id="{F0E7EE97-8EEA-439D-9B89-D41B0D7662C1}"/>
              </a:ext>
            </a:extLst>
          </p:cNvPr>
          <p:cNvSpPr txBox="1"/>
          <p:nvPr/>
        </p:nvSpPr>
        <p:spPr>
          <a:xfrm>
            <a:off x="5905041" y="826570"/>
            <a:ext cx="1137111" cy="830997"/>
          </a:xfrm>
          <a:prstGeom prst="rect">
            <a:avLst/>
          </a:prstGeom>
          <a:solidFill>
            <a:schemeClr val="bg1"/>
          </a:solidFill>
        </p:spPr>
        <p:txBody>
          <a:bodyPr wrap="square" rtlCol="0">
            <a:spAutoFit/>
          </a:bodyPr>
          <a:lstStyle/>
          <a:p>
            <a:pPr algn="ctr"/>
            <a:r>
              <a:rPr lang="en-US" sz="2400" dirty="0">
                <a:latin typeface="Smoothy" pitchFamily="2" charset="77"/>
              </a:rPr>
              <a:t>NOCHE </a:t>
            </a:r>
          </a:p>
          <a:p>
            <a:pPr algn="ctr"/>
            <a:r>
              <a:rPr lang="en-US" sz="2400" dirty="0">
                <a:latin typeface="Smoothy" pitchFamily="2" charset="77"/>
              </a:rPr>
              <a:t>DE CINE</a:t>
            </a:r>
          </a:p>
        </p:txBody>
      </p:sp>
      <p:sp>
        <p:nvSpPr>
          <p:cNvPr id="4" name="Freeform 3">
            <a:extLst>
              <a:ext uri="{FF2B5EF4-FFF2-40B4-BE49-F238E27FC236}">
                <a16:creationId xmlns:a16="http://schemas.microsoft.com/office/drawing/2014/main" id="{BBD71934-6BF5-E648-96DE-289C47775BD8}"/>
              </a:ext>
            </a:extLst>
          </p:cNvPr>
          <p:cNvSpPr/>
          <p:nvPr/>
        </p:nvSpPr>
        <p:spPr>
          <a:xfrm>
            <a:off x="3734718" y="605928"/>
            <a:ext cx="1233889" cy="749147"/>
          </a:xfrm>
          <a:custGeom>
            <a:avLst/>
            <a:gdLst>
              <a:gd name="connsiteX0" fmla="*/ 1145754 w 1233889"/>
              <a:gd name="connsiteY0" fmla="*/ 683045 h 749147"/>
              <a:gd name="connsiteX1" fmla="*/ 969484 w 1233889"/>
              <a:gd name="connsiteY1" fmla="*/ 705079 h 749147"/>
              <a:gd name="connsiteX2" fmla="*/ 903383 w 1233889"/>
              <a:gd name="connsiteY2" fmla="*/ 727113 h 749147"/>
              <a:gd name="connsiteX3" fmla="*/ 782198 w 1233889"/>
              <a:gd name="connsiteY3" fmla="*/ 749147 h 749147"/>
              <a:gd name="connsiteX4" fmla="*/ 583894 w 1233889"/>
              <a:gd name="connsiteY4" fmla="*/ 738130 h 749147"/>
              <a:gd name="connsiteX5" fmla="*/ 550843 w 1233889"/>
              <a:gd name="connsiteY5" fmla="*/ 716096 h 749147"/>
              <a:gd name="connsiteX6" fmla="*/ 495759 w 1233889"/>
              <a:gd name="connsiteY6" fmla="*/ 705079 h 749147"/>
              <a:gd name="connsiteX7" fmla="*/ 429658 w 1233889"/>
              <a:gd name="connsiteY7" fmla="*/ 683045 h 749147"/>
              <a:gd name="connsiteX8" fmla="*/ 385590 w 1233889"/>
              <a:gd name="connsiteY8" fmla="*/ 672029 h 749147"/>
              <a:gd name="connsiteX9" fmla="*/ 319489 w 1233889"/>
              <a:gd name="connsiteY9" fmla="*/ 649995 h 749147"/>
              <a:gd name="connsiteX10" fmla="*/ 286439 w 1233889"/>
              <a:gd name="connsiteY10" fmla="*/ 627961 h 749147"/>
              <a:gd name="connsiteX11" fmla="*/ 220337 w 1233889"/>
              <a:gd name="connsiteY11" fmla="*/ 605927 h 749147"/>
              <a:gd name="connsiteX12" fmla="*/ 154236 w 1233889"/>
              <a:gd name="connsiteY12" fmla="*/ 561860 h 749147"/>
              <a:gd name="connsiteX13" fmla="*/ 121186 w 1233889"/>
              <a:gd name="connsiteY13" fmla="*/ 528809 h 749147"/>
              <a:gd name="connsiteX14" fmla="*/ 55084 w 1233889"/>
              <a:gd name="connsiteY14" fmla="*/ 484742 h 749147"/>
              <a:gd name="connsiteX15" fmla="*/ 33051 w 1233889"/>
              <a:gd name="connsiteY15" fmla="*/ 451691 h 749147"/>
              <a:gd name="connsiteX16" fmla="*/ 11017 w 1233889"/>
              <a:gd name="connsiteY16" fmla="*/ 319489 h 749147"/>
              <a:gd name="connsiteX17" fmla="*/ 0 w 1233889"/>
              <a:gd name="connsiteY17" fmla="*/ 264405 h 749147"/>
              <a:gd name="connsiteX18" fmla="*/ 11017 w 1233889"/>
              <a:gd name="connsiteY18" fmla="*/ 187286 h 749147"/>
              <a:gd name="connsiteX19" fmla="*/ 77118 w 1233889"/>
              <a:gd name="connsiteY19" fmla="*/ 143219 h 749147"/>
              <a:gd name="connsiteX20" fmla="*/ 143219 w 1233889"/>
              <a:gd name="connsiteY20" fmla="*/ 99152 h 749147"/>
              <a:gd name="connsiteX21" fmla="*/ 176270 w 1233889"/>
              <a:gd name="connsiteY21" fmla="*/ 88135 h 749147"/>
              <a:gd name="connsiteX22" fmla="*/ 396607 w 1233889"/>
              <a:gd name="connsiteY22" fmla="*/ 66101 h 749147"/>
              <a:gd name="connsiteX23" fmla="*/ 429658 w 1233889"/>
              <a:gd name="connsiteY23" fmla="*/ 55084 h 749147"/>
              <a:gd name="connsiteX24" fmla="*/ 517793 w 1233889"/>
              <a:gd name="connsiteY24" fmla="*/ 33050 h 749147"/>
              <a:gd name="connsiteX25" fmla="*/ 583894 w 1233889"/>
              <a:gd name="connsiteY25" fmla="*/ 0 h 749147"/>
              <a:gd name="connsiteX26" fmla="*/ 859316 w 1233889"/>
              <a:gd name="connsiteY26" fmla="*/ 11017 h 749147"/>
              <a:gd name="connsiteX27" fmla="*/ 958468 w 1233889"/>
              <a:gd name="connsiteY27" fmla="*/ 66101 h 749147"/>
              <a:gd name="connsiteX28" fmla="*/ 991518 w 1233889"/>
              <a:gd name="connsiteY28" fmla="*/ 77118 h 749147"/>
              <a:gd name="connsiteX29" fmla="*/ 1046602 w 1233889"/>
              <a:gd name="connsiteY29" fmla="*/ 132202 h 749147"/>
              <a:gd name="connsiteX30" fmla="*/ 1101687 w 1233889"/>
              <a:gd name="connsiteY30" fmla="*/ 187286 h 749147"/>
              <a:gd name="connsiteX31" fmla="*/ 1134737 w 1233889"/>
              <a:gd name="connsiteY31" fmla="*/ 253388 h 749147"/>
              <a:gd name="connsiteX32" fmla="*/ 1145754 w 1233889"/>
              <a:gd name="connsiteY32" fmla="*/ 286438 h 749147"/>
              <a:gd name="connsiteX33" fmla="*/ 1189822 w 1233889"/>
              <a:gd name="connsiteY33" fmla="*/ 352539 h 749147"/>
              <a:gd name="connsiteX34" fmla="*/ 1200839 w 1233889"/>
              <a:gd name="connsiteY34" fmla="*/ 385590 h 749147"/>
              <a:gd name="connsiteX35" fmla="*/ 1233889 w 1233889"/>
              <a:gd name="connsiteY35" fmla="*/ 451691 h 749147"/>
              <a:gd name="connsiteX36" fmla="*/ 1211855 w 1233889"/>
              <a:gd name="connsiteY36" fmla="*/ 605927 h 749147"/>
              <a:gd name="connsiteX37" fmla="*/ 1200839 w 1233889"/>
              <a:gd name="connsiteY37" fmla="*/ 638978 h 749147"/>
              <a:gd name="connsiteX38" fmla="*/ 1167788 w 1233889"/>
              <a:gd name="connsiteY38" fmla="*/ 661012 h 749147"/>
              <a:gd name="connsiteX39" fmla="*/ 1145754 w 1233889"/>
              <a:gd name="connsiteY39" fmla="*/ 683045 h 7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33889" h="749147">
                <a:moveTo>
                  <a:pt x="1145754" y="683045"/>
                </a:moveTo>
                <a:cubicBezTo>
                  <a:pt x="1112703" y="690390"/>
                  <a:pt x="1027743" y="694486"/>
                  <a:pt x="969484" y="705079"/>
                </a:cubicBezTo>
                <a:cubicBezTo>
                  <a:pt x="946633" y="709234"/>
                  <a:pt x="926158" y="722558"/>
                  <a:pt x="903383" y="727113"/>
                </a:cubicBezTo>
                <a:cubicBezTo>
                  <a:pt x="826395" y="742511"/>
                  <a:pt x="866769" y="735052"/>
                  <a:pt x="782198" y="749147"/>
                </a:cubicBezTo>
                <a:cubicBezTo>
                  <a:pt x="716097" y="745475"/>
                  <a:pt x="649432" y="747493"/>
                  <a:pt x="583894" y="738130"/>
                </a:cubicBezTo>
                <a:cubicBezTo>
                  <a:pt x="570786" y="736257"/>
                  <a:pt x="563241" y="720745"/>
                  <a:pt x="550843" y="716096"/>
                </a:cubicBezTo>
                <a:cubicBezTo>
                  <a:pt x="533310" y="709521"/>
                  <a:pt x="513824" y="710006"/>
                  <a:pt x="495759" y="705079"/>
                </a:cubicBezTo>
                <a:cubicBezTo>
                  <a:pt x="473352" y="698968"/>
                  <a:pt x="452190" y="688678"/>
                  <a:pt x="429658" y="683045"/>
                </a:cubicBezTo>
                <a:cubicBezTo>
                  <a:pt x="414969" y="679373"/>
                  <a:pt x="400093" y="676380"/>
                  <a:pt x="385590" y="672029"/>
                </a:cubicBezTo>
                <a:cubicBezTo>
                  <a:pt x="363344" y="665355"/>
                  <a:pt x="319489" y="649995"/>
                  <a:pt x="319489" y="649995"/>
                </a:cubicBezTo>
                <a:cubicBezTo>
                  <a:pt x="308472" y="642650"/>
                  <a:pt x="298538" y="633339"/>
                  <a:pt x="286439" y="627961"/>
                </a:cubicBezTo>
                <a:cubicBezTo>
                  <a:pt x="265215" y="618528"/>
                  <a:pt x="220337" y="605927"/>
                  <a:pt x="220337" y="605927"/>
                </a:cubicBezTo>
                <a:cubicBezTo>
                  <a:pt x="114901" y="500491"/>
                  <a:pt x="249902" y="625638"/>
                  <a:pt x="154236" y="561860"/>
                </a:cubicBezTo>
                <a:cubicBezTo>
                  <a:pt x="141273" y="553218"/>
                  <a:pt x="133484" y="538374"/>
                  <a:pt x="121186" y="528809"/>
                </a:cubicBezTo>
                <a:cubicBezTo>
                  <a:pt x="100283" y="512551"/>
                  <a:pt x="55084" y="484742"/>
                  <a:pt x="55084" y="484742"/>
                </a:cubicBezTo>
                <a:cubicBezTo>
                  <a:pt x="47740" y="473725"/>
                  <a:pt x="38267" y="463861"/>
                  <a:pt x="33051" y="451691"/>
                </a:cubicBezTo>
                <a:cubicBezTo>
                  <a:pt x="19758" y="420673"/>
                  <a:pt x="14321" y="340967"/>
                  <a:pt x="11017" y="319489"/>
                </a:cubicBezTo>
                <a:cubicBezTo>
                  <a:pt x="8170" y="300982"/>
                  <a:pt x="3672" y="282766"/>
                  <a:pt x="0" y="264405"/>
                </a:cubicBezTo>
                <a:cubicBezTo>
                  <a:pt x="3672" y="238699"/>
                  <a:pt x="1373" y="211396"/>
                  <a:pt x="11017" y="187286"/>
                </a:cubicBezTo>
                <a:cubicBezTo>
                  <a:pt x="27782" y="145375"/>
                  <a:pt x="47547" y="159647"/>
                  <a:pt x="77118" y="143219"/>
                </a:cubicBezTo>
                <a:cubicBezTo>
                  <a:pt x="100267" y="130359"/>
                  <a:pt x="118097" y="107526"/>
                  <a:pt x="143219" y="99152"/>
                </a:cubicBezTo>
                <a:cubicBezTo>
                  <a:pt x="154236" y="95480"/>
                  <a:pt x="164934" y="90654"/>
                  <a:pt x="176270" y="88135"/>
                </a:cubicBezTo>
                <a:cubicBezTo>
                  <a:pt x="250129" y="71722"/>
                  <a:pt x="319503" y="71608"/>
                  <a:pt x="396607" y="66101"/>
                </a:cubicBezTo>
                <a:cubicBezTo>
                  <a:pt x="407624" y="62429"/>
                  <a:pt x="418392" y="57901"/>
                  <a:pt x="429658" y="55084"/>
                </a:cubicBezTo>
                <a:cubicBezTo>
                  <a:pt x="454801" y="48798"/>
                  <a:pt x="492609" y="45642"/>
                  <a:pt x="517793" y="33050"/>
                </a:cubicBezTo>
                <a:cubicBezTo>
                  <a:pt x="603219" y="-9663"/>
                  <a:pt x="500818" y="27692"/>
                  <a:pt x="583894" y="0"/>
                </a:cubicBezTo>
                <a:cubicBezTo>
                  <a:pt x="675701" y="3672"/>
                  <a:pt x="767669" y="4471"/>
                  <a:pt x="859316" y="11017"/>
                </a:cubicBezTo>
                <a:cubicBezTo>
                  <a:pt x="901604" y="14037"/>
                  <a:pt x="918928" y="52921"/>
                  <a:pt x="958468" y="66101"/>
                </a:cubicBezTo>
                <a:lnTo>
                  <a:pt x="991518" y="77118"/>
                </a:lnTo>
                <a:cubicBezTo>
                  <a:pt x="1050278" y="165255"/>
                  <a:pt x="973154" y="58753"/>
                  <a:pt x="1046602" y="132202"/>
                </a:cubicBezTo>
                <a:cubicBezTo>
                  <a:pt x="1120040" y="205642"/>
                  <a:pt x="1013560" y="128537"/>
                  <a:pt x="1101687" y="187286"/>
                </a:cubicBezTo>
                <a:cubicBezTo>
                  <a:pt x="1129378" y="270358"/>
                  <a:pt x="1092026" y="167965"/>
                  <a:pt x="1134737" y="253388"/>
                </a:cubicBezTo>
                <a:cubicBezTo>
                  <a:pt x="1139930" y="263775"/>
                  <a:pt x="1140114" y="276287"/>
                  <a:pt x="1145754" y="286438"/>
                </a:cubicBezTo>
                <a:cubicBezTo>
                  <a:pt x="1158615" y="309587"/>
                  <a:pt x="1189822" y="352539"/>
                  <a:pt x="1189822" y="352539"/>
                </a:cubicBezTo>
                <a:cubicBezTo>
                  <a:pt x="1193494" y="363556"/>
                  <a:pt x="1195646" y="375203"/>
                  <a:pt x="1200839" y="385590"/>
                </a:cubicBezTo>
                <a:cubicBezTo>
                  <a:pt x="1243552" y="471019"/>
                  <a:pt x="1206196" y="368616"/>
                  <a:pt x="1233889" y="451691"/>
                </a:cubicBezTo>
                <a:cubicBezTo>
                  <a:pt x="1229123" y="489815"/>
                  <a:pt x="1220932" y="565077"/>
                  <a:pt x="1211855" y="605927"/>
                </a:cubicBezTo>
                <a:cubicBezTo>
                  <a:pt x="1209336" y="617263"/>
                  <a:pt x="1208093" y="629910"/>
                  <a:pt x="1200839" y="638978"/>
                </a:cubicBezTo>
                <a:cubicBezTo>
                  <a:pt x="1192568" y="649317"/>
                  <a:pt x="1178381" y="653068"/>
                  <a:pt x="1167788" y="661012"/>
                </a:cubicBezTo>
                <a:cubicBezTo>
                  <a:pt x="1163633" y="664128"/>
                  <a:pt x="1178805" y="675700"/>
                  <a:pt x="1145754" y="6830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F0E7352-46E4-4BAA-BD02-3E870BE4D8CB}"/>
              </a:ext>
            </a:extLst>
          </p:cNvPr>
          <p:cNvSpPr txBox="1"/>
          <p:nvPr/>
        </p:nvSpPr>
        <p:spPr>
          <a:xfrm rot="20889576">
            <a:off x="3825190" y="646679"/>
            <a:ext cx="1382000" cy="707886"/>
          </a:xfrm>
          <a:prstGeom prst="rect">
            <a:avLst/>
          </a:prstGeom>
          <a:noFill/>
        </p:spPr>
        <p:txBody>
          <a:bodyPr wrap="square" rtlCol="0">
            <a:spAutoFit/>
          </a:bodyPr>
          <a:lstStyle/>
          <a:p>
            <a:r>
              <a:rPr lang="es-MX" sz="2000" dirty="0">
                <a:latin typeface="Smoothy" pitchFamily="2" charset="77"/>
              </a:rPr>
              <a:t>¿Puedo elegir la película?</a:t>
            </a:r>
          </a:p>
        </p:txBody>
      </p:sp>
    </p:spTree>
    <p:extLst>
      <p:ext uri="{BB962C8B-B14F-4D97-AF65-F5344CB8AC3E}">
        <p14:creationId xmlns:p14="http://schemas.microsoft.com/office/powerpoint/2010/main" val="2604035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0351"/>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05657" y="-1414358"/>
            <a:ext cx="965877" cy="12049437"/>
          </a:xfrm>
          <a:prstGeom prst="rect">
            <a:avLst/>
          </a:prstGeom>
        </p:spPr>
      </p:pic>
      <p:grpSp>
        <p:nvGrpSpPr>
          <p:cNvPr id="11" name="Group 10"/>
          <p:cNvGrpSpPr/>
          <p:nvPr/>
        </p:nvGrpSpPr>
        <p:grpSpPr>
          <a:xfrm>
            <a:off x="4123840" y="4870267"/>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40" y="263723"/>
            <a:ext cx="7325199" cy="4129123"/>
          </a:xfrm>
          <a:prstGeom prst="rect">
            <a:avLst/>
          </a:prstGeom>
        </p:spPr>
      </p:pic>
      <p:sp>
        <p:nvSpPr>
          <p:cNvPr id="20" name="TextBox 19"/>
          <p:cNvSpPr txBox="1"/>
          <p:nvPr/>
        </p:nvSpPr>
        <p:spPr>
          <a:xfrm>
            <a:off x="7437614" y="1212161"/>
            <a:ext cx="4483510" cy="204216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Una persona desconocida le toca el cabello y dice: “Es hermosa”.</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1312419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58170" y="-1534758"/>
            <a:ext cx="965877" cy="12049437"/>
          </a:xfrm>
          <a:prstGeom prst="rect">
            <a:avLst/>
          </a:prstGeom>
        </p:spPr>
      </p:pic>
      <p:grpSp>
        <p:nvGrpSpPr>
          <p:cNvPr id="11" name="Group 10"/>
          <p:cNvGrpSpPr/>
          <p:nvPr/>
        </p:nvGrpSpPr>
        <p:grpSpPr>
          <a:xfrm>
            <a:off x="4069173" y="4789408"/>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5" y="-14748"/>
            <a:ext cx="11519665" cy="5105116"/>
          </a:xfrm>
          <a:prstGeom prst="rect">
            <a:avLst/>
          </a:prstGeom>
        </p:spPr>
      </p:pic>
      <p:sp>
        <p:nvSpPr>
          <p:cNvPr id="20" name="TextBox 19"/>
          <p:cNvSpPr txBox="1"/>
          <p:nvPr/>
        </p:nvSpPr>
        <p:spPr>
          <a:xfrm>
            <a:off x="6443780" y="1896747"/>
            <a:ext cx="4483510" cy="155448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Quiere salir con alguien de 16 años de edad.</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2" name="Rectangle 1"/>
          <p:cNvSpPr/>
          <p:nvPr/>
        </p:nvSpPr>
        <p:spPr>
          <a:xfrm>
            <a:off x="4099653" y="3281680"/>
            <a:ext cx="1010827" cy="426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69173" y="3359792"/>
            <a:ext cx="1420242" cy="369332"/>
          </a:xfrm>
          <a:prstGeom prst="rect">
            <a:avLst/>
          </a:prstGeom>
          <a:noFill/>
        </p:spPr>
        <p:txBody>
          <a:bodyPr wrap="square" rtlCol="0">
            <a:spAutoFit/>
          </a:bodyPr>
          <a:lstStyle/>
          <a:p>
            <a:r>
              <a:rPr lang="es-MX" sz="1800" b="0" i="0" strike="noStrike" cap="none" spc="0" baseline="0" dirty="0">
                <a:solidFill>
                  <a:srgbClr val="000000"/>
                </a:solidFill>
                <a:effectLst/>
                <a:latin typeface="Smoothy" pitchFamily="2" charset="77"/>
                <a:ea typeface="Tahoma"/>
                <a:cs typeface="Tahoma"/>
              </a:rPr>
              <a:t>años de edad</a:t>
            </a:r>
            <a:endParaRPr lang="en-US"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2351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1705" y="-1694467"/>
            <a:ext cx="965877" cy="12049437"/>
          </a:xfrm>
          <a:prstGeom prst="rect">
            <a:avLst/>
          </a:prstGeom>
        </p:spPr>
      </p:pic>
      <p:grpSp>
        <p:nvGrpSpPr>
          <p:cNvPr id="11" name="Group 10"/>
          <p:cNvGrpSpPr/>
          <p:nvPr/>
        </p:nvGrpSpPr>
        <p:grpSpPr>
          <a:xfrm>
            <a:off x="4062078" y="476889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26402"/>
          <a:stretch>
            <a:fillRect/>
          </a:stretch>
        </p:blipFill>
        <p:spPr>
          <a:xfrm>
            <a:off x="249552" y="342483"/>
            <a:ext cx="6210882" cy="3758235"/>
          </a:xfrm>
          <a:prstGeom prst="rect">
            <a:avLst/>
          </a:prstGeom>
        </p:spPr>
      </p:pic>
      <p:sp>
        <p:nvSpPr>
          <p:cNvPr id="20" name="TextBox 19"/>
          <p:cNvSpPr txBox="1"/>
          <p:nvPr/>
        </p:nvSpPr>
        <p:spPr>
          <a:xfrm>
            <a:off x="6460434" y="1443262"/>
            <a:ext cx="4922690"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jefe o jefa lo/la/le sigue en medios sociales.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
        <p:nvSpPr>
          <p:cNvPr id="2" name="TextBox 1"/>
          <p:cNvSpPr txBox="1"/>
          <p:nvPr/>
        </p:nvSpPr>
        <p:spPr>
          <a:xfrm>
            <a:off x="3977090" y="1085406"/>
            <a:ext cx="1581900" cy="1015663"/>
          </a:xfrm>
          <a:prstGeom prst="rect">
            <a:avLst/>
          </a:prstGeom>
          <a:solidFill>
            <a:schemeClr val="bg1"/>
          </a:solidFill>
        </p:spPr>
        <p:txBody>
          <a:bodyPr wrap="square" rtlCol="0">
            <a:spAutoFit/>
          </a:bodyPr>
          <a:lstStyle/>
          <a:p>
            <a:pPr algn="ctr"/>
            <a:r>
              <a:rPr lang="es-MX" sz="2000" b="0" i="0" strike="noStrike" cap="none" spc="0" baseline="0" dirty="0">
                <a:solidFill>
                  <a:srgbClr val="000000"/>
                </a:solidFill>
                <a:effectLst/>
                <a:latin typeface="Smoothy" pitchFamily="2" charset="77"/>
                <a:ea typeface="Calibri"/>
                <a:cs typeface="Calibri"/>
              </a:rPr>
              <a:t>“jefe” </a:t>
            </a:r>
          </a:p>
          <a:p>
            <a:pPr algn="ctr"/>
            <a:r>
              <a:rPr lang="es-MX" sz="2000" b="0" i="0" strike="noStrike" cap="none" spc="0" baseline="0" dirty="0">
                <a:solidFill>
                  <a:srgbClr val="000000"/>
                </a:solidFill>
                <a:effectLst/>
                <a:latin typeface="Smoothy" pitchFamily="2" charset="77"/>
                <a:ea typeface="Calibri"/>
                <a:cs typeface="Calibri"/>
              </a:rPr>
              <a:t>ahora lo/la/le</a:t>
            </a:r>
          </a:p>
          <a:p>
            <a:pPr algn="ctr"/>
            <a:r>
              <a:rPr lang="es-MX" sz="2000" b="0" i="0" strike="noStrike" cap="none" spc="0" baseline="0" dirty="0">
                <a:solidFill>
                  <a:srgbClr val="000000"/>
                </a:solidFill>
                <a:effectLst/>
                <a:latin typeface="Smoothy" pitchFamily="2" charset="77"/>
                <a:ea typeface="Calibri"/>
                <a:cs typeface="Calibri"/>
              </a:rPr>
              <a:t>sigue</a:t>
            </a:r>
            <a:endParaRPr lang="en-US" sz="2000" dirty="0">
              <a:latin typeface="Smoothy" pitchFamily="2" charset="77"/>
            </a:endParaRPr>
          </a:p>
        </p:txBody>
      </p:sp>
    </p:spTree>
    <p:extLst>
      <p:ext uri="{BB962C8B-B14F-4D97-AF65-F5344CB8AC3E}">
        <p14:creationId xmlns:p14="http://schemas.microsoft.com/office/powerpoint/2010/main" val="348776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618935"/>
            <a:ext cx="965877" cy="12049437"/>
          </a:xfrm>
          <a:prstGeom prst="rect">
            <a:avLst/>
          </a:prstGeom>
        </p:spPr>
      </p:pic>
      <p:grpSp>
        <p:nvGrpSpPr>
          <p:cNvPr id="9" name="Group 8"/>
          <p:cNvGrpSpPr/>
          <p:nvPr/>
        </p:nvGrpSpPr>
        <p:grpSpPr>
          <a:xfrm>
            <a:off x="1783341" y="4648301"/>
            <a:ext cx="8453257" cy="1609623"/>
            <a:chOff x="734988" y="2434313"/>
            <a:chExt cx="11028275" cy="2285476"/>
          </a:xfrm>
        </p:grpSpPr>
        <p:grpSp>
          <p:nvGrpSpPr>
            <p:cNvPr id="10" name="Group 9"/>
            <p:cNvGrpSpPr/>
            <p:nvPr/>
          </p:nvGrpSpPr>
          <p:grpSpPr>
            <a:xfrm>
              <a:off x="734988" y="2492479"/>
              <a:ext cx="4369402" cy="2227310"/>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grpSp>
          <p:nvGrpSpPr>
            <p:cNvPr id="11" name="Group 10"/>
            <p:cNvGrpSpPr/>
            <p:nvPr/>
          </p:nvGrpSpPr>
          <p:grpSpPr>
            <a:xfrm>
              <a:off x="7138222" y="2434313"/>
              <a:ext cx="4625041" cy="2285476"/>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 y="40130"/>
            <a:ext cx="8044269" cy="4061745"/>
          </a:xfrm>
          <a:prstGeom prst="rect">
            <a:avLst/>
          </a:prstGeom>
        </p:spPr>
      </p:pic>
      <p:sp>
        <p:nvSpPr>
          <p:cNvPr id="20" name="TextBox 19"/>
          <p:cNvSpPr txBox="1"/>
          <p:nvPr/>
        </p:nvSpPr>
        <p:spPr>
          <a:xfrm>
            <a:off x="6332015" y="1061811"/>
            <a:ext cx="4253673"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clase toma algo de su escritorio.</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3336975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650" cy="6858000"/>
          </a:xfrm>
          <a:prstGeom prst="rect">
            <a:avLst/>
          </a:prstGeom>
        </p:spPr>
      </p:pic>
      <p:sp>
        <p:nvSpPr>
          <p:cNvPr id="6"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8" name="Group 7"/>
          <p:cNvGrpSpPr/>
          <p:nvPr/>
        </p:nvGrpSpPr>
        <p:grpSpPr>
          <a:xfrm>
            <a:off x="2172929" y="324231"/>
            <a:ext cx="7237288" cy="640080"/>
            <a:chOff x="2143433" y="226708"/>
            <a:chExt cx="5906293" cy="640080"/>
          </a:xfrm>
        </p:grpSpPr>
        <p:sp>
          <p:nvSpPr>
            <p:cNvPr id="9" name="Rectangle 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56085" y="226708"/>
              <a:ext cx="579364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731637" y="4802836"/>
            <a:ext cx="3039278"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645871" y="5613002"/>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557224"/>
            <a:ext cx="4713151"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1"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5" name="Group 24"/>
          <p:cNvGrpSpPr/>
          <p:nvPr/>
        </p:nvGrpSpPr>
        <p:grpSpPr>
          <a:xfrm>
            <a:off x="1877216" y="230567"/>
            <a:ext cx="5318683" cy="1200329"/>
            <a:chOff x="2143433" y="259759"/>
            <a:chExt cx="3490452" cy="1200329"/>
          </a:xfrm>
        </p:grpSpPr>
        <p:sp>
          <p:nvSpPr>
            <p:cNvPr id="29" name="Rectangle 2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3" name="Picture 32"/>
          <p:cNvPicPr>
            <a:picLocks noChangeAspect="1"/>
          </p:cNvPicPr>
          <p:nvPr/>
        </p:nvPicPr>
        <p:blipFill>
          <a:blip r:embed="rId12"/>
          <a:stretch>
            <a:fillRect/>
          </a:stretch>
        </p:blipFill>
        <p:spPr>
          <a:xfrm>
            <a:off x="6559706" y="4867682"/>
            <a:ext cx="2113671" cy="1724724"/>
          </a:xfrm>
          <a:prstGeom prst="rect">
            <a:avLst/>
          </a:prstGeom>
        </p:spPr>
      </p:pic>
      <p:pic>
        <p:nvPicPr>
          <p:cNvPr id="34" name="Picture 2" descr="49d566a3-d1bf-4f18-bb85-0332de7b2db2@namprd16"/>
          <p:cNvPicPr>
            <a:picLocks noChangeAspect="1" noChangeArrowheads="1"/>
          </p:cNvPicPr>
          <p:nvPr/>
        </p:nvPicPr>
        <p:blipFill>
          <a:blip r:embed="rId13">
            <a:extLst>
              <a:ext uri="{28A0092B-C50C-407E-A947-70E740481C1C}">
                <a14:useLocalDpi xmlns:a14="http://schemas.microsoft.com/office/drawing/2010/main" val="0"/>
              </a:ext>
            </a:extLst>
          </a:blip>
          <a:srcRect l="37908" t="38300" r="40102" b="25132"/>
          <a:stretch>
            <a:fillRect/>
          </a:stretch>
        </p:blipFill>
        <p:spPr bwMode="auto">
          <a:xfrm>
            <a:off x="2395744" y="4351532"/>
            <a:ext cx="1589488" cy="14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4246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8"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2050" name="Picture 2" descr="49d566a3-d1bf-4f18-bb85-0332de7b2db2@namprd16"/>
          <p:cNvPicPr>
            <a:picLocks noChangeAspect="1" noChangeArrowheads="1"/>
          </p:cNvPicPr>
          <p:nvPr/>
        </p:nvPicPr>
        <p:blipFill>
          <a:blip r:embed="rId5">
            <a:extLst>
              <a:ext uri="{28A0092B-C50C-407E-A947-70E740481C1C}">
                <a14:useLocalDpi xmlns:a14="http://schemas.microsoft.com/office/drawing/2010/main" val="0"/>
              </a:ext>
            </a:extLst>
          </a:blip>
          <a:srcRect l="37908" t="38300" r="40102" b="25132"/>
          <a:stretch>
            <a:fillRect/>
          </a:stretch>
        </p:blipFill>
        <p:spPr bwMode="auto">
          <a:xfrm>
            <a:off x="3556670" y="425303"/>
            <a:ext cx="5914500" cy="554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52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6"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753408" y="4802836"/>
            <a:ext cx="3847067"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645871" y="5613002"/>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557224"/>
            <a:ext cx="5042241"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8705" t="16863" r="71400" b="47582"/>
          <a:stretch>
            <a:fillRect/>
          </a:stretch>
        </p:blipFill>
        <p:spPr>
          <a:xfrm>
            <a:off x="2449960" y="4389810"/>
            <a:ext cx="1392681" cy="1402997"/>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5" name="Group 24"/>
          <p:cNvGrpSpPr/>
          <p:nvPr/>
        </p:nvGrpSpPr>
        <p:grpSpPr>
          <a:xfrm>
            <a:off x="1877216" y="231090"/>
            <a:ext cx="5222518" cy="1200329"/>
            <a:chOff x="2143433" y="259759"/>
            <a:chExt cx="3490452" cy="1200329"/>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 name="Picture 2"/>
          <p:cNvPicPr>
            <a:picLocks noChangeAspect="1"/>
          </p:cNvPicPr>
          <p:nvPr/>
        </p:nvPicPr>
        <p:blipFill>
          <a:blip r:embed="rId12"/>
          <a:stretch>
            <a:fillRect/>
          </a:stretch>
        </p:blipFill>
        <p:spPr>
          <a:xfrm>
            <a:off x="6559706" y="4867682"/>
            <a:ext cx="2113671" cy="1724724"/>
          </a:xfrm>
          <a:prstGeom prst="rect">
            <a:avLst/>
          </a:prstGeom>
        </p:spPr>
      </p:pic>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10"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118911" y="18626"/>
            <a:ext cx="8148809" cy="954107"/>
            <a:chOff x="2143432" y="18626"/>
            <a:chExt cx="9399671" cy="954107"/>
          </a:xfrm>
        </p:grpSpPr>
        <p:sp>
          <p:nvSpPr>
            <p:cNvPr id="12" name="Rectangle 11"/>
            <p:cNvSpPr/>
            <p:nvPr/>
          </p:nvSpPr>
          <p:spPr>
            <a:xfrm>
              <a:off x="2458912" y="119442"/>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7" name="Group 16"/>
            <p:cNvGrpSpPr/>
            <p:nvPr/>
          </p:nvGrpSpPr>
          <p:grpSpPr>
            <a:xfrm>
              <a:off x="2143432" y="18626"/>
              <a:ext cx="9399671" cy="954107"/>
              <a:chOff x="2143432" y="18626"/>
              <a:chExt cx="9099472" cy="954107"/>
            </a:xfrm>
          </p:grpSpPr>
          <p:sp>
            <p:nvSpPr>
              <p:cNvPr id="18" name="Rectangle 17"/>
              <p:cNvSpPr/>
              <p:nvPr/>
            </p:nvSpPr>
            <p:spPr>
              <a:xfrm>
                <a:off x="2143432" y="287468"/>
                <a:ext cx="909947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TextBox 18"/>
              <p:cNvSpPr txBox="1"/>
              <p:nvPr/>
            </p:nvSpPr>
            <p:spPr>
              <a:xfrm>
                <a:off x="2206938" y="18626"/>
                <a:ext cx="8478227"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89835" y="2499241"/>
            <a:ext cx="3705925" cy="20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163351" y="2425531"/>
            <a:ext cx="2248438" cy="2158501"/>
          </a:xfrm>
          <a:prstGeom prst="rect">
            <a:avLst/>
          </a:prstGeom>
        </p:spPr>
      </p:pic>
      <p:pic>
        <p:nvPicPr>
          <p:cNvPr id="22" name="Picture 2" descr="49d566a3-d1bf-4f18-bb85-0332de7b2db2@namprd16"/>
          <p:cNvPicPr>
            <a:picLocks noChangeAspect="1" noChangeArrowheads="1"/>
          </p:cNvPicPr>
          <p:nvPr/>
        </p:nvPicPr>
        <p:blipFill>
          <a:blip r:embed="rId8">
            <a:extLst>
              <a:ext uri="{28A0092B-C50C-407E-A947-70E740481C1C}">
                <a14:useLocalDpi xmlns:a14="http://schemas.microsoft.com/office/drawing/2010/main" val="0"/>
              </a:ext>
            </a:extLst>
          </a:blip>
          <a:srcRect l="37908" t="38300" r="40102" b="25132"/>
          <a:stretch>
            <a:fillRect/>
          </a:stretch>
        </p:blipFill>
        <p:spPr bwMode="auto">
          <a:xfrm>
            <a:off x="5409754" y="3386741"/>
            <a:ext cx="2078717" cy="19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41824814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731636" y="4802836"/>
            <a:ext cx="3159021"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645871" y="5613002"/>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415706"/>
            <a:ext cx="4911922"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2"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5" name="Group 24"/>
          <p:cNvGrpSpPr/>
          <p:nvPr/>
        </p:nvGrpSpPr>
        <p:grpSpPr>
          <a:xfrm>
            <a:off x="1877216" y="230567"/>
            <a:ext cx="5638940" cy="1200329"/>
            <a:chOff x="2143433" y="259759"/>
            <a:chExt cx="3490452" cy="1200329"/>
          </a:xfrm>
        </p:grpSpPr>
        <p:sp>
          <p:nvSpPr>
            <p:cNvPr id="30" name="Rectangle 2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4" name="Picture 33"/>
          <p:cNvPicPr>
            <a:picLocks noChangeAspect="1"/>
          </p:cNvPicPr>
          <p:nvPr/>
        </p:nvPicPr>
        <p:blipFill>
          <a:blip r:embed="rId12"/>
          <a:stretch>
            <a:fillRect/>
          </a:stretch>
        </p:blipFill>
        <p:spPr>
          <a:xfrm>
            <a:off x="6559706" y="4867682"/>
            <a:ext cx="2113671" cy="1724724"/>
          </a:xfrm>
          <a:prstGeom prst="rect">
            <a:avLst/>
          </a:prstGeom>
        </p:spPr>
      </p:pic>
      <p:pic>
        <p:nvPicPr>
          <p:cNvPr id="35" name="Picture 2" descr="49d566a3-d1bf-4f18-bb85-0332de7b2db2@namprd16"/>
          <p:cNvPicPr>
            <a:picLocks noChangeAspect="1" noChangeArrowheads="1"/>
          </p:cNvPicPr>
          <p:nvPr/>
        </p:nvPicPr>
        <p:blipFill>
          <a:blip r:embed="rId13">
            <a:extLst>
              <a:ext uri="{28A0092B-C50C-407E-A947-70E740481C1C}">
                <a14:useLocalDpi xmlns:a14="http://schemas.microsoft.com/office/drawing/2010/main" val="0"/>
              </a:ext>
            </a:extLst>
          </a:blip>
          <a:srcRect l="37908" t="38300" r="40102" b="25132"/>
          <a:stretch>
            <a:fillRect/>
          </a:stretch>
        </p:blipFill>
        <p:spPr bwMode="auto">
          <a:xfrm>
            <a:off x="2433740" y="4398848"/>
            <a:ext cx="1380482" cy="12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780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2" name="TextBox 1"/>
          <p:cNvSpPr txBox="1"/>
          <p:nvPr/>
        </p:nvSpPr>
        <p:spPr>
          <a:xfrm>
            <a:off x="3069884" y="385500"/>
            <a:ext cx="752167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Guía de límites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8" name="Picture 2" descr="49d566a3-d1bf-4f18-bb85-0332de7b2db2@namprd16"/>
          <p:cNvPicPr>
            <a:picLocks noChangeAspect="1" noChangeArrowheads="1"/>
          </p:cNvPicPr>
          <p:nvPr/>
        </p:nvPicPr>
        <p:blipFill>
          <a:blip r:embed="rId5">
            <a:extLst>
              <a:ext uri="{28A0092B-C50C-407E-A947-70E740481C1C}">
                <a14:useLocalDpi xmlns:a14="http://schemas.microsoft.com/office/drawing/2010/main" val="0"/>
              </a:ext>
            </a:extLst>
          </a:blip>
          <a:srcRect l="37908" t="38300" r="40102" b="25132"/>
          <a:stretch>
            <a:fillRect/>
          </a:stretch>
        </p:blipFill>
        <p:spPr bwMode="auto">
          <a:xfrm>
            <a:off x="948360" y="1412074"/>
            <a:ext cx="5089490" cy="47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0554" y="1967252"/>
            <a:ext cx="7274536" cy="40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786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11" name="TextBox 10"/>
          <p:cNvSpPr txBox="1"/>
          <p:nvPr/>
        </p:nvSpPr>
        <p:spPr>
          <a:xfrm>
            <a:off x="1681179" y="103959"/>
            <a:ext cx="9120087"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1. Confíe en lo que siente</a:t>
            </a:r>
          </a:p>
        </p:txBody>
      </p:sp>
      <p:grpSp>
        <p:nvGrpSpPr>
          <p:cNvPr id="2" name="Group 1"/>
          <p:cNvGrpSpPr/>
          <p:nvPr/>
        </p:nvGrpSpPr>
        <p:grpSpPr>
          <a:xfrm>
            <a:off x="1432560" y="845279"/>
            <a:ext cx="9733280" cy="3000824"/>
            <a:chOff x="73606" y="2976941"/>
            <a:chExt cx="12074013" cy="3802258"/>
          </a:xfrm>
        </p:grpSpPr>
        <p:grpSp>
          <p:nvGrpSpPr>
            <p:cNvPr id="5" name="Group 4"/>
            <p:cNvGrpSpPr/>
            <p:nvPr/>
          </p:nvGrpSpPr>
          <p:grpSpPr>
            <a:xfrm>
              <a:off x="73606" y="2976941"/>
              <a:ext cx="12074013" cy="3304739"/>
              <a:chOff x="0" y="2038946"/>
              <a:chExt cx="12074013" cy="330473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13" name="TextBox 12"/>
            <p:cNvSpPr txBox="1"/>
            <p:nvPr/>
          </p:nvSpPr>
          <p:spPr>
            <a:xfrm>
              <a:off x="619296" y="5890931"/>
              <a:ext cx="1528339" cy="888268"/>
            </a:xfrm>
            <a:prstGeom prst="rect">
              <a:avLst/>
            </a:prstGeom>
            <a:noFill/>
            <a:ln w="57150">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Me da asco</a:t>
              </a:r>
            </a:p>
          </p:txBody>
        </p:sp>
        <p:sp>
          <p:nvSpPr>
            <p:cNvPr id="14" name="TextBox 13"/>
            <p:cNvSpPr txBox="1"/>
            <p:nvPr/>
          </p:nvSpPr>
          <p:spPr>
            <a:xfrm>
              <a:off x="2693326" y="5890932"/>
              <a:ext cx="2071427"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Nervioso/a/e</a:t>
              </a:r>
            </a:p>
          </p:txBody>
        </p:sp>
        <p:sp>
          <p:nvSpPr>
            <p:cNvPr id="15" name="TextBox 14"/>
            <p:cNvSpPr txBox="1"/>
            <p:nvPr/>
          </p:nvSpPr>
          <p:spPr>
            <a:xfrm>
              <a:off x="5496069" y="5890930"/>
              <a:ext cx="1285457"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Triste</a:t>
              </a:r>
            </a:p>
          </p:txBody>
        </p:sp>
        <p:sp>
          <p:nvSpPr>
            <p:cNvPr id="16" name="TextBox 15"/>
            <p:cNvSpPr txBox="1"/>
            <p:nvPr/>
          </p:nvSpPr>
          <p:spPr>
            <a:xfrm>
              <a:off x="7608872" y="5925605"/>
              <a:ext cx="2009411"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Enojado/a/e</a:t>
              </a:r>
            </a:p>
          </p:txBody>
        </p:sp>
        <p:sp>
          <p:nvSpPr>
            <p:cNvPr id="17" name="TextBox 16"/>
            <p:cNvSpPr txBox="1"/>
            <p:nvPr/>
          </p:nvSpPr>
          <p:spPr>
            <a:xfrm>
              <a:off x="9908741" y="5890930"/>
              <a:ext cx="2089906"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Asustado/a/e</a:t>
              </a:r>
            </a:p>
          </p:txBody>
        </p:sp>
      </p:grpSp>
      <p:grpSp>
        <p:nvGrpSpPr>
          <p:cNvPr id="19" name="Group 18"/>
          <p:cNvGrpSpPr/>
          <p:nvPr/>
        </p:nvGrpSpPr>
        <p:grpSpPr>
          <a:xfrm>
            <a:off x="2766109" y="3618829"/>
            <a:ext cx="5927940" cy="3337508"/>
            <a:chOff x="2766109" y="3586172"/>
            <a:chExt cx="5927940" cy="3337508"/>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109" y="3586172"/>
              <a:ext cx="5920846" cy="3337508"/>
            </a:xfrm>
            <a:prstGeom prst="rect">
              <a:avLst/>
            </a:prstGeom>
          </p:spPr>
        </p:pic>
        <p:sp>
          <p:nvSpPr>
            <p:cNvPr id="3" name="Rectangle 2"/>
            <p:cNvSpPr/>
            <p:nvPr/>
          </p:nvSpPr>
          <p:spPr>
            <a:xfrm>
              <a:off x="6042134" y="3655869"/>
              <a:ext cx="2651915" cy="890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421120" y="4096979"/>
              <a:ext cx="2194560" cy="13589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1"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spTree>
    <p:extLst>
      <p:ext uri="{BB962C8B-B14F-4D97-AF65-F5344CB8AC3E}">
        <p14:creationId xmlns:p14="http://schemas.microsoft.com/office/powerpoint/2010/main" val="42850417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9" name="TextBox 8"/>
          <p:cNvSpPr txBox="1"/>
          <p:nvPr/>
        </p:nvSpPr>
        <p:spPr>
          <a:xfrm>
            <a:off x="2335161" y="243738"/>
            <a:ext cx="752167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2. Decir su límite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8" name="Picture 2" descr="49d566a3-d1bf-4f18-bb85-0332de7b2db2@namprd16"/>
          <p:cNvPicPr>
            <a:picLocks noChangeAspect="1" noChangeArrowheads="1"/>
          </p:cNvPicPr>
          <p:nvPr/>
        </p:nvPicPr>
        <p:blipFill>
          <a:blip r:embed="rId5">
            <a:extLst>
              <a:ext uri="{28A0092B-C50C-407E-A947-70E740481C1C}">
                <a14:useLocalDpi xmlns:a14="http://schemas.microsoft.com/office/drawing/2010/main" val="0"/>
              </a:ext>
            </a:extLst>
          </a:blip>
          <a:srcRect l="37908" t="38300" r="40102" b="25132"/>
          <a:stretch>
            <a:fillRect/>
          </a:stretch>
        </p:blipFill>
        <p:spPr bwMode="auto">
          <a:xfrm>
            <a:off x="948360" y="1412074"/>
            <a:ext cx="5089490" cy="47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0554" y="1967252"/>
            <a:ext cx="7274536" cy="40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9699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7" name="TextBox 6"/>
          <p:cNvSpPr txBox="1"/>
          <p:nvPr/>
        </p:nvSpPr>
        <p:spPr>
          <a:xfrm>
            <a:off x="3104174" y="385500"/>
            <a:ext cx="752167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3. Ponerse a salvo</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2" name="Picture 1"/>
          <p:cNvPicPr>
            <a:picLocks noChangeAspect="1"/>
          </p:cNvPicPr>
          <p:nvPr/>
        </p:nvPicPr>
        <p:blipFill>
          <a:blip r:embed="rId5"/>
          <a:stretch>
            <a:fillRect/>
          </a:stretch>
        </p:blipFill>
        <p:spPr>
          <a:xfrm>
            <a:off x="2660396" y="1508454"/>
            <a:ext cx="6261383" cy="4730822"/>
          </a:xfrm>
          <a:prstGeom prst="rect">
            <a:avLst/>
          </a:prstGeom>
        </p:spPr>
      </p:pic>
    </p:spTree>
    <p:extLst>
      <p:ext uri="{BB962C8B-B14F-4D97-AF65-F5344CB8AC3E}">
        <p14:creationId xmlns:p14="http://schemas.microsoft.com/office/powerpoint/2010/main" val="37900600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F22E2D0-3789-024D-8F22-FEA88E5CE4B3}"/>
              </a:ext>
            </a:extLst>
          </p:cNvPr>
          <p:cNvGrpSpPr/>
          <p:nvPr/>
        </p:nvGrpSpPr>
        <p:grpSpPr>
          <a:xfrm>
            <a:off x="0" y="0"/>
            <a:ext cx="12192001" cy="6858000"/>
            <a:chOff x="0" y="0"/>
            <a:chExt cx="12192001" cy="6858000"/>
          </a:xfrm>
        </p:grpSpPr>
        <p:grpSp>
          <p:nvGrpSpPr>
            <p:cNvPr id="39" name="Group 38">
              <a:extLst>
                <a:ext uri="{FF2B5EF4-FFF2-40B4-BE49-F238E27FC236}">
                  <a16:creationId xmlns:a16="http://schemas.microsoft.com/office/drawing/2014/main" id="{3E92E682-1B4A-634C-9DF1-2836540A12B0}"/>
                </a:ext>
              </a:extLst>
            </p:cNvPr>
            <p:cNvGrpSpPr/>
            <p:nvPr/>
          </p:nvGrpSpPr>
          <p:grpSpPr>
            <a:xfrm>
              <a:off x="0" y="0"/>
              <a:ext cx="12192000" cy="6858000"/>
              <a:chOff x="0" y="0"/>
              <a:chExt cx="12192000" cy="6858000"/>
            </a:xfrm>
          </p:grpSpPr>
          <p:pic>
            <p:nvPicPr>
              <p:cNvPr id="53" name="Picture 52">
                <a:extLst>
                  <a:ext uri="{FF2B5EF4-FFF2-40B4-BE49-F238E27FC236}">
                    <a16:creationId xmlns:a16="http://schemas.microsoft.com/office/drawing/2014/main" id="{2DDC30E8-F470-4042-8C6D-1F9E5F055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Picture 53">
                <a:extLst>
                  <a:ext uri="{FF2B5EF4-FFF2-40B4-BE49-F238E27FC236}">
                    <a16:creationId xmlns:a16="http://schemas.microsoft.com/office/drawing/2014/main" id="{45E8AEB8-4CD9-BF49-BF40-676D79A214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40" name="Footer Placeholder 3">
              <a:extLst>
                <a:ext uri="{FF2B5EF4-FFF2-40B4-BE49-F238E27FC236}">
                  <a16:creationId xmlns:a16="http://schemas.microsoft.com/office/drawing/2014/main" id="{29D413A5-95EA-4844-8C31-C9836EC4582C}"/>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41" name="Picture 40">
              <a:extLst>
                <a:ext uri="{FF2B5EF4-FFF2-40B4-BE49-F238E27FC236}">
                  <a16:creationId xmlns:a16="http://schemas.microsoft.com/office/drawing/2014/main" id="{4EE49BFB-B24D-5449-A087-582208A40338}"/>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42" name="Group 41">
              <a:extLst>
                <a:ext uri="{FF2B5EF4-FFF2-40B4-BE49-F238E27FC236}">
                  <a16:creationId xmlns:a16="http://schemas.microsoft.com/office/drawing/2014/main" id="{5B03CA10-AA0C-4A4E-B2F0-271F93438027}"/>
                </a:ext>
              </a:extLst>
            </p:cNvPr>
            <p:cNvGrpSpPr/>
            <p:nvPr/>
          </p:nvGrpSpPr>
          <p:grpSpPr>
            <a:xfrm>
              <a:off x="2323753" y="343701"/>
              <a:ext cx="6386621" cy="2269566"/>
              <a:chOff x="2323753" y="343701"/>
              <a:chExt cx="6386621" cy="2269566"/>
            </a:xfrm>
          </p:grpSpPr>
          <p:sp>
            <p:nvSpPr>
              <p:cNvPr id="44" name="Oval 43">
                <a:extLst>
                  <a:ext uri="{FF2B5EF4-FFF2-40B4-BE49-F238E27FC236}">
                    <a16:creationId xmlns:a16="http://schemas.microsoft.com/office/drawing/2014/main" id="{D2F5BD33-E026-5648-9D22-26EBB5316A1A}"/>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4F3C041-6C86-B340-AA9A-D66BCE19FB11}"/>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3790513-4ED0-9B4D-8A24-E64D7EDB19B5}"/>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47" name="TextBox 46">
                <a:extLst>
                  <a:ext uri="{FF2B5EF4-FFF2-40B4-BE49-F238E27FC236}">
                    <a16:creationId xmlns:a16="http://schemas.microsoft.com/office/drawing/2014/main" id="{DD3CA553-E8F8-5B49-8A6B-8346DE46842A}"/>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48" name="Group 47">
                <a:extLst>
                  <a:ext uri="{FF2B5EF4-FFF2-40B4-BE49-F238E27FC236}">
                    <a16:creationId xmlns:a16="http://schemas.microsoft.com/office/drawing/2014/main" id="{80EA9772-CE14-6644-B055-C7C89DF59BAB}"/>
                  </a:ext>
                </a:extLst>
              </p:cNvPr>
              <p:cNvGrpSpPr/>
              <p:nvPr/>
            </p:nvGrpSpPr>
            <p:grpSpPr>
              <a:xfrm>
                <a:off x="2482050" y="343701"/>
                <a:ext cx="5281205" cy="646331"/>
                <a:chOff x="2038214" y="274927"/>
                <a:chExt cx="4844516" cy="646331"/>
              </a:xfrm>
            </p:grpSpPr>
            <p:sp>
              <p:nvSpPr>
                <p:cNvPr id="51" name="Rectangle 50">
                  <a:extLst>
                    <a:ext uri="{FF2B5EF4-FFF2-40B4-BE49-F238E27FC236}">
                      <a16:creationId xmlns:a16="http://schemas.microsoft.com/office/drawing/2014/main" id="{4AB17277-7297-AC47-9BBB-B22D5ABC9236}"/>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2968740-FD6A-7F4E-971B-0E8CC695CD95}"/>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49" name="Oval 48">
                <a:extLst>
                  <a:ext uri="{FF2B5EF4-FFF2-40B4-BE49-F238E27FC236}">
                    <a16:creationId xmlns:a16="http://schemas.microsoft.com/office/drawing/2014/main" id="{89B2F6D4-935E-E340-AC29-EA914C2F36D4}"/>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DC7F2B3-34ED-C348-B543-4963A5989C2F}"/>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43" name="Rectangle 42">
              <a:extLst>
                <a:ext uri="{FF2B5EF4-FFF2-40B4-BE49-F238E27FC236}">
                  <a16:creationId xmlns:a16="http://schemas.microsoft.com/office/drawing/2014/main" id="{53D6EE2F-5C9E-0D41-994B-204275976618}"/>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5166BB9A-FB5D-2F4E-B2FE-D4D2B419AA7A}"/>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73736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¿Le indican sus sentimientos lo que está bien y lo que no está bien para usted en sus relaciones?</a:t>
            </a:r>
          </a:p>
        </p:txBody>
      </p:sp>
      <p:grpSp>
        <p:nvGrpSpPr>
          <p:cNvPr id="4" name="Group 3"/>
          <p:cNvGrpSpPr/>
          <p:nvPr/>
        </p:nvGrpSpPr>
        <p:grpSpPr>
          <a:xfrm>
            <a:off x="1836954" y="360177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5" name="Group 14"/>
          <p:cNvGrpSpPr/>
          <p:nvPr/>
        </p:nvGrpSpPr>
        <p:grpSpPr>
          <a:xfrm>
            <a:off x="2003376" y="83324"/>
            <a:ext cx="5080470" cy="1200329"/>
            <a:chOff x="2143433" y="259759"/>
            <a:chExt cx="4092623" cy="1200329"/>
          </a:xfrm>
        </p:grpSpPr>
        <p:sp>
          <p:nvSpPr>
            <p:cNvPr id="18" name="Rectangle 1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73736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¿Tiene el derecho a decir que ¡NO! a cualquier persona o cosa que no respete su límite?</a:t>
            </a:r>
          </a:p>
        </p:txBody>
      </p:sp>
      <p:grpSp>
        <p:nvGrpSpPr>
          <p:cNvPr id="4" name="Group 3"/>
          <p:cNvGrpSpPr/>
          <p:nvPr/>
        </p:nvGrpSpPr>
        <p:grpSpPr>
          <a:xfrm>
            <a:off x="1836954" y="3612792"/>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5" name="Group 14"/>
          <p:cNvGrpSpPr/>
          <p:nvPr/>
        </p:nvGrpSpPr>
        <p:grpSpPr>
          <a:xfrm>
            <a:off x="2003376" y="83324"/>
            <a:ext cx="5377925" cy="1200329"/>
            <a:chOff x="2143433" y="259759"/>
            <a:chExt cx="4092623" cy="1200329"/>
          </a:xfrm>
        </p:grpSpPr>
        <p:sp>
          <p:nvSpPr>
            <p:cNvPr id="18" name="Rectangle 1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330411180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
            <a:ext cx="12192000" cy="6960159"/>
          </a:xfrm>
          <a:prstGeom prst="rect">
            <a:avLst/>
          </a:prstGeom>
        </p:spPr>
      </p:pic>
      <p:sp>
        <p:nvSpPr>
          <p:cNvPr id="6" name="TextBox 5"/>
          <p:cNvSpPr txBox="1"/>
          <p:nvPr/>
        </p:nvSpPr>
        <p:spPr>
          <a:xfrm>
            <a:off x="446946" y="1811355"/>
            <a:ext cx="11277600" cy="173736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Si alguien no respeta su límite, el primer paso es confiar en lo que siente. El segundo paso es decir su límite. El tercer paso es:</a:t>
            </a:r>
          </a:p>
        </p:txBody>
      </p:sp>
      <p:sp>
        <p:nvSpPr>
          <p:cNvPr id="13" name="Oval 12"/>
          <p:cNvSpPr/>
          <p:nvPr/>
        </p:nvSpPr>
        <p:spPr>
          <a:xfrm>
            <a:off x="1430867" y="4418553"/>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30334" y="4376368"/>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40602" y="4381648"/>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28621" y="448092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5827543" y="443955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9934935" y="443955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667523" y="3761308"/>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Ponerse a salvo</a:t>
            </a:r>
          </a:p>
        </p:txBody>
      </p:sp>
      <p:sp>
        <p:nvSpPr>
          <p:cNvPr id="20" name="Rectangle 19"/>
          <p:cNvSpPr/>
          <p:nvPr/>
        </p:nvSpPr>
        <p:spPr>
          <a:xfrm>
            <a:off x="4598936" y="3754993"/>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Tomar una siesta</a:t>
            </a:r>
          </a:p>
        </p:txBody>
      </p:sp>
      <p:sp>
        <p:nvSpPr>
          <p:cNvPr id="21" name="Rectangle 20"/>
          <p:cNvSpPr/>
          <p:nvPr/>
        </p:nvSpPr>
        <p:spPr>
          <a:xfrm>
            <a:off x="8671439" y="3759271"/>
            <a:ext cx="3070275" cy="40011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Solo ignorar a la persona</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599260" y="4296781"/>
            <a:ext cx="738867" cy="108868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885156" y="4269482"/>
            <a:ext cx="600663" cy="120535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8878969" y="4234178"/>
            <a:ext cx="689822" cy="1243239"/>
          </a:xfrm>
          <a:prstGeom prst="rect">
            <a:avLst/>
          </a:prstGeom>
        </p:spPr>
      </p:pic>
      <p:sp>
        <p:nvSpPr>
          <p:cNvPr id="27"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2" name="Group 21"/>
          <p:cNvGrpSpPr/>
          <p:nvPr/>
        </p:nvGrpSpPr>
        <p:grpSpPr>
          <a:xfrm>
            <a:off x="2003376" y="83324"/>
            <a:ext cx="5003352" cy="1200329"/>
            <a:chOff x="2143433" y="259759"/>
            <a:chExt cx="4092623" cy="1200329"/>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t="9151"/>
          <a:stretch>
            <a:fillRect/>
          </a:stretch>
        </p:blipFill>
        <p:spPr>
          <a:xfrm>
            <a:off x="1469873" y="106094"/>
            <a:ext cx="8913404" cy="45620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8800" y="0"/>
            <a:ext cx="2088777" cy="1694330"/>
          </a:xfrm>
          <a:prstGeom prst="rect">
            <a:avLst/>
          </a:prstGeom>
        </p:spPr>
      </p:pic>
      <p:grpSp>
        <p:nvGrpSpPr>
          <p:cNvPr id="9" name="Group 8"/>
          <p:cNvGrpSpPr/>
          <p:nvPr/>
        </p:nvGrpSpPr>
        <p:grpSpPr>
          <a:xfrm>
            <a:off x="3693527" y="3577714"/>
            <a:ext cx="4711388" cy="2861187"/>
            <a:chOff x="2677554" y="1489008"/>
            <a:chExt cx="7377954" cy="4572001"/>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94795097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6" name="Group 25"/>
          <p:cNvGrpSpPr/>
          <p:nvPr/>
        </p:nvGrpSpPr>
        <p:grpSpPr>
          <a:xfrm>
            <a:off x="1981200" y="99320"/>
            <a:ext cx="9526636" cy="5449904"/>
            <a:chOff x="1981200" y="99320"/>
            <a:chExt cx="9526636" cy="5449904"/>
          </a:xfrm>
        </p:grpSpPr>
        <p:pic>
          <p:nvPicPr>
            <p:cNvPr id="1026" name="Picture 2" descr="4f7404e9-4e46-4c7e-b722-ae5465174d6e@namprd16"/>
            <p:cNvPicPr>
              <a:picLocks noChangeAspect="1" noChangeArrowheads="1"/>
            </p:cNvPicPr>
            <p:nvPr/>
          </p:nvPicPr>
          <p:blipFill>
            <a:blip r:embed="rId5">
              <a:extLst>
                <a:ext uri="{28A0092B-C50C-407E-A947-70E740481C1C}">
                  <a14:useLocalDpi xmlns:a14="http://schemas.microsoft.com/office/drawing/2010/main" val="0"/>
                </a:ext>
              </a:extLst>
            </a:blip>
            <a:srcRect l="7005" r="42347" b="24150"/>
            <a:stretch>
              <a:fillRect/>
            </a:stretch>
          </p:blipFill>
          <p:spPr bwMode="auto">
            <a:xfrm>
              <a:off x="1981200" y="1056528"/>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2406499" y="99320"/>
              <a:ext cx="9101337" cy="5449904"/>
              <a:chOff x="2406499" y="99320"/>
              <a:chExt cx="9101337" cy="5449904"/>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grpSp>
            <p:nvGrpSpPr>
              <p:cNvPr id="20" name="Group 19"/>
              <p:cNvGrpSpPr/>
              <p:nvPr/>
            </p:nvGrpSpPr>
            <p:grpSpPr>
              <a:xfrm>
                <a:off x="2406499" y="99320"/>
                <a:ext cx="8844780" cy="4998630"/>
                <a:chOff x="2406499" y="99320"/>
                <a:chExt cx="8844780" cy="4998630"/>
              </a:xfrm>
            </p:grpSpPr>
            <p:grpSp>
              <p:nvGrpSpPr>
                <p:cNvPr id="17" name="Group 16"/>
                <p:cNvGrpSpPr/>
                <p:nvPr/>
              </p:nvGrpSpPr>
              <p:grpSpPr>
                <a:xfrm>
                  <a:off x="8525400" y="2546398"/>
                  <a:ext cx="2725879" cy="2551552"/>
                  <a:chOff x="8525400" y="2546398"/>
                  <a:chExt cx="2725879" cy="2551552"/>
                </a:xfrm>
              </p:grpSpPr>
              <p:grpSp>
                <p:nvGrpSpPr>
                  <p:cNvPr id="16" name="Group 15"/>
                  <p:cNvGrpSpPr/>
                  <p:nvPr/>
                </p:nvGrpSpPr>
                <p:grpSpPr>
                  <a:xfrm>
                    <a:off x="8525400" y="2546398"/>
                    <a:ext cx="2725879" cy="2460235"/>
                    <a:chOff x="8525400" y="2546398"/>
                    <a:chExt cx="2725879" cy="2460235"/>
                  </a:xfrm>
                </p:grpSpPr>
                <p:grpSp>
                  <p:nvGrpSpPr>
                    <p:cNvPr id="4" name="Group 3"/>
                    <p:cNvGrpSpPr/>
                    <p:nvPr/>
                  </p:nvGrpSpPr>
                  <p:grpSpPr>
                    <a:xfrm>
                      <a:off x="8525400" y="2546398"/>
                      <a:ext cx="884070" cy="2196376"/>
                      <a:chOff x="8525400" y="2546398"/>
                      <a:chExt cx="884070" cy="2196376"/>
                    </a:xfrm>
                  </p:grpSpPr>
                  <p:sp>
                    <p:nvSpPr>
                      <p:cNvPr id="2" name="Moon 1"/>
                      <p:cNvSpPr/>
                      <p:nvPr/>
                    </p:nvSpPr>
                    <p:spPr>
                      <a:xfrm rot="12641641">
                        <a:off x="8525400" y="2546398"/>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600797" y="4318000"/>
                        <a:ext cx="193040"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541396" y="3657600"/>
                      <a:ext cx="1709883" cy="1349033"/>
                      <a:chOff x="9541396" y="3657600"/>
                      <a:chExt cx="1709883" cy="1349033"/>
                    </a:xfrm>
                  </p:grpSpPr>
                  <p:sp>
                    <p:nvSpPr>
                      <p:cNvPr id="9" name="Oval 8"/>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541396" y="4557067"/>
                        <a:ext cx="1709883" cy="449566"/>
                        <a:chOff x="9541396" y="4557067"/>
                        <a:chExt cx="1709883" cy="449566"/>
                      </a:xfrm>
                    </p:grpSpPr>
                    <p:sp>
                      <p:nvSpPr>
                        <p:cNvPr id="13" name="Oval 12"/>
                        <p:cNvSpPr/>
                        <p:nvPr/>
                      </p:nvSpPr>
                      <p:spPr>
                        <a:xfrm>
                          <a:off x="9541396" y="4557067"/>
                          <a:ext cx="1709883" cy="4495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927290" y="4557067"/>
                          <a:ext cx="248711" cy="2247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TextBox 17"/>
                  <p:cNvSpPr txBox="1"/>
                  <p:nvPr/>
                </p:nvSpPr>
                <p:spPr>
                  <a:xfrm>
                    <a:off x="9853108" y="3671310"/>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19" name="TextBox 18"/>
                  <p:cNvSpPr txBox="1"/>
                  <p:nvPr/>
                </p:nvSpPr>
                <p:spPr>
                  <a:xfrm>
                    <a:off x="9618516" y="4518830"/>
                    <a:ext cx="1598630" cy="579120"/>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puedo ayudar?</a:t>
                    </a:r>
                  </a:p>
                </p:txBody>
              </p:sp>
            </p:grpSp>
            <p:grpSp>
              <p:nvGrpSpPr>
                <p:cNvPr id="21" name="Group 20"/>
                <p:cNvGrpSpPr/>
                <p:nvPr/>
              </p:nvGrpSpPr>
              <p:grpSpPr>
                <a:xfrm>
                  <a:off x="2406499" y="99320"/>
                  <a:ext cx="4955482" cy="646331"/>
                  <a:chOff x="2143433" y="259759"/>
                  <a:chExt cx="3603105" cy="646331"/>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56086" y="259759"/>
                    <a:ext cx="3490452" cy="640080"/>
                  </a:xfrm>
                  <a:prstGeom prst="rect">
                    <a:avLst/>
                  </a:prstGeom>
                  <a:noFill/>
                </p:spPr>
                <p:txBody>
                  <a:bodyPr wrap="square" rtlCol="0">
                    <a:spAutoFit/>
                  </a:bodyPr>
                  <a:lstStyle/>
                  <a:p>
                    <a:r>
                      <a:rPr lang="es-MX" sz="3600" b="0" i="0" strike="noStrike" cap="none" spc="0" baseline="0">
                        <a:solidFill>
                          <a:srgbClr val="000000"/>
                        </a:solidFill>
                        <a:effectLst/>
                        <a:latin typeface="Open Sans Extrabold"/>
                        <a:ea typeface="Open Sans Extrabold"/>
                        <a:cs typeface="Open Sans Extrabold"/>
                      </a:rPr>
                      <a:t>Cómo pedir ayuda</a:t>
                    </a:r>
                  </a:p>
                </p:txBody>
              </p:sp>
            </p:grpSp>
          </p:grpSp>
          <p:sp>
            <p:nvSpPr>
              <p:cNvPr id="24" name="TextBox 23"/>
              <p:cNvSpPr txBox="1"/>
              <p:nvPr/>
            </p:nvSpPr>
            <p:spPr>
              <a:xfrm>
                <a:off x="9115368" y="3078216"/>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endParaRPr lang="en-US" sz="2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39632620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sp>
        <p:nvSpPr>
          <p:cNvPr id="3"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406631" y="174939"/>
            <a:ext cx="4446585" cy="646331"/>
            <a:chOff x="2406631" y="174939"/>
            <a:chExt cx="4446585" cy="646331"/>
          </a:xfrm>
        </p:grpSpPr>
        <p:sp>
          <p:nvSpPr>
            <p:cNvPr id="8" name="Rectangle 7"/>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50143" y="174939"/>
              <a:ext cx="3751948" cy="640080"/>
            </a:xfrm>
            <a:prstGeom prst="rect">
              <a:avLst/>
            </a:prstGeom>
            <a:noFill/>
          </p:spPr>
          <p:txBody>
            <a:bodyPr wrap="square" rtlCol="0">
              <a:spAutoFit/>
            </a:bodyPr>
            <a:lstStyle/>
            <a:p>
              <a:r>
                <a:rPr lang="es-MX" sz="3600" b="0" i="0" strike="noStrike" cap="none" spc="0" baseline="0">
                  <a:solidFill>
                    <a:srgbClr val="000000"/>
                  </a:solidFill>
                  <a:effectLst/>
                  <a:latin typeface="Open Sans Extrabold"/>
                  <a:ea typeface="Open Sans Extrabold"/>
                  <a:cs typeface="Open Sans Extrabold"/>
                </a:rPr>
                <a:t>Porra de poder</a:t>
              </a:r>
              <a:endParaRPr lang="en-US" sz="36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0" name="Group 9"/>
          <p:cNvGrpSpPr/>
          <p:nvPr/>
        </p:nvGrpSpPr>
        <p:grpSpPr>
          <a:xfrm>
            <a:off x="7102191" y="1924493"/>
            <a:ext cx="3657600" cy="2073349"/>
            <a:chOff x="7102191" y="1924493"/>
            <a:chExt cx="3657600" cy="2073349"/>
          </a:xfrm>
        </p:grpSpPr>
        <p:grpSp>
          <p:nvGrpSpPr>
            <p:cNvPr id="11" name="Group 10"/>
            <p:cNvGrpSpPr/>
            <p:nvPr/>
          </p:nvGrpSpPr>
          <p:grpSpPr>
            <a:xfrm>
              <a:off x="7410893" y="3189767"/>
              <a:ext cx="3253563" cy="808075"/>
              <a:chOff x="7410893" y="3189767"/>
              <a:chExt cx="3253563" cy="808075"/>
            </a:xfrm>
          </p:grpSpPr>
          <p:sp>
            <p:nvSpPr>
              <p:cNvPr id="13" name="Rectangle 12"/>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477001"/>
            <a:ext cx="3224565" cy="381000"/>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8" name="TextBox 7">
            <a:extLst>
              <a:ext uri="{FF2B5EF4-FFF2-40B4-BE49-F238E27FC236}">
                <a16:creationId xmlns:a16="http://schemas.microsoft.com/office/drawing/2014/main" id="{B4EEF88D-85E4-4E6B-91DD-B7D37DA2B111}"/>
              </a:ext>
            </a:extLst>
          </p:cNvPr>
          <p:cNvSpPr txBox="1"/>
          <p:nvPr/>
        </p:nvSpPr>
        <p:spPr>
          <a:xfrm>
            <a:off x="4467827" y="1578292"/>
            <a:ext cx="6863787" cy="283464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Arial"/>
                <a:ea typeface="Arial"/>
                <a:cs typeface="Arial"/>
              </a:rPr>
              <a:t>El Consejo de Texas para las Discapacidades del Desarrollo (Texas Council for Developmental Disabilities, TCDD) apoya este Proyecto a través de una concesión de la Administración para la Vida en la Comunidad (Administration for Community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35949773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438900"/>
            <a:ext cx="3224565" cy="419101"/>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11" name="Rectangle 10">
            <a:extLst>
              <a:ext uri="{FF2B5EF4-FFF2-40B4-BE49-F238E27FC236}">
                <a16:creationId xmlns:a16="http://schemas.microsoft.com/office/drawing/2014/main" id="{F1A5F61A-C7CC-4CE9-8161-0FDD6D2D77DE}"/>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52465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grpSp>
        <p:nvGrpSpPr>
          <p:cNvPr id="9" name="Group 8"/>
          <p:cNvGrpSpPr/>
          <p:nvPr/>
        </p:nvGrpSpPr>
        <p:grpSpPr>
          <a:xfrm>
            <a:off x="29496" y="2272871"/>
            <a:ext cx="12074013" cy="3304739"/>
            <a:chOff x="0" y="2038946"/>
            <a:chExt cx="12074013" cy="330473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 name="TextBox 1"/>
          <p:cNvSpPr txBox="1"/>
          <p:nvPr/>
        </p:nvSpPr>
        <p:spPr>
          <a:xfrm>
            <a:off x="2074029" y="239091"/>
            <a:ext cx="8878529" cy="1737360"/>
          </a:xfrm>
          <a:prstGeom prst="rect">
            <a:avLst/>
          </a:prstGeom>
          <a:noFill/>
        </p:spPr>
        <p:txBody>
          <a:bodyPr wrap="square" rtlCol="0">
            <a:spAutoFit/>
          </a:bodyPr>
          <a:lstStyle/>
          <a:p>
            <a:pPr algn="ctr"/>
            <a:r>
              <a:rPr lang="es-MX" sz="5400" b="1" i="0" strike="noStrike" cap="none" spc="0" baseline="0">
                <a:solidFill>
                  <a:srgbClr val="000000"/>
                </a:solidFill>
                <a:effectLst/>
                <a:latin typeface="Tahoma"/>
                <a:ea typeface="Tahoma"/>
                <a:cs typeface="Tahoma"/>
              </a:rPr>
              <a:t>Cuando no se respeta </a:t>
            </a:r>
          </a:p>
          <a:p>
            <a:pPr algn="ctr"/>
            <a:r>
              <a:rPr lang="es-MX" sz="5400" b="1" i="0" strike="noStrike" cap="none" spc="0" baseline="0">
                <a:solidFill>
                  <a:srgbClr val="000000"/>
                </a:solidFill>
                <a:effectLst/>
                <a:latin typeface="Tahoma"/>
                <a:ea typeface="Tahoma"/>
                <a:cs typeface="Tahoma"/>
              </a:rPr>
              <a:t>su límite</a:t>
            </a:r>
          </a:p>
        </p:txBody>
      </p:sp>
      <p:sp>
        <p:nvSpPr>
          <p:cNvPr id="3" name="TextBox 2"/>
          <p:cNvSpPr txBox="1"/>
          <p:nvPr/>
        </p:nvSpPr>
        <p:spPr>
          <a:xfrm>
            <a:off x="545690" y="5081274"/>
            <a:ext cx="1528339" cy="82296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Me da asco</a:t>
            </a:r>
          </a:p>
        </p:txBody>
      </p:sp>
      <p:sp>
        <p:nvSpPr>
          <p:cNvPr id="11" name="TextBox 10"/>
          <p:cNvSpPr txBox="1"/>
          <p:nvPr/>
        </p:nvSpPr>
        <p:spPr>
          <a:xfrm>
            <a:off x="2681392" y="5081274"/>
            <a:ext cx="2075723"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Nervioso/a/e</a:t>
            </a:r>
          </a:p>
        </p:txBody>
      </p:sp>
      <p:sp>
        <p:nvSpPr>
          <p:cNvPr id="12" name="TextBox 11"/>
          <p:cNvSpPr txBox="1"/>
          <p:nvPr/>
        </p:nvSpPr>
        <p:spPr>
          <a:xfrm>
            <a:off x="5601572" y="5081272"/>
            <a:ext cx="971698" cy="45720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Triste</a:t>
            </a:r>
          </a:p>
        </p:txBody>
      </p:sp>
      <p:sp>
        <p:nvSpPr>
          <p:cNvPr id="13" name="TextBox 12"/>
          <p:cNvSpPr txBox="1"/>
          <p:nvPr/>
        </p:nvSpPr>
        <p:spPr>
          <a:xfrm>
            <a:off x="7611800" y="5115945"/>
            <a:ext cx="1836999"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Enojado/a/e</a:t>
            </a:r>
          </a:p>
        </p:txBody>
      </p:sp>
      <p:sp>
        <p:nvSpPr>
          <p:cNvPr id="14" name="TextBox 13"/>
          <p:cNvSpPr txBox="1"/>
          <p:nvPr/>
        </p:nvSpPr>
        <p:spPr>
          <a:xfrm>
            <a:off x="9895049" y="5081272"/>
            <a:ext cx="2080172"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Asustado/a/e</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6750166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0"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698978" y="4802836"/>
            <a:ext cx="2973965" cy="52027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832745" y="5253355"/>
            <a:ext cx="304482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557224"/>
            <a:ext cx="4359896"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8705" t="16863" r="71400" b="47582"/>
          <a:stretch>
            <a:fillRect/>
          </a:stretch>
        </p:blipFill>
        <p:spPr>
          <a:xfrm>
            <a:off x="2415157" y="4416174"/>
            <a:ext cx="1392681" cy="1402997"/>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5" name="Group 24"/>
          <p:cNvGrpSpPr/>
          <p:nvPr/>
        </p:nvGrpSpPr>
        <p:grpSpPr>
          <a:xfrm>
            <a:off x="1877216" y="239799"/>
            <a:ext cx="5238553" cy="1200329"/>
            <a:chOff x="2143433" y="259759"/>
            <a:chExt cx="3490452" cy="1200329"/>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1" name="Picture 30"/>
          <p:cNvPicPr>
            <a:picLocks noChangeAspect="1"/>
          </p:cNvPicPr>
          <p:nvPr/>
        </p:nvPicPr>
        <p:blipFill>
          <a:blip r:embed="rId12"/>
          <a:stretch>
            <a:fillRect/>
          </a:stretch>
        </p:blipFill>
        <p:spPr>
          <a:xfrm>
            <a:off x="6559706" y="4867682"/>
            <a:ext cx="2113671" cy="1724724"/>
          </a:xfrm>
          <a:prstGeom prst="rect">
            <a:avLst/>
          </a:prstGeom>
        </p:spPr>
      </p:pic>
    </p:spTree>
    <p:extLst>
      <p:ext uri="{BB962C8B-B14F-4D97-AF65-F5344CB8AC3E}">
        <p14:creationId xmlns:p14="http://schemas.microsoft.com/office/powerpoint/2010/main" val="31112046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706749" y="-201301"/>
            <a:ext cx="829114" cy="7059301"/>
          </a:xfrm>
          <a:prstGeom prst="rect">
            <a:avLst/>
          </a:prstGeom>
        </p:spPr>
      </p:pic>
      <p:grpSp>
        <p:nvGrpSpPr>
          <p:cNvPr id="17" name="Group 16"/>
          <p:cNvGrpSpPr/>
          <p:nvPr/>
        </p:nvGrpSpPr>
        <p:grpSpPr>
          <a:xfrm>
            <a:off x="674370" y="2434313"/>
            <a:ext cx="11088893" cy="2389147"/>
            <a:chOff x="734987" y="2434313"/>
            <a:chExt cx="11028276" cy="2285477"/>
          </a:xfrm>
        </p:grpSpPr>
        <p:grpSp>
          <p:nvGrpSpPr>
            <p:cNvPr id="15" name="Group 14"/>
            <p:cNvGrpSpPr/>
            <p:nvPr/>
          </p:nvGrpSpPr>
          <p:grpSpPr>
            <a:xfrm>
              <a:off x="734987" y="2457451"/>
              <a:ext cx="4645851" cy="2262339"/>
              <a:chOff x="1836953" y="3465795"/>
              <a:chExt cx="3790380" cy="1666947"/>
            </a:xfrm>
          </p:grpSpPr>
          <p:sp>
            <p:nvSpPr>
              <p:cNvPr id="9" name="Rectangle 8"/>
              <p:cNvSpPr/>
              <p:nvPr/>
            </p:nvSpPr>
            <p:spPr>
              <a:xfrm>
                <a:off x="1836953" y="3465795"/>
                <a:ext cx="3790380" cy="166694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40317" y="3465795"/>
                <a:ext cx="1808284" cy="1666947"/>
              </a:xfrm>
              <a:prstGeom prst="rect">
                <a:avLst/>
              </a:prstGeom>
            </p:spPr>
          </p:pic>
          <p:sp>
            <p:nvSpPr>
              <p:cNvPr id="13" name="Title 1"/>
              <p:cNvSpPr txBox="1"/>
              <p:nvPr/>
            </p:nvSpPr>
            <p:spPr>
              <a:xfrm>
                <a:off x="3704749" y="3835107"/>
                <a:ext cx="1530756" cy="1097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grpSp>
          <p:nvGrpSpPr>
            <p:cNvPr id="16" name="Group 15"/>
            <p:cNvGrpSpPr/>
            <p:nvPr/>
          </p:nvGrpSpPr>
          <p:grpSpPr>
            <a:xfrm>
              <a:off x="7138222" y="2434313"/>
              <a:ext cx="4625041" cy="2285476"/>
              <a:chOff x="6790211" y="3503108"/>
              <a:chExt cx="3564835" cy="1643555"/>
            </a:xfrm>
          </p:grpSpPr>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1"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140671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88123" y="-1365292"/>
            <a:ext cx="965877" cy="12049437"/>
          </a:xfrm>
          <a:prstGeom prst="rect">
            <a:avLst/>
          </a:prstGeom>
        </p:spPr>
      </p:pic>
      <p:grpSp>
        <p:nvGrpSpPr>
          <p:cNvPr id="10" name="Group 9"/>
          <p:cNvGrpSpPr/>
          <p:nvPr/>
        </p:nvGrpSpPr>
        <p:grpSpPr>
          <a:xfrm>
            <a:off x="4538498" y="4877794"/>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263212"/>
            <a:ext cx="7010399" cy="4157235"/>
          </a:xfrm>
          <a:prstGeom prst="rect">
            <a:avLst/>
          </a:prstGeom>
        </p:spPr>
      </p:pic>
      <p:sp>
        <p:nvSpPr>
          <p:cNvPr id="2" name="TextBox 1"/>
          <p:cNvSpPr txBox="1"/>
          <p:nvPr/>
        </p:nvSpPr>
        <p:spPr>
          <a:xfrm>
            <a:off x="6680025" y="1446546"/>
            <a:ext cx="4483510" cy="204216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Su pareja romántica quiere pasar </a:t>
            </a:r>
          </a:p>
          <a:p>
            <a:pPr algn="ctr"/>
            <a:r>
              <a:rPr lang="es-MX" sz="3200" b="1" i="0" strike="noStrike" cap="none" spc="0" baseline="0">
                <a:solidFill>
                  <a:srgbClr val="000000"/>
                </a:solidFill>
                <a:effectLst/>
                <a:latin typeface="Tahoma"/>
                <a:ea typeface="Tahoma"/>
                <a:cs typeface="Tahoma"/>
              </a:rPr>
              <a:t>tiempo a solas con su familia.</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499036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7863</TotalTime>
  <Words>10486</Words>
  <Application>Microsoft Macintosh PowerPoint</Application>
  <PresentationFormat>Widescreen</PresentationFormat>
  <Paragraphs>631</Paragraphs>
  <Slides>53</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Calibri</vt:lpstr>
      <vt:lpstr>PraterBlockPro</vt:lpstr>
      <vt:lpstr>Marvin Round</vt:lpstr>
      <vt:lpstr>Arial</vt:lpstr>
      <vt:lpstr>Smoothy Slanted</vt:lpstr>
      <vt:lpstr>Verdana</vt:lpstr>
      <vt:lpstr>Tahoma</vt:lpstr>
      <vt:lpstr>Calibri Light</vt:lpstr>
      <vt:lpstr>Smoothy</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210</cp:revision>
  <dcterms:created xsi:type="dcterms:W3CDTF">2021-06-11T20:56:57Z</dcterms:created>
  <dcterms:modified xsi:type="dcterms:W3CDTF">2023-02-22T23:58:05Z</dcterms:modified>
</cp:coreProperties>
</file>