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6"/>
  </p:notesMasterIdLst>
  <p:sldIdLst>
    <p:sldId id="256" r:id="rId2"/>
    <p:sldId id="377" r:id="rId3"/>
    <p:sldId id="259" r:id="rId4"/>
    <p:sldId id="258" r:id="rId5"/>
    <p:sldId id="305" r:id="rId6"/>
    <p:sldId id="384" r:id="rId7"/>
    <p:sldId id="407" r:id="rId8"/>
    <p:sldId id="385" r:id="rId9"/>
    <p:sldId id="386" r:id="rId10"/>
    <p:sldId id="387" r:id="rId11"/>
    <p:sldId id="388" r:id="rId12"/>
    <p:sldId id="389" r:id="rId13"/>
    <p:sldId id="390" r:id="rId14"/>
    <p:sldId id="391" r:id="rId15"/>
    <p:sldId id="393" r:id="rId16"/>
    <p:sldId id="272" r:id="rId17"/>
    <p:sldId id="408" r:id="rId18"/>
    <p:sldId id="402" r:id="rId19"/>
    <p:sldId id="403" r:id="rId20"/>
    <p:sldId id="401" r:id="rId21"/>
    <p:sldId id="405" r:id="rId22"/>
    <p:sldId id="406" r:id="rId23"/>
    <p:sldId id="409" r:id="rId24"/>
    <p:sldId id="308" r:id="rId25"/>
    <p:sldId id="400" r:id="rId26"/>
    <p:sldId id="399" r:id="rId27"/>
    <p:sldId id="290" r:id="rId28"/>
    <p:sldId id="293" r:id="rId29"/>
    <p:sldId id="291" r:id="rId30"/>
    <p:sldId id="383" r:id="rId31"/>
    <p:sldId id="382" r:id="rId32"/>
    <p:sldId id="295" r:id="rId33"/>
    <p:sldId id="303" r:id="rId34"/>
    <p:sldId id="298" r:id="rId35"/>
  </p:sldIdLst>
  <p:sldSz cx="12192000" cy="6858000"/>
  <p:notesSz cx="6858000" cy="9144000"/>
  <p:embeddedFontLst>
    <p:embeddedFont>
      <p:font typeface="Calibri" panose="020F0502020204030204" pitchFamily="34" charset="0"/>
      <p:regular r:id="rId37"/>
      <p:bold r:id="rId38"/>
      <p:italic r:id="rId39"/>
      <p:boldItalic r:id="rId40"/>
    </p:embeddedFont>
    <p:embeddedFont>
      <p:font typeface="Calibri Light" panose="020F0302020204030204" pitchFamily="34" charset="0"/>
      <p:regular r:id="rId41"/>
      <p:italic r:id="rId42"/>
    </p:embeddedFont>
    <p:embeddedFont>
      <p:font typeface="Marvin Round" panose="02000000000000000000" pitchFamily="2" charset="0"/>
      <p:regular r:id="rId43"/>
    </p:embeddedFont>
    <p:embeddedFont>
      <p:font typeface="Open Sans Extrabold" panose="020F0502020204030204" pitchFamily="34" charset="0"/>
      <p:bold r:id="rId44"/>
    </p:embeddedFont>
    <p:embeddedFont>
      <p:font typeface="PraterBlockPro" panose="020B0504010101020102" pitchFamily="34" charset="77"/>
      <p:regular r:id="rId45"/>
    </p:embeddedFont>
    <p:embeddedFont>
      <p:font typeface="Smoothy" pitchFamily="2" charset="77"/>
      <p:regular r:id="rId46"/>
    </p:embeddedFont>
    <p:embeddedFont>
      <p:font typeface="Smoothy Slanted" pitchFamily="2" charset="77"/>
      <p:italic r:id="rId47"/>
    </p:embeddedFont>
    <p:embeddedFont>
      <p:font typeface="Tahoma" panose="020B0604030504040204" pitchFamily="34" charset="0"/>
      <p:regular r:id="rId48"/>
      <p:bold r:id="rId49"/>
    </p:embeddedFont>
    <p:embeddedFont>
      <p:font typeface="Verdana" panose="020B0604030504040204" pitchFamily="34" charset="0"/>
      <p:regular r:id="rId50"/>
      <p:bold r:id="rId51"/>
      <p:italic r:id="rId52"/>
      <p:boldItalic r:id="rId53"/>
    </p:embeddedFont>
  </p:embeddedFontLst>
  <p:custDataLst>
    <p:tags r:id="rId5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Westmore" initials="MW" lastIdx="0" clrIdx="0">
    <p:extLst>
      <p:ext uri="{19B8F6BF-5375-455C-9EA6-DF929625EA0E}">
        <p15:presenceInfo xmlns:p15="http://schemas.microsoft.com/office/powerpoint/2012/main" userId="S-1-5-21-1616849034-2007720754-1845911597-111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989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38" autoAdjust="0"/>
    <p:restoredTop sz="80000" autoAdjust="0"/>
  </p:normalViewPr>
  <p:slideViewPr>
    <p:cSldViewPr snapToGrid="0">
      <p:cViewPr varScale="1">
        <p:scale>
          <a:sx n="129" d="100"/>
          <a:sy n="129" d="100"/>
        </p:scale>
        <p:origin x="1088" y="20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5.fntdata"/><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4DC861-0A22-49CD-B42B-2B42973D0870}" type="datetimeFigureOut">
              <a:rPr lang="en-US" smtClean="0"/>
              <a:t>2/22/23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BAA58B-7F68-4F22-A5B3-354C37D900B1}" type="slidenum">
              <a:rPr lang="en-US" smtClean="0"/>
              <a:t>‹#›</a:t>
            </a:fld>
            <a:endParaRPr lang="en-US"/>
          </a:p>
        </p:txBody>
      </p:sp>
    </p:spTree>
    <p:extLst>
      <p:ext uri="{BB962C8B-B14F-4D97-AF65-F5344CB8AC3E}">
        <p14:creationId xmlns:p14="http://schemas.microsoft.com/office/powerpoint/2010/main" val="4225513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NOTA:  El plan de estudios de Mis derechos, mi vida se desarrolló para que fuera lo más accesible posible para estudiantes de diversas identidades, discapacidades y necesidades de apoyo. Siempre que fue posible, usamos un lenguaje que fuera el más accesible e inclusivo de todas las identidades, incluidas las identidades LGBTQIA+. Sin embargo, estamos conscientes de que existen necesidades interconectadas relacionadas con la gramática correcta y lógica, el lenguaje inclusive y la accesibilidad. Le empoderamos para tomar decisiones respecto al lenguaje que MEJOR corresponde a las necesidades de sus estudiantes o de las personas que atiende en cuanto a representar y afirmar sus identidades y a asegurarse de que puedan tener acceso al material y entenderlo.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07000"/>
              </a:lnSpc>
              <a:spcBef>
                <a:spcPts val="0"/>
              </a:spcBef>
              <a:spcAft>
                <a:spcPts val="800"/>
              </a:spcAft>
            </a:pP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De manera que TODOS sus estudiantes se sientan incluidos, las diapositivas tendrán, por ejemplo, “amigo/a/</a:t>
            </a:r>
            <a:r>
              <a:rPr lang="es-MX" sz="1800" dirty="0" err="1">
                <a:solidFill>
                  <a:srgbClr val="222222"/>
                </a:solidFill>
                <a:effectLst/>
                <a:latin typeface="Arial" panose="020B0604020202020204" pitchFamily="34" charset="0"/>
                <a:ea typeface="Arial" panose="020B0604020202020204" pitchFamily="34" charset="0"/>
                <a:cs typeface="Times New Roman" panose="02020603050405020304" pitchFamily="18" charset="0"/>
              </a:rPr>
              <a:t>ue</a:t>
            </a: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 en nuestro mejor intento de usar un lenguaje no binario directo, que aún no es común - incluso ni bien aceptado - en países de habla hispana. Sin embargo, las notas para el facilitador, serán un poco diferentes. Mientras se usó un lenguaje no binario indirecto lo más posible, </a:t>
            </a:r>
            <a:r>
              <a:rPr lang="es-MX" sz="1800" i="1"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no</a:t>
            </a: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 se usó "o/a/</a:t>
            </a:r>
            <a:r>
              <a:rPr lang="es-MX" sz="1800" dirty="0" err="1">
                <a:solidFill>
                  <a:srgbClr val="222222"/>
                </a:solidFill>
                <a:effectLst/>
                <a:latin typeface="Arial" panose="020B0604020202020204" pitchFamily="34" charset="0"/>
                <a:ea typeface="Arial" panose="020B0604020202020204" pitchFamily="34" charset="0"/>
                <a:cs typeface="Times New Roman" panose="02020603050405020304" pitchFamily="18" charset="0"/>
              </a:rPr>
              <a:t>ue</a:t>
            </a: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 en las notas para no afectar el flujo de sus explicaciones. Confiamos en que conocerá a sus estudiantes y que usará el lenguaje más apropiado para sus géneros.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s-MX" sz="1200" b="0" i="0" strike="noStrike" cap="none" spc="0" baseline="0" dirty="0">
                <a:solidFill>
                  <a:srgbClr val="000000"/>
                </a:solidFill>
                <a:effectLst/>
                <a:latin typeface="Calibri"/>
                <a:ea typeface="Calibri"/>
                <a:cs typeface="Calibri"/>
              </a:rPr>
              <a:t>La repetición ayuda para el aprendizaje. Dedique tiempo a revisar la última clase de Mis derechos, mi vida, que impartió antes de comenzar esta sesión. Además, puede responder a las preguntas privadas que el grupo le haya entregado en tarjetas durante su sesión de clase anterior.</a:t>
            </a:r>
          </a:p>
          <a:p>
            <a:r>
              <a:rPr lang="en-US" sz="1200" kern="1200" dirty="0">
                <a:solidFill>
                  <a:schemeClr val="tx1"/>
                </a:solidFill>
                <a:effectLst/>
                <a:latin typeface="+mn-lt"/>
                <a:ea typeface="+mn-ea"/>
                <a:cs typeface="+mn-cs"/>
              </a:rPr>
              <a:t> </a:t>
            </a:r>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En la clase de hoy, hablaremos sobre el consentimiento. Consentimiento significa obtener el permiso de alguien para hacer algo. Básicamente, el consentimiento es cuando preguntan, y alguien dice que sí. El consentimiento es una de las cosas más importantes que necesitan tener en relaciones sanas.</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a:t>
            </a:fld>
            <a:endParaRPr lang="en-US"/>
          </a:p>
        </p:txBody>
      </p:sp>
    </p:spTree>
    <p:extLst>
      <p:ext uri="{BB962C8B-B14F-4D97-AF65-F5344CB8AC3E}">
        <p14:creationId xmlns:p14="http://schemas.microsoft.com/office/powerpoint/2010/main" val="3811484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606290"/>
          </a:xfrm>
        </p:spPr>
        <p:txBody>
          <a:bodyPr/>
          <a:lstStyle/>
          <a:p>
            <a:pPr lvl="0"/>
            <a:r>
              <a:rPr lang="es-MX" sz="1200" b="0" i="0" strike="noStrike" cap="none" spc="0" baseline="0" dirty="0">
                <a:solidFill>
                  <a:srgbClr val="000000"/>
                </a:solidFill>
                <a:effectLst/>
                <a:latin typeface="Calibri"/>
                <a:ea typeface="Calibri"/>
                <a:cs typeface="Calibri"/>
              </a:rPr>
              <a:t>Reúnase con las dos personas en algún lugar donde el resto del grupo no pueda escuchar su conversación. Dé a una de ellas el material del juego Las papitas a la francesa. Dé a la otra persona la segunda tarjeta del juego Las papitas a la francesa. Apoye a ambas personas para prepararse para actuar sus papeles. Incluso podría pedirles que practiquen su escenificación.</a:t>
            </a:r>
          </a:p>
          <a:p>
            <a:pPr lvl="0"/>
            <a:endParaRPr lang="en-US" sz="1200"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Regrese con el grupo. Otra persona puede ser director diciendo “acción” y “corte” al principio y al final de la escenificación. El resto del grupo será el público. </a:t>
            </a:r>
          </a:p>
          <a:p>
            <a:pPr lvl="0"/>
            <a:endParaRPr lang="en-US" sz="1200"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¡Excelente trabajo actores! Público, ahora les toca participar a ustedes. ¿Obtuvo [nombre de estudiante] consentimiento para tomar las papitas a la francesa de [nombre de estudiante]? Muestren un pulgar hacia arriba para un sí o un pulgar hacia abajo para un no.</a:t>
            </a:r>
          </a:p>
          <a:p>
            <a:pPr lvl="0"/>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pPr lvl="0"/>
            <a:endParaRPr lang="en-US" sz="1200" i="1"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¿Cómo sabían que esto no era consentimiento?</a:t>
            </a:r>
          </a:p>
          <a:p>
            <a:pPr lvl="0"/>
            <a:endParaRPr lang="en-US" sz="1200" i="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pPr marL="0" marR="0" lvl="0" indent="0" algn="l" defTabSz="914400" rtl="0" eaLnBrk="1" fontAlgn="auto" latinLnBrk="0" hangingPunct="1">
              <a:lnSpc>
                <a:spcPct val="100000"/>
              </a:lnSpc>
              <a:spcBef>
                <a:spcPct val="0"/>
              </a:spcBef>
              <a:spcAft>
                <a:spcPct val="0"/>
              </a:spcAft>
              <a:buClrTx/>
              <a:buSzTx/>
              <a:buFontTx/>
              <a:buNone/>
              <a:defRPr/>
            </a:pPr>
            <a:endParaRPr lang="en-US" sz="120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[Nombre de estudiante] no dijo que sí, así que esto no fue consentimiento. Si piden algo, y la persona no responde, no deben tomar lo que quieren. Eso no es consentimiento y no está bien.</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i="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1" strike="noStrike" cap="none" spc="0" baseline="0" dirty="0">
                <a:solidFill>
                  <a:srgbClr val="000000"/>
                </a:solidFill>
                <a:effectLst/>
                <a:latin typeface="Calibri"/>
                <a:ea typeface="Calibri"/>
                <a:cs typeface="Calibri"/>
              </a:rPr>
              <a:t>¿Hay otras dos personas que se ofrezcan para hacer la siguiente?</a:t>
            </a:r>
            <a:endParaRPr lang="en-US" dirty="0"/>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10</a:t>
            </a:fld>
            <a:endParaRPr lang="en-US"/>
          </a:p>
        </p:txBody>
      </p:sp>
    </p:spTree>
    <p:extLst>
      <p:ext uri="{BB962C8B-B14F-4D97-AF65-F5344CB8AC3E}">
        <p14:creationId xmlns:p14="http://schemas.microsoft.com/office/powerpoint/2010/main" val="745275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872990"/>
          </a:xfrm>
        </p:spPr>
        <p:txBody>
          <a:bodyPr/>
          <a:lstStyle/>
          <a:p>
            <a:pPr lvl="0"/>
            <a:r>
              <a:rPr lang="es-MX" sz="1200" b="0" i="0" strike="noStrike" cap="none" spc="0" baseline="0" dirty="0">
                <a:solidFill>
                  <a:srgbClr val="000000"/>
                </a:solidFill>
                <a:effectLst/>
                <a:latin typeface="Calibri"/>
                <a:ea typeface="Calibri"/>
                <a:cs typeface="Calibri"/>
              </a:rPr>
              <a:t>Reúnase con las dos personas en algún lugar donde el resto del grupo no pueda escuchar su conversación. Dé a una de ellas el material del juego Las papitas a la francesa. Dé a la otra persona la tercera tarjeta del juego Las papitas a la francesa. Apoye a ambas personas para prepararse para actuar sus papeles. Incluso podría pedirles que practiquen su escenificación.</a:t>
            </a:r>
          </a:p>
          <a:p>
            <a:pPr lvl="0"/>
            <a:endParaRPr lang="en-US" sz="600"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Regrese con el grupo. Otra persona puede ser director diciendo “acción” y “corte” al principio y al final de la escenificación. El resto del grupo será el público. </a:t>
            </a:r>
          </a:p>
          <a:p>
            <a:pPr lvl="0"/>
            <a:endParaRPr lang="en-US" sz="600"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¡Excelente trabajo actores! Público, ahora les toca participar a ustedes. ¿Obtuvo [nombre de estudiante] consentimiento para tomar las papitas a la francesa de [nombre de estudiante]? Muestren un pulgar hacia arriba para un sí o un pulgar hacia abajo para un no.</a:t>
            </a:r>
          </a:p>
          <a:p>
            <a:pPr lvl="0"/>
            <a:endParaRPr lang="en-US" sz="6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pPr lvl="0"/>
            <a:endParaRPr lang="en-US" sz="600" i="1"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¿Cómo sabían que esto no era consentimiento?</a:t>
            </a:r>
          </a:p>
          <a:p>
            <a:pPr lvl="0"/>
            <a:endParaRPr lang="en-US" sz="600" i="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pPr marL="0" marR="0" lvl="0" indent="0" algn="l" defTabSz="914400" rtl="0" eaLnBrk="1" fontAlgn="auto" latinLnBrk="0" hangingPunct="1">
              <a:lnSpc>
                <a:spcPct val="100000"/>
              </a:lnSpc>
              <a:spcBef>
                <a:spcPct val="0"/>
              </a:spcBef>
              <a:spcAft>
                <a:spcPct val="0"/>
              </a:spcAft>
              <a:buClrTx/>
              <a:buSzTx/>
              <a:buFontTx/>
              <a:buNone/>
              <a:defRPr/>
            </a:pPr>
            <a:endParaRPr lang="en-US" sz="60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[Nombre de estudiante] dijo que sí al principio, pero luego cambió de parecer y dijo que no. ¿Está bien que alguien cambie de opinión? Muestren un pulgar hacia arriba para un sí o un pulgar hacia abajo para un no.</a:t>
            </a:r>
          </a:p>
          <a:p>
            <a:pPr marL="0" marR="0" lvl="0" indent="0" algn="l" defTabSz="914400" rtl="0" eaLnBrk="1" fontAlgn="auto" latinLnBrk="0" hangingPunct="1">
              <a:lnSpc>
                <a:spcPct val="100000"/>
              </a:lnSpc>
              <a:spcBef>
                <a:spcPct val="0"/>
              </a:spcBef>
              <a:spcAft>
                <a:spcPct val="0"/>
              </a:spcAft>
              <a:buClrTx/>
              <a:buSzTx/>
              <a:buFontTx/>
              <a:buNone/>
              <a:defRPr/>
            </a:pPr>
            <a:endParaRPr lang="en-US" sz="600" i="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pPr marL="0" marR="0" lvl="0" indent="0" algn="l" defTabSz="914400" rtl="0" eaLnBrk="1" fontAlgn="auto" latinLnBrk="0" hangingPunct="1">
              <a:lnSpc>
                <a:spcPct val="100000"/>
              </a:lnSpc>
              <a:spcBef>
                <a:spcPct val="0"/>
              </a:spcBef>
              <a:spcAft>
                <a:spcPct val="0"/>
              </a:spcAft>
              <a:buClrTx/>
              <a:buSzTx/>
              <a:buFontTx/>
              <a:buNone/>
              <a:defRPr/>
            </a:pPr>
            <a:endParaRPr lang="en-US" sz="60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¡Siempre está bien cambiar de opinión! Si ustedes piden algo y la persona dice que sí, pero luego cambia de opinión y dice que no, necesitan respetar su respuesta. Deben retirarse y darle espacio a la persona.</a:t>
            </a:r>
          </a:p>
          <a:p>
            <a:pPr marL="0" marR="0" lvl="0" indent="0" algn="l" defTabSz="914400" rtl="0" eaLnBrk="1" fontAlgn="auto" latinLnBrk="0" hangingPunct="1">
              <a:lnSpc>
                <a:spcPct val="100000"/>
              </a:lnSpc>
              <a:spcBef>
                <a:spcPct val="0"/>
              </a:spcBef>
              <a:spcAft>
                <a:spcPct val="0"/>
              </a:spcAft>
              <a:buClrTx/>
              <a:buSzTx/>
              <a:buFontTx/>
              <a:buNone/>
              <a:defRPr/>
            </a:pPr>
            <a:endParaRPr lang="en-US" sz="600"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1" strike="noStrike" cap="none" spc="0" baseline="0" dirty="0">
                <a:solidFill>
                  <a:srgbClr val="000000"/>
                </a:solidFill>
                <a:effectLst/>
                <a:latin typeface="Calibri"/>
                <a:ea typeface="Calibri"/>
                <a:cs typeface="Calibri"/>
              </a:rPr>
              <a:t>¿Hay otras dos personas que se ofrezcan para hacer la siguiente?</a:t>
            </a:r>
            <a:endParaRPr lang="en-US" dirty="0"/>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11</a:t>
            </a:fld>
            <a:endParaRPr lang="en-US"/>
          </a:p>
        </p:txBody>
      </p:sp>
    </p:spTree>
    <p:extLst>
      <p:ext uri="{BB962C8B-B14F-4D97-AF65-F5344CB8AC3E}">
        <p14:creationId xmlns:p14="http://schemas.microsoft.com/office/powerpoint/2010/main" val="801537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644390"/>
          </a:xfrm>
        </p:spPr>
        <p:txBody>
          <a:bodyPr/>
          <a:lstStyle/>
          <a:p>
            <a:pPr lvl="0"/>
            <a:r>
              <a:rPr lang="es-MX" sz="1200" b="0" i="0" strike="noStrike" cap="none" spc="0" baseline="0" dirty="0">
                <a:solidFill>
                  <a:srgbClr val="000000"/>
                </a:solidFill>
                <a:effectLst/>
                <a:latin typeface="Calibri"/>
                <a:ea typeface="Calibri"/>
                <a:cs typeface="Calibri"/>
              </a:rPr>
              <a:t>Reúnase con las dos personas en algún lugar donde el resto del grupo no pueda escuchar su conversación. Dé a una de ellas el material del juego Las papitas a la francesa. Dé a la otra persona la cuarta tarjeta del juego Las papitas a la francesa. Apoye a ambas personas para prepararse para actuar sus papeles. Incluso podría pedirles que practiquen su escenificación. Para esta escenificación, es importante que la persona que presiona a la otra a compartir sus papitas a la francesa use un tono de voz intimidante. Puede asesorar a la persona sobre cómo actuar esta parte.</a:t>
            </a:r>
          </a:p>
          <a:p>
            <a:pPr lvl="0"/>
            <a:endParaRPr lang="en-US" sz="600"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Regrese con el grupo. Otra persona puede ser director diciendo “acción” y “corte” al principio y al final de la escenificación. El resto del grupo será el público. </a:t>
            </a:r>
          </a:p>
          <a:p>
            <a:pPr lvl="0"/>
            <a:endParaRPr lang="en-US" sz="600"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¡Excelente trabajo actores! Público, ahora les toca participar a ustedes. ¿Obtuvo [nombre de estudiante] consentimiento para tomar las papitas a la francesa de [nombre de estudiante]? Muestren un pulgar hacia arriba para un sí o un pulgar hacia abajo para un no.</a:t>
            </a:r>
          </a:p>
          <a:p>
            <a:pPr lvl="0"/>
            <a:endParaRPr lang="en-US" sz="6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pPr lvl="0"/>
            <a:endParaRPr lang="en-US" sz="600" i="1"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¿Cómo sabían que esto no era consentimiento?</a:t>
            </a:r>
          </a:p>
          <a:p>
            <a:pPr lvl="0"/>
            <a:endParaRPr lang="en-US" sz="600" i="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pPr marL="0" marR="0" lvl="0" indent="0" algn="l" defTabSz="914400" rtl="0" eaLnBrk="1" fontAlgn="auto" latinLnBrk="0" hangingPunct="1">
              <a:lnSpc>
                <a:spcPct val="100000"/>
              </a:lnSpc>
              <a:spcBef>
                <a:spcPct val="0"/>
              </a:spcBef>
              <a:spcAft>
                <a:spcPct val="0"/>
              </a:spcAft>
              <a:buClrTx/>
              <a:buSzTx/>
              <a:buFontTx/>
              <a:buNone/>
              <a:defRPr/>
            </a:pPr>
            <a:endParaRPr lang="en-US" sz="60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[Nombre de estudiante] trataba de hacer que [nombre de estudiante] se sintiera mal por no compartir sus papitas a la francesa. Trataba de forzarlo a compartir diciéndole que no es buen amigos si no comparte sus papitas. A esto se le llama “presión” o “coerción”, y no está bien. Si a alguien se le presiona, entonces no es consentimiento.</a:t>
            </a:r>
          </a:p>
          <a:p>
            <a:pPr marL="0" marR="0" lvl="0" indent="0" algn="l" defTabSz="914400" rtl="0" eaLnBrk="1" fontAlgn="auto" latinLnBrk="0" hangingPunct="1">
              <a:lnSpc>
                <a:spcPct val="100000"/>
              </a:lnSpc>
              <a:spcBef>
                <a:spcPct val="0"/>
              </a:spcBef>
              <a:spcAft>
                <a:spcPct val="0"/>
              </a:spcAft>
              <a:buClrTx/>
              <a:buSzTx/>
              <a:buFontTx/>
              <a:buNone/>
              <a:defRPr/>
            </a:pPr>
            <a:endParaRPr lang="en-US" sz="600"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1" strike="noStrike" cap="none" spc="0" baseline="0" dirty="0">
                <a:solidFill>
                  <a:srgbClr val="000000"/>
                </a:solidFill>
                <a:effectLst/>
                <a:latin typeface="Calibri"/>
                <a:ea typeface="Calibri"/>
                <a:cs typeface="Calibri"/>
              </a:rPr>
              <a:t>¿Hay otras dos personas que se ofrezcan para hacer la siguiente?</a:t>
            </a:r>
            <a:endParaRPr lang="en-US" dirty="0"/>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12</a:t>
            </a:fld>
            <a:endParaRPr lang="en-US"/>
          </a:p>
        </p:txBody>
      </p:sp>
    </p:spTree>
    <p:extLst>
      <p:ext uri="{BB962C8B-B14F-4D97-AF65-F5344CB8AC3E}">
        <p14:creationId xmlns:p14="http://schemas.microsoft.com/office/powerpoint/2010/main" val="3931079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743450"/>
          </a:xfrm>
        </p:spPr>
        <p:txBody>
          <a:bodyPr/>
          <a:lstStyle/>
          <a:p>
            <a:pPr lvl="0"/>
            <a:r>
              <a:rPr lang="es-MX" sz="1200" b="0" i="0" strike="noStrike" cap="none" spc="0" baseline="0" dirty="0">
                <a:solidFill>
                  <a:srgbClr val="000000"/>
                </a:solidFill>
                <a:effectLst/>
                <a:latin typeface="Calibri"/>
                <a:ea typeface="Calibri"/>
                <a:cs typeface="Calibri"/>
              </a:rPr>
              <a:t>Reúnase con las dos personas en algún lugar donde el resto del grupo no pueda escuchar su conversación. Dé a una de ellas el material del juego Las papitas a la francesa. Dé a la otra persona la quinta tarjeta del juego Las papitas a la francesa. Apoye a ambas personas para prepararse para actuar sus papeles. Incluso podría pedirles que practiquen su escenificación. </a:t>
            </a:r>
          </a:p>
          <a:p>
            <a:pPr lvl="0"/>
            <a:endParaRPr lang="en-US" sz="600"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Regrese con el grupo. Otra persona puede ser director diciendo “acción” y “corte” al principio y al final de la escenificación. El resto del grupo será el público. </a:t>
            </a:r>
          </a:p>
          <a:p>
            <a:pPr lvl="0"/>
            <a:endParaRPr lang="en-US" sz="600"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¡Excelente trabajo actores! Público, ahora les toca participar a ustedes. ¿Obtuvo [nombre de estudiante] consentimiento para tomar las papitas a la francesa de [nombre de estudiante]? Muestren un pulgar hacia arriba para un sí o un pulgar hacia abajo para un no.</a:t>
            </a:r>
          </a:p>
          <a:p>
            <a:pPr lvl="0"/>
            <a:endParaRPr lang="en-US" sz="6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pPr lvl="0"/>
            <a:endParaRPr lang="en-US" sz="600" i="1"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¿Cómo sabían que esto no era consentimiento?</a:t>
            </a:r>
          </a:p>
          <a:p>
            <a:pPr lvl="0"/>
            <a:endParaRPr lang="en-US" sz="600" i="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pPr marL="0" marR="0" lvl="0" indent="0" algn="l" defTabSz="914400" rtl="0" eaLnBrk="1" fontAlgn="auto" latinLnBrk="0" hangingPunct="1">
              <a:lnSpc>
                <a:spcPct val="100000"/>
              </a:lnSpc>
              <a:spcBef>
                <a:spcPct val="0"/>
              </a:spcBef>
              <a:spcAft>
                <a:spcPct val="0"/>
              </a:spcAft>
              <a:buClrTx/>
              <a:buSzTx/>
              <a:buFontTx/>
              <a:buNone/>
              <a:defRPr/>
            </a:pPr>
            <a:endParaRPr lang="en-US" sz="60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[Nombre de estudiante] dijo que no estaba seguro si quería compartir sus papitas, ¡y luego, [nombre de estudiante] tomó las papitas de todas maneras! Para que sea consentimiento, alguien libremente tiene que dar un sí con emoción. ¿Se escucha como que [nombre de estudiante] daba un sí con emoción a compartir sus papitas a la francesa? Muestren un pulgar hacia arriba para un sí o un pulgar hacia abajo para un no.</a:t>
            </a:r>
          </a:p>
          <a:p>
            <a:pPr marL="0" marR="0" lvl="0" indent="0" algn="l" defTabSz="914400" rtl="0" eaLnBrk="1" fontAlgn="auto" latinLnBrk="0" hangingPunct="1">
              <a:lnSpc>
                <a:spcPct val="100000"/>
              </a:lnSpc>
              <a:spcBef>
                <a:spcPct val="0"/>
              </a:spcBef>
              <a:spcAft>
                <a:spcPct val="0"/>
              </a:spcAft>
              <a:buClrTx/>
              <a:buSzTx/>
              <a:buFontTx/>
              <a:buNone/>
              <a:defRPr/>
            </a:pPr>
            <a:endParaRPr lang="en-US" sz="600" i="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pPr marL="0" marR="0" lvl="0" indent="0" algn="l" defTabSz="914400" rtl="0" eaLnBrk="1" fontAlgn="auto" latinLnBrk="0" hangingPunct="1">
              <a:lnSpc>
                <a:spcPct val="100000"/>
              </a:lnSpc>
              <a:spcBef>
                <a:spcPct val="0"/>
              </a:spcBef>
              <a:spcAft>
                <a:spcPct val="0"/>
              </a:spcAft>
              <a:buClrTx/>
              <a:buSzTx/>
              <a:buFontTx/>
              <a:buNone/>
              <a:defRPr/>
            </a:pPr>
            <a:endParaRPr lang="en-US" sz="600" i="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No, [nombre de estudiante] no estaba seguro de que quería compartir. Como no fue un sí con emoción, esto no fue consentimiento.</a:t>
            </a:r>
            <a:endParaRPr lang="en-US" sz="120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sz="600"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1" strike="noStrike" cap="none" spc="0" baseline="0" dirty="0">
                <a:solidFill>
                  <a:srgbClr val="000000"/>
                </a:solidFill>
                <a:effectLst/>
                <a:latin typeface="Calibri"/>
                <a:ea typeface="Calibri"/>
                <a:cs typeface="Calibri"/>
              </a:rPr>
              <a:t>¿Hay otras dos personas que se ofrezcan para hacer la siguiente?</a:t>
            </a:r>
            <a:endParaRPr lang="en-US" dirty="0"/>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13</a:t>
            </a:fld>
            <a:endParaRPr lang="en-US"/>
          </a:p>
        </p:txBody>
      </p:sp>
    </p:spTree>
    <p:extLst>
      <p:ext uri="{BB962C8B-B14F-4D97-AF65-F5344CB8AC3E}">
        <p14:creationId xmlns:p14="http://schemas.microsoft.com/office/powerpoint/2010/main" val="3789892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Reúnase con las dos personas en algún lugar donde el resto del grupo no pueda escuchar su conversación. Dé a una de ellas el material del juego Las papitas a la francesa. Dé a la otra persona la sexta tarjeta del juego Las papitas a la francesa. Apoye a ambas personas para prepararse para actuar sus papeles. Incluso podría pedirles que practiquen su escenificación. </a:t>
            </a:r>
          </a:p>
          <a:p>
            <a:pPr lvl="0"/>
            <a:endParaRPr lang="en-US" sz="1200"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Regrese con el grupo. Otra persona puede ser director diciendo “acción” y “corte” al principio y al final de la escenificación. El resto del grupo será el público. </a:t>
            </a:r>
          </a:p>
          <a:p>
            <a:pPr lvl="0"/>
            <a:endParaRPr lang="en-US" sz="1200"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¡Excelente trabajo actores! Público, ahora les toca participar a ustedes. ¿Obtuvo [nombre de estudiante] consentimiento para tomar las papitas a la francesa de [nombre de estudiante]? Muestren un pulgar hacia arriba para un sí o un pulgar hacia abajo para un no.</a:t>
            </a:r>
          </a:p>
          <a:p>
            <a:pPr lvl="0"/>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pPr lvl="0"/>
            <a:endParaRPr lang="en-US" sz="1200" i="1"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¡Sí! Finalmente, esto fue consentimiento. Recuerden: el consentimiento es cuando piden algo y la persona libremente dice, sin presión, que sí. En este cuento, [nombre de estudiante] pidió unas papitas a la francesa, y [nombre de estudiante] dijo que sí. Esto es consentimiento. ¡Buen trabajo!</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14</a:t>
            </a:fld>
            <a:endParaRPr lang="en-US"/>
          </a:p>
        </p:txBody>
      </p:sp>
    </p:spTree>
    <p:extLst>
      <p:ext uri="{BB962C8B-B14F-4D97-AF65-F5344CB8AC3E}">
        <p14:creationId xmlns:p14="http://schemas.microsoft.com/office/powerpoint/2010/main" val="2560676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¡Gracias a todo el grupo por jugar a Las papitas a la francesa! En el juego, vimos a muchas personas tomar papitas a la francesa sin conseguir el consentimiento. ¿Cómo se sentirían si alguien tomara sus papitas a la francesa sin antes conseguir su consentimiento?</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i="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Los estudiantes pueden decir sentimientos en voz alta o señalar a sus sentimientos en su hoja Palabras importantes.</a:t>
            </a:r>
          </a:p>
          <a:p>
            <a:pPr marL="0" marR="0" lvl="0" indent="0" algn="l" defTabSz="914400" rtl="0" eaLnBrk="1" fontAlgn="auto" latinLnBrk="0" hangingPunct="1">
              <a:lnSpc>
                <a:spcPct val="100000"/>
              </a:lnSpc>
              <a:spcBef>
                <a:spcPct val="0"/>
              </a:spcBef>
              <a:spcAft>
                <a:spcPct val="0"/>
              </a:spcAft>
              <a:buClrTx/>
              <a:buSzTx/>
              <a:buFontTx/>
              <a:buNone/>
              <a:defRPr/>
            </a:pPr>
            <a:endParaRPr lang="en-US" i="0"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Muchos nos sentiríamos enojados si alguien tomara nuestras papitas a la francesa sin preguntar. Recuerden: la semana pasada dijimos que cuando tengan sentimientos fuertes como estar enojados, tristes, asustados, nerviosos o les da asco, es una seña de que alguien no respetó sus límites. </a:t>
            </a:r>
          </a:p>
          <a:p>
            <a:pPr marL="0" marR="0" lvl="0" indent="0" algn="l" defTabSz="914400" rtl="0" eaLnBrk="1" fontAlgn="auto" latinLnBrk="0" hangingPunct="1">
              <a:lnSpc>
                <a:spcPct val="100000"/>
              </a:lnSpc>
              <a:spcBef>
                <a:spcPct val="0"/>
              </a:spcBef>
              <a:spcAft>
                <a:spcPct val="0"/>
              </a:spcAft>
              <a:buClrTx/>
              <a:buSzTx/>
              <a:buFontTx/>
              <a:buNone/>
              <a:defRPr/>
            </a:pPr>
            <a:endParaRPr lang="en-US" i="1"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1" strike="noStrike" cap="none" spc="0" baseline="0" dirty="0">
                <a:solidFill>
                  <a:srgbClr val="000000"/>
                </a:solidFill>
                <a:effectLst/>
                <a:latin typeface="Calibri"/>
                <a:ea typeface="Calibri"/>
                <a:cs typeface="Calibri"/>
              </a:rPr>
              <a:t>Han hecho algo que no está bien. Hacer algo sin consentimiento no respeta los límites y nunca está bien. Cuando alguien hace algo sin su consentimiento, puede hacer que se sientan muy enojados, tristes, asustados, nerviosos, enfermos o les puede dar asco. </a:t>
            </a:r>
            <a:endParaRPr lang="en-US" i="0" baseline="0" dirty="0"/>
          </a:p>
          <a:p>
            <a:pPr marL="0" marR="0" lvl="0" indent="0" algn="l" defTabSz="914400" rtl="0" eaLnBrk="1" fontAlgn="auto" latinLnBrk="0" hangingPunct="1">
              <a:lnSpc>
                <a:spcPct val="100000"/>
              </a:lnSpc>
              <a:spcBef>
                <a:spcPct val="0"/>
              </a:spcBef>
              <a:spcAft>
                <a:spcPct val="0"/>
              </a:spcAft>
              <a:buClrTx/>
              <a:buSzTx/>
              <a:buFontTx/>
              <a:buNone/>
              <a:defRPr/>
            </a:pPr>
            <a:endParaRPr lang="en-US" sz="1200" i="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1" strike="noStrike" cap="none" spc="0" baseline="0" dirty="0">
                <a:solidFill>
                  <a:srgbClr val="000000"/>
                </a:solidFill>
                <a:effectLst/>
                <a:latin typeface="Calibri"/>
                <a:ea typeface="Calibri"/>
                <a:cs typeface="Calibri"/>
              </a:rPr>
              <a:t>El consentimiento es una parte superimportante de tener relaciones sanas con amigos, familiares, compañeros de trabajo, parejas románticas y otras personas. Hablaremos más sobre el consentimiento después del descanso para el cerebro.</a:t>
            </a:r>
            <a:endParaRPr lang="en-US" sz="120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15</a:t>
            </a:fld>
            <a:endParaRPr lang="en-US"/>
          </a:p>
        </p:txBody>
      </p:sp>
    </p:spTree>
    <p:extLst>
      <p:ext uri="{BB962C8B-B14F-4D97-AF65-F5344CB8AC3E}">
        <p14:creationId xmlns:p14="http://schemas.microsoft.com/office/powerpoint/2010/main" val="3135312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5217584"/>
          </a:xfrm>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Eso fue mucha información, ¡y van muy bien! Tomemos un breve descanso para el cerebro antes de continuar con la clase.</a:t>
            </a:r>
          </a:p>
          <a:p>
            <a:endParaRPr lang="en-US" sz="600" dirty="0"/>
          </a:p>
          <a:p>
            <a:r>
              <a:rPr lang="es-MX" sz="1200" b="0" i="0" strike="noStrike" cap="none" spc="0" baseline="0" dirty="0">
                <a:solidFill>
                  <a:srgbClr val="000000"/>
                </a:solidFill>
                <a:effectLst/>
                <a:latin typeface="Calibri"/>
                <a:ea typeface="Calibri"/>
                <a:cs typeface="Calibri"/>
              </a:rPr>
              <a:t>A continuación, se presentan tres ideas para dar al grupo una breve oportunidad de descanso para el cerebro. Siéntese con la libertad de aportar sus propias ideas para descansos para el cerebro que funcionen mejor para su grupo.</a:t>
            </a:r>
          </a:p>
          <a:p>
            <a:endParaRPr lang="en-US" dirty="0"/>
          </a:p>
          <a:p>
            <a:r>
              <a:rPr lang="es-MX" sz="1200" b="1" i="0" strike="noStrike" cap="none" spc="0" baseline="0" dirty="0">
                <a:solidFill>
                  <a:srgbClr val="000000"/>
                </a:solidFill>
                <a:effectLst/>
                <a:latin typeface="Calibri"/>
                <a:ea typeface="Calibri"/>
                <a:cs typeface="Calibri"/>
              </a:rPr>
              <a:t>Respiración a cinco dedos</a:t>
            </a:r>
          </a:p>
          <a:p>
            <a:r>
              <a:rPr lang="es-MX" sz="1200" b="0" i="0" strike="noStrike" cap="none" spc="0" baseline="0" dirty="0">
                <a:solidFill>
                  <a:srgbClr val="000000"/>
                </a:solidFill>
                <a:effectLst/>
                <a:latin typeface="Calibri"/>
                <a:ea typeface="Calibri"/>
                <a:cs typeface="Calibri"/>
              </a:rPr>
              <a:t>Para este ejercicio, pida a todo el mundo que coloquen una mano enfrente de su pecho con sus cinco dedos abiertos. Luego, use el dedo índice de la otra mano para trazar hacia arriba y abajo por cada uno de los cinco dedos, comenzando por el pulgar. A medida que tracen hacia arriba por un dedo, respiran hacia adentro. A medida que tracen hacia abajo por un dedo, respiran hacia afuera. Cuando respiran hacia fuera en el dedo meñique, les puede decir que sacudan sus manos y brazos. Al avanzar el año escolar, puede pedir que alguien del grupo se ofrezca para dirigir este ejercicio para sus pares.</a:t>
            </a:r>
          </a:p>
          <a:p>
            <a:endParaRPr lang="en-US" b="0" baseline="0" dirty="0"/>
          </a:p>
          <a:p>
            <a:r>
              <a:rPr lang="es-MX" sz="1200" b="0" i="0" strike="noStrike" cap="none" spc="0" baseline="0" dirty="0">
                <a:solidFill>
                  <a:srgbClr val="000000"/>
                </a:solidFill>
                <a:effectLst/>
                <a:latin typeface="Calibri"/>
                <a:ea typeface="Calibri"/>
                <a:cs typeface="Calibri"/>
              </a:rPr>
              <a:t>Si este ejercicio no es físicamente accesible para su grupo, puede mostrar el trazado con su propia mano a medida que respiren hacia adentro y hacia afuera.</a:t>
            </a:r>
          </a:p>
          <a:p>
            <a:endParaRPr lang="en-US" b="0" dirty="0"/>
          </a:p>
          <a:p>
            <a:r>
              <a:rPr lang="es-MX" sz="1200" b="1" i="0" strike="noStrike" cap="none" spc="0" baseline="0" dirty="0">
                <a:solidFill>
                  <a:srgbClr val="000000"/>
                </a:solidFill>
                <a:effectLst/>
                <a:latin typeface="Calibri"/>
                <a:ea typeface="Calibri"/>
                <a:cs typeface="Calibri"/>
              </a:rPr>
              <a:t>Descanso para estirarse</a:t>
            </a:r>
          </a:p>
          <a:p>
            <a:r>
              <a:rPr lang="es-MX" sz="1200" b="0" i="0" strike="noStrike" cap="none" spc="0" baseline="0" dirty="0">
                <a:solidFill>
                  <a:srgbClr val="000000"/>
                </a:solidFill>
                <a:effectLst/>
                <a:latin typeface="Calibri"/>
                <a:ea typeface="Calibri"/>
                <a:cs typeface="Calibri"/>
              </a:rPr>
              <a:t>Dirija al grupo a través de una serie de estiramientos básicos. Estos pueden realizarse en una silla o de pie, dependiendo de las necesidades de adaptación de su grupo. Algunas ideas incluyen alcanzar hacia el cielo, estirar un brazo a la vez atravesando el pecho, alcanzar hacia los pies, girar la cabeza de lado a lado, etc. Pida al grupo que sostengan una pose mientras usted cuente hasta diez. Al avanzar el año escolar, puede pedir que alguien del grupo se ofrezca para dirigir los estiramientos para sus pares.</a:t>
            </a:r>
          </a:p>
          <a:p>
            <a:endParaRPr lang="en-US" b="0" dirty="0"/>
          </a:p>
          <a:p>
            <a:r>
              <a:rPr lang="es-MX" sz="1200" b="1" i="0" strike="noStrike" cap="none" spc="0" baseline="0" dirty="0">
                <a:solidFill>
                  <a:srgbClr val="000000"/>
                </a:solidFill>
                <a:effectLst/>
                <a:latin typeface="Calibri"/>
                <a:ea typeface="Calibri"/>
                <a:cs typeface="Calibri"/>
              </a:rPr>
              <a:t>El baile</a:t>
            </a:r>
          </a:p>
          <a:p>
            <a:r>
              <a:rPr lang="es-MX" sz="1200" b="0" i="0" strike="noStrike" cap="none" spc="0" baseline="0" dirty="0">
                <a:solidFill>
                  <a:srgbClr val="000000"/>
                </a:solidFill>
                <a:effectLst/>
                <a:latin typeface="Calibri"/>
                <a:ea typeface="Calibri"/>
                <a:cs typeface="Calibri"/>
              </a:rPr>
              <a:t>Si les gusta bailar, puede tocar una canción breve para que bailen. Esto es particularmente efectivo si puede encontrar una canción relacionada con el tema de la clase de esa semana</a:t>
            </a:r>
            <a:endParaRPr lang="en-US" b="0" dirty="0"/>
          </a:p>
        </p:txBody>
      </p:sp>
      <p:sp>
        <p:nvSpPr>
          <p:cNvPr id="4" name="Slide Number Placeholder 3"/>
          <p:cNvSpPr>
            <a:spLocks noGrp="1"/>
          </p:cNvSpPr>
          <p:nvPr>
            <p:ph type="sldNum" sz="quarter" idx="10"/>
          </p:nvPr>
        </p:nvSpPr>
        <p:spPr/>
        <p:txBody>
          <a:bodyPr/>
          <a:lstStyle/>
          <a:p>
            <a:fld id="{68BAA58B-7F68-4F22-A5B3-354C37D900B1}" type="slidenum">
              <a:rPr lang="en-US" smtClean="0"/>
              <a:t>16</a:t>
            </a:fld>
            <a:endParaRPr lang="en-US"/>
          </a:p>
        </p:txBody>
      </p:sp>
    </p:spTree>
    <p:extLst>
      <p:ext uri="{BB962C8B-B14F-4D97-AF65-F5344CB8AC3E}">
        <p14:creationId xmlns:p14="http://schemas.microsoft.com/office/powerpoint/2010/main" val="3898501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a:solidFill>
                  <a:srgbClr val="000000"/>
                </a:solidFill>
                <a:effectLst/>
                <a:latin typeface="Calibri"/>
                <a:ea typeface="Calibri"/>
                <a:cs typeface="Calibri"/>
              </a:rPr>
              <a:t>Diga: </a:t>
            </a:r>
            <a:r>
              <a:rPr lang="es-MX" sz="1200" b="0" i="1" strike="noStrike" cap="none" spc="0" baseline="0">
                <a:solidFill>
                  <a:srgbClr val="000000"/>
                </a:solidFill>
                <a:effectLst/>
                <a:latin typeface="Calibri"/>
                <a:ea typeface="Calibri"/>
                <a:cs typeface="Calibri"/>
              </a:rPr>
              <a:t>Enseguida, hablaremos sobre las partes del consentimiento.</a:t>
            </a:r>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17</a:t>
            </a:fld>
            <a:endParaRPr lang="en-US"/>
          </a:p>
        </p:txBody>
      </p:sp>
    </p:spTree>
    <p:extLst>
      <p:ext uri="{BB962C8B-B14F-4D97-AF65-F5344CB8AC3E}">
        <p14:creationId xmlns:p14="http://schemas.microsoft.com/office/powerpoint/2010/main" val="981126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El consentimiento consta de cuatro partes: pensar claramente, sí con emoción, sin presión (o coerción) y verificar. Enseguida, hablaremos sobre cada una de estas partes del consentimiento.</a:t>
            </a:r>
            <a:endParaRPr lang="en-US" dirty="0"/>
          </a:p>
        </p:txBody>
      </p:sp>
      <p:sp>
        <p:nvSpPr>
          <p:cNvPr id="4" name="Slide Number Placeholder 3"/>
          <p:cNvSpPr>
            <a:spLocks noGrp="1"/>
          </p:cNvSpPr>
          <p:nvPr>
            <p:ph type="sldNum" sz="quarter" idx="10"/>
          </p:nvPr>
        </p:nvSpPr>
        <p:spPr/>
        <p:txBody>
          <a:bodyPr/>
          <a:lstStyle/>
          <a:p>
            <a:fld id="{70298C03-50E9-4084-BCA0-66FDEC6C0F2C}" type="slidenum">
              <a:rPr lang="en-US" smtClean="0"/>
              <a:t>18</a:t>
            </a:fld>
            <a:endParaRPr lang="en-US"/>
          </a:p>
        </p:txBody>
      </p:sp>
    </p:spTree>
    <p:extLst>
      <p:ext uri="{BB962C8B-B14F-4D97-AF65-F5344CB8AC3E}">
        <p14:creationId xmlns:p14="http://schemas.microsoft.com/office/powerpoint/2010/main" val="35081841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La primera parte del consentimiento es pensar claramente. Antes de pedir a alguien su consentimiento, necesitan asegurarse de que tanto ustedes como la otra persona estén pensando claramente. Parte de pensar claramente significa que los dos estén despiertos. Las personas dormidas no pueden responder preguntas y no pueden dar consentimiento.</a:t>
            </a:r>
          </a:p>
          <a:p>
            <a:endParaRPr lang="en-US" i="1" dirty="0"/>
          </a:p>
          <a:p>
            <a:r>
              <a:rPr lang="es-MX" sz="1200" b="0" i="1" strike="noStrike" cap="none" spc="0" baseline="0" dirty="0">
                <a:solidFill>
                  <a:srgbClr val="000000"/>
                </a:solidFill>
                <a:effectLst/>
                <a:latin typeface="Calibri"/>
                <a:ea typeface="Calibri"/>
                <a:cs typeface="Calibri"/>
              </a:rPr>
              <a:t>La segunda parte de pensar claramente es que ni ustedes ni su pareja estén tomados o drogados. En Texas, alguien de 21 años de edad o mayor legalmente tiene permitido tomar bebidas alcohólicas, como cerveza, vino o bebidas preparadas, como margaritas. Tomar bebidas alcohólicas es su elección. Pero, ¿piensan claramente cuando han estado tomando alcohol?</a:t>
            </a:r>
          </a:p>
          <a:p>
            <a:endParaRPr lang="en-US" i="1" baseline="0" dirty="0"/>
          </a:p>
          <a:p>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p>
          <a:p>
            <a:endParaRPr lang="en-US" i="0" baseline="0"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No. Las personas que han estado tomando alcohol o usando drogas no piensan claramente y no pueden dar su consentimiento. </a:t>
            </a:r>
            <a:endParaRPr lang="en-US" dirty="0"/>
          </a:p>
        </p:txBody>
      </p:sp>
      <p:sp>
        <p:nvSpPr>
          <p:cNvPr id="4" name="Slide Number Placeholder 3"/>
          <p:cNvSpPr>
            <a:spLocks noGrp="1"/>
          </p:cNvSpPr>
          <p:nvPr>
            <p:ph type="sldNum" sz="quarter" idx="10"/>
          </p:nvPr>
        </p:nvSpPr>
        <p:spPr/>
        <p:txBody>
          <a:bodyPr/>
          <a:lstStyle/>
          <a:p>
            <a:fld id="{70298C03-50E9-4084-BCA0-66FDEC6C0F2C}" type="slidenum">
              <a:rPr lang="en-US" smtClean="0"/>
              <a:t>19</a:t>
            </a:fld>
            <a:endParaRPr lang="en-US"/>
          </a:p>
        </p:txBody>
      </p:sp>
    </p:spTree>
    <p:extLst>
      <p:ext uri="{BB962C8B-B14F-4D97-AF65-F5344CB8AC3E}">
        <p14:creationId xmlns:p14="http://schemas.microsoft.com/office/powerpoint/2010/main" val="1182610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88975"/>
            <a:ext cx="5486400" cy="7955425"/>
          </a:xfrm>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Empecemos por repasar nuestra Caja de herramientas para una sana relación. La primera herramienta que pusimos en la caja de herramientas fue Declaraciones “yo”. ¿Alguien recuerda lo que son las Declaraciones “yo”?</a:t>
            </a:r>
          </a:p>
          <a:p>
            <a:pPr marL="0" marR="0" lvl="0" indent="0" algn="l" defTabSz="914400" rtl="0" eaLnBrk="1" fontAlgn="auto" latinLnBrk="0" hangingPunct="1">
              <a:lnSpc>
                <a:spcPct val="100000"/>
              </a:lnSpc>
              <a:spcBef>
                <a:spcPct val="0"/>
              </a:spcBef>
              <a:spcAft>
                <a:spcPct val="0"/>
              </a:spcAft>
              <a:buClrTx/>
              <a:buSzTx/>
              <a:buFontTx/>
              <a:buNone/>
              <a:defRPr/>
            </a:pPr>
            <a:endParaRPr lang="en-US" sz="6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r>
              <a:rPr lang="es-MX" sz="1200" b="1" i="0" strike="noStrike" cap="none" spc="0" baseline="0" dirty="0">
                <a:solidFill>
                  <a:srgbClr val="000000"/>
                </a:solidFill>
                <a:effectLst/>
                <a:latin typeface="Calibri"/>
                <a:ea typeface="Calibri"/>
                <a:cs typeface="Calibri"/>
              </a:rPr>
              <a:t> </a:t>
            </a:r>
          </a:p>
          <a:p>
            <a:pPr marL="0" marR="0" lvl="0" indent="0" algn="l" defTabSz="914400" rtl="0" eaLnBrk="1" fontAlgn="auto" latinLnBrk="0" hangingPunct="1">
              <a:lnSpc>
                <a:spcPct val="100000"/>
              </a:lnSpc>
              <a:spcBef>
                <a:spcPct val="0"/>
              </a:spcBef>
              <a:spcAft>
                <a:spcPct val="0"/>
              </a:spcAft>
              <a:buClrTx/>
              <a:buSzTx/>
              <a:buFontTx/>
              <a:buNone/>
              <a:defRPr/>
            </a:pPr>
            <a:endParaRPr lang="en-US" sz="600" b="0" i="0"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Las Declaraciones “yo” empiezan con la palabra “yo” e indican a otras personas cómo se sienten, qué quieren o qué necesitan. Pueden decir: “Yo siento”, “Yo quiero” y “Yo necesito”. Entonces, por ejemplo, si su amigo los ofende por Internet, ¿cuál sería una Declaración “yo” que podrían usar para hablar con él sobre eso?</a:t>
            </a:r>
          </a:p>
          <a:p>
            <a:pPr marL="0" marR="0" lvl="0" indent="0" algn="l" defTabSz="914400" rtl="0" eaLnBrk="1" fontAlgn="auto" latinLnBrk="0" hangingPunct="1">
              <a:lnSpc>
                <a:spcPct val="100000"/>
              </a:lnSpc>
              <a:spcBef>
                <a:spcPct val="0"/>
              </a:spcBef>
              <a:spcAft>
                <a:spcPct val="0"/>
              </a:spcAft>
              <a:buClrTx/>
              <a:buSzTx/>
              <a:buFontTx/>
              <a:buNone/>
              <a:defRPr/>
            </a:pPr>
            <a:endParaRPr lang="en-US" sz="600" b="0"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Algunos ejemplos de Declaraciones “yo” pueden incluir: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0" strike="noStrike" cap="none" spc="0" baseline="0" dirty="0">
                <a:solidFill>
                  <a:srgbClr val="000000"/>
                </a:solidFill>
                <a:effectLst/>
                <a:latin typeface="Calibri"/>
                <a:ea typeface="Calibri"/>
                <a:cs typeface="Calibri"/>
              </a:rPr>
              <a:t>Yo me siento triste cuando me dice cosas ofensivas.</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0" strike="noStrike" cap="none" spc="0" baseline="0" dirty="0">
                <a:solidFill>
                  <a:srgbClr val="000000"/>
                </a:solidFill>
                <a:effectLst/>
                <a:latin typeface="Calibri"/>
                <a:ea typeface="Calibri"/>
                <a:cs typeface="Calibri"/>
              </a:rPr>
              <a:t>Yo necesito que sea amable.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0" strike="noStrike" cap="none" spc="0" baseline="0" dirty="0">
                <a:solidFill>
                  <a:srgbClr val="000000"/>
                </a:solidFill>
                <a:effectLst/>
                <a:latin typeface="Calibri"/>
                <a:ea typeface="Calibri"/>
                <a:cs typeface="Calibri"/>
              </a:rPr>
              <a:t>Yo quiero que haya respeto cuando hablamos.</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endParaRPr lang="en-US" sz="600" b="0" i="0" baseline="0" dirty="0"/>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Nuestra segunda herramienta es el Mapa de relaciones. ¿Quiere alguien explicar los tres círculos del mapa?</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en-US" sz="600" b="0" i="1" baseline="0" dirty="0"/>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r>
              <a:rPr lang="es-MX" sz="1200" b="1" i="0" strike="noStrike" cap="none" spc="0" baseline="0" dirty="0">
                <a:solidFill>
                  <a:srgbClr val="000000"/>
                </a:solidFill>
                <a:effectLst/>
                <a:latin typeface="Calibri"/>
                <a:ea typeface="Calibri"/>
                <a:cs typeface="Calibri"/>
              </a:rPr>
              <a:t> </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en-US" sz="600" b="1" i="0" baseline="0" dirty="0"/>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El círculo de confianza (verde) representa el círculo de personas a quienes aman y en quienes confían. Estas son las primeras personas a quienes recurrirían si necesitaran ayuda. El segundo círculo (amarillo) es para las personas que conocen bien, pero no son tan cercanas como las personas en su círculo central de confianza verde. El círculo exterior (rojo) es para personas desconocidas o personas que ya conocen, pero que no las conocen bien, o para personas en quienes no confían. Cuando conocen a alguien por primera vez, esa persona está en su círculo exterior (rojo). Al conocerla mejor en el transcurso de varios meses, quizás pasen a su círculo amarillo de personas que conocen. Se requieren meses o años para conocer a alguien lo suficiente para que esté en su círculo de confianza (verde). Algunas personas siempre estarán en su círculo rojo porque no confían en ellas. </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en-US" sz="600" b="0" i="1" baseline="0" dirty="0"/>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es-MX" sz="1200" b="0" i="1" strike="noStrike" cap="none" spc="0" baseline="0" dirty="0">
                <a:solidFill>
                  <a:srgbClr val="000000"/>
                </a:solidFill>
                <a:effectLst/>
                <a:latin typeface="Calibri"/>
                <a:ea typeface="Calibri"/>
                <a:cs typeface="Calibri"/>
              </a:rPr>
              <a:t>¿Es seguro salir a una cita con alguien en su círculo rojo?</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en-US" sz="600" b="0" i="1" baseline="0" dirty="0"/>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r>
              <a:rPr lang="es-MX" sz="1200" b="1" i="0" strike="noStrike" cap="none" spc="0" baseline="0" dirty="0">
                <a:solidFill>
                  <a:srgbClr val="000000"/>
                </a:solidFill>
                <a:effectLst/>
                <a:latin typeface="Calibri"/>
                <a:ea typeface="Calibri"/>
                <a:cs typeface="Calibri"/>
              </a:rPr>
              <a:t> </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en-US" sz="600" b="0" i="0" baseline="0" dirty="0"/>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No, no es seguro salir a una cita con alguien en su círculo rojo. No conocen a las personas en el círculo rojo (exterior) y no pueden confiar en ellas porque aún no las conocen lo suficiente o las conocen y no confían en ellas. </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en-US" sz="600" b="0" i="1" baseline="0" dirty="0"/>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es-MX" sz="1200" b="0" i="1" strike="noStrike" cap="none" spc="0" baseline="0" dirty="0">
                <a:solidFill>
                  <a:srgbClr val="000000"/>
                </a:solidFill>
                <a:effectLst/>
                <a:latin typeface="Calibri"/>
                <a:ea typeface="Calibri"/>
                <a:cs typeface="Calibri"/>
              </a:rPr>
              <a:t>La semana pasada, agregamos la herramienta ¡NO! a nuestra caja de herramientas. Hablamos sobre cómo no se respetan sus límites cuando alguien hace algo que no está bien. ¿Tienen el derecho a decir que ¡NO! a cualquier persona o cosa que no respete sus límites?</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en-US" sz="600" b="0" i="1" baseline="0" dirty="0"/>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r>
              <a:rPr lang="es-MX" sz="1200" b="1" i="0" strike="noStrike" cap="none" spc="0" baseline="0" dirty="0">
                <a:solidFill>
                  <a:srgbClr val="000000"/>
                </a:solidFill>
                <a:effectLst/>
                <a:latin typeface="Calibri"/>
                <a:ea typeface="Calibri"/>
                <a:cs typeface="Calibri"/>
              </a:rPr>
              <a:t> </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en-US" sz="600" b="0" i="1" baseline="0" dirty="0"/>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¡Sí! Siempre pueden decir que NO en cualquier momento que alguien hace algo que no les gusta. Si alguien los hace sentirse nerviosos, tristes, asustados, enojados o les da asco, pueden decir su límite y conseguir ayuda de alguien en su círculo de confianza (verde).</a:t>
            </a:r>
            <a:endParaRPr lang="en-US" b="0" i="0" baseline="0" dirty="0"/>
          </a:p>
        </p:txBody>
      </p:sp>
      <p:sp>
        <p:nvSpPr>
          <p:cNvPr id="4" name="Slide Number Placeholder 3"/>
          <p:cNvSpPr>
            <a:spLocks noGrp="1"/>
          </p:cNvSpPr>
          <p:nvPr>
            <p:ph type="sldNum" sz="quarter" idx="10"/>
          </p:nvPr>
        </p:nvSpPr>
        <p:spPr/>
        <p:txBody>
          <a:bodyPr/>
          <a:lstStyle/>
          <a:p>
            <a:fld id="{68BAA58B-7F68-4F22-A5B3-354C37D900B1}" type="slidenum">
              <a:rPr lang="en-US" smtClean="0"/>
              <a:t>2</a:t>
            </a:fld>
            <a:endParaRPr lang="en-US"/>
          </a:p>
        </p:txBody>
      </p:sp>
    </p:spTree>
    <p:extLst>
      <p:ext uri="{BB962C8B-B14F-4D97-AF65-F5344CB8AC3E}">
        <p14:creationId xmlns:p14="http://schemas.microsoft.com/office/powerpoint/2010/main" val="18939274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La segunda parte del consentimiento es que las dos personas deben dar un sí, con emoción. ¿Cómo se escucha un sí, con emoción? </a:t>
            </a:r>
          </a:p>
          <a:p>
            <a:pPr rtl="0"/>
            <a:endParaRPr lang="en-US" sz="1200" b="0" i="1" u="none" strike="noStrike" kern="1200" dirty="0">
              <a:solidFill>
                <a:schemeClr val="tx1"/>
              </a:solidFill>
              <a:effectLst/>
              <a:latin typeface="+mn-lt"/>
              <a:ea typeface="+mn-ea"/>
              <a:cs typeface="+mn-cs"/>
            </a:endParaRPr>
          </a:p>
          <a:p>
            <a:pPr rtl="0"/>
            <a:r>
              <a:rPr lang="es-MX" sz="1200" b="0" i="0" strike="noStrike" cap="none" spc="0" baseline="0" dirty="0">
                <a:solidFill>
                  <a:srgbClr val="000000"/>
                </a:solidFill>
                <a:effectLst/>
                <a:latin typeface="Calibri"/>
                <a:ea typeface="Calibri"/>
                <a:cs typeface="Calibri"/>
              </a:rPr>
              <a:t>Aliente al grupo a compartir en voz alta cómo se escucharía un sí con emoción (p. ej.: ¡SI!, ¡Órale!, ¡</a:t>
            </a:r>
            <a:r>
              <a:rPr lang="es-MX" sz="1200" b="0" i="0" strike="noStrike" cap="none" spc="0" baseline="0" dirty="0" err="1">
                <a:solidFill>
                  <a:srgbClr val="000000"/>
                </a:solidFill>
                <a:effectLst/>
                <a:latin typeface="Calibri"/>
                <a:ea typeface="Calibri"/>
                <a:cs typeface="Calibri"/>
              </a:rPr>
              <a:t>Woo</a:t>
            </a:r>
            <a:r>
              <a:rPr lang="es-MX" sz="1200" b="0" i="0" strike="noStrike" cap="none" spc="0" baseline="0" dirty="0">
                <a:solidFill>
                  <a:srgbClr val="000000"/>
                </a:solidFill>
                <a:effectLst/>
                <a:latin typeface="Calibri"/>
                <a:ea typeface="Calibri"/>
                <a:cs typeface="Calibri"/>
              </a:rPr>
              <a:t>!, etc.).</a:t>
            </a:r>
          </a:p>
          <a:p>
            <a:pPr rtl="0"/>
            <a:endParaRPr lang="en-US" sz="1200" b="0" i="0" u="none" strike="noStrike" kern="1200" baseline="0" dirty="0">
              <a:solidFill>
                <a:schemeClr val="tx1"/>
              </a:solidFill>
              <a:effectLst/>
              <a:latin typeface="+mn-lt"/>
              <a:ea typeface="+mn-ea"/>
              <a:cs typeface="+mn-cs"/>
            </a:endParaRPr>
          </a:p>
          <a:p>
            <a:pPr rt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También, siempre pueden decir que sí con su cuerpo o sus señas. ¿Qué aspecto tiene la cara de una persona cuando está emocionada?</a:t>
            </a:r>
          </a:p>
          <a:p>
            <a:pPr rtl="0"/>
            <a:endParaRPr lang="en-US" sz="1200" b="0" i="1"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pPr rtl="0"/>
            <a:endParaRPr lang="en-US" sz="1200" b="0" i="1" u="none" strike="noStrike" kern="1200" baseline="0" dirty="0">
              <a:solidFill>
                <a:schemeClr val="tx1"/>
              </a:solidFill>
              <a:effectLst/>
              <a:latin typeface="+mn-lt"/>
              <a:ea typeface="+mn-ea"/>
              <a:cs typeface="+mn-cs"/>
            </a:endParaRPr>
          </a:p>
          <a:p>
            <a:pPr rt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Una persona que está emocionada puede sonreír y mirar a la otra persona.</a:t>
            </a:r>
            <a:endParaRPr lang="en-US" sz="1200" b="0" i="0" u="none" strike="noStrike" kern="1200" baseline="0" dirty="0">
              <a:solidFill>
                <a:schemeClr val="tx1"/>
              </a:solidFill>
              <a:effectLst/>
              <a:latin typeface="+mn-lt"/>
              <a:ea typeface="+mn-ea"/>
              <a:cs typeface="+mn-cs"/>
            </a:endParaRPr>
          </a:p>
          <a:p>
            <a:pPr rtl="0"/>
            <a:endParaRPr lang="en-US" sz="1200" b="0" i="1" u="none" strike="noStrike" kern="1200" baseline="0" dirty="0">
              <a:solidFill>
                <a:schemeClr val="tx1"/>
              </a:solidFill>
              <a:effectLst/>
              <a:latin typeface="+mn-lt"/>
              <a:ea typeface="+mn-ea"/>
              <a:cs typeface="+mn-cs"/>
            </a:endParaRPr>
          </a:p>
          <a:p>
            <a:br>
              <a:rPr lang="en-US" dirty="0"/>
            </a:br>
            <a:endParaRPr lang="en-US" dirty="0"/>
          </a:p>
        </p:txBody>
      </p:sp>
      <p:sp>
        <p:nvSpPr>
          <p:cNvPr id="4" name="Slide Number Placeholder 3"/>
          <p:cNvSpPr>
            <a:spLocks noGrp="1"/>
          </p:cNvSpPr>
          <p:nvPr>
            <p:ph type="sldNum" sz="quarter" idx="10"/>
          </p:nvPr>
        </p:nvSpPr>
        <p:spPr/>
        <p:txBody>
          <a:bodyPr/>
          <a:lstStyle/>
          <a:p>
            <a:fld id="{70298C03-50E9-4084-BCA0-66FDEC6C0F2C}" type="slidenum">
              <a:rPr lang="en-US" smtClean="0"/>
              <a:t>20</a:t>
            </a:fld>
            <a:endParaRPr lang="en-US"/>
          </a:p>
        </p:txBody>
      </p:sp>
    </p:spTree>
    <p:extLst>
      <p:ext uri="{BB962C8B-B14F-4D97-AF65-F5344CB8AC3E}">
        <p14:creationId xmlns:p14="http://schemas.microsoft.com/office/powerpoint/2010/main" val="10530803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La tercera parte de consentimiento es que no haya presión (también llamada coerción). Algunos de ustedes quizás hayan escuchado antes el término “presión de pares” (“peer </a:t>
            </a:r>
            <a:r>
              <a:rPr lang="es-MX" sz="1200" b="0" i="1" strike="noStrike" cap="none" spc="0" baseline="0" dirty="0" err="1">
                <a:solidFill>
                  <a:srgbClr val="000000"/>
                </a:solidFill>
                <a:effectLst/>
                <a:latin typeface="Calibri"/>
                <a:ea typeface="Calibri"/>
                <a:cs typeface="Calibri"/>
              </a:rPr>
              <a:t>pressure</a:t>
            </a:r>
            <a:r>
              <a:rPr lang="es-MX" sz="1200" b="0" i="1" strike="noStrike" cap="none" spc="0" baseline="0" dirty="0">
                <a:solidFill>
                  <a:srgbClr val="000000"/>
                </a:solidFill>
                <a:effectLst/>
                <a:latin typeface="Calibri"/>
                <a:ea typeface="Calibri"/>
                <a:cs typeface="Calibri"/>
              </a:rPr>
              <a:t>” en inglés). La presión es cuando alguien trata de forzarlos a hacer algo que no quieren hacer. Nunca está bien presionar a alguien. ¿Recuerdan nuestro juego Papitas a la francesa cuando [nombre de estudiante] dijo: ”Si es mi amigo/a/</a:t>
            </a:r>
            <a:r>
              <a:rPr lang="es-MX" sz="1200" b="0" i="1" strike="noStrike" cap="none" spc="0" baseline="0" dirty="0" err="1">
                <a:solidFill>
                  <a:srgbClr val="000000"/>
                </a:solidFill>
                <a:effectLst/>
                <a:latin typeface="Calibri"/>
                <a:ea typeface="Calibri"/>
                <a:cs typeface="Calibri"/>
              </a:rPr>
              <a:t>ue</a:t>
            </a:r>
            <a:r>
              <a:rPr lang="es-MX" sz="1200" b="0" i="1" strike="noStrike" cap="none" spc="0" baseline="0" dirty="0">
                <a:solidFill>
                  <a:srgbClr val="000000"/>
                </a:solidFill>
                <a:effectLst/>
                <a:latin typeface="Calibri"/>
                <a:ea typeface="Calibri"/>
                <a:cs typeface="Calibri"/>
              </a:rPr>
              <a:t>, me dará mis papitas a la francesa”? Ese es un ejemplo de presión. </a:t>
            </a:r>
          </a:p>
          <a:p>
            <a:pPr marL="0" marR="0" lvl="0" indent="0" algn="l" defTabSz="914400" rtl="0" eaLnBrk="1" fontAlgn="auto" latinLnBrk="0" hangingPunct="1">
              <a:lnSpc>
                <a:spcPct val="100000"/>
              </a:lnSpc>
              <a:spcBef>
                <a:spcPct val="0"/>
              </a:spcBef>
              <a:spcAft>
                <a:spcPct val="0"/>
              </a:spcAft>
              <a:buClrTx/>
              <a:buSzTx/>
              <a:buFontTx/>
              <a:buNone/>
              <a:defRPr/>
            </a:pPr>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1" strike="noStrike" cap="none" spc="0" baseline="0" dirty="0">
                <a:solidFill>
                  <a:srgbClr val="000000"/>
                </a:solidFill>
                <a:effectLst/>
                <a:latin typeface="Calibri"/>
                <a:ea typeface="Calibri"/>
                <a:cs typeface="Calibri"/>
              </a:rPr>
              <a:t>Si alguien alguna vez les presiona para hacer algo que no quieren hacer, pidan ayuda a una persona adulta en su círculo de confianza (verde) de inmediato.</a:t>
            </a:r>
            <a:endParaRPr lang="en-US" i="1" dirty="0"/>
          </a:p>
          <a:p>
            <a:endParaRPr lang="en-US" dirty="0"/>
          </a:p>
        </p:txBody>
      </p:sp>
      <p:sp>
        <p:nvSpPr>
          <p:cNvPr id="4" name="Slide Number Placeholder 3"/>
          <p:cNvSpPr>
            <a:spLocks noGrp="1"/>
          </p:cNvSpPr>
          <p:nvPr>
            <p:ph type="sldNum" sz="quarter" idx="10"/>
          </p:nvPr>
        </p:nvSpPr>
        <p:spPr/>
        <p:txBody>
          <a:bodyPr/>
          <a:lstStyle/>
          <a:p>
            <a:fld id="{70298C03-50E9-4084-BCA0-66FDEC6C0F2C}" type="slidenum">
              <a:rPr lang="en-US" smtClean="0"/>
              <a:t>21</a:t>
            </a:fld>
            <a:endParaRPr lang="en-US"/>
          </a:p>
        </p:txBody>
      </p:sp>
    </p:spTree>
    <p:extLst>
      <p:ext uri="{BB962C8B-B14F-4D97-AF65-F5344CB8AC3E}">
        <p14:creationId xmlns:p14="http://schemas.microsoft.com/office/powerpoint/2010/main" val="32155313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La última parte del consentimiento es verificar. El consentimiento no es algo de una sola vez. Solo porque alguien dice que sí hoy no quiere decir que dirán que sí mañana. Necesitarán pedir consentimiento cada vez que quieran algo de otra persona. Esto incluye a las personas en su círculo de confianza y en su círculo amarillo de personas que están conociendo mejor. Y recuerden: siempre tienen derecho a cambiar de opinión o de retractar su consentimiento.</a:t>
            </a:r>
          </a:p>
        </p:txBody>
      </p:sp>
      <p:sp>
        <p:nvSpPr>
          <p:cNvPr id="4" name="Slide Number Placeholder 3"/>
          <p:cNvSpPr>
            <a:spLocks noGrp="1"/>
          </p:cNvSpPr>
          <p:nvPr>
            <p:ph type="sldNum" sz="quarter" idx="10"/>
          </p:nvPr>
        </p:nvSpPr>
        <p:spPr/>
        <p:txBody>
          <a:bodyPr/>
          <a:lstStyle/>
          <a:p>
            <a:fld id="{70298C03-50E9-4084-BCA0-66FDEC6C0F2C}" type="slidenum">
              <a:rPr lang="en-US" smtClean="0"/>
              <a:t>22</a:t>
            </a:fld>
            <a:endParaRPr lang="en-US"/>
          </a:p>
        </p:txBody>
      </p:sp>
    </p:spTree>
    <p:extLst>
      <p:ext uri="{BB962C8B-B14F-4D97-AF65-F5344CB8AC3E}">
        <p14:creationId xmlns:p14="http://schemas.microsoft.com/office/powerpoint/2010/main" val="2894200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a:solidFill>
                  <a:srgbClr val="000000"/>
                </a:solidFill>
                <a:effectLst/>
                <a:latin typeface="Calibri"/>
                <a:ea typeface="Calibri"/>
                <a:cs typeface="Calibri"/>
              </a:rPr>
              <a:t>Diga: </a:t>
            </a:r>
            <a:r>
              <a:rPr lang="es-MX" sz="1200" b="0" i="1" strike="noStrike" cap="none" spc="0" baseline="0">
                <a:solidFill>
                  <a:srgbClr val="000000"/>
                </a:solidFill>
                <a:effectLst/>
                <a:latin typeface="Calibri"/>
                <a:ea typeface="Calibri"/>
                <a:cs typeface="Calibri"/>
              </a:rPr>
              <a:t>Lo último que haremos hoy es agregar una nueva herramienta a la Caja de herramientas para una sana relación.</a:t>
            </a:r>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23</a:t>
            </a:fld>
            <a:endParaRPr lang="en-US"/>
          </a:p>
        </p:txBody>
      </p:sp>
    </p:spTree>
    <p:extLst>
      <p:ext uri="{BB962C8B-B14F-4D97-AF65-F5344CB8AC3E}">
        <p14:creationId xmlns:p14="http://schemas.microsoft.com/office/powerpoint/2010/main" val="26460296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Ahora, es momento de agregar la última herramienta a nuestra Caja de herramientas para una sana relación. Esta herramienta es la Verificación de consentimiento. Esta herramienta tiene dos partes. La primera parte dice: “Pregunte primero”. Lo primero que necesitan hacer para conseguir consentimiento es preguntar. Entonces, ¿cómo pueden pedir consentimiento? ¿Cómo se escucha esto? </a:t>
            </a:r>
          </a:p>
          <a:p>
            <a:pPr lvl="0"/>
            <a:endParaRPr lang="en-US" sz="1200" i="1"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Repase varios ejemplos de la lista de consentimiento cotidiano que hizo el grupo en la diapositiva seis. Fomente la aportación de ideas de maneras en que personas puedan pedir consentimiento en esas situaciones.</a:t>
            </a:r>
          </a:p>
          <a:p>
            <a:pPr lvl="0"/>
            <a:endParaRPr lang="en-US" sz="1200"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La segunda parte de la herramienta Verificación de consentimiento es respetar la respuesta. Si la persona dice que sí, ¡eso es excelente! Pero, si la persona dice que no, ¿qué deben hacer?</a:t>
            </a:r>
          </a:p>
          <a:p>
            <a:pPr lvl="0"/>
            <a:endParaRPr lang="en-US" sz="1200" i="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1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sz="1100" i="0" baseline="0" dirty="0"/>
          </a:p>
          <a:p>
            <a:pPr lvl="0"/>
            <a:endParaRPr lang="en-US" sz="1100" kern="1200" dirty="0">
              <a:solidFill>
                <a:schemeClr val="tx1"/>
              </a:solidFill>
              <a:effectLst/>
              <a:latin typeface="+mn-lt"/>
              <a:ea typeface="+mn-ea"/>
              <a:cs typeface="+mn-cs"/>
            </a:endParaRPr>
          </a:p>
          <a:p>
            <a:pPr lvl="0"/>
            <a:r>
              <a:rPr lang="es-MX" sz="1100" b="0" i="0" strike="noStrike" cap="none" spc="0" baseline="0" dirty="0">
                <a:solidFill>
                  <a:srgbClr val="000000"/>
                </a:solidFill>
                <a:effectLst/>
                <a:latin typeface="Calibri"/>
                <a:ea typeface="Calibri"/>
                <a:cs typeface="Calibri"/>
              </a:rPr>
              <a:t>Diga: </a:t>
            </a:r>
            <a:r>
              <a:rPr lang="es-MX" sz="1100" b="0" i="1" strike="noStrike" cap="none" spc="0" baseline="0" dirty="0">
                <a:solidFill>
                  <a:srgbClr val="000000"/>
                </a:solidFill>
                <a:effectLst/>
                <a:latin typeface="Calibri"/>
                <a:ea typeface="Calibri"/>
                <a:cs typeface="Calibri"/>
              </a:rPr>
              <a:t>Si la persona dice que no, deben escuchar. Retírense y denle espacio a la persona. Quizás se sientan decepcionados, pero nunca está bien hacer algo sin el consentimiento de la otra persona.</a:t>
            </a:r>
          </a:p>
          <a:p>
            <a:pPr lvl="0"/>
            <a:endParaRPr lang="en-US" sz="1100" i="1" kern="1200" baseline="0" dirty="0">
              <a:solidFill>
                <a:schemeClr val="tx1"/>
              </a:solidFill>
              <a:effectLst/>
              <a:latin typeface="+mn-lt"/>
              <a:ea typeface="+mn-ea"/>
              <a:cs typeface="+mn-cs"/>
            </a:endParaRPr>
          </a:p>
          <a:p>
            <a:pPr lvl="0"/>
            <a:r>
              <a:rPr lang="es-MX" sz="1100" b="0" i="1" strike="noStrike" cap="none" spc="0" baseline="0" dirty="0">
                <a:solidFill>
                  <a:srgbClr val="000000"/>
                </a:solidFill>
                <a:effectLst/>
                <a:latin typeface="Calibri"/>
                <a:ea typeface="Calibri"/>
                <a:cs typeface="Calibri"/>
              </a:rPr>
              <a:t>Si alguien hace algo sin su consentimiento, eso es no respetar sus límites. Esto no está bien, y pueden pedir ayuda a una persona adulta en su círculo de confianza (verde). Si alguien alguna vez toca su cuerpo sin su consentimiento, de inmediato pidan ayuda a una persona adulta en su círculo de confianza.</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24</a:t>
            </a:fld>
            <a:endParaRPr lang="en-US"/>
          </a:p>
        </p:txBody>
      </p:sp>
    </p:spTree>
    <p:extLst>
      <p:ext uri="{BB962C8B-B14F-4D97-AF65-F5344CB8AC3E}">
        <p14:creationId xmlns:p14="http://schemas.microsoft.com/office/powerpoint/2010/main" val="38008362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Agreguemos la herramienta Verificación de consentimiento a nuestra caja de herramientas. ¿Hay alguien que quiera ofrecerse para colocar la herramienta Verificación de consentimiento en la Caja de herramientas para una sana relación?</a:t>
            </a:r>
          </a:p>
          <a:p>
            <a:pPr lvl="0" fontAlgn="base"/>
            <a:endParaRPr lang="en-US" sz="1200" i="1" kern="1200" baseline="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Pida a la persona voluntaria que fije el material de herramienta Verificación de consentimiento del grupo a la Caja de herramientas para una sana relación del grupo. Luego, dé a cada estudiante una barra adhesiva y una copia de la herramienta Verificación de consentimiento de estudiantes. Dé al grupo unos minutos para pegar sus herramientas en sus cajas de herramientas. Tanto las cajas de herramientas de estudiantes como la del grupo están completas. Puede continuar exhibiendo la Caja de herramientas para una sana relación en su salón durante todo el año. Cada estudiante también puede conservar una copia de su caja de herramientas completas para usarla en clases futuras.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25</a:t>
            </a:fld>
            <a:endParaRPr lang="en-US"/>
          </a:p>
        </p:txBody>
      </p:sp>
    </p:spTree>
    <p:extLst>
      <p:ext uri="{BB962C8B-B14F-4D97-AF65-F5344CB8AC3E}">
        <p14:creationId xmlns:p14="http://schemas.microsoft.com/office/powerpoint/2010/main" val="4150858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509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Nuestra última actividad de hoy es jugar a El saludo. En un momento, todos pasearán por el salón y saludarán a alguien de la clase. Pueden dar a la otra persona la mano en alto, un apretón de manos, un golpe de puños o un saludo con la mano sin tocar, a la vez que se dicen hola. El chiste de este juego es que deberán conseguir consentimiento antes de saludar a una persona. Quizás pregunten a la persona cómo les gusta saludar. Y luego, ustedes le dicen cómo les gusta saludar. Por ejemplo, podrían decir: “A mí me gusta dar la mano en alto. ¿Le puedo dar la mano en alto?” Tengan una conversación para que el saludo sea genial para las dos personas. Y recuerden: si alguien dice que no, no pueden usar ese saludo. Ahora, ¡a conseguir consentimiento!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Los facilitadores quizás consideren escenificar un ejemplo de cómo saludar a alguien con consentimiento antes de oficialmente empezar el juego.</a:t>
            </a:r>
            <a:endParaRPr lang="en-US" i="0" dirty="0"/>
          </a:p>
        </p:txBody>
      </p:sp>
      <p:sp>
        <p:nvSpPr>
          <p:cNvPr id="4" name="Slide Number Placeholder 3"/>
          <p:cNvSpPr>
            <a:spLocks noGrp="1"/>
          </p:cNvSpPr>
          <p:nvPr>
            <p:ph type="sldNum" sz="quarter" idx="10"/>
          </p:nvPr>
        </p:nvSpPr>
        <p:spPr/>
        <p:txBody>
          <a:bodyPr/>
          <a:lstStyle/>
          <a:p>
            <a:fld id="{68BAA58B-7F68-4F22-A5B3-354C37D900B1}" type="slidenum">
              <a:rPr lang="en-US" smtClean="0"/>
              <a:t>26</a:t>
            </a:fld>
            <a:endParaRPr lang="en-US"/>
          </a:p>
        </p:txBody>
      </p:sp>
    </p:spTree>
    <p:extLst>
      <p:ext uri="{BB962C8B-B14F-4D97-AF65-F5344CB8AC3E}">
        <p14:creationId xmlns:p14="http://schemas.microsoft.com/office/powerpoint/2010/main" val="24373068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¿Tiene alguien alguna pregunta acerca de la clase de hoy? Recuerden: si no quieren hacer su pregunta en voz alta, pueden escribirla en una tarjeta y dejarla sobre su escritorio. También pueden pedir a alguien en quien confían que les ayude a escribir su pregunta en la tarjeta. Recogeré las tarjetas y responderé a las preguntas la próxima vez que nos reunamos. Cuando yo responda a una pregunta, no le diré a nadie quién la hizo.</a:t>
            </a:r>
            <a:r>
              <a:rPr lang="es-MX" sz="1200" b="0" i="0" strike="noStrike" cap="none" spc="0" baseline="0" dirty="0">
                <a:solidFill>
                  <a:srgbClr val="000000"/>
                </a:solidFill>
                <a:effectLst/>
                <a:latin typeface="Calibri"/>
                <a:ea typeface="Calibri"/>
                <a:cs typeface="Calibri"/>
              </a:rPr>
              <a:t>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27</a:t>
            </a:fld>
            <a:endParaRPr lang="en-US"/>
          </a:p>
        </p:txBody>
      </p:sp>
    </p:spTree>
    <p:extLst>
      <p:ext uri="{BB962C8B-B14F-4D97-AF65-F5344CB8AC3E}">
        <p14:creationId xmlns:p14="http://schemas.microsoft.com/office/powerpoint/2010/main" val="6750316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¿Significa consentimiento obtener el permiso de alguien para hacer algo? Muestren un pulgar hacia arriba para un sí o un pulgar hacia abajo para un no. </a:t>
            </a: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endParaRPr lang="en-US" i="0" baseline="0"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¡Sí! Básicamente, el consentimiento es cuando preguntan, y alguien dice que sí. Hay muchas veces en que es necesario conseguir el consentimiento de una persona, como antes de tomarle una foto, antes de tomar sus cosas prestadas o antes de compartir su relato. También necesitan conseguir consentimiento cuando quieran tocar el cuerpo de una persona.</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28</a:t>
            </a:fld>
            <a:endParaRPr lang="en-US"/>
          </a:p>
        </p:txBody>
      </p:sp>
    </p:spTree>
    <p:extLst>
      <p:ext uri="{BB962C8B-B14F-4D97-AF65-F5344CB8AC3E}">
        <p14:creationId xmlns:p14="http://schemas.microsoft.com/office/powerpoint/2010/main" val="33884184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Las cuatro partes del consentimiento son pensar claramente, sí con emoción, sin presión (o coerción) y ¿cuál más? Muestren un dedo para “Saludar a alguien”, dos dedos para “Verificar” y tres dedos para “Ignorar a alguien”.</a:t>
            </a: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endParaRPr lang="en-US" i="0" baseline="0"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La cuarta parte del consentimiento es verificar. El consentimiento es una conversación continua. Sigan hablando para asegurarse de que la otra persona dé su consentimiento.</a:t>
            </a:r>
            <a:endParaRPr lang="en-US" i="0" baseline="0" dirty="0"/>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29</a:t>
            </a:fld>
            <a:endParaRPr lang="en-US"/>
          </a:p>
        </p:txBody>
      </p:sp>
    </p:spTree>
    <p:extLst>
      <p:ext uri="{BB962C8B-B14F-4D97-AF65-F5344CB8AC3E}">
        <p14:creationId xmlns:p14="http://schemas.microsoft.com/office/powerpoint/2010/main" val="3569194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134106"/>
          </a:xfrm>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Puede imprimir esta diapositiva por separado para que cada estudiante pueda usar la hoja Palabras importantes como tablero de comunicación durante la clase. Repase las palabras con las definiciones que se sugieren a continuación. Para que puedan entender mejor, puede pedir a los estudiantes que aporten sus propias definiciones para las palabras del vocabulario o que proporcionen un enunciado o una situación con la palabra nueva.</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baseline="0" dirty="0">
              <a:solidFill>
                <a:schemeClr val="tx1"/>
              </a:solidFill>
              <a:effectLst/>
              <a:latin typeface="+mn-lt"/>
              <a:ea typeface="+mn-ea"/>
              <a:cs typeface="+mn-cs"/>
            </a:endParaRPr>
          </a:p>
          <a:p>
            <a:pPr marL="171450" lvl="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Consentimiento: </a:t>
            </a:r>
            <a:r>
              <a:rPr lang="es-MX" sz="1200" b="0" i="0" strike="noStrike" cap="none" spc="0" baseline="0" dirty="0">
                <a:solidFill>
                  <a:srgbClr val="000000"/>
                </a:solidFill>
                <a:effectLst/>
                <a:latin typeface="Calibri"/>
                <a:ea typeface="Calibri"/>
                <a:cs typeface="Calibri"/>
              </a:rPr>
              <a:t>obtener el permiso de alguien para hacer algo, cuando pregunten a alguien y les dicen que sí</a:t>
            </a:r>
          </a:p>
          <a:p>
            <a:pPr marL="171450" lvl="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Preguntar: </a:t>
            </a:r>
            <a:r>
              <a:rPr lang="es-MX" sz="1200" b="0" i="0" strike="noStrike" cap="none" spc="0" baseline="0" dirty="0">
                <a:solidFill>
                  <a:srgbClr val="000000"/>
                </a:solidFill>
                <a:effectLst/>
                <a:latin typeface="Calibri"/>
                <a:ea typeface="Calibri"/>
                <a:cs typeface="Calibri"/>
              </a:rPr>
              <a:t>hablar con alguien para conseguir una respuesta</a:t>
            </a:r>
          </a:p>
          <a:p>
            <a:pPr marL="171450" lvl="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Despierto: </a:t>
            </a:r>
            <a:r>
              <a:rPr lang="es-MX" sz="1200" b="0" i="0" strike="noStrike" cap="none" spc="0" baseline="0" dirty="0">
                <a:solidFill>
                  <a:srgbClr val="000000"/>
                </a:solidFill>
                <a:effectLst/>
                <a:latin typeface="Calibri"/>
                <a:ea typeface="Calibri"/>
                <a:cs typeface="Calibri"/>
              </a:rPr>
              <a:t>no estar dormido</a:t>
            </a:r>
          </a:p>
          <a:p>
            <a:pPr marL="171450" lvl="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Sobrio: </a:t>
            </a:r>
            <a:r>
              <a:rPr lang="es-MX" sz="1200" b="0" i="0" strike="noStrike" cap="none" spc="0" baseline="0" dirty="0">
                <a:solidFill>
                  <a:srgbClr val="000000"/>
                </a:solidFill>
                <a:effectLst/>
                <a:latin typeface="Calibri"/>
                <a:ea typeface="Calibri"/>
                <a:cs typeface="Calibri"/>
              </a:rPr>
              <a:t>sin tomar alcohol ni usar drogas</a:t>
            </a:r>
          </a:p>
          <a:p>
            <a:pPr marL="171450" lvl="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Emocionado/a/e: </a:t>
            </a:r>
            <a:r>
              <a:rPr lang="es-MX" sz="1200" b="0" i="0" strike="noStrike" cap="none" spc="0" baseline="0" dirty="0">
                <a:solidFill>
                  <a:srgbClr val="000000"/>
                </a:solidFill>
                <a:effectLst/>
                <a:latin typeface="Calibri"/>
                <a:ea typeface="Calibri"/>
                <a:cs typeface="Calibri"/>
              </a:rPr>
              <a:t>sentirse muy bien y positivo</a:t>
            </a:r>
          </a:p>
          <a:p>
            <a:pPr marL="171450" lvl="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Presión: </a:t>
            </a:r>
            <a:r>
              <a:rPr lang="es-MX" sz="1200" b="0" i="0" strike="noStrike" cap="none" spc="0" baseline="0" dirty="0">
                <a:solidFill>
                  <a:srgbClr val="000000"/>
                </a:solidFill>
                <a:effectLst/>
                <a:latin typeface="Calibri"/>
                <a:ea typeface="Calibri"/>
                <a:cs typeface="Calibri"/>
              </a:rPr>
              <a:t>cuando alguien trata de forzarlos a hacer algo que no quieren hacer.</a:t>
            </a:r>
          </a:p>
          <a:p>
            <a:pPr marL="171450" lvl="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Verificar: </a:t>
            </a:r>
            <a:r>
              <a:rPr lang="es-MX" sz="1200" b="0" i="0" strike="noStrike" cap="none" spc="0" baseline="0" dirty="0">
                <a:solidFill>
                  <a:srgbClr val="000000"/>
                </a:solidFill>
                <a:effectLst/>
                <a:latin typeface="Calibri"/>
                <a:ea typeface="Calibri"/>
                <a:cs typeface="Calibri"/>
              </a:rPr>
              <a:t>hablar con alguien para saber si está bien</a:t>
            </a:r>
          </a:p>
          <a:p>
            <a:pPr marL="171450" lvl="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Respeto:</a:t>
            </a:r>
            <a:r>
              <a:rPr lang="es-MX" sz="1200" b="0" i="0" strike="noStrike" cap="none" spc="0" baseline="0" dirty="0">
                <a:solidFill>
                  <a:srgbClr val="000000"/>
                </a:solidFill>
                <a:effectLst/>
                <a:latin typeface="Calibri"/>
                <a:ea typeface="Calibri"/>
                <a:cs typeface="Calibri"/>
              </a:rPr>
              <a:t> cuando alguien escucha sus límites</a:t>
            </a:r>
          </a:p>
          <a:p>
            <a:pPr marL="171450" lvl="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Escuchar:</a:t>
            </a:r>
            <a:r>
              <a:rPr lang="es-MX" sz="1200" b="0" i="0" strike="noStrike" cap="none" spc="0" baseline="0" dirty="0">
                <a:solidFill>
                  <a:srgbClr val="000000"/>
                </a:solidFill>
                <a:effectLst/>
                <a:latin typeface="Calibri"/>
                <a:ea typeface="Calibri"/>
                <a:cs typeface="Calibri"/>
              </a:rPr>
              <a:t> poner atención cuando alguien habla</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a:t>
            </a:fld>
            <a:endParaRPr lang="en-US"/>
          </a:p>
        </p:txBody>
      </p:sp>
    </p:spTree>
    <p:extLst>
      <p:ext uri="{BB962C8B-B14F-4D97-AF65-F5344CB8AC3E}">
        <p14:creationId xmlns:p14="http://schemas.microsoft.com/office/powerpoint/2010/main" val="489877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Después de que pidan el consentimiento de alguien, necesitan respetar su respuesta? Muestren un pulgar hacia arriba para un sí o un pulgar hacia abajo para un no.</a:t>
            </a: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endParaRPr lang="en-US" i="0" baseline="0"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¡Sí! La segunda parte de la herramienta Verificación de consentimiento es respetar la respuesta. Si la persona dice que sí, eso es consentimiento. Si la persona dice que no, deben escuchar. Retírense y denle espacio.</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30</a:t>
            </a:fld>
            <a:endParaRPr lang="en-US"/>
          </a:p>
        </p:txBody>
      </p:sp>
    </p:spTree>
    <p:extLst>
      <p:ext uri="{BB962C8B-B14F-4D97-AF65-F5344CB8AC3E}">
        <p14:creationId xmlns:p14="http://schemas.microsoft.com/office/powerpoint/2010/main" val="831395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Si alguien los lastima o si alguien alguna vez les toca el cuerpo de una manera que no les gusta, pueden pedir ayuda. No hicieron nada malo y no están solos. Pueden hablar con un adulto de su círculo de confianza para pedir ayuda. Si alguien que conocen está siendo lastimado, también pueden hablar con un adulto de su círculo interior de confianza para pedir ayuda. Si está sucediendo una emergencia, siempre pueden llamar a 911. Si llaman a 911 para pedir ayuda, puede llegar un policía o una ambulancia.</a:t>
            </a:r>
            <a:endParaRPr lang="en-US" i="1" baseline="0" dirty="0"/>
          </a:p>
          <a:p>
            <a:endParaRPr lang="en-US" i="1" baseline="0" dirty="0"/>
          </a:p>
          <a:p>
            <a:r>
              <a:rPr lang="es-MX" sz="1200" b="0" i="1" strike="noStrike" cap="none" spc="0" baseline="0" dirty="0">
                <a:solidFill>
                  <a:srgbClr val="000000"/>
                </a:solidFill>
                <a:effectLst/>
                <a:latin typeface="Calibri"/>
                <a:ea typeface="Calibri"/>
                <a:cs typeface="Calibri"/>
              </a:rPr>
              <a:t>Si la primera persona a quien le dicen no les cree o no les consigue ayuda, continúen diciendo a adultos en quienes confíen lo que sucede hasta conseguir la ayuda que necesitan. También, siempre pueden hablar conmigo después de la clase si necesitan ayuda.</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31</a:t>
            </a:fld>
            <a:endParaRPr lang="en-US"/>
          </a:p>
        </p:txBody>
      </p:sp>
    </p:spTree>
    <p:extLst>
      <p:ext uri="{BB962C8B-B14F-4D97-AF65-F5344CB8AC3E}">
        <p14:creationId xmlns:p14="http://schemas.microsoft.com/office/powerpoint/2010/main" val="1710779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¿Alguien recuerda nuestra declaración de poder?</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Nuestra declaración de poder es: “Me conozco mejor que nadie”. Esto significa que cada quien se conoce a sí mismo mejor que cualquier otra persona. En las próximas semanas, seguirán aprendiendo más sobre ustedes mismos, y sobre cómo decir a otras personas lo que piensan y sienten. Vamos a juntarnos en círculo y, a la cuenta de tres, digamos nuestra declaración de poder</a:t>
            </a:r>
          </a:p>
          <a:p>
            <a:pPr lvl="0"/>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Pida a todos que puedan y les interese que pongan una mano en el centro del círculo. Pida que alguien se ofrezca para contar hasta tres. Después de “tres”, todos dicen la declaración de poder a la vez que levanten las manos al aire. También pueden ponerse de pie en el círculo sin tocarse las manos, si prefieren.</a:t>
            </a:r>
            <a:endParaRPr lang="en-US" sz="1200" i="0" kern="1200" dirty="0">
              <a:solidFill>
                <a:schemeClr val="tx1"/>
              </a:solidFill>
              <a:effectLst/>
              <a:latin typeface="+mn-lt"/>
              <a:ea typeface="+mn-ea"/>
              <a:cs typeface="+mn-cs"/>
            </a:endParaRPr>
          </a:p>
          <a:p>
            <a:pPr lvl="0"/>
            <a:endParaRPr lang="en-US" sz="120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32</a:t>
            </a:fld>
            <a:endParaRPr lang="en-US"/>
          </a:p>
        </p:txBody>
      </p:sp>
    </p:spTree>
    <p:extLst>
      <p:ext uri="{BB962C8B-B14F-4D97-AF65-F5344CB8AC3E}">
        <p14:creationId xmlns:p14="http://schemas.microsoft.com/office/powerpoint/2010/main" val="30835864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a:solidFill>
                  <a:srgbClr val="000000"/>
                </a:solidFill>
                <a:effectLst/>
                <a:latin typeface="Calibri"/>
                <a:ea typeface="Calibri"/>
                <a:cs typeface="Calibri"/>
              </a:rPr>
              <a:t>SAFE agradece al Consejo de Texas para Discapacidades de Desarrollo el financiamiento de este programa de estudios. </a:t>
            </a:r>
          </a:p>
          <a:p>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33</a:t>
            </a:fld>
            <a:endParaRPr lang="en-US"/>
          </a:p>
        </p:txBody>
      </p:sp>
    </p:spTree>
    <p:extLst>
      <p:ext uri="{BB962C8B-B14F-4D97-AF65-F5344CB8AC3E}">
        <p14:creationId xmlns:p14="http://schemas.microsoft.com/office/powerpoint/2010/main" val="26291578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8BAA58B-7F68-4F22-A5B3-354C37D900B1}" type="slidenum">
              <a:rPr lang="en-US" smtClean="0"/>
              <a:t>34</a:t>
            </a:fld>
            <a:endParaRPr lang="en-US"/>
          </a:p>
        </p:txBody>
      </p:sp>
    </p:spTree>
    <p:extLst>
      <p:ext uri="{BB962C8B-B14F-4D97-AF65-F5344CB8AC3E}">
        <p14:creationId xmlns:p14="http://schemas.microsoft.com/office/powerpoint/2010/main" val="1162640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88358"/>
            <a:ext cx="5486400" cy="3600450"/>
          </a:xfrm>
        </p:spPr>
        <p:txBody>
          <a:bodyPr/>
          <a:lstStyle/>
          <a:p>
            <a:r>
              <a:rPr lang="es-MX" sz="1200" b="0" i="0" strike="noStrike" cap="none" spc="0" baseline="0" dirty="0">
                <a:solidFill>
                  <a:srgbClr val="000000"/>
                </a:solidFill>
                <a:effectLst/>
                <a:latin typeface="Calibri"/>
                <a:ea typeface="Calibri"/>
                <a:cs typeface="Calibri"/>
              </a:rPr>
              <a:t>Lea la agenda. Como opción, puede pedir que alguien se ofrezca para leer la agenda.</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4</a:t>
            </a:fld>
            <a:endParaRPr lang="en-US"/>
          </a:p>
        </p:txBody>
      </p:sp>
    </p:spTree>
    <p:extLst>
      <p:ext uri="{BB962C8B-B14F-4D97-AF65-F5344CB8AC3E}">
        <p14:creationId xmlns:p14="http://schemas.microsoft.com/office/powerpoint/2010/main" val="2783738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a:solidFill>
                  <a:srgbClr val="000000"/>
                </a:solidFill>
                <a:effectLst/>
                <a:latin typeface="Calibri"/>
                <a:ea typeface="Calibri"/>
                <a:cs typeface="Calibri"/>
              </a:rPr>
              <a:t>Diga: </a:t>
            </a:r>
            <a:r>
              <a:rPr lang="es-MX" sz="1200" b="0" i="1" strike="noStrike" cap="none" spc="0" baseline="0">
                <a:solidFill>
                  <a:srgbClr val="000000"/>
                </a:solidFill>
                <a:effectLst/>
                <a:latin typeface="Calibri"/>
                <a:ea typeface="Calibri"/>
                <a:cs typeface="Calibri"/>
              </a:rPr>
              <a:t>La clase de hoy se trata de consentimiento. El consentimiento es obtener el permiso de alguien para hacer algo. El consentimiento es cuando piden algo y la persona dice que sí. </a:t>
            </a:r>
          </a:p>
        </p:txBody>
      </p:sp>
      <p:sp>
        <p:nvSpPr>
          <p:cNvPr id="4" name="Slide Number Placeholder 3"/>
          <p:cNvSpPr>
            <a:spLocks noGrp="1"/>
          </p:cNvSpPr>
          <p:nvPr>
            <p:ph type="sldNum" sz="quarter" idx="10"/>
          </p:nvPr>
        </p:nvSpPr>
        <p:spPr/>
        <p:txBody>
          <a:bodyPr/>
          <a:lstStyle/>
          <a:p>
            <a:fld id="{68BAA58B-7F68-4F22-A5B3-354C37D900B1}" type="slidenum">
              <a:rPr lang="en-US" smtClean="0"/>
              <a:t>5</a:t>
            </a:fld>
            <a:endParaRPr lang="en-US"/>
          </a:p>
        </p:txBody>
      </p:sp>
    </p:spTree>
    <p:extLst>
      <p:ext uri="{BB962C8B-B14F-4D97-AF65-F5344CB8AC3E}">
        <p14:creationId xmlns:p14="http://schemas.microsoft.com/office/powerpoint/2010/main" val="2664001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¿Cuándo necesitan conseguir el consentimiento o permiso de alguien antes de hacer algo? Hagamos una lista en grupo.</a:t>
            </a:r>
          </a:p>
          <a:p>
            <a:endParaRPr lang="en-US" i="1" baseline="0" dirty="0"/>
          </a:p>
          <a:p>
            <a:r>
              <a:rPr lang="es-MX" sz="1200" b="0" i="0" strike="noStrike" cap="none" spc="0" baseline="0" dirty="0">
                <a:solidFill>
                  <a:srgbClr val="000000"/>
                </a:solidFill>
                <a:effectLst/>
                <a:latin typeface="Calibri"/>
                <a:ea typeface="Calibri"/>
                <a:cs typeface="Calibri"/>
              </a:rPr>
              <a:t>A medida que el grupo nombre situaciones en las que se necesita conseguir consentimiento, escriba sus ejemplos en una hoja de rotafolio. De ser necesario, puede aportar unos ejemplos (tomar una foto a alguien, pedir prestado un teléfono). También puede hacer una pregunta como: “¿Cuándo necesitan preguntar antes de hacer algo?”. Si el grupo no lo menciona, asegúrese de incluir algunos ejemplos relacionados con el contacto, como conseguir consentimiento para abrazar o besar a alguien.</a:t>
            </a:r>
            <a:endParaRPr lang="en-US" i="0" dirty="0"/>
          </a:p>
        </p:txBody>
      </p:sp>
      <p:sp>
        <p:nvSpPr>
          <p:cNvPr id="4" name="Slide Number Placeholder 3"/>
          <p:cNvSpPr>
            <a:spLocks noGrp="1"/>
          </p:cNvSpPr>
          <p:nvPr>
            <p:ph type="sldNum" sz="quarter" idx="10"/>
          </p:nvPr>
        </p:nvSpPr>
        <p:spPr/>
        <p:txBody>
          <a:bodyPr/>
          <a:lstStyle/>
          <a:p>
            <a:fld id="{68BAA58B-7F68-4F22-A5B3-354C37D900B1}" type="slidenum">
              <a:rPr lang="en-US" smtClean="0"/>
              <a:t>6</a:t>
            </a:fld>
            <a:endParaRPr lang="en-US"/>
          </a:p>
        </p:txBody>
      </p:sp>
    </p:spTree>
    <p:extLst>
      <p:ext uri="{BB962C8B-B14F-4D97-AF65-F5344CB8AC3E}">
        <p14:creationId xmlns:p14="http://schemas.microsoft.com/office/powerpoint/2010/main" val="1122813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a:solidFill>
                  <a:srgbClr val="000000"/>
                </a:solidFill>
                <a:effectLst/>
                <a:latin typeface="Calibri"/>
                <a:ea typeface="Calibri"/>
                <a:cs typeface="Calibri"/>
              </a:rPr>
              <a:t>Diga: </a:t>
            </a:r>
            <a:r>
              <a:rPr lang="es-MX" sz="1200" b="0" i="1" strike="noStrike" cap="none" spc="0" baseline="0">
                <a:solidFill>
                  <a:srgbClr val="000000"/>
                </a:solidFill>
                <a:effectLst/>
                <a:latin typeface="Calibri"/>
                <a:ea typeface="Calibri"/>
                <a:cs typeface="Calibri"/>
              </a:rPr>
              <a:t>Ahora que hemos hablado un poco sobre el consentimiento, ¡juguemos a Las papitas a la francesa!</a:t>
            </a:r>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7</a:t>
            </a:fld>
            <a:endParaRPr lang="en-US"/>
          </a:p>
        </p:txBody>
      </p:sp>
    </p:spTree>
    <p:extLst>
      <p:ext uri="{BB962C8B-B14F-4D97-AF65-F5344CB8AC3E}">
        <p14:creationId xmlns:p14="http://schemas.microsoft.com/office/powerpoint/2010/main" val="753044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Una de las veces que necesitan consentimiento es si quieren comerse las papitas de otra persona. Vamos a jugar con escenificaciones. Ustedes actuarán cuentos.</a:t>
            </a:r>
          </a:p>
          <a:p>
            <a:endParaRPr lang="en-US" i="1" dirty="0"/>
          </a:p>
          <a:p>
            <a:r>
              <a:rPr lang="es-MX" sz="1200" b="0" i="1" strike="noStrike" cap="none" spc="0" baseline="0" dirty="0">
                <a:solidFill>
                  <a:srgbClr val="000000"/>
                </a:solidFill>
                <a:effectLst/>
                <a:latin typeface="Calibri"/>
                <a:ea typeface="Calibri"/>
                <a:cs typeface="Calibri"/>
              </a:rPr>
              <a:t>Alguien de ustedes jugará a que acaba de pedir una orden grande de papitas a la francesa. Otra persona jugará a que trata de tomar las papitas a la francesa. La tarjeta que les daré le indicará cómo tratarán de tomar las papitas a la francesa.</a:t>
            </a:r>
          </a:p>
          <a:p>
            <a:endParaRPr lang="en-US" sz="1200" i="1" kern="1200" dirty="0">
              <a:solidFill>
                <a:schemeClr val="tx1"/>
              </a:solidFill>
              <a:effectLst/>
              <a:latin typeface="+mn-lt"/>
              <a:ea typeface="+mn-ea"/>
              <a:cs typeface="+mn-cs"/>
            </a:endParaRPr>
          </a:p>
          <a:p>
            <a:r>
              <a:rPr lang="es-MX" sz="1200" b="0" i="1" strike="noStrike" cap="none" spc="0" baseline="0" dirty="0">
                <a:solidFill>
                  <a:srgbClr val="000000"/>
                </a:solidFill>
                <a:effectLst/>
                <a:latin typeface="Calibri"/>
                <a:ea typeface="Calibri"/>
                <a:cs typeface="Calibri"/>
              </a:rPr>
              <a:t>El resto del grupo verá el cuento para saber si la persona consigue consentimiento para tomar algunas de las papitas a la francesa. ¿Hay dos personas que se ofrezcan para hacerlo primero?</a:t>
            </a:r>
          </a:p>
          <a:p>
            <a:pPr lvl="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8</a:t>
            </a:fld>
            <a:endParaRPr lang="en-US"/>
          </a:p>
        </p:txBody>
      </p:sp>
    </p:spTree>
    <p:extLst>
      <p:ext uri="{BB962C8B-B14F-4D97-AF65-F5344CB8AC3E}">
        <p14:creationId xmlns:p14="http://schemas.microsoft.com/office/powerpoint/2010/main" val="2403362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418330"/>
          </a:xfrm>
        </p:spPr>
        <p:txBody>
          <a:bodyPr/>
          <a:lstStyle/>
          <a:p>
            <a:pPr lvl="0"/>
            <a:r>
              <a:rPr lang="es-MX" sz="1200" b="0" i="0" strike="noStrike" cap="none" spc="0" baseline="0" dirty="0">
                <a:solidFill>
                  <a:srgbClr val="000000"/>
                </a:solidFill>
                <a:effectLst/>
                <a:latin typeface="Calibri"/>
                <a:ea typeface="Calibri"/>
                <a:cs typeface="Calibri"/>
              </a:rPr>
              <a:t>Reúnase con las dos personas en algún lugar donde el resto del grupo no pueda escuchar su conversación. Dé a una de ellas el material del juego Las papitas a la francesa. Dé a la otra persona la primera tarjeta del juego Las papitas a la francesa. Apoye a ambas personas para prepararse para actuar sus papeles. Incluso podría pedirles que practiquen su escenificación.</a:t>
            </a:r>
          </a:p>
          <a:p>
            <a:pPr lvl="0"/>
            <a:endParaRPr lang="en-US" sz="1200"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Regrese con el grupo. Otra persona puede ser director diciendo “acción” y “corte” al principio y al final de la escenificación. El resto del grupo será el público. </a:t>
            </a:r>
          </a:p>
          <a:p>
            <a:pPr lvl="0"/>
            <a:endParaRPr lang="en-US" sz="1200"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¡Excelente trabajo actores! Público, ahora les toca participar a ustedes. ¿Obtuvo [nombre de estudiante] consentimiento para tomar las papitas a la francesa de [nombre de estudiante]? Muestren un pulgar hacia arriba para un sí o un pulgar hacia abajo para un no.</a:t>
            </a:r>
          </a:p>
          <a:p>
            <a:pPr lvl="0"/>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pPr lvl="0"/>
            <a:endParaRPr lang="en-US" sz="1200" i="1"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¿Cómo sabían que esto no era consentimiento?</a:t>
            </a:r>
          </a:p>
          <a:p>
            <a:pPr lvl="0"/>
            <a:endParaRPr lang="en-US" sz="1200" i="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pPr marL="0" marR="0" lvl="0" indent="0" algn="l" defTabSz="914400" rtl="0" eaLnBrk="1" fontAlgn="auto" latinLnBrk="0" hangingPunct="1">
              <a:lnSpc>
                <a:spcPct val="100000"/>
              </a:lnSpc>
              <a:spcBef>
                <a:spcPct val="0"/>
              </a:spcBef>
              <a:spcAft>
                <a:spcPct val="0"/>
              </a:spcAft>
              <a:buClrTx/>
              <a:buSzTx/>
              <a:buFontTx/>
              <a:buNone/>
              <a:defRPr/>
            </a:pPr>
            <a:endParaRPr lang="en-US" sz="120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¡Las personas que están dormidas no pueden tomar decisiones! Personas dormidas no pueden dar consentimiento.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1" strike="noStrike" cap="none" spc="0" baseline="0" dirty="0">
                <a:solidFill>
                  <a:srgbClr val="000000"/>
                </a:solidFill>
                <a:effectLst/>
                <a:latin typeface="Calibri"/>
                <a:ea typeface="Calibri"/>
                <a:cs typeface="Calibri"/>
              </a:rPr>
              <a:t>¿Hay otras dos personas que se ofrezcan para hacer la siguiente?</a:t>
            </a:r>
            <a:endParaRPr lang="en-US" dirty="0"/>
          </a:p>
          <a:p>
            <a:pPr marL="0" marR="0" lvl="0" indent="0" algn="l" defTabSz="914400" rtl="0" eaLnBrk="1" fontAlgn="auto" latinLnBrk="0" hangingPunct="1">
              <a:lnSpc>
                <a:spcPct val="100000"/>
              </a:lnSpc>
              <a:spcBef>
                <a:spcPct val="0"/>
              </a:spcBef>
              <a:spcAft>
                <a:spcPct val="0"/>
              </a:spcAft>
              <a:buClrTx/>
              <a:buSzTx/>
              <a:buFontTx/>
              <a:buNone/>
              <a:defRPr/>
            </a:pP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9</a:t>
            </a:fld>
            <a:endParaRPr lang="en-US"/>
          </a:p>
        </p:txBody>
      </p:sp>
    </p:spTree>
    <p:extLst>
      <p:ext uri="{BB962C8B-B14F-4D97-AF65-F5344CB8AC3E}">
        <p14:creationId xmlns:p14="http://schemas.microsoft.com/office/powerpoint/2010/main" val="2171560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29D5377-923F-4322-90A0-6BD1670A5961}" type="datetimeFigureOut">
              <a:rPr lang="en-US" smtClean="0"/>
              <a:t>2/22/23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333443857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2/22/23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26558043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2/22/23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84943493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2/22/23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87768042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9D5377-923F-4322-90A0-6BD1670A5961}" type="datetimeFigureOut">
              <a:rPr lang="en-US" smtClean="0"/>
              <a:t>2/22/23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933073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9D5377-923F-4322-90A0-6BD1670A5961}" type="datetimeFigureOut">
              <a:rPr lang="en-US" smtClean="0"/>
              <a:t>2/22/23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156696129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9D5377-923F-4322-90A0-6BD1670A5961}" type="datetimeFigureOut">
              <a:rPr lang="en-US" smtClean="0"/>
              <a:t>2/22/23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56893885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9D5377-923F-4322-90A0-6BD1670A5961}" type="datetimeFigureOut">
              <a:rPr lang="en-US" smtClean="0"/>
              <a:t>2/22/23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94602011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9D5377-923F-4322-90A0-6BD1670A5961}" type="datetimeFigureOut">
              <a:rPr lang="en-US" smtClean="0"/>
              <a:t>2/22/23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360136080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2/22/23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388831032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2/22/23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115977532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D5377-923F-4322-90A0-6BD1670A5961}" type="datetimeFigureOut">
              <a:rPr lang="en-US" smtClean="0"/>
              <a:t>2/22/23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31178E-0B9A-452E-9E86-EAE47CFDC566}" type="slidenum">
              <a:rPr lang="en-US" smtClean="0"/>
              <a:t>‹#›</a:t>
            </a:fld>
            <a:endParaRPr lang="en-US"/>
          </a:p>
        </p:txBody>
      </p:sp>
    </p:spTree>
    <p:extLst>
      <p:ext uri="{BB962C8B-B14F-4D97-AF65-F5344CB8AC3E}">
        <p14:creationId xmlns:p14="http://schemas.microsoft.com/office/powerpoint/2010/main" val="3982282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4.png"/><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4.png"/><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4.png"/><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4.png"/><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2.png"/><Relationship Id="rId7"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6.png"/><Relationship Id="rId4" Type="http://schemas.openxmlformats.org/officeDocument/2006/relationships/image" Target="../media/image33.png"/><Relationship Id="rId9" Type="http://schemas.openxmlformats.org/officeDocument/2006/relationships/image" Target="../media/image37.png"/></Relationships>
</file>

<file path=ppt/slides/_rels/slide18.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2.png"/><Relationship Id="rId7" Type="http://schemas.openxmlformats.org/officeDocument/2006/relationships/image" Target="../media/image5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10" Type="http://schemas.openxmlformats.org/officeDocument/2006/relationships/image" Target="../media/image6.png"/><Relationship Id="rId4" Type="http://schemas.openxmlformats.org/officeDocument/2006/relationships/image" Target="../media/image38.png"/><Relationship Id="rId9" Type="http://schemas.openxmlformats.org/officeDocument/2006/relationships/image" Target="../media/image57.png"/></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8.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9.png"/></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8.png"/><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image" Target="../media/image60.jpeg"/><Relationship Id="rId7"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38.png"/><Relationship Id="rId4" Type="http://schemas.openxmlformats.org/officeDocument/2006/relationships/image" Target="../media/image56.png"/></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2.png"/><Relationship Id="rId7"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6.png"/><Relationship Id="rId4" Type="http://schemas.openxmlformats.org/officeDocument/2006/relationships/image" Target="../media/image33.png"/><Relationship Id="rId9"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62.png"/><Relationship Id="rId11" Type="http://schemas.openxmlformats.org/officeDocument/2006/relationships/image" Target="../media/image37.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2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69.png"/><Relationship Id="rId4" Type="http://schemas.openxmlformats.org/officeDocument/2006/relationships/image" Target="../media/image68.png"/></Relationships>
</file>

<file path=ppt/slides/_rels/slide29.xml.rels><?xml version="1.0" encoding="UTF-8" standalone="yes"?>
<Relationships xmlns="http://schemas.openxmlformats.org/package/2006/relationships"><Relationship Id="rId3" Type="http://schemas.openxmlformats.org/officeDocument/2006/relationships/image" Target="../media/image67.jpeg"/><Relationship Id="rId7"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6.png"/><Relationship Id="rId18" Type="http://schemas.openxmlformats.org/officeDocument/2006/relationships/image" Target="../media/image24.png"/><Relationship Id="rId3" Type="http://schemas.openxmlformats.org/officeDocument/2006/relationships/image" Target="../media/image10.jpeg"/><Relationship Id="rId21" Type="http://schemas.openxmlformats.org/officeDocument/2006/relationships/image" Target="../media/image27.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3.png"/><Relationship Id="rId25" Type="http://schemas.openxmlformats.org/officeDocument/2006/relationships/image" Target="../media/image31.png"/><Relationship Id="rId2" Type="http://schemas.openxmlformats.org/officeDocument/2006/relationships/notesSlide" Target="../notesSlides/notesSlide3.xm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0.png"/><Relationship Id="rId5" Type="http://schemas.openxmlformats.org/officeDocument/2006/relationships/image" Target="../media/image12.png"/><Relationship Id="rId15" Type="http://schemas.openxmlformats.org/officeDocument/2006/relationships/image" Target="../media/image21.png"/><Relationship Id="rId23" Type="http://schemas.openxmlformats.org/officeDocument/2006/relationships/image" Target="../media/image29.png"/><Relationship Id="rId10" Type="http://schemas.openxmlformats.org/officeDocument/2006/relationships/image" Target="../media/image17.png"/><Relationship Id="rId19" Type="http://schemas.openxmlformats.org/officeDocument/2006/relationships/image" Target="../media/image25.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0.png"/><Relationship Id="rId22" Type="http://schemas.openxmlformats.org/officeDocument/2006/relationships/image" Target="../media/image28.png"/></Relationships>
</file>

<file path=ppt/slides/_rels/slide3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69.png"/><Relationship Id="rId4" Type="http://schemas.openxmlformats.org/officeDocument/2006/relationships/image" Target="../media/image68.png"/></Relationships>
</file>

<file path=ppt/slides/_rels/slide3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6.png"/><Relationship Id="rId4" Type="http://schemas.openxmlformats.org/officeDocument/2006/relationships/image" Target="../media/image74.jpeg"/></Relationships>
</file>

<file path=ppt/slides/_rels/slide3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2.pn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6.png"/><Relationship Id="rId4" Type="http://schemas.openxmlformats.org/officeDocument/2006/relationships/image" Target="../media/image33.png"/><Relationship Id="rId9"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42" y="0"/>
            <a:ext cx="12179157" cy="6858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9953878" y="45137"/>
            <a:ext cx="1987826" cy="786488"/>
          </a:xfrm>
          <a:prstGeom prst="rect">
            <a:avLst/>
          </a:prstGeom>
        </p:spPr>
      </p:pic>
      <p:sp>
        <p:nvSpPr>
          <p:cNvPr id="6" name="Footer Placeholder 3">
            <a:extLst>
              <a:ext uri="{FF2B5EF4-FFF2-40B4-BE49-F238E27FC236}">
                <a16:creationId xmlns:a16="http://schemas.microsoft.com/office/drawing/2014/main" id="{009ECDE9-D44D-41AA-9044-E3BB5EFDFD34}"/>
              </a:ext>
            </a:extLst>
          </p:cNvPr>
          <p:cNvSpPr txBox="1"/>
          <p:nvPr/>
        </p:nvSpPr>
        <p:spPr>
          <a:xfrm>
            <a:off x="8967435" y="6353503"/>
            <a:ext cx="3224565" cy="504497"/>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grpSp>
        <p:nvGrpSpPr>
          <p:cNvPr id="5" name="Group 4"/>
          <p:cNvGrpSpPr/>
          <p:nvPr/>
        </p:nvGrpSpPr>
        <p:grpSpPr>
          <a:xfrm>
            <a:off x="1958568" y="51200"/>
            <a:ext cx="6112006" cy="1200329"/>
            <a:chOff x="1958568" y="100895"/>
            <a:chExt cx="5531623" cy="1200329"/>
          </a:xfrm>
        </p:grpSpPr>
        <p:sp>
          <p:nvSpPr>
            <p:cNvPr id="7" name="Rectangle 6"/>
            <p:cNvSpPr/>
            <p:nvPr/>
          </p:nvSpPr>
          <p:spPr>
            <a:xfrm>
              <a:off x="2025445" y="180921"/>
              <a:ext cx="4574467" cy="486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958568" y="100895"/>
              <a:ext cx="5531623" cy="1200329"/>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Mis derechos, mi vida</a:t>
              </a:r>
              <a:endParaRPr lang="en-US" sz="360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sp>
        <p:nvSpPr>
          <p:cNvPr id="9" name="TextBox 8"/>
          <p:cNvSpPr txBox="1"/>
          <p:nvPr/>
        </p:nvSpPr>
        <p:spPr>
          <a:xfrm>
            <a:off x="146240" y="2786949"/>
            <a:ext cx="5930538" cy="1015663"/>
          </a:xfrm>
          <a:prstGeom prst="rect">
            <a:avLst/>
          </a:prstGeom>
          <a:solidFill>
            <a:schemeClr val="bg1"/>
          </a:solidFill>
        </p:spPr>
        <p:txBody>
          <a:bodyPr wrap="square" rtlCol="0">
            <a:spAutoFit/>
          </a:bodyPr>
          <a:lstStyle/>
          <a:p>
            <a:pPr algn="ctr"/>
            <a:r>
              <a:rPr lang="es-MX" sz="6000" b="0" i="0" strike="noStrike" cap="none" spc="0" baseline="0" dirty="0">
                <a:solidFill>
                  <a:srgbClr val="000000"/>
                </a:solidFill>
                <a:effectLst/>
                <a:latin typeface="PraterBlockPro" panose="020B0504010101020102" pitchFamily="34" charset="77"/>
                <a:ea typeface="Open Sans Extrabold"/>
                <a:cs typeface="PraterBlockPro" panose="020B0504010101020102" pitchFamily="34" charset="77"/>
              </a:rPr>
              <a:t>Consentimiento</a:t>
            </a:r>
            <a:endParaRPr lang="en-US" sz="6000" dirty="0">
              <a:latin typeface="PraterBlockPro" panose="020B0504010101020102" pitchFamily="34" charset="77"/>
              <a:ea typeface="Open Sans Extrabold" panose="020B0906030804020204" pitchFamily="34" charset="0"/>
              <a:cs typeface="PraterBlockPro" panose="020B0504010101020102" pitchFamily="34" charset="77"/>
            </a:endParaRPr>
          </a:p>
        </p:txBody>
      </p:sp>
      <p:sp>
        <p:nvSpPr>
          <p:cNvPr id="2" name="Oval 1"/>
          <p:cNvSpPr/>
          <p:nvPr/>
        </p:nvSpPr>
        <p:spPr>
          <a:xfrm>
            <a:off x="7721600" y="403740"/>
            <a:ext cx="1595120" cy="10566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741478" y="489858"/>
            <a:ext cx="1653809" cy="1015663"/>
          </a:xfrm>
          <a:prstGeom prst="rect">
            <a:avLst/>
          </a:prstGeom>
          <a:noFill/>
        </p:spPr>
        <p:txBody>
          <a:bodyPr wrap="square" rtlCol="0">
            <a:spAutoFit/>
          </a:bodyPr>
          <a:lstStyle/>
          <a:p>
            <a:pPr algn="ctr"/>
            <a:r>
              <a:rPr lang="es-MX" sz="2000" b="0" i="0" strike="noStrike" cap="none" spc="0" baseline="0" dirty="0">
                <a:solidFill>
                  <a:srgbClr val="000000"/>
                </a:solidFill>
                <a:effectLst/>
                <a:latin typeface="Smoothy" pitchFamily="2" charset="77"/>
                <a:ea typeface="Tahoma"/>
                <a:cs typeface="Tahoma"/>
              </a:rPr>
              <a:t>¿Puedo tomar unas papas a la francesa?</a:t>
            </a:r>
            <a:endParaRPr lang="en-US" sz="2000" dirty="0">
              <a:latin typeface="Smoothy" pitchFamily="2" charset="77"/>
              <a:ea typeface="Tahoma" panose="020B0604030504040204" pitchFamily="34" charset="0"/>
              <a:cs typeface="Tahoma" panose="020B0604030504040204" pitchFamily="34" charset="0"/>
            </a:endParaRPr>
          </a:p>
        </p:txBody>
      </p:sp>
      <p:sp>
        <p:nvSpPr>
          <p:cNvPr id="11" name="Oval 10"/>
          <p:cNvSpPr/>
          <p:nvPr/>
        </p:nvSpPr>
        <p:spPr>
          <a:xfrm>
            <a:off x="10596880" y="932059"/>
            <a:ext cx="1107440" cy="100850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0806483" y="1232674"/>
            <a:ext cx="1026160" cy="707886"/>
          </a:xfrm>
          <a:prstGeom prst="rect">
            <a:avLst/>
          </a:prstGeom>
          <a:noFill/>
        </p:spPr>
        <p:txBody>
          <a:bodyPr wrap="square" rtlCol="0">
            <a:spAutoFit/>
          </a:bodyPr>
          <a:lstStyle/>
          <a:p>
            <a:r>
              <a:rPr lang="es-MX" sz="4000" b="0" i="0" strike="noStrike" cap="none" spc="0" baseline="0" dirty="0">
                <a:solidFill>
                  <a:srgbClr val="000000"/>
                </a:solidFill>
                <a:effectLst/>
                <a:latin typeface="Smoothy" pitchFamily="2" charset="77"/>
                <a:ea typeface="Tahoma"/>
                <a:cs typeface="Tahoma"/>
              </a:rPr>
              <a:t>¡SÍ!</a:t>
            </a:r>
            <a:endParaRPr lang="en-US" sz="4000" dirty="0">
              <a:latin typeface="Smoothy" pitchFamily="2" charset="77"/>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0780485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4748" y="-14748"/>
            <a:ext cx="2088777" cy="1694330"/>
          </a:xfrm>
          <a:prstGeom prst="rect">
            <a:avLst/>
          </a:prstGeom>
        </p:spPr>
      </p:pic>
      <p:grpSp>
        <p:nvGrpSpPr>
          <p:cNvPr id="7" name="Group 6"/>
          <p:cNvGrpSpPr/>
          <p:nvPr/>
        </p:nvGrpSpPr>
        <p:grpSpPr>
          <a:xfrm>
            <a:off x="2840073" y="5109818"/>
            <a:ext cx="7321795" cy="1265197"/>
            <a:chOff x="1836954" y="3491605"/>
            <a:chExt cx="8518092" cy="1655058"/>
          </a:xfrm>
        </p:grpSpPr>
        <p:sp>
          <p:nvSpPr>
            <p:cNvPr id="8" name="Rectangle 7"/>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12" name="Title 1"/>
            <p:cNvSpPr txBox="1"/>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SÍ</a:t>
              </a:r>
            </a:p>
          </p:txBody>
        </p:sp>
        <p:sp>
          <p:nvSpPr>
            <p:cNvPr id="13" name="Title 1"/>
            <p:cNvSpPr txBox="1"/>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NO</a:t>
              </a:r>
            </a:p>
          </p:txBody>
        </p:sp>
      </p:gr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94619" y="832417"/>
            <a:ext cx="7138601" cy="4023941"/>
          </a:xfrm>
          <a:prstGeom prst="rect">
            <a:avLst/>
          </a:prstGeom>
        </p:spPr>
      </p:pic>
      <p:sp>
        <p:nvSpPr>
          <p:cNvPr id="16" name="TextBox 15"/>
          <p:cNvSpPr txBox="1"/>
          <p:nvPr/>
        </p:nvSpPr>
        <p:spPr>
          <a:xfrm>
            <a:off x="1639614" y="82151"/>
            <a:ext cx="9287676" cy="923330"/>
          </a:xfrm>
          <a:prstGeom prst="rect">
            <a:avLst/>
          </a:prstGeom>
          <a:noFill/>
        </p:spPr>
        <p:txBody>
          <a:bodyPr wrap="square" rtlCol="0">
            <a:spAutoFit/>
          </a:bodyPr>
          <a:lstStyle/>
          <a:p>
            <a:r>
              <a:rPr lang="es-MX" sz="5400" b="1" i="0" strike="noStrike" cap="none" spc="0" baseline="0" dirty="0">
                <a:solidFill>
                  <a:srgbClr val="000000"/>
                </a:solidFill>
                <a:effectLst/>
                <a:latin typeface="Tahoma"/>
                <a:ea typeface="Tahoma"/>
                <a:cs typeface="Tahoma"/>
              </a:rPr>
              <a:t>¿Eso fue consentimiento?</a:t>
            </a:r>
          </a:p>
        </p:txBody>
      </p:sp>
      <p:pic>
        <p:nvPicPr>
          <p:cNvPr id="18" name="Picture 17">
            <a:extLst>
              <a:ext uri="{FF2B5EF4-FFF2-40B4-BE49-F238E27FC236}">
                <a16:creationId xmlns:a16="http://schemas.microsoft.com/office/drawing/2014/main" id="{427DFA9B-61F5-4135-9598-FE0195041398}"/>
              </a:ext>
            </a:extLst>
          </p:cNvPr>
          <p:cNvPicPr>
            <a:picLocks noChangeAspect="1"/>
          </p:cNvPicPr>
          <p:nvPr/>
        </p:nvPicPr>
        <p:blipFill>
          <a:blip r:embed="rId7">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sp>
        <p:nvSpPr>
          <p:cNvPr id="19" name="Footer Placeholder 3">
            <a:extLst>
              <a:ext uri="{FF2B5EF4-FFF2-40B4-BE49-F238E27FC236}">
                <a16:creationId xmlns:a16="http://schemas.microsoft.com/office/drawing/2014/main" id="{78757B28-30C2-4127-AF07-5E6B928ACF06}"/>
              </a:ext>
            </a:extLst>
          </p:cNvPr>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2" name="Oval 1"/>
          <p:cNvSpPr/>
          <p:nvPr/>
        </p:nvSpPr>
        <p:spPr>
          <a:xfrm>
            <a:off x="7253890" y="1178560"/>
            <a:ext cx="1747870" cy="14528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762240" y="3241040"/>
            <a:ext cx="1159539" cy="5791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447280" y="1148432"/>
            <a:ext cx="1554480" cy="1463040"/>
          </a:xfrm>
          <a:prstGeom prst="rect">
            <a:avLst/>
          </a:prstGeom>
          <a:noFill/>
        </p:spPr>
        <p:txBody>
          <a:bodyPr wrap="square" rtlCol="0">
            <a:spAutoFit/>
          </a:bodyPr>
          <a:lstStyle/>
          <a:p>
            <a:r>
              <a:rPr lang="es-MX" sz="1800" b="0" i="0" strike="noStrike" cap="none" spc="0" baseline="0" dirty="0">
                <a:solidFill>
                  <a:srgbClr val="000000"/>
                </a:solidFill>
                <a:effectLst/>
                <a:latin typeface="Tahoma"/>
                <a:ea typeface="Tahoma"/>
                <a:cs typeface="Tahoma"/>
              </a:rPr>
              <a:t>¿Puedo tomar algunas de sus papitas a la francesa?</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a:off x="7895241" y="3298104"/>
            <a:ext cx="1554480" cy="365760"/>
          </a:xfrm>
          <a:prstGeom prst="rect">
            <a:avLst/>
          </a:prstGeom>
          <a:noFill/>
        </p:spPr>
        <p:txBody>
          <a:bodyPr wrap="square" rtlCol="0">
            <a:spAutoFit/>
          </a:bodyPr>
          <a:lstStyle/>
          <a:p>
            <a:r>
              <a:rPr lang="es-MX" sz="1800" b="0" i="0" strike="noStrike" cap="none" spc="0" baseline="0">
                <a:solidFill>
                  <a:srgbClr val="000000"/>
                </a:solidFill>
                <a:effectLst/>
                <a:latin typeface="Tahoma"/>
                <a:ea typeface="Tahoma"/>
                <a:cs typeface="Tahoma"/>
              </a:rPr>
              <a:t>¿Hola?</a:t>
            </a:r>
            <a:endParaRPr lang="en-US">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363263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4748" y="-14748"/>
            <a:ext cx="2088777" cy="1694330"/>
          </a:xfrm>
          <a:prstGeom prst="rect">
            <a:avLst/>
          </a:prstGeom>
        </p:spPr>
      </p:pic>
      <p:grpSp>
        <p:nvGrpSpPr>
          <p:cNvPr id="7" name="Group 6"/>
          <p:cNvGrpSpPr/>
          <p:nvPr/>
        </p:nvGrpSpPr>
        <p:grpSpPr>
          <a:xfrm>
            <a:off x="2549041" y="4966775"/>
            <a:ext cx="7321795" cy="1265197"/>
            <a:chOff x="1836954" y="3491605"/>
            <a:chExt cx="8518092" cy="1655058"/>
          </a:xfrm>
        </p:grpSpPr>
        <p:sp>
          <p:nvSpPr>
            <p:cNvPr id="8" name="Rectangle 7"/>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12" name="Title 1"/>
            <p:cNvSpPr txBox="1"/>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SÍ</a:t>
              </a:r>
            </a:p>
          </p:txBody>
        </p:sp>
        <p:sp>
          <p:nvSpPr>
            <p:cNvPr id="13" name="Title 1"/>
            <p:cNvSpPr txBox="1"/>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NO</a:t>
              </a:r>
            </a:p>
          </p:txBody>
        </p:sp>
      </p:gr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61954" y="860643"/>
            <a:ext cx="6993443" cy="3942117"/>
          </a:xfrm>
          <a:prstGeom prst="rect">
            <a:avLst/>
          </a:prstGeom>
        </p:spPr>
      </p:pic>
      <p:sp>
        <p:nvSpPr>
          <p:cNvPr id="16" name="TextBox 15"/>
          <p:cNvSpPr txBox="1"/>
          <p:nvPr/>
        </p:nvSpPr>
        <p:spPr>
          <a:xfrm>
            <a:off x="1828801" y="207578"/>
            <a:ext cx="9098490" cy="923330"/>
          </a:xfrm>
          <a:prstGeom prst="rect">
            <a:avLst/>
          </a:prstGeom>
          <a:noFill/>
        </p:spPr>
        <p:txBody>
          <a:bodyPr wrap="square" rtlCol="0">
            <a:spAutoFit/>
          </a:bodyPr>
          <a:lstStyle/>
          <a:p>
            <a:r>
              <a:rPr lang="es-MX" sz="5400" b="1" i="0" strike="noStrike" cap="none" spc="0" baseline="0" dirty="0">
                <a:solidFill>
                  <a:srgbClr val="000000"/>
                </a:solidFill>
                <a:effectLst/>
                <a:latin typeface="Tahoma"/>
                <a:ea typeface="Tahoma"/>
                <a:cs typeface="Tahoma"/>
              </a:rPr>
              <a:t>¿Eso fue consentimiento?</a:t>
            </a:r>
          </a:p>
        </p:txBody>
      </p:sp>
      <p:pic>
        <p:nvPicPr>
          <p:cNvPr id="18" name="Picture 17">
            <a:extLst>
              <a:ext uri="{FF2B5EF4-FFF2-40B4-BE49-F238E27FC236}">
                <a16:creationId xmlns:a16="http://schemas.microsoft.com/office/drawing/2014/main" id="{5461E043-3392-42F8-AAAB-32DF3073A359}"/>
              </a:ext>
            </a:extLst>
          </p:cNvPr>
          <p:cNvPicPr>
            <a:picLocks noChangeAspect="1"/>
          </p:cNvPicPr>
          <p:nvPr/>
        </p:nvPicPr>
        <p:blipFill>
          <a:blip r:embed="rId7">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sp>
        <p:nvSpPr>
          <p:cNvPr id="19" name="Footer Placeholder 3">
            <a:extLst>
              <a:ext uri="{FF2B5EF4-FFF2-40B4-BE49-F238E27FC236}">
                <a16:creationId xmlns:a16="http://schemas.microsoft.com/office/drawing/2014/main" id="{51EAFB7A-C2D2-4E75-8AC7-DF9B101B8D36}"/>
              </a:ext>
            </a:extLst>
          </p:cNvPr>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2" name="Oval 1"/>
          <p:cNvSpPr/>
          <p:nvPr/>
        </p:nvSpPr>
        <p:spPr>
          <a:xfrm>
            <a:off x="6725921" y="1016000"/>
            <a:ext cx="670560" cy="5384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962858" y="2008990"/>
            <a:ext cx="670560" cy="5384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886658" y="1081084"/>
            <a:ext cx="589828" cy="523220"/>
          </a:xfrm>
          <a:prstGeom prst="rect">
            <a:avLst/>
          </a:prstGeom>
          <a:noFill/>
        </p:spPr>
        <p:txBody>
          <a:bodyPr wrap="square" rtlCol="0">
            <a:spAutoFit/>
          </a:bodyPr>
          <a:lstStyle/>
          <a:p>
            <a:r>
              <a:rPr lang="es-MX" sz="2800" b="0" i="0" strike="noStrike" cap="none" spc="0" baseline="0" dirty="0">
                <a:solidFill>
                  <a:srgbClr val="000000"/>
                </a:solidFill>
                <a:effectLst/>
                <a:latin typeface="Smoothy" pitchFamily="2" charset="77"/>
                <a:ea typeface="Tahoma"/>
                <a:cs typeface="Tahoma"/>
              </a:rPr>
              <a:t>Sí</a:t>
            </a:r>
            <a:endParaRPr lang="en-US" sz="2800" dirty="0">
              <a:latin typeface="Smoothy" pitchFamily="2" charset="77"/>
              <a:ea typeface="Tahoma" panose="020B0604030504040204" pitchFamily="34" charset="0"/>
              <a:cs typeface="Tahoma" panose="020B0604030504040204" pitchFamily="34" charset="0"/>
            </a:endParaRPr>
          </a:p>
        </p:txBody>
      </p:sp>
      <p:sp>
        <p:nvSpPr>
          <p:cNvPr id="17" name="TextBox 16"/>
          <p:cNvSpPr txBox="1"/>
          <p:nvPr/>
        </p:nvSpPr>
        <p:spPr>
          <a:xfrm>
            <a:off x="7013481" y="2044103"/>
            <a:ext cx="765998" cy="461665"/>
          </a:xfrm>
          <a:prstGeom prst="rect">
            <a:avLst/>
          </a:prstGeom>
          <a:noFill/>
        </p:spPr>
        <p:txBody>
          <a:bodyPr wrap="square" rtlCol="0">
            <a:spAutoFit/>
          </a:bodyPr>
          <a:lstStyle/>
          <a:p>
            <a:r>
              <a:rPr lang="es-MX" sz="2400" b="0" i="0" strike="noStrike" cap="none" spc="0" baseline="0" dirty="0">
                <a:solidFill>
                  <a:srgbClr val="000000"/>
                </a:solidFill>
                <a:effectLst/>
                <a:latin typeface="Smoothy" pitchFamily="2" charset="77"/>
                <a:ea typeface="Tahoma"/>
                <a:cs typeface="Tahoma"/>
              </a:rPr>
              <a:t>¡No!</a:t>
            </a:r>
            <a:endParaRPr lang="en-US" sz="2400" dirty="0">
              <a:latin typeface="Smoothy" pitchFamily="2" charset="77"/>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9988865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4748" y="-14748"/>
            <a:ext cx="2088777" cy="1694330"/>
          </a:xfrm>
          <a:prstGeom prst="rect">
            <a:avLst/>
          </a:prstGeom>
        </p:spPr>
      </p:pic>
      <p:grpSp>
        <p:nvGrpSpPr>
          <p:cNvPr id="7" name="Group 6"/>
          <p:cNvGrpSpPr/>
          <p:nvPr/>
        </p:nvGrpSpPr>
        <p:grpSpPr>
          <a:xfrm>
            <a:off x="2550659" y="4931199"/>
            <a:ext cx="7321795" cy="1265197"/>
            <a:chOff x="1836954" y="3491605"/>
            <a:chExt cx="8518092" cy="1655058"/>
          </a:xfrm>
        </p:grpSpPr>
        <p:sp>
          <p:nvSpPr>
            <p:cNvPr id="8" name="Rectangle 7"/>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12" name="Title 1"/>
            <p:cNvSpPr txBox="1"/>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SÍ</a:t>
              </a:r>
            </a:p>
          </p:txBody>
        </p:sp>
        <p:sp>
          <p:nvSpPr>
            <p:cNvPr id="13" name="Title 1"/>
            <p:cNvSpPr txBox="1"/>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NO</a:t>
              </a:r>
            </a:p>
          </p:txBody>
        </p:sp>
      </p:gr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70389" y="902301"/>
            <a:ext cx="6786411" cy="3825415"/>
          </a:xfrm>
          <a:prstGeom prst="rect">
            <a:avLst/>
          </a:prstGeom>
        </p:spPr>
      </p:pic>
      <p:sp>
        <p:nvSpPr>
          <p:cNvPr id="16" name="TextBox 15"/>
          <p:cNvSpPr txBox="1"/>
          <p:nvPr/>
        </p:nvSpPr>
        <p:spPr>
          <a:xfrm>
            <a:off x="1618593" y="81280"/>
            <a:ext cx="9228083" cy="923330"/>
          </a:xfrm>
          <a:prstGeom prst="rect">
            <a:avLst/>
          </a:prstGeom>
          <a:noFill/>
        </p:spPr>
        <p:txBody>
          <a:bodyPr wrap="square" rtlCol="0">
            <a:spAutoFit/>
          </a:bodyPr>
          <a:lstStyle/>
          <a:p>
            <a:r>
              <a:rPr lang="es-MX" sz="5400" b="1" i="0" strike="noStrike" cap="none" spc="0" baseline="0" dirty="0">
                <a:solidFill>
                  <a:srgbClr val="000000"/>
                </a:solidFill>
                <a:effectLst/>
                <a:latin typeface="Tahoma"/>
                <a:ea typeface="Tahoma"/>
                <a:cs typeface="Tahoma"/>
              </a:rPr>
              <a:t>¿Eso fue consentimiento?</a:t>
            </a:r>
          </a:p>
        </p:txBody>
      </p:sp>
      <p:pic>
        <p:nvPicPr>
          <p:cNvPr id="18" name="Picture 17">
            <a:extLst>
              <a:ext uri="{FF2B5EF4-FFF2-40B4-BE49-F238E27FC236}">
                <a16:creationId xmlns:a16="http://schemas.microsoft.com/office/drawing/2014/main" id="{7BC91C49-A526-4109-859A-C306D98A4761}"/>
              </a:ext>
            </a:extLst>
          </p:cNvPr>
          <p:cNvPicPr>
            <a:picLocks noChangeAspect="1"/>
          </p:cNvPicPr>
          <p:nvPr/>
        </p:nvPicPr>
        <p:blipFill>
          <a:blip r:embed="rId7">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sp>
        <p:nvSpPr>
          <p:cNvPr id="19" name="Footer Placeholder 3">
            <a:extLst>
              <a:ext uri="{FF2B5EF4-FFF2-40B4-BE49-F238E27FC236}">
                <a16:creationId xmlns:a16="http://schemas.microsoft.com/office/drawing/2014/main" id="{BE998589-0A46-4642-81EB-FEA2FFFC6382}"/>
              </a:ext>
            </a:extLst>
          </p:cNvPr>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grpSp>
        <p:nvGrpSpPr>
          <p:cNvPr id="3" name="Group 2"/>
          <p:cNvGrpSpPr/>
          <p:nvPr/>
        </p:nvGrpSpPr>
        <p:grpSpPr>
          <a:xfrm>
            <a:off x="3820160" y="1004610"/>
            <a:ext cx="2988111" cy="763230"/>
            <a:chOff x="3820160" y="1004610"/>
            <a:chExt cx="2988111" cy="763230"/>
          </a:xfrm>
        </p:grpSpPr>
        <p:sp>
          <p:nvSpPr>
            <p:cNvPr id="2" name="Oval 1"/>
            <p:cNvSpPr/>
            <p:nvPr/>
          </p:nvSpPr>
          <p:spPr>
            <a:xfrm>
              <a:off x="3820160" y="1004610"/>
              <a:ext cx="2988111" cy="7632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851685" y="1056084"/>
              <a:ext cx="608903" cy="62349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p:cNvSpPr txBox="1"/>
          <p:nvPr/>
        </p:nvSpPr>
        <p:spPr>
          <a:xfrm>
            <a:off x="3844799" y="1092934"/>
            <a:ext cx="3167136" cy="646331"/>
          </a:xfrm>
          <a:prstGeom prst="rect">
            <a:avLst/>
          </a:prstGeom>
          <a:noFill/>
        </p:spPr>
        <p:txBody>
          <a:bodyPr wrap="square" rtlCol="0">
            <a:spAutoFit/>
          </a:bodyPr>
          <a:lstStyle/>
          <a:p>
            <a:r>
              <a:rPr lang="es-MX" b="0" i="0" strike="noStrike" cap="none" spc="0" baseline="0" dirty="0">
                <a:solidFill>
                  <a:srgbClr val="000000"/>
                </a:solidFill>
                <a:effectLst/>
                <a:latin typeface="Smoothy" pitchFamily="2" charset="77"/>
                <a:ea typeface="Tahoma"/>
                <a:cs typeface="Tahoma"/>
              </a:rPr>
              <a:t>¡Si en realidad es mi amigo/a/</a:t>
            </a:r>
            <a:r>
              <a:rPr lang="es-MX" b="0" i="0" strike="noStrike" cap="none" spc="0" baseline="0" dirty="0" err="1">
                <a:solidFill>
                  <a:srgbClr val="000000"/>
                </a:solidFill>
                <a:effectLst/>
                <a:latin typeface="Smoothy" pitchFamily="2" charset="77"/>
                <a:ea typeface="Tahoma"/>
                <a:cs typeface="Tahoma"/>
              </a:rPr>
              <a:t>ue</a:t>
            </a:r>
            <a:r>
              <a:rPr lang="es-MX" b="0" i="0" strike="noStrike" cap="none" spc="0" baseline="0" dirty="0">
                <a:solidFill>
                  <a:srgbClr val="000000"/>
                </a:solidFill>
                <a:effectLst/>
                <a:latin typeface="Smoothy" pitchFamily="2" charset="77"/>
                <a:ea typeface="Tahoma"/>
                <a:cs typeface="Tahoma"/>
              </a:rPr>
              <a:t>, me dará sus papitas a la francesa!</a:t>
            </a:r>
            <a:endParaRPr lang="en-US" dirty="0">
              <a:latin typeface="Smoothy" pitchFamily="2" charset="77"/>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8199210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4748" y="-14748"/>
            <a:ext cx="2088777" cy="1694330"/>
          </a:xfrm>
          <a:prstGeom prst="rect">
            <a:avLst/>
          </a:prstGeom>
        </p:spPr>
      </p:pic>
      <p:grpSp>
        <p:nvGrpSpPr>
          <p:cNvPr id="7" name="Group 6"/>
          <p:cNvGrpSpPr/>
          <p:nvPr/>
        </p:nvGrpSpPr>
        <p:grpSpPr>
          <a:xfrm>
            <a:off x="2725460" y="5011697"/>
            <a:ext cx="7321795" cy="1265197"/>
            <a:chOff x="1836954" y="3491605"/>
            <a:chExt cx="8518092" cy="1655058"/>
          </a:xfrm>
        </p:grpSpPr>
        <p:sp>
          <p:nvSpPr>
            <p:cNvPr id="8" name="Rectangle 7"/>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12" name="Title 1"/>
            <p:cNvSpPr txBox="1"/>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SÍ</a:t>
              </a:r>
            </a:p>
          </p:txBody>
        </p:sp>
        <p:sp>
          <p:nvSpPr>
            <p:cNvPr id="13" name="Title 1"/>
            <p:cNvSpPr txBox="1"/>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NO</a:t>
              </a:r>
            </a:p>
          </p:txBody>
        </p:sp>
      </p:gr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30272" y="878787"/>
            <a:ext cx="7203811" cy="4060699"/>
          </a:xfrm>
          <a:prstGeom prst="rect">
            <a:avLst/>
          </a:prstGeom>
        </p:spPr>
      </p:pic>
      <p:sp>
        <p:nvSpPr>
          <p:cNvPr id="16" name="TextBox 15"/>
          <p:cNvSpPr txBox="1"/>
          <p:nvPr/>
        </p:nvSpPr>
        <p:spPr>
          <a:xfrm>
            <a:off x="1618593" y="119441"/>
            <a:ext cx="9308697" cy="923330"/>
          </a:xfrm>
          <a:prstGeom prst="rect">
            <a:avLst/>
          </a:prstGeom>
          <a:noFill/>
        </p:spPr>
        <p:txBody>
          <a:bodyPr wrap="square" rtlCol="0">
            <a:spAutoFit/>
          </a:bodyPr>
          <a:lstStyle/>
          <a:p>
            <a:r>
              <a:rPr lang="es-MX" sz="5400" b="1" i="0" strike="noStrike" cap="none" spc="0" baseline="0" dirty="0">
                <a:solidFill>
                  <a:srgbClr val="000000"/>
                </a:solidFill>
                <a:effectLst/>
                <a:latin typeface="Tahoma"/>
                <a:ea typeface="Tahoma"/>
                <a:cs typeface="Tahoma"/>
              </a:rPr>
              <a:t>¿Eso fue consentimiento?</a:t>
            </a:r>
          </a:p>
        </p:txBody>
      </p:sp>
      <p:pic>
        <p:nvPicPr>
          <p:cNvPr id="18" name="Picture 17">
            <a:extLst>
              <a:ext uri="{FF2B5EF4-FFF2-40B4-BE49-F238E27FC236}">
                <a16:creationId xmlns:a16="http://schemas.microsoft.com/office/drawing/2014/main" id="{3DD8BB28-468A-4546-9011-5182BD5A3F5F}"/>
              </a:ext>
            </a:extLst>
          </p:cNvPr>
          <p:cNvPicPr>
            <a:picLocks noChangeAspect="1"/>
          </p:cNvPicPr>
          <p:nvPr/>
        </p:nvPicPr>
        <p:blipFill>
          <a:blip r:embed="rId7">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sp>
        <p:nvSpPr>
          <p:cNvPr id="19" name="Footer Placeholder 3">
            <a:extLst>
              <a:ext uri="{FF2B5EF4-FFF2-40B4-BE49-F238E27FC236}">
                <a16:creationId xmlns:a16="http://schemas.microsoft.com/office/drawing/2014/main" id="{5E8FD05A-43AE-45E6-B280-DDDA2CE8CF08}"/>
              </a:ext>
            </a:extLst>
          </p:cNvPr>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2" name="Oval 1"/>
          <p:cNvSpPr/>
          <p:nvPr/>
        </p:nvSpPr>
        <p:spPr>
          <a:xfrm>
            <a:off x="6797040" y="955040"/>
            <a:ext cx="1513840" cy="108712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870291" y="1175434"/>
            <a:ext cx="1532487" cy="830997"/>
          </a:xfrm>
          <a:prstGeom prst="rect">
            <a:avLst/>
          </a:prstGeom>
          <a:noFill/>
        </p:spPr>
        <p:txBody>
          <a:bodyPr wrap="square" rtlCol="0">
            <a:spAutoFit/>
          </a:bodyPr>
          <a:lstStyle/>
          <a:p>
            <a:pPr algn="ctr"/>
            <a:r>
              <a:rPr lang="es-MX" sz="2400" b="0" i="0" strike="noStrike" cap="none" spc="0" baseline="0">
                <a:solidFill>
                  <a:srgbClr val="000000"/>
                </a:solidFill>
                <a:effectLst/>
                <a:latin typeface="Smoothy" pitchFamily="2" charset="77"/>
                <a:ea typeface="Tahoma"/>
                <a:cs typeface="Tahoma"/>
              </a:rPr>
              <a:t>Mm… no sé…</a:t>
            </a:r>
            <a:endParaRPr lang="en-US" sz="2400">
              <a:latin typeface="Smoothy" pitchFamily="2" charset="77"/>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3691629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4748" y="-14748"/>
            <a:ext cx="2088777" cy="1694330"/>
          </a:xfrm>
          <a:prstGeom prst="rect">
            <a:avLst/>
          </a:prstGeom>
        </p:spPr>
      </p:pic>
      <p:grpSp>
        <p:nvGrpSpPr>
          <p:cNvPr id="8" name="Group 7"/>
          <p:cNvGrpSpPr/>
          <p:nvPr/>
        </p:nvGrpSpPr>
        <p:grpSpPr>
          <a:xfrm>
            <a:off x="2532420" y="5000203"/>
            <a:ext cx="7321795" cy="1265197"/>
            <a:chOff x="1836954" y="3491605"/>
            <a:chExt cx="8518092" cy="1655058"/>
          </a:xfrm>
        </p:grpSpPr>
        <p:sp>
          <p:nvSpPr>
            <p:cNvPr id="9" name="Rectangle 8"/>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13" name="Title 1"/>
            <p:cNvSpPr txBox="1"/>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SÍ</a:t>
              </a:r>
            </a:p>
          </p:txBody>
        </p:sp>
        <p:sp>
          <p:nvSpPr>
            <p:cNvPr id="14" name="Title 1"/>
            <p:cNvSpPr txBox="1"/>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NO</a:t>
              </a:r>
            </a:p>
          </p:txBody>
        </p:sp>
      </p:gr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7520" y="931190"/>
            <a:ext cx="6745254" cy="3802216"/>
          </a:xfrm>
          <a:prstGeom prst="rect">
            <a:avLst/>
          </a:prstGeom>
        </p:spPr>
      </p:pic>
      <p:sp>
        <p:nvSpPr>
          <p:cNvPr id="17" name="TextBox 16"/>
          <p:cNvSpPr txBox="1"/>
          <p:nvPr/>
        </p:nvSpPr>
        <p:spPr>
          <a:xfrm>
            <a:off x="1576552" y="100086"/>
            <a:ext cx="9350738" cy="923330"/>
          </a:xfrm>
          <a:prstGeom prst="rect">
            <a:avLst/>
          </a:prstGeom>
          <a:noFill/>
        </p:spPr>
        <p:txBody>
          <a:bodyPr wrap="square" rtlCol="0">
            <a:spAutoFit/>
          </a:bodyPr>
          <a:lstStyle/>
          <a:p>
            <a:r>
              <a:rPr lang="es-MX" sz="5400" b="1" i="0" strike="noStrike" cap="none" spc="0" baseline="0" dirty="0">
                <a:solidFill>
                  <a:srgbClr val="000000"/>
                </a:solidFill>
                <a:effectLst/>
                <a:latin typeface="Tahoma"/>
                <a:ea typeface="Tahoma"/>
                <a:cs typeface="Tahoma"/>
              </a:rPr>
              <a:t>¿Eso fue consentimiento?</a:t>
            </a:r>
          </a:p>
        </p:txBody>
      </p:sp>
      <p:pic>
        <p:nvPicPr>
          <p:cNvPr id="19" name="Picture 18">
            <a:extLst>
              <a:ext uri="{FF2B5EF4-FFF2-40B4-BE49-F238E27FC236}">
                <a16:creationId xmlns:a16="http://schemas.microsoft.com/office/drawing/2014/main" id="{A4DC2176-ED80-4370-B7F8-7B6BDC5CBDA1}"/>
              </a:ext>
            </a:extLst>
          </p:cNvPr>
          <p:cNvPicPr>
            <a:picLocks noChangeAspect="1"/>
          </p:cNvPicPr>
          <p:nvPr/>
        </p:nvPicPr>
        <p:blipFill>
          <a:blip r:embed="rId7">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sp>
        <p:nvSpPr>
          <p:cNvPr id="20" name="Footer Placeholder 3">
            <a:extLst>
              <a:ext uri="{FF2B5EF4-FFF2-40B4-BE49-F238E27FC236}">
                <a16:creationId xmlns:a16="http://schemas.microsoft.com/office/drawing/2014/main" id="{7DA97F92-AD55-43C1-BD80-0025FE62D083}"/>
              </a:ext>
            </a:extLst>
          </p:cNvPr>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2" name="Oval 1"/>
          <p:cNvSpPr/>
          <p:nvPr/>
        </p:nvSpPr>
        <p:spPr>
          <a:xfrm>
            <a:off x="6718909" y="1063530"/>
            <a:ext cx="1737360" cy="123210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790032" y="1138250"/>
            <a:ext cx="1532091" cy="1200329"/>
          </a:xfrm>
          <a:prstGeom prst="rect">
            <a:avLst/>
          </a:prstGeom>
          <a:noFill/>
        </p:spPr>
        <p:txBody>
          <a:bodyPr wrap="square" rtlCol="0">
            <a:spAutoFit/>
          </a:bodyPr>
          <a:lstStyle/>
          <a:p>
            <a:pPr algn="ctr"/>
            <a:r>
              <a:rPr lang="es-MX" sz="2400" strike="noStrike" cap="none" spc="0" baseline="0" dirty="0">
                <a:solidFill>
                  <a:srgbClr val="000000"/>
                </a:solidFill>
                <a:effectLst/>
                <a:latin typeface="Smoothy" pitchFamily="2" charset="77"/>
                <a:ea typeface="Calibri"/>
                <a:cs typeface="Calibri"/>
              </a:rPr>
              <a:t>¡Sí! ¡Puede tomar unas papitas!</a:t>
            </a:r>
            <a:endParaRPr lang="en-US" sz="2400" dirty="0">
              <a:latin typeface="Smoothy" pitchFamily="2" charset="77"/>
            </a:endParaRPr>
          </a:p>
        </p:txBody>
      </p:sp>
    </p:spTree>
    <p:extLst>
      <p:ext uri="{BB962C8B-B14F-4D97-AF65-F5344CB8AC3E}">
        <p14:creationId xmlns:p14="http://schemas.microsoft.com/office/powerpoint/2010/main" val="231230900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4748" y="-29496"/>
            <a:ext cx="2026025" cy="1613647"/>
          </a:xfrm>
          <a:prstGeom prst="rect">
            <a:avLst/>
          </a:prstGeom>
        </p:spPr>
      </p:pic>
      <p:grpSp>
        <p:nvGrpSpPr>
          <p:cNvPr id="6" name="Group 5"/>
          <p:cNvGrpSpPr/>
          <p:nvPr/>
        </p:nvGrpSpPr>
        <p:grpSpPr>
          <a:xfrm>
            <a:off x="0" y="1758727"/>
            <a:ext cx="12074013" cy="3304739"/>
            <a:chOff x="0" y="2038946"/>
            <a:chExt cx="12074013" cy="3304739"/>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rcRect l="24503" t="47957" r="26887"/>
            <a:stretch>
              <a:fillRect/>
            </a:stretch>
          </p:blipFill>
          <p:spPr>
            <a:xfrm>
              <a:off x="0" y="2292504"/>
              <a:ext cx="5055882" cy="305118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l="24503" r="26887" b="51613"/>
            <a:stretch>
              <a:fillRect/>
            </a:stretch>
          </p:blipFill>
          <p:spPr>
            <a:xfrm>
              <a:off x="4860356" y="2038946"/>
              <a:ext cx="5005197" cy="280840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rcRect t="49247" r="75133"/>
            <a:stretch>
              <a:fillRect/>
            </a:stretch>
          </p:blipFill>
          <p:spPr>
            <a:xfrm>
              <a:off x="9552039" y="2442169"/>
              <a:ext cx="2521974" cy="2901516"/>
            </a:xfrm>
            <a:prstGeom prst="rect">
              <a:avLst/>
            </a:prstGeom>
          </p:spPr>
        </p:pic>
      </p:grpSp>
      <p:sp>
        <p:nvSpPr>
          <p:cNvPr id="3" name="TextBox 2"/>
          <p:cNvSpPr txBox="1"/>
          <p:nvPr/>
        </p:nvSpPr>
        <p:spPr>
          <a:xfrm>
            <a:off x="1810008" y="643496"/>
            <a:ext cx="9876503" cy="1310640"/>
          </a:xfrm>
          <a:prstGeom prst="rect">
            <a:avLst/>
          </a:prstGeom>
          <a:noFill/>
        </p:spPr>
        <p:txBody>
          <a:bodyPr wrap="square" rtlCol="0">
            <a:spAutoFit/>
          </a:bodyPr>
          <a:lstStyle/>
          <a:p>
            <a:pPr algn="ctr"/>
            <a:r>
              <a:rPr lang="es-MX" sz="4000" b="1" i="0" strike="noStrike" cap="none" spc="0" baseline="0">
                <a:solidFill>
                  <a:srgbClr val="000000"/>
                </a:solidFill>
                <a:effectLst/>
                <a:latin typeface="Tahoma"/>
                <a:ea typeface="Tahoma"/>
                <a:cs typeface="Tahoma"/>
              </a:rPr>
              <a:t>Si alguien hace algo sin su consentimiento, ¿cómo se siente?</a:t>
            </a:r>
          </a:p>
        </p:txBody>
      </p:sp>
      <p:sp>
        <p:nvSpPr>
          <p:cNvPr id="11" name="TextBox 10"/>
          <p:cNvSpPr txBox="1"/>
          <p:nvPr/>
        </p:nvSpPr>
        <p:spPr>
          <a:xfrm>
            <a:off x="242204" y="4647967"/>
            <a:ext cx="2057531" cy="1188720"/>
          </a:xfrm>
          <a:prstGeom prst="rect">
            <a:avLst/>
          </a:prstGeom>
          <a:noFill/>
          <a:ln w="57150">
            <a:solidFill>
              <a:schemeClr val="tx1"/>
            </a:solidFill>
          </a:ln>
        </p:spPr>
        <p:txBody>
          <a:bodyPr wrap="square" rtlCol="0">
            <a:spAutoFit/>
          </a:bodyPr>
          <a:lstStyle/>
          <a:p>
            <a:pPr algn="ctr"/>
            <a:r>
              <a:rPr lang="es-MX" sz="2400" b="0" i="0" strike="noStrike" cap="none" spc="0" baseline="0" dirty="0">
                <a:solidFill>
                  <a:srgbClr val="000000"/>
                </a:solidFill>
                <a:effectLst/>
                <a:latin typeface="Tahoma"/>
                <a:ea typeface="Tahoma"/>
                <a:cs typeface="Tahoma"/>
              </a:rPr>
              <a:t>Da asco o se siente enfermo/a/e</a:t>
            </a:r>
          </a:p>
        </p:txBody>
      </p:sp>
      <p:sp>
        <p:nvSpPr>
          <p:cNvPr id="12" name="TextBox 11"/>
          <p:cNvSpPr txBox="1"/>
          <p:nvPr/>
        </p:nvSpPr>
        <p:spPr>
          <a:xfrm>
            <a:off x="2716489" y="4662251"/>
            <a:ext cx="1959636" cy="461665"/>
          </a:xfrm>
          <a:prstGeom prst="rect">
            <a:avLst/>
          </a:prstGeom>
          <a:noFill/>
          <a:ln w="57150">
            <a:solidFill>
              <a:schemeClr val="tx1"/>
            </a:solidFill>
          </a:ln>
        </p:spPr>
        <p:txBody>
          <a:bodyPr wrap="square" rtlCol="0">
            <a:spAutoFit/>
          </a:bodyPr>
          <a:lstStyle/>
          <a:p>
            <a:pPr algn="ctr"/>
            <a:r>
              <a:rPr lang="es-MX" sz="2400" b="0" i="0" strike="noStrike" cap="none" spc="0" baseline="0" dirty="0">
                <a:solidFill>
                  <a:srgbClr val="000000"/>
                </a:solidFill>
                <a:effectLst/>
                <a:latin typeface="Tahoma"/>
                <a:ea typeface="Tahoma"/>
                <a:cs typeface="Tahoma"/>
              </a:rPr>
              <a:t>Nervioso/a/e</a:t>
            </a:r>
          </a:p>
        </p:txBody>
      </p:sp>
      <p:sp>
        <p:nvSpPr>
          <p:cNvPr id="13" name="TextBox 12"/>
          <p:cNvSpPr txBox="1"/>
          <p:nvPr/>
        </p:nvSpPr>
        <p:spPr>
          <a:xfrm>
            <a:off x="5542578" y="4662249"/>
            <a:ext cx="971698" cy="457200"/>
          </a:xfrm>
          <a:prstGeom prst="rect">
            <a:avLst/>
          </a:prstGeom>
          <a:noFill/>
          <a:ln w="57150">
            <a:solidFill>
              <a:schemeClr val="tx1"/>
            </a:solidFill>
          </a:ln>
        </p:spPr>
        <p:txBody>
          <a:bodyPr wrap="square" rtlCol="0">
            <a:spAutoFit/>
          </a:bodyPr>
          <a:lstStyle/>
          <a:p>
            <a:pPr algn="ctr"/>
            <a:r>
              <a:rPr lang="es-MX" sz="2400" b="0" i="0" strike="noStrike" cap="none" spc="0" baseline="0">
                <a:solidFill>
                  <a:srgbClr val="000000"/>
                </a:solidFill>
                <a:effectLst/>
                <a:latin typeface="Tahoma"/>
                <a:ea typeface="Tahoma"/>
                <a:cs typeface="Tahoma"/>
              </a:rPr>
              <a:t>Triste</a:t>
            </a:r>
          </a:p>
        </p:txBody>
      </p:sp>
      <p:sp>
        <p:nvSpPr>
          <p:cNvPr id="14" name="TextBox 13"/>
          <p:cNvSpPr txBox="1"/>
          <p:nvPr/>
        </p:nvSpPr>
        <p:spPr>
          <a:xfrm>
            <a:off x="7594263" y="4696923"/>
            <a:ext cx="1959636" cy="461665"/>
          </a:xfrm>
          <a:prstGeom prst="rect">
            <a:avLst/>
          </a:prstGeom>
          <a:noFill/>
          <a:ln w="57150">
            <a:solidFill>
              <a:schemeClr val="tx1"/>
            </a:solidFill>
          </a:ln>
        </p:spPr>
        <p:txBody>
          <a:bodyPr wrap="square" rtlCol="0">
            <a:spAutoFit/>
          </a:bodyPr>
          <a:lstStyle/>
          <a:p>
            <a:pPr algn="ctr"/>
            <a:r>
              <a:rPr lang="es-MX" sz="2400" b="0" i="0" strike="noStrike" cap="none" spc="0" baseline="0" dirty="0">
                <a:solidFill>
                  <a:srgbClr val="000000"/>
                </a:solidFill>
                <a:effectLst/>
                <a:latin typeface="Tahoma"/>
                <a:ea typeface="Tahoma"/>
                <a:cs typeface="Tahoma"/>
              </a:rPr>
              <a:t>Enojado/a/e</a:t>
            </a:r>
          </a:p>
        </p:txBody>
      </p:sp>
      <p:sp>
        <p:nvSpPr>
          <p:cNvPr id="15" name="TextBox 14"/>
          <p:cNvSpPr txBox="1"/>
          <p:nvPr/>
        </p:nvSpPr>
        <p:spPr>
          <a:xfrm>
            <a:off x="9865553" y="4662250"/>
            <a:ext cx="1959636" cy="461665"/>
          </a:xfrm>
          <a:prstGeom prst="rect">
            <a:avLst/>
          </a:prstGeom>
          <a:noFill/>
          <a:ln w="57150">
            <a:solidFill>
              <a:schemeClr val="tx1"/>
            </a:solidFill>
          </a:ln>
        </p:spPr>
        <p:txBody>
          <a:bodyPr wrap="square" rtlCol="0">
            <a:spAutoFit/>
          </a:bodyPr>
          <a:lstStyle/>
          <a:p>
            <a:pPr algn="ctr"/>
            <a:r>
              <a:rPr lang="es-MX" sz="2400" b="0" i="0" strike="noStrike" cap="none" spc="0" baseline="0" dirty="0">
                <a:solidFill>
                  <a:srgbClr val="000000"/>
                </a:solidFill>
                <a:effectLst/>
                <a:latin typeface="Tahoma"/>
                <a:ea typeface="Tahoma"/>
                <a:cs typeface="Tahoma"/>
              </a:rPr>
              <a:t>Asustado/a/e</a:t>
            </a:r>
          </a:p>
        </p:txBody>
      </p:sp>
      <p:pic>
        <p:nvPicPr>
          <p:cNvPr id="17" name="Picture 16">
            <a:extLst>
              <a:ext uri="{FF2B5EF4-FFF2-40B4-BE49-F238E27FC236}">
                <a16:creationId xmlns:a16="http://schemas.microsoft.com/office/drawing/2014/main" id="{9BBD3515-8D32-4F28-95A5-18502AC8F5F9}"/>
              </a:ext>
            </a:extLst>
          </p:cNvPr>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sp>
        <p:nvSpPr>
          <p:cNvPr id="21" name="Footer Placeholder 3">
            <a:extLst>
              <a:ext uri="{FF2B5EF4-FFF2-40B4-BE49-F238E27FC236}">
                <a16:creationId xmlns:a16="http://schemas.microsoft.com/office/drawing/2014/main" id="{49EA5E7E-0187-4EC5-9DDA-3D05C8EF21BC}"/>
              </a:ext>
            </a:extLst>
          </p:cNvPr>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95759334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92" y="10160"/>
            <a:ext cx="12169608" cy="6858000"/>
          </a:xfrm>
          <a:prstGeom prst="rect">
            <a:avLst/>
          </a:prstGeom>
        </p:spPr>
      </p:pic>
      <p:sp>
        <p:nvSpPr>
          <p:cNvPr id="6" name="Footer Placeholder 3">
            <a:extLst>
              <a:ext uri="{FF2B5EF4-FFF2-40B4-BE49-F238E27FC236}">
                <a16:creationId xmlns:a16="http://schemas.microsoft.com/office/drawing/2014/main" id="{302ADF76-5778-4063-BF84-1EF96CFD75BB}"/>
              </a:ext>
            </a:extLst>
          </p:cNvPr>
          <p:cNvSpPr txBox="1"/>
          <p:nvPr/>
        </p:nvSpPr>
        <p:spPr>
          <a:xfrm>
            <a:off x="8967435" y="6353503"/>
            <a:ext cx="3224565" cy="504497"/>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7" name="Picture 6">
            <a:extLst>
              <a:ext uri="{FF2B5EF4-FFF2-40B4-BE49-F238E27FC236}">
                <a16:creationId xmlns:a16="http://schemas.microsoft.com/office/drawing/2014/main" id="{243A82D5-760C-45BB-8DE9-F72907AD154C}"/>
              </a:ext>
            </a:extLst>
          </p:cNvPr>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spTree>
    <p:extLst>
      <p:ext uri="{BB962C8B-B14F-4D97-AF65-F5344CB8AC3E}">
        <p14:creationId xmlns:p14="http://schemas.microsoft.com/office/powerpoint/2010/main" val="345075564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rcRect t="3863"/>
          <a:stretch>
            <a:fillRect/>
          </a:stretch>
        </p:blipFill>
        <p:spPr>
          <a:xfrm>
            <a:off x="2510343" y="4724994"/>
            <a:ext cx="3798365" cy="1085871"/>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0320"/>
            <a:ext cx="12166314" cy="6858000"/>
          </a:xfrm>
          <a:prstGeom prst="rect">
            <a:avLst/>
          </a:prstGeom>
        </p:spPr>
      </p:pic>
      <p:sp>
        <p:nvSpPr>
          <p:cNvPr id="10" name="TextBox 9"/>
          <p:cNvSpPr txBox="1"/>
          <p:nvPr/>
        </p:nvSpPr>
        <p:spPr>
          <a:xfrm>
            <a:off x="9063538" y="1347294"/>
            <a:ext cx="4369548" cy="94488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Plática sobre consentimiento</a:t>
            </a:r>
          </a:p>
        </p:txBody>
      </p:sp>
      <p:sp>
        <p:nvSpPr>
          <p:cNvPr id="11" name="TextBox 10"/>
          <p:cNvSpPr txBox="1"/>
          <p:nvPr/>
        </p:nvSpPr>
        <p:spPr>
          <a:xfrm>
            <a:off x="3560159" y="2295452"/>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Juego Las papitas a la francesa</a:t>
            </a:r>
          </a:p>
        </p:txBody>
      </p:sp>
      <p:sp>
        <p:nvSpPr>
          <p:cNvPr id="12" name="TextBox 11"/>
          <p:cNvSpPr txBox="1"/>
          <p:nvPr/>
        </p:nvSpPr>
        <p:spPr>
          <a:xfrm>
            <a:off x="6263023" y="4871783"/>
            <a:ext cx="6103147" cy="523220"/>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Las cuatro partes del consentimiento</a:t>
            </a:r>
          </a:p>
        </p:txBody>
      </p:sp>
      <p:sp>
        <p:nvSpPr>
          <p:cNvPr id="14" name="TextBox 13"/>
          <p:cNvSpPr txBox="1"/>
          <p:nvPr/>
        </p:nvSpPr>
        <p:spPr>
          <a:xfrm>
            <a:off x="8088655" y="5496561"/>
            <a:ext cx="4177587" cy="914400"/>
          </a:xfrm>
          <a:prstGeom prst="rect">
            <a:avLst/>
          </a:prstGeom>
          <a:noFill/>
        </p:spPr>
        <p:txBody>
          <a:bodyPr wrap="square" rtlCol="0">
            <a:spAutoFit/>
          </a:bodyPr>
          <a:lstStyle/>
          <a:p>
            <a:pPr algn="ctr"/>
            <a:r>
              <a:rPr lang="es-MX" sz="2700" b="0" i="0" strike="noStrike" cap="none" spc="0" baseline="0" dirty="0">
                <a:solidFill>
                  <a:srgbClr val="000000"/>
                </a:solidFill>
                <a:effectLst/>
                <a:latin typeface="Tahoma"/>
                <a:ea typeface="Tahoma"/>
                <a:cs typeface="Tahoma"/>
              </a:rPr>
              <a:t>Herramienta Verificación de consentimiento</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rcRect l="26739" r="27745"/>
          <a:stretch>
            <a:fillRect/>
          </a:stretch>
        </p:blipFill>
        <p:spPr>
          <a:xfrm>
            <a:off x="2346289" y="1779463"/>
            <a:ext cx="1243828" cy="1540378"/>
          </a:xfrm>
          <a:prstGeom prst="rect">
            <a:avLst/>
          </a:prstGeom>
        </p:spPr>
      </p:pic>
      <p:sp>
        <p:nvSpPr>
          <p:cNvPr id="9" name="TextBox 8"/>
          <p:cNvSpPr txBox="1"/>
          <p:nvPr/>
        </p:nvSpPr>
        <p:spPr>
          <a:xfrm>
            <a:off x="4130568" y="3534994"/>
            <a:ext cx="2688277" cy="94488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Descanso para el cerebro</a:t>
            </a:r>
          </a:p>
        </p:txBody>
      </p:sp>
      <p:pic>
        <p:nvPicPr>
          <p:cNvPr id="16" name="Picture 15"/>
          <p:cNvPicPr>
            <a:picLocks noChangeAspect="1"/>
          </p:cNvPicPr>
          <p:nvPr/>
        </p:nvPicPr>
        <p:blipFill>
          <a:blip r:embed="rId6"/>
          <a:stretch>
            <a:fillRect/>
          </a:stretch>
        </p:blipFill>
        <p:spPr>
          <a:xfrm>
            <a:off x="2346289" y="3296029"/>
            <a:ext cx="1813365" cy="1269928"/>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rcRect l="67315" t="67058" r="20748" b="14772"/>
          <a:stretch>
            <a:fillRect/>
          </a:stretch>
        </p:blipFill>
        <p:spPr>
          <a:xfrm>
            <a:off x="1375335" y="1004046"/>
            <a:ext cx="1452282" cy="1246094"/>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rcRect l="67315" t="67058" r="20748" b="14772"/>
          <a:stretch>
            <a:fillRect/>
          </a:stretch>
        </p:blipFill>
        <p:spPr>
          <a:xfrm>
            <a:off x="1377423" y="2058318"/>
            <a:ext cx="1452282" cy="1246094"/>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rcRect l="67315" t="67058" r="20748" b="14772"/>
          <a:stretch>
            <a:fillRect/>
          </a:stretch>
        </p:blipFill>
        <p:spPr>
          <a:xfrm>
            <a:off x="1402475" y="3110502"/>
            <a:ext cx="1452282" cy="1246094"/>
          </a:xfrm>
          <a:prstGeom prst="rect">
            <a:avLst/>
          </a:prstGeom>
        </p:spPr>
      </p:pic>
      <p:pic>
        <p:nvPicPr>
          <p:cNvPr id="23" name="Picture 22">
            <a:extLst>
              <a:ext uri="{FF2B5EF4-FFF2-40B4-BE49-F238E27FC236}">
                <a16:creationId xmlns:a16="http://schemas.microsoft.com/office/drawing/2014/main" id="{87D77D21-54A1-4FF7-9D80-CAC85E05FD7F}"/>
              </a:ext>
            </a:extLst>
          </p:cNvPr>
          <p:cNvPicPr>
            <a:picLocks noChangeAspect="1"/>
          </p:cNvPicPr>
          <p:nvPr/>
        </p:nvPicPr>
        <p:blipFill>
          <a:blip r:embed="rId8">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sp>
        <p:nvSpPr>
          <p:cNvPr id="26" name="Footer Placeholder 3">
            <a:extLst>
              <a:ext uri="{FF2B5EF4-FFF2-40B4-BE49-F238E27FC236}">
                <a16:creationId xmlns:a16="http://schemas.microsoft.com/office/drawing/2014/main" id="{79BAC48F-ECFA-4348-9F4B-E13A296AAF2A}"/>
              </a:ext>
            </a:extLst>
          </p:cNvPr>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2022 Programa de Servicios de SAFE para Personas con Discapacidades</a:t>
            </a:r>
          </a:p>
        </p:txBody>
      </p:sp>
      <p:pic>
        <p:nvPicPr>
          <p:cNvPr id="18" name="Picture 17"/>
          <p:cNvPicPr>
            <a:picLocks noChangeAspect="1"/>
          </p:cNvPicPr>
          <p:nvPr/>
        </p:nvPicPr>
        <p:blipFill>
          <a:blip r:embed="rId9"/>
          <a:srcRect l="21744"/>
          <a:stretch>
            <a:fillRect/>
          </a:stretch>
        </p:blipFill>
        <p:spPr>
          <a:xfrm>
            <a:off x="6442141" y="5462986"/>
            <a:ext cx="1960788" cy="1415334"/>
          </a:xfrm>
          <a:prstGeom prst="rect">
            <a:avLst/>
          </a:prstGeom>
        </p:spPr>
      </p:pic>
      <p:grpSp>
        <p:nvGrpSpPr>
          <p:cNvPr id="32" name="Group 31"/>
          <p:cNvGrpSpPr/>
          <p:nvPr/>
        </p:nvGrpSpPr>
        <p:grpSpPr>
          <a:xfrm>
            <a:off x="4000926" y="4565957"/>
            <a:ext cx="563352" cy="560673"/>
            <a:chOff x="4000926" y="4565957"/>
            <a:chExt cx="563352" cy="560673"/>
          </a:xfrm>
        </p:grpSpPr>
        <p:sp>
          <p:nvSpPr>
            <p:cNvPr id="33" name="Oval 32"/>
            <p:cNvSpPr/>
            <p:nvPr/>
          </p:nvSpPr>
          <p:spPr>
            <a:xfrm>
              <a:off x="4053840" y="4565957"/>
              <a:ext cx="457524" cy="54816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4000926" y="4818853"/>
              <a:ext cx="563352" cy="304800"/>
            </a:xfrm>
            <a:prstGeom prst="rect">
              <a:avLst/>
            </a:prstGeom>
            <a:noFill/>
          </p:spPr>
          <p:txBody>
            <a:bodyPr wrap="square" rtlCol="0">
              <a:spAutoFit/>
            </a:bodyPr>
            <a:lstStyle/>
            <a:p>
              <a:r>
                <a:rPr lang="es-MX" sz="1400" b="0" i="0" strike="noStrike" cap="none" spc="0" baseline="0">
                  <a:solidFill>
                    <a:srgbClr val="000000"/>
                  </a:solidFill>
                  <a:effectLst/>
                  <a:latin typeface="Tahoma"/>
                  <a:ea typeface="Tahoma"/>
                  <a:cs typeface="Tahoma"/>
                </a:rPr>
                <a:t>¡SÍ!</a:t>
              </a:r>
              <a:endParaRPr lang="en-US" sz="1400">
                <a:latin typeface="Tahoma" panose="020B0604030504040204" pitchFamily="34" charset="0"/>
                <a:ea typeface="Tahoma" panose="020B0604030504040204" pitchFamily="34" charset="0"/>
                <a:cs typeface="Tahoma" panose="020B0604030504040204" pitchFamily="34" charset="0"/>
              </a:endParaRPr>
            </a:p>
          </p:txBody>
        </p:sp>
      </p:grpSp>
      <p:sp>
        <p:nvSpPr>
          <p:cNvPr id="35" name="Oval 34"/>
          <p:cNvSpPr/>
          <p:nvPr/>
        </p:nvSpPr>
        <p:spPr>
          <a:xfrm>
            <a:off x="5661234" y="5029406"/>
            <a:ext cx="406476" cy="22331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ooter Placeholder 3">
            <a:extLst>
              <a:ext uri="{FF2B5EF4-FFF2-40B4-BE49-F238E27FC236}">
                <a16:creationId xmlns:a16="http://schemas.microsoft.com/office/drawing/2014/main" id="{E264CBC9-CF5F-4946-9E9E-A18E1569C400}"/>
              </a:ext>
            </a:extLst>
          </p:cNvPr>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38" name="TextBox 37">
            <a:extLst>
              <a:ext uri="{FF2B5EF4-FFF2-40B4-BE49-F238E27FC236}">
                <a16:creationId xmlns:a16="http://schemas.microsoft.com/office/drawing/2014/main" id="{3C2CE411-5505-BD4A-B0F0-49758DE040DD}"/>
              </a:ext>
            </a:extLst>
          </p:cNvPr>
          <p:cNvSpPr txBox="1"/>
          <p:nvPr/>
        </p:nvSpPr>
        <p:spPr>
          <a:xfrm>
            <a:off x="1915084" y="173135"/>
            <a:ext cx="4739900"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LA CLASE DE HOY</a:t>
            </a:r>
          </a:p>
        </p:txBody>
      </p:sp>
      <p:pic>
        <p:nvPicPr>
          <p:cNvPr id="39" name="Picture 38">
            <a:extLst>
              <a:ext uri="{FF2B5EF4-FFF2-40B4-BE49-F238E27FC236}">
                <a16:creationId xmlns:a16="http://schemas.microsoft.com/office/drawing/2014/main" id="{7988D07E-1BD3-5248-98FB-DC2E98C0018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17856" y="530862"/>
            <a:ext cx="2645682" cy="1984261"/>
          </a:xfrm>
          <a:prstGeom prst="rect">
            <a:avLst/>
          </a:prstGeom>
        </p:spPr>
      </p:pic>
      <p:grpSp>
        <p:nvGrpSpPr>
          <p:cNvPr id="40" name="Group 39">
            <a:extLst>
              <a:ext uri="{FF2B5EF4-FFF2-40B4-BE49-F238E27FC236}">
                <a16:creationId xmlns:a16="http://schemas.microsoft.com/office/drawing/2014/main" id="{5D902A12-97C6-AA44-BE3A-DF97C3C40F47}"/>
              </a:ext>
            </a:extLst>
          </p:cNvPr>
          <p:cNvGrpSpPr/>
          <p:nvPr/>
        </p:nvGrpSpPr>
        <p:grpSpPr>
          <a:xfrm>
            <a:off x="7283999" y="588579"/>
            <a:ext cx="1911129" cy="603851"/>
            <a:chOff x="7283999" y="588579"/>
            <a:chExt cx="1911129" cy="603851"/>
          </a:xfrm>
        </p:grpSpPr>
        <p:grpSp>
          <p:nvGrpSpPr>
            <p:cNvPr id="41" name="Group 40">
              <a:extLst>
                <a:ext uri="{FF2B5EF4-FFF2-40B4-BE49-F238E27FC236}">
                  <a16:creationId xmlns:a16="http://schemas.microsoft.com/office/drawing/2014/main" id="{730A85FC-157C-A440-ADC2-688DA688F534}"/>
                </a:ext>
              </a:extLst>
            </p:cNvPr>
            <p:cNvGrpSpPr/>
            <p:nvPr/>
          </p:nvGrpSpPr>
          <p:grpSpPr>
            <a:xfrm>
              <a:off x="7283999" y="588579"/>
              <a:ext cx="1544691" cy="603851"/>
              <a:chOff x="7283999" y="588579"/>
              <a:chExt cx="1544691" cy="603851"/>
            </a:xfrm>
          </p:grpSpPr>
          <p:grpSp>
            <p:nvGrpSpPr>
              <p:cNvPr id="43" name="Group 42">
                <a:extLst>
                  <a:ext uri="{FF2B5EF4-FFF2-40B4-BE49-F238E27FC236}">
                    <a16:creationId xmlns:a16="http://schemas.microsoft.com/office/drawing/2014/main" id="{F254F922-19A4-AA4B-BD5B-692C14E5DBD1}"/>
                  </a:ext>
                </a:extLst>
              </p:cNvPr>
              <p:cNvGrpSpPr/>
              <p:nvPr/>
            </p:nvGrpSpPr>
            <p:grpSpPr>
              <a:xfrm>
                <a:off x="7283999" y="588579"/>
                <a:ext cx="1544691" cy="464857"/>
                <a:chOff x="7283999" y="588579"/>
                <a:chExt cx="1544691" cy="464857"/>
              </a:xfrm>
            </p:grpSpPr>
            <p:sp>
              <p:nvSpPr>
                <p:cNvPr id="45" name="Oval 44">
                  <a:extLst>
                    <a:ext uri="{FF2B5EF4-FFF2-40B4-BE49-F238E27FC236}">
                      <a16:creationId xmlns:a16="http://schemas.microsoft.com/office/drawing/2014/main" id="{A6E203FA-8E61-214A-A14E-18BE08475EDA}"/>
                    </a:ext>
                  </a:extLst>
                </p:cNvPr>
                <p:cNvSpPr/>
                <p:nvPr/>
              </p:nvSpPr>
              <p:spPr>
                <a:xfrm>
                  <a:off x="7283999" y="588579"/>
                  <a:ext cx="850336" cy="46485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BA125F9-5864-824E-BF0A-8C7EB183A6FB}"/>
                    </a:ext>
                  </a:extLst>
                </p:cNvPr>
                <p:cNvSpPr/>
                <p:nvPr/>
              </p:nvSpPr>
              <p:spPr>
                <a:xfrm>
                  <a:off x="8454301" y="588579"/>
                  <a:ext cx="374389" cy="3153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DA2667D8-5A8C-8C49-8F3B-803A3C0C277B}"/>
                  </a:ext>
                </a:extLst>
              </p:cNvPr>
              <p:cNvSpPr txBox="1"/>
              <p:nvPr/>
            </p:nvSpPr>
            <p:spPr>
              <a:xfrm>
                <a:off x="7342238" y="615349"/>
                <a:ext cx="796918" cy="577081"/>
              </a:xfrm>
              <a:prstGeom prst="rect">
                <a:avLst/>
              </a:prstGeom>
              <a:noFill/>
            </p:spPr>
            <p:txBody>
              <a:bodyPr wrap="square" rtlCol="0">
                <a:spAutoFit/>
              </a:bodyPr>
              <a:lstStyle/>
              <a:p>
                <a:r>
                  <a:rPr lang="es-MX" sz="1050" b="0" i="0" strike="noStrike" cap="none" spc="0" baseline="0" dirty="0">
                    <a:solidFill>
                      <a:srgbClr val="000000"/>
                    </a:solidFill>
                    <a:effectLst/>
                    <a:latin typeface="Tahoma"/>
                    <a:ea typeface="Tahoma"/>
                    <a:cs typeface="Tahoma"/>
                  </a:rPr>
                  <a:t>¿Puedo…?</a:t>
                </a:r>
              </a:p>
              <a:p>
                <a:r>
                  <a:rPr lang="es-MX" sz="1050" b="0" i="0" strike="noStrike" cap="none" spc="0" baseline="0" dirty="0">
                    <a:solidFill>
                      <a:srgbClr val="000000"/>
                    </a:solidFill>
                    <a:effectLst/>
                    <a:latin typeface="Tahoma"/>
                    <a:ea typeface="Tahoma"/>
                    <a:cs typeface="Tahoma"/>
                  </a:rPr>
                  <a:t>¿Quiere…?</a:t>
                </a:r>
                <a:endParaRPr lang="en-US" sz="1050" dirty="0">
                  <a:latin typeface="Tahoma" panose="020B0604030504040204" pitchFamily="34" charset="0"/>
                  <a:ea typeface="Tahoma" panose="020B0604030504040204" pitchFamily="34" charset="0"/>
                  <a:cs typeface="Tahoma" panose="020B0604030504040204" pitchFamily="34" charset="0"/>
                </a:endParaRPr>
              </a:p>
            </p:txBody>
          </p:sp>
        </p:grpSp>
        <p:sp>
          <p:nvSpPr>
            <p:cNvPr id="42" name="TextBox 41">
              <a:extLst>
                <a:ext uri="{FF2B5EF4-FFF2-40B4-BE49-F238E27FC236}">
                  <a16:creationId xmlns:a16="http://schemas.microsoft.com/office/drawing/2014/main" id="{86029715-0670-A24E-95E4-8A7F33156FB4}"/>
                </a:ext>
              </a:extLst>
            </p:cNvPr>
            <p:cNvSpPr txBox="1"/>
            <p:nvPr/>
          </p:nvSpPr>
          <p:spPr>
            <a:xfrm>
              <a:off x="8416274" y="614579"/>
              <a:ext cx="778854" cy="304800"/>
            </a:xfrm>
            <a:prstGeom prst="rect">
              <a:avLst/>
            </a:prstGeom>
            <a:noFill/>
          </p:spPr>
          <p:txBody>
            <a:bodyPr wrap="square" rtlCol="0">
              <a:spAutoFit/>
            </a:bodyPr>
            <a:lstStyle/>
            <a:p>
              <a:r>
                <a:rPr lang="es-MX" sz="1400" b="0" i="0" strike="noStrike" cap="none" spc="0" baseline="0" dirty="0">
                  <a:solidFill>
                    <a:srgbClr val="000000"/>
                  </a:solidFill>
                  <a:effectLst/>
                  <a:latin typeface="Calibri"/>
                  <a:ea typeface="Calibri"/>
                  <a:cs typeface="Calibri"/>
                </a:rPr>
                <a:t>¡Sí!</a:t>
              </a:r>
              <a:endParaRPr lang="en-US" sz="1400" dirty="0"/>
            </a:p>
          </p:txBody>
        </p:sp>
      </p:grpSp>
    </p:spTree>
    <p:extLst>
      <p:ext uri="{BB962C8B-B14F-4D97-AF65-F5344CB8AC3E}">
        <p14:creationId xmlns:p14="http://schemas.microsoft.com/office/powerpoint/2010/main" val="105914030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rcRect l="7105" t="24006" r="50548" b="19076"/>
          <a:stretch>
            <a:fillRect/>
          </a:stretch>
        </p:blipFill>
        <p:spPr>
          <a:xfrm>
            <a:off x="7114683" y="2386733"/>
            <a:ext cx="1918085" cy="1453206"/>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rcRect l="7105" t="24006" r="50548" b="19076"/>
          <a:stretch>
            <a:fillRect/>
          </a:stretch>
        </p:blipFill>
        <p:spPr>
          <a:xfrm>
            <a:off x="532181" y="3364805"/>
            <a:ext cx="1878758" cy="1423410"/>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rcRect l="7105" t="24006" r="50548" b="19076"/>
          <a:stretch>
            <a:fillRect/>
          </a:stretch>
        </p:blipFill>
        <p:spPr>
          <a:xfrm>
            <a:off x="1030923" y="1811862"/>
            <a:ext cx="1717814" cy="130147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l="4832" t="6144" r="78000" b="69150"/>
          <a:stretch>
            <a:fillRect/>
          </a:stretch>
        </p:blipFill>
        <p:spPr>
          <a:xfrm>
            <a:off x="-10160" y="0"/>
            <a:ext cx="1863700" cy="166281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l="2884" t="48105" r="15620" b="40523"/>
          <a:stretch>
            <a:fillRect/>
          </a:stretch>
        </p:blipFill>
        <p:spPr>
          <a:xfrm>
            <a:off x="575984" y="4910947"/>
            <a:ext cx="11174351" cy="779929"/>
          </a:xfrm>
          <a:prstGeom prst="rect">
            <a:avLst/>
          </a:prstGeom>
        </p:spPr>
      </p:pic>
      <p:sp>
        <p:nvSpPr>
          <p:cNvPr id="7" name="TextBox 6"/>
          <p:cNvSpPr txBox="1"/>
          <p:nvPr/>
        </p:nvSpPr>
        <p:spPr>
          <a:xfrm>
            <a:off x="376412" y="5450342"/>
            <a:ext cx="12022478" cy="830997"/>
          </a:xfrm>
          <a:prstGeom prst="rect">
            <a:avLst/>
          </a:prstGeom>
          <a:noFill/>
        </p:spPr>
        <p:txBody>
          <a:bodyPr wrap="square" rtlCol="0">
            <a:spAutoFit/>
          </a:bodyPr>
          <a:lstStyle/>
          <a:p>
            <a:r>
              <a:rPr lang="es-MX" sz="4800" b="1" i="0" strike="noStrike" cap="none" spc="0" baseline="0" dirty="0">
                <a:solidFill>
                  <a:srgbClr val="000000"/>
                </a:solidFill>
                <a:effectLst/>
                <a:latin typeface="Tahoma"/>
                <a:ea typeface="Tahoma"/>
                <a:cs typeface="Tahoma"/>
              </a:rPr>
              <a:t>Las cuatro partes del consentimiento</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5580" y="1486435"/>
            <a:ext cx="3636435" cy="2809972"/>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1665" y="3064416"/>
            <a:ext cx="2505972" cy="1936433"/>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6412" y="1055931"/>
            <a:ext cx="3776738" cy="2918389"/>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rcRect l="28189" t="30845" r="32722" b="32142"/>
          <a:stretch>
            <a:fillRect/>
          </a:stretch>
        </p:blipFill>
        <p:spPr>
          <a:xfrm>
            <a:off x="9246417" y="1845347"/>
            <a:ext cx="2653818" cy="1941817"/>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50322" y="1631460"/>
            <a:ext cx="2931001" cy="2590977"/>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rcRect l="86769" r="8073" b="22092"/>
          <a:stretch>
            <a:fillRect/>
          </a:stretch>
        </p:blipFill>
        <p:spPr>
          <a:xfrm>
            <a:off x="3168231" y="151732"/>
            <a:ext cx="455476" cy="4767904"/>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rcRect l="86769" r="8073" b="22092"/>
          <a:stretch>
            <a:fillRect/>
          </a:stretch>
        </p:blipFill>
        <p:spPr>
          <a:xfrm>
            <a:off x="6445558" y="156149"/>
            <a:ext cx="455476" cy="4767904"/>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rcRect l="86769" r="8073" b="22092"/>
          <a:stretch>
            <a:fillRect/>
          </a:stretch>
        </p:blipFill>
        <p:spPr>
          <a:xfrm>
            <a:off x="9156774" y="113409"/>
            <a:ext cx="455476" cy="4767904"/>
          </a:xfrm>
          <a:prstGeom prst="rect">
            <a:avLst/>
          </a:prstGeom>
        </p:spPr>
      </p:pic>
      <p:sp>
        <p:nvSpPr>
          <p:cNvPr id="19" name="TextBox 18"/>
          <p:cNvSpPr txBox="1"/>
          <p:nvPr/>
        </p:nvSpPr>
        <p:spPr>
          <a:xfrm>
            <a:off x="3761303" y="605301"/>
            <a:ext cx="3159322"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2. Sí, con emoción</a:t>
            </a:r>
          </a:p>
        </p:txBody>
      </p:sp>
      <p:sp>
        <p:nvSpPr>
          <p:cNvPr id="20" name="TextBox 19"/>
          <p:cNvSpPr txBox="1"/>
          <p:nvPr/>
        </p:nvSpPr>
        <p:spPr>
          <a:xfrm>
            <a:off x="6834025" y="585555"/>
            <a:ext cx="3159322"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3. Sin presión</a:t>
            </a:r>
          </a:p>
        </p:txBody>
      </p:sp>
      <p:sp>
        <p:nvSpPr>
          <p:cNvPr id="21" name="TextBox 20"/>
          <p:cNvSpPr txBox="1"/>
          <p:nvPr/>
        </p:nvSpPr>
        <p:spPr>
          <a:xfrm>
            <a:off x="9059788" y="575300"/>
            <a:ext cx="3159322" cy="518160"/>
          </a:xfrm>
          <a:prstGeom prst="rect">
            <a:avLst/>
          </a:prstGeom>
          <a:noFill/>
        </p:spPr>
        <p:txBody>
          <a:bodyPr wrap="square" rtlCol="0">
            <a:spAutoFit/>
          </a:bodyPr>
          <a:lstStyle/>
          <a:p>
            <a:pPr algn="ctr"/>
            <a:r>
              <a:rPr lang="es-MX" sz="2800" b="0" i="0" strike="noStrike" cap="none" spc="0" baseline="0">
                <a:solidFill>
                  <a:srgbClr val="000000"/>
                </a:solidFill>
                <a:effectLst/>
                <a:latin typeface="Tahoma"/>
                <a:ea typeface="Tahoma"/>
                <a:cs typeface="Tahoma"/>
              </a:rPr>
              <a:t>4. Verificar</a:t>
            </a:r>
          </a:p>
        </p:txBody>
      </p:sp>
      <p:sp>
        <p:nvSpPr>
          <p:cNvPr id="22" name="TextBox 21"/>
          <p:cNvSpPr txBox="1"/>
          <p:nvPr/>
        </p:nvSpPr>
        <p:spPr>
          <a:xfrm>
            <a:off x="1269042" y="576661"/>
            <a:ext cx="2178175" cy="944880"/>
          </a:xfrm>
          <a:prstGeom prst="rect">
            <a:avLst/>
          </a:prstGeom>
          <a:noFill/>
        </p:spPr>
        <p:txBody>
          <a:bodyPr wrap="square" rtlCol="0">
            <a:spAutoFit/>
          </a:bodyPr>
          <a:lstStyle/>
          <a:p>
            <a:pPr algn="ctr"/>
            <a:r>
              <a:rPr lang="es-MX" sz="2800" b="0" i="0" strike="noStrike" cap="none" spc="0" baseline="0">
                <a:solidFill>
                  <a:srgbClr val="000000"/>
                </a:solidFill>
                <a:effectLst/>
                <a:latin typeface="Tahoma"/>
                <a:ea typeface="Tahoma"/>
                <a:cs typeface="Tahoma"/>
              </a:rPr>
              <a:t>1. Pensar </a:t>
            </a:r>
          </a:p>
          <a:p>
            <a:pPr algn="ctr"/>
            <a:r>
              <a:rPr lang="es-MX" sz="2800" b="0" i="0" strike="noStrike" cap="none" spc="0" baseline="0">
                <a:solidFill>
                  <a:srgbClr val="000000"/>
                </a:solidFill>
                <a:effectLst/>
                <a:latin typeface="Tahoma"/>
                <a:ea typeface="Tahoma"/>
                <a:cs typeface="Tahoma"/>
              </a:rPr>
              <a:t>claramente</a:t>
            </a:r>
          </a:p>
        </p:txBody>
      </p:sp>
      <p:pic>
        <p:nvPicPr>
          <p:cNvPr id="25" name="Picture 24">
            <a:extLst>
              <a:ext uri="{FF2B5EF4-FFF2-40B4-BE49-F238E27FC236}">
                <a16:creationId xmlns:a16="http://schemas.microsoft.com/office/drawing/2014/main" id="{CB869E89-2E2F-4307-90F5-3F88022FD53A}"/>
              </a:ext>
            </a:extLst>
          </p:cNvPr>
          <p:cNvPicPr>
            <a:picLocks noChangeAspect="1"/>
          </p:cNvPicPr>
          <p:nvPr/>
        </p:nvPicPr>
        <p:blipFill>
          <a:blip r:embed="rId10">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sp>
        <p:nvSpPr>
          <p:cNvPr id="26" name="Footer Placeholder 3">
            <a:extLst>
              <a:ext uri="{FF2B5EF4-FFF2-40B4-BE49-F238E27FC236}">
                <a16:creationId xmlns:a16="http://schemas.microsoft.com/office/drawing/2014/main" id="{DBA95230-5515-4A9E-9172-820C1998ADCE}"/>
              </a:ext>
            </a:extLst>
          </p:cNvPr>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2" name="Oval 1"/>
          <p:cNvSpPr/>
          <p:nvPr/>
        </p:nvSpPr>
        <p:spPr>
          <a:xfrm>
            <a:off x="5130518" y="1446443"/>
            <a:ext cx="1440448" cy="133739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993346" y="2641600"/>
            <a:ext cx="1396014" cy="3454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Callout 3"/>
          <p:cNvSpPr/>
          <p:nvPr/>
        </p:nvSpPr>
        <p:spPr>
          <a:xfrm rot="1488929">
            <a:off x="5141506" y="1259774"/>
            <a:ext cx="1257286" cy="1096413"/>
          </a:xfrm>
          <a:prstGeom prst="wedgeEllipseCallou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5209145" y="1540893"/>
            <a:ext cx="1140359" cy="707886"/>
          </a:xfrm>
          <a:prstGeom prst="rect">
            <a:avLst/>
          </a:prstGeom>
          <a:noFill/>
        </p:spPr>
        <p:txBody>
          <a:bodyPr wrap="square" rtlCol="0">
            <a:spAutoFit/>
          </a:bodyPr>
          <a:lstStyle/>
          <a:p>
            <a:r>
              <a:rPr lang="es-MX" sz="4000" b="0" i="0" strike="noStrike" cap="none" spc="0" baseline="0" dirty="0">
                <a:solidFill>
                  <a:srgbClr val="000000"/>
                </a:solidFill>
                <a:effectLst/>
                <a:latin typeface="Smoothy" pitchFamily="2" charset="77"/>
                <a:ea typeface="Tahoma"/>
                <a:cs typeface="Tahoma"/>
              </a:rPr>
              <a:t>¡¡¡SÍ!!!</a:t>
            </a:r>
            <a:endParaRPr lang="en-US" sz="4000" dirty="0">
              <a:latin typeface="Smoothy" pitchFamily="2" charset="77"/>
              <a:ea typeface="Tahoma" panose="020B0604030504040204" pitchFamily="34" charset="0"/>
              <a:cs typeface="Tahoma" panose="020B0604030504040204" pitchFamily="34" charset="0"/>
            </a:endParaRPr>
          </a:p>
        </p:txBody>
      </p:sp>
      <p:sp>
        <p:nvSpPr>
          <p:cNvPr id="24" name="TextBox 23"/>
          <p:cNvSpPr txBox="1"/>
          <p:nvPr/>
        </p:nvSpPr>
        <p:spPr>
          <a:xfrm>
            <a:off x="10004678" y="2690467"/>
            <a:ext cx="1396014" cy="396240"/>
          </a:xfrm>
          <a:prstGeom prst="rect">
            <a:avLst/>
          </a:prstGeom>
          <a:solidFill>
            <a:schemeClr val="bg1"/>
          </a:solidFill>
        </p:spPr>
        <p:txBody>
          <a:bodyPr wrap="square" rtlCol="0">
            <a:spAutoFit/>
          </a:bodyPr>
          <a:lstStyle/>
          <a:p>
            <a:r>
              <a:rPr lang="es-MX" sz="2000" b="0" i="0" strike="noStrike" cap="none" spc="0" baseline="0" dirty="0">
                <a:solidFill>
                  <a:srgbClr val="000000"/>
                </a:solidFill>
                <a:effectLst/>
                <a:latin typeface="Tahoma"/>
                <a:ea typeface="Tahoma"/>
                <a:cs typeface="Tahoma"/>
              </a:rPr>
              <a:t>¡Verificar!</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3246537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l="7105" t="24006" r="50548" b="19076"/>
          <a:stretch>
            <a:fillRect/>
          </a:stretch>
        </p:blipFill>
        <p:spPr>
          <a:xfrm>
            <a:off x="1204274" y="1478520"/>
            <a:ext cx="3736691" cy="283104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l="36442" t="4183" r="46905" b="72287"/>
          <a:stretch>
            <a:fillRect/>
          </a:stretch>
        </p:blipFill>
        <p:spPr>
          <a:xfrm>
            <a:off x="-10510" y="-21020"/>
            <a:ext cx="2026025" cy="161364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781" y="702410"/>
            <a:ext cx="4649070" cy="359246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rcRect l="2884" t="48105" r="15620" b="40523"/>
          <a:stretch>
            <a:fillRect/>
          </a:stretch>
        </p:blipFill>
        <p:spPr>
          <a:xfrm>
            <a:off x="682781" y="4406025"/>
            <a:ext cx="11174351" cy="779929"/>
          </a:xfrm>
          <a:prstGeom prst="rect">
            <a:avLst/>
          </a:prstGeom>
        </p:spPr>
      </p:pic>
      <p:sp>
        <p:nvSpPr>
          <p:cNvPr id="10" name="TextBox 9"/>
          <p:cNvSpPr txBox="1"/>
          <p:nvPr/>
        </p:nvSpPr>
        <p:spPr>
          <a:xfrm>
            <a:off x="2884701" y="5058604"/>
            <a:ext cx="7408014" cy="923330"/>
          </a:xfrm>
          <a:prstGeom prst="rect">
            <a:avLst/>
          </a:prstGeom>
          <a:noFill/>
        </p:spPr>
        <p:txBody>
          <a:bodyPr wrap="square" rtlCol="0">
            <a:spAutoFit/>
          </a:bodyPr>
          <a:lstStyle/>
          <a:p>
            <a:r>
              <a:rPr lang="es-MX" sz="5400" b="1" i="0" strike="noStrike" cap="none" spc="0" baseline="0" dirty="0">
                <a:solidFill>
                  <a:srgbClr val="000000"/>
                </a:solidFill>
                <a:effectLst/>
                <a:latin typeface="Tahoma"/>
                <a:ea typeface="Tahoma"/>
                <a:cs typeface="Tahoma"/>
              </a:rPr>
              <a:t>Pensar claramente</a:t>
            </a:r>
          </a:p>
        </p:txBody>
      </p:sp>
      <p:grpSp>
        <p:nvGrpSpPr>
          <p:cNvPr id="11" name="Group 10"/>
          <p:cNvGrpSpPr/>
          <p:nvPr/>
        </p:nvGrpSpPr>
        <p:grpSpPr>
          <a:xfrm>
            <a:off x="6588708" y="420615"/>
            <a:ext cx="6401806" cy="4946851"/>
            <a:chOff x="428540" y="441435"/>
            <a:chExt cx="6401806" cy="4946851"/>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rcRect l="7105" t="24006" r="50548" b="19076"/>
            <a:stretch>
              <a:fillRect/>
            </a:stretch>
          </p:blipFill>
          <p:spPr>
            <a:xfrm>
              <a:off x="945370" y="1257036"/>
              <a:ext cx="3889289" cy="2946657"/>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8540" y="441435"/>
              <a:ext cx="6401806" cy="4946851"/>
            </a:xfrm>
            <a:prstGeom prst="rect">
              <a:avLst/>
            </a:prstGeom>
          </p:spPr>
        </p:pic>
      </p:grpSp>
      <p:pic>
        <p:nvPicPr>
          <p:cNvPr id="17" name="Picture 16">
            <a:extLst>
              <a:ext uri="{FF2B5EF4-FFF2-40B4-BE49-F238E27FC236}">
                <a16:creationId xmlns:a16="http://schemas.microsoft.com/office/drawing/2014/main" id="{5DFC436F-A838-4357-A3A2-BF42FA3BA961}"/>
              </a:ext>
            </a:extLst>
          </p:cNvPr>
          <p:cNvPicPr>
            <a:picLocks noChangeAspect="1"/>
          </p:cNvPicPr>
          <p:nvPr/>
        </p:nvPicPr>
        <p:blipFill>
          <a:blip r:embed="rId7">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sp>
        <p:nvSpPr>
          <p:cNvPr id="18" name="Footer Placeholder 3">
            <a:extLst>
              <a:ext uri="{FF2B5EF4-FFF2-40B4-BE49-F238E27FC236}">
                <a16:creationId xmlns:a16="http://schemas.microsoft.com/office/drawing/2014/main" id="{D2559CE9-8E59-4215-876A-A8A859E9D212}"/>
              </a:ext>
            </a:extLst>
          </p:cNvPr>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230262183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64" y="0"/>
            <a:ext cx="12169608" cy="685800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rcRect l="8705" t="16863" r="71400" b="47582"/>
          <a:stretch>
            <a:fillRect/>
          </a:stretch>
        </p:blipFill>
        <p:spPr>
          <a:xfrm>
            <a:off x="3705152" y="1642775"/>
            <a:ext cx="1983003" cy="1997692"/>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rcRect l="35305" t="14053" r="46274" b="54575"/>
          <a:stretch>
            <a:fillRect/>
          </a:stretch>
        </p:blipFill>
        <p:spPr>
          <a:xfrm>
            <a:off x="6061540" y="1340889"/>
            <a:ext cx="1968870" cy="1890116"/>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rcRect l="25737" r="21447"/>
          <a:stretch>
            <a:fillRect/>
          </a:stretch>
        </p:blipFill>
        <p:spPr>
          <a:xfrm>
            <a:off x="5422743" y="3192368"/>
            <a:ext cx="2146766" cy="2291139"/>
          </a:xfrm>
          <a:prstGeom prst="rect">
            <a:avLst/>
          </a:prstGeom>
        </p:spPr>
      </p:pic>
      <p:pic>
        <p:nvPicPr>
          <p:cNvPr id="11" name="Picture 10">
            <a:extLst>
              <a:ext uri="{FF2B5EF4-FFF2-40B4-BE49-F238E27FC236}">
                <a16:creationId xmlns:a16="http://schemas.microsoft.com/office/drawing/2014/main" id="{AC9C3B50-8614-43DD-8459-EA759AF8B305}"/>
              </a:ext>
            </a:extLst>
          </p:cNvPr>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pic>
        <p:nvPicPr>
          <p:cNvPr id="8" name="Picture 2" descr="cdae504c-eb7a-44ef-9a85-7acc950b7752@namprd16"/>
          <p:cNvPicPr>
            <a:picLocks noChangeAspect="1" noChangeArrowheads="1"/>
          </p:cNvPicPr>
          <p:nvPr/>
        </p:nvPicPr>
        <p:blipFill>
          <a:blip r:embed="rId7">
            <a:extLst>
              <a:ext uri="{28A0092B-C50C-407E-A947-70E740481C1C}">
                <a14:useLocalDpi xmlns:a14="http://schemas.microsoft.com/office/drawing/2010/main" val="0"/>
              </a:ext>
            </a:extLst>
          </a:blip>
          <a:srcRect l="17710" t="19473" r="19813" b="1159"/>
          <a:stretch>
            <a:fillRect/>
          </a:stretch>
        </p:blipFill>
        <p:spPr bwMode="auto">
          <a:xfrm>
            <a:off x="2310649" y="1282182"/>
            <a:ext cx="7686779" cy="550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p:nvPr/>
        </p:nvGrpSpPr>
        <p:grpSpPr>
          <a:xfrm>
            <a:off x="2143125" y="-19733"/>
            <a:ext cx="8163753" cy="954107"/>
            <a:chOff x="2143125" y="-10774"/>
            <a:chExt cx="9684859" cy="890339"/>
          </a:xfrm>
        </p:grpSpPr>
        <p:sp>
          <p:nvSpPr>
            <p:cNvPr id="10" name="Rectangle 9"/>
            <p:cNvSpPr/>
            <p:nvPr/>
          </p:nvSpPr>
          <p:spPr>
            <a:xfrm>
              <a:off x="2143125" y="114300"/>
              <a:ext cx="8258175" cy="752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nvGrpSpPr>
            <p:cNvPr id="17" name="Group 16"/>
            <p:cNvGrpSpPr/>
            <p:nvPr/>
          </p:nvGrpSpPr>
          <p:grpSpPr>
            <a:xfrm>
              <a:off x="2143432" y="-10774"/>
              <a:ext cx="9684552" cy="890339"/>
              <a:chOff x="2143432" y="-10774"/>
              <a:chExt cx="9375255" cy="890339"/>
            </a:xfrm>
          </p:grpSpPr>
          <p:sp>
            <p:nvSpPr>
              <p:cNvPr id="18" name="Rectangle 17"/>
              <p:cNvSpPr/>
              <p:nvPr/>
            </p:nvSpPr>
            <p:spPr>
              <a:xfrm>
                <a:off x="2143432" y="287468"/>
                <a:ext cx="9375255"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9" name="TextBox 18"/>
              <p:cNvSpPr txBox="1"/>
              <p:nvPr/>
            </p:nvSpPr>
            <p:spPr>
              <a:xfrm>
                <a:off x="2155369" y="-10774"/>
                <a:ext cx="8478227" cy="890339"/>
              </a:xfrm>
              <a:prstGeom prst="rect">
                <a:avLst/>
              </a:prstGeom>
              <a:noFill/>
            </p:spPr>
            <p:txBody>
              <a:bodyPr wrap="square" rtlCol="0">
                <a:spAutoFit/>
              </a:bodyPr>
              <a:lstStyle/>
              <a:p>
                <a:r>
                  <a:rPr lang="es-MX" sz="2800" b="0" i="0" strike="noStrike" cap="none" spc="0" baseline="0" dirty="0">
                    <a:solidFill>
                      <a:srgbClr val="000000"/>
                    </a:solidFill>
                    <a:effectLst/>
                    <a:latin typeface="Marvin Round" panose="02000000000000000000" pitchFamily="2" charset="0"/>
                    <a:ea typeface="Open Sans Extrabold"/>
                    <a:cs typeface="Open Sans Extrabold"/>
                  </a:rPr>
                  <a:t>Caja de herramientas para una sana relación</a:t>
                </a:r>
                <a:endParaRPr lang="en-US" sz="280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grpSp>
      <p:pic>
        <p:nvPicPr>
          <p:cNvPr id="20" name="Picture 2" descr="4f9d871a-7f42-41a6-9d44-2b32673f4a0e@namprd16"/>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2030941" y="2908934"/>
            <a:ext cx="4077599" cy="229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rcRect l="35305" t="14053" r="46274" b="54575"/>
          <a:stretch>
            <a:fillRect/>
          </a:stretch>
        </p:blipFill>
        <p:spPr>
          <a:xfrm>
            <a:off x="6818819" y="2954811"/>
            <a:ext cx="2757123" cy="2646839"/>
          </a:xfrm>
          <a:prstGeom prst="rect">
            <a:avLst/>
          </a:prstGeom>
        </p:spPr>
      </p:pic>
      <p:pic>
        <p:nvPicPr>
          <p:cNvPr id="3" name="Picture 2"/>
          <p:cNvPicPr>
            <a:picLocks noChangeAspect="1"/>
          </p:cNvPicPr>
          <p:nvPr/>
        </p:nvPicPr>
        <p:blipFill>
          <a:blip r:embed="rId9"/>
          <a:srcRect l="30764" t="37367" r="39395" b="21543"/>
          <a:stretch>
            <a:fillRect/>
          </a:stretch>
        </p:blipFill>
        <p:spPr>
          <a:xfrm>
            <a:off x="4256433" y="1488543"/>
            <a:ext cx="3313076" cy="2576836"/>
          </a:xfrm>
          <a:prstGeom prst="rect">
            <a:avLst/>
          </a:prstGeom>
        </p:spPr>
      </p:pic>
      <p:sp>
        <p:nvSpPr>
          <p:cNvPr id="12" name="Footer Placeholder 3">
            <a:extLst>
              <a:ext uri="{FF2B5EF4-FFF2-40B4-BE49-F238E27FC236}">
                <a16:creationId xmlns:a16="http://schemas.microsoft.com/office/drawing/2014/main" id="{97E30293-AAA1-4D13-BC85-81FA51B8FB3F}"/>
              </a:ext>
            </a:extLst>
          </p:cNvPr>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418248143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0510" y="-21020"/>
            <a:ext cx="2026025" cy="161364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567167" y="4710825"/>
            <a:ext cx="11174351" cy="779929"/>
          </a:xfrm>
          <a:prstGeom prst="rect">
            <a:avLst/>
          </a:prstGeom>
        </p:spPr>
      </p:pic>
      <p:sp>
        <p:nvSpPr>
          <p:cNvPr id="8" name="TextBox 7"/>
          <p:cNvSpPr txBox="1"/>
          <p:nvPr/>
        </p:nvSpPr>
        <p:spPr>
          <a:xfrm>
            <a:off x="2795752" y="5271157"/>
            <a:ext cx="5917324" cy="923330"/>
          </a:xfrm>
          <a:prstGeom prst="rect">
            <a:avLst/>
          </a:prstGeom>
          <a:noFill/>
        </p:spPr>
        <p:txBody>
          <a:bodyPr wrap="square" rtlCol="0">
            <a:spAutoFit/>
          </a:bodyPr>
          <a:lstStyle/>
          <a:p>
            <a:r>
              <a:rPr lang="es-MX" sz="5400" b="1" i="0" strike="noStrike" cap="none" spc="0" baseline="0" dirty="0">
                <a:solidFill>
                  <a:srgbClr val="000000"/>
                </a:solidFill>
                <a:effectLst/>
                <a:latin typeface="Tahoma"/>
                <a:ea typeface="Tahoma"/>
                <a:cs typeface="Tahoma"/>
              </a:rPr>
              <a:t>Sí, con emoción</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8363" y="123260"/>
            <a:ext cx="5189609" cy="4587565"/>
          </a:xfrm>
          <a:prstGeom prst="rect">
            <a:avLst/>
          </a:prstGeom>
        </p:spPr>
      </p:pic>
      <p:pic>
        <p:nvPicPr>
          <p:cNvPr id="12" name="Picture 11">
            <a:extLst>
              <a:ext uri="{FF2B5EF4-FFF2-40B4-BE49-F238E27FC236}">
                <a16:creationId xmlns:a16="http://schemas.microsoft.com/office/drawing/2014/main" id="{198A2F69-5048-4CF9-8A91-0D72B448F620}"/>
              </a:ext>
            </a:extLst>
          </p:cNvPr>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sp>
        <p:nvSpPr>
          <p:cNvPr id="13" name="Footer Placeholder 3">
            <a:extLst>
              <a:ext uri="{FF2B5EF4-FFF2-40B4-BE49-F238E27FC236}">
                <a16:creationId xmlns:a16="http://schemas.microsoft.com/office/drawing/2014/main" id="{9DBCF05A-9F5D-47DD-8BF5-805932E613D8}"/>
              </a:ext>
            </a:extLst>
          </p:cNvPr>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2" name="Oval 1"/>
          <p:cNvSpPr/>
          <p:nvPr/>
        </p:nvSpPr>
        <p:spPr>
          <a:xfrm>
            <a:off x="6289039" y="0"/>
            <a:ext cx="2607823" cy="204216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6588738" y="294928"/>
            <a:ext cx="2019234" cy="1747232"/>
            <a:chOff x="9031033" y="1577703"/>
            <a:chExt cx="2019234" cy="1747232"/>
          </a:xfrm>
        </p:grpSpPr>
        <p:sp>
          <p:nvSpPr>
            <p:cNvPr id="9" name="Oval Callout 8"/>
            <p:cNvSpPr/>
            <p:nvPr/>
          </p:nvSpPr>
          <p:spPr>
            <a:xfrm rot="2237298">
              <a:off x="9031033" y="1577703"/>
              <a:ext cx="1959573" cy="1747232"/>
            </a:xfrm>
            <a:prstGeom prst="wedgeEllipseCallou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9272934" y="2128987"/>
              <a:ext cx="1777333" cy="923330"/>
            </a:xfrm>
            <a:prstGeom prst="rect">
              <a:avLst/>
            </a:prstGeom>
            <a:noFill/>
          </p:spPr>
          <p:txBody>
            <a:bodyPr wrap="square" rtlCol="0">
              <a:spAutoFit/>
            </a:bodyPr>
            <a:lstStyle/>
            <a:p>
              <a:r>
                <a:rPr lang="es-MX" sz="5400" b="0" i="0" u="sng" strike="noStrike" cap="none" spc="0" baseline="0" dirty="0">
                  <a:solidFill>
                    <a:srgbClr val="000000"/>
                  </a:solidFill>
                  <a:effectLst/>
                  <a:uFill>
                    <a:solidFill>
                      <a:srgbClr val="000000"/>
                    </a:solidFill>
                  </a:uFill>
                  <a:latin typeface="Smoothy" pitchFamily="2" charset="77"/>
                  <a:ea typeface="Tahoma"/>
                  <a:cs typeface="Tahoma"/>
                </a:rPr>
                <a:t>¡¡¡SÍ!!!</a:t>
              </a:r>
              <a:endParaRPr lang="en-US" sz="5400" u="sng" dirty="0">
                <a:latin typeface="Smoothy" pitchFamily="2" charset="77"/>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112592398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7105" t="24006" r="50548" b="19076"/>
          <a:stretch>
            <a:fillRect/>
          </a:stretch>
        </p:blipFill>
        <p:spPr>
          <a:xfrm>
            <a:off x="3671113" y="1471540"/>
            <a:ext cx="4966458" cy="323928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2514" y="-241152"/>
            <a:ext cx="7089796" cy="547847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rcRect l="36442" t="4183" r="46905" b="72287"/>
          <a:stretch>
            <a:fillRect/>
          </a:stretch>
        </p:blipFill>
        <p:spPr>
          <a:xfrm>
            <a:off x="-10510" y="-21020"/>
            <a:ext cx="2026025" cy="1613647"/>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rcRect l="2884" t="48105" r="15620" b="40523"/>
          <a:stretch>
            <a:fillRect/>
          </a:stretch>
        </p:blipFill>
        <p:spPr>
          <a:xfrm>
            <a:off x="567167" y="4710825"/>
            <a:ext cx="11174351" cy="779929"/>
          </a:xfrm>
          <a:prstGeom prst="rect">
            <a:avLst/>
          </a:prstGeom>
        </p:spPr>
      </p:pic>
      <p:sp>
        <p:nvSpPr>
          <p:cNvPr id="10" name="TextBox 9"/>
          <p:cNvSpPr txBox="1"/>
          <p:nvPr/>
        </p:nvSpPr>
        <p:spPr>
          <a:xfrm>
            <a:off x="3965261" y="5315132"/>
            <a:ext cx="5103583" cy="914400"/>
          </a:xfrm>
          <a:prstGeom prst="rect">
            <a:avLst/>
          </a:prstGeom>
          <a:noFill/>
        </p:spPr>
        <p:txBody>
          <a:bodyPr wrap="square" rtlCol="0">
            <a:spAutoFit/>
          </a:bodyPr>
          <a:lstStyle/>
          <a:p>
            <a:r>
              <a:rPr lang="es-MX" sz="5400" b="1" i="0" strike="noStrike" cap="none" spc="0" baseline="0" dirty="0">
                <a:solidFill>
                  <a:srgbClr val="000000"/>
                </a:solidFill>
                <a:effectLst/>
                <a:latin typeface="Tahoma"/>
                <a:ea typeface="Tahoma"/>
                <a:cs typeface="Tahoma"/>
              </a:rPr>
              <a:t>Sin presión</a:t>
            </a:r>
          </a:p>
        </p:txBody>
      </p:sp>
      <p:pic>
        <p:nvPicPr>
          <p:cNvPr id="13" name="Picture 12">
            <a:extLst>
              <a:ext uri="{FF2B5EF4-FFF2-40B4-BE49-F238E27FC236}">
                <a16:creationId xmlns:a16="http://schemas.microsoft.com/office/drawing/2014/main" id="{2461C2A3-2FC5-443A-8E87-F49C9C7CDC79}"/>
              </a:ext>
            </a:extLst>
          </p:cNvPr>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sp>
        <p:nvSpPr>
          <p:cNvPr id="14" name="Footer Placeholder 3">
            <a:extLst>
              <a:ext uri="{FF2B5EF4-FFF2-40B4-BE49-F238E27FC236}">
                <a16:creationId xmlns:a16="http://schemas.microsoft.com/office/drawing/2014/main" id="{D3CB1E16-9CFC-4746-AAB6-CFC1288C63A6}"/>
              </a:ext>
            </a:extLst>
          </p:cNvPr>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226987852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rcRect r="82821"/>
          <a:stretch>
            <a:fillRect/>
          </a:stretch>
        </p:blipFill>
        <p:spPr>
          <a:xfrm>
            <a:off x="1" y="0"/>
            <a:ext cx="1894114" cy="68580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rcRect l="29959" t="32696" r="30692" b="33153"/>
          <a:stretch>
            <a:fillRect/>
          </a:stretch>
        </p:blipFill>
        <p:spPr>
          <a:xfrm>
            <a:off x="1187690" y="1207679"/>
            <a:ext cx="4768599" cy="319809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rcRect l="2884" t="48105" r="15620" b="40523"/>
          <a:stretch>
            <a:fillRect/>
          </a:stretch>
        </p:blipFill>
        <p:spPr>
          <a:xfrm>
            <a:off x="716320" y="4809118"/>
            <a:ext cx="11174351" cy="779929"/>
          </a:xfrm>
          <a:prstGeom prst="rect">
            <a:avLst/>
          </a:prstGeom>
        </p:spPr>
      </p:pic>
      <p:sp>
        <p:nvSpPr>
          <p:cNvPr id="9" name="TextBox 8"/>
          <p:cNvSpPr txBox="1"/>
          <p:nvPr/>
        </p:nvSpPr>
        <p:spPr>
          <a:xfrm>
            <a:off x="4416412" y="5546472"/>
            <a:ext cx="3792868" cy="914400"/>
          </a:xfrm>
          <a:prstGeom prst="rect">
            <a:avLst/>
          </a:prstGeom>
          <a:noFill/>
        </p:spPr>
        <p:txBody>
          <a:bodyPr wrap="square" rtlCol="0">
            <a:spAutoFit/>
          </a:bodyPr>
          <a:lstStyle/>
          <a:p>
            <a:r>
              <a:rPr lang="es-MX" sz="5400" b="1" i="0" strike="noStrike" cap="none" spc="0" baseline="0">
                <a:solidFill>
                  <a:srgbClr val="000000"/>
                </a:solidFill>
                <a:effectLst/>
                <a:latin typeface="Tahoma"/>
                <a:ea typeface="Tahoma"/>
                <a:cs typeface="Tahoma"/>
              </a:rPr>
              <a:t>Verificar</a:t>
            </a: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rcRect l="32468" t="54064" r="35509" b="4495"/>
          <a:stretch>
            <a:fillRect/>
          </a:stretch>
        </p:blipFill>
        <p:spPr>
          <a:xfrm>
            <a:off x="6549069" y="1311528"/>
            <a:ext cx="4568110" cy="3330362"/>
          </a:xfrm>
          <a:prstGeom prst="rect">
            <a:avLst/>
          </a:prstGeom>
        </p:spPr>
      </p:pic>
      <p:pic>
        <p:nvPicPr>
          <p:cNvPr id="12" name="Picture 11">
            <a:extLst>
              <a:ext uri="{FF2B5EF4-FFF2-40B4-BE49-F238E27FC236}">
                <a16:creationId xmlns:a16="http://schemas.microsoft.com/office/drawing/2014/main" id="{BF8004FC-0A10-4943-9041-BFF7AFE1F886}"/>
              </a:ext>
            </a:extLst>
          </p:cNvPr>
          <p:cNvPicPr>
            <a:picLocks noChangeAspect="1"/>
          </p:cNvPicPr>
          <p:nvPr/>
        </p:nvPicPr>
        <p:blipFill>
          <a:blip r:embed="rId7">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sp>
        <p:nvSpPr>
          <p:cNvPr id="13" name="Footer Placeholder 3">
            <a:extLst>
              <a:ext uri="{FF2B5EF4-FFF2-40B4-BE49-F238E27FC236}">
                <a16:creationId xmlns:a16="http://schemas.microsoft.com/office/drawing/2014/main" id="{B74EEA56-D73A-49C3-8AE5-589B1700D844}"/>
              </a:ext>
            </a:extLst>
          </p:cNvPr>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3" name="Rectangle 2"/>
          <p:cNvSpPr/>
          <p:nvPr/>
        </p:nvSpPr>
        <p:spPr>
          <a:xfrm>
            <a:off x="2306320" y="2377440"/>
            <a:ext cx="2184400" cy="7518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352693" y="2650177"/>
            <a:ext cx="2596604" cy="646331"/>
          </a:xfrm>
          <a:prstGeom prst="rect">
            <a:avLst/>
          </a:prstGeom>
          <a:solidFill>
            <a:schemeClr val="bg1"/>
          </a:solidFill>
        </p:spPr>
        <p:txBody>
          <a:bodyPr wrap="square" rtlCol="0">
            <a:spAutoFit/>
          </a:bodyPr>
          <a:lstStyle/>
          <a:p>
            <a:pPr algn="ctr"/>
            <a:r>
              <a:rPr lang="es-MX" sz="3600" b="0" i="0" strike="noStrike" cap="none" spc="0" baseline="0">
                <a:solidFill>
                  <a:srgbClr val="000000"/>
                </a:solidFill>
                <a:effectLst/>
                <a:latin typeface="Tahoma"/>
                <a:ea typeface="Tahoma"/>
                <a:cs typeface="Tahoma"/>
              </a:rPr>
              <a:t>Verificar</a:t>
            </a:r>
            <a:endParaRPr lang="en-US" sz="3600">
              <a:latin typeface="Tahoma" panose="020B0604030504040204" pitchFamily="34" charset="0"/>
              <a:ea typeface="Tahoma" panose="020B0604030504040204" pitchFamily="34" charset="0"/>
              <a:cs typeface="Tahoma" panose="020B0604030504040204" pitchFamily="34" charset="0"/>
            </a:endParaRPr>
          </a:p>
        </p:txBody>
      </p:sp>
      <p:sp>
        <p:nvSpPr>
          <p:cNvPr id="5" name="Rectangle 4">
            <a:extLst>
              <a:ext uri="{FF2B5EF4-FFF2-40B4-BE49-F238E27FC236}">
                <a16:creationId xmlns:a16="http://schemas.microsoft.com/office/drawing/2014/main" id="{07E53084-2193-B043-AFA8-12EE9E7CEE1B}"/>
              </a:ext>
            </a:extLst>
          </p:cNvPr>
          <p:cNvSpPr/>
          <p:nvPr/>
        </p:nvSpPr>
        <p:spPr>
          <a:xfrm>
            <a:off x="4490720" y="2377440"/>
            <a:ext cx="298994" cy="2727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95064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rcRect t="3863"/>
          <a:stretch>
            <a:fillRect/>
          </a:stretch>
        </p:blipFill>
        <p:spPr>
          <a:xfrm>
            <a:off x="2510343" y="4724994"/>
            <a:ext cx="3798365" cy="1085871"/>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70" y="0"/>
            <a:ext cx="12166314" cy="6858000"/>
          </a:xfrm>
          <a:prstGeom prst="rect">
            <a:avLst/>
          </a:prstGeom>
        </p:spPr>
      </p:pic>
      <p:sp>
        <p:nvSpPr>
          <p:cNvPr id="10" name="TextBox 9"/>
          <p:cNvSpPr txBox="1"/>
          <p:nvPr/>
        </p:nvSpPr>
        <p:spPr>
          <a:xfrm>
            <a:off x="9063537" y="1337134"/>
            <a:ext cx="2645682" cy="954107"/>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Plática sobre consentimiento</a:t>
            </a:r>
          </a:p>
        </p:txBody>
      </p:sp>
      <p:sp>
        <p:nvSpPr>
          <p:cNvPr id="11" name="TextBox 10"/>
          <p:cNvSpPr txBox="1"/>
          <p:nvPr/>
        </p:nvSpPr>
        <p:spPr>
          <a:xfrm>
            <a:off x="3560159" y="2295452"/>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Juego Las papitas a la francesa</a:t>
            </a:r>
          </a:p>
        </p:txBody>
      </p:sp>
      <p:sp>
        <p:nvSpPr>
          <p:cNvPr id="12" name="TextBox 11"/>
          <p:cNvSpPr txBox="1"/>
          <p:nvPr/>
        </p:nvSpPr>
        <p:spPr>
          <a:xfrm>
            <a:off x="6263024" y="4577496"/>
            <a:ext cx="3847067" cy="944880"/>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Las cuatro partes del consentimiento</a:t>
            </a:r>
          </a:p>
        </p:txBody>
      </p:sp>
      <p:sp>
        <p:nvSpPr>
          <p:cNvPr id="14" name="TextBox 13"/>
          <p:cNvSpPr txBox="1"/>
          <p:nvPr/>
        </p:nvSpPr>
        <p:spPr>
          <a:xfrm>
            <a:off x="8060368" y="5123653"/>
            <a:ext cx="3745107" cy="1325880"/>
          </a:xfrm>
          <a:prstGeom prst="rect">
            <a:avLst/>
          </a:prstGeom>
          <a:noFill/>
        </p:spPr>
        <p:txBody>
          <a:bodyPr wrap="square" rtlCol="0">
            <a:spAutoFit/>
          </a:bodyPr>
          <a:lstStyle/>
          <a:p>
            <a:pPr algn="ctr"/>
            <a:r>
              <a:rPr lang="es-MX" sz="2700" b="0" i="0" strike="noStrike" cap="none" spc="0" baseline="0" dirty="0">
                <a:solidFill>
                  <a:srgbClr val="000000"/>
                </a:solidFill>
                <a:effectLst/>
                <a:latin typeface="Tahoma"/>
                <a:ea typeface="Tahoma"/>
                <a:cs typeface="Tahoma"/>
              </a:rPr>
              <a:t>Herramienta Verificación de consentimiento</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rcRect l="26739" r="27745"/>
          <a:stretch>
            <a:fillRect/>
          </a:stretch>
        </p:blipFill>
        <p:spPr>
          <a:xfrm>
            <a:off x="2346289" y="1779463"/>
            <a:ext cx="1243828" cy="1540378"/>
          </a:xfrm>
          <a:prstGeom prst="rect">
            <a:avLst/>
          </a:prstGeom>
        </p:spPr>
      </p:pic>
      <p:sp>
        <p:nvSpPr>
          <p:cNvPr id="9" name="TextBox 8"/>
          <p:cNvSpPr txBox="1"/>
          <p:nvPr/>
        </p:nvSpPr>
        <p:spPr>
          <a:xfrm>
            <a:off x="4130568" y="3534994"/>
            <a:ext cx="4578003" cy="523220"/>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Descanso para el cerebro</a:t>
            </a:r>
          </a:p>
        </p:txBody>
      </p:sp>
      <p:pic>
        <p:nvPicPr>
          <p:cNvPr id="16" name="Picture 15"/>
          <p:cNvPicPr>
            <a:picLocks noChangeAspect="1"/>
          </p:cNvPicPr>
          <p:nvPr/>
        </p:nvPicPr>
        <p:blipFill>
          <a:blip r:embed="rId6"/>
          <a:stretch>
            <a:fillRect/>
          </a:stretch>
        </p:blipFill>
        <p:spPr>
          <a:xfrm>
            <a:off x="2346289" y="3296029"/>
            <a:ext cx="1813365" cy="1269928"/>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rcRect l="67315" t="67058" r="20748" b="14772"/>
          <a:stretch>
            <a:fillRect/>
          </a:stretch>
        </p:blipFill>
        <p:spPr>
          <a:xfrm>
            <a:off x="1375335" y="1004046"/>
            <a:ext cx="1452282" cy="1246094"/>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rcRect l="67315" t="67058" r="20748" b="14772"/>
          <a:stretch>
            <a:fillRect/>
          </a:stretch>
        </p:blipFill>
        <p:spPr>
          <a:xfrm>
            <a:off x="1377423" y="2058318"/>
            <a:ext cx="1452282" cy="1246094"/>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rcRect l="67315" t="67058" r="20748" b="14772"/>
          <a:stretch>
            <a:fillRect/>
          </a:stretch>
        </p:blipFill>
        <p:spPr>
          <a:xfrm>
            <a:off x="1402475" y="3110502"/>
            <a:ext cx="1452282" cy="1246094"/>
          </a:xfrm>
          <a:prstGeom prst="rect">
            <a:avLst/>
          </a:prstGeom>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rcRect l="67315" t="67058" r="20748" b="14772"/>
          <a:stretch>
            <a:fillRect/>
          </a:stretch>
        </p:blipFill>
        <p:spPr>
          <a:xfrm>
            <a:off x="1442141" y="4177300"/>
            <a:ext cx="1452282" cy="1246094"/>
          </a:xfrm>
          <a:prstGeom prst="rect">
            <a:avLst/>
          </a:prstGeom>
        </p:spPr>
      </p:pic>
      <p:pic>
        <p:nvPicPr>
          <p:cNvPr id="24" name="Picture 23">
            <a:extLst>
              <a:ext uri="{FF2B5EF4-FFF2-40B4-BE49-F238E27FC236}">
                <a16:creationId xmlns:a16="http://schemas.microsoft.com/office/drawing/2014/main" id="{B99BBD5E-A282-4F53-9FEC-8442103FFBEE}"/>
              </a:ext>
            </a:extLst>
          </p:cNvPr>
          <p:cNvPicPr>
            <a:picLocks noChangeAspect="1"/>
          </p:cNvPicPr>
          <p:nvPr/>
        </p:nvPicPr>
        <p:blipFill>
          <a:blip r:embed="rId8">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sp>
        <p:nvSpPr>
          <p:cNvPr id="25" name="Footer Placeholder 3">
            <a:extLst>
              <a:ext uri="{FF2B5EF4-FFF2-40B4-BE49-F238E27FC236}">
                <a16:creationId xmlns:a16="http://schemas.microsoft.com/office/drawing/2014/main" id="{A05D63F4-2C24-4047-8E11-02F2FECC3647}"/>
              </a:ext>
            </a:extLst>
          </p:cNvPr>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26" name="Picture 25"/>
          <p:cNvPicPr>
            <a:picLocks noChangeAspect="1"/>
          </p:cNvPicPr>
          <p:nvPr/>
        </p:nvPicPr>
        <p:blipFill>
          <a:blip r:embed="rId9"/>
          <a:srcRect l="21744"/>
          <a:stretch>
            <a:fillRect/>
          </a:stretch>
        </p:blipFill>
        <p:spPr>
          <a:xfrm>
            <a:off x="6396516" y="5442666"/>
            <a:ext cx="1960788" cy="1415334"/>
          </a:xfrm>
          <a:prstGeom prst="rect">
            <a:avLst/>
          </a:prstGeom>
        </p:spPr>
      </p:pic>
      <p:grpSp>
        <p:nvGrpSpPr>
          <p:cNvPr id="34" name="Group 33"/>
          <p:cNvGrpSpPr/>
          <p:nvPr/>
        </p:nvGrpSpPr>
        <p:grpSpPr>
          <a:xfrm>
            <a:off x="4000926" y="4565957"/>
            <a:ext cx="563352" cy="560673"/>
            <a:chOff x="4000926" y="4565957"/>
            <a:chExt cx="563352" cy="560673"/>
          </a:xfrm>
        </p:grpSpPr>
        <p:sp>
          <p:nvSpPr>
            <p:cNvPr id="35" name="Oval 34"/>
            <p:cNvSpPr/>
            <p:nvPr/>
          </p:nvSpPr>
          <p:spPr>
            <a:xfrm>
              <a:off x="4053840" y="4565957"/>
              <a:ext cx="457524" cy="54816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4000926" y="4818853"/>
              <a:ext cx="563352" cy="304800"/>
            </a:xfrm>
            <a:prstGeom prst="rect">
              <a:avLst/>
            </a:prstGeom>
            <a:noFill/>
          </p:spPr>
          <p:txBody>
            <a:bodyPr wrap="square" rtlCol="0">
              <a:spAutoFit/>
            </a:bodyPr>
            <a:lstStyle/>
            <a:p>
              <a:r>
                <a:rPr lang="es-MX" sz="1400" b="0" i="0" strike="noStrike" cap="none" spc="0" baseline="0">
                  <a:solidFill>
                    <a:srgbClr val="000000"/>
                  </a:solidFill>
                  <a:effectLst/>
                  <a:latin typeface="Tahoma"/>
                  <a:ea typeface="Tahoma"/>
                  <a:cs typeface="Tahoma"/>
                </a:rPr>
                <a:t>¡SÍ!</a:t>
              </a:r>
              <a:endParaRPr lang="en-US" sz="1400">
                <a:latin typeface="Tahoma" panose="020B0604030504040204" pitchFamily="34" charset="0"/>
                <a:ea typeface="Tahoma" panose="020B0604030504040204" pitchFamily="34" charset="0"/>
                <a:cs typeface="Tahoma" panose="020B0604030504040204" pitchFamily="34" charset="0"/>
              </a:endParaRPr>
            </a:p>
          </p:txBody>
        </p:sp>
      </p:grpSp>
      <p:sp>
        <p:nvSpPr>
          <p:cNvPr id="37" name="Oval 36"/>
          <p:cNvSpPr/>
          <p:nvPr/>
        </p:nvSpPr>
        <p:spPr>
          <a:xfrm>
            <a:off x="5661234" y="5029406"/>
            <a:ext cx="406476" cy="22331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2BB83EB5-017F-FC42-AA85-470CD4154D3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17856" y="530862"/>
            <a:ext cx="2645682" cy="1984261"/>
          </a:xfrm>
          <a:prstGeom prst="rect">
            <a:avLst/>
          </a:prstGeom>
        </p:spPr>
      </p:pic>
      <p:grpSp>
        <p:nvGrpSpPr>
          <p:cNvPr id="39" name="Group 38">
            <a:extLst>
              <a:ext uri="{FF2B5EF4-FFF2-40B4-BE49-F238E27FC236}">
                <a16:creationId xmlns:a16="http://schemas.microsoft.com/office/drawing/2014/main" id="{5C0BDDE2-A478-9D4F-A481-D0A830200640}"/>
              </a:ext>
            </a:extLst>
          </p:cNvPr>
          <p:cNvGrpSpPr/>
          <p:nvPr/>
        </p:nvGrpSpPr>
        <p:grpSpPr>
          <a:xfrm>
            <a:off x="7283999" y="588579"/>
            <a:ext cx="1911129" cy="603851"/>
            <a:chOff x="7283999" y="588579"/>
            <a:chExt cx="1911129" cy="603851"/>
          </a:xfrm>
        </p:grpSpPr>
        <p:grpSp>
          <p:nvGrpSpPr>
            <p:cNvPr id="40" name="Group 39">
              <a:extLst>
                <a:ext uri="{FF2B5EF4-FFF2-40B4-BE49-F238E27FC236}">
                  <a16:creationId xmlns:a16="http://schemas.microsoft.com/office/drawing/2014/main" id="{B178FA33-B401-094F-904C-B6771BDA5FE5}"/>
                </a:ext>
              </a:extLst>
            </p:cNvPr>
            <p:cNvGrpSpPr/>
            <p:nvPr/>
          </p:nvGrpSpPr>
          <p:grpSpPr>
            <a:xfrm>
              <a:off x="7283999" y="588579"/>
              <a:ext cx="1544691" cy="603851"/>
              <a:chOff x="7283999" y="588579"/>
              <a:chExt cx="1544691" cy="603851"/>
            </a:xfrm>
          </p:grpSpPr>
          <p:grpSp>
            <p:nvGrpSpPr>
              <p:cNvPr id="42" name="Group 41">
                <a:extLst>
                  <a:ext uri="{FF2B5EF4-FFF2-40B4-BE49-F238E27FC236}">
                    <a16:creationId xmlns:a16="http://schemas.microsoft.com/office/drawing/2014/main" id="{1311ABE1-E61A-9342-B44F-ED4DC059F27F}"/>
                  </a:ext>
                </a:extLst>
              </p:cNvPr>
              <p:cNvGrpSpPr/>
              <p:nvPr/>
            </p:nvGrpSpPr>
            <p:grpSpPr>
              <a:xfrm>
                <a:off x="7283999" y="588579"/>
                <a:ext cx="1544691" cy="464857"/>
                <a:chOff x="7283999" y="588579"/>
                <a:chExt cx="1544691" cy="464857"/>
              </a:xfrm>
            </p:grpSpPr>
            <p:sp>
              <p:nvSpPr>
                <p:cNvPr id="44" name="Oval 43">
                  <a:extLst>
                    <a:ext uri="{FF2B5EF4-FFF2-40B4-BE49-F238E27FC236}">
                      <a16:creationId xmlns:a16="http://schemas.microsoft.com/office/drawing/2014/main" id="{07DDB818-6639-0844-B59D-086F8C2745BF}"/>
                    </a:ext>
                  </a:extLst>
                </p:cNvPr>
                <p:cNvSpPr/>
                <p:nvPr/>
              </p:nvSpPr>
              <p:spPr>
                <a:xfrm>
                  <a:off x="7283999" y="588579"/>
                  <a:ext cx="850336" cy="46485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0FDA69D5-B111-1647-96FF-A8B8EAC8F9DE}"/>
                    </a:ext>
                  </a:extLst>
                </p:cNvPr>
                <p:cNvSpPr/>
                <p:nvPr/>
              </p:nvSpPr>
              <p:spPr>
                <a:xfrm>
                  <a:off x="8454301" y="588579"/>
                  <a:ext cx="374389" cy="3153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F9947CAF-3175-4F40-B380-B510C78FF25F}"/>
                  </a:ext>
                </a:extLst>
              </p:cNvPr>
              <p:cNvSpPr txBox="1"/>
              <p:nvPr/>
            </p:nvSpPr>
            <p:spPr>
              <a:xfrm>
                <a:off x="7342238" y="615349"/>
                <a:ext cx="796918" cy="577081"/>
              </a:xfrm>
              <a:prstGeom prst="rect">
                <a:avLst/>
              </a:prstGeom>
              <a:noFill/>
            </p:spPr>
            <p:txBody>
              <a:bodyPr wrap="square" rtlCol="0">
                <a:spAutoFit/>
              </a:bodyPr>
              <a:lstStyle/>
              <a:p>
                <a:r>
                  <a:rPr lang="es-MX" sz="1050" b="0" i="0" strike="noStrike" cap="none" spc="0" baseline="0" dirty="0">
                    <a:solidFill>
                      <a:srgbClr val="000000"/>
                    </a:solidFill>
                    <a:effectLst/>
                    <a:latin typeface="Tahoma"/>
                    <a:ea typeface="Tahoma"/>
                    <a:cs typeface="Tahoma"/>
                  </a:rPr>
                  <a:t>¿Puedo…?</a:t>
                </a:r>
              </a:p>
              <a:p>
                <a:r>
                  <a:rPr lang="es-MX" sz="1050" b="0" i="0" strike="noStrike" cap="none" spc="0" baseline="0" dirty="0">
                    <a:solidFill>
                      <a:srgbClr val="000000"/>
                    </a:solidFill>
                    <a:effectLst/>
                    <a:latin typeface="Tahoma"/>
                    <a:ea typeface="Tahoma"/>
                    <a:cs typeface="Tahoma"/>
                  </a:rPr>
                  <a:t>¿Quiere…?</a:t>
                </a:r>
                <a:endParaRPr lang="en-US" sz="1050" dirty="0">
                  <a:latin typeface="Tahoma" panose="020B0604030504040204" pitchFamily="34" charset="0"/>
                  <a:ea typeface="Tahoma" panose="020B0604030504040204" pitchFamily="34" charset="0"/>
                  <a:cs typeface="Tahoma" panose="020B0604030504040204" pitchFamily="34" charset="0"/>
                </a:endParaRPr>
              </a:p>
            </p:txBody>
          </p:sp>
        </p:grpSp>
        <p:sp>
          <p:nvSpPr>
            <p:cNvPr id="41" name="TextBox 40">
              <a:extLst>
                <a:ext uri="{FF2B5EF4-FFF2-40B4-BE49-F238E27FC236}">
                  <a16:creationId xmlns:a16="http://schemas.microsoft.com/office/drawing/2014/main" id="{5D3A6709-AF27-8845-B8E7-159C5F629167}"/>
                </a:ext>
              </a:extLst>
            </p:cNvPr>
            <p:cNvSpPr txBox="1"/>
            <p:nvPr/>
          </p:nvSpPr>
          <p:spPr>
            <a:xfrm>
              <a:off x="8416274" y="614579"/>
              <a:ext cx="778854" cy="304800"/>
            </a:xfrm>
            <a:prstGeom prst="rect">
              <a:avLst/>
            </a:prstGeom>
            <a:noFill/>
          </p:spPr>
          <p:txBody>
            <a:bodyPr wrap="square" rtlCol="0">
              <a:spAutoFit/>
            </a:bodyPr>
            <a:lstStyle/>
            <a:p>
              <a:r>
                <a:rPr lang="es-MX" sz="1400" b="0" i="0" strike="noStrike" cap="none" spc="0" baseline="0" dirty="0">
                  <a:solidFill>
                    <a:srgbClr val="000000"/>
                  </a:solidFill>
                  <a:effectLst/>
                  <a:latin typeface="Calibri"/>
                  <a:ea typeface="Calibri"/>
                  <a:cs typeface="Calibri"/>
                </a:rPr>
                <a:t>¡Sí!</a:t>
              </a:r>
              <a:endParaRPr lang="en-US" sz="1400" dirty="0"/>
            </a:p>
          </p:txBody>
        </p:sp>
      </p:grpSp>
    </p:spTree>
    <p:extLst>
      <p:ext uri="{BB962C8B-B14F-4D97-AF65-F5344CB8AC3E}">
        <p14:creationId xmlns:p14="http://schemas.microsoft.com/office/powerpoint/2010/main" val="6789558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21A248D-744A-4385-AD33-67B35A809247}"/>
              </a:ext>
            </a:extLst>
          </p:cNvPr>
          <p:cNvPicPr>
            <a:picLocks noChangeAspect="1"/>
          </p:cNvPicPr>
          <p:nvPr/>
        </p:nvPicPr>
        <p:blipFill>
          <a:blip r:embed="rId3">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sp>
        <p:nvSpPr>
          <p:cNvPr id="8" name="Footer Placeholder 3">
            <a:extLst>
              <a:ext uri="{FF2B5EF4-FFF2-40B4-BE49-F238E27FC236}">
                <a16:creationId xmlns:a16="http://schemas.microsoft.com/office/drawing/2014/main" id="{FA8073A7-7EA7-4E4D-9063-C77905F3F224}"/>
              </a:ext>
            </a:extLst>
          </p:cNvPr>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rcRect l="4832" t="6144" r="78000" b="69150"/>
          <a:stretch>
            <a:fillRect/>
          </a:stretch>
        </p:blipFill>
        <p:spPr>
          <a:xfrm>
            <a:off x="-14748" y="-14748"/>
            <a:ext cx="2088777" cy="1694330"/>
          </a:xfrm>
          <a:prstGeom prst="rect">
            <a:avLst/>
          </a:prstGeom>
        </p:spPr>
      </p:pic>
      <p:pic>
        <p:nvPicPr>
          <p:cNvPr id="10" name="Picture 9"/>
          <p:cNvPicPr>
            <a:picLocks noChangeAspect="1"/>
          </p:cNvPicPr>
          <p:nvPr/>
        </p:nvPicPr>
        <p:blipFill>
          <a:blip r:embed="rId5"/>
          <a:srcRect l="21744"/>
          <a:stretch>
            <a:fillRect/>
          </a:stretch>
        </p:blipFill>
        <p:spPr>
          <a:xfrm>
            <a:off x="2816569" y="1381760"/>
            <a:ext cx="6628379" cy="4784489"/>
          </a:xfrm>
          <a:prstGeom prst="rect">
            <a:avLst/>
          </a:prstGeom>
        </p:spPr>
      </p:pic>
    </p:spTree>
    <p:extLst>
      <p:ext uri="{BB962C8B-B14F-4D97-AF65-F5344CB8AC3E}">
        <p14:creationId xmlns:p14="http://schemas.microsoft.com/office/powerpoint/2010/main" val="134997528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3264" y="10160"/>
            <a:ext cx="12169608" cy="6858000"/>
            <a:chOff x="-23264" y="0"/>
            <a:chExt cx="12169608" cy="685800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64" y="0"/>
              <a:ext cx="12169608" cy="685800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rcRect l="8705" t="16863" r="71400" b="47582"/>
            <a:stretch>
              <a:fillRect/>
            </a:stretch>
          </p:blipFill>
          <p:spPr>
            <a:xfrm>
              <a:off x="5767759" y="3271398"/>
              <a:ext cx="1983003" cy="1997692"/>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rcRect l="35305" t="14053" r="46274" b="54575"/>
            <a:stretch>
              <a:fillRect/>
            </a:stretch>
          </p:blipFill>
          <p:spPr>
            <a:xfrm>
              <a:off x="6382382" y="1538884"/>
              <a:ext cx="1968870" cy="1890116"/>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rcRect l="25737" r="21447"/>
            <a:stretch>
              <a:fillRect/>
            </a:stretch>
          </p:blipFill>
          <p:spPr>
            <a:xfrm>
              <a:off x="3713551" y="1934398"/>
              <a:ext cx="2146766" cy="2291139"/>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rcRect l="23884" t="2401" r="2915" b="19087"/>
            <a:stretch>
              <a:fillRect/>
            </a:stretch>
          </p:blipFill>
          <p:spPr>
            <a:xfrm>
              <a:off x="8098417" y="2855242"/>
              <a:ext cx="2601159" cy="1572604"/>
            </a:xfrm>
            <a:prstGeom prst="rect">
              <a:avLst/>
            </a:prstGeom>
          </p:spPr>
        </p:pic>
      </p:grpSp>
      <p:pic>
        <p:nvPicPr>
          <p:cNvPr id="10" name="Picture 9">
            <a:extLst>
              <a:ext uri="{FF2B5EF4-FFF2-40B4-BE49-F238E27FC236}">
                <a16:creationId xmlns:a16="http://schemas.microsoft.com/office/drawing/2014/main" id="{50C202A1-D324-4716-99CC-0B266338C35A}"/>
              </a:ext>
            </a:extLst>
          </p:cNvPr>
          <p:cNvPicPr>
            <a:picLocks noChangeAspect="1"/>
          </p:cNvPicPr>
          <p:nvPr/>
        </p:nvPicPr>
        <p:blipFill>
          <a:blip r:embed="rId7">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pic>
        <p:nvPicPr>
          <p:cNvPr id="18" name="Picture 2" descr="cdae504c-eb7a-44ef-9a85-7acc950b7752@namprd16"/>
          <p:cNvPicPr>
            <a:picLocks noChangeAspect="1" noChangeArrowheads="1"/>
          </p:cNvPicPr>
          <p:nvPr/>
        </p:nvPicPr>
        <p:blipFill>
          <a:blip r:embed="rId8">
            <a:extLst>
              <a:ext uri="{28A0092B-C50C-407E-A947-70E740481C1C}">
                <a14:useLocalDpi xmlns:a14="http://schemas.microsoft.com/office/drawing/2010/main" val="0"/>
              </a:ext>
            </a:extLst>
          </a:blip>
          <a:srcRect l="17710" t="19473" r="19813" b="1159"/>
          <a:stretch>
            <a:fillRect/>
          </a:stretch>
        </p:blipFill>
        <p:spPr bwMode="auto">
          <a:xfrm>
            <a:off x="2310649" y="1282182"/>
            <a:ext cx="7686779" cy="550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Group 18"/>
          <p:cNvGrpSpPr/>
          <p:nvPr/>
        </p:nvGrpSpPr>
        <p:grpSpPr>
          <a:xfrm>
            <a:off x="2143125" y="31210"/>
            <a:ext cx="8389687" cy="954107"/>
            <a:chOff x="2143125" y="31210"/>
            <a:chExt cx="8389687" cy="954107"/>
          </a:xfrm>
        </p:grpSpPr>
        <p:sp>
          <p:nvSpPr>
            <p:cNvPr id="20" name="Rectangle 19"/>
            <p:cNvSpPr/>
            <p:nvPr/>
          </p:nvSpPr>
          <p:spPr>
            <a:xfrm>
              <a:off x="2143125" y="114300"/>
              <a:ext cx="8258175" cy="752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2143433" y="31210"/>
              <a:ext cx="8389379" cy="954107"/>
              <a:chOff x="2143432" y="31210"/>
              <a:chExt cx="8121445" cy="954107"/>
            </a:xfrm>
          </p:grpSpPr>
          <p:sp>
            <p:nvSpPr>
              <p:cNvPr id="22" name="Rectangle 21"/>
              <p:cNvSpPr/>
              <p:nvPr/>
            </p:nvSpPr>
            <p:spPr>
              <a:xfrm>
                <a:off x="2143432" y="287468"/>
                <a:ext cx="8121445"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162484" y="31210"/>
                <a:ext cx="6639865" cy="954107"/>
              </a:xfrm>
              <a:prstGeom prst="rect">
                <a:avLst/>
              </a:prstGeom>
              <a:noFill/>
            </p:spPr>
            <p:txBody>
              <a:bodyPr wrap="square" rtlCol="0">
                <a:spAutoFit/>
              </a:bodyPr>
              <a:lstStyle/>
              <a:p>
                <a:r>
                  <a:rPr lang="es-MX" sz="2800" b="0" i="0" strike="noStrike" cap="none" spc="0" baseline="0" dirty="0">
                    <a:solidFill>
                      <a:srgbClr val="000000"/>
                    </a:solidFill>
                    <a:effectLst/>
                    <a:latin typeface="Marvin Round" panose="02000000000000000000" pitchFamily="2" charset="0"/>
                    <a:ea typeface="Open Sans Extrabold"/>
                    <a:cs typeface="Open Sans Extrabold"/>
                  </a:rPr>
                  <a:t>Caja de herramientas para una sana relación</a:t>
                </a:r>
                <a:endParaRPr lang="en-US" sz="280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grpSp>
      <p:pic>
        <p:nvPicPr>
          <p:cNvPr id="24" name="Picture 2" descr="4f9d871a-7f42-41a6-9d44-2b32673f4a0e@namprd16"/>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2030941" y="2908934"/>
            <a:ext cx="4077599" cy="229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rcRect l="35305" t="14053" r="46274" b="54575"/>
          <a:stretch>
            <a:fillRect/>
          </a:stretch>
        </p:blipFill>
        <p:spPr>
          <a:xfrm>
            <a:off x="5592573" y="3415763"/>
            <a:ext cx="2365990" cy="2271351"/>
          </a:xfrm>
          <a:prstGeom prst="rect">
            <a:avLst/>
          </a:prstGeom>
        </p:spPr>
      </p:pic>
      <p:pic>
        <p:nvPicPr>
          <p:cNvPr id="26" name="Picture 25"/>
          <p:cNvPicPr>
            <a:picLocks noChangeAspect="1"/>
          </p:cNvPicPr>
          <p:nvPr/>
        </p:nvPicPr>
        <p:blipFill>
          <a:blip r:embed="rId10"/>
          <a:srcRect l="30764" t="37367" r="39395" b="21543"/>
          <a:stretch>
            <a:fillRect/>
          </a:stretch>
        </p:blipFill>
        <p:spPr>
          <a:xfrm>
            <a:off x="4121583" y="1237298"/>
            <a:ext cx="3313076" cy="2576836"/>
          </a:xfrm>
          <a:prstGeom prst="rect">
            <a:avLst/>
          </a:prstGeom>
        </p:spPr>
      </p:pic>
      <p:pic>
        <p:nvPicPr>
          <p:cNvPr id="12" name="Picture 11"/>
          <p:cNvPicPr>
            <a:picLocks noChangeAspect="1"/>
          </p:cNvPicPr>
          <p:nvPr/>
        </p:nvPicPr>
        <p:blipFill>
          <a:blip r:embed="rId11"/>
          <a:srcRect l="21744"/>
          <a:stretch>
            <a:fillRect/>
          </a:stretch>
        </p:blipFill>
        <p:spPr>
          <a:xfrm>
            <a:off x="7943023" y="2776932"/>
            <a:ext cx="2890208" cy="2086207"/>
          </a:xfrm>
          <a:prstGeom prst="rect">
            <a:avLst/>
          </a:prstGeom>
        </p:spPr>
      </p:pic>
      <p:sp>
        <p:nvSpPr>
          <p:cNvPr id="11" name="Footer Placeholder 3">
            <a:extLst>
              <a:ext uri="{FF2B5EF4-FFF2-40B4-BE49-F238E27FC236}">
                <a16:creationId xmlns:a16="http://schemas.microsoft.com/office/drawing/2014/main" id="{517EEDDD-CAB2-4FCE-97F2-C8C8F99AA3DB}"/>
              </a:ext>
            </a:extLst>
          </p:cNvPr>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45108209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940820" y="64558"/>
            <a:ext cx="8797271" cy="111438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s-MX" sz="5200" b="1" i="0" strike="noStrike" cap="none" spc="0" baseline="0">
                <a:solidFill>
                  <a:srgbClr val="000000"/>
                </a:solidFill>
                <a:effectLst/>
                <a:latin typeface="Tahoma"/>
                <a:ea typeface="Tahoma"/>
                <a:cs typeface="Tahoma"/>
              </a:rPr>
              <a:t>El juego El saludo</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8109" y="1550439"/>
            <a:ext cx="8492731" cy="4777160"/>
          </a:xfrm>
          <a:prstGeom prst="rect">
            <a:avLst/>
          </a:prstGeom>
        </p:spPr>
      </p:pic>
      <p:pic>
        <p:nvPicPr>
          <p:cNvPr id="8" name="Picture 7">
            <a:extLst>
              <a:ext uri="{FF2B5EF4-FFF2-40B4-BE49-F238E27FC236}">
                <a16:creationId xmlns:a16="http://schemas.microsoft.com/office/drawing/2014/main" id="{A616FBCA-4878-4DFC-AF78-01D30DA99B46}"/>
              </a:ext>
            </a:extLst>
          </p:cNvPr>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sp>
        <p:nvSpPr>
          <p:cNvPr id="9" name="Footer Placeholder 3">
            <a:extLst>
              <a:ext uri="{FF2B5EF4-FFF2-40B4-BE49-F238E27FC236}">
                <a16:creationId xmlns:a16="http://schemas.microsoft.com/office/drawing/2014/main" id="{510A5095-6D6A-4EC4-AF30-C488759709C7}"/>
              </a:ext>
            </a:extLst>
          </p:cNvPr>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rcRect l="4832" t="6144" r="78000" b="69150"/>
          <a:stretch>
            <a:fillRect/>
          </a:stretch>
        </p:blipFill>
        <p:spPr>
          <a:xfrm>
            <a:off x="-14748" y="-14748"/>
            <a:ext cx="2088777" cy="1694330"/>
          </a:xfrm>
          <a:prstGeom prst="rect">
            <a:avLst/>
          </a:prstGeom>
        </p:spPr>
      </p:pic>
    </p:spTree>
    <p:extLst>
      <p:ext uri="{BB962C8B-B14F-4D97-AF65-F5344CB8AC3E}">
        <p14:creationId xmlns:p14="http://schemas.microsoft.com/office/powerpoint/2010/main" val="398169546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F3AC070E-3A86-534E-AB24-FE85FC767FA7}"/>
              </a:ext>
            </a:extLst>
          </p:cNvPr>
          <p:cNvGrpSpPr/>
          <p:nvPr/>
        </p:nvGrpSpPr>
        <p:grpSpPr>
          <a:xfrm>
            <a:off x="0" y="0"/>
            <a:ext cx="12192001" cy="6858000"/>
            <a:chOff x="0" y="0"/>
            <a:chExt cx="12192001" cy="6858000"/>
          </a:xfrm>
        </p:grpSpPr>
        <p:grpSp>
          <p:nvGrpSpPr>
            <p:cNvPr id="27" name="Group 26">
              <a:extLst>
                <a:ext uri="{FF2B5EF4-FFF2-40B4-BE49-F238E27FC236}">
                  <a16:creationId xmlns:a16="http://schemas.microsoft.com/office/drawing/2014/main" id="{8D61A739-7B09-DD44-8A54-82EB61BF02E5}"/>
                </a:ext>
              </a:extLst>
            </p:cNvPr>
            <p:cNvGrpSpPr/>
            <p:nvPr/>
          </p:nvGrpSpPr>
          <p:grpSpPr>
            <a:xfrm>
              <a:off x="0" y="0"/>
              <a:ext cx="12192000" cy="6858000"/>
              <a:chOff x="0" y="0"/>
              <a:chExt cx="12192000" cy="6858000"/>
            </a:xfrm>
          </p:grpSpPr>
          <p:pic>
            <p:nvPicPr>
              <p:cNvPr id="41" name="Picture 40">
                <a:extLst>
                  <a:ext uri="{FF2B5EF4-FFF2-40B4-BE49-F238E27FC236}">
                    <a16:creationId xmlns:a16="http://schemas.microsoft.com/office/drawing/2014/main" id="{9468749F-9433-A449-B492-C680A5CF7A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2" name="Picture 41">
                <a:extLst>
                  <a:ext uri="{FF2B5EF4-FFF2-40B4-BE49-F238E27FC236}">
                    <a16:creationId xmlns:a16="http://schemas.microsoft.com/office/drawing/2014/main" id="{45A8E1FF-1506-264B-B081-67E97994B8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5956" y="463826"/>
                <a:ext cx="9603747" cy="5413513"/>
              </a:xfrm>
              <a:prstGeom prst="rect">
                <a:avLst/>
              </a:prstGeom>
            </p:spPr>
          </p:pic>
        </p:grpSp>
        <p:sp>
          <p:nvSpPr>
            <p:cNvPr id="28" name="Footer Placeholder 3">
              <a:extLst>
                <a:ext uri="{FF2B5EF4-FFF2-40B4-BE49-F238E27FC236}">
                  <a16:creationId xmlns:a16="http://schemas.microsoft.com/office/drawing/2014/main" id="{AAC6965E-238A-A04C-B677-8D4070D7430F}"/>
                </a:ext>
              </a:extLst>
            </p:cNvPr>
            <p:cNvSpPr txBox="1"/>
            <p:nvPr/>
          </p:nvSpPr>
          <p:spPr>
            <a:xfrm>
              <a:off x="8404699" y="6478621"/>
              <a:ext cx="3787302" cy="37937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dirty="0">
                  <a:solidFill>
                    <a:srgbClr val="000000"/>
                  </a:solidFill>
                  <a:effectLst/>
                  <a:latin typeface="Verdana"/>
                  <a:ea typeface="Verdana"/>
                  <a:cs typeface="Verdana"/>
                </a:rPr>
                <a:t>© 2023 Programa de Servicios para Personas con Discapacidades de SAFE</a:t>
              </a:r>
            </a:p>
          </p:txBody>
        </p:sp>
        <p:pic>
          <p:nvPicPr>
            <p:cNvPr id="29" name="Picture 28">
              <a:extLst>
                <a:ext uri="{FF2B5EF4-FFF2-40B4-BE49-F238E27FC236}">
                  <a16:creationId xmlns:a16="http://schemas.microsoft.com/office/drawing/2014/main" id="{5F21EE94-8E64-4A4C-A2FA-F6049308293E}"/>
                </a:ext>
              </a:extLst>
            </p:cNvPr>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grpSp>
          <p:nvGrpSpPr>
            <p:cNvPr id="30" name="Group 29">
              <a:extLst>
                <a:ext uri="{FF2B5EF4-FFF2-40B4-BE49-F238E27FC236}">
                  <a16:creationId xmlns:a16="http://schemas.microsoft.com/office/drawing/2014/main" id="{539CC54B-4D76-D242-A2AF-8B31227042CE}"/>
                </a:ext>
              </a:extLst>
            </p:cNvPr>
            <p:cNvGrpSpPr/>
            <p:nvPr/>
          </p:nvGrpSpPr>
          <p:grpSpPr>
            <a:xfrm>
              <a:off x="2323753" y="343701"/>
              <a:ext cx="6386621" cy="2269566"/>
              <a:chOff x="2323753" y="343701"/>
              <a:chExt cx="6386621" cy="2269566"/>
            </a:xfrm>
          </p:grpSpPr>
          <p:sp>
            <p:nvSpPr>
              <p:cNvPr id="32" name="Oval 31">
                <a:extLst>
                  <a:ext uri="{FF2B5EF4-FFF2-40B4-BE49-F238E27FC236}">
                    <a16:creationId xmlns:a16="http://schemas.microsoft.com/office/drawing/2014/main" id="{1E61B67B-D992-6046-AE19-DD6C7161581D}"/>
                  </a:ext>
                </a:extLst>
              </p:cNvPr>
              <p:cNvSpPr/>
              <p:nvPr/>
            </p:nvSpPr>
            <p:spPr>
              <a:xfrm>
                <a:off x="5910092" y="1793283"/>
                <a:ext cx="688258" cy="43507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15C422D8-B533-4447-AEFC-B5205B045830}"/>
                  </a:ext>
                </a:extLst>
              </p:cNvPr>
              <p:cNvSpPr/>
              <p:nvPr/>
            </p:nvSpPr>
            <p:spPr>
              <a:xfrm>
                <a:off x="7224242" y="1571101"/>
                <a:ext cx="1180457" cy="9807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9FF2367-1E77-3445-8AB2-38A84E325C0D}"/>
                  </a:ext>
                </a:extLst>
              </p:cNvPr>
              <p:cNvSpPr txBox="1"/>
              <p:nvPr/>
            </p:nvSpPr>
            <p:spPr>
              <a:xfrm>
                <a:off x="6940292" y="1673836"/>
                <a:ext cx="1770082" cy="830997"/>
              </a:xfrm>
              <a:prstGeom prst="rect">
                <a:avLst/>
              </a:prstGeom>
              <a:noFill/>
            </p:spPr>
            <p:txBody>
              <a:bodyPr wrap="square" rtlCol="0">
                <a:spAutoFit/>
              </a:bodyPr>
              <a:lstStyle/>
              <a:p>
                <a:pPr algn="ctr"/>
                <a:r>
                  <a:rPr lang="es-MX" sz="1600" i="1" strike="noStrike" cap="none" spc="0" baseline="0" dirty="0">
                    <a:solidFill>
                      <a:srgbClr val="000000"/>
                    </a:solidFill>
                    <a:effectLst/>
                    <a:latin typeface="Smoothy Slanted" pitchFamily="2" charset="77"/>
                    <a:ea typeface="Tahoma"/>
                    <a:cs typeface="Tahoma"/>
                  </a:rPr>
                  <a:t>¿Podemos </a:t>
                </a:r>
              </a:p>
              <a:p>
                <a:pPr algn="ctr"/>
                <a:r>
                  <a:rPr lang="es-MX" sz="1600" i="1" strike="noStrike" cap="none" spc="0" baseline="0" dirty="0">
                    <a:solidFill>
                      <a:srgbClr val="000000"/>
                    </a:solidFill>
                    <a:effectLst/>
                    <a:latin typeface="Smoothy Slanted" pitchFamily="2" charset="77"/>
                    <a:ea typeface="Tahoma"/>
                    <a:cs typeface="Tahoma"/>
                  </a:rPr>
                  <a:t>hablar después </a:t>
                </a:r>
              </a:p>
              <a:p>
                <a:pPr algn="ctr"/>
                <a:r>
                  <a:rPr lang="es-MX" sz="1600" i="1" strike="noStrike" cap="none" spc="0" baseline="0" dirty="0">
                    <a:solidFill>
                      <a:srgbClr val="000000"/>
                    </a:solidFill>
                    <a:effectLst/>
                    <a:latin typeface="Smoothy Slanted" pitchFamily="2" charset="77"/>
                    <a:ea typeface="Tahoma"/>
                    <a:cs typeface="Tahoma"/>
                  </a:rPr>
                  <a:t>de la clase?</a:t>
                </a:r>
              </a:p>
            </p:txBody>
          </p:sp>
          <p:sp>
            <p:nvSpPr>
              <p:cNvPr id="35" name="TextBox 34">
                <a:extLst>
                  <a:ext uri="{FF2B5EF4-FFF2-40B4-BE49-F238E27FC236}">
                    <a16:creationId xmlns:a16="http://schemas.microsoft.com/office/drawing/2014/main" id="{38D9F2FF-4BE8-964A-BC56-14BA5369349E}"/>
                  </a:ext>
                </a:extLst>
              </p:cNvPr>
              <p:cNvSpPr txBox="1"/>
              <p:nvPr/>
            </p:nvSpPr>
            <p:spPr>
              <a:xfrm>
                <a:off x="5605292" y="1858503"/>
                <a:ext cx="1297858" cy="461665"/>
              </a:xfrm>
              <a:prstGeom prst="rect">
                <a:avLst/>
              </a:prstGeom>
              <a:noFill/>
            </p:spPr>
            <p:txBody>
              <a:bodyPr wrap="square" rtlCol="0">
                <a:spAutoFit/>
              </a:bodyPr>
              <a:lstStyle/>
              <a:p>
                <a:pPr algn="ctr"/>
                <a:r>
                  <a:rPr lang="es-MX" sz="2400" i="1" strike="noStrike" cap="none" spc="0" baseline="0" dirty="0">
                    <a:solidFill>
                      <a:srgbClr val="000000"/>
                    </a:solidFill>
                    <a:effectLst/>
                    <a:latin typeface="Smoothy Slanted" pitchFamily="2" charset="77"/>
                    <a:ea typeface="Tahoma"/>
                    <a:cs typeface="Tahoma"/>
                  </a:rPr>
                  <a:t>¡Sí!</a:t>
                </a:r>
              </a:p>
            </p:txBody>
          </p:sp>
          <p:grpSp>
            <p:nvGrpSpPr>
              <p:cNvPr id="36" name="Group 35">
                <a:extLst>
                  <a:ext uri="{FF2B5EF4-FFF2-40B4-BE49-F238E27FC236}">
                    <a16:creationId xmlns:a16="http://schemas.microsoft.com/office/drawing/2014/main" id="{9B9E3152-49D8-1145-AD3F-A6FEBFDFADC6}"/>
                  </a:ext>
                </a:extLst>
              </p:cNvPr>
              <p:cNvGrpSpPr/>
              <p:nvPr/>
            </p:nvGrpSpPr>
            <p:grpSpPr>
              <a:xfrm>
                <a:off x="2482050" y="343701"/>
                <a:ext cx="5281205" cy="646331"/>
                <a:chOff x="2038214" y="274927"/>
                <a:chExt cx="4844516" cy="646331"/>
              </a:xfrm>
            </p:grpSpPr>
            <p:sp>
              <p:nvSpPr>
                <p:cNvPr id="39" name="Rectangle 38">
                  <a:extLst>
                    <a:ext uri="{FF2B5EF4-FFF2-40B4-BE49-F238E27FC236}">
                      <a16:creationId xmlns:a16="http://schemas.microsoft.com/office/drawing/2014/main" id="{0571674B-716B-A245-B51D-37F1D3CDF026}"/>
                    </a:ext>
                  </a:extLst>
                </p:cNvPr>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C66F3D4-1FB3-714F-81DF-D8F1F2A4D79A}"/>
                    </a:ext>
                  </a:extLst>
                </p:cNvPr>
                <p:cNvSpPr txBox="1"/>
                <p:nvPr/>
              </p:nvSpPr>
              <p:spPr>
                <a:xfrm>
                  <a:off x="2038214" y="274927"/>
                  <a:ext cx="4844516" cy="646331"/>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¿Alguna pregunta?</a:t>
                  </a:r>
                </a:p>
              </p:txBody>
            </p:sp>
          </p:grpSp>
          <p:sp>
            <p:nvSpPr>
              <p:cNvPr id="37" name="Oval 36">
                <a:extLst>
                  <a:ext uri="{FF2B5EF4-FFF2-40B4-BE49-F238E27FC236}">
                    <a16:creationId xmlns:a16="http://schemas.microsoft.com/office/drawing/2014/main" id="{3319BB72-9DCE-174D-BFDD-6EB5A01CEBE0}"/>
                  </a:ext>
                </a:extLst>
              </p:cNvPr>
              <p:cNvSpPr/>
              <p:nvPr/>
            </p:nvSpPr>
            <p:spPr>
              <a:xfrm>
                <a:off x="2384481" y="1581735"/>
                <a:ext cx="1145528" cy="10315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26C74E16-A8F4-0F47-80B6-B69146D45762}"/>
                  </a:ext>
                </a:extLst>
              </p:cNvPr>
              <p:cNvSpPr txBox="1"/>
              <p:nvPr/>
            </p:nvSpPr>
            <p:spPr>
              <a:xfrm rot="20117668">
                <a:off x="2323753" y="1779200"/>
                <a:ext cx="1376516" cy="769441"/>
              </a:xfrm>
              <a:prstGeom prst="rect">
                <a:avLst/>
              </a:prstGeom>
              <a:noFill/>
            </p:spPr>
            <p:txBody>
              <a:bodyPr wrap="square" rtlCol="0">
                <a:spAutoFit/>
              </a:bodyPr>
              <a:lstStyle/>
              <a:p>
                <a:pPr algn="ctr"/>
                <a:r>
                  <a:rPr lang="es-MX" sz="2200" i="1" strike="noStrike" cap="none" spc="0" baseline="0" dirty="0">
                    <a:solidFill>
                      <a:srgbClr val="000000"/>
                    </a:solidFill>
                    <a:effectLst/>
                    <a:latin typeface="Smoothy Slanted" pitchFamily="2" charset="77"/>
                    <a:ea typeface="Tahoma"/>
                    <a:cs typeface="Tahoma"/>
                  </a:rPr>
                  <a:t>Tengo una pregunta</a:t>
                </a:r>
                <a:endParaRPr lang="en-US" sz="2200" i="1" dirty="0">
                  <a:latin typeface="Smoothy Slanted" pitchFamily="2" charset="77"/>
                  <a:ea typeface="Tahoma" panose="020B0604030504040204" pitchFamily="34" charset="0"/>
                  <a:cs typeface="Tahoma" panose="020B0604030504040204" pitchFamily="34" charset="0"/>
                </a:endParaRPr>
              </a:p>
            </p:txBody>
          </p:sp>
        </p:grpSp>
        <p:sp>
          <p:nvSpPr>
            <p:cNvPr id="31" name="Rectangle 30">
              <a:extLst>
                <a:ext uri="{FF2B5EF4-FFF2-40B4-BE49-F238E27FC236}">
                  <a16:creationId xmlns:a16="http://schemas.microsoft.com/office/drawing/2014/main" id="{9285B34E-29BB-0F40-AFE9-9880E5D7E63C}"/>
                </a:ext>
              </a:extLst>
            </p:cNvPr>
            <p:cNvSpPr/>
            <p:nvPr/>
          </p:nvSpPr>
          <p:spPr>
            <a:xfrm>
              <a:off x="9440010" y="2255267"/>
              <a:ext cx="893876" cy="4348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A626959B-97F4-F741-8763-4BD0539ED1BE}"/>
              </a:ext>
            </a:extLst>
          </p:cNvPr>
          <p:cNvSpPr txBox="1"/>
          <p:nvPr/>
        </p:nvSpPr>
        <p:spPr>
          <a:xfrm>
            <a:off x="9532847" y="2327092"/>
            <a:ext cx="866394" cy="492443"/>
          </a:xfrm>
          <a:prstGeom prst="rect">
            <a:avLst/>
          </a:prstGeom>
          <a:noFill/>
        </p:spPr>
        <p:txBody>
          <a:bodyPr wrap="square">
            <a:spAutoFit/>
          </a:bodyPr>
          <a:lstStyle/>
          <a:p>
            <a:r>
              <a:rPr lang="en-US" sz="2600" i="1" dirty="0" err="1">
                <a:effectLst/>
                <a:latin typeface="Smoothy Slanted" pitchFamily="2" charset="77"/>
              </a:rPr>
              <a:t>Cómo</a:t>
            </a:r>
            <a:endParaRPr lang="en-US" sz="2600" i="1" dirty="0">
              <a:effectLst/>
              <a:latin typeface="Smoothy Slanted" pitchFamily="2" charset="77"/>
            </a:endParaRPr>
          </a:p>
        </p:txBody>
      </p:sp>
    </p:spTree>
    <p:extLst>
      <p:ext uri="{BB962C8B-B14F-4D97-AF65-F5344CB8AC3E}">
        <p14:creationId xmlns:p14="http://schemas.microsoft.com/office/powerpoint/2010/main" val="293729740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1261578" y="1757038"/>
            <a:ext cx="10355046" cy="1188720"/>
          </a:xfrm>
          <a:prstGeom prst="rect">
            <a:avLst/>
          </a:prstGeom>
          <a:ln w="57150">
            <a:solidFill>
              <a:schemeClr val="tx1"/>
            </a:solidFill>
          </a:ln>
        </p:spPr>
        <p:txBody>
          <a:bodyPr wrap="square">
            <a:spAutoFit/>
          </a:bodyPr>
          <a:lstStyle/>
          <a:p>
            <a:pPr algn="ctr"/>
            <a:r>
              <a:rPr lang="es-MX" sz="3600" b="1" i="0" strike="noStrike" cap="none" spc="0" baseline="0">
                <a:solidFill>
                  <a:srgbClr val="000000"/>
                </a:solidFill>
                <a:effectLst/>
                <a:latin typeface="Tahoma"/>
                <a:ea typeface="Tahoma"/>
                <a:cs typeface="Tahoma"/>
              </a:rPr>
              <a:t>¿Significa consentimiento obtener el permiso de alguien para hacer algo?</a:t>
            </a:r>
          </a:p>
        </p:txBody>
      </p:sp>
      <p:grpSp>
        <p:nvGrpSpPr>
          <p:cNvPr id="4" name="Group 3"/>
          <p:cNvGrpSpPr/>
          <p:nvPr/>
        </p:nvGrpSpPr>
        <p:grpSpPr>
          <a:xfrm>
            <a:off x="1836954" y="3501765"/>
            <a:ext cx="8518092" cy="1655058"/>
            <a:chOff x="1836954" y="3491605"/>
            <a:chExt cx="8518092" cy="1655058"/>
          </a:xfrm>
        </p:grpSpPr>
        <p:sp>
          <p:nvSpPr>
            <p:cNvPr id="16" name="Rectangle 15"/>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23" name="Title 1"/>
            <p:cNvSpPr txBox="1"/>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SÍ</a:t>
              </a:r>
            </a:p>
          </p:txBody>
        </p:sp>
        <p:sp>
          <p:nvSpPr>
            <p:cNvPr id="24" name="Title 1"/>
            <p:cNvSpPr txBox="1"/>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NO</a:t>
              </a:r>
            </a:p>
          </p:txBody>
        </p:sp>
      </p:grpSp>
      <p:sp>
        <p:nvSpPr>
          <p:cNvPr id="13" name="Footer Placeholder 3">
            <a:extLst>
              <a:ext uri="{FF2B5EF4-FFF2-40B4-BE49-F238E27FC236}">
                <a16:creationId xmlns:a16="http://schemas.microsoft.com/office/drawing/2014/main" id="{94EAA170-46F0-41FB-8EB1-1AA543EE527A}"/>
              </a:ext>
            </a:extLst>
          </p:cNvPr>
          <p:cNvSpPr txBox="1"/>
          <p:nvPr/>
        </p:nvSpPr>
        <p:spPr>
          <a:xfrm>
            <a:off x="8967435" y="6353503"/>
            <a:ext cx="3224565" cy="504497"/>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4" name="Picture 13">
            <a:extLst>
              <a:ext uri="{FF2B5EF4-FFF2-40B4-BE49-F238E27FC236}">
                <a16:creationId xmlns:a16="http://schemas.microsoft.com/office/drawing/2014/main" id="{3E8210DD-DE8A-466F-85E2-064E3C2877BE}"/>
              </a:ext>
            </a:extLst>
          </p:cNvPr>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927290" y="212808"/>
            <a:ext cx="1147800" cy="419100"/>
          </a:xfrm>
          <a:prstGeom prst="rect">
            <a:avLst/>
          </a:prstGeom>
        </p:spPr>
      </p:pic>
      <p:sp>
        <p:nvSpPr>
          <p:cNvPr id="2" name="TextBox 1">
            <a:extLst>
              <a:ext uri="{FF2B5EF4-FFF2-40B4-BE49-F238E27FC236}">
                <a16:creationId xmlns:a16="http://schemas.microsoft.com/office/drawing/2014/main" id="{02EB4682-2C8E-49A7-87F6-1CE3288FEDCF}"/>
              </a:ext>
            </a:extLst>
          </p:cNvPr>
          <p:cNvSpPr txBox="1"/>
          <p:nvPr/>
        </p:nvSpPr>
        <p:spPr>
          <a:xfrm>
            <a:off x="1968316" y="99192"/>
            <a:ext cx="5335998"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BOLETO DE SALIDA</a:t>
            </a:r>
          </a:p>
        </p:txBody>
      </p:sp>
    </p:spTree>
    <p:extLst>
      <p:ext uri="{BB962C8B-B14F-4D97-AF65-F5344CB8AC3E}">
        <p14:creationId xmlns:p14="http://schemas.microsoft.com/office/powerpoint/2010/main" val="410465485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33"/>
            <a:ext cx="12219845" cy="6858000"/>
          </a:xfrm>
          <a:prstGeom prst="rect">
            <a:avLst/>
          </a:prstGeom>
        </p:spPr>
      </p:pic>
      <p:sp>
        <p:nvSpPr>
          <p:cNvPr id="6" name="TextBox 5"/>
          <p:cNvSpPr txBox="1"/>
          <p:nvPr/>
        </p:nvSpPr>
        <p:spPr>
          <a:xfrm>
            <a:off x="2091560" y="1287994"/>
            <a:ext cx="8413802" cy="2400657"/>
          </a:xfrm>
          <a:prstGeom prst="rect">
            <a:avLst/>
          </a:prstGeom>
          <a:noFill/>
          <a:ln w="57150">
            <a:solidFill>
              <a:schemeClr val="tx1"/>
            </a:solidFill>
          </a:ln>
        </p:spPr>
        <p:txBody>
          <a:bodyPr wrap="square" rtlCol="0">
            <a:spAutoFit/>
          </a:bodyPr>
          <a:lstStyle/>
          <a:p>
            <a:pPr algn="ctr"/>
            <a:r>
              <a:rPr lang="es-MX" sz="3000" b="1" i="0" strike="noStrike" cap="none" spc="0" baseline="0">
                <a:solidFill>
                  <a:srgbClr val="000000"/>
                </a:solidFill>
                <a:effectLst/>
                <a:latin typeface="Tahoma"/>
                <a:ea typeface="Tahoma"/>
                <a:cs typeface="Tahoma"/>
              </a:rPr>
              <a:t>Las cuatro partes del consentimiento son:</a:t>
            </a:r>
          </a:p>
          <a:p>
            <a:pPr marL="1601787" lvl="2" indent="-514350">
              <a:buFont typeface="+mj-lt"/>
              <a:buAutoNum type="arabicParenR"/>
              <a:tabLst>
                <a:tab pos="1260475" algn="l"/>
              </a:tabLst>
            </a:pPr>
            <a:r>
              <a:rPr lang="es-MX" sz="3000" b="1" i="0" strike="noStrike" cap="none" spc="0" baseline="0">
                <a:solidFill>
                  <a:srgbClr val="000000"/>
                </a:solidFill>
                <a:effectLst/>
                <a:latin typeface="Tahoma"/>
                <a:ea typeface="Tahoma"/>
                <a:cs typeface="Tahoma"/>
              </a:rPr>
              <a:t>Pensar claramente</a:t>
            </a:r>
          </a:p>
          <a:p>
            <a:pPr marL="2225675" lvl="3" indent="-681038">
              <a:buFont typeface="+mj-lt"/>
              <a:buAutoNum type="arabicParenR" startAt="2"/>
              <a:tabLst>
                <a:tab pos="1260475" algn="l"/>
              </a:tabLst>
            </a:pPr>
            <a:r>
              <a:rPr lang="es-MX" sz="3000" b="1" i="0" strike="noStrike" cap="none" spc="0" baseline="0">
                <a:solidFill>
                  <a:srgbClr val="000000"/>
                </a:solidFill>
                <a:effectLst/>
                <a:latin typeface="Tahoma"/>
                <a:ea typeface="Tahoma"/>
                <a:cs typeface="Tahoma"/>
              </a:rPr>
              <a:t>Sí, con emoción</a:t>
            </a:r>
          </a:p>
          <a:p>
            <a:pPr marL="2682875" lvl="4" indent="-681038">
              <a:buFont typeface="+mj-lt"/>
              <a:buAutoNum type="arabicParenR" startAt="3"/>
              <a:tabLst>
                <a:tab pos="1260475" algn="l"/>
              </a:tabLst>
            </a:pPr>
            <a:r>
              <a:rPr lang="es-MX" sz="3000" b="1" i="0" strike="noStrike" cap="none" spc="0" baseline="0">
                <a:solidFill>
                  <a:srgbClr val="000000"/>
                </a:solidFill>
                <a:effectLst/>
                <a:latin typeface="Tahoma"/>
                <a:ea typeface="Tahoma"/>
                <a:cs typeface="Tahoma"/>
              </a:rPr>
              <a:t>Sin presión</a:t>
            </a:r>
          </a:p>
          <a:p>
            <a:pPr marL="3140075" lvl="5" indent="-681038">
              <a:buFont typeface="+mj-lt"/>
              <a:buAutoNum type="arabicParenR" startAt="4"/>
              <a:tabLst>
                <a:tab pos="1260475" algn="l"/>
              </a:tabLst>
            </a:pPr>
            <a:r>
              <a:rPr lang="en-US" sz="3000" b="1">
                <a:latin typeface="Tahoma" panose="020B0604030504040204" pitchFamily="34" charset="0"/>
                <a:ea typeface="Tahoma" panose="020B0604030504040204" pitchFamily="34" charset="0"/>
                <a:cs typeface="Tahoma" panose="020B0604030504040204" pitchFamily="34" charset="0"/>
              </a:rPr>
              <a:t>???</a:t>
            </a:r>
          </a:p>
        </p:txBody>
      </p:sp>
      <p:sp>
        <p:nvSpPr>
          <p:cNvPr id="13" name="Oval 12"/>
          <p:cNvSpPr/>
          <p:nvPr/>
        </p:nvSpPr>
        <p:spPr>
          <a:xfrm>
            <a:off x="1629504" y="4505095"/>
            <a:ext cx="980661" cy="993913"/>
          </a:xfrm>
          <a:prstGeom prst="ellipse">
            <a:avLst/>
          </a:prstGeom>
          <a:solidFill>
            <a:schemeClr val="accent5">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065743" y="4505096"/>
            <a:ext cx="980661" cy="993913"/>
          </a:xfrm>
          <a:prstGeom prst="ellipse">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0307607" y="4511804"/>
            <a:ext cx="980661" cy="993913"/>
          </a:xfrm>
          <a:prstGeom prst="ellipse">
            <a:avLst/>
          </a:prstGeom>
          <a:solidFill>
            <a:schemeClr val="accent6">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833234" y="4564175"/>
            <a:ext cx="782907" cy="822960"/>
          </a:xfrm>
          <a:prstGeom prst="rect">
            <a:avLst/>
          </a:prstGeom>
          <a:noFill/>
        </p:spPr>
        <p:txBody>
          <a:bodyPr wrap="square" rtlCol="0">
            <a:spAutoFit/>
          </a:bodyPr>
          <a:lstStyle/>
          <a:p>
            <a:r>
              <a:rPr lang="es-MX" sz="4800" b="1" i="0" strike="noStrike" cap="none" spc="0" baseline="0">
                <a:solidFill>
                  <a:srgbClr val="000000"/>
                </a:solidFill>
                <a:effectLst/>
                <a:latin typeface="Tahoma"/>
                <a:ea typeface="Tahoma"/>
                <a:cs typeface="Tahoma"/>
              </a:rPr>
              <a:t>1</a:t>
            </a:r>
          </a:p>
        </p:txBody>
      </p:sp>
      <p:sp>
        <p:nvSpPr>
          <p:cNvPr id="17" name="TextBox 16"/>
          <p:cNvSpPr txBox="1"/>
          <p:nvPr/>
        </p:nvSpPr>
        <p:spPr>
          <a:xfrm>
            <a:off x="6263497" y="4586555"/>
            <a:ext cx="782907" cy="822960"/>
          </a:xfrm>
          <a:prstGeom prst="rect">
            <a:avLst/>
          </a:prstGeom>
          <a:noFill/>
        </p:spPr>
        <p:txBody>
          <a:bodyPr wrap="square" rtlCol="0">
            <a:spAutoFit/>
          </a:bodyPr>
          <a:lstStyle/>
          <a:p>
            <a:r>
              <a:rPr lang="es-MX" sz="4800" b="1" i="0" strike="noStrike" cap="none" spc="0" baseline="0">
                <a:solidFill>
                  <a:srgbClr val="000000"/>
                </a:solidFill>
                <a:effectLst/>
                <a:latin typeface="Tahoma"/>
                <a:ea typeface="Tahoma"/>
                <a:cs typeface="Tahoma"/>
              </a:rPr>
              <a:t>2</a:t>
            </a:r>
          </a:p>
        </p:txBody>
      </p:sp>
      <p:sp>
        <p:nvSpPr>
          <p:cNvPr id="18" name="TextBox 17"/>
          <p:cNvSpPr txBox="1"/>
          <p:nvPr/>
        </p:nvSpPr>
        <p:spPr>
          <a:xfrm>
            <a:off x="10505362" y="4640026"/>
            <a:ext cx="782907" cy="822960"/>
          </a:xfrm>
          <a:prstGeom prst="rect">
            <a:avLst/>
          </a:prstGeom>
          <a:noFill/>
        </p:spPr>
        <p:txBody>
          <a:bodyPr wrap="square" rtlCol="0">
            <a:spAutoFit/>
          </a:bodyPr>
          <a:lstStyle/>
          <a:p>
            <a:r>
              <a:rPr lang="es-MX" sz="4800" b="1" i="0" strike="noStrike" cap="none" spc="0" baseline="0">
                <a:solidFill>
                  <a:srgbClr val="000000"/>
                </a:solidFill>
                <a:effectLst/>
                <a:latin typeface="Tahoma"/>
                <a:ea typeface="Tahoma"/>
                <a:cs typeface="Tahoma"/>
              </a:rPr>
              <a:t>3</a:t>
            </a:r>
          </a:p>
        </p:txBody>
      </p:sp>
      <p:sp>
        <p:nvSpPr>
          <p:cNvPr id="19" name="Rectangle 18"/>
          <p:cNvSpPr/>
          <p:nvPr/>
        </p:nvSpPr>
        <p:spPr>
          <a:xfrm>
            <a:off x="523145" y="3919717"/>
            <a:ext cx="2705101" cy="396240"/>
          </a:xfrm>
          <a:prstGeom prst="rect">
            <a:avLst/>
          </a:prstGeom>
          <a:ln w="57150">
            <a:solidFill>
              <a:schemeClr val="tx1"/>
            </a:solidFill>
          </a:ln>
        </p:spPr>
        <p:txBody>
          <a:bodyPr wrap="square">
            <a:spAutoFit/>
          </a:bodyPr>
          <a:lstStyle/>
          <a:p>
            <a:pPr algn="ctr"/>
            <a:r>
              <a:rPr lang="es-MX" sz="2000" b="0" i="0" strike="noStrike" cap="none" spc="0" baseline="0">
                <a:solidFill>
                  <a:srgbClr val="000000"/>
                </a:solidFill>
                <a:effectLst/>
                <a:latin typeface="Tahoma"/>
                <a:ea typeface="Tahoma"/>
                <a:cs typeface="Tahoma"/>
              </a:rPr>
              <a:t>Saludar a alguien</a:t>
            </a:r>
          </a:p>
        </p:txBody>
      </p:sp>
      <p:sp>
        <p:nvSpPr>
          <p:cNvPr id="20" name="Rectangle 19"/>
          <p:cNvSpPr/>
          <p:nvPr/>
        </p:nvSpPr>
        <p:spPr>
          <a:xfrm>
            <a:off x="4771295" y="3971996"/>
            <a:ext cx="2705101" cy="396240"/>
          </a:xfrm>
          <a:prstGeom prst="rect">
            <a:avLst/>
          </a:prstGeom>
          <a:ln w="57150">
            <a:solidFill>
              <a:schemeClr val="tx1"/>
            </a:solidFill>
          </a:ln>
        </p:spPr>
        <p:txBody>
          <a:bodyPr wrap="square">
            <a:spAutoFit/>
          </a:bodyPr>
          <a:lstStyle/>
          <a:p>
            <a:pPr algn="ctr"/>
            <a:r>
              <a:rPr lang="es-MX" sz="2000" b="0" i="0" strike="noStrike" cap="none" spc="0" baseline="0">
                <a:solidFill>
                  <a:srgbClr val="000000"/>
                </a:solidFill>
                <a:effectLst/>
                <a:latin typeface="Tahoma"/>
                <a:ea typeface="Tahoma"/>
                <a:cs typeface="Tahoma"/>
              </a:rPr>
              <a:t>Verificar</a:t>
            </a:r>
          </a:p>
        </p:txBody>
      </p:sp>
      <p:sp>
        <p:nvSpPr>
          <p:cNvPr id="21" name="Rectangle 20"/>
          <p:cNvSpPr/>
          <p:nvPr/>
        </p:nvSpPr>
        <p:spPr>
          <a:xfrm>
            <a:off x="8955056" y="3937995"/>
            <a:ext cx="2705101" cy="396240"/>
          </a:xfrm>
          <a:prstGeom prst="rect">
            <a:avLst/>
          </a:prstGeom>
          <a:ln w="57150">
            <a:solidFill>
              <a:schemeClr val="tx1"/>
            </a:solidFill>
          </a:ln>
        </p:spPr>
        <p:txBody>
          <a:bodyPr wrap="square">
            <a:spAutoFit/>
          </a:bodyPr>
          <a:lstStyle/>
          <a:p>
            <a:pPr algn="ctr"/>
            <a:r>
              <a:rPr lang="es-MX" sz="2000" b="0" i="0" strike="noStrike" cap="none" spc="0" baseline="0">
                <a:solidFill>
                  <a:srgbClr val="000000"/>
                </a:solidFill>
                <a:effectLst/>
                <a:latin typeface="Tahoma"/>
                <a:ea typeface="Tahoma"/>
                <a:cs typeface="Tahoma"/>
              </a:rPr>
              <a:t>Ignorar a alguien</a:t>
            </a:r>
          </a:p>
        </p:txBody>
      </p:sp>
      <p:pic>
        <p:nvPicPr>
          <p:cNvPr id="23" name="Picture 22"/>
          <p:cNvPicPr>
            <a:picLocks noChangeAspect="1"/>
          </p:cNvPicPr>
          <p:nvPr/>
        </p:nvPicPr>
        <p:blipFill>
          <a:blip r:embed="rId4">
            <a:extLst>
              <a:ext uri="{28A0092B-C50C-407E-A947-70E740481C1C}">
                <a14:useLocalDpi xmlns:a14="http://schemas.microsoft.com/office/drawing/2010/main" val="0"/>
              </a:ext>
            </a:extLst>
          </a:blip>
          <a:srcRect t="29553" r="80478" b="19416"/>
          <a:stretch>
            <a:fillRect/>
          </a:stretch>
        </p:blipFill>
        <p:spPr>
          <a:xfrm>
            <a:off x="631072" y="4457707"/>
            <a:ext cx="738867" cy="1088687"/>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rcRect l="20491" t="29038" r="65078" b="19587"/>
          <a:stretch>
            <a:fillRect/>
          </a:stretch>
        </p:blipFill>
        <p:spPr>
          <a:xfrm>
            <a:off x="5223600" y="4511804"/>
            <a:ext cx="600663" cy="1205359"/>
          </a:xfrm>
          <a:prstGeom prst="rect">
            <a:avLst/>
          </a:prstGeom>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rcRect l="33743" t="25344" r="49114" b="19845"/>
          <a:stretch>
            <a:fillRect/>
          </a:stretch>
        </p:blipFill>
        <p:spPr>
          <a:xfrm>
            <a:off x="9430061" y="4469613"/>
            <a:ext cx="689822" cy="1243239"/>
          </a:xfrm>
          <a:prstGeom prst="rect">
            <a:avLst/>
          </a:prstGeom>
        </p:spPr>
      </p:pic>
      <p:sp>
        <p:nvSpPr>
          <p:cNvPr id="27" name="Footer Placeholder 3">
            <a:extLst>
              <a:ext uri="{FF2B5EF4-FFF2-40B4-BE49-F238E27FC236}">
                <a16:creationId xmlns:a16="http://schemas.microsoft.com/office/drawing/2014/main" id="{A232C087-D4C2-4AF0-A876-4A0886802EC5}"/>
              </a:ext>
            </a:extLst>
          </p:cNvPr>
          <p:cNvSpPr txBox="1"/>
          <p:nvPr/>
        </p:nvSpPr>
        <p:spPr>
          <a:xfrm>
            <a:off x="8967435" y="6353503"/>
            <a:ext cx="3224565" cy="504497"/>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28" name="Picture 27">
            <a:extLst>
              <a:ext uri="{FF2B5EF4-FFF2-40B4-BE49-F238E27FC236}">
                <a16:creationId xmlns:a16="http://schemas.microsoft.com/office/drawing/2014/main" id="{8980FCC9-32DC-4A8D-898B-73039CE90F34}"/>
              </a:ext>
            </a:extLst>
          </p:cNvPr>
          <p:cNvPicPr>
            <a:picLocks noChangeAspect="1"/>
          </p:cNvPicPr>
          <p:nvPr/>
        </p:nvPicPr>
        <p:blipFill>
          <a:blip r:embed="rId7">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sp>
        <p:nvSpPr>
          <p:cNvPr id="26" name="TextBox 25">
            <a:extLst>
              <a:ext uri="{FF2B5EF4-FFF2-40B4-BE49-F238E27FC236}">
                <a16:creationId xmlns:a16="http://schemas.microsoft.com/office/drawing/2014/main" id="{22760B98-EA89-464E-8D06-80C05E26F971}"/>
              </a:ext>
            </a:extLst>
          </p:cNvPr>
          <p:cNvSpPr txBox="1"/>
          <p:nvPr/>
        </p:nvSpPr>
        <p:spPr>
          <a:xfrm>
            <a:off x="1968316" y="99192"/>
            <a:ext cx="5335998"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BOLETO DE SALIDA</a:t>
            </a:r>
          </a:p>
        </p:txBody>
      </p:sp>
    </p:spTree>
    <p:extLst>
      <p:ext uri="{BB962C8B-B14F-4D97-AF65-F5344CB8AC3E}">
        <p14:creationId xmlns:p14="http://schemas.microsoft.com/office/powerpoint/2010/main" val="210514741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156"/>
            <a:ext cx="12173259" cy="6858000"/>
          </a:xfrm>
          <a:prstGeom prst="rect">
            <a:avLst/>
          </a:prstGeom>
        </p:spPr>
      </p:pic>
      <p:sp>
        <p:nvSpPr>
          <p:cNvPr id="12" name="Rectangle 11"/>
          <p:cNvSpPr/>
          <p:nvPr/>
        </p:nvSpPr>
        <p:spPr>
          <a:xfrm>
            <a:off x="3384714" y="1154431"/>
            <a:ext cx="8719658" cy="3817364"/>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p:cNvGrpSpPr/>
          <p:nvPr/>
        </p:nvGrpSpPr>
        <p:grpSpPr>
          <a:xfrm>
            <a:off x="8528339" y="1257762"/>
            <a:ext cx="1552076" cy="1477328"/>
            <a:chOff x="8776383" y="1381310"/>
            <a:chExt cx="1552076" cy="1477328"/>
          </a:xfrm>
        </p:grpSpPr>
        <p:sp>
          <p:nvSpPr>
            <p:cNvPr id="59" name="TextBox 58"/>
            <p:cNvSpPr txBox="1"/>
            <p:nvPr/>
          </p:nvSpPr>
          <p:spPr>
            <a:xfrm>
              <a:off x="8776384" y="1381310"/>
              <a:ext cx="1552076" cy="173736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endParaRPr lang="en-US" b="1">
                <a:latin typeface="Tahoma" panose="020B0604030504040204" pitchFamily="34" charset="0"/>
                <a:ea typeface="Tahoma" panose="020B0604030504040204" pitchFamily="34" charset="0"/>
                <a:cs typeface="Tahoma" panose="020B0604030504040204" pitchFamily="34" charset="0"/>
              </a:endParaRPr>
            </a:p>
            <a:p>
              <a:pPr algn="ctr"/>
              <a:r>
                <a:rPr lang="es-MX" sz="1800" b="1" i="0" strike="noStrike" cap="none" spc="0" baseline="0">
                  <a:solidFill>
                    <a:srgbClr val="000000"/>
                  </a:solidFill>
                  <a:effectLst/>
                  <a:latin typeface="Tahoma"/>
                  <a:ea typeface="Tahoma"/>
                  <a:cs typeface="Tahoma"/>
                </a:rPr>
                <a:t>Emocionado/a/e</a:t>
              </a:r>
            </a:p>
          </p:txBody>
        </p:sp>
        <p:pic>
          <p:nvPicPr>
            <p:cNvPr id="62" name="Picture 6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8297" y="1408653"/>
              <a:ext cx="1466016" cy="1250206"/>
            </a:xfrm>
            <a:prstGeom prst="rect">
              <a:avLst/>
            </a:prstGeom>
          </p:spPr>
        </p:pic>
      </p:grpSp>
      <p:grpSp>
        <p:nvGrpSpPr>
          <p:cNvPr id="63" name="Group 62"/>
          <p:cNvGrpSpPr/>
          <p:nvPr/>
        </p:nvGrpSpPr>
        <p:grpSpPr>
          <a:xfrm>
            <a:off x="6914421" y="1253096"/>
            <a:ext cx="1552076" cy="1477328"/>
            <a:chOff x="7068132" y="1365390"/>
            <a:chExt cx="1552076" cy="1477328"/>
          </a:xfrm>
        </p:grpSpPr>
        <p:sp>
          <p:nvSpPr>
            <p:cNvPr id="64" name="TextBox 63"/>
            <p:cNvSpPr txBox="1"/>
            <p:nvPr/>
          </p:nvSpPr>
          <p:spPr>
            <a:xfrm>
              <a:off x="7068131" y="1365390"/>
              <a:ext cx="1552076" cy="146304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endParaRPr lang="en-US" b="1">
                <a:latin typeface="Tahoma" panose="020B0604030504040204" pitchFamily="34" charset="0"/>
                <a:ea typeface="Tahoma" panose="020B0604030504040204" pitchFamily="34" charset="0"/>
                <a:cs typeface="Tahoma" panose="020B0604030504040204" pitchFamily="34" charset="0"/>
              </a:endParaRPr>
            </a:p>
            <a:p>
              <a:pPr algn="ctr"/>
              <a:r>
                <a:rPr lang="es-MX" sz="1800" b="1" i="0" strike="noStrike" cap="none" spc="0" baseline="0">
                  <a:solidFill>
                    <a:srgbClr val="000000"/>
                  </a:solidFill>
                  <a:effectLst/>
                  <a:latin typeface="Tahoma"/>
                  <a:ea typeface="Tahoma"/>
                  <a:cs typeface="Tahoma"/>
                </a:rPr>
                <a:t>Sobrio/a/e</a:t>
              </a:r>
            </a:p>
          </p:txBody>
        </p:sp>
        <p:pic>
          <p:nvPicPr>
            <p:cNvPr id="65" name="Picture 6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9516" y="1436535"/>
              <a:ext cx="1297993" cy="1106917"/>
            </a:xfrm>
            <a:prstGeom prst="rect">
              <a:avLst/>
            </a:prstGeom>
          </p:spPr>
        </p:pic>
      </p:grpSp>
      <p:grpSp>
        <p:nvGrpSpPr>
          <p:cNvPr id="66" name="Group 65"/>
          <p:cNvGrpSpPr/>
          <p:nvPr/>
        </p:nvGrpSpPr>
        <p:grpSpPr>
          <a:xfrm>
            <a:off x="5268187" y="1250824"/>
            <a:ext cx="1552076" cy="1477328"/>
            <a:chOff x="5318939" y="1363118"/>
            <a:chExt cx="1552076" cy="1477328"/>
          </a:xfrm>
        </p:grpSpPr>
        <p:sp>
          <p:nvSpPr>
            <p:cNvPr id="67" name="TextBox 66"/>
            <p:cNvSpPr txBox="1"/>
            <p:nvPr/>
          </p:nvSpPr>
          <p:spPr>
            <a:xfrm>
              <a:off x="5318939" y="1363118"/>
              <a:ext cx="1552076" cy="173736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endParaRPr lang="en-US" b="1">
                <a:latin typeface="Tahoma" panose="020B0604030504040204" pitchFamily="34" charset="0"/>
                <a:ea typeface="Tahoma" panose="020B0604030504040204" pitchFamily="34" charset="0"/>
                <a:cs typeface="Tahoma" panose="020B0604030504040204" pitchFamily="34" charset="0"/>
              </a:endParaRPr>
            </a:p>
            <a:p>
              <a:pPr algn="ctr"/>
              <a:r>
                <a:rPr lang="es-MX" sz="1800" b="1" i="0" strike="noStrike" cap="none" spc="0" baseline="0">
                  <a:solidFill>
                    <a:srgbClr val="000000"/>
                  </a:solidFill>
                  <a:effectLst/>
                  <a:latin typeface="Tahoma"/>
                  <a:ea typeface="Tahoma"/>
                  <a:cs typeface="Tahoma"/>
                </a:rPr>
                <a:t>Despierto/a/e</a:t>
              </a:r>
            </a:p>
          </p:txBody>
        </p:sp>
        <p:pic>
          <p:nvPicPr>
            <p:cNvPr id="68" name="Picture 6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45658" y="1388744"/>
              <a:ext cx="1376656" cy="1174001"/>
            </a:xfrm>
            <a:prstGeom prst="rect">
              <a:avLst/>
            </a:prstGeom>
          </p:spPr>
        </p:pic>
      </p:grpSp>
      <p:grpSp>
        <p:nvGrpSpPr>
          <p:cNvPr id="69" name="Group 68"/>
          <p:cNvGrpSpPr/>
          <p:nvPr/>
        </p:nvGrpSpPr>
        <p:grpSpPr>
          <a:xfrm>
            <a:off x="3471105" y="1239976"/>
            <a:ext cx="1729188" cy="1485904"/>
            <a:chOff x="3556103" y="1352270"/>
            <a:chExt cx="1729188" cy="1485904"/>
          </a:xfrm>
        </p:grpSpPr>
        <p:sp>
          <p:nvSpPr>
            <p:cNvPr id="70" name="TextBox 69"/>
            <p:cNvSpPr txBox="1"/>
            <p:nvPr/>
          </p:nvSpPr>
          <p:spPr>
            <a:xfrm>
              <a:off x="3556103" y="1360846"/>
              <a:ext cx="1729188" cy="146304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endParaRPr lang="en-US" b="1">
                <a:latin typeface="Tahoma" panose="020B0604030504040204" pitchFamily="34" charset="0"/>
                <a:ea typeface="Tahoma" panose="020B0604030504040204" pitchFamily="34" charset="0"/>
                <a:cs typeface="Tahoma" panose="020B0604030504040204" pitchFamily="34" charset="0"/>
              </a:endParaRPr>
            </a:p>
            <a:p>
              <a:pPr algn="ctr"/>
              <a:r>
                <a:rPr lang="es-MX" sz="1800" b="1" i="0" strike="noStrike" cap="none" spc="0" baseline="0">
                  <a:solidFill>
                    <a:srgbClr val="000000"/>
                  </a:solidFill>
                  <a:effectLst/>
                  <a:latin typeface="Tahoma"/>
                  <a:ea typeface="Tahoma"/>
                  <a:cs typeface="Tahoma"/>
                </a:rPr>
                <a:t>Preguntar</a:t>
              </a:r>
            </a:p>
          </p:txBody>
        </p:sp>
        <p:pic>
          <p:nvPicPr>
            <p:cNvPr id="71" name="Picture 7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16175" y="1352270"/>
              <a:ext cx="1435304" cy="1224015"/>
            </a:xfrm>
            <a:prstGeom prst="rect">
              <a:avLst/>
            </a:prstGeom>
          </p:spPr>
        </p:pic>
      </p:grpSp>
      <p:grpSp>
        <p:nvGrpSpPr>
          <p:cNvPr id="72" name="Group 71"/>
          <p:cNvGrpSpPr/>
          <p:nvPr/>
        </p:nvGrpSpPr>
        <p:grpSpPr>
          <a:xfrm>
            <a:off x="5727270" y="3033743"/>
            <a:ext cx="1874772" cy="1785104"/>
            <a:chOff x="6032310" y="2979151"/>
            <a:chExt cx="1874772" cy="1785104"/>
          </a:xfrm>
        </p:grpSpPr>
        <p:sp>
          <p:nvSpPr>
            <p:cNvPr id="73" name="TextBox 72"/>
            <p:cNvSpPr txBox="1"/>
            <p:nvPr/>
          </p:nvSpPr>
          <p:spPr>
            <a:xfrm>
              <a:off x="6032310" y="2979151"/>
              <a:ext cx="1874772" cy="176784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1200"/>
                </a:spcBef>
              </a:pPr>
              <a:endParaRPr lang="en-US" b="1">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s-MX" sz="1800" b="1" i="0" strike="noStrike" cap="none" spc="0" baseline="0">
                  <a:solidFill>
                    <a:srgbClr val="000000"/>
                  </a:solidFill>
                  <a:effectLst/>
                  <a:latin typeface="Tahoma"/>
                  <a:ea typeface="Tahoma"/>
                  <a:cs typeface="Tahoma"/>
                </a:rPr>
                <a:t>Verificar</a:t>
              </a:r>
            </a:p>
          </p:txBody>
        </p:sp>
        <p:pic>
          <p:nvPicPr>
            <p:cNvPr id="74" name="Picture 7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17914" y="3137436"/>
              <a:ext cx="1515288" cy="1292225"/>
            </a:xfrm>
            <a:prstGeom prst="rect">
              <a:avLst/>
            </a:prstGeom>
          </p:spPr>
        </p:pic>
      </p:grpSp>
      <p:grpSp>
        <p:nvGrpSpPr>
          <p:cNvPr id="75" name="Group 74"/>
          <p:cNvGrpSpPr/>
          <p:nvPr/>
        </p:nvGrpSpPr>
        <p:grpSpPr>
          <a:xfrm>
            <a:off x="10105382" y="1205377"/>
            <a:ext cx="1923887" cy="1523948"/>
            <a:chOff x="3592537" y="2989567"/>
            <a:chExt cx="1923887" cy="1523948"/>
          </a:xfrm>
        </p:grpSpPr>
        <p:sp>
          <p:nvSpPr>
            <p:cNvPr id="76" name="TextBox 75"/>
            <p:cNvSpPr txBox="1"/>
            <p:nvPr/>
          </p:nvSpPr>
          <p:spPr>
            <a:xfrm>
              <a:off x="3592536" y="3031058"/>
              <a:ext cx="1923887" cy="146812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2200"/>
                </a:spcBef>
              </a:pPr>
              <a:r>
                <a:rPr lang="es-MX" sz="1800" b="1" i="0" strike="noStrike" cap="none" spc="0" baseline="0">
                  <a:solidFill>
                    <a:srgbClr val="000000"/>
                  </a:solidFill>
                  <a:effectLst/>
                  <a:latin typeface="Tahoma"/>
                  <a:ea typeface="Tahoma"/>
                  <a:cs typeface="Tahoma"/>
                </a:rPr>
                <a:t>Presión</a:t>
              </a:r>
            </a:p>
          </p:txBody>
        </p:sp>
        <p:pic>
          <p:nvPicPr>
            <p:cNvPr id="77" name="Picture 7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01174" y="2989567"/>
              <a:ext cx="1537684" cy="1311324"/>
            </a:xfrm>
            <a:prstGeom prst="rect">
              <a:avLst/>
            </a:prstGeom>
          </p:spPr>
        </p:pic>
      </p:grpSp>
      <p:grpSp>
        <p:nvGrpSpPr>
          <p:cNvPr id="22" name="Group 21"/>
          <p:cNvGrpSpPr/>
          <p:nvPr/>
        </p:nvGrpSpPr>
        <p:grpSpPr>
          <a:xfrm>
            <a:off x="7765432" y="3027662"/>
            <a:ext cx="1993348" cy="1785104"/>
            <a:chOff x="7669179" y="3011620"/>
            <a:chExt cx="1993348" cy="1785104"/>
          </a:xfrm>
        </p:grpSpPr>
        <p:sp>
          <p:nvSpPr>
            <p:cNvPr id="79" name="TextBox 78"/>
            <p:cNvSpPr txBox="1"/>
            <p:nvPr/>
          </p:nvSpPr>
          <p:spPr>
            <a:xfrm>
              <a:off x="7669179" y="3011620"/>
              <a:ext cx="1993348" cy="1785104"/>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s-MX" sz="1800" b="1" i="0" strike="noStrike" cap="none" spc="0" baseline="0" dirty="0">
                  <a:solidFill>
                    <a:srgbClr val="000000"/>
                  </a:solidFill>
                  <a:effectLst/>
                  <a:latin typeface="Tahoma"/>
                  <a:ea typeface="Tahoma"/>
                  <a:cs typeface="Tahoma"/>
                </a:rPr>
                <a:t>Consentimiento</a:t>
              </a:r>
            </a:p>
          </p:txBody>
        </p:sp>
        <p:pic>
          <p:nvPicPr>
            <p:cNvPr id="21" name="Picture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23479" y="3198859"/>
              <a:ext cx="1435703" cy="1224356"/>
            </a:xfrm>
            <a:prstGeom prst="rect">
              <a:avLst/>
            </a:prstGeom>
          </p:spPr>
        </p:pic>
      </p:grpSp>
      <p:grpSp>
        <p:nvGrpSpPr>
          <p:cNvPr id="23" name="Group 22"/>
          <p:cNvGrpSpPr/>
          <p:nvPr/>
        </p:nvGrpSpPr>
        <p:grpSpPr>
          <a:xfrm>
            <a:off x="9941457" y="3037447"/>
            <a:ext cx="1874772" cy="1785104"/>
            <a:chOff x="13165922" y="4721865"/>
            <a:chExt cx="1874772" cy="1785104"/>
          </a:xfrm>
        </p:grpSpPr>
        <p:sp>
          <p:nvSpPr>
            <p:cNvPr id="82" name="TextBox 81"/>
            <p:cNvSpPr txBox="1"/>
            <p:nvPr/>
          </p:nvSpPr>
          <p:spPr>
            <a:xfrm>
              <a:off x="13165922" y="4721865"/>
              <a:ext cx="1874772" cy="176784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1200"/>
                </a:spcBef>
              </a:pPr>
              <a:endParaRPr lang="en-US" b="1">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s-MX" sz="1800" b="1" i="0" strike="noStrike" cap="none" spc="0" baseline="0">
                  <a:solidFill>
                    <a:srgbClr val="000000"/>
                  </a:solidFill>
                  <a:effectLst/>
                  <a:latin typeface="Tahoma"/>
                  <a:ea typeface="Tahoma"/>
                  <a:cs typeface="Tahoma"/>
                </a:rPr>
                <a:t>Respeto</a:t>
              </a:r>
            </a:p>
          </p:txBody>
        </p:sp>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331561" y="4897831"/>
              <a:ext cx="1528816" cy="1303761"/>
            </a:xfrm>
            <a:prstGeom prst="rect">
              <a:avLst/>
            </a:prstGeom>
          </p:spPr>
        </p:pic>
      </p:grpSp>
      <p:grpSp>
        <p:nvGrpSpPr>
          <p:cNvPr id="24" name="Group 23"/>
          <p:cNvGrpSpPr/>
          <p:nvPr/>
        </p:nvGrpSpPr>
        <p:grpSpPr>
          <a:xfrm>
            <a:off x="3643141" y="3033743"/>
            <a:ext cx="1876510" cy="1785104"/>
            <a:chOff x="12656347" y="2215910"/>
            <a:chExt cx="1876510" cy="1785104"/>
          </a:xfrm>
        </p:grpSpPr>
        <p:sp>
          <p:nvSpPr>
            <p:cNvPr id="85" name="TextBox 84"/>
            <p:cNvSpPr txBox="1"/>
            <p:nvPr/>
          </p:nvSpPr>
          <p:spPr>
            <a:xfrm>
              <a:off x="12658086" y="2215910"/>
              <a:ext cx="1874772" cy="176784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1200"/>
                </a:spcBef>
              </a:pPr>
              <a:endParaRPr lang="en-US" b="1">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s-MX" sz="1800" b="1" i="0" strike="noStrike" cap="none" spc="0" baseline="0">
                  <a:solidFill>
                    <a:srgbClr val="000000"/>
                  </a:solidFill>
                  <a:effectLst/>
                  <a:latin typeface="Tahoma"/>
                  <a:ea typeface="Tahoma"/>
                  <a:cs typeface="Tahoma"/>
                </a:rPr>
                <a:t>Escuchar</a:t>
              </a:r>
            </a:p>
          </p:txBody>
        </p:sp>
        <p:pic>
          <p:nvPicPr>
            <p:cNvPr id="20" name="Picture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656347" y="2312019"/>
              <a:ext cx="1664033" cy="1419073"/>
            </a:xfrm>
            <a:prstGeom prst="rect">
              <a:avLst/>
            </a:prstGeom>
          </p:spPr>
        </p:pic>
      </p:grpSp>
      <p:pic>
        <p:nvPicPr>
          <p:cNvPr id="80" name="Picture 79">
            <a:extLst>
              <a:ext uri="{FF2B5EF4-FFF2-40B4-BE49-F238E27FC236}">
                <a16:creationId xmlns:a16="http://schemas.microsoft.com/office/drawing/2014/main" id="{31518FF3-146E-481C-B48D-E62AAA319143}"/>
              </a:ext>
            </a:extLst>
          </p:cNvPr>
          <p:cNvPicPr>
            <a:picLocks noChangeAspect="1"/>
          </p:cNvPicPr>
          <p:nvPr/>
        </p:nvPicPr>
        <p:blipFill>
          <a:blip r:embed="rId13">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sp>
        <p:nvSpPr>
          <p:cNvPr id="2" name="TextBox 1">
            <a:extLst>
              <a:ext uri="{FF2B5EF4-FFF2-40B4-BE49-F238E27FC236}">
                <a16:creationId xmlns:a16="http://schemas.microsoft.com/office/drawing/2014/main" id="{9195C2E0-418F-424C-BFED-C57DAC010C0C}"/>
              </a:ext>
            </a:extLst>
          </p:cNvPr>
          <p:cNvSpPr txBox="1"/>
          <p:nvPr/>
        </p:nvSpPr>
        <p:spPr>
          <a:xfrm>
            <a:off x="2339116" y="139572"/>
            <a:ext cx="6598490"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PALABRAS IMPORTANTES</a:t>
            </a:r>
          </a:p>
        </p:txBody>
      </p:sp>
      <p:sp>
        <p:nvSpPr>
          <p:cNvPr id="11" name="TextBox 10">
            <a:extLst>
              <a:ext uri="{FF2B5EF4-FFF2-40B4-BE49-F238E27FC236}">
                <a16:creationId xmlns:a16="http://schemas.microsoft.com/office/drawing/2014/main" id="{D6F646AD-600F-4264-A3B2-23829F42A093}"/>
              </a:ext>
            </a:extLst>
          </p:cNvPr>
          <p:cNvSpPr txBox="1"/>
          <p:nvPr/>
        </p:nvSpPr>
        <p:spPr>
          <a:xfrm>
            <a:off x="8837583" y="3570203"/>
            <a:ext cx="909220" cy="707886"/>
          </a:xfrm>
          <a:prstGeom prst="rect">
            <a:avLst/>
          </a:prstGeom>
          <a:solidFill>
            <a:schemeClr val="bg1"/>
          </a:solidFill>
        </p:spPr>
        <p:txBody>
          <a:bodyPr wrap="square" rtlCol="0">
            <a:spAutoFit/>
          </a:bodyPr>
          <a:lstStyle/>
          <a:p>
            <a:r>
              <a:rPr lang="en-US" sz="4000" b="1" dirty="0">
                <a:solidFill>
                  <a:srgbClr val="39894A"/>
                </a:solidFill>
              </a:rPr>
              <a:t>SÍ</a:t>
            </a:r>
          </a:p>
        </p:txBody>
      </p:sp>
      <p:sp>
        <p:nvSpPr>
          <p:cNvPr id="13" name="Rectangle 12">
            <a:extLst>
              <a:ext uri="{FF2B5EF4-FFF2-40B4-BE49-F238E27FC236}">
                <a16:creationId xmlns:a16="http://schemas.microsoft.com/office/drawing/2014/main" id="{ED2FC8E3-F32B-3941-93B6-6EE0ECAAB679}"/>
              </a:ext>
            </a:extLst>
          </p:cNvPr>
          <p:cNvSpPr/>
          <p:nvPr/>
        </p:nvSpPr>
        <p:spPr>
          <a:xfrm>
            <a:off x="8691888" y="3717898"/>
            <a:ext cx="212478" cy="5201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BBCEEF46-3A5C-994D-B80B-DC7565B8D1B4}"/>
              </a:ext>
            </a:extLst>
          </p:cNvPr>
          <p:cNvSpPr/>
          <p:nvPr/>
        </p:nvSpPr>
        <p:spPr>
          <a:xfrm>
            <a:off x="5808429" y="6621481"/>
            <a:ext cx="5386043" cy="246221"/>
          </a:xfrm>
          <a:prstGeom prst="rect">
            <a:avLst/>
          </a:prstGeom>
        </p:spPr>
        <p:txBody>
          <a:bodyPr wrap="square">
            <a:spAutoFit/>
          </a:bodyPr>
          <a:lstStyle/>
          <a:p>
            <a:r>
              <a:rPr lang="es-MX" sz="1000" b="0" i="0" strike="noStrike" cap="none" spc="0" baseline="0" dirty="0">
                <a:solidFill>
                  <a:srgbClr val="3D4046"/>
                </a:solidFill>
                <a:effectLst/>
                <a:latin typeface="Tahoma"/>
                <a:ea typeface="Tahoma"/>
                <a:cs typeface="Tahoma"/>
              </a:rPr>
              <a:t>Copyright © 2022 SymbolStix, LLC. Todos los derechos reservados. Usado con autorización.</a:t>
            </a:r>
            <a:endParaRPr lang="en-US" sz="1000" dirty="0">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a16="http://schemas.microsoft.com/office/drawing/2014/main" id="{68DE9B8C-8A6B-604D-B2FB-B4F3710F232A}"/>
              </a:ext>
            </a:extLst>
          </p:cNvPr>
          <p:cNvGrpSpPr/>
          <p:nvPr/>
        </p:nvGrpSpPr>
        <p:grpSpPr>
          <a:xfrm>
            <a:off x="5211830" y="4990585"/>
            <a:ext cx="6887774" cy="1612811"/>
            <a:chOff x="5211830" y="4990585"/>
            <a:chExt cx="6887774" cy="1612811"/>
          </a:xfrm>
        </p:grpSpPr>
        <p:sp>
          <p:nvSpPr>
            <p:cNvPr id="83" name="Rectangle 82">
              <a:extLst>
                <a:ext uri="{FF2B5EF4-FFF2-40B4-BE49-F238E27FC236}">
                  <a16:creationId xmlns:a16="http://schemas.microsoft.com/office/drawing/2014/main" id="{930C6A06-61CC-E742-8248-38A5EC17D332}"/>
                </a:ext>
              </a:extLst>
            </p:cNvPr>
            <p:cNvSpPr/>
            <p:nvPr/>
          </p:nvSpPr>
          <p:spPr>
            <a:xfrm>
              <a:off x="5211830" y="4990585"/>
              <a:ext cx="6887774" cy="1612811"/>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D5F48DBB-970E-A84E-B1EF-30AEA18CA3B7}"/>
                </a:ext>
              </a:extLst>
            </p:cNvPr>
            <p:cNvGrpSpPr/>
            <p:nvPr/>
          </p:nvGrpSpPr>
          <p:grpSpPr>
            <a:xfrm>
              <a:off x="5302551" y="5114260"/>
              <a:ext cx="6690725" cy="1346741"/>
              <a:chOff x="5302551" y="5114260"/>
              <a:chExt cx="6690725" cy="1346741"/>
            </a:xfrm>
          </p:grpSpPr>
          <p:grpSp>
            <p:nvGrpSpPr>
              <p:cNvPr id="86" name="Group 85">
                <a:extLst>
                  <a:ext uri="{FF2B5EF4-FFF2-40B4-BE49-F238E27FC236}">
                    <a16:creationId xmlns:a16="http://schemas.microsoft.com/office/drawing/2014/main" id="{EADE11EA-06F5-BC4E-AFDF-0833CC1A857D}"/>
                  </a:ext>
                </a:extLst>
              </p:cNvPr>
              <p:cNvGrpSpPr/>
              <p:nvPr/>
            </p:nvGrpSpPr>
            <p:grpSpPr>
              <a:xfrm>
                <a:off x="5302551" y="5114260"/>
                <a:ext cx="1380744" cy="1344168"/>
                <a:chOff x="5302551" y="5101197"/>
                <a:chExt cx="1380744" cy="1344168"/>
              </a:xfrm>
            </p:grpSpPr>
            <p:sp>
              <p:nvSpPr>
                <p:cNvPr id="99" name="TextBox 98">
                  <a:extLst>
                    <a:ext uri="{FF2B5EF4-FFF2-40B4-BE49-F238E27FC236}">
                      <a16:creationId xmlns:a16="http://schemas.microsoft.com/office/drawing/2014/main" id="{5B638975-ABEB-3E48-8189-D899A40A8F50}"/>
                    </a:ext>
                  </a:extLst>
                </p:cNvPr>
                <p:cNvSpPr txBox="1"/>
                <p:nvPr/>
              </p:nvSpPr>
              <p:spPr>
                <a:xfrm>
                  <a:off x="5302551" y="5101197"/>
                  <a:ext cx="1380744" cy="1344168"/>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dirty="0">
                      <a:solidFill>
                        <a:srgbClr val="000000"/>
                      </a:solidFill>
                      <a:latin typeface="Tahoma"/>
                      <a:ea typeface="Tahoma"/>
                      <a:cs typeface="Tahoma"/>
                    </a:rPr>
                    <a:t>Yo m</a:t>
                  </a:r>
                  <a:r>
                    <a:rPr lang="es-MX" sz="1400" b="1" i="0" strike="noStrike" cap="none" spc="0" baseline="0" dirty="0">
                      <a:solidFill>
                        <a:srgbClr val="000000"/>
                      </a:solidFill>
                      <a:effectLst/>
                      <a:latin typeface="Tahoma"/>
                      <a:ea typeface="Tahoma"/>
                      <a:cs typeface="Tahoma"/>
                    </a:rPr>
                    <a:t>e siento</a:t>
                  </a:r>
                </a:p>
              </p:txBody>
            </p:sp>
            <p:pic>
              <p:nvPicPr>
                <p:cNvPr id="100" name="Picture 99">
                  <a:extLst>
                    <a:ext uri="{FF2B5EF4-FFF2-40B4-BE49-F238E27FC236}">
                      <a16:creationId xmlns:a16="http://schemas.microsoft.com/office/drawing/2014/main" id="{855BB5BA-76F9-6146-9CC4-C0F9FE32BD3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415868" y="5142338"/>
                  <a:ext cx="1156974" cy="986658"/>
                </a:xfrm>
                <a:prstGeom prst="rect">
                  <a:avLst/>
                </a:prstGeom>
              </p:spPr>
            </p:pic>
          </p:grpSp>
          <p:grpSp>
            <p:nvGrpSpPr>
              <p:cNvPr id="87" name="Group 86">
                <a:extLst>
                  <a:ext uri="{FF2B5EF4-FFF2-40B4-BE49-F238E27FC236}">
                    <a16:creationId xmlns:a16="http://schemas.microsoft.com/office/drawing/2014/main" id="{39B72D55-4255-4A49-9050-9CDC2BD8DE75}"/>
                  </a:ext>
                </a:extLst>
              </p:cNvPr>
              <p:cNvGrpSpPr/>
              <p:nvPr/>
            </p:nvGrpSpPr>
            <p:grpSpPr>
              <a:xfrm>
                <a:off x="6681514" y="5119881"/>
                <a:ext cx="1287311" cy="1341120"/>
                <a:chOff x="6679965" y="5119881"/>
                <a:chExt cx="1260273" cy="1341120"/>
              </a:xfrm>
            </p:grpSpPr>
            <p:sp>
              <p:nvSpPr>
                <p:cNvPr id="97" name="TextBox 96">
                  <a:extLst>
                    <a:ext uri="{FF2B5EF4-FFF2-40B4-BE49-F238E27FC236}">
                      <a16:creationId xmlns:a16="http://schemas.microsoft.com/office/drawing/2014/main" id="{7174663E-CF0C-F943-A7B6-6FE58BBDE733}"/>
                    </a:ext>
                  </a:extLst>
                </p:cNvPr>
                <p:cNvSpPr txBox="1"/>
                <p:nvPr/>
              </p:nvSpPr>
              <p:spPr>
                <a:xfrm>
                  <a:off x="6679965" y="5119881"/>
                  <a:ext cx="1260273" cy="134112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i="0" strike="noStrike" cap="none" spc="0" baseline="0" dirty="0">
                      <a:solidFill>
                        <a:srgbClr val="000000"/>
                      </a:solidFill>
                      <a:effectLst/>
                      <a:latin typeface="Tahoma"/>
                      <a:ea typeface="Tahoma"/>
                      <a:cs typeface="Tahoma"/>
                    </a:rPr>
                    <a:t>Feliz</a:t>
                  </a:r>
                </a:p>
              </p:txBody>
            </p:sp>
            <p:pic>
              <p:nvPicPr>
                <p:cNvPr id="98" name="Picture 97">
                  <a:extLst>
                    <a:ext uri="{FF2B5EF4-FFF2-40B4-BE49-F238E27FC236}">
                      <a16:creationId xmlns:a16="http://schemas.microsoft.com/office/drawing/2014/main" id="{2F3DF877-D7D4-0546-AD7A-FA74D435AE0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731095" y="5173019"/>
                  <a:ext cx="1147512" cy="978589"/>
                </a:xfrm>
                <a:prstGeom prst="rect">
                  <a:avLst/>
                </a:prstGeom>
              </p:spPr>
            </p:pic>
          </p:grpSp>
          <p:grpSp>
            <p:nvGrpSpPr>
              <p:cNvPr id="88" name="Group 87">
                <a:extLst>
                  <a:ext uri="{FF2B5EF4-FFF2-40B4-BE49-F238E27FC236}">
                    <a16:creationId xmlns:a16="http://schemas.microsoft.com/office/drawing/2014/main" id="{6D2899A6-10B9-5E44-BE54-F3871519875D}"/>
                  </a:ext>
                </a:extLst>
              </p:cNvPr>
              <p:cNvGrpSpPr/>
              <p:nvPr/>
            </p:nvGrpSpPr>
            <p:grpSpPr>
              <a:xfrm>
                <a:off x="7968825" y="5119214"/>
                <a:ext cx="1217753" cy="1341120"/>
                <a:chOff x="7968825" y="5106151"/>
                <a:chExt cx="1217753" cy="1341120"/>
              </a:xfrm>
            </p:grpSpPr>
            <p:sp>
              <p:nvSpPr>
                <p:cNvPr id="95" name="TextBox 94">
                  <a:extLst>
                    <a:ext uri="{FF2B5EF4-FFF2-40B4-BE49-F238E27FC236}">
                      <a16:creationId xmlns:a16="http://schemas.microsoft.com/office/drawing/2014/main" id="{0DBBD17C-79A2-944A-81D5-5266577211B3}"/>
                    </a:ext>
                  </a:extLst>
                </p:cNvPr>
                <p:cNvSpPr txBox="1"/>
                <p:nvPr/>
              </p:nvSpPr>
              <p:spPr>
                <a:xfrm>
                  <a:off x="7968825" y="5106151"/>
                  <a:ext cx="1217753" cy="134112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i="0" strike="noStrike" cap="none" spc="0" baseline="0" dirty="0">
                      <a:solidFill>
                        <a:srgbClr val="000000"/>
                      </a:solidFill>
                      <a:effectLst/>
                      <a:latin typeface="Tahoma"/>
                      <a:ea typeface="Tahoma"/>
                      <a:cs typeface="Tahoma"/>
                    </a:rPr>
                    <a:t>Triste</a:t>
                  </a:r>
                </a:p>
              </p:txBody>
            </p:sp>
            <p:pic>
              <p:nvPicPr>
                <p:cNvPr id="96" name="Picture 95">
                  <a:extLst>
                    <a:ext uri="{FF2B5EF4-FFF2-40B4-BE49-F238E27FC236}">
                      <a16:creationId xmlns:a16="http://schemas.microsoft.com/office/drawing/2014/main" id="{04B68413-7750-FF4D-A865-A07B0C395A2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996260" y="5161016"/>
                  <a:ext cx="1161367" cy="990404"/>
                </a:xfrm>
                <a:prstGeom prst="rect">
                  <a:avLst/>
                </a:prstGeom>
              </p:spPr>
            </p:pic>
          </p:grpSp>
          <p:grpSp>
            <p:nvGrpSpPr>
              <p:cNvPr id="89" name="Group 88">
                <a:extLst>
                  <a:ext uri="{FF2B5EF4-FFF2-40B4-BE49-F238E27FC236}">
                    <a16:creationId xmlns:a16="http://schemas.microsoft.com/office/drawing/2014/main" id="{DED893DF-6DBD-FF44-BA41-05BF414D06C6}"/>
                  </a:ext>
                </a:extLst>
              </p:cNvPr>
              <p:cNvGrpSpPr/>
              <p:nvPr/>
            </p:nvGrpSpPr>
            <p:grpSpPr>
              <a:xfrm>
                <a:off x="9187233" y="5115260"/>
                <a:ext cx="1362456" cy="1344168"/>
                <a:chOff x="9187233" y="5102197"/>
                <a:chExt cx="1362456" cy="1344168"/>
              </a:xfrm>
            </p:grpSpPr>
            <p:sp>
              <p:nvSpPr>
                <p:cNvPr id="93" name="TextBox 92">
                  <a:extLst>
                    <a:ext uri="{FF2B5EF4-FFF2-40B4-BE49-F238E27FC236}">
                      <a16:creationId xmlns:a16="http://schemas.microsoft.com/office/drawing/2014/main" id="{FE1B64A7-5529-954B-9C51-9013BB75E2AC}"/>
                    </a:ext>
                  </a:extLst>
                </p:cNvPr>
                <p:cNvSpPr txBox="1"/>
                <p:nvPr/>
              </p:nvSpPr>
              <p:spPr>
                <a:xfrm>
                  <a:off x="9187233" y="5102197"/>
                  <a:ext cx="1362456" cy="1344168"/>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dirty="0">
                      <a:solidFill>
                        <a:srgbClr val="000000"/>
                      </a:solidFill>
                      <a:latin typeface="Tahoma"/>
                      <a:ea typeface="Tahoma"/>
                      <a:cs typeface="Tahoma"/>
                    </a:rPr>
                    <a:t>Enojado</a:t>
                  </a:r>
                  <a:r>
                    <a:rPr lang="en-US" sz="1400" b="1" dirty="0">
                      <a:solidFill>
                        <a:srgbClr val="000000"/>
                      </a:solidFill>
                      <a:latin typeface="Tahoma"/>
                      <a:ea typeface="Tahoma"/>
                      <a:cs typeface="Tahoma"/>
                    </a:rPr>
                    <a:t>/a/e</a:t>
                  </a:r>
                  <a:endParaRPr lang="es-MX" sz="1400" b="1" i="0" strike="noStrike" cap="none" spc="0" baseline="0" dirty="0">
                    <a:solidFill>
                      <a:srgbClr val="000000"/>
                    </a:solidFill>
                    <a:effectLst/>
                    <a:latin typeface="Tahoma"/>
                    <a:ea typeface="Tahoma"/>
                    <a:cs typeface="Tahoma"/>
                  </a:endParaRPr>
                </a:p>
              </p:txBody>
            </p:sp>
            <p:pic>
              <p:nvPicPr>
                <p:cNvPr id="94" name="Picture 93">
                  <a:extLst>
                    <a:ext uri="{FF2B5EF4-FFF2-40B4-BE49-F238E27FC236}">
                      <a16:creationId xmlns:a16="http://schemas.microsoft.com/office/drawing/2014/main" id="{14C83D6B-6B8D-B54B-8760-323C163327E2}"/>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268364" y="5119881"/>
                  <a:ext cx="1225925" cy="1045459"/>
                </a:xfrm>
                <a:prstGeom prst="rect">
                  <a:avLst/>
                </a:prstGeom>
              </p:spPr>
            </p:pic>
          </p:grpSp>
          <p:grpSp>
            <p:nvGrpSpPr>
              <p:cNvPr id="90" name="Group 89">
                <a:extLst>
                  <a:ext uri="{FF2B5EF4-FFF2-40B4-BE49-F238E27FC236}">
                    <a16:creationId xmlns:a16="http://schemas.microsoft.com/office/drawing/2014/main" id="{A5DFED69-435A-5C4D-BCCC-A83497CE1A4F}"/>
                  </a:ext>
                </a:extLst>
              </p:cNvPr>
              <p:cNvGrpSpPr/>
              <p:nvPr/>
            </p:nvGrpSpPr>
            <p:grpSpPr>
              <a:xfrm>
                <a:off x="10548524" y="5114862"/>
                <a:ext cx="1444752" cy="1344168"/>
                <a:chOff x="10548524" y="5101799"/>
                <a:chExt cx="1444752" cy="1344168"/>
              </a:xfrm>
            </p:grpSpPr>
            <p:sp>
              <p:nvSpPr>
                <p:cNvPr id="91" name="TextBox 90">
                  <a:extLst>
                    <a:ext uri="{FF2B5EF4-FFF2-40B4-BE49-F238E27FC236}">
                      <a16:creationId xmlns:a16="http://schemas.microsoft.com/office/drawing/2014/main" id="{6DE13AD9-9CC0-5241-AEC7-4CBB882527F2}"/>
                    </a:ext>
                  </a:extLst>
                </p:cNvPr>
                <p:cNvSpPr txBox="1"/>
                <p:nvPr/>
              </p:nvSpPr>
              <p:spPr>
                <a:xfrm>
                  <a:off x="10548524" y="5101799"/>
                  <a:ext cx="1444752" cy="1344168"/>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i="0" strike="noStrike" cap="none" spc="0" baseline="0" dirty="0">
                      <a:solidFill>
                        <a:srgbClr val="000000"/>
                      </a:solidFill>
                      <a:effectLst/>
                      <a:latin typeface="Tahoma"/>
                      <a:ea typeface="Tahoma"/>
                      <a:cs typeface="Tahoma"/>
                    </a:rPr>
                    <a:t>Asustado/a/e</a:t>
                  </a:r>
                </a:p>
              </p:txBody>
            </p:sp>
            <p:pic>
              <p:nvPicPr>
                <p:cNvPr id="92" name="Picture 91">
                  <a:extLst>
                    <a:ext uri="{FF2B5EF4-FFF2-40B4-BE49-F238E27FC236}">
                      <a16:creationId xmlns:a16="http://schemas.microsoft.com/office/drawing/2014/main" id="{FAE32786-603D-E848-80CB-703FF452A651}"/>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644643" y="5171511"/>
                  <a:ext cx="1142168" cy="974032"/>
                </a:xfrm>
                <a:prstGeom prst="rect">
                  <a:avLst/>
                </a:prstGeom>
              </p:spPr>
            </p:pic>
          </p:grpSp>
        </p:grpSp>
      </p:grpSp>
      <p:grpSp>
        <p:nvGrpSpPr>
          <p:cNvPr id="101" name="Group 100">
            <a:extLst>
              <a:ext uri="{FF2B5EF4-FFF2-40B4-BE49-F238E27FC236}">
                <a16:creationId xmlns:a16="http://schemas.microsoft.com/office/drawing/2014/main" id="{B10CF9D5-38C6-F348-B45C-DB89EA709A1D}"/>
              </a:ext>
            </a:extLst>
          </p:cNvPr>
          <p:cNvGrpSpPr/>
          <p:nvPr/>
        </p:nvGrpSpPr>
        <p:grpSpPr>
          <a:xfrm>
            <a:off x="26035" y="3334700"/>
            <a:ext cx="1580866" cy="1831271"/>
            <a:chOff x="22860" y="3128960"/>
            <a:chExt cx="1580866" cy="1831271"/>
          </a:xfrm>
        </p:grpSpPr>
        <p:sp>
          <p:nvSpPr>
            <p:cNvPr id="102" name="TextBox 101">
              <a:extLst>
                <a:ext uri="{FF2B5EF4-FFF2-40B4-BE49-F238E27FC236}">
                  <a16:creationId xmlns:a16="http://schemas.microsoft.com/office/drawing/2014/main" id="{47F0C8B4-E047-E545-B4D8-B79838C9610F}"/>
                </a:ext>
              </a:extLst>
            </p:cNvPr>
            <p:cNvSpPr txBox="1"/>
            <p:nvPr/>
          </p:nvSpPr>
          <p:spPr>
            <a:xfrm>
              <a:off x="22860" y="3128960"/>
              <a:ext cx="1580866" cy="1831271"/>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600"/>
                </a:spcBef>
              </a:pPr>
              <a:r>
                <a:rPr lang="es-MX" b="1" dirty="0">
                  <a:latin typeface="Tahoma" panose="020B0604030504040204" pitchFamily="34" charset="0"/>
                  <a:ea typeface="Tahoma" panose="020B0604030504040204" pitchFamily="34" charset="0"/>
                  <a:cs typeface="Tahoma" panose="020B0604030504040204" pitchFamily="34" charset="0"/>
                </a:rPr>
                <a:t>Yo</a:t>
              </a:r>
              <a:r>
                <a:rPr lang="en-US" b="1" dirty="0">
                  <a:latin typeface="Tahoma" panose="020B0604030504040204" pitchFamily="34" charset="0"/>
                  <a:ea typeface="Tahoma" panose="020B0604030504040204" pitchFamily="34" charset="0"/>
                  <a:cs typeface="Tahoma" panose="020B0604030504040204" pitchFamily="34" charset="0"/>
                </a:rPr>
                <a:t> </a:t>
              </a:r>
              <a:r>
                <a:rPr lang="es-MX" sz="1800" b="1" i="0" strike="noStrike" cap="none" spc="0" baseline="0" dirty="0">
                  <a:solidFill>
                    <a:srgbClr val="000000"/>
                  </a:solidFill>
                  <a:effectLst/>
                  <a:latin typeface="Tahoma"/>
                  <a:ea typeface="Tahoma"/>
                  <a:cs typeface="Tahoma"/>
                </a:rPr>
                <a:t>necesito ayuda</a:t>
              </a:r>
            </a:p>
          </p:txBody>
        </p:sp>
        <p:pic>
          <p:nvPicPr>
            <p:cNvPr id="103" name="Picture 102">
              <a:extLst>
                <a:ext uri="{FF2B5EF4-FFF2-40B4-BE49-F238E27FC236}">
                  <a16:creationId xmlns:a16="http://schemas.microsoft.com/office/drawing/2014/main" id="{032B7D2F-9CB6-384D-9061-BFE7E5C615D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5617" y="3283142"/>
              <a:ext cx="1391510" cy="1186668"/>
            </a:xfrm>
            <a:prstGeom prst="rect">
              <a:avLst/>
            </a:prstGeom>
          </p:spPr>
        </p:pic>
      </p:grpSp>
      <p:grpSp>
        <p:nvGrpSpPr>
          <p:cNvPr id="104" name="Group 103">
            <a:extLst>
              <a:ext uri="{FF2B5EF4-FFF2-40B4-BE49-F238E27FC236}">
                <a16:creationId xmlns:a16="http://schemas.microsoft.com/office/drawing/2014/main" id="{84FCA18C-8E04-DC4B-AA59-5EDDB4FBECF0}"/>
              </a:ext>
            </a:extLst>
          </p:cNvPr>
          <p:cNvGrpSpPr/>
          <p:nvPr/>
        </p:nvGrpSpPr>
        <p:grpSpPr>
          <a:xfrm>
            <a:off x="32485" y="2037955"/>
            <a:ext cx="1579013" cy="1295743"/>
            <a:chOff x="22860" y="1832215"/>
            <a:chExt cx="1579013" cy="1288137"/>
          </a:xfrm>
        </p:grpSpPr>
        <p:sp>
          <p:nvSpPr>
            <p:cNvPr id="105" name="TextBox 104">
              <a:extLst>
                <a:ext uri="{FF2B5EF4-FFF2-40B4-BE49-F238E27FC236}">
                  <a16:creationId xmlns:a16="http://schemas.microsoft.com/office/drawing/2014/main" id="{EDB21981-C585-3F45-9E0D-8F94F7F83217}"/>
                </a:ext>
              </a:extLst>
            </p:cNvPr>
            <p:cNvSpPr txBox="1"/>
            <p:nvPr/>
          </p:nvSpPr>
          <p:spPr>
            <a:xfrm>
              <a:off x="22860" y="1843079"/>
              <a:ext cx="1579013" cy="126492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r>
                <a:rPr lang="es-MX" sz="1800" b="1" i="0" strike="noStrike" cap="none" spc="0" baseline="0" dirty="0">
                  <a:solidFill>
                    <a:srgbClr val="000000"/>
                  </a:solidFill>
                  <a:effectLst/>
                  <a:latin typeface="Tahoma"/>
                  <a:ea typeface="Tahoma"/>
                  <a:cs typeface="Tahoma"/>
                </a:rPr>
                <a:t>Sí</a:t>
              </a:r>
            </a:p>
          </p:txBody>
        </p:sp>
        <p:pic>
          <p:nvPicPr>
            <p:cNvPr id="106" name="Picture 105">
              <a:extLst>
                <a:ext uri="{FF2B5EF4-FFF2-40B4-BE49-F238E27FC236}">
                  <a16:creationId xmlns:a16="http://schemas.microsoft.com/office/drawing/2014/main" id="{BEB72676-3B33-9642-A5D6-5D5E81505478}"/>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25746" y="1832215"/>
              <a:ext cx="1160032" cy="989266"/>
            </a:xfrm>
            <a:prstGeom prst="rect">
              <a:avLst/>
            </a:prstGeom>
          </p:spPr>
        </p:pic>
      </p:grpSp>
      <p:grpSp>
        <p:nvGrpSpPr>
          <p:cNvPr id="107" name="Group 106">
            <a:extLst>
              <a:ext uri="{FF2B5EF4-FFF2-40B4-BE49-F238E27FC236}">
                <a16:creationId xmlns:a16="http://schemas.microsoft.com/office/drawing/2014/main" id="{0A43869D-E74B-4B40-A9BB-508C7E5BC5E7}"/>
              </a:ext>
            </a:extLst>
          </p:cNvPr>
          <p:cNvGrpSpPr/>
          <p:nvPr/>
        </p:nvGrpSpPr>
        <p:grpSpPr>
          <a:xfrm>
            <a:off x="1610201" y="2037869"/>
            <a:ext cx="1545336" cy="1298448"/>
            <a:chOff x="1655921" y="1843079"/>
            <a:chExt cx="1552076" cy="1286794"/>
          </a:xfrm>
        </p:grpSpPr>
        <p:sp>
          <p:nvSpPr>
            <p:cNvPr id="108" name="TextBox 107">
              <a:extLst>
                <a:ext uri="{FF2B5EF4-FFF2-40B4-BE49-F238E27FC236}">
                  <a16:creationId xmlns:a16="http://schemas.microsoft.com/office/drawing/2014/main" id="{28813E41-31FE-F74C-AB00-FA6713C2C17C}"/>
                </a:ext>
              </a:extLst>
            </p:cNvPr>
            <p:cNvSpPr txBox="1"/>
            <p:nvPr/>
          </p:nvSpPr>
          <p:spPr>
            <a:xfrm>
              <a:off x="1655921" y="1852600"/>
              <a:ext cx="1552076" cy="126492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600"/>
                </a:spcBef>
              </a:pPr>
              <a:r>
                <a:rPr lang="es-MX" sz="1800" b="1" i="0" strike="noStrike" cap="none" spc="0" baseline="0">
                  <a:solidFill>
                    <a:srgbClr val="000000"/>
                  </a:solidFill>
                  <a:effectLst/>
                  <a:latin typeface="Tahoma"/>
                  <a:ea typeface="Tahoma"/>
                  <a:cs typeface="Tahoma"/>
                </a:rPr>
                <a:t>No</a:t>
              </a:r>
            </a:p>
          </p:txBody>
        </p:sp>
        <p:pic>
          <p:nvPicPr>
            <p:cNvPr id="109" name="Picture 108">
              <a:extLst>
                <a:ext uri="{FF2B5EF4-FFF2-40B4-BE49-F238E27FC236}">
                  <a16:creationId xmlns:a16="http://schemas.microsoft.com/office/drawing/2014/main" id="{1B693B1C-E0BF-474B-9A62-959EFDEC5CFF}"/>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942202" y="1843079"/>
              <a:ext cx="1160032" cy="989266"/>
            </a:xfrm>
            <a:prstGeom prst="rect">
              <a:avLst/>
            </a:prstGeom>
          </p:spPr>
        </p:pic>
      </p:grpSp>
      <p:grpSp>
        <p:nvGrpSpPr>
          <p:cNvPr id="110" name="Group 109">
            <a:extLst>
              <a:ext uri="{FF2B5EF4-FFF2-40B4-BE49-F238E27FC236}">
                <a16:creationId xmlns:a16="http://schemas.microsoft.com/office/drawing/2014/main" id="{BE5AE1D5-9F3C-D24A-A308-B42AA48D637F}"/>
              </a:ext>
            </a:extLst>
          </p:cNvPr>
          <p:cNvGrpSpPr/>
          <p:nvPr/>
        </p:nvGrpSpPr>
        <p:grpSpPr>
          <a:xfrm>
            <a:off x="1617444" y="5176828"/>
            <a:ext cx="1543050" cy="1665878"/>
            <a:chOff x="1663164" y="4971088"/>
            <a:chExt cx="1543050" cy="1569660"/>
          </a:xfrm>
        </p:grpSpPr>
        <p:sp>
          <p:nvSpPr>
            <p:cNvPr id="111" name="TextBox 110">
              <a:extLst>
                <a:ext uri="{FF2B5EF4-FFF2-40B4-BE49-F238E27FC236}">
                  <a16:creationId xmlns:a16="http://schemas.microsoft.com/office/drawing/2014/main" id="{18E639A5-340B-CB47-841C-9CF2E402051C}"/>
                </a:ext>
              </a:extLst>
            </p:cNvPr>
            <p:cNvSpPr txBox="1"/>
            <p:nvPr/>
          </p:nvSpPr>
          <p:spPr>
            <a:xfrm>
              <a:off x="1663164" y="4971088"/>
              <a:ext cx="1543050" cy="156966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s-MX" sz="1400" b="1" i="0" strike="noStrike" cap="none" spc="0" baseline="0" dirty="0">
                  <a:solidFill>
                    <a:srgbClr val="000000"/>
                  </a:solidFill>
                  <a:effectLst/>
                  <a:latin typeface="Tahoma"/>
                  <a:ea typeface="Tahoma"/>
                  <a:cs typeface="Tahoma"/>
                </a:rPr>
                <a:t>Persona adulta</a:t>
              </a:r>
            </a:p>
          </p:txBody>
        </p:sp>
        <p:pic>
          <p:nvPicPr>
            <p:cNvPr id="112" name="Picture 111">
              <a:extLst>
                <a:ext uri="{FF2B5EF4-FFF2-40B4-BE49-F238E27FC236}">
                  <a16:creationId xmlns:a16="http://schemas.microsoft.com/office/drawing/2014/main" id="{24648712-31C4-A44A-8D36-89235398C336}"/>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791149" y="5078968"/>
              <a:ext cx="1271178" cy="1084050"/>
            </a:xfrm>
            <a:prstGeom prst="rect">
              <a:avLst/>
            </a:prstGeom>
          </p:spPr>
        </p:pic>
      </p:grpSp>
      <p:grpSp>
        <p:nvGrpSpPr>
          <p:cNvPr id="113" name="Group 112">
            <a:extLst>
              <a:ext uri="{FF2B5EF4-FFF2-40B4-BE49-F238E27FC236}">
                <a16:creationId xmlns:a16="http://schemas.microsoft.com/office/drawing/2014/main" id="{DEC3F933-B5EE-F647-BDA3-24DFD479D351}"/>
              </a:ext>
            </a:extLst>
          </p:cNvPr>
          <p:cNvGrpSpPr/>
          <p:nvPr/>
        </p:nvGrpSpPr>
        <p:grpSpPr>
          <a:xfrm>
            <a:off x="26670" y="5173020"/>
            <a:ext cx="1581912" cy="1682496"/>
            <a:chOff x="38100" y="4967279"/>
            <a:chExt cx="1578104" cy="1631555"/>
          </a:xfrm>
        </p:grpSpPr>
        <p:sp>
          <p:nvSpPr>
            <p:cNvPr id="114" name="TextBox 113">
              <a:extLst>
                <a:ext uri="{FF2B5EF4-FFF2-40B4-BE49-F238E27FC236}">
                  <a16:creationId xmlns:a16="http://schemas.microsoft.com/office/drawing/2014/main" id="{E237855D-1E0B-DB40-83A7-3F5DBF230909}"/>
                </a:ext>
              </a:extLst>
            </p:cNvPr>
            <p:cNvSpPr txBox="1"/>
            <p:nvPr/>
          </p:nvSpPr>
          <p:spPr>
            <a:xfrm>
              <a:off x="38100" y="4967279"/>
              <a:ext cx="1578104" cy="1631555"/>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s-MX" sz="1800" b="1" i="0" strike="noStrike" cap="none" spc="0" baseline="0" dirty="0">
                  <a:solidFill>
                    <a:srgbClr val="000000"/>
                  </a:solidFill>
                  <a:effectLst/>
                  <a:latin typeface="Tahoma"/>
                  <a:ea typeface="Tahoma"/>
                  <a:cs typeface="Tahoma"/>
                </a:rPr>
                <a:t>Confianza</a:t>
              </a:r>
            </a:p>
          </p:txBody>
        </p:sp>
        <p:pic>
          <p:nvPicPr>
            <p:cNvPr id="115" name="Picture 114">
              <a:extLst>
                <a:ext uri="{FF2B5EF4-FFF2-40B4-BE49-F238E27FC236}">
                  <a16:creationId xmlns:a16="http://schemas.microsoft.com/office/drawing/2014/main" id="{5336FB05-2A77-5B48-B722-A5AB8C1D6AF6}"/>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97704" y="5046990"/>
              <a:ext cx="1443133" cy="1230692"/>
            </a:xfrm>
            <a:prstGeom prst="rect">
              <a:avLst/>
            </a:prstGeom>
          </p:spPr>
        </p:pic>
      </p:grpSp>
      <p:grpSp>
        <p:nvGrpSpPr>
          <p:cNvPr id="116" name="Group 115">
            <a:extLst>
              <a:ext uri="{FF2B5EF4-FFF2-40B4-BE49-F238E27FC236}">
                <a16:creationId xmlns:a16="http://schemas.microsoft.com/office/drawing/2014/main" id="{EF72C5E2-89F9-CF4C-9C38-AD58F4971B07}"/>
              </a:ext>
            </a:extLst>
          </p:cNvPr>
          <p:cNvGrpSpPr/>
          <p:nvPr/>
        </p:nvGrpSpPr>
        <p:grpSpPr>
          <a:xfrm>
            <a:off x="1616050" y="3329933"/>
            <a:ext cx="1536494" cy="1854641"/>
            <a:chOff x="1661769" y="3124193"/>
            <a:chExt cx="1554555" cy="1831271"/>
          </a:xfrm>
        </p:grpSpPr>
        <p:sp>
          <p:nvSpPr>
            <p:cNvPr id="117" name="TextBox 116">
              <a:extLst>
                <a:ext uri="{FF2B5EF4-FFF2-40B4-BE49-F238E27FC236}">
                  <a16:creationId xmlns:a16="http://schemas.microsoft.com/office/drawing/2014/main" id="{9CED2F10-901F-E343-96DD-B5A9C491AE90}"/>
                </a:ext>
              </a:extLst>
            </p:cNvPr>
            <p:cNvSpPr txBox="1"/>
            <p:nvPr/>
          </p:nvSpPr>
          <p:spPr>
            <a:xfrm>
              <a:off x="1661769" y="3124193"/>
              <a:ext cx="1554555" cy="181356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600"/>
                </a:spcBef>
              </a:pPr>
              <a:r>
                <a:rPr lang="es-MX" sz="1800" b="1" i="0" strike="noStrike" cap="none" spc="0" baseline="0" dirty="0">
                  <a:solidFill>
                    <a:srgbClr val="000000"/>
                  </a:solidFill>
                  <a:effectLst/>
                  <a:latin typeface="Tahoma"/>
                  <a:ea typeface="Tahoma"/>
                  <a:cs typeface="Tahoma"/>
                </a:rPr>
                <a:t>Tengo una pregunta</a:t>
              </a:r>
            </a:p>
          </p:txBody>
        </p:sp>
        <p:pic>
          <p:nvPicPr>
            <p:cNvPr id="118" name="Picture 117">
              <a:extLst>
                <a:ext uri="{FF2B5EF4-FFF2-40B4-BE49-F238E27FC236}">
                  <a16:creationId xmlns:a16="http://schemas.microsoft.com/office/drawing/2014/main" id="{15DEFDC2-AB1E-7840-AAE8-C9138C160AD3}"/>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783545" y="3165910"/>
              <a:ext cx="1424452" cy="1214761"/>
            </a:xfrm>
            <a:prstGeom prst="rect">
              <a:avLst/>
            </a:prstGeom>
          </p:spPr>
        </p:pic>
      </p:grpSp>
      <p:grpSp>
        <p:nvGrpSpPr>
          <p:cNvPr id="119" name="Group 118">
            <a:extLst>
              <a:ext uri="{FF2B5EF4-FFF2-40B4-BE49-F238E27FC236}">
                <a16:creationId xmlns:a16="http://schemas.microsoft.com/office/drawing/2014/main" id="{7BAAEB42-5A82-AC4E-AF6E-62D1DF089761}"/>
              </a:ext>
            </a:extLst>
          </p:cNvPr>
          <p:cNvGrpSpPr/>
          <p:nvPr/>
        </p:nvGrpSpPr>
        <p:grpSpPr>
          <a:xfrm>
            <a:off x="3154897" y="5173018"/>
            <a:ext cx="2027982" cy="1669688"/>
            <a:chOff x="3257767" y="5236680"/>
            <a:chExt cx="1824232" cy="1544337"/>
          </a:xfrm>
        </p:grpSpPr>
        <p:sp>
          <p:nvSpPr>
            <p:cNvPr id="120" name="TextBox 119">
              <a:extLst>
                <a:ext uri="{FF2B5EF4-FFF2-40B4-BE49-F238E27FC236}">
                  <a16:creationId xmlns:a16="http://schemas.microsoft.com/office/drawing/2014/main" id="{A4BF9D42-7CD6-2C4F-A2B7-BF2B1876B0EE}"/>
                </a:ext>
              </a:extLst>
            </p:cNvPr>
            <p:cNvSpPr txBox="1"/>
            <p:nvPr/>
          </p:nvSpPr>
          <p:spPr>
            <a:xfrm>
              <a:off x="3257767" y="5236680"/>
              <a:ext cx="1801372" cy="154433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300"/>
                </a:spcBef>
              </a:pPr>
              <a:r>
                <a:rPr lang="es-MX" sz="1400" b="1" i="0" strike="noStrike" cap="none" spc="0" baseline="0" dirty="0">
                  <a:solidFill>
                    <a:srgbClr val="000000"/>
                  </a:solidFill>
                  <a:effectLst/>
                  <a:latin typeface="Tahoma"/>
                  <a:ea typeface="Tahoma"/>
                  <a:cs typeface="Tahoma"/>
                </a:rPr>
                <a:t>Tomar un descanso</a:t>
              </a:r>
            </a:p>
          </p:txBody>
        </p:sp>
        <p:pic>
          <p:nvPicPr>
            <p:cNvPr id="121" name="Picture 120">
              <a:extLst>
                <a:ext uri="{FF2B5EF4-FFF2-40B4-BE49-F238E27FC236}">
                  <a16:creationId xmlns:a16="http://schemas.microsoft.com/office/drawing/2014/main" id="{D44C8BCB-3A4E-F147-B247-BCB3289C38A9}"/>
                </a:ext>
              </a:extLst>
            </p:cNvPr>
            <p:cNvPicPr>
              <a:picLocks noChangeAspect="1"/>
            </p:cNvPicPr>
            <p:nvPr/>
          </p:nvPicPr>
          <p:blipFill>
            <a:blip r:embed="rId25">
              <a:extLst>
                <a:ext uri="{28A0092B-C50C-407E-A947-70E740481C1C}">
                  <a14:useLocalDpi xmlns:a14="http://schemas.microsoft.com/office/drawing/2010/main" val="0"/>
                </a:ext>
              </a:extLst>
            </a:blip>
            <a:srcRect t="15162" b="14898"/>
            <a:stretch>
              <a:fillRect/>
            </a:stretch>
          </p:blipFill>
          <p:spPr>
            <a:xfrm>
              <a:off x="3280627" y="5349240"/>
              <a:ext cx="1801372" cy="1074420"/>
            </a:xfrm>
            <a:prstGeom prst="rect">
              <a:avLst/>
            </a:prstGeom>
          </p:spPr>
        </p:pic>
      </p:grpSp>
    </p:spTree>
    <p:extLst>
      <p:ext uri="{BB962C8B-B14F-4D97-AF65-F5344CB8AC3E}">
        <p14:creationId xmlns:p14="http://schemas.microsoft.com/office/powerpoint/2010/main" val="111485546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1277693" y="1701406"/>
            <a:ext cx="9611023" cy="1737360"/>
          </a:xfrm>
          <a:prstGeom prst="rect">
            <a:avLst/>
          </a:prstGeom>
          <a:ln w="57150">
            <a:solidFill>
              <a:schemeClr val="tx1"/>
            </a:solidFill>
          </a:ln>
        </p:spPr>
        <p:txBody>
          <a:bodyPr wrap="square">
            <a:spAutoFit/>
          </a:bodyPr>
          <a:lstStyle/>
          <a:p>
            <a:pPr algn="ctr"/>
            <a:r>
              <a:rPr lang="es-MX" sz="3600" b="1" i="0" strike="noStrike" cap="none" spc="0" baseline="0" dirty="0">
                <a:solidFill>
                  <a:srgbClr val="000000"/>
                </a:solidFill>
                <a:effectLst/>
                <a:latin typeface="Tahoma"/>
                <a:ea typeface="Tahoma"/>
                <a:cs typeface="Tahoma"/>
              </a:rPr>
              <a:t>Después de que pida el consentimiento de alguien, </a:t>
            </a:r>
            <a:br>
              <a:rPr sz="3600" dirty="0"/>
            </a:br>
            <a:r>
              <a:rPr lang="es-MX" sz="3600" b="1" i="0" strike="noStrike" cap="none" spc="0" baseline="0" dirty="0">
                <a:solidFill>
                  <a:srgbClr val="000000"/>
                </a:solidFill>
                <a:effectLst/>
                <a:latin typeface="Tahoma"/>
                <a:ea typeface="Tahoma"/>
                <a:cs typeface="Tahoma"/>
              </a:rPr>
              <a:t>¿necesita respetar su respuesta?</a:t>
            </a:r>
          </a:p>
        </p:txBody>
      </p:sp>
      <p:grpSp>
        <p:nvGrpSpPr>
          <p:cNvPr id="4" name="Group 3"/>
          <p:cNvGrpSpPr/>
          <p:nvPr/>
        </p:nvGrpSpPr>
        <p:grpSpPr>
          <a:xfrm>
            <a:off x="1836954" y="3600462"/>
            <a:ext cx="8518092" cy="1655058"/>
            <a:chOff x="1836954" y="3491605"/>
            <a:chExt cx="8518092" cy="1655058"/>
          </a:xfrm>
        </p:grpSpPr>
        <p:sp>
          <p:nvSpPr>
            <p:cNvPr id="16" name="Rectangle 15"/>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23" name="Title 1"/>
            <p:cNvSpPr txBox="1"/>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SÍ</a:t>
              </a:r>
            </a:p>
          </p:txBody>
        </p:sp>
        <p:sp>
          <p:nvSpPr>
            <p:cNvPr id="24" name="Title 1"/>
            <p:cNvSpPr txBox="1"/>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NO</a:t>
              </a:r>
            </a:p>
          </p:txBody>
        </p:sp>
      </p:grpSp>
      <p:sp>
        <p:nvSpPr>
          <p:cNvPr id="13" name="Footer Placeholder 3">
            <a:extLst>
              <a:ext uri="{FF2B5EF4-FFF2-40B4-BE49-F238E27FC236}">
                <a16:creationId xmlns:a16="http://schemas.microsoft.com/office/drawing/2014/main" id="{8756DED1-6A39-441E-A968-628E744D46C8}"/>
              </a:ext>
            </a:extLst>
          </p:cNvPr>
          <p:cNvSpPr txBox="1"/>
          <p:nvPr/>
        </p:nvSpPr>
        <p:spPr>
          <a:xfrm>
            <a:off x="8967435" y="6353503"/>
            <a:ext cx="3224565" cy="504497"/>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4" name="Picture 13">
            <a:extLst>
              <a:ext uri="{FF2B5EF4-FFF2-40B4-BE49-F238E27FC236}">
                <a16:creationId xmlns:a16="http://schemas.microsoft.com/office/drawing/2014/main" id="{40A93E2F-AD92-4342-9A60-96F810247B16}"/>
              </a:ext>
            </a:extLst>
          </p:cNvPr>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sp>
        <p:nvSpPr>
          <p:cNvPr id="18" name="TextBox 17">
            <a:extLst>
              <a:ext uri="{FF2B5EF4-FFF2-40B4-BE49-F238E27FC236}">
                <a16:creationId xmlns:a16="http://schemas.microsoft.com/office/drawing/2014/main" id="{1A6D2506-0C6B-DE4F-90F7-C1CD032A3AC4}"/>
              </a:ext>
            </a:extLst>
          </p:cNvPr>
          <p:cNvSpPr txBox="1"/>
          <p:nvPr/>
        </p:nvSpPr>
        <p:spPr>
          <a:xfrm>
            <a:off x="1968316" y="99192"/>
            <a:ext cx="5335998"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BOLETO DE SALIDA</a:t>
            </a:r>
          </a:p>
        </p:txBody>
      </p:sp>
    </p:spTree>
    <p:extLst>
      <p:ext uri="{BB962C8B-B14F-4D97-AF65-F5344CB8AC3E}">
        <p14:creationId xmlns:p14="http://schemas.microsoft.com/office/powerpoint/2010/main" val="330411180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 y="0"/>
            <a:ext cx="12192001" cy="6858000"/>
            <a:chOff x="0" y="0"/>
            <a:chExt cx="12166314" cy="685800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3759" y="1056528"/>
              <a:ext cx="5814077" cy="4492696"/>
            </a:xfrm>
            <a:prstGeom prst="rect">
              <a:avLst/>
            </a:prstGeom>
          </p:spPr>
        </p:pic>
      </p:grpSp>
      <p:sp>
        <p:nvSpPr>
          <p:cNvPr id="11" name="Footer Placeholder 3">
            <a:extLst>
              <a:ext uri="{FF2B5EF4-FFF2-40B4-BE49-F238E27FC236}">
                <a16:creationId xmlns:a16="http://schemas.microsoft.com/office/drawing/2014/main" id="{8E170F21-CA7A-4BE1-AC7D-60B3E3A349D6}"/>
              </a:ext>
            </a:extLst>
          </p:cNvPr>
          <p:cNvSpPr txBox="1"/>
          <p:nvPr/>
        </p:nvSpPr>
        <p:spPr>
          <a:xfrm>
            <a:off x="8967435" y="6353503"/>
            <a:ext cx="3224565" cy="504497"/>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2" name="Picture 11">
            <a:extLst>
              <a:ext uri="{FF2B5EF4-FFF2-40B4-BE49-F238E27FC236}">
                <a16:creationId xmlns:a16="http://schemas.microsoft.com/office/drawing/2014/main" id="{09489DBF-21CA-4662-B446-9BE09448F5FD}"/>
              </a:ext>
            </a:extLst>
          </p:cNvPr>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grpSp>
        <p:nvGrpSpPr>
          <p:cNvPr id="47" name="Group 46"/>
          <p:cNvGrpSpPr/>
          <p:nvPr/>
        </p:nvGrpSpPr>
        <p:grpSpPr>
          <a:xfrm>
            <a:off x="2129459" y="128081"/>
            <a:ext cx="9636798" cy="4997989"/>
            <a:chOff x="2129459" y="128081"/>
            <a:chExt cx="9636798" cy="4997989"/>
          </a:xfrm>
        </p:grpSpPr>
        <p:grpSp>
          <p:nvGrpSpPr>
            <p:cNvPr id="44" name="Group 43"/>
            <p:cNvGrpSpPr/>
            <p:nvPr/>
          </p:nvGrpSpPr>
          <p:grpSpPr>
            <a:xfrm>
              <a:off x="2129459" y="128081"/>
              <a:ext cx="9636798" cy="4997989"/>
              <a:chOff x="2129459" y="128081"/>
              <a:chExt cx="9636798" cy="4997989"/>
            </a:xfrm>
          </p:grpSpPr>
          <p:sp>
            <p:nvSpPr>
              <p:cNvPr id="39" name="Oval 38"/>
              <p:cNvSpPr/>
              <p:nvPr/>
            </p:nvSpPr>
            <p:spPr>
              <a:xfrm>
                <a:off x="9541396" y="4510920"/>
                <a:ext cx="1797163" cy="49571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2129459" y="128081"/>
                <a:ext cx="9636798" cy="4997989"/>
                <a:chOff x="2129459" y="128081"/>
                <a:chExt cx="9636798" cy="4997989"/>
              </a:xfrm>
            </p:grpSpPr>
            <p:pic>
              <p:nvPicPr>
                <p:cNvPr id="37" name="Picture 2" descr="4f7404e9-4e46-4c7e-b722-ae5465174d6e@namprd16"/>
                <p:cNvPicPr>
                  <a:picLocks noChangeAspect="1" noChangeArrowheads="1"/>
                </p:cNvPicPr>
                <p:nvPr/>
              </p:nvPicPr>
              <p:blipFill>
                <a:blip r:embed="rId6">
                  <a:extLst>
                    <a:ext uri="{28A0092B-C50C-407E-A947-70E740481C1C}">
                      <a14:useLocalDpi xmlns:a14="http://schemas.microsoft.com/office/drawing/2010/main" val="0"/>
                    </a:ext>
                  </a:extLst>
                </a:blip>
                <a:srcRect l="7005" r="42347" b="24150"/>
                <a:stretch>
                  <a:fillRect/>
                </a:stretch>
              </p:blipFill>
              <p:spPr bwMode="auto">
                <a:xfrm>
                  <a:off x="2129459" y="948919"/>
                  <a:ext cx="357632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Oval 37"/>
                <p:cNvSpPr/>
                <p:nvPr/>
              </p:nvSpPr>
              <p:spPr>
                <a:xfrm>
                  <a:off x="9743440" y="3657600"/>
                  <a:ext cx="1432561" cy="52832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9842090" y="3681804"/>
                  <a:ext cx="1376070" cy="646331"/>
                </a:xfrm>
                <a:prstGeom prst="rect">
                  <a:avLst/>
                </a:prstGeom>
                <a:noFill/>
              </p:spPr>
              <p:txBody>
                <a:bodyPr wrap="square" rtlCol="0">
                  <a:spAutoFit/>
                </a:bodyPr>
                <a:lstStyle/>
                <a:p>
                  <a:pPr algn="ctr"/>
                  <a:r>
                    <a:rPr lang="es-MX" b="0" i="0" strike="noStrike" cap="none" spc="0" baseline="0" dirty="0">
                      <a:solidFill>
                        <a:srgbClr val="000000"/>
                      </a:solidFill>
                      <a:effectLst/>
                      <a:latin typeface="Smoothy" pitchFamily="2" charset="77"/>
                      <a:ea typeface="Tahoma"/>
                      <a:cs typeface="Tahoma"/>
                    </a:rPr>
                    <a:t>Hola. ¿Puede hablar?</a:t>
                  </a:r>
                </a:p>
              </p:txBody>
            </p:sp>
            <p:sp>
              <p:nvSpPr>
                <p:cNvPr id="41" name="TextBox 40"/>
                <p:cNvSpPr txBox="1"/>
                <p:nvPr/>
              </p:nvSpPr>
              <p:spPr>
                <a:xfrm>
                  <a:off x="9624076" y="4546950"/>
                  <a:ext cx="1631801" cy="579120"/>
                </a:xfrm>
                <a:prstGeom prst="rect">
                  <a:avLst/>
                </a:prstGeom>
                <a:noFill/>
              </p:spPr>
              <p:txBody>
                <a:bodyPr wrap="square" rtlCol="0">
                  <a:spAutoFit/>
                </a:bodyPr>
                <a:lstStyle/>
                <a:p>
                  <a:pPr algn="ctr"/>
                  <a:r>
                    <a:rPr lang="es-MX" sz="1600" b="0" i="0" strike="noStrike" cap="none" spc="0" baseline="0" dirty="0">
                      <a:solidFill>
                        <a:srgbClr val="000000"/>
                      </a:solidFill>
                      <a:effectLst/>
                      <a:latin typeface="Smoothy" pitchFamily="2" charset="77"/>
                      <a:ea typeface="Tahoma"/>
                      <a:cs typeface="Tahoma"/>
                    </a:rPr>
                    <a:t>Sí. ¿En qué le puedo ayudar?</a:t>
                  </a:r>
                </a:p>
              </p:txBody>
            </p:sp>
            <p:sp>
              <p:nvSpPr>
                <p:cNvPr id="43" name="TextBox 42"/>
                <p:cNvSpPr txBox="1"/>
                <p:nvPr/>
              </p:nvSpPr>
              <p:spPr>
                <a:xfrm>
                  <a:off x="9512801" y="3072043"/>
                  <a:ext cx="2253456" cy="457200"/>
                </a:xfrm>
                <a:prstGeom prst="rect">
                  <a:avLst/>
                </a:prstGeom>
                <a:noFill/>
              </p:spPr>
              <p:txBody>
                <a:bodyPr wrap="square" rtlCol="0">
                  <a:spAutoFit/>
                </a:bodyPr>
                <a:lstStyle/>
                <a:p>
                  <a:pPr lvl="0"/>
                  <a:r>
                    <a:rPr lang="es-MX" sz="2400" b="1" i="0" strike="noStrike" cap="none" spc="0" baseline="0" dirty="0">
                      <a:solidFill>
                        <a:srgbClr val="000000"/>
                      </a:solidFill>
                      <a:effectLst/>
                      <a:latin typeface="Tahoma"/>
                      <a:ea typeface="Tahoma"/>
                      <a:cs typeface="Tahoma"/>
                    </a:rPr>
                    <a:t>¡Pida ayuda!</a:t>
                  </a:r>
                </a:p>
              </p:txBody>
            </p:sp>
            <p:grpSp>
              <p:nvGrpSpPr>
                <p:cNvPr id="3" name="Group 2"/>
                <p:cNvGrpSpPr/>
                <p:nvPr/>
              </p:nvGrpSpPr>
              <p:grpSpPr>
                <a:xfrm>
                  <a:off x="2428239" y="128081"/>
                  <a:ext cx="5137331" cy="646331"/>
                  <a:chOff x="2428239" y="128081"/>
                  <a:chExt cx="5137331" cy="646331"/>
                </a:xfrm>
              </p:grpSpPr>
              <p:sp>
                <p:nvSpPr>
                  <p:cNvPr id="2" name="Rectangle 1"/>
                  <p:cNvSpPr/>
                  <p:nvPr/>
                </p:nvSpPr>
                <p:spPr>
                  <a:xfrm>
                    <a:off x="2428239" y="182337"/>
                    <a:ext cx="4913421" cy="5491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2428239" y="128081"/>
                    <a:ext cx="5137331" cy="646331"/>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Cómo pedir ayuda</a:t>
                    </a:r>
                  </a:p>
                </p:txBody>
              </p:sp>
            </p:grpSp>
          </p:grpSp>
        </p:grpSp>
        <p:sp>
          <p:nvSpPr>
            <p:cNvPr id="45" name="Moon 44"/>
            <p:cNvSpPr/>
            <p:nvPr/>
          </p:nvSpPr>
          <p:spPr>
            <a:xfrm rot="12641641">
              <a:off x="8532331" y="2475669"/>
              <a:ext cx="884070" cy="2196376"/>
            </a:xfrm>
            <a:prstGeom prst="mo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8553159" y="4256920"/>
              <a:ext cx="328367" cy="254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9632620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160"/>
            <a:ext cx="12182356" cy="6858000"/>
          </a:xfrm>
          <a:prstGeom prst="rect">
            <a:avLst/>
          </a:prstGeom>
        </p:spPr>
      </p:pic>
      <p:sp>
        <p:nvSpPr>
          <p:cNvPr id="6" name="Footer Placeholder 3">
            <a:extLst>
              <a:ext uri="{FF2B5EF4-FFF2-40B4-BE49-F238E27FC236}">
                <a16:creationId xmlns:a16="http://schemas.microsoft.com/office/drawing/2014/main" id="{5C2DB2EB-89B9-4DEE-94DB-4A91CD428BFF}"/>
              </a:ext>
            </a:extLst>
          </p:cNvPr>
          <p:cNvSpPr txBox="1"/>
          <p:nvPr/>
        </p:nvSpPr>
        <p:spPr>
          <a:xfrm>
            <a:off x="8967435" y="6353503"/>
            <a:ext cx="3224565" cy="504497"/>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7" name="Picture 6">
            <a:extLst>
              <a:ext uri="{FF2B5EF4-FFF2-40B4-BE49-F238E27FC236}">
                <a16:creationId xmlns:a16="http://schemas.microsoft.com/office/drawing/2014/main" id="{0B9F5BBC-0926-4120-97F7-41B5E7B4B85F}"/>
              </a:ext>
            </a:extLst>
          </p:cNvPr>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grpSp>
        <p:nvGrpSpPr>
          <p:cNvPr id="12" name="Group 11"/>
          <p:cNvGrpSpPr/>
          <p:nvPr/>
        </p:nvGrpSpPr>
        <p:grpSpPr>
          <a:xfrm>
            <a:off x="2406631" y="174939"/>
            <a:ext cx="8353160" cy="4002316"/>
            <a:chOff x="2406631" y="174939"/>
            <a:chExt cx="8353160" cy="4002316"/>
          </a:xfrm>
        </p:grpSpPr>
        <p:grpSp>
          <p:nvGrpSpPr>
            <p:cNvPr id="13" name="Group 12"/>
            <p:cNvGrpSpPr/>
            <p:nvPr/>
          </p:nvGrpSpPr>
          <p:grpSpPr>
            <a:xfrm>
              <a:off x="2406631" y="174939"/>
              <a:ext cx="4446585" cy="646331"/>
              <a:chOff x="2406631" y="174939"/>
              <a:chExt cx="4446585" cy="646331"/>
            </a:xfrm>
          </p:grpSpPr>
          <p:sp>
            <p:nvSpPr>
              <p:cNvPr id="20" name="Rectangle 19"/>
              <p:cNvSpPr/>
              <p:nvPr/>
            </p:nvSpPr>
            <p:spPr>
              <a:xfrm>
                <a:off x="2406631" y="202648"/>
                <a:ext cx="4446585"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550143" y="174939"/>
                <a:ext cx="3751948" cy="640080"/>
              </a:xfrm>
              <a:prstGeom prst="rect">
                <a:avLst/>
              </a:prstGeom>
              <a:noFill/>
            </p:spPr>
            <p:txBody>
              <a:bodyPr wrap="square" rtlCol="0">
                <a:spAutoFit/>
              </a:bodyPr>
              <a:lstStyle/>
              <a:p>
                <a:r>
                  <a:rPr lang="es-MX" sz="3600" b="0" i="0" strike="noStrike" cap="none" spc="0" baseline="0">
                    <a:solidFill>
                      <a:srgbClr val="000000"/>
                    </a:solidFill>
                    <a:effectLst/>
                    <a:latin typeface="Open Sans Extrabold"/>
                    <a:ea typeface="Open Sans Extrabold"/>
                    <a:cs typeface="Open Sans Extrabold"/>
                  </a:rPr>
                  <a:t>Porra de poder</a:t>
                </a:r>
                <a:endParaRPr lang="en-US" sz="3600">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nvGrpSpPr>
            <p:cNvPr id="14" name="Group 13"/>
            <p:cNvGrpSpPr/>
            <p:nvPr/>
          </p:nvGrpSpPr>
          <p:grpSpPr>
            <a:xfrm>
              <a:off x="7102191" y="1924493"/>
              <a:ext cx="3657600" cy="2073349"/>
              <a:chOff x="7102191" y="1924493"/>
              <a:chExt cx="3657600" cy="2073349"/>
            </a:xfrm>
          </p:grpSpPr>
          <p:grpSp>
            <p:nvGrpSpPr>
              <p:cNvPr id="16" name="Group 15"/>
              <p:cNvGrpSpPr/>
              <p:nvPr/>
            </p:nvGrpSpPr>
            <p:grpSpPr>
              <a:xfrm>
                <a:off x="7410893" y="3189767"/>
                <a:ext cx="3253563" cy="808075"/>
                <a:chOff x="7410893" y="3189767"/>
                <a:chExt cx="3253563" cy="808075"/>
              </a:xfrm>
            </p:grpSpPr>
            <p:sp>
              <p:nvSpPr>
                <p:cNvPr id="18" name="Rectangle 17"/>
                <p:cNvSpPr/>
                <p:nvPr/>
              </p:nvSpPr>
              <p:spPr>
                <a:xfrm>
                  <a:off x="7410893" y="3189767"/>
                  <a:ext cx="3253563" cy="4997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8602847" y="3689498"/>
                  <a:ext cx="1616149" cy="308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Oval 16"/>
              <p:cNvSpPr/>
              <p:nvPr/>
            </p:nvSpPr>
            <p:spPr>
              <a:xfrm>
                <a:off x="7102191" y="1924493"/>
                <a:ext cx="3657600" cy="176500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424578" y="1622710"/>
              <a:ext cx="3178281" cy="2529840"/>
            </a:xfrm>
            <a:prstGeom prst="rect">
              <a:avLst/>
            </a:prstGeom>
            <a:noFill/>
          </p:spPr>
          <p:txBody>
            <a:bodyPr wrap="square" rtlCol="0">
              <a:spAutoFit/>
            </a:bodyPr>
            <a:lstStyle/>
            <a:p>
              <a:pPr algn="ctr"/>
              <a:r>
                <a:rPr lang="es-MX" sz="4000" b="0" i="0" strike="noStrike" cap="none" spc="0" baseline="0">
                  <a:solidFill>
                    <a:srgbClr val="000000"/>
                  </a:solidFill>
                  <a:effectLst/>
                  <a:latin typeface="Tahoma"/>
                  <a:ea typeface="Tahoma"/>
                  <a:cs typeface="Tahoma"/>
                </a:rPr>
                <a:t>¡¡ME CONOZCO MEJOR QUE NADIE!!</a:t>
              </a:r>
              <a:endParaRPr lang="en-US" sz="4000">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3225282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t="77386"/>
          <a:stretch>
            <a:fillRect/>
          </a:stretch>
        </p:blipFill>
        <p:spPr>
          <a:xfrm>
            <a:off x="0" y="5307106"/>
            <a:ext cx="12192000" cy="1550894"/>
          </a:xfrm>
          <a:prstGeom prst="rect">
            <a:avLst/>
          </a:prstGeom>
        </p:spPr>
      </p:pic>
      <p:sp>
        <p:nvSpPr>
          <p:cNvPr id="7" name="Footer Placeholder 3"/>
          <p:cNvSpPr txBox="1"/>
          <p:nvPr/>
        </p:nvSpPr>
        <p:spPr>
          <a:xfrm>
            <a:off x="8967435" y="6353503"/>
            <a:ext cx="3224565" cy="504497"/>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para Personas con Discapacidades de SAFE</a:t>
            </a:r>
          </a:p>
        </p:txBody>
      </p:sp>
      <p:pic>
        <p:nvPicPr>
          <p:cNvPr id="10" name="Picture 9">
            <a:extLst>
              <a:ext uri="{FF2B5EF4-FFF2-40B4-BE49-F238E27FC236}">
                <a16:creationId xmlns:a16="http://schemas.microsoft.com/office/drawing/2014/main" id="{83BCFF19-B512-43AB-937C-3B9B44102C0B}"/>
              </a:ext>
            </a:extLst>
          </p:cNvPr>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2136" y="1200292"/>
            <a:ext cx="10338064" cy="3618322"/>
          </a:xfrm>
          <a:prstGeom prst="rect">
            <a:avLst/>
          </a:prstGeom>
        </p:spPr>
      </p:pic>
      <p:sp>
        <p:nvSpPr>
          <p:cNvPr id="8" name="TextBox 7">
            <a:extLst>
              <a:ext uri="{FF2B5EF4-FFF2-40B4-BE49-F238E27FC236}">
                <a16:creationId xmlns:a16="http://schemas.microsoft.com/office/drawing/2014/main" id="{B4EEF88D-85E4-4E6B-91DD-B7D37DA2B111}"/>
              </a:ext>
            </a:extLst>
          </p:cNvPr>
          <p:cNvSpPr txBox="1"/>
          <p:nvPr/>
        </p:nvSpPr>
        <p:spPr>
          <a:xfrm>
            <a:off x="4467827" y="1578292"/>
            <a:ext cx="6863787" cy="2834640"/>
          </a:xfrm>
          <a:prstGeom prst="rect">
            <a:avLst/>
          </a:prstGeom>
          <a:solidFill>
            <a:schemeClr val="bg1"/>
          </a:solidFill>
        </p:spPr>
        <p:txBody>
          <a:bodyPr wrap="square" rtlCol="0">
            <a:spAutoFit/>
          </a:bodyPr>
          <a:lstStyle/>
          <a:p>
            <a:r>
              <a:rPr lang="es-MX" sz="1800" b="0" i="0" strike="noStrike" cap="none" spc="0" baseline="0">
                <a:solidFill>
                  <a:srgbClr val="000000"/>
                </a:solidFill>
                <a:effectLst/>
                <a:latin typeface="Arial"/>
                <a:ea typeface="Arial"/>
                <a:cs typeface="Arial"/>
              </a:rPr>
              <a:t>El Consejo de Texas para las Discapacidades del Desarrollo (Texas Council for Developmental Disabilities, TCDD) apoya este Proyecto a través de una concesión de la Administración para la Vida en la Comunidad (Administration for Community Living, ACL) de EE. UU., Departamento de Salud y Servicios Humanos, Washington, D.C., 20201. El número de concesión se otorga bajo petición. Se alienta a quienes reciban concesiones de patrocinio del gobierno a que expresen sus hallazgos y conclusiones. Las opiniones no necesariamente representan las políticas oficiales de TCDD o de ACL.</a:t>
            </a:r>
          </a:p>
        </p:txBody>
      </p:sp>
    </p:spTree>
    <p:extLst>
      <p:ext uri="{BB962C8B-B14F-4D97-AF65-F5344CB8AC3E}">
        <p14:creationId xmlns:p14="http://schemas.microsoft.com/office/powerpoint/2010/main" val="151741420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rcRect t="77386"/>
          <a:stretch>
            <a:fillRect/>
          </a:stretch>
        </p:blipFill>
        <p:spPr>
          <a:xfrm>
            <a:off x="0" y="5307106"/>
            <a:ext cx="12192000" cy="1550894"/>
          </a:xfrm>
          <a:prstGeom prst="rect">
            <a:avLst/>
          </a:prstGeom>
        </p:spPr>
      </p:pic>
      <p:sp>
        <p:nvSpPr>
          <p:cNvPr id="8" name="Footer Placeholder 3">
            <a:extLst>
              <a:ext uri="{FF2B5EF4-FFF2-40B4-BE49-F238E27FC236}">
                <a16:creationId xmlns:a16="http://schemas.microsoft.com/office/drawing/2014/main" id="{E747FB5C-E6C2-498C-8A56-54CFFF6EF539}"/>
              </a:ext>
            </a:extLst>
          </p:cNvPr>
          <p:cNvSpPr txBox="1"/>
          <p:nvPr/>
        </p:nvSpPr>
        <p:spPr>
          <a:xfrm>
            <a:off x="8928565" y="6337461"/>
            <a:ext cx="3224565" cy="504497"/>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9" name="Picture 8">
            <a:extLst>
              <a:ext uri="{FF2B5EF4-FFF2-40B4-BE49-F238E27FC236}">
                <a16:creationId xmlns:a16="http://schemas.microsoft.com/office/drawing/2014/main" id="{3D2A6DFC-5741-4F8B-B7F9-5F5D05492DB5}"/>
              </a:ext>
            </a:extLst>
          </p:cNvPr>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7845" y="232908"/>
            <a:ext cx="2696309" cy="1160616"/>
          </a:xfrm>
          <a:prstGeom prst="rect">
            <a:avLst/>
          </a:prstGeom>
        </p:spPr>
      </p:pic>
      <p:sp>
        <p:nvSpPr>
          <p:cNvPr id="11" name="Rectangle 10">
            <a:extLst>
              <a:ext uri="{FF2B5EF4-FFF2-40B4-BE49-F238E27FC236}">
                <a16:creationId xmlns:a16="http://schemas.microsoft.com/office/drawing/2014/main" id="{7ECB18CE-0EF4-4053-B0C2-FDEE38A4FA6B}"/>
              </a:ext>
            </a:extLst>
          </p:cNvPr>
          <p:cNvSpPr/>
          <p:nvPr/>
        </p:nvSpPr>
        <p:spPr>
          <a:xfrm>
            <a:off x="515815" y="1455988"/>
            <a:ext cx="11387695" cy="5078313"/>
          </a:xfrm>
          <a:prstGeom prst="rect">
            <a:avLst/>
          </a:prstGeom>
        </p:spPr>
        <p:txBody>
          <a:bodyPr wrap="square">
            <a:spAutoFit/>
          </a:bodyPr>
          <a:lstStyle/>
          <a:p>
            <a:r>
              <a:rPr lang="es-MX" sz="2000" b="0" i="0" strike="noStrike" cap="none" spc="0" baseline="0" dirty="0">
                <a:solidFill>
                  <a:srgbClr val="000000"/>
                </a:solidFill>
                <a:effectLst/>
                <a:latin typeface="Tahoma"/>
                <a:ea typeface="Tahoma"/>
                <a:cs typeface="Tahoma"/>
              </a:rPr>
              <a:t>Este programa de estudios se ofrece en línea sin costo. Puede usar estos recursos en su formato original, solo para fines educativos. Por favor, atribuye el crédito a </a:t>
            </a:r>
            <a:r>
              <a:rPr lang="es-MX" sz="2000" b="0" i="0" strike="noStrike" cap="none" spc="0" baseline="0" dirty="0" err="1">
                <a:solidFill>
                  <a:srgbClr val="000000"/>
                </a:solidFill>
                <a:effectLst/>
                <a:latin typeface="Tahoma"/>
                <a:ea typeface="Tahoma"/>
                <a:cs typeface="Tahoma"/>
              </a:rPr>
              <a:t>The</a:t>
            </a:r>
            <a:r>
              <a:rPr lang="es-MX" sz="2000" b="0" i="0" strike="noStrike" cap="none" spc="0" baseline="0" dirty="0">
                <a:solidFill>
                  <a:srgbClr val="000000"/>
                </a:solidFill>
                <a:effectLst/>
                <a:latin typeface="Tahoma"/>
                <a:ea typeface="Tahoma"/>
                <a:cs typeface="Tahoma"/>
              </a:rPr>
              <a:t> SAFE Alliance. (Consulte la cita en la parte inferior de la página). </a:t>
            </a:r>
          </a:p>
          <a:p>
            <a:endParaRPr lang="en-US" sz="800" dirty="0">
              <a:latin typeface="Tahoma" panose="020B0604030504040204" pitchFamily="34" charset="0"/>
              <a:ea typeface="Tahoma" panose="020B0604030504040204" pitchFamily="34" charset="0"/>
              <a:cs typeface="Tahoma" panose="020B0604030504040204" pitchFamily="34" charset="0"/>
            </a:endParaRPr>
          </a:p>
          <a:p>
            <a:r>
              <a:rPr lang="es-MX" sz="2000" b="0" i="0" strike="noStrike" cap="none" spc="0" baseline="0" dirty="0">
                <a:solidFill>
                  <a:srgbClr val="000000"/>
                </a:solidFill>
                <a:effectLst/>
                <a:latin typeface="Tahoma"/>
                <a:ea typeface="Tahoma"/>
                <a:cs typeface="Tahoma"/>
              </a:rPr>
              <a:t>Le pedimos que no modifique las imágenes, las diapositivas, ni los materiales de la planificación didáctica del programa de estudios. No puede usar el programa de estudios Mis derechos, mi vida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Rights</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Life</a:t>
            </a:r>
            <a:r>
              <a:rPr lang="es-MX" sz="2000" b="0" i="0" strike="noStrike" cap="none" spc="0" baseline="0" dirty="0">
                <a:solidFill>
                  <a:srgbClr val="000000"/>
                </a:solidFill>
                <a:effectLst/>
                <a:latin typeface="Tahoma"/>
                <a:ea typeface="Tahoma"/>
                <a:cs typeface="Tahoma"/>
              </a:rPr>
              <a:t>) para fines comerciales, que incluye, entre otros, para vender talleres que usted facilite con base en él, para crear enlaces o sitios web para redistribuir cualquier material asociado con el programa de estudios Mis derechos, mi vida o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Rights</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Life</a:t>
            </a:r>
            <a:r>
              <a:rPr lang="es-MX" sz="2000" b="0" i="0" strike="noStrike" cap="none" spc="0" baseline="0" dirty="0">
                <a:solidFill>
                  <a:srgbClr val="000000"/>
                </a:solidFill>
                <a:effectLst/>
                <a:latin typeface="Tahoma"/>
                <a:ea typeface="Tahoma"/>
                <a:cs typeface="Tahoma"/>
              </a:rPr>
              <a:t> de SAFE. </a:t>
            </a:r>
          </a:p>
          <a:p>
            <a:endParaRPr lang="en-US" sz="800" dirty="0">
              <a:latin typeface="Tahoma" panose="020B0604030504040204" pitchFamily="34" charset="0"/>
              <a:ea typeface="Tahoma" panose="020B0604030504040204" pitchFamily="34" charset="0"/>
              <a:cs typeface="Tahoma" panose="020B0604030504040204" pitchFamily="34" charset="0"/>
            </a:endParaRPr>
          </a:p>
          <a:p>
            <a:r>
              <a:rPr lang="es-MX" sz="2000" b="0" i="0" strike="noStrike" cap="none" spc="0" baseline="0" dirty="0">
                <a:solidFill>
                  <a:srgbClr val="000000"/>
                </a:solidFill>
                <a:effectLst/>
                <a:latin typeface="Tahoma"/>
                <a:ea typeface="Tahoma"/>
                <a:cs typeface="Tahoma"/>
              </a:rPr>
              <a:t>La venta de materiales de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Rights</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Life</a:t>
            </a:r>
            <a:r>
              <a:rPr lang="es-MX" sz="2000" b="0" i="0" strike="noStrike" cap="none" spc="0" baseline="0" dirty="0">
                <a:solidFill>
                  <a:srgbClr val="000000"/>
                </a:solidFill>
                <a:effectLst/>
                <a:latin typeface="Tahoma"/>
                <a:ea typeface="Tahoma"/>
                <a:cs typeface="Tahoma"/>
              </a:rPr>
              <a:t>: A </a:t>
            </a:r>
            <a:r>
              <a:rPr lang="es-MX" sz="2000" b="0" i="0" strike="noStrike" cap="none" spc="0" baseline="0" dirty="0" err="1">
                <a:solidFill>
                  <a:srgbClr val="000000"/>
                </a:solidFill>
                <a:effectLst/>
                <a:latin typeface="Tahoma"/>
                <a:ea typeface="Tahoma"/>
                <a:cs typeface="Tahoma"/>
              </a:rPr>
              <a:t>Curriculum</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for</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Safer</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Relationships</a:t>
            </a:r>
            <a:r>
              <a:rPr lang="es-MX" sz="2000" b="0" i="0" strike="noStrike" cap="none" spc="0" baseline="0" dirty="0">
                <a:solidFill>
                  <a:srgbClr val="000000"/>
                </a:solidFill>
                <a:effectLst/>
                <a:latin typeface="Tahoma"/>
                <a:ea typeface="Tahoma"/>
                <a:cs typeface="Tahoma"/>
              </a:rPr>
              <a:t> (Mis derechos mi vida: un programa de estudios para relaciones más seguras) es una infracción directa de las leyes de derechos de autor.</a:t>
            </a:r>
          </a:p>
          <a:p>
            <a:endParaRPr lang="en-US" sz="800" dirty="0">
              <a:latin typeface="Tahoma" panose="020B0604030504040204" pitchFamily="34" charset="0"/>
              <a:ea typeface="Tahoma" panose="020B0604030504040204" pitchFamily="34" charset="0"/>
              <a:cs typeface="Tahoma" panose="020B0604030504040204" pitchFamily="34" charset="0"/>
            </a:endParaRPr>
          </a:p>
          <a:p>
            <a:pPr marR="0" lvl="0">
              <a:spcBef>
                <a:spcPct val="0"/>
              </a:spcBef>
              <a:spcAft>
                <a:spcPct val="0"/>
              </a:spcAft>
            </a:pPr>
            <a:r>
              <a:rPr lang="es-MX" sz="2000" b="0" i="0" strike="noStrike" cap="none" spc="0" baseline="0" dirty="0" err="1">
                <a:solidFill>
                  <a:srgbClr val="000000"/>
                </a:solidFill>
                <a:effectLst/>
                <a:latin typeface="Tahoma"/>
                <a:ea typeface="Tahoma"/>
                <a:cs typeface="Tahoma"/>
              </a:rPr>
              <a:t>Westmore</a:t>
            </a:r>
            <a:r>
              <a:rPr lang="es-MX" sz="2000" b="0" i="0" strike="noStrike" cap="none" spc="0" baseline="0" dirty="0">
                <a:solidFill>
                  <a:srgbClr val="000000"/>
                </a:solidFill>
                <a:effectLst/>
                <a:latin typeface="Tahoma"/>
                <a:ea typeface="Tahoma"/>
                <a:cs typeface="Tahoma"/>
              </a:rPr>
              <a:t>, M. y </a:t>
            </a:r>
            <a:r>
              <a:rPr lang="es-MX" sz="2000" b="0" i="0" strike="noStrike" cap="none" spc="0" baseline="0" dirty="0" err="1">
                <a:solidFill>
                  <a:srgbClr val="000000"/>
                </a:solidFill>
                <a:effectLst/>
                <a:latin typeface="Tahoma"/>
                <a:ea typeface="Tahoma"/>
                <a:cs typeface="Tahoma"/>
              </a:rPr>
              <a:t>Lersch</a:t>
            </a:r>
            <a:r>
              <a:rPr lang="es-MX" sz="2000" b="0" i="0" strike="noStrike" cap="none" spc="0" baseline="0" dirty="0">
                <a:solidFill>
                  <a:srgbClr val="000000"/>
                </a:solidFill>
                <a:effectLst/>
                <a:latin typeface="Tahoma"/>
                <a:ea typeface="Tahoma"/>
                <a:cs typeface="Tahoma"/>
              </a:rPr>
              <a:t>, H. (2021 o 2022). </a:t>
            </a:r>
            <a:r>
              <a:rPr lang="es-MX" sz="2000" b="0" i="1" strike="noStrike" cap="none" spc="0" baseline="0" dirty="0" err="1">
                <a:solidFill>
                  <a:srgbClr val="000000"/>
                </a:solidFill>
                <a:effectLst/>
                <a:latin typeface="Tahoma"/>
                <a:ea typeface="Tahoma"/>
                <a:cs typeface="Tahoma"/>
              </a:rPr>
              <a:t>My</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R</a:t>
            </a:r>
            <a:r>
              <a:rPr lang="es-MX" sz="2000" b="0" i="1" strike="noStrike" cap="none" spc="0" baseline="0" dirty="0" err="1">
                <a:solidFill>
                  <a:srgbClr val="000000"/>
                </a:solidFill>
                <a:effectLst/>
                <a:latin typeface="Tahoma"/>
                <a:ea typeface="Tahoma"/>
                <a:cs typeface="Tahoma"/>
              </a:rPr>
              <a:t>ights</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M</a:t>
            </a:r>
            <a:r>
              <a:rPr lang="es-MX" sz="2000" b="0" i="1" strike="noStrike" cap="none" spc="0" baseline="0" dirty="0" err="1">
                <a:solidFill>
                  <a:srgbClr val="000000"/>
                </a:solidFill>
                <a:effectLst/>
                <a:latin typeface="Tahoma"/>
                <a:ea typeface="Tahoma"/>
                <a:cs typeface="Tahoma"/>
              </a:rPr>
              <a:t>y</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L</a:t>
            </a:r>
            <a:r>
              <a:rPr lang="es-MX" sz="2000" b="0" i="1" strike="noStrike" cap="none" spc="0" baseline="0" dirty="0" err="1">
                <a:solidFill>
                  <a:srgbClr val="000000"/>
                </a:solidFill>
                <a:effectLst/>
                <a:latin typeface="Tahoma"/>
                <a:ea typeface="Tahoma"/>
                <a:cs typeface="Tahoma"/>
              </a:rPr>
              <a:t>ife</a:t>
            </a:r>
            <a:r>
              <a:rPr lang="es-MX" sz="2000" b="0" i="1" strike="noStrike" cap="none" spc="0" baseline="0" dirty="0">
                <a:solidFill>
                  <a:srgbClr val="000000"/>
                </a:solidFill>
                <a:effectLst/>
                <a:latin typeface="Tahoma"/>
                <a:ea typeface="Tahoma"/>
                <a:cs typeface="Tahoma"/>
              </a:rPr>
              <a:t>: A </a:t>
            </a:r>
            <a:r>
              <a:rPr lang="es-MX" sz="2000" i="1" dirty="0" err="1">
                <a:solidFill>
                  <a:srgbClr val="000000"/>
                </a:solidFill>
                <a:latin typeface="Tahoma"/>
                <a:ea typeface="Tahoma"/>
                <a:cs typeface="Tahoma"/>
              </a:rPr>
              <a:t>C</a:t>
            </a:r>
            <a:r>
              <a:rPr lang="es-MX" sz="2000" b="0" i="1" strike="noStrike" cap="none" spc="0" baseline="0" dirty="0" err="1">
                <a:solidFill>
                  <a:srgbClr val="000000"/>
                </a:solidFill>
                <a:effectLst/>
                <a:latin typeface="Tahoma"/>
                <a:ea typeface="Tahoma"/>
                <a:cs typeface="Tahoma"/>
              </a:rPr>
              <a:t>urriculum</a:t>
            </a:r>
            <a:r>
              <a:rPr lang="es-MX" sz="2000" b="0" i="1" strike="noStrike" cap="none" spc="0" baseline="0" dirty="0">
                <a:solidFill>
                  <a:srgbClr val="000000"/>
                </a:solidFill>
                <a:effectLst/>
                <a:latin typeface="Tahoma"/>
                <a:ea typeface="Tahoma"/>
                <a:cs typeface="Tahoma"/>
              </a:rPr>
              <a:t> </a:t>
            </a:r>
            <a:r>
              <a:rPr lang="es-MX" sz="2000" b="0" i="1" strike="noStrike" cap="none" spc="0" baseline="0" dirty="0" err="1">
                <a:solidFill>
                  <a:srgbClr val="000000"/>
                </a:solidFill>
                <a:effectLst/>
                <a:latin typeface="Tahoma"/>
                <a:ea typeface="Tahoma"/>
                <a:cs typeface="Tahoma"/>
              </a:rPr>
              <a:t>for</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S</a:t>
            </a:r>
            <a:r>
              <a:rPr lang="es-MX" sz="2000" b="0" i="1" strike="noStrike" cap="none" spc="0" baseline="0" dirty="0" err="1">
                <a:solidFill>
                  <a:srgbClr val="000000"/>
                </a:solidFill>
                <a:effectLst/>
                <a:latin typeface="Tahoma"/>
                <a:ea typeface="Tahoma"/>
                <a:cs typeface="Tahoma"/>
              </a:rPr>
              <a:t>afer</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R</a:t>
            </a:r>
            <a:r>
              <a:rPr lang="es-MX" sz="2000" b="0" i="1" strike="noStrike" cap="none" spc="0" baseline="0" dirty="0" err="1">
                <a:solidFill>
                  <a:srgbClr val="000000"/>
                </a:solidFill>
                <a:effectLst/>
                <a:latin typeface="Tahoma"/>
                <a:ea typeface="Tahoma"/>
                <a:cs typeface="Tahoma"/>
              </a:rPr>
              <a:t>elationships</a:t>
            </a:r>
            <a:r>
              <a:rPr lang="es-MX" sz="2000" b="0" i="0" strike="noStrike" cap="none" spc="0" baseline="0" dirty="0">
                <a:solidFill>
                  <a:srgbClr val="000000"/>
                </a:solidFill>
                <a:effectLst/>
                <a:latin typeface="Tahoma"/>
                <a:ea typeface="Tahoma"/>
                <a:cs typeface="Tahoma"/>
              </a:rPr>
              <a:t>.  Schwartz, M. (Ed.). </a:t>
            </a:r>
            <a:r>
              <a:rPr lang="es-MX" sz="2000" b="0" i="0" strike="noStrike" cap="none" spc="0" baseline="0" dirty="0" err="1">
                <a:solidFill>
                  <a:srgbClr val="000000"/>
                </a:solidFill>
                <a:effectLst/>
                <a:latin typeface="Tahoma"/>
                <a:ea typeface="Tahoma"/>
                <a:cs typeface="Tahoma"/>
              </a:rPr>
              <a:t>The</a:t>
            </a:r>
            <a:r>
              <a:rPr lang="es-MX" sz="2000" b="0" i="0" strike="noStrike" cap="none" spc="0" baseline="0" dirty="0">
                <a:solidFill>
                  <a:srgbClr val="000000"/>
                </a:solidFill>
                <a:effectLst/>
                <a:latin typeface="Tahoma"/>
                <a:ea typeface="Tahoma"/>
                <a:cs typeface="Tahoma"/>
              </a:rPr>
              <a:t> SAFE Alliance. Austin, TX.</a:t>
            </a:r>
          </a:p>
          <a:p>
            <a:pPr marR="0" lvl="0">
              <a:spcBef>
                <a:spcPct val="0"/>
              </a:spcBef>
              <a:spcAft>
                <a:spcPct val="0"/>
              </a:spcAft>
            </a:pPr>
            <a:endParaRPr lang="en-US" sz="2000" dirty="0">
              <a:effectLst/>
              <a:latin typeface="Tahoma" panose="020B0604030504040204" pitchFamily="34" charset="0"/>
              <a:ea typeface="Tahoma" panose="020B0604030504040204" pitchFamily="34" charset="0"/>
              <a:cs typeface="Tahoma" panose="020B0604030504040204" pitchFamily="34" charset="0"/>
            </a:endParaRPr>
          </a:p>
          <a:p>
            <a:pPr marR="0" lvl="0">
              <a:spcBef>
                <a:spcPct val="0"/>
              </a:spcBef>
              <a:spcAft>
                <a:spcPct val="0"/>
              </a:spcAft>
            </a:pPr>
            <a:endParaRPr lang="en-US" sz="20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0097744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rcRect t="3863"/>
          <a:stretch>
            <a:fillRect/>
          </a:stretch>
        </p:blipFill>
        <p:spPr>
          <a:xfrm>
            <a:off x="2510343" y="4724994"/>
            <a:ext cx="3798365" cy="1085871"/>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sp>
        <p:nvSpPr>
          <p:cNvPr id="10" name="TextBox 9"/>
          <p:cNvSpPr txBox="1"/>
          <p:nvPr/>
        </p:nvSpPr>
        <p:spPr>
          <a:xfrm>
            <a:off x="9063538" y="1347294"/>
            <a:ext cx="4369548" cy="94488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Plática sobre consentimiento</a:t>
            </a:r>
          </a:p>
        </p:txBody>
      </p:sp>
      <p:sp>
        <p:nvSpPr>
          <p:cNvPr id="11" name="TextBox 10"/>
          <p:cNvSpPr txBox="1"/>
          <p:nvPr/>
        </p:nvSpPr>
        <p:spPr>
          <a:xfrm>
            <a:off x="3560159" y="2295452"/>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Juego Las papitas a la francesa</a:t>
            </a:r>
          </a:p>
        </p:txBody>
      </p:sp>
      <p:sp>
        <p:nvSpPr>
          <p:cNvPr id="12" name="TextBox 11"/>
          <p:cNvSpPr txBox="1"/>
          <p:nvPr/>
        </p:nvSpPr>
        <p:spPr>
          <a:xfrm>
            <a:off x="6263024" y="4514435"/>
            <a:ext cx="3847067" cy="954107"/>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Las cuatro partes del consentimiento</a:t>
            </a:r>
          </a:p>
        </p:txBody>
      </p:sp>
      <p:sp>
        <p:nvSpPr>
          <p:cNvPr id="14" name="TextBox 13"/>
          <p:cNvSpPr txBox="1"/>
          <p:nvPr/>
        </p:nvSpPr>
        <p:spPr>
          <a:xfrm>
            <a:off x="8204240" y="5156019"/>
            <a:ext cx="3745107" cy="1371600"/>
          </a:xfrm>
          <a:prstGeom prst="rect">
            <a:avLst/>
          </a:prstGeom>
          <a:noFill/>
        </p:spPr>
        <p:txBody>
          <a:bodyPr wrap="square" rtlCol="0">
            <a:spAutoFit/>
          </a:bodyPr>
          <a:lstStyle/>
          <a:p>
            <a:pPr algn="ctr"/>
            <a:r>
              <a:rPr lang="es-MX" sz="2800" b="0" i="0" strike="noStrike" cap="none" spc="0" baseline="0" dirty="0">
                <a:solidFill>
                  <a:srgbClr val="000000"/>
                </a:solidFill>
                <a:effectLst/>
                <a:latin typeface="Tahoma"/>
                <a:ea typeface="Tahoma"/>
                <a:cs typeface="Tahoma"/>
              </a:rPr>
              <a:t>Herramienta</a:t>
            </a:r>
          </a:p>
          <a:p>
            <a:pPr algn="ctr"/>
            <a:r>
              <a:rPr lang="es-MX" sz="2800" b="0" i="0" strike="noStrike" cap="none" spc="0" baseline="0" dirty="0">
                <a:solidFill>
                  <a:srgbClr val="000000"/>
                </a:solidFill>
                <a:effectLst/>
                <a:latin typeface="Tahoma"/>
                <a:ea typeface="Tahoma"/>
                <a:cs typeface="Tahoma"/>
              </a:rPr>
              <a:t> Verificación de consentimiento</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rcRect l="26739" r="27745"/>
          <a:stretch>
            <a:fillRect/>
          </a:stretch>
        </p:blipFill>
        <p:spPr>
          <a:xfrm>
            <a:off x="2346289" y="1779463"/>
            <a:ext cx="1243828" cy="1540378"/>
          </a:xfrm>
          <a:prstGeom prst="rect">
            <a:avLst/>
          </a:prstGeom>
        </p:spPr>
      </p:pic>
      <p:sp>
        <p:nvSpPr>
          <p:cNvPr id="9" name="TextBox 8"/>
          <p:cNvSpPr txBox="1"/>
          <p:nvPr/>
        </p:nvSpPr>
        <p:spPr>
          <a:xfrm>
            <a:off x="4130568" y="3534994"/>
            <a:ext cx="2688277" cy="954107"/>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Descanso para el cerebro</a:t>
            </a:r>
          </a:p>
        </p:txBody>
      </p:sp>
      <p:pic>
        <p:nvPicPr>
          <p:cNvPr id="16" name="Picture 15"/>
          <p:cNvPicPr>
            <a:picLocks noChangeAspect="1"/>
          </p:cNvPicPr>
          <p:nvPr/>
        </p:nvPicPr>
        <p:blipFill>
          <a:blip r:embed="rId6"/>
          <a:stretch>
            <a:fillRect/>
          </a:stretch>
        </p:blipFill>
        <p:spPr>
          <a:xfrm>
            <a:off x="2346289" y="3296029"/>
            <a:ext cx="1813365" cy="1269928"/>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17856" y="530862"/>
            <a:ext cx="2645682" cy="1984261"/>
          </a:xfrm>
          <a:prstGeom prst="rect">
            <a:avLst/>
          </a:prstGeom>
        </p:spPr>
      </p:pic>
      <p:pic>
        <p:nvPicPr>
          <p:cNvPr id="22" name="Picture 21">
            <a:extLst>
              <a:ext uri="{FF2B5EF4-FFF2-40B4-BE49-F238E27FC236}">
                <a16:creationId xmlns:a16="http://schemas.microsoft.com/office/drawing/2014/main" id="{6779F4EE-FBFB-4EB8-9E54-A888E1335AE9}"/>
              </a:ext>
            </a:extLst>
          </p:cNvPr>
          <p:cNvPicPr>
            <a:picLocks noChangeAspect="1"/>
          </p:cNvPicPr>
          <p:nvPr/>
        </p:nvPicPr>
        <p:blipFill>
          <a:blip r:embed="rId8">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sp>
        <p:nvSpPr>
          <p:cNvPr id="23" name="Footer Placeholder 3">
            <a:extLst>
              <a:ext uri="{FF2B5EF4-FFF2-40B4-BE49-F238E27FC236}">
                <a16:creationId xmlns:a16="http://schemas.microsoft.com/office/drawing/2014/main" id="{50545208-201E-4901-92F5-2039EF8CB14E}"/>
              </a:ext>
            </a:extLst>
          </p:cNvPr>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8" name="Picture 17"/>
          <p:cNvPicPr>
            <a:picLocks noChangeAspect="1"/>
          </p:cNvPicPr>
          <p:nvPr/>
        </p:nvPicPr>
        <p:blipFill>
          <a:blip r:embed="rId9"/>
          <a:srcRect l="21744"/>
          <a:stretch>
            <a:fillRect/>
          </a:stretch>
        </p:blipFill>
        <p:spPr>
          <a:xfrm>
            <a:off x="6504022" y="5420436"/>
            <a:ext cx="1960788" cy="1415334"/>
          </a:xfrm>
          <a:prstGeom prst="rect">
            <a:avLst/>
          </a:prstGeom>
        </p:spPr>
      </p:pic>
      <p:grpSp>
        <p:nvGrpSpPr>
          <p:cNvPr id="20" name="Group 19"/>
          <p:cNvGrpSpPr/>
          <p:nvPr/>
        </p:nvGrpSpPr>
        <p:grpSpPr>
          <a:xfrm>
            <a:off x="7283999" y="588579"/>
            <a:ext cx="1911129" cy="603851"/>
            <a:chOff x="7283999" y="588579"/>
            <a:chExt cx="1911129" cy="603851"/>
          </a:xfrm>
        </p:grpSpPr>
        <p:grpSp>
          <p:nvGrpSpPr>
            <p:cNvPr id="7" name="Group 6"/>
            <p:cNvGrpSpPr/>
            <p:nvPr/>
          </p:nvGrpSpPr>
          <p:grpSpPr>
            <a:xfrm>
              <a:off x="7283999" y="588579"/>
              <a:ext cx="1544691" cy="603851"/>
              <a:chOff x="7283999" y="588579"/>
              <a:chExt cx="1544691" cy="603851"/>
            </a:xfrm>
          </p:grpSpPr>
          <p:grpSp>
            <p:nvGrpSpPr>
              <p:cNvPr id="5" name="Group 4"/>
              <p:cNvGrpSpPr/>
              <p:nvPr/>
            </p:nvGrpSpPr>
            <p:grpSpPr>
              <a:xfrm>
                <a:off x="7283999" y="588579"/>
                <a:ext cx="1544691" cy="464857"/>
                <a:chOff x="7283999" y="588579"/>
                <a:chExt cx="1544691" cy="464857"/>
              </a:xfrm>
            </p:grpSpPr>
            <p:sp>
              <p:nvSpPr>
                <p:cNvPr id="3" name="Oval 2"/>
                <p:cNvSpPr/>
                <p:nvPr/>
              </p:nvSpPr>
              <p:spPr>
                <a:xfrm>
                  <a:off x="7283999" y="588579"/>
                  <a:ext cx="850336" cy="46485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8454301" y="588579"/>
                  <a:ext cx="374389" cy="3153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7342238" y="615349"/>
                <a:ext cx="796918" cy="577081"/>
              </a:xfrm>
              <a:prstGeom prst="rect">
                <a:avLst/>
              </a:prstGeom>
              <a:noFill/>
            </p:spPr>
            <p:txBody>
              <a:bodyPr wrap="square" rtlCol="0">
                <a:spAutoFit/>
              </a:bodyPr>
              <a:lstStyle/>
              <a:p>
                <a:r>
                  <a:rPr lang="es-MX" sz="1050" b="0" i="0" strike="noStrike" cap="none" spc="0" baseline="0" dirty="0">
                    <a:solidFill>
                      <a:srgbClr val="000000"/>
                    </a:solidFill>
                    <a:effectLst/>
                    <a:latin typeface="Tahoma"/>
                    <a:ea typeface="Tahoma"/>
                    <a:cs typeface="Tahoma"/>
                  </a:rPr>
                  <a:t>¿Puedo…?</a:t>
                </a:r>
              </a:p>
              <a:p>
                <a:r>
                  <a:rPr lang="es-MX" sz="1050" b="0" i="0" strike="noStrike" cap="none" spc="0" baseline="0" dirty="0">
                    <a:solidFill>
                      <a:srgbClr val="000000"/>
                    </a:solidFill>
                    <a:effectLst/>
                    <a:latin typeface="Tahoma"/>
                    <a:ea typeface="Tahoma"/>
                    <a:cs typeface="Tahoma"/>
                  </a:rPr>
                  <a:t>¿Quiere…?</a:t>
                </a:r>
                <a:endParaRPr lang="en-US" sz="1050" dirty="0">
                  <a:latin typeface="Tahoma" panose="020B0604030504040204" pitchFamily="34" charset="0"/>
                  <a:ea typeface="Tahoma" panose="020B0604030504040204" pitchFamily="34" charset="0"/>
                  <a:cs typeface="Tahoma" panose="020B0604030504040204" pitchFamily="34" charset="0"/>
                </a:endParaRPr>
              </a:p>
            </p:txBody>
          </p:sp>
        </p:grpSp>
        <p:sp>
          <p:nvSpPr>
            <p:cNvPr id="13" name="TextBox 12"/>
            <p:cNvSpPr txBox="1"/>
            <p:nvPr/>
          </p:nvSpPr>
          <p:spPr>
            <a:xfrm>
              <a:off x="8416274" y="614579"/>
              <a:ext cx="778854" cy="304800"/>
            </a:xfrm>
            <a:prstGeom prst="rect">
              <a:avLst/>
            </a:prstGeom>
            <a:noFill/>
          </p:spPr>
          <p:txBody>
            <a:bodyPr wrap="square" rtlCol="0">
              <a:spAutoFit/>
            </a:bodyPr>
            <a:lstStyle/>
            <a:p>
              <a:r>
                <a:rPr lang="es-MX" sz="1400" b="0" i="0" strike="noStrike" cap="none" spc="0" baseline="0" dirty="0">
                  <a:solidFill>
                    <a:srgbClr val="000000"/>
                  </a:solidFill>
                  <a:effectLst/>
                  <a:latin typeface="Calibri"/>
                  <a:ea typeface="Calibri"/>
                  <a:cs typeface="Calibri"/>
                </a:rPr>
                <a:t>¡Sí!</a:t>
              </a:r>
              <a:endParaRPr lang="en-US" sz="1400" dirty="0"/>
            </a:p>
          </p:txBody>
        </p:sp>
      </p:grpSp>
      <p:grpSp>
        <p:nvGrpSpPr>
          <p:cNvPr id="26" name="Group 25"/>
          <p:cNvGrpSpPr/>
          <p:nvPr/>
        </p:nvGrpSpPr>
        <p:grpSpPr>
          <a:xfrm>
            <a:off x="4000926" y="4565957"/>
            <a:ext cx="563352" cy="560673"/>
            <a:chOff x="4000926" y="4565957"/>
            <a:chExt cx="563352" cy="560673"/>
          </a:xfrm>
        </p:grpSpPr>
        <p:sp>
          <p:nvSpPr>
            <p:cNvPr id="24" name="Oval 23"/>
            <p:cNvSpPr/>
            <p:nvPr/>
          </p:nvSpPr>
          <p:spPr>
            <a:xfrm>
              <a:off x="4053840" y="4565957"/>
              <a:ext cx="457524" cy="54816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000926" y="4818853"/>
              <a:ext cx="563352" cy="304800"/>
            </a:xfrm>
            <a:prstGeom prst="rect">
              <a:avLst/>
            </a:prstGeom>
            <a:noFill/>
          </p:spPr>
          <p:txBody>
            <a:bodyPr wrap="square" rtlCol="0">
              <a:spAutoFit/>
            </a:bodyPr>
            <a:lstStyle/>
            <a:p>
              <a:r>
                <a:rPr lang="es-MX" sz="1400" b="0" i="0" strike="noStrike" cap="none" spc="0" baseline="0" dirty="0">
                  <a:solidFill>
                    <a:srgbClr val="000000"/>
                  </a:solidFill>
                  <a:effectLst/>
                  <a:latin typeface="Tahoma"/>
                  <a:ea typeface="Tahoma"/>
                  <a:cs typeface="Tahoma"/>
                </a:rPr>
                <a:t>¡SÍ!</a:t>
              </a:r>
              <a:endParaRPr lang="en-US" sz="1400" dirty="0">
                <a:latin typeface="Tahoma" panose="020B0604030504040204" pitchFamily="34" charset="0"/>
                <a:ea typeface="Tahoma" panose="020B0604030504040204" pitchFamily="34" charset="0"/>
                <a:cs typeface="Tahoma" panose="020B0604030504040204" pitchFamily="34" charset="0"/>
              </a:endParaRPr>
            </a:p>
          </p:txBody>
        </p:sp>
      </p:grpSp>
      <p:sp>
        <p:nvSpPr>
          <p:cNvPr id="25" name="Oval 24"/>
          <p:cNvSpPr/>
          <p:nvPr/>
        </p:nvSpPr>
        <p:spPr>
          <a:xfrm>
            <a:off x="5661234" y="4691963"/>
            <a:ext cx="436880" cy="17840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661234" y="5029406"/>
            <a:ext cx="406476" cy="22331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0B79947-544F-41D6-81D5-205484E677C5}"/>
              </a:ext>
            </a:extLst>
          </p:cNvPr>
          <p:cNvSpPr txBox="1"/>
          <p:nvPr/>
        </p:nvSpPr>
        <p:spPr>
          <a:xfrm>
            <a:off x="1915084" y="173135"/>
            <a:ext cx="4739900"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LA CLASE DE HOY</a:t>
            </a:r>
          </a:p>
        </p:txBody>
      </p:sp>
    </p:spTree>
    <p:extLst>
      <p:ext uri="{BB962C8B-B14F-4D97-AF65-F5344CB8AC3E}">
        <p14:creationId xmlns:p14="http://schemas.microsoft.com/office/powerpoint/2010/main" val="83212276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29496" y="-14748"/>
            <a:ext cx="2026025" cy="161364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3046" y="819919"/>
            <a:ext cx="8745794" cy="6559345"/>
          </a:xfrm>
          <a:prstGeom prst="rect">
            <a:avLst/>
          </a:prstGeom>
        </p:spPr>
      </p:pic>
      <p:sp>
        <p:nvSpPr>
          <p:cNvPr id="6" name="TextBox 5"/>
          <p:cNvSpPr txBox="1"/>
          <p:nvPr/>
        </p:nvSpPr>
        <p:spPr>
          <a:xfrm>
            <a:off x="2030082" y="16042"/>
            <a:ext cx="5831656" cy="923330"/>
          </a:xfrm>
          <a:prstGeom prst="rect">
            <a:avLst/>
          </a:prstGeom>
          <a:noFill/>
        </p:spPr>
        <p:txBody>
          <a:bodyPr wrap="square" rtlCol="0">
            <a:spAutoFit/>
          </a:bodyPr>
          <a:lstStyle/>
          <a:p>
            <a:r>
              <a:rPr lang="es-MX" sz="5400" b="1" i="0" strike="noStrike" cap="none" spc="0" baseline="0" dirty="0">
                <a:solidFill>
                  <a:srgbClr val="000000"/>
                </a:solidFill>
                <a:effectLst/>
                <a:latin typeface="Tahoma"/>
                <a:ea typeface="Tahoma"/>
                <a:cs typeface="Tahoma"/>
              </a:rPr>
              <a:t>Consentimiento</a:t>
            </a:r>
          </a:p>
        </p:txBody>
      </p:sp>
      <p:pic>
        <p:nvPicPr>
          <p:cNvPr id="7" name="Picture 6">
            <a:extLst>
              <a:ext uri="{FF2B5EF4-FFF2-40B4-BE49-F238E27FC236}">
                <a16:creationId xmlns:a16="http://schemas.microsoft.com/office/drawing/2014/main" id="{384D6C6C-0E43-404D-955D-0F5867D93302}"/>
              </a:ext>
            </a:extLst>
          </p:cNvPr>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sp>
        <p:nvSpPr>
          <p:cNvPr id="8" name="Footer Placeholder 3">
            <a:extLst>
              <a:ext uri="{FF2B5EF4-FFF2-40B4-BE49-F238E27FC236}">
                <a16:creationId xmlns:a16="http://schemas.microsoft.com/office/drawing/2014/main" id="{2D33C55F-8129-408B-ADB4-3F66C8813328}"/>
              </a:ext>
            </a:extLst>
          </p:cNvPr>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grpSp>
        <p:nvGrpSpPr>
          <p:cNvPr id="4" name="Group 3"/>
          <p:cNvGrpSpPr/>
          <p:nvPr/>
        </p:nvGrpSpPr>
        <p:grpSpPr>
          <a:xfrm>
            <a:off x="4704080" y="1066800"/>
            <a:ext cx="5227545" cy="1452880"/>
            <a:chOff x="4704080" y="1066800"/>
            <a:chExt cx="5227545" cy="1452880"/>
          </a:xfrm>
        </p:grpSpPr>
        <p:sp>
          <p:nvSpPr>
            <p:cNvPr id="3" name="Oval 2"/>
            <p:cNvSpPr/>
            <p:nvPr/>
          </p:nvSpPr>
          <p:spPr>
            <a:xfrm>
              <a:off x="4704080" y="1066800"/>
              <a:ext cx="2824480" cy="14528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463280" y="1066800"/>
              <a:ext cx="1468345" cy="100498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5307187" y="1134685"/>
            <a:ext cx="2651760" cy="1384995"/>
          </a:xfrm>
          <a:prstGeom prst="rect">
            <a:avLst/>
          </a:prstGeom>
          <a:noFill/>
        </p:spPr>
        <p:txBody>
          <a:bodyPr wrap="square" rtlCol="0">
            <a:spAutoFit/>
          </a:bodyPr>
          <a:lstStyle/>
          <a:p>
            <a:r>
              <a:rPr lang="es-MX" sz="2800" b="0" i="0" strike="noStrike" cap="none" spc="0" baseline="0" dirty="0">
                <a:solidFill>
                  <a:srgbClr val="000000"/>
                </a:solidFill>
                <a:effectLst/>
                <a:latin typeface="Smoothy" pitchFamily="2" charset="77"/>
                <a:ea typeface="Tahoma"/>
                <a:cs typeface="Tahoma"/>
              </a:rPr>
              <a:t>¿Quiere…?</a:t>
            </a:r>
          </a:p>
          <a:p>
            <a:r>
              <a:rPr lang="es-MX" sz="2800" b="0" i="0" strike="noStrike" cap="none" spc="0" baseline="0" dirty="0">
                <a:solidFill>
                  <a:srgbClr val="000000"/>
                </a:solidFill>
                <a:effectLst/>
                <a:latin typeface="Smoothy" pitchFamily="2" charset="77"/>
                <a:ea typeface="Tahoma"/>
                <a:cs typeface="Tahoma"/>
              </a:rPr>
              <a:t>¿Puedo…?</a:t>
            </a:r>
          </a:p>
          <a:p>
            <a:r>
              <a:rPr lang="es-MX" sz="2800" b="0" i="0" strike="noStrike" cap="none" spc="0" baseline="0" dirty="0">
                <a:solidFill>
                  <a:srgbClr val="000000"/>
                </a:solidFill>
                <a:effectLst/>
                <a:latin typeface="Smoothy" pitchFamily="2" charset="77"/>
                <a:ea typeface="Tahoma"/>
                <a:cs typeface="Tahoma"/>
              </a:rPr>
              <a:t>¿Esto está bien?</a:t>
            </a:r>
            <a:endParaRPr lang="en-US" sz="2800" dirty="0">
              <a:latin typeface="Smoothy" pitchFamily="2" charset="77"/>
              <a:ea typeface="Tahoma" panose="020B0604030504040204" pitchFamily="34" charset="0"/>
              <a:cs typeface="Tahoma" panose="020B0604030504040204" pitchFamily="34" charset="0"/>
            </a:endParaRPr>
          </a:p>
        </p:txBody>
      </p:sp>
      <p:sp>
        <p:nvSpPr>
          <p:cNvPr id="11" name="TextBox 10"/>
          <p:cNvSpPr txBox="1"/>
          <p:nvPr/>
        </p:nvSpPr>
        <p:spPr>
          <a:xfrm>
            <a:off x="8843312" y="1278859"/>
            <a:ext cx="1285465" cy="769441"/>
          </a:xfrm>
          <a:prstGeom prst="rect">
            <a:avLst/>
          </a:prstGeom>
          <a:noFill/>
        </p:spPr>
        <p:txBody>
          <a:bodyPr wrap="square" rtlCol="0">
            <a:spAutoFit/>
          </a:bodyPr>
          <a:lstStyle/>
          <a:p>
            <a:r>
              <a:rPr lang="es-MX" sz="4400" b="0" i="0" strike="noStrike" cap="none" spc="0" baseline="0" dirty="0">
                <a:solidFill>
                  <a:srgbClr val="000000"/>
                </a:solidFill>
                <a:effectLst/>
                <a:latin typeface="Smoothy" pitchFamily="2" charset="77"/>
                <a:ea typeface="Tahoma"/>
                <a:cs typeface="Tahoma"/>
              </a:rPr>
              <a:t>¡Sí!</a:t>
            </a:r>
            <a:endParaRPr lang="en-US" sz="4400" dirty="0">
              <a:latin typeface="Smoothy" pitchFamily="2" charset="77"/>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4795097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29496" y="-14748"/>
            <a:ext cx="2026025" cy="161364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274" y="1266840"/>
            <a:ext cx="8294025" cy="467523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a:off x="7019561" y="-15589"/>
            <a:ext cx="627531" cy="6740013"/>
          </a:xfrm>
          <a:prstGeom prst="rect">
            <a:avLst/>
          </a:prstGeom>
        </p:spPr>
      </p:pic>
      <p:sp>
        <p:nvSpPr>
          <p:cNvPr id="2" name="TextBox 1"/>
          <p:cNvSpPr txBox="1"/>
          <p:nvPr/>
        </p:nvSpPr>
        <p:spPr>
          <a:xfrm>
            <a:off x="7566882" y="840201"/>
            <a:ext cx="4625118" cy="5394961"/>
          </a:xfrm>
          <a:prstGeom prst="rect">
            <a:avLst/>
          </a:prstGeom>
          <a:noFill/>
        </p:spPr>
        <p:txBody>
          <a:bodyPr wrap="square" rtlCol="0">
            <a:spAutoFit/>
          </a:bodyPr>
          <a:lstStyle/>
          <a:p>
            <a:pPr algn="ctr"/>
            <a:r>
              <a:rPr lang="es-MX" sz="3200" b="1" i="0" strike="noStrike" cap="none" spc="0" baseline="0">
                <a:solidFill>
                  <a:srgbClr val="000000"/>
                </a:solidFill>
                <a:effectLst/>
                <a:latin typeface="Tahoma"/>
                <a:ea typeface="Tahoma"/>
                <a:cs typeface="Tahoma"/>
              </a:rPr>
              <a:t>Consentimiento cotidiano</a:t>
            </a:r>
          </a:p>
          <a:p>
            <a:endParaRPr lang="en-US" sz="3200" b="1">
              <a:latin typeface="Tahoma" panose="020B0604030504040204" pitchFamily="34" charset="0"/>
              <a:ea typeface="Tahoma" panose="020B0604030504040204" pitchFamily="34" charset="0"/>
              <a:cs typeface="Tahoma" panose="020B0604030504040204" pitchFamily="34" charset="0"/>
            </a:endParaRPr>
          </a:p>
          <a:p>
            <a:pPr marL="284163" indent="-284163">
              <a:buFont typeface="Arial" panose="020B0604020202020204" pitchFamily="34" charset="0"/>
              <a:buChar char="•"/>
            </a:pPr>
            <a:r>
              <a:rPr lang="es-MX" sz="2800" b="0" i="0" strike="noStrike" cap="none" spc="0" baseline="0">
                <a:solidFill>
                  <a:srgbClr val="000000"/>
                </a:solidFill>
                <a:effectLst/>
                <a:latin typeface="Tahoma"/>
                <a:ea typeface="Tahoma"/>
                <a:cs typeface="Tahoma"/>
              </a:rPr>
              <a:t>Tomar una foto a alguien</a:t>
            </a:r>
          </a:p>
          <a:p>
            <a:pPr marL="284163" indent="-284163"/>
            <a:endParaRPr lang="en-US" sz="2800">
              <a:latin typeface="Tahoma" panose="020B0604030504040204" pitchFamily="34" charset="0"/>
              <a:ea typeface="Tahoma" panose="020B0604030504040204" pitchFamily="34" charset="0"/>
              <a:cs typeface="Tahoma" panose="020B0604030504040204" pitchFamily="34" charset="0"/>
            </a:endParaRPr>
          </a:p>
          <a:p>
            <a:pPr marL="284163" indent="-284163">
              <a:buFont typeface="Arial" panose="020B0604020202020204" pitchFamily="34" charset="0"/>
              <a:buChar char="•"/>
            </a:pPr>
            <a:r>
              <a:rPr lang="es-MX" sz="2800" b="0" i="0" strike="noStrike" cap="none" spc="0" baseline="0">
                <a:solidFill>
                  <a:srgbClr val="000000"/>
                </a:solidFill>
                <a:effectLst/>
                <a:latin typeface="Tahoma"/>
                <a:ea typeface="Tahoma"/>
                <a:cs typeface="Tahoma"/>
              </a:rPr>
              <a:t>Usar algo o tomarlo prestado</a:t>
            </a:r>
          </a:p>
          <a:p>
            <a:pPr marL="284163" indent="-284163"/>
            <a:endParaRPr lang="en-US" sz="2800">
              <a:latin typeface="Tahoma" panose="020B0604030504040204" pitchFamily="34" charset="0"/>
              <a:ea typeface="Tahoma" panose="020B0604030504040204" pitchFamily="34" charset="0"/>
              <a:cs typeface="Tahoma" panose="020B0604030504040204" pitchFamily="34" charset="0"/>
            </a:endParaRPr>
          </a:p>
          <a:p>
            <a:pPr marL="284163" indent="-284163">
              <a:buFont typeface="Arial" panose="020B0604020202020204" pitchFamily="34" charset="0"/>
              <a:buChar char="•"/>
            </a:pPr>
            <a:r>
              <a:rPr lang="es-MX" sz="2800" b="0" i="0" strike="noStrike" cap="none" spc="0" baseline="0">
                <a:solidFill>
                  <a:srgbClr val="000000"/>
                </a:solidFill>
                <a:effectLst/>
                <a:latin typeface="Tahoma"/>
                <a:ea typeface="Tahoma"/>
                <a:cs typeface="Tahoma"/>
              </a:rPr>
              <a:t>Compartir el relato de alguien</a:t>
            </a:r>
          </a:p>
          <a:p>
            <a:pPr marL="284163" indent="-284163"/>
            <a:endParaRPr lang="en-US" sz="2800">
              <a:latin typeface="Tahoma" panose="020B0604030504040204" pitchFamily="34" charset="0"/>
              <a:ea typeface="Tahoma" panose="020B0604030504040204" pitchFamily="34" charset="0"/>
              <a:cs typeface="Tahoma" panose="020B0604030504040204" pitchFamily="34" charset="0"/>
            </a:endParaRPr>
          </a:p>
          <a:p>
            <a:pPr marL="284163" indent="-284163">
              <a:buFont typeface="Arial" panose="020B0604020202020204" pitchFamily="34" charset="0"/>
              <a:buChar char="•"/>
            </a:pPr>
            <a:r>
              <a:rPr lang="es-MX" sz="2800" b="0" i="0" strike="noStrike" cap="none" spc="0" baseline="0">
                <a:solidFill>
                  <a:srgbClr val="000000"/>
                </a:solidFill>
                <a:effectLst/>
                <a:latin typeface="Tahoma"/>
                <a:ea typeface="Tahoma"/>
                <a:cs typeface="Tahoma"/>
              </a:rPr>
              <a:t>Tocar a alguien</a:t>
            </a:r>
          </a:p>
        </p:txBody>
      </p:sp>
      <p:pic>
        <p:nvPicPr>
          <p:cNvPr id="13" name="Picture 12">
            <a:extLst>
              <a:ext uri="{FF2B5EF4-FFF2-40B4-BE49-F238E27FC236}">
                <a16:creationId xmlns:a16="http://schemas.microsoft.com/office/drawing/2014/main" id="{A2D1BF84-7386-47A5-93BC-261E2013E967}"/>
              </a:ext>
            </a:extLst>
          </p:cNvPr>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sp>
        <p:nvSpPr>
          <p:cNvPr id="14" name="Footer Placeholder 3">
            <a:extLst>
              <a:ext uri="{FF2B5EF4-FFF2-40B4-BE49-F238E27FC236}">
                <a16:creationId xmlns:a16="http://schemas.microsoft.com/office/drawing/2014/main" id="{309504D2-923C-4ADC-A5B5-D69E768CB5C0}"/>
              </a:ext>
            </a:extLst>
          </p:cNvPr>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grpSp>
        <p:nvGrpSpPr>
          <p:cNvPr id="4" name="Group 3"/>
          <p:cNvGrpSpPr/>
          <p:nvPr/>
        </p:nvGrpSpPr>
        <p:grpSpPr>
          <a:xfrm>
            <a:off x="2661920" y="1746490"/>
            <a:ext cx="4388960" cy="1921270"/>
            <a:chOff x="2661920" y="1746490"/>
            <a:chExt cx="4388960" cy="1921270"/>
          </a:xfrm>
        </p:grpSpPr>
        <p:sp>
          <p:nvSpPr>
            <p:cNvPr id="3" name="Oval 2"/>
            <p:cNvSpPr/>
            <p:nvPr/>
          </p:nvSpPr>
          <p:spPr>
            <a:xfrm>
              <a:off x="2661920" y="2672080"/>
              <a:ext cx="1412240" cy="9956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229795">
              <a:off x="5999459" y="1746490"/>
              <a:ext cx="1051421" cy="660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2661920" y="2846754"/>
            <a:ext cx="1513840" cy="707886"/>
          </a:xfrm>
          <a:prstGeom prst="rect">
            <a:avLst/>
          </a:prstGeom>
          <a:noFill/>
        </p:spPr>
        <p:txBody>
          <a:bodyPr wrap="square" rtlCol="0">
            <a:spAutoFit/>
          </a:bodyPr>
          <a:lstStyle/>
          <a:p>
            <a:pPr algn="ctr"/>
            <a:r>
              <a:rPr lang="es-MX" sz="2000" b="0" i="0" strike="noStrike" cap="none" spc="0" baseline="0" dirty="0">
                <a:solidFill>
                  <a:srgbClr val="000000"/>
                </a:solidFill>
                <a:effectLst/>
                <a:latin typeface="Smoothy" pitchFamily="2" charset="77"/>
                <a:ea typeface="Tahoma"/>
                <a:cs typeface="Tahoma"/>
              </a:rPr>
              <a:t>¿Puedo usar su teléfono?</a:t>
            </a:r>
            <a:endParaRPr lang="en-US" sz="2000" dirty="0">
              <a:latin typeface="Smoothy" pitchFamily="2" charset="77"/>
              <a:ea typeface="Tahoma" panose="020B0604030504040204" pitchFamily="34" charset="0"/>
              <a:cs typeface="Tahoma" panose="020B0604030504040204" pitchFamily="34" charset="0"/>
            </a:endParaRPr>
          </a:p>
        </p:txBody>
      </p:sp>
      <p:sp>
        <p:nvSpPr>
          <p:cNvPr id="12" name="TextBox 11"/>
          <p:cNvSpPr txBox="1"/>
          <p:nvPr/>
        </p:nvSpPr>
        <p:spPr>
          <a:xfrm>
            <a:off x="6221130" y="1850330"/>
            <a:ext cx="1513840" cy="584775"/>
          </a:xfrm>
          <a:prstGeom prst="rect">
            <a:avLst/>
          </a:prstGeom>
          <a:noFill/>
        </p:spPr>
        <p:txBody>
          <a:bodyPr wrap="square" rtlCol="0">
            <a:spAutoFit/>
          </a:bodyPr>
          <a:lstStyle/>
          <a:p>
            <a:r>
              <a:rPr lang="es-MX" sz="3200" b="0" i="0" strike="noStrike" cap="none" spc="0" baseline="0" dirty="0">
                <a:solidFill>
                  <a:srgbClr val="000000"/>
                </a:solidFill>
                <a:effectLst/>
                <a:latin typeface="Smoothy" pitchFamily="2" charset="77"/>
                <a:ea typeface="Tahoma"/>
                <a:cs typeface="Tahoma"/>
              </a:rPr>
              <a:t>¡Sí!</a:t>
            </a:r>
            <a:endParaRPr lang="en-US" sz="3200" dirty="0">
              <a:latin typeface="Smoothy" pitchFamily="2" charset="77"/>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578500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rcRect t="3863"/>
          <a:stretch>
            <a:fillRect/>
          </a:stretch>
        </p:blipFill>
        <p:spPr>
          <a:xfrm>
            <a:off x="2510343" y="4724994"/>
            <a:ext cx="3798365" cy="1085871"/>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45538"/>
            <a:ext cx="12166314" cy="6858000"/>
          </a:xfrm>
          <a:prstGeom prst="rect">
            <a:avLst/>
          </a:prstGeom>
        </p:spPr>
      </p:pic>
      <p:sp>
        <p:nvSpPr>
          <p:cNvPr id="10" name="TextBox 9"/>
          <p:cNvSpPr txBox="1"/>
          <p:nvPr/>
        </p:nvSpPr>
        <p:spPr>
          <a:xfrm>
            <a:off x="9063538" y="1347294"/>
            <a:ext cx="4369548" cy="94488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Plática sobre consentimiento</a:t>
            </a:r>
          </a:p>
        </p:txBody>
      </p:sp>
      <p:sp>
        <p:nvSpPr>
          <p:cNvPr id="11" name="TextBox 10"/>
          <p:cNvSpPr txBox="1"/>
          <p:nvPr/>
        </p:nvSpPr>
        <p:spPr>
          <a:xfrm>
            <a:off x="3560159" y="2295452"/>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Juego Las papitas a la francesa</a:t>
            </a:r>
          </a:p>
        </p:txBody>
      </p:sp>
      <p:sp>
        <p:nvSpPr>
          <p:cNvPr id="12" name="TextBox 11"/>
          <p:cNvSpPr txBox="1"/>
          <p:nvPr/>
        </p:nvSpPr>
        <p:spPr>
          <a:xfrm>
            <a:off x="6236530" y="4377492"/>
            <a:ext cx="3847067" cy="944880"/>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Las cuatro partes del consentimiento</a:t>
            </a:r>
          </a:p>
        </p:txBody>
      </p:sp>
      <p:sp>
        <p:nvSpPr>
          <p:cNvPr id="14" name="TextBox 13"/>
          <p:cNvSpPr txBox="1"/>
          <p:nvPr/>
        </p:nvSpPr>
        <p:spPr>
          <a:xfrm>
            <a:off x="8241505" y="5083282"/>
            <a:ext cx="3737174" cy="1325880"/>
          </a:xfrm>
          <a:prstGeom prst="rect">
            <a:avLst/>
          </a:prstGeom>
          <a:noFill/>
        </p:spPr>
        <p:txBody>
          <a:bodyPr wrap="square" rtlCol="0">
            <a:spAutoFit/>
          </a:bodyPr>
          <a:lstStyle/>
          <a:p>
            <a:pPr algn="ctr"/>
            <a:r>
              <a:rPr lang="es-MX" sz="2700" b="0" i="0" strike="noStrike" cap="none" spc="0" baseline="0" dirty="0">
                <a:solidFill>
                  <a:srgbClr val="000000"/>
                </a:solidFill>
                <a:effectLst/>
                <a:latin typeface="Tahoma"/>
                <a:ea typeface="Tahoma"/>
                <a:cs typeface="Tahoma"/>
              </a:rPr>
              <a:t>Herramienta Verificación de consentimiento</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rcRect l="26739" r="27745"/>
          <a:stretch>
            <a:fillRect/>
          </a:stretch>
        </p:blipFill>
        <p:spPr>
          <a:xfrm>
            <a:off x="2346289" y="1779463"/>
            <a:ext cx="1243828" cy="1540378"/>
          </a:xfrm>
          <a:prstGeom prst="rect">
            <a:avLst/>
          </a:prstGeom>
        </p:spPr>
      </p:pic>
      <p:sp>
        <p:nvSpPr>
          <p:cNvPr id="9" name="TextBox 8"/>
          <p:cNvSpPr txBox="1"/>
          <p:nvPr/>
        </p:nvSpPr>
        <p:spPr>
          <a:xfrm>
            <a:off x="4130568" y="3534994"/>
            <a:ext cx="2688277" cy="94488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Descanso para el cerebro</a:t>
            </a:r>
          </a:p>
        </p:txBody>
      </p:sp>
      <p:pic>
        <p:nvPicPr>
          <p:cNvPr id="16" name="Picture 15"/>
          <p:cNvPicPr>
            <a:picLocks noChangeAspect="1"/>
          </p:cNvPicPr>
          <p:nvPr/>
        </p:nvPicPr>
        <p:blipFill>
          <a:blip r:embed="rId6"/>
          <a:stretch>
            <a:fillRect/>
          </a:stretch>
        </p:blipFill>
        <p:spPr>
          <a:xfrm>
            <a:off x="2346289" y="3296029"/>
            <a:ext cx="1813365" cy="1269928"/>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rcRect l="67315" t="67058" r="20748" b="14772"/>
          <a:stretch>
            <a:fillRect/>
          </a:stretch>
        </p:blipFill>
        <p:spPr>
          <a:xfrm>
            <a:off x="1375335" y="1004046"/>
            <a:ext cx="1452282" cy="1246094"/>
          </a:xfrm>
          <a:prstGeom prst="rect">
            <a:avLst/>
          </a:prstGeom>
        </p:spPr>
      </p:pic>
      <p:pic>
        <p:nvPicPr>
          <p:cNvPr id="21" name="Picture 20">
            <a:extLst>
              <a:ext uri="{FF2B5EF4-FFF2-40B4-BE49-F238E27FC236}">
                <a16:creationId xmlns:a16="http://schemas.microsoft.com/office/drawing/2014/main" id="{69924A70-E70B-4C9F-9A70-4E467BC6369F}"/>
              </a:ext>
            </a:extLst>
          </p:cNvPr>
          <p:cNvPicPr>
            <a:picLocks noChangeAspect="1"/>
          </p:cNvPicPr>
          <p:nvPr/>
        </p:nvPicPr>
        <p:blipFill>
          <a:blip r:embed="rId8">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sp>
        <p:nvSpPr>
          <p:cNvPr id="22" name="Footer Placeholder 3">
            <a:extLst>
              <a:ext uri="{FF2B5EF4-FFF2-40B4-BE49-F238E27FC236}">
                <a16:creationId xmlns:a16="http://schemas.microsoft.com/office/drawing/2014/main" id="{BAF1B200-B4CA-4B4E-A472-5D844AEB74EA}"/>
              </a:ext>
            </a:extLst>
          </p:cNvPr>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2022 Programa de Servicios de SAFE para Personas con Discapacidades</a:t>
            </a:r>
          </a:p>
        </p:txBody>
      </p:sp>
      <p:pic>
        <p:nvPicPr>
          <p:cNvPr id="18" name="Picture 17"/>
          <p:cNvPicPr>
            <a:picLocks noChangeAspect="1"/>
          </p:cNvPicPr>
          <p:nvPr/>
        </p:nvPicPr>
        <p:blipFill>
          <a:blip r:embed="rId9"/>
          <a:srcRect l="21744"/>
          <a:stretch>
            <a:fillRect/>
          </a:stretch>
        </p:blipFill>
        <p:spPr>
          <a:xfrm>
            <a:off x="6442141" y="5343917"/>
            <a:ext cx="1960788" cy="1415334"/>
          </a:xfrm>
          <a:prstGeom prst="rect">
            <a:avLst/>
          </a:prstGeom>
        </p:spPr>
      </p:pic>
      <p:grpSp>
        <p:nvGrpSpPr>
          <p:cNvPr id="30" name="Group 29"/>
          <p:cNvGrpSpPr/>
          <p:nvPr/>
        </p:nvGrpSpPr>
        <p:grpSpPr>
          <a:xfrm>
            <a:off x="4000926" y="4565957"/>
            <a:ext cx="563352" cy="560673"/>
            <a:chOff x="4000926" y="4565957"/>
            <a:chExt cx="563352" cy="560673"/>
          </a:xfrm>
        </p:grpSpPr>
        <p:sp>
          <p:nvSpPr>
            <p:cNvPr id="31" name="Oval 30"/>
            <p:cNvSpPr/>
            <p:nvPr/>
          </p:nvSpPr>
          <p:spPr>
            <a:xfrm>
              <a:off x="4053840" y="4565957"/>
              <a:ext cx="457524" cy="54816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4000926" y="4818853"/>
              <a:ext cx="563352" cy="304800"/>
            </a:xfrm>
            <a:prstGeom prst="rect">
              <a:avLst/>
            </a:prstGeom>
            <a:noFill/>
          </p:spPr>
          <p:txBody>
            <a:bodyPr wrap="square" rtlCol="0">
              <a:spAutoFit/>
            </a:bodyPr>
            <a:lstStyle/>
            <a:p>
              <a:r>
                <a:rPr lang="es-MX" sz="1400" b="0" i="0" strike="noStrike" cap="none" spc="0" baseline="0">
                  <a:solidFill>
                    <a:srgbClr val="000000"/>
                  </a:solidFill>
                  <a:effectLst/>
                  <a:latin typeface="Tahoma"/>
                  <a:ea typeface="Tahoma"/>
                  <a:cs typeface="Tahoma"/>
                </a:rPr>
                <a:t>¡SÍ!</a:t>
              </a:r>
              <a:endParaRPr lang="en-US" sz="1400">
                <a:latin typeface="Tahoma" panose="020B0604030504040204" pitchFamily="34" charset="0"/>
                <a:ea typeface="Tahoma" panose="020B0604030504040204" pitchFamily="34" charset="0"/>
                <a:cs typeface="Tahoma" panose="020B0604030504040204" pitchFamily="34" charset="0"/>
              </a:endParaRPr>
            </a:p>
          </p:txBody>
        </p:sp>
      </p:grpSp>
      <p:sp>
        <p:nvSpPr>
          <p:cNvPr id="33" name="Oval 32"/>
          <p:cNvSpPr/>
          <p:nvPr/>
        </p:nvSpPr>
        <p:spPr>
          <a:xfrm>
            <a:off x="5661234" y="5029406"/>
            <a:ext cx="406476" cy="22331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ooter Placeholder 3">
            <a:extLst>
              <a:ext uri="{FF2B5EF4-FFF2-40B4-BE49-F238E27FC236}">
                <a16:creationId xmlns:a16="http://schemas.microsoft.com/office/drawing/2014/main" id="{3A145789-762F-9440-9DD2-61E2C8BC8A9D}"/>
              </a:ext>
            </a:extLst>
          </p:cNvPr>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40" name="TextBox 39">
            <a:extLst>
              <a:ext uri="{FF2B5EF4-FFF2-40B4-BE49-F238E27FC236}">
                <a16:creationId xmlns:a16="http://schemas.microsoft.com/office/drawing/2014/main" id="{275D8E8C-4D5A-CF4E-A5C6-BFC308976806}"/>
              </a:ext>
            </a:extLst>
          </p:cNvPr>
          <p:cNvSpPr txBox="1"/>
          <p:nvPr/>
        </p:nvSpPr>
        <p:spPr>
          <a:xfrm>
            <a:off x="1912652" y="-12380"/>
            <a:ext cx="4739900"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LA CLASE DE HOY</a:t>
            </a:r>
          </a:p>
        </p:txBody>
      </p:sp>
      <p:pic>
        <p:nvPicPr>
          <p:cNvPr id="42" name="Picture 41">
            <a:extLst>
              <a:ext uri="{FF2B5EF4-FFF2-40B4-BE49-F238E27FC236}">
                <a16:creationId xmlns:a16="http://schemas.microsoft.com/office/drawing/2014/main" id="{4AFB68F0-D616-9F4E-BDDC-57DFFCDB961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17856" y="530862"/>
            <a:ext cx="2645682" cy="1984261"/>
          </a:xfrm>
          <a:prstGeom prst="rect">
            <a:avLst/>
          </a:prstGeom>
        </p:spPr>
      </p:pic>
      <p:grpSp>
        <p:nvGrpSpPr>
          <p:cNvPr id="43" name="Group 42">
            <a:extLst>
              <a:ext uri="{FF2B5EF4-FFF2-40B4-BE49-F238E27FC236}">
                <a16:creationId xmlns:a16="http://schemas.microsoft.com/office/drawing/2014/main" id="{589A6F5C-6BA1-384A-ADDA-870A8F1580C5}"/>
              </a:ext>
            </a:extLst>
          </p:cNvPr>
          <p:cNvGrpSpPr/>
          <p:nvPr/>
        </p:nvGrpSpPr>
        <p:grpSpPr>
          <a:xfrm>
            <a:off x="7283999" y="588579"/>
            <a:ext cx="1911129" cy="603851"/>
            <a:chOff x="7283999" y="588579"/>
            <a:chExt cx="1911129" cy="603851"/>
          </a:xfrm>
        </p:grpSpPr>
        <p:grpSp>
          <p:nvGrpSpPr>
            <p:cNvPr id="44" name="Group 43">
              <a:extLst>
                <a:ext uri="{FF2B5EF4-FFF2-40B4-BE49-F238E27FC236}">
                  <a16:creationId xmlns:a16="http://schemas.microsoft.com/office/drawing/2014/main" id="{EDFC8830-84C5-5241-994D-CD2DC2593D3D}"/>
                </a:ext>
              </a:extLst>
            </p:cNvPr>
            <p:cNvGrpSpPr/>
            <p:nvPr/>
          </p:nvGrpSpPr>
          <p:grpSpPr>
            <a:xfrm>
              <a:off x="7283999" y="588579"/>
              <a:ext cx="1544691" cy="603851"/>
              <a:chOff x="7283999" y="588579"/>
              <a:chExt cx="1544691" cy="603851"/>
            </a:xfrm>
          </p:grpSpPr>
          <p:grpSp>
            <p:nvGrpSpPr>
              <p:cNvPr id="46" name="Group 45">
                <a:extLst>
                  <a:ext uri="{FF2B5EF4-FFF2-40B4-BE49-F238E27FC236}">
                    <a16:creationId xmlns:a16="http://schemas.microsoft.com/office/drawing/2014/main" id="{051975F1-719C-5245-83E6-26A350C68D94}"/>
                  </a:ext>
                </a:extLst>
              </p:cNvPr>
              <p:cNvGrpSpPr/>
              <p:nvPr/>
            </p:nvGrpSpPr>
            <p:grpSpPr>
              <a:xfrm>
                <a:off x="7283999" y="588579"/>
                <a:ext cx="1544691" cy="464857"/>
                <a:chOff x="7283999" y="588579"/>
                <a:chExt cx="1544691" cy="464857"/>
              </a:xfrm>
            </p:grpSpPr>
            <p:sp>
              <p:nvSpPr>
                <p:cNvPr id="48" name="Oval 47">
                  <a:extLst>
                    <a:ext uri="{FF2B5EF4-FFF2-40B4-BE49-F238E27FC236}">
                      <a16:creationId xmlns:a16="http://schemas.microsoft.com/office/drawing/2014/main" id="{7ECC0FCE-7060-574D-9DA3-CCEE69D8841D}"/>
                    </a:ext>
                  </a:extLst>
                </p:cNvPr>
                <p:cNvSpPr/>
                <p:nvPr/>
              </p:nvSpPr>
              <p:spPr>
                <a:xfrm>
                  <a:off x="7283999" y="588579"/>
                  <a:ext cx="850336" cy="46485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43CCC684-D85C-EC48-A87A-52AE3CE13146}"/>
                    </a:ext>
                  </a:extLst>
                </p:cNvPr>
                <p:cNvSpPr/>
                <p:nvPr/>
              </p:nvSpPr>
              <p:spPr>
                <a:xfrm>
                  <a:off x="8454301" y="588579"/>
                  <a:ext cx="374389" cy="3153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a:extLst>
                  <a:ext uri="{FF2B5EF4-FFF2-40B4-BE49-F238E27FC236}">
                    <a16:creationId xmlns:a16="http://schemas.microsoft.com/office/drawing/2014/main" id="{18784B4A-93CD-4C4C-A2CF-2AB165F6D712}"/>
                  </a:ext>
                </a:extLst>
              </p:cNvPr>
              <p:cNvSpPr txBox="1"/>
              <p:nvPr/>
            </p:nvSpPr>
            <p:spPr>
              <a:xfrm>
                <a:off x="7342238" y="615349"/>
                <a:ext cx="796918" cy="577081"/>
              </a:xfrm>
              <a:prstGeom prst="rect">
                <a:avLst/>
              </a:prstGeom>
              <a:noFill/>
            </p:spPr>
            <p:txBody>
              <a:bodyPr wrap="square" rtlCol="0">
                <a:spAutoFit/>
              </a:bodyPr>
              <a:lstStyle/>
              <a:p>
                <a:r>
                  <a:rPr lang="es-MX" sz="1050" b="0" i="0" strike="noStrike" cap="none" spc="0" baseline="0" dirty="0">
                    <a:solidFill>
                      <a:srgbClr val="000000"/>
                    </a:solidFill>
                    <a:effectLst/>
                    <a:latin typeface="Tahoma"/>
                    <a:ea typeface="Tahoma"/>
                    <a:cs typeface="Tahoma"/>
                  </a:rPr>
                  <a:t>¿Puedo…?</a:t>
                </a:r>
              </a:p>
              <a:p>
                <a:r>
                  <a:rPr lang="es-MX" sz="1050" b="0" i="0" strike="noStrike" cap="none" spc="0" baseline="0" dirty="0">
                    <a:solidFill>
                      <a:srgbClr val="000000"/>
                    </a:solidFill>
                    <a:effectLst/>
                    <a:latin typeface="Tahoma"/>
                    <a:ea typeface="Tahoma"/>
                    <a:cs typeface="Tahoma"/>
                  </a:rPr>
                  <a:t>¿Quiere…?</a:t>
                </a:r>
                <a:endParaRPr lang="en-US" sz="1050" dirty="0">
                  <a:latin typeface="Tahoma" panose="020B0604030504040204" pitchFamily="34" charset="0"/>
                  <a:ea typeface="Tahoma" panose="020B0604030504040204" pitchFamily="34" charset="0"/>
                  <a:cs typeface="Tahoma" panose="020B0604030504040204" pitchFamily="34" charset="0"/>
                </a:endParaRPr>
              </a:p>
            </p:txBody>
          </p:sp>
        </p:grpSp>
        <p:sp>
          <p:nvSpPr>
            <p:cNvPr id="45" name="TextBox 44">
              <a:extLst>
                <a:ext uri="{FF2B5EF4-FFF2-40B4-BE49-F238E27FC236}">
                  <a16:creationId xmlns:a16="http://schemas.microsoft.com/office/drawing/2014/main" id="{C436926C-C775-5043-B777-DF87077DF1A3}"/>
                </a:ext>
              </a:extLst>
            </p:cNvPr>
            <p:cNvSpPr txBox="1"/>
            <p:nvPr/>
          </p:nvSpPr>
          <p:spPr>
            <a:xfrm>
              <a:off x="8416274" y="614579"/>
              <a:ext cx="778854" cy="304800"/>
            </a:xfrm>
            <a:prstGeom prst="rect">
              <a:avLst/>
            </a:prstGeom>
            <a:noFill/>
          </p:spPr>
          <p:txBody>
            <a:bodyPr wrap="square" rtlCol="0">
              <a:spAutoFit/>
            </a:bodyPr>
            <a:lstStyle/>
            <a:p>
              <a:r>
                <a:rPr lang="es-MX" sz="1400" b="0" i="0" strike="noStrike" cap="none" spc="0" baseline="0" dirty="0">
                  <a:solidFill>
                    <a:srgbClr val="000000"/>
                  </a:solidFill>
                  <a:effectLst/>
                  <a:latin typeface="Calibri"/>
                  <a:ea typeface="Calibri"/>
                  <a:cs typeface="Calibri"/>
                </a:rPr>
                <a:t>¡Sí!</a:t>
              </a:r>
              <a:endParaRPr lang="en-US" sz="1400" dirty="0"/>
            </a:p>
          </p:txBody>
        </p:sp>
      </p:grpSp>
    </p:spTree>
    <p:extLst>
      <p:ext uri="{BB962C8B-B14F-4D97-AF65-F5344CB8AC3E}">
        <p14:creationId xmlns:p14="http://schemas.microsoft.com/office/powerpoint/2010/main" val="350284894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29496" y="-14748"/>
            <a:ext cx="2026025" cy="161364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7691" y="1010446"/>
            <a:ext cx="10193041" cy="5745690"/>
          </a:xfrm>
          <a:prstGeom prst="rect">
            <a:avLst/>
          </a:prstGeom>
        </p:spPr>
      </p:pic>
      <p:sp>
        <p:nvSpPr>
          <p:cNvPr id="2" name="TextBox 1"/>
          <p:cNvSpPr txBox="1"/>
          <p:nvPr/>
        </p:nvSpPr>
        <p:spPr>
          <a:xfrm>
            <a:off x="1996529" y="87116"/>
            <a:ext cx="9305859" cy="1737360"/>
          </a:xfrm>
          <a:prstGeom prst="rect">
            <a:avLst/>
          </a:prstGeom>
          <a:noFill/>
        </p:spPr>
        <p:txBody>
          <a:bodyPr wrap="square" rtlCol="0">
            <a:spAutoFit/>
          </a:bodyPr>
          <a:lstStyle/>
          <a:p>
            <a:r>
              <a:rPr lang="es-MX" sz="5400" b="1" i="0" strike="noStrike" cap="none" spc="0" baseline="0" dirty="0">
                <a:solidFill>
                  <a:srgbClr val="000000"/>
                </a:solidFill>
                <a:effectLst/>
                <a:latin typeface="Tahoma"/>
                <a:ea typeface="Tahoma"/>
                <a:cs typeface="Tahoma"/>
              </a:rPr>
              <a:t>Juego Las papitas a la francesa</a:t>
            </a:r>
          </a:p>
        </p:txBody>
      </p:sp>
      <p:pic>
        <p:nvPicPr>
          <p:cNvPr id="8" name="Picture 7">
            <a:extLst>
              <a:ext uri="{FF2B5EF4-FFF2-40B4-BE49-F238E27FC236}">
                <a16:creationId xmlns:a16="http://schemas.microsoft.com/office/drawing/2014/main" id="{2EF5BBF9-8781-4AFC-B3C9-54DA84432ABD}"/>
              </a:ext>
            </a:extLst>
          </p:cNvPr>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sp>
        <p:nvSpPr>
          <p:cNvPr id="11" name="Footer Placeholder 3">
            <a:extLst>
              <a:ext uri="{FF2B5EF4-FFF2-40B4-BE49-F238E27FC236}">
                <a16:creationId xmlns:a16="http://schemas.microsoft.com/office/drawing/2014/main" id="{9FE0E5ED-D2DD-4629-A2B1-D70E490B4122}"/>
              </a:ext>
            </a:extLst>
          </p:cNvPr>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381275380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4748" y="-14748"/>
            <a:ext cx="2088777" cy="169433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954" y="920627"/>
            <a:ext cx="6777521" cy="3820403"/>
          </a:xfrm>
          <a:prstGeom prst="rect">
            <a:avLst/>
          </a:prstGeom>
        </p:spPr>
      </p:pic>
      <p:grpSp>
        <p:nvGrpSpPr>
          <p:cNvPr id="8" name="Group 7"/>
          <p:cNvGrpSpPr/>
          <p:nvPr/>
        </p:nvGrpSpPr>
        <p:grpSpPr>
          <a:xfrm>
            <a:off x="2835601" y="5020740"/>
            <a:ext cx="7321795" cy="1265197"/>
            <a:chOff x="1836954" y="3491605"/>
            <a:chExt cx="8518092" cy="1655058"/>
          </a:xfrm>
        </p:grpSpPr>
        <p:sp>
          <p:nvSpPr>
            <p:cNvPr id="9" name="Rectangle 8"/>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13" name="Title 1"/>
            <p:cNvSpPr txBox="1"/>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SÍ</a:t>
              </a:r>
            </a:p>
          </p:txBody>
        </p:sp>
        <p:sp>
          <p:nvSpPr>
            <p:cNvPr id="14" name="Title 1"/>
            <p:cNvSpPr txBox="1"/>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NO</a:t>
              </a:r>
            </a:p>
          </p:txBody>
        </p:sp>
      </p:grpSp>
      <p:sp>
        <p:nvSpPr>
          <p:cNvPr id="2" name="TextBox 1"/>
          <p:cNvSpPr txBox="1"/>
          <p:nvPr/>
        </p:nvSpPr>
        <p:spPr>
          <a:xfrm>
            <a:off x="1786759" y="202648"/>
            <a:ext cx="9140531" cy="923330"/>
          </a:xfrm>
          <a:prstGeom prst="rect">
            <a:avLst/>
          </a:prstGeom>
          <a:noFill/>
        </p:spPr>
        <p:txBody>
          <a:bodyPr wrap="square" rtlCol="0">
            <a:spAutoFit/>
          </a:bodyPr>
          <a:lstStyle/>
          <a:p>
            <a:r>
              <a:rPr lang="es-MX" sz="5400" b="1" i="0" strike="noStrike" cap="none" spc="0" baseline="0" dirty="0">
                <a:solidFill>
                  <a:srgbClr val="000000"/>
                </a:solidFill>
                <a:effectLst/>
                <a:latin typeface="Tahoma"/>
                <a:ea typeface="Tahoma"/>
                <a:cs typeface="Tahoma"/>
              </a:rPr>
              <a:t>¿Eso fue consentimiento?</a:t>
            </a:r>
          </a:p>
        </p:txBody>
      </p:sp>
      <p:pic>
        <p:nvPicPr>
          <p:cNvPr id="17" name="Picture 16">
            <a:extLst>
              <a:ext uri="{FF2B5EF4-FFF2-40B4-BE49-F238E27FC236}">
                <a16:creationId xmlns:a16="http://schemas.microsoft.com/office/drawing/2014/main" id="{CA3436DC-5F51-4FFA-9A0D-E9568365E6A3}"/>
              </a:ext>
            </a:extLst>
          </p:cNvPr>
          <p:cNvPicPr>
            <a:picLocks noChangeAspect="1"/>
          </p:cNvPicPr>
          <p:nvPr/>
        </p:nvPicPr>
        <p:blipFill>
          <a:blip r:embed="rId7">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sp>
        <p:nvSpPr>
          <p:cNvPr id="18" name="Footer Placeholder 3">
            <a:extLst>
              <a:ext uri="{FF2B5EF4-FFF2-40B4-BE49-F238E27FC236}">
                <a16:creationId xmlns:a16="http://schemas.microsoft.com/office/drawing/2014/main" id="{ED62FCB2-2307-4202-9400-DCB685D49151}"/>
              </a:ext>
            </a:extLst>
          </p:cNvPr>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2023Programa de Servicios de SAFE para Personas con Discapacidades</a:t>
            </a:r>
          </a:p>
        </p:txBody>
      </p:sp>
    </p:spTree>
    <p:extLst>
      <p:ext uri="{BB962C8B-B14F-4D97-AF65-F5344CB8AC3E}">
        <p14:creationId xmlns:p14="http://schemas.microsoft.com/office/powerpoint/2010/main" val="328978748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21.02.28"/>
  <p:tag name="AS_TITLE" val="Aspose.Slides for Java"/>
  <p:tag name="AS_VERSION" val="21.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454</TotalTime>
  <Words>6888</Words>
  <Application>Microsoft Macintosh PowerPoint</Application>
  <PresentationFormat>Widescreen</PresentationFormat>
  <Paragraphs>557</Paragraphs>
  <Slides>34</Slides>
  <Notes>34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34</vt:i4>
      </vt:variant>
    </vt:vector>
  </HeadingPairs>
  <TitlesOfParts>
    <vt:vector size="45" baseType="lpstr">
      <vt:lpstr>Calibri</vt:lpstr>
      <vt:lpstr>PraterBlockPro</vt:lpstr>
      <vt:lpstr>Marvin Round</vt:lpstr>
      <vt:lpstr>Smoothy Slanted</vt:lpstr>
      <vt:lpstr>Arial</vt:lpstr>
      <vt:lpstr>Verdana</vt:lpstr>
      <vt:lpstr>Tahoma</vt:lpstr>
      <vt:lpstr>Calibri Light</vt:lpstr>
      <vt:lpstr>Smoothy</vt:lpstr>
      <vt:lpstr>Open Sans Extrabold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dc:creator>
  <cp:lastModifiedBy>Eric Castro</cp:lastModifiedBy>
  <cp:revision>30</cp:revision>
  <dcterms:created xsi:type="dcterms:W3CDTF">2022-01-04T17:43:24Z</dcterms:created>
  <dcterms:modified xsi:type="dcterms:W3CDTF">2023-02-22T23:57:59Z</dcterms:modified>
</cp:coreProperties>
</file>