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402" r:id="rId3"/>
    <p:sldId id="259" r:id="rId4"/>
    <p:sldId id="258" r:id="rId5"/>
    <p:sldId id="403" r:id="rId6"/>
    <p:sldId id="404" r:id="rId7"/>
    <p:sldId id="405" r:id="rId8"/>
    <p:sldId id="407" r:id="rId9"/>
    <p:sldId id="406" r:id="rId10"/>
    <p:sldId id="422" r:id="rId11"/>
    <p:sldId id="429" r:id="rId12"/>
    <p:sldId id="409" r:id="rId13"/>
    <p:sldId id="410" r:id="rId14"/>
    <p:sldId id="411" r:id="rId15"/>
    <p:sldId id="412" r:id="rId16"/>
    <p:sldId id="272" r:id="rId17"/>
    <p:sldId id="430" r:id="rId18"/>
    <p:sldId id="413" r:id="rId19"/>
    <p:sldId id="414" r:id="rId20"/>
    <p:sldId id="415" r:id="rId21"/>
    <p:sldId id="431" r:id="rId22"/>
    <p:sldId id="416" r:id="rId23"/>
    <p:sldId id="417" r:id="rId24"/>
    <p:sldId id="418" r:id="rId25"/>
    <p:sldId id="419" r:id="rId26"/>
    <p:sldId id="420" r:id="rId27"/>
    <p:sldId id="421" r:id="rId28"/>
    <p:sldId id="428" r:id="rId29"/>
    <p:sldId id="427" r:id="rId30"/>
    <p:sldId id="382" r:id="rId31"/>
    <p:sldId id="290" r:id="rId32"/>
    <p:sldId id="291" r:id="rId33"/>
    <p:sldId id="293" r:id="rId34"/>
    <p:sldId id="383" r:id="rId35"/>
    <p:sldId id="295" r:id="rId36"/>
    <p:sldId id="303" r:id="rId37"/>
    <p:sldId id="298"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Marvin Round" panose="02000000000000000000" pitchFamily="2" charset="0"/>
      <p:regular r:id="rId46"/>
    </p:embeddedFont>
    <p:embeddedFont>
      <p:font typeface="PraterBlockPro" panose="020B0504010101020102" pitchFamily="34" charset="77"/>
      <p:regular r:id="rId47"/>
    </p:embeddedFont>
    <p:embeddedFont>
      <p:font typeface="Smoothy" pitchFamily="2" charset="77"/>
      <p:regular r:id="rId48"/>
    </p:embeddedFont>
    <p:embeddedFont>
      <p:font typeface="Smoothy Slanted" pitchFamily="2" charset="77"/>
      <p:italic r:id="rId49"/>
    </p:embeddedFont>
    <p:embeddedFont>
      <p:font typeface="Tahoma" panose="020B0604030504040204" pitchFamily="34" charset="0"/>
      <p:regular r:id="rId50"/>
      <p:bold r:id="rId51"/>
    </p:embeddedFont>
    <p:embeddedFont>
      <p:font typeface="Verdana" panose="020B0604030504040204" pitchFamily="34" charset="0"/>
      <p:regular r:id="rId52"/>
      <p:bold r:id="rId53"/>
      <p:italic r:id="rId54"/>
      <p:boldItalic r:id="rId55"/>
    </p:embeddedFont>
  </p:embeddedFontLst>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0406" autoAdjust="0"/>
  </p:normalViewPr>
  <p:slideViewPr>
    <p:cSldViewPr snapToGrid="0">
      <p:cViewPr varScale="1">
        <p:scale>
          <a:sx n="117" d="100"/>
          <a:sy n="117" d="100"/>
        </p:scale>
        <p:origin x="904"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hablaremos sobre relaciones sanas. Hablaremos sobre las cuatro partes de una relación sana, y ustedes practicarán decidir si algo es sano o si no es sano. </a:t>
            </a:r>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alguna vez sienten que no están emocionalmente o físicamente seguros en sus relaciones, no es su culpa. No hicieron nada malo y pueden pedir ayuda. Pueden hablar con una persona adulta de su círculo de confianza (verde) para pedir ayuda. ¿Quién es una persona adulta con quien podrían hablar si no se sienten seguros en sus relaciones?</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pida a cada quien que comparta el nombre de una persona adulta en quien confía que podría ayudar si no si siente seguro.</a:t>
            </a:r>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3098708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hablemos sobre la segunda parte una relación sana.</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411347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 segundo que necesitan para una relación sana es respeto. Respeto quiere decir que pueden ser exactamente tal y como son, y las personas no se burlarán de ustedes por eso. Respeto también quiere decir que otras personas escuchan sus límites. Si les dicen que no, ¿qué deben hacer? </a:t>
            </a:r>
          </a:p>
          <a:p>
            <a:endParaRPr lang="en-US" sz="1200" b="0"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sz="1200" b="0" i="0" u="none" strike="noStrike"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Deben detenerse de inmediato y retirarse.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48102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4425"/>
            <a:ext cx="5486400" cy="3086100"/>
          </a:xfrm>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amigo se burla de ustedes por ver caricaturas. ¿Es esto respeto?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 respeto. Deben caerles bien a las personas con quienes tienen relaciones tal y como son. Si les gustan las caricaturas, ¡eso es maravilloso! No está bien hacer que gente se sienta mal por lo que les gusta o por quienes son.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239729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personal de apoyo les pide su consentimiento antes de ayudarles. ¿Es esto respeto?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esto es respeto. ¡Están usando la herramienta Verificación de consentimiento! Incluso si es su trabajo ayudarles, aún deben respetar sus límites. </a:t>
            </a:r>
          </a:p>
          <a:p>
            <a:endParaRPr lang="en-US" i="1" dirty="0"/>
          </a:p>
          <a:p>
            <a:r>
              <a:rPr lang="es-MX" sz="1200" b="0" i="1" strike="noStrike" cap="none" spc="0" baseline="0" dirty="0">
                <a:solidFill>
                  <a:srgbClr val="000000"/>
                </a:solidFill>
                <a:effectLst/>
                <a:latin typeface="Calibri"/>
                <a:ea typeface="Calibri"/>
                <a:cs typeface="Calibri"/>
              </a:rPr>
              <a:t>Aún deben preguntarles cómo desean que les ayuden. Deben pedir su consentimiento en cualquier momento que vayan a tocar su cuerpo. </a:t>
            </a:r>
          </a:p>
          <a:p>
            <a:endParaRPr lang="en-US" i="1" baseline="0" dirty="0"/>
          </a:p>
          <a:p>
            <a:r>
              <a:rPr lang="es-MX" sz="1200" b="0" i="1" strike="noStrike" cap="none" spc="0" baseline="0" dirty="0">
                <a:solidFill>
                  <a:srgbClr val="000000"/>
                </a:solidFill>
                <a:effectLst/>
                <a:latin typeface="Calibri"/>
                <a:ea typeface="Calibri"/>
                <a:cs typeface="Calibri"/>
              </a:rPr>
              <a:t>Si alguien toca su cuerpo de una manera que no les gusta, no es su culpa. Pueden pedir ayuda. Si tienen personal de apoyo que les ayudan a bañarse y a vestirse o si les ayudan a usar el baño, aun así no deben tocarles de una manera que no les gusta. Si les tocan de una manera que no les gusta, díganle a una persona adulta en su círculo de confianza (verde) de inmediato.</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162168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84663"/>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Repasemos lo que pueden hacer si alguien les falta al respeto. Si alguien les falta al respeto, esto no está bien. Es no respetar sus límites. Recuerden: en cualquier ocasión que alguien haga algo que no respete sus límites, ustedes tienen el derecho a decir que NO. ¿Puede todo el mundo mostrarme cómo dicen que no con su voz, señas o cuerpo?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Aliente al grupo a practicar decir que no de manera asertiva, mostrando un no con sus señas o hacienda cosas como darse la vuelta o alejarse.</a:t>
            </a:r>
          </a:p>
          <a:p>
            <a:pPr marL="0" marR="0" lvl="0" indent="0" algn="l" defTabSz="914400" rtl="0" eaLnBrk="1" fontAlgn="auto" latinLnBrk="0" hangingPunct="1">
              <a:lnSpc>
                <a:spcPct val="100000"/>
              </a:lnSpc>
              <a:spcBef>
                <a:spcPct val="0"/>
              </a:spcBef>
              <a:spcAft>
                <a:spcPct val="0"/>
              </a:spcAft>
              <a:buClrTx/>
              <a:buSzTx/>
              <a:buFontTx/>
              <a:buNone/>
              <a:defRPr/>
            </a:pP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Otra manera de poner sus límites es usar la herramienta Declaraciones “yo”. Pensemos en un ejemplo de más temprano. Si su amigo se burla de ustedes por ver caricaturas, ¿cuál sería una Declaración “yo” que podrían usar para hablar con él/ella/elle sobre esto?</a:t>
            </a:r>
            <a:endParaRPr lang="en-US" dirty="0"/>
          </a:p>
          <a:p>
            <a:endParaRPr lang="en-US" dirty="0"/>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Ejemplos de Declaraciones “yo” se incluyen a continuación:</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me siento triste cuando se burla de mí.</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quiero que me respete.</a:t>
            </a:r>
          </a:p>
          <a:p>
            <a:pPr marL="17145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que sea amable conmigo.</a:t>
            </a:r>
          </a:p>
          <a:p>
            <a:pPr marL="171450" indent="-171450">
              <a:buFont typeface="Arial" panose="020B0604020202020204" pitchFamily="34" charset="0"/>
              <a:buChar char="•"/>
            </a:pPr>
            <a:endParaRPr lang="en-US" i="0"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han dicho que no o usado una Declaración “yo”, y la persona continúa sin respetar sus límites, hable con una persona adulta de su círculo de confianza (verde) para pedirle ayuda.</a:t>
            </a:r>
            <a:endParaRPr lang="en-US" i="0" baseline="0" dirty="0"/>
          </a:p>
          <a:p>
            <a:pPr marL="0" indent="0">
              <a:buFont typeface="Arial" panose="020B0604020202020204" pitchFamily="34" charset="0"/>
              <a:buNone/>
            </a:pP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23685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027930"/>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Pasemos a la tercera parte de relaciones sanas: igualdad.</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225522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siguiente parte de una relación sana es la igualdad. Igualdad significa que las dos personas dan</a:t>
            </a:r>
            <a:r>
              <a:rPr lang="es-ES" sz="1200" b="0" i="1" strike="noStrike" cap="none" spc="0" baseline="0" dirty="0">
                <a:solidFill>
                  <a:srgbClr val="000000"/>
                </a:solidFill>
                <a:effectLst/>
                <a:latin typeface="Calibri"/>
                <a:ea typeface="Calibri"/>
                <a:cs typeface="Calibri"/>
              </a:rPr>
              <a:t> a la otra persona tiempo, atención y apoyo</a:t>
            </a:r>
            <a:r>
              <a:rPr lang="es-MX" sz="1200" b="0" i="1" strike="noStrike" cap="none" spc="0" baseline="0" dirty="0">
                <a:solidFill>
                  <a:srgbClr val="000000"/>
                </a:solidFill>
                <a:effectLst/>
                <a:latin typeface="Calibri"/>
                <a:ea typeface="Calibri"/>
                <a:cs typeface="Calibri"/>
              </a:rPr>
              <a:t> en la relación. Ustedes y la otra persona deben tomar decisiones juntos.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2141256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hermano le da muchas órdenes, siempre diciéndole qué hacer. ¿Es esto igualdad?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 igualdad. Su hermano no es su jefe. Él no debe decirles qué hacer.</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234082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57370"/>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FF0000"/>
                </a:solidFill>
                <a:effectLst/>
                <a:latin typeface="Calibri"/>
                <a:ea typeface="Calibri"/>
                <a:cs typeface="Calibri"/>
              </a:rPr>
              <a:t>Si abren la conversación, recuerden al grupo sobre el informe obligatorio si alguien decidiera hablar sobre algún abuso que le sucede en una relación actual.</a:t>
            </a:r>
            <a:endParaRPr lang="en-US" b="0" dirty="0">
              <a:solidFill>
                <a:srgbClr val="FF0000"/>
              </a:solidFill>
              <a:effectLst/>
            </a:endParaRP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306671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Ustedes y su amigo se turnan para decidir dónde cenar. ¿Es esto igualdad?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esto es igualdad. Tanto ustedes como sus amigos deben poder elegir o deben elegir por turnos. Ninguno es jefe o jefa de la otra persona.</a:t>
            </a: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759274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Por último, hablemos sobre la comunicación.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711367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última parte de una relación sana es la comunicación. Una buena comunicación significa que usan Declaraciones “yo” para decirle a la otra persona cómo se sienten, qué quieren y qué necesitan. También significa que ustedes y la otra persona realmente se escuchan.</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1519286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Una manera de hacerle saber a la otra persona que ustedes están escuchando es hacer contacto visual. Aunque no a todo el mundo le gusta hacer contacto visual. ¿Cuáles son otras maneras de hacerle saber a alguien que está escuchando?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medida que el grupo hace sugerencias, escriba sus ideas en una hoja de rotafolio. Algunos ejemplos de ideas se incluyen a continuación: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Bajar su teléfono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Poner atención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Asentar con la cabeza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Hacer preguntas sobre lo que habla la otra persona</a:t>
            </a:r>
            <a:endParaRPr lang="en-US" i="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2285209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Practiquemos. En un momento, buscarán compañero. Con su compañero, practicarán habilidades de comunicación sana. Elijan a una persona para empezar. Cuando yo diga “Empiecen”, esa persona va a hablar sobre lo que más le gusta hacer por diversión, como jugar boliche o hacer arte. La otra persona va a escuchar de manera activa. Pueden ver la lista que acabamos de hacer si necesitan ideas de cómo mostrar a su compañero que ustedes están escuchando. Después de un minuto, cambiarán de papeles. La otra persona podrá hablar sobre lo que le gusta hacer por diversión mientras su compañero escucha. </a:t>
            </a:r>
            <a:endParaRPr lang="en-US" sz="11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Puede ayudar al grupo entender estas instrucciones si usted y otro miembro del personal primero realizan el ejercicio frente al grupo, con una persona hablando y la otra escuchando de manera activa. Pregunte si tienen preguntas sobre las instrucciones, y después de responder todas las preguntas, diga al grupo que busque una pareja y empiecen. Dé a cada persona un minuto para hablar sobre lo que más le gusta hacer por diversión. Pasee por el salón durante el minuto apoyando al grupo. También quizás quiera recordar a quienes escuchan que hagan algo como hacerle una pregunta a su pareja. Al final de un minuto, diga a las parejas que cambien de papel. Si necesitan más tiempo, puede ampliar el periodo a dos o tres minutos por persona.</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60095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Otra cosa que necesitan para la comunicación sana es poder no estar de acuerdo de maneras sanas. Todos somos diferentes y todos tenemos diferentes gustos, disgustos y opiniones. En una relación sana, pueden no estar de acuerdo de manera respetuosa. Una cosa que pueden usar para tener desacuerdos sanos es nuestra herramienta Declaraciones “yo”. Practicaremos esto enseguida.</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1437431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Imaginen que su amigo publicó en Internet muchas fotos suyas que no le gustan. ¿Cuál sería una Declaración “yo” que podrían usar para hablar con él/ella/elle sobre esto?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Algunos ejemplos de Declaraciones “yo” se incluyen a continuación: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me siento enojado que haya publicado muchas fotos mías que no me gustan.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quiero que me pregunte antes de poner mis fotos en Internet.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necesito que quite las fotos.</a:t>
            </a:r>
            <a:endParaRPr lang="en-US" i="0" dirty="0"/>
          </a:p>
          <a:p>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3337291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Hagamos otro ejemplo. Imaginen que su padre o madre compartió un relato privado sobre ustedes con varios de sus amigos. ¿Cuál sería una Declaración “yo” que podrían usar para hablar con él/ella/elle sobre esto?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Algunos ejemplos de Declaraciones “yo” se incluyen a continuación: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me siento avergonzado de que le haya dicho ese relato a mis amigos.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quiero que me pregunte antes de contar mis relatos privados.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necesito que consiga mi consentimiento antes de contar mis relatos.</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1311307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Hicieron un excelente trabajo en clase hoy. Recuerden: en relaciones sanas, </a:t>
            </a:r>
            <a:r>
              <a:rPr lang="es-MX" sz="1200" b="1" i="1" strike="noStrike" cap="none" spc="0" baseline="0" dirty="0">
                <a:solidFill>
                  <a:srgbClr val="000000"/>
                </a:solidFill>
                <a:effectLst/>
                <a:latin typeface="Calibri"/>
                <a:ea typeface="Calibri"/>
                <a:cs typeface="Calibri"/>
              </a:rPr>
              <a:t>la mayor parte del tiempo,</a:t>
            </a:r>
            <a:r>
              <a:rPr lang="es-MX" sz="1200" b="0" i="1" strike="noStrike" cap="none" spc="0" baseline="0" dirty="0">
                <a:solidFill>
                  <a:srgbClr val="000000"/>
                </a:solidFill>
                <a:effectLst/>
                <a:latin typeface="Calibri"/>
                <a:ea typeface="Calibri"/>
                <a:cs typeface="Calibri"/>
              </a:rPr>
              <a:t> la otra persona les hará sentirse seguros, respetados e iguales. Usarán buenas habilidades de comunicación para hablar con ustedes. ¡Los dos se sentirán bien la mayor parte del tiempo!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163934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veces, cuando las personas hacen cosas no sanas, pueden hablar con ellas sobre la situación. Pueden decir que NO o usar Declaraciones “yo” para intentar mejorar la situación. </a:t>
            </a:r>
          </a:p>
          <a:p>
            <a:endParaRPr lang="en-US" i="1" baseline="0" dirty="0"/>
          </a:p>
          <a:p>
            <a:r>
              <a:rPr lang="es-MX" sz="1200" b="0" i="1" strike="noStrike" cap="none" spc="0" baseline="0" dirty="0">
                <a:solidFill>
                  <a:srgbClr val="000000"/>
                </a:solidFill>
                <a:effectLst/>
                <a:latin typeface="Calibri"/>
                <a:ea typeface="Calibri"/>
                <a:cs typeface="Calibri"/>
              </a:rPr>
              <a:t>Otras veces, las personas hacen cosas que son tan no sanas (o malas) que la relación necesita terminarse de inmediato para la seguridad de las dos personas.</a:t>
            </a:r>
            <a:r>
              <a:rPr lang="es-MX" sz="1200" b="1" i="1"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A estas cosas super no sanas se les llama abuso. Hay tres tipos de abuso.</a:t>
            </a:r>
          </a:p>
          <a:p>
            <a:endParaRPr lang="en-US" i="1" baseline="0" dirty="0"/>
          </a:p>
          <a:p>
            <a:r>
              <a:rPr lang="es-MX" sz="1200" b="0" i="1" strike="noStrike" cap="none" spc="0" baseline="0" dirty="0">
                <a:solidFill>
                  <a:srgbClr val="000000"/>
                </a:solidFill>
                <a:effectLst/>
                <a:latin typeface="Calibri"/>
                <a:ea typeface="Calibri"/>
                <a:cs typeface="Calibri"/>
              </a:rPr>
              <a:t>El abuso verbal es cuando alguien les dice cosas ofensivas o hace que se sientan mal por quienes son.</a:t>
            </a:r>
          </a:p>
          <a:p>
            <a:endParaRPr lang="en-US" i="0" baseline="0" dirty="0"/>
          </a:p>
          <a:p>
            <a:r>
              <a:rPr lang="es-MX" sz="1200" b="0" i="1" strike="noStrike" cap="none" spc="0" baseline="0" dirty="0">
                <a:solidFill>
                  <a:srgbClr val="000000"/>
                </a:solidFill>
                <a:effectLst/>
                <a:latin typeface="Calibri"/>
                <a:ea typeface="Calibri"/>
                <a:cs typeface="Calibri"/>
              </a:rPr>
              <a:t>El abuso físico es cuando alguien lastime su cuerpo.</a:t>
            </a:r>
          </a:p>
          <a:p>
            <a:endParaRPr lang="en-US" i="1" baseline="0" dirty="0"/>
          </a:p>
          <a:p>
            <a:r>
              <a:rPr lang="es-MX" sz="1200" b="0" i="1" strike="noStrike" cap="none" spc="0" baseline="0" dirty="0">
                <a:solidFill>
                  <a:srgbClr val="000000"/>
                </a:solidFill>
                <a:effectLst/>
                <a:latin typeface="Calibri"/>
                <a:ea typeface="Calibri"/>
                <a:cs typeface="Calibri"/>
              </a:rPr>
              <a:t>El abuso sexual es cuando alguien toca sus partes privadas, su trasero o sus pechos sin su consentimiento o de una manera que no les gusta.</a:t>
            </a:r>
          </a:p>
          <a:p>
            <a:endParaRPr lang="en-US" i="1" baseline="0" dirty="0"/>
          </a:p>
          <a:p>
            <a:r>
              <a:rPr lang="es-MX" sz="1200" b="0" i="1" strike="noStrike" cap="none" spc="0" baseline="0" dirty="0">
                <a:solidFill>
                  <a:srgbClr val="000000"/>
                </a:solidFill>
                <a:effectLst/>
                <a:latin typeface="Calibri"/>
                <a:ea typeface="Calibri"/>
                <a:cs typeface="Calibri"/>
              </a:rPr>
              <a:t>El abuso nunca está bien.</a:t>
            </a:r>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307456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Seguridad:</a:t>
            </a:r>
            <a:r>
              <a:rPr lang="es-MX" sz="1200" b="0" i="0" strike="noStrike" cap="none" spc="0" baseline="0" dirty="0">
                <a:solidFill>
                  <a:srgbClr val="000000"/>
                </a:solidFill>
                <a:effectLst/>
                <a:latin typeface="Calibri"/>
                <a:ea typeface="Calibri"/>
                <a:cs typeface="Calibri"/>
              </a:rPr>
              <a:t> cuando se siente físicamente y emocionalmente bien</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Respeto: </a:t>
            </a:r>
            <a:r>
              <a:rPr lang="es-MX" sz="1200" b="0" i="0" strike="noStrike" cap="none" spc="0" baseline="0" dirty="0">
                <a:solidFill>
                  <a:srgbClr val="000000"/>
                </a:solidFill>
                <a:effectLst/>
                <a:latin typeface="Calibri"/>
                <a:ea typeface="Calibri"/>
                <a:cs typeface="Calibri"/>
              </a:rPr>
              <a:t>cuando las personas escuchan sus límites, y cuando puede ser exactamente quien es y nadie se burla de usted por ello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Igualdad: </a:t>
            </a:r>
            <a:r>
              <a:rPr lang="es-MX" sz="1200" b="0" i="0" strike="noStrike" cap="none" spc="0" baseline="0" dirty="0">
                <a:solidFill>
                  <a:srgbClr val="000000"/>
                </a:solidFill>
                <a:effectLst/>
                <a:latin typeface="Calibri"/>
                <a:ea typeface="Calibri"/>
                <a:cs typeface="Calibri"/>
              </a:rPr>
              <a:t>cuando las dos personas en una relación toman decisiones juntas y las dos dan a la otra persona tiempo, atención y apoyo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Comunicación: </a:t>
            </a:r>
            <a:r>
              <a:rPr lang="es-MX" sz="1200" b="0" i="0" strike="noStrike" cap="none" spc="0" baseline="0" dirty="0">
                <a:solidFill>
                  <a:srgbClr val="000000"/>
                </a:solidFill>
                <a:effectLst/>
                <a:latin typeface="Calibri"/>
                <a:ea typeface="Calibri"/>
                <a:cs typeface="Calibri"/>
              </a:rPr>
              <a:t>cuando las personas hablan y se escuchan unas a otras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Sana: </a:t>
            </a:r>
            <a:r>
              <a:rPr lang="es-MX" sz="1200" b="0" i="0" strike="noStrike" cap="none" spc="0" baseline="0" dirty="0">
                <a:solidFill>
                  <a:srgbClr val="000000"/>
                </a:solidFill>
                <a:effectLst/>
                <a:latin typeface="Calibri"/>
                <a:ea typeface="Calibri"/>
                <a:cs typeface="Calibri"/>
              </a:rPr>
              <a:t>cuando una relación se siente bien para las dos personas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No sana: </a:t>
            </a:r>
            <a:r>
              <a:rPr lang="es-MX" sz="1200" b="0" i="0" strike="noStrike" cap="none" spc="0" baseline="0" dirty="0">
                <a:solidFill>
                  <a:srgbClr val="000000"/>
                </a:solidFill>
                <a:effectLst/>
                <a:latin typeface="Calibri"/>
                <a:ea typeface="Calibri"/>
                <a:cs typeface="Calibri"/>
              </a:rPr>
              <a:t>cuando una relación no se siente bien para las dos personas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Amigo: </a:t>
            </a:r>
            <a:r>
              <a:rPr lang="es-MX" sz="1200" b="0" i="0" strike="noStrike" cap="none" spc="0" baseline="0" dirty="0">
                <a:solidFill>
                  <a:srgbClr val="000000"/>
                </a:solidFill>
                <a:effectLst/>
                <a:latin typeface="Calibri"/>
                <a:ea typeface="Calibri"/>
                <a:cs typeface="Calibri"/>
              </a:rPr>
              <a:t>alguien con quien les gusta pasar el tiempo</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Compañero de trabajo: </a:t>
            </a:r>
            <a:r>
              <a:rPr lang="es-MX" sz="1200" b="0" i="0" strike="noStrike" cap="none" spc="0" baseline="0" dirty="0">
                <a:solidFill>
                  <a:srgbClr val="000000"/>
                </a:solidFill>
                <a:effectLst/>
                <a:latin typeface="Calibri"/>
                <a:ea typeface="Calibri"/>
                <a:cs typeface="Calibri"/>
              </a:rPr>
              <a:t>alguien que trabaja donde ustedes trabajan</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Personal de apoyo: </a:t>
            </a:r>
            <a:r>
              <a:rPr lang="es-MX" sz="1200" b="0" i="0" strike="noStrike" cap="none" spc="0" baseline="0" dirty="0">
                <a:solidFill>
                  <a:srgbClr val="000000"/>
                </a:solidFill>
                <a:effectLst/>
                <a:latin typeface="Calibri"/>
                <a:ea typeface="Calibri"/>
                <a:cs typeface="Calibri"/>
              </a:rPr>
              <a:t>alguien que recibe dinero para ayudarles a hacer cosas</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Familiar: </a:t>
            </a:r>
            <a:r>
              <a:rPr lang="es-MX" sz="1200" b="0" i="0" strike="noStrike" cap="none" spc="0" baseline="0" dirty="0">
                <a:solidFill>
                  <a:srgbClr val="000000"/>
                </a:solidFill>
                <a:effectLst/>
                <a:latin typeface="Calibri"/>
                <a:ea typeface="Calibri"/>
                <a:cs typeface="Calibri"/>
              </a:rPr>
              <a:t>sus parientes, como mamá, papá, hermanos</a:t>
            </a: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2525"/>
            <a:ext cx="5486400" cy="3086100"/>
          </a:xfrm>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Para una relación sana, necesitan seguridad, respeto, igualdad y ¿qué más? Muestren un dedo para “Tacos”, dos dedos para “No respetar límites” y tres dedos para “Comunicación”.</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cuarta cosa que necesitan es una buena comunicación. Hoy practicaron escuchar de manera activa y Declaraciones “yo”, dos partes muy importantes de comunicación sana.</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el usar la herramienta Declaraciones “yo” una manera sana de no estar de acuerdo con alguien?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la herramienta Declaraciones “yo” es una excelente manera de hacer a alguien saber cómo se sienten, qué quieren o qué necesitan. Pueden usar esta herramienta para no estar de acuerdo de maneras sanas.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les han lastimado en una relación, ¿pueden pedir ayuda?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siempre pueden pedir ayuda se les están lastimando. Nunca es su culpa. Pueden pedir ayuda de una persona adulta de su círculo de confianza (verde).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193389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269542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hablaremos sobre cuatro cosas que necesitan para tener una relación sana: seguridad, respeto, igualdad y comunicación. Podrán practicar pensar en cada una.</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17123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 primero que necesitan para una relación sana es seguridad. En toda relación, deben estar físicamente seguros. Eso significa que nadie les lastima su cuerpo. También, deben estar emocionalmente seguros. Esto significa que las personas les hablan de manera amable y son buenas con ustedes.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260784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Practiquemos. Decidirán si lo que se muestra en la pantalla es seguro o si no es seguro. </a:t>
            </a:r>
          </a:p>
          <a:p>
            <a:endParaRPr lang="en-US" i="1" baseline="0" dirty="0"/>
          </a:p>
          <a:p>
            <a:r>
              <a:rPr lang="es-MX" sz="1200" b="0" i="1" strike="noStrike" cap="none" spc="0" baseline="0" dirty="0">
                <a:solidFill>
                  <a:srgbClr val="000000"/>
                </a:solidFill>
                <a:effectLst/>
                <a:latin typeface="Calibri"/>
                <a:ea typeface="Calibri"/>
                <a:cs typeface="Calibri"/>
              </a:rPr>
              <a:t>Mientras discuten, su amigo se enoja y los empuja. ¿Es esto seguro?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Esto no es seguro. Nunca está bien que alguien lastime su cuerpo. Nadie nunca deberá empujar, golpear, patear, cachetear o hacer cualquier otra cosa que lastime su cuerpo.</a:t>
            </a: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415371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padre o madre les dice que está orgulloso/a de ustedes. ¿Es esto seguro?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esto es seguro. En toda relación, deben sentirse físicamente Y emocionalmente seguros. La seguridad emocional se refiere a que la otra persona es amable con ustedes y respeta sus sentimientos.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362461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compañero de trabajo les grita y les dice que no son buenos para el trabajo. ¿Es esto seguro? Muestren un pulgar hacia arriba para un sí o un pulgar hacia abajo para un no.</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 seguro. Nunca está bien que alguien les grite, diga cosas ofensivas o les haga sentirse mal con ustedes mismos. Ustedes tampoco deben de decir cosas ofensivas a otras personas.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88664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9.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7.png"/><Relationship Id="rId4" Type="http://schemas.openxmlformats.org/officeDocument/2006/relationships/image" Target="../media/image36.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1.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1.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7.png"/><Relationship Id="rId4" Type="http://schemas.openxmlformats.org/officeDocument/2006/relationships/image" Target="../media/image36.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1.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41.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7.png"/><Relationship Id="rId4" Type="http://schemas.openxmlformats.org/officeDocument/2006/relationships/image" Target="../media/image36.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9.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7.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7.pn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9.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1.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6916" cy="6858000"/>
          </a:xfrm>
          <a:prstGeom prst="rect">
            <a:avLst/>
          </a:prstGeom>
        </p:spPr>
      </p:pic>
      <p:sp>
        <p:nvSpPr>
          <p:cNvPr id="6" name="Footer Placeholder 3">
            <a:extLst>
              <a:ext uri="{FF2B5EF4-FFF2-40B4-BE49-F238E27FC236}">
                <a16:creationId xmlns:a16="http://schemas.microsoft.com/office/drawing/2014/main" id="{5664AB95-42E8-4FB7-8F7B-8534322E07A3}"/>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5" name="Group 4"/>
          <p:cNvGrpSpPr/>
          <p:nvPr/>
        </p:nvGrpSpPr>
        <p:grpSpPr>
          <a:xfrm>
            <a:off x="1958568" y="63317"/>
            <a:ext cx="6521553" cy="1200329"/>
            <a:chOff x="1958568" y="100895"/>
            <a:chExt cx="5531623" cy="1200329"/>
          </a:xfrm>
        </p:grpSpPr>
        <p:sp>
          <p:nvSpPr>
            <p:cNvPr id="7" name="Rectangle 6"/>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58568" y="100895"/>
              <a:ext cx="5531623"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9" name="TextBox 8"/>
          <p:cNvSpPr txBox="1"/>
          <p:nvPr/>
        </p:nvSpPr>
        <p:spPr>
          <a:xfrm>
            <a:off x="290722" y="2028188"/>
            <a:ext cx="5721771" cy="2308324"/>
          </a:xfrm>
          <a:prstGeom prst="rect">
            <a:avLst/>
          </a:prstGeom>
          <a:solidFill>
            <a:schemeClr val="bg1"/>
          </a:solidFill>
        </p:spPr>
        <p:txBody>
          <a:bodyPr wrap="square" rtlCol="0">
            <a:spAutoFit/>
          </a:bodyPr>
          <a:lstStyle/>
          <a:p>
            <a:pPr algn="ctr"/>
            <a:r>
              <a:rPr lang="es-MX" sz="72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Relaciones sanas</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308" y="1525758"/>
            <a:ext cx="6533692" cy="50487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180" y="2104274"/>
            <a:ext cx="6196618" cy="3492957"/>
          </a:xfrm>
          <a:prstGeom prst="rect">
            <a:avLst/>
          </a:prstGeom>
        </p:spPr>
      </p:pic>
      <p:sp>
        <p:nvSpPr>
          <p:cNvPr id="2" name="TextBox 1"/>
          <p:cNvSpPr txBox="1"/>
          <p:nvPr/>
        </p:nvSpPr>
        <p:spPr>
          <a:xfrm>
            <a:off x="2103120" y="86804"/>
            <a:ext cx="8392159"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Cómo </a:t>
            </a:r>
            <a:r>
              <a:rPr lang="es-MX" sz="5400" b="1" dirty="0">
                <a:solidFill>
                  <a:srgbClr val="000000"/>
                </a:solidFill>
                <a:latin typeface="Tahoma"/>
                <a:ea typeface="Tahoma"/>
                <a:cs typeface="Tahoma"/>
              </a:rPr>
              <a:t>ped</a:t>
            </a:r>
            <a:r>
              <a:rPr lang="es-MX" sz="5400" b="1" i="0" strike="noStrike" cap="none" spc="0" baseline="0" dirty="0">
                <a:solidFill>
                  <a:srgbClr val="000000"/>
                </a:solidFill>
                <a:effectLst/>
                <a:latin typeface="Tahoma"/>
                <a:ea typeface="Tahoma"/>
                <a:cs typeface="Tahoma"/>
              </a:rPr>
              <a:t>ir ayuda</a:t>
            </a:r>
          </a:p>
        </p:txBody>
      </p:sp>
      <p:pic>
        <p:nvPicPr>
          <p:cNvPr id="9" name="Picture 8">
            <a:extLst>
              <a:ext uri="{FF2B5EF4-FFF2-40B4-BE49-F238E27FC236}">
                <a16:creationId xmlns:a16="http://schemas.microsoft.com/office/drawing/2014/main" id="{95559A2B-7F7A-43BD-9566-D5A896E460D5}"/>
              </a:ext>
            </a:extLst>
          </p:cNvPr>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a:extLst>
              <a:ext uri="{FF2B5EF4-FFF2-40B4-BE49-F238E27FC236}">
                <a16:creationId xmlns:a16="http://schemas.microsoft.com/office/drawing/2014/main" id="{B708FD2D-E4AC-4D9D-8C4E-7254C825A73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4" name="Oval 13"/>
          <p:cNvSpPr/>
          <p:nvPr/>
        </p:nvSpPr>
        <p:spPr>
          <a:xfrm>
            <a:off x="10019359" y="5380009"/>
            <a:ext cx="1922457" cy="6407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953756" y="1102219"/>
            <a:ext cx="9234803" cy="4959215"/>
            <a:chOff x="2428239" y="182337"/>
            <a:chExt cx="9234803" cy="4959215"/>
          </a:xfrm>
        </p:grpSpPr>
        <p:sp>
          <p:nvSpPr>
            <p:cNvPr id="17" name="Oval 16"/>
            <p:cNvSpPr/>
            <p:nvPr/>
          </p:nvSpPr>
          <p:spPr>
            <a:xfrm>
              <a:off x="9624075" y="3533632"/>
              <a:ext cx="1631801" cy="609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791395" y="3558256"/>
              <a:ext cx="1413787"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19" name="TextBox 18"/>
            <p:cNvSpPr txBox="1"/>
            <p:nvPr/>
          </p:nvSpPr>
          <p:spPr>
            <a:xfrm>
              <a:off x="9618621" y="4495221"/>
              <a:ext cx="1631801" cy="646331"/>
            </a:xfrm>
            <a:prstGeom prst="rect">
              <a:avLst/>
            </a:prstGeom>
            <a:noFill/>
          </p:spPr>
          <p:txBody>
            <a:bodyPr wrap="square" rtlCol="0">
              <a:spAutoFit/>
            </a:bodyPr>
            <a:lstStyle/>
            <a:p>
              <a:pPr algn="ctr"/>
              <a:r>
                <a:rPr lang="es-MX" b="0" i="0" strike="noStrike" cap="none" spc="0" baseline="0">
                  <a:solidFill>
                    <a:srgbClr val="000000"/>
                  </a:solidFill>
                  <a:effectLst/>
                  <a:latin typeface="Smoothy" pitchFamily="2" charset="77"/>
                  <a:ea typeface="Tahoma"/>
                  <a:cs typeface="Tahoma"/>
                </a:rPr>
                <a:t>Sí. ¿En qué le puedo ayudar?</a:t>
              </a:r>
            </a:p>
          </p:txBody>
        </p:sp>
        <p:sp>
          <p:nvSpPr>
            <p:cNvPr id="20" name="TextBox 19"/>
            <p:cNvSpPr txBox="1"/>
            <p:nvPr/>
          </p:nvSpPr>
          <p:spPr>
            <a:xfrm>
              <a:off x="9409586" y="3010329"/>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p>
          </p:txBody>
        </p:sp>
        <p:sp>
          <p:nvSpPr>
            <p:cNvPr id="22" name="Rectangle 21"/>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Moon 11"/>
          <p:cNvSpPr/>
          <p:nvPr/>
        </p:nvSpPr>
        <p:spPr>
          <a:xfrm rot="12641641">
            <a:off x="8965007" y="3329067"/>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078676" y="5176802"/>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807669" y="5062914"/>
            <a:ext cx="271007" cy="3678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2856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50"/>
            <a:ext cx="12166314" cy="6858000"/>
          </a:xfrm>
          <a:prstGeom prst="rect">
            <a:avLst/>
          </a:prstGeom>
        </p:spPr>
      </p:pic>
      <p:sp>
        <p:nvSpPr>
          <p:cNvPr id="10" name="TextBox 9"/>
          <p:cNvSpPr txBox="1"/>
          <p:nvPr/>
        </p:nvSpPr>
        <p:spPr>
          <a:xfrm>
            <a:off x="8334453" y="1310331"/>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Seguridad</a:t>
            </a:r>
          </a:p>
        </p:txBody>
      </p:sp>
      <p:sp>
        <p:nvSpPr>
          <p:cNvPr id="11" name="TextBox 10"/>
          <p:cNvSpPr txBox="1"/>
          <p:nvPr/>
        </p:nvSpPr>
        <p:spPr>
          <a:xfrm>
            <a:off x="3975222" y="22537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Respeto</a:t>
            </a:r>
          </a:p>
        </p:txBody>
      </p:sp>
      <p:sp>
        <p:nvSpPr>
          <p:cNvPr id="12" name="TextBox 11"/>
          <p:cNvSpPr txBox="1"/>
          <p:nvPr/>
        </p:nvSpPr>
        <p:spPr>
          <a:xfrm>
            <a:off x="3699063" y="4852491"/>
            <a:ext cx="3847067"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Igualdad</a:t>
            </a:r>
          </a:p>
        </p:txBody>
      </p:sp>
      <p:sp>
        <p:nvSpPr>
          <p:cNvPr id="14" name="TextBox 13"/>
          <p:cNvSpPr txBox="1"/>
          <p:nvPr/>
        </p:nvSpPr>
        <p:spPr>
          <a:xfrm>
            <a:off x="8863493" y="5677513"/>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18569" r="45741" b="23495"/>
          <a:stretch>
            <a:fillRect/>
          </a:stretch>
        </p:blipFill>
        <p:spPr>
          <a:xfrm>
            <a:off x="6541563" y="257283"/>
            <a:ext cx="1826968" cy="22075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53416" r="10200" b="21999"/>
          <a:stretch>
            <a:fillRect/>
          </a:stretch>
        </p:blipFill>
        <p:spPr>
          <a:xfrm>
            <a:off x="2406439" y="1523288"/>
            <a:ext cx="1568784" cy="189583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52990" r="14523" b="35943"/>
          <a:stretch>
            <a:fillRect/>
          </a:stretch>
        </p:blipFill>
        <p:spPr>
          <a:xfrm>
            <a:off x="2431402" y="4375949"/>
            <a:ext cx="1267661" cy="140892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864" r="65557" b="66780"/>
          <a:stretch>
            <a:fillRect/>
          </a:stretch>
        </p:blipFill>
        <p:spPr>
          <a:xfrm>
            <a:off x="6406889" y="5100615"/>
            <a:ext cx="2454021" cy="1368519"/>
          </a:xfrm>
          <a:prstGeom prst="rect">
            <a:avLst/>
          </a:prstGeom>
        </p:spPr>
      </p:pic>
      <p:sp>
        <p:nvSpPr>
          <p:cNvPr id="18" name="TextBox 17"/>
          <p:cNvSpPr txBox="1"/>
          <p:nvPr/>
        </p:nvSpPr>
        <p:spPr>
          <a:xfrm>
            <a:off x="4144606" y="3683931"/>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9" name="Picture 18"/>
          <p:cNvPicPr>
            <a:picLocks noChangeAspect="1"/>
          </p:cNvPicPr>
          <p:nvPr/>
        </p:nvPicPr>
        <p:blipFill>
          <a:blip r:embed="rId8"/>
          <a:stretch>
            <a:fillRect/>
          </a:stretch>
        </p:blipFill>
        <p:spPr>
          <a:xfrm>
            <a:off x="2331241" y="3207185"/>
            <a:ext cx="1813365" cy="1269928"/>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2" name="Picture 21">
            <a:extLst>
              <a:ext uri="{FF2B5EF4-FFF2-40B4-BE49-F238E27FC236}">
                <a16:creationId xmlns:a16="http://schemas.microsoft.com/office/drawing/2014/main" id="{5AC99EA6-DF9A-46AC-9EC6-572EBABE98FF}"/>
              </a:ext>
            </a:extLst>
          </p:cNvPr>
          <p:cNvPicPr>
            <a:picLocks noChangeAspect="1"/>
          </p:cNvPicPr>
          <p:nvPr/>
        </p:nvPicPr>
        <p:blipFill>
          <a:blip r:embed="rId10">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3" name="Footer Placeholder 3">
            <a:extLst>
              <a:ext uri="{FF2B5EF4-FFF2-40B4-BE49-F238E27FC236}">
                <a16:creationId xmlns:a16="http://schemas.microsoft.com/office/drawing/2014/main" id="{30298EFB-1A14-4C57-B1AB-06A5760351A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33" name="Group 32"/>
          <p:cNvGrpSpPr/>
          <p:nvPr/>
        </p:nvGrpSpPr>
        <p:grpSpPr>
          <a:xfrm>
            <a:off x="6978868" y="1397681"/>
            <a:ext cx="903890" cy="481799"/>
            <a:chOff x="6978868" y="1397681"/>
            <a:chExt cx="903890" cy="481799"/>
          </a:xfrm>
        </p:grpSpPr>
        <p:grpSp>
          <p:nvGrpSpPr>
            <p:cNvPr id="34" name="Group 33"/>
            <p:cNvGrpSpPr/>
            <p:nvPr/>
          </p:nvGrpSpPr>
          <p:grpSpPr>
            <a:xfrm>
              <a:off x="6978868" y="1397681"/>
              <a:ext cx="893380" cy="393633"/>
              <a:chOff x="6978868" y="1397681"/>
              <a:chExt cx="893380" cy="393633"/>
            </a:xfrm>
          </p:grpSpPr>
          <p:sp>
            <p:nvSpPr>
              <p:cNvPr id="36" name="Rectangle 35"/>
              <p:cNvSpPr/>
              <p:nvPr/>
            </p:nvSpPr>
            <p:spPr>
              <a:xfrm>
                <a:off x="7062951" y="1439918"/>
                <a:ext cx="80929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978868" y="1397681"/>
                <a:ext cx="147146" cy="3936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7062952" y="1479370"/>
              <a:ext cx="819807" cy="1005840"/>
            </a:xfrm>
            <a:prstGeom prst="rect">
              <a:avLst/>
            </a:prstGeom>
            <a:noFill/>
          </p:spPr>
          <p:txBody>
            <a:bodyPr wrap="square" rtlCol="0">
              <a:spAutoFit/>
            </a:bodyPr>
            <a:lstStyle/>
            <a:p>
              <a:r>
                <a:rPr lang="es-MX" sz="2000" b="0" i="0" strike="noStrike" cap="none" spc="0" baseline="0" dirty="0">
                  <a:solidFill>
                    <a:srgbClr val="000000"/>
                  </a:solidFill>
                  <a:effectLst/>
                  <a:latin typeface="Tahoma"/>
                  <a:ea typeface="Tahoma"/>
                  <a:cs typeface="Tahoma"/>
                </a:rPr>
                <a:t>SEGURO/A/E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grpSp>
      <p:sp>
        <p:nvSpPr>
          <p:cNvPr id="21" name="Footer Placeholder 3">
            <a:extLst>
              <a:ext uri="{FF2B5EF4-FFF2-40B4-BE49-F238E27FC236}">
                <a16:creationId xmlns:a16="http://schemas.microsoft.com/office/drawing/2014/main" id="{FAC2851A-5586-A04F-B632-DAF2DAFEA4B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24" name="Group 23">
            <a:extLst>
              <a:ext uri="{FF2B5EF4-FFF2-40B4-BE49-F238E27FC236}">
                <a16:creationId xmlns:a16="http://schemas.microsoft.com/office/drawing/2014/main" id="{4DA4B1D1-2D59-2C41-8727-0C8644FEF2C2}"/>
              </a:ext>
            </a:extLst>
          </p:cNvPr>
          <p:cNvGrpSpPr/>
          <p:nvPr/>
        </p:nvGrpSpPr>
        <p:grpSpPr>
          <a:xfrm>
            <a:off x="6624323" y="1326559"/>
            <a:ext cx="1547338" cy="448523"/>
            <a:chOff x="6978868" y="1397681"/>
            <a:chExt cx="1111396" cy="393633"/>
          </a:xfrm>
        </p:grpSpPr>
        <p:grpSp>
          <p:nvGrpSpPr>
            <p:cNvPr id="25" name="Group 24">
              <a:extLst>
                <a:ext uri="{FF2B5EF4-FFF2-40B4-BE49-F238E27FC236}">
                  <a16:creationId xmlns:a16="http://schemas.microsoft.com/office/drawing/2014/main" id="{2B41AFBD-3D9F-BC41-A092-2B187BC3117F}"/>
                </a:ext>
              </a:extLst>
            </p:cNvPr>
            <p:cNvGrpSpPr/>
            <p:nvPr/>
          </p:nvGrpSpPr>
          <p:grpSpPr>
            <a:xfrm>
              <a:off x="6978868" y="1397681"/>
              <a:ext cx="893380" cy="393633"/>
              <a:chOff x="6978868" y="1397681"/>
              <a:chExt cx="893380" cy="393633"/>
            </a:xfrm>
          </p:grpSpPr>
          <p:sp>
            <p:nvSpPr>
              <p:cNvPr id="27" name="Rectangle 26">
                <a:extLst>
                  <a:ext uri="{FF2B5EF4-FFF2-40B4-BE49-F238E27FC236}">
                    <a16:creationId xmlns:a16="http://schemas.microsoft.com/office/drawing/2014/main" id="{095DD7D3-C167-9642-81CE-4EB07FDDA266}"/>
                  </a:ext>
                </a:extLst>
              </p:cNvPr>
              <p:cNvSpPr/>
              <p:nvPr/>
            </p:nvSpPr>
            <p:spPr>
              <a:xfrm>
                <a:off x="7062951" y="1439918"/>
                <a:ext cx="80929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DE9AA6F-DE79-7848-B15C-AE087EF35F98}"/>
                  </a:ext>
                </a:extLst>
              </p:cNvPr>
              <p:cNvSpPr/>
              <p:nvPr/>
            </p:nvSpPr>
            <p:spPr>
              <a:xfrm>
                <a:off x="6978868" y="1397681"/>
                <a:ext cx="147146" cy="3936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CFFF80FA-79C9-DE49-AEE0-EA79DE581565}"/>
                </a:ext>
              </a:extLst>
            </p:cNvPr>
            <p:cNvSpPr txBox="1"/>
            <p:nvPr/>
          </p:nvSpPr>
          <p:spPr>
            <a:xfrm>
              <a:off x="7101605" y="1487209"/>
              <a:ext cx="988659" cy="297122"/>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SEGURO/A/E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sp>
        <p:nvSpPr>
          <p:cNvPr id="29" name="TextBox 28">
            <a:extLst>
              <a:ext uri="{FF2B5EF4-FFF2-40B4-BE49-F238E27FC236}">
                <a16:creationId xmlns:a16="http://schemas.microsoft.com/office/drawing/2014/main" id="{B5C72C69-2F51-3647-8842-4A52BE540E7F}"/>
              </a:ext>
            </a:extLst>
          </p:cNvPr>
          <p:cNvSpPr txBox="1"/>
          <p:nvPr/>
        </p:nvSpPr>
        <p:spPr>
          <a:xfrm>
            <a:off x="1907251" y="152445"/>
            <a:ext cx="454308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26003813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198" y="4318441"/>
            <a:ext cx="11592231" cy="7799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53416" r="10200" b="21999"/>
          <a:stretch>
            <a:fillRect/>
          </a:stretch>
        </p:blipFill>
        <p:spPr>
          <a:xfrm>
            <a:off x="3045540" y="-534802"/>
            <a:ext cx="4586749" cy="5542965"/>
          </a:xfrm>
          <a:prstGeom prst="rect">
            <a:avLst/>
          </a:prstGeom>
        </p:spPr>
      </p:pic>
      <p:sp>
        <p:nvSpPr>
          <p:cNvPr id="9" name="TextBox 8"/>
          <p:cNvSpPr txBox="1"/>
          <p:nvPr/>
        </p:nvSpPr>
        <p:spPr>
          <a:xfrm>
            <a:off x="7632288" y="1616230"/>
            <a:ext cx="3628104"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Respeto</a:t>
            </a:r>
          </a:p>
        </p:txBody>
      </p:sp>
      <p:sp>
        <p:nvSpPr>
          <p:cNvPr id="10" name="TextBox 9"/>
          <p:cNvSpPr txBox="1"/>
          <p:nvPr/>
        </p:nvSpPr>
        <p:spPr>
          <a:xfrm>
            <a:off x="597306" y="5008163"/>
            <a:ext cx="11312013" cy="19202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Las personas escuchan sus límites y no hacen que se sienta mal con respecto a quien es. </a:t>
            </a:r>
          </a:p>
        </p:txBody>
      </p:sp>
      <p:pic>
        <p:nvPicPr>
          <p:cNvPr id="11" name="Picture 10">
            <a:extLst>
              <a:ext uri="{FF2B5EF4-FFF2-40B4-BE49-F238E27FC236}">
                <a16:creationId xmlns:a16="http://schemas.microsoft.com/office/drawing/2014/main" id="{4048A26B-72C1-483D-B768-941BABAF2A26}"/>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a:extLst>
              <a:ext uri="{FF2B5EF4-FFF2-40B4-BE49-F238E27FC236}">
                <a16:creationId xmlns:a16="http://schemas.microsoft.com/office/drawing/2014/main" id="{CC456132-A894-461D-A399-16C79E180A65}"/>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8526137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51296" y="5204935"/>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928" y="-31323"/>
            <a:ext cx="7639922" cy="43065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437537" y="3944960"/>
            <a:ext cx="11592231" cy="779929"/>
          </a:xfrm>
          <a:prstGeom prst="rect">
            <a:avLst/>
          </a:prstGeom>
        </p:spPr>
      </p:pic>
      <p:sp>
        <p:nvSpPr>
          <p:cNvPr id="15" name="TextBox 14"/>
          <p:cNvSpPr txBox="1"/>
          <p:nvPr/>
        </p:nvSpPr>
        <p:spPr>
          <a:xfrm>
            <a:off x="4349652" y="4436710"/>
            <a:ext cx="5125066" cy="762000"/>
          </a:xfrm>
          <a:prstGeom prst="rect">
            <a:avLst/>
          </a:prstGeom>
          <a:noFill/>
        </p:spPr>
        <p:txBody>
          <a:bodyPr wrap="square" rtlCol="0">
            <a:spAutoFit/>
          </a:bodyPr>
          <a:lstStyle/>
          <a:p>
            <a:r>
              <a:rPr lang="es-MX" sz="4400" b="1" i="0" strike="noStrike" cap="none" spc="0" baseline="0">
                <a:solidFill>
                  <a:srgbClr val="000000"/>
                </a:solidFill>
                <a:effectLst/>
                <a:latin typeface="Tahoma"/>
                <a:ea typeface="Tahoma"/>
                <a:cs typeface="Tahoma"/>
              </a:rPr>
              <a:t>¿Es esto respeto?</a:t>
            </a:r>
          </a:p>
        </p:txBody>
      </p:sp>
      <p:sp>
        <p:nvSpPr>
          <p:cNvPr id="16" name="TextBox 15"/>
          <p:cNvSpPr txBox="1"/>
          <p:nvPr/>
        </p:nvSpPr>
        <p:spPr>
          <a:xfrm>
            <a:off x="6404902" y="544493"/>
            <a:ext cx="5125066" cy="2773680"/>
          </a:xfrm>
          <a:prstGeom prst="rect">
            <a:avLst/>
          </a:prstGeom>
          <a:noFill/>
        </p:spPr>
        <p:txBody>
          <a:bodyPr wrap="square" rtlCol="0">
            <a:spAutoFit/>
          </a:bodyPr>
          <a:lstStyle/>
          <a:p>
            <a:pPr algn="ctr"/>
            <a:r>
              <a:rPr lang="es-MX" sz="4400" b="1" i="0" strike="noStrike" cap="none" spc="0" baseline="0" dirty="0">
                <a:solidFill>
                  <a:srgbClr val="000000"/>
                </a:solidFill>
                <a:effectLst/>
                <a:latin typeface="Tahoma"/>
                <a:ea typeface="Tahoma"/>
                <a:cs typeface="Tahoma"/>
              </a:rPr>
              <a:t>Su amigo/a/</a:t>
            </a:r>
            <a:r>
              <a:rPr lang="es-MX" sz="4400" b="1" i="0" strike="noStrike" cap="none" spc="0" baseline="0" dirty="0" err="1">
                <a:solidFill>
                  <a:srgbClr val="000000"/>
                </a:solidFill>
                <a:effectLst/>
                <a:latin typeface="Tahoma"/>
                <a:ea typeface="Tahoma"/>
                <a:cs typeface="Tahoma"/>
              </a:rPr>
              <a:t>ue</a:t>
            </a:r>
            <a:r>
              <a:rPr lang="es-MX" sz="4400" b="1" i="0" strike="noStrike" cap="none" spc="0" baseline="0" dirty="0">
                <a:solidFill>
                  <a:srgbClr val="000000"/>
                </a:solidFill>
                <a:effectLst/>
                <a:latin typeface="Tahoma"/>
                <a:ea typeface="Tahoma"/>
                <a:cs typeface="Tahoma"/>
              </a:rPr>
              <a:t> se burla de usted por ver caricaturas.</a:t>
            </a:r>
          </a:p>
        </p:txBody>
      </p:sp>
      <p:pic>
        <p:nvPicPr>
          <p:cNvPr id="17" name="Picture 16">
            <a:extLst>
              <a:ext uri="{FF2B5EF4-FFF2-40B4-BE49-F238E27FC236}">
                <a16:creationId xmlns:a16="http://schemas.microsoft.com/office/drawing/2014/main" id="{B5E9828B-7ABC-4620-AAE0-5CF086C2AAC7}"/>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8" name="Footer Placeholder 3">
            <a:extLst>
              <a:ext uri="{FF2B5EF4-FFF2-40B4-BE49-F238E27FC236}">
                <a16:creationId xmlns:a16="http://schemas.microsoft.com/office/drawing/2014/main" id="{862FBCC4-E974-4B99-8379-4CAFD0A7805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19" name="Group 18"/>
          <p:cNvGrpSpPr/>
          <p:nvPr/>
        </p:nvGrpSpPr>
        <p:grpSpPr>
          <a:xfrm>
            <a:off x="2036713" y="595648"/>
            <a:ext cx="1291885" cy="1243663"/>
            <a:chOff x="2036713" y="595648"/>
            <a:chExt cx="1291885" cy="1243663"/>
          </a:xfrm>
        </p:grpSpPr>
        <p:sp>
          <p:nvSpPr>
            <p:cNvPr id="2" name="Oval 1"/>
            <p:cNvSpPr/>
            <p:nvPr/>
          </p:nvSpPr>
          <p:spPr>
            <a:xfrm rot="19008138">
              <a:off x="2498281" y="595648"/>
              <a:ext cx="830317" cy="12006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036713" y="821701"/>
              <a:ext cx="452207" cy="7567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59658" y="1292773"/>
              <a:ext cx="1106785" cy="5465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977847" y="848769"/>
            <a:ext cx="1407614" cy="1077218"/>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¡No puedo creer que le gusten las caricaturas! ¡Jajaja!</a:t>
            </a:r>
            <a:endParaRPr lang="en-US" sz="16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53667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51180" y="5273731"/>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482859" y="3758587"/>
            <a:ext cx="11592231" cy="77992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b="17475"/>
          <a:stretch>
            <a:fillRect/>
          </a:stretch>
        </p:blipFill>
        <p:spPr>
          <a:xfrm>
            <a:off x="-79464" y="106530"/>
            <a:ext cx="8909016" cy="4144298"/>
          </a:xfrm>
          <a:prstGeom prst="rect">
            <a:avLst/>
          </a:prstGeom>
        </p:spPr>
      </p:pic>
      <p:sp>
        <p:nvSpPr>
          <p:cNvPr id="15" name="TextBox 14"/>
          <p:cNvSpPr txBox="1"/>
          <p:nvPr/>
        </p:nvSpPr>
        <p:spPr>
          <a:xfrm>
            <a:off x="6443502" y="873032"/>
            <a:ext cx="5613176" cy="25298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Su personal de apoyo le pide su consentimiento antes de ayudarle. </a:t>
            </a:r>
          </a:p>
        </p:txBody>
      </p:sp>
      <p:sp>
        <p:nvSpPr>
          <p:cNvPr id="16" name="TextBox 15"/>
          <p:cNvSpPr txBox="1"/>
          <p:nvPr/>
        </p:nvSpPr>
        <p:spPr>
          <a:xfrm>
            <a:off x="4125023" y="4340780"/>
            <a:ext cx="5125066" cy="762000"/>
          </a:xfrm>
          <a:prstGeom prst="rect">
            <a:avLst/>
          </a:prstGeom>
          <a:noFill/>
        </p:spPr>
        <p:txBody>
          <a:bodyPr wrap="square" rtlCol="0">
            <a:spAutoFit/>
          </a:bodyPr>
          <a:lstStyle/>
          <a:p>
            <a:r>
              <a:rPr lang="es-MX" sz="4400" b="1" i="0" strike="noStrike" cap="none" spc="0" baseline="0">
                <a:solidFill>
                  <a:srgbClr val="000000"/>
                </a:solidFill>
                <a:effectLst/>
                <a:latin typeface="Tahoma"/>
                <a:ea typeface="Tahoma"/>
                <a:cs typeface="Tahoma"/>
              </a:rPr>
              <a:t>¿Es esto respeto?</a:t>
            </a:r>
          </a:p>
        </p:txBody>
      </p:sp>
      <p:pic>
        <p:nvPicPr>
          <p:cNvPr id="17" name="Picture 16">
            <a:extLst>
              <a:ext uri="{FF2B5EF4-FFF2-40B4-BE49-F238E27FC236}">
                <a16:creationId xmlns:a16="http://schemas.microsoft.com/office/drawing/2014/main" id="{D81C8DB7-1FF2-4094-90F2-53958FCBDBC0}"/>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8" name="Footer Placeholder 3">
            <a:extLst>
              <a:ext uri="{FF2B5EF4-FFF2-40B4-BE49-F238E27FC236}">
                <a16:creationId xmlns:a16="http://schemas.microsoft.com/office/drawing/2014/main" id="{F93F29AD-704F-4DC1-A4BD-B237E63B021D}"/>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Oval 1"/>
          <p:cNvSpPr/>
          <p:nvPr/>
        </p:nvSpPr>
        <p:spPr>
          <a:xfrm>
            <a:off x="4330262" y="346841"/>
            <a:ext cx="2113239" cy="11666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91879" y="577865"/>
            <a:ext cx="2113239" cy="954107"/>
          </a:xfrm>
          <a:prstGeom prst="rect">
            <a:avLst/>
          </a:prstGeom>
          <a:noFill/>
        </p:spPr>
        <p:txBody>
          <a:bodyPr wrap="square" rtlCol="0">
            <a:spAutoFit/>
          </a:bodyPr>
          <a:lstStyle/>
          <a:p>
            <a:r>
              <a:rPr lang="es-MX" sz="2800" b="0" i="0" strike="noStrike" cap="none" spc="0" baseline="0" dirty="0">
                <a:solidFill>
                  <a:srgbClr val="000000"/>
                </a:solidFill>
                <a:effectLst/>
                <a:latin typeface="Smoothy" pitchFamily="2" charset="77"/>
                <a:ea typeface="Tahoma"/>
                <a:cs typeface="Tahoma"/>
              </a:rPr>
              <a:t>¿Le puedo ayudar?</a:t>
            </a:r>
            <a:endParaRPr lang="en-US" sz="28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59303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2" name="TextBox 1"/>
          <p:cNvSpPr txBox="1"/>
          <p:nvPr/>
        </p:nvSpPr>
        <p:spPr>
          <a:xfrm>
            <a:off x="2816859" y="473138"/>
            <a:ext cx="8042994" cy="914400"/>
          </a:xfrm>
          <a:prstGeom prst="rect">
            <a:avLst/>
          </a:prstGeom>
          <a:noFill/>
        </p:spPr>
        <p:txBody>
          <a:bodyPr wrap="square" rtlCol="0">
            <a:spAutoFit/>
          </a:bodyPr>
          <a:lstStyle/>
          <a:p>
            <a:r>
              <a:rPr lang="es-MX" sz="5400" b="1" dirty="0">
                <a:solidFill>
                  <a:srgbClr val="000000"/>
                </a:solidFill>
                <a:latin typeface="Tahoma"/>
                <a:ea typeface="Tahoma"/>
                <a:cs typeface="Tahoma"/>
              </a:rPr>
              <a:t>Cómo p</a:t>
            </a:r>
            <a:r>
              <a:rPr lang="es-MX" sz="5400" b="1" i="0" strike="noStrike" cap="none" spc="0" baseline="0" dirty="0">
                <a:solidFill>
                  <a:srgbClr val="000000"/>
                </a:solidFill>
                <a:effectLst/>
                <a:latin typeface="Tahoma"/>
                <a:ea typeface="Tahoma"/>
                <a:cs typeface="Tahoma"/>
              </a:rPr>
              <a:t>oner límites</a:t>
            </a:r>
          </a:p>
        </p:txBody>
      </p:sp>
      <p:pic>
        <p:nvPicPr>
          <p:cNvPr id="9" name="Picture 8">
            <a:extLst>
              <a:ext uri="{FF2B5EF4-FFF2-40B4-BE49-F238E27FC236}">
                <a16:creationId xmlns:a16="http://schemas.microsoft.com/office/drawing/2014/main" id="{991885B2-4CA7-4B83-8D8C-37F35FC67ABD}"/>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a:extLst>
              <a:ext uri="{FF2B5EF4-FFF2-40B4-BE49-F238E27FC236}">
                <a16:creationId xmlns:a16="http://schemas.microsoft.com/office/drawing/2014/main" id="{6DDFF419-1AC8-42A8-B9B5-1161C976952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2" descr="4f9d871a-7f42-41a6-9d44-2b32673f4a0e@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80231" y="1831478"/>
            <a:ext cx="7061551" cy="397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srcRect l="30764" t="37367" r="39395" b="21543"/>
          <a:stretch>
            <a:fillRect/>
          </a:stretch>
        </p:blipFill>
        <p:spPr>
          <a:xfrm>
            <a:off x="264286" y="1598899"/>
            <a:ext cx="5705589" cy="4437679"/>
          </a:xfrm>
          <a:prstGeom prst="rect">
            <a:avLst/>
          </a:prstGeom>
        </p:spPr>
      </p:pic>
    </p:spTree>
    <p:extLst>
      <p:ext uri="{BB962C8B-B14F-4D97-AF65-F5344CB8AC3E}">
        <p14:creationId xmlns:p14="http://schemas.microsoft.com/office/powerpoint/2010/main" val="577830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9608" cy="6858000"/>
          </a:xfrm>
          <a:prstGeom prst="rect">
            <a:avLst/>
          </a:prstGeom>
        </p:spPr>
      </p:pic>
      <p:sp>
        <p:nvSpPr>
          <p:cNvPr id="4" name="Footer Placeholder 3">
            <a:extLst>
              <a:ext uri="{FF2B5EF4-FFF2-40B4-BE49-F238E27FC236}">
                <a16:creationId xmlns:a16="http://schemas.microsoft.com/office/drawing/2014/main" id="{79CDB86C-4B69-4221-9BB4-6319EEA8ABD3}"/>
              </a:ext>
            </a:extLst>
          </p:cNvPr>
          <p:cNvSpPr txBox="1"/>
          <p:nvPr/>
        </p:nvSpPr>
        <p:spPr>
          <a:xfrm>
            <a:off x="8930332"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6" name="Picture 5">
            <a:extLst>
              <a:ext uri="{FF2B5EF4-FFF2-40B4-BE49-F238E27FC236}">
                <a16:creationId xmlns:a16="http://schemas.microsoft.com/office/drawing/2014/main" id="{B87D85E5-AC1E-459C-959A-F8E4CF174EA2}"/>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 name="TextBox 1">
            <a:extLst>
              <a:ext uri="{FF2B5EF4-FFF2-40B4-BE49-F238E27FC236}">
                <a16:creationId xmlns:a16="http://schemas.microsoft.com/office/drawing/2014/main" id="{1BC03BAD-AC5E-4D46-B2EA-FFB5D5BB4B78}"/>
              </a:ext>
            </a:extLst>
          </p:cNvPr>
          <p:cNvSpPr txBox="1"/>
          <p:nvPr/>
        </p:nvSpPr>
        <p:spPr>
          <a:xfrm>
            <a:off x="2336799" y="318500"/>
            <a:ext cx="779574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334453" y="1310331"/>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Seguridad</a:t>
            </a:r>
          </a:p>
        </p:txBody>
      </p:sp>
      <p:sp>
        <p:nvSpPr>
          <p:cNvPr id="11" name="TextBox 10"/>
          <p:cNvSpPr txBox="1"/>
          <p:nvPr/>
        </p:nvSpPr>
        <p:spPr>
          <a:xfrm>
            <a:off x="3975222" y="22537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Respeto</a:t>
            </a:r>
          </a:p>
        </p:txBody>
      </p:sp>
      <p:sp>
        <p:nvSpPr>
          <p:cNvPr id="12" name="TextBox 11"/>
          <p:cNvSpPr txBox="1"/>
          <p:nvPr/>
        </p:nvSpPr>
        <p:spPr>
          <a:xfrm>
            <a:off x="3699063" y="4852491"/>
            <a:ext cx="3847067"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Igualdad</a:t>
            </a:r>
          </a:p>
        </p:txBody>
      </p:sp>
      <p:sp>
        <p:nvSpPr>
          <p:cNvPr id="14" name="TextBox 13"/>
          <p:cNvSpPr txBox="1"/>
          <p:nvPr/>
        </p:nvSpPr>
        <p:spPr>
          <a:xfrm>
            <a:off x="8863493" y="5677513"/>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18569" r="45741" b="23495"/>
          <a:stretch>
            <a:fillRect/>
          </a:stretch>
        </p:blipFill>
        <p:spPr>
          <a:xfrm>
            <a:off x="6541563" y="257283"/>
            <a:ext cx="1826968" cy="22075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53416" r="10200" b="21999"/>
          <a:stretch>
            <a:fillRect/>
          </a:stretch>
        </p:blipFill>
        <p:spPr>
          <a:xfrm>
            <a:off x="2406439" y="1523288"/>
            <a:ext cx="1568784" cy="189583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52990" r="14523" b="35943"/>
          <a:stretch>
            <a:fillRect/>
          </a:stretch>
        </p:blipFill>
        <p:spPr>
          <a:xfrm>
            <a:off x="2431402" y="4375949"/>
            <a:ext cx="1267661" cy="140892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864" r="65557" b="66780"/>
          <a:stretch>
            <a:fillRect/>
          </a:stretch>
        </p:blipFill>
        <p:spPr>
          <a:xfrm>
            <a:off x="6406889" y="5100615"/>
            <a:ext cx="2454021" cy="1368519"/>
          </a:xfrm>
          <a:prstGeom prst="rect">
            <a:avLst/>
          </a:prstGeom>
        </p:spPr>
      </p:pic>
      <p:sp>
        <p:nvSpPr>
          <p:cNvPr id="18" name="TextBox 17"/>
          <p:cNvSpPr txBox="1"/>
          <p:nvPr/>
        </p:nvSpPr>
        <p:spPr>
          <a:xfrm>
            <a:off x="4144606" y="3683931"/>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9" name="Picture 18"/>
          <p:cNvPicPr>
            <a:picLocks noChangeAspect="1"/>
          </p:cNvPicPr>
          <p:nvPr/>
        </p:nvPicPr>
        <p:blipFill>
          <a:blip r:embed="rId8"/>
          <a:stretch>
            <a:fillRect/>
          </a:stretch>
        </p:blipFill>
        <p:spPr>
          <a:xfrm>
            <a:off x="2331241" y="3207185"/>
            <a:ext cx="1813365" cy="1269928"/>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3" name="Picture 22">
            <a:extLst>
              <a:ext uri="{FF2B5EF4-FFF2-40B4-BE49-F238E27FC236}">
                <a16:creationId xmlns:a16="http://schemas.microsoft.com/office/drawing/2014/main" id="{853EA33E-96FD-4731-8FC0-9419C674873C}"/>
              </a:ext>
            </a:extLst>
          </p:cNvPr>
          <p:cNvPicPr>
            <a:picLocks noChangeAspect="1"/>
          </p:cNvPicPr>
          <p:nvPr/>
        </p:nvPicPr>
        <p:blipFill>
          <a:blip r:embed="rId10">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4" name="Footer Placeholder 3">
            <a:extLst>
              <a:ext uri="{FF2B5EF4-FFF2-40B4-BE49-F238E27FC236}">
                <a16:creationId xmlns:a16="http://schemas.microsoft.com/office/drawing/2014/main" id="{4849B998-8919-4F26-91C5-B7C29B54D19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25" name="Group 24"/>
          <p:cNvGrpSpPr/>
          <p:nvPr/>
        </p:nvGrpSpPr>
        <p:grpSpPr>
          <a:xfrm>
            <a:off x="6978868" y="1397681"/>
            <a:ext cx="903891" cy="481799"/>
            <a:chOff x="6978868" y="1397681"/>
            <a:chExt cx="903891" cy="481799"/>
          </a:xfrm>
        </p:grpSpPr>
        <p:grpSp>
          <p:nvGrpSpPr>
            <p:cNvPr id="26" name="Group 25"/>
            <p:cNvGrpSpPr/>
            <p:nvPr/>
          </p:nvGrpSpPr>
          <p:grpSpPr>
            <a:xfrm>
              <a:off x="6978868" y="1397681"/>
              <a:ext cx="893380" cy="393633"/>
              <a:chOff x="6978868" y="1397681"/>
              <a:chExt cx="893380" cy="393633"/>
            </a:xfrm>
          </p:grpSpPr>
          <p:sp>
            <p:nvSpPr>
              <p:cNvPr id="28" name="Rectangle 27"/>
              <p:cNvSpPr/>
              <p:nvPr/>
            </p:nvSpPr>
            <p:spPr>
              <a:xfrm>
                <a:off x="7062951" y="1439918"/>
                <a:ext cx="80929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978868" y="1397681"/>
                <a:ext cx="147146" cy="3936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7062952" y="1479370"/>
              <a:ext cx="819807" cy="400110"/>
            </a:xfrm>
            <a:prstGeom prst="rect">
              <a:avLst/>
            </a:prstGeom>
            <a:noFill/>
          </p:spPr>
          <p:txBody>
            <a:bodyPr wrap="square" rtlCol="0">
              <a:spAutoFit/>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Footer Placeholder 3">
            <a:extLst>
              <a:ext uri="{FF2B5EF4-FFF2-40B4-BE49-F238E27FC236}">
                <a16:creationId xmlns:a16="http://schemas.microsoft.com/office/drawing/2014/main" id="{785387D6-B5CC-364D-8E4D-E35A7C71DBAA}"/>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31" name="Group 30">
            <a:extLst>
              <a:ext uri="{FF2B5EF4-FFF2-40B4-BE49-F238E27FC236}">
                <a16:creationId xmlns:a16="http://schemas.microsoft.com/office/drawing/2014/main" id="{AE7952F7-354F-3B44-98D1-7A37303920A8}"/>
              </a:ext>
            </a:extLst>
          </p:cNvPr>
          <p:cNvGrpSpPr/>
          <p:nvPr/>
        </p:nvGrpSpPr>
        <p:grpSpPr>
          <a:xfrm>
            <a:off x="6624323" y="1326559"/>
            <a:ext cx="1547338" cy="448523"/>
            <a:chOff x="6978868" y="1397681"/>
            <a:chExt cx="1111396" cy="393633"/>
          </a:xfrm>
        </p:grpSpPr>
        <p:grpSp>
          <p:nvGrpSpPr>
            <p:cNvPr id="32" name="Group 31">
              <a:extLst>
                <a:ext uri="{FF2B5EF4-FFF2-40B4-BE49-F238E27FC236}">
                  <a16:creationId xmlns:a16="http://schemas.microsoft.com/office/drawing/2014/main" id="{91A30EE0-3B38-2746-A53B-DE1398CD3346}"/>
                </a:ext>
              </a:extLst>
            </p:cNvPr>
            <p:cNvGrpSpPr/>
            <p:nvPr/>
          </p:nvGrpSpPr>
          <p:grpSpPr>
            <a:xfrm>
              <a:off x="6978868" y="1397681"/>
              <a:ext cx="893380" cy="393633"/>
              <a:chOff x="6978868" y="1397681"/>
              <a:chExt cx="893380" cy="393633"/>
            </a:xfrm>
          </p:grpSpPr>
          <p:sp>
            <p:nvSpPr>
              <p:cNvPr id="34" name="Rectangle 33">
                <a:extLst>
                  <a:ext uri="{FF2B5EF4-FFF2-40B4-BE49-F238E27FC236}">
                    <a16:creationId xmlns:a16="http://schemas.microsoft.com/office/drawing/2014/main" id="{9A4C56B5-26DF-D941-8B6A-4D2587C178BF}"/>
                  </a:ext>
                </a:extLst>
              </p:cNvPr>
              <p:cNvSpPr/>
              <p:nvPr/>
            </p:nvSpPr>
            <p:spPr>
              <a:xfrm>
                <a:off x="7062951" y="1439918"/>
                <a:ext cx="80929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7DAE64D-435F-CB4D-B6DE-FC2412B79936}"/>
                  </a:ext>
                </a:extLst>
              </p:cNvPr>
              <p:cNvSpPr/>
              <p:nvPr/>
            </p:nvSpPr>
            <p:spPr>
              <a:xfrm>
                <a:off x="6978868" y="1397681"/>
                <a:ext cx="147146" cy="3936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D7A7EE72-C00E-5948-90C4-307CDF234F36}"/>
                </a:ext>
              </a:extLst>
            </p:cNvPr>
            <p:cNvSpPr txBox="1"/>
            <p:nvPr/>
          </p:nvSpPr>
          <p:spPr>
            <a:xfrm>
              <a:off x="7101605" y="1487209"/>
              <a:ext cx="988659" cy="297122"/>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SEGURO/A/E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sp>
        <p:nvSpPr>
          <p:cNvPr id="36" name="TextBox 35">
            <a:extLst>
              <a:ext uri="{FF2B5EF4-FFF2-40B4-BE49-F238E27FC236}">
                <a16:creationId xmlns:a16="http://schemas.microsoft.com/office/drawing/2014/main" id="{55E7CE1E-6FA7-3143-B4B1-86819AEBEE9B}"/>
              </a:ext>
            </a:extLst>
          </p:cNvPr>
          <p:cNvSpPr txBox="1"/>
          <p:nvPr/>
        </p:nvSpPr>
        <p:spPr>
          <a:xfrm>
            <a:off x="1907251" y="152445"/>
            <a:ext cx="454308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28070858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200" y="4505660"/>
            <a:ext cx="11592231" cy="7799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52990" r="14523" b="35943"/>
          <a:stretch>
            <a:fillRect/>
          </a:stretch>
        </p:blipFill>
        <p:spPr>
          <a:xfrm>
            <a:off x="1450969" y="477430"/>
            <a:ext cx="3637355" cy="4042692"/>
          </a:xfrm>
          <a:prstGeom prst="rect">
            <a:avLst/>
          </a:prstGeom>
        </p:spPr>
      </p:pic>
      <p:sp>
        <p:nvSpPr>
          <p:cNvPr id="2" name="TextBox 1"/>
          <p:cNvSpPr txBox="1"/>
          <p:nvPr/>
        </p:nvSpPr>
        <p:spPr>
          <a:xfrm>
            <a:off x="8714420" y="2075707"/>
            <a:ext cx="3335011"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Igualdad</a:t>
            </a:r>
          </a:p>
        </p:txBody>
      </p:sp>
      <p:sp>
        <p:nvSpPr>
          <p:cNvPr id="10" name="TextBox 9"/>
          <p:cNvSpPr txBox="1"/>
          <p:nvPr/>
        </p:nvSpPr>
        <p:spPr>
          <a:xfrm>
            <a:off x="870155" y="5145119"/>
            <a:ext cx="10864645" cy="1432560"/>
          </a:xfrm>
          <a:prstGeom prst="rect">
            <a:avLst/>
          </a:prstGeom>
          <a:noFill/>
        </p:spPr>
        <p:txBody>
          <a:bodyPr wrap="square" rtlCol="0">
            <a:spAutoFit/>
          </a:bodyPr>
          <a:lstStyle/>
          <a:p>
            <a:pPr algn="ctr"/>
            <a:r>
              <a:rPr lang="es-MX" sz="4400" b="1" i="0" strike="noStrike" cap="none" spc="0" baseline="0">
                <a:solidFill>
                  <a:srgbClr val="000000"/>
                </a:solidFill>
                <a:effectLst/>
                <a:latin typeface="Tahoma"/>
                <a:ea typeface="Tahoma"/>
                <a:cs typeface="Tahoma"/>
              </a:rPr>
              <a:t>Toman decisiones juntos y </a:t>
            </a:r>
            <a:br>
              <a:rPr sz="4400"/>
            </a:br>
            <a:r>
              <a:rPr lang="es-MX" sz="4400" b="1" i="0" strike="noStrike" cap="none" spc="0" baseline="0">
                <a:solidFill>
                  <a:srgbClr val="000000"/>
                </a:solidFill>
                <a:effectLst/>
                <a:latin typeface="Tahoma"/>
                <a:ea typeface="Tahoma"/>
                <a:cs typeface="Tahoma"/>
              </a:rPr>
              <a:t>nadie es jefe o jefa.</a:t>
            </a:r>
          </a:p>
        </p:txBody>
      </p:sp>
      <p:pic>
        <p:nvPicPr>
          <p:cNvPr id="11" name="Picture 10">
            <a:extLst>
              <a:ext uri="{FF2B5EF4-FFF2-40B4-BE49-F238E27FC236}">
                <a16:creationId xmlns:a16="http://schemas.microsoft.com/office/drawing/2014/main" id="{22C508F4-FBA6-47D0-98CA-F5BF4B524D57}"/>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a:extLst>
              <a:ext uri="{FF2B5EF4-FFF2-40B4-BE49-F238E27FC236}">
                <a16:creationId xmlns:a16="http://schemas.microsoft.com/office/drawing/2014/main" id="{7C785A14-35AD-4A93-9569-97FC41BFB8B6}"/>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13" name="Group 12"/>
          <p:cNvGrpSpPr/>
          <p:nvPr/>
        </p:nvGrpSpPr>
        <p:grpSpPr>
          <a:xfrm>
            <a:off x="5330928" y="893379"/>
            <a:ext cx="4067077" cy="3142593"/>
            <a:chOff x="6913493" y="4550979"/>
            <a:chExt cx="1946207" cy="1351270"/>
          </a:xfrm>
        </p:grpSpPr>
        <p:sp>
          <p:nvSpPr>
            <p:cNvPr id="14" name="TextBox 13"/>
            <p:cNvSpPr txBox="1"/>
            <p:nvPr/>
          </p:nvSpPr>
          <p:spPr>
            <a:xfrm>
              <a:off x="7023937" y="4872003"/>
              <a:ext cx="1835763" cy="476422"/>
            </a:xfrm>
            <a:prstGeom prst="rect">
              <a:avLst/>
            </a:prstGeom>
            <a:noFill/>
          </p:spPr>
          <p:txBody>
            <a:bodyPr wrap="square" rtlCol="0">
              <a:spAutoFit/>
            </a:bodyPr>
            <a:lstStyle/>
            <a:p>
              <a:r>
                <a:rPr lang="es-MX" sz="6600" b="0" i="0" strike="noStrike" cap="none" spc="0" baseline="0" dirty="0">
                  <a:solidFill>
                    <a:srgbClr val="000000"/>
                  </a:solidFill>
                  <a:effectLst/>
                  <a:latin typeface="Tahoma"/>
                  <a:ea typeface="Tahoma"/>
                  <a:cs typeface="Tahoma"/>
                </a:rPr>
                <a:t>JEFE/A</a:t>
              </a:r>
              <a:endParaRPr lang="en-US" sz="6600" dirty="0">
                <a:latin typeface="Tahoma" panose="020B0604030504040204" pitchFamily="34" charset="0"/>
                <a:ea typeface="Tahoma" panose="020B0604030504040204" pitchFamily="34" charset="0"/>
                <a:cs typeface="Tahoma" panose="020B0604030504040204" pitchFamily="34" charset="0"/>
              </a:endParaRPr>
            </a:p>
          </p:txBody>
        </p:sp>
        <p:sp>
          <p:nvSpPr>
            <p:cNvPr id="15" name="&quot;No&quot; Symbol 14"/>
            <p:cNvSpPr/>
            <p:nvPr/>
          </p:nvSpPr>
          <p:spPr>
            <a:xfrm>
              <a:off x="6913493" y="4550979"/>
              <a:ext cx="1539522" cy="1351270"/>
            </a:xfrm>
            <a:prstGeom prst="noSmoking">
              <a:avLst>
                <a:gd name="adj" fmla="val 7959"/>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8584433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35130" y="5267186"/>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206796" y="3780899"/>
            <a:ext cx="11592231" cy="779929"/>
          </a:xfrm>
          <a:prstGeom prst="rect">
            <a:avLst/>
          </a:prstGeom>
        </p:spPr>
      </p:pic>
      <p:pic>
        <p:nvPicPr>
          <p:cNvPr id="1026" name="Picture 2" descr="282a74c8-2d39-4d28-8631-f86a2b1548fa@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14137" y="77119"/>
            <a:ext cx="7259800" cy="409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09576" y="4453875"/>
            <a:ext cx="6843251"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¿Es esto igualdad?</a:t>
            </a:r>
          </a:p>
        </p:txBody>
      </p:sp>
      <p:sp>
        <p:nvSpPr>
          <p:cNvPr id="14" name="TextBox 13"/>
          <p:cNvSpPr txBox="1"/>
          <p:nvPr/>
        </p:nvSpPr>
        <p:spPr>
          <a:xfrm>
            <a:off x="6435523" y="800552"/>
            <a:ext cx="5639567" cy="13106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Su hermano le da muchas órdenes.</a:t>
            </a:r>
          </a:p>
        </p:txBody>
      </p:sp>
      <p:pic>
        <p:nvPicPr>
          <p:cNvPr id="15" name="Picture 14">
            <a:extLst>
              <a:ext uri="{FF2B5EF4-FFF2-40B4-BE49-F238E27FC236}">
                <a16:creationId xmlns:a16="http://schemas.microsoft.com/office/drawing/2014/main" id="{0C8150BF-1A66-467E-8F2C-AEBC22BED570}"/>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a:extLst>
              <a:ext uri="{FF2B5EF4-FFF2-40B4-BE49-F238E27FC236}">
                <a16:creationId xmlns:a16="http://schemas.microsoft.com/office/drawing/2014/main" id="{1A2D0A5B-C931-4716-A423-2771FA5E4E4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 name="Oval 2"/>
          <p:cNvSpPr/>
          <p:nvPr/>
        </p:nvSpPr>
        <p:spPr>
          <a:xfrm>
            <a:off x="4246179" y="546538"/>
            <a:ext cx="693683" cy="609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moothy" pitchFamily="2" charset="77"/>
            </a:endParaRPr>
          </a:p>
        </p:txBody>
      </p:sp>
      <p:sp>
        <p:nvSpPr>
          <p:cNvPr id="13" name="TextBox 12"/>
          <p:cNvSpPr txBox="1"/>
          <p:nvPr/>
        </p:nvSpPr>
        <p:spPr>
          <a:xfrm>
            <a:off x="4182170" y="697479"/>
            <a:ext cx="1046480" cy="400110"/>
          </a:xfrm>
          <a:prstGeom prst="rect">
            <a:avLst/>
          </a:prstGeom>
          <a:noFill/>
        </p:spPr>
        <p:txBody>
          <a:bodyPr wrap="square" rtlCol="0">
            <a:spAutoFit/>
          </a:bodyPr>
          <a:lstStyle/>
          <a:p>
            <a:r>
              <a:rPr lang="es-MX" sz="2000" b="0" i="0" strike="noStrike" cap="none" spc="0" baseline="0" dirty="0">
                <a:solidFill>
                  <a:srgbClr val="000000"/>
                </a:solidFill>
                <a:effectLst/>
                <a:latin typeface="Smoothy" pitchFamily="2" charset="77"/>
                <a:ea typeface="Tahoma"/>
                <a:cs typeface="Tahoma"/>
              </a:rPr>
              <a:t>¡Hágalo!</a:t>
            </a:r>
            <a:endParaRPr lang="en-US" sz="20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18614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23" name="Picture 2" descr="cdae504c-eb7a-44ef-9a85-7acc950b7752@namprd16"/>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2143124" y="12080"/>
            <a:ext cx="8389686" cy="954107"/>
            <a:chOff x="2143124" y="12080"/>
            <a:chExt cx="8389686" cy="954107"/>
          </a:xfrm>
        </p:grpSpPr>
        <p:sp>
          <p:nvSpPr>
            <p:cNvPr id="25" name="Rectangle 24"/>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2143124" y="12080"/>
              <a:ext cx="8389686" cy="954107"/>
              <a:chOff x="2143134" y="12080"/>
              <a:chExt cx="8121743" cy="954107"/>
            </a:xfrm>
          </p:grpSpPr>
          <p:sp>
            <p:nvSpPr>
              <p:cNvPr id="27" name="Rectangle 26"/>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9" name="Picture 2" descr="4f9d871a-7f42-41a6-9d44-2b32673f4a0e@namprd1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31" name="Picture 30"/>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32" name="Picture 31"/>
          <p:cNvPicPr>
            <a:picLocks noChangeAspect="1"/>
          </p:cNvPicPr>
          <p:nvPr/>
        </p:nvPicPr>
        <p:blipFill>
          <a:blip r:embed="rId11"/>
          <a:srcRect l="21744"/>
          <a:stretch>
            <a:fillRect/>
          </a:stretch>
        </p:blipFill>
        <p:spPr>
          <a:xfrm>
            <a:off x="7943023" y="2776932"/>
            <a:ext cx="2890208" cy="2086207"/>
          </a:xfrm>
          <a:prstGeom prst="rect">
            <a:avLst/>
          </a:prstGeom>
        </p:spPr>
      </p:pic>
      <p:sp>
        <p:nvSpPr>
          <p:cNvPr id="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9010413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35131" y="5221373"/>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299884" y="3741037"/>
            <a:ext cx="11592231" cy="77992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178" y="122602"/>
            <a:ext cx="6846724" cy="3859413"/>
          </a:xfrm>
          <a:prstGeom prst="rect">
            <a:avLst/>
          </a:prstGeom>
        </p:spPr>
      </p:pic>
      <p:sp>
        <p:nvSpPr>
          <p:cNvPr id="15" name="TextBox 14"/>
          <p:cNvSpPr txBox="1"/>
          <p:nvPr/>
        </p:nvSpPr>
        <p:spPr>
          <a:xfrm>
            <a:off x="4104521" y="4377086"/>
            <a:ext cx="6843251"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¿Es esto igualdad?</a:t>
            </a:r>
          </a:p>
        </p:txBody>
      </p:sp>
      <p:sp>
        <p:nvSpPr>
          <p:cNvPr id="16" name="TextBox 15"/>
          <p:cNvSpPr txBox="1"/>
          <p:nvPr/>
        </p:nvSpPr>
        <p:spPr>
          <a:xfrm>
            <a:off x="5957519" y="1700730"/>
            <a:ext cx="5889202" cy="173736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Usted y su amigo/a/e </a:t>
            </a:r>
          </a:p>
          <a:p>
            <a:pPr algn="ctr"/>
            <a:r>
              <a:rPr lang="es-MX" sz="3600" b="1" i="0" strike="noStrike" cap="none" spc="0" baseline="0" dirty="0">
                <a:solidFill>
                  <a:srgbClr val="000000"/>
                </a:solidFill>
                <a:effectLst/>
                <a:latin typeface="Tahoma"/>
                <a:ea typeface="Tahoma"/>
                <a:cs typeface="Tahoma"/>
              </a:rPr>
              <a:t>se turnan para </a:t>
            </a:r>
          </a:p>
          <a:p>
            <a:pPr algn="ctr"/>
            <a:r>
              <a:rPr lang="es-MX" sz="3600" b="1" i="0" strike="noStrike" cap="none" spc="0" baseline="0" dirty="0">
                <a:solidFill>
                  <a:srgbClr val="000000"/>
                </a:solidFill>
                <a:effectLst/>
                <a:latin typeface="Tahoma"/>
                <a:ea typeface="Tahoma"/>
                <a:cs typeface="Tahoma"/>
              </a:rPr>
              <a:t>decidir dónde comer.</a:t>
            </a:r>
          </a:p>
        </p:txBody>
      </p:sp>
      <p:pic>
        <p:nvPicPr>
          <p:cNvPr id="17" name="Picture 16">
            <a:extLst>
              <a:ext uri="{FF2B5EF4-FFF2-40B4-BE49-F238E27FC236}">
                <a16:creationId xmlns:a16="http://schemas.microsoft.com/office/drawing/2014/main" id="{C74FE21A-351C-43A9-84C6-383154195E74}"/>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8" name="Footer Placeholder 3">
            <a:extLst>
              <a:ext uri="{FF2B5EF4-FFF2-40B4-BE49-F238E27FC236}">
                <a16:creationId xmlns:a16="http://schemas.microsoft.com/office/drawing/2014/main" id="{AA613EAB-13FB-4534-8F99-6A9874B8316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Oval 1"/>
          <p:cNvSpPr/>
          <p:nvPr/>
        </p:nvSpPr>
        <p:spPr>
          <a:xfrm>
            <a:off x="2091559" y="213158"/>
            <a:ext cx="872358" cy="1027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88551" y="461133"/>
            <a:ext cx="1043572" cy="769441"/>
          </a:xfrm>
          <a:prstGeom prst="rect">
            <a:avLst/>
          </a:prstGeom>
          <a:noFill/>
        </p:spPr>
        <p:txBody>
          <a:bodyPr wrap="square" rtlCol="0">
            <a:spAutoFit/>
          </a:bodyPr>
          <a:lstStyle/>
          <a:p>
            <a:r>
              <a:rPr lang="es-MX" sz="4400" b="0" i="0" strike="noStrike" cap="none" spc="0" baseline="0" dirty="0">
                <a:solidFill>
                  <a:srgbClr val="000000"/>
                </a:solidFill>
                <a:effectLst/>
                <a:latin typeface="Smoothy" pitchFamily="2" charset="77"/>
                <a:ea typeface="Tahoma"/>
                <a:cs typeface="Tahoma"/>
              </a:rPr>
              <a:t>¡Sí!</a:t>
            </a:r>
            <a:endParaRPr lang="en-US" sz="44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99677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770"/>
            <a:ext cx="12166314" cy="6858000"/>
          </a:xfrm>
          <a:prstGeom prst="rect">
            <a:avLst/>
          </a:prstGeom>
        </p:spPr>
      </p:pic>
      <p:sp>
        <p:nvSpPr>
          <p:cNvPr id="10" name="TextBox 9"/>
          <p:cNvSpPr txBox="1"/>
          <p:nvPr/>
        </p:nvSpPr>
        <p:spPr>
          <a:xfrm>
            <a:off x="8334453" y="1310331"/>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Seguridad</a:t>
            </a:r>
          </a:p>
        </p:txBody>
      </p:sp>
      <p:sp>
        <p:nvSpPr>
          <p:cNvPr id="11" name="TextBox 10"/>
          <p:cNvSpPr txBox="1"/>
          <p:nvPr/>
        </p:nvSpPr>
        <p:spPr>
          <a:xfrm>
            <a:off x="3975222" y="22537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Respeto</a:t>
            </a:r>
          </a:p>
        </p:txBody>
      </p:sp>
      <p:sp>
        <p:nvSpPr>
          <p:cNvPr id="12" name="TextBox 11"/>
          <p:cNvSpPr txBox="1"/>
          <p:nvPr/>
        </p:nvSpPr>
        <p:spPr>
          <a:xfrm>
            <a:off x="3699063" y="4852491"/>
            <a:ext cx="384706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Igualdad</a:t>
            </a:r>
          </a:p>
        </p:txBody>
      </p:sp>
      <p:sp>
        <p:nvSpPr>
          <p:cNvPr id="14" name="TextBox 13"/>
          <p:cNvSpPr txBox="1"/>
          <p:nvPr/>
        </p:nvSpPr>
        <p:spPr>
          <a:xfrm>
            <a:off x="8863493" y="5677513"/>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18569" r="45741" b="23495"/>
          <a:stretch>
            <a:fillRect/>
          </a:stretch>
        </p:blipFill>
        <p:spPr>
          <a:xfrm>
            <a:off x="6541563" y="257283"/>
            <a:ext cx="1826968" cy="22075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53416" r="10200" b="21999"/>
          <a:stretch>
            <a:fillRect/>
          </a:stretch>
        </p:blipFill>
        <p:spPr>
          <a:xfrm>
            <a:off x="2406439" y="1523288"/>
            <a:ext cx="1568784" cy="189583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52990" r="14523" b="35943"/>
          <a:stretch>
            <a:fillRect/>
          </a:stretch>
        </p:blipFill>
        <p:spPr>
          <a:xfrm>
            <a:off x="2431402" y="4375949"/>
            <a:ext cx="1267661" cy="140892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864" r="65557" b="66780"/>
          <a:stretch>
            <a:fillRect/>
          </a:stretch>
        </p:blipFill>
        <p:spPr>
          <a:xfrm>
            <a:off x="6406889" y="5100615"/>
            <a:ext cx="2454021" cy="1368519"/>
          </a:xfrm>
          <a:prstGeom prst="rect">
            <a:avLst/>
          </a:prstGeom>
        </p:spPr>
      </p:pic>
      <p:sp>
        <p:nvSpPr>
          <p:cNvPr id="18" name="TextBox 17"/>
          <p:cNvSpPr txBox="1"/>
          <p:nvPr/>
        </p:nvSpPr>
        <p:spPr>
          <a:xfrm>
            <a:off x="4144606" y="3683931"/>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9" name="Picture 18"/>
          <p:cNvPicPr>
            <a:picLocks noChangeAspect="1"/>
          </p:cNvPicPr>
          <p:nvPr/>
        </p:nvPicPr>
        <p:blipFill>
          <a:blip r:embed="rId8"/>
          <a:stretch>
            <a:fillRect/>
          </a:stretch>
        </p:blipFill>
        <p:spPr>
          <a:xfrm>
            <a:off x="2331241" y="3207185"/>
            <a:ext cx="1813365" cy="1269928"/>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42141" y="4177300"/>
            <a:ext cx="1452282" cy="1246094"/>
          </a:xfrm>
          <a:prstGeom prst="rect">
            <a:avLst/>
          </a:prstGeom>
        </p:spPr>
      </p:pic>
      <p:pic>
        <p:nvPicPr>
          <p:cNvPr id="24" name="Picture 23">
            <a:extLst>
              <a:ext uri="{FF2B5EF4-FFF2-40B4-BE49-F238E27FC236}">
                <a16:creationId xmlns:a16="http://schemas.microsoft.com/office/drawing/2014/main" id="{B0D73089-A76C-4BEE-AE47-4FA97D8E2DD5}"/>
              </a:ext>
            </a:extLst>
          </p:cNvPr>
          <p:cNvPicPr>
            <a:picLocks noChangeAspect="1"/>
          </p:cNvPicPr>
          <p:nvPr/>
        </p:nvPicPr>
        <p:blipFill>
          <a:blip r:embed="rId10">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5" name="Footer Placeholder 3">
            <a:extLst>
              <a:ext uri="{FF2B5EF4-FFF2-40B4-BE49-F238E27FC236}">
                <a16:creationId xmlns:a16="http://schemas.microsoft.com/office/drawing/2014/main" id="{367DEEC5-CC78-42B2-83F0-99BB244C934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26" name="Group 25"/>
          <p:cNvGrpSpPr/>
          <p:nvPr/>
        </p:nvGrpSpPr>
        <p:grpSpPr>
          <a:xfrm>
            <a:off x="6978868" y="1397681"/>
            <a:ext cx="903890" cy="481799"/>
            <a:chOff x="6978868" y="1397681"/>
            <a:chExt cx="903890" cy="481799"/>
          </a:xfrm>
        </p:grpSpPr>
        <p:grpSp>
          <p:nvGrpSpPr>
            <p:cNvPr id="27" name="Group 26"/>
            <p:cNvGrpSpPr/>
            <p:nvPr/>
          </p:nvGrpSpPr>
          <p:grpSpPr>
            <a:xfrm>
              <a:off x="6978868" y="1397681"/>
              <a:ext cx="893380" cy="393633"/>
              <a:chOff x="6978868" y="1397681"/>
              <a:chExt cx="893380" cy="393633"/>
            </a:xfrm>
          </p:grpSpPr>
          <p:sp>
            <p:nvSpPr>
              <p:cNvPr id="29" name="Rectangle 28"/>
              <p:cNvSpPr/>
              <p:nvPr/>
            </p:nvSpPr>
            <p:spPr>
              <a:xfrm>
                <a:off x="7062951" y="1439918"/>
                <a:ext cx="80929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978868" y="1397681"/>
                <a:ext cx="147146" cy="3936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7062952" y="1479370"/>
              <a:ext cx="819807" cy="1005840"/>
            </a:xfrm>
            <a:prstGeom prst="rect">
              <a:avLst/>
            </a:prstGeom>
            <a:noFill/>
          </p:spPr>
          <p:txBody>
            <a:bodyPr wrap="square" rtlCol="0">
              <a:spAutoFit/>
            </a:bodyPr>
            <a:lstStyle/>
            <a:p>
              <a:r>
                <a:rPr lang="es-MX" sz="2000" b="0" i="0" strike="noStrike" cap="none" spc="0" baseline="0" dirty="0">
                  <a:solidFill>
                    <a:srgbClr val="000000"/>
                  </a:solidFill>
                  <a:effectLst/>
                  <a:latin typeface="Tahoma"/>
                  <a:ea typeface="Tahoma"/>
                  <a:cs typeface="Tahoma"/>
                </a:rPr>
                <a:t>SEGURO/A/E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grpSp>
      <p:sp>
        <p:nvSpPr>
          <p:cNvPr id="31" name="Footer Placeholder 3">
            <a:extLst>
              <a:ext uri="{FF2B5EF4-FFF2-40B4-BE49-F238E27FC236}">
                <a16:creationId xmlns:a16="http://schemas.microsoft.com/office/drawing/2014/main" id="{DC4E5E97-3434-6A4F-BE28-647C8B424F7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32" name="Group 31">
            <a:extLst>
              <a:ext uri="{FF2B5EF4-FFF2-40B4-BE49-F238E27FC236}">
                <a16:creationId xmlns:a16="http://schemas.microsoft.com/office/drawing/2014/main" id="{C114BD4A-32D8-134D-A8C9-95B85A24214C}"/>
              </a:ext>
            </a:extLst>
          </p:cNvPr>
          <p:cNvGrpSpPr/>
          <p:nvPr/>
        </p:nvGrpSpPr>
        <p:grpSpPr>
          <a:xfrm>
            <a:off x="6624323" y="1326559"/>
            <a:ext cx="1547338" cy="448523"/>
            <a:chOff x="6978868" y="1397681"/>
            <a:chExt cx="1111396" cy="393633"/>
          </a:xfrm>
        </p:grpSpPr>
        <p:grpSp>
          <p:nvGrpSpPr>
            <p:cNvPr id="33" name="Group 32">
              <a:extLst>
                <a:ext uri="{FF2B5EF4-FFF2-40B4-BE49-F238E27FC236}">
                  <a16:creationId xmlns:a16="http://schemas.microsoft.com/office/drawing/2014/main" id="{82ADF370-AF6B-7B4F-B656-96F3CA1D28A4}"/>
                </a:ext>
              </a:extLst>
            </p:cNvPr>
            <p:cNvGrpSpPr/>
            <p:nvPr/>
          </p:nvGrpSpPr>
          <p:grpSpPr>
            <a:xfrm>
              <a:off x="6978868" y="1397681"/>
              <a:ext cx="893380" cy="393633"/>
              <a:chOff x="6978868" y="1397681"/>
              <a:chExt cx="893380" cy="393633"/>
            </a:xfrm>
          </p:grpSpPr>
          <p:sp>
            <p:nvSpPr>
              <p:cNvPr id="35" name="Rectangle 34">
                <a:extLst>
                  <a:ext uri="{FF2B5EF4-FFF2-40B4-BE49-F238E27FC236}">
                    <a16:creationId xmlns:a16="http://schemas.microsoft.com/office/drawing/2014/main" id="{79F72608-4CD3-9D4F-9A75-436861DE8C80}"/>
                  </a:ext>
                </a:extLst>
              </p:cNvPr>
              <p:cNvSpPr/>
              <p:nvPr/>
            </p:nvSpPr>
            <p:spPr>
              <a:xfrm>
                <a:off x="7062951" y="1439918"/>
                <a:ext cx="80929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12BF28A-31B4-D142-8CD7-36F5DB0072B0}"/>
                  </a:ext>
                </a:extLst>
              </p:cNvPr>
              <p:cNvSpPr/>
              <p:nvPr/>
            </p:nvSpPr>
            <p:spPr>
              <a:xfrm>
                <a:off x="6978868" y="1397681"/>
                <a:ext cx="147146" cy="3936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A44D49-926E-2E44-BC01-5B6244CAFF56}"/>
                </a:ext>
              </a:extLst>
            </p:cNvPr>
            <p:cNvSpPr txBox="1"/>
            <p:nvPr/>
          </p:nvSpPr>
          <p:spPr>
            <a:xfrm>
              <a:off x="7101605" y="1487209"/>
              <a:ext cx="988659" cy="297122"/>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SEGURO/A/E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sp>
        <p:nvSpPr>
          <p:cNvPr id="37" name="TextBox 36">
            <a:extLst>
              <a:ext uri="{FF2B5EF4-FFF2-40B4-BE49-F238E27FC236}">
                <a16:creationId xmlns:a16="http://schemas.microsoft.com/office/drawing/2014/main" id="{1898DE88-D75C-9447-A88F-EEE6852317B6}"/>
              </a:ext>
            </a:extLst>
          </p:cNvPr>
          <p:cNvSpPr txBox="1"/>
          <p:nvPr/>
        </p:nvSpPr>
        <p:spPr>
          <a:xfrm>
            <a:off x="1863801" y="4069"/>
            <a:ext cx="454308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25069438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02925" y="4375713"/>
            <a:ext cx="11592231" cy="7799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864" r="65557" b="66780"/>
          <a:stretch>
            <a:fillRect/>
          </a:stretch>
        </p:blipFill>
        <p:spPr>
          <a:xfrm>
            <a:off x="983516" y="1157645"/>
            <a:ext cx="6205447" cy="34605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864" t="33088" r="65557"/>
          <a:stretch>
            <a:fillRect/>
          </a:stretch>
        </p:blipFill>
        <p:spPr>
          <a:xfrm>
            <a:off x="6390914" y="1956550"/>
            <a:ext cx="4739158" cy="5323297"/>
          </a:xfrm>
          <a:prstGeom prst="rect">
            <a:avLst/>
          </a:prstGeom>
        </p:spPr>
      </p:pic>
      <p:sp>
        <p:nvSpPr>
          <p:cNvPr id="2" name="TextBox 1"/>
          <p:cNvSpPr txBox="1"/>
          <p:nvPr/>
        </p:nvSpPr>
        <p:spPr>
          <a:xfrm>
            <a:off x="3544737" y="172103"/>
            <a:ext cx="7034980"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Comunicación</a:t>
            </a:r>
          </a:p>
        </p:txBody>
      </p:sp>
      <p:sp>
        <p:nvSpPr>
          <p:cNvPr id="3" name="TextBox 2"/>
          <p:cNvSpPr txBox="1"/>
          <p:nvPr/>
        </p:nvSpPr>
        <p:spPr>
          <a:xfrm>
            <a:off x="422079" y="5014394"/>
            <a:ext cx="11208484" cy="1920240"/>
          </a:xfrm>
          <a:prstGeom prst="rect">
            <a:avLst/>
          </a:prstGeom>
          <a:noFill/>
        </p:spPr>
        <p:txBody>
          <a:bodyPr wrap="square" rtlCol="0">
            <a:spAutoFit/>
          </a:bodyPr>
          <a:lstStyle/>
          <a:p>
            <a:pPr algn="ctr"/>
            <a:r>
              <a:rPr lang="es-MX" sz="4000" b="1" i="0" strike="noStrike" cap="none" spc="0" baseline="0" dirty="0">
                <a:solidFill>
                  <a:srgbClr val="000000"/>
                </a:solidFill>
                <a:effectLst/>
                <a:latin typeface="Tahoma"/>
                <a:ea typeface="Tahoma"/>
                <a:cs typeface="Tahoma"/>
              </a:rPr>
              <a:t>Comparten lo que sienten, lo que quieren y lo que necesitan, y las dos personas se escuchan una a la otra.</a:t>
            </a:r>
          </a:p>
        </p:txBody>
      </p:sp>
      <p:pic>
        <p:nvPicPr>
          <p:cNvPr id="10" name="Picture 9">
            <a:extLst>
              <a:ext uri="{FF2B5EF4-FFF2-40B4-BE49-F238E27FC236}">
                <a16:creationId xmlns:a16="http://schemas.microsoft.com/office/drawing/2014/main" id="{10C2F4A2-A4C2-4532-880D-237D5A1D40B4}"/>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1" name="Footer Placeholder 3">
            <a:extLst>
              <a:ext uri="{FF2B5EF4-FFF2-40B4-BE49-F238E27FC236}">
                <a16:creationId xmlns:a16="http://schemas.microsoft.com/office/drawing/2014/main" id="{89ADC6B5-00B2-4072-938C-FE90D163D729}"/>
              </a:ext>
            </a:extLst>
          </p:cNvPr>
          <p:cNvSpPr txBox="1"/>
          <p:nvPr/>
        </p:nvSpPr>
        <p:spPr>
          <a:xfrm>
            <a:off x="898339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sp>
        <p:nvSpPr>
          <p:cNvPr id="4" name="Rectangle 3"/>
          <p:cNvSpPr/>
          <p:nvPr/>
        </p:nvSpPr>
        <p:spPr>
          <a:xfrm>
            <a:off x="8397765" y="3478924"/>
            <a:ext cx="1082566" cy="168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1552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19" name="Group 18"/>
          <p:cNvGrpSpPr/>
          <p:nvPr/>
        </p:nvGrpSpPr>
        <p:grpSpPr>
          <a:xfrm>
            <a:off x="2251837" y="2470976"/>
            <a:ext cx="3275315" cy="4206739"/>
            <a:chOff x="309715" y="1851911"/>
            <a:chExt cx="3275315" cy="420673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l="69022"/>
            <a:stretch>
              <a:fillRect/>
            </a:stretch>
          </p:blipFill>
          <p:spPr>
            <a:xfrm>
              <a:off x="918111" y="1851911"/>
              <a:ext cx="2311835" cy="420673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7105" t="24006" r="50548" b="19076"/>
            <a:stretch>
              <a:fillRect/>
            </a:stretch>
          </p:blipFill>
          <p:spPr>
            <a:xfrm>
              <a:off x="309715" y="2389238"/>
              <a:ext cx="3275315" cy="2481489"/>
            </a:xfrm>
            <a:prstGeom prst="rect">
              <a:avLst/>
            </a:prstGeom>
          </p:spPr>
        </p:pic>
      </p:grpSp>
      <p:grpSp>
        <p:nvGrpSpPr>
          <p:cNvPr id="2" name="Group 1"/>
          <p:cNvGrpSpPr/>
          <p:nvPr/>
        </p:nvGrpSpPr>
        <p:grpSpPr>
          <a:xfrm>
            <a:off x="7346758" y="1068546"/>
            <a:ext cx="4728332" cy="5012561"/>
            <a:chOff x="6120582" y="1046089"/>
            <a:chExt cx="4728332" cy="5012561"/>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rcRect l="36043" r="41824" b="65068"/>
            <a:stretch>
              <a:fillRect/>
            </a:stretch>
          </p:blipFill>
          <p:spPr>
            <a:xfrm>
              <a:off x="6341806" y="3039834"/>
              <a:ext cx="3401055" cy="3018816"/>
            </a:xfrm>
            <a:prstGeom prst="rect">
              <a:avLst/>
            </a:prstGeom>
          </p:spPr>
        </p:pic>
        <p:cxnSp>
          <p:nvCxnSpPr>
            <p:cNvPr id="10" name="Straight Arrow Connector 9"/>
            <p:cNvCxnSpPr/>
            <p:nvPr/>
          </p:nvCxnSpPr>
          <p:spPr>
            <a:xfrm>
              <a:off x="6120582" y="3579351"/>
              <a:ext cx="14748" cy="1814052"/>
            </a:xfrm>
            <a:prstGeom prst="straightConnector1">
              <a:avLst/>
            </a:prstGeom>
            <a:ln w="142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l="58105" t="47320" r="13379"/>
            <a:stretch>
              <a:fillRect/>
            </a:stretch>
          </p:blipFill>
          <p:spPr>
            <a:xfrm>
              <a:off x="7085038" y="1046089"/>
              <a:ext cx="1914590" cy="199374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l="58105" t="47320" r="13379"/>
            <a:stretch>
              <a:fillRect/>
            </a:stretch>
          </p:blipFill>
          <p:spPr>
            <a:xfrm rot="1439542">
              <a:off x="8934324" y="1751667"/>
              <a:ext cx="1914590" cy="1993745"/>
            </a:xfrm>
            <a:prstGeom prst="rect">
              <a:avLst/>
            </a:prstGeom>
          </p:spPr>
        </p:pic>
        <p:sp>
          <p:nvSpPr>
            <p:cNvPr id="14" name="TextBox 13"/>
            <p:cNvSpPr txBox="1"/>
            <p:nvPr/>
          </p:nvSpPr>
          <p:spPr>
            <a:xfrm>
              <a:off x="7696388" y="1251746"/>
              <a:ext cx="899651" cy="1200329"/>
            </a:xfrm>
            <a:prstGeom prst="rect">
              <a:avLst/>
            </a:prstGeom>
            <a:noFill/>
          </p:spPr>
          <p:txBody>
            <a:bodyPr wrap="square" rtlCol="0">
              <a:spAutoFit/>
            </a:bodyPr>
            <a:lstStyle/>
            <a:p>
              <a:r>
                <a:rPr lang="en-US" sz="7200" b="1">
                  <a:latin typeface="Tahoma" panose="020B0604030504040204" pitchFamily="34" charset="0"/>
                  <a:ea typeface="Tahoma" panose="020B0604030504040204" pitchFamily="34" charset="0"/>
                  <a:cs typeface="Tahoma" panose="020B0604030504040204" pitchFamily="34" charset="0"/>
                </a:rPr>
                <a:t>?</a:t>
              </a:r>
            </a:p>
          </p:txBody>
        </p:sp>
        <p:sp>
          <p:nvSpPr>
            <p:cNvPr id="15" name="TextBox 14"/>
            <p:cNvSpPr txBox="1"/>
            <p:nvPr/>
          </p:nvSpPr>
          <p:spPr>
            <a:xfrm rot="1185697">
              <a:off x="9579756" y="1968655"/>
              <a:ext cx="899651" cy="1200329"/>
            </a:xfrm>
            <a:prstGeom prst="rect">
              <a:avLst/>
            </a:prstGeom>
            <a:noFill/>
          </p:spPr>
          <p:txBody>
            <a:bodyPr wrap="square" rtlCol="0">
              <a:spAutoFit/>
            </a:bodyPr>
            <a:lstStyle/>
            <a:p>
              <a:r>
                <a:rPr lang="en-US" sz="7200" b="1">
                  <a:latin typeface="Tahoma" panose="020B0604030504040204" pitchFamily="34" charset="0"/>
                  <a:ea typeface="Tahoma" panose="020B0604030504040204" pitchFamily="34" charset="0"/>
                  <a:cs typeface="Tahoma" panose="020B0604030504040204" pitchFamily="34" charset="0"/>
                </a:rPr>
                <a:t>?</a:t>
              </a:r>
            </a:p>
          </p:txBody>
        </p:sp>
        <p:cxnSp>
          <p:nvCxnSpPr>
            <p:cNvPr id="17" name="Straight Arrow Connector 16"/>
            <p:cNvCxnSpPr/>
            <p:nvPr/>
          </p:nvCxnSpPr>
          <p:spPr>
            <a:xfrm flipH="1" flipV="1">
              <a:off x="8670882" y="4249881"/>
              <a:ext cx="1952609" cy="2678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12692" y="382931"/>
            <a:ext cx="9184366" cy="1737360"/>
          </a:xfrm>
          <a:prstGeom prst="rect">
            <a:avLst/>
          </a:prstGeom>
          <a:noFill/>
        </p:spPr>
        <p:txBody>
          <a:bodyPr wrap="square" rtlCol="0">
            <a:spAutoFit/>
          </a:bodyPr>
          <a:lstStyle/>
          <a:p>
            <a:pPr algn="ctr"/>
            <a:r>
              <a:rPr lang="es-MX" sz="5400" b="1" i="0" strike="noStrike" cap="none" spc="0" baseline="0">
                <a:solidFill>
                  <a:srgbClr val="000000"/>
                </a:solidFill>
                <a:effectLst/>
                <a:latin typeface="Tahoma"/>
                <a:ea typeface="Tahoma"/>
                <a:cs typeface="Tahoma"/>
              </a:rPr>
              <a:t>Cómo mostrar que </a:t>
            </a:r>
          </a:p>
          <a:p>
            <a:pPr algn="ctr"/>
            <a:r>
              <a:rPr lang="es-MX" sz="5400" b="1" i="0" strike="noStrike" cap="none" spc="0" baseline="0">
                <a:solidFill>
                  <a:srgbClr val="000000"/>
                </a:solidFill>
                <a:effectLst/>
                <a:latin typeface="Tahoma"/>
                <a:ea typeface="Tahoma"/>
                <a:cs typeface="Tahoma"/>
              </a:rPr>
              <a:t>está escuchando</a:t>
            </a:r>
          </a:p>
        </p:txBody>
      </p:sp>
      <p:pic>
        <p:nvPicPr>
          <p:cNvPr id="20" name="Picture 19">
            <a:extLst>
              <a:ext uri="{FF2B5EF4-FFF2-40B4-BE49-F238E27FC236}">
                <a16:creationId xmlns:a16="http://schemas.microsoft.com/office/drawing/2014/main" id="{54292792-846D-4769-848F-42F49AC17FB0}"/>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1" name="Footer Placeholder 3">
            <a:extLst>
              <a:ext uri="{FF2B5EF4-FFF2-40B4-BE49-F238E27FC236}">
                <a16:creationId xmlns:a16="http://schemas.microsoft.com/office/drawing/2014/main" id="{58E62D57-A934-4F2E-9532-F77BBA845371}"/>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spTree>
    <p:extLst>
      <p:ext uri="{BB962C8B-B14F-4D97-AF65-F5344CB8AC3E}">
        <p14:creationId xmlns:p14="http://schemas.microsoft.com/office/powerpoint/2010/main" val="8796714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369" y="1426786"/>
            <a:ext cx="9398180" cy="5297638"/>
          </a:xfrm>
          <a:prstGeom prst="rect">
            <a:avLst/>
          </a:prstGeom>
        </p:spPr>
      </p:pic>
      <p:sp>
        <p:nvSpPr>
          <p:cNvPr id="2" name="TextBox 1"/>
          <p:cNvSpPr txBox="1"/>
          <p:nvPr/>
        </p:nvSpPr>
        <p:spPr>
          <a:xfrm>
            <a:off x="3020672" y="143180"/>
            <a:ext cx="6784258"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Practicar escuchar</a:t>
            </a:r>
          </a:p>
        </p:txBody>
      </p:sp>
      <p:pic>
        <p:nvPicPr>
          <p:cNvPr id="7" name="Picture 6">
            <a:extLst>
              <a:ext uri="{FF2B5EF4-FFF2-40B4-BE49-F238E27FC236}">
                <a16:creationId xmlns:a16="http://schemas.microsoft.com/office/drawing/2014/main" id="{89875054-BEF3-487A-94F7-F1CA2C74A006}"/>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8" name="Footer Placeholder 3">
            <a:extLst>
              <a:ext uri="{FF2B5EF4-FFF2-40B4-BE49-F238E27FC236}">
                <a16:creationId xmlns:a16="http://schemas.microsoft.com/office/drawing/2014/main" id="{66C259F1-A607-48D6-AB4F-336BB1591A66}"/>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84946445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grpSp>
        <p:nvGrpSpPr>
          <p:cNvPr id="7" name="Group 6"/>
          <p:cNvGrpSpPr/>
          <p:nvPr/>
        </p:nvGrpSpPr>
        <p:grpSpPr>
          <a:xfrm>
            <a:off x="575189" y="3249516"/>
            <a:ext cx="11293916" cy="3126860"/>
            <a:chOff x="0" y="2038946"/>
            <a:chExt cx="12074013" cy="3304739"/>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12" name="TextBox 11"/>
          <p:cNvSpPr txBox="1"/>
          <p:nvPr/>
        </p:nvSpPr>
        <p:spPr>
          <a:xfrm>
            <a:off x="915857" y="5829044"/>
            <a:ext cx="1528339" cy="822960"/>
          </a:xfrm>
          <a:prstGeom prst="rect">
            <a:avLst/>
          </a:prstGeom>
          <a:noFill/>
          <a:ln w="57150">
            <a:solidFill>
              <a:schemeClr val="tx1"/>
            </a:solidFill>
          </a:ln>
        </p:spPr>
        <p:txBody>
          <a:bodyPr wrap="square" rtlCol="0">
            <a:spAutoFit/>
          </a:bodyPr>
          <a:lstStyle/>
          <a:p>
            <a:pPr algn="ctr"/>
            <a:r>
              <a:rPr lang="es-MX" sz="2400" b="0" i="0" strike="noStrike" cap="none" spc="0" baseline="0">
                <a:solidFill>
                  <a:srgbClr val="000000"/>
                </a:solidFill>
                <a:effectLst/>
                <a:latin typeface="Tahoma"/>
                <a:ea typeface="Tahoma"/>
                <a:cs typeface="Tahoma"/>
              </a:rPr>
              <a:t>Me da asco</a:t>
            </a:r>
          </a:p>
        </p:txBody>
      </p:sp>
      <p:sp>
        <p:nvSpPr>
          <p:cNvPr id="13" name="TextBox 12"/>
          <p:cNvSpPr txBox="1"/>
          <p:nvPr/>
        </p:nvSpPr>
        <p:spPr>
          <a:xfrm>
            <a:off x="3101135" y="5906755"/>
            <a:ext cx="1979844"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Nervioso/a/e</a:t>
            </a:r>
          </a:p>
        </p:txBody>
      </p:sp>
      <p:sp>
        <p:nvSpPr>
          <p:cNvPr id="14" name="TextBox 13"/>
          <p:cNvSpPr txBox="1"/>
          <p:nvPr/>
        </p:nvSpPr>
        <p:spPr>
          <a:xfrm>
            <a:off x="5782120" y="5914709"/>
            <a:ext cx="971698" cy="457200"/>
          </a:xfrm>
          <a:prstGeom prst="rect">
            <a:avLst/>
          </a:prstGeom>
          <a:noFill/>
          <a:ln w="57150">
            <a:solidFill>
              <a:schemeClr val="tx1"/>
            </a:solidFill>
          </a:ln>
        </p:spPr>
        <p:txBody>
          <a:bodyPr wrap="square" rtlCol="0">
            <a:spAutoFit/>
          </a:bodyPr>
          <a:lstStyle/>
          <a:p>
            <a:pPr algn="ctr"/>
            <a:r>
              <a:rPr lang="es-MX" sz="2400" b="0" i="0" strike="noStrike" cap="none" spc="0" baseline="0">
                <a:solidFill>
                  <a:srgbClr val="000000"/>
                </a:solidFill>
                <a:effectLst/>
                <a:latin typeface="Tahoma"/>
                <a:ea typeface="Tahoma"/>
                <a:cs typeface="Tahoma"/>
              </a:rPr>
              <a:t>Triste</a:t>
            </a:r>
          </a:p>
        </p:txBody>
      </p:sp>
      <p:sp>
        <p:nvSpPr>
          <p:cNvPr id="15" name="TextBox 14"/>
          <p:cNvSpPr txBox="1"/>
          <p:nvPr/>
        </p:nvSpPr>
        <p:spPr>
          <a:xfrm>
            <a:off x="7646438" y="5906754"/>
            <a:ext cx="1899313"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Enojado/a/e</a:t>
            </a:r>
          </a:p>
        </p:txBody>
      </p:sp>
      <p:sp>
        <p:nvSpPr>
          <p:cNvPr id="16" name="TextBox 15"/>
          <p:cNvSpPr txBox="1"/>
          <p:nvPr/>
        </p:nvSpPr>
        <p:spPr>
          <a:xfrm>
            <a:off x="9850744" y="5906753"/>
            <a:ext cx="2018362"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Asustado/a/e</a:t>
            </a:r>
          </a:p>
        </p:txBody>
      </p:sp>
      <p:pic>
        <p:nvPicPr>
          <p:cNvPr id="17" name="Picture 16">
            <a:extLst>
              <a:ext uri="{FF2B5EF4-FFF2-40B4-BE49-F238E27FC236}">
                <a16:creationId xmlns:a16="http://schemas.microsoft.com/office/drawing/2014/main" id="{33E558BE-DB0E-4151-B922-316825236C8D}"/>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8" name="Footer Placeholder 3">
            <a:extLst>
              <a:ext uri="{FF2B5EF4-FFF2-40B4-BE49-F238E27FC236}">
                <a16:creationId xmlns:a16="http://schemas.microsoft.com/office/drawing/2014/main" id="{372B5F76-D9BB-4A07-A4A3-EA9469D09598}"/>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779494" y="0"/>
            <a:ext cx="6508517" cy="366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8574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663" y="1833158"/>
            <a:ext cx="7260620" cy="42440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6303265" y="-14748"/>
            <a:ext cx="788028" cy="6709479"/>
          </a:xfrm>
          <a:prstGeom prst="rect">
            <a:avLst/>
          </a:prstGeom>
        </p:spPr>
      </p:pic>
      <p:sp>
        <p:nvSpPr>
          <p:cNvPr id="2" name="TextBox 1"/>
          <p:cNvSpPr txBox="1"/>
          <p:nvPr/>
        </p:nvSpPr>
        <p:spPr>
          <a:xfrm>
            <a:off x="1932038" y="370322"/>
            <a:ext cx="3760839" cy="1188720"/>
          </a:xfrm>
          <a:prstGeom prst="rect">
            <a:avLst/>
          </a:prstGeom>
          <a:noFill/>
        </p:spPr>
        <p:txBody>
          <a:bodyPr wrap="square" rtlCol="0">
            <a:spAutoFit/>
          </a:bodyPr>
          <a:lstStyle/>
          <a:p>
            <a:pPr algn="ctr"/>
            <a:r>
              <a:rPr lang="es-MX" sz="2400" b="1" i="0" strike="noStrike" cap="none" spc="0" baseline="0" dirty="0">
                <a:solidFill>
                  <a:srgbClr val="000000"/>
                </a:solidFill>
                <a:effectLst/>
                <a:latin typeface="Tahoma"/>
                <a:ea typeface="Tahoma"/>
                <a:cs typeface="Tahoma"/>
              </a:rPr>
              <a:t>Su amigo/a/</a:t>
            </a:r>
            <a:r>
              <a:rPr lang="es-MX" sz="2400" b="1" i="0" strike="noStrike" cap="none" spc="0" baseline="0" dirty="0" err="1">
                <a:solidFill>
                  <a:srgbClr val="000000"/>
                </a:solidFill>
                <a:effectLst/>
                <a:latin typeface="Tahoma"/>
                <a:ea typeface="Tahoma"/>
                <a:cs typeface="Tahoma"/>
              </a:rPr>
              <a:t>ue</a:t>
            </a:r>
            <a:r>
              <a:rPr lang="es-MX" sz="2400" b="1" i="0" strike="noStrike" cap="none" spc="0" baseline="0" dirty="0">
                <a:solidFill>
                  <a:srgbClr val="000000"/>
                </a:solidFill>
                <a:effectLst/>
                <a:latin typeface="Tahoma"/>
                <a:ea typeface="Tahoma"/>
                <a:cs typeface="Tahoma"/>
              </a:rPr>
              <a:t> publica en Internet fotos suyas que no le gustan.</a:t>
            </a:r>
          </a:p>
        </p:txBody>
      </p:sp>
      <p:pic>
        <p:nvPicPr>
          <p:cNvPr id="10" name="Picture 9">
            <a:extLst>
              <a:ext uri="{FF2B5EF4-FFF2-40B4-BE49-F238E27FC236}">
                <a16:creationId xmlns:a16="http://schemas.microsoft.com/office/drawing/2014/main" id="{01A0BE65-EA7F-454D-8A4B-BD042557E979}"/>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1" name="Footer Placeholder 3">
            <a:extLst>
              <a:ext uri="{FF2B5EF4-FFF2-40B4-BE49-F238E27FC236}">
                <a16:creationId xmlns:a16="http://schemas.microsoft.com/office/drawing/2014/main" id="{BC51A905-896A-4DA0-816E-E14D3E10864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14628" y="1569586"/>
            <a:ext cx="8481301" cy="477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53407" y="5349767"/>
            <a:ext cx="2019566" cy="504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53407" y="5349767"/>
            <a:ext cx="2522483" cy="365760"/>
          </a:xfrm>
          <a:prstGeom prst="rect">
            <a:avLst/>
          </a:prstGeom>
          <a:noFill/>
        </p:spPr>
        <p:txBody>
          <a:bodyPr wrap="square" rtlCol="0">
            <a:spAutoFit/>
          </a:bodyPr>
          <a:lstStyle/>
          <a:p>
            <a:r>
              <a:rPr lang="es-MX" sz="1800" b="0" i="0" strike="noStrike" cap="none" spc="0" baseline="0">
                <a:solidFill>
                  <a:srgbClr val="000000"/>
                </a:solidFill>
                <a:effectLst/>
                <a:latin typeface="Calibri"/>
                <a:ea typeface="Calibri"/>
                <a:cs typeface="Calibri"/>
              </a:rPr>
              <a:t>¡Qué vergüenza!</a:t>
            </a:r>
            <a:endParaRPr lang="en-US"/>
          </a:p>
        </p:txBody>
      </p:sp>
    </p:spTree>
    <p:extLst>
      <p:ext uri="{BB962C8B-B14F-4D97-AF65-F5344CB8AC3E}">
        <p14:creationId xmlns:p14="http://schemas.microsoft.com/office/powerpoint/2010/main" val="428379361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5848747" y="-162231"/>
            <a:ext cx="788028" cy="67094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43548"/>
            <a:ext cx="6771190" cy="4133462"/>
          </a:xfrm>
          <a:prstGeom prst="rect">
            <a:avLst/>
          </a:prstGeom>
        </p:spPr>
      </p:pic>
      <p:sp>
        <p:nvSpPr>
          <p:cNvPr id="10" name="TextBox 9"/>
          <p:cNvSpPr txBox="1"/>
          <p:nvPr/>
        </p:nvSpPr>
        <p:spPr>
          <a:xfrm>
            <a:off x="1880410" y="673388"/>
            <a:ext cx="3760839" cy="1188720"/>
          </a:xfrm>
          <a:prstGeom prst="rect">
            <a:avLst/>
          </a:prstGeom>
          <a:noFill/>
        </p:spPr>
        <p:txBody>
          <a:bodyPr wrap="square" rtlCol="0">
            <a:spAutoFit/>
          </a:bodyPr>
          <a:lstStyle/>
          <a:p>
            <a:pPr algn="ctr"/>
            <a:r>
              <a:rPr lang="es-MX" sz="2400" b="1" i="0" strike="noStrike" cap="none" spc="0" baseline="0">
                <a:solidFill>
                  <a:srgbClr val="000000"/>
                </a:solidFill>
                <a:effectLst/>
                <a:latin typeface="Tahoma"/>
                <a:ea typeface="Tahoma"/>
                <a:cs typeface="Tahoma"/>
              </a:rPr>
              <a:t>Su padre o madre compartió su relato privado.</a:t>
            </a:r>
          </a:p>
        </p:txBody>
      </p:sp>
      <p:pic>
        <p:nvPicPr>
          <p:cNvPr id="11" name="Picture 10">
            <a:extLst>
              <a:ext uri="{FF2B5EF4-FFF2-40B4-BE49-F238E27FC236}">
                <a16:creationId xmlns:a16="http://schemas.microsoft.com/office/drawing/2014/main" id="{80F7810E-88BB-4A80-B29D-467F2E2C3BE6}"/>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4" name="Footer Placeholder 3">
            <a:extLst>
              <a:ext uri="{FF2B5EF4-FFF2-40B4-BE49-F238E27FC236}">
                <a16:creationId xmlns:a16="http://schemas.microsoft.com/office/drawing/2014/main" id="{0357B5E0-1106-47DD-918C-FF7391755C9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pic>
        <p:nvPicPr>
          <p:cNvPr id="9"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23908" y="1344914"/>
            <a:ext cx="8881963" cy="499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9316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8052"/>
            <a:ext cx="6681487" cy="38940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52990" r="14523"/>
          <a:stretch>
            <a:fillRect/>
          </a:stretch>
        </p:blipFill>
        <p:spPr>
          <a:xfrm>
            <a:off x="6015728" y="-81031"/>
            <a:ext cx="2022986" cy="351003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864" r="65557"/>
          <a:stretch>
            <a:fillRect/>
          </a:stretch>
        </p:blipFill>
        <p:spPr>
          <a:xfrm>
            <a:off x="8294839" y="718655"/>
            <a:ext cx="2503377" cy="420242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r="75027" b="50786"/>
          <a:stretch>
            <a:fillRect/>
          </a:stretch>
        </p:blipFill>
        <p:spPr>
          <a:xfrm>
            <a:off x="3517727" y="3365409"/>
            <a:ext cx="3281763" cy="3645544"/>
          </a:xfrm>
          <a:prstGeom prst="rect">
            <a:avLst/>
          </a:prstGeom>
        </p:spPr>
      </p:pic>
      <p:sp>
        <p:nvSpPr>
          <p:cNvPr id="12" name="TextBox 11"/>
          <p:cNvSpPr txBox="1"/>
          <p:nvPr/>
        </p:nvSpPr>
        <p:spPr>
          <a:xfrm>
            <a:off x="6334768" y="3680442"/>
            <a:ext cx="1630672"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Igualdad</a:t>
            </a:r>
          </a:p>
        </p:txBody>
      </p:sp>
      <p:sp>
        <p:nvSpPr>
          <p:cNvPr id="13" name="TextBox 12"/>
          <p:cNvSpPr txBox="1"/>
          <p:nvPr/>
        </p:nvSpPr>
        <p:spPr>
          <a:xfrm>
            <a:off x="1393785" y="3230982"/>
            <a:ext cx="1791990" cy="52322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Seguridad</a:t>
            </a:r>
          </a:p>
        </p:txBody>
      </p:sp>
      <p:sp>
        <p:nvSpPr>
          <p:cNvPr id="14" name="TextBox 13"/>
          <p:cNvSpPr txBox="1"/>
          <p:nvPr/>
        </p:nvSpPr>
        <p:spPr>
          <a:xfrm>
            <a:off x="3931740" y="2969371"/>
            <a:ext cx="1612707" cy="51816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Respeto</a:t>
            </a:r>
          </a:p>
        </p:txBody>
      </p:sp>
      <p:sp>
        <p:nvSpPr>
          <p:cNvPr id="15" name="TextBox 14"/>
          <p:cNvSpPr txBox="1"/>
          <p:nvPr/>
        </p:nvSpPr>
        <p:spPr>
          <a:xfrm>
            <a:off x="8294836" y="3797210"/>
            <a:ext cx="2731200" cy="51816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pic>
        <p:nvPicPr>
          <p:cNvPr id="16" name="Picture 15">
            <a:extLst>
              <a:ext uri="{FF2B5EF4-FFF2-40B4-BE49-F238E27FC236}">
                <a16:creationId xmlns:a16="http://schemas.microsoft.com/office/drawing/2014/main" id="{9FF7A0C7-7FEA-454D-8D3A-4E84825E9506}"/>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7" name="Footer Placeholder 3">
            <a:extLst>
              <a:ext uri="{FF2B5EF4-FFF2-40B4-BE49-F238E27FC236}">
                <a16:creationId xmlns:a16="http://schemas.microsoft.com/office/drawing/2014/main" id="{274A797A-308E-4D82-8415-0C6EC77C637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Rectangle 1"/>
          <p:cNvSpPr/>
          <p:nvPr/>
        </p:nvSpPr>
        <p:spPr>
          <a:xfrm>
            <a:off x="6306207" y="2207172"/>
            <a:ext cx="1536186" cy="1158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375040" y="2915079"/>
            <a:ext cx="557048" cy="96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49349" y="1679582"/>
            <a:ext cx="1109609" cy="385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86560" y="1673985"/>
            <a:ext cx="1635760" cy="400110"/>
          </a:xfrm>
          <a:prstGeom prst="rect">
            <a:avLst/>
          </a:prstGeom>
          <a:noFill/>
        </p:spPr>
        <p:txBody>
          <a:bodyPr wrap="square" rtlCol="0">
            <a:spAutoFit/>
          </a:bodyPr>
          <a:lstStyle/>
          <a:p>
            <a:r>
              <a:rPr lang="es-MX" sz="2000" b="0" i="0" strike="noStrike" cap="none" spc="0" baseline="0" dirty="0">
                <a:solidFill>
                  <a:srgbClr val="000000"/>
                </a:solidFill>
                <a:effectLst/>
                <a:latin typeface="Tahoma"/>
                <a:ea typeface="Tahoma"/>
                <a:cs typeface="Tahoma"/>
              </a:rPr>
              <a:t>SEGURO/A/E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grpSp>
        <p:nvGrpSpPr>
          <p:cNvPr id="18" name="Group 17"/>
          <p:cNvGrpSpPr/>
          <p:nvPr/>
        </p:nvGrpSpPr>
        <p:grpSpPr>
          <a:xfrm>
            <a:off x="6290412" y="2196814"/>
            <a:ext cx="1844779" cy="1351270"/>
            <a:chOff x="6913493" y="4550979"/>
            <a:chExt cx="1844779" cy="1351270"/>
          </a:xfrm>
        </p:grpSpPr>
        <p:sp>
          <p:nvSpPr>
            <p:cNvPr id="19" name="TextBox 18"/>
            <p:cNvSpPr txBox="1"/>
            <p:nvPr/>
          </p:nvSpPr>
          <p:spPr>
            <a:xfrm>
              <a:off x="6957849" y="4814163"/>
              <a:ext cx="1800423" cy="646331"/>
            </a:xfrm>
            <a:prstGeom prst="rect">
              <a:avLst/>
            </a:prstGeom>
            <a:noFill/>
          </p:spPr>
          <p:txBody>
            <a:bodyPr wrap="square" rtlCol="0">
              <a:spAutoFit/>
            </a:bodyPr>
            <a:lstStyle/>
            <a:p>
              <a:r>
                <a:rPr lang="es-MX" sz="3600" b="0" i="0" strike="noStrike" cap="none" spc="0" baseline="0" dirty="0">
                  <a:solidFill>
                    <a:srgbClr val="000000"/>
                  </a:solidFill>
                  <a:effectLst/>
                  <a:latin typeface="Tahoma"/>
                  <a:ea typeface="Tahoma"/>
                  <a:cs typeface="Tahoma"/>
                </a:rPr>
                <a:t>JEFE/A</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0" name="&quot;No&quot; Symbol 19"/>
            <p:cNvSpPr/>
            <p:nvPr/>
          </p:nvSpPr>
          <p:spPr>
            <a:xfrm>
              <a:off x="6913493" y="4550979"/>
              <a:ext cx="1539522" cy="1351270"/>
            </a:xfrm>
            <a:prstGeom prst="noSmoking">
              <a:avLst>
                <a:gd name="adj" fmla="val 7959"/>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72531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r="50227"/>
          <a:stretch>
            <a:fillRect/>
          </a:stretch>
        </p:blipFill>
        <p:spPr>
          <a:xfrm>
            <a:off x="555585" y="1482447"/>
            <a:ext cx="3267937" cy="37009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5495" y="1655740"/>
            <a:ext cx="5658627" cy="326681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6107" y="1660248"/>
            <a:ext cx="4294933" cy="2872483"/>
          </a:xfrm>
          <a:prstGeom prst="rect">
            <a:avLst/>
          </a:prstGeom>
        </p:spPr>
      </p:pic>
      <p:sp>
        <p:nvSpPr>
          <p:cNvPr id="2" name="TextBox 1"/>
          <p:cNvSpPr txBox="1"/>
          <p:nvPr/>
        </p:nvSpPr>
        <p:spPr>
          <a:xfrm>
            <a:off x="2189552" y="281786"/>
            <a:ext cx="9267482" cy="830997"/>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El abuso nunca esta bien</a:t>
            </a:r>
          </a:p>
        </p:txBody>
      </p:sp>
      <p:sp>
        <p:nvSpPr>
          <p:cNvPr id="3" name="TextBox 2"/>
          <p:cNvSpPr txBox="1"/>
          <p:nvPr/>
        </p:nvSpPr>
        <p:spPr>
          <a:xfrm>
            <a:off x="1068675" y="5085045"/>
            <a:ext cx="2241755" cy="51816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Abuso verbal</a:t>
            </a:r>
          </a:p>
        </p:txBody>
      </p:sp>
      <p:sp>
        <p:nvSpPr>
          <p:cNvPr id="10" name="TextBox 9"/>
          <p:cNvSpPr txBox="1"/>
          <p:nvPr/>
        </p:nvSpPr>
        <p:spPr>
          <a:xfrm>
            <a:off x="4775783" y="5110142"/>
            <a:ext cx="2515194" cy="518160"/>
          </a:xfrm>
          <a:prstGeom prst="rect">
            <a:avLst/>
          </a:prstGeom>
          <a:noFill/>
          <a:ln w="57150">
            <a:solidFill>
              <a:schemeClr val="tx1"/>
            </a:solidFill>
          </a:ln>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Abuso físico</a:t>
            </a:r>
          </a:p>
        </p:txBody>
      </p:sp>
      <p:sp>
        <p:nvSpPr>
          <p:cNvPr id="11" name="TextBox 10"/>
          <p:cNvSpPr txBox="1"/>
          <p:nvPr/>
        </p:nvSpPr>
        <p:spPr>
          <a:xfrm>
            <a:off x="8368479" y="5085045"/>
            <a:ext cx="2384116" cy="518160"/>
          </a:xfrm>
          <a:prstGeom prst="rect">
            <a:avLst/>
          </a:prstGeom>
          <a:noFill/>
          <a:ln w="57150">
            <a:solidFill>
              <a:schemeClr val="tx1"/>
            </a:solidFill>
          </a:ln>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Abuso sexual</a:t>
            </a:r>
          </a:p>
        </p:txBody>
      </p:sp>
      <p:pic>
        <p:nvPicPr>
          <p:cNvPr id="12" name="Picture 11">
            <a:extLst>
              <a:ext uri="{FF2B5EF4-FFF2-40B4-BE49-F238E27FC236}">
                <a16:creationId xmlns:a16="http://schemas.microsoft.com/office/drawing/2014/main" id="{BF08D8DF-FA73-4C55-A84E-50B00C7DC3AD}"/>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a:extLst>
              <a:ext uri="{FF2B5EF4-FFF2-40B4-BE49-F238E27FC236}">
                <a16:creationId xmlns:a16="http://schemas.microsoft.com/office/drawing/2014/main" id="{55CDEF0B-A339-4ED6-86FC-4AF36ED5D078}"/>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9287292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298"/>
            <a:ext cx="12174975" cy="7095744"/>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10273567" y="1235633"/>
            <a:ext cx="1752970" cy="1754326"/>
            <a:chOff x="-2654312" y="1620675"/>
            <a:chExt cx="1752970" cy="1754326"/>
          </a:xfrm>
        </p:grpSpPr>
        <p:sp>
          <p:nvSpPr>
            <p:cNvPr id="59" name="TextBox 58"/>
            <p:cNvSpPr txBox="1"/>
            <p:nvPr/>
          </p:nvSpPr>
          <p:spPr>
            <a:xfrm>
              <a:off x="-2654313" y="1620675"/>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Seguridad</a:t>
              </a:r>
            </a:p>
          </p:txBody>
        </p:sp>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213" y="1725896"/>
              <a:ext cx="1560556" cy="1330829"/>
            </a:xfrm>
            <a:prstGeom prst="rect">
              <a:avLst/>
            </a:prstGeom>
          </p:spPr>
        </p:pic>
      </p:grpSp>
      <p:grpSp>
        <p:nvGrpSpPr>
          <p:cNvPr id="63" name="Group 62"/>
          <p:cNvGrpSpPr/>
          <p:nvPr/>
        </p:nvGrpSpPr>
        <p:grpSpPr>
          <a:xfrm>
            <a:off x="3489813" y="1230705"/>
            <a:ext cx="1874772" cy="1733808"/>
            <a:chOff x="13165922" y="4721865"/>
            <a:chExt cx="1874772" cy="1733808"/>
          </a:xfrm>
        </p:grpSpPr>
        <p:sp>
          <p:nvSpPr>
            <p:cNvPr id="64" name="TextBox 63"/>
            <p:cNvSpPr txBox="1"/>
            <p:nvPr/>
          </p:nvSpPr>
          <p:spPr>
            <a:xfrm>
              <a:off x="13165922" y="4721865"/>
              <a:ext cx="1874772" cy="17170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800"/>
                </a:spcBef>
              </a:pPr>
              <a:r>
                <a:rPr lang="es-MX" sz="1800" b="1" i="0" strike="noStrike" cap="none" spc="0" baseline="0">
                  <a:solidFill>
                    <a:srgbClr val="000000"/>
                  </a:solidFill>
                  <a:effectLst/>
                  <a:latin typeface="Tahoma"/>
                  <a:ea typeface="Tahoma"/>
                  <a:cs typeface="Tahoma"/>
                </a:rPr>
                <a:t>Respeto</a:t>
              </a:r>
            </a:p>
          </p:txBody>
        </p: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1561" y="4897831"/>
              <a:ext cx="1528816" cy="1303761"/>
            </a:xfrm>
            <a:prstGeom prst="rect">
              <a:avLst/>
            </a:prstGeom>
          </p:spPr>
        </p:pic>
      </p:grpSp>
      <p:grpSp>
        <p:nvGrpSpPr>
          <p:cNvPr id="25" name="Group 24"/>
          <p:cNvGrpSpPr/>
          <p:nvPr/>
        </p:nvGrpSpPr>
        <p:grpSpPr>
          <a:xfrm>
            <a:off x="5303374" y="3102438"/>
            <a:ext cx="2039337" cy="1785104"/>
            <a:chOff x="5727269" y="3033743"/>
            <a:chExt cx="2039337" cy="1785104"/>
          </a:xfrm>
        </p:grpSpPr>
        <p:sp>
          <p:nvSpPr>
            <p:cNvPr id="67" name="TextBox 66"/>
            <p:cNvSpPr txBox="1"/>
            <p:nvPr/>
          </p:nvSpPr>
          <p:spPr>
            <a:xfrm>
              <a:off x="5727270" y="3033743"/>
              <a:ext cx="2039337"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Comunicación</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9126" y="3192028"/>
              <a:ext cx="1515288" cy="1292225"/>
            </a:xfrm>
            <a:prstGeom prst="rect">
              <a:avLst/>
            </a:prstGeom>
          </p:spPr>
        </p:pic>
      </p:grpSp>
      <p:grpSp>
        <p:nvGrpSpPr>
          <p:cNvPr id="69" name="Group 68"/>
          <p:cNvGrpSpPr/>
          <p:nvPr/>
        </p:nvGrpSpPr>
        <p:grpSpPr>
          <a:xfrm>
            <a:off x="6778692" y="1237158"/>
            <a:ext cx="1752970" cy="1754326"/>
            <a:chOff x="5706829" y="3145304"/>
            <a:chExt cx="1752970" cy="1754326"/>
          </a:xfrm>
        </p:grpSpPr>
        <p:sp>
          <p:nvSpPr>
            <p:cNvPr id="70" name="TextBox 69"/>
            <p:cNvSpPr txBox="1"/>
            <p:nvPr/>
          </p:nvSpPr>
          <p:spPr>
            <a:xfrm>
              <a:off x="5706830" y="3145304"/>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Familiar</a:t>
              </a:r>
            </a:p>
          </p:txBody>
        </p:sp>
        <p:pic>
          <p:nvPicPr>
            <p:cNvPr id="71" name="Picture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6657" y="3326092"/>
              <a:ext cx="1395909" cy="1190420"/>
            </a:xfrm>
            <a:prstGeom prst="rect">
              <a:avLst/>
            </a:prstGeom>
          </p:spPr>
        </p:pic>
      </p:grpSp>
      <p:grpSp>
        <p:nvGrpSpPr>
          <p:cNvPr id="72" name="Group 71"/>
          <p:cNvGrpSpPr/>
          <p:nvPr/>
        </p:nvGrpSpPr>
        <p:grpSpPr>
          <a:xfrm>
            <a:off x="5280356" y="1237158"/>
            <a:ext cx="1497807" cy="1692771"/>
            <a:chOff x="5039450" y="1252478"/>
            <a:chExt cx="1497807" cy="1692771"/>
          </a:xfrm>
        </p:grpSpPr>
        <p:sp>
          <p:nvSpPr>
            <p:cNvPr id="73" name="TextBox 72"/>
            <p:cNvSpPr txBox="1"/>
            <p:nvPr/>
          </p:nvSpPr>
          <p:spPr>
            <a:xfrm>
              <a:off x="5124668" y="1252478"/>
              <a:ext cx="1412589" cy="16927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400" b="1" i="0" strike="noStrike" cap="none" spc="0" baseline="0" dirty="0">
                  <a:solidFill>
                    <a:srgbClr val="000000"/>
                  </a:solidFill>
                  <a:effectLst/>
                  <a:latin typeface="Tahoma"/>
                  <a:ea typeface="Tahoma"/>
                  <a:cs typeface="Tahoma"/>
                </a:rPr>
                <a:t>Amigo/a/</a:t>
              </a:r>
              <a:r>
                <a:rPr lang="es-MX" sz="1400" b="1" i="0" strike="noStrike" cap="none" spc="0" baseline="0" dirty="0" err="1">
                  <a:solidFill>
                    <a:srgbClr val="000000"/>
                  </a:solidFill>
                  <a:effectLst/>
                  <a:latin typeface="Tahoma"/>
                  <a:ea typeface="Tahoma"/>
                  <a:cs typeface="Tahoma"/>
                </a:rPr>
                <a:t>ue</a:t>
              </a:r>
              <a:endParaRPr lang="es-MX" sz="1400" b="1" i="0" strike="noStrike" cap="none" spc="0" baseline="0" dirty="0">
                <a:solidFill>
                  <a:srgbClr val="000000"/>
                </a:solidFill>
                <a:effectLst/>
                <a:latin typeface="Tahoma"/>
                <a:ea typeface="Tahoma"/>
                <a:cs typeface="Tahoma"/>
              </a:endParaRPr>
            </a:p>
          </p:txBody>
        </p:sp>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9450" y="1360538"/>
              <a:ext cx="1449888" cy="1236452"/>
            </a:xfrm>
            <a:prstGeom prst="rect">
              <a:avLst/>
            </a:prstGeom>
          </p:spPr>
        </p:pic>
      </p:grpSp>
      <p:grpSp>
        <p:nvGrpSpPr>
          <p:cNvPr id="75" name="Group 74"/>
          <p:cNvGrpSpPr/>
          <p:nvPr/>
        </p:nvGrpSpPr>
        <p:grpSpPr>
          <a:xfrm>
            <a:off x="8537248" y="1237158"/>
            <a:ext cx="1752970" cy="1908215"/>
            <a:chOff x="8871114" y="1252478"/>
            <a:chExt cx="1752970" cy="1908215"/>
          </a:xfrm>
        </p:grpSpPr>
        <p:sp>
          <p:nvSpPr>
            <p:cNvPr id="76" name="TextBox 75"/>
            <p:cNvSpPr txBox="1"/>
            <p:nvPr/>
          </p:nvSpPr>
          <p:spPr>
            <a:xfrm>
              <a:off x="8871114" y="1252478"/>
              <a:ext cx="1752970" cy="190821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400" b="1" i="0" strike="noStrike" cap="none" spc="0" baseline="0" dirty="0">
                  <a:solidFill>
                    <a:srgbClr val="000000"/>
                  </a:solidFill>
                  <a:effectLst/>
                  <a:latin typeface="Tahoma"/>
                  <a:ea typeface="Tahoma"/>
                  <a:cs typeface="Tahoma"/>
                </a:rPr>
                <a:t>Compañero/a/e de trabajo</a:t>
              </a:r>
            </a:p>
          </p:txBody>
        </p:sp>
        <p:pic>
          <p:nvPicPr>
            <p:cNvPr id="77" name="Picture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91389" y="1410024"/>
              <a:ext cx="1450558" cy="1237024"/>
            </a:xfrm>
            <a:prstGeom prst="rect">
              <a:avLst/>
            </a:prstGeom>
          </p:spPr>
        </p:pic>
      </p:grpSp>
      <p:grpSp>
        <p:nvGrpSpPr>
          <p:cNvPr id="26" name="Group 25"/>
          <p:cNvGrpSpPr/>
          <p:nvPr/>
        </p:nvGrpSpPr>
        <p:grpSpPr>
          <a:xfrm>
            <a:off x="3504821" y="3106399"/>
            <a:ext cx="1874519" cy="1764792"/>
            <a:chOff x="-3254010" y="226465"/>
            <a:chExt cx="1874772" cy="1737360"/>
          </a:xfrm>
        </p:grpSpPr>
        <p:sp>
          <p:nvSpPr>
            <p:cNvPr id="79" name="TextBox 78"/>
            <p:cNvSpPr txBox="1"/>
            <p:nvPr/>
          </p:nvSpPr>
          <p:spPr>
            <a:xfrm>
              <a:off x="-3254010" y="226465"/>
              <a:ext cx="1874772"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400" b="1" i="0" strike="noStrike" cap="none" spc="0" baseline="0" dirty="0">
                  <a:solidFill>
                    <a:srgbClr val="000000"/>
                  </a:solidFill>
                  <a:effectLst/>
                  <a:latin typeface="Tahoma"/>
                  <a:ea typeface="Tahoma"/>
                  <a:cs typeface="Tahoma"/>
                </a:rPr>
                <a:t>Personal de apoyo</a:t>
              </a: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7929" y="331729"/>
              <a:ext cx="1567522" cy="1336770"/>
            </a:xfrm>
            <a:prstGeom prst="rect">
              <a:avLst/>
            </a:prstGeom>
          </p:spPr>
        </p:pic>
      </p:grpSp>
      <p:grpSp>
        <p:nvGrpSpPr>
          <p:cNvPr id="27" name="Group 26"/>
          <p:cNvGrpSpPr/>
          <p:nvPr/>
        </p:nvGrpSpPr>
        <p:grpSpPr>
          <a:xfrm>
            <a:off x="8937816" y="3099987"/>
            <a:ext cx="1684448" cy="1785104"/>
            <a:chOff x="15094190" y="226466"/>
            <a:chExt cx="1684448" cy="1785104"/>
          </a:xfrm>
        </p:grpSpPr>
        <p:sp>
          <p:nvSpPr>
            <p:cNvPr id="82" name="TextBox 81"/>
            <p:cNvSpPr txBox="1"/>
            <p:nvPr/>
          </p:nvSpPr>
          <p:spPr>
            <a:xfrm>
              <a:off x="15150844" y="226466"/>
              <a:ext cx="157792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No sana</a:t>
              </a:r>
            </a:p>
          </p:txBody>
        </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094190" y="244031"/>
              <a:ext cx="1684448" cy="1436483"/>
            </a:xfrm>
            <a:prstGeom prst="rect">
              <a:avLst/>
            </a:prstGeom>
          </p:spPr>
        </p:pic>
      </p:grpSp>
      <p:grpSp>
        <p:nvGrpSpPr>
          <p:cNvPr id="23" name="Group 22"/>
          <p:cNvGrpSpPr/>
          <p:nvPr/>
        </p:nvGrpSpPr>
        <p:grpSpPr>
          <a:xfrm>
            <a:off x="10514689" y="3106287"/>
            <a:ext cx="1630482" cy="1785104"/>
            <a:chOff x="15812038" y="3445257"/>
            <a:chExt cx="1630482" cy="1785104"/>
          </a:xfrm>
        </p:grpSpPr>
        <p:sp>
          <p:nvSpPr>
            <p:cNvPr id="85" name="TextBox 84"/>
            <p:cNvSpPr txBox="1"/>
            <p:nvPr/>
          </p:nvSpPr>
          <p:spPr>
            <a:xfrm>
              <a:off x="15869101" y="3445257"/>
              <a:ext cx="1461125"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Sana</a:t>
              </a: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812038" y="3549250"/>
              <a:ext cx="1630482" cy="1390461"/>
            </a:xfrm>
            <a:prstGeom prst="rect">
              <a:avLst/>
            </a:prstGeom>
          </p:spPr>
        </p:pic>
      </p:grpSp>
      <p:grpSp>
        <p:nvGrpSpPr>
          <p:cNvPr id="24" name="Group 23"/>
          <p:cNvGrpSpPr/>
          <p:nvPr/>
        </p:nvGrpSpPr>
        <p:grpSpPr>
          <a:xfrm>
            <a:off x="7324098" y="3097525"/>
            <a:ext cx="1673600" cy="1785104"/>
            <a:chOff x="12813736" y="2008283"/>
            <a:chExt cx="1673600" cy="1785104"/>
          </a:xfrm>
        </p:grpSpPr>
        <p:sp>
          <p:nvSpPr>
            <p:cNvPr id="88" name="TextBox 87"/>
            <p:cNvSpPr txBox="1"/>
            <p:nvPr/>
          </p:nvSpPr>
          <p:spPr>
            <a:xfrm>
              <a:off x="12813736" y="2008283"/>
              <a:ext cx="1673600" cy="176784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Igualdad</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910993" y="2058341"/>
              <a:ext cx="1462005" cy="1246786"/>
            </a:xfrm>
            <a:prstGeom prst="rect">
              <a:avLst/>
            </a:prstGeom>
          </p:spPr>
        </p:pic>
      </p:grpSp>
      <p:pic>
        <p:nvPicPr>
          <p:cNvPr id="78" name="Picture 77">
            <a:extLst>
              <a:ext uri="{FF2B5EF4-FFF2-40B4-BE49-F238E27FC236}">
                <a16:creationId xmlns:a16="http://schemas.microsoft.com/office/drawing/2014/main" id="{EBA3BA09-737F-4F9D-BAC1-A5987FEF4E72}"/>
              </a:ext>
            </a:extLst>
          </p:cNvPr>
          <p:cNvPicPr>
            <a:picLocks noChangeAspect="1"/>
          </p:cNvPicPr>
          <p:nvPr/>
        </p:nvPicPr>
        <p:blipFill>
          <a:blip r:embed="rId1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81" name="TextBox 80">
            <a:extLst>
              <a:ext uri="{FF2B5EF4-FFF2-40B4-BE49-F238E27FC236}">
                <a16:creationId xmlns:a16="http://schemas.microsoft.com/office/drawing/2014/main" id="{172E9D22-DCFB-4041-82AA-CCF657A09554}"/>
              </a:ext>
            </a:extLst>
          </p:cNvPr>
          <p:cNvSpPr txBox="1"/>
          <p:nvPr/>
        </p:nvSpPr>
        <p:spPr>
          <a:xfrm>
            <a:off x="2354420" y="108521"/>
            <a:ext cx="6174286" cy="646331"/>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83" name="Rectangle 82">
            <a:extLst>
              <a:ext uri="{FF2B5EF4-FFF2-40B4-BE49-F238E27FC236}">
                <a16:creationId xmlns:a16="http://schemas.microsoft.com/office/drawing/2014/main" id="{B00515FD-9D9D-5840-A24F-6BC137A6F41D}"/>
              </a:ext>
            </a:extLst>
          </p:cNvPr>
          <p:cNvSpPr/>
          <p:nvPr/>
        </p:nvSpPr>
        <p:spPr>
          <a:xfrm>
            <a:off x="5808429" y="6621481"/>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derechos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84" name="Group 83">
            <a:extLst>
              <a:ext uri="{FF2B5EF4-FFF2-40B4-BE49-F238E27FC236}">
                <a16:creationId xmlns:a16="http://schemas.microsoft.com/office/drawing/2014/main" id="{59E3D5CF-4B9B-4C47-B5CD-AA1B47550C6D}"/>
              </a:ext>
            </a:extLst>
          </p:cNvPr>
          <p:cNvGrpSpPr/>
          <p:nvPr/>
        </p:nvGrpSpPr>
        <p:grpSpPr>
          <a:xfrm>
            <a:off x="5224187" y="4990585"/>
            <a:ext cx="6887774" cy="1612811"/>
            <a:chOff x="5211830" y="4990585"/>
            <a:chExt cx="6887774" cy="1612811"/>
          </a:xfrm>
        </p:grpSpPr>
        <p:sp>
          <p:nvSpPr>
            <p:cNvPr id="86" name="Rectangle 85">
              <a:extLst>
                <a:ext uri="{FF2B5EF4-FFF2-40B4-BE49-F238E27FC236}">
                  <a16:creationId xmlns:a16="http://schemas.microsoft.com/office/drawing/2014/main" id="{E4D1778B-1CEB-6B44-9A17-F44F7D5F2910}"/>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538066D9-17A2-0646-B387-6966C5BF0195}"/>
                </a:ext>
              </a:extLst>
            </p:cNvPr>
            <p:cNvGrpSpPr/>
            <p:nvPr/>
          </p:nvGrpSpPr>
          <p:grpSpPr>
            <a:xfrm>
              <a:off x="5302551" y="5114260"/>
              <a:ext cx="6690725" cy="1346741"/>
              <a:chOff x="5302551" y="5114260"/>
              <a:chExt cx="6690725" cy="1346741"/>
            </a:xfrm>
          </p:grpSpPr>
          <p:grpSp>
            <p:nvGrpSpPr>
              <p:cNvPr id="89" name="Group 88">
                <a:extLst>
                  <a:ext uri="{FF2B5EF4-FFF2-40B4-BE49-F238E27FC236}">
                    <a16:creationId xmlns:a16="http://schemas.microsoft.com/office/drawing/2014/main" id="{D09C122B-E442-424D-8DC9-216E8AB72873}"/>
                  </a:ext>
                </a:extLst>
              </p:cNvPr>
              <p:cNvGrpSpPr/>
              <p:nvPr/>
            </p:nvGrpSpPr>
            <p:grpSpPr>
              <a:xfrm>
                <a:off x="5302551" y="5114260"/>
                <a:ext cx="1380744" cy="1344168"/>
                <a:chOff x="5302551" y="5101197"/>
                <a:chExt cx="1380744" cy="1344168"/>
              </a:xfrm>
            </p:grpSpPr>
            <p:sp>
              <p:nvSpPr>
                <p:cNvPr id="102" name="TextBox 101">
                  <a:extLst>
                    <a:ext uri="{FF2B5EF4-FFF2-40B4-BE49-F238E27FC236}">
                      <a16:creationId xmlns:a16="http://schemas.microsoft.com/office/drawing/2014/main" id="{524B6185-E1E5-0D4D-A4CE-FD96288331A5}"/>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03" name="Picture 102">
                  <a:extLst>
                    <a:ext uri="{FF2B5EF4-FFF2-40B4-BE49-F238E27FC236}">
                      <a16:creationId xmlns:a16="http://schemas.microsoft.com/office/drawing/2014/main" id="{AECC0A68-788F-0A42-8F94-E9C1ABCD203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90" name="Group 89">
                <a:extLst>
                  <a:ext uri="{FF2B5EF4-FFF2-40B4-BE49-F238E27FC236}">
                    <a16:creationId xmlns:a16="http://schemas.microsoft.com/office/drawing/2014/main" id="{4D78FC7E-7F9C-F948-8303-042CD712A4B8}"/>
                  </a:ext>
                </a:extLst>
              </p:cNvPr>
              <p:cNvGrpSpPr/>
              <p:nvPr/>
            </p:nvGrpSpPr>
            <p:grpSpPr>
              <a:xfrm>
                <a:off x="6681514" y="5119881"/>
                <a:ext cx="1287311" cy="1341120"/>
                <a:chOff x="6679965" y="5119881"/>
                <a:chExt cx="1260273" cy="1341120"/>
              </a:xfrm>
            </p:grpSpPr>
            <p:sp>
              <p:nvSpPr>
                <p:cNvPr id="100" name="TextBox 99">
                  <a:extLst>
                    <a:ext uri="{FF2B5EF4-FFF2-40B4-BE49-F238E27FC236}">
                      <a16:creationId xmlns:a16="http://schemas.microsoft.com/office/drawing/2014/main" id="{2455FE6B-3BF7-A948-9DF7-8AF198D6BB31}"/>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01" name="Picture 100">
                  <a:extLst>
                    <a:ext uri="{FF2B5EF4-FFF2-40B4-BE49-F238E27FC236}">
                      <a16:creationId xmlns:a16="http://schemas.microsoft.com/office/drawing/2014/main" id="{CB3D2487-FD40-E74D-BEBF-B3EFBB6461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91" name="Group 90">
                <a:extLst>
                  <a:ext uri="{FF2B5EF4-FFF2-40B4-BE49-F238E27FC236}">
                    <a16:creationId xmlns:a16="http://schemas.microsoft.com/office/drawing/2014/main" id="{6F28D246-3EFA-0449-A1B8-627469DF0E1E}"/>
                  </a:ext>
                </a:extLst>
              </p:cNvPr>
              <p:cNvGrpSpPr/>
              <p:nvPr/>
            </p:nvGrpSpPr>
            <p:grpSpPr>
              <a:xfrm>
                <a:off x="7968825" y="5119214"/>
                <a:ext cx="1217753" cy="1341120"/>
                <a:chOff x="7968825" y="5106151"/>
                <a:chExt cx="1217753" cy="1341120"/>
              </a:xfrm>
            </p:grpSpPr>
            <p:sp>
              <p:nvSpPr>
                <p:cNvPr id="98" name="TextBox 97">
                  <a:extLst>
                    <a:ext uri="{FF2B5EF4-FFF2-40B4-BE49-F238E27FC236}">
                      <a16:creationId xmlns:a16="http://schemas.microsoft.com/office/drawing/2014/main" id="{52132FCE-51D0-4844-9B48-98EC2BC9884E}"/>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99" name="Picture 98">
                  <a:extLst>
                    <a:ext uri="{FF2B5EF4-FFF2-40B4-BE49-F238E27FC236}">
                      <a16:creationId xmlns:a16="http://schemas.microsoft.com/office/drawing/2014/main" id="{34373106-0F08-AE41-BDA3-ABCCC7A1F61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92" name="Group 91">
                <a:extLst>
                  <a:ext uri="{FF2B5EF4-FFF2-40B4-BE49-F238E27FC236}">
                    <a16:creationId xmlns:a16="http://schemas.microsoft.com/office/drawing/2014/main" id="{96D67A2F-003F-304F-81B7-1C4F26C4E5DB}"/>
                  </a:ext>
                </a:extLst>
              </p:cNvPr>
              <p:cNvGrpSpPr/>
              <p:nvPr/>
            </p:nvGrpSpPr>
            <p:grpSpPr>
              <a:xfrm>
                <a:off x="9187233" y="5115260"/>
                <a:ext cx="1362456" cy="1344168"/>
                <a:chOff x="9187233" y="5102197"/>
                <a:chExt cx="1362456" cy="1344168"/>
              </a:xfrm>
            </p:grpSpPr>
            <p:sp>
              <p:nvSpPr>
                <p:cNvPr id="96" name="TextBox 95">
                  <a:extLst>
                    <a:ext uri="{FF2B5EF4-FFF2-40B4-BE49-F238E27FC236}">
                      <a16:creationId xmlns:a16="http://schemas.microsoft.com/office/drawing/2014/main" id="{15703393-DD11-CA48-9FB1-6C4F0607E5C4}"/>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97" name="Picture 96">
                  <a:extLst>
                    <a:ext uri="{FF2B5EF4-FFF2-40B4-BE49-F238E27FC236}">
                      <a16:creationId xmlns:a16="http://schemas.microsoft.com/office/drawing/2014/main" id="{ACFCE654-7939-7A42-86FE-B83062927D0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93" name="Group 92">
                <a:extLst>
                  <a:ext uri="{FF2B5EF4-FFF2-40B4-BE49-F238E27FC236}">
                    <a16:creationId xmlns:a16="http://schemas.microsoft.com/office/drawing/2014/main" id="{0A9C2596-AD3E-0841-9C59-BBA59893D84A}"/>
                  </a:ext>
                </a:extLst>
              </p:cNvPr>
              <p:cNvGrpSpPr/>
              <p:nvPr/>
            </p:nvGrpSpPr>
            <p:grpSpPr>
              <a:xfrm>
                <a:off x="10548524" y="5114862"/>
                <a:ext cx="1444752" cy="1344168"/>
                <a:chOff x="10548524" y="5101799"/>
                <a:chExt cx="1444752" cy="1344168"/>
              </a:xfrm>
            </p:grpSpPr>
            <p:sp>
              <p:nvSpPr>
                <p:cNvPr id="94" name="TextBox 93">
                  <a:extLst>
                    <a:ext uri="{FF2B5EF4-FFF2-40B4-BE49-F238E27FC236}">
                      <a16:creationId xmlns:a16="http://schemas.microsoft.com/office/drawing/2014/main" id="{0FFC866C-5B48-2043-962B-4955BDB123A6}"/>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95" name="Picture 94">
                  <a:extLst>
                    <a:ext uri="{FF2B5EF4-FFF2-40B4-BE49-F238E27FC236}">
                      <a16:creationId xmlns:a16="http://schemas.microsoft.com/office/drawing/2014/main" id="{3679C232-B1FD-AA4E-A6D3-959C710A6FF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grpSp>
        <p:nvGrpSpPr>
          <p:cNvPr id="104" name="Group 103">
            <a:extLst>
              <a:ext uri="{FF2B5EF4-FFF2-40B4-BE49-F238E27FC236}">
                <a16:creationId xmlns:a16="http://schemas.microsoft.com/office/drawing/2014/main" id="{440E7390-5396-7E41-83B7-DDA280776DDC}"/>
              </a:ext>
            </a:extLst>
          </p:cNvPr>
          <p:cNvGrpSpPr/>
          <p:nvPr/>
        </p:nvGrpSpPr>
        <p:grpSpPr>
          <a:xfrm>
            <a:off x="26035" y="3334700"/>
            <a:ext cx="1580866" cy="1831271"/>
            <a:chOff x="22860" y="3128960"/>
            <a:chExt cx="1580866" cy="1831271"/>
          </a:xfrm>
        </p:grpSpPr>
        <p:sp>
          <p:nvSpPr>
            <p:cNvPr id="105" name="TextBox 104">
              <a:extLst>
                <a:ext uri="{FF2B5EF4-FFF2-40B4-BE49-F238E27FC236}">
                  <a16:creationId xmlns:a16="http://schemas.microsoft.com/office/drawing/2014/main" id="{B19CFC22-84D7-CF40-B9EF-38A1CF1DCD05}"/>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106" name="Picture 105">
              <a:extLst>
                <a:ext uri="{FF2B5EF4-FFF2-40B4-BE49-F238E27FC236}">
                  <a16:creationId xmlns:a16="http://schemas.microsoft.com/office/drawing/2014/main" id="{68A7C000-9123-AA4B-B753-22D260CA46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107" name="Group 106">
            <a:extLst>
              <a:ext uri="{FF2B5EF4-FFF2-40B4-BE49-F238E27FC236}">
                <a16:creationId xmlns:a16="http://schemas.microsoft.com/office/drawing/2014/main" id="{E9F7792D-E192-C048-AAE6-E158AC600699}"/>
              </a:ext>
            </a:extLst>
          </p:cNvPr>
          <p:cNvGrpSpPr/>
          <p:nvPr/>
        </p:nvGrpSpPr>
        <p:grpSpPr>
          <a:xfrm>
            <a:off x="32485" y="2037955"/>
            <a:ext cx="1579013" cy="1295743"/>
            <a:chOff x="22860" y="1832215"/>
            <a:chExt cx="1579013" cy="1288137"/>
          </a:xfrm>
        </p:grpSpPr>
        <p:sp>
          <p:nvSpPr>
            <p:cNvPr id="108" name="TextBox 107">
              <a:extLst>
                <a:ext uri="{FF2B5EF4-FFF2-40B4-BE49-F238E27FC236}">
                  <a16:creationId xmlns:a16="http://schemas.microsoft.com/office/drawing/2014/main" id="{BE680C4E-B161-E643-987A-7F681F623F3F}"/>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109" name="Picture 108">
              <a:extLst>
                <a:ext uri="{FF2B5EF4-FFF2-40B4-BE49-F238E27FC236}">
                  <a16:creationId xmlns:a16="http://schemas.microsoft.com/office/drawing/2014/main" id="{358C8896-E6C7-7A4E-9AEB-194B4BEF60A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110" name="Group 109">
            <a:extLst>
              <a:ext uri="{FF2B5EF4-FFF2-40B4-BE49-F238E27FC236}">
                <a16:creationId xmlns:a16="http://schemas.microsoft.com/office/drawing/2014/main" id="{00710D3C-065E-164D-AE80-D4BDE31AA598}"/>
              </a:ext>
            </a:extLst>
          </p:cNvPr>
          <p:cNvGrpSpPr/>
          <p:nvPr/>
        </p:nvGrpSpPr>
        <p:grpSpPr>
          <a:xfrm>
            <a:off x="1610201" y="2037869"/>
            <a:ext cx="1545336" cy="1298448"/>
            <a:chOff x="1655921" y="1843079"/>
            <a:chExt cx="1552076" cy="1286794"/>
          </a:xfrm>
        </p:grpSpPr>
        <p:sp>
          <p:nvSpPr>
            <p:cNvPr id="111" name="TextBox 110">
              <a:extLst>
                <a:ext uri="{FF2B5EF4-FFF2-40B4-BE49-F238E27FC236}">
                  <a16:creationId xmlns:a16="http://schemas.microsoft.com/office/drawing/2014/main" id="{42D9DDA4-8E76-FA4E-ABA8-62B01FE1EF5A}"/>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112" name="Picture 111">
              <a:extLst>
                <a:ext uri="{FF2B5EF4-FFF2-40B4-BE49-F238E27FC236}">
                  <a16:creationId xmlns:a16="http://schemas.microsoft.com/office/drawing/2014/main" id="{2603E2F2-FC4C-CD4F-AD82-8128A52399E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113" name="Group 112">
            <a:extLst>
              <a:ext uri="{FF2B5EF4-FFF2-40B4-BE49-F238E27FC236}">
                <a16:creationId xmlns:a16="http://schemas.microsoft.com/office/drawing/2014/main" id="{237800E2-D8CB-5049-932B-6E27E084ABB6}"/>
              </a:ext>
            </a:extLst>
          </p:cNvPr>
          <p:cNvGrpSpPr/>
          <p:nvPr/>
        </p:nvGrpSpPr>
        <p:grpSpPr>
          <a:xfrm>
            <a:off x="1617444" y="5176828"/>
            <a:ext cx="1543050" cy="1665878"/>
            <a:chOff x="1663164" y="4971088"/>
            <a:chExt cx="1543050" cy="1569660"/>
          </a:xfrm>
        </p:grpSpPr>
        <p:sp>
          <p:nvSpPr>
            <p:cNvPr id="114" name="TextBox 113">
              <a:extLst>
                <a:ext uri="{FF2B5EF4-FFF2-40B4-BE49-F238E27FC236}">
                  <a16:creationId xmlns:a16="http://schemas.microsoft.com/office/drawing/2014/main" id="{C6892ED0-1EAB-1948-B246-7492E54BE27D}"/>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115" name="Picture 114">
              <a:extLst>
                <a:ext uri="{FF2B5EF4-FFF2-40B4-BE49-F238E27FC236}">
                  <a16:creationId xmlns:a16="http://schemas.microsoft.com/office/drawing/2014/main" id="{603C04DA-A578-9440-8FAE-6F23C71A9D9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116" name="Group 115">
            <a:extLst>
              <a:ext uri="{FF2B5EF4-FFF2-40B4-BE49-F238E27FC236}">
                <a16:creationId xmlns:a16="http://schemas.microsoft.com/office/drawing/2014/main" id="{96870AD9-B99F-454C-A97A-EBD967566464}"/>
              </a:ext>
            </a:extLst>
          </p:cNvPr>
          <p:cNvGrpSpPr/>
          <p:nvPr/>
        </p:nvGrpSpPr>
        <p:grpSpPr>
          <a:xfrm>
            <a:off x="26670" y="5173020"/>
            <a:ext cx="1581912" cy="1682496"/>
            <a:chOff x="38100" y="4967279"/>
            <a:chExt cx="1578104" cy="1631555"/>
          </a:xfrm>
        </p:grpSpPr>
        <p:sp>
          <p:nvSpPr>
            <p:cNvPr id="117" name="TextBox 116">
              <a:extLst>
                <a:ext uri="{FF2B5EF4-FFF2-40B4-BE49-F238E27FC236}">
                  <a16:creationId xmlns:a16="http://schemas.microsoft.com/office/drawing/2014/main" id="{EFB1DDA2-E658-A048-A6A8-549E6BD74E7F}"/>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18" name="Picture 117">
              <a:extLst>
                <a:ext uri="{FF2B5EF4-FFF2-40B4-BE49-F238E27FC236}">
                  <a16:creationId xmlns:a16="http://schemas.microsoft.com/office/drawing/2014/main" id="{01AD9EFF-7D1B-D942-8621-5787AA48F60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19" name="Group 118">
            <a:extLst>
              <a:ext uri="{FF2B5EF4-FFF2-40B4-BE49-F238E27FC236}">
                <a16:creationId xmlns:a16="http://schemas.microsoft.com/office/drawing/2014/main" id="{6F129C6B-86FA-8547-B9C0-9E2562091832}"/>
              </a:ext>
            </a:extLst>
          </p:cNvPr>
          <p:cNvGrpSpPr/>
          <p:nvPr/>
        </p:nvGrpSpPr>
        <p:grpSpPr>
          <a:xfrm>
            <a:off x="1616050" y="3329933"/>
            <a:ext cx="1536494" cy="1854641"/>
            <a:chOff x="1661769" y="3124193"/>
            <a:chExt cx="1554555" cy="1831271"/>
          </a:xfrm>
        </p:grpSpPr>
        <p:sp>
          <p:nvSpPr>
            <p:cNvPr id="120" name="TextBox 119">
              <a:extLst>
                <a:ext uri="{FF2B5EF4-FFF2-40B4-BE49-F238E27FC236}">
                  <a16:creationId xmlns:a16="http://schemas.microsoft.com/office/drawing/2014/main" id="{E33CC75D-4BCC-4F47-93B5-2E091B440A57}"/>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21" name="Picture 120">
              <a:extLst>
                <a:ext uri="{FF2B5EF4-FFF2-40B4-BE49-F238E27FC236}">
                  <a16:creationId xmlns:a16="http://schemas.microsoft.com/office/drawing/2014/main" id="{AABAE068-1E0F-F84C-8368-1FE11C3EEF1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22" name="Group 121">
            <a:extLst>
              <a:ext uri="{FF2B5EF4-FFF2-40B4-BE49-F238E27FC236}">
                <a16:creationId xmlns:a16="http://schemas.microsoft.com/office/drawing/2014/main" id="{2C50F329-5571-4F43-A8E9-5476DFC6BBC4}"/>
              </a:ext>
            </a:extLst>
          </p:cNvPr>
          <p:cNvGrpSpPr/>
          <p:nvPr/>
        </p:nvGrpSpPr>
        <p:grpSpPr>
          <a:xfrm>
            <a:off x="3154897" y="5173018"/>
            <a:ext cx="2027982" cy="1669688"/>
            <a:chOff x="3257767" y="5236680"/>
            <a:chExt cx="1824232" cy="1544337"/>
          </a:xfrm>
        </p:grpSpPr>
        <p:sp>
          <p:nvSpPr>
            <p:cNvPr id="123" name="TextBox 122">
              <a:extLst>
                <a:ext uri="{FF2B5EF4-FFF2-40B4-BE49-F238E27FC236}">
                  <a16:creationId xmlns:a16="http://schemas.microsoft.com/office/drawing/2014/main" id="{89198C9B-31CC-AC48-AD83-54FFF6E25AE0}"/>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24" name="Picture 123">
              <a:extLst>
                <a:ext uri="{FF2B5EF4-FFF2-40B4-BE49-F238E27FC236}">
                  <a16:creationId xmlns:a16="http://schemas.microsoft.com/office/drawing/2014/main" id="{9963D207-0E23-D94A-A37F-8342833B4928}"/>
                </a:ext>
              </a:extLst>
            </p:cNvPr>
            <p:cNvPicPr>
              <a:picLocks noChangeAspect="1"/>
            </p:cNvPicPr>
            <p:nvPr/>
          </p:nvPicPr>
          <p:blipFill>
            <a:blip r:embed="rId26">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6" y="0"/>
            <a:ext cx="12166314"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9" name="Footer Placeholder 3">
            <a:extLst>
              <a:ext uri="{FF2B5EF4-FFF2-40B4-BE49-F238E27FC236}">
                <a16:creationId xmlns:a16="http://schemas.microsoft.com/office/drawing/2014/main" id="{F897892D-521B-4DE9-9676-2E1AC09C149F}"/>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a:extLst>
              <a:ext uri="{FF2B5EF4-FFF2-40B4-BE49-F238E27FC236}">
                <a16:creationId xmlns:a16="http://schemas.microsoft.com/office/drawing/2014/main" id="{D69C055E-EF3B-4247-BF3C-23B8432604D0}"/>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1" name="Group 10"/>
          <p:cNvGrpSpPr/>
          <p:nvPr/>
        </p:nvGrpSpPr>
        <p:grpSpPr>
          <a:xfrm>
            <a:off x="2129459" y="109840"/>
            <a:ext cx="9636798" cy="5004392"/>
            <a:chOff x="2129459" y="109840"/>
            <a:chExt cx="9636798" cy="5004392"/>
          </a:xfrm>
        </p:grpSpPr>
        <p:grpSp>
          <p:nvGrpSpPr>
            <p:cNvPr id="12" name="Group 11"/>
            <p:cNvGrpSpPr/>
            <p:nvPr/>
          </p:nvGrpSpPr>
          <p:grpSpPr>
            <a:xfrm>
              <a:off x="2129459" y="109840"/>
              <a:ext cx="9636798" cy="5004392"/>
              <a:chOff x="2129459" y="109840"/>
              <a:chExt cx="9636798" cy="5004392"/>
            </a:xfrm>
          </p:grpSpPr>
          <p:sp>
            <p:nvSpPr>
              <p:cNvPr id="15" name="Oval 14"/>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129459" y="109840"/>
                <a:ext cx="9636798" cy="5004392"/>
                <a:chOff x="2129459" y="109840"/>
                <a:chExt cx="9636798" cy="5004392"/>
              </a:xfrm>
            </p:grpSpPr>
            <p:pic>
              <p:nvPicPr>
                <p:cNvPr id="17" name="Picture 2" descr="4f7404e9-4e46-4c7e-b722-ae5465174d6e@namprd16"/>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842090" y="3675331"/>
                  <a:ext cx="1376070" cy="615553"/>
                </a:xfrm>
                <a:prstGeom prst="rect">
                  <a:avLst/>
                </a:prstGeom>
                <a:noFill/>
              </p:spPr>
              <p:txBody>
                <a:bodyPr wrap="square" rtlCol="0">
                  <a:spAutoFit/>
                </a:bodyPr>
                <a:lstStyle/>
                <a:p>
                  <a:pPr algn="ctr"/>
                  <a:r>
                    <a:rPr lang="es-MX" sz="1700" b="0" i="0" strike="noStrike" cap="none" spc="0" baseline="0" dirty="0">
                      <a:solidFill>
                        <a:srgbClr val="000000"/>
                      </a:solidFill>
                      <a:effectLst/>
                      <a:latin typeface="Smoothy" pitchFamily="2" charset="77"/>
                      <a:ea typeface="Tahoma"/>
                      <a:cs typeface="Tahoma"/>
                    </a:rPr>
                    <a:t>Hola. ¿Puede hablar?</a:t>
                  </a:r>
                </a:p>
              </p:txBody>
            </p:sp>
            <p:sp>
              <p:nvSpPr>
                <p:cNvPr id="20" name="TextBox 19"/>
                <p:cNvSpPr txBox="1"/>
                <p:nvPr/>
              </p:nvSpPr>
              <p:spPr>
                <a:xfrm>
                  <a:off x="9624078" y="4498679"/>
                  <a:ext cx="1631801" cy="615553"/>
                </a:xfrm>
                <a:prstGeom prst="rect">
                  <a:avLst/>
                </a:prstGeom>
                <a:noFill/>
              </p:spPr>
              <p:txBody>
                <a:bodyPr wrap="square" rtlCol="0">
                  <a:spAutoFit/>
                </a:bodyPr>
                <a:lstStyle/>
                <a:p>
                  <a:pPr algn="ctr"/>
                  <a:r>
                    <a:rPr lang="es-MX" sz="1700" b="0" i="0" strike="noStrike" cap="none" spc="0" baseline="0" dirty="0">
                      <a:solidFill>
                        <a:srgbClr val="000000"/>
                      </a:solidFill>
                      <a:effectLst/>
                      <a:latin typeface="Smoothy" pitchFamily="2" charset="77"/>
                      <a:ea typeface="Tahoma"/>
                      <a:cs typeface="Tahoma"/>
                    </a:rPr>
                    <a:t>Sí. ¿En qué le puedo ayudar?</a:t>
                  </a:r>
                </a:p>
              </p:txBody>
            </p:sp>
            <p:sp>
              <p:nvSpPr>
                <p:cNvPr id="21" name="TextBox 20"/>
                <p:cNvSpPr txBox="1"/>
                <p:nvPr/>
              </p:nvSpPr>
              <p:spPr>
                <a:xfrm>
                  <a:off x="9512801" y="3096757"/>
                  <a:ext cx="2253456" cy="457200"/>
                </a:xfrm>
                <a:prstGeom prst="rect">
                  <a:avLst/>
                </a:prstGeom>
                <a:no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grpSp>
              <p:nvGrpSpPr>
                <p:cNvPr id="22" name="Group 21"/>
                <p:cNvGrpSpPr/>
                <p:nvPr/>
              </p:nvGrpSpPr>
              <p:grpSpPr>
                <a:xfrm>
                  <a:off x="2428239" y="109840"/>
                  <a:ext cx="5605445" cy="646331"/>
                  <a:chOff x="2428239" y="109840"/>
                  <a:chExt cx="5605445" cy="646331"/>
                </a:xfrm>
              </p:grpSpPr>
              <p:sp>
                <p:nvSpPr>
                  <p:cNvPr id="23" name="Rectangle 22"/>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428240" y="109840"/>
                    <a:ext cx="5605444"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grpSp>
        <p:sp>
          <p:nvSpPr>
            <p:cNvPr id="13" name="Moon 12"/>
            <p:cNvSpPr/>
            <p:nvPr/>
          </p:nvSpPr>
          <p:spPr>
            <a:xfrm rot="12641641">
              <a:off x="8532331" y="2475669"/>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63262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08FDE59-78D8-9045-96C2-7A0FED66967D}"/>
              </a:ext>
            </a:extLst>
          </p:cNvPr>
          <p:cNvGrpSpPr/>
          <p:nvPr/>
        </p:nvGrpSpPr>
        <p:grpSpPr>
          <a:xfrm>
            <a:off x="0" y="0"/>
            <a:ext cx="12192001" cy="6858000"/>
            <a:chOff x="0" y="0"/>
            <a:chExt cx="12192001" cy="6858000"/>
          </a:xfrm>
        </p:grpSpPr>
        <p:grpSp>
          <p:nvGrpSpPr>
            <p:cNvPr id="27" name="Group 26">
              <a:extLst>
                <a:ext uri="{FF2B5EF4-FFF2-40B4-BE49-F238E27FC236}">
                  <a16:creationId xmlns:a16="http://schemas.microsoft.com/office/drawing/2014/main" id="{43B77B26-9B2C-7A4A-AFF1-F9994A88FE1A}"/>
                </a:ext>
              </a:extLst>
            </p:cNvPr>
            <p:cNvGrpSpPr/>
            <p:nvPr/>
          </p:nvGrpSpPr>
          <p:grpSpPr>
            <a:xfrm>
              <a:off x="0" y="0"/>
              <a:ext cx="12192000" cy="6858000"/>
              <a:chOff x="0" y="0"/>
              <a:chExt cx="12192000" cy="6858000"/>
            </a:xfrm>
          </p:grpSpPr>
          <p:pic>
            <p:nvPicPr>
              <p:cNvPr id="41" name="Picture 40">
                <a:extLst>
                  <a:ext uri="{FF2B5EF4-FFF2-40B4-BE49-F238E27FC236}">
                    <a16:creationId xmlns:a16="http://schemas.microsoft.com/office/drawing/2014/main" id="{64D0B6D1-5D3D-7546-803C-76CBE517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2" name="Picture 41">
                <a:extLst>
                  <a:ext uri="{FF2B5EF4-FFF2-40B4-BE49-F238E27FC236}">
                    <a16:creationId xmlns:a16="http://schemas.microsoft.com/office/drawing/2014/main" id="{FA153566-34DE-434D-9D49-6BAE68409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28" name="Footer Placeholder 3">
              <a:extLst>
                <a:ext uri="{FF2B5EF4-FFF2-40B4-BE49-F238E27FC236}">
                  <a16:creationId xmlns:a16="http://schemas.microsoft.com/office/drawing/2014/main" id="{42F86C66-2DC7-B14D-B6E4-ACE14020E3D0}"/>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29" name="Picture 28">
              <a:extLst>
                <a:ext uri="{FF2B5EF4-FFF2-40B4-BE49-F238E27FC236}">
                  <a16:creationId xmlns:a16="http://schemas.microsoft.com/office/drawing/2014/main" id="{7301DBA9-AB77-7446-A25D-0F8D26FB4A11}"/>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30" name="Group 29">
              <a:extLst>
                <a:ext uri="{FF2B5EF4-FFF2-40B4-BE49-F238E27FC236}">
                  <a16:creationId xmlns:a16="http://schemas.microsoft.com/office/drawing/2014/main" id="{3EC814A3-C16D-9442-BAAF-F8B3153BE1EE}"/>
                </a:ext>
              </a:extLst>
            </p:cNvPr>
            <p:cNvGrpSpPr/>
            <p:nvPr/>
          </p:nvGrpSpPr>
          <p:grpSpPr>
            <a:xfrm>
              <a:off x="2323753" y="343701"/>
              <a:ext cx="6386621" cy="2269566"/>
              <a:chOff x="2323753" y="343701"/>
              <a:chExt cx="6386621" cy="2269566"/>
            </a:xfrm>
          </p:grpSpPr>
          <p:sp>
            <p:nvSpPr>
              <p:cNvPr id="32" name="Oval 31">
                <a:extLst>
                  <a:ext uri="{FF2B5EF4-FFF2-40B4-BE49-F238E27FC236}">
                    <a16:creationId xmlns:a16="http://schemas.microsoft.com/office/drawing/2014/main" id="{988A53A2-E310-9E4A-A931-5B182325F927}"/>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37BED33-D08A-AA43-96BE-740D20E32780}"/>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FA81870-5620-3A4E-BB5B-EB8141AB710C}"/>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35" name="TextBox 34">
                <a:extLst>
                  <a:ext uri="{FF2B5EF4-FFF2-40B4-BE49-F238E27FC236}">
                    <a16:creationId xmlns:a16="http://schemas.microsoft.com/office/drawing/2014/main" id="{6516D403-3C54-2149-95CA-3B9AA12E67B3}"/>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36" name="Group 35">
                <a:extLst>
                  <a:ext uri="{FF2B5EF4-FFF2-40B4-BE49-F238E27FC236}">
                    <a16:creationId xmlns:a16="http://schemas.microsoft.com/office/drawing/2014/main" id="{4B810894-5863-1641-8E6A-C985D67525B5}"/>
                  </a:ext>
                </a:extLst>
              </p:cNvPr>
              <p:cNvGrpSpPr/>
              <p:nvPr/>
            </p:nvGrpSpPr>
            <p:grpSpPr>
              <a:xfrm>
                <a:off x="2482050" y="343701"/>
                <a:ext cx="5281205" cy="646331"/>
                <a:chOff x="2038214" y="274927"/>
                <a:chExt cx="4844516" cy="646331"/>
              </a:xfrm>
            </p:grpSpPr>
            <p:sp>
              <p:nvSpPr>
                <p:cNvPr id="39" name="Rectangle 38">
                  <a:extLst>
                    <a:ext uri="{FF2B5EF4-FFF2-40B4-BE49-F238E27FC236}">
                      <a16:creationId xmlns:a16="http://schemas.microsoft.com/office/drawing/2014/main" id="{FB2693A3-6B82-1543-9378-E3F13D3F3515}"/>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FB3FD13-E987-4647-A0C1-58B5B186D76A}"/>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37" name="Oval 36">
                <a:extLst>
                  <a:ext uri="{FF2B5EF4-FFF2-40B4-BE49-F238E27FC236}">
                    <a16:creationId xmlns:a16="http://schemas.microsoft.com/office/drawing/2014/main" id="{7579EA92-B142-3E49-A4C4-34C94579999E}"/>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19804DF-F385-CA4D-AA11-1EE818AEA529}"/>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31" name="Rectangle 30">
              <a:extLst>
                <a:ext uri="{FF2B5EF4-FFF2-40B4-BE49-F238E27FC236}">
                  <a16:creationId xmlns:a16="http://schemas.microsoft.com/office/drawing/2014/main" id="{1D20E8C0-9EE3-3943-B146-60A1672AE0EE}"/>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EE29DB39-50E6-FE4B-AAB3-E0E4FB784BFD}"/>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1" y="0"/>
            <a:ext cx="12259651" cy="6858000"/>
          </a:xfrm>
          <a:prstGeom prst="rect">
            <a:avLst/>
          </a:prstGeom>
        </p:spPr>
      </p:pic>
      <p:sp>
        <p:nvSpPr>
          <p:cNvPr id="6" name="TextBox 5"/>
          <p:cNvSpPr txBox="1"/>
          <p:nvPr/>
        </p:nvSpPr>
        <p:spPr>
          <a:xfrm>
            <a:off x="555008" y="1920782"/>
            <a:ext cx="11277600" cy="1188720"/>
          </a:xfrm>
          <a:prstGeom prst="rect">
            <a:avLst/>
          </a:prstGeom>
          <a:noFill/>
          <a:ln w="57150">
            <a:solidFill>
              <a:schemeClr val="tx1"/>
            </a:solidFill>
          </a:ln>
        </p:spPr>
        <p:txBody>
          <a:bodyPr wrap="square" rtlCol="0">
            <a:spAutoFit/>
          </a:bodyPr>
          <a:lstStyle/>
          <a:p>
            <a:pPr algn="ctr"/>
            <a:r>
              <a:rPr lang="es-MX" sz="3600" b="1" i="0" strike="noStrike" cap="none" spc="0" baseline="0">
                <a:solidFill>
                  <a:srgbClr val="000000"/>
                </a:solidFill>
                <a:effectLst/>
                <a:latin typeface="Tahoma"/>
                <a:ea typeface="Tahoma"/>
                <a:cs typeface="Tahoma"/>
              </a:rPr>
              <a:t>Para una relación sana, necesita seguridad, respeto, igualdad y ¿qué más?</a:t>
            </a:r>
          </a:p>
        </p:txBody>
      </p:sp>
      <p:sp>
        <p:nvSpPr>
          <p:cNvPr id="13" name="Oval 12"/>
          <p:cNvSpPr/>
          <p:nvPr/>
        </p:nvSpPr>
        <p:spPr>
          <a:xfrm>
            <a:off x="1815875" y="42741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96054" y="42741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006002" y="4274174"/>
            <a:ext cx="970873"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13629" y="43365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7" name="TextBox 16"/>
          <p:cNvSpPr txBox="1"/>
          <p:nvPr/>
        </p:nvSpPr>
        <p:spPr>
          <a:xfrm>
            <a:off x="6193808" y="43365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8" name="TextBox 17"/>
          <p:cNvSpPr txBox="1"/>
          <p:nvPr/>
        </p:nvSpPr>
        <p:spPr>
          <a:xfrm>
            <a:off x="10193968" y="433654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9" name="Rectangle 18"/>
          <p:cNvSpPr/>
          <p:nvPr/>
        </p:nvSpPr>
        <p:spPr>
          <a:xfrm>
            <a:off x="839890" y="3645016"/>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Tacos</a:t>
            </a:r>
          </a:p>
        </p:txBody>
      </p:sp>
      <p:sp>
        <p:nvSpPr>
          <p:cNvPr id="20" name="Rectangle 19"/>
          <p:cNvSpPr/>
          <p:nvPr/>
        </p:nvSpPr>
        <p:spPr>
          <a:xfrm>
            <a:off x="4743449" y="3606362"/>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No respetar límites</a:t>
            </a:r>
          </a:p>
        </p:txBody>
      </p:sp>
      <p:sp>
        <p:nvSpPr>
          <p:cNvPr id="21" name="Rectangle 20"/>
          <p:cNvSpPr/>
          <p:nvPr/>
        </p:nvSpPr>
        <p:spPr>
          <a:xfrm>
            <a:off x="8733578" y="3598899"/>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Comunicación</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839890" y="4120319"/>
            <a:ext cx="738867" cy="1088687"/>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5119204" y="4140262"/>
            <a:ext cx="600663" cy="120535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9113649" y="4121323"/>
            <a:ext cx="689822" cy="1243239"/>
          </a:xfrm>
          <a:prstGeom prst="rect">
            <a:avLst/>
          </a:prstGeom>
        </p:spPr>
      </p:pic>
      <p:sp>
        <p:nvSpPr>
          <p:cNvPr id="26" name="Footer Placeholder 3">
            <a:extLst>
              <a:ext uri="{FF2B5EF4-FFF2-40B4-BE49-F238E27FC236}">
                <a16:creationId xmlns:a16="http://schemas.microsoft.com/office/drawing/2014/main" id="{2E827116-95F4-4F97-95DB-EC8E4238E2A2}"/>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7" name="Picture 26">
            <a:extLst>
              <a:ext uri="{FF2B5EF4-FFF2-40B4-BE49-F238E27FC236}">
                <a16:creationId xmlns:a16="http://schemas.microsoft.com/office/drawing/2014/main" id="{C9B5D46A-B5E5-429B-9FE7-CAA70DEB9780}"/>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 name="TextBox 1">
            <a:extLst>
              <a:ext uri="{FF2B5EF4-FFF2-40B4-BE49-F238E27FC236}">
                <a16:creationId xmlns:a16="http://schemas.microsoft.com/office/drawing/2014/main" id="{123A6C68-1C37-4D3A-839C-D00ED8EE646C}"/>
              </a:ext>
            </a:extLst>
          </p:cNvPr>
          <p:cNvSpPr txBox="1"/>
          <p:nvPr/>
        </p:nvSpPr>
        <p:spPr>
          <a:xfrm>
            <a:off x="2031799" y="85237"/>
            <a:ext cx="5256110"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21051474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754326"/>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¿Es el usar la herramienta Declaraciones “yo” una manera sana de no estar de acuerdo con alguien?</a:t>
            </a:r>
          </a:p>
        </p:txBody>
      </p:sp>
      <p:grpSp>
        <p:nvGrpSpPr>
          <p:cNvPr id="4" name="Group 3"/>
          <p:cNvGrpSpPr/>
          <p:nvPr/>
        </p:nvGrpSpPr>
        <p:grpSpPr>
          <a:xfrm>
            <a:off x="1836954" y="361517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12" name="Footer Placeholder 3">
            <a:extLst>
              <a:ext uri="{FF2B5EF4-FFF2-40B4-BE49-F238E27FC236}">
                <a16:creationId xmlns:a16="http://schemas.microsoft.com/office/drawing/2014/main" id="{35F35A57-88CE-4B3F-85DE-5DDA76A4E3AD}"/>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3" name="Picture 12">
            <a:extLst>
              <a:ext uri="{FF2B5EF4-FFF2-40B4-BE49-F238E27FC236}">
                <a16:creationId xmlns:a16="http://schemas.microsoft.com/office/drawing/2014/main" id="{7E9D77B9-5372-4DB0-8374-1DEA600B2F2D}"/>
              </a:ext>
            </a:extLst>
          </p:cNvPr>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4" name="TextBox 13">
            <a:extLst>
              <a:ext uri="{FF2B5EF4-FFF2-40B4-BE49-F238E27FC236}">
                <a16:creationId xmlns:a16="http://schemas.microsoft.com/office/drawing/2014/main" id="{A6A55B53-F3E2-FC49-813D-847C08590F69}"/>
              </a:ext>
            </a:extLst>
          </p:cNvPr>
          <p:cNvSpPr txBox="1"/>
          <p:nvPr/>
        </p:nvSpPr>
        <p:spPr>
          <a:xfrm>
            <a:off x="2031799" y="85237"/>
            <a:ext cx="5256110"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188720"/>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Si le han lastimado en una relación, </a:t>
            </a:r>
            <a:br>
              <a:rPr sz="3600" dirty="0"/>
            </a:br>
            <a:r>
              <a:rPr lang="es-MX" sz="3600" b="1" i="0" strike="noStrike" cap="none" spc="0" baseline="0" dirty="0">
                <a:solidFill>
                  <a:srgbClr val="000000"/>
                </a:solidFill>
                <a:effectLst/>
                <a:latin typeface="Tahoma"/>
                <a:ea typeface="Tahoma"/>
                <a:cs typeface="Tahoma"/>
              </a:rPr>
              <a:t>¿puede </a:t>
            </a:r>
            <a:r>
              <a:rPr lang="es-MX" sz="3600" b="1" dirty="0">
                <a:solidFill>
                  <a:srgbClr val="000000"/>
                </a:solidFill>
                <a:latin typeface="Tahoma"/>
                <a:ea typeface="Tahoma"/>
                <a:cs typeface="Tahoma"/>
              </a:rPr>
              <a:t>ped</a:t>
            </a:r>
            <a:r>
              <a:rPr lang="es-MX" sz="3600" b="1" i="0" strike="noStrike" cap="none" spc="0" baseline="0" dirty="0">
                <a:solidFill>
                  <a:srgbClr val="000000"/>
                </a:solidFill>
                <a:effectLst/>
                <a:latin typeface="Tahoma"/>
                <a:ea typeface="Tahoma"/>
                <a:cs typeface="Tahoma"/>
              </a:rPr>
              <a:t>ir ayuda?</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12" name="Footer Placeholder 3">
            <a:extLst>
              <a:ext uri="{FF2B5EF4-FFF2-40B4-BE49-F238E27FC236}">
                <a16:creationId xmlns:a16="http://schemas.microsoft.com/office/drawing/2014/main" id="{0EF26649-34DF-4BFF-B61D-165BCD858A6D}"/>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3" name="Picture 12">
            <a:extLst>
              <a:ext uri="{FF2B5EF4-FFF2-40B4-BE49-F238E27FC236}">
                <a16:creationId xmlns:a16="http://schemas.microsoft.com/office/drawing/2014/main" id="{625B0256-B44E-4C73-859A-D9AA9E079168}"/>
              </a:ext>
            </a:extLst>
          </p:cNvPr>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4" name="TextBox 13">
            <a:extLst>
              <a:ext uri="{FF2B5EF4-FFF2-40B4-BE49-F238E27FC236}">
                <a16:creationId xmlns:a16="http://schemas.microsoft.com/office/drawing/2014/main" id="{652CFF19-350B-9F43-B54D-BB9C138EBE5B}"/>
              </a:ext>
            </a:extLst>
          </p:cNvPr>
          <p:cNvSpPr txBox="1"/>
          <p:nvPr/>
        </p:nvSpPr>
        <p:spPr>
          <a:xfrm>
            <a:off x="2031799" y="85237"/>
            <a:ext cx="5256110"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33041118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F053735E-0AEC-4FFB-AABD-627DD8264F2E}"/>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6" name="Picture 5">
            <a:extLst>
              <a:ext uri="{FF2B5EF4-FFF2-40B4-BE49-F238E27FC236}">
                <a16:creationId xmlns:a16="http://schemas.microsoft.com/office/drawing/2014/main" id="{093F780E-85ED-47A1-BBEC-39627ACCB1F9}"/>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7" name="Group 6"/>
          <p:cNvGrpSpPr/>
          <p:nvPr/>
        </p:nvGrpSpPr>
        <p:grpSpPr>
          <a:xfrm>
            <a:off x="2406631" y="125511"/>
            <a:ext cx="8353160" cy="4027039"/>
            <a:chOff x="2406631" y="125511"/>
            <a:chExt cx="8353160" cy="4027039"/>
          </a:xfrm>
        </p:grpSpPr>
        <p:grpSp>
          <p:nvGrpSpPr>
            <p:cNvPr id="8" name="Group 7"/>
            <p:cNvGrpSpPr/>
            <p:nvPr/>
          </p:nvGrpSpPr>
          <p:grpSpPr>
            <a:xfrm>
              <a:off x="2406631" y="125511"/>
              <a:ext cx="4695560" cy="646331"/>
              <a:chOff x="2406631" y="125511"/>
              <a:chExt cx="4695560" cy="646331"/>
            </a:xfrm>
          </p:grpSpPr>
          <p:sp>
            <p:nvSpPr>
              <p:cNvPr id="15" name="Rectangle 14"/>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550143" y="125511"/>
                <a:ext cx="4552048"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9" name="Group 8"/>
            <p:cNvGrpSpPr/>
            <p:nvPr/>
          </p:nvGrpSpPr>
          <p:grpSpPr>
            <a:xfrm>
              <a:off x="7102191" y="1924493"/>
              <a:ext cx="3657600" cy="2073349"/>
              <a:chOff x="7102191" y="1924493"/>
              <a:chExt cx="3657600" cy="2073349"/>
            </a:xfrm>
          </p:grpSpPr>
          <p:grpSp>
            <p:nvGrpSpPr>
              <p:cNvPr id="11" name="Group 10"/>
              <p:cNvGrpSpPr/>
              <p:nvPr/>
            </p:nvGrpSpPr>
            <p:grpSpPr>
              <a:xfrm>
                <a:off x="7410893" y="3189767"/>
                <a:ext cx="3253563" cy="808075"/>
                <a:chOff x="7410893" y="3189767"/>
                <a:chExt cx="3253563" cy="808075"/>
              </a:xfrm>
            </p:grpSpPr>
            <p:sp>
              <p:nvSpPr>
                <p:cNvPr id="13" name="Rectangle 12"/>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424578" y="1622710"/>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225282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5" name="Footer Placeholder 3">
            <a:extLst>
              <a:ext uri="{FF2B5EF4-FFF2-40B4-BE49-F238E27FC236}">
                <a16:creationId xmlns:a16="http://schemas.microsoft.com/office/drawing/2014/main" id="{AE0A0871-AEAF-428E-A787-0081CE3CF72C}"/>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endParaRPr lang="en-US" b="1" dirty="0">
              <a:solidFill>
                <a:schemeClr val="tx1"/>
              </a:solidFill>
            </a:endParaRPr>
          </a:p>
        </p:txBody>
      </p:sp>
      <p:pic>
        <p:nvPicPr>
          <p:cNvPr id="6" name="Picture 5">
            <a:extLst>
              <a:ext uri="{FF2B5EF4-FFF2-40B4-BE49-F238E27FC236}">
                <a16:creationId xmlns:a16="http://schemas.microsoft.com/office/drawing/2014/main" id="{17AF1718-507A-4FB5-96B1-3861B4F16B96}"/>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36" y="1200292"/>
            <a:ext cx="10338064" cy="3618322"/>
          </a:xfrm>
          <a:prstGeom prst="rect">
            <a:avLst/>
          </a:prstGeom>
        </p:spPr>
      </p:pic>
      <p:sp>
        <p:nvSpPr>
          <p:cNvPr id="9" name="TextBox 8">
            <a:extLst>
              <a:ext uri="{FF2B5EF4-FFF2-40B4-BE49-F238E27FC236}">
                <a16:creationId xmlns:a16="http://schemas.microsoft.com/office/drawing/2014/main" id="{B4EEF88D-85E4-4E6B-91DD-B7D37DA2B111}"/>
              </a:ext>
            </a:extLst>
          </p:cNvPr>
          <p:cNvSpPr txBox="1"/>
          <p:nvPr/>
        </p:nvSpPr>
        <p:spPr>
          <a:xfrm>
            <a:off x="4467827" y="1578292"/>
            <a:ext cx="6863787" cy="2834640"/>
          </a:xfrm>
          <a:prstGeom prst="rect">
            <a:avLst/>
          </a:prstGeom>
          <a:solidFill>
            <a:schemeClr val="bg1"/>
          </a:solidFill>
        </p:spPr>
        <p:txBody>
          <a:bodyPr wrap="square" rtlCol="0">
            <a:spAutoFit/>
          </a:bodyPr>
          <a:lstStyle/>
          <a:p>
            <a:r>
              <a:rPr lang="es-MX" sz="1800" b="0" i="0" strike="noStrike" cap="none" spc="0" baseline="0">
                <a:solidFill>
                  <a:srgbClr val="000000"/>
                </a:solidFill>
                <a:effectLst/>
                <a:latin typeface="Arial"/>
                <a:ea typeface="Arial"/>
                <a:cs typeface="Arial"/>
              </a:rPr>
              <a:t>El Consejo de Texas para las Discapacidades del Desarrollo (Texas Council for Developmental Disabilities, TCDD) apoya este Proyecto a través de una concesión de la Administración para la Vida en la Comunidad (Administration for Community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151741420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7" name="Footer Placeholder 3">
            <a:extLst>
              <a:ext uri="{FF2B5EF4-FFF2-40B4-BE49-F238E27FC236}">
                <a16:creationId xmlns:a16="http://schemas.microsoft.com/office/drawing/2014/main" id="{D5A32025-255E-4D00-AB43-071064F66C6F}"/>
              </a:ext>
            </a:extLst>
          </p:cNvPr>
          <p:cNvSpPr txBox="1"/>
          <p:nvPr/>
        </p:nvSpPr>
        <p:spPr>
          <a:xfrm>
            <a:off x="8967435" y="6353503"/>
            <a:ext cx="3224565" cy="504497"/>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2023 Programa </a:t>
            </a:r>
            <a:r>
              <a:rPr lang="es-MX" sz="900" b="1" i="0" strike="noStrike" cap="all" spc="0" baseline="0" dirty="0">
                <a:solidFill>
                  <a:srgbClr val="000000"/>
                </a:solidFill>
                <a:effectLst/>
                <a:latin typeface="Verdana"/>
                <a:ea typeface="Verdana"/>
                <a:cs typeface="Verdana"/>
              </a:rPr>
              <a:t>de Servicios de SAFE para Personas con Discapacidades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pic>
        <p:nvPicPr>
          <p:cNvPr id="10" name="Picture 9">
            <a:extLst>
              <a:ext uri="{FF2B5EF4-FFF2-40B4-BE49-F238E27FC236}">
                <a16:creationId xmlns:a16="http://schemas.microsoft.com/office/drawing/2014/main" id="{3D2A6DFC-5741-4F8B-B7F9-5F5D05492DB5}"/>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1" name="Rectangle 10">
            <a:extLst>
              <a:ext uri="{FF2B5EF4-FFF2-40B4-BE49-F238E27FC236}">
                <a16:creationId xmlns:a16="http://schemas.microsoft.com/office/drawing/2014/main" id="{4BC8EC0D-DCA7-4348-A77C-D63E50D10315}"/>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09774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78"/>
            <a:ext cx="12166314" cy="6858000"/>
          </a:xfrm>
          <a:prstGeom prst="rect">
            <a:avLst/>
          </a:prstGeom>
        </p:spPr>
      </p:pic>
      <p:sp>
        <p:nvSpPr>
          <p:cNvPr id="10" name="TextBox 9"/>
          <p:cNvSpPr txBox="1"/>
          <p:nvPr/>
        </p:nvSpPr>
        <p:spPr>
          <a:xfrm>
            <a:off x="8334453" y="1310331"/>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Seguridad</a:t>
            </a:r>
          </a:p>
        </p:txBody>
      </p:sp>
      <p:sp>
        <p:nvSpPr>
          <p:cNvPr id="11" name="TextBox 10"/>
          <p:cNvSpPr txBox="1"/>
          <p:nvPr/>
        </p:nvSpPr>
        <p:spPr>
          <a:xfrm>
            <a:off x="3975222" y="22537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Respeto</a:t>
            </a:r>
          </a:p>
        </p:txBody>
      </p:sp>
      <p:sp>
        <p:nvSpPr>
          <p:cNvPr id="12" name="TextBox 11"/>
          <p:cNvSpPr txBox="1"/>
          <p:nvPr/>
        </p:nvSpPr>
        <p:spPr>
          <a:xfrm>
            <a:off x="3699063" y="4852491"/>
            <a:ext cx="3847067"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Igualdad</a:t>
            </a:r>
          </a:p>
        </p:txBody>
      </p:sp>
      <p:sp>
        <p:nvSpPr>
          <p:cNvPr id="14" name="TextBox 13"/>
          <p:cNvSpPr txBox="1"/>
          <p:nvPr/>
        </p:nvSpPr>
        <p:spPr>
          <a:xfrm>
            <a:off x="8902118" y="5547669"/>
            <a:ext cx="2985081"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18569" r="45741" b="23495"/>
          <a:stretch>
            <a:fillRect/>
          </a:stretch>
        </p:blipFill>
        <p:spPr>
          <a:xfrm>
            <a:off x="6541563" y="257283"/>
            <a:ext cx="1826968" cy="22075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53416" r="10200" b="21999"/>
          <a:stretch>
            <a:fillRect/>
          </a:stretch>
        </p:blipFill>
        <p:spPr>
          <a:xfrm>
            <a:off x="2406439" y="1523288"/>
            <a:ext cx="1568784" cy="189583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52990" r="14523" b="35943"/>
          <a:stretch>
            <a:fillRect/>
          </a:stretch>
        </p:blipFill>
        <p:spPr>
          <a:xfrm>
            <a:off x="2431402" y="4375949"/>
            <a:ext cx="1267661" cy="140892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864" r="65557" b="66780"/>
          <a:stretch>
            <a:fillRect/>
          </a:stretch>
        </p:blipFill>
        <p:spPr>
          <a:xfrm>
            <a:off x="6406889" y="5100615"/>
            <a:ext cx="2454021" cy="1368519"/>
          </a:xfrm>
          <a:prstGeom prst="rect">
            <a:avLst/>
          </a:prstGeom>
        </p:spPr>
      </p:pic>
      <p:sp>
        <p:nvSpPr>
          <p:cNvPr id="18" name="TextBox 17"/>
          <p:cNvSpPr txBox="1"/>
          <p:nvPr/>
        </p:nvSpPr>
        <p:spPr>
          <a:xfrm>
            <a:off x="4144606" y="3409611"/>
            <a:ext cx="4757512"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9" name="Picture 18"/>
          <p:cNvPicPr>
            <a:picLocks noChangeAspect="1"/>
          </p:cNvPicPr>
          <p:nvPr/>
        </p:nvPicPr>
        <p:blipFill>
          <a:blip r:embed="rId8"/>
          <a:stretch>
            <a:fillRect/>
          </a:stretch>
        </p:blipFill>
        <p:spPr>
          <a:xfrm>
            <a:off x="2331241" y="3207185"/>
            <a:ext cx="1813365" cy="1269928"/>
          </a:xfrm>
          <a:prstGeom prst="rect">
            <a:avLst/>
          </a:prstGeom>
        </p:spPr>
      </p:pic>
      <p:pic>
        <p:nvPicPr>
          <p:cNvPr id="20" name="Picture 19">
            <a:extLst>
              <a:ext uri="{FF2B5EF4-FFF2-40B4-BE49-F238E27FC236}">
                <a16:creationId xmlns:a16="http://schemas.microsoft.com/office/drawing/2014/main" id="{B9FDC18E-F913-4C5B-8D9E-4A0229E9B017}"/>
              </a:ext>
            </a:extLst>
          </p:cNvPr>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1" name="Footer Placeholder 3">
            <a:extLst>
              <a:ext uri="{FF2B5EF4-FFF2-40B4-BE49-F238E27FC236}">
                <a16:creationId xmlns:a16="http://schemas.microsoft.com/office/drawing/2014/main" id="{DBF516DC-BE3A-4C37-903D-35FBD4563DD0}"/>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6" name="Group 5"/>
          <p:cNvGrpSpPr/>
          <p:nvPr/>
        </p:nvGrpSpPr>
        <p:grpSpPr>
          <a:xfrm>
            <a:off x="6624323" y="1326559"/>
            <a:ext cx="1547338" cy="448523"/>
            <a:chOff x="6978868" y="1397681"/>
            <a:chExt cx="1111396" cy="393633"/>
          </a:xfrm>
        </p:grpSpPr>
        <p:grpSp>
          <p:nvGrpSpPr>
            <p:cNvPr id="5" name="Group 4"/>
            <p:cNvGrpSpPr/>
            <p:nvPr/>
          </p:nvGrpSpPr>
          <p:grpSpPr>
            <a:xfrm>
              <a:off x="6978868" y="1397681"/>
              <a:ext cx="893380" cy="393633"/>
              <a:chOff x="6978868" y="1397681"/>
              <a:chExt cx="893380" cy="393633"/>
            </a:xfrm>
          </p:grpSpPr>
          <p:sp>
            <p:nvSpPr>
              <p:cNvPr id="2" name="Rectangle 1"/>
              <p:cNvSpPr/>
              <p:nvPr/>
            </p:nvSpPr>
            <p:spPr>
              <a:xfrm>
                <a:off x="7062951" y="1439918"/>
                <a:ext cx="80929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978868" y="1397681"/>
                <a:ext cx="147146" cy="3936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7101605" y="1487209"/>
              <a:ext cx="988659" cy="297122"/>
            </a:xfrm>
            <a:prstGeom prst="rect">
              <a:avLst/>
            </a:prstGeom>
            <a:solidFill>
              <a:schemeClr val="bg1"/>
            </a:solidFill>
          </p:spPr>
          <p:txBody>
            <a:bodyPr wrap="square" rtlCol="0">
              <a:spAutoFit/>
            </a:bodyPr>
            <a:lstStyle/>
            <a:p>
              <a:r>
                <a:rPr lang="es-MX" sz="1600" b="0" i="0" strike="noStrike" cap="none" spc="0" baseline="0" dirty="0">
                  <a:solidFill>
                    <a:srgbClr val="000000"/>
                  </a:solidFill>
                  <a:effectLst/>
                  <a:latin typeface="Tahoma"/>
                  <a:ea typeface="Tahoma"/>
                  <a:cs typeface="Tahoma"/>
                </a:rPr>
                <a:t>SEGURO/A/E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sp>
        <p:nvSpPr>
          <p:cNvPr id="7" name="TextBox 6">
            <a:extLst>
              <a:ext uri="{FF2B5EF4-FFF2-40B4-BE49-F238E27FC236}">
                <a16:creationId xmlns:a16="http://schemas.microsoft.com/office/drawing/2014/main" id="{DB5F403B-49A9-4011-BF30-A72817C40AE2}"/>
              </a:ext>
            </a:extLst>
          </p:cNvPr>
          <p:cNvSpPr txBox="1"/>
          <p:nvPr/>
        </p:nvSpPr>
        <p:spPr>
          <a:xfrm>
            <a:off x="1907251" y="152445"/>
            <a:ext cx="454308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96" y="1776088"/>
            <a:ext cx="8512573" cy="47984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52990" r="14523"/>
          <a:stretch>
            <a:fillRect/>
          </a:stretch>
        </p:blipFill>
        <p:spPr>
          <a:xfrm>
            <a:off x="6266604" y="1598899"/>
            <a:ext cx="2561043" cy="4443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864" r="65557"/>
          <a:stretch>
            <a:fillRect/>
          </a:stretch>
        </p:blipFill>
        <p:spPr>
          <a:xfrm>
            <a:off x="8967435" y="2209655"/>
            <a:ext cx="3084777" cy="5178417"/>
          </a:xfrm>
          <a:prstGeom prst="rect">
            <a:avLst/>
          </a:prstGeom>
        </p:spPr>
      </p:pic>
      <p:sp>
        <p:nvSpPr>
          <p:cNvPr id="2" name="TextBox 1"/>
          <p:cNvSpPr txBox="1"/>
          <p:nvPr/>
        </p:nvSpPr>
        <p:spPr>
          <a:xfrm>
            <a:off x="735959" y="71964"/>
            <a:ext cx="11061290" cy="830997"/>
          </a:xfrm>
          <a:prstGeom prst="rect">
            <a:avLst/>
          </a:prstGeom>
          <a:noFill/>
        </p:spPr>
        <p:txBody>
          <a:bodyPr wrap="square" rtlCol="0">
            <a:spAutoFit/>
          </a:bodyPr>
          <a:lstStyle/>
          <a:p>
            <a:pPr algn="ctr"/>
            <a:r>
              <a:rPr lang="es-MX" sz="4800" b="1" i="0" strike="noStrike" cap="none" spc="0" baseline="0" dirty="0">
                <a:solidFill>
                  <a:srgbClr val="000000"/>
                </a:solidFill>
                <a:effectLst/>
                <a:latin typeface="Tahoma"/>
                <a:ea typeface="Tahoma"/>
                <a:cs typeface="Tahoma"/>
              </a:rPr>
              <a:t>Partes de una </a:t>
            </a:r>
            <a:r>
              <a:rPr lang="es-MX" sz="4800" b="1" dirty="0">
                <a:solidFill>
                  <a:srgbClr val="000000"/>
                </a:solidFill>
                <a:latin typeface="Tahoma"/>
                <a:ea typeface="Tahoma"/>
                <a:cs typeface="Tahoma"/>
              </a:rPr>
              <a:t>r</a:t>
            </a:r>
            <a:r>
              <a:rPr lang="es-MX" sz="4800" b="1" i="0" strike="noStrike" cap="none" spc="0" baseline="0" dirty="0">
                <a:solidFill>
                  <a:srgbClr val="000000"/>
                </a:solidFill>
                <a:effectLst/>
                <a:latin typeface="Tahoma"/>
                <a:ea typeface="Tahoma"/>
                <a:cs typeface="Tahoma"/>
              </a:rPr>
              <a:t>elación sana</a:t>
            </a:r>
          </a:p>
        </p:txBody>
      </p:sp>
      <p:sp>
        <p:nvSpPr>
          <p:cNvPr id="3" name="TextBox 2"/>
          <p:cNvSpPr txBox="1"/>
          <p:nvPr/>
        </p:nvSpPr>
        <p:spPr>
          <a:xfrm>
            <a:off x="6907047" y="6069068"/>
            <a:ext cx="1572519"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Igualdad</a:t>
            </a:r>
          </a:p>
        </p:txBody>
      </p:sp>
      <p:sp>
        <p:nvSpPr>
          <p:cNvPr id="10" name="TextBox 9"/>
          <p:cNvSpPr txBox="1"/>
          <p:nvPr/>
        </p:nvSpPr>
        <p:spPr>
          <a:xfrm>
            <a:off x="776087" y="5324554"/>
            <a:ext cx="1810049"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Seguridad</a:t>
            </a:r>
          </a:p>
        </p:txBody>
      </p:sp>
      <p:sp>
        <p:nvSpPr>
          <p:cNvPr id="11" name="TextBox 10"/>
          <p:cNvSpPr txBox="1"/>
          <p:nvPr/>
        </p:nvSpPr>
        <p:spPr>
          <a:xfrm>
            <a:off x="3868535" y="5313428"/>
            <a:ext cx="1514306" cy="52322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Respeto</a:t>
            </a:r>
          </a:p>
        </p:txBody>
      </p:sp>
      <p:sp>
        <p:nvSpPr>
          <p:cNvPr id="12" name="TextBox 11"/>
          <p:cNvSpPr txBox="1"/>
          <p:nvPr/>
        </p:nvSpPr>
        <p:spPr>
          <a:xfrm>
            <a:off x="9276654" y="5693429"/>
            <a:ext cx="2731200" cy="51816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pic>
        <p:nvPicPr>
          <p:cNvPr id="13" name="Picture 12">
            <a:extLst>
              <a:ext uri="{FF2B5EF4-FFF2-40B4-BE49-F238E27FC236}">
                <a16:creationId xmlns:a16="http://schemas.microsoft.com/office/drawing/2014/main" id="{DC05175E-9B48-4808-B6AB-77C42BCF2EEC}"/>
              </a:ext>
            </a:extLst>
          </p:cNvPr>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4" name="Footer Placeholder 3">
            <a:extLst>
              <a:ext uri="{FF2B5EF4-FFF2-40B4-BE49-F238E27FC236}">
                <a16:creationId xmlns:a16="http://schemas.microsoft.com/office/drawing/2014/main" id="{2B85DCFC-54A7-461A-AEC7-E562A4A35D4A}"/>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4" name="Rectangle 3"/>
          <p:cNvSpPr/>
          <p:nvPr/>
        </p:nvSpPr>
        <p:spPr>
          <a:xfrm>
            <a:off x="10289627" y="4908331"/>
            <a:ext cx="658683" cy="126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7360" y="3741683"/>
            <a:ext cx="2275840" cy="837146"/>
            <a:chOff x="861849" y="3741683"/>
            <a:chExt cx="1450427" cy="837146"/>
          </a:xfrm>
        </p:grpSpPr>
        <p:grpSp>
          <p:nvGrpSpPr>
            <p:cNvPr id="16" name="Group 15"/>
            <p:cNvGrpSpPr/>
            <p:nvPr/>
          </p:nvGrpSpPr>
          <p:grpSpPr>
            <a:xfrm>
              <a:off x="861849" y="3741683"/>
              <a:ext cx="1450427" cy="525517"/>
              <a:chOff x="861849" y="3741683"/>
              <a:chExt cx="1450427" cy="525517"/>
            </a:xfrm>
          </p:grpSpPr>
          <p:sp>
            <p:nvSpPr>
              <p:cNvPr id="9" name="Rectangle 8"/>
              <p:cNvSpPr/>
              <p:nvPr/>
            </p:nvSpPr>
            <p:spPr>
              <a:xfrm>
                <a:off x="893379" y="3741683"/>
                <a:ext cx="1418897" cy="515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61849" y="4088524"/>
                <a:ext cx="84082" cy="1786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983516" y="3747832"/>
              <a:ext cx="1228661" cy="830997"/>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SEGURO/A/E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pSp>
      <p:sp>
        <p:nvSpPr>
          <p:cNvPr id="18" name="Oval 17"/>
          <p:cNvSpPr/>
          <p:nvPr/>
        </p:nvSpPr>
        <p:spPr>
          <a:xfrm>
            <a:off x="6626817" y="4456386"/>
            <a:ext cx="1991666" cy="14986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900185" y="4486366"/>
            <a:ext cx="1807285" cy="1351270"/>
            <a:chOff x="6900185" y="4486366"/>
            <a:chExt cx="1807285" cy="1351270"/>
          </a:xfrm>
        </p:grpSpPr>
        <p:sp>
          <p:nvSpPr>
            <p:cNvPr id="19" name="TextBox 18"/>
            <p:cNvSpPr txBox="1"/>
            <p:nvPr/>
          </p:nvSpPr>
          <p:spPr>
            <a:xfrm>
              <a:off x="6907047" y="4814163"/>
              <a:ext cx="1800423" cy="646331"/>
            </a:xfrm>
            <a:prstGeom prst="rect">
              <a:avLst/>
            </a:prstGeom>
            <a:noFill/>
          </p:spPr>
          <p:txBody>
            <a:bodyPr wrap="square" rtlCol="0">
              <a:spAutoFit/>
            </a:bodyPr>
            <a:lstStyle/>
            <a:p>
              <a:r>
                <a:rPr lang="es-MX" sz="3600" b="0" i="0" strike="noStrike" cap="none" spc="0" baseline="0" dirty="0">
                  <a:solidFill>
                    <a:srgbClr val="000000"/>
                  </a:solidFill>
                  <a:effectLst/>
                  <a:latin typeface="Tahoma"/>
                  <a:ea typeface="Tahoma"/>
                  <a:cs typeface="Tahoma"/>
                </a:rPr>
                <a:t>JEFE/A</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0" name="&quot;No&quot; Symbol 19"/>
            <p:cNvSpPr/>
            <p:nvPr/>
          </p:nvSpPr>
          <p:spPr>
            <a:xfrm>
              <a:off x="6900185" y="4486366"/>
              <a:ext cx="1539522" cy="1351270"/>
            </a:xfrm>
            <a:prstGeom prst="noSmoking">
              <a:avLst>
                <a:gd name="adj" fmla="val 7959"/>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1192188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18569" r="45741" b="23495"/>
          <a:stretch>
            <a:fillRect/>
          </a:stretch>
        </p:blipFill>
        <p:spPr>
          <a:xfrm>
            <a:off x="2521973" y="-337287"/>
            <a:ext cx="4380272" cy="52927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198" y="4478901"/>
            <a:ext cx="11592231" cy="779929"/>
          </a:xfrm>
          <a:prstGeom prst="rect">
            <a:avLst/>
          </a:prstGeom>
        </p:spPr>
      </p:pic>
      <p:sp>
        <p:nvSpPr>
          <p:cNvPr id="2" name="TextBox 1"/>
          <p:cNvSpPr txBox="1"/>
          <p:nvPr/>
        </p:nvSpPr>
        <p:spPr>
          <a:xfrm>
            <a:off x="1015180" y="5163357"/>
            <a:ext cx="10161639" cy="1310640"/>
          </a:xfrm>
          <a:prstGeom prst="rect">
            <a:avLst/>
          </a:prstGeom>
          <a:noFill/>
        </p:spPr>
        <p:txBody>
          <a:bodyPr wrap="square" rtlCol="0">
            <a:spAutoFit/>
          </a:bodyPr>
          <a:lstStyle/>
          <a:p>
            <a:pPr algn="ctr"/>
            <a:r>
              <a:rPr lang="es-MX" sz="4000" b="1" i="0" strike="noStrike" cap="none" spc="0" baseline="0" dirty="0">
                <a:solidFill>
                  <a:srgbClr val="000000"/>
                </a:solidFill>
                <a:effectLst/>
                <a:latin typeface="Tahoma"/>
                <a:ea typeface="Tahoma"/>
                <a:cs typeface="Tahoma"/>
              </a:rPr>
              <a:t>Debe sentir que su cuerpo y sus sentimientos están seguros. </a:t>
            </a:r>
          </a:p>
        </p:txBody>
      </p:sp>
      <p:sp>
        <p:nvSpPr>
          <p:cNvPr id="3" name="TextBox 2"/>
          <p:cNvSpPr txBox="1"/>
          <p:nvPr/>
        </p:nvSpPr>
        <p:spPr>
          <a:xfrm>
            <a:off x="6642644" y="1385743"/>
            <a:ext cx="4899116" cy="1200329"/>
          </a:xfrm>
          <a:prstGeom prst="rect">
            <a:avLst/>
          </a:prstGeom>
          <a:noFill/>
        </p:spPr>
        <p:txBody>
          <a:bodyPr wrap="square" rtlCol="0">
            <a:spAutoFit/>
          </a:bodyPr>
          <a:lstStyle/>
          <a:p>
            <a:r>
              <a:rPr lang="es-MX" sz="7200" b="1" i="0" strike="noStrike" cap="none" spc="0" baseline="0" dirty="0">
                <a:solidFill>
                  <a:srgbClr val="000000"/>
                </a:solidFill>
                <a:effectLst/>
                <a:latin typeface="Tahoma"/>
                <a:ea typeface="Tahoma"/>
                <a:cs typeface="Tahoma"/>
              </a:rPr>
              <a:t>Seguridad</a:t>
            </a:r>
          </a:p>
        </p:txBody>
      </p:sp>
      <p:pic>
        <p:nvPicPr>
          <p:cNvPr id="9" name="Picture 8">
            <a:extLst>
              <a:ext uri="{FF2B5EF4-FFF2-40B4-BE49-F238E27FC236}">
                <a16:creationId xmlns:a16="http://schemas.microsoft.com/office/drawing/2014/main" id="{D553FDDB-CBF9-4C46-9E78-2912E1E84056}"/>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a:extLst>
              <a:ext uri="{FF2B5EF4-FFF2-40B4-BE49-F238E27FC236}">
                <a16:creationId xmlns:a16="http://schemas.microsoft.com/office/drawing/2014/main" id="{7CCEF17A-C746-4B55-BA6C-3BFDD77007BA}"/>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11" name="Group 10"/>
          <p:cNvGrpSpPr/>
          <p:nvPr/>
        </p:nvGrpSpPr>
        <p:grpSpPr>
          <a:xfrm>
            <a:off x="3058160" y="2501999"/>
            <a:ext cx="3332480" cy="1209072"/>
            <a:chOff x="861849" y="3741683"/>
            <a:chExt cx="1450427" cy="850254"/>
          </a:xfrm>
        </p:grpSpPr>
        <p:grpSp>
          <p:nvGrpSpPr>
            <p:cNvPr id="12" name="Group 11"/>
            <p:cNvGrpSpPr/>
            <p:nvPr/>
          </p:nvGrpSpPr>
          <p:grpSpPr>
            <a:xfrm>
              <a:off x="861849" y="3741683"/>
              <a:ext cx="1450427" cy="525517"/>
              <a:chOff x="861849" y="3741683"/>
              <a:chExt cx="1450427" cy="525517"/>
            </a:xfrm>
          </p:grpSpPr>
          <p:sp>
            <p:nvSpPr>
              <p:cNvPr id="14" name="Rectangle 13"/>
              <p:cNvSpPr/>
              <p:nvPr/>
            </p:nvSpPr>
            <p:spPr>
              <a:xfrm>
                <a:off x="893379" y="3741683"/>
                <a:ext cx="1418897" cy="515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61849" y="4088524"/>
                <a:ext cx="84082" cy="1786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983515" y="3747831"/>
              <a:ext cx="1228661" cy="844106"/>
            </a:xfrm>
            <a:prstGeom prst="rect">
              <a:avLst/>
            </a:prstGeom>
            <a:noFill/>
          </p:spPr>
          <p:txBody>
            <a:bodyPr wrap="square" rtlCol="0">
              <a:spAutoFit/>
            </a:bodyPr>
            <a:lstStyle/>
            <a:p>
              <a:r>
                <a:rPr lang="es-MX" sz="3600" b="0" i="0" strike="noStrike" cap="none" spc="0" baseline="0" dirty="0">
                  <a:solidFill>
                    <a:srgbClr val="000000"/>
                  </a:solidFill>
                  <a:effectLst/>
                  <a:latin typeface="Tahoma"/>
                  <a:ea typeface="Tahoma"/>
                  <a:cs typeface="Tahoma"/>
                </a:rPr>
                <a:t>SEGURO/A/E</a:t>
              </a:r>
              <a:endParaRPr lang="en-US" sz="3600"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0937904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01338" y="5167578"/>
            <a:ext cx="6289407" cy="1135101"/>
            <a:chOff x="1836954" y="3491605"/>
            <a:chExt cx="8518092" cy="1655058"/>
          </a:xfrm>
        </p:grpSpPr>
        <p:sp>
          <p:nvSpPr>
            <p:cNvPr id="7" name="Rectangle 6"/>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1"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2"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530940" y="3795759"/>
            <a:ext cx="11592231" cy="77992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859" y="-18742"/>
            <a:ext cx="7317105" cy="4124561"/>
          </a:xfrm>
          <a:prstGeom prst="rect">
            <a:avLst/>
          </a:prstGeom>
        </p:spPr>
      </p:pic>
      <p:sp>
        <p:nvSpPr>
          <p:cNvPr id="16" name="TextBox 15"/>
          <p:cNvSpPr txBox="1"/>
          <p:nvPr/>
        </p:nvSpPr>
        <p:spPr>
          <a:xfrm>
            <a:off x="1246235" y="4422227"/>
            <a:ext cx="10161639" cy="7010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¿Es esto seguro?</a:t>
            </a:r>
          </a:p>
        </p:txBody>
      </p:sp>
      <p:sp>
        <p:nvSpPr>
          <p:cNvPr id="17" name="TextBox 16"/>
          <p:cNvSpPr txBox="1"/>
          <p:nvPr/>
        </p:nvSpPr>
        <p:spPr>
          <a:xfrm>
            <a:off x="6002912" y="1386903"/>
            <a:ext cx="5791691" cy="1920240"/>
          </a:xfrm>
          <a:prstGeom prst="rect">
            <a:avLst/>
          </a:prstGeom>
          <a:noFill/>
        </p:spPr>
        <p:txBody>
          <a:bodyPr wrap="square" rtlCol="0">
            <a:spAutoFit/>
          </a:bodyPr>
          <a:lstStyle/>
          <a:p>
            <a:pPr algn="ctr"/>
            <a:r>
              <a:rPr lang="es-MX" sz="4000" b="1" i="0" strike="noStrike" cap="none" spc="0" baseline="0" dirty="0">
                <a:solidFill>
                  <a:srgbClr val="000000"/>
                </a:solidFill>
                <a:effectLst/>
                <a:latin typeface="Tahoma"/>
                <a:ea typeface="Tahoma"/>
                <a:cs typeface="Tahoma"/>
              </a:rPr>
              <a:t>Su amigo/a/</a:t>
            </a:r>
            <a:r>
              <a:rPr lang="es-MX" sz="4000" b="1" i="0" strike="noStrike" cap="none" spc="0" baseline="0" dirty="0" err="1">
                <a:solidFill>
                  <a:srgbClr val="000000"/>
                </a:solidFill>
                <a:effectLst/>
                <a:latin typeface="Tahoma"/>
                <a:ea typeface="Tahoma"/>
                <a:cs typeface="Tahoma"/>
              </a:rPr>
              <a:t>ue</a:t>
            </a:r>
            <a:r>
              <a:rPr lang="es-MX" sz="4000" b="1" i="0" strike="noStrike" cap="none" spc="0" baseline="0" dirty="0">
                <a:solidFill>
                  <a:srgbClr val="000000"/>
                </a:solidFill>
                <a:effectLst/>
                <a:latin typeface="Tahoma"/>
                <a:ea typeface="Tahoma"/>
                <a:cs typeface="Tahoma"/>
              </a:rPr>
              <a:t> se enoja y lo/la/le empuja.</a:t>
            </a:r>
          </a:p>
        </p:txBody>
      </p:sp>
      <p:pic>
        <p:nvPicPr>
          <p:cNvPr id="18" name="Picture 17">
            <a:extLst>
              <a:ext uri="{FF2B5EF4-FFF2-40B4-BE49-F238E27FC236}">
                <a16:creationId xmlns:a16="http://schemas.microsoft.com/office/drawing/2014/main" id="{9039A10E-A6F7-4408-9D2E-53F746766685}"/>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9" name="Footer Placeholder 3">
            <a:extLst>
              <a:ext uri="{FF2B5EF4-FFF2-40B4-BE49-F238E27FC236}">
                <a16:creationId xmlns:a16="http://schemas.microsoft.com/office/drawing/2014/main" id="{23F179CE-81AF-4D9A-AE7C-771A8C2EF91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6621660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3414" y="5190656"/>
            <a:ext cx="6289407" cy="1135101"/>
            <a:chOff x="1836954" y="3491605"/>
            <a:chExt cx="8518092" cy="1655058"/>
          </a:xfrm>
        </p:grpSpPr>
        <p:sp>
          <p:nvSpPr>
            <p:cNvPr id="6" name="Rectangle 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0"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1"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96" y="202648"/>
            <a:ext cx="7932486" cy="447144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482859" y="3693052"/>
            <a:ext cx="11592231" cy="77992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l="19937" r="41379" b="53072"/>
          <a:stretch>
            <a:fillRect/>
          </a:stretch>
        </p:blipFill>
        <p:spPr>
          <a:xfrm rot="754276">
            <a:off x="4373403" y="202632"/>
            <a:ext cx="2632670" cy="1800245"/>
          </a:xfrm>
          <a:prstGeom prst="rect">
            <a:avLst/>
          </a:prstGeom>
        </p:spPr>
      </p:pic>
      <p:sp>
        <p:nvSpPr>
          <p:cNvPr id="16" name="TextBox 15"/>
          <p:cNvSpPr txBox="1"/>
          <p:nvPr/>
        </p:nvSpPr>
        <p:spPr>
          <a:xfrm>
            <a:off x="1198154" y="4276096"/>
            <a:ext cx="10161639" cy="7010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¿Es esto seguro?</a:t>
            </a:r>
          </a:p>
        </p:txBody>
      </p:sp>
      <p:sp>
        <p:nvSpPr>
          <p:cNvPr id="17" name="TextBox 16"/>
          <p:cNvSpPr txBox="1"/>
          <p:nvPr/>
        </p:nvSpPr>
        <p:spPr>
          <a:xfrm>
            <a:off x="5503118" y="1898480"/>
            <a:ext cx="6146158" cy="1938992"/>
          </a:xfrm>
          <a:prstGeom prst="rect">
            <a:avLst/>
          </a:prstGeom>
          <a:noFill/>
        </p:spPr>
        <p:txBody>
          <a:bodyPr wrap="square" rtlCol="0">
            <a:spAutoFit/>
          </a:bodyPr>
          <a:lstStyle/>
          <a:p>
            <a:pPr algn="ctr"/>
            <a:r>
              <a:rPr lang="es-MX" sz="4000" b="1" i="0" strike="noStrike" cap="none" spc="0" baseline="0" dirty="0">
                <a:solidFill>
                  <a:srgbClr val="000000"/>
                </a:solidFill>
                <a:effectLst/>
                <a:latin typeface="Tahoma"/>
                <a:ea typeface="Tahoma"/>
                <a:cs typeface="Tahoma"/>
              </a:rPr>
              <a:t>Su padre o madre le dice que está orgulloso/a de usted.</a:t>
            </a:r>
          </a:p>
        </p:txBody>
      </p:sp>
      <p:pic>
        <p:nvPicPr>
          <p:cNvPr id="18" name="Picture 17">
            <a:extLst>
              <a:ext uri="{FF2B5EF4-FFF2-40B4-BE49-F238E27FC236}">
                <a16:creationId xmlns:a16="http://schemas.microsoft.com/office/drawing/2014/main" id="{BA0EAF78-400D-4CD6-BC0E-156CD895F137}"/>
              </a:ext>
            </a:extLst>
          </p:cNvPr>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9" name="Footer Placeholder 3">
            <a:extLst>
              <a:ext uri="{FF2B5EF4-FFF2-40B4-BE49-F238E27FC236}">
                <a16:creationId xmlns:a16="http://schemas.microsoft.com/office/drawing/2014/main" id="{23F179CE-81AF-4D9A-AE7C-771A8C2EF91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 name="TextBox 1"/>
          <p:cNvSpPr txBox="1"/>
          <p:nvPr/>
        </p:nvSpPr>
        <p:spPr>
          <a:xfrm>
            <a:off x="4558319" y="525298"/>
            <a:ext cx="2262837" cy="1292662"/>
          </a:xfrm>
          <a:prstGeom prst="rect">
            <a:avLst/>
          </a:prstGeom>
          <a:noFill/>
        </p:spPr>
        <p:txBody>
          <a:bodyPr wrap="square" rtlCol="0">
            <a:spAutoFit/>
          </a:bodyPr>
          <a:lstStyle/>
          <a:p>
            <a:pPr algn="ctr"/>
            <a:r>
              <a:rPr lang="es-MX" sz="2600" b="0" i="0" strike="noStrike" cap="none" spc="0" baseline="0" dirty="0">
                <a:solidFill>
                  <a:srgbClr val="000000"/>
                </a:solidFill>
                <a:effectLst/>
                <a:latin typeface="Smoothy" pitchFamily="2" charset="77"/>
                <a:ea typeface="Tahoma"/>
                <a:cs typeface="Tahoma"/>
              </a:rPr>
              <a:t>¡Estamos tan orgullosos de usted!</a:t>
            </a:r>
            <a:endParaRPr lang="en-US" sz="2600" dirty="0">
              <a:latin typeface="Smoothy" pitchFamily="2"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3572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36062" y="5198345"/>
            <a:ext cx="6289407" cy="1135101"/>
            <a:chOff x="1836954" y="3491605"/>
            <a:chExt cx="8518092" cy="1655058"/>
          </a:xfrm>
        </p:grpSpPr>
        <p:sp>
          <p:nvSpPr>
            <p:cNvPr id="5" name="Rectangle 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9"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a:solidFill>
                    <a:srgbClr val="000000"/>
                  </a:solidFill>
                  <a:effectLst/>
                  <a:latin typeface="Tahoma"/>
                  <a:ea typeface="Tahoma"/>
                  <a:cs typeface="Tahoma"/>
                </a:rPr>
                <a:t>SÍ</a:t>
              </a:r>
            </a:p>
          </p:txBody>
        </p:sp>
        <p:sp>
          <p:nvSpPr>
            <p:cNvPr id="10"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600" b="1" i="0" strike="noStrike" cap="none" spc="0" baseline="0">
                  <a:solidFill>
                    <a:srgbClr val="000000"/>
                  </a:solidFill>
                  <a:effectLst/>
                  <a:latin typeface="Tahoma"/>
                  <a:ea typeface="Tahoma"/>
                  <a:cs typeface="Tahoma"/>
                </a:rPr>
                <a:t>NO</a:t>
              </a:r>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383458" y="3766751"/>
            <a:ext cx="11592231" cy="77992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969" y="-223168"/>
            <a:ext cx="7352117" cy="4144297"/>
          </a:xfrm>
          <a:prstGeom prst="rect">
            <a:avLst/>
          </a:prstGeom>
        </p:spPr>
      </p:pic>
      <p:sp>
        <p:nvSpPr>
          <p:cNvPr id="15" name="TextBox 14"/>
          <p:cNvSpPr txBox="1"/>
          <p:nvPr/>
        </p:nvSpPr>
        <p:spPr>
          <a:xfrm>
            <a:off x="1246237" y="4418416"/>
            <a:ext cx="10161639" cy="7010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¿Es esto seguro?</a:t>
            </a:r>
          </a:p>
        </p:txBody>
      </p:sp>
      <p:sp>
        <p:nvSpPr>
          <p:cNvPr id="16" name="TextBox 15"/>
          <p:cNvSpPr txBox="1"/>
          <p:nvPr/>
        </p:nvSpPr>
        <p:spPr>
          <a:xfrm>
            <a:off x="4393897" y="859303"/>
            <a:ext cx="10161639" cy="1815882"/>
          </a:xfrm>
          <a:prstGeom prst="rect">
            <a:avLst/>
          </a:prstGeom>
          <a:noFill/>
        </p:spPr>
        <p:txBody>
          <a:bodyPr wrap="square" rtlCol="0">
            <a:spAutoFit/>
          </a:bodyPr>
          <a:lstStyle/>
          <a:p>
            <a:pPr algn="ctr"/>
            <a:r>
              <a:rPr lang="es-MX" sz="2800" b="1" i="0" strike="noStrike" cap="none" spc="0" baseline="0" dirty="0">
                <a:solidFill>
                  <a:srgbClr val="000000"/>
                </a:solidFill>
                <a:effectLst/>
                <a:latin typeface="Tahoma"/>
                <a:ea typeface="Tahoma"/>
                <a:cs typeface="Tahoma"/>
              </a:rPr>
              <a:t>Su compañero/a/e de</a:t>
            </a:r>
          </a:p>
          <a:p>
            <a:pPr algn="ctr"/>
            <a:r>
              <a:rPr lang="es-MX" sz="2800" b="1" dirty="0">
                <a:solidFill>
                  <a:srgbClr val="000000"/>
                </a:solidFill>
                <a:latin typeface="Tahoma"/>
                <a:ea typeface="Tahoma"/>
                <a:cs typeface="Tahoma"/>
              </a:rPr>
              <a:t>t</a:t>
            </a:r>
            <a:r>
              <a:rPr lang="es-MX" sz="2800" b="1" i="0" strike="noStrike" cap="none" spc="0" baseline="0" dirty="0">
                <a:solidFill>
                  <a:srgbClr val="000000"/>
                </a:solidFill>
                <a:effectLst/>
                <a:latin typeface="Tahoma"/>
                <a:ea typeface="Tahoma"/>
                <a:cs typeface="Tahoma"/>
              </a:rPr>
              <a:t>rabajo</a:t>
            </a:r>
            <a:r>
              <a:rPr lang="es-MX" sz="2800" b="1" dirty="0">
                <a:solidFill>
                  <a:srgbClr val="000000"/>
                </a:solidFill>
                <a:latin typeface="Tahoma"/>
                <a:ea typeface="Tahoma"/>
                <a:cs typeface="Tahoma"/>
              </a:rPr>
              <a:t> </a:t>
            </a:r>
            <a:r>
              <a:rPr lang="es-MX" sz="2800" b="1" i="0" strike="noStrike" cap="none" spc="0" baseline="0" dirty="0">
                <a:solidFill>
                  <a:srgbClr val="000000"/>
                </a:solidFill>
                <a:effectLst/>
                <a:latin typeface="Tahoma"/>
                <a:ea typeface="Tahoma"/>
                <a:cs typeface="Tahoma"/>
              </a:rPr>
              <a:t>le grita y le dice</a:t>
            </a:r>
          </a:p>
          <a:p>
            <a:pPr algn="ctr"/>
            <a:r>
              <a:rPr lang="es-MX" sz="2800" b="1" i="0" strike="noStrike" cap="none" spc="0" baseline="0" dirty="0">
                <a:solidFill>
                  <a:srgbClr val="000000"/>
                </a:solidFill>
                <a:effectLst/>
                <a:latin typeface="Tahoma"/>
                <a:ea typeface="Tahoma"/>
                <a:cs typeface="Tahoma"/>
              </a:rPr>
              <a:t>que no es bueno/a/e para</a:t>
            </a:r>
          </a:p>
          <a:p>
            <a:pPr algn="ctr"/>
            <a:r>
              <a:rPr lang="es-MX" sz="2800" b="1" i="0" strike="noStrike" cap="none" spc="0" baseline="0" dirty="0">
                <a:solidFill>
                  <a:srgbClr val="000000"/>
                </a:solidFill>
                <a:effectLst/>
                <a:latin typeface="Tahoma"/>
                <a:ea typeface="Tahoma"/>
                <a:cs typeface="Tahoma"/>
              </a:rPr>
              <a:t>el trabajo.</a:t>
            </a:r>
          </a:p>
        </p:txBody>
      </p:sp>
      <p:pic>
        <p:nvPicPr>
          <p:cNvPr id="17" name="Picture 16">
            <a:extLst>
              <a:ext uri="{FF2B5EF4-FFF2-40B4-BE49-F238E27FC236}">
                <a16:creationId xmlns:a16="http://schemas.microsoft.com/office/drawing/2014/main" id="{F48668B9-3575-46C8-91F7-7E2875CA1C6B}"/>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8" name="Footer Placeholder 3">
            <a:extLst>
              <a:ext uri="{FF2B5EF4-FFF2-40B4-BE49-F238E27FC236}">
                <a16:creationId xmlns:a16="http://schemas.microsoft.com/office/drawing/2014/main" id="{F05EAB47-6F86-4EF7-8B23-D28C97D31EC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00828704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5540</TotalTime>
  <Words>5529</Words>
  <Application>Microsoft Macintosh PowerPoint</Application>
  <PresentationFormat>Widescreen</PresentationFormat>
  <Paragraphs>509</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Calibri</vt:lpstr>
      <vt:lpstr>PraterBlockPro</vt:lpstr>
      <vt:lpstr>Marvin Round</vt:lpstr>
      <vt:lpstr>Arial</vt:lpstr>
      <vt:lpstr>Smoothy Slanted</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208</cp:revision>
  <dcterms:created xsi:type="dcterms:W3CDTF">2021-06-11T20:56:57Z</dcterms:created>
  <dcterms:modified xsi:type="dcterms:W3CDTF">2023-02-22T23:57:53Z</dcterms:modified>
</cp:coreProperties>
</file>