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5"/>
  </p:notesMasterIdLst>
  <p:sldIdLst>
    <p:sldId id="256" r:id="rId2"/>
    <p:sldId id="440" r:id="rId3"/>
    <p:sldId id="259" r:id="rId4"/>
    <p:sldId id="258" r:id="rId5"/>
    <p:sldId id="401" r:id="rId6"/>
    <p:sldId id="402" r:id="rId7"/>
    <p:sldId id="403" r:id="rId8"/>
    <p:sldId id="404" r:id="rId9"/>
    <p:sldId id="405" r:id="rId10"/>
    <p:sldId id="406" r:id="rId11"/>
    <p:sldId id="407" r:id="rId12"/>
    <p:sldId id="408" r:id="rId13"/>
    <p:sldId id="409" r:id="rId14"/>
    <p:sldId id="410" r:id="rId15"/>
    <p:sldId id="411" r:id="rId16"/>
    <p:sldId id="441" r:id="rId17"/>
    <p:sldId id="412" r:id="rId18"/>
    <p:sldId id="413" r:id="rId19"/>
    <p:sldId id="416" r:id="rId20"/>
    <p:sldId id="415" r:id="rId21"/>
    <p:sldId id="417" r:id="rId22"/>
    <p:sldId id="418" r:id="rId23"/>
    <p:sldId id="272" r:id="rId24"/>
    <p:sldId id="442" r:id="rId25"/>
    <p:sldId id="419" r:id="rId26"/>
    <p:sldId id="420" r:id="rId27"/>
    <p:sldId id="422" r:id="rId28"/>
    <p:sldId id="423" r:id="rId29"/>
    <p:sldId id="430" r:id="rId30"/>
    <p:sldId id="424" r:id="rId31"/>
    <p:sldId id="425" r:id="rId32"/>
    <p:sldId id="435" r:id="rId33"/>
    <p:sldId id="426" r:id="rId34"/>
    <p:sldId id="437" r:id="rId35"/>
    <p:sldId id="427" r:id="rId36"/>
    <p:sldId id="428" r:id="rId37"/>
    <p:sldId id="421" r:id="rId38"/>
    <p:sldId id="429" r:id="rId39"/>
    <p:sldId id="431" r:id="rId40"/>
    <p:sldId id="434" r:id="rId41"/>
    <p:sldId id="436" r:id="rId42"/>
    <p:sldId id="438" r:id="rId43"/>
    <p:sldId id="432" r:id="rId44"/>
    <p:sldId id="443" r:id="rId45"/>
    <p:sldId id="439" r:id="rId46"/>
    <p:sldId id="290" r:id="rId47"/>
    <p:sldId id="293" r:id="rId48"/>
    <p:sldId id="291" r:id="rId49"/>
    <p:sldId id="383" r:id="rId50"/>
    <p:sldId id="382" r:id="rId51"/>
    <p:sldId id="295" r:id="rId52"/>
    <p:sldId id="303" r:id="rId53"/>
    <p:sldId id="298" r:id="rId54"/>
  </p:sldIdLst>
  <p:sldSz cx="12192000" cy="6858000"/>
  <p:notesSz cx="6858000" cy="9144000"/>
  <p:embeddedFontLst>
    <p:embeddedFont>
      <p:font typeface="Calibri" panose="020F0502020204030204" pitchFamily="34" charset="0"/>
      <p:regular r:id="rId56"/>
      <p:bold r:id="rId57"/>
      <p:italic r:id="rId58"/>
      <p:boldItalic r:id="rId59"/>
    </p:embeddedFont>
    <p:embeddedFont>
      <p:font typeface="Calibri Light" panose="020F0302020204030204" pitchFamily="34" charset="0"/>
      <p:regular r:id="rId60"/>
      <p:italic r:id="rId61"/>
    </p:embeddedFont>
    <p:embeddedFont>
      <p:font typeface="Marvin Round" panose="02000000000000000000" pitchFamily="2" charset="0"/>
      <p:regular r:id="rId62"/>
    </p:embeddedFont>
    <p:embeddedFont>
      <p:font typeface="PraterBlockPro" panose="020B0504010101020102" pitchFamily="34" charset="77"/>
      <p:regular r:id="rId63"/>
    </p:embeddedFont>
    <p:embeddedFont>
      <p:font typeface="Smoothy" pitchFamily="2" charset="77"/>
      <p:regular r:id="rId64"/>
    </p:embeddedFont>
    <p:embeddedFont>
      <p:font typeface="Smoothy Slanted" pitchFamily="2" charset="77"/>
      <p:italic r:id="rId65"/>
    </p:embeddedFont>
    <p:embeddedFont>
      <p:font typeface="Tahoma" panose="020B0604030504040204" pitchFamily="34" charset="0"/>
      <p:regular r:id="rId66"/>
      <p:bold r:id="rId67"/>
    </p:embeddedFont>
    <p:embeddedFont>
      <p:font typeface="Verdana" panose="020B0604030504040204" pitchFamily="34" charset="0"/>
      <p:regular r:id="rId68"/>
      <p:bold r:id="rId69"/>
      <p:italic r:id="rId70"/>
      <p:boldItalic r:id="rId71"/>
    </p:embeddedFont>
  </p:embeddedFontLst>
  <p:custDataLst>
    <p:tags r:id="rId7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Westmore" initials="MW" lastIdx="0" clrIdx="0">
    <p:extLst>
      <p:ext uri="{19B8F6BF-5375-455C-9EA6-DF929625EA0E}">
        <p15:presenceInfo xmlns:p15="http://schemas.microsoft.com/office/powerpoint/2012/main" userId="S-1-5-21-1616849034-2007720754-1845911597-111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18"/>
    <p:restoredTop sz="75462" autoAdjust="0"/>
  </p:normalViewPr>
  <p:slideViewPr>
    <p:cSldViewPr snapToGrid="0">
      <p:cViewPr varScale="1">
        <p:scale>
          <a:sx n="128" d="100"/>
          <a:sy n="128" d="100"/>
        </p:scale>
        <p:origin x="1352" y="176"/>
      </p:cViewPr>
      <p:guideLst/>
    </p:cSldViewPr>
  </p:slideViewPr>
  <p:notesTextViewPr>
    <p:cViewPr>
      <p:scale>
        <a:sx n="1" d="1"/>
        <a:sy n="1" d="1"/>
      </p:scale>
      <p:origin x="0" y="0"/>
    </p:cViewPr>
  </p:notesTextViewPr>
  <p:sorterViewPr>
    <p:cViewPr>
      <p:scale>
        <a:sx n="170" d="100"/>
        <a:sy n="170" d="100"/>
      </p:scale>
      <p:origin x="0" y="-53658"/>
    </p:cViewPr>
  </p:sorterViewPr>
  <p:notesViewPr>
    <p:cSldViewPr snapToGrid="0">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8.fntdata"/><Relationship Id="rId68" Type="http://schemas.openxmlformats.org/officeDocument/2006/relationships/font" Target="fonts/font13.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font" Target="fonts/font11.fntdata"/><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70" Type="http://schemas.openxmlformats.org/officeDocument/2006/relationships/font" Target="fonts/font15.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notesMaster" Target="notesMasters/notesMaster1.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16.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DC861-0A22-49CD-B42B-2B42973D0870}" type="datetimeFigureOut">
              <a:rPr lang="en-US" smtClean="0"/>
              <a:t>2/25/23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AA58B-7F68-4F22-A5B3-354C37D900B1}" type="slidenum">
              <a:rPr lang="en-US" smtClean="0"/>
              <a:t>‹#›</a:t>
            </a:fld>
            <a:endParaRPr lang="en-US"/>
          </a:p>
        </p:txBody>
      </p:sp>
    </p:spTree>
    <p:extLst>
      <p:ext uri="{BB962C8B-B14F-4D97-AF65-F5344CB8AC3E}">
        <p14:creationId xmlns:p14="http://schemas.microsoft.com/office/powerpoint/2010/main" val="422551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NOTA:  El plan de estudios de Mis derechos, mi vida se desarrolló para que fuera lo más accesible posible para estudiantes de diversas identidades, discapacidades y necesidades de apoyo. Siempre que fue posible, usamos un lenguaje que fuera el más accesible e inclusivo de todas las identidades, incluidas las identidades LGBTQIA+. Sin embargo, estamos conscientes de que existen necesidades interconectadas relacionadas con la gramática correcta y lógica, el lenguaje inclusive y la accesibilidad. Le empoderamos para tomar decisiones respecto al lenguaje que MEJOR corresponde a las necesidades de sus estudiantes o de las personas que atiende en cuanto a representar y afirmar sus identidades y a asegurarse de que puedan tener acceso al material y entenderlo.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800"/>
              </a:spcAft>
            </a:pP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De manera que TODOS sus estudiantes se sientan incluidos, las diapositivas tendrán, por ejemplo, “amigo/a/</a:t>
            </a:r>
            <a:r>
              <a:rPr lang="es-MX" sz="1800" dirty="0" err="1">
                <a:solidFill>
                  <a:srgbClr val="222222"/>
                </a:solidFill>
                <a:effectLst/>
                <a:latin typeface="Arial" panose="020B0604020202020204" pitchFamily="34" charset="0"/>
                <a:ea typeface="Arial" panose="020B0604020202020204" pitchFamily="34" charset="0"/>
                <a:cs typeface="Times New Roman" panose="02020603050405020304" pitchFamily="18" charset="0"/>
              </a:rPr>
              <a:t>ue</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en nuestro mejor intento de usar un lenguaje no binario directo, que aún no es común - incluso ni bien aceptado - en países de habla hispana. Sin embargo, las notas para el facilitador, serán un poco diferentes. Mientras se usó un lenguaje no binario indirecto lo más posible, </a:t>
            </a:r>
            <a:r>
              <a:rPr lang="es-MX" sz="1800" i="1"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no</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se usó "o/a/</a:t>
            </a:r>
            <a:r>
              <a:rPr lang="es-MX" sz="1800" dirty="0" err="1">
                <a:solidFill>
                  <a:srgbClr val="222222"/>
                </a:solidFill>
                <a:effectLst/>
                <a:latin typeface="Arial" panose="020B0604020202020204" pitchFamily="34" charset="0"/>
                <a:ea typeface="Arial" panose="020B0604020202020204" pitchFamily="34" charset="0"/>
                <a:cs typeface="Times New Roman" panose="02020603050405020304" pitchFamily="18" charset="0"/>
              </a:rPr>
              <a:t>ue</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en las notas para no afectar el flujo de sus explicaciones. Confiamos en que conocerá a sus estudiantes y que usará el lenguaje más apropiado para sus géneros.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sz="1200" b="0" i="0" strike="noStrike" cap="none" spc="0" baseline="0" dirty="0">
              <a:solidFill>
                <a:srgbClr val="000000"/>
              </a:solidFill>
              <a:effectLst/>
              <a:latin typeface="Calibri"/>
              <a:ea typeface="Calibri"/>
              <a:cs typeface="Calibri"/>
            </a:endParaRPr>
          </a:p>
          <a:p>
            <a:r>
              <a:rPr lang="es-MX" sz="1200" b="0" i="0" strike="noStrike" cap="none" spc="0" baseline="0" dirty="0">
                <a:solidFill>
                  <a:srgbClr val="000000"/>
                </a:solidFill>
                <a:effectLst/>
                <a:latin typeface="Calibri"/>
                <a:ea typeface="Calibri"/>
                <a:cs typeface="Calibri"/>
              </a:rPr>
              <a:t>La repetición ayuda para el aprendizaje. Dedique tiempo a revisar la última clase de Mis derechos, mi vida, que impartió antes de comenzar esta sesión. Además, puede responder a las preguntas privadas que el grupo le haya entregado en tarjetas durante su sesión de clase anterior.</a:t>
            </a:r>
          </a:p>
          <a:p>
            <a:r>
              <a:rPr lang="en-US" sz="1200" kern="1200" dirty="0">
                <a:solidFill>
                  <a:schemeClr val="tx1"/>
                </a:solidFill>
                <a:effectLst/>
                <a:latin typeface="+mn-lt"/>
                <a:ea typeface="+mn-ea"/>
                <a:cs typeface="+mn-cs"/>
              </a:rPr>
              <a:t>  </a:t>
            </a: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Hoy tendremos la primera de dos clases en las que hablaremos sobre cómo estar más seguros en línea o en Internet.</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Hoy hablaremos sobre el engaño con identidad falsa </a:t>
            </a:r>
            <a:r>
              <a:rPr lang="es-MX" sz="1200" b="0" i="0" strike="noStrike" cap="none" spc="0" baseline="0" dirty="0">
                <a:solidFill>
                  <a:srgbClr val="000000"/>
                </a:solidFill>
                <a:effectLst/>
                <a:latin typeface="Calibri"/>
                <a:ea typeface="Calibri"/>
                <a:cs typeface="Calibri"/>
              </a:rPr>
              <a:t>(</a:t>
            </a:r>
            <a:r>
              <a:rPr lang="es-MX" sz="1200" b="0" i="0" strike="noStrike" cap="none" spc="0" baseline="0" dirty="0" err="1">
                <a:solidFill>
                  <a:srgbClr val="000000"/>
                </a:solidFill>
                <a:effectLst/>
                <a:latin typeface="Calibri"/>
                <a:ea typeface="Calibri"/>
                <a:cs typeface="Calibri"/>
              </a:rPr>
              <a:t>catfishing</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También tendrán oportunidad de practicar pensar en lo que es seguro compartir en línea y lo que no es seguro compartir.</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a:t>
            </a:fld>
            <a:endParaRPr lang="en-US"/>
          </a:p>
        </p:txBody>
      </p:sp>
    </p:spTree>
    <p:extLst>
      <p:ext uri="{BB962C8B-B14F-4D97-AF65-F5344CB8AC3E}">
        <p14:creationId xmlns:p14="http://schemas.microsoft.com/office/powerpoint/2010/main" val="3811484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Para cada diapositiva, lea la actividad en línea en voz alta. Dé al grupo suficiente tiempo para procesar la declaración y elegir el lado correspondiente del salón. Apoye al grupo según sea necesario para hacer sus elecciones. </a:t>
            </a:r>
          </a:p>
          <a:p>
            <a:pPr lvl="0"/>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Yo publico fotos en Instagram.</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10</a:t>
            </a:fld>
            <a:endParaRPr lang="en-US"/>
          </a:p>
        </p:txBody>
      </p:sp>
    </p:spTree>
    <p:extLst>
      <p:ext uri="{BB962C8B-B14F-4D97-AF65-F5344CB8AC3E}">
        <p14:creationId xmlns:p14="http://schemas.microsoft.com/office/powerpoint/2010/main" val="3040583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Para cada diapositiva, lea la actividad en línea en voz alta. Dé al grupo suficiente tiempo para procesar la declaración y elegir el lado correspondiente del salón. Apoye al grupo según sea necesario para hacer sus elecciones. </a:t>
            </a:r>
          </a:p>
          <a:p>
            <a:pPr lvl="0"/>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Yo envío fotos por Snapchat.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11</a:t>
            </a:fld>
            <a:endParaRPr lang="en-US"/>
          </a:p>
        </p:txBody>
      </p:sp>
    </p:spTree>
    <p:extLst>
      <p:ext uri="{BB962C8B-B14F-4D97-AF65-F5344CB8AC3E}">
        <p14:creationId xmlns:p14="http://schemas.microsoft.com/office/powerpoint/2010/main" val="1323288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Para cada diapositiva, lea la actividad en línea en voz alta. Dé al grupo suficiente tiempo para procesar la declaración y elegir el lado correspondiente del salón. Apoye al grupo según sea necesario para hacer sus elecciones. </a:t>
            </a:r>
          </a:p>
          <a:p>
            <a:pPr lvl="0"/>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Yo tengo una cuenta de </a:t>
            </a:r>
            <a:r>
              <a:rPr lang="es-MX" sz="1200" b="0" i="1" strike="noStrike" cap="none" spc="0" baseline="0" dirty="0" err="1">
                <a:solidFill>
                  <a:srgbClr val="000000"/>
                </a:solidFill>
                <a:effectLst/>
                <a:latin typeface="Calibri"/>
                <a:ea typeface="Calibri"/>
                <a:cs typeface="Calibri"/>
              </a:rPr>
              <a:t>TikTok</a:t>
            </a:r>
            <a:r>
              <a:rPr lang="es-MX" sz="1200" b="0" i="1" strike="noStrike" cap="none" spc="0" baseline="0" dirty="0">
                <a:solidFill>
                  <a:srgbClr val="000000"/>
                </a:solidFill>
                <a:effectLst/>
                <a:latin typeface="Calibri"/>
                <a:ea typeface="Calibri"/>
                <a:cs typeface="Calibri"/>
              </a:rPr>
              <a:t>.</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12</a:t>
            </a:fld>
            <a:endParaRPr lang="en-US"/>
          </a:p>
        </p:txBody>
      </p:sp>
    </p:spTree>
    <p:extLst>
      <p:ext uri="{BB962C8B-B14F-4D97-AF65-F5344CB8AC3E}">
        <p14:creationId xmlns:p14="http://schemas.microsoft.com/office/powerpoint/2010/main" val="3722896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Para cada diapositiva, lea la actividad en línea en voz alta. Dé al grupo suficiente tiempo para procesar la declaración y elegir el lado correspondiente del salón. Apoye al grupo según sea necesario para hacer sus elecciones. </a:t>
            </a:r>
          </a:p>
          <a:p>
            <a:pPr lvl="0"/>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Yo compro en línea.</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13</a:t>
            </a:fld>
            <a:endParaRPr lang="en-US"/>
          </a:p>
        </p:txBody>
      </p:sp>
    </p:spTree>
    <p:extLst>
      <p:ext uri="{BB962C8B-B14F-4D97-AF65-F5344CB8AC3E}">
        <p14:creationId xmlns:p14="http://schemas.microsoft.com/office/powerpoint/2010/main" val="3667757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Para cada diapositiva, lea la actividad en línea en voz alta. Dé al grupo suficiente tiempo para procesar la declaración y elegir el lado correspondiente del salón. Apoye al grupo según sea necesario para hacer sus elecciones. </a:t>
            </a:r>
          </a:p>
          <a:p>
            <a:pPr lvl="0"/>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Yo conozco a personas nuevas en línea.</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14</a:t>
            </a:fld>
            <a:endParaRPr lang="en-US"/>
          </a:p>
        </p:txBody>
      </p:sp>
    </p:spTree>
    <p:extLst>
      <p:ext uri="{BB962C8B-B14F-4D97-AF65-F5344CB8AC3E}">
        <p14:creationId xmlns:p14="http://schemas.microsoft.com/office/powerpoint/2010/main" val="3859799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¿Tiene alguien otros ejemplos de lo que hacen en línea? </a:t>
            </a:r>
            <a:endParaRPr lang="en-US" i="1" dirty="0">
              <a:effectLst/>
            </a:endParaRPr>
          </a:p>
          <a:p>
            <a:pPr lvl="1"/>
            <a:endParaRPr lang="en-US" sz="1200" kern="1200" dirty="0">
              <a:solidFill>
                <a:schemeClr val="tx1"/>
              </a:solidFill>
              <a:effectLst/>
              <a:latin typeface="+mn-lt"/>
              <a:ea typeface="+mn-ea"/>
              <a:cs typeface="+mn-cs"/>
            </a:endParaRPr>
          </a:p>
          <a:p>
            <a:pPr marL="0" lvl="1"/>
            <a:r>
              <a:rPr lang="es-MX" sz="1200" b="0" i="0" strike="noStrike" cap="none" spc="0" baseline="0" dirty="0">
                <a:solidFill>
                  <a:srgbClr val="000000"/>
                </a:solidFill>
                <a:effectLst/>
                <a:latin typeface="Calibri"/>
                <a:ea typeface="Calibri"/>
                <a:cs typeface="Calibri"/>
              </a:rPr>
              <a:t>Repita la actividad con algunos ejemplos del grupo.</a:t>
            </a:r>
            <a:endParaRPr lang="en-US" dirty="0">
              <a:effectLst/>
            </a:endParaRPr>
          </a:p>
          <a:p>
            <a:pPr lvl="0"/>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Como acaban de ver, ¡hacen mucho en línea! El Internet puede ser un lugar realmente divertido para ver videos, conocer a personas, jugar juegos o compartir fotos y noticias con sus familiares y amigos. Aunque el Internet sea increíble, todo el mundo puede hacer algo para estar más seguro al estar en línea. Hablaremos sobre esto hoy.</a:t>
            </a:r>
            <a:endParaRPr lang="en-US" i="1"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15</a:t>
            </a:fld>
            <a:endParaRPr lang="en-US"/>
          </a:p>
        </p:txBody>
      </p:sp>
    </p:spTree>
    <p:extLst>
      <p:ext uri="{BB962C8B-B14F-4D97-AF65-F5344CB8AC3E}">
        <p14:creationId xmlns:p14="http://schemas.microsoft.com/office/powerpoint/2010/main" val="2941861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Empezaremos pensando en la seguridad en Internet hablando sobre algo que se llama </a:t>
            </a:r>
            <a:r>
              <a:rPr lang="es-MX" sz="1200" b="0" i="0" strike="noStrike" cap="none" spc="0" baseline="0" dirty="0">
                <a:solidFill>
                  <a:srgbClr val="000000"/>
                </a:solidFill>
                <a:effectLst/>
                <a:latin typeface="Calibri"/>
                <a:ea typeface="Calibri"/>
                <a:cs typeface="Calibri"/>
              </a:rPr>
              <a:t>catfishing</a:t>
            </a:r>
            <a:r>
              <a:rPr lang="es-MX" sz="1200" b="0" i="1" strike="noStrike" cap="none" spc="0" baseline="0" dirty="0">
                <a:solidFill>
                  <a:srgbClr val="000000"/>
                </a:solidFill>
                <a:effectLst/>
                <a:latin typeface="Calibri"/>
                <a:ea typeface="Calibri"/>
                <a:cs typeface="Calibri"/>
              </a:rPr>
              <a:t>, o usar una falsa identidad para engañar.</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16</a:t>
            </a:fld>
            <a:endParaRPr lang="en-US"/>
          </a:p>
        </p:txBody>
      </p:sp>
    </p:spTree>
    <p:extLst>
      <p:ext uri="{BB962C8B-B14F-4D97-AF65-F5344CB8AC3E}">
        <p14:creationId xmlns:p14="http://schemas.microsoft.com/office/powerpoint/2010/main" val="4221579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82812"/>
          </a:xfrm>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Usan el Internet para muchas cosas. Algunas veces, las personas entran en línea para hacer amistades o salir con alguien. Esto está bien, pero hay algunas cosas que necesitan saber para mayor seguridad al conocer a personas nuevas en línea.</a:t>
            </a:r>
            <a:endParaRPr lang="en-US" sz="1100" i="1" kern="1200" dirty="0">
              <a:solidFill>
                <a:schemeClr val="tx1"/>
              </a:solidFill>
              <a:effectLst/>
              <a:latin typeface="+mn-lt"/>
              <a:ea typeface="+mn-ea"/>
              <a:cs typeface="+mn-cs"/>
            </a:endParaRPr>
          </a:p>
          <a:p>
            <a:pPr lvl="0"/>
            <a:endParaRPr lang="en-US" sz="1200" i="1" kern="1200" dirty="0">
              <a:solidFill>
                <a:schemeClr val="tx1"/>
              </a:solidFill>
              <a:effectLst/>
              <a:latin typeface="+mn-lt"/>
              <a:ea typeface="+mn-ea"/>
              <a:cs typeface="+mn-cs"/>
            </a:endParaRPr>
          </a:p>
          <a:p>
            <a:pPr lvl="0"/>
            <a:r>
              <a:rPr lang="es-MX" sz="1200" b="0" i="1" strike="noStrike" cap="none" spc="0" baseline="0" dirty="0">
                <a:solidFill>
                  <a:srgbClr val="000000"/>
                </a:solidFill>
                <a:effectLst/>
                <a:latin typeface="Calibri"/>
                <a:ea typeface="Calibri"/>
                <a:cs typeface="Calibri"/>
              </a:rPr>
              <a:t>¿Alguien sabe lo que es </a:t>
            </a:r>
            <a:r>
              <a:rPr lang="es-MX" sz="1200" b="0" i="0" strike="noStrike" cap="none" spc="0" baseline="0" dirty="0" err="1">
                <a:solidFill>
                  <a:srgbClr val="000000"/>
                </a:solidFill>
                <a:effectLst/>
                <a:latin typeface="Calibri"/>
                <a:ea typeface="Calibri"/>
                <a:cs typeface="Calibri"/>
              </a:rPr>
              <a:t>catfishing</a:t>
            </a:r>
            <a:r>
              <a:rPr lang="es-MX" sz="1200" b="0" i="1" strike="noStrike" cap="none" spc="0" baseline="0" dirty="0">
                <a:solidFill>
                  <a:srgbClr val="000000"/>
                </a:solidFill>
                <a:effectLst/>
                <a:latin typeface="Calibri"/>
                <a:ea typeface="Calibri"/>
                <a:cs typeface="Calibri"/>
              </a:rPr>
              <a:t>?</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1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sz="1100" i="0" baseline="0" dirty="0"/>
          </a:p>
          <a:p>
            <a:pPr lvl="0"/>
            <a:endParaRPr lang="en-US" sz="11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100" b="0" i="0" strike="noStrike" cap="none" spc="0" baseline="0" dirty="0">
                <a:solidFill>
                  <a:srgbClr val="000000"/>
                </a:solidFill>
                <a:effectLst/>
                <a:latin typeface="Calibri"/>
                <a:ea typeface="Calibri"/>
                <a:cs typeface="Calibri"/>
              </a:rPr>
              <a:t>Diga: </a:t>
            </a:r>
            <a:r>
              <a:rPr lang="es-MX" sz="1200" b="0" i="0" strike="noStrike" cap="none" spc="0" baseline="0" dirty="0" err="1">
                <a:solidFill>
                  <a:srgbClr val="000000"/>
                </a:solidFill>
                <a:effectLst/>
                <a:latin typeface="Calibri"/>
                <a:ea typeface="Calibri"/>
                <a:cs typeface="Calibri"/>
              </a:rPr>
              <a:t>Catfishing</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es cuando alguien se hace pasar por otra persona que no es en línea.</a:t>
            </a:r>
            <a:r>
              <a:rPr lang="es-MX" sz="1100" b="0" i="0" strike="noStrike" cap="none" spc="0" baseline="0" dirty="0">
                <a:solidFill>
                  <a:srgbClr val="000000"/>
                </a:solidFill>
                <a:effectLst/>
                <a:latin typeface="Calibri"/>
                <a:ea typeface="Calibri"/>
                <a:cs typeface="Calibri"/>
              </a:rPr>
              <a:t> </a:t>
            </a:r>
            <a:r>
              <a:rPr lang="es-MX" sz="1100" b="0" i="1" strike="noStrike" cap="none" spc="0" baseline="0" dirty="0">
                <a:solidFill>
                  <a:srgbClr val="000000"/>
                </a:solidFill>
                <a:effectLst/>
                <a:latin typeface="Calibri"/>
                <a:ea typeface="Calibri"/>
                <a:cs typeface="Calibri"/>
              </a:rPr>
              <a:t>Muchas personas toman fotos de celebridades o fotos de personas que no conocen y las usan para hacerse pasar por otra persona en línea.</a:t>
            </a:r>
            <a:r>
              <a:rPr lang="es-MX" sz="1100" b="0" i="0" strike="noStrike" cap="none" spc="0" baseline="0" dirty="0">
                <a:solidFill>
                  <a:srgbClr val="000000"/>
                </a:solidFill>
                <a:effectLst/>
                <a:latin typeface="Calibri"/>
                <a:ea typeface="Calibri"/>
                <a:cs typeface="Calibri"/>
              </a:rPr>
              <a:t> </a:t>
            </a:r>
            <a:r>
              <a:rPr lang="es-MX" sz="1100" b="0" i="1" strike="noStrike" cap="none" spc="0" baseline="0" dirty="0">
                <a:solidFill>
                  <a:srgbClr val="000000"/>
                </a:solidFill>
                <a:effectLst/>
                <a:latin typeface="Calibri"/>
                <a:ea typeface="Calibri"/>
                <a:cs typeface="Calibri"/>
              </a:rPr>
              <a:t>Algunas veces, las personas en línea inventan información sobre ellas mismas para intentar engañarlos.</a:t>
            </a:r>
            <a:r>
              <a:rPr lang="es-MX" sz="1100" b="0" i="0" strike="noStrike" cap="none" spc="0" baseline="0" dirty="0">
                <a:solidFill>
                  <a:srgbClr val="000000"/>
                </a:solidFill>
                <a:effectLst/>
                <a:latin typeface="Calibri"/>
                <a:ea typeface="Calibri"/>
                <a:cs typeface="Calibri"/>
              </a:rPr>
              <a:t> </a:t>
            </a:r>
            <a:r>
              <a:rPr lang="es-MX" sz="1100" b="0" i="1" strike="noStrike" cap="none" spc="0" baseline="0" dirty="0">
                <a:solidFill>
                  <a:srgbClr val="000000"/>
                </a:solidFill>
                <a:effectLst/>
                <a:latin typeface="Calibri"/>
                <a:ea typeface="Calibri"/>
                <a:cs typeface="Calibri"/>
              </a:rPr>
              <a:t>Intentan engañarlos para que les den dinero o para empezar una relación con ustedes.</a:t>
            </a:r>
            <a:r>
              <a:rPr lang="es-MX" sz="1100" b="0" i="0" strike="noStrike" cap="none" spc="0" baseline="0" dirty="0">
                <a:solidFill>
                  <a:srgbClr val="000000"/>
                </a:solidFill>
                <a:effectLst/>
                <a:latin typeface="Calibri"/>
                <a:ea typeface="Calibri"/>
                <a:cs typeface="Calibri"/>
              </a:rPr>
              <a:t> </a:t>
            </a:r>
            <a:r>
              <a:rPr lang="es-MX" sz="1100" b="0" i="1" strike="noStrike" cap="none" spc="0" baseline="0" dirty="0">
                <a:solidFill>
                  <a:srgbClr val="000000"/>
                </a:solidFill>
                <a:effectLst/>
                <a:latin typeface="Calibri"/>
                <a:ea typeface="Calibri"/>
                <a:cs typeface="Calibri"/>
              </a:rPr>
              <a:t>Por ejemplo, vean muy bien el perfil de Juan Luis en el lado derecho de la pantalla.</a:t>
            </a:r>
            <a:r>
              <a:rPr lang="es-MX" sz="1100" b="0" i="0" strike="noStrike" cap="none" spc="0" baseline="0" dirty="0">
                <a:solidFill>
                  <a:srgbClr val="000000"/>
                </a:solidFill>
                <a:effectLst/>
                <a:latin typeface="Calibri"/>
                <a:ea typeface="Calibri"/>
                <a:cs typeface="Calibri"/>
              </a:rPr>
              <a:t> </a:t>
            </a:r>
            <a:r>
              <a:rPr lang="es-MX" sz="1100" b="0" i="1" strike="noStrike" cap="none" spc="0" baseline="0" dirty="0">
                <a:solidFill>
                  <a:srgbClr val="000000"/>
                </a:solidFill>
                <a:effectLst/>
                <a:latin typeface="Calibri"/>
                <a:ea typeface="Calibri"/>
                <a:cs typeface="Calibri"/>
              </a:rPr>
              <a:t>Juan parece ser genial, ¿verdad?</a:t>
            </a:r>
            <a:r>
              <a:rPr lang="es-MX" sz="11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Pero la verdad es que ¡podría ser cualquiera de las personas en la parte inferior de la pantalla que se hace pasar por Juan Luis!</a:t>
            </a:r>
            <a:endParaRPr lang="en-US" sz="1100" i="1" kern="1200" dirty="0">
              <a:solidFill>
                <a:schemeClr val="tx1"/>
              </a:solidFill>
              <a:effectLst/>
              <a:latin typeface="+mn-lt"/>
              <a:ea typeface="+mn-ea"/>
              <a:cs typeface="+mn-cs"/>
            </a:endParaRPr>
          </a:p>
          <a:p>
            <a:pPr lvl="0"/>
            <a:endParaRPr lang="en-US" sz="1200" i="1" kern="1200" dirty="0">
              <a:solidFill>
                <a:schemeClr val="tx1"/>
              </a:solidFill>
              <a:effectLst/>
              <a:latin typeface="+mn-lt"/>
              <a:ea typeface="+mn-ea"/>
              <a:cs typeface="+mn-cs"/>
            </a:endParaRPr>
          </a:p>
          <a:p>
            <a:pPr lvl="0"/>
            <a:r>
              <a:rPr lang="es-MX" sz="1200" b="0" i="1" strike="noStrike" cap="none" spc="0" baseline="0" dirty="0">
                <a:solidFill>
                  <a:srgbClr val="000000"/>
                </a:solidFill>
                <a:effectLst/>
                <a:latin typeface="Calibri"/>
                <a:ea typeface="Calibri"/>
                <a:cs typeface="Calibri"/>
              </a:rPr>
              <a:t>Si solo han hablado con alguien en línea, ¿saben quién es realmente? </a:t>
            </a:r>
            <a:endParaRPr lang="en-US" sz="1100" i="1" kern="1200" dirty="0">
              <a:solidFill>
                <a:schemeClr val="tx1"/>
              </a:solidFill>
              <a:effectLst/>
              <a:latin typeface="+mn-lt"/>
              <a:ea typeface="+mn-ea"/>
              <a:cs typeface="+mn-cs"/>
            </a:endParaRPr>
          </a:p>
          <a:p>
            <a:pPr lvl="0"/>
            <a:endParaRPr lang="en-US" sz="11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sz="1200" i="0" baseline="0" dirty="0"/>
          </a:p>
          <a:p>
            <a:pPr lvl="0"/>
            <a:endParaRPr lang="en-US" sz="1200" i="1"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a:t>
            </a:r>
            <a:r>
              <a:rPr lang="es-MX" sz="1200" b="0" i="1" strike="noStrike" cap="none" spc="0" baseline="0" dirty="0">
                <a:solidFill>
                  <a:srgbClr val="000000"/>
                </a:solidFill>
                <a:effectLst/>
                <a:latin typeface="Calibri"/>
                <a:ea typeface="Calibri"/>
                <a:cs typeface="Calibri"/>
              </a:rPr>
              <a:t> No. Podrían estar haciéndose pasar por otra persona. La única manera de saber con seguridad quién es alguien que han conocido en línea es conocerla en persona. En un momento hablaremos sobre maneras más seguras de conocer en persona a alguien que conocieron en línea.</a:t>
            </a:r>
            <a:endParaRPr lang="en-US" sz="11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17</a:t>
            </a:fld>
            <a:endParaRPr lang="en-US"/>
          </a:p>
        </p:txBody>
      </p:sp>
    </p:spTree>
    <p:extLst>
      <p:ext uri="{BB962C8B-B14F-4D97-AF65-F5344CB8AC3E}">
        <p14:creationId xmlns:p14="http://schemas.microsoft.com/office/powerpoint/2010/main" val="2081262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606290"/>
          </a:xfrm>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Hay algunas cosas a las que hay que prestar atención al hablar con alguien en línea.</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Si una persona hace alguna de ellas, es muy probable que sean un</a:t>
            </a:r>
            <a:r>
              <a:rPr lang="es-MX" sz="1200" b="0" i="0" strike="noStrike" cap="none" spc="0" baseline="0" dirty="0">
                <a:solidFill>
                  <a:srgbClr val="000000"/>
                </a:solidFill>
                <a:effectLst/>
                <a:latin typeface="Calibri"/>
                <a:ea typeface="Calibri"/>
                <a:cs typeface="Calibri"/>
              </a:rPr>
              <a:t> catfish. </a:t>
            </a:r>
            <a:r>
              <a:rPr lang="es-MX" sz="1200" b="0" i="1" strike="noStrike" cap="none" spc="0" baseline="0" dirty="0">
                <a:solidFill>
                  <a:srgbClr val="000000"/>
                </a:solidFill>
                <a:effectLst/>
                <a:latin typeface="Calibri"/>
                <a:ea typeface="Calibri"/>
                <a:cs typeface="Calibri"/>
              </a:rPr>
              <a:t>Veamos los ejemplos ahora.</a:t>
            </a:r>
          </a:p>
          <a:p>
            <a:endParaRPr lang="en-US" i="1" baseline="0" dirty="0"/>
          </a:p>
          <a:p>
            <a:r>
              <a:rPr lang="es-MX" sz="1200" b="0" i="1" strike="noStrike" cap="none" spc="0" baseline="0" dirty="0">
                <a:solidFill>
                  <a:srgbClr val="000000"/>
                </a:solidFill>
                <a:effectLst/>
                <a:latin typeface="Calibri"/>
                <a:ea typeface="Calibri"/>
                <a:cs typeface="Calibri"/>
              </a:rPr>
              <a:t>Si alguien con quien solo han hablado por Internet empieza a decirles “Te amo” o que se quieren casar con ustedes o les empieza a enviar muchos emojis de corazones, a esto se le llama “bombardeo de amor”.</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Recuerden, si solo han hablado con una persona por Internet, está en su círculo rojo.</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No deben decir que los aman.</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Si alguien habla constantemente de estar enamorado/a/e de ustedes, quizás sea un </a:t>
            </a:r>
            <a:r>
              <a:rPr lang="es-MX" sz="1200" b="0" i="0" strike="noStrike" cap="none" spc="0" baseline="0" dirty="0">
                <a:solidFill>
                  <a:srgbClr val="000000"/>
                </a:solidFill>
                <a:effectLst/>
                <a:latin typeface="Calibri"/>
                <a:ea typeface="Calibri"/>
                <a:cs typeface="Calibri"/>
              </a:rPr>
              <a:t>catfish </a:t>
            </a:r>
            <a:r>
              <a:rPr lang="es-MX" sz="1200" b="0" i="1" strike="noStrike" cap="none" spc="0" baseline="0" dirty="0">
                <a:solidFill>
                  <a:srgbClr val="000000"/>
                </a:solidFill>
                <a:effectLst/>
                <a:latin typeface="Calibri"/>
                <a:ea typeface="Calibri"/>
                <a:cs typeface="Calibri"/>
              </a:rPr>
              <a:t>intentado engañarlos para estar en una relación.</a:t>
            </a:r>
          </a:p>
          <a:p>
            <a:endParaRPr lang="en-US" i="1" baseline="0" dirty="0"/>
          </a:p>
          <a:p>
            <a:r>
              <a:rPr lang="es-MX" sz="1200" b="0" i="1" strike="noStrike" cap="none" spc="0" baseline="0" dirty="0">
                <a:solidFill>
                  <a:srgbClr val="000000"/>
                </a:solidFill>
                <a:effectLst/>
                <a:latin typeface="Calibri"/>
                <a:ea typeface="Calibri"/>
                <a:cs typeface="Calibri"/>
              </a:rPr>
              <a:t>Otra señal de advertencia de que alguien sea </a:t>
            </a:r>
            <a:r>
              <a:rPr lang="es-MX" sz="1200" b="0" i="0" strike="noStrike" cap="none" spc="0" baseline="0" dirty="0">
                <a:solidFill>
                  <a:srgbClr val="000000"/>
                </a:solidFill>
                <a:effectLst/>
                <a:latin typeface="Calibri"/>
                <a:ea typeface="Calibri"/>
                <a:cs typeface="Calibri"/>
              </a:rPr>
              <a:t>catfish </a:t>
            </a:r>
            <a:r>
              <a:rPr lang="es-MX" sz="1200" b="0" i="1" strike="noStrike" cap="none" spc="0" baseline="0" dirty="0">
                <a:solidFill>
                  <a:srgbClr val="000000"/>
                </a:solidFill>
                <a:effectLst/>
                <a:latin typeface="Calibri"/>
                <a:ea typeface="Calibri"/>
                <a:cs typeface="Calibri"/>
              </a:rPr>
              <a:t>es si les piden dinero.</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Quizás cuenten algo muy triste, como se les incendió su casa y necesitan ayuda.</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Si alguien con quien solo han hablado en línea les pide dinero, digan que no y consigan ayuda de otra persona adulta en su círculo de confianza (verde).</a:t>
            </a:r>
          </a:p>
          <a:p>
            <a:endParaRPr lang="en-US" i="1" baseline="0" dirty="0"/>
          </a:p>
          <a:p>
            <a:r>
              <a:rPr lang="es-MX" sz="1200" b="0" i="1" strike="noStrike" cap="none" spc="0" baseline="0" dirty="0">
                <a:solidFill>
                  <a:srgbClr val="000000"/>
                </a:solidFill>
                <a:effectLst/>
                <a:latin typeface="Calibri"/>
                <a:ea typeface="Calibri"/>
                <a:cs typeface="Calibri"/>
              </a:rPr>
              <a:t>¿Qué hay de si una persona famosa les envía un mensaje? ¿Creen que celebridades hablarían con ustedes por Internet?</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sz="1200" i="0" baseline="0" dirty="0"/>
          </a:p>
          <a:p>
            <a:endParaRPr lang="en-US"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las celebridades no hablan por Internet con personas que no sean celebridades. Si una celebridad habla con ustedes en línea, esa es una señal de alerta que son una persona que se hace pasar por una celebridad para engañarlos.</a:t>
            </a:r>
            <a:endParaRPr lang="en-US"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18</a:t>
            </a:fld>
            <a:endParaRPr lang="en-US"/>
          </a:p>
        </p:txBody>
      </p:sp>
    </p:spTree>
    <p:extLst>
      <p:ext uri="{BB962C8B-B14F-4D97-AF65-F5344CB8AC3E}">
        <p14:creationId xmlns:p14="http://schemas.microsoft.com/office/powerpoint/2010/main" val="4148259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Si se reunirán en persona con alguien que conocieron por Internet, ¿es más seguro ir solos? ¿O llevar con ustedes a otra persona adulta en quien confían? Muestren un dedo para “Solos/as/es” o dos dedos para “Llevar a otra persona adulta en quien confían”.</a:t>
            </a:r>
            <a:endParaRPr lang="en-US" sz="1200" i="1" kern="1200" dirty="0">
              <a:solidFill>
                <a:schemeClr val="tx1"/>
              </a:solidFill>
              <a:effectLst/>
              <a:latin typeface="+mn-lt"/>
              <a:ea typeface="+mn-ea"/>
              <a:cs typeface="+mn-cs"/>
            </a:endParaRP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sz="1200" i="0" baseline="0" dirty="0"/>
          </a:p>
          <a:p>
            <a:pPr lvl="0"/>
            <a:endParaRPr lang="en-US" sz="1200" i="1"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Deben llevar a otra persona adulta en quien confían.</a:t>
            </a:r>
            <a:endParaRPr lang="en-US" sz="11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19</a:t>
            </a:fld>
            <a:endParaRPr lang="en-US"/>
          </a:p>
        </p:txBody>
      </p:sp>
    </p:spTree>
    <p:extLst>
      <p:ext uri="{BB962C8B-B14F-4D97-AF65-F5344CB8AC3E}">
        <p14:creationId xmlns:p14="http://schemas.microsoft.com/office/powerpoint/2010/main" val="1870868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Use la gran caja de herramientas de la clase para repasar las herramientas para relaciones sanas (Declaraciones “yo”, Mapa de relaciones, ¡NO! y Verificación de consentimiento). Pida al grupo que retire una herramienta a la vez y que hable sobre qué es y cómo se usa. Puede ser de gran ayuda para este repaso si proporciona situaciones específicas en qué pensar detenidamente. Por ejemplo, podría preguntar: “Si su amigo/a/</a:t>
            </a:r>
            <a:r>
              <a:rPr lang="es-MX" sz="1200" b="0" i="0" strike="noStrike" cap="none" spc="0" baseline="0" dirty="0" err="1">
                <a:solidFill>
                  <a:srgbClr val="000000"/>
                </a:solidFill>
                <a:effectLst/>
                <a:latin typeface="Calibri"/>
                <a:ea typeface="Calibri"/>
                <a:cs typeface="Calibri"/>
              </a:rPr>
              <a:t>ue</a:t>
            </a:r>
            <a:r>
              <a:rPr lang="es-MX" sz="1200" b="0" i="0" strike="noStrike" cap="none" spc="0" baseline="0" dirty="0">
                <a:solidFill>
                  <a:srgbClr val="000000"/>
                </a:solidFill>
                <a:effectLst/>
                <a:latin typeface="Calibri"/>
                <a:ea typeface="Calibri"/>
                <a:cs typeface="Calibri"/>
              </a:rPr>
              <a:t> le miente, ¿cuál sería una Declaración “yo” que podría usar para hacerle saber cómo se siente?” Quizás incluso considere usar ejemplos de situaciones que han ocurrido recientemente en su salón de clase, siempre y cuando no quebranten la confidencialidad de las personas. </a:t>
            </a:r>
            <a:r>
              <a:rPr lang="es-MX" sz="1200" b="0" i="0" strike="noStrike" cap="none" spc="0" baseline="0" dirty="0">
                <a:solidFill>
                  <a:srgbClr val="FF0000"/>
                </a:solidFill>
                <a:effectLst/>
                <a:latin typeface="Calibri"/>
                <a:ea typeface="Calibri"/>
                <a:cs typeface="Calibri"/>
              </a:rPr>
              <a:t>También puede pedir al grupo que conecte las herramientas de la caja a sus relaciones actuales. Podría decir: “¿Alguien puede contarme sobre algo que está sucediendo ahora en sus vidas, con lo que la caja de herramientas pudiera ayudarles?”. </a:t>
            </a:r>
          </a:p>
          <a:p>
            <a:endParaRPr lang="en-US" dirty="0"/>
          </a:p>
          <a:p>
            <a:r>
              <a:rPr lang="es-MX" sz="1200" b="0" i="0" strike="noStrike" cap="none" spc="0" baseline="0" dirty="0">
                <a:solidFill>
                  <a:srgbClr val="000000"/>
                </a:solidFill>
                <a:effectLst/>
                <a:latin typeface="Calibri"/>
                <a:ea typeface="Calibri"/>
                <a:cs typeface="Calibri"/>
              </a:rPr>
              <a:t>Las instrucciones sobre cómo usar cada herramienta para relaciones sanas se encuentran en las siguientes clases:</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Declaraciones “yo”</a:t>
            </a:r>
            <a:r>
              <a:rPr lang="es-MX" sz="1200" b="0" i="0" strike="noStrike" cap="none" spc="0" baseline="0" dirty="0">
                <a:solidFill>
                  <a:srgbClr val="000000"/>
                </a:solidFill>
                <a:effectLst/>
                <a:latin typeface="Calibri"/>
                <a:ea typeface="Calibri"/>
                <a:cs typeface="Calibri"/>
              </a:rPr>
              <a:t>: clases 2 y 3</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Mapa de relaciones</a:t>
            </a:r>
            <a:r>
              <a:rPr lang="es-MX" sz="1200" b="0" i="0" strike="noStrike" cap="none" spc="0" baseline="0" dirty="0">
                <a:solidFill>
                  <a:srgbClr val="000000"/>
                </a:solidFill>
                <a:effectLst/>
                <a:latin typeface="Calibri"/>
                <a:ea typeface="Calibri"/>
                <a:cs typeface="Calibri"/>
              </a:rPr>
              <a:t>: clase 4</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¡NO!</a:t>
            </a:r>
            <a:r>
              <a:rPr lang="es-MX" sz="1200" b="0" i="0" strike="noStrike" cap="none" spc="0" baseline="0" dirty="0">
                <a:solidFill>
                  <a:srgbClr val="000000"/>
                </a:solidFill>
                <a:effectLst/>
                <a:latin typeface="Calibri"/>
                <a:ea typeface="Calibri"/>
                <a:cs typeface="Calibri"/>
              </a:rPr>
              <a:t>: clase 5</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Verificación de consentimiento</a:t>
            </a:r>
            <a:r>
              <a:rPr lang="es-MX" sz="1200" b="0" i="0" strike="noStrike" cap="none" spc="0" baseline="0" dirty="0">
                <a:solidFill>
                  <a:srgbClr val="000000"/>
                </a:solidFill>
                <a:effectLst/>
                <a:latin typeface="Calibri"/>
                <a:ea typeface="Calibri"/>
                <a:cs typeface="Calibri"/>
              </a:rPr>
              <a:t>: clase 6</a:t>
            </a:r>
            <a:endParaRPr lang="en-US" b="1" dirty="0"/>
          </a:p>
        </p:txBody>
      </p:sp>
      <p:sp>
        <p:nvSpPr>
          <p:cNvPr id="4" name="Slide Number Placeholder 3"/>
          <p:cNvSpPr>
            <a:spLocks noGrp="1"/>
          </p:cNvSpPr>
          <p:nvPr>
            <p:ph type="sldNum" sz="quarter" idx="10"/>
          </p:nvPr>
        </p:nvSpPr>
        <p:spPr/>
        <p:txBody>
          <a:bodyPr/>
          <a:lstStyle/>
          <a:p>
            <a:fld id="{68BAA58B-7F68-4F22-A5B3-354C37D900B1}" type="slidenum">
              <a:rPr lang="en-US" smtClean="0"/>
              <a:t>2</a:t>
            </a:fld>
            <a:endParaRPr lang="en-US"/>
          </a:p>
        </p:txBody>
      </p:sp>
    </p:spTree>
    <p:extLst>
      <p:ext uri="{BB962C8B-B14F-4D97-AF65-F5344CB8AC3E}">
        <p14:creationId xmlns:p14="http://schemas.microsoft.com/office/powerpoint/2010/main" val="1283443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Si se reunirán en persona con alguien que conocieron por Internet, ¿es más seguro reunirse en un lugar público donde haya mucha gente cerca? ¿O en un lugar privado donde nada más sean ustedes dos? Muestren 1 dedo para “Público” y dos dedos para “Privado”.</a:t>
            </a:r>
            <a:endParaRPr lang="en-US" sz="1200" i="1" kern="1200" dirty="0">
              <a:solidFill>
                <a:schemeClr val="tx1"/>
              </a:solidFill>
              <a:effectLst/>
              <a:latin typeface="+mn-lt"/>
              <a:ea typeface="+mn-ea"/>
              <a:cs typeface="+mn-cs"/>
            </a:endParaRP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sz="1200" i="0" baseline="0" dirty="0"/>
          </a:p>
          <a:p>
            <a:pPr marL="0" marR="0" lvl="0" indent="0" algn="l" defTabSz="914400" rtl="0" eaLnBrk="1" fontAlgn="auto" latinLnBrk="0" hangingPunct="1">
              <a:lnSpc>
                <a:spcPct val="100000"/>
              </a:lnSpc>
              <a:spcBef>
                <a:spcPct val="0"/>
              </a:spcBef>
              <a:spcAft>
                <a:spcPct val="0"/>
              </a:spcAft>
              <a:buClrTx/>
              <a:buSzTx/>
              <a:buFontTx/>
              <a:buNone/>
              <a:defRPr/>
            </a:pPr>
            <a:endParaRPr lang="en-US" sz="1200" i="0"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 más seguro reunirse en un lugar público donde haya mucha gente cerca. Quieren que haya otras personas a quienes puedan recurrir si necesitan ayuda. Por ejemplo, si se reúnen en un café y la situación empieza a sentirse extraña o no segura, podría recurrir a alguien que trabaja ahí y pedir ayuda.</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1" strike="noStrike" cap="none" spc="0" baseline="0" dirty="0">
                <a:solidFill>
                  <a:srgbClr val="000000"/>
                </a:solidFill>
                <a:effectLst/>
                <a:latin typeface="Calibri"/>
                <a:ea typeface="Calibri"/>
                <a:cs typeface="Calibri"/>
              </a:rPr>
              <a:t>Nunca deben invitar a su casa a alguien con quien solo han hablado por Internet. Tampoco es seguro ir a la casa de la otra persona. Nunca se suban a un carro con alguien con quien solo han hablado por Internet. Recuerden: está en su círculo rojo, así que no pueden confiar en ella. </a:t>
            </a:r>
            <a:endParaRPr lang="en-US" sz="1200" i="0" baseline="0" dirty="0"/>
          </a:p>
        </p:txBody>
      </p:sp>
      <p:sp>
        <p:nvSpPr>
          <p:cNvPr id="4" name="Slide Number Placeholder 3"/>
          <p:cNvSpPr>
            <a:spLocks noGrp="1"/>
          </p:cNvSpPr>
          <p:nvPr>
            <p:ph type="sldNum" sz="quarter" idx="10"/>
          </p:nvPr>
        </p:nvSpPr>
        <p:spPr/>
        <p:txBody>
          <a:bodyPr/>
          <a:lstStyle/>
          <a:p>
            <a:fld id="{68BAA58B-7F68-4F22-A5B3-354C37D900B1}" type="slidenum">
              <a:rPr lang="en-US" smtClean="0"/>
              <a:t>20</a:t>
            </a:fld>
            <a:endParaRPr lang="en-US"/>
          </a:p>
        </p:txBody>
      </p:sp>
    </p:spTree>
    <p:extLst>
      <p:ext uri="{BB962C8B-B14F-4D97-AF65-F5344CB8AC3E}">
        <p14:creationId xmlns:p14="http://schemas.microsoft.com/office/powerpoint/2010/main" val="3374555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¿Está bien compartir información privada como su apellido, dirección o número de teléfono con alguien con quien solo han hablado por Internet? </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1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sz="1100" i="0" baseline="0" dirty="0"/>
          </a:p>
          <a:p>
            <a:pPr marL="0" marR="0" lvl="0" indent="0" algn="l" defTabSz="914400" rtl="0" eaLnBrk="1" fontAlgn="auto" latinLnBrk="0" hangingPunct="1">
              <a:lnSpc>
                <a:spcPct val="100000"/>
              </a:lnSpc>
              <a:spcBef>
                <a:spcPct val="0"/>
              </a:spcBef>
              <a:spcAft>
                <a:spcPct val="0"/>
              </a:spcAft>
              <a:buClrTx/>
              <a:buSzTx/>
              <a:buFontTx/>
              <a:buNone/>
              <a:defRPr/>
            </a:pPr>
            <a:endParaRPr lang="en-US" sz="11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1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no saben quién es esta persona realmente. No deben compartir ninguna información privada con esta persona hasta reunirse en público, con otra persona adulta en quien confían, muchas veces. Recuerden: una persona con quien solo han hablado por Internet está en su círculo rojo. Necesitarán reunirse con ella muchas veces en público y con otra persona adulta en quien confían, durante varios meses, para que pase al círculo amarillo.</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21</a:t>
            </a:fld>
            <a:endParaRPr lang="en-US"/>
          </a:p>
        </p:txBody>
      </p:sp>
    </p:spTree>
    <p:extLst>
      <p:ext uri="{BB962C8B-B14F-4D97-AF65-F5344CB8AC3E}">
        <p14:creationId xmlns:p14="http://schemas.microsoft.com/office/powerpoint/2010/main" val="3145940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Si alguien hace algo en línea que les incomoda o si tienen dudas de que sea una persona segura con quien hablar, ¿qué pueden hacer?</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sz="1200" i="0" baseline="0" dirty="0"/>
          </a:p>
          <a:p>
            <a:pPr lvl="0"/>
            <a:endParaRPr lang="en-US" sz="1200" i="1"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a:t>
            </a:r>
            <a:r>
              <a:rPr lang="es-MX" sz="1200" b="0" i="1" strike="noStrike" cap="none" spc="0" baseline="0" dirty="0">
                <a:solidFill>
                  <a:srgbClr val="000000"/>
                </a:solidFill>
                <a:effectLst/>
                <a:latin typeface="Calibri"/>
                <a:ea typeface="Calibri"/>
                <a:cs typeface="Calibri"/>
              </a:rPr>
              <a:t> Hablen con una persona adulta de confianza en su círculo de confianza (verde). </a:t>
            </a:r>
            <a:r>
              <a:rPr lang="es-MX" sz="1100" b="0" i="1" strike="noStrike" cap="none" spc="0" baseline="0" dirty="0">
                <a:solidFill>
                  <a:srgbClr val="000000"/>
                </a:solidFill>
                <a:effectLst/>
                <a:latin typeface="Calibri"/>
                <a:ea typeface="Calibri"/>
                <a:cs typeface="Calibri"/>
              </a:rPr>
              <a:t>Si tienen dudas si es seguro compartir información con alguien con quien hablen por Internet, también pueden preguntarle a otra persona adulta en su círculo de confianza para ayudarles a tomar esa decisión.</a:t>
            </a:r>
            <a:endParaRPr lang="en-US" sz="11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22</a:t>
            </a:fld>
            <a:endParaRPr lang="en-US"/>
          </a:p>
        </p:txBody>
      </p:sp>
    </p:spTree>
    <p:extLst>
      <p:ext uri="{BB962C8B-B14F-4D97-AF65-F5344CB8AC3E}">
        <p14:creationId xmlns:p14="http://schemas.microsoft.com/office/powerpoint/2010/main" val="1448257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Eso fue mucha información, ¡y van muy bien! Tomemos un breve descanso para el cerebro antes de continuar con la clase.</a:t>
            </a:r>
          </a:p>
          <a:p>
            <a:endParaRPr lang="en-US" sz="600" dirty="0"/>
          </a:p>
          <a:p>
            <a:r>
              <a:rPr lang="es-MX" sz="1200" b="0" i="0" strike="noStrike" cap="none" spc="0" baseline="0" dirty="0">
                <a:solidFill>
                  <a:srgbClr val="000000"/>
                </a:solidFill>
                <a:effectLst/>
                <a:latin typeface="Calibri"/>
                <a:ea typeface="Calibri"/>
                <a:cs typeface="Calibri"/>
              </a:rPr>
              <a:t>A continuación, se presentan tres ideas para dar al grupo una breve oportunidad de descanso para el cerebro. Siéntese con la libertad de aportar sus propias ideas para descansos para el cerebro que funcionen mejor para su grupo.</a:t>
            </a:r>
          </a:p>
          <a:p>
            <a:endParaRPr lang="en-US" dirty="0"/>
          </a:p>
          <a:p>
            <a:r>
              <a:rPr lang="es-MX" sz="1200" b="1" i="0" strike="noStrike" cap="none" spc="0" baseline="0" dirty="0">
                <a:solidFill>
                  <a:srgbClr val="000000"/>
                </a:solidFill>
                <a:effectLst/>
                <a:latin typeface="Calibri"/>
                <a:ea typeface="Calibri"/>
                <a:cs typeface="Calibri"/>
              </a:rPr>
              <a:t>Respiración a cinco dedos</a:t>
            </a:r>
          </a:p>
          <a:p>
            <a:r>
              <a:rPr lang="es-MX" sz="1200" b="0" i="0" strike="noStrike" cap="none" spc="0" baseline="0" dirty="0">
                <a:solidFill>
                  <a:srgbClr val="000000"/>
                </a:solidFill>
                <a:effectLst/>
                <a:latin typeface="Calibri"/>
                <a:ea typeface="Calibri"/>
                <a:cs typeface="Calibri"/>
              </a:rPr>
              <a:t>Para este ejercicio, pida a todo el mundo que coloquen una mano enfrente de su pecho con sus cinco dedos abiertos. Luego, use el dedo índice de la otra mano para trazar hacia arriba y abajo por cada uno de los cinco dedos, comenzando por el pulgar. A medida que tracen hacia arriba por un dedo, respiran hacia adentro. A medida que tracen hacia abajo por un dedo, respiran hacia afuera. Cuando respiran hacia fuera en el dedo meñique, les puede decir que sacudan sus manos y brazos. Al avanzar el año escolar, puede pedir que alguien del grupo se ofrezca para dirigir este ejercicio para sus pares.</a:t>
            </a:r>
          </a:p>
          <a:p>
            <a:endParaRPr lang="en-US" b="0" baseline="0" dirty="0"/>
          </a:p>
          <a:p>
            <a:r>
              <a:rPr lang="es-MX" sz="1200" b="0" i="0" strike="noStrike" cap="none" spc="0" baseline="0" dirty="0">
                <a:solidFill>
                  <a:srgbClr val="000000"/>
                </a:solidFill>
                <a:effectLst/>
                <a:latin typeface="Calibri"/>
                <a:ea typeface="Calibri"/>
                <a:cs typeface="Calibri"/>
              </a:rPr>
              <a:t>Si este ejercicio no es físicamente accesible para su grupo, puede mostrar el trazado con su propia mano a medida que respiren hacia adentro y hacia afuera.</a:t>
            </a:r>
          </a:p>
          <a:p>
            <a:endParaRPr lang="en-US" b="0" dirty="0"/>
          </a:p>
          <a:p>
            <a:r>
              <a:rPr lang="es-MX" sz="1200" b="1" i="0" strike="noStrike" cap="none" spc="0" baseline="0" dirty="0">
                <a:solidFill>
                  <a:srgbClr val="000000"/>
                </a:solidFill>
                <a:effectLst/>
                <a:latin typeface="Calibri"/>
                <a:ea typeface="Calibri"/>
                <a:cs typeface="Calibri"/>
              </a:rPr>
              <a:t>Descanso para estirarse</a:t>
            </a:r>
          </a:p>
          <a:p>
            <a:r>
              <a:rPr lang="es-MX" sz="1200" b="0" i="0" strike="noStrike" cap="none" spc="0" baseline="0" dirty="0">
                <a:solidFill>
                  <a:srgbClr val="000000"/>
                </a:solidFill>
                <a:effectLst/>
                <a:latin typeface="Calibri"/>
                <a:ea typeface="Calibri"/>
                <a:cs typeface="Calibri"/>
              </a:rPr>
              <a:t>Dirija al grupo a través de una serie de estiramientos básicos. Estos pueden realizarse en una silla o de pie, dependiendo de las necesidades de adaptación de su grupo. Algunas ideas incluyen alcanzar hacia el cielo, estirar un brazo a la vez atravesando el pecho, alcanzar hacia los pies, girar la cabeza de lado a lado, etc. Pida al grupo que sostengan una pose mientras usted cuente hasta diez. Al avanzar el año escolar, puede pedir que alguien del grupo se ofrezca para dirigir los estiramientos para sus pares.</a:t>
            </a:r>
          </a:p>
          <a:p>
            <a:endParaRPr lang="en-US" b="0" dirty="0"/>
          </a:p>
          <a:p>
            <a:r>
              <a:rPr lang="es-MX" sz="1200" b="1" i="0" strike="noStrike" cap="none" spc="0" baseline="0" dirty="0">
                <a:solidFill>
                  <a:srgbClr val="000000"/>
                </a:solidFill>
                <a:effectLst/>
                <a:latin typeface="Calibri"/>
                <a:ea typeface="Calibri"/>
                <a:cs typeface="Calibri"/>
              </a:rPr>
              <a:t>El baile</a:t>
            </a:r>
          </a:p>
          <a:p>
            <a:r>
              <a:rPr lang="es-MX" sz="1200" b="0" i="0" strike="noStrike" cap="none" spc="0" baseline="0" dirty="0">
                <a:solidFill>
                  <a:srgbClr val="000000"/>
                </a:solidFill>
                <a:effectLst/>
                <a:latin typeface="Calibri"/>
                <a:ea typeface="Calibri"/>
                <a:cs typeface="Calibri"/>
              </a:rPr>
              <a:t>Si les gusta bailar, puede tocar una canción breve para que bailen. Esto es particularmente efectivo si puede encontrar una canción relacionada con el tema de la clase de esa semana</a:t>
            </a:r>
            <a:endParaRPr lang="en-US" b="0" dirty="0"/>
          </a:p>
        </p:txBody>
      </p:sp>
      <p:sp>
        <p:nvSpPr>
          <p:cNvPr id="4" name="Slide Number Placeholder 3"/>
          <p:cNvSpPr>
            <a:spLocks noGrp="1"/>
          </p:cNvSpPr>
          <p:nvPr>
            <p:ph type="sldNum" sz="quarter" idx="10"/>
          </p:nvPr>
        </p:nvSpPr>
        <p:spPr/>
        <p:txBody>
          <a:bodyPr/>
          <a:lstStyle/>
          <a:p>
            <a:fld id="{68BAA58B-7F68-4F22-A5B3-354C37D900B1}" type="slidenum">
              <a:rPr lang="en-US" smtClean="0"/>
              <a:t>23</a:t>
            </a:fld>
            <a:endParaRPr lang="en-US"/>
          </a:p>
        </p:txBody>
      </p:sp>
    </p:spTree>
    <p:extLst>
      <p:ext uri="{BB962C8B-B14F-4D97-AF65-F5344CB8AC3E}">
        <p14:creationId xmlns:p14="http://schemas.microsoft.com/office/powerpoint/2010/main" val="3898501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Ahora que hemos aprendido lo que es </a:t>
            </a:r>
            <a:r>
              <a:rPr lang="es-MX" sz="1200" b="0" i="0" strike="noStrike" cap="none" spc="0" baseline="0" dirty="0" err="1">
                <a:solidFill>
                  <a:srgbClr val="000000"/>
                </a:solidFill>
                <a:effectLst/>
                <a:latin typeface="Calibri"/>
                <a:ea typeface="Calibri"/>
                <a:cs typeface="Calibri"/>
              </a:rPr>
              <a:t>catfishing</a:t>
            </a:r>
            <a:r>
              <a:rPr lang="es-MX" sz="1200" b="0" i="1" strike="noStrike" cap="none" spc="0" baseline="0" dirty="0">
                <a:solidFill>
                  <a:srgbClr val="000000"/>
                </a:solidFill>
                <a:effectLst/>
                <a:latin typeface="Calibri"/>
                <a:ea typeface="Calibri"/>
                <a:cs typeface="Calibri"/>
              </a:rPr>
              <a:t>, hablemos sobre cómo crear perfiles más seguros en línea.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24</a:t>
            </a:fld>
            <a:endParaRPr lang="en-US"/>
          </a:p>
        </p:txBody>
      </p:sp>
    </p:spTree>
    <p:extLst>
      <p:ext uri="{BB962C8B-B14F-4D97-AF65-F5344CB8AC3E}">
        <p14:creationId xmlns:p14="http://schemas.microsoft.com/office/powerpoint/2010/main" val="5055201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12870"/>
          </a:xfrm>
        </p:spPr>
        <p:txBody>
          <a:bodyPr/>
          <a:lstStyle/>
          <a:p>
            <a:pPr lvl="0"/>
            <a:r>
              <a:rPr lang="es-MX" sz="1200" b="0" i="0" strike="noStrike" cap="none" spc="0" baseline="0" dirty="0">
                <a:solidFill>
                  <a:srgbClr val="000000"/>
                </a:solidFill>
                <a:effectLst/>
                <a:latin typeface="Calibri"/>
                <a:ea typeface="Calibri"/>
                <a:cs typeface="Calibri"/>
              </a:rPr>
              <a:t>Para este juego, usará el Perfil para medios sociales tamaño póster, la lista No compartir en línea tamaño póster y las tarjetas para la actividad Cómo crear un perfil en línea. Consulte la sección Materiales al final de la planificación didáctica para obtener más información. Fije el perfil y el póster al frente del salón. </a:t>
            </a:r>
          </a:p>
          <a:p>
            <a:pPr lvl="0"/>
            <a:endParaRPr lang="en-US" dirty="0">
              <a:effectLst/>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Trabajarán en equipo para crear un perfil en línea. Esto podría ser para cualquier cosa que hagan en Internet: medios sociales, videojuegos o sitios de citas. Verán que ahora tenemos un perfil en blanco. Junto a él hay un póster que dice: “No compartir en línea”. En un momento, les daré por pares una tarjeta que tiene algo escrito en ella. Cada par decidirá juntos si es seguro compartir en su perfil en Internet lo que dice la tarjeta o si debe ir en el póster No compartir en línea. Piensen en lo que es seguro compartir públicamente con personas en línea y en lo que es privado.</a:t>
            </a:r>
          </a:p>
          <a:p>
            <a:pPr lvl="0"/>
            <a:endParaRPr lang="en-US" i="1" dirty="0">
              <a:effectLst/>
            </a:endParaRPr>
          </a:p>
          <a:p>
            <a:pPr lvl="0"/>
            <a:r>
              <a:rPr lang="es-MX" sz="1200" b="0" i="0" strike="noStrike" cap="none" spc="0" baseline="0" dirty="0">
                <a:solidFill>
                  <a:srgbClr val="000000"/>
                </a:solidFill>
                <a:effectLst/>
                <a:latin typeface="Calibri"/>
                <a:ea typeface="Calibri"/>
                <a:cs typeface="Calibri"/>
              </a:rPr>
              <a:t>Dé a cada equipo de 2 personas una tarjeta de la actividad y pídales que lo peguen en el póster correcto. Apoye al grupo según sea necesario para decidir si debe ir en el perfil en línea o en el póster No compartir en línea. A medida que los pares completen una tarjeta, deles una tarjeta nueva hasta que se distribuyan todas las tarjetas. Después de clasificar todas las tarjetas en los dos pósteres, use las siguientes diapositivas para repasar cada una con el grupo. Probablemente no tenga tiempo para repasar todos los ejemplos, pero puede volver más tarde a los que no alcanzaron a ver para reforzar la seguridad en Internet. </a:t>
            </a:r>
            <a:endParaRPr lang="en-US" b="0"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25</a:t>
            </a:fld>
            <a:endParaRPr lang="en-US"/>
          </a:p>
        </p:txBody>
      </p:sp>
    </p:spTree>
    <p:extLst>
      <p:ext uri="{BB962C8B-B14F-4D97-AF65-F5344CB8AC3E}">
        <p14:creationId xmlns:p14="http://schemas.microsoft.com/office/powerpoint/2010/main" val="4178797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61510"/>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Después de mostrar cada diapositiva de PowerPoint, averigüe si los pares pegaron la tarjeta correspondiente en el Perfil de medio social o en la lista No compartir en línea. Pida al grupo que muestre un pulgar hacia arriba si están de acuerdo con la colocación de la tarjeta o un pulgar hacia abajo si no están de acuerdo. Pida al grupo explicar su razonamiento si no están de acuerdo. Luego, use la barra de espacio para mostrar en la diapositiva si está bien compartir la tarjeta o si no debe compartirse en línea. </a:t>
            </a:r>
            <a:r>
              <a:rPr lang="es-MX" sz="1200" b="1" i="0" strike="noStrike" cap="none" spc="0" baseline="0" dirty="0">
                <a:solidFill>
                  <a:srgbClr val="000000"/>
                </a:solidFill>
                <a:effectLst/>
                <a:latin typeface="Calibri"/>
                <a:ea typeface="Calibri"/>
                <a:cs typeface="Calibri"/>
              </a:rPr>
              <a:t>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No todo el mundo estará de acuerdo con dónde colocar las tarjetas de la actividad, y eso está bien. Por ejemplo, usted podría hablar sobre los posibles riesgos de compartir en línea dónde trabaja, pero a la vez reconoce que muchas personas aún así eligen compartir en los medios sociales dónde trabajan. El objetivo de esta actividad es que el grupo considere las ventajas y las desventajas de comportamientos en línea de manera que puedan tomar decisiones informadas y pueda considerar detenidamente los posibles riesgos de lo que hacen en Internet. Algunas tarjetas de la actividad no tendrán una respuesta definitiva.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Entre los temas a hablar se incluyen:</a:t>
            </a:r>
            <a:endParaRPr lang="en-US" sz="120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La mayoría de los perfiles en línea piden que incluya su nombre.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¿Qué creen que es más seguro: compartir solo su primer nombre o compartir su nombre y apellido? </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Es más seguro incluir solo su primer nombre. También podría poner un apodo en su perfil en lugar de su nombre verdadero.</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Algunas personas elegirán poner su nombre y apellido en el perfil.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Si tratan de decidir si es seguro incluir algo en su perfil, ¿a quién podrían preguntar? Podrían preguntarle a una persona adulta de su círculo de confianza (verde). </a:t>
            </a:r>
            <a:endParaRPr lang="en-US" i="1" dirty="0">
              <a:effectLst/>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26</a:t>
            </a:fld>
            <a:endParaRPr lang="en-US"/>
          </a:p>
        </p:txBody>
      </p:sp>
    </p:spTree>
    <p:extLst>
      <p:ext uri="{BB962C8B-B14F-4D97-AF65-F5344CB8AC3E}">
        <p14:creationId xmlns:p14="http://schemas.microsoft.com/office/powerpoint/2010/main" val="19004820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50030"/>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Después de mostrar cada diapositiva de PowerPoint, averigüe si los pares pegaron la tarjeta correspondiente en el Perfil de medio social o en la lista No compartir en línea. Pida al grupo que muestre un pulgar hacia arriba si están de acuerdo con la colocación de la tarjeta o un pulgar hacia abajo si no están de acuerdo. Pida al grupo explicar su razonamiento si no están de acuerdo. Luego, use la barra de espacio para mostrar en la diapositiva si está bien compartir la información en la tarjeta o si no debe compartirse en línea.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No todo el mundo estará de acuerdo con dónde colocar las tarjetas de la actividad, y eso está bien. Por ejemplo, usted podría hablar sobre los posibles riesgos de compartir en línea dónde trabaja, pero a la vez reconoce que muchas personas aun así eligen compartir en los medios sociales dónde trabajan. El objetivo de esta actividad es que el grupo considere las ventajas y las desventajas de comportamientos en línea de manera que pueda tomar decisiones informadas y pueda considerar detenidamente los posibles riesgos de lo que hacen en Internet. Algunas tarjetas de la actividad no tendrán una respuesta definitiva.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Entre los temas a hablar se incluyen:</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No es seguro incluir su dirección en su perfil. ¿Por qué creen que no es seguro?</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El Internet es un lugar público. Eso significa que muchas personas, incluidas personas que no conocen, pueden ver lo que ponen en línea.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¿Quieren que una persona desconocida se aparezca en su casa? </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¡NO! </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27</a:t>
            </a:fld>
            <a:endParaRPr lang="en-US"/>
          </a:p>
        </p:txBody>
      </p:sp>
    </p:spTree>
    <p:extLst>
      <p:ext uri="{BB962C8B-B14F-4D97-AF65-F5344CB8AC3E}">
        <p14:creationId xmlns:p14="http://schemas.microsoft.com/office/powerpoint/2010/main" val="35089011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Después de mostrar cada diapositiva de PowerPoint, averigüe si los pares pegaron la tarjeta correspondiente en el Perfil de medio social o en la lista No compartir en línea. Pida al grupo que muestre un pulgar hacia arriba si están de acuerdo con la colocación de la tarjeta o un pulgar hacia abajo si no están de acuerdo. Pida al grupo explicar su razonamiento si no están de acuerdo. Luego, use la barra de espacio para mostrar en la diapositiva si está bien compartir la información en la tarjeta o si no debe compartirse en línea. </a:t>
            </a:r>
            <a:r>
              <a:rPr lang="es-MX" sz="1200" b="1" i="0" strike="noStrike" cap="none" spc="0" baseline="0" dirty="0">
                <a:solidFill>
                  <a:srgbClr val="000000"/>
                </a:solidFill>
                <a:effectLst/>
                <a:latin typeface="Calibri"/>
                <a:ea typeface="Calibri"/>
                <a:cs typeface="Calibri"/>
              </a:rPr>
              <a:t>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No todo el mundo estará de acuerdo con dónde colocar las tarjetas de la actividad, y eso está bien. Por ejemplo, usted podría hablar sobre los posibles riesgos de compartir en línea dónde trabaja, pero a la vez reconoce que muchas personas aun así eligen compartir en los medios sociales dónde trabajan. El objetivo de esta actividad es que el grupo considere las ventajas y las desventajas de comportamientos en línea de manera que pueda tomar decisiones informadas y pueda considerar detenidamente los posibles riesgos de lo que hacen en Internet. Algunas tarjetas de la actividad no tendrán una respuesta definitiva.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Entre los temas a hablar se incluyen:</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Si ponen dónde trabajan en su perfil, ¿qué podría suceder? </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Alguien podría aparecerse en su trabajo sin decirles primero. Su jefe o jefa podría enterarse de lo que publican en línea.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Algunas personas ponen en su perfil dónde trabajan. Otras personas creen que no es seguro compartir esa información en línea. Si no pueden decidir, hablen con una persona adulta de su círculo de confianza (verde).</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28</a:t>
            </a:fld>
            <a:endParaRPr lang="en-US"/>
          </a:p>
        </p:txBody>
      </p:sp>
    </p:spTree>
    <p:extLst>
      <p:ext uri="{BB962C8B-B14F-4D97-AF65-F5344CB8AC3E}">
        <p14:creationId xmlns:p14="http://schemas.microsoft.com/office/powerpoint/2010/main" val="1222939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Después de mostrar cada diapositiva de PowerPoint, averigüe si los pares pegaron la tarjeta correspondiente en el Perfil de medio social o en la lista No compartir en línea. Pida al grupo que muestre un pulgar hacia arriba si están de acuerdo con la colocación de la tarjeta o un pulgar hacia abajo si no están de acuerdo. Pida al grupo explicar su razonamiento si no están de acuerdo. Luego, use la barra de espacio para mostrar en la diapositiva si está bien compartir la tarjeta o si no debe compartirse en línea. </a:t>
            </a:r>
            <a:r>
              <a:rPr lang="es-MX" sz="1200" b="1" i="0" strike="noStrike" cap="none" spc="0" baseline="0" dirty="0">
                <a:solidFill>
                  <a:srgbClr val="000000"/>
                </a:solidFill>
                <a:effectLst/>
                <a:latin typeface="Calibri"/>
                <a:ea typeface="Calibri"/>
                <a:cs typeface="Calibri"/>
              </a:rPr>
              <a:t>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No todo el mundo estará de acuerdo con dónde colocar las tarjetas de la actividad, y eso está bien. Por ejemplo, usted podría hablar sobre los posibles riesgos de compartir en línea dónde trabaja, pero a la vez reconoce que muchas personas aun así eligen compartir en los medios sociales dónde trabajan. El objetivo de esta actividad es que el grupo considere las ventajas y las desventajas de comportamientos en línea de manera que pueda tomar decisiones informadas y pueda considerar detenidamente en los posibles riesgos de lo que hacen en Internet. Algunas tarjetas de la actividad no tendrán una respuesta definitiva.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Entre los temas a hablar se incluyen:</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Esto es algo seguro que se puede compartir en línea.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Su color favorito no es demasiado privado para compartir en línea.</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29</a:t>
            </a:fld>
            <a:endParaRPr lang="en-US"/>
          </a:p>
        </p:txBody>
      </p:sp>
    </p:spTree>
    <p:extLst>
      <p:ext uri="{BB962C8B-B14F-4D97-AF65-F5344CB8AC3E}">
        <p14:creationId xmlns:p14="http://schemas.microsoft.com/office/powerpoint/2010/main" val="3717511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Puede imprimir esta diapositiva por separado para que cada estudiante pueda usar la hoja Palabras importantes como tablero de comunicación durante la clase. Repase las palabras con las definiciones que se sugieren a continuación. Para que puedan entender mejor, puede pedir al grupo que aporte sus propias definiciones para las palabras del vocabulario o que proporcione un enunciado o una situación con la palabra nueva.</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s-MX" sz="1200" b="0" i="1" strike="noStrike" cap="none" spc="0" baseline="0" dirty="0" err="1">
                <a:solidFill>
                  <a:srgbClr val="000000"/>
                </a:solidFill>
                <a:effectLst/>
                <a:latin typeface="Calibri"/>
                <a:ea typeface="Calibri"/>
                <a:cs typeface="Calibri"/>
              </a:rPr>
              <a:t>Catfishing</a:t>
            </a:r>
            <a:r>
              <a:rPr lang="es-MX" sz="1200" b="0" i="1" strike="noStrike" cap="none" spc="0" baseline="0" dirty="0">
                <a:solidFill>
                  <a:srgbClr val="000000"/>
                </a:solidFill>
                <a:effectLst/>
                <a:latin typeface="Calibri"/>
                <a:ea typeface="Calibri"/>
                <a:cs typeface="Calibri"/>
              </a:rPr>
              <a:t>:</a:t>
            </a:r>
            <a:r>
              <a:rPr lang="es-MX" sz="1200" b="0" i="0" strike="noStrike" cap="none" spc="0" baseline="0" dirty="0">
                <a:solidFill>
                  <a:srgbClr val="000000"/>
                </a:solidFill>
                <a:effectLst/>
                <a:latin typeface="Calibri"/>
                <a:ea typeface="Calibri"/>
                <a:cs typeface="Calibri"/>
              </a:rPr>
              <a:t> cuando alguien se hace pasar por otra persona en línea para engañar a la gente</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Público:</a:t>
            </a:r>
            <a:r>
              <a:rPr lang="es-MX" sz="1200" b="0" i="0" strike="noStrike" cap="none" spc="0" baseline="0" dirty="0">
                <a:solidFill>
                  <a:srgbClr val="000000"/>
                </a:solidFill>
                <a:effectLst/>
                <a:latin typeface="Calibri"/>
                <a:ea typeface="Calibri"/>
                <a:cs typeface="Calibri"/>
              </a:rPr>
              <a:t> lugares donde otras personas pueden entrar y salir, y algunas veces hay mucha gente, como un centro comercial; o lugares en línea que otras personas pueden ver</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Privado:</a:t>
            </a:r>
            <a:r>
              <a:rPr lang="es-MX" sz="1200" b="0" i="0" strike="noStrike" cap="none" spc="0" baseline="0" dirty="0">
                <a:solidFill>
                  <a:srgbClr val="000000"/>
                </a:solidFill>
                <a:effectLst/>
                <a:latin typeface="Calibri"/>
                <a:ea typeface="Calibri"/>
                <a:cs typeface="Calibri"/>
              </a:rPr>
              <a:t> lugares donde otras personas necesitan su consentimiento para entrar y salir, como su recámara; o cosas en línea que solo ustedes pueden ver </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Videojuego: </a:t>
            </a:r>
            <a:r>
              <a:rPr lang="es-MX" sz="1200" b="0" i="0" strike="noStrike" cap="none" spc="0" baseline="0" dirty="0">
                <a:solidFill>
                  <a:srgbClr val="000000"/>
                </a:solidFill>
                <a:effectLst/>
                <a:latin typeface="Calibri"/>
                <a:ea typeface="Calibri"/>
                <a:cs typeface="Calibri"/>
              </a:rPr>
              <a:t>algo que juega en línea, muchas veces con otras personas</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Medios sociales:</a:t>
            </a:r>
            <a:r>
              <a:rPr lang="es-MX" sz="1200" b="0" i="0" strike="noStrike" cap="none" spc="0" baseline="0" dirty="0">
                <a:solidFill>
                  <a:srgbClr val="000000"/>
                </a:solidFill>
                <a:effectLst/>
                <a:latin typeface="Calibri"/>
                <a:ea typeface="Calibri"/>
                <a:cs typeface="Calibri"/>
              </a:rPr>
              <a:t> sitios web y aplicaciones en el teléfono con los que puede hablar con otras personas y compartir fotos y videos, como Instagram, Snapchat y </a:t>
            </a:r>
            <a:r>
              <a:rPr lang="es-MX" sz="1200" b="0" i="0" strike="noStrike" cap="none" spc="0" baseline="0" dirty="0" err="1">
                <a:solidFill>
                  <a:srgbClr val="000000"/>
                </a:solidFill>
                <a:effectLst/>
                <a:latin typeface="Calibri"/>
                <a:ea typeface="Calibri"/>
                <a:cs typeface="Calibri"/>
              </a:rPr>
              <a:t>TikTok</a:t>
            </a:r>
            <a:endParaRPr lang="es-MX" sz="1200" b="0" i="0" strike="noStrike" cap="none" spc="0" baseline="0" dirty="0">
              <a:solidFill>
                <a:srgbClr val="000000"/>
              </a:solidFill>
              <a:effectLst/>
              <a:latin typeface="Calibri"/>
              <a:ea typeface="Calibri"/>
              <a:cs typeface="Calibri"/>
            </a:endParaRP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Correo electrónico:</a:t>
            </a:r>
            <a:r>
              <a:rPr lang="es-MX" sz="1200" b="0" i="0" strike="noStrike" cap="none" spc="0" baseline="0" dirty="0">
                <a:solidFill>
                  <a:srgbClr val="000000"/>
                </a:solidFill>
                <a:effectLst/>
                <a:latin typeface="Calibri"/>
                <a:ea typeface="Calibri"/>
                <a:cs typeface="Calibri"/>
              </a:rPr>
              <a:t> o </a:t>
            </a:r>
            <a:r>
              <a:rPr lang="es-MX" sz="1200" b="0" i="1" strike="noStrike" cap="none" spc="0" baseline="0" dirty="0">
                <a:solidFill>
                  <a:srgbClr val="000000"/>
                </a:solidFill>
                <a:effectLst/>
                <a:latin typeface="Calibri"/>
                <a:ea typeface="Calibri"/>
                <a:cs typeface="Calibri"/>
              </a:rPr>
              <a:t>email</a:t>
            </a:r>
            <a:r>
              <a:rPr lang="es-MX" sz="1200" b="0" i="0" strike="noStrike" cap="none" spc="0" baseline="0" dirty="0">
                <a:solidFill>
                  <a:srgbClr val="000000"/>
                </a:solidFill>
                <a:effectLst/>
                <a:latin typeface="Calibri"/>
                <a:ea typeface="Calibri"/>
                <a:cs typeface="Calibri"/>
              </a:rPr>
              <a:t>, enviar correo en línea; Gmail, Hotmail y </a:t>
            </a:r>
            <a:r>
              <a:rPr lang="es-MX" sz="1200" b="0" i="0" strike="noStrike" cap="none" spc="0" baseline="0" dirty="0" err="1">
                <a:solidFill>
                  <a:srgbClr val="000000"/>
                </a:solidFill>
                <a:effectLst/>
                <a:latin typeface="Calibri"/>
                <a:ea typeface="Calibri"/>
                <a:cs typeface="Calibri"/>
              </a:rPr>
              <a:t>Yahoo</a:t>
            </a:r>
            <a:r>
              <a:rPr lang="es-MX" sz="1200" b="0" i="0" strike="noStrike" cap="none" spc="0" baseline="0" dirty="0">
                <a:solidFill>
                  <a:srgbClr val="000000"/>
                </a:solidFill>
                <a:effectLst/>
                <a:latin typeface="Calibri"/>
                <a:ea typeface="Calibri"/>
                <a:cs typeface="Calibri"/>
              </a:rPr>
              <a:t> son ejemplos de cuentas de correo electrónico</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Textear:</a:t>
            </a:r>
            <a:r>
              <a:rPr lang="es-MX" sz="1200" b="0" i="0" strike="noStrike" cap="none" spc="0" baseline="0" dirty="0">
                <a:solidFill>
                  <a:srgbClr val="000000"/>
                </a:solidFill>
                <a:effectLst/>
                <a:latin typeface="Calibri"/>
                <a:ea typeface="Calibri"/>
                <a:cs typeface="Calibri"/>
              </a:rPr>
              <a:t> enviar mensajes por teléfono</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Ver videos:</a:t>
            </a:r>
            <a:r>
              <a:rPr lang="es-MX" sz="1200" b="0" i="0" strike="noStrike" cap="none" spc="0" baseline="0" dirty="0">
                <a:solidFill>
                  <a:srgbClr val="000000"/>
                </a:solidFill>
                <a:effectLst/>
                <a:latin typeface="Calibri"/>
                <a:ea typeface="Calibri"/>
                <a:cs typeface="Calibri"/>
              </a:rPr>
              <a:t> ir a YouTube o sitios de medios sociales para ver videos cortos</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a:t>
            </a:fld>
            <a:endParaRPr lang="en-US"/>
          </a:p>
        </p:txBody>
      </p:sp>
    </p:spTree>
    <p:extLst>
      <p:ext uri="{BB962C8B-B14F-4D97-AF65-F5344CB8AC3E}">
        <p14:creationId xmlns:p14="http://schemas.microsoft.com/office/powerpoint/2010/main" val="48987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Después de mostrar cada diapositiva de PowerPoint, averigüe si los pares pegaron la tarjeta correspondiente en el Perfil de medio social o en la lista No compartir en línea. Pida al grupo que muestre un pulgar hacia arriba si están de acuerdo con la colocación de la tarjeta o un pulgar hacia abajo si no están de acuerdo. Pida al grupo explicar su razonamiento si no están de acuerdo. Luego, use la barra de espacio para mostrar en la diapositiva si está bien compartir la información en la tarjeta o si no debe compartirse en línea. </a:t>
            </a:r>
            <a:r>
              <a:rPr lang="es-MX" sz="1200" b="1" i="0" strike="noStrike" cap="none" spc="0" baseline="0" dirty="0">
                <a:solidFill>
                  <a:srgbClr val="000000"/>
                </a:solidFill>
                <a:effectLst/>
                <a:latin typeface="Calibri"/>
                <a:ea typeface="Calibri"/>
                <a:cs typeface="Calibri"/>
              </a:rPr>
              <a:t>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No todo el mundo estará de acuerdo con dónde colocar las tarjetas de la actividad, y eso está bien. Por ejemplo, usted podría hablar sobre los posibles riesgos de compartir en línea dónde trabaja, pero a la vez reconoce que muchas personas aun así eligen compartir en los medios sociales dónde trabajan. El objetivo de esta actividad es que el grupo considere las ventajas y las desventajas de comportamientos en línea de manera que pueda tomar decisiones informadas y pueda considerar detenidamente los posibles riesgos de lo que hacen en Internet. Algunas tarjetas de la actividad no tendrán una respuesta definitiva.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Entre los temas a hablar se incluyen:</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No es seguro poner su número de teléfono en línea donde otras personas lo puedan ver.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¿Por qué creen que no es seguro? ¿Quieren que una persona desconocida les llame? </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¡NO! </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30</a:t>
            </a:fld>
            <a:endParaRPr lang="en-US"/>
          </a:p>
        </p:txBody>
      </p:sp>
    </p:spTree>
    <p:extLst>
      <p:ext uri="{BB962C8B-B14F-4D97-AF65-F5344CB8AC3E}">
        <p14:creationId xmlns:p14="http://schemas.microsoft.com/office/powerpoint/2010/main" val="10879649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Después de mostrar cada diapositiva de PowerPoint, averigüe si los pares pegaron la tarjeta correspondiente en el Perfil de medio social o en la lista No compartir en línea. Pida al grupo que muestre un pulgar hacia arriba si están de acuerdo con la colocación de la tarjeta o un pulgar hacia abajo si no están de acuerdo. Pida al grupo explicar su razonamiento si no están de acuerdo. Luego, use la barra de espacio para mostrar en la diapositiva si está bien compartir la información en la tarjeta o si no debe compartirse en línea. </a:t>
            </a:r>
            <a:r>
              <a:rPr lang="es-MX" sz="1200" b="1" i="0" strike="noStrike" cap="none" spc="0" baseline="0" dirty="0">
                <a:solidFill>
                  <a:srgbClr val="000000"/>
                </a:solidFill>
                <a:effectLst/>
                <a:latin typeface="Calibri"/>
                <a:ea typeface="Calibri"/>
                <a:cs typeface="Calibri"/>
              </a:rPr>
              <a:t>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No todo el mundo estará de acuerdo con dónde colocar las tarjetas de la actividad, y eso está bien. Por ejemplo, usted podría hablar sobre los posibles riesgos de compartir en línea dónde trabaja, pero a la vez reconoce que muchas personas aun así eligen compartir en los medios sociales dónde trabajan. El objetivo de esta actividad es que el grupo considere las ventajas y las desventajas de comportamientos en línea de manera que pueda decisiones informadas y pueda considerar detenidamente los posibles riesgos de lo que hacen en Internet. Algunas tarjetas de la actividad no tendrán una respuesta definitiva.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Entre los temas a hablar se incluyen:</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Nunca es seguro poner el número de su tarjeta de crédito en un perfil de medio social en línea ni dárselo a alguien que conocieron en línea. </a:t>
            </a:r>
            <a:endParaRPr lang="en-US" sz="1200" b="0" i="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Alguien podría tomar el número de su tarjeta de crédito y robar su dinero.</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Algunos sitios web, como sitios para compras, podrían pedir el número de su tarjeta de crédito. si tienen dudas si es seguro ingresar el número de su tarjeta de crédito en un sitio web, hablen con otra persona adulta en su círculo de confianza (verde).</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31</a:t>
            </a:fld>
            <a:endParaRPr lang="en-US"/>
          </a:p>
        </p:txBody>
      </p:sp>
    </p:spTree>
    <p:extLst>
      <p:ext uri="{BB962C8B-B14F-4D97-AF65-F5344CB8AC3E}">
        <p14:creationId xmlns:p14="http://schemas.microsoft.com/office/powerpoint/2010/main" val="10752708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88130"/>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Después de mostrar cada diapositiva de PowerPoint, averigüe si los pares pegaron la tarjeta correspondiente en el Perfil de medio social o en la lista No compartir en línea. Pida al grupo que muestre un pulgar hacia arriba si están de acuerdo con la colocación de la tarjeta o un pulgar hacia abajo si no están de acuerdo. Pida al grupo explicar su razonamiento si no están de acuerdo. Luego, use la barra de espacio para mostrar en la diapositiva si está bien compartir la información en la tarjeta o si no debe compartirse en línea. </a:t>
            </a:r>
            <a:r>
              <a:rPr lang="es-MX" sz="1200" b="1" i="0" strike="noStrike" cap="none" spc="0" baseline="0" dirty="0">
                <a:solidFill>
                  <a:srgbClr val="000000"/>
                </a:solidFill>
                <a:effectLst/>
                <a:latin typeface="Calibri"/>
                <a:ea typeface="Calibri"/>
                <a:cs typeface="Calibri"/>
              </a:rPr>
              <a:t>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No todo el mundo estará de acuerdo con dónde colocar las tarjetas de la actividad, y eso está bien. Por ejemplo, usted podría hablar sobre los posibles riesgos de compartir en línea dónde trabaja, pero a la vez reconoce que muchas personas aun así eligen compartir en los medios sociales dónde trabajan. El objetivo de esta actividad es que el grupo considere las ventajas y las desventajas de comportamientos en línea de manera que pueda tomar decisiones informadas y pueda considerar detenidamente los posibles riesgos de lo que hacen en Internet. Algunas tarjetas de la actividad no tendrán una respuesta definitiva.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Entre los temas a hablar se incluyen:</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Algunas personas no quieren poner ninguna foto de ellas en línea. Algunas personas sí.</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Si eligen compartir fotos suyas en línea, piensen en lo que haría que las fotos fueran más seguras. Es buena idea ver las fotos de cerca para asegurar que no muestren información privada como su dirección, su credencial de identificación o cualquier otra información personal.</a:t>
            </a:r>
            <a:endParaRPr lang="en-US" b="0"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32</a:t>
            </a:fld>
            <a:endParaRPr lang="en-US"/>
          </a:p>
        </p:txBody>
      </p:sp>
    </p:spTree>
    <p:extLst>
      <p:ext uri="{BB962C8B-B14F-4D97-AF65-F5344CB8AC3E}">
        <p14:creationId xmlns:p14="http://schemas.microsoft.com/office/powerpoint/2010/main" val="2837064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210050"/>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Después de mostrar cada diapositiva de PowerPoint, averigüe si los pares pegaron la tarjeta correspondiente en el Perfil de medio social o en la lista No compartir en línea. Pida al grupo que muestre un pulgar hacia arriba si están de acuerdo con la colocación de la tarjeta o un pulgar hacia abajo si no están de acuerdo. Pida al grupo explicar su razonamiento si no están de acuerdo. Luego, use la barra de espacio para mostrar en la diapositiva si está bien compartir la información en la tarjeta o si no debe compartirse en línea. </a:t>
            </a:r>
            <a:r>
              <a:rPr lang="es-MX" sz="1200" b="1" i="0" strike="noStrike" cap="none" spc="0" baseline="0" dirty="0">
                <a:solidFill>
                  <a:srgbClr val="000000"/>
                </a:solidFill>
                <a:effectLst/>
                <a:latin typeface="Calibri"/>
                <a:ea typeface="Calibri"/>
                <a:cs typeface="Calibri"/>
              </a:rPr>
              <a:t>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No todo el mundo estará de acuerdo con dónde colocar las tarjetas de la actividad, y eso está bien. Por ejemplo, usted podría hablar sobre los posibles riesgos de compartir en línea dónde trabaja, pero a la vez reconoce que muchas personas aun así eligen compartir en los medios sociales dónde trabajan. El objetivo de esta actividad es que el grupo considere las ventajas y las desventajas de comportamientos en línea de manera que pueda </a:t>
            </a:r>
            <a:r>
              <a:rPr lang="es-MX" sz="1200" b="0" i="0" strike="noStrike" cap="none" spc="0" baseline="0" dirty="0" err="1">
                <a:solidFill>
                  <a:srgbClr val="000000"/>
                </a:solidFill>
                <a:effectLst/>
                <a:latin typeface="Calibri"/>
                <a:ea typeface="Calibri"/>
                <a:cs typeface="Calibri"/>
              </a:rPr>
              <a:t>tomardecisiones</a:t>
            </a:r>
            <a:r>
              <a:rPr lang="es-MX" sz="1200" b="0" i="0" strike="noStrike" cap="none" spc="0" baseline="0" dirty="0">
                <a:solidFill>
                  <a:srgbClr val="000000"/>
                </a:solidFill>
                <a:effectLst/>
                <a:latin typeface="Calibri"/>
                <a:ea typeface="Calibri"/>
                <a:cs typeface="Calibri"/>
              </a:rPr>
              <a:t> informadas y pueda considerar detenidamente los posibles riesgos de lo que hacen en Internet. Algunas tarjetas de la actividad no tendrán una respuesta definitiva.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Entre los temas a hablar se incluyen:</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Nunca es seguro compartir su número de Seguro Social en un perfil en línea.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Alguien podría usar su número de Seguro Social y hacerse pasar por ustedes.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Algunos sitios web quizás pidan su número de Seguro Social,  por ejemplo, para la oficina de su doctor, de su vivienda o del Seguro Social. Si tienen dudas si es seguro ingresar su número de Seguro Social en un sitio web, hablen con </a:t>
            </a:r>
            <a:r>
              <a:rPr lang="es-MX" sz="1200" b="0" i="1" strike="noStrike" cap="none" spc="0" baseline="0" dirty="0" err="1">
                <a:solidFill>
                  <a:srgbClr val="000000"/>
                </a:solidFill>
                <a:effectLst/>
                <a:latin typeface="Calibri"/>
                <a:ea typeface="Calibri"/>
                <a:cs typeface="Calibri"/>
              </a:rPr>
              <a:t>unaa</a:t>
            </a:r>
            <a:r>
              <a:rPr lang="es-MX" sz="1200" b="0" i="1" strike="noStrike" cap="none" spc="0" baseline="0" dirty="0">
                <a:solidFill>
                  <a:srgbClr val="000000"/>
                </a:solidFill>
                <a:effectLst/>
                <a:latin typeface="Calibri"/>
                <a:ea typeface="Calibri"/>
                <a:cs typeface="Calibri"/>
              </a:rPr>
              <a:t> persona adulta en su círculo de confianza.</a:t>
            </a:r>
            <a:endParaRPr lang="en-US" i="1" dirty="0">
              <a:effectLst/>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i="0"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33</a:t>
            </a:fld>
            <a:endParaRPr lang="en-US"/>
          </a:p>
        </p:txBody>
      </p:sp>
    </p:spTree>
    <p:extLst>
      <p:ext uri="{BB962C8B-B14F-4D97-AF65-F5344CB8AC3E}">
        <p14:creationId xmlns:p14="http://schemas.microsoft.com/office/powerpoint/2010/main" val="18732493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50970"/>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Después de mostrar cada diapositiva de PowerPoint, averigüe si los pares pegaron la tarjeta correspondiente en el Perfil de medio social o en la lista No compartir en línea. Pida al grupo que muestre un pulgar hacia arriba si están de acuerdo con la colocación de la tarjeta o un pulgar hacia abajo si no están de acuerdo. Pida al grupo explicar su razonamiento si no están de acuerdo. Luego, use la barra de espacio para mostrar en la diapositiva si está bien compartir la información en la tarjeta o si no debe compartirse en línea. </a:t>
            </a:r>
            <a:r>
              <a:rPr lang="es-MX" sz="1200" b="1" i="0" strike="noStrike" cap="none" spc="0" baseline="0" dirty="0">
                <a:solidFill>
                  <a:srgbClr val="000000"/>
                </a:solidFill>
                <a:effectLst/>
                <a:latin typeface="Calibri"/>
                <a:ea typeface="Calibri"/>
                <a:cs typeface="Calibri"/>
              </a:rPr>
              <a:t>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No todo el mundo estará de acuerdo con dónde colocar las tarjetas de la actividad, y eso está bien. Por ejemplo, usted podría hablar sobre los posibles riesgos de compartir en línea dónde trabaja, pero a la vez reconoce que muchas personas aun así eligen compartir en los medios sociales dónde trabajan. El objetivo de esta actividad es que el grupo considere las ventajas y las desventajas de comportamientos en línea de manera que pueda </a:t>
            </a:r>
            <a:r>
              <a:rPr lang="es-MX" sz="1200" b="0" i="0" strike="noStrike" cap="none" spc="0" baseline="0" dirty="0" err="1">
                <a:solidFill>
                  <a:srgbClr val="000000"/>
                </a:solidFill>
                <a:effectLst/>
                <a:latin typeface="Calibri"/>
                <a:ea typeface="Calibri"/>
                <a:cs typeface="Calibri"/>
              </a:rPr>
              <a:t>edan</a:t>
            </a:r>
            <a:r>
              <a:rPr lang="es-MX" sz="1200" b="0" i="0" strike="noStrike" cap="none" spc="0" baseline="0" dirty="0">
                <a:solidFill>
                  <a:srgbClr val="000000"/>
                </a:solidFill>
                <a:effectLst/>
                <a:latin typeface="Calibri"/>
                <a:ea typeface="Calibri"/>
                <a:cs typeface="Calibri"/>
              </a:rPr>
              <a:t> tomar decisiones informadas y pueda considerar detenidamente los posibles riesgos de lo que hacen en Internet. Algunas tarjetas de la actividad no tendrán una respuesta definitiva.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Entre los temas a hablar se incluyen:</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¿Por qué creen que no es seguro publicar esto en línea?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Si publican esta foto, ¿quién podría verla? </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Su jefe o jefa en el trabajo o su maestro/a/e en la escuela. Incluso podría ser más difícil conseguir un trabajo si tienen este tipo de foto en su perfil público en línea.</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34</a:t>
            </a:fld>
            <a:endParaRPr lang="en-US"/>
          </a:p>
        </p:txBody>
      </p:sp>
    </p:spTree>
    <p:extLst>
      <p:ext uri="{BB962C8B-B14F-4D97-AF65-F5344CB8AC3E}">
        <p14:creationId xmlns:p14="http://schemas.microsoft.com/office/powerpoint/2010/main" val="8739405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Después de mostrar cada diapositiva de PowerPoint, averigüe si los pares pegaron la tarjeta correspondiente en el Perfil de medio social o en la lista No compartir en línea. Pida al grupo que muestre un pulgar hacia arriba si están de acuerdo con la colocación de la tarjeta o un pulgar hacia abajo si no están de acuerdo. Pida al grupo explicar su razonamiento si no están de acuerdo. Luego, use la barra de espacio para mostrar en la diapositiva si está bien compartir la información en la tarjeta o si no debe compartirse en línea. </a:t>
            </a:r>
            <a:r>
              <a:rPr lang="es-MX" sz="1200" b="1" i="0" strike="noStrike" cap="none" spc="0" baseline="0" dirty="0">
                <a:solidFill>
                  <a:srgbClr val="000000"/>
                </a:solidFill>
                <a:effectLst/>
                <a:latin typeface="Calibri"/>
                <a:ea typeface="Calibri"/>
                <a:cs typeface="Calibri"/>
              </a:rPr>
              <a:t>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No todo el mundo estará de acuerdo con dónde colocar las tarjetas de la actividad, y eso está bien. Por ejemplo, usted podría hablar sobre los posibles riesgos de compartir en línea dónde trabaja, pero a la vez reconoce que muchas personas aun así eligen compartir en los medios sociales dónde trabajan. El objetivo de esta actividad es que el grupo considere las ventajas y las desventajas de comportamientos en línea de manera que pueda tomar decisiones informadas y pueda considerar detenidamente los posibles riesgos de lo que hacen en Internet. Algunas tarjetas de la actividad no tendrán una respuesta definitiva.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Entre los temas a hablar se incluyen:</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No es seguro compartir en línea cuánto dinero tienen.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Cuánto dinero tienen es información privada. Recuerden: el Internet es un lugar público. Alguien podría robarse su dinero si hablan sobre ello en línea.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Algunos sitios web preguntan cuánto dinero ganan. Si tienen dudas si es seguro ingresar cuánto dinero ganan en un sitio web, hablen con otra persona adulta en su círculo de confianza.</a:t>
            </a:r>
            <a:endParaRPr lang="en-US" i="1" dirty="0">
              <a:effectLst/>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35</a:t>
            </a:fld>
            <a:endParaRPr lang="en-US"/>
          </a:p>
        </p:txBody>
      </p:sp>
    </p:spTree>
    <p:extLst>
      <p:ext uri="{BB962C8B-B14F-4D97-AF65-F5344CB8AC3E}">
        <p14:creationId xmlns:p14="http://schemas.microsoft.com/office/powerpoint/2010/main" val="3213484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Después de mostrar cada diapositiva de PowerPoint, averigüe si los pares pegaron la tarjeta correspondiente en el Perfil de medio social o en la lista No compartir en línea. Pida al grupo que muestre un pulgar hacia arriba si están de acuerdo con la colocación de la tarjeta o un pulgar hacia abajo si no están de acuerdo. Pida al grupo explicar su razonamiento si no están de acuerdo. Luego, use la barra de espacio para mostrar en la diapositiva si está bien compartir la información en la tarjeta o si no debe compartirse en línea. </a:t>
            </a:r>
            <a:r>
              <a:rPr lang="es-MX" sz="1200" b="1" i="0" strike="noStrike" cap="none" spc="0" baseline="0" dirty="0">
                <a:solidFill>
                  <a:srgbClr val="000000"/>
                </a:solidFill>
                <a:effectLst/>
                <a:latin typeface="Calibri"/>
                <a:ea typeface="Calibri"/>
                <a:cs typeface="Calibri"/>
              </a:rPr>
              <a:t>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No todo el mundo estará de acuerdo con dónde colocar las tarjetas de la actividad, y eso está bien. Por ejemplo, usted podría hablar sobre los posibles riesgos de compartir en línea dónde trabaja, pero a la vez reconoce que muchas personas aun así eligen compartir en los medios sociales dónde trabajan. El objetivo de esta actividad es que el grupo considere las ventajas y las desventajas de comportamientos en línea de manera que pueda tomar decisiones informadas y pueda considerar detenidamente los posibles riesgos de lo que hacen en Internet. Algunas tarjetas de la actividad no tendrán una respuesta definitiva.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Entre los temas a hablar se incluyen:</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No está bien burlarse de personas en línea.</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A esto se le llama acoso cibernético, o </a:t>
            </a:r>
            <a:r>
              <a:rPr lang="es-MX" sz="1200" b="0" i="0" strike="noStrike" cap="none" spc="0" baseline="0" dirty="0" err="1">
                <a:solidFill>
                  <a:srgbClr val="000000"/>
                </a:solidFill>
                <a:effectLst/>
                <a:latin typeface="Calibri"/>
                <a:ea typeface="Calibri"/>
                <a:cs typeface="Calibri"/>
              </a:rPr>
              <a:t>cyberbullying</a:t>
            </a:r>
            <a:r>
              <a:rPr lang="es-MX" sz="1200" b="0" i="1" strike="noStrike" cap="none" spc="0" baseline="0" dirty="0">
                <a:solidFill>
                  <a:srgbClr val="000000"/>
                </a:solidFill>
                <a:effectLst/>
                <a:latin typeface="Calibri"/>
                <a:ea typeface="Calibri"/>
                <a:cs typeface="Calibri"/>
              </a:rPr>
              <a:t> en inglés, y hablaremos sobre ello la próxima semana.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Pueden meterse en problemas en su trabajo o escuela por burlarse de personas en línea. </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36</a:t>
            </a:fld>
            <a:endParaRPr lang="en-US"/>
          </a:p>
        </p:txBody>
      </p:sp>
    </p:spTree>
    <p:extLst>
      <p:ext uri="{BB962C8B-B14F-4D97-AF65-F5344CB8AC3E}">
        <p14:creationId xmlns:p14="http://schemas.microsoft.com/office/powerpoint/2010/main" val="17635823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07230"/>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Después de mostrar cada diapositiva de PowerPoint, averigüe si los pares pegaron la tarjeta correspondiente en el Perfil de medio social o en la lista No compartir en línea. Pida al grupo que muestre un pulgar hacia arriba si están de acuerdo con la colocación de la tarjeta o un pulgar hacia abajo si no están de acuerdo. Pida al grupo explicar su razonamiento si no están de acuerdo. Luego, use la barra de espacio para mostrar en la diapositiva si está bien compartir la información en la tarjeta o si no debe compartirse en línea. </a:t>
            </a:r>
            <a:r>
              <a:rPr lang="es-MX" sz="1200" b="1" i="0" strike="noStrike" cap="none" spc="0" baseline="0" dirty="0">
                <a:solidFill>
                  <a:srgbClr val="000000"/>
                </a:solidFill>
                <a:effectLst/>
                <a:latin typeface="Calibri"/>
                <a:ea typeface="Calibri"/>
                <a:cs typeface="Calibri"/>
              </a:rPr>
              <a:t>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No todo el mundo estará de acuerdo con dónde colocar las tarjetas de la actividad, y eso está bien. Por ejemplo, usted podría hablar sobre los posibles riesgos de compartir en línea dónde trabaja, pero a la vez reconoce que muchas personas aun así eligen compartir en los medios sociales dónde trabajan. El objetivo de esta actividad es que el grupo considere las ventajas y las desventajas de comportamientos en línea de manera que pueda tomar decisiones informadas y pueda considerar detenidamente los posibles riesgos de lo que hacen en Internet. Algunas tarjetas de la actividad no tendrán una respuesta definitiva.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Entre los temas a hablar se incluyen:</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Muchas personas ponen su cumpleaños en sus perfiles en línea, pero otras personas no se sienten seguras compartiendo esa información en línea.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¿Creen que es más seguro poner solo el día y mes de su cumpleaños? ¿O incluir su cumpleaños completo con el año? </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Es más seguro poner solo el día y mes de su cumpleaños. Si ponen su fecha de nacimiento completa, alguien podría usarla para averiguar otra información privada sobre ustedes.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37</a:t>
            </a:fld>
            <a:endParaRPr lang="en-US"/>
          </a:p>
        </p:txBody>
      </p:sp>
    </p:spTree>
    <p:extLst>
      <p:ext uri="{BB962C8B-B14F-4D97-AF65-F5344CB8AC3E}">
        <p14:creationId xmlns:p14="http://schemas.microsoft.com/office/powerpoint/2010/main" val="6883934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48506"/>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Después de mostrar cada diapositiva de PowerPoint, averigüe si los pares pegaron la tarjeta correspondiente en el Perfil de medio social o en la lista No compartir en línea. Pida al grupo que muestre un pulgar hacia arriba si están de acuerdo con la colocación de la tarjeta o un pulgar hacia abajo si no están de acuerdo. Pida al grupo explicar su razonamiento si no están de acuerdo. Luego, use la barra de espacio para mostrar en la diapositiva si está bien compartir la información en la tarjeta o si no debe compartirse en línea. </a:t>
            </a:r>
            <a:r>
              <a:rPr lang="es-MX" sz="1200" b="1" i="0" strike="noStrike" cap="none" spc="0" baseline="0" dirty="0">
                <a:solidFill>
                  <a:srgbClr val="000000"/>
                </a:solidFill>
                <a:effectLst/>
                <a:latin typeface="Calibri"/>
                <a:ea typeface="Calibri"/>
                <a:cs typeface="Calibri"/>
              </a:rPr>
              <a:t>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No todo el mundo estará de acuerdo con dónde colocar las tarjetas de la actividad, y eso está bien. Por ejemplo, usted podría hablar sobre los posibles riesgos de compartir en línea dónde trabaja, pero a la vez reconoce que muchas personas aun así eligen compartir en los medios sociales dónde trabajan. El objetivo de esta actividad es que el grupo considere las ventajas y las desventajas de comportamientos en línea de manera que pueda tomar decisiones informadas y pueda considerar detenidamente los posibles riesgos de lo que hacen en Internet. Algunas tarjetas de la actividad no tendrán una respuesta definitiva.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Entre los temas a hablar se incluyen:</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Nunca es buena idea quejarse de su trabajo o su jefe o jefa en línea.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¿Qué podría suceder si se quejaran de su jefe o jefa en línea? </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¡Podrían despedirlos!</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Quizás sea difícil conseguir otro trabajo si ven que se quejan de su trabajo o su jefe o jefa en línea.</a:t>
            </a:r>
            <a:endParaRPr lang="en-US" b="0"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38</a:t>
            </a:fld>
            <a:endParaRPr lang="en-US"/>
          </a:p>
        </p:txBody>
      </p:sp>
    </p:spTree>
    <p:extLst>
      <p:ext uri="{BB962C8B-B14F-4D97-AF65-F5344CB8AC3E}">
        <p14:creationId xmlns:p14="http://schemas.microsoft.com/office/powerpoint/2010/main" val="23246083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Después de mostrar cada diapositiva de PowerPoint, averigüe si los pares pegaron la tarjeta correspondiente en el Perfil de medio social o en la lista No compartir en línea. Pida al grupo que muestre un pulgar hacia arriba si están de acuerdo con la colocación de la tarjeta o un pulgar hacia abajo si no están de acuerdo. Pida al grupo explicar su razonamiento si no están de acuerdo. Luego, use la barra de espacio para mostrar en la diapositiva si está bien compartir la información en la tarjeta o si no debe compartirse en línea. </a:t>
            </a:r>
            <a:r>
              <a:rPr lang="es-MX" sz="1200" b="1" i="0" strike="noStrike" cap="none" spc="0" baseline="0" dirty="0">
                <a:solidFill>
                  <a:srgbClr val="000000"/>
                </a:solidFill>
                <a:effectLst/>
                <a:latin typeface="Calibri"/>
                <a:ea typeface="Calibri"/>
                <a:cs typeface="Calibri"/>
              </a:rPr>
              <a:t>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No todo el mundo estará de acuerdo con dónde colocar las tarjetas de la actividad, y eso está bien. Por ejemplo, usted podría hablar sobre los posibles riesgos de compartir en línea dónde trabaja, pero a la vez reconoce que muchas personas aun así eligen compartir en los medios sociales dónde trabajan. El objetivo de esta actividad es que el grupo considere las ventajas y las desventajas de comportamientos en línea de manera que pueda tomar decisiones informadas y pueda considerar detenidamente los posibles riesgos de lo que hacen en Internet. Algunas tarjetas de la actividad no tendrán una respuesta definitiva.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Entre los temas a hablar se incluyen:</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Esto es algo seguro que se puede compartir en línea.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Su canción favorita no es demasiado privada para compartir en línea.</a:t>
            </a:r>
            <a:endParaRPr lang="en-US" i="1" dirty="0">
              <a:effectLst/>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i="0"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39</a:t>
            </a:fld>
            <a:endParaRPr lang="en-US"/>
          </a:p>
        </p:txBody>
      </p:sp>
    </p:spTree>
    <p:extLst>
      <p:ext uri="{BB962C8B-B14F-4D97-AF65-F5344CB8AC3E}">
        <p14:creationId xmlns:p14="http://schemas.microsoft.com/office/powerpoint/2010/main" val="848954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Lea la agenda. Como opción, puede pedir que alguien se ofrezca para leer la agenda.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a:t>
            </a:fld>
            <a:endParaRPr lang="en-US"/>
          </a:p>
        </p:txBody>
      </p:sp>
    </p:spTree>
    <p:extLst>
      <p:ext uri="{BB962C8B-B14F-4D97-AF65-F5344CB8AC3E}">
        <p14:creationId xmlns:p14="http://schemas.microsoft.com/office/powerpoint/2010/main" val="27837384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609338"/>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Después de mostrar cada diapositiva de PowerPoint, averigüe si los pares pegaron la tarjeta correspondiente en el Perfil de medio social o en la lista No compartir en línea. Pida al grupo que muestre un pulgar hacia arriba si están de acuerdo con la colocación de la tarjeta o un pulgar hacia abajo si no están de acuerdo. Pida al grupo explicar su razonamiento si no están de acuerdo. Luego, use la barra de espacio para mostrar en la diapositiva si está bien compartir la información en la tarjeta o si no debe compartirse en línea. </a:t>
            </a:r>
            <a:r>
              <a:rPr lang="es-MX" sz="1200" b="1" i="0" strike="noStrike" cap="none" spc="0" baseline="0" dirty="0">
                <a:solidFill>
                  <a:srgbClr val="000000"/>
                </a:solidFill>
                <a:effectLst/>
                <a:latin typeface="Calibri"/>
                <a:ea typeface="Calibri"/>
                <a:cs typeface="Calibri"/>
              </a:rPr>
              <a:t>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No todo el mundo estará de acuerdo con dónde colocar las tarjetas de la actividad, y eso está bien. Por ejemplo, usted podría hablar sobre los posibles riesgos de compartir en línea dónde trabaja, pero a la vez reconoce que muchas personas aun así eligen compartir en los medios sociales dónde trabajan. El objetivo de esta actividad es que el grupo considere las ventajas y las desventajas de comportamientos en línea de manera que pueda tomar decisiones informadas y pueda considerar los posibles riesgos de lo que hacen en Internet. Algunas tarjetas de la actividad no tendrán una respuesta definitiva.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Entre los temas a hablar se incluyen:</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No es seguro publicar su ubicación en línea. Cuando publican su ubicación estando en casa, muestra su dirección a cualquier persona que ve su perfil.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¿Quieren que una persona desconocida llegue a su casa? </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¡NO!  Entonces, no es buena idea publicar su ubicación estando en casa.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En realidad, no es seguro publicar su ubicación en cualquier lugar que estén. Cuando publican su ubicación, están informando exactamente dónde están, y alguien que no conocen o en quien no confían podría intentar buscarlos. Si quieren hablar de un lugar increíble a donde van, pueden hacerlo después, cuando ya no estén en ese lugar.</a:t>
            </a:r>
            <a:endParaRPr lang="en-US" i="1" dirty="0">
              <a:effectLst/>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i="0"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40</a:t>
            </a:fld>
            <a:endParaRPr lang="en-US"/>
          </a:p>
        </p:txBody>
      </p:sp>
    </p:spTree>
    <p:extLst>
      <p:ext uri="{BB962C8B-B14F-4D97-AF65-F5344CB8AC3E}">
        <p14:creationId xmlns:p14="http://schemas.microsoft.com/office/powerpoint/2010/main" val="32564894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20362"/>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Después de mostrar cada diapositiva de PowerPoint, averigüe si los pares pegaron la tarjeta correspondiente en el Perfil de medio social o en la lista No compartir en línea. Pida al grupo que muestre un pulgar hacia arriba si están de acuerdo con la colocación de la tarjeta o un pulgar hacia abajo si no están de acuerdo. Pida al grupo explicar su razonamiento si no están de acuerdo. Luego, use la barra de espacio para mostrar en la diapositiva si está bien compartir la información en la tarjeta o si no debe compartirse en línea. </a:t>
            </a:r>
            <a:r>
              <a:rPr lang="es-MX" sz="1200" b="1" i="0" strike="noStrike" cap="none" spc="0" baseline="0" dirty="0">
                <a:solidFill>
                  <a:srgbClr val="000000"/>
                </a:solidFill>
                <a:effectLst/>
                <a:latin typeface="Calibri"/>
                <a:ea typeface="Calibri"/>
                <a:cs typeface="Calibri"/>
              </a:rPr>
              <a:t>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No todo el mundo estará de acuerdo con dónde colocar las tarjetas de la actividad, y eso está bien. Por ejemplo, usted podría hablar sobre los posibles riesgos de compartir en línea dónde trabaja, pero a la vez reconoce que muchas personas aun así eligen compartir en los medios sociales dónde trabajan. El objetivo de esta actividad es que el grupo considere las ventajas y las desventajas de comportamientos en línea de manera que pueda tomar decisiones informadas y pueda considerar detenidamente los posibles riesgos de lo que hacen en Internet. Algunas tarjetas de la actividad no tendrán una respuesta definitiva.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Entre los temas a hablar se incluyen:</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No es seguro compartir en línea fotos de ustedes o de otras personas en su ropa interior.</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Una vez que publiquen una foto de ustedes en su ropa interior, ¿pueden controlar lo que otras personas hacen con la foto? </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¡NO!  Podrían tomar la foto y publicarla en otros lugares. No es seguro hacer esto.</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Si publican una foto de alguien menor de 18 años de edad en su ropa interior, podrían meterse en problemas con la policía.</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41</a:t>
            </a:fld>
            <a:endParaRPr lang="en-US"/>
          </a:p>
        </p:txBody>
      </p:sp>
    </p:spTree>
    <p:extLst>
      <p:ext uri="{BB962C8B-B14F-4D97-AF65-F5344CB8AC3E}">
        <p14:creationId xmlns:p14="http://schemas.microsoft.com/office/powerpoint/2010/main" val="8601908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Después de mostrar cada diapositiva de PowerPoint, averigüe si los pares pegaron la tarjeta correspondiente en el Perfil de medio social o en la lista No compartir en línea. Pida al grupo que muestre un pulgar hacia arriba si están de acuerdo con la colocación de la tarjeta o un pulgar hacia abajo si no están de acuerdo. Pida al grupo explicar su razonamiento si no están de acuerdo. Luego, use la barra de espacio para mostrar en la diapositiva si está bien compartir la información en la tarjeta o si no debe compartirse en línea. </a:t>
            </a:r>
            <a:r>
              <a:rPr lang="es-MX" sz="1200" b="1" i="0" strike="noStrike" cap="none" spc="0" baseline="0" dirty="0">
                <a:solidFill>
                  <a:srgbClr val="000000"/>
                </a:solidFill>
                <a:effectLst/>
                <a:latin typeface="Calibri"/>
                <a:ea typeface="Calibri"/>
                <a:cs typeface="Calibri"/>
              </a:rPr>
              <a:t>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No todo el mundo estará de acuerdo con dónde colocar las tarjetas de la actividad, y eso está bien. Por ejemplo, usted podría hablar sobre los posibles riesgos de compartir en línea dónde trabaja, pero a la vez reconoce que muchas personas aun así eligen compartir en los medios sociales dónde trabajan. El objetivo de esta actividad es que el grupo considere las ventajas y las desventajas de comportamientos en línea de manera que pueda tomar decisiones informadas y pueda considerar detenidamente los posibles riesgos de lo que hacen en Internet. Algunas tarjetas de la actividad no tendrán una respuesta definitiva.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Entre los temas a hablar se incluyen:</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Esto es algo seguro que pueden publicar en línea, porque no es demasiado privado.</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42</a:t>
            </a:fld>
            <a:endParaRPr lang="en-US"/>
          </a:p>
        </p:txBody>
      </p:sp>
    </p:spTree>
    <p:extLst>
      <p:ext uri="{BB962C8B-B14F-4D97-AF65-F5344CB8AC3E}">
        <p14:creationId xmlns:p14="http://schemas.microsoft.com/office/powerpoint/2010/main" val="1765394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Después de mostrar cada diapositiva de PowerPoint, averigüe si los pares pegaron la tarjeta correspondiente en el Perfil de medio social o en la lista No compartir en línea. Pida al grupo que muestre un pulgar hacia arriba si están de acuerdo con la colocación de la tarjeta o un pulgar hacia abajo si no están de acuerdo. Pida al grupo explicar su razonamiento si no están de acuerdo. Luego, use la barra de espacio para mostrar en la diapositiva si está bien compartir la información en la tarjeta o si no debe compartirse en línea. </a:t>
            </a:r>
            <a:r>
              <a:rPr lang="es-MX" sz="1200" b="1" i="0" strike="noStrike" cap="none" spc="0" baseline="0" dirty="0">
                <a:solidFill>
                  <a:srgbClr val="000000"/>
                </a:solidFill>
                <a:effectLst/>
                <a:latin typeface="Calibri"/>
                <a:ea typeface="Calibri"/>
                <a:cs typeface="Calibri"/>
              </a:rPr>
              <a:t>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No todo el mundo estará de acuerdo con dónde colocar las tarjetas de la actividad, y eso está bien. Por ejemplo, usted podría hablar sobre los posibles riesgos de compartir en línea dónde trabaja, pero a la vez reconoce que muchas personas aun así eligen compartir en los medios sociales dónde trabajan. El objetivo de esta actividad es que el grupo considere las ventajas y las desventajas de comportamientos en línea de manera que pueda tomar decisiones informadas y pueda detenidamente los posibles riesgos de lo que hacen en Internet. Algunas tarjetas de la actividad no tendrán una respuesta definitiva.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Entre los temas a hablar se incluyen:</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No es seguro publicar una foto así en línea.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Si tienen 21 años de edad o más, pueden elegir tomar bebidas alcohólicas como cerveza, vino o bebidas preparadas como margaritas. Pero no querrán publicar una foto en línea de ustedes bebiendo.</a:t>
            </a:r>
            <a:endParaRPr lang="en-US" sz="1200" i="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Si publican esta foto, ¿quién podría verla? </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Su jefe o jefa en el trabajo o su maestro/a/e en la escuela. Incluso podría ser más difícil conseguir un trabajo si tienen este tipo de foto en su perfil público.</a:t>
            </a:r>
            <a:endParaRPr lang="en-US" i="1" dirty="0">
              <a:effectLst/>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en-US" i="0"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43</a:t>
            </a:fld>
            <a:endParaRPr lang="en-US"/>
          </a:p>
        </p:txBody>
      </p:sp>
    </p:spTree>
    <p:extLst>
      <p:ext uri="{BB962C8B-B14F-4D97-AF65-F5344CB8AC3E}">
        <p14:creationId xmlns:p14="http://schemas.microsoft.com/office/powerpoint/2010/main" val="20352305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El último tema de hoy es la configuración de privacidad de los medios sociales.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44</a:t>
            </a:fld>
            <a:endParaRPr lang="en-US"/>
          </a:p>
        </p:txBody>
      </p:sp>
    </p:spTree>
    <p:extLst>
      <p:ext uri="{BB962C8B-B14F-4D97-AF65-F5344CB8AC3E}">
        <p14:creationId xmlns:p14="http://schemas.microsoft.com/office/powerpoint/2010/main" val="25805535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¡Gracias por ayudar a crear nuestro perfil en línea! Es importante pensar en lo que comparten en línea. Para estar más seguros en Internet, también deben ver sus configuraciones de privacidad en medios sociales y juegos de video. La configuración de privacidad es donde le dicen al sitio web quién puede ver lo que publican. Por ejemplo, en algunos sitios, pueden decir que solo sus amigos deben poder ver lo que publican. Pero, incluso si tienen activadas las configuraciones de privacidad, personas que no conocen podrían ver lo que publican en línea.</a:t>
            </a:r>
            <a:endParaRPr lang="en-US" i="1" dirty="0">
              <a:effectLst/>
            </a:endParaRPr>
          </a:p>
          <a:p>
            <a:pPr lvl="0"/>
            <a:endParaRPr lang="en-US" sz="1200" i="1" kern="1200" dirty="0">
              <a:solidFill>
                <a:schemeClr val="tx1"/>
              </a:solidFill>
              <a:effectLst/>
              <a:latin typeface="+mn-lt"/>
              <a:ea typeface="+mn-ea"/>
              <a:cs typeface="+mn-cs"/>
            </a:endParaRPr>
          </a:p>
          <a:p>
            <a:pPr lvl="0"/>
            <a:r>
              <a:rPr lang="es-MX" sz="1200" b="0" i="1" strike="noStrike" cap="none" spc="0" baseline="0" dirty="0">
                <a:solidFill>
                  <a:srgbClr val="000000"/>
                </a:solidFill>
                <a:effectLst/>
                <a:latin typeface="Calibri"/>
                <a:ea typeface="Calibri"/>
                <a:cs typeface="Calibri"/>
              </a:rPr>
              <a:t>¿A quién podrían pedir ayuda para averiguar cómo cambiar sus configuraciones de privacidad en los sitios de medios sociales?</a:t>
            </a:r>
            <a:endParaRPr lang="en-US" i="1" dirty="0">
              <a:effectLst/>
            </a:endParaRP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marL="0" marR="0" lvl="0" indent="0" algn="l" defTabSz="914400" rtl="0" eaLnBrk="1" fontAlgn="auto" latinLnBrk="0" hangingPunct="1">
              <a:lnSpc>
                <a:spcPct val="100000"/>
              </a:lnSpc>
              <a:spcBef>
                <a:spcPct val="0"/>
              </a:spcBef>
              <a:spcAft>
                <a:spcPct val="0"/>
              </a:spcAft>
              <a:buClrTx/>
              <a:buSzTx/>
              <a:buFontTx/>
              <a:buNone/>
              <a:defRPr/>
            </a:pPr>
            <a:endParaRPr lang="en-US" i="0" baseline="0" dirty="0">
              <a:effectLst/>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Pueden pedir ayuda a una persona adulta en su círculo de confianza.</a:t>
            </a:r>
          </a:p>
        </p:txBody>
      </p:sp>
      <p:sp>
        <p:nvSpPr>
          <p:cNvPr id="4" name="Slide Number Placeholder 3"/>
          <p:cNvSpPr>
            <a:spLocks noGrp="1"/>
          </p:cNvSpPr>
          <p:nvPr>
            <p:ph type="sldNum" sz="quarter" idx="10"/>
          </p:nvPr>
        </p:nvSpPr>
        <p:spPr/>
        <p:txBody>
          <a:bodyPr/>
          <a:lstStyle/>
          <a:p>
            <a:fld id="{68BAA58B-7F68-4F22-A5B3-354C37D900B1}" type="slidenum">
              <a:rPr lang="en-US" smtClean="0"/>
              <a:t>45</a:t>
            </a:fld>
            <a:endParaRPr lang="en-US"/>
          </a:p>
        </p:txBody>
      </p:sp>
    </p:spTree>
    <p:extLst>
      <p:ext uri="{BB962C8B-B14F-4D97-AF65-F5344CB8AC3E}">
        <p14:creationId xmlns:p14="http://schemas.microsoft.com/office/powerpoint/2010/main" val="28408285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¿Tiene alguien alguna pregunta acerca de la clase de hoy? Recuerden: si no quieren hacer su pregunta en voz alta, pueden escribirla en una tarjeta y dejarla sobre su escritorio. También pueden pedir a alguien en quien confían que les ayude a escribir su pregunta en la tarjeta. Recogeré las tarjetas y responderé a las preguntas la próxima vez que nos reunamos. Cuando yo responda a una pregunta, no le diré a nadie quién la hizo.</a:t>
            </a:r>
            <a:r>
              <a:rPr lang="es-MX" sz="1200" b="0" i="0" strike="noStrike" cap="none" spc="0" baseline="0" dirty="0">
                <a:solidFill>
                  <a:srgbClr val="000000"/>
                </a:solidFill>
                <a:effectLst/>
                <a:latin typeface="Calibri"/>
                <a:ea typeface="Calibri"/>
                <a:cs typeface="Calibri"/>
              </a:rPr>
              <a:t>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46</a:t>
            </a:fld>
            <a:endParaRPr lang="en-US"/>
          </a:p>
        </p:txBody>
      </p:sp>
    </p:spTree>
    <p:extLst>
      <p:ext uri="{BB962C8B-B14F-4D97-AF65-F5344CB8AC3E}">
        <p14:creationId xmlns:p14="http://schemas.microsoft.com/office/powerpoint/2010/main" val="6750316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Si solo han hablado con una persona por Internet, ¿en cuál círculo está esta persona? Muestren un dedo para su círculo interior de confianza (el círculo verde), dos dedos para su círculo de personas que están conociendo (el círculo amarillo) y tres dedos para su círculo exterior de personas que no conocen o en quienes no confían (el círculo rojo).</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Si solo han hablado con alguien en línea, no saben quién es realmente. No pueden confiar en esa persona, y está en su círculo rojo. Incluso si parece ser genial, aún está en su círculo rojo hasta que la conozcan en persona y la traten en persona durante varios meses. Y recuerden: si se reunirán en persona con alguien que conocieron en línea, necesitan reunirse en un lugar público y </a:t>
            </a:r>
            <a:r>
              <a:rPr lang="es-MX" sz="1200" b="0" i="1" strike="noStrike" cap="none" spc="0" baseline="0">
                <a:solidFill>
                  <a:srgbClr val="000000"/>
                </a:solidFill>
                <a:effectLst/>
                <a:latin typeface="Calibri"/>
                <a:ea typeface="Calibri"/>
                <a:cs typeface="Calibri"/>
              </a:rPr>
              <a:t>que los </a:t>
            </a:r>
            <a:r>
              <a:rPr lang="es-MX" sz="1200" b="0" i="1" strike="noStrike" cap="none" spc="0" baseline="0" dirty="0">
                <a:solidFill>
                  <a:srgbClr val="000000"/>
                </a:solidFill>
                <a:effectLst/>
                <a:latin typeface="Calibri"/>
                <a:ea typeface="Calibri"/>
                <a:cs typeface="Calibri"/>
              </a:rPr>
              <a:t>acompañe una persona adulta en quien confían.</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47</a:t>
            </a:fld>
            <a:endParaRPr lang="en-US"/>
          </a:p>
        </p:txBody>
      </p:sp>
    </p:spTree>
    <p:extLst>
      <p:ext uri="{BB962C8B-B14F-4D97-AF65-F5344CB8AC3E}">
        <p14:creationId xmlns:p14="http://schemas.microsoft.com/office/powerpoint/2010/main" val="33884184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¿Cuál de las siguientes NO es seguro compartir en medios sociales? Muestren un dedo para “Su canción favorita”, dos dedos para “Foto de un animal lindo” y tres dedos para “La dirección donde vive”.</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es seguro compartir la dirección donde viven en los medios sociales. Los sitios de medios sociales son públicos. Esto significa que muchas personas pueden ver lo que publican en ellos. Personas en su círculo rojo podrían ver lo que comparten. Nunca es seguro compartir en los sitios web información privada, como la dirección donde viven.</a:t>
            </a:r>
            <a:endParaRPr lang="en-US" i="0" baseline="0"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48</a:t>
            </a:fld>
            <a:endParaRPr lang="en-US"/>
          </a:p>
        </p:txBody>
      </p:sp>
    </p:spTree>
    <p:extLst>
      <p:ext uri="{BB962C8B-B14F-4D97-AF65-F5344CB8AC3E}">
        <p14:creationId xmlns:p14="http://schemas.microsoft.com/office/powerpoint/2010/main" val="35691944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¿Hay maneras de hacer que sus perfiles de medios sociales sean más privados? Muestren un pulgar hacia arriba para un sí o un pulgar hacia abajo para un no.</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Sí, todos los sitios de medios sociales tienen algo que se llama configuración de privacidad. Pueden cambiar esto para que sus perfiles sean más privados. Incluso si tienen activadas las configuraciones de privacidad, personas que no conocen podrían ver lo que publican en línea. Si necesitan ayuda para que sus perfiles sean más privados, pueden pedir ayuda de una persona adulta de su círculo de confianza.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49</a:t>
            </a:fld>
            <a:endParaRPr lang="en-US"/>
          </a:p>
        </p:txBody>
      </p:sp>
    </p:spTree>
    <p:extLst>
      <p:ext uri="{BB962C8B-B14F-4D97-AF65-F5344CB8AC3E}">
        <p14:creationId xmlns:p14="http://schemas.microsoft.com/office/powerpoint/2010/main" val="83139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¡Manos a la obra! Haremos una actividad para pensar en todo lo que hacen en línea. Leeré una declaración y, si es cierta para ustedes, por favor pasen al lado izquierdo del salón. Si no es cierta para ustedes, por favor pasen al lado derecho del salón. Por ejemplo, si leo: “Soy estudiante en [nombre de escuela/programa]”, ¿qué pasaría? </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lvl="0"/>
            <a:endParaRPr lang="en-US" sz="1200" i="1"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Todo el mundo pasaría al lado izquierdo del salón.</a:t>
            </a:r>
            <a:endParaRPr lang="en-US" i="1"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5</a:t>
            </a:fld>
            <a:endParaRPr lang="en-US"/>
          </a:p>
        </p:txBody>
      </p:sp>
    </p:spTree>
    <p:extLst>
      <p:ext uri="{BB962C8B-B14F-4D97-AF65-F5344CB8AC3E}">
        <p14:creationId xmlns:p14="http://schemas.microsoft.com/office/powerpoint/2010/main" val="41704970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Si alguien los lastima o si alguien alguna vez les toca el cuerpo de una manera que no les gusta, pueden pedir ayuda. No hicieron nada malo y no están solos. Pueden hablar con un adulto de su círculo de confianza para pedir ayuda. Si alguien que conocen está siendo lastimado, también pueden hablar con un adulto de su círculo interior de confianza para pedir ayuda. Si está sucediendo una emergencia, siempre pueden llamar a 911. Si llaman a 911 para pedir ayuda, puede llegar un policía o una ambulancia.</a:t>
            </a:r>
            <a:endParaRPr lang="en-US" i="1" baseline="0" dirty="0"/>
          </a:p>
          <a:p>
            <a:endParaRPr lang="en-US" i="1" baseline="0" dirty="0"/>
          </a:p>
          <a:p>
            <a:r>
              <a:rPr lang="es-MX" sz="1200" b="0" i="1" strike="noStrike" cap="none" spc="0" baseline="0" dirty="0">
                <a:solidFill>
                  <a:srgbClr val="000000"/>
                </a:solidFill>
                <a:effectLst/>
                <a:latin typeface="Calibri"/>
                <a:ea typeface="Calibri"/>
                <a:cs typeface="Calibri"/>
              </a:rPr>
              <a:t>Si la primera persona a quien le dicen no les cree o no les consigue ayuda, continúen diciendo a adultos en quienes confíen lo que sucede hasta conseguir la ayuda que necesitan. También, siempre pueden hablar conmigo después de la clase si necesitan ayuda.</a:t>
            </a:r>
            <a:endParaRPr lang="en-US" dirty="0"/>
          </a:p>
          <a:p>
            <a:r>
              <a:rPr lang="es-MX" sz="1200" b="0" i="1" strike="noStrike" cap="none" spc="0" baseline="0" dirty="0">
                <a:solidFill>
                  <a:srgbClr val="000000"/>
                </a:solidFill>
                <a:effectLst/>
                <a:latin typeface="Calibri"/>
                <a:ea typeface="Calibri"/>
                <a:cs typeface="Calibri"/>
              </a:rPr>
              <a:t>.</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50</a:t>
            </a:fld>
            <a:endParaRPr lang="en-US"/>
          </a:p>
        </p:txBody>
      </p:sp>
    </p:spTree>
    <p:extLst>
      <p:ext uri="{BB962C8B-B14F-4D97-AF65-F5344CB8AC3E}">
        <p14:creationId xmlns:p14="http://schemas.microsoft.com/office/powerpoint/2010/main" val="1710779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¿Alguien recuerda nuestra declaración de poder?</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Nuestra declaración de poder es: “Me conozco mejor que nadie”. Esto significa que cada quien se conoce a sí mismo mejor que cualquier otra persona. En las próximas semanas, seguirán aprendiendo más sobre ustedes mismos, y sobre cómo decir a otras personas lo que piensan y sienten. Vamos a juntarnos en círculo y, a la cuenta de tres, digamos nuestra declaración de poder</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Pida a todos que puedan y les interese que pongan una mano en el centro del círculo. Pida que alguien se ofrezca para contar hasta tres. Después de “tres”, todos dicen la declaración de poder a la vez que levanten las manos al aire. También pueden ponerse de pie en el círculo sin tocarse las manos, si prefieren.</a:t>
            </a:r>
            <a:endParaRPr lang="en-US"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51</a:t>
            </a:fld>
            <a:endParaRPr lang="en-US"/>
          </a:p>
        </p:txBody>
      </p:sp>
    </p:spTree>
    <p:extLst>
      <p:ext uri="{BB962C8B-B14F-4D97-AF65-F5344CB8AC3E}">
        <p14:creationId xmlns:p14="http://schemas.microsoft.com/office/powerpoint/2010/main" val="30835864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0000"/>
                </a:solidFill>
                <a:effectLst/>
                <a:latin typeface="Calibri"/>
                <a:ea typeface="Calibri"/>
                <a:cs typeface="Calibri"/>
              </a:rPr>
              <a:t>SAFE agradece al Consejo de Texas para Discapacidades de Desarrollo el financiamiento de este programa de estudios. </a:t>
            </a:r>
          </a:p>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52</a:t>
            </a:fld>
            <a:endParaRPr lang="en-US"/>
          </a:p>
        </p:txBody>
      </p:sp>
    </p:spTree>
    <p:extLst>
      <p:ext uri="{BB962C8B-B14F-4D97-AF65-F5344CB8AC3E}">
        <p14:creationId xmlns:p14="http://schemas.microsoft.com/office/powerpoint/2010/main" val="30307416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BAA58B-7F68-4F22-A5B3-354C37D900B1}" type="slidenum">
              <a:rPr lang="en-US" smtClean="0"/>
              <a:t>53</a:t>
            </a:fld>
            <a:endParaRPr lang="en-US"/>
          </a:p>
        </p:txBody>
      </p:sp>
    </p:spTree>
    <p:extLst>
      <p:ext uri="{BB962C8B-B14F-4D97-AF65-F5344CB8AC3E}">
        <p14:creationId xmlns:p14="http://schemas.microsoft.com/office/powerpoint/2010/main" val="1961726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Para cada diapositiva, lea la actividad en línea en voz alta. Dé al grupo suficiente tiempo para procesar la declaración y pasar al lado correspondiente del salón. Apoye al grupo según sea necesario para hacer sus elecciones. </a:t>
            </a:r>
          </a:p>
          <a:p>
            <a:pPr lvl="0"/>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Yo uso Google para aprender cosas nuevas.</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6</a:t>
            </a:fld>
            <a:endParaRPr lang="en-US"/>
          </a:p>
        </p:txBody>
      </p:sp>
    </p:spTree>
    <p:extLst>
      <p:ext uri="{BB962C8B-B14F-4D97-AF65-F5344CB8AC3E}">
        <p14:creationId xmlns:p14="http://schemas.microsoft.com/office/powerpoint/2010/main" val="2155780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Para cada diapositiva, lea la actividad en línea en voz alta. Dé al grupo suficiente tiempo para procesar la declaración y elegir el lado correspondiente del salón. Apoye al grupo según sea necesario para hacer sus elecciones. </a:t>
            </a:r>
          </a:p>
          <a:p>
            <a:pPr lvl="0"/>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Yo veo videos en YouTube.</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7</a:t>
            </a:fld>
            <a:endParaRPr lang="en-US"/>
          </a:p>
        </p:txBody>
      </p:sp>
    </p:spTree>
    <p:extLst>
      <p:ext uri="{BB962C8B-B14F-4D97-AF65-F5344CB8AC3E}">
        <p14:creationId xmlns:p14="http://schemas.microsoft.com/office/powerpoint/2010/main" val="881671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Para cada diapositiva, lea la actividad en línea en voz alta. Dé al grupo suficiente tiempo para procesar la declaración y elegir el lado correspondiente del salón. Apoye al grupo según sea necesario para hacer sus elecciones. </a:t>
            </a:r>
          </a:p>
          <a:p>
            <a:pPr lvl="0"/>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Yo uso correo electrónico.</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8</a:t>
            </a:fld>
            <a:endParaRPr lang="en-US"/>
          </a:p>
        </p:txBody>
      </p:sp>
    </p:spTree>
    <p:extLst>
      <p:ext uri="{BB962C8B-B14F-4D97-AF65-F5344CB8AC3E}">
        <p14:creationId xmlns:p14="http://schemas.microsoft.com/office/powerpoint/2010/main" val="1251604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Para cada diapositiva, lea la actividad en línea en voz alta. Dé al grupo suficiente tiempo para procesar la declaración y elegir el lado correspondiente del salón. Apoye al grupo según sea necesario para hacer sus elecciones. </a:t>
            </a:r>
          </a:p>
          <a:p>
            <a:pPr lvl="0"/>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Yo juego videojuegos en línea con amigos.</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9</a:t>
            </a:fld>
            <a:endParaRPr lang="en-US"/>
          </a:p>
        </p:txBody>
      </p:sp>
    </p:spTree>
    <p:extLst>
      <p:ext uri="{BB962C8B-B14F-4D97-AF65-F5344CB8AC3E}">
        <p14:creationId xmlns:p14="http://schemas.microsoft.com/office/powerpoint/2010/main" val="4069683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9D5377-923F-4322-90A0-6BD1670A5961}" type="datetimeFigureOut">
              <a:rPr lang="en-US" smtClean="0"/>
              <a:t>2/25/23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3344385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2655804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84943493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8776804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D5377-923F-4322-90A0-6BD1670A5961}" type="datetimeFigureOut">
              <a:rPr lang="en-US" smtClean="0"/>
              <a:t>2/25/23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933073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D5377-923F-4322-90A0-6BD1670A5961}" type="datetimeFigureOut">
              <a:rPr lang="en-US" smtClean="0"/>
              <a:t>2/25/23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5669612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D5377-923F-4322-90A0-6BD1670A5961}" type="datetimeFigureOut">
              <a:rPr lang="en-US" smtClean="0"/>
              <a:t>2/25/23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5689388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D5377-923F-4322-90A0-6BD1670A5961}" type="datetimeFigureOut">
              <a:rPr lang="en-US" smtClean="0"/>
              <a:t>2/25/23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9460201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D5377-923F-4322-90A0-6BD1670A5961}" type="datetimeFigureOut">
              <a:rPr lang="en-US" smtClean="0"/>
              <a:t>2/25/23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6013608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2/25/23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88831032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2/25/23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1597753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D5377-923F-4322-90A0-6BD1670A5961}" type="datetimeFigureOut">
              <a:rPr lang="en-US" smtClean="0"/>
              <a:t>2/25/23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178E-0B9A-452E-9E86-EAE47CFDC566}" type="slidenum">
              <a:rPr lang="en-US" smtClean="0"/>
              <a:t>‹#›</a:t>
            </a:fld>
            <a:endParaRPr lang="en-US"/>
          </a:p>
        </p:txBody>
      </p:sp>
    </p:spTree>
    <p:extLst>
      <p:ext uri="{BB962C8B-B14F-4D97-AF65-F5344CB8AC3E}">
        <p14:creationId xmlns:p14="http://schemas.microsoft.com/office/powerpoint/2010/main" val="3982282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9.png"/><Relationship Id="rId7"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9.png"/><Relationship Id="rId7"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9.png"/><Relationship Id="rId7"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9.png"/><Relationship Id="rId7"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9.pn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8.png"/><Relationship Id="rId4" Type="http://schemas.openxmlformats.org/officeDocument/2006/relationships/image" Target="../media/image4.pn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9.png"/><Relationship Id="rId7"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40.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0.png"/><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0.png"/><Relationship Id="rId7" Type="http://schemas.openxmlformats.org/officeDocument/2006/relationships/image" Target="../media/image6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39.png"/><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8.png"/><Relationship Id="rId4" Type="http://schemas.openxmlformats.org/officeDocument/2006/relationships/image" Target="../media/image4.png"/><Relationship Id="rId9"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7.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3.png"/><Relationship Id="rId7"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9.png"/><Relationship Id="rId4" Type="http://schemas.openxmlformats.org/officeDocument/2006/relationships/image" Target="../media/image67.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9.png"/><Relationship Id="rId4" Type="http://schemas.openxmlformats.org/officeDocument/2006/relationships/image" Target="../media/image67.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8.png"/><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2.jpeg"/><Relationship Id="rId21" Type="http://schemas.openxmlformats.org/officeDocument/2006/relationships/image" Target="../media/image29.png"/><Relationship Id="rId7" Type="http://schemas.openxmlformats.org/officeDocument/2006/relationships/image" Target="../media/image16.png"/><Relationship Id="rId12" Type="http://schemas.openxmlformats.org/officeDocument/2006/relationships/image" Target="../media/image7.png"/><Relationship Id="rId17" Type="http://schemas.openxmlformats.org/officeDocument/2006/relationships/image" Target="../media/image25.png"/><Relationship Id="rId2" Type="http://schemas.openxmlformats.org/officeDocument/2006/relationships/notesSlide" Target="../notesSlides/notesSlide3.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2.png"/><Relationship Id="rId5" Type="http://schemas.openxmlformats.org/officeDocument/2006/relationships/image" Target="../media/image14.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9.png"/><Relationship Id="rId19" Type="http://schemas.openxmlformats.org/officeDocument/2006/relationships/image" Target="../media/image27.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2.png"/><Relationship Id="rId22" Type="http://schemas.openxmlformats.org/officeDocument/2006/relationships/image" Target="../media/image30.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69.png"/><Relationship Id="rId4" Type="http://schemas.openxmlformats.org/officeDocument/2006/relationships/image" Target="../media/image67.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9.png"/><Relationship Id="rId4" Type="http://schemas.openxmlformats.org/officeDocument/2006/relationships/image" Target="../media/image67.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68.png"/><Relationship Id="rId4" Type="http://schemas.openxmlformats.org/officeDocument/2006/relationships/image" Target="../media/image67.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9.png"/><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69.png"/><Relationship Id="rId4" Type="http://schemas.openxmlformats.org/officeDocument/2006/relationships/image" Target="../media/image67.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9.png"/><Relationship Id="rId4" Type="http://schemas.openxmlformats.org/officeDocument/2006/relationships/image" Target="../media/image67.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69.png"/><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9.png"/><Relationship Id="rId7" Type="http://schemas.openxmlformats.org/officeDocument/2006/relationships/image" Target="../media/image69.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3.png"/><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69.png"/><Relationship Id="rId4" Type="http://schemas.openxmlformats.org/officeDocument/2006/relationships/image" Target="../media/image67.pn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8.png"/><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8.png"/></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9.png"/><Relationship Id="rId4" Type="http://schemas.openxmlformats.org/officeDocument/2006/relationships/image" Target="../media/image67.png"/></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69.png"/><Relationship Id="rId4" Type="http://schemas.openxmlformats.org/officeDocument/2006/relationships/image" Target="../media/image67.png"/></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8.png"/><Relationship Id="rId4" Type="http://schemas.openxmlformats.org/officeDocument/2006/relationships/image" Target="../media/image67.png"/></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69.png"/><Relationship Id="rId4" Type="http://schemas.openxmlformats.org/officeDocument/2006/relationships/image" Target="../media/image67.pn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8.png"/><Relationship Id="rId4" Type="http://schemas.openxmlformats.org/officeDocument/2006/relationships/image" Target="../media/image4.png"/><Relationship Id="rId9"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77.png"/></Relationships>
</file>

<file path=ppt/slides/_rels/slide4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47.xml.rels><?xml version="1.0" encoding="UTF-8" standalone="yes"?>
<Relationships xmlns="http://schemas.openxmlformats.org/package/2006/relationships"><Relationship Id="rId3" Type="http://schemas.openxmlformats.org/officeDocument/2006/relationships/image" Target="../media/image81.jpeg"/><Relationship Id="rId7"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60.png"/><Relationship Id="rId4" Type="http://schemas.openxmlformats.org/officeDocument/2006/relationships/image" Target="../media/image59.png"/></Relationships>
</file>

<file path=ppt/slides/_rels/slide48.xml.rels><?xml version="1.0" encoding="UTF-8" standalone="yes"?>
<Relationships xmlns="http://schemas.openxmlformats.org/package/2006/relationships"><Relationship Id="rId3" Type="http://schemas.openxmlformats.org/officeDocument/2006/relationships/image" Target="../media/image81.jpeg"/><Relationship Id="rId7"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60.png"/><Relationship Id="rId4" Type="http://schemas.openxmlformats.org/officeDocument/2006/relationships/image" Target="../media/image59.png"/></Relationships>
</file>

<file path=ppt/slides/_rels/slide4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2.png"/><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5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7.png"/><Relationship Id="rId4" Type="http://schemas.openxmlformats.org/officeDocument/2006/relationships/image" Target="../media/image65.jpeg"/></Relationships>
</file>

<file path=ppt/slides/_rels/slide5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9.png"/><Relationship Id="rId7"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9.png"/><Relationship Id="rId7"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7.png"/><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9.png"/><Relationship Id="rId7"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9.png"/><Relationship Id="rId7"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l="37147" t="37681" r="37800" b="44734"/>
          <a:stretch>
            <a:fillRect/>
          </a:stretch>
        </p:blipFill>
        <p:spPr>
          <a:xfrm>
            <a:off x="9939130" y="180921"/>
            <a:ext cx="1987826" cy="78648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Footer Placeholder 3"/>
          <p:cNvSpPr txBox="1"/>
          <p:nvPr/>
        </p:nvSpPr>
        <p:spPr>
          <a:xfrm>
            <a:off x="8967435" y="6439711"/>
            <a:ext cx="3224565"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grpSp>
        <p:nvGrpSpPr>
          <p:cNvPr id="6" name="Group 5"/>
          <p:cNvGrpSpPr/>
          <p:nvPr/>
        </p:nvGrpSpPr>
        <p:grpSpPr>
          <a:xfrm>
            <a:off x="1958568" y="47330"/>
            <a:ext cx="5927075" cy="1200329"/>
            <a:chOff x="1958568" y="100895"/>
            <a:chExt cx="5531623" cy="1200329"/>
          </a:xfrm>
        </p:grpSpPr>
        <p:sp>
          <p:nvSpPr>
            <p:cNvPr id="7" name="Rectangle 6"/>
            <p:cNvSpPr/>
            <p:nvPr/>
          </p:nvSpPr>
          <p:spPr>
            <a:xfrm>
              <a:off x="2025445" y="180921"/>
              <a:ext cx="4574467" cy="486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958568" y="100895"/>
              <a:ext cx="5531623" cy="1200329"/>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Mis derechos, mi vida</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sp>
        <p:nvSpPr>
          <p:cNvPr id="9" name="TextBox 8"/>
          <p:cNvSpPr txBox="1"/>
          <p:nvPr/>
        </p:nvSpPr>
        <p:spPr>
          <a:xfrm>
            <a:off x="109291" y="2090172"/>
            <a:ext cx="5927075" cy="2677656"/>
          </a:xfrm>
          <a:prstGeom prst="rect">
            <a:avLst/>
          </a:prstGeom>
          <a:solidFill>
            <a:schemeClr val="bg1"/>
          </a:solidFill>
        </p:spPr>
        <p:txBody>
          <a:bodyPr wrap="square" rtlCol="0">
            <a:spAutoFit/>
          </a:bodyPr>
          <a:lstStyle/>
          <a:p>
            <a:pPr algn="ctr"/>
            <a:r>
              <a:rPr lang="es-MX" sz="4800" b="0" i="0" strike="noStrike" cap="none" spc="0" baseline="0" dirty="0">
                <a:solidFill>
                  <a:srgbClr val="000000"/>
                </a:solidFill>
                <a:effectLst/>
                <a:latin typeface="PraterBlockPro" panose="020B0504010101020102" pitchFamily="34" charset="77"/>
                <a:ea typeface="Open Sans Extrabold"/>
                <a:cs typeface="PraterBlockPro" panose="020B0504010101020102" pitchFamily="34" charset="77"/>
              </a:rPr>
              <a:t>Seguridad en Internet:</a:t>
            </a:r>
          </a:p>
          <a:p>
            <a:pPr algn="ctr"/>
            <a:r>
              <a:rPr lang="es-MX" sz="4000" b="0" i="0" strike="noStrike" cap="none" spc="0" baseline="0" dirty="0">
                <a:solidFill>
                  <a:srgbClr val="000000"/>
                </a:solidFill>
                <a:effectLst/>
                <a:latin typeface="PraterBlockPro" panose="020B0504010101020102" pitchFamily="34" charset="77"/>
                <a:ea typeface="Open Sans Extrabold"/>
                <a:cs typeface="PraterBlockPro" panose="020B0504010101020102" pitchFamily="34" charset="77"/>
              </a:rPr>
              <a:t>Engaño con identidad falsa y creación de perfiles en línea </a:t>
            </a:r>
            <a:endParaRPr lang="en-US" sz="4000" dirty="0">
              <a:latin typeface="PraterBlockPro" panose="020B0504010101020102" pitchFamily="34" charset="77"/>
              <a:ea typeface="Open Sans Extrabold" panose="020B0906030804020204" pitchFamily="34" charset="0"/>
              <a:cs typeface="PraterBlockPro" panose="020B0504010101020102" pitchFamily="34" charset="77"/>
            </a:endParaRPr>
          </a:p>
        </p:txBody>
      </p:sp>
    </p:spTree>
    <p:extLst>
      <p:ext uri="{BB962C8B-B14F-4D97-AF65-F5344CB8AC3E}">
        <p14:creationId xmlns:p14="http://schemas.microsoft.com/office/powerpoint/2010/main" val="180780485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4748" y="-14748"/>
            <a:ext cx="12089598" cy="6507623"/>
            <a:chOff x="-14748" y="-14748"/>
            <a:chExt cx="12089598" cy="6278159"/>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68171" t="6274" r="20556" b="65361"/>
            <a:stretch>
              <a:fillRect/>
            </a:stretch>
          </p:blipFill>
          <p:spPr>
            <a:xfrm rot="3566749">
              <a:off x="936730" y="1282802"/>
              <a:ext cx="2932005" cy="415846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l="68171" t="6274" r="20556" b="65361"/>
            <a:stretch>
              <a:fillRect/>
            </a:stretch>
          </p:blipFill>
          <p:spPr>
            <a:xfrm rot="14385939">
              <a:off x="8566245" y="1371252"/>
              <a:ext cx="2901711" cy="4115498"/>
            </a:xfrm>
            <a:prstGeom prst="rect">
              <a:avLst/>
            </a:prstGeom>
          </p:spPr>
        </p:pic>
        <p:grpSp>
          <p:nvGrpSpPr>
            <p:cNvPr id="10" name="Group 9"/>
            <p:cNvGrpSpPr/>
            <p:nvPr/>
          </p:nvGrpSpPr>
          <p:grpSpPr>
            <a:xfrm>
              <a:off x="876351" y="4606853"/>
              <a:ext cx="3564835" cy="1656558"/>
              <a:chOff x="1605964" y="4573407"/>
              <a:chExt cx="3564835" cy="1656558"/>
            </a:xfrm>
          </p:grpSpPr>
          <p:sp>
            <p:nvSpPr>
              <p:cNvPr id="15" name="Rectangle 14"/>
              <p:cNvSpPr/>
              <p:nvPr/>
            </p:nvSpPr>
            <p:spPr>
              <a:xfrm>
                <a:off x="1605964" y="4573407"/>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rcRect t="4183" r="67947" b="43399"/>
              <a:stretch>
                <a:fillRect/>
              </a:stretch>
            </p:blipFill>
            <p:spPr>
              <a:xfrm>
                <a:off x="1648803" y="4588828"/>
                <a:ext cx="1780286" cy="1641137"/>
              </a:xfrm>
              <a:prstGeom prst="rect">
                <a:avLst/>
              </a:prstGeom>
            </p:spPr>
          </p:pic>
          <p:sp>
            <p:nvSpPr>
              <p:cNvPr id="17" name="Title 1"/>
              <p:cNvSpPr txBox="1"/>
              <p:nvPr/>
            </p:nvSpPr>
            <p:spPr>
              <a:xfrm>
                <a:off x="3379840" y="4947601"/>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p>
            </p:txBody>
          </p:sp>
        </p:grpSp>
        <p:grpSp>
          <p:nvGrpSpPr>
            <p:cNvPr id="11" name="Group 10"/>
            <p:cNvGrpSpPr/>
            <p:nvPr/>
          </p:nvGrpSpPr>
          <p:grpSpPr>
            <a:xfrm>
              <a:off x="8036295" y="4511060"/>
              <a:ext cx="3564835" cy="1745208"/>
              <a:chOff x="6490023" y="4452339"/>
              <a:chExt cx="3564835" cy="1745208"/>
            </a:xfrm>
          </p:grpSpPr>
          <p:sp>
            <p:nvSpPr>
              <p:cNvPr id="12" name="Rectangle 11"/>
              <p:cNvSpPr/>
              <p:nvPr/>
            </p:nvSpPr>
            <p:spPr>
              <a:xfrm>
                <a:off x="6490023" y="4452339"/>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rcRect l="69863" t="8889" r="3242" b="38562"/>
              <a:stretch>
                <a:fillRect/>
              </a:stretch>
            </p:blipFill>
            <p:spPr>
              <a:xfrm>
                <a:off x="6687341" y="4553992"/>
                <a:ext cx="1492283" cy="1643555"/>
              </a:xfrm>
              <a:prstGeom prst="rect">
                <a:avLst/>
              </a:prstGeom>
            </p:spPr>
          </p:pic>
          <p:sp>
            <p:nvSpPr>
              <p:cNvPr id="14" name="Title 1"/>
              <p:cNvSpPr txBox="1"/>
              <p:nvPr/>
            </p:nvSpPr>
            <p:spPr>
              <a:xfrm>
                <a:off x="8302346" y="4751765"/>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p>
            </p:txBody>
          </p:sp>
        </p:grpSp>
      </p:grpSp>
      <p:pic>
        <p:nvPicPr>
          <p:cNvPr id="18" name="Picture 17"/>
          <p:cNvPicPr>
            <a:picLocks noChangeAspect="1"/>
          </p:cNvPicPr>
          <p:nvPr/>
        </p:nvPicPr>
        <p:blipFill>
          <a:blip r:embed="rId7">
            <a:extLst>
              <a:ext uri="{28A0092B-C50C-407E-A947-70E740481C1C}">
                <a14:useLocalDpi xmlns:a14="http://schemas.microsoft.com/office/drawing/2010/main" val="0"/>
              </a:ext>
            </a:extLst>
          </a:blip>
          <a:srcRect l="27267" t="47078" r="48979" b="10288"/>
          <a:stretch>
            <a:fillRect/>
          </a:stretch>
        </p:blipFill>
        <p:spPr>
          <a:xfrm>
            <a:off x="4089597" y="792075"/>
            <a:ext cx="4165251" cy="4214062"/>
          </a:xfrm>
          <a:prstGeom prst="rect">
            <a:avLst/>
          </a:prstGeom>
        </p:spPr>
      </p:pic>
      <p:sp>
        <p:nvSpPr>
          <p:cNvPr id="21" name="Rectangle 20"/>
          <p:cNvSpPr/>
          <p:nvPr/>
        </p:nvSpPr>
        <p:spPr>
          <a:xfrm>
            <a:off x="4306251" y="253205"/>
            <a:ext cx="3833339" cy="923544"/>
          </a:xfrm>
          <a:prstGeom prst="rect">
            <a:avLst/>
          </a:prstGeom>
        </p:spPr>
        <p:txBody>
          <a:bodyPr wrap="none">
            <a:spAutoFit/>
          </a:bodyPr>
          <a:lstStyle/>
          <a:p>
            <a:r>
              <a:rPr lang="es-MX" sz="5400" b="1" i="0" strike="noStrike" cap="none" spc="0" baseline="0">
                <a:solidFill>
                  <a:srgbClr val="000000"/>
                </a:solidFill>
                <a:effectLst/>
                <a:latin typeface="Tahoma"/>
                <a:ea typeface="Tahoma"/>
                <a:cs typeface="Tahoma"/>
              </a:rPr>
              <a:t>Instagram</a:t>
            </a:r>
          </a:p>
        </p:txBody>
      </p:sp>
      <p:sp>
        <p:nvSpPr>
          <p:cNvPr id="22" name="Footer Placeholder 3">
            <a:extLst>
              <a:ext uri="{FF2B5EF4-FFF2-40B4-BE49-F238E27FC236}">
                <a16:creationId xmlns:a16="http://schemas.microsoft.com/office/drawing/2014/main" id="{B869B889-C88F-410B-8D96-5F4C5F23E53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2023Programa de Servicios de SAFE para Personas con Discapacidades</a:t>
            </a:r>
          </a:p>
        </p:txBody>
      </p:sp>
      <p:pic>
        <p:nvPicPr>
          <p:cNvPr id="23" name="Picture 22">
            <a:extLst>
              <a:ext uri="{FF2B5EF4-FFF2-40B4-BE49-F238E27FC236}">
                <a16:creationId xmlns:a16="http://schemas.microsoft.com/office/drawing/2014/main" id="{EA7B5446-F8B3-4FE0-8C54-B6294335B6FC}"/>
              </a:ext>
            </a:extLst>
          </p:cNvPr>
          <p:cNvPicPr>
            <a:picLocks noChangeAspect="1"/>
          </p:cNvPicPr>
          <p:nvPr/>
        </p:nvPicPr>
        <p:blipFill>
          <a:blip r:embed="rId8">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Tree>
    <p:extLst>
      <p:ext uri="{BB962C8B-B14F-4D97-AF65-F5344CB8AC3E}">
        <p14:creationId xmlns:p14="http://schemas.microsoft.com/office/powerpoint/2010/main" val="76966234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1289" y="-33869"/>
            <a:ext cx="11970171" cy="6526743"/>
            <a:chOff x="-14748" y="-14748"/>
            <a:chExt cx="11970171" cy="6232862"/>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68171" t="6274" r="20556" b="65361"/>
            <a:stretch>
              <a:fillRect/>
            </a:stretch>
          </p:blipFill>
          <p:spPr>
            <a:xfrm rot="3566749">
              <a:off x="929813" y="1131672"/>
              <a:ext cx="2932005" cy="415846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l="68171" t="6274" r="20556" b="65361"/>
            <a:stretch>
              <a:fillRect/>
            </a:stretch>
          </p:blipFill>
          <p:spPr>
            <a:xfrm rot="14385939">
              <a:off x="8446818" y="1392782"/>
              <a:ext cx="2901711" cy="4115498"/>
            </a:xfrm>
            <a:prstGeom prst="rect">
              <a:avLst/>
            </a:prstGeom>
          </p:spPr>
        </p:pic>
        <p:grpSp>
          <p:nvGrpSpPr>
            <p:cNvPr id="10" name="Group 9"/>
            <p:cNvGrpSpPr/>
            <p:nvPr/>
          </p:nvGrpSpPr>
          <p:grpSpPr>
            <a:xfrm>
              <a:off x="756653" y="4461704"/>
              <a:ext cx="3621439" cy="1694912"/>
              <a:chOff x="1486266" y="4428258"/>
              <a:chExt cx="3621439" cy="1694912"/>
            </a:xfrm>
          </p:grpSpPr>
          <p:sp>
            <p:nvSpPr>
              <p:cNvPr id="15" name="Rectangle 14"/>
              <p:cNvSpPr/>
              <p:nvPr/>
            </p:nvSpPr>
            <p:spPr>
              <a:xfrm>
                <a:off x="1542870" y="4428258"/>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rcRect t="4183" r="67947" b="43399"/>
              <a:stretch>
                <a:fillRect/>
              </a:stretch>
            </p:blipFill>
            <p:spPr>
              <a:xfrm>
                <a:off x="1486266" y="4482033"/>
                <a:ext cx="1780286" cy="1641137"/>
              </a:xfrm>
              <a:prstGeom prst="rect">
                <a:avLst/>
              </a:prstGeom>
            </p:spPr>
          </p:pic>
          <p:sp>
            <p:nvSpPr>
              <p:cNvPr id="17" name="Title 1"/>
              <p:cNvSpPr txBox="1"/>
              <p:nvPr/>
            </p:nvSpPr>
            <p:spPr>
              <a:xfrm>
                <a:off x="3421889" y="4814391"/>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p>
            </p:txBody>
          </p:sp>
        </p:grpSp>
        <p:grpSp>
          <p:nvGrpSpPr>
            <p:cNvPr id="11" name="Group 10"/>
            <p:cNvGrpSpPr/>
            <p:nvPr/>
          </p:nvGrpSpPr>
          <p:grpSpPr>
            <a:xfrm>
              <a:off x="8066982" y="4515480"/>
              <a:ext cx="3564835" cy="1702634"/>
              <a:chOff x="6520710" y="4456759"/>
              <a:chExt cx="3564835" cy="1702634"/>
            </a:xfrm>
          </p:grpSpPr>
          <p:sp>
            <p:nvSpPr>
              <p:cNvPr id="12" name="Rectangle 11"/>
              <p:cNvSpPr/>
              <p:nvPr/>
            </p:nvSpPr>
            <p:spPr>
              <a:xfrm>
                <a:off x="6520710" y="4456759"/>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rcRect l="69863" t="8889" r="3242" b="38562"/>
              <a:stretch>
                <a:fillRect/>
              </a:stretch>
            </p:blipFill>
            <p:spPr>
              <a:xfrm>
                <a:off x="6742598" y="4515838"/>
                <a:ext cx="1492283" cy="1643555"/>
              </a:xfrm>
              <a:prstGeom prst="rect">
                <a:avLst/>
              </a:prstGeom>
            </p:spPr>
          </p:pic>
          <p:sp>
            <p:nvSpPr>
              <p:cNvPr id="14" name="Title 1"/>
              <p:cNvSpPr txBox="1"/>
              <p:nvPr/>
            </p:nvSpPr>
            <p:spPr>
              <a:xfrm>
                <a:off x="8351401" y="4819422"/>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p>
            </p:txBody>
          </p:sp>
        </p:grpSp>
      </p:grpSp>
      <p:pic>
        <p:nvPicPr>
          <p:cNvPr id="18" name="Picture 17"/>
          <p:cNvPicPr>
            <a:picLocks noChangeAspect="1"/>
          </p:cNvPicPr>
          <p:nvPr/>
        </p:nvPicPr>
        <p:blipFill>
          <a:blip r:embed="rId7">
            <a:extLst>
              <a:ext uri="{28A0092B-C50C-407E-A947-70E740481C1C}">
                <a14:useLocalDpi xmlns:a14="http://schemas.microsoft.com/office/drawing/2010/main" val="0"/>
              </a:ext>
            </a:extLst>
          </a:blip>
          <a:srcRect l="74218" b="55556"/>
          <a:stretch>
            <a:fillRect/>
          </a:stretch>
        </p:blipFill>
        <p:spPr>
          <a:xfrm>
            <a:off x="4250541" y="533214"/>
            <a:ext cx="4476769" cy="4350095"/>
          </a:xfrm>
          <a:prstGeom prst="rect">
            <a:avLst/>
          </a:prstGeom>
        </p:spPr>
      </p:pic>
      <p:sp>
        <p:nvSpPr>
          <p:cNvPr id="21" name="Rectangle 20"/>
          <p:cNvSpPr/>
          <p:nvPr/>
        </p:nvSpPr>
        <p:spPr>
          <a:xfrm>
            <a:off x="4554556" y="113792"/>
            <a:ext cx="3428500" cy="923544"/>
          </a:xfrm>
          <a:prstGeom prst="rect">
            <a:avLst/>
          </a:prstGeom>
        </p:spPr>
        <p:txBody>
          <a:bodyPr wrap="none">
            <a:spAutoFit/>
          </a:bodyPr>
          <a:lstStyle/>
          <a:p>
            <a:r>
              <a:rPr lang="es-MX" sz="5400" b="1" i="0" strike="noStrike" cap="none" spc="0" baseline="0">
                <a:solidFill>
                  <a:srgbClr val="000000"/>
                </a:solidFill>
                <a:effectLst/>
                <a:latin typeface="Tahoma"/>
                <a:ea typeface="Tahoma"/>
                <a:cs typeface="Tahoma"/>
              </a:rPr>
              <a:t>Snapchat</a:t>
            </a:r>
          </a:p>
        </p:txBody>
      </p:sp>
      <p:sp>
        <p:nvSpPr>
          <p:cNvPr id="22" name="Footer Placeholder 3">
            <a:extLst>
              <a:ext uri="{FF2B5EF4-FFF2-40B4-BE49-F238E27FC236}">
                <a16:creationId xmlns:a16="http://schemas.microsoft.com/office/drawing/2014/main" id="{08F4199F-F2FA-4B18-8D12-E693F5C3A968}"/>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2023Programa de Servicios de SAFE para Personas con Discapacidades</a:t>
            </a:r>
          </a:p>
        </p:txBody>
      </p:sp>
      <p:pic>
        <p:nvPicPr>
          <p:cNvPr id="23" name="Picture 22">
            <a:extLst>
              <a:ext uri="{FF2B5EF4-FFF2-40B4-BE49-F238E27FC236}">
                <a16:creationId xmlns:a16="http://schemas.microsoft.com/office/drawing/2014/main" id="{E4E3FA88-BF0D-4A82-9C40-6CA81805B4DD}"/>
              </a:ext>
            </a:extLst>
          </p:cNvPr>
          <p:cNvPicPr>
            <a:picLocks noChangeAspect="1"/>
          </p:cNvPicPr>
          <p:nvPr/>
        </p:nvPicPr>
        <p:blipFill>
          <a:blip r:embed="rId8">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Tree>
    <p:extLst>
      <p:ext uri="{BB962C8B-B14F-4D97-AF65-F5344CB8AC3E}">
        <p14:creationId xmlns:p14="http://schemas.microsoft.com/office/powerpoint/2010/main" val="342667677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039600" cy="6355080"/>
            <a:chOff x="-14748" y="-14748"/>
            <a:chExt cx="11970171" cy="651799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l="68171" t="6274" r="20556" b="65361"/>
            <a:stretch>
              <a:fillRect/>
            </a:stretch>
          </p:blipFill>
          <p:spPr>
            <a:xfrm rot="3566749">
              <a:off x="972989" y="1479265"/>
              <a:ext cx="2932005" cy="415846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l="68171" t="6274" r="20556" b="65361"/>
            <a:stretch>
              <a:fillRect/>
            </a:stretch>
          </p:blipFill>
          <p:spPr>
            <a:xfrm rot="14385939">
              <a:off x="8446818" y="1758457"/>
              <a:ext cx="2901711" cy="4115498"/>
            </a:xfrm>
            <a:prstGeom prst="rect">
              <a:avLst/>
            </a:prstGeom>
          </p:spPr>
        </p:pic>
        <p:grpSp>
          <p:nvGrpSpPr>
            <p:cNvPr id="11" name="Group 10"/>
            <p:cNvGrpSpPr/>
            <p:nvPr/>
          </p:nvGrpSpPr>
          <p:grpSpPr>
            <a:xfrm>
              <a:off x="886115" y="4822909"/>
              <a:ext cx="3564835" cy="1641137"/>
              <a:chOff x="1615728" y="4789463"/>
              <a:chExt cx="3564835" cy="1641137"/>
            </a:xfrm>
          </p:grpSpPr>
          <p:sp>
            <p:nvSpPr>
              <p:cNvPr id="16" name="Rectangle 15"/>
              <p:cNvSpPr/>
              <p:nvPr/>
            </p:nvSpPr>
            <p:spPr>
              <a:xfrm>
                <a:off x="1615728" y="4789463"/>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rcRect t="4183" r="67947" b="43399"/>
              <a:stretch>
                <a:fillRect/>
              </a:stretch>
            </p:blipFill>
            <p:spPr>
              <a:xfrm>
                <a:off x="1747090" y="4789463"/>
                <a:ext cx="1780286" cy="1641137"/>
              </a:xfrm>
              <a:prstGeom prst="rect">
                <a:avLst/>
              </a:prstGeom>
            </p:spPr>
          </p:pic>
          <p:sp>
            <p:nvSpPr>
              <p:cNvPr id="18" name="Title 1"/>
              <p:cNvSpPr txBox="1"/>
              <p:nvPr/>
            </p:nvSpPr>
            <p:spPr>
              <a:xfrm>
                <a:off x="3483523" y="5132965"/>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p>
            </p:txBody>
          </p:sp>
        </p:grpSp>
        <p:grpSp>
          <p:nvGrpSpPr>
            <p:cNvPr id="12" name="Group 11"/>
            <p:cNvGrpSpPr/>
            <p:nvPr/>
          </p:nvGrpSpPr>
          <p:grpSpPr>
            <a:xfrm>
              <a:off x="8115257" y="4859687"/>
              <a:ext cx="3564835" cy="1643555"/>
              <a:chOff x="6568985" y="4800966"/>
              <a:chExt cx="3564835" cy="1643555"/>
            </a:xfrm>
          </p:grpSpPr>
          <p:sp>
            <p:nvSpPr>
              <p:cNvPr id="13" name="Rectangle 12"/>
              <p:cNvSpPr/>
              <p:nvPr/>
            </p:nvSpPr>
            <p:spPr>
              <a:xfrm>
                <a:off x="6568985" y="4803384"/>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rcRect l="69863" t="8889" r="3242" b="38562"/>
              <a:stretch>
                <a:fillRect/>
              </a:stretch>
            </p:blipFill>
            <p:spPr>
              <a:xfrm>
                <a:off x="6750712" y="4800966"/>
                <a:ext cx="1492283" cy="1643555"/>
              </a:xfrm>
              <a:prstGeom prst="rect">
                <a:avLst/>
              </a:prstGeom>
            </p:spPr>
          </p:pic>
          <p:sp>
            <p:nvSpPr>
              <p:cNvPr id="15" name="Title 1"/>
              <p:cNvSpPr txBox="1"/>
              <p:nvPr/>
            </p:nvSpPr>
            <p:spPr>
              <a:xfrm>
                <a:off x="8351863" y="5132965"/>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p>
            </p:txBody>
          </p:sp>
        </p:grpSp>
      </p:grpSp>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l="2863" t="47736" r="71898" b="10617"/>
          <a:stretch>
            <a:fillRect/>
          </a:stretch>
        </p:blipFill>
        <p:spPr>
          <a:xfrm>
            <a:off x="4050919" y="705074"/>
            <a:ext cx="4492978" cy="4179130"/>
          </a:xfrm>
          <a:prstGeom prst="rect">
            <a:avLst/>
          </a:prstGeom>
        </p:spPr>
      </p:pic>
      <p:sp>
        <p:nvSpPr>
          <p:cNvPr id="22" name="Rectangle 21"/>
          <p:cNvSpPr/>
          <p:nvPr/>
        </p:nvSpPr>
        <p:spPr>
          <a:xfrm>
            <a:off x="4896152" y="160083"/>
            <a:ext cx="2504166" cy="923544"/>
          </a:xfrm>
          <a:prstGeom prst="rect">
            <a:avLst/>
          </a:prstGeom>
        </p:spPr>
        <p:txBody>
          <a:bodyPr wrap="none">
            <a:spAutoFit/>
          </a:bodyPr>
          <a:lstStyle/>
          <a:p>
            <a:r>
              <a:rPr lang="es-MX" sz="5400" b="1" i="0" strike="noStrike" cap="none" spc="0" baseline="0">
                <a:solidFill>
                  <a:srgbClr val="000000"/>
                </a:solidFill>
                <a:effectLst/>
                <a:latin typeface="Tahoma"/>
                <a:ea typeface="Tahoma"/>
                <a:cs typeface="Tahoma"/>
              </a:rPr>
              <a:t>TikTok</a:t>
            </a:r>
          </a:p>
        </p:txBody>
      </p:sp>
      <p:sp>
        <p:nvSpPr>
          <p:cNvPr id="23" name="Footer Placeholder 3">
            <a:extLst>
              <a:ext uri="{FF2B5EF4-FFF2-40B4-BE49-F238E27FC236}">
                <a16:creationId xmlns:a16="http://schemas.microsoft.com/office/drawing/2014/main" id="{6860DC58-1E5A-4E25-8BD8-7151BEA6D56F}"/>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2023Programa de Servicios de SAFE para Personas con Discapacidades</a:t>
            </a:r>
          </a:p>
        </p:txBody>
      </p:sp>
      <p:pic>
        <p:nvPicPr>
          <p:cNvPr id="24" name="Picture 23">
            <a:extLst>
              <a:ext uri="{FF2B5EF4-FFF2-40B4-BE49-F238E27FC236}">
                <a16:creationId xmlns:a16="http://schemas.microsoft.com/office/drawing/2014/main" id="{721BEA77-6D45-400F-B75D-38A5BC17F396}"/>
              </a:ext>
            </a:extLst>
          </p:cNvPr>
          <p:cNvPicPr>
            <a:picLocks noChangeAspect="1"/>
          </p:cNvPicPr>
          <p:nvPr/>
        </p:nvPicPr>
        <p:blipFill>
          <a:blip r:embed="rId8">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Tree>
    <p:extLst>
      <p:ext uri="{BB962C8B-B14F-4D97-AF65-F5344CB8AC3E}">
        <p14:creationId xmlns:p14="http://schemas.microsoft.com/office/powerpoint/2010/main" val="73619159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11289"/>
            <a:ext cx="12054840" cy="6320649"/>
            <a:chOff x="-14748" y="-14748"/>
            <a:chExt cx="11970171" cy="651799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68171" t="6274" r="20556" b="65361"/>
            <a:stretch>
              <a:fillRect/>
            </a:stretch>
          </p:blipFill>
          <p:spPr>
            <a:xfrm rot="3566749">
              <a:off x="972989" y="1479265"/>
              <a:ext cx="2932005" cy="415846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l="68171" t="6274" r="20556" b="65361"/>
            <a:stretch>
              <a:fillRect/>
            </a:stretch>
          </p:blipFill>
          <p:spPr>
            <a:xfrm rot="14385939">
              <a:off x="8446818" y="1758457"/>
              <a:ext cx="2901711" cy="4115498"/>
            </a:xfrm>
            <a:prstGeom prst="rect">
              <a:avLst/>
            </a:prstGeom>
          </p:spPr>
        </p:pic>
        <p:grpSp>
          <p:nvGrpSpPr>
            <p:cNvPr id="10" name="Group 9"/>
            <p:cNvGrpSpPr/>
            <p:nvPr/>
          </p:nvGrpSpPr>
          <p:grpSpPr>
            <a:xfrm>
              <a:off x="886115" y="4822909"/>
              <a:ext cx="3564835" cy="1641137"/>
              <a:chOff x="1615728" y="4789463"/>
              <a:chExt cx="3564835" cy="1641137"/>
            </a:xfrm>
          </p:grpSpPr>
          <p:sp>
            <p:nvSpPr>
              <p:cNvPr id="15" name="Rectangle 14"/>
              <p:cNvSpPr/>
              <p:nvPr/>
            </p:nvSpPr>
            <p:spPr>
              <a:xfrm>
                <a:off x="1615728" y="4789463"/>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rcRect t="4183" r="67947" b="43399"/>
              <a:stretch>
                <a:fillRect/>
              </a:stretch>
            </p:blipFill>
            <p:spPr>
              <a:xfrm>
                <a:off x="1747090" y="4789463"/>
                <a:ext cx="1780286" cy="1641137"/>
              </a:xfrm>
              <a:prstGeom prst="rect">
                <a:avLst/>
              </a:prstGeom>
            </p:spPr>
          </p:pic>
          <p:sp>
            <p:nvSpPr>
              <p:cNvPr id="17" name="Title 1"/>
              <p:cNvSpPr txBox="1"/>
              <p:nvPr/>
            </p:nvSpPr>
            <p:spPr>
              <a:xfrm>
                <a:off x="3483523" y="5132965"/>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p>
            </p:txBody>
          </p:sp>
        </p:grpSp>
        <p:grpSp>
          <p:nvGrpSpPr>
            <p:cNvPr id="11" name="Group 10"/>
            <p:cNvGrpSpPr/>
            <p:nvPr/>
          </p:nvGrpSpPr>
          <p:grpSpPr>
            <a:xfrm>
              <a:off x="8115257" y="4859687"/>
              <a:ext cx="3564835" cy="1643555"/>
              <a:chOff x="6568985" y="4800966"/>
              <a:chExt cx="3564835" cy="1643555"/>
            </a:xfrm>
          </p:grpSpPr>
          <p:sp>
            <p:nvSpPr>
              <p:cNvPr id="12" name="Rectangle 11"/>
              <p:cNvSpPr/>
              <p:nvPr/>
            </p:nvSpPr>
            <p:spPr>
              <a:xfrm>
                <a:off x="6568985" y="4803384"/>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rcRect l="69863" t="8889" r="3242" b="38562"/>
              <a:stretch>
                <a:fillRect/>
              </a:stretch>
            </p:blipFill>
            <p:spPr>
              <a:xfrm>
                <a:off x="6750712" y="4800966"/>
                <a:ext cx="1492283" cy="1643555"/>
              </a:xfrm>
              <a:prstGeom prst="rect">
                <a:avLst/>
              </a:prstGeom>
            </p:spPr>
          </p:pic>
          <p:sp>
            <p:nvSpPr>
              <p:cNvPr id="14" name="Title 1"/>
              <p:cNvSpPr txBox="1"/>
              <p:nvPr/>
            </p:nvSpPr>
            <p:spPr>
              <a:xfrm>
                <a:off x="8351863" y="5132965"/>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p>
            </p:txBody>
          </p:sp>
        </p:grpSp>
      </p:grpSp>
      <p:pic>
        <p:nvPicPr>
          <p:cNvPr id="18" name="Picture 17"/>
          <p:cNvPicPr>
            <a:picLocks noChangeAspect="1"/>
          </p:cNvPicPr>
          <p:nvPr/>
        </p:nvPicPr>
        <p:blipFill>
          <a:blip r:embed="rId7">
            <a:extLst>
              <a:ext uri="{28A0092B-C50C-407E-A947-70E740481C1C}">
                <a14:useLocalDpi xmlns:a14="http://schemas.microsoft.com/office/drawing/2010/main" val="0"/>
              </a:ext>
            </a:extLst>
          </a:blip>
          <a:srcRect l="51020" t="47572" r="25319" b="10782"/>
          <a:stretch>
            <a:fillRect/>
          </a:stretch>
        </p:blipFill>
        <p:spPr>
          <a:xfrm>
            <a:off x="4194470" y="755508"/>
            <a:ext cx="4123282" cy="4090944"/>
          </a:xfrm>
          <a:prstGeom prst="rect">
            <a:avLst/>
          </a:prstGeom>
        </p:spPr>
      </p:pic>
      <p:sp>
        <p:nvSpPr>
          <p:cNvPr id="21" name="Rectangle 20"/>
          <p:cNvSpPr/>
          <p:nvPr/>
        </p:nvSpPr>
        <p:spPr>
          <a:xfrm>
            <a:off x="4489178" y="158490"/>
            <a:ext cx="3242483" cy="923544"/>
          </a:xfrm>
          <a:prstGeom prst="rect">
            <a:avLst/>
          </a:prstGeom>
        </p:spPr>
        <p:txBody>
          <a:bodyPr wrap="none">
            <a:spAutoFit/>
          </a:bodyPr>
          <a:lstStyle/>
          <a:p>
            <a:r>
              <a:rPr lang="es-MX" sz="5400" b="1" i="0" strike="noStrike" cap="none" spc="0" baseline="0">
                <a:solidFill>
                  <a:srgbClr val="000000"/>
                </a:solidFill>
                <a:effectLst/>
                <a:latin typeface="Tahoma"/>
                <a:ea typeface="Tahoma"/>
                <a:cs typeface="Tahoma"/>
              </a:rPr>
              <a:t>Compras</a:t>
            </a:r>
          </a:p>
        </p:txBody>
      </p:sp>
      <p:sp>
        <p:nvSpPr>
          <p:cNvPr id="22" name="Footer Placeholder 3">
            <a:extLst>
              <a:ext uri="{FF2B5EF4-FFF2-40B4-BE49-F238E27FC236}">
                <a16:creationId xmlns:a16="http://schemas.microsoft.com/office/drawing/2014/main" id="{8C8BA28A-9CC3-415D-A80C-42B729D9A039}"/>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2023Programa de Servicios de SAFE para Personas con Discapacidades</a:t>
            </a:r>
          </a:p>
        </p:txBody>
      </p:sp>
      <p:pic>
        <p:nvPicPr>
          <p:cNvPr id="23" name="Picture 22">
            <a:extLst>
              <a:ext uri="{FF2B5EF4-FFF2-40B4-BE49-F238E27FC236}">
                <a16:creationId xmlns:a16="http://schemas.microsoft.com/office/drawing/2014/main" id="{CF192EED-8072-4E1B-BCC8-005DEB2FBAB8}"/>
              </a:ext>
            </a:extLst>
          </p:cNvPr>
          <p:cNvPicPr>
            <a:picLocks noChangeAspect="1"/>
          </p:cNvPicPr>
          <p:nvPr/>
        </p:nvPicPr>
        <p:blipFill>
          <a:blip r:embed="rId8">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Tree>
    <p:extLst>
      <p:ext uri="{BB962C8B-B14F-4D97-AF65-F5344CB8AC3E}">
        <p14:creationId xmlns:p14="http://schemas.microsoft.com/office/powerpoint/2010/main" val="424932606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11289"/>
            <a:ext cx="11936304" cy="6381092"/>
            <a:chOff x="-14748" y="-14748"/>
            <a:chExt cx="11970171" cy="651799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68171" t="6274" r="20556" b="65361"/>
            <a:stretch>
              <a:fillRect/>
            </a:stretch>
          </p:blipFill>
          <p:spPr>
            <a:xfrm rot="3566749">
              <a:off x="972989" y="1479265"/>
              <a:ext cx="2932005" cy="415846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l="68171" t="6274" r="20556" b="65361"/>
            <a:stretch>
              <a:fillRect/>
            </a:stretch>
          </p:blipFill>
          <p:spPr>
            <a:xfrm rot="14385939">
              <a:off x="8446818" y="1758457"/>
              <a:ext cx="2901711" cy="4115498"/>
            </a:xfrm>
            <a:prstGeom prst="rect">
              <a:avLst/>
            </a:prstGeom>
          </p:spPr>
        </p:pic>
        <p:grpSp>
          <p:nvGrpSpPr>
            <p:cNvPr id="10" name="Group 9"/>
            <p:cNvGrpSpPr/>
            <p:nvPr/>
          </p:nvGrpSpPr>
          <p:grpSpPr>
            <a:xfrm>
              <a:off x="886115" y="4822909"/>
              <a:ext cx="3564835" cy="1641137"/>
              <a:chOff x="1615728" y="4789463"/>
              <a:chExt cx="3564835" cy="1641137"/>
            </a:xfrm>
          </p:grpSpPr>
          <p:sp>
            <p:nvSpPr>
              <p:cNvPr id="15" name="Rectangle 14"/>
              <p:cNvSpPr/>
              <p:nvPr/>
            </p:nvSpPr>
            <p:spPr>
              <a:xfrm>
                <a:off x="1615728" y="4789463"/>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rcRect t="4183" r="67947" b="43399"/>
              <a:stretch>
                <a:fillRect/>
              </a:stretch>
            </p:blipFill>
            <p:spPr>
              <a:xfrm>
                <a:off x="1747090" y="4789463"/>
                <a:ext cx="1780286" cy="1641137"/>
              </a:xfrm>
              <a:prstGeom prst="rect">
                <a:avLst/>
              </a:prstGeom>
            </p:spPr>
          </p:pic>
          <p:sp>
            <p:nvSpPr>
              <p:cNvPr id="17" name="Title 1"/>
              <p:cNvSpPr txBox="1"/>
              <p:nvPr/>
            </p:nvSpPr>
            <p:spPr>
              <a:xfrm>
                <a:off x="3483523" y="5132965"/>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p>
            </p:txBody>
          </p:sp>
        </p:grpSp>
        <p:grpSp>
          <p:nvGrpSpPr>
            <p:cNvPr id="11" name="Group 10"/>
            <p:cNvGrpSpPr/>
            <p:nvPr/>
          </p:nvGrpSpPr>
          <p:grpSpPr>
            <a:xfrm>
              <a:off x="8115257" y="4859687"/>
              <a:ext cx="3564835" cy="1643555"/>
              <a:chOff x="6568985" y="4800966"/>
              <a:chExt cx="3564835" cy="1643555"/>
            </a:xfrm>
          </p:grpSpPr>
          <p:sp>
            <p:nvSpPr>
              <p:cNvPr id="12" name="Rectangle 11"/>
              <p:cNvSpPr/>
              <p:nvPr/>
            </p:nvSpPr>
            <p:spPr>
              <a:xfrm>
                <a:off x="6568985" y="4803384"/>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rcRect l="69863" t="8889" r="3242" b="38562"/>
              <a:stretch>
                <a:fillRect/>
              </a:stretch>
            </p:blipFill>
            <p:spPr>
              <a:xfrm>
                <a:off x="6750712" y="4800966"/>
                <a:ext cx="1492283" cy="1643555"/>
              </a:xfrm>
              <a:prstGeom prst="rect">
                <a:avLst/>
              </a:prstGeom>
            </p:spPr>
          </p:pic>
          <p:sp>
            <p:nvSpPr>
              <p:cNvPr id="14" name="Title 1"/>
              <p:cNvSpPr txBox="1"/>
              <p:nvPr/>
            </p:nvSpPr>
            <p:spPr>
              <a:xfrm>
                <a:off x="8351863" y="5132965"/>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p>
            </p:txBody>
          </p:sp>
        </p:grpSp>
      </p:grpSp>
      <p:pic>
        <p:nvPicPr>
          <p:cNvPr id="18" name="Picture 17"/>
          <p:cNvPicPr>
            <a:picLocks noChangeAspect="1"/>
          </p:cNvPicPr>
          <p:nvPr/>
        </p:nvPicPr>
        <p:blipFill>
          <a:blip r:embed="rId7">
            <a:extLst>
              <a:ext uri="{28A0092B-C50C-407E-A947-70E740481C1C}">
                <a14:useLocalDpi xmlns:a14="http://schemas.microsoft.com/office/drawing/2010/main" val="0"/>
              </a:ext>
            </a:extLst>
          </a:blip>
          <a:srcRect l="12792" r="56200" b="43704"/>
          <a:stretch>
            <a:fillRect/>
          </a:stretch>
        </p:blipFill>
        <p:spPr>
          <a:xfrm>
            <a:off x="4140050" y="1029256"/>
            <a:ext cx="3891560" cy="3982538"/>
          </a:xfrm>
          <a:prstGeom prst="rect">
            <a:avLst/>
          </a:prstGeom>
        </p:spPr>
      </p:pic>
      <p:sp>
        <p:nvSpPr>
          <p:cNvPr id="21" name="Rectangle 20"/>
          <p:cNvSpPr/>
          <p:nvPr/>
        </p:nvSpPr>
        <p:spPr>
          <a:xfrm>
            <a:off x="1916928" y="332572"/>
            <a:ext cx="9661745" cy="923544"/>
          </a:xfrm>
          <a:prstGeom prst="rect">
            <a:avLst/>
          </a:prstGeom>
        </p:spPr>
        <p:txBody>
          <a:bodyPr wrap="none">
            <a:spAutoFit/>
          </a:bodyPr>
          <a:lstStyle/>
          <a:p>
            <a:r>
              <a:rPr lang="es-MX" sz="5400" b="1" i="0" strike="noStrike" cap="none" spc="0" baseline="0">
                <a:solidFill>
                  <a:srgbClr val="000000"/>
                </a:solidFill>
                <a:effectLst/>
                <a:latin typeface="Tahoma"/>
                <a:ea typeface="Tahoma"/>
                <a:cs typeface="Tahoma"/>
              </a:rPr>
              <a:t>Conocer a personas nuevas</a:t>
            </a:r>
          </a:p>
        </p:txBody>
      </p:sp>
      <p:sp>
        <p:nvSpPr>
          <p:cNvPr id="22" name="Footer Placeholder 3">
            <a:extLst>
              <a:ext uri="{FF2B5EF4-FFF2-40B4-BE49-F238E27FC236}">
                <a16:creationId xmlns:a16="http://schemas.microsoft.com/office/drawing/2014/main" id="{B5436B2D-9BD0-4470-B652-6DFCCF1654B2}"/>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23" name="Picture 22">
            <a:extLst>
              <a:ext uri="{FF2B5EF4-FFF2-40B4-BE49-F238E27FC236}">
                <a16:creationId xmlns:a16="http://schemas.microsoft.com/office/drawing/2014/main" id="{680ADD5C-E997-4D6D-8827-B9C07AB68043}"/>
              </a:ext>
            </a:extLst>
          </p:cNvPr>
          <p:cNvPicPr>
            <a:picLocks noChangeAspect="1"/>
          </p:cNvPicPr>
          <p:nvPr/>
        </p:nvPicPr>
        <p:blipFill>
          <a:blip r:embed="rId8">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Tree>
    <p:extLst>
      <p:ext uri="{BB962C8B-B14F-4D97-AF65-F5344CB8AC3E}">
        <p14:creationId xmlns:p14="http://schemas.microsoft.com/office/powerpoint/2010/main" val="10282773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33867" y="-11289"/>
            <a:ext cx="2026025" cy="161364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68171" t="6274" r="20556" b="65361"/>
          <a:stretch>
            <a:fillRect/>
          </a:stretch>
        </p:blipFill>
        <p:spPr>
          <a:xfrm rot="3566749">
            <a:off x="955849" y="1152930"/>
            <a:ext cx="2932005" cy="415846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l="68171" t="6274" r="20556" b="65361"/>
          <a:stretch>
            <a:fillRect/>
          </a:stretch>
        </p:blipFill>
        <p:spPr>
          <a:xfrm rot="14385939">
            <a:off x="8167427" y="1371250"/>
            <a:ext cx="2901711" cy="4115498"/>
          </a:xfrm>
          <a:prstGeom prst="rect">
            <a:avLst/>
          </a:prstGeom>
        </p:spPr>
      </p:pic>
      <p:grpSp>
        <p:nvGrpSpPr>
          <p:cNvPr id="10" name="Group 9"/>
          <p:cNvGrpSpPr/>
          <p:nvPr/>
        </p:nvGrpSpPr>
        <p:grpSpPr>
          <a:xfrm>
            <a:off x="918780" y="4642084"/>
            <a:ext cx="3564835" cy="1731286"/>
            <a:chOff x="1615728" y="4789463"/>
            <a:chExt cx="3564835" cy="1641137"/>
          </a:xfrm>
        </p:grpSpPr>
        <p:sp>
          <p:nvSpPr>
            <p:cNvPr id="15" name="Rectangle 14"/>
            <p:cNvSpPr/>
            <p:nvPr/>
          </p:nvSpPr>
          <p:spPr>
            <a:xfrm>
              <a:off x="1615728" y="4789463"/>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rcRect t="4183" r="67947" b="43399"/>
            <a:stretch>
              <a:fillRect/>
            </a:stretch>
          </p:blipFill>
          <p:spPr>
            <a:xfrm>
              <a:off x="1747090" y="4789463"/>
              <a:ext cx="1780286" cy="1641137"/>
            </a:xfrm>
            <a:prstGeom prst="rect">
              <a:avLst/>
            </a:prstGeom>
          </p:spPr>
        </p:pic>
        <p:sp>
          <p:nvSpPr>
            <p:cNvPr id="17" name="Title 1"/>
            <p:cNvSpPr txBox="1"/>
            <p:nvPr/>
          </p:nvSpPr>
          <p:spPr>
            <a:xfrm>
              <a:off x="3483523" y="5132965"/>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p>
          </p:txBody>
        </p:sp>
      </p:grpSp>
      <p:grpSp>
        <p:nvGrpSpPr>
          <p:cNvPr id="11" name="Group 10"/>
          <p:cNvGrpSpPr/>
          <p:nvPr/>
        </p:nvGrpSpPr>
        <p:grpSpPr>
          <a:xfrm>
            <a:off x="7835864" y="4729815"/>
            <a:ext cx="3564835" cy="1643555"/>
            <a:chOff x="6568985" y="4800966"/>
            <a:chExt cx="3564835" cy="1643555"/>
          </a:xfrm>
        </p:grpSpPr>
        <p:sp>
          <p:nvSpPr>
            <p:cNvPr id="12" name="Rectangle 11"/>
            <p:cNvSpPr/>
            <p:nvPr/>
          </p:nvSpPr>
          <p:spPr>
            <a:xfrm>
              <a:off x="6568985" y="4803384"/>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rcRect l="69863" t="8889" r="3242" b="38562"/>
            <a:stretch>
              <a:fillRect/>
            </a:stretch>
          </p:blipFill>
          <p:spPr>
            <a:xfrm>
              <a:off x="6750712" y="4800966"/>
              <a:ext cx="1492283" cy="1643555"/>
            </a:xfrm>
            <a:prstGeom prst="rect">
              <a:avLst/>
            </a:prstGeom>
          </p:spPr>
        </p:pic>
        <p:sp>
          <p:nvSpPr>
            <p:cNvPr id="14" name="Title 1"/>
            <p:cNvSpPr txBox="1"/>
            <p:nvPr/>
          </p:nvSpPr>
          <p:spPr>
            <a:xfrm>
              <a:off x="8351863" y="5132965"/>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p>
          </p:txBody>
        </p:sp>
      </p:grpSp>
      <p:sp>
        <p:nvSpPr>
          <p:cNvPr id="20" name="Rectangle 19"/>
          <p:cNvSpPr/>
          <p:nvPr/>
        </p:nvSpPr>
        <p:spPr>
          <a:xfrm>
            <a:off x="3330542" y="444955"/>
            <a:ext cx="5571577" cy="1737360"/>
          </a:xfrm>
          <a:prstGeom prst="rect">
            <a:avLst/>
          </a:prstGeom>
        </p:spPr>
        <p:txBody>
          <a:bodyPr wrap="square">
            <a:spAutoFit/>
          </a:bodyPr>
          <a:lstStyle/>
          <a:p>
            <a:pPr algn="ctr"/>
            <a:r>
              <a:rPr lang="es-MX" sz="5400" b="1" i="0" strike="noStrike" cap="none" spc="0" baseline="0">
                <a:solidFill>
                  <a:srgbClr val="000000"/>
                </a:solidFill>
                <a:effectLst/>
                <a:latin typeface="Tahoma"/>
                <a:ea typeface="Tahoma"/>
                <a:cs typeface="Tahoma"/>
              </a:rPr>
              <a:t>¿Qué más hace en línea?</a:t>
            </a:r>
          </a:p>
        </p:txBody>
      </p:sp>
      <p:sp>
        <p:nvSpPr>
          <p:cNvPr id="21" name="Footer Placeholder 3">
            <a:extLst>
              <a:ext uri="{FF2B5EF4-FFF2-40B4-BE49-F238E27FC236}">
                <a16:creationId xmlns:a16="http://schemas.microsoft.com/office/drawing/2014/main" id="{3497FDDC-E6D7-4728-943B-52A6171DA36C}"/>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22" name="Picture 21">
            <a:extLst>
              <a:ext uri="{FF2B5EF4-FFF2-40B4-BE49-F238E27FC236}">
                <a16:creationId xmlns:a16="http://schemas.microsoft.com/office/drawing/2014/main" id="{C83F9A6A-EBE8-403B-BE5C-491AA48078FA}"/>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Tree>
    <p:extLst>
      <p:ext uri="{BB962C8B-B14F-4D97-AF65-F5344CB8AC3E}">
        <p14:creationId xmlns:p14="http://schemas.microsoft.com/office/powerpoint/2010/main" val="397327263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l="67315" t="67058" r="20748" b="14772"/>
          <a:stretch>
            <a:fillRect/>
          </a:stretch>
        </p:blipFill>
        <p:spPr>
          <a:xfrm>
            <a:off x="1375335" y="1004046"/>
            <a:ext cx="1452282" cy="1246094"/>
          </a:xfrm>
          <a:prstGeom prst="rect">
            <a:avLst/>
          </a:prstGeom>
        </p:spPr>
      </p:pic>
      <p:sp>
        <p:nvSpPr>
          <p:cNvPr id="17" name="TextBox 16"/>
          <p:cNvSpPr txBox="1"/>
          <p:nvPr/>
        </p:nvSpPr>
        <p:spPr>
          <a:xfrm>
            <a:off x="8631620" y="1161013"/>
            <a:ext cx="4369548" cy="944880"/>
          </a:xfrm>
          <a:prstGeom prst="rect">
            <a:avLst/>
          </a:prstGeom>
          <a:noFill/>
        </p:spPr>
        <p:txBody>
          <a:bodyPr wrap="square" rtlCol="0">
            <a:spAutoFit/>
          </a:bodyPr>
          <a:lstStyle/>
          <a:p>
            <a:pPr algn="ctr"/>
            <a:r>
              <a:rPr lang="es-MX" sz="2800" b="0" i="0" strike="noStrike" cap="none" spc="0" baseline="0">
                <a:solidFill>
                  <a:srgbClr val="000000"/>
                </a:solidFill>
                <a:effectLst/>
                <a:latin typeface="Tahoma"/>
                <a:ea typeface="Tahoma"/>
                <a:cs typeface="Tahoma"/>
              </a:rPr>
              <a:t>¿Qué hacen </a:t>
            </a:r>
          </a:p>
          <a:p>
            <a:pPr algn="ctr"/>
            <a:r>
              <a:rPr lang="es-MX" sz="2800" b="0" i="0" strike="noStrike" cap="none" spc="0" baseline="0">
                <a:solidFill>
                  <a:srgbClr val="000000"/>
                </a:solidFill>
                <a:effectLst/>
                <a:latin typeface="Tahoma"/>
                <a:ea typeface="Tahoma"/>
                <a:cs typeface="Tahoma"/>
              </a:rPr>
              <a:t>en línea?</a:t>
            </a:r>
          </a:p>
        </p:txBody>
      </p:sp>
      <p:sp>
        <p:nvSpPr>
          <p:cNvPr id="18" name="TextBox 17"/>
          <p:cNvSpPr txBox="1"/>
          <p:nvPr/>
        </p:nvSpPr>
        <p:spPr>
          <a:xfrm>
            <a:off x="4305997" y="2427202"/>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Catfishing</a:t>
            </a:r>
          </a:p>
        </p:txBody>
      </p:sp>
      <p:sp>
        <p:nvSpPr>
          <p:cNvPr id="19" name="TextBox 18"/>
          <p:cNvSpPr txBox="1"/>
          <p:nvPr/>
        </p:nvSpPr>
        <p:spPr>
          <a:xfrm>
            <a:off x="3725536" y="4742190"/>
            <a:ext cx="4347988"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Cómo crear un perfil en línea</a:t>
            </a:r>
          </a:p>
        </p:txBody>
      </p:sp>
      <p:sp>
        <p:nvSpPr>
          <p:cNvPr id="20" name="TextBox 19"/>
          <p:cNvSpPr txBox="1"/>
          <p:nvPr/>
        </p:nvSpPr>
        <p:spPr>
          <a:xfrm>
            <a:off x="8222611" y="5074566"/>
            <a:ext cx="3794615" cy="1384995"/>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Configuración de </a:t>
            </a:r>
            <a:r>
              <a:rPr lang="es-MX" sz="2800" dirty="0">
                <a:solidFill>
                  <a:srgbClr val="000000"/>
                </a:solidFill>
                <a:latin typeface="Tahoma"/>
                <a:ea typeface="Tahoma"/>
                <a:cs typeface="Tahoma"/>
              </a:rPr>
              <a:t>privac</a:t>
            </a:r>
            <a:r>
              <a:rPr lang="es-MX" sz="2800" b="0" i="0" strike="noStrike" cap="none" spc="0" baseline="0" dirty="0">
                <a:solidFill>
                  <a:srgbClr val="000000"/>
                </a:solidFill>
                <a:effectLst/>
                <a:latin typeface="Tahoma"/>
                <a:ea typeface="Tahoma"/>
                <a:cs typeface="Tahoma"/>
              </a:rPr>
              <a:t>idad </a:t>
            </a:r>
          </a:p>
          <a:p>
            <a:pPr algn="ctr"/>
            <a:r>
              <a:rPr lang="es-MX" sz="2800" b="0" i="0" strike="noStrike" cap="none" spc="0" baseline="0" dirty="0">
                <a:solidFill>
                  <a:srgbClr val="000000"/>
                </a:solidFill>
                <a:effectLst/>
                <a:latin typeface="Tahoma"/>
                <a:ea typeface="Tahoma"/>
                <a:cs typeface="Tahoma"/>
              </a:rPr>
              <a:t>de medios sociales</a:t>
            </a:r>
          </a:p>
        </p:txBody>
      </p: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3157" y="457782"/>
            <a:ext cx="3862796" cy="2177410"/>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rcRect l="12792" r="56200" b="43704"/>
          <a:stretch>
            <a:fillRect/>
          </a:stretch>
        </p:blipFill>
        <p:spPr>
          <a:xfrm>
            <a:off x="2326528" y="1744053"/>
            <a:ext cx="1741562" cy="1782277"/>
          </a:xfrm>
          <a:prstGeom prst="rect">
            <a:avLst/>
          </a:prstGeom>
        </p:spPr>
      </p:pic>
      <p:pic>
        <p:nvPicPr>
          <p:cNvPr id="24" name="Picture 23"/>
          <p:cNvPicPr>
            <a:picLocks noChangeAspect="1"/>
          </p:cNvPicPr>
          <p:nvPr/>
        </p:nvPicPr>
        <p:blipFill>
          <a:blip r:embed="rId7"/>
          <a:stretch>
            <a:fillRect/>
          </a:stretch>
        </p:blipFill>
        <p:spPr>
          <a:xfrm>
            <a:off x="2374035" y="3356829"/>
            <a:ext cx="1694056" cy="1186374"/>
          </a:xfrm>
          <a:prstGeom prst="rect">
            <a:avLst/>
          </a:prstGeom>
        </p:spPr>
      </p:pic>
      <p:sp>
        <p:nvSpPr>
          <p:cNvPr id="27"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pic>
        <p:nvPicPr>
          <p:cNvPr id="28" name="Picture 27">
            <a:extLst>
              <a:ext uri="{FF2B5EF4-FFF2-40B4-BE49-F238E27FC236}">
                <a16:creationId xmlns:a16="http://schemas.microsoft.com/office/drawing/2014/main" id="{6980F9C8-13B9-477F-931D-2F0D2519EB2F}"/>
              </a:ext>
            </a:extLst>
          </p:cNvPr>
          <p:cNvPicPr>
            <a:picLocks noChangeAspect="1"/>
          </p:cNvPicPr>
          <p:nvPr/>
        </p:nvPicPr>
        <p:blipFill>
          <a:blip r:embed="rId8">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31" name="TextBox 30">
            <a:extLst>
              <a:ext uri="{FF2B5EF4-FFF2-40B4-BE49-F238E27FC236}">
                <a16:creationId xmlns:a16="http://schemas.microsoft.com/office/drawing/2014/main" id="{5FF607CA-2AF2-5D44-9D6D-632BECF3EE24}"/>
              </a:ext>
            </a:extLst>
          </p:cNvPr>
          <p:cNvSpPr txBox="1"/>
          <p:nvPr/>
        </p:nvSpPr>
        <p:spPr>
          <a:xfrm>
            <a:off x="4068090" y="3617351"/>
            <a:ext cx="4563530" cy="52322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Descanso para el cerebro</a:t>
            </a:r>
          </a:p>
        </p:txBody>
      </p:sp>
      <p:sp>
        <p:nvSpPr>
          <p:cNvPr id="32" name="Footer Placeholder 3">
            <a:extLst>
              <a:ext uri="{FF2B5EF4-FFF2-40B4-BE49-F238E27FC236}">
                <a16:creationId xmlns:a16="http://schemas.microsoft.com/office/drawing/2014/main" id="{3F01F44E-55A1-C947-AA24-50B282D99CF5}"/>
              </a:ext>
            </a:extLst>
          </p:cNvPr>
          <p:cNvSpPr txBox="1"/>
          <p:nvPr/>
        </p:nvSpPr>
        <p:spPr>
          <a:xfrm>
            <a:off x="8902119" y="6513423"/>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33" name="TextBox 32">
            <a:extLst>
              <a:ext uri="{FF2B5EF4-FFF2-40B4-BE49-F238E27FC236}">
                <a16:creationId xmlns:a16="http://schemas.microsoft.com/office/drawing/2014/main" id="{BB907DBE-FFAD-9F44-B4CF-44608B78B9E2}"/>
              </a:ext>
            </a:extLst>
          </p:cNvPr>
          <p:cNvSpPr txBox="1"/>
          <p:nvPr/>
        </p:nvSpPr>
        <p:spPr>
          <a:xfrm>
            <a:off x="1866512" y="162910"/>
            <a:ext cx="4667851"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LA CLASE DE HOY</a:t>
            </a:r>
          </a:p>
        </p:txBody>
      </p:sp>
      <p:pic>
        <p:nvPicPr>
          <p:cNvPr id="23" name="Picture 22">
            <a:extLst>
              <a:ext uri="{FF2B5EF4-FFF2-40B4-BE49-F238E27FC236}">
                <a16:creationId xmlns:a16="http://schemas.microsoft.com/office/drawing/2014/main" id="{F5A31AC4-AA2A-784F-86CE-72E10948C63D}"/>
              </a:ext>
            </a:extLst>
          </p:cNvPr>
          <p:cNvPicPr>
            <a:picLocks noChangeAspect="1"/>
          </p:cNvPicPr>
          <p:nvPr/>
        </p:nvPicPr>
        <p:blipFill>
          <a:blip r:embed="rId9"/>
          <a:stretch>
            <a:fillRect/>
          </a:stretch>
        </p:blipFill>
        <p:spPr>
          <a:xfrm>
            <a:off x="2636806" y="4565934"/>
            <a:ext cx="971968" cy="1240537"/>
          </a:xfrm>
          <a:prstGeom prst="rect">
            <a:avLst/>
          </a:prstGeom>
        </p:spPr>
      </p:pic>
      <p:pic>
        <p:nvPicPr>
          <p:cNvPr id="34" name="Picture 33">
            <a:extLst>
              <a:ext uri="{FF2B5EF4-FFF2-40B4-BE49-F238E27FC236}">
                <a16:creationId xmlns:a16="http://schemas.microsoft.com/office/drawing/2014/main" id="{516A1872-2A9A-0140-B095-87D7EFF5CFB5}"/>
              </a:ext>
            </a:extLst>
          </p:cNvPr>
          <p:cNvPicPr>
            <a:picLocks noChangeAspect="1"/>
          </p:cNvPicPr>
          <p:nvPr/>
        </p:nvPicPr>
        <p:blipFill>
          <a:blip r:embed="rId10"/>
          <a:stretch>
            <a:fillRect/>
          </a:stretch>
        </p:blipFill>
        <p:spPr>
          <a:xfrm>
            <a:off x="6567979" y="5261545"/>
            <a:ext cx="1465680" cy="1533327"/>
          </a:xfrm>
          <a:prstGeom prst="rect">
            <a:avLst/>
          </a:prstGeom>
        </p:spPr>
      </p:pic>
    </p:spTree>
    <p:extLst>
      <p:ext uri="{BB962C8B-B14F-4D97-AF65-F5344CB8AC3E}">
        <p14:creationId xmlns:p14="http://schemas.microsoft.com/office/powerpoint/2010/main" val="409460247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27983" y="-21855"/>
            <a:ext cx="2088777" cy="1694330"/>
          </a:xfrm>
          <a:prstGeom prst="rect">
            <a:avLst/>
          </a:prstGeom>
        </p:spPr>
      </p:pic>
      <p:grpSp>
        <p:nvGrpSpPr>
          <p:cNvPr id="2" name="Group 1"/>
          <p:cNvGrpSpPr/>
          <p:nvPr/>
        </p:nvGrpSpPr>
        <p:grpSpPr>
          <a:xfrm>
            <a:off x="1435245" y="1269766"/>
            <a:ext cx="9424668" cy="5332281"/>
            <a:chOff x="193465" y="160486"/>
            <a:chExt cx="11795125" cy="684427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rcRect l="58364"/>
            <a:stretch>
              <a:fillRect/>
            </a:stretch>
          </p:blipFill>
          <p:spPr>
            <a:xfrm>
              <a:off x="7041529" y="176815"/>
              <a:ext cx="4947061" cy="669751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l="12792" r="41649" b="43704"/>
            <a:stretch>
              <a:fillRect/>
            </a:stretch>
          </p:blipFill>
          <p:spPr>
            <a:xfrm>
              <a:off x="1323907" y="160486"/>
              <a:ext cx="5717622" cy="398253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t="56625" r="44526"/>
            <a:stretch>
              <a:fillRect/>
            </a:stretch>
          </p:blipFill>
          <p:spPr>
            <a:xfrm>
              <a:off x="193465" y="4030134"/>
              <a:ext cx="6749201" cy="2974622"/>
            </a:xfrm>
            <a:prstGeom prst="rect">
              <a:avLst/>
            </a:prstGeom>
          </p:spPr>
        </p:pic>
      </p:grpSp>
      <p:sp>
        <p:nvSpPr>
          <p:cNvPr id="3" name="TextBox 2"/>
          <p:cNvSpPr txBox="1"/>
          <p:nvPr/>
        </p:nvSpPr>
        <p:spPr>
          <a:xfrm>
            <a:off x="4380089" y="187556"/>
            <a:ext cx="6807200" cy="914400"/>
          </a:xfrm>
          <a:prstGeom prst="rect">
            <a:avLst/>
          </a:prstGeom>
          <a:noFill/>
        </p:spPr>
        <p:txBody>
          <a:bodyPr wrap="square" rtlCol="0">
            <a:spAutoFit/>
          </a:bodyPr>
          <a:lstStyle/>
          <a:p>
            <a:r>
              <a:rPr lang="es-MX" sz="5400" b="1" i="1" strike="noStrike" cap="none" spc="0" baseline="0">
                <a:solidFill>
                  <a:srgbClr val="000000"/>
                </a:solidFill>
                <a:effectLst/>
                <a:latin typeface="Tahoma"/>
                <a:ea typeface="Tahoma"/>
                <a:cs typeface="Tahoma"/>
              </a:rPr>
              <a:t>Catfishing</a:t>
            </a:r>
          </a:p>
        </p:txBody>
      </p:sp>
      <p:sp>
        <p:nvSpPr>
          <p:cNvPr id="10" name="Footer Placeholder 3">
            <a:extLst>
              <a:ext uri="{FF2B5EF4-FFF2-40B4-BE49-F238E27FC236}">
                <a16:creationId xmlns:a16="http://schemas.microsoft.com/office/drawing/2014/main" id="{C0268575-1020-490E-A6D3-E013D04E6831}"/>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1" name="Picture 10">
            <a:extLst>
              <a:ext uri="{FF2B5EF4-FFF2-40B4-BE49-F238E27FC236}">
                <a16:creationId xmlns:a16="http://schemas.microsoft.com/office/drawing/2014/main" id="{FA07D2F1-F959-46EA-98A5-3438C00CC7BD}"/>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6" name="Rectangle 5"/>
          <p:cNvSpPr/>
          <p:nvPr/>
        </p:nvSpPr>
        <p:spPr>
          <a:xfrm>
            <a:off x="7645706" y="3382178"/>
            <a:ext cx="1256413" cy="8152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722824" y="3382178"/>
            <a:ext cx="1474963" cy="923330"/>
          </a:xfrm>
          <a:prstGeom prst="rect">
            <a:avLst/>
          </a:prstGeom>
          <a:noFill/>
        </p:spPr>
        <p:txBody>
          <a:bodyPr wrap="square" rtlCol="0">
            <a:spAutoFit/>
          </a:bodyPr>
          <a:lstStyle/>
          <a:p>
            <a:r>
              <a:rPr lang="es-MX" sz="1800" b="0" i="0" strike="noStrike" cap="none" spc="0" baseline="0" dirty="0">
                <a:solidFill>
                  <a:srgbClr val="000000"/>
                </a:solidFill>
                <a:effectLst/>
                <a:latin typeface="Tahoma"/>
                <a:ea typeface="Tahoma"/>
                <a:cs typeface="Tahoma"/>
              </a:rPr>
              <a:t>Soltero/a/e</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s-MX" sz="1800" b="0" i="0" strike="noStrike" cap="none" spc="0" baseline="0" dirty="0">
                <a:solidFill>
                  <a:srgbClr val="000000"/>
                </a:solidFill>
                <a:effectLst/>
                <a:latin typeface="Tahoma"/>
                <a:ea typeface="Tahoma"/>
                <a:cs typeface="Tahoma"/>
              </a:rPr>
              <a:t>Austin, TX</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9308511" y="2638257"/>
            <a:ext cx="925417" cy="400110"/>
          </a:xfrm>
          <a:prstGeom prst="rect">
            <a:avLst/>
          </a:prstGeom>
          <a:solidFill>
            <a:schemeClr val="bg1"/>
          </a:solidFill>
        </p:spPr>
        <p:txBody>
          <a:bodyPr wrap="square" rtlCol="0">
            <a:spAutoFit/>
          </a:bodyPr>
          <a:lstStyle/>
          <a:p>
            <a:r>
              <a:rPr lang="es-MX" sz="2000" b="0" i="0" strike="noStrike" cap="none" spc="0" baseline="0" dirty="0">
                <a:solidFill>
                  <a:srgbClr val="000000"/>
                </a:solidFill>
                <a:effectLst/>
                <a:latin typeface="Tahoma"/>
                <a:ea typeface="Tahoma"/>
                <a:cs typeface="Tahoma"/>
              </a:rPr>
              <a:t>Seguir</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7842215" y="5486333"/>
            <a:ext cx="1008534" cy="369332"/>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Tahoma"/>
                <a:ea typeface="Tahoma"/>
                <a:cs typeface="Tahoma"/>
              </a:rPr>
              <a:t>Chatear</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7783688" y="4902506"/>
            <a:ext cx="1715314" cy="369332"/>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Tahoma"/>
                <a:ea typeface="Tahoma"/>
                <a:cs typeface="Tahoma"/>
              </a:rPr>
              <a:t>Amigos/as/</a:t>
            </a:r>
            <a:r>
              <a:rPr lang="es-MX" sz="1800" b="0" i="0" strike="noStrike" cap="none" spc="0" baseline="0" dirty="0" err="1">
                <a:solidFill>
                  <a:srgbClr val="000000"/>
                </a:solidFill>
                <a:effectLst/>
                <a:latin typeface="Tahoma"/>
                <a:ea typeface="Tahoma"/>
                <a:cs typeface="Tahoma"/>
              </a:rPr>
              <a:t>ues</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3992282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27983" y="-21855"/>
            <a:ext cx="2088777" cy="169433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5240" y="1007051"/>
            <a:ext cx="9863226" cy="5559778"/>
          </a:xfrm>
          <a:prstGeom prst="rect">
            <a:avLst/>
          </a:prstGeom>
        </p:spPr>
      </p:pic>
      <p:sp>
        <p:nvSpPr>
          <p:cNvPr id="8" name="TextBox 7"/>
          <p:cNvSpPr txBox="1"/>
          <p:nvPr/>
        </p:nvSpPr>
        <p:spPr>
          <a:xfrm>
            <a:off x="2139457" y="230805"/>
            <a:ext cx="7714545" cy="861774"/>
          </a:xfrm>
          <a:prstGeom prst="rect">
            <a:avLst/>
          </a:prstGeom>
          <a:noFill/>
        </p:spPr>
        <p:txBody>
          <a:bodyPr wrap="square" rtlCol="0">
            <a:spAutoFit/>
          </a:bodyPr>
          <a:lstStyle/>
          <a:p>
            <a:r>
              <a:rPr lang="es-MX" sz="5000" b="1" i="0" strike="noStrike" cap="none" spc="0" baseline="0" dirty="0">
                <a:solidFill>
                  <a:srgbClr val="000000"/>
                </a:solidFill>
                <a:effectLst/>
                <a:latin typeface="Tahoma"/>
                <a:ea typeface="Tahoma"/>
                <a:cs typeface="Tahoma"/>
              </a:rPr>
              <a:t>Señales de </a:t>
            </a:r>
            <a:r>
              <a:rPr lang="es-MX" sz="5000" b="1" i="1" strike="noStrike" cap="none" spc="0" baseline="0" dirty="0" err="1">
                <a:solidFill>
                  <a:srgbClr val="000000"/>
                </a:solidFill>
                <a:effectLst/>
                <a:latin typeface="Tahoma"/>
                <a:ea typeface="Tahoma"/>
                <a:cs typeface="Tahoma"/>
              </a:rPr>
              <a:t>catfishing</a:t>
            </a:r>
            <a:endParaRPr lang="es-MX" sz="5000" b="1" i="1" strike="noStrike" cap="none" spc="0" baseline="0" dirty="0">
              <a:solidFill>
                <a:srgbClr val="000000"/>
              </a:solidFill>
              <a:effectLst/>
              <a:latin typeface="Tahoma"/>
              <a:ea typeface="Tahoma"/>
              <a:cs typeface="Tahoma"/>
            </a:endParaRPr>
          </a:p>
        </p:txBody>
      </p:sp>
      <p:sp>
        <p:nvSpPr>
          <p:cNvPr id="9" name="Footer Placeholder 3">
            <a:extLst>
              <a:ext uri="{FF2B5EF4-FFF2-40B4-BE49-F238E27FC236}">
                <a16:creationId xmlns:a16="http://schemas.microsoft.com/office/drawing/2014/main" id="{9C9C44DE-8E22-4D08-84C1-B05599AA2B63}"/>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0" name="Picture 9">
            <a:extLst>
              <a:ext uri="{FF2B5EF4-FFF2-40B4-BE49-F238E27FC236}">
                <a16:creationId xmlns:a16="http://schemas.microsoft.com/office/drawing/2014/main" id="{64004813-91B2-444D-8F80-DC9A9BAE76D3}"/>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13406"/>
            <a:ext cx="1147800" cy="419100"/>
          </a:xfrm>
          <a:prstGeom prst="rect">
            <a:avLst/>
          </a:prstGeom>
        </p:spPr>
      </p:pic>
      <p:sp>
        <p:nvSpPr>
          <p:cNvPr id="3" name="Oval 2"/>
          <p:cNvSpPr/>
          <p:nvPr/>
        </p:nvSpPr>
        <p:spPr>
          <a:xfrm>
            <a:off x="8593157" y="1388126"/>
            <a:ext cx="1718631" cy="101355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577263" y="1598095"/>
            <a:ext cx="1465243" cy="769441"/>
          </a:xfrm>
          <a:prstGeom prst="rect">
            <a:avLst/>
          </a:prstGeom>
          <a:solidFill>
            <a:schemeClr val="bg1"/>
          </a:solidFill>
        </p:spPr>
        <p:txBody>
          <a:bodyPr wrap="square" rtlCol="0">
            <a:spAutoFit/>
          </a:bodyPr>
          <a:lstStyle/>
          <a:p>
            <a:pPr algn="ctr"/>
            <a:r>
              <a:rPr lang="es-MX" sz="2200" b="0" i="0" strike="noStrike" cap="none" spc="0" baseline="0" dirty="0">
                <a:solidFill>
                  <a:srgbClr val="000000"/>
                </a:solidFill>
                <a:effectLst/>
                <a:latin typeface="Smoothy" pitchFamily="2" charset="77"/>
                <a:ea typeface="Tahoma"/>
                <a:cs typeface="Tahoma"/>
              </a:rPr>
              <a:t>¡¡¡Necesito más dinero!!!</a:t>
            </a:r>
          </a:p>
        </p:txBody>
      </p:sp>
      <p:sp>
        <p:nvSpPr>
          <p:cNvPr id="7" name="Rectangle 6"/>
          <p:cNvSpPr/>
          <p:nvPr/>
        </p:nvSpPr>
        <p:spPr>
          <a:xfrm>
            <a:off x="9959248" y="2919470"/>
            <a:ext cx="940515" cy="4585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874550" y="2827817"/>
            <a:ext cx="790025" cy="769441"/>
          </a:xfrm>
          <a:prstGeom prst="rect">
            <a:avLst/>
          </a:prstGeom>
          <a:solidFill>
            <a:schemeClr val="bg1"/>
          </a:solidFill>
        </p:spPr>
        <p:txBody>
          <a:bodyPr wrap="square" rtlCol="0">
            <a:spAutoFit/>
          </a:bodyPr>
          <a:lstStyle/>
          <a:p>
            <a:r>
              <a:rPr lang="es-MX" sz="2200" b="0" i="0" strike="noStrike" cap="none" spc="0" baseline="0" dirty="0">
                <a:solidFill>
                  <a:srgbClr val="000000"/>
                </a:solidFill>
                <a:effectLst/>
                <a:latin typeface="Smoothy" pitchFamily="2" charset="77"/>
                <a:ea typeface="Tahoma"/>
                <a:cs typeface="Tahoma"/>
              </a:rPr>
              <a:t>¡Por favor!</a:t>
            </a:r>
            <a:endParaRPr lang="en-US" sz="2200" dirty="0">
              <a:latin typeface="Smoothy" pitchFamily="2" charset="77"/>
              <a:ea typeface="Tahoma" panose="020B0604030504040204" pitchFamily="34" charset="0"/>
              <a:cs typeface="Tahoma" panose="020B0604030504040204" pitchFamily="34" charset="0"/>
            </a:endParaRPr>
          </a:p>
        </p:txBody>
      </p:sp>
      <p:sp>
        <p:nvSpPr>
          <p:cNvPr id="11" name="Rectangle 10"/>
          <p:cNvSpPr/>
          <p:nvPr/>
        </p:nvSpPr>
        <p:spPr>
          <a:xfrm>
            <a:off x="5508434" y="1773716"/>
            <a:ext cx="1949986" cy="5508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527399" y="1859875"/>
            <a:ext cx="2588963" cy="646331"/>
          </a:xfrm>
          <a:prstGeom prst="rect">
            <a:avLst/>
          </a:prstGeom>
          <a:noFill/>
        </p:spPr>
        <p:txBody>
          <a:bodyPr wrap="square" rtlCol="0">
            <a:spAutoFit/>
          </a:bodyPr>
          <a:lstStyle/>
          <a:p>
            <a:r>
              <a:rPr lang="es-MX" sz="3600" b="0" i="0" strike="noStrike" cap="none" spc="0" baseline="0" dirty="0">
                <a:solidFill>
                  <a:srgbClr val="000000"/>
                </a:solidFill>
                <a:effectLst/>
                <a:latin typeface="Smoothy" pitchFamily="2" charset="77"/>
                <a:ea typeface="Tahoma"/>
                <a:cs typeface="Tahoma"/>
              </a:rPr>
              <a:t>¡¡¡Te amo!!!</a:t>
            </a:r>
            <a:endParaRPr lang="en-US" sz="3600" dirty="0">
              <a:latin typeface="Smoothy" pitchFamily="2" charset="77"/>
              <a:ea typeface="Tahoma" panose="020B0604030504040204" pitchFamily="34" charset="0"/>
              <a:cs typeface="Tahoma" panose="020B0604030504040204" pitchFamily="34" charset="0"/>
            </a:endParaRPr>
          </a:p>
        </p:txBody>
      </p:sp>
      <p:sp>
        <p:nvSpPr>
          <p:cNvPr id="13" name="Oval 12"/>
          <p:cNvSpPr/>
          <p:nvPr/>
        </p:nvSpPr>
        <p:spPr>
          <a:xfrm>
            <a:off x="7414352" y="1784734"/>
            <a:ext cx="241110" cy="30847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816029" y="4352121"/>
            <a:ext cx="139718" cy="1096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5297B094-ACF9-CD47-A561-09AC90B28351}"/>
              </a:ext>
            </a:extLst>
          </p:cNvPr>
          <p:cNvSpPr/>
          <p:nvPr/>
        </p:nvSpPr>
        <p:spPr>
          <a:xfrm>
            <a:off x="7623425" y="4412399"/>
            <a:ext cx="2455523" cy="1063727"/>
          </a:xfrm>
          <a:custGeom>
            <a:avLst/>
            <a:gdLst>
              <a:gd name="connsiteX0" fmla="*/ 10274 w 2455523"/>
              <a:gd name="connsiteY0" fmla="*/ 632212 h 1063727"/>
              <a:gd name="connsiteX1" fmla="*/ 102741 w 2455523"/>
              <a:gd name="connsiteY1" fmla="*/ 611664 h 1063727"/>
              <a:gd name="connsiteX2" fmla="*/ 205483 w 2455523"/>
              <a:gd name="connsiteY2" fmla="*/ 580841 h 1063727"/>
              <a:gd name="connsiteX3" fmla="*/ 318499 w 2455523"/>
              <a:gd name="connsiteY3" fmla="*/ 560293 h 1063727"/>
              <a:gd name="connsiteX4" fmla="*/ 390418 w 2455523"/>
              <a:gd name="connsiteY4" fmla="*/ 529471 h 1063727"/>
              <a:gd name="connsiteX5" fmla="*/ 431514 w 2455523"/>
              <a:gd name="connsiteY5" fmla="*/ 519197 h 1063727"/>
              <a:gd name="connsiteX6" fmla="*/ 493159 w 2455523"/>
              <a:gd name="connsiteY6" fmla="*/ 498648 h 1063727"/>
              <a:gd name="connsiteX7" fmla="*/ 657546 w 2455523"/>
              <a:gd name="connsiteY7" fmla="*/ 478100 h 1063727"/>
              <a:gd name="connsiteX8" fmla="*/ 750013 w 2455523"/>
              <a:gd name="connsiteY8" fmla="*/ 457552 h 1063727"/>
              <a:gd name="connsiteX9" fmla="*/ 914400 w 2455523"/>
              <a:gd name="connsiteY9" fmla="*/ 437003 h 1063727"/>
              <a:gd name="connsiteX10" fmla="*/ 976045 w 2455523"/>
              <a:gd name="connsiteY10" fmla="*/ 426729 h 1063727"/>
              <a:gd name="connsiteX11" fmla="*/ 996593 w 2455523"/>
              <a:gd name="connsiteY11" fmla="*/ 395907 h 1063727"/>
              <a:gd name="connsiteX12" fmla="*/ 1068512 w 2455523"/>
              <a:gd name="connsiteY12" fmla="*/ 344536 h 1063727"/>
              <a:gd name="connsiteX13" fmla="*/ 1150705 w 2455523"/>
              <a:gd name="connsiteY13" fmla="*/ 334262 h 1063727"/>
              <a:gd name="connsiteX14" fmla="*/ 1212350 w 2455523"/>
              <a:gd name="connsiteY14" fmla="*/ 344536 h 1063727"/>
              <a:gd name="connsiteX15" fmla="*/ 1304818 w 2455523"/>
              <a:gd name="connsiteY15" fmla="*/ 385632 h 1063727"/>
              <a:gd name="connsiteX16" fmla="*/ 1479478 w 2455523"/>
              <a:gd name="connsiteY16" fmla="*/ 395907 h 1063727"/>
              <a:gd name="connsiteX17" fmla="*/ 1664413 w 2455523"/>
              <a:gd name="connsiteY17" fmla="*/ 365084 h 1063727"/>
              <a:gd name="connsiteX18" fmla="*/ 1726058 w 2455523"/>
              <a:gd name="connsiteY18" fmla="*/ 344536 h 1063727"/>
              <a:gd name="connsiteX19" fmla="*/ 1756881 w 2455523"/>
              <a:gd name="connsiteY19" fmla="*/ 323988 h 1063727"/>
              <a:gd name="connsiteX20" fmla="*/ 1797977 w 2455523"/>
              <a:gd name="connsiteY20" fmla="*/ 313713 h 1063727"/>
              <a:gd name="connsiteX21" fmla="*/ 1828800 w 2455523"/>
              <a:gd name="connsiteY21" fmla="*/ 303439 h 1063727"/>
              <a:gd name="connsiteX22" fmla="*/ 1859622 w 2455523"/>
              <a:gd name="connsiteY22" fmla="*/ 282891 h 1063727"/>
              <a:gd name="connsiteX23" fmla="*/ 1921267 w 2455523"/>
              <a:gd name="connsiteY23" fmla="*/ 210972 h 1063727"/>
              <a:gd name="connsiteX24" fmla="*/ 1931541 w 2455523"/>
              <a:gd name="connsiteY24" fmla="*/ 180149 h 1063727"/>
              <a:gd name="connsiteX25" fmla="*/ 1952090 w 2455523"/>
              <a:gd name="connsiteY25" fmla="*/ 159601 h 1063727"/>
              <a:gd name="connsiteX26" fmla="*/ 2013735 w 2455523"/>
              <a:gd name="connsiteY26" fmla="*/ 128779 h 1063727"/>
              <a:gd name="connsiteX27" fmla="*/ 2034283 w 2455523"/>
              <a:gd name="connsiteY27" fmla="*/ 108230 h 1063727"/>
              <a:gd name="connsiteX28" fmla="*/ 2095928 w 2455523"/>
              <a:gd name="connsiteY28" fmla="*/ 87682 h 1063727"/>
              <a:gd name="connsiteX29" fmla="*/ 2167847 w 2455523"/>
              <a:gd name="connsiteY29" fmla="*/ 67134 h 1063727"/>
              <a:gd name="connsiteX30" fmla="*/ 2198669 w 2455523"/>
              <a:gd name="connsiteY30" fmla="*/ 56859 h 1063727"/>
              <a:gd name="connsiteX31" fmla="*/ 2219218 w 2455523"/>
              <a:gd name="connsiteY31" fmla="*/ 36311 h 1063727"/>
              <a:gd name="connsiteX32" fmla="*/ 2332233 w 2455523"/>
              <a:gd name="connsiteY32" fmla="*/ 15763 h 1063727"/>
              <a:gd name="connsiteX33" fmla="*/ 2373330 w 2455523"/>
              <a:gd name="connsiteY33" fmla="*/ 67134 h 1063727"/>
              <a:gd name="connsiteX34" fmla="*/ 2424701 w 2455523"/>
              <a:gd name="connsiteY34" fmla="*/ 139053 h 1063727"/>
              <a:gd name="connsiteX35" fmla="*/ 2455523 w 2455523"/>
              <a:gd name="connsiteY35" fmla="*/ 252068 h 1063727"/>
              <a:gd name="connsiteX36" fmla="*/ 2434975 w 2455523"/>
              <a:gd name="connsiteY36" fmla="*/ 406181 h 1063727"/>
              <a:gd name="connsiteX37" fmla="*/ 2414427 w 2455523"/>
              <a:gd name="connsiteY37" fmla="*/ 478100 h 1063727"/>
              <a:gd name="connsiteX38" fmla="*/ 2342508 w 2455523"/>
              <a:gd name="connsiteY38" fmla="*/ 560293 h 1063727"/>
              <a:gd name="connsiteX39" fmla="*/ 2321959 w 2455523"/>
              <a:gd name="connsiteY39" fmla="*/ 580841 h 1063727"/>
              <a:gd name="connsiteX40" fmla="*/ 2260314 w 2455523"/>
              <a:gd name="connsiteY40" fmla="*/ 611664 h 1063727"/>
              <a:gd name="connsiteX41" fmla="*/ 2229492 w 2455523"/>
              <a:gd name="connsiteY41" fmla="*/ 632212 h 1063727"/>
              <a:gd name="connsiteX42" fmla="*/ 2065105 w 2455523"/>
              <a:gd name="connsiteY42" fmla="*/ 621938 h 1063727"/>
              <a:gd name="connsiteX43" fmla="*/ 2003460 w 2455523"/>
              <a:gd name="connsiteY43" fmla="*/ 591116 h 1063727"/>
              <a:gd name="connsiteX44" fmla="*/ 1972638 w 2455523"/>
              <a:gd name="connsiteY44" fmla="*/ 580841 h 1063727"/>
              <a:gd name="connsiteX45" fmla="*/ 1941815 w 2455523"/>
              <a:gd name="connsiteY45" fmla="*/ 591116 h 1063727"/>
              <a:gd name="connsiteX46" fmla="*/ 1880171 w 2455523"/>
              <a:gd name="connsiteY46" fmla="*/ 601390 h 1063727"/>
              <a:gd name="connsiteX47" fmla="*/ 1839074 w 2455523"/>
              <a:gd name="connsiteY47" fmla="*/ 611664 h 1063727"/>
              <a:gd name="connsiteX48" fmla="*/ 1808251 w 2455523"/>
              <a:gd name="connsiteY48" fmla="*/ 632212 h 1063727"/>
              <a:gd name="connsiteX49" fmla="*/ 1787703 w 2455523"/>
              <a:gd name="connsiteY49" fmla="*/ 652761 h 1063727"/>
              <a:gd name="connsiteX50" fmla="*/ 1705510 w 2455523"/>
              <a:gd name="connsiteY50" fmla="*/ 673309 h 1063727"/>
              <a:gd name="connsiteX51" fmla="*/ 1643865 w 2455523"/>
              <a:gd name="connsiteY51" fmla="*/ 693857 h 1063727"/>
              <a:gd name="connsiteX52" fmla="*/ 1613042 w 2455523"/>
              <a:gd name="connsiteY52" fmla="*/ 704131 h 1063727"/>
              <a:gd name="connsiteX53" fmla="*/ 1592494 w 2455523"/>
              <a:gd name="connsiteY53" fmla="*/ 724680 h 1063727"/>
              <a:gd name="connsiteX54" fmla="*/ 1366463 w 2455523"/>
              <a:gd name="connsiteY54" fmla="*/ 755502 h 1063727"/>
              <a:gd name="connsiteX55" fmla="*/ 1325366 w 2455523"/>
              <a:gd name="connsiteY55" fmla="*/ 765776 h 1063727"/>
              <a:gd name="connsiteX56" fmla="*/ 1294544 w 2455523"/>
              <a:gd name="connsiteY56" fmla="*/ 786325 h 1063727"/>
              <a:gd name="connsiteX57" fmla="*/ 1263721 w 2455523"/>
              <a:gd name="connsiteY57" fmla="*/ 796599 h 1063727"/>
              <a:gd name="connsiteX58" fmla="*/ 1232899 w 2455523"/>
              <a:gd name="connsiteY58" fmla="*/ 817147 h 1063727"/>
              <a:gd name="connsiteX59" fmla="*/ 1160979 w 2455523"/>
              <a:gd name="connsiteY59" fmla="*/ 837695 h 1063727"/>
              <a:gd name="connsiteX60" fmla="*/ 1130157 w 2455523"/>
              <a:gd name="connsiteY60" fmla="*/ 847970 h 1063727"/>
              <a:gd name="connsiteX61" fmla="*/ 1027415 w 2455523"/>
              <a:gd name="connsiteY61" fmla="*/ 837695 h 1063727"/>
              <a:gd name="connsiteX62" fmla="*/ 965771 w 2455523"/>
              <a:gd name="connsiteY62" fmla="*/ 817147 h 1063727"/>
              <a:gd name="connsiteX63" fmla="*/ 904126 w 2455523"/>
              <a:gd name="connsiteY63" fmla="*/ 806873 h 1063727"/>
              <a:gd name="connsiteX64" fmla="*/ 832206 w 2455523"/>
              <a:gd name="connsiteY64" fmla="*/ 817147 h 1063727"/>
              <a:gd name="connsiteX65" fmla="*/ 801384 w 2455523"/>
              <a:gd name="connsiteY65" fmla="*/ 878792 h 1063727"/>
              <a:gd name="connsiteX66" fmla="*/ 760287 w 2455523"/>
              <a:gd name="connsiteY66" fmla="*/ 930163 h 1063727"/>
              <a:gd name="connsiteX67" fmla="*/ 729465 w 2455523"/>
              <a:gd name="connsiteY67" fmla="*/ 950711 h 1063727"/>
              <a:gd name="connsiteX68" fmla="*/ 626723 w 2455523"/>
              <a:gd name="connsiteY68" fmla="*/ 971259 h 1063727"/>
              <a:gd name="connsiteX69" fmla="*/ 523982 w 2455523"/>
              <a:gd name="connsiteY69" fmla="*/ 1002082 h 1063727"/>
              <a:gd name="connsiteX70" fmla="*/ 482885 w 2455523"/>
              <a:gd name="connsiteY70" fmla="*/ 1012356 h 1063727"/>
              <a:gd name="connsiteX71" fmla="*/ 339047 w 2455523"/>
              <a:gd name="connsiteY71" fmla="*/ 1032904 h 1063727"/>
              <a:gd name="connsiteX72" fmla="*/ 297950 w 2455523"/>
              <a:gd name="connsiteY72" fmla="*/ 1043179 h 1063727"/>
              <a:gd name="connsiteX73" fmla="*/ 267128 w 2455523"/>
              <a:gd name="connsiteY73" fmla="*/ 1053453 h 1063727"/>
              <a:gd name="connsiteX74" fmla="*/ 205483 w 2455523"/>
              <a:gd name="connsiteY74" fmla="*/ 1063727 h 1063727"/>
              <a:gd name="connsiteX75" fmla="*/ 143838 w 2455523"/>
              <a:gd name="connsiteY75" fmla="*/ 1053453 h 1063727"/>
              <a:gd name="connsiteX76" fmla="*/ 113015 w 2455523"/>
              <a:gd name="connsiteY76" fmla="*/ 1043179 h 1063727"/>
              <a:gd name="connsiteX77" fmla="*/ 92467 w 2455523"/>
              <a:gd name="connsiteY77" fmla="*/ 981534 h 1063727"/>
              <a:gd name="connsiteX78" fmla="*/ 71919 w 2455523"/>
              <a:gd name="connsiteY78" fmla="*/ 899340 h 1063727"/>
              <a:gd name="connsiteX79" fmla="*/ 51371 w 2455523"/>
              <a:gd name="connsiteY79" fmla="*/ 837695 h 1063727"/>
              <a:gd name="connsiteX80" fmla="*/ 20548 w 2455523"/>
              <a:gd name="connsiteY80" fmla="*/ 745228 h 1063727"/>
              <a:gd name="connsiteX81" fmla="*/ 0 w 2455523"/>
              <a:gd name="connsiteY81" fmla="*/ 663035 h 1063727"/>
              <a:gd name="connsiteX82" fmla="*/ 10274 w 2455523"/>
              <a:gd name="connsiteY82" fmla="*/ 632212 h 106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455523" h="1063727">
                <a:moveTo>
                  <a:pt x="10274" y="632212"/>
                </a:moveTo>
                <a:cubicBezTo>
                  <a:pt x="39606" y="626346"/>
                  <a:pt x="73720" y="620370"/>
                  <a:pt x="102741" y="611664"/>
                </a:cubicBezTo>
                <a:cubicBezTo>
                  <a:pt x="155145" y="595943"/>
                  <a:pt x="158131" y="590312"/>
                  <a:pt x="205483" y="580841"/>
                </a:cubicBezTo>
                <a:cubicBezTo>
                  <a:pt x="251290" y="571679"/>
                  <a:pt x="274417" y="571313"/>
                  <a:pt x="318499" y="560293"/>
                </a:cubicBezTo>
                <a:cubicBezTo>
                  <a:pt x="369522" y="547537"/>
                  <a:pt x="331615" y="551522"/>
                  <a:pt x="390418" y="529471"/>
                </a:cubicBezTo>
                <a:cubicBezTo>
                  <a:pt x="403639" y="524513"/>
                  <a:pt x="417989" y="523255"/>
                  <a:pt x="431514" y="519197"/>
                </a:cubicBezTo>
                <a:cubicBezTo>
                  <a:pt x="452260" y="512973"/>
                  <a:pt x="471794" y="502209"/>
                  <a:pt x="493159" y="498648"/>
                </a:cubicBezTo>
                <a:cubicBezTo>
                  <a:pt x="588754" y="482716"/>
                  <a:pt x="534076" y="490447"/>
                  <a:pt x="657546" y="478100"/>
                </a:cubicBezTo>
                <a:cubicBezTo>
                  <a:pt x="694494" y="468863"/>
                  <a:pt x="710877" y="464075"/>
                  <a:pt x="750013" y="457552"/>
                </a:cubicBezTo>
                <a:cubicBezTo>
                  <a:pt x="840021" y="442550"/>
                  <a:pt x="814014" y="450388"/>
                  <a:pt x="914400" y="437003"/>
                </a:cubicBezTo>
                <a:cubicBezTo>
                  <a:pt x="935049" y="434250"/>
                  <a:pt x="955497" y="430154"/>
                  <a:pt x="976045" y="426729"/>
                </a:cubicBezTo>
                <a:cubicBezTo>
                  <a:pt x="982894" y="416455"/>
                  <a:pt x="988557" y="405282"/>
                  <a:pt x="996593" y="395907"/>
                </a:cubicBezTo>
                <a:cubicBezTo>
                  <a:pt x="1023556" y="364450"/>
                  <a:pt x="1031493" y="351267"/>
                  <a:pt x="1068512" y="344536"/>
                </a:cubicBezTo>
                <a:cubicBezTo>
                  <a:pt x="1095678" y="339597"/>
                  <a:pt x="1123307" y="337687"/>
                  <a:pt x="1150705" y="334262"/>
                </a:cubicBezTo>
                <a:cubicBezTo>
                  <a:pt x="1171253" y="337687"/>
                  <a:pt x="1192587" y="337949"/>
                  <a:pt x="1212350" y="344536"/>
                </a:cubicBezTo>
                <a:cubicBezTo>
                  <a:pt x="1278685" y="366647"/>
                  <a:pt x="1200779" y="379512"/>
                  <a:pt x="1304818" y="385632"/>
                </a:cubicBezTo>
                <a:lnTo>
                  <a:pt x="1479478" y="395907"/>
                </a:lnTo>
                <a:cubicBezTo>
                  <a:pt x="1541165" y="387094"/>
                  <a:pt x="1604356" y="383101"/>
                  <a:pt x="1664413" y="365084"/>
                </a:cubicBezTo>
                <a:cubicBezTo>
                  <a:pt x="1685159" y="358860"/>
                  <a:pt x="1708036" y="356550"/>
                  <a:pt x="1726058" y="344536"/>
                </a:cubicBezTo>
                <a:cubicBezTo>
                  <a:pt x="1736332" y="337687"/>
                  <a:pt x="1745531" y="328852"/>
                  <a:pt x="1756881" y="323988"/>
                </a:cubicBezTo>
                <a:cubicBezTo>
                  <a:pt x="1769860" y="318426"/>
                  <a:pt x="1784400" y="317592"/>
                  <a:pt x="1797977" y="313713"/>
                </a:cubicBezTo>
                <a:cubicBezTo>
                  <a:pt x="1808390" y="310738"/>
                  <a:pt x="1818526" y="306864"/>
                  <a:pt x="1828800" y="303439"/>
                </a:cubicBezTo>
                <a:cubicBezTo>
                  <a:pt x="1839074" y="296590"/>
                  <a:pt x="1850247" y="290927"/>
                  <a:pt x="1859622" y="282891"/>
                </a:cubicBezTo>
                <a:cubicBezTo>
                  <a:pt x="1898377" y="249672"/>
                  <a:pt x="1897030" y="247327"/>
                  <a:pt x="1921267" y="210972"/>
                </a:cubicBezTo>
                <a:cubicBezTo>
                  <a:pt x="1924692" y="200698"/>
                  <a:pt x="1925969" y="189436"/>
                  <a:pt x="1931541" y="180149"/>
                </a:cubicBezTo>
                <a:cubicBezTo>
                  <a:pt x="1936525" y="171843"/>
                  <a:pt x="1944526" y="165652"/>
                  <a:pt x="1952090" y="159601"/>
                </a:cubicBezTo>
                <a:cubicBezTo>
                  <a:pt x="1980543" y="136839"/>
                  <a:pt x="1981179" y="139631"/>
                  <a:pt x="2013735" y="128779"/>
                </a:cubicBezTo>
                <a:cubicBezTo>
                  <a:pt x="2020584" y="121929"/>
                  <a:pt x="2025619" y="112562"/>
                  <a:pt x="2034283" y="108230"/>
                </a:cubicBezTo>
                <a:cubicBezTo>
                  <a:pt x="2053656" y="98543"/>
                  <a:pt x="2075380" y="94531"/>
                  <a:pt x="2095928" y="87682"/>
                </a:cubicBezTo>
                <a:cubicBezTo>
                  <a:pt x="2169854" y="63040"/>
                  <a:pt x="2077508" y="92946"/>
                  <a:pt x="2167847" y="67134"/>
                </a:cubicBezTo>
                <a:cubicBezTo>
                  <a:pt x="2178260" y="64159"/>
                  <a:pt x="2188395" y="60284"/>
                  <a:pt x="2198669" y="56859"/>
                </a:cubicBezTo>
                <a:cubicBezTo>
                  <a:pt x="2205519" y="50010"/>
                  <a:pt x="2213167" y="43875"/>
                  <a:pt x="2219218" y="36311"/>
                </a:cubicBezTo>
                <a:cubicBezTo>
                  <a:pt x="2263903" y="-19544"/>
                  <a:pt x="2210077" y="2190"/>
                  <a:pt x="2332233" y="15763"/>
                </a:cubicBezTo>
                <a:cubicBezTo>
                  <a:pt x="2366600" y="50128"/>
                  <a:pt x="2340926" y="21768"/>
                  <a:pt x="2373330" y="67134"/>
                </a:cubicBezTo>
                <a:cubicBezTo>
                  <a:pt x="2377800" y="73392"/>
                  <a:pt x="2419001" y="126228"/>
                  <a:pt x="2424701" y="139053"/>
                </a:cubicBezTo>
                <a:cubicBezTo>
                  <a:pt x="2443661" y="181714"/>
                  <a:pt x="2446733" y="208120"/>
                  <a:pt x="2455523" y="252068"/>
                </a:cubicBezTo>
                <a:cubicBezTo>
                  <a:pt x="2446562" y="341681"/>
                  <a:pt x="2450451" y="336538"/>
                  <a:pt x="2434975" y="406181"/>
                </a:cubicBezTo>
                <a:cubicBezTo>
                  <a:pt x="2433005" y="415047"/>
                  <a:pt x="2420782" y="466660"/>
                  <a:pt x="2414427" y="478100"/>
                </a:cubicBezTo>
                <a:cubicBezTo>
                  <a:pt x="2367168" y="563167"/>
                  <a:pt x="2393535" y="519472"/>
                  <a:pt x="2342508" y="560293"/>
                </a:cubicBezTo>
                <a:cubicBezTo>
                  <a:pt x="2334944" y="566344"/>
                  <a:pt x="2329523" y="574790"/>
                  <a:pt x="2321959" y="580841"/>
                </a:cubicBezTo>
                <a:cubicBezTo>
                  <a:pt x="2293504" y="603605"/>
                  <a:pt x="2292872" y="600812"/>
                  <a:pt x="2260314" y="611664"/>
                </a:cubicBezTo>
                <a:cubicBezTo>
                  <a:pt x="2250040" y="618513"/>
                  <a:pt x="2241823" y="631563"/>
                  <a:pt x="2229492" y="632212"/>
                </a:cubicBezTo>
                <a:cubicBezTo>
                  <a:pt x="2174665" y="635098"/>
                  <a:pt x="2119706" y="627685"/>
                  <a:pt x="2065105" y="621938"/>
                </a:cubicBezTo>
                <a:cubicBezTo>
                  <a:pt x="2032397" y="618495"/>
                  <a:pt x="2032088" y="605430"/>
                  <a:pt x="2003460" y="591116"/>
                </a:cubicBezTo>
                <a:cubicBezTo>
                  <a:pt x="1993774" y="586273"/>
                  <a:pt x="1982912" y="584266"/>
                  <a:pt x="1972638" y="580841"/>
                </a:cubicBezTo>
                <a:cubicBezTo>
                  <a:pt x="1962364" y="584266"/>
                  <a:pt x="1952387" y="588767"/>
                  <a:pt x="1941815" y="591116"/>
                </a:cubicBezTo>
                <a:cubicBezTo>
                  <a:pt x="1921480" y="595635"/>
                  <a:pt x="1900598" y="597305"/>
                  <a:pt x="1880171" y="601390"/>
                </a:cubicBezTo>
                <a:cubicBezTo>
                  <a:pt x="1866325" y="604159"/>
                  <a:pt x="1852773" y="608239"/>
                  <a:pt x="1839074" y="611664"/>
                </a:cubicBezTo>
                <a:cubicBezTo>
                  <a:pt x="1828800" y="618513"/>
                  <a:pt x="1817893" y="624498"/>
                  <a:pt x="1808251" y="632212"/>
                </a:cubicBezTo>
                <a:cubicBezTo>
                  <a:pt x="1800687" y="638263"/>
                  <a:pt x="1796009" y="647777"/>
                  <a:pt x="1787703" y="652761"/>
                </a:cubicBezTo>
                <a:cubicBezTo>
                  <a:pt x="1770385" y="663152"/>
                  <a:pt x="1719012" y="669627"/>
                  <a:pt x="1705510" y="673309"/>
                </a:cubicBezTo>
                <a:cubicBezTo>
                  <a:pt x="1684613" y="679008"/>
                  <a:pt x="1664413" y="687008"/>
                  <a:pt x="1643865" y="693857"/>
                </a:cubicBezTo>
                <a:lnTo>
                  <a:pt x="1613042" y="704131"/>
                </a:lnTo>
                <a:cubicBezTo>
                  <a:pt x="1606193" y="710981"/>
                  <a:pt x="1601158" y="720348"/>
                  <a:pt x="1592494" y="724680"/>
                </a:cubicBezTo>
                <a:cubicBezTo>
                  <a:pt x="1522092" y="759881"/>
                  <a:pt x="1442641" y="750741"/>
                  <a:pt x="1366463" y="755502"/>
                </a:cubicBezTo>
                <a:cubicBezTo>
                  <a:pt x="1352764" y="758927"/>
                  <a:pt x="1338345" y="760214"/>
                  <a:pt x="1325366" y="765776"/>
                </a:cubicBezTo>
                <a:cubicBezTo>
                  <a:pt x="1314016" y="770640"/>
                  <a:pt x="1305588" y="780803"/>
                  <a:pt x="1294544" y="786325"/>
                </a:cubicBezTo>
                <a:cubicBezTo>
                  <a:pt x="1284857" y="791168"/>
                  <a:pt x="1273995" y="793174"/>
                  <a:pt x="1263721" y="796599"/>
                </a:cubicBezTo>
                <a:cubicBezTo>
                  <a:pt x="1253447" y="803448"/>
                  <a:pt x="1243943" y="811625"/>
                  <a:pt x="1232899" y="817147"/>
                </a:cubicBezTo>
                <a:cubicBezTo>
                  <a:pt x="1216476" y="825358"/>
                  <a:pt x="1176341" y="833306"/>
                  <a:pt x="1160979" y="837695"/>
                </a:cubicBezTo>
                <a:cubicBezTo>
                  <a:pt x="1150566" y="840670"/>
                  <a:pt x="1140431" y="844545"/>
                  <a:pt x="1130157" y="847970"/>
                </a:cubicBezTo>
                <a:cubicBezTo>
                  <a:pt x="1095910" y="844545"/>
                  <a:pt x="1061244" y="844038"/>
                  <a:pt x="1027415" y="837695"/>
                </a:cubicBezTo>
                <a:cubicBezTo>
                  <a:pt x="1006127" y="833703"/>
                  <a:pt x="987136" y="820708"/>
                  <a:pt x="965771" y="817147"/>
                </a:cubicBezTo>
                <a:lnTo>
                  <a:pt x="904126" y="806873"/>
                </a:lnTo>
                <a:cubicBezTo>
                  <a:pt x="880153" y="810298"/>
                  <a:pt x="854335" y="807312"/>
                  <a:pt x="832206" y="817147"/>
                </a:cubicBezTo>
                <a:cubicBezTo>
                  <a:pt x="813278" y="825559"/>
                  <a:pt x="808873" y="863814"/>
                  <a:pt x="801384" y="878792"/>
                </a:cubicBezTo>
                <a:cubicBezTo>
                  <a:pt x="792484" y="896593"/>
                  <a:pt x="776214" y="917421"/>
                  <a:pt x="760287" y="930163"/>
                </a:cubicBezTo>
                <a:cubicBezTo>
                  <a:pt x="750645" y="937877"/>
                  <a:pt x="740814" y="945847"/>
                  <a:pt x="729465" y="950711"/>
                </a:cubicBezTo>
                <a:cubicBezTo>
                  <a:pt x="708584" y="959660"/>
                  <a:pt x="642658" y="968072"/>
                  <a:pt x="626723" y="971259"/>
                </a:cubicBezTo>
                <a:cubicBezTo>
                  <a:pt x="545204" y="987563"/>
                  <a:pt x="628797" y="975879"/>
                  <a:pt x="523982" y="1002082"/>
                </a:cubicBezTo>
                <a:cubicBezTo>
                  <a:pt x="510283" y="1005507"/>
                  <a:pt x="496731" y="1009587"/>
                  <a:pt x="482885" y="1012356"/>
                </a:cubicBezTo>
                <a:cubicBezTo>
                  <a:pt x="433507" y="1022231"/>
                  <a:pt x="389554" y="1026591"/>
                  <a:pt x="339047" y="1032904"/>
                </a:cubicBezTo>
                <a:cubicBezTo>
                  <a:pt x="325348" y="1036329"/>
                  <a:pt x="311527" y="1039300"/>
                  <a:pt x="297950" y="1043179"/>
                </a:cubicBezTo>
                <a:cubicBezTo>
                  <a:pt x="287537" y="1046154"/>
                  <a:pt x="277700" y="1051104"/>
                  <a:pt x="267128" y="1053453"/>
                </a:cubicBezTo>
                <a:cubicBezTo>
                  <a:pt x="246792" y="1057972"/>
                  <a:pt x="226031" y="1060302"/>
                  <a:pt x="205483" y="1063727"/>
                </a:cubicBezTo>
                <a:cubicBezTo>
                  <a:pt x="184935" y="1060302"/>
                  <a:pt x="164174" y="1057972"/>
                  <a:pt x="143838" y="1053453"/>
                </a:cubicBezTo>
                <a:cubicBezTo>
                  <a:pt x="133266" y="1051104"/>
                  <a:pt x="119310" y="1051992"/>
                  <a:pt x="113015" y="1043179"/>
                </a:cubicBezTo>
                <a:cubicBezTo>
                  <a:pt x="100425" y="1025554"/>
                  <a:pt x="99316" y="1002082"/>
                  <a:pt x="92467" y="981534"/>
                </a:cubicBezTo>
                <a:cubicBezTo>
                  <a:pt x="61293" y="888011"/>
                  <a:pt x="109112" y="1035717"/>
                  <a:pt x="71919" y="899340"/>
                </a:cubicBezTo>
                <a:cubicBezTo>
                  <a:pt x="66220" y="878443"/>
                  <a:pt x="58221" y="858243"/>
                  <a:pt x="51371" y="837695"/>
                </a:cubicBezTo>
                <a:lnTo>
                  <a:pt x="20548" y="745228"/>
                </a:lnTo>
                <a:cubicBezTo>
                  <a:pt x="12441" y="720907"/>
                  <a:pt x="0" y="687829"/>
                  <a:pt x="0" y="663035"/>
                </a:cubicBezTo>
                <a:lnTo>
                  <a:pt x="10274" y="6322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20956129">
            <a:off x="7815521" y="4733044"/>
            <a:ext cx="2417875" cy="615553"/>
          </a:xfrm>
          <a:prstGeom prst="rect">
            <a:avLst/>
          </a:prstGeom>
          <a:noFill/>
        </p:spPr>
        <p:txBody>
          <a:bodyPr wrap="square" rtlCol="0">
            <a:spAutoFit/>
          </a:bodyPr>
          <a:lstStyle/>
          <a:p>
            <a:r>
              <a:rPr lang="es-MX" sz="3400" b="0" i="0" strike="noStrike" cap="none" spc="0" baseline="0" dirty="0">
                <a:solidFill>
                  <a:srgbClr val="000000"/>
                </a:solidFill>
                <a:effectLst/>
                <a:latin typeface="Smoothy" pitchFamily="2" charset="77"/>
                <a:ea typeface="Tahoma"/>
                <a:cs typeface="Tahoma"/>
              </a:rPr>
              <a:t>¡¡¡Soy famoso!!!</a:t>
            </a:r>
            <a:endParaRPr lang="en-US" sz="3400" dirty="0">
              <a:latin typeface="Smoothy" pitchFamily="2" charset="77"/>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8875080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27983" y="-21855"/>
            <a:ext cx="2088777" cy="169433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l="25016" r="56650"/>
          <a:stretch>
            <a:fillRect/>
          </a:stretch>
        </p:blipFill>
        <p:spPr>
          <a:xfrm>
            <a:off x="1995304" y="471225"/>
            <a:ext cx="1885245" cy="579618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5078" y="405994"/>
            <a:ext cx="8114082" cy="5417580"/>
          </a:xfrm>
          <a:prstGeom prst="rect">
            <a:avLst/>
          </a:prstGeom>
        </p:spPr>
      </p:pic>
      <p:sp>
        <p:nvSpPr>
          <p:cNvPr id="2" name="TextBox 1"/>
          <p:cNvSpPr txBox="1"/>
          <p:nvPr/>
        </p:nvSpPr>
        <p:spPr>
          <a:xfrm>
            <a:off x="2315187" y="5878348"/>
            <a:ext cx="1425508" cy="461665"/>
          </a:xfrm>
          <a:prstGeom prst="rect">
            <a:avLst/>
          </a:prstGeom>
          <a:noFill/>
          <a:ln w="57150">
            <a:solidFill>
              <a:schemeClr val="tx1"/>
            </a:solidFill>
          </a:ln>
        </p:spPr>
        <p:txBody>
          <a:bodyPr wrap="square" rtlCol="0">
            <a:spAutoFit/>
          </a:bodyPr>
          <a:lstStyle/>
          <a:p>
            <a:r>
              <a:rPr lang="es-MX" sz="2400" b="0" i="0" strike="noStrike" cap="none" spc="0" baseline="0" dirty="0">
                <a:solidFill>
                  <a:srgbClr val="000000"/>
                </a:solidFill>
                <a:effectLst/>
                <a:latin typeface="Tahoma"/>
                <a:ea typeface="Tahoma"/>
                <a:cs typeface="Tahoma"/>
              </a:rPr>
              <a:t>Solo/a/e</a:t>
            </a:r>
          </a:p>
        </p:txBody>
      </p:sp>
      <p:sp>
        <p:nvSpPr>
          <p:cNvPr id="10" name="TextBox 9"/>
          <p:cNvSpPr txBox="1"/>
          <p:nvPr/>
        </p:nvSpPr>
        <p:spPr>
          <a:xfrm>
            <a:off x="6768570" y="5550911"/>
            <a:ext cx="4158720" cy="769441"/>
          </a:xfrm>
          <a:prstGeom prst="rect">
            <a:avLst/>
          </a:prstGeom>
          <a:noFill/>
          <a:ln w="57150">
            <a:solidFill>
              <a:schemeClr val="tx1"/>
            </a:solidFill>
          </a:ln>
        </p:spPr>
        <p:txBody>
          <a:bodyPr wrap="square" rtlCol="0">
            <a:spAutoFit/>
          </a:bodyPr>
          <a:lstStyle/>
          <a:p>
            <a:pPr algn="ctr"/>
            <a:r>
              <a:rPr lang="es-MX" sz="2200" b="0" i="0" strike="noStrike" cap="none" spc="0" baseline="0" dirty="0">
                <a:solidFill>
                  <a:srgbClr val="000000"/>
                </a:solidFill>
                <a:effectLst/>
                <a:latin typeface="Tahoma"/>
                <a:ea typeface="Tahoma"/>
                <a:cs typeface="Tahoma"/>
              </a:rPr>
              <a:t>Lleve a otra persona adulta en quien confía</a:t>
            </a:r>
            <a:endParaRPr lang="en-US" sz="2200" dirty="0">
              <a:latin typeface="Tahoma" panose="020B0604030504040204" pitchFamily="34" charset="0"/>
              <a:ea typeface="Tahoma" panose="020B0604030504040204" pitchFamily="34" charset="0"/>
              <a:cs typeface="Tahoma" panose="020B0604030504040204" pitchFamily="34"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7105" t="24006" r="50548" b="19076"/>
          <a:stretch>
            <a:fillRect/>
          </a:stretch>
        </p:blipFill>
        <p:spPr>
          <a:xfrm>
            <a:off x="776053" y="1353686"/>
            <a:ext cx="4323749" cy="3275818"/>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t="29553" r="80478" b="19416"/>
          <a:stretch>
            <a:fillRect/>
          </a:stretch>
        </p:blipFill>
        <p:spPr>
          <a:xfrm>
            <a:off x="1420933" y="5543265"/>
            <a:ext cx="738867" cy="1088687"/>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rcRect l="20491" t="29038" r="65078" b="19587"/>
          <a:stretch>
            <a:fillRect/>
          </a:stretch>
        </p:blipFill>
        <p:spPr>
          <a:xfrm>
            <a:off x="6106191" y="5253069"/>
            <a:ext cx="600663" cy="1205359"/>
          </a:xfrm>
          <a:prstGeom prst="rect">
            <a:avLst/>
          </a:prstGeom>
        </p:spPr>
      </p:pic>
      <p:sp>
        <p:nvSpPr>
          <p:cNvPr id="14" name="Footer Placeholder 3">
            <a:extLst>
              <a:ext uri="{FF2B5EF4-FFF2-40B4-BE49-F238E27FC236}">
                <a16:creationId xmlns:a16="http://schemas.microsoft.com/office/drawing/2014/main" id="{AA9790AA-A6B5-47C6-A07D-2B0EA84456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5" name="Picture 14">
            <a:extLst>
              <a:ext uri="{FF2B5EF4-FFF2-40B4-BE49-F238E27FC236}">
                <a16:creationId xmlns:a16="http://schemas.microsoft.com/office/drawing/2014/main" id="{CC36E7E3-F3B7-4341-9133-DEA0411D9639}"/>
              </a:ext>
            </a:extLst>
          </p:cNvPr>
          <p:cNvPicPr>
            <a:picLocks noChangeAspect="1"/>
          </p:cNvPicPr>
          <p:nvPr/>
        </p:nvPicPr>
        <p:blipFill>
          <a:blip r:embed="rId8">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Tree>
    <p:extLst>
      <p:ext uri="{BB962C8B-B14F-4D97-AF65-F5344CB8AC3E}">
        <p14:creationId xmlns:p14="http://schemas.microsoft.com/office/powerpoint/2010/main" val="24362737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3264" y="10758"/>
            <a:ext cx="12169608" cy="6858000"/>
            <a:chOff x="-23264" y="0"/>
            <a:chExt cx="12169608" cy="685800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4" y="0"/>
              <a:ext cx="12169608" cy="68580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l="8705" t="16863" r="71400" b="47582"/>
            <a:stretch>
              <a:fillRect/>
            </a:stretch>
          </p:blipFill>
          <p:spPr>
            <a:xfrm>
              <a:off x="5767759" y="3271398"/>
              <a:ext cx="1983003" cy="1997692"/>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rcRect l="35305" t="14053" r="46274" b="54575"/>
            <a:stretch>
              <a:fillRect/>
            </a:stretch>
          </p:blipFill>
          <p:spPr>
            <a:xfrm>
              <a:off x="6382382" y="1538884"/>
              <a:ext cx="1968870" cy="189011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rcRect l="25737" r="21447"/>
            <a:stretch>
              <a:fillRect/>
            </a:stretch>
          </p:blipFill>
          <p:spPr>
            <a:xfrm>
              <a:off x="3713551" y="1934398"/>
              <a:ext cx="2146766" cy="2291139"/>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rcRect l="23884" t="2401" r="2915" b="19087"/>
            <a:stretch>
              <a:fillRect/>
            </a:stretch>
          </p:blipFill>
          <p:spPr>
            <a:xfrm>
              <a:off x="8098417" y="2855242"/>
              <a:ext cx="2601159" cy="1572604"/>
            </a:xfrm>
            <a:prstGeom prst="rect">
              <a:avLst/>
            </a:prstGeom>
          </p:spPr>
        </p:pic>
      </p:grpSp>
      <p:pic>
        <p:nvPicPr>
          <p:cNvPr id="11" name="Picture 10">
            <a:extLst>
              <a:ext uri="{FF2B5EF4-FFF2-40B4-BE49-F238E27FC236}">
                <a16:creationId xmlns:a16="http://schemas.microsoft.com/office/drawing/2014/main" id="{B2F55B28-B6B4-4E7B-8A50-E45918AB7B74}"/>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13406"/>
            <a:ext cx="1147800" cy="419100"/>
          </a:xfrm>
          <a:prstGeom prst="rect">
            <a:avLst/>
          </a:prstGeom>
        </p:spPr>
      </p:pic>
      <p:pic>
        <p:nvPicPr>
          <p:cNvPr id="12" name="Picture 2" descr="cdae504c-eb7a-44ef-9a85-7acc950b7752@namprd16"/>
          <p:cNvPicPr>
            <a:picLocks noChangeAspect="1" noChangeArrowheads="1"/>
          </p:cNvPicPr>
          <p:nvPr/>
        </p:nvPicPr>
        <p:blipFill>
          <a:blip r:embed="rId8">
            <a:extLst>
              <a:ext uri="{28A0092B-C50C-407E-A947-70E740481C1C}">
                <a14:useLocalDpi xmlns:a14="http://schemas.microsoft.com/office/drawing/2010/main" val="0"/>
              </a:ext>
            </a:extLst>
          </a:blip>
          <a:srcRect l="17710" t="19473" r="19813" b="1159"/>
          <a:stretch>
            <a:fillRect/>
          </a:stretch>
        </p:blipFill>
        <p:spPr bwMode="auto">
          <a:xfrm>
            <a:off x="2310649" y="1282182"/>
            <a:ext cx="7686779" cy="55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p:cNvGrpSpPr/>
          <p:nvPr/>
        </p:nvGrpSpPr>
        <p:grpSpPr>
          <a:xfrm>
            <a:off x="2143125" y="33016"/>
            <a:ext cx="8389686" cy="954107"/>
            <a:chOff x="2143125" y="33016"/>
            <a:chExt cx="8389686" cy="954107"/>
          </a:xfrm>
        </p:grpSpPr>
        <p:sp>
          <p:nvSpPr>
            <p:cNvPr id="19" name="Rectangle 18"/>
            <p:cNvSpPr/>
            <p:nvPr/>
          </p:nvSpPr>
          <p:spPr>
            <a:xfrm>
              <a:off x="2143125" y="114300"/>
              <a:ext cx="8258175" cy="75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2143125" y="33016"/>
              <a:ext cx="8389686" cy="954107"/>
              <a:chOff x="2143134" y="33016"/>
              <a:chExt cx="8121743" cy="954107"/>
            </a:xfrm>
          </p:grpSpPr>
          <p:sp>
            <p:nvSpPr>
              <p:cNvPr id="21" name="Rectangle 20"/>
              <p:cNvSpPr/>
              <p:nvPr/>
            </p:nvSpPr>
            <p:spPr>
              <a:xfrm>
                <a:off x="2143432" y="287468"/>
                <a:ext cx="812144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143134" y="33016"/>
                <a:ext cx="6878406" cy="954107"/>
              </a:xfrm>
              <a:prstGeom prst="rect">
                <a:avLst/>
              </a:prstGeom>
              <a:noFill/>
            </p:spPr>
            <p:txBody>
              <a:bodyPr wrap="square" rtlCol="0">
                <a:spAutoFit/>
              </a:bodyPr>
              <a:lstStyle/>
              <a:p>
                <a:r>
                  <a:rPr lang="es-MX" sz="2800" b="0" i="0" strike="noStrike" cap="none" spc="0" baseline="0" dirty="0">
                    <a:solidFill>
                      <a:srgbClr val="000000"/>
                    </a:solidFill>
                    <a:effectLst/>
                    <a:latin typeface="Marvin Round" panose="02000000000000000000" pitchFamily="2" charset="0"/>
                    <a:ea typeface="Open Sans Extrabold"/>
                    <a:cs typeface="Open Sans Extrabold"/>
                  </a:rPr>
                  <a:t>Caja de herramientas para una sana relación</a:t>
                </a:r>
                <a:endParaRPr lang="en-US" sz="28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pic>
        <p:nvPicPr>
          <p:cNvPr id="23" name="Picture 2" descr="4f9d871a-7f42-41a6-9d44-2b32673f4a0e@namprd16"/>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030941" y="2908934"/>
            <a:ext cx="4077599" cy="229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rcRect l="35305" t="14053" r="46274" b="54575"/>
          <a:stretch>
            <a:fillRect/>
          </a:stretch>
        </p:blipFill>
        <p:spPr>
          <a:xfrm>
            <a:off x="5592573" y="3415763"/>
            <a:ext cx="2365990" cy="2271351"/>
          </a:xfrm>
          <a:prstGeom prst="rect">
            <a:avLst/>
          </a:prstGeom>
        </p:spPr>
      </p:pic>
      <p:pic>
        <p:nvPicPr>
          <p:cNvPr id="25" name="Picture 24"/>
          <p:cNvPicPr>
            <a:picLocks noChangeAspect="1"/>
          </p:cNvPicPr>
          <p:nvPr/>
        </p:nvPicPr>
        <p:blipFill>
          <a:blip r:embed="rId10"/>
          <a:srcRect l="30764" t="37367" r="39395" b="21543"/>
          <a:stretch>
            <a:fillRect/>
          </a:stretch>
        </p:blipFill>
        <p:spPr>
          <a:xfrm>
            <a:off x="4121583" y="1237298"/>
            <a:ext cx="3313076" cy="2576836"/>
          </a:xfrm>
          <a:prstGeom prst="rect">
            <a:avLst/>
          </a:prstGeom>
        </p:spPr>
      </p:pic>
      <p:pic>
        <p:nvPicPr>
          <p:cNvPr id="26" name="Picture 25"/>
          <p:cNvPicPr>
            <a:picLocks noChangeAspect="1"/>
          </p:cNvPicPr>
          <p:nvPr/>
        </p:nvPicPr>
        <p:blipFill>
          <a:blip r:embed="rId11"/>
          <a:srcRect l="21744"/>
          <a:stretch>
            <a:fillRect/>
          </a:stretch>
        </p:blipFill>
        <p:spPr>
          <a:xfrm>
            <a:off x="7943023" y="2776932"/>
            <a:ext cx="2890208" cy="2086207"/>
          </a:xfrm>
          <a:prstGeom prst="rect">
            <a:avLst/>
          </a:prstGeom>
        </p:spPr>
      </p:pic>
      <p:sp>
        <p:nvSpPr>
          <p:cNvPr id="10"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288739797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58"/>
            <a:ext cx="12166314" cy="6858000"/>
          </a:xfrm>
          <a:prstGeom prst="rect">
            <a:avLst/>
          </a:prstGeom>
        </p:spPr>
      </p:pic>
      <p:sp>
        <p:nvSpPr>
          <p:cNvPr id="6" name="TextBox 5"/>
          <p:cNvSpPr txBox="1"/>
          <p:nvPr/>
        </p:nvSpPr>
        <p:spPr>
          <a:xfrm>
            <a:off x="3835114" y="5500947"/>
            <a:ext cx="1210221" cy="461665"/>
          </a:xfrm>
          <a:prstGeom prst="rect">
            <a:avLst/>
          </a:prstGeom>
          <a:noFill/>
          <a:ln w="57150">
            <a:solidFill>
              <a:schemeClr val="tx1"/>
            </a:solidFill>
          </a:ln>
        </p:spPr>
        <p:txBody>
          <a:bodyPr wrap="square" rtlCol="0">
            <a:spAutoFit/>
          </a:bodyPr>
          <a:lstStyle/>
          <a:p>
            <a:r>
              <a:rPr lang="es-MX" sz="2400" b="0" i="0" strike="noStrike" cap="none" spc="0" baseline="0" dirty="0">
                <a:solidFill>
                  <a:srgbClr val="000000"/>
                </a:solidFill>
                <a:effectLst/>
                <a:latin typeface="Tahoma"/>
                <a:ea typeface="Tahoma"/>
                <a:cs typeface="Tahoma"/>
              </a:rPr>
              <a:t>Público</a:t>
            </a:r>
          </a:p>
        </p:txBody>
      </p:sp>
      <p:sp>
        <p:nvSpPr>
          <p:cNvPr id="7" name="TextBox 6"/>
          <p:cNvSpPr txBox="1"/>
          <p:nvPr/>
        </p:nvSpPr>
        <p:spPr>
          <a:xfrm>
            <a:off x="7255646" y="5500946"/>
            <a:ext cx="1177153" cy="457200"/>
          </a:xfrm>
          <a:prstGeom prst="rect">
            <a:avLst/>
          </a:prstGeom>
          <a:noFill/>
          <a:ln w="57150">
            <a:solidFill>
              <a:schemeClr val="tx1"/>
            </a:solidFill>
          </a:ln>
        </p:spPr>
        <p:txBody>
          <a:bodyPr wrap="square" rtlCol="0">
            <a:spAutoFit/>
          </a:bodyPr>
          <a:lstStyle/>
          <a:p>
            <a:r>
              <a:rPr lang="es-MX" sz="2400" b="0" i="0" strike="noStrike" cap="none" spc="0" baseline="0">
                <a:solidFill>
                  <a:srgbClr val="000000"/>
                </a:solidFill>
                <a:effectLst/>
                <a:latin typeface="Tahoma"/>
                <a:ea typeface="Tahoma"/>
                <a:cs typeface="Tahoma"/>
              </a:rPr>
              <a:t>Privado</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t="29553" r="80478" b="19416"/>
          <a:stretch>
            <a:fillRect/>
          </a:stretch>
        </p:blipFill>
        <p:spPr>
          <a:xfrm>
            <a:off x="2964384" y="5107642"/>
            <a:ext cx="738867" cy="108868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l="20491" t="29038" r="65078" b="19587"/>
          <a:stretch>
            <a:fillRect/>
          </a:stretch>
        </p:blipFill>
        <p:spPr>
          <a:xfrm>
            <a:off x="6629298" y="5129098"/>
            <a:ext cx="600663" cy="1205359"/>
          </a:xfrm>
          <a:prstGeom prst="rect">
            <a:avLst/>
          </a:prstGeom>
        </p:spPr>
      </p:pic>
      <p:sp>
        <p:nvSpPr>
          <p:cNvPr id="10" name="Footer Placeholder 3">
            <a:extLst>
              <a:ext uri="{FF2B5EF4-FFF2-40B4-BE49-F238E27FC236}">
                <a16:creationId xmlns:a16="http://schemas.microsoft.com/office/drawing/2014/main" id="{76476D1D-58D6-478C-963E-328076F7EDED}"/>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1" name="Picture 10">
            <a:extLst>
              <a:ext uri="{FF2B5EF4-FFF2-40B4-BE49-F238E27FC236}">
                <a16:creationId xmlns:a16="http://schemas.microsoft.com/office/drawing/2014/main" id="{6C6589DE-8207-465B-ACA6-94EE9C460EAE}"/>
              </a:ext>
            </a:extLst>
          </p:cNvPr>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Tree>
    <p:extLst>
      <p:ext uri="{BB962C8B-B14F-4D97-AF65-F5344CB8AC3E}">
        <p14:creationId xmlns:p14="http://schemas.microsoft.com/office/powerpoint/2010/main" val="416431506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rcRect l="7105" t="24006" r="50548" b="19076"/>
          <a:stretch>
            <a:fillRect/>
          </a:stretch>
        </p:blipFill>
        <p:spPr>
          <a:xfrm>
            <a:off x="263736" y="1250389"/>
            <a:ext cx="3273298" cy="524248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8249" y="692330"/>
            <a:ext cx="11298622" cy="636889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rcRect l="4832" t="6144" r="78000" b="69150"/>
          <a:stretch>
            <a:fillRect/>
          </a:stretch>
        </p:blipFill>
        <p:spPr>
          <a:xfrm>
            <a:off x="-27983" y="-21855"/>
            <a:ext cx="2088777" cy="169433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l="68171" t="6274" r="20556" b="65361"/>
          <a:stretch>
            <a:fillRect/>
          </a:stretch>
        </p:blipFill>
        <p:spPr>
          <a:xfrm rot="14445642">
            <a:off x="3635465" y="1856144"/>
            <a:ext cx="2400613" cy="3404791"/>
          </a:xfrm>
          <a:prstGeom prst="rect">
            <a:avLst/>
          </a:prstGeom>
        </p:spPr>
      </p:pic>
      <p:sp>
        <p:nvSpPr>
          <p:cNvPr id="2" name="TextBox 1"/>
          <p:cNvSpPr txBox="1"/>
          <p:nvPr/>
        </p:nvSpPr>
        <p:spPr>
          <a:xfrm>
            <a:off x="1449598" y="88184"/>
            <a:ext cx="7887971" cy="944880"/>
          </a:xfrm>
          <a:prstGeom prst="rect">
            <a:avLst/>
          </a:prstGeom>
          <a:noFill/>
        </p:spPr>
        <p:txBody>
          <a:bodyPr wrap="square" rtlCol="0">
            <a:spAutoFit/>
          </a:bodyPr>
          <a:lstStyle/>
          <a:p>
            <a:pPr algn="ctr"/>
            <a:r>
              <a:rPr lang="es-MX" sz="2800" b="1" i="0" strike="noStrike" cap="none" spc="0" baseline="0" dirty="0">
                <a:solidFill>
                  <a:srgbClr val="000000"/>
                </a:solidFill>
                <a:effectLst/>
                <a:latin typeface="Tahoma"/>
                <a:ea typeface="Tahoma"/>
                <a:cs typeface="Tahoma"/>
              </a:rPr>
              <a:t>Está bien compartir información privada con alguien que conoció por Internet</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rcRect l="56124" r="12235" b="71687"/>
          <a:stretch>
            <a:fillRect/>
          </a:stretch>
        </p:blipFill>
        <p:spPr>
          <a:xfrm>
            <a:off x="848997" y="1547393"/>
            <a:ext cx="2426334" cy="122384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l="55567" t="40329" r="7781" b="13909"/>
          <a:stretch>
            <a:fillRect/>
          </a:stretch>
        </p:blipFill>
        <p:spPr>
          <a:xfrm>
            <a:off x="1196386" y="2869068"/>
            <a:ext cx="1618739" cy="1139264"/>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rcRect l="2041" t="-51358" r="59094" b="51358"/>
          <a:stretch>
            <a:fillRect/>
          </a:stretch>
        </p:blipFill>
        <p:spPr>
          <a:xfrm>
            <a:off x="1101335" y="2341447"/>
            <a:ext cx="1941425" cy="281576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rcRect l="56588" r="8060" b="49794"/>
          <a:stretch>
            <a:fillRect/>
          </a:stretch>
        </p:blipFill>
        <p:spPr>
          <a:xfrm>
            <a:off x="933826" y="5033853"/>
            <a:ext cx="1980030" cy="1585063"/>
          </a:xfrm>
          <a:prstGeom prst="rect">
            <a:avLst/>
          </a:prstGeom>
        </p:spPr>
      </p:pic>
      <p:sp>
        <p:nvSpPr>
          <p:cNvPr id="15" name="Footer Placeholder 3">
            <a:extLst>
              <a:ext uri="{FF2B5EF4-FFF2-40B4-BE49-F238E27FC236}">
                <a16:creationId xmlns:a16="http://schemas.microsoft.com/office/drawing/2014/main" id="{7CC5B738-CF98-4816-A9A4-9F5BDC4AFF41}"/>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6" name="Picture 15">
            <a:extLst>
              <a:ext uri="{FF2B5EF4-FFF2-40B4-BE49-F238E27FC236}">
                <a16:creationId xmlns:a16="http://schemas.microsoft.com/office/drawing/2014/main" id="{C088AB4E-5A10-4A80-8BA8-F8A5DFB3D5F8}"/>
              </a:ext>
            </a:extLst>
          </p:cNvPr>
          <p:cNvPicPr>
            <a:picLocks noChangeAspect="1"/>
          </p:cNvPicPr>
          <p:nvPr/>
        </p:nvPicPr>
        <p:blipFill>
          <a:blip r:embed="rId8">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3" name="TextBox 2"/>
          <p:cNvSpPr txBox="1"/>
          <p:nvPr/>
        </p:nvSpPr>
        <p:spPr>
          <a:xfrm>
            <a:off x="2258458" y="1916935"/>
            <a:ext cx="1173787" cy="304800"/>
          </a:xfrm>
          <a:prstGeom prst="rect">
            <a:avLst/>
          </a:prstGeom>
          <a:solidFill>
            <a:schemeClr val="bg1"/>
          </a:solidFill>
        </p:spPr>
        <p:txBody>
          <a:bodyPr wrap="square" rtlCol="0">
            <a:spAutoFit/>
          </a:bodyPr>
          <a:lstStyle/>
          <a:p>
            <a:r>
              <a:rPr lang="es-MX" sz="1400" b="0" i="0" strike="noStrike" cap="none" spc="0" baseline="0">
                <a:solidFill>
                  <a:srgbClr val="000000"/>
                </a:solidFill>
                <a:effectLst/>
                <a:latin typeface="Calibri"/>
                <a:ea typeface="Calibri"/>
                <a:cs typeface="Calibri"/>
              </a:rPr>
              <a:t>Old Town Rd.</a:t>
            </a:r>
          </a:p>
        </p:txBody>
      </p:sp>
      <p:sp>
        <p:nvSpPr>
          <p:cNvPr id="17" name="TextBox 16"/>
          <p:cNvSpPr txBox="1"/>
          <p:nvPr/>
        </p:nvSpPr>
        <p:spPr>
          <a:xfrm>
            <a:off x="1677065" y="3030585"/>
            <a:ext cx="965731" cy="457200"/>
          </a:xfrm>
          <a:prstGeom prst="rect">
            <a:avLst/>
          </a:prstGeom>
          <a:solidFill>
            <a:schemeClr val="bg1"/>
          </a:solidFill>
        </p:spPr>
        <p:txBody>
          <a:bodyPr wrap="square" rtlCol="0">
            <a:spAutoFit/>
          </a:bodyPr>
          <a:lstStyle/>
          <a:p>
            <a:r>
              <a:rPr lang="es-MX" sz="1200" b="0" i="0" strike="noStrike" cap="none" spc="0" baseline="0" dirty="0">
                <a:solidFill>
                  <a:srgbClr val="000000"/>
                </a:solidFill>
                <a:effectLst/>
                <a:latin typeface="Calibri"/>
                <a:ea typeface="Calibri"/>
                <a:cs typeface="Calibri"/>
              </a:rPr>
              <a:t>Tarjeta de crédito</a:t>
            </a:r>
            <a:endParaRPr lang="en-US" sz="1200" dirty="0"/>
          </a:p>
        </p:txBody>
      </p:sp>
      <p:sp>
        <p:nvSpPr>
          <p:cNvPr id="18" name="TextBox 17"/>
          <p:cNvSpPr txBox="1"/>
          <p:nvPr/>
        </p:nvSpPr>
        <p:spPr>
          <a:xfrm>
            <a:off x="1331910" y="3587103"/>
            <a:ext cx="965731" cy="228600"/>
          </a:xfrm>
          <a:prstGeom prst="rect">
            <a:avLst/>
          </a:prstGeom>
          <a:solidFill>
            <a:schemeClr val="bg1"/>
          </a:solidFill>
        </p:spPr>
        <p:txBody>
          <a:bodyPr wrap="square" rtlCol="0">
            <a:spAutoFit/>
          </a:bodyPr>
          <a:lstStyle/>
          <a:p>
            <a:r>
              <a:rPr lang="es-MX" sz="900" b="0" i="0" strike="noStrike" cap="none" spc="0" baseline="0">
                <a:solidFill>
                  <a:srgbClr val="000000"/>
                </a:solidFill>
                <a:effectLst/>
                <a:latin typeface="Calibri"/>
                <a:ea typeface="Calibri"/>
                <a:cs typeface="Calibri"/>
              </a:rPr>
              <a:t>Su nombre</a:t>
            </a:r>
            <a:endParaRPr lang="en-US" sz="900"/>
          </a:p>
        </p:txBody>
      </p:sp>
      <p:sp>
        <p:nvSpPr>
          <p:cNvPr id="19" name="TextBox 18"/>
          <p:cNvSpPr txBox="1"/>
          <p:nvPr/>
        </p:nvSpPr>
        <p:spPr>
          <a:xfrm>
            <a:off x="1522889" y="4577066"/>
            <a:ext cx="965731" cy="228600"/>
          </a:xfrm>
          <a:prstGeom prst="rect">
            <a:avLst/>
          </a:prstGeom>
          <a:solidFill>
            <a:schemeClr val="bg1"/>
          </a:solidFill>
        </p:spPr>
        <p:txBody>
          <a:bodyPr wrap="square" rtlCol="0">
            <a:spAutoFit/>
          </a:bodyPr>
          <a:lstStyle/>
          <a:p>
            <a:r>
              <a:rPr lang="es-MX" sz="900" b="0" i="0" strike="noStrike" cap="none" spc="0" baseline="0" dirty="0">
                <a:solidFill>
                  <a:srgbClr val="000000"/>
                </a:solidFill>
                <a:effectLst/>
                <a:latin typeface="Calibri"/>
                <a:ea typeface="Calibri"/>
                <a:cs typeface="Calibri"/>
              </a:rPr>
              <a:t>Su nombre</a:t>
            </a:r>
            <a:endParaRPr lang="en-US" sz="900" dirty="0"/>
          </a:p>
        </p:txBody>
      </p:sp>
      <p:sp>
        <p:nvSpPr>
          <p:cNvPr id="20" name="TextBox 19"/>
          <p:cNvSpPr txBox="1"/>
          <p:nvPr/>
        </p:nvSpPr>
        <p:spPr>
          <a:xfrm>
            <a:off x="1292727" y="4092110"/>
            <a:ext cx="1350069" cy="243840"/>
          </a:xfrm>
          <a:prstGeom prst="rect">
            <a:avLst/>
          </a:prstGeom>
          <a:solidFill>
            <a:schemeClr val="bg1"/>
          </a:solidFill>
        </p:spPr>
        <p:txBody>
          <a:bodyPr wrap="square" rtlCol="0">
            <a:spAutoFit/>
          </a:bodyPr>
          <a:lstStyle/>
          <a:p>
            <a:pPr algn="ctr"/>
            <a:r>
              <a:rPr lang="es-MX" sz="1000" b="0" i="0" strike="noStrike" cap="none" spc="0" baseline="0">
                <a:solidFill>
                  <a:srgbClr val="000000"/>
                </a:solidFill>
                <a:effectLst/>
                <a:latin typeface="Calibri"/>
                <a:ea typeface="Calibri"/>
                <a:cs typeface="Calibri"/>
              </a:rPr>
              <a:t>Seguro Social</a:t>
            </a:r>
            <a:endParaRPr lang="en-US" sz="1000"/>
          </a:p>
        </p:txBody>
      </p:sp>
      <p:sp>
        <p:nvSpPr>
          <p:cNvPr id="4" name="Rectangle 3"/>
          <p:cNvSpPr/>
          <p:nvPr/>
        </p:nvSpPr>
        <p:spPr>
          <a:xfrm>
            <a:off x="1972019" y="5299113"/>
            <a:ext cx="941837" cy="782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918648" y="5347622"/>
            <a:ext cx="845335" cy="923330"/>
          </a:xfrm>
          <a:prstGeom prst="rect">
            <a:avLst/>
          </a:prstGeom>
          <a:noFill/>
        </p:spPr>
        <p:txBody>
          <a:bodyPr wrap="square" rtlCol="0">
            <a:spAutoFit/>
          </a:bodyPr>
          <a:lstStyle/>
          <a:p>
            <a:pPr algn="ctr"/>
            <a:r>
              <a:rPr lang="es-MX" sz="1800" b="0" i="0" strike="noStrike" cap="none" spc="0" baseline="0" dirty="0">
                <a:solidFill>
                  <a:srgbClr val="000000"/>
                </a:solidFill>
                <a:effectLst/>
                <a:latin typeface="Tahoma"/>
                <a:ea typeface="Tahoma"/>
                <a:cs typeface="Tahoma"/>
              </a:rPr>
              <a:t>Yo tengo </a:t>
            </a:r>
          </a:p>
          <a:p>
            <a:pPr algn="ctr"/>
            <a:r>
              <a:rPr lang="es-MX" sz="1800" b="0" i="0" strike="noStrike" cap="none" spc="0" baseline="0" dirty="0">
                <a:solidFill>
                  <a:srgbClr val="000000"/>
                </a:solidFill>
                <a:effectLst/>
                <a:latin typeface="Tahoma"/>
                <a:ea typeface="Tahoma"/>
                <a:cs typeface="Tahoma"/>
              </a:rPr>
              <a:t>$200</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5663262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6355" y="1122640"/>
            <a:ext cx="7443362" cy="575168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4832" t="6144" r="78000" b="69150"/>
          <a:stretch>
            <a:fillRect/>
          </a:stretch>
        </p:blipFill>
        <p:spPr>
          <a:xfrm>
            <a:off x="-27983" y="-21855"/>
            <a:ext cx="2088777" cy="1694330"/>
          </a:xfrm>
          <a:prstGeom prst="rect">
            <a:avLst/>
          </a:prstGeom>
        </p:spPr>
      </p:pic>
      <p:sp>
        <p:nvSpPr>
          <p:cNvPr id="2" name="TextBox 1"/>
          <p:cNvSpPr txBox="1"/>
          <p:nvPr/>
        </p:nvSpPr>
        <p:spPr>
          <a:xfrm>
            <a:off x="2060793" y="202648"/>
            <a:ext cx="8036173" cy="923330"/>
          </a:xfrm>
          <a:prstGeom prst="rect">
            <a:avLst/>
          </a:prstGeom>
          <a:noFill/>
        </p:spPr>
        <p:txBody>
          <a:bodyPr wrap="square" rtlCol="0">
            <a:spAutoFit/>
          </a:bodyPr>
          <a:lstStyle/>
          <a:p>
            <a:r>
              <a:rPr lang="es-MX" sz="5400" b="1" i="0" strike="noStrike" cap="none" spc="0" baseline="0" dirty="0">
                <a:solidFill>
                  <a:srgbClr val="000000"/>
                </a:solidFill>
                <a:effectLst/>
                <a:latin typeface="Tahoma"/>
                <a:ea typeface="Tahoma"/>
                <a:cs typeface="Tahoma"/>
              </a:rPr>
              <a:t>Cómo </a:t>
            </a:r>
            <a:r>
              <a:rPr lang="es-MX" sz="5400" b="1" dirty="0">
                <a:solidFill>
                  <a:srgbClr val="000000"/>
                </a:solidFill>
                <a:latin typeface="Tahoma"/>
                <a:ea typeface="Tahoma"/>
                <a:cs typeface="Tahoma"/>
              </a:rPr>
              <a:t>ped</a:t>
            </a:r>
            <a:r>
              <a:rPr lang="es-MX" sz="5400" b="1" i="0" strike="noStrike" cap="none" spc="0" baseline="0" dirty="0">
                <a:solidFill>
                  <a:srgbClr val="000000"/>
                </a:solidFill>
                <a:effectLst/>
                <a:latin typeface="Tahoma"/>
                <a:ea typeface="Tahoma"/>
                <a:cs typeface="Tahoma"/>
              </a:rPr>
              <a:t>ir ayuda</a:t>
            </a:r>
          </a:p>
        </p:txBody>
      </p:sp>
      <p:pic>
        <p:nvPicPr>
          <p:cNvPr id="7" name="Picture 6">
            <a:extLst>
              <a:ext uri="{FF2B5EF4-FFF2-40B4-BE49-F238E27FC236}">
                <a16:creationId xmlns:a16="http://schemas.microsoft.com/office/drawing/2014/main" id="{9BC9918D-14AD-48E7-B89C-E5AB9BAFE9A8}"/>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10" name="Footer Placeholder 3">
            <a:extLst>
              <a:ext uri="{FF2B5EF4-FFF2-40B4-BE49-F238E27FC236}">
                <a16:creationId xmlns:a16="http://schemas.microsoft.com/office/drawing/2014/main" id="{538893D9-3888-4D6C-B8D9-350578ADC116}"/>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grpSp>
        <p:nvGrpSpPr>
          <p:cNvPr id="13" name="Group 12"/>
          <p:cNvGrpSpPr/>
          <p:nvPr/>
        </p:nvGrpSpPr>
        <p:grpSpPr>
          <a:xfrm>
            <a:off x="8077941" y="3839101"/>
            <a:ext cx="2345962" cy="2398039"/>
            <a:chOff x="8077941" y="3839101"/>
            <a:chExt cx="2345962" cy="2398039"/>
          </a:xfrm>
        </p:grpSpPr>
        <p:sp>
          <p:nvSpPr>
            <p:cNvPr id="16" name="Oval 15"/>
            <p:cNvSpPr/>
            <p:nvPr/>
          </p:nvSpPr>
          <p:spPr>
            <a:xfrm>
              <a:off x="8077941" y="5590809"/>
              <a:ext cx="2222830" cy="6137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8170447" y="3839101"/>
              <a:ext cx="2253456" cy="2398039"/>
              <a:chOff x="8170447" y="3839101"/>
              <a:chExt cx="2253456" cy="2398039"/>
            </a:xfrm>
          </p:grpSpPr>
          <p:sp>
            <p:nvSpPr>
              <p:cNvPr id="19" name="Oval 18"/>
              <p:cNvSpPr/>
              <p:nvPr/>
            </p:nvSpPr>
            <p:spPr>
              <a:xfrm>
                <a:off x="8324660" y="4428781"/>
                <a:ext cx="1772307" cy="7491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8609140" y="4539867"/>
                <a:ext cx="1376070" cy="707886"/>
              </a:xfrm>
              <a:prstGeom prst="rect">
                <a:avLst/>
              </a:prstGeom>
              <a:noFill/>
            </p:spPr>
            <p:txBody>
              <a:bodyPr wrap="square" rtlCol="0">
                <a:spAutoFit/>
              </a:bodyPr>
              <a:lstStyle/>
              <a:p>
                <a:pPr algn="ctr"/>
                <a:r>
                  <a:rPr lang="es-MX" sz="2000" b="0" i="0" strike="noStrike" cap="none" spc="0" baseline="0" dirty="0">
                    <a:solidFill>
                      <a:srgbClr val="000000"/>
                    </a:solidFill>
                    <a:effectLst/>
                    <a:latin typeface="Smoothy" pitchFamily="2" charset="77"/>
                    <a:ea typeface="Tahoma"/>
                    <a:cs typeface="Tahoma"/>
                  </a:rPr>
                  <a:t>Hola. ¿Puede hablar?</a:t>
                </a:r>
              </a:p>
            </p:txBody>
          </p:sp>
          <p:sp>
            <p:nvSpPr>
              <p:cNvPr id="21" name="TextBox 20"/>
              <p:cNvSpPr txBox="1"/>
              <p:nvPr/>
            </p:nvSpPr>
            <p:spPr>
              <a:xfrm>
                <a:off x="8408108" y="5590809"/>
                <a:ext cx="1631801" cy="646331"/>
              </a:xfrm>
              <a:prstGeom prst="rect">
                <a:avLst/>
              </a:prstGeom>
              <a:noFill/>
            </p:spPr>
            <p:txBody>
              <a:bodyPr wrap="square" rtlCol="0">
                <a:spAutoFit/>
              </a:bodyPr>
              <a:lstStyle/>
              <a:p>
                <a:pPr algn="ctr"/>
                <a:r>
                  <a:rPr lang="es-MX" b="0" i="0" strike="noStrike" cap="none" spc="0" baseline="0">
                    <a:solidFill>
                      <a:srgbClr val="000000"/>
                    </a:solidFill>
                    <a:effectLst/>
                    <a:latin typeface="Smoothy" pitchFamily="2" charset="77"/>
                    <a:ea typeface="Tahoma"/>
                    <a:cs typeface="Tahoma"/>
                  </a:rPr>
                  <a:t>Sí. ¿En qué le puedo ayudar?</a:t>
                </a:r>
              </a:p>
            </p:txBody>
          </p:sp>
          <p:sp>
            <p:nvSpPr>
              <p:cNvPr id="22" name="TextBox 21"/>
              <p:cNvSpPr txBox="1"/>
              <p:nvPr/>
            </p:nvSpPr>
            <p:spPr>
              <a:xfrm>
                <a:off x="8170447" y="3839101"/>
                <a:ext cx="2253456" cy="457200"/>
              </a:xfrm>
              <a:prstGeom prst="rect">
                <a:avLst/>
              </a:prstGeom>
              <a:noFill/>
            </p:spPr>
            <p:txBody>
              <a:bodyPr wrap="square" rtlCol="0">
                <a:spAutoFit/>
              </a:bodyPr>
              <a:lstStyle/>
              <a:p>
                <a:pPr lvl="0"/>
                <a:r>
                  <a:rPr lang="es-MX" sz="2400" b="1" i="0" strike="noStrike" cap="none" spc="0" baseline="0">
                    <a:solidFill>
                      <a:srgbClr val="000000"/>
                    </a:solidFill>
                    <a:effectLst/>
                    <a:latin typeface="Tahoma"/>
                    <a:ea typeface="Tahoma"/>
                    <a:cs typeface="Tahoma"/>
                  </a:rPr>
                  <a:t>¡Pida ayuda!</a:t>
                </a:r>
              </a:p>
            </p:txBody>
          </p:sp>
        </p:grpSp>
      </p:grpSp>
      <p:sp>
        <p:nvSpPr>
          <p:cNvPr id="14" name="Moon 13"/>
          <p:cNvSpPr/>
          <p:nvPr/>
        </p:nvSpPr>
        <p:spPr>
          <a:xfrm rot="12641641">
            <a:off x="6996159" y="3331730"/>
            <a:ext cx="977967" cy="2196376"/>
          </a:xfrm>
          <a:prstGeom prst="moon">
            <a:avLst>
              <a:gd name="adj" fmla="val 5735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693852" y="5079208"/>
            <a:ext cx="555247" cy="52261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9982799" y="5634877"/>
            <a:ext cx="169253" cy="1479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755337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0" y="-173154"/>
            <a:ext cx="12308890" cy="7042729"/>
          </a:xfrm>
          <a:prstGeom prst="rect">
            <a:avLst/>
          </a:prstGeom>
        </p:spPr>
      </p:pic>
      <p:pic>
        <p:nvPicPr>
          <p:cNvPr id="7" name="Picture 6">
            <a:extLst>
              <a:ext uri="{FF2B5EF4-FFF2-40B4-BE49-F238E27FC236}">
                <a16:creationId xmlns:a16="http://schemas.microsoft.com/office/drawing/2014/main" id="{9B0C66D9-84BC-457F-A9C1-DE9782AAA660}"/>
              </a:ext>
            </a:extLst>
          </p:cNvPr>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11" name="Footer Placeholder 3">
            <a:extLst>
              <a:ext uri="{FF2B5EF4-FFF2-40B4-BE49-F238E27FC236}">
                <a16:creationId xmlns:a16="http://schemas.microsoft.com/office/drawing/2014/main" id="{24FCD9CD-5F92-41AA-B71E-F596CBF1E592}"/>
              </a:ext>
            </a:extLst>
          </p:cNvPr>
          <p:cNvSpPr txBox="1"/>
          <p:nvPr/>
        </p:nvSpPr>
        <p:spPr>
          <a:xfrm>
            <a:off x="8967435" y="6439711"/>
            <a:ext cx="3224565"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2" name="TextBox 1">
            <a:extLst>
              <a:ext uri="{FF2B5EF4-FFF2-40B4-BE49-F238E27FC236}">
                <a16:creationId xmlns:a16="http://schemas.microsoft.com/office/drawing/2014/main" id="{DBB1F78D-4B96-490B-A7E7-D894668DAC39}"/>
              </a:ext>
            </a:extLst>
          </p:cNvPr>
          <p:cNvSpPr txBox="1"/>
          <p:nvPr/>
        </p:nvSpPr>
        <p:spPr>
          <a:xfrm>
            <a:off x="2329399" y="89032"/>
            <a:ext cx="7996128"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DESCANSO PARA EL CEREBRO</a:t>
            </a:r>
          </a:p>
        </p:txBody>
      </p:sp>
    </p:spTree>
    <p:extLst>
      <p:ext uri="{BB962C8B-B14F-4D97-AF65-F5344CB8AC3E}">
        <p14:creationId xmlns:p14="http://schemas.microsoft.com/office/powerpoint/2010/main" val="345075564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l="67315" t="67058" r="20748" b="14772"/>
          <a:stretch>
            <a:fillRect/>
          </a:stretch>
        </p:blipFill>
        <p:spPr>
          <a:xfrm>
            <a:off x="1375335" y="1004046"/>
            <a:ext cx="1452282" cy="1246094"/>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rcRect l="67315" t="67058" r="20748" b="14772"/>
          <a:stretch>
            <a:fillRect/>
          </a:stretch>
        </p:blipFill>
        <p:spPr>
          <a:xfrm>
            <a:off x="1377423" y="2058318"/>
            <a:ext cx="1452282" cy="1246094"/>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rcRect l="67315" t="67058" r="20748" b="14772"/>
          <a:stretch>
            <a:fillRect/>
          </a:stretch>
        </p:blipFill>
        <p:spPr>
          <a:xfrm>
            <a:off x="1402475" y="3110502"/>
            <a:ext cx="1452282" cy="1246094"/>
          </a:xfrm>
          <a:prstGeom prst="rect">
            <a:avLst/>
          </a:prstGeom>
        </p:spPr>
      </p:pic>
      <p:sp>
        <p:nvSpPr>
          <p:cNvPr id="19" name="TextBox 18"/>
          <p:cNvSpPr txBox="1"/>
          <p:nvPr/>
        </p:nvSpPr>
        <p:spPr>
          <a:xfrm>
            <a:off x="8631620" y="1171771"/>
            <a:ext cx="4369548" cy="944880"/>
          </a:xfrm>
          <a:prstGeom prst="rect">
            <a:avLst/>
          </a:prstGeom>
          <a:noFill/>
        </p:spPr>
        <p:txBody>
          <a:bodyPr wrap="square" rtlCol="0">
            <a:spAutoFit/>
          </a:bodyPr>
          <a:lstStyle/>
          <a:p>
            <a:pPr algn="ctr"/>
            <a:r>
              <a:rPr lang="es-MX" sz="2800" b="0" i="0" strike="noStrike" cap="none" spc="0" baseline="0">
                <a:solidFill>
                  <a:srgbClr val="000000"/>
                </a:solidFill>
                <a:effectLst/>
                <a:latin typeface="Tahoma"/>
                <a:ea typeface="Tahoma"/>
                <a:cs typeface="Tahoma"/>
              </a:rPr>
              <a:t>¿Qué quieren</a:t>
            </a:r>
          </a:p>
          <a:p>
            <a:pPr algn="ctr"/>
            <a:r>
              <a:rPr lang="es-MX" sz="2800" b="0" i="0" strike="noStrike" cap="none" spc="0" baseline="0">
                <a:solidFill>
                  <a:srgbClr val="000000"/>
                </a:solidFill>
                <a:effectLst/>
                <a:latin typeface="Tahoma"/>
                <a:ea typeface="Tahoma"/>
                <a:cs typeface="Tahoma"/>
              </a:rPr>
              <a:t>do online?</a:t>
            </a:r>
          </a:p>
        </p:txBody>
      </p:sp>
      <p:sp>
        <p:nvSpPr>
          <p:cNvPr id="20" name="TextBox 19"/>
          <p:cNvSpPr txBox="1"/>
          <p:nvPr/>
        </p:nvSpPr>
        <p:spPr>
          <a:xfrm>
            <a:off x="4305997" y="2427202"/>
            <a:ext cx="5639956" cy="518160"/>
          </a:xfrm>
          <a:prstGeom prst="rect">
            <a:avLst/>
          </a:prstGeom>
          <a:noFill/>
        </p:spPr>
        <p:txBody>
          <a:bodyPr wrap="square" rtlCol="0">
            <a:spAutoFit/>
          </a:bodyPr>
          <a:lstStyle/>
          <a:p>
            <a:r>
              <a:rPr lang="es-MX" sz="2800" b="0" i="1" strike="noStrike" cap="none" spc="0" baseline="0" dirty="0" err="1">
                <a:solidFill>
                  <a:srgbClr val="000000"/>
                </a:solidFill>
                <a:effectLst/>
                <a:latin typeface="Tahoma"/>
                <a:ea typeface="Tahoma"/>
                <a:cs typeface="Tahoma"/>
              </a:rPr>
              <a:t>Catfishing</a:t>
            </a:r>
            <a:endParaRPr lang="es-MX" sz="2800" b="0" i="1" strike="noStrike" cap="none" spc="0" baseline="0" dirty="0">
              <a:solidFill>
                <a:srgbClr val="000000"/>
              </a:solidFill>
              <a:effectLst/>
              <a:latin typeface="Tahoma"/>
              <a:ea typeface="Tahoma"/>
              <a:cs typeface="Tahoma"/>
            </a:endParaRPr>
          </a:p>
        </p:txBody>
      </p:sp>
      <p:sp>
        <p:nvSpPr>
          <p:cNvPr id="21" name="TextBox 20"/>
          <p:cNvSpPr txBox="1"/>
          <p:nvPr/>
        </p:nvSpPr>
        <p:spPr>
          <a:xfrm>
            <a:off x="3725536" y="4742190"/>
            <a:ext cx="4347988"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Cómo crear un perfil en línea</a:t>
            </a:r>
          </a:p>
        </p:txBody>
      </p:sp>
      <p:sp>
        <p:nvSpPr>
          <p:cNvPr id="22" name="TextBox 21"/>
          <p:cNvSpPr txBox="1"/>
          <p:nvPr/>
        </p:nvSpPr>
        <p:spPr>
          <a:xfrm>
            <a:off x="8278035" y="4981824"/>
            <a:ext cx="3335836" cy="1384995"/>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Configuración de </a:t>
            </a:r>
            <a:r>
              <a:rPr lang="es-MX" sz="2800" dirty="0">
                <a:solidFill>
                  <a:srgbClr val="000000"/>
                </a:solidFill>
                <a:latin typeface="Tahoma"/>
                <a:ea typeface="Tahoma"/>
                <a:cs typeface="Tahoma"/>
              </a:rPr>
              <a:t>privac</a:t>
            </a:r>
            <a:r>
              <a:rPr lang="es-MX" sz="2800" b="0" i="0" strike="noStrike" cap="none" spc="0" baseline="0" dirty="0">
                <a:solidFill>
                  <a:srgbClr val="000000"/>
                </a:solidFill>
                <a:effectLst/>
                <a:latin typeface="Tahoma"/>
                <a:ea typeface="Tahoma"/>
                <a:cs typeface="Tahoma"/>
              </a:rPr>
              <a:t>idad </a:t>
            </a:r>
          </a:p>
          <a:p>
            <a:pPr algn="ctr"/>
            <a:r>
              <a:rPr lang="es-MX" sz="2800" b="0" i="0" strike="noStrike" cap="none" spc="0" baseline="0" dirty="0">
                <a:solidFill>
                  <a:srgbClr val="000000"/>
                </a:solidFill>
                <a:effectLst/>
                <a:latin typeface="Tahoma"/>
                <a:ea typeface="Tahoma"/>
                <a:cs typeface="Tahoma"/>
              </a:rPr>
              <a:t>de medios sociales</a:t>
            </a:r>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3157" y="457782"/>
            <a:ext cx="3862796" cy="2177410"/>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rcRect l="12792" r="56200" b="43704"/>
          <a:stretch>
            <a:fillRect/>
          </a:stretch>
        </p:blipFill>
        <p:spPr>
          <a:xfrm>
            <a:off x="2326528" y="1744053"/>
            <a:ext cx="1741562" cy="1782277"/>
          </a:xfrm>
          <a:prstGeom prst="rect">
            <a:avLst/>
          </a:prstGeom>
        </p:spPr>
      </p:pic>
      <p:pic>
        <p:nvPicPr>
          <p:cNvPr id="26" name="Picture 25"/>
          <p:cNvPicPr>
            <a:picLocks noChangeAspect="1"/>
          </p:cNvPicPr>
          <p:nvPr/>
        </p:nvPicPr>
        <p:blipFill>
          <a:blip r:embed="rId7"/>
          <a:stretch>
            <a:fillRect/>
          </a:stretch>
        </p:blipFill>
        <p:spPr>
          <a:xfrm>
            <a:off x="2374035" y="3356829"/>
            <a:ext cx="1694056" cy="1186374"/>
          </a:xfrm>
          <a:prstGeom prst="rect">
            <a:avLst/>
          </a:prstGeom>
        </p:spPr>
      </p:pic>
      <p:pic>
        <p:nvPicPr>
          <p:cNvPr id="29" name="Picture 28">
            <a:extLst>
              <a:ext uri="{FF2B5EF4-FFF2-40B4-BE49-F238E27FC236}">
                <a16:creationId xmlns:a16="http://schemas.microsoft.com/office/drawing/2014/main" id="{54872232-3B23-4E50-8B46-EBC0C1E7D066}"/>
              </a:ext>
            </a:extLst>
          </p:cNvPr>
          <p:cNvPicPr>
            <a:picLocks noChangeAspect="1"/>
          </p:cNvPicPr>
          <p:nvPr/>
        </p:nvPicPr>
        <p:blipFill>
          <a:blip r:embed="rId8">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30" name="Footer Placeholder 3">
            <a:extLst>
              <a:ext uri="{FF2B5EF4-FFF2-40B4-BE49-F238E27FC236}">
                <a16:creationId xmlns:a16="http://schemas.microsoft.com/office/drawing/2014/main" id="{56736F36-CC19-4B2D-90B9-00D2C90CAF6C}"/>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sp>
        <p:nvSpPr>
          <p:cNvPr id="33" name="TextBox 32">
            <a:extLst>
              <a:ext uri="{FF2B5EF4-FFF2-40B4-BE49-F238E27FC236}">
                <a16:creationId xmlns:a16="http://schemas.microsoft.com/office/drawing/2014/main" id="{CEC53207-98EF-184F-BDE9-B9EFDA505D91}"/>
              </a:ext>
            </a:extLst>
          </p:cNvPr>
          <p:cNvSpPr txBox="1"/>
          <p:nvPr/>
        </p:nvSpPr>
        <p:spPr>
          <a:xfrm>
            <a:off x="4068090" y="3617351"/>
            <a:ext cx="4563530" cy="52322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Descanso para el cerebro</a:t>
            </a:r>
          </a:p>
        </p:txBody>
      </p:sp>
      <p:sp>
        <p:nvSpPr>
          <p:cNvPr id="34" name="Footer Placeholder 3">
            <a:extLst>
              <a:ext uri="{FF2B5EF4-FFF2-40B4-BE49-F238E27FC236}">
                <a16:creationId xmlns:a16="http://schemas.microsoft.com/office/drawing/2014/main" id="{1EF60716-5A26-E745-883C-176FB9747E86}"/>
              </a:ext>
            </a:extLst>
          </p:cNvPr>
          <p:cNvSpPr txBox="1"/>
          <p:nvPr/>
        </p:nvSpPr>
        <p:spPr>
          <a:xfrm>
            <a:off x="8902119" y="6513423"/>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35" name="TextBox 34">
            <a:extLst>
              <a:ext uri="{FF2B5EF4-FFF2-40B4-BE49-F238E27FC236}">
                <a16:creationId xmlns:a16="http://schemas.microsoft.com/office/drawing/2014/main" id="{6B291323-2D94-F944-BA73-EA38E84C76C9}"/>
              </a:ext>
            </a:extLst>
          </p:cNvPr>
          <p:cNvSpPr txBox="1"/>
          <p:nvPr/>
        </p:nvSpPr>
        <p:spPr>
          <a:xfrm>
            <a:off x="1866512" y="162910"/>
            <a:ext cx="4667851"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LA CLASE DE HOY</a:t>
            </a:r>
          </a:p>
        </p:txBody>
      </p:sp>
      <p:pic>
        <p:nvPicPr>
          <p:cNvPr id="25" name="Picture 24">
            <a:extLst>
              <a:ext uri="{FF2B5EF4-FFF2-40B4-BE49-F238E27FC236}">
                <a16:creationId xmlns:a16="http://schemas.microsoft.com/office/drawing/2014/main" id="{4B4BE471-837B-A242-AFB9-A1B024B11F96}"/>
              </a:ext>
            </a:extLst>
          </p:cNvPr>
          <p:cNvPicPr>
            <a:picLocks noChangeAspect="1"/>
          </p:cNvPicPr>
          <p:nvPr/>
        </p:nvPicPr>
        <p:blipFill>
          <a:blip r:embed="rId9"/>
          <a:stretch>
            <a:fillRect/>
          </a:stretch>
        </p:blipFill>
        <p:spPr>
          <a:xfrm>
            <a:off x="2636806" y="4585812"/>
            <a:ext cx="971968" cy="1240537"/>
          </a:xfrm>
          <a:prstGeom prst="rect">
            <a:avLst/>
          </a:prstGeom>
        </p:spPr>
      </p:pic>
      <p:pic>
        <p:nvPicPr>
          <p:cNvPr id="36" name="Picture 35">
            <a:extLst>
              <a:ext uri="{FF2B5EF4-FFF2-40B4-BE49-F238E27FC236}">
                <a16:creationId xmlns:a16="http://schemas.microsoft.com/office/drawing/2014/main" id="{BD53FE74-3B00-2E45-AB4E-0607547FCA8B}"/>
              </a:ext>
            </a:extLst>
          </p:cNvPr>
          <p:cNvPicPr>
            <a:picLocks noChangeAspect="1"/>
          </p:cNvPicPr>
          <p:nvPr/>
        </p:nvPicPr>
        <p:blipFill>
          <a:blip r:embed="rId10"/>
          <a:stretch>
            <a:fillRect/>
          </a:stretch>
        </p:blipFill>
        <p:spPr>
          <a:xfrm>
            <a:off x="6567979" y="5281423"/>
            <a:ext cx="1465680" cy="1533327"/>
          </a:xfrm>
          <a:prstGeom prst="rect">
            <a:avLst/>
          </a:prstGeom>
        </p:spPr>
      </p:pic>
    </p:spTree>
    <p:extLst>
      <p:ext uri="{BB962C8B-B14F-4D97-AF65-F5344CB8AC3E}">
        <p14:creationId xmlns:p14="http://schemas.microsoft.com/office/powerpoint/2010/main" val="86112603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27983" y="-21855"/>
            <a:ext cx="2088777" cy="169433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16" y="93204"/>
            <a:ext cx="12000967" cy="6764796"/>
          </a:xfrm>
          <a:prstGeom prst="rect">
            <a:avLst/>
          </a:prstGeom>
        </p:spPr>
      </p:pic>
      <p:pic>
        <p:nvPicPr>
          <p:cNvPr id="8" name="Picture 7">
            <a:extLst>
              <a:ext uri="{FF2B5EF4-FFF2-40B4-BE49-F238E27FC236}">
                <a16:creationId xmlns:a16="http://schemas.microsoft.com/office/drawing/2014/main" id="{B2F63A8F-4768-46B1-92C7-4EE10810D4CA}"/>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9" name="Footer Placeholder 3">
            <a:extLst>
              <a:ext uri="{FF2B5EF4-FFF2-40B4-BE49-F238E27FC236}">
                <a16:creationId xmlns:a16="http://schemas.microsoft.com/office/drawing/2014/main" id="{C405F779-E692-42E0-A35C-11D1BEE2F1C2}"/>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7" name="TextBox 6"/>
          <p:cNvSpPr txBox="1"/>
          <p:nvPr/>
        </p:nvSpPr>
        <p:spPr>
          <a:xfrm>
            <a:off x="4379202" y="2743201"/>
            <a:ext cx="1716797" cy="1200329"/>
          </a:xfrm>
          <a:prstGeom prst="rect">
            <a:avLst/>
          </a:prstGeom>
          <a:solidFill>
            <a:schemeClr val="bg1"/>
          </a:solidFill>
        </p:spPr>
        <p:txBody>
          <a:bodyPr wrap="square" rtlCol="0">
            <a:spAutoFit/>
          </a:bodyPr>
          <a:lstStyle/>
          <a:p>
            <a:r>
              <a:rPr lang="es-MX" sz="2400" b="0" i="0" strike="noStrike" cap="none" spc="0" baseline="0" dirty="0">
                <a:solidFill>
                  <a:srgbClr val="000000"/>
                </a:solidFill>
                <a:effectLst/>
                <a:latin typeface="Tahoma"/>
                <a:ea typeface="Tahoma"/>
                <a:cs typeface="Tahoma"/>
              </a:rPr>
              <a:t>Soltero/a/e</a:t>
            </a:r>
          </a:p>
          <a:p>
            <a:endParaRPr lang="en-US" sz="2400" dirty="0">
              <a:latin typeface="Tahoma" panose="020B0604030504040204" pitchFamily="34" charset="0"/>
              <a:ea typeface="Tahoma" panose="020B0604030504040204" pitchFamily="34" charset="0"/>
              <a:cs typeface="Tahoma" panose="020B0604030504040204" pitchFamily="34" charset="0"/>
            </a:endParaRPr>
          </a:p>
          <a:p>
            <a:r>
              <a:rPr lang="es-MX" sz="2400" b="0" i="0" strike="noStrike" cap="none" spc="0" baseline="0" dirty="0">
                <a:solidFill>
                  <a:srgbClr val="000000"/>
                </a:solidFill>
                <a:effectLst/>
                <a:latin typeface="Tahoma"/>
                <a:ea typeface="Tahoma"/>
                <a:cs typeface="Tahoma"/>
              </a:rPr>
              <a:t>Austin, TX</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6455885" y="1762699"/>
            <a:ext cx="1255923" cy="518160"/>
          </a:xfrm>
          <a:prstGeom prst="rect">
            <a:avLst/>
          </a:prstGeom>
          <a:solidFill>
            <a:schemeClr val="bg1"/>
          </a:solidFill>
        </p:spPr>
        <p:txBody>
          <a:bodyPr wrap="square" rtlCol="0">
            <a:spAutoFit/>
          </a:bodyPr>
          <a:lstStyle/>
          <a:p>
            <a:r>
              <a:rPr lang="es-MX" sz="2800" b="0" i="0" strike="noStrike" cap="none" spc="0" baseline="0">
                <a:solidFill>
                  <a:srgbClr val="000000"/>
                </a:solidFill>
                <a:effectLst/>
                <a:latin typeface="Tahoma"/>
                <a:ea typeface="Tahoma"/>
                <a:cs typeface="Tahoma"/>
              </a:rPr>
              <a:t>Seguir</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4511407" y="5381606"/>
            <a:ext cx="1157873" cy="400110"/>
          </a:xfrm>
          <a:prstGeom prst="rect">
            <a:avLst/>
          </a:prstGeom>
          <a:solidFill>
            <a:schemeClr val="bg1"/>
          </a:solidFill>
        </p:spPr>
        <p:txBody>
          <a:bodyPr wrap="square" rtlCol="0">
            <a:spAutoFit/>
          </a:bodyPr>
          <a:lstStyle/>
          <a:p>
            <a:r>
              <a:rPr lang="es-MX" sz="2000" b="0" i="0" strike="noStrike" cap="none" spc="0" baseline="0" dirty="0">
                <a:solidFill>
                  <a:srgbClr val="000000"/>
                </a:solidFill>
                <a:effectLst/>
                <a:latin typeface="Tahoma"/>
                <a:ea typeface="Tahoma"/>
                <a:cs typeface="Tahoma"/>
              </a:rPr>
              <a:t>Chatear</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3850667" y="4724792"/>
            <a:ext cx="2334980" cy="461665"/>
          </a:xfrm>
          <a:prstGeom prst="rect">
            <a:avLst/>
          </a:prstGeom>
          <a:solidFill>
            <a:schemeClr val="bg1"/>
          </a:solidFill>
        </p:spPr>
        <p:txBody>
          <a:bodyPr wrap="square" rtlCol="0">
            <a:spAutoFit/>
          </a:bodyPr>
          <a:lstStyle/>
          <a:p>
            <a:r>
              <a:rPr lang="es-MX" sz="2400" b="0" i="0" strike="noStrike" cap="none" spc="0" baseline="0" dirty="0">
                <a:solidFill>
                  <a:srgbClr val="000000"/>
                </a:solidFill>
                <a:effectLst/>
                <a:latin typeface="Tahoma"/>
                <a:ea typeface="Tahoma"/>
                <a:cs typeface="Tahoma"/>
              </a:rPr>
              <a:t>Amigos/as/</a:t>
            </a:r>
            <a:r>
              <a:rPr lang="es-MX" sz="2400" b="0" i="0" strike="noStrike" cap="none" spc="0" baseline="0" dirty="0" err="1">
                <a:solidFill>
                  <a:srgbClr val="000000"/>
                </a:solidFill>
                <a:effectLst/>
                <a:latin typeface="Tahoma"/>
                <a:ea typeface="Tahoma"/>
                <a:cs typeface="Tahoma"/>
              </a:rPr>
              <a:t>ues</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5816905" y="621748"/>
            <a:ext cx="2627848" cy="518160"/>
          </a:xfrm>
          <a:prstGeom prst="rect">
            <a:avLst/>
          </a:prstGeom>
          <a:solidFill>
            <a:schemeClr val="bg1"/>
          </a:solidFill>
        </p:spPr>
        <p:txBody>
          <a:bodyPr wrap="square" rtlCol="0">
            <a:spAutoFit/>
          </a:bodyPr>
          <a:lstStyle/>
          <a:p>
            <a:r>
              <a:rPr lang="es-MX" sz="2800" b="0" i="0" strike="noStrike" cap="none" spc="0" baseline="0" dirty="0">
                <a:solidFill>
                  <a:srgbClr val="000000"/>
                </a:solidFill>
                <a:effectLst/>
                <a:latin typeface="Tahoma"/>
                <a:ea typeface="Tahoma"/>
                <a:cs typeface="Tahoma"/>
              </a:rPr>
              <a:t>Su </a:t>
            </a:r>
            <a:r>
              <a:rPr lang="es-MX" sz="2800" dirty="0">
                <a:solidFill>
                  <a:srgbClr val="000000"/>
                </a:solidFill>
                <a:latin typeface="Tahoma"/>
                <a:ea typeface="Tahoma"/>
                <a:cs typeface="Tahoma"/>
              </a:rPr>
              <a:t>perfil</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3" name="Oval 2"/>
          <p:cNvSpPr/>
          <p:nvPr/>
        </p:nvSpPr>
        <p:spPr>
          <a:xfrm>
            <a:off x="4032173" y="1683492"/>
            <a:ext cx="1393634" cy="8755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285561" y="1762699"/>
            <a:ext cx="980502" cy="646331"/>
          </a:xfrm>
          <a:prstGeom prst="rect">
            <a:avLst/>
          </a:prstGeom>
          <a:noFill/>
        </p:spPr>
        <p:txBody>
          <a:bodyPr wrap="square" rtlCol="0">
            <a:spAutoFit/>
          </a:bodyPr>
          <a:lstStyle/>
          <a:p>
            <a:pPr algn="ctr"/>
            <a:r>
              <a:rPr lang="es-MX" dirty="0">
                <a:solidFill>
                  <a:srgbClr val="000000"/>
                </a:solidFill>
                <a:latin typeface="Tahoma"/>
                <a:ea typeface="Tahoma"/>
                <a:cs typeface="Tahoma"/>
              </a:rPr>
              <a:t>Foto</a:t>
            </a:r>
            <a:r>
              <a:rPr lang="es-MX" sz="1800" b="0" i="0" strike="noStrike" cap="none" spc="0" baseline="0" dirty="0">
                <a:solidFill>
                  <a:srgbClr val="000000"/>
                </a:solidFill>
                <a:effectLst/>
                <a:latin typeface="Tahoma"/>
                <a:ea typeface="Tahoma"/>
                <a:cs typeface="Tahoma"/>
              </a:rPr>
              <a:t> aquí</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4810388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r="69764" b="63128"/>
          <a:stretch>
            <a:fillRect/>
          </a:stretch>
        </p:blipFill>
        <p:spPr>
          <a:xfrm>
            <a:off x="6369829" y="1157990"/>
            <a:ext cx="3678624" cy="252871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l="4832" t="6144" r="78000" b="69150"/>
          <a:stretch>
            <a:fillRect/>
          </a:stretch>
        </p:blipFill>
        <p:spPr>
          <a:xfrm>
            <a:off x="-27983" y="-21855"/>
            <a:ext cx="2088777" cy="169433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0481" y="1553067"/>
            <a:ext cx="9199289" cy="51855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l="86769" r="8073" b="22092"/>
          <a:stretch>
            <a:fillRect/>
          </a:stretch>
        </p:blipFill>
        <p:spPr>
          <a:xfrm>
            <a:off x="4308287" y="-21855"/>
            <a:ext cx="627531" cy="6772611"/>
          </a:xfrm>
          <a:prstGeom prst="rect">
            <a:avLst/>
          </a:prstGeom>
        </p:spPr>
      </p:pic>
      <p:sp>
        <p:nvSpPr>
          <p:cNvPr id="2" name="TextBox 1"/>
          <p:cNvSpPr txBox="1"/>
          <p:nvPr/>
        </p:nvSpPr>
        <p:spPr>
          <a:xfrm>
            <a:off x="6547765" y="3938685"/>
            <a:ext cx="5215467" cy="640080"/>
          </a:xfrm>
          <a:prstGeom prst="rect">
            <a:avLst/>
          </a:prstGeom>
          <a:noFill/>
        </p:spPr>
        <p:txBody>
          <a:bodyPr wrap="square" rtlCol="0">
            <a:spAutoFit/>
          </a:bodyPr>
          <a:lstStyle/>
          <a:p>
            <a:r>
              <a:rPr lang="es-MX" sz="3600" b="1" i="0" strike="noStrike" cap="none" spc="0" baseline="0">
                <a:solidFill>
                  <a:srgbClr val="000000"/>
                </a:solidFill>
                <a:effectLst/>
                <a:latin typeface="Tahoma"/>
                <a:ea typeface="Tahoma"/>
                <a:cs typeface="Tahoma"/>
              </a:rPr>
              <a:t>¿Agregar al perfil?</a:t>
            </a:r>
          </a:p>
        </p:txBody>
      </p:sp>
      <p:sp>
        <p:nvSpPr>
          <p:cNvPr id="21" name="TextBox 20"/>
          <p:cNvSpPr txBox="1"/>
          <p:nvPr/>
        </p:nvSpPr>
        <p:spPr>
          <a:xfrm>
            <a:off x="7571874" y="698861"/>
            <a:ext cx="5215467" cy="640080"/>
          </a:xfrm>
          <a:prstGeom prst="rect">
            <a:avLst/>
          </a:prstGeom>
          <a:noFill/>
        </p:spPr>
        <p:txBody>
          <a:bodyPr wrap="square" rtlCol="0">
            <a:spAutoFit/>
          </a:bodyPr>
          <a:lstStyle/>
          <a:p>
            <a:r>
              <a:rPr lang="es-MX" sz="3600" b="1" i="0" strike="noStrike" cap="none" spc="0" baseline="0">
                <a:solidFill>
                  <a:srgbClr val="000000"/>
                </a:solidFill>
                <a:effectLst/>
                <a:latin typeface="Tahoma"/>
                <a:ea typeface="Tahoma"/>
                <a:cs typeface="Tahoma"/>
              </a:rPr>
              <a:t>Nombre</a:t>
            </a:r>
          </a:p>
        </p:txBody>
      </p:sp>
      <p:grpSp>
        <p:nvGrpSpPr>
          <p:cNvPr id="22" name="Group 21"/>
          <p:cNvGrpSpPr/>
          <p:nvPr/>
        </p:nvGrpSpPr>
        <p:grpSpPr>
          <a:xfrm>
            <a:off x="5288054" y="4944534"/>
            <a:ext cx="6020113" cy="1048796"/>
            <a:chOff x="1836954" y="3491605"/>
            <a:chExt cx="8518092" cy="1655058"/>
          </a:xfrm>
        </p:grpSpPr>
        <p:sp>
          <p:nvSpPr>
            <p:cNvPr id="23" name="Rectangle 22"/>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6">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27"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400" b="1" i="0" strike="noStrike" cap="none" spc="0" baseline="0">
                  <a:solidFill>
                    <a:srgbClr val="000000"/>
                  </a:solidFill>
                  <a:effectLst/>
                  <a:latin typeface="Tahoma"/>
                  <a:ea typeface="Tahoma"/>
                  <a:cs typeface="Tahoma"/>
                </a:rPr>
                <a:t>SÍ</a:t>
              </a:r>
            </a:p>
          </p:txBody>
        </p:sp>
        <p:sp>
          <p:nvSpPr>
            <p:cNvPr id="28"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200" b="1" i="0" strike="noStrike" cap="none" spc="0" baseline="0">
                  <a:solidFill>
                    <a:srgbClr val="000000"/>
                  </a:solidFill>
                  <a:effectLst/>
                  <a:latin typeface="Tahoma"/>
                  <a:ea typeface="Tahoma"/>
                  <a:cs typeface="Tahoma"/>
                </a:rPr>
                <a:t>NO</a:t>
              </a:r>
            </a:p>
          </p:txBody>
        </p:sp>
      </p:grpSp>
      <p:pic>
        <p:nvPicPr>
          <p:cNvPr id="17" name="Picture 16">
            <a:extLst>
              <a:ext uri="{FF2B5EF4-FFF2-40B4-BE49-F238E27FC236}">
                <a16:creationId xmlns:a16="http://schemas.microsoft.com/office/drawing/2014/main" id="{7F4125A2-5809-4558-BCA3-D78E0076E7CB}"/>
              </a:ext>
            </a:extLst>
          </p:cNvPr>
          <p:cNvPicPr>
            <a:picLocks noChangeAspect="1"/>
          </p:cNvPicPr>
          <p:nvPr/>
        </p:nvPicPr>
        <p:blipFill>
          <a:blip r:embed="rId8">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18" name="Footer Placeholder 3">
            <a:extLst>
              <a:ext uri="{FF2B5EF4-FFF2-40B4-BE49-F238E27FC236}">
                <a16:creationId xmlns:a16="http://schemas.microsoft.com/office/drawing/2014/main" id="{4990D546-50AD-4079-8DAE-BBA654EDFFE9}"/>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31" name="TextBox 30"/>
          <p:cNvSpPr txBox="1"/>
          <p:nvPr/>
        </p:nvSpPr>
        <p:spPr>
          <a:xfrm>
            <a:off x="1272979" y="3588464"/>
            <a:ext cx="1395375" cy="923330"/>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Tahoma"/>
                <a:ea typeface="Tahoma"/>
                <a:cs typeface="Tahoma"/>
              </a:rPr>
              <a:t>Soltero/a/e</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s-MX" sz="1800" b="0" i="0" strike="noStrike" cap="none" spc="0" baseline="0" dirty="0">
                <a:solidFill>
                  <a:srgbClr val="000000"/>
                </a:solidFill>
                <a:effectLst/>
                <a:latin typeface="Tahoma"/>
                <a:ea typeface="Tahoma"/>
                <a:cs typeface="Tahoma"/>
              </a:rPr>
              <a:t>Austin, TX</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2" name="TextBox 31"/>
          <p:cNvSpPr txBox="1"/>
          <p:nvPr/>
        </p:nvSpPr>
        <p:spPr>
          <a:xfrm>
            <a:off x="2855657" y="2901523"/>
            <a:ext cx="925417" cy="365760"/>
          </a:xfrm>
          <a:prstGeom prst="rect">
            <a:avLst/>
          </a:prstGeom>
          <a:solidFill>
            <a:schemeClr val="bg1"/>
          </a:solidFill>
        </p:spPr>
        <p:txBody>
          <a:bodyPr wrap="square" rtlCol="0">
            <a:spAutoFit/>
          </a:bodyPr>
          <a:lstStyle/>
          <a:p>
            <a:r>
              <a:rPr lang="es-MX" sz="1800" b="0" i="0" strike="noStrike" cap="none" spc="0" baseline="0">
                <a:solidFill>
                  <a:srgbClr val="000000"/>
                </a:solidFill>
                <a:effectLst/>
                <a:latin typeface="Tahoma"/>
                <a:ea typeface="Tahoma"/>
                <a:cs typeface="Tahoma"/>
              </a:rPr>
              <a:t>Seguir</a:t>
            </a: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3" name="TextBox 32"/>
          <p:cNvSpPr txBox="1"/>
          <p:nvPr/>
        </p:nvSpPr>
        <p:spPr>
          <a:xfrm>
            <a:off x="1272979" y="5615175"/>
            <a:ext cx="1062596" cy="369332"/>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Tahoma"/>
                <a:ea typeface="Tahoma"/>
                <a:cs typeface="Tahoma"/>
              </a:rPr>
              <a:t>Chatear</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4" name="TextBox 33"/>
          <p:cNvSpPr txBox="1"/>
          <p:nvPr/>
        </p:nvSpPr>
        <p:spPr>
          <a:xfrm>
            <a:off x="796636" y="5104400"/>
            <a:ext cx="1684612" cy="369332"/>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Tahoma"/>
                <a:ea typeface="Tahoma"/>
                <a:cs typeface="Tahoma"/>
              </a:rPr>
              <a:t>Amigos/as/</a:t>
            </a:r>
            <a:r>
              <a:rPr lang="es-MX" sz="1800" b="0" i="0" strike="noStrike" cap="none" spc="0" baseline="0" dirty="0" err="1">
                <a:solidFill>
                  <a:srgbClr val="000000"/>
                </a:solidFill>
                <a:effectLst/>
                <a:latin typeface="Tahoma"/>
                <a:ea typeface="Tahoma"/>
                <a:cs typeface="Tahoma"/>
              </a:rPr>
              <a:t>ues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2335575" y="1927952"/>
            <a:ext cx="1620475" cy="396240"/>
          </a:xfrm>
          <a:prstGeom prst="rect">
            <a:avLst/>
          </a:prstGeom>
          <a:solidFill>
            <a:schemeClr val="bg1"/>
          </a:solidFill>
        </p:spPr>
        <p:txBody>
          <a:bodyPr wrap="square" rtlCol="0">
            <a:spAutoFit/>
          </a:bodyPr>
          <a:lstStyle/>
          <a:p>
            <a:r>
              <a:rPr lang="es-MX" sz="2000" b="0" i="0" strike="noStrike" cap="none" spc="0" baseline="0" dirty="0">
                <a:solidFill>
                  <a:srgbClr val="000000"/>
                </a:solidFill>
                <a:effectLst/>
                <a:latin typeface="Tahoma"/>
                <a:ea typeface="Tahoma"/>
                <a:cs typeface="Tahoma"/>
              </a:rPr>
              <a:t>Su </a:t>
            </a:r>
            <a:r>
              <a:rPr lang="es-MX" sz="2000" dirty="0">
                <a:solidFill>
                  <a:srgbClr val="000000"/>
                </a:solidFill>
                <a:latin typeface="Tahoma"/>
                <a:ea typeface="Tahoma"/>
                <a:cs typeface="Tahoma"/>
              </a:rPr>
              <a:t>perfil</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4" name="Oval 3"/>
          <p:cNvSpPr/>
          <p:nvPr/>
        </p:nvSpPr>
        <p:spPr>
          <a:xfrm>
            <a:off x="980501" y="2765234"/>
            <a:ext cx="958468" cy="6940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00200" y="2861653"/>
            <a:ext cx="959107" cy="646331"/>
          </a:xfrm>
          <a:prstGeom prst="rect">
            <a:avLst/>
          </a:prstGeom>
          <a:noFill/>
        </p:spPr>
        <p:txBody>
          <a:bodyPr wrap="square" rtlCol="0">
            <a:spAutoFit/>
          </a:bodyPr>
          <a:lstStyle/>
          <a:p>
            <a:pPr algn="ctr"/>
            <a:r>
              <a:rPr lang="es-MX" dirty="0">
                <a:solidFill>
                  <a:srgbClr val="000000"/>
                </a:solidFill>
                <a:latin typeface="Tahoma"/>
                <a:ea typeface="Tahoma"/>
                <a:cs typeface="Tahoma"/>
              </a:rPr>
              <a:t>Foto</a:t>
            </a:r>
            <a:r>
              <a:rPr lang="es-MX" sz="1800" b="0" i="0" strike="noStrike" cap="none" spc="0" baseline="0" dirty="0">
                <a:solidFill>
                  <a:srgbClr val="000000"/>
                </a:solidFill>
                <a:effectLst/>
                <a:latin typeface="Tahoma"/>
                <a:ea typeface="Tahoma"/>
                <a:cs typeface="Tahoma"/>
              </a:rPr>
              <a:t> aquí</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6951644" y="1683492"/>
            <a:ext cx="2721167" cy="365760"/>
          </a:xfrm>
          <a:prstGeom prst="rect">
            <a:avLst/>
          </a:prstGeom>
          <a:solidFill>
            <a:schemeClr val="bg1"/>
          </a:solidFill>
        </p:spPr>
        <p:txBody>
          <a:bodyPr wrap="square" rtlCol="0">
            <a:spAutoFit/>
          </a:bodyPr>
          <a:lstStyle/>
          <a:p>
            <a:r>
              <a:rPr lang="es-MX" sz="1800" b="0" i="0" strike="noStrike" cap="none" spc="0" baseline="0">
                <a:solidFill>
                  <a:srgbClr val="000000"/>
                </a:solidFill>
                <a:effectLst/>
                <a:latin typeface="Calibri"/>
                <a:ea typeface="Calibri"/>
                <a:cs typeface="Calibri"/>
              </a:rPr>
              <a:t>¡Hola! Mi nombre es…</a:t>
            </a:r>
            <a:endParaRPr lang="en-US"/>
          </a:p>
        </p:txBody>
      </p:sp>
    </p:spTree>
    <p:extLst>
      <p:ext uri="{BB962C8B-B14F-4D97-AF65-F5344CB8AC3E}">
        <p14:creationId xmlns:p14="http://schemas.microsoft.com/office/powerpoint/2010/main" val="28037536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27983" y="-21855"/>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0882" y="1473678"/>
            <a:ext cx="9199289" cy="518552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a:off x="4053274" y="-123455"/>
            <a:ext cx="627531" cy="6772611"/>
          </a:xfrm>
          <a:prstGeom prst="rect">
            <a:avLst/>
          </a:prstGeom>
        </p:spPr>
      </p:pic>
      <p:grpSp>
        <p:nvGrpSpPr>
          <p:cNvPr id="2" name="Group 1"/>
          <p:cNvGrpSpPr/>
          <p:nvPr/>
        </p:nvGrpSpPr>
        <p:grpSpPr>
          <a:xfrm>
            <a:off x="7015348" y="4951823"/>
            <a:ext cx="2519427" cy="1041507"/>
            <a:chOff x="8788740" y="4951823"/>
            <a:chExt cx="2519427" cy="1041507"/>
          </a:xfrm>
        </p:grpSpPr>
        <p:sp>
          <p:nvSpPr>
            <p:cNvPr id="12" name="Rectangle 11"/>
            <p:cNvSpPr/>
            <p:nvPr/>
          </p:nvSpPr>
          <p:spPr>
            <a:xfrm>
              <a:off x="8788740" y="4953356"/>
              <a:ext cx="2519427" cy="1039974"/>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8917175" y="4951823"/>
              <a:ext cx="1054663" cy="1041507"/>
            </a:xfrm>
            <a:prstGeom prst="rect">
              <a:avLst/>
            </a:prstGeom>
          </p:spPr>
        </p:pic>
        <p:sp>
          <p:nvSpPr>
            <p:cNvPr id="16" name="Title 1"/>
            <p:cNvSpPr txBox="1"/>
            <p:nvPr/>
          </p:nvSpPr>
          <p:spPr>
            <a:xfrm>
              <a:off x="10048779" y="5162208"/>
              <a:ext cx="1081853" cy="695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200" b="1" i="0" strike="noStrike" cap="none" spc="0" baseline="0">
                  <a:solidFill>
                    <a:srgbClr val="000000"/>
                  </a:solidFill>
                  <a:effectLst/>
                  <a:latin typeface="Tahoma"/>
                  <a:ea typeface="Tahoma"/>
                  <a:cs typeface="Tahoma"/>
                </a:rPr>
                <a:t>NO</a:t>
              </a:r>
            </a:p>
          </p:txBody>
        </p:sp>
      </p:grpSp>
      <p:sp>
        <p:nvSpPr>
          <p:cNvPr id="19" name="TextBox 18"/>
          <p:cNvSpPr txBox="1"/>
          <p:nvPr/>
        </p:nvSpPr>
        <p:spPr>
          <a:xfrm>
            <a:off x="6547765" y="3938685"/>
            <a:ext cx="5215467" cy="640080"/>
          </a:xfrm>
          <a:prstGeom prst="rect">
            <a:avLst/>
          </a:prstGeom>
          <a:noFill/>
        </p:spPr>
        <p:txBody>
          <a:bodyPr wrap="square" rtlCol="0">
            <a:spAutoFit/>
          </a:bodyPr>
          <a:lstStyle/>
          <a:p>
            <a:r>
              <a:rPr lang="es-MX" sz="3600" b="1" i="0" strike="noStrike" cap="none" spc="0" baseline="0">
                <a:solidFill>
                  <a:srgbClr val="000000"/>
                </a:solidFill>
                <a:effectLst/>
                <a:latin typeface="Tahoma"/>
                <a:ea typeface="Tahoma"/>
                <a:cs typeface="Tahoma"/>
              </a:rPr>
              <a:t>¿Agregar al perfil?</a:t>
            </a:r>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rcRect l="56124" r="12235" b="71687"/>
          <a:stretch>
            <a:fillRect/>
          </a:stretch>
        </p:blipFill>
        <p:spPr>
          <a:xfrm>
            <a:off x="5065913" y="801884"/>
            <a:ext cx="6535217" cy="3296356"/>
          </a:xfrm>
          <a:prstGeom prst="rect">
            <a:avLst/>
          </a:prstGeom>
        </p:spPr>
      </p:pic>
      <p:sp>
        <p:nvSpPr>
          <p:cNvPr id="22" name="TextBox 21"/>
          <p:cNvSpPr txBox="1"/>
          <p:nvPr/>
        </p:nvSpPr>
        <p:spPr>
          <a:xfrm>
            <a:off x="7165546" y="714470"/>
            <a:ext cx="5215467" cy="640080"/>
          </a:xfrm>
          <a:prstGeom prst="rect">
            <a:avLst/>
          </a:prstGeom>
          <a:noFill/>
        </p:spPr>
        <p:txBody>
          <a:bodyPr wrap="square" rtlCol="0">
            <a:spAutoFit/>
          </a:bodyPr>
          <a:lstStyle/>
          <a:p>
            <a:r>
              <a:rPr lang="es-MX" sz="3600" b="1" i="0" strike="noStrike" cap="none" spc="0" baseline="0">
                <a:solidFill>
                  <a:srgbClr val="000000"/>
                </a:solidFill>
                <a:effectLst/>
                <a:latin typeface="Tahoma"/>
                <a:ea typeface="Tahoma"/>
                <a:cs typeface="Tahoma"/>
              </a:rPr>
              <a:t>Dirección</a:t>
            </a:r>
          </a:p>
        </p:txBody>
      </p:sp>
      <p:pic>
        <p:nvPicPr>
          <p:cNvPr id="15" name="Picture 14">
            <a:extLst>
              <a:ext uri="{FF2B5EF4-FFF2-40B4-BE49-F238E27FC236}">
                <a16:creationId xmlns:a16="http://schemas.microsoft.com/office/drawing/2014/main" id="{BD585BFF-F7AA-45B8-8FA7-1A4ED38D1C14}"/>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20" name="Footer Placeholder 3">
            <a:extLst>
              <a:ext uri="{FF2B5EF4-FFF2-40B4-BE49-F238E27FC236}">
                <a16:creationId xmlns:a16="http://schemas.microsoft.com/office/drawing/2014/main" id="{438EDBA6-DE77-4AA1-A98F-69D9BF23BCA6}"/>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17" name="TextBox 16"/>
          <p:cNvSpPr txBox="1"/>
          <p:nvPr/>
        </p:nvSpPr>
        <p:spPr>
          <a:xfrm>
            <a:off x="985096" y="3499053"/>
            <a:ext cx="1403102" cy="923330"/>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Tahoma"/>
                <a:ea typeface="Tahoma"/>
                <a:cs typeface="Tahoma"/>
              </a:rPr>
              <a:t>Soltero/a/e</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s-MX" sz="1800" b="0" i="0" strike="noStrike" cap="none" spc="0" baseline="0" dirty="0">
                <a:solidFill>
                  <a:srgbClr val="000000"/>
                </a:solidFill>
                <a:effectLst/>
                <a:latin typeface="Tahoma"/>
                <a:ea typeface="Tahoma"/>
                <a:cs typeface="Tahoma"/>
              </a:rPr>
              <a:t>Austin, TX</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2567773" y="2812113"/>
            <a:ext cx="925417" cy="365760"/>
          </a:xfrm>
          <a:prstGeom prst="rect">
            <a:avLst/>
          </a:prstGeom>
          <a:solidFill>
            <a:schemeClr val="bg1"/>
          </a:solidFill>
        </p:spPr>
        <p:txBody>
          <a:bodyPr wrap="square" rtlCol="0">
            <a:spAutoFit/>
          </a:bodyPr>
          <a:lstStyle/>
          <a:p>
            <a:r>
              <a:rPr lang="es-MX" sz="1800" b="0" i="0" strike="noStrike" cap="none" spc="0" baseline="0">
                <a:solidFill>
                  <a:srgbClr val="000000"/>
                </a:solidFill>
                <a:effectLst/>
                <a:latin typeface="Tahoma"/>
                <a:ea typeface="Tahoma"/>
                <a:cs typeface="Tahoma"/>
              </a:rPr>
              <a:t>Seguir</a:t>
            </a: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998246" y="5506264"/>
            <a:ext cx="1080490" cy="369332"/>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Tahoma"/>
                <a:ea typeface="Tahoma"/>
                <a:cs typeface="Tahoma"/>
              </a:rPr>
              <a:t>Chatear</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508752" y="5014990"/>
            <a:ext cx="1677562" cy="369332"/>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Tahoma"/>
                <a:ea typeface="Tahoma"/>
                <a:cs typeface="Tahoma"/>
              </a:rPr>
              <a:t>Amigos/as/</a:t>
            </a:r>
            <a:r>
              <a:rPr lang="es-MX" sz="1800" b="0" i="0" strike="noStrike" cap="none" spc="0" baseline="0" dirty="0" err="1">
                <a:solidFill>
                  <a:srgbClr val="000000"/>
                </a:solidFill>
                <a:effectLst/>
                <a:latin typeface="Tahoma"/>
                <a:ea typeface="Tahoma"/>
                <a:cs typeface="Tahoma"/>
              </a:rPr>
              <a:t>ues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5" name="TextBox 24"/>
          <p:cNvSpPr txBox="1"/>
          <p:nvPr/>
        </p:nvSpPr>
        <p:spPr>
          <a:xfrm>
            <a:off x="2047691" y="1838542"/>
            <a:ext cx="1620475" cy="396240"/>
          </a:xfrm>
          <a:prstGeom prst="rect">
            <a:avLst/>
          </a:prstGeom>
          <a:solidFill>
            <a:schemeClr val="bg1"/>
          </a:solidFill>
        </p:spPr>
        <p:txBody>
          <a:bodyPr wrap="square" rtlCol="0">
            <a:spAutoFit/>
          </a:bodyPr>
          <a:lstStyle/>
          <a:p>
            <a:r>
              <a:rPr lang="es-MX" sz="2000" b="0" i="0" strike="noStrike" cap="none" spc="0" baseline="0" dirty="0">
                <a:solidFill>
                  <a:srgbClr val="000000"/>
                </a:solidFill>
                <a:effectLst/>
                <a:latin typeface="Tahoma"/>
                <a:ea typeface="Tahoma"/>
                <a:cs typeface="Tahoma"/>
              </a:rPr>
              <a:t>Su </a:t>
            </a:r>
            <a:r>
              <a:rPr lang="es-MX" sz="2000" dirty="0">
                <a:solidFill>
                  <a:srgbClr val="000000"/>
                </a:solidFill>
                <a:latin typeface="Tahoma"/>
                <a:ea typeface="Tahoma"/>
                <a:cs typeface="Tahoma"/>
              </a:rPr>
              <a:t>perfil</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26" name="Oval 25"/>
          <p:cNvSpPr/>
          <p:nvPr/>
        </p:nvSpPr>
        <p:spPr>
          <a:xfrm>
            <a:off x="692617" y="2675824"/>
            <a:ext cx="958468" cy="6940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12316" y="2772243"/>
            <a:ext cx="959107" cy="646331"/>
          </a:xfrm>
          <a:prstGeom prst="rect">
            <a:avLst/>
          </a:prstGeom>
          <a:noFill/>
        </p:spPr>
        <p:txBody>
          <a:bodyPr wrap="square" rtlCol="0">
            <a:spAutoFit/>
          </a:bodyPr>
          <a:lstStyle/>
          <a:p>
            <a:pPr algn="ctr"/>
            <a:r>
              <a:rPr lang="es-MX" dirty="0">
                <a:solidFill>
                  <a:srgbClr val="000000"/>
                </a:solidFill>
                <a:latin typeface="Tahoma"/>
                <a:ea typeface="Tahoma"/>
                <a:cs typeface="Tahoma"/>
              </a:rPr>
              <a:t>Foto</a:t>
            </a:r>
            <a:r>
              <a:rPr lang="es-MX" sz="1800" b="0" i="0" strike="noStrike" cap="none" spc="0" baseline="0" dirty="0">
                <a:solidFill>
                  <a:srgbClr val="000000"/>
                </a:solidFill>
                <a:effectLst/>
                <a:latin typeface="Tahoma"/>
                <a:ea typeface="Tahoma"/>
                <a:cs typeface="Tahoma"/>
              </a:rPr>
              <a:t> aquí</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8844530" y="1955154"/>
            <a:ext cx="2434238" cy="518160"/>
          </a:xfrm>
          <a:prstGeom prst="rect">
            <a:avLst/>
          </a:prstGeom>
          <a:solidFill>
            <a:schemeClr val="bg1"/>
          </a:solidFill>
        </p:spPr>
        <p:txBody>
          <a:bodyPr wrap="square" rtlCol="0">
            <a:spAutoFit/>
          </a:bodyPr>
          <a:lstStyle/>
          <a:p>
            <a:r>
              <a:rPr lang="es-MX" sz="2800" b="0" i="0" strike="noStrike" cap="none" spc="0" baseline="0" dirty="0">
                <a:solidFill>
                  <a:srgbClr val="000000"/>
                </a:solidFill>
                <a:effectLst/>
                <a:latin typeface="Calibri"/>
                <a:ea typeface="Calibri"/>
                <a:cs typeface="Calibri"/>
              </a:rPr>
              <a:t>Old Town Rd.</a:t>
            </a:r>
            <a:endParaRPr lang="en-US" sz="2800" dirty="0"/>
          </a:p>
        </p:txBody>
      </p:sp>
    </p:spTree>
    <p:extLst>
      <p:ext uri="{BB962C8B-B14F-4D97-AF65-F5344CB8AC3E}">
        <p14:creationId xmlns:p14="http://schemas.microsoft.com/office/powerpoint/2010/main" val="28028815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27983" y="-21855"/>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1379" y="1463631"/>
            <a:ext cx="9199289" cy="518552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a:off x="4053274" y="-123455"/>
            <a:ext cx="627531" cy="6772611"/>
          </a:xfrm>
          <a:prstGeom prst="rect">
            <a:avLst/>
          </a:prstGeom>
        </p:spPr>
      </p:pic>
      <p:grpSp>
        <p:nvGrpSpPr>
          <p:cNvPr id="2" name="Group 1"/>
          <p:cNvGrpSpPr/>
          <p:nvPr/>
        </p:nvGrpSpPr>
        <p:grpSpPr>
          <a:xfrm>
            <a:off x="6952042" y="4896405"/>
            <a:ext cx="2519427" cy="1041507"/>
            <a:chOff x="8788740" y="4951823"/>
            <a:chExt cx="2519427" cy="1041507"/>
          </a:xfrm>
        </p:grpSpPr>
        <p:sp>
          <p:nvSpPr>
            <p:cNvPr id="12" name="Rectangle 11"/>
            <p:cNvSpPr/>
            <p:nvPr/>
          </p:nvSpPr>
          <p:spPr>
            <a:xfrm>
              <a:off x="8788740" y="4953356"/>
              <a:ext cx="2519427" cy="1039974"/>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8917175" y="4951823"/>
              <a:ext cx="1054663" cy="1041507"/>
            </a:xfrm>
            <a:prstGeom prst="rect">
              <a:avLst/>
            </a:prstGeom>
          </p:spPr>
        </p:pic>
        <p:sp>
          <p:nvSpPr>
            <p:cNvPr id="16" name="Title 1"/>
            <p:cNvSpPr txBox="1"/>
            <p:nvPr/>
          </p:nvSpPr>
          <p:spPr>
            <a:xfrm>
              <a:off x="10048779" y="5162208"/>
              <a:ext cx="1081853" cy="695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200" b="1" i="0" strike="noStrike" cap="none" spc="0" baseline="0">
                  <a:solidFill>
                    <a:srgbClr val="000000"/>
                  </a:solidFill>
                  <a:effectLst/>
                  <a:latin typeface="Tahoma"/>
                  <a:ea typeface="Tahoma"/>
                  <a:cs typeface="Tahoma"/>
                </a:rPr>
                <a:t>NO</a:t>
              </a:r>
            </a:p>
          </p:txBody>
        </p:sp>
      </p:grpSp>
      <p:sp>
        <p:nvSpPr>
          <p:cNvPr id="20" name="TextBox 19"/>
          <p:cNvSpPr txBox="1"/>
          <p:nvPr/>
        </p:nvSpPr>
        <p:spPr>
          <a:xfrm>
            <a:off x="6467589" y="4113655"/>
            <a:ext cx="5215467" cy="640080"/>
          </a:xfrm>
          <a:prstGeom prst="rect">
            <a:avLst/>
          </a:prstGeom>
          <a:noFill/>
        </p:spPr>
        <p:txBody>
          <a:bodyPr wrap="square" rtlCol="0">
            <a:spAutoFit/>
          </a:bodyPr>
          <a:lstStyle/>
          <a:p>
            <a:r>
              <a:rPr lang="es-MX" sz="3600" b="1" i="0" strike="noStrike" cap="none" spc="0" baseline="0">
                <a:solidFill>
                  <a:srgbClr val="000000"/>
                </a:solidFill>
                <a:effectLst/>
                <a:latin typeface="Tahoma"/>
                <a:ea typeface="Tahoma"/>
                <a:cs typeface="Tahoma"/>
              </a:rPr>
              <a:t>¿Agregar al perfil?</a:t>
            </a:r>
          </a:p>
        </p:txBody>
      </p:sp>
      <p:sp>
        <p:nvSpPr>
          <p:cNvPr id="22" name="TextBox 21"/>
          <p:cNvSpPr txBox="1"/>
          <p:nvPr/>
        </p:nvSpPr>
        <p:spPr>
          <a:xfrm>
            <a:off x="6145273" y="498996"/>
            <a:ext cx="5215467" cy="640080"/>
          </a:xfrm>
          <a:prstGeom prst="rect">
            <a:avLst/>
          </a:prstGeom>
          <a:noFill/>
        </p:spPr>
        <p:txBody>
          <a:bodyPr wrap="square" rtlCol="0">
            <a:spAutoFit/>
          </a:bodyPr>
          <a:lstStyle/>
          <a:p>
            <a:r>
              <a:rPr lang="es-MX" sz="3600" b="1" i="0" strike="noStrike" cap="none" spc="0" baseline="0">
                <a:solidFill>
                  <a:srgbClr val="000000"/>
                </a:solidFill>
                <a:effectLst/>
                <a:latin typeface="Tahoma"/>
                <a:ea typeface="Tahoma"/>
                <a:cs typeface="Tahoma"/>
              </a:rPr>
              <a:t>Dónde trabaja</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rcRect t="42667" r="51682" b="16381"/>
          <a:stretch>
            <a:fillRect/>
          </a:stretch>
        </p:blipFill>
        <p:spPr>
          <a:xfrm>
            <a:off x="5272502" y="1281745"/>
            <a:ext cx="5878506" cy="2808514"/>
          </a:xfrm>
          <a:prstGeom prst="rect">
            <a:avLst/>
          </a:prstGeom>
        </p:spPr>
      </p:pic>
      <p:pic>
        <p:nvPicPr>
          <p:cNvPr id="15" name="Picture 14">
            <a:extLst>
              <a:ext uri="{FF2B5EF4-FFF2-40B4-BE49-F238E27FC236}">
                <a16:creationId xmlns:a16="http://schemas.microsoft.com/office/drawing/2014/main" id="{F28EE6AC-694F-4ADC-88B6-D24B332F2AD3}"/>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17" name="Footer Placeholder 3">
            <a:extLst>
              <a:ext uri="{FF2B5EF4-FFF2-40B4-BE49-F238E27FC236}">
                <a16:creationId xmlns:a16="http://schemas.microsoft.com/office/drawing/2014/main" id="{5983E82F-9391-4A40-9732-8D15D7432584}"/>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27" name="TextBox 26"/>
          <p:cNvSpPr txBox="1"/>
          <p:nvPr/>
        </p:nvSpPr>
        <p:spPr>
          <a:xfrm>
            <a:off x="985095" y="3499053"/>
            <a:ext cx="1582677" cy="923330"/>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Tahoma"/>
                <a:ea typeface="Tahoma"/>
                <a:cs typeface="Tahoma"/>
              </a:rPr>
              <a:t>Soltero/a/e</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s-MX" sz="1800" b="0" i="0" strike="noStrike" cap="none" spc="0" baseline="0" dirty="0">
                <a:solidFill>
                  <a:srgbClr val="000000"/>
                </a:solidFill>
                <a:effectLst/>
                <a:latin typeface="Tahoma"/>
                <a:ea typeface="Tahoma"/>
                <a:cs typeface="Tahoma"/>
              </a:rPr>
              <a:t>Austin, TX</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8" name="TextBox 27"/>
          <p:cNvSpPr txBox="1"/>
          <p:nvPr/>
        </p:nvSpPr>
        <p:spPr>
          <a:xfrm>
            <a:off x="2567773" y="2812113"/>
            <a:ext cx="925417" cy="365760"/>
          </a:xfrm>
          <a:prstGeom prst="rect">
            <a:avLst/>
          </a:prstGeom>
          <a:solidFill>
            <a:schemeClr val="bg1"/>
          </a:solidFill>
        </p:spPr>
        <p:txBody>
          <a:bodyPr wrap="square" rtlCol="0">
            <a:spAutoFit/>
          </a:bodyPr>
          <a:lstStyle/>
          <a:p>
            <a:r>
              <a:rPr lang="es-MX" sz="1800" b="0" i="0" strike="noStrike" cap="none" spc="0" baseline="0">
                <a:solidFill>
                  <a:srgbClr val="000000"/>
                </a:solidFill>
                <a:effectLst/>
                <a:latin typeface="Tahoma"/>
                <a:ea typeface="Tahoma"/>
                <a:cs typeface="Tahoma"/>
              </a:rPr>
              <a:t>Seguir</a:t>
            </a: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9" name="TextBox 28"/>
          <p:cNvSpPr txBox="1"/>
          <p:nvPr/>
        </p:nvSpPr>
        <p:spPr>
          <a:xfrm>
            <a:off x="1105824" y="5538538"/>
            <a:ext cx="1160666" cy="369332"/>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Tahoma"/>
                <a:ea typeface="Tahoma"/>
                <a:cs typeface="Tahoma"/>
              </a:rPr>
              <a:t>Chatear</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0" name="TextBox 29"/>
          <p:cNvSpPr txBox="1"/>
          <p:nvPr/>
        </p:nvSpPr>
        <p:spPr>
          <a:xfrm>
            <a:off x="508752" y="5014990"/>
            <a:ext cx="1675050" cy="369332"/>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Tahoma"/>
                <a:ea typeface="Tahoma"/>
                <a:cs typeface="Tahoma"/>
              </a:rPr>
              <a:t>Amigos/as/</a:t>
            </a:r>
            <a:r>
              <a:rPr lang="es-MX" sz="1800" b="0" i="0" strike="noStrike" cap="none" spc="0" baseline="0" dirty="0" err="1">
                <a:solidFill>
                  <a:srgbClr val="000000"/>
                </a:solidFill>
                <a:effectLst/>
                <a:latin typeface="Tahoma"/>
                <a:ea typeface="Tahoma"/>
                <a:cs typeface="Tahoma"/>
              </a:rPr>
              <a:t>ues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1" name="TextBox 30"/>
          <p:cNvSpPr txBox="1"/>
          <p:nvPr/>
        </p:nvSpPr>
        <p:spPr>
          <a:xfrm>
            <a:off x="2047691" y="1838542"/>
            <a:ext cx="1620475" cy="396240"/>
          </a:xfrm>
          <a:prstGeom prst="rect">
            <a:avLst/>
          </a:prstGeom>
          <a:solidFill>
            <a:schemeClr val="bg1"/>
          </a:solidFill>
        </p:spPr>
        <p:txBody>
          <a:bodyPr wrap="square" rtlCol="0">
            <a:spAutoFit/>
          </a:bodyPr>
          <a:lstStyle/>
          <a:p>
            <a:r>
              <a:rPr lang="es-MX" sz="2000" b="0" i="0" strike="noStrike" cap="none" spc="0" baseline="0" dirty="0">
                <a:solidFill>
                  <a:srgbClr val="000000"/>
                </a:solidFill>
                <a:effectLst/>
                <a:latin typeface="Tahoma"/>
                <a:ea typeface="Tahoma"/>
                <a:cs typeface="Tahoma"/>
              </a:rPr>
              <a:t>Su </a:t>
            </a:r>
            <a:r>
              <a:rPr lang="es-MX" sz="2000" dirty="0">
                <a:solidFill>
                  <a:srgbClr val="000000"/>
                </a:solidFill>
                <a:latin typeface="Tahoma"/>
                <a:ea typeface="Tahoma"/>
                <a:cs typeface="Tahoma"/>
              </a:rPr>
              <a:t>perfil</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32" name="Oval 31"/>
          <p:cNvSpPr/>
          <p:nvPr/>
        </p:nvSpPr>
        <p:spPr>
          <a:xfrm>
            <a:off x="692617" y="2675824"/>
            <a:ext cx="958468" cy="6940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12316" y="2772243"/>
            <a:ext cx="959107" cy="646331"/>
          </a:xfrm>
          <a:prstGeom prst="rect">
            <a:avLst/>
          </a:prstGeom>
          <a:noFill/>
        </p:spPr>
        <p:txBody>
          <a:bodyPr wrap="square" rtlCol="0">
            <a:spAutoFit/>
          </a:bodyPr>
          <a:lstStyle/>
          <a:p>
            <a:pPr algn="ctr"/>
            <a:r>
              <a:rPr lang="es-MX" dirty="0">
                <a:solidFill>
                  <a:srgbClr val="000000"/>
                </a:solidFill>
                <a:latin typeface="Tahoma"/>
                <a:ea typeface="Tahoma"/>
                <a:cs typeface="Tahoma"/>
              </a:rPr>
              <a:t>Foto</a:t>
            </a:r>
            <a:r>
              <a:rPr lang="es-MX" sz="1800" b="0" i="0" strike="noStrike" cap="none" spc="0" baseline="0" dirty="0">
                <a:solidFill>
                  <a:srgbClr val="000000"/>
                </a:solidFill>
                <a:effectLst/>
                <a:latin typeface="Tahoma"/>
                <a:ea typeface="Tahoma"/>
                <a:cs typeface="Tahoma"/>
              </a:rPr>
              <a:t> aquí</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6665204" y="1542361"/>
            <a:ext cx="1469935" cy="396240"/>
          </a:xfrm>
          <a:prstGeom prst="rect">
            <a:avLst/>
          </a:prstGeom>
          <a:solidFill>
            <a:schemeClr val="bg1"/>
          </a:solidFill>
        </p:spPr>
        <p:txBody>
          <a:bodyPr wrap="square" rtlCol="0">
            <a:spAutoFit/>
          </a:bodyPr>
          <a:lstStyle/>
          <a:p>
            <a:pPr algn="ctr"/>
            <a:r>
              <a:rPr lang="es-MX" sz="2000" b="0" i="0" strike="noStrike" cap="none" spc="0" baseline="0">
                <a:solidFill>
                  <a:srgbClr val="000000"/>
                </a:solidFill>
                <a:effectLst/>
                <a:latin typeface="Calibri"/>
                <a:ea typeface="Calibri"/>
                <a:cs typeface="Calibri"/>
              </a:rPr>
              <a:t>Oficina</a:t>
            </a:r>
            <a:endParaRPr lang="en-US" sz="2000"/>
          </a:p>
        </p:txBody>
      </p:sp>
      <p:sp>
        <p:nvSpPr>
          <p:cNvPr id="41" name="TextBox 40"/>
          <p:cNvSpPr txBox="1"/>
          <p:nvPr/>
        </p:nvSpPr>
        <p:spPr>
          <a:xfrm>
            <a:off x="9304950" y="1649166"/>
            <a:ext cx="1469935" cy="396240"/>
          </a:xfrm>
          <a:prstGeom prst="rect">
            <a:avLst/>
          </a:prstGeom>
          <a:solidFill>
            <a:schemeClr val="bg1"/>
          </a:solidFill>
        </p:spPr>
        <p:txBody>
          <a:bodyPr wrap="square" rtlCol="0">
            <a:spAutoFit/>
          </a:bodyPr>
          <a:lstStyle/>
          <a:p>
            <a:pPr algn="ctr"/>
            <a:r>
              <a:rPr lang="es-MX" sz="2000" b="0" i="0" strike="noStrike" cap="none" spc="0" baseline="0">
                <a:solidFill>
                  <a:srgbClr val="000000"/>
                </a:solidFill>
                <a:effectLst/>
                <a:latin typeface="Calibri"/>
                <a:ea typeface="Calibri"/>
                <a:cs typeface="Calibri"/>
              </a:rPr>
              <a:t>Oficina</a:t>
            </a:r>
            <a:endParaRPr lang="en-US" sz="2000"/>
          </a:p>
        </p:txBody>
      </p:sp>
      <p:sp>
        <p:nvSpPr>
          <p:cNvPr id="5" name="TextBox 4"/>
          <p:cNvSpPr txBox="1"/>
          <p:nvPr/>
        </p:nvSpPr>
        <p:spPr>
          <a:xfrm>
            <a:off x="9869914" y="2077725"/>
            <a:ext cx="1288974" cy="365760"/>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Calibri"/>
                <a:ea typeface="Calibri"/>
                <a:cs typeface="Calibri"/>
              </a:rPr>
              <a:t>Main St.</a:t>
            </a:r>
            <a:endParaRPr lang="en-US" dirty="0"/>
          </a:p>
        </p:txBody>
      </p:sp>
    </p:spTree>
    <p:extLst>
      <p:ext uri="{BB962C8B-B14F-4D97-AF65-F5344CB8AC3E}">
        <p14:creationId xmlns:p14="http://schemas.microsoft.com/office/powerpoint/2010/main" val="38891622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27983" y="-21855"/>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1379" y="1463631"/>
            <a:ext cx="9199289" cy="518552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a:off x="4053274" y="-123455"/>
            <a:ext cx="627531" cy="6772611"/>
          </a:xfrm>
          <a:prstGeom prst="rect">
            <a:avLst/>
          </a:prstGeom>
        </p:spPr>
      </p:pic>
      <p:grpSp>
        <p:nvGrpSpPr>
          <p:cNvPr id="2" name="Group 1"/>
          <p:cNvGrpSpPr/>
          <p:nvPr/>
        </p:nvGrpSpPr>
        <p:grpSpPr>
          <a:xfrm>
            <a:off x="7033727" y="4894230"/>
            <a:ext cx="2519427" cy="1039974"/>
            <a:chOff x="5288054" y="4944534"/>
            <a:chExt cx="2519427" cy="1039974"/>
          </a:xfrm>
        </p:grpSpPr>
        <p:sp>
          <p:nvSpPr>
            <p:cNvPr id="11" name="Rectangle 10"/>
            <p:cNvSpPr/>
            <p:nvPr/>
          </p:nvSpPr>
          <p:spPr>
            <a:xfrm>
              <a:off x="5288054" y="4944534"/>
              <a:ext cx="2519427" cy="1039974"/>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t="4183" r="67947" b="43399"/>
            <a:stretch>
              <a:fillRect/>
            </a:stretch>
          </p:blipFill>
          <p:spPr>
            <a:xfrm>
              <a:off x="5380893" y="4944534"/>
              <a:ext cx="1258207" cy="1039974"/>
            </a:xfrm>
            <a:prstGeom prst="rect">
              <a:avLst/>
            </a:prstGeom>
          </p:spPr>
        </p:pic>
        <p:sp>
          <p:nvSpPr>
            <p:cNvPr id="15" name="Title 1"/>
            <p:cNvSpPr txBox="1"/>
            <p:nvPr/>
          </p:nvSpPr>
          <p:spPr>
            <a:xfrm>
              <a:off x="6608107" y="5162208"/>
              <a:ext cx="1081853" cy="695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400" b="1" i="0" strike="noStrike" cap="none" spc="0" baseline="0">
                  <a:solidFill>
                    <a:srgbClr val="000000"/>
                  </a:solidFill>
                  <a:effectLst/>
                  <a:latin typeface="Tahoma"/>
                  <a:ea typeface="Tahoma"/>
                  <a:cs typeface="Tahoma"/>
                </a:rPr>
                <a:t>SÍ</a:t>
              </a:r>
            </a:p>
          </p:txBody>
        </p:sp>
      </p:grpSp>
      <p:pic>
        <p:nvPicPr>
          <p:cNvPr id="17" name="Picture 16"/>
          <p:cNvPicPr>
            <a:picLocks noChangeAspect="1"/>
          </p:cNvPicPr>
          <p:nvPr/>
        </p:nvPicPr>
        <p:blipFill>
          <a:blip r:embed="rId6">
            <a:extLst>
              <a:ext uri="{28A0092B-C50C-407E-A947-70E740481C1C}">
                <a14:useLocalDpi xmlns:a14="http://schemas.microsoft.com/office/drawing/2010/main" val="0"/>
              </a:ext>
            </a:extLst>
          </a:blip>
          <a:srcRect l="18731" t="55638" r="55474" b="18189"/>
          <a:stretch>
            <a:fillRect/>
          </a:stretch>
        </p:blipFill>
        <p:spPr>
          <a:xfrm>
            <a:off x="6180257" y="1345366"/>
            <a:ext cx="4747033" cy="2715030"/>
          </a:xfrm>
          <a:prstGeom prst="rect">
            <a:avLst/>
          </a:prstGeom>
        </p:spPr>
      </p:pic>
      <p:sp>
        <p:nvSpPr>
          <p:cNvPr id="20" name="TextBox 19"/>
          <p:cNvSpPr txBox="1"/>
          <p:nvPr/>
        </p:nvSpPr>
        <p:spPr>
          <a:xfrm>
            <a:off x="6547765" y="3938685"/>
            <a:ext cx="5215467" cy="640080"/>
          </a:xfrm>
          <a:prstGeom prst="rect">
            <a:avLst/>
          </a:prstGeom>
          <a:noFill/>
        </p:spPr>
        <p:txBody>
          <a:bodyPr wrap="square" rtlCol="0">
            <a:spAutoFit/>
          </a:bodyPr>
          <a:lstStyle/>
          <a:p>
            <a:r>
              <a:rPr lang="es-MX" sz="3600" b="1" i="0" strike="noStrike" cap="none" spc="0" baseline="0">
                <a:solidFill>
                  <a:srgbClr val="000000"/>
                </a:solidFill>
                <a:effectLst/>
                <a:latin typeface="Tahoma"/>
                <a:ea typeface="Tahoma"/>
                <a:cs typeface="Tahoma"/>
              </a:rPr>
              <a:t>¿Agregar al perfil?</a:t>
            </a:r>
          </a:p>
        </p:txBody>
      </p:sp>
      <p:sp>
        <p:nvSpPr>
          <p:cNvPr id="21" name="TextBox 20"/>
          <p:cNvSpPr txBox="1"/>
          <p:nvPr/>
        </p:nvSpPr>
        <p:spPr>
          <a:xfrm>
            <a:off x="5915165" y="817300"/>
            <a:ext cx="5215467" cy="640080"/>
          </a:xfrm>
          <a:prstGeom prst="rect">
            <a:avLst/>
          </a:prstGeom>
          <a:noFill/>
        </p:spPr>
        <p:txBody>
          <a:bodyPr wrap="square" rtlCol="0">
            <a:spAutoFit/>
          </a:bodyPr>
          <a:lstStyle/>
          <a:p>
            <a:r>
              <a:rPr lang="es-MX" sz="3600" b="1" i="0" strike="noStrike" cap="none" spc="0" baseline="0">
                <a:solidFill>
                  <a:srgbClr val="000000"/>
                </a:solidFill>
                <a:effectLst/>
                <a:latin typeface="Tahoma"/>
                <a:ea typeface="Tahoma"/>
                <a:cs typeface="Tahoma"/>
              </a:rPr>
              <a:t>Su color favorito</a:t>
            </a:r>
          </a:p>
        </p:txBody>
      </p:sp>
      <p:pic>
        <p:nvPicPr>
          <p:cNvPr id="14" name="Picture 13">
            <a:extLst>
              <a:ext uri="{FF2B5EF4-FFF2-40B4-BE49-F238E27FC236}">
                <a16:creationId xmlns:a16="http://schemas.microsoft.com/office/drawing/2014/main" id="{81707FA9-3327-45CD-A62B-A4C5B02CDBBC}"/>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16" name="Footer Placeholder 3">
            <a:extLst>
              <a:ext uri="{FF2B5EF4-FFF2-40B4-BE49-F238E27FC236}">
                <a16:creationId xmlns:a16="http://schemas.microsoft.com/office/drawing/2014/main" id="{62F4EF85-E657-4D24-AA8D-348836FEBD7D}"/>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18" name="TextBox 17"/>
          <p:cNvSpPr txBox="1"/>
          <p:nvPr/>
        </p:nvSpPr>
        <p:spPr>
          <a:xfrm>
            <a:off x="985095" y="3499053"/>
            <a:ext cx="1620475" cy="923330"/>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Tahoma"/>
                <a:ea typeface="Tahoma"/>
                <a:cs typeface="Tahoma"/>
              </a:rPr>
              <a:t>Soltero/a/e</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s-MX" sz="1800" b="0" i="0" strike="noStrike" cap="none" spc="0" baseline="0" dirty="0">
                <a:solidFill>
                  <a:srgbClr val="000000"/>
                </a:solidFill>
                <a:effectLst/>
                <a:latin typeface="Tahoma"/>
                <a:ea typeface="Tahoma"/>
                <a:cs typeface="Tahoma"/>
              </a:rPr>
              <a:t>Austin, TX</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2567773" y="2812113"/>
            <a:ext cx="925417" cy="365760"/>
          </a:xfrm>
          <a:prstGeom prst="rect">
            <a:avLst/>
          </a:prstGeom>
          <a:solidFill>
            <a:schemeClr val="bg1"/>
          </a:solidFill>
        </p:spPr>
        <p:txBody>
          <a:bodyPr wrap="square" rtlCol="0">
            <a:spAutoFit/>
          </a:bodyPr>
          <a:lstStyle/>
          <a:p>
            <a:r>
              <a:rPr lang="es-MX" sz="1800" b="0" i="0" strike="noStrike" cap="none" spc="0" baseline="0">
                <a:solidFill>
                  <a:srgbClr val="000000"/>
                </a:solidFill>
                <a:effectLst/>
                <a:latin typeface="Tahoma"/>
                <a:ea typeface="Tahoma"/>
                <a:cs typeface="Tahoma"/>
              </a:rPr>
              <a:t>Seguir</a:t>
            </a: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1105824" y="5538538"/>
            <a:ext cx="1196312" cy="369332"/>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Tahoma"/>
                <a:ea typeface="Tahoma"/>
                <a:cs typeface="Tahoma"/>
              </a:rPr>
              <a:t>Chatear</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508752" y="5014990"/>
            <a:ext cx="1793384" cy="369332"/>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Tahoma"/>
                <a:ea typeface="Tahoma"/>
                <a:cs typeface="Tahoma"/>
              </a:rPr>
              <a:t>Amigos/as/</a:t>
            </a:r>
            <a:r>
              <a:rPr lang="es-MX" sz="1800" b="0" i="0" strike="noStrike" cap="none" spc="0" baseline="0" dirty="0" err="1">
                <a:solidFill>
                  <a:srgbClr val="000000"/>
                </a:solidFill>
                <a:effectLst/>
                <a:latin typeface="Tahoma"/>
                <a:ea typeface="Tahoma"/>
                <a:cs typeface="Tahoma"/>
              </a:rPr>
              <a:t>ues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2047691" y="1838542"/>
            <a:ext cx="1620475" cy="396240"/>
          </a:xfrm>
          <a:prstGeom prst="rect">
            <a:avLst/>
          </a:prstGeom>
          <a:solidFill>
            <a:schemeClr val="bg1"/>
          </a:solidFill>
        </p:spPr>
        <p:txBody>
          <a:bodyPr wrap="square" rtlCol="0">
            <a:spAutoFit/>
          </a:bodyPr>
          <a:lstStyle/>
          <a:p>
            <a:r>
              <a:rPr lang="es-MX" sz="2000" b="0" i="0" strike="noStrike" cap="none" spc="0" baseline="0" dirty="0">
                <a:solidFill>
                  <a:srgbClr val="000000"/>
                </a:solidFill>
                <a:effectLst/>
                <a:latin typeface="Tahoma"/>
                <a:ea typeface="Tahoma"/>
                <a:cs typeface="Tahoma"/>
              </a:rPr>
              <a:t>Su </a:t>
            </a:r>
            <a:r>
              <a:rPr lang="es-MX" sz="2000" dirty="0">
                <a:solidFill>
                  <a:srgbClr val="000000"/>
                </a:solidFill>
                <a:latin typeface="Tahoma"/>
                <a:ea typeface="Tahoma"/>
                <a:cs typeface="Tahoma"/>
              </a:rPr>
              <a:t>perfil</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25" name="Oval 24"/>
          <p:cNvSpPr/>
          <p:nvPr/>
        </p:nvSpPr>
        <p:spPr>
          <a:xfrm>
            <a:off x="692617" y="2675824"/>
            <a:ext cx="958468" cy="6940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12316" y="2772243"/>
            <a:ext cx="959107" cy="646331"/>
          </a:xfrm>
          <a:prstGeom prst="rect">
            <a:avLst/>
          </a:prstGeom>
          <a:noFill/>
        </p:spPr>
        <p:txBody>
          <a:bodyPr wrap="square" rtlCol="0">
            <a:spAutoFit/>
          </a:bodyPr>
          <a:lstStyle/>
          <a:p>
            <a:pPr algn="ctr"/>
            <a:r>
              <a:rPr lang="es-MX" dirty="0">
                <a:solidFill>
                  <a:srgbClr val="000000"/>
                </a:solidFill>
                <a:latin typeface="Tahoma"/>
                <a:ea typeface="Tahoma"/>
                <a:cs typeface="Tahoma"/>
              </a:rPr>
              <a:t>Foto</a:t>
            </a:r>
            <a:r>
              <a:rPr lang="es-MX" sz="1800" b="0" i="0" strike="noStrike" cap="none" spc="0" baseline="0" dirty="0">
                <a:solidFill>
                  <a:srgbClr val="000000"/>
                </a:solidFill>
                <a:effectLst/>
                <a:latin typeface="Tahoma"/>
                <a:ea typeface="Tahoma"/>
                <a:cs typeface="Tahoma"/>
              </a:rPr>
              <a:t> aquí</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Oval 2"/>
          <p:cNvSpPr/>
          <p:nvPr/>
        </p:nvSpPr>
        <p:spPr>
          <a:xfrm rot="21333056">
            <a:off x="7319884" y="2783260"/>
            <a:ext cx="1244906" cy="37390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67740" y="2812113"/>
            <a:ext cx="794151" cy="365760"/>
          </a:xfrm>
          <a:prstGeom prst="rect">
            <a:avLst/>
          </a:prstGeom>
          <a:noFill/>
        </p:spPr>
        <p:txBody>
          <a:bodyPr wrap="square" rtlCol="0">
            <a:spAutoFit/>
          </a:bodyPr>
          <a:lstStyle/>
          <a:p>
            <a:r>
              <a:rPr lang="es-MX" sz="1800" b="0" i="0" strike="noStrike" cap="none" spc="0" baseline="0">
                <a:solidFill>
                  <a:srgbClr val="000000"/>
                </a:solidFill>
                <a:effectLst/>
                <a:latin typeface="Tahoma"/>
                <a:ea typeface="Tahoma"/>
                <a:cs typeface="Tahoma"/>
              </a:rPr>
              <a:t>ROJO</a:t>
            </a:r>
            <a:endParaRPr lang="en-US">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319257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08"/>
            <a:ext cx="12173259" cy="6858000"/>
          </a:xfrm>
          <a:prstGeom prst="rect">
            <a:avLst/>
          </a:prstGeom>
        </p:spPr>
      </p:pic>
      <p:sp>
        <p:nvSpPr>
          <p:cNvPr id="12" name="Rectangle 11"/>
          <p:cNvSpPr/>
          <p:nvPr/>
        </p:nvSpPr>
        <p:spPr>
          <a:xfrm>
            <a:off x="3384714" y="1154431"/>
            <a:ext cx="8719658" cy="381736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5799402" y="1225814"/>
            <a:ext cx="1974998" cy="1796229"/>
            <a:chOff x="9466432" y="3064165"/>
            <a:chExt cx="1974998" cy="1796229"/>
          </a:xfrm>
        </p:grpSpPr>
        <p:sp>
          <p:nvSpPr>
            <p:cNvPr id="59" name="TextBox 58"/>
            <p:cNvSpPr txBox="1"/>
            <p:nvPr/>
          </p:nvSpPr>
          <p:spPr>
            <a:xfrm>
              <a:off x="9466431" y="3075290"/>
              <a:ext cx="1974998"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Privado</a:t>
              </a:r>
            </a:p>
          </p:txBody>
        </p:sp>
        <p:pic>
          <p:nvPicPr>
            <p:cNvPr id="62" name="Picture 6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5937" y="3064165"/>
              <a:ext cx="1801372" cy="1536195"/>
            </a:xfrm>
            <a:prstGeom prst="rect">
              <a:avLst/>
            </a:prstGeom>
          </p:spPr>
        </p:pic>
      </p:grpSp>
      <p:grpSp>
        <p:nvGrpSpPr>
          <p:cNvPr id="63" name="Group 62"/>
          <p:cNvGrpSpPr/>
          <p:nvPr/>
        </p:nvGrpSpPr>
        <p:grpSpPr>
          <a:xfrm>
            <a:off x="3532536" y="1232327"/>
            <a:ext cx="2108418" cy="1785104"/>
            <a:chOff x="7213202" y="3075290"/>
            <a:chExt cx="2108418" cy="1785104"/>
          </a:xfrm>
        </p:grpSpPr>
        <p:sp>
          <p:nvSpPr>
            <p:cNvPr id="64" name="TextBox 63"/>
            <p:cNvSpPr txBox="1"/>
            <p:nvPr/>
          </p:nvSpPr>
          <p:spPr>
            <a:xfrm>
              <a:off x="7213203" y="3075290"/>
              <a:ext cx="2108418"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Público</a:t>
              </a:r>
            </a:p>
          </p:txBody>
        </p:sp>
        <p:pic>
          <p:nvPicPr>
            <p:cNvPr id="65" name="Picture 6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7079" y="3121315"/>
              <a:ext cx="1641111" cy="1399526"/>
            </a:xfrm>
            <a:prstGeom prst="rect">
              <a:avLst/>
            </a:prstGeom>
          </p:spPr>
        </p:pic>
      </p:grpSp>
      <p:grpSp>
        <p:nvGrpSpPr>
          <p:cNvPr id="26" name="Group 25"/>
          <p:cNvGrpSpPr/>
          <p:nvPr/>
        </p:nvGrpSpPr>
        <p:grpSpPr>
          <a:xfrm>
            <a:off x="10003642" y="1242899"/>
            <a:ext cx="1974998" cy="1785104"/>
            <a:chOff x="-4430446" y="615697"/>
            <a:chExt cx="1974998" cy="1785104"/>
          </a:xfrm>
        </p:grpSpPr>
        <p:sp>
          <p:nvSpPr>
            <p:cNvPr id="67" name="TextBox 66"/>
            <p:cNvSpPr txBox="1"/>
            <p:nvPr/>
          </p:nvSpPr>
          <p:spPr>
            <a:xfrm>
              <a:off x="-4430447" y="615697"/>
              <a:ext cx="1974998"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1" strike="noStrike" cap="none" spc="0" baseline="0">
                  <a:solidFill>
                    <a:srgbClr val="000000"/>
                  </a:solidFill>
                  <a:effectLst/>
                  <a:latin typeface="Tahoma"/>
                  <a:ea typeface="Tahoma"/>
                  <a:cs typeface="Tahoma"/>
                </a:rPr>
                <a:t>Catfishing</a:t>
              </a: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48048" y="664789"/>
              <a:ext cx="1610201" cy="1373166"/>
            </a:xfrm>
            <a:prstGeom prst="rect">
              <a:avLst/>
            </a:prstGeom>
          </p:spPr>
        </p:pic>
      </p:grpSp>
      <p:grpSp>
        <p:nvGrpSpPr>
          <p:cNvPr id="27" name="Group 26"/>
          <p:cNvGrpSpPr/>
          <p:nvPr/>
        </p:nvGrpSpPr>
        <p:grpSpPr>
          <a:xfrm>
            <a:off x="3536802" y="3113760"/>
            <a:ext cx="2104152" cy="1785104"/>
            <a:chOff x="-4792012" y="3479752"/>
            <a:chExt cx="2104152" cy="1785104"/>
          </a:xfrm>
        </p:grpSpPr>
        <p:sp>
          <p:nvSpPr>
            <p:cNvPr id="70" name="TextBox 69"/>
            <p:cNvSpPr txBox="1"/>
            <p:nvPr/>
          </p:nvSpPr>
          <p:spPr>
            <a:xfrm>
              <a:off x="-4792012" y="3479752"/>
              <a:ext cx="2104152"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Videojuego</a:t>
              </a:r>
            </a:p>
          </p:txBody>
        </p:sp>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3383" y="3633284"/>
              <a:ext cx="1546824" cy="1319119"/>
            </a:xfrm>
            <a:prstGeom prst="rect">
              <a:avLst/>
            </a:prstGeom>
          </p:spPr>
        </p:pic>
      </p:grpSp>
      <p:grpSp>
        <p:nvGrpSpPr>
          <p:cNvPr id="84" name="Group 83"/>
          <p:cNvGrpSpPr/>
          <p:nvPr/>
        </p:nvGrpSpPr>
        <p:grpSpPr>
          <a:xfrm>
            <a:off x="10008577" y="3116229"/>
            <a:ext cx="1974998" cy="1785104"/>
            <a:chOff x="-2345915" y="4775323"/>
            <a:chExt cx="1974998" cy="1785104"/>
          </a:xfrm>
        </p:grpSpPr>
        <p:sp>
          <p:nvSpPr>
            <p:cNvPr id="73" name="TextBox 72"/>
            <p:cNvSpPr txBox="1"/>
            <p:nvPr/>
          </p:nvSpPr>
          <p:spPr>
            <a:xfrm>
              <a:off x="-2345916" y="4775322"/>
              <a:ext cx="1974998"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Medios sociales</a:t>
              </a:r>
            </a:p>
          </p:txBody>
        </p:sp>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58118" y="4807407"/>
              <a:ext cx="1645279" cy="1403080"/>
            </a:xfrm>
            <a:prstGeom prst="rect">
              <a:avLst/>
            </a:prstGeom>
          </p:spPr>
        </p:pic>
      </p:grpSp>
      <p:grpSp>
        <p:nvGrpSpPr>
          <p:cNvPr id="28" name="Group 27"/>
          <p:cNvGrpSpPr/>
          <p:nvPr/>
        </p:nvGrpSpPr>
        <p:grpSpPr>
          <a:xfrm>
            <a:off x="5818941" y="3114040"/>
            <a:ext cx="1975104" cy="1764792"/>
            <a:chOff x="12723873" y="4621956"/>
            <a:chExt cx="1975104" cy="1737360"/>
          </a:xfrm>
        </p:grpSpPr>
        <p:sp>
          <p:nvSpPr>
            <p:cNvPr id="76" name="TextBox 75"/>
            <p:cNvSpPr txBox="1"/>
            <p:nvPr/>
          </p:nvSpPr>
          <p:spPr>
            <a:xfrm>
              <a:off x="12723873" y="4621956"/>
              <a:ext cx="1975104" cy="17373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400" b="1" i="0" strike="noStrike" cap="none" spc="0" baseline="0" dirty="0">
                  <a:solidFill>
                    <a:srgbClr val="000000"/>
                  </a:solidFill>
                  <a:effectLst/>
                  <a:latin typeface="Tahoma"/>
                  <a:ea typeface="Tahoma"/>
                  <a:cs typeface="Tahoma"/>
                </a:rPr>
                <a:t>Correo electrónico</a:t>
              </a:r>
            </a:p>
          </p:txBody>
        </p:sp>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988737" y="4711066"/>
              <a:ext cx="1639970" cy="1398553"/>
            </a:xfrm>
            <a:prstGeom prst="rect">
              <a:avLst/>
            </a:prstGeom>
          </p:spPr>
        </p:pic>
      </p:grpSp>
      <p:grpSp>
        <p:nvGrpSpPr>
          <p:cNvPr id="29" name="Group 28"/>
          <p:cNvGrpSpPr/>
          <p:nvPr/>
        </p:nvGrpSpPr>
        <p:grpSpPr>
          <a:xfrm>
            <a:off x="7911000" y="3116805"/>
            <a:ext cx="1974998" cy="1785104"/>
            <a:chOff x="14753265" y="1703778"/>
            <a:chExt cx="1974998" cy="1785104"/>
          </a:xfrm>
        </p:grpSpPr>
        <p:sp>
          <p:nvSpPr>
            <p:cNvPr id="79" name="TextBox 78"/>
            <p:cNvSpPr txBox="1"/>
            <p:nvPr/>
          </p:nvSpPr>
          <p:spPr>
            <a:xfrm>
              <a:off x="14753268" y="1703778"/>
              <a:ext cx="1974998" cy="176784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dirty="0">
                  <a:solidFill>
                    <a:srgbClr val="000000"/>
                  </a:solidFill>
                  <a:effectLst/>
                  <a:latin typeface="Tahoma"/>
                  <a:ea typeface="Tahoma"/>
                  <a:cs typeface="Tahoma"/>
                </a:rPr>
                <a:t>Textear</a:t>
              </a:r>
            </a:p>
          </p:txBody>
        </p:sp>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990273" y="1774049"/>
              <a:ext cx="1511581" cy="1289064"/>
            </a:xfrm>
            <a:prstGeom prst="rect">
              <a:avLst/>
            </a:prstGeom>
          </p:spPr>
        </p:pic>
      </p:grpSp>
      <p:grpSp>
        <p:nvGrpSpPr>
          <p:cNvPr id="25" name="Group 24"/>
          <p:cNvGrpSpPr/>
          <p:nvPr/>
        </p:nvGrpSpPr>
        <p:grpSpPr>
          <a:xfrm>
            <a:off x="7905243" y="1237021"/>
            <a:ext cx="1974998" cy="1785104"/>
            <a:chOff x="15683757" y="4297584"/>
            <a:chExt cx="1974998" cy="1785104"/>
          </a:xfrm>
        </p:grpSpPr>
        <p:sp>
          <p:nvSpPr>
            <p:cNvPr id="82" name="TextBox 81"/>
            <p:cNvSpPr txBox="1"/>
            <p:nvPr/>
          </p:nvSpPr>
          <p:spPr>
            <a:xfrm>
              <a:off x="15683757" y="4297584"/>
              <a:ext cx="1974998"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Ver videos</a:t>
              </a:r>
            </a:p>
          </p:txBody>
        </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782930" y="4324521"/>
              <a:ext cx="1801372" cy="1536195"/>
            </a:xfrm>
            <a:prstGeom prst="rect">
              <a:avLst/>
            </a:prstGeom>
          </p:spPr>
        </p:pic>
      </p:grpSp>
      <p:pic>
        <p:nvPicPr>
          <p:cNvPr id="69" name="Picture 68">
            <a:extLst>
              <a:ext uri="{FF2B5EF4-FFF2-40B4-BE49-F238E27FC236}">
                <a16:creationId xmlns:a16="http://schemas.microsoft.com/office/drawing/2014/main" id="{29ED6250-845D-49D7-B508-7D53DD18B713}"/>
              </a:ext>
            </a:extLst>
          </p:cNvPr>
          <p:cNvPicPr>
            <a:picLocks noChangeAspect="1"/>
          </p:cNvPicPr>
          <p:nvPr/>
        </p:nvPicPr>
        <p:blipFill>
          <a:blip r:embed="rId12">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71" name="TextBox 70">
            <a:extLst>
              <a:ext uri="{FF2B5EF4-FFF2-40B4-BE49-F238E27FC236}">
                <a16:creationId xmlns:a16="http://schemas.microsoft.com/office/drawing/2014/main" id="{69E7B724-F219-2041-874C-4688FBF8CEF9}"/>
              </a:ext>
            </a:extLst>
          </p:cNvPr>
          <p:cNvSpPr txBox="1"/>
          <p:nvPr/>
        </p:nvSpPr>
        <p:spPr>
          <a:xfrm>
            <a:off x="2386756" y="118443"/>
            <a:ext cx="6174286" cy="646331"/>
          </a:xfrm>
          <a:prstGeom prst="rect">
            <a:avLst/>
          </a:prstGeom>
          <a:solidFill>
            <a:schemeClr val="bg1"/>
          </a:solid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Palabras importantes</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sp>
        <p:nvSpPr>
          <p:cNvPr id="72" name="Rectangle 71">
            <a:extLst>
              <a:ext uri="{FF2B5EF4-FFF2-40B4-BE49-F238E27FC236}">
                <a16:creationId xmlns:a16="http://schemas.microsoft.com/office/drawing/2014/main" id="{CF953D68-C414-6548-A8EA-ED832FCAAB50}"/>
              </a:ext>
            </a:extLst>
          </p:cNvPr>
          <p:cNvSpPr/>
          <p:nvPr/>
        </p:nvSpPr>
        <p:spPr>
          <a:xfrm>
            <a:off x="5808429" y="6621481"/>
            <a:ext cx="5386043" cy="246221"/>
          </a:xfrm>
          <a:prstGeom prst="rect">
            <a:avLst/>
          </a:prstGeom>
        </p:spPr>
        <p:txBody>
          <a:bodyPr wrap="square">
            <a:spAutoFit/>
          </a:bodyPr>
          <a:lstStyle/>
          <a:p>
            <a:r>
              <a:rPr lang="es-MX" sz="1000" b="0" i="0" strike="noStrike" cap="none" spc="0" baseline="0" dirty="0">
                <a:solidFill>
                  <a:srgbClr val="3D4046"/>
                </a:solidFill>
                <a:effectLst/>
                <a:latin typeface="Tahoma"/>
                <a:ea typeface="Tahoma"/>
                <a:cs typeface="Tahoma"/>
              </a:rPr>
              <a:t>Copyright © 2022 SymbolStix, LLC. Todos los derechos reservados. Usado con autorización.</a:t>
            </a:r>
            <a:endParaRPr lang="en-US" sz="1000" dirty="0">
              <a:latin typeface="Tahoma" panose="020B0604030504040204" pitchFamily="34" charset="0"/>
              <a:ea typeface="Tahoma" panose="020B0604030504040204" pitchFamily="34" charset="0"/>
              <a:cs typeface="Tahoma" panose="020B0604030504040204" pitchFamily="34" charset="0"/>
            </a:endParaRPr>
          </a:p>
        </p:txBody>
      </p:sp>
      <p:grpSp>
        <p:nvGrpSpPr>
          <p:cNvPr id="74" name="Group 73">
            <a:extLst>
              <a:ext uri="{FF2B5EF4-FFF2-40B4-BE49-F238E27FC236}">
                <a16:creationId xmlns:a16="http://schemas.microsoft.com/office/drawing/2014/main" id="{9557F25F-A6BE-4D4F-BD72-71A705701D9E}"/>
              </a:ext>
            </a:extLst>
          </p:cNvPr>
          <p:cNvGrpSpPr/>
          <p:nvPr/>
        </p:nvGrpSpPr>
        <p:grpSpPr>
          <a:xfrm>
            <a:off x="5211830" y="4990585"/>
            <a:ext cx="6887774" cy="1612811"/>
            <a:chOff x="5211830" y="4990585"/>
            <a:chExt cx="6887774" cy="1612811"/>
          </a:xfrm>
        </p:grpSpPr>
        <p:sp>
          <p:nvSpPr>
            <p:cNvPr id="75" name="Rectangle 74">
              <a:extLst>
                <a:ext uri="{FF2B5EF4-FFF2-40B4-BE49-F238E27FC236}">
                  <a16:creationId xmlns:a16="http://schemas.microsoft.com/office/drawing/2014/main" id="{92AC7D4A-5DB8-AB4D-B7A3-1E789CF1D7A4}"/>
                </a:ext>
              </a:extLst>
            </p:cNvPr>
            <p:cNvSpPr/>
            <p:nvPr/>
          </p:nvSpPr>
          <p:spPr>
            <a:xfrm>
              <a:off x="5211830" y="4990585"/>
              <a:ext cx="6887774" cy="161281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800BE44A-7CF9-844B-AF94-DB4FA9DABE59}"/>
                </a:ext>
              </a:extLst>
            </p:cNvPr>
            <p:cNvGrpSpPr/>
            <p:nvPr/>
          </p:nvGrpSpPr>
          <p:grpSpPr>
            <a:xfrm>
              <a:off x="5302551" y="5114260"/>
              <a:ext cx="6690725" cy="1346741"/>
              <a:chOff x="5302551" y="5114260"/>
              <a:chExt cx="6690725" cy="1346741"/>
            </a:xfrm>
          </p:grpSpPr>
          <p:grpSp>
            <p:nvGrpSpPr>
              <p:cNvPr id="78" name="Group 77">
                <a:extLst>
                  <a:ext uri="{FF2B5EF4-FFF2-40B4-BE49-F238E27FC236}">
                    <a16:creationId xmlns:a16="http://schemas.microsoft.com/office/drawing/2014/main" id="{19BEA7A6-F065-7A4C-A928-F58BFA13842C}"/>
                  </a:ext>
                </a:extLst>
              </p:cNvPr>
              <p:cNvGrpSpPr/>
              <p:nvPr/>
            </p:nvGrpSpPr>
            <p:grpSpPr>
              <a:xfrm>
                <a:off x="5302551" y="5114260"/>
                <a:ext cx="1380744" cy="1344168"/>
                <a:chOff x="5302551" y="5101197"/>
                <a:chExt cx="1380744" cy="1344168"/>
              </a:xfrm>
            </p:grpSpPr>
            <p:sp>
              <p:nvSpPr>
                <p:cNvPr id="94" name="TextBox 93">
                  <a:extLst>
                    <a:ext uri="{FF2B5EF4-FFF2-40B4-BE49-F238E27FC236}">
                      <a16:creationId xmlns:a16="http://schemas.microsoft.com/office/drawing/2014/main" id="{87AD55CE-46A8-7D4E-97EA-6CB3D98142FF}"/>
                    </a:ext>
                  </a:extLst>
                </p:cNvPr>
                <p:cNvSpPr txBox="1"/>
                <p:nvPr/>
              </p:nvSpPr>
              <p:spPr>
                <a:xfrm>
                  <a:off x="5302551" y="5101197"/>
                  <a:ext cx="1380744"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dirty="0">
                      <a:solidFill>
                        <a:srgbClr val="000000"/>
                      </a:solidFill>
                      <a:latin typeface="Tahoma"/>
                      <a:ea typeface="Tahoma"/>
                      <a:cs typeface="Tahoma"/>
                    </a:rPr>
                    <a:t>Yo m</a:t>
                  </a:r>
                  <a:r>
                    <a:rPr lang="es-MX" sz="1400" b="1" i="0" strike="noStrike" cap="none" spc="0" baseline="0" dirty="0">
                      <a:solidFill>
                        <a:srgbClr val="000000"/>
                      </a:solidFill>
                      <a:effectLst/>
                      <a:latin typeface="Tahoma"/>
                      <a:ea typeface="Tahoma"/>
                      <a:cs typeface="Tahoma"/>
                    </a:rPr>
                    <a:t>e siento</a:t>
                  </a:r>
                </a:p>
              </p:txBody>
            </p:sp>
            <p:pic>
              <p:nvPicPr>
                <p:cNvPr id="95" name="Picture 94">
                  <a:extLst>
                    <a:ext uri="{FF2B5EF4-FFF2-40B4-BE49-F238E27FC236}">
                      <a16:creationId xmlns:a16="http://schemas.microsoft.com/office/drawing/2014/main" id="{8D899C8F-4832-F340-A075-779F3A3B24A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415868" y="5142338"/>
                  <a:ext cx="1156974" cy="986658"/>
                </a:xfrm>
                <a:prstGeom prst="rect">
                  <a:avLst/>
                </a:prstGeom>
              </p:spPr>
            </p:pic>
          </p:grpSp>
          <p:grpSp>
            <p:nvGrpSpPr>
              <p:cNvPr id="80" name="Group 79">
                <a:extLst>
                  <a:ext uri="{FF2B5EF4-FFF2-40B4-BE49-F238E27FC236}">
                    <a16:creationId xmlns:a16="http://schemas.microsoft.com/office/drawing/2014/main" id="{0315C103-3FFB-2947-B375-AAFE977D4D37}"/>
                  </a:ext>
                </a:extLst>
              </p:cNvPr>
              <p:cNvGrpSpPr/>
              <p:nvPr/>
            </p:nvGrpSpPr>
            <p:grpSpPr>
              <a:xfrm>
                <a:off x="6681514" y="5119881"/>
                <a:ext cx="1287311" cy="1341120"/>
                <a:chOff x="6679965" y="5119881"/>
                <a:chExt cx="1260273" cy="1341120"/>
              </a:xfrm>
            </p:grpSpPr>
            <p:sp>
              <p:nvSpPr>
                <p:cNvPr id="92" name="TextBox 91">
                  <a:extLst>
                    <a:ext uri="{FF2B5EF4-FFF2-40B4-BE49-F238E27FC236}">
                      <a16:creationId xmlns:a16="http://schemas.microsoft.com/office/drawing/2014/main" id="{DC00F2DA-63B2-5E44-927D-DE809C197A29}"/>
                    </a:ext>
                  </a:extLst>
                </p:cNvPr>
                <p:cNvSpPr txBox="1"/>
                <p:nvPr/>
              </p:nvSpPr>
              <p:spPr>
                <a:xfrm>
                  <a:off x="6679965" y="5119881"/>
                  <a:ext cx="1260273" cy="13411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Feliz</a:t>
                  </a:r>
                </a:p>
              </p:txBody>
            </p:sp>
            <p:pic>
              <p:nvPicPr>
                <p:cNvPr id="93" name="Picture 92">
                  <a:extLst>
                    <a:ext uri="{FF2B5EF4-FFF2-40B4-BE49-F238E27FC236}">
                      <a16:creationId xmlns:a16="http://schemas.microsoft.com/office/drawing/2014/main" id="{5AA30ECB-C7CC-2C46-8F3A-B942B3A285F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731095" y="5173019"/>
                  <a:ext cx="1147512" cy="978589"/>
                </a:xfrm>
                <a:prstGeom prst="rect">
                  <a:avLst/>
                </a:prstGeom>
              </p:spPr>
            </p:pic>
          </p:grpSp>
          <p:grpSp>
            <p:nvGrpSpPr>
              <p:cNvPr id="81" name="Group 80">
                <a:extLst>
                  <a:ext uri="{FF2B5EF4-FFF2-40B4-BE49-F238E27FC236}">
                    <a16:creationId xmlns:a16="http://schemas.microsoft.com/office/drawing/2014/main" id="{2BA28C10-0999-CB48-8FC0-3A4EB7CB9707}"/>
                  </a:ext>
                </a:extLst>
              </p:cNvPr>
              <p:cNvGrpSpPr/>
              <p:nvPr/>
            </p:nvGrpSpPr>
            <p:grpSpPr>
              <a:xfrm>
                <a:off x="7968825" y="5119214"/>
                <a:ext cx="1217753" cy="1341120"/>
                <a:chOff x="7968825" y="5106151"/>
                <a:chExt cx="1217753" cy="1341120"/>
              </a:xfrm>
            </p:grpSpPr>
            <p:sp>
              <p:nvSpPr>
                <p:cNvPr id="90" name="TextBox 89">
                  <a:extLst>
                    <a:ext uri="{FF2B5EF4-FFF2-40B4-BE49-F238E27FC236}">
                      <a16:creationId xmlns:a16="http://schemas.microsoft.com/office/drawing/2014/main" id="{1061A20F-3504-6F41-BB92-B517A4951D31}"/>
                    </a:ext>
                  </a:extLst>
                </p:cNvPr>
                <p:cNvSpPr txBox="1"/>
                <p:nvPr/>
              </p:nvSpPr>
              <p:spPr>
                <a:xfrm>
                  <a:off x="7968825" y="5106151"/>
                  <a:ext cx="1217753" cy="13411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Triste</a:t>
                  </a:r>
                </a:p>
              </p:txBody>
            </p:sp>
            <p:pic>
              <p:nvPicPr>
                <p:cNvPr id="91" name="Picture 90">
                  <a:extLst>
                    <a:ext uri="{FF2B5EF4-FFF2-40B4-BE49-F238E27FC236}">
                      <a16:creationId xmlns:a16="http://schemas.microsoft.com/office/drawing/2014/main" id="{50DC47CF-043D-CA4E-BAC2-0A4400AB698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996260" y="5161016"/>
                  <a:ext cx="1161367" cy="990404"/>
                </a:xfrm>
                <a:prstGeom prst="rect">
                  <a:avLst/>
                </a:prstGeom>
              </p:spPr>
            </p:pic>
          </p:grpSp>
          <p:grpSp>
            <p:nvGrpSpPr>
              <p:cNvPr id="83" name="Group 82">
                <a:extLst>
                  <a:ext uri="{FF2B5EF4-FFF2-40B4-BE49-F238E27FC236}">
                    <a16:creationId xmlns:a16="http://schemas.microsoft.com/office/drawing/2014/main" id="{3073E760-3995-7C45-A5A4-1C47A2E3E07B}"/>
                  </a:ext>
                </a:extLst>
              </p:cNvPr>
              <p:cNvGrpSpPr/>
              <p:nvPr/>
            </p:nvGrpSpPr>
            <p:grpSpPr>
              <a:xfrm>
                <a:off x="9187233" y="5115260"/>
                <a:ext cx="1362456" cy="1344168"/>
                <a:chOff x="9187233" y="5102197"/>
                <a:chExt cx="1362456" cy="1344168"/>
              </a:xfrm>
            </p:grpSpPr>
            <p:sp>
              <p:nvSpPr>
                <p:cNvPr id="88" name="TextBox 87">
                  <a:extLst>
                    <a:ext uri="{FF2B5EF4-FFF2-40B4-BE49-F238E27FC236}">
                      <a16:creationId xmlns:a16="http://schemas.microsoft.com/office/drawing/2014/main" id="{BD4CCEB1-DA41-3944-B4DF-506569E36BDE}"/>
                    </a:ext>
                  </a:extLst>
                </p:cNvPr>
                <p:cNvSpPr txBox="1"/>
                <p:nvPr/>
              </p:nvSpPr>
              <p:spPr>
                <a:xfrm>
                  <a:off x="9187233" y="5102197"/>
                  <a:ext cx="1362456"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dirty="0">
                      <a:solidFill>
                        <a:srgbClr val="000000"/>
                      </a:solidFill>
                      <a:latin typeface="Tahoma"/>
                      <a:ea typeface="Tahoma"/>
                      <a:cs typeface="Tahoma"/>
                    </a:rPr>
                    <a:t>Enojado</a:t>
                  </a:r>
                  <a:r>
                    <a:rPr lang="en-US" sz="1400" b="1" dirty="0">
                      <a:solidFill>
                        <a:srgbClr val="000000"/>
                      </a:solidFill>
                      <a:latin typeface="Tahoma"/>
                      <a:ea typeface="Tahoma"/>
                      <a:cs typeface="Tahoma"/>
                    </a:rPr>
                    <a:t>/a/e</a:t>
                  </a:r>
                  <a:endParaRPr lang="es-MX" sz="1400" b="1" i="0" strike="noStrike" cap="none" spc="0" baseline="0" dirty="0">
                    <a:solidFill>
                      <a:srgbClr val="000000"/>
                    </a:solidFill>
                    <a:effectLst/>
                    <a:latin typeface="Tahoma"/>
                    <a:ea typeface="Tahoma"/>
                    <a:cs typeface="Tahoma"/>
                  </a:endParaRPr>
                </a:p>
              </p:txBody>
            </p:sp>
            <p:pic>
              <p:nvPicPr>
                <p:cNvPr id="89" name="Picture 88">
                  <a:extLst>
                    <a:ext uri="{FF2B5EF4-FFF2-40B4-BE49-F238E27FC236}">
                      <a16:creationId xmlns:a16="http://schemas.microsoft.com/office/drawing/2014/main" id="{A13BB7A3-4871-6F4E-A8C9-F43806E3F4A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68364" y="5119881"/>
                  <a:ext cx="1225925" cy="1045459"/>
                </a:xfrm>
                <a:prstGeom prst="rect">
                  <a:avLst/>
                </a:prstGeom>
              </p:spPr>
            </p:pic>
          </p:grpSp>
          <p:grpSp>
            <p:nvGrpSpPr>
              <p:cNvPr id="85" name="Group 84">
                <a:extLst>
                  <a:ext uri="{FF2B5EF4-FFF2-40B4-BE49-F238E27FC236}">
                    <a16:creationId xmlns:a16="http://schemas.microsoft.com/office/drawing/2014/main" id="{F16C3FF1-8B1F-5741-A36A-55316A1B95A4}"/>
                  </a:ext>
                </a:extLst>
              </p:cNvPr>
              <p:cNvGrpSpPr/>
              <p:nvPr/>
            </p:nvGrpSpPr>
            <p:grpSpPr>
              <a:xfrm>
                <a:off x="10548524" y="5114862"/>
                <a:ext cx="1444752" cy="1344168"/>
                <a:chOff x="10548524" y="5101799"/>
                <a:chExt cx="1444752" cy="1344168"/>
              </a:xfrm>
            </p:grpSpPr>
            <p:sp>
              <p:nvSpPr>
                <p:cNvPr id="86" name="TextBox 85">
                  <a:extLst>
                    <a:ext uri="{FF2B5EF4-FFF2-40B4-BE49-F238E27FC236}">
                      <a16:creationId xmlns:a16="http://schemas.microsoft.com/office/drawing/2014/main" id="{B17358EE-5B2D-4442-AF28-1330AE2E8684}"/>
                    </a:ext>
                  </a:extLst>
                </p:cNvPr>
                <p:cNvSpPr txBox="1"/>
                <p:nvPr/>
              </p:nvSpPr>
              <p:spPr>
                <a:xfrm>
                  <a:off x="10548524" y="5101799"/>
                  <a:ext cx="1444752"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Asustado/a/e</a:t>
                  </a:r>
                </a:p>
              </p:txBody>
            </p:sp>
            <p:pic>
              <p:nvPicPr>
                <p:cNvPr id="87" name="Picture 86">
                  <a:extLst>
                    <a:ext uri="{FF2B5EF4-FFF2-40B4-BE49-F238E27FC236}">
                      <a16:creationId xmlns:a16="http://schemas.microsoft.com/office/drawing/2014/main" id="{F1ABE19C-1D4C-5143-89AF-B9E505D3480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644643" y="5171511"/>
                  <a:ext cx="1142168" cy="974032"/>
                </a:xfrm>
                <a:prstGeom prst="rect">
                  <a:avLst/>
                </a:prstGeom>
              </p:spPr>
            </p:pic>
          </p:grpSp>
        </p:grpSp>
      </p:grpSp>
      <p:grpSp>
        <p:nvGrpSpPr>
          <p:cNvPr id="96" name="Group 95">
            <a:extLst>
              <a:ext uri="{FF2B5EF4-FFF2-40B4-BE49-F238E27FC236}">
                <a16:creationId xmlns:a16="http://schemas.microsoft.com/office/drawing/2014/main" id="{CD1B1B69-D460-C340-938C-44D281B9A592}"/>
              </a:ext>
            </a:extLst>
          </p:cNvPr>
          <p:cNvGrpSpPr/>
          <p:nvPr/>
        </p:nvGrpSpPr>
        <p:grpSpPr>
          <a:xfrm>
            <a:off x="26035" y="3334700"/>
            <a:ext cx="1580866" cy="1831271"/>
            <a:chOff x="22860" y="3128960"/>
            <a:chExt cx="1580866" cy="1831271"/>
          </a:xfrm>
        </p:grpSpPr>
        <p:sp>
          <p:nvSpPr>
            <p:cNvPr id="97" name="TextBox 96">
              <a:extLst>
                <a:ext uri="{FF2B5EF4-FFF2-40B4-BE49-F238E27FC236}">
                  <a16:creationId xmlns:a16="http://schemas.microsoft.com/office/drawing/2014/main" id="{631BA77E-BB28-074E-9517-6EB1EFEF9A7E}"/>
                </a:ext>
              </a:extLst>
            </p:cNvPr>
            <p:cNvSpPr txBox="1"/>
            <p:nvPr/>
          </p:nvSpPr>
          <p:spPr>
            <a:xfrm>
              <a:off x="22860" y="3128960"/>
              <a:ext cx="1580866"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s-MX" b="1" dirty="0">
                  <a:latin typeface="Tahoma" panose="020B0604030504040204" pitchFamily="34" charset="0"/>
                  <a:ea typeface="Tahoma" panose="020B0604030504040204" pitchFamily="34" charset="0"/>
                  <a:cs typeface="Tahoma" panose="020B0604030504040204" pitchFamily="34" charset="0"/>
                </a:rPr>
                <a:t>Yo</a:t>
              </a:r>
              <a:r>
                <a:rPr lang="en-US" b="1" dirty="0">
                  <a:latin typeface="Tahoma" panose="020B0604030504040204" pitchFamily="34" charset="0"/>
                  <a:ea typeface="Tahoma" panose="020B0604030504040204" pitchFamily="34" charset="0"/>
                  <a:cs typeface="Tahoma" panose="020B0604030504040204" pitchFamily="34" charset="0"/>
                </a:rPr>
                <a:t> </a:t>
              </a:r>
              <a:r>
                <a:rPr lang="es-MX" sz="1800" b="1" i="0" strike="noStrike" cap="none" spc="0" baseline="0" dirty="0">
                  <a:solidFill>
                    <a:srgbClr val="000000"/>
                  </a:solidFill>
                  <a:effectLst/>
                  <a:latin typeface="Tahoma"/>
                  <a:ea typeface="Tahoma"/>
                  <a:cs typeface="Tahoma"/>
                </a:rPr>
                <a:t>necesito ayuda</a:t>
              </a:r>
            </a:p>
          </p:txBody>
        </p:sp>
        <p:pic>
          <p:nvPicPr>
            <p:cNvPr id="98" name="Picture 97">
              <a:extLst>
                <a:ext uri="{FF2B5EF4-FFF2-40B4-BE49-F238E27FC236}">
                  <a16:creationId xmlns:a16="http://schemas.microsoft.com/office/drawing/2014/main" id="{09E4B108-37A4-6842-9169-14BB0B40904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5617" y="3283142"/>
              <a:ext cx="1391510" cy="1186668"/>
            </a:xfrm>
            <a:prstGeom prst="rect">
              <a:avLst/>
            </a:prstGeom>
          </p:spPr>
        </p:pic>
      </p:grpSp>
      <p:grpSp>
        <p:nvGrpSpPr>
          <p:cNvPr id="99" name="Group 98">
            <a:extLst>
              <a:ext uri="{FF2B5EF4-FFF2-40B4-BE49-F238E27FC236}">
                <a16:creationId xmlns:a16="http://schemas.microsoft.com/office/drawing/2014/main" id="{80F8158C-1DC0-C64E-B638-9E602D6E2FD9}"/>
              </a:ext>
            </a:extLst>
          </p:cNvPr>
          <p:cNvGrpSpPr/>
          <p:nvPr/>
        </p:nvGrpSpPr>
        <p:grpSpPr>
          <a:xfrm>
            <a:off x="32485" y="2037955"/>
            <a:ext cx="1579013" cy="1295743"/>
            <a:chOff x="22860" y="1832215"/>
            <a:chExt cx="1579013" cy="1288137"/>
          </a:xfrm>
        </p:grpSpPr>
        <p:sp>
          <p:nvSpPr>
            <p:cNvPr id="100" name="TextBox 99">
              <a:extLst>
                <a:ext uri="{FF2B5EF4-FFF2-40B4-BE49-F238E27FC236}">
                  <a16:creationId xmlns:a16="http://schemas.microsoft.com/office/drawing/2014/main" id="{D143DFAD-D0B2-A648-9E1B-159F761DA260}"/>
                </a:ext>
              </a:extLst>
            </p:cNvPr>
            <p:cNvSpPr txBox="1"/>
            <p:nvPr/>
          </p:nvSpPr>
          <p:spPr>
            <a:xfrm>
              <a:off x="22860" y="1843079"/>
              <a:ext cx="1579013" cy="12649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s-MX" sz="1800" b="1" i="0" strike="noStrike" cap="none" spc="0" baseline="0" dirty="0">
                  <a:solidFill>
                    <a:srgbClr val="000000"/>
                  </a:solidFill>
                  <a:effectLst/>
                  <a:latin typeface="Tahoma"/>
                  <a:ea typeface="Tahoma"/>
                  <a:cs typeface="Tahoma"/>
                </a:rPr>
                <a:t>Sí</a:t>
              </a:r>
            </a:p>
          </p:txBody>
        </p:sp>
        <p:pic>
          <p:nvPicPr>
            <p:cNvPr id="101" name="Picture 100">
              <a:extLst>
                <a:ext uri="{FF2B5EF4-FFF2-40B4-BE49-F238E27FC236}">
                  <a16:creationId xmlns:a16="http://schemas.microsoft.com/office/drawing/2014/main" id="{638ACB9D-C7A9-6D47-8673-AEFD1602FFD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25746" y="1832215"/>
              <a:ext cx="1160032" cy="989266"/>
            </a:xfrm>
            <a:prstGeom prst="rect">
              <a:avLst/>
            </a:prstGeom>
          </p:spPr>
        </p:pic>
      </p:grpSp>
      <p:grpSp>
        <p:nvGrpSpPr>
          <p:cNvPr id="102" name="Group 101">
            <a:extLst>
              <a:ext uri="{FF2B5EF4-FFF2-40B4-BE49-F238E27FC236}">
                <a16:creationId xmlns:a16="http://schemas.microsoft.com/office/drawing/2014/main" id="{C3AA7413-45F7-FD44-8818-E8D31CD9C7C5}"/>
              </a:ext>
            </a:extLst>
          </p:cNvPr>
          <p:cNvGrpSpPr/>
          <p:nvPr/>
        </p:nvGrpSpPr>
        <p:grpSpPr>
          <a:xfrm>
            <a:off x="1610201" y="2037869"/>
            <a:ext cx="1545336" cy="1298448"/>
            <a:chOff x="1655921" y="1843079"/>
            <a:chExt cx="1552076" cy="1286794"/>
          </a:xfrm>
        </p:grpSpPr>
        <p:sp>
          <p:nvSpPr>
            <p:cNvPr id="103" name="TextBox 102">
              <a:extLst>
                <a:ext uri="{FF2B5EF4-FFF2-40B4-BE49-F238E27FC236}">
                  <a16:creationId xmlns:a16="http://schemas.microsoft.com/office/drawing/2014/main" id="{7AD4751E-AB60-144A-9710-3855B0065802}"/>
                </a:ext>
              </a:extLst>
            </p:cNvPr>
            <p:cNvSpPr txBox="1"/>
            <p:nvPr/>
          </p:nvSpPr>
          <p:spPr>
            <a:xfrm>
              <a:off x="1655921" y="1852600"/>
              <a:ext cx="1552076" cy="126492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600"/>
                </a:spcBef>
              </a:pPr>
              <a:r>
                <a:rPr lang="es-MX" sz="1800" b="1" i="0" strike="noStrike" cap="none" spc="0" baseline="0">
                  <a:solidFill>
                    <a:srgbClr val="000000"/>
                  </a:solidFill>
                  <a:effectLst/>
                  <a:latin typeface="Tahoma"/>
                  <a:ea typeface="Tahoma"/>
                  <a:cs typeface="Tahoma"/>
                </a:rPr>
                <a:t>No</a:t>
              </a:r>
            </a:p>
          </p:txBody>
        </p:sp>
        <p:pic>
          <p:nvPicPr>
            <p:cNvPr id="104" name="Picture 103">
              <a:extLst>
                <a:ext uri="{FF2B5EF4-FFF2-40B4-BE49-F238E27FC236}">
                  <a16:creationId xmlns:a16="http://schemas.microsoft.com/office/drawing/2014/main" id="{E9B43DF6-36F4-E243-9027-9EEE582B041E}"/>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942202" y="1843079"/>
              <a:ext cx="1160032" cy="989266"/>
            </a:xfrm>
            <a:prstGeom prst="rect">
              <a:avLst/>
            </a:prstGeom>
          </p:spPr>
        </p:pic>
      </p:grpSp>
      <p:grpSp>
        <p:nvGrpSpPr>
          <p:cNvPr id="105" name="Group 104">
            <a:extLst>
              <a:ext uri="{FF2B5EF4-FFF2-40B4-BE49-F238E27FC236}">
                <a16:creationId xmlns:a16="http://schemas.microsoft.com/office/drawing/2014/main" id="{FB23C004-D1B8-B642-AEF0-3C49D6B05BD0}"/>
              </a:ext>
            </a:extLst>
          </p:cNvPr>
          <p:cNvGrpSpPr/>
          <p:nvPr/>
        </p:nvGrpSpPr>
        <p:grpSpPr>
          <a:xfrm>
            <a:off x="1617444" y="5176828"/>
            <a:ext cx="1543050" cy="1665878"/>
            <a:chOff x="1663164" y="4971088"/>
            <a:chExt cx="1543050" cy="1569660"/>
          </a:xfrm>
        </p:grpSpPr>
        <p:sp>
          <p:nvSpPr>
            <p:cNvPr id="106" name="TextBox 105">
              <a:extLst>
                <a:ext uri="{FF2B5EF4-FFF2-40B4-BE49-F238E27FC236}">
                  <a16:creationId xmlns:a16="http://schemas.microsoft.com/office/drawing/2014/main" id="{F7DEC0C9-AE07-9840-AC44-7FC41BAF30EE}"/>
                </a:ext>
              </a:extLst>
            </p:cNvPr>
            <p:cNvSpPr txBox="1"/>
            <p:nvPr/>
          </p:nvSpPr>
          <p:spPr>
            <a:xfrm>
              <a:off x="1663164" y="4971088"/>
              <a:ext cx="1543050" cy="15696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400" b="1" i="0" strike="noStrike" cap="none" spc="0" baseline="0" dirty="0">
                  <a:solidFill>
                    <a:srgbClr val="000000"/>
                  </a:solidFill>
                  <a:effectLst/>
                  <a:latin typeface="Tahoma"/>
                  <a:ea typeface="Tahoma"/>
                  <a:cs typeface="Tahoma"/>
                </a:rPr>
                <a:t>Persona adulta</a:t>
              </a:r>
            </a:p>
          </p:txBody>
        </p:sp>
        <p:pic>
          <p:nvPicPr>
            <p:cNvPr id="107" name="Picture 106">
              <a:extLst>
                <a:ext uri="{FF2B5EF4-FFF2-40B4-BE49-F238E27FC236}">
                  <a16:creationId xmlns:a16="http://schemas.microsoft.com/office/drawing/2014/main" id="{54742542-6ED7-8A4E-8960-5E839AD0CFEE}"/>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791149" y="5078968"/>
              <a:ext cx="1271178" cy="1084050"/>
            </a:xfrm>
            <a:prstGeom prst="rect">
              <a:avLst/>
            </a:prstGeom>
          </p:spPr>
        </p:pic>
      </p:grpSp>
      <p:grpSp>
        <p:nvGrpSpPr>
          <p:cNvPr id="108" name="Group 107">
            <a:extLst>
              <a:ext uri="{FF2B5EF4-FFF2-40B4-BE49-F238E27FC236}">
                <a16:creationId xmlns:a16="http://schemas.microsoft.com/office/drawing/2014/main" id="{4E6558C0-82D9-664E-9288-68CD76028059}"/>
              </a:ext>
            </a:extLst>
          </p:cNvPr>
          <p:cNvGrpSpPr/>
          <p:nvPr/>
        </p:nvGrpSpPr>
        <p:grpSpPr>
          <a:xfrm>
            <a:off x="26670" y="5173020"/>
            <a:ext cx="1581912" cy="1682496"/>
            <a:chOff x="38100" y="4967279"/>
            <a:chExt cx="1578104" cy="1631555"/>
          </a:xfrm>
        </p:grpSpPr>
        <p:sp>
          <p:nvSpPr>
            <p:cNvPr id="109" name="TextBox 108">
              <a:extLst>
                <a:ext uri="{FF2B5EF4-FFF2-40B4-BE49-F238E27FC236}">
                  <a16:creationId xmlns:a16="http://schemas.microsoft.com/office/drawing/2014/main" id="{5FE179EF-A7F5-9F48-A906-0428DA40A63D}"/>
                </a:ext>
              </a:extLst>
            </p:cNvPr>
            <p:cNvSpPr txBox="1"/>
            <p:nvPr/>
          </p:nvSpPr>
          <p:spPr>
            <a:xfrm>
              <a:off x="38100" y="4967279"/>
              <a:ext cx="1578104" cy="1631555"/>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800" b="1" i="0" strike="noStrike" cap="none" spc="0" baseline="0" dirty="0">
                  <a:solidFill>
                    <a:srgbClr val="000000"/>
                  </a:solidFill>
                  <a:effectLst/>
                  <a:latin typeface="Tahoma"/>
                  <a:ea typeface="Tahoma"/>
                  <a:cs typeface="Tahoma"/>
                </a:rPr>
                <a:t>Confianza</a:t>
              </a:r>
            </a:p>
          </p:txBody>
        </p:sp>
        <p:pic>
          <p:nvPicPr>
            <p:cNvPr id="110" name="Picture 109">
              <a:extLst>
                <a:ext uri="{FF2B5EF4-FFF2-40B4-BE49-F238E27FC236}">
                  <a16:creationId xmlns:a16="http://schemas.microsoft.com/office/drawing/2014/main" id="{F73DA643-9038-9945-A2F6-EC1F17F9475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7704" y="5046990"/>
              <a:ext cx="1443133" cy="1230692"/>
            </a:xfrm>
            <a:prstGeom prst="rect">
              <a:avLst/>
            </a:prstGeom>
          </p:spPr>
        </p:pic>
      </p:grpSp>
      <p:grpSp>
        <p:nvGrpSpPr>
          <p:cNvPr id="111" name="Group 110">
            <a:extLst>
              <a:ext uri="{FF2B5EF4-FFF2-40B4-BE49-F238E27FC236}">
                <a16:creationId xmlns:a16="http://schemas.microsoft.com/office/drawing/2014/main" id="{62223124-6A47-7848-84B1-C2333AB9FD59}"/>
              </a:ext>
            </a:extLst>
          </p:cNvPr>
          <p:cNvGrpSpPr/>
          <p:nvPr/>
        </p:nvGrpSpPr>
        <p:grpSpPr>
          <a:xfrm>
            <a:off x="1616050" y="3329933"/>
            <a:ext cx="1536494" cy="1854641"/>
            <a:chOff x="1661769" y="3124193"/>
            <a:chExt cx="1554555" cy="1831271"/>
          </a:xfrm>
        </p:grpSpPr>
        <p:sp>
          <p:nvSpPr>
            <p:cNvPr id="112" name="TextBox 111">
              <a:extLst>
                <a:ext uri="{FF2B5EF4-FFF2-40B4-BE49-F238E27FC236}">
                  <a16:creationId xmlns:a16="http://schemas.microsoft.com/office/drawing/2014/main" id="{61CD5C2F-62B9-E74D-8518-C343C25EF7B7}"/>
                </a:ext>
              </a:extLst>
            </p:cNvPr>
            <p:cNvSpPr txBox="1"/>
            <p:nvPr/>
          </p:nvSpPr>
          <p:spPr>
            <a:xfrm>
              <a:off x="1661769" y="3124193"/>
              <a:ext cx="1554555" cy="18135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s-MX" sz="1800" b="1" i="0" strike="noStrike" cap="none" spc="0" baseline="0" dirty="0">
                  <a:solidFill>
                    <a:srgbClr val="000000"/>
                  </a:solidFill>
                  <a:effectLst/>
                  <a:latin typeface="Tahoma"/>
                  <a:ea typeface="Tahoma"/>
                  <a:cs typeface="Tahoma"/>
                </a:rPr>
                <a:t>Tengo una pregunta</a:t>
              </a:r>
            </a:p>
          </p:txBody>
        </p:sp>
        <p:pic>
          <p:nvPicPr>
            <p:cNvPr id="113" name="Picture 112">
              <a:extLst>
                <a:ext uri="{FF2B5EF4-FFF2-40B4-BE49-F238E27FC236}">
                  <a16:creationId xmlns:a16="http://schemas.microsoft.com/office/drawing/2014/main" id="{2BC7689A-9527-3A47-95D5-56E0AE9CDC31}"/>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783545" y="3165910"/>
              <a:ext cx="1424452" cy="1214761"/>
            </a:xfrm>
            <a:prstGeom prst="rect">
              <a:avLst/>
            </a:prstGeom>
          </p:spPr>
        </p:pic>
      </p:grpSp>
      <p:grpSp>
        <p:nvGrpSpPr>
          <p:cNvPr id="114" name="Group 113">
            <a:extLst>
              <a:ext uri="{FF2B5EF4-FFF2-40B4-BE49-F238E27FC236}">
                <a16:creationId xmlns:a16="http://schemas.microsoft.com/office/drawing/2014/main" id="{FFBDED11-BF2B-FE48-87DF-13310FA4D264}"/>
              </a:ext>
            </a:extLst>
          </p:cNvPr>
          <p:cNvGrpSpPr/>
          <p:nvPr/>
        </p:nvGrpSpPr>
        <p:grpSpPr>
          <a:xfrm>
            <a:off x="3154897" y="5173018"/>
            <a:ext cx="2027982" cy="1669688"/>
            <a:chOff x="3257767" y="5236680"/>
            <a:chExt cx="1824232" cy="1544337"/>
          </a:xfrm>
        </p:grpSpPr>
        <p:sp>
          <p:nvSpPr>
            <p:cNvPr id="115" name="TextBox 114">
              <a:extLst>
                <a:ext uri="{FF2B5EF4-FFF2-40B4-BE49-F238E27FC236}">
                  <a16:creationId xmlns:a16="http://schemas.microsoft.com/office/drawing/2014/main" id="{8C836379-396A-A643-8ED5-4DE30E21BA0A}"/>
                </a:ext>
              </a:extLst>
            </p:cNvPr>
            <p:cNvSpPr txBox="1"/>
            <p:nvPr/>
          </p:nvSpPr>
          <p:spPr>
            <a:xfrm>
              <a:off x="3257767" y="5236680"/>
              <a:ext cx="1801372" cy="154433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300"/>
                </a:spcBef>
              </a:pPr>
              <a:r>
                <a:rPr lang="es-MX" sz="1400" b="1" i="0" strike="noStrike" cap="none" spc="0" baseline="0" dirty="0">
                  <a:solidFill>
                    <a:srgbClr val="000000"/>
                  </a:solidFill>
                  <a:effectLst/>
                  <a:latin typeface="Tahoma"/>
                  <a:ea typeface="Tahoma"/>
                  <a:cs typeface="Tahoma"/>
                </a:rPr>
                <a:t>Tomar un descanso</a:t>
              </a:r>
            </a:p>
          </p:txBody>
        </p:sp>
        <p:pic>
          <p:nvPicPr>
            <p:cNvPr id="116" name="Picture 115">
              <a:extLst>
                <a:ext uri="{FF2B5EF4-FFF2-40B4-BE49-F238E27FC236}">
                  <a16:creationId xmlns:a16="http://schemas.microsoft.com/office/drawing/2014/main" id="{B275EC3C-0FE9-A04F-8131-2606FA75055E}"/>
                </a:ext>
              </a:extLst>
            </p:cNvPr>
            <p:cNvPicPr>
              <a:picLocks noChangeAspect="1"/>
            </p:cNvPicPr>
            <p:nvPr/>
          </p:nvPicPr>
          <p:blipFill>
            <a:blip r:embed="rId24">
              <a:extLst>
                <a:ext uri="{28A0092B-C50C-407E-A947-70E740481C1C}">
                  <a14:useLocalDpi xmlns:a14="http://schemas.microsoft.com/office/drawing/2010/main" val="0"/>
                </a:ext>
              </a:extLst>
            </a:blip>
            <a:srcRect t="15162" b="14898"/>
            <a:stretch>
              <a:fillRect/>
            </a:stretch>
          </p:blipFill>
          <p:spPr>
            <a:xfrm>
              <a:off x="3280627" y="5349240"/>
              <a:ext cx="1801372" cy="1074420"/>
            </a:xfrm>
            <a:prstGeom prst="rect">
              <a:avLst/>
            </a:prstGeom>
          </p:spPr>
        </p:pic>
      </p:grpSp>
    </p:spTree>
    <p:extLst>
      <p:ext uri="{BB962C8B-B14F-4D97-AF65-F5344CB8AC3E}">
        <p14:creationId xmlns:p14="http://schemas.microsoft.com/office/powerpoint/2010/main" val="111485546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27983" y="-21855"/>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4983" y="1457254"/>
            <a:ext cx="9199289" cy="518552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a:off x="4631919" y="-123455"/>
            <a:ext cx="627531" cy="6772611"/>
          </a:xfrm>
          <a:prstGeom prst="rect">
            <a:avLst/>
          </a:prstGeom>
        </p:spPr>
      </p:pic>
      <p:grpSp>
        <p:nvGrpSpPr>
          <p:cNvPr id="2" name="Group 1"/>
          <p:cNvGrpSpPr/>
          <p:nvPr/>
        </p:nvGrpSpPr>
        <p:grpSpPr>
          <a:xfrm>
            <a:off x="7121151" y="5181767"/>
            <a:ext cx="2519427" cy="1041507"/>
            <a:chOff x="8788740" y="4951823"/>
            <a:chExt cx="2519427" cy="1041507"/>
          </a:xfrm>
        </p:grpSpPr>
        <p:sp>
          <p:nvSpPr>
            <p:cNvPr id="12" name="Rectangle 11"/>
            <p:cNvSpPr/>
            <p:nvPr/>
          </p:nvSpPr>
          <p:spPr>
            <a:xfrm>
              <a:off x="8788740" y="4953356"/>
              <a:ext cx="2519427" cy="1039974"/>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8917175" y="4951823"/>
              <a:ext cx="1054663" cy="1041507"/>
            </a:xfrm>
            <a:prstGeom prst="rect">
              <a:avLst/>
            </a:prstGeom>
          </p:spPr>
        </p:pic>
        <p:sp>
          <p:nvSpPr>
            <p:cNvPr id="16" name="Title 1"/>
            <p:cNvSpPr txBox="1"/>
            <p:nvPr/>
          </p:nvSpPr>
          <p:spPr>
            <a:xfrm>
              <a:off x="10048779" y="5162208"/>
              <a:ext cx="1081853" cy="695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200" b="1" i="0" strike="noStrike" cap="none" spc="0" baseline="0">
                  <a:solidFill>
                    <a:srgbClr val="000000"/>
                  </a:solidFill>
                  <a:effectLst/>
                  <a:latin typeface="Tahoma"/>
                  <a:ea typeface="Tahoma"/>
                  <a:cs typeface="Tahoma"/>
                </a:rPr>
                <a:t>NO</a:t>
              </a:r>
            </a:p>
          </p:txBody>
        </p:sp>
      </p:grpSp>
      <p:pic>
        <p:nvPicPr>
          <p:cNvPr id="17" name="Picture 16"/>
          <p:cNvPicPr>
            <a:picLocks noChangeAspect="1"/>
          </p:cNvPicPr>
          <p:nvPr/>
        </p:nvPicPr>
        <p:blipFill>
          <a:blip r:embed="rId6">
            <a:extLst>
              <a:ext uri="{28A0092B-C50C-407E-A947-70E740481C1C}">
                <a14:useLocalDpi xmlns:a14="http://schemas.microsoft.com/office/drawing/2010/main" val="0"/>
              </a:ext>
            </a:extLst>
          </a:blip>
          <a:srcRect l="69578" r="4348" b="21810"/>
          <a:stretch>
            <a:fillRect/>
          </a:stretch>
        </p:blipFill>
        <p:spPr>
          <a:xfrm>
            <a:off x="6902651" y="241562"/>
            <a:ext cx="2674351" cy="4520700"/>
          </a:xfrm>
          <a:prstGeom prst="rect">
            <a:avLst/>
          </a:prstGeom>
        </p:spPr>
      </p:pic>
      <p:sp>
        <p:nvSpPr>
          <p:cNvPr id="20" name="TextBox 19"/>
          <p:cNvSpPr txBox="1"/>
          <p:nvPr/>
        </p:nvSpPr>
        <p:spPr>
          <a:xfrm>
            <a:off x="6609902" y="4391789"/>
            <a:ext cx="5215467" cy="640080"/>
          </a:xfrm>
          <a:prstGeom prst="rect">
            <a:avLst/>
          </a:prstGeom>
          <a:noFill/>
        </p:spPr>
        <p:txBody>
          <a:bodyPr wrap="square" rtlCol="0">
            <a:spAutoFit/>
          </a:bodyPr>
          <a:lstStyle/>
          <a:p>
            <a:r>
              <a:rPr lang="es-MX" sz="3600" b="1" i="0" strike="noStrike" cap="none" spc="0" baseline="0">
                <a:solidFill>
                  <a:srgbClr val="000000"/>
                </a:solidFill>
                <a:effectLst/>
                <a:latin typeface="Tahoma"/>
                <a:ea typeface="Tahoma"/>
                <a:cs typeface="Tahoma"/>
              </a:rPr>
              <a:t>¿Agregar al perfil?</a:t>
            </a:r>
          </a:p>
        </p:txBody>
      </p:sp>
      <p:sp>
        <p:nvSpPr>
          <p:cNvPr id="21" name="TextBox 20"/>
          <p:cNvSpPr txBox="1"/>
          <p:nvPr/>
        </p:nvSpPr>
        <p:spPr>
          <a:xfrm>
            <a:off x="6547765" y="53365"/>
            <a:ext cx="5215467" cy="640080"/>
          </a:xfrm>
          <a:prstGeom prst="rect">
            <a:avLst/>
          </a:prstGeom>
          <a:noFill/>
        </p:spPr>
        <p:txBody>
          <a:bodyPr wrap="square" rtlCol="0">
            <a:spAutoFit/>
          </a:bodyPr>
          <a:lstStyle/>
          <a:p>
            <a:r>
              <a:rPr lang="es-MX" sz="3600" b="1" i="0" strike="noStrike" cap="none" spc="0" baseline="0">
                <a:solidFill>
                  <a:srgbClr val="000000"/>
                </a:solidFill>
                <a:effectLst/>
                <a:latin typeface="Tahoma"/>
                <a:ea typeface="Tahoma"/>
                <a:cs typeface="Tahoma"/>
              </a:rPr>
              <a:t>Número de teléfono</a:t>
            </a:r>
          </a:p>
        </p:txBody>
      </p:sp>
      <p:pic>
        <p:nvPicPr>
          <p:cNvPr id="15" name="Picture 14">
            <a:extLst>
              <a:ext uri="{FF2B5EF4-FFF2-40B4-BE49-F238E27FC236}">
                <a16:creationId xmlns:a16="http://schemas.microsoft.com/office/drawing/2014/main" id="{8AFFC8CD-C516-44A2-88FA-7F7AD668F3C7}"/>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22" name="Footer Placeholder 3">
            <a:extLst>
              <a:ext uri="{FF2B5EF4-FFF2-40B4-BE49-F238E27FC236}">
                <a16:creationId xmlns:a16="http://schemas.microsoft.com/office/drawing/2014/main" id="{F587F108-251A-44BB-9D67-8FC342CE30AB}"/>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sp>
        <p:nvSpPr>
          <p:cNvPr id="18" name="TextBox 17"/>
          <p:cNvSpPr txBox="1"/>
          <p:nvPr/>
        </p:nvSpPr>
        <p:spPr>
          <a:xfrm>
            <a:off x="1416276" y="3468458"/>
            <a:ext cx="1353941" cy="923330"/>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Tahoma"/>
                <a:ea typeface="Tahoma"/>
                <a:cs typeface="Tahoma"/>
              </a:rPr>
              <a:t>Soltero/a/e</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s-MX" sz="1800" b="0" i="0" strike="noStrike" cap="none" spc="0" baseline="0" dirty="0">
                <a:solidFill>
                  <a:srgbClr val="000000"/>
                </a:solidFill>
                <a:effectLst/>
                <a:latin typeface="Tahoma"/>
                <a:ea typeface="Tahoma"/>
                <a:cs typeface="Tahoma"/>
              </a:rPr>
              <a:t>Austin, TX</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2998954" y="2781517"/>
            <a:ext cx="925417" cy="365760"/>
          </a:xfrm>
          <a:prstGeom prst="rect">
            <a:avLst/>
          </a:prstGeom>
          <a:solidFill>
            <a:schemeClr val="bg1"/>
          </a:solidFill>
        </p:spPr>
        <p:txBody>
          <a:bodyPr wrap="square" rtlCol="0">
            <a:spAutoFit/>
          </a:bodyPr>
          <a:lstStyle/>
          <a:p>
            <a:r>
              <a:rPr lang="es-MX" sz="1800" b="0" i="0" strike="noStrike" cap="none" spc="0" baseline="0">
                <a:solidFill>
                  <a:srgbClr val="000000"/>
                </a:solidFill>
                <a:effectLst/>
                <a:latin typeface="Tahoma"/>
                <a:ea typeface="Tahoma"/>
                <a:cs typeface="Tahoma"/>
              </a:rPr>
              <a:t>Seguir</a:t>
            </a: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1454814" y="5507942"/>
            <a:ext cx="914410" cy="338554"/>
          </a:xfrm>
          <a:prstGeom prst="rect">
            <a:avLst/>
          </a:prstGeom>
          <a:solidFill>
            <a:schemeClr val="bg1"/>
          </a:solidFill>
        </p:spPr>
        <p:txBody>
          <a:bodyPr wrap="square" rtlCol="0">
            <a:spAutoFit/>
          </a:bodyPr>
          <a:lstStyle/>
          <a:p>
            <a:r>
              <a:rPr lang="es-MX" sz="1600" b="0" i="0" strike="noStrike" cap="none" spc="0" baseline="0" dirty="0">
                <a:solidFill>
                  <a:srgbClr val="000000"/>
                </a:solidFill>
                <a:effectLst/>
                <a:latin typeface="Tahoma"/>
                <a:ea typeface="Tahoma"/>
                <a:cs typeface="Tahoma"/>
              </a:rPr>
              <a:t>Chatear</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939933" y="4984394"/>
            <a:ext cx="1789024" cy="369332"/>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Tahoma"/>
                <a:ea typeface="Tahoma"/>
                <a:cs typeface="Tahoma"/>
              </a:rPr>
              <a:t>Amigos/as/</a:t>
            </a:r>
            <a:r>
              <a:rPr lang="es-MX" sz="1800" b="0" i="0" strike="noStrike" cap="none" spc="0" baseline="0" dirty="0" err="1">
                <a:solidFill>
                  <a:srgbClr val="000000"/>
                </a:solidFill>
                <a:effectLst/>
                <a:latin typeface="Tahoma"/>
                <a:ea typeface="Tahoma"/>
                <a:cs typeface="Tahoma"/>
              </a:rPr>
              <a:t>ues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5" name="TextBox 24"/>
          <p:cNvSpPr txBox="1"/>
          <p:nvPr/>
        </p:nvSpPr>
        <p:spPr>
          <a:xfrm>
            <a:off x="2471226" y="1862691"/>
            <a:ext cx="1620475" cy="396240"/>
          </a:xfrm>
          <a:prstGeom prst="rect">
            <a:avLst/>
          </a:prstGeom>
          <a:solidFill>
            <a:schemeClr val="bg1"/>
          </a:solidFill>
        </p:spPr>
        <p:txBody>
          <a:bodyPr wrap="square" rtlCol="0">
            <a:spAutoFit/>
          </a:bodyPr>
          <a:lstStyle/>
          <a:p>
            <a:r>
              <a:rPr lang="es-MX" sz="2000" b="0" i="0" strike="noStrike" cap="none" spc="0" baseline="0" dirty="0">
                <a:solidFill>
                  <a:srgbClr val="000000"/>
                </a:solidFill>
                <a:effectLst/>
                <a:latin typeface="Tahoma"/>
                <a:ea typeface="Tahoma"/>
                <a:cs typeface="Tahoma"/>
              </a:rPr>
              <a:t>Su </a:t>
            </a:r>
            <a:r>
              <a:rPr lang="es-MX" sz="2000" dirty="0">
                <a:solidFill>
                  <a:srgbClr val="000000"/>
                </a:solidFill>
                <a:latin typeface="Tahoma"/>
                <a:ea typeface="Tahoma"/>
                <a:cs typeface="Tahoma"/>
              </a:rPr>
              <a:t>perfil</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26" name="Oval 25"/>
          <p:cNvSpPr/>
          <p:nvPr/>
        </p:nvSpPr>
        <p:spPr>
          <a:xfrm>
            <a:off x="1123798" y="2645228"/>
            <a:ext cx="958468" cy="6940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143497" y="2741647"/>
            <a:ext cx="959107" cy="640080"/>
          </a:xfrm>
          <a:prstGeom prst="rect">
            <a:avLst/>
          </a:prstGeom>
          <a:noFill/>
        </p:spPr>
        <p:txBody>
          <a:bodyPr wrap="square" rtlCol="0">
            <a:spAutoFit/>
          </a:bodyPr>
          <a:lstStyle/>
          <a:p>
            <a:pPr algn="ctr"/>
            <a:r>
              <a:rPr lang="es-MX" sz="1800" b="0" i="0" strike="noStrike" cap="none" spc="0" baseline="0">
                <a:solidFill>
                  <a:srgbClr val="000000"/>
                </a:solidFill>
                <a:effectLst/>
                <a:latin typeface="Tahoma"/>
                <a:ea typeface="Tahoma"/>
                <a:cs typeface="Tahoma"/>
              </a:rPr>
              <a:t>perfil aquí</a:t>
            </a:r>
            <a:endParaRPr lang="en-US">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566405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27983" y="-21855"/>
            <a:ext cx="2088777" cy="169433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1379" y="1463631"/>
            <a:ext cx="9199289" cy="518552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a:off x="4053274" y="-123455"/>
            <a:ext cx="627531" cy="6772611"/>
          </a:xfrm>
          <a:prstGeom prst="rect">
            <a:avLst/>
          </a:prstGeom>
        </p:spPr>
      </p:pic>
      <p:grpSp>
        <p:nvGrpSpPr>
          <p:cNvPr id="2" name="Group 1"/>
          <p:cNvGrpSpPr/>
          <p:nvPr/>
        </p:nvGrpSpPr>
        <p:grpSpPr>
          <a:xfrm>
            <a:off x="7100435" y="4804073"/>
            <a:ext cx="2519427" cy="1041507"/>
            <a:chOff x="8788740" y="4951823"/>
            <a:chExt cx="2519427" cy="1041507"/>
          </a:xfrm>
        </p:grpSpPr>
        <p:sp>
          <p:nvSpPr>
            <p:cNvPr id="13" name="Rectangle 12"/>
            <p:cNvSpPr/>
            <p:nvPr/>
          </p:nvSpPr>
          <p:spPr>
            <a:xfrm>
              <a:off x="8788740" y="4953356"/>
              <a:ext cx="2519427" cy="1039974"/>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8917175" y="4951823"/>
              <a:ext cx="1054663" cy="1041507"/>
            </a:xfrm>
            <a:prstGeom prst="rect">
              <a:avLst/>
            </a:prstGeom>
          </p:spPr>
        </p:pic>
        <p:sp>
          <p:nvSpPr>
            <p:cNvPr id="17" name="Title 1"/>
            <p:cNvSpPr txBox="1"/>
            <p:nvPr/>
          </p:nvSpPr>
          <p:spPr>
            <a:xfrm>
              <a:off x="10048779" y="5162208"/>
              <a:ext cx="1081853" cy="695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200" b="1" i="0" strike="noStrike" cap="none" spc="0" baseline="0">
                  <a:solidFill>
                    <a:srgbClr val="000000"/>
                  </a:solidFill>
                  <a:effectLst/>
                  <a:latin typeface="Tahoma"/>
                  <a:ea typeface="Tahoma"/>
                  <a:cs typeface="Tahoma"/>
                </a:rPr>
                <a:t>NO</a:t>
              </a:r>
            </a:p>
          </p:txBody>
        </p:sp>
      </p:grpSp>
      <p:pic>
        <p:nvPicPr>
          <p:cNvPr id="18" name="Picture 17"/>
          <p:cNvPicPr>
            <a:picLocks noChangeAspect="1"/>
          </p:cNvPicPr>
          <p:nvPr/>
        </p:nvPicPr>
        <p:blipFill>
          <a:blip r:embed="rId6">
            <a:extLst>
              <a:ext uri="{28A0092B-C50C-407E-A947-70E740481C1C}">
                <a14:useLocalDpi xmlns:a14="http://schemas.microsoft.com/office/drawing/2010/main" val="0"/>
              </a:ext>
            </a:extLst>
          </a:blip>
          <a:srcRect l="55567" t="40329" r="7781" b="13909"/>
          <a:stretch>
            <a:fillRect/>
          </a:stretch>
        </p:blipFill>
        <p:spPr>
          <a:xfrm>
            <a:off x="6130594" y="1084572"/>
            <a:ext cx="4459111" cy="3138311"/>
          </a:xfrm>
          <a:prstGeom prst="rect">
            <a:avLst/>
          </a:prstGeom>
        </p:spPr>
      </p:pic>
      <p:sp>
        <p:nvSpPr>
          <p:cNvPr id="21" name="TextBox 20"/>
          <p:cNvSpPr txBox="1"/>
          <p:nvPr/>
        </p:nvSpPr>
        <p:spPr>
          <a:xfrm>
            <a:off x="6547765" y="3938685"/>
            <a:ext cx="5215467" cy="640080"/>
          </a:xfrm>
          <a:prstGeom prst="rect">
            <a:avLst/>
          </a:prstGeom>
          <a:noFill/>
        </p:spPr>
        <p:txBody>
          <a:bodyPr wrap="square" rtlCol="0">
            <a:spAutoFit/>
          </a:bodyPr>
          <a:lstStyle/>
          <a:p>
            <a:r>
              <a:rPr lang="es-MX" sz="3600" b="1" i="0" strike="noStrike" cap="none" spc="0" baseline="0">
                <a:solidFill>
                  <a:srgbClr val="000000"/>
                </a:solidFill>
                <a:effectLst/>
                <a:latin typeface="Tahoma"/>
                <a:ea typeface="Tahoma"/>
                <a:cs typeface="Tahoma"/>
              </a:rPr>
              <a:t>¿Agregar al perfil?</a:t>
            </a:r>
          </a:p>
        </p:txBody>
      </p:sp>
      <p:sp>
        <p:nvSpPr>
          <p:cNvPr id="22" name="TextBox 21"/>
          <p:cNvSpPr txBox="1"/>
          <p:nvPr/>
        </p:nvSpPr>
        <p:spPr>
          <a:xfrm>
            <a:off x="4909673" y="656981"/>
            <a:ext cx="6853559" cy="646331"/>
          </a:xfrm>
          <a:prstGeom prst="rect">
            <a:avLst/>
          </a:prstGeom>
          <a:noFill/>
        </p:spPr>
        <p:txBody>
          <a:bodyPr wrap="square" rtlCol="0">
            <a:spAutoFit/>
          </a:bodyPr>
          <a:lstStyle/>
          <a:p>
            <a:r>
              <a:rPr lang="es-MX" sz="3600" b="1" i="0" strike="noStrike" cap="none" spc="0" baseline="0" dirty="0">
                <a:solidFill>
                  <a:srgbClr val="000000"/>
                </a:solidFill>
                <a:effectLst/>
                <a:latin typeface="Tahoma"/>
                <a:ea typeface="Tahoma"/>
                <a:cs typeface="Tahoma"/>
              </a:rPr>
              <a:t>Número de tarjeta de crédito</a:t>
            </a:r>
          </a:p>
        </p:txBody>
      </p:sp>
      <p:pic>
        <p:nvPicPr>
          <p:cNvPr id="14" name="Picture 13">
            <a:extLst>
              <a:ext uri="{FF2B5EF4-FFF2-40B4-BE49-F238E27FC236}">
                <a16:creationId xmlns:a16="http://schemas.microsoft.com/office/drawing/2014/main" id="{8D30C303-FA9C-43E4-A5E8-65413C15CCAC}"/>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16" name="Footer Placeholder 3">
            <a:extLst>
              <a:ext uri="{FF2B5EF4-FFF2-40B4-BE49-F238E27FC236}">
                <a16:creationId xmlns:a16="http://schemas.microsoft.com/office/drawing/2014/main" id="{A9217524-B51D-478A-826D-F4B9B614F217}"/>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19" name="TextBox 18"/>
          <p:cNvSpPr txBox="1"/>
          <p:nvPr/>
        </p:nvSpPr>
        <p:spPr>
          <a:xfrm>
            <a:off x="985096" y="3499053"/>
            <a:ext cx="1266940" cy="1188720"/>
          </a:xfrm>
          <a:prstGeom prst="rect">
            <a:avLst/>
          </a:prstGeom>
          <a:solidFill>
            <a:schemeClr val="bg1"/>
          </a:solidFill>
        </p:spPr>
        <p:txBody>
          <a:bodyPr wrap="square" rtlCol="0">
            <a:spAutoFit/>
          </a:bodyPr>
          <a:lstStyle/>
          <a:p>
            <a:r>
              <a:rPr lang="es-MX" sz="1800" b="0" i="0" strike="noStrike" cap="none" spc="0" baseline="0">
                <a:solidFill>
                  <a:srgbClr val="000000"/>
                </a:solidFill>
                <a:effectLst/>
                <a:latin typeface="Tahoma"/>
                <a:ea typeface="Tahoma"/>
                <a:cs typeface="Tahoma"/>
              </a:rPr>
              <a:t>Soltero/a/e</a:t>
            </a:r>
          </a:p>
          <a:p>
            <a:endParaRPr lang="en-US">
              <a:latin typeface="Tahoma" panose="020B0604030504040204" pitchFamily="34" charset="0"/>
              <a:ea typeface="Tahoma" panose="020B0604030504040204" pitchFamily="34" charset="0"/>
              <a:cs typeface="Tahoma" panose="020B0604030504040204" pitchFamily="34" charset="0"/>
            </a:endParaRPr>
          </a:p>
          <a:p>
            <a:r>
              <a:rPr lang="es-MX" sz="1800" b="0" i="0" strike="noStrike" cap="none" spc="0" baseline="0">
                <a:solidFill>
                  <a:srgbClr val="000000"/>
                </a:solidFill>
                <a:effectLst/>
                <a:latin typeface="Tahoma"/>
                <a:ea typeface="Tahoma"/>
                <a:cs typeface="Tahoma"/>
              </a:rPr>
              <a:t>Austin, TX</a:t>
            </a: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a:off x="2567773" y="2812113"/>
            <a:ext cx="925417" cy="365760"/>
          </a:xfrm>
          <a:prstGeom prst="rect">
            <a:avLst/>
          </a:prstGeom>
          <a:solidFill>
            <a:schemeClr val="bg1"/>
          </a:solidFill>
        </p:spPr>
        <p:txBody>
          <a:bodyPr wrap="square" rtlCol="0">
            <a:spAutoFit/>
          </a:bodyPr>
          <a:lstStyle/>
          <a:p>
            <a:r>
              <a:rPr lang="es-MX" sz="1800" b="0" i="0" strike="noStrike" cap="none" spc="0" baseline="0">
                <a:solidFill>
                  <a:srgbClr val="000000"/>
                </a:solidFill>
                <a:effectLst/>
                <a:latin typeface="Tahoma"/>
                <a:ea typeface="Tahoma"/>
                <a:cs typeface="Tahoma"/>
              </a:rPr>
              <a:t>Seguir</a:t>
            </a: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1105823" y="5538538"/>
            <a:ext cx="1461949" cy="369332"/>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Tahoma"/>
                <a:ea typeface="Tahoma"/>
                <a:cs typeface="Tahoma"/>
              </a:rPr>
              <a:t>Chatear</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508752" y="5014990"/>
            <a:ext cx="1743284" cy="369332"/>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Tahoma"/>
                <a:ea typeface="Tahoma"/>
                <a:cs typeface="Tahoma"/>
              </a:rPr>
              <a:t>Amigos/as/</a:t>
            </a:r>
            <a:r>
              <a:rPr lang="es-MX" sz="1800" b="0" i="0" strike="noStrike" cap="none" spc="0" baseline="0" dirty="0" err="1">
                <a:solidFill>
                  <a:srgbClr val="000000"/>
                </a:solidFill>
                <a:effectLst/>
                <a:latin typeface="Tahoma"/>
                <a:ea typeface="Tahoma"/>
                <a:cs typeface="Tahoma"/>
              </a:rPr>
              <a:t>ues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5" name="TextBox 24"/>
          <p:cNvSpPr txBox="1"/>
          <p:nvPr/>
        </p:nvSpPr>
        <p:spPr>
          <a:xfrm>
            <a:off x="2047691" y="1838542"/>
            <a:ext cx="1620475" cy="396240"/>
          </a:xfrm>
          <a:prstGeom prst="rect">
            <a:avLst/>
          </a:prstGeom>
          <a:solidFill>
            <a:schemeClr val="bg1"/>
          </a:solidFill>
        </p:spPr>
        <p:txBody>
          <a:bodyPr wrap="square" rtlCol="0">
            <a:spAutoFit/>
          </a:bodyPr>
          <a:lstStyle/>
          <a:p>
            <a:r>
              <a:rPr lang="es-MX" sz="2000" b="0" i="0" strike="noStrike" cap="none" spc="0" baseline="0" dirty="0">
                <a:solidFill>
                  <a:srgbClr val="000000"/>
                </a:solidFill>
                <a:effectLst/>
                <a:latin typeface="Tahoma"/>
                <a:ea typeface="Tahoma"/>
                <a:cs typeface="Tahoma"/>
              </a:rPr>
              <a:t>Su </a:t>
            </a:r>
            <a:r>
              <a:rPr lang="es-MX" sz="2000" dirty="0">
                <a:solidFill>
                  <a:srgbClr val="000000"/>
                </a:solidFill>
                <a:latin typeface="Tahoma"/>
                <a:ea typeface="Tahoma"/>
                <a:cs typeface="Tahoma"/>
              </a:rPr>
              <a:t>perfil</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26" name="Oval 25"/>
          <p:cNvSpPr/>
          <p:nvPr/>
        </p:nvSpPr>
        <p:spPr>
          <a:xfrm>
            <a:off x="692617" y="2675824"/>
            <a:ext cx="958468" cy="6940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12316" y="2772243"/>
            <a:ext cx="959107" cy="646331"/>
          </a:xfrm>
          <a:prstGeom prst="rect">
            <a:avLst/>
          </a:prstGeom>
          <a:noFill/>
        </p:spPr>
        <p:txBody>
          <a:bodyPr wrap="square" rtlCol="0">
            <a:spAutoFit/>
          </a:bodyPr>
          <a:lstStyle/>
          <a:p>
            <a:pPr algn="ctr"/>
            <a:r>
              <a:rPr lang="es-MX" dirty="0">
                <a:solidFill>
                  <a:srgbClr val="000000"/>
                </a:solidFill>
                <a:latin typeface="Tahoma"/>
                <a:ea typeface="Tahoma"/>
                <a:cs typeface="Tahoma"/>
              </a:rPr>
              <a:t>Foto </a:t>
            </a:r>
            <a:r>
              <a:rPr lang="es-MX" sz="1800" b="0" i="0" strike="noStrike" cap="none" spc="0" baseline="0" dirty="0">
                <a:solidFill>
                  <a:srgbClr val="000000"/>
                </a:solidFill>
                <a:effectLst/>
                <a:latin typeface="Tahoma"/>
                <a:ea typeface="Tahoma"/>
                <a:cs typeface="Tahoma"/>
              </a:rPr>
              <a:t>aquí</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7943162" y="1597446"/>
            <a:ext cx="2093205" cy="365760"/>
          </a:xfrm>
          <a:prstGeom prst="rect">
            <a:avLst/>
          </a:prstGeom>
          <a:solidFill>
            <a:schemeClr val="bg1"/>
          </a:solidFill>
        </p:spPr>
        <p:txBody>
          <a:bodyPr wrap="square" rtlCol="0">
            <a:spAutoFit/>
          </a:bodyPr>
          <a:lstStyle/>
          <a:p>
            <a:r>
              <a:rPr lang="es-MX" sz="1800" b="0" i="0" strike="noStrike" cap="none" spc="0" baseline="0">
                <a:solidFill>
                  <a:srgbClr val="000000"/>
                </a:solidFill>
                <a:effectLst/>
                <a:latin typeface="Tahoma"/>
                <a:ea typeface="Tahoma"/>
                <a:cs typeface="Tahoma"/>
              </a:rPr>
              <a:t>Tarjeta de crédito</a:t>
            </a: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8" name="TextBox 27"/>
          <p:cNvSpPr txBox="1"/>
          <p:nvPr/>
        </p:nvSpPr>
        <p:spPr>
          <a:xfrm>
            <a:off x="6673286" y="3185220"/>
            <a:ext cx="2093205" cy="365760"/>
          </a:xfrm>
          <a:prstGeom prst="rect">
            <a:avLst/>
          </a:prstGeom>
          <a:solidFill>
            <a:schemeClr val="bg1"/>
          </a:solidFill>
        </p:spPr>
        <p:txBody>
          <a:bodyPr wrap="square" rtlCol="0">
            <a:spAutoFit/>
          </a:bodyPr>
          <a:lstStyle/>
          <a:p>
            <a:r>
              <a:rPr lang="es-MX" sz="1800" b="0" i="0" strike="noStrike" cap="none" spc="0" baseline="0">
                <a:solidFill>
                  <a:srgbClr val="000000"/>
                </a:solidFill>
                <a:effectLst/>
                <a:latin typeface="Tahoma"/>
                <a:ea typeface="Tahoma"/>
                <a:cs typeface="Tahoma"/>
              </a:rPr>
              <a:t>Su nombre</a:t>
            </a:r>
            <a:endParaRPr lang="en-US">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979442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27983" y="-21855"/>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9414" y="1457254"/>
            <a:ext cx="9199289" cy="518552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a:off x="4536216" y="42694"/>
            <a:ext cx="627531" cy="6772611"/>
          </a:xfrm>
          <a:prstGeom prst="rect">
            <a:avLst/>
          </a:prstGeom>
        </p:spPr>
      </p:pic>
      <p:grpSp>
        <p:nvGrpSpPr>
          <p:cNvPr id="2" name="Group 1"/>
          <p:cNvGrpSpPr/>
          <p:nvPr/>
        </p:nvGrpSpPr>
        <p:grpSpPr>
          <a:xfrm>
            <a:off x="7078203" y="5130736"/>
            <a:ext cx="2519427" cy="1039974"/>
            <a:chOff x="5288054" y="4944534"/>
            <a:chExt cx="2519427" cy="1039974"/>
          </a:xfrm>
        </p:grpSpPr>
        <p:sp>
          <p:nvSpPr>
            <p:cNvPr id="11" name="Rectangle 10"/>
            <p:cNvSpPr/>
            <p:nvPr/>
          </p:nvSpPr>
          <p:spPr>
            <a:xfrm>
              <a:off x="5288054" y="4944534"/>
              <a:ext cx="2519427" cy="1039974"/>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t="4183" r="67947" b="43399"/>
            <a:stretch>
              <a:fillRect/>
            </a:stretch>
          </p:blipFill>
          <p:spPr>
            <a:xfrm>
              <a:off x="5380893" y="4944534"/>
              <a:ext cx="1258207" cy="1039974"/>
            </a:xfrm>
            <a:prstGeom prst="rect">
              <a:avLst/>
            </a:prstGeom>
          </p:spPr>
        </p:pic>
        <p:sp>
          <p:nvSpPr>
            <p:cNvPr id="15" name="Title 1"/>
            <p:cNvSpPr txBox="1"/>
            <p:nvPr/>
          </p:nvSpPr>
          <p:spPr>
            <a:xfrm>
              <a:off x="6608107" y="5162208"/>
              <a:ext cx="1081853" cy="695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400" b="1" i="0" strike="noStrike" cap="none" spc="0" baseline="0">
                  <a:solidFill>
                    <a:srgbClr val="000000"/>
                  </a:solidFill>
                  <a:effectLst/>
                  <a:latin typeface="Tahoma"/>
                  <a:ea typeface="Tahoma"/>
                  <a:cs typeface="Tahoma"/>
                </a:rPr>
                <a:t>SÍ</a:t>
              </a:r>
            </a:p>
          </p:txBody>
        </p:sp>
      </p:grpSp>
      <p:pic>
        <p:nvPicPr>
          <p:cNvPr id="17" name="Picture 16"/>
          <p:cNvPicPr>
            <a:picLocks noChangeAspect="1"/>
          </p:cNvPicPr>
          <p:nvPr/>
        </p:nvPicPr>
        <p:blipFill>
          <a:blip r:embed="rId6">
            <a:extLst>
              <a:ext uri="{28A0092B-C50C-407E-A947-70E740481C1C}">
                <a14:useLocalDpi xmlns:a14="http://schemas.microsoft.com/office/drawing/2010/main" val="0"/>
              </a:ext>
            </a:extLst>
          </a:blip>
          <a:srcRect l="27844" t="20828" r="26718" b="24390"/>
          <a:stretch>
            <a:fillRect/>
          </a:stretch>
        </p:blipFill>
        <p:spPr>
          <a:xfrm>
            <a:off x="6332128" y="1492303"/>
            <a:ext cx="4194242" cy="2850456"/>
          </a:xfrm>
          <a:prstGeom prst="rect">
            <a:avLst/>
          </a:prstGeom>
        </p:spPr>
      </p:pic>
      <p:sp>
        <p:nvSpPr>
          <p:cNvPr id="20" name="TextBox 19"/>
          <p:cNvSpPr txBox="1"/>
          <p:nvPr/>
        </p:nvSpPr>
        <p:spPr>
          <a:xfrm>
            <a:off x="6673283" y="4371430"/>
            <a:ext cx="5215467" cy="640080"/>
          </a:xfrm>
          <a:prstGeom prst="rect">
            <a:avLst/>
          </a:prstGeom>
          <a:noFill/>
        </p:spPr>
        <p:txBody>
          <a:bodyPr wrap="square" rtlCol="0">
            <a:spAutoFit/>
          </a:bodyPr>
          <a:lstStyle/>
          <a:p>
            <a:r>
              <a:rPr lang="es-MX" sz="3600" b="1" i="0" strike="noStrike" cap="none" spc="0" baseline="0">
                <a:solidFill>
                  <a:srgbClr val="000000"/>
                </a:solidFill>
                <a:effectLst/>
                <a:latin typeface="Tahoma"/>
                <a:ea typeface="Tahoma"/>
                <a:cs typeface="Tahoma"/>
              </a:rPr>
              <a:t>¿Agregar al perfil?</a:t>
            </a:r>
          </a:p>
        </p:txBody>
      </p:sp>
      <p:sp>
        <p:nvSpPr>
          <p:cNvPr id="21" name="TextBox 20"/>
          <p:cNvSpPr txBox="1"/>
          <p:nvPr/>
        </p:nvSpPr>
        <p:spPr>
          <a:xfrm>
            <a:off x="5357309" y="396491"/>
            <a:ext cx="5678150" cy="1188720"/>
          </a:xfrm>
          <a:prstGeom prst="rect">
            <a:avLst/>
          </a:prstGeom>
          <a:noFill/>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Foto de una persona sonriendo a la cámara</a:t>
            </a:r>
          </a:p>
        </p:txBody>
      </p:sp>
      <p:pic>
        <p:nvPicPr>
          <p:cNvPr id="14" name="Picture 13">
            <a:extLst>
              <a:ext uri="{FF2B5EF4-FFF2-40B4-BE49-F238E27FC236}">
                <a16:creationId xmlns:a16="http://schemas.microsoft.com/office/drawing/2014/main" id="{DCC3B673-B82E-4EF3-BCEE-3E25C3788C05}"/>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16" name="Footer Placeholder 3">
            <a:extLst>
              <a:ext uri="{FF2B5EF4-FFF2-40B4-BE49-F238E27FC236}">
                <a16:creationId xmlns:a16="http://schemas.microsoft.com/office/drawing/2014/main" id="{B709E55C-0A08-4B76-8A3A-BD24C15003FD}"/>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18" name="TextBox 17">
            <a:extLst>
              <a:ext uri="{FF2B5EF4-FFF2-40B4-BE49-F238E27FC236}">
                <a16:creationId xmlns:a16="http://schemas.microsoft.com/office/drawing/2014/main" id="{3F89F5BC-09EA-004D-A729-5893F6F185D3}"/>
              </a:ext>
            </a:extLst>
          </p:cNvPr>
          <p:cNvSpPr txBox="1"/>
          <p:nvPr/>
        </p:nvSpPr>
        <p:spPr>
          <a:xfrm>
            <a:off x="1327414" y="3499053"/>
            <a:ext cx="1266940" cy="1188720"/>
          </a:xfrm>
          <a:prstGeom prst="rect">
            <a:avLst/>
          </a:prstGeom>
          <a:solidFill>
            <a:schemeClr val="bg1"/>
          </a:solidFill>
        </p:spPr>
        <p:txBody>
          <a:bodyPr wrap="square" rtlCol="0">
            <a:spAutoFit/>
          </a:bodyPr>
          <a:lstStyle/>
          <a:p>
            <a:r>
              <a:rPr lang="es-MX" sz="1800" b="0" i="0" strike="noStrike" cap="none" spc="0" baseline="0">
                <a:solidFill>
                  <a:srgbClr val="000000"/>
                </a:solidFill>
                <a:effectLst/>
                <a:latin typeface="Tahoma"/>
                <a:ea typeface="Tahoma"/>
                <a:cs typeface="Tahoma"/>
              </a:rPr>
              <a:t>Soltero/a/e</a:t>
            </a:r>
          </a:p>
          <a:p>
            <a:endParaRPr lang="en-US">
              <a:latin typeface="Tahoma" panose="020B0604030504040204" pitchFamily="34" charset="0"/>
              <a:ea typeface="Tahoma" panose="020B0604030504040204" pitchFamily="34" charset="0"/>
              <a:cs typeface="Tahoma" panose="020B0604030504040204" pitchFamily="34" charset="0"/>
            </a:endParaRPr>
          </a:p>
          <a:p>
            <a:r>
              <a:rPr lang="es-MX" sz="1800" b="0" i="0" strike="noStrike" cap="none" spc="0" baseline="0">
                <a:solidFill>
                  <a:srgbClr val="000000"/>
                </a:solidFill>
                <a:effectLst/>
                <a:latin typeface="Tahoma"/>
                <a:ea typeface="Tahoma"/>
                <a:cs typeface="Tahoma"/>
              </a:rPr>
              <a:t>Austin, TX</a:t>
            </a: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id="{9BE8C8C2-1DA8-754B-8C2E-A2E081755E4A}"/>
              </a:ext>
            </a:extLst>
          </p:cNvPr>
          <p:cNvSpPr txBox="1"/>
          <p:nvPr/>
        </p:nvSpPr>
        <p:spPr>
          <a:xfrm>
            <a:off x="2910091" y="2812113"/>
            <a:ext cx="925417" cy="365760"/>
          </a:xfrm>
          <a:prstGeom prst="rect">
            <a:avLst/>
          </a:prstGeom>
          <a:solidFill>
            <a:schemeClr val="bg1"/>
          </a:solidFill>
        </p:spPr>
        <p:txBody>
          <a:bodyPr wrap="square" rtlCol="0">
            <a:spAutoFit/>
          </a:bodyPr>
          <a:lstStyle/>
          <a:p>
            <a:r>
              <a:rPr lang="es-MX" sz="1800" b="0" i="0" strike="noStrike" cap="none" spc="0" baseline="0">
                <a:solidFill>
                  <a:srgbClr val="000000"/>
                </a:solidFill>
                <a:effectLst/>
                <a:latin typeface="Tahoma"/>
                <a:ea typeface="Tahoma"/>
                <a:cs typeface="Tahoma"/>
              </a:rPr>
              <a:t>Seguir</a:t>
            </a: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2" name="TextBox 21">
            <a:extLst>
              <a:ext uri="{FF2B5EF4-FFF2-40B4-BE49-F238E27FC236}">
                <a16:creationId xmlns:a16="http://schemas.microsoft.com/office/drawing/2014/main" id="{CC4C07EC-A2F1-714C-836E-2595A0DD103B}"/>
              </a:ext>
            </a:extLst>
          </p:cNvPr>
          <p:cNvSpPr txBox="1"/>
          <p:nvPr/>
        </p:nvSpPr>
        <p:spPr>
          <a:xfrm>
            <a:off x="1448141" y="5538538"/>
            <a:ext cx="1461949" cy="369332"/>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Tahoma"/>
                <a:ea typeface="Tahoma"/>
                <a:cs typeface="Tahoma"/>
              </a:rPr>
              <a:t>Chatear</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CEF8DAE7-C540-A747-AB79-96FCABF1E42C}"/>
              </a:ext>
            </a:extLst>
          </p:cNvPr>
          <p:cNvSpPr txBox="1"/>
          <p:nvPr/>
        </p:nvSpPr>
        <p:spPr>
          <a:xfrm>
            <a:off x="851070" y="5014990"/>
            <a:ext cx="1743284" cy="369332"/>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Tahoma"/>
                <a:ea typeface="Tahoma"/>
                <a:cs typeface="Tahoma"/>
              </a:rPr>
              <a:t>Amigos/as/</a:t>
            </a:r>
            <a:r>
              <a:rPr lang="es-MX" sz="1800" b="0" i="0" strike="noStrike" cap="none" spc="0" baseline="0" dirty="0" err="1">
                <a:solidFill>
                  <a:srgbClr val="000000"/>
                </a:solidFill>
                <a:effectLst/>
                <a:latin typeface="Tahoma"/>
                <a:ea typeface="Tahoma"/>
                <a:cs typeface="Tahoma"/>
              </a:rPr>
              <a:t>ues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CA7FA6FA-B313-1047-9909-28F610E1BE49}"/>
              </a:ext>
            </a:extLst>
          </p:cNvPr>
          <p:cNvSpPr txBox="1"/>
          <p:nvPr/>
        </p:nvSpPr>
        <p:spPr>
          <a:xfrm>
            <a:off x="2390009" y="1838542"/>
            <a:ext cx="1620475" cy="396240"/>
          </a:xfrm>
          <a:prstGeom prst="rect">
            <a:avLst/>
          </a:prstGeom>
          <a:solidFill>
            <a:schemeClr val="bg1"/>
          </a:solidFill>
        </p:spPr>
        <p:txBody>
          <a:bodyPr wrap="square" rtlCol="0">
            <a:spAutoFit/>
          </a:bodyPr>
          <a:lstStyle/>
          <a:p>
            <a:r>
              <a:rPr lang="es-MX" sz="2000" b="0" i="0" strike="noStrike" cap="none" spc="0" baseline="0" dirty="0">
                <a:solidFill>
                  <a:srgbClr val="000000"/>
                </a:solidFill>
                <a:effectLst/>
                <a:latin typeface="Tahoma"/>
                <a:ea typeface="Tahoma"/>
                <a:cs typeface="Tahoma"/>
              </a:rPr>
              <a:t>Su </a:t>
            </a:r>
            <a:r>
              <a:rPr lang="es-MX" sz="2000" dirty="0">
                <a:solidFill>
                  <a:srgbClr val="000000"/>
                </a:solidFill>
                <a:latin typeface="Tahoma"/>
                <a:ea typeface="Tahoma"/>
                <a:cs typeface="Tahoma"/>
              </a:rPr>
              <a:t>perfil</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25" name="Oval 24">
            <a:extLst>
              <a:ext uri="{FF2B5EF4-FFF2-40B4-BE49-F238E27FC236}">
                <a16:creationId xmlns:a16="http://schemas.microsoft.com/office/drawing/2014/main" id="{6F315525-D22F-8A45-8294-889BC1D8F17E}"/>
              </a:ext>
            </a:extLst>
          </p:cNvPr>
          <p:cNvSpPr/>
          <p:nvPr/>
        </p:nvSpPr>
        <p:spPr>
          <a:xfrm>
            <a:off x="1034935" y="2675824"/>
            <a:ext cx="958468" cy="6940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5F90DB8-1770-7740-B34E-7A32A2800EFA}"/>
              </a:ext>
            </a:extLst>
          </p:cNvPr>
          <p:cNvSpPr txBox="1"/>
          <p:nvPr/>
        </p:nvSpPr>
        <p:spPr>
          <a:xfrm>
            <a:off x="1054634" y="2772243"/>
            <a:ext cx="959107" cy="646331"/>
          </a:xfrm>
          <a:prstGeom prst="rect">
            <a:avLst/>
          </a:prstGeom>
          <a:noFill/>
        </p:spPr>
        <p:txBody>
          <a:bodyPr wrap="square" rtlCol="0">
            <a:spAutoFit/>
          </a:bodyPr>
          <a:lstStyle/>
          <a:p>
            <a:pPr algn="ctr"/>
            <a:r>
              <a:rPr lang="es-MX" dirty="0">
                <a:solidFill>
                  <a:srgbClr val="000000"/>
                </a:solidFill>
                <a:latin typeface="Tahoma"/>
                <a:ea typeface="Tahoma"/>
                <a:cs typeface="Tahoma"/>
              </a:rPr>
              <a:t>Foto </a:t>
            </a:r>
            <a:r>
              <a:rPr lang="es-MX" sz="1800" b="0" i="0" strike="noStrike" cap="none" spc="0" baseline="0" dirty="0">
                <a:solidFill>
                  <a:srgbClr val="000000"/>
                </a:solidFill>
                <a:effectLst/>
                <a:latin typeface="Tahoma"/>
                <a:ea typeface="Tahoma"/>
                <a:cs typeface="Tahoma"/>
              </a:rPr>
              <a:t>aquí</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921741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27983" y="-21855"/>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6929" y="1457254"/>
            <a:ext cx="9199289" cy="518552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a:off x="4358423" y="-129832"/>
            <a:ext cx="627531" cy="6772611"/>
          </a:xfrm>
          <a:prstGeom prst="rect">
            <a:avLst/>
          </a:prstGeom>
        </p:spPr>
      </p:pic>
      <p:grpSp>
        <p:nvGrpSpPr>
          <p:cNvPr id="2" name="Group 1"/>
          <p:cNvGrpSpPr/>
          <p:nvPr/>
        </p:nvGrpSpPr>
        <p:grpSpPr>
          <a:xfrm>
            <a:off x="7113925" y="4832021"/>
            <a:ext cx="2519427" cy="1041507"/>
            <a:chOff x="8788740" y="4951823"/>
            <a:chExt cx="2519427" cy="1041507"/>
          </a:xfrm>
        </p:grpSpPr>
        <p:sp>
          <p:nvSpPr>
            <p:cNvPr id="12" name="Rectangle 11"/>
            <p:cNvSpPr/>
            <p:nvPr/>
          </p:nvSpPr>
          <p:spPr>
            <a:xfrm>
              <a:off x="8788740" y="4953356"/>
              <a:ext cx="2519427" cy="1039974"/>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8917175" y="4951823"/>
              <a:ext cx="1054663" cy="1041507"/>
            </a:xfrm>
            <a:prstGeom prst="rect">
              <a:avLst/>
            </a:prstGeom>
          </p:spPr>
        </p:pic>
        <p:sp>
          <p:nvSpPr>
            <p:cNvPr id="16" name="Title 1"/>
            <p:cNvSpPr txBox="1"/>
            <p:nvPr/>
          </p:nvSpPr>
          <p:spPr>
            <a:xfrm>
              <a:off x="10048779" y="5162208"/>
              <a:ext cx="1081853" cy="695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200" b="1" i="0" strike="noStrike" cap="none" spc="0" baseline="0">
                  <a:solidFill>
                    <a:srgbClr val="000000"/>
                  </a:solidFill>
                  <a:effectLst/>
                  <a:latin typeface="Tahoma"/>
                  <a:ea typeface="Tahoma"/>
                  <a:cs typeface="Tahoma"/>
                </a:rPr>
                <a:t>NO</a:t>
              </a:r>
            </a:p>
          </p:txBody>
        </p:sp>
      </p:grpSp>
      <p:pic>
        <p:nvPicPr>
          <p:cNvPr id="17" name="Picture 16"/>
          <p:cNvPicPr>
            <a:picLocks noChangeAspect="1"/>
          </p:cNvPicPr>
          <p:nvPr/>
        </p:nvPicPr>
        <p:blipFill>
          <a:blip r:embed="rId6">
            <a:extLst>
              <a:ext uri="{28A0092B-C50C-407E-A947-70E740481C1C}">
                <a14:useLocalDpi xmlns:a14="http://schemas.microsoft.com/office/drawing/2010/main" val="0"/>
              </a:ext>
            </a:extLst>
          </a:blip>
          <a:srcRect l="2041" t="-51358" r="59094" b="51358"/>
          <a:stretch>
            <a:fillRect/>
          </a:stretch>
        </p:blipFill>
        <p:spPr>
          <a:xfrm>
            <a:off x="6131421" y="-2801607"/>
            <a:ext cx="4728490" cy="6858000"/>
          </a:xfrm>
          <a:prstGeom prst="rect">
            <a:avLst/>
          </a:prstGeom>
        </p:spPr>
      </p:pic>
      <p:sp>
        <p:nvSpPr>
          <p:cNvPr id="20" name="TextBox 19"/>
          <p:cNvSpPr txBox="1"/>
          <p:nvPr/>
        </p:nvSpPr>
        <p:spPr>
          <a:xfrm>
            <a:off x="6547765" y="3938685"/>
            <a:ext cx="5215467" cy="640080"/>
          </a:xfrm>
          <a:prstGeom prst="rect">
            <a:avLst/>
          </a:prstGeom>
          <a:noFill/>
        </p:spPr>
        <p:txBody>
          <a:bodyPr wrap="square" rtlCol="0">
            <a:spAutoFit/>
          </a:bodyPr>
          <a:lstStyle/>
          <a:p>
            <a:r>
              <a:rPr lang="es-MX" sz="3600" b="1" i="0" strike="noStrike" cap="none" spc="0" baseline="0">
                <a:solidFill>
                  <a:srgbClr val="000000"/>
                </a:solidFill>
                <a:effectLst/>
                <a:latin typeface="Tahoma"/>
                <a:ea typeface="Tahoma"/>
                <a:cs typeface="Tahoma"/>
              </a:rPr>
              <a:t>¿Agregar al perfil?</a:t>
            </a:r>
          </a:p>
        </p:txBody>
      </p:sp>
      <p:sp>
        <p:nvSpPr>
          <p:cNvPr id="21" name="TextBox 20"/>
          <p:cNvSpPr txBox="1"/>
          <p:nvPr/>
        </p:nvSpPr>
        <p:spPr>
          <a:xfrm>
            <a:off x="5222305" y="540120"/>
            <a:ext cx="6079001" cy="646331"/>
          </a:xfrm>
          <a:prstGeom prst="rect">
            <a:avLst/>
          </a:prstGeom>
          <a:noFill/>
        </p:spPr>
        <p:txBody>
          <a:bodyPr wrap="square" rtlCol="0">
            <a:spAutoFit/>
          </a:bodyPr>
          <a:lstStyle/>
          <a:p>
            <a:r>
              <a:rPr lang="es-MX" sz="3600" b="1" i="0" strike="noStrike" cap="none" spc="0" baseline="0" dirty="0">
                <a:solidFill>
                  <a:srgbClr val="000000"/>
                </a:solidFill>
                <a:effectLst/>
                <a:latin typeface="Tahoma"/>
                <a:ea typeface="Tahoma"/>
                <a:cs typeface="Tahoma"/>
              </a:rPr>
              <a:t>Número de Seguro Social</a:t>
            </a:r>
          </a:p>
        </p:txBody>
      </p:sp>
      <p:pic>
        <p:nvPicPr>
          <p:cNvPr id="15" name="Picture 14">
            <a:extLst>
              <a:ext uri="{FF2B5EF4-FFF2-40B4-BE49-F238E27FC236}">
                <a16:creationId xmlns:a16="http://schemas.microsoft.com/office/drawing/2014/main" id="{A0F3007D-88C0-4938-B0EE-598F090397CD}"/>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22" name="Footer Placeholder 3">
            <a:extLst>
              <a:ext uri="{FF2B5EF4-FFF2-40B4-BE49-F238E27FC236}">
                <a16:creationId xmlns:a16="http://schemas.microsoft.com/office/drawing/2014/main" id="{6881E69E-08DE-4BF9-B201-6020AC32BC27}"/>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18" name="TextBox 17"/>
          <p:cNvSpPr txBox="1"/>
          <p:nvPr/>
        </p:nvSpPr>
        <p:spPr>
          <a:xfrm>
            <a:off x="1333960" y="3464713"/>
            <a:ext cx="1364703" cy="923330"/>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Tahoma"/>
                <a:ea typeface="Tahoma"/>
                <a:cs typeface="Tahoma"/>
              </a:rPr>
              <a:t>Soltero/a/e</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s-MX" sz="1800" b="0" i="0" strike="noStrike" cap="none" spc="0" baseline="0" dirty="0">
                <a:solidFill>
                  <a:srgbClr val="000000"/>
                </a:solidFill>
                <a:effectLst/>
                <a:latin typeface="Tahoma"/>
                <a:ea typeface="Tahoma"/>
                <a:cs typeface="Tahoma"/>
              </a:rPr>
              <a:t>Austin, TX</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2916638" y="2777771"/>
            <a:ext cx="925417" cy="365760"/>
          </a:xfrm>
          <a:prstGeom prst="rect">
            <a:avLst/>
          </a:prstGeom>
          <a:solidFill>
            <a:schemeClr val="bg1"/>
          </a:solidFill>
        </p:spPr>
        <p:txBody>
          <a:bodyPr wrap="square" rtlCol="0">
            <a:spAutoFit/>
          </a:bodyPr>
          <a:lstStyle/>
          <a:p>
            <a:r>
              <a:rPr lang="es-MX" sz="1800" b="0" i="0" strike="noStrike" cap="none" spc="0" baseline="0">
                <a:solidFill>
                  <a:srgbClr val="000000"/>
                </a:solidFill>
                <a:effectLst/>
                <a:latin typeface="Tahoma"/>
                <a:ea typeface="Tahoma"/>
                <a:cs typeface="Tahoma"/>
              </a:rPr>
              <a:t>Seguir</a:t>
            </a: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1382771" y="5504195"/>
            <a:ext cx="944682" cy="338554"/>
          </a:xfrm>
          <a:prstGeom prst="rect">
            <a:avLst/>
          </a:prstGeom>
          <a:solidFill>
            <a:schemeClr val="bg1"/>
          </a:solidFill>
        </p:spPr>
        <p:txBody>
          <a:bodyPr wrap="square" rtlCol="0">
            <a:spAutoFit/>
          </a:bodyPr>
          <a:lstStyle/>
          <a:p>
            <a:r>
              <a:rPr lang="es-MX" sz="1600" b="0" i="0" strike="noStrike" cap="none" spc="0" baseline="0" dirty="0">
                <a:solidFill>
                  <a:srgbClr val="000000"/>
                </a:solidFill>
                <a:effectLst/>
                <a:latin typeface="Tahoma"/>
                <a:ea typeface="Tahoma"/>
                <a:cs typeface="Tahoma"/>
              </a:rPr>
              <a:t>Chatear</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857617" y="4980648"/>
            <a:ext cx="1701031" cy="369332"/>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Tahoma"/>
                <a:ea typeface="Tahoma"/>
                <a:cs typeface="Tahoma"/>
              </a:rPr>
              <a:t>Amigos/as/</a:t>
            </a:r>
            <a:r>
              <a:rPr lang="es-MX" sz="1800" b="0" i="0" strike="noStrike" cap="none" spc="0" baseline="0" dirty="0" err="1">
                <a:solidFill>
                  <a:srgbClr val="000000"/>
                </a:solidFill>
                <a:effectLst/>
                <a:latin typeface="Tahoma"/>
                <a:ea typeface="Tahoma"/>
                <a:cs typeface="Tahoma"/>
              </a:rPr>
              <a:t>ues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5" name="TextBox 24"/>
          <p:cNvSpPr txBox="1"/>
          <p:nvPr/>
        </p:nvSpPr>
        <p:spPr>
          <a:xfrm>
            <a:off x="2399371" y="1830970"/>
            <a:ext cx="1620475" cy="396240"/>
          </a:xfrm>
          <a:prstGeom prst="rect">
            <a:avLst/>
          </a:prstGeom>
          <a:solidFill>
            <a:schemeClr val="bg1"/>
          </a:solidFill>
        </p:spPr>
        <p:txBody>
          <a:bodyPr wrap="square" rtlCol="0">
            <a:spAutoFit/>
          </a:bodyPr>
          <a:lstStyle/>
          <a:p>
            <a:r>
              <a:rPr lang="es-MX" sz="2000" b="0" i="0" strike="noStrike" cap="none" spc="0" baseline="0" dirty="0">
                <a:solidFill>
                  <a:srgbClr val="000000"/>
                </a:solidFill>
                <a:effectLst/>
                <a:latin typeface="Tahoma"/>
                <a:ea typeface="Tahoma"/>
                <a:cs typeface="Tahoma"/>
              </a:rPr>
              <a:t>Su </a:t>
            </a:r>
            <a:r>
              <a:rPr lang="es-MX" sz="2000" dirty="0">
                <a:solidFill>
                  <a:srgbClr val="000000"/>
                </a:solidFill>
                <a:latin typeface="Tahoma"/>
                <a:ea typeface="Tahoma"/>
                <a:cs typeface="Tahoma"/>
              </a:rPr>
              <a:t>perfil</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26" name="Oval 25"/>
          <p:cNvSpPr/>
          <p:nvPr/>
        </p:nvSpPr>
        <p:spPr>
          <a:xfrm>
            <a:off x="1041482" y="2641482"/>
            <a:ext cx="958468" cy="6940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061181" y="2737901"/>
            <a:ext cx="959107" cy="646331"/>
          </a:xfrm>
          <a:prstGeom prst="rect">
            <a:avLst/>
          </a:prstGeom>
          <a:noFill/>
        </p:spPr>
        <p:txBody>
          <a:bodyPr wrap="square" rtlCol="0">
            <a:spAutoFit/>
          </a:bodyPr>
          <a:lstStyle/>
          <a:p>
            <a:pPr algn="ctr"/>
            <a:r>
              <a:rPr lang="es-MX" dirty="0">
                <a:solidFill>
                  <a:srgbClr val="000000"/>
                </a:solidFill>
                <a:latin typeface="Tahoma"/>
                <a:ea typeface="Tahoma"/>
                <a:cs typeface="Tahoma"/>
              </a:rPr>
              <a:t>Foto</a:t>
            </a:r>
            <a:r>
              <a:rPr lang="es-MX" sz="1800" b="0" i="0" strike="noStrike" cap="none" spc="0" baseline="0" dirty="0">
                <a:solidFill>
                  <a:srgbClr val="000000"/>
                </a:solidFill>
                <a:effectLst/>
                <a:latin typeface="Tahoma"/>
                <a:ea typeface="Tahoma"/>
                <a:cs typeface="Tahoma"/>
              </a:rPr>
              <a:t> aquí</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8" name="TextBox 27"/>
          <p:cNvSpPr txBox="1"/>
          <p:nvPr/>
        </p:nvSpPr>
        <p:spPr>
          <a:xfrm>
            <a:off x="7159343" y="2660956"/>
            <a:ext cx="1973641" cy="396240"/>
          </a:xfrm>
          <a:prstGeom prst="rect">
            <a:avLst/>
          </a:prstGeom>
          <a:solidFill>
            <a:schemeClr val="bg1"/>
          </a:solidFill>
        </p:spPr>
        <p:txBody>
          <a:bodyPr wrap="square" rtlCol="0">
            <a:spAutoFit/>
          </a:bodyPr>
          <a:lstStyle/>
          <a:p>
            <a:pPr algn="ctr"/>
            <a:r>
              <a:rPr lang="es-MX" sz="2000" b="0" i="0" strike="noStrike" cap="none" spc="0" baseline="0">
                <a:solidFill>
                  <a:srgbClr val="000000"/>
                </a:solidFill>
                <a:effectLst/>
                <a:latin typeface="Tahoma"/>
                <a:ea typeface="Tahoma"/>
                <a:cs typeface="Tahoma"/>
              </a:rPr>
              <a:t>Su nombre</a:t>
            </a:r>
            <a:endParaRPr lang="en-US" sz="2000">
              <a:latin typeface="Tahoma" panose="020B0604030504040204" pitchFamily="34" charset="0"/>
              <a:ea typeface="Tahoma" panose="020B0604030504040204" pitchFamily="34" charset="0"/>
              <a:cs typeface="Tahoma" panose="020B0604030504040204" pitchFamily="34" charset="0"/>
            </a:endParaRPr>
          </a:p>
        </p:txBody>
      </p:sp>
      <p:sp>
        <p:nvSpPr>
          <p:cNvPr id="29" name="TextBox 28"/>
          <p:cNvSpPr txBox="1"/>
          <p:nvPr/>
        </p:nvSpPr>
        <p:spPr>
          <a:xfrm>
            <a:off x="6634067" y="1441240"/>
            <a:ext cx="3065387" cy="396240"/>
          </a:xfrm>
          <a:prstGeom prst="rect">
            <a:avLst/>
          </a:prstGeom>
          <a:solidFill>
            <a:schemeClr val="bg1"/>
          </a:solidFill>
        </p:spPr>
        <p:txBody>
          <a:bodyPr wrap="square" rtlCol="0">
            <a:spAutoFit/>
          </a:bodyPr>
          <a:lstStyle/>
          <a:p>
            <a:pPr algn="ctr"/>
            <a:r>
              <a:rPr lang="es-MX" sz="2000" b="0" i="0" strike="noStrike" cap="none" spc="0" baseline="0">
                <a:solidFill>
                  <a:srgbClr val="000000"/>
                </a:solidFill>
                <a:effectLst/>
                <a:latin typeface="Tahoma"/>
                <a:ea typeface="Tahoma"/>
                <a:cs typeface="Tahoma"/>
              </a:rPr>
              <a:t>Seguro Social</a:t>
            </a:r>
            <a:endParaRPr lang="en-US" sz="20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02955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27983" y="-21855"/>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5938" y="1457254"/>
            <a:ext cx="9199289" cy="518552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a:off x="4545930" y="12656"/>
            <a:ext cx="627531" cy="6772611"/>
          </a:xfrm>
          <a:prstGeom prst="rect">
            <a:avLst/>
          </a:prstGeom>
        </p:spPr>
      </p:pic>
      <p:grpSp>
        <p:nvGrpSpPr>
          <p:cNvPr id="2" name="Group 1"/>
          <p:cNvGrpSpPr/>
          <p:nvPr/>
        </p:nvGrpSpPr>
        <p:grpSpPr>
          <a:xfrm>
            <a:off x="6938613" y="4930341"/>
            <a:ext cx="2519427" cy="1041507"/>
            <a:chOff x="8788740" y="4951823"/>
            <a:chExt cx="2519427" cy="1041507"/>
          </a:xfrm>
        </p:grpSpPr>
        <p:sp>
          <p:nvSpPr>
            <p:cNvPr id="12" name="Rectangle 11"/>
            <p:cNvSpPr/>
            <p:nvPr/>
          </p:nvSpPr>
          <p:spPr>
            <a:xfrm>
              <a:off x="8788740" y="4953356"/>
              <a:ext cx="2519427" cy="1039974"/>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8917175" y="4951823"/>
              <a:ext cx="1054663" cy="1041507"/>
            </a:xfrm>
            <a:prstGeom prst="rect">
              <a:avLst/>
            </a:prstGeom>
          </p:spPr>
        </p:pic>
        <p:sp>
          <p:nvSpPr>
            <p:cNvPr id="16" name="Title 1"/>
            <p:cNvSpPr txBox="1"/>
            <p:nvPr/>
          </p:nvSpPr>
          <p:spPr>
            <a:xfrm>
              <a:off x="10048779" y="5162208"/>
              <a:ext cx="1081853" cy="695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200" b="1" i="0" strike="noStrike" cap="none" spc="0" baseline="0">
                  <a:solidFill>
                    <a:srgbClr val="000000"/>
                  </a:solidFill>
                  <a:effectLst/>
                  <a:latin typeface="Tahoma"/>
                  <a:ea typeface="Tahoma"/>
                  <a:cs typeface="Tahoma"/>
                </a:rPr>
                <a:t>NO</a:t>
              </a:r>
            </a:p>
          </p:txBody>
        </p:sp>
      </p:gr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59532" y="1038916"/>
            <a:ext cx="6286892" cy="3543843"/>
          </a:xfrm>
          <a:prstGeom prst="rect">
            <a:avLst/>
          </a:prstGeom>
        </p:spPr>
      </p:pic>
      <p:sp>
        <p:nvSpPr>
          <p:cNvPr id="20" name="TextBox 19"/>
          <p:cNvSpPr txBox="1"/>
          <p:nvPr/>
        </p:nvSpPr>
        <p:spPr>
          <a:xfrm>
            <a:off x="6436980" y="4170452"/>
            <a:ext cx="5215467" cy="640080"/>
          </a:xfrm>
          <a:prstGeom prst="rect">
            <a:avLst/>
          </a:prstGeom>
          <a:noFill/>
        </p:spPr>
        <p:txBody>
          <a:bodyPr wrap="square" rtlCol="0">
            <a:spAutoFit/>
          </a:bodyPr>
          <a:lstStyle/>
          <a:p>
            <a:r>
              <a:rPr lang="es-MX" sz="3600" b="1" i="0" strike="noStrike" cap="none" spc="0" baseline="0">
                <a:solidFill>
                  <a:srgbClr val="000000"/>
                </a:solidFill>
                <a:effectLst/>
                <a:latin typeface="Tahoma"/>
                <a:ea typeface="Tahoma"/>
                <a:cs typeface="Tahoma"/>
              </a:rPr>
              <a:t>¿Agregar al perfil?</a:t>
            </a:r>
          </a:p>
        </p:txBody>
      </p:sp>
      <p:sp>
        <p:nvSpPr>
          <p:cNvPr id="21" name="TextBox 20"/>
          <p:cNvSpPr txBox="1"/>
          <p:nvPr/>
        </p:nvSpPr>
        <p:spPr>
          <a:xfrm>
            <a:off x="5322238" y="146274"/>
            <a:ext cx="5743030" cy="830997"/>
          </a:xfrm>
          <a:prstGeom prst="rect">
            <a:avLst/>
          </a:prstGeom>
          <a:noFill/>
        </p:spPr>
        <p:txBody>
          <a:bodyPr wrap="square" rtlCol="0">
            <a:spAutoFit/>
          </a:bodyPr>
          <a:lstStyle/>
          <a:p>
            <a:pPr algn="ctr"/>
            <a:r>
              <a:rPr lang="es-MX" sz="2400" b="1" i="0" strike="noStrike" cap="none" spc="0" baseline="0" dirty="0">
                <a:solidFill>
                  <a:srgbClr val="000000"/>
                </a:solidFill>
                <a:effectLst/>
                <a:latin typeface="Tahoma"/>
                <a:ea typeface="Tahoma"/>
                <a:cs typeface="Tahoma"/>
              </a:rPr>
              <a:t>Foto de una persona haciendo gestos ofensivos a la cámara</a:t>
            </a:r>
          </a:p>
        </p:txBody>
      </p:sp>
      <p:pic>
        <p:nvPicPr>
          <p:cNvPr id="15" name="Picture 14">
            <a:extLst>
              <a:ext uri="{FF2B5EF4-FFF2-40B4-BE49-F238E27FC236}">
                <a16:creationId xmlns:a16="http://schemas.microsoft.com/office/drawing/2014/main" id="{E169CF54-936D-4150-B2A7-F09C6B490F3F}"/>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22" name="Footer Placeholder 3">
            <a:extLst>
              <a:ext uri="{FF2B5EF4-FFF2-40B4-BE49-F238E27FC236}">
                <a16:creationId xmlns:a16="http://schemas.microsoft.com/office/drawing/2014/main" id="{92D7C0E1-A291-45CB-A264-BBE1798D8C67}"/>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18" name="TextBox 17"/>
          <p:cNvSpPr txBox="1"/>
          <p:nvPr/>
        </p:nvSpPr>
        <p:spPr>
          <a:xfrm>
            <a:off x="1427323" y="3501387"/>
            <a:ext cx="1582677" cy="923330"/>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Tahoma"/>
                <a:ea typeface="Tahoma"/>
                <a:cs typeface="Tahoma"/>
              </a:rPr>
              <a:t>Soltero/a/e</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s-MX" sz="1800" b="0" i="0" strike="noStrike" cap="none" spc="0" baseline="0" dirty="0">
                <a:solidFill>
                  <a:srgbClr val="000000"/>
                </a:solidFill>
                <a:effectLst/>
                <a:latin typeface="Tahoma"/>
                <a:ea typeface="Tahoma"/>
                <a:cs typeface="Tahoma"/>
              </a:rPr>
              <a:t>Austin, TX</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3010001" y="2814446"/>
            <a:ext cx="925417" cy="365760"/>
          </a:xfrm>
          <a:prstGeom prst="rect">
            <a:avLst/>
          </a:prstGeom>
          <a:solidFill>
            <a:schemeClr val="bg1"/>
          </a:solidFill>
        </p:spPr>
        <p:txBody>
          <a:bodyPr wrap="square" rtlCol="0">
            <a:spAutoFit/>
          </a:bodyPr>
          <a:lstStyle/>
          <a:p>
            <a:r>
              <a:rPr lang="es-MX" sz="1800" b="0" i="0" strike="noStrike" cap="none" spc="0" baseline="0">
                <a:solidFill>
                  <a:srgbClr val="000000"/>
                </a:solidFill>
                <a:effectLst/>
                <a:latin typeface="Tahoma"/>
                <a:ea typeface="Tahoma"/>
                <a:cs typeface="Tahoma"/>
              </a:rPr>
              <a:t>Seguir</a:t>
            </a: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1455383" y="5504323"/>
            <a:ext cx="912003" cy="338554"/>
          </a:xfrm>
          <a:prstGeom prst="rect">
            <a:avLst/>
          </a:prstGeom>
          <a:solidFill>
            <a:schemeClr val="bg1"/>
          </a:solidFill>
        </p:spPr>
        <p:txBody>
          <a:bodyPr wrap="square" rtlCol="0">
            <a:spAutoFit/>
          </a:bodyPr>
          <a:lstStyle/>
          <a:p>
            <a:r>
              <a:rPr lang="es-MX" sz="1600" b="0" i="0" strike="noStrike" cap="none" spc="0" baseline="0" dirty="0">
                <a:solidFill>
                  <a:srgbClr val="000000"/>
                </a:solidFill>
                <a:effectLst/>
                <a:latin typeface="Tahoma"/>
                <a:ea typeface="Tahoma"/>
                <a:cs typeface="Tahoma"/>
              </a:rPr>
              <a:t>Chatear</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950980" y="5017323"/>
            <a:ext cx="1802978" cy="369332"/>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Tahoma"/>
                <a:ea typeface="Tahoma"/>
                <a:cs typeface="Tahoma"/>
              </a:rPr>
              <a:t>Amigos/as/</a:t>
            </a:r>
            <a:r>
              <a:rPr lang="es-MX" sz="1800" b="0" i="0" strike="noStrike" cap="none" spc="0" baseline="0" dirty="0" err="1">
                <a:solidFill>
                  <a:srgbClr val="000000"/>
                </a:solidFill>
                <a:effectLst/>
                <a:latin typeface="Tahoma"/>
                <a:ea typeface="Tahoma"/>
                <a:cs typeface="Tahoma"/>
              </a:rPr>
              <a:t>ues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5" name="TextBox 24"/>
          <p:cNvSpPr txBox="1"/>
          <p:nvPr/>
        </p:nvSpPr>
        <p:spPr>
          <a:xfrm>
            <a:off x="2489918" y="1840875"/>
            <a:ext cx="1620475" cy="396240"/>
          </a:xfrm>
          <a:prstGeom prst="rect">
            <a:avLst/>
          </a:prstGeom>
          <a:solidFill>
            <a:schemeClr val="bg1"/>
          </a:solidFill>
        </p:spPr>
        <p:txBody>
          <a:bodyPr wrap="square" rtlCol="0">
            <a:spAutoFit/>
          </a:bodyPr>
          <a:lstStyle/>
          <a:p>
            <a:r>
              <a:rPr lang="es-MX" sz="2000" b="0" i="0" strike="noStrike" cap="none" spc="0" baseline="0" dirty="0">
                <a:solidFill>
                  <a:srgbClr val="000000"/>
                </a:solidFill>
                <a:effectLst/>
                <a:latin typeface="Tahoma"/>
                <a:ea typeface="Tahoma"/>
                <a:cs typeface="Tahoma"/>
              </a:rPr>
              <a:t>Su </a:t>
            </a:r>
            <a:r>
              <a:rPr lang="es-MX" sz="2000" dirty="0">
                <a:solidFill>
                  <a:srgbClr val="000000"/>
                </a:solidFill>
                <a:latin typeface="Tahoma"/>
                <a:ea typeface="Tahoma"/>
                <a:cs typeface="Tahoma"/>
              </a:rPr>
              <a:t>perfil</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26" name="Oval 25"/>
          <p:cNvSpPr/>
          <p:nvPr/>
        </p:nvSpPr>
        <p:spPr>
          <a:xfrm>
            <a:off x="1134845" y="2678157"/>
            <a:ext cx="958468" cy="6940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154544" y="2774576"/>
            <a:ext cx="959107" cy="646331"/>
          </a:xfrm>
          <a:prstGeom prst="rect">
            <a:avLst/>
          </a:prstGeom>
          <a:noFill/>
        </p:spPr>
        <p:txBody>
          <a:bodyPr wrap="square" rtlCol="0">
            <a:spAutoFit/>
          </a:bodyPr>
          <a:lstStyle/>
          <a:p>
            <a:pPr algn="ctr"/>
            <a:r>
              <a:rPr lang="es-MX" dirty="0">
                <a:solidFill>
                  <a:srgbClr val="000000"/>
                </a:solidFill>
                <a:latin typeface="Tahoma"/>
                <a:ea typeface="Tahoma"/>
                <a:cs typeface="Tahoma"/>
              </a:rPr>
              <a:t>Foto</a:t>
            </a:r>
            <a:r>
              <a:rPr lang="es-MX" sz="1800" b="0" i="0" strike="noStrike" cap="none" spc="0" baseline="0" dirty="0">
                <a:solidFill>
                  <a:srgbClr val="000000"/>
                </a:solidFill>
                <a:effectLst/>
                <a:latin typeface="Tahoma"/>
                <a:ea typeface="Tahoma"/>
                <a:cs typeface="Tahoma"/>
              </a:rPr>
              <a:t> aquí</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498266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27983" y="-21855"/>
            <a:ext cx="2088777" cy="1694330"/>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1485" y="1536908"/>
            <a:ext cx="9199289" cy="5185525"/>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a:off x="4217658" y="85389"/>
            <a:ext cx="627531" cy="6772611"/>
          </a:xfrm>
          <a:prstGeom prst="rect">
            <a:avLst/>
          </a:prstGeom>
        </p:spPr>
      </p:pic>
      <p:grpSp>
        <p:nvGrpSpPr>
          <p:cNvPr id="2" name="Group 1"/>
          <p:cNvGrpSpPr/>
          <p:nvPr/>
        </p:nvGrpSpPr>
        <p:grpSpPr>
          <a:xfrm>
            <a:off x="7114398" y="5227956"/>
            <a:ext cx="2519427" cy="1041507"/>
            <a:chOff x="8788740" y="4951823"/>
            <a:chExt cx="2519427" cy="1041507"/>
          </a:xfrm>
        </p:grpSpPr>
        <p:sp>
          <p:nvSpPr>
            <p:cNvPr id="25" name="Rectangle 24"/>
            <p:cNvSpPr/>
            <p:nvPr/>
          </p:nvSpPr>
          <p:spPr>
            <a:xfrm>
              <a:off x="8788740" y="4953356"/>
              <a:ext cx="2519427" cy="1039974"/>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8917175" y="4951823"/>
              <a:ext cx="1054663" cy="1041507"/>
            </a:xfrm>
            <a:prstGeom prst="rect">
              <a:avLst/>
            </a:prstGeom>
          </p:spPr>
        </p:pic>
        <p:sp>
          <p:nvSpPr>
            <p:cNvPr id="29" name="Title 1"/>
            <p:cNvSpPr txBox="1"/>
            <p:nvPr/>
          </p:nvSpPr>
          <p:spPr>
            <a:xfrm>
              <a:off x="10048779" y="5162208"/>
              <a:ext cx="1081853" cy="695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200" b="1" i="0" strike="noStrike" cap="none" spc="0" baseline="0">
                  <a:solidFill>
                    <a:srgbClr val="000000"/>
                  </a:solidFill>
                  <a:effectLst/>
                  <a:latin typeface="Tahoma"/>
                  <a:ea typeface="Tahoma"/>
                  <a:cs typeface="Tahoma"/>
                </a:rPr>
                <a:t>NO</a:t>
              </a:r>
            </a:p>
          </p:txBody>
        </p:sp>
      </p:grpSp>
      <p:pic>
        <p:nvPicPr>
          <p:cNvPr id="30" name="Picture 29"/>
          <p:cNvPicPr>
            <a:picLocks noChangeAspect="1"/>
          </p:cNvPicPr>
          <p:nvPr/>
        </p:nvPicPr>
        <p:blipFill>
          <a:blip r:embed="rId6">
            <a:extLst>
              <a:ext uri="{28A0092B-C50C-407E-A947-70E740481C1C}">
                <a14:useLocalDpi xmlns:a14="http://schemas.microsoft.com/office/drawing/2010/main" val="0"/>
              </a:ext>
            </a:extLst>
          </a:blip>
          <a:srcRect l="56588" r="8060" b="49794"/>
          <a:stretch>
            <a:fillRect/>
          </a:stretch>
        </p:blipFill>
        <p:spPr>
          <a:xfrm>
            <a:off x="6242767" y="1179074"/>
            <a:ext cx="4301067" cy="3443111"/>
          </a:xfrm>
          <a:prstGeom prst="rect">
            <a:avLst/>
          </a:prstGeom>
        </p:spPr>
      </p:pic>
      <p:sp>
        <p:nvSpPr>
          <p:cNvPr id="16" name="TextBox 15"/>
          <p:cNvSpPr txBox="1"/>
          <p:nvPr/>
        </p:nvSpPr>
        <p:spPr>
          <a:xfrm>
            <a:off x="6608105" y="4435680"/>
            <a:ext cx="5215467" cy="640080"/>
          </a:xfrm>
          <a:prstGeom prst="rect">
            <a:avLst/>
          </a:prstGeom>
          <a:noFill/>
        </p:spPr>
        <p:txBody>
          <a:bodyPr wrap="square" rtlCol="0">
            <a:spAutoFit/>
          </a:bodyPr>
          <a:lstStyle/>
          <a:p>
            <a:r>
              <a:rPr lang="es-MX" sz="3600" b="1" i="0" strike="noStrike" cap="none" spc="0" baseline="0">
                <a:solidFill>
                  <a:srgbClr val="000000"/>
                </a:solidFill>
                <a:effectLst/>
                <a:latin typeface="Tahoma"/>
                <a:ea typeface="Tahoma"/>
                <a:cs typeface="Tahoma"/>
              </a:rPr>
              <a:t>¿Agregar al perfil?</a:t>
            </a:r>
          </a:p>
        </p:txBody>
      </p:sp>
      <p:sp>
        <p:nvSpPr>
          <p:cNvPr id="17" name="TextBox 16"/>
          <p:cNvSpPr txBox="1"/>
          <p:nvPr/>
        </p:nvSpPr>
        <p:spPr>
          <a:xfrm>
            <a:off x="4963028" y="680848"/>
            <a:ext cx="6860546" cy="640080"/>
          </a:xfrm>
          <a:prstGeom prst="rect">
            <a:avLst/>
          </a:prstGeom>
          <a:noFill/>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Cuánto dinero tiene</a:t>
            </a:r>
          </a:p>
        </p:txBody>
      </p:sp>
      <p:pic>
        <p:nvPicPr>
          <p:cNvPr id="18" name="Picture 17">
            <a:extLst>
              <a:ext uri="{FF2B5EF4-FFF2-40B4-BE49-F238E27FC236}">
                <a16:creationId xmlns:a16="http://schemas.microsoft.com/office/drawing/2014/main" id="{0FF2E632-4834-43C4-B9F7-938EAA3EACE5}"/>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19" name="Footer Placeholder 3">
            <a:extLst>
              <a:ext uri="{FF2B5EF4-FFF2-40B4-BE49-F238E27FC236}">
                <a16:creationId xmlns:a16="http://schemas.microsoft.com/office/drawing/2014/main" id="{3A6BF9BA-3815-46E7-AC0A-5D33282ED3B0}"/>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14" name="TextBox 13"/>
          <p:cNvSpPr txBox="1"/>
          <p:nvPr/>
        </p:nvSpPr>
        <p:spPr>
          <a:xfrm>
            <a:off x="1314978" y="3542716"/>
            <a:ext cx="1505101" cy="923330"/>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Tahoma"/>
                <a:ea typeface="Tahoma"/>
                <a:cs typeface="Tahoma"/>
              </a:rPr>
              <a:t>Soltero/a/e</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s-MX" sz="1800" b="0" i="0" strike="noStrike" cap="none" spc="0" baseline="0" dirty="0">
                <a:solidFill>
                  <a:srgbClr val="000000"/>
                </a:solidFill>
                <a:effectLst/>
                <a:latin typeface="Tahoma"/>
                <a:ea typeface="Tahoma"/>
                <a:cs typeface="Tahoma"/>
              </a:rPr>
              <a:t>Austin, TX</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2897656" y="2855775"/>
            <a:ext cx="925417" cy="365760"/>
          </a:xfrm>
          <a:prstGeom prst="rect">
            <a:avLst/>
          </a:prstGeom>
          <a:solidFill>
            <a:schemeClr val="bg1"/>
          </a:solidFill>
        </p:spPr>
        <p:txBody>
          <a:bodyPr wrap="square" rtlCol="0">
            <a:spAutoFit/>
          </a:bodyPr>
          <a:lstStyle/>
          <a:p>
            <a:r>
              <a:rPr lang="es-MX" sz="1800" b="0" i="0" strike="noStrike" cap="none" spc="0" baseline="0">
                <a:solidFill>
                  <a:srgbClr val="000000"/>
                </a:solidFill>
                <a:effectLst/>
                <a:latin typeface="Tahoma"/>
                <a:ea typeface="Tahoma"/>
                <a:cs typeface="Tahoma"/>
              </a:rPr>
              <a:t>Seguir</a:t>
            </a: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1343241" y="5582200"/>
            <a:ext cx="941868" cy="338554"/>
          </a:xfrm>
          <a:prstGeom prst="rect">
            <a:avLst/>
          </a:prstGeom>
          <a:solidFill>
            <a:schemeClr val="bg1"/>
          </a:solidFill>
        </p:spPr>
        <p:txBody>
          <a:bodyPr wrap="square" rtlCol="0">
            <a:spAutoFit/>
          </a:bodyPr>
          <a:lstStyle/>
          <a:p>
            <a:r>
              <a:rPr lang="es-MX" sz="1600" b="0" i="0" strike="noStrike" cap="none" spc="0" baseline="0" dirty="0">
                <a:solidFill>
                  <a:srgbClr val="000000"/>
                </a:solidFill>
                <a:effectLst/>
                <a:latin typeface="Tahoma"/>
                <a:ea typeface="Tahoma"/>
                <a:cs typeface="Tahoma"/>
              </a:rPr>
              <a:t>Chatear</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838635" y="5058652"/>
            <a:ext cx="1674708" cy="369332"/>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Tahoma"/>
                <a:ea typeface="Tahoma"/>
                <a:cs typeface="Tahoma"/>
              </a:rPr>
              <a:t>Amigos/as/</a:t>
            </a:r>
            <a:r>
              <a:rPr lang="es-MX" sz="1800" b="0" i="0" strike="noStrike" cap="none" spc="0" baseline="0" dirty="0" err="1">
                <a:solidFill>
                  <a:srgbClr val="000000"/>
                </a:solidFill>
                <a:effectLst/>
                <a:latin typeface="Tahoma"/>
                <a:ea typeface="Tahoma"/>
                <a:cs typeface="Tahoma"/>
              </a:rPr>
              <a:t>ues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6" name="TextBox 25"/>
          <p:cNvSpPr txBox="1"/>
          <p:nvPr/>
        </p:nvSpPr>
        <p:spPr>
          <a:xfrm>
            <a:off x="2377574" y="1915255"/>
            <a:ext cx="1620475" cy="396240"/>
          </a:xfrm>
          <a:prstGeom prst="rect">
            <a:avLst/>
          </a:prstGeom>
          <a:solidFill>
            <a:schemeClr val="bg1"/>
          </a:solidFill>
        </p:spPr>
        <p:txBody>
          <a:bodyPr wrap="square" rtlCol="0">
            <a:spAutoFit/>
          </a:bodyPr>
          <a:lstStyle/>
          <a:p>
            <a:r>
              <a:rPr lang="es-MX" sz="2000" b="0" i="0" strike="noStrike" cap="none" spc="0" baseline="0" dirty="0">
                <a:solidFill>
                  <a:srgbClr val="000000"/>
                </a:solidFill>
                <a:effectLst/>
                <a:latin typeface="Tahoma"/>
                <a:ea typeface="Tahoma"/>
                <a:cs typeface="Tahoma"/>
              </a:rPr>
              <a:t>Su </a:t>
            </a:r>
            <a:r>
              <a:rPr lang="es-MX" sz="2000" dirty="0">
                <a:solidFill>
                  <a:srgbClr val="000000"/>
                </a:solidFill>
                <a:latin typeface="Tahoma"/>
                <a:ea typeface="Tahoma"/>
                <a:cs typeface="Tahoma"/>
              </a:rPr>
              <a:t>perfil</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28" name="Oval 27"/>
          <p:cNvSpPr/>
          <p:nvPr/>
        </p:nvSpPr>
        <p:spPr>
          <a:xfrm>
            <a:off x="1022500" y="2719486"/>
            <a:ext cx="958468" cy="6940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042199" y="2815905"/>
            <a:ext cx="959107" cy="646331"/>
          </a:xfrm>
          <a:prstGeom prst="rect">
            <a:avLst/>
          </a:prstGeom>
          <a:noFill/>
        </p:spPr>
        <p:txBody>
          <a:bodyPr wrap="square" rtlCol="0">
            <a:spAutoFit/>
          </a:bodyPr>
          <a:lstStyle/>
          <a:p>
            <a:pPr algn="ctr"/>
            <a:r>
              <a:rPr lang="es-MX" dirty="0">
                <a:solidFill>
                  <a:srgbClr val="000000"/>
                </a:solidFill>
                <a:latin typeface="Tahoma"/>
                <a:ea typeface="Tahoma"/>
                <a:cs typeface="Tahoma"/>
              </a:rPr>
              <a:t>Foto</a:t>
            </a:r>
            <a:r>
              <a:rPr lang="es-MX" sz="1800" b="0" i="0" strike="noStrike" cap="none" spc="0" baseline="0" dirty="0">
                <a:solidFill>
                  <a:srgbClr val="000000"/>
                </a:solidFill>
                <a:effectLst/>
                <a:latin typeface="Tahoma"/>
                <a:ea typeface="Tahoma"/>
                <a:cs typeface="Tahoma"/>
              </a:rPr>
              <a:t> aquí</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8516039" y="1672475"/>
            <a:ext cx="2027795" cy="18702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Callout 3"/>
          <p:cNvSpPr/>
          <p:nvPr/>
        </p:nvSpPr>
        <p:spPr>
          <a:xfrm rot="1040916">
            <a:off x="8561658" y="1635384"/>
            <a:ext cx="2467778" cy="2148290"/>
          </a:xfrm>
          <a:prstGeom prst="wedgeEllipseCallou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734582" y="2110762"/>
            <a:ext cx="2027795" cy="1446550"/>
          </a:xfrm>
          <a:prstGeom prst="rect">
            <a:avLst/>
          </a:prstGeom>
          <a:noFill/>
        </p:spPr>
        <p:txBody>
          <a:bodyPr wrap="square" rtlCol="0">
            <a:spAutoFit/>
          </a:bodyPr>
          <a:lstStyle/>
          <a:p>
            <a:pPr algn="ctr"/>
            <a:r>
              <a:rPr lang="es-MX" sz="4400" b="0" i="0" strike="noStrike" cap="none" spc="0" baseline="0" dirty="0">
                <a:solidFill>
                  <a:srgbClr val="000000"/>
                </a:solidFill>
                <a:effectLst/>
                <a:latin typeface="Smoothy" pitchFamily="2" charset="77"/>
                <a:ea typeface="Tahoma"/>
                <a:cs typeface="Tahoma"/>
              </a:rPr>
              <a:t>¡¡Tengo $200!!</a:t>
            </a:r>
            <a:endParaRPr lang="en-US" sz="4400" dirty="0">
              <a:latin typeface="Smoothy" pitchFamily="2" charset="77"/>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192115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27983" y="-21855"/>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1379" y="1463631"/>
            <a:ext cx="9199289" cy="518552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a:off x="4053274" y="-123455"/>
            <a:ext cx="627531" cy="6772611"/>
          </a:xfrm>
          <a:prstGeom prst="rect">
            <a:avLst/>
          </a:prstGeom>
        </p:spPr>
      </p:pic>
      <p:grpSp>
        <p:nvGrpSpPr>
          <p:cNvPr id="2" name="Group 1"/>
          <p:cNvGrpSpPr/>
          <p:nvPr/>
        </p:nvGrpSpPr>
        <p:grpSpPr>
          <a:xfrm>
            <a:off x="6788912" y="5372340"/>
            <a:ext cx="2519427" cy="1041507"/>
            <a:chOff x="8788740" y="4951823"/>
            <a:chExt cx="2519427" cy="1041507"/>
          </a:xfrm>
        </p:grpSpPr>
        <p:sp>
          <p:nvSpPr>
            <p:cNvPr id="12" name="Rectangle 11"/>
            <p:cNvSpPr/>
            <p:nvPr/>
          </p:nvSpPr>
          <p:spPr>
            <a:xfrm>
              <a:off x="8788740" y="4953356"/>
              <a:ext cx="2519427" cy="1039974"/>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8917175" y="4951823"/>
              <a:ext cx="1054663" cy="1041507"/>
            </a:xfrm>
            <a:prstGeom prst="rect">
              <a:avLst/>
            </a:prstGeom>
          </p:spPr>
        </p:pic>
        <p:sp>
          <p:nvSpPr>
            <p:cNvPr id="16" name="Title 1"/>
            <p:cNvSpPr txBox="1"/>
            <p:nvPr/>
          </p:nvSpPr>
          <p:spPr>
            <a:xfrm>
              <a:off x="10048779" y="5162208"/>
              <a:ext cx="1081853" cy="695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200" b="1" i="0" strike="noStrike" cap="none" spc="0" baseline="0">
                  <a:solidFill>
                    <a:srgbClr val="000000"/>
                  </a:solidFill>
                  <a:effectLst/>
                  <a:latin typeface="Tahoma"/>
                  <a:ea typeface="Tahoma"/>
                  <a:cs typeface="Tahoma"/>
                </a:rPr>
                <a:t>NO</a:t>
              </a:r>
            </a:p>
          </p:txBody>
        </p:sp>
      </p:gr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1082" y="1779582"/>
            <a:ext cx="5095196" cy="2872099"/>
          </a:xfrm>
          <a:prstGeom prst="rect">
            <a:avLst/>
          </a:prstGeom>
        </p:spPr>
      </p:pic>
      <p:sp>
        <p:nvSpPr>
          <p:cNvPr id="20" name="TextBox 19"/>
          <p:cNvSpPr txBox="1"/>
          <p:nvPr/>
        </p:nvSpPr>
        <p:spPr>
          <a:xfrm>
            <a:off x="5799981" y="4651681"/>
            <a:ext cx="5215467" cy="640080"/>
          </a:xfrm>
          <a:prstGeom prst="rect">
            <a:avLst/>
          </a:prstGeom>
          <a:noFill/>
        </p:spPr>
        <p:txBody>
          <a:bodyPr wrap="square" rtlCol="0">
            <a:spAutoFit/>
          </a:bodyPr>
          <a:lstStyle/>
          <a:p>
            <a:r>
              <a:rPr lang="es-MX" sz="3600" b="1" i="0" strike="noStrike" cap="none" spc="0" baseline="0" dirty="0">
                <a:solidFill>
                  <a:srgbClr val="000000"/>
                </a:solidFill>
                <a:effectLst/>
                <a:latin typeface="Tahoma"/>
                <a:ea typeface="Tahoma"/>
                <a:cs typeface="Tahoma"/>
              </a:rPr>
              <a:t>¿Agregar al perfil?</a:t>
            </a:r>
          </a:p>
        </p:txBody>
      </p:sp>
      <p:sp>
        <p:nvSpPr>
          <p:cNvPr id="21" name="TextBox 20"/>
          <p:cNvSpPr txBox="1"/>
          <p:nvPr/>
        </p:nvSpPr>
        <p:spPr>
          <a:xfrm>
            <a:off x="5152913" y="563225"/>
            <a:ext cx="5650765" cy="1200329"/>
          </a:xfrm>
          <a:prstGeom prst="rect">
            <a:avLst/>
          </a:prstGeom>
          <a:noFill/>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Comentario burlándose de alguien</a:t>
            </a:r>
          </a:p>
        </p:txBody>
      </p:sp>
      <p:pic>
        <p:nvPicPr>
          <p:cNvPr id="15" name="Picture 14">
            <a:extLst>
              <a:ext uri="{FF2B5EF4-FFF2-40B4-BE49-F238E27FC236}">
                <a16:creationId xmlns:a16="http://schemas.microsoft.com/office/drawing/2014/main" id="{3C9EB6BD-64BE-41AD-A277-1086BB8255CE}"/>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22" name="Footer Placeholder 3">
            <a:extLst>
              <a:ext uri="{FF2B5EF4-FFF2-40B4-BE49-F238E27FC236}">
                <a16:creationId xmlns:a16="http://schemas.microsoft.com/office/drawing/2014/main" id="{0CD18567-BDC4-4867-BDDE-8D6439E4932B}"/>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17" name="TextBox 16"/>
          <p:cNvSpPr txBox="1"/>
          <p:nvPr/>
        </p:nvSpPr>
        <p:spPr>
          <a:xfrm>
            <a:off x="1017615" y="3503915"/>
            <a:ext cx="1511742" cy="923330"/>
          </a:xfrm>
          <a:prstGeom prst="rect">
            <a:avLst/>
          </a:prstGeom>
          <a:solidFill>
            <a:schemeClr val="bg1"/>
          </a:solidFill>
        </p:spPr>
        <p:txBody>
          <a:bodyPr wrap="square" rtlCol="0">
            <a:spAutoFit/>
          </a:bodyPr>
          <a:lstStyle/>
          <a:p>
            <a:r>
              <a:rPr lang="es-MX" sz="1800" b="0" i="0" strike="noStrike" cap="none" spc="0" baseline="0">
                <a:solidFill>
                  <a:srgbClr val="000000"/>
                </a:solidFill>
                <a:effectLst/>
                <a:latin typeface="Tahoma"/>
                <a:ea typeface="Tahoma"/>
                <a:cs typeface="Tahoma"/>
              </a:rPr>
              <a:t>Soltero/a/e</a:t>
            </a:r>
          </a:p>
          <a:p>
            <a:endParaRPr lang="en-US">
              <a:latin typeface="Tahoma" panose="020B0604030504040204" pitchFamily="34" charset="0"/>
              <a:ea typeface="Tahoma" panose="020B0604030504040204" pitchFamily="34" charset="0"/>
              <a:cs typeface="Tahoma" panose="020B0604030504040204" pitchFamily="34" charset="0"/>
            </a:endParaRPr>
          </a:p>
          <a:p>
            <a:r>
              <a:rPr lang="es-MX" sz="1800" b="0" i="0" strike="noStrike" cap="none" spc="0" baseline="0">
                <a:solidFill>
                  <a:srgbClr val="000000"/>
                </a:solidFill>
                <a:effectLst/>
                <a:latin typeface="Tahoma"/>
                <a:ea typeface="Tahoma"/>
                <a:cs typeface="Tahoma"/>
              </a:rPr>
              <a:t>Austin, TX</a:t>
            </a: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2567773" y="2812113"/>
            <a:ext cx="925417" cy="365760"/>
          </a:xfrm>
          <a:prstGeom prst="rect">
            <a:avLst/>
          </a:prstGeom>
          <a:solidFill>
            <a:schemeClr val="bg1"/>
          </a:solidFill>
        </p:spPr>
        <p:txBody>
          <a:bodyPr wrap="square" rtlCol="0">
            <a:spAutoFit/>
          </a:bodyPr>
          <a:lstStyle/>
          <a:p>
            <a:r>
              <a:rPr lang="es-MX" sz="1800" b="0" i="0" strike="noStrike" cap="none" spc="0" baseline="0">
                <a:solidFill>
                  <a:srgbClr val="000000"/>
                </a:solidFill>
                <a:effectLst/>
                <a:latin typeface="Tahoma"/>
                <a:ea typeface="Tahoma"/>
                <a:cs typeface="Tahoma"/>
              </a:rPr>
              <a:t>Seguir</a:t>
            </a: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508752" y="5014990"/>
            <a:ext cx="1793384" cy="369332"/>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Tahoma"/>
                <a:ea typeface="Tahoma"/>
                <a:cs typeface="Tahoma"/>
              </a:rPr>
              <a:t>Amigos/as/</a:t>
            </a:r>
            <a:r>
              <a:rPr lang="es-MX" sz="1800" b="0" i="0" strike="noStrike" cap="none" spc="0" baseline="0" dirty="0" err="1">
                <a:solidFill>
                  <a:srgbClr val="000000"/>
                </a:solidFill>
                <a:effectLst/>
                <a:latin typeface="Tahoma"/>
                <a:ea typeface="Tahoma"/>
                <a:cs typeface="Tahoma"/>
              </a:rPr>
              <a:t>ues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5" name="TextBox 24"/>
          <p:cNvSpPr txBox="1"/>
          <p:nvPr/>
        </p:nvSpPr>
        <p:spPr>
          <a:xfrm>
            <a:off x="2047691" y="1838542"/>
            <a:ext cx="1620475" cy="396240"/>
          </a:xfrm>
          <a:prstGeom prst="rect">
            <a:avLst/>
          </a:prstGeom>
          <a:solidFill>
            <a:schemeClr val="bg1"/>
          </a:solidFill>
        </p:spPr>
        <p:txBody>
          <a:bodyPr wrap="square" rtlCol="0">
            <a:spAutoFit/>
          </a:bodyPr>
          <a:lstStyle/>
          <a:p>
            <a:r>
              <a:rPr lang="es-MX" sz="2000" b="0" i="0" strike="noStrike" cap="none" spc="0" baseline="0" dirty="0">
                <a:solidFill>
                  <a:srgbClr val="000000"/>
                </a:solidFill>
                <a:effectLst/>
                <a:latin typeface="Tahoma"/>
                <a:ea typeface="Tahoma"/>
                <a:cs typeface="Tahoma"/>
              </a:rPr>
              <a:t>Su </a:t>
            </a:r>
            <a:r>
              <a:rPr lang="es-MX" sz="2000" dirty="0">
                <a:solidFill>
                  <a:srgbClr val="000000"/>
                </a:solidFill>
                <a:latin typeface="Tahoma"/>
                <a:ea typeface="Tahoma"/>
                <a:cs typeface="Tahoma"/>
              </a:rPr>
              <a:t>perfil</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26" name="Oval 25"/>
          <p:cNvSpPr/>
          <p:nvPr/>
        </p:nvSpPr>
        <p:spPr>
          <a:xfrm>
            <a:off x="692617" y="2675824"/>
            <a:ext cx="958468" cy="6940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12316" y="2772243"/>
            <a:ext cx="959107" cy="646331"/>
          </a:xfrm>
          <a:prstGeom prst="rect">
            <a:avLst/>
          </a:prstGeom>
          <a:noFill/>
        </p:spPr>
        <p:txBody>
          <a:bodyPr wrap="square" rtlCol="0">
            <a:spAutoFit/>
          </a:bodyPr>
          <a:lstStyle/>
          <a:p>
            <a:pPr algn="ctr"/>
            <a:r>
              <a:rPr lang="es-MX" sz="1800" b="0" i="0" strike="noStrike" cap="none" spc="0" baseline="0" dirty="0">
                <a:solidFill>
                  <a:srgbClr val="000000"/>
                </a:solidFill>
                <a:effectLst/>
                <a:latin typeface="Tahoma"/>
                <a:ea typeface="Tahoma"/>
                <a:cs typeface="Tahoma"/>
              </a:rPr>
              <a:t>Foto aquí</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Oval 2"/>
          <p:cNvSpPr/>
          <p:nvPr/>
        </p:nvSpPr>
        <p:spPr>
          <a:xfrm>
            <a:off x="7855027" y="4098275"/>
            <a:ext cx="1424734" cy="41744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884049" y="4140671"/>
            <a:ext cx="1424734" cy="304800"/>
          </a:xfrm>
          <a:prstGeom prst="rect">
            <a:avLst/>
          </a:prstGeom>
          <a:noFill/>
        </p:spPr>
        <p:txBody>
          <a:bodyPr wrap="square" rtlCol="0">
            <a:spAutoFit/>
          </a:bodyPr>
          <a:lstStyle/>
          <a:p>
            <a:r>
              <a:rPr lang="es-MX" sz="1400" b="0" i="0" strike="noStrike" cap="none" spc="0" baseline="0">
                <a:solidFill>
                  <a:srgbClr val="000000"/>
                </a:solidFill>
                <a:effectLst/>
                <a:latin typeface="Tahoma"/>
                <a:ea typeface="Tahoma"/>
                <a:cs typeface="Tahoma"/>
              </a:rPr>
              <a:t>¡Te ves fea!</a:t>
            </a: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28" name="TextBox 27">
            <a:extLst>
              <a:ext uri="{FF2B5EF4-FFF2-40B4-BE49-F238E27FC236}">
                <a16:creationId xmlns:a16="http://schemas.microsoft.com/office/drawing/2014/main" id="{FE85F783-F8DB-B44C-A11E-15A05D18A731}"/>
              </a:ext>
            </a:extLst>
          </p:cNvPr>
          <p:cNvSpPr txBox="1"/>
          <p:nvPr/>
        </p:nvSpPr>
        <p:spPr>
          <a:xfrm>
            <a:off x="1047965" y="5508908"/>
            <a:ext cx="948356" cy="338554"/>
          </a:xfrm>
          <a:prstGeom prst="rect">
            <a:avLst/>
          </a:prstGeom>
          <a:solidFill>
            <a:schemeClr val="bg1"/>
          </a:solidFill>
        </p:spPr>
        <p:txBody>
          <a:bodyPr wrap="square" rtlCol="0">
            <a:spAutoFit/>
          </a:bodyPr>
          <a:lstStyle/>
          <a:p>
            <a:r>
              <a:rPr lang="es-MX" sz="1600" b="0" i="0" strike="noStrike" cap="none" spc="0" baseline="0" dirty="0">
                <a:solidFill>
                  <a:srgbClr val="000000"/>
                </a:solidFill>
                <a:effectLst/>
                <a:latin typeface="Tahoma"/>
                <a:ea typeface="Tahoma"/>
                <a:cs typeface="Tahoma"/>
              </a:rPr>
              <a:t>Chatear</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655247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27983" y="-21855"/>
            <a:ext cx="2088777" cy="169433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1379" y="1463631"/>
            <a:ext cx="9199289" cy="5185525"/>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a:off x="4053274" y="-123455"/>
            <a:ext cx="627531" cy="6772611"/>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rcRect l="33206" t="3951" r="48329" b="63457"/>
          <a:stretch>
            <a:fillRect/>
          </a:stretch>
        </p:blipFill>
        <p:spPr>
          <a:xfrm>
            <a:off x="6491154" y="980109"/>
            <a:ext cx="3555998" cy="3538128"/>
          </a:xfrm>
          <a:prstGeom prst="rect">
            <a:avLst/>
          </a:prstGeom>
        </p:spPr>
      </p:pic>
      <p:sp>
        <p:nvSpPr>
          <p:cNvPr id="27" name="TextBox 26"/>
          <p:cNvSpPr txBox="1"/>
          <p:nvPr/>
        </p:nvSpPr>
        <p:spPr>
          <a:xfrm>
            <a:off x="6542283" y="4392640"/>
            <a:ext cx="5215467" cy="640080"/>
          </a:xfrm>
          <a:prstGeom prst="rect">
            <a:avLst/>
          </a:prstGeom>
          <a:noFill/>
        </p:spPr>
        <p:txBody>
          <a:bodyPr wrap="square" rtlCol="0">
            <a:spAutoFit/>
          </a:bodyPr>
          <a:lstStyle/>
          <a:p>
            <a:r>
              <a:rPr lang="es-MX" sz="3600" b="1" i="0" strike="noStrike" cap="none" spc="0" baseline="0">
                <a:solidFill>
                  <a:srgbClr val="000000"/>
                </a:solidFill>
                <a:effectLst/>
                <a:latin typeface="Tahoma"/>
                <a:ea typeface="Tahoma"/>
                <a:cs typeface="Tahoma"/>
              </a:rPr>
              <a:t>¿Agregar al perfil?</a:t>
            </a:r>
          </a:p>
        </p:txBody>
      </p:sp>
      <p:sp>
        <p:nvSpPr>
          <p:cNvPr id="28" name="TextBox 27"/>
          <p:cNvSpPr txBox="1"/>
          <p:nvPr/>
        </p:nvSpPr>
        <p:spPr>
          <a:xfrm>
            <a:off x="6765421" y="621748"/>
            <a:ext cx="3018419" cy="646331"/>
          </a:xfrm>
          <a:prstGeom prst="rect">
            <a:avLst/>
          </a:prstGeom>
          <a:noFill/>
        </p:spPr>
        <p:txBody>
          <a:bodyPr wrap="square" rtlCol="0">
            <a:spAutoFit/>
          </a:bodyPr>
          <a:lstStyle/>
          <a:p>
            <a:r>
              <a:rPr lang="es-MX" sz="3600" b="1" i="0" strike="noStrike" cap="none" spc="0" baseline="0" dirty="0">
                <a:solidFill>
                  <a:srgbClr val="000000"/>
                </a:solidFill>
                <a:effectLst/>
                <a:latin typeface="Tahoma"/>
                <a:ea typeface="Tahoma"/>
                <a:cs typeface="Tahoma"/>
              </a:rPr>
              <a:t>Cumpleaños </a:t>
            </a:r>
          </a:p>
        </p:txBody>
      </p:sp>
      <p:grpSp>
        <p:nvGrpSpPr>
          <p:cNvPr id="29" name="Group 28"/>
          <p:cNvGrpSpPr/>
          <p:nvPr/>
        </p:nvGrpSpPr>
        <p:grpSpPr>
          <a:xfrm>
            <a:off x="5315709" y="5174934"/>
            <a:ext cx="6020113" cy="1048796"/>
            <a:chOff x="1836954" y="3491605"/>
            <a:chExt cx="8518092" cy="1655058"/>
          </a:xfrm>
        </p:grpSpPr>
        <p:sp>
          <p:nvSpPr>
            <p:cNvPr id="30" name="Rectangle 29"/>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a:blip r:embed="rId6">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34"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400" b="1" i="0" strike="noStrike" cap="none" spc="0" baseline="0">
                  <a:solidFill>
                    <a:srgbClr val="000000"/>
                  </a:solidFill>
                  <a:effectLst/>
                  <a:latin typeface="Tahoma"/>
                  <a:ea typeface="Tahoma"/>
                  <a:cs typeface="Tahoma"/>
                </a:rPr>
                <a:t>SÍ</a:t>
              </a:r>
            </a:p>
          </p:txBody>
        </p:sp>
        <p:sp>
          <p:nvSpPr>
            <p:cNvPr id="35"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200" b="1" i="0" strike="noStrike" cap="none" spc="0" baseline="0">
                  <a:solidFill>
                    <a:srgbClr val="000000"/>
                  </a:solidFill>
                  <a:effectLst/>
                  <a:latin typeface="Tahoma"/>
                  <a:ea typeface="Tahoma"/>
                  <a:cs typeface="Tahoma"/>
                </a:rPr>
                <a:t>NO</a:t>
              </a:r>
            </a:p>
          </p:txBody>
        </p:sp>
      </p:grpSp>
      <p:pic>
        <p:nvPicPr>
          <p:cNvPr id="17" name="Picture 16">
            <a:extLst>
              <a:ext uri="{FF2B5EF4-FFF2-40B4-BE49-F238E27FC236}">
                <a16:creationId xmlns:a16="http://schemas.microsoft.com/office/drawing/2014/main" id="{F72BD078-25DF-4FD3-BA02-F95C12CC8972}"/>
              </a:ext>
            </a:extLst>
          </p:cNvPr>
          <p:cNvPicPr>
            <a:picLocks noChangeAspect="1"/>
          </p:cNvPicPr>
          <p:nvPr/>
        </p:nvPicPr>
        <p:blipFill>
          <a:blip r:embed="rId8">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18" name="Footer Placeholder 3">
            <a:extLst>
              <a:ext uri="{FF2B5EF4-FFF2-40B4-BE49-F238E27FC236}">
                <a16:creationId xmlns:a16="http://schemas.microsoft.com/office/drawing/2014/main" id="{9D1917EE-4B74-4ADC-A136-DE3885391515}"/>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19" name="TextBox 18"/>
          <p:cNvSpPr txBox="1"/>
          <p:nvPr/>
        </p:nvSpPr>
        <p:spPr>
          <a:xfrm>
            <a:off x="985095" y="3499053"/>
            <a:ext cx="1478405" cy="923330"/>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Tahoma"/>
                <a:ea typeface="Tahoma"/>
                <a:cs typeface="Tahoma"/>
              </a:rPr>
              <a:t>Soltero/a/e</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s-MX" sz="1800" b="0" i="0" strike="noStrike" cap="none" spc="0" baseline="0" dirty="0">
                <a:solidFill>
                  <a:srgbClr val="000000"/>
                </a:solidFill>
                <a:effectLst/>
                <a:latin typeface="Tahoma"/>
                <a:ea typeface="Tahoma"/>
                <a:cs typeface="Tahoma"/>
              </a:rPr>
              <a:t>Austin, TX</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a:off x="2567773" y="2812113"/>
            <a:ext cx="925417" cy="365760"/>
          </a:xfrm>
          <a:prstGeom prst="rect">
            <a:avLst/>
          </a:prstGeom>
          <a:solidFill>
            <a:schemeClr val="bg1"/>
          </a:solidFill>
        </p:spPr>
        <p:txBody>
          <a:bodyPr wrap="square" rtlCol="0">
            <a:spAutoFit/>
          </a:bodyPr>
          <a:lstStyle/>
          <a:p>
            <a:r>
              <a:rPr lang="es-MX" sz="1800" b="0" i="0" strike="noStrike" cap="none" spc="0" baseline="0">
                <a:solidFill>
                  <a:srgbClr val="000000"/>
                </a:solidFill>
                <a:effectLst/>
                <a:latin typeface="Tahoma"/>
                <a:ea typeface="Tahoma"/>
                <a:cs typeface="Tahoma"/>
              </a:rPr>
              <a:t>Seguir</a:t>
            </a: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508752" y="5014990"/>
            <a:ext cx="1683044" cy="369332"/>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Tahoma"/>
                <a:ea typeface="Tahoma"/>
                <a:cs typeface="Tahoma"/>
              </a:rPr>
              <a:t>Amigos/as/</a:t>
            </a:r>
            <a:r>
              <a:rPr lang="es-MX" sz="1800" b="0" i="0" strike="noStrike" cap="none" spc="0" baseline="0" dirty="0" err="1">
                <a:solidFill>
                  <a:srgbClr val="000000"/>
                </a:solidFill>
                <a:effectLst/>
                <a:latin typeface="Tahoma"/>
                <a:ea typeface="Tahoma"/>
                <a:cs typeface="Tahoma"/>
              </a:rPr>
              <a:t>ues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2047691" y="1838542"/>
            <a:ext cx="1620475" cy="396240"/>
          </a:xfrm>
          <a:prstGeom prst="rect">
            <a:avLst/>
          </a:prstGeom>
          <a:solidFill>
            <a:schemeClr val="bg1"/>
          </a:solidFill>
        </p:spPr>
        <p:txBody>
          <a:bodyPr wrap="square" rtlCol="0">
            <a:spAutoFit/>
          </a:bodyPr>
          <a:lstStyle/>
          <a:p>
            <a:r>
              <a:rPr lang="es-MX" sz="2000" b="0" i="0" strike="noStrike" cap="none" spc="0" baseline="0" dirty="0">
                <a:solidFill>
                  <a:srgbClr val="000000"/>
                </a:solidFill>
                <a:effectLst/>
                <a:latin typeface="Tahoma"/>
                <a:ea typeface="Tahoma"/>
                <a:cs typeface="Tahoma"/>
              </a:rPr>
              <a:t>Su </a:t>
            </a:r>
            <a:r>
              <a:rPr lang="es-MX" sz="2000" dirty="0">
                <a:solidFill>
                  <a:srgbClr val="000000"/>
                </a:solidFill>
                <a:latin typeface="Tahoma"/>
                <a:ea typeface="Tahoma"/>
                <a:cs typeface="Tahoma"/>
              </a:rPr>
              <a:t>perfil</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25" name="Oval 24"/>
          <p:cNvSpPr/>
          <p:nvPr/>
        </p:nvSpPr>
        <p:spPr>
          <a:xfrm>
            <a:off x="692617" y="2675824"/>
            <a:ext cx="958468" cy="6940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12316" y="2772243"/>
            <a:ext cx="959107" cy="646331"/>
          </a:xfrm>
          <a:prstGeom prst="rect">
            <a:avLst/>
          </a:prstGeom>
          <a:noFill/>
        </p:spPr>
        <p:txBody>
          <a:bodyPr wrap="square" rtlCol="0">
            <a:spAutoFit/>
          </a:bodyPr>
          <a:lstStyle/>
          <a:p>
            <a:pPr algn="ctr"/>
            <a:r>
              <a:rPr lang="es-MX" dirty="0">
                <a:solidFill>
                  <a:srgbClr val="000000"/>
                </a:solidFill>
                <a:latin typeface="Tahoma"/>
                <a:ea typeface="Tahoma"/>
                <a:cs typeface="Tahoma"/>
              </a:rPr>
              <a:t>Foto</a:t>
            </a:r>
            <a:r>
              <a:rPr lang="es-MX" sz="1800" b="0" i="0" strike="noStrike" cap="none" spc="0" baseline="0" dirty="0">
                <a:solidFill>
                  <a:srgbClr val="000000"/>
                </a:solidFill>
                <a:effectLst/>
                <a:latin typeface="Tahoma"/>
                <a:ea typeface="Tahoma"/>
                <a:cs typeface="Tahoma"/>
              </a:rPr>
              <a:t> aquí</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6" name="TextBox 35">
            <a:extLst>
              <a:ext uri="{FF2B5EF4-FFF2-40B4-BE49-F238E27FC236}">
                <a16:creationId xmlns:a16="http://schemas.microsoft.com/office/drawing/2014/main" id="{2F175675-10C2-0D43-86C5-0B96DF7CD4C2}"/>
              </a:ext>
            </a:extLst>
          </p:cNvPr>
          <p:cNvSpPr txBox="1"/>
          <p:nvPr/>
        </p:nvSpPr>
        <p:spPr>
          <a:xfrm>
            <a:off x="1026790" y="5533699"/>
            <a:ext cx="941868" cy="338554"/>
          </a:xfrm>
          <a:prstGeom prst="rect">
            <a:avLst/>
          </a:prstGeom>
          <a:solidFill>
            <a:schemeClr val="bg1"/>
          </a:solidFill>
        </p:spPr>
        <p:txBody>
          <a:bodyPr wrap="square" rtlCol="0">
            <a:spAutoFit/>
          </a:bodyPr>
          <a:lstStyle/>
          <a:p>
            <a:r>
              <a:rPr lang="es-MX" sz="1600" b="0" i="0" strike="noStrike" cap="none" spc="0" baseline="0" dirty="0">
                <a:solidFill>
                  <a:srgbClr val="000000"/>
                </a:solidFill>
                <a:effectLst/>
                <a:latin typeface="Tahoma"/>
                <a:ea typeface="Tahoma"/>
                <a:cs typeface="Tahoma"/>
              </a:rPr>
              <a:t>Chatear</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289631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27983" y="-21855"/>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7177" y="1493110"/>
            <a:ext cx="9185833" cy="525905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a:off x="4164812" y="-129832"/>
            <a:ext cx="627531" cy="6772611"/>
          </a:xfrm>
          <a:prstGeom prst="rect">
            <a:avLst/>
          </a:prstGeom>
        </p:spPr>
      </p:pic>
      <p:grpSp>
        <p:nvGrpSpPr>
          <p:cNvPr id="3" name="Group 2"/>
          <p:cNvGrpSpPr/>
          <p:nvPr/>
        </p:nvGrpSpPr>
        <p:grpSpPr>
          <a:xfrm>
            <a:off x="7127163" y="5343551"/>
            <a:ext cx="2519427" cy="1041507"/>
            <a:chOff x="8788740" y="4951823"/>
            <a:chExt cx="2519427" cy="1041507"/>
          </a:xfrm>
        </p:grpSpPr>
        <p:sp>
          <p:nvSpPr>
            <p:cNvPr id="12" name="Rectangle 11"/>
            <p:cNvSpPr/>
            <p:nvPr/>
          </p:nvSpPr>
          <p:spPr>
            <a:xfrm>
              <a:off x="8788740" y="4953356"/>
              <a:ext cx="2519427" cy="1039974"/>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8917175" y="4951823"/>
              <a:ext cx="2213457" cy="1041507"/>
              <a:chOff x="8917175" y="4951823"/>
              <a:chExt cx="2213457" cy="1041507"/>
            </a:xfrm>
          </p:grpSpPr>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8917175" y="4951823"/>
                <a:ext cx="1054663" cy="1041507"/>
              </a:xfrm>
              <a:prstGeom prst="rect">
                <a:avLst/>
              </a:prstGeom>
            </p:spPr>
          </p:pic>
          <p:sp>
            <p:nvSpPr>
              <p:cNvPr id="16" name="Title 1"/>
              <p:cNvSpPr txBox="1"/>
              <p:nvPr/>
            </p:nvSpPr>
            <p:spPr>
              <a:xfrm>
                <a:off x="10048779" y="5162208"/>
                <a:ext cx="1081853" cy="695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200" b="1" i="0" strike="noStrike" cap="none" spc="0" baseline="0">
                    <a:solidFill>
                      <a:srgbClr val="000000"/>
                    </a:solidFill>
                    <a:effectLst/>
                    <a:latin typeface="Tahoma"/>
                    <a:ea typeface="Tahoma"/>
                    <a:cs typeface="Tahoma"/>
                  </a:rPr>
                  <a:t>NO</a:t>
                </a:r>
              </a:p>
            </p:txBody>
          </p:sp>
        </p:grpSp>
      </p:gr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6743" y="1340058"/>
            <a:ext cx="5960940" cy="3360107"/>
          </a:xfrm>
          <a:prstGeom prst="rect">
            <a:avLst/>
          </a:prstGeom>
        </p:spPr>
      </p:pic>
      <p:sp>
        <p:nvSpPr>
          <p:cNvPr id="20" name="TextBox 19"/>
          <p:cNvSpPr txBox="1"/>
          <p:nvPr/>
        </p:nvSpPr>
        <p:spPr>
          <a:xfrm>
            <a:off x="6096000" y="4700165"/>
            <a:ext cx="5215467" cy="640080"/>
          </a:xfrm>
          <a:prstGeom prst="rect">
            <a:avLst/>
          </a:prstGeom>
          <a:noFill/>
        </p:spPr>
        <p:txBody>
          <a:bodyPr wrap="square" rtlCol="0">
            <a:spAutoFit/>
          </a:bodyPr>
          <a:lstStyle/>
          <a:p>
            <a:r>
              <a:rPr lang="es-MX" sz="3600" b="1" i="0" strike="noStrike" cap="none" spc="0" baseline="0">
                <a:solidFill>
                  <a:srgbClr val="000000"/>
                </a:solidFill>
                <a:effectLst/>
                <a:latin typeface="Tahoma"/>
                <a:ea typeface="Tahoma"/>
                <a:cs typeface="Tahoma"/>
              </a:rPr>
              <a:t>¿Agregar al perfil?</a:t>
            </a:r>
          </a:p>
        </p:txBody>
      </p:sp>
      <p:sp>
        <p:nvSpPr>
          <p:cNvPr id="21" name="TextBox 20"/>
          <p:cNvSpPr txBox="1"/>
          <p:nvPr/>
        </p:nvSpPr>
        <p:spPr>
          <a:xfrm>
            <a:off x="4815817" y="693727"/>
            <a:ext cx="7142769" cy="640080"/>
          </a:xfrm>
          <a:prstGeom prst="rect">
            <a:avLst/>
          </a:prstGeom>
          <a:noFill/>
        </p:spPr>
        <p:txBody>
          <a:bodyPr wrap="square" rtlCol="0">
            <a:spAutoFit/>
          </a:bodyPr>
          <a:lstStyle/>
          <a:p>
            <a:r>
              <a:rPr lang="es-MX" sz="3600" b="1" i="0" strike="noStrike" cap="none" spc="0" baseline="0" dirty="0">
                <a:solidFill>
                  <a:srgbClr val="000000"/>
                </a:solidFill>
                <a:effectLst/>
                <a:latin typeface="Tahoma"/>
                <a:ea typeface="Tahoma"/>
                <a:cs typeface="Tahoma"/>
              </a:rPr>
              <a:t>Una queja sobre su jefe o jefa</a:t>
            </a:r>
          </a:p>
        </p:txBody>
      </p:sp>
      <p:pic>
        <p:nvPicPr>
          <p:cNvPr id="15" name="Picture 14">
            <a:extLst>
              <a:ext uri="{FF2B5EF4-FFF2-40B4-BE49-F238E27FC236}">
                <a16:creationId xmlns:a16="http://schemas.microsoft.com/office/drawing/2014/main" id="{B831D311-AD4C-4667-A5E5-0A1EE0EA9CBF}"/>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22" name="Footer Placeholder 3">
            <a:extLst>
              <a:ext uri="{FF2B5EF4-FFF2-40B4-BE49-F238E27FC236}">
                <a16:creationId xmlns:a16="http://schemas.microsoft.com/office/drawing/2014/main" id="{977E2586-48B3-49CA-86D1-E0E0490B75B5}"/>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4" name="TextBox 3"/>
          <p:cNvSpPr txBox="1"/>
          <p:nvPr/>
        </p:nvSpPr>
        <p:spPr>
          <a:xfrm>
            <a:off x="7533659" y="1441624"/>
            <a:ext cx="1676307" cy="369332"/>
          </a:xfrm>
          <a:prstGeom prst="rect">
            <a:avLst/>
          </a:prstGeom>
          <a:solidFill>
            <a:schemeClr val="bg1"/>
          </a:solidFill>
        </p:spPr>
        <p:txBody>
          <a:bodyPr wrap="square" rtlCol="0">
            <a:spAutoFit/>
          </a:bodyPr>
          <a:lstStyle/>
          <a:p>
            <a:r>
              <a:rPr lang="es-MX" sz="1800" b="0" i="0" strike="noStrike" cap="none" spc="0" baseline="0">
                <a:solidFill>
                  <a:srgbClr val="000000"/>
                </a:solidFill>
                <a:effectLst/>
                <a:latin typeface="Tahoma"/>
                <a:ea typeface="Tahoma"/>
                <a:cs typeface="Tahoma"/>
              </a:rPr>
              <a:t>Eres malísimo</a:t>
            </a: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8" name="TextBox 17">
            <a:extLst>
              <a:ext uri="{FF2B5EF4-FFF2-40B4-BE49-F238E27FC236}">
                <a16:creationId xmlns:a16="http://schemas.microsoft.com/office/drawing/2014/main" id="{72FBF7E9-41F9-894D-A7B2-8C366CB1AF67}"/>
              </a:ext>
            </a:extLst>
          </p:cNvPr>
          <p:cNvSpPr txBox="1"/>
          <p:nvPr/>
        </p:nvSpPr>
        <p:spPr>
          <a:xfrm>
            <a:off x="1286079" y="3550424"/>
            <a:ext cx="1478405" cy="923330"/>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Tahoma"/>
                <a:ea typeface="Tahoma"/>
                <a:cs typeface="Tahoma"/>
              </a:rPr>
              <a:t>Soltero/a/e</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s-MX" sz="1800" b="0" i="0" strike="noStrike" cap="none" spc="0" baseline="0" dirty="0">
                <a:solidFill>
                  <a:srgbClr val="000000"/>
                </a:solidFill>
                <a:effectLst/>
                <a:latin typeface="Tahoma"/>
                <a:ea typeface="Tahoma"/>
                <a:cs typeface="Tahoma"/>
              </a:rPr>
              <a:t>Austin, TX</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id="{73167A10-B355-6441-8528-CDC309D436E2}"/>
              </a:ext>
            </a:extLst>
          </p:cNvPr>
          <p:cNvSpPr txBox="1"/>
          <p:nvPr/>
        </p:nvSpPr>
        <p:spPr>
          <a:xfrm>
            <a:off x="2868757" y="2863484"/>
            <a:ext cx="925417" cy="365760"/>
          </a:xfrm>
          <a:prstGeom prst="rect">
            <a:avLst/>
          </a:prstGeom>
          <a:solidFill>
            <a:schemeClr val="bg1"/>
          </a:solidFill>
        </p:spPr>
        <p:txBody>
          <a:bodyPr wrap="square" rtlCol="0">
            <a:spAutoFit/>
          </a:bodyPr>
          <a:lstStyle/>
          <a:p>
            <a:r>
              <a:rPr lang="es-MX" sz="1800" b="0" i="0" strike="noStrike" cap="none" spc="0" baseline="0">
                <a:solidFill>
                  <a:srgbClr val="000000"/>
                </a:solidFill>
                <a:effectLst/>
                <a:latin typeface="Tahoma"/>
                <a:ea typeface="Tahoma"/>
                <a:cs typeface="Tahoma"/>
              </a:rPr>
              <a:t>Seguir</a:t>
            </a: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319A08DB-FB56-F340-9A0B-40343EBED7D7}"/>
              </a:ext>
            </a:extLst>
          </p:cNvPr>
          <p:cNvSpPr txBox="1"/>
          <p:nvPr/>
        </p:nvSpPr>
        <p:spPr>
          <a:xfrm>
            <a:off x="809736" y="5066361"/>
            <a:ext cx="1683044" cy="369332"/>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Tahoma"/>
                <a:ea typeface="Tahoma"/>
                <a:cs typeface="Tahoma"/>
              </a:rPr>
              <a:t>Amigos/as/</a:t>
            </a:r>
            <a:r>
              <a:rPr lang="es-MX" sz="1800" b="0" i="0" strike="noStrike" cap="none" spc="0" baseline="0" dirty="0" err="1">
                <a:solidFill>
                  <a:srgbClr val="000000"/>
                </a:solidFill>
                <a:effectLst/>
                <a:latin typeface="Tahoma"/>
                <a:ea typeface="Tahoma"/>
                <a:cs typeface="Tahoma"/>
              </a:rPr>
              <a:t>ues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9E07C263-2083-D14B-A168-BBA0F6F84525}"/>
              </a:ext>
            </a:extLst>
          </p:cNvPr>
          <p:cNvSpPr txBox="1"/>
          <p:nvPr/>
        </p:nvSpPr>
        <p:spPr>
          <a:xfrm>
            <a:off x="2348675" y="1889913"/>
            <a:ext cx="1620475" cy="396240"/>
          </a:xfrm>
          <a:prstGeom prst="rect">
            <a:avLst/>
          </a:prstGeom>
          <a:solidFill>
            <a:schemeClr val="bg1"/>
          </a:solidFill>
        </p:spPr>
        <p:txBody>
          <a:bodyPr wrap="square" rtlCol="0">
            <a:spAutoFit/>
          </a:bodyPr>
          <a:lstStyle/>
          <a:p>
            <a:r>
              <a:rPr lang="es-MX" sz="2000" b="0" i="0" strike="noStrike" cap="none" spc="0" baseline="0" dirty="0">
                <a:solidFill>
                  <a:srgbClr val="000000"/>
                </a:solidFill>
                <a:effectLst/>
                <a:latin typeface="Tahoma"/>
                <a:ea typeface="Tahoma"/>
                <a:cs typeface="Tahoma"/>
              </a:rPr>
              <a:t>Su </a:t>
            </a:r>
            <a:r>
              <a:rPr lang="es-MX" sz="2000" dirty="0">
                <a:solidFill>
                  <a:srgbClr val="000000"/>
                </a:solidFill>
                <a:latin typeface="Tahoma"/>
                <a:ea typeface="Tahoma"/>
                <a:cs typeface="Tahoma"/>
              </a:rPr>
              <a:t>perfil</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25" name="Oval 24">
            <a:extLst>
              <a:ext uri="{FF2B5EF4-FFF2-40B4-BE49-F238E27FC236}">
                <a16:creationId xmlns:a16="http://schemas.microsoft.com/office/drawing/2014/main" id="{0F190E3F-ED41-A74C-A9F0-90DA947A5AD5}"/>
              </a:ext>
            </a:extLst>
          </p:cNvPr>
          <p:cNvSpPr/>
          <p:nvPr/>
        </p:nvSpPr>
        <p:spPr>
          <a:xfrm>
            <a:off x="993601" y="2727195"/>
            <a:ext cx="958468" cy="6940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CDE3314-74F9-A940-B86B-52EF6E4F9020}"/>
              </a:ext>
            </a:extLst>
          </p:cNvPr>
          <p:cNvSpPr txBox="1"/>
          <p:nvPr/>
        </p:nvSpPr>
        <p:spPr>
          <a:xfrm>
            <a:off x="1013300" y="2823614"/>
            <a:ext cx="959107" cy="646331"/>
          </a:xfrm>
          <a:prstGeom prst="rect">
            <a:avLst/>
          </a:prstGeom>
          <a:noFill/>
        </p:spPr>
        <p:txBody>
          <a:bodyPr wrap="square" rtlCol="0">
            <a:spAutoFit/>
          </a:bodyPr>
          <a:lstStyle/>
          <a:p>
            <a:pPr algn="ctr"/>
            <a:r>
              <a:rPr lang="es-MX" dirty="0">
                <a:solidFill>
                  <a:srgbClr val="000000"/>
                </a:solidFill>
                <a:latin typeface="Tahoma"/>
                <a:ea typeface="Tahoma"/>
                <a:cs typeface="Tahoma"/>
              </a:rPr>
              <a:t>Foto</a:t>
            </a:r>
            <a:r>
              <a:rPr lang="es-MX" sz="1800" b="0" i="0" strike="noStrike" cap="none" spc="0" baseline="0" dirty="0">
                <a:solidFill>
                  <a:srgbClr val="000000"/>
                </a:solidFill>
                <a:effectLst/>
                <a:latin typeface="Tahoma"/>
                <a:ea typeface="Tahoma"/>
                <a:cs typeface="Tahoma"/>
              </a:rPr>
              <a:t> aquí</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7" name="TextBox 26">
            <a:extLst>
              <a:ext uri="{FF2B5EF4-FFF2-40B4-BE49-F238E27FC236}">
                <a16:creationId xmlns:a16="http://schemas.microsoft.com/office/drawing/2014/main" id="{FDAB3D44-4F4D-8A44-98D4-40E6809BB389}"/>
              </a:ext>
            </a:extLst>
          </p:cNvPr>
          <p:cNvSpPr txBox="1"/>
          <p:nvPr/>
        </p:nvSpPr>
        <p:spPr>
          <a:xfrm>
            <a:off x="1327774" y="5585070"/>
            <a:ext cx="941868" cy="338554"/>
          </a:xfrm>
          <a:prstGeom prst="rect">
            <a:avLst/>
          </a:prstGeom>
          <a:solidFill>
            <a:schemeClr val="bg1"/>
          </a:solidFill>
        </p:spPr>
        <p:txBody>
          <a:bodyPr wrap="square" rtlCol="0">
            <a:spAutoFit/>
          </a:bodyPr>
          <a:lstStyle/>
          <a:p>
            <a:r>
              <a:rPr lang="es-MX" sz="1600" b="0" i="0" strike="noStrike" cap="none" spc="0" baseline="0" dirty="0">
                <a:solidFill>
                  <a:srgbClr val="000000"/>
                </a:solidFill>
                <a:effectLst/>
                <a:latin typeface="Tahoma"/>
                <a:ea typeface="Tahoma"/>
                <a:cs typeface="Tahoma"/>
              </a:rPr>
              <a:t>Chatear</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898205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0" y="0"/>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1348" y="1463631"/>
            <a:ext cx="9199289" cy="518552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a:off x="4053274" y="-123455"/>
            <a:ext cx="627531" cy="6772611"/>
          </a:xfrm>
          <a:prstGeom prst="rect">
            <a:avLst/>
          </a:prstGeom>
        </p:spPr>
      </p:pic>
      <p:grpSp>
        <p:nvGrpSpPr>
          <p:cNvPr id="3" name="Group 2"/>
          <p:cNvGrpSpPr/>
          <p:nvPr/>
        </p:nvGrpSpPr>
        <p:grpSpPr>
          <a:xfrm>
            <a:off x="7061436" y="4861010"/>
            <a:ext cx="2519427" cy="1039974"/>
            <a:chOff x="5288054" y="4944534"/>
            <a:chExt cx="2519427" cy="1039974"/>
          </a:xfrm>
        </p:grpSpPr>
        <p:grpSp>
          <p:nvGrpSpPr>
            <p:cNvPr id="2" name="Group 1"/>
            <p:cNvGrpSpPr/>
            <p:nvPr/>
          </p:nvGrpSpPr>
          <p:grpSpPr>
            <a:xfrm>
              <a:off x="5288054" y="4944534"/>
              <a:ext cx="2519427" cy="1039974"/>
              <a:chOff x="5288054" y="4944534"/>
              <a:chExt cx="2519427" cy="1039974"/>
            </a:xfrm>
          </p:grpSpPr>
          <p:sp>
            <p:nvSpPr>
              <p:cNvPr id="11" name="Rectangle 10"/>
              <p:cNvSpPr/>
              <p:nvPr/>
            </p:nvSpPr>
            <p:spPr>
              <a:xfrm>
                <a:off x="5288054" y="4944534"/>
                <a:ext cx="2519427" cy="1039974"/>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p:nvPr/>
            </p:nvSpPr>
            <p:spPr>
              <a:xfrm>
                <a:off x="6608107" y="5162208"/>
                <a:ext cx="1081853" cy="695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400" b="1" i="0" strike="noStrike" cap="none" spc="0" baseline="0">
                    <a:solidFill>
                      <a:srgbClr val="000000"/>
                    </a:solidFill>
                    <a:effectLst/>
                    <a:latin typeface="Tahoma"/>
                    <a:ea typeface="Tahoma"/>
                    <a:cs typeface="Tahoma"/>
                  </a:rPr>
                  <a:t>SÍ</a:t>
                </a:r>
              </a:p>
            </p:txBody>
          </p:sp>
        </p:grpSp>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t="4183" r="67947" b="43399"/>
            <a:stretch>
              <a:fillRect/>
            </a:stretch>
          </p:blipFill>
          <p:spPr>
            <a:xfrm>
              <a:off x="5380893" y="4944534"/>
              <a:ext cx="1258207" cy="1039974"/>
            </a:xfrm>
            <a:prstGeom prst="rect">
              <a:avLst/>
            </a:prstGeom>
          </p:spPr>
        </p:pic>
      </p:grpSp>
      <p:pic>
        <p:nvPicPr>
          <p:cNvPr id="17" name="Picture 16"/>
          <p:cNvPicPr>
            <a:picLocks noChangeAspect="1"/>
          </p:cNvPicPr>
          <p:nvPr/>
        </p:nvPicPr>
        <p:blipFill>
          <a:blip r:embed="rId6">
            <a:extLst>
              <a:ext uri="{28A0092B-C50C-407E-A947-70E740481C1C}">
                <a14:useLocalDpi xmlns:a14="http://schemas.microsoft.com/office/drawing/2010/main" val="0"/>
              </a:ext>
            </a:extLst>
          </a:blip>
          <a:srcRect l="43691" b="57366"/>
          <a:stretch>
            <a:fillRect/>
          </a:stretch>
        </p:blipFill>
        <p:spPr>
          <a:xfrm>
            <a:off x="5871564" y="1868344"/>
            <a:ext cx="5259068" cy="2244494"/>
          </a:xfrm>
          <a:prstGeom prst="rect">
            <a:avLst/>
          </a:prstGeom>
        </p:spPr>
      </p:pic>
      <p:sp>
        <p:nvSpPr>
          <p:cNvPr id="20" name="TextBox 19"/>
          <p:cNvSpPr txBox="1"/>
          <p:nvPr/>
        </p:nvSpPr>
        <p:spPr>
          <a:xfrm>
            <a:off x="6547765" y="4040178"/>
            <a:ext cx="5215467" cy="640080"/>
          </a:xfrm>
          <a:prstGeom prst="rect">
            <a:avLst/>
          </a:prstGeom>
          <a:noFill/>
        </p:spPr>
        <p:txBody>
          <a:bodyPr wrap="square" rtlCol="0">
            <a:spAutoFit/>
          </a:bodyPr>
          <a:lstStyle/>
          <a:p>
            <a:r>
              <a:rPr lang="es-MX" sz="3600" b="1" i="0" strike="noStrike" cap="none" spc="0" baseline="0">
                <a:solidFill>
                  <a:srgbClr val="000000"/>
                </a:solidFill>
                <a:effectLst/>
                <a:latin typeface="Tahoma"/>
                <a:ea typeface="Tahoma"/>
                <a:cs typeface="Tahoma"/>
              </a:rPr>
              <a:t>¿Agregar al perfil?</a:t>
            </a:r>
          </a:p>
        </p:txBody>
      </p:sp>
      <p:sp>
        <p:nvSpPr>
          <p:cNvPr id="21" name="TextBox 20"/>
          <p:cNvSpPr txBox="1"/>
          <p:nvPr/>
        </p:nvSpPr>
        <p:spPr>
          <a:xfrm>
            <a:off x="6009996" y="925091"/>
            <a:ext cx="5215467" cy="640080"/>
          </a:xfrm>
          <a:prstGeom prst="rect">
            <a:avLst/>
          </a:prstGeom>
          <a:noFill/>
        </p:spPr>
        <p:txBody>
          <a:bodyPr wrap="square" rtlCol="0">
            <a:spAutoFit/>
          </a:bodyPr>
          <a:lstStyle/>
          <a:p>
            <a:r>
              <a:rPr lang="es-MX" sz="3600" b="1" i="0" strike="noStrike" cap="none" spc="0" baseline="0">
                <a:solidFill>
                  <a:srgbClr val="000000"/>
                </a:solidFill>
                <a:effectLst/>
                <a:latin typeface="Tahoma"/>
                <a:ea typeface="Tahoma"/>
                <a:cs typeface="Tahoma"/>
              </a:rPr>
              <a:t>Su canción favorita</a:t>
            </a:r>
          </a:p>
        </p:txBody>
      </p:sp>
      <p:pic>
        <p:nvPicPr>
          <p:cNvPr id="16" name="Picture 15">
            <a:extLst>
              <a:ext uri="{FF2B5EF4-FFF2-40B4-BE49-F238E27FC236}">
                <a16:creationId xmlns:a16="http://schemas.microsoft.com/office/drawing/2014/main" id="{292823D9-2159-432A-A315-DB724127A29E}"/>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22" name="Footer Placeholder 3">
            <a:extLst>
              <a:ext uri="{FF2B5EF4-FFF2-40B4-BE49-F238E27FC236}">
                <a16:creationId xmlns:a16="http://schemas.microsoft.com/office/drawing/2014/main" id="{7C570A0E-0C0B-4AE5-9973-0393626930DB}"/>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18" name="TextBox 17"/>
          <p:cNvSpPr txBox="1"/>
          <p:nvPr/>
        </p:nvSpPr>
        <p:spPr>
          <a:xfrm>
            <a:off x="1139659" y="3492168"/>
            <a:ext cx="1443143" cy="923330"/>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Tahoma"/>
                <a:ea typeface="Tahoma"/>
                <a:cs typeface="Tahoma"/>
              </a:rPr>
              <a:t>Soltero/a/e</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s-MX" sz="1800" b="0" i="0" strike="noStrike" cap="none" spc="0" baseline="0" dirty="0">
                <a:solidFill>
                  <a:srgbClr val="000000"/>
                </a:solidFill>
                <a:effectLst/>
                <a:latin typeface="Tahoma"/>
                <a:ea typeface="Tahoma"/>
                <a:cs typeface="Tahoma"/>
              </a:rPr>
              <a:t>Austin, TX</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2742885" y="2805227"/>
            <a:ext cx="925417" cy="365760"/>
          </a:xfrm>
          <a:prstGeom prst="rect">
            <a:avLst/>
          </a:prstGeom>
          <a:solidFill>
            <a:schemeClr val="bg1"/>
          </a:solidFill>
        </p:spPr>
        <p:txBody>
          <a:bodyPr wrap="square" rtlCol="0">
            <a:spAutoFit/>
          </a:bodyPr>
          <a:lstStyle/>
          <a:p>
            <a:r>
              <a:rPr lang="es-MX" sz="1800" b="0" i="0" strike="noStrike" cap="none" spc="0" baseline="0">
                <a:solidFill>
                  <a:srgbClr val="000000"/>
                </a:solidFill>
                <a:effectLst/>
                <a:latin typeface="Tahoma"/>
                <a:ea typeface="Tahoma"/>
                <a:cs typeface="Tahoma"/>
              </a:rPr>
              <a:t>Seguir</a:t>
            </a: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1258902" y="5531652"/>
            <a:ext cx="1064750" cy="369332"/>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Tahoma"/>
                <a:ea typeface="Tahoma"/>
                <a:cs typeface="Tahoma"/>
              </a:rPr>
              <a:t>Chatear</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683864" y="5008104"/>
            <a:ext cx="1725849" cy="369332"/>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Tahoma"/>
                <a:ea typeface="Tahoma"/>
                <a:cs typeface="Tahoma"/>
              </a:rPr>
              <a:t>Amigos/as/</a:t>
            </a:r>
            <a:r>
              <a:rPr lang="es-MX" sz="1800" b="0" i="0" strike="noStrike" cap="none" spc="0" baseline="0" dirty="0" err="1">
                <a:solidFill>
                  <a:srgbClr val="000000"/>
                </a:solidFill>
                <a:effectLst/>
                <a:latin typeface="Tahoma"/>
                <a:ea typeface="Tahoma"/>
                <a:cs typeface="Tahoma"/>
              </a:rPr>
              <a:t>ues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5" name="TextBox 24"/>
          <p:cNvSpPr txBox="1"/>
          <p:nvPr/>
        </p:nvSpPr>
        <p:spPr>
          <a:xfrm>
            <a:off x="2222803" y="1831656"/>
            <a:ext cx="1620475" cy="396240"/>
          </a:xfrm>
          <a:prstGeom prst="rect">
            <a:avLst/>
          </a:prstGeom>
          <a:solidFill>
            <a:schemeClr val="bg1"/>
          </a:solidFill>
        </p:spPr>
        <p:txBody>
          <a:bodyPr wrap="square" rtlCol="0">
            <a:spAutoFit/>
          </a:bodyPr>
          <a:lstStyle/>
          <a:p>
            <a:r>
              <a:rPr lang="es-MX" sz="2000" b="0" i="0" strike="noStrike" cap="none" spc="0" baseline="0" dirty="0">
                <a:solidFill>
                  <a:srgbClr val="000000"/>
                </a:solidFill>
                <a:effectLst/>
                <a:latin typeface="Tahoma"/>
                <a:ea typeface="Tahoma"/>
                <a:cs typeface="Tahoma"/>
              </a:rPr>
              <a:t>Su </a:t>
            </a:r>
            <a:r>
              <a:rPr lang="es-MX" sz="2000" dirty="0">
                <a:solidFill>
                  <a:srgbClr val="000000"/>
                </a:solidFill>
                <a:latin typeface="Tahoma"/>
                <a:ea typeface="Tahoma"/>
                <a:cs typeface="Tahoma"/>
              </a:rPr>
              <a:t>perfil</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26" name="Oval 25"/>
          <p:cNvSpPr/>
          <p:nvPr/>
        </p:nvSpPr>
        <p:spPr>
          <a:xfrm>
            <a:off x="867729" y="2668938"/>
            <a:ext cx="958468" cy="6940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887428" y="2765357"/>
            <a:ext cx="959107" cy="646331"/>
          </a:xfrm>
          <a:prstGeom prst="rect">
            <a:avLst/>
          </a:prstGeom>
          <a:noFill/>
        </p:spPr>
        <p:txBody>
          <a:bodyPr wrap="square" rtlCol="0">
            <a:spAutoFit/>
          </a:bodyPr>
          <a:lstStyle/>
          <a:p>
            <a:pPr algn="ctr"/>
            <a:r>
              <a:rPr lang="es-MX" dirty="0">
                <a:solidFill>
                  <a:srgbClr val="000000"/>
                </a:solidFill>
                <a:latin typeface="Tahoma"/>
                <a:ea typeface="Tahoma"/>
                <a:cs typeface="Tahoma"/>
              </a:rPr>
              <a:t>Foto</a:t>
            </a:r>
            <a:r>
              <a:rPr lang="es-MX" sz="1800" b="0" i="0" strike="noStrike" cap="none" spc="0" baseline="0" dirty="0">
                <a:solidFill>
                  <a:srgbClr val="000000"/>
                </a:solidFill>
                <a:effectLst/>
                <a:latin typeface="Tahoma"/>
                <a:ea typeface="Tahoma"/>
                <a:cs typeface="Tahoma"/>
              </a:rPr>
              <a:t> aquí</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685296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8631620" y="1161013"/>
            <a:ext cx="4369548" cy="944880"/>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¿Qué hacen </a:t>
            </a:r>
          </a:p>
          <a:p>
            <a:pPr algn="ctr"/>
            <a:r>
              <a:rPr lang="es-MX" sz="2800" b="0" i="0" strike="noStrike" cap="none" spc="0" baseline="0" dirty="0">
                <a:solidFill>
                  <a:srgbClr val="000000"/>
                </a:solidFill>
                <a:effectLst/>
                <a:latin typeface="Tahoma"/>
                <a:ea typeface="Tahoma"/>
                <a:cs typeface="Tahoma"/>
              </a:rPr>
              <a:t>en línea?</a:t>
            </a:r>
          </a:p>
        </p:txBody>
      </p:sp>
      <p:sp>
        <p:nvSpPr>
          <p:cNvPr id="11" name="TextBox 10"/>
          <p:cNvSpPr txBox="1"/>
          <p:nvPr/>
        </p:nvSpPr>
        <p:spPr>
          <a:xfrm>
            <a:off x="4305997" y="2427202"/>
            <a:ext cx="5639956" cy="518160"/>
          </a:xfrm>
          <a:prstGeom prst="rect">
            <a:avLst/>
          </a:prstGeom>
          <a:noFill/>
        </p:spPr>
        <p:txBody>
          <a:bodyPr wrap="square" rtlCol="0">
            <a:spAutoFit/>
          </a:bodyPr>
          <a:lstStyle/>
          <a:p>
            <a:r>
              <a:rPr lang="es-MX" sz="2800" b="0" i="1" strike="noStrike" cap="none" spc="0" baseline="0" dirty="0" err="1">
                <a:solidFill>
                  <a:srgbClr val="000000"/>
                </a:solidFill>
                <a:effectLst/>
                <a:latin typeface="Tahoma"/>
                <a:ea typeface="Tahoma"/>
                <a:cs typeface="Tahoma"/>
              </a:rPr>
              <a:t>Catfishing</a:t>
            </a:r>
            <a:endParaRPr lang="es-MX" sz="2800" b="0" i="1" strike="noStrike" cap="none" spc="0" baseline="0" dirty="0">
              <a:solidFill>
                <a:srgbClr val="000000"/>
              </a:solidFill>
              <a:effectLst/>
              <a:latin typeface="Tahoma"/>
              <a:ea typeface="Tahoma"/>
              <a:cs typeface="Tahoma"/>
            </a:endParaRPr>
          </a:p>
        </p:txBody>
      </p:sp>
      <p:sp>
        <p:nvSpPr>
          <p:cNvPr id="12" name="TextBox 11"/>
          <p:cNvSpPr txBox="1"/>
          <p:nvPr/>
        </p:nvSpPr>
        <p:spPr>
          <a:xfrm>
            <a:off x="3725536" y="4742190"/>
            <a:ext cx="4347988"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Cómo crear un perfil en línea</a:t>
            </a:r>
          </a:p>
        </p:txBody>
      </p:sp>
      <p:sp>
        <p:nvSpPr>
          <p:cNvPr id="14" name="TextBox 13"/>
          <p:cNvSpPr txBox="1"/>
          <p:nvPr/>
        </p:nvSpPr>
        <p:spPr>
          <a:xfrm>
            <a:off x="7756264" y="5137467"/>
            <a:ext cx="4293288" cy="1384995"/>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Configuración de </a:t>
            </a:r>
            <a:r>
              <a:rPr lang="es-MX" sz="2800" dirty="0">
                <a:solidFill>
                  <a:srgbClr val="000000"/>
                </a:solidFill>
                <a:latin typeface="Tahoma"/>
                <a:ea typeface="Tahoma"/>
                <a:cs typeface="Tahoma"/>
              </a:rPr>
              <a:t>privaci</a:t>
            </a:r>
            <a:r>
              <a:rPr lang="es-MX" sz="2800" b="0" i="0" strike="noStrike" cap="none" spc="0" baseline="0" dirty="0">
                <a:solidFill>
                  <a:srgbClr val="000000"/>
                </a:solidFill>
                <a:effectLst/>
                <a:latin typeface="Tahoma"/>
                <a:ea typeface="Tahoma"/>
                <a:cs typeface="Tahoma"/>
              </a:rPr>
              <a:t>dad de medios sociales</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3157" y="457782"/>
            <a:ext cx="3862796" cy="217741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rcRect l="12792" r="56200" b="43704"/>
          <a:stretch>
            <a:fillRect/>
          </a:stretch>
        </p:blipFill>
        <p:spPr>
          <a:xfrm>
            <a:off x="2326528" y="1744053"/>
            <a:ext cx="1741562" cy="1782277"/>
          </a:xfrm>
          <a:prstGeom prst="rect">
            <a:avLst/>
          </a:prstGeom>
        </p:spPr>
      </p:pic>
      <p:sp>
        <p:nvSpPr>
          <p:cNvPr id="18" name="TextBox 17"/>
          <p:cNvSpPr txBox="1"/>
          <p:nvPr/>
        </p:nvSpPr>
        <p:spPr>
          <a:xfrm>
            <a:off x="4068090" y="3617351"/>
            <a:ext cx="4563530" cy="52322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Descanso para el cerebro</a:t>
            </a:r>
          </a:p>
        </p:txBody>
      </p:sp>
      <p:pic>
        <p:nvPicPr>
          <p:cNvPr id="19" name="Picture 18"/>
          <p:cNvPicPr>
            <a:picLocks noChangeAspect="1"/>
          </p:cNvPicPr>
          <p:nvPr/>
        </p:nvPicPr>
        <p:blipFill>
          <a:blip r:embed="rId6"/>
          <a:stretch>
            <a:fillRect/>
          </a:stretch>
        </p:blipFill>
        <p:spPr>
          <a:xfrm>
            <a:off x="2374035" y="3356829"/>
            <a:ext cx="1694056" cy="1186374"/>
          </a:xfrm>
          <a:prstGeom prst="rect">
            <a:avLst/>
          </a:prstGeom>
        </p:spPr>
      </p:pic>
      <p:sp>
        <p:nvSpPr>
          <p:cNvPr id="22" name="Footer Placeholder 3">
            <a:extLst>
              <a:ext uri="{FF2B5EF4-FFF2-40B4-BE49-F238E27FC236}">
                <a16:creationId xmlns:a16="http://schemas.microsoft.com/office/drawing/2014/main" id="{2C82CF20-1921-437A-85C8-B410EBCB7FBE}"/>
              </a:ext>
            </a:extLst>
          </p:cNvPr>
          <p:cNvSpPr txBox="1"/>
          <p:nvPr/>
        </p:nvSpPr>
        <p:spPr>
          <a:xfrm>
            <a:off x="8902119" y="6513423"/>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23" name="Picture 22">
            <a:extLst>
              <a:ext uri="{FF2B5EF4-FFF2-40B4-BE49-F238E27FC236}">
                <a16:creationId xmlns:a16="http://schemas.microsoft.com/office/drawing/2014/main" id="{85378E29-FBA6-4D33-82FA-36E164CDF37D}"/>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3" name="TextBox 2">
            <a:extLst>
              <a:ext uri="{FF2B5EF4-FFF2-40B4-BE49-F238E27FC236}">
                <a16:creationId xmlns:a16="http://schemas.microsoft.com/office/drawing/2014/main" id="{DA94270A-D848-4AEC-A8A4-A69EDC979DA9}"/>
              </a:ext>
            </a:extLst>
          </p:cNvPr>
          <p:cNvSpPr txBox="1"/>
          <p:nvPr/>
        </p:nvSpPr>
        <p:spPr>
          <a:xfrm>
            <a:off x="1866512" y="162910"/>
            <a:ext cx="4667851"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LA CLASE DE HOY</a:t>
            </a:r>
          </a:p>
        </p:txBody>
      </p:sp>
      <p:pic>
        <p:nvPicPr>
          <p:cNvPr id="4" name="Picture 3">
            <a:extLst>
              <a:ext uri="{FF2B5EF4-FFF2-40B4-BE49-F238E27FC236}">
                <a16:creationId xmlns:a16="http://schemas.microsoft.com/office/drawing/2014/main" id="{7DADB82E-51EA-8443-BE11-CCCE4BD01099}"/>
              </a:ext>
            </a:extLst>
          </p:cNvPr>
          <p:cNvPicPr>
            <a:picLocks noChangeAspect="1"/>
          </p:cNvPicPr>
          <p:nvPr/>
        </p:nvPicPr>
        <p:blipFill>
          <a:blip r:embed="rId8"/>
          <a:stretch>
            <a:fillRect/>
          </a:stretch>
        </p:blipFill>
        <p:spPr>
          <a:xfrm>
            <a:off x="2636806" y="4526178"/>
            <a:ext cx="971968" cy="1240537"/>
          </a:xfrm>
          <a:prstGeom prst="rect">
            <a:avLst/>
          </a:prstGeom>
        </p:spPr>
      </p:pic>
      <p:pic>
        <p:nvPicPr>
          <p:cNvPr id="5" name="Picture 4">
            <a:extLst>
              <a:ext uri="{FF2B5EF4-FFF2-40B4-BE49-F238E27FC236}">
                <a16:creationId xmlns:a16="http://schemas.microsoft.com/office/drawing/2014/main" id="{AA7D8116-EFFD-8D45-8F49-9076CF56CDB3}"/>
              </a:ext>
            </a:extLst>
          </p:cNvPr>
          <p:cNvPicPr>
            <a:picLocks noChangeAspect="1"/>
          </p:cNvPicPr>
          <p:nvPr/>
        </p:nvPicPr>
        <p:blipFill>
          <a:blip r:embed="rId9"/>
          <a:stretch>
            <a:fillRect/>
          </a:stretch>
        </p:blipFill>
        <p:spPr>
          <a:xfrm>
            <a:off x="6567979" y="5221789"/>
            <a:ext cx="1465680" cy="1533327"/>
          </a:xfrm>
          <a:prstGeom prst="rect">
            <a:avLst/>
          </a:prstGeom>
        </p:spPr>
      </p:pic>
    </p:spTree>
    <p:extLst>
      <p:ext uri="{BB962C8B-B14F-4D97-AF65-F5344CB8AC3E}">
        <p14:creationId xmlns:p14="http://schemas.microsoft.com/office/powerpoint/2010/main" val="83212276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27983" y="-21855"/>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4575" y="1538899"/>
            <a:ext cx="9199289" cy="518552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a:off x="4053274" y="-123455"/>
            <a:ext cx="627531" cy="6772611"/>
          </a:xfrm>
          <a:prstGeom prst="rect">
            <a:avLst/>
          </a:prstGeom>
        </p:spPr>
      </p:pic>
      <p:grpSp>
        <p:nvGrpSpPr>
          <p:cNvPr id="2" name="Group 1"/>
          <p:cNvGrpSpPr/>
          <p:nvPr/>
        </p:nvGrpSpPr>
        <p:grpSpPr>
          <a:xfrm>
            <a:off x="6964714" y="5082734"/>
            <a:ext cx="2779149" cy="1266450"/>
            <a:chOff x="8788740" y="4951823"/>
            <a:chExt cx="2519427" cy="1041507"/>
          </a:xfrm>
        </p:grpSpPr>
        <p:sp>
          <p:nvSpPr>
            <p:cNvPr id="12" name="Rectangle 11"/>
            <p:cNvSpPr/>
            <p:nvPr/>
          </p:nvSpPr>
          <p:spPr>
            <a:xfrm>
              <a:off x="8788740" y="4953356"/>
              <a:ext cx="2519427" cy="1039974"/>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8917175" y="4951823"/>
              <a:ext cx="1054663" cy="1041507"/>
            </a:xfrm>
            <a:prstGeom prst="rect">
              <a:avLst/>
            </a:prstGeom>
          </p:spPr>
        </p:pic>
        <p:sp>
          <p:nvSpPr>
            <p:cNvPr id="16" name="Title 1"/>
            <p:cNvSpPr txBox="1"/>
            <p:nvPr/>
          </p:nvSpPr>
          <p:spPr>
            <a:xfrm>
              <a:off x="10048779" y="5162208"/>
              <a:ext cx="1081853" cy="695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000" b="1" i="0" strike="noStrike" cap="none" spc="0" baseline="0">
                  <a:solidFill>
                    <a:srgbClr val="000000"/>
                  </a:solidFill>
                  <a:effectLst/>
                  <a:latin typeface="Tahoma"/>
                  <a:ea typeface="Tahoma"/>
                  <a:cs typeface="Tahoma"/>
                </a:rPr>
                <a:t>NO</a:t>
              </a:r>
            </a:p>
          </p:txBody>
        </p:sp>
      </p:grpSp>
      <p:pic>
        <p:nvPicPr>
          <p:cNvPr id="17" name="Picture 16"/>
          <p:cNvPicPr>
            <a:picLocks noChangeAspect="1"/>
          </p:cNvPicPr>
          <p:nvPr/>
        </p:nvPicPr>
        <p:blipFill>
          <a:blip r:embed="rId6">
            <a:extLst>
              <a:ext uri="{28A0092B-C50C-407E-A947-70E740481C1C}">
                <a14:useLocalDpi xmlns:a14="http://schemas.microsoft.com/office/drawing/2010/main" val="0"/>
              </a:ext>
            </a:extLst>
          </a:blip>
          <a:srcRect l="14740" t="48560" r="60021"/>
          <a:stretch>
            <a:fillRect/>
          </a:stretch>
        </p:blipFill>
        <p:spPr>
          <a:xfrm>
            <a:off x="6964714" y="1165567"/>
            <a:ext cx="3070578" cy="3527778"/>
          </a:xfrm>
          <a:prstGeom prst="rect">
            <a:avLst/>
          </a:prstGeom>
        </p:spPr>
      </p:pic>
      <p:sp>
        <p:nvSpPr>
          <p:cNvPr id="20" name="TextBox 19"/>
          <p:cNvSpPr txBox="1"/>
          <p:nvPr/>
        </p:nvSpPr>
        <p:spPr>
          <a:xfrm>
            <a:off x="6673283" y="4391677"/>
            <a:ext cx="5215467" cy="640080"/>
          </a:xfrm>
          <a:prstGeom prst="rect">
            <a:avLst/>
          </a:prstGeom>
          <a:noFill/>
        </p:spPr>
        <p:txBody>
          <a:bodyPr wrap="square" rtlCol="0">
            <a:spAutoFit/>
          </a:bodyPr>
          <a:lstStyle/>
          <a:p>
            <a:r>
              <a:rPr lang="es-MX" sz="3600" b="1" i="0" strike="noStrike" cap="none" spc="0" baseline="0">
                <a:solidFill>
                  <a:srgbClr val="000000"/>
                </a:solidFill>
                <a:effectLst/>
                <a:latin typeface="Tahoma"/>
                <a:ea typeface="Tahoma"/>
                <a:cs typeface="Tahoma"/>
              </a:rPr>
              <a:t>¿Agregar al perfil?</a:t>
            </a:r>
          </a:p>
        </p:txBody>
      </p:sp>
      <p:sp>
        <p:nvSpPr>
          <p:cNvPr id="21" name="TextBox 20"/>
          <p:cNvSpPr txBox="1"/>
          <p:nvPr/>
        </p:nvSpPr>
        <p:spPr>
          <a:xfrm>
            <a:off x="5376255" y="568471"/>
            <a:ext cx="5787040" cy="640080"/>
          </a:xfrm>
          <a:prstGeom prst="rect">
            <a:avLst/>
          </a:prstGeom>
          <a:noFill/>
        </p:spPr>
        <p:txBody>
          <a:bodyPr wrap="square" rtlCol="0">
            <a:spAutoFit/>
          </a:bodyPr>
          <a:lstStyle/>
          <a:p>
            <a:r>
              <a:rPr lang="es-MX" sz="3600" b="1" i="0" strike="noStrike" cap="none" spc="0" baseline="0">
                <a:solidFill>
                  <a:srgbClr val="000000"/>
                </a:solidFill>
                <a:effectLst/>
                <a:latin typeface="Tahoma"/>
                <a:ea typeface="Tahoma"/>
                <a:cs typeface="Tahoma"/>
              </a:rPr>
              <a:t>Su ubicación en su casa</a:t>
            </a:r>
          </a:p>
        </p:txBody>
      </p:sp>
      <p:pic>
        <p:nvPicPr>
          <p:cNvPr id="15" name="Picture 14">
            <a:extLst>
              <a:ext uri="{FF2B5EF4-FFF2-40B4-BE49-F238E27FC236}">
                <a16:creationId xmlns:a16="http://schemas.microsoft.com/office/drawing/2014/main" id="{B85F7F45-5B67-4301-A63A-AF4F90F9DAF5}"/>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22" name="Footer Placeholder 3">
            <a:extLst>
              <a:ext uri="{FF2B5EF4-FFF2-40B4-BE49-F238E27FC236}">
                <a16:creationId xmlns:a16="http://schemas.microsoft.com/office/drawing/2014/main" id="{828143A1-2CDF-4571-ABE3-FDF3D16FADDC}"/>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18" name="TextBox 17"/>
          <p:cNvSpPr txBox="1"/>
          <p:nvPr/>
        </p:nvSpPr>
        <p:spPr>
          <a:xfrm>
            <a:off x="1060913" y="3554138"/>
            <a:ext cx="1396968" cy="923330"/>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Tahoma"/>
                <a:ea typeface="Tahoma"/>
                <a:cs typeface="Tahoma"/>
              </a:rPr>
              <a:t>Soltero/a/e</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s-MX" sz="1800" b="0" i="0" strike="noStrike" cap="none" spc="0" baseline="0" dirty="0">
                <a:solidFill>
                  <a:srgbClr val="000000"/>
                </a:solidFill>
                <a:effectLst/>
                <a:latin typeface="Tahoma"/>
                <a:ea typeface="Tahoma"/>
                <a:cs typeface="Tahoma"/>
              </a:rPr>
              <a:t>Austin, TX</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2643590" y="2867197"/>
            <a:ext cx="925417" cy="365760"/>
          </a:xfrm>
          <a:prstGeom prst="rect">
            <a:avLst/>
          </a:prstGeom>
          <a:solidFill>
            <a:schemeClr val="bg1"/>
          </a:solidFill>
        </p:spPr>
        <p:txBody>
          <a:bodyPr wrap="square" rtlCol="0">
            <a:spAutoFit/>
          </a:bodyPr>
          <a:lstStyle/>
          <a:p>
            <a:r>
              <a:rPr lang="es-MX" sz="1800" b="0" i="0" strike="noStrike" cap="none" spc="0" baseline="0">
                <a:solidFill>
                  <a:srgbClr val="000000"/>
                </a:solidFill>
                <a:effectLst/>
                <a:latin typeface="Tahoma"/>
                <a:ea typeface="Tahoma"/>
                <a:cs typeface="Tahoma"/>
              </a:rPr>
              <a:t>Seguir</a:t>
            </a: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1181641" y="5593622"/>
            <a:ext cx="1276240" cy="369332"/>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Tahoma"/>
                <a:ea typeface="Tahoma"/>
                <a:cs typeface="Tahoma"/>
              </a:rPr>
              <a:t>Chatear</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584569" y="5070074"/>
            <a:ext cx="1663779" cy="369332"/>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Tahoma"/>
                <a:ea typeface="Tahoma"/>
                <a:cs typeface="Tahoma"/>
              </a:rPr>
              <a:t>Amigos/as/</a:t>
            </a:r>
            <a:r>
              <a:rPr lang="es-MX" sz="1800" b="0" i="0" strike="noStrike" cap="none" spc="0" baseline="0" dirty="0" err="1">
                <a:solidFill>
                  <a:srgbClr val="000000"/>
                </a:solidFill>
                <a:effectLst/>
                <a:latin typeface="Tahoma"/>
                <a:ea typeface="Tahoma"/>
                <a:cs typeface="Tahoma"/>
              </a:rPr>
              <a:t>ues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5" name="TextBox 24"/>
          <p:cNvSpPr txBox="1"/>
          <p:nvPr/>
        </p:nvSpPr>
        <p:spPr>
          <a:xfrm>
            <a:off x="2123508" y="1915660"/>
            <a:ext cx="1620475" cy="396240"/>
          </a:xfrm>
          <a:prstGeom prst="rect">
            <a:avLst/>
          </a:prstGeom>
          <a:solidFill>
            <a:schemeClr val="bg1"/>
          </a:solidFill>
        </p:spPr>
        <p:txBody>
          <a:bodyPr wrap="square" rtlCol="0">
            <a:spAutoFit/>
          </a:bodyPr>
          <a:lstStyle/>
          <a:p>
            <a:r>
              <a:rPr lang="es-MX" sz="2000" b="0" i="0" strike="noStrike" cap="none" spc="0" baseline="0" dirty="0">
                <a:solidFill>
                  <a:srgbClr val="000000"/>
                </a:solidFill>
                <a:effectLst/>
                <a:latin typeface="Tahoma"/>
                <a:ea typeface="Tahoma"/>
                <a:cs typeface="Tahoma"/>
              </a:rPr>
              <a:t>Su </a:t>
            </a:r>
            <a:r>
              <a:rPr lang="es-MX" sz="2000" dirty="0">
                <a:solidFill>
                  <a:srgbClr val="000000"/>
                </a:solidFill>
                <a:latin typeface="Tahoma"/>
                <a:ea typeface="Tahoma"/>
                <a:cs typeface="Tahoma"/>
              </a:rPr>
              <a:t>perfil</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26" name="Oval 25"/>
          <p:cNvSpPr/>
          <p:nvPr/>
        </p:nvSpPr>
        <p:spPr>
          <a:xfrm>
            <a:off x="768434" y="2730908"/>
            <a:ext cx="958468" cy="6940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88133" y="2827327"/>
            <a:ext cx="959107" cy="646331"/>
          </a:xfrm>
          <a:prstGeom prst="rect">
            <a:avLst/>
          </a:prstGeom>
          <a:noFill/>
        </p:spPr>
        <p:txBody>
          <a:bodyPr wrap="square" rtlCol="0">
            <a:spAutoFit/>
          </a:bodyPr>
          <a:lstStyle/>
          <a:p>
            <a:pPr algn="ctr"/>
            <a:r>
              <a:rPr lang="es-MX" dirty="0">
                <a:solidFill>
                  <a:srgbClr val="000000"/>
                </a:solidFill>
                <a:latin typeface="Tahoma"/>
                <a:ea typeface="Tahoma"/>
                <a:cs typeface="Tahoma"/>
              </a:rPr>
              <a:t>Foto</a:t>
            </a:r>
            <a:r>
              <a:rPr lang="es-MX" sz="1800" b="0" i="0" strike="noStrike" cap="none" spc="0" baseline="0" dirty="0">
                <a:solidFill>
                  <a:srgbClr val="000000"/>
                </a:solidFill>
                <a:effectLst/>
                <a:latin typeface="Tahoma"/>
                <a:ea typeface="Tahoma"/>
                <a:cs typeface="Tahoma"/>
              </a:rPr>
              <a:t> aquí</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8560107" y="1421176"/>
            <a:ext cx="1471726" cy="640080"/>
          </a:xfrm>
          <a:prstGeom prst="rect">
            <a:avLst/>
          </a:prstGeom>
          <a:solidFill>
            <a:schemeClr val="bg1"/>
          </a:solidFill>
        </p:spPr>
        <p:txBody>
          <a:bodyPr wrap="square" rtlCol="0">
            <a:spAutoFit/>
          </a:bodyPr>
          <a:lstStyle/>
          <a:p>
            <a:r>
              <a:rPr lang="es-MX" sz="3600" b="0" i="0" strike="noStrike" cap="none" spc="0" baseline="0">
                <a:solidFill>
                  <a:srgbClr val="000000"/>
                </a:solidFill>
                <a:effectLst/>
                <a:latin typeface="Tahoma"/>
                <a:ea typeface="Tahoma"/>
                <a:cs typeface="Tahoma"/>
              </a:rPr>
              <a:t>AQUÍ</a:t>
            </a:r>
            <a:endParaRPr lang="en-US" sz="36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845464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27983" y="-21855"/>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4813" y="1463631"/>
            <a:ext cx="9199289" cy="518552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a:off x="4053274" y="-123455"/>
            <a:ext cx="627531" cy="6772611"/>
          </a:xfrm>
          <a:prstGeom prst="rect">
            <a:avLst/>
          </a:prstGeom>
        </p:spPr>
      </p:pic>
      <p:grpSp>
        <p:nvGrpSpPr>
          <p:cNvPr id="2" name="Group 1"/>
          <p:cNvGrpSpPr/>
          <p:nvPr/>
        </p:nvGrpSpPr>
        <p:grpSpPr>
          <a:xfrm>
            <a:off x="7202107" y="5342538"/>
            <a:ext cx="2519427" cy="1041507"/>
            <a:chOff x="8788740" y="4951823"/>
            <a:chExt cx="2519427" cy="1041507"/>
          </a:xfrm>
        </p:grpSpPr>
        <p:sp>
          <p:nvSpPr>
            <p:cNvPr id="12" name="Rectangle 11"/>
            <p:cNvSpPr/>
            <p:nvPr/>
          </p:nvSpPr>
          <p:spPr>
            <a:xfrm>
              <a:off x="8788740" y="4953356"/>
              <a:ext cx="2519427" cy="1039974"/>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8917175" y="4951823"/>
              <a:ext cx="1054663" cy="1041507"/>
            </a:xfrm>
            <a:prstGeom prst="rect">
              <a:avLst/>
            </a:prstGeom>
          </p:spPr>
        </p:pic>
        <p:sp>
          <p:nvSpPr>
            <p:cNvPr id="16" name="Title 1"/>
            <p:cNvSpPr txBox="1"/>
            <p:nvPr/>
          </p:nvSpPr>
          <p:spPr>
            <a:xfrm>
              <a:off x="10048779" y="5162208"/>
              <a:ext cx="1081853" cy="695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200" b="1" i="0" strike="noStrike" cap="none" spc="0" baseline="0">
                  <a:solidFill>
                    <a:srgbClr val="000000"/>
                  </a:solidFill>
                  <a:effectLst/>
                  <a:latin typeface="Tahoma"/>
                  <a:ea typeface="Tahoma"/>
                  <a:cs typeface="Tahoma"/>
                </a:rPr>
                <a:t>NO</a:t>
              </a:r>
            </a:p>
          </p:txBody>
        </p:sp>
      </p:grpSp>
      <p:pic>
        <p:nvPicPr>
          <p:cNvPr id="28" name="Picture 27"/>
          <p:cNvPicPr>
            <a:picLocks noChangeAspect="1"/>
          </p:cNvPicPr>
          <p:nvPr/>
        </p:nvPicPr>
        <p:blipFill>
          <a:blip r:embed="rId6">
            <a:extLst>
              <a:ext uri="{28A0092B-C50C-407E-A947-70E740481C1C}">
                <a14:useLocalDpi xmlns:a14="http://schemas.microsoft.com/office/drawing/2010/main" val="0"/>
              </a:ext>
            </a:extLst>
          </a:blip>
          <a:srcRect r="60811"/>
          <a:stretch>
            <a:fillRect/>
          </a:stretch>
        </p:blipFill>
        <p:spPr>
          <a:xfrm>
            <a:off x="6914030" y="1341161"/>
            <a:ext cx="2403591" cy="3457297"/>
          </a:xfrm>
          <a:prstGeom prst="rect">
            <a:avLst/>
          </a:prstGeom>
        </p:spPr>
      </p:pic>
      <p:sp>
        <p:nvSpPr>
          <p:cNvPr id="19" name="TextBox 18"/>
          <p:cNvSpPr txBox="1"/>
          <p:nvPr/>
        </p:nvSpPr>
        <p:spPr>
          <a:xfrm>
            <a:off x="6096000" y="4694950"/>
            <a:ext cx="5215467" cy="640080"/>
          </a:xfrm>
          <a:prstGeom prst="rect">
            <a:avLst/>
          </a:prstGeom>
          <a:noFill/>
        </p:spPr>
        <p:txBody>
          <a:bodyPr wrap="square" rtlCol="0">
            <a:spAutoFit/>
          </a:bodyPr>
          <a:lstStyle/>
          <a:p>
            <a:r>
              <a:rPr lang="es-MX" sz="3600" b="1" i="0" strike="noStrike" cap="none" spc="0" baseline="0" dirty="0">
                <a:solidFill>
                  <a:srgbClr val="000000"/>
                </a:solidFill>
                <a:effectLst/>
                <a:latin typeface="Tahoma"/>
                <a:ea typeface="Tahoma"/>
                <a:cs typeface="Tahoma"/>
              </a:rPr>
              <a:t>¿Agregar al perfil?</a:t>
            </a:r>
          </a:p>
        </p:txBody>
      </p:sp>
      <p:sp>
        <p:nvSpPr>
          <p:cNvPr id="20" name="TextBox 19"/>
          <p:cNvSpPr txBox="1"/>
          <p:nvPr/>
        </p:nvSpPr>
        <p:spPr>
          <a:xfrm>
            <a:off x="4938499" y="263302"/>
            <a:ext cx="6354653" cy="1077218"/>
          </a:xfrm>
          <a:prstGeom prst="rect">
            <a:avLst/>
          </a:prstGeom>
          <a:noFill/>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Foto de una persona en su ropa interior</a:t>
            </a:r>
          </a:p>
        </p:txBody>
      </p:sp>
      <p:pic>
        <p:nvPicPr>
          <p:cNvPr id="15" name="Picture 14">
            <a:extLst>
              <a:ext uri="{FF2B5EF4-FFF2-40B4-BE49-F238E27FC236}">
                <a16:creationId xmlns:a16="http://schemas.microsoft.com/office/drawing/2014/main" id="{C58F8206-764A-4487-ADC4-C5D9ED45B794}"/>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21" name="Footer Placeholder 3">
            <a:extLst>
              <a:ext uri="{FF2B5EF4-FFF2-40B4-BE49-F238E27FC236}">
                <a16:creationId xmlns:a16="http://schemas.microsoft.com/office/drawing/2014/main" id="{A229668A-428B-458A-A599-6326473AA494}"/>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17" name="TextBox 16"/>
          <p:cNvSpPr txBox="1"/>
          <p:nvPr/>
        </p:nvSpPr>
        <p:spPr>
          <a:xfrm>
            <a:off x="1192668" y="3499053"/>
            <a:ext cx="1485985" cy="923330"/>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Tahoma"/>
                <a:ea typeface="Tahoma"/>
                <a:cs typeface="Tahoma"/>
              </a:rPr>
              <a:t>Soltero/a/e</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s-MX" sz="1800" b="0" i="0" strike="noStrike" cap="none" spc="0" baseline="0" dirty="0">
                <a:solidFill>
                  <a:srgbClr val="000000"/>
                </a:solidFill>
                <a:effectLst/>
                <a:latin typeface="Tahoma"/>
                <a:ea typeface="Tahoma"/>
                <a:cs typeface="Tahoma"/>
              </a:rPr>
              <a:t>Austin, TX</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2775346" y="2812113"/>
            <a:ext cx="925417" cy="365760"/>
          </a:xfrm>
          <a:prstGeom prst="rect">
            <a:avLst/>
          </a:prstGeom>
          <a:solidFill>
            <a:schemeClr val="bg1"/>
          </a:solidFill>
        </p:spPr>
        <p:txBody>
          <a:bodyPr wrap="square" rtlCol="0">
            <a:spAutoFit/>
          </a:bodyPr>
          <a:lstStyle/>
          <a:p>
            <a:r>
              <a:rPr lang="es-MX" sz="1800" b="0" i="0" strike="noStrike" cap="none" spc="0" baseline="0">
                <a:solidFill>
                  <a:srgbClr val="000000"/>
                </a:solidFill>
                <a:effectLst/>
                <a:latin typeface="Tahoma"/>
                <a:ea typeface="Tahoma"/>
                <a:cs typeface="Tahoma"/>
              </a:rPr>
              <a:t>Seguir</a:t>
            </a: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1220931" y="5538538"/>
            <a:ext cx="922234" cy="338554"/>
          </a:xfrm>
          <a:prstGeom prst="rect">
            <a:avLst/>
          </a:prstGeom>
          <a:solidFill>
            <a:schemeClr val="bg1"/>
          </a:solidFill>
        </p:spPr>
        <p:txBody>
          <a:bodyPr wrap="square" rtlCol="0">
            <a:spAutoFit/>
          </a:bodyPr>
          <a:lstStyle/>
          <a:p>
            <a:r>
              <a:rPr lang="es-MX" sz="1600" b="0" i="0" strike="noStrike" cap="none" spc="0" baseline="0" dirty="0">
                <a:solidFill>
                  <a:srgbClr val="000000"/>
                </a:solidFill>
                <a:effectLst/>
                <a:latin typeface="Tahoma"/>
                <a:ea typeface="Tahoma"/>
                <a:cs typeface="Tahoma"/>
              </a:rPr>
              <a:t>Chatear</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716325" y="5014990"/>
            <a:ext cx="1754141" cy="369332"/>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Tahoma"/>
                <a:ea typeface="Tahoma"/>
                <a:cs typeface="Tahoma"/>
              </a:rPr>
              <a:t>Amigos/as/</a:t>
            </a:r>
            <a:r>
              <a:rPr lang="es-MX" sz="1800" b="0" i="0" strike="noStrike" cap="none" spc="0" baseline="0" dirty="0" err="1">
                <a:solidFill>
                  <a:srgbClr val="000000"/>
                </a:solidFill>
                <a:effectLst/>
                <a:latin typeface="Tahoma"/>
                <a:ea typeface="Tahoma"/>
                <a:cs typeface="Tahoma"/>
              </a:rPr>
              <a:t>ues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2255264" y="1838542"/>
            <a:ext cx="1620475" cy="396240"/>
          </a:xfrm>
          <a:prstGeom prst="rect">
            <a:avLst/>
          </a:prstGeom>
          <a:solidFill>
            <a:schemeClr val="bg1"/>
          </a:solidFill>
        </p:spPr>
        <p:txBody>
          <a:bodyPr wrap="square" rtlCol="0">
            <a:spAutoFit/>
          </a:bodyPr>
          <a:lstStyle/>
          <a:p>
            <a:r>
              <a:rPr lang="es-MX" sz="2000" b="0" i="0" strike="noStrike" cap="none" spc="0" baseline="0" dirty="0">
                <a:solidFill>
                  <a:srgbClr val="000000"/>
                </a:solidFill>
                <a:effectLst/>
                <a:latin typeface="Tahoma"/>
                <a:ea typeface="Tahoma"/>
                <a:cs typeface="Tahoma"/>
              </a:rPr>
              <a:t>Su </a:t>
            </a:r>
            <a:r>
              <a:rPr lang="es-MX" sz="2000" dirty="0">
                <a:solidFill>
                  <a:srgbClr val="000000"/>
                </a:solidFill>
                <a:latin typeface="Tahoma"/>
                <a:ea typeface="Tahoma"/>
                <a:cs typeface="Tahoma"/>
              </a:rPr>
              <a:t>perfil</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25" name="Oval 24"/>
          <p:cNvSpPr/>
          <p:nvPr/>
        </p:nvSpPr>
        <p:spPr>
          <a:xfrm>
            <a:off x="900190" y="2675824"/>
            <a:ext cx="958468" cy="6940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19889" y="2772243"/>
            <a:ext cx="959107" cy="646331"/>
          </a:xfrm>
          <a:prstGeom prst="rect">
            <a:avLst/>
          </a:prstGeom>
          <a:noFill/>
        </p:spPr>
        <p:txBody>
          <a:bodyPr wrap="square" rtlCol="0">
            <a:spAutoFit/>
          </a:bodyPr>
          <a:lstStyle/>
          <a:p>
            <a:pPr algn="ctr"/>
            <a:r>
              <a:rPr lang="es-MX" dirty="0">
                <a:solidFill>
                  <a:srgbClr val="000000"/>
                </a:solidFill>
                <a:latin typeface="Tahoma"/>
                <a:ea typeface="Tahoma"/>
                <a:cs typeface="Tahoma"/>
              </a:rPr>
              <a:t>Foto</a:t>
            </a:r>
            <a:r>
              <a:rPr lang="es-MX" sz="1800" b="0" i="0" strike="noStrike" cap="none" spc="0" baseline="0" dirty="0">
                <a:solidFill>
                  <a:srgbClr val="000000"/>
                </a:solidFill>
                <a:effectLst/>
                <a:latin typeface="Tahoma"/>
                <a:ea typeface="Tahoma"/>
                <a:cs typeface="Tahoma"/>
              </a:rPr>
              <a:t> aquí</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654917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27983" y="-21855"/>
            <a:ext cx="2088777" cy="1694330"/>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1379" y="1463631"/>
            <a:ext cx="9199289" cy="5185525"/>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a:off x="4053274" y="-123455"/>
            <a:ext cx="627531" cy="6772611"/>
          </a:xfrm>
          <a:prstGeom prst="rect">
            <a:avLst/>
          </a:prstGeom>
        </p:spPr>
      </p:pic>
      <p:grpSp>
        <p:nvGrpSpPr>
          <p:cNvPr id="2" name="Group 1"/>
          <p:cNvGrpSpPr/>
          <p:nvPr/>
        </p:nvGrpSpPr>
        <p:grpSpPr>
          <a:xfrm>
            <a:off x="7144563" y="5055370"/>
            <a:ext cx="2519427" cy="1039974"/>
            <a:chOff x="5288054" y="4944534"/>
            <a:chExt cx="2519427" cy="1039974"/>
          </a:xfrm>
        </p:grpSpPr>
        <p:sp>
          <p:nvSpPr>
            <p:cNvPr id="24" name="Rectangle 23"/>
            <p:cNvSpPr/>
            <p:nvPr/>
          </p:nvSpPr>
          <p:spPr>
            <a:xfrm>
              <a:off x="5288054" y="4944534"/>
              <a:ext cx="2519427" cy="1039974"/>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5">
              <a:extLst>
                <a:ext uri="{28A0092B-C50C-407E-A947-70E740481C1C}">
                  <a14:useLocalDpi xmlns:a14="http://schemas.microsoft.com/office/drawing/2010/main" val="0"/>
                </a:ext>
              </a:extLst>
            </a:blip>
            <a:srcRect t="4183" r="67947" b="43399"/>
            <a:stretch>
              <a:fillRect/>
            </a:stretch>
          </p:blipFill>
          <p:spPr>
            <a:xfrm>
              <a:off x="5380893" y="4944534"/>
              <a:ext cx="1258207" cy="1039974"/>
            </a:xfrm>
            <a:prstGeom prst="rect">
              <a:avLst/>
            </a:prstGeom>
          </p:spPr>
        </p:pic>
        <p:sp>
          <p:nvSpPr>
            <p:cNvPr id="28" name="Title 1"/>
            <p:cNvSpPr txBox="1"/>
            <p:nvPr/>
          </p:nvSpPr>
          <p:spPr>
            <a:xfrm>
              <a:off x="6608107" y="5162208"/>
              <a:ext cx="1081853" cy="695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400" b="1" i="0" strike="noStrike" cap="none" spc="0" baseline="0">
                  <a:solidFill>
                    <a:srgbClr val="000000"/>
                  </a:solidFill>
                  <a:effectLst/>
                  <a:latin typeface="Tahoma"/>
                  <a:ea typeface="Tahoma"/>
                  <a:cs typeface="Tahoma"/>
                </a:rPr>
                <a:t>SÍ</a:t>
              </a:r>
            </a:p>
          </p:txBody>
        </p:sp>
      </p:grpSp>
      <p:pic>
        <p:nvPicPr>
          <p:cNvPr id="30" name="Picture 29"/>
          <p:cNvPicPr>
            <a:picLocks noChangeAspect="1"/>
          </p:cNvPicPr>
          <p:nvPr/>
        </p:nvPicPr>
        <p:blipFill>
          <a:blip r:embed="rId6">
            <a:extLst>
              <a:ext uri="{28A0092B-C50C-407E-A947-70E740481C1C}">
                <a14:useLocalDpi xmlns:a14="http://schemas.microsoft.com/office/drawing/2010/main" val="0"/>
              </a:ext>
            </a:extLst>
          </a:blip>
          <a:srcRect l="56403" t="50370" r="18916"/>
          <a:stretch>
            <a:fillRect/>
          </a:stretch>
        </p:blipFill>
        <p:spPr>
          <a:xfrm>
            <a:off x="6786174" y="1003754"/>
            <a:ext cx="3498004" cy="3964843"/>
          </a:xfrm>
          <a:prstGeom prst="rect">
            <a:avLst/>
          </a:prstGeom>
        </p:spPr>
      </p:pic>
      <p:sp>
        <p:nvSpPr>
          <p:cNvPr id="16" name="TextBox 15"/>
          <p:cNvSpPr txBox="1"/>
          <p:nvPr/>
        </p:nvSpPr>
        <p:spPr>
          <a:xfrm>
            <a:off x="6262320" y="4243019"/>
            <a:ext cx="5215467" cy="640080"/>
          </a:xfrm>
          <a:prstGeom prst="rect">
            <a:avLst/>
          </a:prstGeom>
          <a:noFill/>
        </p:spPr>
        <p:txBody>
          <a:bodyPr wrap="square" rtlCol="0">
            <a:spAutoFit/>
          </a:bodyPr>
          <a:lstStyle/>
          <a:p>
            <a:r>
              <a:rPr lang="es-MX" sz="3600" b="1" i="0" strike="noStrike" cap="none" spc="0" baseline="0" dirty="0">
                <a:solidFill>
                  <a:srgbClr val="000000"/>
                </a:solidFill>
                <a:effectLst/>
                <a:latin typeface="Tahoma"/>
                <a:ea typeface="Tahoma"/>
                <a:cs typeface="Tahoma"/>
              </a:rPr>
              <a:t>¿Agregar al perfil?</a:t>
            </a:r>
          </a:p>
        </p:txBody>
      </p:sp>
      <p:sp>
        <p:nvSpPr>
          <p:cNvPr id="17" name="TextBox 16"/>
          <p:cNvSpPr txBox="1"/>
          <p:nvPr/>
        </p:nvSpPr>
        <p:spPr>
          <a:xfrm>
            <a:off x="5414161" y="587361"/>
            <a:ext cx="6242029" cy="640080"/>
          </a:xfrm>
          <a:prstGeom prst="rect">
            <a:avLst/>
          </a:prstGeom>
          <a:noFill/>
        </p:spPr>
        <p:txBody>
          <a:bodyPr wrap="square" rtlCol="0">
            <a:spAutoFit/>
          </a:bodyPr>
          <a:lstStyle/>
          <a:p>
            <a:r>
              <a:rPr lang="es-MX" sz="3600" b="1" i="0" strike="noStrike" cap="none" spc="0" baseline="0">
                <a:solidFill>
                  <a:srgbClr val="000000"/>
                </a:solidFill>
                <a:effectLst/>
                <a:latin typeface="Tahoma"/>
                <a:ea typeface="Tahoma"/>
                <a:cs typeface="Tahoma"/>
              </a:rPr>
              <a:t>Foto de un animal lindo</a:t>
            </a:r>
          </a:p>
        </p:txBody>
      </p:sp>
      <p:pic>
        <p:nvPicPr>
          <p:cNvPr id="18" name="Picture 17">
            <a:extLst>
              <a:ext uri="{FF2B5EF4-FFF2-40B4-BE49-F238E27FC236}">
                <a16:creationId xmlns:a16="http://schemas.microsoft.com/office/drawing/2014/main" id="{4BFF7EC2-A18F-4C57-93E2-5EB013BA3A56}"/>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19" name="Footer Placeholder 3">
            <a:extLst>
              <a:ext uri="{FF2B5EF4-FFF2-40B4-BE49-F238E27FC236}">
                <a16:creationId xmlns:a16="http://schemas.microsoft.com/office/drawing/2014/main" id="{992271FD-A60F-4ACB-9F5E-AD1EB89CFB7C}"/>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14" name="TextBox 13"/>
          <p:cNvSpPr txBox="1"/>
          <p:nvPr/>
        </p:nvSpPr>
        <p:spPr>
          <a:xfrm>
            <a:off x="985096" y="3499053"/>
            <a:ext cx="1463606" cy="923330"/>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Tahoma"/>
                <a:ea typeface="Tahoma"/>
                <a:cs typeface="Tahoma"/>
              </a:rPr>
              <a:t>Soltero/a/e</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s-MX" sz="1800" b="0" i="0" strike="noStrike" cap="none" spc="0" baseline="0" dirty="0">
                <a:solidFill>
                  <a:srgbClr val="000000"/>
                </a:solidFill>
                <a:effectLst/>
                <a:latin typeface="Tahoma"/>
                <a:ea typeface="Tahoma"/>
                <a:cs typeface="Tahoma"/>
              </a:rPr>
              <a:t>Austin, TX</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2567773" y="2812113"/>
            <a:ext cx="925417" cy="365760"/>
          </a:xfrm>
          <a:prstGeom prst="rect">
            <a:avLst/>
          </a:prstGeom>
          <a:solidFill>
            <a:schemeClr val="bg1"/>
          </a:solidFill>
        </p:spPr>
        <p:txBody>
          <a:bodyPr wrap="square" rtlCol="0">
            <a:spAutoFit/>
          </a:bodyPr>
          <a:lstStyle/>
          <a:p>
            <a:r>
              <a:rPr lang="es-MX" sz="1800" b="0" i="0" strike="noStrike" cap="none" spc="0" baseline="0">
                <a:solidFill>
                  <a:srgbClr val="000000"/>
                </a:solidFill>
                <a:effectLst/>
                <a:latin typeface="Tahoma"/>
                <a:ea typeface="Tahoma"/>
                <a:cs typeface="Tahoma"/>
              </a:rPr>
              <a:t>Seguir</a:t>
            </a: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1033906" y="5538538"/>
            <a:ext cx="954970" cy="338554"/>
          </a:xfrm>
          <a:prstGeom prst="rect">
            <a:avLst/>
          </a:prstGeom>
          <a:solidFill>
            <a:schemeClr val="bg1"/>
          </a:solidFill>
        </p:spPr>
        <p:txBody>
          <a:bodyPr wrap="square" rtlCol="0">
            <a:spAutoFit/>
          </a:bodyPr>
          <a:lstStyle/>
          <a:p>
            <a:r>
              <a:rPr lang="es-MX" sz="1600" b="0" i="0" strike="noStrike" cap="none" spc="0" baseline="0" dirty="0">
                <a:solidFill>
                  <a:srgbClr val="000000"/>
                </a:solidFill>
                <a:effectLst/>
                <a:latin typeface="Tahoma"/>
                <a:ea typeface="Tahoma"/>
                <a:cs typeface="Tahoma"/>
              </a:rPr>
              <a:t>Chatear</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25" name="TextBox 24"/>
          <p:cNvSpPr txBox="1"/>
          <p:nvPr/>
        </p:nvSpPr>
        <p:spPr>
          <a:xfrm>
            <a:off x="508752" y="5014990"/>
            <a:ext cx="1739596" cy="369332"/>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Tahoma"/>
                <a:ea typeface="Tahoma"/>
                <a:cs typeface="Tahoma"/>
              </a:rPr>
              <a:t>Amigos/as/</a:t>
            </a:r>
            <a:r>
              <a:rPr lang="es-MX" sz="1800" b="0" i="0" strike="noStrike" cap="none" spc="0" baseline="0" dirty="0" err="1">
                <a:solidFill>
                  <a:srgbClr val="000000"/>
                </a:solidFill>
                <a:effectLst/>
                <a:latin typeface="Tahoma"/>
                <a:ea typeface="Tahoma"/>
                <a:cs typeface="Tahoma"/>
              </a:rPr>
              <a:t>ues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7" name="TextBox 26"/>
          <p:cNvSpPr txBox="1"/>
          <p:nvPr/>
        </p:nvSpPr>
        <p:spPr>
          <a:xfrm>
            <a:off x="2047691" y="1838542"/>
            <a:ext cx="1620475" cy="396240"/>
          </a:xfrm>
          <a:prstGeom prst="rect">
            <a:avLst/>
          </a:prstGeom>
          <a:solidFill>
            <a:schemeClr val="bg1"/>
          </a:solidFill>
        </p:spPr>
        <p:txBody>
          <a:bodyPr wrap="square" rtlCol="0">
            <a:spAutoFit/>
          </a:bodyPr>
          <a:lstStyle/>
          <a:p>
            <a:r>
              <a:rPr lang="es-MX" sz="2000" b="0" i="0" strike="noStrike" cap="none" spc="0" baseline="0" dirty="0">
                <a:solidFill>
                  <a:srgbClr val="000000"/>
                </a:solidFill>
                <a:effectLst/>
                <a:latin typeface="Tahoma"/>
                <a:ea typeface="Tahoma"/>
                <a:cs typeface="Tahoma"/>
              </a:rPr>
              <a:t>Su </a:t>
            </a:r>
            <a:r>
              <a:rPr lang="es-MX" sz="2000" dirty="0">
                <a:solidFill>
                  <a:srgbClr val="000000"/>
                </a:solidFill>
                <a:latin typeface="Tahoma"/>
                <a:ea typeface="Tahoma"/>
                <a:cs typeface="Tahoma"/>
              </a:rPr>
              <a:t>perfil</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29" name="Oval 28"/>
          <p:cNvSpPr/>
          <p:nvPr/>
        </p:nvSpPr>
        <p:spPr>
          <a:xfrm>
            <a:off x="692617" y="2675824"/>
            <a:ext cx="958468" cy="6940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12316" y="2772243"/>
            <a:ext cx="959107" cy="646331"/>
          </a:xfrm>
          <a:prstGeom prst="rect">
            <a:avLst/>
          </a:prstGeom>
          <a:noFill/>
        </p:spPr>
        <p:txBody>
          <a:bodyPr wrap="square" rtlCol="0">
            <a:spAutoFit/>
          </a:bodyPr>
          <a:lstStyle/>
          <a:p>
            <a:pPr algn="ctr"/>
            <a:r>
              <a:rPr lang="es-MX" dirty="0">
                <a:solidFill>
                  <a:srgbClr val="000000"/>
                </a:solidFill>
                <a:latin typeface="Tahoma"/>
                <a:ea typeface="Tahoma"/>
                <a:cs typeface="Tahoma"/>
              </a:rPr>
              <a:t>Foto</a:t>
            </a:r>
            <a:r>
              <a:rPr lang="es-MX" sz="1800" b="0" i="0" strike="noStrike" cap="none" spc="0" baseline="0" dirty="0">
                <a:solidFill>
                  <a:srgbClr val="000000"/>
                </a:solidFill>
                <a:effectLst/>
                <a:latin typeface="Tahoma"/>
                <a:ea typeface="Tahoma"/>
                <a:cs typeface="Tahoma"/>
              </a:rPr>
              <a:t> aquí</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164438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27983" y="-21855"/>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1379" y="1463631"/>
            <a:ext cx="9199289" cy="518552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a:off x="4053274" y="-123455"/>
            <a:ext cx="627531" cy="6772611"/>
          </a:xfrm>
          <a:prstGeom prst="rect">
            <a:avLst/>
          </a:prstGeom>
        </p:spPr>
      </p:pic>
      <p:grpSp>
        <p:nvGrpSpPr>
          <p:cNvPr id="2" name="Group 1"/>
          <p:cNvGrpSpPr/>
          <p:nvPr/>
        </p:nvGrpSpPr>
        <p:grpSpPr>
          <a:xfrm>
            <a:off x="6967072" y="5173294"/>
            <a:ext cx="2519427" cy="1041507"/>
            <a:chOff x="8788740" y="4951823"/>
            <a:chExt cx="2519427" cy="1041507"/>
          </a:xfrm>
        </p:grpSpPr>
        <p:sp>
          <p:nvSpPr>
            <p:cNvPr id="12" name="Rectangle 11"/>
            <p:cNvSpPr/>
            <p:nvPr/>
          </p:nvSpPr>
          <p:spPr>
            <a:xfrm>
              <a:off x="8788740" y="4953356"/>
              <a:ext cx="2519427" cy="1039974"/>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8917175" y="4951823"/>
              <a:ext cx="1054663" cy="1041507"/>
            </a:xfrm>
            <a:prstGeom prst="rect">
              <a:avLst/>
            </a:prstGeom>
          </p:spPr>
        </p:pic>
        <p:sp>
          <p:nvSpPr>
            <p:cNvPr id="16" name="Title 1"/>
            <p:cNvSpPr txBox="1"/>
            <p:nvPr/>
          </p:nvSpPr>
          <p:spPr>
            <a:xfrm>
              <a:off x="10048779" y="5162208"/>
              <a:ext cx="1081853" cy="695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200" b="1" i="0" strike="noStrike" cap="none" spc="0" baseline="0">
                  <a:solidFill>
                    <a:srgbClr val="000000"/>
                  </a:solidFill>
                  <a:effectLst/>
                  <a:latin typeface="Tahoma"/>
                  <a:ea typeface="Tahoma"/>
                  <a:cs typeface="Tahoma"/>
                </a:rPr>
                <a:t>NO</a:t>
              </a:r>
            </a:p>
          </p:txBody>
        </p:sp>
      </p:grpSp>
      <p:pic>
        <p:nvPicPr>
          <p:cNvPr id="17" name="Picture 16"/>
          <p:cNvPicPr>
            <a:picLocks noChangeAspect="1"/>
          </p:cNvPicPr>
          <p:nvPr/>
        </p:nvPicPr>
        <p:blipFill>
          <a:blip r:embed="rId6">
            <a:extLst>
              <a:ext uri="{28A0092B-C50C-407E-A947-70E740481C1C}">
                <a14:useLocalDpi xmlns:a14="http://schemas.microsoft.com/office/drawing/2010/main" val="0"/>
              </a:ext>
            </a:extLst>
          </a:blip>
          <a:srcRect b="15260"/>
          <a:stretch>
            <a:fillRect/>
          </a:stretch>
        </p:blipFill>
        <p:spPr>
          <a:xfrm>
            <a:off x="5562460" y="578149"/>
            <a:ext cx="6809949" cy="4459182"/>
          </a:xfrm>
          <a:prstGeom prst="rect">
            <a:avLst/>
          </a:prstGeom>
        </p:spPr>
      </p:pic>
      <p:sp>
        <p:nvSpPr>
          <p:cNvPr id="20" name="TextBox 19"/>
          <p:cNvSpPr txBox="1"/>
          <p:nvPr/>
        </p:nvSpPr>
        <p:spPr>
          <a:xfrm>
            <a:off x="6673283" y="4464853"/>
            <a:ext cx="5215467" cy="640080"/>
          </a:xfrm>
          <a:prstGeom prst="rect">
            <a:avLst/>
          </a:prstGeom>
          <a:noFill/>
        </p:spPr>
        <p:txBody>
          <a:bodyPr wrap="square" rtlCol="0">
            <a:spAutoFit/>
          </a:bodyPr>
          <a:lstStyle/>
          <a:p>
            <a:r>
              <a:rPr lang="es-MX" sz="3600" b="1" i="0" strike="noStrike" cap="none" spc="0" baseline="0">
                <a:solidFill>
                  <a:srgbClr val="000000"/>
                </a:solidFill>
                <a:effectLst/>
                <a:latin typeface="Tahoma"/>
                <a:ea typeface="Tahoma"/>
                <a:cs typeface="Tahoma"/>
              </a:rPr>
              <a:t>¿Agregar al perfil?</a:t>
            </a:r>
          </a:p>
        </p:txBody>
      </p:sp>
      <p:sp>
        <p:nvSpPr>
          <p:cNvPr id="21" name="TextBox 20"/>
          <p:cNvSpPr txBox="1"/>
          <p:nvPr/>
        </p:nvSpPr>
        <p:spPr>
          <a:xfrm>
            <a:off x="4680806" y="304586"/>
            <a:ext cx="6246484" cy="1200329"/>
          </a:xfrm>
          <a:prstGeom prst="rect">
            <a:avLst/>
          </a:prstGeom>
          <a:noFill/>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Foto de alguien tomando bebidas alcohólicas</a:t>
            </a:r>
          </a:p>
        </p:txBody>
      </p:sp>
      <p:pic>
        <p:nvPicPr>
          <p:cNvPr id="15" name="Picture 14">
            <a:extLst>
              <a:ext uri="{FF2B5EF4-FFF2-40B4-BE49-F238E27FC236}">
                <a16:creationId xmlns:a16="http://schemas.microsoft.com/office/drawing/2014/main" id="{BD0826FE-673A-46DD-84A0-40F8F3075210}"/>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22" name="Footer Placeholder 3">
            <a:extLst>
              <a:ext uri="{FF2B5EF4-FFF2-40B4-BE49-F238E27FC236}">
                <a16:creationId xmlns:a16="http://schemas.microsoft.com/office/drawing/2014/main" id="{FD4DA268-295F-4AF9-83AC-E99FE23AC94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18" name="TextBox 17"/>
          <p:cNvSpPr txBox="1"/>
          <p:nvPr/>
        </p:nvSpPr>
        <p:spPr>
          <a:xfrm>
            <a:off x="985096" y="3499053"/>
            <a:ext cx="1446132" cy="923330"/>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Tahoma"/>
                <a:ea typeface="Tahoma"/>
                <a:cs typeface="Tahoma"/>
              </a:rPr>
              <a:t>Soltero/a/e</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s-MX" sz="1800" b="0" i="0" strike="noStrike" cap="none" spc="0" baseline="0" dirty="0">
                <a:solidFill>
                  <a:srgbClr val="000000"/>
                </a:solidFill>
                <a:effectLst/>
                <a:latin typeface="Tahoma"/>
                <a:ea typeface="Tahoma"/>
                <a:cs typeface="Tahoma"/>
              </a:rPr>
              <a:t>Austin, TX</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2567773" y="2812113"/>
            <a:ext cx="925417" cy="365760"/>
          </a:xfrm>
          <a:prstGeom prst="rect">
            <a:avLst/>
          </a:prstGeom>
          <a:solidFill>
            <a:schemeClr val="bg1"/>
          </a:solidFill>
        </p:spPr>
        <p:txBody>
          <a:bodyPr wrap="square" rtlCol="0">
            <a:spAutoFit/>
          </a:bodyPr>
          <a:lstStyle/>
          <a:p>
            <a:r>
              <a:rPr lang="es-MX" sz="1800" b="0" i="0" strike="noStrike" cap="none" spc="0" baseline="0">
                <a:solidFill>
                  <a:srgbClr val="000000"/>
                </a:solidFill>
                <a:effectLst/>
                <a:latin typeface="Tahoma"/>
                <a:ea typeface="Tahoma"/>
                <a:cs typeface="Tahoma"/>
              </a:rPr>
              <a:t>Seguir</a:t>
            </a: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1033905" y="5538538"/>
            <a:ext cx="941867" cy="338554"/>
          </a:xfrm>
          <a:prstGeom prst="rect">
            <a:avLst/>
          </a:prstGeom>
          <a:solidFill>
            <a:schemeClr val="bg1"/>
          </a:solidFill>
        </p:spPr>
        <p:txBody>
          <a:bodyPr wrap="square" rtlCol="0">
            <a:spAutoFit/>
          </a:bodyPr>
          <a:lstStyle/>
          <a:p>
            <a:r>
              <a:rPr lang="es-MX" sz="1600" b="0" i="0" strike="noStrike" cap="none" spc="0" baseline="0" dirty="0">
                <a:solidFill>
                  <a:srgbClr val="000000"/>
                </a:solidFill>
                <a:effectLst/>
                <a:latin typeface="Tahoma"/>
                <a:ea typeface="Tahoma"/>
                <a:cs typeface="Tahoma"/>
              </a:rPr>
              <a:t>Chatear</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508752" y="5014990"/>
            <a:ext cx="1750354" cy="369332"/>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Tahoma"/>
                <a:ea typeface="Tahoma"/>
                <a:cs typeface="Tahoma"/>
              </a:rPr>
              <a:t>Amigos/as/</a:t>
            </a:r>
            <a:r>
              <a:rPr lang="es-MX" sz="1800" b="0" i="0" strike="noStrike" cap="none" spc="0" baseline="0" dirty="0" err="1">
                <a:solidFill>
                  <a:srgbClr val="000000"/>
                </a:solidFill>
                <a:effectLst/>
                <a:latin typeface="Tahoma"/>
                <a:ea typeface="Tahoma"/>
                <a:cs typeface="Tahoma"/>
              </a:rPr>
              <a:t>ues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5" name="TextBox 24"/>
          <p:cNvSpPr txBox="1"/>
          <p:nvPr/>
        </p:nvSpPr>
        <p:spPr>
          <a:xfrm>
            <a:off x="2047691" y="1838542"/>
            <a:ext cx="1620475" cy="396240"/>
          </a:xfrm>
          <a:prstGeom prst="rect">
            <a:avLst/>
          </a:prstGeom>
          <a:solidFill>
            <a:schemeClr val="bg1"/>
          </a:solidFill>
        </p:spPr>
        <p:txBody>
          <a:bodyPr wrap="square" rtlCol="0">
            <a:spAutoFit/>
          </a:bodyPr>
          <a:lstStyle/>
          <a:p>
            <a:r>
              <a:rPr lang="es-MX" sz="2000" b="0" i="0" strike="noStrike" cap="none" spc="0" baseline="0" dirty="0">
                <a:solidFill>
                  <a:srgbClr val="000000"/>
                </a:solidFill>
                <a:effectLst/>
                <a:latin typeface="Tahoma"/>
                <a:ea typeface="Tahoma"/>
                <a:cs typeface="Tahoma"/>
              </a:rPr>
              <a:t>Su </a:t>
            </a:r>
            <a:r>
              <a:rPr lang="es-MX" sz="2000" dirty="0">
                <a:solidFill>
                  <a:srgbClr val="000000"/>
                </a:solidFill>
                <a:latin typeface="Tahoma"/>
                <a:ea typeface="Tahoma"/>
                <a:cs typeface="Tahoma"/>
              </a:rPr>
              <a:t>perfil</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26" name="Oval 25"/>
          <p:cNvSpPr/>
          <p:nvPr/>
        </p:nvSpPr>
        <p:spPr>
          <a:xfrm>
            <a:off x="692617" y="2675824"/>
            <a:ext cx="958468" cy="6940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12316" y="2772243"/>
            <a:ext cx="959107" cy="646331"/>
          </a:xfrm>
          <a:prstGeom prst="rect">
            <a:avLst/>
          </a:prstGeom>
          <a:noFill/>
        </p:spPr>
        <p:txBody>
          <a:bodyPr wrap="square" rtlCol="0">
            <a:spAutoFit/>
          </a:bodyPr>
          <a:lstStyle/>
          <a:p>
            <a:pPr algn="ctr"/>
            <a:r>
              <a:rPr lang="es-MX" dirty="0">
                <a:solidFill>
                  <a:srgbClr val="000000"/>
                </a:solidFill>
                <a:latin typeface="Tahoma"/>
                <a:ea typeface="Tahoma"/>
                <a:cs typeface="Tahoma"/>
              </a:rPr>
              <a:t>Foto</a:t>
            </a:r>
            <a:r>
              <a:rPr lang="es-MX" sz="1800" b="0" i="0" strike="noStrike" cap="none" spc="0" baseline="0" dirty="0">
                <a:solidFill>
                  <a:srgbClr val="000000"/>
                </a:solidFill>
                <a:effectLst/>
                <a:latin typeface="Tahoma"/>
                <a:ea typeface="Tahoma"/>
                <a:cs typeface="Tahoma"/>
              </a:rPr>
              <a:t> aquí</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249256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72"/>
            <a:ext cx="12166314" cy="685800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l="67315" t="67058" r="20748" b="14772"/>
          <a:stretch>
            <a:fillRect/>
          </a:stretch>
        </p:blipFill>
        <p:spPr>
          <a:xfrm>
            <a:off x="1375335" y="1004046"/>
            <a:ext cx="1452282" cy="1246094"/>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rcRect l="67315" t="67058" r="20748" b="14772"/>
          <a:stretch>
            <a:fillRect/>
          </a:stretch>
        </p:blipFill>
        <p:spPr>
          <a:xfrm>
            <a:off x="1377423" y="2058318"/>
            <a:ext cx="1452282" cy="1246094"/>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rcRect l="67315" t="67058" r="20748" b="14772"/>
          <a:stretch>
            <a:fillRect/>
          </a:stretch>
        </p:blipFill>
        <p:spPr>
          <a:xfrm>
            <a:off x="1402475" y="3110502"/>
            <a:ext cx="1452282" cy="1246094"/>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rcRect l="67315" t="67058" r="20748" b="14772"/>
          <a:stretch>
            <a:fillRect/>
          </a:stretch>
        </p:blipFill>
        <p:spPr>
          <a:xfrm>
            <a:off x="1442141" y="4177300"/>
            <a:ext cx="1452282" cy="1246094"/>
          </a:xfrm>
          <a:prstGeom prst="rect">
            <a:avLst/>
          </a:prstGeom>
        </p:spPr>
      </p:pic>
      <p:sp>
        <p:nvSpPr>
          <p:cNvPr id="20" name="TextBox 19"/>
          <p:cNvSpPr txBox="1"/>
          <p:nvPr/>
        </p:nvSpPr>
        <p:spPr>
          <a:xfrm>
            <a:off x="8631620" y="1161013"/>
            <a:ext cx="4369548" cy="944880"/>
          </a:xfrm>
          <a:prstGeom prst="rect">
            <a:avLst/>
          </a:prstGeom>
          <a:noFill/>
        </p:spPr>
        <p:txBody>
          <a:bodyPr wrap="square" rtlCol="0">
            <a:spAutoFit/>
          </a:bodyPr>
          <a:lstStyle/>
          <a:p>
            <a:pPr algn="ctr"/>
            <a:r>
              <a:rPr lang="es-MX" sz="2800" b="0" i="0" strike="noStrike" cap="none" spc="0" baseline="0">
                <a:solidFill>
                  <a:srgbClr val="000000"/>
                </a:solidFill>
                <a:effectLst/>
                <a:latin typeface="Tahoma"/>
                <a:ea typeface="Tahoma"/>
                <a:cs typeface="Tahoma"/>
              </a:rPr>
              <a:t>¿Qué hacen </a:t>
            </a:r>
          </a:p>
          <a:p>
            <a:pPr algn="ctr"/>
            <a:r>
              <a:rPr lang="es-MX" sz="2800" b="0" i="0" strike="noStrike" cap="none" spc="0" baseline="0">
                <a:solidFill>
                  <a:srgbClr val="000000"/>
                </a:solidFill>
                <a:effectLst/>
                <a:latin typeface="Tahoma"/>
                <a:ea typeface="Tahoma"/>
                <a:cs typeface="Tahoma"/>
              </a:rPr>
              <a:t>en línea?</a:t>
            </a:r>
          </a:p>
        </p:txBody>
      </p:sp>
      <p:sp>
        <p:nvSpPr>
          <p:cNvPr id="21" name="TextBox 20"/>
          <p:cNvSpPr txBox="1"/>
          <p:nvPr/>
        </p:nvSpPr>
        <p:spPr>
          <a:xfrm>
            <a:off x="4305997" y="2427202"/>
            <a:ext cx="5639956" cy="518160"/>
          </a:xfrm>
          <a:prstGeom prst="rect">
            <a:avLst/>
          </a:prstGeom>
          <a:noFill/>
        </p:spPr>
        <p:txBody>
          <a:bodyPr wrap="square" rtlCol="0">
            <a:spAutoFit/>
          </a:bodyPr>
          <a:lstStyle/>
          <a:p>
            <a:r>
              <a:rPr lang="es-MX" sz="2800" b="0" i="1" strike="noStrike" cap="none" spc="0" baseline="0" dirty="0" err="1">
                <a:solidFill>
                  <a:srgbClr val="000000"/>
                </a:solidFill>
                <a:effectLst/>
                <a:latin typeface="Tahoma"/>
                <a:ea typeface="Tahoma"/>
                <a:cs typeface="Tahoma"/>
              </a:rPr>
              <a:t>Catfishing</a:t>
            </a:r>
            <a:endParaRPr lang="es-MX" sz="2800" b="0" i="1" strike="noStrike" cap="none" spc="0" baseline="0" dirty="0">
              <a:solidFill>
                <a:srgbClr val="000000"/>
              </a:solidFill>
              <a:effectLst/>
              <a:latin typeface="Tahoma"/>
              <a:ea typeface="Tahoma"/>
              <a:cs typeface="Tahoma"/>
            </a:endParaRPr>
          </a:p>
        </p:txBody>
      </p:sp>
      <p:sp>
        <p:nvSpPr>
          <p:cNvPr id="22" name="TextBox 21"/>
          <p:cNvSpPr txBox="1"/>
          <p:nvPr/>
        </p:nvSpPr>
        <p:spPr>
          <a:xfrm>
            <a:off x="3725536" y="4742190"/>
            <a:ext cx="4347988"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Cómo crear un perfil en línea</a:t>
            </a:r>
          </a:p>
        </p:txBody>
      </p:sp>
      <p:sp>
        <p:nvSpPr>
          <p:cNvPr id="23" name="TextBox 22"/>
          <p:cNvSpPr txBox="1"/>
          <p:nvPr/>
        </p:nvSpPr>
        <p:spPr>
          <a:xfrm>
            <a:off x="7928571" y="5077475"/>
            <a:ext cx="3976028" cy="1384995"/>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Configuración de </a:t>
            </a:r>
            <a:r>
              <a:rPr lang="es-MX" sz="2800" dirty="0">
                <a:solidFill>
                  <a:srgbClr val="000000"/>
                </a:solidFill>
                <a:latin typeface="Tahoma"/>
                <a:ea typeface="Tahoma"/>
                <a:cs typeface="Tahoma"/>
              </a:rPr>
              <a:t>privac</a:t>
            </a:r>
            <a:r>
              <a:rPr lang="es-MX" sz="2800" b="0" i="0" strike="noStrike" cap="none" spc="0" baseline="0" dirty="0">
                <a:solidFill>
                  <a:srgbClr val="000000"/>
                </a:solidFill>
                <a:effectLst/>
                <a:latin typeface="Tahoma"/>
                <a:ea typeface="Tahoma"/>
                <a:cs typeface="Tahoma"/>
              </a:rPr>
              <a:t>idad </a:t>
            </a:r>
          </a:p>
          <a:p>
            <a:pPr algn="ctr"/>
            <a:r>
              <a:rPr lang="es-MX" sz="2800" b="0" i="0" strike="noStrike" cap="none" spc="0" baseline="0" dirty="0">
                <a:solidFill>
                  <a:srgbClr val="000000"/>
                </a:solidFill>
                <a:effectLst/>
                <a:latin typeface="Tahoma"/>
                <a:ea typeface="Tahoma"/>
                <a:cs typeface="Tahoma"/>
              </a:rPr>
              <a:t>de medios sociales</a:t>
            </a:r>
          </a:p>
        </p:txBody>
      </p:sp>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3157" y="457782"/>
            <a:ext cx="3862796" cy="2177410"/>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rcRect l="12792" r="56200" b="43704"/>
          <a:stretch>
            <a:fillRect/>
          </a:stretch>
        </p:blipFill>
        <p:spPr>
          <a:xfrm>
            <a:off x="2326528" y="1744053"/>
            <a:ext cx="1741562" cy="1782277"/>
          </a:xfrm>
          <a:prstGeom prst="rect">
            <a:avLst/>
          </a:prstGeom>
        </p:spPr>
      </p:pic>
      <p:pic>
        <p:nvPicPr>
          <p:cNvPr id="27" name="Picture 26"/>
          <p:cNvPicPr>
            <a:picLocks noChangeAspect="1"/>
          </p:cNvPicPr>
          <p:nvPr/>
        </p:nvPicPr>
        <p:blipFill>
          <a:blip r:embed="rId7"/>
          <a:stretch>
            <a:fillRect/>
          </a:stretch>
        </p:blipFill>
        <p:spPr>
          <a:xfrm>
            <a:off x="2374035" y="3356829"/>
            <a:ext cx="1694056" cy="1186374"/>
          </a:xfrm>
          <a:prstGeom prst="rect">
            <a:avLst/>
          </a:prstGeom>
        </p:spPr>
      </p:pic>
      <p:pic>
        <p:nvPicPr>
          <p:cNvPr id="30" name="Picture 29">
            <a:extLst>
              <a:ext uri="{FF2B5EF4-FFF2-40B4-BE49-F238E27FC236}">
                <a16:creationId xmlns:a16="http://schemas.microsoft.com/office/drawing/2014/main" id="{873B66D7-C448-42DD-A2EF-1940ED0415B5}"/>
              </a:ext>
            </a:extLst>
          </p:cNvPr>
          <p:cNvPicPr>
            <a:picLocks noChangeAspect="1"/>
          </p:cNvPicPr>
          <p:nvPr/>
        </p:nvPicPr>
        <p:blipFill>
          <a:blip r:embed="rId8">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31" name="Footer Placeholder 3">
            <a:extLst>
              <a:ext uri="{FF2B5EF4-FFF2-40B4-BE49-F238E27FC236}">
                <a16:creationId xmlns:a16="http://schemas.microsoft.com/office/drawing/2014/main" id="{7BE0DDA0-20C7-4CCC-ADA6-F8DDF5903C84}"/>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sp>
        <p:nvSpPr>
          <p:cNvPr id="34" name="TextBox 33">
            <a:extLst>
              <a:ext uri="{FF2B5EF4-FFF2-40B4-BE49-F238E27FC236}">
                <a16:creationId xmlns:a16="http://schemas.microsoft.com/office/drawing/2014/main" id="{FB52EB6D-B743-9A49-B9DA-A179F35F1EB4}"/>
              </a:ext>
            </a:extLst>
          </p:cNvPr>
          <p:cNvSpPr txBox="1"/>
          <p:nvPr/>
        </p:nvSpPr>
        <p:spPr>
          <a:xfrm>
            <a:off x="4068090" y="3617351"/>
            <a:ext cx="4563530" cy="52322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Descanso para el cerebro</a:t>
            </a:r>
          </a:p>
        </p:txBody>
      </p:sp>
      <p:sp>
        <p:nvSpPr>
          <p:cNvPr id="35" name="Footer Placeholder 3">
            <a:extLst>
              <a:ext uri="{FF2B5EF4-FFF2-40B4-BE49-F238E27FC236}">
                <a16:creationId xmlns:a16="http://schemas.microsoft.com/office/drawing/2014/main" id="{D25F973E-ADD2-6A4E-B2F7-F461B3CC4B84}"/>
              </a:ext>
            </a:extLst>
          </p:cNvPr>
          <p:cNvSpPr txBox="1"/>
          <p:nvPr/>
        </p:nvSpPr>
        <p:spPr>
          <a:xfrm>
            <a:off x="8902119" y="6513423"/>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36" name="TextBox 35">
            <a:extLst>
              <a:ext uri="{FF2B5EF4-FFF2-40B4-BE49-F238E27FC236}">
                <a16:creationId xmlns:a16="http://schemas.microsoft.com/office/drawing/2014/main" id="{9CE6C494-8F85-A046-B32F-6274D0A614F8}"/>
              </a:ext>
            </a:extLst>
          </p:cNvPr>
          <p:cNvSpPr txBox="1"/>
          <p:nvPr/>
        </p:nvSpPr>
        <p:spPr>
          <a:xfrm>
            <a:off x="1866512" y="162910"/>
            <a:ext cx="4667851"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LA CLASE DE HOY</a:t>
            </a:r>
          </a:p>
        </p:txBody>
      </p:sp>
      <p:pic>
        <p:nvPicPr>
          <p:cNvPr id="26" name="Picture 25">
            <a:extLst>
              <a:ext uri="{FF2B5EF4-FFF2-40B4-BE49-F238E27FC236}">
                <a16:creationId xmlns:a16="http://schemas.microsoft.com/office/drawing/2014/main" id="{95C74D81-0BD3-0146-983A-4CB2AEA54DD4}"/>
              </a:ext>
            </a:extLst>
          </p:cNvPr>
          <p:cNvPicPr>
            <a:picLocks noChangeAspect="1"/>
          </p:cNvPicPr>
          <p:nvPr/>
        </p:nvPicPr>
        <p:blipFill>
          <a:blip r:embed="rId9"/>
          <a:stretch>
            <a:fillRect/>
          </a:stretch>
        </p:blipFill>
        <p:spPr>
          <a:xfrm>
            <a:off x="2636806" y="4585812"/>
            <a:ext cx="971968" cy="1240537"/>
          </a:xfrm>
          <a:prstGeom prst="rect">
            <a:avLst/>
          </a:prstGeom>
        </p:spPr>
      </p:pic>
      <p:pic>
        <p:nvPicPr>
          <p:cNvPr id="37" name="Picture 36">
            <a:extLst>
              <a:ext uri="{FF2B5EF4-FFF2-40B4-BE49-F238E27FC236}">
                <a16:creationId xmlns:a16="http://schemas.microsoft.com/office/drawing/2014/main" id="{81B19254-0510-EB4E-BB23-97F6B77CBF1C}"/>
              </a:ext>
            </a:extLst>
          </p:cNvPr>
          <p:cNvPicPr>
            <a:picLocks noChangeAspect="1"/>
          </p:cNvPicPr>
          <p:nvPr/>
        </p:nvPicPr>
        <p:blipFill>
          <a:blip r:embed="rId10"/>
          <a:stretch>
            <a:fillRect/>
          </a:stretch>
        </p:blipFill>
        <p:spPr>
          <a:xfrm>
            <a:off x="6567979" y="5281423"/>
            <a:ext cx="1465680" cy="1533327"/>
          </a:xfrm>
          <a:prstGeom prst="rect">
            <a:avLst/>
          </a:prstGeom>
        </p:spPr>
      </p:pic>
    </p:spTree>
    <p:extLst>
      <p:ext uri="{BB962C8B-B14F-4D97-AF65-F5344CB8AC3E}">
        <p14:creationId xmlns:p14="http://schemas.microsoft.com/office/powerpoint/2010/main" val="285652898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1289" y="-33867"/>
            <a:ext cx="2026025" cy="161364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9973" y="1402061"/>
            <a:ext cx="9424668" cy="5312568"/>
          </a:xfrm>
          <a:prstGeom prst="rect">
            <a:avLst/>
          </a:prstGeom>
        </p:spPr>
      </p:pic>
      <p:sp>
        <p:nvSpPr>
          <p:cNvPr id="8" name="TextBox 7"/>
          <p:cNvSpPr txBox="1"/>
          <p:nvPr/>
        </p:nvSpPr>
        <p:spPr>
          <a:xfrm>
            <a:off x="1312096" y="66060"/>
            <a:ext cx="10317834" cy="1323439"/>
          </a:xfrm>
          <a:prstGeom prst="rect">
            <a:avLst/>
          </a:prstGeom>
          <a:noFill/>
        </p:spPr>
        <p:txBody>
          <a:bodyPr wrap="square" rtlCol="0">
            <a:spAutoFit/>
          </a:bodyPr>
          <a:lstStyle/>
          <a:p>
            <a:pPr algn="ctr"/>
            <a:r>
              <a:rPr lang="es-MX" sz="4000" b="1" i="0" strike="noStrike" cap="none" spc="0" baseline="0" dirty="0">
                <a:solidFill>
                  <a:srgbClr val="000000"/>
                </a:solidFill>
                <a:effectLst/>
                <a:latin typeface="Tahoma"/>
                <a:ea typeface="Tahoma"/>
                <a:cs typeface="Tahoma"/>
              </a:rPr>
              <a:t>Configuración de </a:t>
            </a:r>
            <a:r>
              <a:rPr lang="es-MX" sz="4000" b="1" dirty="0">
                <a:solidFill>
                  <a:srgbClr val="000000"/>
                </a:solidFill>
                <a:latin typeface="Tahoma"/>
                <a:ea typeface="Tahoma"/>
                <a:cs typeface="Tahoma"/>
              </a:rPr>
              <a:t>privac</a:t>
            </a:r>
            <a:r>
              <a:rPr lang="es-MX" sz="4000" b="1" i="0" strike="noStrike" cap="none" spc="0" baseline="0" dirty="0">
                <a:solidFill>
                  <a:srgbClr val="000000"/>
                </a:solidFill>
                <a:effectLst/>
                <a:latin typeface="Tahoma"/>
                <a:ea typeface="Tahoma"/>
                <a:cs typeface="Tahoma"/>
              </a:rPr>
              <a:t>idad </a:t>
            </a:r>
          </a:p>
          <a:p>
            <a:pPr algn="ctr"/>
            <a:r>
              <a:rPr lang="es-MX" sz="4000" b="1" i="0" strike="noStrike" cap="none" spc="0" baseline="0" dirty="0">
                <a:solidFill>
                  <a:srgbClr val="000000"/>
                </a:solidFill>
                <a:effectLst/>
                <a:latin typeface="Tahoma"/>
                <a:ea typeface="Tahoma"/>
                <a:cs typeface="Tahoma"/>
              </a:rPr>
              <a:t>de medios sociales</a:t>
            </a:r>
          </a:p>
        </p:txBody>
      </p:sp>
      <p:pic>
        <p:nvPicPr>
          <p:cNvPr id="9" name="Picture 8">
            <a:extLst>
              <a:ext uri="{FF2B5EF4-FFF2-40B4-BE49-F238E27FC236}">
                <a16:creationId xmlns:a16="http://schemas.microsoft.com/office/drawing/2014/main" id="{5E767F14-1EDB-4AC5-8247-AC15725377CE}"/>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10" name="Footer Placeholder 3">
            <a:extLst>
              <a:ext uri="{FF2B5EF4-FFF2-40B4-BE49-F238E27FC236}">
                <a16:creationId xmlns:a16="http://schemas.microsoft.com/office/drawing/2014/main" id="{937B2E8F-F8B3-49AB-A452-FC451D6457CA}"/>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2" name="TextBox 1"/>
          <p:cNvSpPr txBox="1"/>
          <p:nvPr/>
        </p:nvSpPr>
        <p:spPr>
          <a:xfrm>
            <a:off x="5585553" y="2126256"/>
            <a:ext cx="2137272" cy="430887"/>
          </a:xfrm>
          <a:prstGeom prst="rect">
            <a:avLst/>
          </a:prstGeom>
          <a:solidFill>
            <a:schemeClr val="bg1"/>
          </a:solidFill>
        </p:spPr>
        <p:txBody>
          <a:bodyPr wrap="square" rtlCol="0">
            <a:spAutoFit/>
          </a:bodyPr>
          <a:lstStyle/>
          <a:p>
            <a:r>
              <a:rPr lang="es-MX" sz="2200" b="0" i="0" strike="noStrike" cap="none" spc="0" baseline="0" dirty="0">
                <a:solidFill>
                  <a:srgbClr val="000000"/>
                </a:solidFill>
                <a:effectLst/>
                <a:latin typeface="Tahoma"/>
                <a:ea typeface="Tahoma"/>
                <a:cs typeface="Tahoma"/>
              </a:rPr>
              <a:t>Notificaciones</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5504630" y="3314723"/>
            <a:ext cx="2137272" cy="457200"/>
          </a:xfrm>
          <a:prstGeom prst="rect">
            <a:avLst/>
          </a:prstGeom>
          <a:solidFill>
            <a:schemeClr val="bg1"/>
          </a:solidFill>
        </p:spPr>
        <p:txBody>
          <a:bodyPr wrap="square" rtlCol="0">
            <a:spAutoFit/>
          </a:bodyPr>
          <a:lstStyle/>
          <a:p>
            <a:r>
              <a:rPr lang="es-MX" sz="2400" b="0" i="0" strike="noStrike" cap="none" spc="0" baseline="0">
                <a:solidFill>
                  <a:srgbClr val="000000"/>
                </a:solidFill>
                <a:effectLst/>
                <a:latin typeface="Tahoma"/>
                <a:ea typeface="Tahoma"/>
                <a:cs typeface="Tahoma"/>
              </a:rPr>
              <a:t>Ayuda</a:t>
            </a:r>
            <a:endParaRPr lang="en-US" sz="240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5693884" y="4090041"/>
            <a:ext cx="2359446" cy="335280"/>
          </a:xfrm>
          <a:prstGeom prst="rect">
            <a:avLst/>
          </a:prstGeom>
          <a:solidFill>
            <a:schemeClr val="bg1"/>
          </a:solidFill>
        </p:spPr>
        <p:txBody>
          <a:bodyPr wrap="square" rtlCol="0">
            <a:spAutoFit/>
          </a:bodyPr>
          <a:lstStyle/>
          <a:p>
            <a:r>
              <a:rPr lang="es-MX" sz="1600" b="0" i="0" strike="noStrike" cap="none" spc="0" baseline="0">
                <a:solidFill>
                  <a:srgbClr val="000000"/>
                </a:solidFill>
                <a:effectLst/>
                <a:latin typeface="Tahoma"/>
                <a:ea typeface="Tahoma"/>
                <a:cs typeface="Tahoma"/>
              </a:rPr>
              <a:t>Activar privacidad</a:t>
            </a: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5585552" y="5530467"/>
            <a:ext cx="1938968" cy="457200"/>
          </a:xfrm>
          <a:prstGeom prst="rect">
            <a:avLst/>
          </a:prstGeom>
          <a:solidFill>
            <a:schemeClr val="bg1"/>
          </a:solidFill>
        </p:spPr>
        <p:txBody>
          <a:bodyPr wrap="square" rtlCol="0">
            <a:spAutoFit/>
          </a:bodyPr>
          <a:lstStyle/>
          <a:p>
            <a:r>
              <a:rPr lang="es-MX" sz="2400" b="0" i="0" strike="noStrike" cap="none" spc="0" baseline="0">
                <a:solidFill>
                  <a:srgbClr val="000000"/>
                </a:solidFill>
                <a:effectLst/>
                <a:latin typeface="Tahoma"/>
                <a:ea typeface="Tahoma"/>
                <a:cs typeface="Tahoma"/>
              </a:rPr>
              <a:t>Cuenta</a:t>
            </a:r>
            <a:endParaRPr lang="en-US" sz="240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5982776" y="4698218"/>
            <a:ext cx="557784" cy="365760"/>
          </a:xfrm>
          <a:prstGeom prst="rect">
            <a:avLst/>
          </a:prstGeom>
          <a:solidFill>
            <a:schemeClr val="bg1"/>
          </a:solidFill>
        </p:spPr>
        <p:txBody>
          <a:bodyPr wrap="square" rtlCol="0">
            <a:spAutoFit/>
          </a:bodyPr>
          <a:lstStyle/>
          <a:p>
            <a:pPr algn="ctr"/>
            <a:r>
              <a:rPr lang="es-MX" sz="2000" b="0" i="0" strike="noStrike" cap="none" spc="0" baseline="0" dirty="0">
                <a:solidFill>
                  <a:srgbClr val="000000"/>
                </a:solidFill>
                <a:effectLst/>
                <a:latin typeface="Calibri"/>
                <a:ea typeface="Calibri"/>
                <a:cs typeface="Calibri"/>
              </a:rPr>
              <a:t>Sí</a:t>
            </a:r>
            <a:endParaRPr lang="en-US" sz="2000" dirty="0"/>
          </a:p>
        </p:txBody>
      </p:sp>
      <p:sp>
        <p:nvSpPr>
          <p:cNvPr id="15" name="TextBox 14"/>
          <p:cNvSpPr txBox="1"/>
          <p:nvPr/>
        </p:nvSpPr>
        <p:spPr>
          <a:xfrm>
            <a:off x="7243589" y="4707008"/>
            <a:ext cx="561861" cy="365760"/>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Calibri"/>
                <a:ea typeface="Calibri"/>
                <a:cs typeface="Calibri"/>
              </a:rPr>
              <a:t>No</a:t>
            </a:r>
            <a:endParaRPr lang="en-US" dirty="0"/>
          </a:p>
        </p:txBody>
      </p:sp>
    </p:spTree>
    <p:extLst>
      <p:ext uri="{BB962C8B-B14F-4D97-AF65-F5344CB8AC3E}">
        <p14:creationId xmlns:p14="http://schemas.microsoft.com/office/powerpoint/2010/main" val="294280461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9214A98C-5B17-834D-BADA-B94B7277623B}"/>
              </a:ext>
            </a:extLst>
          </p:cNvPr>
          <p:cNvGrpSpPr/>
          <p:nvPr/>
        </p:nvGrpSpPr>
        <p:grpSpPr>
          <a:xfrm>
            <a:off x="0" y="0"/>
            <a:ext cx="12192001" cy="6858000"/>
            <a:chOff x="0" y="0"/>
            <a:chExt cx="12192001" cy="6858000"/>
          </a:xfrm>
        </p:grpSpPr>
        <p:grpSp>
          <p:nvGrpSpPr>
            <p:cNvPr id="27" name="Group 26">
              <a:extLst>
                <a:ext uri="{FF2B5EF4-FFF2-40B4-BE49-F238E27FC236}">
                  <a16:creationId xmlns:a16="http://schemas.microsoft.com/office/drawing/2014/main" id="{DAE60597-FEC3-6146-851C-4FCB8D3F4115}"/>
                </a:ext>
              </a:extLst>
            </p:cNvPr>
            <p:cNvGrpSpPr/>
            <p:nvPr/>
          </p:nvGrpSpPr>
          <p:grpSpPr>
            <a:xfrm>
              <a:off x="0" y="0"/>
              <a:ext cx="12192000" cy="6858000"/>
              <a:chOff x="0" y="0"/>
              <a:chExt cx="12192000" cy="6858000"/>
            </a:xfrm>
          </p:grpSpPr>
          <p:pic>
            <p:nvPicPr>
              <p:cNvPr id="41" name="Picture 40">
                <a:extLst>
                  <a:ext uri="{FF2B5EF4-FFF2-40B4-BE49-F238E27FC236}">
                    <a16:creationId xmlns:a16="http://schemas.microsoft.com/office/drawing/2014/main" id="{7012C7AC-A5D6-9E45-B43C-406A585498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2" name="Picture 41">
                <a:extLst>
                  <a:ext uri="{FF2B5EF4-FFF2-40B4-BE49-F238E27FC236}">
                    <a16:creationId xmlns:a16="http://schemas.microsoft.com/office/drawing/2014/main" id="{070295AD-CEAD-1E47-9787-A8F182AE1B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56" y="463826"/>
                <a:ext cx="9603747" cy="5413513"/>
              </a:xfrm>
              <a:prstGeom prst="rect">
                <a:avLst/>
              </a:prstGeom>
            </p:spPr>
          </p:pic>
        </p:grpSp>
        <p:sp>
          <p:nvSpPr>
            <p:cNvPr id="28" name="Footer Placeholder 3">
              <a:extLst>
                <a:ext uri="{FF2B5EF4-FFF2-40B4-BE49-F238E27FC236}">
                  <a16:creationId xmlns:a16="http://schemas.microsoft.com/office/drawing/2014/main" id="{FFAE9842-0BAA-764B-91C8-729CA3577AF7}"/>
                </a:ext>
              </a:extLst>
            </p:cNvPr>
            <p:cNvSpPr txBox="1"/>
            <p:nvPr/>
          </p:nvSpPr>
          <p:spPr>
            <a:xfrm>
              <a:off x="8404699" y="6478621"/>
              <a:ext cx="3787302" cy="3793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29" name="Picture 28">
              <a:extLst>
                <a:ext uri="{FF2B5EF4-FFF2-40B4-BE49-F238E27FC236}">
                  <a16:creationId xmlns:a16="http://schemas.microsoft.com/office/drawing/2014/main" id="{A5DA1DA1-F25C-1B40-BC48-DFE5AB2670EE}"/>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30" name="Group 29">
              <a:extLst>
                <a:ext uri="{FF2B5EF4-FFF2-40B4-BE49-F238E27FC236}">
                  <a16:creationId xmlns:a16="http://schemas.microsoft.com/office/drawing/2014/main" id="{03ABC2A7-6CFB-5845-8DD8-542A64FFAAA1}"/>
                </a:ext>
              </a:extLst>
            </p:cNvPr>
            <p:cNvGrpSpPr/>
            <p:nvPr/>
          </p:nvGrpSpPr>
          <p:grpSpPr>
            <a:xfrm>
              <a:off x="2323753" y="343701"/>
              <a:ext cx="6386621" cy="2269566"/>
              <a:chOff x="2323753" y="343701"/>
              <a:chExt cx="6386621" cy="2269566"/>
            </a:xfrm>
          </p:grpSpPr>
          <p:sp>
            <p:nvSpPr>
              <p:cNvPr id="32" name="Oval 31">
                <a:extLst>
                  <a:ext uri="{FF2B5EF4-FFF2-40B4-BE49-F238E27FC236}">
                    <a16:creationId xmlns:a16="http://schemas.microsoft.com/office/drawing/2014/main" id="{51FE73AB-1C99-9643-BE56-0C023813A673}"/>
                  </a:ext>
                </a:extLst>
              </p:cNvPr>
              <p:cNvSpPr/>
              <p:nvPr/>
            </p:nvSpPr>
            <p:spPr>
              <a:xfrm>
                <a:off x="5910092" y="1793283"/>
                <a:ext cx="688258" cy="43507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5B491E4-DC8E-2C4A-B799-C68EDF7418C9}"/>
                  </a:ext>
                </a:extLst>
              </p:cNvPr>
              <p:cNvSpPr/>
              <p:nvPr/>
            </p:nvSpPr>
            <p:spPr>
              <a:xfrm>
                <a:off x="7224242" y="1571101"/>
                <a:ext cx="1180457" cy="9807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C67EDFF-1D2E-2142-A79A-BD071E92CC84}"/>
                  </a:ext>
                </a:extLst>
              </p:cNvPr>
              <p:cNvSpPr txBox="1"/>
              <p:nvPr/>
            </p:nvSpPr>
            <p:spPr>
              <a:xfrm>
                <a:off x="6940292" y="1673836"/>
                <a:ext cx="1770082" cy="830997"/>
              </a:xfrm>
              <a:prstGeom prst="rect">
                <a:avLst/>
              </a:prstGeom>
              <a:noFill/>
            </p:spPr>
            <p:txBody>
              <a:bodyPr wrap="square" rtlCol="0">
                <a:spAutoFit/>
              </a:bodyPr>
              <a:lstStyle/>
              <a:p>
                <a:pPr algn="ctr"/>
                <a:r>
                  <a:rPr lang="es-MX" sz="1600" i="1" strike="noStrike" cap="none" spc="0" baseline="0" dirty="0">
                    <a:solidFill>
                      <a:srgbClr val="000000"/>
                    </a:solidFill>
                    <a:effectLst/>
                    <a:latin typeface="Smoothy Slanted" pitchFamily="2" charset="77"/>
                    <a:ea typeface="Tahoma"/>
                    <a:cs typeface="Tahoma"/>
                  </a:rPr>
                  <a:t>¿Podemos </a:t>
                </a:r>
              </a:p>
              <a:p>
                <a:pPr algn="ctr"/>
                <a:r>
                  <a:rPr lang="es-MX" sz="1600" i="1" strike="noStrike" cap="none" spc="0" baseline="0" dirty="0">
                    <a:solidFill>
                      <a:srgbClr val="000000"/>
                    </a:solidFill>
                    <a:effectLst/>
                    <a:latin typeface="Smoothy Slanted" pitchFamily="2" charset="77"/>
                    <a:ea typeface="Tahoma"/>
                    <a:cs typeface="Tahoma"/>
                  </a:rPr>
                  <a:t>hablar después </a:t>
                </a:r>
              </a:p>
              <a:p>
                <a:pPr algn="ctr"/>
                <a:r>
                  <a:rPr lang="es-MX" sz="1600" i="1" strike="noStrike" cap="none" spc="0" baseline="0" dirty="0">
                    <a:solidFill>
                      <a:srgbClr val="000000"/>
                    </a:solidFill>
                    <a:effectLst/>
                    <a:latin typeface="Smoothy Slanted" pitchFamily="2" charset="77"/>
                    <a:ea typeface="Tahoma"/>
                    <a:cs typeface="Tahoma"/>
                  </a:rPr>
                  <a:t>de la clase?</a:t>
                </a:r>
              </a:p>
            </p:txBody>
          </p:sp>
          <p:sp>
            <p:nvSpPr>
              <p:cNvPr id="35" name="TextBox 34">
                <a:extLst>
                  <a:ext uri="{FF2B5EF4-FFF2-40B4-BE49-F238E27FC236}">
                    <a16:creationId xmlns:a16="http://schemas.microsoft.com/office/drawing/2014/main" id="{FA5D56C6-327F-A845-B12D-46BEFE08B2B1}"/>
                  </a:ext>
                </a:extLst>
              </p:cNvPr>
              <p:cNvSpPr txBox="1"/>
              <p:nvPr/>
            </p:nvSpPr>
            <p:spPr>
              <a:xfrm>
                <a:off x="5605292" y="1858503"/>
                <a:ext cx="1297858" cy="461665"/>
              </a:xfrm>
              <a:prstGeom prst="rect">
                <a:avLst/>
              </a:prstGeom>
              <a:noFill/>
            </p:spPr>
            <p:txBody>
              <a:bodyPr wrap="square" rtlCol="0">
                <a:spAutoFit/>
              </a:bodyPr>
              <a:lstStyle/>
              <a:p>
                <a:pPr algn="ctr"/>
                <a:r>
                  <a:rPr lang="es-MX" sz="2400" i="1" strike="noStrike" cap="none" spc="0" baseline="0" dirty="0">
                    <a:solidFill>
                      <a:srgbClr val="000000"/>
                    </a:solidFill>
                    <a:effectLst/>
                    <a:latin typeface="Smoothy Slanted" pitchFamily="2" charset="77"/>
                    <a:ea typeface="Tahoma"/>
                    <a:cs typeface="Tahoma"/>
                  </a:rPr>
                  <a:t>¡Sí!</a:t>
                </a:r>
              </a:p>
            </p:txBody>
          </p:sp>
          <p:grpSp>
            <p:nvGrpSpPr>
              <p:cNvPr id="36" name="Group 35">
                <a:extLst>
                  <a:ext uri="{FF2B5EF4-FFF2-40B4-BE49-F238E27FC236}">
                    <a16:creationId xmlns:a16="http://schemas.microsoft.com/office/drawing/2014/main" id="{4B397B15-1BDA-B94D-AF30-66B264916004}"/>
                  </a:ext>
                </a:extLst>
              </p:cNvPr>
              <p:cNvGrpSpPr/>
              <p:nvPr/>
            </p:nvGrpSpPr>
            <p:grpSpPr>
              <a:xfrm>
                <a:off x="2482050" y="343701"/>
                <a:ext cx="5281205" cy="646331"/>
                <a:chOff x="2038214" y="274927"/>
                <a:chExt cx="4844516" cy="646331"/>
              </a:xfrm>
            </p:grpSpPr>
            <p:sp>
              <p:nvSpPr>
                <p:cNvPr id="39" name="Rectangle 38">
                  <a:extLst>
                    <a:ext uri="{FF2B5EF4-FFF2-40B4-BE49-F238E27FC236}">
                      <a16:creationId xmlns:a16="http://schemas.microsoft.com/office/drawing/2014/main" id="{A627BB47-DC81-6949-8B95-727F2F095DE5}"/>
                    </a:ext>
                  </a:extLst>
                </p:cNvPr>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F8C4D4D6-0CEE-F545-8680-F5B260CD9C29}"/>
                    </a:ext>
                  </a:extLst>
                </p:cNvPr>
                <p:cNvSpPr txBox="1"/>
                <p:nvPr/>
              </p:nvSpPr>
              <p:spPr>
                <a:xfrm>
                  <a:off x="2038214" y="274927"/>
                  <a:ext cx="4844516"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¿Alguna pregunta?</a:t>
                  </a:r>
                </a:p>
              </p:txBody>
            </p:sp>
          </p:grpSp>
          <p:sp>
            <p:nvSpPr>
              <p:cNvPr id="37" name="Oval 36">
                <a:extLst>
                  <a:ext uri="{FF2B5EF4-FFF2-40B4-BE49-F238E27FC236}">
                    <a16:creationId xmlns:a16="http://schemas.microsoft.com/office/drawing/2014/main" id="{346D2D31-46AA-6143-AFD7-AB52C7A672BB}"/>
                  </a:ext>
                </a:extLst>
              </p:cNvPr>
              <p:cNvSpPr/>
              <p:nvPr/>
            </p:nvSpPr>
            <p:spPr>
              <a:xfrm>
                <a:off x="2384481" y="1581735"/>
                <a:ext cx="1145528" cy="10315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2F8FA44-5084-FE4B-A5FE-6710E4F866C4}"/>
                  </a:ext>
                </a:extLst>
              </p:cNvPr>
              <p:cNvSpPr txBox="1"/>
              <p:nvPr/>
            </p:nvSpPr>
            <p:spPr>
              <a:xfrm rot="20117668">
                <a:off x="2323753" y="1779200"/>
                <a:ext cx="1376516" cy="769441"/>
              </a:xfrm>
              <a:prstGeom prst="rect">
                <a:avLst/>
              </a:prstGeom>
              <a:noFill/>
            </p:spPr>
            <p:txBody>
              <a:bodyPr wrap="square" rtlCol="0">
                <a:spAutoFit/>
              </a:bodyPr>
              <a:lstStyle/>
              <a:p>
                <a:pPr algn="ctr"/>
                <a:r>
                  <a:rPr lang="es-MX" sz="2200" i="1" strike="noStrike" cap="none" spc="0" baseline="0" dirty="0">
                    <a:solidFill>
                      <a:srgbClr val="000000"/>
                    </a:solidFill>
                    <a:effectLst/>
                    <a:latin typeface="Smoothy Slanted" pitchFamily="2" charset="77"/>
                    <a:ea typeface="Tahoma"/>
                    <a:cs typeface="Tahoma"/>
                  </a:rPr>
                  <a:t>Tengo una pregunta</a:t>
                </a:r>
                <a:endParaRPr lang="en-US" sz="2200" i="1" dirty="0">
                  <a:latin typeface="Smoothy Slanted" pitchFamily="2" charset="77"/>
                  <a:ea typeface="Tahoma" panose="020B0604030504040204" pitchFamily="34" charset="0"/>
                  <a:cs typeface="Tahoma" panose="020B0604030504040204" pitchFamily="34" charset="0"/>
                </a:endParaRPr>
              </a:p>
            </p:txBody>
          </p:sp>
        </p:grpSp>
        <p:sp>
          <p:nvSpPr>
            <p:cNvPr id="31" name="Rectangle 30">
              <a:extLst>
                <a:ext uri="{FF2B5EF4-FFF2-40B4-BE49-F238E27FC236}">
                  <a16:creationId xmlns:a16="http://schemas.microsoft.com/office/drawing/2014/main" id="{55A88895-5F7A-D74C-9F68-6996556C8B27}"/>
                </a:ext>
              </a:extLst>
            </p:cNvPr>
            <p:cNvSpPr/>
            <p:nvPr/>
          </p:nvSpPr>
          <p:spPr>
            <a:xfrm>
              <a:off x="9440010" y="2255267"/>
              <a:ext cx="893876" cy="434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46F61E3E-EEDD-364C-BD25-05DFAF3E08E9}"/>
              </a:ext>
            </a:extLst>
          </p:cNvPr>
          <p:cNvSpPr txBox="1"/>
          <p:nvPr/>
        </p:nvSpPr>
        <p:spPr>
          <a:xfrm>
            <a:off x="9532847" y="2327092"/>
            <a:ext cx="866394" cy="492443"/>
          </a:xfrm>
          <a:prstGeom prst="rect">
            <a:avLst/>
          </a:prstGeom>
          <a:noFill/>
        </p:spPr>
        <p:txBody>
          <a:bodyPr wrap="square">
            <a:spAutoFit/>
          </a:bodyPr>
          <a:lstStyle/>
          <a:p>
            <a:r>
              <a:rPr lang="en-US" sz="2600" i="1" dirty="0" err="1">
                <a:effectLst/>
                <a:latin typeface="Smoothy Slanted" pitchFamily="2" charset="77"/>
              </a:rPr>
              <a:t>Cómo</a:t>
            </a:r>
            <a:endParaRPr lang="en-US" sz="2600" i="1" dirty="0">
              <a:effectLst/>
              <a:latin typeface="Smoothy Slanted" pitchFamily="2" charset="77"/>
            </a:endParaRPr>
          </a:p>
        </p:txBody>
      </p:sp>
    </p:spTree>
    <p:extLst>
      <p:ext uri="{BB962C8B-B14F-4D97-AF65-F5344CB8AC3E}">
        <p14:creationId xmlns:p14="http://schemas.microsoft.com/office/powerpoint/2010/main" val="293729740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978072" y="1889565"/>
            <a:ext cx="10355046" cy="1077218"/>
          </a:xfrm>
          <a:prstGeom prst="rect">
            <a:avLst/>
          </a:prstGeom>
          <a:ln w="57150">
            <a:solidFill>
              <a:schemeClr val="tx1"/>
            </a:solidFill>
          </a:ln>
        </p:spPr>
        <p:txBody>
          <a:bodyPr wrap="square">
            <a:spAutoFit/>
          </a:bodyPr>
          <a:lstStyle/>
          <a:p>
            <a:pPr algn="ctr"/>
            <a:r>
              <a:rPr lang="es-MX" sz="3200" b="1" i="0" strike="noStrike" cap="none" spc="0" baseline="0" dirty="0">
                <a:solidFill>
                  <a:srgbClr val="000000"/>
                </a:solidFill>
                <a:effectLst/>
                <a:latin typeface="Tahoma"/>
                <a:ea typeface="Tahoma"/>
                <a:cs typeface="Tahoma"/>
              </a:rPr>
              <a:t>Si solo ha hablado con una persona por Internet, ¿en cuál círculo está esta persona?</a:t>
            </a:r>
          </a:p>
        </p:txBody>
      </p:sp>
      <p:sp>
        <p:nvSpPr>
          <p:cNvPr id="11" name="Oval 10"/>
          <p:cNvSpPr/>
          <p:nvPr/>
        </p:nvSpPr>
        <p:spPr>
          <a:xfrm>
            <a:off x="1719631" y="4033539"/>
            <a:ext cx="980661" cy="993913"/>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300857" y="4021509"/>
            <a:ext cx="980661" cy="993913"/>
          </a:xfrm>
          <a:prstGeom prst="ellipse">
            <a:avLst/>
          </a:prstGeom>
          <a:solidFill>
            <a:schemeClr val="accent4">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0547634" y="4023728"/>
            <a:ext cx="980661" cy="993913"/>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917385" y="4095914"/>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1</a:t>
            </a:r>
          </a:p>
        </p:txBody>
      </p:sp>
      <p:sp>
        <p:nvSpPr>
          <p:cNvPr id="15" name="TextBox 14"/>
          <p:cNvSpPr txBox="1"/>
          <p:nvPr/>
        </p:nvSpPr>
        <p:spPr>
          <a:xfrm>
            <a:off x="6498610" y="4083884"/>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2</a:t>
            </a:r>
          </a:p>
        </p:txBody>
      </p:sp>
      <p:sp>
        <p:nvSpPr>
          <p:cNvPr id="18" name="TextBox 17"/>
          <p:cNvSpPr txBox="1"/>
          <p:nvPr/>
        </p:nvSpPr>
        <p:spPr>
          <a:xfrm>
            <a:off x="10747499" y="4101076"/>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3</a:t>
            </a:r>
          </a:p>
        </p:txBody>
      </p:sp>
      <p:sp>
        <p:nvSpPr>
          <p:cNvPr id="19" name="Rectangle 18"/>
          <p:cNvSpPr/>
          <p:nvPr/>
        </p:nvSpPr>
        <p:spPr>
          <a:xfrm>
            <a:off x="523145" y="3494069"/>
            <a:ext cx="2705101" cy="3962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Círculo verde</a:t>
            </a:r>
          </a:p>
        </p:txBody>
      </p:sp>
      <p:sp>
        <p:nvSpPr>
          <p:cNvPr id="20" name="Rectangle 19"/>
          <p:cNvSpPr/>
          <p:nvPr/>
        </p:nvSpPr>
        <p:spPr>
          <a:xfrm>
            <a:off x="4803045" y="3494069"/>
            <a:ext cx="2705101" cy="396240"/>
          </a:xfrm>
          <a:prstGeom prst="rect">
            <a:avLst/>
          </a:prstGeom>
          <a:ln w="57150">
            <a:solidFill>
              <a:schemeClr val="tx1"/>
            </a:solidFill>
          </a:ln>
        </p:spPr>
        <p:txBody>
          <a:bodyPr wrap="square">
            <a:spAutoFit/>
          </a:bodyPr>
          <a:lstStyle/>
          <a:p>
            <a:pPr algn="ctr"/>
            <a:r>
              <a:rPr lang="es-MX" sz="2000" b="0" i="0" strike="noStrike" cap="none" spc="0" baseline="0" dirty="0">
                <a:solidFill>
                  <a:srgbClr val="000000"/>
                </a:solidFill>
                <a:effectLst/>
                <a:latin typeface="Tahoma"/>
                <a:ea typeface="Tahoma"/>
                <a:cs typeface="Tahoma"/>
              </a:rPr>
              <a:t>Círculo amarillo</a:t>
            </a:r>
          </a:p>
        </p:txBody>
      </p:sp>
      <p:sp>
        <p:nvSpPr>
          <p:cNvPr id="25" name="Rectangle 24"/>
          <p:cNvSpPr/>
          <p:nvPr/>
        </p:nvSpPr>
        <p:spPr>
          <a:xfrm>
            <a:off x="9019445" y="3494069"/>
            <a:ext cx="2705101" cy="3962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Círculo rojo</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rcRect t="29553" r="80478" b="19416"/>
          <a:stretch>
            <a:fillRect/>
          </a:stretch>
        </p:blipFill>
        <p:spPr>
          <a:xfrm>
            <a:off x="747652" y="3943849"/>
            <a:ext cx="738867" cy="1088687"/>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rcRect l="20491" t="29038" r="65078" b="19587"/>
          <a:stretch>
            <a:fillRect/>
          </a:stretch>
        </p:blipFill>
        <p:spPr>
          <a:xfrm>
            <a:off x="5390812" y="3915342"/>
            <a:ext cx="600663" cy="1205359"/>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rcRect l="33743" t="25344" r="49114" b="19845"/>
          <a:stretch>
            <a:fillRect/>
          </a:stretch>
        </p:blipFill>
        <p:spPr>
          <a:xfrm>
            <a:off x="9381941" y="3896401"/>
            <a:ext cx="689822" cy="1243239"/>
          </a:xfrm>
          <a:prstGeom prst="rect">
            <a:avLst/>
          </a:prstGeom>
        </p:spPr>
      </p:pic>
      <p:sp>
        <p:nvSpPr>
          <p:cNvPr id="26" name="Footer Placeholder 3">
            <a:extLst>
              <a:ext uri="{FF2B5EF4-FFF2-40B4-BE49-F238E27FC236}">
                <a16:creationId xmlns:a16="http://schemas.microsoft.com/office/drawing/2014/main" id="{A84734FC-F7BA-47A0-86E8-96C444665577}"/>
              </a:ext>
            </a:extLst>
          </p:cNvPr>
          <p:cNvSpPr txBox="1"/>
          <p:nvPr/>
        </p:nvSpPr>
        <p:spPr>
          <a:xfrm>
            <a:off x="8967435" y="6439711"/>
            <a:ext cx="3224565"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27" name="Picture 26">
            <a:extLst>
              <a:ext uri="{FF2B5EF4-FFF2-40B4-BE49-F238E27FC236}">
                <a16:creationId xmlns:a16="http://schemas.microsoft.com/office/drawing/2014/main" id="{21B9C4AF-CCBA-4774-B884-F2216CB2B00F}"/>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2" name="TextBox 1">
            <a:extLst>
              <a:ext uri="{FF2B5EF4-FFF2-40B4-BE49-F238E27FC236}">
                <a16:creationId xmlns:a16="http://schemas.microsoft.com/office/drawing/2014/main" id="{DDA17525-1411-45A3-BEC2-60CE68C9DF97}"/>
              </a:ext>
            </a:extLst>
          </p:cNvPr>
          <p:cNvSpPr txBox="1"/>
          <p:nvPr/>
        </p:nvSpPr>
        <p:spPr>
          <a:xfrm>
            <a:off x="2068725" y="100472"/>
            <a:ext cx="5482782"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BOLETO DE SALIDA</a:t>
            </a:r>
          </a:p>
        </p:txBody>
      </p:sp>
    </p:spTree>
    <p:extLst>
      <p:ext uri="{BB962C8B-B14F-4D97-AF65-F5344CB8AC3E}">
        <p14:creationId xmlns:p14="http://schemas.microsoft.com/office/powerpoint/2010/main" val="410465485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086105" y="1681817"/>
            <a:ext cx="10572132" cy="1188720"/>
          </a:xfrm>
          <a:prstGeom prst="rect">
            <a:avLst/>
          </a:prstGeom>
          <a:noFill/>
          <a:ln w="57150">
            <a:solidFill>
              <a:schemeClr val="tx1"/>
            </a:solidFill>
          </a:ln>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¿Cuál de las siguientes NO es seguro compartir en medios sociales?</a:t>
            </a:r>
          </a:p>
        </p:txBody>
      </p:sp>
      <p:sp>
        <p:nvSpPr>
          <p:cNvPr id="13" name="Oval 12"/>
          <p:cNvSpPr/>
          <p:nvPr/>
        </p:nvSpPr>
        <p:spPr>
          <a:xfrm>
            <a:off x="1924172" y="3764832"/>
            <a:ext cx="980661" cy="993913"/>
          </a:xfrm>
          <a:prstGeom prst="ellipse">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276800" y="3764832"/>
            <a:ext cx="980661" cy="993913"/>
          </a:xfrm>
          <a:prstGeom prst="ellipse">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513498" y="3827207"/>
            <a:ext cx="980661" cy="993913"/>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121926" y="3827207"/>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1</a:t>
            </a:r>
          </a:p>
        </p:txBody>
      </p:sp>
      <p:sp>
        <p:nvSpPr>
          <p:cNvPr id="17" name="TextBox 16"/>
          <p:cNvSpPr txBox="1"/>
          <p:nvPr/>
        </p:nvSpPr>
        <p:spPr>
          <a:xfrm>
            <a:off x="6474553" y="3827207"/>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2</a:t>
            </a:r>
          </a:p>
        </p:txBody>
      </p:sp>
      <p:sp>
        <p:nvSpPr>
          <p:cNvPr id="18" name="TextBox 17"/>
          <p:cNvSpPr txBox="1"/>
          <p:nvPr/>
        </p:nvSpPr>
        <p:spPr>
          <a:xfrm>
            <a:off x="10735472" y="3904556"/>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3</a:t>
            </a:r>
          </a:p>
        </p:txBody>
      </p:sp>
      <p:sp>
        <p:nvSpPr>
          <p:cNvPr id="19" name="Rectangle 18"/>
          <p:cNvSpPr/>
          <p:nvPr/>
        </p:nvSpPr>
        <p:spPr>
          <a:xfrm>
            <a:off x="667529" y="3177230"/>
            <a:ext cx="2705101" cy="3962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Su canción favorita</a:t>
            </a:r>
          </a:p>
        </p:txBody>
      </p:sp>
      <p:sp>
        <p:nvSpPr>
          <p:cNvPr id="20" name="Rectangle 19"/>
          <p:cNvSpPr/>
          <p:nvPr/>
        </p:nvSpPr>
        <p:spPr>
          <a:xfrm>
            <a:off x="4819539" y="3177230"/>
            <a:ext cx="3105265" cy="3962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Foto de un animal lindo</a:t>
            </a:r>
          </a:p>
        </p:txBody>
      </p:sp>
      <p:sp>
        <p:nvSpPr>
          <p:cNvPr id="21" name="Rectangle 20"/>
          <p:cNvSpPr/>
          <p:nvPr/>
        </p:nvSpPr>
        <p:spPr>
          <a:xfrm>
            <a:off x="9004077" y="3177230"/>
            <a:ext cx="2864853" cy="400110"/>
          </a:xfrm>
          <a:prstGeom prst="rect">
            <a:avLst/>
          </a:prstGeom>
          <a:ln w="57150">
            <a:solidFill>
              <a:schemeClr val="tx1"/>
            </a:solidFill>
          </a:ln>
        </p:spPr>
        <p:txBody>
          <a:bodyPr wrap="square">
            <a:spAutoFit/>
          </a:bodyPr>
          <a:lstStyle/>
          <a:p>
            <a:pPr algn="ctr"/>
            <a:r>
              <a:rPr lang="es-MX" sz="2000" b="0" i="0" strike="noStrike" cap="none" spc="0" baseline="0" dirty="0">
                <a:solidFill>
                  <a:srgbClr val="000000"/>
                </a:solidFill>
                <a:effectLst/>
                <a:latin typeface="Tahoma"/>
                <a:ea typeface="Tahoma"/>
                <a:cs typeface="Tahoma"/>
              </a:rPr>
              <a:t>La dirección donde vive</a:t>
            </a: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rcRect t="29553" r="80478" b="19416"/>
          <a:stretch>
            <a:fillRect/>
          </a:stretch>
        </p:blipFill>
        <p:spPr>
          <a:xfrm>
            <a:off x="1096575" y="3727280"/>
            <a:ext cx="738867" cy="1088687"/>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rcRect l="20491" t="29038" r="65078" b="19587"/>
          <a:stretch>
            <a:fillRect/>
          </a:stretch>
        </p:blipFill>
        <p:spPr>
          <a:xfrm>
            <a:off x="5631447" y="3698773"/>
            <a:ext cx="600663" cy="1205359"/>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rcRect l="33743" t="25344" r="49114" b="19845"/>
          <a:stretch>
            <a:fillRect/>
          </a:stretch>
        </p:blipFill>
        <p:spPr>
          <a:xfrm>
            <a:off x="9754929" y="3679832"/>
            <a:ext cx="689822" cy="1243239"/>
          </a:xfrm>
          <a:prstGeom prst="rect">
            <a:avLst/>
          </a:prstGeom>
        </p:spPr>
      </p:pic>
      <p:sp>
        <p:nvSpPr>
          <p:cNvPr id="28" name="Footer Placeholder 3">
            <a:extLst>
              <a:ext uri="{FF2B5EF4-FFF2-40B4-BE49-F238E27FC236}">
                <a16:creationId xmlns:a16="http://schemas.microsoft.com/office/drawing/2014/main" id="{647C53DB-AC86-406C-A663-3273AFA785A7}"/>
              </a:ext>
            </a:extLst>
          </p:cNvPr>
          <p:cNvSpPr txBox="1"/>
          <p:nvPr/>
        </p:nvSpPr>
        <p:spPr>
          <a:xfrm>
            <a:off x="8967435" y="6439711"/>
            <a:ext cx="3224565"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29" name="Picture 28">
            <a:extLst>
              <a:ext uri="{FF2B5EF4-FFF2-40B4-BE49-F238E27FC236}">
                <a16:creationId xmlns:a16="http://schemas.microsoft.com/office/drawing/2014/main" id="{491293A4-FE4A-4782-90C5-78EC2340F0F1}"/>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22" name="TextBox 21">
            <a:extLst>
              <a:ext uri="{FF2B5EF4-FFF2-40B4-BE49-F238E27FC236}">
                <a16:creationId xmlns:a16="http://schemas.microsoft.com/office/drawing/2014/main" id="{68AB6674-DB84-BC40-AFBA-309D459DC2AC}"/>
              </a:ext>
            </a:extLst>
          </p:cNvPr>
          <p:cNvSpPr txBox="1"/>
          <p:nvPr/>
        </p:nvSpPr>
        <p:spPr>
          <a:xfrm>
            <a:off x="2068725" y="100472"/>
            <a:ext cx="5482782"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BOLETO DE SALIDA</a:t>
            </a:r>
          </a:p>
        </p:txBody>
      </p:sp>
    </p:spTree>
    <p:extLst>
      <p:ext uri="{BB962C8B-B14F-4D97-AF65-F5344CB8AC3E}">
        <p14:creationId xmlns:p14="http://schemas.microsoft.com/office/powerpoint/2010/main" val="210514741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74"/>
            <a:ext cx="12192000" cy="6858000"/>
          </a:xfrm>
          <a:prstGeom prst="rect">
            <a:avLst/>
          </a:prstGeom>
        </p:spPr>
      </p:pic>
      <p:sp>
        <p:nvSpPr>
          <p:cNvPr id="6" name="Rectangle 5"/>
          <p:cNvSpPr/>
          <p:nvPr/>
        </p:nvSpPr>
        <p:spPr>
          <a:xfrm>
            <a:off x="1403818" y="1701406"/>
            <a:ext cx="10355046" cy="1188720"/>
          </a:xfrm>
          <a:prstGeom prst="rect">
            <a:avLst/>
          </a:prstGeom>
          <a:ln w="57150">
            <a:solidFill>
              <a:schemeClr val="tx1"/>
            </a:solidFill>
          </a:ln>
        </p:spPr>
        <p:txBody>
          <a:bodyPr wrap="square">
            <a:spAutoFit/>
          </a:bodyPr>
          <a:lstStyle/>
          <a:p>
            <a:pPr algn="ctr"/>
            <a:r>
              <a:rPr lang="es-MX" sz="3600" b="1" i="0" strike="noStrike" cap="none" spc="0" baseline="0">
                <a:solidFill>
                  <a:srgbClr val="000000"/>
                </a:solidFill>
                <a:effectLst/>
                <a:latin typeface="Tahoma"/>
                <a:ea typeface="Tahoma"/>
                <a:cs typeface="Tahoma"/>
              </a:rPr>
              <a:t>¿Hay maneras de hacer que sus perfiles de medios sociales sean más privados?</a:t>
            </a:r>
          </a:p>
        </p:txBody>
      </p:sp>
      <p:grpSp>
        <p:nvGrpSpPr>
          <p:cNvPr id="4" name="Group 3"/>
          <p:cNvGrpSpPr/>
          <p:nvPr/>
        </p:nvGrpSpPr>
        <p:grpSpPr>
          <a:xfrm>
            <a:off x="1836954" y="3491605"/>
            <a:ext cx="8518092" cy="1655058"/>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23"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p>
          </p:txBody>
        </p:sp>
        <p:sp>
          <p:nvSpPr>
            <p:cNvPr id="24"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p>
          </p:txBody>
        </p:sp>
      </p:grpSp>
      <p:sp>
        <p:nvSpPr>
          <p:cNvPr id="14" name="Footer Placeholder 3">
            <a:extLst>
              <a:ext uri="{FF2B5EF4-FFF2-40B4-BE49-F238E27FC236}">
                <a16:creationId xmlns:a16="http://schemas.microsoft.com/office/drawing/2014/main" id="{6BBC612B-AE99-4558-B6D4-C23976469435}"/>
              </a:ext>
            </a:extLst>
          </p:cNvPr>
          <p:cNvSpPr txBox="1"/>
          <p:nvPr/>
        </p:nvSpPr>
        <p:spPr>
          <a:xfrm>
            <a:off x="8967435" y="6439711"/>
            <a:ext cx="3224565"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5" name="Picture 14">
            <a:extLst>
              <a:ext uri="{FF2B5EF4-FFF2-40B4-BE49-F238E27FC236}">
                <a16:creationId xmlns:a16="http://schemas.microsoft.com/office/drawing/2014/main" id="{38DA8757-F003-424F-A761-9555F89C2AC8}"/>
              </a:ext>
            </a:extLst>
          </p:cNvPr>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18" name="TextBox 17">
            <a:extLst>
              <a:ext uri="{FF2B5EF4-FFF2-40B4-BE49-F238E27FC236}">
                <a16:creationId xmlns:a16="http://schemas.microsoft.com/office/drawing/2014/main" id="{3C21422B-94A6-624C-AF54-64EEBA5EA7E1}"/>
              </a:ext>
            </a:extLst>
          </p:cNvPr>
          <p:cNvSpPr txBox="1"/>
          <p:nvPr/>
        </p:nvSpPr>
        <p:spPr>
          <a:xfrm>
            <a:off x="2068725" y="100472"/>
            <a:ext cx="5482782"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BOLETO DE SALIDA</a:t>
            </a:r>
          </a:p>
        </p:txBody>
      </p:sp>
    </p:spTree>
    <p:extLst>
      <p:ext uri="{BB962C8B-B14F-4D97-AF65-F5344CB8AC3E}">
        <p14:creationId xmlns:p14="http://schemas.microsoft.com/office/powerpoint/2010/main" val="330411180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l="68171" t="6274" r="20556" b="65361"/>
          <a:stretch>
            <a:fillRect/>
          </a:stretch>
        </p:blipFill>
        <p:spPr>
          <a:xfrm rot="3566749">
            <a:off x="683662" y="1454528"/>
            <a:ext cx="2932005" cy="415846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l="68171" t="6274" r="20556" b="65361"/>
          <a:stretch>
            <a:fillRect/>
          </a:stretch>
        </p:blipFill>
        <p:spPr>
          <a:xfrm rot="14385939">
            <a:off x="8788081" y="1611344"/>
            <a:ext cx="2901711" cy="4115498"/>
          </a:xfrm>
          <a:prstGeom prst="rect">
            <a:avLst/>
          </a:prstGeom>
        </p:spPr>
      </p:pic>
      <p:grpSp>
        <p:nvGrpSpPr>
          <p:cNvPr id="16" name="Group 15"/>
          <p:cNvGrpSpPr/>
          <p:nvPr/>
        </p:nvGrpSpPr>
        <p:grpSpPr>
          <a:xfrm>
            <a:off x="860735" y="4579061"/>
            <a:ext cx="3564835" cy="1689042"/>
            <a:chOff x="1615728" y="4741558"/>
            <a:chExt cx="3564835" cy="1689042"/>
          </a:xfrm>
        </p:grpSpPr>
        <p:sp>
          <p:nvSpPr>
            <p:cNvPr id="9" name="Rectangle 8"/>
            <p:cNvSpPr/>
            <p:nvPr/>
          </p:nvSpPr>
          <p:spPr>
            <a:xfrm>
              <a:off x="1615728" y="4741558"/>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t="4183" r="67947" b="43399"/>
            <a:stretch>
              <a:fillRect/>
            </a:stretch>
          </p:blipFill>
          <p:spPr>
            <a:xfrm>
              <a:off x="1747090" y="4789463"/>
              <a:ext cx="1780286" cy="1641137"/>
            </a:xfrm>
            <a:prstGeom prst="rect">
              <a:avLst/>
            </a:prstGeom>
          </p:spPr>
        </p:pic>
        <p:sp>
          <p:nvSpPr>
            <p:cNvPr id="13" name="Title 1"/>
            <p:cNvSpPr txBox="1"/>
            <p:nvPr/>
          </p:nvSpPr>
          <p:spPr>
            <a:xfrm>
              <a:off x="3483523" y="5132965"/>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p>
          </p:txBody>
        </p:sp>
      </p:grpSp>
      <p:grpSp>
        <p:nvGrpSpPr>
          <p:cNvPr id="15" name="Group 14"/>
          <p:cNvGrpSpPr/>
          <p:nvPr/>
        </p:nvGrpSpPr>
        <p:grpSpPr>
          <a:xfrm>
            <a:off x="7990405" y="4579061"/>
            <a:ext cx="3564835" cy="1643555"/>
            <a:chOff x="6568985" y="4800966"/>
            <a:chExt cx="3564835" cy="1643555"/>
          </a:xfrm>
        </p:grpSpPr>
        <p:sp>
          <p:nvSpPr>
            <p:cNvPr id="10" name="Rectangle 9"/>
            <p:cNvSpPr/>
            <p:nvPr/>
          </p:nvSpPr>
          <p:spPr>
            <a:xfrm>
              <a:off x="6568985" y="4803384"/>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l="69863" t="8889" r="3242" b="38562"/>
            <a:stretch>
              <a:fillRect/>
            </a:stretch>
          </p:blipFill>
          <p:spPr>
            <a:xfrm>
              <a:off x="6750712" y="4800966"/>
              <a:ext cx="1492283" cy="1643555"/>
            </a:xfrm>
            <a:prstGeom prst="rect">
              <a:avLst/>
            </a:prstGeom>
          </p:spPr>
        </p:pic>
        <p:sp>
          <p:nvSpPr>
            <p:cNvPr id="14" name="Title 1"/>
            <p:cNvSpPr txBox="1"/>
            <p:nvPr/>
          </p:nvSpPr>
          <p:spPr>
            <a:xfrm>
              <a:off x="8351863" y="5132965"/>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p>
          </p:txBody>
        </p:sp>
      </p:grpSp>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60965" y="782706"/>
            <a:ext cx="6095135" cy="3435752"/>
          </a:xfrm>
          <a:prstGeom prst="rect">
            <a:avLst/>
          </a:prstGeom>
        </p:spPr>
      </p:pic>
      <p:sp>
        <p:nvSpPr>
          <p:cNvPr id="2" name="TextBox 1"/>
          <p:cNvSpPr txBox="1"/>
          <p:nvPr/>
        </p:nvSpPr>
        <p:spPr>
          <a:xfrm>
            <a:off x="2204179" y="95505"/>
            <a:ext cx="8744626" cy="914400"/>
          </a:xfrm>
          <a:prstGeom prst="rect">
            <a:avLst/>
          </a:prstGeom>
          <a:noFill/>
        </p:spPr>
        <p:txBody>
          <a:bodyPr wrap="square" rtlCol="0">
            <a:spAutoFit/>
          </a:bodyPr>
          <a:lstStyle/>
          <a:p>
            <a:r>
              <a:rPr lang="es-MX" sz="5400" b="1" i="0" strike="noStrike" cap="none" spc="0" baseline="0">
                <a:solidFill>
                  <a:srgbClr val="000000"/>
                </a:solidFill>
                <a:effectLst/>
                <a:latin typeface="Tahoma"/>
                <a:ea typeface="Tahoma"/>
                <a:cs typeface="Tahoma"/>
              </a:rPr>
              <a:t>¿Qué hace en línea?</a:t>
            </a:r>
          </a:p>
        </p:txBody>
      </p:sp>
      <p:sp>
        <p:nvSpPr>
          <p:cNvPr id="20" name="Footer Placeholder 3">
            <a:extLst>
              <a:ext uri="{FF2B5EF4-FFF2-40B4-BE49-F238E27FC236}">
                <a16:creationId xmlns:a16="http://schemas.microsoft.com/office/drawing/2014/main" id="{F00A9791-9530-4CC6-A59C-E1A12AAF69D7}"/>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21" name="Picture 20">
            <a:extLst>
              <a:ext uri="{FF2B5EF4-FFF2-40B4-BE49-F238E27FC236}">
                <a16:creationId xmlns:a16="http://schemas.microsoft.com/office/drawing/2014/main" id="{D0D64E34-7055-4882-A783-55E6586AC327}"/>
              </a:ext>
            </a:extLst>
          </p:cNvPr>
          <p:cNvPicPr>
            <a:picLocks noChangeAspect="1"/>
          </p:cNvPicPr>
          <p:nvPr/>
        </p:nvPicPr>
        <p:blipFill>
          <a:blip r:embed="rId8">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Tree>
    <p:extLst>
      <p:ext uri="{BB962C8B-B14F-4D97-AF65-F5344CB8AC3E}">
        <p14:creationId xmlns:p14="http://schemas.microsoft.com/office/powerpoint/2010/main" val="323867297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87452" cy="6858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3759" y="1056528"/>
            <a:ext cx="5814077" cy="4492696"/>
          </a:xfrm>
          <a:prstGeom prst="rect">
            <a:avLst/>
          </a:prstGeom>
        </p:spPr>
      </p:pic>
      <p:sp>
        <p:nvSpPr>
          <p:cNvPr id="11" name="Footer Placeholder 3">
            <a:extLst>
              <a:ext uri="{FF2B5EF4-FFF2-40B4-BE49-F238E27FC236}">
                <a16:creationId xmlns:a16="http://schemas.microsoft.com/office/drawing/2014/main" id="{4E3FC2DB-9CCB-4495-BBC1-34E3BE3F9520}"/>
              </a:ext>
            </a:extLst>
          </p:cNvPr>
          <p:cNvSpPr txBox="1"/>
          <p:nvPr/>
        </p:nvSpPr>
        <p:spPr>
          <a:xfrm>
            <a:off x="8967435" y="6439711"/>
            <a:ext cx="3224565"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2" name="Picture 11">
            <a:extLst>
              <a:ext uri="{FF2B5EF4-FFF2-40B4-BE49-F238E27FC236}">
                <a16:creationId xmlns:a16="http://schemas.microsoft.com/office/drawing/2014/main" id="{5196E4E0-BA7F-4DDE-8C37-56BA6E0410DC}"/>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grpSp>
        <p:nvGrpSpPr>
          <p:cNvPr id="9" name="Group 8"/>
          <p:cNvGrpSpPr/>
          <p:nvPr/>
        </p:nvGrpSpPr>
        <p:grpSpPr>
          <a:xfrm>
            <a:off x="2129459" y="120255"/>
            <a:ext cx="9636798" cy="4967224"/>
            <a:chOff x="2129459" y="120255"/>
            <a:chExt cx="9636798" cy="4967224"/>
          </a:xfrm>
        </p:grpSpPr>
        <p:grpSp>
          <p:nvGrpSpPr>
            <p:cNvPr id="10" name="Group 9"/>
            <p:cNvGrpSpPr/>
            <p:nvPr/>
          </p:nvGrpSpPr>
          <p:grpSpPr>
            <a:xfrm>
              <a:off x="2129459" y="120255"/>
              <a:ext cx="9636798" cy="4967224"/>
              <a:chOff x="2129459" y="120255"/>
              <a:chExt cx="9636798" cy="4967224"/>
            </a:xfrm>
          </p:grpSpPr>
          <p:sp>
            <p:nvSpPr>
              <p:cNvPr id="15" name="Oval 14"/>
              <p:cNvSpPr/>
              <p:nvPr/>
            </p:nvSpPr>
            <p:spPr>
              <a:xfrm>
                <a:off x="9541396" y="4510920"/>
                <a:ext cx="1797163" cy="4957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2129459" y="120255"/>
                <a:ext cx="9636798" cy="4967224"/>
                <a:chOff x="2129459" y="120255"/>
                <a:chExt cx="9636798" cy="4967224"/>
              </a:xfrm>
            </p:grpSpPr>
            <p:pic>
              <p:nvPicPr>
                <p:cNvPr id="17" name="Picture 2" descr="4f7404e9-4e46-4c7e-b722-ae5465174d6e@namprd16"/>
                <p:cNvPicPr>
                  <a:picLocks noChangeAspect="1" noChangeArrowheads="1"/>
                </p:cNvPicPr>
                <p:nvPr/>
              </p:nvPicPr>
              <p:blipFill>
                <a:blip r:embed="rId6">
                  <a:extLst>
                    <a:ext uri="{28A0092B-C50C-407E-A947-70E740481C1C}">
                      <a14:useLocalDpi xmlns:a14="http://schemas.microsoft.com/office/drawing/2010/main" val="0"/>
                    </a:ext>
                  </a:extLst>
                </a:blip>
                <a:srcRect l="7005" r="42347" b="24150"/>
                <a:stretch>
                  <a:fillRect/>
                </a:stretch>
              </p:blipFill>
              <p:spPr bwMode="auto">
                <a:xfrm>
                  <a:off x="2129459" y="948919"/>
                  <a:ext cx="357632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17"/>
                <p:cNvSpPr/>
                <p:nvPr/>
              </p:nvSpPr>
              <p:spPr>
                <a:xfrm>
                  <a:off x="9743440" y="3657600"/>
                  <a:ext cx="1432561" cy="5283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842090" y="3679356"/>
                  <a:ext cx="1376070" cy="646331"/>
                </a:xfrm>
                <a:prstGeom prst="rect">
                  <a:avLst/>
                </a:prstGeom>
                <a:noFill/>
              </p:spPr>
              <p:txBody>
                <a:bodyPr wrap="square" rtlCol="0">
                  <a:spAutoFit/>
                </a:bodyPr>
                <a:lstStyle/>
                <a:p>
                  <a:pPr algn="ctr"/>
                  <a:r>
                    <a:rPr lang="es-MX" b="0" i="0" strike="noStrike" cap="none" spc="0" baseline="0" dirty="0">
                      <a:solidFill>
                        <a:srgbClr val="000000"/>
                      </a:solidFill>
                      <a:effectLst/>
                      <a:latin typeface="Smoothy" pitchFamily="2" charset="77"/>
                      <a:ea typeface="Tahoma"/>
                      <a:cs typeface="Tahoma"/>
                    </a:rPr>
                    <a:t>Hola. ¿Puede hablar?</a:t>
                  </a:r>
                </a:p>
              </p:txBody>
            </p:sp>
            <p:sp>
              <p:nvSpPr>
                <p:cNvPr id="20" name="TextBox 19"/>
                <p:cNvSpPr txBox="1"/>
                <p:nvPr/>
              </p:nvSpPr>
              <p:spPr>
                <a:xfrm>
                  <a:off x="9624078" y="4502704"/>
                  <a:ext cx="1631801" cy="584775"/>
                </a:xfrm>
                <a:prstGeom prst="rect">
                  <a:avLst/>
                </a:prstGeom>
                <a:noFill/>
              </p:spPr>
              <p:txBody>
                <a:bodyPr wrap="square" rtlCol="0">
                  <a:spAutoFit/>
                </a:bodyPr>
                <a:lstStyle/>
                <a:p>
                  <a:pPr algn="ctr"/>
                  <a:r>
                    <a:rPr lang="es-MX" sz="1600" b="0" i="0" strike="noStrike" cap="none" spc="0" baseline="0" dirty="0">
                      <a:solidFill>
                        <a:srgbClr val="000000"/>
                      </a:solidFill>
                      <a:effectLst/>
                      <a:latin typeface="Smoothy" pitchFamily="2" charset="77"/>
                      <a:ea typeface="Tahoma"/>
                      <a:cs typeface="Tahoma"/>
                    </a:rPr>
                    <a:t>Sí. ¿En qué le </a:t>
                  </a:r>
                </a:p>
                <a:p>
                  <a:pPr algn="ctr"/>
                  <a:r>
                    <a:rPr lang="es-MX" sz="1600" b="0" i="0" strike="noStrike" cap="none" spc="0" baseline="0" dirty="0">
                      <a:solidFill>
                        <a:srgbClr val="000000"/>
                      </a:solidFill>
                      <a:effectLst/>
                      <a:latin typeface="Smoothy" pitchFamily="2" charset="77"/>
                      <a:ea typeface="Tahoma"/>
                      <a:cs typeface="Tahoma"/>
                    </a:rPr>
                    <a:t>puedo ayudar?</a:t>
                  </a:r>
                </a:p>
              </p:txBody>
            </p:sp>
            <p:sp>
              <p:nvSpPr>
                <p:cNvPr id="21" name="TextBox 20"/>
                <p:cNvSpPr txBox="1"/>
                <p:nvPr/>
              </p:nvSpPr>
              <p:spPr>
                <a:xfrm>
                  <a:off x="9512801" y="3072043"/>
                  <a:ext cx="2253456" cy="457200"/>
                </a:xfrm>
                <a:prstGeom prst="rect">
                  <a:avLst/>
                </a:prstGeom>
                <a:noFill/>
              </p:spPr>
              <p:txBody>
                <a:bodyPr wrap="square" rtlCol="0">
                  <a:spAutoFit/>
                </a:bodyPr>
                <a:lstStyle/>
                <a:p>
                  <a:pPr lvl="0"/>
                  <a:r>
                    <a:rPr lang="es-MX" sz="2400" b="1" i="0" strike="noStrike" cap="none" spc="0" baseline="0">
                      <a:solidFill>
                        <a:srgbClr val="000000"/>
                      </a:solidFill>
                      <a:effectLst/>
                      <a:latin typeface="Tahoma"/>
                      <a:ea typeface="Tahoma"/>
                      <a:cs typeface="Tahoma"/>
                    </a:rPr>
                    <a:t>¡Pida ayuda!</a:t>
                  </a:r>
                </a:p>
              </p:txBody>
            </p:sp>
            <p:grpSp>
              <p:nvGrpSpPr>
                <p:cNvPr id="22" name="Group 21"/>
                <p:cNvGrpSpPr/>
                <p:nvPr/>
              </p:nvGrpSpPr>
              <p:grpSpPr>
                <a:xfrm>
                  <a:off x="2428239" y="120255"/>
                  <a:ext cx="6453287" cy="646331"/>
                  <a:chOff x="2428239" y="120255"/>
                  <a:chExt cx="6453287" cy="646331"/>
                </a:xfrm>
              </p:grpSpPr>
              <p:sp>
                <p:nvSpPr>
                  <p:cNvPr id="23" name="Rectangle 22"/>
                  <p:cNvSpPr/>
                  <p:nvPr/>
                </p:nvSpPr>
                <p:spPr>
                  <a:xfrm>
                    <a:off x="2428239" y="182337"/>
                    <a:ext cx="4913421" cy="549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428240" y="120255"/>
                    <a:ext cx="6453286"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Cómo pedir ayuda</a:t>
                    </a:r>
                  </a:p>
                </p:txBody>
              </p:sp>
            </p:grpSp>
          </p:grpSp>
        </p:grpSp>
        <p:sp>
          <p:nvSpPr>
            <p:cNvPr id="13" name="Moon 12"/>
            <p:cNvSpPr/>
            <p:nvPr/>
          </p:nvSpPr>
          <p:spPr>
            <a:xfrm rot="12641641">
              <a:off x="8532331" y="2475669"/>
              <a:ext cx="884070" cy="2196376"/>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553159" y="4256920"/>
              <a:ext cx="328367" cy="25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96326209"/>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Footer Placeholder 3">
            <a:extLst>
              <a:ext uri="{FF2B5EF4-FFF2-40B4-BE49-F238E27FC236}">
                <a16:creationId xmlns:a16="http://schemas.microsoft.com/office/drawing/2014/main" id="{94748661-19B5-4FA9-8064-F6ACD664BA04}"/>
              </a:ext>
            </a:extLst>
          </p:cNvPr>
          <p:cNvSpPr txBox="1"/>
          <p:nvPr/>
        </p:nvSpPr>
        <p:spPr>
          <a:xfrm>
            <a:off x="8967435" y="6439711"/>
            <a:ext cx="3224565"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8" name="Picture 7">
            <a:extLst>
              <a:ext uri="{FF2B5EF4-FFF2-40B4-BE49-F238E27FC236}">
                <a16:creationId xmlns:a16="http://schemas.microsoft.com/office/drawing/2014/main" id="{01398122-B8CD-4C1A-8F6D-97EFEAF30F32}"/>
              </a:ext>
            </a:extLst>
          </p:cNvPr>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grpSp>
        <p:nvGrpSpPr>
          <p:cNvPr id="6" name="Group 5"/>
          <p:cNvGrpSpPr/>
          <p:nvPr/>
        </p:nvGrpSpPr>
        <p:grpSpPr>
          <a:xfrm>
            <a:off x="2406631" y="103021"/>
            <a:ext cx="8353160" cy="4049529"/>
            <a:chOff x="2406631" y="103021"/>
            <a:chExt cx="8353160" cy="4049529"/>
          </a:xfrm>
        </p:grpSpPr>
        <p:grpSp>
          <p:nvGrpSpPr>
            <p:cNvPr id="9" name="Group 8"/>
            <p:cNvGrpSpPr/>
            <p:nvPr/>
          </p:nvGrpSpPr>
          <p:grpSpPr>
            <a:xfrm>
              <a:off x="2406631" y="103021"/>
              <a:ext cx="4446585" cy="646331"/>
              <a:chOff x="2406631" y="103021"/>
              <a:chExt cx="4446585" cy="646331"/>
            </a:xfrm>
          </p:grpSpPr>
          <p:sp>
            <p:nvSpPr>
              <p:cNvPr id="16" name="Rectangle 15"/>
              <p:cNvSpPr/>
              <p:nvPr/>
            </p:nvSpPr>
            <p:spPr>
              <a:xfrm>
                <a:off x="2406631" y="202648"/>
                <a:ext cx="444658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550142" y="103021"/>
                <a:ext cx="4303073"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Porra de poder</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nvGrpSpPr>
            <p:cNvPr id="10" name="Group 9"/>
            <p:cNvGrpSpPr/>
            <p:nvPr/>
          </p:nvGrpSpPr>
          <p:grpSpPr>
            <a:xfrm>
              <a:off x="7102191" y="1924493"/>
              <a:ext cx="3657600" cy="2073349"/>
              <a:chOff x="7102191" y="1924493"/>
              <a:chExt cx="3657600" cy="2073349"/>
            </a:xfrm>
          </p:grpSpPr>
          <p:grpSp>
            <p:nvGrpSpPr>
              <p:cNvPr id="12" name="Group 11"/>
              <p:cNvGrpSpPr/>
              <p:nvPr/>
            </p:nvGrpSpPr>
            <p:grpSpPr>
              <a:xfrm>
                <a:off x="7410893" y="3189767"/>
                <a:ext cx="3253563" cy="808075"/>
                <a:chOff x="7410893" y="3189767"/>
                <a:chExt cx="3253563" cy="808075"/>
              </a:xfrm>
            </p:grpSpPr>
            <p:sp>
              <p:nvSpPr>
                <p:cNvPr id="14" name="Rectangle 13"/>
                <p:cNvSpPr/>
                <p:nvPr/>
              </p:nvSpPr>
              <p:spPr>
                <a:xfrm>
                  <a:off x="7410893" y="3189767"/>
                  <a:ext cx="3253563" cy="499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602847" y="3689498"/>
                  <a:ext cx="1616149" cy="308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a:off x="7102191" y="1924493"/>
                <a:ext cx="3657600" cy="17650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7424578" y="1622710"/>
              <a:ext cx="3178281" cy="2529840"/>
            </a:xfrm>
            <a:prstGeom prst="rect">
              <a:avLst/>
            </a:prstGeom>
            <a:noFill/>
          </p:spPr>
          <p:txBody>
            <a:bodyPr wrap="square" rtlCol="0">
              <a:spAutoFit/>
            </a:bodyPr>
            <a:lstStyle/>
            <a:p>
              <a:pPr algn="ctr"/>
              <a:r>
                <a:rPr lang="es-MX" sz="4000" b="0" i="0" strike="noStrike" cap="none" spc="0" baseline="0">
                  <a:solidFill>
                    <a:srgbClr val="000000"/>
                  </a:solidFill>
                  <a:effectLst/>
                  <a:latin typeface="Tahoma"/>
                  <a:ea typeface="Tahoma"/>
                  <a:cs typeface="Tahoma"/>
                </a:rPr>
                <a:t>¡¡ME CONOZCO MEJOR QUE NADIE!!</a:t>
              </a:r>
              <a:endParaRPr lang="en-US" sz="4000">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3225282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sp>
        <p:nvSpPr>
          <p:cNvPr id="10" name="Footer Placeholder 3">
            <a:extLst>
              <a:ext uri="{FF2B5EF4-FFF2-40B4-BE49-F238E27FC236}">
                <a16:creationId xmlns:a16="http://schemas.microsoft.com/office/drawing/2014/main" id="{B23E52D2-297A-422F-B8A3-2F68E41F28CB}"/>
              </a:ext>
            </a:extLst>
          </p:cNvPr>
          <p:cNvSpPr txBox="1"/>
          <p:nvPr/>
        </p:nvSpPr>
        <p:spPr>
          <a:xfrm>
            <a:off x="8967435" y="6439711"/>
            <a:ext cx="3224565"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11" name="Picture 10">
            <a:extLst>
              <a:ext uri="{FF2B5EF4-FFF2-40B4-BE49-F238E27FC236}">
                <a16:creationId xmlns:a16="http://schemas.microsoft.com/office/drawing/2014/main" id="{EC21EE1E-C386-49FD-9A0D-53955BF9F9A2}"/>
              </a:ext>
            </a:extLst>
          </p:cNvPr>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2136" y="1200292"/>
            <a:ext cx="10338064" cy="3618322"/>
          </a:xfrm>
          <a:prstGeom prst="rect">
            <a:avLst/>
          </a:prstGeom>
        </p:spPr>
      </p:pic>
      <p:sp>
        <p:nvSpPr>
          <p:cNvPr id="8" name="TextBox 7">
            <a:extLst>
              <a:ext uri="{FF2B5EF4-FFF2-40B4-BE49-F238E27FC236}">
                <a16:creationId xmlns:a16="http://schemas.microsoft.com/office/drawing/2014/main" id="{B4EEF88D-85E4-4E6B-91DD-B7D37DA2B111}"/>
              </a:ext>
            </a:extLst>
          </p:cNvPr>
          <p:cNvSpPr txBox="1"/>
          <p:nvPr/>
        </p:nvSpPr>
        <p:spPr>
          <a:xfrm>
            <a:off x="4467827" y="1578292"/>
            <a:ext cx="6863787" cy="2834640"/>
          </a:xfrm>
          <a:prstGeom prst="rect">
            <a:avLst/>
          </a:prstGeom>
          <a:solidFill>
            <a:schemeClr val="bg1"/>
          </a:solidFill>
        </p:spPr>
        <p:txBody>
          <a:bodyPr wrap="square" rtlCol="0">
            <a:spAutoFit/>
          </a:bodyPr>
          <a:lstStyle/>
          <a:p>
            <a:r>
              <a:rPr lang="es-MX" sz="1800" b="0" i="0" strike="noStrike" cap="none" spc="0" baseline="0">
                <a:solidFill>
                  <a:srgbClr val="000000"/>
                </a:solidFill>
                <a:effectLst/>
                <a:latin typeface="Arial"/>
                <a:ea typeface="Arial"/>
                <a:cs typeface="Arial"/>
              </a:rPr>
              <a:t>El Consejo de Texas para las Discapacidades del Desarrollo (Texas Council for Developmental Disabilities, TCDD) apoya este Proyecto a través de una concesión de la Administración para la Vida en la Comunidad (Administration for Community Living, ACL) de EE. UU., Departamento de Salud y Servicios Humanos, Washington, D.C., 20201. El número de concesión se otorga bajo petición. Se alienta a quienes reciban concesiones de patrocinio del gobierno a que expresen sus hallazgos y conclusiones. Las opiniones no necesariamente representan las políticas oficiales de TCDD o de ACL.</a:t>
            </a:r>
          </a:p>
        </p:txBody>
      </p:sp>
    </p:spTree>
    <p:extLst>
      <p:ext uri="{BB962C8B-B14F-4D97-AF65-F5344CB8AC3E}">
        <p14:creationId xmlns:p14="http://schemas.microsoft.com/office/powerpoint/2010/main" val="151741420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sp>
        <p:nvSpPr>
          <p:cNvPr id="8" name="Footer Placeholder 3">
            <a:extLst>
              <a:ext uri="{FF2B5EF4-FFF2-40B4-BE49-F238E27FC236}">
                <a16:creationId xmlns:a16="http://schemas.microsoft.com/office/drawing/2014/main" id="{6222ADE8-4B92-47A0-9DC0-30A0745E5C98}"/>
              </a:ext>
            </a:extLst>
          </p:cNvPr>
          <p:cNvSpPr txBox="1"/>
          <p:nvPr/>
        </p:nvSpPr>
        <p:spPr>
          <a:xfrm>
            <a:off x="8967435" y="6439711"/>
            <a:ext cx="3224565"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9" name="Picture 8">
            <a:extLst>
              <a:ext uri="{FF2B5EF4-FFF2-40B4-BE49-F238E27FC236}">
                <a16:creationId xmlns:a16="http://schemas.microsoft.com/office/drawing/2014/main" id="{ACD83C7A-04AB-43D1-8E11-37A5C5479F76}"/>
              </a:ext>
            </a:extLst>
          </p:cNvPr>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7845" y="232908"/>
            <a:ext cx="2696309" cy="1160616"/>
          </a:xfrm>
          <a:prstGeom prst="rect">
            <a:avLst/>
          </a:prstGeom>
        </p:spPr>
      </p:pic>
      <p:sp>
        <p:nvSpPr>
          <p:cNvPr id="11" name="Rectangle 10">
            <a:extLst>
              <a:ext uri="{FF2B5EF4-FFF2-40B4-BE49-F238E27FC236}">
                <a16:creationId xmlns:a16="http://schemas.microsoft.com/office/drawing/2014/main" id="{60F940E4-65EB-4458-A39D-0B2A29BD4E6A}"/>
              </a:ext>
            </a:extLst>
          </p:cNvPr>
          <p:cNvSpPr/>
          <p:nvPr/>
        </p:nvSpPr>
        <p:spPr>
          <a:xfrm>
            <a:off x="515815" y="1455988"/>
            <a:ext cx="11387695" cy="5078313"/>
          </a:xfrm>
          <a:prstGeom prst="rect">
            <a:avLst/>
          </a:prstGeom>
        </p:spPr>
        <p:txBody>
          <a:bodyPr wrap="square">
            <a:spAutoFit/>
          </a:bodyPr>
          <a:lstStyle/>
          <a:p>
            <a:r>
              <a:rPr lang="es-MX" sz="2000" b="0" i="0" strike="noStrike" cap="none" spc="0" baseline="0" dirty="0">
                <a:solidFill>
                  <a:srgbClr val="000000"/>
                </a:solidFill>
                <a:effectLst/>
                <a:latin typeface="Tahoma"/>
                <a:ea typeface="Tahoma"/>
                <a:cs typeface="Tahoma"/>
              </a:rPr>
              <a:t>Este programa de estudios se ofrece en línea sin costo. Puede usar estos recursos en su formato original, solo para fines educativos. Por favor, atribuye el crédito a </a:t>
            </a:r>
            <a:r>
              <a:rPr lang="es-MX" sz="2000" b="0" i="0" strike="noStrike" cap="none" spc="0" baseline="0" dirty="0" err="1">
                <a:solidFill>
                  <a:srgbClr val="000000"/>
                </a:solidFill>
                <a:effectLst/>
                <a:latin typeface="Tahoma"/>
                <a:ea typeface="Tahoma"/>
                <a:cs typeface="Tahoma"/>
              </a:rPr>
              <a:t>The</a:t>
            </a:r>
            <a:r>
              <a:rPr lang="es-MX" sz="2000" b="0" i="0" strike="noStrike" cap="none" spc="0" baseline="0" dirty="0">
                <a:solidFill>
                  <a:srgbClr val="000000"/>
                </a:solidFill>
                <a:effectLst/>
                <a:latin typeface="Tahoma"/>
                <a:ea typeface="Tahoma"/>
                <a:cs typeface="Tahoma"/>
              </a:rPr>
              <a:t> SAFE Alliance. (Consulte la cita en la parte inferior de la página). </a:t>
            </a:r>
          </a:p>
          <a:p>
            <a:endParaRPr lang="en-US" sz="800" dirty="0">
              <a:latin typeface="Tahoma" panose="020B0604030504040204" pitchFamily="34" charset="0"/>
              <a:ea typeface="Tahoma" panose="020B0604030504040204" pitchFamily="34" charset="0"/>
              <a:cs typeface="Tahoma" panose="020B0604030504040204" pitchFamily="34" charset="0"/>
            </a:endParaRPr>
          </a:p>
          <a:p>
            <a:r>
              <a:rPr lang="es-MX" sz="2000" b="0" i="0" strike="noStrike" cap="none" spc="0" baseline="0" dirty="0">
                <a:solidFill>
                  <a:srgbClr val="000000"/>
                </a:solidFill>
                <a:effectLst/>
                <a:latin typeface="Tahoma"/>
                <a:ea typeface="Tahoma"/>
                <a:cs typeface="Tahoma"/>
              </a:rPr>
              <a:t>Le pedimos que no modifique las imágenes, las diapositivas, ni los materiales de la planificación didáctica del programa de estudios. No puede usar el programa de estudios Mis derechos, mi vida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para fines comerciales, que incluye, entre otros, para vender talleres que usted facilite con base en él, para crear enlaces o sitios web para redistribuir cualquier material asociado con el programa de estudios Mis derechos, mi vida o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de SAFE. </a:t>
            </a:r>
          </a:p>
          <a:p>
            <a:endParaRPr lang="en-US" sz="800" dirty="0">
              <a:latin typeface="Tahoma" panose="020B0604030504040204" pitchFamily="34" charset="0"/>
              <a:ea typeface="Tahoma" panose="020B0604030504040204" pitchFamily="34" charset="0"/>
              <a:cs typeface="Tahoma" panose="020B0604030504040204" pitchFamily="34" charset="0"/>
            </a:endParaRPr>
          </a:p>
          <a:p>
            <a:r>
              <a:rPr lang="es-MX" sz="2000" b="0" i="0" strike="noStrike" cap="none" spc="0" baseline="0" dirty="0">
                <a:solidFill>
                  <a:srgbClr val="000000"/>
                </a:solidFill>
                <a:effectLst/>
                <a:latin typeface="Tahoma"/>
                <a:ea typeface="Tahoma"/>
                <a:cs typeface="Tahoma"/>
              </a:rPr>
              <a:t>La venta de materiales de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A </a:t>
            </a:r>
            <a:r>
              <a:rPr lang="es-MX" sz="2000" b="0" i="0" strike="noStrike" cap="none" spc="0" baseline="0" dirty="0" err="1">
                <a:solidFill>
                  <a:srgbClr val="000000"/>
                </a:solidFill>
                <a:effectLst/>
                <a:latin typeface="Tahoma"/>
                <a:ea typeface="Tahoma"/>
                <a:cs typeface="Tahoma"/>
              </a:rPr>
              <a:t>Curriculum</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for</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Safer</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Relationships</a:t>
            </a:r>
            <a:r>
              <a:rPr lang="es-MX" sz="2000" b="0" i="0" strike="noStrike" cap="none" spc="0" baseline="0" dirty="0">
                <a:solidFill>
                  <a:srgbClr val="000000"/>
                </a:solidFill>
                <a:effectLst/>
                <a:latin typeface="Tahoma"/>
                <a:ea typeface="Tahoma"/>
                <a:cs typeface="Tahoma"/>
              </a:rPr>
              <a:t> (Mis derechos mi vida: un programa de estudios para relaciones más seguras) es una infracción directa de las leyes de derechos de autor.</a:t>
            </a:r>
          </a:p>
          <a:p>
            <a:endParaRPr lang="en-US" sz="800" dirty="0">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r>
              <a:rPr lang="es-MX" sz="2000" b="0" i="0" strike="noStrike" cap="none" spc="0" baseline="0" dirty="0" err="1">
                <a:solidFill>
                  <a:srgbClr val="000000"/>
                </a:solidFill>
                <a:effectLst/>
                <a:latin typeface="Tahoma"/>
                <a:ea typeface="Tahoma"/>
                <a:cs typeface="Tahoma"/>
              </a:rPr>
              <a:t>Westmore</a:t>
            </a:r>
            <a:r>
              <a:rPr lang="es-MX" sz="2000" b="0" i="0" strike="noStrike" cap="none" spc="0" baseline="0" dirty="0">
                <a:solidFill>
                  <a:srgbClr val="000000"/>
                </a:solidFill>
                <a:effectLst/>
                <a:latin typeface="Tahoma"/>
                <a:ea typeface="Tahoma"/>
                <a:cs typeface="Tahoma"/>
              </a:rPr>
              <a:t>, M. y </a:t>
            </a:r>
            <a:r>
              <a:rPr lang="es-MX" sz="2000" b="0" i="0" strike="noStrike" cap="none" spc="0" baseline="0" dirty="0" err="1">
                <a:solidFill>
                  <a:srgbClr val="000000"/>
                </a:solidFill>
                <a:effectLst/>
                <a:latin typeface="Tahoma"/>
                <a:ea typeface="Tahoma"/>
                <a:cs typeface="Tahoma"/>
              </a:rPr>
              <a:t>Lersch</a:t>
            </a:r>
            <a:r>
              <a:rPr lang="es-MX" sz="2000" b="0" i="0" strike="noStrike" cap="none" spc="0" baseline="0" dirty="0">
                <a:solidFill>
                  <a:srgbClr val="000000"/>
                </a:solidFill>
                <a:effectLst/>
                <a:latin typeface="Tahoma"/>
                <a:ea typeface="Tahoma"/>
                <a:cs typeface="Tahoma"/>
              </a:rPr>
              <a:t>, H. (2021 o 2022). </a:t>
            </a:r>
            <a:r>
              <a:rPr lang="es-MX" sz="2000" b="0" i="1" strike="noStrike" cap="none" spc="0" baseline="0" dirty="0" err="1">
                <a:solidFill>
                  <a:srgbClr val="000000"/>
                </a:solidFill>
                <a:effectLst/>
                <a:latin typeface="Tahoma"/>
                <a:ea typeface="Tahoma"/>
                <a:cs typeface="Tahoma"/>
              </a:rPr>
              <a:t>My</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R</a:t>
            </a:r>
            <a:r>
              <a:rPr lang="es-MX" sz="2000" b="0" i="1" strike="noStrike" cap="none" spc="0" baseline="0" dirty="0" err="1">
                <a:solidFill>
                  <a:srgbClr val="000000"/>
                </a:solidFill>
                <a:effectLst/>
                <a:latin typeface="Tahoma"/>
                <a:ea typeface="Tahoma"/>
                <a:cs typeface="Tahoma"/>
              </a:rPr>
              <a:t>ights</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M</a:t>
            </a:r>
            <a:r>
              <a:rPr lang="es-MX" sz="2000" b="0" i="1" strike="noStrike" cap="none" spc="0" baseline="0" dirty="0" err="1">
                <a:solidFill>
                  <a:srgbClr val="000000"/>
                </a:solidFill>
                <a:effectLst/>
                <a:latin typeface="Tahoma"/>
                <a:ea typeface="Tahoma"/>
                <a:cs typeface="Tahoma"/>
              </a:rPr>
              <a:t>y</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L</a:t>
            </a:r>
            <a:r>
              <a:rPr lang="es-MX" sz="2000" b="0" i="1" strike="noStrike" cap="none" spc="0" baseline="0" dirty="0" err="1">
                <a:solidFill>
                  <a:srgbClr val="000000"/>
                </a:solidFill>
                <a:effectLst/>
                <a:latin typeface="Tahoma"/>
                <a:ea typeface="Tahoma"/>
                <a:cs typeface="Tahoma"/>
              </a:rPr>
              <a:t>ife</a:t>
            </a:r>
            <a:r>
              <a:rPr lang="es-MX" sz="2000" b="0" i="1" strike="noStrike" cap="none" spc="0" baseline="0" dirty="0">
                <a:solidFill>
                  <a:srgbClr val="000000"/>
                </a:solidFill>
                <a:effectLst/>
                <a:latin typeface="Tahoma"/>
                <a:ea typeface="Tahoma"/>
                <a:cs typeface="Tahoma"/>
              </a:rPr>
              <a:t>: A </a:t>
            </a:r>
            <a:r>
              <a:rPr lang="es-MX" sz="2000" i="1" dirty="0" err="1">
                <a:solidFill>
                  <a:srgbClr val="000000"/>
                </a:solidFill>
                <a:latin typeface="Tahoma"/>
                <a:ea typeface="Tahoma"/>
                <a:cs typeface="Tahoma"/>
              </a:rPr>
              <a:t>C</a:t>
            </a:r>
            <a:r>
              <a:rPr lang="es-MX" sz="2000" b="0" i="1" strike="noStrike" cap="none" spc="0" baseline="0" dirty="0" err="1">
                <a:solidFill>
                  <a:srgbClr val="000000"/>
                </a:solidFill>
                <a:effectLst/>
                <a:latin typeface="Tahoma"/>
                <a:ea typeface="Tahoma"/>
                <a:cs typeface="Tahoma"/>
              </a:rPr>
              <a:t>urriculum</a:t>
            </a:r>
            <a:r>
              <a:rPr lang="es-MX" sz="2000" b="0" i="1" strike="noStrike" cap="none" spc="0" baseline="0" dirty="0">
                <a:solidFill>
                  <a:srgbClr val="000000"/>
                </a:solidFill>
                <a:effectLst/>
                <a:latin typeface="Tahoma"/>
                <a:ea typeface="Tahoma"/>
                <a:cs typeface="Tahoma"/>
              </a:rPr>
              <a:t> </a:t>
            </a:r>
            <a:r>
              <a:rPr lang="es-MX" sz="2000" b="0" i="1" strike="noStrike" cap="none" spc="0" baseline="0" dirty="0" err="1">
                <a:solidFill>
                  <a:srgbClr val="000000"/>
                </a:solidFill>
                <a:effectLst/>
                <a:latin typeface="Tahoma"/>
                <a:ea typeface="Tahoma"/>
                <a:cs typeface="Tahoma"/>
              </a:rPr>
              <a:t>for</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S</a:t>
            </a:r>
            <a:r>
              <a:rPr lang="es-MX" sz="2000" b="0" i="1" strike="noStrike" cap="none" spc="0" baseline="0" dirty="0" err="1">
                <a:solidFill>
                  <a:srgbClr val="000000"/>
                </a:solidFill>
                <a:effectLst/>
                <a:latin typeface="Tahoma"/>
                <a:ea typeface="Tahoma"/>
                <a:cs typeface="Tahoma"/>
              </a:rPr>
              <a:t>afer</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R</a:t>
            </a:r>
            <a:r>
              <a:rPr lang="es-MX" sz="2000" b="0" i="1" strike="noStrike" cap="none" spc="0" baseline="0" dirty="0" err="1">
                <a:solidFill>
                  <a:srgbClr val="000000"/>
                </a:solidFill>
                <a:effectLst/>
                <a:latin typeface="Tahoma"/>
                <a:ea typeface="Tahoma"/>
                <a:cs typeface="Tahoma"/>
              </a:rPr>
              <a:t>elationships</a:t>
            </a:r>
            <a:r>
              <a:rPr lang="es-MX" sz="2000" b="0" i="0" strike="noStrike" cap="none" spc="0" baseline="0" dirty="0">
                <a:solidFill>
                  <a:srgbClr val="000000"/>
                </a:solidFill>
                <a:effectLst/>
                <a:latin typeface="Tahoma"/>
                <a:ea typeface="Tahoma"/>
                <a:cs typeface="Tahoma"/>
              </a:rPr>
              <a:t>.  Schwartz, M. (Ed.). </a:t>
            </a:r>
            <a:r>
              <a:rPr lang="es-MX" sz="2000" b="0" i="0" strike="noStrike" cap="none" spc="0" baseline="0" dirty="0" err="1">
                <a:solidFill>
                  <a:srgbClr val="000000"/>
                </a:solidFill>
                <a:effectLst/>
                <a:latin typeface="Tahoma"/>
                <a:ea typeface="Tahoma"/>
                <a:cs typeface="Tahoma"/>
              </a:rPr>
              <a:t>The</a:t>
            </a:r>
            <a:r>
              <a:rPr lang="es-MX" sz="2000" b="0" i="0" strike="noStrike" cap="none" spc="0" baseline="0" dirty="0">
                <a:solidFill>
                  <a:srgbClr val="000000"/>
                </a:solidFill>
                <a:effectLst/>
                <a:latin typeface="Tahoma"/>
                <a:ea typeface="Tahoma"/>
                <a:cs typeface="Tahoma"/>
              </a:rPr>
              <a:t> SAFE Alliance. Austin, TX.</a:t>
            </a:r>
          </a:p>
          <a:p>
            <a:pPr marR="0" lvl="0">
              <a:spcBef>
                <a:spcPct val="0"/>
              </a:spcBef>
              <a:spcAft>
                <a:spcPct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0097744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0" y="16407"/>
            <a:ext cx="11970171" cy="6305256"/>
            <a:chOff x="-14748" y="-14748"/>
            <a:chExt cx="11970171" cy="651799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l="68171" t="6274" r="20556" b="65361"/>
            <a:stretch>
              <a:fillRect/>
            </a:stretch>
          </p:blipFill>
          <p:spPr>
            <a:xfrm rot="3566749">
              <a:off x="972989" y="1479265"/>
              <a:ext cx="2932005" cy="415846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68171" t="6274" r="20556" b="65361"/>
            <a:stretch>
              <a:fillRect/>
            </a:stretch>
          </p:blipFill>
          <p:spPr>
            <a:xfrm rot="14385939">
              <a:off x="8446818" y="1758457"/>
              <a:ext cx="2901711" cy="4115498"/>
            </a:xfrm>
            <a:prstGeom prst="rect">
              <a:avLst/>
            </a:prstGeom>
          </p:spPr>
        </p:pic>
        <p:grpSp>
          <p:nvGrpSpPr>
            <p:cNvPr id="9" name="Group 8"/>
            <p:cNvGrpSpPr/>
            <p:nvPr/>
          </p:nvGrpSpPr>
          <p:grpSpPr>
            <a:xfrm>
              <a:off x="886115" y="4822909"/>
              <a:ext cx="3564835" cy="1641137"/>
              <a:chOff x="1615728" y="4789463"/>
              <a:chExt cx="3564835" cy="1641137"/>
            </a:xfrm>
          </p:grpSpPr>
          <p:sp>
            <p:nvSpPr>
              <p:cNvPr id="10" name="Rectangle 9"/>
              <p:cNvSpPr/>
              <p:nvPr/>
            </p:nvSpPr>
            <p:spPr>
              <a:xfrm>
                <a:off x="1615728" y="4789463"/>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t="4183" r="67947" b="43399"/>
              <a:stretch>
                <a:fillRect/>
              </a:stretch>
            </p:blipFill>
            <p:spPr>
              <a:xfrm>
                <a:off x="1747090" y="4789463"/>
                <a:ext cx="1780286" cy="1641137"/>
              </a:xfrm>
              <a:prstGeom prst="rect">
                <a:avLst/>
              </a:prstGeom>
            </p:spPr>
          </p:pic>
          <p:sp>
            <p:nvSpPr>
              <p:cNvPr id="12" name="Title 1"/>
              <p:cNvSpPr txBox="1"/>
              <p:nvPr/>
            </p:nvSpPr>
            <p:spPr>
              <a:xfrm>
                <a:off x="3483523" y="5132965"/>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p>
            </p:txBody>
          </p:sp>
        </p:grpSp>
        <p:grpSp>
          <p:nvGrpSpPr>
            <p:cNvPr id="13" name="Group 12"/>
            <p:cNvGrpSpPr/>
            <p:nvPr/>
          </p:nvGrpSpPr>
          <p:grpSpPr>
            <a:xfrm>
              <a:off x="8115255" y="4820140"/>
              <a:ext cx="3564835" cy="1683102"/>
              <a:chOff x="6568983" y="4761419"/>
              <a:chExt cx="3564835" cy="1683102"/>
            </a:xfrm>
          </p:grpSpPr>
          <p:sp>
            <p:nvSpPr>
              <p:cNvPr id="14" name="Rectangle 13"/>
              <p:cNvSpPr/>
              <p:nvPr/>
            </p:nvSpPr>
            <p:spPr>
              <a:xfrm>
                <a:off x="6568983" y="4761419"/>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l="69863" t="8889" r="3242" b="38562"/>
              <a:stretch>
                <a:fillRect/>
              </a:stretch>
            </p:blipFill>
            <p:spPr>
              <a:xfrm>
                <a:off x="6750712" y="4800966"/>
                <a:ext cx="1492283" cy="1643555"/>
              </a:xfrm>
              <a:prstGeom prst="rect">
                <a:avLst/>
              </a:prstGeom>
            </p:spPr>
          </p:pic>
          <p:sp>
            <p:nvSpPr>
              <p:cNvPr id="16" name="Title 1"/>
              <p:cNvSpPr txBox="1"/>
              <p:nvPr/>
            </p:nvSpPr>
            <p:spPr>
              <a:xfrm>
                <a:off x="8351863" y="5132965"/>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p>
            </p:txBody>
          </p:sp>
        </p:grpSp>
      </p:grpSp>
      <p:pic>
        <p:nvPicPr>
          <p:cNvPr id="17" name="Picture 16"/>
          <p:cNvPicPr>
            <a:picLocks noChangeAspect="1"/>
          </p:cNvPicPr>
          <p:nvPr/>
        </p:nvPicPr>
        <p:blipFill>
          <a:blip r:embed="rId7">
            <a:extLst>
              <a:ext uri="{28A0092B-C50C-407E-A947-70E740481C1C}">
                <a14:useLocalDpi xmlns:a14="http://schemas.microsoft.com/office/drawing/2010/main" val="0"/>
              </a:ext>
            </a:extLst>
          </a:blip>
          <a:srcRect r="71618" b="52473"/>
          <a:stretch>
            <a:fillRect/>
          </a:stretch>
        </p:blipFill>
        <p:spPr>
          <a:xfrm>
            <a:off x="3895730" y="621748"/>
            <a:ext cx="4400569" cy="4153800"/>
          </a:xfrm>
          <a:prstGeom prst="rect">
            <a:avLst/>
          </a:prstGeom>
        </p:spPr>
      </p:pic>
      <p:sp>
        <p:nvSpPr>
          <p:cNvPr id="2" name="Rectangle 1"/>
          <p:cNvSpPr/>
          <p:nvPr/>
        </p:nvSpPr>
        <p:spPr>
          <a:xfrm>
            <a:off x="4965192" y="200646"/>
            <a:ext cx="2612056" cy="923544"/>
          </a:xfrm>
          <a:prstGeom prst="rect">
            <a:avLst/>
          </a:prstGeom>
        </p:spPr>
        <p:txBody>
          <a:bodyPr wrap="none">
            <a:spAutoFit/>
          </a:bodyPr>
          <a:lstStyle/>
          <a:p>
            <a:r>
              <a:rPr lang="es-MX" sz="5400" b="1" i="0" strike="noStrike" cap="none" spc="0" baseline="0">
                <a:solidFill>
                  <a:srgbClr val="000000"/>
                </a:solidFill>
                <a:effectLst/>
                <a:latin typeface="Tahoma"/>
                <a:ea typeface="Tahoma"/>
                <a:cs typeface="Tahoma"/>
              </a:rPr>
              <a:t>Google</a:t>
            </a:r>
          </a:p>
        </p:txBody>
      </p:sp>
      <p:pic>
        <p:nvPicPr>
          <p:cNvPr id="21" name="Picture 20">
            <a:extLst>
              <a:ext uri="{FF2B5EF4-FFF2-40B4-BE49-F238E27FC236}">
                <a16:creationId xmlns:a16="http://schemas.microsoft.com/office/drawing/2014/main" id="{1343E87A-72CD-482C-88FE-9AD1D73D8F82}"/>
              </a:ext>
            </a:extLst>
          </p:cNvPr>
          <p:cNvPicPr>
            <a:picLocks noChangeAspect="1"/>
          </p:cNvPicPr>
          <p:nvPr/>
        </p:nvPicPr>
        <p:blipFill>
          <a:blip r:embed="rId8">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22" name="Footer Placeholder 3">
            <a:extLst>
              <a:ext uri="{FF2B5EF4-FFF2-40B4-BE49-F238E27FC236}">
                <a16:creationId xmlns:a16="http://schemas.microsoft.com/office/drawing/2014/main" id="{67F21511-5A43-433A-9839-430E786AFE51}"/>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159187966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10491" cy="6492875"/>
            <a:chOff x="-14748" y="-14748"/>
            <a:chExt cx="12110491" cy="6384479"/>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68171" t="6274" r="20556" b="65361"/>
            <a:stretch>
              <a:fillRect/>
            </a:stretch>
          </p:blipFill>
          <p:spPr>
            <a:xfrm rot="3566749">
              <a:off x="952558" y="1131671"/>
              <a:ext cx="2932005" cy="415846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l="68171" t="6274" r="20556" b="65361"/>
            <a:stretch>
              <a:fillRect/>
            </a:stretch>
          </p:blipFill>
          <p:spPr>
            <a:xfrm rot="14385939">
              <a:off x="8587138" y="1340719"/>
              <a:ext cx="2901711" cy="4115498"/>
            </a:xfrm>
            <a:prstGeom prst="rect">
              <a:avLst/>
            </a:prstGeom>
          </p:spPr>
        </p:pic>
        <p:grpSp>
          <p:nvGrpSpPr>
            <p:cNvPr id="10" name="Group 9"/>
            <p:cNvGrpSpPr/>
            <p:nvPr/>
          </p:nvGrpSpPr>
          <p:grpSpPr>
            <a:xfrm>
              <a:off x="821492" y="4648479"/>
              <a:ext cx="3564835" cy="1721252"/>
              <a:chOff x="1551105" y="4615033"/>
              <a:chExt cx="3564835" cy="1721252"/>
            </a:xfrm>
          </p:grpSpPr>
          <p:sp>
            <p:nvSpPr>
              <p:cNvPr id="15" name="Rectangle 14"/>
              <p:cNvSpPr/>
              <p:nvPr/>
            </p:nvSpPr>
            <p:spPr>
              <a:xfrm>
                <a:off x="1551105" y="4615033"/>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rcRect t="4183" r="67947" b="43399"/>
              <a:stretch>
                <a:fillRect/>
              </a:stretch>
            </p:blipFill>
            <p:spPr>
              <a:xfrm>
                <a:off x="1644538" y="4621660"/>
                <a:ext cx="1860005" cy="1714625"/>
              </a:xfrm>
              <a:prstGeom prst="rect">
                <a:avLst/>
              </a:prstGeom>
            </p:spPr>
          </p:pic>
          <p:sp>
            <p:nvSpPr>
              <p:cNvPr id="17" name="Title 1"/>
              <p:cNvSpPr txBox="1"/>
              <p:nvPr/>
            </p:nvSpPr>
            <p:spPr>
              <a:xfrm>
                <a:off x="3454151" y="4926835"/>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p>
            </p:txBody>
          </p:sp>
        </p:grpSp>
        <p:grpSp>
          <p:nvGrpSpPr>
            <p:cNvPr id="11" name="Group 10"/>
            <p:cNvGrpSpPr/>
            <p:nvPr/>
          </p:nvGrpSpPr>
          <p:grpSpPr>
            <a:xfrm>
              <a:off x="8115717" y="4647549"/>
              <a:ext cx="3564835" cy="1683010"/>
              <a:chOff x="6569445" y="4588828"/>
              <a:chExt cx="3564835" cy="1683010"/>
            </a:xfrm>
          </p:grpSpPr>
          <p:sp>
            <p:nvSpPr>
              <p:cNvPr id="12" name="Rectangle 11"/>
              <p:cNvSpPr/>
              <p:nvPr/>
            </p:nvSpPr>
            <p:spPr>
              <a:xfrm>
                <a:off x="6569445" y="4588828"/>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rcRect l="69863" t="8889" r="3242" b="38562"/>
              <a:stretch>
                <a:fillRect/>
              </a:stretch>
            </p:blipFill>
            <p:spPr>
              <a:xfrm>
                <a:off x="6749296" y="4628283"/>
                <a:ext cx="1492283" cy="1643555"/>
              </a:xfrm>
              <a:prstGeom prst="rect">
                <a:avLst/>
              </a:prstGeom>
            </p:spPr>
          </p:pic>
          <p:sp>
            <p:nvSpPr>
              <p:cNvPr id="14" name="Title 1"/>
              <p:cNvSpPr txBox="1"/>
              <p:nvPr/>
            </p:nvSpPr>
            <p:spPr>
              <a:xfrm>
                <a:off x="8421430" y="4860896"/>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p>
            </p:txBody>
          </p:sp>
        </p:grpSp>
      </p:grpSp>
      <p:pic>
        <p:nvPicPr>
          <p:cNvPr id="18" name="Picture 17"/>
          <p:cNvPicPr>
            <a:picLocks noChangeAspect="1"/>
          </p:cNvPicPr>
          <p:nvPr/>
        </p:nvPicPr>
        <p:blipFill>
          <a:blip r:embed="rId7">
            <a:extLst>
              <a:ext uri="{28A0092B-C50C-407E-A947-70E740481C1C}">
                <a14:useLocalDpi xmlns:a14="http://schemas.microsoft.com/office/drawing/2010/main" val="0"/>
              </a:ext>
            </a:extLst>
          </a:blip>
          <a:srcRect l="27654" r="47980" b="55054"/>
          <a:stretch>
            <a:fillRect/>
          </a:stretch>
        </p:blipFill>
        <p:spPr>
          <a:xfrm>
            <a:off x="4093894" y="541325"/>
            <a:ext cx="4302175" cy="4473407"/>
          </a:xfrm>
          <a:prstGeom prst="rect">
            <a:avLst/>
          </a:prstGeom>
        </p:spPr>
      </p:pic>
      <p:sp>
        <p:nvSpPr>
          <p:cNvPr id="21" name="Rectangle 20"/>
          <p:cNvSpPr/>
          <p:nvPr/>
        </p:nvSpPr>
        <p:spPr>
          <a:xfrm>
            <a:off x="4585448" y="318654"/>
            <a:ext cx="3236395" cy="923544"/>
          </a:xfrm>
          <a:prstGeom prst="rect">
            <a:avLst/>
          </a:prstGeom>
        </p:spPr>
        <p:txBody>
          <a:bodyPr wrap="none">
            <a:spAutoFit/>
          </a:bodyPr>
          <a:lstStyle/>
          <a:p>
            <a:r>
              <a:rPr lang="es-MX" sz="5400" b="1" i="0" strike="noStrike" cap="none" spc="0" baseline="0" dirty="0">
                <a:solidFill>
                  <a:srgbClr val="000000"/>
                </a:solidFill>
                <a:effectLst/>
                <a:latin typeface="Tahoma"/>
                <a:ea typeface="Tahoma"/>
                <a:cs typeface="Tahoma"/>
              </a:rPr>
              <a:t>YouTube</a:t>
            </a:r>
          </a:p>
        </p:txBody>
      </p:sp>
      <p:sp>
        <p:nvSpPr>
          <p:cNvPr id="22" name="Footer Placeholder 3">
            <a:extLst>
              <a:ext uri="{FF2B5EF4-FFF2-40B4-BE49-F238E27FC236}">
                <a16:creationId xmlns:a16="http://schemas.microsoft.com/office/drawing/2014/main" id="{C97B3A3F-9ED6-4A79-AC30-5DA3727EA64F}"/>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23" name="Picture 22">
            <a:extLst>
              <a:ext uri="{FF2B5EF4-FFF2-40B4-BE49-F238E27FC236}">
                <a16:creationId xmlns:a16="http://schemas.microsoft.com/office/drawing/2014/main" id="{F4D8D84A-D06E-4236-BB26-04C1C717EBF2}"/>
              </a:ext>
            </a:extLst>
          </p:cNvPr>
          <p:cNvPicPr>
            <a:picLocks noChangeAspect="1"/>
          </p:cNvPicPr>
          <p:nvPr/>
        </p:nvPicPr>
        <p:blipFill>
          <a:blip r:embed="rId8">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Tree>
    <p:extLst>
      <p:ext uri="{BB962C8B-B14F-4D97-AF65-F5344CB8AC3E}">
        <p14:creationId xmlns:p14="http://schemas.microsoft.com/office/powerpoint/2010/main" val="275656898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76589"/>
            <a:ext cx="11937885" cy="6503975"/>
            <a:chOff x="-14748" y="-14748"/>
            <a:chExt cx="11794395" cy="6046465"/>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68171" t="6274" r="20556" b="65361"/>
            <a:stretch>
              <a:fillRect/>
            </a:stretch>
          </p:blipFill>
          <p:spPr>
            <a:xfrm rot="3566749">
              <a:off x="797288" y="891025"/>
              <a:ext cx="2932005" cy="415846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l="68171" t="6274" r="20556" b="65361"/>
            <a:stretch>
              <a:fillRect/>
            </a:stretch>
          </p:blipFill>
          <p:spPr>
            <a:xfrm rot="14385939">
              <a:off x="8271042" y="988348"/>
              <a:ext cx="2901711" cy="4115498"/>
            </a:xfrm>
            <a:prstGeom prst="rect">
              <a:avLst/>
            </a:prstGeom>
          </p:spPr>
        </p:pic>
        <p:grpSp>
          <p:nvGrpSpPr>
            <p:cNvPr id="10" name="Group 9"/>
            <p:cNvGrpSpPr/>
            <p:nvPr/>
          </p:nvGrpSpPr>
          <p:grpSpPr>
            <a:xfrm>
              <a:off x="759538" y="4325473"/>
              <a:ext cx="3564835" cy="1706244"/>
              <a:chOff x="1489151" y="4292027"/>
              <a:chExt cx="3564835" cy="1706244"/>
            </a:xfrm>
          </p:grpSpPr>
          <p:sp>
            <p:nvSpPr>
              <p:cNvPr id="15" name="Rectangle 14"/>
              <p:cNvSpPr/>
              <p:nvPr/>
            </p:nvSpPr>
            <p:spPr>
              <a:xfrm>
                <a:off x="1489151" y="4357134"/>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rcRect t="4183" r="67947" b="43399"/>
              <a:stretch>
                <a:fillRect/>
              </a:stretch>
            </p:blipFill>
            <p:spPr>
              <a:xfrm>
                <a:off x="1660199" y="4292027"/>
                <a:ext cx="1780286" cy="1641137"/>
              </a:xfrm>
              <a:prstGeom prst="rect">
                <a:avLst/>
              </a:prstGeom>
            </p:spPr>
          </p:pic>
          <p:sp>
            <p:nvSpPr>
              <p:cNvPr id="17" name="Title 1"/>
              <p:cNvSpPr txBox="1"/>
              <p:nvPr/>
            </p:nvSpPr>
            <p:spPr>
              <a:xfrm>
                <a:off x="3373854" y="467644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p>
            </p:txBody>
          </p:sp>
        </p:grpSp>
        <p:grpSp>
          <p:nvGrpSpPr>
            <p:cNvPr id="11" name="Group 10"/>
            <p:cNvGrpSpPr/>
            <p:nvPr/>
          </p:nvGrpSpPr>
          <p:grpSpPr>
            <a:xfrm>
              <a:off x="7882105" y="4247793"/>
              <a:ext cx="3607873" cy="1740396"/>
              <a:chOff x="6335833" y="4189072"/>
              <a:chExt cx="3607873" cy="1740396"/>
            </a:xfrm>
          </p:grpSpPr>
          <p:sp>
            <p:nvSpPr>
              <p:cNvPr id="12" name="Rectangle 11"/>
              <p:cNvSpPr/>
              <p:nvPr/>
            </p:nvSpPr>
            <p:spPr>
              <a:xfrm>
                <a:off x="6335833" y="4189072"/>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rcRect l="69863" t="8889" r="3242" b="38562"/>
              <a:stretch>
                <a:fillRect/>
              </a:stretch>
            </p:blipFill>
            <p:spPr>
              <a:xfrm>
                <a:off x="6752505" y="4285913"/>
                <a:ext cx="1492283" cy="1643555"/>
              </a:xfrm>
              <a:prstGeom prst="rect">
                <a:avLst/>
              </a:prstGeom>
            </p:spPr>
          </p:pic>
          <p:sp>
            <p:nvSpPr>
              <p:cNvPr id="14" name="Title 1"/>
              <p:cNvSpPr txBox="1"/>
              <p:nvPr/>
            </p:nvSpPr>
            <p:spPr>
              <a:xfrm>
                <a:off x="8412950" y="4538821"/>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p>
            </p:txBody>
          </p:sp>
        </p:grpSp>
      </p:grpSp>
      <p:pic>
        <p:nvPicPr>
          <p:cNvPr id="18" name="Picture 17"/>
          <p:cNvPicPr>
            <a:picLocks noChangeAspect="1"/>
          </p:cNvPicPr>
          <p:nvPr/>
        </p:nvPicPr>
        <p:blipFill>
          <a:blip r:embed="rId7">
            <a:extLst>
              <a:ext uri="{28A0092B-C50C-407E-A947-70E740481C1C}">
                <a14:useLocalDpi xmlns:a14="http://schemas.microsoft.com/office/drawing/2010/main" val="0"/>
              </a:ext>
            </a:extLst>
          </a:blip>
          <a:srcRect l="50929" r="25190" b="55054"/>
          <a:stretch>
            <a:fillRect/>
          </a:stretch>
        </p:blipFill>
        <p:spPr>
          <a:xfrm>
            <a:off x="4198234" y="634495"/>
            <a:ext cx="3967572" cy="4209252"/>
          </a:xfrm>
          <a:prstGeom prst="rect">
            <a:avLst/>
          </a:prstGeom>
        </p:spPr>
      </p:pic>
      <p:sp>
        <p:nvSpPr>
          <p:cNvPr id="21" name="Rectangle 20"/>
          <p:cNvSpPr/>
          <p:nvPr/>
        </p:nvSpPr>
        <p:spPr>
          <a:xfrm>
            <a:off x="2808726" y="182763"/>
            <a:ext cx="6574547" cy="923544"/>
          </a:xfrm>
          <a:prstGeom prst="rect">
            <a:avLst/>
          </a:prstGeom>
        </p:spPr>
        <p:txBody>
          <a:bodyPr wrap="none">
            <a:spAutoFit/>
          </a:bodyPr>
          <a:lstStyle/>
          <a:p>
            <a:r>
              <a:rPr lang="es-MX" sz="5400" b="1" i="0" strike="noStrike" cap="none" spc="0" baseline="0" dirty="0">
                <a:solidFill>
                  <a:srgbClr val="000000"/>
                </a:solidFill>
                <a:effectLst/>
                <a:latin typeface="Tahoma"/>
                <a:ea typeface="Tahoma"/>
                <a:cs typeface="Tahoma"/>
              </a:rPr>
              <a:t>Correo electrónico</a:t>
            </a:r>
          </a:p>
        </p:txBody>
      </p:sp>
      <p:sp>
        <p:nvSpPr>
          <p:cNvPr id="22" name="Footer Placeholder 3">
            <a:extLst>
              <a:ext uri="{FF2B5EF4-FFF2-40B4-BE49-F238E27FC236}">
                <a16:creationId xmlns:a16="http://schemas.microsoft.com/office/drawing/2014/main" id="{D53EBFD7-87B2-4467-AB4B-D6A10C05437C}"/>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23" name="Picture 22">
            <a:extLst>
              <a:ext uri="{FF2B5EF4-FFF2-40B4-BE49-F238E27FC236}">
                <a16:creationId xmlns:a16="http://schemas.microsoft.com/office/drawing/2014/main" id="{1B8C57EB-6F8E-49C3-A937-AA849BDE8641}"/>
              </a:ext>
            </a:extLst>
          </p:cNvPr>
          <p:cNvPicPr>
            <a:picLocks noChangeAspect="1"/>
          </p:cNvPicPr>
          <p:nvPr/>
        </p:nvPicPr>
        <p:blipFill>
          <a:blip r:embed="rId8">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Tree>
    <p:extLst>
      <p:ext uri="{BB962C8B-B14F-4D97-AF65-F5344CB8AC3E}">
        <p14:creationId xmlns:p14="http://schemas.microsoft.com/office/powerpoint/2010/main" val="267226452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1970171" cy="6354305"/>
            <a:chOff x="-14748" y="-14748"/>
            <a:chExt cx="11970171" cy="6028211"/>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68171" t="6274" r="20556" b="65361"/>
            <a:stretch>
              <a:fillRect/>
            </a:stretch>
          </p:blipFill>
          <p:spPr>
            <a:xfrm rot="3566749">
              <a:off x="760857" y="860906"/>
              <a:ext cx="2932005" cy="415846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l="68171" t="6274" r="20556" b="65361"/>
            <a:stretch>
              <a:fillRect/>
            </a:stretch>
          </p:blipFill>
          <p:spPr>
            <a:xfrm rot="14385939">
              <a:off x="8446818" y="1296072"/>
              <a:ext cx="2901711" cy="4115498"/>
            </a:xfrm>
            <a:prstGeom prst="rect">
              <a:avLst/>
            </a:prstGeom>
          </p:spPr>
        </p:pic>
        <p:grpSp>
          <p:nvGrpSpPr>
            <p:cNvPr id="10" name="Group 9"/>
            <p:cNvGrpSpPr/>
            <p:nvPr/>
          </p:nvGrpSpPr>
          <p:grpSpPr>
            <a:xfrm>
              <a:off x="996497" y="4313089"/>
              <a:ext cx="3587707" cy="1673890"/>
              <a:chOff x="1726110" y="4279643"/>
              <a:chExt cx="3587707" cy="1673890"/>
            </a:xfrm>
          </p:grpSpPr>
          <p:sp>
            <p:nvSpPr>
              <p:cNvPr id="15" name="Rectangle 14"/>
              <p:cNvSpPr/>
              <p:nvPr/>
            </p:nvSpPr>
            <p:spPr>
              <a:xfrm>
                <a:off x="1748982" y="4279643"/>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rcRect t="4183" r="67947" b="43399"/>
              <a:stretch>
                <a:fillRect/>
              </a:stretch>
            </p:blipFill>
            <p:spPr>
              <a:xfrm>
                <a:off x="1726110" y="4312396"/>
                <a:ext cx="1780286" cy="1641137"/>
              </a:xfrm>
              <a:prstGeom prst="rect">
                <a:avLst/>
              </a:prstGeom>
            </p:spPr>
          </p:pic>
          <p:sp>
            <p:nvSpPr>
              <p:cNvPr id="17" name="Title 1"/>
              <p:cNvSpPr txBox="1"/>
              <p:nvPr/>
            </p:nvSpPr>
            <p:spPr>
              <a:xfrm>
                <a:off x="3506396" y="4692913"/>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p>
            </p:txBody>
          </p:sp>
        </p:grpSp>
        <p:grpSp>
          <p:nvGrpSpPr>
            <p:cNvPr id="11" name="Group 10"/>
            <p:cNvGrpSpPr/>
            <p:nvPr/>
          </p:nvGrpSpPr>
          <p:grpSpPr>
            <a:xfrm>
              <a:off x="7820203" y="4313089"/>
              <a:ext cx="3608226" cy="1700374"/>
              <a:chOff x="6273931" y="4254368"/>
              <a:chExt cx="3608226" cy="1700374"/>
            </a:xfrm>
          </p:grpSpPr>
          <p:sp>
            <p:nvSpPr>
              <p:cNvPr id="12" name="Rectangle 11"/>
              <p:cNvSpPr/>
              <p:nvPr/>
            </p:nvSpPr>
            <p:spPr>
              <a:xfrm>
                <a:off x="6273931" y="4254368"/>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rcRect l="69863" t="8889" r="3242" b="38562"/>
              <a:stretch>
                <a:fillRect/>
              </a:stretch>
            </p:blipFill>
            <p:spPr>
              <a:xfrm>
                <a:off x="6675021" y="4311187"/>
                <a:ext cx="1492283" cy="1643555"/>
              </a:xfrm>
              <a:prstGeom prst="rect">
                <a:avLst/>
              </a:prstGeom>
            </p:spPr>
          </p:pic>
          <p:sp>
            <p:nvSpPr>
              <p:cNvPr id="14" name="Title 1"/>
              <p:cNvSpPr txBox="1"/>
              <p:nvPr/>
            </p:nvSpPr>
            <p:spPr>
              <a:xfrm>
                <a:off x="8351401" y="4652348"/>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p>
            </p:txBody>
          </p:sp>
        </p:grpSp>
      </p:grpSp>
      <p:grpSp>
        <p:nvGrpSpPr>
          <p:cNvPr id="2" name="Group 1"/>
          <p:cNvGrpSpPr/>
          <p:nvPr/>
        </p:nvGrpSpPr>
        <p:grpSpPr>
          <a:xfrm>
            <a:off x="3793172" y="1343726"/>
            <a:ext cx="4777696" cy="2625861"/>
            <a:chOff x="3537077" y="286837"/>
            <a:chExt cx="5363329" cy="3023242"/>
          </a:xfrm>
        </p:grpSpPr>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37077" y="286837"/>
              <a:ext cx="5363329" cy="3023242"/>
            </a:xfrm>
            <a:prstGeom prst="rect">
              <a:avLst/>
            </a:prstGeom>
          </p:spPr>
        </p:pic>
        <p:sp>
          <p:nvSpPr>
            <p:cNvPr id="19" name="Rectangle 18"/>
            <p:cNvSpPr/>
            <p:nvPr/>
          </p:nvSpPr>
          <p:spPr>
            <a:xfrm>
              <a:off x="5863472" y="1904214"/>
              <a:ext cx="1525800" cy="1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a:off x="3892770" y="191283"/>
            <a:ext cx="4461737" cy="923544"/>
          </a:xfrm>
          <a:prstGeom prst="rect">
            <a:avLst/>
          </a:prstGeom>
        </p:spPr>
        <p:txBody>
          <a:bodyPr wrap="none">
            <a:spAutoFit/>
          </a:bodyPr>
          <a:lstStyle/>
          <a:p>
            <a:r>
              <a:rPr lang="es-MX" sz="5400" b="1" i="0" strike="noStrike" cap="none" spc="0" baseline="0">
                <a:solidFill>
                  <a:srgbClr val="000000"/>
                </a:solidFill>
                <a:effectLst/>
                <a:latin typeface="Tahoma"/>
                <a:ea typeface="Tahoma"/>
                <a:cs typeface="Tahoma"/>
              </a:rPr>
              <a:t>Videojuegos</a:t>
            </a:r>
          </a:p>
        </p:txBody>
      </p:sp>
      <p:sp>
        <p:nvSpPr>
          <p:cNvPr id="23" name="Footer Placeholder 3">
            <a:extLst>
              <a:ext uri="{FF2B5EF4-FFF2-40B4-BE49-F238E27FC236}">
                <a16:creationId xmlns:a16="http://schemas.microsoft.com/office/drawing/2014/main" id="{E4222E69-E0C3-4C47-8729-A45CBBF5D44A}"/>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24" name="Picture 23">
            <a:extLst>
              <a:ext uri="{FF2B5EF4-FFF2-40B4-BE49-F238E27FC236}">
                <a16:creationId xmlns:a16="http://schemas.microsoft.com/office/drawing/2014/main" id="{D8038296-6D04-4168-B82F-D845A441EA4D}"/>
              </a:ext>
            </a:extLst>
          </p:cNvPr>
          <p:cNvPicPr>
            <a:picLocks noChangeAspect="1"/>
          </p:cNvPicPr>
          <p:nvPr/>
        </p:nvPicPr>
        <p:blipFill>
          <a:blip r:embed="rId8">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Tree>
    <p:extLst>
      <p:ext uri="{BB962C8B-B14F-4D97-AF65-F5344CB8AC3E}">
        <p14:creationId xmlns:p14="http://schemas.microsoft.com/office/powerpoint/2010/main" val="140956018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1.10.31"/>
  <p:tag name="AS_TITLE" val="Aspose.Slides for Java"/>
  <p:tag name="AS_VERSION" val="21.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6917</TotalTime>
  <Words>11396</Words>
  <Application>Microsoft Macintosh PowerPoint</Application>
  <PresentationFormat>Widescreen</PresentationFormat>
  <Paragraphs>880</Paragraphs>
  <Slides>53</Slides>
  <Notes>53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53</vt:i4>
      </vt:variant>
    </vt:vector>
  </HeadingPairs>
  <TitlesOfParts>
    <vt:vector size="63" baseType="lpstr">
      <vt:lpstr>Calibri</vt:lpstr>
      <vt:lpstr>PraterBlockPro</vt:lpstr>
      <vt:lpstr>Marvin Round</vt:lpstr>
      <vt:lpstr>Arial</vt:lpstr>
      <vt:lpstr>Smoothy Slanted</vt:lpstr>
      <vt:lpstr>Verdana</vt:lpstr>
      <vt:lpstr>Tahoma</vt:lpstr>
      <vt:lpstr>Calibri Light</vt:lpstr>
      <vt:lpstr>Smoothy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dc:title>
  <dc:creator>Megan Westmore</dc:creator>
  <cp:lastModifiedBy>Eric Castro</cp:lastModifiedBy>
  <cp:revision>227</cp:revision>
  <dcterms:created xsi:type="dcterms:W3CDTF">2021-06-11T20:56:57Z</dcterms:created>
  <dcterms:modified xsi:type="dcterms:W3CDTF">2023-02-25T19:08:03Z</dcterms:modified>
</cp:coreProperties>
</file>