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04" r:id="rId3"/>
    <p:sldId id="259" r:id="rId4"/>
    <p:sldId id="261" r:id="rId5"/>
    <p:sldId id="258" r:id="rId6"/>
    <p:sldId id="260" r:id="rId7"/>
    <p:sldId id="262" r:id="rId8"/>
    <p:sldId id="263" r:id="rId9"/>
    <p:sldId id="264" r:id="rId10"/>
    <p:sldId id="265" r:id="rId11"/>
    <p:sldId id="266" r:id="rId12"/>
    <p:sldId id="267" r:id="rId13"/>
    <p:sldId id="296" r:id="rId14"/>
    <p:sldId id="268" r:id="rId15"/>
    <p:sldId id="269" r:id="rId16"/>
    <p:sldId id="270" r:id="rId17"/>
    <p:sldId id="302" r:id="rId18"/>
    <p:sldId id="271" r:id="rId19"/>
    <p:sldId id="272" r:id="rId20"/>
    <p:sldId id="273" r:id="rId21"/>
    <p:sldId id="274" r:id="rId22"/>
    <p:sldId id="275" r:id="rId23"/>
    <p:sldId id="300" r:id="rId24"/>
    <p:sldId id="297" r:id="rId25"/>
    <p:sldId id="277" r:id="rId26"/>
    <p:sldId id="278" r:id="rId27"/>
    <p:sldId id="279" r:id="rId28"/>
    <p:sldId id="301"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303" r:id="rId46"/>
    <p:sldId id="305"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Marvin Round" panose="02000000000000000000" pitchFamily="2" charset="0"/>
      <p:regular r:id="rId55"/>
    </p:embeddedFont>
    <p:embeddedFont>
      <p:font typeface="Open Sans Extrabold" panose="020F0502020204030204" pitchFamily="34" charset="0"/>
      <p:bold r:id="rId56"/>
      <p:italic r:id="rId57"/>
      <p:boldItalic r:id="rId58"/>
    </p:embeddedFont>
    <p:embeddedFont>
      <p:font typeface="PraterBlockPro" panose="020B0504010101020102" pitchFamily="34" charset="77"/>
      <p:regular r:id="rId59"/>
    </p:embeddedFont>
    <p:embeddedFont>
      <p:font typeface="Smoothy" pitchFamily="2" charset="77"/>
      <p:regular r:id="rId60"/>
    </p:embeddedFont>
    <p:embeddedFont>
      <p:font typeface="Smoothy Slanted" pitchFamily="2" charset="77"/>
      <p:italic r:id="rId61"/>
    </p:embeddedFont>
    <p:embeddedFont>
      <p:font typeface="Tahoma" panose="020B0604030504040204" pitchFamily="34" charset="0"/>
      <p:regular r:id="rId62"/>
      <p:bold r:id="rId63"/>
    </p:embeddedFont>
    <p:embeddedFont>
      <p:font typeface="Verdana" panose="020B060403050404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707C8A"/>
    <a:srgbClr val="AFCFE4"/>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p:restoredTop sz="93061" autoAdjust="0"/>
  </p:normalViewPr>
  <p:slideViewPr>
    <p:cSldViewPr snapToGrid="0">
      <p:cViewPr varScale="1">
        <p:scale>
          <a:sx n="119" d="100"/>
          <a:sy n="119" d="100"/>
        </p:scale>
        <p:origin x="2336" y="1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DC861-0A22-49CD-B42B-2B42973D0870}" type="datetimeFigureOut">
              <a:rPr lang="en-US" smtClean="0"/>
              <a:t>2/26/23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AA58B-7F68-4F22-A5B3-354C37D900B1}" type="slidenum">
              <a:rPr lang="en-US" smtClean="0"/>
              <a:t>‹#›</a:t>
            </a:fld>
            <a:endParaRPr lang="en-US" dirty="0"/>
          </a:p>
        </p:txBody>
      </p:sp>
    </p:spTree>
    <p:extLst>
      <p:ext uri="{BB962C8B-B14F-4D97-AF65-F5344CB8AC3E}">
        <p14:creationId xmlns:p14="http://schemas.microsoft.com/office/powerpoint/2010/main" val="422551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NOTA:  El plan de estudios de Mis derechos, mi vida se desarrolló para que fuera lo más accesible posible para estudiantes de diversas identidades, discapacidades y necesidades de apoyo. Siempre que fue posible, usamos un lenguaje que fuera el más accesible e inclusivo de todas las identidades, incluidas las identidades LGBTQIA+. Sin embargo, estamos conscientes de que existen necesidades interconectadas relacionadas con la gramática correcta y lógica, el lenguaje inclusive y la accesibilidad. Le empoderamos para tomar decisiones respecto al lenguaje que MEJOR corresponde a las necesidades de sus estudiantes o de las personas que atiende en cuanto a representar y afirmar sus identidades y a asegurarse de que puedan tener acceso al material y entenderlo.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De manera que TODOS sus estudiantes se sientan incluidos, las diapositivas tendrán, por ejemplo, “amigo/a/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nuestro mejor intento de usar un lenguaje no binario directo, que aún no es común - incluso ni bien aceptado - en países de habla hispana. Sin embargo, las notas para el facilitador, serán un poco diferentes. Mientras se usó un lenguaje no binario indirecto lo más posible, </a:t>
            </a:r>
            <a:r>
              <a:rPr lang="es-MX" sz="1800" i="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se usó "o/a/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las notas para no afectar el flujo de sus explicaciones. Confiamos en que conocerá a sus estudiantes y que usará el lenguaje más apropiado para sus géneros.</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repetición ayuda para el aprendizaje. Dedique tiempo a revisar la última clase de Mis derechos, mi vida, que impartió antes de comenzar esta sesión.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puede responder a las preguntas privadas que el grupo le haya entregado en tarjetas durante su sesión de clase anterior.</a:t>
            </a:r>
          </a:p>
          <a:p>
            <a:endParaRPr lang="es-E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Diga</a:t>
            </a:r>
            <a:r>
              <a:rPr lang="en-U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En la clase de hoy, hablaremos sobre la anatomía. “Anatomía” se refiere a las partes del cuerpo. Hablaremos sobre los genitales y otras partes del cuerpo, así como lo que les sucede a estas partes del cuerpo al ser sexuales.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3811484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Ahora que hemos hablado sobre cómo todos los cuerpos son increíbles, enseguida analizaremos algunas partes específicas del cuerpo</a:t>
            </a:r>
            <a:r>
              <a:rPr lang="en-US" i="1" baseline="0" dirty="0"/>
              <a:t>. </a:t>
            </a:r>
            <a:r>
              <a:rPr lang="es-ES" i="1" baseline="0" dirty="0"/>
              <a:t>Comenzaremos por hablar sobre los cuerpos de las personas con vulva y vagina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10</a:t>
            </a:fld>
            <a:endParaRPr lang="en-US"/>
          </a:p>
        </p:txBody>
      </p:sp>
    </p:spTree>
    <p:extLst>
      <p:ext uri="{BB962C8B-B14F-4D97-AF65-F5344CB8AC3E}">
        <p14:creationId xmlns:p14="http://schemas.microsoft.com/office/powerpoint/2010/main" val="224995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Algunas personas tienen una vulva y vagina.</a:t>
            </a:r>
            <a:r>
              <a:rPr lang="en-US" i="1" baseline="0" dirty="0"/>
              <a:t> </a:t>
            </a:r>
            <a:r>
              <a:rPr lang="es-ES" i="1" baseline="0" dirty="0"/>
              <a:t>La vulva es la parte exterior de los genitales, y la vagina es una de las partes interiores</a:t>
            </a:r>
            <a:r>
              <a:rPr lang="en-US" i="1" baseline="0" dirty="0"/>
              <a:t>. </a:t>
            </a:r>
            <a:r>
              <a:rPr lang="es-ES" i="1" baseline="0" dirty="0"/>
              <a:t>Las vulvas las hay en millones de diferentes formas, tamaños y colores</a:t>
            </a:r>
            <a:r>
              <a:rPr lang="en-US" i="1" baseline="0" dirty="0"/>
              <a:t>. </a:t>
            </a:r>
            <a:r>
              <a:rPr lang="es-ES" i="1" baseline="0" dirty="0"/>
              <a:t>Todas son normales y sanas</a:t>
            </a:r>
            <a:r>
              <a:rPr lang="en-US" i="1" baseline="0" dirty="0"/>
              <a:t>. </a:t>
            </a:r>
          </a:p>
          <a:p>
            <a:endParaRPr lang="en-US" i="1" baseline="0" dirty="0"/>
          </a:p>
          <a:p>
            <a:r>
              <a:rPr lang="es-ES" i="1" baseline="0" dirty="0"/>
              <a:t>Recuerden: algunas personas con vulva y vagina se identifican como mujer y otras no</a:t>
            </a:r>
            <a:r>
              <a:rPr lang="en-US" i="1" baseline="0" dirty="0"/>
              <a:t>. </a:t>
            </a:r>
          </a:p>
          <a:p>
            <a:endParaRPr lang="en-US" i="1" baseline="0" dirty="0"/>
          </a:p>
          <a:p>
            <a:r>
              <a:rPr lang="es-ES" i="1" baseline="0" dirty="0"/>
              <a:t>¿Alguien de ustedes ha escuchado otras palabras que se refieran a la vulva y la vagina?</a:t>
            </a:r>
          </a:p>
          <a:p>
            <a:endParaRPr lang="en-US" i="1" baseline="0" dirty="0"/>
          </a:p>
          <a:p>
            <a:r>
              <a:rPr lang="es-ES" i="0" baseline="0" dirty="0"/>
              <a:t>Puede ser útil reconocer términos de jerga, ya que es probable que el grupo los escuchará de sus pares o en medios tradicionales o sociales</a:t>
            </a:r>
            <a:r>
              <a:rPr lang="en-US" i="0" baseline="0" dirty="0"/>
              <a:t>. </a:t>
            </a:r>
            <a:r>
              <a:rPr lang="es-ES" i="0" baseline="0" dirty="0"/>
              <a:t>Además, es muy importante que entiendan la terminología correcta para estas partes del cuerpo</a:t>
            </a:r>
            <a:r>
              <a:rPr lang="en-US" i="0" baseline="0" dirty="0"/>
              <a:t>.</a:t>
            </a: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11</a:t>
            </a:fld>
            <a:endParaRPr lang="en-US"/>
          </a:p>
        </p:txBody>
      </p:sp>
    </p:spTree>
    <p:extLst>
      <p:ext uri="{BB962C8B-B14F-4D97-AF65-F5344CB8AC3E}">
        <p14:creationId xmlns:p14="http://schemas.microsoft.com/office/powerpoint/2010/main" val="385048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Diga</a:t>
            </a:r>
            <a:r>
              <a:rPr lang="en-US" sz="1200" b="0" i="0"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 la parte exterior de la vulva se le conoce como labios vaginales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Los labios vaginales son los pliegues de piel alrededor de la abertura vaginal</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 veces, simplemente se les dicen “labios”. Hay labios exteriores e interiores, o mayores y menores.</a:t>
            </a:r>
          </a:p>
          <a:p>
            <a:pPr rtl="0"/>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El ano es la abertura o el orificio en el trasero por donde sale la evacuación de los intestinos (es decir, la popó)</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¿Alguien ha escuchado otras palabras para referirse al ano?</a:t>
            </a: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a:solidFill>
                  <a:schemeClr val="tx1"/>
                </a:solidFill>
                <a:effectLst/>
                <a:latin typeface="+mn-lt"/>
                <a:ea typeface="+mn-ea"/>
                <a:cs typeface="+mn-cs"/>
              </a:rPr>
              <a:t>Alguien del grupo puede decir “culo” u otra palabra</a:t>
            </a:r>
            <a:r>
              <a:rPr lang="en-US" sz="1200" b="0"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Puede ser útil reconocer términos de jerga, ya que es probable que los escuchen de sus pares o en medios tradicionales o sociales</a:t>
            </a:r>
            <a:r>
              <a:rPr lang="en-US"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Además, es muy importante que entiendan la terminología anatómica correcta para estas partes del cuerpo</a:t>
            </a:r>
            <a:r>
              <a:rPr lang="en-US" i="0" baseline="0" dirty="0"/>
              <a:t>.</a:t>
            </a:r>
            <a:endParaRPr lang="en-US" i="0" dirty="0"/>
          </a:p>
          <a:p>
            <a:endParaRPr lang="en-US" dirty="0"/>
          </a:p>
          <a:p>
            <a:endParaRPr lang="en-US" i="1" baseline="0" dirty="0"/>
          </a:p>
          <a:p>
            <a:endParaRPr lang="en-US" i="1" baseline="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12</a:t>
            </a:fld>
            <a:endParaRPr lang="en-US"/>
          </a:p>
        </p:txBody>
      </p:sp>
    </p:spTree>
    <p:extLst>
      <p:ext uri="{BB962C8B-B14F-4D97-AF65-F5344CB8AC3E}">
        <p14:creationId xmlns:p14="http://schemas.microsoft.com/office/powerpoint/2010/main" val="130483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t>Diga</a:t>
            </a:r>
            <a:r>
              <a:rPr lang="en-US" dirty="0"/>
              <a:t>: </a:t>
            </a:r>
            <a:r>
              <a:rPr lang="es-ES" sz="1200" b="0" i="1" u="none" strike="noStrike" kern="1200" dirty="0">
                <a:solidFill>
                  <a:schemeClr val="tx1"/>
                </a:solidFill>
                <a:effectLst/>
                <a:latin typeface="+mn-lt"/>
                <a:ea typeface="+mn-ea"/>
                <a:cs typeface="+mn-cs"/>
              </a:rPr>
              <a:t>Hay dos aberturas en la vulva. La abertura grande es la vagina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vagina es por donde salen los bebés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vagina también es por donde sale sangre y otros fluidos durante la menstruación, también conocida como "la regla” o “el periodo”.</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Los periodos menstruales, o "la regla”, típicamente suceden aproximadamente una vez al mes y duran de 2 a 8 días.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regla es normal y sana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No hay nada asqueroso acerca de una persona reglando</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Dentro de la sangre y los fluidos, hay algo llamado “un óvulo”. Es una de las partes que se necesitan para hacer bebés. </a:t>
            </a:r>
            <a:r>
              <a:rPr lang="es-ES" sz="1200" b="0" i="1" u="none" strike="noStrike" kern="1200" baseline="0" dirty="0">
                <a:solidFill>
                  <a:schemeClr val="tx1"/>
                </a:solidFill>
                <a:effectLst/>
                <a:latin typeface="+mn-lt"/>
                <a:ea typeface="+mn-ea"/>
                <a:cs typeface="+mn-cs"/>
              </a:rPr>
              <a:t>Hablaremos más sobre esto en otra clase. Alguien quizás use tampones, toallas femeninas, copas menstruales u otras cosas para captar la sangre y demás fluidos a medida que estas salen del cuerpo</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Una persona que esté reglando quizás tenga otros síntomas, como cólicos, es decir, dolor en la parte del cuerpo debajo del estómago</a:t>
            </a:r>
            <a:r>
              <a:rPr lang="en-US" sz="1200" b="0" i="1" u="none" strike="noStrike" kern="1200" baseline="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Una persona puede tener relaciones sexuales durante su regla; esto es seguro y normal</a:t>
            </a:r>
            <a:r>
              <a:rPr lang="en-US" sz="1200" b="0" i="1" u="none" strike="noStrike" kern="1200" dirty="0">
                <a:solidFill>
                  <a:schemeClr val="tx1"/>
                </a:solidFill>
                <a:effectLst/>
                <a:latin typeface="+mn-lt"/>
                <a:ea typeface="+mn-ea"/>
                <a:cs typeface="+mn-cs"/>
              </a:rPr>
              <a:t>. </a:t>
            </a:r>
          </a:p>
          <a:p>
            <a:pPr rtl="0"/>
            <a:endParaRPr lang="en-US" b="0" i="1" dirty="0">
              <a:effectLst/>
            </a:endParaRPr>
          </a:p>
          <a:p>
            <a:pPr rtl="0"/>
            <a:r>
              <a:rPr lang="es-ES" sz="1200" b="0" i="1" u="none" strike="noStrike" kern="1200" dirty="0">
                <a:solidFill>
                  <a:schemeClr val="tx1"/>
                </a:solidFill>
                <a:effectLst/>
                <a:latin typeface="+mn-lt"/>
                <a:ea typeface="+mn-ea"/>
                <a:cs typeface="+mn-cs"/>
              </a:rPr>
              <a:t>La otra abertura en la vulva se conoce como la uretra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uretra es por donde sale la orina (o pipí)</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uretra es mucho más pequeña y está arriba de la vagina</a:t>
            </a:r>
            <a:r>
              <a:rPr lang="en-US" sz="1200" b="0" i="1" u="none" strike="noStrike" kern="1200" dirty="0">
                <a:solidFill>
                  <a:schemeClr val="tx1"/>
                </a:solidFill>
                <a:effectLst/>
                <a:latin typeface="+mn-lt"/>
                <a:ea typeface="+mn-ea"/>
                <a:cs typeface="+mn-cs"/>
              </a:rPr>
              <a:t>.</a:t>
            </a:r>
          </a:p>
          <a:p>
            <a:pPr rtl="0"/>
            <a:endParaRPr lang="en-US" sz="1200" b="0" i="1" u="none" strike="noStrike" kern="1200" dirty="0">
              <a:solidFill>
                <a:schemeClr val="tx1"/>
              </a:solidFill>
              <a:effectLst/>
              <a:latin typeface="+mn-lt"/>
              <a:ea typeface="+mn-ea"/>
              <a:cs typeface="+mn-cs"/>
            </a:endParaRPr>
          </a:p>
          <a:p>
            <a:pPr rtl="0"/>
            <a:r>
              <a:rPr lang="es-ES" sz="1200" b="0" i="1" u="none" strike="noStrike" kern="1200" dirty="0">
                <a:solidFill>
                  <a:schemeClr val="tx1"/>
                </a:solidFill>
                <a:effectLst/>
                <a:latin typeface="+mn-lt"/>
                <a:ea typeface="+mn-ea"/>
                <a:cs typeface="+mn-cs"/>
              </a:rPr>
              <a:t>Arriba de la uretra, se encuentra el clítoris</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Hablaremos más sobre el clítoris en un momento</a:t>
            </a:r>
            <a:r>
              <a:rPr lang="en-US" sz="1200" b="0" i="1" u="none" strike="noStrike" kern="1200" baseline="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13</a:t>
            </a:fld>
            <a:endParaRPr lang="en-US"/>
          </a:p>
        </p:txBody>
      </p:sp>
    </p:spTree>
    <p:extLst>
      <p:ext uri="{BB962C8B-B14F-4D97-AF65-F5344CB8AC3E}">
        <p14:creationId xmlns:p14="http://schemas.microsoft.com/office/powerpoint/2010/main" val="115561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Después de que una persona pase por la pubertad, es normal que tenga sentimientos sexuales</a:t>
            </a:r>
            <a:r>
              <a:rPr lang="en-US" i="1" dirty="0"/>
              <a:t>. </a:t>
            </a:r>
            <a:r>
              <a:rPr lang="es-ES" i="1" dirty="0"/>
              <a:t>Los sentimientos sexuales son cuando ven a alguien y piensan que es súper y les atrae</a:t>
            </a:r>
            <a:r>
              <a:rPr lang="en-US" i="1" baseline="0" dirty="0"/>
              <a:t>. </a:t>
            </a:r>
            <a:r>
              <a:rPr lang="es-ES" i="1" baseline="0" dirty="0"/>
              <a:t>Quizás comiencen a pensar en besar o tocar a esa persona</a:t>
            </a:r>
            <a:r>
              <a:rPr lang="en-US" i="1" baseline="0" dirty="0"/>
              <a:t>. </a:t>
            </a:r>
            <a:r>
              <a:rPr lang="es-ES" i="1" baseline="0" dirty="0"/>
              <a:t>También, puede cambiar su vulva o su pene al ver a esa persona</a:t>
            </a:r>
            <a:r>
              <a:rPr lang="en-US" i="1" baseline="0" dirty="0"/>
              <a:t>. H</a:t>
            </a:r>
            <a:r>
              <a:rPr lang="es-ES" i="1" baseline="0" dirty="0" err="1"/>
              <a:t>ablaremos</a:t>
            </a:r>
            <a:r>
              <a:rPr lang="es-ES" i="1" baseline="0" dirty="0"/>
              <a:t> más sobre esto en la clase de hoy</a:t>
            </a:r>
            <a:r>
              <a:rPr lang="en-US" i="1" baseline="0" dirty="0"/>
              <a:t>. </a:t>
            </a:r>
          </a:p>
          <a:p>
            <a:endParaRPr lang="en-US" i="1" baseline="0" dirty="0"/>
          </a:p>
          <a:p>
            <a:r>
              <a:rPr lang="es-ES" i="1" baseline="0" dirty="0"/>
              <a:t>Los sentimientos sexuales son muy normales, y no deben sentirse mal por tenerlos</a:t>
            </a:r>
            <a:r>
              <a:rPr lang="en-US" i="1" baseline="0" dirty="0"/>
              <a:t>. </a:t>
            </a:r>
            <a:r>
              <a:rPr lang="es-ES" i="1" baseline="0" dirty="0"/>
              <a:t>También es muy normal si no tienen sentimientos sexuales.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14</a:t>
            </a:fld>
            <a:endParaRPr lang="en-US"/>
          </a:p>
        </p:txBody>
      </p:sp>
    </p:spTree>
    <p:extLst>
      <p:ext uri="{BB962C8B-B14F-4D97-AF65-F5344CB8AC3E}">
        <p14:creationId xmlns:p14="http://schemas.microsoft.com/office/powerpoint/2010/main" val="335241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Diga</a:t>
            </a:r>
            <a:r>
              <a:rPr lang="en-US" sz="1200" b="0" i="0"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Cuando una persona con vulva se excita sexualmente, puede sentir hormigueo y calor en su vulva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Además, la vagina produce fluido y puede sentirse más húmeda que de costumbre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Este fluido es normal y ayuda a que el sexo se sienta mejor</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Algunas veces sale mucho fluido, y eso es normal</a:t>
            </a:r>
            <a:r>
              <a:rPr lang="en-US" sz="1200" b="0" i="1" u="none" strike="noStrike" kern="1200" dirty="0">
                <a:solidFill>
                  <a:schemeClr val="tx1"/>
                </a:solidFill>
                <a:effectLst/>
                <a:latin typeface="+mn-lt"/>
                <a:ea typeface="+mn-ea"/>
                <a:cs typeface="+mn-cs"/>
              </a:rPr>
              <a:t>. </a:t>
            </a:r>
            <a:r>
              <a:rPr lang="es-MX" sz="1200" b="0" i="1" u="none" strike="noStrike" kern="1200" noProof="0" dirty="0">
                <a:solidFill>
                  <a:schemeClr val="tx1"/>
                </a:solidFill>
                <a:effectLst/>
                <a:latin typeface="+mn-lt"/>
                <a:ea typeface="+mn-ea"/>
                <a:cs typeface="+mn-cs"/>
              </a:rPr>
              <a:t>También, esto </a:t>
            </a:r>
            <a:r>
              <a:rPr lang="en-US" sz="1200" b="0" i="1" u="none" strike="noStrike" kern="1200" dirty="0">
                <a:solidFill>
                  <a:schemeClr val="tx1"/>
                </a:solidFill>
                <a:effectLst/>
                <a:latin typeface="+mn-lt"/>
                <a:ea typeface="+mn-ea"/>
                <a:cs typeface="+mn-cs"/>
              </a:rPr>
              <a:t>es privado. </a:t>
            </a:r>
            <a:r>
              <a:rPr lang="es-ES" sz="1200" b="0" i="1" u="none" strike="noStrike" kern="1200" dirty="0">
                <a:solidFill>
                  <a:schemeClr val="tx1"/>
                </a:solidFill>
                <a:effectLst/>
                <a:latin typeface="+mn-lt"/>
                <a:ea typeface="+mn-ea"/>
                <a:cs typeface="+mn-cs"/>
              </a:rPr>
              <a:t>Esto significa que no deben contarles a alguien que no sea su pareja romántica que sienten humedad u hormigueo en su vagina</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Siempre pueden hablar con profesionales de atención médica o con alguien en su círculo verde de confianza si les preocupan cambios en su vulva o vagina</a:t>
            </a:r>
            <a:r>
              <a:rPr lang="en-US" sz="1200" b="0" i="1" u="none" strike="noStrike" kern="1200" baseline="0" dirty="0">
                <a:solidFill>
                  <a:schemeClr val="tx1"/>
                </a:solidFill>
                <a:effectLst/>
                <a:latin typeface="+mn-lt"/>
                <a:ea typeface="+mn-ea"/>
                <a:cs typeface="+mn-cs"/>
              </a:rPr>
              <a:t>.</a:t>
            </a:r>
            <a:endParaRPr lang="en-US" sz="1200" b="0" i="1" u="none" strike="noStrike" kern="1200" dirty="0">
              <a:solidFill>
                <a:schemeClr val="tx1"/>
              </a:solidFill>
              <a:effectLst/>
              <a:latin typeface="+mn-lt"/>
              <a:ea typeface="+mn-ea"/>
              <a:cs typeface="+mn-cs"/>
            </a:endParaRPr>
          </a:p>
          <a:p>
            <a:pPr rtl="0"/>
            <a:endParaRPr lang="en-US" b="0"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El clítoris está arriba de la vagina y de la uretra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El clítoris es muy sensible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Cuando alguien con vulva se excita, puede tener un orgasmo (algunas veces llamado “clímax”) al tocar o tallar su clítoris.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Alguien también puede tener un orgasmo al tener relaciones sexuales con otra persona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Hablaremos más sobre esto en otra clase más adelante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Un orgasmo (o clímax) es lo que sucede cuando toda la excitación sexual en el cuerpo se acumula y acumula y acumula, y finalmente se libera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Típicamente, cuando alguien tiene un orgasmo, el cuerpo se siente muy, muy bien y relajado</a:t>
            </a:r>
            <a:r>
              <a:rPr lang="en-US" sz="12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rtl="0"/>
            <a:r>
              <a:rPr lang="es-ES" sz="1200" b="0" i="1" u="none" strike="noStrike" kern="1200" dirty="0">
                <a:solidFill>
                  <a:schemeClr val="tx1"/>
                </a:solidFill>
                <a:effectLst/>
                <a:latin typeface="+mn-lt"/>
                <a:ea typeface="+mn-ea"/>
                <a:cs typeface="+mn-cs"/>
              </a:rPr>
              <a:t>Cuando una persona con vulva tiene un orgasmo, los músculos dentro de la vagina se contraen, lo que significan que se unen apretándose y luego se liberan</a:t>
            </a:r>
            <a:r>
              <a:rPr lang="en-US" sz="1200" b="0" i="1" u="none" strike="noStrike" kern="1200" dirty="0">
                <a:solidFill>
                  <a:schemeClr val="tx1"/>
                </a:solidFill>
                <a:effectLst/>
                <a:latin typeface="+mn-lt"/>
                <a:ea typeface="+mn-ea"/>
                <a:cs typeface="+mn-cs"/>
              </a:rPr>
              <a:t>.  </a:t>
            </a:r>
            <a:endParaRPr lang="en-US" b="0" i="1"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15</a:t>
            </a:fld>
            <a:endParaRPr lang="en-US"/>
          </a:p>
        </p:txBody>
      </p:sp>
    </p:spTree>
    <p:extLst>
      <p:ext uri="{BB962C8B-B14F-4D97-AF65-F5344CB8AC3E}">
        <p14:creationId xmlns:p14="http://schemas.microsoft.com/office/powerpoint/2010/main" val="150909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Diga</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Cuando alguien toca su propia vulva y vagina para sentirse bien sexualmente o para tener un orgasmo, a esto se le llama “masturbación”</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Quizás se toquen o tallen su clítoris o pongan un dedo dentro de la vagina.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masturbación es una parte normal de ser sexual, y puede ser una excelente manera de aprender más sobre su cuerpo y lo que se siente bien en su cuerpo</a:t>
            </a:r>
            <a:r>
              <a:rPr lang="en-US" sz="1200" b="0" i="1" u="none" strike="noStrike" kern="1200" baseline="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Tanto las personas con vulva como las personas con pene se masturban</a:t>
            </a:r>
            <a:r>
              <a:rPr lang="en-US" sz="12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Algunas personas usan lubricante personal al masturbarse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El lubricante es un líquido transparente que puede hacer que sea más fácil mover su mano en su vulva y en su vagina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Pueden comprar lubricante en lugares como supermercados, farmacias o por Internet</a:t>
            </a:r>
            <a:r>
              <a:rPr lang="en-US" sz="12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La masturbación nunca debe doler</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Si duele, podrían usar más lubricante o tallar más lentamente</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También podrían tomar un descanso</a:t>
            </a:r>
            <a:r>
              <a:rPr lang="en-US" sz="1200" b="0" i="1" u="none" strike="noStrike" kern="1200" baseline="0" dirty="0">
                <a:solidFill>
                  <a:schemeClr val="tx1"/>
                </a:solidFill>
                <a:effectLst/>
                <a:latin typeface="+mn-lt"/>
                <a:ea typeface="+mn-ea"/>
                <a:cs typeface="+mn-cs"/>
              </a:rPr>
              <a:t>.</a:t>
            </a:r>
            <a:endParaRPr lang="en-US" b="0" i="1" dirty="0">
              <a:effectLst/>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16</a:t>
            </a:fld>
            <a:endParaRPr lang="en-US"/>
          </a:p>
        </p:txBody>
      </p:sp>
    </p:spTree>
    <p:extLst>
      <p:ext uri="{BB962C8B-B14F-4D97-AF65-F5344CB8AC3E}">
        <p14:creationId xmlns:p14="http://schemas.microsoft.com/office/powerpoint/2010/main" val="2904884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ahoma" panose="020B0604030504040204" pitchFamily="34" charset="0"/>
                <a:ea typeface="Tahoma" panose="020B0604030504040204" pitchFamily="34" charset="0"/>
                <a:cs typeface="Tahoma" panose="020B0604030504040204" pitchFamily="34" charset="0"/>
              </a:rPr>
              <a:t>Diga</a:t>
            </a:r>
            <a:r>
              <a:rPr lang="en-US" dirty="0">
                <a:latin typeface="Tahoma" panose="020B0604030504040204" pitchFamily="34" charset="0"/>
                <a:ea typeface="Tahoma" panose="020B0604030504040204" pitchFamily="34" charset="0"/>
                <a:cs typeface="Tahoma" panose="020B0604030504040204" pitchFamily="34" charset="0"/>
              </a:rPr>
              <a:t>: </a:t>
            </a:r>
            <a:r>
              <a:rPr lang="es-ES" sz="1200" b="0" i="1" u="none" strike="noStrike" kern="1200" dirty="0">
                <a:solidFill>
                  <a:schemeClr val="tx1"/>
                </a:solidFill>
                <a:effectLst/>
                <a:latin typeface="+mn-lt"/>
                <a:ea typeface="+mn-ea"/>
                <a:cs typeface="+mn-cs"/>
              </a:rPr>
              <a:t>Hay un par de cosas que deben saber para mantener su cuerpo sano al masturbarse</a:t>
            </a:r>
            <a:r>
              <a:rPr lang="en-US" sz="1200" b="0" i="1" u="none" strike="noStrike" kern="1200" baseline="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Antes de masturbarse, deben lavar sus manos y vulva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Algunas veces, masturbarse puede ser un poco sucio</a:t>
            </a:r>
            <a:r>
              <a:rPr lang="en-US" sz="1200" b="0" i="1" u="none" strike="noStrike" kern="1200" baseline="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Siempre deben asegurarse de tener una toalla o alguna otra cosa para limpiar su cuerpo y el área alrededor después de masturbarse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 buena idea lavarse las manos y la vulva después de masturbarse también</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Está bien lavarse la vulva, pero no deben enjabonar dentro de su vagina.</a:t>
            </a:r>
            <a:r>
              <a:rPr lang="en-US" i="1" baseline="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17</a:t>
            </a:fld>
            <a:endParaRPr lang="en-US"/>
          </a:p>
        </p:txBody>
      </p:sp>
    </p:spTree>
    <p:extLst>
      <p:ext uri="{BB962C8B-B14F-4D97-AF65-F5344CB8AC3E}">
        <p14:creationId xmlns:p14="http://schemas.microsoft.com/office/powerpoint/2010/main" val="1496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n-US" sz="1200" b="0" i="1" u="none" strike="noStrike" kern="1200" dirty="0" err="1">
                <a:solidFill>
                  <a:schemeClr val="tx1"/>
                </a:solidFill>
                <a:effectLst/>
                <a:latin typeface="+mn-lt"/>
                <a:ea typeface="+mn-ea"/>
                <a:cs typeface="+mn-cs"/>
              </a:rPr>
              <a:t>Algunas</a:t>
            </a:r>
            <a:r>
              <a:rPr lang="en-US" sz="1200" b="0" i="1" u="none" strike="noStrike" kern="1200" dirty="0">
                <a:solidFill>
                  <a:schemeClr val="tx1"/>
                </a:solidFill>
                <a:effectLst/>
                <a:latin typeface="+mn-lt"/>
                <a:ea typeface="+mn-ea"/>
                <a:cs typeface="+mn-cs"/>
              </a:rPr>
              <a:t> personas </a:t>
            </a:r>
            <a:r>
              <a:rPr lang="en-US" sz="1200" b="0" i="1" u="none" strike="noStrike" kern="1200" dirty="0" err="1">
                <a:solidFill>
                  <a:schemeClr val="tx1"/>
                </a:solidFill>
                <a:effectLst/>
                <a:latin typeface="+mn-lt"/>
                <a:ea typeface="+mn-ea"/>
                <a:cs typeface="+mn-cs"/>
              </a:rPr>
              <a:t>tienen</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senos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Hay senos de muchas diferentes formas, tamaños y colores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Algunos senos son grandes y algunos senos son chicos</a:t>
            </a:r>
            <a:r>
              <a:rPr lang="en-US" sz="1200" b="0" i="1" u="none" strike="noStrike" kern="1200" dirty="0">
                <a:solidFill>
                  <a:schemeClr val="tx1"/>
                </a:solidFill>
                <a:effectLst/>
                <a:latin typeface="+mn-lt"/>
                <a:ea typeface="+mn-ea"/>
                <a:cs typeface="+mn-cs"/>
              </a:rPr>
              <a:t>. Ambos son </a:t>
            </a:r>
            <a:r>
              <a:rPr lang="es-MX" sz="1200" b="0" i="1" u="none" strike="noStrike" kern="1200" noProof="0" dirty="0">
                <a:solidFill>
                  <a:schemeClr val="tx1"/>
                </a:solidFill>
                <a:effectLst/>
                <a:latin typeface="+mn-lt"/>
                <a:ea typeface="+mn-ea"/>
                <a:cs typeface="+mn-cs"/>
              </a:rPr>
              <a:t>normales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También es normal que un seno sea más grande que el otro</a:t>
            </a:r>
            <a:r>
              <a:rPr lang="en-US" sz="1200" b="0" i="1" u="none" strike="noStrike" kern="1200" dirty="0">
                <a:solidFill>
                  <a:schemeClr val="tx1"/>
                </a:solidFill>
                <a:effectLst/>
                <a:latin typeface="+mn-lt"/>
                <a:ea typeface="+mn-ea"/>
                <a:cs typeface="+mn-cs"/>
              </a:rPr>
              <a:t>.</a:t>
            </a:r>
          </a:p>
          <a:p>
            <a:endParaRPr lang="en-US" sz="1200" b="0" i="1" u="none" strike="noStrike" kern="1200" dirty="0">
              <a:solidFill>
                <a:schemeClr val="tx1"/>
              </a:solidFill>
              <a:effectLst/>
              <a:latin typeface="+mn-lt"/>
              <a:ea typeface="+mn-ea"/>
              <a:cs typeface="+mn-cs"/>
            </a:endParaRPr>
          </a:p>
          <a:p>
            <a:r>
              <a:rPr lang="es-ES" sz="1200" b="0" i="1" u="none" strike="noStrike" kern="1200" dirty="0">
                <a:solidFill>
                  <a:schemeClr val="tx1"/>
                </a:solidFill>
                <a:effectLst/>
                <a:latin typeface="+mn-lt"/>
                <a:ea typeface="+mn-ea"/>
                <a:cs typeface="+mn-cs"/>
              </a:rPr>
              <a:t>Las personas con o sin senos tienen pezones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Los pezones son la parte que sobresale del extremo del seno o del centro del pecho</a:t>
            </a:r>
            <a:r>
              <a:rPr lang="en-US" sz="1200" b="0" i="1" u="none" strike="noStrike" kern="1200" baseline="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Los pezones también pueden ser de muchas diferentes formas, tamaños y colores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Algunas personas tienen vello alrededor de sus pezones, y otras no. Ambos son normales</a:t>
            </a:r>
            <a:r>
              <a:rPr lang="en-US" sz="1200" b="0" i="1" u="none" strike="noStrike" kern="1200" dirty="0">
                <a:solidFill>
                  <a:schemeClr val="tx1"/>
                </a:solidFill>
                <a:effectLst/>
                <a:latin typeface="+mn-lt"/>
                <a:ea typeface="+mn-ea"/>
                <a:cs typeface="+mn-cs"/>
              </a:rPr>
              <a:t>. </a:t>
            </a:r>
          </a:p>
          <a:p>
            <a:endParaRPr lang="en-US" sz="1200" b="0" i="1" u="none" strike="noStrike" kern="1200" dirty="0">
              <a:solidFill>
                <a:schemeClr val="tx1"/>
              </a:solidFill>
              <a:effectLst/>
              <a:latin typeface="+mn-lt"/>
              <a:ea typeface="+mn-ea"/>
              <a:cs typeface="+mn-cs"/>
            </a:endParaRPr>
          </a:p>
          <a:p>
            <a:r>
              <a:rPr lang="es-ES" sz="1200" b="0" i="1" u="none" strike="noStrike" kern="1200" dirty="0">
                <a:solidFill>
                  <a:schemeClr val="tx1"/>
                </a:solidFill>
                <a:effectLst/>
                <a:latin typeface="+mn-lt"/>
                <a:ea typeface="+mn-ea"/>
                <a:cs typeface="+mn-cs"/>
              </a:rPr>
              <a:t>Los senos y pezones de una persona pueden hacerse más grandes al tener sentimientos sexuales</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18</a:t>
            </a:fld>
            <a:endParaRPr lang="en-US"/>
          </a:p>
        </p:txBody>
      </p:sp>
    </p:spTree>
    <p:extLst>
      <p:ext uri="{BB962C8B-B14F-4D97-AF65-F5344CB8AC3E}">
        <p14:creationId xmlns:p14="http://schemas.microsoft.com/office/powerpoint/2010/main" val="55415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Eso fue mucha información, ¡y van muy bien! </a:t>
            </a:r>
            <a:r>
              <a:rPr lang="es-ES" i="1" baseline="0" dirty="0"/>
              <a:t>Tomemos un breve descanso para el cerebro antes de continuar con la clase.</a:t>
            </a:r>
          </a:p>
          <a:p>
            <a:endParaRPr lang="es-ES" i="1" baseline="0" dirty="0"/>
          </a:p>
          <a:p>
            <a:r>
              <a:rPr lang="es-ES" dirty="0"/>
              <a:t>A continuación, se presentan tres ideas para dar al grupo una breve oportunidad de descanso para el cerebro. Siéntese con la libertad de aportar sus propias ideas para descansos para el cerebro que funcionen mejor para su grupo.</a:t>
            </a:r>
          </a:p>
          <a:p>
            <a:endParaRPr lang="en-US" dirty="0"/>
          </a:p>
          <a:p>
            <a:r>
              <a:rPr lang="es-MX" b="1" noProof="0" dirty="0"/>
              <a:t>Respiración a cinco dedos</a:t>
            </a:r>
          </a:p>
          <a:p>
            <a:r>
              <a:rPr lang="es-ES" b="0" dirty="0"/>
              <a:t>Para este ejercicio, pida al grupo que coloquen una mano enfrente de su pecho con sus cinco dedos abiertos</a:t>
            </a:r>
            <a:r>
              <a:rPr lang="en-US" b="0" baseline="0" dirty="0"/>
              <a:t>. </a:t>
            </a:r>
            <a:r>
              <a:rPr lang="es-ES" b="0" baseline="0" dirty="0"/>
              <a:t>Luego, que usen el dedo índice de la otra mano para trazar hacia arriba y abajo por cada uno de los cinco dedos, comenzando por el pulgar</a:t>
            </a:r>
            <a:r>
              <a:rPr lang="en-US" b="0" baseline="0" dirty="0"/>
              <a:t>. </a:t>
            </a:r>
            <a:r>
              <a:rPr lang="es-ES" b="0" baseline="0" dirty="0"/>
              <a:t>A medida que tracen hacia arriba por un dedo, respiran hacia adentro. A medida que tracen hacia abajo por un dedo, respiran hacia afuera</a:t>
            </a:r>
            <a:r>
              <a:rPr lang="en-US" b="0" baseline="0" dirty="0"/>
              <a:t>. </a:t>
            </a:r>
            <a:r>
              <a:rPr lang="es-ES" b="0" baseline="0" dirty="0"/>
              <a:t>Cuando respiran hacia fuera en el dedo meñique, les puede decir que sacudan sus manos y brazos</a:t>
            </a:r>
            <a:r>
              <a:rPr lang="en-US" b="0" baseline="0" dirty="0"/>
              <a:t>. </a:t>
            </a:r>
            <a:r>
              <a:rPr lang="es-ES" b="0" baseline="0" dirty="0"/>
              <a:t>Al avanzar el año escolar, puede pedir a alguien del grupo que dirija este ejercicio para sus pares.</a:t>
            </a:r>
            <a:endParaRPr lang="en-US" b="0" baseline="0" dirty="0"/>
          </a:p>
          <a:p>
            <a:endParaRPr lang="en-US" b="0" baseline="0" dirty="0"/>
          </a:p>
          <a:p>
            <a:r>
              <a:rPr lang="es-ES" b="0" baseline="0" dirty="0"/>
              <a:t>Si este ejercicio no es físicamente accesible para su grupo, puede mostrar el trazado con su propia mano para el grupo a medida que respiren hacia adentro y hacia afuera.</a:t>
            </a:r>
          </a:p>
          <a:p>
            <a:endParaRPr lang="en-US" b="0" dirty="0"/>
          </a:p>
          <a:p>
            <a:r>
              <a:rPr lang="en-US" b="1" dirty="0"/>
              <a:t>Descanso para </a:t>
            </a:r>
            <a:r>
              <a:rPr lang="es-MX" b="1" noProof="0" dirty="0"/>
              <a:t>estirarse</a:t>
            </a:r>
          </a:p>
          <a:p>
            <a:r>
              <a:rPr lang="es-ES" b="0" dirty="0"/>
              <a:t>Dirija al grupo a través de una serie de estiramientos básicos</a:t>
            </a:r>
            <a:r>
              <a:rPr lang="en-US" b="0" baseline="0" dirty="0"/>
              <a:t>. </a:t>
            </a:r>
            <a:r>
              <a:rPr lang="es-ES" b="0" baseline="0" dirty="0"/>
              <a:t>Estos pueden realizarse en una silla o de pie, dependiendo de las necesidades de adaptación de su grupo</a:t>
            </a:r>
            <a:r>
              <a:rPr lang="en-US" b="0" baseline="0" dirty="0"/>
              <a:t>. </a:t>
            </a:r>
            <a:r>
              <a:rPr lang="es-ES" b="0" baseline="0" dirty="0"/>
              <a:t>Algunas ideas incluyen alcanzar hacia el cielo, estirar un brazo a la vez atravesando el pecho, alcanzar hacia los pies, girar la cabeza de lado a lado, </a:t>
            </a:r>
            <a:r>
              <a:rPr lang="es-ES" b="0" baseline="0" dirty="0" err="1"/>
              <a:t>etc</a:t>
            </a:r>
            <a:r>
              <a:rPr lang="en-US" b="0" baseline="0" dirty="0"/>
              <a:t>. </a:t>
            </a:r>
            <a:r>
              <a:rPr lang="es-ES" b="0" baseline="0" dirty="0"/>
              <a:t>Pida al grupo que sostengan una pose mientras usted cuente hasta diez</a:t>
            </a:r>
            <a:r>
              <a:rPr lang="en-US" b="0" baseline="0" dirty="0"/>
              <a:t>. </a:t>
            </a:r>
            <a:r>
              <a:rPr lang="es-ES" b="0" baseline="0" dirty="0"/>
              <a:t>Al avanzar el año escolar, puede pedir a alguien del grupo que dirija los estiramientos para sus pares.</a:t>
            </a:r>
            <a:endParaRPr lang="en-US" b="0" baseline="0" dirty="0"/>
          </a:p>
          <a:p>
            <a:endParaRPr lang="en-US" b="0" dirty="0"/>
          </a:p>
          <a:p>
            <a:r>
              <a:rPr lang="en-US" b="1" dirty="0"/>
              <a:t>El </a:t>
            </a:r>
            <a:r>
              <a:rPr lang="en-US" b="1" dirty="0" err="1"/>
              <a:t>baile</a:t>
            </a:r>
            <a:endParaRPr lang="en-US" b="1" dirty="0"/>
          </a:p>
          <a:p>
            <a:r>
              <a:rPr lang="es-ES" b="0" dirty="0"/>
              <a:t>Si les gusta bailar, puede tocar una canción breve para que bailen</a:t>
            </a:r>
            <a:r>
              <a:rPr lang="en-US" b="0" dirty="0"/>
              <a:t>.</a:t>
            </a:r>
            <a:r>
              <a:rPr lang="en-US" b="0" baseline="0" dirty="0"/>
              <a:t> </a:t>
            </a:r>
            <a:r>
              <a:rPr lang="es-ES" b="0" baseline="0" dirty="0"/>
              <a:t>Esto es particularmente efectivo si puede encontrar una canción relacionada con el tema de la clase de esa semana</a:t>
            </a:r>
            <a:r>
              <a:rPr lang="en-US" b="0" baseline="0" dirty="0"/>
              <a:t>.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19</a:t>
            </a:fld>
            <a:endParaRPr lang="en-US"/>
          </a:p>
        </p:txBody>
      </p:sp>
    </p:spTree>
    <p:extLst>
      <p:ext uri="{BB962C8B-B14F-4D97-AF65-F5344CB8AC3E}">
        <p14:creationId xmlns:p14="http://schemas.microsoft.com/office/powerpoint/2010/main" val="389850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Use la gran caja de herramientas de la clase para repasar las herramientas para relaciones sanas (Declaraciones “yo”, Mapa de relaciones, ¡NO! y Verificación de consentimiento). Pida al grupo que retire una herramienta a la vez y que hable sobre qué es y cómo se usa. Puede ser de gran ayuda para este repaso si proporciona situaciones específicas en qué pensar detenidamente.</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Por ejemplo, podría preguntar: “Si alguien le miente, ¿cuál sería una Declaración “yo” que podría usar para hacerle saber cómo se siente?”</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Quizás incluso considere usar ejemplos de situaciones que han ocurrido recientemente en su salón de clase, siempre y cuando no quebranten la confidencialidad. </a:t>
            </a:r>
            <a:r>
              <a:rPr lang="es-ES" sz="1200" b="0" kern="1200" dirty="0">
                <a:solidFill>
                  <a:srgbClr val="FF0000"/>
                </a:solidFill>
                <a:effectLst/>
                <a:latin typeface="+mn-lt"/>
                <a:ea typeface="+mn-ea"/>
                <a:cs typeface="+mn-cs"/>
              </a:rPr>
              <a:t>También puede pedirles que conecten las herramientas de la caja a sus relaciones actuales. </a:t>
            </a:r>
            <a:r>
              <a:rPr lang="es-ES" sz="1200" b="0" kern="1200" baseline="0" dirty="0">
                <a:solidFill>
                  <a:srgbClr val="FF0000"/>
                </a:solidFill>
                <a:effectLst/>
                <a:latin typeface="+mn-lt"/>
                <a:ea typeface="+mn-ea"/>
                <a:cs typeface="+mn-cs"/>
              </a:rPr>
              <a:t>Podría decir: “¿Alguien puede contarme sobre algo que está sucediendo ahora en sus vidas, con lo que la caja de herramientas pudiera ayudarles?”.</a:t>
            </a:r>
            <a:endParaRPr lang="en-US" b="0" dirty="0">
              <a:solidFill>
                <a:srgbClr val="FF0000"/>
              </a:solidFill>
              <a:effectLst/>
            </a:endParaRPr>
          </a:p>
          <a:p>
            <a:endParaRPr lang="en-US" dirty="0"/>
          </a:p>
          <a:p>
            <a:r>
              <a:rPr lang="es-ES" dirty="0"/>
              <a:t>Las instrucciones sobre cómo usar cada herramienta para relaciones sanas se encuentran en las siguientes clases: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Declaraciones “yo”</a:t>
            </a:r>
            <a:r>
              <a:rPr lang="es-ES" b="0" baseline="0" dirty="0"/>
              <a:t>: clases 2 y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Mapa de relaciones</a:t>
            </a:r>
            <a:r>
              <a:rPr lang="es-ES" b="0" baseline="0" dirty="0"/>
              <a:t>: clase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¡NO!: </a:t>
            </a:r>
            <a:r>
              <a:rPr lang="en-US" b="0" baseline="0" dirty="0" err="1"/>
              <a:t>clase</a:t>
            </a:r>
            <a:r>
              <a:rPr lang="en-US" b="0" baseline="0" dirty="0"/>
              <a:t> 5</a:t>
            </a:r>
          </a:p>
          <a:p>
            <a:pPr marL="171450" indent="-171450">
              <a:buFont typeface="Arial" panose="020B0604020202020204" pitchFamily="34" charset="0"/>
              <a:buChar char="•"/>
            </a:pPr>
            <a:r>
              <a:rPr lang="en-US" b="1" baseline="0" dirty="0" err="1"/>
              <a:t>Verificación</a:t>
            </a:r>
            <a:r>
              <a:rPr lang="en-US" b="1" baseline="0" dirty="0"/>
              <a:t> de </a:t>
            </a:r>
            <a:r>
              <a:rPr lang="en-US" b="1" baseline="0" dirty="0" err="1"/>
              <a:t>consentimiento</a:t>
            </a:r>
            <a:r>
              <a:rPr lang="en-US" b="1" baseline="0" dirty="0"/>
              <a:t>: </a:t>
            </a:r>
            <a:r>
              <a:rPr lang="en-US" b="0" baseline="0" dirty="0" err="1"/>
              <a:t>clase</a:t>
            </a:r>
            <a:r>
              <a:rPr lang="en-US" b="0" baseline="0" dirty="0"/>
              <a:t> 6</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2601632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Bien, es hora de continuar pensando en cuerpos</a:t>
            </a:r>
            <a:r>
              <a:rPr lang="en-US" i="1" dirty="0"/>
              <a:t>. </a:t>
            </a:r>
            <a:r>
              <a:rPr lang="es-ES" i="1" dirty="0"/>
              <a:t>Ahora, hablaremos sobre los cuerpos de personas con pene y testículos</a:t>
            </a:r>
            <a:r>
              <a:rPr lang="en-US" i="1"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20</a:t>
            </a:fld>
            <a:endParaRPr lang="en-US"/>
          </a:p>
        </p:txBody>
      </p:sp>
    </p:spTree>
    <p:extLst>
      <p:ext uri="{BB962C8B-B14F-4D97-AF65-F5344CB8AC3E}">
        <p14:creationId xmlns:p14="http://schemas.microsoft.com/office/powerpoint/2010/main" val="128943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Algunas personas tienen pene y testículos. Hay penes de muchas diferentes formas, tamaños y colores</a:t>
            </a:r>
            <a:r>
              <a:rPr lang="en-US" i="1" baseline="0" dirty="0"/>
              <a:t>. </a:t>
            </a:r>
            <a:r>
              <a:rPr lang="es-ES" i="1" baseline="0" dirty="0"/>
              <a:t>Todos son normales y sanos</a:t>
            </a:r>
            <a:r>
              <a:rPr lang="en-US" i="1" baseline="0" dirty="0"/>
              <a:t>. </a:t>
            </a:r>
            <a:r>
              <a:rPr lang="es-ES" i="1" baseline="0" dirty="0"/>
              <a:t>Algunas personas dicen que las personas de ciertas razas tienen el pene más grande que personas de otras razas</a:t>
            </a:r>
            <a:r>
              <a:rPr lang="en-US" i="1" baseline="0" dirty="0"/>
              <a:t>. </a:t>
            </a:r>
            <a:r>
              <a:rPr lang="en-US" i="1" baseline="0" dirty="0" err="1"/>
              <a:t>Esto</a:t>
            </a:r>
            <a:r>
              <a:rPr lang="en-US" i="1" baseline="0" dirty="0"/>
              <a:t> no es </a:t>
            </a:r>
            <a:r>
              <a:rPr lang="en-US" i="1" baseline="0" dirty="0" err="1"/>
              <a:t>verdad</a:t>
            </a:r>
            <a:r>
              <a:rPr lang="en-US" i="1" baseline="0" dirty="0"/>
              <a:t>. </a:t>
            </a:r>
            <a:r>
              <a:rPr lang="es-ES" i="1" baseline="0" dirty="0"/>
              <a:t>Personas de todos los colores de piel pueden tener el pene más grande o más pequeño</a:t>
            </a:r>
            <a:r>
              <a:rPr lang="en-US" i="1" baseline="0" dirty="0"/>
              <a:t>. </a:t>
            </a:r>
            <a:r>
              <a:rPr lang="es-ES" i="1" baseline="0" dirty="0"/>
              <a:t>Algunas personas también dicen que los penes grandes son mejores, pero esto tampoco es verdad</a:t>
            </a:r>
            <a:r>
              <a:rPr lang="en-US" i="1" baseline="0" dirty="0"/>
              <a:t>. </a:t>
            </a:r>
            <a:r>
              <a:rPr lang="es-ES" i="1" baseline="0" dirty="0"/>
              <a:t>Cualquier tamaño de pene es normal y bueno</a:t>
            </a:r>
            <a:r>
              <a:rPr lang="en-US" i="1" baseline="0" dirty="0"/>
              <a:t>.</a:t>
            </a:r>
          </a:p>
          <a:p>
            <a:endParaRPr lang="en-US" i="1" baseline="0" dirty="0"/>
          </a:p>
          <a:p>
            <a:r>
              <a:rPr lang="es-ES" i="1" baseline="0" dirty="0"/>
              <a:t>Recuerden: algunas personas con pene y testículos se identifican como hombre y otras no</a:t>
            </a:r>
            <a:r>
              <a:rPr lang="en-US" i="1" baseline="0" dirty="0"/>
              <a:t>. </a:t>
            </a:r>
          </a:p>
          <a:p>
            <a:endParaRPr lang="en-US" i="1" baseline="0" dirty="0"/>
          </a:p>
          <a:p>
            <a:r>
              <a:rPr lang="es-ES" i="1" baseline="0" dirty="0"/>
              <a:t>¿Alguien de ustedes ha escuchado otras palabras que se refieran al pene o a los testículos</a:t>
            </a:r>
            <a:r>
              <a:rPr lang="en-US" i="1" baseline="0" dirty="0"/>
              <a:t>?</a:t>
            </a:r>
          </a:p>
          <a:p>
            <a:endParaRPr lang="en-US" i="1" baseline="0" dirty="0"/>
          </a:p>
          <a:p>
            <a:r>
              <a:rPr lang="es-ES" i="0" baseline="0" dirty="0"/>
              <a:t>Puede ser útil reconocer términos de jerga, ya que es probable que los escuchen de sus pares o en medios tradicionales o sociales</a:t>
            </a:r>
            <a:r>
              <a:rPr lang="en-US" i="0" baseline="0" dirty="0"/>
              <a:t>. </a:t>
            </a:r>
            <a:r>
              <a:rPr lang="es-ES" i="0" baseline="0" dirty="0"/>
              <a:t>Además, es muy importante que entiendan la terminología correcta para estas partes del cuerpo</a:t>
            </a:r>
            <a:r>
              <a:rPr lang="en-US" i="0" baseline="0" dirty="0"/>
              <a:t>.</a:t>
            </a:r>
            <a:endParaRPr lang="en-US" i="0" dirty="0"/>
          </a:p>
          <a:p>
            <a:br>
              <a:rPr lang="en-US" dirty="0"/>
            </a:b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21</a:t>
            </a:fld>
            <a:endParaRPr lang="en-US"/>
          </a:p>
        </p:txBody>
      </p:sp>
    </p:spTree>
    <p:extLst>
      <p:ext uri="{BB962C8B-B14F-4D97-AF65-F5344CB8AC3E}">
        <p14:creationId xmlns:p14="http://schemas.microsoft.com/office/powerpoint/2010/main" val="1228084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Diga</a:t>
            </a:r>
            <a:r>
              <a:rPr lang="en-US" sz="1200" b="0" i="0"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El pene tiene 3 partes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El pene en sí es la parte larga, y la cabeza del pene es la parte en el extremo del pene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uretra es la abertura en la cabeza del pene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Aquí es por donde sale la orina y algo que se llama “semen”.</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Hablaremos más sobre el semen en un momento</a:t>
            </a:r>
            <a:r>
              <a:rPr lang="en-US" sz="1200" b="0" i="1" u="none" strike="noStrike" kern="1200" baseline="0" dirty="0">
                <a:solidFill>
                  <a:schemeClr val="tx1"/>
                </a:solidFill>
                <a:effectLst/>
                <a:latin typeface="+mn-lt"/>
                <a:ea typeface="+mn-ea"/>
                <a:cs typeface="+mn-cs"/>
              </a:rPr>
              <a:t>.</a:t>
            </a:r>
            <a:endParaRPr lang="en-US" sz="1200" b="0" i="1" u="none" strike="noStrike" kern="1200" dirty="0">
              <a:solidFill>
                <a:schemeClr val="tx1"/>
              </a:solidFill>
              <a:effectLst/>
              <a:latin typeface="+mn-lt"/>
              <a:ea typeface="+mn-ea"/>
              <a:cs typeface="+mn-cs"/>
            </a:endParaRPr>
          </a:p>
          <a:p>
            <a:pPr rtl="0"/>
            <a:endParaRPr lang="en-US" b="0" i="1" dirty="0">
              <a:effectLst/>
            </a:endParaRPr>
          </a:p>
          <a:p>
            <a:pPr rtl="0"/>
            <a:r>
              <a:rPr lang="es-ES" sz="1200" b="0" i="1" u="none" strike="noStrike" kern="1200" dirty="0">
                <a:solidFill>
                  <a:schemeClr val="tx1"/>
                </a:solidFill>
                <a:effectLst/>
                <a:latin typeface="+mn-lt"/>
                <a:ea typeface="+mn-ea"/>
                <a:cs typeface="+mn-cs"/>
              </a:rPr>
              <a:t>Algunas veces, se hace una circuncisión al pene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Esto significa que cuando la persona era bebé, un poco de piel, llamado "prepucio”, se retiró del pene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 los dos penes del lado izquierdo en la pantalla se les hizo la circuncisión</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 otras personas no se les hizo la circuncisión</a:t>
            </a:r>
            <a:r>
              <a:rPr lang="en-US" sz="1200" b="0" i="1" u="none" strike="noStrike" kern="1200" dirty="0">
                <a:solidFill>
                  <a:schemeClr val="tx1"/>
                </a:solidFill>
                <a:effectLst/>
                <a:latin typeface="+mn-lt"/>
                <a:ea typeface="+mn-ea"/>
                <a:cs typeface="+mn-cs"/>
              </a:rPr>
              <a:t>.</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Esto significa que aún tienen el prepucio</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Al pene del lado derecho de la pantalla no se le hizo la circuncisión</a:t>
            </a:r>
            <a:r>
              <a:rPr lang="en-US" sz="1200" b="0" i="1" u="none" strike="noStrike" kern="1200" baseline="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Aún tiene la piel que cubre la cabeza del pene</a:t>
            </a:r>
            <a:r>
              <a:rPr lang="en-US" sz="1200" b="0" i="1" u="none" strike="noStrike" kern="1200" baseline="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Tanto los penes a los que se les hizo la circuncisión como los que no, son sanos y normales</a:t>
            </a:r>
            <a:r>
              <a:rPr lang="en-US" sz="1200" b="0" i="1" u="none" strike="noStrike" kern="1200" dirty="0">
                <a:solidFill>
                  <a:schemeClr val="tx1"/>
                </a:solidFill>
                <a:effectLst/>
                <a:latin typeface="+mn-lt"/>
                <a:ea typeface="+mn-ea"/>
                <a:cs typeface="+mn-cs"/>
              </a:rPr>
              <a:t>.  </a:t>
            </a:r>
          </a:p>
          <a:p>
            <a:pPr rtl="0"/>
            <a:endParaRPr lang="en-US" b="0" i="1" dirty="0">
              <a:effectLst/>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22</a:t>
            </a:fld>
            <a:endParaRPr lang="en-US"/>
          </a:p>
        </p:txBody>
      </p:sp>
    </p:spTree>
    <p:extLst>
      <p:ext uri="{BB962C8B-B14F-4D97-AF65-F5344CB8AC3E}">
        <p14:creationId xmlns:p14="http://schemas.microsoft.com/office/powerpoint/2010/main" val="2234407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Diga</a:t>
            </a:r>
            <a:r>
              <a:rPr lang="en-US" dirty="0"/>
              <a:t>: </a:t>
            </a:r>
            <a:r>
              <a:rPr lang="es-ES" sz="1200" b="0" i="1" u="none" strike="noStrike" kern="1200" dirty="0">
                <a:solidFill>
                  <a:schemeClr val="tx1"/>
                </a:solidFill>
                <a:effectLst/>
                <a:latin typeface="+mn-lt"/>
                <a:ea typeface="+mn-ea"/>
                <a:cs typeface="+mn-cs"/>
              </a:rPr>
              <a:t>A la bolsa debajo del pene se le llama “escroto”, y contiene los testículos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Los testículos producen algo llamado “semen”, que contiene esperma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Hablaremos más sobre esto en un momento</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El esperma es la segunda parte de lo que se necesita para hacer bebés</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La primera parte es el óvulo, que está dentro de la persona con una vulva y vagina</a:t>
            </a:r>
            <a:r>
              <a:rPr lang="en-US" sz="1200" b="0" i="1" u="none" strike="noStrik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El ano es la abertura o el orificio en su trasero por donde sale la evacuación de los intestinos (es decir, la popó)</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¿Alguien ha escuchado otras palabras para referirse al ano</a:t>
            </a:r>
            <a:r>
              <a:rPr lang="en-US" sz="1200" b="0" i="1" u="none" strike="noStrike"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a:solidFill>
                  <a:schemeClr val="tx1"/>
                </a:solidFill>
                <a:effectLst/>
                <a:latin typeface="+mn-lt"/>
                <a:ea typeface="+mn-ea"/>
                <a:cs typeface="+mn-cs"/>
              </a:rPr>
              <a:t>Alguien del grupo puede decir “culo” u otra palabra</a:t>
            </a:r>
            <a:r>
              <a:rPr lang="en-US" sz="1200" b="0"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Puede ser útil reconocer términos de jerga, ya que es probable que los escuchen de sus pares o en medios tradicionales o sociales.</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Además, es muy importante que entiendan la terminología anatómica correcta para estas partes del cuerpo por motivos de seguridad</a:t>
            </a:r>
            <a:r>
              <a:rPr lang="en-US" i="0" baseline="0" dirty="0"/>
              <a:t>. </a:t>
            </a:r>
            <a:endParaRPr lang="en-US" i="0" dirty="0"/>
          </a:p>
          <a:p>
            <a:endParaRPr lang="en-US"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23</a:t>
            </a:fld>
            <a:endParaRPr lang="en-US"/>
          </a:p>
        </p:txBody>
      </p:sp>
    </p:spTree>
    <p:extLst>
      <p:ext uri="{BB962C8B-B14F-4D97-AF65-F5344CB8AC3E}">
        <p14:creationId xmlns:p14="http://schemas.microsoft.com/office/powerpoint/2010/main" val="3790755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Después de que una persona pase por la pubertad, es normal que tenga sentimientos sexuales</a:t>
            </a:r>
            <a:r>
              <a:rPr lang="en-US" i="1" dirty="0"/>
              <a:t>. </a:t>
            </a:r>
            <a:r>
              <a:rPr lang="es-ES" i="1" dirty="0"/>
              <a:t>Los sentimientos sexuales son cuando ven a alguien y piensan que es superlindo</a:t>
            </a:r>
            <a:r>
              <a:rPr lang="en-US" i="1" baseline="0" dirty="0"/>
              <a:t>. </a:t>
            </a:r>
            <a:r>
              <a:rPr lang="es-ES" i="1" baseline="0" dirty="0"/>
              <a:t>Quizás comiencen a pensar en besar o tocar a esa persona</a:t>
            </a:r>
            <a:r>
              <a:rPr lang="en-US" i="1" baseline="0" dirty="0"/>
              <a:t>. T</a:t>
            </a:r>
            <a:r>
              <a:rPr lang="es-ES" i="1" baseline="0" dirty="0" err="1"/>
              <a:t>ambién</a:t>
            </a:r>
            <a:r>
              <a:rPr lang="es-ES" i="1" baseline="0" dirty="0"/>
              <a:t>, puede cambiar su vulva o su pene al verla</a:t>
            </a:r>
            <a:r>
              <a:rPr lang="en-US" i="1" baseline="0" dirty="0"/>
              <a:t>. </a:t>
            </a:r>
            <a:r>
              <a:rPr lang="es-ES" i="1" baseline="0" dirty="0"/>
              <a:t>Hablaremos más sobre esto en la clase de hoy</a:t>
            </a:r>
            <a:r>
              <a:rPr lang="en-US" i="1" baseline="0" dirty="0"/>
              <a:t>. </a:t>
            </a:r>
          </a:p>
          <a:p>
            <a:endParaRPr lang="en-US" i="1" baseline="0" dirty="0"/>
          </a:p>
          <a:p>
            <a:r>
              <a:rPr lang="es-ES" i="1" baseline="0" dirty="0"/>
              <a:t>Los sentimientos sexuales son muy normales, y no deben sentirse mal por tenerlos</a:t>
            </a:r>
            <a:r>
              <a:rPr lang="en-US" i="1" baseline="0" dirty="0"/>
              <a:t>. </a:t>
            </a:r>
            <a:r>
              <a:rPr lang="es-ES" i="1" baseline="0" dirty="0"/>
              <a:t>También es muy normal si no tienen sentimientos sexuales</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24</a:t>
            </a:fld>
            <a:endParaRPr lang="en-US"/>
          </a:p>
        </p:txBody>
      </p:sp>
    </p:spTree>
    <p:extLst>
      <p:ext uri="{BB962C8B-B14F-4D97-AF65-F5344CB8AC3E}">
        <p14:creationId xmlns:p14="http://schemas.microsoft.com/office/powerpoint/2010/main" val="166195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sz="1200" b="0" i="1" u="none" strike="noStrike" kern="1200" dirty="0">
                <a:solidFill>
                  <a:schemeClr val="tx1"/>
                </a:solidFill>
                <a:effectLst/>
                <a:latin typeface="+mn-lt"/>
                <a:ea typeface="+mn-ea"/>
                <a:cs typeface="+mn-cs"/>
              </a:rPr>
              <a:t>Cuando alguien con un pene se siente excitado sexualmente, pueden tener una erección</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Una erección sucede cuando sangre fluye al pene, y este se endurece y se para</a:t>
            </a:r>
            <a:r>
              <a:rPr lang="en-US" sz="1200" b="0" i="1" u="none" strike="noStrike" kern="1200" dirty="0">
                <a:solidFill>
                  <a:schemeClr val="tx1"/>
                </a:solidFill>
                <a:effectLst/>
                <a:latin typeface="+mn-lt"/>
                <a:ea typeface="+mn-ea"/>
                <a:cs typeface="+mn-cs"/>
              </a:rPr>
              <a:t>.</a:t>
            </a:r>
          </a:p>
          <a:p>
            <a:endParaRPr lang="en-US" sz="1200" b="0" i="1" u="none" strike="noStrike" kern="1200" dirty="0">
              <a:solidFill>
                <a:schemeClr val="tx1"/>
              </a:solidFill>
              <a:effectLst/>
              <a:latin typeface="+mn-lt"/>
              <a:ea typeface="+mn-ea"/>
              <a:cs typeface="+mn-cs"/>
            </a:endParaRPr>
          </a:p>
          <a:p>
            <a:r>
              <a:rPr lang="es-ES" sz="1200" b="0" i="1" u="none" strike="noStrike" kern="1200" dirty="0">
                <a:solidFill>
                  <a:schemeClr val="tx1"/>
                </a:solidFill>
                <a:effectLst/>
                <a:latin typeface="+mn-lt"/>
                <a:ea typeface="+mn-ea"/>
                <a:cs typeface="+mn-cs"/>
              </a:rPr>
              <a:t>Las erecciones son muy normales y no deben sentirse mal por ellas. Las erecciones también son privadas</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Esto significa que las erecciones son algo solo para ustedes o algo solo entre ustedes y su pareja romántica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No deben decir a alguien que no sea su pareja romántica que tienen una erección, ni mostrarles su erección</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Si tienen una erección en un lugar público, puede ayudar pensar en algo más que no sea “sexy”. Respiren profundo varias veces y traten de distraerse para que su pene se vuelva a ablandar</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Podrían usar una chamarra para tapar su erección hasta que desaparezca</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Si les preocupa su erección o cualquier cambio en su pene o sus testículos, pueden hablar con personal de atención médica o con alguien en su círculo verde de confianza</a:t>
            </a:r>
            <a:r>
              <a:rPr lang="en-US" sz="1200" b="0" i="1" u="none" strike="noStrike" kern="1200" baseline="0" dirty="0">
                <a:solidFill>
                  <a:schemeClr val="tx1"/>
                </a:solidFill>
                <a:effectLst/>
                <a:latin typeface="+mn-lt"/>
                <a:ea typeface="+mn-ea"/>
                <a:cs typeface="+mn-cs"/>
              </a:rPr>
              <a:t>. </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25</a:t>
            </a:fld>
            <a:endParaRPr lang="en-US"/>
          </a:p>
        </p:txBody>
      </p:sp>
    </p:spTree>
    <p:extLst>
      <p:ext uri="{BB962C8B-B14F-4D97-AF65-F5344CB8AC3E}">
        <p14:creationId xmlns:p14="http://schemas.microsoft.com/office/powerpoint/2010/main" val="375549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Diga</a:t>
            </a:r>
            <a:r>
              <a:rPr lang="en-US" dirty="0"/>
              <a:t>: </a:t>
            </a:r>
            <a:r>
              <a:rPr lang="es-ES" sz="1200" b="0" i="1" u="none" strike="noStrike" kern="1200" dirty="0">
                <a:solidFill>
                  <a:schemeClr val="tx1"/>
                </a:solidFill>
                <a:effectLst/>
                <a:latin typeface="+mn-lt"/>
                <a:ea typeface="+mn-ea"/>
                <a:cs typeface="+mn-cs"/>
              </a:rPr>
              <a:t>Cuando alguien con un pene se excita sexualmente, puede tener orgasmos al tocar o tallar su pene parado y testículos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Alguien también puede tener un orgasmo al tener relaciones sexuales con otra persona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Hablaremos más sobre esto en otra clase más adelante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Recuerden: un orgasmo es cuando toda la excitación sexual en el cuerpo se acumula y acumula y acumula y, finalmente, se libera</a:t>
            </a:r>
            <a:r>
              <a:rPr lang="en-US" sz="1200" b="0" i="1" u="none" strike="noStrike" kern="1200" dirty="0">
                <a:solidFill>
                  <a:schemeClr val="tx1"/>
                </a:solidFill>
                <a:effectLst/>
                <a:latin typeface="+mn-lt"/>
                <a:ea typeface="+mn-ea"/>
                <a:cs typeface="+mn-cs"/>
              </a:rPr>
              <a:t>. T</a:t>
            </a:r>
            <a:r>
              <a:rPr lang="es-MX" sz="1200" b="0" i="1" u="none" strike="noStrike" kern="1200" noProof="0" dirty="0" err="1">
                <a:solidFill>
                  <a:schemeClr val="tx1"/>
                </a:solidFill>
                <a:effectLst/>
                <a:latin typeface="+mn-lt"/>
                <a:ea typeface="+mn-ea"/>
                <a:cs typeface="+mn-cs"/>
              </a:rPr>
              <a:t>ípicamente</a:t>
            </a:r>
            <a:r>
              <a:rPr lang="es-ES" sz="1200" b="0" i="1" u="none" strike="noStrike" kern="1200" dirty="0">
                <a:solidFill>
                  <a:schemeClr val="tx1"/>
                </a:solidFill>
                <a:effectLst/>
                <a:latin typeface="+mn-lt"/>
                <a:ea typeface="+mn-ea"/>
                <a:cs typeface="+mn-cs"/>
              </a:rPr>
              <a:t>, cuando alguien tiene una eyaculación, algunas veces llamada "orgasmo”, el cuerpo se siente muy, muy bien</a:t>
            </a:r>
            <a:r>
              <a:rPr lang="en-US" sz="1200" b="0" i="1" u="none" strike="noStrike" kern="1200" dirty="0">
                <a:solidFill>
                  <a:schemeClr val="tx1"/>
                </a:solidFill>
                <a:effectLst/>
                <a:latin typeface="+mn-lt"/>
                <a:ea typeface="+mn-ea"/>
                <a:cs typeface="+mn-cs"/>
              </a:rPr>
              <a:t>. A</a:t>
            </a:r>
            <a:r>
              <a:rPr lang="es-MX" sz="1200" b="0" i="1" u="none" strike="noStrike" kern="1200" noProof="0" dirty="0" err="1">
                <a:solidFill>
                  <a:schemeClr val="tx1"/>
                </a:solidFill>
                <a:effectLst/>
                <a:latin typeface="+mn-lt"/>
                <a:ea typeface="+mn-ea"/>
                <a:cs typeface="+mn-cs"/>
              </a:rPr>
              <a:t>lgunas</a:t>
            </a:r>
            <a:r>
              <a:rPr lang="es-ES" sz="1200" b="0" i="1" u="none" strike="noStrike" kern="1200" dirty="0">
                <a:solidFill>
                  <a:schemeClr val="tx1"/>
                </a:solidFill>
                <a:effectLst/>
                <a:latin typeface="+mn-lt"/>
                <a:ea typeface="+mn-ea"/>
                <a:cs typeface="+mn-cs"/>
              </a:rPr>
              <a:t> veces, se refiere a tener un orgasmo como “venirse”.</a:t>
            </a: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effectLst/>
            </a:endParaRPr>
          </a:p>
          <a:p>
            <a:pPr rtl="0"/>
            <a:r>
              <a:rPr lang="es-ES" sz="1200" b="0" i="1" u="none" strike="noStrike" kern="1200" dirty="0">
                <a:solidFill>
                  <a:schemeClr val="tx1"/>
                </a:solidFill>
                <a:effectLst/>
                <a:latin typeface="+mn-lt"/>
                <a:ea typeface="+mn-ea"/>
                <a:cs typeface="+mn-cs"/>
              </a:rPr>
              <a:t>Cuando una persona con pene tiene un orgasmo, puede eyacular. La eyaculación es cuando un fluido blanco llamado “semen” sale de la punta del pene.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Esto solo puede suceder si el pene está duro y parado.</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El semen contiene esperma, que es la segunda parte de lo que se necesita para hacer bebés</a:t>
            </a:r>
            <a:r>
              <a:rPr lang="en-US" sz="1200" b="0" i="1" u="none" strike="noStrike" kern="1200" dirty="0">
                <a:solidFill>
                  <a:schemeClr val="tx1"/>
                </a:solidFill>
                <a:effectLst/>
                <a:latin typeface="+mn-lt"/>
                <a:ea typeface="+mn-ea"/>
                <a:cs typeface="+mn-cs"/>
              </a:rPr>
              <a:t>.</a:t>
            </a:r>
          </a:p>
          <a:p>
            <a:pPr rtl="0"/>
            <a:endParaRPr lang="en-US" b="0" i="1" dirty="0">
              <a:effectLst/>
            </a:endParaRPr>
          </a:p>
          <a:p>
            <a:pPr rtl="0"/>
            <a:r>
              <a:rPr lang="es-ES" sz="1200" b="0" i="1" u="none" strike="noStrike" kern="1200" dirty="0">
                <a:solidFill>
                  <a:schemeClr val="tx1"/>
                </a:solidFill>
                <a:effectLst/>
                <a:latin typeface="+mn-lt"/>
                <a:ea typeface="+mn-ea"/>
                <a:cs typeface="+mn-cs"/>
              </a:rPr>
              <a:t>Algunas veces, una persona puede eyacular mientras duerme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 esto se le llama “sueño húmedo” y es completamente normal</a:t>
            </a:r>
            <a:r>
              <a:rPr lang="en-US" sz="1200" b="0" i="1" u="none" strike="noStrike" kern="1200" dirty="0">
                <a:solidFill>
                  <a:schemeClr val="tx1"/>
                </a:solidFill>
                <a:effectLst/>
                <a:latin typeface="+mn-lt"/>
                <a:ea typeface="+mn-ea"/>
                <a:cs typeface="+mn-cs"/>
              </a:rPr>
              <a:t>.</a:t>
            </a:r>
            <a:endParaRPr lang="en-US" b="0" i="1"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26</a:t>
            </a:fld>
            <a:endParaRPr lang="en-US"/>
          </a:p>
        </p:txBody>
      </p:sp>
    </p:spTree>
    <p:extLst>
      <p:ext uri="{BB962C8B-B14F-4D97-AF65-F5344CB8AC3E}">
        <p14:creationId xmlns:p14="http://schemas.microsoft.com/office/powerpoint/2010/main" val="1140928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Diga</a:t>
            </a:r>
            <a:r>
              <a:rPr lang="en-US" sz="1200" b="0" i="0"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Así como personas con vulva y vagina pueden masturbarse, las personas con pene y testículos también pueden masturbarse</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Recuerden: la masturbación es cuando alguien toca su propio pene y testículos para sentirse bien sexualmente o para tener un orgasmo</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Una persona puede tallar su pene o sostener sus testículos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La masturbación es una parte normal de ser sexual, y puede ser una excelente manera de aprender más sobre su cuerpo y lo que se siente bien en su cuerpo</a:t>
            </a:r>
            <a:r>
              <a:rPr lang="en-US" sz="1200" b="0" i="1" u="none" strike="noStrike" kern="1200" baseline="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Algunas personas usan lubricante personal al masturbarse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El lubricante es un líquido transparente que facilita mover la mano en su pene y testículos</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Pueden comprar lubricante en lugares como supermercados, farmacias o por Internet</a:t>
            </a:r>
            <a:r>
              <a:rPr lang="en-US" sz="12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u="none" strike="noStrike" kern="1200" dirty="0">
                <a:solidFill>
                  <a:schemeClr val="tx1"/>
                </a:solidFill>
                <a:effectLst/>
                <a:latin typeface="+mn-lt"/>
                <a:ea typeface="+mn-ea"/>
                <a:cs typeface="+mn-cs"/>
              </a:rPr>
              <a:t>La masturbación nunca debe doler</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Si duele, podrían usar más lubricante o tallar más lentamente</a:t>
            </a:r>
            <a:r>
              <a:rPr lang="en-US" sz="1200" b="0" i="1" u="none" strike="noStrike" kern="1200" baseline="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También podrían tomar un descanso</a:t>
            </a:r>
            <a:r>
              <a:rPr lang="en-US" sz="1200" b="0" i="1" u="none" strike="noStrike" kern="1200" baseline="0" dirty="0">
                <a:solidFill>
                  <a:schemeClr val="tx1"/>
                </a:solidFill>
                <a:effectLst/>
                <a:latin typeface="+mn-lt"/>
                <a:ea typeface="+mn-ea"/>
                <a:cs typeface="+mn-cs"/>
              </a:rPr>
              <a:t>.</a:t>
            </a:r>
            <a:endParaRPr lang="en-US" b="0"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effectLst/>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27</a:t>
            </a:fld>
            <a:endParaRPr lang="en-US"/>
          </a:p>
        </p:txBody>
      </p:sp>
    </p:spTree>
    <p:extLst>
      <p:ext uri="{BB962C8B-B14F-4D97-AF65-F5344CB8AC3E}">
        <p14:creationId xmlns:p14="http://schemas.microsoft.com/office/powerpoint/2010/main" val="280982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ahoma" panose="020B0604030504040204" pitchFamily="34" charset="0"/>
                <a:ea typeface="Tahoma" panose="020B0604030504040204" pitchFamily="34" charset="0"/>
                <a:cs typeface="Tahoma" panose="020B0604030504040204" pitchFamily="34" charset="0"/>
              </a:rPr>
              <a:t>Diga</a:t>
            </a:r>
            <a:r>
              <a:rPr lang="en-US" dirty="0">
                <a:latin typeface="Tahoma" panose="020B0604030504040204" pitchFamily="34" charset="0"/>
                <a:ea typeface="Tahoma" panose="020B0604030504040204" pitchFamily="34" charset="0"/>
                <a:cs typeface="Tahoma" panose="020B0604030504040204" pitchFamily="34" charset="0"/>
              </a:rPr>
              <a:t>: </a:t>
            </a:r>
            <a:r>
              <a:rPr lang="es-ES" sz="1200" b="0" i="1" u="none" strike="noStrike" kern="1200" dirty="0">
                <a:solidFill>
                  <a:schemeClr val="tx1"/>
                </a:solidFill>
                <a:effectLst/>
                <a:latin typeface="+mn-lt"/>
                <a:ea typeface="+mn-ea"/>
                <a:cs typeface="+mn-cs"/>
              </a:rPr>
              <a:t>Hay un par de cosas que deben saber para mantener su cuerpo sano al masturbarse</a:t>
            </a:r>
            <a:r>
              <a:rPr lang="en-US" sz="1200" b="0" i="1" u="none" strike="noStrike" kern="1200" baseline="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Antes de masturbarse, deben lavar sus manos y pene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Algunas veces, masturbarse puede ser un poco sucio</a:t>
            </a:r>
            <a:r>
              <a:rPr lang="en-US" sz="1200" b="0" i="1" u="none" strike="noStrike" kern="1200" baseline="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Siempre deben asegurarse de tener una toalla o alguna otra cosa para limpiar su cuerpo y el área alrededor después de masturbarse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 buena idea lavarse las manos y el pene después de masturbarse también</a:t>
            </a:r>
            <a:r>
              <a:rPr lang="en-US" sz="1200" b="0" i="1" u="none" strike="noStrike" kern="1200" dirty="0">
                <a:solidFill>
                  <a:schemeClr val="tx1"/>
                </a:solidFill>
                <a:effectLst/>
                <a:latin typeface="+mn-lt"/>
                <a:ea typeface="+mn-ea"/>
                <a:cs typeface="+mn-cs"/>
              </a:rPr>
              <a:t>. </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28</a:t>
            </a:fld>
            <a:endParaRPr lang="en-US"/>
          </a:p>
        </p:txBody>
      </p:sp>
    </p:spTree>
    <p:extLst>
      <p:ext uri="{BB962C8B-B14F-4D97-AF65-F5344CB8AC3E}">
        <p14:creationId xmlns:p14="http://schemas.microsoft.com/office/powerpoint/2010/main" val="317580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Diga</a:t>
            </a:r>
            <a:r>
              <a:rPr lang="en-US" dirty="0"/>
              <a:t>: </a:t>
            </a:r>
            <a:r>
              <a:rPr lang="es-ES" i="1" dirty="0"/>
              <a:t>Todos los cuerpos se ven diferentes</a:t>
            </a:r>
            <a:r>
              <a:rPr lang="en-US" i="1" dirty="0"/>
              <a:t>. </a:t>
            </a:r>
            <a:r>
              <a:rPr lang="es-ES" i="1" dirty="0"/>
              <a:t>Hemos hablado sobre muchas partes del cuerpo hoy: vulvas, vaginas, senos, penes y testículos</a:t>
            </a:r>
            <a:r>
              <a:rPr lang="en-US" i="1" baseline="0" dirty="0"/>
              <a:t>. </a:t>
            </a:r>
            <a:r>
              <a:rPr lang="es-ES" i="1" baseline="0" dirty="0"/>
              <a:t>Algunas personas pueden tener combinaciones de estas partes del cuerpo</a:t>
            </a:r>
            <a:r>
              <a:rPr lang="en-US" i="1" baseline="0" dirty="0"/>
              <a:t>. </a:t>
            </a:r>
            <a:r>
              <a:rPr lang="es-ES" i="1" baseline="0" dirty="0"/>
              <a:t>Por ejemplo, alguien puede nacer con tanto una vulva como con testículos</a:t>
            </a:r>
            <a:r>
              <a:rPr lang="en-US" i="1" baseline="0" dirty="0"/>
              <a:t>. ¡</a:t>
            </a:r>
            <a:r>
              <a:rPr lang="es-ES" i="1" baseline="0" dirty="0"/>
              <a:t>Esto también es completamente sano y normal</a:t>
            </a:r>
            <a:r>
              <a:rPr lang="en-US" i="1" baseline="0" dirty="0"/>
              <a:t>! </a:t>
            </a:r>
            <a:r>
              <a:rPr lang="es-ES" i="1" baseline="0" dirty="0"/>
              <a:t>Algunas personas con cuerpos así se refieren a ellas mismas como "intersexuales”. Recuerden: su cuerpo es increíble tal y como es</a:t>
            </a:r>
            <a:r>
              <a:rPr lang="en-US" i="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s-ES" i="1" baseline="0" dirty="0"/>
              <a:t>Si alguna vez tienen preguntas acerca de sus partes del cuerpo, pueden preguntar a profesionales de atención médica o a alguien de su círculo verde de confianza.</a:t>
            </a:r>
            <a:endParaRPr lang="en-US" i="1" baseline="0" dirty="0"/>
          </a:p>
          <a:p>
            <a:endParaRPr lang="en-US" i="1" baseline="0" dirty="0"/>
          </a:p>
        </p:txBody>
      </p:sp>
      <p:sp>
        <p:nvSpPr>
          <p:cNvPr id="4" name="Slide Number Placeholder 3"/>
          <p:cNvSpPr>
            <a:spLocks noGrp="1"/>
          </p:cNvSpPr>
          <p:nvPr>
            <p:ph type="sldNum" sz="quarter" idx="10"/>
          </p:nvPr>
        </p:nvSpPr>
        <p:spPr/>
        <p:txBody>
          <a:bodyPr/>
          <a:lstStyle/>
          <a:p>
            <a:fld id="{68BAA58B-7F68-4F22-A5B3-354C37D900B1}" type="slidenum">
              <a:rPr lang="en-US" smtClean="0"/>
              <a:t>29</a:t>
            </a:fld>
            <a:endParaRPr lang="en-US"/>
          </a:p>
        </p:txBody>
      </p:sp>
    </p:spTree>
    <p:extLst>
      <p:ext uri="{BB962C8B-B14F-4D97-AF65-F5344CB8AC3E}">
        <p14:creationId xmlns:p14="http://schemas.microsoft.com/office/powerpoint/2010/main" val="54615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Puede imprimir esta diapositiva por separado para que puedan usar la hoja Palabras importantes como tablero de comunicación durante la clase. Repase las palabras con las definiciones que se sugieren a continuación. Para que puedan entender mejor, puede pedir al grupo que aporte sus propias definiciones para las palabras del vocabulario o que proporcione un enunciado o una situación con la palabra nueva.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Pene</a:t>
            </a:r>
            <a:r>
              <a:rPr lang="en-US" sz="1200" kern="1200" dirty="0">
                <a:solidFill>
                  <a:schemeClr val="tx1"/>
                </a:solidFill>
                <a:effectLst/>
                <a:latin typeface="+mn-lt"/>
                <a:ea typeface="+mn-ea"/>
                <a:cs typeface="+mn-cs"/>
              </a:rPr>
              <a:t>: un genital o una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privada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Vulva: un genital o una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privada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Senos: una parte del cuerpo en el pecho</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Sentimientos sexuales: cuando se siente atraído a alguien y quiere besar o tocar esa persona.</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Masturbarse: cuando alguien toca sus propios genitales para sentirse bien sexualmente</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Público: lugares donde otras personas pueden entrar y salir, y algunas veces hay mucha gente, como un centro comercial</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Privado: lugares donde otras personas necesitan su consentimiento para entrar y salir, como su recámara</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a:p>
        </p:txBody>
      </p:sp>
    </p:spTree>
    <p:extLst>
      <p:ext uri="{BB962C8B-B14F-4D97-AF65-F5344CB8AC3E}">
        <p14:creationId xmlns:p14="http://schemas.microsoft.com/office/powerpoint/2010/main" val="48987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n-US" i="1" dirty="0"/>
              <a:t>¡Bien </a:t>
            </a:r>
            <a:r>
              <a:rPr lang="en-US" i="1" dirty="0" err="1"/>
              <a:t>hecho</a:t>
            </a:r>
            <a:r>
              <a:rPr lang="en-US" i="1" dirty="0"/>
              <a:t>! </a:t>
            </a:r>
            <a:r>
              <a:rPr lang="es-ES" i="1" dirty="0"/>
              <a:t>Ya terminamos de hablar sobre las partes del cuerpo</a:t>
            </a:r>
            <a:r>
              <a:rPr lang="en-US" i="1" dirty="0"/>
              <a:t>. </a:t>
            </a:r>
            <a:r>
              <a:rPr lang="es-ES" i="1" dirty="0"/>
              <a:t>En la última parte de la clase, analizaremos dónde se puede masturbar de manera segura.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30</a:t>
            </a:fld>
            <a:endParaRPr lang="en-US"/>
          </a:p>
        </p:txBody>
      </p:sp>
    </p:spTree>
    <p:extLst>
      <p:ext uri="{BB962C8B-B14F-4D97-AF65-F5344CB8AC3E}">
        <p14:creationId xmlns:p14="http://schemas.microsoft.com/office/powerpoint/2010/main" val="3479235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Solo deben masturbarse en un lugar privado, y nunca en un lugar público</a:t>
            </a:r>
            <a:r>
              <a:rPr lang="en-US" b="0" i="1" dirty="0"/>
              <a:t>. </a:t>
            </a:r>
            <a:r>
              <a:rPr lang="es-ES" i="1" dirty="0"/>
              <a:t>Un lugar público es un lugar donde otras personas pueden entrar y salir, y algunas veces hay mucha gente</a:t>
            </a:r>
            <a:r>
              <a:rPr lang="en-US" i="1" baseline="0" dirty="0"/>
              <a:t>. </a:t>
            </a:r>
            <a:r>
              <a:rPr lang="es-ES" i="1" baseline="0" dirty="0"/>
              <a:t>Por ejemplo, un cine es un lugar público. Incluso si son la única persona en el cine, alguien puede entrar tarde a ver la película o puede entrar un empleado del cine</a:t>
            </a:r>
            <a:r>
              <a:rPr lang="en-US" i="1" baseline="0" dirty="0"/>
              <a:t>. </a:t>
            </a:r>
            <a:r>
              <a:rPr lang="es-ES" i="1" baseline="0" dirty="0"/>
              <a:t>Esto significa que es un lugar público</a:t>
            </a:r>
            <a:r>
              <a:rPr lang="en-US" i="1" baseline="0" dirty="0"/>
              <a:t>. </a:t>
            </a:r>
            <a:r>
              <a:rPr lang="es-ES" i="1" baseline="0" dirty="0"/>
              <a:t>No solo es </a:t>
            </a:r>
            <a:r>
              <a:rPr lang="es-ES" i="1" baseline="0" dirty="0" err="1"/>
              <a:t>superincómodo</a:t>
            </a:r>
            <a:r>
              <a:rPr lang="es-ES" i="1" baseline="0" dirty="0"/>
              <a:t> masturbarse en un lugar público, también es contra la ley</a:t>
            </a:r>
            <a:r>
              <a:rPr lang="en-US" i="1" baseline="0" dirty="0"/>
              <a:t>. </a:t>
            </a:r>
            <a:r>
              <a:rPr lang="es-ES" i="1" baseline="0" dirty="0"/>
              <a:t>Esto significa que, si se masturban en un lugar público, alguien puede llamar a la policía y podrían quedar bajo arresto.</a:t>
            </a:r>
            <a:r>
              <a:rPr lang="en-US" i="1" baseline="0" dirty="0"/>
              <a:t> </a:t>
            </a:r>
            <a:r>
              <a:rPr lang="en-US" i="1" baseline="0" dirty="0" err="1"/>
              <a:t>Esto</a:t>
            </a:r>
            <a:r>
              <a:rPr lang="en-US" i="1" baseline="0" dirty="0"/>
              <a:t> es </a:t>
            </a:r>
            <a:r>
              <a:rPr lang="en-US" i="1" baseline="0" dirty="0" err="1"/>
              <a:t>muy</a:t>
            </a:r>
            <a:r>
              <a:rPr lang="en-US" i="1" baseline="0" dirty="0"/>
              <a:t> serio.</a:t>
            </a:r>
          </a:p>
          <a:p>
            <a:endParaRPr lang="en-US" i="1" baseline="0" dirty="0"/>
          </a:p>
          <a:p>
            <a:r>
              <a:rPr lang="es-ES" i="1" baseline="0" dirty="0"/>
              <a:t>Es normal tener sentimientos sexuales y querer masturbarse, pero primero deben asegurarse de estar en un lugar privado</a:t>
            </a:r>
            <a:r>
              <a:rPr lang="en-US" i="1" baseline="0" dirty="0"/>
              <a:t>. </a:t>
            </a:r>
            <a:r>
              <a:rPr lang="es-ES" i="1" baseline="0" dirty="0"/>
              <a:t>Recuerden: un lugar privado es un lugar donde otras personas necesitan el consentimiento de ustedes para entrar</a:t>
            </a:r>
            <a:r>
              <a:rPr lang="en-US" i="1" baseline="0" dirty="0"/>
              <a:t>. </a:t>
            </a:r>
            <a:r>
              <a:rPr lang="es-ES" i="1" baseline="0" dirty="0"/>
              <a:t>Vamos a jugar un juego en las próximas diapositivas para ayudarles a pensar en lugares seguros dónde masturbarse</a:t>
            </a:r>
            <a:r>
              <a:rPr lang="en-US" i="1" baseline="0" dirty="0"/>
              <a:t>. </a:t>
            </a:r>
            <a:r>
              <a:rPr lang="es-ES" i="1" baseline="0" dirty="0"/>
              <a:t>Les voy a mostrar una imagen de un lugar</a:t>
            </a:r>
            <a:r>
              <a:rPr lang="en-US" i="1" baseline="0" dirty="0"/>
              <a:t>. </a:t>
            </a:r>
            <a:r>
              <a:rPr lang="es-ES" i="1" baseline="0" dirty="0"/>
              <a:t>Si piensan que es un lugar seguro para masturbarse, muestren un pulgar hacia arriba</a:t>
            </a:r>
            <a:r>
              <a:rPr lang="en-US" i="1" baseline="0" dirty="0"/>
              <a:t>. </a:t>
            </a:r>
            <a:r>
              <a:rPr lang="es-ES" i="1" baseline="0" dirty="0"/>
              <a:t>Si piensan que no es un lugar seguro para masturbarse, muestren un pulgar hacia abajo</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31</a:t>
            </a:fld>
            <a:endParaRPr lang="en-US"/>
          </a:p>
        </p:txBody>
      </p:sp>
    </p:spTree>
    <p:extLst>
      <p:ext uri="{BB962C8B-B14F-4D97-AF65-F5344CB8AC3E}">
        <p14:creationId xmlns:p14="http://schemas.microsoft.com/office/powerpoint/2010/main" val="1882442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¿Es el supermercado un lugar seguro para masturbarse? Muestren un pulgar hacia arriba si piensan que sí o un pulgar hacia abajo si piensan que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Un supermercado no es un lugar seguro para masturbarse</a:t>
            </a:r>
            <a:r>
              <a:rPr lang="en-US" i="1" baseline="0" dirty="0"/>
              <a:t>. </a:t>
            </a:r>
            <a:r>
              <a:rPr lang="es-ES" i="1" baseline="0" dirty="0"/>
              <a:t>Este es un lugar público</a:t>
            </a:r>
            <a:r>
              <a:rPr lang="en-US" i="1" baseline="0" dirty="0"/>
              <a:t>. </a:t>
            </a:r>
            <a:r>
              <a:rPr lang="es-ES" i="1" baseline="0" dirty="0"/>
              <a:t>Incluso si están en el baño en el supermercado, de todas maneras, es un lugar público.</a:t>
            </a:r>
            <a:r>
              <a:rPr lang="en-US" i="1" baseline="0" dirty="0"/>
              <a:t> </a:t>
            </a:r>
            <a:r>
              <a:rPr lang="es-ES" i="1" baseline="0" dirty="0"/>
              <a:t>Recuerden: es contra la ley masturbarse en lugares públicos</a:t>
            </a:r>
            <a:r>
              <a:rPr lang="en-US" i="1" baseline="0" dirty="0"/>
              <a:t>.</a:t>
            </a: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32</a:t>
            </a:fld>
            <a:endParaRPr lang="en-US"/>
          </a:p>
        </p:txBody>
      </p:sp>
    </p:spTree>
    <p:extLst>
      <p:ext uri="{BB962C8B-B14F-4D97-AF65-F5344CB8AC3E}">
        <p14:creationId xmlns:p14="http://schemas.microsoft.com/office/powerpoint/2010/main" val="718311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¿Es su recámara un lugar seguro para masturbarse</a:t>
            </a:r>
            <a:r>
              <a:rPr lang="en-US" i="1" baseline="0" dirty="0"/>
              <a:t>? </a:t>
            </a:r>
            <a:r>
              <a:rPr lang="es-ES" i="1" baseline="0" dirty="0"/>
              <a:t>Muestren un pulgar hacia arriba si piensan que sí o un pulgar hacia abajo si piensan que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Su recámara </a:t>
            </a:r>
            <a:r>
              <a:rPr lang="es-ES" i="1" u="sng" baseline="0" dirty="0"/>
              <a:t>sí</a:t>
            </a:r>
            <a:r>
              <a:rPr lang="es-ES" i="1" baseline="0" dirty="0"/>
              <a:t> es un lugar seguro para masturbarse</a:t>
            </a:r>
            <a:r>
              <a:rPr lang="en-US" i="1" baseline="0" dirty="0"/>
              <a:t>. </a:t>
            </a:r>
            <a:r>
              <a:rPr lang="es-ES" i="1" baseline="0" dirty="0"/>
              <a:t>Este es un lugar privado.</a:t>
            </a:r>
            <a:r>
              <a:rPr lang="en-US" i="1" baseline="0" dirty="0"/>
              <a:t> </a:t>
            </a:r>
            <a:r>
              <a:rPr lang="es-ES" i="1" baseline="0" dirty="0"/>
              <a:t>¿Deben tener la puerta abierta, o cerrada</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Deben cerrar la puerta de su recámara.</a:t>
            </a:r>
            <a:r>
              <a:rPr lang="en-US" i="1" baseline="0" dirty="0"/>
              <a:t> </a:t>
            </a:r>
            <a:r>
              <a:rPr lang="es-ES" i="1" baseline="0" dirty="0"/>
              <a:t>Si pueden, es buena idea cerrar la puerta con llave también</a:t>
            </a:r>
            <a:r>
              <a:rPr lang="en-US" i="1" baseline="0" dirty="0"/>
              <a:t>. </a:t>
            </a:r>
            <a:r>
              <a:rPr lang="es-ES" i="1" baseline="0" dirty="0"/>
              <a:t>Si comparten el cuarto con alguien más, quizás necesiten hablar con esta persona y poner un horario para que cada quien pueda tener su tiempo privado en la recámara</a:t>
            </a:r>
            <a:r>
              <a:rPr lang="en-US" i="1" baseline="0" dirty="0"/>
              <a:t>. </a:t>
            </a:r>
            <a:r>
              <a:rPr lang="es-ES" i="1" baseline="0" dirty="0"/>
              <a:t>Si hay ventanas en la habitación, deben cerrar las persianas o cortinas para mayor privacidad.</a:t>
            </a:r>
            <a:r>
              <a:rPr lang="en-US" i="1" baseline="0" dirty="0"/>
              <a:t> </a:t>
            </a:r>
            <a:r>
              <a:rPr lang="en-US" b="1" i="1" baseline="0" dirty="0"/>
              <a:t> </a:t>
            </a:r>
            <a:endParaRPr lang="en-US" b="1" i="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33</a:t>
            </a:fld>
            <a:endParaRPr lang="en-US"/>
          </a:p>
        </p:txBody>
      </p:sp>
    </p:spTree>
    <p:extLst>
      <p:ext uri="{BB962C8B-B14F-4D97-AF65-F5344CB8AC3E}">
        <p14:creationId xmlns:p14="http://schemas.microsoft.com/office/powerpoint/2010/main" val="569942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¿Es el camión de ruta un lugar seguro para masturbarse</a:t>
            </a:r>
            <a:r>
              <a:rPr lang="en-US" i="1" baseline="0" dirty="0"/>
              <a:t>? </a:t>
            </a:r>
            <a:r>
              <a:rPr lang="es-ES" i="1" baseline="0" dirty="0"/>
              <a:t>Muestren un pulgar hacia arriba si piensan que sí o un pulgar hacia abajo si piensan que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Un camión de ruta no es un lugar seguro para masturbarse</a:t>
            </a:r>
            <a:r>
              <a:rPr lang="en-US" i="1" baseline="0" dirty="0"/>
              <a:t>. </a:t>
            </a:r>
            <a:r>
              <a:rPr lang="es-ES" i="1" baseline="0" dirty="0"/>
              <a:t>Este es un lugar público</a:t>
            </a:r>
            <a:r>
              <a:rPr lang="en-US" i="1" baseline="0" dirty="0"/>
              <a:t>. </a:t>
            </a:r>
            <a:r>
              <a:rPr lang="es-ES" i="1" baseline="0" dirty="0"/>
              <a:t>Recuerden: es contra la ley masturbarse en lugares públicos.</a:t>
            </a:r>
            <a:endParaRPr lang="en-US" i="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34</a:t>
            </a:fld>
            <a:endParaRPr lang="en-US"/>
          </a:p>
        </p:txBody>
      </p:sp>
    </p:spTree>
    <p:extLst>
      <p:ext uri="{BB962C8B-B14F-4D97-AF65-F5344CB8AC3E}">
        <p14:creationId xmlns:p14="http://schemas.microsoft.com/office/powerpoint/2010/main" val="4169455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Pregunte</a:t>
            </a:r>
            <a:r>
              <a:rPr lang="en-US" dirty="0"/>
              <a:t>: </a:t>
            </a:r>
            <a:r>
              <a:rPr lang="es-ES" i="1" dirty="0"/>
              <a:t>¿De qué es esta foto?</a:t>
            </a:r>
          </a:p>
          <a:p>
            <a:endParaRPr lang="es-ES" b="0" i="1" dirty="0"/>
          </a:p>
          <a:p>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Este es un baño público, como el baño de la escuela</a:t>
            </a:r>
            <a:r>
              <a:rPr lang="en-US" i="1" baseline="0" dirty="0"/>
              <a:t>. </a:t>
            </a:r>
            <a:r>
              <a:rPr lang="es-ES" i="1" baseline="0" dirty="0"/>
              <a:t>Se sabe porque hay varios compartimientos y lavamanos</a:t>
            </a:r>
            <a:r>
              <a:rPr lang="en-US" i="1" baseline="0" dirty="0"/>
              <a:t>.</a:t>
            </a:r>
          </a:p>
          <a:p>
            <a:endParaRPr lang="en-US" i="0" dirty="0"/>
          </a:p>
          <a:p>
            <a:r>
              <a:rPr lang="en-US" dirty="0" err="1"/>
              <a:t>Diga</a:t>
            </a:r>
            <a:r>
              <a:rPr lang="en-US" dirty="0"/>
              <a:t>:</a:t>
            </a:r>
            <a:r>
              <a:rPr lang="en-US" baseline="0" dirty="0"/>
              <a:t> </a:t>
            </a:r>
            <a:r>
              <a:rPr lang="es-ES" i="1" baseline="0" dirty="0"/>
              <a:t>¿Es un baño público un lugar seguro para masturbarse</a:t>
            </a:r>
            <a:r>
              <a:rPr lang="en-US" i="1" baseline="0" dirty="0"/>
              <a:t>? </a:t>
            </a:r>
            <a:r>
              <a:rPr lang="es-ES" i="1" baseline="0" dirty="0"/>
              <a:t>Muestren un pulgar hacia arriba si piensan que sí o un pulgar hacia abajo si piensan que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Un baño público no es un lugar seguro para masturbarse. Este es un lugar público. Incluso si ustedes están dentro de un compartimiento con la puerta cerrada, de todas maneras, es un lugar público</a:t>
            </a:r>
            <a:r>
              <a:rPr lang="en-US" i="1" baseline="0" dirty="0"/>
              <a:t>. </a:t>
            </a:r>
            <a:r>
              <a:rPr lang="es-ES" i="1" baseline="0" dirty="0"/>
              <a:t>Recuerden: es contra la ley masturbarse en lugares públicos.</a:t>
            </a:r>
            <a:endParaRPr lang="en-US" i="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35</a:t>
            </a:fld>
            <a:endParaRPr lang="en-US"/>
          </a:p>
        </p:txBody>
      </p:sp>
    </p:spTree>
    <p:extLst>
      <p:ext uri="{BB962C8B-B14F-4D97-AF65-F5344CB8AC3E}">
        <p14:creationId xmlns:p14="http://schemas.microsoft.com/office/powerpoint/2010/main" val="2069569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¿Es el parque un lugar seguro para masturbarse</a:t>
            </a:r>
            <a:r>
              <a:rPr lang="en-US" i="1" baseline="0" dirty="0"/>
              <a:t>? </a:t>
            </a:r>
            <a:r>
              <a:rPr lang="es-ES" i="1" baseline="0" dirty="0"/>
              <a:t>Muestren un pulgar hacia arriba si piensan que sí o un pulgar hacia abajo si piensan que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Un parque no es un lugar seguro para masturbarse</a:t>
            </a:r>
            <a:r>
              <a:rPr lang="en-US" i="1" baseline="0" dirty="0"/>
              <a:t>. </a:t>
            </a:r>
            <a:r>
              <a:rPr lang="es-ES" i="1" baseline="0" dirty="0"/>
              <a:t>Este es un lugar público</a:t>
            </a:r>
            <a:r>
              <a:rPr lang="en-US" i="1" baseline="0" dirty="0"/>
              <a:t>. </a:t>
            </a:r>
            <a:r>
              <a:rPr lang="es-ES" i="1" baseline="0" dirty="0"/>
              <a:t>Incluso si está oscuro afuera o si son la única persona en el parque, de todas maneras, es un lugar público</a:t>
            </a:r>
            <a:r>
              <a:rPr lang="en-US" i="1" baseline="0" dirty="0"/>
              <a:t>. </a:t>
            </a:r>
            <a:r>
              <a:rPr lang="es-ES" i="1" baseline="0" dirty="0"/>
              <a:t>Recuerden: es contra la ley masturbarse en lugares públicos.</a:t>
            </a:r>
            <a:r>
              <a:rPr lang="en-US" i="1" baseline="0" dirty="0"/>
              <a:t>.</a:t>
            </a:r>
            <a:endParaRPr lang="en-US" i="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36</a:t>
            </a:fld>
            <a:endParaRPr lang="en-US"/>
          </a:p>
        </p:txBody>
      </p:sp>
    </p:spTree>
    <p:extLst>
      <p:ext uri="{BB962C8B-B14F-4D97-AF65-F5344CB8AC3E}">
        <p14:creationId xmlns:p14="http://schemas.microsoft.com/office/powerpoint/2010/main" val="1637908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Pregunte</a:t>
            </a:r>
            <a:r>
              <a:rPr lang="en-US" dirty="0"/>
              <a:t>: </a:t>
            </a:r>
            <a:r>
              <a:rPr lang="es-ES" i="1" dirty="0"/>
              <a:t>¿De qué es esta foto?</a:t>
            </a:r>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Este es un baño privado en una casa o en un apartamento.</a:t>
            </a:r>
            <a:endParaRPr lang="en-US" i="1" baseline="0" dirty="0"/>
          </a:p>
          <a:p>
            <a:endParaRPr lang="en-US" i="1" baseline="0" dirty="0"/>
          </a:p>
          <a:p>
            <a:r>
              <a:rPr lang="en-US" dirty="0" err="1"/>
              <a:t>Diga</a:t>
            </a:r>
            <a:r>
              <a:rPr lang="en-US" dirty="0"/>
              <a:t>:</a:t>
            </a:r>
            <a:r>
              <a:rPr lang="en-US" baseline="0" dirty="0"/>
              <a:t> </a:t>
            </a:r>
            <a:r>
              <a:rPr lang="es-ES" i="1" baseline="0" dirty="0"/>
              <a:t>¿Es su baño un lugar seguro para masturbarse</a:t>
            </a:r>
            <a:r>
              <a:rPr lang="en-US" i="1" baseline="0" dirty="0"/>
              <a:t>? </a:t>
            </a:r>
            <a:r>
              <a:rPr lang="es-ES" i="1" baseline="0" dirty="0"/>
              <a:t>Muestren un pulgar hacia arriba si piensan que sí o un pulgar hacia abajo si piensan que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s-ES" i="1" baseline="0" dirty="0"/>
              <a:t>Su baño </a:t>
            </a:r>
            <a:r>
              <a:rPr lang="es-ES" i="1" u="sng" baseline="0" dirty="0"/>
              <a:t>sí</a:t>
            </a:r>
            <a:r>
              <a:rPr lang="es-ES" i="1" baseline="0" dirty="0"/>
              <a:t> es un lugar seguro para masturbarse</a:t>
            </a:r>
            <a:r>
              <a:rPr lang="en-US" i="1" baseline="0" dirty="0"/>
              <a:t>. </a:t>
            </a:r>
            <a:r>
              <a:rPr lang="es-ES" i="1" baseline="0" dirty="0"/>
              <a:t>Este es un lugar privado</a:t>
            </a:r>
            <a:r>
              <a:rPr lang="en-US" i="1" baseline="0" dirty="0"/>
              <a:t>. </a:t>
            </a:r>
            <a:r>
              <a:rPr lang="es-ES" i="1" baseline="0" dirty="0"/>
              <a:t>Recuerden: deben cerrar la puerta del baño antes de masturbarse</a:t>
            </a:r>
            <a:r>
              <a:rPr lang="en-US" i="1" baseline="0" dirty="0"/>
              <a:t>. </a:t>
            </a:r>
            <a:r>
              <a:rPr lang="es-ES" i="1" baseline="0" dirty="0"/>
              <a:t>Si pueden, es buena idea cerrar la puerta con llave también</a:t>
            </a:r>
            <a:r>
              <a:rPr lang="en-US" i="1" baseline="0" dirty="0"/>
              <a:t>. </a:t>
            </a:r>
            <a:r>
              <a:rPr lang="es-ES" i="1" baseline="0" dirty="0"/>
              <a:t>Si hay ventanas en el baño, deben cerrar las persianas o cortinas para mayor privacidad</a:t>
            </a:r>
            <a:r>
              <a:rPr lang="en-US" b="0" i="1" baseline="0" dirty="0"/>
              <a:t>. </a:t>
            </a:r>
            <a:endParaRPr lang="en-US" b="0" i="0" dirty="0"/>
          </a:p>
          <a:p>
            <a:endParaRPr lang="en-US" i="1" baseline="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37</a:t>
            </a:fld>
            <a:endParaRPr lang="en-US"/>
          </a:p>
        </p:txBody>
      </p:sp>
    </p:spTree>
    <p:extLst>
      <p:ext uri="{BB962C8B-B14F-4D97-AF65-F5344CB8AC3E}">
        <p14:creationId xmlns:p14="http://schemas.microsoft.com/office/powerpoint/2010/main" val="987734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¡Hoy aprendimos mucho en la clase!</a:t>
            </a:r>
            <a:r>
              <a:rPr lang="en-US" i="1" baseline="0" dirty="0"/>
              <a:t> </a:t>
            </a:r>
            <a:r>
              <a:rPr lang="es-ES" i="1" baseline="0" dirty="0"/>
              <a:t>En cada una de nuestras clases sobre el cuerpo y el sexo, agregaremos algo nuevo a nuestra Lista de verificación para sexualidad segura</a:t>
            </a:r>
            <a:r>
              <a:rPr lang="en-US" i="1" baseline="0" dirty="0"/>
              <a:t>. </a:t>
            </a:r>
            <a:r>
              <a:rPr lang="es-ES" i="1" baseline="0" dirty="0"/>
              <a:t>Esta es una lista de lo que necesitan para que el sexo sea más seguro</a:t>
            </a:r>
            <a:r>
              <a:rPr lang="en-US" i="1" baseline="0" dirty="0"/>
              <a:t>. </a:t>
            </a:r>
            <a:r>
              <a:rPr lang="es-ES" i="1" baseline="0" dirty="0"/>
              <a:t>Aquí tengo una lista de verificación grande y daré a cada quien su propia lista de verificación más pequeña</a:t>
            </a:r>
            <a:r>
              <a:rPr lang="en-US" i="1" baseline="0" dirty="0"/>
              <a:t>. </a:t>
            </a:r>
            <a:r>
              <a:rPr lang="es-ES" i="1" baseline="0" dirty="0"/>
              <a:t>Hoy, agregaremos a nuestra lista “1. Un lugar seguro y privado”</a:t>
            </a:r>
            <a:r>
              <a:rPr lang="en-US" i="1" baseline="0" dirty="0"/>
              <a:t>. </a:t>
            </a:r>
            <a:r>
              <a:rPr lang="es-ES" i="1" baseline="0" dirty="0"/>
              <a:t>Para poder ser sexuales con o sin otra persona, primero, deben tener un lugar seguro y privado</a:t>
            </a:r>
            <a:r>
              <a:rPr lang="en-US" i="1" baseline="0" dirty="0"/>
              <a:t>. </a:t>
            </a:r>
          </a:p>
          <a:p>
            <a:endParaRPr lang="en-US" i="1" baseline="0" dirty="0"/>
          </a:p>
          <a:p>
            <a:r>
              <a:rPr lang="es-ES" i="0" baseline="0" dirty="0"/>
              <a:t>Pida que alguien del grupo se ofrezca para colocar el primer elemento de la lista de verificación en la lista del grupo</a:t>
            </a:r>
            <a:r>
              <a:rPr lang="en-US" i="0" baseline="0" dirty="0"/>
              <a:t>. </a:t>
            </a:r>
            <a:r>
              <a:rPr lang="es-ES" i="0" baseline="0" dirty="0"/>
              <a:t>Distribuya las listas de verificación para el grupo, el material impreso Gráfico para estudiantes de lugares seguros y privados y una barra adhesiva a cada estudiante</a:t>
            </a:r>
            <a:r>
              <a:rPr lang="en-US" i="0" baseline="0" dirty="0"/>
              <a:t>. </a:t>
            </a:r>
            <a:r>
              <a:rPr lang="es-ES" i="0" baseline="0" dirty="0"/>
              <a:t>Dé al grupo tiempo para pegar el Gráfico para estudiantes de lugares seguros y privados en su propia lista de verificación.</a:t>
            </a: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a:p>
        </p:txBody>
      </p:sp>
    </p:spTree>
    <p:extLst>
      <p:ext uri="{BB962C8B-B14F-4D97-AF65-F5344CB8AC3E}">
        <p14:creationId xmlns:p14="http://schemas.microsoft.com/office/powerpoint/2010/main" val="1527431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¿Tiene alguien alguna pregunta acerca de la clase de hoy? Recuerden: si no quieren hacer su pregunta en voz alta, pueden escribirla en una tarjeta y dejarla sobre su escritorio</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También pueden pedir a alguien en quien confían que les ayude a escribir su pregunta en la tarjeta. Recogeré las tarjetas y responderé a las preguntas la próxima vez que nos reunamos</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Cuando yo responda a una pregunta, no le diré a nadie quién la hizo</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39</a:t>
            </a:fld>
            <a:endParaRPr lang="en-US"/>
          </a:p>
        </p:txBody>
      </p:sp>
    </p:spTree>
    <p:extLst>
      <p:ext uri="{BB962C8B-B14F-4D97-AF65-F5344CB8AC3E}">
        <p14:creationId xmlns:p14="http://schemas.microsoft.com/office/powerpoint/2010/main" val="67503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Diga</a:t>
            </a:r>
            <a:r>
              <a:rPr lang="en-US" dirty="0"/>
              <a:t>: </a:t>
            </a:r>
            <a:r>
              <a:rPr lang="es-ES" sz="1200" i="1" kern="1200" dirty="0">
                <a:solidFill>
                  <a:schemeClr val="tx1"/>
                </a:solidFill>
                <a:effectLst/>
                <a:latin typeface="+mn-lt"/>
                <a:ea typeface="+mn-ea"/>
                <a:cs typeface="+mn-cs"/>
              </a:rPr>
              <a:t>Cómo parte de la clase de hoy, veremos algunos dibujos de cuerpos y partes del cuerpo. Quizás les de pena al hablar sobre esto. Quizás no les de pena.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Cualquiera de las dos está bien. Recuerden </a:t>
            </a:r>
            <a:r>
              <a:rPr lang="es-ES" sz="1200" i="1" kern="1200" dirty="0">
                <a:solidFill>
                  <a:srgbClr val="FF0000"/>
                </a:solidFill>
                <a:effectLst/>
                <a:latin typeface="+mn-lt"/>
                <a:ea typeface="+mn-ea"/>
                <a:cs typeface="+mn-cs"/>
              </a:rPr>
              <a:t>poner atención a cómo se sienten </a:t>
            </a:r>
            <a:r>
              <a:rPr lang="es-ES" sz="1200" i="1" kern="1200" dirty="0">
                <a:solidFill>
                  <a:schemeClr val="tx1"/>
                </a:solidFill>
                <a:effectLst/>
                <a:latin typeface="+mn-lt"/>
                <a:ea typeface="+mn-ea"/>
                <a:cs typeface="+mn-cs"/>
              </a:rPr>
              <a:t>y de cuidarse durante la clase. Si sienten que la clase les abruma, siempre pueden hacer unas respiraciones profundas, tomar un descanso o no participar en una actividad.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kern="1200" dirty="0">
                <a:solidFill>
                  <a:schemeClr val="tx1"/>
                </a:solidFill>
                <a:effectLst/>
                <a:latin typeface="+mn-lt"/>
                <a:ea typeface="+mn-ea"/>
                <a:cs typeface="+mn-cs"/>
              </a:rPr>
              <a:t>Si el grupo completó la actividad previa a la enseñanza, puede motivarles a usar los comportamientos para cuidarse que incluyeron en el rotafolio o sus planes individuales para sentimientos.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a:p>
        </p:txBody>
      </p:sp>
    </p:spTree>
    <p:extLst>
      <p:ext uri="{BB962C8B-B14F-4D97-AF65-F5344CB8AC3E}">
        <p14:creationId xmlns:p14="http://schemas.microsoft.com/office/powerpoint/2010/main" val="47087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¿Hay genitales de muchas diferentes formas, tamaños y colores?</a:t>
            </a:r>
            <a:r>
              <a:rPr lang="en-US" i="1" baseline="0" dirty="0"/>
              <a:t> </a:t>
            </a:r>
            <a:r>
              <a:rPr lang="es-ES" i="1" baseline="0" dirty="0"/>
              <a:t>Muestren un pulgar hacia arriba para un sí o un pulgar hacia abajo para un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n-US" i="1" baseline="0" dirty="0" err="1"/>
              <a:t>Correcto</a:t>
            </a:r>
            <a:r>
              <a:rPr lang="en-US" i="1" baseline="0" dirty="0"/>
              <a:t>. </a:t>
            </a:r>
            <a:r>
              <a:rPr lang="es-ES" i="1" baseline="0" dirty="0"/>
              <a:t>Las vulvas, vaginas, senos, penes y testículos pueden tener muchos aspectos diferentes</a:t>
            </a:r>
            <a:r>
              <a:rPr lang="en-US" i="1" baseline="0" dirty="0"/>
              <a:t>. </a:t>
            </a:r>
            <a:r>
              <a:rPr lang="es-ES" i="1" baseline="0" dirty="0"/>
              <a:t>Recuerden: no hay manera correcta o equivocada de tener el cuerpo</a:t>
            </a:r>
            <a:r>
              <a:rPr lang="en-US" i="1" baseline="0" dirty="0"/>
              <a:t>. </a:t>
            </a:r>
            <a:r>
              <a:rPr lang="es-ES" i="1" baseline="0" dirty="0"/>
              <a:t>Cualquiera que sea el aspecto de su cuerpo, ¡es increíble!</a:t>
            </a:r>
            <a:endParaRPr lang="en-US" i="0" baseline="0" dirty="0"/>
          </a:p>
          <a:p>
            <a:endParaRPr lang="en-US" i="0" baseline="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a:p>
        </p:txBody>
      </p:sp>
    </p:spTree>
    <p:extLst>
      <p:ext uri="{BB962C8B-B14F-4D97-AF65-F5344CB8AC3E}">
        <p14:creationId xmlns:p14="http://schemas.microsoft.com/office/powerpoint/2010/main" val="3569194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¿Es normal que una persona tenga sentimientos sexuales después de que pase por la pubertad? Muestren un pulgar hacia arriba para un sí o un pulgar hacia abajo para un no</a:t>
            </a:r>
            <a:r>
              <a:rPr lang="en-US" i="1" baseline="0" dirty="0"/>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n-US" i="1" baseline="0" dirty="0" err="1"/>
              <a:t>Correcto</a:t>
            </a:r>
            <a:r>
              <a:rPr lang="en-US" i="1" baseline="0" dirty="0"/>
              <a:t>. </a:t>
            </a:r>
            <a:r>
              <a:rPr lang="es-ES" i="1" baseline="0" dirty="0"/>
              <a:t>Después de pasar por la pubertad, tanto las personas con vulva y vagina como las personas con pene y testículos pueden tener sentimientos sexuales</a:t>
            </a:r>
            <a:r>
              <a:rPr lang="en-US" i="1" baseline="0" dirty="0"/>
              <a:t>. </a:t>
            </a:r>
            <a:r>
              <a:rPr lang="es-ES" i="1" baseline="0" dirty="0"/>
              <a:t>También es normal si no tienen sentimientos sexuales.</a:t>
            </a:r>
            <a:r>
              <a:rPr lang="en-US" i="1" baseline="0" dirty="0"/>
              <a:t> </a:t>
            </a:r>
            <a:r>
              <a:rPr lang="es-ES" i="1" baseline="0" dirty="0"/>
              <a:t>Cuando una persona con pene se excita sexualmente, el pene puede endurecerse y/o eyacular semen</a:t>
            </a:r>
            <a:r>
              <a:rPr lang="en-US" i="1" baseline="0" dirty="0"/>
              <a:t>. </a:t>
            </a:r>
            <a:r>
              <a:rPr lang="es-ES" i="1" baseline="0" dirty="0"/>
              <a:t>Cuando una persona con vulva se excita sexualmente, puede tener sensaciones de calor y hormigueo en la vulva, y la vagina puede producir fluido y sentirse húmedo</a:t>
            </a:r>
            <a:r>
              <a:rPr lang="en-US" i="1" baseline="0" dirty="0"/>
              <a:t>. </a:t>
            </a:r>
            <a:r>
              <a:rPr lang="en-US" i="1" baseline="0" dirty="0" err="1"/>
              <a:t>Todo</a:t>
            </a:r>
            <a:r>
              <a:rPr lang="en-US" i="1" baseline="0" dirty="0"/>
              <a:t> </a:t>
            </a:r>
            <a:r>
              <a:rPr lang="en-US" i="1" baseline="0" dirty="0" err="1"/>
              <a:t>esto</a:t>
            </a:r>
            <a:r>
              <a:rPr lang="en-US" i="1" baseline="0" dirty="0"/>
              <a:t> es normal. </a:t>
            </a:r>
            <a:endParaRPr lang="en-US" i="0" baseline="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a:p>
        </p:txBody>
      </p:sp>
    </p:spTree>
    <p:extLst>
      <p:ext uri="{BB962C8B-B14F-4D97-AF65-F5344CB8AC3E}">
        <p14:creationId xmlns:p14="http://schemas.microsoft.com/office/powerpoint/2010/main" val="1123037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ES" i="1" baseline="0" dirty="0"/>
              <a:t>¿Cuál de estos es un lugar seguro y privado para masturbarse</a:t>
            </a:r>
            <a:r>
              <a:rPr lang="en-US" i="1" baseline="0" dirty="0"/>
              <a:t>? </a:t>
            </a:r>
            <a:r>
              <a:rPr lang="es-ES" i="1" baseline="0" dirty="0"/>
              <a:t>Muestren un dedo para el baño en la escuela, dos dedos para un parque y tres dedos para su recámara en casa.</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endParaRPr lang="en-US" i="0" baseline="0" dirty="0"/>
          </a:p>
          <a:p>
            <a:endParaRPr lang="en-US" i="0" baseline="0" dirty="0"/>
          </a:p>
          <a:p>
            <a:r>
              <a:rPr lang="en-US" i="0" baseline="0" dirty="0" err="1"/>
              <a:t>Diga</a:t>
            </a:r>
            <a:r>
              <a:rPr lang="en-US" i="0" baseline="0" dirty="0"/>
              <a:t>: </a:t>
            </a:r>
            <a:r>
              <a:rPr lang="en-US" i="1" baseline="0" dirty="0" err="1"/>
              <a:t>Correcto</a:t>
            </a:r>
            <a:r>
              <a:rPr lang="en-US" i="1" baseline="0" dirty="0"/>
              <a:t>. </a:t>
            </a:r>
            <a:r>
              <a:rPr lang="es-ES" i="1" baseline="0" dirty="0"/>
              <a:t>Su recámara en casa sí es un lugar seguro para masturbarse</a:t>
            </a:r>
            <a:r>
              <a:rPr lang="en-US" i="1" baseline="0" dirty="0"/>
              <a:t>. </a:t>
            </a:r>
            <a:r>
              <a:rPr lang="es-ES" i="1" baseline="0" dirty="0"/>
              <a:t>Los otros lugares son lugares públicos, donde es ilegal masturbarse.</a:t>
            </a:r>
            <a:r>
              <a:rPr lang="en-US" b="0" i="1" baseline="0" dirty="0"/>
              <a:t> </a:t>
            </a:r>
            <a:r>
              <a:rPr lang="es-ES" b="0" i="1" baseline="0" dirty="0"/>
              <a:t>Está bien masturbarse en casa en su recámara o su baño con la puerta cerrada y con llave, y con las ventanas cubiertas para mayor privacidad</a:t>
            </a:r>
            <a:r>
              <a:rPr lang="en-US" b="0" i="1" baseline="0" dirty="0">
                <a:solidFill>
                  <a:srgbClr val="FFFF00"/>
                </a:solidFill>
              </a:rPr>
              <a:t>. </a:t>
            </a:r>
            <a:endParaRPr lang="en-US" b="0" i="0" baseline="0"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a:p>
        </p:txBody>
      </p:sp>
    </p:spTree>
    <p:extLst>
      <p:ext uri="{BB962C8B-B14F-4D97-AF65-F5344CB8AC3E}">
        <p14:creationId xmlns:p14="http://schemas.microsoft.com/office/powerpoint/2010/main" val="3388418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Si alguien les lastima o si alguien alguna vez les toca el cuerpo de una manera que no les gusta, pueden pedir ayuda</a:t>
            </a:r>
            <a:r>
              <a:rPr lang="en-US" i="1" baseline="0" dirty="0"/>
              <a:t>. </a:t>
            </a:r>
            <a:r>
              <a:rPr lang="es-ES" i="1" baseline="0" dirty="0"/>
              <a:t>No hicieron nada malo, y siempre hay alguien quien le pueda ayudar</a:t>
            </a:r>
            <a:r>
              <a:rPr lang="en-US" i="1" baseline="0" dirty="0"/>
              <a:t>. </a:t>
            </a:r>
            <a:r>
              <a:rPr lang="es-ES" i="1" baseline="0" dirty="0"/>
              <a:t>Pueden hablar con una persona de su círculo verde de confianza para pedir ayuda</a:t>
            </a:r>
            <a:r>
              <a:rPr lang="en-US" i="1" baseline="0" dirty="0"/>
              <a:t>. </a:t>
            </a:r>
            <a:r>
              <a:rPr lang="es-ES" i="1" baseline="0" dirty="0"/>
              <a:t>Si alguien está lastimando a una persona que conocen, también pueden hablar con una persona de su círculo verde de confianza para pedir ayuda</a:t>
            </a:r>
            <a:r>
              <a:rPr lang="en-US" i="1" baseline="0" dirty="0"/>
              <a:t>. </a:t>
            </a:r>
            <a:r>
              <a:rPr lang="es-ES" b="0" i="1" baseline="0" dirty="0"/>
              <a:t>Si está sucediendo una emergencia, siempre pueden llamar a 911</a:t>
            </a:r>
            <a:r>
              <a:rPr lang="en-US" b="0" i="1" baseline="0" dirty="0"/>
              <a:t>. </a:t>
            </a:r>
            <a:r>
              <a:rPr lang="es-ES" b="0" i="1" baseline="0" dirty="0"/>
              <a:t>Si llaman a 911 para pedir ayuda, puede llegar la policía o una ambulancia</a:t>
            </a:r>
            <a:r>
              <a:rPr lang="en-US" b="0" i="1" baseline="0" dirty="0"/>
              <a:t>. </a:t>
            </a:r>
          </a:p>
          <a:p>
            <a:endParaRPr lang="en-US" i="1" baseline="0" dirty="0"/>
          </a:p>
          <a:p>
            <a:r>
              <a:rPr lang="es-ES" i="1" baseline="0" dirty="0"/>
              <a:t>Si la primera persona a quien le dicen no les cree o no les consigue ayuda, continúen diciendo a otras personas en quienes confíen lo que sucede hasta conseguir la ayuda que necesitan</a:t>
            </a:r>
            <a:r>
              <a:rPr lang="en-US" i="1" baseline="0" dirty="0"/>
              <a:t>. </a:t>
            </a:r>
            <a:r>
              <a:rPr lang="es-ES" i="1" baseline="0" dirty="0"/>
              <a:t>También, siempre pueden hablar conmigo después de la clase si necesitan ayuda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a:p>
        </p:txBody>
      </p:sp>
    </p:spTree>
    <p:extLst>
      <p:ext uri="{BB962C8B-B14F-4D97-AF65-F5344CB8AC3E}">
        <p14:creationId xmlns:p14="http://schemas.microsoft.com/office/powerpoint/2010/main" val="1087876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Diga</a:t>
            </a:r>
            <a:r>
              <a:rPr lang="en-U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¿Alguien recuerda nuestra declaración de poder? Nuestra declaración de poder es: “Me conozco mejor que nadie”. Esto significa que, individualmente, ustedes se conocen mejor que cualquier otra persona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Hoy aprendimos que conocen su cuerpo y lo que su cuerpo necesita mejor que cualquier otra persona</a:t>
            </a:r>
            <a:r>
              <a:rPr lang="en-US" sz="1200" i="1" kern="1200" baseline="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Vamos a juntarnos en círculo y, a la cuenta de tres, digamos nuestra declaración de poder</a:t>
            </a:r>
            <a:r>
              <a:rPr lang="en-US" sz="1200" i="1" kern="1200" dirty="0">
                <a:solidFill>
                  <a:schemeClr val="tx1"/>
                </a:solidFill>
                <a:effectLst/>
                <a:latin typeface="+mn-lt"/>
                <a:ea typeface="+mn-ea"/>
                <a:cs typeface="+mn-cs"/>
              </a:rPr>
              <a:t>.</a:t>
            </a:r>
          </a:p>
          <a:p>
            <a:pPr lvl="0"/>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kern="1200" dirty="0">
                <a:solidFill>
                  <a:schemeClr val="tx1"/>
                </a:solidFill>
                <a:effectLst/>
                <a:latin typeface="+mn-lt"/>
                <a:ea typeface="+mn-ea"/>
                <a:cs typeface="+mn-cs"/>
              </a:rPr>
              <a:t>Pida a quienes quieran participar que pongan una mano en el centro del círculo</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Pida que alguien se ofrezca a contar hasta tres</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Después de “tres”, dicen la declaración de poder a la vez que levanten las manos al aire</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También pueden ponerse de pie en el círculo sin tocarse las manos, si prefieren</a:t>
            </a:r>
            <a:r>
              <a:rPr lang="en-US" sz="1200" i="0" kern="1200" baseline="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lvl="0"/>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a:p>
        </p:txBody>
      </p:sp>
    </p:spTree>
    <p:extLst>
      <p:ext uri="{BB962C8B-B14F-4D97-AF65-F5344CB8AC3E}">
        <p14:creationId xmlns:p14="http://schemas.microsoft.com/office/powerpoint/2010/main" val="3083586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SAFE agradece al Consejo de Texas para Discapacidades de Desarrollo el financiamiento de este programa de estudios</a:t>
            </a:r>
            <a:r>
              <a:rPr lang="en-US" dirty="0"/>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a:p>
        </p:txBody>
      </p:sp>
    </p:spTree>
    <p:extLst>
      <p:ext uri="{BB962C8B-B14F-4D97-AF65-F5344CB8AC3E}">
        <p14:creationId xmlns:p14="http://schemas.microsoft.com/office/powerpoint/2010/main" val="3118146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46</a:t>
            </a:fld>
            <a:endParaRPr lang="en-US" dirty="0"/>
          </a:p>
        </p:txBody>
      </p:sp>
    </p:spTree>
    <p:extLst>
      <p:ext uri="{BB962C8B-B14F-4D97-AF65-F5344CB8AC3E}">
        <p14:creationId xmlns:p14="http://schemas.microsoft.com/office/powerpoint/2010/main" val="74598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 la agenda. </a:t>
            </a:r>
            <a:r>
              <a:rPr lang="es-ES" sz="1200" kern="1200" dirty="0">
                <a:solidFill>
                  <a:schemeClr val="tx1"/>
                </a:solidFill>
                <a:effectLst/>
                <a:latin typeface="+mn-lt"/>
                <a:ea typeface="+mn-ea"/>
                <a:cs typeface="+mn-cs"/>
              </a:rPr>
              <a:t>Como opción, puede pedir que alguien del grupo se ofrezca para leer la agenda.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a:t>
            </a:fld>
            <a:endParaRPr lang="en-US"/>
          </a:p>
        </p:txBody>
      </p:sp>
    </p:spTree>
    <p:extLst>
      <p:ext uri="{BB962C8B-B14F-4D97-AF65-F5344CB8AC3E}">
        <p14:creationId xmlns:p14="http://schemas.microsoft.com/office/powerpoint/2010/main" val="278373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a:t>
            </a:r>
            <a:r>
              <a:rPr lang="es-MX" baseline="0" noProof="0" dirty="0"/>
              <a:t> </a:t>
            </a:r>
            <a:r>
              <a:rPr lang="es-ES" i="1" baseline="0" noProof="0" dirty="0"/>
              <a:t>Durante el próximo mes y medio, hablaremos sobre nuestros cuerpos y el sexo. Saber acerca de los cuerpos y las partes del cuerpo puede ayudar a mantenerse seguros.</a:t>
            </a:r>
            <a:r>
              <a:rPr lang="es-MX" i="1" baseline="0" noProof="0" dirty="0"/>
              <a:t> </a:t>
            </a:r>
          </a:p>
          <a:p>
            <a:endParaRPr lang="es-MX" i="1" baseline="0" noProof="0" dirty="0"/>
          </a:p>
          <a:p>
            <a:r>
              <a:rPr lang="es-ES" i="1" baseline="0" noProof="0" dirty="0"/>
              <a:t>Ustedes son personas adultas o “mayores de edad”), y es importante que tengan esta información para que cuando decidan ser sexuales, si es que lo deciden, lo hagan de manera segura</a:t>
            </a:r>
            <a:r>
              <a:rPr lang="es-MX" i="1" baseline="0" noProof="0" dirty="0"/>
              <a:t>. </a:t>
            </a:r>
            <a:r>
              <a:rPr lang="es-ES" i="1" baseline="0" noProof="0" dirty="0"/>
              <a:t>Aprender acerca de cuerpos y las partes del cuerpo no tiene nada de malo, no es inapropiado</a:t>
            </a:r>
            <a:r>
              <a:rPr lang="es-MX" i="1" baseline="0" noProof="0" dirty="0"/>
              <a:t>. </a:t>
            </a:r>
            <a:r>
              <a:rPr lang="es-ES" i="1" baseline="0" noProof="0" dirty="0"/>
              <a:t>El sexo es una parte normal de la vida, no es algo malo o sucio de qué hablar</a:t>
            </a:r>
            <a:r>
              <a:rPr lang="es-MX" i="1" baseline="0" noProof="0" dirty="0"/>
              <a:t>. </a:t>
            </a:r>
            <a:r>
              <a:rPr lang="es-ES" i="1" baseline="0" noProof="0" dirty="0"/>
              <a:t>Nuestro salón de clase es un lugar seguro para hacer preguntas y aprender más acerca de su cuerpo y cómo ser sexual de manera segura.</a:t>
            </a:r>
            <a:r>
              <a:rPr lang="es-MX" i="1" baseline="0" noProof="0" dirty="0"/>
              <a:t> </a:t>
            </a:r>
            <a:r>
              <a:rPr lang="es-ES" i="1" baseline="0" noProof="0" dirty="0"/>
              <a:t>También pueden preguntarle a alguien de su círculo verde de confianza si tienen preguntas sobre cuerpos y sexo.</a:t>
            </a:r>
            <a:r>
              <a:rPr lang="es-MX" i="1" baseline="0" noProof="0" dirty="0"/>
              <a:t>.</a:t>
            </a:r>
          </a:p>
          <a:p>
            <a:endParaRPr lang="es-MX" i="1" baseline="0" noProof="0" dirty="0"/>
          </a:p>
          <a:p>
            <a:r>
              <a:rPr lang="es-ES" i="1" baseline="0" noProof="0" dirty="0"/>
              <a:t>Hay otros lugares donde quizás no sea apropiado hablar sobre cuerpos y sexo. Por ejemplo, no es apropiado hablar sobre cuerpos y sexo cuando hay niños pequeños cerca, o cuando están en el trabajo. Si tienen duda de que si el momento o el lugar es apropiado para hablar sobre cuerpos y sexo, pregúntenle a alguien en su círculo verde de confianza. </a:t>
            </a:r>
            <a:endParaRPr lang="es-MX" i="1" noProof="0"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a:p>
        </p:txBody>
      </p:sp>
    </p:spTree>
    <p:extLst>
      <p:ext uri="{BB962C8B-B14F-4D97-AF65-F5344CB8AC3E}">
        <p14:creationId xmlns:p14="http://schemas.microsoft.com/office/powerpoint/2010/main" val="238230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Diga</a:t>
            </a:r>
            <a:r>
              <a:rPr lang="en-US" sz="1200" b="0" i="0"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Los cuerpos los hay en millones de diferentes formas, tamaños y colores. NO hay un cuerpo correcto o incorrecto. El cuerpo que tengan es totalmente normal e increíble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¿Puedo escuchar a todo el mundo decir: “Mi cuerpo es increíble”?</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7</a:t>
            </a:fld>
            <a:endParaRPr lang="en-US"/>
          </a:p>
        </p:txBody>
      </p:sp>
    </p:spTree>
    <p:extLst>
      <p:ext uri="{BB962C8B-B14F-4D97-AF65-F5344CB8AC3E}">
        <p14:creationId xmlns:p14="http://schemas.microsoft.com/office/powerpoint/2010/main" val="425016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En la clase de hoy, hablaremos sobre diferentes partes del cuerpo e identidades. </a:t>
            </a:r>
            <a:r>
              <a:rPr lang="es-ES" i="1" baseline="0" dirty="0"/>
              <a:t>Es muy importante que todo el mundo sienta seguridad y respeto en nuestra clase.</a:t>
            </a:r>
            <a:r>
              <a:rPr lang="en-US" i="1" baseline="0" dirty="0"/>
              <a:t> </a:t>
            </a:r>
            <a:r>
              <a:rPr lang="es-ES" i="1" baseline="0" dirty="0"/>
              <a:t>Sería irrespetuoso decir algo como “guácala” o “qué asco” al ver las imágenes</a:t>
            </a:r>
            <a:r>
              <a:rPr lang="en-US" i="1" baseline="0" dirty="0"/>
              <a:t>. </a:t>
            </a:r>
            <a:r>
              <a:rPr lang="es-ES" i="1" baseline="0" dirty="0"/>
              <a:t>No queremos que nadie se sienta mal por el aspecto de su cuerpo</a:t>
            </a:r>
            <a:r>
              <a:rPr lang="en-US" i="1" baseline="0" dirty="0"/>
              <a:t>. </a:t>
            </a:r>
            <a:r>
              <a:rPr lang="es-MX" i="1" baseline="0" noProof="0" dirty="0"/>
              <a:t>Indíquenme</a:t>
            </a:r>
            <a:r>
              <a:rPr lang="es-ES" i="1" baseline="0" dirty="0"/>
              <a:t> con un pulgar hacia arriba si aceptan respetarse en la clase hoy.</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8</a:t>
            </a:fld>
            <a:endParaRPr lang="en-US"/>
          </a:p>
        </p:txBody>
      </p:sp>
    </p:spTree>
    <p:extLst>
      <p:ext uri="{BB962C8B-B14F-4D97-AF65-F5344CB8AC3E}">
        <p14:creationId xmlns:p14="http://schemas.microsoft.com/office/powerpoint/2010/main" val="13608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En nuestras clases sobre género, hablamos sobre cómo todas las personas tienen oportunidad de decirles a otras personas cuál es su género</a:t>
            </a:r>
            <a:r>
              <a:rPr lang="en-US" i="1" baseline="0" dirty="0"/>
              <a:t>. </a:t>
            </a:r>
            <a:r>
              <a:rPr lang="es-ES" i="1" baseline="0" dirty="0"/>
              <a:t>Sin importar cuáles partes del cuerpo tengan, pueden decirnos cuál es su género.</a:t>
            </a:r>
            <a:r>
              <a:rPr lang="en-US" i="1" baseline="0" dirty="0"/>
              <a:t> </a:t>
            </a:r>
            <a:r>
              <a:rPr lang="es-ES" i="1" baseline="0" dirty="0"/>
              <a:t>En la clase de hoy, no hablaremos sobre los “cuerpos de mujeres” ni “cuerpos de hombres”. En lugar de eso, hablaremos sobre los cuerpos de personas con vulva y vagina y los cuerpos de personas con pene y testículos. Hacemos esto porque algunas personas con pene no se identifican como hombres, y algunas personas con vulva y vagina no se identifican como mujeres.</a:t>
            </a:r>
            <a:r>
              <a:rPr lang="en-US" i="1" baseline="0" dirty="0"/>
              <a:t> </a:t>
            </a:r>
            <a:r>
              <a:rPr lang="es-ES" i="1" baseline="0" dirty="0"/>
              <a:t>Quizás no conocían la palabra “vulva”. Hablaremos más adelante en la clase sobre lo que significa esa palabra.</a:t>
            </a:r>
            <a:r>
              <a:rPr lang="en-US" i="1" baseline="0" dirty="0"/>
              <a:t> </a:t>
            </a:r>
          </a:p>
          <a:p>
            <a:endParaRPr lang="en-US" i="1" baseline="0" dirty="0"/>
          </a:p>
          <a:p>
            <a:r>
              <a:rPr lang="es-ES" i="1" baseline="0" dirty="0"/>
              <a:t>Pero primero, comencemos pensando en la pubertad y la manera en que cambia el cuerpo. ¿Alguien recuerda qué es la pubertad?</a:t>
            </a:r>
          </a:p>
          <a:p>
            <a:endParaRPr lang="es-ES" b="0" i="1" baseline="0" dirty="0"/>
          </a:p>
          <a:p>
            <a:r>
              <a:rPr lang="es-ES" b="0" i="0" dirty="0"/>
              <a:t>Dé al grupo suficiente tiempo para procesar la pregunta y tomar sus decisiones.</a:t>
            </a:r>
            <a:endParaRPr lang="en-US" i="0" baseline="0" dirty="0"/>
          </a:p>
          <a:p>
            <a:endParaRPr lang="en-US" sz="1200" b="0" i="1" u="none" strike="noStrike" kern="1200" dirty="0">
              <a:solidFill>
                <a:schemeClr val="tx1"/>
              </a:solidFill>
              <a:effectLst/>
              <a:latin typeface="+mn-lt"/>
              <a:ea typeface="+mn-ea"/>
              <a:cs typeface="+mn-cs"/>
            </a:endParaRPr>
          </a:p>
          <a:p>
            <a:r>
              <a:rPr lang="es-ES" sz="1200" b="0" i="1" u="none" strike="noStrike" kern="1200" dirty="0">
                <a:solidFill>
                  <a:schemeClr val="tx1"/>
                </a:solidFill>
                <a:effectLst/>
                <a:latin typeface="+mn-lt"/>
                <a:ea typeface="+mn-ea"/>
                <a:cs typeface="+mn-cs"/>
              </a:rPr>
              <a:t>Cuando las personas son jóvenes, típicamente en la escuela secundaria, comienzan a pasar por la pubertad. La pubertad es cuando el cuerpo cambia para prepararse para la vida adulta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Durante la pubertad, muchas personas comienzan a tener sentimientos sexuales y notan que sus partes sexuales del cuerpo, los genitales, cambian</a:t>
            </a:r>
            <a:r>
              <a:rPr lang="en-US" sz="1200" b="0" i="1" u="none" strike="noStrike" kern="1200" dirty="0">
                <a:solidFill>
                  <a:schemeClr val="tx1"/>
                </a:solidFill>
                <a:effectLst/>
                <a:latin typeface="+mn-lt"/>
                <a:ea typeface="+mn-ea"/>
                <a:cs typeface="+mn-cs"/>
              </a:rPr>
              <a:t>. </a:t>
            </a:r>
            <a:r>
              <a:rPr lang="es-MX" sz="1200" b="0" i="1" u="none" strike="noStrike" kern="1200" noProof="0" dirty="0">
                <a:solidFill>
                  <a:schemeClr val="tx1"/>
                </a:solidFill>
                <a:effectLst/>
                <a:latin typeface="+mn-lt"/>
                <a:ea typeface="+mn-ea"/>
                <a:cs typeface="+mn-cs"/>
              </a:rPr>
              <a:t>Esto sucede a diferentes edades para </a:t>
            </a:r>
            <a:r>
              <a:rPr lang="es-MX" sz="1200" b="0" i="1" u="none" strike="noStrike" kern="1200" noProof="0">
                <a:solidFill>
                  <a:schemeClr val="tx1"/>
                </a:solidFill>
                <a:effectLst/>
                <a:latin typeface="+mn-lt"/>
                <a:ea typeface="+mn-ea"/>
                <a:cs typeface="+mn-cs"/>
              </a:rPr>
              <a:t>todo el mundo</a:t>
            </a:r>
            <a:r>
              <a:rPr lang="es-MX" sz="1200" b="0" i="1" u="none" strike="noStrike" kern="1200" noProof="0" dirty="0">
                <a:solidFill>
                  <a:schemeClr val="tx1"/>
                </a:solidFill>
                <a:effectLst/>
                <a:latin typeface="+mn-lt"/>
                <a:ea typeface="+mn-ea"/>
                <a:cs typeface="+mn-cs"/>
              </a:rPr>
              <a:t>. </a:t>
            </a:r>
            <a:r>
              <a:rPr lang="es-ES" sz="1200" b="0" i="1" u="none" strike="noStrike" kern="1200" noProof="0" dirty="0">
                <a:solidFill>
                  <a:schemeClr val="tx1"/>
                </a:solidFill>
                <a:effectLst/>
                <a:latin typeface="+mn-lt"/>
                <a:ea typeface="+mn-ea"/>
                <a:cs typeface="+mn-cs"/>
              </a:rPr>
              <a:t>Puede suceder antes en la primaria o después en la educación preparatoria o media superior, pero sin importar cuándo sucedió en su caso, es sano y normal</a:t>
            </a:r>
            <a:r>
              <a:rPr lang="es-MX" sz="1200" b="0" i="1" u="none" strike="noStrike" kern="1200" noProof="0" dirty="0">
                <a:solidFill>
                  <a:schemeClr val="tx1"/>
                </a:solidFill>
                <a:effectLst/>
                <a:latin typeface="+mn-lt"/>
                <a:ea typeface="+mn-ea"/>
                <a:cs typeface="+mn-cs"/>
              </a:rPr>
              <a:t>.</a:t>
            </a:r>
          </a:p>
          <a:p>
            <a:endParaRPr lang="es-MX" sz="1200" b="0" i="1" u="none" strike="noStrike" kern="1200" noProof="0" dirty="0">
              <a:solidFill>
                <a:schemeClr val="tx1"/>
              </a:solidFill>
              <a:effectLst/>
              <a:latin typeface="+mn-lt"/>
              <a:ea typeface="+mn-ea"/>
              <a:cs typeface="+mn-cs"/>
            </a:endParaRPr>
          </a:p>
          <a:p>
            <a:pPr marL="0" indent="0">
              <a:buFont typeface="Arial" panose="020B0604020202020204" pitchFamily="34" charset="0"/>
              <a:buNone/>
            </a:pPr>
            <a:r>
              <a:rPr lang="es-ES" i="1" baseline="0" noProof="0" dirty="0"/>
              <a:t>Veamos la imagen del lado izquierdo de la pantalla. ¿Qué cambios sucedieron al cuerpo de una persona con pene durante la pubertad?</a:t>
            </a:r>
          </a:p>
          <a:p>
            <a:pPr marL="0" indent="0">
              <a:buFont typeface="Arial" panose="020B0604020202020204" pitchFamily="34" charset="0"/>
              <a:buNone/>
            </a:pPr>
            <a:endParaRPr lang="es-ES" b="0" i="1" baseline="0" noProof="0" dirty="0"/>
          </a:p>
          <a:p>
            <a:pPr marL="0" indent="0">
              <a:buFont typeface="Arial" panose="020B0604020202020204" pitchFamily="34" charset="0"/>
              <a:buNone/>
            </a:pPr>
            <a:r>
              <a:rPr lang="es-ES" b="0" i="0" dirty="0"/>
              <a:t>Dé al grupo suficiente tiempo para procesar la pregunta y tomar sus decisiones.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b="0"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i="0" baseline="0" dirty="0"/>
              <a:t>Al terminar el grupo de compartir, puede completar cualquier información que haya faltado, entre ella</a:t>
            </a:r>
            <a:r>
              <a:rPr lang="en-US" i="0" baseline="0" dirty="0"/>
              <a:t>:</a:t>
            </a:r>
          </a:p>
          <a:p>
            <a:pPr marL="171450" indent="-171450">
              <a:buFont typeface="Arial" panose="020B0604020202020204" pitchFamily="34" charset="0"/>
              <a:buChar char="•"/>
            </a:pPr>
            <a:r>
              <a:rPr lang="es-ES" i="0" baseline="0" dirty="0"/>
              <a:t>Crecer más alto y aumentar de peso</a:t>
            </a:r>
          </a:p>
          <a:p>
            <a:pPr marL="171450" indent="-171450">
              <a:buFont typeface="Arial" panose="020B0604020202020204" pitchFamily="34" charset="0"/>
              <a:buChar char="•"/>
            </a:pPr>
            <a:r>
              <a:rPr lang="es-ES" i="0" dirty="0"/>
              <a:t>Los músculos se hacen más grandes</a:t>
            </a:r>
          </a:p>
          <a:p>
            <a:pPr marL="171450" indent="-171450">
              <a:buFont typeface="Arial" panose="020B0604020202020204" pitchFamily="34" charset="0"/>
              <a:buChar char="•"/>
            </a:pPr>
            <a:r>
              <a:rPr lang="en-US" i="0" dirty="0"/>
              <a:t>Los </a:t>
            </a:r>
            <a:r>
              <a:rPr lang="en-US" i="0" dirty="0" err="1"/>
              <a:t>hombros</a:t>
            </a:r>
            <a:r>
              <a:rPr lang="en-US" i="0" dirty="0"/>
              <a:t> se </a:t>
            </a:r>
            <a:r>
              <a:rPr lang="en-US" i="0" dirty="0" err="1"/>
              <a:t>ensanchan</a:t>
            </a:r>
            <a:endParaRPr lang="en-US" i="0" dirty="0"/>
          </a:p>
          <a:p>
            <a:pPr marL="171450" indent="-171450">
              <a:buFont typeface="Arial" panose="020B0604020202020204" pitchFamily="34" charset="0"/>
              <a:buChar char="•"/>
            </a:pPr>
            <a:r>
              <a:rPr lang="es-ES" i="0" dirty="0"/>
              <a:t>El vello de los brazos, piernas, pecho y espalda puede hacerse más grueso</a:t>
            </a:r>
            <a:endParaRPr lang="en-US" i="0" baseline="0" dirty="0"/>
          </a:p>
          <a:p>
            <a:pPr marL="171450" indent="-171450">
              <a:buFont typeface="Arial" panose="020B0604020202020204" pitchFamily="34" charset="0"/>
              <a:buChar char="•"/>
            </a:pPr>
            <a:r>
              <a:rPr lang="es-ES" i="0" baseline="0" dirty="0"/>
              <a:t>Empieza a crecer el vello en las axilas</a:t>
            </a:r>
          </a:p>
          <a:p>
            <a:pPr marL="171450" indent="-171450">
              <a:buFont typeface="Arial" panose="020B0604020202020204" pitchFamily="34" charset="0"/>
              <a:buChar char="•"/>
            </a:pPr>
            <a:r>
              <a:rPr lang="es-ES" i="0" baseline="0" dirty="0"/>
              <a:t>Empieza a crecer el vello púbico, es decir, el vello en la base del pene</a:t>
            </a:r>
          </a:p>
          <a:p>
            <a:pPr marL="171450" indent="-171450">
              <a:buFont typeface="Arial" panose="020B0604020202020204" pitchFamily="34" charset="0"/>
              <a:buChar char="•"/>
            </a:pPr>
            <a:r>
              <a:rPr lang="es-ES" i="0" baseline="0" dirty="0"/>
              <a:t>Empieza a crecer el vello facial, es decir, el bigote y la barba</a:t>
            </a:r>
          </a:p>
          <a:p>
            <a:pPr marL="171450" indent="-171450">
              <a:buFont typeface="Arial" panose="020B0604020202020204" pitchFamily="34" charset="0"/>
              <a:buChar char="•"/>
            </a:pPr>
            <a:r>
              <a:rPr lang="es-ES" i="0" baseline="0" dirty="0"/>
              <a:t>El pene y los testículos se tornan más grandes</a:t>
            </a:r>
          </a:p>
          <a:p>
            <a:pPr marL="171450" indent="-171450">
              <a:buFont typeface="Arial" panose="020B0604020202020204" pitchFamily="34" charset="0"/>
              <a:buChar char="•"/>
            </a:pPr>
            <a:r>
              <a:rPr lang="es-ES" i="0" baseline="0" dirty="0"/>
              <a:t>La voz se torna más grave</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i="0" baseline="0" dirty="0"/>
              <a:t>Las personas pueden sudar más o comenzar a tener acné</a:t>
            </a:r>
            <a:r>
              <a:rPr lang="en-US" i="0" baseline="0" dirty="0"/>
              <a:t>. </a:t>
            </a:r>
            <a:r>
              <a:rPr lang="es-ES" i="0" baseline="0" dirty="0"/>
              <a:t>Algunas personas comienzan a usar desodorante</a:t>
            </a:r>
            <a:r>
              <a:rPr lang="en-US" i="0" baseline="0" dirty="0"/>
              <a:t>.</a:t>
            </a:r>
          </a:p>
          <a:p>
            <a:pPr marL="0" indent="0">
              <a:buFont typeface="Arial" panose="020B0604020202020204" pitchFamily="34" charset="0"/>
              <a:buNone/>
            </a:pPr>
            <a:endParaRPr lang="en-US" i="0" dirty="0"/>
          </a:p>
          <a:p>
            <a:r>
              <a:rPr lang="es-ES" sz="1200" b="0" i="1" u="none" strike="noStrike" kern="1200" dirty="0">
                <a:solidFill>
                  <a:schemeClr val="tx1"/>
                </a:solidFill>
                <a:effectLst/>
                <a:latin typeface="+mn-lt"/>
                <a:ea typeface="+mn-ea"/>
                <a:cs typeface="+mn-cs"/>
              </a:rPr>
              <a:t>Ahora, veamos la imagen del lado derecho de la pantalla</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¿Qué cambios piensan que suceden al cuerpo de una persona con vulva y vagina durante la pubertad?</a:t>
            </a:r>
            <a:endParaRPr lang="en-US" sz="1200" b="0" i="1" u="none" strike="noStrike" kern="1200" baseline="0" dirty="0">
              <a:solidFill>
                <a:schemeClr val="tx1"/>
              </a:solidFill>
              <a:effectLst/>
              <a:latin typeface="+mn-lt"/>
              <a:ea typeface="+mn-ea"/>
              <a:cs typeface="+mn-cs"/>
            </a:endParaRPr>
          </a:p>
          <a:p>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a:solidFill>
                  <a:schemeClr val="tx1"/>
                </a:solidFill>
                <a:effectLst/>
                <a:latin typeface="+mn-lt"/>
                <a:ea typeface="+mn-ea"/>
                <a:cs typeface="+mn-cs"/>
              </a:rPr>
              <a:t>Al terminar el grupo de compartir, puede completar cualquier información que haya faltado, entre ella</a:t>
            </a:r>
            <a:r>
              <a:rPr lang="en-US" sz="1200" b="0" i="0" u="none" strike="noStrike" kern="1200" baseline="0" dirty="0">
                <a:solidFill>
                  <a:schemeClr val="tx1"/>
                </a:solidFill>
                <a:effectLst/>
                <a:latin typeface="+mn-lt"/>
                <a:ea typeface="+mn-ea"/>
                <a:cs typeface="+mn-cs"/>
              </a:rPr>
              <a:t>:</a:t>
            </a:r>
          </a:p>
          <a:p>
            <a:pPr marL="171450" indent="-171450">
              <a:buFont typeface="Arial" panose="020B0604020202020204" pitchFamily="34" charset="0"/>
              <a:buChar char="•"/>
            </a:pPr>
            <a:r>
              <a:rPr lang="es-ES" i="0" dirty="0"/>
              <a:t>Crecer más alto y aumentar de peso</a:t>
            </a:r>
          </a:p>
          <a:p>
            <a:pPr marL="171450" indent="-171450">
              <a:buFont typeface="Arial" panose="020B0604020202020204" pitchFamily="34" charset="0"/>
              <a:buChar char="•"/>
            </a:pPr>
            <a:r>
              <a:rPr lang="es-ES" i="0" dirty="0"/>
              <a:t>Los senos se tornan más grandes. Algunas personas comienzan a usar brasier/sostén.</a:t>
            </a:r>
          </a:p>
          <a:p>
            <a:pPr marL="171450" indent="-171450">
              <a:buFont typeface="Arial" panose="020B0604020202020204" pitchFamily="34" charset="0"/>
              <a:buChar char="•"/>
            </a:pPr>
            <a:r>
              <a:rPr lang="en-US" i="0" dirty="0"/>
              <a:t>Las </a:t>
            </a:r>
            <a:r>
              <a:rPr lang="en-US" i="0" dirty="0" err="1"/>
              <a:t>caderas</a:t>
            </a:r>
            <a:r>
              <a:rPr lang="en-US" i="0" dirty="0"/>
              <a:t> se </a:t>
            </a:r>
            <a:r>
              <a:rPr lang="en-US" i="0" dirty="0" err="1"/>
              <a:t>ensanchan</a:t>
            </a:r>
            <a:r>
              <a:rPr lang="en-US" i="0" dirty="0"/>
              <a:t>.</a:t>
            </a:r>
          </a:p>
          <a:p>
            <a:pPr marL="171450" indent="-171450">
              <a:buFont typeface="Arial" panose="020B0604020202020204" pitchFamily="34" charset="0"/>
              <a:buChar char="•"/>
            </a:pPr>
            <a:r>
              <a:rPr lang="es-ES" i="0" dirty="0"/>
              <a:t>El vello de los brazos y piernas puede hacerse más grueso</a:t>
            </a:r>
            <a:r>
              <a:rPr lang="en-US" i="0" baseline="0" dirty="0"/>
              <a:t>.</a:t>
            </a:r>
          </a:p>
          <a:p>
            <a:pPr marL="171450" indent="-171450">
              <a:buFont typeface="Arial" panose="020B0604020202020204" pitchFamily="34" charset="0"/>
              <a:buChar char="•"/>
            </a:pPr>
            <a:r>
              <a:rPr lang="es-ES" i="0" baseline="0" dirty="0"/>
              <a:t>Empieza a crecer el vello en las axilas.</a:t>
            </a:r>
          </a:p>
          <a:p>
            <a:pPr marL="171450" indent="-171450">
              <a:buFont typeface="Arial" panose="020B0604020202020204" pitchFamily="34" charset="0"/>
              <a:buChar char="•"/>
            </a:pPr>
            <a:r>
              <a:rPr lang="es-ES" i="0" baseline="0" dirty="0"/>
              <a:t>El vello púbico, es decir, el vello en la vulva, comienza a crecer</a:t>
            </a:r>
            <a:r>
              <a:rPr lang="en-US" i="0" baseline="0" dirty="0"/>
              <a:t>.</a:t>
            </a:r>
          </a:p>
          <a:p>
            <a:pPr marL="171450" indent="-171450">
              <a:buFont typeface="Arial" panose="020B0604020202020204" pitchFamily="34" charset="0"/>
              <a:buChar char="•"/>
            </a:pPr>
            <a:r>
              <a:rPr lang="en-US" i="0" baseline="0" dirty="0"/>
              <a:t>La </a:t>
            </a:r>
            <a:r>
              <a:rPr lang="en-US" i="0" baseline="0" dirty="0" err="1"/>
              <a:t>primera</a:t>
            </a:r>
            <a:r>
              <a:rPr lang="en-US" i="0" baseline="0" dirty="0"/>
              <a:t> </a:t>
            </a:r>
            <a:r>
              <a:rPr lang="en-US" i="0" baseline="0" dirty="0" err="1"/>
              <a:t>menstruación</a:t>
            </a:r>
            <a:r>
              <a:rPr lang="en-US" i="0" baseline="0" dirty="0"/>
              <a:t>. </a:t>
            </a:r>
            <a:r>
              <a:rPr lang="es-ES" i="0" baseline="0" dirty="0"/>
              <a:t>A la menstruación también se le conoce como “la regla” o "el periodo”. Esto es cuando sangre y otros fluidos salen de la vagina.</a:t>
            </a:r>
            <a:r>
              <a:rPr lang="en-US" i="0" baseline="0" dirty="0"/>
              <a:t> </a:t>
            </a:r>
            <a:r>
              <a:rPr lang="es-ES" i="0" baseline="0" dirty="0"/>
              <a:t>Se hablará más sobre la menstruación más adelante en la clase.</a:t>
            </a:r>
          </a:p>
          <a:p>
            <a:pPr marL="171450" indent="-171450">
              <a:buFont typeface="Arial" panose="020B0604020202020204" pitchFamily="34" charset="0"/>
              <a:buChar char="•"/>
            </a:pPr>
            <a:r>
              <a:rPr lang="es-ES" i="0" baseline="0" dirty="0"/>
              <a:t>La vagina comenzará a producir un desecho o fluido blanco</a:t>
            </a:r>
            <a:r>
              <a:rPr lang="en-US" i="0" baseline="0" dirty="0"/>
              <a:t>.</a:t>
            </a:r>
          </a:p>
          <a:p>
            <a:pPr marL="171450" indent="-171450">
              <a:buFont typeface="Arial" panose="020B0604020202020204" pitchFamily="34" charset="0"/>
              <a:buChar char="•"/>
            </a:pPr>
            <a:r>
              <a:rPr lang="es-ES" i="0" baseline="0" dirty="0"/>
              <a:t>Las personas pueden sudar más o comenzar a tener acné. Algunas personas comienzan a usar desodorante</a:t>
            </a:r>
            <a:r>
              <a:rPr lang="en-US" i="0" baseline="0" dirty="0"/>
              <a:t>.</a:t>
            </a: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9</a:t>
            </a:fld>
            <a:endParaRPr lang="en-US"/>
          </a:p>
        </p:txBody>
      </p:sp>
    </p:spTree>
    <p:extLst>
      <p:ext uri="{BB962C8B-B14F-4D97-AF65-F5344CB8AC3E}">
        <p14:creationId xmlns:p14="http://schemas.microsoft.com/office/powerpoint/2010/main" val="13603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9D5377-923F-4322-90A0-6BD1670A5961}"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33443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D5377-923F-4322-90A0-6BD1670A5961}"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26558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D5377-923F-4322-90A0-6BD1670A5961}"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84943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D5377-923F-4322-90A0-6BD1670A5961}"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87768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D5377-923F-4322-90A0-6BD1670A5961}"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933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9D5377-923F-4322-90A0-6BD1670A5961}" type="datetimeFigureOut">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15669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9D5377-923F-4322-90A0-6BD1670A5961}" type="datetimeFigureOut">
              <a:rPr lang="en-US" smtClean="0"/>
              <a:t>2/26/23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56893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9D5377-923F-4322-90A0-6BD1670A5961}" type="datetimeFigureOut">
              <a:rPr lang="en-US" smtClean="0"/>
              <a:t>2/26/23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94602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D5377-923F-4322-90A0-6BD1670A5961}" type="datetimeFigureOut">
              <a:rPr lang="en-US" smtClean="0"/>
              <a:t>2/26/23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60136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D5377-923F-4322-90A0-6BD1670A5961}" type="datetimeFigureOut">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88831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D5377-923F-4322-90A0-6BD1670A5961}" type="datetimeFigureOut">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115977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D5377-923F-4322-90A0-6BD1670A5961}" type="datetimeFigureOut">
              <a:rPr lang="en-US" smtClean="0"/>
              <a:t>2/26/23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1178E-0B9A-452E-9E86-EAE47CFDC566}" type="slidenum">
              <a:rPr lang="en-US" smtClean="0"/>
              <a:t>‹#›</a:t>
            </a:fld>
            <a:endParaRPr lang="en-US" dirty="0"/>
          </a:p>
        </p:txBody>
      </p:sp>
    </p:spTree>
    <p:extLst>
      <p:ext uri="{BB962C8B-B14F-4D97-AF65-F5344CB8AC3E}">
        <p14:creationId xmlns:p14="http://schemas.microsoft.com/office/powerpoint/2010/main" val="398228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png"/><Relationship Id="rId24" Type="http://schemas.openxmlformats.org/officeDocument/2006/relationships/image" Target="../media/image32.png"/><Relationship Id="rId5"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0.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3.png"/><Relationship Id="rId7"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4.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jpeg"/><Relationship Id="rId7" Type="http://schemas.microsoft.com/office/2007/relationships/hdphoto" Target="../media/hdphoto1.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6.png"/><Relationship Id="rId10" Type="http://schemas.openxmlformats.org/officeDocument/2006/relationships/image" Target="../media/image2.png"/><Relationship Id="rId4" Type="http://schemas.openxmlformats.org/officeDocument/2006/relationships/image" Target="../media/image70.png"/><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1759"/>
            <a:ext cx="12189588" cy="6858000"/>
            <a:chOff x="1" y="0"/>
            <a:chExt cx="12189588" cy="6858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9588" cy="6858000"/>
            </a:xfrm>
            <a:prstGeom prst="rect">
              <a:avLst/>
            </a:prstGeom>
          </p:spPr>
        </p:pic>
        <p:sp>
          <p:nvSpPr>
            <p:cNvPr id="2" name="Oval 1"/>
            <p:cNvSpPr/>
            <p:nvPr/>
          </p:nvSpPr>
          <p:spPr>
            <a:xfrm rot="20287432">
              <a:off x="5913137" y="811292"/>
              <a:ext cx="1373553" cy="7951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rot="20243393">
            <a:off x="5871134" y="914576"/>
            <a:ext cx="1444171" cy="707886"/>
          </a:xfrm>
          <a:prstGeom prst="rect">
            <a:avLst/>
          </a:prstGeom>
          <a:noFill/>
        </p:spPr>
        <p:txBody>
          <a:bodyPr wrap="square" rtlCol="0">
            <a:spAutoFit/>
          </a:bodyPr>
          <a:lstStyle/>
          <a:p>
            <a:pPr algn="ctr"/>
            <a:r>
              <a:rPr lang="en-US" sz="2000" dirty="0">
                <a:latin typeface="Smoothy" pitchFamily="2" charset="77"/>
                <a:ea typeface="Tahoma" panose="020B0604030504040204" pitchFamily="34" charset="0"/>
                <a:cs typeface="Tahoma" panose="020B0604030504040204" pitchFamily="34" charset="0"/>
              </a:rPr>
              <a:t>¡</a:t>
            </a:r>
            <a:r>
              <a:rPr lang="en-US" sz="2000" dirty="0" err="1">
                <a:latin typeface="Smoothy" pitchFamily="2" charset="77"/>
                <a:ea typeface="Tahoma" panose="020B0604030504040204" pitchFamily="34" charset="0"/>
                <a:cs typeface="Tahoma" panose="020B0604030504040204" pitchFamily="34" charset="0"/>
              </a:rPr>
              <a:t>Su</a:t>
            </a:r>
            <a:r>
              <a:rPr lang="en-US" sz="2000" dirty="0">
                <a:latin typeface="Smoothy" pitchFamily="2" charset="77"/>
                <a:ea typeface="Tahoma" panose="020B0604030504040204" pitchFamily="34" charset="0"/>
                <a:cs typeface="Tahoma" panose="020B0604030504040204" pitchFamily="34" charset="0"/>
              </a:rPr>
              <a:t> </a:t>
            </a:r>
            <a:r>
              <a:rPr lang="en-US" sz="2000" dirty="0" err="1">
                <a:latin typeface="Smoothy" pitchFamily="2" charset="77"/>
                <a:ea typeface="Tahoma" panose="020B0604030504040204" pitchFamily="34" charset="0"/>
                <a:cs typeface="Tahoma" panose="020B0604030504040204" pitchFamily="34" charset="0"/>
              </a:rPr>
              <a:t>cuerpo</a:t>
            </a:r>
            <a:r>
              <a:rPr lang="en-US" sz="2000" dirty="0">
                <a:latin typeface="Smoothy" pitchFamily="2" charset="77"/>
                <a:ea typeface="Tahoma" panose="020B0604030504040204" pitchFamily="34" charset="0"/>
                <a:cs typeface="Tahoma" panose="020B0604030504040204" pitchFamily="34" charset="0"/>
              </a:rPr>
              <a:t> es </a:t>
            </a:r>
          </a:p>
          <a:p>
            <a:pPr algn="ctr"/>
            <a:r>
              <a:rPr lang="en-US" sz="2000" dirty="0" err="1">
                <a:latin typeface="Smoothy" pitchFamily="2" charset="77"/>
                <a:ea typeface="Tahoma" panose="020B0604030504040204" pitchFamily="34" charset="0"/>
                <a:cs typeface="Tahoma" panose="020B0604030504040204" pitchFamily="34" charset="0"/>
              </a:rPr>
              <a:t>increíble</a:t>
            </a:r>
            <a:r>
              <a:rPr lang="en-US" sz="2000" dirty="0">
                <a:latin typeface="Smoothy" pitchFamily="2" charset="77"/>
                <a:ea typeface="Tahoma" panose="020B0604030504040204" pitchFamily="34" charset="0"/>
                <a:cs typeface="Tahoma" panose="020B0604030504040204" pitchFamily="34" charset="0"/>
              </a:rPr>
              <a:t>!</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sp>
        <p:nvSpPr>
          <p:cNvPr id="13" name="Rectangle 12"/>
          <p:cNvSpPr/>
          <p:nvPr/>
        </p:nvSpPr>
        <p:spPr>
          <a:xfrm>
            <a:off x="761664" y="2542622"/>
            <a:ext cx="4373866" cy="1553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1664" y="2479173"/>
            <a:ext cx="4574467" cy="1323439"/>
          </a:xfrm>
          <a:prstGeom prst="rect">
            <a:avLst/>
          </a:prstGeom>
          <a:solidFill>
            <a:schemeClr val="bg1"/>
          </a:solidFill>
        </p:spPr>
        <p:txBody>
          <a:bodyPr wrap="square" rtlCol="0">
            <a:spAutoFit/>
          </a:bodyPr>
          <a:lstStyle/>
          <a:p>
            <a:r>
              <a:rPr lang="en-US" sz="8000" dirty="0" err="1">
                <a:latin typeface="PraterBlockPro" panose="020B0504010101020102" pitchFamily="34" charset="77"/>
                <a:ea typeface="Open Sans Extrabold" panose="020B0906030804020204" pitchFamily="34" charset="0"/>
                <a:cs typeface="PraterBlockPro" panose="020B0504010101020102" pitchFamily="34" charset="77"/>
              </a:rPr>
              <a:t>Anatomía</a:t>
            </a:r>
            <a:endParaRPr lang="en-US" sz="8000" dirty="0">
              <a:latin typeface="PraterBlockPro" panose="020B0504010101020102" pitchFamily="34" charset="77"/>
              <a:ea typeface="Open Sans Extrabold" panose="020B0906030804020204" pitchFamily="34" charset="0"/>
              <a:cs typeface="PraterBlockPro" panose="020B0504010101020102" pitchFamily="34" charset="77"/>
            </a:endParaRPr>
          </a:p>
        </p:txBody>
      </p:sp>
      <p:grpSp>
        <p:nvGrpSpPr>
          <p:cNvPr id="18" name="Group 17"/>
          <p:cNvGrpSpPr/>
          <p:nvPr/>
        </p:nvGrpSpPr>
        <p:grpSpPr>
          <a:xfrm>
            <a:off x="1917868" y="90137"/>
            <a:ext cx="6118094" cy="646331"/>
            <a:chOff x="2025445" y="100895"/>
            <a:chExt cx="5614874" cy="646331"/>
          </a:xfrm>
        </p:grpSpPr>
        <p:sp>
          <p:nvSpPr>
            <p:cNvPr id="15" name="Rectangle 14"/>
            <p:cNvSpPr/>
            <p:nvPr/>
          </p:nvSpPr>
          <p:spPr>
            <a:xfrm>
              <a:off x="2025445" y="180921"/>
              <a:ext cx="4574467" cy="48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6" name="TextBox 15"/>
            <p:cNvSpPr txBox="1"/>
            <p:nvPr/>
          </p:nvSpPr>
          <p:spPr>
            <a:xfrm>
              <a:off x="2108696" y="100895"/>
              <a:ext cx="5531623"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Mis derechos, mi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vida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6" name="Footer Placeholder 3"/>
          <p:cNvSpPr txBox="1">
            <a:spLocks/>
          </p:cNvSpPr>
          <p:nvPr/>
        </p:nvSpPr>
        <p:spPr>
          <a:xfrm>
            <a:off x="6390167" y="6677079"/>
            <a:ext cx="5801833" cy="129162"/>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80780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3446"/>
            <a:ext cx="12166314" cy="6858000"/>
            <a:chOff x="12843" y="0"/>
            <a:chExt cx="12166314" cy="68580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508377" y="5199530"/>
              <a:ext cx="2500048" cy="1398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3" y="0"/>
              <a:ext cx="12166314" cy="6858000"/>
            </a:xfrm>
            <a:prstGeom prst="rect">
              <a:avLst/>
            </a:prstGeom>
          </p:spPr>
        </p:pic>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515035" y="1004046"/>
            <a:ext cx="1452282" cy="1246094"/>
          </a:xfrm>
          <a:prstGeom prst="rect">
            <a:avLst/>
          </a:prstGeom>
        </p:spPr>
      </p:pic>
      <p:sp>
        <p:nvSpPr>
          <p:cNvPr id="9" name="TextBox 8"/>
          <p:cNvSpPr txBox="1"/>
          <p:nvPr/>
        </p:nvSpPr>
        <p:spPr>
          <a:xfrm>
            <a:off x="8097520" y="1308847"/>
            <a:ext cx="3889499"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Su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cuerpo</a:t>
            </a:r>
            <a:r>
              <a:rPr lang="en-US" sz="2800" dirty="0">
                <a:latin typeface="Tahoma" panose="020B0604030504040204" pitchFamily="34" charset="0"/>
                <a:ea typeface="Tahoma" panose="020B0604030504040204" pitchFamily="34" charset="0"/>
                <a:cs typeface="Tahoma" panose="020B0604030504040204" pitchFamily="34" charset="0"/>
              </a:rPr>
              <a:t> es </a:t>
            </a:r>
            <a:r>
              <a:rPr lang="en-US" sz="2800" dirty="0" err="1">
                <a:latin typeface="Tahoma" panose="020B0604030504040204" pitchFamily="34" charset="0"/>
                <a:ea typeface="Tahoma" panose="020B0604030504040204" pitchFamily="34" charset="0"/>
                <a:cs typeface="Tahoma" panose="020B0604030504040204" pitchFamily="34" charset="0"/>
              </a:rPr>
              <a:t>increíble</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Box 9"/>
          <p:cNvSpPr txBox="1"/>
          <p:nvPr/>
        </p:nvSpPr>
        <p:spPr>
          <a:xfrm>
            <a:off x="3898491" y="2537012"/>
            <a:ext cx="5639956"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Personas con vulva y vagina</a:t>
            </a:r>
          </a:p>
        </p:txBody>
      </p:sp>
      <p:sp>
        <p:nvSpPr>
          <p:cNvPr id="11" name="TextBox 10"/>
          <p:cNvSpPr txBox="1"/>
          <p:nvPr/>
        </p:nvSpPr>
        <p:spPr>
          <a:xfrm>
            <a:off x="3898491" y="3606661"/>
            <a:ext cx="4300629"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898491" y="4658799"/>
            <a:ext cx="5639956"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Personas con </a:t>
            </a:r>
            <a:r>
              <a:rPr lang="en-US" sz="2800" dirty="0" err="1">
                <a:latin typeface="Tahoma" panose="020B0604030504040204" pitchFamily="34" charset="0"/>
                <a:ea typeface="Tahoma" panose="020B0604030504040204" pitchFamily="34" charset="0"/>
                <a:cs typeface="Tahoma" panose="020B0604030504040204" pitchFamily="34" charset="0"/>
              </a:rPr>
              <a:t>pene</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testículos</a:t>
            </a:r>
            <a:r>
              <a:rPr lang="en-US" sz="2800" dirty="0">
                <a:latin typeface="Tahoma" panose="020B0604030504040204" pitchFamily="34" charset="0"/>
                <a:ea typeface="Tahoma" panose="020B0604030504040204" pitchFamily="34" charset="0"/>
                <a:cs typeface="Tahoma" panose="020B0604030504040204" pitchFamily="34" charset="0"/>
              </a:rPr>
              <a:t> </a:t>
            </a:r>
          </a:p>
        </p:txBody>
      </p:sp>
      <p:sp>
        <p:nvSpPr>
          <p:cNvPr id="13" name="TextBox 12"/>
          <p:cNvSpPr txBox="1"/>
          <p:nvPr/>
        </p:nvSpPr>
        <p:spPr>
          <a:xfrm>
            <a:off x="9132425" y="5445169"/>
            <a:ext cx="2500049" cy="954107"/>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Masturbación</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seguridad</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a:extLst>
              <a:ext uri="{FF2B5EF4-FFF2-40B4-BE49-F238E27FC236}">
                <a16:creationId xmlns:a16="http://schemas.microsoft.com/office/drawing/2014/main" id="{9F1E116B-5930-A447-B8C0-3840FDE0E3BC}"/>
              </a:ext>
            </a:extLst>
          </p:cNvPr>
          <p:cNvSpPr txBox="1">
            <a:spLocks/>
          </p:cNvSpPr>
          <p:nvPr/>
        </p:nvSpPr>
        <p:spPr>
          <a:xfrm>
            <a:off x="6486728" y="6492875"/>
            <a:ext cx="5639956" cy="365125"/>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0F5C7B5F-9002-6641-A3A9-C18BB038DC11}"/>
              </a:ext>
            </a:extLst>
          </p:cNvPr>
          <p:cNvGrpSpPr/>
          <p:nvPr/>
        </p:nvGrpSpPr>
        <p:grpSpPr>
          <a:xfrm>
            <a:off x="1927123" y="214700"/>
            <a:ext cx="4990044" cy="646331"/>
            <a:chOff x="2143433" y="259759"/>
            <a:chExt cx="3936592" cy="646331"/>
          </a:xfrm>
        </p:grpSpPr>
        <p:sp>
          <p:nvSpPr>
            <p:cNvPr id="21" name="Rectangle 20">
              <a:extLst>
                <a:ext uri="{FF2B5EF4-FFF2-40B4-BE49-F238E27FC236}">
                  <a16:creationId xmlns:a16="http://schemas.microsoft.com/office/drawing/2014/main" id="{70D4B0D0-0374-6745-8B08-D1F096BB97F4}"/>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arvin Round" panose="02000000000000000000" pitchFamily="2" charset="0"/>
              </a:endParaRPr>
            </a:p>
          </p:txBody>
        </p:sp>
        <p:sp>
          <p:nvSpPr>
            <p:cNvPr id="22" name="TextBox 21">
              <a:extLst>
                <a:ext uri="{FF2B5EF4-FFF2-40B4-BE49-F238E27FC236}">
                  <a16:creationId xmlns:a16="http://schemas.microsoft.com/office/drawing/2014/main" id="{E2D15C60-81ED-564D-9A3B-96DF750EF846}"/>
                </a:ext>
              </a:extLst>
            </p:cNvPr>
            <p:cNvSpPr txBox="1"/>
            <p:nvPr/>
          </p:nvSpPr>
          <p:spPr>
            <a:xfrm>
              <a:off x="2143433" y="259759"/>
              <a:ext cx="3936592"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Tree>
    <p:extLst>
      <p:ext uri="{BB962C8B-B14F-4D97-AF65-F5344CB8AC3E}">
        <p14:creationId xmlns:p14="http://schemas.microsoft.com/office/powerpoint/2010/main" val="3988657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23077" cy="6858000"/>
          </a:xfrm>
          <a:prstGeom prst="rect">
            <a:avLst/>
          </a:prstGeom>
        </p:spPr>
      </p:pic>
      <p:sp>
        <p:nvSpPr>
          <p:cNvPr id="6" name="TextBox 5"/>
          <p:cNvSpPr txBox="1"/>
          <p:nvPr/>
        </p:nvSpPr>
        <p:spPr>
          <a:xfrm>
            <a:off x="3039036" y="4768028"/>
            <a:ext cx="8483600"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Vulvas y vaginas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1A134F78-1CB6-448F-8841-49057B8A55E3}"/>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68642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1202"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9596942">
            <a:off x="6701754" y="3387895"/>
            <a:ext cx="573742" cy="241157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6588820">
            <a:off x="4490081" y="550771"/>
            <a:ext cx="573742" cy="2812874"/>
          </a:xfrm>
          <a:prstGeom prst="rect">
            <a:avLst/>
          </a:prstGeom>
        </p:spPr>
      </p:pic>
      <p:sp>
        <p:nvSpPr>
          <p:cNvPr id="10" name="TextBox 9"/>
          <p:cNvSpPr txBox="1"/>
          <p:nvPr/>
        </p:nvSpPr>
        <p:spPr>
          <a:xfrm>
            <a:off x="5398935" y="5466127"/>
            <a:ext cx="2723087" cy="584775"/>
          </a:xfrm>
          <a:prstGeom prst="rect">
            <a:avLst/>
          </a:prstGeom>
          <a:noFill/>
          <a:ln w="57150">
            <a:solidFill>
              <a:schemeClr val="tx1"/>
            </a:solidFill>
          </a:ln>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Ano</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794076" y="976910"/>
            <a:ext cx="1872487" cy="1077218"/>
          </a:xfrm>
          <a:prstGeom prst="rect">
            <a:avLst/>
          </a:prstGeom>
          <a:noFill/>
          <a:ln w="57150">
            <a:solidFill>
              <a:schemeClr val="tx1"/>
            </a:solidFill>
          </a:ln>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Labios</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vaginales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144000" y="1299565"/>
            <a:ext cx="3027202" cy="4585871"/>
          </a:xfrm>
          <a:prstGeom prst="rect">
            <a:avLst/>
          </a:prstGeom>
          <a:noFill/>
        </p:spPr>
        <p:txBody>
          <a:bodyPr wrap="square" rtlCol="0">
            <a:spAutoFit/>
          </a:bodyPr>
          <a:lstStyle/>
          <a:p>
            <a:pPr marL="285750" indent="-28575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A la parte exterior de la vulva se le conoce como labios vaginales</a:t>
            </a:r>
            <a:r>
              <a:rPr lang="en-US" sz="28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El ano es el orificio en el trasero</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6BA5753C-17FF-4F39-952D-1C9FE65FBE33}"/>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156555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1202"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447756">
            <a:off x="5720420" y="4429327"/>
            <a:ext cx="573742" cy="175633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6200000">
            <a:off x="4577421" y="750978"/>
            <a:ext cx="573742" cy="157875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9586019">
            <a:off x="2073288" y="3068244"/>
            <a:ext cx="573742" cy="2269898"/>
          </a:xfrm>
          <a:prstGeom prst="rect">
            <a:avLst/>
          </a:prstGeom>
        </p:spPr>
      </p:pic>
      <p:sp>
        <p:nvSpPr>
          <p:cNvPr id="9" name="TextBox 8"/>
          <p:cNvSpPr txBox="1"/>
          <p:nvPr/>
        </p:nvSpPr>
        <p:spPr>
          <a:xfrm>
            <a:off x="5500675" y="1242453"/>
            <a:ext cx="1428632"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Clítoris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890766" y="4974155"/>
            <a:ext cx="1555399" cy="584775"/>
          </a:xfrm>
          <a:prstGeom prst="rect">
            <a:avLst/>
          </a:prstGeom>
          <a:noFill/>
          <a:ln w="57150">
            <a:solidFill>
              <a:schemeClr val="tx1"/>
            </a:solidFill>
          </a:ln>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Uretra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295163" y="5957328"/>
            <a:ext cx="1413636" cy="584775"/>
          </a:xfrm>
          <a:prstGeom prst="rect">
            <a:avLst/>
          </a:prstGeom>
          <a:noFill/>
          <a:ln w="57150">
            <a:solidFill>
              <a:schemeClr val="tx1"/>
            </a:solidFill>
          </a:ln>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Vagina</a:t>
            </a:r>
          </a:p>
        </p:txBody>
      </p:sp>
      <p:sp>
        <p:nvSpPr>
          <p:cNvPr id="12" name="TextBox 11"/>
          <p:cNvSpPr txBox="1"/>
          <p:nvPr/>
        </p:nvSpPr>
        <p:spPr>
          <a:xfrm>
            <a:off x="8070278" y="1534840"/>
            <a:ext cx="383323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La vulva </a:t>
            </a:r>
            <a:r>
              <a:rPr lang="en-US" sz="2800" dirty="0" err="1">
                <a:latin typeface="Tahoma" panose="020B0604030504040204" pitchFamily="34" charset="0"/>
                <a:ea typeface="Tahoma" panose="020B0604030504040204" pitchFamily="34" charset="0"/>
                <a:cs typeface="Tahoma" panose="020B0604030504040204" pitchFamily="34" charset="0"/>
              </a:rPr>
              <a:t>tiene</a:t>
            </a:r>
            <a:r>
              <a:rPr lang="en-US" sz="2800" dirty="0">
                <a:latin typeface="Tahoma" panose="020B0604030504040204" pitchFamily="34" charset="0"/>
                <a:ea typeface="Tahoma" panose="020B0604030504040204" pitchFamily="34" charset="0"/>
                <a:cs typeface="Tahoma" panose="020B0604030504040204" pitchFamily="34" charset="0"/>
              </a:rPr>
              <a:t> dos </a:t>
            </a:r>
            <a:r>
              <a:rPr lang="en-US" sz="2800" dirty="0" err="1">
                <a:latin typeface="Tahoma" panose="020B0604030504040204" pitchFamily="34" charset="0"/>
                <a:ea typeface="Tahoma" panose="020B0604030504040204" pitchFamily="34" charset="0"/>
                <a:cs typeface="Tahoma" panose="020B0604030504040204" pitchFamily="34" charset="0"/>
              </a:rPr>
              <a:t>aberturas</a:t>
            </a:r>
            <a:r>
              <a:rPr lang="en-US" sz="2800" dirty="0">
                <a:latin typeface="Tahoma" panose="020B0604030504040204" pitchFamily="34" charset="0"/>
                <a:ea typeface="Tahoma" panose="020B0604030504040204" pitchFamily="34" charset="0"/>
                <a:cs typeface="Tahoma" panose="020B0604030504040204" pitchFamily="34" charset="0"/>
              </a:rPr>
              <a:t>. </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 abertura pequeña es la uretra</a:t>
            </a:r>
            <a:r>
              <a:rPr lang="en-US" sz="2800"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 abertura grande es la vagina</a:t>
            </a:r>
            <a:r>
              <a:rPr lang="en-US" sz="2800" dirty="0">
                <a:latin typeface="Tahoma" panose="020B0604030504040204" pitchFamily="34" charset="0"/>
                <a:ea typeface="Tahoma" panose="020B0604030504040204" pitchFamily="34" charset="0"/>
                <a:cs typeface="Tahoma" panose="020B0604030504040204" pitchFamily="34" charset="0"/>
              </a:rPr>
              <a:t>.</a:t>
            </a: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A2BD0B17-0A9B-4948-B533-1457A4133E06}"/>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156788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832123" cy="6858000"/>
          </a:xfrm>
          <a:prstGeom prst="rect">
            <a:avLst/>
          </a:prstGeom>
        </p:spPr>
      </p:pic>
      <p:sp>
        <p:nvSpPr>
          <p:cNvPr id="6" name="TextBox 5"/>
          <p:cNvSpPr txBox="1"/>
          <p:nvPr/>
        </p:nvSpPr>
        <p:spPr>
          <a:xfrm>
            <a:off x="1676400" y="5531957"/>
            <a:ext cx="8036560"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Sentimientos</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sexuales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F353B745-1173-431C-B119-2750F466A208}"/>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31487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441723"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5400000">
            <a:off x="8074903" y="2162880"/>
            <a:ext cx="766823" cy="199691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5400000">
            <a:off x="7858725" y="255609"/>
            <a:ext cx="766823" cy="2266707"/>
          </a:xfrm>
          <a:prstGeom prst="rect">
            <a:avLst/>
          </a:prstGeom>
        </p:spPr>
      </p:pic>
      <p:sp>
        <p:nvSpPr>
          <p:cNvPr id="8" name="TextBox 7"/>
          <p:cNvSpPr txBox="1"/>
          <p:nvPr/>
        </p:nvSpPr>
        <p:spPr>
          <a:xfrm>
            <a:off x="5836343" y="1028574"/>
            <a:ext cx="1428632"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Clítoris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26642" y="2767797"/>
            <a:ext cx="2732398"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Fluido</a:t>
            </a:r>
            <a:r>
              <a:rPr lang="en-US" sz="3200" dirty="0">
                <a:latin typeface="Tahoma" panose="020B0604030504040204" pitchFamily="34" charset="0"/>
                <a:ea typeface="Tahoma" panose="020B0604030504040204" pitchFamily="34" charset="0"/>
                <a:cs typeface="Tahoma" panose="020B0604030504040204" pitchFamily="34" charset="0"/>
              </a:rPr>
              <a:t> vaginal</a:t>
            </a:r>
          </a:p>
        </p:txBody>
      </p:sp>
      <p:sp>
        <p:nvSpPr>
          <p:cNvPr id="11" name="TextBox 10"/>
          <p:cNvSpPr txBox="1"/>
          <p:nvPr/>
        </p:nvSpPr>
        <p:spPr>
          <a:xfrm>
            <a:off x="179967" y="1505769"/>
            <a:ext cx="3890594" cy="6032421"/>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El </a:t>
            </a:r>
            <a:r>
              <a:rPr lang="en-US" sz="2800" dirty="0" err="1">
                <a:latin typeface="Tahoma" panose="020B0604030504040204" pitchFamily="34" charset="0"/>
                <a:ea typeface="Tahoma" panose="020B0604030504040204" pitchFamily="34" charset="0"/>
                <a:cs typeface="Tahoma" panose="020B0604030504040204" pitchFamily="34" charset="0"/>
              </a:rPr>
              <a:t>clítoris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está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arriba</a:t>
            </a:r>
            <a:r>
              <a:rPr lang="en-US" sz="2800" dirty="0">
                <a:latin typeface="Tahoma" panose="020B0604030504040204" pitchFamily="34" charset="0"/>
                <a:ea typeface="Tahoma" panose="020B0604030504040204" pitchFamily="34" charset="0"/>
                <a:cs typeface="Tahoma" panose="020B0604030504040204" pitchFamily="34" charset="0"/>
              </a:rPr>
              <a:t> de la </a:t>
            </a:r>
            <a:r>
              <a:rPr lang="es-MX" sz="2800" dirty="0">
                <a:latin typeface="Tahoma" panose="020B0604030504040204" pitchFamily="34" charset="0"/>
                <a:ea typeface="Tahoma" panose="020B0604030504040204" pitchFamily="34" charset="0"/>
                <a:cs typeface="Tahoma" panose="020B0604030504040204" pitchFamily="34" charset="0"/>
              </a:rPr>
              <a:t>uretra</a:t>
            </a:r>
            <a:r>
              <a:rPr lang="en-US" sz="2800" dirty="0">
                <a:latin typeface="Tahoma" panose="020B0604030504040204" pitchFamily="34" charset="0"/>
                <a:ea typeface="Tahoma" panose="020B0604030504040204" pitchFamily="34" charset="0"/>
                <a:cs typeface="Tahoma" panose="020B0604030504040204" pitchFamily="34" charset="0"/>
              </a:rPr>
              <a:t>.</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err="1">
                <a:latin typeface="Tahoma" panose="020B0604030504040204" pitchFamily="34" charset="0"/>
                <a:ea typeface="Tahoma" panose="020B0604030504040204" pitchFamily="34" charset="0"/>
                <a:cs typeface="Tahoma" panose="020B0604030504040204" pitchFamily="34" charset="0"/>
              </a:rPr>
              <a:t>Cuando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alguien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tiene</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sentimientos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r>
              <a:rPr lang="en-US" sz="2800" dirty="0">
                <a:latin typeface="Tahoma" panose="020B0604030504040204" pitchFamily="34" charset="0"/>
                <a:ea typeface="Tahoma" panose="020B0604030504040204" pitchFamily="34" charset="0"/>
                <a:cs typeface="Tahoma" panose="020B0604030504040204" pitchFamily="34" charset="0"/>
              </a:rPr>
              <a:t>:</a:t>
            </a:r>
          </a:p>
          <a:p>
            <a:endParaRPr lang="en-US" sz="1100"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2800" dirty="0" err="1">
                <a:latin typeface="Tahoma" panose="020B0604030504040204" pitchFamily="34" charset="0"/>
                <a:ea typeface="Tahoma" panose="020B0604030504040204" pitchFamily="34" charset="0"/>
                <a:cs typeface="Tahoma" panose="020B0604030504040204" pitchFamily="34" charset="0"/>
              </a:rPr>
              <a:t>puede</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sentir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calor</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hormigueo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en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clitoris;</a:t>
            </a:r>
          </a:p>
          <a:p>
            <a:pPr lvl="1"/>
            <a:endParaRPr lang="en-US" sz="1100"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la vagina </a:t>
            </a:r>
            <a:r>
              <a:rPr lang="en-US" sz="2800" dirty="0" err="1">
                <a:latin typeface="Tahoma" panose="020B0604030504040204" pitchFamily="34" charset="0"/>
                <a:ea typeface="Tahoma" panose="020B0604030504040204" pitchFamily="34" charset="0"/>
                <a:cs typeface="Tahoma" panose="020B0604030504040204" pitchFamily="34" charset="0"/>
              </a:rPr>
              <a:t>puede</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sentirse</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húmeda</a:t>
            </a:r>
            <a:r>
              <a:rPr lang="en-US" sz="2800" dirty="0">
                <a:latin typeface="Tahoma" panose="020B0604030504040204" pitchFamily="34" charset="0"/>
                <a:ea typeface="Tahoma" panose="020B0604030504040204" pitchFamily="34" charset="0"/>
                <a:cs typeface="Tahoma" panose="020B0604030504040204" pitchFamily="34" charset="0"/>
              </a:rPr>
              <a:t>.</a:t>
            </a:r>
          </a:p>
          <a:p>
            <a:endParaRPr lang="en-US" sz="2800" dirty="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438E35B1-D6A7-4B0F-954D-7C46CE7D6274}"/>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356928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9855"/>
          <a:stretch/>
        </p:blipFill>
        <p:spPr>
          <a:xfrm>
            <a:off x="-49491" y="-133576"/>
            <a:ext cx="4886960" cy="6858000"/>
          </a:xfrm>
          <a:prstGeom prst="rect">
            <a:avLst/>
          </a:prstGeom>
        </p:spPr>
      </p:pic>
      <p:sp>
        <p:nvSpPr>
          <p:cNvPr id="7" name="TextBox 6"/>
          <p:cNvSpPr txBox="1"/>
          <p:nvPr/>
        </p:nvSpPr>
        <p:spPr>
          <a:xfrm>
            <a:off x="613647" y="1793765"/>
            <a:ext cx="3626590" cy="3970318"/>
          </a:xfrm>
          <a:prstGeom prst="rect">
            <a:avLst/>
          </a:prstGeom>
          <a:noFill/>
        </p:spPr>
        <p:txBody>
          <a:bodyPr wrap="square" rtlCol="0">
            <a:spAutoFit/>
          </a:bodyPr>
          <a:lstStyle/>
          <a:p>
            <a:pPr marL="285750" indent="-28575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 masturbación es cuando toca su vulva para sentirse bien</a:t>
            </a:r>
            <a:r>
              <a:rPr lang="en-US" sz="28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¡La </a:t>
            </a:r>
            <a:r>
              <a:rPr lang="en-US" sz="2800" dirty="0" err="1">
                <a:latin typeface="Tahoma" panose="020B0604030504040204" pitchFamily="34" charset="0"/>
                <a:ea typeface="Tahoma" panose="020B0604030504040204" pitchFamily="34" charset="0"/>
                <a:cs typeface="Tahoma" panose="020B0604030504040204" pitchFamily="34" charset="0"/>
              </a:rPr>
              <a:t>masturbación</a:t>
            </a:r>
            <a:r>
              <a:rPr lang="en-US" sz="2800" dirty="0">
                <a:latin typeface="Tahoma" panose="020B0604030504040204" pitchFamily="34" charset="0"/>
                <a:ea typeface="Tahoma" panose="020B0604030504040204" pitchFamily="34" charset="0"/>
                <a:cs typeface="Tahoma" panose="020B0604030504040204" pitchFamily="34" charset="0"/>
              </a:rPr>
              <a:t> es normal!</a:t>
            </a:r>
          </a:p>
          <a:p>
            <a:endParaRPr lang="en-US" sz="2800" dirty="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4989656" y="209495"/>
            <a:ext cx="3491735" cy="2613218"/>
            <a:chOff x="4989656" y="209495"/>
            <a:chExt cx="2758463" cy="206856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578" t="17948" r="66346" b="22564"/>
            <a:stretch/>
          </p:blipFill>
          <p:spPr>
            <a:xfrm>
              <a:off x="4989656" y="209495"/>
              <a:ext cx="1670302" cy="206856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9412" t="53184" r="34689"/>
            <a:stretch/>
          </p:blipFill>
          <p:spPr>
            <a:xfrm>
              <a:off x="6572271" y="267927"/>
              <a:ext cx="1175848" cy="1951696"/>
            </a:xfrm>
            <a:prstGeom prst="rect">
              <a:avLst/>
            </a:prstGeom>
          </p:spPr>
        </p:pic>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51307"/>
          <a:stretch/>
        </p:blipFill>
        <p:spPr>
          <a:xfrm>
            <a:off x="5338051" y="1115041"/>
            <a:ext cx="5895883" cy="585716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TextBox 2"/>
          <p:cNvSpPr txBox="1"/>
          <p:nvPr/>
        </p:nvSpPr>
        <p:spPr>
          <a:xfrm rot="5001023">
            <a:off x="7103967" y="1028700"/>
            <a:ext cx="1264529" cy="369332"/>
          </a:xfrm>
          <a:prstGeom prst="rect">
            <a:avLst/>
          </a:prstGeom>
          <a:solidFill>
            <a:schemeClr val="bg1"/>
          </a:solidFill>
          <a:ln w="28575">
            <a:solidFill>
              <a:schemeClr val="tx1"/>
            </a:solidFill>
          </a:ln>
        </p:spPr>
        <p:txBody>
          <a:bodyPr wrap="square" rtlCol="0">
            <a:spAutoFit/>
          </a:bodyPr>
          <a:lstStyle/>
          <a:p>
            <a:r>
              <a:rPr lang="en-US" dirty="0" err="1"/>
              <a:t>Lubricante</a:t>
            </a:r>
            <a:endParaRPr lang="en-US" dirty="0"/>
          </a:p>
        </p:txBody>
      </p:sp>
      <p:sp>
        <p:nvSpPr>
          <p:cNvPr id="11" name="Footer Placeholder 3">
            <a:extLst>
              <a:ext uri="{FF2B5EF4-FFF2-40B4-BE49-F238E27FC236}">
                <a16:creationId xmlns:a16="http://schemas.microsoft.com/office/drawing/2014/main" id="{EC32E247-E374-4CCB-99A0-E7333CBF96D4}"/>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1939165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96246" cy="6858000"/>
          </a:xfrm>
          <a:prstGeom prst="rect">
            <a:avLst/>
          </a:prstGeom>
        </p:spPr>
      </p:pic>
      <p:sp>
        <p:nvSpPr>
          <p:cNvPr id="7" name="TextBox 6"/>
          <p:cNvSpPr txBox="1"/>
          <p:nvPr/>
        </p:nvSpPr>
        <p:spPr>
          <a:xfrm>
            <a:off x="1" y="1840523"/>
            <a:ext cx="3821722" cy="3970318"/>
          </a:xfrm>
          <a:prstGeom prst="rect">
            <a:avLst/>
          </a:prstGeom>
          <a:noFill/>
        </p:spPr>
        <p:txBody>
          <a:bodyPr wrap="square" rtlCol="0">
            <a:spAutoFit/>
          </a:bodyPr>
          <a:lstStyle/>
          <a:p>
            <a:pPr marL="561975" indent="-398463">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Lave sus manos y vulva antes y después de masturbarse</a:t>
            </a:r>
            <a:r>
              <a:rPr lang="en-US" sz="2800" dirty="0">
                <a:latin typeface="Tahoma" panose="020B0604030504040204" pitchFamily="34" charset="0"/>
                <a:ea typeface="Tahoma" panose="020B0604030504040204" pitchFamily="34" charset="0"/>
                <a:cs typeface="Tahoma" panose="020B0604030504040204" pitchFamily="34" charset="0"/>
              </a:rPr>
              <a:t>.</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561975" indent="-398463">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Después de masturbarse, limpie el área con una toalla</a:t>
            </a:r>
            <a:r>
              <a:rPr lang="en-US" sz="2800"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36B60D89-2AEE-48AD-A883-5AA68B948BD9}"/>
              </a:ext>
            </a:extLst>
          </p:cNvPr>
          <p:cNvSpPr txBox="1">
            <a:spLocks/>
          </p:cNvSpPr>
          <p:nvPr/>
        </p:nvSpPr>
        <p:spPr>
          <a:xfrm>
            <a:off x="646128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1279558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394831" cy="6858000"/>
          </a:xfrm>
          <a:prstGeom prst="rect">
            <a:avLst/>
          </a:prstGeom>
        </p:spPr>
      </p:pic>
      <p:sp>
        <p:nvSpPr>
          <p:cNvPr id="6" name="TextBox 5"/>
          <p:cNvSpPr txBox="1"/>
          <p:nvPr/>
        </p:nvSpPr>
        <p:spPr>
          <a:xfrm>
            <a:off x="4859328" y="5651190"/>
            <a:ext cx="2328552"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Senos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6321E062-927B-4EE3-B9EB-8A9BDBC27D2F}"/>
              </a:ext>
            </a:extLst>
          </p:cNvPr>
          <p:cNvSpPr txBox="1">
            <a:spLocks/>
          </p:cNvSpPr>
          <p:nvPr/>
        </p:nvSpPr>
        <p:spPr>
          <a:xfrm>
            <a:off x="6455483" y="6570532"/>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44157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2" y="17253"/>
            <a:ext cx="1216960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1" name="Group 10"/>
          <p:cNvGrpSpPr/>
          <p:nvPr/>
        </p:nvGrpSpPr>
        <p:grpSpPr>
          <a:xfrm>
            <a:off x="2172929" y="367914"/>
            <a:ext cx="7237289" cy="646331"/>
            <a:chOff x="2143433" y="259759"/>
            <a:chExt cx="5906294" cy="646331"/>
          </a:xfrm>
        </p:grpSpPr>
        <p:sp>
          <p:nvSpPr>
            <p:cNvPr id="12" name="Rectangle 11"/>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56086" y="259759"/>
              <a:ext cx="5793641" cy="646331"/>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Descanso para </a:t>
              </a:r>
              <a:r>
                <a:rPr lang="es-MX" sz="3600" dirty="0">
                  <a:latin typeface="Open Sans Extrabold" panose="020B0906030804020204" pitchFamily="34" charset="0"/>
                  <a:ea typeface="Open Sans Extrabold" panose="020B0906030804020204" pitchFamily="34" charset="0"/>
                  <a:cs typeface="Open Sans Extrabold" panose="020B0906030804020204" pitchFamily="34" charset="0"/>
                </a:rPr>
                <a:t>el cerebro </a:t>
              </a:r>
            </a:p>
          </p:txBody>
        </p:sp>
      </p:grpSp>
      <p:sp>
        <p:nvSpPr>
          <p:cNvPr id="8" name="Footer Placeholder 3">
            <a:extLst>
              <a:ext uri="{FF2B5EF4-FFF2-40B4-BE49-F238E27FC236}">
                <a16:creationId xmlns:a16="http://schemas.microsoft.com/office/drawing/2014/main" id="{053ED2C9-3271-4C8B-9F45-E335BE433173}"/>
              </a:ext>
            </a:extLst>
          </p:cNvPr>
          <p:cNvSpPr txBox="1">
            <a:spLocks/>
          </p:cNvSpPr>
          <p:nvPr/>
        </p:nvSpPr>
        <p:spPr>
          <a:xfrm>
            <a:off x="6461287" y="6546040"/>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3450755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888966-3424-7543-932E-892627B10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22" name="Picture 21">
            <a:extLst>
              <a:ext uri="{FF2B5EF4-FFF2-40B4-BE49-F238E27FC236}">
                <a16:creationId xmlns:a16="http://schemas.microsoft.com/office/drawing/2014/main" id="{69658D5F-85CC-3146-8F9A-B98D761BACF5}"/>
              </a:ext>
            </a:extLst>
          </p:cNvPr>
          <p:cNvPicPr>
            <a:picLocks noChangeAspect="1"/>
          </p:cNvPicPr>
          <p:nvPr/>
        </p:nvPicPr>
        <p:blipFill>
          <a:blip r:embed="rId4">
            <a:extLst>
              <a:ext uri="{28A0092B-C50C-407E-A947-70E740481C1C}">
                <a14:useLocalDpi xmlns:a14="http://schemas.microsoft.com/office/drawing/2010/main" val="0"/>
              </a:ext>
            </a:extLst>
          </a:blip>
          <a:srcRect l="8705" t="16863" r="71400" b="47582"/>
          <a:stretch>
            <a:fillRect/>
          </a:stretch>
        </p:blipFill>
        <p:spPr>
          <a:xfrm>
            <a:off x="5767759" y="3271398"/>
            <a:ext cx="1983003" cy="1997692"/>
          </a:xfrm>
          <a:prstGeom prst="rect">
            <a:avLst/>
          </a:prstGeom>
        </p:spPr>
      </p:pic>
      <p:pic>
        <p:nvPicPr>
          <p:cNvPr id="23" name="Picture 22">
            <a:extLst>
              <a:ext uri="{FF2B5EF4-FFF2-40B4-BE49-F238E27FC236}">
                <a16:creationId xmlns:a16="http://schemas.microsoft.com/office/drawing/2014/main" id="{A1733807-696B-254D-BCD0-772C249A1B2B}"/>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6382382" y="1538884"/>
            <a:ext cx="1968870" cy="1890116"/>
          </a:xfrm>
          <a:prstGeom prst="rect">
            <a:avLst/>
          </a:prstGeom>
        </p:spPr>
      </p:pic>
      <p:pic>
        <p:nvPicPr>
          <p:cNvPr id="24" name="Picture 23">
            <a:extLst>
              <a:ext uri="{FF2B5EF4-FFF2-40B4-BE49-F238E27FC236}">
                <a16:creationId xmlns:a16="http://schemas.microsoft.com/office/drawing/2014/main" id="{243716E2-73DF-D64F-90CE-CF9CCBE178F0}"/>
              </a:ext>
            </a:extLst>
          </p:cNvPr>
          <p:cNvPicPr>
            <a:picLocks noChangeAspect="1"/>
          </p:cNvPicPr>
          <p:nvPr/>
        </p:nvPicPr>
        <p:blipFill>
          <a:blip r:embed="rId5">
            <a:extLst>
              <a:ext uri="{28A0092B-C50C-407E-A947-70E740481C1C}">
                <a14:useLocalDpi xmlns:a14="http://schemas.microsoft.com/office/drawing/2010/main" val="0"/>
              </a:ext>
            </a:extLst>
          </a:blip>
          <a:srcRect l="25737" r="21447"/>
          <a:stretch>
            <a:fillRect/>
          </a:stretch>
        </p:blipFill>
        <p:spPr>
          <a:xfrm>
            <a:off x="3713551" y="1934398"/>
            <a:ext cx="2146766" cy="2291139"/>
          </a:xfrm>
          <a:prstGeom prst="rect">
            <a:avLst/>
          </a:prstGeom>
        </p:spPr>
      </p:pic>
      <p:pic>
        <p:nvPicPr>
          <p:cNvPr id="25" name="Picture 24">
            <a:extLst>
              <a:ext uri="{FF2B5EF4-FFF2-40B4-BE49-F238E27FC236}">
                <a16:creationId xmlns:a16="http://schemas.microsoft.com/office/drawing/2014/main" id="{733896D8-BB2B-1046-9137-9862423C011B}"/>
              </a:ext>
            </a:extLst>
          </p:cNvPr>
          <p:cNvPicPr>
            <a:picLocks noChangeAspect="1"/>
          </p:cNvPicPr>
          <p:nvPr/>
        </p:nvPicPr>
        <p:blipFill>
          <a:blip r:embed="rId6">
            <a:extLst>
              <a:ext uri="{28A0092B-C50C-407E-A947-70E740481C1C}">
                <a14:useLocalDpi xmlns:a14="http://schemas.microsoft.com/office/drawing/2010/main" val="0"/>
              </a:ext>
            </a:extLst>
          </a:blip>
          <a:srcRect l="23884" t="2401" r="2915" b="19087"/>
          <a:stretch>
            <a:fillRect/>
          </a:stretch>
        </p:blipFill>
        <p:spPr>
          <a:xfrm>
            <a:off x="8098417" y="2855242"/>
            <a:ext cx="2601159" cy="1572604"/>
          </a:xfrm>
          <a:prstGeom prst="rect">
            <a:avLst/>
          </a:prstGeom>
        </p:spPr>
      </p:pic>
      <p:pic>
        <p:nvPicPr>
          <p:cNvPr id="26" name="Picture 25">
            <a:extLst>
              <a:ext uri="{FF2B5EF4-FFF2-40B4-BE49-F238E27FC236}">
                <a16:creationId xmlns:a16="http://schemas.microsoft.com/office/drawing/2014/main" id="{23BD9D61-D2FB-A34B-AC42-E40719889F48}"/>
              </a:ext>
            </a:extLst>
          </p:cNvPr>
          <p:cNvPicPr>
            <a:picLocks noChangeAspect="1"/>
          </p:cNvPicPr>
          <p:nvPr/>
        </p:nvPicPr>
        <p:blipFill>
          <a:blip r:embed="rId7">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pic>
        <p:nvPicPr>
          <p:cNvPr id="27" name="Picture 2" descr="cdae504c-eb7a-44ef-9a85-7acc950b7752@namprd16">
            <a:extLst>
              <a:ext uri="{FF2B5EF4-FFF2-40B4-BE49-F238E27FC236}">
                <a16:creationId xmlns:a16="http://schemas.microsoft.com/office/drawing/2014/main" id="{D5D96B25-69E9-F748-8804-88CFDE1D10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710" t="19473" r="19813" b="1159"/>
          <a:stretch>
            <a:fillRect/>
          </a:stretch>
        </p:blipFill>
        <p:spPr bwMode="auto">
          <a:xfrm>
            <a:off x="2310649" y="1282182"/>
            <a:ext cx="7686779" cy="55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85258720-F850-7F47-8EA4-F722E221146F}"/>
              </a:ext>
            </a:extLst>
          </p:cNvPr>
          <p:cNvGrpSpPr/>
          <p:nvPr/>
        </p:nvGrpSpPr>
        <p:grpSpPr>
          <a:xfrm>
            <a:off x="2143124" y="12080"/>
            <a:ext cx="8389686" cy="954107"/>
            <a:chOff x="2143124" y="12080"/>
            <a:chExt cx="8389686" cy="954107"/>
          </a:xfrm>
        </p:grpSpPr>
        <p:sp>
          <p:nvSpPr>
            <p:cNvPr id="29" name="Rectangle 28">
              <a:extLst>
                <a:ext uri="{FF2B5EF4-FFF2-40B4-BE49-F238E27FC236}">
                  <a16:creationId xmlns:a16="http://schemas.microsoft.com/office/drawing/2014/main" id="{2B4D0453-146B-4B48-BA33-5B0ADC603C69}"/>
                </a:ext>
              </a:extLst>
            </p:cNvPr>
            <p:cNvSpPr/>
            <p:nvPr/>
          </p:nvSpPr>
          <p:spPr>
            <a:xfrm>
              <a:off x="2143125" y="114300"/>
              <a:ext cx="8258175"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8690CAA-DB2F-E143-82A8-7CB8BC705AF7}"/>
                </a:ext>
              </a:extLst>
            </p:cNvPr>
            <p:cNvGrpSpPr/>
            <p:nvPr/>
          </p:nvGrpSpPr>
          <p:grpSpPr>
            <a:xfrm>
              <a:off x="2143124" y="12080"/>
              <a:ext cx="8389686" cy="954107"/>
              <a:chOff x="2143134" y="12080"/>
              <a:chExt cx="8121743" cy="954107"/>
            </a:xfrm>
          </p:grpSpPr>
          <p:sp>
            <p:nvSpPr>
              <p:cNvPr id="31" name="Rectangle 30">
                <a:extLst>
                  <a:ext uri="{FF2B5EF4-FFF2-40B4-BE49-F238E27FC236}">
                    <a16:creationId xmlns:a16="http://schemas.microsoft.com/office/drawing/2014/main" id="{719ABC46-8375-424C-8770-1232076AE7AF}"/>
                  </a:ext>
                </a:extLst>
              </p:cNvPr>
              <p:cNvSpPr/>
              <p:nvPr/>
            </p:nvSpPr>
            <p:spPr>
              <a:xfrm>
                <a:off x="2143432" y="287468"/>
                <a:ext cx="812144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FAC6AD-6064-3A4B-8B72-5B73BEE18A8C}"/>
                  </a:ext>
                </a:extLst>
              </p:cNvPr>
              <p:cNvSpPr txBox="1"/>
              <p:nvPr/>
            </p:nvSpPr>
            <p:spPr>
              <a:xfrm>
                <a:off x="2143134" y="12080"/>
                <a:ext cx="6812179" cy="954107"/>
              </a:xfrm>
              <a:prstGeom prst="rect">
                <a:avLst/>
              </a:prstGeom>
              <a:noFill/>
            </p:spPr>
            <p:txBody>
              <a:bodyPr wrap="square" rtlCol="0">
                <a:spAutoFit/>
              </a:bodyPr>
              <a:lstStyle/>
              <a:p>
                <a:r>
                  <a:rPr lang="es-MX" sz="2800" b="0" i="0" strike="noStrike" cap="none" spc="0" baseline="0" dirty="0">
                    <a:solidFill>
                      <a:srgbClr val="000000"/>
                    </a:solidFill>
                    <a:effectLst/>
                    <a:latin typeface="Marvin Round" panose="02000000000000000000" pitchFamily="2" charset="0"/>
                    <a:ea typeface="Open Sans Extrabold"/>
                    <a:cs typeface="Open Sans Extrabold"/>
                  </a:rPr>
                  <a:t>Caja de herramientas para una sana relación</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pic>
        <p:nvPicPr>
          <p:cNvPr id="33" name="Picture 2" descr="4f9d871a-7f42-41a6-9d44-2b32673f4a0e@namprd16">
            <a:extLst>
              <a:ext uri="{FF2B5EF4-FFF2-40B4-BE49-F238E27FC236}">
                <a16:creationId xmlns:a16="http://schemas.microsoft.com/office/drawing/2014/main" id="{F40E4871-B17B-9A44-A014-3860741E9FC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30941" y="2908934"/>
            <a:ext cx="4077599" cy="22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F8B6FC1D-EC0D-D744-8FCB-DE2C2EA8277A}"/>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5592573" y="3415763"/>
            <a:ext cx="2365990" cy="2271351"/>
          </a:xfrm>
          <a:prstGeom prst="rect">
            <a:avLst/>
          </a:prstGeom>
        </p:spPr>
      </p:pic>
      <p:pic>
        <p:nvPicPr>
          <p:cNvPr id="35" name="Picture 34">
            <a:extLst>
              <a:ext uri="{FF2B5EF4-FFF2-40B4-BE49-F238E27FC236}">
                <a16:creationId xmlns:a16="http://schemas.microsoft.com/office/drawing/2014/main" id="{923EDA23-E95C-EE45-98BA-BAE9E06314E0}"/>
              </a:ext>
            </a:extLst>
          </p:cNvPr>
          <p:cNvPicPr>
            <a:picLocks noChangeAspect="1"/>
          </p:cNvPicPr>
          <p:nvPr/>
        </p:nvPicPr>
        <p:blipFill>
          <a:blip r:embed="rId10"/>
          <a:srcRect l="30764" t="37367" r="39395" b="21543"/>
          <a:stretch>
            <a:fillRect/>
          </a:stretch>
        </p:blipFill>
        <p:spPr>
          <a:xfrm>
            <a:off x="4121583" y="1237298"/>
            <a:ext cx="3313076" cy="2576836"/>
          </a:xfrm>
          <a:prstGeom prst="rect">
            <a:avLst/>
          </a:prstGeom>
        </p:spPr>
      </p:pic>
      <p:pic>
        <p:nvPicPr>
          <p:cNvPr id="36" name="Picture 35">
            <a:extLst>
              <a:ext uri="{FF2B5EF4-FFF2-40B4-BE49-F238E27FC236}">
                <a16:creationId xmlns:a16="http://schemas.microsoft.com/office/drawing/2014/main" id="{3DCDC0D1-D60E-BB48-811F-E054B71270F4}"/>
              </a:ext>
            </a:extLst>
          </p:cNvPr>
          <p:cNvPicPr>
            <a:picLocks noChangeAspect="1"/>
          </p:cNvPicPr>
          <p:nvPr/>
        </p:nvPicPr>
        <p:blipFill>
          <a:blip r:embed="rId11"/>
          <a:srcRect l="21744"/>
          <a:stretch>
            <a:fillRect/>
          </a:stretch>
        </p:blipFill>
        <p:spPr>
          <a:xfrm>
            <a:off x="7943023" y="2776932"/>
            <a:ext cx="2890208" cy="2086207"/>
          </a:xfrm>
          <a:prstGeom prst="rect">
            <a:avLst/>
          </a:prstGeom>
        </p:spPr>
      </p:pic>
      <p:sp>
        <p:nvSpPr>
          <p:cNvPr id="37" name="Footer Placeholder 3">
            <a:extLst>
              <a:ext uri="{FF2B5EF4-FFF2-40B4-BE49-F238E27FC236}">
                <a16:creationId xmlns:a16="http://schemas.microsoft.com/office/drawing/2014/main" id="{844B9AAA-08D2-8949-9AEE-A5242890AF17}"/>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spTree>
    <p:extLst>
      <p:ext uri="{BB962C8B-B14F-4D97-AF65-F5344CB8AC3E}">
        <p14:creationId xmlns:p14="http://schemas.microsoft.com/office/powerpoint/2010/main" val="306673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495534" y="5199530"/>
            <a:ext cx="2500048" cy="1398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192"/>
            <a:ext cx="12166314" cy="68580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986117"/>
            <a:ext cx="1452282" cy="12460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2026021"/>
            <a:ext cx="1452282" cy="124609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3101783"/>
            <a:ext cx="1452282" cy="1246094"/>
          </a:xfrm>
          <a:prstGeom prst="rect">
            <a:avLst/>
          </a:prstGeom>
        </p:spPr>
      </p:pic>
      <p:sp>
        <p:nvSpPr>
          <p:cNvPr id="12" name="TextBox 11"/>
          <p:cNvSpPr txBox="1"/>
          <p:nvPr/>
        </p:nvSpPr>
        <p:spPr>
          <a:xfrm>
            <a:off x="8139952" y="1308847"/>
            <a:ext cx="402636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Su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cuerpo</a:t>
            </a:r>
            <a:r>
              <a:rPr lang="en-US" sz="2800" dirty="0">
                <a:latin typeface="Tahoma" panose="020B0604030504040204" pitchFamily="34" charset="0"/>
                <a:ea typeface="Tahoma" panose="020B0604030504040204" pitchFamily="34" charset="0"/>
                <a:cs typeface="Tahoma" panose="020B0604030504040204" pitchFamily="34" charset="0"/>
              </a:rPr>
              <a:t> es </a:t>
            </a:r>
            <a:r>
              <a:rPr lang="en-US" sz="2800" dirty="0" err="1">
                <a:latin typeface="Tahoma" panose="020B0604030504040204" pitchFamily="34" charset="0"/>
                <a:ea typeface="Tahoma" panose="020B0604030504040204" pitchFamily="34" charset="0"/>
                <a:cs typeface="Tahoma" panose="020B0604030504040204" pitchFamily="34" charset="0"/>
              </a:rPr>
              <a:t>increíble</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3" name="TextBox 12"/>
          <p:cNvSpPr txBox="1"/>
          <p:nvPr/>
        </p:nvSpPr>
        <p:spPr>
          <a:xfrm>
            <a:off x="3898491" y="2537012"/>
            <a:ext cx="5639956" cy="523220"/>
          </a:xfrm>
          <a:prstGeom prst="rect">
            <a:avLst/>
          </a:prstGeom>
          <a:noFill/>
        </p:spPr>
        <p:txBody>
          <a:bodyPr wrap="square" rtlCol="0">
            <a:spAutoFit/>
          </a:bodyPr>
          <a:lstStyle/>
          <a:p>
            <a:r>
              <a:rPr lang="es-ES" sz="2800" dirty="0">
                <a:latin typeface="Tahoma" panose="020B0604030504040204" pitchFamily="34" charset="0"/>
                <a:ea typeface="Tahoma" panose="020B0604030504040204" pitchFamily="34" charset="0"/>
                <a:cs typeface="Tahoma" panose="020B0604030504040204" pitchFamily="34" charset="0"/>
              </a:rPr>
              <a:t>Personas con vulva y vagina</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898491" y="3606661"/>
            <a:ext cx="4377408"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3898491" y="4658799"/>
            <a:ext cx="5639956" cy="523220"/>
          </a:xfrm>
          <a:prstGeom prst="rect">
            <a:avLst/>
          </a:prstGeom>
          <a:noFill/>
        </p:spPr>
        <p:txBody>
          <a:bodyPr wrap="square" rtlCol="0">
            <a:spAutoFit/>
          </a:bodyPr>
          <a:lstStyle/>
          <a:p>
            <a:r>
              <a:rPr lang="es-ES" sz="2800" dirty="0">
                <a:latin typeface="Tahoma" panose="020B0604030504040204" pitchFamily="34" charset="0"/>
                <a:ea typeface="Tahoma" panose="020B0604030504040204" pitchFamily="34" charset="0"/>
                <a:cs typeface="Tahoma" panose="020B0604030504040204" pitchFamily="34" charset="0"/>
              </a:rPr>
              <a:t>Personas con pene y testículos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9354399" y="5394182"/>
            <a:ext cx="2500048" cy="954107"/>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Masturbación</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seguridad</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a:extLst>
              <a:ext uri="{FF2B5EF4-FFF2-40B4-BE49-F238E27FC236}">
                <a16:creationId xmlns:a16="http://schemas.microsoft.com/office/drawing/2014/main" id="{94FDC25A-964D-3340-9E50-594063D2224D}"/>
              </a:ext>
            </a:extLst>
          </p:cNvPr>
          <p:cNvSpPr txBox="1">
            <a:spLocks/>
          </p:cNvSpPr>
          <p:nvPr/>
        </p:nvSpPr>
        <p:spPr>
          <a:xfrm>
            <a:off x="6486728" y="6492875"/>
            <a:ext cx="5639956" cy="365125"/>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23" name="Group 22">
            <a:extLst>
              <a:ext uri="{FF2B5EF4-FFF2-40B4-BE49-F238E27FC236}">
                <a16:creationId xmlns:a16="http://schemas.microsoft.com/office/drawing/2014/main" id="{5E750E94-D227-F944-AB54-300DBC9DEC2F}"/>
              </a:ext>
            </a:extLst>
          </p:cNvPr>
          <p:cNvGrpSpPr/>
          <p:nvPr/>
        </p:nvGrpSpPr>
        <p:grpSpPr>
          <a:xfrm>
            <a:off x="1927123" y="214700"/>
            <a:ext cx="4990044" cy="646331"/>
            <a:chOff x="2143433" y="259759"/>
            <a:chExt cx="3936592" cy="646331"/>
          </a:xfrm>
        </p:grpSpPr>
        <p:sp>
          <p:nvSpPr>
            <p:cNvPr id="24" name="Rectangle 23">
              <a:extLst>
                <a:ext uri="{FF2B5EF4-FFF2-40B4-BE49-F238E27FC236}">
                  <a16:creationId xmlns:a16="http://schemas.microsoft.com/office/drawing/2014/main" id="{6607FD4C-49CB-3343-A8D0-EEA96D358E03}"/>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arvin Round" panose="02000000000000000000" pitchFamily="2" charset="0"/>
              </a:endParaRPr>
            </a:p>
          </p:txBody>
        </p:sp>
        <p:sp>
          <p:nvSpPr>
            <p:cNvPr id="25" name="TextBox 24">
              <a:extLst>
                <a:ext uri="{FF2B5EF4-FFF2-40B4-BE49-F238E27FC236}">
                  <a16:creationId xmlns:a16="http://schemas.microsoft.com/office/drawing/2014/main" id="{9C628211-78D4-AA4F-A28D-ABCC15F14B52}"/>
                </a:ext>
              </a:extLst>
            </p:cNvPr>
            <p:cNvSpPr txBox="1"/>
            <p:nvPr/>
          </p:nvSpPr>
          <p:spPr>
            <a:xfrm>
              <a:off x="2143433" y="259759"/>
              <a:ext cx="3936592"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Tree>
    <p:extLst>
      <p:ext uri="{BB962C8B-B14F-4D97-AF65-F5344CB8AC3E}">
        <p14:creationId xmlns:p14="http://schemas.microsoft.com/office/powerpoint/2010/main" val="2248838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6" name="TextBox 5"/>
          <p:cNvSpPr txBox="1"/>
          <p:nvPr/>
        </p:nvSpPr>
        <p:spPr>
          <a:xfrm>
            <a:off x="2321406" y="4930074"/>
            <a:ext cx="7968488" cy="923330"/>
          </a:xfrm>
          <a:prstGeom prst="rect">
            <a:avLst/>
          </a:prstGeom>
          <a:noFill/>
        </p:spPr>
        <p:txBody>
          <a:bodyPr wrap="square" rtlCol="0">
            <a:spAutoFit/>
          </a:bodyPr>
          <a:lstStyle/>
          <a:p>
            <a:pPr algn="ctr"/>
            <a:r>
              <a:rPr lang="en-US" sz="5400" b="1" dirty="0" err="1">
                <a:latin typeface="Tahoma" panose="020B0604030504040204" pitchFamily="34" charset="0"/>
                <a:ea typeface="Tahoma" panose="020B0604030504040204" pitchFamily="34" charset="0"/>
                <a:cs typeface="Tahoma" panose="020B0604030504040204" pitchFamily="34" charset="0"/>
              </a:rPr>
              <a:t>Penes</a:t>
            </a:r>
            <a:r>
              <a:rPr lang="en-US" sz="5400" b="1" dirty="0">
                <a:latin typeface="Tahoma" panose="020B0604030504040204" pitchFamily="34" charset="0"/>
                <a:ea typeface="Tahoma" panose="020B0604030504040204" pitchFamily="34" charset="0"/>
                <a:cs typeface="Tahoma" panose="020B0604030504040204" pitchFamily="34" charset="0"/>
              </a:rPr>
              <a:t> y </a:t>
            </a:r>
            <a:r>
              <a:rPr lang="en-US" sz="5400" b="1" dirty="0" err="1">
                <a:latin typeface="Tahoma" panose="020B0604030504040204" pitchFamily="34" charset="0"/>
                <a:ea typeface="Tahoma" panose="020B0604030504040204" pitchFamily="34" charset="0"/>
                <a:cs typeface="Tahoma" panose="020B0604030504040204" pitchFamily="34" charset="0"/>
              </a:rPr>
              <a:t>testículos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9A56CE20-EAE7-455C-9D82-E56C0AC28D32}"/>
              </a:ext>
            </a:extLst>
          </p:cNvPr>
          <p:cNvSpPr txBox="1">
            <a:spLocks/>
          </p:cNvSpPr>
          <p:nvPr/>
        </p:nvSpPr>
        <p:spPr>
          <a:xfrm>
            <a:off x="6461287" y="6546040"/>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36913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9731562">
            <a:off x="10242419" y="1151008"/>
            <a:ext cx="573742" cy="1751776"/>
          </a:xfrm>
          <a:prstGeom prst="rect">
            <a:avLst/>
          </a:prstGeom>
        </p:spPr>
      </p:pic>
      <p:sp>
        <p:nvSpPr>
          <p:cNvPr id="11" name="Rectangle 10"/>
          <p:cNvSpPr/>
          <p:nvPr/>
        </p:nvSpPr>
        <p:spPr>
          <a:xfrm>
            <a:off x="4841631" y="3387969"/>
            <a:ext cx="5920154" cy="3305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a:off x="7403822" y="2461874"/>
            <a:ext cx="594093" cy="245728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20531194">
            <a:off x="4967599" y="1950694"/>
            <a:ext cx="594093" cy="1798189"/>
          </a:xfrm>
          <a:prstGeom prst="rect">
            <a:avLst/>
          </a:prstGeom>
        </p:spPr>
      </p:pic>
      <p:sp>
        <p:nvSpPr>
          <p:cNvPr id="12" name="TextBox 11"/>
          <p:cNvSpPr txBox="1"/>
          <p:nvPr/>
        </p:nvSpPr>
        <p:spPr>
          <a:xfrm>
            <a:off x="6922471" y="4748535"/>
            <a:ext cx="1492322" cy="584775"/>
          </a:xfrm>
          <a:prstGeom prst="rect">
            <a:avLst/>
          </a:prstGeom>
          <a:noFill/>
          <a:ln w="57150">
            <a:solidFill>
              <a:schemeClr val="tx1"/>
            </a:solidFill>
          </a:ln>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Cabeza</a:t>
            </a:r>
          </a:p>
        </p:txBody>
      </p:sp>
      <p:sp>
        <p:nvSpPr>
          <p:cNvPr id="13" name="TextBox 12"/>
          <p:cNvSpPr txBox="1"/>
          <p:nvPr/>
        </p:nvSpPr>
        <p:spPr>
          <a:xfrm>
            <a:off x="10536660" y="2674240"/>
            <a:ext cx="1158245"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Pene</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583480" y="3586325"/>
            <a:ext cx="1571135"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Uretra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167555" y="1616554"/>
            <a:ext cx="3165230" cy="4893647"/>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El </a:t>
            </a:r>
            <a:r>
              <a:rPr lang="en-US" sz="2400" dirty="0" err="1">
                <a:latin typeface="Tahoma" panose="020B0604030504040204" pitchFamily="34" charset="0"/>
                <a:ea typeface="Tahoma" panose="020B0604030504040204" pitchFamily="34" charset="0"/>
                <a:cs typeface="Tahoma" panose="020B0604030504040204" pitchFamily="34" charset="0"/>
              </a:rPr>
              <a:t>pene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tiene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tres</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partes</a:t>
            </a:r>
            <a:r>
              <a:rPr lang="en-US" sz="2400" dirty="0">
                <a:latin typeface="Tahoma" panose="020B0604030504040204" pitchFamily="34" charset="0"/>
                <a:ea typeface="Tahoma" panose="020B0604030504040204" pitchFamily="34" charset="0"/>
                <a:cs typeface="Tahoma" panose="020B0604030504040204" pitchFamily="34" charset="0"/>
              </a:rPr>
              <a:t>.</a:t>
            </a:r>
          </a:p>
          <a:p>
            <a:pPr marL="457200" indent="-4572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La </a:t>
            </a:r>
            <a:r>
              <a:rPr lang="en-US" sz="2400" dirty="0" err="1">
                <a:latin typeface="Tahoma" panose="020B0604030504040204" pitchFamily="34" charset="0"/>
                <a:ea typeface="Tahoma" panose="020B0604030504040204" pitchFamily="34" charset="0"/>
                <a:cs typeface="Tahoma" panose="020B0604030504040204" pitchFamily="34" charset="0"/>
              </a:rPr>
              <a:t>parte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larga</a:t>
            </a:r>
            <a:r>
              <a:rPr lang="en-US" sz="2400" dirty="0">
                <a:latin typeface="Tahoma" panose="020B0604030504040204" pitchFamily="34" charset="0"/>
                <a:ea typeface="Tahoma" panose="020B0604030504040204" pitchFamily="34" charset="0"/>
                <a:cs typeface="Tahoma" panose="020B0604030504040204" pitchFamily="34" charset="0"/>
              </a:rPr>
              <a:t> es </a:t>
            </a:r>
            <a:r>
              <a:rPr lang="en-US" sz="2400" dirty="0" err="1">
                <a:latin typeface="Tahoma" panose="020B0604030504040204" pitchFamily="34" charset="0"/>
                <a:ea typeface="Tahoma" panose="020B0604030504040204" pitchFamily="34" charset="0"/>
                <a:cs typeface="Tahoma" panose="020B0604030504040204" pitchFamily="34" charset="0"/>
              </a:rPr>
              <a:t>el</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pene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sí</a:t>
            </a:r>
            <a:r>
              <a:rPr lang="en-US" sz="2400" dirty="0">
                <a:latin typeface="Tahoma" panose="020B0604030504040204" pitchFamily="34" charset="0"/>
                <a:ea typeface="Tahoma" panose="020B0604030504040204" pitchFamily="34" charset="0"/>
                <a:cs typeface="Tahoma" panose="020B0604030504040204" pitchFamily="34" charset="0"/>
              </a:rPr>
              <a: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s-ES" sz="2400" dirty="0">
                <a:latin typeface="Tahoma" panose="020B0604030504040204" pitchFamily="34" charset="0"/>
                <a:ea typeface="Tahoma" panose="020B0604030504040204" pitchFamily="34" charset="0"/>
                <a:cs typeface="Tahoma" panose="020B0604030504040204" pitchFamily="34" charset="0"/>
              </a:rPr>
              <a:t>La cabeza está en el extremo del pene</a:t>
            </a:r>
            <a:r>
              <a:rPr lang="en-US" sz="2400" dirty="0">
                <a:latin typeface="Tahoma" panose="020B0604030504040204" pitchFamily="34" charset="0"/>
                <a:ea typeface="Tahoma" panose="020B0604030504040204" pitchFamily="34" charset="0"/>
                <a:cs typeface="Tahoma" panose="020B0604030504040204" pitchFamily="34" charset="0"/>
              </a:rPr>
              <a:t>.</a:t>
            </a:r>
          </a:p>
          <a:p>
            <a:pPr marL="457200" indent="-4572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s-ES" sz="2400" dirty="0">
                <a:latin typeface="Tahoma" panose="020B0604030504040204" pitchFamily="34" charset="0"/>
                <a:ea typeface="Tahoma" panose="020B0604030504040204" pitchFamily="34" charset="0"/>
                <a:cs typeface="Tahoma" panose="020B0604030504040204" pitchFamily="34" charset="0"/>
              </a:rPr>
              <a:t>La uretra es la abertura en la cabeza del pene</a:t>
            </a:r>
            <a:r>
              <a:rPr lang="en-US" sz="2400" dirty="0">
                <a:latin typeface="Tahoma" panose="020B0604030504040204" pitchFamily="34" charset="0"/>
                <a:ea typeface="Tahoma" panose="020B0604030504040204" pitchFamily="34" charset="0"/>
                <a:cs typeface="Tahoma" panose="020B0604030504040204" pitchFamily="34" charset="0"/>
              </a:rPr>
              <a:t>.</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a:extLst>
              <a:ext uri="{FF2B5EF4-FFF2-40B4-BE49-F238E27FC236}">
                <a16:creationId xmlns:a16="http://schemas.microsoft.com/office/drawing/2014/main" id="{E0788085-BE96-42AA-AC6B-1AB45422BD40}"/>
              </a:ext>
            </a:extLst>
          </p:cNvPr>
          <p:cNvSpPr txBox="1">
            <a:spLocks/>
          </p:cNvSpPr>
          <p:nvPr/>
        </p:nvSpPr>
        <p:spPr>
          <a:xfrm>
            <a:off x="6461287" y="6546040"/>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3692079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71122" y="4016279"/>
            <a:ext cx="5105127" cy="2841721"/>
          </a:xfrm>
          <a:prstGeom prst="rect">
            <a:avLst/>
          </a:prstGeom>
        </p:spPr>
      </p:pic>
      <p:pic>
        <p:nvPicPr>
          <p:cNvPr id="5" name="Picture 4"/>
          <p:cNvPicPr>
            <a:picLocks noChangeAspect="1"/>
          </p:cNvPicPr>
          <p:nvPr/>
        </p:nvPicPr>
        <p:blipFill>
          <a:blip r:embed="rId4"/>
          <a:stretch>
            <a:fillRect/>
          </a:stretch>
        </p:blipFill>
        <p:spPr>
          <a:xfrm>
            <a:off x="-56321" y="0"/>
            <a:ext cx="4155311" cy="6787007"/>
          </a:xfrm>
          <a:prstGeom prst="rect">
            <a:avLst/>
          </a:prstGeom>
        </p:spPr>
      </p:pic>
      <p:pic>
        <p:nvPicPr>
          <p:cNvPr id="6" name="Picture 5"/>
          <p:cNvPicPr>
            <a:picLocks noChangeAspect="1"/>
          </p:cNvPicPr>
          <p:nvPr/>
        </p:nvPicPr>
        <p:blipFill>
          <a:blip r:embed="rId5"/>
          <a:stretch>
            <a:fillRect/>
          </a:stretch>
        </p:blipFill>
        <p:spPr>
          <a:xfrm>
            <a:off x="6623685" y="5446"/>
            <a:ext cx="4266644" cy="406184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73579" t="34379" r="17063" b="3399"/>
          <a:stretch/>
        </p:blipFill>
        <p:spPr>
          <a:xfrm rot="16200000">
            <a:off x="7497325" y="3983442"/>
            <a:ext cx="573742" cy="232102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3579" t="34379" r="17063" b="3399"/>
          <a:stretch/>
        </p:blipFill>
        <p:spPr>
          <a:xfrm rot="16738780">
            <a:off x="7820627" y="4419628"/>
            <a:ext cx="594093" cy="2931173"/>
          </a:xfrm>
          <a:prstGeom prst="rect">
            <a:avLst/>
          </a:prstGeom>
        </p:spPr>
      </p:pic>
      <p:sp>
        <p:nvSpPr>
          <p:cNvPr id="9" name="TextBox 8"/>
          <p:cNvSpPr txBox="1"/>
          <p:nvPr/>
        </p:nvSpPr>
        <p:spPr>
          <a:xfrm>
            <a:off x="8810414" y="4708002"/>
            <a:ext cx="1979506"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Testículos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329545" y="5686838"/>
            <a:ext cx="879462" cy="584775"/>
          </a:xfrm>
          <a:prstGeom prst="rect">
            <a:avLst/>
          </a:prstGeom>
          <a:noFill/>
          <a:ln w="57150">
            <a:solidFill>
              <a:schemeClr val="tx1"/>
            </a:solidFill>
          </a:ln>
        </p:spPr>
        <p:txBody>
          <a:bodyPr wrap="squar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Ano</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26866" y="1679735"/>
            <a:ext cx="3165230" cy="4832092"/>
          </a:xfrm>
          <a:prstGeom prst="rect">
            <a:avLst/>
          </a:prstGeom>
          <a:noFill/>
        </p:spPr>
        <p:txBody>
          <a:bodyPr wrap="square" rtlCol="0">
            <a:spAutoFit/>
          </a:bodyPr>
          <a:lstStyle/>
          <a:p>
            <a:pPr marL="457200" indent="-45720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 bolsa debajo del pene es el escroto</a:t>
            </a:r>
            <a:r>
              <a:rPr lang="en-US" sz="2800" dirty="0">
                <a:latin typeface="Tahoma" panose="020B0604030504040204" pitchFamily="34" charset="0"/>
                <a:ea typeface="Tahoma" panose="020B0604030504040204" pitchFamily="34" charset="0"/>
                <a:cs typeface="Tahoma" panose="020B0604030504040204" pitchFamily="34" charset="0"/>
              </a:rPr>
              <a:t>. </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El escroto contiene los testículos</a:t>
            </a:r>
            <a:r>
              <a:rPr lang="en-US" sz="2800" dirty="0">
                <a:latin typeface="Tahoma" panose="020B0604030504040204" pitchFamily="34" charset="0"/>
                <a:ea typeface="Tahoma" panose="020B0604030504040204" pitchFamily="34" charset="0"/>
                <a:cs typeface="Tahoma" panose="020B0604030504040204" pitchFamily="34" charset="0"/>
              </a:rPr>
              <a:t>.</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Al orificio en el trasero se le llama "ano”</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73579" t="34379" r="17063" b="3399"/>
          <a:stretch/>
        </p:blipFill>
        <p:spPr>
          <a:xfrm rot="5400000">
            <a:off x="7150562" y="1657555"/>
            <a:ext cx="573742" cy="1887054"/>
          </a:xfrm>
          <a:prstGeom prst="rect">
            <a:avLst/>
          </a:prstGeom>
        </p:spPr>
      </p:pic>
      <p:sp>
        <p:nvSpPr>
          <p:cNvPr id="13" name="TextBox 12"/>
          <p:cNvSpPr txBox="1"/>
          <p:nvPr/>
        </p:nvSpPr>
        <p:spPr>
          <a:xfrm>
            <a:off x="3983933" y="1862399"/>
            <a:ext cx="2509973" cy="1077218"/>
          </a:xfrm>
          <a:prstGeom prst="rect">
            <a:avLst/>
          </a:prstGeom>
          <a:noFill/>
          <a:ln w="57150">
            <a:solidFill>
              <a:schemeClr val="tx1"/>
            </a:solidFill>
          </a:ln>
        </p:spPr>
        <p:txBody>
          <a:bodyPr wrap="square" rtlCol="0">
            <a:spAutoFit/>
          </a:bodyPr>
          <a:lstStyle/>
          <a:p>
            <a:pPr algn="ctr"/>
            <a:r>
              <a:rPr lang="en-US" sz="3200" dirty="0" err="1">
                <a:latin typeface="Tahoma" panose="020B0604030504040204" pitchFamily="34" charset="0"/>
                <a:ea typeface="Tahoma" panose="020B0604030504040204" pitchFamily="34" charset="0"/>
                <a:cs typeface="Tahoma" panose="020B0604030504040204" pitchFamily="34" charset="0"/>
              </a:rPr>
              <a:t>Escroto</a:t>
            </a:r>
            <a:r>
              <a:rPr lang="en-US" sz="3200" dirty="0">
                <a:latin typeface="Tahoma" panose="020B0604030504040204" pitchFamily="34" charset="0"/>
                <a:ea typeface="Tahoma" panose="020B0604030504040204" pitchFamily="34" charset="0"/>
                <a:cs typeface="Tahoma" panose="020B0604030504040204" pitchFamily="34" charset="0"/>
              </a:rPr>
              <a:t> con </a:t>
            </a:r>
            <a:r>
              <a:rPr lang="en-US" sz="3200" dirty="0" err="1">
                <a:latin typeface="Tahoma" panose="020B0604030504040204" pitchFamily="34" charset="0"/>
                <a:ea typeface="Tahoma" panose="020B0604030504040204" pitchFamily="34" charset="0"/>
                <a:cs typeface="Tahoma" panose="020B0604030504040204" pitchFamily="34" charset="0"/>
              </a:rPr>
              <a:t>testículos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a:extLst>
              <a:ext uri="{FF2B5EF4-FFF2-40B4-BE49-F238E27FC236}">
                <a16:creationId xmlns:a16="http://schemas.microsoft.com/office/drawing/2014/main" id="{3A20946A-0D72-4EF1-BFB4-A429DD77762E}"/>
              </a:ext>
            </a:extLst>
          </p:cNvPr>
          <p:cNvSpPr txBox="1">
            <a:spLocks/>
          </p:cNvSpPr>
          <p:nvPr/>
        </p:nvSpPr>
        <p:spPr>
          <a:xfrm>
            <a:off x="6461287" y="6592340"/>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130450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3" name="TextBox 2"/>
          <p:cNvSpPr txBox="1"/>
          <p:nvPr/>
        </p:nvSpPr>
        <p:spPr>
          <a:xfrm>
            <a:off x="2233914" y="5531957"/>
            <a:ext cx="8194876"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Sentimientos</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sexuales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7" name="Footer Placeholder 3">
            <a:extLst>
              <a:ext uri="{FF2B5EF4-FFF2-40B4-BE49-F238E27FC236}">
                <a16:creationId xmlns:a16="http://schemas.microsoft.com/office/drawing/2014/main" id="{27B9B986-4927-47C2-8138-9E669E83A674}"/>
              </a:ext>
            </a:extLst>
          </p:cNvPr>
          <p:cNvSpPr txBox="1">
            <a:spLocks/>
          </p:cNvSpPr>
          <p:nvPr/>
        </p:nvSpPr>
        <p:spPr>
          <a:xfrm>
            <a:off x="6461287" y="6592340"/>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17969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1" y="-79022"/>
            <a:ext cx="12171202" cy="6858000"/>
          </a:xfrm>
          <a:prstGeom prst="rect">
            <a:avLst/>
          </a:prstGeom>
        </p:spPr>
      </p:pic>
      <p:sp>
        <p:nvSpPr>
          <p:cNvPr id="6" name="TextBox 5"/>
          <p:cNvSpPr txBox="1"/>
          <p:nvPr/>
        </p:nvSpPr>
        <p:spPr>
          <a:xfrm>
            <a:off x="8667475" y="1132561"/>
            <a:ext cx="3524525" cy="5093702"/>
          </a:xfrm>
          <a:prstGeom prst="rect">
            <a:avLst/>
          </a:prstGeom>
          <a:noFill/>
        </p:spPr>
        <p:txBody>
          <a:bodyPr wrap="square" rtlCol="0">
            <a:spAutoFit/>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700" dirty="0">
                <a:latin typeface="Tahoma" panose="020B0604030504040204" pitchFamily="34" charset="0"/>
                <a:ea typeface="Tahoma" panose="020B0604030504040204" pitchFamily="34" charset="0"/>
                <a:cs typeface="Tahoma" panose="020B0604030504040204" pitchFamily="34" charset="0"/>
              </a:rPr>
              <a:t>Cuando alguien tiene sentimientos sexuales:</a:t>
            </a:r>
          </a:p>
          <a:p>
            <a:endParaRPr lang="en-US" sz="2700"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s-ES" sz="2700" dirty="0">
                <a:latin typeface="Tahoma" panose="020B0604030504040204" pitchFamily="34" charset="0"/>
                <a:ea typeface="Tahoma" panose="020B0604030504040204" pitchFamily="34" charset="0"/>
                <a:cs typeface="Tahoma" panose="020B0604030504040204" pitchFamily="34" charset="0"/>
              </a:rPr>
              <a:t>el pene se endurece y se para</a:t>
            </a:r>
            <a:r>
              <a:rPr lang="en-US" sz="2700" dirty="0">
                <a:latin typeface="Tahoma" panose="020B0604030504040204" pitchFamily="34" charset="0"/>
                <a:ea typeface="Tahoma" panose="020B0604030504040204" pitchFamily="34" charset="0"/>
                <a:cs typeface="Tahoma" panose="020B0604030504040204" pitchFamily="34" charset="0"/>
              </a:rPr>
              <a:t>. </a:t>
            </a:r>
          </a:p>
          <a:p>
            <a:pPr marL="742950" lvl="1" indent="-285750">
              <a:buFont typeface="Arial" panose="020B0604020202020204" pitchFamily="34" charset="0"/>
              <a:buChar char="•"/>
            </a:pPr>
            <a:endParaRPr lang="en-US" sz="2700" dirty="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s-ES" sz="2700" dirty="0">
                <a:latin typeface="Tahoma" panose="020B0604030504040204" pitchFamily="34" charset="0"/>
                <a:ea typeface="Tahoma" panose="020B0604030504040204" pitchFamily="34" charset="0"/>
                <a:cs typeface="Tahoma" panose="020B0604030504040204" pitchFamily="34" charset="0"/>
              </a:rPr>
              <a:t>A esto se le llama una “erección”</a:t>
            </a:r>
            <a:r>
              <a:rPr lang="en-US" sz="2700" dirty="0">
                <a:latin typeface="Tahoma" panose="020B0604030504040204" pitchFamily="34" charset="0"/>
                <a:ea typeface="Tahoma" panose="020B0604030504040204" pitchFamily="34" charset="0"/>
                <a:cs typeface="Tahoma" panose="020B0604030504040204" pitchFamily="34" charset="0"/>
              </a:rPr>
              <a:t>.</a:t>
            </a:r>
          </a:p>
        </p:txBody>
      </p:sp>
      <p:sp>
        <p:nvSpPr>
          <p:cNvPr id="8" name="Footer Placeholder 3">
            <a:extLst>
              <a:ext uri="{FF2B5EF4-FFF2-40B4-BE49-F238E27FC236}">
                <a16:creationId xmlns:a16="http://schemas.microsoft.com/office/drawing/2014/main" id="{5671C9C9-CE31-44F9-83B6-A13C5B61560C}"/>
              </a:ext>
            </a:extLst>
          </p:cNvPr>
          <p:cNvSpPr txBox="1">
            <a:spLocks/>
          </p:cNvSpPr>
          <p:nvPr/>
        </p:nvSpPr>
        <p:spPr>
          <a:xfrm>
            <a:off x="6461287" y="6592340"/>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744010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30128"/>
          </a:xfrm>
          <a:prstGeom prst="rect">
            <a:avLst/>
          </a:prstGeom>
        </p:spPr>
      </p:pic>
      <p:sp>
        <p:nvSpPr>
          <p:cNvPr id="6" name="TextBox 5"/>
          <p:cNvSpPr txBox="1"/>
          <p:nvPr/>
        </p:nvSpPr>
        <p:spPr>
          <a:xfrm>
            <a:off x="0" y="1293742"/>
            <a:ext cx="3528646" cy="4970591"/>
          </a:xfrm>
          <a:prstGeom prst="rect">
            <a:avLst/>
          </a:prstGeom>
          <a:noFill/>
        </p:spPr>
        <p:txBody>
          <a:bodyPr wrap="square" rtlCol="0">
            <a:spAutoFit/>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500" dirty="0">
                <a:latin typeface="Tahoma" panose="020B0604030504040204" pitchFamily="34" charset="0"/>
                <a:ea typeface="Tahoma" panose="020B0604030504040204" pitchFamily="34" charset="0"/>
                <a:cs typeface="Tahoma" panose="020B0604030504040204" pitchFamily="34" charset="0"/>
              </a:rPr>
              <a:t>Cuando alguien tiene una erección, puede eyacular</a:t>
            </a:r>
            <a:r>
              <a:rPr lang="en-US" sz="25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600" dirty="0">
                <a:latin typeface="Tahoma" panose="020B0604030504040204" pitchFamily="34" charset="0"/>
                <a:ea typeface="Tahoma" panose="020B0604030504040204" pitchFamily="34" charset="0"/>
                <a:cs typeface="Tahoma" panose="020B0604030504040204" pitchFamily="34" charset="0"/>
              </a:rPr>
              <a:t>La eyaculación es cuando semen sale del pene</a:t>
            </a:r>
            <a:r>
              <a:rPr lang="en-US" sz="2600"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 sz="2600" dirty="0">
                <a:latin typeface="Tahoma" panose="020B0604030504040204" pitchFamily="34" charset="0"/>
                <a:ea typeface="Tahoma" panose="020B0604030504040204" pitchFamily="34" charset="0"/>
                <a:cs typeface="Tahoma" panose="020B0604030504040204" pitchFamily="34" charset="0"/>
              </a:rPr>
              <a:t>Si alguien eyacula mientras duerme, a esto se le llama “sueño húmedo”</a:t>
            </a:r>
            <a:r>
              <a:rPr lang="en-US" sz="2600"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BF567607-11DA-49BD-B9A1-FEF4BB7DFFA2}"/>
              </a:ext>
            </a:extLst>
          </p:cNvPr>
          <p:cNvSpPr txBox="1">
            <a:spLocks/>
          </p:cNvSpPr>
          <p:nvPr/>
        </p:nvSpPr>
        <p:spPr>
          <a:xfrm>
            <a:off x="6461287" y="6858561"/>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747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544" t="3140" b="13426"/>
          <a:stretch/>
        </p:blipFill>
        <p:spPr>
          <a:xfrm>
            <a:off x="6680877" y="829789"/>
            <a:ext cx="4904455" cy="55467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59855"/>
          <a:stretch/>
        </p:blipFill>
        <p:spPr>
          <a:xfrm>
            <a:off x="1" y="0"/>
            <a:ext cx="4799273" cy="6858000"/>
          </a:xfrm>
          <a:prstGeom prst="rect">
            <a:avLst/>
          </a:prstGeom>
        </p:spPr>
      </p:pic>
      <p:grpSp>
        <p:nvGrpSpPr>
          <p:cNvPr id="9" name="Group 8"/>
          <p:cNvGrpSpPr/>
          <p:nvPr/>
        </p:nvGrpSpPr>
        <p:grpSpPr>
          <a:xfrm>
            <a:off x="5040922" y="287469"/>
            <a:ext cx="2672863" cy="2526070"/>
            <a:chOff x="4989656" y="209495"/>
            <a:chExt cx="2758463" cy="206856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578" t="17948" r="66346" b="22564"/>
            <a:stretch/>
          </p:blipFill>
          <p:spPr>
            <a:xfrm>
              <a:off x="4989656" y="209495"/>
              <a:ext cx="1670302" cy="206856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9412" t="53184" r="34689"/>
            <a:stretch/>
          </p:blipFill>
          <p:spPr>
            <a:xfrm>
              <a:off x="6572271" y="267927"/>
              <a:ext cx="1175848" cy="1951696"/>
            </a:xfrm>
            <a:prstGeom prst="rect">
              <a:avLst/>
            </a:prstGeom>
          </p:spPr>
        </p:pic>
      </p:grpSp>
      <p:sp>
        <p:nvSpPr>
          <p:cNvPr id="10" name="TextBox 9"/>
          <p:cNvSpPr txBox="1"/>
          <p:nvPr/>
        </p:nvSpPr>
        <p:spPr>
          <a:xfrm>
            <a:off x="438721" y="2153942"/>
            <a:ext cx="3697818" cy="3970318"/>
          </a:xfrm>
          <a:prstGeom prst="rect">
            <a:avLst/>
          </a:prstGeom>
          <a:noFill/>
        </p:spPr>
        <p:txBody>
          <a:bodyPr wrap="square" rtlCol="0">
            <a:spAutoFit/>
          </a:bodyPr>
          <a:lstStyle/>
          <a:p>
            <a:pPr marL="285750" indent="-285750">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 masturbación es cuando se toca su pene y testículos para sentirse bien</a:t>
            </a:r>
            <a:r>
              <a:rPr lang="en-US" sz="28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¡La </a:t>
            </a:r>
            <a:r>
              <a:rPr lang="en-US" sz="2800" dirty="0" err="1">
                <a:latin typeface="Tahoma" panose="020B0604030504040204" pitchFamily="34" charset="0"/>
                <a:ea typeface="Tahoma" panose="020B0604030504040204" pitchFamily="34" charset="0"/>
                <a:cs typeface="Tahoma" panose="020B0604030504040204" pitchFamily="34" charset="0"/>
              </a:rPr>
              <a:t>masturbación</a:t>
            </a:r>
            <a:r>
              <a:rPr lang="en-US" sz="2800" dirty="0">
                <a:latin typeface="Tahoma" panose="020B0604030504040204" pitchFamily="34" charset="0"/>
                <a:ea typeface="Tahoma" panose="020B0604030504040204" pitchFamily="34" charset="0"/>
                <a:cs typeface="Tahoma" panose="020B0604030504040204" pitchFamily="34" charset="0"/>
              </a:rPr>
              <a:t> es normal!</a:t>
            </a:r>
          </a:p>
          <a:p>
            <a:endParaRPr lang="en-US" sz="2800" dirty="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TextBox 10"/>
          <p:cNvSpPr txBox="1"/>
          <p:nvPr/>
        </p:nvSpPr>
        <p:spPr>
          <a:xfrm rot="4885930">
            <a:off x="6553484" y="1251874"/>
            <a:ext cx="1247849" cy="369332"/>
          </a:xfrm>
          <a:prstGeom prst="rect">
            <a:avLst/>
          </a:prstGeom>
          <a:solidFill>
            <a:schemeClr val="bg1"/>
          </a:solidFill>
          <a:ln w="28575">
            <a:solidFill>
              <a:srgbClr val="FF0000"/>
            </a:solidFill>
          </a:ln>
        </p:spPr>
        <p:txBody>
          <a:bodyPr wrap="square" rtlCol="0">
            <a:spAutoFit/>
          </a:bodyPr>
          <a:lstStyle/>
          <a:p>
            <a:r>
              <a:rPr lang="en-US" dirty="0" err="1"/>
              <a:t>Lubricante</a:t>
            </a:r>
            <a:endParaRPr lang="en-US" dirty="0"/>
          </a:p>
        </p:txBody>
      </p:sp>
      <p:sp>
        <p:nvSpPr>
          <p:cNvPr id="14" name="Footer Placeholder 3">
            <a:extLst>
              <a:ext uri="{FF2B5EF4-FFF2-40B4-BE49-F238E27FC236}">
                <a16:creationId xmlns:a16="http://schemas.microsoft.com/office/drawing/2014/main" id="{184A1EAA-1E27-452D-9DAC-C626E3E7945D}"/>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489253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019692" cy="6858000"/>
          </a:xfrm>
          <a:prstGeom prst="rect">
            <a:avLst/>
          </a:prstGeom>
        </p:spPr>
      </p:pic>
      <p:sp>
        <p:nvSpPr>
          <p:cNvPr id="7" name="TextBox 6"/>
          <p:cNvSpPr txBox="1"/>
          <p:nvPr/>
        </p:nvSpPr>
        <p:spPr>
          <a:xfrm>
            <a:off x="164123" y="1840523"/>
            <a:ext cx="3622431" cy="3970318"/>
          </a:xfrm>
          <a:prstGeom prst="rect">
            <a:avLst/>
          </a:prstGeom>
          <a:noFill/>
        </p:spPr>
        <p:txBody>
          <a:bodyPr wrap="square" rtlCol="0">
            <a:spAutoFit/>
          </a:bodyPr>
          <a:lstStyle/>
          <a:p>
            <a:pPr marL="398463" indent="-398463">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Lave sus manos y pene antes y después de masturbarse</a:t>
            </a:r>
            <a:r>
              <a:rPr lang="en-US" sz="2800" dirty="0">
                <a:latin typeface="Tahoma" panose="020B0604030504040204" pitchFamily="34" charset="0"/>
                <a:ea typeface="Tahoma" panose="020B0604030504040204" pitchFamily="34" charset="0"/>
                <a:cs typeface="Tahoma" panose="020B0604030504040204" pitchFamily="34" charset="0"/>
              </a:rPr>
              <a:t>.</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98463" indent="-398463">
              <a:buFont typeface="Arial" panose="020B0604020202020204" pitchFamily="34" charset="0"/>
              <a:buChar char="•"/>
            </a:pPr>
            <a:r>
              <a:rPr lang="es-ES" sz="2800" dirty="0">
                <a:latin typeface="Tahoma" panose="020B0604030504040204" pitchFamily="34" charset="0"/>
                <a:ea typeface="Tahoma" panose="020B0604030504040204" pitchFamily="34" charset="0"/>
                <a:cs typeface="Tahoma" panose="020B0604030504040204" pitchFamily="34" charset="0"/>
              </a:rPr>
              <a:t>Después de masturbarse, limpie el área con una toalla</a:t>
            </a:r>
            <a:r>
              <a:rPr lang="en-US" sz="2800"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77A1FE71-A7BA-4F62-95F6-A1E1E9D9C8AC}"/>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548040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3309" y="5590573"/>
            <a:ext cx="3624568"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Intersexo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7147" t="37681" r="37800" b="44734"/>
          <a:stretch/>
        </p:blipFill>
        <p:spPr>
          <a:xfrm>
            <a:off x="10579717" y="264022"/>
            <a:ext cx="1370700" cy="542321"/>
          </a:xfrm>
          <a:prstGeom prst="rect">
            <a:avLst/>
          </a:prstGeom>
        </p:spPr>
      </p:pic>
      <p:grpSp>
        <p:nvGrpSpPr>
          <p:cNvPr id="3" name="Group 2"/>
          <p:cNvGrpSpPr/>
          <p:nvPr/>
        </p:nvGrpSpPr>
        <p:grpSpPr>
          <a:xfrm>
            <a:off x="0" y="-66556"/>
            <a:ext cx="11558954" cy="6991109"/>
            <a:chOff x="0" y="1"/>
            <a:chExt cx="11558954" cy="550235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558954" cy="5502351"/>
            </a:xfrm>
            <a:prstGeom prst="rect">
              <a:avLst/>
            </a:prstGeom>
          </p:spPr>
        </p:pic>
        <p:sp>
          <p:nvSpPr>
            <p:cNvPr id="2" name="Oval 1"/>
            <p:cNvSpPr/>
            <p:nvPr/>
          </p:nvSpPr>
          <p:spPr>
            <a:xfrm>
              <a:off x="1799303" y="2009075"/>
              <a:ext cx="1759974" cy="1828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70774" y="1908542"/>
              <a:ext cx="1579349" cy="10618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rot="19837984">
            <a:off x="1706968" y="2708356"/>
            <a:ext cx="2095251" cy="1569660"/>
          </a:xfrm>
          <a:prstGeom prst="rect">
            <a:avLst/>
          </a:prstGeom>
          <a:noFill/>
        </p:spPr>
        <p:txBody>
          <a:bodyPr wrap="square" rtlCol="0">
            <a:spAutoFit/>
          </a:bodyPr>
          <a:lstStyle/>
          <a:p>
            <a:pPr algn="ctr"/>
            <a:r>
              <a:rPr lang="en-US" sz="2400" dirty="0">
                <a:latin typeface="Smoothy" pitchFamily="2" charset="77"/>
                <a:ea typeface="Tahoma" panose="020B0604030504040204" pitchFamily="34" charset="0"/>
                <a:cs typeface="Tahoma" panose="020B0604030504040204" pitchFamily="34" charset="0"/>
              </a:rPr>
              <a:t>¡</a:t>
            </a:r>
            <a:r>
              <a:rPr lang="en-US" sz="2400" dirty="0" err="1">
                <a:latin typeface="Smoothy" pitchFamily="2" charset="77"/>
                <a:ea typeface="Tahoma" panose="020B0604030504040204" pitchFamily="34" charset="0"/>
                <a:cs typeface="Tahoma" panose="020B0604030504040204" pitchFamily="34" charset="0"/>
              </a:rPr>
              <a:t>Todos</a:t>
            </a:r>
            <a:r>
              <a:rPr lang="en-US" sz="2400" dirty="0">
                <a:latin typeface="Smoothy" pitchFamily="2" charset="77"/>
                <a:ea typeface="Tahoma" panose="020B0604030504040204" pitchFamily="34" charset="0"/>
                <a:cs typeface="Tahoma" panose="020B0604030504040204" pitchFamily="34" charset="0"/>
              </a:rPr>
              <a:t> los </a:t>
            </a:r>
            <a:r>
              <a:rPr lang="en-US" sz="2400" dirty="0" err="1">
                <a:latin typeface="Smoothy" pitchFamily="2" charset="77"/>
                <a:ea typeface="Tahoma" panose="020B0604030504040204" pitchFamily="34" charset="0"/>
                <a:cs typeface="Tahoma" panose="020B0604030504040204" pitchFamily="34" charset="0"/>
              </a:rPr>
              <a:t>cuerpos</a:t>
            </a:r>
            <a:r>
              <a:rPr lang="en-US" sz="2400" dirty="0">
                <a:latin typeface="Smoothy" pitchFamily="2" charset="77"/>
                <a:ea typeface="Tahoma" panose="020B0604030504040204" pitchFamily="34" charset="0"/>
                <a:cs typeface="Tahoma" panose="020B0604030504040204" pitchFamily="34" charset="0"/>
              </a:rPr>
              <a:t> son </a:t>
            </a:r>
            <a:r>
              <a:rPr lang="en-US" sz="2400" dirty="0" err="1">
                <a:latin typeface="Smoothy" pitchFamily="2" charset="77"/>
                <a:ea typeface="Tahoma" panose="020B0604030504040204" pitchFamily="34" charset="0"/>
                <a:cs typeface="Tahoma" panose="020B0604030504040204" pitchFamily="34" charset="0"/>
              </a:rPr>
              <a:t>diferentes</a:t>
            </a:r>
            <a:r>
              <a:rPr lang="en-US" sz="2400" dirty="0">
                <a:latin typeface="Smoothy" pitchFamily="2" charset="77"/>
                <a:ea typeface="Tahoma" panose="020B0604030504040204" pitchFamily="34" charset="0"/>
                <a:cs typeface="Tahoma" panose="020B0604030504040204" pitchFamily="34" charset="0"/>
              </a:rPr>
              <a:t> y </a:t>
            </a:r>
            <a:r>
              <a:rPr lang="en-US" sz="2400" dirty="0" err="1">
                <a:latin typeface="Smoothy" pitchFamily="2" charset="77"/>
                <a:ea typeface="Tahoma" panose="020B0604030504040204" pitchFamily="34" charset="0"/>
                <a:cs typeface="Tahoma" panose="020B0604030504040204" pitchFamily="34" charset="0"/>
              </a:rPr>
              <a:t>están</a:t>
            </a:r>
            <a:r>
              <a:rPr lang="en-US" sz="2400" dirty="0">
                <a:latin typeface="Smoothy" pitchFamily="2" charset="77"/>
                <a:ea typeface="Tahoma" panose="020B0604030504040204" pitchFamily="34" charset="0"/>
                <a:cs typeface="Tahoma" panose="020B0604030504040204" pitchFamily="34" charset="0"/>
              </a:rPr>
              <a:t> bien!</a:t>
            </a:r>
          </a:p>
        </p:txBody>
      </p:sp>
      <p:sp>
        <p:nvSpPr>
          <p:cNvPr id="10" name="Footer Placeholder 3">
            <a:extLst>
              <a:ext uri="{FF2B5EF4-FFF2-40B4-BE49-F238E27FC236}">
                <a16:creationId xmlns:a16="http://schemas.microsoft.com/office/drawing/2014/main" id="{4FBECAF9-F52F-419F-9CC1-D84006418BB8}"/>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95414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156"/>
            <a:ext cx="12173259" cy="6858000"/>
          </a:xfrm>
          <a:prstGeom prst="rect">
            <a:avLst/>
          </a:prstGeom>
        </p:spPr>
      </p:pic>
      <p:sp>
        <p:nvSpPr>
          <p:cNvPr id="12" name="Rectangle 11"/>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p:cNvGrpSpPr/>
          <p:nvPr/>
        </p:nvGrpSpPr>
        <p:grpSpPr>
          <a:xfrm>
            <a:off x="10003642" y="3041305"/>
            <a:ext cx="1974998" cy="1796229"/>
            <a:chOff x="9466432" y="3064165"/>
            <a:chExt cx="1974998" cy="1796229"/>
          </a:xfrm>
        </p:grpSpPr>
        <p:sp>
          <p:nvSpPr>
            <p:cNvPr id="50" name="TextBox 49"/>
            <p:cNvSpPr txBox="1"/>
            <p:nvPr/>
          </p:nvSpPr>
          <p:spPr>
            <a:xfrm>
              <a:off x="9466432" y="3075290"/>
              <a:ext cx="1974998"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Privado</a:t>
              </a: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5937" y="3064165"/>
              <a:ext cx="1801372" cy="1536195"/>
            </a:xfrm>
            <a:prstGeom prst="rect">
              <a:avLst/>
            </a:prstGeom>
          </p:spPr>
        </p:pic>
      </p:grpSp>
      <p:grpSp>
        <p:nvGrpSpPr>
          <p:cNvPr id="49" name="Group 48"/>
          <p:cNvGrpSpPr/>
          <p:nvPr/>
        </p:nvGrpSpPr>
        <p:grpSpPr>
          <a:xfrm>
            <a:off x="7704692" y="3063860"/>
            <a:ext cx="2108418" cy="1785104"/>
            <a:chOff x="7213202" y="3075290"/>
            <a:chExt cx="2108418" cy="1785104"/>
          </a:xfrm>
        </p:grpSpPr>
        <p:sp>
          <p:nvSpPr>
            <p:cNvPr id="48" name="TextBox 47"/>
            <p:cNvSpPr txBox="1"/>
            <p:nvPr/>
          </p:nvSpPr>
          <p:spPr>
            <a:xfrm>
              <a:off x="7213202" y="3075290"/>
              <a:ext cx="2108418"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err="1">
                  <a:latin typeface="Tahoma" panose="020B0604030504040204" pitchFamily="34" charset="0"/>
                  <a:ea typeface="Tahoma" panose="020B0604030504040204" pitchFamily="34" charset="0"/>
                  <a:cs typeface="Tahoma" panose="020B0604030504040204" pitchFamily="34" charset="0"/>
                </a:rPr>
                <a:t>Público</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079" y="3121315"/>
              <a:ext cx="1641111" cy="1399526"/>
            </a:xfrm>
            <a:prstGeom prst="rect">
              <a:avLst/>
            </a:prstGeom>
          </p:spPr>
        </p:pic>
      </p:grpSp>
      <p:grpSp>
        <p:nvGrpSpPr>
          <p:cNvPr id="52" name="Group 51"/>
          <p:cNvGrpSpPr/>
          <p:nvPr/>
        </p:nvGrpSpPr>
        <p:grpSpPr>
          <a:xfrm>
            <a:off x="3699158" y="3063860"/>
            <a:ext cx="3613004" cy="1785104"/>
            <a:chOff x="3462167" y="3087025"/>
            <a:chExt cx="3613004" cy="1785104"/>
          </a:xfrm>
        </p:grpSpPr>
        <p:sp>
          <p:nvSpPr>
            <p:cNvPr id="47" name="TextBox 46"/>
            <p:cNvSpPr txBox="1"/>
            <p:nvPr/>
          </p:nvSpPr>
          <p:spPr>
            <a:xfrm>
              <a:off x="3462167" y="3087025"/>
              <a:ext cx="3613004"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err="1">
                  <a:latin typeface="Tahoma" panose="020B0604030504040204" pitchFamily="34" charset="0"/>
                  <a:ea typeface="Tahoma" panose="020B0604030504040204" pitchFamily="34" charset="0"/>
                  <a:cs typeface="Tahoma" panose="020B0604030504040204" pitchFamily="34" charset="0"/>
                </a:rPr>
                <a:t>Masturbarse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6578" y="3172255"/>
              <a:ext cx="1504049" cy="1282641"/>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6330" y="3172255"/>
              <a:ext cx="1504050" cy="1282641"/>
            </a:xfrm>
            <a:prstGeom prst="rect">
              <a:avLst/>
            </a:prstGeom>
          </p:spPr>
        </p:pic>
      </p:grpSp>
      <p:grpSp>
        <p:nvGrpSpPr>
          <p:cNvPr id="59" name="Group 58"/>
          <p:cNvGrpSpPr/>
          <p:nvPr/>
        </p:nvGrpSpPr>
        <p:grpSpPr>
          <a:xfrm>
            <a:off x="7694294" y="1140737"/>
            <a:ext cx="1896085" cy="1797698"/>
            <a:chOff x="7348854" y="1285495"/>
            <a:chExt cx="1896085" cy="1797698"/>
          </a:xfrm>
        </p:grpSpPr>
        <p:sp>
          <p:nvSpPr>
            <p:cNvPr id="57" name="TextBox 56"/>
            <p:cNvSpPr txBox="1"/>
            <p:nvPr/>
          </p:nvSpPr>
          <p:spPr>
            <a:xfrm>
              <a:off x="7348854" y="1375033"/>
              <a:ext cx="1896085"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Senos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8854" y="1285495"/>
              <a:ext cx="1812505" cy="1545689"/>
            </a:xfrm>
            <a:prstGeom prst="rect">
              <a:avLst/>
            </a:prstGeom>
          </p:spPr>
        </p:pic>
      </p:grpSp>
      <p:grpSp>
        <p:nvGrpSpPr>
          <p:cNvPr id="54" name="Group 53"/>
          <p:cNvGrpSpPr/>
          <p:nvPr/>
        </p:nvGrpSpPr>
        <p:grpSpPr>
          <a:xfrm>
            <a:off x="3637195" y="1188720"/>
            <a:ext cx="1949052" cy="1751665"/>
            <a:chOff x="3408595" y="1485900"/>
            <a:chExt cx="1949052" cy="1751665"/>
          </a:xfrm>
        </p:grpSpPr>
        <p:sp>
          <p:nvSpPr>
            <p:cNvPr id="53" name="TextBox 52"/>
            <p:cNvSpPr txBox="1"/>
            <p:nvPr/>
          </p:nvSpPr>
          <p:spPr>
            <a:xfrm>
              <a:off x="3408595" y="1529405"/>
              <a:ext cx="1949052"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8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Vulva</a:t>
              </a:r>
            </a:p>
          </p:txBody>
        </p:sp>
        <p:pic>
          <p:nvPicPr>
            <p:cNvPr id="45" name="Picture 44"/>
            <p:cNvPicPr>
              <a:picLocks noChangeAspect="1"/>
            </p:cNvPicPr>
            <p:nvPr/>
          </p:nvPicPr>
          <p:blipFill rotWithShape="1">
            <a:blip r:embed="rId9">
              <a:extLst>
                <a:ext uri="{28A0092B-C50C-407E-A947-70E740481C1C}">
                  <a14:useLocalDpi xmlns:a14="http://schemas.microsoft.com/office/drawing/2010/main" val="0"/>
                </a:ext>
              </a:extLst>
            </a:blip>
            <a:srcRect t="8147" b="7775"/>
            <a:stretch/>
          </p:blipFill>
          <p:spPr>
            <a:xfrm>
              <a:off x="3462167" y="1485900"/>
              <a:ext cx="1801372" cy="1291590"/>
            </a:xfrm>
            <a:prstGeom prst="rect">
              <a:avLst/>
            </a:prstGeom>
          </p:spPr>
        </p:pic>
      </p:grpSp>
      <p:grpSp>
        <p:nvGrpSpPr>
          <p:cNvPr id="56" name="Group 55"/>
          <p:cNvGrpSpPr/>
          <p:nvPr/>
        </p:nvGrpSpPr>
        <p:grpSpPr>
          <a:xfrm>
            <a:off x="5896079" y="1232225"/>
            <a:ext cx="1552076" cy="1708160"/>
            <a:chOff x="5452219" y="1403675"/>
            <a:chExt cx="1552076" cy="1708160"/>
          </a:xfrm>
        </p:grpSpPr>
        <p:sp>
          <p:nvSpPr>
            <p:cNvPr id="55" name="TextBox 54"/>
            <p:cNvSpPr txBox="1"/>
            <p:nvPr/>
          </p:nvSpPr>
          <p:spPr>
            <a:xfrm>
              <a:off x="5452219" y="1403675"/>
              <a:ext cx="1552076"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8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err="1">
                  <a:latin typeface="Tahoma" panose="020B0604030504040204" pitchFamily="34" charset="0"/>
                  <a:ea typeface="Tahoma" panose="020B0604030504040204" pitchFamily="34" charset="0"/>
                  <a:cs typeface="Tahoma" panose="020B0604030504040204" pitchFamily="34" charset="0"/>
                </a:rPr>
                <a:t>Pene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7921" y="1488530"/>
              <a:ext cx="1346986" cy="1148698"/>
            </a:xfrm>
            <a:prstGeom prst="rect">
              <a:avLst/>
            </a:prstGeom>
          </p:spPr>
        </p:pic>
      </p:grpSp>
      <p:sp>
        <p:nvSpPr>
          <p:cNvPr id="58" name="TextBox 57"/>
          <p:cNvSpPr txBox="1"/>
          <p:nvPr/>
        </p:nvSpPr>
        <p:spPr>
          <a:xfrm>
            <a:off x="9745866" y="1230978"/>
            <a:ext cx="2221344"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Sentimientos</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sexuales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0" name="Picture 69"/>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69" name="Picture 68"/>
          <p:cNvPicPr>
            <a:picLocks noChangeAspect="1"/>
          </p:cNvPicPr>
          <p:nvPr/>
        </p:nvPicPr>
        <p:blipFill>
          <a:blip r:embed="rId12"/>
          <a:stretch>
            <a:fillRect/>
          </a:stretch>
        </p:blipFill>
        <p:spPr>
          <a:xfrm>
            <a:off x="10094467" y="1260889"/>
            <a:ext cx="1520379" cy="1219421"/>
          </a:xfrm>
          <a:prstGeom prst="rect">
            <a:avLst/>
          </a:prstGeom>
        </p:spPr>
      </p:pic>
      <p:sp>
        <p:nvSpPr>
          <p:cNvPr id="73" name="Rectangle 72"/>
          <p:cNvSpPr/>
          <p:nvPr/>
        </p:nvSpPr>
        <p:spPr>
          <a:xfrm>
            <a:off x="2384246" y="255227"/>
            <a:ext cx="4974521"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2370630" y="249340"/>
            <a:ext cx="5444300" cy="646331"/>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Palabras </a:t>
            </a:r>
            <a:r>
              <a:rPr lang="en-US" sz="3600" dirty="0" err="1">
                <a:latin typeface="Open Sans Extrabold" panose="020B0906030804020204" pitchFamily="34" charset="0"/>
                <a:ea typeface="Open Sans Extrabold" panose="020B0906030804020204" pitchFamily="34" charset="0"/>
                <a:cs typeface="Open Sans Extrabold" panose="020B0906030804020204" pitchFamily="34" charset="0"/>
              </a:rPr>
              <a:t>importantes</a:t>
            </a:r>
            <a:endParaRPr lang="en-US" sz="36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71" name="Group 70">
            <a:extLst>
              <a:ext uri="{FF2B5EF4-FFF2-40B4-BE49-F238E27FC236}">
                <a16:creationId xmlns:a16="http://schemas.microsoft.com/office/drawing/2014/main" id="{81F2E5B6-10B7-614E-92FD-1BDDCC203D26}"/>
              </a:ext>
            </a:extLst>
          </p:cNvPr>
          <p:cNvGrpSpPr/>
          <p:nvPr/>
        </p:nvGrpSpPr>
        <p:grpSpPr>
          <a:xfrm>
            <a:off x="26035" y="3334700"/>
            <a:ext cx="1580866" cy="1831271"/>
            <a:chOff x="22860" y="3128960"/>
            <a:chExt cx="1580866" cy="1831271"/>
          </a:xfrm>
        </p:grpSpPr>
        <p:sp>
          <p:nvSpPr>
            <p:cNvPr id="72" name="TextBox 71">
              <a:extLst>
                <a:ext uri="{FF2B5EF4-FFF2-40B4-BE49-F238E27FC236}">
                  <a16:creationId xmlns:a16="http://schemas.microsoft.com/office/drawing/2014/main" id="{310DC22A-3698-4F44-8072-9337EF17BCCD}"/>
                </a:ext>
              </a:extLst>
            </p:cNvPr>
            <p:cNvSpPr txBox="1"/>
            <p:nvPr/>
          </p:nvSpPr>
          <p:spPr>
            <a:xfrm>
              <a:off x="22860" y="3128960"/>
              <a:ext cx="1580866"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b="1" dirty="0">
                  <a:latin typeface="Tahoma" panose="020B0604030504040204" pitchFamily="34" charset="0"/>
                  <a:ea typeface="Tahoma" panose="020B0604030504040204" pitchFamily="34" charset="0"/>
                  <a:cs typeface="Tahoma" panose="020B0604030504040204" pitchFamily="34" charset="0"/>
                </a:rPr>
                <a:t>Yo</a:t>
              </a:r>
              <a:r>
                <a:rPr lang="en-US" b="1" dirty="0">
                  <a:latin typeface="Tahoma" panose="020B0604030504040204" pitchFamily="34" charset="0"/>
                  <a:ea typeface="Tahoma" panose="020B0604030504040204" pitchFamily="34" charset="0"/>
                  <a:cs typeface="Tahoma" panose="020B0604030504040204" pitchFamily="34" charset="0"/>
                </a:rPr>
                <a:t> </a:t>
              </a:r>
              <a:r>
                <a:rPr lang="es-MX" sz="1800" b="1" i="0" strike="noStrike" cap="none" spc="0" baseline="0" dirty="0">
                  <a:solidFill>
                    <a:srgbClr val="000000"/>
                  </a:solidFill>
                  <a:effectLst/>
                  <a:latin typeface="Tahoma"/>
                  <a:ea typeface="Tahoma"/>
                  <a:cs typeface="Tahoma"/>
                </a:rPr>
                <a:t>necesito ayuda</a:t>
              </a:r>
            </a:p>
          </p:txBody>
        </p:sp>
        <p:pic>
          <p:nvPicPr>
            <p:cNvPr id="75" name="Picture 74">
              <a:extLst>
                <a:ext uri="{FF2B5EF4-FFF2-40B4-BE49-F238E27FC236}">
                  <a16:creationId xmlns:a16="http://schemas.microsoft.com/office/drawing/2014/main" id="{199EACA0-79D9-DB41-899F-9BCD3CCF1A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76" name="Group 75">
            <a:extLst>
              <a:ext uri="{FF2B5EF4-FFF2-40B4-BE49-F238E27FC236}">
                <a16:creationId xmlns:a16="http://schemas.microsoft.com/office/drawing/2014/main" id="{333B823C-7E73-E54C-99DD-3F165FD749B4}"/>
              </a:ext>
            </a:extLst>
          </p:cNvPr>
          <p:cNvGrpSpPr/>
          <p:nvPr/>
        </p:nvGrpSpPr>
        <p:grpSpPr>
          <a:xfrm>
            <a:off x="32485" y="2037955"/>
            <a:ext cx="1579013" cy="1295743"/>
            <a:chOff x="22860" y="1832215"/>
            <a:chExt cx="1579013" cy="1288137"/>
          </a:xfrm>
        </p:grpSpPr>
        <p:sp>
          <p:nvSpPr>
            <p:cNvPr id="77" name="TextBox 76">
              <a:extLst>
                <a:ext uri="{FF2B5EF4-FFF2-40B4-BE49-F238E27FC236}">
                  <a16:creationId xmlns:a16="http://schemas.microsoft.com/office/drawing/2014/main" id="{31E1C3FC-913D-9245-97CA-DD45B24836A8}"/>
                </a:ext>
              </a:extLst>
            </p:cNvPr>
            <p:cNvSpPr txBox="1"/>
            <p:nvPr/>
          </p:nvSpPr>
          <p:spPr>
            <a:xfrm>
              <a:off x="22860" y="1843079"/>
              <a:ext cx="1579013" cy="12649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Sí</a:t>
              </a:r>
            </a:p>
          </p:txBody>
        </p:sp>
        <p:pic>
          <p:nvPicPr>
            <p:cNvPr id="78" name="Picture 77">
              <a:extLst>
                <a:ext uri="{FF2B5EF4-FFF2-40B4-BE49-F238E27FC236}">
                  <a16:creationId xmlns:a16="http://schemas.microsoft.com/office/drawing/2014/main" id="{6A3F3B98-5E7E-3243-8180-B05C6EE1A1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79" name="Group 78">
            <a:extLst>
              <a:ext uri="{FF2B5EF4-FFF2-40B4-BE49-F238E27FC236}">
                <a16:creationId xmlns:a16="http://schemas.microsoft.com/office/drawing/2014/main" id="{69403FDD-6501-4246-89CD-1FB5B829E728}"/>
              </a:ext>
            </a:extLst>
          </p:cNvPr>
          <p:cNvGrpSpPr/>
          <p:nvPr/>
        </p:nvGrpSpPr>
        <p:grpSpPr>
          <a:xfrm>
            <a:off x="1610201" y="2037869"/>
            <a:ext cx="1545336" cy="1298448"/>
            <a:chOff x="1655921" y="1843079"/>
            <a:chExt cx="1552076" cy="1286794"/>
          </a:xfrm>
        </p:grpSpPr>
        <p:sp>
          <p:nvSpPr>
            <p:cNvPr id="80" name="TextBox 79">
              <a:extLst>
                <a:ext uri="{FF2B5EF4-FFF2-40B4-BE49-F238E27FC236}">
                  <a16:creationId xmlns:a16="http://schemas.microsoft.com/office/drawing/2014/main" id="{6B4500B9-87C1-0642-A691-85C704D8BC48}"/>
                </a:ext>
              </a:extLst>
            </p:cNvPr>
            <p:cNvSpPr txBox="1"/>
            <p:nvPr/>
          </p:nvSpPr>
          <p:spPr>
            <a:xfrm>
              <a:off x="1655921" y="1852600"/>
              <a:ext cx="1552076" cy="1264920"/>
            </a:xfrm>
            <a:prstGeom prst="rect">
              <a:avLst/>
            </a:prstGeom>
            <a:solidFill>
              <a:schemeClr val="bg1"/>
            </a:solidFill>
            <a:ln>
              <a:solidFill>
                <a:schemeClr val="tx1"/>
              </a:solidFill>
            </a:ln>
          </p:spPr>
          <p:txBody>
            <a:bodyPr wrap="square" rtlCol="0">
              <a:spAutoFit/>
            </a:bodyPr>
            <a:lstStyle/>
            <a:p>
              <a:endParaRPr lang="en-US"/>
            </a:p>
            <a:p>
              <a:endParaRPr lang="en-US"/>
            </a:p>
            <a:p>
              <a:endParaRPr lang="en-US"/>
            </a:p>
            <a:p>
              <a:pPr algn="ctr">
                <a:spcBef>
                  <a:spcPts val="600"/>
                </a:spcBef>
              </a:pPr>
              <a:r>
                <a:rPr lang="es-MX" sz="1800" b="1" i="0" strike="noStrike" cap="none" spc="0" baseline="0">
                  <a:solidFill>
                    <a:srgbClr val="000000"/>
                  </a:solidFill>
                  <a:effectLst/>
                  <a:latin typeface="Tahoma"/>
                  <a:ea typeface="Tahoma"/>
                  <a:cs typeface="Tahoma"/>
                </a:rPr>
                <a:t>No</a:t>
              </a:r>
            </a:p>
          </p:txBody>
        </p:sp>
        <p:pic>
          <p:nvPicPr>
            <p:cNvPr id="81" name="Picture 80">
              <a:extLst>
                <a:ext uri="{FF2B5EF4-FFF2-40B4-BE49-F238E27FC236}">
                  <a16:creationId xmlns:a16="http://schemas.microsoft.com/office/drawing/2014/main" id="{6E55197A-B511-2649-925F-93E21B4490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82" name="Group 81">
            <a:extLst>
              <a:ext uri="{FF2B5EF4-FFF2-40B4-BE49-F238E27FC236}">
                <a16:creationId xmlns:a16="http://schemas.microsoft.com/office/drawing/2014/main" id="{865D1F28-E37C-2D4A-BE5F-FB303CEF99E9}"/>
              </a:ext>
            </a:extLst>
          </p:cNvPr>
          <p:cNvGrpSpPr/>
          <p:nvPr/>
        </p:nvGrpSpPr>
        <p:grpSpPr>
          <a:xfrm>
            <a:off x="1617444" y="5176828"/>
            <a:ext cx="1543050" cy="1665878"/>
            <a:chOff x="1663164" y="4971088"/>
            <a:chExt cx="1543050" cy="1569660"/>
          </a:xfrm>
        </p:grpSpPr>
        <p:sp>
          <p:nvSpPr>
            <p:cNvPr id="83" name="TextBox 82">
              <a:extLst>
                <a:ext uri="{FF2B5EF4-FFF2-40B4-BE49-F238E27FC236}">
                  <a16:creationId xmlns:a16="http://schemas.microsoft.com/office/drawing/2014/main" id="{0973EF50-35C4-B147-848F-2F523B2FDE2A}"/>
                </a:ext>
              </a:extLst>
            </p:cNvPr>
            <p:cNvSpPr txBox="1"/>
            <p:nvPr/>
          </p:nvSpPr>
          <p:spPr>
            <a:xfrm>
              <a:off x="1663164" y="4971088"/>
              <a:ext cx="1543050" cy="15696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400" b="1" i="0" strike="noStrike" cap="none" spc="0" baseline="0" dirty="0">
                  <a:solidFill>
                    <a:srgbClr val="000000"/>
                  </a:solidFill>
                  <a:effectLst/>
                  <a:latin typeface="Tahoma"/>
                  <a:ea typeface="Tahoma"/>
                  <a:cs typeface="Tahoma"/>
                </a:rPr>
                <a:t>Persona adulta</a:t>
              </a:r>
            </a:p>
          </p:txBody>
        </p:sp>
        <p:pic>
          <p:nvPicPr>
            <p:cNvPr id="84" name="Picture 83">
              <a:extLst>
                <a:ext uri="{FF2B5EF4-FFF2-40B4-BE49-F238E27FC236}">
                  <a16:creationId xmlns:a16="http://schemas.microsoft.com/office/drawing/2014/main" id="{2207D6F4-9CAA-3544-9414-2759D6AB38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1149" y="5078968"/>
              <a:ext cx="1271178" cy="1084050"/>
            </a:xfrm>
            <a:prstGeom prst="rect">
              <a:avLst/>
            </a:prstGeom>
          </p:spPr>
        </p:pic>
      </p:grpSp>
      <p:grpSp>
        <p:nvGrpSpPr>
          <p:cNvPr id="85" name="Group 84">
            <a:extLst>
              <a:ext uri="{FF2B5EF4-FFF2-40B4-BE49-F238E27FC236}">
                <a16:creationId xmlns:a16="http://schemas.microsoft.com/office/drawing/2014/main" id="{408A5FA4-3489-3549-99A1-B57B2D84F960}"/>
              </a:ext>
            </a:extLst>
          </p:cNvPr>
          <p:cNvGrpSpPr/>
          <p:nvPr/>
        </p:nvGrpSpPr>
        <p:grpSpPr>
          <a:xfrm>
            <a:off x="26670" y="5173020"/>
            <a:ext cx="1581912" cy="1682496"/>
            <a:chOff x="38100" y="4967279"/>
            <a:chExt cx="1578104" cy="1631555"/>
          </a:xfrm>
        </p:grpSpPr>
        <p:sp>
          <p:nvSpPr>
            <p:cNvPr id="86" name="TextBox 85">
              <a:extLst>
                <a:ext uri="{FF2B5EF4-FFF2-40B4-BE49-F238E27FC236}">
                  <a16:creationId xmlns:a16="http://schemas.microsoft.com/office/drawing/2014/main" id="{5A749735-08BE-4D49-AD16-04F51AA21126}"/>
                </a:ext>
              </a:extLst>
            </p:cNvPr>
            <p:cNvSpPr txBox="1"/>
            <p:nvPr/>
          </p:nvSpPr>
          <p:spPr>
            <a:xfrm>
              <a:off x="38100" y="4967279"/>
              <a:ext cx="1578104" cy="1631555"/>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800" b="1" i="0" strike="noStrike" cap="none" spc="0" baseline="0" dirty="0">
                  <a:solidFill>
                    <a:srgbClr val="000000"/>
                  </a:solidFill>
                  <a:effectLst/>
                  <a:latin typeface="Tahoma"/>
                  <a:ea typeface="Tahoma"/>
                  <a:cs typeface="Tahoma"/>
                </a:rPr>
                <a:t>Confianza</a:t>
              </a:r>
            </a:p>
          </p:txBody>
        </p:sp>
        <p:pic>
          <p:nvPicPr>
            <p:cNvPr id="87" name="Picture 86">
              <a:extLst>
                <a:ext uri="{FF2B5EF4-FFF2-40B4-BE49-F238E27FC236}">
                  <a16:creationId xmlns:a16="http://schemas.microsoft.com/office/drawing/2014/main" id="{7B4F7B77-3F30-5A45-8F46-0491EA1BF95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704" y="5046990"/>
              <a:ext cx="1443133" cy="1230692"/>
            </a:xfrm>
            <a:prstGeom prst="rect">
              <a:avLst/>
            </a:prstGeom>
          </p:spPr>
        </p:pic>
      </p:grpSp>
      <p:grpSp>
        <p:nvGrpSpPr>
          <p:cNvPr id="88" name="Group 87">
            <a:extLst>
              <a:ext uri="{FF2B5EF4-FFF2-40B4-BE49-F238E27FC236}">
                <a16:creationId xmlns:a16="http://schemas.microsoft.com/office/drawing/2014/main" id="{3523E1B7-4D9D-A840-822B-D1009C7B9916}"/>
              </a:ext>
            </a:extLst>
          </p:cNvPr>
          <p:cNvGrpSpPr/>
          <p:nvPr/>
        </p:nvGrpSpPr>
        <p:grpSpPr>
          <a:xfrm>
            <a:off x="1616050" y="3329933"/>
            <a:ext cx="1536494" cy="1854641"/>
            <a:chOff x="1661769" y="3124193"/>
            <a:chExt cx="1554555" cy="1831271"/>
          </a:xfrm>
        </p:grpSpPr>
        <p:sp>
          <p:nvSpPr>
            <p:cNvPr id="89" name="TextBox 88">
              <a:extLst>
                <a:ext uri="{FF2B5EF4-FFF2-40B4-BE49-F238E27FC236}">
                  <a16:creationId xmlns:a16="http://schemas.microsoft.com/office/drawing/2014/main" id="{2A6B734B-0D28-8447-9E16-C2FAC828A874}"/>
                </a:ext>
              </a:extLst>
            </p:cNvPr>
            <p:cNvSpPr txBox="1"/>
            <p:nvPr/>
          </p:nvSpPr>
          <p:spPr>
            <a:xfrm>
              <a:off x="1661769" y="3124193"/>
              <a:ext cx="1554555" cy="18135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Tengo una pregunta</a:t>
              </a:r>
            </a:p>
          </p:txBody>
        </p:sp>
        <p:pic>
          <p:nvPicPr>
            <p:cNvPr id="90" name="Picture 89">
              <a:extLst>
                <a:ext uri="{FF2B5EF4-FFF2-40B4-BE49-F238E27FC236}">
                  <a16:creationId xmlns:a16="http://schemas.microsoft.com/office/drawing/2014/main" id="{1A1D6760-6CD2-ED4D-99EB-65F92538329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91" name="Group 90">
            <a:extLst>
              <a:ext uri="{FF2B5EF4-FFF2-40B4-BE49-F238E27FC236}">
                <a16:creationId xmlns:a16="http://schemas.microsoft.com/office/drawing/2014/main" id="{9A410E04-3DB8-5C4E-8461-42843A4E9CCC}"/>
              </a:ext>
            </a:extLst>
          </p:cNvPr>
          <p:cNvGrpSpPr/>
          <p:nvPr/>
        </p:nvGrpSpPr>
        <p:grpSpPr>
          <a:xfrm>
            <a:off x="3154897" y="5173018"/>
            <a:ext cx="2027982" cy="1669688"/>
            <a:chOff x="3257767" y="5236680"/>
            <a:chExt cx="1824232" cy="1544337"/>
          </a:xfrm>
        </p:grpSpPr>
        <p:sp>
          <p:nvSpPr>
            <p:cNvPr id="92" name="TextBox 91">
              <a:extLst>
                <a:ext uri="{FF2B5EF4-FFF2-40B4-BE49-F238E27FC236}">
                  <a16:creationId xmlns:a16="http://schemas.microsoft.com/office/drawing/2014/main" id="{8A9F5D54-F670-3F4E-813E-FEB080DD458A}"/>
                </a:ext>
              </a:extLst>
            </p:cNvPr>
            <p:cNvSpPr txBox="1"/>
            <p:nvPr/>
          </p:nvSpPr>
          <p:spPr>
            <a:xfrm>
              <a:off x="3257767" y="5236680"/>
              <a:ext cx="1801372" cy="154433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300"/>
                </a:spcBef>
              </a:pPr>
              <a:r>
                <a:rPr lang="es-MX" sz="1400" b="1" i="0" strike="noStrike" cap="none" spc="0" baseline="0" dirty="0">
                  <a:solidFill>
                    <a:srgbClr val="000000"/>
                  </a:solidFill>
                  <a:effectLst/>
                  <a:latin typeface="Tahoma"/>
                  <a:ea typeface="Tahoma"/>
                  <a:cs typeface="Tahoma"/>
                </a:rPr>
                <a:t>Tomar un descanso</a:t>
              </a:r>
            </a:p>
          </p:txBody>
        </p:sp>
        <p:pic>
          <p:nvPicPr>
            <p:cNvPr id="93" name="Picture 92">
              <a:extLst>
                <a:ext uri="{FF2B5EF4-FFF2-40B4-BE49-F238E27FC236}">
                  <a16:creationId xmlns:a16="http://schemas.microsoft.com/office/drawing/2014/main" id="{7F9E382C-FECF-F847-B265-99D8C820E3B1}"/>
                </a:ext>
              </a:extLst>
            </p:cNvPr>
            <p:cNvPicPr>
              <a:picLocks noChangeAspect="1"/>
            </p:cNvPicPr>
            <p:nvPr/>
          </p:nvPicPr>
          <p:blipFill>
            <a:blip r:embed="rId19">
              <a:extLst>
                <a:ext uri="{28A0092B-C50C-407E-A947-70E740481C1C}">
                  <a14:useLocalDpi xmlns:a14="http://schemas.microsoft.com/office/drawing/2010/main" val="0"/>
                </a:ext>
              </a:extLst>
            </a:blip>
            <a:srcRect t="15162" b="14898"/>
            <a:stretch>
              <a:fillRect/>
            </a:stretch>
          </p:blipFill>
          <p:spPr>
            <a:xfrm>
              <a:off x="3280627" y="5349240"/>
              <a:ext cx="1801372" cy="1074420"/>
            </a:xfrm>
            <a:prstGeom prst="rect">
              <a:avLst/>
            </a:prstGeom>
          </p:spPr>
        </p:pic>
      </p:grpSp>
      <p:sp>
        <p:nvSpPr>
          <p:cNvPr id="94" name="Rectangle 93">
            <a:extLst>
              <a:ext uri="{FF2B5EF4-FFF2-40B4-BE49-F238E27FC236}">
                <a16:creationId xmlns:a16="http://schemas.microsoft.com/office/drawing/2014/main" id="{2EEE2DE6-4A1B-F84D-8665-E016B17FA41F}"/>
              </a:ext>
            </a:extLst>
          </p:cNvPr>
          <p:cNvSpPr/>
          <p:nvPr/>
        </p:nvSpPr>
        <p:spPr>
          <a:xfrm>
            <a:off x="5883921" y="6622233"/>
            <a:ext cx="5386043" cy="246221"/>
          </a:xfrm>
          <a:prstGeom prst="rect">
            <a:avLst/>
          </a:prstGeom>
        </p:spPr>
        <p:txBody>
          <a:bodyPr wrap="square">
            <a:spAutoFit/>
          </a:bodyPr>
          <a:lstStyle/>
          <a:p>
            <a:r>
              <a:rPr lang="es-MX" sz="1000" b="0" i="0" strike="noStrike" cap="none" spc="0" baseline="0" dirty="0">
                <a:solidFill>
                  <a:srgbClr val="3D4046"/>
                </a:solidFill>
                <a:effectLst/>
                <a:latin typeface="Tahoma"/>
                <a:ea typeface="Tahoma"/>
                <a:cs typeface="Tahoma"/>
              </a:rPr>
              <a:t>Copyright © 2022 SymbolStix, LLC. Todos los deechos reservados. Usado con autorización.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95" name="Group 94">
            <a:extLst>
              <a:ext uri="{FF2B5EF4-FFF2-40B4-BE49-F238E27FC236}">
                <a16:creationId xmlns:a16="http://schemas.microsoft.com/office/drawing/2014/main" id="{14CC8D5C-C9C1-BA42-8EAD-13B5C991C9E5}"/>
              </a:ext>
            </a:extLst>
          </p:cNvPr>
          <p:cNvGrpSpPr/>
          <p:nvPr/>
        </p:nvGrpSpPr>
        <p:grpSpPr>
          <a:xfrm>
            <a:off x="5211830" y="4990585"/>
            <a:ext cx="6887774" cy="1612811"/>
            <a:chOff x="5211830" y="4990585"/>
            <a:chExt cx="6887774" cy="1612811"/>
          </a:xfrm>
        </p:grpSpPr>
        <p:sp>
          <p:nvSpPr>
            <p:cNvPr id="96" name="Rectangle 95">
              <a:extLst>
                <a:ext uri="{FF2B5EF4-FFF2-40B4-BE49-F238E27FC236}">
                  <a16:creationId xmlns:a16="http://schemas.microsoft.com/office/drawing/2014/main" id="{440E07E3-9D9D-BD4C-923C-8BFB8762EBF3}"/>
                </a:ext>
              </a:extLst>
            </p:cNvPr>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A96D48AA-E304-7B4C-BD20-4DA335D9BE4E}"/>
                </a:ext>
              </a:extLst>
            </p:cNvPr>
            <p:cNvGrpSpPr/>
            <p:nvPr/>
          </p:nvGrpSpPr>
          <p:grpSpPr>
            <a:xfrm>
              <a:off x="5302551" y="5114260"/>
              <a:ext cx="6690725" cy="1346741"/>
              <a:chOff x="5302551" y="5114260"/>
              <a:chExt cx="6690725" cy="1346741"/>
            </a:xfrm>
          </p:grpSpPr>
          <p:grpSp>
            <p:nvGrpSpPr>
              <p:cNvPr id="98" name="Group 97">
                <a:extLst>
                  <a:ext uri="{FF2B5EF4-FFF2-40B4-BE49-F238E27FC236}">
                    <a16:creationId xmlns:a16="http://schemas.microsoft.com/office/drawing/2014/main" id="{FB384FD6-E19F-CF42-9A05-912C751E7EDF}"/>
                  </a:ext>
                </a:extLst>
              </p:cNvPr>
              <p:cNvGrpSpPr/>
              <p:nvPr/>
            </p:nvGrpSpPr>
            <p:grpSpPr>
              <a:xfrm>
                <a:off x="5302551" y="5114260"/>
                <a:ext cx="1380744" cy="1344168"/>
                <a:chOff x="5302551" y="5101197"/>
                <a:chExt cx="1380744" cy="1344168"/>
              </a:xfrm>
            </p:grpSpPr>
            <p:sp>
              <p:nvSpPr>
                <p:cNvPr id="111" name="TextBox 110">
                  <a:extLst>
                    <a:ext uri="{FF2B5EF4-FFF2-40B4-BE49-F238E27FC236}">
                      <a16:creationId xmlns:a16="http://schemas.microsoft.com/office/drawing/2014/main" id="{CB895D74-5E1F-8145-A8D8-05D08F00AD2D}"/>
                    </a:ext>
                  </a:extLst>
                </p:cNvPr>
                <p:cNvSpPr txBox="1"/>
                <p:nvPr/>
              </p:nvSpPr>
              <p:spPr>
                <a:xfrm>
                  <a:off x="5302551" y="5101197"/>
                  <a:ext cx="1380744"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Yo m</a:t>
                  </a:r>
                  <a:r>
                    <a:rPr lang="es-MX" sz="1400" b="1" i="0" strike="noStrike" cap="none" spc="0" baseline="0" dirty="0">
                      <a:solidFill>
                        <a:srgbClr val="000000"/>
                      </a:solidFill>
                      <a:effectLst/>
                      <a:latin typeface="Tahoma"/>
                      <a:ea typeface="Tahoma"/>
                      <a:cs typeface="Tahoma"/>
                    </a:rPr>
                    <a:t>e siento</a:t>
                  </a:r>
                </a:p>
              </p:txBody>
            </p:sp>
            <p:pic>
              <p:nvPicPr>
                <p:cNvPr id="112" name="Picture 111">
                  <a:extLst>
                    <a:ext uri="{FF2B5EF4-FFF2-40B4-BE49-F238E27FC236}">
                      <a16:creationId xmlns:a16="http://schemas.microsoft.com/office/drawing/2014/main" id="{4E1F863B-053E-4342-9886-C1664A852A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15868" y="5142338"/>
                  <a:ext cx="1156974" cy="986658"/>
                </a:xfrm>
                <a:prstGeom prst="rect">
                  <a:avLst/>
                </a:prstGeom>
              </p:spPr>
            </p:pic>
          </p:grpSp>
          <p:grpSp>
            <p:nvGrpSpPr>
              <p:cNvPr id="99" name="Group 98">
                <a:extLst>
                  <a:ext uri="{FF2B5EF4-FFF2-40B4-BE49-F238E27FC236}">
                    <a16:creationId xmlns:a16="http://schemas.microsoft.com/office/drawing/2014/main" id="{874EEBA3-427B-0547-AED5-A3BE2AB48593}"/>
                  </a:ext>
                </a:extLst>
              </p:cNvPr>
              <p:cNvGrpSpPr/>
              <p:nvPr/>
            </p:nvGrpSpPr>
            <p:grpSpPr>
              <a:xfrm>
                <a:off x="6681514" y="5119881"/>
                <a:ext cx="1287311" cy="1341120"/>
                <a:chOff x="6679965" y="5119881"/>
                <a:chExt cx="1260273" cy="1341120"/>
              </a:xfrm>
            </p:grpSpPr>
            <p:sp>
              <p:nvSpPr>
                <p:cNvPr id="109" name="TextBox 108">
                  <a:extLst>
                    <a:ext uri="{FF2B5EF4-FFF2-40B4-BE49-F238E27FC236}">
                      <a16:creationId xmlns:a16="http://schemas.microsoft.com/office/drawing/2014/main" id="{BB8EAEC8-4032-C443-B100-4644BFD1E661}"/>
                    </a:ext>
                  </a:extLst>
                </p:cNvPr>
                <p:cNvSpPr txBox="1"/>
                <p:nvPr/>
              </p:nvSpPr>
              <p:spPr>
                <a:xfrm>
                  <a:off x="6679965" y="5119881"/>
                  <a:ext cx="126027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Feliz</a:t>
                  </a:r>
                </a:p>
              </p:txBody>
            </p:sp>
            <p:pic>
              <p:nvPicPr>
                <p:cNvPr id="110" name="Picture 109">
                  <a:extLst>
                    <a:ext uri="{FF2B5EF4-FFF2-40B4-BE49-F238E27FC236}">
                      <a16:creationId xmlns:a16="http://schemas.microsoft.com/office/drawing/2014/main" id="{1F1D1926-E2F4-EC41-84FF-DD3519ED53C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31095" y="5173019"/>
                  <a:ext cx="1147512" cy="978589"/>
                </a:xfrm>
                <a:prstGeom prst="rect">
                  <a:avLst/>
                </a:prstGeom>
              </p:spPr>
            </p:pic>
          </p:grpSp>
          <p:grpSp>
            <p:nvGrpSpPr>
              <p:cNvPr id="100" name="Group 99">
                <a:extLst>
                  <a:ext uri="{FF2B5EF4-FFF2-40B4-BE49-F238E27FC236}">
                    <a16:creationId xmlns:a16="http://schemas.microsoft.com/office/drawing/2014/main" id="{168D4360-D4EF-8341-846D-2AD464C4EB4F}"/>
                  </a:ext>
                </a:extLst>
              </p:cNvPr>
              <p:cNvGrpSpPr/>
              <p:nvPr/>
            </p:nvGrpSpPr>
            <p:grpSpPr>
              <a:xfrm>
                <a:off x="7968825" y="5119214"/>
                <a:ext cx="1217753" cy="1341120"/>
                <a:chOff x="7968825" y="5106151"/>
                <a:chExt cx="1217753" cy="1341120"/>
              </a:xfrm>
            </p:grpSpPr>
            <p:sp>
              <p:nvSpPr>
                <p:cNvPr id="107" name="TextBox 106">
                  <a:extLst>
                    <a:ext uri="{FF2B5EF4-FFF2-40B4-BE49-F238E27FC236}">
                      <a16:creationId xmlns:a16="http://schemas.microsoft.com/office/drawing/2014/main" id="{8D6CDCBD-358A-A845-92E3-D64C9DCED9F8}"/>
                    </a:ext>
                  </a:extLst>
                </p:cNvPr>
                <p:cNvSpPr txBox="1"/>
                <p:nvPr/>
              </p:nvSpPr>
              <p:spPr>
                <a:xfrm>
                  <a:off x="7968825" y="5106151"/>
                  <a:ext cx="121775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Triste</a:t>
                  </a:r>
                </a:p>
              </p:txBody>
            </p:sp>
            <p:pic>
              <p:nvPicPr>
                <p:cNvPr id="108" name="Picture 107">
                  <a:extLst>
                    <a:ext uri="{FF2B5EF4-FFF2-40B4-BE49-F238E27FC236}">
                      <a16:creationId xmlns:a16="http://schemas.microsoft.com/office/drawing/2014/main" id="{2B590F39-DF09-CC40-8158-B9A960EFF9B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96260" y="5161016"/>
                  <a:ext cx="1161367" cy="990404"/>
                </a:xfrm>
                <a:prstGeom prst="rect">
                  <a:avLst/>
                </a:prstGeom>
              </p:spPr>
            </p:pic>
          </p:grpSp>
          <p:grpSp>
            <p:nvGrpSpPr>
              <p:cNvPr id="101" name="Group 100">
                <a:extLst>
                  <a:ext uri="{FF2B5EF4-FFF2-40B4-BE49-F238E27FC236}">
                    <a16:creationId xmlns:a16="http://schemas.microsoft.com/office/drawing/2014/main" id="{EF7E9783-B6C9-0843-B9BE-8B25BADAB2F6}"/>
                  </a:ext>
                </a:extLst>
              </p:cNvPr>
              <p:cNvGrpSpPr/>
              <p:nvPr/>
            </p:nvGrpSpPr>
            <p:grpSpPr>
              <a:xfrm>
                <a:off x="9187233" y="5115260"/>
                <a:ext cx="1362456" cy="1344168"/>
                <a:chOff x="9187233" y="5102197"/>
                <a:chExt cx="1362456" cy="1344168"/>
              </a:xfrm>
            </p:grpSpPr>
            <p:sp>
              <p:nvSpPr>
                <p:cNvPr id="105" name="TextBox 104">
                  <a:extLst>
                    <a:ext uri="{FF2B5EF4-FFF2-40B4-BE49-F238E27FC236}">
                      <a16:creationId xmlns:a16="http://schemas.microsoft.com/office/drawing/2014/main" id="{A81508BE-1745-1146-8EC5-52109A3369EB}"/>
                    </a:ext>
                  </a:extLst>
                </p:cNvPr>
                <p:cNvSpPr txBox="1"/>
                <p:nvPr/>
              </p:nvSpPr>
              <p:spPr>
                <a:xfrm>
                  <a:off x="9187233" y="5102197"/>
                  <a:ext cx="1362456"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Enojado</a:t>
                  </a:r>
                  <a:r>
                    <a:rPr lang="en-US" sz="1400" b="1" dirty="0">
                      <a:solidFill>
                        <a:srgbClr val="000000"/>
                      </a:solidFill>
                      <a:latin typeface="Tahoma"/>
                      <a:ea typeface="Tahoma"/>
                      <a:cs typeface="Tahoma"/>
                    </a:rPr>
                    <a:t>/a/e</a:t>
                  </a:r>
                  <a:endParaRPr lang="es-MX" sz="1400" b="1" i="0" strike="noStrike" cap="none" spc="0" baseline="0" dirty="0">
                    <a:solidFill>
                      <a:srgbClr val="000000"/>
                    </a:solidFill>
                    <a:effectLst/>
                    <a:latin typeface="Tahoma"/>
                    <a:ea typeface="Tahoma"/>
                    <a:cs typeface="Tahoma"/>
                  </a:endParaRPr>
                </a:p>
              </p:txBody>
            </p:sp>
            <p:pic>
              <p:nvPicPr>
                <p:cNvPr id="106" name="Picture 105">
                  <a:extLst>
                    <a:ext uri="{FF2B5EF4-FFF2-40B4-BE49-F238E27FC236}">
                      <a16:creationId xmlns:a16="http://schemas.microsoft.com/office/drawing/2014/main" id="{944AEBE3-DAFF-EC48-8B9E-1D50EC31887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268364" y="5119881"/>
                  <a:ext cx="1225925" cy="1045459"/>
                </a:xfrm>
                <a:prstGeom prst="rect">
                  <a:avLst/>
                </a:prstGeom>
              </p:spPr>
            </p:pic>
          </p:grpSp>
          <p:grpSp>
            <p:nvGrpSpPr>
              <p:cNvPr id="102" name="Group 101">
                <a:extLst>
                  <a:ext uri="{FF2B5EF4-FFF2-40B4-BE49-F238E27FC236}">
                    <a16:creationId xmlns:a16="http://schemas.microsoft.com/office/drawing/2014/main" id="{726437AC-C61F-0B4D-B3AA-D9575EBEEBF3}"/>
                  </a:ext>
                </a:extLst>
              </p:cNvPr>
              <p:cNvGrpSpPr/>
              <p:nvPr/>
            </p:nvGrpSpPr>
            <p:grpSpPr>
              <a:xfrm>
                <a:off x="10548524" y="5114862"/>
                <a:ext cx="1444752" cy="1344168"/>
                <a:chOff x="10548524" y="5101799"/>
                <a:chExt cx="1444752" cy="1344168"/>
              </a:xfrm>
            </p:grpSpPr>
            <p:sp>
              <p:nvSpPr>
                <p:cNvPr id="103" name="TextBox 102">
                  <a:extLst>
                    <a:ext uri="{FF2B5EF4-FFF2-40B4-BE49-F238E27FC236}">
                      <a16:creationId xmlns:a16="http://schemas.microsoft.com/office/drawing/2014/main" id="{ACBA78F4-E52E-9946-93FD-F31462407CB4}"/>
                    </a:ext>
                  </a:extLst>
                </p:cNvPr>
                <p:cNvSpPr txBox="1"/>
                <p:nvPr/>
              </p:nvSpPr>
              <p:spPr>
                <a:xfrm>
                  <a:off x="10548524" y="5101799"/>
                  <a:ext cx="1444752"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Asustado/a/e</a:t>
                  </a:r>
                </a:p>
              </p:txBody>
            </p:sp>
            <p:pic>
              <p:nvPicPr>
                <p:cNvPr id="104" name="Picture 103">
                  <a:extLst>
                    <a:ext uri="{FF2B5EF4-FFF2-40B4-BE49-F238E27FC236}">
                      <a16:creationId xmlns:a16="http://schemas.microsoft.com/office/drawing/2014/main" id="{860A96E2-C7FF-F043-9EC4-3D527E0B262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44643" y="5171511"/>
                  <a:ext cx="1142168" cy="974032"/>
                </a:xfrm>
                <a:prstGeom prst="rect">
                  <a:avLst/>
                </a:prstGeom>
              </p:spPr>
            </p:pic>
          </p:grpSp>
        </p:grpSp>
      </p:grpSp>
    </p:spTree>
    <p:extLst>
      <p:ext uri="{BB962C8B-B14F-4D97-AF65-F5344CB8AC3E}">
        <p14:creationId xmlns:p14="http://schemas.microsoft.com/office/powerpoint/2010/main" val="111485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66314" cy="6858000"/>
            <a:chOff x="12843" y="0"/>
            <a:chExt cx="12166314" cy="685800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508377" y="5199530"/>
              <a:ext cx="2500048" cy="139849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3" y="0"/>
              <a:ext cx="12166314" cy="6858000"/>
            </a:xfrm>
            <a:prstGeom prst="rect">
              <a:avLst/>
            </a:prstGeom>
          </p:spPr>
        </p:pic>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986117"/>
            <a:ext cx="1452282" cy="124609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2026021"/>
            <a:ext cx="1452282" cy="12460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3101783"/>
            <a:ext cx="1452282" cy="124609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541930" y="4141687"/>
            <a:ext cx="1452282" cy="1246094"/>
          </a:xfrm>
          <a:prstGeom prst="rect">
            <a:avLst/>
          </a:prstGeom>
        </p:spPr>
      </p:pic>
      <p:sp>
        <p:nvSpPr>
          <p:cNvPr id="13" name="TextBox 12"/>
          <p:cNvSpPr txBox="1"/>
          <p:nvPr/>
        </p:nvSpPr>
        <p:spPr>
          <a:xfrm>
            <a:off x="8139952" y="1308847"/>
            <a:ext cx="3847067"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Su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cuerpo</a:t>
            </a:r>
            <a:r>
              <a:rPr lang="en-US" sz="2800" dirty="0">
                <a:latin typeface="Tahoma" panose="020B0604030504040204" pitchFamily="34" charset="0"/>
                <a:ea typeface="Tahoma" panose="020B0604030504040204" pitchFamily="34" charset="0"/>
                <a:cs typeface="Tahoma" panose="020B0604030504040204" pitchFamily="34" charset="0"/>
              </a:rPr>
              <a:t> es </a:t>
            </a:r>
            <a:r>
              <a:rPr lang="en-US" sz="2800" dirty="0" err="1">
                <a:latin typeface="Tahoma" panose="020B0604030504040204" pitchFamily="34" charset="0"/>
                <a:ea typeface="Tahoma" panose="020B0604030504040204" pitchFamily="34" charset="0"/>
                <a:cs typeface="Tahoma" panose="020B0604030504040204" pitchFamily="34" charset="0"/>
              </a:rPr>
              <a:t>increíble</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4" name="TextBox 13"/>
          <p:cNvSpPr txBox="1"/>
          <p:nvPr/>
        </p:nvSpPr>
        <p:spPr>
          <a:xfrm>
            <a:off x="3898491" y="2537012"/>
            <a:ext cx="5639956"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Personas con vulva y vagina</a:t>
            </a:r>
          </a:p>
        </p:txBody>
      </p:sp>
      <p:sp>
        <p:nvSpPr>
          <p:cNvPr id="15" name="TextBox 14"/>
          <p:cNvSpPr txBox="1"/>
          <p:nvPr/>
        </p:nvSpPr>
        <p:spPr>
          <a:xfrm>
            <a:off x="3898491" y="3606661"/>
            <a:ext cx="459732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3898491" y="4658799"/>
            <a:ext cx="5639956"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Personas con </a:t>
            </a:r>
            <a:r>
              <a:rPr lang="en-US" sz="2800" dirty="0" err="1">
                <a:latin typeface="Tahoma" panose="020B0604030504040204" pitchFamily="34" charset="0"/>
                <a:ea typeface="Tahoma" panose="020B0604030504040204" pitchFamily="34" charset="0"/>
                <a:cs typeface="Tahoma" panose="020B0604030504040204" pitchFamily="34" charset="0"/>
              </a:rPr>
              <a:t>pene</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testículos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9152243" y="5369149"/>
            <a:ext cx="2500048" cy="954107"/>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Masturbación</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seguridad</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6A50304E-976D-2345-826D-BCA056E776A9}"/>
              </a:ext>
            </a:extLst>
          </p:cNvPr>
          <p:cNvSpPr txBox="1">
            <a:spLocks/>
          </p:cNvSpPr>
          <p:nvPr/>
        </p:nvSpPr>
        <p:spPr>
          <a:xfrm>
            <a:off x="6486728" y="6492875"/>
            <a:ext cx="5639956" cy="365125"/>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24" name="Group 23">
            <a:extLst>
              <a:ext uri="{FF2B5EF4-FFF2-40B4-BE49-F238E27FC236}">
                <a16:creationId xmlns:a16="http://schemas.microsoft.com/office/drawing/2014/main" id="{75CBA3FC-CDD1-494C-80D2-076A610EC7C3}"/>
              </a:ext>
            </a:extLst>
          </p:cNvPr>
          <p:cNvGrpSpPr/>
          <p:nvPr/>
        </p:nvGrpSpPr>
        <p:grpSpPr>
          <a:xfrm>
            <a:off x="1927123" y="214700"/>
            <a:ext cx="4990044" cy="646331"/>
            <a:chOff x="2143433" y="259759"/>
            <a:chExt cx="3936592" cy="646331"/>
          </a:xfrm>
        </p:grpSpPr>
        <p:sp>
          <p:nvSpPr>
            <p:cNvPr id="25" name="Rectangle 24">
              <a:extLst>
                <a:ext uri="{FF2B5EF4-FFF2-40B4-BE49-F238E27FC236}">
                  <a16:creationId xmlns:a16="http://schemas.microsoft.com/office/drawing/2014/main" id="{ABB5E598-B841-D743-8E07-27E7FA10734E}"/>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arvin Round" panose="02000000000000000000" pitchFamily="2" charset="0"/>
              </a:endParaRPr>
            </a:p>
          </p:txBody>
        </p:sp>
        <p:sp>
          <p:nvSpPr>
            <p:cNvPr id="26" name="TextBox 25">
              <a:extLst>
                <a:ext uri="{FF2B5EF4-FFF2-40B4-BE49-F238E27FC236}">
                  <a16:creationId xmlns:a16="http://schemas.microsoft.com/office/drawing/2014/main" id="{BAAF754A-E602-6E46-B265-9A1E490D51DC}"/>
                </a:ext>
              </a:extLst>
            </p:cNvPr>
            <p:cNvSpPr txBox="1"/>
            <p:nvPr/>
          </p:nvSpPr>
          <p:spPr>
            <a:xfrm>
              <a:off x="2143433" y="259759"/>
              <a:ext cx="3936592"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Tree>
    <p:extLst>
      <p:ext uri="{BB962C8B-B14F-4D97-AF65-F5344CB8AC3E}">
        <p14:creationId xmlns:p14="http://schemas.microsoft.com/office/powerpoint/2010/main" val="3775203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6" name="TextBox 5"/>
          <p:cNvSpPr txBox="1"/>
          <p:nvPr/>
        </p:nvSpPr>
        <p:spPr>
          <a:xfrm>
            <a:off x="3094893" y="4865077"/>
            <a:ext cx="1922584" cy="646331"/>
          </a:xfrm>
          <a:prstGeom prst="rect">
            <a:avLst/>
          </a:prstGeom>
          <a:solidFill>
            <a:schemeClr val="bg1"/>
          </a:solidFill>
          <a:ln w="57150">
            <a:solidFill>
              <a:schemeClr val="tx1"/>
            </a:solidFill>
          </a:ln>
        </p:spPr>
        <p:txBody>
          <a:bodyPr wrap="square" rtlCol="0">
            <a:spAutoFit/>
          </a:bodyPr>
          <a:lstStyle/>
          <a:p>
            <a:r>
              <a:rPr lang="en-US" sz="3600" b="1" dirty="0" err="1">
                <a:latin typeface="Tahoma" panose="020B0604030504040204" pitchFamily="34" charset="0"/>
                <a:ea typeface="Tahoma" panose="020B0604030504040204" pitchFamily="34" charset="0"/>
                <a:cs typeface="Tahoma" panose="020B0604030504040204" pitchFamily="34" charset="0"/>
              </a:rPr>
              <a:t>Público</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7174524" y="4865077"/>
            <a:ext cx="2038924" cy="646331"/>
          </a:xfrm>
          <a:prstGeom prst="rect">
            <a:avLst/>
          </a:prstGeom>
          <a:solidFill>
            <a:schemeClr val="bg1"/>
          </a:solidFill>
          <a:ln w="57150">
            <a:solidFill>
              <a:schemeClr val="tx1"/>
            </a:solidFill>
          </a:ln>
        </p:spPr>
        <p:txBody>
          <a:bodyPr wrap="square" rtlCol="0">
            <a:sp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Privado</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749E74B7-4B10-4EBE-8F44-B1B027E11382}"/>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488668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9223" y="790195"/>
            <a:ext cx="6197639" cy="347812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657472" y="442913"/>
            <a:ext cx="6757988" cy="4114796"/>
          </a:xfrm>
          <a:prstGeom prst="rect">
            <a:avLst/>
          </a:prstGeom>
        </p:spPr>
      </p:pic>
      <p:sp>
        <p:nvSpPr>
          <p:cNvPr id="2" name="Title 1"/>
          <p:cNvSpPr>
            <a:spLocks noGrp="1"/>
          </p:cNvSpPr>
          <p:nvPr>
            <p:ph type="title"/>
          </p:nvPr>
        </p:nvSpPr>
        <p:spPr>
          <a:xfrm>
            <a:off x="2905246" y="-56679"/>
            <a:ext cx="6281615" cy="775252"/>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a:t>
            </a:r>
            <a:r>
              <a:rPr lang="en-US" sz="3600" b="1" dirty="0" err="1">
                <a:latin typeface="Tahoma" panose="020B0604030504040204" pitchFamily="34" charset="0"/>
                <a:ea typeface="Tahoma" panose="020B0604030504040204" pitchFamily="34" charset="0"/>
                <a:cs typeface="Tahoma" panose="020B0604030504040204" pitchFamily="34" charset="0"/>
              </a:rPr>
              <a:t>Está</a:t>
            </a:r>
            <a:r>
              <a:rPr lang="en-US" sz="3600" b="1" dirty="0">
                <a:latin typeface="Tahoma" panose="020B0604030504040204" pitchFamily="34" charset="0"/>
                <a:ea typeface="Tahoma" panose="020B0604030504040204" pitchFamily="34" charset="0"/>
                <a:cs typeface="Tahoma" panose="020B0604030504040204" pitchFamily="34" charset="0"/>
              </a:rPr>
              <a:t> bien </a:t>
            </a:r>
            <a:r>
              <a:rPr lang="en-US" sz="3600" b="1" dirty="0" err="1">
                <a:latin typeface="Tahoma" panose="020B0604030504040204" pitchFamily="34" charset="0"/>
                <a:ea typeface="Tahoma" panose="020B0604030504040204" pitchFamily="34" charset="0"/>
                <a:cs typeface="Tahoma" panose="020B0604030504040204" pitchFamily="34" charset="0"/>
              </a:rPr>
              <a:t>masturbarse</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aquí</a:t>
            </a:r>
            <a:r>
              <a:rPr lang="en-US" sz="3600" b="1"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90518" y="4258546"/>
            <a:ext cx="11171583" cy="779929"/>
          </a:xfrm>
          <a:prstGeom prst="rect">
            <a:avLst/>
          </a:prstGeom>
        </p:spPr>
      </p:pic>
      <p:grpSp>
        <p:nvGrpSpPr>
          <p:cNvPr id="14" name="Group 13"/>
          <p:cNvGrpSpPr/>
          <p:nvPr/>
        </p:nvGrpSpPr>
        <p:grpSpPr>
          <a:xfrm>
            <a:off x="2168473" y="4966470"/>
            <a:ext cx="7855054" cy="1526230"/>
            <a:chOff x="1842052" y="5120120"/>
            <a:chExt cx="8518092" cy="1655058"/>
          </a:xfrm>
        </p:grpSpPr>
        <p:sp>
          <p:nvSpPr>
            <p:cNvPr id="12" name="Rectangle 11"/>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0"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1"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5" name="TextBox 4"/>
          <p:cNvSpPr txBox="1"/>
          <p:nvPr/>
        </p:nvSpPr>
        <p:spPr>
          <a:xfrm>
            <a:off x="5564392" y="1463497"/>
            <a:ext cx="3213846" cy="523220"/>
          </a:xfrm>
          <a:prstGeom prst="rect">
            <a:avLst/>
          </a:prstGeom>
          <a:solidFill>
            <a:srgbClr val="707C8A"/>
          </a:solidFill>
        </p:spPr>
        <p:txBody>
          <a:bodyPr wrap="square" rtlCol="0">
            <a:spAutoFit/>
          </a:bodyPr>
          <a:lstStyle/>
          <a:p>
            <a:r>
              <a:rPr lang="en-US" sz="2800" dirty="0" err="1">
                <a:solidFill>
                  <a:srgbClr val="FF5050"/>
                </a:solidFill>
                <a:latin typeface="Tahoma" panose="020B0604030504040204" pitchFamily="34" charset="0"/>
                <a:ea typeface="Tahoma" panose="020B0604030504040204" pitchFamily="34" charset="0"/>
                <a:cs typeface="Tahoma" panose="020B0604030504040204" pitchFamily="34" charset="0"/>
              </a:rPr>
              <a:t>Supermercado</a:t>
            </a:r>
            <a:endParaRPr lang="en-US" sz="2800" dirty="0">
              <a:solidFill>
                <a:srgbClr val="FF5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7924801" y="1463497"/>
            <a:ext cx="583913" cy="461665"/>
          </a:xfrm>
          <a:prstGeom prst="rect">
            <a:avLst/>
          </a:prstGeom>
          <a:solidFill>
            <a:srgbClr val="707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050"/>
              </a:solidFill>
            </a:endParaRPr>
          </a:p>
        </p:txBody>
      </p:sp>
      <p:sp>
        <p:nvSpPr>
          <p:cNvPr id="18" name="Footer Placeholder 3">
            <a:extLst>
              <a:ext uri="{FF2B5EF4-FFF2-40B4-BE49-F238E27FC236}">
                <a16:creationId xmlns:a16="http://schemas.microsoft.com/office/drawing/2014/main" id="{52DC2D30-051A-42FF-821D-45731815EB43}"/>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3282282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595" b="16618"/>
          <a:stretch/>
        </p:blipFill>
        <p:spPr>
          <a:xfrm>
            <a:off x="3126507" y="714717"/>
            <a:ext cx="6099606" cy="360431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832100" y="408213"/>
            <a:ext cx="6616700" cy="4152900"/>
          </a:xfrm>
          <a:prstGeom prst="rect">
            <a:avLst/>
          </a:prstGeom>
        </p:spPr>
      </p:pic>
      <p:sp>
        <p:nvSpPr>
          <p:cNvPr id="9" name="Title 1"/>
          <p:cNvSpPr>
            <a:spLocks noGrp="1"/>
          </p:cNvSpPr>
          <p:nvPr>
            <p:ph type="title"/>
          </p:nvPr>
        </p:nvSpPr>
        <p:spPr>
          <a:xfrm>
            <a:off x="3023762" y="-29687"/>
            <a:ext cx="6280002" cy="775252"/>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a:t>
            </a:r>
            <a:r>
              <a:rPr lang="en-US" sz="3600" b="1" dirty="0" err="1">
                <a:latin typeface="Tahoma" panose="020B0604030504040204" pitchFamily="34" charset="0"/>
                <a:ea typeface="Tahoma" panose="020B0604030504040204" pitchFamily="34" charset="0"/>
                <a:cs typeface="Tahoma" panose="020B0604030504040204" pitchFamily="34" charset="0"/>
              </a:rPr>
              <a:t>Está</a:t>
            </a:r>
            <a:r>
              <a:rPr lang="en-US" sz="3600" b="1" dirty="0">
                <a:latin typeface="Tahoma" panose="020B0604030504040204" pitchFamily="34" charset="0"/>
                <a:ea typeface="Tahoma" panose="020B0604030504040204" pitchFamily="34" charset="0"/>
                <a:cs typeface="Tahoma" panose="020B0604030504040204" pitchFamily="34" charset="0"/>
              </a:rPr>
              <a:t> bien </a:t>
            </a:r>
            <a:r>
              <a:rPr lang="en-US" sz="3600" b="1" dirty="0" err="1">
                <a:latin typeface="Tahoma" panose="020B0604030504040204" pitchFamily="34" charset="0"/>
                <a:ea typeface="Tahoma" panose="020B0604030504040204" pitchFamily="34" charset="0"/>
                <a:cs typeface="Tahoma" panose="020B0604030504040204" pitchFamily="34" charset="0"/>
              </a:rPr>
              <a:t>masturbarse</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aquí</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57337"/>
            <a:ext cx="11171583" cy="77992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A4CD4BCE-B6E0-4AC0-BFAF-28CBD566674F}"/>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19" name="Group 18">
            <a:extLst>
              <a:ext uri="{FF2B5EF4-FFF2-40B4-BE49-F238E27FC236}">
                <a16:creationId xmlns:a16="http://schemas.microsoft.com/office/drawing/2014/main" id="{CAE9892B-C061-FE4C-9C7A-A85F1EBB3E17}"/>
              </a:ext>
            </a:extLst>
          </p:cNvPr>
          <p:cNvGrpSpPr/>
          <p:nvPr/>
        </p:nvGrpSpPr>
        <p:grpSpPr>
          <a:xfrm>
            <a:off x="2168473" y="4966470"/>
            <a:ext cx="7855054" cy="1526230"/>
            <a:chOff x="1842052" y="5120120"/>
            <a:chExt cx="8518092" cy="1655058"/>
          </a:xfrm>
        </p:grpSpPr>
        <p:sp>
          <p:nvSpPr>
            <p:cNvPr id="20" name="Rectangle 19">
              <a:extLst>
                <a:ext uri="{FF2B5EF4-FFF2-40B4-BE49-F238E27FC236}">
                  <a16:creationId xmlns:a16="http://schemas.microsoft.com/office/drawing/2014/main" id="{D4F9EF9F-C47D-0F4D-A68E-1E2B631DC4C3}"/>
                </a:ext>
              </a:extLst>
            </p:cNvPr>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7B13A5-B554-544C-AE93-F617347AFAA0}"/>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8E7B37A-F366-1644-9EF7-FD64A2BE5C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3" name="Picture 22">
              <a:extLst>
                <a:ext uri="{FF2B5EF4-FFF2-40B4-BE49-F238E27FC236}">
                  <a16:creationId xmlns:a16="http://schemas.microsoft.com/office/drawing/2014/main" id="{AE0D1A26-FEE1-1348-B887-84F90369D6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4" name="Title 1">
              <a:extLst>
                <a:ext uri="{FF2B5EF4-FFF2-40B4-BE49-F238E27FC236}">
                  <a16:creationId xmlns:a16="http://schemas.microsoft.com/office/drawing/2014/main" id="{9CD1D19E-7783-F246-9076-A808316A3672}"/>
                </a:ext>
              </a:extLst>
            </p:cNvPr>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5" name="Title 1">
              <a:extLst>
                <a:ext uri="{FF2B5EF4-FFF2-40B4-BE49-F238E27FC236}">
                  <a16:creationId xmlns:a16="http://schemas.microsoft.com/office/drawing/2014/main" id="{180A063F-F639-FF4D-B5D8-CBE0531E4C63}"/>
                </a:ext>
              </a:extLst>
            </p:cNvPr>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Tree>
    <p:extLst>
      <p:ext uri="{BB962C8B-B14F-4D97-AF65-F5344CB8AC3E}">
        <p14:creationId xmlns:p14="http://schemas.microsoft.com/office/powerpoint/2010/main" val="389497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00350" y="703750"/>
            <a:ext cx="6686553" cy="362087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436352" y="367389"/>
            <a:ext cx="7348544" cy="4229099"/>
          </a:xfrm>
          <a:prstGeom prst="rect">
            <a:avLst/>
          </a:prstGeom>
        </p:spPr>
      </p:pic>
      <p:sp>
        <p:nvSpPr>
          <p:cNvPr id="9" name="Title 1"/>
          <p:cNvSpPr>
            <a:spLocks noGrp="1"/>
          </p:cNvSpPr>
          <p:nvPr>
            <p:ph type="title"/>
          </p:nvPr>
        </p:nvSpPr>
        <p:spPr>
          <a:xfrm>
            <a:off x="2696901" y="-98251"/>
            <a:ext cx="6790002" cy="775252"/>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t>
            </a:r>
            <a:r>
              <a:rPr lang="en-US" sz="3600" b="1" dirty="0" err="1">
                <a:latin typeface="Tahoma" panose="020B0604030504040204" pitchFamily="34" charset="0"/>
                <a:ea typeface="Tahoma" panose="020B0604030504040204" pitchFamily="34" charset="0"/>
                <a:cs typeface="Tahoma" panose="020B0604030504040204" pitchFamily="34" charset="0"/>
              </a:rPr>
              <a:t>Está</a:t>
            </a:r>
            <a:r>
              <a:rPr lang="en-US" sz="3600" b="1" dirty="0">
                <a:latin typeface="Tahoma" panose="020B0604030504040204" pitchFamily="34" charset="0"/>
                <a:ea typeface="Tahoma" panose="020B0604030504040204" pitchFamily="34" charset="0"/>
                <a:cs typeface="Tahoma" panose="020B0604030504040204" pitchFamily="34" charset="0"/>
              </a:rPr>
              <a:t> bien </a:t>
            </a:r>
            <a:r>
              <a:rPr lang="en-US" sz="3600" b="1" dirty="0" err="1">
                <a:latin typeface="Tahoma" panose="020B0604030504040204" pitchFamily="34" charset="0"/>
                <a:ea typeface="Tahoma" panose="020B0604030504040204" pitchFamily="34" charset="0"/>
                <a:cs typeface="Tahoma" panose="020B0604030504040204" pitchFamily="34" charset="0"/>
              </a:rPr>
              <a:t>masturbarse</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aquí</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79791"/>
            <a:ext cx="11171583" cy="77992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CB600BE6-51FC-4190-AE40-2659976ECF44}"/>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2022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19" name="Group 18">
            <a:extLst>
              <a:ext uri="{FF2B5EF4-FFF2-40B4-BE49-F238E27FC236}">
                <a16:creationId xmlns:a16="http://schemas.microsoft.com/office/drawing/2014/main" id="{C03C02BB-C78C-7A4F-ADC1-703D681C4B16}"/>
              </a:ext>
            </a:extLst>
          </p:cNvPr>
          <p:cNvGrpSpPr/>
          <p:nvPr/>
        </p:nvGrpSpPr>
        <p:grpSpPr>
          <a:xfrm>
            <a:off x="2168473" y="4966470"/>
            <a:ext cx="7855054" cy="1526230"/>
            <a:chOff x="1842052" y="5120120"/>
            <a:chExt cx="8518092" cy="1655058"/>
          </a:xfrm>
        </p:grpSpPr>
        <p:sp>
          <p:nvSpPr>
            <p:cNvPr id="20" name="Rectangle 19">
              <a:extLst>
                <a:ext uri="{FF2B5EF4-FFF2-40B4-BE49-F238E27FC236}">
                  <a16:creationId xmlns:a16="http://schemas.microsoft.com/office/drawing/2014/main" id="{D70E94FA-ABC4-8B42-84FE-1F3739F4D4D5}"/>
                </a:ext>
              </a:extLst>
            </p:cNvPr>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2578E1-6E6A-194F-AC5D-A65850E322C0}"/>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A514556-2651-2549-A099-82207EBE00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3" name="Picture 22">
              <a:extLst>
                <a:ext uri="{FF2B5EF4-FFF2-40B4-BE49-F238E27FC236}">
                  <a16:creationId xmlns:a16="http://schemas.microsoft.com/office/drawing/2014/main" id="{28587A12-0EBE-6641-9461-A2BAA90B10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4" name="Title 1">
              <a:extLst>
                <a:ext uri="{FF2B5EF4-FFF2-40B4-BE49-F238E27FC236}">
                  <a16:creationId xmlns:a16="http://schemas.microsoft.com/office/drawing/2014/main" id="{D4FCB87A-A0E0-6843-B091-F26B9440D4FF}"/>
                </a:ext>
              </a:extLst>
            </p:cNvPr>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5" name="Title 1">
              <a:extLst>
                <a:ext uri="{FF2B5EF4-FFF2-40B4-BE49-F238E27FC236}">
                  <a16:creationId xmlns:a16="http://schemas.microsoft.com/office/drawing/2014/main" id="{828D92A4-916A-984D-81D8-C38C02EF6A0E}"/>
                </a:ext>
              </a:extLst>
            </p:cNvPr>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Tree>
    <p:extLst>
      <p:ext uri="{BB962C8B-B14F-4D97-AF65-F5344CB8AC3E}">
        <p14:creationId xmlns:p14="http://schemas.microsoft.com/office/powerpoint/2010/main" val="766214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20307" y="803715"/>
            <a:ext cx="5018037" cy="335011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3300413" y="561710"/>
            <a:ext cx="5457826" cy="3881702"/>
          </a:xfrm>
          <a:prstGeom prst="rect">
            <a:avLst/>
          </a:prstGeom>
        </p:spPr>
      </p:pic>
      <p:sp>
        <p:nvSpPr>
          <p:cNvPr id="9" name="Title 1"/>
          <p:cNvSpPr>
            <a:spLocks noGrp="1"/>
          </p:cNvSpPr>
          <p:nvPr>
            <p:ph type="title"/>
          </p:nvPr>
        </p:nvSpPr>
        <p:spPr>
          <a:xfrm>
            <a:off x="2882100" y="71913"/>
            <a:ext cx="6250328" cy="775252"/>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a:t>
            </a:r>
            <a:r>
              <a:rPr lang="en-US" sz="3600" b="1" dirty="0" err="1">
                <a:latin typeface="Tahoma" panose="020B0604030504040204" pitchFamily="34" charset="0"/>
                <a:ea typeface="Tahoma" panose="020B0604030504040204" pitchFamily="34" charset="0"/>
                <a:cs typeface="Tahoma" panose="020B0604030504040204" pitchFamily="34" charset="0"/>
              </a:rPr>
              <a:t>Está</a:t>
            </a:r>
            <a:r>
              <a:rPr lang="en-US" sz="3600" b="1" dirty="0">
                <a:latin typeface="Tahoma" panose="020B0604030504040204" pitchFamily="34" charset="0"/>
                <a:ea typeface="Tahoma" panose="020B0604030504040204" pitchFamily="34" charset="0"/>
                <a:cs typeface="Tahoma" panose="020B0604030504040204" pitchFamily="34" charset="0"/>
              </a:rPr>
              <a:t> bien </a:t>
            </a:r>
            <a:r>
              <a:rPr lang="en-US" sz="3600" b="1" dirty="0" err="1">
                <a:latin typeface="Tahoma" panose="020B0604030504040204" pitchFamily="34" charset="0"/>
                <a:ea typeface="Tahoma" panose="020B0604030504040204" pitchFamily="34" charset="0"/>
                <a:cs typeface="Tahoma" panose="020B0604030504040204" pitchFamily="34" charset="0"/>
              </a:rPr>
              <a:t>masturbarse</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aquí</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90518" y="4208350"/>
            <a:ext cx="11171583" cy="77992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15710563-5769-4B25-91DC-5A62B94AD3CA}"/>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19" name="Group 18">
            <a:extLst>
              <a:ext uri="{FF2B5EF4-FFF2-40B4-BE49-F238E27FC236}">
                <a16:creationId xmlns:a16="http://schemas.microsoft.com/office/drawing/2014/main" id="{482B9D27-D8E1-D844-90ED-8AF3933F4EBD}"/>
              </a:ext>
            </a:extLst>
          </p:cNvPr>
          <p:cNvGrpSpPr/>
          <p:nvPr/>
        </p:nvGrpSpPr>
        <p:grpSpPr>
          <a:xfrm>
            <a:off x="2168473" y="4966470"/>
            <a:ext cx="7855054" cy="1526230"/>
            <a:chOff x="1842052" y="5120120"/>
            <a:chExt cx="8518092" cy="1655058"/>
          </a:xfrm>
        </p:grpSpPr>
        <p:sp>
          <p:nvSpPr>
            <p:cNvPr id="20" name="Rectangle 19">
              <a:extLst>
                <a:ext uri="{FF2B5EF4-FFF2-40B4-BE49-F238E27FC236}">
                  <a16:creationId xmlns:a16="http://schemas.microsoft.com/office/drawing/2014/main" id="{6A0342CD-392B-3247-BA44-FDD6E5AC95E0}"/>
                </a:ext>
              </a:extLst>
            </p:cNvPr>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D7A457C-57DB-AB48-845B-A16F4F0C47F8}"/>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9EE500F-2F35-6449-BD5B-5DCC4B0457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3" name="Picture 22">
              <a:extLst>
                <a:ext uri="{FF2B5EF4-FFF2-40B4-BE49-F238E27FC236}">
                  <a16:creationId xmlns:a16="http://schemas.microsoft.com/office/drawing/2014/main" id="{21A23716-BFC2-0A46-91F4-57673D05C0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4" name="Title 1">
              <a:extLst>
                <a:ext uri="{FF2B5EF4-FFF2-40B4-BE49-F238E27FC236}">
                  <a16:creationId xmlns:a16="http://schemas.microsoft.com/office/drawing/2014/main" id="{2E15EAD2-B394-B448-8E77-36D010040B26}"/>
                </a:ext>
              </a:extLst>
            </p:cNvPr>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5" name="Title 1">
              <a:extLst>
                <a:ext uri="{FF2B5EF4-FFF2-40B4-BE49-F238E27FC236}">
                  <a16:creationId xmlns:a16="http://schemas.microsoft.com/office/drawing/2014/main" id="{2B184D82-1902-9E48-9158-7E538ECCC3BD}"/>
                </a:ext>
              </a:extLst>
            </p:cNvPr>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Tree>
    <p:extLst>
      <p:ext uri="{BB962C8B-B14F-4D97-AF65-F5344CB8AC3E}">
        <p14:creationId xmlns:p14="http://schemas.microsoft.com/office/powerpoint/2010/main" val="1577035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04556" y="803216"/>
            <a:ext cx="6063776" cy="351439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600312" y="491896"/>
            <a:ext cx="6643688" cy="4086225"/>
          </a:xfrm>
          <a:prstGeom prst="rect">
            <a:avLst/>
          </a:prstGeom>
        </p:spPr>
      </p:pic>
      <p:sp>
        <p:nvSpPr>
          <p:cNvPr id="9" name="Title 1"/>
          <p:cNvSpPr>
            <a:spLocks noGrp="1"/>
          </p:cNvSpPr>
          <p:nvPr>
            <p:ph type="title"/>
          </p:nvPr>
        </p:nvSpPr>
        <p:spPr>
          <a:xfrm>
            <a:off x="2812648" y="71913"/>
            <a:ext cx="6285053" cy="775252"/>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t>
            </a:r>
            <a:r>
              <a:rPr lang="en-US" sz="3600" b="1" dirty="0" err="1">
                <a:latin typeface="Tahoma" panose="020B0604030504040204" pitchFamily="34" charset="0"/>
                <a:ea typeface="Tahoma" panose="020B0604030504040204" pitchFamily="34" charset="0"/>
                <a:cs typeface="Tahoma" panose="020B0604030504040204" pitchFamily="34" charset="0"/>
              </a:rPr>
              <a:t>Está</a:t>
            </a:r>
            <a:r>
              <a:rPr lang="en-US" sz="3600" b="1" dirty="0">
                <a:latin typeface="Tahoma" panose="020B0604030504040204" pitchFamily="34" charset="0"/>
                <a:ea typeface="Tahoma" panose="020B0604030504040204" pitchFamily="34" charset="0"/>
                <a:cs typeface="Tahoma" panose="020B0604030504040204" pitchFamily="34" charset="0"/>
              </a:rPr>
              <a:t> bien </a:t>
            </a:r>
            <a:r>
              <a:rPr lang="en-US" sz="3600" b="1" dirty="0" err="1">
                <a:latin typeface="Tahoma" panose="020B0604030504040204" pitchFamily="34" charset="0"/>
                <a:ea typeface="Tahoma" panose="020B0604030504040204" pitchFamily="34" charset="0"/>
                <a:cs typeface="Tahoma" panose="020B0604030504040204" pitchFamily="34" charset="0"/>
              </a:rPr>
              <a:t>masturbarse</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aquí</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73666"/>
            <a:ext cx="11171583" cy="77992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65A2B64E-04A7-4516-BF82-411B541F892A}"/>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19" name="Group 18">
            <a:extLst>
              <a:ext uri="{FF2B5EF4-FFF2-40B4-BE49-F238E27FC236}">
                <a16:creationId xmlns:a16="http://schemas.microsoft.com/office/drawing/2014/main" id="{E5B4B0C5-9E7E-104D-9933-2D34D8C006E6}"/>
              </a:ext>
            </a:extLst>
          </p:cNvPr>
          <p:cNvGrpSpPr/>
          <p:nvPr/>
        </p:nvGrpSpPr>
        <p:grpSpPr>
          <a:xfrm>
            <a:off x="2168473" y="4966470"/>
            <a:ext cx="7855054" cy="1526230"/>
            <a:chOff x="1842052" y="5120120"/>
            <a:chExt cx="8518092" cy="1655058"/>
          </a:xfrm>
        </p:grpSpPr>
        <p:sp>
          <p:nvSpPr>
            <p:cNvPr id="20" name="Rectangle 19">
              <a:extLst>
                <a:ext uri="{FF2B5EF4-FFF2-40B4-BE49-F238E27FC236}">
                  <a16:creationId xmlns:a16="http://schemas.microsoft.com/office/drawing/2014/main" id="{78B441D8-32FF-4D48-B1C1-A8EFB1D71168}"/>
                </a:ext>
              </a:extLst>
            </p:cNvPr>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5D7C4B-FAA5-6E4B-AA54-27CFD906E5BA}"/>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BA83E14-4B67-F943-AA30-D7B1C9B9C8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3" name="Picture 22">
              <a:extLst>
                <a:ext uri="{FF2B5EF4-FFF2-40B4-BE49-F238E27FC236}">
                  <a16:creationId xmlns:a16="http://schemas.microsoft.com/office/drawing/2014/main" id="{F6D986E1-E2A6-824A-8C59-955F9C7D4D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4" name="Title 1">
              <a:extLst>
                <a:ext uri="{FF2B5EF4-FFF2-40B4-BE49-F238E27FC236}">
                  <a16:creationId xmlns:a16="http://schemas.microsoft.com/office/drawing/2014/main" id="{B3982EAD-8326-8C46-BCE8-AF15D3EBB0A3}"/>
                </a:ext>
              </a:extLst>
            </p:cNvPr>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5" name="Title 1">
              <a:extLst>
                <a:ext uri="{FF2B5EF4-FFF2-40B4-BE49-F238E27FC236}">
                  <a16:creationId xmlns:a16="http://schemas.microsoft.com/office/drawing/2014/main" id="{B2B9F8C8-83A6-DE42-8BA5-3AC91E0109EE}"/>
                </a:ext>
              </a:extLst>
            </p:cNvPr>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Tree>
    <p:extLst>
      <p:ext uri="{BB962C8B-B14F-4D97-AF65-F5344CB8AC3E}">
        <p14:creationId xmlns:p14="http://schemas.microsoft.com/office/powerpoint/2010/main" val="4036016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80" r="8529"/>
          <a:stretch/>
        </p:blipFill>
        <p:spPr>
          <a:xfrm rot="5400000">
            <a:off x="4289629" y="758985"/>
            <a:ext cx="3633079" cy="348486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4178300" y="439055"/>
            <a:ext cx="3822700" cy="4140200"/>
          </a:xfrm>
          <a:prstGeom prst="rect">
            <a:avLst/>
          </a:prstGeom>
        </p:spPr>
      </p:pic>
      <p:sp>
        <p:nvSpPr>
          <p:cNvPr id="9" name="Title 1"/>
          <p:cNvSpPr>
            <a:spLocks noGrp="1"/>
          </p:cNvSpPr>
          <p:nvPr>
            <p:ph type="title"/>
          </p:nvPr>
        </p:nvSpPr>
        <p:spPr>
          <a:xfrm>
            <a:off x="2997839" y="71913"/>
            <a:ext cx="6238753" cy="775252"/>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t>
            </a:r>
            <a:r>
              <a:rPr lang="en-US" sz="3600" b="1" dirty="0" err="1">
                <a:latin typeface="Tahoma" panose="020B0604030504040204" pitchFamily="34" charset="0"/>
                <a:ea typeface="Tahoma" panose="020B0604030504040204" pitchFamily="34" charset="0"/>
                <a:cs typeface="Tahoma" panose="020B0604030504040204" pitchFamily="34" charset="0"/>
              </a:rPr>
              <a:t>Está</a:t>
            </a:r>
            <a:r>
              <a:rPr lang="en-US" sz="3600" b="1" dirty="0">
                <a:latin typeface="Tahoma" panose="020B0604030504040204" pitchFamily="34" charset="0"/>
                <a:ea typeface="Tahoma" panose="020B0604030504040204" pitchFamily="34" charset="0"/>
                <a:cs typeface="Tahoma" panose="020B0604030504040204" pitchFamily="34" charset="0"/>
              </a:rPr>
              <a:t> bien </a:t>
            </a:r>
            <a:r>
              <a:rPr lang="en-US" sz="3600" b="1" dirty="0" err="1">
                <a:latin typeface="Tahoma" panose="020B0604030504040204" pitchFamily="34" charset="0"/>
                <a:ea typeface="Tahoma" panose="020B0604030504040204" pitchFamily="34" charset="0"/>
                <a:cs typeface="Tahoma" panose="020B0604030504040204" pitchFamily="34" charset="0"/>
              </a:rPr>
              <a:t>masturbarse</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aquí</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58547"/>
            <a:ext cx="11171583" cy="77992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a:extLst>
              <a:ext uri="{FF2B5EF4-FFF2-40B4-BE49-F238E27FC236}">
                <a16:creationId xmlns:a16="http://schemas.microsoft.com/office/drawing/2014/main" id="{63879F2C-E5FC-41CB-A045-6EDE5DC53F08}"/>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19" name="Group 18">
            <a:extLst>
              <a:ext uri="{FF2B5EF4-FFF2-40B4-BE49-F238E27FC236}">
                <a16:creationId xmlns:a16="http://schemas.microsoft.com/office/drawing/2014/main" id="{9E6DF78B-46D7-274E-9E96-E3AFF57F5B81}"/>
              </a:ext>
            </a:extLst>
          </p:cNvPr>
          <p:cNvGrpSpPr/>
          <p:nvPr/>
        </p:nvGrpSpPr>
        <p:grpSpPr>
          <a:xfrm>
            <a:off x="2168473" y="4966470"/>
            <a:ext cx="7855054" cy="1526230"/>
            <a:chOff x="1842052" y="5120120"/>
            <a:chExt cx="8518092" cy="1655058"/>
          </a:xfrm>
        </p:grpSpPr>
        <p:sp>
          <p:nvSpPr>
            <p:cNvPr id="20" name="Rectangle 19">
              <a:extLst>
                <a:ext uri="{FF2B5EF4-FFF2-40B4-BE49-F238E27FC236}">
                  <a16:creationId xmlns:a16="http://schemas.microsoft.com/office/drawing/2014/main" id="{594F3B08-CA76-EA41-8AD3-3DA681D0ED3C}"/>
                </a:ext>
              </a:extLst>
            </p:cNvPr>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833A31-DA27-C647-93AC-F08C955B8D2B}"/>
                </a:ext>
              </a:extLst>
            </p:cNvPr>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C5AF1CE-86A2-5142-8280-6EF55EF634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3" name="Picture 22">
              <a:extLst>
                <a:ext uri="{FF2B5EF4-FFF2-40B4-BE49-F238E27FC236}">
                  <a16:creationId xmlns:a16="http://schemas.microsoft.com/office/drawing/2014/main" id="{E3BE6A49-FD77-3F4C-83F0-ECC2E0E946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4" name="Title 1">
              <a:extLst>
                <a:ext uri="{FF2B5EF4-FFF2-40B4-BE49-F238E27FC236}">
                  <a16:creationId xmlns:a16="http://schemas.microsoft.com/office/drawing/2014/main" id="{2FC4B83E-0ED9-D84A-A7FE-E698DF5E18BC}"/>
                </a:ext>
              </a:extLst>
            </p:cNvPr>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25" name="Title 1">
              <a:extLst>
                <a:ext uri="{FF2B5EF4-FFF2-40B4-BE49-F238E27FC236}">
                  <a16:creationId xmlns:a16="http://schemas.microsoft.com/office/drawing/2014/main" id="{A651CB4D-D865-8340-AF5F-24E013CFF532}"/>
                </a:ext>
              </a:extLst>
            </p:cNvPr>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Tree>
    <p:extLst>
      <p:ext uri="{BB962C8B-B14F-4D97-AF65-F5344CB8AC3E}">
        <p14:creationId xmlns:p14="http://schemas.microsoft.com/office/powerpoint/2010/main" val="827830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9" y="565"/>
            <a:ext cx="12166314" cy="6858000"/>
          </a:xfrm>
          <a:prstGeom prst="rect">
            <a:avLst/>
          </a:prstGeom>
        </p:spPr>
      </p:pic>
      <p:pic>
        <p:nvPicPr>
          <p:cNvPr id="7" name="Picture 6"/>
          <p:cNvPicPr>
            <a:picLocks noChangeAspect="1"/>
          </p:cNvPicPr>
          <p:nvPr/>
        </p:nvPicPr>
        <p:blipFill>
          <a:blip r:embed="rId4"/>
          <a:stretch>
            <a:fillRect/>
          </a:stretch>
        </p:blipFill>
        <p:spPr>
          <a:xfrm>
            <a:off x="2742916" y="1149882"/>
            <a:ext cx="1286247" cy="1154015"/>
          </a:xfrm>
          <a:prstGeom prst="rect">
            <a:avLst/>
          </a:prstGeom>
        </p:spPr>
      </p:pic>
      <p:sp>
        <p:nvSpPr>
          <p:cNvPr id="8" name="TextBox 7"/>
          <p:cNvSpPr txBox="1"/>
          <p:nvPr/>
        </p:nvSpPr>
        <p:spPr>
          <a:xfrm>
            <a:off x="3900668" y="1292784"/>
            <a:ext cx="2743200" cy="830997"/>
          </a:xfrm>
          <a:prstGeom prst="rect">
            <a:avLst/>
          </a:prstGeom>
          <a:noFill/>
        </p:spPr>
        <p:txBody>
          <a:bodyPr wrap="square" rtlCol="0">
            <a:spAutoFit/>
          </a:bodyPr>
          <a:lstStyle/>
          <a:p>
            <a:pPr algn="ctr"/>
            <a:r>
              <a:rPr lang="es-ES" sz="2400" b="1" dirty="0">
                <a:latin typeface="Tahoma" panose="020B0604030504040204" pitchFamily="34" charset="0"/>
                <a:ea typeface="Tahoma" panose="020B0604030504040204" pitchFamily="34" charset="0"/>
                <a:cs typeface="Tahoma" panose="020B0604030504040204" pitchFamily="34" charset="0"/>
              </a:rPr>
              <a:t>Un lugar seguro y privado</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726635" y="830988"/>
            <a:ext cx="1452282" cy="124609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1" name="Group 10"/>
          <p:cNvGrpSpPr/>
          <p:nvPr/>
        </p:nvGrpSpPr>
        <p:grpSpPr>
          <a:xfrm>
            <a:off x="1612310" y="-106597"/>
            <a:ext cx="8937409" cy="1077218"/>
            <a:chOff x="2090544" y="-19945"/>
            <a:chExt cx="4134505" cy="1077218"/>
          </a:xfrm>
        </p:grpSpPr>
        <p:sp>
          <p:nvSpPr>
            <p:cNvPr id="13" name="Rectangle 12"/>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90544" y="-19945"/>
              <a:ext cx="4134505" cy="1077218"/>
            </a:xfrm>
            <a:prstGeom prst="rect">
              <a:avLst/>
            </a:prstGeom>
            <a:noFill/>
          </p:spPr>
          <p:txBody>
            <a:bodyPr wrap="square" rtlCol="0">
              <a:spAutoFit/>
            </a:bodyPr>
            <a:lstStyle/>
            <a:p>
              <a:r>
                <a:rPr lang="es-ES" sz="3200" dirty="0">
                  <a:latin typeface="Marvin Round" panose="02000000000000000000" pitchFamily="2" charset="0"/>
                  <a:ea typeface="Open Sans Extrabold" panose="020B0906030804020204" pitchFamily="34" charset="0"/>
                  <a:cs typeface="Open Sans Extrabold" panose="020B0906030804020204" pitchFamily="34" charset="0"/>
                </a:rPr>
                <a:t>Lista de verificación para </a:t>
              </a:r>
            </a:p>
            <a:p>
              <a:r>
                <a:rPr lang="es-ES" sz="3200" dirty="0">
                  <a:latin typeface="Marvin Round" panose="02000000000000000000" pitchFamily="2" charset="0"/>
                  <a:ea typeface="Open Sans Extrabold" panose="020B0906030804020204" pitchFamily="34" charset="0"/>
                  <a:cs typeface="Open Sans Extrabold" panose="020B0906030804020204" pitchFamily="34" charset="0"/>
                </a:rPr>
                <a:t>sexualidad segura</a:t>
              </a:r>
              <a:endParaRPr lang="en-US" sz="32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5" name="Footer Placeholder 3">
            <a:extLst>
              <a:ext uri="{FF2B5EF4-FFF2-40B4-BE49-F238E27FC236}">
                <a16:creationId xmlns:a16="http://schemas.microsoft.com/office/drawing/2014/main" id="{50BA818C-1BF6-4372-9C45-5FA1D879994A}"/>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198257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310D243-3340-A54C-A3B0-F76EE4AD6B43}"/>
              </a:ext>
            </a:extLst>
          </p:cNvPr>
          <p:cNvGrpSpPr/>
          <p:nvPr/>
        </p:nvGrpSpPr>
        <p:grpSpPr>
          <a:xfrm>
            <a:off x="0" y="0"/>
            <a:ext cx="12192001" cy="6858000"/>
            <a:chOff x="0" y="0"/>
            <a:chExt cx="12192001" cy="6858000"/>
          </a:xfrm>
        </p:grpSpPr>
        <p:grpSp>
          <p:nvGrpSpPr>
            <p:cNvPr id="24" name="Group 23">
              <a:extLst>
                <a:ext uri="{FF2B5EF4-FFF2-40B4-BE49-F238E27FC236}">
                  <a16:creationId xmlns:a16="http://schemas.microsoft.com/office/drawing/2014/main" id="{84CD7D8C-D65E-BE4F-B3EF-B4736F1065E9}"/>
                </a:ext>
              </a:extLst>
            </p:cNvPr>
            <p:cNvGrpSpPr/>
            <p:nvPr/>
          </p:nvGrpSpPr>
          <p:grpSpPr>
            <a:xfrm>
              <a:off x="0" y="0"/>
              <a:ext cx="12192000" cy="6858000"/>
              <a:chOff x="0" y="0"/>
              <a:chExt cx="12192000" cy="6858000"/>
            </a:xfrm>
          </p:grpSpPr>
          <p:pic>
            <p:nvPicPr>
              <p:cNvPr id="38" name="Picture 37">
                <a:extLst>
                  <a:ext uri="{FF2B5EF4-FFF2-40B4-BE49-F238E27FC236}">
                    <a16:creationId xmlns:a16="http://schemas.microsoft.com/office/drawing/2014/main" id="{B5A7F062-0003-E945-B878-30BB1A5C6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Picture 38">
                <a:extLst>
                  <a:ext uri="{FF2B5EF4-FFF2-40B4-BE49-F238E27FC236}">
                    <a16:creationId xmlns:a16="http://schemas.microsoft.com/office/drawing/2014/main" id="{A1C4DB18-06B9-0743-9A91-DFE115112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25" name="Footer Placeholder 3">
              <a:extLst>
                <a:ext uri="{FF2B5EF4-FFF2-40B4-BE49-F238E27FC236}">
                  <a16:creationId xmlns:a16="http://schemas.microsoft.com/office/drawing/2014/main" id="{BFDEFD0B-BDB2-7C4A-8A9D-3C23F6E6010B}"/>
                </a:ext>
              </a:extLst>
            </p:cNvPr>
            <p:cNvSpPr txBox="1"/>
            <p:nvPr/>
          </p:nvSpPr>
          <p:spPr>
            <a:xfrm>
              <a:off x="8404699" y="6478621"/>
              <a:ext cx="3787302" cy="37937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1000" b="1" i="0" strike="noStrike" cap="all" spc="0" baseline="0" dirty="0">
                  <a:solidFill>
                    <a:srgbClr val="000000"/>
                  </a:solidFill>
                  <a:effectLst/>
                  <a:latin typeface="Verdana"/>
                  <a:ea typeface="Verdana"/>
                  <a:cs typeface="Verdana"/>
                </a:rPr>
                <a:t>© 2023 Programa de Servicios para Personas con Discapacidades de SAFE</a:t>
              </a:r>
            </a:p>
          </p:txBody>
        </p:sp>
        <p:pic>
          <p:nvPicPr>
            <p:cNvPr id="26" name="Picture 25">
              <a:extLst>
                <a:ext uri="{FF2B5EF4-FFF2-40B4-BE49-F238E27FC236}">
                  <a16:creationId xmlns:a16="http://schemas.microsoft.com/office/drawing/2014/main" id="{C2A45B31-F4E2-9441-A6E5-9461455BBD8B}"/>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grpSp>
          <p:nvGrpSpPr>
            <p:cNvPr id="27" name="Group 26">
              <a:extLst>
                <a:ext uri="{FF2B5EF4-FFF2-40B4-BE49-F238E27FC236}">
                  <a16:creationId xmlns:a16="http://schemas.microsoft.com/office/drawing/2014/main" id="{8ED0A133-406B-8D44-BE51-CC925D43A308}"/>
                </a:ext>
              </a:extLst>
            </p:cNvPr>
            <p:cNvGrpSpPr/>
            <p:nvPr/>
          </p:nvGrpSpPr>
          <p:grpSpPr>
            <a:xfrm>
              <a:off x="2323753" y="343701"/>
              <a:ext cx="6386621" cy="2269566"/>
              <a:chOff x="2323753" y="343701"/>
              <a:chExt cx="6386621" cy="2269566"/>
            </a:xfrm>
          </p:grpSpPr>
          <p:sp>
            <p:nvSpPr>
              <p:cNvPr id="29" name="Oval 28">
                <a:extLst>
                  <a:ext uri="{FF2B5EF4-FFF2-40B4-BE49-F238E27FC236}">
                    <a16:creationId xmlns:a16="http://schemas.microsoft.com/office/drawing/2014/main" id="{40CA2273-581B-DE49-ABF5-84F681B29C4A}"/>
                  </a:ext>
                </a:extLst>
              </p:cNvPr>
              <p:cNvSpPr/>
              <p:nvPr/>
            </p:nvSpPr>
            <p:spPr>
              <a:xfrm>
                <a:off x="5910092" y="1793283"/>
                <a:ext cx="688258" cy="4350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2487CF-CFAA-3E46-B30A-1F95A14BB141}"/>
                  </a:ext>
                </a:extLst>
              </p:cNvPr>
              <p:cNvSpPr/>
              <p:nvPr/>
            </p:nvSpPr>
            <p:spPr>
              <a:xfrm>
                <a:off x="7224242" y="1571101"/>
                <a:ext cx="1180457" cy="9807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FBF277B-A305-564F-9534-7D1BA677E2EC}"/>
                  </a:ext>
                </a:extLst>
              </p:cNvPr>
              <p:cNvSpPr txBox="1"/>
              <p:nvPr/>
            </p:nvSpPr>
            <p:spPr>
              <a:xfrm>
                <a:off x="6940292" y="1673836"/>
                <a:ext cx="1770082" cy="830997"/>
              </a:xfrm>
              <a:prstGeom prst="rect">
                <a:avLst/>
              </a:prstGeom>
              <a:noFill/>
            </p:spPr>
            <p:txBody>
              <a:bodyPr wrap="square" rtlCol="0">
                <a:spAutoFit/>
              </a:bodyPr>
              <a:lstStyle/>
              <a:p>
                <a:pPr algn="ctr"/>
                <a:r>
                  <a:rPr lang="es-MX" sz="1600" i="1" strike="noStrike" cap="none" spc="0" baseline="0" dirty="0">
                    <a:solidFill>
                      <a:srgbClr val="000000"/>
                    </a:solidFill>
                    <a:effectLst/>
                    <a:latin typeface="Smoothy Slanted" pitchFamily="2" charset="77"/>
                    <a:ea typeface="Tahoma"/>
                    <a:cs typeface="Tahoma"/>
                  </a:rPr>
                  <a:t>¿Podemos </a:t>
                </a:r>
              </a:p>
              <a:p>
                <a:pPr algn="ctr"/>
                <a:r>
                  <a:rPr lang="es-MX" sz="1600" i="1" strike="noStrike" cap="none" spc="0" baseline="0" dirty="0">
                    <a:solidFill>
                      <a:srgbClr val="000000"/>
                    </a:solidFill>
                    <a:effectLst/>
                    <a:latin typeface="Smoothy Slanted" pitchFamily="2" charset="77"/>
                    <a:ea typeface="Tahoma"/>
                    <a:cs typeface="Tahoma"/>
                  </a:rPr>
                  <a:t>hablar después </a:t>
                </a:r>
              </a:p>
              <a:p>
                <a:pPr algn="ctr"/>
                <a:r>
                  <a:rPr lang="es-MX" sz="1600" i="1" strike="noStrike" cap="none" spc="0" baseline="0" dirty="0">
                    <a:solidFill>
                      <a:srgbClr val="000000"/>
                    </a:solidFill>
                    <a:effectLst/>
                    <a:latin typeface="Smoothy Slanted" pitchFamily="2" charset="77"/>
                    <a:ea typeface="Tahoma"/>
                    <a:cs typeface="Tahoma"/>
                  </a:rPr>
                  <a:t>de la clase?</a:t>
                </a:r>
              </a:p>
            </p:txBody>
          </p:sp>
          <p:sp>
            <p:nvSpPr>
              <p:cNvPr id="32" name="TextBox 31">
                <a:extLst>
                  <a:ext uri="{FF2B5EF4-FFF2-40B4-BE49-F238E27FC236}">
                    <a16:creationId xmlns:a16="http://schemas.microsoft.com/office/drawing/2014/main" id="{BFF9CDAB-11AF-BA4F-8C5B-06CC9CCDACA8}"/>
                  </a:ext>
                </a:extLst>
              </p:cNvPr>
              <p:cNvSpPr txBox="1"/>
              <p:nvPr/>
            </p:nvSpPr>
            <p:spPr>
              <a:xfrm>
                <a:off x="5605292" y="1858503"/>
                <a:ext cx="1297858" cy="461665"/>
              </a:xfrm>
              <a:prstGeom prst="rect">
                <a:avLst/>
              </a:prstGeom>
              <a:noFill/>
            </p:spPr>
            <p:txBody>
              <a:bodyPr wrap="square" rtlCol="0">
                <a:spAutoFit/>
              </a:bodyPr>
              <a:lstStyle/>
              <a:p>
                <a:pPr algn="ctr"/>
                <a:r>
                  <a:rPr lang="es-MX" sz="2400" i="1" strike="noStrike" cap="none" spc="0" baseline="0" dirty="0">
                    <a:solidFill>
                      <a:srgbClr val="000000"/>
                    </a:solidFill>
                    <a:effectLst/>
                    <a:latin typeface="Smoothy Slanted" pitchFamily="2" charset="77"/>
                    <a:ea typeface="Tahoma"/>
                    <a:cs typeface="Tahoma"/>
                  </a:rPr>
                  <a:t>¡Sí!</a:t>
                </a:r>
              </a:p>
            </p:txBody>
          </p:sp>
          <p:grpSp>
            <p:nvGrpSpPr>
              <p:cNvPr id="33" name="Group 32">
                <a:extLst>
                  <a:ext uri="{FF2B5EF4-FFF2-40B4-BE49-F238E27FC236}">
                    <a16:creationId xmlns:a16="http://schemas.microsoft.com/office/drawing/2014/main" id="{AF6A15F4-E9C3-CA44-A83A-2374F68DACA5}"/>
                  </a:ext>
                </a:extLst>
              </p:cNvPr>
              <p:cNvGrpSpPr/>
              <p:nvPr/>
            </p:nvGrpSpPr>
            <p:grpSpPr>
              <a:xfrm>
                <a:off x="2482050" y="343701"/>
                <a:ext cx="5281205" cy="646331"/>
                <a:chOff x="2038214" y="274927"/>
                <a:chExt cx="4844516" cy="646331"/>
              </a:xfrm>
            </p:grpSpPr>
            <p:sp>
              <p:nvSpPr>
                <p:cNvPr id="36" name="Rectangle 35">
                  <a:extLst>
                    <a:ext uri="{FF2B5EF4-FFF2-40B4-BE49-F238E27FC236}">
                      <a16:creationId xmlns:a16="http://schemas.microsoft.com/office/drawing/2014/main" id="{035EA118-52ED-244A-BC12-F2C4AFB75C67}"/>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89DDCC4-FAA8-9249-961E-BA125DDA1AE4}"/>
                    </a:ext>
                  </a:extLst>
                </p:cNvPr>
                <p:cNvSpPr txBox="1"/>
                <p:nvPr/>
              </p:nvSpPr>
              <p:spPr>
                <a:xfrm>
                  <a:off x="2038214" y="274927"/>
                  <a:ext cx="484451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¿Alguna pregunta?</a:t>
                  </a:r>
                </a:p>
              </p:txBody>
            </p:sp>
          </p:grpSp>
          <p:sp>
            <p:nvSpPr>
              <p:cNvPr id="34" name="Oval 33">
                <a:extLst>
                  <a:ext uri="{FF2B5EF4-FFF2-40B4-BE49-F238E27FC236}">
                    <a16:creationId xmlns:a16="http://schemas.microsoft.com/office/drawing/2014/main" id="{DD1AEBBF-1E01-9E4E-AE12-50D11C7B2BB2}"/>
                  </a:ext>
                </a:extLst>
              </p:cNvPr>
              <p:cNvSpPr/>
              <p:nvPr/>
            </p:nvSpPr>
            <p:spPr>
              <a:xfrm>
                <a:off x="2384481" y="1581735"/>
                <a:ext cx="1145528" cy="1031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3AADEEE-1868-3D4E-821F-CEA7C8A84400}"/>
                  </a:ext>
                </a:extLst>
              </p:cNvPr>
              <p:cNvSpPr txBox="1"/>
              <p:nvPr/>
            </p:nvSpPr>
            <p:spPr>
              <a:xfrm rot="20117668">
                <a:off x="2323753" y="1779200"/>
                <a:ext cx="1376516" cy="769441"/>
              </a:xfrm>
              <a:prstGeom prst="rect">
                <a:avLst/>
              </a:prstGeom>
              <a:noFill/>
            </p:spPr>
            <p:txBody>
              <a:bodyPr wrap="square" rtlCol="0">
                <a:spAutoFit/>
              </a:bodyPr>
              <a:lstStyle/>
              <a:p>
                <a:pPr algn="ctr"/>
                <a:r>
                  <a:rPr lang="es-MX" sz="2200" i="1" strike="noStrike" cap="none" spc="0" baseline="0" dirty="0">
                    <a:solidFill>
                      <a:srgbClr val="000000"/>
                    </a:solidFill>
                    <a:effectLst/>
                    <a:latin typeface="Smoothy Slanted" pitchFamily="2" charset="77"/>
                    <a:ea typeface="Tahoma"/>
                    <a:cs typeface="Tahoma"/>
                  </a:rPr>
                  <a:t>Tengo una pregunta</a:t>
                </a:r>
                <a:endParaRPr lang="en-US" sz="2200" i="1" dirty="0">
                  <a:latin typeface="Smoothy Slanted" pitchFamily="2" charset="77"/>
                  <a:ea typeface="Tahoma" panose="020B0604030504040204" pitchFamily="34" charset="0"/>
                  <a:cs typeface="Tahoma" panose="020B0604030504040204" pitchFamily="34" charset="0"/>
                </a:endParaRPr>
              </a:p>
            </p:txBody>
          </p:sp>
        </p:grpSp>
        <p:sp>
          <p:nvSpPr>
            <p:cNvPr id="28" name="Rectangle 27">
              <a:extLst>
                <a:ext uri="{FF2B5EF4-FFF2-40B4-BE49-F238E27FC236}">
                  <a16:creationId xmlns:a16="http://schemas.microsoft.com/office/drawing/2014/main" id="{B79A84EA-1358-2543-AFC6-DE7D354FB653}"/>
                </a:ext>
              </a:extLst>
            </p:cNvPr>
            <p:cNvSpPr/>
            <p:nvPr/>
          </p:nvSpPr>
          <p:spPr>
            <a:xfrm>
              <a:off x="9440010" y="2255267"/>
              <a:ext cx="893876" cy="43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16FDA177-E239-FF47-A328-13DCBECE0448}"/>
              </a:ext>
            </a:extLst>
          </p:cNvPr>
          <p:cNvSpPr txBox="1"/>
          <p:nvPr/>
        </p:nvSpPr>
        <p:spPr>
          <a:xfrm>
            <a:off x="9532847" y="2327092"/>
            <a:ext cx="866394" cy="492443"/>
          </a:xfrm>
          <a:prstGeom prst="rect">
            <a:avLst/>
          </a:prstGeom>
          <a:noFill/>
        </p:spPr>
        <p:txBody>
          <a:bodyPr wrap="square">
            <a:spAutoFit/>
          </a:bodyPr>
          <a:lstStyle/>
          <a:p>
            <a:r>
              <a:rPr lang="en-US" sz="2600" i="1" dirty="0" err="1">
                <a:effectLst/>
                <a:latin typeface="Smoothy Slanted" pitchFamily="2" charset="77"/>
              </a:rPr>
              <a:t>Cómo</a:t>
            </a:r>
            <a:endParaRPr lang="en-US" sz="2600" i="1" dirty="0">
              <a:effectLst/>
              <a:latin typeface="Smoothy Slanted" pitchFamily="2" charset="77"/>
            </a:endParaRPr>
          </a:p>
        </p:txBody>
      </p:sp>
    </p:spTree>
    <p:extLst>
      <p:ext uri="{BB962C8B-B14F-4D97-AF65-F5344CB8AC3E}">
        <p14:creationId xmlns:p14="http://schemas.microsoft.com/office/powerpoint/2010/main" val="2937297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Footer Placeholder 3"/>
          <p:cNvSpPr txBox="1">
            <a:spLocks/>
          </p:cNvSpPr>
          <p:nvPr/>
        </p:nvSpPr>
        <p:spPr>
          <a:xfrm>
            <a:off x="6220047" y="6506432"/>
            <a:ext cx="5971953" cy="351568"/>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2" name="Group 1"/>
          <p:cNvGrpSpPr/>
          <p:nvPr/>
        </p:nvGrpSpPr>
        <p:grpSpPr>
          <a:xfrm>
            <a:off x="2143433" y="259759"/>
            <a:ext cx="4208185" cy="646331"/>
            <a:chOff x="2143433" y="259759"/>
            <a:chExt cx="3603105" cy="646331"/>
          </a:xfrm>
        </p:grpSpPr>
        <p:sp>
          <p:nvSpPr>
            <p:cNvPr id="10" name="Rectangle 9"/>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56086" y="259759"/>
              <a:ext cx="3490452"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Autocuidado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p>
          </p:txBody>
        </p:sp>
      </p:grpSp>
    </p:spTree>
    <p:extLst>
      <p:ext uri="{BB962C8B-B14F-4D97-AF65-F5344CB8AC3E}">
        <p14:creationId xmlns:p14="http://schemas.microsoft.com/office/powerpoint/2010/main" val="2517353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56338" y="1547447"/>
            <a:ext cx="7854462" cy="1200329"/>
          </a:xfrm>
          <a:prstGeom prst="rect">
            <a:avLst/>
          </a:prstGeom>
          <a:noFill/>
          <a:ln w="57150">
            <a:solidFill>
              <a:schemeClr val="tx1"/>
            </a:solidFill>
          </a:ln>
        </p:spPr>
        <p:txBody>
          <a:bodyPr wrap="square" rtlCol="0">
            <a:spAutoFit/>
          </a:bodyPr>
          <a:lstStyle/>
          <a:p>
            <a:pPr algn="ctr"/>
            <a:r>
              <a:rPr lang="es-ES" sz="3600" dirty="0">
                <a:latin typeface="Tahoma" panose="020B0604030504040204" pitchFamily="34" charset="0"/>
                <a:ea typeface="Tahoma" panose="020B0604030504040204" pitchFamily="34" charset="0"/>
                <a:cs typeface="Tahoma" panose="020B0604030504040204" pitchFamily="34" charset="0"/>
              </a:rPr>
              <a:t>¿Hay genitales de muchas diferentes formas, tamaños y colores?</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6" name="Group 15"/>
          <p:cNvGrpSpPr/>
          <p:nvPr/>
        </p:nvGrpSpPr>
        <p:grpSpPr>
          <a:xfrm>
            <a:off x="2003376" y="127392"/>
            <a:ext cx="4786835" cy="1200329"/>
            <a:chOff x="2143433" y="259759"/>
            <a:chExt cx="4092623" cy="1200329"/>
          </a:xfrm>
        </p:grpSpPr>
        <p:sp>
          <p:nvSpPr>
            <p:cNvPr id="17" name="Rectangle 1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18" name="TextBox 17"/>
            <p:cNvSpPr txBox="1"/>
            <p:nvPr/>
          </p:nvSpPr>
          <p:spPr>
            <a:xfrm>
              <a:off x="2256085" y="259759"/>
              <a:ext cx="3979971"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9" name="Footer Placeholder 3">
            <a:extLst>
              <a:ext uri="{FF2B5EF4-FFF2-40B4-BE49-F238E27FC236}">
                <a16:creationId xmlns:a16="http://schemas.microsoft.com/office/drawing/2014/main" id="{0E8F7917-D7B6-4515-BC60-753B7F04C5F8}"/>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2105147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368430" y="1574081"/>
            <a:ext cx="9247182" cy="1754326"/>
          </a:xfrm>
          <a:prstGeom prst="rect">
            <a:avLst/>
          </a:prstGeom>
          <a:noFill/>
          <a:ln w="57150">
            <a:solidFill>
              <a:schemeClr val="tx1"/>
            </a:solidFill>
          </a:ln>
        </p:spPr>
        <p:txBody>
          <a:bodyPr wrap="square" rtlCol="0">
            <a:spAutoFit/>
          </a:bodyPr>
          <a:lstStyle/>
          <a:p>
            <a:pPr algn="ctr"/>
            <a:r>
              <a:rPr lang="es-ES" sz="3600" dirty="0">
                <a:latin typeface="Tahoma" panose="020B0604030504040204" pitchFamily="34" charset="0"/>
                <a:ea typeface="Tahoma" panose="020B0604030504040204" pitchFamily="34" charset="0"/>
                <a:cs typeface="Tahoma" panose="020B0604030504040204" pitchFamily="34" charset="0"/>
              </a:rPr>
              <a:t>¿Es normal que una persona tenga sentimientos sexuales después de que pase por la pubertad?</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836954" y="3491605"/>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5"/>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1938" y="3503108"/>
            <a:ext cx="1492283" cy="1643555"/>
          </a:xfrm>
          <a:prstGeom prst="rect">
            <a:avLst/>
          </a:prstGeom>
        </p:spPr>
      </p:pic>
      <p:sp>
        <p:nvSpPr>
          <p:cNvPr id="11"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308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8" name="Footer Placeholder 3">
            <a:extLst>
              <a:ext uri="{FF2B5EF4-FFF2-40B4-BE49-F238E27FC236}">
                <a16:creationId xmlns:a16="http://schemas.microsoft.com/office/drawing/2014/main" id="{FD0E2C5A-4C88-40E0-8548-A4467CA066EF}"/>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15" name="Group 14">
            <a:extLst>
              <a:ext uri="{FF2B5EF4-FFF2-40B4-BE49-F238E27FC236}">
                <a16:creationId xmlns:a16="http://schemas.microsoft.com/office/drawing/2014/main" id="{B9A5349A-0E1C-884B-B7BB-5C740DF6ADF4}"/>
              </a:ext>
            </a:extLst>
          </p:cNvPr>
          <p:cNvGrpSpPr/>
          <p:nvPr/>
        </p:nvGrpSpPr>
        <p:grpSpPr>
          <a:xfrm>
            <a:off x="2003376" y="127392"/>
            <a:ext cx="4786835" cy="1200329"/>
            <a:chOff x="2143433" y="259759"/>
            <a:chExt cx="4092623" cy="1200329"/>
          </a:xfrm>
        </p:grpSpPr>
        <p:sp>
          <p:nvSpPr>
            <p:cNvPr id="19" name="Rectangle 18">
              <a:extLst>
                <a:ext uri="{FF2B5EF4-FFF2-40B4-BE49-F238E27FC236}">
                  <a16:creationId xmlns:a16="http://schemas.microsoft.com/office/drawing/2014/main" id="{738022C1-1CB0-EC4C-B45F-61C861484937}"/>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20" name="TextBox 19">
              <a:extLst>
                <a:ext uri="{FF2B5EF4-FFF2-40B4-BE49-F238E27FC236}">
                  <a16:creationId xmlns:a16="http://schemas.microsoft.com/office/drawing/2014/main" id="{FEE782A1-75D9-C74C-82E6-D3C50FDB678D}"/>
                </a:ext>
              </a:extLst>
            </p:cNvPr>
            <p:cNvSpPr txBox="1"/>
            <p:nvPr/>
          </p:nvSpPr>
          <p:spPr>
            <a:xfrm>
              <a:off x="2256085" y="259759"/>
              <a:ext cx="3979971"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4112138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4595" b="16618"/>
          <a:stretch/>
        </p:blipFill>
        <p:spPr>
          <a:xfrm>
            <a:off x="8747811" y="2634304"/>
            <a:ext cx="3109193" cy="1837251"/>
          </a:xfrm>
          <a:prstGeom prst="rect">
            <a:avLst/>
          </a:prstGeom>
        </p:spPr>
      </p:pic>
      <p:sp>
        <p:nvSpPr>
          <p:cNvPr id="6" name="Rectangle 5"/>
          <p:cNvSpPr/>
          <p:nvPr/>
        </p:nvSpPr>
        <p:spPr>
          <a:xfrm>
            <a:off x="2267149" y="1188857"/>
            <a:ext cx="7293539" cy="1200329"/>
          </a:xfrm>
          <a:prstGeom prst="rect">
            <a:avLst/>
          </a:prstGeom>
          <a:ln w="57150">
            <a:solidFill>
              <a:schemeClr val="tx1"/>
            </a:solidFill>
          </a:ln>
        </p:spPr>
        <p:txBody>
          <a:bodyPr wrap="square">
            <a:spAutoFit/>
          </a:bodyPr>
          <a:lstStyle/>
          <a:p>
            <a:pPr algn="ctr"/>
            <a:r>
              <a:rPr lang="es-ES" sz="3600" dirty="0">
                <a:latin typeface="Tahoma" panose="020B0604030504040204" pitchFamily="34" charset="0"/>
                <a:ea typeface="Tahoma" panose="020B0604030504040204" pitchFamily="34" charset="0"/>
                <a:cs typeface="Tahoma" panose="020B0604030504040204" pitchFamily="34" charset="0"/>
              </a:rPr>
              <a:t>¿Cuál de estos es un lugar seguro y privado para masturbarse?</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6799" t="2125" r="20155" b="38164"/>
          <a:stretch/>
        </p:blipFill>
        <p:spPr>
          <a:xfrm>
            <a:off x="8610600" y="2519824"/>
            <a:ext cx="3326267" cy="2070903"/>
          </a:xfrm>
          <a:prstGeom prst="rect">
            <a:avLst/>
          </a:prstGeom>
        </p:spPr>
      </p:pic>
      <p:sp>
        <p:nvSpPr>
          <p:cNvPr id="2" name="Oval 1"/>
          <p:cNvSpPr/>
          <p:nvPr/>
        </p:nvSpPr>
        <p:spPr>
          <a:xfrm>
            <a:off x="1286489" y="4691267"/>
            <a:ext cx="980661" cy="993913"/>
          </a:xfrm>
          <a:prstGeom prst="ellipse">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75214" y="4691267"/>
            <a:ext cx="980661" cy="993913"/>
          </a:xfrm>
          <a:prstGeom prst="ellipse">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960037" y="4753642"/>
            <a:ext cx="980661" cy="993913"/>
          </a:xfrm>
          <a:prstGeom prst="ellipse">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84243" y="4753642"/>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1</a:t>
            </a:r>
          </a:p>
        </p:txBody>
      </p:sp>
      <p:sp>
        <p:nvSpPr>
          <p:cNvPr id="14" name="TextBox 13"/>
          <p:cNvSpPr txBox="1"/>
          <p:nvPr/>
        </p:nvSpPr>
        <p:spPr>
          <a:xfrm>
            <a:off x="5872968" y="4753642"/>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2</a:t>
            </a:r>
          </a:p>
        </p:txBody>
      </p:sp>
      <p:sp>
        <p:nvSpPr>
          <p:cNvPr id="15" name="TextBox 14"/>
          <p:cNvSpPr txBox="1"/>
          <p:nvPr/>
        </p:nvSpPr>
        <p:spPr>
          <a:xfrm>
            <a:off x="10182010" y="4830991"/>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3</a:t>
            </a: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3333" t="25625" r="4480" b="11458"/>
          <a:stretch/>
        </p:blipFill>
        <p:spPr>
          <a:xfrm>
            <a:off x="4696932" y="2785165"/>
            <a:ext cx="2937223" cy="168639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799" t="2125" r="20155" b="38164"/>
          <a:stretch/>
        </p:blipFill>
        <p:spPr>
          <a:xfrm>
            <a:off x="4534300" y="2643189"/>
            <a:ext cx="3209525" cy="1947538"/>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10705"/>
          <a:stretch/>
        </p:blipFill>
        <p:spPr>
          <a:xfrm>
            <a:off x="470473" y="2652180"/>
            <a:ext cx="2772790" cy="184102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6799" t="2125" r="20155" b="38164"/>
          <a:stretch/>
        </p:blipFill>
        <p:spPr>
          <a:xfrm>
            <a:off x="357188" y="2519824"/>
            <a:ext cx="3000375" cy="2090413"/>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4" name="Footer Placeholder 3">
            <a:extLst>
              <a:ext uri="{FF2B5EF4-FFF2-40B4-BE49-F238E27FC236}">
                <a16:creationId xmlns:a16="http://schemas.microsoft.com/office/drawing/2014/main" id="{A7984E06-5D39-426A-908A-4F204FBB91CE}"/>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grpSp>
        <p:nvGrpSpPr>
          <p:cNvPr id="21" name="Group 20">
            <a:extLst>
              <a:ext uri="{FF2B5EF4-FFF2-40B4-BE49-F238E27FC236}">
                <a16:creationId xmlns:a16="http://schemas.microsoft.com/office/drawing/2014/main" id="{E7CBDF23-EC6D-8440-85BC-4BE9F9CCD796}"/>
              </a:ext>
            </a:extLst>
          </p:cNvPr>
          <p:cNvGrpSpPr/>
          <p:nvPr/>
        </p:nvGrpSpPr>
        <p:grpSpPr>
          <a:xfrm>
            <a:off x="2003376" y="127392"/>
            <a:ext cx="4786835" cy="1200329"/>
            <a:chOff x="2143433" y="259759"/>
            <a:chExt cx="4092623" cy="1200329"/>
          </a:xfrm>
        </p:grpSpPr>
        <p:sp>
          <p:nvSpPr>
            <p:cNvPr id="25" name="Rectangle 24">
              <a:extLst>
                <a:ext uri="{FF2B5EF4-FFF2-40B4-BE49-F238E27FC236}">
                  <a16:creationId xmlns:a16="http://schemas.microsoft.com/office/drawing/2014/main" id="{91509A39-0013-494C-930F-579F71E75CDD}"/>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26" name="TextBox 25">
              <a:extLst>
                <a:ext uri="{FF2B5EF4-FFF2-40B4-BE49-F238E27FC236}">
                  <a16:creationId xmlns:a16="http://schemas.microsoft.com/office/drawing/2014/main" id="{6F89A015-3871-3645-A610-52AA38CDD3FE}"/>
                </a:ext>
              </a:extLst>
            </p:cNvPr>
            <p:cNvSpPr txBox="1"/>
            <p:nvPr/>
          </p:nvSpPr>
          <p:spPr>
            <a:xfrm>
              <a:off x="2256085" y="259759"/>
              <a:ext cx="3979971" cy="1200329"/>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4104654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D3C834A-DF5E-724F-96FB-6BFA859B4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7452" cy="6858000"/>
          </a:xfrm>
          <a:prstGeom prst="rect">
            <a:avLst/>
          </a:prstGeom>
        </p:spPr>
      </p:pic>
      <p:pic>
        <p:nvPicPr>
          <p:cNvPr id="34" name="Picture 33">
            <a:extLst>
              <a:ext uri="{FF2B5EF4-FFF2-40B4-BE49-F238E27FC236}">
                <a16:creationId xmlns:a16="http://schemas.microsoft.com/office/drawing/2014/main" id="{4CB274B2-5C31-D34D-9AE5-83AA548BB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sp>
        <p:nvSpPr>
          <p:cNvPr id="35" name="Footer Placeholder 3">
            <a:extLst>
              <a:ext uri="{FF2B5EF4-FFF2-40B4-BE49-F238E27FC236}">
                <a16:creationId xmlns:a16="http://schemas.microsoft.com/office/drawing/2014/main" id="{E3A9F6C5-37C2-CC4C-A47A-55E77E9AAA1A}"/>
              </a:ext>
            </a:extLst>
          </p:cNvPr>
          <p:cNvSpPr txBox="1"/>
          <p:nvPr/>
        </p:nvSpPr>
        <p:spPr>
          <a:xfrm>
            <a:off x="8967435" y="6439711"/>
            <a:ext cx="3224565"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pic>
        <p:nvPicPr>
          <p:cNvPr id="36" name="Picture 35">
            <a:extLst>
              <a:ext uri="{FF2B5EF4-FFF2-40B4-BE49-F238E27FC236}">
                <a16:creationId xmlns:a16="http://schemas.microsoft.com/office/drawing/2014/main" id="{EF3BFBD3-3BA8-BC40-B648-2310E752EDA2}"/>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19100"/>
          </a:xfrm>
          <a:prstGeom prst="rect">
            <a:avLst/>
          </a:prstGeom>
        </p:spPr>
      </p:pic>
      <p:grpSp>
        <p:nvGrpSpPr>
          <p:cNvPr id="37" name="Group 36">
            <a:extLst>
              <a:ext uri="{FF2B5EF4-FFF2-40B4-BE49-F238E27FC236}">
                <a16:creationId xmlns:a16="http://schemas.microsoft.com/office/drawing/2014/main" id="{A5B41EDA-A204-4C49-B102-8F3B94AAD9D3}"/>
              </a:ext>
            </a:extLst>
          </p:cNvPr>
          <p:cNvGrpSpPr/>
          <p:nvPr/>
        </p:nvGrpSpPr>
        <p:grpSpPr>
          <a:xfrm>
            <a:off x="2129459" y="120255"/>
            <a:ext cx="9209100" cy="4967224"/>
            <a:chOff x="2129459" y="120255"/>
            <a:chExt cx="9209100" cy="4967224"/>
          </a:xfrm>
        </p:grpSpPr>
        <p:sp>
          <p:nvSpPr>
            <p:cNvPr id="38" name="Moon 37">
              <a:extLst>
                <a:ext uri="{FF2B5EF4-FFF2-40B4-BE49-F238E27FC236}">
                  <a16:creationId xmlns:a16="http://schemas.microsoft.com/office/drawing/2014/main" id="{B32EA0FF-E7E5-2040-8C6D-7849B7EABF2F}"/>
                </a:ext>
              </a:extLst>
            </p:cNvPr>
            <p:cNvSpPr/>
            <p:nvPr/>
          </p:nvSpPr>
          <p:spPr>
            <a:xfrm rot="12641641">
              <a:off x="8576732" y="2457084"/>
              <a:ext cx="884070" cy="2196376"/>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67F3A0F-FA86-3740-B641-65CB3542B3FD}"/>
                </a:ext>
              </a:extLst>
            </p:cNvPr>
            <p:cNvSpPr/>
            <p:nvPr/>
          </p:nvSpPr>
          <p:spPr>
            <a:xfrm>
              <a:off x="8553159" y="4256920"/>
              <a:ext cx="328367" cy="2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0130944A-A2A0-244D-975F-A0C45EBAD346}"/>
                </a:ext>
              </a:extLst>
            </p:cNvPr>
            <p:cNvGrpSpPr/>
            <p:nvPr/>
          </p:nvGrpSpPr>
          <p:grpSpPr>
            <a:xfrm>
              <a:off x="2129459" y="120255"/>
              <a:ext cx="9209100" cy="4967224"/>
              <a:chOff x="2129459" y="120255"/>
              <a:chExt cx="9209100" cy="4967224"/>
            </a:xfrm>
          </p:grpSpPr>
          <p:sp>
            <p:nvSpPr>
              <p:cNvPr id="41" name="Oval 40">
                <a:extLst>
                  <a:ext uri="{FF2B5EF4-FFF2-40B4-BE49-F238E27FC236}">
                    <a16:creationId xmlns:a16="http://schemas.microsoft.com/office/drawing/2014/main" id="{EA511596-910F-3B40-9806-5F771251455E}"/>
                  </a:ext>
                </a:extLst>
              </p:cNvPr>
              <p:cNvSpPr/>
              <p:nvPr/>
            </p:nvSpPr>
            <p:spPr>
              <a:xfrm>
                <a:off x="9541396" y="4510920"/>
                <a:ext cx="1797163" cy="495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EC8095CA-0B88-D641-B2F0-2355B319290D}"/>
                  </a:ext>
                </a:extLst>
              </p:cNvPr>
              <p:cNvGrpSpPr/>
              <p:nvPr/>
            </p:nvGrpSpPr>
            <p:grpSpPr>
              <a:xfrm>
                <a:off x="2129459" y="120255"/>
                <a:ext cx="9126420" cy="4967224"/>
                <a:chOff x="2129459" y="120255"/>
                <a:chExt cx="9126420" cy="4967224"/>
              </a:xfrm>
            </p:grpSpPr>
            <p:pic>
              <p:nvPicPr>
                <p:cNvPr id="43" name="Picture 2" descr="4f7404e9-4e46-4c7e-b722-ae5465174d6e@namprd16">
                  <a:extLst>
                    <a:ext uri="{FF2B5EF4-FFF2-40B4-BE49-F238E27FC236}">
                      <a16:creationId xmlns:a16="http://schemas.microsoft.com/office/drawing/2014/main" id="{1ED71860-4EC0-A74D-A6A2-E5C499189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05" r="42347" b="24150"/>
                <a:stretch>
                  <a:fillRect/>
                </a:stretch>
              </p:blipFill>
              <p:spPr bwMode="auto">
                <a:xfrm>
                  <a:off x="2129459" y="948919"/>
                  <a:ext cx="357632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2DA2B3F2-1C01-134F-A3F2-B1EA330CBE6D}"/>
                    </a:ext>
                  </a:extLst>
                </p:cNvPr>
                <p:cNvSpPr/>
                <p:nvPr/>
              </p:nvSpPr>
              <p:spPr>
                <a:xfrm>
                  <a:off x="9743440" y="3657600"/>
                  <a:ext cx="1432561" cy="528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B16CDB3-C0C5-2E4D-91E3-E92A40147FE5}"/>
                    </a:ext>
                  </a:extLst>
                </p:cNvPr>
                <p:cNvSpPr txBox="1"/>
                <p:nvPr/>
              </p:nvSpPr>
              <p:spPr>
                <a:xfrm>
                  <a:off x="9842090" y="3679356"/>
                  <a:ext cx="1376070" cy="646331"/>
                </a:xfrm>
                <a:prstGeom prst="rect">
                  <a:avLst/>
                </a:prstGeom>
                <a:noFill/>
              </p:spPr>
              <p:txBody>
                <a:bodyPr wrap="square" rtlCol="0">
                  <a:spAutoFit/>
                </a:bodyPr>
                <a:lstStyle/>
                <a:p>
                  <a:pPr algn="ctr"/>
                  <a:r>
                    <a:rPr lang="es-MX" b="0" i="0" strike="noStrike" cap="none" spc="0" baseline="0" dirty="0">
                      <a:solidFill>
                        <a:srgbClr val="000000"/>
                      </a:solidFill>
                      <a:effectLst/>
                      <a:latin typeface="Smoothy" pitchFamily="2" charset="77"/>
                      <a:ea typeface="Tahoma"/>
                      <a:cs typeface="Tahoma"/>
                    </a:rPr>
                    <a:t>Hola. ¿Puede hablar?</a:t>
                  </a:r>
                </a:p>
              </p:txBody>
            </p:sp>
            <p:sp>
              <p:nvSpPr>
                <p:cNvPr id="46" name="TextBox 45">
                  <a:extLst>
                    <a:ext uri="{FF2B5EF4-FFF2-40B4-BE49-F238E27FC236}">
                      <a16:creationId xmlns:a16="http://schemas.microsoft.com/office/drawing/2014/main" id="{D45D13A3-21E0-5E4F-A12E-E37DE66E48E5}"/>
                    </a:ext>
                  </a:extLst>
                </p:cNvPr>
                <p:cNvSpPr txBox="1"/>
                <p:nvPr/>
              </p:nvSpPr>
              <p:spPr>
                <a:xfrm>
                  <a:off x="9624078" y="4502704"/>
                  <a:ext cx="1631801" cy="584775"/>
                </a:xfrm>
                <a:prstGeom prst="rect">
                  <a:avLst/>
                </a:prstGeom>
                <a:noFill/>
              </p:spPr>
              <p:txBody>
                <a:bodyPr wrap="square" rtlCol="0">
                  <a:spAutoFit/>
                </a:bodyPr>
                <a:lstStyle/>
                <a:p>
                  <a:pPr algn="ctr"/>
                  <a:r>
                    <a:rPr lang="es-MX" sz="1600" b="0" i="0" strike="noStrike" cap="none" spc="0" baseline="0" dirty="0">
                      <a:solidFill>
                        <a:srgbClr val="000000"/>
                      </a:solidFill>
                      <a:effectLst/>
                      <a:latin typeface="Smoothy" pitchFamily="2" charset="77"/>
                      <a:ea typeface="Tahoma"/>
                      <a:cs typeface="Tahoma"/>
                    </a:rPr>
                    <a:t>Sí. ¿En qué le </a:t>
                  </a:r>
                </a:p>
                <a:p>
                  <a:pPr algn="ctr"/>
                  <a:r>
                    <a:rPr lang="es-MX" sz="1600" b="0" i="0" strike="noStrike" cap="none" spc="0" baseline="0" dirty="0">
                      <a:solidFill>
                        <a:srgbClr val="000000"/>
                      </a:solidFill>
                      <a:effectLst/>
                      <a:latin typeface="Smoothy" pitchFamily="2" charset="77"/>
                      <a:ea typeface="Tahoma"/>
                      <a:cs typeface="Tahoma"/>
                    </a:rPr>
                    <a:t>puedo ayudar?</a:t>
                  </a:r>
                </a:p>
              </p:txBody>
            </p:sp>
            <p:grpSp>
              <p:nvGrpSpPr>
                <p:cNvPr id="47" name="Group 46">
                  <a:extLst>
                    <a:ext uri="{FF2B5EF4-FFF2-40B4-BE49-F238E27FC236}">
                      <a16:creationId xmlns:a16="http://schemas.microsoft.com/office/drawing/2014/main" id="{1E50DB10-25E8-A04C-A2F0-04FD954B3CA9}"/>
                    </a:ext>
                  </a:extLst>
                </p:cNvPr>
                <p:cNvGrpSpPr/>
                <p:nvPr/>
              </p:nvGrpSpPr>
              <p:grpSpPr>
                <a:xfrm>
                  <a:off x="2428239" y="120255"/>
                  <a:ext cx="6453287" cy="646331"/>
                  <a:chOff x="2428239" y="120255"/>
                  <a:chExt cx="6453287" cy="646331"/>
                </a:xfrm>
              </p:grpSpPr>
              <p:sp>
                <p:nvSpPr>
                  <p:cNvPr id="49" name="Rectangle 48">
                    <a:extLst>
                      <a:ext uri="{FF2B5EF4-FFF2-40B4-BE49-F238E27FC236}">
                        <a16:creationId xmlns:a16="http://schemas.microsoft.com/office/drawing/2014/main" id="{3E0308D5-024B-5A43-ABDD-CF23B262443F}"/>
                      </a:ext>
                    </a:extLst>
                  </p:cNvPr>
                  <p:cNvSpPr/>
                  <p:nvPr/>
                </p:nvSpPr>
                <p:spPr>
                  <a:xfrm>
                    <a:off x="2428239" y="182337"/>
                    <a:ext cx="4913421" cy="549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81058A0-384C-1D49-8854-DD37A60DD3A4}"/>
                      </a:ext>
                    </a:extLst>
                  </p:cNvPr>
                  <p:cNvSpPr txBox="1"/>
                  <p:nvPr/>
                </p:nvSpPr>
                <p:spPr>
                  <a:xfrm>
                    <a:off x="2428240" y="120255"/>
                    <a:ext cx="645328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Cómo pedir ayuda</a:t>
                    </a:r>
                  </a:p>
                </p:txBody>
              </p:sp>
            </p:grpSp>
            <p:sp>
              <p:nvSpPr>
                <p:cNvPr id="48" name="TextBox 47">
                  <a:extLst>
                    <a:ext uri="{FF2B5EF4-FFF2-40B4-BE49-F238E27FC236}">
                      <a16:creationId xmlns:a16="http://schemas.microsoft.com/office/drawing/2014/main" id="{303593A3-FDCF-AC43-84B3-9AA9BC13E639}"/>
                    </a:ext>
                  </a:extLst>
                </p:cNvPr>
                <p:cNvSpPr txBox="1"/>
                <p:nvPr/>
              </p:nvSpPr>
              <p:spPr>
                <a:xfrm rot="18672716">
                  <a:off x="8063248" y="3506640"/>
                  <a:ext cx="2253456" cy="457200"/>
                </a:xfrm>
                <a:prstGeom prst="rect">
                  <a:avLst/>
                </a:prstGeom>
                <a:noFill/>
              </p:spPr>
              <p:txBody>
                <a:bodyPr wrap="square" rtlCol="0">
                  <a:spAutoFit/>
                </a:bodyPr>
                <a:lstStyle/>
                <a:p>
                  <a:pPr lvl="0"/>
                  <a:r>
                    <a:rPr lang="es-MX" sz="2400" b="1" i="0" strike="noStrike" cap="none" spc="0" baseline="0" dirty="0">
                      <a:solidFill>
                        <a:srgbClr val="000000"/>
                      </a:solidFill>
                      <a:effectLst/>
                      <a:latin typeface="Tahoma"/>
                      <a:ea typeface="Tahoma"/>
                      <a:cs typeface="Tahoma"/>
                    </a:rPr>
                    <a:t>¡Pida ayuda!</a:t>
                  </a:r>
                </a:p>
              </p:txBody>
            </p:sp>
          </p:grpSp>
        </p:grpSp>
      </p:grpSp>
    </p:spTree>
    <p:extLst>
      <p:ext uri="{BB962C8B-B14F-4D97-AF65-F5344CB8AC3E}">
        <p14:creationId xmlns:p14="http://schemas.microsoft.com/office/powerpoint/2010/main" val="3612783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6703B0-E44D-C244-8501-06FE0848B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3084" cy="6858000"/>
          </a:xfrm>
          <a:prstGeom prst="rect">
            <a:avLst/>
          </a:prstGeom>
        </p:spPr>
      </p:pic>
      <p:pic>
        <p:nvPicPr>
          <p:cNvPr id="14" name="Picture 13">
            <a:extLst>
              <a:ext uri="{FF2B5EF4-FFF2-40B4-BE49-F238E27FC236}">
                <a16:creationId xmlns:a16="http://schemas.microsoft.com/office/drawing/2014/main" id="{041E593E-5293-AA40-B3B5-38504AF890A3}"/>
              </a:ext>
            </a:extLst>
          </p:cNvPr>
          <p:cNvPicPr>
            <a:picLocks noChangeAspect="1"/>
          </p:cNvPicPr>
          <p:nvPr/>
        </p:nvPicPr>
        <p:blipFill>
          <a:blip r:embed="rId4">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sp>
        <p:nvSpPr>
          <p:cNvPr id="15" name="Footer Placeholder 3">
            <a:extLst>
              <a:ext uri="{FF2B5EF4-FFF2-40B4-BE49-F238E27FC236}">
                <a16:creationId xmlns:a16="http://schemas.microsoft.com/office/drawing/2014/main" id="{5C0ACE61-32B8-8544-A3F5-EE5966ACFE1A}"/>
              </a:ext>
            </a:extLst>
          </p:cNvPr>
          <p:cNvSpPr txBox="1"/>
          <p:nvPr/>
        </p:nvSpPr>
        <p:spPr>
          <a:xfrm>
            <a:off x="8967435" y="6558191"/>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para Personas con Discapacidades de SAFE</a:t>
            </a:r>
          </a:p>
        </p:txBody>
      </p:sp>
      <p:grpSp>
        <p:nvGrpSpPr>
          <p:cNvPr id="16" name="Group 15">
            <a:extLst>
              <a:ext uri="{FF2B5EF4-FFF2-40B4-BE49-F238E27FC236}">
                <a16:creationId xmlns:a16="http://schemas.microsoft.com/office/drawing/2014/main" id="{2EDE64A1-6E9D-4843-A238-7152DDE561AA}"/>
              </a:ext>
            </a:extLst>
          </p:cNvPr>
          <p:cNvGrpSpPr/>
          <p:nvPr/>
        </p:nvGrpSpPr>
        <p:grpSpPr>
          <a:xfrm>
            <a:off x="2406631" y="134598"/>
            <a:ext cx="5500240" cy="1200329"/>
            <a:chOff x="2406631" y="174939"/>
            <a:chExt cx="4446585" cy="1200329"/>
          </a:xfrm>
        </p:grpSpPr>
        <p:sp>
          <p:nvSpPr>
            <p:cNvPr id="17" name="Rectangle 16">
              <a:extLst>
                <a:ext uri="{FF2B5EF4-FFF2-40B4-BE49-F238E27FC236}">
                  <a16:creationId xmlns:a16="http://schemas.microsoft.com/office/drawing/2014/main" id="{9B118265-1BFD-9641-89EA-48AC4AE1920B}"/>
                </a:ext>
              </a:extLst>
            </p:cNvPr>
            <p:cNvSpPr/>
            <p:nvPr/>
          </p:nvSpPr>
          <p:spPr>
            <a:xfrm>
              <a:off x="2406631" y="202648"/>
              <a:ext cx="444658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6759665-9A38-A846-BA9B-95002DAC747B}"/>
                </a:ext>
              </a:extLst>
            </p:cNvPr>
            <p:cNvSpPr txBox="1"/>
            <p:nvPr/>
          </p:nvSpPr>
          <p:spPr>
            <a:xfrm>
              <a:off x="2550143" y="174939"/>
              <a:ext cx="3751948" cy="1200329"/>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Porra de poder</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nvGrpSpPr>
          <p:cNvPr id="19" name="Group 18">
            <a:extLst>
              <a:ext uri="{FF2B5EF4-FFF2-40B4-BE49-F238E27FC236}">
                <a16:creationId xmlns:a16="http://schemas.microsoft.com/office/drawing/2014/main" id="{A3B1919C-6DE9-7C4B-B519-C216250CBC59}"/>
              </a:ext>
            </a:extLst>
          </p:cNvPr>
          <p:cNvGrpSpPr/>
          <p:nvPr/>
        </p:nvGrpSpPr>
        <p:grpSpPr>
          <a:xfrm>
            <a:off x="7102191" y="1924493"/>
            <a:ext cx="3657600" cy="2073349"/>
            <a:chOff x="7102191" y="1924493"/>
            <a:chExt cx="3657600" cy="2073349"/>
          </a:xfrm>
        </p:grpSpPr>
        <p:grpSp>
          <p:nvGrpSpPr>
            <p:cNvPr id="20" name="Group 19">
              <a:extLst>
                <a:ext uri="{FF2B5EF4-FFF2-40B4-BE49-F238E27FC236}">
                  <a16:creationId xmlns:a16="http://schemas.microsoft.com/office/drawing/2014/main" id="{5C571E4B-3DF9-7347-97AF-527BCFE35A8B}"/>
                </a:ext>
              </a:extLst>
            </p:cNvPr>
            <p:cNvGrpSpPr/>
            <p:nvPr/>
          </p:nvGrpSpPr>
          <p:grpSpPr>
            <a:xfrm>
              <a:off x="7410893" y="3189767"/>
              <a:ext cx="3253563" cy="808075"/>
              <a:chOff x="7410893" y="3189767"/>
              <a:chExt cx="3253563" cy="808075"/>
            </a:xfrm>
          </p:grpSpPr>
          <p:sp>
            <p:nvSpPr>
              <p:cNvPr id="22" name="Rectangle 21">
                <a:extLst>
                  <a:ext uri="{FF2B5EF4-FFF2-40B4-BE49-F238E27FC236}">
                    <a16:creationId xmlns:a16="http://schemas.microsoft.com/office/drawing/2014/main" id="{FBF5C9B7-B99A-4A48-B537-FD56BF7075CB}"/>
                  </a:ext>
                </a:extLst>
              </p:cNvPr>
              <p:cNvSpPr/>
              <p:nvPr/>
            </p:nvSpPr>
            <p:spPr>
              <a:xfrm>
                <a:off x="7410893" y="3189767"/>
                <a:ext cx="3253563" cy="499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D36ADD-EFDD-C74F-848B-01CFD30008EF}"/>
                  </a:ext>
                </a:extLst>
              </p:cNvPr>
              <p:cNvSpPr/>
              <p:nvPr/>
            </p:nvSpPr>
            <p:spPr>
              <a:xfrm>
                <a:off x="8602847" y="3689498"/>
                <a:ext cx="1616149" cy="308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5A1D10DA-E916-0845-B841-A2A5D0B82F8B}"/>
                </a:ext>
              </a:extLst>
            </p:cNvPr>
            <p:cNvSpPr/>
            <p:nvPr/>
          </p:nvSpPr>
          <p:spPr>
            <a:xfrm>
              <a:off x="7102191" y="1924493"/>
              <a:ext cx="3657600" cy="1765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2F385BC-C7A0-154C-B592-0D6AA47B7029}"/>
              </a:ext>
            </a:extLst>
          </p:cNvPr>
          <p:cNvSpPr txBox="1"/>
          <p:nvPr/>
        </p:nvSpPr>
        <p:spPr>
          <a:xfrm>
            <a:off x="7424579" y="1622710"/>
            <a:ext cx="3178281" cy="2529840"/>
          </a:xfrm>
          <a:prstGeom prst="rect">
            <a:avLst/>
          </a:prstGeom>
          <a:noFill/>
        </p:spPr>
        <p:txBody>
          <a:bodyPr wrap="square" rtlCol="0">
            <a:spAutoFit/>
          </a:bodyPr>
          <a:lstStyle/>
          <a:p>
            <a:pPr algn="ctr"/>
            <a:r>
              <a:rPr lang="es-MX" sz="4000" b="0" i="0" strike="noStrike" cap="none" spc="0" baseline="0" dirty="0">
                <a:solidFill>
                  <a:srgbClr val="000000"/>
                </a:solidFill>
                <a:effectLst/>
                <a:latin typeface="Tahoma"/>
                <a:ea typeface="Tahoma"/>
                <a:cs typeface="Tahoma"/>
              </a:rPr>
              <a:t>¡¡ME CONOZCO MEJOR QUE NADIE!!</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BD309BDB-0183-334E-A531-23232231E9A0}"/>
              </a:ext>
            </a:extLst>
          </p:cNvPr>
          <p:cNvSpPr/>
          <p:nvPr/>
        </p:nvSpPr>
        <p:spPr>
          <a:xfrm>
            <a:off x="10499833" y="2722179"/>
            <a:ext cx="301998"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52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2136" y="1200292"/>
            <a:ext cx="10338064" cy="3618322"/>
          </a:xfrm>
          <a:prstGeom prst="rect">
            <a:avLst/>
          </a:prstGeom>
        </p:spPr>
      </p:pic>
      <p:sp>
        <p:nvSpPr>
          <p:cNvPr id="7" name="Footer Placeholder 3">
            <a:extLst>
              <a:ext uri="{FF2B5EF4-FFF2-40B4-BE49-F238E27FC236}">
                <a16:creationId xmlns:a16="http://schemas.microsoft.com/office/drawing/2014/main" id="{D8D094B8-04B9-4AA0-B12A-CB8E9EB4D9A0}"/>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
        <p:nvSpPr>
          <p:cNvPr id="2" name="TextBox 1">
            <a:extLst>
              <a:ext uri="{FF2B5EF4-FFF2-40B4-BE49-F238E27FC236}">
                <a16:creationId xmlns:a16="http://schemas.microsoft.com/office/drawing/2014/main" id="{B4EEF88D-85E4-4E6B-91DD-B7D37DA2B111}"/>
              </a:ext>
            </a:extLst>
          </p:cNvPr>
          <p:cNvSpPr txBox="1"/>
          <p:nvPr/>
        </p:nvSpPr>
        <p:spPr>
          <a:xfrm>
            <a:off x="4467827" y="1578292"/>
            <a:ext cx="6863787" cy="2862322"/>
          </a:xfrm>
          <a:prstGeom prst="rect">
            <a:avLst/>
          </a:prstGeom>
          <a:solidFill>
            <a:schemeClr val="bg1"/>
          </a:solidFill>
        </p:spPr>
        <p:txBody>
          <a:bodyPr wrap="square" rtlCol="0">
            <a:spAutoFit/>
          </a:bodyPr>
          <a:lstStyle/>
          <a:p>
            <a:r>
              <a:rPr lang="es-MX" dirty="0">
                <a:latin typeface="Arial" panose="020B0604020202020204" pitchFamily="34" charset="0"/>
                <a:cs typeface="Arial" panose="020B0604020202020204" pitchFamily="34" charset="0"/>
              </a:rPr>
              <a:t>El Consejo de Texas para las Discapacidades del Desarrollo (Texas Council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Developmental</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Disabilities</a:t>
            </a:r>
            <a:r>
              <a:rPr lang="es-MX" dirty="0">
                <a:latin typeface="Arial" panose="020B0604020202020204" pitchFamily="34" charset="0"/>
                <a:cs typeface="Arial" panose="020B0604020202020204" pitchFamily="34" charset="0"/>
              </a:rPr>
              <a:t>, TCDD) apoya este Proyecto a través de una concesión de la Administración para la Vida en la Comunidad (</a:t>
            </a:r>
            <a:r>
              <a:rPr lang="es-MX" dirty="0" err="1">
                <a:latin typeface="Arial" panose="020B0604020202020204" pitchFamily="34" charset="0"/>
                <a:cs typeface="Arial" panose="020B0604020202020204" pitchFamily="34" charset="0"/>
              </a:rPr>
              <a:t>Administration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Community</a:t>
            </a:r>
            <a:r>
              <a:rPr lang="es-MX" dirty="0">
                <a:latin typeface="Arial" panose="020B0604020202020204" pitchFamily="34" charset="0"/>
                <a:cs typeface="Arial" panose="020B0604020202020204" pitchFamily="34" charset="0"/>
              </a:rPr>
              <a:t> Living, ACL) de EE. UU., Departamento de Salud y Servicios Humanos, Washington, D.C., 20201. El número de concesión se otorga bajo petición. Se alienta a quienes reciban concesiones de patrocinio del gobierno a que expresen sus hallazgos y conclusiones. Las opiniones no necesariamente representan las políticas oficiales de TCDD o de ACL.</a:t>
            </a:r>
          </a:p>
        </p:txBody>
      </p:sp>
    </p:spTree>
    <p:extLst>
      <p:ext uri="{BB962C8B-B14F-4D97-AF65-F5344CB8AC3E}">
        <p14:creationId xmlns:p14="http://schemas.microsoft.com/office/powerpoint/2010/main" val="1517414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107" y="287468"/>
            <a:ext cx="2696309" cy="116061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Footer Placeholder 3">
            <a:extLst>
              <a:ext uri="{FF2B5EF4-FFF2-40B4-BE49-F238E27FC236}">
                <a16:creationId xmlns:a16="http://schemas.microsoft.com/office/drawing/2014/main" id="{0FC9228A-07EA-4BDE-B19B-436862CCE9FA}"/>
              </a:ext>
            </a:extLst>
          </p:cNvPr>
          <p:cNvSpPr txBox="1">
            <a:spLocks/>
          </p:cNvSpPr>
          <p:nvPr/>
        </p:nvSpPr>
        <p:spPr>
          <a:xfrm>
            <a:off x="6461287" y="6603916"/>
            <a:ext cx="5736517" cy="237533"/>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
        <p:nvSpPr>
          <p:cNvPr id="9" name="Rectangle 8">
            <a:extLst>
              <a:ext uri="{FF2B5EF4-FFF2-40B4-BE49-F238E27FC236}">
                <a16:creationId xmlns:a16="http://schemas.microsoft.com/office/drawing/2014/main" id="{69CBA987-1626-4473-88A9-375855BB479A}"/>
              </a:ext>
            </a:extLst>
          </p:cNvPr>
          <p:cNvSpPr/>
          <p:nvPr/>
        </p:nvSpPr>
        <p:spPr>
          <a:xfrm>
            <a:off x="515815" y="1455988"/>
            <a:ext cx="11387695" cy="5078313"/>
          </a:xfrm>
          <a:prstGeom prst="rect">
            <a:avLst/>
          </a:prstGeom>
        </p:spPr>
        <p:txBody>
          <a:bodyPr wrap="square">
            <a:spAutoFit/>
          </a:bodyPr>
          <a:lstStyle/>
          <a:p>
            <a:r>
              <a:rPr lang="es-MX" sz="2000" b="0" i="0" strike="noStrike" cap="none" spc="0" baseline="0" dirty="0">
                <a:solidFill>
                  <a:srgbClr val="000000"/>
                </a:solidFill>
                <a:effectLst/>
                <a:latin typeface="Tahoma"/>
                <a:ea typeface="Tahoma"/>
                <a:cs typeface="Tahoma"/>
              </a:rPr>
              <a:t>Este programa de estudios se ofrece en línea sin costo. Puede usar estos recursos en su formato original, solo para fines educativos. Por favor, atribuye el crédito a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(Consulte la cita en la parte inferior de la página).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Le pedimos que no modifique las imágenes, las diapositivas, ni los materiales de la planificación didáctica del programa de estudios. No puede usar el programa de estudios Mis derechos, mi vida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para fines comerciales, que incluye, entre otros, para vender talleres que usted facilite con base en él, para crear enlaces o sitios web para redistribuir cualquier material asociado con el programa de estudios Mis derechos, mi vida o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de SAFE.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La venta de materiales de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A </a:t>
            </a:r>
            <a:r>
              <a:rPr lang="es-MX" sz="2000" b="0" i="0" strike="noStrike" cap="none" spc="0" baseline="0" dirty="0" err="1">
                <a:solidFill>
                  <a:srgbClr val="000000"/>
                </a:solidFill>
                <a:effectLst/>
                <a:latin typeface="Tahoma"/>
                <a:ea typeface="Tahoma"/>
                <a:cs typeface="Tahoma"/>
              </a:rPr>
              <a:t>Curriculum</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for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Safer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Relationships</a:t>
            </a:r>
            <a:r>
              <a:rPr lang="es-MX" sz="2000" b="0" i="0" strike="noStrike" cap="none" spc="0" baseline="0" dirty="0">
                <a:solidFill>
                  <a:srgbClr val="000000"/>
                </a:solidFill>
                <a:effectLst/>
                <a:latin typeface="Tahoma"/>
                <a:ea typeface="Tahoma"/>
                <a:cs typeface="Tahoma"/>
              </a:rPr>
              <a:t> (Mis derechos mi vida: un programa de estudios para relaciones más seguras) es una infracción directa de las leyes de derechos de autor.</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r>
              <a:rPr lang="es-MX" sz="2000" b="0" i="0" strike="noStrike" cap="none" spc="0" baseline="0" dirty="0" err="1">
                <a:solidFill>
                  <a:srgbClr val="000000"/>
                </a:solidFill>
                <a:effectLst/>
                <a:latin typeface="Tahoma"/>
                <a:ea typeface="Tahoma"/>
                <a:cs typeface="Tahoma"/>
              </a:rPr>
              <a:t>Westmore</a:t>
            </a:r>
            <a:r>
              <a:rPr lang="es-MX" sz="2000" b="0" i="0" strike="noStrike" cap="none" spc="0" baseline="0" dirty="0">
                <a:solidFill>
                  <a:srgbClr val="000000"/>
                </a:solidFill>
                <a:effectLst/>
                <a:latin typeface="Tahoma"/>
                <a:ea typeface="Tahoma"/>
                <a:cs typeface="Tahoma"/>
              </a:rPr>
              <a:t>, M. y </a:t>
            </a:r>
            <a:r>
              <a:rPr lang="es-MX" sz="2000" b="0" i="0" strike="noStrike" cap="none" spc="0" baseline="0" dirty="0" err="1">
                <a:solidFill>
                  <a:srgbClr val="000000"/>
                </a:solidFill>
                <a:effectLst/>
                <a:latin typeface="Tahoma"/>
                <a:ea typeface="Tahoma"/>
                <a:cs typeface="Tahoma"/>
              </a:rPr>
              <a:t>Lersch</a:t>
            </a:r>
            <a:r>
              <a:rPr lang="es-MX" sz="2000" b="0" i="0" strike="noStrike" cap="none" spc="0" baseline="0" dirty="0">
                <a:solidFill>
                  <a:srgbClr val="000000"/>
                </a:solidFill>
                <a:effectLst/>
                <a:latin typeface="Tahoma"/>
                <a:ea typeface="Tahoma"/>
                <a:cs typeface="Tahoma"/>
              </a:rPr>
              <a:t>, H. (2021 o 2022). </a:t>
            </a:r>
            <a:r>
              <a:rPr lang="es-MX" sz="2000" b="0" i="1" strike="noStrike" cap="none" spc="0" baseline="0" dirty="0" err="1">
                <a:solidFill>
                  <a:srgbClr val="000000"/>
                </a:solidFill>
                <a:effectLst/>
                <a:latin typeface="Tahoma"/>
                <a:ea typeface="Tahoma"/>
                <a:cs typeface="Tahoma"/>
              </a:rPr>
              <a:t>My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ights</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M</a:t>
            </a:r>
            <a:r>
              <a:rPr lang="es-MX" sz="2000" b="0" i="1" strike="noStrike" cap="none" spc="0" baseline="0" dirty="0" err="1">
                <a:solidFill>
                  <a:srgbClr val="000000"/>
                </a:solidFill>
                <a:effectLst/>
                <a:latin typeface="Tahoma"/>
                <a:ea typeface="Tahoma"/>
                <a:cs typeface="Tahoma"/>
              </a:rPr>
              <a:t>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L</a:t>
            </a:r>
            <a:r>
              <a:rPr lang="es-MX" sz="2000" b="0" i="1" strike="noStrike" cap="none" spc="0" baseline="0" dirty="0" err="1">
                <a:solidFill>
                  <a:srgbClr val="000000"/>
                </a:solidFill>
                <a:effectLst/>
                <a:latin typeface="Tahoma"/>
                <a:ea typeface="Tahoma"/>
                <a:cs typeface="Tahoma"/>
              </a:rPr>
              <a:t>ife</a:t>
            </a:r>
            <a:r>
              <a:rPr lang="es-MX" sz="2000" b="0" i="1" strike="noStrike" cap="none" spc="0" baseline="0" dirty="0">
                <a:solidFill>
                  <a:srgbClr val="000000"/>
                </a:solidFill>
                <a:effectLst/>
                <a:latin typeface="Tahoma"/>
                <a:ea typeface="Tahoma"/>
                <a:cs typeface="Tahoma"/>
              </a:rPr>
              <a:t>: A </a:t>
            </a:r>
            <a:r>
              <a:rPr lang="es-MX" sz="2000" i="1" dirty="0" err="1">
                <a:solidFill>
                  <a:srgbClr val="000000"/>
                </a:solidFill>
                <a:latin typeface="Tahoma"/>
                <a:ea typeface="Tahoma"/>
                <a:cs typeface="Tahoma"/>
              </a:rPr>
              <a:t>C</a:t>
            </a:r>
            <a:r>
              <a:rPr lang="es-MX" sz="2000" b="0" i="1" strike="noStrike" cap="none" spc="0" baseline="0" dirty="0" err="1">
                <a:solidFill>
                  <a:srgbClr val="000000"/>
                </a:solidFill>
                <a:effectLst/>
                <a:latin typeface="Tahoma"/>
                <a:ea typeface="Tahoma"/>
                <a:cs typeface="Tahoma"/>
              </a:rPr>
              <a:t>urriculum</a:t>
            </a:r>
            <a:r>
              <a:rPr lang="es-MX" sz="2000" b="0" i="1" strike="noStrike" cap="none" spc="0" baseline="0" dirty="0">
                <a:solidFill>
                  <a:srgbClr val="000000"/>
                </a:solidFill>
                <a:effectLst/>
                <a:latin typeface="Tahoma"/>
                <a:ea typeface="Tahoma"/>
                <a:cs typeface="Tahoma"/>
              </a:rPr>
              <a:t> </a:t>
            </a:r>
            <a:r>
              <a:rPr lang="es-MX" sz="2000" b="0" i="1" strike="noStrike" cap="none" spc="0" baseline="0" dirty="0" err="1">
                <a:solidFill>
                  <a:srgbClr val="000000"/>
                </a:solidFill>
                <a:effectLst/>
                <a:latin typeface="Tahoma"/>
                <a:ea typeface="Tahoma"/>
                <a:cs typeface="Tahoma"/>
              </a:rPr>
              <a:t>for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S</a:t>
            </a:r>
            <a:r>
              <a:rPr lang="es-MX" sz="2000" b="0" i="1" strike="noStrike" cap="none" spc="0" baseline="0" dirty="0" err="1">
                <a:solidFill>
                  <a:srgbClr val="000000"/>
                </a:solidFill>
                <a:effectLst/>
                <a:latin typeface="Tahoma"/>
                <a:ea typeface="Tahoma"/>
                <a:cs typeface="Tahoma"/>
              </a:rPr>
              <a:t>afer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elationships</a:t>
            </a:r>
            <a:r>
              <a:rPr lang="es-MX" sz="2000" b="0" i="0" strike="noStrike" cap="none" spc="0" baseline="0" dirty="0">
                <a:solidFill>
                  <a:srgbClr val="000000"/>
                </a:solidFill>
                <a:effectLst/>
                <a:latin typeface="Tahoma"/>
                <a:ea typeface="Tahoma"/>
                <a:cs typeface="Tahoma"/>
              </a:rPr>
              <a:t>.  Schwartz, M. (Ed.).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Austin, TX.</a:t>
            </a: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281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495534" y="5445179"/>
            <a:ext cx="2397454" cy="13411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10" name="TextBox 9"/>
          <p:cNvSpPr txBox="1"/>
          <p:nvPr/>
        </p:nvSpPr>
        <p:spPr>
          <a:xfrm>
            <a:off x="8139952" y="1308847"/>
            <a:ext cx="3885471"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Su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cuerpo</a:t>
            </a:r>
            <a:r>
              <a:rPr lang="en-US" sz="2800" dirty="0">
                <a:latin typeface="Tahoma" panose="020B0604030504040204" pitchFamily="34" charset="0"/>
                <a:ea typeface="Tahoma" panose="020B0604030504040204" pitchFamily="34" charset="0"/>
                <a:cs typeface="Tahoma" panose="020B0604030504040204" pitchFamily="34" charset="0"/>
              </a:rPr>
              <a:t> es </a:t>
            </a:r>
            <a:r>
              <a:rPr lang="en-US" sz="2800" dirty="0" err="1">
                <a:latin typeface="Tahoma" panose="020B0604030504040204" pitchFamily="34" charset="0"/>
                <a:ea typeface="Tahoma" panose="020B0604030504040204" pitchFamily="34" charset="0"/>
                <a:cs typeface="Tahoma" panose="020B0604030504040204" pitchFamily="34" charset="0"/>
              </a:rPr>
              <a:t>increíble</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1" name="TextBox 10"/>
          <p:cNvSpPr txBox="1"/>
          <p:nvPr/>
        </p:nvSpPr>
        <p:spPr>
          <a:xfrm>
            <a:off x="3898491" y="2537012"/>
            <a:ext cx="5639956"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Personas con vulva y vagina</a:t>
            </a:r>
          </a:p>
        </p:txBody>
      </p:sp>
      <p:sp>
        <p:nvSpPr>
          <p:cNvPr id="12" name="TextBox 11"/>
          <p:cNvSpPr txBox="1"/>
          <p:nvPr/>
        </p:nvSpPr>
        <p:spPr>
          <a:xfrm>
            <a:off x="3898491" y="3606661"/>
            <a:ext cx="4533128"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3898491" y="4658799"/>
            <a:ext cx="5639956"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Personas con </a:t>
            </a:r>
            <a:r>
              <a:rPr lang="en-US" sz="2800" dirty="0" err="1">
                <a:latin typeface="Tahoma" panose="020B0604030504040204" pitchFamily="34" charset="0"/>
                <a:ea typeface="Tahoma" panose="020B0604030504040204" pitchFamily="34" charset="0"/>
                <a:cs typeface="Tahoma" panose="020B0604030504040204" pitchFamily="34" charset="0"/>
              </a:rPr>
              <a:t>pene</a:t>
            </a:r>
            <a:r>
              <a:rPr lang="en-US" sz="2800" dirty="0">
                <a:latin typeface="Tahoma" panose="020B0604030504040204" pitchFamily="34" charset="0"/>
                <a:ea typeface="Tahoma" panose="020B0604030504040204" pitchFamily="34" charset="0"/>
                <a:cs typeface="Tahoma" panose="020B0604030504040204" pitchFamily="34" charset="0"/>
              </a:rPr>
              <a:t> y </a:t>
            </a:r>
            <a:r>
              <a:rPr lang="en-US" sz="2800" dirty="0" err="1">
                <a:latin typeface="Tahoma" panose="020B0604030504040204" pitchFamily="34" charset="0"/>
                <a:ea typeface="Tahoma" panose="020B0604030504040204" pitchFamily="34" charset="0"/>
                <a:cs typeface="Tahoma" panose="020B0604030504040204" pitchFamily="34" charset="0"/>
              </a:rPr>
              <a:t>testículos</a:t>
            </a:r>
            <a:r>
              <a:rPr lang="en-US" sz="2800" dirty="0">
                <a:latin typeface="Tahoma" panose="020B0604030504040204" pitchFamily="34" charset="0"/>
                <a:ea typeface="Tahoma" panose="020B0604030504040204" pitchFamily="34" charset="0"/>
                <a:cs typeface="Tahoma" panose="020B0604030504040204" pitchFamily="34" charset="0"/>
              </a:rPr>
              <a:t> </a:t>
            </a:r>
          </a:p>
        </p:txBody>
      </p:sp>
      <p:sp>
        <p:nvSpPr>
          <p:cNvPr id="14" name="TextBox 13"/>
          <p:cNvSpPr txBox="1"/>
          <p:nvPr/>
        </p:nvSpPr>
        <p:spPr>
          <a:xfrm>
            <a:off x="8970844" y="5445179"/>
            <a:ext cx="2534392" cy="954107"/>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Masturbación</a:t>
            </a:r>
            <a:r>
              <a:rPr lang="en-US" sz="2800" dirty="0">
                <a:latin typeface="Tahoma" panose="020B0604030504040204" pitchFamily="34" charset="0"/>
                <a:ea typeface="Tahoma" panose="020B0604030504040204" pitchFamily="34" charset="0"/>
                <a:cs typeface="Tahoma" panose="020B0604030504040204" pitchFamily="34" charset="0"/>
              </a:rPr>
              <a:t> </a:t>
            </a:r>
          </a:p>
          <a:p>
            <a:pPr algn="ctr"/>
            <a:r>
              <a:rPr lang="en-US" sz="2800" dirty="0">
                <a:latin typeface="Tahoma" panose="020B0604030504040204" pitchFamily="34" charset="0"/>
                <a:ea typeface="Tahoma" panose="020B0604030504040204" pitchFamily="34" charset="0"/>
                <a:cs typeface="Tahoma" panose="020B0604030504040204" pitchFamily="34" charset="0"/>
              </a:rPr>
              <a:t>y </a:t>
            </a:r>
            <a:r>
              <a:rPr lang="en-US" sz="2800" dirty="0" err="1">
                <a:latin typeface="Tahoma" panose="020B0604030504040204" pitchFamily="34" charset="0"/>
                <a:ea typeface="Tahoma" panose="020B0604030504040204" pitchFamily="34" charset="0"/>
                <a:cs typeface="Tahoma" panose="020B0604030504040204" pitchFamily="34" charset="0"/>
              </a:rPr>
              <a:t>seguridad</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6486728" y="6492875"/>
            <a:ext cx="5639956" cy="365125"/>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21" name="Group 20"/>
          <p:cNvGrpSpPr/>
          <p:nvPr/>
        </p:nvGrpSpPr>
        <p:grpSpPr>
          <a:xfrm>
            <a:off x="1927123" y="214700"/>
            <a:ext cx="4990044" cy="646331"/>
            <a:chOff x="2143433" y="259759"/>
            <a:chExt cx="3936592" cy="646331"/>
          </a:xfrm>
        </p:grpSpPr>
        <p:sp>
          <p:nvSpPr>
            <p:cNvPr id="22" name="Rectangle 21"/>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arvin Round" panose="02000000000000000000" pitchFamily="2" charset="0"/>
              </a:endParaRPr>
            </a:p>
          </p:txBody>
        </p:sp>
        <p:sp>
          <p:nvSpPr>
            <p:cNvPr id="23" name="TextBox 22"/>
            <p:cNvSpPr txBox="1"/>
            <p:nvPr/>
          </p:nvSpPr>
          <p:spPr>
            <a:xfrm>
              <a:off x="2143433" y="259759"/>
              <a:ext cx="3936592"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La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clase</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hoy</a:t>
              </a:r>
            </a:p>
          </p:txBody>
        </p:sp>
      </p:grpSp>
    </p:spTree>
    <p:extLst>
      <p:ext uri="{BB962C8B-B14F-4D97-AF65-F5344CB8AC3E}">
        <p14:creationId xmlns:p14="http://schemas.microsoft.com/office/powerpoint/2010/main" val="83212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6" name="TextBox 5"/>
          <p:cNvSpPr txBox="1"/>
          <p:nvPr/>
        </p:nvSpPr>
        <p:spPr>
          <a:xfrm>
            <a:off x="2814320" y="5019040"/>
            <a:ext cx="7305040"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Su</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cuerpo</a:t>
            </a:r>
            <a:r>
              <a:rPr lang="en-US" sz="5400" b="1" dirty="0">
                <a:latin typeface="Tahoma" panose="020B0604030504040204" pitchFamily="34" charset="0"/>
                <a:ea typeface="Tahoma" panose="020B0604030504040204" pitchFamily="34" charset="0"/>
                <a:cs typeface="Tahoma" panose="020B0604030504040204" pitchFamily="34" charset="0"/>
              </a:rPr>
              <a:t> y </a:t>
            </a:r>
            <a:r>
              <a:rPr lang="en-US" sz="5400" b="1" dirty="0" err="1">
                <a:latin typeface="Tahoma" panose="020B0604030504040204" pitchFamily="34" charset="0"/>
                <a:ea typeface="Tahoma" panose="020B0604030504040204" pitchFamily="34" charset="0"/>
                <a:cs typeface="Tahoma" panose="020B0604030504040204" pitchFamily="34" charset="0"/>
              </a:rPr>
              <a:t>el</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sexo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6390167" y="6492875"/>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52243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909" y="0"/>
            <a:ext cx="12173259" cy="6858000"/>
            <a:chOff x="8909" y="0"/>
            <a:chExt cx="12173259" cy="6858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 y="0"/>
              <a:ext cx="12173259" cy="6858000"/>
            </a:xfrm>
            <a:prstGeom prst="rect">
              <a:avLst/>
            </a:prstGeom>
          </p:spPr>
        </p:pic>
        <p:sp>
          <p:nvSpPr>
            <p:cNvPr id="3" name="Rectangle 2"/>
            <p:cNvSpPr/>
            <p:nvPr/>
          </p:nvSpPr>
          <p:spPr>
            <a:xfrm>
              <a:off x="8367252" y="1353009"/>
              <a:ext cx="1818967" cy="118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981200" y="5019040"/>
            <a:ext cx="8483600"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a:t>
            </a:r>
            <a:r>
              <a:rPr lang="en-US" sz="5400" b="1" dirty="0" err="1">
                <a:latin typeface="Tahoma" panose="020B0604030504040204" pitchFamily="34" charset="0"/>
                <a:ea typeface="Tahoma" panose="020B0604030504040204" pitchFamily="34" charset="0"/>
                <a:cs typeface="Tahoma" panose="020B0604030504040204" pitchFamily="34" charset="0"/>
              </a:rPr>
              <a:t>Su</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cuerpo</a:t>
            </a:r>
            <a:r>
              <a:rPr lang="en-US" sz="5400" b="1" dirty="0">
                <a:latin typeface="Tahoma" panose="020B0604030504040204" pitchFamily="34" charset="0"/>
                <a:ea typeface="Tahoma" panose="020B0604030504040204" pitchFamily="34" charset="0"/>
                <a:cs typeface="Tahoma" panose="020B0604030504040204" pitchFamily="34" charset="0"/>
              </a:rPr>
              <a:t> es </a:t>
            </a:r>
            <a:r>
              <a:rPr lang="en-US" sz="5400" b="1" dirty="0" err="1">
                <a:latin typeface="Tahoma" panose="020B0604030504040204" pitchFamily="34" charset="0"/>
                <a:ea typeface="Tahoma" panose="020B0604030504040204" pitchFamily="34" charset="0"/>
                <a:cs typeface="Tahoma" panose="020B0604030504040204" pitchFamily="34" charset="0"/>
              </a:rPr>
              <a:t>increíble</a:t>
            </a:r>
            <a:r>
              <a:rPr lang="en-US" sz="5400" b="1"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 name="TextBox 1"/>
          <p:cNvSpPr txBox="1"/>
          <p:nvPr/>
        </p:nvSpPr>
        <p:spPr>
          <a:xfrm>
            <a:off x="2354827" y="863131"/>
            <a:ext cx="5230761" cy="523220"/>
          </a:xfrm>
          <a:prstGeom prst="rect">
            <a:avLst/>
          </a:prstGeom>
          <a:solidFill>
            <a:schemeClr val="bg1"/>
          </a:solid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No hay </a:t>
            </a:r>
            <a:r>
              <a:rPr lang="en-US" sz="2800" dirty="0" err="1">
                <a:latin typeface="Tahoma" panose="020B0604030504040204" pitchFamily="34" charset="0"/>
                <a:ea typeface="Tahoma" panose="020B0604030504040204" pitchFamily="34" charset="0"/>
                <a:cs typeface="Tahoma" panose="020B0604030504040204" pitchFamily="34" charset="0"/>
              </a:rPr>
              <a:t>cuerpo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malo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8337754" y="1386351"/>
            <a:ext cx="1954562" cy="1200329"/>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Todos</a:t>
            </a:r>
            <a:r>
              <a:rPr lang="en-US" sz="2400" dirty="0">
                <a:latin typeface="Tahoma" panose="020B0604030504040204" pitchFamily="34" charset="0"/>
                <a:ea typeface="Tahoma" panose="020B0604030504040204" pitchFamily="34" charset="0"/>
                <a:cs typeface="Tahoma" panose="020B0604030504040204" pitchFamily="34" charset="0"/>
              </a:rPr>
              <a:t> los</a:t>
            </a:r>
          </a:p>
          <a:p>
            <a:pPr algn="ctr"/>
            <a:r>
              <a:rPr lang="en-US" sz="2400" dirty="0" err="1">
                <a:latin typeface="Tahoma" panose="020B0604030504040204" pitchFamily="34" charset="0"/>
                <a:ea typeface="Tahoma" panose="020B0604030504040204" pitchFamily="34" charset="0"/>
                <a:cs typeface="Tahoma" panose="020B0604030504040204" pitchFamily="34" charset="0"/>
              </a:rPr>
              <a:t>cuerpos</a:t>
            </a:r>
            <a:r>
              <a:rPr lang="en-US" sz="2400" dirty="0">
                <a:latin typeface="Tahoma" panose="020B0604030504040204" pitchFamily="34" charset="0"/>
                <a:ea typeface="Tahoma" panose="020B0604030504040204" pitchFamily="34" charset="0"/>
                <a:cs typeface="Tahoma" panose="020B0604030504040204" pitchFamily="34" charset="0"/>
              </a:rPr>
              <a:t> son  buenos!</a:t>
            </a:r>
          </a:p>
        </p:txBody>
      </p:sp>
      <p:sp>
        <p:nvSpPr>
          <p:cNvPr id="12" name="Footer Placeholder 3">
            <a:extLst>
              <a:ext uri="{FF2B5EF4-FFF2-40B4-BE49-F238E27FC236}">
                <a16:creationId xmlns:a16="http://schemas.microsoft.com/office/drawing/2014/main" id="{E0E7486D-4C80-475D-BB67-B5930E8AE4C3}"/>
              </a:ext>
            </a:extLst>
          </p:cNvPr>
          <p:cNvSpPr txBox="1">
            <a:spLocks/>
          </p:cNvSpPr>
          <p:nvPr/>
        </p:nvSpPr>
        <p:spPr>
          <a:xfrm>
            <a:off x="6390167" y="6546040"/>
            <a:ext cx="5736517" cy="23753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r>
              <a:rPr lang="en-US" b="1" dirty="0">
                <a:solidFill>
                  <a:schemeClr val="tx1"/>
                </a:solidFill>
              </a:rPr>
              <a:t> </a:t>
            </a:r>
          </a:p>
        </p:txBody>
      </p:sp>
    </p:spTree>
    <p:extLst>
      <p:ext uri="{BB962C8B-B14F-4D97-AF65-F5344CB8AC3E}">
        <p14:creationId xmlns:p14="http://schemas.microsoft.com/office/powerpoint/2010/main" val="5904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15947" y="263171"/>
            <a:ext cx="7167150"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2D1BF5-F575-0C4C-B884-60DE6B74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 y="0"/>
            <a:ext cx="12170664" cy="6856538"/>
          </a:xfrm>
          <a:prstGeom prst="rect">
            <a:avLst/>
          </a:prstGeom>
        </p:spPr>
      </p:pic>
      <p:pic>
        <p:nvPicPr>
          <p:cNvPr id="19" name="Picture 18">
            <a:extLst>
              <a:ext uri="{FF2B5EF4-FFF2-40B4-BE49-F238E27FC236}">
                <a16:creationId xmlns:a16="http://schemas.microsoft.com/office/drawing/2014/main" id="{9A06665B-DC3D-E843-BC48-81F65ACB6E4F}"/>
              </a:ext>
            </a:extLst>
          </p:cNvPr>
          <p:cNvPicPr>
            <a:picLocks noChangeAspect="1"/>
          </p:cNvPicPr>
          <p:nvPr/>
        </p:nvPicPr>
        <p:blipFill>
          <a:blip r:embed="rId4" cstate="print">
            <a:extLst>
              <a:ext uri="{28A0092B-C50C-407E-A947-70E740481C1C}">
                <a14:useLocalDpi xmlns:a14="http://schemas.microsoft.com/office/drawing/2010/main" val="0"/>
              </a:ext>
            </a:extLst>
          </a:blip>
          <a:srcRect l="37147" t="37681" r="37800" b="44734"/>
          <a:stretch>
            <a:fillRect/>
          </a:stretch>
        </p:blipFill>
        <p:spPr>
          <a:xfrm>
            <a:off x="10532810" y="287468"/>
            <a:ext cx="1370700" cy="542321"/>
          </a:xfrm>
          <a:prstGeom prst="rect">
            <a:avLst/>
          </a:prstGeom>
        </p:spPr>
      </p:pic>
      <p:sp>
        <p:nvSpPr>
          <p:cNvPr id="20" name="Footer Placeholder 3">
            <a:extLst>
              <a:ext uri="{FF2B5EF4-FFF2-40B4-BE49-F238E27FC236}">
                <a16:creationId xmlns:a16="http://schemas.microsoft.com/office/drawing/2014/main" id="{2B28DC00-72B2-9440-9D53-FDB90E74E647}"/>
              </a:ext>
            </a:extLst>
          </p:cNvPr>
          <p:cNvSpPr txBox="1"/>
          <p:nvPr/>
        </p:nvSpPr>
        <p:spPr>
          <a:xfrm>
            <a:off x="8902119" y="650811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21" name="TextBox 20">
            <a:extLst>
              <a:ext uri="{FF2B5EF4-FFF2-40B4-BE49-F238E27FC236}">
                <a16:creationId xmlns:a16="http://schemas.microsoft.com/office/drawing/2014/main" id="{E5C8BA6F-486A-DD4F-A3E5-5B02C51C3AAA}"/>
              </a:ext>
            </a:extLst>
          </p:cNvPr>
          <p:cNvSpPr txBox="1"/>
          <p:nvPr/>
        </p:nvSpPr>
        <p:spPr>
          <a:xfrm rot="20944219">
            <a:off x="1503950" y="2949760"/>
            <a:ext cx="2743200" cy="713232"/>
          </a:xfrm>
          <a:prstGeom prst="rect">
            <a:avLst/>
          </a:prstGeom>
          <a:solidFill>
            <a:schemeClr val="bg1"/>
          </a:solidFill>
        </p:spPr>
        <p:txBody>
          <a:bodyPr wrap="square">
            <a:spAutoFit/>
          </a:bodyPr>
          <a:lstStyle/>
          <a:p>
            <a:r>
              <a:rPr lang="es-MX" sz="3600" b="1" dirty="0"/>
              <a:t>SEGURO/A/E </a:t>
            </a:r>
          </a:p>
        </p:txBody>
      </p:sp>
      <p:sp>
        <p:nvSpPr>
          <p:cNvPr id="22" name="TextBox 21">
            <a:extLst>
              <a:ext uri="{FF2B5EF4-FFF2-40B4-BE49-F238E27FC236}">
                <a16:creationId xmlns:a16="http://schemas.microsoft.com/office/drawing/2014/main" id="{B95129ED-53E3-4C4C-ABC0-8E0690B50DCC}"/>
              </a:ext>
            </a:extLst>
          </p:cNvPr>
          <p:cNvSpPr txBox="1"/>
          <p:nvPr/>
        </p:nvSpPr>
        <p:spPr>
          <a:xfrm rot="20920037">
            <a:off x="8534160" y="2971242"/>
            <a:ext cx="3369350" cy="646331"/>
          </a:xfrm>
          <a:prstGeom prst="rect">
            <a:avLst/>
          </a:prstGeom>
          <a:solidFill>
            <a:schemeClr val="bg1"/>
          </a:solidFill>
        </p:spPr>
        <p:txBody>
          <a:bodyPr wrap="square">
            <a:spAutoFit/>
          </a:bodyPr>
          <a:lstStyle/>
          <a:p>
            <a:r>
              <a:rPr lang="es-MX" sz="3600" b="1" dirty="0"/>
              <a:t>RESPETADO/A/E</a:t>
            </a:r>
          </a:p>
        </p:txBody>
      </p:sp>
      <p:sp>
        <p:nvSpPr>
          <p:cNvPr id="23" name="TextBox 22">
            <a:extLst>
              <a:ext uri="{FF2B5EF4-FFF2-40B4-BE49-F238E27FC236}">
                <a16:creationId xmlns:a16="http://schemas.microsoft.com/office/drawing/2014/main" id="{6076F96F-491F-6449-BECA-B0708192DDA1}"/>
              </a:ext>
            </a:extLst>
          </p:cNvPr>
          <p:cNvSpPr txBox="1"/>
          <p:nvPr/>
        </p:nvSpPr>
        <p:spPr>
          <a:xfrm>
            <a:off x="2502994" y="5162664"/>
            <a:ext cx="1656209" cy="646331"/>
          </a:xfrm>
          <a:prstGeom prst="rect">
            <a:avLst/>
          </a:prstGeom>
          <a:solidFill>
            <a:schemeClr val="bg1"/>
          </a:solidFill>
        </p:spPr>
        <p:txBody>
          <a:bodyPr wrap="square">
            <a:spAutoFit/>
          </a:bodyPr>
          <a:lstStyle/>
          <a:p>
            <a:pPr algn="ctr"/>
            <a:r>
              <a:rPr lang="es-MX" dirty="0"/>
              <a:t>Su género es real</a:t>
            </a:r>
          </a:p>
        </p:txBody>
      </p:sp>
      <p:sp>
        <p:nvSpPr>
          <p:cNvPr id="24" name="TextBox 23">
            <a:extLst>
              <a:ext uri="{FF2B5EF4-FFF2-40B4-BE49-F238E27FC236}">
                <a16:creationId xmlns:a16="http://schemas.microsoft.com/office/drawing/2014/main" id="{B6A47133-0533-CC4F-8689-7981B78A1713}"/>
              </a:ext>
            </a:extLst>
          </p:cNvPr>
          <p:cNvSpPr txBox="1"/>
          <p:nvPr/>
        </p:nvSpPr>
        <p:spPr>
          <a:xfrm>
            <a:off x="4736902" y="5061675"/>
            <a:ext cx="1527264" cy="646331"/>
          </a:xfrm>
          <a:prstGeom prst="rect">
            <a:avLst/>
          </a:prstGeom>
          <a:solidFill>
            <a:schemeClr val="bg1"/>
          </a:solidFill>
        </p:spPr>
        <p:txBody>
          <a:bodyPr wrap="square">
            <a:spAutoFit/>
          </a:bodyPr>
          <a:lstStyle/>
          <a:p>
            <a:pPr algn="ctr"/>
            <a:r>
              <a:rPr lang="es-MX" dirty="0"/>
              <a:t>Su identidad es válida</a:t>
            </a:r>
          </a:p>
        </p:txBody>
      </p:sp>
      <p:sp>
        <p:nvSpPr>
          <p:cNvPr id="25" name="TextBox 24">
            <a:extLst>
              <a:ext uri="{FF2B5EF4-FFF2-40B4-BE49-F238E27FC236}">
                <a16:creationId xmlns:a16="http://schemas.microsoft.com/office/drawing/2014/main" id="{8422BB6C-6348-7B46-9540-BE1E850322DF}"/>
              </a:ext>
            </a:extLst>
          </p:cNvPr>
          <p:cNvSpPr txBox="1"/>
          <p:nvPr/>
        </p:nvSpPr>
        <p:spPr>
          <a:xfrm>
            <a:off x="7010280" y="5132563"/>
            <a:ext cx="1446994" cy="685800"/>
          </a:xfrm>
          <a:prstGeom prst="rect">
            <a:avLst/>
          </a:prstGeom>
          <a:solidFill>
            <a:schemeClr val="bg1"/>
          </a:solidFill>
        </p:spPr>
        <p:txBody>
          <a:bodyPr wrap="square">
            <a:spAutoFit/>
          </a:bodyPr>
          <a:lstStyle/>
          <a:p>
            <a:pPr algn="ctr"/>
            <a:r>
              <a:rPr lang="es-MX" dirty="0"/>
              <a:t>Es digno/a/e de amor</a:t>
            </a:r>
          </a:p>
        </p:txBody>
      </p:sp>
      <p:sp>
        <p:nvSpPr>
          <p:cNvPr id="26" name="TextBox 25">
            <a:extLst>
              <a:ext uri="{FF2B5EF4-FFF2-40B4-BE49-F238E27FC236}">
                <a16:creationId xmlns:a16="http://schemas.microsoft.com/office/drawing/2014/main" id="{3DDA8D2A-7463-2C45-B895-2034ED8EC6A7}"/>
              </a:ext>
            </a:extLst>
          </p:cNvPr>
          <p:cNvSpPr txBox="1"/>
          <p:nvPr/>
        </p:nvSpPr>
        <p:spPr>
          <a:xfrm>
            <a:off x="8905865" y="5141642"/>
            <a:ext cx="2231136" cy="713232"/>
          </a:xfrm>
          <a:prstGeom prst="rect">
            <a:avLst/>
          </a:prstGeom>
          <a:solidFill>
            <a:schemeClr val="bg1"/>
          </a:solidFill>
        </p:spPr>
        <p:txBody>
          <a:bodyPr wrap="square">
            <a:spAutoFit/>
          </a:bodyPr>
          <a:lstStyle/>
          <a:p>
            <a:pPr algn="ctr"/>
            <a:r>
              <a:rPr lang="es-MX" dirty="0"/>
              <a:t>Tiene derecho a sentirse seguro/a/e</a:t>
            </a:r>
          </a:p>
        </p:txBody>
      </p:sp>
      <p:sp>
        <p:nvSpPr>
          <p:cNvPr id="27" name="Rectangle 26">
            <a:extLst>
              <a:ext uri="{FF2B5EF4-FFF2-40B4-BE49-F238E27FC236}">
                <a16:creationId xmlns:a16="http://schemas.microsoft.com/office/drawing/2014/main" id="{4CEC7F18-4DE1-B643-AF99-3A8DD7276B58}"/>
              </a:ext>
            </a:extLst>
          </p:cNvPr>
          <p:cNvSpPr/>
          <p:nvPr/>
        </p:nvSpPr>
        <p:spPr>
          <a:xfrm>
            <a:off x="2627197" y="365950"/>
            <a:ext cx="6239570" cy="51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9600E1D-6B58-064D-9268-4A221A64ECD1}"/>
              </a:ext>
            </a:extLst>
          </p:cNvPr>
          <p:cNvSpPr txBox="1"/>
          <p:nvPr/>
        </p:nvSpPr>
        <p:spPr>
          <a:xfrm>
            <a:off x="2502994" y="-142486"/>
            <a:ext cx="8473428" cy="1200329"/>
          </a:xfrm>
          <a:prstGeom prst="rect">
            <a:avLst/>
          </a:prstGeom>
          <a:noFill/>
        </p:spPr>
        <p:txBody>
          <a:bodyPr wrap="square">
            <a:spAutoFit/>
          </a:bodyPr>
          <a:lstStyle/>
          <a:p>
            <a:r>
              <a:rPr lang="es-MX" sz="3600" b="1" dirty="0">
                <a:latin typeface="Marvin Round" panose="02000000000000000000" pitchFamily="2" charset="0"/>
              </a:rPr>
              <a:t>UN ESPACIO SEGURO PARA TODO EL MUNDO</a:t>
            </a:r>
          </a:p>
        </p:txBody>
      </p:sp>
    </p:spTree>
    <p:extLst>
      <p:ext uri="{BB962C8B-B14F-4D97-AF65-F5344CB8AC3E}">
        <p14:creationId xmlns:p14="http://schemas.microsoft.com/office/powerpoint/2010/main" val="116022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371383" cy="6858000"/>
          </a:xfrm>
          <a:prstGeom prst="rect">
            <a:avLst/>
          </a:prstGeom>
        </p:spPr>
      </p:pic>
      <p:sp>
        <p:nvSpPr>
          <p:cNvPr id="6" name="TextBox 5"/>
          <p:cNvSpPr txBox="1"/>
          <p:nvPr/>
        </p:nvSpPr>
        <p:spPr>
          <a:xfrm>
            <a:off x="0" y="2176515"/>
            <a:ext cx="3540369" cy="1754326"/>
          </a:xfrm>
          <a:prstGeom prst="rect">
            <a:avLst/>
          </a:prstGeom>
          <a:noFill/>
        </p:spPr>
        <p:txBody>
          <a:bodyPr wrap="square" rtlCol="0">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La </a:t>
            </a:r>
            <a:r>
              <a:rPr lang="en-US" sz="3600" b="1" dirty="0" err="1">
                <a:latin typeface="Tahoma" panose="020B0604030504040204" pitchFamily="34" charset="0"/>
                <a:ea typeface="Tahoma" panose="020B0604030504040204" pitchFamily="34" charset="0"/>
                <a:cs typeface="Tahoma" panose="020B0604030504040204" pitchFamily="34" charset="0"/>
              </a:rPr>
              <a:t>pubertad</a:t>
            </a:r>
            <a:r>
              <a:rPr lang="en-US" sz="3600" b="1" dirty="0">
                <a:latin typeface="Tahoma" panose="020B0604030504040204" pitchFamily="34" charset="0"/>
                <a:ea typeface="Tahoma" panose="020B0604030504040204" pitchFamily="34" charset="0"/>
                <a:cs typeface="Tahoma" panose="020B0604030504040204" pitchFamily="34" charset="0"/>
              </a:rPr>
              <a:t> y los </a:t>
            </a:r>
            <a:r>
              <a:rPr lang="en-US" sz="3600" b="1" dirty="0" err="1">
                <a:latin typeface="Tahoma" panose="020B0604030504040204" pitchFamily="34" charset="0"/>
                <a:ea typeface="Tahoma" panose="020B0604030504040204" pitchFamily="34" charset="0"/>
                <a:cs typeface="Tahoma" panose="020B0604030504040204" pitchFamily="34" charset="0"/>
              </a:rPr>
              <a:t>cambios</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cuerpo</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763386" y="6389076"/>
            <a:ext cx="2340798"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Persona con un </a:t>
            </a:r>
            <a:r>
              <a:rPr lang="es-MX" dirty="0">
                <a:latin typeface="Tahoma" panose="020B0604030504040204" pitchFamily="34" charset="0"/>
                <a:ea typeface="Tahoma" panose="020B0604030504040204" pitchFamily="34" charset="0"/>
                <a:cs typeface="Tahoma" panose="020B0604030504040204" pitchFamily="34" charset="0"/>
              </a:rPr>
              <a:t>pene</a:t>
            </a:r>
          </a:p>
        </p:txBody>
      </p:sp>
      <p:sp>
        <p:nvSpPr>
          <p:cNvPr id="8" name="TextBox 7"/>
          <p:cNvSpPr txBox="1"/>
          <p:nvPr/>
        </p:nvSpPr>
        <p:spPr>
          <a:xfrm>
            <a:off x="8325293" y="6372747"/>
            <a:ext cx="2483383"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Persona con una vulva</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43C46F54-0A45-4F99-9B1C-F2872030245E}"/>
              </a:ext>
            </a:extLst>
          </p:cNvPr>
          <p:cNvSpPr txBox="1">
            <a:spLocks/>
          </p:cNvSpPr>
          <p:nvPr/>
        </p:nvSpPr>
        <p:spPr>
          <a:xfrm>
            <a:off x="-45595" y="6488668"/>
            <a:ext cx="4383134" cy="369332"/>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s-MX" b="1" dirty="0">
                <a:solidFill>
                  <a:schemeClr val="tx1"/>
                </a:solidFill>
              </a:rPr>
              <a:t>Programa de Servicios de SAFE para Personas con Discapacidades </a:t>
            </a:r>
          </a:p>
        </p:txBody>
      </p:sp>
    </p:spTree>
    <p:extLst>
      <p:ext uri="{BB962C8B-B14F-4D97-AF65-F5344CB8AC3E}">
        <p14:creationId xmlns:p14="http://schemas.microsoft.com/office/powerpoint/2010/main" val="2331477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14805</TotalTime>
  <Words>8357</Words>
  <Application>Microsoft Macintosh PowerPoint</Application>
  <PresentationFormat>Widescreen</PresentationFormat>
  <Paragraphs>608</Paragraphs>
  <Slides>46</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Calibri</vt:lpstr>
      <vt:lpstr>PraterBlockPro</vt:lpstr>
      <vt:lpstr>Marvin Round</vt:lpstr>
      <vt:lpstr>Smoothy Slanted</vt:lpstr>
      <vt:lpstr>Arial</vt:lpstr>
      <vt:lpstr>Verdana</vt:lpstr>
      <vt:lpstr>Tahoma</vt:lpstr>
      <vt:lpstr>Calibri Light</vt:lpstr>
      <vt:lpstr>Smoothy</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¿Está bien masturbarse aquí?</vt:lpstr>
      <vt:lpstr>¿Está bien masturbarse aquí? </vt:lpstr>
      <vt:lpstr>¿Está bien masturbarse aquí? </vt:lpstr>
      <vt:lpstr>¿Está bien masturbarse aquí? </vt:lpstr>
      <vt:lpstr>¿Está bien masturbarse aquí? </vt:lpstr>
      <vt:lpstr>¿Está bien masturbarse aquí?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dc:title>
  <dc:creator>Megan Westmore</dc:creator>
  <cp:lastModifiedBy>Eric Castro</cp:lastModifiedBy>
  <cp:revision>221</cp:revision>
  <dcterms:created xsi:type="dcterms:W3CDTF">2021-06-11T20:56:57Z</dcterms:created>
  <dcterms:modified xsi:type="dcterms:W3CDTF">2023-02-27T00:36:50Z</dcterms:modified>
</cp:coreProperties>
</file>