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308" r:id="rId3"/>
    <p:sldId id="301" r:id="rId4"/>
    <p:sldId id="302" r:id="rId5"/>
    <p:sldId id="268" r:id="rId6"/>
    <p:sldId id="259" r:id="rId7"/>
    <p:sldId id="269" r:id="rId8"/>
    <p:sldId id="270" r:id="rId9"/>
    <p:sldId id="271" r:id="rId10"/>
    <p:sldId id="272" r:id="rId11"/>
    <p:sldId id="273" r:id="rId12"/>
    <p:sldId id="274" r:id="rId13"/>
    <p:sldId id="277" r:id="rId14"/>
    <p:sldId id="275" r:id="rId15"/>
    <p:sldId id="276" r:id="rId16"/>
    <p:sldId id="278" r:id="rId17"/>
    <p:sldId id="279" r:id="rId18"/>
    <p:sldId id="280" r:id="rId19"/>
    <p:sldId id="281" r:id="rId20"/>
    <p:sldId id="282" r:id="rId21"/>
    <p:sldId id="283" r:id="rId22"/>
    <p:sldId id="284" r:id="rId23"/>
    <p:sldId id="285" r:id="rId24"/>
    <p:sldId id="286" r:id="rId25"/>
    <p:sldId id="260" r:id="rId26"/>
    <p:sldId id="287" r:id="rId27"/>
    <p:sldId id="288" r:id="rId28"/>
    <p:sldId id="289" r:id="rId29"/>
    <p:sldId id="305" r:id="rId30"/>
    <p:sldId id="290" r:id="rId31"/>
    <p:sldId id="291" r:id="rId32"/>
    <p:sldId id="292" r:id="rId33"/>
    <p:sldId id="293" r:id="rId34"/>
    <p:sldId id="294" r:id="rId35"/>
    <p:sldId id="295" r:id="rId36"/>
    <p:sldId id="296" r:id="rId37"/>
    <p:sldId id="297" r:id="rId38"/>
    <p:sldId id="298" r:id="rId39"/>
    <p:sldId id="299" r:id="rId40"/>
    <p:sldId id="261" r:id="rId41"/>
    <p:sldId id="262" r:id="rId42"/>
    <p:sldId id="263" r:id="rId43"/>
    <p:sldId id="264" r:id="rId44"/>
    <p:sldId id="265" r:id="rId45"/>
    <p:sldId id="266" r:id="rId46"/>
    <p:sldId id="309" r:id="rId47"/>
    <p:sldId id="310"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Marvin Round" panose="02000000000000000000" pitchFamily="2" charset="0"/>
      <p:regular r:id="rId56"/>
    </p:embeddedFont>
    <p:embeddedFont>
      <p:font typeface="Open Sans Extrabold" panose="020F0502020204030204" pitchFamily="34" charset="0"/>
      <p:bold r:id="rId57"/>
      <p:italic r:id="rId58"/>
      <p:boldItalic r:id="rId59"/>
    </p:embeddedFont>
    <p:embeddedFont>
      <p:font typeface="PraterBlockPro" panose="020B0504010101020102" pitchFamily="34" charset="77"/>
      <p:regular r:id="rId60"/>
    </p:embeddedFont>
    <p:embeddedFont>
      <p:font typeface="Smoothy" pitchFamily="2" charset="77"/>
      <p:regular r:id="rId61"/>
    </p:embeddedFont>
    <p:embeddedFont>
      <p:font typeface="Smoothy Slanted" pitchFamily="2" charset="77"/>
      <p:italic r:id="rId62"/>
    </p:embeddedFont>
    <p:embeddedFont>
      <p:font typeface="Tahoma" panose="020B0604030504040204" pitchFamily="34" charset="0"/>
      <p:regular r:id="rId63"/>
      <p:bold r:id="rId64"/>
    </p:embeddedFont>
    <p:embeddedFont>
      <p:font typeface="Verdana" panose="020B060403050404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lia Martin" initials="IM" lastIdx="1" clrIdx="0">
    <p:extLst>
      <p:ext uri="{19B8F6BF-5375-455C-9EA6-DF929625EA0E}">
        <p15:presenceInfo xmlns:p15="http://schemas.microsoft.com/office/powerpoint/2012/main" userId="b931d2294af186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7" autoAdjust="0"/>
    <p:restoredTop sz="93769" autoAdjust="0"/>
  </p:normalViewPr>
  <p:slideViewPr>
    <p:cSldViewPr snapToGrid="0">
      <p:cViewPr varScale="1">
        <p:scale>
          <a:sx n="142" d="100"/>
          <a:sy n="142" d="100"/>
        </p:scale>
        <p:origin x="208" y="73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17T16:27:46.450" idx="1">
    <p:pos x="7320" y="-114"/>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6607B-85D5-48E4-9AF9-F29F3D88ED4D}" type="datetimeFigureOut">
              <a:rPr lang="en-US" smtClean="0"/>
              <a:t>2/26/23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CF5B3D-642E-4B28-87C2-F57D0825168C}" type="slidenum">
              <a:rPr lang="en-US" smtClean="0"/>
              <a:t>‹#›</a:t>
            </a:fld>
            <a:endParaRPr lang="en-US" dirty="0"/>
          </a:p>
        </p:txBody>
      </p:sp>
    </p:spTree>
    <p:extLst>
      <p:ext uri="{BB962C8B-B14F-4D97-AF65-F5344CB8AC3E}">
        <p14:creationId xmlns:p14="http://schemas.microsoft.com/office/powerpoint/2010/main" val="2216671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NOTA:  El plan de estudios de Mis derechos, mi vida se desarrolló para que fuera lo más accesible posible para estudiantes de diversas identidades, discapacidades y necesidades de apoyo. Siempre que fue posible, usamos un lenguaje que fuera el más accesible e inclusivo de todas las identidades, incluidas las identidades LGBTQIA+. Sin embargo, estamos conscientes de que existen necesidades interconectadas relacionadas con la gramática correcta y lógica, el lenguaje inclusive y la accesibilidad. Le empoderamos para tomar decisiones respecto al lenguaje que MEJOR corresponde a las necesidades de sus estudiantes o de las personas que atiende en cuanto a representar y afirmar sus identidades y a asegurarse de que puedan tener acceso al material y entenderlo.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De manera que TODOS sus estudiantes se sientan incluidos, las diapositivas tendrán, por ejemplo, “amigo/a/</a:t>
            </a:r>
            <a:r>
              <a:rPr lang="es-MX"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ue</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en nuestro mejor intento de usar un lenguaje no binario directo, que aún no es común - incluso ni bien aceptado - en países de habla hispana. Sin embargo, las notas para el facilitador, serán un poco diferentes. Mientras se usó un lenguaje no binario indirecto lo más posible, </a:t>
            </a:r>
            <a:r>
              <a:rPr lang="es-MX" sz="1800" i="1"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se usó "o/a/</a:t>
            </a:r>
            <a:r>
              <a:rPr lang="es-MX"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ue</a:t>
            </a:r>
            <a:r>
              <a:rPr lang="es-MX"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en las notas para no afectar el flujo de sus explicaciones. Confiamos en que conocerá a sus estudiantes y que usará el lenguaje más apropiado para sus géneros.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repetición ayuda para el aprendizaje. Dedique tiempo a revisar la última clase de Mis derechos, mi vida, que impartió antes de comenzar esta sesión.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Además, puede responder a las preguntas privadas que el grupo le haya entregado en tarjetas durante su sesión de clase anterior.</a:t>
            </a:r>
          </a:p>
          <a:p>
            <a:r>
              <a:rPr lang="en-US" sz="1200" kern="1200" dirty="0">
                <a:solidFill>
                  <a:schemeClr val="tx1"/>
                </a:solidFill>
                <a:effectLst/>
                <a:latin typeface="+mn-lt"/>
                <a:ea typeface="+mn-ea"/>
                <a:cs typeface="+mn-cs"/>
              </a:rPr>
              <a:t> </a:t>
            </a:r>
          </a:p>
          <a:p>
            <a:r>
              <a:rPr lang="es-MX" sz="1200" kern="1200" noProof="0" dirty="0">
                <a:solidFill>
                  <a:schemeClr val="tx1"/>
                </a:solidFill>
                <a:effectLst/>
                <a:latin typeface="+mn-lt"/>
                <a:ea typeface="+mn-ea"/>
                <a:cs typeface="+mn-cs"/>
              </a:rPr>
              <a:t>Diga: </a:t>
            </a:r>
            <a:r>
              <a:rPr lang="es-ES" sz="1200" i="1" kern="1200" dirty="0">
                <a:solidFill>
                  <a:schemeClr val="tx1"/>
                </a:solidFill>
                <a:effectLst/>
                <a:latin typeface="+mn-lt"/>
                <a:ea typeface="+mn-ea"/>
                <a:cs typeface="+mn-cs"/>
              </a:rPr>
              <a:t>En la clase de hoy, hablaremos más sobre </a:t>
            </a:r>
            <a:r>
              <a:rPr lang="es-MX" sz="1200" i="1" kern="1200" noProof="0" dirty="0">
                <a:solidFill>
                  <a:schemeClr val="tx1"/>
                </a:solidFill>
                <a:effectLst/>
                <a:latin typeface="+mn-lt"/>
                <a:ea typeface="+mn-ea"/>
                <a:cs typeface="+mn-cs"/>
              </a:rPr>
              <a:t>sentimientos sexuales. También hablaremos sobre las diferentes maneras en que las personas son sexuales con otras personas cuando tienen esos sentimientos.</a:t>
            </a:r>
            <a:endParaRPr lang="es-MX" sz="1200" kern="1200" noProof="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a:t>
            </a:fld>
            <a:endParaRPr lang="en-US" dirty="0"/>
          </a:p>
        </p:txBody>
      </p:sp>
    </p:spTree>
    <p:extLst>
      <p:ext uri="{BB962C8B-B14F-4D97-AF65-F5344CB8AC3E}">
        <p14:creationId xmlns:p14="http://schemas.microsoft.com/office/powerpoint/2010/main" val="2511330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noProof="0" dirty="0"/>
              <a:t>Diga: </a:t>
            </a:r>
            <a:r>
              <a:rPr lang="es-MX" i="1" noProof="0" dirty="0"/>
              <a:t>USTEDES Y SUS PAREJAS son quienes deciden cuándo es momento de tener sexo. Nadie debe presionarles para tener sexo si no es el momento para ustedes. Hablaremos más sobre esto en clases futuras</a:t>
            </a:r>
            <a:r>
              <a:rPr lang="es-MX" sz="1200" b="0" i="1" u="none" strike="noStrike" kern="1200" noProof="0" dirty="0">
                <a:solidFill>
                  <a:schemeClr val="tx1"/>
                </a:solidFill>
                <a:effectLst/>
                <a:latin typeface="+mn-lt"/>
                <a:ea typeface="+mn-ea"/>
                <a:cs typeface="+mn-cs"/>
              </a:rPr>
              <a:t>. Siempre pueden usar la herramienta ¡NO! o la herramienta Declaraciones “yo” para indicarle a alguien que ustedes todavía no desean tener sexo</a:t>
            </a:r>
            <a:r>
              <a:rPr lang="en-US" sz="1200" b="0" i="1" u="none" strike="noStrike" kern="1200" dirty="0">
                <a:solidFill>
                  <a:schemeClr val="tx1"/>
                </a:solidFill>
                <a:effectLst/>
                <a:latin typeface="+mn-lt"/>
                <a:ea typeface="+mn-ea"/>
                <a:cs typeface="+mn-cs"/>
              </a:rPr>
              <a:t>.</a:t>
            </a:r>
          </a:p>
          <a:p>
            <a:pPr rtl="0"/>
            <a:endParaRPr lang="en-US" sz="1200" b="0" i="1" u="none" strike="noStrike" kern="120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El elegir no tener sexo de ningún tipo algunas veces se llama “abstinencia”. Esto también es totalmente normal y está bien.</a:t>
            </a:r>
            <a:endParaRPr lang="es-MX" sz="1200" b="0" i="1" u="none" strike="noStrike" kern="1200" baseline="0" noProof="0" dirty="0">
              <a:solidFill>
                <a:schemeClr val="tx1"/>
              </a:solidFill>
              <a:effectLst/>
              <a:latin typeface="+mn-lt"/>
              <a:ea typeface="+mn-ea"/>
              <a:cs typeface="+mn-cs"/>
            </a:endParaRPr>
          </a:p>
          <a:p>
            <a:pPr rtl="0"/>
            <a:endParaRPr lang="en-US" b="0" i="1" dirty="0">
              <a:effectLst/>
            </a:endParaRPr>
          </a:p>
          <a:p>
            <a:pPr rtl="0"/>
            <a:r>
              <a:rPr lang="es-MX" sz="1200" b="0" i="1" u="none" strike="noStrike" kern="1200" noProof="0" dirty="0">
                <a:solidFill>
                  <a:schemeClr val="tx1"/>
                </a:solidFill>
                <a:effectLst/>
                <a:latin typeface="+mn-lt"/>
                <a:ea typeface="+mn-ea"/>
                <a:cs typeface="+mn-cs"/>
              </a:rPr>
              <a:t>Incluso si ahorita no es el momento para tener sexo, quizás decidan más adelante que quieren tener sexo. Obtener información ahora sobre cuerpos y sexo puede ayudarles a cuidarse en el futuro.</a:t>
            </a:r>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10</a:t>
            </a:fld>
            <a:endParaRPr lang="en-US"/>
          </a:p>
        </p:txBody>
      </p:sp>
    </p:spTree>
    <p:extLst>
      <p:ext uri="{BB962C8B-B14F-4D97-AF65-F5344CB8AC3E}">
        <p14:creationId xmlns:p14="http://schemas.microsoft.com/office/powerpoint/2010/main" val="177215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La edad de consentimiento en Texas, o la edad a la cual a alguien se le permite legalmente aceptar tener sexo, es a los diecisiete años de edad. Esto significa que es contra la ley tener sexo con alguien de dieciséis años de edad o menor.</a:t>
            </a:r>
            <a:endParaRPr lang="es-MX" b="0" i="1" noProof="0" dirty="0">
              <a:effectLst/>
            </a:endParaRPr>
          </a:p>
          <a:p>
            <a:pPr rtl="0"/>
            <a:endParaRPr lang="es-MX" sz="1200" b="0" i="1" u="none" strike="noStrike" kern="1200" noProof="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Piensen en la pareja de sus sueños con la que salieron hace un par de semanas. ¿Buscaban a alguien en el mismo lugar o situación que ustedes? ¿Alguien cerca de su edad que le interesen cosas similares a lo que a ustedes les interesa? ¡Sí! </a:t>
            </a:r>
          </a:p>
          <a:p>
            <a:pPr rtl="0"/>
            <a:endParaRPr lang="en-US" sz="1200" b="0" i="1" u="none" strike="noStrike" kern="120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¿Quiénes aquí son personas adultas? Levanten la mano si es una persona adulta?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pPr rtl="0"/>
            <a:endParaRPr lang="en-US" sz="1200" b="0" i="1" u="none" strike="noStrike" kern="120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¡Así es! Todo el mundo aquí es una persona adulta. Las personas adultas deben buscar otras personas adultas para estar en una relación y ser sexuales entre sí. Si tienen sexo o hacen cosas sexuales con una persona menor de 17 años de edad, pueden quedar bajo arresto por la policía.</a:t>
            </a:r>
            <a:endParaRPr lang="es-MX" b="0" i="1" noProof="0" dirty="0">
              <a:effectLst/>
            </a:endParaRPr>
          </a:p>
        </p:txBody>
      </p:sp>
      <p:sp>
        <p:nvSpPr>
          <p:cNvPr id="4" name="Slide Number Placeholder 3"/>
          <p:cNvSpPr>
            <a:spLocks noGrp="1"/>
          </p:cNvSpPr>
          <p:nvPr>
            <p:ph type="sldNum" sz="quarter" idx="10"/>
          </p:nvPr>
        </p:nvSpPr>
        <p:spPr/>
        <p:txBody>
          <a:bodyPr/>
          <a:lstStyle/>
          <a:p>
            <a:fld id="{CECF5B3D-642E-4B28-87C2-F57D0825168C}" type="slidenum">
              <a:rPr lang="en-US" smtClean="0"/>
              <a:t>11</a:t>
            </a:fld>
            <a:endParaRPr lang="en-US"/>
          </a:p>
        </p:txBody>
      </p:sp>
    </p:spTree>
    <p:extLst>
      <p:ext uri="{BB962C8B-B14F-4D97-AF65-F5344CB8AC3E}">
        <p14:creationId xmlns:p14="http://schemas.microsoft.com/office/powerpoint/2010/main" val="1567551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noProof="0" dirty="0"/>
              <a:t>Diga: </a:t>
            </a:r>
            <a:r>
              <a:rPr lang="es-MX" sz="1200" b="0" i="1" u="none" strike="noStrike" kern="1200" noProof="0" dirty="0">
                <a:solidFill>
                  <a:schemeClr val="tx1"/>
                </a:solidFill>
                <a:effectLst/>
                <a:latin typeface="+mn-lt"/>
                <a:ea typeface="+mn-ea"/>
                <a:cs typeface="+mn-cs"/>
              </a:rPr>
              <a:t>Ustedes son personas adultas, y USTEDES PUEDEN elegir con quién tener sexo. Algunas veces, las personas tienen sexo con alguien que no conocen bien. ¿Eso les parece seguro? </a:t>
            </a:r>
            <a:r>
              <a:rPr lang="es-ES" sz="1200" b="0" i="1" u="none" strike="noStrike" kern="1200" dirty="0">
                <a:solidFill>
                  <a:schemeClr val="tx1"/>
                </a:solidFill>
                <a:effectLst/>
                <a:latin typeface="+mn-lt"/>
                <a:ea typeface="+mn-ea"/>
                <a:cs typeface="+mn-cs"/>
              </a:rPr>
              <a:t>Muestren un pulgar hacia arriba para un sí o un pulgar hacia abajo para un no.</a:t>
            </a:r>
            <a:endParaRPr lang="en-US" sz="1200" b="0" i="1" u="none" strike="noStrike" kern="1200" dirty="0">
              <a:solidFill>
                <a:schemeClr val="tx1"/>
              </a:solidFill>
              <a:effectLst/>
              <a:latin typeface="+mn-lt"/>
              <a:ea typeface="+mn-ea"/>
              <a:cs typeface="+mn-cs"/>
            </a:endParaRPr>
          </a:p>
          <a:p>
            <a:pPr rtl="0"/>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pPr rtl="0"/>
            <a:endParaRPr lang="en-US" sz="1200" b="0" i="1" u="none" strike="noStrike" kern="1200" dirty="0">
              <a:solidFill>
                <a:schemeClr val="tx1"/>
              </a:solidFill>
              <a:effectLst/>
              <a:latin typeface="+mn-lt"/>
              <a:ea typeface="+mn-ea"/>
              <a:cs typeface="+mn-cs"/>
            </a:endParaRPr>
          </a:p>
          <a:p>
            <a:pPr rtl="0"/>
            <a:r>
              <a:rPr lang="es-MX" sz="1200" b="0" i="0" u="none" strike="noStrike" kern="1200" noProof="0" dirty="0">
                <a:solidFill>
                  <a:schemeClr val="tx1"/>
                </a:solidFill>
                <a:effectLst/>
                <a:latin typeface="+mn-lt"/>
                <a:ea typeface="+mn-ea"/>
                <a:cs typeface="+mn-cs"/>
              </a:rPr>
              <a:t>Diga:</a:t>
            </a:r>
            <a:r>
              <a:rPr lang="es-MX" sz="1200" b="0" i="0" u="none" strike="noStrike" kern="1200" baseline="0" noProof="0" dirty="0">
                <a:solidFill>
                  <a:schemeClr val="tx1"/>
                </a:solidFill>
                <a:effectLst/>
                <a:latin typeface="+mn-lt"/>
                <a:ea typeface="+mn-ea"/>
                <a:cs typeface="+mn-cs"/>
              </a:rPr>
              <a:t> </a:t>
            </a:r>
            <a:r>
              <a:rPr lang="es-MX" sz="1200" b="0" i="1" u="none" strike="noStrike" kern="1200" baseline="0" noProof="0" dirty="0">
                <a:solidFill>
                  <a:schemeClr val="tx1"/>
                </a:solidFill>
                <a:effectLst/>
                <a:latin typeface="+mn-lt"/>
                <a:ea typeface="+mn-ea"/>
                <a:cs typeface="+mn-cs"/>
              </a:rPr>
              <a:t>No, eso no es seguro.</a:t>
            </a:r>
            <a:r>
              <a:rPr lang="es-MX" sz="1200" b="0" i="1" u="none" strike="noStrike" kern="1200" noProof="0" dirty="0">
                <a:solidFill>
                  <a:schemeClr val="tx1"/>
                </a:solidFill>
                <a:effectLst/>
                <a:latin typeface="+mn-lt"/>
                <a:ea typeface="+mn-ea"/>
                <a:cs typeface="+mn-cs"/>
              </a:rPr>
              <a:t> Para que sea seguro, ¿dónde debe estar alguien en su Mapa de relaciones antes de tener sexo con esa persona?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pPr rtl="0"/>
            <a:endParaRPr lang="en-US" b="0" i="1" dirty="0">
              <a:effectLst/>
            </a:endParaRPr>
          </a:p>
          <a:p>
            <a:pPr rtl="0"/>
            <a:r>
              <a:rPr lang="es-MX" sz="1200" b="0" i="0" u="none" strike="noStrike" kern="1200" noProof="0" dirty="0">
                <a:solidFill>
                  <a:schemeClr val="tx1"/>
                </a:solidFill>
                <a:effectLst/>
                <a:latin typeface="+mn-lt"/>
                <a:ea typeface="+mn-ea"/>
                <a:cs typeface="+mn-cs"/>
              </a:rPr>
              <a:t>Diga: </a:t>
            </a:r>
            <a:r>
              <a:rPr lang="es-MX" sz="1200" b="0" i="1" u="none" strike="noStrike" kern="1200" noProof="0" dirty="0">
                <a:solidFill>
                  <a:schemeClr val="tx1"/>
                </a:solidFill>
                <a:effectLst/>
                <a:latin typeface="+mn-lt"/>
                <a:ea typeface="+mn-ea"/>
                <a:cs typeface="+mn-cs"/>
              </a:rPr>
              <a:t>Para muchas personas, se siente más seguro solo tener sexo con personas que estén al menos en el círculo amarillo. Lo más seguro es solo tener sexo con personas en su círculo verde de confianza. Esto significa que la persona con quien tiene sexo es alguien que conoce desde hace mucho tiempo: meses o quizás incluso años. Además, son alguien que otras personas de su círculo verde de confianza conocen.</a:t>
            </a:r>
            <a:r>
              <a:rPr lang="es-MX" sz="1200" b="0" i="1" u="none" strike="noStrike" kern="1200" baseline="0" noProof="0" dirty="0">
                <a:solidFill>
                  <a:schemeClr val="tx1"/>
                </a:solidFill>
                <a:effectLst/>
                <a:latin typeface="+mn-lt"/>
                <a:ea typeface="+mn-ea"/>
                <a:cs typeface="+mn-cs"/>
              </a:rPr>
              <a:t> Si van a tener sexo, será más seguro si es con alguien en quien confían y alguien que les respeta y les escucha. Desean alguien quien les prestará atención cuando les digan qué les gusta y qué no les gusta y quien siempre escuchará cuando digan ¡NO!</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12</a:t>
            </a:fld>
            <a:endParaRPr lang="en-US"/>
          </a:p>
        </p:txBody>
      </p:sp>
    </p:spTree>
    <p:extLst>
      <p:ext uri="{BB962C8B-B14F-4D97-AF65-F5344CB8AC3E}">
        <p14:creationId xmlns:p14="http://schemas.microsoft.com/office/powerpoint/2010/main" val="126004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Vamos a agregar nuestro segundo elemento a la Lista de verificación para sexualidad segura</a:t>
            </a:r>
            <a:r>
              <a:rPr lang="es-MX" i="1" baseline="0" noProof="0" dirty="0"/>
              <a:t>. Es “2. Pareja sexual más segura”. Para que alguien sea una pareja sexual más segura, debe tener al menos 17 años de edad y debe estar al menos en su círculo amarillo, si no en su círculo verde de confianza.</a:t>
            </a:r>
            <a:endParaRPr lang="es-MX" b="1" i="1" baseline="0" noProof="0" dirty="0"/>
          </a:p>
          <a:p>
            <a:endParaRPr lang="es-MX" i="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baseline="0" dirty="0"/>
              <a:t>Pida que alguien del grupo se ofrezca para colocar el elemento Pareja sexual más segura de la lista de verificación en la lista del grupo</a:t>
            </a:r>
            <a:r>
              <a:rPr lang="es-MX" i="0" baseline="0" noProof="0" dirty="0"/>
              <a:t>. Indique al grupo que saquen su Lista de verificación para sexualidad segura. Distribuya el material impreso para estudiantes Pareja sexual más segura y una barra adhesiva a cada estudiante. Deles tiempo para pegar el gráfico Pareja sexual más segura en su propia lista de verificación. Deben quedarse con las barras adhesivas para usarlas más adelante en la clase.</a:t>
            </a:r>
            <a:endParaRPr lang="es-MX" i="0" noProof="0" dirty="0"/>
          </a:p>
          <a:p>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13</a:t>
            </a:fld>
            <a:endParaRPr lang="en-US"/>
          </a:p>
        </p:txBody>
      </p:sp>
    </p:spTree>
    <p:extLst>
      <p:ext uri="{BB962C8B-B14F-4D97-AF65-F5344CB8AC3E}">
        <p14:creationId xmlns:p14="http://schemas.microsoft.com/office/powerpoint/2010/main" val="916433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Bien, ya que hablamos sobre lo que son los sentimientos sexuales y lo que pueden hacer con ellos, ahora hablaremos sobre la orientación sexual</a:t>
            </a:r>
            <a:r>
              <a:rPr lang="es-MX" i="1" baseline="0" noProof="0" dirty="0"/>
              <a:t>.</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14</a:t>
            </a:fld>
            <a:endParaRPr lang="en-US"/>
          </a:p>
        </p:txBody>
      </p:sp>
    </p:spTree>
    <p:extLst>
      <p:ext uri="{BB962C8B-B14F-4D97-AF65-F5344CB8AC3E}">
        <p14:creationId xmlns:p14="http://schemas.microsoft.com/office/powerpoint/2010/main" val="524093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 La “orientación sexual” es una frase que se refiere a hacia quién o quiénes se tienen sentimientos sexuales y románticos y a cuál es el género de esa personas</a:t>
            </a:r>
            <a:r>
              <a:rPr lang="es-MX" b="1" i="1" baseline="0" noProof="0" dirty="0"/>
              <a:t>. </a:t>
            </a:r>
            <a:r>
              <a:rPr lang="es-MX" b="0" i="1" baseline="0" noProof="0" dirty="0"/>
              <a:t>Hoy hablaremos sobre algunas orientaciones sexuales comunes. No tendremos tiempo para hablar sobre todas las orientaciones sexuales. Cualquiera que sea su orientación sexual, ¡es increíble!</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15</a:t>
            </a:fld>
            <a:endParaRPr lang="en-US"/>
          </a:p>
        </p:txBody>
      </p:sp>
    </p:spTree>
    <p:extLst>
      <p:ext uri="{BB962C8B-B14F-4D97-AF65-F5344CB8AC3E}">
        <p14:creationId xmlns:p14="http://schemas.microsoft.com/office/powerpoint/2010/main" val="3430608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baseline="0" dirty="0"/>
              <a:t>Es muy importante que todo el mundo sienta seguridad y respeto en nuestra clase, cualquiera que sea su orientación sexual.</a:t>
            </a:r>
            <a:r>
              <a:rPr lang="en-US" i="1" baseline="0" dirty="0"/>
              <a:t> </a:t>
            </a:r>
            <a:r>
              <a:rPr lang="es-ES" i="1" baseline="0" dirty="0"/>
              <a:t>Sería irrespetuoso decir algo como “guácala” o “qué asco” al ver las imágenes o hablar sobre las orientaciones sexuales</a:t>
            </a:r>
            <a:r>
              <a:rPr lang="en-US" i="1" baseline="0" dirty="0"/>
              <a:t>. </a:t>
            </a:r>
            <a:r>
              <a:rPr lang="es-ES" i="1" baseline="0" dirty="0"/>
              <a:t>No queremos que nadie se sienta mal por quién les guste</a:t>
            </a:r>
            <a:r>
              <a:rPr lang="en-US" i="1" baseline="0" dirty="0"/>
              <a:t>. </a:t>
            </a:r>
            <a:r>
              <a:rPr lang="es-MX" i="1" baseline="0" noProof="0" dirty="0"/>
              <a:t>Indíquenme</a:t>
            </a:r>
            <a:r>
              <a:rPr lang="es-ES" i="1" baseline="0" dirty="0"/>
              <a:t> con un pulgar hacia arriba si aceptan respetarse en la clase hoy.</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16</a:t>
            </a:fld>
            <a:endParaRPr lang="en-US"/>
          </a:p>
        </p:txBody>
      </p:sp>
    </p:spTree>
    <p:extLst>
      <p:ext uri="{BB962C8B-B14F-4D97-AF65-F5344CB8AC3E}">
        <p14:creationId xmlns:p14="http://schemas.microsoft.com/office/powerpoint/2010/main" val="934871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”Heterosexual” es la palabra que se refiere a un hombre o una mujer que tienen sentimientos románticos y sexuales entre sí. Es decir: un hombre heterosexual solo tiene sentimientos románticos y sexuales hacia mujeres; una mujer heterosexual solo tiene sentimientos románticos y sexuales hacia hombres.</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17</a:t>
            </a:fld>
            <a:endParaRPr lang="en-US"/>
          </a:p>
        </p:txBody>
      </p:sp>
    </p:spTree>
    <p:extLst>
      <p:ext uri="{BB962C8B-B14F-4D97-AF65-F5344CB8AC3E}">
        <p14:creationId xmlns:p14="http://schemas.microsoft.com/office/powerpoint/2010/main" val="2577811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Lesbiana” es una palabra que se refiere a una mujer que solo tiene sentimientos románticos y sexuales hacia otras mujeres.</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18</a:t>
            </a:fld>
            <a:endParaRPr lang="en-US"/>
          </a:p>
        </p:txBody>
      </p:sp>
    </p:spTree>
    <p:extLst>
      <p:ext uri="{BB962C8B-B14F-4D97-AF65-F5344CB8AC3E}">
        <p14:creationId xmlns:p14="http://schemas.microsoft.com/office/powerpoint/2010/main" val="1313341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Gay” u “homosexual” son palabras que se refieren a un hombre que solo tiene sentimientos románticos y sexuales hacia otros hombres.</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19</a:t>
            </a:fld>
            <a:endParaRPr lang="en-US"/>
          </a:p>
        </p:txBody>
      </p:sp>
    </p:spTree>
    <p:extLst>
      <p:ext uri="{BB962C8B-B14F-4D97-AF65-F5344CB8AC3E}">
        <p14:creationId xmlns:p14="http://schemas.microsoft.com/office/powerpoint/2010/main" val="2729768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Use la gran caja de herramientas de la clase para repasar las herramientas para relaciones sanas (Declaraciones “yo”, Mapa de relaciones, ¡NO! y Verificación de consentimiento). Pida al grupo que retire una herramienta a la vez y que hable sobre qué es y cómo se usa. Puede ser de gran ayuda para este repaso si proporciona situaciones específicas en qué pensar detenidamente.</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Por ejemplo, podría preguntar: “Si alguien les miente, ¿cuál sería una Declaración “yo” que podrían usar para hacerle saber cómo se sienten?”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Quizás incluso considere usar ejemplos de situaciones que han ocurrido recientemente en su salón de clase, siempre y cuando no quebranten la confidencialidad. </a:t>
            </a:r>
            <a:r>
              <a:rPr lang="es-ES" sz="1200" b="0" kern="1200" dirty="0">
                <a:solidFill>
                  <a:srgbClr val="FF0000"/>
                </a:solidFill>
                <a:effectLst/>
                <a:latin typeface="+mn-lt"/>
                <a:ea typeface="+mn-ea"/>
                <a:cs typeface="+mn-cs"/>
              </a:rPr>
              <a:t>También puede pedirles que conecten las herramientas de la caja a sus relaciones actuales. </a:t>
            </a:r>
            <a:r>
              <a:rPr lang="es-ES" sz="1200" b="0" kern="1200" baseline="0" dirty="0">
                <a:solidFill>
                  <a:srgbClr val="FF0000"/>
                </a:solidFill>
                <a:effectLst/>
                <a:latin typeface="+mn-lt"/>
                <a:ea typeface="+mn-ea"/>
                <a:cs typeface="+mn-cs"/>
              </a:rPr>
              <a:t>Podría decir: “¿Alguien puede contarme sobre algo que está sucediendo ahora en su vida, con lo que la caja de herramientas pudiera ayudarles?”.</a:t>
            </a:r>
            <a:endParaRPr lang="en-US" b="0" dirty="0">
              <a:solidFill>
                <a:srgbClr val="FF0000"/>
              </a:solidFill>
              <a:effectLst/>
            </a:endParaRPr>
          </a:p>
          <a:p>
            <a:endParaRPr lang="en-US" dirty="0"/>
          </a:p>
          <a:p>
            <a:r>
              <a:rPr lang="es-ES" dirty="0"/>
              <a:t>Las instrucciones sobre cómo usar cada herramienta para relaciones sanas se encuentran en las siguientes clases: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baseline="0" dirty="0"/>
              <a:t>Declaraciones “yo”</a:t>
            </a:r>
            <a:r>
              <a:rPr lang="es-ES" b="0" baseline="0" dirty="0"/>
              <a:t>: clases 2 y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baseline="0" dirty="0"/>
              <a:t>Mapa de relaciones</a:t>
            </a:r>
            <a:r>
              <a:rPr lang="es-ES" b="0" baseline="0" dirty="0"/>
              <a:t>: clase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¡NO!: </a:t>
            </a:r>
            <a:r>
              <a:rPr lang="en-US" b="0" baseline="0" dirty="0" err="1"/>
              <a:t>clase</a:t>
            </a:r>
            <a:r>
              <a:rPr lang="en-US" b="0" baseline="0" dirty="0"/>
              <a:t> 5</a:t>
            </a:r>
          </a:p>
          <a:p>
            <a:pPr marL="171450" indent="-171450">
              <a:buFont typeface="Arial" panose="020B0604020202020204" pitchFamily="34" charset="0"/>
              <a:buChar char="•"/>
            </a:pPr>
            <a:r>
              <a:rPr lang="en-US" b="1" baseline="0" dirty="0" err="1"/>
              <a:t>Verificación</a:t>
            </a:r>
            <a:r>
              <a:rPr lang="en-US" b="1" baseline="0" dirty="0"/>
              <a:t> de </a:t>
            </a:r>
            <a:r>
              <a:rPr lang="en-US" b="1" baseline="0" dirty="0" err="1"/>
              <a:t>consentimiento</a:t>
            </a:r>
            <a:r>
              <a:rPr lang="en-US" b="1" baseline="0" dirty="0"/>
              <a:t>: </a:t>
            </a:r>
            <a:r>
              <a:rPr lang="en-US" b="0" baseline="0" dirty="0" err="1"/>
              <a:t>clase</a:t>
            </a:r>
            <a:r>
              <a:rPr lang="en-US" b="0" baseline="0" dirty="0"/>
              <a:t> 6</a:t>
            </a:r>
          </a:p>
        </p:txBody>
      </p:sp>
      <p:sp>
        <p:nvSpPr>
          <p:cNvPr id="4" name="Slide Number Placeholder 3"/>
          <p:cNvSpPr>
            <a:spLocks noGrp="1"/>
          </p:cNvSpPr>
          <p:nvPr>
            <p:ph type="sldNum" sz="quarter" idx="10"/>
          </p:nvPr>
        </p:nvSpPr>
        <p:spPr/>
        <p:txBody>
          <a:bodyPr/>
          <a:lstStyle/>
          <a:p>
            <a:fld id="{68BAA58B-7F68-4F22-A5B3-354C37D900B1}" type="slidenum">
              <a:rPr lang="en-US" smtClean="0"/>
              <a:t>2</a:t>
            </a:fld>
            <a:endParaRPr lang="en-US" dirty="0"/>
          </a:p>
        </p:txBody>
      </p:sp>
    </p:spTree>
    <p:extLst>
      <p:ext uri="{BB962C8B-B14F-4D97-AF65-F5344CB8AC3E}">
        <p14:creationId xmlns:p14="http://schemas.microsoft.com/office/powerpoint/2010/main" val="762918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Bisexual” es una palabra que se refiere a una persona que tiene sentimientos románticos y sexuales tanto hacia hombres como hacia mujeres. Una mujer bisexual tiene sentimientos románticos y sexuales tanto hacia hombres como mujeres. Un hombre bisexual tiene sentimientos románticos y sexuales tanto hacia mujeres como hombres.</a:t>
            </a:r>
            <a:endParaRPr lang="es-MX" i="1" baseline="0" noProof="0" dirty="0"/>
          </a:p>
          <a:p>
            <a:endParaRPr lang="es-MX" i="1" baseline="0" noProof="0" dirty="0"/>
          </a:p>
          <a:p>
            <a:r>
              <a:rPr lang="es-MX" i="1" baseline="0" noProof="0" dirty="0"/>
              <a:t>Esto no significa que la persona sale con dos personas a la vez. Solo significa que a la persona le atraen tanto los hombres como las mujeres.</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20</a:t>
            </a:fld>
            <a:endParaRPr lang="en-US"/>
          </a:p>
        </p:txBody>
      </p:sp>
    </p:spTree>
    <p:extLst>
      <p:ext uri="{BB962C8B-B14F-4D97-AF65-F5344CB8AC3E}">
        <p14:creationId xmlns:p14="http://schemas.microsoft.com/office/powerpoint/2010/main" val="1574273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Queer” es una palabra que se refiere a las personas que no son heterosexuales. Así que, las personas que son lesbianas, gay o bisexuales también podrían identificarse como queer. Si no les queda claro cuál palabra usar para hablar sobre la orientación sexual de alguien, pueden preguntarle</a:t>
            </a:r>
            <a:r>
              <a:rPr lang="es-MX" i="1" baseline="0" noProof="0" dirty="0"/>
              <a:t>.</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21</a:t>
            </a:fld>
            <a:endParaRPr lang="en-US"/>
          </a:p>
        </p:txBody>
      </p:sp>
    </p:spTree>
    <p:extLst>
      <p:ext uri="{BB962C8B-B14F-4D97-AF65-F5344CB8AC3E}">
        <p14:creationId xmlns:p14="http://schemas.microsoft.com/office/powerpoint/2010/main" val="2886462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Recuerden: algunas personas no tienen sentimientos sexuales hacia personas de ningún género. A esto se le llama ser “asexual”, y también es totalmente normal. Algunas personas asexuales salen a citas y quieren estar en relaciones románticas, y algunas otras no.</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22</a:t>
            </a:fld>
            <a:endParaRPr lang="en-US"/>
          </a:p>
        </p:txBody>
      </p:sp>
    </p:spTree>
    <p:extLst>
      <p:ext uri="{BB962C8B-B14F-4D97-AF65-F5344CB8AC3E}">
        <p14:creationId xmlns:p14="http://schemas.microsoft.com/office/powerpoint/2010/main" val="4135438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Otra palabra que pueden escuchar es “pansexual”. Esta palabra se refiere a personas que tienen sentimientos sexuales hacia personas de cualquier género: hombres, mujeres o personas no binarias.</a:t>
            </a:r>
            <a:endParaRPr lang="es-MX" i="1" baseline="0" noProof="0" dirty="0"/>
          </a:p>
          <a:p>
            <a:endParaRPr lang="es-MX" i="1" baseline="0" noProof="0" dirty="0"/>
          </a:p>
          <a:p>
            <a:r>
              <a:rPr lang="es-MX" i="1" baseline="0" noProof="0" dirty="0"/>
              <a:t>Quizás aún exploren cuál es su orientación sexual, y eso es totalmente normal y está bien. Algunas personas tardan muchos años en descubrir quiénes les atraen. Incluso quizás salgan con personas de diferentes géneros mientras decidan cuál es su orientación sexual.</a:t>
            </a:r>
          </a:p>
          <a:p>
            <a:endParaRPr lang="es-MX" i="1" noProof="0" dirty="0"/>
          </a:p>
          <a:p>
            <a:r>
              <a:rPr lang="es-MX" i="1" noProof="0" dirty="0"/>
              <a:t>Las orientaciones sexuales sobre las que hablamos hoy solo son algunas de las orientaciones sexuales que existen. Si no mencionamos su orientación sexual, de todas maneras es totalmente real y fabuloso. De cualquier manera que se identifiquen, ¡son increíbles!</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23</a:t>
            </a:fld>
            <a:endParaRPr lang="en-US"/>
          </a:p>
        </p:txBody>
      </p:sp>
    </p:spTree>
    <p:extLst>
      <p:ext uri="{BB962C8B-B14F-4D97-AF65-F5344CB8AC3E}">
        <p14:creationId xmlns:p14="http://schemas.microsoft.com/office/powerpoint/2010/main" val="251288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¿Alguien aquí ha escuchado “</a:t>
            </a:r>
            <a:r>
              <a:rPr lang="es-MX" sz="1200" b="0" i="1" u="none" strike="noStrike" kern="1200" noProof="0" dirty="0">
                <a:solidFill>
                  <a:schemeClr val="tx1"/>
                </a:solidFill>
                <a:effectLst/>
                <a:latin typeface="+mn-lt"/>
                <a:ea typeface="+mn-ea"/>
                <a:cs typeface="+mn-cs"/>
              </a:rPr>
              <a:t>LGBTQ” o “LGBTQIA+”? Levanten la mano si han escuchado estos términos.</a:t>
            </a:r>
          </a:p>
          <a:p>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sz="1200" b="0" i="1" u="none" strike="noStrike" kern="1200" dirty="0">
              <a:solidFill>
                <a:schemeClr val="tx1"/>
              </a:solidFill>
              <a:effectLst/>
              <a:latin typeface="+mn-lt"/>
              <a:ea typeface="+mn-ea"/>
              <a:cs typeface="+mn-cs"/>
            </a:endParaRPr>
          </a:p>
          <a:p>
            <a:r>
              <a:rPr lang="es-MX" i="1" noProof="0" dirty="0"/>
              <a:t>“</a:t>
            </a:r>
            <a:r>
              <a:rPr lang="es-MX" sz="1200" b="0" i="1" u="none" strike="noStrike" kern="1200" noProof="0" dirty="0">
                <a:solidFill>
                  <a:schemeClr val="tx1"/>
                </a:solidFill>
                <a:effectLst/>
                <a:latin typeface="+mn-lt"/>
                <a:ea typeface="+mn-ea"/>
                <a:cs typeface="+mn-cs"/>
              </a:rPr>
              <a:t>LGBTQ” o “LGBTQIA+” son términos que usamos para hablar sobre las orientaciones sexuales y las identidades de género de las que hablamos hoy, así como en algunas de nuestras clases anteriores. En la pantalla, pueden ver lo que significa cada letra. Deben sentir orgullo por quienes son, cualquiera que sea su orientación sexual o su identidad de género. Recuerden: ¡son increíbles!</a:t>
            </a:r>
            <a:endParaRPr lang="es-MX" i="1"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24</a:t>
            </a:fld>
            <a:endParaRPr lang="en-US"/>
          </a:p>
        </p:txBody>
      </p:sp>
    </p:spTree>
    <p:extLst>
      <p:ext uri="{BB962C8B-B14F-4D97-AF65-F5344CB8AC3E}">
        <p14:creationId xmlns:p14="http://schemas.microsoft.com/office/powerpoint/2010/main" val="2149431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Eso fue mucha información, ¡y van muy bien! </a:t>
            </a:r>
            <a:r>
              <a:rPr lang="es-ES" i="1" baseline="0" dirty="0"/>
              <a:t>Tomemos un breve descanso para el cerebro antes de continuar con la clase.</a:t>
            </a:r>
          </a:p>
          <a:p>
            <a:endParaRPr lang="es-ES" i="1" baseline="0" dirty="0"/>
          </a:p>
          <a:p>
            <a:r>
              <a:rPr lang="es-ES" dirty="0"/>
              <a:t>A continuación, se presentan tres ideas para dar al grupo una breve oportunidad de descanso para el cerebro. Siéntese con la libertad de aportar sus propias ideas para descansos para el cerebro que funcionen mejor para su grupo.</a:t>
            </a:r>
          </a:p>
          <a:p>
            <a:endParaRPr lang="en-US" dirty="0"/>
          </a:p>
          <a:p>
            <a:r>
              <a:rPr lang="es-MX" b="1" noProof="0" dirty="0"/>
              <a:t>Respiración a cinco dedos</a:t>
            </a:r>
          </a:p>
          <a:p>
            <a:r>
              <a:rPr lang="es-ES" b="0" dirty="0"/>
              <a:t>Para este ejercicio, pida al grupo que coloquen una mano enfrente de su pecho con sus cinco dedos abiertos</a:t>
            </a:r>
            <a:r>
              <a:rPr lang="en-US" b="0" baseline="0" dirty="0"/>
              <a:t>. </a:t>
            </a:r>
            <a:r>
              <a:rPr lang="es-ES" b="0" baseline="0" dirty="0"/>
              <a:t>Luego, que usen el dedo índice de la otra mano para trazar hacia arriba y abajo por cada uno de los cinco dedos, comenzando por el pulgar</a:t>
            </a:r>
            <a:r>
              <a:rPr lang="en-US" b="0" baseline="0" dirty="0"/>
              <a:t>. </a:t>
            </a:r>
            <a:r>
              <a:rPr lang="es-ES" b="0" baseline="0" dirty="0"/>
              <a:t>A medida que tracen hacia arriba por un dedo, respiran hacia adentro. A medida que tracen hacia abajo por un dedo, respiran hacia afuera</a:t>
            </a:r>
            <a:r>
              <a:rPr lang="en-US" b="0" baseline="0" dirty="0"/>
              <a:t>. </a:t>
            </a:r>
            <a:r>
              <a:rPr lang="es-ES" b="0" baseline="0" dirty="0"/>
              <a:t>Cuando respiran hacia fuera en el dedo meñique, les puede decir que sacudan sus manos y brazos</a:t>
            </a:r>
            <a:r>
              <a:rPr lang="en-US" b="0" baseline="0" dirty="0"/>
              <a:t>. </a:t>
            </a:r>
            <a:r>
              <a:rPr lang="es-ES" b="0" baseline="0" dirty="0"/>
              <a:t>Al avanzar el año escolar, puede pedir a alguien del grupo que dirija este ejercicio para sus pares.</a:t>
            </a:r>
            <a:endParaRPr lang="en-US" b="0" baseline="0" dirty="0"/>
          </a:p>
          <a:p>
            <a:endParaRPr lang="en-US" b="0" baseline="0" dirty="0"/>
          </a:p>
          <a:p>
            <a:r>
              <a:rPr lang="es-ES" b="0" baseline="0" dirty="0"/>
              <a:t>Si este ejercicio no es físicamente accesible para su grupo, puede mostrar el trazado con su propia mano para el grupo a medida que respiren hacia adentro y hacia afuera.</a:t>
            </a:r>
          </a:p>
          <a:p>
            <a:endParaRPr lang="en-US" b="0" dirty="0"/>
          </a:p>
          <a:p>
            <a:r>
              <a:rPr lang="en-US" b="1" dirty="0"/>
              <a:t>Descanso para </a:t>
            </a:r>
            <a:r>
              <a:rPr lang="es-MX" b="1" noProof="0" dirty="0"/>
              <a:t>estirarse</a:t>
            </a:r>
          </a:p>
          <a:p>
            <a:r>
              <a:rPr lang="es-ES" b="0" dirty="0"/>
              <a:t>Dirija al grupo a través de una serie de estiramientos básicos</a:t>
            </a:r>
            <a:r>
              <a:rPr lang="en-US" b="0" baseline="0" dirty="0"/>
              <a:t>. </a:t>
            </a:r>
            <a:r>
              <a:rPr lang="es-ES" b="0" baseline="0" dirty="0"/>
              <a:t>Estos pueden realizarse en una silla o de pie, dependiendo de las necesidades de adaptación de su grupo</a:t>
            </a:r>
            <a:r>
              <a:rPr lang="en-US" b="0" baseline="0" dirty="0"/>
              <a:t>. </a:t>
            </a:r>
            <a:r>
              <a:rPr lang="es-ES" b="0" baseline="0" dirty="0"/>
              <a:t>Algunas ideas incluyen alcanzar hacia el cielo, estirar un brazo a la vez atravesando el pecho, alcanzar hacia los pies, girar la cabeza de lado a lado, </a:t>
            </a:r>
            <a:r>
              <a:rPr lang="es-ES" b="0" baseline="0" dirty="0" err="1"/>
              <a:t>etc</a:t>
            </a:r>
            <a:r>
              <a:rPr lang="en-US" b="0" baseline="0" dirty="0"/>
              <a:t>. </a:t>
            </a:r>
            <a:r>
              <a:rPr lang="es-ES" b="0" baseline="0" dirty="0"/>
              <a:t>Pida al grupo que sostengan una pose mientras usted cuente hasta diez</a:t>
            </a:r>
            <a:r>
              <a:rPr lang="en-US" b="0" baseline="0" dirty="0"/>
              <a:t>. </a:t>
            </a:r>
            <a:r>
              <a:rPr lang="es-ES" b="0" baseline="0" dirty="0"/>
              <a:t>Al avanzar el año escolar, puede pedir a alguien del grupo que dirija los estiramientos para sus pares.</a:t>
            </a:r>
            <a:endParaRPr lang="en-US" b="0" baseline="0" dirty="0"/>
          </a:p>
          <a:p>
            <a:endParaRPr lang="en-US" b="0" dirty="0"/>
          </a:p>
          <a:p>
            <a:r>
              <a:rPr lang="en-US" b="1" dirty="0"/>
              <a:t>El </a:t>
            </a:r>
            <a:r>
              <a:rPr lang="en-US" b="1" dirty="0" err="1"/>
              <a:t>baile</a:t>
            </a:r>
            <a:endParaRPr lang="en-US" b="1" dirty="0"/>
          </a:p>
          <a:p>
            <a:r>
              <a:rPr lang="es-ES" b="0" dirty="0"/>
              <a:t>Si les gusta bailar, puede tocar una canción breve para que bailen</a:t>
            </a:r>
            <a:r>
              <a:rPr lang="en-US" b="0" dirty="0"/>
              <a:t>.</a:t>
            </a:r>
            <a:r>
              <a:rPr lang="en-US" b="0" baseline="0" dirty="0"/>
              <a:t> </a:t>
            </a:r>
            <a:r>
              <a:rPr lang="es-ES" b="0" baseline="0" dirty="0"/>
              <a:t>Esto es particularmente efectivo si puede encontrar una canción relacionada con el tema de la clase de esa semana</a:t>
            </a:r>
            <a:r>
              <a:rPr lang="en-US" b="0" baseline="0" dirty="0"/>
              <a:t>. </a:t>
            </a:r>
            <a:endParaRPr lang="en-US" b="0" dirty="0"/>
          </a:p>
        </p:txBody>
      </p:sp>
      <p:sp>
        <p:nvSpPr>
          <p:cNvPr id="4" name="Slide Number Placeholder 3"/>
          <p:cNvSpPr>
            <a:spLocks noGrp="1"/>
          </p:cNvSpPr>
          <p:nvPr>
            <p:ph type="sldNum" sz="quarter" idx="10"/>
          </p:nvPr>
        </p:nvSpPr>
        <p:spPr/>
        <p:txBody>
          <a:bodyPr/>
          <a:lstStyle/>
          <a:p>
            <a:fld id="{68BAA58B-7F68-4F22-A5B3-354C37D900B1}" type="slidenum">
              <a:rPr lang="en-US" smtClean="0"/>
              <a:t>25</a:t>
            </a:fld>
            <a:endParaRPr lang="en-US" dirty="0"/>
          </a:p>
        </p:txBody>
      </p:sp>
    </p:spTree>
    <p:extLst>
      <p:ext uri="{BB962C8B-B14F-4D97-AF65-F5344CB8AC3E}">
        <p14:creationId xmlns:p14="http://schemas.microsoft.com/office/powerpoint/2010/main" val="4236910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Ya que hemos hablado sobre sentimientos sexuales y orientaciones sexuales, ahora hablaremos sobre las diferentes maneras que las personas son sexuales. Al hablar sobre esto, quizás piensen: “yo quiero hacer eso” o quizás piensen: “eso no es para mí”. Cualquiera de los dos es completamente normal. Piensen en qué tipos de contacto les parecen aceptables y qué tipos de contacto no les parecen aceptables.</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26</a:t>
            </a:fld>
            <a:endParaRPr lang="en-US" dirty="0"/>
          </a:p>
        </p:txBody>
      </p:sp>
    </p:spTree>
    <p:extLst>
      <p:ext uri="{BB962C8B-B14F-4D97-AF65-F5344CB8AC3E}">
        <p14:creationId xmlns:p14="http://schemas.microsoft.com/office/powerpoint/2010/main" val="2941925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Para parejas o personas que salen, hay muchas maneras de sentirse físicamente cercanas o de mostrar a alguien que les gusta, sin tener sexo. Por ejemplo, dos personas pueden tomarse de la mano para mostrarse que se gustan</a:t>
            </a:r>
            <a:r>
              <a:rPr lang="en-US" i="1" baseline="0" dirty="0"/>
              <a:t>. </a:t>
            </a:r>
            <a:r>
              <a:rPr lang="es-MX" i="1" baseline="0" noProof="0" dirty="0"/>
              <a:t>¿Alguien conoce otras maneras de tocar el cuerpo de otra persona que no sean sexo?</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r>
              <a:rPr lang="es-MX" i="0" baseline="0" noProof="0" dirty="0"/>
              <a:t>Puede usar la lista a continuación para completar la información que no aportan: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err="1"/>
              <a:t>Tomarse</a:t>
            </a:r>
            <a:r>
              <a:rPr lang="en-US" i="0" baseline="0" dirty="0"/>
              <a:t> de la mano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err="1"/>
              <a:t>Besar</a:t>
            </a:r>
            <a:endParaRPr lang="en-US"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err="1"/>
              <a:t>Fajar</a:t>
            </a:r>
            <a:r>
              <a:rPr lang="en-US" i="0" baseline="0" dirty="0"/>
              <a:t> (</a:t>
            </a:r>
            <a:r>
              <a:rPr lang="en-US" i="0" baseline="0" dirty="0" err="1"/>
              <a:t>besar</a:t>
            </a:r>
            <a:r>
              <a:rPr lang="en-US" i="0" baseline="0" dirty="0"/>
              <a:t> con </a:t>
            </a:r>
            <a:r>
              <a:rPr lang="en-US" i="0" baseline="0" dirty="0" err="1"/>
              <a:t>lengua</a:t>
            </a:r>
            <a:r>
              <a:rPr lang="en-US" i="0"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err="1"/>
              <a:t>Acurrucar</a:t>
            </a:r>
            <a:endParaRPr lang="en-US"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err="1"/>
              <a:t>Abrazar</a:t>
            </a:r>
            <a:endParaRPr lang="en-US"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err="1"/>
              <a:t>Poner</a:t>
            </a:r>
            <a:r>
              <a:rPr lang="en-US" i="0" baseline="0" dirty="0"/>
              <a:t> un </a:t>
            </a:r>
            <a:r>
              <a:rPr lang="en-US" i="0" baseline="0" dirty="0" err="1"/>
              <a:t>brazo</a:t>
            </a:r>
            <a:r>
              <a:rPr lang="en-US" i="0" baseline="0" dirty="0"/>
              <a:t> </a:t>
            </a:r>
            <a:r>
              <a:rPr lang="en-US" i="0" baseline="0" dirty="0" err="1"/>
              <a:t>sobre</a:t>
            </a:r>
            <a:r>
              <a:rPr lang="en-US" i="0" baseline="0" dirty="0"/>
              <a:t> </a:t>
            </a:r>
            <a:r>
              <a:rPr lang="en-US" i="0" baseline="0" dirty="0" err="1"/>
              <a:t>el</a:t>
            </a:r>
            <a:r>
              <a:rPr lang="en-US" i="0" baseline="0" dirty="0"/>
              <a:t> </a:t>
            </a:r>
            <a:r>
              <a:rPr lang="en-US" i="0" baseline="0" dirty="0" err="1"/>
              <a:t>hombro</a:t>
            </a:r>
            <a:endParaRPr lang="en-US" i="0" baseline="0" dirty="0"/>
          </a:p>
        </p:txBody>
      </p:sp>
      <p:sp>
        <p:nvSpPr>
          <p:cNvPr id="4" name="Slide Number Placeholder 3"/>
          <p:cNvSpPr>
            <a:spLocks noGrp="1"/>
          </p:cNvSpPr>
          <p:nvPr>
            <p:ph type="sldNum" sz="quarter" idx="10"/>
          </p:nvPr>
        </p:nvSpPr>
        <p:spPr/>
        <p:txBody>
          <a:bodyPr/>
          <a:lstStyle/>
          <a:p>
            <a:fld id="{CECF5B3D-642E-4B28-87C2-F57D0825168C}" type="slidenum">
              <a:rPr lang="en-US" smtClean="0"/>
              <a:t>27</a:t>
            </a:fld>
            <a:endParaRPr lang="en-US" dirty="0"/>
          </a:p>
        </p:txBody>
      </p:sp>
    </p:spTree>
    <p:extLst>
      <p:ext uri="{BB962C8B-B14F-4D97-AF65-F5344CB8AC3E}">
        <p14:creationId xmlns:p14="http://schemas.microsoft.com/office/powerpoint/2010/main" val="6163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Algunas personas quizás elijan tocarse los cuerpos con su pareja con la ropa puesta. Quizás digan: “Sí me puede tocar el cuerpo, pero solo cuando traiga ropa puesta”.</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28</a:t>
            </a:fld>
            <a:endParaRPr lang="en-US" dirty="0"/>
          </a:p>
        </p:txBody>
      </p:sp>
    </p:spTree>
    <p:extLst>
      <p:ext uri="{BB962C8B-B14F-4D97-AF65-F5344CB8AC3E}">
        <p14:creationId xmlns:p14="http://schemas.microsoft.com/office/powerpoint/2010/main" val="767388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baseline="0" noProof="0" dirty="0"/>
              <a:t>Algunas personas pueden elegir tocarse sus cuerpos con su pareja sin traer ropa puesta. Recuerden: incluso si se desnudan, de todas maneras USTEDES PUEDEN decir dónde desean que les toquen y dónde no desean que les toquen.</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29</a:t>
            </a:fld>
            <a:endParaRPr lang="en-US" dirty="0"/>
          </a:p>
        </p:txBody>
      </p:sp>
    </p:spTree>
    <p:extLst>
      <p:ext uri="{BB962C8B-B14F-4D97-AF65-F5344CB8AC3E}">
        <p14:creationId xmlns:p14="http://schemas.microsoft.com/office/powerpoint/2010/main" val="1257380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Puede imprimir esta diapositiva por separado para que puedan usar la hoja Palabras importantes como tablero de comunicación durante la clase. Repase las palabras con las definiciones que se sugieren a continuación. Para que puedan entender mejor, puede pedir al grupo que aporte sus propias definiciones para las palabras del vocabulario o que proporcione un enunciado o una situación con la palabra nueva.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Orientación sexual: hacia quién o quiénes tiene sentimientos románticos y sexuales y cuál es su sexo</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Sentimientos sexuales: cuando siente atracción por alguien y quiere besar y/o tocar a esa persona</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Sexo oral: usar la boca, labios y/o lengua para tocar los genitales o el ano de otra persona</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Sexo anal: cuando un pene entra al ano o culo</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Sexo vaginal: cuando un pene entra a la vagina</a:t>
            </a:r>
          </a:p>
          <a:p>
            <a:pPr marL="171450" lvl="0" indent="-171450">
              <a:buFont typeface="Arial" panose="020B0604020202020204" pitchFamily="34" charset="0"/>
              <a:buChar char="•"/>
            </a:pPr>
            <a:r>
              <a:rPr lang="es-MX" sz="1200" kern="1200" noProof="0" dirty="0">
                <a:solidFill>
                  <a:schemeClr val="tx1"/>
                </a:solidFill>
                <a:effectLst/>
                <a:latin typeface="+mn-lt"/>
                <a:ea typeface="+mn-ea"/>
                <a:cs typeface="+mn-cs"/>
              </a:rPr>
              <a:t>Juego previo</a:t>
            </a:r>
            <a:r>
              <a:rPr lang="en-US" sz="1200" kern="1200" dirty="0">
                <a:solidFill>
                  <a:schemeClr val="tx1"/>
                </a:solidFill>
                <a:effectLst/>
                <a:latin typeface="+mn-lt"/>
                <a:ea typeface="+mn-ea"/>
                <a:cs typeface="+mn-cs"/>
              </a:rPr>
              <a:t>: </a:t>
            </a:r>
            <a:r>
              <a:rPr lang="es-MX" sz="1200" kern="1200" noProof="0" dirty="0">
                <a:solidFill>
                  <a:schemeClr val="tx1"/>
                </a:solidFill>
                <a:effectLst/>
                <a:latin typeface="+mn-lt"/>
                <a:ea typeface="+mn-ea"/>
                <a:cs typeface="+mn-cs"/>
              </a:rPr>
              <a:t>cosas que las personas hacen para preparar su cuerpo para el sexo, como tocar y/o besar el cuerpo de su pareja</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a:t>
            </a:fld>
            <a:endParaRPr lang="en-US"/>
          </a:p>
        </p:txBody>
      </p:sp>
    </p:spTree>
    <p:extLst>
      <p:ext uri="{BB962C8B-B14F-4D97-AF65-F5344CB8AC3E}">
        <p14:creationId xmlns:p14="http://schemas.microsoft.com/office/powerpoint/2010/main" val="4069570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Se pueden hacer únicamente todos los tipos de contacto que hemos mencionado hasta ahora: tomarse de la mano, abrazarse, acurrucarse, besarse, fajar, tocarse los cuerpos con o sin ropa, o se pueden hacer como parte de algo que se llama “juego previo”. El juego previo son las cosas que hacen las personas para preparar sus cuerpos para el sexo. El juego previo también puede hacer que se sientan emocionalmente cerca de su pareja. El juego previo puede hacer que la vagina produzca fluido y se sienta húmeda, lo que puede ayudar a que el sexo se sienta mejor. El juego previo también puede hacer que el pene se ponga duro o se pare, para que una persona con pene pueda eyacular.</a:t>
            </a:r>
            <a:endParaRPr lang="es-MX" i="1" baseline="0" noProof="0" dirty="0"/>
          </a:p>
          <a:p>
            <a:endParaRPr lang="es-MX" i="1" baseline="0" noProof="0" dirty="0"/>
          </a:p>
          <a:p>
            <a:r>
              <a:rPr lang="es-MX" i="1" baseline="0" noProof="0" dirty="0"/>
              <a:t>El juego previo ayuda a que el sexo se sienta mejor, y es muy importante que pasen algo de tiempo realizando juego previo antes de tener sexo.</a:t>
            </a:r>
          </a:p>
          <a:p>
            <a:endParaRPr lang="en-US" i="1" baseline="0" dirty="0"/>
          </a:p>
        </p:txBody>
      </p:sp>
      <p:sp>
        <p:nvSpPr>
          <p:cNvPr id="4" name="Slide Number Placeholder 3"/>
          <p:cNvSpPr>
            <a:spLocks noGrp="1"/>
          </p:cNvSpPr>
          <p:nvPr>
            <p:ph type="sldNum" sz="quarter" idx="10"/>
          </p:nvPr>
        </p:nvSpPr>
        <p:spPr/>
        <p:txBody>
          <a:bodyPr/>
          <a:lstStyle/>
          <a:p>
            <a:fld id="{CECF5B3D-642E-4B28-87C2-F57D0825168C}" type="slidenum">
              <a:rPr lang="en-US" smtClean="0"/>
              <a:t>30</a:t>
            </a:fld>
            <a:endParaRPr lang="en-US" dirty="0"/>
          </a:p>
        </p:txBody>
      </p:sp>
    </p:spTree>
    <p:extLst>
      <p:ext uri="{BB962C8B-B14F-4D97-AF65-F5344CB8AC3E}">
        <p14:creationId xmlns:p14="http://schemas.microsoft.com/office/powerpoint/2010/main" val="1502400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El lubricante personal es un fluido transparente que pueden usar para ayudar a que el sexo se sienta mejor</a:t>
            </a:r>
            <a:r>
              <a:rPr lang="en-US" i="1" dirty="0"/>
              <a:t>. </a:t>
            </a:r>
            <a:r>
              <a:rPr lang="es-MX" i="1" noProof="0" dirty="0"/>
              <a:t>Incluso si han realizado juego previo y su cuerpo crea sus propios fluidos, de todas maneras puede ser excelente idea usar lubricante</a:t>
            </a:r>
            <a:r>
              <a:rPr lang="en-US" i="1" dirty="0"/>
              <a:t>. </a:t>
            </a:r>
            <a:r>
              <a:rPr lang="es-ES" sz="1200" b="0" i="1" u="none" strike="noStrike" kern="1200" dirty="0">
                <a:solidFill>
                  <a:schemeClr val="tx1"/>
                </a:solidFill>
                <a:effectLst/>
                <a:latin typeface="+mn-lt"/>
                <a:ea typeface="+mn-ea"/>
                <a:cs typeface="+mn-cs"/>
              </a:rPr>
              <a:t>Pueden comprar lubricante en lugares como supermercados, farmacias o por Internet</a:t>
            </a:r>
            <a:r>
              <a:rPr lang="en-US" sz="1200" b="0" i="1" u="none" strike="noStrike" kern="1200" dirty="0">
                <a:solidFill>
                  <a:schemeClr val="tx1"/>
                </a:solidFill>
                <a:effectLst/>
                <a:latin typeface="+mn-lt"/>
                <a:ea typeface="+mn-ea"/>
                <a:cs typeface="+mn-cs"/>
              </a:rPr>
              <a:t>.</a:t>
            </a:r>
            <a:r>
              <a:rPr lang="en-US" i="1" baseline="0" dirty="0"/>
              <a:t> </a:t>
            </a:r>
            <a:r>
              <a:rPr lang="es-MX" sz="1200" i="1" noProof="0" dirty="0">
                <a:latin typeface="Tahoma" panose="020B0604030504040204" pitchFamily="34" charset="0"/>
                <a:ea typeface="Tahoma" panose="020B0604030504040204" pitchFamily="34" charset="0"/>
                <a:cs typeface="Tahoma" panose="020B0604030504040204" pitchFamily="34" charset="0"/>
              </a:rPr>
              <a:t>Para usar lubricante, pongan una pequeña cantidad en su mano, luego en ustedes mismos o en la vulva, el pene o el ano de su pareja</a:t>
            </a:r>
            <a:r>
              <a:rPr lang="en-US" sz="1200" i="1" dirty="0">
                <a:latin typeface="Tahoma" panose="020B0604030504040204" pitchFamily="34" charset="0"/>
                <a:ea typeface="Tahoma" panose="020B0604030504040204" pitchFamily="34" charset="0"/>
                <a:cs typeface="Tahoma" panose="020B0604030504040204" pitchFamily="34" charset="0"/>
              </a:rPr>
              <a:t>.</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i="1" baseline="0" noProof="0" dirty="0"/>
              <a:t>Ahora, hablaremos sobre cuatro maneras diferentes de tener sexo. </a:t>
            </a:r>
            <a:endParaRPr lang="es-MX" noProof="0" dirty="0"/>
          </a:p>
          <a:p>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31</a:t>
            </a:fld>
            <a:endParaRPr lang="en-US" dirty="0"/>
          </a:p>
        </p:txBody>
      </p:sp>
    </p:spTree>
    <p:extLst>
      <p:ext uri="{BB962C8B-B14F-4D97-AF65-F5344CB8AC3E}">
        <p14:creationId xmlns:p14="http://schemas.microsoft.com/office/powerpoint/2010/main" val="458955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Algunas personas tendrán sexo con sus dedos y manos.</a:t>
            </a:r>
            <a:r>
              <a:rPr lang="es-MX" i="1" baseline="0" noProof="0" dirty="0"/>
              <a:t> </a:t>
            </a:r>
            <a:r>
              <a:rPr lang="es-MX" sz="1200" b="0" i="1" u="none" strike="noStrike" kern="1200" baseline="0" noProof="0" dirty="0">
                <a:solidFill>
                  <a:schemeClr val="tx1"/>
                </a:solidFill>
                <a:effectLst/>
                <a:latin typeface="+mn-lt"/>
                <a:ea typeface="+mn-ea"/>
                <a:cs typeface="+mn-cs"/>
              </a:rPr>
              <a:t>Esto significa usar la mano o los dedos para tocar los genitales o el ano de alguien. Puede ser buena idea poner lubricante en sus manos así como en los genitales o el ano antes de realizar este tipo de sexo. Además, deben hacerlo lentamente, comenzando con solo un dedo y poco a poco agregar más, o tocando suavemente una </a:t>
            </a:r>
            <a:r>
              <a:rPr lang="es-MX" sz="1200" b="0" i="1" u="none" strike="noStrike" kern="1200" noProof="0" dirty="0">
                <a:solidFill>
                  <a:schemeClr val="tx1"/>
                </a:solidFill>
                <a:effectLst/>
                <a:latin typeface="+mn-lt"/>
                <a:ea typeface="+mn-ea"/>
                <a:cs typeface="+mn-cs"/>
              </a:rPr>
              <a:t> parte del cuerpo con la mano antes de aumentar la presión. C</a:t>
            </a:r>
            <a:r>
              <a:rPr lang="es-MX" sz="1200" b="0" i="1" u="none" strike="noStrike" kern="1200" baseline="0" noProof="0" dirty="0">
                <a:solidFill>
                  <a:schemeClr val="tx1"/>
                </a:solidFill>
                <a:effectLst/>
                <a:latin typeface="+mn-lt"/>
                <a:ea typeface="+mn-ea"/>
                <a:cs typeface="+mn-cs"/>
              </a:rPr>
              <a:t>ontinúen verificando con su pareja para asegurarse de que todo se siente bien. El sexo nunca debe doler.</a:t>
            </a:r>
            <a:endParaRPr lang="es-MX" sz="1200" b="0" i="1" u="none" strike="noStrike" kern="1200" noProof="0" dirty="0">
              <a:solidFill>
                <a:schemeClr val="tx1"/>
              </a:solidFill>
              <a:effectLst/>
              <a:latin typeface="+mn-lt"/>
              <a:ea typeface="+mn-ea"/>
              <a:cs typeface="+mn-cs"/>
            </a:endParaRPr>
          </a:p>
          <a:p>
            <a:endParaRPr lang="en-US" sz="1200" b="0" i="1" u="none" strike="noStrike" kern="1200" dirty="0">
              <a:solidFill>
                <a:schemeClr val="tx1"/>
              </a:solidFill>
              <a:effectLst/>
              <a:latin typeface="+mn-lt"/>
              <a:ea typeface="+mn-ea"/>
              <a:cs typeface="+mn-cs"/>
            </a:endParaRPr>
          </a:p>
          <a:p>
            <a:r>
              <a:rPr lang="es-MX" sz="1200" b="0" i="1" u="none" strike="noStrike" kern="1200" noProof="0" dirty="0">
                <a:solidFill>
                  <a:schemeClr val="tx1"/>
                </a:solidFill>
                <a:effectLst/>
                <a:latin typeface="+mn-lt"/>
                <a:ea typeface="+mn-ea"/>
                <a:cs typeface="+mn-cs"/>
              </a:rPr>
              <a:t>A este tipo de sexo se le llama también “jalarla” cuando alguien pone sus manos en un pene, o “dedear” si alguien pone sus manos o dedos en una vulva o dentro de una vagina.</a:t>
            </a:r>
          </a:p>
          <a:p>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Puede ser útil reconocer términos de jerga, ya que es probable que los escuchen de sus pares o en medios tradicionales o sociales</a:t>
            </a:r>
            <a:r>
              <a:rPr lang="en-US" i="0" baseline="0" dirty="0"/>
              <a:t>. </a:t>
            </a:r>
            <a:r>
              <a:rPr lang="es-ES" i="0" baseline="0" dirty="0"/>
              <a:t>Además, es muy importante que entiendan la terminología anatómica correcta para estos actos sexuales.</a:t>
            </a:r>
            <a:endParaRPr lang="en-US" i="1" dirty="0"/>
          </a:p>
        </p:txBody>
      </p:sp>
      <p:sp>
        <p:nvSpPr>
          <p:cNvPr id="4" name="Slide Number Placeholder 3"/>
          <p:cNvSpPr>
            <a:spLocks noGrp="1"/>
          </p:cNvSpPr>
          <p:nvPr>
            <p:ph type="sldNum" sz="quarter" idx="10"/>
          </p:nvPr>
        </p:nvSpPr>
        <p:spPr/>
        <p:txBody>
          <a:bodyPr/>
          <a:lstStyle/>
          <a:p>
            <a:fld id="{CECF5B3D-642E-4B28-87C2-F57D0825168C}" type="slidenum">
              <a:rPr lang="en-US" smtClean="0"/>
              <a:t>32</a:t>
            </a:fld>
            <a:endParaRPr lang="en-US" dirty="0"/>
          </a:p>
        </p:txBody>
      </p:sp>
    </p:spTree>
    <p:extLst>
      <p:ext uri="{BB962C8B-B14F-4D97-AF65-F5344CB8AC3E}">
        <p14:creationId xmlns:p14="http://schemas.microsoft.com/office/powerpoint/2010/main" val="474578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noProof="0" dirty="0"/>
              <a:t>Diga: </a:t>
            </a:r>
            <a:r>
              <a:rPr lang="es-MX" i="1" noProof="0" dirty="0"/>
              <a:t>Algunas personas realizarán sexo oral. Esto significa usar la boca, los labios o la lengua para tocar los genitales o el ano de otra persona.</a:t>
            </a:r>
            <a:r>
              <a:rPr lang="es-MX" sz="1200" b="0" i="1" u="none" strike="noStrike" kern="1200" noProof="0" dirty="0">
                <a:solidFill>
                  <a:schemeClr val="tx1"/>
                </a:solidFill>
                <a:effectLst/>
                <a:latin typeface="+mn-lt"/>
                <a:ea typeface="+mn-ea"/>
                <a:cs typeface="+mn-cs"/>
              </a:rPr>
              <a:t> </a:t>
            </a:r>
          </a:p>
          <a:p>
            <a:pPr rtl="0"/>
            <a:endParaRPr lang="es-MX" sz="1200" b="0" i="1" u="none" strike="noStrike" kern="1200" noProof="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Otras palabras para sexo oral son “mamarla” para cuando alguien pone su boca en un pene, “comerla” para cuando alguien pone su boca en una vulva y vagina o “dar beso negro” cuando alguien pone su boca en un ano.</a:t>
            </a:r>
            <a:endParaRPr lang="es-MX" b="0" i="1" noProof="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i="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i="0" baseline="0" noProof="0" dirty="0"/>
              <a:t>Aunque es preferible no usar expresiones</a:t>
            </a:r>
            <a:r>
              <a:rPr lang="en-US" i="0" baseline="0" dirty="0"/>
              <a:t>, </a:t>
            </a:r>
            <a:r>
              <a:rPr lang="es-ES" sz="1200" b="0" i="0" u="none" strike="noStrike" kern="1200" baseline="0" dirty="0">
                <a:solidFill>
                  <a:schemeClr val="tx1"/>
                </a:solidFill>
                <a:effectLst/>
                <a:latin typeface="+mn-lt"/>
                <a:ea typeface="+mn-ea"/>
                <a:cs typeface="+mn-cs"/>
              </a:rPr>
              <a:t>p</a:t>
            </a:r>
            <a:r>
              <a:rPr lang="es-ES" sz="1200" b="0" i="0" u="none" strike="noStrike" kern="1200" dirty="0">
                <a:solidFill>
                  <a:schemeClr val="tx1"/>
                </a:solidFill>
                <a:effectLst/>
                <a:latin typeface="+mn-lt"/>
                <a:ea typeface="+mn-ea"/>
                <a:cs typeface="+mn-cs"/>
              </a:rPr>
              <a:t>uede ser útil reconocer términos de jerga, ya que es probable que los escucharán de sus pares o en medios tradicionales o sociales</a:t>
            </a:r>
            <a:r>
              <a:rPr lang="en-US" i="0" baseline="0" dirty="0"/>
              <a:t>. </a:t>
            </a:r>
            <a:r>
              <a:rPr lang="es-ES" i="0" baseline="0" dirty="0"/>
              <a:t>Además, es muy importante que entiendan la terminología anatómica correcta para estos actos sexuales.</a:t>
            </a:r>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33</a:t>
            </a:fld>
            <a:endParaRPr lang="en-US" dirty="0"/>
          </a:p>
        </p:txBody>
      </p:sp>
    </p:spTree>
    <p:extLst>
      <p:ext uri="{BB962C8B-B14F-4D97-AF65-F5344CB8AC3E}">
        <p14:creationId xmlns:p14="http://schemas.microsoft.com/office/powerpoint/2010/main" val="2136605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Algunas personas realizarán sexo vaginal.</a:t>
            </a:r>
            <a:r>
              <a:rPr lang="es-MX" i="1" baseline="0" noProof="0" dirty="0"/>
              <a:t> </a:t>
            </a:r>
            <a:r>
              <a:rPr lang="es-MX" sz="1200" b="0" i="1" u="none" strike="noStrike" kern="1200" baseline="0" noProof="0" dirty="0">
                <a:solidFill>
                  <a:schemeClr val="tx1"/>
                </a:solidFill>
                <a:effectLst/>
                <a:latin typeface="+mn-lt"/>
                <a:ea typeface="+mn-ea"/>
                <a:cs typeface="+mn-cs"/>
              </a:rPr>
              <a:t>El sexo v</a:t>
            </a:r>
            <a:r>
              <a:rPr lang="es-MX" sz="1200" b="0" i="1" u="none" strike="noStrike" kern="1200" noProof="0" dirty="0">
                <a:solidFill>
                  <a:schemeClr val="tx1"/>
                </a:solidFill>
                <a:effectLst/>
                <a:latin typeface="+mn-lt"/>
                <a:ea typeface="+mn-ea"/>
                <a:cs typeface="+mn-cs"/>
              </a:rPr>
              <a:t>aginal es cuando un pene entra a la vagina. Antes de realizar este tipo de sexo, puede ser bueno poner lubricante en el pene y dentro de la vagina. Deben de avanzar lentamente; quizás comenzando con poner uno o dos dedos o solo una pequeña parte del pene dentro de la vagina antes de lentamente meter más dedos o más del pene</a:t>
            </a:r>
            <a:r>
              <a:rPr lang="es-MX" sz="1200" b="0" i="1" u="none" strike="noStrike" kern="1200" baseline="0" noProof="0" dirty="0">
                <a:solidFill>
                  <a:schemeClr val="tx1"/>
                </a:solidFill>
                <a:effectLst/>
                <a:latin typeface="+mn-lt"/>
                <a:ea typeface="+mn-ea"/>
                <a:cs typeface="+mn-cs"/>
              </a:rPr>
              <a:t>. Continúen verificando con su pareja para asegurarse de que todo se sienta bien, y deténganse de inmediato si se los piden. Recuerden: el sexo nunca debe doler.</a:t>
            </a:r>
            <a:endParaRPr lang="es-MX" sz="1200" b="0" i="1" u="none" strike="noStrike" kern="1200" noProof="0" dirty="0">
              <a:solidFill>
                <a:schemeClr val="tx1"/>
              </a:solidFill>
              <a:effectLst/>
              <a:latin typeface="+mn-lt"/>
              <a:ea typeface="+mn-ea"/>
              <a:cs typeface="+mn-cs"/>
            </a:endParaRPr>
          </a:p>
          <a:p>
            <a:pPr rtl="0"/>
            <a:endParaRPr lang="en-US" sz="1200" b="0" i="1" u="none" strike="noStrike" kern="1200" dirty="0">
              <a:solidFill>
                <a:schemeClr val="tx1"/>
              </a:solidFill>
              <a:effectLst/>
              <a:latin typeface="+mn-lt"/>
              <a:ea typeface="+mn-ea"/>
              <a:cs typeface="+mn-cs"/>
            </a:endParaRPr>
          </a:p>
          <a:p>
            <a:pPr rtl="0"/>
            <a:r>
              <a:rPr lang="es-MX" sz="1200" b="0" i="1" u="none" strike="noStrike" kern="1200" noProof="0" dirty="0">
                <a:solidFill>
                  <a:schemeClr val="tx1"/>
                </a:solidFill>
                <a:effectLst/>
                <a:latin typeface="+mn-lt"/>
                <a:ea typeface="+mn-ea"/>
                <a:cs typeface="+mn-cs"/>
              </a:rPr>
              <a:t>Este es el único tipo de sexo que puede embarazar a una persona con vulva. Hablaremos más sobre esto en otra clase más adelante.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34</a:t>
            </a:fld>
            <a:endParaRPr lang="en-US" dirty="0"/>
          </a:p>
        </p:txBody>
      </p:sp>
    </p:spTree>
    <p:extLst>
      <p:ext uri="{BB962C8B-B14F-4D97-AF65-F5344CB8AC3E}">
        <p14:creationId xmlns:p14="http://schemas.microsoft.com/office/powerpoint/2010/main" val="88598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Diga: </a:t>
            </a:r>
            <a:r>
              <a:rPr lang="es-MX" i="1" noProof="0" dirty="0"/>
              <a:t>Algunas personas realizarán sexo anal.</a:t>
            </a:r>
            <a:r>
              <a:rPr lang="es-MX" i="1" baseline="0" noProof="0" dirty="0"/>
              <a:t> </a:t>
            </a:r>
            <a:r>
              <a:rPr lang="es-MX" sz="1200" b="0" i="1" u="none" strike="noStrike" kern="1200" baseline="0" noProof="0" dirty="0">
                <a:solidFill>
                  <a:schemeClr val="tx1"/>
                </a:solidFill>
                <a:effectLst/>
                <a:latin typeface="+mn-lt"/>
                <a:ea typeface="+mn-ea"/>
                <a:cs typeface="+mn-cs"/>
              </a:rPr>
              <a:t>El sexo a</a:t>
            </a:r>
            <a:r>
              <a:rPr lang="es-MX" sz="1200" b="0" i="1" u="none" strike="noStrike" kern="1200" noProof="0" dirty="0">
                <a:solidFill>
                  <a:schemeClr val="tx1"/>
                </a:solidFill>
                <a:effectLst/>
                <a:latin typeface="+mn-lt"/>
                <a:ea typeface="+mn-ea"/>
                <a:cs typeface="+mn-cs"/>
              </a:rPr>
              <a:t>nal es cuando un pene entra al ano o culo. Antes de realizar este tipo de sexo, puede ser bueno poner lubricante en el pene y dentro del ano. Deben de avanzar lentamente; quizás comenzando con poner un dedo o solo una pequeña parte del pene dentro del ano antes de lentamente meter más dedos o más del pene</a:t>
            </a:r>
            <a:r>
              <a:rPr lang="es-MX" sz="1200" b="0" i="1" u="none" strike="noStrike" kern="1200" baseline="0" noProof="0" dirty="0">
                <a:solidFill>
                  <a:schemeClr val="tx1"/>
                </a:solidFill>
                <a:effectLst/>
                <a:latin typeface="+mn-lt"/>
                <a:ea typeface="+mn-ea"/>
                <a:cs typeface="+mn-cs"/>
              </a:rPr>
              <a:t>. Continúen </a:t>
            </a:r>
            <a:r>
              <a:rPr lang="es-MX" sz="1200" b="0" i="1" u="none" strike="noStrike" kern="1200" baseline="0" noProof="0">
                <a:solidFill>
                  <a:schemeClr val="tx1"/>
                </a:solidFill>
                <a:effectLst/>
                <a:latin typeface="+mn-lt"/>
                <a:ea typeface="+mn-ea"/>
                <a:cs typeface="+mn-cs"/>
              </a:rPr>
              <a:t>verificando con </a:t>
            </a:r>
            <a:r>
              <a:rPr lang="es-MX" sz="1200" b="0" i="1" u="none" strike="noStrike" kern="1200" baseline="0" noProof="0" dirty="0">
                <a:solidFill>
                  <a:schemeClr val="tx1"/>
                </a:solidFill>
                <a:effectLst/>
                <a:latin typeface="+mn-lt"/>
                <a:ea typeface="+mn-ea"/>
                <a:cs typeface="+mn-cs"/>
              </a:rPr>
              <a:t>su pareja para asegurarse de que todo se sienta bien, y deténganse de inmediato si se los piden. Recuerden: el sexo nunca debe doler.</a:t>
            </a:r>
            <a:endParaRPr lang="en-US" sz="1200" b="0" i="1"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35</a:t>
            </a:fld>
            <a:endParaRPr lang="en-US" dirty="0"/>
          </a:p>
        </p:txBody>
      </p:sp>
    </p:spTree>
    <p:extLst>
      <p:ext uri="{BB962C8B-B14F-4D97-AF65-F5344CB8AC3E}">
        <p14:creationId xmlns:p14="http://schemas.microsoft.com/office/powerpoint/2010/main" val="116095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Así como la masturbación puede ser un poco sucio, el sexo también puede ser un poco sucio.</a:t>
            </a:r>
            <a:r>
              <a:rPr lang="es-MX" i="1" baseline="0" noProof="0" dirty="0"/>
              <a:t> Es importante cuidar su cuerpo al ser sexual. Deben asegurarse de que su cuerpo y genitales estén limpios antes de tener sexo. Pueden lavar su cuerpo y el área donde tuvieron sexo después de tener sexo también. Pueden lavar su pene, ano o vulva, pero no pongan jabón dentro de la vagina. </a:t>
            </a:r>
            <a:endParaRPr lang="es-MX"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36</a:t>
            </a:fld>
            <a:endParaRPr lang="en-US" dirty="0"/>
          </a:p>
        </p:txBody>
      </p:sp>
    </p:spTree>
    <p:extLst>
      <p:ext uri="{BB962C8B-B14F-4D97-AF65-F5344CB8AC3E}">
        <p14:creationId xmlns:p14="http://schemas.microsoft.com/office/powerpoint/2010/main" val="2066644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n-US" i="1" dirty="0"/>
              <a:t>Para </a:t>
            </a:r>
            <a:r>
              <a:rPr lang="en-US" i="1" dirty="0" err="1"/>
              <a:t>terminar</a:t>
            </a:r>
            <a:r>
              <a:rPr lang="en-US" i="1" dirty="0"/>
              <a:t> hoy, </a:t>
            </a:r>
            <a:r>
              <a:rPr lang="en-US" i="1" dirty="0" err="1"/>
              <a:t>hablaremos</a:t>
            </a:r>
            <a:r>
              <a:rPr lang="en-US" i="1" dirty="0"/>
              <a:t> </a:t>
            </a:r>
            <a:r>
              <a:rPr lang="en-US" i="1" dirty="0" err="1"/>
              <a:t>sobre</a:t>
            </a:r>
            <a:r>
              <a:rPr lang="en-US" i="1" dirty="0"/>
              <a:t> los </a:t>
            </a:r>
            <a:r>
              <a:rPr lang="en-US" i="1" dirty="0" err="1"/>
              <a:t>límites</a:t>
            </a:r>
            <a:r>
              <a:rPr lang="en-US" i="1" dirty="0"/>
              <a:t> </a:t>
            </a:r>
            <a:r>
              <a:rPr lang="en-US" i="1" dirty="0" err="1"/>
              <a:t>sexuales</a:t>
            </a:r>
            <a:r>
              <a:rPr lang="en-US" i="1" dirty="0"/>
              <a:t>.</a:t>
            </a:r>
          </a:p>
        </p:txBody>
      </p:sp>
      <p:sp>
        <p:nvSpPr>
          <p:cNvPr id="4" name="Slide Number Placeholder 3"/>
          <p:cNvSpPr>
            <a:spLocks noGrp="1"/>
          </p:cNvSpPr>
          <p:nvPr>
            <p:ph type="sldNum" sz="quarter" idx="10"/>
          </p:nvPr>
        </p:nvSpPr>
        <p:spPr/>
        <p:txBody>
          <a:bodyPr/>
          <a:lstStyle/>
          <a:p>
            <a:fld id="{CECF5B3D-642E-4B28-87C2-F57D0825168C}" type="slidenum">
              <a:rPr lang="en-US" smtClean="0"/>
              <a:t>37</a:t>
            </a:fld>
            <a:endParaRPr lang="en-US" dirty="0"/>
          </a:p>
        </p:txBody>
      </p:sp>
    </p:spTree>
    <p:extLst>
      <p:ext uri="{BB962C8B-B14F-4D97-AF65-F5344CB8AC3E}">
        <p14:creationId xmlns:p14="http://schemas.microsoft.com/office/powerpoint/2010/main" val="1343179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“Límites sexuales” es una frase que se refiere a lo que aceptan hacer sexualmente y lo que NO aceptan hacer sexualmente. Solo USTEDES pueden decidir qué tipos de cosas quieren hacer y qué no quieren hacer. Nunca está bien que alguien más les obligue o fuerce a hacer algo sexualmente. Solo deben tener sexo si realmente lo quieren hacer</a:t>
            </a:r>
            <a:r>
              <a:rPr lang="es-MX" i="1" baseline="0" noProof="0" dirty="0"/>
              <a:t>. Algunas veces, para decidir qué tipos de sexo quieren o no quieren tener, puede ser de ayuda hablar con alguien en su círculo verde de confianza.</a:t>
            </a:r>
          </a:p>
          <a:p>
            <a:endParaRPr lang="en-US" i="1" baseline="0" dirty="0"/>
          </a:p>
          <a:p>
            <a:r>
              <a:rPr lang="es-MX" i="1" baseline="0" noProof="0" dirty="0"/>
              <a:t>Tomen un momento para pensar en todos los tipos de contacto que mencionamos hoy: tomarse de la mano, acurrucarse, besar y fajar, tocar cuerpos, sexo con manos y dedos, sexo oral, sexo vaginal y sexo anal. Piensen por un momento en sus propios límites sexuales</a:t>
            </a:r>
            <a:r>
              <a:rPr lang="en-US" i="1" baseline="0" dirty="0"/>
              <a:t>.</a:t>
            </a:r>
            <a:r>
              <a:rPr lang="es-MX" b="1" i="1" baseline="0" noProof="0" dirty="0"/>
              <a:t> </a:t>
            </a:r>
            <a:r>
              <a:rPr lang="es-MX" b="0" i="1" baseline="0" noProof="0" dirty="0"/>
              <a:t>¿Cuál de estos sienten que pueden aceptar? ¿Cuáles no pueden aceptar? </a:t>
            </a:r>
            <a:endParaRPr lang="en-US" b="0" i="1" baseline="0" dirty="0"/>
          </a:p>
          <a:p>
            <a:endParaRPr lang="es-MX" i="1" baseline="0" noProof="0" dirty="0"/>
          </a:p>
          <a:p>
            <a:r>
              <a:rPr lang="es-MX" i="0" baseline="0" noProof="0" dirty="0"/>
              <a:t>Dé al grupo un poco de tiempo para reflexionar en silencio sobre sus límites sexuales.</a:t>
            </a:r>
          </a:p>
        </p:txBody>
      </p:sp>
      <p:sp>
        <p:nvSpPr>
          <p:cNvPr id="4" name="Slide Number Placeholder 3"/>
          <p:cNvSpPr>
            <a:spLocks noGrp="1"/>
          </p:cNvSpPr>
          <p:nvPr>
            <p:ph type="sldNum" sz="quarter" idx="10"/>
          </p:nvPr>
        </p:nvSpPr>
        <p:spPr/>
        <p:txBody>
          <a:bodyPr/>
          <a:lstStyle/>
          <a:p>
            <a:fld id="{CECF5B3D-642E-4B28-87C2-F57D0825168C}" type="slidenum">
              <a:rPr lang="en-US" smtClean="0"/>
              <a:t>38</a:t>
            </a:fld>
            <a:endParaRPr lang="en-US" dirty="0"/>
          </a:p>
        </p:txBody>
      </p:sp>
    </p:spTree>
    <p:extLst>
      <p:ext uri="{BB962C8B-B14F-4D97-AF65-F5344CB8AC3E}">
        <p14:creationId xmlns:p14="http://schemas.microsoft.com/office/powerpoint/2010/main" val="2672876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MX" i="1" noProof="0" dirty="0"/>
              <a:t>Vamos a agregar nuestro tercer elemento a la Lista de verificación para sexualidad segura</a:t>
            </a:r>
            <a:r>
              <a:rPr lang="es-MX" i="1" baseline="0" noProof="0" dirty="0"/>
              <a:t>. </a:t>
            </a:r>
            <a:r>
              <a:rPr lang="en-US" i="1" baseline="0" noProof="0" dirty="0"/>
              <a:t>Este es</a:t>
            </a:r>
            <a:r>
              <a:rPr lang="en-US" i="1" baseline="0" dirty="0"/>
              <a:t> “</a:t>
            </a:r>
            <a:r>
              <a:rPr lang="es-MX" i="1" baseline="0" noProof="0" dirty="0"/>
              <a:t>3. Límites sexuales”. Recuerden: </a:t>
            </a:r>
            <a:r>
              <a:rPr lang="es-MX" i="1" noProof="0" dirty="0"/>
              <a:t>Solo USTEDES pueden decidir qué quieren hacer sexualmente y qué no quieren hacer sexualmente. Su pareja también puede tomar las mismas decisiones</a:t>
            </a:r>
            <a:r>
              <a:rPr lang="en-US" i="1" baseline="0" dirty="0"/>
              <a:t>. </a:t>
            </a:r>
            <a:r>
              <a:rPr lang="es-MX" i="1" baseline="0" noProof="0" dirty="0"/>
              <a:t>Es superimportante que conozcan sus propios límites sexuales y los de su pareja antes de tener sexo. </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baseline="0" dirty="0"/>
              <a:t>Pida que alguien del grupo se ofrezca para colocar el elemento Límites sexuales de la Lista de verificación en la lista del grupo</a:t>
            </a:r>
            <a:r>
              <a:rPr lang="es-MX" i="0" baseline="0" noProof="0" dirty="0"/>
              <a:t>. Indique al grupo que saquen su Lista de verificación para sexualidad segura. Distribuya el material impreso para estudiantes Límites sexuales. Deles tiempo para pegar el gráfico Límites sexuales en su propia lista de verificación.</a:t>
            </a:r>
            <a:endParaRPr lang="es-MX" i="0"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39</a:t>
            </a:fld>
            <a:endParaRPr lang="en-US" dirty="0"/>
          </a:p>
        </p:txBody>
      </p:sp>
    </p:spTree>
    <p:extLst>
      <p:ext uri="{BB962C8B-B14F-4D97-AF65-F5344CB8AC3E}">
        <p14:creationId xmlns:p14="http://schemas.microsoft.com/office/powerpoint/2010/main" val="403743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Diga</a:t>
            </a:r>
            <a:r>
              <a:rPr lang="en-US" dirty="0"/>
              <a:t>: </a:t>
            </a:r>
            <a:r>
              <a:rPr lang="es-ES" sz="1200" i="1" kern="1200" dirty="0">
                <a:solidFill>
                  <a:schemeClr val="tx1"/>
                </a:solidFill>
                <a:effectLst/>
                <a:latin typeface="+mn-lt"/>
                <a:ea typeface="+mn-ea"/>
                <a:cs typeface="+mn-cs"/>
              </a:rPr>
              <a:t>Como parte de la clase de hoy, veremos algunos dibujos de cuerpos y partes del cuerpo. Quizás les dé pena al hablar sobre esto. Quizás no les dé pena.</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Cualquiera de las dos está bien. Recuerden </a:t>
            </a:r>
            <a:r>
              <a:rPr lang="es-ES" sz="1200" i="1" kern="1200" dirty="0">
                <a:solidFill>
                  <a:srgbClr val="FF0000"/>
                </a:solidFill>
                <a:effectLst/>
                <a:latin typeface="+mn-lt"/>
                <a:ea typeface="+mn-ea"/>
                <a:cs typeface="+mn-cs"/>
              </a:rPr>
              <a:t>poner atención a cómo se sienten </a:t>
            </a:r>
            <a:r>
              <a:rPr lang="es-ES" sz="1200" i="1" kern="1200" dirty="0">
                <a:solidFill>
                  <a:schemeClr val="tx1"/>
                </a:solidFill>
                <a:effectLst/>
                <a:latin typeface="+mn-lt"/>
                <a:ea typeface="+mn-ea"/>
                <a:cs typeface="+mn-cs"/>
              </a:rPr>
              <a:t>y de cuidarse durante la clase. Si sienten que la clase les abruma, siempre pueden hacer unas respiraciones profundas, tomar un descanso o no participar en una actividad</a:t>
            </a:r>
            <a:r>
              <a:rPr lang="en-US" sz="1200" i="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a:t>
            </a:fld>
            <a:endParaRPr lang="en-US"/>
          </a:p>
        </p:txBody>
      </p:sp>
    </p:spTree>
    <p:extLst>
      <p:ext uri="{BB962C8B-B14F-4D97-AF65-F5344CB8AC3E}">
        <p14:creationId xmlns:p14="http://schemas.microsoft.com/office/powerpoint/2010/main" val="3291813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¡Estuvieron excelentes en la clase de hoy</a:t>
            </a:r>
            <a:r>
              <a:rPr lang="es-MX" i="1" baseline="0" noProof="0" dirty="0"/>
              <a:t>! ¿Tienen alguna pregunta sobre la clase de hoy? </a:t>
            </a:r>
            <a:r>
              <a:rPr lang="es-ES" i="1" dirty="0"/>
              <a:t>Recuerden: si no quieren hacer su pregunta en voz alta, pueden escribirla en una tarjeta y dejarla sobre su escritorio</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También pueden pedir a alguien en quien confían que les ayude a escribir su pregunta en la tarjeta. Recogeré las tarjetas y responderé a las preguntas la próxima vez que nos reunamos</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Cuando yo responda a una pregunta, no le diré a nadie quién la hizo</a:t>
            </a:r>
            <a:r>
              <a:rPr lang="en-US" sz="120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40</a:t>
            </a:fld>
            <a:endParaRPr lang="en-US" dirty="0"/>
          </a:p>
        </p:txBody>
      </p:sp>
    </p:spTree>
    <p:extLst>
      <p:ext uri="{BB962C8B-B14F-4D97-AF65-F5344CB8AC3E}">
        <p14:creationId xmlns:p14="http://schemas.microsoft.com/office/powerpoint/2010/main" val="35987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Diga</a:t>
            </a:r>
            <a:r>
              <a:rPr lang="en-US" dirty="0"/>
              <a:t>:</a:t>
            </a:r>
            <a:r>
              <a:rPr lang="en-US" baseline="0" dirty="0"/>
              <a:t> </a:t>
            </a:r>
            <a:r>
              <a:rPr lang="es-MX" sz="1200" i="1" dirty="0">
                <a:latin typeface="Tahoma" panose="020B0604030504040204" pitchFamily="34" charset="0"/>
                <a:ea typeface="Tahoma" panose="020B0604030504040204" pitchFamily="34" charset="0"/>
                <a:cs typeface="Tahoma" panose="020B0604030504040204" pitchFamily="34" charset="0"/>
              </a:rPr>
              <a:t>¿Necesita alguien tener al menos 17 años de edad para aceptar tener sexo en Texas? </a:t>
            </a:r>
          </a:p>
          <a:p>
            <a:r>
              <a:rPr lang="es-ES" i="1" baseline="0"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i="0" baseline="0" dirty="0"/>
          </a:p>
          <a:p>
            <a:r>
              <a:rPr lang="es-MX" i="0" baseline="0" noProof="0" dirty="0"/>
              <a:t>Diga: </a:t>
            </a:r>
            <a:r>
              <a:rPr lang="es-MX" i="1" baseline="0" noProof="0" dirty="0"/>
              <a:t>Correcto. </a:t>
            </a:r>
            <a:r>
              <a:rPr lang="es-MX" sz="1200" b="0" i="1" u="none" strike="noStrike" kern="1200" noProof="0" dirty="0">
                <a:solidFill>
                  <a:schemeClr val="tx1"/>
                </a:solidFill>
                <a:effectLst/>
                <a:latin typeface="+mn-lt"/>
                <a:ea typeface="+mn-ea"/>
                <a:cs typeface="+mn-cs"/>
              </a:rPr>
              <a:t>La edad de consentimiento en Texas, o la edad a la cual a alguien se le permite aceptar tener sexo, es a los 17 años de edad. Esto significa que es contra la ley tener sexo con alguien de 16 años de edad o menor. Aquí, </a:t>
            </a:r>
            <a:r>
              <a:rPr lang="es-MX" sz="1200" b="0" i="1" u="none" strike="noStrike" kern="1200" noProof="0">
                <a:solidFill>
                  <a:schemeClr val="tx1"/>
                </a:solidFill>
                <a:effectLst/>
                <a:latin typeface="+mn-lt"/>
                <a:ea typeface="+mn-ea"/>
                <a:cs typeface="+mn-cs"/>
              </a:rPr>
              <a:t>todo el mundo </a:t>
            </a:r>
            <a:r>
              <a:rPr lang="es-MX" sz="1200" b="0" i="1" u="none" strike="noStrike" kern="1200" noProof="0" dirty="0">
                <a:solidFill>
                  <a:schemeClr val="tx1"/>
                </a:solidFill>
                <a:effectLst/>
                <a:latin typeface="+mn-lt"/>
                <a:ea typeface="+mn-ea"/>
                <a:cs typeface="+mn-cs"/>
              </a:rPr>
              <a:t>es persona adulta. Si eligen tener sexo, solo deberá ser con otras personas adultas.</a:t>
            </a:r>
            <a:endParaRPr lang="es-MX" i="0" baseline="0" noProof="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41</a:t>
            </a:fld>
            <a:endParaRPr lang="en-US" dirty="0"/>
          </a:p>
        </p:txBody>
      </p:sp>
    </p:spTree>
    <p:extLst>
      <p:ext uri="{BB962C8B-B14F-4D97-AF65-F5344CB8AC3E}">
        <p14:creationId xmlns:p14="http://schemas.microsoft.com/office/powerpoint/2010/main" val="3708210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a:t>
            </a:r>
            <a:r>
              <a:rPr lang="en-US" baseline="0" dirty="0"/>
              <a:t> </a:t>
            </a:r>
            <a:r>
              <a:rPr lang="es-MX" sz="1200" i="1" noProof="0" dirty="0">
                <a:latin typeface="Tahoma" panose="020B0604030504040204" pitchFamily="34" charset="0"/>
                <a:ea typeface="Tahoma" panose="020B0604030504040204" pitchFamily="34" charset="0"/>
                <a:cs typeface="Tahoma" panose="020B0604030504040204" pitchFamily="34" charset="0"/>
              </a:rPr>
              <a:t>¿Es normal que una persona adulta aún explore su sexualidad?</a:t>
            </a:r>
            <a:r>
              <a:rPr lang="es-MX" i="1" baseline="0" noProof="0" dirty="0"/>
              <a:t> </a:t>
            </a:r>
            <a:r>
              <a:rPr lang="es-ES" i="1" baseline="0" dirty="0"/>
              <a:t>Muestren un pulgar hacia arriba si piensan que sí o un pulgar hacia abajo si piensan que no.</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i="0" baseline="0" dirty="0"/>
          </a:p>
          <a:p>
            <a:r>
              <a:rPr lang="es-MX" i="0" baseline="0" noProof="0" dirty="0"/>
              <a:t>Diga: </a:t>
            </a:r>
            <a:r>
              <a:rPr lang="es-MX" i="1" baseline="0" noProof="0" dirty="0"/>
              <a:t>Correcto. Muchas personas tardan años en averiguar cuál es su orientación sexual. Recuerden: “orientación sexual” es una frase que se refiere a quién o quiénes les gustan y el género de esas personas. Si aún exploran su orientación sexual, !está totalmente bien! Incluso, podrían salir con personas de diferentes géneros hasta averiguar quién les atrae. Algunas de las orientaciones sexuales sobre las que hablamos hoy incluyen heterosexual, lesbiana, gay u homosexual, bisexual, queer, pansexual y asexual. Recuerden: ¡son increíbles tal y como son!</a:t>
            </a:r>
            <a:endParaRPr lang="es-MX" noProof="0" dirty="0"/>
          </a:p>
        </p:txBody>
      </p:sp>
      <p:sp>
        <p:nvSpPr>
          <p:cNvPr id="4" name="Slide Number Placeholder 3"/>
          <p:cNvSpPr>
            <a:spLocks noGrp="1"/>
          </p:cNvSpPr>
          <p:nvPr>
            <p:ph type="sldNum" sz="quarter" idx="10"/>
          </p:nvPr>
        </p:nvSpPr>
        <p:spPr/>
        <p:txBody>
          <a:bodyPr/>
          <a:lstStyle/>
          <a:p>
            <a:fld id="{68BAA58B-7F68-4F22-A5B3-354C37D900B1}" type="slidenum">
              <a:rPr lang="en-US" smtClean="0"/>
              <a:t>42</a:t>
            </a:fld>
            <a:endParaRPr lang="en-US" dirty="0"/>
          </a:p>
        </p:txBody>
      </p:sp>
    </p:spTree>
    <p:extLst>
      <p:ext uri="{BB962C8B-B14F-4D97-AF65-F5344CB8AC3E}">
        <p14:creationId xmlns:p14="http://schemas.microsoft.com/office/powerpoint/2010/main" val="3942259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a:t>
            </a:r>
            <a:r>
              <a:rPr lang="es-MX" baseline="0" noProof="0" dirty="0"/>
              <a:t> </a:t>
            </a:r>
            <a:r>
              <a:rPr lang="en-US" i="1" baseline="0" dirty="0"/>
              <a:t>Los </a:t>
            </a:r>
            <a:r>
              <a:rPr lang="es-MX" i="1" noProof="0" dirty="0"/>
              <a:t>“límites sexuales” son lo que aceptan hacer sexualmente y lo que no aceptan hacer sexualmente. ¿Quién puede decidir cuáles son los límites sexuales de ustedes? Muestren un 1 para “usted” y un 2 para “su pareja”.</a:t>
            </a:r>
            <a:endParaRPr lang="en-US" i="1" baseline="0" dirty="0"/>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endParaRPr lang="en-US" i="0" baseline="0" dirty="0"/>
          </a:p>
          <a:p>
            <a:r>
              <a:rPr lang="en-US" i="0" baseline="0" dirty="0" err="1"/>
              <a:t>Diga</a:t>
            </a:r>
            <a:r>
              <a:rPr lang="en-US" i="0" baseline="0" dirty="0"/>
              <a:t>: </a:t>
            </a:r>
            <a:r>
              <a:rPr lang="en-US" i="1" baseline="0" dirty="0" err="1"/>
              <a:t>Correcto</a:t>
            </a:r>
            <a:r>
              <a:rPr lang="en-US" i="1" baseline="0" dirty="0"/>
              <a:t>. ¡</a:t>
            </a:r>
            <a:r>
              <a:rPr lang="es-MX" i="1" noProof="0" dirty="0"/>
              <a:t>Solo USTEDES pueden decidir qué tipos de cosas quieren hacer y qué no quieren hacer</a:t>
            </a:r>
            <a:r>
              <a:rPr lang="en-US" i="1" baseline="0" dirty="0"/>
              <a:t>! </a:t>
            </a:r>
            <a:r>
              <a:rPr lang="es-MX" i="1" baseline="0" noProof="0" dirty="0"/>
              <a:t>Antes de ser sexuales con alguien, es muy importante que sepan qué tipos de contacto son aceptables para ustedes y cuáles tipos de contacto NO son aceptables para ustedes. También es importante que puedan decir a su pareja cuáles son los límites sexuales de ustedes. Esto es parte de la autodefensa sexual</a:t>
            </a:r>
            <a:r>
              <a:rPr lang="en-US" i="1" baseline="0" dirty="0"/>
              <a:t>.</a:t>
            </a:r>
            <a:endParaRPr lang="en-US" i="0" baseline="0" dirty="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43</a:t>
            </a:fld>
            <a:endParaRPr lang="en-US" dirty="0"/>
          </a:p>
        </p:txBody>
      </p:sp>
    </p:spTree>
    <p:extLst>
      <p:ext uri="{BB962C8B-B14F-4D97-AF65-F5344CB8AC3E}">
        <p14:creationId xmlns:p14="http://schemas.microsoft.com/office/powerpoint/2010/main" val="1424978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Si alguien les lastima o si alguien alguna vez les toca el cuerpo de una manera que no les gusta, pueden pedir ayuda</a:t>
            </a:r>
            <a:r>
              <a:rPr lang="en-US" i="1" baseline="0" dirty="0"/>
              <a:t>. </a:t>
            </a:r>
            <a:r>
              <a:rPr lang="es-ES" i="1" baseline="0" dirty="0"/>
              <a:t>No hicieron nada malo, y siempre hay alguien quien les pueda ayudar</a:t>
            </a:r>
            <a:r>
              <a:rPr lang="en-US" i="1" baseline="0" dirty="0"/>
              <a:t>. </a:t>
            </a:r>
            <a:r>
              <a:rPr lang="es-ES" i="1" baseline="0" dirty="0"/>
              <a:t>Pueden hablar con una persona de su círculo verde de confianza para pedir ayuda</a:t>
            </a:r>
            <a:r>
              <a:rPr lang="en-US" i="1" baseline="0" dirty="0"/>
              <a:t>. </a:t>
            </a:r>
            <a:r>
              <a:rPr lang="es-ES" i="1" baseline="0" dirty="0"/>
              <a:t>Si alguien está lastimando a una persona que conocen, también pueden hablar con una persona de su círculo verde de confianza para pedir ayuda</a:t>
            </a:r>
            <a:r>
              <a:rPr lang="en-US" i="1" baseline="0" dirty="0"/>
              <a:t>. </a:t>
            </a:r>
            <a:r>
              <a:rPr lang="es-ES" b="0" i="1" baseline="0" dirty="0"/>
              <a:t>Si está sucediendo una emergencia, siempre pueden llamar a 911</a:t>
            </a:r>
            <a:r>
              <a:rPr lang="en-US" b="0" i="1" baseline="0" dirty="0"/>
              <a:t>. </a:t>
            </a:r>
            <a:r>
              <a:rPr lang="es-ES" b="0" i="1" baseline="0" dirty="0"/>
              <a:t>Si llaman a 911 para pedir ayuda, puede llegar la policía o una ambulancia</a:t>
            </a:r>
            <a:r>
              <a:rPr lang="en-US" b="0" i="1" baseline="0" dirty="0"/>
              <a:t>. </a:t>
            </a:r>
          </a:p>
          <a:p>
            <a:endParaRPr lang="en-US" i="1" baseline="0" dirty="0"/>
          </a:p>
          <a:p>
            <a:r>
              <a:rPr lang="es-ES" i="1" baseline="0" dirty="0"/>
              <a:t>Si la primera persona a quien le dicen no les cree o no les consigue ayuda, continúen diciendo a otras personas en quienes confíen lo que sucede hasta conseguir la ayuda que necesitan</a:t>
            </a:r>
            <a:r>
              <a:rPr lang="en-US" i="1" baseline="0" dirty="0"/>
              <a:t>. </a:t>
            </a:r>
            <a:r>
              <a:rPr lang="es-ES" i="1" baseline="0" dirty="0"/>
              <a:t>También, siempre pueden hablar conmigo después de la clase si necesitan ayuda</a:t>
            </a:r>
            <a:r>
              <a:rPr lang="en-US" i="1" baseline="0"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44</a:t>
            </a:fld>
            <a:endParaRPr lang="en-US" dirty="0"/>
          </a:p>
        </p:txBody>
      </p:sp>
    </p:spTree>
    <p:extLst>
      <p:ext uri="{BB962C8B-B14F-4D97-AF65-F5344CB8AC3E}">
        <p14:creationId xmlns:p14="http://schemas.microsoft.com/office/powerpoint/2010/main" val="432048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Diga</a:t>
            </a:r>
            <a:r>
              <a:rPr lang="en-U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¿Alguien recuerda nuestra declaración de poder? Nuestra declaración de poder es: “Me conozco mejor que nadie”. Esto significa que, individualmente, ustedes se conocen mejor que cualquier otra persona</a:t>
            </a:r>
            <a:r>
              <a:rPr lang="en-US" sz="1200" i="1"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Hoy tuvieron la oportunidad de pensar en su orientación sexual y sus límites sexuales</a:t>
            </a:r>
            <a:r>
              <a:rPr lang="en-US" sz="1200" i="1" kern="1200" baseline="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Vamos a juntarnos en círculo y, a la cuenta de tres, digamos nuestra declaración de poder</a:t>
            </a:r>
            <a:r>
              <a:rPr lang="en-US" sz="1200" i="1" kern="1200" dirty="0">
                <a:solidFill>
                  <a:schemeClr val="tx1"/>
                </a:solidFill>
                <a:effectLst/>
                <a:latin typeface="+mn-lt"/>
                <a:ea typeface="+mn-ea"/>
                <a:cs typeface="+mn-cs"/>
              </a:rPr>
              <a:t>.</a:t>
            </a:r>
          </a:p>
          <a:p>
            <a:pPr lvl="0"/>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i="0" kern="1200" dirty="0">
                <a:solidFill>
                  <a:schemeClr val="tx1"/>
                </a:solidFill>
                <a:effectLst/>
                <a:latin typeface="+mn-lt"/>
                <a:ea typeface="+mn-ea"/>
                <a:cs typeface="+mn-cs"/>
              </a:rPr>
              <a:t>Pida a quienes quieran participar que pongan una mano en el centro del círculo</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Pida que alguien se ofrezca a contar hasta tres</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Después de “tres”, dicen la declaración de poder a la vez que levanten las manos al aire</a:t>
            </a:r>
            <a:r>
              <a:rPr lang="en-US" sz="1200" i="0" kern="1200" dirty="0">
                <a:solidFill>
                  <a:schemeClr val="tx1"/>
                </a:solidFill>
                <a:effectLst/>
                <a:latin typeface="+mn-lt"/>
                <a:ea typeface="+mn-ea"/>
                <a:cs typeface="+mn-cs"/>
              </a:rPr>
              <a:t>. </a:t>
            </a:r>
            <a:r>
              <a:rPr lang="es-ES" sz="1200" i="0" kern="1200" dirty="0">
                <a:solidFill>
                  <a:schemeClr val="tx1"/>
                </a:solidFill>
                <a:effectLst/>
                <a:latin typeface="+mn-lt"/>
                <a:ea typeface="+mn-ea"/>
                <a:cs typeface="+mn-cs"/>
              </a:rPr>
              <a:t>También pueden ponerse de pie en el círculo sin tocarse las manos, si prefieren</a:t>
            </a:r>
            <a:r>
              <a:rPr lang="en-US" sz="1200" i="0" kern="1200" baseline="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pPr lvl="0"/>
            <a:endParaRPr lang="en-US"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45</a:t>
            </a:fld>
            <a:endParaRPr lang="en-US" dirty="0"/>
          </a:p>
        </p:txBody>
      </p:sp>
    </p:spTree>
    <p:extLst>
      <p:ext uri="{BB962C8B-B14F-4D97-AF65-F5344CB8AC3E}">
        <p14:creationId xmlns:p14="http://schemas.microsoft.com/office/powerpoint/2010/main" val="3014653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SAFE agradece al Consejo de Texas para Discapacidades de Desarrollo el financiamiento de este programa de estudios</a:t>
            </a:r>
            <a:r>
              <a:rPr lang="en-US" dirty="0"/>
              <a:t>.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46</a:t>
            </a:fld>
            <a:endParaRPr lang="en-US" dirty="0"/>
          </a:p>
        </p:txBody>
      </p:sp>
    </p:spTree>
    <p:extLst>
      <p:ext uri="{BB962C8B-B14F-4D97-AF65-F5344CB8AC3E}">
        <p14:creationId xmlns:p14="http://schemas.microsoft.com/office/powerpoint/2010/main" val="649044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47</a:t>
            </a:fld>
            <a:endParaRPr lang="en-US" dirty="0"/>
          </a:p>
        </p:txBody>
      </p:sp>
    </p:spTree>
    <p:extLst>
      <p:ext uri="{BB962C8B-B14F-4D97-AF65-F5344CB8AC3E}">
        <p14:creationId xmlns:p14="http://schemas.microsoft.com/office/powerpoint/2010/main" val="109708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sz="1200" b="0" i="1" u="none" strike="noStrike" kern="1200" noProof="0" dirty="0">
                <a:solidFill>
                  <a:schemeClr val="tx1"/>
                </a:solidFill>
                <a:effectLst/>
                <a:latin typeface="+mn-lt"/>
                <a:ea typeface="+mn-ea"/>
                <a:cs typeface="+mn-cs"/>
              </a:rPr>
              <a:t>Quiero recordar a todo el mundo aquí que tengo la obligación de denunciar a Servicios de Protección a Adultos o APS. ¿Alguien recuerda lo que eso significa? Normalmente, lo que comentamos en la clase se queda en la clase, a menos de que yo tenga su consentimiento para compartirlo. Este es un lugar privado y seguro para hacer preguntas sobre sus cuerpos y el sexo. Pero, si me dicen que alguien les lastima a ustedes o a otra persona, necesito informar sobre esto a Servicios de Protección a Adultos. Yo necesitaría conseguir que ustedes o la otra persona ayuden, para que ya no les lastimen. Si necesito informar a APS, se los diré primero a ustedes. Podemos hacer la denuncia por teléfono o por computadora. ¿Alguien tiene alguna pregunta sobre eso?</a:t>
            </a:r>
            <a:endParaRPr lang="es-MX" i="1"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5</a:t>
            </a:fld>
            <a:endParaRPr lang="en-US"/>
          </a:p>
        </p:txBody>
      </p:sp>
    </p:spTree>
    <p:extLst>
      <p:ext uri="{BB962C8B-B14F-4D97-AF65-F5344CB8AC3E}">
        <p14:creationId xmlns:p14="http://schemas.microsoft.com/office/powerpoint/2010/main" val="256717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 la agenda. </a:t>
            </a:r>
            <a:r>
              <a:rPr lang="es-ES" sz="1200" kern="1200" dirty="0">
                <a:solidFill>
                  <a:schemeClr val="tx1"/>
                </a:solidFill>
                <a:effectLst/>
                <a:latin typeface="+mn-lt"/>
                <a:ea typeface="+mn-ea"/>
                <a:cs typeface="+mn-cs"/>
              </a:rPr>
              <a:t>Como opción, puede pedir que alguien del grupo se ofrezca para leer la agenda.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6</a:t>
            </a:fld>
            <a:endParaRPr lang="en-US"/>
          </a:p>
        </p:txBody>
      </p:sp>
    </p:spTree>
    <p:extLst>
      <p:ext uri="{BB962C8B-B14F-4D97-AF65-F5344CB8AC3E}">
        <p14:creationId xmlns:p14="http://schemas.microsoft.com/office/powerpoint/2010/main" val="3519605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Diga</a:t>
            </a:r>
            <a:r>
              <a:rPr lang="en-US" dirty="0"/>
              <a:t>: </a:t>
            </a:r>
            <a:r>
              <a:rPr lang="es-ES" i="1" dirty="0"/>
              <a:t>Después de que una persona pase por la pubertad, es normal que tenga sentimientos sexuales</a:t>
            </a:r>
            <a:r>
              <a:rPr lang="en-US" i="1" dirty="0"/>
              <a:t>. </a:t>
            </a:r>
            <a:r>
              <a:rPr lang="es-ES" i="1" dirty="0"/>
              <a:t>Los sentimientos sexuales son cuando ven a alguien y piensan que es súper y les atrae</a:t>
            </a:r>
            <a:r>
              <a:rPr lang="en-US" i="1" baseline="0" dirty="0"/>
              <a:t>. </a:t>
            </a:r>
            <a:r>
              <a:rPr lang="es-ES" i="1" baseline="0" dirty="0"/>
              <a:t>Quizás comiencen a pensar en besar o tocar a esa persona</a:t>
            </a:r>
            <a:r>
              <a:rPr lang="es-MX" i="1" baseline="0" noProof="0" dirty="0"/>
              <a:t>. Pueden sentir calor y hormigueo en sus genitales, su vulva y vagina pueden sentirse húmedas o su pene puede sentirse duro</a:t>
            </a:r>
            <a:r>
              <a:rPr lang="en-US" i="1" baseline="0" dirty="0"/>
              <a:t>. </a:t>
            </a:r>
          </a:p>
          <a:p>
            <a:endParaRPr lang="en-US" i="1" baseline="0" dirty="0"/>
          </a:p>
          <a:p>
            <a:r>
              <a:rPr lang="es-MX" i="1" baseline="0" noProof="0" dirty="0"/>
              <a:t>Algunas veces, al tener sentimientos sexuales, las personas dirán que se sienten “prendidas” o “cachondas”.</a:t>
            </a:r>
            <a:r>
              <a:rPr lang="en-US" i="1" baseline="0" dirty="0"/>
              <a:t> </a:t>
            </a:r>
          </a:p>
          <a:p>
            <a:endParaRPr lang="en-US" i="1" baseline="0" dirty="0"/>
          </a:p>
          <a:p>
            <a:r>
              <a:rPr lang="es-ES" i="0" baseline="0" dirty="0"/>
              <a:t>Puede ser útil reconocer términos de jerga, ya que es probable que el grupo los escuchará de sus pares o en medios tradicionales o sociales</a:t>
            </a:r>
            <a:r>
              <a:rPr lang="en-US" i="0" baseline="0" dirty="0"/>
              <a:t>. </a:t>
            </a:r>
            <a:r>
              <a:rPr lang="es-ES" i="0" baseline="0" dirty="0"/>
              <a:t>Además, es muy importante que entiendan la terminología correcta para </a:t>
            </a:r>
            <a:r>
              <a:rPr lang="es-MX" i="0" baseline="0" noProof="0" dirty="0"/>
              <a:t>estos sentimientos</a:t>
            </a:r>
            <a:r>
              <a:rPr lang="en-US" i="0" baseline="0" dirty="0"/>
              <a:t>.</a:t>
            </a:r>
            <a:endParaRPr lang="en-US" i="0" dirty="0"/>
          </a:p>
          <a:p>
            <a:endParaRPr lang="en-US" i="1" baseline="0" dirty="0"/>
          </a:p>
          <a:p>
            <a:r>
              <a:rPr lang="en-US" i="0" baseline="0" dirty="0" err="1"/>
              <a:t>Diga</a:t>
            </a:r>
            <a:r>
              <a:rPr lang="en-US" i="1" baseline="0" dirty="0"/>
              <a:t>: </a:t>
            </a:r>
            <a:r>
              <a:rPr lang="es-ES" i="1" baseline="0" dirty="0"/>
              <a:t>Los sentimientos sexuales son muy normales, y no deben sentirse mal por tenerlos</a:t>
            </a:r>
            <a:r>
              <a:rPr lang="en-US" i="1" baseline="0" dirty="0"/>
              <a:t>. </a:t>
            </a:r>
            <a:r>
              <a:rPr lang="es-ES" i="1" baseline="0" dirty="0"/>
              <a:t>También es muy normal si no tienen sentimientos sexuales</a:t>
            </a:r>
            <a:r>
              <a:rPr lang="en-US" i="1" baseline="0" dirty="0"/>
              <a: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7</a:t>
            </a:fld>
            <a:endParaRPr lang="en-US"/>
          </a:p>
        </p:txBody>
      </p:sp>
    </p:spTree>
    <p:extLst>
      <p:ext uri="{BB962C8B-B14F-4D97-AF65-F5344CB8AC3E}">
        <p14:creationId xmlns:p14="http://schemas.microsoft.com/office/powerpoint/2010/main" val="262100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0" kern="1200" noProof="0" dirty="0">
                <a:solidFill>
                  <a:schemeClr val="tx1"/>
                </a:solidFill>
                <a:effectLst/>
                <a:latin typeface="+mn-lt"/>
                <a:ea typeface="+mn-ea"/>
                <a:cs typeface="+mn-cs"/>
              </a:rPr>
              <a:t>Diga: </a:t>
            </a:r>
            <a:r>
              <a:rPr lang="es-MX" sz="1200" b="0" i="1" kern="1200" noProof="0" dirty="0">
                <a:solidFill>
                  <a:schemeClr val="tx1"/>
                </a:solidFill>
                <a:effectLst/>
                <a:latin typeface="+mn-lt"/>
                <a:ea typeface="+mn-ea"/>
                <a:cs typeface="+mn-cs"/>
              </a:rPr>
              <a:t>Hay muchos aspectos que componen quiénes son</a:t>
            </a:r>
            <a:r>
              <a:rPr lang="es-MX" sz="1200" b="0" i="1" kern="1200" baseline="0" noProof="0" dirty="0">
                <a:solidFill>
                  <a:schemeClr val="tx1"/>
                </a:solidFill>
                <a:effectLst/>
                <a:latin typeface="+mn-lt"/>
                <a:ea typeface="+mn-ea"/>
                <a:cs typeface="+mn-cs"/>
              </a:rPr>
              <a:t>. Quizás se identifiquen como hombre, mujer o persona no binaria. Quizás sean lesbiana, homosexual o gay, heterosexual, bisexual, transgénero, “queer” o asexual. Ustedes tienen un color de piel y son de una raza y quizás tengan una discapacidad, quizás no. Todas las personas somos diferentes, ¡y eso es lo que hace que el mundo sea maravilloso! También es cierto que todas las personas tienen diferentes niveles de sentimientos sexuales y diferentes maneras de querer ser sexuales. Algunas veces escuchamos estereotipos, o cosas que no son del todo ciertas, acerca de la identidad y sexo de las personas. La verdad es que a las personas de todos los géneros, orientaciones sexuales, razas, discapacidades y más les puede interesar mucho el sexo o les puede no interesar el sexo. A personas de cualquier identidad les puede gustar tomar la iniciativa para pedir a otra persona tener sexo o quizás sean un poco más tímidas o nerviosas al hablar sobre el sexo. Todo esto es normal.</a:t>
            </a:r>
          </a:p>
          <a:p>
            <a:endParaRPr lang="es-MX" sz="1200" b="0" i="1" kern="1200" baseline="0" noProof="0" dirty="0">
              <a:solidFill>
                <a:schemeClr val="tx1"/>
              </a:solidFill>
              <a:effectLst/>
              <a:latin typeface="+mn-lt"/>
              <a:ea typeface="+mn-ea"/>
              <a:cs typeface="+mn-cs"/>
            </a:endParaRPr>
          </a:p>
          <a:p>
            <a:r>
              <a:rPr lang="es-MX" sz="1200" b="0" i="1" kern="1200" baseline="0" noProof="0" dirty="0">
                <a:solidFill>
                  <a:schemeClr val="tx1"/>
                </a:solidFill>
                <a:effectLst/>
                <a:latin typeface="+mn-lt"/>
                <a:ea typeface="+mn-ea"/>
                <a:cs typeface="+mn-cs"/>
              </a:rPr>
              <a:t>Por ejemplo, es muy común que mujeres quieran tener mucho sexo o que a hombres no les interese tanto tener sexo. Personas de cualquier color de piel pueden querer tener mucho sexo o quizás no les interese tanto el sexo. Algunas personas bisexuales pueden querer tener mucho sexo y otras quizás no tengan sexo con frecuencia o nunca. Las personas con discapacidades son sexuales, igual que las personas sin discapacidades. Las personas con discapacidades físicas pueden tener sexo si quieren. Quizás solo necesiten algún aparato o ayuda para que sea posible. Pero, como sea que se sientan acerca del sexo, cualquiera que sea su identidad, ¡es normal y está bien! Nunca está bien hacer a alguien sentirse mal por tener sexo o por no tener sexo. Llamar a alguien algo como “degenerado” o “puta” por tener mucho sexo no está bien.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1"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1" kern="1200" baseline="0" noProof="0" dirty="0">
                <a:solidFill>
                  <a:schemeClr val="tx1"/>
                </a:solidFill>
                <a:effectLst/>
                <a:latin typeface="+mn-lt"/>
                <a:ea typeface="+mn-ea"/>
                <a:cs typeface="+mn-cs"/>
              </a:rPr>
              <a:t>Cuando sea que personas tengan sexo, lo más importante es que den su consentimiento y se sientan bien y de manera segura todo el tiempo. </a:t>
            </a:r>
            <a:endParaRPr lang="es-MX" b="0" i="1" noProof="0" dirty="0"/>
          </a:p>
        </p:txBody>
      </p:sp>
      <p:sp>
        <p:nvSpPr>
          <p:cNvPr id="4" name="Slide Number Placeholder 3"/>
          <p:cNvSpPr>
            <a:spLocks noGrp="1"/>
          </p:cNvSpPr>
          <p:nvPr>
            <p:ph type="sldNum" sz="quarter" idx="10"/>
          </p:nvPr>
        </p:nvSpPr>
        <p:spPr/>
        <p:txBody>
          <a:bodyPr/>
          <a:lstStyle/>
          <a:p>
            <a:fld id="{CECF5B3D-642E-4B28-87C2-F57D0825168C}" type="slidenum">
              <a:rPr lang="en-US" smtClean="0"/>
              <a:t>8</a:t>
            </a:fld>
            <a:endParaRPr lang="en-US"/>
          </a:p>
        </p:txBody>
      </p:sp>
    </p:spTree>
    <p:extLst>
      <p:ext uri="{BB962C8B-B14F-4D97-AF65-F5344CB8AC3E}">
        <p14:creationId xmlns:p14="http://schemas.microsoft.com/office/powerpoint/2010/main" val="3046341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Diga: </a:t>
            </a:r>
            <a:r>
              <a:rPr lang="es-MX" i="1" noProof="0" dirty="0"/>
              <a:t>Entonces, ¿qué hacen cuando tienen sentimientos sexuales? La verdad es que ignorar los sentimientos sexuales no los hará desaparecer. No pueden controlar si tienen o no tienen sentimientos sexuales. Pero sí pueden controlar lo que hacen cuando tengan sentimientos sexuales.</a:t>
            </a:r>
            <a:endParaRPr lang="es-MX" i="1" baseline="0" noProof="0" dirty="0"/>
          </a:p>
          <a:p>
            <a:endParaRPr lang="en-US" i="1" baseline="0" dirty="0"/>
          </a:p>
          <a:p>
            <a:r>
              <a:rPr lang="es-MX" i="1" baseline="0" noProof="0" dirty="0"/>
              <a:t>Una opción que tienen es masturbarse. Recuerden: masturbarse es cuando se tocan sus propios genitales (su pene o vulva) para sentirse bien sexualmente. Personas de cualquier género se masturban. ¡Es algo totalmente normal! Hablemos sobre un par de cosas que necesitan hacer para mantener sus cuerpos sanos al masturbarse. Antes de masturbarse, deben lavarse las manos. Masturbarse puede ser un poco sucio.</a:t>
            </a:r>
            <a:r>
              <a:rPr lang="en-US" i="1" baseline="0" dirty="0"/>
              <a:t> </a:t>
            </a:r>
            <a:r>
              <a:rPr lang="es-ES" sz="1200" b="0" i="1" u="none" strike="noStrike" kern="1200" dirty="0">
                <a:solidFill>
                  <a:schemeClr val="tx1"/>
                </a:solidFill>
                <a:effectLst/>
                <a:latin typeface="+mn-lt"/>
                <a:ea typeface="+mn-ea"/>
                <a:cs typeface="+mn-cs"/>
              </a:rPr>
              <a:t>Siempre deben asegurarse de tener una toalla o alguna otra cosa para limpiar su cuerpo y el área alrededor después de masturbarse</a:t>
            </a:r>
            <a:r>
              <a:rPr lang="en-US" sz="1200" b="0" i="1"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Es buena idea lavarse las manos y los genitales después de masturbarse también</a:t>
            </a:r>
            <a:r>
              <a:rPr lang="en-US" sz="1200" b="0" i="1"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1" u="none" strike="noStrike" kern="1200" noProof="0" dirty="0">
                <a:solidFill>
                  <a:schemeClr val="tx1"/>
                </a:solidFill>
                <a:effectLst/>
                <a:latin typeface="+mn-lt"/>
                <a:ea typeface="+mn-ea"/>
                <a:cs typeface="+mn-cs"/>
              </a:rPr>
              <a:t>Una segunda opción que tienen al tener sentimientos sexuales es tener sexo con otra persona. Esto es de lo que vamos a hablar hoy. Recuerden: cuando sea que vayan a tocar el cuerpo de alguien más, ¡necesitan tener su consentimiento! Esto significa que primero preguntan y luego respetan su respuesta</a:t>
            </a:r>
            <a:r>
              <a:rPr lang="en-US" sz="1200" b="0" i="1" u="none" strike="noStrike" kern="1200" dirty="0">
                <a:solidFill>
                  <a:schemeClr val="tx1"/>
                </a:solidFill>
                <a:effectLst/>
                <a:latin typeface="+mn-lt"/>
                <a:ea typeface="+mn-ea"/>
                <a:cs typeface="+mn-cs"/>
              </a:rPr>
              <a:t>.</a:t>
            </a:r>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1" u="none" strike="noStrike" kern="1200" baseline="0" noProof="0" dirty="0">
                <a:solidFill>
                  <a:schemeClr val="tx1"/>
                </a:solidFill>
                <a:effectLst/>
                <a:latin typeface="+mn-lt"/>
                <a:ea typeface="+mn-ea"/>
                <a:cs typeface="+mn-cs"/>
              </a:rPr>
              <a:t>Ya sea si eligen masturbarse o tener sexo con otra persona, necesitan asegurarse de estar en un lugar seguro y privado… ¡lo primero en nuestra Lista de verificación para sexualidad segura! ¿Quién recuerda qué es un lugar seguro y privado para masturbarse o tener sexo?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t>Dé al grupo suficiente tiempo para procesar la pregunta y tomar sus decisiones.</a:t>
            </a:r>
            <a:r>
              <a:rPr lang="en-US"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kern="1200" noProof="0" dirty="0">
                <a:solidFill>
                  <a:schemeClr val="tx1"/>
                </a:solidFill>
                <a:effectLst/>
                <a:latin typeface="+mn-lt"/>
                <a:ea typeface="+mn-ea"/>
                <a:cs typeface="+mn-cs"/>
              </a:rPr>
              <a:t>Diga:</a:t>
            </a:r>
            <a:r>
              <a:rPr lang="es-MX" sz="1200" b="0" i="0" u="none" strike="noStrike" kern="1200" baseline="0" noProof="0" dirty="0">
                <a:solidFill>
                  <a:schemeClr val="tx1"/>
                </a:solidFill>
                <a:effectLst/>
                <a:latin typeface="+mn-lt"/>
                <a:ea typeface="+mn-ea"/>
                <a:cs typeface="+mn-cs"/>
              </a:rPr>
              <a:t> </a:t>
            </a:r>
            <a:r>
              <a:rPr lang="es-ES" sz="1200" b="0" i="1" u="none" strike="noStrike" kern="1200" baseline="0" dirty="0">
                <a:solidFill>
                  <a:schemeClr val="tx1"/>
                </a:solidFill>
                <a:effectLst/>
                <a:latin typeface="+mn-lt"/>
                <a:ea typeface="+mn-ea"/>
                <a:cs typeface="+mn-cs"/>
              </a:rPr>
              <a:t>S</a:t>
            </a:r>
            <a:r>
              <a:rPr lang="es-ES" b="0" i="1" baseline="0" dirty="0"/>
              <a:t>u recámara o su baño en casa con la puerta cerrada y con llave, y con las ventanas tapadas, son lugares seguros y privados para ser sexuales.</a:t>
            </a:r>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9</a:t>
            </a:fld>
            <a:endParaRPr lang="en-US"/>
          </a:p>
        </p:txBody>
      </p:sp>
    </p:spTree>
    <p:extLst>
      <p:ext uri="{BB962C8B-B14F-4D97-AF65-F5344CB8AC3E}">
        <p14:creationId xmlns:p14="http://schemas.microsoft.com/office/powerpoint/2010/main" val="592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12E60E-129C-4754-A6AF-213D268A54A3}" type="datetimeFigureOut">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2873004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2E60E-129C-4754-A6AF-213D268A54A3}" type="datetimeFigureOut">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824535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2E60E-129C-4754-A6AF-213D268A54A3}" type="datetimeFigureOut">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390350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2E60E-129C-4754-A6AF-213D268A54A3}" type="datetimeFigureOut">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113467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12E60E-129C-4754-A6AF-213D268A54A3}" type="datetimeFigureOut">
              <a:rPr lang="en-US" smtClean="0"/>
              <a:t>2/26/23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2690909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12E60E-129C-4754-A6AF-213D268A54A3}" type="datetimeFigureOut">
              <a:rPr lang="en-US" smtClean="0"/>
              <a:t>2/26/23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91653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12E60E-129C-4754-A6AF-213D268A54A3}" type="datetimeFigureOut">
              <a:rPr lang="en-US" smtClean="0"/>
              <a:t>2/26/23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413690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12E60E-129C-4754-A6AF-213D268A54A3}" type="datetimeFigureOut">
              <a:rPr lang="en-US" smtClean="0"/>
              <a:t>2/26/23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674046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2E60E-129C-4754-A6AF-213D268A54A3}" type="datetimeFigureOut">
              <a:rPr lang="en-US" smtClean="0"/>
              <a:t>2/26/23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2394080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2E60E-129C-4754-A6AF-213D268A54A3}" type="datetimeFigureOut">
              <a:rPr lang="en-US" smtClean="0"/>
              <a:t>2/26/23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369051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2E60E-129C-4754-A6AF-213D268A54A3}" type="datetimeFigureOut">
              <a:rPr lang="en-US" smtClean="0"/>
              <a:t>2/26/23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8C7733-BC0C-45F3-9659-05CF8C8B3AC9}" type="slidenum">
              <a:rPr lang="en-US" smtClean="0"/>
              <a:t>‹#›</a:t>
            </a:fld>
            <a:endParaRPr lang="en-US" dirty="0"/>
          </a:p>
        </p:txBody>
      </p:sp>
    </p:spTree>
    <p:extLst>
      <p:ext uri="{BB962C8B-B14F-4D97-AF65-F5344CB8AC3E}">
        <p14:creationId xmlns:p14="http://schemas.microsoft.com/office/powerpoint/2010/main" val="194607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2E60E-129C-4754-A6AF-213D268A54A3}" type="datetimeFigureOut">
              <a:rPr lang="en-US" smtClean="0"/>
              <a:t>2/26/23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C7733-BC0C-45F3-9659-05CF8C8B3AC9}" type="slidenum">
              <a:rPr lang="en-US" smtClean="0"/>
              <a:t>‹#›</a:t>
            </a:fld>
            <a:endParaRPr lang="en-US" dirty="0"/>
          </a:p>
        </p:txBody>
      </p:sp>
    </p:spTree>
    <p:extLst>
      <p:ext uri="{BB962C8B-B14F-4D97-AF65-F5344CB8AC3E}">
        <p14:creationId xmlns:p14="http://schemas.microsoft.com/office/powerpoint/2010/main" val="1821868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2.png"/><Relationship Id="rId4" Type="http://schemas.openxmlformats.org/officeDocument/2006/relationships/image" Target="../media/image37.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2.png"/><Relationship Id="rId4" Type="http://schemas.openxmlformats.org/officeDocument/2006/relationships/image" Target="../media/image36.pn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jpeg"/><Relationship Id="rId21" Type="http://schemas.openxmlformats.org/officeDocument/2006/relationships/image" Target="../media/image29.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4.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22.png"/><Relationship Id="rId22"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68.jpe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71.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70.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5.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75.png"/><Relationship Id="rId12"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image" Target="../media/image2.png"/><Relationship Id="rId4" Type="http://schemas.openxmlformats.org/officeDocument/2006/relationships/image" Target="../media/image36.png"/><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9.png"/><Relationship Id="rId7"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31757"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7147" t="37681" r="37800" b="44734"/>
          <a:stretch/>
        </p:blipFill>
        <p:spPr>
          <a:xfrm>
            <a:off x="9939130" y="180921"/>
            <a:ext cx="1987826" cy="786488"/>
          </a:xfrm>
          <a:prstGeom prst="rect">
            <a:avLst/>
          </a:prstGeom>
        </p:spPr>
      </p:pic>
      <p:grpSp>
        <p:nvGrpSpPr>
          <p:cNvPr id="6" name="Group 5"/>
          <p:cNvGrpSpPr/>
          <p:nvPr/>
        </p:nvGrpSpPr>
        <p:grpSpPr>
          <a:xfrm>
            <a:off x="1990167" y="100895"/>
            <a:ext cx="5931087" cy="1200329"/>
            <a:chOff x="1993631" y="100895"/>
            <a:chExt cx="5348743" cy="1200329"/>
          </a:xfrm>
        </p:grpSpPr>
        <p:sp>
          <p:nvSpPr>
            <p:cNvPr id="7" name="Rectangle 6"/>
            <p:cNvSpPr/>
            <p:nvPr/>
          </p:nvSpPr>
          <p:spPr>
            <a:xfrm>
              <a:off x="2025445" y="180921"/>
              <a:ext cx="4574467" cy="486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vin Round" panose="02000000000000000000" pitchFamily="2" charset="0"/>
              </a:endParaRPr>
            </a:p>
          </p:txBody>
        </p:sp>
        <p:sp>
          <p:nvSpPr>
            <p:cNvPr id="8" name="TextBox 7"/>
            <p:cNvSpPr txBox="1"/>
            <p:nvPr/>
          </p:nvSpPr>
          <p:spPr>
            <a:xfrm>
              <a:off x="1993631" y="100895"/>
              <a:ext cx="5348743"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Mis derechos, mi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vida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9" name="Rectangle 8"/>
          <p:cNvSpPr/>
          <p:nvPr/>
        </p:nvSpPr>
        <p:spPr>
          <a:xfrm>
            <a:off x="123568" y="2248930"/>
            <a:ext cx="5820032" cy="2372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0703" y="1904376"/>
            <a:ext cx="5696465" cy="3416320"/>
          </a:xfrm>
          <a:prstGeom prst="rect">
            <a:avLst/>
          </a:prstGeom>
          <a:solidFill>
            <a:schemeClr val="bg1"/>
          </a:solidFill>
        </p:spPr>
        <p:txBody>
          <a:bodyPr wrap="square" rtlCol="0">
            <a:spAutoFit/>
          </a:bodyPr>
          <a:lstStyle/>
          <a:p>
            <a:pPr algn="ctr"/>
            <a:r>
              <a:rPr lang="en-US" sz="7200" dirty="0" err="1">
                <a:latin typeface="PraterBlockPro" panose="020B0504010101020102" pitchFamily="34" charset="77"/>
                <a:ea typeface="Open Sans Extrabold" panose="020B0906030804020204" pitchFamily="34" charset="0"/>
                <a:cs typeface="PraterBlockPro" panose="020B0504010101020102" pitchFamily="34" charset="77"/>
              </a:rPr>
              <a:t>Sentimientos</a:t>
            </a:r>
            <a:r>
              <a:rPr lang="en-US" sz="7200" dirty="0">
                <a:latin typeface="PraterBlockPro" panose="020B0504010101020102" pitchFamily="34" charset="77"/>
                <a:ea typeface="Open Sans Extrabold" panose="020B0906030804020204" pitchFamily="34" charset="0"/>
                <a:cs typeface="PraterBlockPro" panose="020B0504010101020102" pitchFamily="34" charset="77"/>
              </a:rPr>
              <a:t> y </a:t>
            </a:r>
            <a:r>
              <a:rPr lang="en-US" sz="7200" dirty="0" err="1">
                <a:latin typeface="PraterBlockPro" panose="020B0504010101020102" pitchFamily="34" charset="77"/>
                <a:ea typeface="Open Sans Extrabold" panose="020B0906030804020204" pitchFamily="34" charset="0"/>
                <a:cs typeface="PraterBlockPro" panose="020B0504010101020102" pitchFamily="34" charset="77"/>
              </a:rPr>
              <a:t>actos</a:t>
            </a:r>
            <a:r>
              <a:rPr lang="en-US" sz="7200" dirty="0">
                <a:latin typeface="PraterBlockPro" panose="020B0504010101020102" pitchFamily="34" charset="77"/>
                <a:ea typeface="Open Sans Extrabold" panose="020B0906030804020204" pitchFamily="34" charset="0"/>
                <a:cs typeface="PraterBlockPro" panose="020B0504010101020102" pitchFamily="34" charset="77"/>
              </a:rPr>
              <a:t> </a:t>
            </a:r>
            <a:r>
              <a:rPr lang="en-US" sz="7200" dirty="0" err="1">
                <a:latin typeface="PraterBlockPro" panose="020B0504010101020102" pitchFamily="34" charset="77"/>
                <a:ea typeface="Open Sans Extrabold" panose="020B0906030804020204" pitchFamily="34" charset="0"/>
                <a:cs typeface="PraterBlockPro" panose="020B0504010101020102" pitchFamily="34" charset="77"/>
              </a:rPr>
              <a:t>sexuales</a:t>
            </a:r>
            <a:endParaRPr lang="en-US" sz="7200" dirty="0">
              <a:latin typeface="PraterBlockPro" panose="020B0504010101020102" pitchFamily="34" charset="77"/>
              <a:ea typeface="Open Sans Extrabold" panose="020B0906030804020204" pitchFamily="34" charset="0"/>
              <a:cs typeface="PraterBlockPro" panose="020B0504010101020102" pitchFamily="34" charset="77"/>
            </a:endParaRPr>
          </a:p>
        </p:txBody>
      </p:sp>
      <p:sp>
        <p:nvSpPr>
          <p:cNvPr id="11" name="Footer Placeholder 3">
            <a:extLst>
              <a:ext uri="{FF2B5EF4-FFF2-40B4-BE49-F238E27FC236}">
                <a16:creationId xmlns:a16="http://schemas.microsoft.com/office/drawing/2014/main" id="{F7E1BF8B-0606-478B-B94F-719207D26CA4}"/>
              </a:ext>
            </a:extLst>
          </p:cNvPr>
          <p:cNvSpPr txBox="1">
            <a:spLocks/>
          </p:cNvSpPr>
          <p:nvPr/>
        </p:nvSpPr>
        <p:spPr>
          <a:xfrm>
            <a:off x="6390167" y="6677079"/>
            <a:ext cx="5801833" cy="129162"/>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62583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66" y="-59204"/>
            <a:ext cx="12274666" cy="6917204"/>
          </a:xfrm>
          <a:prstGeom prst="rect">
            <a:avLst/>
          </a:prstGeom>
        </p:spPr>
      </p:pic>
      <p:sp>
        <p:nvSpPr>
          <p:cNvPr id="6" name="TextBox 5"/>
          <p:cNvSpPr txBox="1"/>
          <p:nvPr/>
        </p:nvSpPr>
        <p:spPr>
          <a:xfrm>
            <a:off x="4223657" y="5390866"/>
            <a:ext cx="4278897"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Abstinencia</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a:extLst>
              <a:ext uri="{FF2B5EF4-FFF2-40B4-BE49-F238E27FC236}">
                <a16:creationId xmlns:a16="http://schemas.microsoft.com/office/drawing/2014/main" id="{8AEAC6AF-293C-4B99-9ECE-B6CA7B6C35EF}"/>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1517075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163300" cy="6858000"/>
          </a:xfrm>
          <a:prstGeom prst="rect">
            <a:avLst/>
          </a:prstGeom>
        </p:spPr>
      </p:pic>
      <p:sp>
        <p:nvSpPr>
          <p:cNvPr id="6" name="TextBox 5"/>
          <p:cNvSpPr txBox="1"/>
          <p:nvPr/>
        </p:nvSpPr>
        <p:spPr>
          <a:xfrm>
            <a:off x="285750" y="1665027"/>
            <a:ext cx="3303611" cy="4832092"/>
          </a:xfrm>
          <a:prstGeom prst="rect">
            <a:avLst/>
          </a:prstGeom>
          <a:noFill/>
        </p:spPr>
        <p:txBody>
          <a:bodyPr wrap="square" rtlCol="0">
            <a:spAutoFit/>
          </a:bodyPr>
          <a:lstStyle/>
          <a:p>
            <a:pPr marL="285750" indent="-285750">
              <a:buFont typeface="Arial" panose="020B0604020202020204" pitchFamily="34" charset="0"/>
              <a:buChar char="•"/>
            </a:pPr>
            <a:r>
              <a:rPr lang="es-MX" sz="2800">
                <a:latin typeface="Tahoma" panose="020B0604030504040204" pitchFamily="34" charset="0"/>
                <a:ea typeface="Tahoma" panose="020B0604030504040204" pitchFamily="34" charset="0"/>
                <a:cs typeface="Tahoma" panose="020B0604030504040204" pitchFamily="34" charset="0"/>
              </a:rPr>
              <a:t>Alguien necesita tener 17 años de edad o más para aceptar tener sexo.</a:t>
            </a:r>
          </a:p>
          <a:p>
            <a:pPr marL="285750" indent="-285750">
              <a:buFont typeface="Arial" panose="020B0604020202020204" pitchFamily="34" charset="0"/>
              <a:buChar char="•"/>
            </a:pPr>
            <a:endParaRPr lang="es-MX" sz="280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2800">
                <a:latin typeface="Tahoma" panose="020B0604030504040204" pitchFamily="34" charset="0"/>
                <a:ea typeface="Tahoma" panose="020B0604030504040204" pitchFamily="34" charset="0"/>
                <a:cs typeface="Tahoma" panose="020B0604030504040204" pitchFamily="34" charset="0"/>
              </a:rPr>
              <a:t>Es inapropiado e illegal ser sexual con alguien de 16 años de edad o menor.</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 name="TextBox 1"/>
          <p:cNvSpPr txBox="1"/>
          <p:nvPr/>
        </p:nvSpPr>
        <p:spPr>
          <a:xfrm>
            <a:off x="7142206" y="2558139"/>
            <a:ext cx="1186248" cy="707886"/>
          </a:xfrm>
          <a:prstGeom prst="rect">
            <a:avLst/>
          </a:prstGeom>
          <a:solidFill>
            <a:schemeClr val="bg1"/>
          </a:solid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14 </a:t>
            </a:r>
            <a:r>
              <a:rPr lang="en-US" sz="2000" dirty="0" err="1">
                <a:latin typeface="Tahoma" panose="020B0604030504040204" pitchFamily="34" charset="0"/>
                <a:ea typeface="Tahoma" panose="020B0604030504040204" pitchFamily="34" charset="0"/>
                <a:cs typeface="Tahoma" panose="020B0604030504040204" pitchFamily="34" charset="0"/>
              </a:rPr>
              <a:t>años</a:t>
            </a:r>
            <a:r>
              <a:rPr lang="en-US" sz="2000" dirty="0">
                <a:latin typeface="Tahoma" panose="020B0604030504040204" pitchFamily="34" charset="0"/>
                <a:ea typeface="Tahoma" panose="020B0604030504040204" pitchFamily="34" charset="0"/>
                <a:cs typeface="Tahoma" panose="020B0604030504040204" pitchFamily="34" charset="0"/>
              </a:rPr>
              <a:t> de </a:t>
            </a:r>
            <a:r>
              <a:rPr lang="en-US" sz="2000" dirty="0" err="1">
                <a:latin typeface="Tahoma" panose="020B0604030504040204" pitchFamily="34" charset="0"/>
                <a:ea typeface="Tahoma" panose="020B0604030504040204" pitchFamily="34" charset="0"/>
                <a:cs typeface="Tahoma" panose="020B0604030504040204" pitchFamily="34" charset="0"/>
              </a:rPr>
              <a:t>edad</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8967435" y="2509879"/>
            <a:ext cx="1186248" cy="707886"/>
          </a:xfrm>
          <a:prstGeom prst="rect">
            <a:avLst/>
          </a:prstGeom>
          <a:solidFill>
            <a:schemeClr val="bg1"/>
          </a:solid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16 </a:t>
            </a:r>
            <a:r>
              <a:rPr lang="en-US" sz="2000" dirty="0" err="1">
                <a:latin typeface="Tahoma" panose="020B0604030504040204" pitchFamily="34" charset="0"/>
                <a:ea typeface="Tahoma" panose="020B0604030504040204" pitchFamily="34" charset="0"/>
                <a:cs typeface="Tahoma" panose="020B0604030504040204" pitchFamily="34" charset="0"/>
              </a:rPr>
              <a:t>años</a:t>
            </a:r>
            <a:r>
              <a:rPr lang="en-US" sz="2000" dirty="0">
                <a:latin typeface="Tahoma" panose="020B0604030504040204" pitchFamily="34" charset="0"/>
                <a:ea typeface="Tahoma" panose="020B0604030504040204" pitchFamily="34" charset="0"/>
                <a:cs typeface="Tahoma" panose="020B0604030504040204" pitchFamily="34" charset="0"/>
              </a:rPr>
              <a:t> de </a:t>
            </a:r>
            <a:r>
              <a:rPr lang="en-US" sz="2000" dirty="0" err="1">
                <a:latin typeface="Tahoma" panose="020B0604030504040204" pitchFamily="34" charset="0"/>
                <a:ea typeface="Tahoma" panose="020B0604030504040204" pitchFamily="34" charset="0"/>
                <a:cs typeface="Tahoma" panose="020B0604030504040204" pitchFamily="34" charset="0"/>
              </a:rPr>
              <a:t>edad</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3" name="Oval 2"/>
          <p:cNvSpPr/>
          <p:nvPr/>
        </p:nvSpPr>
        <p:spPr>
          <a:xfrm rot="21245111">
            <a:off x="8402594" y="4127157"/>
            <a:ext cx="778476" cy="2471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0924972">
            <a:off x="5234528" y="4906510"/>
            <a:ext cx="1875934" cy="383511"/>
          </a:xfrm>
          <a:prstGeom prst="rect">
            <a:avLst/>
          </a:prstGeom>
          <a:solidFill>
            <a:schemeClr val="bg1"/>
          </a:solidFill>
          <a:ln>
            <a:solidFill>
              <a:schemeClr val="bg1"/>
            </a:solidFill>
          </a:ln>
        </p:spPr>
        <p:txBody>
          <a:bodyPr wrap="square" rtlCol="0">
            <a:spAutoFit/>
          </a:bodyPr>
          <a:lstStyle/>
          <a:p>
            <a:endParaRPr lang="en-US" dirty="0"/>
          </a:p>
        </p:txBody>
      </p:sp>
      <p:sp>
        <p:nvSpPr>
          <p:cNvPr id="10" name="TextBox 9"/>
          <p:cNvSpPr txBox="1"/>
          <p:nvPr/>
        </p:nvSpPr>
        <p:spPr>
          <a:xfrm rot="20836716">
            <a:off x="5086927" y="4887291"/>
            <a:ext cx="2203512" cy="400110"/>
          </a:xfrm>
          <a:prstGeom prst="rect">
            <a:avLst/>
          </a:prstGeom>
          <a:solidFill>
            <a:schemeClr val="bg1"/>
          </a:solid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¡¡Solo </a:t>
            </a:r>
            <a:r>
              <a:rPr lang="en-US" sz="2000" b="1" dirty="0" err="1">
                <a:latin typeface="Tahoma" panose="020B0604030504040204" pitchFamily="34" charset="0"/>
                <a:ea typeface="Tahoma" panose="020B0604030504040204" pitchFamily="34" charset="0"/>
                <a:cs typeface="Tahoma" panose="020B0604030504040204" pitchFamily="34" charset="0"/>
              </a:rPr>
              <a:t>adultos</a:t>
            </a:r>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11" name="Footer Placeholder 3">
            <a:extLst>
              <a:ext uri="{FF2B5EF4-FFF2-40B4-BE49-F238E27FC236}">
                <a16:creationId xmlns:a16="http://schemas.microsoft.com/office/drawing/2014/main" id="{EAB54593-9CDF-429D-850F-105A232D48A3}"/>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59672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03510" cy="6858000"/>
          </a:xfrm>
          <a:prstGeom prst="rect">
            <a:avLst/>
          </a:prstGeom>
        </p:spPr>
      </p:pic>
      <p:sp>
        <p:nvSpPr>
          <p:cNvPr id="3" name="TextBox 2"/>
          <p:cNvSpPr txBox="1"/>
          <p:nvPr/>
        </p:nvSpPr>
        <p:spPr>
          <a:xfrm>
            <a:off x="2604305" y="4977115"/>
            <a:ext cx="8090704"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Pareja sexual </a:t>
            </a:r>
            <a:r>
              <a:rPr lang="en-US" sz="5400" b="1" dirty="0" err="1">
                <a:latin typeface="Tahoma" panose="020B0604030504040204" pitchFamily="34" charset="0"/>
                <a:ea typeface="Tahoma" panose="020B0604030504040204" pitchFamily="34" charset="0"/>
                <a:cs typeface="Tahoma" panose="020B0604030504040204" pitchFamily="34" charset="0"/>
              </a:rPr>
              <a:t>segura</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6" name="Rectangle 5"/>
          <p:cNvSpPr/>
          <p:nvPr/>
        </p:nvSpPr>
        <p:spPr>
          <a:xfrm rot="20783626">
            <a:off x="834362" y="3310838"/>
            <a:ext cx="593125" cy="289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858589">
            <a:off x="6181156" y="3342852"/>
            <a:ext cx="615826" cy="200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20824184">
            <a:off x="882044" y="3263296"/>
            <a:ext cx="822483"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April</a:t>
            </a:r>
          </a:p>
        </p:txBody>
      </p:sp>
      <p:sp>
        <p:nvSpPr>
          <p:cNvPr id="9" name="TextBox 8"/>
          <p:cNvSpPr txBox="1"/>
          <p:nvPr/>
        </p:nvSpPr>
        <p:spPr>
          <a:xfrm rot="550693">
            <a:off x="6234678" y="3289060"/>
            <a:ext cx="822483"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June</a:t>
            </a:r>
          </a:p>
        </p:txBody>
      </p:sp>
      <p:sp>
        <p:nvSpPr>
          <p:cNvPr id="10" name="Footer Placeholder 3">
            <a:extLst>
              <a:ext uri="{FF2B5EF4-FFF2-40B4-BE49-F238E27FC236}">
                <a16:creationId xmlns:a16="http://schemas.microsoft.com/office/drawing/2014/main" id="{1A5E3D79-99F2-41B0-86A1-2FECC35C2C74}"/>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122678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65"/>
            <a:ext cx="12166311" cy="6858000"/>
          </a:xfrm>
          <a:prstGeom prst="rect">
            <a:avLst/>
          </a:prstGeom>
        </p:spPr>
      </p:pic>
      <p:pic>
        <p:nvPicPr>
          <p:cNvPr id="17" name="Picture 16"/>
          <p:cNvPicPr>
            <a:picLocks noChangeAspect="1"/>
          </p:cNvPicPr>
          <p:nvPr/>
        </p:nvPicPr>
        <p:blipFill>
          <a:blip r:embed="rId4"/>
          <a:stretch>
            <a:fillRect/>
          </a:stretch>
        </p:blipFill>
        <p:spPr>
          <a:xfrm>
            <a:off x="2557172" y="1149882"/>
            <a:ext cx="1286247" cy="115401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47906" t="21534" r="21694" b="27520"/>
          <a:stretch/>
        </p:blipFill>
        <p:spPr>
          <a:xfrm>
            <a:off x="3008085" y="2409172"/>
            <a:ext cx="1294999" cy="1223320"/>
          </a:xfrm>
          <a:prstGeom prst="rect">
            <a:avLst/>
          </a:prstGeom>
        </p:spPr>
      </p:pic>
      <p:sp>
        <p:nvSpPr>
          <p:cNvPr id="19" name="TextBox 18"/>
          <p:cNvSpPr txBox="1"/>
          <p:nvPr/>
        </p:nvSpPr>
        <p:spPr>
          <a:xfrm>
            <a:off x="3843419" y="1292784"/>
            <a:ext cx="2415142"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Lugar </a:t>
            </a:r>
            <a:r>
              <a:rPr lang="en-US" sz="2400" b="1" dirty="0" err="1">
                <a:latin typeface="Tahoma" panose="020B0604030504040204" pitchFamily="34" charset="0"/>
                <a:ea typeface="Tahoma" panose="020B0604030504040204" pitchFamily="34" charset="0"/>
                <a:cs typeface="Tahoma" panose="020B0604030504040204" pitchFamily="34" charset="0"/>
              </a:rPr>
              <a:t>seguro</a:t>
            </a:r>
            <a:r>
              <a:rPr lang="en-US" sz="2400" b="1" dirty="0">
                <a:latin typeface="Tahoma" panose="020B0604030504040204" pitchFamily="34" charset="0"/>
                <a:ea typeface="Tahoma" panose="020B0604030504040204" pitchFamily="34" charset="0"/>
                <a:cs typeface="Tahoma" panose="020B0604030504040204" pitchFamily="34" charset="0"/>
              </a:rPr>
              <a:t> y privado</a:t>
            </a:r>
          </a:p>
        </p:txBody>
      </p:sp>
      <p:sp>
        <p:nvSpPr>
          <p:cNvPr id="20" name="TextBox 19"/>
          <p:cNvSpPr txBox="1"/>
          <p:nvPr/>
        </p:nvSpPr>
        <p:spPr>
          <a:xfrm>
            <a:off x="4310742" y="2571609"/>
            <a:ext cx="2592897"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Pareja sexual </a:t>
            </a:r>
            <a:r>
              <a:rPr lang="en-US" sz="2400" b="1" dirty="0" err="1">
                <a:latin typeface="Tahoma" panose="020B0604030504040204" pitchFamily="34" charset="0"/>
                <a:ea typeface="Tahoma" panose="020B0604030504040204" pitchFamily="34" charset="0"/>
                <a:cs typeface="Tahoma" panose="020B0604030504040204" pitchFamily="34" charset="0"/>
              </a:rPr>
              <a:t>más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segura</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67315" t="67058" r="20748" b="14772"/>
          <a:stretch/>
        </p:blipFill>
        <p:spPr>
          <a:xfrm>
            <a:off x="1787375" y="794224"/>
            <a:ext cx="1452282" cy="1246094"/>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67315" t="67058" r="20748" b="14772"/>
          <a:stretch/>
        </p:blipFill>
        <p:spPr>
          <a:xfrm>
            <a:off x="1831031" y="2303897"/>
            <a:ext cx="1452282" cy="1246094"/>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1" name="Group 10"/>
          <p:cNvGrpSpPr/>
          <p:nvPr/>
        </p:nvGrpSpPr>
        <p:grpSpPr>
          <a:xfrm>
            <a:off x="1726635" y="-34285"/>
            <a:ext cx="8677989" cy="954107"/>
            <a:chOff x="2143433" y="52367"/>
            <a:chExt cx="4014495" cy="954107"/>
          </a:xfrm>
        </p:grpSpPr>
        <p:sp>
          <p:nvSpPr>
            <p:cNvPr id="13" name="Rectangle 12"/>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143433" y="52367"/>
              <a:ext cx="4014495" cy="954107"/>
            </a:xfrm>
            <a:prstGeom prst="rect">
              <a:avLst/>
            </a:prstGeom>
            <a:noFill/>
          </p:spPr>
          <p:txBody>
            <a:bodyPr wrap="square" rtlCol="0">
              <a:spAutoFit/>
            </a:bodyPr>
            <a:lstStyle/>
            <a:p>
              <a:r>
                <a:rPr lang="en-US" sz="2800" dirty="0">
                  <a:latin typeface="Marvin Round" panose="02000000000000000000" pitchFamily="2" charset="0"/>
                  <a:ea typeface="Open Sans Extrabold" panose="020B0906030804020204" pitchFamily="34" charset="0"/>
                  <a:cs typeface="Open Sans Extrabold" panose="020B0906030804020204" pitchFamily="34" charset="0"/>
                </a:rPr>
                <a:t>Lista de </a:t>
              </a:r>
              <a:r>
                <a:rPr lang="en-US" sz="2800" dirty="0" err="1">
                  <a:latin typeface="Marvin Round" panose="02000000000000000000" pitchFamily="2" charset="0"/>
                  <a:ea typeface="Open Sans Extrabold" panose="020B0906030804020204" pitchFamily="34" charset="0"/>
                  <a:cs typeface="Open Sans Extrabold" panose="020B0906030804020204" pitchFamily="34" charset="0"/>
                </a:rPr>
                <a:t>verificación</a:t>
              </a:r>
              <a:r>
                <a:rPr lang="en-US" sz="2800" dirty="0">
                  <a:latin typeface="Marvin Round" panose="02000000000000000000" pitchFamily="2" charset="0"/>
                  <a:ea typeface="Open Sans Extrabold" panose="020B0906030804020204" pitchFamily="34" charset="0"/>
                  <a:cs typeface="Open Sans Extrabold" panose="020B0906030804020204" pitchFamily="34" charset="0"/>
                </a:rPr>
                <a:t> para </a:t>
              </a:r>
            </a:p>
            <a:p>
              <a:r>
                <a:rPr lang="en-US" sz="2800" dirty="0" err="1">
                  <a:latin typeface="Marvin Round" panose="02000000000000000000" pitchFamily="2" charset="0"/>
                  <a:ea typeface="Open Sans Extrabold" panose="020B0906030804020204" pitchFamily="34" charset="0"/>
                  <a:cs typeface="Open Sans Extrabold" panose="020B0906030804020204" pitchFamily="34" charset="0"/>
                </a:rPr>
                <a:t>sexualidad</a:t>
              </a:r>
              <a:r>
                <a:rPr lang="en-US" sz="2800" dirty="0">
                  <a:latin typeface="Marvin Round" panose="02000000000000000000" pitchFamily="2" charset="0"/>
                  <a:ea typeface="Open Sans Extrabold" panose="020B0906030804020204" pitchFamily="34" charset="0"/>
                  <a:cs typeface="Open Sans Extrabold" panose="020B0906030804020204" pitchFamily="34" charset="0"/>
                </a:rPr>
                <a:t> </a:t>
              </a:r>
              <a:r>
                <a:rPr lang="en-US" sz="2800" dirty="0" err="1">
                  <a:latin typeface="Marvin Round" panose="02000000000000000000" pitchFamily="2" charset="0"/>
                  <a:ea typeface="Open Sans Extrabold" panose="020B0906030804020204" pitchFamily="34" charset="0"/>
                  <a:cs typeface="Open Sans Extrabold" panose="020B0906030804020204" pitchFamily="34" charset="0"/>
                </a:rPr>
                <a:t>segura</a:t>
              </a:r>
              <a:endParaRPr lang="en-US" sz="28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15" name="Footer Placeholder 3">
            <a:extLst>
              <a:ext uri="{FF2B5EF4-FFF2-40B4-BE49-F238E27FC236}">
                <a16:creationId xmlns:a16="http://schemas.microsoft.com/office/drawing/2014/main" id="{97B82222-5EEA-4D58-9DA8-BAECB2DBE7AD}"/>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843699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166314" cy="6858000"/>
            <a:chOff x="0" y="0"/>
            <a:chExt cx="12166314"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pic>
          <p:nvPicPr>
            <p:cNvPr id="6" name="Picture 5"/>
            <p:cNvPicPr>
              <a:picLocks noChangeAspect="1"/>
            </p:cNvPicPr>
            <p:nvPr/>
          </p:nvPicPr>
          <p:blipFill>
            <a:blip r:embed="rId4"/>
            <a:stretch>
              <a:fillRect/>
            </a:stretch>
          </p:blipFill>
          <p:spPr>
            <a:xfrm>
              <a:off x="6448667" y="89925"/>
              <a:ext cx="2298480" cy="2095330"/>
            </a:xfrm>
            <a:prstGeom prst="rect">
              <a:avLst/>
            </a:prstGeom>
          </p:spPr>
        </p:pic>
        <p:sp>
          <p:nvSpPr>
            <p:cNvPr id="7" name="TextBox 6"/>
            <p:cNvSpPr txBox="1"/>
            <p:nvPr/>
          </p:nvSpPr>
          <p:spPr>
            <a:xfrm>
              <a:off x="8747147" y="1096471"/>
              <a:ext cx="2688277" cy="954107"/>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Sentimientos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265919" y="3390301"/>
              <a:ext cx="439911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Descanso para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cerebro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5"/>
            <a:stretch>
              <a:fillRect/>
            </a:stretch>
          </p:blipFill>
          <p:spPr>
            <a:xfrm>
              <a:off x="2452554" y="3067291"/>
              <a:ext cx="1813365" cy="1269928"/>
            </a:xfrm>
            <a:prstGeom prst="rect">
              <a:avLst/>
            </a:prstGeom>
          </p:spPr>
        </p:pic>
        <p:sp>
          <p:nvSpPr>
            <p:cNvPr id="10" name="TextBox 9"/>
            <p:cNvSpPr txBox="1"/>
            <p:nvPr/>
          </p:nvSpPr>
          <p:spPr>
            <a:xfrm>
              <a:off x="4691801" y="2227131"/>
              <a:ext cx="3513731"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Orientación</a:t>
              </a:r>
              <a:r>
                <a:rPr lang="en-US" sz="2800" dirty="0">
                  <a:latin typeface="Tahoma" panose="020B0604030504040204" pitchFamily="34" charset="0"/>
                  <a:ea typeface="Tahoma" panose="020B0604030504040204" pitchFamily="34" charset="0"/>
                  <a:cs typeface="Tahoma" panose="020B0604030504040204" pitchFamily="34" charset="0"/>
                </a:rPr>
                <a:t> sexual</a:t>
              </a:r>
            </a:p>
          </p:txBody>
        </p:sp>
        <p:grpSp>
          <p:nvGrpSpPr>
            <p:cNvPr id="11" name="Group 10"/>
            <p:cNvGrpSpPr/>
            <p:nvPr/>
          </p:nvGrpSpPr>
          <p:grpSpPr>
            <a:xfrm>
              <a:off x="6626355" y="5691303"/>
              <a:ext cx="2211596" cy="652248"/>
              <a:chOff x="3444453" y="3782417"/>
              <a:chExt cx="3727641" cy="1105921"/>
            </a:xfrm>
          </p:grpSpPr>
          <p:sp>
            <p:nvSpPr>
              <p:cNvPr id="15" name="Rectangle 14"/>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sp>
          <p:nvSpPr>
            <p:cNvPr id="12" name="TextBox 11"/>
            <p:cNvSpPr txBox="1"/>
            <p:nvPr/>
          </p:nvSpPr>
          <p:spPr>
            <a:xfrm>
              <a:off x="9005410" y="5746861"/>
              <a:ext cx="2898100"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Límites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4214991" y="4862540"/>
              <a:ext cx="327438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Actos </a:t>
              </a:r>
              <a:r>
                <a:rPr lang="en-US" sz="2800" dirty="0" err="1">
                  <a:latin typeface="Tahoma" panose="020B0604030504040204" pitchFamily="34" charset="0"/>
                  <a:ea typeface="Tahoma" panose="020B0604030504040204" pitchFamily="34" charset="0"/>
                  <a:cs typeface="Tahoma" panose="020B0604030504040204" pitchFamily="34" charset="0"/>
                </a:rPr>
                <a:t>sexuales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7"/>
            <a:stretch>
              <a:fillRect/>
            </a:stretch>
          </p:blipFill>
          <p:spPr>
            <a:xfrm>
              <a:off x="2580897" y="4337219"/>
              <a:ext cx="1556677" cy="1532227"/>
            </a:xfrm>
            <a:prstGeom prst="rect">
              <a:avLst/>
            </a:prstGeom>
          </p:spPr>
        </p:pic>
      </p:grpSp>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67315" t="67058" r="20748" b="14772"/>
          <a:stretch/>
        </p:blipFill>
        <p:spPr>
          <a:xfrm>
            <a:off x="1472821" y="939161"/>
            <a:ext cx="1452282" cy="1246094"/>
          </a:xfrm>
          <a:prstGeom prst="rect">
            <a:avLst/>
          </a:prstGeom>
        </p:spPr>
      </p:pic>
      <p:pic>
        <p:nvPicPr>
          <p:cNvPr id="19" name="Picture 18"/>
          <p:cNvPicPr>
            <a:picLocks noChangeAspect="1"/>
          </p:cNvPicPr>
          <p:nvPr/>
        </p:nvPicPr>
        <p:blipFill>
          <a:blip r:embed="rId9"/>
          <a:stretch>
            <a:fillRect/>
          </a:stretch>
        </p:blipFill>
        <p:spPr>
          <a:xfrm>
            <a:off x="2558985" y="1851048"/>
            <a:ext cx="1578589" cy="1147462"/>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4" name="TextBox 23"/>
          <p:cNvSpPr txBox="1"/>
          <p:nvPr/>
        </p:nvSpPr>
        <p:spPr>
          <a:xfrm>
            <a:off x="2040108" y="228166"/>
            <a:ext cx="4055893" cy="646331"/>
          </a:xfrm>
          <a:prstGeom prst="rect">
            <a:avLst/>
          </a:prstGeom>
          <a:noFill/>
        </p:spPr>
        <p:txBody>
          <a:bodyPr wrap="square" rtlCol="0">
            <a:spAutoFit/>
          </a:bodyPr>
          <a:lstStyle/>
          <a:p>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La </a:t>
            </a:r>
            <a:r>
              <a:rPr lang="en-US" sz="3600" dirty="0" err="1">
                <a:latin typeface="Open Sans Extrabold" panose="020B0906030804020204" pitchFamily="34" charset="0"/>
                <a:ea typeface="Open Sans Extrabold" panose="020B0906030804020204" pitchFamily="34" charset="0"/>
                <a:cs typeface="Open Sans Extrabold" panose="020B0906030804020204" pitchFamily="34" charset="0"/>
              </a:rPr>
              <a:t>clase</a:t>
            </a:r>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 de hoy</a:t>
            </a:r>
          </a:p>
        </p:txBody>
      </p:sp>
      <p:pic>
        <p:nvPicPr>
          <p:cNvPr id="30" name="Picture 29">
            <a:extLst>
              <a:ext uri="{FF2B5EF4-FFF2-40B4-BE49-F238E27FC236}">
                <a16:creationId xmlns:a16="http://schemas.microsoft.com/office/drawing/2014/main" id="{C6247819-E733-D345-9B6D-8C2AD4F81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grpSp>
        <p:nvGrpSpPr>
          <p:cNvPr id="31" name="Group 30">
            <a:extLst>
              <a:ext uri="{FF2B5EF4-FFF2-40B4-BE49-F238E27FC236}">
                <a16:creationId xmlns:a16="http://schemas.microsoft.com/office/drawing/2014/main" id="{A94BEA37-49E1-8345-A2D9-1F8F7191CEEB}"/>
              </a:ext>
            </a:extLst>
          </p:cNvPr>
          <p:cNvGrpSpPr/>
          <p:nvPr/>
        </p:nvGrpSpPr>
        <p:grpSpPr>
          <a:xfrm>
            <a:off x="6626355" y="5691303"/>
            <a:ext cx="2211596" cy="652248"/>
            <a:chOff x="3444453" y="3782417"/>
            <a:chExt cx="3727641" cy="1105921"/>
          </a:xfrm>
        </p:grpSpPr>
        <p:sp>
          <p:nvSpPr>
            <p:cNvPr id="32" name="Rectangle 31">
              <a:extLst>
                <a:ext uri="{FF2B5EF4-FFF2-40B4-BE49-F238E27FC236}">
                  <a16:creationId xmlns:a16="http://schemas.microsoft.com/office/drawing/2014/main" id="{B1EC32AF-FF23-CA43-B75D-9577A2579674}"/>
                </a:ext>
              </a:extLst>
            </p:cNvPr>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A0F398D-5CB8-064F-AFF3-64478E9A5542}"/>
                </a:ext>
              </a:extLst>
            </p:cNvPr>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09E7639F-CC3F-3E4F-A5CF-1368E58201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grpSp>
        <p:nvGrpSpPr>
          <p:cNvPr id="35" name="Group 34">
            <a:extLst>
              <a:ext uri="{FF2B5EF4-FFF2-40B4-BE49-F238E27FC236}">
                <a16:creationId xmlns:a16="http://schemas.microsoft.com/office/drawing/2014/main" id="{EC009F93-81C7-A04A-9E05-D958C1568A4A}"/>
              </a:ext>
            </a:extLst>
          </p:cNvPr>
          <p:cNvGrpSpPr/>
          <p:nvPr/>
        </p:nvGrpSpPr>
        <p:grpSpPr>
          <a:xfrm>
            <a:off x="6542305" y="5567769"/>
            <a:ext cx="2353182" cy="881404"/>
            <a:chOff x="9074289" y="3532602"/>
            <a:chExt cx="2353182" cy="881404"/>
          </a:xfrm>
        </p:grpSpPr>
        <p:pic>
          <p:nvPicPr>
            <p:cNvPr id="36" name="Picture 35">
              <a:extLst>
                <a:ext uri="{FF2B5EF4-FFF2-40B4-BE49-F238E27FC236}">
                  <a16:creationId xmlns:a16="http://schemas.microsoft.com/office/drawing/2014/main" id="{4EBC45D7-A2A3-704A-8E33-61130F84DECC}"/>
                </a:ext>
              </a:extLst>
            </p:cNvPr>
            <p:cNvPicPr>
              <a:picLocks noChangeAspect="1"/>
            </p:cNvPicPr>
            <p:nvPr/>
          </p:nvPicPr>
          <p:blipFill>
            <a:blip r:embed="rId11"/>
            <a:stretch>
              <a:fillRect/>
            </a:stretch>
          </p:blipFill>
          <p:spPr>
            <a:xfrm>
              <a:off x="9074289" y="3532602"/>
              <a:ext cx="2353182" cy="881404"/>
            </a:xfrm>
            <a:prstGeom prst="rect">
              <a:avLst/>
            </a:prstGeom>
          </p:spPr>
        </p:pic>
        <p:sp>
          <p:nvSpPr>
            <p:cNvPr id="37" name="TextBox 36">
              <a:extLst>
                <a:ext uri="{FF2B5EF4-FFF2-40B4-BE49-F238E27FC236}">
                  <a16:creationId xmlns:a16="http://schemas.microsoft.com/office/drawing/2014/main" id="{C42FEC0A-3D52-484F-A663-63E5D584D152}"/>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38" name="Footer Placeholder 3">
            <a:extLst>
              <a:ext uri="{FF2B5EF4-FFF2-40B4-BE49-F238E27FC236}">
                <a16:creationId xmlns:a16="http://schemas.microsoft.com/office/drawing/2014/main" id="{9D128666-4DD4-6341-BAE8-E1B4AB9E66B4}"/>
              </a:ext>
            </a:extLst>
          </p:cNvPr>
          <p:cNvSpPr txBox="1"/>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endParaRPr lang="en-US" b="1" dirty="0">
              <a:solidFill>
                <a:schemeClr val="tx1"/>
              </a:solidFill>
            </a:endParaRPr>
          </a:p>
        </p:txBody>
      </p:sp>
      <p:sp>
        <p:nvSpPr>
          <p:cNvPr id="39" name="TextBox 38">
            <a:extLst>
              <a:ext uri="{FF2B5EF4-FFF2-40B4-BE49-F238E27FC236}">
                <a16:creationId xmlns:a16="http://schemas.microsoft.com/office/drawing/2014/main" id="{58DDFF77-AD15-9548-AADB-A3DD8B982AD4}"/>
              </a:ext>
            </a:extLst>
          </p:cNvPr>
          <p:cNvSpPr txBox="1"/>
          <p:nvPr/>
        </p:nvSpPr>
        <p:spPr>
          <a:xfrm>
            <a:off x="1813716" y="160855"/>
            <a:ext cx="4600073" cy="646331"/>
          </a:xfrm>
          <a:prstGeom prst="rect">
            <a:avLst/>
          </a:prstGeom>
          <a:solidFill>
            <a:schemeClr val="bg1"/>
          </a:solidFill>
        </p:spPr>
        <p:txBody>
          <a:bodyPr wrap="square">
            <a:spAutoFit/>
          </a:bodyPr>
          <a:lstStyle/>
          <a:p>
            <a:r>
              <a:rPr lang="es-MX" sz="3600" b="1" dirty="0">
                <a:latin typeface="Marvin Round" panose="02000000000000000000" pitchFamily="2" charset="0"/>
              </a:rPr>
              <a:t>LA CLASE DE HOY</a:t>
            </a:r>
          </a:p>
        </p:txBody>
      </p:sp>
      <p:sp>
        <p:nvSpPr>
          <p:cNvPr id="40" name="Rectangle 39">
            <a:extLst>
              <a:ext uri="{FF2B5EF4-FFF2-40B4-BE49-F238E27FC236}">
                <a16:creationId xmlns:a16="http://schemas.microsoft.com/office/drawing/2014/main" id="{65524C16-34C6-4A4C-9F44-8EDFCA4EF022}"/>
              </a:ext>
            </a:extLst>
          </p:cNvPr>
          <p:cNvSpPr/>
          <p:nvPr/>
        </p:nvSpPr>
        <p:spPr>
          <a:xfrm>
            <a:off x="8329795" y="5869446"/>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5F5DA40-B4D0-5D40-AEFA-90C6918FCF13}"/>
              </a:ext>
            </a:extLst>
          </p:cNvPr>
          <p:cNvSpPr txBox="1"/>
          <p:nvPr/>
        </p:nvSpPr>
        <p:spPr>
          <a:xfrm>
            <a:off x="8167909" y="579850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pic>
        <p:nvPicPr>
          <p:cNvPr id="42" name="Picture 41">
            <a:extLst>
              <a:ext uri="{FF2B5EF4-FFF2-40B4-BE49-F238E27FC236}">
                <a16:creationId xmlns:a16="http://schemas.microsoft.com/office/drawing/2014/main" id="{E58D0A2E-F32D-094B-B67C-EB0724432020}"/>
              </a:ext>
            </a:extLst>
          </p:cNvPr>
          <p:cNvPicPr>
            <a:picLocks noChangeAspect="1"/>
          </p:cNvPicPr>
          <p:nvPr/>
        </p:nvPicPr>
        <p:blipFill rotWithShape="1">
          <a:blip r:embed="rId8">
            <a:extLst>
              <a:ext uri="{28A0092B-C50C-407E-A947-70E740481C1C}">
                <a14:useLocalDpi xmlns:a14="http://schemas.microsoft.com/office/drawing/2010/main" val="0"/>
              </a:ext>
            </a:extLst>
          </a:blip>
          <a:srcRect l="67315" t="67058" r="20748" b="14772"/>
          <a:stretch/>
        </p:blipFill>
        <p:spPr>
          <a:xfrm>
            <a:off x="1461246" y="960917"/>
            <a:ext cx="1452282" cy="1246094"/>
          </a:xfrm>
          <a:prstGeom prst="rect">
            <a:avLst/>
          </a:prstGeom>
        </p:spPr>
      </p:pic>
    </p:spTree>
    <p:extLst>
      <p:ext uri="{BB962C8B-B14F-4D97-AF65-F5344CB8AC3E}">
        <p14:creationId xmlns:p14="http://schemas.microsoft.com/office/powerpoint/2010/main" val="45965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1289" y="0"/>
            <a:ext cx="2088777" cy="169433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749048" y="5275565"/>
            <a:ext cx="10867215" cy="779929"/>
          </a:xfrm>
          <a:prstGeom prst="rect">
            <a:avLst/>
          </a:prstGeom>
        </p:spPr>
      </p:pic>
      <p:sp>
        <p:nvSpPr>
          <p:cNvPr id="7" name="TextBox 6"/>
          <p:cNvSpPr txBox="1"/>
          <p:nvPr/>
        </p:nvSpPr>
        <p:spPr>
          <a:xfrm>
            <a:off x="3018364" y="5818427"/>
            <a:ext cx="6893281"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Orientación</a:t>
            </a:r>
            <a:r>
              <a:rPr lang="en-US" sz="5400" b="1" dirty="0">
                <a:latin typeface="Tahoma" panose="020B0604030504040204" pitchFamily="34" charset="0"/>
                <a:ea typeface="Tahoma" panose="020B0604030504040204" pitchFamily="34" charset="0"/>
                <a:cs typeface="Tahoma" panose="020B0604030504040204" pitchFamily="34" charset="0"/>
              </a:rPr>
              <a:t> sexual</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765" y="241947"/>
            <a:ext cx="9666168" cy="5191663"/>
          </a:xfrm>
          <a:prstGeom prst="rect">
            <a:avLst/>
          </a:prstGeom>
        </p:spPr>
      </p:pic>
      <p:sp>
        <p:nvSpPr>
          <p:cNvPr id="10" name="TextBox 9"/>
          <p:cNvSpPr txBox="1"/>
          <p:nvPr/>
        </p:nvSpPr>
        <p:spPr>
          <a:xfrm>
            <a:off x="9073015" y="4010924"/>
            <a:ext cx="1031718" cy="369332"/>
          </a:xfrm>
          <a:prstGeom prst="rect">
            <a:avLst/>
          </a:prstGeom>
          <a:solidFill>
            <a:schemeClr val="bg1"/>
          </a:solidFill>
          <a:ln w="57150">
            <a:solidFill>
              <a:schemeClr val="tx1"/>
            </a:solidFill>
          </a:ln>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Hombre</a:t>
            </a:r>
          </a:p>
        </p:txBody>
      </p:sp>
      <p:sp>
        <p:nvSpPr>
          <p:cNvPr id="11" name="TextBox 10"/>
          <p:cNvSpPr txBox="1"/>
          <p:nvPr/>
        </p:nvSpPr>
        <p:spPr>
          <a:xfrm>
            <a:off x="10198627" y="4038986"/>
            <a:ext cx="953911" cy="369332"/>
          </a:xfrm>
          <a:prstGeom prst="rect">
            <a:avLst/>
          </a:prstGeom>
          <a:solidFill>
            <a:schemeClr val="bg1"/>
          </a:solidFill>
          <a:ln w="57150">
            <a:solidFill>
              <a:schemeClr val="tx1"/>
            </a:solidFill>
          </a:ln>
        </p:spPr>
        <p:txBody>
          <a:bodyPr wrap="square" rtlCol="0">
            <a:spAutoFit/>
          </a:bodyPr>
          <a:lstStyle/>
          <a:p>
            <a:r>
              <a:rPr lang="en-US" dirty="0" err="1">
                <a:latin typeface="Tahoma" panose="020B0604030504040204" pitchFamily="34" charset="0"/>
                <a:ea typeface="Tahoma" panose="020B0604030504040204" pitchFamily="34" charset="0"/>
                <a:cs typeface="Tahoma" panose="020B0604030504040204" pitchFamily="34" charset="0"/>
              </a:rPr>
              <a:t>Mujer</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7701618" y="4023600"/>
            <a:ext cx="1371397" cy="646331"/>
          </a:xfrm>
          <a:prstGeom prst="rect">
            <a:avLst/>
          </a:prstGeom>
          <a:solidFill>
            <a:schemeClr val="bg1"/>
          </a:solidFill>
          <a:ln w="57150">
            <a:solidFill>
              <a:schemeClr val="tx1"/>
            </a:solidFill>
          </a:ln>
        </p:spPr>
        <p:txBody>
          <a:bodyPr wrap="squar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Persona no </a:t>
            </a:r>
            <a:r>
              <a:rPr lang="en-US" dirty="0" err="1">
                <a:latin typeface="Tahoma" panose="020B0604030504040204" pitchFamily="34" charset="0"/>
                <a:ea typeface="Tahoma" panose="020B0604030504040204" pitchFamily="34" charset="0"/>
                <a:cs typeface="Tahoma" panose="020B0604030504040204" pitchFamily="34" charset="0"/>
              </a:rPr>
              <a:t>binaria</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5" name="Footer Placeholder 3">
            <a:extLst>
              <a:ext uri="{FF2B5EF4-FFF2-40B4-BE49-F238E27FC236}">
                <a16:creationId xmlns:a16="http://schemas.microsoft.com/office/drawing/2014/main" id="{48916C4D-AC84-45BC-A544-6A25B6C65638}"/>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056306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E074AEF-D2D6-704C-8D28-BCAA2B5CA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0" y="0"/>
            <a:ext cx="12170664" cy="6856538"/>
          </a:xfrm>
          <a:prstGeom prst="rect">
            <a:avLst/>
          </a:prstGeom>
        </p:spPr>
      </p:pic>
      <p:pic>
        <p:nvPicPr>
          <p:cNvPr id="17" name="Picture 16">
            <a:extLst>
              <a:ext uri="{FF2B5EF4-FFF2-40B4-BE49-F238E27FC236}">
                <a16:creationId xmlns:a16="http://schemas.microsoft.com/office/drawing/2014/main" id="{DD65E7D5-27E4-6C40-9498-595BAECE7BEB}"/>
              </a:ext>
            </a:extLst>
          </p:cNvPr>
          <p:cNvPicPr>
            <a:picLocks noChangeAspect="1"/>
          </p:cNvPicPr>
          <p:nvPr/>
        </p:nvPicPr>
        <p:blipFill>
          <a:blip r:embed="rId4" cstate="print">
            <a:extLst>
              <a:ext uri="{28A0092B-C50C-407E-A947-70E740481C1C}">
                <a14:useLocalDpi xmlns:a14="http://schemas.microsoft.com/office/drawing/2010/main" val="0"/>
              </a:ext>
            </a:extLst>
          </a:blip>
          <a:srcRect l="37147" t="37681" r="37800" b="44734"/>
          <a:stretch>
            <a:fillRect/>
          </a:stretch>
        </p:blipFill>
        <p:spPr>
          <a:xfrm>
            <a:off x="10532810" y="287468"/>
            <a:ext cx="1370700" cy="542321"/>
          </a:xfrm>
          <a:prstGeom prst="rect">
            <a:avLst/>
          </a:prstGeom>
        </p:spPr>
      </p:pic>
      <p:sp>
        <p:nvSpPr>
          <p:cNvPr id="18" name="Footer Placeholder 3">
            <a:extLst>
              <a:ext uri="{FF2B5EF4-FFF2-40B4-BE49-F238E27FC236}">
                <a16:creationId xmlns:a16="http://schemas.microsoft.com/office/drawing/2014/main" id="{756B7969-56A5-C847-89AC-9AE559FEFBB4}"/>
              </a:ext>
            </a:extLst>
          </p:cNvPr>
          <p:cNvSpPr txBox="1"/>
          <p:nvPr/>
        </p:nvSpPr>
        <p:spPr>
          <a:xfrm>
            <a:off x="8902119" y="650811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endParaRPr lang="en-US" b="1" dirty="0">
              <a:solidFill>
                <a:schemeClr val="tx1"/>
              </a:solidFill>
            </a:endParaRPr>
          </a:p>
        </p:txBody>
      </p:sp>
      <p:sp>
        <p:nvSpPr>
          <p:cNvPr id="19" name="TextBox 18">
            <a:extLst>
              <a:ext uri="{FF2B5EF4-FFF2-40B4-BE49-F238E27FC236}">
                <a16:creationId xmlns:a16="http://schemas.microsoft.com/office/drawing/2014/main" id="{B6164F92-CDE8-F94E-AF1B-3F252D44EAF8}"/>
              </a:ext>
            </a:extLst>
          </p:cNvPr>
          <p:cNvSpPr txBox="1"/>
          <p:nvPr/>
        </p:nvSpPr>
        <p:spPr>
          <a:xfrm rot="20944219">
            <a:off x="1503950" y="2949760"/>
            <a:ext cx="2743200" cy="713232"/>
          </a:xfrm>
          <a:prstGeom prst="rect">
            <a:avLst/>
          </a:prstGeom>
          <a:solidFill>
            <a:schemeClr val="bg1"/>
          </a:solidFill>
        </p:spPr>
        <p:txBody>
          <a:bodyPr wrap="square">
            <a:spAutoFit/>
          </a:bodyPr>
          <a:lstStyle/>
          <a:p>
            <a:r>
              <a:rPr lang="es-MX" sz="3600" b="1" dirty="0"/>
              <a:t>SEGURO/A/E </a:t>
            </a:r>
          </a:p>
        </p:txBody>
      </p:sp>
      <p:sp>
        <p:nvSpPr>
          <p:cNvPr id="20" name="TextBox 19">
            <a:extLst>
              <a:ext uri="{FF2B5EF4-FFF2-40B4-BE49-F238E27FC236}">
                <a16:creationId xmlns:a16="http://schemas.microsoft.com/office/drawing/2014/main" id="{E49EC414-1797-E842-A1FF-010CB07216DD}"/>
              </a:ext>
            </a:extLst>
          </p:cNvPr>
          <p:cNvSpPr txBox="1"/>
          <p:nvPr/>
        </p:nvSpPr>
        <p:spPr>
          <a:xfrm rot="20920037">
            <a:off x="8534160" y="2971242"/>
            <a:ext cx="3369350" cy="646331"/>
          </a:xfrm>
          <a:prstGeom prst="rect">
            <a:avLst/>
          </a:prstGeom>
          <a:solidFill>
            <a:schemeClr val="bg1"/>
          </a:solidFill>
        </p:spPr>
        <p:txBody>
          <a:bodyPr wrap="square">
            <a:spAutoFit/>
          </a:bodyPr>
          <a:lstStyle/>
          <a:p>
            <a:r>
              <a:rPr lang="es-MX" sz="3600" b="1" dirty="0"/>
              <a:t>RESPETADO/A/E</a:t>
            </a:r>
          </a:p>
        </p:txBody>
      </p:sp>
      <p:sp>
        <p:nvSpPr>
          <p:cNvPr id="21" name="TextBox 20">
            <a:extLst>
              <a:ext uri="{FF2B5EF4-FFF2-40B4-BE49-F238E27FC236}">
                <a16:creationId xmlns:a16="http://schemas.microsoft.com/office/drawing/2014/main" id="{97A3505F-83B6-314C-8745-816055C4C22E}"/>
              </a:ext>
            </a:extLst>
          </p:cNvPr>
          <p:cNvSpPr txBox="1"/>
          <p:nvPr/>
        </p:nvSpPr>
        <p:spPr>
          <a:xfrm>
            <a:off x="2502994" y="5162664"/>
            <a:ext cx="1656209" cy="646331"/>
          </a:xfrm>
          <a:prstGeom prst="rect">
            <a:avLst/>
          </a:prstGeom>
          <a:solidFill>
            <a:schemeClr val="bg1"/>
          </a:solidFill>
        </p:spPr>
        <p:txBody>
          <a:bodyPr wrap="square">
            <a:spAutoFit/>
          </a:bodyPr>
          <a:lstStyle/>
          <a:p>
            <a:pPr algn="ctr"/>
            <a:r>
              <a:rPr lang="es-MX" dirty="0"/>
              <a:t>Su género es real</a:t>
            </a:r>
          </a:p>
        </p:txBody>
      </p:sp>
      <p:sp>
        <p:nvSpPr>
          <p:cNvPr id="22" name="TextBox 21">
            <a:extLst>
              <a:ext uri="{FF2B5EF4-FFF2-40B4-BE49-F238E27FC236}">
                <a16:creationId xmlns:a16="http://schemas.microsoft.com/office/drawing/2014/main" id="{A0712D08-1744-7F4E-9250-2E1CF7A905F6}"/>
              </a:ext>
            </a:extLst>
          </p:cNvPr>
          <p:cNvSpPr txBox="1"/>
          <p:nvPr/>
        </p:nvSpPr>
        <p:spPr>
          <a:xfrm>
            <a:off x="4736902" y="5061675"/>
            <a:ext cx="1527264" cy="646331"/>
          </a:xfrm>
          <a:prstGeom prst="rect">
            <a:avLst/>
          </a:prstGeom>
          <a:solidFill>
            <a:schemeClr val="bg1"/>
          </a:solidFill>
        </p:spPr>
        <p:txBody>
          <a:bodyPr wrap="square">
            <a:spAutoFit/>
          </a:bodyPr>
          <a:lstStyle/>
          <a:p>
            <a:pPr algn="ctr"/>
            <a:r>
              <a:rPr lang="es-MX" dirty="0"/>
              <a:t>Su identidad es válida</a:t>
            </a:r>
          </a:p>
        </p:txBody>
      </p:sp>
      <p:sp>
        <p:nvSpPr>
          <p:cNvPr id="23" name="TextBox 22">
            <a:extLst>
              <a:ext uri="{FF2B5EF4-FFF2-40B4-BE49-F238E27FC236}">
                <a16:creationId xmlns:a16="http://schemas.microsoft.com/office/drawing/2014/main" id="{96CFAD8F-3138-9E48-B7B8-E1E7B579F616}"/>
              </a:ext>
            </a:extLst>
          </p:cNvPr>
          <p:cNvSpPr txBox="1"/>
          <p:nvPr/>
        </p:nvSpPr>
        <p:spPr>
          <a:xfrm>
            <a:off x="7010280" y="5132563"/>
            <a:ext cx="1446994" cy="685800"/>
          </a:xfrm>
          <a:prstGeom prst="rect">
            <a:avLst/>
          </a:prstGeom>
          <a:solidFill>
            <a:schemeClr val="bg1"/>
          </a:solidFill>
        </p:spPr>
        <p:txBody>
          <a:bodyPr wrap="square">
            <a:spAutoFit/>
          </a:bodyPr>
          <a:lstStyle/>
          <a:p>
            <a:pPr algn="ctr"/>
            <a:r>
              <a:rPr lang="es-MX" dirty="0"/>
              <a:t>Es digno/a/e de amor</a:t>
            </a:r>
          </a:p>
        </p:txBody>
      </p:sp>
      <p:sp>
        <p:nvSpPr>
          <p:cNvPr id="24" name="TextBox 23">
            <a:extLst>
              <a:ext uri="{FF2B5EF4-FFF2-40B4-BE49-F238E27FC236}">
                <a16:creationId xmlns:a16="http://schemas.microsoft.com/office/drawing/2014/main" id="{60280F58-9970-2B4C-85C8-FDF1E1F984BD}"/>
              </a:ext>
            </a:extLst>
          </p:cNvPr>
          <p:cNvSpPr txBox="1"/>
          <p:nvPr/>
        </p:nvSpPr>
        <p:spPr>
          <a:xfrm>
            <a:off x="8905865" y="5141642"/>
            <a:ext cx="2231136" cy="713232"/>
          </a:xfrm>
          <a:prstGeom prst="rect">
            <a:avLst/>
          </a:prstGeom>
          <a:solidFill>
            <a:schemeClr val="bg1"/>
          </a:solidFill>
        </p:spPr>
        <p:txBody>
          <a:bodyPr wrap="square">
            <a:spAutoFit/>
          </a:bodyPr>
          <a:lstStyle/>
          <a:p>
            <a:pPr algn="ctr"/>
            <a:r>
              <a:rPr lang="es-MX" dirty="0"/>
              <a:t>Tiene derecho a sentirse seguro/a/e</a:t>
            </a:r>
          </a:p>
        </p:txBody>
      </p:sp>
      <p:sp>
        <p:nvSpPr>
          <p:cNvPr id="25" name="Rectangle 24">
            <a:extLst>
              <a:ext uri="{FF2B5EF4-FFF2-40B4-BE49-F238E27FC236}">
                <a16:creationId xmlns:a16="http://schemas.microsoft.com/office/drawing/2014/main" id="{2E783835-CCF6-9448-9D19-4BCBE4E25507}"/>
              </a:ext>
            </a:extLst>
          </p:cNvPr>
          <p:cNvSpPr/>
          <p:nvPr/>
        </p:nvSpPr>
        <p:spPr>
          <a:xfrm>
            <a:off x="2627197" y="365950"/>
            <a:ext cx="6239570" cy="51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6F807E9-C939-AE44-9925-9FC845132B72}"/>
              </a:ext>
            </a:extLst>
          </p:cNvPr>
          <p:cNvSpPr txBox="1"/>
          <p:nvPr/>
        </p:nvSpPr>
        <p:spPr>
          <a:xfrm>
            <a:off x="2502994" y="-72162"/>
            <a:ext cx="6838229" cy="1138773"/>
          </a:xfrm>
          <a:prstGeom prst="rect">
            <a:avLst/>
          </a:prstGeom>
          <a:noFill/>
        </p:spPr>
        <p:txBody>
          <a:bodyPr wrap="square">
            <a:spAutoFit/>
          </a:bodyPr>
          <a:lstStyle/>
          <a:p>
            <a:r>
              <a:rPr lang="es-MX" sz="3400" b="1" dirty="0">
                <a:latin typeface="Marvin Round" panose="02000000000000000000" pitchFamily="2" charset="0"/>
              </a:rPr>
              <a:t>UN ESPACIO SEGURO PARA TODO EL MUNDO</a:t>
            </a:r>
          </a:p>
        </p:txBody>
      </p:sp>
    </p:spTree>
    <p:extLst>
      <p:ext uri="{BB962C8B-B14F-4D97-AF65-F5344CB8AC3E}">
        <p14:creationId xmlns:p14="http://schemas.microsoft.com/office/powerpoint/2010/main" val="1283947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1289" y="0"/>
            <a:ext cx="2088777" cy="169433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884155" y="4967020"/>
            <a:ext cx="10867215" cy="779929"/>
          </a:xfrm>
          <a:prstGeom prst="rect">
            <a:avLst/>
          </a:prstGeom>
        </p:spPr>
      </p:pic>
      <p:sp>
        <p:nvSpPr>
          <p:cNvPr id="7" name="TextBox 6"/>
          <p:cNvSpPr txBox="1"/>
          <p:nvPr/>
        </p:nvSpPr>
        <p:spPr>
          <a:xfrm>
            <a:off x="2786743" y="5640067"/>
            <a:ext cx="4869167"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Heterosexual</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131" y="-146756"/>
            <a:ext cx="9539265" cy="5377165"/>
          </a:xfrm>
          <a:prstGeom prst="rect">
            <a:avLst/>
          </a:prstGeom>
        </p:spPr>
      </p:pic>
      <p:sp>
        <p:nvSpPr>
          <p:cNvPr id="9" name="TextBox 8"/>
          <p:cNvSpPr txBox="1"/>
          <p:nvPr/>
        </p:nvSpPr>
        <p:spPr>
          <a:xfrm>
            <a:off x="4785106" y="1941689"/>
            <a:ext cx="1049637" cy="369332"/>
          </a:xfrm>
          <a:prstGeom prst="rect">
            <a:avLst/>
          </a:prstGeom>
          <a:solidFill>
            <a:schemeClr val="bg1"/>
          </a:solidFill>
          <a:ln w="57150">
            <a:solidFill>
              <a:schemeClr val="tx1"/>
            </a:solidFill>
          </a:ln>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Hombre</a:t>
            </a:r>
          </a:p>
        </p:txBody>
      </p:sp>
      <p:sp>
        <p:nvSpPr>
          <p:cNvPr id="10" name="TextBox 9"/>
          <p:cNvSpPr txBox="1"/>
          <p:nvPr/>
        </p:nvSpPr>
        <p:spPr>
          <a:xfrm>
            <a:off x="5909732" y="1941689"/>
            <a:ext cx="953911" cy="369332"/>
          </a:xfrm>
          <a:prstGeom prst="rect">
            <a:avLst/>
          </a:prstGeom>
          <a:solidFill>
            <a:schemeClr val="bg1"/>
          </a:solidFill>
          <a:ln w="57150">
            <a:solidFill>
              <a:schemeClr val="tx1"/>
            </a:solidFill>
          </a:ln>
        </p:spPr>
        <p:txBody>
          <a:bodyPr wrap="square" rtlCol="0">
            <a:spAutoFit/>
          </a:bodyPr>
          <a:lstStyle/>
          <a:p>
            <a:r>
              <a:rPr lang="en-US" dirty="0" err="1">
                <a:latin typeface="Tahoma" panose="020B0604030504040204" pitchFamily="34" charset="0"/>
                <a:ea typeface="Tahoma" panose="020B0604030504040204" pitchFamily="34" charset="0"/>
                <a:cs typeface="Tahoma" panose="020B0604030504040204" pitchFamily="34" charset="0"/>
              </a:rPr>
              <a:t>Mujer</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AB5AC34C-153B-4BE7-81AC-793289906D9F}"/>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41166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1289" y="0"/>
            <a:ext cx="2088777" cy="169433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749048" y="4883856"/>
            <a:ext cx="10867215" cy="779929"/>
          </a:xfrm>
          <a:prstGeom prst="rect">
            <a:avLst/>
          </a:prstGeom>
        </p:spPr>
      </p:pic>
      <p:sp>
        <p:nvSpPr>
          <p:cNvPr id="7" name="TextBox 6"/>
          <p:cNvSpPr txBox="1"/>
          <p:nvPr/>
        </p:nvSpPr>
        <p:spPr>
          <a:xfrm>
            <a:off x="4386944" y="5572333"/>
            <a:ext cx="3385332"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Lesbiana</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399" y="0"/>
            <a:ext cx="8826357" cy="4975308"/>
          </a:xfrm>
          <a:prstGeom prst="rect">
            <a:avLst/>
          </a:prstGeom>
        </p:spPr>
      </p:pic>
      <p:sp>
        <p:nvSpPr>
          <p:cNvPr id="9" name="TextBox 8"/>
          <p:cNvSpPr txBox="1"/>
          <p:nvPr/>
        </p:nvSpPr>
        <p:spPr>
          <a:xfrm>
            <a:off x="4593038" y="1694330"/>
            <a:ext cx="953911" cy="369332"/>
          </a:xfrm>
          <a:prstGeom prst="rect">
            <a:avLst/>
          </a:prstGeom>
          <a:solidFill>
            <a:schemeClr val="bg1"/>
          </a:solidFill>
          <a:ln w="57150">
            <a:solidFill>
              <a:schemeClr val="tx1"/>
            </a:solidFill>
          </a:ln>
        </p:spPr>
        <p:txBody>
          <a:bodyPr wrap="square" rtlCol="0">
            <a:spAutoFit/>
          </a:bodyPr>
          <a:lstStyle/>
          <a:p>
            <a:r>
              <a:rPr lang="en-US" dirty="0" err="1">
                <a:latin typeface="Tahoma" panose="020B0604030504040204" pitchFamily="34" charset="0"/>
                <a:ea typeface="Tahoma" panose="020B0604030504040204" pitchFamily="34" charset="0"/>
                <a:cs typeface="Tahoma" panose="020B0604030504040204" pitchFamily="34" charset="0"/>
              </a:rPr>
              <a:t>Mujer</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5801344" y="1694330"/>
            <a:ext cx="953911" cy="369332"/>
          </a:xfrm>
          <a:prstGeom prst="rect">
            <a:avLst/>
          </a:prstGeom>
          <a:solidFill>
            <a:schemeClr val="bg1"/>
          </a:solidFill>
          <a:ln w="57150">
            <a:solidFill>
              <a:schemeClr val="tx1"/>
            </a:solidFill>
          </a:ln>
        </p:spPr>
        <p:txBody>
          <a:bodyPr wrap="square" rtlCol="0">
            <a:spAutoFit/>
          </a:bodyPr>
          <a:lstStyle/>
          <a:p>
            <a:r>
              <a:rPr lang="en-US" dirty="0" err="1">
                <a:latin typeface="Tahoma" panose="020B0604030504040204" pitchFamily="34" charset="0"/>
                <a:ea typeface="Tahoma" panose="020B0604030504040204" pitchFamily="34" charset="0"/>
                <a:cs typeface="Tahoma" panose="020B0604030504040204" pitchFamily="34" charset="0"/>
              </a:rPr>
              <a:t>Mujer</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C1E33AEB-E853-4BEA-9514-513D8F3F6187}"/>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941920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1289" y="0"/>
            <a:ext cx="2088777" cy="169433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749048" y="5093947"/>
            <a:ext cx="10867215" cy="779929"/>
          </a:xfrm>
          <a:prstGeom prst="rect">
            <a:avLst/>
          </a:prstGeom>
        </p:spPr>
      </p:pic>
      <p:sp>
        <p:nvSpPr>
          <p:cNvPr id="7" name="TextBox 6"/>
          <p:cNvSpPr txBox="1"/>
          <p:nvPr/>
        </p:nvSpPr>
        <p:spPr>
          <a:xfrm>
            <a:off x="2641601" y="5756025"/>
            <a:ext cx="6795912"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Gay u homosexual</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67924"/>
          <a:stretch/>
        </p:blipFill>
        <p:spPr>
          <a:xfrm>
            <a:off x="4030134" y="-310358"/>
            <a:ext cx="3318933" cy="5603856"/>
          </a:xfrm>
          <a:prstGeom prst="rect">
            <a:avLst/>
          </a:prstGeom>
        </p:spPr>
      </p:pic>
      <p:sp>
        <p:nvSpPr>
          <p:cNvPr id="9" name="TextBox 8"/>
          <p:cNvSpPr txBox="1"/>
          <p:nvPr/>
        </p:nvSpPr>
        <p:spPr>
          <a:xfrm>
            <a:off x="4626429" y="1837797"/>
            <a:ext cx="1029583" cy="369332"/>
          </a:xfrm>
          <a:prstGeom prst="rect">
            <a:avLst/>
          </a:prstGeom>
          <a:solidFill>
            <a:schemeClr val="bg1"/>
          </a:solidFill>
          <a:ln w="57150">
            <a:solidFill>
              <a:schemeClr val="tx1"/>
            </a:solidFill>
          </a:ln>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Hombre</a:t>
            </a:r>
          </a:p>
        </p:txBody>
      </p:sp>
      <p:sp>
        <p:nvSpPr>
          <p:cNvPr id="10" name="TextBox 9"/>
          <p:cNvSpPr txBox="1"/>
          <p:nvPr/>
        </p:nvSpPr>
        <p:spPr>
          <a:xfrm>
            <a:off x="6008914" y="1827505"/>
            <a:ext cx="1029583" cy="369332"/>
          </a:xfrm>
          <a:prstGeom prst="rect">
            <a:avLst/>
          </a:prstGeom>
          <a:solidFill>
            <a:schemeClr val="bg1"/>
          </a:solidFill>
          <a:ln w="57150">
            <a:solidFill>
              <a:schemeClr val="tx1"/>
            </a:solidFill>
          </a:ln>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Hombre</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07D22599-E0B3-4E38-B0E7-E48D8A50A1FA}"/>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4230741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7D6FB4D-6DCE-BD4D-9CD3-E91A91E87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4" y="0"/>
            <a:ext cx="12169608" cy="6858000"/>
          </a:xfrm>
          <a:prstGeom prst="rect">
            <a:avLst/>
          </a:prstGeom>
        </p:spPr>
      </p:pic>
      <p:pic>
        <p:nvPicPr>
          <p:cNvPr id="24" name="Picture 23">
            <a:extLst>
              <a:ext uri="{FF2B5EF4-FFF2-40B4-BE49-F238E27FC236}">
                <a16:creationId xmlns:a16="http://schemas.microsoft.com/office/drawing/2014/main" id="{67229820-2914-504C-AFB6-0F5E8293A7F7}"/>
              </a:ext>
            </a:extLst>
          </p:cNvPr>
          <p:cNvPicPr>
            <a:picLocks noChangeAspect="1"/>
          </p:cNvPicPr>
          <p:nvPr/>
        </p:nvPicPr>
        <p:blipFill>
          <a:blip r:embed="rId4">
            <a:extLst>
              <a:ext uri="{28A0092B-C50C-407E-A947-70E740481C1C}">
                <a14:useLocalDpi xmlns:a14="http://schemas.microsoft.com/office/drawing/2010/main" val="0"/>
              </a:ext>
            </a:extLst>
          </a:blip>
          <a:srcRect l="8705" t="16863" r="71400" b="47582"/>
          <a:stretch>
            <a:fillRect/>
          </a:stretch>
        </p:blipFill>
        <p:spPr>
          <a:xfrm>
            <a:off x="5767759" y="3271398"/>
            <a:ext cx="1983003" cy="1997692"/>
          </a:xfrm>
          <a:prstGeom prst="rect">
            <a:avLst/>
          </a:prstGeom>
        </p:spPr>
      </p:pic>
      <p:pic>
        <p:nvPicPr>
          <p:cNvPr id="25" name="Picture 24">
            <a:extLst>
              <a:ext uri="{FF2B5EF4-FFF2-40B4-BE49-F238E27FC236}">
                <a16:creationId xmlns:a16="http://schemas.microsoft.com/office/drawing/2014/main" id="{CD765A07-E7A8-8D4B-8E69-B5EE64622064}"/>
              </a:ext>
            </a:extLst>
          </p:cNvPr>
          <p:cNvPicPr>
            <a:picLocks noChangeAspect="1"/>
          </p:cNvPicPr>
          <p:nvPr/>
        </p:nvPicPr>
        <p:blipFill>
          <a:blip r:embed="rId4">
            <a:extLst>
              <a:ext uri="{28A0092B-C50C-407E-A947-70E740481C1C}">
                <a14:useLocalDpi xmlns:a14="http://schemas.microsoft.com/office/drawing/2010/main" val="0"/>
              </a:ext>
            </a:extLst>
          </a:blip>
          <a:srcRect l="35305" t="14053" r="46274" b="54575"/>
          <a:stretch>
            <a:fillRect/>
          </a:stretch>
        </p:blipFill>
        <p:spPr>
          <a:xfrm>
            <a:off x="6382382" y="1538884"/>
            <a:ext cx="1968870" cy="1890116"/>
          </a:xfrm>
          <a:prstGeom prst="rect">
            <a:avLst/>
          </a:prstGeom>
        </p:spPr>
      </p:pic>
      <p:pic>
        <p:nvPicPr>
          <p:cNvPr id="26" name="Picture 25">
            <a:extLst>
              <a:ext uri="{FF2B5EF4-FFF2-40B4-BE49-F238E27FC236}">
                <a16:creationId xmlns:a16="http://schemas.microsoft.com/office/drawing/2014/main" id="{BAAD7445-58F0-DE4D-A83C-C80A01FEB115}"/>
              </a:ext>
            </a:extLst>
          </p:cNvPr>
          <p:cNvPicPr>
            <a:picLocks noChangeAspect="1"/>
          </p:cNvPicPr>
          <p:nvPr/>
        </p:nvPicPr>
        <p:blipFill>
          <a:blip r:embed="rId5">
            <a:extLst>
              <a:ext uri="{28A0092B-C50C-407E-A947-70E740481C1C}">
                <a14:useLocalDpi xmlns:a14="http://schemas.microsoft.com/office/drawing/2010/main" val="0"/>
              </a:ext>
            </a:extLst>
          </a:blip>
          <a:srcRect l="25737" r="21447"/>
          <a:stretch>
            <a:fillRect/>
          </a:stretch>
        </p:blipFill>
        <p:spPr>
          <a:xfrm>
            <a:off x="3713551" y="1934398"/>
            <a:ext cx="2146766" cy="2291139"/>
          </a:xfrm>
          <a:prstGeom prst="rect">
            <a:avLst/>
          </a:prstGeom>
        </p:spPr>
      </p:pic>
      <p:pic>
        <p:nvPicPr>
          <p:cNvPr id="27" name="Picture 26">
            <a:extLst>
              <a:ext uri="{FF2B5EF4-FFF2-40B4-BE49-F238E27FC236}">
                <a16:creationId xmlns:a16="http://schemas.microsoft.com/office/drawing/2014/main" id="{561BDEBE-E941-8B41-994C-564878990BFA}"/>
              </a:ext>
            </a:extLst>
          </p:cNvPr>
          <p:cNvPicPr>
            <a:picLocks noChangeAspect="1"/>
          </p:cNvPicPr>
          <p:nvPr/>
        </p:nvPicPr>
        <p:blipFill>
          <a:blip r:embed="rId6">
            <a:extLst>
              <a:ext uri="{28A0092B-C50C-407E-A947-70E740481C1C}">
                <a14:useLocalDpi xmlns:a14="http://schemas.microsoft.com/office/drawing/2010/main" val="0"/>
              </a:ext>
            </a:extLst>
          </a:blip>
          <a:srcRect l="23884" t="2401" r="2915" b="19087"/>
          <a:stretch>
            <a:fillRect/>
          </a:stretch>
        </p:blipFill>
        <p:spPr>
          <a:xfrm>
            <a:off x="8098417" y="2855242"/>
            <a:ext cx="2601159" cy="1572604"/>
          </a:xfrm>
          <a:prstGeom prst="rect">
            <a:avLst/>
          </a:prstGeom>
        </p:spPr>
      </p:pic>
      <p:pic>
        <p:nvPicPr>
          <p:cNvPr id="28" name="Picture 27">
            <a:extLst>
              <a:ext uri="{FF2B5EF4-FFF2-40B4-BE49-F238E27FC236}">
                <a16:creationId xmlns:a16="http://schemas.microsoft.com/office/drawing/2014/main" id="{DE2CD834-2533-994E-A5C6-BA91EBAE40A1}"/>
              </a:ext>
            </a:extLst>
          </p:cNvPr>
          <p:cNvPicPr>
            <a:picLocks noChangeAspect="1"/>
          </p:cNvPicPr>
          <p:nvPr/>
        </p:nvPicPr>
        <p:blipFill>
          <a:blip r:embed="rId7">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pic>
        <p:nvPicPr>
          <p:cNvPr id="29" name="Picture 2" descr="cdae504c-eb7a-44ef-9a85-7acc950b7752@namprd16">
            <a:extLst>
              <a:ext uri="{FF2B5EF4-FFF2-40B4-BE49-F238E27FC236}">
                <a16:creationId xmlns:a16="http://schemas.microsoft.com/office/drawing/2014/main" id="{C24BFA46-42C7-F844-8912-E102136AE3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710" t="19473" r="19813" b="1159"/>
          <a:stretch>
            <a:fillRect/>
          </a:stretch>
        </p:blipFill>
        <p:spPr bwMode="auto">
          <a:xfrm>
            <a:off x="2310649" y="1282182"/>
            <a:ext cx="7686779" cy="550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7537A1BA-F448-014D-AA6D-D263B806ADBA}"/>
              </a:ext>
            </a:extLst>
          </p:cNvPr>
          <p:cNvGrpSpPr/>
          <p:nvPr/>
        </p:nvGrpSpPr>
        <p:grpSpPr>
          <a:xfrm>
            <a:off x="2143124" y="12080"/>
            <a:ext cx="8389686" cy="954107"/>
            <a:chOff x="2143124" y="12080"/>
            <a:chExt cx="8389686" cy="954107"/>
          </a:xfrm>
        </p:grpSpPr>
        <p:sp>
          <p:nvSpPr>
            <p:cNvPr id="31" name="Rectangle 30">
              <a:extLst>
                <a:ext uri="{FF2B5EF4-FFF2-40B4-BE49-F238E27FC236}">
                  <a16:creationId xmlns:a16="http://schemas.microsoft.com/office/drawing/2014/main" id="{7C8492F1-E1FD-6746-8481-90B2A2A1B78A}"/>
                </a:ext>
              </a:extLst>
            </p:cNvPr>
            <p:cNvSpPr/>
            <p:nvPr/>
          </p:nvSpPr>
          <p:spPr>
            <a:xfrm>
              <a:off x="2143125" y="114300"/>
              <a:ext cx="8258175" cy="752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2CCCB008-1051-144A-80F1-6BB24B6E4BCF}"/>
                </a:ext>
              </a:extLst>
            </p:cNvPr>
            <p:cNvGrpSpPr/>
            <p:nvPr/>
          </p:nvGrpSpPr>
          <p:grpSpPr>
            <a:xfrm>
              <a:off x="2143124" y="12080"/>
              <a:ext cx="8389686" cy="954107"/>
              <a:chOff x="2143134" y="12080"/>
              <a:chExt cx="8121743" cy="954107"/>
            </a:xfrm>
          </p:grpSpPr>
          <p:sp>
            <p:nvSpPr>
              <p:cNvPr id="33" name="Rectangle 32">
                <a:extLst>
                  <a:ext uri="{FF2B5EF4-FFF2-40B4-BE49-F238E27FC236}">
                    <a16:creationId xmlns:a16="http://schemas.microsoft.com/office/drawing/2014/main" id="{295F87B8-E020-AC49-A5F1-17BED149040B}"/>
                  </a:ext>
                </a:extLst>
              </p:cNvPr>
              <p:cNvSpPr/>
              <p:nvPr/>
            </p:nvSpPr>
            <p:spPr>
              <a:xfrm>
                <a:off x="2143432" y="287468"/>
                <a:ext cx="8121445"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BC013F3-C9B4-6D4D-9FC0-06EA01882719}"/>
                  </a:ext>
                </a:extLst>
              </p:cNvPr>
              <p:cNvSpPr txBox="1"/>
              <p:nvPr/>
            </p:nvSpPr>
            <p:spPr>
              <a:xfrm>
                <a:off x="2143134" y="12080"/>
                <a:ext cx="6812179" cy="954107"/>
              </a:xfrm>
              <a:prstGeom prst="rect">
                <a:avLst/>
              </a:prstGeom>
              <a:noFill/>
            </p:spPr>
            <p:txBody>
              <a:bodyPr wrap="square" rtlCol="0">
                <a:spAutoFit/>
              </a:bodyPr>
              <a:lstStyle/>
              <a:p>
                <a:r>
                  <a:rPr lang="es-MX" sz="2800" b="0" i="0" strike="noStrike" cap="none" spc="0" baseline="0" dirty="0">
                    <a:solidFill>
                      <a:srgbClr val="000000"/>
                    </a:solidFill>
                    <a:effectLst/>
                    <a:latin typeface="Marvin Round" panose="02000000000000000000" pitchFamily="2" charset="0"/>
                    <a:ea typeface="Open Sans Extrabold"/>
                    <a:cs typeface="Open Sans Extrabold"/>
                  </a:rPr>
                  <a:t>Caja de herramientas para una sana relación</a:t>
                </a:r>
                <a:endParaRPr lang="en-US" sz="28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grpSp>
      <p:pic>
        <p:nvPicPr>
          <p:cNvPr id="35" name="Picture 2" descr="4f9d871a-7f42-41a6-9d44-2b32673f4a0e@namprd16">
            <a:extLst>
              <a:ext uri="{FF2B5EF4-FFF2-40B4-BE49-F238E27FC236}">
                <a16:creationId xmlns:a16="http://schemas.microsoft.com/office/drawing/2014/main" id="{A7C25AC6-40A1-4E4F-B89B-7117ECF729F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030941" y="2908934"/>
            <a:ext cx="4077599" cy="229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29F2995C-292E-044A-B8E3-010C070C7D0A}"/>
              </a:ext>
            </a:extLst>
          </p:cNvPr>
          <p:cNvPicPr>
            <a:picLocks noChangeAspect="1"/>
          </p:cNvPicPr>
          <p:nvPr/>
        </p:nvPicPr>
        <p:blipFill>
          <a:blip r:embed="rId4">
            <a:extLst>
              <a:ext uri="{28A0092B-C50C-407E-A947-70E740481C1C}">
                <a14:useLocalDpi xmlns:a14="http://schemas.microsoft.com/office/drawing/2010/main" val="0"/>
              </a:ext>
            </a:extLst>
          </a:blip>
          <a:srcRect l="35305" t="14053" r="46274" b="54575"/>
          <a:stretch>
            <a:fillRect/>
          </a:stretch>
        </p:blipFill>
        <p:spPr>
          <a:xfrm>
            <a:off x="5592573" y="3415763"/>
            <a:ext cx="2365990" cy="2271351"/>
          </a:xfrm>
          <a:prstGeom prst="rect">
            <a:avLst/>
          </a:prstGeom>
        </p:spPr>
      </p:pic>
      <p:pic>
        <p:nvPicPr>
          <p:cNvPr id="37" name="Picture 36">
            <a:extLst>
              <a:ext uri="{FF2B5EF4-FFF2-40B4-BE49-F238E27FC236}">
                <a16:creationId xmlns:a16="http://schemas.microsoft.com/office/drawing/2014/main" id="{BCD70321-9720-1947-9C54-63F4551F2F7A}"/>
              </a:ext>
            </a:extLst>
          </p:cNvPr>
          <p:cNvPicPr>
            <a:picLocks noChangeAspect="1"/>
          </p:cNvPicPr>
          <p:nvPr/>
        </p:nvPicPr>
        <p:blipFill>
          <a:blip r:embed="rId10"/>
          <a:srcRect l="30764" t="37367" r="39395" b="21543"/>
          <a:stretch>
            <a:fillRect/>
          </a:stretch>
        </p:blipFill>
        <p:spPr>
          <a:xfrm>
            <a:off x="4121583" y="1237298"/>
            <a:ext cx="3313076" cy="2576836"/>
          </a:xfrm>
          <a:prstGeom prst="rect">
            <a:avLst/>
          </a:prstGeom>
        </p:spPr>
      </p:pic>
      <p:pic>
        <p:nvPicPr>
          <p:cNvPr id="38" name="Picture 37">
            <a:extLst>
              <a:ext uri="{FF2B5EF4-FFF2-40B4-BE49-F238E27FC236}">
                <a16:creationId xmlns:a16="http://schemas.microsoft.com/office/drawing/2014/main" id="{844C6748-8FF9-2447-9229-9013E7F88623}"/>
              </a:ext>
            </a:extLst>
          </p:cNvPr>
          <p:cNvPicPr>
            <a:picLocks noChangeAspect="1"/>
          </p:cNvPicPr>
          <p:nvPr/>
        </p:nvPicPr>
        <p:blipFill>
          <a:blip r:embed="rId11"/>
          <a:srcRect l="21744"/>
          <a:stretch>
            <a:fillRect/>
          </a:stretch>
        </p:blipFill>
        <p:spPr>
          <a:xfrm>
            <a:off x="7943023" y="2776932"/>
            <a:ext cx="2890208" cy="2086207"/>
          </a:xfrm>
          <a:prstGeom prst="rect">
            <a:avLst/>
          </a:prstGeom>
        </p:spPr>
      </p:pic>
      <p:sp>
        <p:nvSpPr>
          <p:cNvPr id="39" name="Footer Placeholder 3">
            <a:extLst>
              <a:ext uri="{FF2B5EF4-FFF2-40B4-BE49-F238E27FC236}">
                <a16:creationId xmlns:a16="http://schemas.microsoft.com/office/drawing/2014/main" id="{778A8262-4BD6-9047-A68F-C4B03EF8693F}"/>
              </a:ext>
            </a:extLst>
          </p:cNvPr>
          <p:cNvSpPr txBox="1"/>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p>
        </p:txBody>
      </p:sp>
    </p:spTree>
    <p:extLst>
      <p:ext uri="{BB962C8B-B14F-4D97-AF65-F5344CB8AC3E}">
        <p14:creationId xmlns:p14="http://schemas.microsoft.com/office/powerpoint/2010/main" val="1105486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1289" y="0"/>
            <a:ext cx="2088777" cy="169433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670027" y="4801096"/>
            <a:ext cx="10867215" cy="779929"/>
          </a:xfrm>
          <a:prstGeom prst="rect">
            <a:avLst/>
          </a:prstGeom>
        </p:spPr>
      </p:pic>
      <p:sp>
        <p:nvSpPr>
          <p:cNvPr id="7" name="TextBox 6"/>
          <p:cNvSpPr txBox="1"/>
          <p:nvPr/>
        </p:nvSpPr>
        <p:spPr>
          <a:xfrm>
            <a:off x="4395482" y="5581025"/>
            <a:ext cx="3416303"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Bisexual</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958" y="0"/>
            <a:ext cx="8831270" cy="4978077"/>
          </a:xfrm>
          <a:prstGeom prst="rect">
            <a:avLst/>
          </a:prstGeom>
        </p:spPr>
      </p:pic>
      <p:sp>
        <p:nvSpPr>
          <p:cNvPr id="9" name="TextBox 8"/>
          <p:cNvSpPr txBox="1"/>
          <p:nvPr/>
        </p:nvSpPr>
        <p:spPr>
          <a:xfrm>
            <a:off x="2782709" y="1694330"/>
            <a:ext cx="1092201" cy="369332"/>
          </a:xfrm>
          <a:prstGeom prst="rect">
            <a:avLst/>
          </a:prstGeom>
          <a:solidFill>
            <a:schemeClr val="bg1"/>
          </a:solidFill>
          <a:ln w="57150">
            <a:solidFill>
              <a:schemeClr val="tx1"/>
            </a:solidFill>
          </a:ln>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Hombre</a:t>
            </a:r>
          </a:p>
        </p:txBody>
      </p:sp>
      <p:sp>
        <p:nvSpPr>
          <p:cNvPr id="10" name="TextBox 9"/>
          <p:cNvSpPr txBox="1"/>
          <p:nvPr/>
        </p:nvSpPr>
        <p:spPr>
          <a:xfrm>
            <a:off x="5921022" y="1694330"/>
            <a:ext cx="953911" cy="369332"/>
          </a:xfrm>
          <a:prstGeom prst="rect">
            <a:avLst/>
          </a:prstGeom>
          <a:solidFill>
            <a:schemeClr val="bg1"/>
          </a:solidFill>
          <a:ln w="57150">
            <a:solidFill>
              <a:schemeClr val="tx1"/>
            </a:solidFill>
          </a:ln>
        </p:spPr>
        <p:txBody>
          <a:bodyPr wrap="square" rtlCol="0">
            <a:spAutoFit/>
          </a:bodyPr>
          <a:lstStyle/>
          <a:p>
            <a:r>
              <a:rPr lang="en-US" dirty="0" err="1">
                <a:latin typeface="Tahoma" panose="020B0604030504040204" pitchFamily="34" charset="0"/>
                <a:ea typeface="Tahoma" panose="020B0604030504040204" pitchFamily="34" charset="0"/>
                <a:cs typeface="Tahoma" panose="020B0604030504040204" pitchFamily="34" charset="0"/>
              </a:rPr>
              <a:t>Mujer</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3984171" y="1694330"/>
            <a:ext cx="844650" cy="369332"/>
          </a:xfrm>
          <a:prstGeom prst="rect">
            <a:avLst/>
          </a:prstGeom>
          <a:solidFill>
            <a:schemeClr val="bg1"/>
          </a:solidFill>
          <a:ln w="57150">
            <a:solidFill>
              <a:schemeClr val="tx1"/>
            </a:solidFill>
          </a:ln>
        </p:spPr>
        <p:txBody>
          <a:bodyPr wrap="square" rtlCol="0">
            <a:spAutoFit/>
          </a:bodyPr>
          <a:lstStyle/>
          <a:p>
            <a:r>
              <a:rPr lang="en-US" dirty="0" err="1">
                <a:latin typeface="Tahoma" panose="020B0604030504040204" pitchFamily="34" charset="0"/>
                <a:ea typeface="Tahoma" panose="020B0604030504040204" pitchFamily="34" charset="0"/>
                <a:cs typeface="Tahoma" panose="020B0604030504040204" pitchFamily="34" charset="0"/>
              </a:rPr>
              <a:t>Mujer</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7223895" y="1694330"/>
            <a:ext cx="953911" cy="369332"/>
          </a:xfrm>
          <a:prstGeom prst="rect">
            <a:avLst/>
          </a:prstGeom>
          <a:solidFill>
            <a:schemeClr val="bg1"/>
          </a:solidFill>
          <a:ln w="57150">
            <a:solidFill>
              <a:schemeClr val="tx1"/>
            </a:solidFill>
          </a:ln>
        </p:spPr>
        <p:txBody>
          <a:bodyPr wrap="square" rtlCol="0">
            <a:spAutoFit/>
          </a:bodyPr>
          <a:lstStyle/>
          <a:p>
            <a:r>
              <a:rPr lang="en-US" dirty="0" err="1">
                <a:latin typeface="Tahoma" panose="020B0604030504040204" pitchFamily="34" charset="0"/>
                <a:ea typeface="Tahoma" panose="020B0604030504040204" pitchFamily="34" charset="0"/>
                <a:cs typeface="Tahoma" panose="020B0604030504040204" pitchFamily="34" charset="0"/>
              </a:rPr>
              <a:t>Mujer</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5" name="Footer Placeholder 3">
            <a:extLst>
              <a:ext uri="{FF2B5EF4-FFF2-40B4-BE49-F238E27FC236}">
                <a16:creationId xmlns:a16="http://schemas.microsoft.com/office/drawing/2014/main" id="{41BC2C4E-78E8-4090-860B-67ED62A951DB}"/>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413459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1289" y="0"/>
            <a:ext cx="2088777" cy="169433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737761" y="4689058"/>
            <a:ext cx="10867215" cy="779929"/>
          </a:xfrm>
          <a:prstGeom prst="rect">
            <a:avLst/>
          </a:prstGeom>
        </p:spPr>
      </p:pic>
      <p:sp>
        <p:nvSpPr>
          <p:cNvPr id="7" name="TextBox 6"/>
          <p:cNvSpPr txBox="1"/>
          <p:nvPr/>
        </p:nvSpPr>
        <p:spPr>
          <a:xfrm>
            <a:off x="4910284" y="5468987"/>
            <a:ext cx="2547058"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Queer</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734" y="0"/>
            <a:ext cx="8990696" cy="495889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D06F8ECA-725B-4E42-8C42-32342ED95302}"/>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387935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1289" y="0"/>
            <a:ext cx="2088777" cy="169433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749048" y="5130729"/>
            <a:ext cx="10867215" cy="779929"/>
          </a:xfrm>
          <a:prstGeom prst="rect">
            <a:avLst/>
          </a:prstGeom>
        </p:spPr>
      </p:pic>
      <p:sp>
        <p:nvSpPr>
          <p:cNvPr id="7" name="TextBox 6"/>
          <p:cNvSpPr txBox="1"/>
          <p:nvPr/>
        </p:nvSpPr>
        <p:spPr>
          <a:xfrm>
            <a:off x="4735926" y="5677496"/>
            <a:ext cx="3185006"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Asexual</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99" y="0"/>
            <a:ext cx="10072061" cy="567749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a:extLst>
              <a:ext uri="{FF2B5EF4-FFF2-40B4-BE49-F238E27FC236}">
                <a16:creationId xmlns:a16="http://schemas.microsoft.com/office/drawing/2014/main" id="{F7A3A0CE-8F2E-4A12-ACAB-548C8B9FC8B8}"/>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261905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1289" y="0"/>
            <a:ext cx="2088777" cy="169433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681317" y="5123330"/>
            <a:ext cx="10867215" cy="779929"/>
          </a:xfrm>
          <a:prstGeom prst="rect">
            <a:avLst/>
          </a:prstGeom>
        </p:spPr>
      </p:pic>
      <p:sp>
        <p:nvSpPr>
          <p:cNvPr id="7" name="TextBox 6"/>
          <p:cNvSpPr txBox="1"/>
          <p:nvPr/>
        </p:nvSpPr>
        <p:spPr>
          <a:xfrm>
            <a:off x="3210275" y="5786822"/>
            <a:ext cx="6893281"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Otras</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identidades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850" y="258229"/>
            <a:ext cx="9372600" cy="575457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a:extLst>
              <a:ext uri="{FF2B5EF4-FFF2-40B4-BE49-F238E27FC236}">
                <a16:creationId xmlns:a16="http://schemas.microsoft.com/office/drawing/2014/main" id="{61FB26C7-FDC7-4786-BDC7-E0EBAA795C88}"/>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794359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4144363-47CB-4A4C-A22A-630AB09A0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874" y="291840"/>
            <a:ext cx="10373226" cy="6566160"/>
          </a:xfrm>
          <a:prstGeom prst="rect">
            <a:avLst/>
          </a:prstGeom>
        </p:spPr>
      </p:pic>
      <p:pic>
        <p:nvPicPr>
          <p:cNvPr id="21" name="Picture 20">
            <a:extLst>
              <a:ext uri="{FF2B5EF4-FFF2-40B4-BE49-F238E27FC236}">
                <a16:creationId xmlns:a16="http://schemas.microsoft.com/office/drawing/2014/main" id="{046EB5DE-A1FB-3D4F-A63E-C7935CDAB721}"/>
              </a:ext>
            </a:extLst>
          </p:cNvPr>
          <p:cNvPicPr>
            <a:picLocks noChangeAspect="1"/>
          </p:cNvPicPr>
          <p:nvPr/>
        </p:nvPicPr>
        <p:blipFill>
          <a:blip r:embed="rId4">
            <a:extLst>
              <a:ext uri="{28A0092B-C50C-407E-A947-70E740481C1C}">
                <a14:useLocalDpi xmlns:a14="http://schemas.microsoft.com/office/drawing/2010/main" val="0"/>
              </a:ext>
            </a:extLst>
          </a:blip>
          <a:srcRect l="4832" t="6144" r="78000" b="69150"/>
          <a:stretch>
            <a:fillRect/>
          </a:stretch>
        </p:blipFill>
        <p:spPr>
          <a:xfrm>
            <a:off x="-11289" y="0"/>
            <a:ext cx="2088777" cy="1694330"/>
          </a:xfrm>
          <a:prstGeom prst="rect">
            <a:avLst/>
          </a:prstGeom>
        </p:spPr>
      </p:pic>
      <p:sp>
        <p:nvSpPr>
          <p:cNvPr id="22" name="TextBox 21">
            <a:extLst>
              <a:ext uri="{FF2B5EF4-FFF2-40B4-BE49-F238E27FC236}">
                <a16:creationId xmlns:a16="http://schemas.microsoft.com/office/drawing/2014/main" id="{92632CB7-757E-CD45-8459-BACCA5564E07}"/>
              </a:ext>
            </a:extLst>
          </p:cNvPr>
          <p:cNvSpPr txBox="1"/>
          <p:nvPr/>
        </p:nvSpPr>
        <p:spPr>
          <a:xfrm>
            <a:off x="2787705" y="649931"/>
            <a:ext cx="3061252" cy="518160"/>
          </a:xfrm>
          <a:prstGeom prst="rect">
            <a:avLst/>
          </a:prstGeom>
          <a:noFill/>
        </p:spPr>
        <p:txBody>
          <a:bodyPr wrap="square" rtlCol="0">
            <a:spAutoFit/>
          </a:bodyPr>
          <a:lstStyle/>
          <a:p>
            <a:r>
              <a:rPr lang="es-MX" sz="2800" b="0" i="0" strike="noStrike" cap="none" spc="0" baseline="0">
                <a:solidFill>
                  <a:srgbClr val="000000"/>
                </a:solidFill>
                <a:effectLst/>
                <a:latin typeface="Tahoma"/>
                <a:ea typeface="Tahoma"/>
                <a:cs typeface="Tahoma"/>
              </a:rPr>
              <a:t>Lesbiana</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F69673B5-2D60-324E-8DDE-B7A78B8F806C}"/>
              </a:ext>
            </a:extLst>
          </p:cNvPr>
          <p:cNvSpPr txBox="1"/>
          <p:nvPr/>
        </p:nvSpPr>
        <p:spPr>
          <a:xfrm>
            <a:off x="2829338" y="1319071"/>
            <a:ext cx="3076161" cy="523220"/>
          </a:xfrm>
          <a:prstGeom prst="rect">
            <a:avLst/>
          </a:prstGeom>
          <a:noFill/>
        </p:spPr>
        <p:txBody>
          <a:bodyPr wrap="square" rtlCol="0">
            <a:spAutoFit/>
          </a:bodyPr>
          <a:lstStyle/>
          <a:p>
            <a:r>
              <a:rPr lang="es-MX" sz="2800" b="0" i="0" strike="noStrike" cap="none" spc="0" baseline="0" dirty="0">
                <a:solidFill>
                  <a:srgbClr val="000000"/>
                </a:solidFill>
                <a:effectLst/>
                <a:latin typeface="Tahoma"/>
                <a:ea typeface="Tahoma"/>
                <a:cs typeface="Tahoma"/>
              </a:rPr>
              <a:t>Homosexual o gay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0B5ED757-A927-1C47-B381-46FD41C08DCE}"/>
              </a:ext>
            </a:extLst>
          </p:cNvPr>
          <p:cNvSpPr txBox="1"/>
          <p:nvPr/>
        </p:nvSpPr>
        <p:spPr>
          <a:xfrm>
            <a:off x="2829339" y="2113962"/>
            <a:ext cx="3061252" cy="518160"/>
          </a:xfrm>
          <a:prstGeom prst="rect">
            <a:avLst/>
          </a:prstGeom>
          <a:noFill/>
        </p:spPr>
        <p:txBody>
          <a:bodyPr wrap="square" rtlCol="0">
            <a:spAutoFit/>
          </a:bodyPr>
          <a:lstStyle/>
          <a:p>
            <a:r>
              <a:rPr lang="es-MX" sz="2800" b="0" i="0" strike="noStrike" cap="none" spc="0" baseline="0">
                <a:solidFill>
                  <a:srgbClr val="000000"/>
                </a:solidFill>
                <a:effectLst/>
                <a:latin typeface="Tahoma"/>
                <a:ea typeface="Tahoma"/>
                <a:cs typeface="Tahoma"/>
              </a:rPr>
              <a:t>Bisexual</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9B2E8C29-E3CE-4147-A5A9-FE4B15D27922}"/>
              </a:ext>
            </a:extLst>
          </p:cNvPr>
          <p:cNvSpPr txBox="1"/>
          <p:nvPr/>
        </p:nvSpPr>
        <p:spPr>
          <a:xfrm>
            <a:off x="2802834" y="2908853"/>
            <a:ext cx="3061252" cy="518160"/>
          </a:xfrm>
          <a:prstGeom prst="rect">
            <a:avLst/>
          </a:prstGeom>
          <a:noFill/>
        </p:spPr>
        <p:txBody>
          <a:bodyPr wrap="square" rtlCol="0">
            <a:spAutoFit/>
          </a:bodyPr>
          <a:lstStyle/>
          <a:p>
            <a:r>
              <a:rPr lang="es-MX" sz="2800" b="0" i="0" strike="noStrike" cap="none" spc="0" baseline="0">
                <a:solidFill>
                  <a:srgbClr val="000000"/>
                </a:solidFill>
                <a:effectLst/>
                <a:latin typeface="Tahoma"/>
                <a:ea typeface="Tahoma"/>
                <a:cs typeface="Tahoma"/>
              </a:rPr>
              <a:t>Transgénero</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D7504B08-C359-6349-8045-CB9F62D763E0}"/>
              </a:ext>
            </a:extLst>
          </p:cNvPr>
          <p:cNvSpPr txBox="1"/>
          <p:nvPr/>
        </p:nvSpPr>
        <p:spPr>
          <a:xfrm>
            <a:off x="2829339" y="3670947"/>
            <a:ext cx="3061252" cy="518160"/>
          </a:xfrm>
          <a:prstGeom prst="rect">
            <a:avLst/>
          </a:prstGeom>
          <a:noFill/>
        </p:spPr>
        <p:txBody>
          <a:bodyPr wrap="square" rtlCol="0">
            <a:spAutoFit/>
          </a:bodyPr>
          <a:lstStyle/>
          <a:p>
            <a:r>
              <a:rPr lang="es-MX" sz="2800" b="0" i="1" strike="noStrike" cap="none" spc="0" baseline="0">
                <a:solidFill>
                  <a:srgbClr val="000000"/>
                </a:solidFill>
                <a:effectLst/>
                <a:latin typeface="Tahoma"/>
                <a:ea typeface="Tahoma"/>
                <a:cs typeface="Tahoma"/>
              </a:rPr>
              <a:t>Queer</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B78D3AAA-4BE8-1B4B-ADA4-BC11B3C6C035}"/>
              </a:ext>
            </a:extLst>
          </p:cNvPr>
          <p:cNvSpPr txBox="1"/>
          <p:nvPr/>
        </p:nvSpPr>
        <p:spPr>
          <a:xfrm>
            <a:off x="2829339" y="4498635"/>
            <a:ext cx="3061252" cy="518160"/>
          </a:xfrm>
          <a:prstGeom prst="rect">
            <a:avLst/>
          </a:prstGeom>
          <a:noFill/>
        </p:spPr>
        <p:txBody>
          <a:bodyPr wrap="square" rtlCol="0">
            <a:spAutoFit/>
          </a:bodyPr>
          <a:lstStyle/>
          <a:p>
            <a:r>
              <a:rPr lang="es-MX" sz="2800" b="0" i="0" strike="noStrike" cap="none" spc="0" baseline="0" dirty="0" err="1">
                <a:solidFill>
                  <a:srgbClr val="000000"/>
                </a:solidFill>
                <a:effectLst/>
                <a:latin typeface="Tahoma"/>
                <a:ea typeface="Tahoma"/>
                <a:cs typeface="Tahoma"/>
              </a:rPr>
              <a:t>Intersexo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A793B86B-871A-F745-8754-2ED7450BEEE3}"/>
              </a:ext>
            </a:extLst>
          </p:cNvPr>
          <p:cNvSpPr txBox="1"/>
          <p:nvPr/>
        </p:nvSpPr>
        <p:spPr>
          <a:xfrm>
            <a:off x="2829339" y="5227932"/>
            <a:ext cx="3061252" cy="518160"/>
          </a:xfrm>
          <a:prstGeom prst="rect">
            <a:avLst/>
          </a:prstGeom>
          <a:noFill/>
        </p:spPr>
        <p:txBody>
          <a:bodyPr wrap="square" rtlCol="0">
            <a:spAutoFit/>
          </a:bodyPr>
          <a:lstStyle/>
          <a:p>
            <a:r>
              <a:rPr lang="es-MX" sz="2800" b="0" i="0" strike="noStrike" cap="none" spc="0" baseline="0">
                <a:solidFill>
                  <a:srgbClr val="000000"/>
                </a:solidFill>
                <a:effectLst/>
                <a:latin typeface="Tahoma"/>
                <a:ea typeface="Tahoma"/>
                <a:cs typeface="Tahoma"/>
              </a:rPr>
              <a:t>Asexual</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id="{15DC0E37-0F38-C741-BA08-8DD478721B81}"/>
              </a:ext>
            </a:extLst>
          </p:cNvPr>
          <p:cNvSpPr txBox="1"/>
          <p:nvPr/>
        </p:nvSpPr>
        <p:spPr>
          <a:xfrm>
            <a:off x="2829339" y="5957229"/>
            <a:ext cx="3061252" cy="518160"/>
          </a:xfrm>
          <a:prstGeom prst="rect">
            <a:avLst/>
          </a:prstGeom>
          <a:noFill/>
        </p:spPr>
        <p:txBody>
          <a:bodyPr wrap="square" rtlCol="0">
            <a:spAutoFit/>
          </a:bodyPr>
          <a:lstStyle/>
          <a:p>
            <a:r>
              <a:rPr lang="es-MX" sz="2800" b="0" i="0" strike="noStrike" cap="none" spc="0" baseline="0">
                <a:solidFill>
                  <a:srgbClr val="000000"/>
                </a:solidFill>
                <a:effectLst/>
                <a:latin typeface="Tahoma"/>
                <a:ea typeface="Tahoma"/>
                <a:cs typeface="Tahoma"/>
              </a:rPr>
              <a:t>Otras identidades</a:t>
            </a:r>
            <a:endParaRPr lang="en-US" sz="2800">
              <a:latin typeface="Tahoma" panose="020B0604030504040204" pitchFamily="34" charset="0"/>
              <a:ea typeface="Tahoma" panose="020B0604030504040204" pitchFamily="34" charset="0"/>
              <a:cs typeface="Tahoma" panose="020B0604030504040204" pitchFamily="34" charset="0"/>
            </a:endParaRPr>
          </a:p>
        </p:txBody>
      </p:sp>
      <p:pic>
        <p:nvPicPr>
          <p:cNvPr id="30" name="Picture 29">
            <a:extLst>
              <a:ext uri="{FF2B5EF4-FFF2-40B4-BE49-F238E27FC236}">
                <a16:creationId xmlns:a16="http://schemas.microsoft.com/office/drawing/2014/main" id="{3400095D-5CEA-BF4A-AE9F-DCA3FD03838D}"/>
              </a:ext>
            </a:extLst>
          </p:cNvPr>
          <p:cNvPicPr>
            <a:picLocks noChangeAspect="1"/>
          </p:cNvPicPr>
          <p:nvPr/>
        </p:nvPicPr>
        <p:blipFill>
          <a:blip r:embed="rId5" cstate="print">
            <a:extLst>
              <a:ext uri="{28A0092B-C50C-407E-A947-70E740481C1C}">
                <a14:useLocalDpi xmlns:a14="http://schemas.microsoft.com/office/drawing/2010/main" val="0"/>
              </a:ext>
            </a:extLst>
          </a:blip>
          <a:srcRect l="37147" t="37681" r="37800" b="44734"/>
          <a:stretch>
            <a:fillRect/>
          </a:stretch>
        </p:blipFill>
        <p:spPr>
          <a:xfrm>
            <a:off x="10532810" y="287468"/>
            <a:ext cx="1370700" cy="542321"/>
          </a:xfrm>
          <a:prstGeom prst="rect">
            <a:avLst/>
          </a:prstGeom>
        </p:spPr>
      </p:pic>
      <p:sp>
        <p:nvSpPr>
          <p:cNvPr id="31" name="Footer Placeholder 3">
            <a:extLst>
              <a:ext uri="{FF2B5EF4-FFF2-40B4-BE49-F238E27FC236}">
                <a16:creationId xmlns:a16="http://schemas.microsoft.com/office/drawing/2014/main" id="{300EB6C0-2EFA-3C40-AD62-15537B76FA29}"/>
              </a:ext>
            </a:extLst>
          </p:cNvPr>
          <p:cNvSpPr txBox="1"/>
          <p:nvPr/>
        </p:nvSpPr>
        <p:spPr>
          <a:xfrm>
            <a:off x="8902119" y="6526403"/>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endParaRPr lang="en-US" b="1" dirty="0">
              <a:solidFill>
                <a:schemeClr val="tx1"/>
              </a:solidFill>
            </a:endParaRPr>
          </a:p>
        </p:txBody>
      </p:sp>
      <p:sp>
        <p:nvSpPr>
          <p:cNvPr id="32" name="Freeform 31">
            <a:extLst>
              <a:ext uri="{FF2B5EF4-FFF2-40B4-BE49-F238E27FC236}">
                <a16:creationId xmlns:a16="http://schemas.microsoft.com/office/drawing/2014/main" id="{81335354-ED17-624E-B8C7-E789E06281D2}"/>
              </a:ext>
            </a:extLst>
          </p:cNvPr>
          <p:cNvSpPr/>
          <p:nvPr/>
        </p:nvSpPr>
        <p:spPr>
          <a:xfrm>
            <a:off x="7821557" y="3530600"/>
            <a:ext cx="2052693" cy="1689100"/>
          </a:xfrm>
          <a:custGeom>
            <a:avLst/>
            <a:gdLst>
              <a:gd name="connsiteX0" fmla="*/ 719193 w 2052693"/>
              <a:gd name="connsiteY0" fmla="*/ 222250 h 1689100"/>
              <a:gd name="connsiteX1" fmla="*/ 655693 w 2052693"/>
              <a:gd name="connsiteY1" fmla="*/ 146050 h 1689100"/>
              <a:gd name="connsiteX2" fmla="*/ 604893 w 2052693"/>
              <a:gd name="connsiteY2" fmla="*/ 107950 h 1689100"/>
              <a:gd name="connsiteX3" fmla="*/ 585843 w 2052693"/>
              <a:gd name="connsiteY3" fmla="*/ 95250 h 1689100"/>
              <a:gd name="connsiteX4" fmla="*/ 566793 w 2052693"/>
              <a:gd name="connsiteY4" fmla="*/ 88900 h 1689100"/>
              <a:gd name="connsiteX5" fmla="*/ 547743 w 2052693"/>
              <a:gd name="connsiteY5" fmla="*/ 76200 h 1689100"/>
              <a:gd name="connsiteX6" fmla="*/ 528693 w 2052693"/>
              <a:gd name="connsiteY6" fmla="*/ 69850 h 1689100"/>
              <a:gd name="connsiteX7" fmla="*/ 490593 w 2052693"/>
              <a:gd name="connsiteY7" fmla="*/ 44450 h 1689100"/>
              <a:gd name="connsiteX8" fmla="*/ 452493 w 2052693"/>
              <a:gd name="connsiteY8" fmla="*/ 31750 h 1689100"/>
              <a:gd name="connsiteX9" fmla="*/ 395343 w 2052693"/>
              <a:gd name="connsiteY9" fmla="*/ 6350 h 1689100"/>
              <a:gd name="connsiteX10" fmla="*/ 312793 w 2052693"/>
              <a:gd name="connsiteY10" fmla="*/ 0 h 1689100"/>
              <a:gd name="connsiteX11" fmla="*/ 281043 w 2052693"/>
              <a:gd name="connsiteY11" fmla="*/ 6350 h 1689100"/>
              <a:gd name="connsiteX12" fmla="*/ 242943 w 2052693"/>
              <a:gd name="connsiteY12" fmla="*/ 19050 h 1689100"/>
              <a:gd name="connsiteX13" fmla="*/ 223893 w 2052693"/>
              <a:gd name="connsiteY13" fmla="*/ 25400 h 1689100"/>
              <a:gd name="connsiteX14" fmla="*/ 154043 w 2052693"/>
              <a:gd name="connsiteY14" fmla="*/ 38100 h 1689100"/>
              <a:gd name="connsiteX15" fmla="*/ 115943 w 2052693"/>
              <a:gd name="connsiteY15" fmla="*/ 57150 h 1689100"/>
              <a:gd name="connsiteX16" fmla="*/ 84193 w 2052693"/>
              <a:gd name="connsiteY16" fmla="*/ 95250 h 1689100"/>
              <a:gd name="connsiteX17" fmla="*/ 65143 w 2052693"/>
              <a:gd name="connsiteY17" fmla="*/ 133350 h 1689100"/>
              <a:gd name="connsiteX18" fmla="*/ 65143 w 2052693"/>
              <a:gd name="connsiteY18" fmla="*/ 273050 h 1689100"/>
              <a:gd name="connsiteX19" fmla="*/ 84193 w 2052693"/>
              <a:gd name="connsiteY19" fmla="*/ 355600 h 1689100"/>
              <a:gd name="connsiteX20" fmla="*/ 96893 w 2052693"/>
              <a:gd name="connsiteY20" fmla="*/ 374650 h 1689100"/>
              <a:gd name="connsiteX21" fmla="*/ 96893 w 2052693"/>
              <a:gd name="connsiteY21" fmla="*/ 476250 h 1689100"/>
              <a:gd name="connsiteX22" fmla="*/ 90543 w 2052693"/>
              <a:gd name="connsiteY22" fmla="*/ 520700 h 1689100"/>
              <a:gd name="connsiteX23" fmla="*/ 65143 w 2052693"/>
              <a:gd name="connsiteY23" fmla="*/ 584200 h 1689100"/>
              <a:gd name="connsiteX24" fmla="*/ 52443 w 2052693"/>
              <a:gd name="connsiteY24" fmla="*/ 673100 h 1689100"/>
              <a:gd name="connsiteX25" fmla="*/ 39743 w 2052693"/>
              <a:gd name="connsiteY25" fmla="*/ 723900 h 1689100"/>
              <a:gd name="connsiteX26" fmla="*/ 33393 w 2052693"/>
              <a:gd name="connsiteY26" fmla="*/ 742950 h 1689100"/>
              <a:gd name="connsiteX27" fmla="*/ 20693 w 2052693"/>
              <a:gd name="connsiteY27" fmla="*/ 793750 h 1689100"/>
              <a:gd name="connsiteX28" fmla="*/ 7993 w 2052693"/>
              <a:gd name="connsiteY28" fmla="*/ 838200 h 1689100"/>
              <a:gd name="connsiteX29" fmla="*/ 7993 w 2052693"/>
              <a:gd name="connsiteY29" fmla="*/ 1117600 h 1689100"/>
              <a:gd name="connsiteX30" fmla="*/ 14343 w 2052693"/>
              <a:gd name="connsiteY30" fmla="*/ 1136650 h 1689100"/>
              <a:gd name="connsiteX31" fmla="*/ 20693 w 2052693"/>
              <a:gd name="connsiteY31" fmla="*/ 1308100 h 1689100"/>
              <a:gd name="connsiteX32" fmla="*/ 27043 w 2052693"/>
              <a:gd name="connsiteY32" fmla="*/ 1447800 h 1689100"/>
              <a:gd name="connsiteX33" fmla="*/ 46093 w 2052693"/>
              <a:gd name="connsiteY33" fmla="*/ 1460500 h 1689100"/>
              <a:gd name="connsiteX34" fmla="*/ 65143 w 2052693"/>
              <a:gd name="connsiteY34" fmla="*/ 1466850 h 1689100"/>
              <a:gd name="connsiteX35" fmla="*/ 115943 w 2052693"/>
              <a:gd name="connsiteY35" fmla="*/ 1485900 h 1689100"/>
              <a:gd name="connsiteX36" fmla="*/ 160393 w 2052693"/>
              <a:gd name="connsiteY36" fmla="*/ 1511300 h 1689100"/>
              <a:gd name="connsiteX37" fmla="*/ 198493 w 2052693"/>
              <a:gd name="connsiteY37" fmla="*/ 1524000 h 1689100"/>
              <a:gd name="connsiteX38" fmla="*/ 217543 w 2052693"/>
              <a:gd name="connsiteY38" fmla="*/ 1530350 h 1689100"/>
              <a:gd name="connsiteX39" fmla="*/ 236593 w 2052693"/>
              <a:gd name="connsiteY39" fmla="*/ 1536700 h 1689100"/>
              <a:gd name="connsiteX40" fmla="*/ 312793 w 2052693"/>
              <a:gd name="connsiteY40" fmla="*/ 1530350 h 1689100"/>
              <a:gd name="connsiteX41" fmla="*/ 376293 w 2052693"/>
              <a:gd name="connsiteY41" fmla="*/ 1511300 h 1689100"/>
              <a:gd name="connsiteX42" fmla="*/ 395343 w 2052693"/>
              <a:gd name="connsiteY42" fmla="*/ 1504950 h 1689100"/>
              <a:gd name="connsiteX43" fmla="*/ 433443 w 2052693"/>
              <a:gd name="connsiteY43" fmla="*/ 1485900 h 1689100"/>
              <a:gd name="connsiteX44" fmla="*/ 522343 w 2052693"/>
              <a:gd name="connsiteY44" fmla="*/ 1492250 h 1689100"/>
              <a:gd name="connsiteX45" fmla="*/ 541393 w 2052693"/>
              <a:gd name="connsiteY45" fmla="*/ 1498600 h 1689100"/>
              <a:gd name="connsiteX46" fmla="*/ 566793 w 2052693"/>
              <a:gd name="connsiteY46" fmla="*/ 1504950 h 1689100"/>
              <a:gd name="connsiteX47" fmla="*/ 649343 w 2052693"/>
              <a:gd name="connsiteY47" fmla="*/ 1511300 h 1689100"/>
              <a:gd name="connsiteX48" fmla="*/ 719193 w 2052693"/>
              <a:gd name="connsiteY48" fmla="*/ 1504950 h 1689100"/>
              <a:gd name="connsiteX49" fmla="*/ 738243 w 2052693"/>
              <a:gd name="connsiteY49" fmla="*/ 1498600 h 1689100"/>
              <a:gd name="connsiteX50" fmla="*/ 776343 w 2052693"/>
              <a:gd name="connsiteY50" fmla="*/ 1517650 h 1689100"/>
              <a:gd name="connsiteX51" fmla="*/ 795393 w 2052693"/>
              <a:gd name="connsiteY51" fmla="*/ 1524000 h 1689100"/>
              <a:gd name="connsiteX52" fmla="*/ 814443 w 2052693"/>
              <a:gd name="connsiteY52" fmla="*/ 1536700 h 1689100"/>
              <a:gd name="connsiteX53" fmla="*/ 846193 w 2052693"/>
              <a:gd name="connsiteY53" fmla="*/ 1543050 h 1689100"/>
              <a:gd name="connsiteX54" fmla="*/ 928743 w 2052693"/>
              <a:gd name="connsiteY54" fmla="*/ 1562100 h 1689100"/>
              <a:gd name="connsiteX55" fmla="*/ 998593 w 2052693"/>
              <a:gd name="connsiteY55" fmla="*/ 1581150 h 1689100"/>
              <a:gd name="connsiteX56" fmla="*/ 1068443 w 2052693"/>
              <a:gd name="connsiteY56" fmla="*/ 1593850 h 1689100"/>
              <a:gd name="connsiteX57" fmla="*/ 1189093 w 2052693"/>
              <a:gd name="connsiteY57" fmla="*/ 1600200 h 1689100"/>
              <a:gd name="connsiteX58" fmla="*/ 1271643 w 2052693"/>
              <a:gd name="connsiteY58" fmla="*/ 1612900 h 1689100"/>
              <a:gd name="connsiteX59" fmla="*/ 1290693 w 2052693"/>
              <a:gd name="connsiteY59" fmla="*/ 1619250 h 1689100"/>
              <a:gd name="connsiteX60" fmla="*/ 1303393 w 2052693"/>
              <a:gd name="connsiteY60" fmla="*/ 1638300 h 1689100"/>
              <a:gd name="connsiteX61" fmla="*/ 1347843 w 2052693"/>
              <a:gd name="connsiteY61" fmla="*/ 1663700 h 1689100"/>
              <a:gd name="connsiteX62" fmla="*/ 1366893 w 2052693"/>
              <a:gd name="connsiteY62" fmla="*/ 1676400 h 1689100"/>
              <a:gd name="connsiteX63" fmla="*/ 1404993 w 2052693"/>
              <a:gd name="connsiteY63" fmla="*/ 1689100 h 1689100"/>
              <a:gd name="connsiteX64" fmla="*/ 1468493 w 2052693"/>
              <a:gd name="connsiteY64" fmla="*/ 1676400 h 1689100"/>
              <a:gd name="connsiteX65" fmla="*/ 1487543 w 2052693"/>
              <a:gd name="connsiteY65" fmla="*/ 1670050 h 1689100"/>
              <a:gd name="connsiteX66" fmla="*/ 1506593 w 2052693"/>
              <a:gd name="connsiteY66" fmla="*/ 1657350 h 1689100"/>
              <a:gd name="connsiteX67" fmla="*/ 1544693 w 2052693"/>
              <a:gd name="connsiteY67" fmla="*/ 1651000 h 1689100"/>
              <a:gd name="connsiteX68" fmla="*/ 1582793 w 2052693"/>
              <a:gd name="connsiteY68" fmla="*/ 1593850 h 1689100"/>
              <a:gd name="connsiteX69" fmla="*/ 1595493 w 2052693"/>
              <a:gd name="connsiteY69" fmla="*/ 1574800 h 1689100"/>
              <a:gd name="connsiteX70" fmla="*/ 1614543 w 2052693"/>
              <a:gd name="connsiteY70" fmla="*/ 1536700 h 1689100"/>
              <a:gd name="connsiteX71" fmla="*/ 1627243 w 2052693"/>
              <a:gd name="connsiteY71" fmla="*/ 1511300 h 1689100"/>
              <a:gd name="connsiteX72" fmla="*/ 1665343 w 2052693"/>
              <a:gd name="connsiteY72" fmla="*/ 1460500 h 1689100"/>
              <a:gd name="connsiteX73" fmla="*/ 1671693 w 2052693"/>
              <a:gd name="connsiteY73" fmla="*/ 1441450 h 1689100"/>
              <a:gd name="connsiteX74" fmla="*/ 1716143 w 2052693"/>
              <a:gd name="connsiteY74" fmla="*/ 1377950 h 1689100"/>
              <a:gd name="connsiteX75" fmla="*/ 1747893 w 2052693"/>
              <a:gd name="connsiteY75" fmla="*/ 1327150 h 1689100"/>
              <a:gd name="connsiteX76" fmla="*/ 1785993 w 2052693"/>
              <a:gd name="connsiteY76" fmla="*/ 1289050 h 1689100"/>
              <a:gd name="connsiteX77" fmla="*/ 1798693 w 2052693"/>
              <a:gd name="connsiteY77" fmla="*/ 1270000 h 1689100"/>
              <a:gd name="connsiteX78" fmla="*/ 1824093 w 2052693"/>
              <a:gd name="connsiteY78" fmla="*/ 1219200 h 1689100"/>
              <a:gd name="connsiteX79" fmla="*/ 1843143 w 2052693"/>
              <a:gd name="connsiteY79" fmla="*/ 1187450 h 1689100"/>
              <a:gd name="connsiteX80" fmla="*/ 1881243 w 2052693"/>
              <a:gd name="connsiteY80" fmla="*/ 1130300 h 1689100"/>
              <a:gd name="connsiteX81" fmla="*/ 1893943 w 2052693"/>
              <a:gd name="connsiteY81" fmla="*/ 1111250 h 1689100"/>
              <a:gd name="connsiteX82" fmla="*/ 1906643 w 2052693"/>
              <a:gd name="connsiteY82" fmla="*/ 1092200 h 1689100"/>
              <a:gd name="connsiteX83" fmla="*/ 1925693 w 2052693"/>
              <a:gd name="connsiteY83" fmla="*/ 1028700 h 1689100"/>
              <a:gd name="connsiteX84" fmla="*/ 1932043 w 2052693"/>
              <a:gd name="connsiteY84" fmla="*/ 1009650 h 1689100"/>
              <a:gd name="connsiteX85" fmla="*/ 1951093 w 2052693"/>
              <a:gd name="connsiteY85" fmla="*/ 971550 h 1689100"/>
              <a:gd name="connsiteX86" fmla="*/ 1963793 w 2052693"/>
              <a:gd name="connsiteY86" fmla="*/ 952500 h 1689100"/>
              <a:gd name="connsiteX87" fmla="*/ 1976493 w 2052693"/>
              <a:gd name="connsiteY87" fmla="*/ 914400 h 1689100"/>
              <a:gd name="connsiteX88" fmla="*/ 2001893 w 2052693"/>
              <a:gd name="connsiteY88" fmla="*/ 876300 h 1689100"/>
              <a:gd name="connsiteX89" fmla="*/ 2014593 w 2052693"/>
              <a:gd name="connsiteY89" fmla="*/ 838200 h 1689100"/>
              <a:gd name="connsiteX90" fmla="*/ 2020943 w 2052693"/>
              <a:gd name="connsiteY90" fmla="*/ 819150 h 1689100"/>
              <a:gd name="connsiteX91" fmla="*/ 2027293 w 2052693"/>
              <a:gd name="connsiteY91" fmla="*/ 793750 h 1689100"/>
              <a:gd name="connsiteX92" fmla="*/ 2033643 w 2052693"/>
              <a:gd name="connsiteY92" fmla="*/ 774700 h 1689100"/>
              <a:gd name="connsiteX93" fmla="*/ 2039993 w 2052693"/>
              <a:gd name="connsiteY93" fmla="*/ 742950 h 1689100"/>
              <a:gd name="connsiteX94" fmla="*/ 2052693 w 2052693"/>
              <a:gd name="connsiteY94" fmla="*/ 698500 h 1689100"/>
              <a:gd name="connsiteX95" fmla="*/ 2046343 w 2052693"/>
              <a:gd name="connsiteY95" fmla="*/ 558800 h 1689100"/>
              <a:gd name="connsiteX96" fmla="*/ 2008243 w 2052693"/>
              <a:gd name="connsiteY96" fmla="*/ 482600 h 1689100"/>
              <a:gd name="connsiteX97" fmla="*/ 1989193 w 2052693"/>
              <a:gd name="connsiteY97" fmla="*/ 438150 h 1689100"/>
              <a:gd name="connsiteX98" fmla="*/ 1932043 w 2052693"/>
              <a:gd name="connsiteY98" fmla="*/ 393700 h 1689100"/>
              <a:gd name="connsiteX99" fmla="*/ 1887593 w 2052693"/>
              <a:gd name="connsiteY99" fmla="*/ 368300 h 1689100"/>
              <a:gd name="connsiteX100" fmla="*/ 1849493 w 2052693"/>
              <a:gd name="connsiteY100" fmla="*/ 355600 h 1689100"/>
              <a:gd name="connsiteX101" fmla="*/ 1811393 w 2052693"/>
              <a:gd name="connsiteY101" fmla="*/ 349250 h 1689100"/>
              <a:gd name="connsiteX102" fmla="*/ 1785993 w 2052693"/>
              <a:gd name="connsiteY102" fmla="*/ 342900 h 1689100"/>
              <a:gd name="connsiteX103" fmla="*/ 1620893 w 2052693"/>
              <a:gd name="connsiteY103" fmla="*/ 336550 h 1689100"/>
              <a:gd name="connsiteX104" fmla="*/ 1576443 w 2052693"/>
              <a:gd name="connsiteY104" fmla="*/ 330200 h 1689100"/>
              <a:gd name="connsiteX105" fmla="*/ 1531993 w 2052693"/>
              <a:gd name="connsiteY105" fmla="*/ 336550 h 1689100"/>
              <a:gd name="connsiteX106" fmla="*/ 1468493 w 2052693"/>
              <a:gd name="connsiteY106" fmla="*/ 342900 h 1689100"/>
              <a:gd name="connsiteX107" fmla="*/ 1417693 w 2052693"/>
              <a:gd name="connsiteY107" fmla="*/ 349250 h 1689100"/>
              <a:gd name="connsiteX108" fmla="*/ 1360543 w 2052693"/>
              <a:gd name="connsiteY108" fmla="*/ 368300 h 1689100"/>
              <a:gd name="connsiteX109" fmla="*/ 1341493 w 2052693"/>
              <a:gd name="connsiteY109" fmla="*/ 374650 h 1689100"/>
              <a:gd name="connsiteX110" fmla="*/ 1303393 w 2052693"/>
              <a:gd name="connsiteY110" fmla="*/ 393700 h 1689100"/>
              <a:gd name="connsiteX111" fmla="*/ 1252593 w 2052693"/>
              <a:gd name="connsiteY111" fmla="*/ 450850 h 1689100"/>
              <a:gd name="connsiteX112" fmla="*/ 1239893 w 2052693"/>
              <a:gd name="connsiteY112" fmla="*/ 488950 h 1689100"/>
              <a:gd name="connsiteX113" fmla="*/ 1233543 w 2052693"/>
              <a:gd name="connsiteY113" fmla="*/ 508000 h 1689100"/>
              <a:gd name="connsiteX114" fmla="*/ 1220843 w 2052693"/>
              <a:gd name="connsiteY114" fmla="*/ 527050 h 1689100"/>
              <a:gd name="connsiteX115" fmla="*/ 1201793 w 2052693"/>
              <a:gd name="connsiteY115" fmla="*/ 590550 h 1689100"/>
              <a:gd name="connsiteX116" fmla="*/ 1189093 w 2052693"/>
              <a:gd name="connsiteY116" fmla="*/ 628650 h 1689100"/>
              <a:gd name="connsiteX117" fmla="*/ 1176393 w 2052693"/>
              <a:gd name="connsiteY117" fmla="*/ 673100 h 1689100"/>
              <a:gd name="connsiteX118" fmla="*/ 1163693 w 2052693"/>
              <a:gd name="connsiteY118" fmla="*/ 692150 h 1689100"/>
              <a:gd name="connsiteX119" fmla="*/ 1138293 w 2052693"/>
              <a:gd name="connsiteY119" fmla="*/ 749300 h 1689100"/>
              <a:gd name="connsiteX120" fmla="*/ 1119243 w 2052693"/>
              <a:gd name="connsiteY120" fmla="*/ 793750 h 1689100"/>
              <a:gd name="connsiteX121" fmla="*/ 1112893 w 2052693"/>
              <a:gd name="connsiteY121" fmla="*/ 812800 h 1689100"/>
              <a:gd name="connsiteX122" fmla="*/ 1100193 w 2052693"/>
              <a:gd name="connsiteY122" fmla="*/ 831850 h 1689100"/>
              <a:gd name="connsiteX123" fmla="*/ 1068443 w 2052693"/>
              <a:gd name="connsiteY123" fmla="*/ 889000 h 1689100"/>
              <a:gd name="connsiteX124" fmla="*/ 1023993 w 2052693"/>
              <a:gd name="connsiteY124" fmla="*/ 914400 h 1689100"/>
              <a:gd name="connsiteX125" fmla="*/ 1004943 w 2052693"/>
              <a:gd name="connsiteY125" fmla="*/ 927100 h 1689100"/>
              <a:gd name="connsiteX126" fmla="*/ 985893 w 2052693"/>
              <a:gd name="connsiteY126" fmla="*/ 933450 h 1689100"/>
              <a:gd name="connsiteX127" fmla="*/ 947793 w 2052693"/>
              <a:gd name="connsiteY127" fmla="*/ 952500 h 1689100"/>
              <a:gd name="connsiteX128" fmla="*/ 896993 w 2052693"/>
              <a:gd name="connsiteY128" fmla="*/ 958850 h 1689100"/>
              <a:gd name="connsiteX129" fmla="*/ 827143 w 2052693"/>
              <a:gd name="connsiteY129" fmla="*/ 939800 h 1689100"/>
              <a:gd name="connsiteX130" fmla="*/ 808093 w 2052693"/>
              <a:gd name="connsiteY130" fmla="*/ 927100 h 1689100"/>
              <a:gd name="connsiteX131" fmla="*/ 801743 w 2052693"/>
              <a:gd name="connsiteY131" fmla="*/ 901700 h 1689100"/>
              <a:gd name="connsiteX132" fmla="*/ 782693 w 2052693"/>
              <a:gd name="connsiteY132" fmla="*/ 857250 h 1689100"/>
              <a:gd name="connsiteX133" fmla="*/ 769993 w 2052693"/>
              <a:gd name="connsiteY133" fmla="*/ 806450 h 1689100"/>
              <a:gd name="connsiteX134" fmla="*/ 776343 w 2052693"/>
              <a:gd name="connsiteY134" fmla="*/ 749300 h 1689100"/>
              <a:gd name="connsiteX135" fmla="*/ 782693 w 2052693"/>
              <a:gd name="connsiteY135" fmla="*/ 723900 h 1689100"/>
              <a:gd name="connsiteX136" fmla="*/ 795393 w 2052693"/>
              <a:gd name="connsiteY136" fmla="*/ 647700 h 1689100"/>
              <a:gd name="connsiteX137" fmla="*/ 789043 w 2052693"/>
              <a:gd name="connsiteY137" fmla="*/ 577850 h 1689100"/>
              <a:gd name="connsiteX138" fmla="*/ 776343 w 2052693"/>
              <a:gd name="connsiteY138" fmla="*/ 539750 h 1689100"/>
              <a:gd name="connsiteX139" fmla="*/ 769993 w 2052693"/>
              <a:gd name="connsiteY139" fmla="*/ 476250 h 1689100"/>
              <a:gd name="connsiteX140" fmla="*/ 757293 w 2052693"/>
              <a:gd name="connsiteY140" fmla="*/ 412750 h 1689100"/>
              <a:gd name="connsiteX141" fmla="*/ 744593 w 2052693"/>
              <a:gd name="connsiteY141" fmla="*/ 336550 h 1689100"/>
              <a:gd name="connsiteX142" fmla="*/ 731893 w 2052693"/>
              <a:gd name="connsiteY142" fmla="*/ 298450 h 1689100"/>
              <a:gd name="connsiteX143" fmla="*/ 719193 w 2052693"/>
              <a:gd name="connsiteY143" fmla="*/ 22225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052693" h="1689100">
                <a:moveTo>
                  <a:pt x="719193" y="222250"/>
                </a:moveTo>
                <a:cubicBezTo>
                  <a:pt x="706493" y="196850"/>
                  <a:pt x="679072" y="169429"/>
                  <a:pt x="655693" y="146050"/>
                </a:cubicBezTo>
                <a:cubicBezTo>
                  <a:pt x="640726" y="131083"/>
                  <a:pt x="622505" y="119691"/>
                  <a:pt x="604893" y="107950"/>
                </a:cubicBezTo>
                <a:cubicBezTo>
                  <a:pt x="598543" y="103717"/>
                  <a:pt x="592669" y="98663"/>
                  <a:pt x="585843" y="95250"/>
                </a:cubicBezTo>
                <a:cubicBezTo>
                  <a:pt x="579856" y="92257"/>
                  <a:pt x="572780" y="91893"/>
                  <a:pt x="566793" y="88900"/>
                </a:cubicBezTo>
                <a:cubicBezTo>
                  <a:pt x="559967" y="85487"/>
                  <a:pt x="554569" y="79613"/>
                  <a:pt x="547743" y="76200"/>
                </a:cubicBezTo>
                <a:cubicBezTo>
                  <a:pt x="541756" y="73207"/>
                  <a:pt x="534544" y="73101"/>
                  <a:pt x="528693" y="69850"/>
                </a:cubicBezTo>
                <a:cubicBezTo>
                  <a:pt x="515350" y="62437"/>
                  <a:pt x="505073" y="49277"/>
                  <a:pt x="490593" y="44450"/>
                </a:cubicBezTo>
                <a:cubicBezTo>
                  <a:pt x="477893" y="40217"/>
                  <a:pt x="463632" y="39176"/>
                  <a:pt x="452493" y="31750"/>
                </a:cubicBezTo>
                <a:cubicBezTo>
                  <a:pt x="433543" y="19116"/>
                  <a:pt x="420970" y="8321"/>
                  <a:pt x="395343" y="6350"/>
                </a:cubicBezTo>
                <a:lnTo>
                  <a:pt x="312793" y="0"/>
                </a:lnTo>
                <a:cubicBezTo>
                  <a:pt x="302210" y="2117"/>
                  <a:pt x="291456" y="3510"/>
                  <a:pt x="281043" y="6350"/>
                </a:cubicBezTo>
                <a:cubicBezTo>
                  <a:pt x="268128" y="9872"/>
                  <a:pt x="255643" y="14817"/>
                  <a:pt x="242943" y="19050"/>
                </a:cubicBezTo>
                <a:cubicBezTo>
                  <a:pt x="236593" y="21167"/>
                  <a:pt x="230519" y="24453"/>
                  <a:pt x="223893" y="25400"/>
                </a:cubicBezTo>
                <a:cubicBezTo>
                  <a:pt x="187919" y="30539"/>
                  <a:pt x="183983" y="29546"/>
                  <a:pt x="154043" y="38100"/>
                </a:cubicBezTo>
                <a:cubicBezTo>
                  <a:pt x="136611" y="43081"/>
                  <a:pt x="130463" y="45050"/>
                  <a:pt x="115943" y="57150"/>
                </a:cubicBezTo>
                <a:cubicBezTo>
                  <a:pt x="103906" y="67181"/>
                  <a:pt x="91329" y="80979"/>
                  <a:pt x="84193" y="95250"/>
                </a:cubicBezTo>
                <a:cubicBezTo>
                  <a:pt x="57903" y="147830"/>
                  <a:pt x="101539" y="78755"/>
                  <a:pt x="65143" y="133350"/>
                </a:cubicBezTo>
                <a:cubicBezTo>
                  <a:pt x="50059" y="193685"/>
                  <a:pt x="56031" y="159148"/>
                  <a:pt x="65143" y="273050"/>
                </a:cubicBezTo>
                <a:cubicBezTo>
                  <a:pt x="66607" y="291347"/>
                  <a:pt x="72824" y="338546"/>
                  <a:pt x="84193" y="355600"/>
                </a:cubicBezTo>
                <a:lnTo>
                  <a:pt x="96893" y="374650"/>
                </a:lnTo>
                <a:cubicBezTo>
                  <a:pt x="107345" y="426909"/>
                  <a:pt x="105267" y="400885"/>
                  <a:pt x="96893" y="476250"/>
                </a:cubicBezTo>
                <a:cubicBezTo>
                  <a:pt x="95240" y="491126"/>
                  <a:pt x="93908" y="506116"/>
                  <a:pt x="90543" y="520700"/>
                </a:cubicBezTo>
                <a:cubicBezTo>
                  <a:pt x="83817" y="549845"/>
                  <a:pt x="77489" y="559509"/>
                  <a:pt x="65143" y="584200"/>
                </a:cubicBezTo>
                <a:cubicBezTo>
                  <a:pt x="60166" y="628995"/>
                  <a:pt x="61108" y="635552"/>
                  <a:pt x="52443" y="673100"/>
                </a:cubicBezTo>
                <a:cubicBezTo>
                  <a:pt x="48518" y="690107"/>
                  <a:pt x="45263" y="707341"/>
                  <a:pt x="39743" y="723900"/>
                </a:cubicBezTo>
                <a:cubicBezTo>
                  <a:pt x="37626" y="730250"/>
                  <a:pt x="35154" y="736492"/>
                  <a:pt x="33393" y="742950"/>
                </a:cubicBezTo>
                <a:cubicBezTo>
                  <a:pt x="28800" y="759789"/>
                  <a:pt x="26213" y="777191"/>
                  <a:pt x="20693" y="793750"/>
                </a:cubicBezTo>
                <a:cubicBezTo>
                  <a:pt x="11583" y="821079"/>
                  <a:pt x="15966" y="806306"/>
                  <a:pt x="7993" y="838200"/>
                </a:cubicBezTo>
                <a:cubicBezTo>
                  <a:pt x="-2664" y="966079"/>
                  <a:pt x="-2666" y="931074"/>
                  <a:pt x="7993" y="1117600"/>
                </a:cubicBezTo>
                <a:cubicBezTo>
                  <a:pt x="8375" y="1124283"/>
                  <a:pt x="12226" y="1130300"/>
                  <a:pt x="14343" y="1136650"/>
                </a:cubicBezTo>
                <a:cubicBezTo>
                  <a:pt x="16460" y="1193800"/>
                  <a:pt x="18361" y="1250958"/>
                  <a:pt x="20693" y="1308100"/>
                </a:cubicBezTo>
                <a:cubicBezTo>
                  <a:pt x="22594" y="1354676"/>
                  <a:pt x="19380" y="1401819"/>
                  <a:pt x="27043" y="1447800"/>
                </a:cubicBezTo>
                <a:cubicBezTo>
                  <a:pt x="28298" y="1455328"/>
                  <a:pt x="39267" y="1457087"/>
                  <a:pt x="46093" y="1460500"/>
                </a:cubicBezTo>
                <a:cubicBezTo>
                  <a:pt x="52080" y="1463493"/>
                  <a:pt x="58991" y="1464213"/>
                  <a:pt x="65143" y="1466850"/>
                </a:cubicBezTo>
                <a:cubicBezTo>
                  <a:pt x="111631" y="1486774"/>
                  <a:pt x="69114" y="1474193"/>
                  <a:pt x="115943" y="1485900"/>
                </a:cubicBezTo>
                <a:cubicBezTo>
                  <a:pt x="133126" y="1497355"/>
                  <a:pt x="140252" y="1503243"/>
                  <a:pt x="160393" y="1511300"/>
                </a:cubicBezTo>
                <a:cubicBezTo>
                  <a:pt x="172822" y="1516272"/>
                  <a:pt x="185793" y="1519767"/>
                  <a:pt x="198493" y="1524000"/>
                </a:cubicBezTo>
                <a:lnTo>
                  <a:pt x="217543" y="1530350"/>
                </a:lnTo>
                <a:lnTo>
                  <a:pt x="236593" y="1536700"/>
                </a:lnTo>
                <a:cubicBezTo>
                  <a:pt x="261993" y="1534583"/>
                  <a:pt x="287502" y="1533511"/>
                  <a:pt x="312793" y="1530350"/>
                </a:cubicBezTo>
                <a:cubicBezTo>
                  <a:pt x="328148" y="1528431"/>
                  <a:pt x="365244" y="1514983"/>
                  <a:pt x="376293" y="1511300"/>
                </a:cubicBezTo>
                <a:cubicBezTo>
                  <a:pt x="382643" y="1509183"/>
                  <a:pt x="389774" y="1508663"/>
                  <a:pt x="395343" y="1504950"/>
                </a:cubicBezTo>
                <a:cubicBezTo>
                  <a:pt x="419962" y="1488537"/>
                  <a:pt x="407153" y="1494663"/>
                  <a:pt x="433443" y="1485900"/>
                </a:cubicBezTo>
                <a:cubicBezTo>
                  <a:pt x="463076" y="1488017"/>
                  <a:pt x="492838" y="1488779"/>
                  <a:pt x="522343" y="1492250"/>
                </a:cubicBezTo>
                <a:cubicBezTo>
                  <a:pt x="528991" y="1493032"/>
                  <a:pt x="534957" y="1496761"/>
                  <a:pt x="541393" y="1498600"/>
                </a:cubicBezTo>
                <a:cubicBezTo>
                  <a:pt x="549784" y="1500998"/>
                  <a:pt x="558126" y="1503930"/>
                  <a:pt x="566793" y="1504950"/>
                </a:cubicBezTo>
                <a:cubicBezTo>
                  <a:pt x="594202" y="1508175"/>
                  <a:pt x="621826" y="1509183"/>
                  <a:pt x="649343" y="1511300"/>
                </a:cubicBezTo>
                <a:cubicBezTo>
                  <a:pt x="672626" y="1509183"/>
                  <a:pt x="696049" y="1508256"/>
                  <a:pt x="719193" y="1504950"/>
                </a:cubicBezTo>
                <a:cubicBezTo>
                  <a:pt x="725819" y="1504003"/>
                  <a:pt x="731550" y="1498600"/>
                  <a:pt x="738243" y="1498600"/>
                </a:cubicBezTo>
                <a:cubicBezTo>
                  <a:pt x="754204" y="1498600"/>
                  <a:pt x="763501" y="1511229"/>
                  <a:pt x="776343" y="1517650"/>
                </a:cubicBezTo>
                <a:cubicBezTo>
                  <a:pt x="782330" y="1520643"/>
                  <a:pt x="789406" y="1521007"/>
                  <a:pt x="795393" y="1524000"/>
                </a:cubicBezTo>
                <a:cubicBezTo>
                  <a:pt x="802219" y="1527413"/>
                  <a:pt x="807297" y="1534020"/>
                  <a:pt x="814443" y="1536700"/>
                </a:cubicBezTo>
                <a:cubicBezTo>
                  <a:pt x="824549" y="1540490"/>
                  <a:pt x="835780" y="1540210"/>
                  <a:pt x="846193" y="1543050"/>
                </a:cubicBezTo>
                <a:cubicBezTo>
                  <a:pt x="922898" y="1563970"/>
                  <a:pt x="843754" y="1549959"/>
                  <a:pt x="928743" y="1562100"/>
                </a:cubicBezTo>
                <a:cubicBezTo>
                  <a:pt x="964352" y="1573970"/>
                  <a:pt x="941299" y="1566827"/>
                  <a:pt x="998593" y="1581150"/>
                </a:cubicBezTo>
                <a:cubicBezTo>
                  <a:pt x="1026720" y="1588182"/>
                  <a:pt x="1035578" y="1591322"/>
                  <a:pt x="1068443" y="1593850"/>
                </a:cubicBezTo>
                <a:cubicBezTo>
                  <a:pt x="1108597" y="1596939"/>
                  <a:pt x="1148876" y="1598083"/>
                  <a:pt x="1189093" y="1600200"/>
                </a:cubicBezTo>
                <a:cubicBezTo>
                  <a:pt x="1203272" y="1602226"/>
                  <a:pt x="1255784" y="1609376"/>
                  <a:pt x="1271643" y="1612900"/>
                </a:cubicBezTo>
                <a:cubicBezTo>
                  <a:pt x="1278177" y="1614352"/>
                  <a:pt x="1284343" y="1617133"/>
                  <a:pt x="1290693" y="1619250"/>
                </a:cubicBezTo>
                <a:cubicBezTo>
                  <a:pt x="1294926" y="1625600"/>
                  <a:pt x="1297997" y="1632904"/>
                  <a:pt x="1303393" y="1638300"/>
                </a:cubicBezTo>
                <a:cubicBezTo>
                  <a:pt x="1313707" y="1648614"/>
                  <a:pt x="1336222" y="1657059"/>
                  <a:pt x="1347843" y="1663700"/>
                </a:cubicBezTo>
                <a:cubicBezTo>
                  <a:pt x="1354469" y="1667486"/>
                  <a:pt x="1359919" y="1673300"/>
                  <a:pt x="1366893" y="1676400"/>
                </a:cubicBezTo>
                <a:cubicBezTo>
                  <a:pt x="1379126" y="1681837"/>
                  <a:pt x="1404993" y="1689100"/>
                  <a:pt x="1404993" y="1689100"/>
                </a:cubicBezTo>
                <a:cubicBezTo>
                  <a:pt x="1426160" y="1684867"/>
                  <a:pt x="1448015" y="1683226"/>
                  <a:pt x="1468493" y="1676400"/>
                </a:cubicBezTo>
                <a:cubicBezTo>
                  <a:pt x="1474843" y="1674283"/>
                  <a:pt x="1481556" y="1673043"/>
                  <a:pt x="1487543" y="1670050"/>
                </a:cubicBezTo>
                <a:cubicBezTo>
                  <a:pt x="1494369" y="1666637"/>
                  <a:pt x="1499353" y="1659763"/>
                  <a:pt x="1506593" y="1657350"/>
                </a:cubicBezTo>
                <a:cubicBezTo>
                  <a:pt x="1518807" y="1653279"/>
                  <a:pt x="1531993" y="1653117"/>
                  <a:pt x="1544693" y="1651000"/>
                </a:cubicBezTo>
                <a:lnTo>
                  <a:pt x="1582793" y="1593850"/>
                </a:lnTo>
                <a:cubicBezTo>
                  <a:pt x="1587026" y="1587500"/>
                  <a:pt x="1593080" y="1582040"/>
                  <a:pt x="1595493" y="1574800"/>
                </a:cubicBezTo>
                <a:cubicBezTo>
                  <a:pt x="1607135" y="1539873"/>
                  <a:pt x="1594848" y="1571167"/>
                  <a:pt x="1614543" y="1536700"/>
                </a:cubicBezTo>
                <a:cubicBezTo>
                  <a:pt x="1619239" y="1528481"/>
                  <a:pt x="1621992" y="1519176"/>
                  <a:pt x="1627243" y="1511300"/>
                </a:cubicBezTo>
                <a:cubicBezTo>
                  <a:pt x="1638984" y="1493688"/>
                  <a:pt x="1665343" y="1460500"/>
                  <a:pt x="1665343" y="1460500"/>
                </a:cubicBezTo>
                <a:cubicBezTo>
                  <a:pt x="1667460" y="1454150"/>
                  <a:pt x="1668372" y="1447262"/>
                  <a:pt x="1671693" y="1441450"/>
                </a:cubicBezTo>
                <a:cubicBezTo>
                  <a:pt x="1703550" y="1385700"/>
                  <a:pt x="1679610" y="1451017"/>
                  <a:pt x="1716143" y="1377950"/>
                </a:cubicBezTo>
                <a:cubicBezTo>
                  <a:pt x="1728046" y="1354143"/>
                  <a:pt x="1729346" y="1347758"/>
                  <a:pt x="1747893" y="1327150"/>
                </a:cubicBezTo>
                <a:cubicBezTo>
                  <a:pt x="1759908" y="1313800"/>
                  <a:pt x="1776030" y="1303994"/>
                  <a:pt x="1785993" y="1289050"/>
                </a:cubicBezTo>
                <a:cubicBezTo>
                  <a:pt x="1790226" y="1282700"/>
                  <a:pt x="1795039" y="1276700"/>
                  <a:pt x="1798693" y="1270000"/>
                </a:cubicBezTo>
                <a:cubicBezTo>
                  <a:pt x="1807759" y="1253380"/>
                  <a:pt x="1814353" y="1235434"/>
                  <a:pt x="1824093" y="1219200"/>
                </a:cubicBezTo>
                <a:cubicBezTo>
                  <a:pt x="1830443" y="1208617"/>
                  <a:pt x="1836517" y="1197863"/>
                  <a:pt x="1843143" y="1187450"/>
                </a:cubicBezTo>
                <a:lnTo>
                  <a:pt x="1881243" y="1130300"/>
                </a:lnTo>
                <a:lnTo>
                  <a:pt x="1893943" y="1111250"/>
                </a:lnTo>
                <a:lnTo>
                  <a:pt x="1906643" y="1092200"/>
                </a:lnTo>
                <a:cubicBezTo>
                  <a:pt x="1916240" y="1053813"/>
                  <a:pt x="1910233" y="1075079"/>
                  <a:pt x="1925693" y="1028700"/>
                </a:cubicBezTo>
                <a:cubicBezTo>
                  <a:pt x="1927810" y="1022350"/>
                  <a:pt x="1928330" y="1015219"/>
                  <a:pt x="1932043" y="1009650"/>
                </a:cubicBezTo>
                <a:cubicBezTo>
                  <a:pt x="1968439" y="955055"/>
                  <a:pt x="1924803" y="1024130"/>
                  <a:pt x="1951093" y="971550"/>
                </a:cubicBezTo>
                <a:cubicBezTo>
                  <a:pt x="1954506" y="964724"/>
                  <a:pt x="1960693" y="959474"/>
                  <a:pt x="1963793" y="952500"/>
                </a:cubicBezTo>
                <a:cubicBezTo>
                  <a:pt x="1969230" y="940267"/>
                  <a:pt x="1969067" y="925539"/>
                  <a:pt x="1976493" y="914400"/>
                </a:cubicBezTo>
                <a:cubicBezTo>
                  <a:pt x="1984960" y="901700"/>
                  <a:pt x="1997066" y="890780"/>
                  <a:pt x="2001893" y="876300"/>
                </a:cubicBezTo>
                <a:lnTo>
                  <a:pt x="2014593" y="838200"/>
                </a:lnTo>
                <a:cubicBezTo>
                  <a:pt x="2016710" y="831850"/>
                  <a:pt x="2019320" y="825644"/>
                  <a:pt x="2020943" y="819150"/>
                </a:cubicBezTo>
                <a:cubicBezTo>
                  <a:pt x="2023060" y="810683"/>
                  <a:pt x="2024895" y="802141"/>
                  <a:pt x="2027293" y="793750"/>
                </a:cubicBezTo>
                <a:cubicBezTo>
                  <a:pt x="2029132" y="787314"/>
                  <a:pt x="2032020" y="781194"/>
                  <a:pt x="2033643" y="774700"/>
                </a:cubicBezTo>
                <a:cubicBezTo>
                  <a:pt x="2036261" y="764229"/>
                  <a:pt x="2037652" y="753486"/>
                  <a:pt x="2039993" y="742950"/>
                </a:cubicBezTo>
                <a:cubicBezTo>
                  <a:pt x="2045309" y="719030"/>
                  <a:pt x="2045622" y="719714"/>
                  <a:pt x="2052693" y="698500"/>
                </a:cubicBezTo>
                <a:cubicBezTo>
                  <a:pt x="2050576" y="651933"/>
                  <a:pt x="2051309" y="605149"/>
                  <a:pt x="2046343" y="558800"/>
                </a:cubicBezTo>
                <a:cubicBezTo>
                  <a:pt x="2039524" y="495159"/>
                  <a:pt x="2028860" y="544450"/>
                  <a:pt x="2008243" y="482600"/>
                </a:cubicBezTo>
                <a:cubicBezTo>
                  <a:pt x="2003061" y="467054"/>
                  <a:pt x="1999001" y="451882"/>
                  <a:pt x="1989193" y="438150"/>
                </a:cubicBezTo>
                <a:cubicBezTo>
                  <a:pt x="1975628" y="419159"/>
                  <a:pt x="1949948" y="405637"/>
                  <a:pt x="1932043" y="393700"/>
                </a:cubicBezTo>
                <a:cubicBezTo>
                  <a:pt x="1914860" y="382245"/>
                  <a:pt x="1907734" y="376357"/>
                  <a:pt x="1887593" y="368300"/>
                </a:cubicBezTo>
                <a:cubicBezTo>
                  <a:pt x="1875164" y="363328"/>
                  <a:pt x="1862698" y="357801"/>
                  <a:pt x="1849493" y="355600"/>
                </a:cubicBezTo>
                <a:cubicBezTo>
                  <a:pt x="1836793" y="353483"/>
                  <a:pt x="1824018" y="351775"/>
                  <a:pt x="1811393" y="349250"/>
                </a:cubicBezTo>
                <a:cubicBezTo>
                  <a:pt x="1802835" y="347538"/>
                  <a:pt x="1794701" y="343481"/>
                  <a:pt x="1785993" y="342900"/>
                </a:cubicBezTo>
                <a:cubicBezTo>
                  <a:pt x="1731041" y="339237"/>
                  <a:pt x="1675926" y="338667"/>
                  <a:pt x="1620893" y="336550"/>
                </a:cubicBezTo>
                <a:cubicBezTo>
                  <a:pt x="1606076" y="334433"/>
                  <a:pt x="1591410" y="330200"/>
                  <a:pt x="1576443" y="330200"/>
                </a:cubicBezTo>
                <a:cubicBezTo>
                  <a:pt x="1561476" y="330200"/>
                  <a:pt x="1546858" y="334801"/>
                  <a:pt x="1531993" y="336550"/>
                </a:cubicBezTo>
                <a:cubicBezTo>
                  <a:pt x="1510866" y="339035"/>
                  <a:pt x="1489635" y="340551"/>
                  <a:pt x="1468493" y="342900"/>
                </a:cubicBezTo>
                <a:cubicBezTo>
                  <a:pt x="1451532" y="344785"/>
                  <a:pt x="1434626" y="347133"/>
                  <a:pt x="1417693" y="349250"/>
                </a:cubicBezTo>
                <a:lnTo>
                  <a:pt x="1360543" y="368300"/>
                </a:lnTo>
                <a:lnTo>
                  <a:pt x="1341493" y="374650"/>
                </a:lnTo>
                <a:cubicBezTo>
                  <a:pt x="1323840" y="380534"/>
                  <a:pt x="1318165" y="380570"/>
                  <a:pt x="1303393" y="393700"/>
                </a:cubicBezTo>
                <a:cubicBezTo>
                  <a:pt x="1292836" y="403084"/>
                  <a:pt x="1261259" y="431351"/>
                  <a:pt x="1252593" y="450850"/>
                </a:cubicBezTo>
                <a:cubicBezTo>
                  <a:pt x="1247156" y="463083"/>
                  <a:pt x="1244126" y="476250"/>
                  <a:pt x="1239893" y="488950"/>
                </a:cubicBezTo>
                <a:cubicBezTo>
                  <a:pt x="1237776" y="495300"/>
                  <a:pt x="1237256" y="502431"/>
                  <a:pt x="1233543" y="508000"/>
                </a:cubicBezTo>
                <a:cubicBezTo>
                  <a:pt x="1229310" y="514350"/>
                  <a:pt x="1223943" y="520076"/>
                  <a:pt x="1220843" y="527050"/>
                </a:cubicBezTo>
                <a:cubicBezTo>
                  <a:pt x="1207027" y="558136"/>
                  <a:pt x="1210318" y="562133"/>
                  <a:pt x="1201793" y="590550"/>
                </a:cubicBezTo>
                <a:cubicBezTo>
                  <a:pt x="1197946" y="603372"/>
                  <a:pt x="1192340" y="615663"/>
                  <a:pt x="1189093" y="628650"/>
                </a:cubicBezTo>
                <a:cubicBezTo>
                  <a:pt x="1187058" y="636788"/>
                  <a:pt x="1180948" y="663990"/>
                  <a:pt x="1176393" y="673100"/>
                </a:cubicBezTo>
                <a:cubicBezTo>
                  <a:pt x="1172980" y="679926"/>
                  <a:pt x="1166793" y="685176"/>
                  <a:pt x="1163693" y="692150"/>
                </a:cubicBezTo>
                <a:cubicBezTo>
                  <a:pt x="1133466" y="760160"/>
                  <a:pt x="1167035" y="706187"/>
                  <a:pt x="1138293" y="749300"/>
                </a:cubicBezTo>
                <a:cubicBezTo>
                  <a:pt x="1125077" y="802163"/>
                  <a:pt x="1141169" y="749897"/>
                  <a:pt x="1119243" y="793750"/>
                </a:cubicBezTo>
                <a:cubicBezTo>
                  <a:pt x="1116250" y="799737"/>
                  <a:pt x="1115886" y="806813"/>
                  <a:pt x="1112893" y="812800"/>
                </a:cubicBezTo>
                <a:cubicBezTo>
                  <a:pt x="1109480" y="819626"/>
                  <a:pt x="1103606" y="825024"/>
                  <a:pt x="1100193" y="831850"/>
                </a:cubicBezTo>
                <a:cubicBezTo>
                  <a:pt x="1088613" y="855010"/>
                  <a:pt x="1098476" y="868978"/>
                  <a:pt x="1068443" y="889000"/>
                </a:cubicBezTo>
                <a:cubicBezTo>
                  <a:pt x="1022031" y="919942"/>
                  <a:pt x="1080389" y="882174"/>
                  <a:pt x="1023993" y="914400"/>
                </a:cubicBezTo>
                <a:cubicBezTo>
                  <a:pt x="1017367" y="918186"/>
                  <a:pt x="1011769" y="923687"/>
                  <a:pt x="1004943" y="927100"/>
                </a:cubicBezTo>
                <a:cubicBezTo>
                  <a:pt x="998956" y="930093"/>
                  <a:pt x="991880" y="930457"/>
                  <a:pt x="985893" y="933450"/>
                </a:cubicBezTo>
                <a:cubicBezTo>
                  <a:pt x="962652" y="945071"/>
                  <a:pt x="972874" y="947940"/>
                  <a:pt x="947793" y="952500"/>
                </a:cubicBezTo>
                <a:cubicBezTo>
                  <a:pt x="931003" y="955553"/>
                  <a:pt x="913926" y="956733"/>
                  <a:pt x="896993" y="958850"/>
                </a:cubicBezTo>
                <a:cubicBezTo>
                  <a:pt x="879953" y="955442"/>
                  <a:pt x="840954" y="949007"/>
                  <a:pt x="827143" y="939800"/>
                </a:cubicBezTo>
                <a:lnTo>
                  <a:pt x="808093" y="927100"/>
                </a:lnTo>
                <a:cubicBezTo>
                  <a:pt x="805976" y="918633"/>
                  <a:pt x="804807" y="909872"/>
                  <a:pt x="801743" y="901700"/>
                </a:cubicBezTo>
                <a:cubicBezTo>
                  <a:pt x="784396" y="855442"/>
                  <a:pt x="793205" y="895796"/>
                  <a:pt x="782693" y="857250"/>
                </a:cubicBezTo>
                <a:cubicBezTo>
                  <a:pt x="778100" y="840411"/>
                  <a:pt x="769993" y="806450"/>
                  <a:pt x="769993" y="806450"/>
                </a:cubicBezTo>
                <a:cubicBezTo>
                  <a:pt x="772110" y="787400"/>
                  <a:pt x="773428" y="768244"/>
                  <a:pt x="776343" y="749300"/>
                </a:cubicBezTo>
                <a:cubicBezTo>
                  <a:pt x="777670" y="740674"/>
                  <a:pt x="780800" y="732419"/>
                  <a:pt x="782693" y="723900"/>
                </a:cubicBezTo>
                <a:cubicBezTo>
                  <a:pt x="790121" y="690473"/>
                  <a:pt x="790092" y="684808"/>
                  <a:pt x="795393" y="647700"/>
                </a:cubicBezTo>
                <a:cubicBezTo>
                  <a:pt x="793276" y="624417"/>
                  <a:pt x="793106" y="600874"/>
                  <a:pt x="789043" y="577850"/>
                </a:cubicBezTo>
                <a:cubicBezTo>
                  <a:pt x="786717" y="564667"/>
                  <a:pt x="776343" y="539750"/>
                  <a:pt x="776343" y="539750"/>
                </a:cubicBezTo>
                <a:cubicBezTo>
                  <a:pt x="774226" y="518583"/>
                  <a:pt x="772631" y="497358"/>
                  <a:pt x="769993" y="476250"/>
                </a:cubicBezTo>
                <a:cubicBezTo>
                  <a:pt x="761059" y="404781"/>
                  <a:pt x="767544" y="467424"/>
                  <a:pt x="757293" y="412750"/>
                </a:cubicBezTo>
                <a:cubicBezTo>
                  <a:pt x="752548" y="387441"/>
                  <a:pt x="752736" y="360979"/>
                  <a:pt x="744593" y="336550"/>
                </a:cubicBezTo>
                <a:lnTo>
                  <a:pt x="731893" y="298450"/>
                </a:lnTo>
                <a:cubicBezTo>
                  <a:pt x="725018" y="243449"/>
                  <a:pt x="731893" y="247650"/>
                  <a:pt x="719193" y="2222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21A951EB-A052-D042-AB45-ED3217F7009B}"/>
              </a:ext>
            </a:extLst>
          </p:cNvPr>
          <p:cNvSpPr/>
          <p:nvPr/>
        </p:nvSpPr>
        <p:spPr>
          <a:xfrm>
            <a:off x="6942262" y="1538443"/>
            <a:ext cx="2163638" cy="785657"/>
          </a:xfrm>
          <a:custGeom>
            <a:avLst/>
            <a:gdLst>
              <a:gd name="connsiteX0" fmla="*/ 4638 w 2132061"/>
              <a:gd name="connsiteY0" fmla="*/ 341157 h 785657"/>
              <a:gd name="connsiteX1" fmla="*/ 125288 w 2132061"/>
              <a:gd name="connsiteY1" fmla="*/ 296707 h 785657"/>
              <a:gd name="connsiteX2" fmla="*/ 226888 w 2132061"/>
              <a:gd name="connsiteY2" fmla="*/ 271307 h 785657"/>
              <a:gd name="connsiteX3" fmla="*/ 245938 w 2132061"/>
              <a:gd name="connsiteY3" fmla="*/ 264957 h 785657"/>
              <a:gd name="connsiteX4" fmla="*/ 303088 w 2132061"/>
              <a:gd name="connsiteY4" fmla="*/ 252257 h 785657"/>
              <a:gd name="connsiteX5" fmla="*/ 411038 w 2132061"/>
              <a:gd name="connsiteY5" fmla="*/ 239557 h 785657"/>
              <a:gd name="connsiteX6" fmla="*/ 436438 w 2132061"/>
              <a:gd name="connsiteY6" fmla="*/ 233207 h 785657"/>
              <a:gd name="connsiteX7" fmla="*/ 474538 w 2132061"/>
              <a:gd name="connsiteY7" fmla="*/ 220507 h 785657"/>
              <a:gd name="connsiteX8" fmla="*/ 506288 w 2132061"/>
              <a:gd name="connsiteY8" fmla="*/ 188757 h 785657"/>
              <a:gd name="connsiteX9" fmla="*/ 538038 w 2132061"/>
              <a:gd name="connsiteY9" fmla="*/ 157007 h 785657"/>
              <a:gd name="connsiteX10" fmla="*/ 665038 w 2132061"/>
              <a:gd name="connsiteY10" fmla="*/ 131607 h 785657"/>
              <a:gd name="connsiteX11" fmla="*/ 760288 w 2132061"/>
              <a:gd name="connsiteY11" fmla="*/ 125257 h 785657"/>
              <a:gd name="connsiteX12" fmla="*/ 817438 w 2132061"/>
              <a:gd name="connsiteY12" fmla="*/ 112557 h 785657"/>
              <a:gd name="connsiteX13" fmla="*/ 919038 w 2132061"/>
              <a:gd name="connsiteY13" fmla="*/ 99857 h 785657"/>
              <a:gd name="connsiteX14" fmla="*/ 938088 w 2132061"/>
              <a:gd name="connsiteY14" fmla="*/ 93507 h 785657"/>
              <a:gd name="connsiteX15" fmla="*/ 982538 w 2132061"/>
              <a:gd name="connsiteY15" fmla="*/ 80807 h 785657"/>
              <a:gd name="connsiteX16" fmla="*/ 1001588 w 2132061"/>
              <a:gd name="connsiteY16" fmla="*/ 68107 h 785657"/>
              <a:gd name="connsiteX17" fmla="*/ 1039688 w 2132061"/>
              <a:gd name="connsiteY17" fmla="*/ 55407 h 785657"/>
              <a:gd name="connsiteX18" fmla="*/ 1052388 w 2132061"/>
              <a:gd name="connsiteY18" fmla="*/ 36357 h 785657"/>
              <a:gd name="connsiteX19" fmla="*/ 1147638 w 2132061"/>
              <a:gd name="connsiteY19" fmla="*/ 17307 h 785657"/>
              <a:gd name="connsiteX20" fmla="*/ 1350838 w 2132061"/>
              <a:gd name="connsiteY20" fmla="*/ 10957 h 785657"/>
              <a:gd name="connsiteX21" fmla="*/ 1376238 w 2132061"/>
              <a:gd name="connsiteY21" fmla="*/ 17307 h 785657"/>
              <a:gd name="connsiteX22" fmla="*/ 1414338 w 2132061"/>
              <a:gd name="connsiteY22" fmla="*/ 23657 h 785657"/>
              <a:gd name="connsiteX23" fmla="*/ 1452438 w 2132061"/>
              <a:gd name="connsiteY23" fmla="*/ 36357 h 785657"/>
              <a:gd name="connsiteX24" fmla="*/ 1471488 w 2132061"/>
              <a:gd name="connsiteY24" fmla="*/ 42707 h 785657"/>
              <a:gd name="connsiteX25" fmla="*/ 1490538 w 2132061"/>
              <a:gd name="connsiteY25" fmla="*/ 49057 h 785657"/>
              <a:gd name="connsiteX26" fmla="*/ 1617538 w 2132061"/>
              <a:gd name="connsiteY26" fmla="*/ 68107 h 785657"/>
              <a:gd name="connsiteX27" fmla="*/ 1693738 w 2132061"/>
              <a:gd name="connsiteY27" fmla="*/ 74457 h 785657"/>
              <a:gd name="connsiteX28" fmla="*/ 1712788 w 2132061"/>
              <a:gd name="connsiteY28" fmla="*/ 80807 h 785657"/>
              <a:gd name="connsiteX29" fmla="*/ 1827088 w 2132061"/>
              <a:gd name="connsiteY29" fmla="*/ 93507 h 785657"/>
              <a:gd name="connsiteX30" fmla="*/ 1884238 w 2132061"/>
              <a:gd name="connsiteY30" fmla="*/ 106207 h 785657"/>
              <a:gd name="connsiteX31" fmla="*/ 1903288 w 2132061"/>
              <a:gd name="connsiteY31" fmla="*/ 112557 h 785657"/>
              <a:gd name="connsiteX32" fmla="*/ 1954088 w 2132061"/>
              <a:gd name="connsiteY32" fmla="*/ 125257 h 785657"/>
              <a:gd name="connsiteX33" fmla="*/ 1973138 w 2132061"/>
              <a:gd name="connsiteY33" fmla="*/ 131607 h 785657"/>
              <a:gd name="connsiteX34" fmla="*/ 2011238 w 2132061"/>
              <a:gd name="connsiteY34" fmla="*/ 157007 h 785657"/>
              <a:gd name="connsiteX35" fmla="*/ 2049338 w 2132061"/>
              <a:gd name="connsiteY35" fmla="*/ 169707 h 785657"/>
              <a:gd name="connsiteX36" fmla="*/ 2074738 w 2132061"/>
              <a:gd name="connsiteY36" fmla="*/ 188757 h 785657"/>
              <a:gd name="connsiteX37" fmla="*/ 2093788 w 2132061"/>
              <a:gd name="connsiteY37" fmla="*/ 195107 h 785657"/>
              <a:gd name="connsiteX38" fmla="*/ 2100138 w 2132061"/>
              <a:gd name="connsiteY38" fmla="*/ 214157 h 785657"/>
              <a:gd name="connsiteX39" fmla="*/ 2119188 w 2132061"/>
              <a:gd name="connsiteY39" fmla="*/ 226857 h 785657"/>
              <a:gd name="connsiteX40" fmla="*/ 2131888 w 2132061"/>
              <a:gd name="connsiteY40" fmla="*/ 245907 h 785657"/>
              <a:gd name="connsiteX41" fmla="*/ 2125538 w 2132061"/>
              <a:gd name="connsiteY41" fmla="*/ 271307 h 785657"/>
              <a:gd name="connsiteX42" fmla="*/ 2119188 w 2132061"/>
              <a:gd name="connsiteY42" fmla="*/ 303057 h 785657"/>
              <a:gd name="connsiteX43" fmla="*/ 2106488 w 2132061"/>
              <a:gd name="connsiteY43" fmla="*/ 379257 h 785657"/>
              <a:gd name="connsiteX44" fmla="*/ 2093788 w 2132061"/>
              <a:gd name="connsiteY44" fmla="*/ 417357 h 785657"/>
              <a:gd name="connsiteX45" fmla="*/ 2074738 w 2132061"/>
              <a:gd name="connsiteY45" fmla="*/ 474507 h 785657"/>
              <a:gd name="connsiteX46" fmla="*/ 2049338 w 2132061"/>
              <a:gd name="connsiteY46" fmla="*/ 550707 h 785657"/>
              <a:gd name="connsiteX47" fmla="*/ 2042988 w 2132061"/>
              <a:gd name="connsiteY47" fmla="*/ 569757 h 785657"/>
              <a:gd name="connsiteX48" fmla="*/ 2036638 w 2132061"/>
              <a:gd name="connsiteY48" fmla="*/ 588807 h 785657"/>
              <a:gd name="connsiteX49" fmla="*/ 2030288 w 2132061"/>
              <a:gd name="connsiteY49" fmla="*/ 652307 h 785657"/>
              <a:gd name="connsiteX50" fmla="*/ 1992188 w 2132061"/>
              <a:gd name="connsiteY50" fmla="*/ 665007 h 785657"/>
              <a:gd name="connsiteX51" fmla="*/ 1947738 w 2132061"/>
              <a:gd name="connsiteY51" fmla="*/ 658657 h 785657"/>
              <a:gd name="connsiteX52" fmla="*/ 1909638 w 2132061"/>
              <a:gd name="connsiteY52" fmla="*/ 645957 h 785657"/>
              <a:gd name="connsiteX53" fmla="*/ 1890588 w 2132061"/>
              <a:gd name="connsiteY53" fmla="*/ 639607 h 785657"/>
              <a:gd name="connsiteX54" fmla="*/ 1871538 w 2132061"/>
              <a:gd name="connsiteY54" fmla="*/ 633257 h 785657"/>
              <a:gd name="connsiteX55" fmla="*/ 1827088 w 2132061"/>
              <a:gd name="connsiteY55" fmla="*/ 626907 h 785657"/>
              <a:gd name="connsiteX56" fmla="*/ 1763588 w 2132061"/>
              <a:gd name="connsiteY56" fmla="*/ 607857 h 785657"/>
              <a:gd name="connsiteX57" fmla="*/ 1744538 w 2132061"/>
              <a:gd name="connsiteY57" fmla="*/ 601507 h 785657"/>
              <a:gd name="connsiteX58" fmla="*/ 1668338 w 2132061"/>
              <a:gd name="connsiteY58" fmla="*/ 576107 h 785657"/>
              <a:gd name="connsiteX59" fmla="*/ 1649288 w 2132061"/>
              <a:gd name="connsiteY59" fmla="*/ 569757 h 785657"/>
              <a:gd name="connsiteX60" fmla="*/ 1630238 w 2132061"/>
              <a:gd name="connsiteY60" fmla="*/ 563407 h 785657"/>
              <a:gd name="connsiteX61" fmla="*/ 1503238 w 2132061"/>
              <a:gd name="connsiteY61" fmla="*/ 550707 h 785657"/>
              <a:gd name="connsiteX62" fmla="*/ 1458788 w 2132061"/>
              <a:gd name="connsiteY62" fmla="*/ 544357 h 785657"/>
              <a:gd name="connsiteX63" fmla="*/ 1376238 w 2132061"/>
              <a:gd name="connsiteY63" fmla="*/ 538007 h 785657"/>
              <a:gd name="connsiteX64" fmla="*/ 1198438 w 2132061"/>
              <a:gd name="connsiteY64" fmla="*/ 544357 h 785657"/>
              <a:gd name="connsiteX65" fmla="*/ 1179388 w 2132061"/>
              <a:gd name="connsiteY65" fmla="*/ 550707 h 785657"/>
              <a:gd name="connsiteX66" fmla="*/ 1134938 w 2132061"/>
              <a:gd name="connsiteY66" fmla="*/ 557057 h 785657"/>
              <a:gd name="connsiteX67" fmla="*/ 1046038 w 2132061"/>
              <a:gd name="connsiteY67" fmla="*/ 563407 h 785657"/>
              <a:gd name="connsiteX68" fmla="*/ 950788 w 2132061"/>
              <a:gd name="connsiteY68" fmla="*/ 576107 h 785657"/>
              <a:gd name="connsiteX69" fmla="*/ 919038 w 2132061"/>
              <a:gd name="connsiteY69" fmla="*/ 582457 h 785657"/>
              <a:gd name="connsiteX70" fmla="*/ 836488 w 2132061"/>
              <a:gd name="connsiteY70" fmla="*/ 588807 h 785657"/>
              <a:gd name="connsiteX71" fmla="*/ 772988 w 2132061"/>
              <a:gd name="connsiteY71" fmla="*/ 595157 h 785657"/>
              <a:gd name="connsiteX72" fmla="*/ 728538 w 2132061"/>
              <a:gd name="connsiteY72" fmla="*/ 607857 h 785657"/>
              <a:gd name="connsiteX73" fmla="*/ 684088 w 2132061"/>
              <a:gd name="connsiteY73" fmla="*/ 620557 h 785657"/>
              <a:gd name="connsiteX74" fmla="*/ 665038 w 2132061"/>
              <a:gd name="connsiteY74" fmla="*/ 633257 h 785657"/>
              <a:gd name="connsiteX75" fmla="*/ 626938 w 2132061"/>
              <a:gd name="connsiteY75" fmla="*/ 645957 h 785657"/>
              <a:gd name="connsiteX76" fmla="*/ 582488 w 2132061"/>
              <a:gd name="connsiteY76" fmla="*/ 671357 h 785657"/>
              <a:gd name="connsiteX77" fmla="*/ 544388 w 2132061"/>
              <a:gd name="connsiteY77" fmla="*/ 684057 h 785657"/>
              <a:gd name="connsiteX78" fmla="*/ 506288 w 2132061"/>
              <a:gd name="connsiteY78" fmla="*/ 696757 h 785657"/>
              <a:gd name="connsiteX79" fmla="*/ 487238 w 2132061"/>
              <a:gd name="connsiteY79" fmla="*/ 703107 h 785657"/>
              <a:gd name="connsiteX80" fmla="*/ 468188 w 2132061"/>
              <a:gd name="connsiteY80" fmla="*/ 709457 h 785657"/>
              <a:gd name="connsiteX81" fmla="*/ 449138 w 2132061"/>
              <a:gd name="connsiteY81" fmla="*/ 722157 h 785657"/>
              <a:gd name="connsiteX82" fmla="*/ 430088 w 2132061"/>
              <a:gd name="connsiteY82" fmla="*/ 728507 h 785657"/>
              <a:gd name="connsiteX83" fmla="*/ 353888 w 2132061"/>
              <a:gd name="connsiteY83" fmla="*/ 766607 h 785657"/>
              <a:gd name="connsiteX84" fmla="*/ 315788 w 2132061"/>
              <a:gd name="connsiteY84" fmla="*/ 779307 h 785657"/>
              <a:gd name="connsiteX85" fmla="*/ 296738 w 2132061"/>
              <a:gd name="connsiteY85" fmla="*/ 785657 h 785657"/>
              <a:gd name="connsiteX86" fmla="*/ 201488 w 2132061"/>
              <a:gd name="connsiteY86" fmla="*/ 772957 h 785657"/>
              <a:gd name="connsiteX87" fmla="*/ 182438 w 2132061"/>
              <a:gd name="connsiteY87" fmla="*/ 766607 h 785657"/>
              <a:gd name="connsiteX88" fmla="*/ 157038 w 2132061"/>
              <a:gd name="connsiteY88" fmla="*/ 728507 h 785657"/>
              <a:gd name="connsiteX89" fmla="*/ 131638 w 2132061"/>
              <a:gd name="connsiteY89" fmla="*/ 652307 h 785657"/>
              <a:gd name="connsiteX90" fmla="*/ 118938 w 2132061"/>
              <a:gd name="connsiteY90" fmla="*/ 614207 h 785657"/>
              <a:gd name="connsiteX91" fmla="*/ 112588 w 2132061"/>
              <a:gd name="connsiteY91" fmla="*/ 595157 h 785657"/>
              <a:gd name="connsiteX92" fmla="*/ 99888 w 2132061"/>
              <a:gd name="connsiteY92" fmla="*/ 487207 h 785657"/>
              <a:gd name="connsiteX93" fmla="*/ 93538 w 2132061"/>
              <a:gd name="connsiteY93" fmla="*/ 468157 h 785657"/>
              <a:gd name="connsiteX94" fmla="*/ 74488 w 2132061"/>
              <a:gd name="connsiteY94" fmla="*/ 455457 h 785657"/>
              <a:gd name="connsiteX95" fmla="*/ 61788 w 2132061"/>
              <a:gd name="connsiteY95" fmla="*/ 474507 h 785657"/>
              <a:gd name="connsiteX96" fmla="*/ 55438 w 2132061"/>
              <a:gd name="connsiteY96" fmla="*/ 493557 h 785657"/>
              <a:gd name="connsiteX97" fmla="*/ 42738 w 2132061"/>
              <a:gd name="connsiteY97" fmla="*/ 474507 h 785657"/>
              <a:gd name="connsiteX98" fmla="*/ 36388 w 2132061"/>
              <a:gd name="connsiteY98" fmla="*/ 455457 h 785657"/>
              <a:gd name="connsiteX99" fmla="*/ 23688 w 2132061"/>
              <a:gd name="connsiteY99" fmla="*/ 379257 h 785657"/>
              <a:gd name="connsiteX100" fmla="*/ 4638 w 2132061"/>
              <a:gd name="connsiteY100" fmla="*/ 341157 h 78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132061" h="785657">
                <a:moveTo>
                  <a:pt x="4638" y="341157"/>
                </a:moveTo>
                <a:cubicBezTo>
                  <a:pt x="21571" y="327399"/>
                  <a:pt x="84401" y="309557"/>
                  <a:pt x="125288" y="296707"/>
                </a:cubicBezTo>
                <a:cubicBezTo>
                  <a:pt x="158591" y="286240"/>
                  <a:pt x="193128" y="280191"/>
                  <a:pt x="226888" y="271307"/>
                </a:cubicBezTo>
                <a:cubicBezTo>
                  <a:pt x="233361" y="269604"/>
                  <a:pt x="239502" y="266796"/>
                  <a:pt x="245938" y="264957"/>
                </a:cubicBezTo>
                <a:cubicBezTo>
                  <a:pt x="260686" y="260743"/>
                  <a:pt x="288902" y="254439"/>
                  <a:pt x="303088" y="252257"/>
                </a:cubicBezTo>
                <a:cubicBezTo>
                  <a:pt x="325779" y="248766"/>
                  <a:pt x="389861" y="241910"/>
                  <a:pt x="411038" y="239557"/>
                </a:cubicBezTo>
                <a:cubicBezTo>
                  <a:pt x="419505" y="237440"/>
                  <a:pt x="428079" y="235715"/>
                  <a:pt x="436438" y="233207"/>
                </a:cubicBezTo>
                <a:cubicBezTo>
                  <a:pt x="449260" y="229360"/>
                  <a:pt x="474538" y="220507"/>
                  <a:pt x="474538" y="220507"/>
                </a:cubicBezTo>
                <a:cubicBezTo>
                  <a:pt x="508405" y="169707"/>
                  <a:pt x="463955" y="231090"/>
                  <a:pt x="506288" y="188757"/>
                </a:cubicBezTo>
                <a:cubicBezTo>
                  <a:pt x="528301" y="166744"/>
                  <a:pt x="507558" y="170554"/>
                  <a:pt x="538038" y="157007"/>
                </a:cubicBezTo>
                <a:cubicBezTo>
                  <a:pt x="575764" y="140240"/>
                  <a:pt x="627221" y="134128"/>
                  <a:pt x="665038" y="131607"/>
                </a:cubicBezTo>
                <a:lnTo>
                  <a:pt x="760288" y="125257"/>
                </a:lnTo>
                <a:cubicBezTo>
                  <a:pt x="783121" y="119549"/>
                  <a:pt x="793253" y="116588"/>
                  <a:pt x="817438" y="112557"/>
                </a:cubicBezTo>
                <a:cubicBezTo>
                  <a:pt x="853681" y="106517"/>
                  <a:pt x="881822" y="103992"/>
                  <a:pt x="919038" y="99857"/>
                </a:cubicBezTo>
                <a:cubicBezTo>
                  <a:pt x="925388" y="97740"/>
                  <a:pt x="931652" y="95346"/>
                  <a:pt x="938088" y="93507"/>
                </a:cubicBezTo>
                <a:cubicBezTo>
                  <a:pt x="947583" y="90794"/>
                  <a:pt x="972388" y="85882"/>
                  <a:pt x="982538" y="80807"/>
                </a:cubicBezTo>
                <a:cubicBezTo>
                  <a:pt x="989364" y="77394"/>
                  <a:pt x="994614" y="71207"/>
                  <a:pt x="1001588" y="68107"/>
                </a:cubicBezTo>
                <a:cubicBezTo>
                  <a:pt x="1013821" y="62670"/>
                  <a:pt x="1039688" y="55407"/>
                  <a:pt x="1039688" y="55407"/>
                </a:cubicBezTo>
                <a:cubicBezTo>
                  <a:pt x="1043921" y="49057"/>
                  <a:pt x="1045916" y="40402"/>
                  <a:pt x="1052388" y="36357"/>
                </a:cubicBezTo>
                <a:cubicBezTo>
                  <a:pt x="1076727" y="21145"/>
                  <a:pt x="1122921" y="20053"/>
                  <a:pt x="1147638" y="17307"/>
                </a:cubicBezTo>
                <a:cubicBezTo>
                  <a:pt x="1237986" y="-12809"/>
                  <a:pt x="1172361" y="4092"/>
                  <a:pt x="1350838" y="10957"/>
                </a:cubicBezTo>
                <a:cubicBezTo>
                  <a:pt x="1359305" y="13074"/>
                  <a:pt x="1367680" y="15595"/>
                  <a:pt x="1376238" y="17307"/>
                </a:cubicBezTo>
                <a:cubicBezTo>
                  <a:pt x="1388863" y="19832"/>
                  <a:pt x="1401847" y="20534"/>
                  <a:pt x="1414338" y="23657"/>
                </a:cubicBezTo>
                <a:cubicBezTo>
                  <a:pt x="1427325" y="26904"/>
                  <a:pt x="1439738" y="32124"/>
                  <a:pt x="1452438" y="36357"/>
                </a:cubicBezTo>
                <a:lnTo>
                  <a:pt x="1471488" y="42707"/>
                </a:lnTo>
                <a:cubicBezTo>
                  <a:pt x="1477838" y="44824"/>
                  <a:pt x="1483936" y="47957"/>
                  <a:pt x="1490538" y="49057"/>
                </a:cubicBezTo>
                <a:cubicBezTo>
                  <a:pt x="1540367" y="57362"/>
                  <a:pt x="1569818" y="63335"/>
                  <a:pt x="1617538" y="68107"/>
                </a:cubicBezTo>
                <a:cubicBezTo>
                  <a:pt x="1642900" y="70643"/>
                  <a:pt x="1668338" y="72340"/>
                  <a:pt x="1693738" y="74457"/>
                </a:cubicBezTo>
                <a:cubicBezTo>
                  <a:pt x="1700088" y="76574"/>
                  <a:pt x="1706254" y="79355"/>
                  <a:pt x="1712788" y="80807"/>
                </a:cubicBezTo>
                <a:cubicBezTo>
                  <a:pt x="1750733" y="89239"/>
                  <a:pt x="1788135" y="90261"/>
                  <a:pt x="1827088" y="93507"/>
                </a:cubicBezTo>
                <a:cubicBezTo>
                  <a:pt x="1848912" y="97872"/>
                  <a:pt x="1863313" y="100229"/>
                  <a:pt x="1884238" y="106207"/>
                </a:cubicBezTo>
                <a:cubicBezTo>
                  <a:pt x="1890674" y="108046"/>
                  <a:pt x="1896830" y="110796"/>
                  <a:pt x="1903288" y="112557"/>
                </a:cubicBezTo>
                <a:cubicBezTo>
                  <a:pt x="1920127" y="117150"/>
                  <a:pt x="1937529" y="119737"/>
                  <a:pt x="1954088" y="125257"/>
                </a:cubicBezTo>
                <a:cubicBezTo>
                  <a:pt x="1960438" y="127374"/>
                  <a:pt x="1967287" y="128356"/>
                  <a:pt x="1973138" y="131607"/>
                </a:cubicBezTo>
                <a:cubicBezTo>
                  <a:pt x="1986481" y="139020"/>
                  <a:pt x="1996758" y="152180"/>
                  <a:pt x="2011238" y="157007"/>
                </a:cubicBezTo>
                <a:lnTo>
                  <a:pt x="2049338" y="169707"/>
                </a:lnTo>
                <a:cubicBezTo>
                  <a:pt x="2057805" y="176057"/>
                  <a:pt x="2065549" y="183506"/>
                  <a:pt x="2074738" y="188757"/>
                </a:cubicBezTo>
                <a:cubicBezTo>
                  <a:pt x="2080550" y="192078"/>
                  <a:pt x="2089055" y="190374"/>
                  <a:pt x="2093788" y="195107"/>
                </a:cubicBezTo>
                <a:cubicBezTo>
                  <a:pt x="2098521" y="199840"/>
                  <a:pt x="2095957" y="208930"/>
                  <a:pt x="2100138" y="214157"/>
                </a:cubicBezTo>
                <a:cubicBezTo>
                  <a:pt x="2104906" y="220116"/>
                  <a:pt x="2112838" y="222624"/>
                  <a:pt x="2119188" y="226857"/>
                </a:cubicBezTo>
                <a:cubicBezTo>
                  <a:pt x="2123421" y="233207"/>
                  <a:pt x="2130809" y="238352"/>
                  <a:pt x="2131888" y="245907"/>
                </a:cubicBezTo>
                <a:cubicBezTo>
                  <a:pt x="2133122" y="254547"/>
                  <a:pt x="2127431" y="262788"/>
                  <a:pt x="2125538" y="271307"/>
                </a:cubicBezTo>
                <a:cubicBezTo>
                  <a:pt x="2123197" y="281843"/>
                  <a:pt x="2120962" y="292411"/>
                  <a:pt x="2119188" y="303057"/>
                </a:cubicBezTo>
                <a:cubicBezTo>
                  <a:pt x="2115294" y="326421"/>
                  <a:pt x="2112902" y="355741"/>
                  <a:pt x="2106488" y="379257"/>
                </a:cubicBezTo>
                <a:cubicBezTo>
                  <a:pt x="2102966" y="392172"/>
                  <a:pt x="2098021" y="404657"/>
                  <a:pt x="2093788" y="417357"/>
                </a:cubicBezTo>
                <a:lnTo>
                  <a:pt x="2074738" y="474507"/>
                </a:lnTo>
                <a:lnTo>
                  <a:pt x="2049338" y="550707"/>
                </a:lnTo>
                <a:lnTo>
                  <a:pt x="2042988" y="569757"/>
                </a:lnTo>
                <a:lnTo>
                  <a:pt x="2036638" y="588807"/>
                </a:lnTo>
                <a:cubicBezTo>
                  <a:pt x="2034521" y="609974"/>
                  <a:pt x="2041006" y="633932"/>
                  <a:pt x="2030288" y="652307"/>
                </a:cubicBezTo>
                <a:cubicBezTo>
                  <a:pt x="2023543" y="663870"/>
                  <a:pt x="1992188" y="665007"/>
                  <a:pt x="1992188" y="665007"/>
                </a:cubicBezTo>
                <a:cubicBezTo>
                  <a:pt x="1977371" y="662890"/>
                  <a:pt x="1962322" y="662022"/>
                  <a:pt x="1947738" y="658657"/>
                </a:cubicBezTo>
                <a:cubicBezTo>
                  <a:pt x="1934694" y="655647"/>
                  <a:pt x="1922338" y="650190"/>
                  <a:pt x="1909638" y="645957"/>
                </a:cubicBezTo>
                <a:lnTo>
                  <a:pt x="1890588" y="639607"/>
                </a:lnTo>
                <a:cubicBezTo>
                  <a:pt x="1884238" y="637490"/>
                  <a:pt x="1878164" y="634204"/>
                  <a:pt x="1871538" y="633257"/>
                </a:cubicBezTo>
                <a:cubicBezTo>
                  <a:pt x="1856721" y="631140"/>
                  <a:pt x="1841814" y="629584"/>
                  <a:pt x="1827088" y="626907"/>
                </a:cubicBezTo>
                <a:cubicBezTo>
                  <a:pt x="1805975" y="623068"/>
                  <a:pt x="1783470" y="614484"/>
                  <a:pt x="1763588" y="607857"/>
                </a:cubicBezTo>
                <a:lnTo>
                  <a:pt x="1744538" y="601507"/>
                </a:lnTo>
                <a:lnTo>
                  <a:pt x="1668338" y="576107"/>
                </a:lnTo>
                <a:lnTo>
                  <a:pt x="1649288" y="569757"/>
                </a:lnTo>
                <a:cubicBezTo>
                  <a:pt x="1642938" y="567640"/>
                  <a:pt x="1636898" y="564073"/>
                  <a:pt x="1630238" y="563407"/>
                </a:cubicBezTo>
                <a:cubicBezTo>
                  <a:pt x="1587905" y="559174"/>
                  <a:pt x="1545355" y="556724"/>
                  <a:pt x="1503238" y="550707"/>
                </a:cubicBezTo>
                <a:cubicBezTo>
                  <a:pt x="1488421" y="548590"/>
                  <a:pt x="1473681" y="545846"/>
                  <a:pt x="1458788" y="544357"/>
                </a:cubicBezTo>
                <a:cubicBezTo>
                  <a:pt x="1431327" y="541611"/>
                  <a:pt x="1403755" y="540124"/>
                  <a:pt x="1376238" y="538007"/>
                </a:cubicBezTo>
                <a:cubicBezTo>
                  <a:pt x="1316971" y="540124"/>
                  <a:pt x="1257619" y="540539"/>
                  <a:pt x="1198438" y="544357"/>
                </a:cubicBezTo>
                <a:cubicBezTo>
                  <a:pt x="1191758" y="544788"/>
                  <a:pt x="1185952" y="549394"/>
                  <a:pt x="1179388" y="550707"/>
                </a:cubicBezTo>
                <a:cubicBezTo>
                  <a:pt x="1164712" y="553642"/>
                  <a:pt x="1149838" y="555638"/>
                  <a:pt x="1134938" y="557057"/>
                </a:cubicBezTo>
                <a:cubicBezTo>
                  <a:pt x="1105363" y="559874"/>
                  <a:pt x="1075625" y="560717"/>
                  <a:pt x="1046038" y="563407"/>
                </a:cubicBezTo>
                <a:cubicBezTo>
                  <a:pt x="1031912" y="564691"/>
                  <a:pt x="966941" y="573415"/>
                  <a:pt x="950788" y="576107"/>
                </a:cubicBezTo>
                <a:cubicBezTo>
                  <a:pt x="940142" y="577881"/>
                  <a:pt x="929765" y="581265"/>
                  <a:pt x="919038" y="582457"/>
                </a:cubicBezTo>
                <a:cubicBezTo>
                  <a:pt x="891609" y="585505"/>
                  <a:pt x="863982" y="586416"/>
                  <a:pt x="836488" y="588807"/>
                </a:cubicBezTo>
                <a:cubicBezTo>
                  <a:pt x="815296" y="590650"/>
                  <a:pt x="794155" y="593040"/>
                  <a:pt x="772988" y="595157"/>
                </a:cubicBezTo>
                <a:cubicBezTo>
                  <a:pt x="693583" y="615008"/>
                  <a:pt x="792307" y="589637"/>
                  <a:pt x="728538" y="607857"/>
                </a:cubicBezTo>
                <a:cubicBezTo>
                  <a:pt x="719043" y="610570"/>
                  <a:pt x="694238" y="615482"/>
                  <a:pt x="684088" y="620557"/>
                </a:cubicBezTo>
                <a:cubicBezTo>
                  <a:pt x="677262" y="623970"/>
                  <a:pt x="672012" y="630157"/>
                  <a:pt x="665038" y="633257"/>
                </a:cubicBezTo>
                <a:cubicBezTo>
                  <a:pt x="652805" y="638694"/>
                  <a:pt x="638077" y="638531"/>
                  <a:pt x="626938" y="645957"/>
                </a:cubicBezTo>
                <a:cubicBezTo>
                  <a:pt x="609755" y="657412"/>
                  <a:pt x="602629" y="663300"/>
                  <a:pt x="582488" y="671357"/>
                </a:cubicBezTo>
                <a:cubicBezTo>
                  <a:pt x="570059" y="676329"/>
                  <a:pt x="557088" y="679824"/>
                  <a:pt x="544388" y="684057"/>
                </a:cubicBezTo>
                <a:lnTo>
                  <a:pt x="506288" y="696757"/>
                </a:lnTo>
                <a:lnTo>
                  <a:pt x="487238" y="703107"/>
                </a:lnTo>
                <a:cubicBezTo>
                  <a:pt x="480888" y="705224"/>
                  <a:pt x="473757" y="705744"/>
                  <a:pt x="468188" y="709457"/>
                </a:cubicBezTo>
                <a:cubicBezTo>
                  <a:pt x="461838" y="713690"/>
                  <a:pt x="455964" y="718744"/>
                  <a:pt x="449138" y="722157"/>
                </a:cubicBezTo>
                <a:cubicBezTo>
                  <a:pt x="443151" y="725150"/>
                  <a:pt x="435939" y="725256"/>
                  <a:pt x="430088" y="728507"/>
                </a:cubicBezTo>
                <a:cubicBezTo>
                  <a:pt x="356230" y="769539"/>
                  <a:pt x="428061" y="741883"/>
                  <a:pt x="353888" y="766607"/>
                </a:cubicBezTo>
                <a:lnTo>
                  <a:pt x="315788" y="779307"/>
                </a:lnTo>
                <a:lnTo>
                  <a:pt x="296738" y="785657"/>
                </a:lnTo>
                <a:cubicBezTo>
                  <a:pt x="284376" y="784112"/>
                  <a:pt x="216094" y="775878"/>
                  <a:pt x="201488" y="772957"/>
                </a:cubicBezTo>
                <a:cubicBezTo>
                  <a:pt x="194924" y="771644"/>
                  <a:pt x="188788" y="768724"/>
                  <a:pt x="182438" y="766607"/>
                </a:cubicBezTo>
                <a:cubicBezTo>
                  <a:pt x="173971" y="753907"/>
                  <a:pt x="161865" y="742987"/>
                  <a:pt x="157038" y="728507"/>
                </a:cubicBezTo>
                <a:lnTo>
                  <a:pt x="131638" y="652307"/>
                </a:lnTo>
                <a:lnTo>
                  <a:pt x="118938" y="614207"/>
                </a:lnTo>
                <a:lnTo>
                  <a:pt x="112588" y="595157"/>
                </a:lnTo>
                <a:cubicBezTo>
                  <a:pt x="110069" y="569967"/>
                  <a:pt x="105503" y="515282"/>
                  <a:pt x="99888" y="487207"/>
                </a:cubicBezTo>
                <a:cubicBezTo>
                  <a:pt x="98575" y="480643"/>
                  <a:pt x="97719" y="473384"/>
                  <a:pt x="93538" y="468157"/>
                </a:cubicBezTo>
                <a:cubicBezTo>
                  <a:pt x="88770" y="462198"/>
                  <a:pt x="80838" y="459690"/>
                  <a:pt x="74488" y="455457"/>
                </a:cubicBezTo>
                <a:cubicBezTo>
                  <a:pt x="70255" y="461807"/>
                  <a:pt x="65201" y="467681"/>
                  <a:pt x="61788" y="474507"/>
                </a:cubicBezTo>
                <a:cubicBezTo>
                  <a:pt x="58795" y="480494"/>
                  <a:pt x="62131" y="493557"/>
                  <a:pt x="55438" y="493557"/>
                </a:cubicBezTo>
                <a:cubicBezTo>
                  <a:pt x="47806" y="493557"/>
                  <a:pt x="46151" y="481333"/>
                  <a:pt x="42738" y="474507"/>
                </a:cubicBezTo>
                <a:cubicBezTo>
                  <a:pt x="39745" y="468520"/>
                  <a:pt x="38227" y="461893"/>
                  <a:pt x="36388" y="455457"/>
                </a:cubicBezTo>
                <a:cubicBezTo>
                  <a:pt x="23770" y="411294"/>
                  <a:pt x="35284" y="443033"/>
                  <a:pt x="23688" y="379257"/>
                </a:cubicBezTo>
                <a:cubicBezTo>
                  <a:pt x="22491" y="372671"/>
                  <a:pt x="-12295" y="354915"/>
                  <a:pt x="4638" y="341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4CF75B5-69C5-C54B-B411-53BF76D0B88A}"/>
              </a:ext>
            </a:extLst>
          </p:cNvPr>
          <p:cNvSpPr txBox="1"/>
          <p:nvPr/>
        </p:nvSpPr>
        <p:spPr>
          <a:xfrm rot="21283623">
            <a:off x="7181850" y="1661403"/>
            <a:ext cx="1778000" cy="461665"/>
          </a:xfrm>
          <a:prstGeom prst="rect">
            <a:avLst/>
          </a:prstGeom>
          <a:noFill/>
        </p:spPr>
        <p:txBody>
          <a:bodyPr wrap="square" rtlCol="0">
            <a:spAutoFit/>
          </a:bodyPr>
          <a:lstStyle/>
          <a:p>
            <a:r>
              <a:rPr lang="en-US" sz="2400" dirty="0"/>
              <a:t>¡¡SE USTED!!</a:t>
            </a:r>
          </a:p>
        </p:txBody>
      </p:sp>
      <p:sp>
        <p:nvSpPr>
          <p:cNvPr id="35" name="TextBox 34">
            <a:extLst>
              <a:ext uri="{FF2B5EF4-FFF2-40B4-BE49-F238E27FC236}">
                <a16:creationId xmlns:a16="http://schemas.microsoft.com/office/drawing/2014/main" id="{733A02A8-8959-F54D-B0E7-47BA5588C634}"/>
              </a:ext>
            </a:extLst>
          </p:cNvPr>
          <p:cNvSpPr txBox="1"/>
          <p:nvPr/>
        </p:nvSpPr>
        <p:spPr>
          <a:xfrm rot="972346">
            <a:off x="8136152" y="4427285"/>
            <a:ext cx="1252790" cy="646331"/>
          </a:xfrm>
          <a:prstGeom prst="rect">
            <a:avLst/>
          </a:prstGeom>
          <a:noFill/>
        </p:spPr>
        <p:txBody>
          <a:bodyPr wrap="square" rtlCol="0">
            <a:spAutoFit/>
          </a:bodyPr>
          <a:lstStyle/>
          <a:p>
            <a:r>
              <a:rPr lang="en-US" dirty="0"/>
              <a:t>USTED ES INCREÍBLE</a:t>
            </a:r>
          </a:p>
        </p:txBody>
      </p:sp>
    </p:spTree>
    <p:extLst>
      <p:ext uri="{BB962C8B-B14F-4D97-AF65-F5344CB8AC3E}">
        <p14:creationId xmlns:p14="http://schemas.microsoft.com/office/powerpoint/2010/main" val="1297786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69608"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6" name="Group 5"/>
          <p:cNvGrpSpPr/>
          <p:nvPr/>
        </p:nvGrpSpPr>
        <p:grpSpPr>
          <a:xfrm>
            <a:off x="2238062" y="323687"/>
            <a:ext cx="6970484" cy="1200329"/>
            <a:chOff x="2073676" y="259759"/>
            <a:chExt cx="5236431" cy="1200329"/>
          </a:xfrm>
        </p:grpSpPr>
        <p:sp>
          <p:nvSpPr>
            <p:cNvPr id="7" name="Rectangle 6"/>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vin Round" panose="02000000000000000000" pitchFamily="2" charset="0"/>
              </a:endParaRPr>
            </a:p>
          </p:txBody>
        </p:sp>
        <p:sp>
          <p:nvSpPr>
            <p:cNvPr id="8" name="TextBox 7"/>
            <p:cNvSpPr txBox="1"/>
            <p:nvPr/>
          </p:nvSpPr>
          <p:spPr>
            <a:xfrm>
              <a:off x="2073676" y="259759"/>
              <a:ext cx="5236431"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Descanso para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el</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cerebro</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9" name="Footer Placeholder 3">
            <a:extLst>
              <a:ext uri="{FF2B5EF4-FFF2-40B4-BE49-F238E27FC236}">
                <a16:creationId xmlns:a16="http://schemas.microsoft.com/office/drawing/2014/main" id="{065C56D0-974A-43D1-8878-8A8744C82D9F}"/>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108324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2558985" y="1851048"/>
            <a:ext cx="1578589" cy="1147462"/>
          </a:xfrm>
          <a:prstGeom prst="rect">
            <a:avLst/>
          </a:prstGeom>
        </p:spPr>
      </p:pic>
      <p:grpSp>
        <p:nvGrpSpPr>
          <p:cNvPr id="3" name="Group 2"/>
          <p:cNvGrpSpPr/>
          <p:nvPr/>
        </p:nvGrpSpPr>
        <p:grpSpPr>
          <a:xfrm>
            <a:off x="0" y="0"/>
            <a:ext cx="12166314" cy="6858000"/>
            <a:chOff x="0" y="0"/>
            <a:chExt cx="12166314" cy="68580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pic>
          <p:nvPicPr>
            <p:cNvPr id="6" name="Picture 5"/>
            <p:cNvPicPr>
              <a:picLocks noChangeAspect="1"/>
            </p:cNvPicPr>
            <p:nvPr/>
          </p:nvPicPr>
          <p:blipFill>
            <a:blip r:embed="rId5"/>
            <a:stretch>
              <a:fillRect/>
            </a:stretch>
          </p:blipFill>
          <p:spPr>
            <a:xfrm>
              <a:off x="6448667" y="89925"/>
              <a:ext cx="2298480" cy="2095330"/>
            </a:xfrm>
            <a:prstGeom prst="rect">
              <a:avLst/>
            </a:prstGeom>
          </p:spPr>
        </p:pic>
        <p:sp>
          <p:nvSpPr>
            <p:cNvPr id="7" name="TextBox 6"/>
            <p:cNvSpPr txBox="1"/>
            <p:nvPr/>
          </p:nvSpPr>
          <p:spPr>
            <a:xfrm>
              <a:off x="8747147" y="1061341"/>
              <a:ext cx="2688277" cy="954107"/>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Sentimientos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265919" y="3390301"/>
              <a:ext cx="4272202"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Descanso para </a:t>
              </a:r>
              <a:r>
                <a:rPr lang="en-US" sz="2800" dirty="0" err="1">
                  <a:latin typeface="Tahoma" panose="020B0604030504040204" pitchFamily="34" charset="0"/>
                  <a:ea typeface="Tahoma" panose="020B0604030504040204" pitchFamily="34" charset="0"/>
                  <a:cs typeface="Tahoma" panose="020B0604030504040204" pitchFamily="34" charset="0"/>
                </a:rPr>
                <a:t>el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cerebro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6"/>
            <a:stretch>
              <a:fillRect/>
            </a:stretch>
          </p:blipFill>
          <p:spPr>
            <a:xfrm>
              <a:off x="2452554" y="3067291"/>
              <a:ext cx="1813365" cy="1269928"/>
            </a:xfrm>
            <a:prstGeom prst="rect">
              <a:avLst/>
            </a:prstGeom>
          </p:spPr>
        </p:pic>
        <p:sp>
          <p:nvSpPr>
            <p:cNvPr id="10" name="TextBox 9"/>
            <p:cNvSpPr txBox="1"/>
            <p:nvPr/>
          </p:nvSpPr>
          <p:spPr>
            <a:xfrm>
              <a:off x="4691801" y="2227131"/>
              <a:ext cx="3513731"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Orientación</a:t>
              </a:r>
              <a:r>
                <a:rPr lang="en-US" sz="2800" dirty="0">
                  <a:latin typeface="Tahoma" panose="020B0604030504040204" pitchFamily="34" charset="0"/>
                  <a:ea typeface="Tahoma" panose="020B0604030504040204" pitchFamily="34" charset="0"/>
                  <a:cs typeface="Tahoma" panose="020B0604030504040204" pitchFamily="34" charset="0"/>
                </a:rPr>
                <a:t> sexual</a:t>
              </a:r>
            </a:p>
          </p:txBody>
        </p:sp>
        <p:grpSp>
          <p:nvGrpSpPr>
            <p:cNvPr id="11" name="Group 10"/>
            <p:cNvGrpSpPr/>
            <p:nvPr/>
          </p:nvGrpSpPr>
          <p:grpSpPr>
            <a:xfrm>
              <a:off x="6626355" y="5691303"/>
              <a:ext cx="2211596" cy="652248"/>
              <a:chOff x="3444453" y="3782417"/>
              <a:chExt cx="3727641" cy="1105921"/>
            </a:xfrm>
          </p:grpSpPr>
          <p:sp>
            <p:nvSpPr>
              <p:cNvPr id="15" name="Rectangle 14"/>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sp>
          <p:nvSpPr>
            <p:cNvPr id="12" name="TextBox 11"/>
            <p:cNvSpPr txBox="1"/>
            <p:nvPr/>
          </p:nvSpPr>
          <p:spPr>
            <a:xfrm>
              <a:off x="9005409" y="5746861"/>
              <a:ext cx="2798663"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Límites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4214991" y="4862540"/>
              <a:ext cx="299630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Actos </a:t>
              </a:r>
              <a:r>
                <a:rPr lang="en-US" sz="2800" dirty="0" err="1">
                  <a:latin typeface="Tahoma" panose="020B0604030504040204" pitchFamily="34" charset="0"/>
                  <a:ea typeface="Tahoma" panose="020B0604030504040204" pitchFamily="34" charset="0"/>
                  <a:cs typeface="Tahoma" panose="020B0604030504040204" pitchFamily="34" charset="0"/>
                </a:rPr>
                <a:t>sexuales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8"/>
            <a:stretch>
              <a:fillRect/>
            </a:stretch>
          </p:blipFill>
          <p:spPr>
            <a:xfrm>
              <a:off x="2580897" y="4337219"/>
              <a:ext cx="1556677" cy="1532227"/>
            </a:xfrm>
            <a:prstGeom prst="rect">
              <a:avLst/>
            </a:prstGeom>
          </p:spPr>
        </p:pic>
      </p:grpSp>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461246" y="2026021"/>
            <a:ext cx="1452282" cy="1246094"/>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461246" y="960917"/>
            <a:ext cx="1452282" cy="1246094"/>
          </a:xfrm>
          <a:prstGeom prst="rect">
            <a:avLst/>
          </a:prstGeom>
        </p:spPr>
      </p:pic>
      <p:pic>
        <p:nvPicPr>
          <p:cNvPr id="20" name="Picture 19"/>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525419" y="3091125"/>
            <a:ext cx="1452282" cy="1246094"/>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32" name="Group 31">
            <a:extLst>
              <a:ext uri="{FF2B5EF4-FFF2-40B4-BE49-F238E27FC236}">
                <a16:creationId xmlns:a16="http://schemas.microsoft.com/office/drawing/2014/main" id="{A5A4BF78-D781-4841-930F-970B92BAE8C9}"/>
              </a:ext>
            </a:extLst>
          </p:cNvPr>
          <p:cNvGrpSpPr/>
          <p:nvPr/>
        </p:nvGrpSpPr>
        <p:grpSpPr>
          <a:xfrm>
            <a:off x="6626355" y="5691303"/>
            <a:ext cx="2211596" cy="652248"/>
            <a:chOff x="3444453" y="3782417"/>
            <a:chExt cx="3727641" cy="1105921"/>
          </a:xfrm>
        </p:grpSpPr>
        <p:sp>
          <p:nvSpPr>
            <p:cNvPr id="33" name="Rectangle 32">
              <a:extLst>
                <a:ext uri="{FF2B5EF4-FFF2-40B4-BE49-F238E27FC236}">
                  <a16:creationId xmlns:a16="http://schemas.microsoft.com/office/drawing/2014/main" id="{AF835BCE-9DE8-8B40-B097-E13BA697AF90}"/>
                </a:ext>
              </a:extLst>
            </p:cNvPr>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8964813-5A1B-3F47-9199-62976DCC5C86}"/>
                </a:ext>
              </a:extLst>
            </p:cNvPr>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8304E7E3-CAE7-B24C-B917-1DDF01E1F7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grpSp>
        <p:nvGrpSpPr>
          <p:cNvPr id="36" name="Group 35">
            <a:extLst>
              <a:ext uri="{FF2B5EF4-FFF2-40B4-BE49-F238E27FC236}">
                <a16:creationId xmlns:a16="http://schemas.microsoft.com/office/drawing/2014/main" id="{10508A53-C8E0-074B-9B4B-29C422543048}"/>
              </a:ext>
            </a:extLst>
          </p:cNvPr>
          <p:cNvGrpSpPr/>
          <p:nvPr/>
        </p:nvGrpSpPr>
        <p:grpSpPr>
          <a:xfrm>
            <a:off x="6542305" y="5567769"/>
            <a:ext cx="2353182" cy="881404"/>
            <a:chOff x="9074289" y="3532602"/>
            <a:chExt cx="2353182" cy="881404"/>
          </a:xfrm>
        </p:grpSpPr>
        <p:pic>
          <p:nvPicPr>
            <p:cNvPr id="37" name="Picture 36">
              <a:extLst>
                <a:ext uri="{FF2B5EF4-FFF2-40B4-BE49-F238E27FC236}">
                  <a16:creationId xmlns:a16="http://schemas.microsoft.com/office/drawing/2014/main" id="{47787ED0-9797-C34B-B4BE-BC9C1FF50C17}"/>
                </a:ext>
              </a:extLst>
            </p:cNvPr>
            <p:cNvPicPr>
              <a:picLocks noChangeAspect="1"/>
            </p:cNvPicPr>
            <p:nvPr/>
          </p:nvPicPr>
          <p:blipFill>
            <a:blip r:embed="rId11"/>
            <a:stretch>
              <a:fillRect/>
            </a:stretch>
          </p:blipFill>
          <p:spPr>
            <a:xfrm>
              <a:off x="9074289" y="3532602"/>
              <a:ext cx="2353182" cy="881404"/>
            </a:xfrm>
            <a:prstGeom prst="rect">
              <a:avLst/>
            </a:prstGeom>
          </p:spPr>
        </p:pic>
        <p:sp>
          <p:nvSpPr>
            <p:cNvPr id="38" name="TextBox 37">
              <a:extLst>
                <a:ext uri="{FF2B5EF4-FFF2-40B4-BE49-F238E27FC236}">
                  <a16:creationId xmlns:a16="http://schemas.microsoft.com/office/drawing/2014/main" id="{899FE398-EA9D-FA48-82FB-E37888B7BD7A}"/>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39" name="Footer Placeholder 3">
            <a:extLst>
              <a:ext uri="{FF2B5EF4-FFF2-40B4-BE49-F238E27FC236}">
                <a16:creationId xmlns:a16="http://schemas.microsoft.com/office/drawing/2014/main" id="{F21DB259-7DAC-5F4B-9B57-09A1A2212BCA}"/>
              </a:ext>
            </a:extLst>
          </p:cNvPr>
          <p:cNvSpPr txBox="1"/>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endParaRPr lang="en-US" b="1" dirty="0">
              <a:solidFill>
                <a:schemeClr val="tx1"/>
              </a:solidFill>
            </a:endParaRPr>
          </a:p>
        </p:txBody>
      </p:sp>
      <p:sp>
        <p:nvSpPr>
          <p:cNvPr id="40" name="TextBox 39">
            <a:extLst>
              <a:ext uri="{FF2B5EF4-FFF2-40B4-BE49-F238E27FC236}">
                <a16:creationId xmlns:a16="http://schemas.microsoft.com/office/drawing/2014/main" id="{7490CB3E-17D9-A147-B523-429D426DC1A7}"/>
              </a:ext>
            </a:extLst>
          </p:cNvPr>
          <p:cNvSpPr txBox="1"/>
          <p:nvPr/>
        </p:nvSpPr>
        <p:spPr>
          <a:xfrm>
            <a:off x="1813716" y="160855"/>
            <a:ext cx="4600073" cy="646331"/>
          </a:xfrm>
          <a:prstGeom prst="rect">
            <a:avLst/>
          </a:prstGeom>
          <a:solidFill>
            <a:schemeClr val="bg1"/>
          </a:solidFill>
        </p:spPr>
        <p:txBody>
          <a:bodyPr wrap="square">
            <a:spAutoFit/>
          </a:bodyPr>
          <a:lstStyle/>
          <a:p>
            <a:r>
              <a:rPr lang="es-MX" sz="3600" b="1" dirty="0">
                <a:latin typeface="Marvin Round" panose="02000000000000000000" pitchFamily="2" charset="0"/>
              </a:rPr>
              <a:t>LA CLASE DE HOY</a:t>
            </a:r>
          </a:p>
        </p:txBody>
      </p:sp>
      <p:sp>
        <p:nvSpPr>
          <p:cNvPr id="41" name="Rectangle 40">
            <a:extLst>
              <a:ext uri="{FF2B5EF4-FFF2-40B4-BE49-F238E27FC236}">
                <a16:creationId xmlns:a16="http://schemas.microsoft.com/office/drawing/2014/main" id="{BC3DFA54-CA5E-384F-A881-AA6838A81D88}"/>
              </a:ext>
            </a:extLst>
          </p:cNvPr>
          <p:cNvSpPr/>
          <p:nvPr/>
        </p:nvSpPr>
        <p:spPr>
          <a:xfrm>
            <a:off x="8329795" y="5869446"/>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C1DE40A-0CC2-964A-92F8-006FCCB3FD3B}"/>
              </a:ext>
            </a:extLst>
          </p:cNvPr>
          <p:cNvSpPr txBox="1"/>
          <p:nvPr/>
        </p:nvSpPr>
        <p:spPr>
          <a:xfrm>
            <a:off x="8167909" y="579850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2362025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7153" y="377687"/>
            <a:ext cx="10655157" cy="600618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a:extLst>
              <a:ext uri="{FF2B5EF4-FFF2-40B4-BE49-F238E27FC236}">
                <a16:creationId xmlns:a16="http://schemas.microsoft.com/office/drawing/2014/main" id="{54541A81-71C6-451A-96C9-669FB171E6D1}"/>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1046890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39" y="369720"/>
            <a:ext cx="11510417" cy="64882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80400"/>
          <a:stretch/>
        </p:blipFill>
        <p:spPr>
          <a:xfrm>
            <a:off x="0" y="0"/>
            <a:ext cx="2384613" cy="68580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a:extLst>
              <a:ext uri="{FF2B5EF4-FFF2-40B4-BE49-F238E27FC236}">
                <a16:creationId xmlns:a16="http://schemas.microsoft.com/office/drawing/2014/main" id="{319F971A-4C08-4A73-81C0-069300483CAC}"/>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1928153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42" y="97851"/>
            <a:ext cx="11236608" cy="651648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40942" y="0"/>
            <a:ext cx="2422803" cy="196527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a:extLst>
              <a:ext uri="{FF2B5EF4-FFF2-40B4-BE49-F238E27FC236}">
                <a16:creationId xmlns:a16="http://schemas.microsoft.com/office/drawing/2014/main" id="{FA3FDABA-7FB4-4178-9BBE-A6F2E04B7F30}"/>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163929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sp>
        <p:nvSpPr>
          <p:cNvPr id="23" name="Rectangle 22"/>
          <p:cNvSpPr/>
          <p:nvPr/>
        </p:nvSpPr>
        <p:spPr>
          <a:xfrm>
            <a:off x="3384714" y="1154431"/>
            <a:ext cx="8719658" cy="3817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0224753" y="3165796"/>
            <a:ext cx="1782229" cy="163121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err="1">
                <a:latin typeface="Tahoma" panose="020B0604030504040204" pitchFamily="34" charset="0"/>
                <a:ea typeface="Tahoma" panose="020B0604030504040204" pitchFamily="34" charset="0"/>
                <a:cs typeface="Tahoma" panose="020B0604030504040204" pitchFamily="34" charset="0"/>
              </a:rPr>
              <a:t>Juego</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previo</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3466662" y="1274178"/>
            <a:ext cx="2272463" cy="1985159"/>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err="1">
                <a:latin typeface="Tahoma" panose="020B0604030504040204" pitchFamily="34" charset="0"/>
                <a:ea typeface="Tahoma" panose="020B0604030504040204" pitchFamily="34" charset="0"/>
                <a:cs typeface="Tahoma" panose="020B0604030504040204" pitchFamily="34" charset="0"/>
              </a:rPr>
              <a:t>Sentimientos</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sexuales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6406313" y="1338023"/>
            <a:ext cx="2642912" cy="17081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err="1">
                <a:latin typeface="Tahoma" panose="020B0604030504040204" pitchFamily="34" charset="0"/>
                <a:ea typeface="Tahoma" panose="020B0604030504040204" pitchFamily="34" charset="0"/>
                <a:cs typeface="Tahoma" panose="020B0604030504040204" pitchFamily="34" charset="0"/>
              </a:rPr>
              <a:t>Orientación</a:t>
            </a:r>
            <a:r>
              <a:rPr lang="en-US" b="1" dirty="0">
                <a:latin typeface="Tahoma" panose="020B0604030504040204" pitchFamily="34" charset="0"/>
                <a:ea typeface="Tahoma" panose="020B0604030504040204" pitchFamily="34" charset="0"/>
                <a:cs typeface="Tahoma" panose="020B0604030504040204" pitchFamily="34" charset="0"/>
              </a:rPr>
              <a:t> sexual</a:t>
            </a:r>
          </a:p>
        </p:txBody>
      </p:sp>
      <p:grpSp>
        <p:nvGrpSpPr>
          <p:cNvPr id="47" name="Group 46"/>
          <p:cNvGrpSpPr/>
          <p:nvPr/>
        </p:nvGrpSpPr>
        <p:grpSpPr>
          <a:xfrm>
            <a:off x="3285687" y="3164690"/>
            <a:ext cx="4438130" cy="1708160"/>
            <a:chOff x="3285687" y="3164690"/>
            <a:chExt cx="4438130" cy="1708160"/>
          </a:xfrm>
        </p:grpSpPr>
        <p:sp>
          <p:nvSpPr>
            <p:cNvPr id="35" name="TextBox 34"/>
            <p:cNvSpPr txBox="1"/>
            <p:nvPr/>
          </p:nvSpPr>
          <p:spPr>
            <a:xfrm>
              <a:off x="3460434" y="3164690"/>
              <a:ext cx="4263383" cy="17081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err="1">
                  <a:latin typeface="Tahoma" panose="020B0604030504040204" pitchFamily="34" charset="0"/>
                  <a:ea typeface="Tahoma" panose="020B0604030504040204" pitchFamily="34" charset="0"/>
                  <a:cs typeface="Tahoma" panose="020B0604030504040204" pitchFamily="34" charset="0"/>
                </a:rPr>
                <a:t>Sexo</a:t>
              </a:r>
              <a:r>
                <a:rPr lang="en-US" b="1" dirty="0">
                  <a:latin typeface="Tahoma" panose="020B0604030504040204" pitchFamily="34" charset="0"/>
                  <a:ea typeface="Tahoma" panose="020B0604030504040204" pitchFamily="34" charset="0"/>
                  <a:cs typeface="Tahoma" panose="020B0604030504040204" pitchFamily="34" charset="0"/>
                </a:rPr>
                <a:t> oral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5687" y="3514509"/>
              <a:ext cx="1224087" cy="1043891"/>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7198" y="3511537"/>
              <a:ext cx="1090333" cy="92982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2539" y="3511537"/>
              <a:ext cx="1090333" cy="92982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0812" y="3488882"/>
              <a:ext cx="1105789" cy="943007"/>
            </a:xfrm>
            <a:prstGeom prst="rect">
              <a:avLst/>
            </a:prstGeom>
          </p:spPr>
        </p:pic>
      </p:grpSp>
      <p:grpSp>
        <p:nvGrpSpPr>
          <p:cNvPr id="46" name="Group 45"/>
          <p:cNvGrpSpPr/>
          <p:nvPr/>
        </p:nvGrpSpPr>
        <p:grpSpPr>
          <a:xfrm>
            <a:off x="7778661" y="3159286"/>
            <a:ext cx="2371531" cy="1708160"/>
            <a:chOff x="7778661" y="3159286"/>
            <a:chExt cx="2371531" cy="1708160"/>
          </a:xfrm>
        </p:grpSpPr>
        <p:sp>
          <p:nvSpPr>
            <p:cNvPr id="36" name="TextBox 35"/>
            <p:cNvSpPr txBox="1"/>
            <p:nvPr/>
          </p:nvSpPr>
          <p:spPr>
            <a:xfrm>
              <a:off x="7778661" y="3159286"/>
              <a:ext cx="2371531" cy="17081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err="1">
                  <a:latin typeface="Tahoma" panose="020B0604030504040204" pitchFamily="34" charset="0"/>
                  <a:ea typeface="Tahoma" panose="020B0604030504040204" pitchFamily="34" charset="0"/>
                  <a:cs typeface="Tahoma" panose="020B0604030504040204" pitchFamily="34" charset="0"/>
                </a:rPr>
                <a:t>Sexo</a:t>
              </a:r>
              <a:r>
                <a:rPr lang="en-US" b="1" dirty="0">
                  <a:latin typeface="Tahoma" panose="020B0604030504040204" pitchFamily="34" charset="0"/>
                  <a:ea typeface="Tahoma" panose="020B0604030504040204" pitchFamily="34" charset="0"/>
                  <a:cs typeface="Tahoma" panose="020B0604030504040204" pitchFamily="34" charset="0"/>
                </a:rPr>
                <a:t> anal</a:t>
              </a:r>
            </a:p>
          </p:txBody>
        </p:sp>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2087" y="3506769"/>
              <a:ext cx="1090333" cy="929827"/>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8785" y="3484114"/>
              <a:ext cx="1105789" cy="943007"/>
            </a:xfrm>
            <a:prstGeom prst="rect">
              <a:avLst/>
            </a:prstGeom>
          </p:spPr>
        </p:pic>
      </p:grpSp>
      <p:grpSp>
        <p:nvGrpSpPr>
          <p:cNvPr id="45" name="Group 44"/>
          <p:cNvGrpSpPr/>
          <p:nvPr/>
        </p:nvGrpSpPr>
        <p:grpSpPr>
          <a:xfrm>
            <a:off x="9448618" y="1342366"/>
            <a:ext cx="2318897" cy="1708160"/>
            <a:chOff x="10191632" y="1339009"/>
            <a:chExt cx="2318897" cy="1708160"/>
          </a:xfrm>
        </p:grpSpPr>
        <p:sp>
          <p:nvSpPr>
            <p:cNvPr id="37" name="TextBox 36"/>
            <p:cNvSpPr txBox="1"/>
            <p:nvPr/>
          </p:nvSpPr>
          <p:spPr>
            <a:xfrm>
              <a:off x="10191632" y="1339009"/>
              <a:ext cx="2318897" cy="17081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err="1">
                  <a:latin typeface="Tahoma" panose="020B0604030504040204" pitchFamily="34" charset="0"/>
                  <a:ea typeface="Tahoma" panose="020B0604030504040204" pitchFamily="34" charset="0"/>
                  <a:cs typeface="Tahoma" panose="020B0604030504040204" pitchFamily="34" charset="0"/>
                </a:rPr>
                <a:t>Sexo</a:t>
              </a:r>
              <a:r>
                <a:rPr lang="en-US" b="1" dirty="0">
                  <a:latin typeface="Tahoma" panose="020B0604030504040204" pitchFamily="34" charset="0"/>
                  <a:ea typeface="Tahoma" panose="020B0604030504040204" pitchFamily="34" charset="0"/>
                  <a:cs typeface="Tahoma" panose="020B0604030504040204" pitchFamily="34" charset="0"/>
                </a:rPr>
                <a:t> vaginal</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42790" y="1649448"/>
              <a:ext cx="1080829" cy="921722"/>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4403" y="1661519"/>
              <a:ext cx="1090333" cy="929827"/>
            </a:xfrm>
            <a:prstGeom prst="rect">
              <a:avLst/>
            </a:prstGeom>
          </p:spPr>
        </p:pic>
      </p:grpSp>
      <p:pic>
        <p:nvPicPr>
          <p:cNvPr id="66" name="Picture 65"/>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20" name="Picture 19"/>
          <p:cNvPicPr>
            <a:picLocks noChangeAspect="1"/>
          </p:cNvPicPr>
          <p:nvPr/>
        </p:nvPicPr>
        <p:blipFill>
          <a:blip r:embed="rId10"/>
          <a:stretch>
            <a:fillRect/>
          </a:stretch>
        </p:blipFill>
        <p:spPr>
          <a:xfrm>
            <a:off x="3811948" y="1334801"/>
            <a:ext cx="1587677" cy="1355688"/>
          </a:xfrm>
          <a:prstGeom prst="rect">
            <a:avLst/>
          </a:prstGeom>
        </p:spPr>
      </p:pic>
      <p:pic>
        <p:nvPicPr>
          <p:cNvPr id="21" name="Picture 20"/>
          <p:cNvPicPr>
            <a:picLocks noChangeAspect="1"/>
          </p:cNvPicPr>
          <p:nvPr/>
        </p:nvPicPr>
        <p:blipFill>
          <a:blip r:embed="rId11"/>
          <a:stretch>
            <a:fillRect/>
          </a:stretch>
        </p:blipFill>
        <p:spPr>
          <a:xfrm>
            <a:off x="6410421" y="1540136"/>
            <a:ext cx="928600" cy="874554"/>
          </a:xfrm>
          <a:prstGeom prst="rect">
            <a:avLst/>
          </a:prstGeom>
        </p:spPr>
      </p:pic>
      <p:pic>
        <p:nvPicPr>
          <p:cNvPr id="22" name="Picture 21"/>
          <p:cNvPicPr>
            <a:picLocks noChangeAspect="1"/>
          </p:cNvPicPr>
          <p:nvPr/>
        </p:nvPicPr>
        <p:blipFill>
          <a:blip r:embed="rId12"/>
          <a:stretch>
            <a:fillRect/>
          </a:stretch>
        </p:blipFill>
        <p:spPr>
          <a:xfrm>
            <a:off x="7300986" y="1808208"/>
            <a:ext cx="887114" cy="853365"/>
          </a:xfrm>
          <a:prstGeom prst="rect">
            <a:avLst/>
          </a:prstGeom>
        </p:spPr>
      </p:pic>
      <p:pic>
        <p:nvPicPr>
          <p:cNvPr id="24" name="Picture 23"/>
          <p:cNvPicPr>
            <a:picLocks noChangeAspect="1"/>
          </p:cNvPicPr>
          <p:nvPr/>
        </p:nvPicPr>
        <p:blipFill>
          <a:blip r:embed="rId13"/>
          <a:stretch>
            <a:fillRect/>
          </a:stretch>
        </p:blipFill>
        <p:spPr>
          <a:xfrm>
            <a:off x="8138220" y="1448993"/>
            <a:ext cx="877467" cy="847889"/>
          </a:xfrm>
          <a:prstGeom prst="rect">
            <a:avLst/>
          </a:prstGeom>
        </p:spPr>
      </p:pic>
      <p:grpSp>
        <p:nvGrpSpPr>
          <p:cNvPr id="68" name="Group 67"/>
          <p:cNvGrpSpPr/>
          <p:nvPr/>
        </p:nvGrpSpPr>
        <p:grpSpPr>
          <a:xfrm>
            <a:off x="2370630" y="249340"/>
            <a:ext cx="6358700" cy="1200329"/>
            <a:chOff x="2370630" y="249340"/>
            <a:chExt cx="5946056" cy="1200329"/>
          </a:xfrm>
        </p:grpSpPr>
        <p:sp>
          <p:nvSpPr>
            <p:cNvPr id="69" name="Rectangle 68"/>
            <p:cNvSpPr/>
            <p:nvPr/>
          </p:nvSpPr>
          <p:spPr>
            <a:xfrm>
              <a:off x="2384246" y="255227"/>
              <a:ext cx="4974521"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arvin Round" panose="02000000000000000000" pitchFamily="2" charset="0"/>
              </a:endParaRPr>
            </a:p>
          </p:txBody>
        </p:sp>
        <p:sp>
          <p:nvSpPr>
            <p:cNvPr id="70" name="TextBox 69"/>
            <p:cNvSpPr txBox="1"/>
            <p:nvPr/>
          </p:nvSpPr>
          <p:spPr>
            <a:xfrm>
              <a:off x="2370630" y="249340"/>
              <a:ext cx="5946056" cy="1200329"/>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Palabras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importantes</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grpSp>
        <p:nvGrpSpPr>
          <p:cNvPr id="67" name="Group 66">
            <a:extLst>
              <a:ext uri="{FF2B5EF4-FFF2-40B4-BE49-F238E27FC236}">
                <a16:creationId xmlns:a16="http://schemas.microsoft.com/office/drawing/2014/main" id="{06F6F363-4CAD-424A-BAD0-4BFCD18CEED5}"/>
              </a:ext>
            </a:extLst>
          </p:cNvPr>
          <p:cNvGrpSpPr/>
          <p:nvPr/>
        </p:nvGrpSpPr>
        <p:grpSpPr>
          <a:xfrm>
            <a:off x="26035" y="3334700"/>
            <a:ext cx="1580866" cy="1831271"/>
            <a:chOff x="22860" y="3128960"/>
            <a:chExt cx="1580866" cy="1831271"/>
          </a:xfrm>
        </p:grpSpPr>
        <p:sp>
          <p:nvSpPr>
            <p:cNvPr id="71" name="TextBox 70">
              <a:extLst>
                <a:ext uri="{FF2B5EF4-FFF2-40B4-BE49-F238E27FC236}">
                  <a16:creationId xmlns:a16="http://schemas.microsoft.com/office/drawing/2014/main" id="{A54952F1-1E3B-A44A-A034-737A28BA4319}"/>
                </a:ext>
              </a:extLst>
            </p:cNvPr>
            <p:cNvSpPr txBox="1"/>
            <p:nvPr/>
          </p:nvSpPr>
          <p:spPr>
            <a:xfrm>
              <a:off x="22860" y="3128960"/>
              <a:ext cx="1580866" cy="1831271"/>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s-MX" b="1" dirty="0">
                  <a:latin typeface="Tahoma" panose="020B0604030504040204" pitchFamily="34" charset="0"/>
                  <a:ea typeface="Tahoma" panose="020B0604030504040204" pitchFamily="34" charset="0"/>
                  <a:cs typeface="Tahoma" panose="020B0604030504040204" pitchFamily="34" charset="0"/>
                </a:rPr>
                <a:t>Yo</a:t>
              </a:r>
              <a:r>
                <a:rPr lang="en-US" b="1" dirty="0">
                  <a:latin typeface="Tahoma" panose="020B0604030504040204" pitchFamily="34" charset="0"/>
                  <a:ea typeface="Tahoma" panose="020B0604030504040204" pitchFamily="34" charset="0"/>
                  <a:cs typeface="Tahoma" panose="020B0604030504040204" pitchFamily="34" charset="0"/>
                </a:rPr>
                <a:t> </a:t>
              </a:r>
              <a:r>
                <a:rPr lang="es-MX" sz="1800" b="1" i="0" strike="noStrike" cap="none" spc="0" baseline="0" dirty="0">
                  <a:solidFill>
                    <a:srgbClr val="000000"/>
                  </a:solidFill>
                  <a:effectLst/>
                  <a:latin typeface="Tahoma"/>
                  <a:ea typeface="Tahoma"/>
                  <a:cs typeface="Tahoma"/>
                </a:rPr>
                <a:t>necesito ayuda</a:t>
              </a:r>
            </a:p>
          </p:txBody>
        </p:sp>
        <p:pic>
          <p:nvPicPr>
            <p:cNvPr id="73" name="Picture 72">
              <a:extLst>
                <a:ext uri="{FF2B5EF4-FFF2-40B4-BE49-F238E27FC236}">
                  <a16:creationId xmlns:a16="http://schemas.microsoft.com/office/drawing/2014/main" id="{5AE4E5E5-650F-734A-B83F-7224A69DDEC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617" y="3283142"/>
              <a:ext cx="1391510" cy="1186668"/>
            </a:xfrm>
            <a:prstGeom prst="rect">
              <a:avLst/>
            </a:prstGeom>
          </p:spPr>
        </p:pic>
      </p:grpSp>
      <p:grpSp>
        <p:nvGrpSpPr>
          <p:cNvPr id="74" name="Group 73">
            <a:extLst>
              <a:ext uri="{FF2B5EF4-FFF2-40B4-BE49-F238E27FC236}">
                <a16:creationId xmlns:a16="http://schemas.microsoft.com/office/drawing/2014/main" id="{221F24D2-2C4C-F649-AEFD-1E8452EFA8C3}"/>
              </a:ext>
            </a:extLst>
          </p:cNvPr>
          <p:cNvGrpSpPr/>
          <p:nvPr/>
        </p:nvGrpSpPr>
        <p:grpSpPr>
          <a:xfrm>
            <a:off x="32485" y="2037955"/>
            <a:ext cx="1579013" cy="1295743"/>
            <a:chOff x="22860" y="1832215"/>
            <a:chExt cx="1579013" cy="1288137"/>
          </a:xfrm>
        </p:grpSpPr>
        <p:sp>
          <p:nvSpPr>
            <p:cNvPr id="75" name="TextBox 74">
              <a:extLst>
                <a:ext uri="{FF2B5EF4-FFF2-40B4-BE49-F238E27FC236}">
                  <a16:creationId xmlns:a16="http://schemas.microsoft.com/office/drawing/2014/main" id="{19F2F1F9-1273-4F42-95BF-EB77035FA5C2}"/>
                </a:ext>
              </a:extLst>
            </p:cNvPr>
            <p:cNvSpPr txBox="1"/>
            <p:nvPr/>
          </p:nvSpPr>
          <p:spPr>
            <a:xfrm>
              <a:off x="22860" y="1843079"/>
              <a:ext cx="1579013" cy="12649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r>
                <a:rPr lang="es-MX" sz="1800" b="1" i="0" strike="noStrike" cap="none" spc="0" baseline="0" dirty="0">
                  <a:solidFill>
                    <a:srgbClr val="000000"/>
                  </a:solidFill>
                  <a:effectLst/>
                  <a:latin typeface="Tahoma"/>
                  <a:ea typeface="Tahoma"/>
                  <a:cs typeface="Tahoma"/>
                </a:rPr>
                <a:t>Sí</a:t>
              </a:r>
            </a:p>
          </p:txBody>
        </p:sp>
        <p:pic>
          <p:nvPicPr>
            <p:cNvPr id="76" name="Picture 75">
              <a:extLst>
                <a:ext uri="{FF2B5EF4-FFF2-40B4-BE49-F238E27FC236}">
                  <a16:creationId xmlns:a16="http://schemas.microsoft.com/office/drawing/2014/main" id="{D48D4984-BCF9-A74A-A297-2A13F0C166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5746" y="1832215"/>
              <a:ext cx="1160032" cy="989266"/>
            </a:xfrm>
            <a:prstGeom prst="rect">
              <a:avLst/>
            </a:prstGeom>
          </p:spPr>
        </p:pic>
      </p:grpSp>
      <p:grpSp>
        <p:nvGrpSpPr>
          <p:cNvPr id="77" name="Group 76">
            <a:extLst>
              <a:ext uri="{FF2B5EF4-FFF2-40B4-BE49-F238E27FC236}">
                <a16:creationId xmlns:a16="http://schemas.microsoft.com/office/drawing/2014/main" id="{3905D12D-9280-194A-B389-4CF733448188}"/>
              </a:ext>
            </a:extLst>
          </p:cNvPr>
          <p:cNvGrpSpPr/>
          <p:nvPr/>
        </p:nvGrpSpPr>
        <p:grpSpPr>
          <a:xfrm>
            <a:off x="1610201" y="2037869"/>
            <a:ext cx="1545336" cy="1298448"/>
            <a:chOff x="1655921" y="1843079"/>
            <a:chExt cx="1552076" cy="1286794"/>
          </a:xfrm>
        </p:grpSpPr>
        <p:sp>
          <p:nvSpPr>
            <p:cNvPr id="78" name="TextBox 77">
              <a:extLst>
                <a:ext uri="{FF2B5EF4-FFF2-40B4-BE49-F238E27FC236}">
                  <a16:creationId xmlns:a16="http://schemas.microsoft.com/office/drawing/2014/main" id="{1C90E852-5B21-CC4F-A659-60EE29DD3B60}"/>
                </a:ext>
              </a:extLst>
            </p:cNvPr>
            <p:cNvSpPr txBox="1"/>
            <p:nvPr/>
          </p:nvSpPr>
          <p:spPr>
            <a:xfrm>
              <a:off x="1655921" y="1852600"/>
              <a:ext cx="1552076" cy="1264920"/>
            </a:xfrm>
            <a:prstGeom prst="rect">
              <a:avLst/>
            </a:prstGeom>
            <a:solidFill>
              <a:schemeClr val="bg1"/>
            </a:solidFill>
            <a:ln>
              <a:solidFill>
                <a:schemeClr val="tx1"/>
              </a:solidFill>
            </a:ln>
          </p:spPr>
          <p:txBody>
            <a:bodyPr wrap="square" rtlCol="0">
              <a:spAutoFit/>
            </a:bodyPr>
            <a:lstStyle/>
            <a:p>
              <a:endParaRPr lang="en-US"/>
            </a:p>
            <a:p>
              <a:endParaRPr lang="en-US"/>
            </a:p>
            <a:p>
              <a:endParaRPr lang="en-US"/>
            </a:p>
            <a:p>
              <a:pPr algn="ctr">
                <a:spcBef>
                  <a:spcPts val="600"/>
                </a:spcBef>
              </a:pPr>
              <a:r>
                <a:rPr lang="es-MX" sz="1800" b="1" i="0" strike="noStrike" cap="none" spc="0" baseline="0">
                  <a:solidFill>
                    <a:srgbClr val="000000"/>
                  </a:solidFill>
                  <a:effectLst/>
                  <a:latin typeface="Tahoma"/>
                  <a:ea typeface="Tahoma"/>
                  <a:cs typeface="Tahoma"/>
                </a:rPr>
                <a:t>No</a:t>
              </a:r>
            </a:p>
          </p:txBody>
        </p:sp>
        <p:pic>
          <p:nvPicPr>
            <p:cNvPr id="79" name="Picture 78">
              <a:extLst>
                <a:ext uri="{FF2B5EF4-FFF2-40B4-BE49-F238E27FC236}">
                  <a16:creationId xmlns:a16="http://schemas.microsoft.com/office/drawing/2014/main" id="{B2E31CB5-38CD-294E-BD42-709065EDBF7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42202" y="1843079"/>
              <a:ext cx="1160032" cy="989266"/>
            </a:xfrm>
            <a:prstGeom prst="rect">
              <a:avLst/>
            </a:prstGeom>
          </p:spPr>
        </p:pic>
      </p:grpSp>
      <p:grpSp>
        <p:nvGrpSpPr>
          <p:cNvPr id="80" name="Group 79">
            <a:extLst>
              <a:ext uri="{FF2B5EF4-FFF2-40B4-BE49-F238E27FC236}">
                <a16:creationId xmlns:a16="http://schemas.microsoft.com/office/drawing/2014/main" id="{07F7E119-27DF-974B-B2B3-A0CC9C2BA692}"/>
              </a:ext>
            </a:extLst>
          </p:cNvPr>
          <p:cNvGrpSpPr/>
          <p:nvPr/>
        </p:nvGrpSpPr>
        <p:grpSpPr>
          <a:xfrm>
            <a:off x="1617444" y="5176828"/>
            <a:ext cx="1543050" cy="1665878"/>
            <a:chOff x="1663164" y="4971088"/>
            <a:chExt cx="1543050" cy="1569660"/>
          </a:xfrm>
        </p:grpSpPr>
        <p:sp>
          <p:nvSpPr>
            <p:cNvPr id="81" name="TextBox 80">
              <a:extLst>
                <a:ext uri="{FF2B5EF4-FFF2-40B4-BE49-F238E27FC236}">
                  <a16:creationId xmlns:a16="http://schemas.microsoft.com/office/drawing/2014/main" id="{BF9ED013-13D6-9243-8913-B8198776A902}"/>
                </a:ext>
              </a:extLst>
            </p:cNvPr>
            <p:cNvSpPr txBox="1"/>
            <p:nvPr/>
          </p:nvSpPr>
          <p:spPr>
            <a:xfrm>
              <a:off x="1663164" y="4971088"/>
              <a:ext cx="1543050" cy="15696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sz="1400" b="1" i="0" strike="noStrike" cap="none" spc="0" baseline="0" dirty="0">
                  <a:solidFill>
                    <a:srgbClr val="000000"/>
                  </a:solidFill>
                  <a:effectLst/>
                  <a:latin typeface="Tahoma"/>
                  <a:ea typeface="Tahoma"/>
                  <a:cs typeface="Tahoma"/>
                </a:rPr>
                <a:t>Persona adulta</a:t>
              </a:r>
            </a:p>
          </p:txBody>
        </p:sp>
        <p:pic>
          <p:nvPicPr>
            <p:cNvPr id="82" name="Picture 81">
              <a:extLst>
                <a:ext uri="{FF2B5EF4-FFF2-40B4-BE49-F238E27FC236}">
                  <a16:creationId xmlns:a16="http://schemas.microsoft.com/office/drawing/2014/main" id="{D89486A6-22D9-F349-AE0D-F2CE7AA8A34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91149" y="5078968"/>
              <a:ext cx="1271178" cy="1084050"/>
            </a:xfrm>
            <a:prstGeom prst="rect">
              <a:avLst/>
            </a:prstGeom>
          </p:spPr>
        </p:pic>
      </p:grpSp>
      <p:grpSp>
        <p:nvGrpSpPr>
          <p:cNvPr id="83" name="Group 82">
            <a:extLst>
              <a:ext uri="{FF2B5EF4-FFF2-40B4-BE49-F238E27FC236}">
                <a16:creationId xmlns:a16="http://schemas.microsoft.com/office/drawing/2014/main" id="{94DBBF0A-04B9-EE42-9035-C5B81645619C}"/>
              </a:ext>
            </a:extLst>
          </p:cNvPr>
          <p:cNvGrpSpPr/>
          <p:nvPr/>
        </p:nvGrpSpPr>
        <p:grpSpPr>
          <a:xfrm>
            <a:off x="26670" y="5173020"/>
            <a:ext cx="1581912" cy="1682496"/>
            <a:chOff x="38100" y="4967279"/>
            <a:chExt cx="1578104" cy="1631555"/>
          </a:xfrm>
        </p:grpSpPr>
        <p:sp>
          <p:nvSpPr>
            <p:cNvPr id="84" name="TextBox 83">
              <a:extLst>
                <a:ext uri="{FF2B5EF4-FFF2-40B4-BE49-F238E27FC236}">
                  <a16:creationId xmlns:a16="http://schemas.microsoft.com/office/drawing/2014/main" id="{87700386-DE79-664F-AC23-746A28EBBB10}"/>
                </a:ext>
              </a:extLst>
            </p:cNvPr>
            <p:cNvSpPr txBox="1"/>
            <p:nvPr/>
          </p:nvSpPr>
          <p:spPr>
            <a:xfrm>
              <a:off x="38100" y="4967279"/>
              <a:ext cx="1578104" cy="1631555"/>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s-MX" sz="1800" b="1" i="0" strike="noStrike" cap="none" spc="0" baseline="0" dirty="0">
                  <a:solidFill>
                    <a:srgbClr val="000000"/>
                  </a:solidFill>
                  <a:effectLst/>
                  <a:latin typeface="Tahoma"/>
                  <a:ea typeface="Tahoma"/>
                  <a:cs typeface="Tahoma"/>
                </a:rPr>
                <a:t>Confianza</a:t>
              </a:r>
            </a:p>
          </p:txBody>
        </p:sp>
        <p:pic>
          <p:nvPicPr>
            <p:cNvPr id="85" name="Picture 84">
              <a:extLst>
                <a:ext uri="{FF2B5EF4-FFF2-40B4-BE49-F238E27FC236}">
                  <a16:creationId xmlns:a16="http://schemas.microsoft.com/office/drawing/2014/main" id="{74F3BC67-02F4-FE45-BFB6-FA62045B738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7704" y="5046990"/>
              <a:ext cx="1443133" cy="1230692"/>
            </a:xfrm>
            <a:prstGeom prst="rect">
              <a:avLst/>
            </a:prstGeom>
          </p:spPr>
        </p:pic>
      </p:grpSp>
      <p:grpSp>
        <p:nvGrpSpPr>
          <p:cNvPr id="86" name="Group 85">
            <a:extLst>
              <a:ext uri="{FF2B5EF4-FFF2-40B4-BE49-F238E27FC236}">
                <a16:creationId xmlns:a16="http://schemas.microsoft.com/office/drawing/2014/main" id="{63B1FC97-BF0B-B747-9EEE-1DBF5A31537B}"/>
              </a:ext>
            </a:extLst>
          </p:cNvPr>
          <p:cNvGrpSpPr/>
          <p:nvPr/>
        </p:nvGrpSpPr>
        <p:grpSpPr>
          <a:xfrm>
            <a:off x="1616050" y="3329933"/>
            <a:ext cx="1536494" cy="1854641"/>
            <a:chOff x="1661769" y="3124193"/>
            <a:chExt cx="1554555" cy="1831271"/>
          </a:xfrm>
        </p:grpSpPr>
        <p:sp>
          <p:nvSpPr>
            <p:cNvPr id="87" name="TextBox 86">
              <a:extLst>
                <a:ext uri="{FF2B5EF4-FFF2-40B4-BE49-F238E27FC236}">
                  <a16:creationId xmlns:a16="http://schemas.microsoft.com/office/drawing/2014/main" id="{E6CD84CF-0F57-F54A-8313-B59205C9236E}"/>
                </a:ext>
              </a:extLst>
            </p:cNvPr>
            <p:cNvSpPr txBox="1"/>
            <p:nvPr/>
          </p:nvSpPr>
          <p:spPr>
            <a:xfrm>
              <a:off x="1661769" y="3124193"/>
              <a:ext cx="1554555" cy="181356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s-MX" sz="1800" b="1" i="0" strike="noStrike" cap="none" spc="0" baseline="0" dirty="0">
                  <a:solidFill>
                    <a:srgbClr val="000000"/>
                  </a:solidFill>
                  <a:effectLst/>
                  <a:latin typeface="Tahoma"/>
                  <a:ea typeface="Tahoma"/>
                  <a:cs typeface="Tahoma"/>
                </a:rPr>
                <a:t>Tengo una pregunta</a:t>
              </a:r>
            </a:p>
          </p:txBody>
        </p:sp>
        <p:pic>
          <p:nvPicPr>
            <p:cNvPr id="88" name="Picture 87">
              <a:extLst>
                <a:ext uri="{FF2B5EF4-FFF2-40B4-BE49-F238E27FC236}">
                  <a16:creationId xmlns:a16="http://schemas.microsoft.com/office/drawing/2014/main" id="{3C8B4A3B-8ADC-7D4B-B0A9-9B30C59BF1C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83545" y="3165910"/>
              <a:ext cx="1424452" cy="1214761"/>
            </a:xfrm>
            <a:prstGeom prst="rect">
              <a:avLst/>
            </a:prstGeom>
          </p:spPr>
        </p:pic>
      </p:grpSp>
      <p:grpSp>
        <p:nvGrpSpPr>
          <p:cNvPr id="89" name="Group 88">
            <a:extLst>
              <a:ext uri="{FF2B5EF4-FFF2-40B4-BE49-F238E27FC236}">
                <a16:creationId xmlns:a16="http://schemas.microsoft.com/office/drawing/2014/main" id="{0A004161-F885-2A4B-9B4F-8628CE4BBCFF}"/>
              </a:ext>
            </a:extLst>
          </p:cNvPr>
          <p:cNvGrpSpPr/>
          <p:nvPr/>
        </p:nvGrpSpPr>
        <p:grpSpPr>
          <a:xfrm>
            <a:off x="3154897" y="5173018"/>
            <a:ext cx="2027982" cy="1669688"/>
            <a:chOff x="3257767" y="5236680"/>
            <a:chExt cx="1824232" cy="1544337"/>
          </a:xfrm>
        </p:grpSpPr>
        <p:sp>
          <p:nvSpPr>
            <p:cNvPr id="90" name="TextBox 89">
              <a:extLst>
                <a:ext uri="{FF2B5EF4-FFF2-40B4-BE49-F238E27FC236}">
                  <a16:creationId xmlns:a16="http://schemas.microsoft.com/office/drawing/2014/main" id="{C3AC0061-6F93-134B-B247-1F46B9AE8A2F}"/>
                </a:ext>
              </a:extLst>
            </p:cNvPr>
            <p:cNvSpPr txBox="1"/>
            <p:nvPr/>
          </p:nvSpPr>
          <p:spPr>
            <a:xfrm>
              <a:off x="3257767" y="5236680"/>
              <a:ext cx="1801372" cy="1544337"/>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300"/>
                </a:spcBef>
              </a:pPr>
              <a:r>
                <a:rPr lang="es-MX" sz="1400" b="1" i="0" strike="noStrike" cap="none" spc="0" baseline="0" dirty="0">
                  <a:solidFill>
                    <a:srgbClr val="000000"/>
                  </a:solidFill>
                  <a:effectLst/>
                  <a:latin typeface="Tahoma"/>
                  <a:ea typeface="Tahoma"/>
                  <a:cs typeface="Tahoma"/>
                </a:rPr>
                <a:t>Tomar un descanso</a:t>
              </a:r>
            </a:p>
          </p:txBody>
        </p:sp>
        <p:pic>
          <p:nvPicPr>
            <p:cNvPr id="91" name="Picture 90">
              <a:extLst>
                <a:ext uri="{FF2B5EF4-FFF2-40B4-BE49-F238E27FC236}">
                  <a16:creationId xmlns:a16="http://schemas.microsoft.com/office/drawing/2014/main" id="{7FA3FFAC-5791-A04E-96B0-BEE3C23D2AFB}"/>
                </a:ext>
              </a:extLst>
            </p:cNvPr>
            <p:cNvPicPr>
              <a:picLocks noChangeAspect="1"/>
            </p:cNvPicPr>
            <p:nvPr/>
          </p:nvPicPr>
          <p:blipFill>
            <a:blip r:embed="rId20">
              <a:extLst>
                <a:ext uri="{28A0092B-C50C-407E-A947-70E740481C1C}">
                  <a14:useLocalDpi xmlns:a14="http://schemas.microsoft.com/office/drawing/2010/main" val="0"/>
                </a:ext>
              </a:extLst>
            </a:blip>
            <a:srcRect t="15162" b="14898"/>
            <a:stretch>
              <a:fillRect/>
            </a:stretch>
          </p:blipFill>
          <p:spPr>
            <a:xfrm>
              <a:off x="3280627" y="5349240"/>
              <a:ext cx="1801372" cy="1074420"/>
            </a:xfrm>
            <a:prstGeom prst="rect">
              <a:avLst/>
            </a:prstGeom>
          </p:spPr>
        </p:pic>
      </p:grpSp>
      <p:sp>
        <p:nvSpPr>
          <p:cNvPr id="92" name="Rectangle 91">
            <a:extLst>
              <a:ext uri="{FF2B5EF4-FFF2-40B4-BE49-F238E27FC236}">
                <a16:creationId xmlns:a16="http://schemas.microsoft.com/office/drawing/2014/main" id="{31BBBECA-1D46-2849-B2A0-A7823C01388D}"/>
              </a:ext>
            </a:extLst>
          </p:cNvPr>
          <p:cNvSpPr/>
          <p:nvPr/>
        </p:nvSpPr>
        <p:spPr>
          <a:xfrm>
            <a:off x="5883921" y="6622233"/>
            <a:ext cx="5386043" cy="246221"/>
          </a:xfrm>
          <a:prstGeom prst="rect">
            <a:avLst/>
          </a:prstGeom>
        </p:spPr>
        <p:txBody>
          <a:bodyPr wrap="square">
            <a:spAutoFit/>
          </a:bodyPr>
          <a:lstStyle/>
          <a:p>
            <a:r>
              <a:rPr lang="es-MX" sz="1000" b="0" i="0" strike="noStrike" cap="none" spc="0" baseline="0" dirty="0">
                <a:solidFill>
                  <a:srgbClr val="3D4046"/>
                </a:solidFill>
                <a:effectLst/>
                <a:latin typeface="Tahoma"/>
                <a:ea typeface="Tahoma"/>
                <a:cs typeface="Tahoma"/>
              </a:rPr>
              <a:t>Copyright © 2022 SymbolStix, LLC. Todos los deechos reservados. Usado con autorización.</a:t>
            </a:r>
            <a:endParaRPr lang="en-US" sz="1000" dirty="0">
              <a:latin typeface="Tahoma" panose="020B0604030504040204" pitchFamily="34" charset="0"/>
              <a:ea typeface="Tahoma" panose="020B0604030504040204" pitchFamily="34" charset="0"/>
              <a:cs typeface="Tahoma" panose="020B0604030504040204" pitchFamily="34" charset="0"/>
            </a:endParaRPr>
          </a:p>
        </p:txBody>
      </p:sp>
      <p:grpSp>
        <p:nvGrpSpPr>
          <p:cNvPr id="93" name="Group 92">
            <a:extLst>
              <a:ext uri="{FF2B5EF4-FFF2-40B4-BE49-F238E27FC236}">
                <a16:creationId xmlns:a16="http://schemas.microsoft.com/office/drawing/2014/main" id="{59EF684D-88DC-F749-96A6-132BE1E6D4F5}"/>
              </a:ext>
            </a:extLst>
          </p:cNvPr>
          <p:cNvGrpSpPr/>
          <p:nvPr/>
        </p:nvGrpSpPr>
        <p:grpSpPr>
          <a:xfrm>
            <a:off x="5211830" y="4990585"/>
            <a:ext cx="6887774" cy="1612811"/>
            <a:chOff x="5211830" y="4990585"/>
            <a:chExt cx="6887774" cy="1612811"/>
          </a:xfrm>
        </p:grpSpPr>
        <p:sp>
          <p:nvSpPr>
            <p:cNvPr id="94" name="Rectangle 93">
              <a:extLst>
                <a:ext uri="{FF2B5EF4-FFF2-40B4-BE49-F238E27FC236}">
                  <a16:creationId xmlns:a16="http://schemas.microsoft.com/office/drawing/2014/main" id="{0C5F0E17-4D98-F148-BDD8-6CE4DC69321C}"/>
                </a:ext>
              </a:extLst>
            </p:cNvPr>
            <p:cNvSpPr/>
            <p:nvPr/>
          </p:nvSpPr>
          <p:spPr>
            <a:xfrm>
              <a:off x="5211830" y="4990585"/>
              <a:ext cx="6887774" cy="161281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8CAE2E43-9FF4-F24A-B76A-8AF4D1280010}"/>
                </a:ext>
              </a:extLst>
            </p:cNvPr>
            <p:cNvGrpSpPr/>
            <p:nvPr/>
          </p:nvGrpSpPr>
          <p:grpSpPr>
            <a:xfrm>
              <a:off x="5302551" y="5114260"/>
              <a:ext cx="6690725" cy="1346741"/>
              <a:chOff x="5302551" y="5114260"/>
              <a:chExt cx="6690725" cy="1346741"/>
            </a:xfrm>
          </p:grpSpPr>
          <p:grpSp>
            <p:nvGrpSpPr>
              <p:cNvPr id="96" name="Group 95">
                <a:extLst>
                  <a:ext uri="{FF2B5EF4-FFF2-40B4-BE49-F238E27FC236}">
                    <a16:creationId xmlns:a16="http://schemas.microsoft.com/office/drawing/2014/main" id="{730FB0E7-0CC5-C64B-956C-3C438035DA60}"/>
                  </a:ext>
                </a:extLst>
              </p:cNvPr>
              <p:cNvGrpSpPr/>
              <p:nvPr/>
            </p:nvGrpSpPr>
            <p:grpSpPr>
              <a:xfrm>
                <a:off x="5302551" y="5114260"/>
                <a:ext cx="1380744" cy="1344168"/>
                <a:chOff x="5302551" y="5101197"/>
                <a:chExt cx="1380744" cy="1344168"/>
              </a:xfrm>
            </p:grpSpPr>
            <p:sp>
              <p:nvSpPr>
                <p:cNvPr id="109" name="TextBox 108">
                  <a:extLst>
                    <a:ext uri="{FF2B5EF4-FFF2-40B4-BE49-F238E27FC236}">
                      <a16:creationId xmlns:a16="http://schemas.microsoft.com/office/drawing/2014/main" id="{3E9900BE-BC01-3C45-A443-4423E68B5847}"/>
                    </a:ext>
                  </a:extLst>
                </p:cNvPr>
                <p:cNvSpPr txBox="1"/>
                <p:nvPr/>
              </p:nvSpPr>
              <p:spPr>
                <a:xfrm>
                  <a:off x="5302551" y="5101197"/>
                  <a:ext cx="1380744"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dirty="0">
                      <a:solidFill>
                        <a:srgbClr val="000000"/>
                      </a:solidFill>
                      <a:latin typeface="Tahoma"/>
                      <a:ea typeface="Tahoma"/>
                      <a:cs typeface="Tahoma"/>
                    </a:rPr>
                    <a:t>Yo m</a:t>
                  </a:r>
                  <a:r>
                    <a:rPr lang="es-MX" sz="1400" b="1" i="0" strike="noStrike" cap="none" spc="0" baseline="0" dirty="0">
                      <a:solidFill>
                        <a:srgbClr val="000000"/>
                      </a:solidFill>
                      <a:effectLst/>
                      <a:latin typeface="Tahoma"/>
                      <a:ea typeface="Tahoma"/>
                      <a:cs typeface="Tahoma"/>
                    </a:rPr>
                    <a:t>e siento</a:t>
                  </a:r>
                </a:p>
              </p:txBody>
            </p:sp>
            <p:pic>
              <p:nvPicPr>
                <p:cNvPr id="110" name="Picture 109">
                  <a:extLst>
                    <a:ext uri="{FF2B5EF4-FFF2-40B4-BE49-F238E27FC236}">
                      <a16:creationId xmlns:a16="http://schemas.microsoft.com/office/drawing/2014/main" id="{28A3A9F4-9720-C148-8EFC-0DFC800F73A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15868" y="5142338"/>
                  <a:ext cx="1156974" cy="986658"/>
                </a:xfrm>
                <a:prstGeom prst="rect">
                  <a:avLst/>
                </a:prstGeom>
              </p:spPr>
            </p:pic>
          </p:grpSp>
          <p:grpSp>
            <p:nvGrpSpPr>
              <p:cNvPr id="97" name="Group 96">
                <a:extLst>
                  <a:ext uri="{FF2B5EF4-FFF2-40B4-BE49-F238E27FC236}">
                    <a16:creationId xmlns:a16="http://schemas.microsoft.com/office/drawing/2014/main" id="{A3F008E3-5BFD-E644-BFC0-44A9BD825BD1}"/>
                  </a:ext>
                </a:extLst>
              </p:cNvPr>
              <p:cNvGrpSpPr/>
              <p:nvPr/>
            </p:nvGrpSpPr>
            <p:grpSpPr>
              <a:xfrm>
                <a:off x="6681514" y="5119881"/>
                <a:ext cx="1287311" cy="1341120"/>
                <a:chOff x="6679965" y="5119881"/>
                <a:chExt cx="1260273" cy="1341120"/>
              </a:xfrm>
            </p:grpSpPr>
            <p:sp>
              <p:nvSpPr>
                <p:cNvPr id="107" name="TextBox 106">
                  <a:extLst>
                    <a:ext uri="{FF2B5EF4-FFF2-40B4-BE49-F238E27FC236}">
                      <a16:creationId xmlns:a16="http://schemas.microsoft.com/office/drawing/2014/main" id="{445B73D7-5F0B-474A-B876-824D4AEB1769}"/>
                    </a:ext>
                  </a:extLst>
                </p:cNvPr>
                <p:cNvSpPr txBox="1"/>
                <p:nvPr/>
              </p:nvSpPr>
              <p:spPr>
                <a:xfrm>
                  <a:off x="6679965" y="5119881"/>
                  <a:ext cx="1260273" cy="13411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Feliz</a:t>
                  </a:r>
                </a:p>
              </p:txBody>
            </p:sp>
            <p:pic>
              <p:nvPicPr>
                <p:cNvPr id="108" name="Picture 107">
                  <a:extLst>
                    <a:ext uri="{FF2B5EF4-FFF2-40B4-BE49-F238E27FC236}">
                      <a16:creationId xmlns:a16="http://schemas.microsoft.com/office/drawing/2014/main" id="{A7A8B354-68DA-F74A-B329-07AFFFCB46F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31095" y="5173019"/>
                  <a:ext cx="1147512" cy="978589"/>
                </a:xfrm>
                <a:prstGeom prst="rect">
                  <a:avLst/>
                </a:prstGeom>
              </p:spPr>
            </p:pic>
          </p:grpSp>
          <p:grpSp>
            <p:nvGrpSpPr>
              <p:cNvPr id="98" name="Group 97">
                <a:extLst>
                  <a:ext uri="{FF2B5EF4-FFF2-40B4-BE49-F238E27FC236}">
                    <a16:creationId xmlns:a16="http://schemas.microsoft.com/office/drawing/2014/main" id="{459B355E-BCC0-9043-AF99-8C32F05988B6}"/>
                  </a:ext>
                </a:extLst>
              </p:cNvPr>
              <p:cNvGrpSpPr/>
              <p:nvPr/>
            </p:nvGrpSpPr>
            <p:grpSpPr>
              <a:xfrm>
                <a:off x="7968825" y="5119214"/>
                <a:ext cx="1217753" cy="1341120"/>
                <a:chOff x="7968825" y="5106151"/>
                <a:chExt cx="1217753" cy="1341120"/>
              </a:xfrm>
            </p:grpSpPr>
            <p:sp>
              <p:nvSpPr>
                <p:cNvPr id="105" name="TextBox 104">
                  <a:extLst>
                    <a:ext uri="{FF2B5EF4-FFF2-40B4-BE49-F238E27FC236}">
                      <a16:creationId xmlns:a16="http://schemas.microsoft.com/office/drawing/2014/main" id="{F29BBF35-64EE-0949-93C4-5328E1FFB098}"/>
                    </a:ext>
                  </a:extLst>
                </p:cNvPr>
                <p:cNvSpPr txBox="1"/>
                <p:nvPr/>
              </p:nvSpPr>
              <p:spPr>
                <a:xfrm>
                  <a:off x="7968825" y="5106151"/>
                  <a:ext cx="1217753" cy="134112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Triste</a:t>
                  </a:r>
                </a:p>
              </p:txBody>
            </p:sp>
            <p:pic>
              <p:nvPicPr>
                <p:cNvPr id="106" name="Picture 105">
                  <a:extLst>
                    <a:ext uri="{FF2B5EF4-FFF2-40B4-BE49-F238E27FC236}">
                      <a16:creationId xmlns:a16="http://schemas.microsoft.com/office/drawing/2014/main" id="{EAFF0FC9-BC1E-294C-BA54-9AEE86382FE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96260" y="5161016"/>
                  <a:ext cx="1161367" cy="990404"/>
                </a:xfrm>
                <a:prstGeom prst="rect">
                  <a:avLst/>
                </a:prstGeom>
              </p:spPr>
            </p:pic>
          </p:grpSp>
          <p:grpSp>
            <p:nvGrpSpPr>
              <p:cNvPr id="99" name="Group 98">
                <a:extLst>
                  <a:ext uri="{FF2B5EF4-FFF2-40B4-BE49-F238E27FC236}">
                    <a16:creationId xmlns:a16="http://schemas.microsoft.com/office/drawing/2014/main" id="{874248DA-9D04-9541-AECE-966E4E2A5FAB}"/>
                  </a:ext>
                </a:extLst>
              </p:cNvPr>
              <p:cNvGrpSpPr/>
              <p:nvPr/>
            </p:nvGrpSpPr>
            <p:grpSpPr>
              <a:xfrm>
                <a:off x="9187233" y="5115260"/>
                <a:ext cx="1362456" cy="1344168"/>
                <a:chOff x="9187233" y="5102197"/>
                <a:chExt cx="1362456" cy="1344168"/>
              </a:xfrm>
            </p:grpSpPr>
            <p:sp>
              <p:nvSpPr>
                <p:cNvPr id="103" name="TextBox 102">
                  <a:extLst>
                    <a:ext uri="{FF2B5EF4-FFF2-40B4-BE49-F238E27FC236}">
                      <a16:creationId xmlns:a16="http://schemas.microsoft.com/office/drawing/2014/main" id="{CD3A4153-D373-E24C-A519-D861B91CEC49}"/>
                    </a:ext>
                  </a:extLst>
                </p:cNvPr>
                <p:cNvSpPr txBox="1"/>
                <p:nvPr/>
              </p:nvSpPr>
              <p:spPr>
                <a:xfrm>
                  <a:off x="9187233" y="5102197"/>
                  <a:ext cx="1362456"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dirty="0">
                      <a:solidFill>
                        <a:srgbClr val="000000"/>
                      </a:solidFill>
                      <a:latin typeface="Tahoma"/>
                      <a:ea typeface="Tahoma"/>
                      <a:cs typeface="Tahoma"/>
                    </a:rPr>
                    <a:t>Enojado</a:t>
                  </a:r>
                  <a:r>
                    <a:rPr lang="en-US" sz="1400" b="1" dirty="0">
                      <a:solidFill>
                        <a:srgbClr val="000000"/>
                      </a:solidFill>
                      <a:latin typeface="Tahoma"/>
                      <a:ea typeface="Tahoma"/>
                      <a:cs typeface="Tahoma"/>
                    </a:rPr>
                    <a:t>/a/e</a:t>
                  </a:r>
                  <a:endParaRPr lang="es-MX" sz="1400" b="1" i="0" strike="noStrike" cap="none" spc="0" baseline="0" dirty="0">
                    <a:solidFill>
                      <a:srgbClr val="000000"/>
                    </a:solidFill>
                    <a:effectLst/>
                    <a:latin typeface="Tahoma"/>
                    <a:ea typeface="Tahoma"/>
                    <a:cs typeface="Tahoma"/>
                  </a:endParaRPr>
                </a:p>
              </p:txBody>
            </p:sp>
            <p:pic>
              <p:nvPicPr>
                <p:cNvPr id="104" name="Picture 103">
                  <a:extLst>
                    <a:ext uri="{FF2B5EF4-FFF2-40B4-BE49-F238E27FC236}">
                      <a16:creationId xmlns:a16="http://schemas.microsoft.com/office/drawing/2014/main" id="{FF2A7A1D-5C8B-2947-B283-3C24968926D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68364" y="5119881"/>
                  <a:ext cx="1225925" cy="1045459"/>
                </a:xfrm>
                <a:prstGeom prst="rect">
                  <a:avLst/>
                </a:prstGeom>
              </p:spPr>
            </p:pic>
          </p:grpSp>
          <p:grpSp>
            <p:nvGrpSpPr>
              <p:cNvPr id="100" name="Group 99">
                <a:extLst>
                  <a:ext uri="{FF2B5EF4-FFF2-40B4-BE49-F238E27FC236}">
                    <a16:creationId xmlns:a16="http://schemas.microsoft.com/office/drawing/2014/main" id="{74BA28BD-AD4F-EA4D-8D9A-26E643232BE7}"/>
                  </a:ext>
                </a:extLst>
              </p:cNvPr>
              <p:cNvGrpSpPr/>
              <p:nvPr/>
            </p:nvGrpSpPr>
            <p:grpSpPr>
              <a:xfrm>
                <a:off x="10548524" y="5114862"/>
                <a:ext cx="1444752" cy="1344168"/>
                <a:chOff x="10548524" y="5101799"/>
                <a:chExt cx="1444752" cy="1344168"/>
              </a:xfrm>
            </p:grpSpPr>
            <p:sp>
              <p:nvSpPr>
                <p:cNvPr id="101" name="TextBox 100">
                  <a:extLst>
                    <a:ext uri="{FF2B5EF4-FFF2-40B4-BE49-F238E27FC236}">
                      <a16:creationId xmlns:a16="http://schemas.microsoft.com/office/drawing/2014/main" id="{C771F2D8-0A8C-6A49-A460-061B044CD7A5}"/>
                    </a:ext>
                  </a:extLst>
                </p:cNvPr>
                <p:cNvSpPr txBox="1"/>
                <p:nvPr/>
              </p:nvSpPr>
              <p:spPr>
                <a:xfrm>
                  <a:off x="10548524" y="5101799"/>
                  <a:ext cx="1444752" cy="1344168"/>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s-MX" sz="1400" b="1" i="0" strike="noStrike" cap="none" spc="0" baseline="0" dirty="0">
                      <a:solidFill>
                        <a:srgbClr val="000000"/>
                      </a:solidFill>
                      <a:effectLst/>
                      <a:latin typeface="Tahoma"/>
                      <a:ea typeface="Tahoma"/>
                      <a:cs typeface="Tahoma"/>
                    </a:rPr>
                    <a:t>Asustado/a/e</a:t>
                  </a:r>
                </a:p>
              </p:txBody>
            </p:sp>
            <p:pic>
              <p:nvPicPr>
                <p:cNvPr id="102" name="Picture 101">
                  <a:extLst>
                    <a:ext uri="{FF2B5EF4-FFF2-40B4-BE49-F238E27FC236}">
                      <a16:creationId xmlns:a16="http://schemas.microsoft.com/office/drawing/2014/main" id="{4E28ADB5-C8E9-7940-803A-1D90D9259C3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44643" y="5171511"/>
                  <a:ext cx="1142168" cy="974032"/>
                </a:xfrm>
                <a:prstGeom prst="rect">
                  <a:avLst/>
                </a:prstGeom>
              </p:spPr>
            </p:pic>
          </p:grpSp>
        </p:grpSp>
      </p:grpSp>
    </p:spTree>
    <p:extLst>
      <p:ext uri="{BB962C8B-B14F-4D97-AF65-F5344CB8AC3E}">
        <p14:creationId xmlns:p14="http://schemas.microsoft.com/office/powerpoint/2010/main" val="3050748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81301" y="63820"/>
            <a:ext cx="8877300" cy="6687403"/>
            <a:chOff x="3384644" y="63820"/>
            <a:chExt cx="9179195" cy="6687403"/>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8915" t="7362" r="36189" b="41095"/>
            <a:stretch/>
          </p:blipFill>
          <p:spPr>
            <a:xfrm>
              <a:off x="8294963" y="3173105"/>
              <a:ext cx="3029803" cy="35347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974" y="63820"/>
              <a:ext cx="7880865" cy="444234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3009" t="26667" r="60748" b="24775"/>
            <a:stretch/>
          </p:blipFill>
          <p:spPr>
            <a:xfrm>
              <a:off x="3384644" y="2823467"/>
              <a:ext cx="3766782" cy="3927756"/>
            </a:xfrm>
            <a:prstGeom prst="rect">
              <a:avLst/>
            </a:prstGeom>
          </p:spPr>
        </p:pic>
      </p:gr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832" t="6144" r="78000" b="69150"/>
          <a:stretch/>
        </p:blipFill>
        <p:spPr>
          <a:xfrm>
            <a:off x="-13646" y="-4099"/>
            <a:ext cx="2211607" cy="1793965"/>
          </a:xfrm>
          <a:prstGeom prst="rect">
            <a:avLst/>
          </a:prstGeom>
        </p:spPr>
      </p:pic>
      <p:sp>
        <p:nvSpPr>
          <p:cNvPr id="9" name="TextBox 8"/>
          <p:cNvSpPr txBox="1"/>
          <p:nvPr/>
        </p:nvSpPr>
        <p:spPr>
          <a:xfrm>
            <a:off x="349722" y="1900137"/>
            <a:ext cx="2639399" cy="1754326"/>
          </a:xfrm>
          <a:prstGeom prst="rect">
            <a:avLst/>
          </a:prstGeom>
          <a:noFill/>
          <a:ln w="57150">
            <a:solidFill>
              <a:schemeClr val="tx1"/>
            </a:solidFill>
          </a:ln>
        </p:spPr>
        <p:txBody>
          <a:bodyPr wrap="square" rtlCol="0">
            <a:spAutoFit/>
          </a:bodyPr>
          <a:lstStyle/>
          <a:p>
            <a:pPr algn="ctr"/>
            <a:r>
              <a:rPr lang="en-US" sz="5400" b="1" dirty="0" err="1">
                <a:latin typeface="Tahoma" panose="020B0604030504040204" pitchFamily="34" charset="0"/>
                <a:ea typeface="Tahoma" panose="020B0604030504040204" pitchFamily="34" charset="0"/>
                <a:cs typeface="Tahoma" panose="020B0604030504040204" pitchFamily="34" charset="0"/>
              </a:rPr>
              <a:t>Juego</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previo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a:extLst>
              <a:ext uri="{FF2B5EF4-FFF2-40B4-BE49-F238E27FC236}">
                <a16:creationId xmlns:a16="http://schemas.microsoft.com/office/drawing/2014/main" id="{4E85280C-2825-4784-8E98-FDFD99E8064C}"/>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490045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210" r="8929"/>
          <a:stretch/>
        </p:blipFill>
        <p:spPr>
          <a:xfrm>
            <a:off x="3889611" y="361817"/>
            <a:ext cx="8013899" cy="550687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4444" r="59386"/>
          <a:stretch/>
        </p:blipFill>
        <p:spPr>
          <a:xfrm>
            <a:off x="3705366" y="0"/>
            <a:ext cx="566381" cy="6858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80400"/>
          <a:stretch/>
        </p:blipFill>
        <p:spPr>
          <a:xfrm>
            <a:off x="0" y="0"/>
            <a:ext cx="2384613" cy="6858000"/>
          </a:xfrm>
          <a:prstGeom prst="rect">
            <a:avLst/>
          </a:prstGeom>
        </p:spPr>
      </p:pic>
      <p:sp>
        <p:nvSpPr>
          <p:cNvPr id="10" name="TextBox 9"/>
          <p:cNvSpPr txBox="1"/>
          <p:nvPr/>
        </p:nvSpPr>
        <p:spPr>
          <a:xfrm>
            <a:off x="82645" y="1478322"/>
            <a:ext cx="3806966" cy="5109091"/>
          </a:xfrm>
          <a:prstGeom prst="rect">
            <a:avLst/>
          </a:prstGeom>
          <a:noFill/>
        </p:spPr>
        <p:txBody>
          <a:bodyPr wrap="square" rtlCol="0">
            <a:spAutoFit/>
          </a:bodyPr>
          <a:lstStyle/>
          <a:p>
            <a:pPr marL="285750" indent="-285750">
              <a:buFont typeface="Arial" panose="020B0604020202020204" pitchFamily="34" charset="0"/>
              <a:buChar char="•"/>
            </a:pPr>
            <a:r>
              <a:rPr lang="es-ES" sz="2800" b="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El lubricante es un fluido transparente que puede hacer que el sexo se sienta mejor</a:t>
            </a:r>
            <a:r>
              <a:rPr lang="en-US" sz="2800" dirty="0">
                <a:latin typeface="Tahoma" panose="020B0604030504040204" pitchFamily="34" charset="0"/>
                <a:ea typeface="Tahoma" panose="020B0604030504040204" pitchFamily="34" charset="0"/>
                <a:cs typeface="Tahoma" panose="020B0604030504040204" pitchFamily="34" charset="0"/>
              </a:rPr>
              <a:t>.</a:t>
            </a:r>
          </a:p>
          <a:p>
            <a:endParaRPr lang="en-US" sz="2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2700" dirty="0">
                <a:latin typeface="Tahoma" panose="020B0604030504040204" pitchFamily="34" charset="0"/>
                <a:ea typeface="Tahoma" panose="020B0604030504040204" pitchFamily="34" charset="0"/>
                <a:cs typeface="Tahoma" panose="020B0604030504040204" pitchFamily="34" charset="0"/>
              </a:rPr>
              <a:t>Para usar lubricante, ponga una pequeña cantidad en su mano, luego en usted mismo o en la vulva, el pene o el ano de su pareja</a:t>
            </a:r>
            <a:r>
              <a:rPr lang="en-US" sz="2700" dirty="0">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3" name="TextBox 2"/>
          <p:cNvSpPr txBox="1"/>
          <p:nvPr/>
        </p:nvSpPr>
        <p:spPr>
          <a:xfrm>
            <a:off x="7365219" y="4177573"/>
            <a:ext cx="1199661" cy="369332"/>
          </a:xfrm>
          <a:prstGeom prst="rect">
            <a:avLst/>
          </a:prstGeom>
          <a:solidFill>
            <a:schemeClr val="bg1"/>
          </a:solidFill>
          <a:ln w="28575">
            <a:solidFill>
              <a:srgbClr val="FF5050"/>
            </a:solidFill>
          </a:ln>
        </p:spPr>
        <p:txBody>
          <a:bodyPr wrap="square" rtlCol="0">
            <a:spAutoFit/>
          </a:bodyPr>
          <a:lstStyle/>
          <a:p>
            <a:r>
              <a:rPr lang="en-US" dirty="0" err="1"/>
              <a:t>Lubricante</a:t>
            </a:r>
            <a:endParaRPr lang="en-US" dirty="0"/>
          </a:p>
        </p:txBody>
      </p:sp>
      <p:sp>
        <p:nvSpPr>
          <p:cNvPr id="13" name="Footer Placeholder 3">
            <a:extLst>
              <a:ext uri="{FF2B5EF4-FFF2-40B4-BE49-F238E27FC236}">
                <a16:creationId xmlns:a16="http://schemas.microsoft.com/office/drawing/2014/main" id="{758CA53D-0814-4D27-BA2B-20C61EB364AE}"/>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4021520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80400"/>
          <a:stretch/>
        </p:blipFill>
        <p:spPr>
          <a:xfrm>
            <a:off x="0" y="0"/>
            <a:ext cx="2384613" cy="6858000"/>
          </a:xfrm>
          <a:prstGeom prst="rect">
            <a:avLst/>
          </a:prstGeom>
        </p:spPr>
      </p:pic>
      <p:grpSp>
        <p:nvGrpSpPr>
          <p:cNvPr id="2" name="Group 1"/>
          <p:cNvGrpSpPr/>
          <p:nvPr/>
        </p:nvGrpSpPr>
        <p:grpSpPr>
          <a:xfrm>
            <a:off x="381000" y="558628"/>
            <a:ext cx="11522510" cy="5042072"/>
            <a:chOff x="-101443" y="426554"/>
            <a:chExt cx="11929100" cy="4981432"/>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9759"/>
            <a:stretch/>
          </p:blipFill>
          <p:spPr>
            <a:xfrm>
              <a:off x="-101443" y="1426313"/>
              <a:ext cx="8781419" cy="298191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68247"/>
            <a:stretch/>
          </p:blipFill>
          <p:spPr>
            <a:xfrm>
              <a:off x="9021609" y="426554"/>
              <a:ext cx="2806048" cy="498143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8034" r="29099" b="57811"/>
            <a:stretch/>
          </p:blipFill>
          <p:spPr>
            <a:xfrm>
              <a:off x="6140387" y="2074460"/>
              <a:ext cx="3088691" cy="2234821"/>
            </a:xfrm>
            <a:prstGeom prst="rect">
              <a:avLst/>
            </a:prstGeom>
          </p:spPr>
        </p:pic>
      </p:gr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9901" b="25224"/>
          <a:stretch/>
        </p:blipFill>
        <p:spPr>
          <a:xfrm>
            <a:off x="-287409" y="4179631"/>
            <a:ext cx="12611336" cy="1020168"/>
          </a:xfrm>
          <a:prstGeom prst="rect">
            <a:avLst/>
          </a:prstGeom>
        </p:spPr>
      </p:pic>
      <p:sp>
        <p:nvSpPr>
          <p:cNvPr id="10" name="TextBox 9"/>
          <p:cNvSpPr txBox="1"/>
          <p:nvPr/>
        </p:nvSpPr>
        <p:spPr>
          <a:xfrm>
            <a:off x="1192306" y="5199799"/>
            <a:ext cx="9858824"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Sexo</a:t>
            </a:r>
            <a:r>
              <a:rPr lang="en-US" sz="5400" b="1" dirty="0">
                <a:latin typeface="Tahoma" panose="020B0604030504040204" pitchFamily="34" charset="0"/>
                <a:ea typeface="Tahoma" panose="020B0604030504040204" pitchFamily="34" charset="0"/>
                <a:cs typeface="Tahoma" panose="020B0604030504040204" pitchFamily="34" charset="0"/>
              </a:rPr>
              <a:t> con manos y </a:t>
            </a:r>
            <a:r>
              <a:rPr lang="en-US" sz="5400" b="1" dirty="0" err="1">
                <a:latin typeface="Tahoma" panose="020B0604030504040204" pitchFamily="34" charset="0"/>
                <a:ea typeface="Tahoma" panose="020B0604030504040204" pitchFamily="34" charset="0"/>
                <a:cs typeface="Tahoma" panose="020B0604030504040204" pitchFamily="34" charset="0"/>
              </a:rPr>
              <a:t>dedos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2C754040-1E5D-440A-BDB9-8205CA25E0B3}"/>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823529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9901" b="25224"/>
          <a:stretch/>
        </p:blipFill>
        <p:spPr>
          <a:xfrm>
            <a:off x="-287409" y="4179631"/>
            <a:ext cx="12611336" cy="1020168"/>
          </a:xfrm>
          <a:prstGeom prst="rect">
            <a:avLst/>
          </a:prstGeom>
        </p:spPr>
      </p:pic>
      <p:grpSp>
        <p:nvGrpSpPr>
          <p:cNvPr id="2" name="Group 1"/>
          <p:cNvGrpSpPr/>
          <p:nvPr/>
        </p:nvGrpSpPr>
        <p:grpSpPr>
          <a:xfrm>
            <a:off x="400522" y="955344"/>
            <a:ext cx="11501046" cy="3527947"/>
            <a:chOff x="400522" y="955344"/>
            <a:chExt cx="11501046" cy="3527947"/>
          </a:xfrm>
        </p:grpSpPr>
        <p:pic>
          <p:nvPicPr>
            <p:cNvPr id="6" name="Picture 5"/>
            <p:cNvPicPr>
              <a:picLocks noChangeAspect="1"/>
            </p:cNvPicPr>
            <p:nvPr/>
          </p:nvPicPr>
          <p:blipFill>
            <a:blip r:embed="rId4"/>
            <a:stretch>
              <a:fillRect/>
            </a:stretch>
          </p:blipFill>
          <p:spPr>
            <a:xfrm>
              <a:off x="3090485" y="955344"/>
              <a:ext cx="8811083" cy="334213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5966" t="41791" r="6999"/>
            <a:stretch/>
          </p:blipFill>
          <p:spPr>
            <a:xfrm>
              <a:off x="400522" y="1555845"/>
              <a:ext cx="2412016" cy="2927446"/>
            </a:xfrm>
            <a:prstGeom prst="rect">
              <a:avLst/>
            </a:prstGeom>
          </p:spPr>
        </p:pic>
      </p:gr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80400"/>
          <a:stretch/>
        </p:blipFill>
        <p:spPr>
          <a:xfrm>
            <a:off x="0" y="0"/>
            <a:ext cx="2384613" cy="6858000"/>
          </a:xfrm>
          <a:prstGeom prst="rect">
            <a:avLst/>
          </a:prstGeom>
        </p:spPr>
      </p:pic>
      <p:sp>
        <p:nvSpPr>
          <p:cNvPr id="9" name="TextBox 8"/>
          <p:cNvSpPr txBox="1"/>
          <p:nvPr/>
        </p:nvSpPr>
        <p:spPr>
          <a:xfrm>
            <a:off x="4537477" y="5199799"/>
            <a:ext cx="3610236"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Sexo</a:t>
            </a:r>
            <a:r>
              <a:rPr lang="en-US" sz="5400" b="1" dirty="0">
                <a:latin typeface="Tahoma" panose="020B0604030504040204" pitchFamily="34" charset="0"/>
                <a:ea typeface="Tahoma" panose="020B0604030504040204" pitchFamily="34" charset="0"/>
                <a:cs typeface="Tahoma" panose="020B0604030504040204" pitchFamily="34" charset="0"/>
              </a:rPr>
              <a:t> oral</a:t>
            </a: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a:extLst>
              <a:ext uri="{FF2B5EF4-FFF2-40B4-BE49-F238E27FC236}">
                <a16:creationId xmlns:a16="http://schemas.microsoft.com/office/drawing/2014/main" id="{E1F017BF-7043-451D-BAAB-B61FC4417D0F}"/>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088135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8247"/>
          <a:stretch/>
        </p:blipFill>
        <p:spPr>
          <a:xfrm>
            <a:off x="2457035" y="0"/>
            <a:ext cx="3220434" cy="5717070"/>
          </a:xfrm>
          <a:prstGeom prst="rect">
            <a:avLst/>
          </a:prstGeom>
        </p:spPr>
      </p:pic>
      <p:pic>
        <p:nvPicPr>
          <p:cNvPr id="6" name="Picture 5"/>
          <p:cNvPicPr>
            <a:picLocks noChangeAspect="1"/>
          </p:cNvPicPr>
          <p:nvPr/>
        </p:nvPicPr>
        <p:blipFill rotWithShape="1">
          <a:blip r:embed="rId4"/>
          <a:srcRect l="34672" r="27733"/>
          <a:stretch/>
        </p:blipFill>
        <p:spPr>
          <a:xfrm>
            <a:off x="5929550" y="842362"/>
            <a:ext cx="3889612" cy="351091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59901" b="25224"/>
          <a:stretch/>
        </p:blipFill>
        <p:spPr>
          <a:xfrm>
            <a:off x="-287409" y="4179631"/>
            <a:ext cx="12611336" cy="102016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80400"/>
          <a:stretch/>
        </p:blipFill>
        <p:spPr>
          <a:xfrm>
            <a:off x="0" y="0"/>
            <a:ext cx="2384613" cy="6858000"/>
          </a:xfrm>
          <a:prstGeom prst="rect">
            <a:avLst/>
          </a:prstGeom>
        </p:spPr>
      </p:pic>
      <p:sp>
        <p:nvSpPr>
          <p:cNvPr id="9" name="TextBox 8"/>
          <p:cNvSpPr txBox="1"/>
          <p:nvPr/>
        </p:nvSpPr>
        <p:spPr>
          <a:xfrm>
            <a:off x="3771900" y="5255405"/>
            <a:ext cx="4656617"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Sexo</a:t>
            </a:r>
            <a:r>
              <a:rPr lang="en-US" sz="5400" b="1" dirty="0">
                <a:latin typeface="Tahoma" panose="020B0604030504040204" pitchFamily="34" charset="0"/>
                <a:ea typeface="Tahoma" panose="020B0604030504040204" pitchFamily="34" charset="0"/>
                <a:cs typeface="Tahoma" panose="020B0604030504040204" pitchFamily="34" charset="0"/>
              </a:rPr>
              <a:t> vaginal</a:t>
            </a: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a:extLst>
              <a:ext uri="{FF2B5EF4-FFF2-40B4-BE49-F238E27FC236}">
                <a16:creationId xmlns:a16="http://schemas.microsoft.com/office/drawing/2014/main" id="{9AD05016-12E0-4469-AF37-69222FA0EDF3}"/>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541314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1715" y="0"/>
            <a:ext cx="7271099" cy="5717070"/>
            <a:chOff x="2851715" y="0"/>
            <a:chExt cx="7271099" cy="571707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034" r="29099" b="57811"/>
            <a:stretch/>
          </p:blipFill>
          <p:spPr>
            <a:xfrm>
              <a:off x="6072149" y="1214651"/>
              <a:ext cx="4050665" cy="29308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8247"/>
            <a:stretch/>
          </p:blipFill>
          <p:spPr>
            <a:xfrm>
              <a:off x="2851715" y="0"/>
              <a:ext cx="3220434" cy="5717070"/>
            </a:xfrm>
            <a:prstGeom prst="rect">
              <a:avLst/>
            </a:prstGeom>
          </p:spPr>
        </p:pic>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9901" b="25224"/>
          <a:stretch/>
        </p:blipFill>
        <p:spPr>
          <a:xfrm>
            <a:off x="-287409" y="4179631"/>
            <a:ext cx="12611336" cy="102016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80400"/>
          <a:stretch/>
        </p:blipFill>
        <p:spPr>
          <a:xfrm>
            <a:off x="0" y="0"/>
            <a:ext cx="2384613" cy="6858000"/>
          </a:xfrm>
          <a:prstGeom prst="rect">
            <a:avLst/>
          </a:prstGeom>
        </p:spPr>
      </p:pic>
      <p:sp>
        <p:nvSpPr>
          <p:cNvPr id="9" name="TextBox 8"/>
          <p:cNvSpPr txBox="1"/>
          <p:nvPr/>
        </p:nvSpPr>
        <p:spPr>
          <a:xfrm>
            <a:off x="4176434" y="5255405"/>
            <a:ext cx="4361265"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Sexo</a:t>
            </a:r>
            <a:r>
              <a:rPr lang="en-US" sz="5400" b="1" dirty="0">
                <a:latin typeface="Tahoma" panose="020B0604030504040204" pitchFamily="34" charset="0"/>
                <a:ea typeface="Tahoma" panose="020B0604030504040204" pitchFamily="34" charset="0"/>
                <a:cs typeface="Tahoma" panose="020B0604030504040204" pitchFamily="34" charset="0"/>
              </a:rPr>
              <a:t> anal</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2" name="Footer Placeholder 3">
            <a:extLst>
              <a:ext uri="{FF2B5EF4-FFF2-40B4-BE49-F238E27FC236}">
                <a16:creationId xmlns:a16="http://schemas.microsoft.com/office/drawing/2014/main" id="{81621B1F-7845-4AD3-90CD-6C44523498C0}"/>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704881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049000" cy="6574520"/>
          </a:xfrm>
          <a:prstGeom prst="rect">
            <a:avLst/>
          </a:prstGeom>
        </p:spPr>
      </p:pic>
      <p:sp>
        <p:nvSpPr>
          <p:cNvPr id="6" name="TextBox 5"/>
          <p:cNvSpPr txBox="1"/>
          <p:nvPr/>
        </p:nvSpPr>
        <p:spPr>
          <a:xfrm>
            <a:off x="354842" y="1719617"/>
            <a:ext cx="3302758" cy="3970318"/>
          </a:xfrm>
          <a:prstGeom prst="rect">
            <a:avLst/>
          </a:prstGeom>
          <a:noFill/>
        </p:spPr>
        <p:txBody>
          <a:bodyPr wrap="square" rtlCol="0">
            <a:spAutoFit/>
          </a:bodyPr>
          <a:lstStyle/>
          <a:p>
            <a:pPr marL="285750" indent="-285750">
              <a:buFont typeface="Arial" panose="020B0604020202020204" pitchFamily="34" charset="0"/>
              <a:buChar char="•"/>
            </a:pPr>
            <a:r>
              <a:rPr lang="es-MX" sz="2800">
                <a:latin typeface="Tahoma" panose="020B0604030504040204" pitchFamily="34" charset="0"/>
                <a:ea typeface="Tahoma" panose="020B0604030504040204" pitchFamily="34" charset="0"/>
                <a:cs typeface="Tahoma" panose="020B0604030504040204" pitchFamily="34" charset="0"/>
              </a:rPr>
              <a:t>Antes y después del sexo, lave sus manos y su pene o vulva y ano.</a:t>
            </a:r>
          </a:p>
          <a:p>
            <a:pPr marL="285750" indent="-285750">
              <a:buFont typeface="Arial" panose="020B0604020202020204" pitchFamily="34" charset="0"/>
              <a:buChar char="•"/>
            </a:pPr>
            <a:endParaRPr lang="es-MX" sz="280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2800">
                <a:latin typeface="Tahoma" panose="020B0604030504040204" pitchFamily="34" charset="0"/>
                <a:ea typeface="Tahoma" panose="020B0604030504040204" pitchFamily="34" charset="0"/>
                <a:cs typeface="Tahoma" panose="020B0604030504040204" pitchFamily="34" charset="0"/>
              </a:rPr>
              <a:t>Use una toalla para limpiar el área donde tuvo sexo.</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a:extLst>
              <a:ext uri="{FF2B5EF4-FFF2-40B4-BE49-F238E27FC236}">
                <a16:creationId xmlns:a16="http://schemas.microsoft.com/office/drawing/2014/main" id="{3A5A69C4-21F4-418C-835E-A182D5F71D2D}"/>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761600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558985" y="1851048"/>
            <a:ext cx="1578589" cy="1147462"/>
          </a:xfrm>
          <a:prstGeom prst="rect">
            <a:avLst/>
          </a:prstGeom>
        </p:spPr>
      </p:pic>
      <p:grpSp>
        <p:nvGrpSpPr>
          <p:cNvPr id="3" name="Group 2"/>
          <p:cNvGrpSpPr/>
          <p:nvPr/>
        </p:nvGrpSpPr>
        <p:grpSpPr>
          <a:xfrm>
            <a:off x="0" y="18824"/>
            <a:ext cx="12192000" cy="6705600"/>
            <a:chOff x="0" y="0"/>
            <a:chExt cx="12166314" cy="68580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pic>
          <p:nvPicPr>
            <p:cNvPr id="6" name="Picture 5"/>
            <p:cNvPicPr>
              <a:picLocks noChangeAspect="1"/>
            </p:cNvPicPr>
            <p:nvPr/>
          </p:nvPicPr>
          <p:blipFill>
            <a:blip r:embed="rId5"/>
            <a:stretch>
              <a:fillRect/>
            </a:stretch>
          </p:blipFill>
          <p:spPr>
            <a:xfrm>
              <a:off x="6448667" y="89925"/>
              <a:ext cx="2298480" cy="2095330"/>
            </a:xfrm>
            <a:prstGeom prst="rect">
              <a:avLst/>
            </a:prstGeom>
          </p:spPr>
        </p:pic>
        <p:sp>
          <p:nvSpPr>
            <p:cNvPr id="7" name="TextBox 6"/>
            <p:cNvSpPr txBox="1"/>
            <p:nvPr/>
          </p:nvSpPr>
          <p:spPr>
            <a:xfrm>
              <a:off x="8747147" y="1089208"/>
              <a:ext cx="2688277" cy="975791"/>
            </a:xfrm>
            <a:prstGeom prst="rect">
              <a:avLst/>
            </a:prstGeom>
            <a:noFill/>
          </p:spPr>
          <p:txBody>
            <a:bodyPr wrap="square" rtlCol="0">
              <a:spAutoFit/>
            </a:bodyPr>
            <a:lstStyle/>
            <a:p>
              <a:r>
                <a:rPr lang="es-MX" sz="2800" dirty="0">
                  <a:latin typeface="Tahoma" panose="020B0604030504040204" pitchFamily="34" charset="0"/>
                  <a:ea typeface="Tahoma" panose="020B0604030504040204" pitchFamily="34" charset="0"/>
                  <a:cs typeface="Tahoma" panose="020B0604030504040204" pitchFamily="34" charset="0"/>
                </a:rPr>
                <a:t>Sentimientos sexuales</a:t>
              </a:r>
            </a:p>
          </p:txBody>
        </p:sp>
        <p:sp>
          <p:nvSpPr>
            <p:cNvPr id="8" name="TextBox 7"/>
            <p:cNvSpPr txBox="1"/>
            <p:nvPr/>
          </p:nvSpPr>
          <p:spPr>
            <a:xfrm>
              <a:off x="4265919" y="3390301"/>
              <a:ext cx="4340366" cy="535111"/>
            </a:xfrm>
            <a:prstGeom prst="rect">
              <a:avLst/>
            </a:prstGeom>
            <a:noFill/>
          </p:spPr>
          <p:txBody>
            <a:bodyPr wrap="square" rtlCol="0">
              <a:spAutoFit/>
            </a:bodyPr>
            <a:lstStyle/>
            <a:p>
              <a:r>
                <a:rPr lang="es-MX" sz="2800">
                  <a:latin typeface="Tahoma" panose="020B0604030504040204" pitchFamily="34" charset="0"/>
                  <a:ea typeface="Tahoma" panose="020B0604030504040204" pitchFamily="34" charset="0"/>
                  <a:cs typeface="Tahoma" panose="020B0604030504040204" pitchFamily="34" charset="0"/>
                </a:rPr>
                <a:t>Descanso para el cerebro</a:t>
              </a:r>
            </a:p>
          </p:txBody>
        </p:sp>
        <p:pic>
          <p:nvPicPr>
            <p:cNvPr id="9" name="Picture 8"/>
            <p:cNvPicPr>
              <a:picLocks noChangeAspect="1"/>
            </p:cNvPicPr>
            <p:nvPr/>
          </p:nvPicPr>
          <p:blipFill>
            <a:blip r:embed="rId6"/>
            <a:stretch>
              <a:fillRect/>
            </a:stretch>
          </p:blipFill>
          <p:spPr>
            <a:xfrm>
              <a:off x="2452554" y="3067291"/>
              <a:ext cx="1813365" cy="1269928"/>
            </a:xfrm>
            <a:prstGeom prst="rect">
              <a:avLst/>
            </a:prstGeom>
          </p:spPr>
        </p:pic>
        <p:sp>
          <p:nvSpPr>
            <p:cNvPr id="10" name="TextBox 9"/>
            <p:cNvSpPr txBox="1"/>
            <p:nvPr/>
          </p:nvSpPr>
          <p:spPr>
            <a:xfrm>
              <a:off x="4391097" y="2227131"/>
              <a:ext cx="3513731" cy="535111"/>
            </a:xfrm>
            <a:prstGeom prst="rect">
              <a:avLst/>
            </a:prstGeom>
            <a:noFill/>
          </p:spPr>
          <p:txBody>
            <a:bodyPr wrap="square" rtlCol="0">
              <a:spAutoFit/>
            </a:bodyPr>
            <a:lstStyle/>
            <a:p>
              <a:r>
                <a:rPr lang="es-MX" sz="2800" dirty="0">
                  <a:latin typeface="Tahoma" panose="020B0604030504040204" pitchFamily="34" charset="0"/>
                  <a:ea typeface="Tahoma" panose="020B0604030504040204" pitchFamily="34" charset="0"/>
                  <a:cs typeface="Tahoma" panose="020B0604030504040204" pitchFamily="34" charset="0"/>
                </a:rPr>
                <a:t>Orientación sexual</a:t>
              </a:r>
            </a:p>
          </p:txBody>
        </p:sp>
        <p:grpSp>
          <p:nvGrpSpPr>
            <p:cNvPr id="11" name="Group 10"/>
            <p:cNvGrpSpPr/>
            <p:nvPr/>
          </p:nvGrpSpPr>
          <p:grpSpPr>
            <a:xfrm>
              <a:off x="6637869" y="5691306"/>
              <a:ext cx="2200081" cy="635693"/>
              <a:chOff x="3463861" y="3782417"/>
              <a:chExt cx="3708233" cy="1077850"/>
            </a:xfrm>
          </p:grpSpPr>
          <p:sp>
            <p:nvSpPr>
              <p:cNvPr id="15" name="Rectangle 14"/>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42410" t="65547" r="19562" b="14751"/>
              <a:stretch/>
            </p:blipFill>
            <p:spPr>
              <a:xfrm>
                <a:off x="3489142" y="3782417"/>
                <a:ext cx="3682952" cy="1075553"/>
              </a:xfrm>
              <a:prstGeom prst="rect">
                <a:avLst/>
              </a:prstGeom>
            </p:spPr>
          </p:pic>
        </p:grpSp>
        <p:sp>
          <p:nvSpPr>
            <p:cNvPr id="12" name="TextBox 11"/>
            <p:cNvSpPr txBox="1"/>
            <p:nvPr/>
          </p:nvSpPr>
          <p:spPr>
            <a:xfrm>
              <a:off x="8934827" y="5615720"/>
              <a:ext cx="2739544" cy="535111"/>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Límites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4214991" y="4862540"/>
              <a:ext cx="2729015" cy="535111"/>
            </a:xfrm>
            <a:prstGeom prst="rect">
              <a:avLst/>
            </a:prstGeom>
            <a:noFill/>
          </p:spPr>
          <p:txBody>
            <a:bodyPr wrap="square" rtlCol="0">
              <a:spAutoFit/>
            </a:bodyPr>
            <a:lstStyle/>
            <a:p>
              <a:r>
                <a:rPr lang="es-MX" sz="2800">
                  <a:latin typeface="Tahoma" panose="020B0604030504040204" pitchFamily="34" charset="0"/>
                  <a:ea typeface="Tahoma" panose="020B0604030504040204" pitchFamily="34" charset="0"/>
                  <a:cs typeface="Tahoma" panose="020B0604030504040204" pitchFamily="34" charset="0"/>
                </a:rPr>
                <a:t>Actos sexuales</a:t>
              </a:r>
            </a:p>
          </p:txBody>
        </p:sp>
        <p:pic>
          <p:nvPicPr>
            <p:cNvPr id="14" name="Picture 13"/>
            <p:cNvPicPr>
              <a:picLocks noChangeAspect="1"/>
            </p:cNvPicPr>
            <p:nvPr/>
          </p:nvPicPr>
          <p:blipFill>
            <a:blip r:embed="rId8"/>
            <a:stretch>
              <a:fillRect/>
            </a:stretch>
          </p:blipFill>
          <p:spPr>
            <a:xfrm>
              <a:off x="2580897" y="4337219"/>
              <a:ext cx="1556677" cy="1532227"/>
            </a:xfrm>
            <a:prstGeom prst="rect">
              <a:avLst/>
            </a:prstGeom>
          </p:spPr>
        </p:pic>
      </p:grpSp>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461246" y="2026021"/>
            <a:ext cx="1452282" cy="1246094"/>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461246" y="981037"/>
            <a:ext cx="1452282" cy="1246094"/>
          </a:xfrm>
          <a:prstGeom prst="rect">
            <a:avLst/>
          </a:prstGeom>
        </p:spPr>
      </p:pic>
      <p:pic>
        <p:nvPicPr>
          <p:cNvPr id="20" name="Picture 19"/>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525419" y="3091125"/>
            <a:ext cx="1452282" cy="1246094"/>
          </a:xfrm>
          <a:prstGeom prst="rect">
            <a:avLst/>
          </a:prstGeom>
        </p:spPr>
      </p:pic>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67315" t="67058" r="20748" b="14772"/>
          <a:stretch/>
        </p:blipFill>
        <p:spPr>
          <a:xfrm>
            <a:off x="1540914" y="4156229"/>
            <a:ext cx="1452282" cy="1246094"/>
          </a:xfrm>
          <a:prstGeom prst="rect">
            <a:avLst/>
          </a:prstGeom>
        </p:spPr>
      </p:pic>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7" name="TextBox 26"/>
          <p:cNvSpPr txBox="1"/>
          <p:nvPr/>
        </p:nvSpPr>
        <p:spPr>
          <a:xfrm>
            <a:off x="2032185" y="214700"/>
            <a:ext cx="4031992" cy="646331"/>
          </a:xfrm>
          <a:prstGeom prst="rect">
            <a:avLst/>
          </a:prstGeom>
          <a:noFill/>
        </p:spPr>
        <p:txBody>
          <a:bodyPr wrap="square" rtlCol="0">
            <a:spAutoFit/>
          </a:bodyPr>
          <a:lstStyle/>
          <a:p>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La </a:t>
            </a:r>
            <a:r>
              <a:rPr lang="en-US" sz="3600" dirty="0" err="1">
                <a:latin typeface="Open Sans Extrabold" panose="020B0906030804020204" pitchFamily="34" charset="0"/>
                <a:ea typeface="Open Sans Extrabold" panose="020B0906030804020204" pitchFamily="34" charset="0"/>
                <a:cs typeface="Open Sans Extrabold" panose="020B0906030804020204" pitchFamily="34" charset="0"/>
              </a:rPr>
              <a:t>clase</a:t>
            </a:r>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 de hoy</a:t>
            </a:r>
          </a:p>
        </p:txBody>
      </p:sp>
      <p:grpSp>
        <p:nvGrpSpPr>
          <p:cNvPr id="31" name="Group 30">
            <a:extLst>
              <a:ext uri="{FF2B5EF4-FFF2-40B4-BE49-F238E27FC236}">
                <a16:creationId xmlns:a16="http://schemas.microsoft.com/office/drawing/2014/main" id="{A83C6DB4-5FA1-D84D-BEB1-B927844303B6}"/>
              </a:ext>
            </a:extLst>
          </p:cNvPr>
          <p:cNvGrpSpPr/>
          <p:nvPr/>
        </p:nvGrpSpPr>
        <p:grpSpPr>
          <a:xfrm>
            <a:off x="6626355" y="5691303"/>
            <a:ext cx="2211596" cy="652248"/>
            <a:chOff x="3444453" y="3782417"/>
            <a:chExt cx="3727641" cy="1105921"/>
          </a:xfrm>
        </p:grpSpPr>
        <p:sp>
          <p:nvSpPr>
            <p:cNvPr id="32" name="Rectangle 31">
              <a:extLst>
                <a:ext uri="{FF2B5EF4-FFF2-40B4-BE49-F238E27FC236}">
                  <a16:creationId xmlns:a16="http://schemas.microsoft.com/office/drawing/2014/main" id="{B6B4F117-2DC0-F742-9AC4-D091F43BA6C5}"/>
                </a:ext>
              </a:extLst>
            </p:cNvPr>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5EFC179-18D0-6C4C-AFBA-0D9F98C31C76}"/>
                </a:ext>
              </a:extLst>
            </p:cNvPr>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726467F4-934B-B141-9A8F-8F85368AD83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grpSp>
        <p:nvGrpSpPr>
          <p:cNvPr id="35" name="Group 34">
            <a:extLst>
              <a:ext uri="{FF2B5EF4-FFF2-40B4-BE49-F238E27FC236}">
                <a16:creationId xmlns:a16="http://schemas.microsoft.com/office/drawing/2014/main" id="{2E33D94D-39FE-564E-9994-F31A3246609F}"/>
              </a:ext>
            </a:extLst>
          </p:cNvPr>
          <p:cNvGrpSpPr/>
          <p:nvPr/>
        </p:nvGrpSpPr>
        <p:grpSpPr>
          <a:xfrm>
            <a:off x="6542305" y="5567769"/>
            <a:ext cx="2353182" cy="881404"/>
            <a:chOff x="9074289" y="3532602"/>
            <a:chExt cx="2353182" cy="881404"/>
          </a:xfrm>
        </p:grpSpPr>
        <p:pic>
          <p:nvPicPr>
            <p:cNvPr id="39" name="Picture 38">
              <a:extLst>
                <a:ext uri="{FF2B5EF4-FFF2-40B4-BE49-F238E27FC236}">
                  <a16:creationId xmlns:a16="http://schemas.microsoft.com/office/drawing/2014/main" id="{11C8FC40-3085-A443-8072-653F3343082F}"/>
                </a:ext>
              </a:extLst>
            </p:cNvPr>
            <p:cNvPicPr>
              <a:picLocks noChangeAspect="1"/>
            </p:cNvPicPr>
            <p:nvPr/>
          </p:nvPicPr>
          <p:blipFill>
            <a:blip r:embed="rId12"/>
            <a:stretch>
              <a:fillRect/>
            </a:stretch>
          </p:blipFill>
          <p:spPr>
            <a:xfrm>
              <a:off x="9074289" y="3532602"/>
              <a:ext cx="2353182" cy="881404"/>
            </a:xfrm>
            <a:prstGeom prst="rect">
              <a:avLst/>
            </a:prstGeom>
          </p:spPr>
        </p:pic>
        <p:sp>
          <p:nvSpPr>
            <p:cNvPr id="40" name="TextBox 39">
              <a:extLst>
                <a:ext uri="{FF2B5EF4-FFF2-40B4-BE49-F238E27FC236}">
                  <a16:creationId xmlns:a16="http://schemas.microsoft.com/office/drawing/2014/main" id="{F48C5F4B-9C75-044A-A7C7-A5047F748765}"/>
                </a:ext>
              </a:extLst>
            </p:cNvPr>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41" name="Footer Placeholder 3">
            <a:extLst>
              <a:ext uri="{FF2B5EF4-FFF2-40B4-BE49-F238E27FC236}">
                <a16:creationId xmlns:a16="http://schemas.microsoft.com/office/drawing/2014/main" id="{4242DBDE-709D-7245-A0DB-BD7395431E51}"/>
              </a:ext>
            </a:extLst>
          </p:cNvPr>
          <p:cNvSpPr txBox="1"/>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endParaRPr lang="en-US" b="1" dirty="0">
              <a:solidFill>
                <a:schemeClr val="tx1"/>
              </a:solidFill>
            </a:endParaRPr>
          </a:p>
        </p:txBody>
      </p:sp>
      <p:sp>
        <p:nvSpPr>
          <p:cNvPr id="42" name="TextBox 41">
            <a:extLst>
              <a:ext uri="{FF2B5EF4-FFF2-40B4-BE49-F238E27FC236}">
                <a16:creationId xmlns:a16="http://schemas.microsoft.com/office/drawing/2014/main" id="{3FCF50AA-F8BA-734B-8B7F-582A04C0B1D1}"/>
              </a:ext>
            </a:extLst>
          </p:cNvPr>
          <p:cNvSpPr txBox="1"/>
          <p:nvPr/>
        </p:nvSpPr>
        <p:spPr>
          <a:xfrm>
            <a:off x="1813716" y="160855"/>
            <a:ext cx="4600073" cy="646331"/>
          </a:xfrm>
          <a:prstGeom prst="rect">
            <a:avLst/>
          </a:prstGeom>
          <a:solidFill>
            <a:schemeClr val="bg1"/>
          </a:solidFill>
        </p:spPr>
        <p:txBody>
          <a:bodyPr wrap="square">
            <a:spAutoFit/>
          </a:bodyPr>
          <a:lstStyle/>
          <a:p>
            <a:r>
              <a:rPr lang="es-MX" sz="3600" b="1" dirty="0">
                <a:latin typeface="Marvin Round" panose="02000000000000000000" pitchFamily="2" charset="0"/>
              </a:rPr>
              <a:t>LA CLASE DE HOY</a:t>
            </a:r>
          </a:p>
        </p:txBody>
      </p:sp>
      <p:sp>
        <p:nvSpPr>
          <p:cNvPr id="43" name="Rectangle 42">
            <a:extLst>
              <a:ext uri="{FF2B5EF4-FFF2-40B4-BE49-F238E27FC236}">
                <a16:creationId xmlns:a16="http://schemas.microsoft.com/office/drawing/2014/main" id="{E6FBF979-83D5-AB4C-A575-1E4008D5284B}"/>
              </a:ext>
            </a:extLst>
          </p:cNvPr>
          <p:cNvSpPr/>
          <p:nvPr/>
        </p:nvSpPr>
        <p:spPr>
          <a:xfrm>
            <a:off x="8329795" y="5869446"/>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107C650-FAC5-0A4C-9D05-440C0B0D4DAB}"/>
              </a:ext>
            </a:extLst>
          </p:cNvPr>
          <p:cNvSpPr txBox="1"/>
          <p:nvPr/>
        </p:nvSpPr>
        <p:spPr>
          <a:xfrm>
            <a:off x="8167909" y="579850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1887021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80400"/>
          <a:stretch/>
        </p:blipFill>
        <p:spPr>
          <a:xfrm>
            <a:off x="0" y="0"/>
            <a:ext cx="2384613" cy="6858000"/>
          </a:xfrm>
          <a:prstGeom prst="rect">
            <a:avLst/>
          </a:prstGeom>
        </p:spPr>
      </p:pic>
      <p:sp>
        <p:nvSpPr>
          <p:cNvPr id="9" name="TextBox 8"/>
          <p:cNvSpPr txBox="1"/>
          <p:nvPr/>
        </p:nvSpPr>
        <p:spPr>
          <a:xfrm>
            <a:off x="6209732" y="4967785"/>
            <a:ext cx="4844955" cy="923330"/>
          </a:xfrm>
          <a:prstGeom prst="rect">
            <a:avLst/>
          </a:prstGeom>
          <a:noFill/>
          <a:ln w="57150">
            <a:solidFill>
              <a:schemeClr val="tx1"/>
            </a:solidFill>
          </a:ln>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Sexual Limits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75" y="43324"/>
            <a:ext cx="12166314" cy="68580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cxnSp>
        <p:nvCxnSpPr>
          <p:cNvPr id="12" name="Straight Connector 11"/>
          <p:cNvCxnSpPr/>
          <p:nvPr/>
        </p:nvCxnSpPr>
        <p:spPr>
          <a:xfrm>
            <a:off x="3720663" y="4183764"/>
            <a:ext cx="338959" cy="17710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3">
            <a:extLst>
              <a:ext uri="{FF2B5EF4-FFF2-40B4-BE49-F238E27FC236}">
                <a16:creationId xmlns:a16="http://schemas.microsoft.com/office/drawing/2014/main" id="{E88E77AC-D03C-4806-B7F5-7FC155DFBA55}"/>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11" name="Rectangle 10">
            <a:extLst>
              <a:ext uri="{FF2B5EF4-FFF2-40B4-BE49-F238E27FC236}">
                <a16:creationId xmlns:a16="http://schemas.microsoft.com/office/drawing/2014/main" id="{3537A5A6-8C9F-1848-A0A0-0FE172C8EA31}"/>
              </a:ext>
            </a:extLst>
          </p:cNvPr>
          <p:cNvSpPr/>
          <p:nvPr/>
        </p:nvSpPr>
        <p:spPr>
          <a:xfrm>
            <a:off x="6096000" y="4864220"/>
            <a:ext cx="5122160" cy="111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3EA3250-0C26-4AC9-8FE8-7A902707D1F3}"/>
              </a:ext>
            </a:extLst>
          </p:cNvPr>
          <p:cNvSpPr txBox="1"/>
          <p:nvPr/>
        </p:nvSpPr>
        <p:spPr>
          <a:xfrm>
            <a:off x="6209732" y="4864220"/>
            <a:ext cx="5513343" cy="830997"/>
          </a:xfrm>
          <a:prstGeom prst="rect">
            <a:avLst/>
          </a:prstGeom>
          <a:noFill/>
          <a:ln w="57150">
            <a:solidFill>
              <a:schemeClr val="tx1"/>
            </a:solidFill>
          </a:ln>
        </p:spPr>
        <p:txBody>
          <a:bodyPr wrap="square" rtlCol="0">
            <a:spAutoFit/>
          </a:bodyPr>
          <a:lstStyle/>
          <a:p>
            <a:r>
              <a:rPr lang="en-US" sz="4800" b="1" dirty="0" err="1">
                <a:latin typeface="Tahoma" panose="020B0604030504040204" pitchFamily="34" charset="0"/>
                <a:ea typeface="Tahoma" panose="020B0604030504040204" pitchFamily="34" charset="0"/>
                <a:cs typeface="Tahoma" panose="020B0604030504040204" pitchFamily="34" charset="0"/>
              </a:rPr>
              <a:t>Límites</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sexuales</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sp>
        <p:nvSpPr>
          <p:cNvPr id="15" name="Freeform 14">
            <a:extLst>
              <a:ext uri="{FF2B5EF4-FFF2-40B4-BE49-F238E27FC236}">
                <a16:creationId xmlns:a16="http://schemas.microsoft.com/office/drawing/2014/main" id="{86017A34-D421-3A4C-97FC-132FFB616846}"/>
              </a:ext>
            </a:extLst>
          </p:cNvPr>
          <p:cNvSpPr/>
          <p:nvPr/>
        </p:nvSpPr>
        <p:spPr>
          <a:xfrm>
            <a:off x="3882452" y="4311745"/>
            <a:ext cx="1064302" cy="649999"/>
          </a:xfrm>
          <a:custGeom>
            <a:avLst/>
            <a:gdLst>
              <a:gd name="connsiteX0" fmla="*/ 254833 w 1064302"/>
              <a:gd name="connsiteY0" fmla="*/ 620019 h 649999"/>
              <a:gd name="connsiteX1" fmla="*/ 202368 w 1064302"/>
              <a:gd name="connsiteY1" fmla="*/ 605029 h 649999"/>
              <a:gd name="connsiteX2" fmla="*/ 149902 w 1064302"/>
              <a:gd name="connsiteY2" fmla="*/ 575048 h 649999"/>
              <a:gd name="connsiteX3" fmla="*/ 97437 w 1064302"/>
              <a:gd name="connsiteY3" fmla="*/ 552563 h 649999"/>
              <a:gd name="connsiteX4" fmla="*/ 82446 w 1064302"/>
              <a:gd name="connsiteY4" fmla="*/ 537573 h 649999"/>
              <a:gd name="connsiteX5" fmla="*/ 59961 w 1064302"/>
              <a:gd name="connsiteY5" fmla="*/ 522583 h 649999"/>
              <a:gd name="connsiteX6" fmla="*/ 52466 w 1064302"/>
              <a:gd name="connsiteY6" fmla="*/ 500098 h 649999"/>
              <a:gd name="connsiteX7" fmla="*/ 22486 w 1064302"/>
              <a:gd name="connsiteY7" fmla="*/ 455127 h 649999"/>
              <a:gd name="connsiteX8" fmla="*/ 7496 w 1064302"/>
              <a:gd name="connsiteY8" fmla="*/ 410157 h 649999"/>
              <a:gd name="connsiteX9" fmla="*/ 0 w 1064302"/>
              <a:gd name="connsiteY9" fmla="*/ 387671 h 649999"/>
              <a:gd name="connsiteX10" fmla="*/ 14991 w 1064302"/>
              <a:gd name="connsiteY10" fmla="*/ 267750 h 649999"/>
              <a:gd name="connsiteX11" fmla="*/ 22486 w 1064302"/>
              <a:gd name="connsiteY11" fmla="*/ 222780 h 649999"/>
              <a:gd name="connsiteX12" fmla="*/ 37476 w 1064302"/>
              <a:gd name="connsiteY12" fmla="*/ 207789 h 649999"/>
              <a:gd name="connsiteX13" fmla="*/ 82446 w 1064302"/>
              <a:gd name="connsiteY13" fmla="*/ 185304 h 649999"/>
              <a:gd name="connsiteX14" fmla="*/ 127417 w 1064302"/>
              <a:gd name="connsiteY14" fmla="*/ 192799 h 649999"/>
              <a:gd name="connsiteX15" fmla="*/ 224853 w 1064302"/>
              <a:gd name="connsiteY15" fmla="*/ 207789 h 649999"/>
              <a:gd name="connsiteX16" fmla="*/ 254833 w 1064302"/>
              <a:gd name="connsiteY16" fmla="*/ 200294 h 649999"/>
              <a:gd name="connsiteX17" fmla="*/ 269823 w 1064302"/>
              <a:gd name="connsiteY17" fmla="*/ 177809 h 649999"/>
              <a:gd name="connsiteX18" fmla="*/ 284814 w 1064302"/>
              <a:gd name="connsiteY18" fmla="*/ 162819 h 649999"/>
              <a:gd name="connsiteX19" fmla="*/ 322289 w 1064302"/>
              <a:gd name="connsiteY19" fmla="*/ 95363 h 649999"/>
              <a:gd name="connsiteX20" fmla="*/ 344774 w 1064302"/>
              <a:gd name="connsiteY20" fmla="*/ 80373 h 649999"/>
              <a:gd name="connsiteX21" fmla="*/ 382250 w 1064302"/>
              <a:gd name="connsiteY21" fmla="*/ 42898 h 649999"/>
              <a:gd name="connsiteX22" fmla="*/ 427220 w 1064302"/>
              <a:gd name="connsiteY22" fmla="*/ 27907 h 649999"/>
              <a:gd name="connsiteX23" fmla="*/ 547141 w 1064302"/>
              <a:gd name="connsiteY23" fmla="*/ 42898 h 649999"/>
              <a:gd name="connsiteX24" fmla="*/ 622092 w 1064302"/>
              <a:gd name="connsiteY24" fmla="*/ 57888 h 649999"/>
              <a:gd name="connsiteX25" fmla="*/ 689548 w 1064302"/>
              <a:gd name="connsiteY25" fmla="*/ 42898 h 649999"/>
              <a:gd name="connsiteX26" fmla="*/ 727023 w 1064302"/>
              <a:gd name="connsiteY26" fmla="*/ 20412 h 649999"/>
              <a:gd name="connsiteX27" fmla="*/ 742014 w 1064302"/>
              <a:gd name="connsiteY27" fmla="*/ 5422 h 649999"/>
              <a:gd name="connsiteX28" fmla="*/ 974361 w 1064302"/>
              <a:gd name="connsiteY28" fmla="*/ 20412 h 649999"/>
              <a:gd name="connsiteX29" fmla="*/ 1004341 w 1064302"/>
              <a:gd name="connsiteY29" fmla="*/ 57888 h 649999"/>
              <a:gd name="connsiteX30" fmla="*/ 1019332 w 1064302"/>
              <a:gd name="connsiteY30" fmla="*/ 72878 h 649999"/>
              <a:gd name="connsiteX31" fmla="*/ 1049312 w 1064302"/>
              <a:gd name="connsiteY31" fmla="*/ 132839 h 649999"/>
              <a:gd name="connsiteX32" fmla="*/ 1064302 w 1064302"/>
              <a:gd name="connsiteY32" fmla="*/ 192799 h 649999"/>
              <a:gd name="connsiteX33" fmla="*/ 1056807 w 1064302"/>
              <a:gd name="connsiteY33" fmla="*/ 320216 h 649999"/>
              <a:gd name="connsiteX34" fmla="*/ 1049312 w 1064302"/>
              <a:gd name="connsiteY34" fmla="*/ 402662 h 649999"/>
              <a:gd name="connsiteX35" fmla="*/ 1041817 w 1064302"/>
              <a:gd name="connsiteY35" fmla="*/ 470117 h 649999"/>
              <a:gd name="connsiteX36" fmla="*/ 1019332 w 1064302"/>
              <a:gd name="connsiteY36" fmla="*/ 545068 h 649999"/>
              <a:gd name="connsiteX37" fmla="*/ 981856 w 1064302"/>
              <a:gd name="connsiteY37" fmla="*/ 575048 h 649999"/>
              <a:gd name="connsiteX38" fmla="*/ 966866 w 1064302"/>
              <a:gd name="connsiteY38" fmla="*/ 590039 h 649999"/>
              <a:gd name="connsiteX39" fmla="*/ 891915 w 1064302"/>
              <a:gd name="connsiteY39" fmla="*/ 612524 h 649999"/>
              <a:gd name="connsiteX40" fmla="*/ 869430 w 1064302"/>
              <a:gd name="connsiteY40" fmla="*/ 620019 h 649999"/>
              <a:gd name="connsiteX41" fmla="*/ 614597 w 1064302"/>
              <a:gd name="connsiteY41" fmla="*/ 620019 h 649999"/>
              <a:gd name="connsiteX42" fmla="*/ 577122 w 1064302"/>
              <a:gd name="connsiteY42" fmla="*/ 627514 h 649999"/>
              <a:gd name="connsiteX43" fmla="*/ 494676 w 1064302"/>
              <a:gd name="connsiteY43" fmla="*/ 635009 h 649999"/>
              <a:gd name="connsiteX44" fmla="*/ 419725 w 1064302"/>
              <a:gd name="connsiteY44" fmla="*/ 649999 h 649999"/>
              <a:gd name="connsiteX45" fmla="*/ 314794 w 1064302"/>
              <a:gd name="connsiteY45" fmla="*/ 642504 h 649999"/>
              <a:gd name="connsiteX46" fmla="*/ 254833 w 1064302"/>
              <a:gd name="connsiteY46" fmla="*/ 620019 h 64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4302" h="649999">
                <a:moveTo>
                  <a:pt x="254833" y="620019"/>
                </a:moveTo>
                <a:cubicBezTo>
                  <a:pt x="237345" y="615022"/>
                  <a:pt x="219086" y="612194"/>
                  <a:pt x="202368" y="605029"/>
                </a:cubicBezTo>
                <a:cubicBezTo>
                  <a:pt x="183854" y="597094"/>
                  <a:pt x="167585" y="584693"/>
                  <a:pt x="149902" y="575048"/>
                </a:cubicBezTo>
                <a:cubicBezTo>
                  <a:pt x="120795" y="559171"/>
                  <a:pt x="124908" y="561720"/>
                  <a:pt x="97437" y="552563"/>
                </a:cubicBezTo>
                <a:cubicBezTo>
                  <a:pt x="92440" y="547566"/>
                  <a:pt x="87964" y="541987"/>
                  <a:pt x="82446" y="537573"/>
                </a:cubicBezTo>
                <a:cubicBezTo>
                  <a:pt x="75412" y="531946"/>
                  <a:pt x="65588" y="529617"/>
                  <a:pt x="59961" y="522583"/>
                </a:cubicBezTo>
                <a:cubicBezTo>
                  <a:pt x="55026" y="516414"/>
                  <a:pt x="56303" y="507004"/>
                  <a:pt x="52466" y="500098"/>
                </a:cubicBezTo>
                <a:cubicBezTo>
                  <a:pt x="43717" y="484349"/>
                  <a:pt x="28183" y="472218"/>
                  <a:pt x="22486" y="455127"/>
                </a:cubicBezTo>
                <a:lnTo>
                  <a:pt x="7496" y="410157"/>
                </a:lnTo>
                <a:lnTo>
                  <a:pt x="0" y="387671"/>
                </a:lnTo>
                <a:cubicBezTo>
                  <a:pt x="17074" y="285242"/>
                  <a:pt x="-3020" y="411836"/>
                  <a:pt x="14991" y="267750"/>
                </a:cubicBezTo>
                <a:cubicBezTo>
                  <a:pt x="16876" y="252671"/>
                  <a:pt x="17150" y="237009"/>
                  <a:pt x="22486" y="222780"/>
                </a:cubicBezTo>
                <a:cubicBezTo>
                  <a:pt x="24967" y="216163"/>
                  <a:pt x="31958" y="212204"/>
                  <a:pt x="37476" y="207789"/>
                </a:cubicBezTo>
                <a:cubicBezTo>
                  <a:pt x="58231" y="191185"/>
                  <a:pt x="58698" y="193220"/>
                  <a:pt x="82446" y="185304"/>
                </a:cubicBezTo>
                <a:lnTo>
                  <a:pt x="127417" y="192799"/>
                </a:lnTo>
                <a:cubicBezTo>
                  <a:pt x="252793" y="212087"/>
                  <a:pt x="112677" y="189093"/>
                  <a:pt x="224853" y="207789"/>
                </a:cubicBezTo>
                <a:cubicBezTo>
                  <a:pt x="234846" y="205291"/>
                  <a:pt x="246262" y="206008"/>
                  <a:pt x="254833" y="200294"/>
                </a:cubicBezTo>
                <a:cubicBezTo>
                  <a:pt x="262328" y="195297"/>
                  <a:pt x="264196" y="184843"/>
                  <a:pt x="269823" y="177809"/>
                </a:cubicBezTo>
                <a:cubicBezTo>
                  <a:pt x="274238" y="172291"/>
                  <a:pt x="279817" y="167816"/>
                  <a:pt x="284814" y="162819"/>
                </a:cubicBezTo>
                <a:cubicBezTo>
                  <a:pt x="292624" y="139388"/>
                  <a:pt x="300199" y="110089"/>
                  <a:pt x="322289" y="95363"/>
                </a:cubicBezTo>
                <a:cubicBezTo>
                  <a:pt x="329784" y="90366"/>
                  <a:pt x="337995" y="86305"/>
                  <a:pt x="344774" y="80373"/>
                </a:cubicBezTo>
                <a:cubicBezTo>
                  <a:pt x="358069" y="68740"/>
                  <a:pt x="365491" y="48485"/>
                  <a:pt x="382250" y="42898"/>
                </a:cubicBezTo>
                <a:lnTo>
                  <a:pt x="427220" y="27907"/>
                </a:lnTo>
                <a:cubicBezTo>
                  <a:pt x="574560" y="40187"/>
                  <a:pt x="471836" y="26761"/>
                  <a:pt x="547141" y="42898"/>
                </a:cubicBezTo>
                <a:cubicBezTo>
                  <a:pt x="572054" y="48236"/>
                  <a:pt x="622092" y="57888"/>
                  <a:pt x="622092" y="57888"/>
                </a:cubicBezTo>
                <a:cubicBezTo>
                  <a:pt x="631172" y="56375"/>
                  <a:pt x="675356" y="51414"/>
                  <a:pt x="689548" y="42898"/>
                </a:cubicBezTo>
                <a:cubicBezTo>
                  <a:pt x="740989" y="12032"/>
                  <a:pt x="663328" y="41644"/>
                  <a:pt x="727023" y="20412"/>
                </a:cubicBezTo>
                <a:cubicBezTo>
                  <a:pt x="732020" y="15415"/>
                  <a:pt x="734951" y="5657"/>
                  <a:pt x="742014" y="5422"/>
                </a:cubicBezTo>
                <a:cubicBezTo>
                  <a:pt x="918766" y="-470"/>
                  <a:pt x="890098" y="-7676"/>
                  <a:pt x="974361" y="20412"/>
                </a:cubicBezTo>
                <a:cubicBezTo>
                  <a:pt x="1010564" y="56617"/>
                  <a:pt x="966510" y="10601"/>
                  <a:pt x="1004341" y="57888"/>
                </a:cubicBezTo>
                <a:cubicBezTo>
                  <a:pt x="1008756" y="63406"/>
                  <a:pt x="1014335" y="67881"/>
                  <a:pt x="1019332" y="72878"/>
                </a:cubicBezTo>
                <a:cubicBezTo>
                  <a:pt x="1036557" y="124552"/>
                  <a:pt x="1023149" y="106675"/>
                  <a:pt x="1049312" y="132839"/>
                </a:cubicBezTo>
                <a:cubicBezTo>
                  <a:pt x="1055226" y="150582"/>
                  <a:pt x="1064302" y="174710"/>
                  <a:pt x="1064302" y="192799"/>
                </a:cubicBezTo>
                <a:cubicBezTo>
                  <a:pt x="1064302" y="235345"/>
                  <a:pt x="1059838" y="277778"/>
                  <a:pt x="1056807" y="320216"/>
                </a:cubicBezTo>
                <a:cubicBezTo>
                  <a:pt x="1054841" y="347741"/>
                  <a:pt x="1052058" y="375204"/>
                  <a:pt x="1049312" y="402662"/>
                </a:cubicBezTo>
                <a:cubicBezTo>
                  <a:pt x="1047061" y="425173"/>
                  <a:pt x="1045257" y="447757"/>
                  <a:pt x="1041817" y="470117"/>
                </a:cubicBezTo>
                <a:cubicBezTo>
                  <a:pt x="1039964" y="482160"/>
                  <a:pt x="1023047" y="541353"/>
                  <a:pt x="1019332" y="545068"/>
                </a:cubicBezTo>
                <a:cubicBezTo>
                  <a:pt x="983127" y="581271"/>
                  <a:pt x="1029143" y="537217"/>
                  <a:pt x="981856" y="575048"/>
                </a:cubicBezTo>
                <a:cubicBezTo>
                  <a:pt x="976338" y="579463"/>
                  <a:pt x="973187" y="586879"/>
                  <a:pt x="966866" y="590039"/>
                </a:cubicBezTo>
                <a:cubicBezTo>
                  <a:pt x="943118" y="601914"/>
                  <a:pt x="917019" y="605352"/>
                  <a:pt x="891915" y="612524"/>
                </a:cubicBezTo>
                <a:cubicBezTo>
                  <a:pt x="884319" y="614694"/>
                  <a:pt x="876925" y="617521"/>
                  <a:pt x="869430" y="620019"/>
                </a:cubicBezTo>
                <a:cubicBezTo>
                  <a:pt x="746221" y="608818"/>
                  <a:pt x="780126" y="608196"/>
                  <a:pt x="614597" y="620019"/>
                </a:cubicBezTo>
                <a:cubicBezTo>
                  <a:pt x="601890" y="620927"/>
                  <a:pt x="589763" y="625934"/>
                  <a:pt x="577122" y="627514"/>
                </a:cubicBezTo>
                <a:cubicBezTo>
                  <a:pt x="549740" y="630937"/>
                  <a:pt x="522158" y="632511"/>
                  <a:pt x="494676" y="635009"/>
                </a:cubicBezTo>
                <a:cubicBezTo>
                  <a:pt x="474865" y="639962"/>
                  <a:pt x="438103" y="649999"/>
                  <a:pt x="419725" y="649999"/>
                </a:cubicBezTo>
                <a:cubicBezTo>
                  <a:pt x="384659" y="649999"/>
                  <a:pt x="349771" y="645002"/>
                  <a:pt x="314794" y="642504"/>
                </a:cubicBezTo>
                <a:lnTo>
                  <a:pt x="254833" y="62001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86629" y="4390224"/>
            <a:ext cx="873857"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¡SÍ!</a:t>
            </a:r>
          </a:p>
        </p:txBody>
      </p:sp>
      <p:sp>
        <p:nvSpPr>
          <p:cNvPr id="16" name="Freeform 15">
            <a:extLst>
              <a:ext uri="{FF2B5EF4-FFF2-40B4-BE49-F238E27FC236}">
                <a16:creationId xmlns:a16="http://schemas.microsoft.com/office/drawing/2014/main" id="{4BFEBB83-C15A-CB49-870C-904CEE5F8978}"/>
              </a:ext>
            </a:extLst>
          </p:cNvPr>
          <p:cNvSpPr/>
          <p:nvPr/>
        </p:nvSpPr>
        <p:spPr>
          <a:xfrm>
            <a:off x="4219597" y="1558977"/>
            <a:ext cx="1021180" cy="674557"/>
          </a:xfrm>
          <a:custGeom>
            <a:avLst/>
            <a:gdLst>
              <a:gd name="connsiteX0" fmla="*/ 187511 w 1021180"/>
              <a:gd name="connsiteY0" fmla="*/ 554636 h 674557"/>
              <a:gd name="connsiteX1" fmla="*/ 15124 w 1021180"/>
              <a:gd name="connsiteY1" fmla="*/ 389744 h 674557"/>
              <a:gd name="connsiteX2" fmla="*/ 134 w 1021180"/>
              <a:gd name="connsiteY2" fmla="*/ 359764 h 674557"/>
              <a:gd name="connsiteX3" fmla="*/ 7629 w 1021180"/>
              <a:gd name="connsiteY3" fmla="*/ 337279 h 674557"/>
              <a:gd name="connsiteX4" fmla="*/ 134 w 1021180"/>
              <a:gd name="connsiteY4" fmla="*/ 277318 h 674557"/>
              <a:gd name="connsiteX5" fmla="*/ 7629 w 1021180"/>
              <a:gd name="connsiteY5" fmla="*/ 209862 h 674557"/>
              <a:gd name="connsiteX6" fmla="*/ 22619 w 1021180"/>
              <a:gd name="connsiteY6" fmla="*/ 164892 h 674557"/>
              <a:gd name="connsiteX7" fmla="*/ 52600 w 1021180"/>
              <a:gd name="connsiteY7" fmla="*/ 127416 h 674557"/>
              <a:gd name="connsiteX8" fmla="*/ 75085 w 1021180"/>
              <a:gd name="connsiteY8" fmla="*/ 104931 h 674557"/>
              <a:gd name="connsiteX9" fmla="*/ 90075 w 1021180"/>
              <a:gd name="connsiteY9" fmla="*/ 82446 h 674557"/>
              <a:gd name="connsiteX10" fmla="*/ 112560 w 1021180"/>
              <a:gd name="connsiteY10" fmla="*/ 67456 h 674557"/>
              <a:gd name="connsiteX11" fmla="*/ 150036 w 1021180"/>
              <a:gd name="connsiteY11" fmla="*/ 44971 h 674557"/>
              <a:gd name="connsiteX12" fmla="*/ 187511 w 1021180"/>
              <a:gd name="connsiteY12" fmla="*/ 14990 h 674557"/>
              <a:gd name="connsiteX13" fmla="*/ 232482 w 1021180"/>
              <a:gd name="connsiteY13" fmla="*/ 0 h 674557"/>
              <a:gd name="connsiteX14" fmla="*/ 299937 w 1021180"/>
              <a:gd name="connsiteY14" fmla="*/ 7495 h 674557"/>
              <a:gd name="connsiteX15" fmla="*/ 367393 w 1021180"/>
              <a:gd name="connsiteY15" fmla="*/ 29980 h 674557"/>
              <a:gd name="connsiteX16" fmla="*/ 412364 w 1021180"/>
              <a:gd name="connsiteY16" fmla="*/ 44971 h 674557"/>
              <a:gd name="connsiteX17" fmla="*/ 434849 w 1021180"/>
              <a:gd name="connsiteY17" fmla="*/ 59961 h 674557"/>
              <a:gd name="connsiteX18" fmla="*/ 457334 w 1021180"/>
              <a:gd name="connsiteY18" fmla="*/ 82446 h 674557"/>
              <a:gd name="connsiteX19" fmla="*/ 517295 w 1021180"/>
              <a:gd name="connsiteY19" fmla="*/ 97436 h 674557"/>
              <a:gd name="connsiteX20" fmla="*/ 607236 w 1021180"/>
              <a:gd name="connsiteY20" fmla="*/ 112426 h 674557"/>
              <a:gd name="connsiteX21" fmla="*/ 652206 w 1021180"/>
              <a:gd name="connsiteY21" fmla="*/ 127416 h 674557"/>
              <a:gd name="connsiteX22" fmla="*/ 674692 w 1021180"/>
              <a:gd name="connsiteY22" fmla="*/ 134912 h 674557"/>
              <a:gd name="connsiteX23" fmla="*/ 704672 w 1021180"/>
              <a:gd name="connsiteY23" fmla="*/ 142407 h 674557"/>
              <a:gd name="connsiteX24" fmla="*/ 727157 w 1021180"/>
              <a:gd name="connsiteY24" fmla="*/ 149902 h 674557"/>
              <a:gd name="connsiteX25" fmla="*/ 772128 w 1021180"/>
              <a:gd name="connsiteY25" fmla="*/ 157397 h 674557"/>
              <a:gd name="connsiteX26" fmla="*/ 854573 w 1021180"/>
              <a:gd name="connsiteY26" fmla="*/ 149902 h 674557"/>
              <a:gd name="connsiteX27" fmla="*/ 869564 w 1021180"/>
              <a:gd name="connsiteY27" fmla="*/ 104931 h 674557"/>
              <a:gd name="connsiteX28" fmla="*/ 884554 w 1021180"/>
              <a:gd name="connsiteY28" fmla="*/ 82446 h 674557"/>
              <a:gd name="connsiteX29" fmla="*/ 892049 w 1021180"/>
              <a:gd name="connsiteY29" fmla="*/ 59961 h 674557"/>
              <a:gd name="connsiteX30" fmla="*/ 914534 w 1021180"/>
              <a:gd name="connsiteY30" fmla="*/ 44971 h 674557"/>
              <a:gd name="connsiteX31" fmla="*/ 922029 w 1021180"/>
              <a:gd name="connsiteY31" fmla="*/ 22485 h 674557"/>
              <a:gd name="connsiteX32" fmla="*/ 952010 w 1021180"/>
              <a:gd name="connsiteY32" fmla="*/ 52466 h 674557"/>
              <a:gd name="connsiteX33" fmla="*/ 981990 w 1021180"/>
              <a:gd name="connsiteY33" fmla="*/ 97436 h 674557"/>
              <a:gd name="connsiteX34" fmla="*/ 1011970 w 1021180"/>
              <a:gd name="connsiteY34" fmla="*/ 134912 h 674557"/>
              <a:gd name="connsiteX35" fmla="*/ 1011970 w 1021180"/>
              <a:gd name="connsiteY35" fmla="*/ 247338 h 674557"/>
              <a:gd name="connsiteX36" fmla="*/ 1004475 w 1021180"/>
              <a:gd name="connsiteY36" fmla="*/ 269823 h 674557"/>
              <a:gd name="connsiteX37" fmla="*/ 989485 w 1021180"/>
              <a:gd name="connsiteY37" fmla="*/ 359764 h 674557"/>
              <a:gd name="connsiteX38" fmla="*/ 981990 w 1021180"/>
              <a:gd name="connsiteY38" fmla="*/ 397239 h 674557"/>
              <a:gd name="connsiteX39" fmla="*/ 967000 w 1021180"/>
              <a:gd name="connsiteY39" fmla="*/ 464695 h 674557"/>
              <a:gd name="connsiteX40" fmla="*/ 922029 w 1021180"/>
              <a:gd name="connsiteY40" fmla="*/ 494675 h 674557"/>
              <a:gd name="connsiteX41" fmla="*/ 899544 w 1021180"/>
              <a:gd name="connsiteY41" fmla="*/ 509666 h 674557"/>
              <a:gd name="connsiteX42" fmla="*/ 877059 w 1021180"/>
              <a:gd name="connsiteY42" fmla="*/ 517161 h 674557"/>
              <a:gd name="connsiteX43" fmla="*/ 764633 w 1021180"/>
              <a:gd name="connsiteY43" fmla="*/ 532151 h 674557"/>
              <a:gd name="connsiteX44" fmla="*/ 734652 w 1021180"/>
              <a:gd name="connsiteY44" fmla="*/ 539646 h 674557"/>
              <a:gd name="connsiteX45" fmla="*/ 697177 w 1021180"/>
              <a:gd name="connsiteY45" fmla="*/ 547141 h 674557"/>
              <a:gd name="connsiteX46" fmla="*/ 659701 w 1021180"/>
              <a:gd name="connsiteY46" fmla="*/ 577121 h 674557"/>
              <a:gd name="connsiteX47" fmla="*/ 614731 w 1021180"/>
              <a:gd name="connsiteY47" fmla="*/ 592112 h 674557"/>
              <a:gd name="connsiteX48" fmla="*/ 592246 w 1021180"/>
              <a:gd name="connsiteY48" fmla="*/ 607102 h 674557"/>
              <a:gd name="connsiteX49" fmla="*/ 547275 w 1021180"/>
              <a:gd name="connsiteY49" fmla="*/ 622092 h 674557"/>
              <a:gd name="connsiteX50" fmla="*/ 524790 w 1021180"/>
              <a:gd name="connsiteY50" fmla="*/ 637082 h 674557"/>
              <a:gd name="connsiteX51" fmla="*/ 479819 w 1021180"/>
              <a:gd name="connsiteY51" fmla="*/ 652072 h 674557"/>
              <a:gd name="connsiteX52" fmla="*/ 457334 w 1021180"/>
              <a:gd name="connsiteY52" fmla="*/ 659567 h 674557"/>
              <a:gd name="connsiteX53" fmla="*/ 434849 w 1021180"/>
              <a:gd name="connsiteY53" fmla="*/ 667062 h 674557"/>
              <a:gd name="connsiteX54" fmla="*/ 404869 w 1021180"/>
              <a:gd name="connsiteY54" fmla="*/ 674557 h 674557"/>
              <a:gd name="connsiteX55" fmla="*/ 344908 w 1021180"/>
              <a:gd name="connsiteY55" fmla="*/ 667062 h 674557"/>
              <a:gd name="connsiteX56" fmla="*/ 299937 w 1021180"/>
              <a:gd name="connsiteY56" fmla="*/ 652072 h 674557"/>
              <a:gd name="connsiteX57" fmla="*/ 254967 w 1021180"/>
              <a:gd name="connsiteY57" fmla="*/ 622092 h 674557"/>
              <a:gd name="connsiteX58" fmla="*/ 224987 w 1021180"/>
              <a:gd name="connsiteY58" fmla="*/ 592112 h 674557"/>
              <a:gd name="connsiteX59" fmla="*/ 187511 w 1021180"/>
              <a:gd name="connsiteY59" fmla="*/ 554636 h 67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21180" h="674557">
                <a:moveTo>
                  <a:pt x="187511" y="554636"/>
                </a:moveTo>
                <a:cubicBezTo>
                  <a:pt x="130049" y="499672"/>
                  <a:pt x="70238" y="447063"/>
                  <a:pt x="15124" y="389744"/>
                </a:cubicBezTo>
                <a:cubicBezTo>
                  <a:pt x="7380" y="381690"/>
                  <a:pt x="1714" y="370825"/>
                  <a:pt x="134" y="359764"/>
                </a:cubicBezTo>
                <a:cubicBezTo>
                  <a:pt x="-983" y="351943"/>
                  <a:pt x="5131" y="344774"/>
                  <a:pt x="7629" y="337279"/>
                </a:cubicBezTo>
                <a:cubicBezTo>
                  <a:pt x="5131" y="317292"/>
                  <a:pt x="134" y="297461"/>
                  <a:pt x="134" y="277318"/>
                </a:cubicBezTo>
                <a:cubicBezTo>
                  <a:pt x="134" y="254694"/>
                  <a:pt x="3192" y="232046"/>
                  <a:pt x="7629" y="209862"/>
                </a:cubicBezTo>
                <a:cubicBezTo>
                  <a:pt x="10728" y="194368"/>
                  <a:pt x="11446" y="176065"/>
                  <a:pt x="22619" y="164892"/>
                </a:cubicBezTo>
                <a:cubicBezTo>
                  <a:pt x="66224" y="121290"/>
                  <a:pt x="5335" y="184135"/>
                  <a:pt x="52600" y="127416"/>
                </a:cubicBezTo>
                <a:cubicBezTo>
                  <a:pt x="59386" y="119273"/>
                  <a:pt x="68299" y="113074"/>
                  <a:pt x="75085" y="104931"/>
                </a:cubicBezTo>
                <a:cubicBezTo>
                  <a:pt x="80852" y="98011"/>
                  <a:pt x="83705" y="88816"/>
                  <a:pt x="90075" y="82446"/>
                </a:cubicBezTo>
                <a:cubicBezTo>
                  <a:pt x="96445" y="76076"/>
                  <a:pt x="105526" y="73083"/>
                  <a:pt x="112560" y="67456"/>
                </a:cubicBezTo>
                <a:cubicBezTo>
                  <a:pt x="141955" y="43941"/>
                  <a:pt x="110989" y="57987"/>
                  <a:pt x="150036" y="44971"/>
                </a:cubicBezTo>
                <a:cubicBezTo>
                  <a:pt x="162495" y="32511"/>
                  <a:pt x="170491" y="22554"/>
                  <a:pt x="187511" y="14990"/>
                </a:cubicBezTo>
                <a:cubicBezTo>
                  <a:pt x="201950" y="8573"/>
                  <a:pt x="232482" y="0"/>
                  <a:pt x="232482" y="0"/>
                </a:cubicBezTo>
                <a:cubicBezTo>
                  <a:pt x="254967" y="2498"/>
                  <a:pt x="277753" y="3058"/>
                  <a:pt x="299937" y="7495"/>
                </a:cubicBezTo>
                <a:lnTo>
                  <a:pt x="367393" y="29980"/>
                </a:lnTo>
                <a:cubicBezTo>
                  <a:pt x="367397" y="29981"/>
                  <a:pt x="412361" y="44969"/>
                  <a:pt x="412364" y="44971"/>
                </a:cubicBezTo>
                <a:cubicBezTo>
                  <a:pt x="419859" y="49968"/>
                  <a:pt x="427929" y="54194"/>
                  <a:pt x="434849" y="59961"/>
                </a:cubicBezTo>
                <a:cubicBezTo>
                  <a:pt x="442992" y="66747"/>
                  <a:pt x="448515" y="76566"/>
                  <a:pt x="457334" y="82446"/>
                </a:cubicBezTo>
                <a:cubicBezTo>
                  <a:pt x="467614" y="89299"/>
                  <a:pt x="511241" y="95922"/>
                  <a:pt x="517295" y="97436"/>
                </a:cubicBezTo>
                <a:cubicBezTo>
                  <a:pt x="587613" y="115015"/>
                  <a:pt x="456413" y="95668"/>
                  <a:pt x="607236" y="112426"/>
                </a:cubicBezTo>
                <a:lnTo>
                  <a:pt x="652206" y="127416"/>
                </a:lnTo>
                <a:cubicBezTo>
                  <a:pt x="659701" y="129915"/>
                  <a:pt x="667027" y="132996"/>
                  <a:pt x="674692" y="134912"/>
                </a:cubicBezTo>
                <a:cubicBezTo>
                  <a:pt x="684685" y="137410"/>
                  <a:pt x="694767" y="139577"/>
                  <a:pt x="704672" y="142407"/>
                </a:cubicBezTo>
                <a:cubicBezTo>
                  <a:pt x="712268" y="144577"/>
                  <a:pt x="719445" y="148188"/>
                  <a:pt x="727157" y="149902"/>
                </a:cubicBezTo>
                <a:cubicBezTo>
                  <a:pt x="741992" y="153199"/>
                  <a:pt x="757138" y="154899"/>
                  <a:pt x="772128" y="157397"/>
                </a:cubicBezTo>
                <a:lnTo>
                  <a:pt x="854573" y="149902"/>
                </a:lnTo>
                <a:cubicBezTo>
                  <a:pt x="868486" y="142411"/>
                  <a:pt x="860799" y="118078"/>
                  <a:pt x="869564" y="104931"/>
                </a:cubicBezTo>
                <a:cubicBezTo>
                  <a:pt x="874561" y="97436"/>
                  <a:pt x="880526" y="90503"/>
                  <a:pt x="884554" y="82446"/>
                </a:cubicBezTo>
                <a:cubicBezTo>
                  <a:pt x="888087" y="75380"/>
                  <a:pt x="887114" y="66130"/>
                  <a:pt x="892049" y="59961"/>
                </a:cubicBezTo>
                <a:cubicBezTo>
                  <a:pt x="897676" y="52927"/>
                  <a:pt x="907039" y="49968"/>
                  <a:pt x="914534" y="44971"/>
                </a:cubicBezTo>
                <a:cubicBezTo>
                  <a:pt x="917032" y="37476"/>
                  <a:pt x="914962" y="26019"/>
                  <a:pt x="922029" y="22485"/>
                </a:cubicBezTo>
                <a:cubicBezTo>
                  <a:pt x="946360" y="10319"/>
                  <a:pt x="947665" y="44646"/>
                  <a:pt x="952010" y="52466"/>
                </a:cubicBezTo>
                <a:cubicBezTo>
                  <a:pt x="960759" y="68215"/>
                  <a:pt x="971997" y="82446"/>
                  <a:pt x="981990" y="97436"/>
                </a:cubicBezTo>
                <a:cubicBezTo>
                  <a:pt x="1000900" y="125801"/>
                  <a:pt x="990611" y="113551"/>
                  <a:pt x="1011970" y="134912"/>
                </a:cubicBezTo>
                <a:cubicBezTo>
                  <a:pt x="1025014" y="187088"/>
                  <a:pt x="1023462" y="166892"/>
                  <a:pt x="1011970" y="247338"/>
                </a:cubicBezTo>
                <a:cubicBezTo>
                  <a:pt x="1010853" y="255159"/>
                  <a:pt x="1006024" y="262076"/>
                  <a:pt x="1004475" y="269823"/>
                </a:cubicBezTo>
                <a:cubicBezTo>
                  <a:pt x="998514" y="299627"/>
                  <a:pt x="995446" y="329960"/>
                  <a:pt x="989485" y="359764"/>
                </a:cubicBezTo>
                <a:cubicBezTo>
                  <a:pt x="986987" y="372256"/>
                  <a:pt x="984269" y="384705"/>
                  <a:pt x="981990" y="397239"/>
                </a:cubicBezTo>
                <a:cubicBezTo>
                  <a:pt x="980970" y="402849"/>
                  <a:pt x="975259" y="452306"/>
                  <a:pt x="967000" y="464695"/>
                </a:cubicBezTo>
                <a:cubicBezTo>
                  <a:pt x="950959" y="488756"/>
                  <a:pt x="945602" y="486817"/>
                  <a:pt x="922029" y="494675"/>
                </a:cubicBezTo>
                <a:cubicBezTo>
                  <a:pt x="914534" y="499672"/>
                  <a:pt x="907601" y="505637"/>
                  <a:pt x="899544" y="509666"/>
                </a:cubicBezTo>
                <a:cubicBezTo>
                  <a:pt x="892478" y="513199"/>
                  <a:pt x="884655" y="514991"/>
                  <a:pt x="877059" y="517161"/>
                </a:cubicBezTo>
                <a:cubicBezTo>
                  <a:pt x="830713" y="530403"/>
                  <a:pt x="829462" y="526257"/>
                  <a:pt x="764633" y="532151"/>
                </a:cubicBezTo>
                <a:cubicBezTo>
                  <a:pt x="754639" y="534649"/>
                  <a:pt x="744708" y="537411"/>
                  <a:pt x="734652" y="539646"/>
                </a:cubicBezTo>
                <a:cubicBezTo>
                  <a:pt x="722216" y="542409"/>
                  <a:pt x="709105" y="542668"/>
                  <a:pt x="697177" y="547141"/>
                </a:cubicBezTo>
                <a:cubicBezTo>
                  <a:pt x="626101" y="573795"/>
                  <a:pt x="714569" y="549687"/>
                  <a:pt x="659701" y="577121"/>
                </a:cubicBezTo>
                <a:cubicBezTo>
                  <a:pt x="645568" y="584187"/>
                  <a:pt x="627878" y="583347"/>
                  <a:pt x="614731" y="592112"/>
                </a:cubicBezTo>
                <a:cubicBezTo>
                  <a:pt x="607236" y="597109"/>
                  <a:pt x="600478" y="603444"/>
                  <a:pt x="592246" y="607102"/>
                </a:cubicBezTo>
                <a:cubicBezTo>
                  <a:pt x="577807" y="613519"/>
                  <a:pt x="560422" y="613327"/>
                  <a:pt x="547275" y="622092"/>
                </a:cubicBezTo>
                <a:cubicBezTo>
                  <a:pt x="539780" y="627089"/>
                  <a:pt x="533022" y="633424"/>
                  <a:pt x="524790" y="637082"/>
                </a:cubicBezTo>
                <a:cubicBezTo>
                  <a:pt x="510351" y="643499"/>
                  <a:pt x="494809" y="647075"/>
                  <a:pt x="479819" y="652072"/>
                </a:cubicBezTo>
                <a:lnTo>
                  <a:pt x="457334" y="659567"/>
                </a:lnTo>
                <a:cubicBezTo>
                  <a:pt x="449839" y="662065"/>
                  <a:pt x="442514" y="665146"/>
                  <a:pt x="434849" y="667062"/>
                </a:cubicBezTo>
                <a:lnTo>
                  <a:pt x="404869" y="674557"/>
                </a:lnTo>
                <a:cubicBezTo>
                  <a:pt x="384882" y="672059"/>
                  <a:pt x="364603" y="671282"/>
                  <a:pt x="344908" y="667062"/>
                </a:cubicBezTo>
                <a:cubicBezTo>
                  <a:pt x="329458" y="663751"/>
                  <a:pt x="299937" y="652072"/>
                  <a:pt x="299937" y="652072"/>
                </a:cubicBezTo>
                <a:cubicBezTo>
                  <a:pt x="284947" y="642079"/>
                  <a:pt x="260664" y="639183"/>
                  <a:pt x="254967" y="622092"/>
                </a:cubicBezTo>
                <a:cubicBezTo>
                  <a:pt x="244974" y="592112"/>
                  <a:pt x="254967" y="602105"/>
                  <a:pt x="224987" y="592112"/>
                </a:cubicBezTo>
                <a:lnTo>
                  <a:pt x="187511" y="5546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279578" y="1592759"/>
            <a:ext cx="1087394"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¡SÍ!</a:t>
            </a:r>
          </a:p>
        </p:txBody>
      </p:sp>
      <p:sp>
        <p:nvSpPr>
          <p:cNvPr id="17" name="Freeform 16">
            <a:extLst>
              <a:ext uri="{FF2B5EF4-FFF2-40B4-BE49-F238E27FC236}">
                <a16:creationId xmlns:a16="http://schemas.microsoft.com/office/drawing/2014/main" id="{DDE4F09C-490B-F74B-9B70-1954440C851A}"/>
              </a:ext>
            </a:extLst>
          </p:cNvPr>
          <p:cNvSpPr/>
          <p:nvPr/>
        </p:nvSpPr>
        <p:spPr>
          <a:xfrm>
            <a:off x="9181475" y="2585803"/>
            <a:ext cx="584928" cy="524656"/>
          </a:xfrm>
          <a:custGeom>
            <a:avLst/>
            <a:gdLst>
              <a:gd name="connsiteX0" fmla="*/ 29981 w 584928"/>
              <a:gd name="connsiteY0" fmla="*/ 127417 h 524656"/>
              <a:gd name="connsiteX1" fmla="*/ 104932 w 584928"/>
              <a:gd name="connsiteY1" fmla="*/ 89941 h 524656"/>
              <a:gd name="connsiteX2" fmla="*/ 149902 w 584928"/>
              <a:gd name="connsiteY2" fmla="*/ 74951 h 524656"/>
              <a:gd name="connsiteX3" fmla="*/ 172387 w 584928"/>
              <a:gd name="connsiteY3" fmla="*/ 67456 h 524656"/>
              <a:gd name="connsiteX4" fmla="*/ 194873 w 584928"/>
              <a:gd name="connsiteY4" fmla="*/ 59961 h 524656"/>
              <a:gd name="connsiteX5" fmla="*/ 344774 w 584928"/>
              <a:gd name="connsiteY5" fmla="*/ 52466 h 524656"/>
              <a:gd name="connsiteX6" fmla="*/ 367259 w 584928"/>
              <a:gd name="connsiteY6" fmla="*/ 44971 h 524656"/>
              <a:gd name="connsiteX7" fmla="*/ 382250 w 584928"/>
              <a:gd name="connsiteY7" fmla="*/ 29981 h 524656"/>
              <a:gd name="connsiteX8" fmla="*/ 427220 w 584928"/>
              <a:gd name="connsiteY8" fmla="*/ 14990 h 524656"/>
              <a:gd name="connsiteX9" fmla="*/ 487181 w 584928"/>
              <a:gd name="connsiteY9" fmla="*/ 0 h 524656"/>
              <a:gd name="connsiteX10" fmla="*/ 532151 w 584928"/>
              <a:gd name="connsiteY10" fmla="*/ 7495 h 524656"/>
              <a:gd name="connsiteX11" fmla="*/ 562132 w 584928"/>
              <a:gd name="connsiteY11" fmla="*/ 67456 h 524656"/>
              <a:gd name="connsiteX12" fmla="*/ 577122 w 584928"/>
              <a:gd name="connsiteY12" fmla="*/ 89941 h 524656"/>
              <a:gd name="connsiteX13" fmla="*/ 569627 w 584928"/>
              <a:gd name="connsiteY13" fmla="*/ 157397 h 524656"/>
              <a:gd name="connsiteX14" fmla="*/ 562132 w 584928"/>
              <a:gd name="connsiteY14" fmla="*/ 179882 h 524656"/>
              <a:gd name="connsiteX15" fmla="*/ 554636 w 584928"/>
              <a:gd name="connsiteY15" fmla="*/ 202367 h 524656"/>
              <a:gd name="connsiteX16" fmla="*/ 554636 w 584928"/>
              <a:gd name="connsiteY16" fmla="*/ 487181 h 524656"/>
              <a:gd name="connsiteX17" fmla="*/ 487181 w 584928"/>
              <a:gd name="connsiteY17" fmla="*/ 509666 h 524656"/>
              <a:gd name="connsiteX18" fmla="*/ 284814 w 584928"/>
              <a:gd name="connsiteY18" fmla="*/ 502171 h 524656"/>
              <a:gd name="connsiteX19" fmla="*/ 202368 w 584928"/>
              <a:gd name="connsiteY19" fmla="*/ 502171 h 524656"/>
              <a:gd name="connsiteX20" fmla="*/ 149902 w 584928"/>
              <a:gd name="connsiteY20" fmla="*/ 517161 h 524656"/>
              <a:gd name="connsiteX21" fmla="*/ 127417 w 584928"/>
              <a:gd name="connsiteY21" fmla="*/ 524656 h 524656"/>
              <a:gd name="connsiteX22" fmla="*/ 67456 w 584928"/>
              <a:gd name="connsiteY22" fmla="*/ 517161 h 524656"/>
              <a:gd name="connsiteX23" fmla="*/ 44971 w 584928"/>
              <a:gd name="connsiteY23" fmla="*/ 509666 h 524656"/>
              <a:gd name="connsiteX24" fmla="*/ 37476 w 584928"/>
              <a:gd name="connsiteY24" fmla="*/ 487181 h 524656"/>
              <a:gd name="connsiteX25" fmla="*/ 29981 w 584928"/>
              <a:gd name="connsiteY25" fmla="*/ 419725 h 524656"/>
              <a:gd name="connsiteX26" fmla="*/ 22486 w 584928"/>
              <a:gd name="connsiteY26" fmla="*/ 389745 h 524656"/>
              <a:gd name="connsiteX27" fmla="*/ 14991 w 584928"/>
              <a:gd name="connsiteY27" fmla="*/ 352269 h 524656"/>
              <a:gd name="connsiteX28" fmla="*/ 0 w 584928"/>
              <a:gd name="connsiteY28" fmla="*/ 299804 h 524656"/>
              <a:gd name="connsiteX29" fmla="*/ 22486 w 584928"/>
              <a:gd name="connsiteY29" fmla="*/ 217358 h 524656"/>
              <a:gd name="connsiteX30" fmla="*/ 37476 w 584928"/>
              <a:gd name="connsiteY30" fmla="*/ 172387 h 524656"/>
              <a:gd name="connsiteX31" fmla="*/ 29981 w 584928"/>
              <a:gd name="connsiteY31" fmla="*/ 127417 h 52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4928" h="524656">
                <a:moveTo>
                  <a:pt x="29981" y="127417"/>
                </a:moveTo>
                <a:cubicBezTo>
                  <a:pt x="54965" y="114925"/>
                  <a:pt x="79341" y="101137"/>
                  <a:pt x="104932" y="89941"/>
                </a:cubicBezTo>
                <a:cubicBezTo>
                  <a:pt x="119408" y="83608"/>
                  <a:pt x="134912" y="79948"/>
                  <a:pt x="149902" y="74951"/>
                </a:cubicBezTo>
                <a:lnTo>
                  <a:pt x="172387" y="67456"/>
                </a:lnTo>
                <a:cubicBezTo>
                  <a:pt x="179882" y="64958"/>
                  <a:pt x="186982" y="60356"/>
                  <a:pt x="194873" y="59961"/>
                </a:cubicBezTo>
                <a:lnTo>
                  <a:pt x="344774" y="52466"/>
                </a:lnTo>
                <a:cubicBezTo>
                  <a:pt x="352269" y="49968"/>
                  <a:pt x="360484" y="49036"/>
                  <a:pt x="367259" y="44971"/>
                </a:cubicBezTo>
                <a:cubicBezTo>
                  <a:pt x="373319" y="41335"/>
                  <a:pt x="375929" y="33141"/>
                  <a:pt x="382250" y="29981"/>
                </a:cubicBezTo>
                <a:cubicBezTo>
                  <a:pt x="396383" y="22915"/>
                  <a:pt x="412230" y="19987"/>
                  <a:pt x="427220" y="14990"/>
                </a:cubicBezTo>
                <a:cubicBezTo>
                  <a:pt x="461787" y="3467"/>
                  <a:pt x="441964" y="9043"/>
                  <a:pt x="487181" y="0"/>
                </a:cubicBezTo>
                <a:cubicBezTo>
                  <a:pt x="502171" y="2498"/>
                  <a:pt x="517922" y="2159"/>
                  <a:pt x="532151" y="7495"/>
                </a:cubicBezTo>
                <a:cubicBezTo>
                  <a:pt x="554048" y="15707"/>
                  <a:pt x="554444" y="55924"/>
                  <a:pt x="562132" y="67456"/>
                </a:cubicBezTo>
                <a:lnTo>
                  <a:pt x="577122" y="89941"/>
                </a:lnTo>
                <a:cubicBezTo>
                  <a:pt x="589613" y="127417"/>
                  <a:pt x="587115" y="104932"/>
                  <a:pt x="569627" y="157397"/>
                </a:cubicBezTo>
                <a:lnTo>
                  <a:pt x="562132" y="179882"/>
                </a:lnTo>
                <a:lnTo>
                  <a:pt x="554636" y="202367"/>
                </a:lnTo>
                <a:cubicBezTo>
                  <a:pt x="557436" y="263964"/>
                  <a:pt x="570307" y="416664"/>
                  <a:pt x="554636" y="487181"/>
                </a:cubicBezTo>
                <a:cubicBezTo>
                  <a:pt x="550583" y="505421"/>
                  <a:pt x="488609" y="509428"/>
                  <a:pt x="487181" y="509666"/>
                </a:cubicBezTo>
                <a:cubicBezTo>
                  <a:pt x="419725" y="507168"/>
                  <a:pt x="352166" y="506661"/>
                  <a:pt x="284814" y="502171"/>
                </a:cubicBezTo>
                <a:cubicBezTo>
                  <a:pt x="185351" y="495540"/>
                  <a:pt x="417697" y="475255"/>
                  <a:pt x="202368" y="502171"/>
                </a:cubicBezTo>
                <a:cubicBezTo>
                  <a:pt x="148448" y="520144"/>
                  <a:pt x="215789" y="498336"/>
                  <a:pt x="149902" y="517161"/>
                </a:cubicBezTo>
                <a:cubicBezTo>
                  <a:pt x="142306" y="519331"/>
                  <a:pt x="134912" y="522158"/>
                  <a:pt x="127417" y="524656"/>
                </a:cubicBezTo>
                <a:cubicBezTo>
                  <a:pt x="107430" y="522158"/>
                  <a:pt x="87274" y="520764"/>
                  <a:pt x="67456" y="517161"/>
                </a:cubicBezTo>
                <a:cubicBezTo>
                  <a:pt x="59683" y="515748"/>
                  <a:pt x="50557" y="515252"/>
                  <a:pt x="44971" y="509666"/>
                </a:cubicBezTo>
                <a:cubicBezTo>
                  <a:pt x="39385" y="504080"/>
                  <a:pt x="39974" y="494676"/>
                  <a:pt x="37476" y="487181"/>
                </a:cubicBezTo>
                <a:cubicBezTo>
                  <a:pt x="34978" y="464696"/>
                  <a:pt x="33421" y="442086"/>
                  <a:pt x="29981" y="419725"/>
                </a:cubicBezTo>
                <a:cubicBezTo>
                  <a:pt x="28415" y="409544"/>
                  <a:pt x="24721" y="399801"/>
                  <a:pt x="22486" y="389745"/>
                </a:cubicBezTo>
                <a:cubicBezTo>
                  <a:pt x="19722" y="377309"/>
                  <a:pt x="17755" y="364705"/>
                  <a:pt x="14991" y="352269"/>
                </a:cubicBezTo>
                <a:cubicBezTo>
                  <a:pt x="8718" y="324044"/>
                  <a:pt x="8344" y="324837"/>
                  <a:pt x="0" y="299804"/>
                </a:cubicBezTo>
                <a:cubicBezTo>
                  <a:pt x="10595" y="246830"/>
                  <a:pt x="3465" y="274419"/>
                  <a:pt x="22486" y="217358"/>
                </a:cubicBezTo>
                <a:lnTo>
                  <a:pt x="37476" y="172387"/>
                </a:lnTo>
                <a:lnTo>
                  <a:pt x="29981" y="1274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DEF2F2-A502-4B92-8DB2-9BE3D2CC579F}"/>
              </a:ext>
            </a:extLst>
          </p:cNvPr>
          <p:cNvSpPr txBox="1"/>
          <p:nvPr/>
        </p:nvSpPr>
        <p:spPr>
          <a:xfrm>
            <a:off x="8930242" y="2506728"/>
            <a:ext cx="1087394" cy="58477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3987367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565"/>
            <a:ext cx="12166314" cy="6858000"/>
          </a:xfrm>
          <a:prstGeom prst="rect">
            <a:avLst/>
          </a:prstGeom>
        </p:spPr>
      </p:pic>
      <p:pic>
        <p:nvPicPr>
          <p:cNvPr id="17" name="Picture 16"/>
          <p:cNvPicPr>
            <a:picLocks noChangeAspect="1"/>
          </p:cNvPicPr>
          <p:nvPr/>
        </p:nvPicPr>
        <p:blipFill>
          <a:blip r:embed="rId4"/>
          <a:stretch>
            <a:fillRect/>
          </a:stretch>
        </p:blipFill>
        <p:spPr>
          <a:xfrm>
            <a:off x="2557172" y="1149882"/>
            <a:ext cx="1286247" cy="115401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47906" t="21534" r="21694" b="27520"/>
          <a:stretch/>
        </p:blipFill>
        <p:spPr>
          <a:xfrm>
            <a:off x="3008085" y="2409172"/>
            <a:ext cx="1294999" cy="1223320"/>
          </a:xfrm>
          <a:prstGeom prst="rect">
            <a:avLst/>
          </a:prstGeom>
        </p:spPr>
      </p:pic>
      <p:sp>
        <p:nvSpPr>
          <p:cNvPr id="19" name="TextBox 18"/>
          <p:cNvSpPr txBox="1"/>
          <p:nvPr/>
        </p:nvSpPr>
        <p:spPr>
          <a:xfrm>
            <a:off x="4111960" y="1353294"/>
            <a:ext cx="2243325"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Lugar </a:t>
            </a:r>
            <a:r>
              <a:rPr lang="en-US" sz="2400" b="1" dirty="0" err="1">
                <a:latin typeface="Tahoma" panose="020B0604030504040204" pitchFamily="34" charset="0"/>
                <a:ea typeface="Tahoma" panose="020B0604030504040204" pitchFamily="34" charset="0"/>
                <a:cs typeface="Tahoma" panose="020B0604030504040204" pitchFamily="34" charset="0"/>
              </a:rPr>
              <a:t>seguro</a:t>
            </a:r>
            <a:r>
              <a:rPr lang="en-US" sz="2400" b="1" dirty="0">
                <a:latin typeface="Tahoma" panose="020B0604030504040204" pitchFamily="34" charset="0"/>
                <a:ea typeface="Tahoma" panose="020B0604030504040204" pitchFamily="34" charset="0"/>
                <a:cs typeface="Tahoma" panose="020B0604030504040204" pitchFamily="34" charset="0"/>
              </a:rPr>
              <a:t> y privado</a:t>
            </a:r>
          </a:p>
        </p:txBody>
      </p:sp>
      <p:sp>
        <p:nvSpPr>
          <p:cNvPr id="20" name="TextBox 19"/>
          <p:cNvSpPr txBox="1"/>
          <p:nvPr/>
        </p:nvSpPr>
        <p:spPr>
          <a:xfrm>
            <a:off x="4111960" y="2571609"/>
            <a:ext cx="2624120"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Pareja sexual </a:t>
            </a:r>
            <a:r>
              <a:rPr lang="en-US" sz="2400" b="1" dirty="0" err="1">
                <a:latin typeface="Tahoma" panose="020B0604030504040204" pitchFamily="34" charset="0"/>
                <a:ea typeface="Tahoma" panose="020B0604030504040204" pitchFamily="34" charset="0"/>
                <a:cs typeface="Tahoma" panose="020B0604030504040204" pitchFamily="34" charset="0"/>
              </a:rPr>
              <a:t>más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segura</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67315" t="67058" r="20748" b="14772"/>
          <a:stretch/>
        </p:blipFill>
        <p:spPr>
          <a:xfrm>
            <a:off x="1787375" y="794224"/>
            <a:ext cx="1452282" cy="1246094"/>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67315" t="67058" r="20748" b="14772"/>
          <a:stretch/>
        </p:blipFill>
        <p:spPr>
          <a:xfrm>
            <a:off x="1831031" y="2303897"/>
            <a:ext cx="1452282" cy="1246094"/>
          </a:xfrm>
          <a:prstGeom prst="rect">
            <a:avLst/>
          </a:prstGeom>
        </p:spPr>
      </p:pic>
      <p:sp>
        <p:nvSpPr>
          <p:cNvPr id="24" name="Rectangle 23"/>
          <p:cNvSpPr/>
          <p:nvPr/>
        </p:nvSpPr>
        <p:spPr>
          <a:xfrm>
            <a:off x="4335879" y="4102137"/>
            <a:ext cx="1016311" cy="634337"/>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3152109" y="4103492"/>
            <a:ext cx="1016311" cy="634337"/>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5072529" y="4012763"/>
            <a:ext cx="2253039" cy="830997"/>
          </a:xfrm>
          <a:prstGeom prst="rect">
            <a:avLst/>
          </a:prstGeom>
          <a:noFill/>
        </p:spPr>
        <p:txBody>
          <a:bodyPr wrap="square" rtlCol="0">
            <a:spAutoFit/>
          </a:bodyPr>
          <a:lstStyle/>
          <a:p>
            <a:pPr algn="ctr"/>
            <a:r>
              <a:rPr lang="es-MX" sz="2400" b="1">
                <a:latin typeface="Tahoma" panose="020B0604030504040204" pitchFamily="34" charset="0"/>
                <a:ea typeface="Tahoma" panose="020B0604030504040204" pitchFamily="34" charset="0"/>
                <a:cs typeface="Tahoma" panose="020B0604030504040204" pitchFamily="34" charset="0"/>
              </a:rPr>
              <a:t>Límites sexuales</a:t>
            </a:r>
          </a:p>
        </p:txBody>
      </p:sp>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67315" t="67058" r="20748" b="14772"/>
          <a:stretch/>
        </p:blipFill>
        <p:spPr>
          <a:xfrm>
            <a:off x="1831031" y="3723132"/>
            <a:ext cx="1452282" cy="1246094"/>
          </a:xfrm>
          <a:prstGeom prst="rect">
            <a:avLst/>
          </a:prstGeom>
        </p:spPr>
      </p:pic>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30" name="Group 29"/>
          <p:cNvGrpSpPr/>
          <p:nvPr/>
        </p:nvGrpSpPr>
        <p:grpSpPr>
          <a:xfrm>
            <a:off x="1700948" y="-81422"/>
            <a:ext cx="8569060" cy="954107"/>
            <a:chOff x="2131550" y="5230"/>
            <a:chExt cx="3964104" cy="954107"/>
          </a:xfrm>
        </p:grpSpPr>
        <p:sp>
          <p:nvSpPr>
            <p:cNvPr id="31" name="Rectangle 30"/>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131550" y="5230"/>
              <a:ext cx="3964104" cy="954107"/>
            </a:xfrm>
            <a:prstGeom prst="rect">
              <a:avLst/>
            </a:prstGeom>
            <a:noFill/>
          </p:spPr>
          <p:txBody>
            <a:bodyPr wrap="square" rtlCol="0">
              <a:spAutoFit/>
            </a:bodyPr>
            <a:lstStyle/>
            <a:p>
              <a:r>
                <a:rPr lang="en-US" sz="2800" dirty="0">
                  <a:latin typeface="Marvin Round" panose="02000000000000000000" pitchFamily="2" charset="0"/>
                  <a:ea typeface="Open Sans Extrabold" panose="020B0906030804020204" pitchFamily="34" charset="0"/>
                  <a:cs typeface="Open Sans Extrabold" panose="020B0906030804020204" pitchFamily="34" charset="0"/>
                </a:rPr>
                <a:t>Lista de </a:t>
              </a:r>
              <a:r>
                <a:rPr lang="en-US" sz="2800" dirty="0" err="1">
                  <a:latin typeface="Marvin Round" panose="02000000000000000000" pitchFamily="2" charset="0"/>
                  <a:ea typeface="Open Sans Extrabold" panose="020B0906030804020204" pitchFamily="34" charset="0"/>
                  <a:cs typeface="Open Sans Extrabold" panose="020B0906030804020204" pitchFamily="34" charset="0"/>
                </a:rPr>
                <a:t>verificación</a:t>
              </a:r>
              <a:r>
                <a:rPr lang="en-US" sz="2800" dirty="0">
                  <a:latin typeface="Marvin Round" panose="02000000000000000000" pitchFamily="2" charset="0"/>
                  <a:ea typeface="Open Sans Extrabold" panose="020B0906030804020204" pitchFamily="34" charset="0"/>
                  <a:cs typeface="Open Sans Extrabold" panose="020B0906030804020204" pitchFamily="34" charset="0"/>
                </a:rPr>
                <a:t> para </a:t>
              </a:r>
            </a:p>
            <a:p>
              <a:r>
                <a:rPr lang="en-US" sz="2800" dirty="0" err="1">
                  <a:latin typeface="Marvin Round" panose="02000000000000000000" pitchFamily="2" charset="0"/>
                  <a:ea typeface="Open Sans Extrabold" panose="020B0906030804020204" pitchFamily="34" charset="0"/>
                  <a:cs typeface="Open Sans Extrabold" panose="020B0906030804020204" pitchFamily="34" charset="0"/>
                </a:rPr>
                <a:t>sexualidad</a:t>
              </a:r>
              <a:r>
                <a:rPr lang="en-US" sz="2800" dirty="0">
                  <a:latin typeface="Marvin Round" panose="02000000000000000000" pitchFamily="2" charset="0"/>
                  <a:ea typeface="Open Sans Extrabold" panose="020B0906030804020204" pitchFamily="34" charset="0"/>
                  <a:cs typeface="Open Sans Extrabold" panose="020B0906030804020204" pitchFamily="34" charset="0"/>
                </a:rPr>
                <a:t> </a:t>
              </a:r>
              <a:r>
                <a:rPr lang="en-US" sz="2800" dirty="0" err="1">
                  <a:latin typeface="Marvin Round" panose="02000000000000000000" pitchFamily="2" charset="0"/>
                  <a:ea typeface="Open Sans Extrabold" panose="020B0906030804020204" pitchFamily="34" charset="0"/>
                  <a:cs typeface="Open Sans Extrabold" panose="020B0906030804020204" pitchFamily="34" charset="0"/>
                </a:rPr>
                <a:t>segura</a:t>
              </a:r>
              <a:endParaRPr lang="en-US" sz="28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grpSp>
        <p:nvGrpSpPr>
          <p:cNvPr id="10" name="Group 9"/>
          <p:cNvGrpSpPr/>
          <p:nvPr/>
        </p:nvGrpSpPr>
        <p:grpSpPr>
          <a:xfrm>
            <a:off x="3140594" y="4120048"/>
            <a:ext cx="2185083" cy="634337"/>
            <a:chOff x="3140594" y="4120048"/>
            <a:chExt cx="2185083" cy="634337"/>
          </a:xfrm>
        </p:grpSpPr>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l="42410" t="65547" r="19562" b="14751"/>
            <a:stretch/>
          </p:blipFill>
          <p:spPr>
            <a:xfrm>
              <a:off x="3140594" y="4120048"/>
              <a:ext cx="2185083" cy="634337"/>
            </a:xfrm>
            <a:prstGeom prst="rect">
              <a:avLst/>
            </a:prstGeom>
          </p:spPr>
        </p:pic>
        <p:sp>
          <p:nvSpPr>
            <p:cNvPr id="2" name="Rectangle 1"/>
            <p:cNvSpPr/>
            <p:nvPr/>
          </p:nvSpPr>
          <p:spPr>
            <a:xfrm>
              <a:off x="3572407" y="4349935"/>
              <a:ext cx="539553" cy="31861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3283313" y="4330415"/>
              <a:ext cx="356209" cy="2983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100386" y="3962356"/>
            <a:ext cx="2353182" cy="881404"/>
            <a:chOff x="9074289" y="3532602"/>
            <a:chExt cx="2353182" cy="881404"/>
          </a:xfrm>
        </p:grpSpPr>
        <p:pic>
          <p:nvPicPr>
            <p:cNvPr id="12" name="Picture 11"/>
            <p:cNvPicPr>
              <a:picLocks noChangeAspect="1"/>
            </p:cNvPicPr>
            <p:nvPr/>
          </p:nvPicPr>
          <p:blipFill>
            <a:blip r:embed="rId9"/>
            <a:stretch>
              <a:fillRect/>
            </a:stretch>
          </p:blipFill>
          <p:spPr>
            <a:xfrm>
              <a:off x="9074289" y="3532602"/>
              <a:ext cx="2353182" cy="881404"/>
            </a:xfrm>
            <a:prstGeom prst="rect">
              <a:avLst/>
            </a:prstGeom>
          </p:spPr>
        </p:pic>
        <p:sp>
          <p:nvSpPr>
            <p:cNvPr id="3" name="TextBox 2"/>
            <p:cNvSpPr txBox="1"/>
            <p:nvPr/>
          </p:nvSpPr>
          <p:spPr>
            <a:xfrm>
              <a:off x="9450040" y="3867890"/>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33" name="Footer Placeholder 3">
            <a:extLst>
              <a:ext uri="{FF2B5EF4-FFF2-40B4-BE49-F238E27FC236}">
                <a16:creationId xmlns:a16="http://schemas.microsoft.com/office/drawing/2014/main" id="{1F6244CF-7248-450E-9C7F-7EB3C10CA54C}"/>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35" name="TextBox 34">
            <a:extLst>
              <a:ext uri="{FF2B5EF4-FFF2-40B4-BE49-F238E27FC236}">
                <a16:creationId xmlns:a16="http://schemas.microsoft.com/office/drawing/2014/main" id="{5D00D32C-10BD-4ED9-88AF-580560708819}"/>
              </a:ext>
            </a:extLst>
          </p:cNvPr>
          <p:cNvSpPr txBox="1"/>
          <p:nvPr/>
        </p:nvSpPr>
        <p:spPr>
          <a:xfrm>
            <a:off x="4837577" y="4348444"/>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2530238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45788"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6" name="Group 5"/>
          <p:cNvGrpSpPr/>
          <p:nvPr/>
        </p:nvGrpSpPr>
        <p:grpSpPr>
          <a:xfrm>
            <a:off x="2143433" y="259759"/>
            <a:ext cx="4680700" cy="646331"/>
            <a:chOff x="2143433" y="259759"/>
            <a:chExt cx="3490452" cy="646331"/>
          </a:xfrm>
        </p:grpSpPr>
        <p:sp>
          <p:nvSpPr>
            <p:cNvPr id="7" name="Rectangle 6"/>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8" name="TextBox 7"/>
            <p:cNvSpPr txBox="1"/>
            <p:nvPr/>
          </p:nvSpPr>
          <p:spPr>
            <a:xfrm>
              <a:off x="2256086" y="259759"/>
              <a:ext cx="2945180" cy="646331"/>
            </a:xfrm>
            <a:prstGeom prst="rect">
              <a:avLst/>
            </a:prstGeom>
            <a:noFill/>
          </p:spPr>
          <p:txBody>
            <a:bodyPr wrap="square" rtlCol="0">
              <a:spAutoFit/>
            </a:bodyPr>
            <a:lstStyle/>
            <a:p>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Autocuidado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a:t>
              </a:r>
            </a:p>
          </p:txBody>
        </p:sp>
      </p:grpSp>
      <p:sp>
        <p:nvSpPr>
          <p:cNvPr id="10" name="Footer Placeholder 3">
            <a:extLst>
              <a:ext uri="{FF2B5EF4-FFF2-40B4-BE49-F238E27FC236}">
                <a16:creationId xmlns:a16="http://schemas.microsoft.com/office/drawing/2014/main" id="{F416DFA4-9DE4-4769-90D9-C0A1DB897035}"/>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468816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7E62343-44BA-6945-A649-A92396660CC7}"/>
              </a:ext>
            </a:extLst>
          </p:cNvPr>
          <p:cNvGrpSpPr/>
          <p:nvPr/>
        </p:nvGrpSpPr>
        <p:grpSpPr>
          <a:xfrm>
            <a:off x="0" y="0"/>
            <a:ext cx="12192001" cy="6858000"/>
            <a:chOff x="0" y="0"/>
            <a:chExt cx="12192001" cy="6858000"/>
          </a:xfrm>
        </p:grpSpPr>
        <p:grpSp>
          <p:nvGrpSpPr>
            <p:cNvPr id="19" name="Group 18">
              <a:extLst>
                <a:ext uri="{FF2B5EF4-FFF2-40B4-BE49-F238E27FC236}">
                  <a16:creationId xmlns:a16="http://schemas.microsoft.com/office/drawing/2014/main" id="{89041D9B-BE2F-8C4B-ACC9-D78A14648BAB}"/>
                </a:ext>
              </a:extLst>
            </p:cNvPr>
            <p:cNvGrpSpPr/>
            <p:nvPr/>
          </p:nvGrpSpPr>
          <p:grpSpPr>
            <a:xfrm>
              <a:off x="0" y="0"/>
              <a:ext cx="12192000" cy="6858000"/>
              <a:chOff x="0" y="0"/>
              <a:chExt cx="12192000" cy="6858000"/>
            </a:xfrm>
          </p:grpSpPr>
          <p:pic>
            <p:nvPicPr>
              <p:cNvPr id="42" name="Picture 41">
                <a:extLst>
                  <a:ext uri="{FF2B5EF4-FFF2-40B4-BE49-F238E27FC236}">
                    <a16:creationId xmlns:a16="http://schemas.microsoft.com/office/drawing/2014/main" id="{35DB9FB4-AFF0-D042-8C60-6D87A7295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A8EE6D72-2B4F-1342-B7C1-8AA99D1A3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956" y="463826"/>
                <a:ext cx="9603747" cy="5413513"/>
              </a:xfrm>
              <a:prstGeom prst="rect">
                <a:avLst/>
              </a:prstGeom>
            </p:spPr>
          </p:pic>
        </p:grpSp>
        <p:sp>
          <p:nvSpPr>
            <p:cNvPr id="20" name="Footer Placeholder 3">
              <a:extLst>
                <a:ext uri="{FF2B5EF4-FFF2-40B4-BE49-F238E27FC236}">
                  <a16:creationId xmlns:a16="http://schemas.microsoft.com/office/drawing/2014/main" id="{E24C1163-FAE7-D747-AF42-CEC12A5E6E79}"/>
                </a:ext>
              </a:extLst>
            </p:cNvPr>
            <p:cNvSpPr txBox="1"/>
            <p:nvPr/>
          </p:nvSpPr>
          <p:spPr>
            <a:xfrm>
              <a:off x="8404699" y="6478621"/>
              <a:ext cx="3787302" cy="37937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1000" b="1" i="0" strike="noStrike" cap="all" spc="0" baseline="0" dirty="0">
                  <a:solidFill>
                    <a:srgbClr val="000000"/>
                  </a:solidFill>
                  <a:effectLst/>
                  <a:latin typeface="Verdana"/>
                  <a:ea typeface="Verdana"/>
                  <a:cs typeface="Verdana"/>
                </a:rPr>
                <a:t>© 2023 Programa de Servicios para Personas con Discapacidades de SAFE</a:t>
              </a:r>
            </a:p>
          </p:txBody>
        </p:sp>
        <p:pic>
          <p:nvPicPr>
            <p:cNvPr id="22" name="Picture 21">
              <a:extLst>
                <a:ext uri="{FF2B5EF4-FFF2-40B4-BE49-F238E27FC236}">
                  <a16:creationId xmlns:a16="http://schemas.microsoft.com/office/drawing/2014/main" id="{9E04D4CE-62E9-FE41-B6BC-733E9BC43C38}"/>
                </a:ext>
              </a:extLst>
            </p:cNvPr>
            <p:cNvPicPr>
              <a:picLocks noChangeAspect="1"/>
            </p:cNvPicPr>
            <p:nvPr/>
          </p:nvPicPr>
          <p:blipFill>
            <a:blip r:embed="rId5">
              <a:extLst>
                <a:ext uri="{28A0092B-C50C-407E-A947-70E740481C1C}">
                  <a14:useLocalDpi xmlns:a14="http://schemas.microsoft.com/office/drawing/2010/main" val="0"/>
                </a:ext>
              </a:extLst>
            </a:blip>
            <a:srcRect l="37147" t="37681" r="37800" b="44734"/>
            <a:stretch>
              <a:fillRect/>
            </a:stretch>
          </p:blipFill>
          <p:spPr>
            <a:xfrm>
              <a:off x="10927290" y="202648"/>
              <a:ext cx="1147800" cy="454130"/>
            </a:xfrm>
            <a:prstGeom prst="rect">
              <a:avLst/>
            </a:prstGeom>
          </p:spPr>
        </p:pic>
        <p:grpSp>
          <p:nvGrpSpPr>
            <p:cNvPr id="31" name="Group 30">
              <a:extLst>
                <a:ext uri="{FF2B5EF4-FFF2-40B4-BE49-F238E27FC236}">
                  <a16:creationId xmlns:a16="http://schemas.microsoft.com/office/drawing/2014/main" id="{CA732135-FD0A-3640-9FB3-377D6523E0A6}"/>
                </a:ext>
              </a:extLst>
            </p:cNvPr>
            <p:cNvGrpSpPr/>
            <p:nvPr/>
          </p:nvGrpSpPr>
          <p:grpSpPr>
            <a:xfrm>
              <a:off x="2323753" y="343701"/>
              <a:ext cx="6386621" cy="2269566"/>
              <a:chOff x="2323753" y="343701"/>
              <a:chExt cx="6386621" cy="2269566"/>
            </a:xfrm>
          </p:grpSpPr>
          <p:sp>
            <p:nvSpPr>
              <p:cNvPr id="33" name="Oval 32">
                <a:extLst>
                  <a:ext uri="{FF2B5EF4-FFF2-40B4-BE49-F238E27FC236}">
                    <a16:creationId xmlns:a16="http://schemas.microsoft.com/office/drawing/2014/main" id="{9E5D3360-3C29-2E49-B326-00EBD02EFC0C}"/>
                  </a:ext>
                </a:extLst>
              </p:cNvPr>
              <p:cNvSpPr/>
              <p:nvPr/>
            </p:nvSpPr>
            <p:spPr>
              <a:xfrm>
                <a:off x="5910092" y="1793283"/>
                <a:ext cx="688258" cy="4350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E265DA6-24A6-314B-BE48-8638F31E1875}"/>
                  </a:ext>
                </a:extLst>
              </p:cNvPr>
              <p:cNvSpPr/>
              <p:nvPr/>
            </p:nvSpPr>
            <p:spPr>
              <a:xfrm>
                <a:off x="7224242" y="1571101"/>
                <a:ext cx="1180457" cy="9807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64B595B-0A40-B740-AC0C-C5760B5C286C}"/>
                  </a:ext>
                </a:extLst>
              </p:cNvPr>
              <p:cNvSpPr txBox="1"/>
              <p:nvPr/>
            </p:nvSpPr>
            <p:spPr>
              <a:xfrm>
                <a:off x="6940292" y="1673836"/>
                <a:ext cx="1770082" cy="830997"/>
              </a:xfrm>
              <a:prstGeom prst="rect">
                <a:avLst/>
              </a:prstGeom>
              <a:noFill/>
            </p:spPr>
            <p:txBody>
              <a:bodyPr wrap="square" rtlCol="0">
                <a:spAutoFit/>
              </a:bodyPr>
              <a:lstStyle/>
              <a:p>
                <a:pPr algn="ctr"/>
                <a:r>
                  <a:rPr lang="es-MX" sz="1600" i="1" strike="noStrike" cap="none" spc="0" baseline="0" dirty="0">
                    <a:solidFill>
                      <a:srgbClr val="000000"/>
                    </a:solidFill>
                    <a:effectLst/>
                    <a:latin typeface="Smoothy Slanted" pitchFamily="2" charset="77"/>
                    <a:ea typeface="Tahoma"/>
                    <a:cs typeface="Tahoma"/>
                  </a:rPr>
                  <a:t>¿Podemos </a:t>
                </a:r>
              </a:p>
              <a:p>
                <a:pPr algn="ctr"/>
                <a:r>
                  <a:rPr lang="es-MX" sz="1600" i="1" strike="noStrike" cap="none" spc="0" baseline="0" dirty="0">
                    <a:solidFill>
                      <a:srgbClr val="000000"/>
                    </a:solidFill>
                    <a:effectLst/>
                    <a:latin typeface="Smoothy Slanted" pitchFamily="2" charset="77"/>
                    <a:ea typeface="Tahoma"/>
                    <a:cs typeface="Tahoma"/>
                  </a:rPr>
                  <a:t>hablar después </a:t>
                </a:r>
              </a:p>
              <a:p>
                <a:pPr algn="ctr"/>
                <a:r>
                  <a:rPr lang="es-MX" sz="1600" i="1" strike="noStrike" cap="none" spc="0" baseline="0" dirty="0">
                    <a:solidFill>
                      <a:srgbClr val="000000"/>
                    </a:solidFill>
                    <a:effectLst/>
                    <a:latin typeface="Smoothy Slanted" pitchFamily="2" charset="77"/>
                    <a:ea typeface="Tahoma"/>
                    <a:cs typeface="Tahoma"/>
                  </a:rPr>
                  <a:t>de la clase?</a:t>
                </a:r>
              </a:p>
            </p:txBody>
          </p:sp>
          <p:sp>
            <p:nvSpPr>
              <p:cNvPr id="36" name="TextBox 35">
                <a:extLst>
                  <a:ext uri="{FF2B5EF4-FFF2-40B4-BE49-F238E27FC236}">
                    <a16:creationId xmlns:a16="http://schemas.microsoft.com/office/drawing/2014/main" id="{067D3433-0F77-564A-9EBD-9BFACFE31D9A}"/>
                  </a:ext>
                </a:extLst>
              </p:cNvPr>
              <p:cNvSpPr txBox="1"/>
              <p:nvPr/>
            </p:nvSpPr>
            <p:spPr>
              <a:xfrm>
                <a:off x="5605292" y="1858503"/>
                <a:ext cx="1297858" cy="461665"/>
              </a:xfrm>
              <a:prstGeom prst="rect">
                <a:avLst/>
              </a:prstGeom>
              <a:noFill/>
            </p:spPr>
            <p:txBody>
              <a:bodyPr wrap="square" rtlCol="0">
                <a:spAutoFit/>
              </a:bodyPr>
              <a:lstStyle/>
              <a:p>
                <a:pPr algn="ctr"/>
                <a:r>
                  <a:rPr lang="es-MX" sz="2400" i="1" strike="noStrike" cap="none" spc="0" baseline="0" dirty="0">
                    <a:solidFill>
                      <a:srgbClr val="000000"/>
                    </a:solidFill>
                    <a:effectLst/>
                    <a:latin typeface="Smoothy Slanted" pitchFamily="2" charset="77"/>
                    <a:ea typeface="Tahoma"/>
                    <a:cs typeface="Tahoma"/>
                  </a:rPr>
                  <a:t>¡Sí!</a:t>
                </a:r>
              </a:p>
            </p:txBody>
          </p:sp>
          <p:grpSp>
            <p:nvGrpSpPr>
              <p:cNvPr id="37" name="Group 36">
                <a:extLst>
                  <a:ext uri="{FF2B5EF4-FFF2-40B4-BE49-F238E27FC236}">
                    <a16:creationId xmlns:a16="http://schemas.microsoft.com/office/drawing/2014/main" id="{4C0B10C4-74E9-444A-9004-DEEA96C3398E}"/>
                  </a:ext>
                </a:extLst>
              </p:cNvPr>
              <p:cNvGrpSpPr/>
              <p:nvPr/>
            </p:nvGrpSpPr>
            <p:grpSpPr>
              <a:xfrm>
                <a:off x="2482050" y="343701"/>
                <a:ext cx="5281205" cy="646331"/>
                <a:chOff x="2038214" y="274927"/>
                <a:chExt cx="4844516" cy="646331"/>
              </a:xfrm>
            </p:grpSpPr>
            <p:sp>
              <p:nvSpPr>
                <p:cNvPr id="40" name="Rectangle 39">
                  <a:extLst>
                    <a:ext uri="{FF2B5EF4-FFF2-40B4-BE49-F238E27FC236}">
                      <a16:creationId xmlns:a16="http://schemas.microsoft.com/office/drawing/2014/main" id="{75AA2B92-5DE0-7B4B-9905-39D5E749E465}"/>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0A0D1E0-C447-7247-8E21-96BCFC57B2E3}"/>
                    </a:ext>
                  </a:extLst>
                </p:cNvPr>
                <p:cNvSpPr txBox="1"/>
                <p:nvPr/>
              </p:nvSpPr>
              <p:spPr>
                <a:xfrm>
                  <a:off x="2038214" y="274927"/>
                  <a:ext cx="4844516" cy="646331"/>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¿Alguna pregunta?</a:t>
                  </a:r>
                </a:p>
              </p:txBody>
            </p:sp>
          </p:grpSp>
          <p:sp>
            <p:nvSpPr>
              <p:cNvPr id="38" name="Oval 37">
                <a:extLst>
                  <a:ext uri="{FF2B5EF4-FFF2-40B4-BE49-F238E27FC236}">
                    <a16:creationId xmlns:a16="http://schemas.microsoft.com/office/drawing/2014/main" id="{04C64B64-D9D9-3F41-A1A1-8F852DA0005E}"/>
                  </a:ext>
                </a:extLst>
              </p:cNvPr>
              <p:cNvSpPr/>
              <p:nvPr/>
            </p:nvSpPr>
            <p:spPr>
              <a:xfrm>
                <a:off x="2384481" y="1581735"/>
                <a:ext cx="1145528" cy="10315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6428B15-2C9D-F741-8B6A-09D7DF6C5046}"/>
                  </a:ext>
                </a:extLst>
              </p:cNvPr>
              <p:cNvSpPr txBox="1"/>
              <p:nvPr/>
            </p:nvSpPr>
            <p:spPr>
              <a:xfrm rot="20117668">
                <a:off x="2323753" y="1779200"/>
                <a:ext cx="1376516" cy="769441"/>
              </a:xfrm>
              <a:prstGeom prst="rect">
                <a:avLst/>
              </a:prstGeom>
              <a:noFill/>
            </p:spPr>
            <p:txBody>
              <a:bodyPr wrap="square" rtlCol="0">
                <a:spAutoFit/>
              </a:bodyPr>
              <a:lstStyle/>
              <a:p>
                <a:pPr algn="ctr"/>
                <a:r>
                  <a:rPr lang="es-MX" sz="2200" i="1" strike="noStrike" cap="none" spc="0" baseline="0" dirty="0">
                    <a:solidFill>
                      <a:srgbClr val="000000"/>
                    </a:solidFill>
                    <a:effectLst/>
                    <a:latin typeface="Smoothy Slanted" pitchFamily="2" charset="77"/>
                    <a:ea typeface="Tahoma"/>
                    <a:cs typeface="Tahoma"/>
                  </a:rPr>
                  <a:t>Tengo una pregunta</a:t>
                </a:r>
                <a:endParaRPr lang="en-US" sz="2200" i="1" dirty="0">
                  <a:latin typeface="Smoothy Slanted" pitchFamily="2" charset="77"/>
                  <a:ea typeface="Tahoma" panose="020B0604030504040204" pitchFamily="34" charset="0"/>
                  <a:cs typeface="Tahoma" panose="020B0604030504040204" pitchFamily="34" charset="0"/>
                </a:endParaRPr>
              </a:p>
            </p:txBody>
          </p:sp>
        </p:grpSp>
        <p:sp>
          <p:nvSpPr>
            <p:cNvPr id="32" name="Rectangle 31">
              <a:extLst>
                <a:ext uri="{FF2B5EF4-FFF2-40B4-BE49-F238E27FC236}">
                  <a16:creationId xmlns:a16="http://schemas.microsoft.com/office/drawing/2014/main" id="{EC20F4BA-59F2-0243-945E-238BBA448DAF}"/>
                </a:ext>
              </a:extLst>
            </p:cNvPr>
            <p:cNvSpPr/>
            <p:nvPr/>
          </p:nvSpPr>
          <p:spPr>
            <a:xfrm>
              <a:off x="9440010" y="2255267"/>
              <a:ext cx="893876" cy="434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2F7ACAAE-FC1E-EA4C-B591-FBF480DE7113}"/>
              </a:ext>
            </a:extLst>
          </p:cNvPr>
          <p:cNvSpPr txBox="1"/>
          <p:nvPr/>
        </p:nvSpPr>
        <p:spPr>
          <a:xfrm>
            <a:off x="9532847" y="2327092"/>
            <a:ext cx="866394" cy="492443"/>
          </a:xfrm>
          <a:prstGeom prst="rect">
            <a:avLst/>
          </a:prstGeom>
          <a:noFill/>
        </p:spPr>
        <p:txBody>
          <a:bodyPr wrap="square">
            <a:spAutoFit/>
          </a:bodyPr>
          <a:lstStyle/>
          <a:p>
            <a:r>
              <a:rPr lang="en-US" sz="2600" i="1" dirty="0" err="1">
                <a:effectLst/>
                <a:latin typeface="Smoothy Slanted" pitchFamily="2" charset="77"/>
              </a:rPr>
              <a:t>Cómo</a:t>
            </a:r>
            <a:endParaRPr lang="en-US" sz="2600" i="1" dirty="0">
              <a:effectLst/>
              <a:latin typeface="Smoothy Slanted" pitchFamily="2" charset="77"/>
            </a:endParaRPr>
          </a:p>
        </p:txBody>
      </p:sp>
    </p:spTree>
    <p:extLst>
      <p:ext uri="{BB962C8B-B14F-4D97-AF65-F5344CB8AC3E}">
        <p14:creationId xmlns:p14="http://schemas.microsoft.com/office/powerpoint/2010/main" val="121792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470245" y="1378424"/>
            <a:ext cx="7902054" cy="1754326"/>
          </a:xfrm>
          <a:prstGeom prst="rect">
            <a:avLst/>
          </a:prstGeom>
          <a:noFill/>
          <a:ln w="57150">
            <a:solidFill>
              <a:schemeClr val="tx1"/>
            </a:solidFill>
          </a:ln>
        </p:spPr>
        <p:txBody>
          <a:bodyPr wrap="square" rtlCol="0">
            <a:spAutoFit/>
          </a:bodyPr>
          <a:lstStyle/>
          <a:p>
            <a:pPr algn="ctr"/>
            <a:r>
              <a:rPr lang="es-MX" sz="3600" dirty="0">
                <a:latin typeface="Tahoma" panose="020B0604030504040204" pitchFamily="34" charset="0"/>
                <a:ea typeface="Tahoma" panose="020B0604030504040204" pitchFamily="34" charset="0"/>
                <a:cs typeface="Tahoma" panose="020B0604030504040204" pitchFamily="34" charset="0"/>
              </a:rPr>
              <a:t>¿Necesita alguien tener al menos 17 años de edad para aceptar tener sexo en Texas? </a:t>
            </a:r>
          </a:p>
        </p:txBody>
      </p:sp>
      <p:grpSp>
        <p:nvGrpSpPr>
          <p:cNvPr id="4" name="Group 3"/>
          <p:cNvGrpSpPr/>
          <p:nvPr/>
        </p:nvGrpSpPr>
        <p:grpSpPr>
          <a:xfrm>
            <a:off x="1836954" y="3467694"/>
            <a:ext cx="8518092" cy="1655058"/>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1"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2"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5" name="Group 14"/>
          <p:cNvGrpSpPr/>
          <p:nvPr/>
        </p:nvGrpSpPr>
        <p:grpSpPr>
          <a:xfrm>
            <a:off x="2003376" y="127392"/>
            <a:ext cx="5095008" cy="646331"/>
            <a:chOff x="2143433" y="259759"/>
            <a:chExt cx="4092623" cy="646331"/>
          </a:xfrm>
        </p:grpSpPr>
        <p:sp>
          <p:nvSpPr>
            <p:cNvPr id="16" name="Rectangle 15"/>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17" name="TextBox 16"/>
            <p:cNvSpPr txBox="1"/>
            <p:nvPr/>
          </p:nvSpPr>
          <p:spPr>
            <a:xfrm>
              <a:off x="2256085" y="259759"/>
              <a:ext cx="3979971" cy="646331"/>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18" name="Footer Placeholder 3">
            <a:extLst>
              <a:ext uri="{FF2B5EF4-FFF2-40B4-BE49-F238E27FC236}">
                <a16:creationId xmlns:a16="http://schemas.microsoft.com/office/drawing/2014/main" id="{5AB80812-B584-4C45-8081-19FA8E26A190}"/>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023443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593075" y="1487606"/>
            <a:ext cx="7328848" cy="1200329"/>
          </a:xfrm>
          <a:prstGeom prst="rect">
            <a:avLst/>
          </a:prstGeom>
          <a:noFill/>
          <a:ln w="57150">
            <a:solidFill>
              <a:schemeClr val="tx1"/>
            </a:solidFill>
          </a:ln>
        </p:spPr>
        <p:txBody>
          <a:bodyPr wrap="square" rtlCol="0">
            <a:spAutoFit/>
          </a:bodyPr>
          <a:lstStyle/>
          <a:p>
            <a:pPr algn="ctr"/>
            <a:r>
              <a:rPr lang="es-MX" sz="3600">
                <a:latin typeface="Tahoma" panose="020B0604030504040204" pitchFamily="34" charset="0"/>
                <a:ea typeface="Tahoma" panose="020B0604030504040204" pitchFamily="34" charset="0"/>
                <a:cs typeface="Tahoma" panose="020B0604030504040204" pitchFamily="34" charset="0"/>
              </a:rPr>
              <a:t>¿Es normal que una persona adulta aún explore su sexualidad? </a:t>
            </a:r>
          </a:p>
        </p:txBody>
      </p:sp>
      <p:grpSp>
        <p:nvGrpSpPr>
          <p:cNvPr id="4" name="Group 3"/>
          <p:cNvGrpSpPr/>
          <p:nvPr/>
        </p:nvGrpSpPr>
        <p:grpSpPr>
          <a:xfrm>
            <a:off x="1836954" y="3467694"/>
            <a:ext cx="8518092" cy="1655058"/>
            <a:chOff x="1842052" y="5120120"/>
            <a:chExt cx="8518092" cy="1655058"/>
          </a:xfrm>
        </p:grpSpPr>
        <p:sp>
          <p:nvSpPr>
            <p:cNvPr id="7" name="Rectangle 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1"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SÍ</a:t>
              </a:r>
            </a:p>
          </p:txBody>
        </p:sp>
        <p:sp>
          <p:nvSpPr>
            <p:cNvPr id="12"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8" name="Footer Placeholder 3">
            <a:extLst>
              <a:ext uri="{FF2B5EF4-FFF2-40B4-BE49-F238E27FC236}">
                <a16:creationId xmlns:a16="http://schemas.microsoft.com/office/drawing/2014/main" id="{592F5BAD-0D37-42FF-8A89-D48B78286B77}"/>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19" name="Group 18">
            <a:extLst>
              <a:ext uri="{FF2B5EF4-FFF2-40B4-BE49-F238E27FC236}">
                <a16:creationId xmlns:a16="http://schemas.microsoft.com/office/drawing/2014/main" id="{02AE1375-9A5F-5D42-B96F-9D3B5C72C9F1}"/>
              </a:ext>
            </a:extLst>
          </p:cNvPr>
          <p:cNvGrpSpPr/>
          <p:nvPr/>
        </p:nvGrpSpPr>
        <p:grpSpPr>
          <a:xfrm>
            <a:off x="2003376" y="127392"/>
            <a:ext cx="5095008" cy="646331"/>
            <a:chOff x="2143433" y="259759"/>
            <a:chExt cx="4092623" cy="646331"/>
          </a:xfrm>
        </p:grpSpPr>
        <p:sp>
          <p:nvSpPr>
            <p:cNvPr id="20" name="Rectangle 19">
              <a:extLst>
                <a:ext uri="{FF2B5EF4-FFF2-40B4-BE49-F238E27FC236}">
                  <a16:creationId xmlns:a16="http://schemas.microsoft.com/office/drawing/2014/main" id="{6E40E328-D871-B44C-8CC0-60A90C436189}"/>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21" name="TextBox 20">
              <a:extLst>
                <a:ext uri="{FF2B5EF4-FFF2-40B4-BE49-F238E27FC236}">
                  <a16:creationId xmlns:a16="http://schemas.microsoft.com/office/drawing/2014/main" id="{9CEECB0B-661E-504B-BFF3-05FBE8F2C561}"/>
                </a:ext>
              </a:extLst>
            </p:cNvPr>
            <p:cNvSpPr txBox="1"/>
            <p:nvPr/>
          </p:nvSpPr>
          <p:spPr>
            <a:xfrm>
              <a:off x="2256085" y="259759"/>
              <a:ext cx="3979971" cy="646331"/>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Tree>
    <p:extLst>
      <p:ext uri="{BB962C8B-B14F-4D97-AF65-F5344CB8AC3E}">
        <p14:creationId xmlns:p14="http://schemas.microsoft.com/office/powerpoint/2010/main" val="3874449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3352800" y="1413909"/>
            <a:ext cx="5486400" cy="1754326"/>
          </a:xfrm>
          <a:prstGeom prst="rect">
            <a:avLst/>
          </a:prstGeom>
          <a:noFill/>
          <a:ln w="57150">
            <a:solidFill>
              <a:schemeClr val="tx1"/>
            </a:solidFill>
          </a:ln>
        </p:spPr>
        <p:txBody>
          <a:bodyPr wrap="square" rtlCol="0">
            <a:spAutoFit/>
          </a:bodyPr>
          <a:lstStyle/>
          <a:p>
            <a:pPr algn="ctr"/>
            <a:r>
              <a:rPr lang="es-MX" sz="3600" dirty="0">
                <a:latin typeface="Tahoma" panose="020B0604030504040204" pitchFamily="34" charset="0"/>
                <a:ea typeface="Tahoma" panose="020B0604030504040204" pitchFamily="34" charset="0"/>
                <a:cs typeface="Tahoma" panose="020B0604030504040204" pitchFamily="34" charset="0"/>
              </a:rPr>
              <a:t>¿Quién puede decidir cuáles son los límites sexuales de usted?</a:t>
            </a:r>
          </a:p>
        </p:txBody>
      </p:sp>
      <p:sp>
        <p:nvSpPr>
          <p:cNvPr id="7" name="Oval 6"/>
          <p:cNvSpPr/>
          <p:nvPr/>
        </p:nvSpPr>
        <p:spPr>
          <a:xfrm>
            <a:off x="3022692" y="4367309"/>
            <a:ext cx="980661" cy="993913"/>
          </a:xfrm>
          <a:prstGeom prst="ellipse">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411417" y="4367309"/>
            <a:ext cx="980661" cy="993913"/>
          </a:xfrm>
          <a:prstGeom prst="ellipse">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220446" y="4429684"/>
            <a:ext cx="782907" cy="830997"/>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1</a:t>
            </a:r>
          </a:p>
        </p:txBody>
      </p:sp>
      <p:sp>
        <p:nvSpPr>
          <p:cNvPr id="11" name="TextBox 10"/>
          <p:cNvSpPr txBox="1"/>
          <p:nvPr/>
        </p:nvSpPr>
        <p:spPr>
          <a:xfrm>
            <a:off x="7609171" y="4429684"/>
            <a:ext cx="782907" cy="830997"/>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2</a:t>
            </a:r>
          </a:p>
        </p:txBody>
      </p:sp>
      <p:sp>
        <p:nvSpPr>
          <p:cNvPr id="2" name="TextBox 1"/>
          <p:cNvSpPr txBox="1"/>
          <p:nvPr/>
        </p:nvSpPr>
        <p:spPr>
          <a:xfrm>
            <a:off x="2753361" y="3429000"/>
            <a:ext cx="1557470" cy="646331"/>
          </a:xfrm>
          <a:prstGeom prst="rect">
            <a:avLst/>
          </a:prstGeom>
          <a:noFill/>
          <a:ln w="57150">
            <a:solidFill>
              <a:schemeClr val="tx1"/>
            </a:solidFill>
          </a:ln>
        </p:spPr>
        <p:txBody>
          <a:bodyPr wrap="square" rtlCol="0">
            <a:spAutoFit/>
          </a:bodyPr>
          <a:lstStyle/>
          <a:p>
            <a:pPr algn="ctr"/>
            <a:r>
              <a:rPr lang="en-US" sz="3600" dirty="0" err="1">
                <a:latin typeface="Tahoma" panose="020B0604030504040204" pitchFamily="34" charset="0"/>
                <a:ea typeface="Tahoma" panose="020B0604030504040204" pitchFamily="34" charset="0"/>
                <a:cs typeface="Tahoma" panose="020B0604030504040204" pitchFamily="34" charset="0"/>
              </a:rPr>
              <a:t>Usted</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6479719" y="3429000"/>
            <a:ext cx="3041810" cy="646331"/>
          </a:xfrm>
          <a:prstGeom prst="rect">
            <a:avLst/>
          </a:prstGeom>
          <a:noFill/>
          <a:ln w="57150">
            <a:solidFill>
              <a:schemeClr val="tx1"/>
            </a:solidFill>
          </a:ln>
        </p:spPr>
        <p:txBody>
          <a:bodyPr wrap="square" rtlCol="0">
            <a:spAutoFit/>
          </a:bodyPr>
          <a:lstStyle/>
          <a:p>
            <a:pPr algn="ctr"/>
            <a:r>
              <a:rPr lang="en-US" sz="3600" dirty="0" err="1">
                <a:latin typeface="Tahoma" panose="020B0604030504040204" pitchFamily="34" charset="0"/>
                <a:ea typeface="Tahoma" panose="020B0604030504040204" pitchFamily="34" charset="0"/>
                <a:cs typeface="Tahoma" panose="020B0604030504040204" pitchFamily="34" charset="0"/>
              </a:rPr>
              <a:t>Su</a:t>
            </a:r>
            <a:r>
              <a:rPr lang="en-US" sz="3600" dirty="0">
                <a:latin typeface="Tahoma" panose="020B0604030504040204" pitchFamily="34" charset="0"/>
                <a:ea typeface="Tahoma" panose="020B0604030504040204" pitchFamily="34" charset="0"/>
                <a:cs typeface="Tahoma" panose="020B0604030504040204" pitchFamily="34" charset="0"/>
              </a:rPr>
              <a:t> pareja</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9" name="Footer Placeholder 3">
            <a:extLst>
              <a:ext uri="{FF2B5EF4-FFF2-40B4-BE49-F238E27FC236}">
                <a16:creationId xmlns:a16="http://schemas.microsoft.com/office/drawing/2014/main" id="{D0C7D129-73E7-4A93-867C-55FDFE7E4F38}"/>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grpSp>
        <p:nvGrpSpPr>
          <p:cNvPr id="18" name="Group 17">
            <a:extLst>
              <a:ext uri="{FF2B5EF4-FFF2-40B4-BE49-F238E27FC236}">
                <a16:creationId xmlns:a16="http://schemas.microsoft.com/office/drawing/2014/main" id="{1F7A448F-319F-3043-A030-A99E4A2ECA43}"/>
              </a:ext>
            </a:extLst>
          </p:cNvPr>
          <p:cNvGrpSpPr/>
          <p:nvPr/>
        </p:nvGrpSpPr>
        <p:grpSpPr>
          <a:xfrm>
            <a:off x="2003376" y="127392"/>
            <a:ext cx="5095008" cy="646331"/>
            <a:chOff x="2143433" y="259759"/>
            <a:chExt cx="4092623" cy="646331"/>
          </a:xfrm>
        </p:grpSpPr>
        <p:sp>
          <p:nvSpPr>
            <p:cNvPr id="20" name="Rectangle 19">
              <a:extLst>
                <a:ext uri="{FF2B5EF4-FFF2-40B4-BE49-F238E27FC236}">
                  <a16:creationId xmlns:a16="http://schemas.microsoft.com/office/drawing/2014/main" id="{B19486AF-5B34-E84C-890A-C67BB4C47504}"/>
                </a:ext>
              </a:extLst>
            </p:cNvPr>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21" name="TextBox 20">
              <a:extLst>
                <a:ext uri="{FF2B5EF4-FFF2-40B4-BE49-F238E27FC236}">
                  <a16:creationId xmlns:a16="http://schemas.microsoft.com/office/drawing/2014/main" id="{8A70484E-C7F7-6C4C-887D-EC5FFE035CBC}"/>
                </a:ext>
              </a:extLst>
            </p:cNvPr>
            <p:cNvSpPr txBox="1"/>
            <p:nvPr/>
          </p:nvSpPr>
          <p:spPr>
            <a:xfrm>
              <a:off x="2256085" y="259759"/>
              <a:ext cx="3979971" cy="646331"/>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Boleto</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salida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Tree>
    <p:extLst>
      <p:ext uri="{BB962C8B-B14F-4D97-AF65-F5344CB8AC3E}">
        <p14:creationId xmlns:p14="http://schemas.microsoft.com/office/powerpoint/2010/main" val="1065032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ADC30B64-1236-5A4D-9060-0D86C00B3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7452" cy="6858000"/>
          </a:xfrm>
          <a:prstGeom prst="rect">
            <a:avLst/>
          </a:prstGeom>
        </p:spPr>
      </p:pic>
      <p:pic>
        <p:nvPicPr>
          <p:cNvPr id="50" name="Picture 49">
            <a:extLst>
              <a:ext uri="{FF2B5EF4-FFF2-40B4-BE49-F238E27FC236}">
                <a16:creationId xmlns:a16="http://schemas.microsoft.com/office/drawing/2014/main" id="{C3A7C171-8D91-2340-A1D7-91E1B13E3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759" y="1056528"/>
            <a:ext cx="5814077" cy="4492696"/>
          </a:xfrm>
          <a:prstGeom prst="rect">
            <a:avLst/>
          </a:prstGeom>
        </p:spPr>
      </p:pic>
      <p:sp>
        <p:nvSpPr>
          <p:cNvPr id="51" name="Footer Placeholder 3">
            <a:extLst>
              <a:ext uri="{FF2B5EF4-FFF2-40B4-BE49-F238E27FC236}">
                <a16:creationId xmlns:a16="http://schemas.microsoft.com/office/drawing/2014/main" id="{FF16C598-DDB7-ED48-B890-7663A99C1D9D}"/>
              </a:ext>
            </a:extLst>
          </p:cNvPr>
          <p:cNvSpPr txBox="1"/>
          <p:nvPr/>
        </p:nvSpPr>
        <p:spPr>
          <a:xfrm>
            <a:off x="8967435" y="6439711"/>
            <a:ext cx="3224565"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p>
        </p:txBody>
      </p:sp>
      <p:pic>
        <p:nvPicPr>
          <p:cNvPr id="52" name="Picture 51">
            <a:extLst>
              <a:ext uri="{FF2B5EF4-FFF2-40B4-BE49-F238E27FC236}">
                <a16:creationId xmlns:a16="http://schemas.microsoft.com/office/drawing/2014/main" id="{4778C80D-6D03-0140-B403-4BAC79297474}"/>
              </a:ext>
            </a:extLst>
          </p:cNvPr>
          <p:cNvPicPr>
            <a:picLocks noChangeAspect="1"/>
          </p:cNvPicPr>
          <p:nvPr/>
        </p:nvPicPr>
        <p:blipFill>
          <a:blip r:embed="rId5">
            <a:extLst>
              <a:ext uri="{28A0092B-C50C-407E-A947-70E740481C1C}">
                <a14:useLocalDpi xmlns:a14="http://schemas.microsoft.com/office/drawing/2010/main" val="0"/>
              </a:ext>
            </a:extLst>
          </a:blip>
          <a:srcRect l="37147" t="37681" r="37800" b="44734"/>
          <a:stretch>
            <a:fillRect/>
          </a:stretch>
        </p:blipFill>
        <p:spPr>
          <a:xfrm>
            <a:off x="10927290" y="202648"/>
            <a:ext cx="1147800" cy="419100"/>
          </a:xfrm>
          <a:prstGeom prst="rect">
            <a:avLst/>
          </a:prstGeom>
        </p:spPr>
      </p:pic>
      <p:grpSp>
        <p:nvGrpSpPr>
          <p:cNvPr id="53" name="Group 52">
            <a:extLst>
              <a:ext uri="{FF2B5EF4-FFF2-40B4-BE49-F238E27FC236}">
                <a16:creationId xmlns:a16="http://schemas.microsoft.com/office/drawing/2014/main" id="{5A2CB024-C3F9-6244-8A27-30958759E2DE}"/>
              </a:ext>
            </a:extLst>
          </p:cNvPr>
          <p:cNvGrpSpPr/>
          <p:nvPr/>
        </p:nvGrpSpPr>
        <p:grpSpPr>
          <a:xfrm>
            <a:off x="2129459" y="120255"/>
            <a:ext cx="9497693" cy="5012440"/>
            <a:chOff x="2129459" y="120255"/>
            <a:chExt cx="9497693" cy="5012440"/>
          </a:xfrm>
        </p:grpSpPr>
        <p:sp>
          <p:nvSpPr>
            <p:cNvPr id="54" name="Moon 53">
              <a:extLst>
                <a:ext uri="{FF2B5EF4-FFF2-40B4-BE49-F238E27FC236}">
                  <a16:creationId xmlns:a16="http://schemas.microsoft.com/office/drawing/2014/main" id="{AB07311F-C4B4-6447-A3A4-5C22D9342F62}"/>
                </a:ext>
              </a:extLst>
            </p:cNvPr>
            <p:cNvSpPr/>
            <p:nvPr/>
          </p:nvSpPr>
          <p:spPr>
            <a:xfrm rot="12641641">
              <a:off x="8576732" y="2457084"/>
              <a:ext cx="884070" cy="2196376"/>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F29F20A-E6C5-9940-B07D-110E16D90249}"/>
                </a:ext>
              </a:extLst>
            </p:cNvPr>
            <p:cNvSpPr/>
            <p:nvPr/>
          </p:nvSpPr>
          <p:spPr>
            <a:xfrm>
              <a:off x="8553159" y="4256920"/>
              <a:ext cx="328367" cy="25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7577C2A0-81B0-9C4F-8AC1-ECDB333447C0}"/>
                </a:ext>
              </a:extLst>
            </p:cNvPr>
            <p:cNvGrpSpPr/>
            <p:nvPr/>
          </p:nvGrpSpPr>
          <p:grpSpPr>
            <a:xfrm>
              <a:off x="2129459" y="120255"/>
              <a:ext cx="9497693" cy="5012440"/>
              <a:chOff x="2129459" y="120255"/>
              <a:chExt cx="9497693" cy="5012440"/>
            </a:xfrm>
          </p:grpSpPr>
          <p:sp>
            <p:nvSpPr>
              <p:cNvPr id="57" name="Oval 56">
                <a:extLst>
                  <a:ext uri="{FF2B5EF4-FFF2-40B4-BE49-F238E27FC236}">
                    <a16:creationId xmlns:a16="http://schemas.microsoft.com/office/drawing/2014/main" id="{3FB2DE27-EEF2-DC44-950B-AD873D6511E1}"/>
                  </a:ext>
                </a:extLst>
              </p:cNvPr>
              <p:cNvSpPr/>
              <p:nvPr/>
            </p:nvSpPr>
            <p:spPr>
              <a:xfrm>
                <a:off x="9541396" y="4510920"/>
                <a:ext cx="1797163" cy="4957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9CB4292-E38F-3C45-88F5-7D3126DD7BA8}"/>
                  </a:ext>
                </a:extLst>
              </p:cNvPr>
              <p:cNvGrpSpPr/>
              <p:nvPr/>
            </p:nvGrpSpPr>
            <p:grpSpPr>
              <a:xfrm>
                <a:off x="2129459" y="120255"/>
                <a:ext cx="9497693" cy="5012440"/>
                <a:chOff x="2129459" y="120255"/>
                <a:chExt cx="9497693" cy="5012440"/>
              </a:xfrm>
            </p:grpSpPr>
            <p:pic>
              <p:nvPicPr>
                <p:cNvPr id="59" name="Picture 2" descr="4f7404e9-4e46-4c7e-b722-ae5465174d6e@namprd16">
                  <a:extLst>
                    <a:ext uri="{FF2B5EF4-FFF2-40B4-BE49-F238E27FC236}">
                      <a16:creationId xmlns:a16="http://schemas.microsoft.com/office/drawing/2014/main" id="{564F1C79-EE51-7B4C-A0E9-BF74DFE29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005" r="42347" b="24150"/>
                <a:stretch>
                  <a:fillRect/>
                </a:stretch>
              </p:blipFill>
              <p:spPr bwMode="auto">
                <a:xfrm>
                  <a:off x="2129459" y="948919"/>
                  <a:ext cx="357632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59">
                  <a:extLst>
                    <a:ext uri="{FF2B5EF4-FFF2-40B4-BE49-F238E27FC236}">
                      <a16:creationId xmlns:a16="http://schemas.microsoft.com/office/drawing/2014/main" id="{52D91B8E-C3AE-F74B-B503-493C2EDE747B}"/>
                    </a:ext>
                  </a:extLst>
                </p:cNvPr>
                <p:cNvSpPr/>
                <p:nvPr/>
              </p:nvSpPr>
              <p:spPr>
                <a:xfrm>
                  <a:off x="9743440" y="3657600"/>
                  <a:ext cx="1432561" cy="5283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D7DF4300-D11C-214A-AE56-2D0395F1EF14}"/>
                    </a:ext>
                  </a:extLst>
                </p:cNvPr>
                <p:cNvSpPr txBox="1"/>
                <p:nvPr/>
              </p:nvSpPr>
              <p:spPr>
                <a:xfrm>
                  <a:off x="9842090" y="3679356"/>
                  <a:ext cx="1376070" cy="646331"/>
                </a:xfrm>
                <a:prstGeom prst="rect">
                  <a:avLst/>
                </a:prstGeom>
                <a:noFill/>
              </p:spPr>
              <p:txBody>
                <a:bodyPr wrap="square" rtlCol="0">
                  <a:spAutoFit/>
                </a:bodyPr>
                <a:lstStyle/>
                <a:p>
                  <a:pPr algn="ctr"/>
                  <a:r>
                    <a:rPr lang="es-MX" b="0" i="0" strike="noStrike" cap="none" spc="0" baseline="0" dirty="0">
                      <a:solidFill>
                        <a:srgbClr val="000000"/>
                      </a:solidFill>
                      <a:effectLst/>
                      <a:latin typeface="Smoothy" pitchFamily="2" charset="77"/>
                      <a:ea typeface="Tahoma"/>
                      <a:cs typeface="Tahoma"/>
                    </a:rPr>
                    <a:t>Hola. ¿Puede hablar?</a:t>
                  </a:r>
                </a:p>
              </p:txBody>
            </p:sp>
            <p:sp>
              <p:nvSpPr>
                <p:cNvPr id="62" name="TextBox 61">
                  <a:extLst>
                    <a:ext uri="{FF2B5EF4-FFF2-40B4-BE49-F238E27FC236}">
                      <a16:creationId xmlns:a16="http://schemas.microsoft.com/office/drawing/2014/main" id="{291688CF-C44F-E24F-8DD8-97FC37C4E6A2}"/>
                    </a:ext>
                  </a:extLst>
                </p:cNvPr>
                <p:cNvSpPr txBox="1"/>
                <p:nvPr/>
              </p:nvSpPr>
              <p:spPr>
                <a:xfrm>
                  <a:off x="9252801" y="4547920"/>
                  <a:ext cx="2374351" cy="584775"/>
                </a:xfrm>
                <a:prstGeom prst="rect">
                  <a:avLst/>
                </a:prstGeom>
                <a:noFill/>
              </p:spPr>
              <p:txBody>
                <a:bodyPr wrap="square" rtlCol="0">
                  <a:spAutoFit/>
                </a:bodyPr>
                <a:lstStyle/>
                <a:p>
                  <a:pPr algn="ctr"/>
                  <a:r>
                    <a:rPr lang="es-MX" sz="1600" b="0" i="0" strike="noStrike" cap="none" spc="0" baseline="0" dirty="0">
                      <a:solidFill>
                        <a:srgbClr val="000000"/>
                      </a:solidFill>
                      <a:effectLst/>
                      <a:latin typeface="Smoothy" pitchFamily="2" charset="77"/>
                      <a:ea typeface="Tahoma"/>
                      <a:cs typeface="Tahoma"/>
                    </a:rPr>
                    <a:t>Sí. ¿En qué le puedo </a:t>
                  </a:r>
                </a:p>
                <a:p>
                  <a:pPr algn="ctr"/>
                  <a:r>
                    <a:rPr lang="es-MX" sz="1600" b="0" i="0" strike="noStrike" cap="none" spc="0" baseline="0" dirty="0">
                      <a:solidFill>
                        <a:srgbClr val="000000"/>
                      </a:solidFill>
                      <a:effectLst/>
                      <a:latin typeface="Smoothy" pitchFamily="2" charset="77"/>
                      <a:ea typeface="Tahoma"/>
                      <a:cs typeface="Tahoma"/>
                    </a:rPr>
                    <a:t>ayudar?</a:t>
                  </a:r>
                </a:p>
              </p:txBody>
            </p:sp>
            <p:grpSp>
              <p:nvGrpSpPr>
                <p:cNvPr id="63" name="Group 62">
                  <a:extLst>
                    <a:ext uri="{FF2B5EF4-FFF2-40B4-BE49-F238E27FC236}">
                      <a16:creationId xmlns:a16="http://schemas.microsoft.com/office/drawing/2014/main" id="{7190B59B-0A02-D54B-85FE-06125371F415}"/>
                    </a:ext>
                  </a:extLst>
                </p:cNvPr>
                <p:cNvGrpSpPr/>
                <p:nvPr/>
              </p:nvGrpSpPr>
              <p:grpSpPr>
                <a:xfrm>
                  <a:off x="2428239" y="120255"/>
                  <a:ext cx="6453287" cy="646331"/>
                  <a:chOff x="2428239" y="120255"/>
                  <a:chExt cx="6453287" cy="646331"/>
                </a:xfrm>
              </p:grpSpPr>
              <p:sp>
                <p:nvSpPr>
                  <p:cNvPr id="65" name="Rectangle 64">
                    <a:extLst>
                      <a:ext uri="{FF2B5EF4-FFF2-40B4-BE49-F238E27FC236}">
                        <a16:creationId xmlns:a16="http://schemas.microsoft.com/office/drawing/2014/main" id="{74954296-41BE-8745-86E2-91A599641F17}"/>
                      </a:ext>
                    </a:extLst>
                  </p:cNvPr>
                  <p:cNvSpPr/>
                  <p:nvPr/>
                </p:nvSpPr>
                <p:spPr>
                  <a:xfrm>
                    <a:off x="2428239" y="182337"/>
                    <a:ext cx="4913421" cy="549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C678298E-EF9A-F74F-BDBA-34C028CC9CBE}"/>
                      </a:ext>
                    </a:extLst>
                  </p:cNvPr>
                  <p:cNvSpPr txBox="1"/>
                  <p:nvPr/>
                </p:nvSpPr>
                <p:spPr>
                  <a:xfrm>
                    <a:off x="2428240" y="120255"/>
                    <a:ext cx="6453286" cy="646331"/>
                  </a:xfrm>
                  <a:prstGeom prst="rect">
                    <a:avLst/>
                  </a:prstGeom>
                  <a:noFill/>
                </p:spPr>
                <p:txBody>
                  <a:bodyPr wrap="square" rtlCol="0">
                    <a:spAutoFit/>
                  </a:bodyPr>
                  <a:lstStyle/>
                  <a:p>
                    <a:r>
                      <a:rPr lang="es-MX" sz="3600" b="0" i="0" strike="noStrike" cap="none" spc="0" baseline="0" dirty="0">
                        <a:solidFill>
                          <a:srgbClr val="000000"/>
                        </a:solidFill>
                        <a:effectLst/>
                        <a:latin typeface="Marvin Round" panose="02000000000000000000" pitchFamily="2" charset="0"/>
                        <a:ea typeface="Open Sans Extrabold"/>
                        <a:cs typeface="Open Sans Extrabold"/>
                      </a:rPr>
                      <a:t>Cómo pedir ayuda</a:t>
                    </a:r>
                  </a:p>
                </p:txBody>
              </p:sp>
            </p:grpSp>
            <p:sp>
              <p:nvSpPr>
                <p:cNvPr id="64" name="TextBox 63">
                  <a:extLst>
                    <a:ext uri="{FF2B5EF4-FFF2-40B4-BE49-F238E27FC236}">
                      <a16:creationId xmlns:a16="http://schemas.microsoft.com/office/drawing/2014/main" id="{261D1941-4B0A-AA40-8F0F-4CAA423D4CE2}"/>
                    </a:ext>
                  </a:extLst>
                </p:cNvPr>
                <p:cNvSpPr txBox="1"/>
                <p:nvPr/>
              </p:nvSpPr>
              <p:spPr>
                <a:xfrm rot="18672716">
                  <a:off x="8063248" y="3506640"/>
                  <a:ext cx="2253456" cy="457200"/>
                </a:xfrm>
                <a:prstGeom prst="rect">
                  <a:avLst/>
                </a:prstGeom>
                <a:noFill/>
              </p:spPr>
              <p:txBody>
                <a:bodyPr wrap="square" rtlCol="0">
                  <a:spAutoFit/>
                </a:bodyPr>
                <a:lstStyle/>
                <a:p>
                  <a:pPr lvl="0"/>
                  <a:r>
                    <a:rPr lang="es-MX" sz="2400" b="1" i="0" strike="noStrike" cap="none" spc="0" baseline="0" dirty="0">
                      <a:solidFill>
                        <a:srgbClr val="000000"/>
                      </a:solidFill>
                      <a:effectLst/>
                      <a:latin typeface="Tahoma"/>
                      <a:ea typeface="Tahoma"/>
                      <a:cs typeface="Tahoma"/>
                    </a:rPr>
                    <a:t>¡Pida ayuda!</a:t>
                  </a:r>
                </a:p>
              </p:txBody>
            </p:sp>
          </p:grpSp>
        </p:grpSp>
      </p:grpSp>
    </p:spTree>
    <p:extLst>
      <p:ext uri="{BB962C8B-B14F-4D97-AF65-F5344CB8AC3E}">
        <p14:creationId xmlns:p14="http://schemas.microsoft.com/office/powerpoint/2010/main" val="3171539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7" name="Group 16"/>
          <p:cNvGrpSpPr/>
          <p:nvPr/>
        </p:nvGrpSpPr>
        <p:grpSpPr>
          <a:xfrm>
            <a:off x="2465491" y="193835"/>
            <a:ext cx="8379490" cy="3876720"/>
            <a:chOff x="2465491" y="193835"/>
            <a:chExt cx="8379490" cy="3876720"/>
          </a:xfrm>
        </p:grpSpPr>
        <p:sp>
          <p:nvSpPr>
            <p:cNvPr id="18" name="Oval 17"/>
            <p:cNvSpPr/>
            <p:nvPr/>
          </p:nvSpPr>
          <p:spPr>
            <a:xfrm>
              <a:off x="7069394" y="1956619"/>
              <a:ext cx="3775587" cy="21139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465491" y="193835"/>
              <a:ext cx="4446585"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ooter Placeholder 3">
            <a:extLst>
              <a:ext uri="{FF2B5EF4-FFF2-40B4-BE49-F238E27FC236}">
                <a16:creationId xmlns:a16="http://schemas.microsoft.com/office/drawing/2014/main" id="{59527F25-CBF7-4973-BE82-C8EF4D2F2455}"/>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13" name="TextBox 12">
            <a:extLst>
              <a:ext uri="{FF2B5EF4-FFF2-40B4-BE49-F238E27FC236}">
                <a16:creationId xmlns:a16="http://schemas.microsoft.com/office/drawing/2014/main" id="{FD090FFE-DBBC-430D-8A1F-93E064D5E0A8}"/>
              </a:ext>
            </a:extLst>
          </p:cNvPr>
          <p:cNvSpPr txBox="1"/>
          <p:nvPr/>
        </p:nvSpPr>
        <p:spPr>
          <a:xfrm>
            <a:off x="2476482" y="166126"/>
            <a:ext cx="4303073" cy="646331"/>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Porra</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de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poder</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sp>
        <p:nvSpPr>
          <p:cNvPr id="15" name="TextBox 14">
            <a:extLst>
              <a:ext uri="{FF2B5EF4-FFF2-40B4-BE49-F238E27FC236}">
                <a16:creationId xmlns:a16="http://schemas.microsoft.com/office/drawing/2014/main" id="{0A9C7D7B-FD93-4C59-9D20-17DABA8B750E}"/>
              </a:ext>
            </a:extLst>
          </p:cNvPr>
          <p:cNvSpPr txBox="1"/>
          <p:nvPr/>
        </p:nvSpPr>
        <p:spPr>
          <a:xfrm>
            <a:off x="7354529" y="1629406"/>
            <a:ext cx="3178281" cy="2554545"/>
          </a:xfrm>
          <a:prstGeom prst="rect">
            <a:avLst/>
          </a:prstGeom>
          <a:noFill/>
        </p:spPr>
        <p:txBody>
          <a:bodyPr wrap="square" rtlCol="0">
            <a:spAutoFit/>
          </a:bodyPr>
          <a:lstStyle/>
          <a:p>
            <a:pPr algn="ctr"/>
            <a:r>
              <a:rPr lang="es-ES" sz="4000" dirty="0">
                <a:latin typeface="Tahoma" panose="020B0604030504040204" pitchFamily="34" charset="0"/>
                <a:ea typeface="Tahoma" panose="020B0604030504040204" pitchFamily="34" charset="0"/>
                <a:cs typeface="Tahoma" panose="020B0604030504040204" pitchFamily="34" charset="0"/>
              </a:rPr>
              <a:t>¡¡ME CONOZCO MEJOR QUE NADIE!!</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08645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6" name="Footer Placeholder 3">
            <a:extLst>
              <a:ext uri="{FF2B5EF4-FFF2-40B4-BE49-F238E27FC236}">
                <a16:creationId xmlns:a16="http://schemas.microsoft.com/office/drawing/2014/main" id="{76323045-842C-491F-89E6-65A57A35F885}"/>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pic>
        <p:nvPicPr>
          <p:cNvPr id="10" name="Picture 9">
            <a:extLst>
              <a:ext uri="{FF2B5EF4-FFF2-40B4-BE49-F238E27FC236}">
                <a16:creationId xmlns:a16="http://schemas.microsoft.com/office/drawing/2014/main" id="{567A022E-63DE-9F41-86DE-3500873703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530" y="2314794"/>
            <a:ext cx="11615221" cy="1451902"/>
          </a:xfrm>
          <a:prstGeom prst="rect">
            <a:avLst/>
          </a:prstGeom>
        </p:spPr>
      </p:pic>
      <p:sp>
        <p:nvSpPr>
          <p:cNvPr id="11" name="TextBox 10">
            <a:extLst>
              <a:ext uri="{FF2B5EF4-FFF2-40B4-BE49-F238E27FC236}">
                <a16:creationId xmlns:a16="http://schemas.microsoft.com/office/drawing/2014/main" id="{A06F9678-4458-BC48-A33F-1C9A1036FFCB}"/>
              </a:ext>
            </a:extLst>
          </p:cNvPr>
          <p:cNvSpPr txBox="1"/>
          <p:nvPr/>
        </p:nvSpPr>
        <p:spPr>
          <a:xfrm>
            <a:off x="1778000" y="2149039"/>
            <a:ext cx="9918700" cy="1754326"/>
          </a:xfrm>
          <a:prstGeom prst="rect">
            <a:avLst/>
          </a:prstGeom>
          <a:solidFill>
            <a:schemeClr val="bg1"/>
          </a:solidFill>
        </p:spPr>
        <p:txBody>
          <a:bodyPr wrap="square">
            <a:spAutoFit/>
          </a:bodyPr>
          <a:lstStyle/>
          <a:p>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Este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trabajo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cuenta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 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apoyo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Consejo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 Texas para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Discapacidades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del Desarrollo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mediante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una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subvención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 la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Administración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para la Vida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Comunitaria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(ACL) de los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Estados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Unidos,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Departamento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Salud</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y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Servicios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Humanos (HHS), Washington, D.C. 20201, con una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subvención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100%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financiada</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fondos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federales por un total de $5,907,507. Los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esfuerzos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Consejo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son los del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beneficiario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y no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representan</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necesariamente</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los puntos de vista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oficiales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o un aval de ACL, HHS o el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gobierno</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de los </a:t>
            </a:r>
            <a:r>
              <a:rPr lang="en-US" sz="18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Estados</a:t>
            </a:r>
            <a:r>
              <a:rPr lang="en-US" sz="1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Unidos.</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8778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107" y="287468"/>
            <a:ext cx="2696309" cy="116061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1626CB11-A9E7-48B1-8187-E39291E15B32}"/>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10" name="Rectangle 9">
            <a:extLst>
              <a:ext uri="{FF2B5EF4-FFF2-40B4-BE49-F238E27FC236}">
                <a16:creationId xmlns:a16="http://schemas.microsoft.com/office/drawing/2014/main" id="{290C00B6-A266-48B4-B5D3-FE9DCCDFA8EF}"/>
              </a:ext>
            </a:extLst>
          </p:cNvPr>
          <p:cNvSpPr/>
          <p:nvPr/>
        </p:nvSpPr>
        <p:spPr>
          <a:xfrm>
            <a:off x="515815" y="1455988"/>
            <a:ext cx="11387695" cy="5078313"/>
          </a:xfrm>
          <a:prstGeom prst="rect">
            <a:avLst/>
          </a:prstGeom>
        </p:spPr>
        <p:txBody>
          <a:bodyPr wrap="square">
            <a:spAutoFit/>
          </a:bodyPr>
          <a:lstStyle/>
          <a:p>
            <a:r>
              <a:rPr lang="es-MX" sz="2000" b="0" i="0" strike="noStrike" cap="none" spc="0" baseline="0" dirty="0">
                <a:solidFill>
                  <a:srgbClr val="000000"/>
                </a:solidFill>
                <a:effectLst/>
                <a:latin typeface="Tahoma"/>
                <a:ea typeface="Tahoma"/>
                <a:cs typeface="Tahoma"/>
              </a:rPr>
              <a:t>Este programa de estudios se ofrece en línea sin costo. Puede usar estos recursos en su formato original, solo para fines educativos. Por favor, atribuye el crédito a </a:t>
            </a:r>
            <a:r>
              <a:rPr lang="es-MX" sz="2000" b="0" i="0" strike="noStrike" cap="none" spc="0" baseline="0" dirty="0" err="1">
                <a:solidFill>
                  <a:srgbClr val="000000"/>
                </a:solidFill>
                <a:effectLst/>
                <a:latin typeface="Tahoma"/>
                <a:ea typeface="Tahoma"/>
                <a:cs typeface="Tahoma"/>
              </a:rPr>
              <a:t>The</a:t>
            </a:r>
            <a:r>
              <a:rPr lang="es-MX" sz="2000" b="0" i="0" strike="noStrike" cap="none" spc="0" baseline="0" dirty="0">
                <a:solidFill>
                  <a:srgbClr val="000000"/>
                </a:solidFill>
                <a:effectLst/>
                <a:latin typeface="Tahoma"/>
                <a:ea typeface="Tahoma"/>
                <a:cs typeface="Tahoma"/>
              </a:rPr>
              <a:t> SAFE Alliance. (Consulte la cita en la parte inferior de la página).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s-MX" sz="2000" b="0" i="0" strike="noStrike" cap="none" spc="0" baseline="0" dirty="0">
                <a:solidFill>
                  <a:srgbClr val="000000"/>
                </a:solidFill>
                <a:effectLst/>
                <a:latin typeface="Tahoma"/>
                <a:ea typeface="Tahoma"/>
                <a:cs typeface="Tahoma"/>
              </a:rPr>
              <a:t>Le pedimos que no modifique las imágenes, las diapositivas, ni los materiales de la planificación didáctica del programa de estudios. No puede usar el programa de estudios Mis derechos, mi vida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para fines comerciales, que incluye, entre otros, para vender talleres que usted facilite con base en él, para crear enlaces o sitios web para redistribuir cualquier material asociado con el programa de estudios Mis derechos, mi vida o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de SAFE.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s-MX" sz="2000" b="0" i="0" strike="noStrike" cap="none" spc="0" baseline="0" dirty="0">
                <a:solidFill>
                  <a:srgbClr val="000000"/>
                </a:solidFill>
                <a:effectLst/>
                <a:latin typeface="Tahoma"/>
                <a:ea typeface="Tahoma"/>
                <a:cs typeface="Tahoma"/>
              </a:rPr>
              <a:t>La venta de materiales de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Rights</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My</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Life</a:t>
            </a:r>
            <a:r>
              <a:rPr lang="es-MX" sz="2000" b="0" i="0" strike="noStrike" cap="none" spc="0" baseline="0" dirty="0">
                <a:solidFill>
                  <a:srgbClr val="000000"/>
                </a:solidFill>
                <a:effectLst/>
                <a:latin typeface="Tahoma"/>
                <a:ea typeface="Tahoma"/>
                <a:cs typeface="Tahoma"/>
              </a:rPr>
              <a:t>: A </a:t>
            </a:r>
            <a:r>
              <a:rPr lang="es-MX" sz="2000" b="0" i="0" strike="noStrike" cap="none" spc="0" baseline="0" dirty="0" err="1">
                <a:solidFill>
                  <a:srgbClr val="000000"/>
                </a:solidFill>
                <a:effectLst/>
                <a:latin typeface="Tahoma"/>
                <a:ea typeface="Tahoma"/>
                <a:cs typeface="Tahoma"/>
              </a:rPr>
              <a:t>Curriculum</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for</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Safer</a:t>
            </a:r>
            <a:r>
              <a:rPr lang="es-MX" sz="2000" b="0" i="0" strike="noStrike" cap="none" spc="0" baseline="0" dirty="0">
                <a:solidFill>
                  <a:srgbClr val="000000"/>
                </a:solidFill>
                <a:effectLst/>
                <a:latin typeface="Tahoma"/>
                <a:ea typeface="Tahoma"/>
                <a:cs typeface="Tahoma"/>
              </a:rPr>
              <a:t> </a:t>
            </a:r>
            <a:r>
              <a:rPr lang="es-MX" sz="2000" b="0" i="0" strike="noStrike" cap="none" spc="0" baseline="0" dirty="0" err="1">
                <a:solidFill>
                  <a:srgbClr val="000000"/>
                </a:solidFill>
                <a:effectLst/>
                <a:latin typeface="Tahoma"/>
                <a:ea typeface="Tahoma"/>
                <a:cs typeface="Tahoma"/>
              </a:rPr>
              <a:t>Relationships</a:t>
            </a:r>
            <a:r>
              <a:rPr lang="es-MX" sz="2000" b="0" i="0" strike="noStrike" cap="none" spc="0" baseline="0" dirty="0">
                <a:solidFill>
                  <a:srgbClr val="000000"/>
                </a:solidFill>
                <a:effectLst/>
                <a:latin typeface="Tahoma"/>
                <a:ea typeface="Tahoma"/>
                <a:cs typeface="Tahoma"/>
              </a:rPr>
              <a:t> (Mis derechos mi vida: un programa de estudios para relaciones más seguras) es una infracción directa de las leyes de derechos de autor.</a:t>
            </a:r>
          </a:p>
          <a:p>
            <a:endParaRPr lang="en-US" sz="800" dirty="0">
              <a:latin typeface="Tahoma" panose="020B0604030504040204" pitchFamily="34" charset="0"/>
              <a:ea typeface="Tahoma" panose="020B0604030504040204" pitchFamily="34" charset="0"/>
              <a:cs typeface="Tahoma" panose="020B0604030504040204" pitchFamily="34" charset="0"/>
            </a:endParaRPr>
          </a:p>
          <a:p>
            <a:pPr marR="0" lvl="0">
              <a:spcBef>
                <a:spcPct val="0"/>
              </a:spcBef>
              <a:spcAft>
                <a:spcPct val="0"/>
              </a:spcAft>
            </a:pPr>
            <a:r>
              <a:rPr lang="es-MX" sz="2000" b="0" i="0" strike="noStrike" cap="none" spc="0" baseline="0" dirty="0" err="1">
                <a:solidFill>
                  <a:srgbClr val="000000"/>
                </a:solidFill>
                <a:effectLst/>
                <a:latin typeface="Tahoma"/>
                <a:ea typeface="Tahoma"/>
                <a:cs typeface="Tahoma"/>
              </a:rPr>
              <a:t>Westmore</a:t>
            </a:r>
            <a:r>
              <a:rPr lang="es-MX" sz="2000" b="0" i="0" strike="noStrike" cap="none" spc="0" baseline="0" dirty="0">
                <a:solidFill>
                  <a:srgbClr val="000000"/>
                </a:solidFill>
                <a:effectLst/>
                <a:latin typeface="Tahoma"/>
                <a:ea typeface="Tahoma"/>
                <a:cs typeface="Tahoma"/>
              </a:rPr>
              <a:t>, M. y </a:t>
            </a:r>
            <a:r>
              <a:rPr lang="es-MX" sz="2000" b="0" i="0" strike="noStrike" cap="none" spc="0" baseline="0" dirty="0" err="1">
                <a:solidFill>
                  <a:srgbClr val="000000"/>
                </a:solidFill>
                <a:effectLst/>
                <a:latin typeface="Tahoma"/>
                <a:ea typeface="Tahoma"/>
                <a:cs typeface="Tahoma"/>
              </a:rPr>
              <a:t>Lersch</a:t>
            </a:r>
            <a:r>
              <a:rPr lang="es-MX" sz="2000" b="0" i="0" strike="noStrike" cap="none" spc="0" baseline="0" dirty="0">
                <a:solidFill>
                  <a:srgbClr val="000000"/>
                </a:solidFill>
                <a:effectLst/>
                <a:latin typeface="Tahoma"/>
                <a:ea typeface="Tahoma"/>
                <a:cs typeface="Tahoma"/>
              </a:rPr>
              <a:t>, H. (2021 o 2022). </a:t>
            </a:r>
            <a:r>
              <a:rPr lang="es-MX" sz="2000" b="0" i="1" strike="noStrike" cap="none" spc="0" baseline="0" dirty="0" err="1">
                <a:solidFill>
                  <a:srgbClr val="000000"/>
                </a:solidFill>
                <a:effectLst/>
                <a:latin typeface="Tahoma"/>
                <a:ea typeface="Tahoma"/>
                <a:cs typeface="Tahoma"/>
              </a:rPr>
              <a:t>My</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R</a:t>
            </a:r>
            <a:r>
              <a:rPr lang="es-MX" sz="2000" b="0" i="1" strike="noStrike" cap="none" spc="0" baseline="0" dirty="0" err="1">
                <a:solidFill>
                  <a:srgbClr val="000000"/>
                </a:solidFill>
                <a:effectLst/>
                <a:latin typeface="Tahoma"/>
                <a:ea typeface="Tahoma"/>
                <a:cs typeface="Tahoma"/>
              </a:rPr>
              <a:t>ights</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M</a:t>
            </a:r>
            <a:r>
              <a:rPr lang="es-MX" sz="2000" b="0" i="1" strike="noStrike" cap="none" spc="0" baseline="0" dirty="0" err="1">
                <a:solidFill>
                  <a:srgbClr val="000000"/>
                </a:solidFill>
                <a:effectLst/>
                <a:latin typeface="Tahoma"/>
                <a:ea typeface="Tahoma"/>
                <a:cs typeface="Tahoma"/>
              </a:rPr>
              <a:t>y</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L</a:t>
            </a:r>
            <a:r>
              <a:rPr lang="es-MX" sz="2000" b="0" i="1" strike="noStrike" cap="none" spc="0" baseline="0" dirty="0" err="1">
                <a:solidFill>
                  <a:srgbClr val="000000"/>
                </a:solidFill>
                <a:effectLst/>
                <a:latin typeface="Tahoma"/>
                <a:ea typeface="Tahoma"/>
                <a:cs typeface="Tahoma"/>
              </a:rPr>
              <a:t>ife</a:t>
            </a:r>
            <a:r>
              <a:rPr lang="es-MX" sz="2000" b="0" i="1" strike="noStrike" cap="none" spc="0" baseline="0" dirty="0">
                <a:solidFill>
                  <a:srgbClr val="000000"/>
                </a:solidFill>
                <a:effectLst/>
                <a:latin typeface="Tahoma"/>
                <a:ea typeface="Tahoma"/>
                <a:cs typeface="Tahoma"/>
              </a:rPr>
              <a:t>: A </a:t>
            </a:r>
            <a:r>
              <a:rPr lang="es-MX" sz="2000" i="1" dirty="0" err="1">
                <a:solidFill>
                  <a:srgbClr val="000000"/>
                </a:solidFill>
                <a:latin typeface="Tahoma"/>
                <a:ea typeface="Tahoma"/>
                <a:cs typeface="Tahoma"/>
              </a:rPr>
              <a:t>C</a:t>
            </a:r>
            <a:r>
              <a:rPr lang="es-MX" sz="2000" b="0" i="1" strike="noStrike" cap="none" spc="0" baseline="0" dirty="0" err="1">
                <a:solidFill>
                  <a:srgbClr val="000000"/>
                </a:solidFill>
                <a:effectLst/>
                <a:latin typeface="Tahoma"/>
                <a:ea typeface="Tahoma"/>
                <a:cs typeface="Tahoma"/>
              </a:rPr>
              <a:t>urriculum</a:t>
            </a:r>
            <a:r>
              <a:rPr lang="es-MX" sz="2000" b="0" i="1" strike="noStrike" cap="none" spc="0" baseline="0" dirty="0">
                <a:solidFill>
                  <a:srgbClr val="000000"/>
                </a:solidFill>
                <a:effectLst/>
                <a:latin typeface="Tahoma"/>
                <a:ea typeface="Tahoma"/>
                <a:cs typeface="Tahoma"/>
              </a:rPr>
              <a:t> </a:t>
            </a:r>
            <a:r>
              <a:rPr lang="es-MX" sz="2000" b="0" i="1" strike="noStrike" cap="none" spc="0" baseline="0" dirty="0" err="1">
                <a:solidFill>
                  <a:srgbClr val="000000"/>
                </a:solidFill>
                <a:effectLst/>
                <a:latin typeface="Tahoma"/>
                <a:ea typeface="Tahoma"/>
                <a:cs typeface="Tahoma"/>
              </a:rPr>
              <a:t>for</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S</a:t>
            </a:r>
            <a:r>
              <a:rPr lang="es-MX" sz="2000" b="0" i="1" strike="noStrike" cap="none" spc="0" baseline="0" dirty="0" err="1">
                <a:solidFill>
                  <a:srgbClr val="000000"/>
                </a:solidFill>
                <a:effectLst/>
                <a:latin typeface="Tahoma"/>
                <a:ea typeface="Tahoma"/>
                <a:cs typeface="Tahoma"/>
              </a:rPr>
              <a:t>afer</a:t>
            </a:r>
            <a:r>
              <a:rPr lang="es-MX" sz="2000" b="0" i="1" strike="noStrike" cap="none" spc="0" baseline="0" dirty="0">
                <a:solidFill>
                  <a:srgbClr val="000000"/>
                </a:solidFill>
                <a:effectLst/>
                <a:latin typeface="Tahoma"/>
                <a:ea typeface="Tahoma"/>
                <a:cs typeface="Tahoma"/>
              </a:rPr>
              <a:t> </a:t>
            </a:r>
            <a:r>
              <a:rPr lang="es-MX" sz="2000" i="1" dirty="0" err="1">
                <a:solidFill>
                  <a:srgbClr val="000000"/>
                </a:solidFill>
                <a:latin typeface="Tahoma"/>
                <a:ea typeface="Tahoma"/>
                <a:cs typeface="Tahoma"/>
              </a:rPr>
              <a:t>R</a:t>
            </a:r>
            <a:r>
              <a:rPr lang="es-MX" sz="2000" b="0" i="1" strike="noStrike" cap="none" spc="0" baseline="0" dirty="0" err="1">
                <a:solidFill>
                  <a:srgbClr val="000000"/>
                </a:solidFill>
                <a:effectLst/>
                <a:latin typeface="Tahoma"/>
                <a:ea typeface="Tahoma"/>
                <a:cs typeface="Tahoma"/>
              </a:rPr>
              <a:t>elationships</a:t>
            </a:r>
            <a:r>
              <a:rPr lang="es-MX" sz="2000" b="0" i="0" strike="noStrike" cap="none" spc="0" baseline="0" dirty="0">
                <a:solidFill>
                  <a:srgbClr val="000000"/>
                </a:solidFill>
                <a:effectLst/>
                <a:latin typeface="Tahoma"/>
                <a:ea typeface="Tahoma"/>
                <a:cs typeface="Tahoma"/>
              </a:rPr>
              <a:t>.  Schwartz, M. (Ed.). </a:t>
            </a:r>
            <a:r>
              <a:rPr lang="es-MX" sz="2000" b="0" i="0" strike="noStrike" cap="none" spc="0" baseline="0" dirty="0" err="1">
                <a:solidFill>
                  <a:srgbClr val="000000"/>
                </a:solidFill>
                <a:effectLst/>
                <a:latin typeface="Tahoma"/>
                <a:ea typeface="Tahoma"/>
                <a:cs typeface="Tahoma"/>
              </a:rPr>
              <a:t>The</a:t>
            </a:r>
            <a:r>
              <a:rPr lang="es-MX" sz="2000" b="0" i="0" strike="noStrike" cap="none" spc="0" baseline="0" dirty="0">
                <a:solidFill>
                  <a:srgbClr val="000000"/>
                </a:solidFill>
                <a:effectLst/>
                <a:latin typeface="Tahoma"/>
                <a:ea typeface="Tahoma"/>
                <a:cs typeface="Tahoma"/>
              </a:rPr>
              <a:t> SAFE Alliance. Austin, TX.</a:t>
            </a:r>
          </a:p>
          <a:p>
            <a:pPr marR="0" lvl="0">
              <a:spcBef>
                <a:spcPct val="0"/>
              </a:spcBef>
              <a:spcAft>
                <a:spcPct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a:p>
            <a:pPr marR="0" lvl="0">
              <a:spcBef>
                <a:spcPct val="0"/>
              </a:spcBef>
              <a:spcAft>
                <a:spcPct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94988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903510" cy="6858000"/>
          </a:xfrm>
          <a:prstGeom prst="rect">
            <a:avLst/>
          </a:prstGeom>
        </p:spPr>
      </p:pic>
      <p:sp>
        <p:nvSpPr>
          <p:cNvPr id="6" name="TextBox 5"/>
          <p:cNvSpPr txBox="1"/>
          <p:nvPr/>
        </p:nvSpPr>
        <p:spPr>
          <a:xfrm>
            <a:off x="1782520" y="1706251"/>
            <a:ext cx="5057868" cy="2092881"/>
          </a:xfrm>
          <a:prstGeom prst="rect">
            <a:avLst/>
          </a:prstGeom>
          <a:noFill/>
          <a:ln w="57150">
            <a:solidFill>
              <a:schemeClr val="tx1"/>
            </a:solidFill>
          </a:ln>
        </p:spPr>
        <p:txBody>
          <a:bodyPr wrap="square" rtlCol="0">
            <a:spAutoFit/>
          </a:bodyPr>
          <a:lstStyle/>
          <a:p>
            <a:r>
              <a:rPr lang="es-MX" sz="2600" dirty="0">
                <a:latin typeface="Tahoma" panose="020B0604030504040204" pitchFamily="34" charset="0"/>
                <a:ea typeface="Tahoma" panose="020B0604030504040204" pitchFamily="34" charset="0"/>
                <a:cs typeface="Tahoma" panose="020B0604030504040204" pitchFamily="34" charset="0"/>
              </a:rPr>
              <a:t>Si alguien les lastima, yo tengo que conseguir ayuda. Consigo ayuda informando a Servicios de Protección a Adultos (</a:t>
            </a:r>
            <a:r>
              <a:rPr lang="es-MX" sz="2600" dirty="0" err="1">
                <a:latin typeface="Tahoma" panose="020B0604030504040204" pitchFamily="34" charset="0"/>
                <a:ea typeface="Tahoma" panose="020B0604030504040204" pitchFamily="34" charset="0"/>
                <a:cs typeface="Tahoma" panose="020B0604030504040204" pitchFamily="34" charset="0"/>
              </a:rPr>
              <a:t>Adult</a:t>
            </a:r>
            <a:r>
              <a:rPr lang="es-MX" sz="2600" dirty="0">
                <a:latin typeface="Tahoma" panose="020B0604030504040204" pitchFamily="34" charset="0"/>
                <a:ea typeface="Tahoma" panose="020B0604030504040204" pitchFamily="34" charset="0"/>
                <a:cs typeface="Tahoma" panose="020B0604030504040204" pitchFamily="34" charset="0"/>
              </a:rPr>
              <a:t> </a:t>
            </a:r>
            <a:r>
              <a:rPr lang="es-MX" sz="2600" dirty="0" err="1">
                <a:latin typeface="Tahoma" panose="020B0604030504040204" pitchFamily="34" charset="0"/>
                <a:ea typeface="Tahoma" panose="020B0604030504040204" pitchFamily="34" charset="0"/>
                <a:cs typeface="Tahoma" panose="020B0604030504040204" pitchFamily="34" charset="0"/>
              </a:rPr>
              <a:t>Protective</a:t>
            </a:r>
            <a:r>
              <a:rPr lang="es-MX" sz="2600" dirty="0">
                <a:latin typeface="Tahoma" panose="020B0604030504040204" pitchFamily="34" charset="0"/>
                <a:ea typeface="Tahoma" panose="020B0604030504040204" pitchFamily="34" charset="0"/>
                <a:cs typeface="Tahoma" panose="020B0604030504040204" pitchFamily="34" charset="0"/>
              </a:rPr>
              <a:t> </a:t>
            </a:r>
            <a:r>
              <a:rPr lang="es-MX" sz="2600" dirty="0" err="1">
                <a:latin typeface="Tahoma" panose="020B0604030504040204" pitchFamily="34" charset="0"/>
                <a:ea typeface="Tahoma" panose="020B0604030504040204" pitchFamily="34" charset="0"/>
                <a:cs typeface="Tahoma" panose="020B0604030504040204" pitchFamily="34" charset="0"/>
              </a:rPr>
              <a:t>Services</a:t>
            </a:r>
            <a:r>
              <a:rPr lang="es-MX" sz="2600" dirty="0">
                <a:latin typeface="Tahoma" panose="020B0604030504040204" pitchFamily="34" charset="0"/>
                <a:ea typeface="Tahoma" panose="020B0604030504040204" pitchFamily="34" charset="0"/>
                <a:cs typeface="Tahoma" panose="020B0604030504040204" pitchFamily="34" charset="0"/>
              </a:rPr>
              <a:t>, APS).</a:t>
            </a:r>
          </a:p>
        </p:txBody>
      </p:sp>
      <p:sp>
        <p:nvSpPr>
          <p:cNvPr id="7" name="TextBox 6"/>
          <p:cNvSpPr txBox="1"/>
          <p:nvPr/>
        </p:nvSpPr>
        <p:spPr>
          <a:xfrm>
            <a:off x="206991" y="4383207"/>
            <a:ext cx="4119349" cy="1938992"/>
          </a:xfrm>
          <a:prstGeom prst="rect">
            <a:avLst/>
          </a:prstGeom>
          <a:noFill/>
        </p:spPr>
        <p:txBody>
          <a:bodyPr wrap="square" rtlCol="0">
            <a:spAutoFit/>
          </a:bodyPr>
          <a:lstStyle/>
          <a:p>
            <a:r>
              <a:rPr lang="es-MX" sz="2400" dirty="0">
                <a:latin typeface="Tahoma" panose="020B0604030504040204" pitchFamily="34" charset="0"/>
                <a:ea typeface="Tahoma" panose="020B0604030504040204" pitchFamily="34" charset="0"/>
                <a:cs typeface="Tahoma" panose="020B0604030504040204" pitchFamily="34" charset="0"/>
              </a:rPr>
              <a:t>Si necesito informar a APS, se lo diré primero a usted. Podemos hacer la denuncia por teléfono o por computadora.</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10" name="Group 9"/>
          <p:cNvGrpSpPr/>
          <p:nvPr/>
        </p:nvGrpSpPr>
        <p:grpSpPr>
          <a:xfrm>
            <a:off x="2313159" y="206794"/>
            <a:ext cx="6898574" cy="646331"/>
            <a:chOff x="2143433" y="217201"/>
            <a:chExt cx="3490452" cy="646331"/>
          </a:xfrm>
        </p:grpSpPr>
        <p:sp>
          <p:nvSpPr>
            <p:cNvPr id="11" name="Rectangle 10"/>
            <p:cNvSpPr/>
            <p:nvPr/>
          </p:nvSpPr>
          <p:spPr>
            <a:xfrm>
              <a:off x="2143433" y="287468"/>
              <a:ext cx="3490452" cy="542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arvin Round" panose="02000000000000000000" pitchFamily="2" charset="0"/>
              </a:endParaRPr>
            </a:p>
          </p:txBody>
        </p:sp>
        <p:sp>
          <p:nvSpPr>
            <p:cNvPr id="12" name="TextBox 11"/>
            <p:cNvSpPr txBox="1"/>
            <p:nvPr/>
          </p:nvSpPr>
          <p:spPr>
            <a:xfrm>
              <a:off x="2165089" y="217201"/>
              <a:ext cx="2945180" cy="646331"/>
            </a:xfrm>
            <a:prstGeom prst="rect">
              <a:avLst/>
            </a:prstGeom>
            <a:noFill/>
          </p:spPr>
          <p:txBody>
            <a:bodyPr wrap="square" rtlCol="0">
              <a:spAutoFit/>
            </a:bodyPr>
            <a:lstStyle/>
            <a:p>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Denuncia</a:t>
              </a:r>
              <a:r>
                <a:rPr lang="en-US" sz="3600" dirty="0">
                  <a:latin typeface="Marvin Round" panose="02000000000000000000" pitchFamily="2" charset="0"/>
                  <a:ea typeface="Open Sans Extrabold" panose="020B0906030804020204" pitchFamily="34" charset="0"/>
                  <a:cs typeface="Open Sans Extrabold" panose="020B0906030804020204" pitchFamily="34" charset="0"/>
                </a:rPr>
                <a:t> </a:t>
              </a:r>
              <a:r>
                <a:rPr lang="en-US" sz="3600" dirty="0" err="1">
                  <a:latin typeface="Marvin Round" panose="02000000000000000000" pitchFamily="2" charset="0"/>
                  <a:ea typeface="Open Sans Extrabold" panose="020B0906030804020204" pitchFamily="34" charset="0"/>
                  <a:cs typeface="Open Sans Extrabold" panose="020B0906030804020204" pitchFamily="34" charset="0"/>
                </a:rPr>
                <a:t>obigatoria</a:t>
              </a:r>
              <a:endParaRPr lang="en-US" sz="3600" dirty="0">
                <a:latin typeface="Marvin Round" panose="02000000000000000000" pitchFamily="2" charset="0"/>
                <a:ea typeface="Open Sans Extrabold" panose="020B0906030804020204" pitchFamily="34" charset="0"/>
                <a:cs typeface="Open Sans Extrabold" panose="020B0906030804020204" pitchFamily="34" charset="0"/>
              </a:endParaRPr>
            </a:p>
          </p:txBody>
        </p:sp>
      </p:grpSp>
      <p:sp>
        <p:nvSpPr>
          <p:cNvPr id="14" name="Footer Placeholder 3">
            <a:extLst>
              <a:ext uri="{FF2B5EF4-FFF2-40B4-BE49-F238E27FC236}">
                <a16:creationId xmlns:a16="http://schemas.microsoft.com/office/drawing/2014/main" id="{F206C85B-48D3-47A0-B660-344088C37414}"/>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1406503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pic>
        <p:nvPicPr>
          <p:cNvPr id="2" name="Picture 1"/>
          <p:cNvPicPr>
            <a:picLocks noChangeAspect="1"/>
          </p:cNvPicPr>
          <p:nvPr/>
        </p:nvPicPr>
        <p:blipFill>
          <a:blip r:embed="rId4"/>
          <a:stretch>
            <a:fillRect/>
          </a:stretch>
        </p:blipFill>
        <p:spPr>
          <a:xfrm>
            <a:off x="6448667" y="89925"/>
            <a:ext cx="2298480" cy="2095330"/>
          </a:xfrm>
          <a:prstGeom prst="rect">
            <a:avLst/>
          </a:prstGeom>
        </p:spPr>
      </p:pic>
      <p:sp>
        <p:nvSpPr>
          <p:cNvPr id="4" name="TextBox 3"/>
          <p:cNvSpPr txBox="1"/>
          <p:nvPr/>
        </p:nvSpPr>
        <p:spPr>
          <a:xfrm>
            <a:off x="8747147" y="1042040"/>
            <a:ext cx="2688277" cy="954107"/>
          </a:xfrm>
          <a:prstGeom prst="rect">
            <a:avLst/>
          </a:prstGeom>
          <a:noFill/>
        </p:spPr>
        <p:txBody>
          <a:bodyPr wrap="square" rtlCol="0">
            <a:spAutoFit/>
          </a:bodyPr>
          <a:lstStyle/>
          <a:p>
            <a:r>
              <a:rPr lang="es-MX" sz="2800">
                <a:latin typeface="Tahoma" panose="020B0604030504040204" pitchFamily="34" charset="0"/>
                <a:ea typeface="Tahoma" panose="020B0604030504040204" pitchFamily="34" charset="0"/>
                <a:cs typeface="Tahoma" panose="020B0604030504040204" pitchFamily="34" charset="0"/>
              </a:rPr>
              <a:t>Sentimientos sexuales</a:t>
            </a:r>
          </a:p>
        </p:txBody>
      </p:sp>
      <p:sp>
        <p:nvSpPr>
          <p:cNvPr id="8" name="TextBox 7"/>
          <p:cNvSpPr txBox="1"/>
          <p:nvPr/>
        </p:nvSpPr>
        <p:spPr>
          <a:xfrm>
            <a:off x="4265919" y="3390301"/>
            <a:ext cx="4481228" cy="523220"/>
          </a:xfrm>
          <a:prstGeom prst="rect">
            <a:avLst/>
          </a:prstGeom>
          <a:noFill/>
        </p:spPr>
        <p:txBody>
          <a:bodyPr wrap="square" rtlCol="0">
            <a:spAutoFit/>
          </a:bodyPr>
          <a:lstStyle/>
          <a:p>
            <a:r>
              <a:rPr lang="es-MX" sz="2800">
                <a:latin typeface="Tahoma" panose="020B0604030504040204" pitchFamily="34" charset="0"/>
                <a:ea typeface="Tahoma" panose="020B0604030504040204" pitchFamily="34" charset="0"/>
                <a:cs typeface="Tahoma" panose="020B0604030504040204" pitchFamily="34" charset="0"/>
              </a:rPr>
              <a:t>Descanso para el cerebro</a:t>
            </a:r>
          </a:p>
        </p:txBody>
      </p:sp>
      <p:pic>
        <p:nvPicPr>
          <p:cNvPr id="9" name="Picture 8"/>
          <p:cNvPicPr>
            <a:picLocks noChangeAspect="1"/>
          </p:cNvPicPr>
          <p:nvPr/>
        </p:nvPicPr>
        <p:blipFill>
          <a:blip r:embed="rId5"/>
          <a:stretch>
            <a:fillRect/>
          </a:stretch>
        </p:blipFill>
        <p:spPr>
          <a:xfrm>
            <a:off x="2452554" y="3118103"/>
            <a:ext cx="1813365" cy="1269928"/>
          </a:xfrm>
          <a:prstGeom prst="rect">
            <a:avLst/>
          </a:prstGeom>
        </p:spPr>
      </p:pic>
      <p:sp>
        <p:nvSpPr>
          <p:cNvPr id="10" name="TextBox 9"/>
          <p:cNvSpPr txBox="1"/>
          <p:nvPr/>
        </p:nvSpPr>
        <p:spPr>
          <a:xfrm>
            <a:off x="4265919" y="2316209"/>
            <a:ext cx="3513731" cy="523220"/>
          </a:xfrm>
          <a:prstGeom prst="rect">
            <a:avLst/>
          </a:prstGeom>
          <a:noFill/>
        </p:spPr>
        <p:txBody>
          <a:bodyPr wrap="square" rtlCol="0">
            <a:spAutoFit/>
          </a:bodyPr>
          <a:lstStyle/>
          <a:p>
            <a:r>
              <a:rPr lang="es-MX" sz="2800">
                <a:latin typeface="Tahoma" panose="020B0604030504040204" pitchFamily="34" charset="0"/>
                <a:ea typeface="Tahoma" panose="020B0604030504040204" pitchFamily="34" charset="0"/>
                <a:cs typeface="Tahoma" panose="020B0604030504040204" pitchFamily="34" charset="0"/>
              </a:rPr>
              <a:t>Orientación sexual</a:t>
            </a:r>
          </a:p>
        </p:txBody>
      </p:sp>
      <p:grpSp>
        <p:nvGrpSpPr>
          <p:cNvPr id="11" name="Group 10"/>
          <p:cNvGrpSpPr/>
          <p:nvPr/>
        </p:nvGrpSpPr>
        <p:grpSpPr>
          <a:xfrm>
            <a:off x="6626355" y="5691303"/>
            <a:ext cx="2211596" cy="652248"/>
            <a:chOff x="3444453" y="3782417"/>
            <a:chExt cx="3727641" cy="1105921"/>
          </a:xfrm>
        </p:grpSpPr>
        <p:sp>
          <p:nvSpPr>
            <p:cNvPr id="12" name="Rectangle 11"/>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sp>
        <p:nvSpPr>
          <p:cNvPr id="15" name="TextBox 14"/>
          <p:cNvSpPr txBox="1"/>
          <p:nvPr/>
        </p:nvSpPr>
        <p:spPr>
          <a:xfrm>
            <a:off x="9005410" y="5746861"/>
            <a:ext cx="2898100" cy="523220"/>
          </a:xfrm>
          <a:prstGeom prst="rect">
            <a:avLst/>
          </a:prstGeom>
          <a:noFill/>
        </p:spPr>
        <p:txBody>
          <a:bodyPr wrap="square" rtlCol="0">
            <a:spAutoFit/>
          </a:bodyPr>
          <a:lstStyle/>
          <a:p>
            <a:r>
              <a:rPr lang="en-US" sz="2800" dirty="0" err="1">
                <a:latin typeface="Tahoma" panose="020B0604030504040204" pitchFamily="34" charset="0"/>
                <a:ea typeface="Tahoma" panose="020B0604030504040204" pitchFamily="34" charset="0"/>
                <a:cs typeface="Tahoma" panose="020B0604030504040204" pitchFamily="34" charset="0"/>
              </a:rPr>
              <a:t>Límites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sexuales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4214990" y="4862540"/>
            <a:ext cx="383943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Actos </a:t>
            </a:r>
            <a:r>
              <a:rPr lang="en-US" sz="2800" dirty="0" err="1">
                <a:latin typeface="Tahoma" panose="020B0604030504040204" pitchFamily="34" charset="0"/>
                <a:ea typeface="Tahoma" panose="020B0604030504040204" pitchFamily="34" charset="0"/>
                <a:cs typeface="Tahoma" panose="020B0604030504040204" pitchFamily="34" charset="0"/>
              </a:rPr>
              <a:t>sexuales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p:cNvPicPr>
            <a:picLocks noChangeAspect="1"/>
          </p:cNvPicPr>
          <p:nvPr/>
        </p:nvPicPr>
        <p:blipFill>
          <a:blip r:embed="rId7"/>
          <a:stretch>
            <a:fillRect/>
          </a:stretch>
        </p:blipFill>
        <p:spPr>
          <a:xfrm>
            <a:off x="2580897" y="4337219"/>
            <a:ext cx="1556677" cy="1532227"/>
          </a:xfrm>
          <a:prstGeom prst="rect">
            <a:avLst/>
          </a:prstGeom>
        </p:spPr>
      </p:pic>
      <p:pic>
        <p:nvPicPr>
          <p:cNvPr id="3" name="Picture 2"/>
          <p:cNvPicPr>
            <a:picLocks noChangeAspect="1"/>
          </p:cNvPicPr>
          <p:nvPr/>
        </p:nvPicPr>
        <p:blipFill>
          <a:blip r:embed="rId8"/>
          <a:stretch>
            <a:fillRect/>
          </a:stretch>
        </p:blipFill>
        <p:spPr>
          <a:xfrm>
            <a:off x="2558985" y="1851048"/>
            <a:ext cx="1578589" cy="1147462"/>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grpSp>
        <p:nvGrpSpPr>
          <p:cNvPr id="24" name="Group 23"/>
          <p:cNvGrpSpPr/>
          <p:nvPr/>
        </p:nvGrpSpPr>
        <p:grpSpPr>
          <a:xfrm>
            <a:off x="6542305" y="5567769"/>
            <a:ext cx="2353182" cy="881404"/>
            <a:chOff x="9074289" y="3532602"/>
            <a:chExt cx="2353182" cy="881404"/>
          </a:xfrm>
        </p:grpSpPr>
        <p:pic>
          <p:nvPicPr>
            <p:cNvPr id="25" name="Picture 24"/>
            <p:cNvPicPr>
              <a:picLocks noChangeAspect="1"/>
            </p:cNvPicPr>
            <p:nvPr/>
          </p:nvPicPr>
          <p:blipFill>
            <a:blip r:embed="rId10"/>
            <a:stretch>
              <a:fillRect/>
            </a:stretch>
          </p:blipFill>
          <p:spPr>
            <a:xfrm>
              <a:off x="9074289" y="3532602"/>
              <a:ext cx="2353182" cy="881404"/>
            </a:xfrm>
            <a:prstGeom prst="rect">
              <a:avLst/>
            </a:prstGeom>
          </p:spPr>
        </p:pic>
        <p:sp>
          <p:nvSpPr>
            <p:cNvPr id="26" name="TextBox 25"/>
            <p:cNvSpPr txBox="1"/>
            <p:nvPr/>
          </p:nvSpPr>
          <p:spPr>
            <a:xfrm>
              <a:off x="9565556" y="383427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¡SÍ!</a:t>
              </a:r>
            </a:p>
          </p:txBody>
        </p:sp>
      </p:grpSp>
      <p:sp>
        <p:nvSpPr>
          <p:cNvPr id="29" name="Footer Placeholder 3">
            <a:extLst>
              <a:ext uri="{FF2B5EF4-FFF2-40B4-BE49-F238E27FC236}">
                <a16:creationId xmlns:a16="http://schemas.microsoft.com/office/drawing/2014/main" id="{8AB477D5-9407-3048-AE10-AAAD972FB84C}"/>
              </a:ext>
            </a:extLst>
          </p:cNvPr>
          <p:cNvSpPr txBox="1"/>
          <p:nvPr/>
        </p:nvSpPr>
        <p:spPr>
          <a:xfrm>
            <a:off x="8902119" y="6492875"/>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MX" sz="900" b="1" i="0" strike="noStrike" cap="all" spc="0" baseline="0" dirty="0">
                <a:solidFill>
                  <a:srgbClr val="000000"/>
                </a:solidFill>
                <a:effectLst/>
                <a:latin typeface="Verdana"/>
                <a:ea typeface="Verdana"/>
                <a:cs typeface="Verdana"/>
              </a:rPr>
              <a:t>© 2023 Programa de Servicios de SAFE para Personas con Discapacidades</a:t>
            </a:r>
            <a:endParaRPr lang="en-US" b="1" dirty="0">
              <a:solidFill>
                <a:schemeClr val="tx1"/>
              </a:solidFill>
            </a:endParaRPr>
          </a:p>
        </p:txBody>
      </p:sp>
      <p:sp>
        <p:nvSpPr>
          <p:cNvPr id="30" name="TextBox 29">
            <a:extLst>
              <a:ext uri="{FF2B5EF4-FFF2-40B4-BE49-F238E27FC236}">
                <a16:creationId xmlns:a16="http://schemas.microsoft.com/office/drawing/2014/main" id="{23C1FAC5-2618-2844-AD4A-882F742AE375}"/>
              </a:ext>
            </a:extLst>
          </p:cNvPr>
          <p:cNvSpPr txBox="1"/>
          <p:nvPr/>
        </p:nvSpPr>
        <p:spPr>
          <a:xfrm>
            <a:off x="1813716" y="160855"/>
            <a:ext cx="4600073" cy="646331"/>
          </a:xfrm>
          <a:prstGeom prst="rect">
            <a:avLst/>
          </a:prstGeom>
          <a:solidFill>
            <a:schemeClr val="bg1"/>
          </a:solidFill>
        </p:spPr>
        <p:txBody>
          <a:bodyPr wrap="square">
            <a:spAutoFit/>
          </a:bodyPr>
          <a:lstStyle/>
          <a:p>
            <a:r>
              <a:rPr lang="es-MX" sz="3600" b="1" dirty="0">
                <a:latin typeface="Marvin Round" panose="02000000000000000000" pitchFamily="2" charset="0"/>
              </a:rPr>
              <a:t>LA CLASE DE HOY</a:t>
            </a:r>
          </a:p>
        </p:txBody>
      </p:sp>
      <p:sp>
        <p:nvSpPr>
          <p:cNvPr id="5" name="Rectangle 4">
            <a:extLst>
              <a:ext uri="{FF2B5EF4-FFF2-40B4-BE49-F238E27FC236}">
                <a16:creationId xmlns:a16="http://schemas.microsoft.com/office/drawing/2014/main" id="{FAE005A2-678D-694C-B82F-07A116413583}"/>
              </a:ext>
            </a:extLst>
          </p:cNvPr>
          <p:cNvSpPr/>
          <p:nvPr/>
        </p:nvSpPr>
        <p:spPr>
          <a:xfrm>
            <a:off x="8329795" y="5869446"/>
            <a:ext cx="417352" cy="3693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3C72EF3-4549-47D8-B10E-05A8FE7F99BF}"/>
              </a:ext>
            </a:extLst>
          </p:cNvPr>
          <p:cNvSpPr txBox="1"/>
          <p:nvPr/>
        </p:nvSpPr>
        <p:spPr>
          <a:xfrm>
            <a:off x="8167909" y="5798509"/>
            <a:ext cx="685324"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¡NO!</a:t>
            </a:r>
          </a:p>
        </p:txBody>
      </p:sp>
    </p:spTree>
    <p:extLst>
      <p:ext uri="{BB962C8B-B14F-4D97-AF65-F5344CB8AC3E}">
        <p14:creationId xmlns:p14="http://schemas.microsoft.com/office/powerpoint/2010/main" val="794732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122925" cy="6858000"/>
          </a:xfrm>
          <a:prstGeom prst="rect">
            <a:avLst/>
          </a:prstGeom>
        </p:spPr>
      </p:pic>
      <p:sp>
        <p:nvSpPr>
          <p:cNvPr id="6" name="TextBox 5"/>
          <p:cNvSpPr txBox="1"/>
          <p:nvPr/>
        </p:nvSpPr>
        <p:spPr>
          <a:xfrm>
            <a:off x="1556657" y="5500048"/>
            <a:ext cx="9566268" cy="923330"/>
          </a:xfrm>
          <a:prstGeom prst="rect">
            <a:avLst/>
          </a:prstGeom>
          <a:noFill/>
        </p:spPr>
        <p:txBody>
          <a:bodyPr wrap="square" rtlCol="0">
            <a:spAutoFit/>
          </a:bodyPr>
          <a:lstStyle/>
          <a:p>
            <a:r>
              <a:rPr lang="en-US" sz="5400" b="1" dirty="0" err="1">
                <a:latin typeface="Tahoma" panose="020B0604030504040204" pitchFamily="34" charset="0"/>
                <a:ea typeface="Tahoma" panose="020B0604030504040204" pitchFamily="34" charset="0"/>
                <a:cs typeface="Tahoma" panose="020B0604030504040204" pitchFamily="34" charset="0"/>
              </a:rPr>
              <a:t>Sentimientos</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sexuales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a:extLst>
              <a:ext uri="{FF2B5EF4-FFF2-40B4-BE49-F238E27FC236}">
                <a16:creationId xmlns:a16="http://schemas.microsoft.com/office/drawing/2014/main" id="{ABE8CC34-72BD-45AA-BD27-37E4159D6833}"/>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2314704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1220450" cy="6858000"/>
          </a:xfrm>
          <a:prstGeom prst="rect">
            <a:avLst/>
          </a:prstGeom>
        </p:spPr>
      </p:pic>
      <p:sp>
        <p:nvSpPr>
          <p:cNvPr id="6" name="TextBox 5"/>
          <p:cNvSpPr txBox="1"/>
          <p:nvPr/>
        </p:nvSpPr>
        <p:spPr>
          <a:xfrm>
            <a:off x="699407" y="5336275"/>
            <a:ext cx="10792820" cy="800219"/>
          </a:xfrm>
          <a:prstGeom prst="rect">
            <a:avLst/>
          </a:prstGeom>
          <a:noFill/>
        </p:spPr>
        <p:txBody>
          <a:bodyPr wrap="square" rtlCol="0">
            <a:spAutoFit/>
          </a:bodyPr>
          <a:lstStyle/>
          <a:p>
            <a:r>
              <a:rPr lang="en-US" sz="4600" b="1" dirty="0" err="1">
                <a:latin typeface="Tahoma" panose="020B0604030504040204" pitchFamily="34" charset="0"/>
                <a:ea typeface="Tahoma" panose="020B0604030504040204" pitchFamily="34" charset="0"/>
                <a:cs typeface="Tahoma" panose="020B0604030504040204" pitchFamily="34" charset="0"/>
              </a:rPr>
              <a:t>Sentimientos</a:t>
            </a:r>
            <a:r>
              <a:rPr lang="en-US" sz="4600" b="1" dirty="0">
                <a:latin typeface="Tahoma" panose="020B0604030504040204" pitchFamily="34" charset="0"/>
                <a:ea typeface="Tahoma" panose="020B0604030504040204" pitchFamily="34" charset="0"/>
                <a:cs typeface="Tahoma" panose="020B0604030504040204" pitchFamily="34" charset="0"/>
              </a:rPr>
              <a:t> y </a:t>
            </a:r>
            <a:r>
              <a:rPr lang="en-US" sz="4600" b="1" dirty="0" err="1">
                <a:latin typeface="Tahoma" panose="020B0604030504040204" pitchFamily="34" charset="0"/>
                <a:ea typeface="Tahoma" panose="020B0604030504040204" pitchFamily="34" charset="0"/>
                <a:cs typeface="Tahoma" panose="020B0604030504040204" pitchFamily="34" charset="0"/>
              </a:rPr>
              <a:t>diferencias</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sexuales</a:t>
            </a:r>
            <a:endParaRPr lang="en-US" sz="46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a:extLst>
              <a:ext uri="{FF2B5EF4-FFF2-40B4-BE49-F238E27FC236}">
                <a16:creationId xmlns:a16="http://schemas.microsoft.com/office/drawing/2014/main" id="{EA13604E-79E7-4A5F-8742-B28C908223CA}"/>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Tree>
    <p:extLst>
      <p:ext uri="{BB962C8B-B14F-4D97-AF65-F5344CB8AC3E}">
        <p14:creationId xmlns:p14="http://schemas.microsoft.com/office/powerpoint/2010/main" val="3116344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16155" y="5459105"/>
            <a:ext cx="6605516"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What Can You Do?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922"/>
            <a:ext cx="11620500" cy="6858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79717" y="249368"/>
            <a:ext cx="1370700" cy="542321"/>
          </a:xfrm>
          <a:prstGeom prst="rect">
            <a:avLst/>
          </a:prstGeom>
        </p:spPr>
      </p:pic>
      <p:sp>
        <p:nvSpPr>
          <p:cNvPr id="6" name="Footer Placeholder 3">
            <a:extLst>
              <a:ext uri="{FF2B5EF4-FFF2-40B4-BE49-F238E27FC236}">
                <a16:creationId xmlns:a16="http://schemas.microsoft.com/office/drawing/2014/main" id="{A2ECD520-CED9-43DD-8E34-5158B322412F}"/>
              </a:ext>
            </a:extLst>
          </p:cNvPr>
          <p:cNvSpPr txBox="1">
            <a:spLocks/>
          </p:cNvSpPr>
          <p:nvPr/>
        </p:nvSpPr>
        <p:spPr>
          <a:xfrm>
            <a:off x="6390167" y="6677078"/>
            <a:ext cx="5801833" cy="180921"/>
          </a:xfrm>
          <a:prstGeom prst="rect">
            <a:avLst/>
          </a:prstGeom>
          <a:no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2023 </a:t>
            </a:r>
            <a:r>
              <a:rPr lang="en-US" b="1" dirty="0" err="1">
                <a:solidFill>
                  <a:schemeClr val="tx1"/>
                </a:solidFill>
              </a:rPr>
              <a:t>Programa</a:t>
            </a:r>
            <a:r>
              <a:rPr lang="en-US" b="1" dirty="0">
                <a:solidFill>
                  <a:schemeClr val="tx1"/>
                </a:solidFill>
              </a:rPr>
              <a:t> de </a:t>
            </a:r>
            <a:r>
              <a:rPr lang="en-US" b="1" dirty="0" err="1">
                <a:solidFill>
                  <a:schemeClr val="tx1"/>
                </a:solidFill>
              </a:rPr>
              <a:t>Servicios</a:t>
            </a:r>
            <a:r>
              <a:rPr lang="en-US" b="1" dirty="0">
                <a:solidFill>
                  <a:schemeClr val="tx1"/>
                </a:solidFill>
              </a:rPr>
              <a:t> de SAFE para Personas con </a:t>
            </a:r>
            <a:r>
              <a:rPr lang="en-US" b="1" dirty="0" err="1">
                <a:solidFill>
                  <a:schemeClr val="tx1"/>
                </a:solidFill>
              </a:rPr>
              <a:t>Discapacidades</a:t>
            </a:r>
            <a:endParaRPr lang="en-US" b="1" dirty="0">
              <a:solidFill>
                <a:schemeClr val="tx1"/>
              </a:solidFill>
            </a:endParaRPr>
          </a:p>
        </p:txBody>
      </p:sp>
      <p:sp>
        <p:nvSpPr>
          <p:cNvPr id="3" name="TextBox 2">
            <a:extLst>
              <a:ext uri="{FF2B5EF4-FFF2-40B4-BE49-F238E27FC236}">
                <a16:creationId xmlns:a16="http://schemas.microsoft.com/office/drawing/2014/main" id="{8DC57618-E58A-4142-B3FE-06EB6AE548A1}"/>
              </a:ext>
            </a:extLst>
          </p:cNvPr>
          <p:cNvSpPr txBox="1"/>
          <p:nvPr/>
        </p:nvSpPr>
        <p:spPr>
          <a:xfrm>
            <a:off x="3050721" y="5520660"/>
            <a:ext cx="6856700" cy="800219"/>
          </a:xfrm>
          <a:prstGeom prst="rect">
            <a:avLst/>
          </a:prstGeom>
          <a:solidFill>
            <a:schemeClr val="bg1"/>
          </a:solidFill>
        </p:spPr>
        <p:txBody>
          <a:bodyPr wrap="square" rtlCol="0">
            <a:spAutoFit/>
          </a:bodyPr>
          <a:lstStyle/>
          <a:p>
            <a:r>
              <a:rPr lang="en-US" sz="4600" b="1" dirty="0">
                <a:latin typeface="Tahoma" panose="020B0604030504040204" pitchFamily="34" charset="0"/>
                <a:ea typeface="Tahoma" panose="020B0604030504040204" pitchFamily="34" charset="0"/>
                <a:cs typeface="Tahoma" panose="020B0604030504040204" pitchFamily="34" charset="0"/>
              </a:rPr>
              <a:t>¿</a:t>
            </a:r>
            <a:r>
              <a:rPr lang="en-US" sz="4600" b="1" dirty="0" err="1">
                <a:latin typeface="Tahoma" panose="020B0604030504040204" pitchFamily="34" charset="0"/>
                <a:ea typeface="Tahoma" panose="020B0604030504040204" pitchFamily="34" charset="0"/>
                <a:cs typeface="Tahoma" panose="020B0604030504040204" pitchFamily="34" charset="0"/>
              </a:rPr>
              <a:t>Qué</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puede</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hacer</a:t>
            </a:r>
            <a:r>
              <a:rPr lang="en-US" sz="4600" b="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06294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42698</TotalTime>
  <Words>7401</Words>
  <Application>Microsoft Macintosh PowerPoint</Application>
  <PresentationFormat>Widescreen</PresentationFormat>
  <Paragraphs>511</Paragraphs>
  <Slides>47</Slides>
  <Notes>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Calibri</vt:lpstr>
      <vt:lpstr>PraterBlockPro</vt:lpstr>
      <vt:lpstr>Marvin Round</vt:lpstr>
      <vt:lpstr>Smoothy Slanted</vt:lpstr>
      <vt:lpstr>Arial</vt:lpstr>
      <vt:lpstr>Verdana</vt:lpstr>
      <vt:lpstr>Tahoma</vt:lpstr>
      <vt:lpstr>Calibri Light</vt:lpstr>
      <vt:lpstr>Smoothy</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 Feelings and Acts</dc:title>
  <dc:creator>Megan Westmore</dc:creator>
  <cp:lastModifiedBy>Eric Castro</cp:lastModifiedBy>
  <cp:revision>205</cp:revision>
  <dcterms:created xsi:type="dcterms:W3CDTF">2021-06-13T18:15:23Z</dcterms:created>
  <dcterms:modified xsi:type="dcterms:W3CDTF">2023-03-08T19:20:56Z</dcterms:modified>
</cp:coreProperties>
</file>