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302" r:id="rId3"/>
    <p:sldId id="258" r:id="rId4"/>
    <p:sldId id="259" r:id="rId5"/>
    <p:sldId id="260" r:id="rId6"/>
    <p:sldId id="261" r:id="rId7"/>
    <p:sldId id="272" r:id="rId8"/>
    <p:sldId id="273" r:id="rId9"/>
    <p:sldId id="274" r:id="rId10"/>
    <p:sldId id="275" r:id="rId11"/>
    <p:sldId id="263" r:id="rId12"/>
    <p:sldId id="276" r:id="rId13"/>
    <p:sldId id="277" r:id="rId14"/>
    <p:sldId id="265" r:id="rId15"/>
    <p:sldId id="278" r:id="rId16"/>
    <p:sldId id="279" r:id="rId17"/>
    <p:sldId id="280" r:id="rId18"/>
    <p:sldId id="281" r:id="rId19"/>
    <p:sldId id="282" r:id="rId20"/>
    <p:sldId id="283" r:id="rId21"/>
    <p:sldId id="284" r:id="rId22"/>
    <p:sldId id="285" r:id="rId23"/>
    <p:sldId id="286" r:id="rId24"/>
    <p:sldId id="264" r:id="rId25"/>
    <p:sldId id="288" r:id="rId26"/>
    <p:sldId id="287" r:id="rId27"/>
    <p:sldId id="289" r:id="rId28"/>
    <p:sldId id="290" r:id="rId29"/>
    <p:sldId id="291" r:id="rId30"/>
    <p:sldId id="292" r:id="rId31"/>
    <p:sldId id="293" r:id="rId32"/>
    <p:sldId id="294" r:id="rId33"/>
    <p:sldId id="296" r:id="rId34"/>
    <p:sldId id="295" r:id="rId35"/>
    <p:sldId id="297" r:id="rId36"/>
    <p:sldId id="298" r:id="rId37"/>
    <p:sldId id="299" r:id="rId38"/>
    <p:sldId id="266" r:id="rId39"/>
    <p:sldId id="267" r:id="rId40"/>
    <p:sldId id="268" r:id="rId41"/>
    <p:sldId id="269" r:id="rId42"/>
    <p:sldId id="270" r:id="rId43"/>
    <p:sldId id="271" r:id="rId44"/>
    <p:sldId id="303" r:id="rId45"/>
    <p:sldId id="304"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Marvin Round" panose="02000000000000000000" pitchFamily="2" charset="0"/>
      <p:regular r:id="rId54"/>
    </p:embeddedFont>
    <p:embeddedFont>
      <p:font typeface="Open Sans Extrabold" panose="020F0502020204030204" pitchFamily="34" charset="0"/>
      <p:bold r:id="rId55"/>
      <p:italic r:id="rId56"/>
      <p:boldItalic r:id="rId57"/>
    </p:embeddedFont>
    <p:embeddedFont>
      <p:font typeface="PraterBlockPro" panose="020B0504010101020102" pitchFamily="34" charset="77"/>
      <p:regular r:id="rId58"/>
    </p:embeddedFont>
    <p:embeddedFont>
      <p:font typeface="Smoothy" pitchFamily="2" charset="77"/>
      <p:regular r:id="rId59"/>
    </p:embeddedFont>
    <p:embeddedFont>
      <p:font typeface="Smoothy Slanted" pitchFamily="2" charset="77"/>
      <p:italic r:id="rId60"/>
    </p:embeddedFont>
    <p:embeddedFont>
      <p:font typeface="Tahoma" panose="020B0604030504040204" pitchFamily="34" charset="0"/>
      <p:regular r:id="rId61"/>
      <p:bold r:id="rId62"/>
    </p:embeddedFont>
    <p:embeddedFont>
      <p:font typeface="Verdana" panose="020B060403050404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lia Martin" initials="IM" lastIdx="2" clrIdx="0">
    <p:extLst>
      <p:ext uri="{19B8F6BF-5375-455C-9EA6-DF929625EA0E}">
        <p15:presenceInfo xmlns:p15="http://schemas.microsoft.com/office/powerpoint/2012/main" userId="b931d2294af186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7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2"/>
    <p:restoredTop sz="81628" autoAdjust="0"/>
  </p:normalViewPr>
  <p:slideViewPr>
    <p:cSldViewPr snapToGrid="0">
      <p:cViewPr>
        <p:scale>
          <a:sx n="125" d="100"/>
          <a:sy n="125" d="100"/>
        </p:scale>
        <p:origin x="192" y="432"/>
      </p:cViewPr>
      <p:guideLst/>
    </p:cSldViewPr>
  </p:slideViewPr>
  <p:notesTextViewPr>
    <p:cViewPr>
      <p:scale>
        <a:sx n="100" d="100"/>
        <a:sy n="100" d="100"/>
      </p:scale>
      <p:origin x="0" y="0"/>
    </p:cViewPr>
  </p:notesTextViewPr>
  <p:sorterViewPr>
    <p:cViewPr>
      <p:scale>
        <a:sx n="100" d="100"/>
        <a:sy n="100" d="100"/>
      </p:scale>
      <p:origin x="0" y="-107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04T13:58:37.360" idx="1">
    <p:pos x="4056" y="190"/>
    <p:text>Copy/paste this slide onto slides 11 &amp; 25 with the addition of the checkmarks.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06T11:22:10.274" idx="2">
    <p:pos x="3660" y="546"/>
    <p:text>Copy/paste onto slides 36 &amp; 37. PowerPoint is not letting me edit the text on those two slides.</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78DA1-0D29-4D91-A755-0D5F190F53AC}" type="datetimeFigureOut">
              <a:rPr lang="en-US" smtClean="0"/>
              <a:t>2/27/23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AD880-1A06-4208-AE42-F9AA99F6D3F3}" type="slidenum">
              <a:rPr lang="en-US" smtClean="0"/>
              <a:t>‹#›</a:t>
            </a:fld>
            <a:endParaRPr lang="en-US" dirty="0"/>
          </a:p>
        </p:txBody>
      </p:sp>
    </p:spTree>
    <p:extLst>
      <p:ext uri="{BB962C8B-B14F-4D97-AF65-F5344CB8AC3E}">
        <p14:creationId xmlns:p14="http://schemas.microsoft.com/office/powerpoint/2010/main" val="48277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NOTA:  El plan de estudios de Mis derechos, mi vida se desarrolló para que fuera lo más accesible posible para estudiantes de diversas identidades, discapacidades y necesidades de apoyo. Siempre que fue posible, usamos un lenguaje que fuera el más accesible e inclusivo de todas las identidades, incluidas las identidades LGBTQIA+. Sin embargo, estamos conscientes de que existen necesidades interconectadas relacionadas con la gramática correcta y lógica, el lenguaje inclusive y la accesibilidad. Le empoderamos para tomar decisiones respecto al lenguaje que MEJOR corresponde a las necesidades de sus estudiantes o de las personas que atiende en cuanto a representar y afirmar sus identidades y a asegurarse de que puedan tener acceso al material y entenderlo.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De manera que TODOS sus estudiantes se sientan incluidos, las diapositivas tendrán, por ejemplo, “amigo/a/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nuestro mejor intento de usar un lenguaje no binario directo, que aún no es común - incluso ni bien aceptado - en países de habla hispana. Sin embargo, las notas para el facilitador, serán un poco diferentes. Mientras se usó un lenguaje no binario indirecto lo más posible, </a:t>
            </a:r>
            <a:r>
              <a:rPr lang="es-MX" sz="1800" i="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se usó "o/a/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las notas para no afectar el flujo de sus explicaciones. Confiamos en que conocerá a sus estudiantes y que usará el lenguaje más apropiado para sus géneros.</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repetición ayuda para el aprendizaje. Dedique tiempo a revisar la última clase de Mis derechos, mi vida, que impartió antes de comenzar esta sesión.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puede responder a las preguntas privadas que el grupo le haya entregado en tarjetas durante su sesión de clase anterior.</a:t>
            </a:r>
          </a:p>
          <a:p>
            <a:r>
              <a:rPr lang="en-US" sz="1200" kern="1200" dirty="0">
                <a:solidFill>
                  <a:schemeClr val="tx1"/>
                </a:solidFill>
                <a:effectLst/>
                <a:latin typeface="+mn-lt"/>
                <a:ea typeface="+mn-ea"/>
                <a:cs typeface="+mn-cs"/>
              </a:rPr>
              <a:t> </a:t>
            </a:r>
          </a:p>
          <a:p>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En la clase de hoy, hablaremos sobre lo que escuchamos acerca de los cuerpos y del sexo y de lo que es verdad. También hablaremos sobre algunas buenas maneras de aprender más acerca de sus cuerpos y del sexo después de que terminen nuestras clases. Por último, tendrán oportunidad de practicar defenderse</a:t>
            </a:r>
            <a:r>
              <a:rPr lang="es-MX" sz="1200" i="1" kern="1200" baseline="0" noProof="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147199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Algunas veces, las personas piensan que la pornografía es real y que es una buena manera de aprender acerca del sexo. La verdad es que, igual que las películas y la tele, la pornografía no es una buena manera de aprender acerca del sexo.  La pornografía usa actores. Muchas veces, lo que se ve en la pornografía, películas y televisión no es realístico. Pueden ver a personas teniendo sexo muy violento en el que una persona lastima a la otra persona</a:t>
            </a:r>
            <a:r>
              <a:rPr lang="es-MX" sz="1200" b="0" i="1" u="none" strike="noStrike" kern="1200" baseline="0" noProof="0" dirty="0">
                <a:solidFill>
                  <a:schemeClr val="tx1"/>
                </a:solidFill>
                <a:effectLst/>
                <a:latin typeface="+mn-lt"/>
                <a:ea typeface="+mn-ea"/>
                <a:cs typeface="+mn-cs"/>
              </a:rPr>
              <a:t>. Algunas veces, personas en pornografía tienen sexo por mucho, mucho tiempo. O pueden ver a personas que tienen sexo sin antes pedir consentimiento</a:t>
            </a:r>
            <a:r>
              <a:rPr lang="es-MX" sz="1200" b="0" i="1" u="none" strike="noStrike"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1"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noProof="0" dirty="0">
                <a:solidFill>
                  <a:schemeClr val="tx1"/>
                </a:solidFill>
                <a:effectLst/>
                <a:latin typeface="+mn-lt"/>
                <a:ea typeface="+mn-ea"/>
                <a:cs typeface="+mn-cs"/>
              </a:rPr>
              <a:t>En la vida real, el tener sexo nunca debe dolerle a ninguna de las dos personas. Siempre pregunten antes de tocar el cuerpo de alguien. En la vida real, el sexo puede durar mucho tiempo o solo unos cuantos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1"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noProof="0" dirty="0">
                <a:solidFill>
                  <a:schemeClr val="tx1"/>
                </a:solidFill>
                <a:effectLst/>
                <a:latin typeface="+mn-lt"/>
                <a:ea typeface="+mn-ea"/>
                <a:cs typeface="+mn-cs"/>
              </a:rPr>
              <a:t>Si ven pornografía, necesitan recordar que no es real. No deben esperar que su pareja actúe de la manera que actúan las personas en pornografía. Antes de tener sexo, hablen con su pareja acerca de sus límites sexuales y pregunten acerca de los límites sexual de su pareja. Asegúrense de obtener el consentimiento de su pareja para tocar su cuerpo y de continuar verificando con ella para asegurarse </a:t>
            </a:r>
            <a:r>
              <a:rPr lang="es-MX" sz="1200" b="0" i="1" u="none" strike="noStrike" kern="1200" baseline="0" noProof="0" dirty="0">
                <a:solidFill>
                  <a:schemeClr val="tx1"/>
                </a:solidFill>
                <a:effectLst/>
                <a:latin typeface="+mn-lt"/>
                <a:ea typeface="+mn-ea"/>
                <a:cs typeface="+mn-cs"/>
              </a:rPr>
              <a:t>de que todo se sienta bien.</a:t>
            </a:r>
            <a:endParaRPr lang="es-MX" b="0" i="1" noProof="0" dirty="0">
              <a:effectLst/>
            </a:endParaRP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10</a:t>
            </a:fld>
            <a:endParaRPr lang="en-US" dirty="0"/>
          </a:p>
        </p:txBody>
      </p:sp>
    </p:spTree>
    <p:extLst>
      <p:ext uri="{BB962C8B-B14F-4D97-AF65-F5344CB8AC3E}">
        <p14:creationId xmlns:p14="http://schemas.microsoft.com/office/powerpoint/2010/main" val="103796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Hemos hablado sobre la virginidad y la pornografía. Ahora, hablaremos sobre algunas otras cosas que quizás hayan escuchado acerca del sexo y de los cuerpos. En las siguientes diapositivas, leeré una declaración. Si piensan que la declaración es cierta, muestren un pulgar hacia arriba. Si piensan que la declaración es falsa, muestren un pulgar hacia abajo.</a:t>
            </a:r>
          </a:p>
        </p:txBody>
      </p:sp>
      <p:sp>
        <p:nvSpPr>
          <p:cNvPr id="4" name="Slide Number Placeholder 3"/>
          <p:cNvSpPr>
            <a:spLocks noGrp="1"/>
          </p:cNvSpPr>
          <p:nvPr>
            <p:ph type="sldNum" sz="quarter" idx="10"/>
          </p:nvPr>
        </p:nvSpPr>
        <p:spPr/>
        <p:txBody>
          <a:bodyPr/>
          <a:lstStyle/>
          <a:p>
            <a:fld id="{CECF5B3D-642E-4B28-87C2-F57D0825168C}" type="slidenum">
              <a:rPr lang="en-US" smtClean="0"/>
              <a:t>11</a:t>
            </a:fld>
            <a:endParaRPr lang="en-US" dirty="0"/>
          </a:p>
        </p:txBody>
      </p:sp>
    </p:spTree>
    <p:extLst>
      <p:ext uri="{BB962C8B-B14F-4D97-AF65-F5344CB8AC3E}">
        <p14:creationId xmlns:p14="http://schemas.microsoft.com/office/powerpoint/2010/main" val="2342546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i="0" noProof="0" dirty="0"/>
              <a:t>Diga:  </a:t>
            </a:r>
            <a:r>
              <a:rPr lang="es-MX" i="1" noProof="0" dirty="0"/>
              <a:t>La primera vez que tienen sexo, debe doler. ¿Es cierto? </a:t>
            </a:r>
            <a:r>
              <a:rPr lang="es-ES" i="1" noProof="0" dirty="0"/>
              <a:t>Muestren un pulgar hacia arriba si piensan que sí, o un pulgar hacia abajo si piensan que no.</a:t>
            </a:r>
            <a:endParaRPr lang="es-MX" i="1" baseline="0" noProof="0" dirty="0"/>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endParaRPr lang="en-US" i="0" baseline="0" dirty="0"/>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12</a:t>
            </a:fld>
            <a:endParaRPr lang="en-US" dirty="0"/>
          </a:p>
        </p:txBody>
      </p:sp>
    </p:spTree>
    <p:extLst>
      <p:ext uri="{BB962C8B-B14F-4D97-AF65-F5344CB8AC3E}">
        <p14:creationId xmlns:p14="http://schemas.microsoft.com/office/powerpoint/2010/main" val="197411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 </a:t>
            </a:r>
            <a:r>
              <a:rPr lang="es-MX" sz="1200" b="0" i="1" u="none" strike="noStrike" kern="1200" baseline="0" noProof="0" dirty="0">
                <a:solidFill>
                  <a:schemeClr val="tx1"/>
                </a:solidFill>
                <a:effectLst/>
                <a:latin typeface="+mn-lt"/>
                <a:ea typeface="+mn-ea"/>
                <a:cs typeface="+mn-cs"/>
              </a:rPr>
              <a:t>No, el sexo no debe dolerle a ninguna de las dos personas. El buen sexo se trata de comunicación. Siempre pueden decir ¡NO! o usar una Declaración “yo” si algo no se siente bien. También es importante verificar con su pareja para asegurarse de que se sienta bien. (Usen su herramienta Verificación de consentimiento). Si su pareja les dice que no y les pide que se detengan, ¿qué deben hacer</a:t>
            </a:r>
            <a:r>
              <a:rPr lang="es-MX" sz="1200" b="0" i="1" u="none" strike="noStrike"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baseline="0" noProof="0" dirty="0">
                <a:solidFill>
                  <a:schemeClr val="tx1"/>
                </a:solidFill>
                <a:effectLst/>
                <a:latin typeface="+mn-lt"/>
                <a:ea typeface="+mn-ea"/>
                <a:cs typeface="+mn-cs"/>
              </a:rPr>
              <a:t>Deben detenerse de inmediato, retirarse y darle espacio a su pareja.</a:t>
            </a:r>
            <a:endParaRPr lang="es-MX" b="0" i="1" noProof="0" dirty="0">
              <a:effectLst/>
            </a:endParaRPr>
          </a:p>
          <a:p>
            <a:pPr rtl="0"/>
            <a:endParaRPr lang="es-MX" sz="1200" b="0" i="1" u="none" strike="noStrike" kern="120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Incluso si es la primera vez que tienen sexo, no debe doler. La primera vez que tienen sexo, quizás necesiten hacerlo más lentamente o tomar descansos. Recuerden: pueden usar el juego previo antes de tener sexo para ayudar a preparar sus cuerpos. Pueden hacer cosas como acurrucarse, besarse y tocarse los cuerpos. Y pueden usar lubricante para asegurar que el sexo se sienta más sueve y no lastime</a:t>
            </a:r>
            <a:r>
              <a:rPr lang="es-MX" sz="1200" b="0" i="1" u="none" strike="noStrike" kern="1200" baseline="0" noProof="0" dirty="0">
                <a:solidFill>
                  <a:schemeClr val="tx1"/>
                </a:solidFill>
                <a:effectLst/>
                <a:latin typeface="+mn-lt"/>
                <a:ea typeface="+mn-ea"/>
                <a:cs typeface="+mn-cs"/>
              </a:rPr>
              <a:t>. </a:t>
            </a:r>
          </a:p>
          <a:p>
            <a:pPr rtl="0"/>
            <a:endParaRPr lang="es-MX" sz="1200" b="0" i="1" u="none" strike="noStrike" kern="1200" baseline="0" noProof="0" dirty="0">
              <a:solidFill>
                <a:schemeClr val="tx1"/>
              </a:solidFill>
              <a:effectLst/>
              <a:latin typeface="+mn-lt"/>
              <a:ea typeface="+mn-ea"/>
              <a:cs typeface="+mn-cs"/>
            </a:endParaRPr>
          </a:p>
          <a:p>
            <a:pPr rtl="0"/>
            <a:r>
              <a:rPr lang="es-MX" sz="1200" b="0" i="1" u="none" kern="1200" noProof="0" dirty="0">
                <a:solidFill>
                  <a:schemeClr val="tx1"/>
                </a:solidFill>
                <a:effectLst/>
                <a:latin typeface="+mn-lt"/>
                <a:ea typeface="+mn-ea"/>
                <a:cs typeface="+mn-cs"/>
              </a:rPr>
              <a:t>Algunas veces, la vagina puede sangrar un poco la primera vez que tienen sexo. Para algunas personas esto es normal. Pero recuerden: si cualquier cosa duele al tener sexo, háganlo más lento o tomen un descanso. Si les preocupa algo que le sucede a su cuerpo durante el sexo, hablen con un profesional médico o con una persona adulta de su círculo verde de confianza.</a:t>
            </a:r>
            <a:br>
              <a:rPr lang="es-MX" noProof="0" dirty="0"/>
            </a:b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13</a:t>
            </a:fld>
            <a:endParaRPr lang="en-US" dirty="0"/>
          </a:p>
        </p:txBody>
      </p:sp>
    </p:spTree>
    <p:extLst>
      <p:ext uri="{BB962C8B-B14F-4D97-AF65-F5344CB8AC3E}">
        <p14:creationId xmlns:p14="http://schemas.microsoft.com/office/powerpoint/2010/main" val="3796490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Agregaremos nuestro último elemento a la Lista de verificación para sexualidad segura. El último elemento es 7. El juego previo y la lubricación.</a:t>
            </a:r>
            <a:r>
              <a:rPr lang="es-MX" i="1" baseline="0" noProof="0" dirty="0"/>
              <a:t> Si han pasado por todos los demás elementos en la lista de verificación y creen que es momento de tener sexo, asegúrense de tener lubricante a la mano y de hacer un poco de juego previo. Ambas cosas pueden ayudar a preparar su cuerpo para el sexo y pueden hacer que el sexo se sea más suave para que no lastime. El lubricante y el juego previo también pueden hacer que sea menos probable que el condón se rompa, lo que ayuda a proteger su cuerpo contra ITS y embarazos.</a:t>
            </a:r>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Pida que alguien del grupo se ofrezca para colocar el elemento </a:t>
            </a:r>
            <a:r>
              <a:rPr lang="es-MX" noProof="0" dirty="0"/>
              <a:t>7. El juego previo y la lubricación </a:t>
            </a:r>
            <a:r>
              <a:rPr lang="es-ES" i="0" baseline="0" dirty="0"/>
              <a:t>en la lista de verificación del grupo</a:t>
            </a:r>
            <a:r>
              <a:rPr lang="es-MX" i="0" baseline="0" noProof="0" dirty="0"/>
              <a:t>. Distribuya el material impreso para estudiantes </a:t>
            </a:r>
            <a:r>
              <a:rPr lang="es-MX" noProof="0" dirty="0"/>
              <a:t>7. El juego previo y la lubricación </a:t>
            </a:r>
            <a:r>
              <a:rPr lang="es-MX" i="0" baseline="0" noProof="0" dirty="0"/>
              <a:t>y una barra adhesiva a cada estudiante. Deles tiempo para pegar el gráfico </a:t>
            </a:r>
            <a:r>
              <a:rPr lang="es-MX" noProof="0" dirty="0"/>
              <a:t>7. El juego previo y la lubricación </a:t>
            </a:r>
            <a:r>
              <a:rPr lang="es-MX" i="0" baseline="0" noProof="0" dirty="0"/>
              <a:t>en su propia lista de verificación. </a:t>
            </a:r>
            <a:endParaRPr lang="en-US" i="1"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14</a:t>
            </a:fld>
            <a:endParaRPr lang="en-US" dirty="0"/>
          </a:p>
        </p:txBody>
      </p:sp>
    </p:spTree>
    <p:extLst>
      <p:ext uri="{BB962C8B-B14F-4D97-AF65-F5344CB8AC3E}">
        <p14:creationId xmlns:p14="http://schemas.microsoft.com/office/powerpoint/2010/main" val="20139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Pueden embarazarse la primera vez que tienen sexo de un pene en una vagina. ¿Es cierto?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15</a:t>
            </a:fld>
            <a:endParaRPr lang="en-US" dirty="0"/>
          </a:p>
        </p:txBody>
      </p:sp>
    </p:spTree>
    <p:extLst>
      <p:ext uri="{BB962C8B-B14F-4D97-AF65-F5344CB8AC3E}">
        <p14:creationId xmlns:p14="http://schemas.microsoft.com/office/powerpoint/2010/main" val="306263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Cualquier momento que tienen sexo en el que un pene entra a una vagina, ustedes o su pareja pueden embarazarse. Esto es cierto incluso si la persona con vulva y vagina nunca había tenido sexo antes o si está reglando.</a:t>
            </a:r>
          </a:p>
        </p:txBody>
      </p:sp>
      <p:sp>
        <p:nvSpPr>
          <p:cNvPr id="4" name="Slide Number Placeholder 3"/>
          <p:cNvSpPr>
            <a:spLocks noGrp="1"/>
          </p:cNvSpPr>
          <p:nvPr>
            <p:ph type="sldNum" sz="quarter" idx="10"/>
          </p:nvPr>
        </p:nvSpPr>
        <p:spPr/>
        <p:txBody>
          <a:bodyPr/>
          <a:lstStyle/>
          <a:p>
            <a:fld id="{3E6AD880-1A06-4208-AE42-F9AA99F6D3F3}" type="slidenum">
              <a:rPr lang="en-US" smtClean="0"/>
              <a:t>16</a:t>
            </a:fld>
            <a:endParaRPr lang="en-US" dirty="0"/>
          </a:p>
        </p:txBody>
      </p:sp>
    </p:spTree>
    <p:extLst>
      <p:ext uri="{BB962C8B-B14F-4D97-AF65-F5344CB8AC3E}">
        <p14:creationId xmlns:p14="http://schemas.microsoft.com/office/powerpoint/2010/main" val="217635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El tener sexo hace que sea una persona mala y sucia. ¿Es cierto?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17</a:t>
            </a:fld>
            <a:endParaRPr lang="en-US" dirty="0"/>
          </a:p>
        </p:txBody>
      </p:sp>
    </p:spTree>
    <p:extLst>
      <p:ext uri="{BB962C8B-B14F-4D97-AF65-F5344CB8AC3E}">
        <p14:creationId xmlns:p14="http://schemas.microsoft.com/office/powerpoint/2010/main" val="24192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No, ¡eso no es cierto! </a:t>
            </a:r>
            <a:r>
              <a:rPr lang="es-MX" b="0" i="1" dirty="0">
                <a:latin typeface="Tahoma" panose="020B0604030504040204" pitchFamily="34" charset="0"/>
                <a:ea typeface="Tahoma" panose="020B0604030504040204" pitchFamily="34" charset="0"/>
                <a:cs typeface="Tahoma" panose="020B0604030504040204" pitchFamily="34" charset="0"/>
              </a:rPr>
              <a:t>La mayoría de las personas tendrán sexo en algún momento de su vida.</a:t>
            </a:r>
            <a:endParaRPr lang="es-MX" b="0" i="1" noProof="0" dirty="0"/>
          </a:p>
          <a:p>
            <a:endParaRPr lang="es-MX" i="1" noProof="0" dirty="0"/>
          </a:p>
          <a:p>
            <a:r>
              <a:rPr lang="es-MX" i="1" noProof="0" dirty="0"/>
              <a:t>Nunca está bien hacer que alguien se sienta mal por tener sexo o por tener mucho sexo. No está chido decirle a alguien que es “puta” o algo así o burlarse de ella. De manera similar, no está chido burlarse de alguien por ser virgen</a:t>
            </a:r>
            <a:r>
              <a:rPr lang="es-MX" i="1" baseline="0" noProof="0" dirty="0"/>
              <a:t>. </a:t>
            </a:r>
          </a:p>
          <a:p>
            <a:endParaRPr lang="es-MX" i="1" baseline="0" noProof="0" dirty="0"/>
          </a:p>
          <a:p>
            <a:r>
              <a:rPr lang="es-MX" i="1" baseline="0" noProof="0" dirty="0"/>
              <a:t>Respeten la elección de cada quien acerca de si quiere tener sexo o no. ¡Y otras personas necesitan respetar su elección también!</a:t>
            </a: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18</a:t>
            </a:fld>
            <a:endParaRPr lang="en-US" dirty="0"/>
          </a:p>
        </p:txBody>
      </p:sp>
    </p:spTree>
    <p:extLst>
      <p:ext uri="{BB962C8B-B14F-4D97-AF65-F5344CB8AC3E}">
        <p14:creationId xmlns:p14="http://schemas.microsoft.com/office/powerpoint/2010/main" val="875280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El sexo debe sentirse bien para las dos personas. ¿Es cierto?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19</a:t>
            </a:fld>
            <a:endParaRPr lang="en-US" dirty="0"/>
          </a:p>
        </p:txBody>
      </p:sp>
    </p:spTree>
    <p:extLst>
      <p:ext uri="{BB962C8B-B14F-4D97-AF65-F5344CB8AC3E}">
        <p14:creationId xmlns:p14="http://schemas.microsoft.com/office/powerpoint/2010/main" val="20090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Use la gran caja de herramientas de la clase para repasar las herramientas para relaciones sanas (Declaraciones “yo”, Mapa de relaciones, ¡NO! y Verificación de consentimiento). Pida al grupo que retire una herramienta a la vez y que hable sobre qué es y cómo se usa. Puede ser de gran ayuda para este repaso si proporciona situaciones específicas en qué pensar detenidamente.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Por ejemplo, podría preguntar: “Si alguien les miente, ¿cuál sería una Declaración “yo” que podrían usar para hacerle saber cómo se sienten?”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Quizás incluso considere usar ejemplos de situaciones que han ocurrido recientemente en su salón de clase, siempre y cuando no quebranten la confidencialidad. </a:t>
            </a:r>
            <a:r>
              <a:rPr lang="es-ES" sz="1200" b="0" kern="1200" dirty="0">
                <a:solidFill>
                  <a:srgbClr val="FF0000"/>
                </a:solidFill>
                <a:effectLst/>
                <a:latin typeface="+mn-lt"/>
                <a:ea typeface="+mn-ea"/>
                <a:cs typeface="+mn-cs"/>
              </a:rPr>
              <a:t>También puede pedirles que conecten las herramientas de la caja a sus relaciones actuales. </a:t>
            </a:r>
            <a:r>
              <a:rPr lang="es-ES" sz="1200" b="0" kern="1200" baseline="0" dirty="0">
                <a:solidFill>
                  <a:srgbClr val="FF0000"/>
                </a:solidFill>
                <a:effectLst/>
                <a:latin typeface="+mn-lt"/>
                <a:ea typeface="+mn-ea"/>
                <a:cs typeface="+mn-cs"/>
              </a:rPr>
              <a:t>Podría decir: “¿Alguien puede contarme sobre algo que está sucediendo ahora en sus vidas, con lo que la caja de herramientas pudiera ayudarles?”.</a:t>
            </a:r>
            <a:endParaRPr lang="en-US" b="0" dirty="0">
              <a:solidFill>
                <a:srgbClr val="FF0000"/>
              </a:solidFill>
              <a:effectLst/>
            </a:endParaRPr>
          </a:p>
          <a:p>
            <a:endParaRPr lang="en-US" dirty="0"/>
          </a:p>
          <a:p>
            <a:r>
              <a:rPr lang="es-ES" dirty="0"/>
              <a:t>Las instrucciones sobre cómo usar cada herramienta para relaciones sanas se encuentran en las siguientes clases: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Declaraciones “yo”</a:t>
            </a:r>
            <a:r>
              <a:rPr lang="es-ES" b="0" baseline="0" dirty="0"/>
              <a:t>: clases 2 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Mapa de relaciones</a:t>
            </a:r>
            <a:r>
              <a:rPr lang="es-ES" b="0" baseline="0" dirty="0"/>
              <a:t>: clase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1" baseline="0" noProof="0" dirty="0"/>
              <a:t>¡NO!: </a:t>
            </a:r>
            <a:r>
              <a:rPr lang="es-MX" b="0" baseline="0" noProof="0" dirty="0"/>
              <a:t>clase 5</a:t>
            </a:r>
          </a:p>
          <a:p>
            <a:pPr marL="171450" indent="-171450">
              <a:buFont typeface="Arial" panose="020B0604020202020204" pitchFamily="34" charset="0"/>
              <a:buChar char="•"/>
            </a:pPr>
            <a:r>
              <a:rPr lang="es-MX" b="1" baseline="0" noProof="0" dirty="0"/>
              <a:t>Verificación de consentimiento: </a:t>
            </a:r>
            <a:r>
              <a:rPr lang="es-MX" b="0" baseline="0" noProof="0" dirty="0"/>
              <a:t>clase 6</a:t>
            </a: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118450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Sí, el sexo debe sentirse igualmente bien para las dos personas. Las personas con cualquier parte de cuerpo pueden tener orgasmos. Recuerden: un orgasmo es cuando sensaciones sexuales se acumulan y acumulan y luego se liberan. Normalmente, después de que una persona tiene un orgasmo, su cuerpo se siente muy, muy bien.</a:t>
            </a:r>
            <a:endParaRPr lang="es-MX" sz="1200" b="0" i="1" u="none" strike="noStrike" kern="1200" baseline="0" noProof="0" dirty="0">
              <a:solidFill>
                <a:schemeClr val="tx1"/>
              </a:solidFill>
              <a:effectLst/>
              <a:latin typeface="+mn-lt"/>
              <a:ea typeface="+mn-ea"/>
              <a:cs typeface="+mn-cs"/>
            </a:endParaRPr>
          </a:p>
          <a:p>
            <a:pPr rtl="0"/>
            <a:endParaRPr lang="es-MX" sz="1200" b="0" i="1" u="none" strike="noStrike" kern="1200" baseline="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Deben preocuparse por su pareja y verificar para asegurarse de que se sienta cómoda y que el sexo se sienta bien para ella. ¡Su pareja debe verificar con ustedes también!</a:t>
            </a: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20</a:t>
            </a:fld>
            <a:endParaRPr lang="en-US" dirty="0"/>
          </a:p>
        </p:txBody>
      </p:sp>
    </p:spTree>
    <p:extLst>
      <p:ext uri="{BB962C8B-B14F-4D97-AF65-F5344CB8AC3E}">
        <p14:creationId xmlns:p14="http://schemas.microsoft.com/office/powerpoint/2010/main" val="283968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Si alguna vez el sexo no se siente bien o les lastima, díganle a su pareja. No tienen que fingir que el sexo se siente bien o fingir que tienen un orgasmo.</a:t>
            </a:r>
          </a:p>
          <a:p>
            <a:endParaRPr lang="es-MX" i="1" baseline="0" noProof="0" dirty="0"/>
          </a:p>
          <a:p>
            <a:r>
              <a:rPr lang="es-MX" i="1" baseline="0" noProof="0" dirty="0"/>
              <a:t>¿Cuál sería una Declaración “yo” que podrían usar para hacer a su pareja saber que el sexo no se siente bien?</a:t>
            </a:r>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Puede usar los materiales de la gran caja de herramientas para relaciones sanas del grupo y la herramienta Declaraciones “yo”</a:t>
            </a:r>
            <a:r>
              <a:rPr lang="es-MX" baseline="0" noProof="0" dirty="0"/>
              <a:t> para ayudar al grupo, según sea necesario.</a:t>
            </a:r>
            <a:endParaRPr lang="es-MX" i="0" baseline="0" noProof="0" dirty="0"/>
          </a:p>
          <a:p>
            <a:endParaRPr lang="es-MX" noProof="0" dirty="0"/>
          </a:p>
          <a:p>
            <a:r>
              <a:rPr lang="es-MX" i="0" noProof="0" dirty="0"/>
              <a:t>Diga: </a:t>
            </a:r>
            <a:r>
              <a:rPr lang="es-MX" i="1" baseline="0" noProof="0" dirty="0"/>
              <a:t>Algunos ejemplos incluyen: “Yo quiero probar otra cosa”,  “Yo necesito cambiar de posición” o “Yo no me siento a gusto. Necesitamos detenernos”.</a:t>
            </a:r>
          </a:p>
          <a:p>
            <a:endParaRPr lang="en-US" i="1" baseline="0" dirty="0"/>
          </a:p>
          <a:p>
            <a:r>
              <a:rPr lang="es-MX" i="1" baseline="0" noProof="0" dirty="0"/>
              <a:t>Si su pareja les dice que algo no se siente bien, no significa que hizo algo mal o que sean malos para el sexo. Solo significa que necesitan hablar más con su pareja para indagar qué es lo que se siente bien tanto para ustedes como para su pareja.</a:t>
            </a:r>
            <a:endParaRPr lang="es-MX" i="0"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21</a:t>
            </a:fld>
            <a:endParaRPr lang="en-US" dirty="0"/>
          </a:p>
        </p:txBody>
      </p:sp>
    </p:spTree>
    <p:extLst>
      <p:ext uri="{BB962C8B-B14F-4D97-AF65-F5344CB8AC3E}">
        <p14:creationId xmlns:p14="http://schemas.microsoft.com/office/powerpoint/2010/main" val="392954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La pornografía es una buena manera de aprender acerca del sexo. ¿Es cierto</a:t>
            </a:r>
            <a:r>
              <a:rPr lang="en-US" i="1" dirty="0"/>
              <a:t>?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22</a:t>
            </a:fld>
            <a:endParaRPr lang="en-US" dirty="0"/>
          </a:p>
        </p:txBody>
      </p:sp>
    </p:spTree>
    <p:extLst>
      <p:ext uri="{BB962C8B-B14F-4D97-AF65-F5344CB8AC3E}">
        <p14:creationId xmlns:p14="http://schemas.microsoft.com/office/powerpoint/2010/main" val="2564218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Hablamos antes acerca de cómo la pornografía no es real. Son actores. El sexo en la vida real no es como el sexo en la pornografía.</a:t>
            </a: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Después del descanso para el cerebro, hablaremos acerca de mejores maneras de aprender sobre el sexo, en lugar de aprenderlo de la pornografía.</a:t>
            </a:r>
            <a:endParaRPr lang="en-US" sz="1200" b="0" i="1"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6AD880-1A06-4208-AE42-F9AA99F6D3F3}" type="slidenum">
              <a:rPr lang="en-US" smtClean="0"/>
              <a:t>23</a:t>
            </a:fld>
            <a:endParaRPr lang="en-US" dirty="0"/>
          </a:p>
        </p:txBody>
      </p:sp>
    </p:spTree>
    <p:extLst>
      <p:ext uri="{BB962C8B-B14F-4D97-AF65-F5344CB8AC3E}">
        <p14:creationId xmlns:p14="http://schemas.microsoft.com/office/powerpoint/2010/main" val="1518066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ES" i="1" dirty="0"/>
              <a:t>Eso fue mucha información, ¡y van muy bien! </a:t>
            </a:r>
            <a:r>
              <a:rPr lang="es-ES" i="1" baseline="0" dirty="0"/>
              <a:t>Tomemos un breve descanso para el cerebro antes de continuar con la clase.</a:t>
            </a:r>
          </a:p>
          <a:p>
            <a:endParaRPr lang="es-ES" i="1" baseline="0" dirty="0"/>
          </a:p>
          <a:p>
            <a:r>
              <a:rPr lang="es-ES" dirty="0"/>
              <a:t>A continuación, se presentan tres ideas para dar al grupo una breve oportunidad de descanso para el cerebro. Siéntese con la libertad de aportar sus propias ideas para descansos para el cerebro que funcionen mejor para su grupo.</a:t>
            </a:r>
          </a:p>
          <a:p>
            <a:endParaRPr lang="en-US" dirty="0"/>
          </a:p>
          <a:p>
            <a:r>
              <a:rPr lang="es-MX" b="1" noProof="0" dirty="0"/>
              <a:t>Respiración a cinco dedos</a:t>
            </a:r>
          </a:p>
          <a:p>
            <a:r>
              <a:rPr lang="es-ES" b="0" dirty="0"/>
              <a:t>Para este ejercicio, pida al grupo que coloquen una mano enfrente de su pecho con sus cinco dedos abiertos</a:t>
            </a:r>
            <a:r>
              <a:rPr lang="en-US" b="0" baseline="0" dirty="0"/>
              <a:t>. </a:t>
            </a:r>
            <a:r>
              <a:rPr lang="es-ES" b="0" baseline="0" dirty="0"/>
              <a:t>Luego, que usen el dedo índice de la otra mano para trazar hacia arriba y abajo por cada uno de los cinco dedos, comenzando por el pulgar</a:t>
            </a:r>
            <a:r>
              <a:rPr lang="en-US" b="0" baseline="0" dirty="0"/>
              <a:t>. </a:t>
            </a:r>
            <a:r>
              <a:rPr lang="es-ES" b="0" baseline="0" dirty="0"/>
              <a:t>A medida que tracen hacia arriba por un dedo, respiran hacia adentro. A medida que tracen hacia abajo por un dedo, respiran hacia afuera</a:t>
            </a:r>
            <a:r>
              <a:rPr lang="en-US" b="0" baseline="0" dirty="0"/>
              <a:t>. </a:t>
            </a:r>
            <a:r>
              <a:rPr lang="es-ES" b="0" baseline="0" dirty="0"/>
              <a:t>Cuando respiran hacia fuera en el dedo meñique, les puede decir que sacudan sus manos y brazos</a:t>
            </a:r>
            <a:r>
              <a:rPr lang="en-US" b="0" baseline="0" dirty="0"/>
              <a:t>. </a:t>
            </a:r>
            <a:r>
              <a:rPr lang="es-ES" b="0" baseline="0" dirty="0"/>
              <a:t>Al avanzar el año escolar, puede pedir a alguien del grupo que dirija este ejercicio para sus pares.</a:t>
            </a:r>
            <a:endParaRPr lang="en-US" b="0" baseline="0" dirty="0"/>
          </a:p>
          <a:p>
            <a:endParaRPr lang="en-US" b="0" baseline="0" dirty="0"/>
          </a:p>
          <a:p>
            <a:r>
              <a:rPr lang="es-ES" b="0" baseline="0" dirty="0"/>
              <a:t>Si este ejercicio no es físicamente accesible para su grupo, puede mostrar el trazado con su propia mano a medida que respiren hacia adentro y hacia afuera.</a:t>
            </a:r>
          </a:p>
          <a:p>
            <a:endParaRPr lang="en-US" b="0" dirty="0"/>
          </a:p>
          <a:p>
            <a:r>
              <a:rPr lang="en-US" b="1" dirty="0"/>
              <a:t>Descanso para </a:t>
            </a:r>
            <a:r>
              <a:rPr lang="es-MX" b="1" noProof="0" dirty="0"/>
              <a:t>estirarse</a:t>
            </a:r>
          </a:p>
          <a:p>
            <a:r>
              <a:rPr lang="es-ES" b="0" dirty="0"/>
              <a:t>Dirija al grupo a través de una serie de estiramientos básicos</a:t>
            </a:r>
            <a:r>
              <a:rPr lang="en-US" b="0" baseline="0" dirty="0"/>
              <a:t>. </a:t>
            </a:r>
            <a:r>
              <a:rPr lang="es-ES" b="0" baseline="0" dirty="0"/>
              <a:t>Estos pueden realizarse en una silla o de pie, dependiendo de las necesidades de adaptación de su grupo</a:t>
            </a:r>
            <a:r>
              <a:rPr lang="en-US" b="0" baseline="0" dirty="0"/>
              <a:t>. </a:t>
            </a:r>
            <a:r>
              <a:rPr lang="es-ES" b="0" baseline="0" dirty="0"/>
              <a:t>Algunas ideas incluyen alcanzar hacia el cielo, estirar un brazo a la vez atravesando el pecho, alcanzar hacia los pies, girar la cabeza de lado a lado, </a:t>
            </a:r>
            <a:r>
              <a:rPr lang="es-ES" b="0" baseline="0" dirty="0" err="1"/>
              <a:t>etc</a:t>
            </a:r>
            <a:r>
              <a:rPr lang="en-US" b="0" baseline="0" dirty="0"/>
              <a:t>. </a:t>
            </a:r>
            <a:r>
              <a:rPr lang="es-ES" b="0" baseline="0" dirty="0"/>
              <a:t>Pida al grupo que sostengan una pose mientras usted cuente hasta diez</a:t>
            </a:r>
            <a:r>
              <a:rPr lang="en-US" b="0" baseline="0" dirty="0"/>
              <a:t>. </a:t>
            </a:r>
            <a:r>
              <a:rPr lang="es-ES" b="0" baseline="0" dirty="0"/>
              <a:t>Al avanzar el año escolar, puede pedir a alguien del grupo que dirija los estiramientos para sus pares.</a:t>
            </a:r>
            <a:endParaRPr lang="en-US" b="0" baseline="0" dirty="0"/>
          </a:p>
          <a:p>
            <a:endParaRPr lang="en-US" b="0" dirty="0"/>
          </a:p>
          <a:p>
            <a:r>
              <a:rPr lang="en-US" b="1" dirty="0"/>
              <a:t>El </a:t>
            </a:r>
            <a:r>
              <a:rPr lang="en-US" b="1" dirty="0" err="1"/>
              <a:t>baile</a:t>
            </a:r>
            <a:endParaRPr lang="en-US" b="1" dirty="0"/>
          </a:p>
          <a:p>
            <a:r>
              <a:rPr lang="es-ES" b="0" dirty="0"/>
              <a:t>Si les gusta bailar, puede tocar una canción breve para que bailen</a:t>
            </a:r>
            <a:r>
              <a:rPr lang="en-US" b="0" dirty="0"/>
              <a:t>.</a:t>
            </a:r>
            <a:r>
              <a:rPr lang="en-US" b="0" baseline="0" dirty="0"/>
              <a:t> </a:t>
            </a:r>
            <a:r>
              <a:rPr lang="es-ES" b="0" baseline="0" dirty="0"/>
              <a:t>Esto es particularmente efectivo si puede encontrar una canción relacionada con el tema de la clase de esa semana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24</a:t>
            </a:fld>
            <a:endParaRPr lang="en-US" dirty="0"/>
          </a:p>
        </p:txBody>
      </p:sp>
    </p:spTree>
    <p:extLst>
      <p:ext uri="{BB962C8B-B14F-4D97-AF65-F5344CB8AC3E}">
        <p14:creationId xmlns:p14="http://schemas.microsoft.com/office/powerpoint/2010/main" val="332585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Después de esta clase, hay una clase más sobre el sexo. Hemos hablado acerca de muchas cosas, ¡y han aprendido tanto! Aunque han aprendido mucho, es probable que aún tengan más preguntas acerca de cuerpos y del sexo en el futuro, así que, ¿cómo pueden encontrar buena información sobre cuerpos y el sexo? Ahora, hablemos acerca de eso.</a:t>
            </a:r>
          </a:p>
        </p:txBody>
      </p:sp>
      <p:sp>
        <p:nvSpPr>
          <p:cNvPr id="4" name="Slide Number Placeholder 3"/>
          <p:cNvSpPr>
            <a:spLocks noGrp="1"/>
          </p:cNvSpPr>
          <p:nvPr>
            <p:ph type="sldNum" sz="quarter" idx="10"/>
          </p:nvPr>
        </p:nvSpPr>
        <p:spPr/>
        <p:txBody>
          <a:bodyPr/>
          <a:lstStyle/>
          <a:p>
            <a:fld id="{CECF5B3D-642E-4B28-87C2-F57D0825168C}" type="slidenum">
              <a:rPr lang="en-US" smtClean="0"/>
              <a:t>25</a:t>
            </a:fld>
            <a:endParaRPr lang="en-US" dirty="0"/>
          </a:p>
        </p:txBody>
      </p:sp>
    </p:spTree>
    <p:extLst>
      <p:ext uri="{BB962C8B-B14F-4D97-AF65-F5344CB8AC3E}">
        <p14:creationId xmlns:p14="http://schemas.microsoft.com/office/powerpoint/2010/main" val="2958869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Si aún tienen preguntas acerca de su cuerpo o del sexo…</a:t>
            </a:r>
          </a:p>
        </p:txBody>
      </p:sp>
      <p:sp>
        <p:nvSpPr>
          <p:cNvPr id="4" name="Slide Number Placeholder 3"/>
          <p:cNvSpPr>
            <a:spLocks noGrp="1"/>
          </p:cNvSpPr>
          <p:nvPr>
            <p:ph type="sldNum" sz="quarter" idx="10"/>
          </p:nvPr>
        </p:nvSpPr>
        <p:spPr/>
        <p:txBody>
          <a:bodyPr/>
          <a:lstStyle/>
          <a:p>
            <a:fld id="{3E6AD880-1A06-4208-AE42-F9AA99F6D3F3}" type="slidenum">
              <a:rPr lang="en-US" smtClean="0"/>
              <a:t>26</a:t>
            </a:fld>
            <a:endParaRPr lang="en-US" dirty="0"/>
          </a:p>
        </p:txBody>
      </p:sp>
    </p:spTree>
    <p:extLst>
      <p:ext uri="{BB962C8B-B14F-4D97-AF65-F5344CB8AC3E}">
        <p14:creationId xmlns:p14="http://schemas.microsoft.com/office/powerpoint/2010/main" val="3533496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…¿es el trabajo un buen lugar para preguntar? </a:t>
            </a:r>
            <a:r>
              <a:rPr lang="es-ES" i="1" dirty="0"/>
              <a:t>Muestren un pulgar hacia arriba si piensan que sí, o un pulgar hacia abajo si piensan que no.</a:t>
            </a:r>
            <a:r>
              <a:rPr lang="en-US" i="1" baseline="0" dirty="0"/>
              <a:t> </a:t>
            </a:r>
          </a:p>
          <a:p>
            <a:endParaRPr lang="en-US"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No, el trabajo no es un buen lugar para hablar o bromear acerca de cuerpos y del sexo. De hecho, hasta pueden perder su trabajo por hablar o bromear acerca de cuerpos y del sexo en el trabajo. Esto es algo que se llama “acoso sexual”, y hablaremos acerca de ello un una clase más adelante. En el trabajo, deben ser profesionales</a:t>
            </a:r>
            <a:r>
              <a:rPr lang="es-MX" sz="1200" b="0" i="1" u="none" strike="noStrike" kern="1200" baseline="0" noProof="0" dirty="0">
                <a:solidFill>
                  <a:schemeClr val="tx1"/>
                </a:solidFill>
                <a:effectLst/>
                <a:latin typeface="+mn-lt"/>
                <a:ea typeface="+mn-ea"/>
                <a:cs typeface="+mn-cs"/>
              </a:rPr>
              <a:t>.</a:t>
            </a:r>
            <a:br>
              <a:rPr lang="es-MX" noProof="0" dirty="0"/>
            </a:b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27</a:t>
            </a:fld>
            <a:endParaRPr lang="en-US" dirty="0"/>
          </a:p>
        </p:txBody>
      </p:sp>
    </p:spTree>
    <p:extLst>
      <p:ext uri="{BB962C8B-B14F-4D97-AF65-F5344CB8AC3E}">
        <p14:creationId xmlns:p14="http://schemas.microsoft.com/office/powerpoint/2010/main" val="314075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…¿es un supermercado un buen lugar para hacer preguntas acerca de los cuerpos y del sexo?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No, un supermercado no es un buen lugar para aprender acerca de cuerpos y del sexo. No saben cómo las personas en el supermercado aprendieron acerca de cuerpos y del sexo, ¡quizás fue de pornografía! Además, con frecuencia hay niños pequeños en los supermercados. No está bien hablar acerca de cuerpos y del sexo cerca de niños pequeños.</a:t>
            </a:r>
            <a:endParaRPr lang="es-MX" noProof="0" dirty="0"/>
          </a:p>
          <a:p>
            <a:br>
              <a:rPr lang="es-MX" noProof="0" dirty="0"/>
            </a:b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28</a:t>
            </a:fld>
            <a:endParaRPr lang="en-US" dirty="0"/>
          </a:p>
        </p:txBody>
      </p:sp>
    </p:spTree>
    <p:extLst>
      <p:ext uri="{BB962C8B-B14F-4D97-AF65-F5344CB8AC3E}">
        <p14:creationId xmlns:p14="http://schemas.microsoft.com/office/powerpoint/2010/main" val="95958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…¿es una fiesta de cumpleaños un buen lugar para hacer preguntas acerca de cuerpos y del sexo?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No, una fiesta de cumpleaños no es un buen lugar para hacer preguntas acerca de cuerpos y del sexo</a:t>
            </a:r>
            <a:r>
              <a:rPr lang="es-MX" sz="1200" b="0" i="1" u="none" strike="noStrike" kern="1200" baseline="0" noProof="0" dirty="0">
                <a:solidFill>
                  <a:schemeClr val="tx1"/>
                </a:solidFill>
                <a:effectLst/>
                <a:latin typeface="+mn-lt"/>
                <a:ea typeface="+mn-ea"/>
                <a:cs typeface="+mn-cs"/>
              </a:rPr>
              <a:t>. Al igual que en el supermercado, no saben cómo las personas en la fiesta aprendieron acerca del sexo, ¡quizás fue de pornografía! El sexo es un tema privado. Hagan preguntas solamente cuando estén en un lugar privado con personas de su círculo verde de confianza. </a:t>
            </a:r>
            <a:br>
              <a:rPr lang="es-MX" noProof="0" dirty="0"/>
            </a:b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29</a:t>
            </a:fld>
            <a:endParaRPr lang="en-US" dirty="0"/>
          </a:p>
        </p:txBody>
      </p:sp>
    </p:spTree>
    <p:extLst>
      <p:ext uri="{BB962C8B-B14F-4D97-AF65-F5344CB8AC3E}">
        <p14:creationId xmlns:p14="http://schemas.microsoft.com/office/powerpoint/2010/main" val="214081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Puede imprimir esta diapositiva por separado para que puedan usar la hoja Palabras importantes como tablero de comunicación durante la clase. Repase las palabras con las definiciones que se sugieren a continuación. Para que puedan entender mejor, puede pedir al grupo que aporte sus propias definiciones para las palabras del vocabulario o que proporcione un enunciado o una situación con la palabra nueva.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Pornografía: fotos o videos de personas teniendo sexo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Doler: cuando algo no se siente bien en su cuerpo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Lastimar: cuando algo o alguien causa que algo en su cuerpo no se sienta bien</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Embarazo: cuando un esperma y un óvulo de una pareja crecen juntos en el útero para formar su bebé</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Preguntar: hablar con alguien para obtener una respuesta</a:t>
            </a:r>
          </a:p>
          <a:p>
            <a:pPr marL="171450" lvl="0" indent="-171450">
              <a:buFont typeface="Arial" panose="020B0604020202020204" pitchFamily="34" charset="0"/>
              <a:buChar char="•"/>
            </a:pPr>
            <a:r>
              <a:rPr lang="es-MX" sz="1200" kern="1200" noProof="0" dirty="0" err="1">
                <a:solidFill>
                  <a:schemeClr val="tx1"/>
                </a:solidFill>
                <a:effectLst/>
                <a:latin typeface="+mn-lt"/>
                <a:ea typeface="+mn-ea"/>
                <a:cs typeface="+mn-cs"/>
              </a:rPr>
              <a:t>Autodefensores</a:t>
            </a:r>
            <a:r>
              <a:rPr lang="es-MX" sz="1200" kern="1200" noProof="0" dirty="0">
                <a:solidFill>
                  <a:schemeClr val="tx1"/>
                </a:solidFill>
                <a:effectLst/>
                <a:latin typeface="+mn-lt"/>
                <a:ea typeface="+mn-ea"/>
                <a:cs typeface="+mn-cs"/>
              </a:rPr>
              <a:t>: personas que se defienden a sí mismas</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736183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…¿es esta clase un buen lugar para hacer preguntas acerca de cuerpos y del sexo?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¡Sí! Mi clase definitivamente es un lugar seguro para hacer preguntas acerca de cuerpos y del sexo. Si quieren aprender más acerca de cuerpos y del sexo, pueden preguntar en clase. Si no sé la respuesta a su pregunta, encontraré la información para ustedes.</a:t>
            </a:r>
            <a:endParaRPr lang="es-MX" noProof="0" dirty="0"/>
          </a:p>
          <a:p>
            <a:br>
              <a:rPr lang="en-US" dirty="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30</a:t>
            </a:fld>
            <a:endParaRPr lang="en-US" dirty="0"/>
          </a:p>
        </p:txBody>
      </p:sp>
    </p:spTree>
    <p:extLst>
      <p:ext uri="{BB962C8B-B14F-4D97-AF65-F5344CB8AC3E}">
        <p14:creationId xmlns:p14="http://schemas.microsoft.com/office/powerpoint/2010/main" val="2245856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…¿es su casa un buen lugar para hacer preguntas acerca de cuerpos y del sexo? </a:t>
            </a:r>
            <a:r>
              <a:rPr lang="es-ES" i="1"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¡Sí! Pueden preguntar a una persona adulta en casa en quien confían para ayudarles a aprender más acerca de los cuerpos y del sexo.</a:t>
            </a:r>
            <a:br>
              <a:rPr lang="en-US" dirty="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31</a:t>
            </a:fld>
            <a:endParaRPr lang="en-US" dirty="0"/>
          </a:p>
        </p:txBody>
      </p:sp>
    </p:spTree>
    <p:extLst>
      <p:ext uri="{BB962C8B-B14F-4D97-AF65-F5344CB8AC3E}">
        <p14:creationId xmlns:p14="http://schemas.microsoft.com/office/powerpoint/2010/main" val="1591047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¿Quiénes son las personas adultas en quienes confían que podrían ayudarles a aprender más acerca de cuerpos y del sexo si aún tienen preguntas después de que termine esta clase?</a:t>
            </a:r>
            <a:endParaRPr lang="es-MX" sz="1200" b="0" i="1" u="none" strike="noStrike" kern="1200" baseline="0" noProof="0" dirty="0">
              <a:solidFill>
                <a:schemeClr val="tx1"/>
              </a:solidFill>
              <a:effectLst/>
              <a:latin typeface="+mn-lt"/>
              <a:ea typeface="+mn-ea"/>
              <a:cs typeface="+mn-cs"/>
            </a:endParaRPr>
          </a:p>
          <a:p>
            <a:pPr rtl="0"/>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 </a:t>
            </a:r>
            <a:r>
              <a:rPr lang="es-MX" sz="1200" i="1" dirty="0">
                <a:latin typeface="Tahoma" panose="020B0604030504040204" pitchFamily="34" charset="0"/>
                <a:ea typeface="Tahoma" panose="020B0604030504040204" pitchFamily="34" charset="0"/>
                <a:cs typeface="Tahoma" panose="020B0604030504040204" pitchFamily="34" charset="0"/>
              </a:rPr>
              <a:t>Una persona adulta de su círculo verde de confianza, como un familiar o un maestro, puede ayudarles a aprender más acerca de cuerpos y del sexo. También pueden preguntar a un profesional médico o a personal médico en el consultorio de su profesional médico o en una clínica de salud sexual</a:t>
            </a:r>
            <a:r>
              <a:rPr lang="es-MX" sz="1200" b="0" i="1" u="none" strike="noStrike" kern="1200" noProof="0" dirty="0">
                <a:solidFill>
                  <a:schemeClr val="tx1"/>
                </a:solidFill>
                <a:effectLst/>
                <a:latin typeface="+mn-lt"/>
                <a:ea typeface="+mn-ea"/>
                <a:cs typeface="+mn-cs"/>
              </a:rPr>
              <a:t>.</a:t>
            </a:r>
          </a:p>
          <a:p>
            <a:pPr rtl="0"/>
            <a:endParaRPr lang="es-MX" sz="1200" b="0" i="1" u="none" strike="noStrike" kern="120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Aunque el Internet puede ser una gran herramienta para aprender cosas nuevas, no todo lo que está en el Internet es cierto. Algunos sitios web tienen información falsa. Pueden buscar los sitios web de organizaciones de confianza. Pidan a una persona adulta de su círculo verde de confianza que les ayude a encontrar sitios web seguros acerca de cuerpos y del sexo.</a:t>
            </a:r>
          </a:p>
        </p:txBody>
      </p:sp>
      <p:sp>
        <p:nvSpPr>
          <p:cNvPr id="4" name="Slide Number Placeholder 3"/>
          <p:cNvSpPr>
            <a:spLocks noGrp="1"/>
          </p:cNvSpPr>
          <p:nvPr>
            <p:ph type="sldNum" sz="quarter" idx="10"/>
          </p:nvPr>
        </p:nvSpPr>
        <p:spPr/>
        <p:txBody>
          <a:bodyPr/>
          <a:lstStyle/>
          <a:p>
            <a:fld id="{3E6AD880-1A06-4208-AE42-F9AA99F6D3F3}" type="slidenum">
              <a:rPr lang="en-US" smtClean="0"/>
              <a:t>32</a:t>
            </a:fld>
            <a:endParaRPr lang="en-US" dirty="0"/>
          </a:p>
        </p:txBody>
      </p:sp>
    </p:spTree>
    <p:extLst>
      <p:ext uri="{BB962C8B-B14F-4D97-AF65-F5344CB8AC3E}">
        <p14:creationId xmlns:p14="http://schemas.microsoft.com/office/powerpoint/2010/main" val="237578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El última tema de hoy es algo llamado “autodefensa sexual”. </a:t>
            </a:r>
          </a:p>
        </p:txBody>
      </p:sp>
      <p:sp>
        <p:nvSpPr>
          <p:cNvPr id="4" name="Slide Number Placeholder 3"/>
          <p:cNvSpPr>
            <a:spLocks noGrp="1"/>
          </p:cNvSpPr>
          <p:nvPr>
            <p:ph type="sldNum" sz="quarter" idx="10"/>
          </p:nvPr>
        </p:nvSpPr>
        <p:spPr/>
        <p:txBody>
          <a:bodyPr/>
          <a:lstStyle/>
          <a:p>
            <a:fld id="{CECF5B3D-642E-4B28-87C2-F57D0825168C}" type="slidenum">
              <a:rPr lang="en-US" smtClean="0"/>
              <a:t>33</a:t>
            </a:fld>
            <a:endParaRPr lang="en-US" dirty="0"/>
          </a:p>
        </p:txBody>
      </p:sp>
    </p:spTree>
    <p:extLst>
      <p:ext uri="{BB962C8B-B14F-4D97-AF65-F5344CB8AC3E}">
        <p14:creationId xmlns:p14="http://schemas.microsoft.com/office/powerpoint/2010/main" val="2101049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Todo el año han estado practicando cómo ser </a:t>
            </a:r>
            <a:r>
              <a:rPr lang="es-MX" sz="1200" b="0" i="1" u="none" strike="noStrike" kern="1200" noProof="0" dirty="0" err="1">
                <a:solidFill>
                  <a:schemeClr val="tx1"/>
                </a:solidFill>
                <a:effectLst/>
                <a:latin typeface="+mn-lt"/>
                <a:ea typeface="+mn-ea"/>
                <a:cs typeface="+mn-cs"/>
              </a:rPr>
              <a:t>autodefensores</a:t>
            </a:r>
            <a:r>
              <a:rPr lang="es-MX" sz="1200" b="0" i="1" u="none" strike="noStrike" kern="1200" noProof="0" dirty="0">
                <a:solidFill>
                  <a:schemeClr val="tx1"/>
                </a:solidFill>
                <a:effectLst/>
                <a:latin typeface="+mn-lt"/>
                <a:ea typeface="+mn-ea"/>
                <a:cs typeface="+mn-cs"/>
              </a:rPr>
              <a:t>. Una parte de la autodefensa es la autodefensa sexual. Esto significa defenderse en sus relaciones románticas y sexuales. Significa decir qué tipos de relaciones quieren tener y qué tipos de sexo quieren tener, si acaso. También significa poder decirle a su pareja y otros lo que quieren, lo que necesitan y cómo se sienten en sus relaciones.</a:t>
            </a:r>
          </a:p>
          <a:p>
            <a:pPr rtl="0"/>
            <a:endParaRPr lang="es-MX" sz="1200" b="0" i="1" u="none" strike="noStrike" kern="1200" baseline="0" noProof="0" dirty="0">
              <a:solidFill>
                <a:schemeClr val="tx1"/>
              </a:solidFill>
              <a:effectLst/>
              <a:latin typeface="+mn-lt"/>
              <a:ea typeface="+mn-ea"/>
              <a:cs typeface="+mn-cs"/>
            </a:endParaRPr>
          </a:p>
          <a:p>
            <a:pPr rtl="0"/>
            <a:r>
              <a:rPr lang="es-MX" sz="1200" b="0" i="1" u="none" strike="noStrike" kern="1200" baseline="0" noProof="0" dirty="0">
                <a:solidFill>
                  <a:schemeClr val="tx1"/>
                </a:solidFill>
                <a:effectLst/>
                <a:latin typeface="+mn-lt"/>
                <a:ea typeface="+mn-ea"/>
                <a:cs typeface="+mn-cs"/>
              </a:rPr>
              <a:t>Practicaremos la autodefensa sexual usando la herramienta Declaración “yo”.</a:t>
            </a:r>
            <a:endParaRPr lang="es-MX" b="0" noProof="0" dirty="0">
              <a:effectLst/>
            </a:endParaRPr>
          </a:p>
          <a:p>
            <a:br>
              <a:rPr lang="es-MX" noProof="0" dirty="0"/>
            </a:br>
            <a:endParaRPr lang="es-MX"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34</a:t>
            </a:fld>
            <a:endParaRPr lang="en-US" dirty="0"/>
          </a:p>
        </p:txBody>
      </p:sp>
    </p:spTree>
    <p:extLst>
      <p:ext uri="{BB962C8B-B14F-4D97-AF65-F5344CB8AC3E}">
        <p14:creationId xmlns:p14="http://schemas.microsoft.com/office/powerpoint/2010/main" val="1351468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Su grupo puede completar esta actividad en conjunto como un grupo grande, o puede dividirlo en grupos más pequeños. Puede usar el material Caja de herramientas para relaciones sanas y la herramienta Declaración “yo” para ayudar al grupo con esta actividad. </a:t>
            </a:r>
          </a:p>
          <a:p>
            <a:endParaRPr lang="es-MX" baseline="0" noProof="0" dirty="0"/>
          </a:p>
          <a:p>
            <a:r>
              <a:rPr lang="es-MX" baseline="0" noProof="0" dirty="0"/>
              <a:t>Diga: </a:t>
            </a:r>
            <a:r>
              <a:rPr lang="es-MX" i="1" baseline="0" noProof="0" dirty="0"/>
              <a:t>Hace un momento, les pedí que mencionaran a una persona adulta en quienes confían y a quienes podrían recurrir si tienen más preguntas acerca de cuerpos y del sexo. ¿Qué le dirían a esa persona? ¿Cómo usarían una Declaración “yo” para hacerles saber que necesitan más información?</a:t>
            </a:r>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n-US" i="0" baseline="0" dirty="0"/>
              <a:t> </a:t>
            </a:r>
            <a:r>
              <a:rPr lang="es-MX" i="0" baseline="0" noProof="0" dirty="0"/>
              <a:t>A continuación se incluyen unos ejemplos de respuestas: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Quiero aprender más acerca de cómo funciona mi cuerpo. ¿Me puede ayudar?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Necesito más información sobre cómo tener sexo de manera segura.</a:t>
            </a:r>
          </a:p>
        </p:txBody>
      </p:sp>
      <p:sp>
        <p:nvSpPr>
          <p:cNvPr id="4" name="Slide Number Placeholder 3"/>
          <p:cNvSpPr>
            <a:spLocks noGrp="1"/>
          </p:cNvSpPr>
          <p:nvPr>
            <p:ph type="sldNum" sz="quarter" idx="10"/>
          </p:nvPr>
        </p:nvSpPr>
        <p:spPr/>
        <p:txBody>
          <a:bodyPr/>
          <a:lstStyle/>
          <a:p>
            <a:fld id="{3E6AD880-1A06-4208-AE42-F9AA99F6D3F3}" type="slidenum">
              <a:rPr lang="en-US" smtClean="0"/>
              <a:t>35</a:t>
            </a:fld>
            <a:endParaRPr lang="en-US" dirty="0"/>
          </a:p>
        </p:txBody>
      </p:sp>
    </p:spTree>
    <p:extLst>
      <p:ext uri="{BB962C8B-B14F-4D97-AF65-F5344CB8AC3E}">
        <p14:creationId xmlns:p14="http://schemas.microsoft.com/office/powerpoint/2010/main" val="2552520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Su grupo puede completar esta actividad en conjunto como un grupo grande, o puede dividirlo en grupos más pequeños. Puede usar el material Caja de herramientas para relaciones sanas y la herramienta Declaración “yo” para ayudar al grupo con esta actividad.</a:t>
            </a:r>
          </a:p>
          <a:p>
            <a:endParaRPr lang="es-MX" baseline="0" noProof="0" dirty="0"/>
          </a:p>
          <a:p>
            <a:r>
              <a:rPr lang="es-MX" baseline="0" noProof="0" dirty="0"/>
              <a:t>Diga: </a:t>
            </a:r>
            <a:r>
              <a:rPr lang="es-MX" i="1" baseline="0" noProof="0" dirty="0"/>
              <a:t>Como personas adultas, tienen el derecho a elegir si quieren salir con alguien y si quieren tener sexo. La mayoría de las personas con discapacidades, al igual que la mayoría de las personas sin discapacidades, tienen sentimientos sexuales. Algunas veces, la gente no cree que personas con discapacidades tienen derecho a ser sexuales. Quizás necesiten defender este derecho con sus padres y/o madres, proveedores de servicios, educadores u otras personas. ¿Cuál sería una Declaración “yo” que podrían usar para hacerle saber a alguien que es momento de tener sexo? </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s-MX" i="0" baseline="0" noProof="0" dirty="0"/>
              <a:t>A continuación se incluyen unos ejemplos de respuestas: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Yo siento que es momento de tener sexo con mi pareja. Soy una persona adulta.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Yo quiero que respete me derecho a tener sexo.</a:t>
            </a:r>
          </a:p>
        </p:txBody>
      </p:sp>
      <p:sp>
        <p:nvSpPr>
          <p:cNvPr id="4" name="Slide Number Placeholder 3"/>
          <p:cNvSpPr>
            <a:spLocks noGrp="1"/>
          </p:cNvSpPr>
          <p:nvPr>
            <p:ph type="sldNum" sz="quarter" idx="10"/>
          </p:nvPr>
        </p:nvSpPr>
        <p:spPr/>
        <p:txBody>
          <a:bodyPr/>
          <a:lstStyle/>
          <a:p>
            <a:fld id="{3E6AD880-1A06-4208-AE42-F9AA99F6D3F3}" type="slidenum">
              <a:rPr lang="en-US" smtClean="0"/>
              <a:t>36</a:t>
            </a:fld>
            <a:endParaRPr lang="en-US" dirty="0"/>
          </a:p>
        </p:txBody>
      </p:sp>
    </p:spTree>
    <p:extLst>
      <p:ext uri="{BB962C8B-B14F-4D97-AF65-F5344CB8AC3E}">
        <p14:creationId xmlns:p14="http://schemas.microsoft.com/office/powerpoint/2010/main" val="2173414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Su grupo puede completar esta actividad en conjunto como un grupo grande, o puede dividirlo en grupos más pequeños. Puede usar el material Caja de herramientas para relaciones sanas y la herramienta Declaración “yo” para ayudar al grupo con esta actividad.</a:t>
            </a:r>
          </a:p>
          <a:p>
            <a:endParaRPr lang="es-MX" baseline="0" noProof="0" dirty="0"/>
          </a:p>
          <a:p>
            <a:r>
              <a:rPr lang="es-MX" baseline="0" noProof="0" dirty="0"/>
              <a:t>Diga: </a:t>
            </a:r>
            <a:r>
              <a:rPr lang="es-MX" i="1" baseline="0" noProof="0" dirty="0"/>
              <a:t>Si viven en un departamento o una casa con otras personas, quizás necesiten también defender poder tener tiempo a solas en su cuarto para masturbarse o tener sexo. ¿Cómo podrían usar una Declaración “yo” para hacer a alguien saber que necesita tiempo a solas en su cuarto?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s-MX" i="0" baseline="0" noProof="0" dirty="0"/>
              <a:t>A continuación se incluyen unos ejemplos de respuestas: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Yo necesito tiempo a solas en mi cuarto con la puerta cerrada todos los días.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Yo quiero tener un lugar seguro para ser 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i="0" baseline="0" noProof="0" dirty="0"/>
              <a:t>Yo siento que es momento de tener algo de tiempo privado.</a:t>
            </a:r>
          </a:p>
        </p:txBody>
      </p:sp>
      <p:sp>
        <p:nvSpPr>
          <p:cNvPr id="4" name="Slide Number Placeholder 3"/>
          <p:cNvSpPr>
            <a:spLocks noGrp="1"/>
          </p:cNvSpPr>
          <p:nvPr>
            <p:ph type="sldNum" sz="quarter" idx="10"/>
          </p:nvPr>
        </p:nvSpPr>
        <p:spPr/>
        <p:txBody>
          <a:bodyPr/>
          <a:lstStyle/>
          <a:p>
            <a:fld id="{3E6AD880-1A06-4208-AE42-F9AA99F6D3F3}" type="slidenum">
              <a:rPr lang="en-US" smtClean="0"/>
              <a:t>37</a:t>
            </a:fld>
            <a:endParaRPr lang="en-US" dirty="0"/>
          </a:p>
        </p:txBody>
      </p:sp>
    </p:spTree>
    <p:extLst>
      <p:ext uri="{BB962C8B-B14F-4D97-AF65-F5344CB8AC3E}">
        <p14:creationId xmlns:p14="http://schemas.microsoft.com/office/powerpoint/2010/main" val="109719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¡Estuvieron excelentes en la clase de hoy</a:t>
            </a:r>
            <a:r>
              <a:rPr lang="es-MX" i="1" baseline="0" noProof="0" dirty="0"/>
              <a:t>! ¿Tienen alguna pregunta sobre la clase de hoy? </a:t>
            </a:r>
            <a:r>
              <a:rPr lang="es-ES" i="1" dirty="0"/>
              <a:t>Recuerden: si no quieren hacer su pregunta en voz alta, pueden escribirla en una tarjeta y dejarla sobre su escritorio</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También pueden pedir a alguien en quien confían que les ayude a escribir su pregunta en la tarjeta. Recogeré las tarjetas y responderé a las preguntas la próxima vez que nos reunamos</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Cuando yo responda a una pregunta, no le diré a nadie quién la hizo</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3567615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baseline="0" noProof="0" dirty="0"/>
              <a:t>¿Debe doler al tener sexo? </a:t>
            </a:r>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endParaRPr lang="en-US" i="0" baseline="0" dirty="0"/>
          </a:p>
          <a:p>
            <a:endParaRPr lang="en-US" i="0" baseline="0" dirty="0"/>
          </a:p>
          <a:p>
            <a:r>
              <a:rPr lang="es-MX" i="0" baseline="0" noProof="0" dirty="0"/>
              <a:t>Diga: </a:t>
            </a:r>
            <a:r>
              <a:rPr lang="es-MX" i="1" baseline="0" noProof="0" dirty="0"/>
              <a:t>No, nunca debe doler al tener sexo. Si algo no se siente bien en su cuerpo, necesitan decirle a su pareja de inmediato. Hay muchas cosas que pueden hacer para ayudar a que el sexo se sienta mejor. Pueden hacer más juego previo, usar lubricante, cambiar de posición o hacerlo más lentamente con su pareja. No olviden verificar con su pareja también para asegurarse de que se sienta bien también.</a:t>
            </a:r>
          </a:p>
          <a:p>
            <a:endParaRPr lang="es-MX" i="1" baseline="0" noProof="0" dirty="0"/>
          </a:p>
          <a:p>
            <a:r>
              <a:rPr lang="es-MX" i="1" baseline="0" noProof="0" dirty="0"/>
              <a:t>Si el tener sexo sigue doliendo, quizás quieran hablar con un profesional médico o con alguien en una clínica médica acerca de lo que pueden hacer para asegurarse de que el tener sexo se sienta bien en su cuerpo.</a:t>
            </a:r>
            <a:endParaRPr lang="es-MX" i="0" baseline="0" noProof="0" dirty="0"/>
          </a:p>
          <a:p>
            <a:endParaRPr lang="en-US" i="0"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dirty="0"/>
          </a:p>
        </p:txBody>
      </p:sp>
    </p:spTree>
    <p:extLst>
      <p:ext uri="{BB962C8B-B14F-4D97-AF65-F5344CB8AC3E}">
        <p14:creationId xmlns:p14="http://schemas.microsoft.com/office/powerpoint/2010/main" val="249412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ES" sz="1200" i="1" kern="1200" dirty="0">
                <a:solidFill>
                  <a:schemeClr val="tx1"/>
                </a:solidFill>
                <a:effectLst/>
                <a:latin typeface="+mn-lt"/>
                <a:ea typeface="+mn-ea"/>
                <a:cs typeface="+mn-cs"/>
              </a:rPr>
              <a:t>Como parte de la clase de hoy, veremos algunos dibujos de cuerpos y partes del cuerpo. Quizás les dé pena al hablar sobre esto. Quizás no les dé pena.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Cualquiera de las dos está bien. Recuerden </a:t>
            </a:r>
            <a:r>
              <a:rPr lang="es-ES" sz="1200" i="1" kern="1200" dirty="0">
                <a:solidFill>
                  <a:srgbClr val="FF0000"/>
                </a:solidFill>
                <a:effectLst/>
                <a:latin typeface="+mn-lt"/>
                <a:ea typeface="+mn-ea"/>
                <a:cs typeface="+mn-cs"/>
              </a:rPr>
              <a:t>poner atención a cómo se sienten </a:t>
            </a:r>
            <a:r>
              <a:rPr lang="es-ES" sz="1200" i="1" kern="1200" dirty="0">
                <a:solidFill>
                  <a:schemeClr val="tx1"/>
                </a:solidFill>
                <a:effectLst/>
                <a:latin typeface="+mn-lt"/>
                <a:ea typeface="+mn-ea"/>
                <a:cs typeface="+mn-cs"/>
              </a:rPr>
              <a:t>y de cuidarse durante la clase. Si sienten que la clase les abruma, siempre pueden hacer unas respiraciones profundas, tomar un descanso o no participar en una actividad</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513246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Nombren a una persona adulta en quien confían y a quien recurrirían si tienen más preguntas acerca de cuerpos y del sexo.</a:t>
            </a:r>
            <a:endParaRPr lang="es-MX" i="1" baseline="0" noProof="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r>
              <a:rPr lang="es-MX" i="0" baseline="0" noProof="0" dirty="0"/>
              <a:t>Recorra el salón y pida que cada estudiante comparta el nombre de una persona.</a:t>
            </a:r>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1326201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i="1" dirty="0">
                <a:latin typeface="Tahoma" panose="020B0604030504040204" pitchFamily="34" charset="0"/>
                <a:ea typeface="Tahoma" panose="020B0604030504040204" pitchFamily="34" charset="0"/>
                <a:cs typeface="Tahoma" panose="020B0604030504040204" pitchFamily="34" charset="0"/>
              </a:rPr>
              <a:t>¿Es importante defender lo que quieren y necesitan en sus relaciones sexuales?</a:t>
            </a:r>
            <a:r>
              <a:rPr lang="es-MX" i="1" baseline="0" noProof="0" dirty="0"/>
              <a:t> </a:t>
            </a:r>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Dé al grupo suficiente tiempo para procesar la pregunta y tomar sus decisiones. </a:t>
            </a:r>
            <a:endParaRPr lang="en-US" i="0" baseline="0" dirty="0"/>
          </a:p>
          <a:p>
            <a:endParaRPr lang="en-US" i="0" baseline="0" dirty="0"/>
          </a:p>
          <a:p>
            <a:r>
              <a:rPr lang="es-MX" i="0" baseline="0" noProof="0" dirty="0"/>
              <a:t>Diga: </a:t>
            </a:r>
            <a:r>
              <a:rPr lang="es-MX" i="1" baseline="0" noProof="0" dirty="0"/>
              <a:t>¡Sí! Defenderse en sus relaciones sexuales se llama “autodefensa sexual”. Recuerden: las demás personas no pueden leerles la mente. Es superimportante que le digan a su pareja cómo se sienten, qué quieren y qué necesitan. El buen sexo se logra con la buena comunicación. Quizás también sea necesario recordar a su padre y/o madre, proveedores de servicios, educadores y otras personas que son personas adultas con derecho a elegir ser sexuales.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3647495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ES" i="1" dirty="0"/>
              <a:t>Si alguien les lastima o si alguien alguna vez les toca el cuerpo de una manera que no les gusta, pueden pedir ayuda</a:t>
            </a:r>
            <a:r>
              <a:rPr lang="en-US" i="1" baseline="0" dirty="0"/>
              <a:t>. </a:t>
            </a:r>
            <a:r>
              <a:rPr lang="es-ES" i="1" baseline="0" dirty="0"/>
              <a:t>No hicieron nada malo, y siempre hay alguien quien les pueda ayudar</a:t>
            </a:r>
            <a:r>
              <a:rPr lang="en-US" i="1" baseline="0" dirty="0"/>
              <a:t>. </a:t>
            </a:r>
            <a:r>
              <a:rPr lang="es-ES" i="1" baseline="0" dirty="0"/>
              <a:t>Pueden hablar con una persona de su círculo verde de confianza para pedir ayuda</a:t>
            </a:r>
            <a:r>
              <a:rPr lang="en-US" i="1" baseline="0" dirty="0"/>
              <a:t>. </a:t>
            </a:r>
            <a:r>
              <a:rPr lang="es-ES" i="1" baseline="0" dirty="0"/>
              <a:t>Si alguien está lastimando a una persona que conocen, también pueden hablar con una persona de su círculo verde de confianza para pedir ayuda</a:t>
            </a:r>
            <a:r>
              <a:rPr lang="en-US" i="1" baseline="0" dirty="0"/>
              <a:t>. </a:t>
            </a:r>
            <a:r>
              <a:rPr lang="es-ES" b="0" i="1" baseline="0" dirty="0"/>
              <a:t>Si está sucediendo una emergencia, siempre pueden llamar a 911</a:t>
            </a:r>
            <a:r>
              <a:rPr lang="en-US" b="0" i="1" baseline="0" dirty="0"/>
              <a:t>. </a:t>
            </a:r>
            <a:r>
              <a:rPr lang="es-ES" b="0" i="1" baseline="0" dirty="0"/>
              <a:t>Si llaman a 911 para pedir ayuda, puede llegar la policía o una ambulancia</a:t>
            </a:r>
            <a:r>
              <a:rPr lang="en-US" b="0" i="1" baseline="0" dirty="0"/>
              <a:t>. </a:t>
            </a:r>
          </a:p>
          <a:p>
            <a:endParaRPr lang="en-US" i="1" baseline="0" dirty="0"/>
          </a:p>
          <a:p>
            <a:r>
              <a:rPr lang="es-ES" i="1" baseline="0" dirty="0"/>
              <a:t>Si la primera persona a quien le dicen no les cree o no les consigue ayuda, continúen diciendo a otras personas en quienes confíen lo que sucede hasta conseguir la ayuda que necesitan</a:t>
            </a:r>
            <a:r>
              <a:rPr lang="en-US" i="1" baseline="0" dirty="0"/>
              <a:t>. </a:t>
            </a:r>
            <a:r>
              <a:rPr lang="es-ES" i="1" baseline="0" dirty="0"/>
              <a:t>También, siempre pueden hablar conmigo después de la clase si necesitan ayuda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318291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¿Alguien recuerda nuestra declaración de poder? Nuestra declaración de poder es: “Me conozco mejor que nadie”. Esto significa que, individualmente, ustedes se conocen mejor que cualquier otra persona</a:t>
            </a:r>
            <a:r>
              <a:rPr lang="en-US" sz="1200" i="1" kern="1200" dirty="0">
                <a:solidFill>
                  <a:schemeClr val="tx1"/>
                </a:solidFill>
                <a:effectLst/>
                <a:latin typeface="+mn-lt"/>
                <a:ea typeface="+mn-ea"/>
                <a:cs typeface="+mn-cs"/>
              </a:rPr>
              <a:t>. </a:t>
            </a:r>
            <a:r>
              <a:rPr lang="es-MX" sz="1200" i="1" kern="1200" noProof="0" dirty="0">
                <a:solidFill>
                  <a:schemeClr val="tx1"/>
                </a:solidFill>
                <a:effectLst/>
                <a:latin typeface="+mn-lt"/>
                <a:ea typeface="+mn-ea"/>
                <a:cs typeface="+mn-cs"/>
              </a:rPr>
              <a:t>Hoy tuvieron oportunidad de pensar en la verdad acerca de cuerpos y del sexo.</a:t>
            </a:r>
            <a:r>
              <a:rPr lang="es-MX" sz="1200" i="1" kern="1200" baseline="0" noProof="0" dirty="0">
                <a:solidFill>
                  <a:schemeClr val="tx1"/>
                </a:solidFill>
                <a:effectLst/>
                <a:latin typeface="+mn-lt"/>
                <a:ea typeface="+mn-ea"/>
                <a:cs typeface="+mn-cs"/>
              </a:rPr>
              <a:t> También hablamos sobre lugares y personas seguras para ayudarles a aprender más acerca de cuerpos y del sexo. </a:t>
            </a:r>
            <a:r>
              <a:rPr lang="es-ES" sz="1200" i="1" kern="1200" dirty="0">
                <a:solidFill>
                  <a:schemeClr val="tx1"/>
                </a:solidFill>
                <a:effectLst/>
                <a:latin typeface="+mn-lt"/>
                <a:ea typeface="+mn-ea"/>
                <a:cs typeface="+mn-cs"/>
              </a:rPr>
              <a:t>Vamos a juntarnos en círculo y, a la cuenta de tres, digamos nuestra declaración de poder.</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Pida a quienes quieran participar que pongan una mano en el centro del círculo</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Pida que alguien se ofrezca para contar hasta tres</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Después de “tres</a:t>
            </a:r>
            <a:r>
              <a:rPr lang="es-ES" sz="1200" i="0" kern="1200">
                <a:solidFill>
                  <a:schemeClr val="tx1"/>
                </a:solidFill>
                <a:effectLst/>
                <a:latin typeface="+mn-lt"/>
                <a:ea typeface="+mn-ea"/>
                <a:cs typeface="+mn-cs"/>
              </a:rPr>
              <a:t>”, dicen </a:t>
            </a:r>
            <a:r>
              <a:rPr lang="es-ES" sz="1200" i="0" kern="1200" dirty="0">
                <a:solidFill>
                  <a:schemeClr val="tx1"/>
                </a:solidFill>
                <a:effectLst/>
                <a:latin typeface="+mn-lt"/>
                <a:ea typeface="+mn-ea"/>
                <a:cs typeface="+mn-cs"/>
              </a:rPr>
              <a:t>la declaración de poder a la vez que levanten las manos al aire</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También pueden ponerse de pie en el círculo sin tocarse las manos, si prefieren</a:t>
            </a:r>
            <a:r>
              <a:rPr lang="en-US" sz="1200" i="0" kern="1200" baseline="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lvl="0"/>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293764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SAFE agradece al Consejo de Texas para Discapacidades de Desarrollo el financiamiento de este programa de estudios</a:t>
            </a:r>
            <a:r>
              <a:rPr lang="en-US" dirty="0"/>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306234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3258460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sz="1200" b="0" i="1" u="none" strike="noStrike" kern="1200" noProof="0" dirty="0">
                <a:solidFill>
                  <a:schemeClr val="tx1"/>
                </a:solidFill>
                <a:effectLst/>
                <a:latin typeface="+mn-lt"/>
                <a:ea typeface="+mn-ea"/>
                <a:cs typeface="+mn-cs"/>
              </a:rPr>
              <a:t>Quiero recordar a todo el mundo aquí que tengo la obligación de denunciar a Servicios de Protección a Adultos o APS. ¿Alguien recuerda lo que eso significa? Normalmente, lo que comentamos en la clase se queda en la clase, a menos de que yo tenga su consentimiento para compartirlo. Este es un lugar privado y seguro para hacer preguntas sobre sus cuerpos y el sexo. Pero, si me dicen que alguien les lastima a ustedes o a otra persona, necesito informar sobre esto a Servicios de Protección a Adultos. Yo necesitaría conseguir que ustedes o la otra persona ayuden, para que ya no les lastimen. Si necesito informar a APS, se los diré primero a ustedes. Podemos hacer la denuncia por teléfono o por computadora. ¿Alguien tiene alguna pregunta sobre eso?</a:t>
            </a:r>
            <a:endParaRPr lang="es-MX" i="1" noProof="0" dirty="0"/>
          </a:p>
          <a:p>
            <a:endParaRPr lang="en-US" i="1"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110527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 la agenda. </a:t>
            </a:r>
            <a:r>
              <a:rPr lang="es-ES" sz="1200" kern="1200" dirty="0">
                <a:solidFill>
                  <a:schemeClr val="tx1"/>
                </a:solidFill>
                <a:effectLst/>
                <a:latin typeface="+mn-lt"/>
                <a:ea typeface="+mn-ea"/>
                <a:cs typeface="+mn-cs"/>
              </a:rPr>
              <a:t>Como opción, puede pedir que alguien del grupo se ofrezca para leer la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351765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 </a:t>
            </a:r>
            <a:r>
              <a:rPr lang="es-MX" sz="1200" i="1" dirty="0">
                <a:latin typeface="Tahoma" panose="020B0604030504040204" pitchFamily="34" charset="0"/>
                <a:ea typeface="Tahoma" panose="020B0604030504040204" pitchFamily="34" charset="0"/>
                <a:cs typeface="Tahoma" panose="020B0604030504040204" pitchFamily="34" charset="0"/>
              </a:rPr>
              <a:t>Las personas usan la palabra “virgen” para referirse a alguien que nunca ha tenido sexo oral, vaginal o anal.</a:t>
            </a:r>
          </a:p>
          <a:p>
            <a:endParaRPr lang="es-MX" i="1"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7</a:t>
            </a:fld>
            <a:endParaRPr lang="en-US" dirty="0"/>
          </a:p>
        </p:txBody>
      </p:sp>
    </p:spTree>
    <p:extLst>
      <p:ext uri="{BB962C8B-B14F-4D97-AF65-F5344CB8AC3E}">
        <p14:creationId xmlns:p14="http://schemas.microsoft.com/office/powerpoint/2010/main" val="239062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Algunas veces, cuando una persona tiene sexo por primera vez, se refieren a eso como “perder su virginidad”. Pero, la verdad es que, cuando se tiene sexo por primera vez, no se pierde nada. Tener sexo por primera vez es como cualquier experiencia nueva: es una oportunidad de probar y aprender algunas cosas nuevas. Nada de quien es usted como persona cambia al tener sexo. ¡Aún son ustedes mismos y aún son increíbles!</a:t>
            </a:r>
            <a:r>
              <a:rPr lang="es-MX" sz="1200" b="0" i="1" u="none" strike="noStrike" kern="1200" baseline="0" noProof="0" dirty="0">
                <a:solidFill>
                  <a:schemeClr val="tx1"/>
                </a:solidFill>
                <a:effectLst/>
                <a:latin typeface="+mn-lt"/>
                <a:ea typeface="+mn-ea"/>
                <a:cs typeface="+mn-cs"/>
              </a:rPr>
              <a:t> </a:t>
            </a:r>
            <a:endParaRPr lang="es-MX" sz="1200" b="0" i="1" u="none" strike="noStrike" kern="1200" noProof="0" dirty="0">
              <a:solidFill>
                <a:schemeClr val="tx1"/>
              </a:solidFill>
              <a:effectLst/>
              <a:latin typeface="+mn-lt"/>
              <a:ea typeface="+mn-ea"/>
              <a:cs typeface="+mn-cs"/>
            </a:endParaRPr>
          </a:p>
          <a:p>
            <a:pPr rtl="0"/>
            <a:br>
              <a:rPr lang="es-MX" i="1" noProof="0" dirty="0"/>
            </a:br>
            <a:r>
              <a:rPr lang="es-MX" i="1" noProof="0" dirty="0"/>
              <a:t>Algunas personas dicen que el tener sexo es mejor cuando es la primera vez de alguien</a:t>
            </a:r>
            <a:r>
              <a:rPr lang="es-MX" sz="1200" b="0" i="1" u="none" strike="noStrike" kern="1200" noProof="0" dirty="0">
                <a:solidFill>
                  <a:schemeClr val="tx1"/>
                </a:solidFill>
                <a:effectLst/>
                <a:latin typeface="+mn-lt"/>
                <a:ea typeface="+mn-ea"/>
                <a:cs typeface="+mn-cs"/>
              </a:rPr>
              <a:t>. La verdad es que la virginidad no es lo que hace que el sexo sea especial. Lo que hace que el sexo sea especial es las dos personas sintiéndose seguras y bien. Para la mayoría de las parejas, el sexo mejorará al irse conociendo mejor y sintiéndose más a gusto al hablar entre sí acerca de sus cuerpos y necesidades. ¡El buen sexo se logra con la buena comunicación!</a:t>
            </a:r>
          </a:p>
          <a:p>
            <a:pPr rtl="0"/>
            <a:endParaRPr lang="es-MX" sz="1200" b="0" i="1" u="none" strike="noStrike" kern="1200" noProof="0" dirty="0">
              <a:solidFill>
                <a:schemeClr val="tx1"/>
              </a:solidFill>
              <a:effectLst/>
              <a:latin typeface="+mn-lt"/>
              <a:ea typeface="+mn-ea"/>
              <a:cs typeface="+mn-cs"/>
            </a:endParaRPr>
          </a:p>
          <a:p>
            <a:r>
              <a:rPr lang="es-MX" sz="1200" b="0" i="1" u="none" strike="noStrike" kern="1200" noProof="0" dirty="0">
                <a:solidFill>
                  <a:schemeClr val="tx1"/>
                </a:solidFill>
                <a:effectLst/>
                <a:latin typeface="+mn-lt"/>
                <a:ea typeface="+mn-ea"/>
                <a:cs typeface="+mn-cs"/>
              </a:rPr>
              <a:t>Recuerden: nunca está bien hacer que alguien se sienta mal por tener mucho sexo. Tampoco está bien burlarse de alguien por ser virgen. Cada quien decide cuándo es su momento para tener sexo. No importa si ya tuvieron sexo, si les interesa tener sexo o si no planean tener sexo dentro de poco tiempo, de todas maneras ¡son increíbles!</a:t>
            </a:r>
            <a:endParaRPr lang="es-MX" i="1" noProof="0" dirty="0"/>
          </a:p>
        </p:txBody>
      </p:sp>
      <p:sp>
        <p:nvSpPr>
          <p:cNvPr id="4" name="Slide Number Placeholder 3"/>
          <p:cNvSpPr>
            <a:spLocks noGrp="1"/>
          </p:cNvSpPr>
          <p:nvPr>
            <p:ph type="sldNum" sz="quarter" idx="10"/>
          </p:nvPr>
        </p:nvSpPr>
        <p:spPr/>
        <p:txBody>
          <a:bodyPr/>
          <a:lstStyle/>
          <a:p>
            <a:fld id="{3E6AD880-1A06-4208-AE42-F9AA99F6D3F3}" type="slidenum">
              <a:rPr lang="en-US" smtClean="0"/>
              <a:t>8</a:t>
            </a:fld>
            <a:endParaRPr lang="en-US" dirty="0"/>
          </a:p>
        </p:txBody>
      </p:sp>
    </p:spTree>
    <p:extLst>
      <p:ext uri="{BB962C8B-B14F-4D97-AF65-F5344CB8AC3E}">
        <p14:creationId xmlns:p14="http://schemas.microsoft.com/office/powerpoint/2010/main" val="106719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baseline="0" noProof="0" dirty="0"/>
              <a:t>La “pornografía”, o abreviado “porno”, es una palabra que las personas usan para referirse a fotos o videos de personas teniendo sexo. Las personas en los videos porno son actores.</a:t>
            </a: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9</a:t>
            </a:fld>
            <a:endParaRPr lang="en-US" dirty="0"/>
          </a:p>
        </p:txBody>
      </p:sp>
    </p:spTree>
    <p:extLst>
      <p:ext uri="{BB962C8B-B14F-4D97-AF65-F5344CB8AC3E}">
        <p14:creationId xmlns:p14="http://schemas.microsoft.com/office/powerpoint/2010/main" val="320760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DB2DDC-5ED7-4D77-A497-B7E57C01FC9A}" type="datetimeFigureOut">
              <a:rPr lang="en-US" smtClean="0"/>
              <a:t>2/27/23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130485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B2DDC-5ED7-4D77-A497-B7E57C01FC9A}" type="datetimeFigureOut">
              <a:rPr lang="en-US" smtClean="0"/>
              <a:t>2/27/23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73066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B2DDC-5ED7-4D77-A497-B7E57C01FC9A}" type="datetimeFigureOut">
              <a:rPr lang="en-US" smtClean="0"/>
              <a:t>2/27/23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07773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B2DDC-5ED7-4D77-A497-B7E57C01FC9A}" type="datetimeFigureOut">
              <a:rPr lang="en-US" smtClean="0"/>
              <a:t>2/27/23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78750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B2DDC-5ED7-4D77-A497-B7E57C01FC9A}" type="datetimeFigureOut">
              <a:rPr lang="en-US" smtClean="0"/>
              <a:t>2/27/23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67932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DB2DDC-5ED7-4D77-A497-B7E57C01FC9A}" type="datetimeFigureOut">
              <a:rPr lang="en-US" smtClean="0"/>
              <a:t>2/27/23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143304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DB2DDC-5ED7-4D77-A497-B7E57C01FC9A}" type="datetimeFigureOut">
              <a:rPr lang="en-US" smtClean="0"/>
              <a:t>2/27/23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9817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B2DDC-5ED7-4D77-A497-B7E57C01FC9A}" type="datetimeFigureOut">
              <a:rPr lang="en-US" smtClean="0"/>
              <a:t>2/27/23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81838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B2DDC-5ED7-4D77-A497-B7E57C01FC9A}" type="datetimeFigureOut">
              <a:rPr lang="en-US" smtClean="0"/>
              <a:t>2/27/23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0087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B2DDC-5ED7-4D77-A497-B7E57C01FC9A}" type="datetimeFigureOut">
              <a:rPr lang="en-US" smtClean="0"/>
              <a:t>2/27/23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0834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B2DDC-5ED7-4D77-A497-B7E57C01FC9A}" type="datetimeFigureOut">
              <a:rPr lang="en-US" smtClean="0"/>
              <a:t>2/27/23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07176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B2DDC-5ED7-4D77-A497-B7E57C01FC9A}" type="datetimeFigureOut">
              <a:rPr lang="en-US" smtClean="0"/>
              <a:t>2/27/23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99E14-A118-42EB-AE50-FA86EB38AE31}" type="slidenum">
              <a:rPr lang="en-US" smtClean="0"/>
              <a:t>‹#›</a:t>
            </a:fld>
            <a:endParaRPr lang="en-US" dirty="0"/>
          </a:p>
        </p:txBody>
      </p:sp>
    </p:spTree>
    <p:extLst>
      <p:ext uri="{BB962C8B-B14F-4D97-AF65-F5344CB8AC3E}">
        <p14:creationId xmlns:p14="http://schemas.microsoft.com/office/powerpoint/2010/main" val="216058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1.png"/><Relationship Id="rId3" Type="http://schemas.openxmlformats.org/officeDocument/2006/relationships/image" Target="../media/image46.png"/><Relationship Id="rId7" Type="http://schemas.openxmlformats.org/officeDocument/2006/relationships/image" Target="../media/image36.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0.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jp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8.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1.png"/><Relationship Id="rId4" Type="http://schemas.microsoft.com/office/2007/relationships/hdphoto" Target="../media/hdphoto1.wdp"/><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4.jp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8.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8.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2.png"/><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png"/><Relationship Id="rId5" Type="http://schemas.openxmlformats.org/officeDocument/2006/relationships/image" Target="../media/image79.png"/><Relationship Id="rId10" Type="http://schemas.openxmlformats.org/officeDocument/2006/relationships/image" Target="../media/image4.png"/><Relationship Id="rId4" Type="http://schemas.openxmlformats.org/officeDocument/2006/relationships/image" Target="../media/image78.png"/><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omments" Target="../comments/comment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comments" Target="../comments/comment1.xm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5" name="Oval 4"/>
          <p:cNvSpPr/>
          <p:nvPr/>
        </p:nvSpPr>
        <p:spPr>
          <a:xfrm>
            <a:off x="10910657" y="1766657"/>
            <a:ext cx="1091954" cy="10653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923193" y="1837651"/>
            <a:ext cx="1161969" cy="923330"/>
          </a:xfrm>
          <a:prstGeom prst="rect">
            <a:avLst/>
          </a:prstGeom>
          <a:noFill/>
        </p:spPr>
        <p:txBody>
          <a:bodyPr wrap="square" rtlCol="0">
            <a:spAutoFit/>
          </a:bodyPr>
          <a:lstStyle/>
          <a:p>
            <a:pPr algn="ctr"/>
            <a:r>
              <a:rPr lang="es-MX" dirty="0">
                <a:latin typeface="Smoothy" pitchFamily="2" charset="77"/>
                <a:ea typeface="Tahoma" panose="020B0604030504040204" pitchFamily="34" charset="0"/>
                <a:cs typeface="Tahoma" panose="020B0604030504040204" pitchFamily="34" charset="0"/>
              </a:rPr>
              <a:t>¡Todavía tengo preguntas!</a:t>
            </a:r>
          </a:p>
        </p:txBody>
      </p:sp>
      <p:sp>
        <p:nvSpPr>
          <p:cNvPr id="7" name="Rectangle 6"/>
          <p:cNvSpPr/>
          <p:nvPr/>
        </p:nvSpPr>
        <p:spPr>
          <a:xfrm>
            <a:off x="8637973" y="1305018"/>
            <a:ext cx="470516" cy="239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23573" y="1447061"/>
            <a:ext cx="2965142" cy="692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89903" y="2037706"/>
            <a:ext cx="2698812" cy="403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99814" y="2320525"/>
            <a:ext cx="2588900" cy="27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67486" y="2441359"/>
            <a:ext cx="270487" cy="1929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027403" y="2512381"/>
            <a:ext cx="749584" cy="1420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51641" y="1030227"/>
            <a:ext cx="3677920" cy="1569660"/>
          </a:xfrm>
          <a:prstGeom prst="rect">
            <a:avLst/>
          </a:prstGeom>
          <a:noFill/>
        </p:spPr>
        <p:txBody>
          <a:bodyPr wrap="square" rtlCol="0">
            <a:spAutoFit/>
          </a:bodyPr>
          <a:lstStyle/>
          <a:p>
            <a:pPr algn="ctr"/>
            <a:r>
              <a:rPr lang="es-MX" sz="2400" dirty="0">
                <a:latin typeface="Open Sans Extrabold" panose="020B0906030804020204" pitchFamily="34" charset="0"/>
                <a:ea typeface="Open Sans Extrabold" panose="020B0906030804020204" pitchFamily="34" charset="0"/>
                <a:cs typeface="Open Sans Extrabold" panose="020B0906030804020204" pitchFamily="34" charset="0"/>
              </a:rPr>
              <a:t>La</a:t>
            </a:r>
            <a:r>
              <a:rPr lang="es-MX" sz="4800" dirty="0">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s-MX" sz="4800" dirty="0">
                <a:latin typeface="Open Sans Extrabold" panose="020B0906030804020204" pitchFamily="34" charset="0"/>
                <a:ea typeface="Open Sans Extrabold" panose="020B0906030804020204" pitchFamily="34" charset="0"/>
                <a:cs typeface="Open Sans Extrabold" panose="020B0906030804020204" pitchFamily="34" charset="0"/>
              </a:rPr>
              <a:t>VERDAD</a:t>
            </a:r>
          </a:p>
        </p:txBody>
      </p:sp>
      <p:sp>
        <p:nvSpPr>
          <p:cNvPr id="13" name="Oval 12"/>
          <p:cNvSpPr/>
          <p:nvPr/>
        </p:nvSpPr>
        <p:spPr>
          <a:xfrm>
            <a:off x="8052619" y="2377440"/>
            <a:ext cx="100289" cy="1834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rot="19195213">
            <a:off x="7272978" y="1523223"/>
            <a:ext cx="1414073" cy="723460"/>
          </a:xfrm>
          <a:prstGeom prst="arc">
            <a:avLst>
              <a:gd name="adj1" fmla="val 15030138"/>
              <a:gd name="adj2" fmla="val 20031260"/>
            </a:avLst>
          </a:prstGeom>
          <a:ln w="1079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581900" y="1214567"/>
            <a:ext cx="3329940" cy="766633"/>
          </a:xfrm>
          <a:custGeom>
            <a:avLst/>
            <a:gdLst>
              <a:gd name="connsiteX0" fmla="*/ 0 w 3329940"/>
              <a:gd name="connsiteY0" fmla="*/ 545653 h 766633"/>
              <a:gd name="connsiteX1" fmla="*/ 1188720 w 3329940"/>
              <a:gd name="connsiteY1" fmla="*/ 12253 h 766633"/>
              <a:gd name="connsiteX2" fmla="*/ 2552700 w 3329940"/>
              <a:gd name="connsiteY2" fmla="*/ 210373 h 766633"/>
              <a:gd name="connsiteX3" fmla="*/ 3200400 w 3329940"/>
              <a:gd name="connsiteY3" fmla="*/ 652333 h 766633"/>
              <a:gd name="connsiteX4" fmla="*/ 3329940 w 3329940"/>
              <a:gd name="connsiteY4" fmla="*/ 766633 h 76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940" h="766633">
                <a:moveTo>
                  <a:pt x="0" y="545653"/>
                </a:moveTo>
                <a:cubicBezTo>
                  <a:pt x="381635" y="306893"/>
                  <a:pt x="763270" y="68133"/>
                  <a:pt x="1188720" y="12253"/>
                </a:cubicBezTo>
                <a:cubicBezTo>
                  <a:pt x="1614170" y="-43627"/>
                  <a:pt x="2217420" y="103693"/>
                  <a:pt x="2552700" y="210373"/>
                </a:cubicBezTo>
                <a:cubicBezTo>
                  <a:pt x="2887980" y="317053"/>
                  <a:pt x="3070860" y="559623"/>
                  <a:pt x="3200400" y="652333"/>
                </a:cubicBezTo>
                <a:cubicBezTo>
                  <a:pt x="3329940" y="745043"/>
                  <a:pt x="3329940" y="755838"/>
                  <a:pt x="3329940" y="766633"/>
                </a:cubicBezTo>
              </a:path>
            </a:pathLst>
          </a:cu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V="1">
            <a:off x="8502729" y="1243947"/>
            <a:ext cx="703415" cy="88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rot="802812">
            <a:off x="7244373" y="1160417"/>
            <a:ext cx="3892456" cy="2131257"/>
          </a:xfrm>
          <a:prstGeom prst="arc">
            <a:avLst>
              <a:gd name="adj1" fmla="val 17548435"/>
              <a:gd name="adj2" fmla="val 20256105"/>
            </a:avLst>
          </a:prstGeom>
          <a:ln w="184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2025444" y="60255"/>
            <a:ext cx="6359563" cy="646331"/>
            <a:chOff x="2025445" y="60255"/>
            <a:chExt cx="5698128" cy="646331"/>
          </a:xfrm>
        </p:grpSpPr>
        <p:sp>
          <p:nvSpPr>
            <p:cNvPr id="28" name="Rectangle 27"/>
            <p:cNvSpPr/>
            <p:nvPr/>
          </p:nvSpPr>
          <p:spPr>
            <a:xfrm>
              <a:off x="2025445" y="180921"/>
              <a:ext cx="4574467" cy="48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9" name="TextBox 28"/>
            <p:cNvSpPr txBox="1"/>
            <p:nvPr/>
          </p:nvSpPr>
          <p:spPr>
            <a:xfrm>
              <a:off x="2108696" y="60255"/>
              <a:ext cx="5614877" cy="646331"/>
            </a:xfrm>
            <a:prstGeom prst="rect">
              <a:avLst/>
            </a:prstGeom>
            <a:solidFill>
              <a:schemeClr val="bg1"/>
            </a:solid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Mis derechos, mi vida</a:t>
              </a:r>
            </a:p>
          </p:txBody>
        </p:sp>
      </p:grpSp>
      <p:sp>
        <p:nvSpPr>
          <p:cNvPr id="30" name="TextBox 29"/>
          <p:cNvSpPr txBox="1"/>
          <p:nvPr/>
        </p:nvSpPr>
        <p:spPr>
          <a:xfrm>
            <a:off x="-49425" y="1904503"/>
            <a:ext cx="6089904" cy="3017520"/>
          </a:xfrm>
          <a:prstGeom prst="rect">
            <a:avLst/>
          </a:prstGeom>
          <a:solidFill>
            <a:schemeClr val="bg1"/>
          </a:solidFill>
        </p:spPr>
        <p:txBody>
          <a:bodyPr wrap="square" rtlCol="0">
            <a:spAutoFit/>
          </a:bodyPr>
          <a:lstStyle/>
          <a:p>
            <a:pPr algn="ctr"/>
            <a:r>
              <a:rPr lang="es-MX" sz="5600" dirty="0">
                <a:latin typeface="PraterBlockPro" panose="020B0504010101020102" pitchFamily="34" charset="77"/>
                <a:ea typeface="Open Sans Extrabold" panose="020B0906030804020204" pitchFamily="34" charset="0"/>
                <a:cs typeface="PraterBlockPro" panose="020B0504010101020102" pitchFamily="34" charset="77"/>
              </a:rPr>
              <a:t>La verdad acerca de</a:t>
            </a:r>
          </a:p>
          <a:p>
            <a:pPr algn="ctr"/>
            <a:r>
              <a:rPr lang="es-MX" sz="5600" dirty="0">
                <a:latin typeface="PraterBlockPro" panose="020B0504010101020102" pitchFamily="34" charset="77"/>
                <a:ea typeface="Open Sans Extrabold" panose="020B0906030804020204" pitchFamily="34" charset="0"/>
                <a:cs typeface="PraterBlockPro" panose="020B0504010101020102" pitchFamily="34" charset="77"/>
              </a:rPr>
              <a:t>su cuerpo </a:t>
            </a:r>
          </a:p>
          <a:p>
            <a:pPr algn="ctr"/>
            <a:r>
              <a:rPr lang="es-MX" sz="5600" dirty="0">
                <a:latin typeface="PraterBlockPro" panose="020B0504010101020102" pitchFamily="34" charset="77"/>
                <a:ea typeface="Open Sans Extrabold" panose="020B0906030804020204" pitchFamily="34" charset="0"/>
                <a:cs typeface="PraterBlockPro" panose="020B0504010101020102" pitchFamily="34" charset="77"/>
              </a:rPr>
              <a:t>y el sexo</a:t>
            </a:r>
          </a:p>
        </p:txBody>
      </p:sp>
      <p:sp>
        <p:nvSpPr>
          <p:cNvPr id="23" name="Footer Placeholder 3">
            <a:extLst>
              <a:ext uri="{FF2B5EF4-FFF2-40B4-BE49-F238E27FC236}">
                <a16:creationId xmlns:a16="http://schemas.microsoft.com/office/drawing/2014/main" id="{DE06FDCD-FC06-45FD-88AD-ACA213842E3C}"/>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86175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6400" y="415910"/>
            <a:ext cx="10515600" cy="1353255"/>
          </a:xfrm>
        </p:spPr>
        <p:txBody>
          <a:bodyPr>
            <a:normAutofit/>
          </a:bodyPr>
          <a:lstStyle/>
          <a:p>
            <a:r>
              <a:rPr lang="es-MX" sz="3800" b="1" dirty="0">
                <a:latin typeface="Tahoma" panose="020B0604030504040204" pitchFamily="34" charset="0"/>
                <a:ea typeface="Tahoma" panose="020B0604030504040204" pitchFamily="34" charset="0"/>
                <a:cs typeface="Tahoma" panose="020B0604030504040204" pitchFamily="34" charset="0"/>
              </a:rPr>
              <a:t>La verdad acerca de la pornografía</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057" y="993913"/>
            <a:ext cx="11741836" cy="7045538"/>
          </a:xfrm>
          <a:prstGeom prst="rect">
            <a:avLst/>
          </a:prstGeom>
        </p:spPr>
      </p:pic>
      <p:sp>
        <p:nvSpPr>
          <p:cNvPr id="8" name="TextBox 7"/>
          <p:cNvSpPr txBox="1"/>
          <p:nvPr/>
        </p:nvSpPr>
        <p:spPr>
          <a:xfrm>
            <a:off x="6651617" y="1593509"/>
            <a:ext cx="4867835" cy="4708981"/>
          </a:xfrm>
          <a:prstGeom prst="rect">
            <a:avLst/>
          </a:prstGeom>
          <a:noFill/>
        </p:spPr>
        <p:txBody>
          <a:bodyPr wrap="square" rtlCol="0">
            <a:spAutoFit/>
          </a:bodyPr>
          <a:lstStyle/>
          <a:p>
            <a:pPr marL="457200" indent="-457200">
              <a:buFont typeface="Arial" panose="020B0604020202020204" pitchFamily="34" charset="0"/>
              <a:buChar char="•"/>
            </a:pPr>
            <a:r>
              <a:rPr lang="es-MX" sz="3000" dirty="0">
                <a:latin typeface="Tahoma" panose="020B0604030504040204" pitchFamily="34" charset="0"/>
                <a:ea typeface="Tahoma" panose="020B0604030504040204" pitchFamily="34" charset="0"/>
                <a:cs typeface="Tahoma" panose="020B0604030504040204" pitchFamily="34" charset="0"/>
              </a:rPr>
              <a:t>La pornografía no muestra el sexo como realmente es. Las personas en los videos porno son actores.</a:t>
            </a:r>
          </a:p>
          <a:p>
            <a:pPr marL="457200" indent="-457200"/>
            <a:endParaRPr lang="es-MX" sz="30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s-MX" sz="3000" dirty="0">
                <a:latin typeface="Tahoma" panose="020B0604030504040204" pitchFamily="34" charset="0"/>
                <a:ea typeface="Tahoma" panose="020B0604030504040204" pitchFamily="34" charset="0"/>
                <a:cs typeface="Tahoma" panose="020B0604030504040204" pitchFamily="34" charset="0"/>
              </a:rPr>
              <a:t>La pornografía no es una buena manera de aprender acerca del sexo.</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903E8DA4-6F69-40ED-813A-649B092DC4E7}"/>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12444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2FA697D-3FD4-6949-9211-4569C75D0F90}"/>
              </a:ext>
            </a:extLst>
          </p:cNvPr>
          <p:cNvGrpSpPr/>
          <p:nvPr/>
        </p:nvGrpSpPr>
        <p:grpSpPr>
          <a:xfrm>
            <a:off x="12843" y="0"/>
            <a:ext cx="12166314" cy="6858000"/>
            <a:chOff x="0" y="0"/>
            <a:chExt cx="12166314" cy="6858000"/>
          </a:xfrm>
        </p:grpSpPr>
        <p:pic>
          <p:nvPicPr>
            <p:cNvPr id="32" name="Picture 31">
              <a:extLst>
                <a:ext uri="{FF2B5EF4-FFF2-40B4-BE49-F238E27FC236}">
                  <a16:creationId xmlns:a16="http://schemas.microsoft.com/office/drawing/2014/main" id="{DE9069DF-5F9C-B244-9E6D-B9A3F8172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33" name="TextBox 32">
              <a:extLst>
                <a:ext uri="{FF2B5EF4-FFF2-40B4-BE49-F238E27FC236}">
                  <a16:creationId xmlns:a16="http://schemas.microsoft.com/office/drawing/2014/main" id="{764AC274-E5FD-AF41-90E5-F7BA0023FBCC}"/>
                </a:ext>
              </a:extLst>
            </p:cNvPr>
            <p:cNvSpPr txBox="1"/>
            <p:nvPr/>
          </p:nvSpPr>
          <p:spPr>
            <a:xfrm>
              <a:off x="8490622" y="873088"/>
              <a:ext cx="2393320" cy="954107"/>
            </a:xfrm>
            <a:prstGeom prst="rect">
              <a:avLst/>
            </a:prstGeom>
            <a:noFill/>
          </p:spPr>
          <p:txBody>
            <a:bodyPr wrap="square" rtlCol="0">
              <a:spAutoFit/>
            </a:bodyPr>
            <a:lstStyle/>
            <a:p>
              <a:r>
                <a:rPr lang="es-MX" sz="2800" dirty="0">
                  <a:latin typeface="Tahoma" panose="020B0604030504040204" pitchFamily="34" charset="0"/>
                  <a:ea typeface="Tahoma" panose="020B0604030504040204" pitchFamily="34" charset="0"/>
                  <a:cs typeface="Tahoma" panose="020B0604030504040204" pitchFamily="34" charset="0"/>
                </a:rPr>
                <a:t>Virginidad y pornografía</a:t>
              </a:r>
            </a:p>
          </p:txBody>
        </p:sp>
        <p:sp>
          <p:nvSpPr>
            <p:cNvPr id="34" name="TextBox 33">
              <a:extLst>
                <a:ext uri="{FF2B5EF4-FFF2-40B4-BE49-F238E27FC236}">
                  <a16:creationId xmlns:a16="http://schemas.microsoft.com/office/drawing/2014/main" id="{661E1A69-5431-3845-9186-82493B0F7684}"/>
                </a:ext>
              </a:extLst>
            </p:cNvPr>
            <p:cNvSpPr txBox="1"/>
            <p:nvPr/>
          </p:nvSpPr>
          <p:spPr>
            <a:xfrm>
              <a:off x="5044043" y="2261236"/>
              <a:ext cx="4892678"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Lo que escuchamos acerca de nuestros cuerpos y del sexo</a:t>
              </a:r>
            </a:p>
          </p:txBody>
        </p:sp>
        <p:sp>
          <p:nvSpPr>
            <p:cNvPr id="35" name="TextBox 34">
              <a:extLst>
                <a:ext uri="{FF2B5EF4-FFF2-40B4-BE49-F238E27FC236}">
                  <a16:creationId xmlns:a16="http://schemas.microsoft.com/office/drawing/2014/main" id="{90467152-FA18-0B4C-8B91-1992693D863A}"/>
                </a:ext>
              </a:extLst>
            </p:cNvPr>
            <p:cNvSpPr txBox="1"/>
            <p:nvPr/>
          </p:nvSpPr>
          <p:spPr>
            <a:xfrm>
              <a:off x="3617906" y="4859911"/>
              <a:ext cx="3672154" cy="523220"/>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Cómo aprender más</a:t>
              </a:r>
            </a:p>
          </p:txBody>
        </p:sp>
        <p:sp>
          <p:nvSpPr>
            <p:cNvPr id="36" name="TextBox 35">
              <a:extLst>
                <a:ext uri="{FF2B5EF4-FFF2-40B4-BE49-F238E27FC236}">
                  <a16:creationId xmlns:a16="http://schemas.microsoft.com/office/drawing/2014/main" id="{CF872380-9663-5646-A316-95BBEAEAF035}"/>
                </a:ext>
              </a:extLst>
            </p:cNvPr>
            <p:cNvSpPr txBox="1"/>
            <p:nvPr/>
          </p:nvSpPr>
          <p:spPr>
            <a:xfrm>
              <a:off x="8949238" y="5230733"/>
              <a:ext cx="3154369"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Autodefensa sexual</a:t>
              </a:r>
            </a:p>
          </p:txBody>
        </p:sp>
        <p:pic>
          <p:nvPicPr>
            <p:cNvPr id="37" name="Picture 36">
              <a:extLst>
                <a:ext uri="{FF2B5EF4-FFF2-40B4-BE49-F238E27FC236}">
                  <a16:creationId xmlns:a16="http://schemas.microsoft.com/office/drawing/2014/main" id="{708F99B0-DF6F-9746-9F19-DFD341C82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666736" y="543339"/>
              <a:ext cx="1910490" cy="1727903"/>
            </a:xfrm>
            <a:prstGeom prst="rect">
              <a:avLst/>
            </a:prstGeom>
          </p:spPr>
        </p:pic>
        <p:pic>
          <p:nvPicPr>
            <p:cNvPr id="38" name="Picture 37">
              <a:extLst>
                <a:ext uri="{FF2B5EF4-FFF2-40B4-BE49-F238E27FC236}">
                  <a16:creationId xmlns:a16="http://schemas.microsoft.com/office/drawing/2014/main" id="{B82BE0F6-82AC-0E44-809F-3211A29DC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022"/>
            <a:stretch/>
          </p:blipFill>
          <p:spPr>
            <a:xfrm>
              <a:off x="2472998" y="4455103"/>
              <a:ext cx="1489109" cy="1332836"/>
            </a:xfrm>
            <a:prstGeom prst="rect">
              <a:avLst/>
            </a:prstGeom>
          </p:spPr>
        </p:pic>
        <p:sp>
          <p:nvSpPr>
            <p:cNvPr id="39" name="TextBox 38">
              <a:extLst>
                <a:ext uri="{FF2B5EF4-FFF2-40B4-BE49-F238E27FC236}">
                  <a16:creationId xmlns:a16="http://schemas.microsoft.com/office/drawing/2014/main" id="{96452D7F-F369-FB44-9666-5A7AA1EC13EC}"/>
                </a:ext>
              </a:extLst>
            </p:cNvPr>
            <p:cNvSpPr txBox="1"/>
            <p:nvPr/>
          </p:nvSpPr>
          <p:spPr>
            <a:xfrm>
              <a:off x="4247080" y="3564147"/>
              <a:ext cx="4307028" cy="523220"/>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40" name="Picture 39">
              <a:extLst>
                <a:ext uri="{FF2B5EF4-FFF2-40B4-BE49-F238E27FC236}">
                  <a16:creationId xmlns:a16="http://schemas.microsoft.com/office/drawing/2014/main" id="{B3354093-F597-B644-966D-9615FCE4B7A4}"/>
                </a:ext>
              </a:extLst>
            </p:cNvPr>
            <p:cNvPicPr>
              <a:picLocks noChangeAspect="1"/>
            </p:cNvPicPr>
            <p:nvPr/>
          </p:nvPicPr>
          <p:blipFill>
            <a:blip r:embed="rId6"/>
            <a:stretch>
              <a:fillRect/>
            </a:stretch>
          </p:blipFill>
          <p:spPr>
            <a:xfrm>
              <a:off x="2433715" y="3214287"/>
              <a:ext cx="1813365" cy="1269928"/>
            </a:xfrm>
            <a:prstGeom prst="rect">
              <a:avLst/>
            </a:prstGeom>
          </p:spPr>
        </p:pic>
      </p:grpSp>
      <p:pic>
        <p:nvPicPr>
          <p:cNvPr id="41" name="Picture 40">
            <a:extLst>
              <a:ext uri="{FF2B5EF4-FFF2-40B4-BE49-F238E27FC236}">
                <a16:creationId xmlns:a16="http://schemas.microsoft.com/office/drawing/2014/main" id="{0809B5E5-5CB1-9242-9F72-1D07460CB3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45653" y="287468"/>
            <a:ext cx="1370700" cy="542321"/>
          </a:xfrm>
          <a:prstGeom prst="rect">
            <a:avLst/>
          </a:prstGeom>
        </p:spPr>
      </p:pic>
      <p:grpSp>
        <p:nvGrpSpPr>
          <p:cNvPr id="42" name="Group 41">
            <a:extLst>
              <a:ext uri="{FF2B5EF4-FFF2-40B4-BE49-F238E27FC236}">
                <a16:creationId xmlns:a16="http://schemas.microsoft.com/office/drawing/2014/main" id="{97030BD2-3BED-144F-8E85-C5FB783BE2F1}"/>
              </a:ext>
            </a:extLst>
          </p:cNvPr>
          <p:cNvGrpSpPr/>
          <p:nvPr/>
        </p:nvGrpSpPr>
        <p:grpSpPr>
          <a:xfrm>
            <a:off x="1939966" y="214700"/>
            <a:ext cx="4800600" cy="1200329"/>
            <a:chOff x="2143433" y="259759"/>
            <a:chExt cx="3490452" cy="1200329"/>
          </a:xfrm>
        </p:grpSpPr>
        <p:sp>
          <p:nvSpPr>
            <p:cNvPr id="43" name="Rectangle 42">
              <a:extLst>
                <a:ext uri="{FF2B5EF4-FFF2-40B4-BE49-F238E27FC236}">
                  <a16:creationId xmlns:a16="http://schemas.microsoft.com/office/drawing/2014/main" id="{9C4FF898-85BC-9E4C-93EB-BCBC44BEEAB4}"/>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arvin Round" panose="02000000000000000000" pitchFamily="2" charset="0"/>
              </a:endParaRPr>
            </a:p>
          </p:txBody>
        </p:sp>
        <p:sp>
          <p:nvSpPr>
            <p:cNvPr id="44" name="TextBox 43">
              <a:extLst>
                <a:ext uri="{FF2B5EF4-FFF2-40B4-BE49-F238E27FC236}">
                  <a16:creationId xmlns:a16="http://schemas.microsoft.com/office/drawing/2014/main" id="{0A140FE4-78FB-1B48-B612-8DFB097C5A8A}"/>
                </a:ext>
              </a:extLst>
            </p:cNvPr>
            <p:cNvSpPr txBox="1"/>
            <p:nvPr/>
          </p:nvSpPr>
          <p:spPr>
            <a:xfrm>
              <a:off x="2143433" y="259759"/>
              <a:ext cx="3144043"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
        <p:nvSpPr>
          <p:cNvPr id="45" name="Footer Placeholder 3">
            <a:extLst>
              <a:ext uri="{FF2B5EF4-FFF2-40B4-BE49-F238E27FC236}">
                <a16:creationId xmlns:a16="http://schemas.microsoft.com/office/drawing/2014/main" id="{17262B5E-F8B8-784F-8512-BDBE44C12D09}"/>
              </a:ext>
            </a:extLst>
          </p:cNvPr>
          <p:cNvSpPr txBox="1">
            <a:spLocks/>
          </p:cNvSpPr>
          <p:nvPr/>
        </p:nvSpPr>
        <p:spPr>
          <a:xfrm>
            <a:off x="6403010"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46" name="Picture 2" descr="4f9d871a-7f42-41a6-9d44-2b32673f4a0e@namprd16">
            <a:extLst>
              <a:ext uri="{FF2B5EF4-FFF2-40B4-BE49-F238E27FC236}">
                <a16:creationId xmlns:a16="http://schemas.microsoft.com/office/drawing/2014/main" id="{F5734A7C-28AA-F047-82B3-38D02EDB1D0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642859" y="5037901"/>
            <a:ext cx="2868388" cy="161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46">
            <a:extLst>
              <a:ext uri="{FF2B5EF4-FFF2-40B4-BE49-F238E27FC236}">
                <a16:creationId xmlns:a16="http://schemas.microsoft.com/office/drawing/2014/main" id="{D873EA81-A52F-074F-A2E2-B0DE20794CA0}"/>
              </a:ext>
            </a:extLst>
          </p:cNvPr>
          <p:cNvGrpSpPr/>
          <p:nvPr/>
        </p:nvGrpSpPr>
        <p:grpSpPr>
          <a:xfrm>
            <a:off x="2584443" y="2418017"/>
            <a:ext cx="2211596" cy="652248"/>
            <a:chOff x="3444453" y="3782417"/>
            <a:chExt cx="3727641" cy="1105921"/>
          </a:xfrm>
        </p:grpSpPr>
        <p:sp>
          <p:nvSpPr>
            <p:cNvPr id="48" name="Rectangle 47">
              <a:extLst>
                <a:ext uri="{FF2B5EF4-FFF2-40B4-BE49-F238E27FC236}">
                  <a16:creationId xmlns:a16="http://schemas.microsoft.com/office/drawing/2014/main" id="{5EA5FECD-349C-714C-ABE5-3331BD3A79C7}"/>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32FE75A-D16E-2D45-9499-B6B69ABCF019}"/>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303C8EEA-F120-414B-82FF-63CDB836CB0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51" name="Group 50">
            <a:extLst>
              <a:ext uri="{FF2B5EF4-FFF2-40B4-BE49-F238E27FC236}">
                <a16:creationId xmlns:a16="http://schemas.microsoft.com/office/drawing/2014/main" id="{D0741502-03D5-6548-992F-B91DC8198A1D}"/>
              </a:ext>
            </a:extLst>
          </p:cNvPr>
          <p:cNvGrpSpPr/>
          <p:nvPr/>
        </p:nvGrpSpPr>
        <p:grpSpPr>
          <a:xfrm>
            <a:off x="2500393" y="2294483"/>
            <a:ext cx="2353182" cy="881404"/>
            <a:chOff x="9074289" y="3532602"/>
            <a:chExt cx="2353182" cy="881404"/>
          </a:xfrm>
        </p:grpSpPr>
        <p:pic>
          <p:nvPicPr>
            <p:cNvPr id="52" name="Picture 51">
              <a:extLst>
                <a:ext uri="{FF2B5EF4-FFF2-40B4-BE49-F238E27FC236}">
                  <a16:creationId xmlns:a16="http://schemas.microsoft.com/office/drawing/2014/main" id="{F8843F12-A9F2-DE41-8F8F-384F825A75A6}"/>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53" name="TextBox 52">
              <a:extLst>
                <a:ext uri="{FF2B5EF4-FFF2-40B4-BE49-F238E27FC236}">
                  <a16:creationId xmlns:a16="http://schemas.microsoft.com/office/drawing/2014/main" id="{C8E803F4-6641-7B44-866E-6768EF349C71}"/>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54" name="Rectangle 53">
            <a:extLst>
              <a:ext uri="{FF2B5EF4-FFF2-40B4-BE49-F238E27FC236}">
                <a16:creationId xmlns:a16="http://schemas.microsoft.com/office/drawing/2014/main" id="{1E687928-C24C-5740-BF84-E6423580E5C7}"/>
              </a:ext>
            </a:extLst>
          </p:cNvPr>
          <p:cNvSpPr/>
          <p:nvPr/>
        </p:nvSpPr>
        <p:spPr>
          <a:xfrm>
            <a:off x="4287883" y="2596160"/>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119CFA8-0D38-0B4F-9688-31FE88EC6799}"/>
              </a:ext>
            </a:extLst>
          </p:cNvPr>
          <p:cNvSpPr txBox="1"/>
          <p:nvPr/>
        </p:nvSpPr>
        <p:spPr>
          <a:xfrm>
            <a:off x="4125997" y="2525223"/>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375011" y="1039434"/>
            <a:ext cx="1452282" cy="1246094"/>
          </a:xfrm>
          <a:prstGeom prst="rect">
            <a:avLst/>
          </a:prstGeom>
        </p:spPr>
      </p:pic>
    </p:spTree>
    <p:extLst>
      <p:ext uri="{BB962C8B-B14F-4D97-AF65-F5344CB8AC3E}">
        <p14:creationId xmlns:p14="http://schemas.microsoft.com/office/powerpoint/2010/main" val="567625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528" y="254067"/>
            <a:ext cx="9360876" cy="1325563"/>
          </a:xfrm>
        </p:spPr>
        <p:txBody>
          <a:bodyPr>
            <a:noAutofit/>
          </a:bodyPr>
          <a:lstStyle/>
          <a:p>
            <a:pPr algn="ctr"/>
            <a:r>
              <a:rPr lang="es-MX" sz="5000" b="1" dirty="0">
                <a:latin typeface="Tahoma" panose="020B0604030504040204" pitchFamily="34" charset="0"/>
                <a:ea typeface="Tahoma" panose="020B0604030504040204" pitchFamily="34" charset="0"/>
                <a:cs typeface="Tahoma" panose="020B0604030504040204" pitchFamily="34" charset="0"/>
              </a:rPr>
              <a:t>La primera vez que tiene sexo, debe doler.</a:t>
            </a:r>
          </a:p>
        </p:txBody>
      </p:sp>
      <p:grpSp>
        <p:nvGrpSpPr>
          <p:cNvPr id="4" name="Group 3"/>
          <p:cNvGrpSpPr/>
          <p:nvPr/>
        </p:nvGrpSpPr>
        <p:grpSpPr>
          <a:xfrm>
            <a:off x="2231434" y="4892356"/>
            <a:ext cx="8045627" cy="1369296"/>
            <a:chOff x="1842052" y="5120120"/>
            <a:chExt cx="8518092" cy="1655058"/>
          </a:xfrm>
        </p:grpSpPr>
        <p:sp>
          <p:nvSpPr>
            <p:cNvPr id="5" name="Rectangle 4"/>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6255"/>
          <a:stretch/>
        </p:blipFill>
        <p:spPr>
          <a:xfrm>
            <a:off x="3565489" y="1487889"/>
            <a:ext cx="4842270" cy="3701271"/>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71458" r="9045" b="57101"/>
          <a:stretch/>
        </p:blipFill>
        <p:spPr>
          <a:xfrm>
            <a:off x="6888902" y="1579630"/>
            <a:ext cx="1989677" cy="2467643"/>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1F4CE29A-13FD-4595-B398-E100050F6196}"/>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82927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6546215" y="3232181"/>
            <a:ext cx="2177144" cy="1649477"/>
          </a:xfrm>
          <a:prstGeom prst="rect">
            <a:avLst/>
          </a:prstGeom>
        </p:spPr>
      </p:pic>
      <p:sp>
        <p:nvSpPr>
          <p:cNvPr id="5" name="Title 1"/>
          <p:cNvSpPr>
            <a:spLocks noGrp="1"/>
          </p:cNvSpPr>
          <p:nvPr>
            <p:ph type="title"/>
          </p:nvPr>
        </p:nvSpPr>
        <p:spPr>
          <a:xfrm>
            <a:off x="1421097" y="288405"/>
            <a:ext cx="9693742" cy="1325563"/>
          </a:xfrm>
        </p:spPr>
        <p:txBody>
          <a:bodyPr>
            <a:noAutofit/>
          </a:bodyPr>
          <a:lstStyle/>
          <a:p>
            <a:pPr algn="ctr"/>
            <a:r>
              <a:rPr lang="es-MX" b="1" dirty="0">
                <a:latin typeface="Tahoma" panose="020B0604030504040204" pitchFamily="34" charset="0"/>
                <a:ea typeface="Tahoma" panose="020B0604030504040204" pitchFamily="34" charset="0"/>
                <a:cs typeface="Tahoma" panose="020B0604030504040204" pitchFamily="34" charset="0"/>
              </a:rPr>
              <a:t>El sexo nunca debe dolerle </a:t>
            </a:r>
            <a:br>
              <a:rPr lang="es-MX" b="1" dirty="0">
                <a:latin typeface="Tahoma" panose="020B0604030504040204" pitchFamily="34" charset="0"/>
                <a:ea typeface="Tahoma" panose="020B0604030504040204" pitchFamily="34" charset="0"/>
                <a:cs typeface="Tahoma" panose="020B0604030504040204" pitchFamily="34" charset="0"/>
              </a:rPr>
            </a:br>
            <a:r>
              <a:rPr lang="es-MX" b="1" dirty="0">
                <a:latin typeface="Tahoma" panose="020B0604030504040204" pitchFamily="34" charset="0"/>
                <a:ea typeface="Tahoma" panose="020B0604030504040204" pitchFamily="34" charset="0"/>
                <a:cs typeface="Tahoma" panose="020B0604030504040204" pitchFamily="34" charset="0"/>
              </a:rPr>
              <a:t>a ninguna de las dos personas.</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0" y="0"/>
            <a:ext cx="2026025" cy="161364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6255"/>
          <a:stretch/>
        </p:blipFill>
        <p:spPr>
          <a:xfrm>
            <a:off x="2613673" y="1539960"/>
            <a:ext cx="6585734" cy="503391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71458" r="9045" b="57101"/>
          <a:stretch/>
        </p:blipFill>
        <p:spPr>
          <a:xfrm>
            <a:off x="6446468" y="2425901"/>
            <a:ext cx="2376639" cy="294756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8D014B9E-E0AE-41ED-986F-96AA5FB85F5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002928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D83266CC-457D-40C1-B5E4-E7BBB8DA1110}"/>
              </a:ext>
            </a:extLst>
          </p:cNvPr>
          <p:cNvPicPr>
            <a:picLocks noChangeAspect="1"/>
          </p:cNvPicPr>
          <p:nvPr/>
        </p:nvPicPr>
        <p:blipFill>
          <a:blip r:embed="rId3"/>
          <a:stretch>
            <a:fillRect/>
          </a:stretch>
        </p:blipFill>
        <p:spPr>
          <a:xfrm>
            <a:off x="8473292" y="4741235"/>
            <a:ext cx="1196444" cy="1432684"/>
          </a:xfrm>
          <a:prstGeom prst="rect">
            <a:avLst/>
          </a:prstGeom>
        </p:spPr>
      </p:pic>
      <p:sp>
        <p:nvSpPr>
          <p:cNvPr id="41" name="TextBox 40"/>
          <p:cNvSpPr txBox="1"/>
          <p:nvPr/>
        </p:nvSpPr>
        <p:spPr>
          <a:xfrm>
            <a:off x="9117205" y="5123333"/>
            <a:ext cx="3158846"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Foreplay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and Lubricant</a:t>
            </a:r>
          </a:p>
        </p:txBody>
      </p:sp>
      <p:pic>
        <p:nvPicPr>
          <p:cNvPr id="59" name="Picture 58">
            <a:extLst>
              <a:ext uri="{FF2B5EF4-FFF2-40B4-BE49-F238E27FC236}">
                <a16:creationId xmlns:a16="http://schemas.microsoft.com/office/drawing/2014/main" id="{5649BCDB-38DA-4DFA-9523-E46CA7CE6D46}"/>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8189779" y="-919770"/>
            <a:ext cx="1452282" cy="1246094"/>
          </a:xfrm>
          <a:prstGeom prst="rect">
            <a:avLst/>
          </a:prstGeom>
        </p:spPr>
      </p:pic>
      <p:pic>
        <p:nvPicPr>
          <p:cNvPr id="60" name="Picture 59">
            <a:extLst>
              <a:ext uri="{FF2B5EF4-FFF2-40B4-BE49-F238E27FC236}">
                <a16:creationId xmlns:a16="http://schemas.microsoft.com/office/drawing/2014/main" id="{2C9958A3-BC84-40F7-A51E-95F226DE59BC}"/>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8146123" y="589903"/>
            <a:ext cx="1452282" cy="1246094"/>
          </a:xfrm>
          <a:prstGeom prst="rect">
            <a:avLst/>
          </a:prstGeom>
        </p:spPr>
      </p:pic>
      <p:pic>
        <p:nvPicPr>
          <p:cNvPr id="61" name="Picture 60">
            <a:extLst>
              <a:ext uri="{FF2B5EF4-FFF2-40B4-BE49-F238E27FC236}">
                <a16:creationId xmlns:a16="http://schemas.microsoft.com/office/drawing/2014/main" id="{8665D43A-1AD7-48E8-916F-EBE339661A08}"/>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8146123" y="2009138"/>
            <a:ext cx="1452282" cy="1246094"/>
          </a:xfrm>
          <a:prstGeom prst="rect">
            <a:avLst/>
          </a:prstGeom>
        </p:spPr>
      </p:pic>
      <p:pic>
        <p:nvPicPr>
          <p:cNvPr id="64" name="Picture 63">
            <a:extLst>
              <a:ext uri="{FF2B5EF4-FFF2-40B4-BE49-F238E27FC236}">
                <a16:creationId xmlns:a16="http://schemas.microsoft.com/office/drawing/2014/main" id="{2EA62B30-1143-4B7B-8D62-FEEFBC80266E}"/>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8124089" y="3738894"/>
            <a:ext cx="1452282" cy="1246094"/>
          </a:xfrm>
          <a:prstGeom prst="rect">
            <a:avLst/>
          </a:prstGeom>
        </p:spPr>
      </p:pic>
      <p:sp>
        <p:nvSpPr>
          <p:cNvPr id="80" name="TextBox 79">
            <a:extLst>
              <a:ext uri="{FF2B5EF4-FFF2-40B4-BE49-F238E27FC236}">
                <a16:creationId xmlns:a16="http://schemas.microsoft.com/office/drawing/2014/main" id="{43E1BCFA-2C80-4547-A790-2314E96DC7AA}"/>
              </a:ext>
            </a:extLst>
          </p:cNvPr>
          <p:cNvSpPr txBox="1"/>
          <p:nvPr/>
        </p:nvSpPr>
        <p:spPr>
          <a:xfrm>
            <a:off x="9669736" y="5042078"/>
            <a:ext cx="2495723" cy="830997"/>
          </a:xfrm>
          <a:prstGeom prst="rect">
            <a:avLst/>
          </a:prstGeom>
          <a:solidFill>
            <a:schemeClr val="bg1"/>
          </a:solid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El juego previo y la lubricación</a:t>
            </a:r>
          </a:p>
        </p:txBody>
      </p:sp>
      <p:sp>
        <p:nvSpPr>
          <p:cNvPr id="2" name="TextBox 1">
            <a:extLst>
              <a:ext uri="{FF2B5EF4-FFF2-40B4-BE49-F238E27FC236}">
                <a16:creationId xmlns:a16="http://schemas.microsoft.com/office/drawing/2014/main" id="{41465901-5B57-4178-873D-232131532524}"/>
              </a:ext>
            </a:extLst>
          </p:cNvPr>
          <p:cNvSpPr txBox="1"/>
          <p:nvPr/>
        </p:nvSpPr>
        <p:spPr>
          <a:xfrm>
            <a:off x="8340847" y="5203341"/>
            <a:ext cx="1328889" cy="369332"/>
          </a:xfrm>
          <a:prstGeom prst="rect">
            <a:avLst/>
          </a:prstGeom>
          <a:solidFill>
            <a:schemeClr val="bg1"/>
          </a:solidFill>
          <a:ln>
            <a:solidFill>
              <a:srgbClr val="FF0000"/>
            </a:solidFill>
          </a:ln>
        </p:spPr>
        <p:txBody>
          <a:bodyPr wrap="square" rtlCol="0">
            <a:spAutoFit/>
          </a:bodyPr>
          <a:lstStyle/>
          <a:p>
            <a:r>
              <a:rPr lang="es-MX" dirty="0"/>
              <a:t>Lubricación</a:t>
            </a:r>
          </a:p>
        </p:txBody>
      </p:sp>
      <p:pic>
        <p:nvPicPr>
          <p:cNvPr id="81" name="Picture 80">
            <a:extLst>
              <a:ext uri="{FF2B5EF4-FFF2-40B4-BE49-F238E27FC236}">
                <a16:creationId xmlns:a16="http://schemas.microsoft.com/office/drawing/2014/main" id="{542B8ACC-3FA8-B741-8865-7D2F7C3BE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4704"/>
            <a:ext cx="12166314" cy="6858000"/>
          </a:xfrm>
          <a:prstGeom prst="rect">
            <a:avLst/>
          </a:prstGeom>
        </p:spPr>
      </p:pic>
      <p:pic>
        <p:nvPicPr>
          <p:cNvPr id="82" name="Picture 81">
            <a:extLst>
              <a:ext uri="{FF2B5EF4-FFF2-40B4-BE49-F238E27FC236}">
                <a16:creationId xmlns:a16="http://schemas.microsoft.com/office/drawing/2014/main" id="{4A711384-E3BB-4B40-8C8F-5DF4461360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906" t="21534" r="21694" b="27520"/>
          <a:stretch/>
        </p:blipFill>
        <p:spPr>
          <a:xfrm>
            <a:off x="3008085" y="2480292"/>
            <a:ext cx="1294999" cy="1223320"/>
          </a:xfrm>
          <a:prstGeom prst="rect">
            <a:avLst/>
          </a:prstGeom>
        </p:spPr>
      </p:pic>
      <p:grpSp>
        <p:nvGrpSpPr>
          <p:cNvPr id="83" name="Group 82">
            <a:extLst>
              <a:ext uri="{FF2B5EF4-FFF2-40B4-BE49-F238E27FC236}">
                <a16:creationId xmlns:a16="http://schemas.microsoft.com/office/drawing/2014/main" id="{E1422385-4472-5C4A-8178-75ED73B93C2D}"/>
              </a:ext>
            </a:extLst>
          </p:cNvPr>
          <p:cNvGrpSpPr/>
          <p:nvPr/>
        </p:nvGrpSpPr>
        <p:grpSpPr>
          <a:xfrm>
            <a:off x="3140594" y="4173257"/>
            <a:ext cx="2211596" cy="652248"/>
            <a:chOff x="3444453" y="3782417"/>
            <a:chExt cx="3727641" cy="1105921"/>
          </a:xfrm>
        </p:grpSpPr>
        <p:sp>
          <p:nvSpPr>
            <p:cNvPr id="84" name="Rectangle 83">
              <a:extLst>
                <a:ext uri="{FF2B5EF4-FFF2-40B4-BE49-F238E27FC236}">
                  <a16:creationId xmlns:a16="http://schemas.microsoft.com/office/drawing/2014/main" id="{4F48AE4E-3FC4-EA4E-827E-84C09557AE03}"/>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459034E2-CBFC-9F42-A9BD-E4DCEB6D408B}"/>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Picture 85">
              <a:extLst>
                <a:ext uri="{FF2B5EF4-FFF2-40B4-BE49-F238E27FC236}">
                  <a16:creationId xmlns:a16="http://schemas.microsoft.com/office/drawing/2014/main" id="{7FFEB3FB-B8B7-5642-A094-C9709D2A5C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87" name="TextBox 86">
            <a:extLst>
              <a:ext uri="{FF2B5EF4-FFF2-40B4-BE49-F238E27FC236}">
                <a16:creationId xmlns:a16="http://schemas.microsoft.com/office/drawing/2014/main" id="{8627AFCA-8BF2-674F-8135-319A33EBC532}"/>
              </a:ext>
            </a:extLst>
          </p:cNvPr>
          <p:cNvSpPr txBox="1"/>
          <p:nvPr/>
        </p:nvSpPr>
        <p:spPr>
          <a:xfrm>
            <a:off x="4123592" y="1363904"/>
            <a:ext cx="2413068"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Lugar seguro y privado</a:t>
            </a:r>
          </a:p>
        </p:txBody>
      </p:sp>
      <p:sp>
        <p:nvSpPr>
          <p:cNvPr id="88" name="TextBox 87">
            <a:extLst>
              <a:ext uri="{FF2B5EF4-FFF2-40B4-BE49-F238E27FC236}">
                <a16:creationId xmlns:a16="http://schemas.microsoft.com/office/drawing/2014/main" id="{0F6D32AA-5646-A146-A1DB-375A1326D0FD}"/>
              </a:ext>
            </a:extLst>
          </p:cNvPr>
          <p:cNvSpPr txBox="1"/>
          <p:nvPr/>
        </p:nvSpPr>
        <p:spPr>
          <a:xfrm>
            <a:off x="4247957" y="2642729"/>
            <a:ext cx="2550908"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Pareja sexual segura</a:t>
            </a:r>
          </a:p>
        </p:txBody>
      </p:sp>
      <p:sp>
        <p:nvSpPr>
          <p:cNvPr id="89" name="TextBox 88">
            <a:extLst>
              <a:ext uri="{FF2B5EF4-FFF2-40B4-BE49-F238E27FC236}">
                <a16:creationId xmlns:a16="http://schemas.microsoft.com/office/drawing/2014/main" id="{A63AE25B-C18D-8C44-AEC5-FBDB895BD909}"/>
              </a:ext>
            </a:extLst>
          </p:cNvPr>
          <p:cNvSpPr txBox="1"/>
          <p:nvPr/>
        </p:nvSpPr>
        <p:spPr>
          <a:xfrm>
            <a:off x="5072529" y="4083883"/>
            <a:ext cx="2253039"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Límites sexuales</a:t>
            </a:r>
          </a:p>
        </p:txBody>
      </p:sp>
      <p:pic>
        <p:nvPicPr>
          <p:cNvPr id="90" name="Picture 89">
            <a:extLst>
              <a:ext uri="{FF2B5EF4-FFF2-40B4-BE49-F238E27FC236}">
                <a16:creationId xmlns:a16="http://schemas.microsoft.com/office/drawing/2014/main" id="{62D49E68-C03B-D740-95CC-04049D02AD91}"/>
              </a:ext>
            </a:extLst>
          </p:cNvPr>
          <p:cNvPicPr>
            <a:picLocks noChangeAspect="1"/>
          </p:cNvPicPr>
          <p:nvPr/>
        </p:nvPicPr>
        <p:blipFill>
          <a:blip r:embed="rId8"/>
          <a:stretch>
            <a:fillRect/>
          </a:stretch>
        </p:blipFill>
        <p:spPr>
          <a:xfrm>
            <a:off x="2557172" y="1221002"/>
            <a:ext cx="1286247" cy="1154015"/>
          </a:xfrm>
          <a:prstGeom prst="rect">
            <a:avLst/>
          </a:prstGeom>
        </p:spPr>
      </p:pic>
      <p:pic>
        <p:nvPicPr>
          <p:cNvPr id="91" name="Picture 90">
            <a:extLst>
              <a:ext uri="{FF2B5EF4-FFF2-40B4-BE49-F238E27FC236}">
                <a16:creationId xmlns:a16="http://schemas.microsoft.com/office/drawing/2014/main" id="{9B2A1865-66AE-F648-B06C-DA56C88D78A4}"/>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1787375" y="865344"/>
            <a:ext cx="1452282" cy="1246094"/>
          </a:xfrm>
          <a:prstGeom prst="rect">
            <a:avLst/>
          </a:prstGeom>
        </p:spPr>
      </p:pic>
      <p:pic>
        <p:nvPicPr>
          <p:cNvPr id="92" name="Picture 91">
            <a:extLst>
              <a:ext uri="{FF2B5EF4-FFF2-40B4-BE49-F238E27FC236}">
                <a16:creationId xmlns:a16="http://schemas.microsoft.com/office/drawing/2014/main" id="{592AE5B6-00F9-804D-9625-10B442FD007D}"/>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1831031" y="2375017"/>
            <a:ext cx="1452282" cy="1246094"/>
          </a:xfrm>
          <a:prstGeom prst="rect">
            <a:avLst/>
          </a:prstGeom>
        </p:spPr>
      </p:pic>
      <p:pic>
        <p:nvPicPr>
          <p:cNvPr id="93" name="Picture 92">
            <a:extLst>
              <a:ext uri="{FF2B5EF4-FFF2-40B4-BE49-F238E27FC236}">
                <a16:creationId xmlns:a16="http://schemas.microsoft.com/office/drawing/2014/main" id="{A1B0790D-B2EF-CE49-8441-DAF318B2E80A}"/>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1831031" y="3794252"/>
            <a:ext cx="1452282" cy="1246094"/>
          </a:xfrm>
          <a:prstGeom prst="rect">
            <a:avLst/>
          </a:prstGeom>
        </p:spPr>
      </p:pic>
      <p:sp>
        <p:nvSpPr>
          <p:cNvPr id="94" name="TextBox 93">
            <a:extLst>
              <a:ext uri="{FF2B5EF4-FFF2-40B4-BE49-F238E27FC236}">
                <a16:creationId xmlns:a16="http://schemas.microsoft.com/office/drawing/2014/main" id="{2B61BDAF-F58D-CF46-81FD-5E06A3285378}"/>
              </a:ext>
            </a:extLst>
          </p:cNvPr>
          <p:cNvSpPr txBox="1"/>
          <p:nvPr/>
        </p:nvSpPr>
        <p:spPr>
          <a:xfrm>
            <a:off x="4956635" y="5709847"/>
            <a:ext cx="3301540" cy="461665"/>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Consentimiento</a:t>
            </a:r>
          </a:p>
        </p:txBody>
      </p:sp>
      <p:pic>
        <p:nvPicPr>
          <p:cNvPr id="95" name="Picture 94">
            <a:extLst>
              <a:ext uri="{FF2B5EF4-FFF2-40B4-BE49-F238E27FC236}">
                <a16:creationId xmlns:a16="http://schemas.microsoft.com/office/drawing/2014/main" id="{426310F3-C927-CA4F-934E-C65C9A7B5E5F}"/>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1853065" y="5524008"/>
            <a:ext cx="1452282" cy="1246094"/>
          </a:xfrm>
          <a:prstGeom prst="rect">
            <a:avLst/>
          </a:prstGeom>
        </p:spPr>
      </p:pic>
      <p:pic>
        <p:nvPicPr>
          <p:cNvPr id="96" name="Picture 95">
            <a:extLst>
              <a:ext uri="{FF2B5EF4-FFF2-40B4-BE49-F238E27FC236}">
                <a16:creationId xmlns:a16="http://schemas.microsoft.com/office/drawing/2014/main" id="{6D17A2FD-C238-CC40-8088-4F41B1616F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9049" t="22474" r="2958" b="7754"/>
          <a:stretch/>
        </p:blipFill>
        <p:spPr>
          <a:xfrm>
            <a:off x="8620350" y="1131670"/>
            <a:ext cx="727771" cy="1590789"/>
          </a:xfrm>
          <a:prstGeom prst="rect">
            <a:avLst/>
          </a:prstGeom>
        </p:spPr>
      </p:pic>
      <p:sp>
        <p:nvSpPr>
          <p:cNvPr id="97" name="TextBox 96">
            <a:extLst>
              <a:ext uri="{FF2B5EF4-FFF2-40B4-BE49-F238E27FC236}">
                <a16:creationId xmlns:a16="http://schemas.microsoft.com/office/drawing/2014/main" id="{F688123D-AD24-D040-9B99-AA8797E6EDCF}"/>
              </a:ext>
            </a:extLst>
          </p:cNvPr>
          <p:cNvSpPr txBox="1"/>
          <p:nvPr/>
        </p:nvSpPr>
        <p:spPr>
          <a:xfrm>
            <a:off x="9106319" y="1488391"/>
            <a:ext cx="3158846"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Plan de control natal</a:t>
            </a:r>
          </a:p>
        </p:txBody>
      </p:sp>
      <p:pic>
        <p:nvPicPr>
          <p:cNvPr id="98" name="Picture 97">
            <a:extLst>
              <a:ext uri="{FF2B5EF4-FFF2-40B4-BE49-F238E27FC236}">
                <a16:creationId xmlns:a16="http://schemas.microsoft.com/office/drawing/2014/main" id="{32BD9E89-0996-C742-9965-5B5AD7524961}"/>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7556923" y="948807"/>
            <a:ext cx="1452282" cy="1246094"/>
          </a:xfrm>
          <a:prstGeom prst="rect">
            <a:avLst/>
          </a:prstGeom>
        </p:spPr>
      </p:pic>
      <p:sp>
        <p:nvSpPr>
          <p:cNvPr id="99" name="TextBox 98">
            <a:extLst>
              <a:ext uri="{FF2B5EF4-FFF2-40B4-BE49-F238E27FC236}">
                <a16:creationId xmlns:a16="http://schemas.microsoft.com/office/drawing/2014/main" id="{37EA226C-8E55-E242-94E0-FBBA153EAAB5}"/>
              </a:ext>
            </a:extLst>
          </p:cNvPr>
          <p:cNvSpPr txBox="1"/>
          <p:nvPr/>
        </p:nvSpPr>
        <p:spPr>
          <a:xfrm>
            <a:off x="9509560" y="2998064"/>
            <a:ext cx="2743482" cy="830997"/>
          </a:xfrm>
          <a:prstGeom prst="rect">
            <a:avLst/>
          </a:prstGeom>
          <a:noFill/>
        </p:spPr>
        <p:txBody>
          <a:bodyPr wrap="square" rtlCol="0">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Pruebas de ITS y protección</a:t>
            </a:r>
          </a:p>
        </p:txBody>
      </p:sp>
      <p:pic>
        <p:nvPicPr>
          <p:cNvPr id="100" name="Picture 99">
            <a:extLst>
              <a:ext uri="{FF2B5EF4-FFF2-40B4-BE49-F238E27FC236}">
                <a16:creationId xmlns:a16="http://schemas.microsoft.com/office/drawing/2014/main" id="{0079F792-36C1-EA45-8B73-F3505BC0E1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591" t="18064" r="16085" b="24473"/>
          <a:stretch/>
        </p:blipFill>
        <p:spPr>
          <a:xfrm>
            <a:off x="8588678" y="2692876"/>
            <a:ext cx="1213216" cy="1615619"/>
          </a:xfrm>
          <a:prstGeom prst="rect">
            <a:avLst/>
          </a:prstGeom>
        </p:spPr>
      </p:pic>
      <p:pic>
        <p:nvPicPr>
          <p:cNvPr id="101" name="Picture 100">
            <a:extLst>
              <a:ext uri="{FF2B5EF4-FFF2-40B4-BE49-F238E27FC236}">
                <a16:creationId xmlns:a16="http://schemas.microsoft.com/office/drawing/2014/main" id="{4DD27839-9155-3D47-B192-7E9D50696840}"/>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7475722" y="2692876"/>
            <a:ext cx="1452282" cy="1246094"/>
          </a:xfrm>
          <a:prstGeom prst="rect">
            <a:avLst/>
          </a:prstGeom>
        </p:spPr>
      </p:pic>
      <p:pic>
        <p:nvPicPr>
          <p:cNvPr id="102" name="Picture 101">
            <a:extLst>
              <a:ext uri="{FF2B5EF4-FFF2-40B4-BE49-F238E27FC236}">
                <a16:creationId xmlns:a16="http://schemas.microsoft.com/office/drawing/2014/main" id="{D7FF4E07-448D-2E42-8EEC-7C569FFAAD7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358588"/>
            <a:ext cx="1370700" cy="542321"/>
          </a:xfrm>
          <a:prstGeom prst="rect">
            <a:avLst/>
          </a:prstGeom>
        </p:spPr>
      </p:pic>
      <p:grpSp>
        <p:nvGrpSpPr>
          <p:cNvPr id="103" name="Group 102">
            <a:extLst>
              <a:ext uri="{FF2B5EF4-FFF2-40B4-BE49-F238E27FC236}">
                <a16:creationId xmlns:a16="http://schemas.microsoft.com/office/drawing/2014/main" id="{AB6AD43F-131D-A940-B935-26610350E2D0}"/>
              </a:ext>
            </a:extLst>
          </p:cNvPr>
          <p:cNvGrpSpPr/>
          <p:nvPr/>
        </p:nvGrpSpPr>
        <p:grpSpPr>
          <a:xfrm>
            <a:off x="3126493" y="4124116"/>
            <a:ext cx="2353182" cy="881404"/>
            <a:chOff x="9074289" y="3532602"/>
            <a:chExt cx="2353182" cy="881404"/>
          </a:xfrm>
        </p:grpSpPr>
        <p:pic>
          <p:nvPicPr>
            <p:cNvPr id="104" name="Picture 103">
              <a:extLst>
                <a:ext uri="{FF2B5EF4-FFF2-40B4-BE49-F238E27FC236}">
                  <a16:creationId xmlns:a16="http://schemas.microsoft.com/office/drawing/2014/main" id="{F2EC557A-EC32-5C4B-8242-4DF67A207633}"/>
                </a:ext>
              </a:extLst>
            </p:cNvPr>
            <p:cNvPicPr>
              <a:picLocks noChangeAspect="1"/>
            </p:cNvPicPr>
            <p:nvPr/>
          </p:nvPicPr>
          <p:blipFill>
            <a:blip r:embed="rId12"/>
            <a:stretch>
              <a:fillRect/>
            </a:stretch>
          </p:blipFill>
          <p:spPr>
            <a:xfrm>
              <a:off x="9074289" y="3532602"/>
              <a:ext cx="2353182" cy="881404"/>
            </a:xfrm>
            <a:prstGeom prst="rect">
              <a:avLst/>
            </a:prstGeom>
          </p:spPr>
        </p:pic>
        <p:sp>
          <p:nvSpPr>
            <p:cNvPr id="105" name="TextBox 104">
              <a:extLst>
                <a:ext uri="{FF2B5EF4-FFF2-40B4-BE49-F238E27FC236}">
                  <a16:creationId xmlns:a16="http://schemas.microsoft.com/office/drawing/2014/main" id="{712C10BC-F893-BD4C-A6BD-E0BDDA0A7B73}"/>
                </a:ext>
              </a:extLst>
            </p:cNvPr>
            <p:cNvSpPr txBox="1"/>
            <p:nvPr/>
          </p:nvSpPr>
          <p:spPr>
            <a:xfrm>
              <a:off x="9450040" y="3867890"/>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106" name="Footer Placeholder 3">
            <a:extLst>
              <a:ext uri="{FF2B5EF4-FFF2-40B4-BE49-F238E27FC236}">
                <a16:creationId xmlns:a16="http://schemas.microsoft.com/office/drawing/2014/main" id="{0F6A5F3A-FB0C-AE47-9BB5-AF7AB2B00BC6}"/>
              </a:ext>
            </a:extLst>
          </p:cNvPr>
          <p:cNvSpPr txBox="1">
            <a:spLocks/>
          </p:cNvSpPr>
          <p:nvPr/>
        </p:nvSpPr>
        <p:spPr>
          <a:xfrm>
            <a:off x="6390167" y="668723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07" name="Group 106">
            <a:extLst>
              <a:ext uri="{FF2B5EF4-FFF2-40B4-BE49-F238E27FC236}">
                <a16:creationId xmlns:a16="http://schemas.microsoft.com/office/drawing/2014/main" id="{490E51AB-03AF-5C4F-B1BF-4130AE374067}"/>
              </a:ext>
            </a:extLst>
          </p:cNvPr>
          <p:cNvGrpSpPr/>
          <p:nvPr/>
        </p:nvGrpSpPr>
        <p:grpSpPr>
          <a:xfrm>
            <a:off x="1704521" y="-79981"/>
            <a:ext cx="8569060" cy="954107"/>
            <a:chOff x="2131550" y="25550"/>
            <a:chExt cx="3964104" cy="954107"/>
          </a:xfrm>
        </p:grpSpPr>
        <p:sp>
          <p:nvSpPr>
            <p:cNvPr id="108" name="Rectangle 107">
              <a:extLst>
                <a:ext uri="{FF2B5EF4-FFF2-40B4-BE49-F238E27FC236}">
                  <a16:creationId xmlns:a16="http://schemas.microsoft.com/office/drawing/2014/main" id="{AAB1E4FB-8684-424B-9F9F-2919432B9979}"/>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4846E3D-5031-4040-A093-63871AB9B827}"/>
                </a:ext>
              </a:extLst>
            </p:cNvPr>
            <p:cNvSpPr txBox="1"/>
            <p:nvPr/>
          </p:nvSpPr>
          <p:spPr>
            <a:xfrm>
              <a:off x="2131550" y="25550"/>
              <a:ext cx="3964104" cy="954107"/>
            </a:xfrm>
            <a:prstGeom prst="rect">
              <a:avLst/>
            </a:prstGeom>
            <a:noFill/>
          </p:spPr>
          <p:txBody>
            <a:bodyPr wrap="square" rtlCol="0">
              <a:spAutoFit/>
            </a:bodyPr>
            <a:lstStyle/>
            <a:p>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Lista de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verificación</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para </a:t>
              </a:r>
            </a:p>
            <a:p>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sexualidad</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segura</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pic>
        <p:nvPicPr>
          <p:cNvPr id="110" name="Picture 109">
            <a:extLst>
              <a:ext uri="{FF2B5EF4-FFF2-40B4-BE49-F238E27FC236}">
                <a16:creationId xmlns:a16="http://schemas.microsoft.com/office/drawing/2014/main" id="{41B1EE5F-97B7-B54F-A3D6-DBA498110573}"/>
              </a:ext>
            </a:extLst>
          </p:cNvPr>
          <p:cNvPicPr>
            <a:picLocks noChangeAspect="1"/>
          </p:cNvPicPr>
          <p:nvPr/>
        </p:nvPicPr>
        <p:blipFill>
          <a:blip r:embed="rId13"/>
          <a:srcRect l="21744"/>
          <a:stretch>
            <a:fillRect/>
          </a:stretch>
        </p:blipFill>
        <p:spPr>
          <a:xfrm>
            <a:off x="3049399" y="5313659"/>
            <a:ext cx="2238042" cy="1615461"/>
          </a:xfrm>
          <a:prstGeom prst="rect">
            <a:avLst/>
          </a:prstGeom>
        </p:spPr>
      </p:pic>
      <p:pic>
        <p:nvPicPr>
          <p:cNvPr id="79" name="Picture 78">
            <a:extLst>
              <a:ext uri="{FF2B5EF4-FFF2-40B4-BE49-F238E27FC236}">
                <a16:creationId xmlns:a16="http://schemas.microsoft.com/office/drawing/2014/main" id="{B0D0B213-AAB6-4E58-B98E-32999A5FCE8F}"/>
              </a:ext>
            </a:extLst>
          </p:cNvPr>
          <p:cNvPicPr>
            <a:picLocks noChangeAspect="1"/>
          </p:cNvPicPr>
          <p:nvPr/>
        </p:nvPicPr>
        <p:blipFill rotWithShape="1">
          <a:blip r:embed="rId4">
            <a:extLst>
              <a:ext uri="{28A0092B-C50C-407E-A947-70E740481C1C}">
                <a14:useLocalDpi xmlns:a14="http://schemas.microsoft.com/office/drawing/2010/main" val="0"/>
              </a:ext>
            </a:extLst>
          </a:blip>
          <a:srcRect l="67315" t="67058" r="20748" b="14772"/>
          <a:stretch/>
        </p:blipFill>
        <p:spPr>
          <a:xfrm>
            <a:off x="7396942" y="4397669"/>
            <a:ext cx="1452282" cy="1246094"/>
          </a:xfrm>
          <a:prstGeom prst="rect">
            <a:avLst/>
          </a:prstGeom>
        </p:spPr>
      </p:pic>
    </p:spTree>
    <p:extLst>
      <p:ext uri="{BB962C8B-B14F-4D97-AF65-F5344CB8AC3E}">
        <p14:creationId xmlns:p14="http://schemas.microsoft.com/office/powerpoint/2010/main" val="224157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13893" y="817769"/>
            <a:ext cx="9660700" cy="1325563"/>
          </a:xfrm>
        </p:spPr>
        <p:txBody>
          <a:bodyPr>
            <a:noAutofit/>
          </a:bodyPr>
          <a:lstStyle/>
          <a:p>
            <a:pPr algn="ctr"/>
            <a:r>
              <a:rPr lang="es-MX" sz="4500" b="1" dirty="0">
                <a:latin typeface="Tahoma" panose="020B0604030504040204" pitchFamily="34" charset="0"/>
                <a:ea typeface="Tahoma" panose="020B0604030504040204" pitchFamily="34" charset="0"/>
                <a:cs typeface="Tahoma" panose="020B0604030504040204" pitchFamily="34" charset="0"/>
              </a:rPr>
              <a:t>Puede embarazarse la primera vez que tiene sexo de un pene en una vagina.</a:t>
            </a:r>
          </a:p>
        </p:txBody>
      </p:sp>
      <p:grpSp>
        <p:nvGrpSpPr>
          <p:cNvPr id="8" name="Group 7"/>
          <p:cNvGrpSpPr/>
          <p:nvPr/>
        </p:nvGrpSpPr>
        <p:grpSpPr>
          <a:xfrm>
            <a:off x="2236050" y="4894464"/>
            <a:ext cx="8105262" cy="1479186"/>
            <a:chOff x="1842052" y="5120120"/>
            <a:chExt cx="8518092" cy="1655058"/>
          </a:xfrm>
        </p:grpSpPr>
        <p:sp>
          <p:nvSpPr>
            <p:cNvPr id="9" name="Rectangle 8"/>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3"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4"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731" y="1600395"/>
            <a:ext cx="7079505" cy="399062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0718" t="7066" r="60987" b="16907"/>
          <a:stretch/>
        </p:blipFill>
        <p:spPr>
          <a:xfrm>
            <a:off x="7712611" y="2344683"/>
            <a:ext cx="1601598" cy="2425722"/>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6396BC06-B8F1-4598-9CF4-99B892AC9CAE}"/>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7177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148" y="1063698"/>
            <a:ext cx="10252701" cy="1881649"/>
          </a:xfrm>
        </p:spPr>
        <p:txBody>
          <a:bodyPr>
            <a:noAutofit/>
          </a:bodyPr>
          <a:lstStyle/>
          <a:p>
            <a:pPr algn="ctr"/>
            <a:r>
              <a:rPr lang="es-MX" sz="4500" b="1" dirty="0">
                <a:latin typeface="Tahoma" panose="020B0604030504040204" pitchFamily="34" charset="0"/>
                <a:ea typeface="Tahoma" panose="020B0604030504040204" pitchFamily="34" charset="0"/>
                <a:cs typeface="Tahoma" panose="020B0604030504040204" pitchFamily="34" charset="0"/>
              </a:rPr>
              <a:t>Si tiene sexo en el que un pene entra a una vagina, puede embarazarse, incluso si es la primera vez que tiene sexo.</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148" y="3124395"/>
            <a:ext cx="7079505" cy="399062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718" t="7066" r="60987" b="16907"/>
          <a:stretch/>
        </p:blipFill>
        <p:spPr>
          <a:xfrm>
            <a:off x="8332749" y="3513531"/>
            <a:ext cx="1601598" cy="242572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1D168840-941D-4821-AD0C-C09227753AF4}"/>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12580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12773" y="277788"/>
            <a:ext cx="7866723" cy="1325563"/>
          </a:xfrm>
        </p:spPr>
        <p:txBody>
          <a:bodyPr>
            <a:noAutofit/>
          </a:bodyPr>
          <a:lstStyle/>
          <a:p>
            <a:pPr algn="ctr"/>
            <a:r>
              <a:rPr lang="es-MX" b="1" dirty="0">
                <a:latin typeface="Tahoma" panose="020B0604030504040204" pitchFamily="34" charset="0"/>
                <a:ea typeface="Tahoma" panose="020B0604030504040204" pitchFamily="34" charset="0"/>
                <a:cs typeface="Tahoma" panose="020B0604030504040204" pitchFamily="34" charset="0"/>
              </a:rPr>
              <a:t>El tener sexo hace que sea una persona mala y sucia.</a:t>
            </a:r>
          </a:p>
        </p:txBody>
      </p:sp>
      <p:grpSp>
        <p:nvGrpSpPr>
          <p:cNvPr id="7" name="Group 6"/>
          <p:cNvGrpSpPr/>
          <p:nvPr/>
        </p:nvGrpSpPr>
        <p:grpSpPr>
          <a:xfrm>
            <a:off x="2524539" y="4850296"/>
            <a:ext cx="8010940" cy="1391478"/>
            <a:chOff x="1842052" y="5120120"/>
            <a:chExt cx="8518092" cy="1655058"/>
          </a:xfrm>
        </p:grpSpPr>
        <p:sp>
          <p:nvSpPr>
            <p:cNvPr id="8" name="Rectangle 7"/>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2"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3"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8906" r="28405"/>
          <a:stretch/>
        </p:blipFill>
        <p:spPr>
          <a:xfrm>
            <a:off x="4595374" y="1421833"/>
            <a:ext cx="3118964" cy="4118350"/>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7BB8FDAE-2071-42F3-85D7-E52AEB6115E0}"/>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621023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760" y="478826"/>
            <a:ext cx="10515600" cy="1325563"/>
          </a:xfrm>
        </p:spPr>
        <p:txBody>
          <a:bodyPr/>
          <a:lstStyle/>
          <a:p>
            <a:pPr algn="ctr"/>
            <a:r>
              <a:rPr lang="es-MX" b="1" dirty="0">
                <a:latin typeface="Tahoma" panose="020B0604030504040204" pitchFamily="34" charset="0"/>
                <a:ea typeface="Tahoma" panose="020B0604030504040204" pitchFamily="34" charset="0"/>
                <a:cs typeface="Tahoma" panose="020B0604030504040204" pitchFamily="34" charset="0"/>
              </a:rPr>
              <a:t>La mayoría de las personas tendrán sexo en algún momento de su vida.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694140" y="1673418"/>
            <a:ext cx="3579644" cy="472664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8915" t="7362" r="36189" b="41095"/>
          <a:stretch/>
        </p:blipFill>
        <p:spPr>
          <a:xfrm>
            <a:off x="8944319" y="2238117"/>
            <a:ext cx="3029803" cy="353477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3009" t="26667" r="60748" b="24775"/>
          <a:stretch/>
        </p:blipFill>
        <p:spPr>
          <a:xfrm>
            <a:off x="4661934" y="2041624"/>
            <a:ext cx="3766782" cy="3927756"/>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1B40A12E-FBD9-450F-AC3F-5FA47F1F1BAB}"/>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22537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974" y="329722"/>
            <a:ext cx="8672749" cy="1325563"/>
          </a:xfrm>
        </p:spPr>
        <p:txBody>
          <a:bodyPr>
            <a:normAutofit/>
          </a:bodyPr>
          <a:lstStyle/>
          <a:p>
            <a:pPr algn="ctr"/>
            <a:r>
              <a:rPr lang="es-MX" sz="3600" b="1" dirty="0">
                <a:latin typeface="Tahoma" panose="020B0604030504040204" pitchFamily="34" charset="0"/>
                <a:ea typeface="Tahoma" panose="020B0604030504040204" pitchFamily="34" charset="0"/>
                <a:cs typeface="Tahoma" panose="020B0604030504040204" pitchFamily="34" charset="0"/>
              </a:rPr>
              <a:t>El sexo debe sentirse bien para las dos personas.</a:t>
            </a:r>
          </a:p>
        </p:txBody>
      </p:sp>
      <p:grpSp>
        <p:nvGrpSpPr>
          <p:cNvPr id="5" name="Group 4"/>
          <p:cNvGrpSpPr/>
          <p:nvPr/>
        </p:nvGrpSpPr>
        <p:grpSpPr>
          <a:xfrm>
            <a:off x="2291068" y="4830799"/>
            <a:ext cx="8204653" cy="1624120"/>
            <a:chOff x="1842052" y="5120120"/>
            <a:chExt cx="8518092" cy="1655058"/>
          </a:xfrm>
        </p:grpSpPr>
        <p:sp>
          <p:nvSpPr>
            <p:cNvPr id="6" name="Rectangle 5"/>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0"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1"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0" y="-13252"/>
            <a:ext cx="2026025" cy="161364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2444" y="1921984"/>
            <a:ext cx="3095656" cy="2736530"/>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8906" r="28405"/>
          <a:stretch/>
        </p:blipFill>
        <p:spPr>
          <a:xfrm>
            <a:off x="3327953" y="1643306"/>
            <a:ext cx="2669921" cy="3525424"/>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79717" y="149611"/>
            <a:ext cx="1370700" cy="542321"/>
          </a:xfrm>
          <a:prstGeom prst="rect">
            <a:avLst/>
          </a:prstGeom>
        </p:spPr>
      </p:pic>
      <p:grpSp>
        <p:nvGrpSpPr>
          <p:cNvPr id="16" name="Group 15"/>
          <p:cNvGrpSpPr/>
          <p:nvPr/>
        </p:nvGrpSpPr>
        <p:grpSpPr>
          <a:xfrm>
            <a:off x="8525107" y="1707123"/>
            <a:ext cx="1472758" cy="1322127"/>
            <a:chOff x="8525107" y="1707123"/>
            <a:chExt cx="1472758" cy="1322127"/>
          </a:xfrm>
        </p:grpSpPr>
        <p:sp>
          <p:nvSpPr>
            <p:cNvPr id="3" name="Oval Callout 2"/>
            <p:cNvSpPr/>
            <p:nvPr/>
          </p:nvSpPr>
          <p:spPr>
            <a:xfrm rot="2152814">
              <a:off x="8525107" y="1707123"/>
              <a:ext cx="1397689" cy="1322127"/>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99568" y="2022545"/>
              <a:ext cx="1398297" cy="646331"/>
            </a:xfrm>
            <a:prstGeom prst="rect">
              <a:avLst/>
            </a:prstGeom>
            <a:noFill/>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¡SÍ!</a:t>
              </a:r>
            </a:p>
          </p:txBody>
        </p:sp>
      </p:grpSp>
      <p:sp>
        <p:nvSpPr>
          <p:cNvPr id="18" name="Footer Placeholder 3">
            <a:extLst>
              <a:ext uri="{FF2B5EF4-FFF2-40B4-BE49-F238E27FC236}">
                <a16:creationId xmlns:a16="http://schemas.microsoft.com/office/drawing/2014/main" id="{098DE7C9-89F2-4D07-B472-A4F91A296EB5}"/>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77150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82829E0-0D9F-134F-BFB7-10826F7BE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22" name="Picture 21">
            <a:extLst>
              <a:ext uri="{FF2B5EF4-FFF2-40B4-BE49-F238E27FC236}">
                <a16:creationId xmlns:a16="http://schemas.microsoft.com/office/drawing/2014/main" id="{2F9269D6-9A23-494A-9C2B-6A2B250F24C3}"/>
              </a:ext>
            </a:extLst>
          </p:cNvPr>
          <p:cNvPicPr>
            <a:picLocks noChangeAspect="1"/>
          </p:cNvPicPr>
          <p:nvPr/>
        </p:nvPicPr>
        <p:blipFill>
          <a:blip r:embed="rId4">
            <a:extLst>
              <a:ext uri="{28A0092B-C50C-407E-A947-70E740481C1C}">
                <a14:useLocalDpi xmlns:a14="http://schemas.microsoft.com/office/drawing/2010/main" val="0"/>
              </a:ext>
            </a:extLst>
          </a:blip>
          <a:srcRect l="8705" t="16863" r="71400" b="47582"/>
          <a:stretch>
            <a:fillRect/>
          </a:stretch>
        </p:blipFill>
        <p:spPr>
          <a:xfrm>
            <a:off x="5767759" y="3271398"/>
            <a:ext cx="1983003" cy="1997692"/>
          </a:xfrm>
          <a:prstGeom prst="rect">
            <a:avLst/>
          </a:prstGeom>
        </p:spPr>
      </p:pic>
      <p:pic>
        <p:nvPicPr>
          <p:cNvPr id="23" name="Picture 22">
            <a:extLst>
              <a:ext uri="{FF2B5EF4-FFF2-40B4-BE49-F238E27FC236}">
                <a16:creationId xmlns:a16="http://schemas.microsoft.com/office/drawing/2014/main" id="{D4A8C539-47B8-7E47-AF53-DB940AACF4E5}"/>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6382382" y="1538884"/>
            <a:ext cx="1968870" cy="1890116"/>
          </a:xfrm>
          <a:prstGeom prst="rect">
            <a:avLst/>
          </a:prstGeom>
        </p:spPr>
      </p:pic>
      <p:pic>
        <p:nvPicPr>
          <p:cNvPr id="24" name="Picture 23">
            <a:extLst>
              <a:ext uri="{FF2B5EF4-FFF2-40B4-BE49-F238E27FC236}">
                <a16:creationId xmlns:a16="http://schemas.microsoft.com/office/drawing/2014/main" id="{2239C779-28CE-AE4F-9564-B3C4BAE0DAE9}"/>
              </a:ext>
            </a:extLst>
          </p:cNvPr>
          <p:cNvPicPr>
            <a:picLocks noChangeAspect="1"/>
          </p:cNvPicPr>
          <p:nvPr/>
        </p:nvPicPr>
        <p:blipFill>
          <a:blip r:embed="rId5">
            <a:extLst>
              <a:ext uri="{28A0092B-C50C-407E-A947-70E740481C1C}">
                <a14:useLocalDpi xmlns:a14="http://schemas.microsoft.com/office/drawing/2010/main" val="0"/>
              </a:ext>
            </a:extLst>
          </a:blip>
          <a:srcRect l="25737" r="21447"/>
          <a:stretch>
            <a:fillRect/>
          </a:stretch>
        </p:blipFill>
        <p:spPr>
          <a:xfrm>
            <a:off x="3713551" y="1934398"/>
            <a:ext cx="2146766" cy="2291139"/>
          </a:xfrm>
          <a:prstGeom prst="rect">
            <a:avLst/>
          </a:prstGeom>
        </p:spPr>
      </p:pic>
      <p:pic>
        <p:nvPicPr>
          <p:cNvPr id="25" name="Picture 24">
            <a:extLst>
              <a:ext uri="{FF2B5EF4-FFF2-40B4-BE49-F238E27FC236}">
                <a16:creationId xmlns:a16="http://schemas.microsoft.com/office/drawing/2014/main" id="{025017E3-FEE0-B149-B655-2B6B64E12769}"/>
              </a:ext>
            </a:extLst>
          </p:cNvPr>
          <p:cNvPicPr>
            <a:picLocks noChangeAspect="1"/>
          </p:cNvPicPr>
          <p:nvPr/>
        </p:nvPicPr>
        <p:blipFill>
          <a:blip r:embed="rId6">
            <a:extLst>
              <a:ext uri="{28A0092B-C50C-407E-A947-70E740481C1C}">
                <a14:useLocalDpi xmlns:a14="http://schemas.microsoft.com/office/drawing/2010/main" val="0"/>
              </a:ext>
            </a:extLst>
          </a:blip>
          <a:srcRect l="23884" t="2401" r="2915" b="19087"/>
          <a:stretch>
            <a:fillRect/>
          </a:stretch>
        </p:blipFill>
        <p:spPr>
          <a:xfrm>
            <a:off x="8098417" y="2855242"/>
            <a:ext cx="2601159" cy="1572604"/>
          </a:xfrm>
          <a:prstGeom prst="rect">
            <a:avLst/>
          </a:prstGeom>
        </p:spPr>
      </p:pic>
      <p:pic>
        <p:nvPicPr>
          <p:cNvPr id="26" name="Picture 25">
            <a:extLst>
              <a:ext uri="{FF2B5EF4-FFF2-40B4-BE49-F238E27FC236}">
                <a16:creationId xmlns:a16="http://schemas.microsoft.com/office/drawing/2014/main" id="{F227EF0E-EE35-0242-AE4D-2BF502C71419}"/>
              </a:ext>
            </a:extLst>
          </p:cNvPr>
          <p:cNvPicPr>
            <a:picLocks noChangeAspect="1"/>
          </p:cNvPicPr>
          <p:nvPr/>
        </p:nvPicPr>
        <p:blipFill>
          <a:blip r:embed="rId7">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pic>
        <p:nvPicPr>
          <p:cNvPr id="27" name="Picture 2" descr="cdae504c-eb7a-44ef-9a85-7acc950b7752@namprd16">
            <a:extLst>
              <a:ext uri="{FF2B5EF4-FFF2-40B4-BE49-F238E27FC236}">
                <a16:creationId xmlns:a16="http://schemas.microsoft.com/office/drawing/2014/main" id="{F81090E1-794C-5347-A165-3AC4AE1A4A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10" t="19473" r="19813" b="1159"/>
          <a:stretch>
            <a:fillRect/>
          </a:stretch>
        </p:blipFill>
        <p:spPr bwMode="auto">
          <a:xfrm>
            <a:off x="2310649" y="1282182"/>
            <a:ext cx="7686779" cy="55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5579C3C3-BECF-CC41-A429-6DFA54BAD4BC}"/>
              </a:ext>
            </a:extLst>
          </p:cNvPr>
          <p:cNvGrpSpPr/>
          <p:nvPr/>
        </p:nvGrpSpPr>
        <p:grpSpPr>
          <a:xfrm>
            <a:off x="2143124" y="12080"/>
            <a:ext cx="8389686" cy="954107"/>
            <a:chOff x="2143124" y="12080"/>
            <a:chExt cx="8389686" cy="954107"/>
          </a:xfrm>
        </p:grpSpPr>
        <p:sp>
          <p:nvSpPr>
            <p:cNvPr id="29" name="Rectangle 28">
              <a:extLst>
                <a:ext uri="{FF2B5EF4-FFF2-40B4-BE49-F238E27FC236}">
                  <a16:creationId xmlns:a16="http://schemas.microsoft.com/office/drawing/2014/main" id="{D9222F15-0FBD-1342-AE65-947A9AAB78B8}"/>
                </a:ext>
              </a:extLst>
            </p:cNvPr>
            <p:cNvSpPr/>
            <p:nvPr/>
          </p:nvSpPr>
          <p:spPr>
            <a:xfrm>
              <a:off x="2143125" y="114300"/>
              <a:ext cx="8258175"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8B070F9-F3A0-DA4A-A7F3-A8275D707003}"/>
                </a:ext>
              </a:extLst>
            </p:cNvPr>
            <p:cNvGrpSpPr/>
            <p:nvPr/>
          </p:nvGrpSpPr>
          <p:grpSpPr>
            <a:xfrm>
              <a:off x="2143124" y="12080"/>
              <a:ext cx="8389686" cy="954107"/>
              <a:chOff x="2143134" y="12080"/>
              <a:chExt cx="8121743" cy="954107"/>
            </a:xfrm>
          </p:grpSpPr>
          <p:sp>
            <p:nvSpPr>
              <p:cNvPr id="31" name="Rectangle 30">
                <a:extLst>
                  <a:ext uri="{FF2B5EF4-FFF2-40B4-BE49-F238E27FC236}">
                    <a16:creationId xmlns:a16="http://schemas.microsoft.com/office/drawing/2014/main" id="{323AC89D-72FB-864A-A9D8-B0E5CDF119C1}"/>
                  </a:ext>
                </a:extLst>
              </p:cNvPr>
              <p:cNvSpPr/>
              <p:nvPr/>
            </p:nvSpPr>
            <p:spPr>
              <a:xfrm>
                <a:off x="2143432" y="287468"/>
                <a:ext cx="812144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758E7CD-6B8B-4148-9560-22EE20D9B3E0}"/>
                  </a:ext>
                </a:extLst>
              </p:cNvPr>
              <p:cNvSpPr txBox="1"/>
              <p:nvPr/>
            </p:nvSpPr>
            <p:spPr>
              <a:xfrm>
                <a:off x="2143134" y="12080"/>
                <a:ext cx="6812179" cy="954107"/>
              </a:xfrm>
              <a:prstGeom prst="rect">
                <a:avLst/>
              </a:prstGeom>
              <a:noFill/>
            </p:spPr>
            <p:txBody>
              <a:bodyPr wrap="square" rtlCol="0">
                <a:spAutoFit/>
              </a:bodyPr>
              <a:lstStyle/>
              <a:p>
                <a:r>
                  <a:rPr lang="es-MX" sz="2800" b="0" i="0" strike="noStrike" cap="none" spc="0" baseline="0" dirty="0">
                    <a:solidFill>
                      <a:srgbClr val="000000"/>
                    </a:solidFill>
                    <a:effectLst/>
                    <a:latin typeface="Marvin Round" panose="02000000000000000000" pitchFamily="2" charset="0"/>
                    <a:ea typeface="Open Sans Extrabold"/>
                    <a:cs typeface="Open Sans Extrabold"/>
                  </a:rPr>
                  <a:t>Caja de herramientas para una sana relación</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pic>
        <p:nvPicPr>
          <p:cNvPr id="33" name="Picture 2" descr="4f9d871a-7f42-41a6-9d44-2b32673f4a0e@namprd16">
            <a:extLst>
              <a:ext uri="{FF2B5EF4-FFF2-40B4-BE49-F238E27FC236}">
                <a16:creationId xmlns:a16="http://schemas.microsoft.com/office/drawing/2014/main" id="{9FD74CF4-79D4-B749-8349-E95CC538106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0941" y="2908934"/>
            <a:ext cx="4077599" cy="2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BB0B0EC7-E50E-D84F-82A5-0DCE6A30614A}"/>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5592573" y="3415763"/>
            <a:ext cx="2365990" cy="2271351"/>
          </a:xfrm>
          <a:prstGeom prst="rect">
            <a:avLst/>
          </a:prstGeom>
        </p:spPr>
      </p:pic>
      <p:pic>
        <p:nvPicPr>
          <p:cNvPr id="35" name="Picture 34">
            <a:extLst>
              <a:ext uri="{FF2B5EF4-FFF2-40B4-BE49-F238E27FC236}">
                <a16:creationId xmlns:a16="http://schemas.microsoft.com/office/drawing/2014/main" id="{A155B533-B75A-C84F-9165-CEB37D556393}"/>
              </a:ext>
            </a:extLst>
          </p:cNvPr>
          <p:cNvPicPr>
            <a:picLocks noChangeAspect="1"/>
          </p:cNvPicPr>
          <p:nvPr/>
        </p:nvPicPr>
        <p:blipFill>
          <a:blip r:embed="rId10"/>
          <a:srcRect l="30764" t="37367" r="39395" b="21543"/>
          <a:stretch>
            <a:fillRect/>
          </a:stretch>
        </p:blipFill>
        <p:spPr>
          <a:xfrm>
            <a:off x="4121583" y="1237298"/>
            <a:ext cx="3313076" cy="2576836"/>
          </a:xfrm>
          <a:prstGeom prst="rect">
            <a:avLst/>
          </a:prstGeom>
        </p:spPr>
      </p:pic>
      <p:pic>
        <p:nvPicPr>
          <p:cNvPr id="36" name="Picture 35">
            <a:extLst>
              <a:ext uri="{FF2B5EF4-FFF2-40B4-BE49-F238E27FC236}">
                <a16:creationId xmlns:a16="http://schemas.microsoft.com/office/drawing/2014/main" id="{7C614ACF-51E0-9B40-8441-D34D521A6BAF}"/>
              </a:ext>
            </a:extLst>
          </p:cNvPr>
          <p:cNvPicPr>
            <a:picLocks noChangeAspect="1"/>
          </p:cNvPicPr>
          <p:nvPr/>
        </p:nvPicPr>
        <p:blipFill>
          <a:blip r:embed="rId11"/>
          <a:srcRect l="21744"/>
          <a:stretch>
            <a:fillRect/>
          </a:stretch>
        </p:blipFill>
        <p:spPr>
          <a:xfrm>
            <a:off x="7943023" y="2776932"/>
            <a:ext cx="2890208" cy="2086207"/>
          </a:xfrm>
          <a:prstGeom prst="rect">
            <a:avLst/>
          </a:prstGeom>
        </p:spPr>
      </p:pic>
      <p:sp>
        <p:nvSpPr>
          <p:cNvPr id="37" name="Footer Placeholder 3">
            <a:extLst>
              <a:ext uri="{FF2B5EF4-FFF2-40B4-BE49-F238E27FC236}">
                <a16:creationId xmlns:a16="http://schemas.microsoft.com/office/drawing/2014/main" id="{C7ABE96E-D88B-184E-A02E-8AB939DCDE4F}"/>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spTree>
    <p:extLst>
      <p:ext uri="{BB962C8B-B14F-4D97-AF65-F5344CB8AC3E}">
        <p14:creationId xmlns:p14="http://schemas.microsoft.com/office/powerpoint/2010/main" val="2535365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71799" y="372112"/>
            <a:ext cx="8404679" cy="1325563"/>
          </a:xfrm>
        </p:spPr>
        <p:txBody>
          <a:bodyPr>
            <a:normAutofit fontScale="90000"/>
          </a:bodyPr>
          <a:lstStyle/>
          <a:p>
            <a:pPr algn="ctr"/>
            <a:r>
              <a:rPr lang="es-MX" b="1" dirty="0">
                <a:latin typeface="Tahoma" panose="020B0604030504040204" pitchFamily="34" charset="0"/>
                <a:ea typeface="Tahoma" panose="020B0604030504040204" pitchFamily="34" charset="0"/>
                <a:cs typeface="Tahoma" panose="020B0604030504040204" pitchFamily="34" charset="0"/>
              </a:rPr>
              <a:t>El sexo debe sentirse igualmente bien para las dos personas.</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570" y="1994497"/>
            <a:ext cx="4384908" cy="387621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8906" r="28405"/>
          <a:stretch/>
        </p:blipFill>
        <p:spPr>
          <a:xfrm>
            <a:off x="2171799" y="1600395"/>
            <a:ext cx="4019771" cy="53077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Oval Callout 10"/>
          <p:cNvSpPr/>
          <p:nvPr/>
        </p:nvSpPr>
        <p:spPr>
          <a:xfrm rot="2152814">
            <a:off x="8739814" y="1679121"/>
            <a:ext cx="1930830" cy="1960645"/>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067025" y="2280886"/>
            <a:ext cx="1752219"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¡SÍ!</a:t>
            </a:r>
          </a:p>
        </p:txBody>
      </p:sp>
      <p:sp>
        <p:nvSpPr>
          <p:cNvPr id="10" name="Footer Placeholder 3">
            <a:extLst>
              <a:ext uri="{FF2B5EF4-FFF2-40B4-BE49-F238E27FC236}">
                <a16:creationId xmlns:a16="http://schemas.microsoft.com/office/drawing/2014/main" id="{F4AB1B29-AF2B-45B1-9574-76F50FAF8AFB}"/>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68374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76670" y="88560"/>
            <a:ext cx="10515600" cy="1325563"/>
          </a:xfrm>
        </p:spPr>
        <p:txBody>
          <a:bodyPr/>
          <a:lstStyle/>
          <a:p>
            <a:r>
              <a:rPr lang="en-US" sz="5400" b="1" dirty="0" err="1">
                <a:latin typeface="Tahoma" panose="020B0604030504040204" pitchFamily="34" charset="0"/>
                <a:ea typeface="Tahoma" panose="020B0604030504040204" pitchFamily="34" charset="0"/>
                <a:cs typeface="Tahoma" panose="020B0604030504040204" pitchFamily="34" charset="0"/>
              </a:rPr>
              <a:t>Autodefensa</a:t>
            </a:r>
            <a:r>
              <a:rPr lang="en-US" sz="5400" b="1" dirty="0">
                <a:latin typeface="Tahoma" panose="020B0604030504040204" pitchFamily="34" charset="0"/>
                <a:ea typeface="Tahoma" panose="020B0604030504040204" pitchFamily="34" charset="0"/>
                <a:cs typeface="Tahoma" panose="020B0604030504040204" pitchFamily="34" charset="0"/>
              </a:rPr>
              <a:t> sexual</a:t>
            </a:r>
            <a:r>
              <a:rPr lang="en-US" dirty="0"/>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734" y="1138048"/>
            <a:ext cx="9756561" cy="549965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Oval 1"/>
          <p:cNvSpPr/>
          <p:nvPr/>
        </p:nvSpPr>
        <p:spPr>
          <a:xfrm>
            <a:off x="6349406" y="1906859"/>
            <a:ext cx="1657169" cy="9367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moothy" pitchFamily="2" charset="77"/>
            </a:endParaRPr>
          </a:p>
        </p:txBody>
      </p:sp>
      <p:grpSp>
        <p:nvGrpSpPr>
          <p:cNvPr id="5" name="Group 4"/>
          <p:cNvGrpSpPr/>
          <p:nvPr/>
        </p:nvGrpSpPr>
        <p:grpSpPr>
          <a:xfrm>
            <a:off x="10235499" y="1248752"/>
            <a:ext cx="1449658" cy="1065423"/>
            <a:chOff x="10236820" y="1254031"/>
            <a:chExt cx="1449658" cy="1065423"/>
          </a:xfrm>
        </p:grpSpPr>
        <p:sp>
          <p:nvSpPr>
            <p:cNvPr id="12" name="Oval 11"/>
            <p:cNvSpPr/>
            <p:nvPr/>
          </p:nvSpPr>
          <p:spPr>
            <a:xfrm>
              <a:off x="10236820" y="1254031"/>
              <a:ext cx="1449658" cy="10654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329639" y="1845824"/>
              <a:ext cx="345688" cy="4125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398188" y="1991086"/>
              <a:ext cx="191498" cy="2673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338256" y="2105462"/>
            <a:ext cx="1648644" cy="707886"/>
          </a:xfrm>
          <a:prstGeom prst="rect">
            <a:avLst/>
          </a:prstGeom>
          <a:noFill/>
        </p:spPr>
        <p:txBody>
          <a:bodyPr wrap="square" rtlCol="0">
            <a:spAutoFit/>
          </a:bodyPr>
          <a:lstStyle/>
          <a:p>
            <a:pPr algn="ctr"/>
            <a:r>
              <a:rPr lang="es-MX" sz="2000" dirty="0">
                <a:latin typeface="Smoothy" pitchFamily="2" charset="77"/>
                <a:ea typeface="Tahoma" panose="020B0604030504040204" pitchFamily="34" charset="0"/>
                <a:cs typeface="Tahoma" panose="020B0604030504040204" pitchFamily="34" charset="0"/>
              </a:rPr>
              <a:t>No tengo ganas de sexo</a:t>
            </a:r>
          </a:p>
        </p:txBody>
      </p:sp>
      <p:sp>
        <p:nvSpPr>
          <p:cNvPr id="14" name="TextBox 13"/>
          <p:cNvSpPr txBox="1"/>
          <p:nvPr/>
        </p:nvSpPr>
        <p:spPr>
          <a:xfrm>
            <a:off x="10235499" y="1483178"/>
            <a:ext cx="1565796" cy="830997"/>
          </a:xfrm>
          <a:prstGeom prst="rect">
            <a:avLst/>
          </a:prstGeom>
          <a:noFill/>
        </p:spPr>
        <p:txBody>
          <a:bodyPr wrap="square" rtlCol="0">
            <a:spAutoFit/>
          </a:bodyPr>
          <a:lstStyle/>
          <a:p>
            <a:pPr algn="ctr"/>
            <a:r>
              <a:rPr lang="es-MX" sz="1600" dirty="0">
                <a:latin typeface="Smoothy" pitchFamily="2" charset="77"/>
                <a:ea typeface="Tahoma" panose="020B0604030504040204" pitchFamily="34" charset="0"/>
                <a:cs typeface="Tahoma" panose="020B0604030504040204" pitchFamily="34" charset="0"/>
              </a:rPr>
              <a:t>Está bien. ¿Quiere que acurruquemos y veamos la tele?</a:t>
            </a:r>
          </a:p>
        </p:txBody>
      </p:sp>
      <p:sp>
        <p:nvSpPr>
          <p:cNvPr id="16" name="Footer Placeholder 3">
            <a:extLst>
              <a:ext uri="{FF2B5EF4-FFF2-40B4-BE49-F238E27FC236}">
                <a16:creationId xmlns:a16="http://schemas.microsoft.com/office/drawing/2014/main" id="{4698AFB1-1361-4678-A644-A3DA11D61988}"/>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17" name="Picture 2" descr="4f9d871a-7f42-41a6-9d44-2b32673f4a0e@namprd16">
            <a:extLst>
              <a:ext uri="{FF2B5EF4-FFF2-40B4-BE49-F238E27FC236}">
                <a16:creationId xmlns:a16="http://schemas.microsoft.com/office/drawing/2014/main" id="{959A2670-2CC6-8649-996A-AF882629E25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9170" y="2253140"/>
            <a:ext cx="6162605" cy="34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084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16349" y="241297"/>
            <a:ext cx="8751652" cy="1325563"/>
          </a:xfrm>
        </p:spPr>
        <p:txBody>
          <a:bodyPr>
            <a:normAutofit fontScale="90000"/>
          </a:bodyPr>
          <a:lstStyle/>
          <a:p>
            <a:pPr algn="ctr"/>
            <a:r>
              <a:rPr lang="es-MX" sz="3800" b="1" dirty="0">
                <a:latin typeface="Tahoma" panose="020B0604030504040204" pitchFamily="34" charset="0"/>
                <a:ea typeface="Tahoma" panose="020B0604030504040204" pitchFamily="34" charset="0"/>
                <a:cs typeface="Tahoma" panose="020B0604030504040204" pitchFamily="34" charset="0"/>
              </a:rPr>
              <a:t>La pornografía es una buena manera de aprender acerca del sexo.</a:t>
            </a:r>
          </a:p>
        </p:txBody>
      </p:sp>
      <p:grpSp>
        <p:nvGrpSpPr>
          <p:cNvPr id="7" name="Group 6"/>
          <p:cNvGrpSpPr/>
          <p:nvPr/>
        </p:nvGrpSpPr>
        <p:grpSpPr>
          <a:xfrm>
            <a:off x="2305878" y="4865421"/>
            <a:ext cx="8507896" cy="1435988"/>
            <a:chOff x="1842052" y="5120120"/>
            <a:chExt cx="8518092" cy="1655058"/>
          </a:xfrm>
        </p:grpSpPr>
        <p:sp>
          <p:nvSpPr>
            <p:cNvPr id="8" name="Rectangle 7"/>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2"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3"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10" y="1306999"/>
            <a:ext cx="7595354" cy="4281406"/>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519A080A-0B7E-4A9F-9E6C-41B6E3E444CA}"/>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92721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32963" y="698276"/>
            <a:ext cx="9126073" cy="1325563"/>
          </a:xfrm>
        </p:spPr>
        <p:txBody>
          <a:bodyPr>
            <a:noAutofit/>
          </a:bodyPr>
          <a:lstStyle/>
          <a:p>
            <a:pPr algn="ctr"/>
            <a:r>
              <a:rPr lang="es-MX" sz="3600" b="1" dirty="0">
                <a:latin typeface="Tahoma" panose="020B0604030504040204" pitchFamily="34" charset="0"/>
                <a:ea typeface="Tahoma" panose="020B0604030504040204" pitchFamily="34" charset="0"/>
                <a:cs typeface="Tahoma" panose="020B0604030504040204" pitchFamily="34" charset="0"/>
              </a:rPr>
              <a:t>La pornografía no es una buena manera de aprender acerca del sexo. La pornografía usa actores.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26" y="1769165"/>
            <a:ext cx="9978888" cy="588396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923310B1-5B59-48ED-8A59-A5ED9EC64E9C}"/>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948929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173A29-C5CE-EA48-8F81-B24025A9C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11" name="Picture 10">
            <a:extLst>
              <a:ext uri="{FF2B5EF4-FFF2-40B4-BE49-F238E27FC236}">
                <a16:creationId xmlns:a16="http://schemas.microsoft.com/office/drawing/2014/main" id="{066F59C5-B4A1-1049-8DA0-FE1786F0D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2" name="Group 11">
            <a:extLst>
              <a:ext uri="{FF2B5EF4-FFF2-40B4-BE49-F238E27FC236}">
                <a16:creationId xmlns:a16="http://schemas.microsoft.com/office/drawing/2014/main" id="{29AE9DCD-55E9-8F4C-B2B8-60D1B1478996}"/>
              </a:ext>
            </a:extLst>
          </p:cNvPr>
          <p:cNvGrpSpPr/>
          <p:nvPr/>
        </p:nvGrpSpPr>
        <p:grpSpPr>
          <a:xfrm>
            <a:off x="2238062" y="323687"/>
            <a:ext cx="6970484" cy="1200329"/>
            <a:chOff x="2073676" y="259759"/>
            <a:chExt cx="5236431" cy="1200329"/>
          </a:xfrm>
        </p:grpSpPr>
        <p:sp>
          <p:nvSpPr>
            <p:cNvPr id="13" name="Rectangle 12">
              <a:extLst>
                <a:ext uri="{FF2B5EF4-FFF2-40B4-BE49-F238E27FC236}">
                  <a16:creationId xmlns:a16="http://schemas.microsoft.com/office/drawing/2014/main" id="{D67B70A9-3400-DD4A-A38B-328F6747358E}"/>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14" name="TextBox 13">
              <a:extLst>
                <a:ext uri="{FF2B5EF4-FFF2-40B4-BE49-F238E27FC236}">
                  <a16:creationId xmlns:a16="http://schemas.microsoft.com/office/drawing/2014/main" id="{6B186BB2-7E6F-2B44-8445-1B09919EBC54}"/>
                </a:ext>
              </a:extLst>
            </p:cNvPr>
            <p:cNvSpPr txBox="1"/>
            <p:nvPr/>
          </p:nvSpPr>
          <p:spPr>
            <a:xfrm>
              <a:off x="2073676" y="259759"/>
              <a:ext cx="5236431"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Descanso para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el</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cerebro</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5" name="Footer Placeholder 3">
            <a:extLst>
              <a:ext uri="{FF2B5EF4-FFF2-40B4-BE49-F238E27FC236}">
                <a16:creationId xmlns:a16="http://schemas.microsoft.com/office/drawing/2014/main" id="{A961255A-5114-7A42-8636-415263DCBB8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85851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8381E83B-6753-EA47-BCC3-ED37443B65E0}"/>
              </a:ext>
            </a:extLst>
          </p:cNvPr>
          <p:cNvGrpSpPr/>
          <p:nvPr/>
        </p:nvGrpSpPr>
        <p:grpSpPr>
          <a:xfrm>
            <a:off x="12843" y="0"/>
            <a:ext cx="12166314" cy="6858000"/>
            <a:chOff x="0" y="0"/>
            <a:chExt cx="12166314" cy="6858000"/>
          </a:xfrm>
        </p:grpSpPr>
        <p:pic>
          <p:nvPicPr>
            <p:cNvPr id="33" name="Picture 32">
              <a:extLst>
                <a:ext uri="{FF2B5EF4-FFF2-40B4-BE49-F238E27FC236}">
                  <a16:creationId xmlns:a16="http://schemas.microsoft.com/office/drawing/2014/main" id="{6D050334-BCE3-2144-92B6-446CCB02D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34" name="TextBox 33">
              <a:extLst>
                <a:ext uri="{FF2B5EF4-FFF2-40B4-BE49-F238E27FC236}">
                  <a16:creationId xmlns:a16="http://schemas.microsoft.com/office/drawing/2014/main" id="{D2BE773D-77E1-3D4B-8A32-D3C8BD70F8AD}"/>
                </a:ext>
              </a:extLst>
            </p:cNvPr>
            <p:cNvSpPr txBox="1"/>
            <p:nvPr/>
          </p:nvSpPr>
          <p:spPr>
            <a:xfrm>
              <a:off x="8490622" y="873088"/>
              <a:ext cx="2393320" cy="954107"/>
            </a:xfrm>
            <a:prstGeom prst="rect">
              <a:avLst/>
            </a:prstGeom>
            <a:noFill/>
          </p:spPr>
          <p:txBody>
            <a:bodyPr wrap="square" rtlCol="0">
              <a:spAutoFit/>
            </a:bodyPr>
            <a:lstStyle/>
            <a:p>
              <a:r>
                <a:rPr lang="es-MX" sz="2800" dirty="0">
                  <a:latin typeface="Tahoma" panose="020B0604030504040204" pitchFamily="34" charset="0"/>
                  <a:ea typeface="Tahoma" panose="020B0604030504040204" pitchFamily="34" charset="0"/>
                  <a:cs typeface="Tahoma" panose="020B0604030504040204" pitchFamily="34" charset="0"/>
                </a:rPr>
                <a:t>Virginidad y pornografía</a:t>
              </a:r>
            </a:p>
          </p:txBody>
        </p:sp>
        <p:sp>
          <p:nvSpPr>
            <p:cNvPr id="35" name="TextBox 34">
              <a:extLst>
                <a:ext uri="{FF2B5EF4-FFF2-40B4-BE49-F238E27FC236}">
                  <a16:creationId xmlns:a16="http://schemas.microsoft.com/office/drawing/2014/main" id="{14601F75-454F-524D-AAAF-48176BDFC6D3}"/>
                </a:ext>
              </a:extLst>
            </p:cNvPr>
            <p:cNvSpPr txBox="1"/>
            <p:nvPr/>
          </p:nvSpPr>
          <p:spPr>
            <a:xfrm>
              <a:off x="5044043" y="2261236"/>
              <a:ext cx="4892678"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Lo que escuchamos acerca de nuestros cuerpos y del sexo</a:t>
              </a:r>
            </a:p>
          </p:txBody>
        </p:sp>
        <p:sp>
          <p:nvSpPr>
            <p:cNvPr id="36" name="TextBox 35">
              <a:extLst>
                <a:ext uri="{FF2B5EF4-FFF2-40B4-BE49-F238E27FC236}">
                  <a16:creationId xmlns:a16="http://schemas.microsoft.com/office/drawing/2014/main" id="{C225D419-CD74-214D-8D62-A05960DC94AA}"/>
                </a:ext>
              </a:extLst>
            </p:cNvPr>
            <p:cNvSpPr txBox="1"/>
            <p:nvPr/>
          </p:nvSpPr>
          <p:spPr>
            <a:xfrm>
              <a:off x="3617906" y="4859911"/>
              <a:ext cx="3672154" cy="523220"/>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Cómo aprender más</a:t>
              </a:r>
            </a:p>
          </p:txBody>
        </p:sp>
        <p:sp>
          <p:nvSpPr>
            <p:cNvPr id="37" name="TextBox 36">
              <a:extLst>
                <a:ext uri="{FF2B5EF4-FFF2-40B4-BE49-F238E27FC236}">
                  <a16:creationId xmlns:a16="http://schemas.microsoft.com/office/drawing/2014/main" id="{D102E192-B52F-9942-9853-1E777512DBAB}"/>
                </a:ext>
              </a:extLst>
            </p:cNvPr>
            <p:cNvSpPr txBox="1"/>
            <p:nvPr/>
          </p:nvSpPr>
          <p:spPr>
            <a:xfrm>
              <a:off x="8949238" y="5230733"/>
              <a:ext cx="3154369"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Autodefensa sexual</a:t>
              </a:r>
            </a:p>
          </p:txBody>
        </p:sp>
        <p:pic>
          <p:nvPicPr>
            <p:cNvPr id="38" name="Picture 37">
              <a:extLst>
                <a:ext uri="{FF2B5EF4-FFF2-40B4-BE49-F238E27FC236}">
                  <a16:creationId xmlns:a16="http://schemas.microsoft.com/office/drawing/2014/main" id="{44EBCA7E-B888-1741-8D5A-7AB6087225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666736" y="543339"/>
              <a:ext cx="1910490" cy="1727903"/>
            </a:xfrm>
            <a:prstGeom prst="rect">
              <a:avLst/>
            </a:prstGeom>
          </p:spPr>
        </p:pic>
        <p:pic>
          <p:nvPicPr>
            <p:cNvPr id="39" name="Picture 38">
              <a:extLst>
                <a:ext uri="{FF2B5EF4-FFF2-40B4-BE49-F238E27FC236}">
                  <a16:creationId xmlns:a16="http://schemas.microsoft.com/office/drawing/2014/main" id="{23667DCE-2AE0-5E44-9256-B95B09F371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022"/>
            <a:stretch/>
          </p:blipFill>
          <p:spPr>
            <a:xfrm>
              <a:off x="2472998" y="4455103"/>
              <a:ext cx="1489109" cy="1332836"/>
            </a:xfrm>
            <a:prstGeom prst="rect">
              <a:avLst/>
            </a:prstGeom>
          </p:spPr>
        </p:pic>
        <p:sp>
          <p:nvSpPr>
            <p:cNvPr id="40" name="TextBox 39">
              <a:extLst>
                <a:ext uri="{FF2B5EF4-FFF2-40B4-BE49-F238E27FC236}">
                  <a16:creationId xmlns:a16="http://schemas.microsoft.com/office/drawing/2014/main" id="{104CE039-AD3A-1044-9348-E117ED0100C8}"/>
                </a:ext>
              </a:extLst>
            </p:cNvPr>
            <p:cNvSpPr txBox="1"/>
            <p:nvPr/>
          </p:nvSpPr>
          <p:spPr>
            <a:xfrm>
              <a:off x="4247080" y="3564147"/>
              <a:ext cx="4307028" cy="523220"/>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41" name="Picture 40">
              <a:extLst>
                <a:ext uri="{FF2B5EF4-FFF2-40B4-BE49-F238E27FC236}">
                  <a16:creationId xmlns:a16="http://schemas.microsoft.com/office/drawing/2014/main" id="{CF26F2E8-E175-6848-BCFF-727B06CAF931}"/>
                </a:ext>
              </a:extLst>
            </p:cNvPr>
            <p:cNvPicPr>
              <a:picLocks noChangeAspect="1"/>
            </p:cNvPicPr>
            <p:nvPr/>
          </p:nvPicPr>
          <p:blipFill>
            <a:blip r:embed="rId6"/>
            <a:stretch>
              <a:fillRect/>
            </a:stretch>
          </p:blipFill>
          <p:spPr>
            <a:xfrm>
              <a:off x="2433715" y="3214287"/>
              <a:ext cx="1813365" cy="1269928"/>
            </a:xfrm>
            <a:prstGeom prst="rect">
              <a:avLst/>
            </a:prstGeom>
          </p:spPr>
        </p:pic>
      </p:grpSp>
      <p:pic>
        <p:nvPicPr>
          <p:cNvPr id="42" name="Picture 41">
            <a:extLst>
              <a:ext uri="{FF2B5EF4-FFF2-40B4-BE49-F238E27FC236}">
                <a16:creationId xmlns:a16="http://schemas.microsoft.com/office/drawing/2014/main" id="{5449C782-B445-6B4C-B121-7E65869F22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45653" y="287468"/>
            <a:ext cx="1370700" cy="542321"/>
          </a:xfrm>
          <a:prstGeom prst="rect">
            <a:avLst/>
          </a:prstGeom>
        </p:spPr>
      </p:pic>
      <p:grpSp>
        <p:nvGrpSpPr>
          <p:cNvPr id="43" name="Group 42">
            <a:extLst>
              <a:ext uri="{FF2B5EF4-FFF2-40B4-BE49-F238E27FC236}">
                <a16:creationId xmlns:a16="http://schemas.microsoft.com/office/drawing/2014/main" id="{3E4180BE-9C80-E74A-A389-71346D5C0319}"/>
              </a:ext>
            </a:extLst>
          </p:cNvPr>
          <p:cNvGrpSpPr/>
          <p:nvPr/>
        </p:nvGrpSpPr>
        <p:grpSpPr>
          <a:xfrm>
            <a:off x="1939966" y="214700"/>
            <a:ext cx="4800600" cy="1200329"/>
            <a:chOff x="2143433" y="259759"/>
            <a:chExt cx="3490452" cy="1200329"/>
          </a:xfrm>
        </p:grpSpPr>
        <p:sp>
          <p:nvSpPr>
            <p:cNvPr id="44" name="Rectangle 43">
              <a:extLst>
                <a:ext uri="{FF2B5EF4-FFF2-40B4-BE49-F238E27FC236}">
                  <a16:creationId xmlns:a16="http://schemas.microsoft.com/office/drawing/2014/main" id="{E6D775DF-F5E3-3848-B01F-C891D304EC5B}"/>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arvin Round" panose="02000000000000000000" pitchFamily="2" charset="0"/>
              </a:endParaRPr>
            </a:p>
          </p:txBody>
        </p:sp>
        <p:sp>
          <p:nvSpPr>
            <p:cNvPr id="45" name="TextBox 44">
              <a:extLst>
                <a:ext uri="{FF2B5EF4-FFF2-40B4-BE49-F238E27FC236}">
                  <a16:creationId xmlns:a16="http://schemas.microsoft.com/office/drawing/2014/main" id="{01A4B3A1-D664-F240-AEF9-B77A2CB3A015}"/>
                </a:ext>
              </a:extLst>
            </p:cNvPr>
            <p:cNvSpPr txBox="1"/>
            <p:nvPr/>
          </p:nvSpPr>
          <p:spPr>
            <a:xfrm>
              <a:off x="2143433" y="259759"/>
              <a:ext cx="3144043"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
        <p:nvSpPr>
          <p:cNvPr id="46" name="Footer Placeholder 3">
            <a:extLst>
              <a:ext uri="{FF2B5EF4-FFF2-40B4-BE49-F238E27FC236}">
                <a16:creationId xmlns:a16="http://schemas.microsoft.com/office/drawing/2014/main" id="{D92CDBE0-DDFE-D54C-B84E-8D14E1CBCF35}"/>
              </a:ext>
            </a:extLst>
          </p:cNvPr>
          <p:cNvSpPr txBox="1">
            <a:spLocks/>
          </p:cNvSpPr>
          <p:nvPr/>
        </p:nvSpPr>
        <p:spPr>
          <a:xfrm>
            <a:off x="6403010"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47" name="Picture 2" descr="4f9d871a-7f42-41a6-9d44-2b32673f4a0e@namprd16">
            <a:extLst>
              <a:ext uri="{FF2B5EF4-FFF2-40B4-BE49-F238E27FC236}">
                <a16:creationId xmlns:a16="http://schemas.microsoft.com/office/drawing/2014/main" id="{3B13B5FF-108F-244A-A089-9183FABBF58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642859" y="5037901"/>
            <a:ext cx="2868388" cy="161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a:extLst>
              <a:ext uri="{FF2B5EF4-FFF2-40B4-BE49-F238E27FC236}">
                <a16:creationId xmlns:a16="http://schemas.microsoft.com/office/drawing/2014/main" id="{F95A5EA1-867D-B947-B95C-2BB203101C63}"/>
              </a:ext>
            </a:extLst>
          </p:cNvPr>
          <p:cNvGrpSpPr/>
          <p:nvPr/>
        </p:nvGrpSpPr>
        <p:grpSpPr>
          <a:xfrm>
            <a:off x="2584443" y="2418017"/>
            <a:ext cx="2211596" cy="652248"/>
            <a:chOff x="3444453" y="3782417"/>
            <a:chExt cx="3727641" cy="1105921"/>
          </a:xfrm>
        </p:grpSpPr>
        <p:sp>
          <p:nvSpPr>
            <p:cNvPr id="49" name="Rectangle 48">
              <a:extLst>
                <a:ext uri="{FF2B5EF4-FFF2-40B4-BE49-F238E27FC236}">
                  <a16:creationId xmlns:a16="http://schemas.microsoft.com/office/drawing/2014/main" id="{E8F4AB81-7BE2-174B-B28D-1B0F076D19E8}"/>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0346B9A-1829-4B42-A97A-2462E70A30CC}"/>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E40EC82E-11DF-704D-B30A-E062930F42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52" name="Group 51">
            <a:extLst>
              <a:ext uri="{FF2B5EF4-FFF2-40B4-BE49-F238E27FC236}">
                <a16:creationId xmlns:a16="http://schemas.microsoft.com/office/drawing/2014/main" id="{2FBAA5FB-57BF-5343-ACF4-DAC844218918}"/>
              </a:ext>
            </a:extLst>
          </p:cNvPr>
          <p:cNvGrpSpPr/>
          <p:nvPr/>
        </p:nvGrpSpPr>
        <p:grpSpPr>
          <a:xfrm>
            <a:off x="2500393" y="2294483"/>
            <a:ext cx="2353182" cy="881404"/>
            <a:chOff x="9074289" y="3532602"/>
            <a:chExt cx="2353182" cy="881404"/>
          </a:xfrm>
        </p:grpSpPr>
        <p:pic>
          <p:nvPicPr>
            <p:cNvPr id="53" name="Picture 52">
              <a:extLst>
                <a:ext uri="{FF2B5EF4-FFF2-40B4-BE49-F238E27FC236}">
                  <a16:creationId xmlns:a16="http://schemas.microsoft.com/office/drawing/2014/main" id="{E9D876E2-4731-6247-9995-FCFCAECC3EDF}"/>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54" name="TextBox 53">
              <a:extLst>
                <a:ext uri="{FF2B5EF4-FFF2-40B4-BE49-F238E27FC236}">
                  <a16:creationId xmlns:a16="http://schemas.microsoft.com/office/drawing/2014/main" id="{CA67AB7B-2787-4347-8152-378A13C33FC5}"/>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55" name="Rectangle 54">
            <a:extLst>
              <a:ext uri="{FF2B5EF4-FFF2-40B4-BE49-F238E27FC236}">
                <a16:creationId xmlns:a16="http://schemas.microsoft.com/office/drawing/2014/main" id="{DC46359B-69EB-6C47-B1C1-237845D93738}"/>
              </a:ext>
            </a:extLst>
          </p:cNvPr>
          <p:cNvSpPr/>
          <p:nvPr/>
        </p:nvSpPr>
        <p:spPr>
          <a:xfrm>
            <a:off x="4287883" y="2596160"/>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403901A-8905-004E-8401-B732DF458EC5}"/>
              </a:ext>
            </a:extLst>
          </p:cNvPr>
          <p:cNvSpPr txBox="1"/>
          <p:nvPr/>
        </p:nvSpPr>
        <p:spPr>
          <a:xfrm>
            <a:off x="4125997" y="2525223"/>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375523" y="1047771"/>
            <a:ext cx="1452282" cy="1246094"/>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13619" y="2114587"/>
            <a:ext cx="1452282" cy="1246094"/>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67315" t="67058" r="20748" b="14772"/>
          <a:stretch/>
        </p:blipFill>
        <p:spPr>
          <a:xfrm>
            <a:off x="1442201" y="3171861"/>
            <a:ext cx="1452282" cy="1246094"/>
          </a:xfrm>
          <a:prstGeom prst="rect">
            <a:avLst/>
          </a:prstGeom>
        </p:spPr>
      </p:pic>
    </p:spTree>
    <p:extLst>
      <p:ext uri="{BB962C8B-B14F-4D97-AF65-F5344CB8AC3E}">
        <p14:creationId xmlns:p14="http://schemas.microsoft.com/office/powerpoint/2010/main" val="1124598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3" name="Group 12"/>
          <p:cNvGrpSpPr/>
          <p:nvPr/>
        </p:nvGrpSpPr>
        <p:grpSpPr>
          <a:xfrm>
            <a:off x="-335546" y="662781"/>
            <a:ext cx="9626629" cy="8436357"/>
            <a:chOff x="-594498" y="716456"/>
            <a:chExt cx="9626629" cy="8436357"/>
          </a:xfrm>
        </p:grpSpPr>
        <p:grpSp>
          <p:nvGrpSpPr>
            <p:cNvPr id="6" name="Group 5"/>
            <p:cNvGrpSpPr/>
            <p:nvPr/>
          </p:nvGrpSpPr>
          <p:grpSpPr>
            <a:xfrm>
              <a:off x="-594498" y="716456"/>
              <a:ext cx="9626629" cy="8436357"/>
              <a:chOff x="606025" y="933612"/>
              <a:chExt cx="9626629" cy="8436357"/>
            </a:xfrm>
          </p:grpSpPr>
          <p:pic>
            <p:nvPicPr>
              <p:cNvPr id="1026" name="Picture 2" descr="15463e3f-6ca9-4881-af1f-fb2704ffc368@namprd16"/>
              <p:cNvPicPr>
                <a:picLocks noChangeAspect="1" noChangeArrowheads="1"/>
              </p:cNvPicPr>
              <p:nvPr/>
            </p:nvPicPr>
            <p:blipFill rotWithShape="1">
              <a:blip r:embed="rId5">
                <a:extLst>
                  <a:ext uri="{28A0092B-C50C-407E-A947-70E740481C1C}">
                    <a14:useLocalDpi xmlns:a14="http://schemas.microsoft.com/office/drawing/2010/main" val="0"/>
                  </a:ext>
                </a:extLst>
              </a:blip>
              <a:srcRect r="35655"/>
              <a:stretch/>
            </p:blipFill>
            <p:spPr bwMode="auto">
              <a:xfrm>
                <a:off x="606025" y="933612"/>
                <a:ext cx="9626629" cy="843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53629" y="3256156"/>
                <a:ext cx="1282391" cy="3241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oon 2"/>
              <p:cNvSpPr/>
              <p:nvPr/>
            </p:nvSpPr>
            <p:spPr>
              <a:xfrm rot="3732276">
                <a:off x="3451417" y="150451"/>
                <a:ext cx="2397480" cy="4328410"/>
              </a:xfrm>
              <a:prstGeom prst="moon">
                <a:avLst>
                  <a:gd name="adj" fmla="val 5643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rot="2040207">
              <a:off x="7391902" y="1770072"/>
              <a:ext cx="1424426" cy="12073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471542">
              <a:off x="7320456" y="2077290"/>
              <a:ext cx="1546996" cy="707886"/>
            </a:xfrm>
            <a:prstGeom prst="rect">
              <a:avLst/>
            </a:prstGeom>
            <a:noFill/>
          </p:spPr>
          <p:txBody>
            <a:bodyPr wrap="square" rtlCol="0">
              <a:spAutoFit/>
            </a:bodyPr>
            <a:lstStyle/>
            <a:p>
              <a:pPr algn="ctr"/>
              <a:r>
                <a:rPr lang="es-MX" sz="2000" dirty="0">
                  <a:latin typeface="Smoothy" pitchFamily="2" charset="77"/>
                  <a:ea typeface="Tahoma" panose="020B0604030504040204" pitchFamily="34" charset="0"/>
                  <a:cs typeface="Tahoma" panose="020B0604030504040204" pitchFamily="34" charset="0"/>
                </a:rPr>
                <a:t>¿Y si aún tengo preguntas?</a:t>
              </a:r>
            </a:p>
          </p:txBody>
        </p:sp>
      </p:grpSp>
      <p:sp>
        <p:nvSpPr>
          <p:cNvPr id="14" name="Footer Placeholder 3">
            <a:extLst>
              <a:ext uri="{FF2B5EF4-FFF2-40B4-BE49-F238E27FC236}">
                <a16:creationId xmlns:a16="http://schemas.microsoft.com/office/drawing/2014/main" id="{9B6A136E-C06D-4B10-87F4-B4AC58C49873}"/>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7" name="Title 1"/>
          <p:cNvSpPr>
            <a:spLocks noGrp="1"/>
          </p:cNvSpPr>
          <p:nvPr>
            <p:ph type="title"/>
          </p:nvPr>
        </p:nvSpPr>
        <p:spPr>
          <a:xfrm>
            <a:off x="2340317" y="0"/>
            <a:ext cx="6285523" cy="1325563"/>
          </a:xfrm>
          <a:solidFill>
            <a:schemeClr val="bg1"/>
          </a:solidFill>
        </p:spPr>
        <p:txBody>
          <a:bodyPr/>
          <a:lstStyle/>
          <a:p>
            <a:r>
              <a:rPr lang="es-MX" sz="5400" b="1" dirty="0">
                <a:latin typeface="Tahoma" panose="020B0604030504040204" pitchFamily="34" charset="0"/>
                <a:ea typeface="Tahoma" panose="020B0604030504040204" pitchFamily="34" charset="0"/>
                <a:cs typeface="Tahoma" panose="020B0604030504040204" pitchFamily="34" charset="0"/>
              </a:rPr>
              <a:t>¿Y ahora que?</a:t>
            </a:r>
            <a:r>
              <a:rPr lang="es-MX" dirty="0"/>
              <a:t> </a:t>
            </a:r>
          </a:p>
        </p:txBody>
      </p:sp>
    </p:spTree>
    <p:extLst>
      <p:ext uri="{BB962C8B-B14F-4D97-AF65-F5344CB8AC3E}">
        <p14:creationId xmlns:p14="http://schemas.microsoft.com/office/powerpoint/2010/main" val="268544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357" y="-60960"/>
            <a:ext cx="8740453" cy="1325563"/>
          </a:xfrm>
        </p:spPr>
        <p:txBody>
          <a:bodyPr>
            <a:normAutofit/>
          </a:bodyPr>
          <a:lstStyle/>
          <a:p>
            <a:r>
              <a:rPr lang="es-MX" sz="3800" b="1" dirty="0">
                <a:latin typeface="Tahoma" panose="020B0604030504040204" pitchFamily="34" charset="0"/>
                <a:ea typeface="Tahoma" panose="020B0604030504040204" pitchFamily="34" charset="0"/>
                <a:cs typeface="Tahoma" panose="020B0604030504040204" pitchFamily="34" charset="0"/>
              </a:rPr>
              <a:t>…¿es el trabajo un buen lugar para preguntar?</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8" name="Group 7"/>
          <p:cNvGrpSpPr/>
          <p:nvPr/>
        </p:nvGrpSpPr>
        <p:grpSpPr>
          <a:xfrm>
            <a:off x="2358765" y="5259661"/>
            <a:ext cx="7063530" cy="1210090"/>
            <a:chOff x="1842052" y="5120120"/>
            <a:chExt cx="8518092" cy="1655058"/>
          </a:xfrm>
        </p:grpSpPr>
        <p:sp>
          <p:nvSpPr>
            <p:cNvPr id="9" name="Rectangle 8"/>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3" name="Title 1"/>
            <p:cNvSpPr txBox="1">
              <a:spLocks/>
            </p:cNvSpPr>
            <p:nvPr/>
          </p:nvSpPr>
          <p:spPr>
            <a:xfrm>
              <a:off x="370984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4"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0503" y="1325563"/>
            <a:ext cx="4737431" cy="3767499"/>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7474" r="20555" b="39894"/>
          <a:stretch/>
        </p:blipFill>
        <p:spPr>
          <a:xfrm>
            <a:off x="3571110" y="737892"/>
            <a:ext cx="5096216" cy="442502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a:extLst>
              <a:ext uri="{FF2B5EF4-FFF2-40B4-BE49-F238E27FC236}">
                <a16:creationId xmlns:a16="http://schemas.microsoft.com/office/drawing/2014/main" id="{9E0E2AF0-6CF9-46BB-92C1-573F8A1A8E89}"/>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31209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4391"/>
          <a:stretch/>
        </p:blipFill>
        <p:spPr>
          <a:xfrm>
            <a:off x="2902226" y="1613741"/>
            <a:ext cx="5705062" cy="3319069"/>
          </a:xfrm>
          <a:prstGeom prst="rect">
            <a:avLst/>
          </a:prstGeom>
        </p:spPr>
      </p:pic>
      <p:sp>
        <p:nvSpPr>
          <p:cNvPr id="6" name="Title 1"/>
          <p:cNvSpPr>
            <a:spLocks noGrp="1"/>
          </p:cNvSpPr>
          <p:nvPr>
            <p:ph type="title"/>
          </p:nvPr>
        </p:nvSpPr>
        <p:spPr>
          <a:xfrm>
            <a:off x="1716564" y="259445"/>
            <a:ext cx="8624748" cy="1175440"/>
          </a:xfrm>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a:t>
            </a:r>
            <a:r>
              <a:rPr lang="es-MX" sz="4000" b="1" dirty="0">
                <a:latin typeface="Tahoma" panose="020B0604030504040204" pitchFamily="34" charset="0"/>
                <a:ea typeface="Tahoma" panose="020B0604030504040204" pitchFamily="34" charset="0"/>
                <a:cs typeface="Tahoma" panose="020B0604030504040204" pitchFamily="34" charset="0"/>
              </a:rPr>
              <a:t>¿es un supermercado un buen lugar para preguntar</a:t>
            </a:r>
            <a:r>
              <a:rPr lang="en-US" sz="4000" b="1"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2743200" y="1272209"/>
            <a:ext cx="6032390" cy="37907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1965816" y="5220988"/>
            <a:ext cx="7162922" cy="1159934"/>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TextBox 2"/>
          <p:cNvSpPr txBox="1"/>
          <p:nvPr/>
        </p:nvSpPr>
        <p:spPr>
          <a:xfrm>
            <a:off x="5375711" y="2262983"/>
            <a:ext cx="1676842" cy="369332"/>
          </a:xfrm>
          <a:prstGeom prst="rect">
            <a:avLst/>
          </a:prstGeom>
          <a:solidFill>
            <a:schemeClr val="bg1"/>
          </a:solidFill>
        </p:spPr>
        <p:txBody>
          <a:bodyPr wrap="square" rtlCol="0">
            <a:spAutoFit/>
          </a:bodyPr>
          <a:lstStyle/>
          <a:p>
            <a:r>
              <a:rPr lang="es-MX" dirty="0">
                <a:latin typeface="Tahoma" panose="020B0604030504040204" pitchFamily="34" charset="0"/>
                <a:ea typeface="Tahoma" panose="020B0604030504040204" pitchFamily="34" charset="0"/>
                <a:cs typeface="Tahoma" panose="020B0604030504040204" pitchFamily="34" charset="0"/>
              </a:rPr>
              <a:t>Supermercado</a:t>
            </a:r>
          </a:p>
        </p:txBody>
      </p:sp>
      <p:sp>
        <p:nvSpPr>
          <p:cNvPr id="4" name="Rectangle 3"/>
          <p:cNvSpPr/>
          <p:nvPr/>
        </p:nvSpPr>
        <p:spPr>
          <a:xfrm>
            <a:off x="6947211" y="2262983"/>
            <a:ext cx="1092818" cy="369332"/>
          </a:xfrm>
          <a:prstGeom prst="rect">
            <a:avLst/>
          </a:prstGeom>
          <a:solidFill>
            <a:srgbClr val="707C8A"/>
          </a:solidFill>
          <a:ln>
            <a:solidFill>
              <a:srgbClr val="70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3">
            <a:extLst>
              <a:ext uri="{FF2B5EF4-FFF2-40B4-BE49-F238E27FC236}">
                <a16:creationId xmlns:a16="http://schemas.microsoft.com/office/drawing/2014/main" id="{4048A032-74C9-4C6F-8AEE-41FB9C877771}"/>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157536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86633" y="1446960"/>
            <a:ext cx="5093208" cy="3395810"/>
          </a:xfrm>
          <a:prstGeom prst="rect">
            <a:avLst/>
          </a:prstGeom>
        </p:spPr>
      </p:pic>
      <p:sp>
        <p:nvSpPr>
          <p:cNvPr id="6" name="Title 1"/>
          <p:cNvSpPr>
            <a:spLocks noGrp="1"/>
          </p:cNvSpPr>
          <p:nvPr>
            <p:ph type="title"/>
          </p:nvPr>
        </p:nvSpPr>
        <p:spPr>
          <a:xfrm>
            <a:off x="1716681" y="329053"/>
            <a:ext cx="10233736" cy="1044693"/>
          </a:xfrm>
        </p:spPr>
        <p:txBody>
          <a:bodyPr>
            <a:noAutofit/>
          </a:bodyPr>
          <a:lstStyle/>
          <a:p>
            <a:r>
              <a:rPr lang="es-MX" sz="3600" b="1" dirty="0">
                <a:latin typeface="Tahoma" panose="020B0604030504040204" pitchFamily="34" charset="0"/>
                <a:ea typeface="Tahoma" panose="020B0604030504040204" pitchFamily="34" charset="0"/>
                <a:cs typeface="Tahoma" panose="020B0604030504040204" pitchFamily="34" charset="0"/>
              </a:rPr>
              <a:t>¿Es una fiesta de cumpleaños un buen lugar para preguntar</a:t>
            </a:r>
            <a:r>
              <a:rPr lang="en-US" sz="3600" b="1"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922881" y="1106528"/>
            <a:ext cx="5406110" cy="386239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5399" y="0"/>
            <a:ext cx="2088777" cy="1694330"/>
          </a:xfrm>
          <a:prstGeom prst="rect">
            <a:avLst/>
          </a:prstGeom>
        </p:spPr>
      </p:pic>
      <p:grpSp>
        <p:nvGrpSpPr>
          <p:cNvPr id="9" name="Group 8"/>
          <p:cNvGrpSpPr/>
          <p:nvPr/>
        </p:nvGrpSpPr>
        <p:grpSpPr>
          <a:xfrm>
            <a:off x="2094176" y="5172394"/>
            <a:ext cx="6910374" cy="1248284"/>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79717" y="171777"/>
            <a:ext cx="1370700" cy="542321"/>
          </a:xfrm>
          <a:prstGeom prst="rect">
            <a:avLst/>
          </a:prstGeom>
        </p:spPr>
      </p:pic>
      <p:sp>
        <p:nvSpPr>
          <p:cNvPr id="16" name="Footer Placeholder 3">
            <a:extLst>
              <a:ext uri="{FF2B5EF4-FFF2-40B4-BE49-F238E27FC236}">
                <a16:creationId xmlns:a16="http://schemas.microsoft.com/office/drawing/2014/main" id="{8ABBDBD8-D9F1-490B-99C0-7ED85A7CF163}"/>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57667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1" y="0"/>
            <a:ext cx="12173259" cy="6858000"/>
          </a:xfrm>
          <a:prstGeom prst="rect">
            <a:avLst/>
          </a:prstGeom>
        </p:spPr>
      </p:pic>
      <p:sp>
        <p:nvSpPr>
          <p:cNvPr id="23" name="Rectangle 22"/>
          <p:cNvSpPr/>
          <p:nvPr/>
        </p:nvSpPr>
        <p:spPr>
          <a:xfrm>
            <a:off x="3403447"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8284610" y="3299544"/>
            <a:ext cx="2166240" cy="1477328"/>
            <a:chOff x="6665669" y="3370984"/>
            <a:chExt cx="2166240" cy="1477328"/>
          </a:xfrm>
        </p:grpSpPr>
        <p:sp>
          <p:nvSpPr>
            <p:cNvPr id="33" name="TextBox 32"/>
            <p:cNvSpPr txBox="1"/>
            <p:nvPr/>
          </p:nvSpPr>
          <p:spPr>
            <a:xfrm>
              <a:off x="6665669" y="3370984"/>
              <a:ext cx="2166240" cy="147732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s-MX" b="1" dirty="0">
                  <a:latin typeface="Tahoma" panose="020B0604030504040204" pitchFamily="34" charset="0"/>
                  <a:ea typeface="Tahoma" panose="020B0604030504040204" pitchFamily="34" charset="0"/>
                  <a:cs typeface="Tahoma" panose="020B0604030504040204" pitchFamily="34" charset="0"/>
                </a:rPr>
                <a:t>Preguntar</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3361" y="3371650"/>
              <a:ext cx="1435304" cy="1224015"/>
            </a:xfrm>
            <a:prstGeom prst="rect">
              <a:avLst/>
            </a:prstGeom>
          </p:spPr>
        </p:pic>
      </p:grpSp>
      <p:grpSp>
        <p:nvGrpSpPr>
          <p:cNvPr id="45" name="Group 44"/>
          <p:cNvGrpSpPr/>
          <p:nvPr/>
        </p:nvGrpSpPr>
        <p:grpSpPr>
          <a:xfrm>
            <a:off x="9591210" y="1299887"/>
            <a:ext cx="2161655" cy="1754326"/>
            <a:chOff x="6593537" y="2792221"/>
            <a:chExt cx="2161655" cy="1754326"/>
          </a:xfrm>
        </p:grpSpPr>
        <p:sp>
          <p:nvSpPr>
            <p:cNvPr id="36" name="TextBox 35"/>
            <p:cNvSpPr txBox="1"/>
            <p:nvPr/>
          </p:nvSpPr>
          <p:spPr>
            <a:xfrm>
              <a:off x="6593537" y="2792221"/>
              <a:ext cx="2161655"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s-MX" b="1" dirty="0">
                  <a:latin typeface="Tahoma" panose="020B0604030504040204" pitchFamily="34" charset="0"/>
                  <a:ea typeface="Tahoma" panose="020B0604030504040204" pitchFamily="34" charset="0"/>
                  <a:cs typeface="Tahoma" panose="020B0604030504040204" pitchFamily="34" charset="0"/>
                </a:rPr>
                <a:t>Embarazo</a:t>
              </a: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768" y="2905156"/>
              <a:ext cx="1552051" cy="1323576"/>
            </a:xfrm>
            <a:prstGeom prst="rect">
              <a:avLst/>
            </a:prstGeom>
          </p:spPr>
        </p:pic>
      </p:grpSp>
      <p:sp>
        <p:nvSpPr>
          <p:cNvPr id="40" name="TextBox 39"/>
          <p:cNvSpPr txBox="1"/>
          <p:nvPr/>
        </p:nvSpPr>
        <p:spPr>
          <a:xfrm>
            <a:off x="3735945" y="1327867"/>
            <a:ext cx="2164794"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s-MX" b="1" dirty="0">
                <a:latin typeface="Tahoma" panose="020B0604030504040204" pitchFamily="34" charset="0"/>
                <a:ea typeface="Tahoma" panose="020B0604030504040204" pitchFamily="34" charset="0"/>
                <a:cs typeface="Tahoma" panose="020B0604030504040204" pitchFamily="34" charset="0"/>
              </a:rPr>
              <a:t>Pornografía</a:t>
            </a:r>
          </a:p>
        </p:txBody>
      </p:sp>
      <p:grpSp>
        <p:nvGrpSpPr>
          <p:cNvPr id="44" name="Group 43"/>
          <p:cNvGrpSpPr/>
          <p:nvPr/>
        </p:nvGrpSpPr>
        <p:grpSpPr>
          <a:xfrm>
            <a:off x="6707702" y="1305388"/>
            <a:ext cx="2166240" cy="1754326"/>
            <a:chOff x="6588953" y="1305388"/>
            <a:chExt cx="2166240" cy="1754326"/>
          </a:xfrm>
        </p:grpSpPr>
        <p:sp>
          <p:nvSpPr>
            <p:cNvPr id="43" name="TextBox 42"/>
            <p:cNvSpPr txBox="1"/>
            <p:nvPr/>
          </p:nvSpPr>
          <p:spPr>
            <a:xfrm>
              <a:off x="6588953" y="1305388"/>
              <a:ext cx="216624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s-MX" b="1" dirty="0">
                  <a:latin typeface="Tahoma" panose="020B0604030504040204" pitchFamily="34" charset="0"/>
                  <a:ea typeface="Tahoma" panose="020B0604030504040204" pitchFamily="34" charset="0"/>
                  <a:cs typeface="Tahoma" panose="020B0604030504040204" pitchFamily="34" charset="0"/>
                </a:rPr>
                <a:t>Doler/Lastimar</a:t>
              </a:r>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2165" y="1322621"/>
              <a:ext cx="1646821" cy="1404395"/>
            </a:xfrm>
            <a:prstGeom prst="rect">
              <a:avLst/>
            </a:prstGeom>
          </p:spPr>
        </p:pic>
      </p:grpSp>
      <p:sp>
        <p:nvSpPr>
          <p:cNvPr id="42" name="TextBox 41"/>
          <p:cNvSpPr txBox="1"/>
          <p:nvPr/>
        </p:nvSpPr>
        <p:spPr>
          <a:xfrm>
            <a:off x="5247915" y="3321029"/>
            <a:ext cx="2164794" cy="147732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Self-Advocate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4068" y="3274883"/>
            <a:ext cx="1836743" cy="1437618"/>
          </a:xfrm>
          <a:prstGeom prst="rect">
            <a:avLst/>
          </a:prstGeom>
        </p:spPr>
      </p:pic>
      <p:pic>
        <p:nvPicPr>
          <p:cNvPr id="66" name="Picture 6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51543" y="287468"/>
            <a:ext cx="1370700" cy="542321"/>
          </a:xfrm>
          <a:prstGeom prst="rect">
            <a:avLst/>
          </a:prstGeom>
        </p:spPr>
      </p:pic>
      <p:pic>
        <p:nvPicPr>
          <p:cNvPr id="3" name="Picture 2"/>
          <p:cNvPicPr>
            <a:picLocks noChangeAspect="1"/>
          </p:cNvPicPr>
          <p:nvPr/>
        </p:nvPicPr>
        <p:blipFill>
          <a:blip r:embed="rId9"/>
          <a:stretch>
            <a:fillRect/>
          </a:stretch>
        </p:blipFill>
        <p:spPr>
          <a:xfrm>
            <a:off x="3985436" y="1396089"/>
            <a:ext cx="1737454" cy="1269373"/>
          </a:xfrm>
          <a:prstGeom prst="rect">
            <a:avLst/>
          </a:prstGeom>
        </p:spPr>
      </p:pic>
      <p:grpSp>
        <p:nvGrpSpPr>
          <p:cNvPr id="70" name="Group 69">
            <a:extLst>
              <a:ext uri="{FF2B5EF4-FFF2-40B4-BE49-F238E27FC236}">
                <a16:creationId xmlns:a16="http://schemas.microsoft.com/office/drawing/2014/main" id="{2D74AD35-C559-4604-8C9C-BB6D9ADBB979}"/>
              </a:ext>
            </a:extLst>
          </p:cNvPr>
          <p:cNvGrpSpPr/>
          <p:nvPr/>
        </p:nvGrpSpPr>
        <p:grpSpPr>
          <a:xfrm>
            <a:off x="1745054" y="139814"/>
            <a:ext cx="7765544" cy="657734"/>
            <a:chOff x="2384246" y="139814"/>
            <a:chExt cx="5309565" cy="657734"/>
          </a:xfrm>
          <a:noFill/>
        </p:grpSpPr>
        <p:sp>
          <p:nvSpPr>
            <p:cNvPr id="71" name="Rectangle 70">
              <a:extLst>
                <a:ext uri="{FF2B5EF4-FFF2-40B4-BE49-F238E27FC236}">
                  <a16:creationId xmlns:a16="http://schemas.microsoft.com/office/drawing/2014/main" id="{AE479F06-EC78-494E-B8F2-CBC35E7021ED}"/>
                </a:ext>
              </a:extLst>
            </p:cNvPr>
            <p:cNvSpPr/>
            <p:nvPr/>
          </p:nvSpPr>
          <p:spPr>
            <a:xfrm>
              <a:off x="2384246" y="255227"/>
              <a:ext cx="4974521" cy="54232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TextBox 71">
              <a:extLst>
                <a:ext uri="{FF2B5EF4-FFF2-40B4-BE49-F238E27FC236}">
                  <a16:creationId xmlns:a16="http://schemas.microsoft.com/office/drawing/2014/main" id="{A92D966D-B57C-45D6-B877-E62B5947D60A}"/>
                </a:ext>
              </a:extLst>
            </p:cNvPr>
            <p:cNvSpPr txBox="1"/>
            <p:nvPr/>
          </p:nvSpPr>
          <p:spPr>
            <a:xfrm>
              <a:off x="2837666" y="139814"/>
              <a:ext cx="4856145" cy="646331"/>
            </a:xfrm>
            <a:prstGeom prst="rect">
              <a:avLst/>
            </a:prstGeom>
            <a:solidFill>
              <a:schemeClr val="bg1"/>
            </a:solid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Palabras importantes</a:t>
              </a:r>
            </a:p>
          </p:txBody>
        </p:sp>
      </p:grpSp>
      <p:sp>
        <p:nvSpPr>
          <p:cNvPr id="20" name="TextBox 19">
            <a:extLst>
              <a:ext uri="{FF2B5EF4-FFF2-40B4-BE49-F238E27FC236}">
                <a16:creationId xmlns:a16="http://schemas.microsoft.com/office/drawing/2014/main" id="{627528A6-0728-4F45-85E9-5F8273D0C2E1}"/>
              </a:ext>
            </a:extLst>
          </p:cNvPr>
          <p:cNvSpPr txBox="1"/>
          <p:nvPr/>
        </p:nvSpPr>
        <p:spPr>
          <a:xfrm>
            <a:off x="5502282" y="4416582"/>
            <a:ext cx="1768529" cy="369332"/>
          </a:xfrm>
          <a:prstGeom prst="rect">
            <a:avLst/>
          </a:prstGeom>
          <a:solidFill>
            <a:schemeClr val="bg1"/>
          </a:solid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Autodefensor</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55" name="Group 54">
            <a:extLst>
              <a:ext uri="{FF2B5EF4-FFF2-40B4-BE49-F238E27FC236}">
                <a16:creationId xmlns:a16="http://schemas.microsoft.com/office/drawing/2014/main" id="{9165D746-F9D9-3E47-950F-DB559EF6DAF2}"/>
              </a:ext>
            </a:extLst>
          </p:cNvPr>
          <p:cNvGrpSpPr/>
          <p:nvPr/>
        </p:nvGrpSpPr>
        <p:grpSpPr>
          <a:xfrm>
            <a:off x="26035" y="3334700"/>
            <a:ext cx="1580866" cy="1831271"/>
            <a:chOff x="22860" y="3128960"/>
            <a:chExt cx="1580866" cy="1831271"/>
          </a:xfrm>
        </p:grpSpPr>
        <p:sp>
          <p:nvSpPr>
            <p:cNvPr id="56" name="TextBox 55">
              <a:extLst>
                <a:ext uri="{FF2B5EF4-FFF2-40B4-BE49-F238E27FC236}">
                  <a16:creationId xmlns:a16="http://schemas.microsoft.com/office/drawing/2014/main" id="{7995122C-4561-FD48-B7DF-8981252152DF}"/>
                </a:ext>
              </a:extLst>
            </p:cNvPr>
            <p:cNvSpPr txBox="1"/>
            <p:nvPr/>
          </p:nvSpPr>
          <p:spPr>
            <a:xfrm>
              <a:off x="22860" y="3128960"/>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Yo</a:t>
              </a:r>
              <a:r>
                <a:rPr lang="en-US" b="1" dirty="0">
                  <a:latin typeface="Tahoma" panose="020B0604030504040204" pitchFamily="34" charset="0"/>
                  <a:ea typeface="Tahoma" panose="020B0604030504040204" pitchFamily="34" charset="0"/>
                  <a:cs typeface="Tahoma" panose="020B0604030504040204" pitchFamily="34" charset="0"/>
                </a:rPr>
                <a:t> </a:t>
              </a:r>
              <a:r>
                <a:rPr lang="es-MX" sz="1800" b="1" i="0" strike="noStrike" cap="none" spc="0" baseline="0" dirty="0">
                  <a:solidFill>
                    <a:srgbClr val="000000"/>
                  </a:solidFill>
                  <a:effectLst/>
                  <a:latin typeface="Tahoma"/>
                  <a:ea typeface="Tahoma"/>
                  <a:cs typeface="Tahoma"/>
                </a:rPr>
                <a:t>necesito ayuda</a:t>
              </a:r>
            </a:p>
          </p:txBody>
        </p:sp>
        <p:pic>
          <p:nvPicPr>
            <p:cNvPr id="57" name="Picture 56">
              <a:extLst>
                <a:ext uri="{FF2B5EF4-FFF2-40B4-BE49-F238E27FC236}">
                  <a16:creationId xmlns:a16="http://schemas.microsoft.com/office/drawing/2014/main" id="{C58695A2-357A-3A4B-B4B4-3F71C66220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58" name="Group 57">
            <a:extLst>
              <a:ext uri="{FF2B5EF4-FFF2-40B4-BE49-F238E27FC236}">
                <a16:creationId xmlns:a16="http://schemas.microsoft.com/office/drawing/2014/main" id="{27C94416-AB24-464F-A566-76D1FE7CC392}"/>
              </a:ext>
            </a:extLst>
          </p:cNvPr>
          <p:cNvGrpSpPr/>
          <p:nvPr/>
        </p:nvGrpSpPr>
        <p:grpSpPr>
          <a:xfrm>
            <a:off x="32485" y="2037955"/>
            <a:ext cx="1579013" cy="1295743"/>
            <a:chOff x="22860" y="1832215"/>
            <a:chExt cx="1579013" cy="1288137"/>
          </a:xfrm>
        </p:grpSpPr>
        <p:sp>
          <p:nvSpPr>
            <p:cNvPr id="59" name="TextBox 58">
              <a:extLst>
                <a:ext uri="{FF2B5EF4-FFF2-40B4-BE49-F238E27FC236}">
                  <a16:creationId xmlns:a16="http://schemas.microsoft.com/office/drawing/2014/main" id="{E5BE06CB-F072-FF48-8DDC-3E29355FC14B}"/>
                </a:ext>
              </a:extLst>
            </p:cNvPr>
            <p:cNvSpPr txBox="1"/>
            <p:nvPr/>
          </p:nvSpPr>
          <p:spPr>
            <a:xfrm>
              <a:off x="22860" y="1843079"/>
              <a:ext cx="1579013" cy="12649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Sí</a:t>
              </a:r>
            </a:p>
          </p:txBody>
        </p:sp>
        <p:pic>
          <p:nvPicPr>
            <p:cNvPr id="60" name="Picture 59">
              <a:extLst>
                <a:ext uri="{FF2B5EF4-FFF2-40B4-BE49-F238E27FC236}">
                  <a16:creationId xmlns:a16="http://schemas.microsoft.com/office/drawing/2014/main" id="{139FE083-DA7C-644B-8E16-C0516A74EF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61" name="Group 60">
            <a:extLst>
              <a:ext uri="{FF2B5EF4-FFF2-40B4-BE49-F238E27FC236}">
                <a16:creationId xmlns:a16="http://schemas.microsoft.com/office/drawing/2014/main" id="{6BF9DA60-0437-5A4E-A9E6-A5F98AAEFCA9}"/>
              </a:ext>
            </a:extLst>
          </p:cNvPr>
          <p:cNvGrpSpPr/>
          <p:nvPr/>
        </p:nvGrpSpPr>
        <p:grpSpPr>
          <a:xfrm>
            <a:off x="1610201" y="2037869"/>
            <a:ext cx="1545336" cy="1298448"/>
            <a:chOff x="1655921" y="1843079"/>
            <a:chExt cx="1552076" cy="1286794"/>
          </a:xfrm>
        </p:grpSpPr>
        <p:sp>
          <p:nvSpPr>
            <p:cNvPr id="62" name="TextBox 61">
              <a:extLst>
                <a:ext uri="{FF2B5EF4-FFF2-40B4-BE49-F238E27FC236}">
                  <a16:creationId xmlns:a16="http://schemas.microsoft.com/office/drawing/2014/main" id="{07AC5771-7C05-5941-95D7-6F629FB47E57}"/>
                </a:ext>
              </a:extLst>
            </p:cNvPr>
            <p:cNvSpPr txBox="1"/>
            <p:nvPr/>
          </p:nvSpPr>
          <p:spPr>
            <a:xfrm>
              <a:off x="1655921" y="1852600"/>
              <a:ext cx="1552076" cy="1264920"/>
            </a:xfrm>
            <a:prstGeom prst="rect">
              <a:avLst/>
            </a:prstGeom>
            <a:solidFill>
              <a:schemeClr val="bg1"/>
            </a:solidFill>
            <a:ln>
              <a:solidFill>
                <a:schemeClr val="tx1"/>
              </a:solidFill>
            </a:ln>
          </p:spPr>
          <p:txBody>
            <a:bodyPr wrap="square" rtlCol="0">
              <a:spAutoFit/>
            </a:bodyPr>
            <a:lstStyle/>
            <a:p>
              <a:endParaRPr lang="en-US"/>
            </a:p>
            <a:p>
              <a:endParaRPr lang="en-US"/>
            </a:p>
            <a:p>
              <a:endParaRPr lang="en-US"/>
            </a:p>
            <a:p>
              <a:pPr algn="ctr">
                <a:spcBef>
                  <a:spcPts val="600"/>
                </a:spcBef>
              </a:pPr>
              <a:r>
                <a:rPr lang="es-MX" sz="1800" b="1" i="0" strike="noStrike" cap="none" spc="0" baseline="0">
                  <a:solidFill>
                    <a:srgbClr val="000000"/>
                  </a:solidFill>
                  <a:effectLst/>
                  <a:latin typeface="Tahoma"/>
                  <a:ea typeface="Tahoma"/>
                  <a:cs typeface="Tahoma"/>
                </a:rPr>
                <a:t>No</a:t>
              </a:r>
            </a:p>
          </p:txBody>
        </p:sp>
        <p:pic>
          <p:nvPicPr>
            <p:cNvPr id="63" name="Picture 62">
              <a:extLst>
                <a:ext uri="{FF2B5EF4-FFF2-40B4-BE49-F238E27FC236}">
                  <a16:creationId xmlns:a16="http://schemas.microsoft.com/office/drawing/2014/main" id="{4D4CAC21-FA55-7045-9178-CFCA656302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64" name="Group 63">
            <a:extLst>
              <a:ext uri="{FF2B5EF4-FFF2-40B4-BE49-F238E27FC236}">
                <a16:creationId xmlns:a16="http://schemas.microsoft.com/office/drawing/2014/main" id="{5A0711C9-8321-AE4F-9E0B-0CBD9B957A70}"/>
              </a:ext>
            </a:extLst>
          </p:cNvPr>
          <p:cNvGrpSpPr/>
          <p:nvPr/>
        </p:nvGrpSpPr>
        <p:grpSpPr>
          <a:xfrm>
            <a:off x="1617444" y="5176828"/>
            <a:ext cx="1543050" cy="1665878"/>
            <a:chOff x="1663164" y="4971088"/>
            <a:chExt cx="1543050" cy="1569660"/>
          </a:xfrm>
        </p:grpSpPr>
        <p:sp>
          <p:nvSpPr>
            <p:cNvPr id="65" name="TextBox 64">
              <a:extLst>
                <a:ext uri="{FF2B5EF4-FFF2-40B4-BE49-F238E27FC236}">
                  <a16:creationId xmlns:a16="http://schemas.microsoft.com/office/drawing/2014/main" id="{56ADDA7D-083E-764E-AF7C-14167CB890BF}"/>
                </a:ext>
              </a:extLst>
            </p:cNvPr>
            <p:cNvSpPr txBox="1"/>
            <p:nvPr/>
          </p:nvSpPr>
          <p:spPr>
            <a:xfrm>
              <a:off x="1663164" y="4971088"/>
              <a:ext cx="1543050" cy="15696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400" b="1" i="0" strike="noStrike" cap="none" spc="0" baseline="0" dirty="0">
                  <a:solidFill>
                    <a:srgbClr val="000000"/>
                  </a:solidFill>
                  <a:effectLst/>
                  <a:latin typeface="Tahoma"/>
                  <a:ea typeface="Tahoma"/>
                  <a:cs typeface="Tahoma"/>
                </a:rPr>
                <a:t>Persona adulta</a:t>
              </a:r>
            </a:p>
          </p:txBody>
        </p:sp>
        <p:pic>
          <p:nvPicPr>
            <p:cNvPr id="67" name="Picture 66">
              <a:extLst>
                <a:ext uri="{FF2B5EF4-FFF2-40B4-BE49-F238E27FC236}">
                  <a16:creationId xmlns:a16="http://schemas.microsoft.com/office/drawing/2014/main" id="{4F5EF8E3-D8DC-C748-99D0-3A0FFA6527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1149" y="5078968"/>
              <a:ext cx="1271178" cy="1084050"/>
            </a:xfrm>
            <a:prstGeom prst="rect">
              <a:avLst/>
            </a:prstGeom>
          </p:spPr>
        </p:pic>
      </p:grpSp>
      <p:grpSp>
        <p:nvGrpSpPr>
          <p:cNvPr id="68" name="Group 67">
            <a:extLst>
              <a:ext uri="{FF2B5EF4-FFF2-40B4-BE49-F238E27FC236}">
                <a16:creationId xmlns:a16="http://schemas.microsoft.com/office/drawing/2014/main" id="{5D8A044F-2ED1-6D49-800D-2EFA41FB7FCF}"/>
              </a:ext>
            </a:extLst>
          </p:cNvPr>
          <p:cNvGrpSpPr/>
          <p:nvPr/>
        </p:nvGrpSpPr>
        <p:grpSpPr>
          <a:xfrm>
            <a:off x="26670" y="5173020"/>
            <a:ext cx="1581912" cy="1682496"/>
            <a:chOff x="38100" y="4967279"/>
            <a:chExt cx="1578104" cy="1631555"/>
          </a:xfrm>
        </p:grpSpPr>
        <p:sp>
          <p:nvSpPr>
            <p:cNvPr id="69" name="TextBox 68">
              <a:extLst>
                <a:ext uri="{FF2B5EF4-FFF2-40B4-BE49-F238E27FC236}">
                  <a16:creationId xmlns:a16="http://schemas.microsoft.com/office/drawing/2014/main" id="{77FDE0BC-936B-8C41-AAC7-62B656391DB5}"/>
                </a:ext>
              </a:extLst>
            </p:cNvPr>
            <p:cNvSpPr txBox="1"/>
            <p:nvPr/>
          </p:nvSpPr>
          <p:spPr>
            <a:xfrm>
              <a:off x="38100" y="4967279"/>
              <a:ext cx="1578104" cy="1631555"/>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800" b="1" i="0" strike="noStrike" cap="none" spc="0" baseline="0" dirty="0">
                  <a:solidFill>
                    <a:srgbClr val="000000"/>
                  </a:solidFill>
                  <a:effectLst/>
                  <a:latin typeface="Tahoma"/>
                  <a:ea typeface="Tahoma"/>
                  <a:cs typeface="Tahoma"/>
                </a:rPr>
                <a:t>Confianza</a:t>
              </a:r>
            </a:p>
          </p:txBody>
        </p:sp>
        <p:pic>
          <p:nvPicPr>
            <p:cNvPr id="105" name="Picture 104">
              <a:extLst>
                <a:ext uri="{FF2B5EF4-FFF2-40B4-BE49-F238E27FC236}">
                  <a16:creationId xmlns:a16="http://schemas.microsoft.com/office/drawing/2014/main" id="{8CB71F53-8CB2-7C41-ADDC-266F051F57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04" y="5046990"/>
              <a:ext cx="1443133" cy="1230692"/>
            </a:xfrm>
            <a:prstGeom prst="rect">
              <a:avLst/>
            </a:prstGeom>
          </p:spPr>
        </p:pic>
      </p:grpSp>
      <p:grpSp>
        <p:nvGrpSpPr>
          <p:cNvPr id="106" name="Group 105">
            <a:extLst>
              <a:ext uri="{FF2B5EF4-FFF2-40B4-BE49-F238E27FC236}">
                <a16:creationId xmlns:a16="http://schemas.microsoft.com/office/drawing/2014/main" id="{5CAF854A-649A-A04B-BBD0-74C2AEA5B5FF}"/>
              </a:ext>
            </a:extLst>
          </p:cNvPr>
          <p:cNvGrpSpPr/>
          <p:nvPr/>
        </p:nvGrpSpPr>
        <p:grpSpPr>
          <a:xfrm>
            <a:off x="1616050" y="3329933"/>
            <a:ext cx="1536494" cy="1854641"/>
            <a:chOff x="1661769" y="3124193"/>
            <a:chExt cx="1554555" cy="1831271"/>
          </a:xfrm>
        </p:grpSpPr>
        <p:sp>
          <p:nvSpPr>
            <p:cNvPr id="107" name="TextBox 106">
              <a:extLst>
                <a:ext uri="{FF2B5EF4-FFF2-40B4-BE49-F238E27FC236}">
                  <a16:creationId xmlns:a16="http://schemas.microsoft.com/office/drawing/2014/main" id="{3A0FF842-C11D-5A47-96CE-E2C99CE659D9}"/>
                </a:ext>
              </a:extLst>
            </p:cNvPr>
            <p:cNvSpPr txBox="1"/>
            <p:nvPr/>
          </p:nvSpPr>
          <p:spPr>
            <a:xfrm>
              <a:off x="1661769" y="3124193"/>
              <a:ext cx="1554555" cy="18135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Tengo una pregunta</a:t>
              </a:r>
            </a:p>
          </p:txBody>
        </p:sp>
        <p:pic>
          <p:nvPicPr>
            <p:cNvPr id="108" name="Picture 107">
              <a:extLst>
                <a:ext uri="{FF2B5EF4-FFF2-40B4-BE49-F238E27FC236}">
                  <a16:creationId xmlns:a16="http://schemas.microsoft.com/office/drawing/2014/main" id="{CBE506B0-4CB8-4F40-B4E2-E60E474E3B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109" name="Group 108">
            <a:extLst>
              <a:ext uri="{FF2B5EF4-FFF2-40B4-BE49-F238E27FC236}">
                <a16:creationId xmlns:a16="http://schemas.microsoft.com/office/drawing/2014/main" id="{D85E0AD9-C975-3E43-A313-97CB4AAC97F5}"/>
              </a:ext>
            </a:extLst>
          </p:cNvPr>
          <p:cNvGrpSpPr/>
          <p:nvPr/>
        </p:nvGrpSpPr>
        <p:grpSpPr>
          <a:xfrm>
            <a:off x="3154897" y="5173018"/>
            <a:ext cx="2027982" cy="1669688"/>
            <a:chOff x="3257767" y="5236680"/>
            <a:chExt cx="1824232" cy="1544337"/>
          </a:xfrm>
        </p:grpSpPr>
        <p:sp>
          <p:nvSpPr>
            <p:cNvPr id="110" name="TextBox 109">
              <a:extLst>
                <a:ext uri="{FF2B5EF4-FFF2-40B4-BE49-F238E27FC236}">
                  <a16:creationId xmlns:a16="http://schemas.microsoft.com/office/drawing/2014/main" id="{18CD78A5-3172-E34A-8836-B5C0AD36C8EA}"/>
                </a:ext>
              </a:extLst>
            </p:cNvPr>
            <p:cNvSpPr txBox="1"/>
            <p:nvPr/>
          </p:nvSpPr>
          <p:spPr>
            <a:xfrm>
              <a:off x="3257767" y="5236680"/>
              <a:ext cx="1801372" cy="154433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s-MX" sz="1400" b="1" i="0" strike="noStrike" cap="none" spc="0" baseline="0" dirty="0">
                  <a:solidFill>
                    <a:srgbClr val="000000"/>
                  </a:solidFill>
                  <a:effectLst/>
                  <a:latin typeface="Tahoma"/>
                  <a:ea typeface="Tahoma"/>
                  <a:cs typeface="Tahoma"/>
                </a:rPr>
                <a:t>Tomar un descanso</a:t>
              </a:r>
            </a:p>
          </p:txBody>
        </p:sp>
        <p:pic>
          <p:nvPicPr>
            <p:cNvPr id="111" name="Picture 110">
              <a:extLst>
                <a:ext uri="{FF2B5EF4-FFF2-40B4-BE49-F238E27FC236}">
                  <a16:creationId xmlns:a16="http://schemas.microsoft.com/office/drawing/2014/main" id="{FEA234D2-68A3-A64F-973D-0201999B79A9}"/>
                </a:ext>
              </a:extLst>
            </p:cNvPr>
            <p:cNvPicPr>
              <a:picLocks noChangeAspect="1"/>
            </p:cNvPicPr>
            <p:nvPr/>
          </p:nvPicPr>
          <p:blipFill>
            <a:blip r:embed="rId16">
              <a:extLst>
                <a:ext uri="{28A0092B-C50C-407E-A947-70E740481C1C}">
                  <a14:useLocalDpi xmlns:a14="http://schemas.microsoft.com/office/drawing/2010/main" val="0"/>
                </a:ext>
              </a:extLst>
            </a:blip>
            <a:srcRect t="15162" b="14898"/>
            <a:stretch>
              <a:fillRect/>
            </a:stretch>
          </p:blipFill>
          <p:spPr>
            <a:xfrm>
              <a:off x="3280627" y="5349240"/>
              <a:ext cx="1801372" cy="1074420"/>
            </a:xfrm>
            <a:prstGeom prst="rect">
              <a:avLst/>
            </a:prstGeom>
          </p:spPr>
        </p:pic>
      </p:grpSp>
      <p:sp>
        <p:nvSpPr>
          <p:cNvPr id="112" name="Rectangle 111">
            <a:extLst>
              <a:ext uri="{FF2B5EF4-FFF2-40B4-BE49-F238E27FC236}">
                <a16:creationId xmlns:a16="http://schemas.microsoft.com/office/drawing/2014/main" id="{60BA5BED-6B09-A64B-B337-4BCFF856D735}"/>
              </a:ext>
            </a:extLst>
          </p:cNvPr>
          <p:cNvSpPr/>
          <p:nvPr/>
        </p:nvSpPr>
        <p:spPr>
          <a:xfrm>
            <a:off x="5883921" y="6622233"/>
            <a:ext cx="5386043" cy="246221"/>
          </a:xfrm>
          <a:prstGeom prst="rect">
            <a:avLst/>
          </a:prstGeom>
        </p:spPr>
        <p:txBody>
          <a:bodyPr wrap="square">
            <a:spAutoFit/>
          </a:bodyPr>
          <a:lstStyle/>
          <a:p>
            <a:r>
              <a:rPr lang="es-MX" sz="1000" b="0" i="0" strike="noStrike" cap="none" spc="0" baseline="0" dirty="0">
                <a:solidFill>
                  <a:srgbClr val="3D4046"/>
                </a:solidFill>
                <a:effectLst/>
                <a:latin typeface="Tahoma"/>
                <a:ea typeface="Tahoma"/>
                <a:cs typeface="Tahoma"/>
              </a:rPr>
              <a:t>Copyright © 2022 SymbolStix, LLC. Todos los deechos reservados. Usado con autorización.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113" name="Group 112">
            <a:extLst>
              <a:ext uri="{FF2B5EF4-FFF2-40B4-BE49-F238E27FC236}">
                <a16:creationId xmlns:a16="http://schemas.microsoft.com/office/drawing/2014/main" id="{9DE0EE3C-EA22-C146-8E9B-7D50F9F73282}"/>
              </a:ext>
            </a:extLst>
          </p:cNvPr>
          <p:cNvGrpSpPr/>
          <p:nvPr/>
        </p:nvGrpSpPr>
        <p:grpSpPr>
          <a:xfrm>
            <a:off x="5211830" y="4990585"/>
            <a:ext cx="6887774" cy="1612811"/>
            <a:chOff x="5211830" y="4990585"/>
            <a:chExt cx="6887774" cy="1612811"/>
          </a:xfrm>
        </p:grpSpPr>
        <p:sp>
          <p:nvSpPr>
            <p:cNvPr id="114" name="Rectangle 113">
              <a:extLst>
                <a:ext uri="{FF2B5EF4-FFF2-40B4-BE49-F238E27FC236}">
                  <a16:creationId xmlns:a16="http://schemas.microsoft.com/office/drawing/2014/main" id="{0DA89D49-55F5-F145-A92A-326708B126F4}"/>
                </a:ext>
              </a:extLst>
            </p:cNvPr>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6251875D-1300-9D49-91AF-C87C84767A53}"/>
                </a:ext>
              </a:extLst>
            </p:cNvPr>
            <p:cNvGrpSpPr/>
            <p:nvPr/>
          </p:nvGrpSpPr>
          <p:grpSpPr>
            <a:xfrm>
              <a:off x="5302551" y="5114260"/>
              <a:ext cx="6690725" cy="1346741"/>
              <a:chOff x="5302551" y="5114260"/>
              <a:chExt cx="6690725" cy="1346741"/>
            </a:xfrm>
          </p:grpSpPr>
          <p:grpSp>
            <p:nvGrpSpPr>
              <p:cNvPr id="116" name="Group 115">
                <a:extLst>
                  <a:ext uri="{FF2B5EF4-FFF2-40B4-BE49-F238E27FC236}">
                    <a16:creationId xmlns:a16="http://schemas.microsoft.com/office/drawing/2014/main" id="{2A52AD41-7B65-304C-809A-1B34A3F04009}"/>
                  </a:ext>
                </a:extLst>
              </p:cNvPr>
              <p:cNvGrpSpPr/>
              <p:nvPr/>
            </p:nvGrpSpPr>
            <p:grpSpPr>
              <a:xfrm>
                <a:off x="5302551" y="5114260"/>
                <a:ext cx="1380744" cy="1344168"/>
                <a:chOff x="5302551" y="5101197"/>
                <a:chExt cx="1380744" cy="1344168"/>
              </a:xfrm>
            </p:grpSpPr>
            <p:sp>
              <p:nvSpPr>
                <p:cNvPr id="129" name="TextBox 128">
                  <a:extLst>
                    <a:ext uri="{FF2B5EF4-FFF2-40B4-BE49-F238E27FC236}">
                      <a16:creationId xmlns:a16="http://schemas.microsoft.com/office/drawing/2014/main" id="{5C014D17-B6C0-7049-A9B4-D2246F920099}"/>
                    </a:ext>
                  </a:extLst>
                </p:cNvPr>
                <p:cNvSpPr txBox="1"/>
                <p:nvPr/>
              </p:nvSpPr>
              <p:spPr>
                <a:xfrm>
                  <a:off x="5302551" y="5101197"/>
                  <a:ext cx="1380744"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Yo m</a:t>
                  </a:r>
                  <a:r>
                    <a:rPr lang="es-MX" sz="1400" b="1" i="0" strike="noStrike" cap="none" spc="0" baseline="0" dirty="0">
                      <a:solidFill>
                        <a:srgbClr val="000000"/>
                      </a:solidFill>
                      <a:effectLst/>
                      <a:latin typeface="Tahoma"/>
                      <a:ea typeface="Tahoma"/>
                      <a:cs typeface="Tahoma"/>
                    </a:rPr>
                    <a:t>e siento</a:t>
                  </a:r>
                </a:p>
              </p:txBody>
            </p:sp>
            <p:pic>
              <p:nvPicPr>
                <p:cNvPr id="130" name="Picture 129">
                  <a:extLst>
                    <a:ext uri="{FF2B5EF4-FFF2-40B4-BE49-F238E27FC236}">
                      <a16:creationId xmlns:a16="http://schemas.microsoft.com/office/drawing/2014/main" id="{CA16F24D-E286-8541-A0A5-849466D06D6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15868" y="5142338"/>
                  <a:ext cx="1156974" cy="986658"/>
                </a:xfrm>
                <a:prstGeom prst="rect">
                  <a:avLst/>
                </a:prstGeom>
              </p:spPr>
            </p:pic>
          </p:grpSp>
          <p:grpSp>
            <p:nvGrpSpPr>
              <p:cNvPr id="117" name="Group 116">
                <a:extLst>
                  <a:ext uri="{FF2B5EF4-FFF2-40B4-BE49-F238E27FC236}">
                    <a16:creationId xmlns:a16="http://schemas.microsoft.com/office/drawing/2014/main" id="{BF20A23E-9EF9-F344-9848-09B8732E0BCF}"/>
                  </a:ext>
                </a:extLst>
              </p:cNvPr>
              <p:cNvGrpSpPr/>
              <p:nvPr/>
            </p:nvGrpSpPr>
            <p:grpSpPr>
              <a:xfrm>
                <a:off x="6681514" y="5119881"/>
                <a:ext cx="1287311" cy="1341120"/>
                <a:chOff x="6679965" y="5119881"/>
                <a:chExt cx="1260273" cy="1341120"/>
              </a:xfrm>
            </p:grpSpPr>
            <p:sp>
              <p:nvSpPr>
                <p:cNvPr id="127" name="TextBox 126">
                  <a:extLst>
                    <a:ext uri="{FF2B5EF4-FFF2-40B4-BE49-F238E27FC236}">
                      <a16:creationId xmlns:a16="http://schemas.microsoft.com/office/drawing/2014/main" id="{BC51E713-211C-AE4D-95D5-6BD96FE02B2A}"/>
                    </a:ext>
                  </a:extLst>
                </p:cNvPr>
                <p:cNvSpPr txBox="1"/>
                <p:nvPr/>
              </p:nvSpPr>
              <p:spPr>
                <a:xfrm>
                  <a:off x="6679965" y="5119881"/>
                  <a:ext cx="126027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Feliz</a:t>
                  </a:r>
                </a:p>
              </p:txBody>
            </p:sp>
            <p:pic>
              <p:nvPicPr>
                <p:cNvPr id="128" name="Picture 127">
                  <a:extLst>
                    <a:ext uri="{FF2B5EF4-FFF2-40B4-BE49-F238E27FC236}">
                      <a16:creationId xmlns:a16="http://schemas.microsoft.com/office/drawing/2014/main" id="{06AE00F6-C8BE-1A48-AD53-A9CDACCB90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31095" y="5173019"/>
                  <a:ext cx="1147512" cy="978589"/>
                </a:xfrm>
                <a:prstGeom prst="rect">
                  <a:avLst/>
                </a:prstGeom>
              </p:spPr>
            </p:pic>
          </p:grpSp>
          <p:grpSp>
            <p:nvGrpSpPr>
              <p:cNvPr id="118" name="Group 117">
                <a:extLst>
                  <a:ext uri="{FF2B5EF4-FFF2-40B4-BE49-F238E27FC236}">
                    <a16:creationId xmlns:a16="http://schemas.microsoft.com/office/drawing/2014/main" id="{E256C6E6-FB52-5C46-AAE1-805BA7832519}"/>
                  </a:ext>
                </a:extLst>
              </p:cNvPr>
              <p:cNvGrpSpPr/>
              <p:nvPr/>
            </p:nvGrpSpPr>
            <p:grpSpPr>
              <a:xfrm>
                <a:off x="7968825" y="5119214"/>
                <a:ext cx="1217753" cy="1341120"/>
                <a:chOff x="7968825" y="5106151"/>
                <a:chExt cx="1217753" cy="1341120"/>
              </a:xfrm>
            </p:grpSpPr>
            <p:sp>
              <p:nvSpPr>
                <p:cNvPr id="125" name="TextBox 124">
                  <a:extLst>
                    <a:ext uri="{FF2B5EF4-FFF2-40B4-BE49-F238E27FC236}">
                      <a16:creationId xmlns:a16="http://schemas.microsoft.com/office/drawing/2014/main" id="{86B91375-93FA-7340-A76F-9F32B2A18FA7}"/>
                    </a:ext>
                  </a:extLst>
                </p:cNvPr>
                <p:cNvSpPr txBox="1"/>
                <p:nvPr/>
              </p:nvSpPr>
              <p:spPr>
                <a:xfrm>
                  <a:off x="7968825" y="5106151"/>
                  <a:ext cx="121775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Triste</a:t>
                  </a:r>
                </a:p>
              </p:txBody>
            </p:sp>
            <p:pic>
              <p:nvPicPr>
                <p:cNvPr id="126" name="Picture 125">
                  <a:extLst>
                    <a:ext uri="{FF2B5EF4-FFF2-40B4-BE49-F238E27FC236}">
                      <a16:creationId xmlns:a16="http://schemas.microsoft.com/office/drawing/2014/main" id="{C1651D9A-A816-2D4B-84D4-FFC4539E7D7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260" y="5161016"/>
                  <a:ext cx="1161367" cy="990404"/>
                </a:xfrm>
                <a:prstGeom prst="rect">
                  <a:avLst/>
                </a:prstGeom>
              </p:spPr>
            </p:pic>
          </p:grpSp>
          <p:grpSp>
            <p:nvGrpSpPr>
              <p:cNvPr id="119" name="Group 118">
                <a:extLst>
                  <a:ext uri="{FF2B5EF4-FFF2-40B4-BE49-F238E27FC236}">
                    <a16:creationId xmlns:a16="http://schemas.microsoft.com/office/drawing/2014/main" id="{B9B005D9-A158-B042-9821-34BCF5DDFC0D}"/>
                  </a:ext>
                </a:extLst>
              </p:cNvPr>
              <p:cNvGrpSpPr/>
              <p:nvPr/>
            </p:nvGrpSpPr>
            <p:grpSpPr>
              <a:xfrm>
                <a:off x="9187233" y="5115260"/>
                <a:ext cx="1362456" cy="1344168"/>
                <a:chOff x="9187233" y="5102197"/>
                <a:chExt cx="1362456" cy="1344168"/>
              </a:xfrm>
            </p:grpSpPr>
            <p:sp>
              <p:nvSpPr>
                <p:cNvPr id="123" name="TextBox 122">
                  <a:extLst>
                    <a:ext uri="{FF2B5EF4-FFF2-40B4-BE49-F238E27FC236}">
                      <a16:creationId xmlns:a16="http://schemas.microsoft.com/office/drawing/2014/main" id="{6A3976D7-D847-D242-8BE4-E398DBC68DF4}"/>
                    </a:ext>
                  </a:extLst>
                </p:cNvPr>
                <p:cNvSpPr txBox="1"/>
                <p:nvPr/>
              </p:nvSpPr>
              <p:spPr>
                <a:xfrm>
                  <a:off x="9187233" y="5102197"/>
                  <a:ext cx="1362456"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Enojado</a:t>
                  </a:r>
                  <a:r>
                    <a:rPr lang="en-US" sz="1400" b="1" dirty="0">
                      <a:solidFill>
                        <a:srgbClr val="000000"/>
                      </a:solidFill>
                      <a:latin typeface="Tahoma"/>
                      <a:ea typeface="Tahoma"/>
                      <a:cs typeface="Tahoma"/>
                    </a:rPr>
                    <a:t>/a/e</a:t>
                  </a:r>
                  <a:endParaRPr lang="es-MX" sz="1400" b="1" i="0" strike="noStrike" cap="none" spc="0" baseline="0" dirty="0">
                    <a:solidFill>
                      <a:srgbClr val="000000"/>
                    </a:solidFill>
                    <a:effectLst/>
                    <a:latin typeface="Tahoma"/>
                    <a:ea typeface="Tahoma"/>
                    <a:cs typeface="Tahoma"/>
                  </a:endParaRPr>
                </a:p>
              </p:txBody>
            </p:sp>
            <p:pic>
              <p:nvPicPr>
                <p:cNvPr id="124" name="Picture 123">
                  <a:extLst>
                    <a:ext uri="{FF2B5EF4-FFF2-40B4-BE49-F238E27FC236}">
                      <a16:creationId xmlns:a16="http://schemas.microsoft.com/office/drawing/2014/main" id="{16AAF9CB-CAEB-B24D-9683-403BD21A43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68364" y="5119881"/>
                  <a:ext cx="1225925" cy="1045459"/>
                </a:xfrm>
                <a:prstGeom prst="rect">
                  <a:avLst/>
                </a:prstGeom>
              </p:spPr>
            </p:pic>
          </p:grpSp>
          <p:grpSp>
            <p:nvGrpSpPr>
              <p:cNvPr id="120" name="Group 119">
                <a:extLst>
                  <a:ext uri="{FF2B5EF4-FFF2-40B4-BE49-F238E27FC236}">
                    <a16:creationId xmlns:a16="http://schemas.microsoft.com/office/drawing/2014/main" id="{D9247549-7C41-3C43-8701-E27DE18ACA3A}"/>
                  </a:ext>
                </a:extLst>
              </p:cNvPr>
              <p:cNvGrpSpPr/>
              <p:nvPr/>
            </p:nvGrpSpPr>
            <p:grpSpPr>
              <a:xfrm>
                <a:off x="10548524" y="5114862"/>
                <a:ext cx="1444752" cy="1344168"/>
                <a:chOff x="10548524" y="5101799"/>
                <a:chExt cx="1444752" cy="1344168"/>
              </a:xfrm>
            </p:grpSpPr>
            <p:sp>
              <p:nvSpPr>
                <p:cNvPr id="121" name="TextBox 120">
                  <a:extLst>
                    <a:ext uri="{FF2B5EF4-FFF2-40B4-BE49-F238E27FC236}">
                      <a16:creationId xmlns:a16="http://schemas.microsoft.com/office/drawing/2014/main" id="{18DDB533-CB84-8D47-99AE-664EF57BFB60}"/>
                    </a:ext>
                  </a:extLst>
                </p:cNvPr>
                <p:cNvSpPr txBox="1"/>
                <p:nvPr/>
              </p:nvSpPr>
              <p:spPr>
                <a:xfrm>
                  <a:off x="10548524" y="5101799"/>
                  <a:ext cx="1444752"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Asustado/a/e</a:t>
                  </a:r>
                </a:p>
              </p:txBody>
            </p:sp>
            <p:pic>
              <p:nvPicPr>
                <p:cNvPr id="122" name="Picture 121">
                  <a:extLst>
                    <a:ext uri="{FF2B5EF4-FFF2-40B4-BE49-F238E27FC236}">
                      <a16:creationId xmlns:a16="http://schemas.microsoft.com/office/drawing/2014/main" id="{63028B8D-FD9C-9744-8917-B587FB821BD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44643" y="5171511"/>
                  <a:ext cx="1142168" cy="974032"/>
                </a:xfrm>
                <a:prstGeom prst="rect">
                  <a:avLst/>
                </a:prstGeom>
              </p:spPr>
            </p:pic>
          </p:grpSp>
        </p:grpSp>
      </p:grpSp>
    </p:spTree>
    <p:extLst>
      <p:ext uri="{BB962C8B-B14F-4D97-AF65-F5344CB8AC3E}">
        <p14:creationId xmlns:p14="http://schemas.microsoft.com/office/powerpoint/2010/main" val="2068825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841" y="1177811"/>
            <a:ext cx="5634038" cy="3774805"/>
          </a:xfrm>
          <a:prstGeom prst="rect">
            <a:avLst/>
          </a:prstGeom>
        </p:spPr>
      </p:pic>
      <p:sp>
        <p:nvSpPr>
          <p:cNvPr id="6" name="Title 1"/>
          <p:cNvSpPr>
            <a:spLocks noGrp="1"/>
          </p:cNvSpPr>
          <p:nvPr>
            <p:ph type="title"/>
          </p:nvPr>
        </p:nvSpPr>
        <p:spPr>
          <a:xfrm>
            <a:off x="1676400" y="-117621"/>
            <a:ext cx="10515600" cy="1325563"/>
          </a:xfrm>
        </p:spPr>
        <p:txBody>
          <a:bodyPr>
            <a:normAutofit/>
          </a:bodyPr>
          <a:lstStyle/>
          <a:p>
            <a:r>
              <a:rPr lang="es-MX" sz="3600" b="1" dirty="0">
                <a:latin typeface="Tahoma" panose="020B0604030504040204" pitchFamily="34" charset="0"/>
                <a:ea typeface="Tahoma" panose="020B0604030504040204" pitchFamily="34" charset="0"/>
                <a:cs typeface="Tahoma" panose="020B0604030504040204" pitchFamily="34" charset="0"/>
              </a:rPr>
              <a:t>¿Es esta clase un buen lugar para preguntar?</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3063054" y="689015"/>
            <a:ext cx="6043612" cy="436889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2736453" y="5026437"/>
            <a:ext cx="7162922" cy="1354287"/>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79717" y="146693"/>
            <a:ext cx="1370700" cy="542321"/>
          </a:xfrm>
          <a:prstGeom prst="rect">
            <a:avLst/>
          </a:prstGeom>
        </p:spPr>
      </p:pic>
      <p:sp>
        <p:nvSpPr>
          <p:cNvPr id="17" name="Footer Placeholder 3">
            <a:extLst>
              <a:ext uri="{FF2B5EF4-FFF2-40B4-BE49-F238E27FC236}">
                <a16:creationId xmlns:a16="http://schemas.microsoft.com/office/drawing/2014/main" id="{46AA497C-B5BD-4C50-A4CF-3F4EFAA4C7F6}"/>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33815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876" b="19999"/>
          <a:stretch/>
        </p:blipFill>
        <p:spPr>
          <a:xfrm>
            <a:off x="2196608" y="1164095"/>
            <a:ext cx="7168420" cy="3662615"/>
          </a:xfrm>
          <a:prstGeom prst="rect">
            <a:avLst/>
          </a:prstGeom>
        </p:spPr>
      </p:pic>
      <p:sp>
        <p:nvSpPr>
          <p:cNvPr id="6" name="Title 1"/>
          <p:cNvSpPr>
            <a:spLocks noGrp="1"/>
          </p:cNvSpPr>
          <p:nvPr>
            <p:ph type="title"/>
          </p:nvPr>
        </p:nvSpPr>
        <p:spPr>
          <a:xfrm>
            <a:off x="1818553" y="154705"/>
            <a:ext cx="10658061" cy="876627"/>
          </a:xfrm>
        </p:spPr>
        <p:txBody>
          <a:bodyPr>
            <a:normAutofit fontScale="90000"/>
          </a:bodyPr>
          <a:lstStyle/>
          <a:p>
            <a:r>
              <a:rPr lang="es-MX" sz="3600" b="1" dirty="0">
                <a:latin typeface="Tahoma" panose="020B0604030504040204" pitchFamily="34" charset="0"/>
                <a:ea typeface="Tahoma" panose="020B0604030504040204" pitchFamily="34" charset="0"/>
                <a:cs typeface="Tahoma" panose="020B0604030504040204" pitchFamily="34" charset="0"/>
              </a:rPr>
              <a:t>…¿es su casa un buen lugar </a:t>
            </a:r>
            <a:br>
              <a:rPr lang="es-MX" sz="3600" b="1" dirty="0">
                <a:latin typeface="Tahoma" panose="020B0604030504040204" pitchFamily="34" charset="0"/>
                <a:ea typeface="Tahoma" panose="020B0604030504040204" pitchFamily="34" charset="0"/>
                <a:cs typeface="Tahoma" panose="020B0604030504040204" pitchFamily="34" charset="0"/>
              </a:rPr>
            </a:br>
            <a:r>
              <a:rPr lang="es-MX" sz="3600" b="1" dirty="0">
                <a:latin typeface="Tahoma" panose="020B0604030504040204" pitchFamily="34" charset="0"/>
                <a:ea typeface="Tahoma" panose="020B0604030504040204" pitchFamily="34" charset="0"/>
                <a:cs typeface="Tahoma" panose="020B0604030504040204" pitchFamily="34" charset="0"/>
              </a:rPr>
              <a:t>para preguntar?</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1928813" y="751219"/>
            <a:ext cx="7658100" cy="41922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2202106" y="5153861"/>
            <a:ext cx="7162922" cy="1227289"/>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4461A02C-19BE-478D-BDAD-3A4DAE4C0832}"/>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609773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5609" y="103057"/>
            <a:ext cx="10515600" cy="1325563"/>
          </a:xfrm>
        </p:spPr>
        <p:txBody>
          <a:bodyPr>
            <a:normAutofit/>
          </a:bodyPr>
          <a:lstStyle/>
          <a:p>
            <a:r>
              <a:rPr lang="es-MX" b="1" dirty="0">
                <a:latin typeface="Tahoma" panose="020B0604030504040204" pitchFamily="34" charset="0"/>
                <a:ea typeface="Tahoma" panose="020B0604030504040204" pitchFamily="34" charset="0"/>
                <a:cs typeface="Tahoma" panose="020B0604030504040204" pitchFamily="34" charset="0"/>
              </a:rPr>
              <a:t>¿A quién podrían preguntar?</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70" y="1694330"/>
            <a:ext cx="4001799" cy="3992494"/>
          </a:xfrm>
          <a:prstGeom prst="rect">
            <a:avLst/>
          </a:prstGeom>
        </p:spPr>
      </p:pic>
      <p:sp>
        <p:nvSpPr>
          <p:cNvPr id="17" name="TextBox 16"/>
          <p:cNvSpPr txBox="1"/>
          <p:nvPr/>
        </p:nvSpPr>
        <p:spPr>
          <a:xfrm>
            <a:off x="7960057" y="1729638"/>
            <a:ext cx="3927633" cy="3970318"/>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Una persona adulta de su círculo verde de confianza puede ayudarle a aprender más acerca de cuerpos y del sexo. También puede preguntar a un profesional médico o a personal médico.</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37022"/>
          <a:stretch/>
        </p:blipFill>
        <p:spPr>
          <a:xfrm>
            <a:off x="3975212" y="1694330"/>
            <a:ext cx="4179067" cy="37404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729030" y="6497709"/>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SAFE Disability Services Program</a:t>
            </a:r>
          </a:p>
        </p:txBody>
      </p:sp>
    </p:spTree>
    <p:extLst>
      <p:ext uri="{BB962C8B-B14F-4D97-AF65-F5344CB8AC3E}">
        <p14:creationId xmlns:p14="http://schemas.microsoft.com/office/powerpoint/2010/main" val="294396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7" name="TextBox 6"/>
            <p:cNvSpPr txBox="1"/>
            <p:nvPr/>
          </p:nvSpPr>
          <p:spPr>
            <a:xfrm>
              <a:off x="8437614" y="873088"/>
              <a:ext cx="2393320"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Virginity and Pornography</a:t>
              </a:r>
            </a:p>
          </p:txBody>
        </p:sp>
        <p:sp>
          <p:nvSpPr>
            <p:cNvPr id="8" name="TextBox 7"/>
            <p:cNvSpPr txBox="1"/>
            <p:nvPr/>
          </p:nvSpPr>
          <p:spPr>
            <a:xfrm>
              <a:off x="5640132" y="2256992"/>
              <a:ext cx="3672154" cy="954107"/>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What We Hear about Bodies and Sex</a:t>
              </a:r>
            </a:p>
          </p:txBody>
        </p:sp>
        <p:sp>
          <p:nvSpPr>
            <p:cNvPr id="9" name="TextBox 8"/>
            <p:cNvSpPr txBox="1"/>
            <p:nvPr/>
          </p:nvSpPr>
          <p:spPr>
            <a:xfrm>
              <a:off x="3520248" y="4859911"/>
              <a:ext cx="3672154" cy="523220"/>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How to Learn More</a:t>
              </a:r>
            </a:p>
          </p:txBody>
        </p:sp>
        <p:sp>
          <p:nvSpPr>
            <p:cNvPr id="10" name="TextBox 9"/>
            <p:cNvSpPr txBox="1"/>
            <p:nvPr/>
          </p:nvSpPr>
          <p:spPr>
            <a:xfrm>
              <a:off x="8431454" y="5092409"/>
              <a:ext cx="3672154" cy="954107"/>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Sexual </a:t>
              </a:r>
            </a:p>
            <a:p>
              <a:pPr algn="ctr"/>
              <a:r>
                <a:rPr lang="en-US" sz="2800" dirty="0">
                  <a:latin typeface="Tahoma" panose="020B0604030504040204" pitchFamily="34" charset="0"/>
                  <a:ea typeface="Tahoma" panose="020B0604030504040204" pitchFamily="34" charset="0"/>
                  <a:cs typeface="Tahoma" panose="020B0604030504040204" pitchFamily="34" charset="0"/>
                </a:rPr>
                <a:t>Self-Advocacy</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520964" y="543339"/>
              <a:ext cx="1910490" cy="172790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192402" y="4598967"/>
              <a:ext cx="1756837" cy="187498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7022"/>
            <a:stretch/>
          </p:blipFill>
          <p:spPr>
            <a:xfrm>
              <a:off x="2332685" y="4425991"/>
              <a:ext cx="1489109" cy="1332836"/>
            </a:xfrm>
            <a:prstGeom prst="rect">
              <a:avLst/>
            </a:prstGeom>
          </p:spPr>
        </p:pic>
        <p:grpSp>
          <p:nvGrpSpPr>
            <p:cNvPr id="14" name="Group 13"/>
            <p:cNvGrpSpPr/>
            <p:nvPr/>
          </p:nvGrpSpPr>
          <p:grpSpPr>
            <a:xfrm>
              <a:off x="2453362" y="2357519"/>
              <a:ext cx="3260698" cy="545570"/>
              <a:chOff x="1842052" y="5120120"/>
              <a:chExt cx="8518092" cy="1655058"/>
            </a:xfrm>
          </p:grpSpPr>
          <p:sp>
            <p:nvSpPr>
              <p:cNvPr id="17" name="Rectangle 1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1" name="Title 1"/>
              <p:cNvSpPr txBox="1">
                <a:spLocks/>
              </p:cNvSpPr>
              <p:nvPr/>
            </p:nvSpPr>
            <p:spPr>
              <a:xfrm>
                <a:off x="3709847" y="5463622"/>
                <a:ext cx="1530756" cy="1097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YES</a:t>
                </a:r>
              </a:p>
            </p:txBody>
          </p:sp>
          <p:sp>
            <p:nvSpPr>
              <p:cNvPr id="22" name="Title 1"/>
              <p:cNvSpPr txBox="1">
                <a:spLocks/>
              </p:cNvSpPr>
              <p:nvPr/>
            </p:nvSpPr>
            <p:spPr>
              <a:xfrm>
                <a:off x="8578187" y="5463622"/>
                <a:ext cx="1530756" cy="109700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15" name="TextBox 14"/>
            <p:cNvSpPr txBox="1"/>
            <p:nvPr/>
          </p:nvSpPr>
          <p:spPr>
            <a:xfrm>
              <a:off x="4247080" y="3574700"/>
              <a:ext cx="268827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Brain Break</a:t>
              </a:r>
            </a:p>
          </p:txBody>
        </p:sp>
        <p:pic>
          <p:nvPicPr>
            <p:cNvPr id="16" name="Picture 15"/>
            <p:cNvPicPr>
              <a:picLocks noChangeAspect="1"/>
            </p:cNvPicPr>
            <p:nvPr/>
          </p:nvPicPr>
          <p:blipFill>
            <a:blip r:embed="rId9"/>
            <a:stretch>
              <a:fillRect/>
            </a:stretch>
          </p:blipFill>
          <p:spPr>
            <a:xfrm>
              <a:off x="2433715" y="3214287"/>
              <a:ext cx="1813365" cy="1269928"/>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37235" y="1004046"/>
            <a:ext cx="1452282" cy="1246094"/>
          </a:xfrm>
          <a:prstGeom prst="rect">
            <a:avLst/>
          </a:prstGeom>
        </p:spPr>
      </p:pic>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75331" y="2070862"/>
            <a:ext cx="1452282" cy="1246094"/>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403913" y="3128136"/>
            <a:ext cx="1452282" cy="1246094"/>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413437" y="4194936"/>
            <a:ext cx="1452282" cy="1246094"/>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9" name="Footer Placeholder 3"/>
          <p:cNvSpPr txBox="1">
            <a:spLocks/>
          </p:cNvSpPr>
          <p:nvPr/>
        </p:nvSpPr>
        <p:spPr>
          <a:xfrm>
            <a:off x="8729030" y="6497709"/>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2021 SAFE Disability Services Program</a:t>
            </a:r>
          </a:p>
        </p:txBody>
      </p:sp>
      <p:grpSp>
        <p:nvGrpSpPr>
          <p:cNvPr id="27" name="Group 26"/>
          <p:cNvGrpSpPr/>
          <p:nvPr/>
        </p:nvGrpSpPr>
        <p:grpSpPr>
          <a:xfrm>
            <a:off x="1927123" y="214700"/>
            <a:ext cx="4424515" cy="646331"/>
            <a:chOff x="2143433" y="259759"/>
            <a:chExt cx="3490452" cy="646331"/>
          </a:xfrm>
        </p:grpSpPr>
        <p:sp>
          <p:nvSpPr>
            <p:cNvPr id="30" name="Rectangle 29"/>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143433" y="259759"/>
              <a:ext cx="2945180"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Today in Class</a:t>
              </a:r>
            </a:p>
          </p:txBody>
        </p:sp>
      </p:grpSp>
      <p:sp>
        <p:nvSpPr>
          <p:cNvPr id="32" name="TextBox 31"/>
          <p:cNvSpPr txBox="1"/>
          <p:nvPr/>
        </p:nvSpPr>
        <p:spPr>
          <a:xfrm>
            <a:off x="6785903" y="5479182"/>
            <a:ext cx="2163336" cy="923330"/>
          </a:xfrm>
          <a:prstGeom prst="rect">
            <a:avLst/>
          </a:prstGeom>
          <a:solidFill>
            <a:schemeClr val="bg1"/>
          </a:solidFill>
          <a:ln w="28575">
            <a:solidFill>
              <a:srgbClr val="FF0000"/>
            </a:solidFill>
          </a:ln>
        </p:spPr>
        <p:txBody>
          <a:bodyPr wrap="square" rtlCol="0">
            <a:spAutoFit/>
          </a:bodyPr>
          <a:lstStyle/>
          <a:p>
            <a:r>
              <a:rPr lang="en-US" dirty="0"/>
              <a:t>Replace with translated I statement tool</a:t>
            </a:r>
          </a:p>
        </p:txBody>
      </p:sp>
    </p:spTree>
    <p:extLst>
      <p:ext uri="{BB962C8B-B14F-4D97-AF65-F5344CB8AC3E}">
        <p14:creationId xmlns:p14="http://schemas.microsoft.com/office/powerpoint/2010/main" val="2427606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6118"/>
          <a:stretch/>
        </p:blipFill>
        <p:spPr>
          <a:xfrm>
            <a:off x="6703326" y="703102"/>
            <a:ext cx="4051407" cy="5762655"/>
          </a:xfrm>
          <a:prstGeom prst="rect">
            <a:avLst/>
          </a:prstGeom>
        </p:spPr>
      </p:pic>
      <p:cxnSp>
        <p:nvCxnSpPr>
          <p:cNvPr id="8" name="Straight Arrow Connector 7"/>
          <p:cNvCxnSpPr/>
          <p:nvPr/>
        </p:nvCxnSpPr>
        <p:spPr>
          <a:xfrm>
            <a:off x="5322882" y="2915478"/>
            <a:ext cx="1826853" cy="0"/>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sp>
        <p:nvSpPr>
          <p:cNvPr id="10" name="TextBox 9"/>
          <p:cNvSpPr txBox="1"/>
          <p:nvPr/>
        </p:nvSpPr>
        <p:spPr>
          <a:xfrm>
            <a:off x="1836985" y="318382"/>
            <a:ext cx="6538388" cy="769441"/>
          </a:xfrm>
          <a:prstGeom prst="rect">
            <a:avLst/>
          </a:prstGeom>
          <a:noFill/>
        </p:spPr>
        <p:txBody>
          <a:bodyPr wrap="square" rtlCol="0">
            <a:spAutoFit/>
          </a:bodyPr>
          <a:lstStyle/>
          <a:p>
            <a:r>
              <a:rPr lang="es-MX" sz="4400" b="1" dirty="0">
                <a:latin typeface="Tahoma" panose="020B0604030504040204" pitchFamily="34" charset="0"/>
                <a:ea typeface="Tahoma" panose="020B0604030504040204" pitchFamily="34" charset="0"/>
                <a:cs typeface="Tahoma" panose="020B0604030504040204" pitchFamily="34" charset="0"/>
              </a:rPr>
              <a:t>Autodefensa sexual</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a:extLst>
              <a:ext uri="{FF2B5EF4-FFF2-40B4-BE49-F238E27FC236}">
                <a16:creationId xmlns:a16="http://schemas.microsoft.com/office/drawing/2014/main" id="{30E179D2-1F5B-4825-AB2E-1C95295DF95E}"/>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20" name="Picture 2" descr="4f9d871a-7f42-41a6-9d44-2b32673f4a0e@namprd16">
            <a:extLst>
              <a:ext uri="{FF2B5EF4-FFF2-40B4-BE49-F238E27FC236}">
                <a16:creationId xmlns:a16="http://schemas.microsoft.com/office/drawing/2014/main" id="{0670E78B-DD71-644D-8F67-46207BC7B77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097" y="1530696"/>
            <a:ext cx="6748850" cy="37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754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670" y="88560"/>
            <a:ext cx="10515600" cy="1325563"/>
          </a:xfrm>
        </p:spPr>
        <p:txBody>
          <a:bodyPr/>
          <a:lstStyle/>
          <a:p>
            <a:r>
              <a:rPr lang="es-MX" sz="5400" b="1" dirty="0">
                <a:latin typeface="Tahoma" panose="020B0604030504040204" pitchFamily="34" charset="0"/>
                <a:ea typeface="Tahoma" panose="020B0604030504040204" pitchFamily="34" charset="0"/>
                <a:cs typeface="Tahoma" panose="020B0604030504040204" pitchFamily="34" charset="0"/>
              </a:rPr>
              <a:t>Práctica</a:t>
            </a:r>
            <a:r>
              <a:rPr lang="en-US" dirty="0"/>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026" y="1414123"/>
            <a:ext cx="7460974" cy="508358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a:extLst>
              <a:ext uri="{FF2B5EF4-FFF2-40B4-BE49-F238E27FC236}">
                <a16:creationId xmlns:a16="http://schemas.microsoft.com/office/drawing/2014/main" id="{C29C29F0-7EFC-49FC-A0E8-693306C0B9C8}"/>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a:solidFill>
                  <a:schemeClr val="tx1"/>
                </a:solidFill>
              </a:rPr>
              <a:t>© 2021 Programa de Servicios de SAFE para Personas con Discapacidades</a:t>
            </a:r>
          </a:p>
        </p:txBody>
      </p:sp>
      <p:pic>
        <p:nvPicPr>
          <p:cNvPr id="13" name="Picture 2" descr="4f9d871a-7f42-41a6-9d44-2b32673f4a0e@namprd16">
            <a:extLst>
              <a:ext uri="{FF2B5EF4-FFF2-40B4-BE49-F238E27FC236}">
                <a16:creationId xmlns:a16="http://schemas.microsoft.com/office/drawing/2014/main" id="{BE6492F8-E753-9D4D-AFD7-D3FFFC93877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097" y="1530696"/>
            <a:ext cx="6748850" cy="37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02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617" y="88560"/>
            <a:ext cx="12166314"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CAF97B20-E74E-4DCD-8A33-BFBD6A3F42AA}"/>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a:solidFill>
                  <a:schemeClr val="tx1"/>
                </a:solidFill>
              </a:rPr>
              <a:t>© 2021 Programa de Servicios de SAFE para Personas con Discapacidades</a:t>
            </a:r>
          </a:p>
        </p:txBody>
      </p:sp>
      <p:sp>
        <p:nvSpPr>
          <p:cNvPr id="17" name="Title 1">
            <a:extLst>
              <a:ext uri="{FF2B5EF4-FFF2-40B4-BE49-F238E27FC236}">
                <a16:creationId xmlns:a16="http://schemas.microsoft.com/office/drawing/2014/main" id="{7D1A55AB-1DC0-234F-850A-583FCF674B92}"/>
              </a:ext>
            </a:extLst>
          </p:cNvPr>
          <p:cNvSpPr txBox="1">
            <a:spLocks/>
          </p:cNvSpPr>
          <p:nvPr/>
        </p:nvSpPr>
        <p:spPr>
          <a:xfrm>
            <a:off x="2176670" y="885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a:latin typeface="Tahoma" panose="020B0604030504040204" pitchFamily="34" charset="0"/>
                <a:ea typeface="Tahoma" panose="020B0604030504040204" pitchFamily="34" charset="0"/>
                <a:cs typeface="Tahoma" panose="020B0604030504040204" pitchFamily="34" charset="0"/>
              </a:rPr>
              <a:t>Práctica</a:t>
            </a:r>
            <a:r>
              <a:rPr lang="en-US"/>
              <a:t> </a:t>
            </a:r>
            <a:endParaRPr lang="en-US" dirty="0"/>
          </a:p>
        </p:txBody>
      </p:sp>
      <p:pic>
        <p:nvPicPr>
          <p:cNvPr id="18" name="Picture 2" descr="4f9d871a-7f42-41a6-9d44-2b32673f4a0e@namprd16">
            <a:extLst>
              <a:ext uri="{FF2B5EF4-FFF2-40B4-BE49-F238E27FC236}">
                <a16:creationId xmlns:a16="http://schemas.microsoft.com/office/drawing/2014/main" id="{84ED978B-7B35-774B-ACA4-F6386DE90E7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097" y="1530696"/>
            <a:ext cx="6748850" cy="37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28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64" y="-387633"/>
            <a:ext cx="12166314"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36049A47-098E-4DB9-8A7D-9EEB14E251F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a:solidFill>
                  <a:schemeClr val="tx1"/>
                </a:solidFill>
              </a:rPr>
              <a:t>© 2021 Programa de Servicios de SAFE para Personas con Discapacidades</a:t>
            </a:r>
          </a:p>
        </p:txBody>
      </p:sp>
      <p:sp>
        <p:nvSpPr>
          <p:cNvPr id="14" name="Title 1">
            <a:extLst>
              <a:ext uri="{FF2B5EF4-FFF2-40B4-BE49-F238E27FC236}">
                <a16:creationId xmlns:a16="http://schemas.microsoft.com/office/drawing/2014/main" id="{8D798EEE-ACED-9648-9E2F-6222E3766D01}"/>
              </a:ext>
            </a:extLst>
          </p:cNvPr>
          <p:cNvSpPr>
            <a:spLocks noGrp="1"/>
          </p:cNvSpPr>
          <p:nvPr>
            <p:ph type="title"/>
          </p:nvPr>
        </p:nvSpPr>
        <p:spPr>
          <a:xfrm>
            <a:off x="2176670" y="88560"/>
            <a:ext cx="10515600" cy="1325563"/>
          </a:xfrm>
        </p:spPr>
        <p:txBody>
          <a:bodyPr/>
          <a:lstStyle/>
          <a:p>
            <a:r>
              <a:rPr lang="es-MX" sz="5400" b="1" dirty="0">
                <a:latin typeface="Tahoma" panose="020B0604030504040204" pitchFamily="34" charset="0"/>
                <a:ea typeface="Tahoma" panose="020B0604030504040204" pitchFamily="34" charset="0"/>
                <a:cs typeface="Tahoma" panose="020B0604030504040204" pitchFamily="34" charset="0"/>
              </a:rPr>
              <a:t>Práctica</a:t>
            </a:r>
            <a:r>
              <a:rPr lang="en-US" dirty="0"/>
              <a:t> </a:t>
            </a:r>
          </a:p>
        </p:txBody>
      </p:sp>
      <p:pic>
        <p:nvPicPr>
          <p:cNvPr id="15" name="Picture 2" descr="4f9d871a-7f42-41a6-9d44-2b32673f4a0e@namprd16">
            <a:extLst>
              <a:ext uri="{FF2B5EF4-FFF2-40B4-BE49-F238E27FC236}">
                <a16:creationId xmlns:a16="http://schemas.microsoft.com/office/drawing/2014/main" id="{73BE8AE4-EA5C-DB45-9565-4D4154D398D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097" y="1530696"/>
            <a:ext cx="6748850" cy="37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986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3B90F47-572A-AE42-9817-2C4EA491D7EE}"/>
              </a:ext>
            </a:extLst>
          </p:cNvPr>
          <p:cNvGrpSpPr/>
          <p:nvPr/>
        </p:nvGrpSpPr>
        <p:grpSpPr>
          <a:xfrm>
            <a:off x="0" y="0"/>
            <a:ext cx="12192001" cy="6858000"/>
            <a:chOff x="0" y="0"/>
            <a:chExt cx="12192001" cy="6858000"/>
          </a:xfrm>
        </p:grpSpPr>
        <p:grpSp>
          <p:nvGrpSpPr>
            <p:cNvPr id="19" name="Group 18">
              <a:extLst>
                <a:ext uri="{FF2B5EF4-FFF2-40B4-BE49-F238E27FC236}">
                  <a16:creationId xmlns:a16="http://schemas.microsoft.com/office/drawing/2014/main" id="{0DDF5C07-E0AB-0F48-AD74-F604163A85D6}"/>
                </a:ext>
              </a:extLst>
            </p:cNvPr>
            <p:cNvGrpSpPr/>
            <p:nvPr/>
          </p:nvGrpSpPr>
          <p:grpSpPr>
            <a:xfrm>
              <a:off x="0" y="0"/>
              <a:ext cx="12192000" cy="6858000"/>
              <a:chOff x="0" y="0"/>
              <a:chExt cx="12192000" cy="6858000"/>
            </a:xfrm>
          </p:grpSpPr>
          <p:pic>
            <p:nvPicPr>
              <p:cNvPr id="49" name="Picture 48">
                <a:extLst>
                  <a:ext uri="{FF2B5EF4-FFF2-40B4-BE49-F238E27FC236}">
                    <a16:creationId xmlns:a16="http://schemas.microsoft.com/office/drawing/2014/main" id="{8E83322F-55FF-F448-80B8-2E3138018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a:extLst>
                  <a:ext uri="{FF2B5EF4-FFF2-40B4-BE49-F238E27FC236}">
                    <a16:creationId xmlns:a16="http://schemas.microsoft.com/office/drawing/2014/main" id="{8F2BD692-D884-C24D-B509-6E1DA1F1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20" name="Footer Placeholder 3">
              <a:extLst>
                <a:ext uri="{FF2B5EF4-FFF2-40B4-BE49-F238E27FC236}">
                  <a16:creationId xmlns:a16="http://schemas.microsoft.com/office/drawing/2014/main" id="{9D191BA7-DD7D-674A-B3CA-19E191EF85DD}"/>
                </a:ext>
              </a:extLst>
            </p:cNvPr>
            <p:cNvSpPr txBox="1"/>
            <p:nvPr/>
          </p:nvSpPr>
          <p:spPr>
            <a:xfrm>
              <a:off x="8404699" y="6478621"/>
              <a:ext cx="3787302" cy="37937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000" b="1" i="0" strike="noStrike" cap="all" spc="0" baseline="0" dirty="0">
                  <a:solidFill>
                    <a:srgbClr val="000000"/>
                  </a:solidFill>
                  <a:effectLst/>
                  <a:latin typeface="Verdana"/>
                  <a:ea typeface="Verdana"/>
                  <a:cs typeface="Verdana"/>
                </a:rPr>
                <a:t>© 2023 Programa de Servicios para Personas con Discapacidades de SAFE</a:t>
              </a:r>
            </a:p>
          </p:txBody>
        </p:sp>
        <p:pic>
          <p:nvPicPr>
            <p:cNvPr id="21" name="Picture 20">
              <a:extLst>
                <a:ext uri="{FF2B5EF4-FFF2-40B4-BE49-F238E27FC236}">
                  <a16:creationId xmlns:a16="http://schemas.microsoft.com/office/drawing/2014/main" id="{4C349F66-2ABA-BA49-84D7-51480CB67176}"/>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grpSp>
          <p:nvGrpSpPr>
            <p:cNvPr id="38" name="Group 37">
              <a:extLst>
                <a:ext uri="{FF2B5EF4-FFF2-40B4-BE49-F238E27FC236}">
                  <a16:creationId xmlns:a16="http://schemas.microsoft.com/office/drawing/2014/main" id="{ACDF81E3-EFB1-DD40-876D-355F239FC056}"/>
                </a:ext>
              </a:extLst>
            </p:cNvPr>
            <p:cNvGrpSpPr/>
            <p:nvPr/>
          </p:nvGrpSpPr>
          <p:grpSpPr>
            <a:xfrm>
              <a:off x="2323753" y="343701"/>
              <a:ext cx="6386621" cy="2269566"/>
              <a:chOff x="2323753" y="343701"/>
              <a:chExt cx="6386621" cy="2269566"/>
            </a:xfrm>
          </p:grpSpPr>
          <p:sp>
            <p:nvSpPr>
              <p:cNvPr id="40" name="Oval 39">
                <a:extLst>
                  <a:ext uri="{FF2B5EF4-FFF2-40B4-BE49-F238E27FC236}">
                    <a16:creationId xmlns:a16="http://schemas.microsoft.com/office/drawing/2014/main" id="{8A892E47-181A-3C4F-AAEE-8613A9AFE4F7}"/>
                  </a:ext>
                </a:extLst>
              </p:cNvPr>
              <p:cNvSpPr/>
              <p:nvPr/>
            </p:nvSpPr>
            <p:spPr>
              <a:xfrm>
                <a:off x="5910092" y="1793283"/>
                <a:ext cx="688258" cy="435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B55410A-C753-D148-B2DB-070FEE492368}"/>
                  </a:ext>
                </a:extLst>
              </p:cNvPr>
              <p:cNvSpPr/>
              <p:nvPr/>
            </p:nvSpPr>
            <p:spPr>
              <a:xfrm>
                <a:off x="7224242" y="1571101"/>
                <a:ext cx="1180457" cy="980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95B5F5F-D767-4349-94AF-80F9C1FD1063}"/>
                  </a:ext>
                </a:extLst>
              </p:cNvPr>
              <p:cNvSpPr txBox="1"/>
              <p:nvPr/>
            </p:nvSpPr>
            <p:spPr>
              <a:xfrm>
                <a:off x="6940292" y="1673836"/>
                <a:ext cx="1770082" cy="830997"/>
              </a:xfrm>
              <a:prstGeom prst="rect">
                <a:avLst/>
              </a:prstGeom>
              <a:noFill/>
            </p:spPr>
            <p:txBody>
              <a:bodyPr wrap="square" rtlCol="0">
                <a:spAutoFit/>
              </a:bodyPr>
              <a:lstStyle/>
              <a:p>
                <a:pPr algn="ctr"/>
                <a:r>
                  <a:rPr lang="es-MX" sz="1600" i="1" strike="noStrike" cap="none" spc="0" baseline="0" dirty="0">
                    <a:solidFill>
                      <a:srgbClr val="000000"/>
                    </a:solidFill>
                    <a:effectLst/>
                    <a:latin typeface="Smoothy Slanted" pitchFamily="2" charset="77"/>
                    <a:ea typeface="Tahoma"/>
                    <a:cs typeface="Tahoma"/>
                  </a:rPr>
                  <a:t>¿Podemos </a:t>
                </a:r>
              </a:p>
              <a:p>
                <a:pPr algn="ctr"/>
                <a:r>
                  <a:rPr lang="es-MX" sz="1600" i="1" strike="noStrike" cap="none" spc="0" baseline="0" dirty="0">
                    <a:solidFill>
                      <a:srgbClr val="000000"/>
                    </a:solidFill>
                    <a:effectLst/>
                    <a:latin typeface="Smoothy Slanted" pitchFamily="2" charset="77"/>
                    <a:ea typeface="Tahoma"/>
                    <a:cs typeface="Tahoma"/>
                  </a:rPr>
                  <a:t>hablar después </a:t>
                </a:r>
              </a:p>
              <a:p>
                <a:pPr algn="ctr"/>
                <a:r>
                  <a:rPr lang="es-MX" sz="1600" i="1" strike="noStrike" cap="none" spc="0" baseline="0" dirty="0">
                    <a:solidFill>
                      <a:srgbClr val="000000"/>
                    </a:solidFill>
                    <a:effectLst/>
                    <a:latin typeface="Smoothy Slanted" pitchFamily="2" charset="77"/>
                    <a:ea typeface="Tahoma"/>
                    <a:cs typeface="Tahoma"/>
                  </a:rPr>
                  <a:t>de la clase?</a:t>
                </a:r>
              </a:p>
            </p:txBody>
          </p:sp>
          <p:sp>
            <p:nvSpPr>
              <p:cNvPr id="43" name="TextBox 42">
                <a:extLst>
                  <a:ext uri="{FF2B5EF4-FFF2-40B4-BE49-F238E27FC236}">
                    <a16:creationId xmlns:a16="http://schemas.microsoft.com/office/drawing/2014/main" id="{FD03152C-F8EF-B244-AF98-1C219572A7BA}"/>
                  </a:ext>
                </a:extLst>
              </p:cNvPr>
              <p:cNvSpPr txBox="1"/>
              <p:nvPr/>
            </p:nvSpPr>
            <p:spPr>
              <a:xfrm>
                <a:off x="5605292" y="1858503"/>
                <a:ext cx="1297858" cy="461665"/>
              </a:xfrm>
              <a:prstGeom prst="rect">
                <a:avLst/>
              </a:prstGeom>
              <a:noFill/>
            </p:spPr>
            <p:txBody>
              <a:bodyPr wrap="square" rtlCol="0">
                <a:spAutoFit/>
              </a:bodyPr>
              <a:lstStyle/>
              <a:p>
                <a:pPr algn="ctr"/>
                <a:r>
                  <a:rPr lang="es-MX" sz="2400" i="1" strike="noStrike" cap="none" spc="0" baseline="0" dirty="0">
                    <a:solidFill>
                      <a:srgbClr val="000000"/>
                    </a:solidFill>
                    <a:effectLst/>
                    <a:latin typeface="Smoothy Slanted" pitchFamily="2" charset="77"/>
                    <a:ea typeface="Tahoma"/>
                    <a:cs typeface="Tahoma"/>
                  </a:rPr>
                  <a:t>¡Sí!</a:t>
                </a:r>
              </a:p>
            </p:txBody>
          </p:sp>
          <p:grpSp>
            <p:nvGrpSpPr>
              <p:cNvPr id="44" name="Group 43">
                <a:extLst>
                  <a:ext uri="{FF2B5EF4-FFF2-40B4-BE49-F238E27FC236}">
                    <a16:creationId xmlns:a16="http://schemas.microsoft.com/office/drawing/2014/main" id="{27441E5B-E017-C04D-A1C2-4EBC666732D1}"/>
                  </a:ext>
                </a:extLst>
              </p:cNvPr>
              <p:cNvGrpSpPr/>
              <p:nvPr/>
            </p:nvGrpSpPr>
            <p:grpSpPr>
              <a:xfrm>
                <a:off x="2482050" y="343701"/>
                <a:ext cx="5281205" cy="646331"/>
                <a:chOff x="2038214" y="274927"/>
                <a:chExt cx="4844516" cy="646331"/>
              </a:xfrm>
            </p:grpSpPr>
            <p:sp>
              <p:nvSpPr>
                <p:cNvPr id="47" name="Rectangle 46">
                  <a:extLst>
                    <a:ext uri="{FF2B5EF4-FFF2-40B4-BE49-F238E27FC236}">
                      <a16:creationId xmlns:a16="http://schemas.microsoft.com/office/drawing/2014/main" id="{37F5F456-CE77-2E48-91C5-DC31701C64FE}"/>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D3EB394-6A0D-B64F-8A2D-5BD4B0634B0F}"/>
                    </a:ext>
                  </a:extLst>
                </p:cNvPr>
                <p:cNvSpPr txBox="1"/>
                <p:nvPr/>
              </p:nvSpPr>
              <p:spPr>
                <a:xfrm>
                  <a:off x="2038214" y="274927"/>
                  <a:ext cx="484451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¿Alguna pregunta?</a:t>
                  </a:r>
                </a:p>
              </p:txBody>
            </p:sp>
          </p:grpSp>
          <p:sp>
            <p:nvSpPr>
              <p:cNvPr id="45" name="Oval 44">
                <a:extLst>
                  <a:ext uri="{FF2B5EF4-FFF2-40B4-BE49-F238E27FC236}">
                    <a16:creationId xmlns:a16="http://schemas.microsoft.com/office/drawing/2014/main" id="{FC92A6CE-0582-6848-9B3D-E130717BF8A2}"/>
                  </a:ext>
                </a:extLst>
              </p:cNvPr>
              <p:cNvSpPr/>
              <p:nvPr/>
            </p:nvSpPr>
            <p:spPr>
              <a:xfrm>
                <a:off x="2384481" y="1581735"/>
                <a:ext cx="1145528" cy="103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1653D80-C0C1-6A41-B688-3D40449C9FF0}"/>
                  </a:ext>
                </a:extLst>
              </p:cNvPr>
              <p:cNvSpPr txBox="1"/>
              <p:nvPr/>
            </p:nvSpPr>
            <p:spPr>
              <a:xfrm rot="20117668">
                <a:off x="2323753" y="1779200"/>
                <a:ext cx="1376516" cy="769441"/>
              </a:xfrm>
              <a:prstGeom prst="rect">
                <a:avLst/>
              </a:prstGeom>
              <a:noFill/>
            </p:spPr>
            <p:txBody>
              <a:bodyPr wrap="square" rtlCol="0">
                <a:spAutoFit/>
              </a:bodyPr>
              <a:lstStyle/>
              <a:p>
                <a:pPr algn="ctr"/>
                <a:r>
                  <a:rPr lang="es-MX" sz="2200" i="1" strike="noStrike" cap="none" spc="0" baseline="0" dirty="0">
                    <a:solidFill>
                      <a:srgbClr val="000000"/>
                    </a:solidFill>
                    <a:effectLst/>
                    <a:latin typeface="Smoothy Slanted" pitchFamily="2" charset="77"/>
                    <a:ea typeface="Tahoma"/>
                    <a:cs typeface="Tahoma"/>
                  </a:rPr>
                  <a:t>Tengo una pregunta</a:t>
                </a:r>
                <a:endParaRPr lang="en-US" sz="2200" i="1" dirty="0">
                  <a:latin typeface="Smoothy Slanted" pitchFamily="2" charset="77"/>
                  <a:ea typeface="Tahoma" panose="020B0604030504040204" pitchFamily="34" charset="0"/>
                  <a:cs typeface="Tahoma" panose="020B0604030504040204" pitchFamily="34" charset="0"/>
                </a:endParaRPr>
              </a:p>
            </p:txBody>
          </p:sp>
        </p:grpSp>
        <p:sp>
          <p:nvSpPr>
            <p:cNvPr id="39" name="Rectangle 38">
              <a:extLst>
                <a:ext uri="{FF2B5EF4-FFF2-40B4-BE49-F238E27FC236}">
                  <a16:creationId xmlns:a16="http://schemas.microsoft.com/office/drawing/2014/main" id="{C33CFEC7-D95F-E24F-BBD1-FF50E78A9E41}"/>
                </a:ext>
              </a:extLst>
            </p:cNvPr>
            <p:cNvSpPr/>
            <p:nvPr/>
          </p:nvSpPr>
          <p:spPr>
            <a:xfrm>
              <a:off x="9440010" y="2255267"/>
              <a:ext cx="893876" cy="43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697EEE47-B399-BF4F-AD25-227ED021D221}"/>
              </a:ext>
            </a:extLst>
          </p:cNvPr>
          <p:cNvSpPr txBox="1"/>
          <p:nvPr/>
        </p:nvSpPr>
        <p:spPr>
          <a:xfrm>
            <a:off x="9532847" y="2327092"/>
            <a:ext cx="866394" cy="492443"/>
          </a:xfrm>
          <a:prstGeom prst="rect">
            <a:avLst/>
          </a:prstGeom>
          <a:noFill/>
        </p:spPr>
        <p:txBody>
          <a:bodyPr wrap="square">
            <a:spAutoFit/>
          </a:bodyPr>
          <a:lstStyle/>
          <a:p>
            <a:r>
              <a:rPr lang="en-US" sz="2600" i="1" dirty="0" err="1">
                <a:effectLst/>
                <a:latin typeface="Smoothy Slanted" pitchFamily="2" charset="77"/>
              </a:rPr>
              <a:t>Cómo</a:t>
            </a:r>
            <a:endParaRPr lang="en-US" sz="2600" i="1" dirty="0">
              <a:effectLst/>
              <a:latin typeface="Smoothy Slanted" pitchFamily="2" charset="77"/>
            </a:endParaRPr>
          </a:p>
        </p:txBody>
      </p:sp>
    </p:spTree>
    <p:extLst>
      <p:ext uri="{BB962C8B-B14F-4D97-AF65-F5344CB8AC3E}">
        <p14:creationId xmlns:p14="http://schemas.microsoft.com/office/powerpoint/2010/main" val="853471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1836954" y="3467694"/>
            <a:ext cx="8518092" cy="1655058"/>
            <a:chOff x="1842052" y="5120120"/>
            <a:chExt cx="8518092" cy="1655058"/>
          </a:xfrm>
        </p:grpSpPr>
        <p:sp>
          <p:nvSpPr>
            <p:cNvPr id="4" name="Rectangle 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b="1">
                  <a:latin typeface="Tahoma" panose="020B0604030504040204" pitchFamily="34" charset="0"/>
                  <a:ea typeface="Tahoma" panose="020B0604030504040204" pitchFamily="34" charset="0"/>
                  <a:cs typeface="Tahoma" panose="020B0604030504040204" pitchFamily="34" charset="0"/>
                </a:rPr>
                <a:t>SÍ</a:t>
              </a: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11" name="TextBox 10"/>
          <p:cNvSpPr txBox="1"/>
          <p:nvPr/>
        </p:nvSpPr>
        <p:spPr>
          <a:xfrm>
            <a:off x="2179264" y="1718525"/>
            <a:ext cx="8072011" cy="646331"/>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¿Debe doler al tener sexo?</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4" name="Group 13"/>
          <p:cNvGrpSpPr/>
          <p:nvPr/>
        </p:nvGrpSpPr>
        <p:grpSpPr>
          <a:xfrm>
            <a:off x="2003376" y="127392"/>
            <a:ext cx="4968562" cy="646331"/>
            <a:chOff x="2143433" y="259759"/>
            <a:chExt cx="3603105" cy="646331"/>
          </a:xfrm>
        </p:grpSpPr>
        <p:sp>
          <p:nvSpPr>
            <p:cNvPr id="15" name="Rectangle 14"/>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6" name="TextBox 15"/>
            <p:cNvSpPr txBox="1"/>
            <p:nvPr/>
          </p:nvSpPr>
          <p:spPr>
            <a:xfrm>
              <a:off x="2256086" y="259759"/>
              <a:ext cx="3490452" cy="646331"/>
            </a:xfrm>
            <a:prstGeom prst="rect">
              <a:avLst/>
            </a:prstGeom>
            <a:noFill/>
          </p:spPr>
          <p:txBody>
            <a:bodyPr wrap="square" rtlCol="0">
              <a:spAutoFit/>
            </a:bodyPr>
            <a:lstStyle/>
            <a:p>
              <a:r>
                <a:rPr lang="es-MX" sz="3600">
                  <a:latin typeface="Marvin Round" panose="02000000000000000000" pitchFamily="2" charset="0"/>
                  <a:ea typeface="Open Sans Extrabold" panose="020B0906030804020204" pitchFamily="34" charset="0"/>
                  <a:cs typeface="Open Sans Extrabold" panose="020B0906030804020204" pitchFamily="34" charset="0"/>
                </a:rPr>
                <a:t>Boleto de salida</a:t>
              </a:r>
            </a:p>
          </p:txBody>
        </p:sp>
      </p:grpSp>
      <p:sp>
        <p:nvSpPr>
          <p:cNvPr id="17" name="Footer Placeholder 3">
            <a:extLst>
              <a:ext uri="{FF2B5EF4-FFF2-40B4-BE49-F238E27FC236}">
                <a16:creationId xmlns:a16="http://schemas.microsoft.com/office/drawing/2014/main" id="{718E3C09-47DF-4118-8608-457FD9F12D1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112657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6" name="Group 5"/>
          <p:cNvGrpSpPr/>
          <p:nvPr/>
        </p:nvGrpSpPr>
        <p:grpSpPr>
          <a:xfrm>
            <a:off x="2143432" y="259759"/>
            <a:ext cx="4641681" cy="646331"/>
            <a:chOff x="2143433" y="259759"/>
            <a:chExt cx="3490452" cy="646331"/>
          </a:xfrm>
        </p:grpSpPr>
        <p:sp>
          <p:nvSpPr>
            <p:cNvPr id="7" name="Rectangle 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8" name="TextBox 7"/>
            <p:cNvSpPr txBox="1"/>
            <p:nvPr/>
          </p:nvSpPr>
          <p:spPr>
            <a:xfrm>
              <a:off x="2256086" y="259759"/>
              <a:ext cx="2945180"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Autocuidado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p>
          </p:txBody>
        </p:sp>
      </p:grpSp>
      <p:sp>
        <p:nvSpPr>
          <p:cNvPr id="9" name="Footer Placeholder 3">
            <a:extLst>
              <a:ext uri="{FF2B5EF4-FFF2-40B4-BE49-F238E27FC236}">
                <a16:creationId xmlns:a16="http://schemas.microsoft.com/office/drawing/2014/main" id="{3A9CFAFD-EEBB-41B6-A1D9-9E430951C2D7}"/>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5476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2258777" y="2063082"/>
            <a:ext cx="8072011" cy="2308324"/>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Nombre una persona adulta en quien confía y a quien recurriría si tiene más preguntas acerca de cuerpos y del sexo.</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85C2F7F8-82E2-4EE8-A0EA-4CB2CE3C6D1E}"/>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grpSp>
        <p:nvGrpSpPr>
          <p:cNvPr id="12" name="Group 11">
            <a:extLst>
              <a:ext uri="{FF2B5EF4-FFF2-40B4-BE49-F238E27FC236}">
                <a16:creationId xmlns:a16="http://schemas.microsoft.com/office/drawing/2014/main" id="{6802F79E-2CFC-4A4C-8282-6FF462358357}"/>
              </a:ext>
            </a:extLst>
          </p:cNvPr>
          <p:cNvGrpSpPr/>
          <p:nvPr/>
        </p:nvGrpSpPr>
        <p:grpSpPr>
          <a:xfrm>
            <a:off x="2003376" y="127392"/>
            <a:ext cx="4968562" cy="646331"/>
            <a:chOff x="2143433" y="259759"/>
            <a:chExt cx="3603105" cy="646331"/>
          </a:xfrm>
        </p:grpSpPr>
        <p:sp>
          <p:nvSpPr>
            <p:cNvPr id="13" name="Rectangle 12">
              <a:extLst>
                <a:ext uri="{FF2B5EF4-FFF2-40B4-BE49-F238E27FC236}">
                  <a16:creationId xmlns:a16="http://schemas.microsoft.com/office/drawing/2014/main" id="{F25406BD-DA53-B74B-8438-D8596FF4E269}"/>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4" name="TextBox 13">
              <a:extLst>
                <a:ext uri="{FF2B5EF4-FFF2-40B4-BE49-F238E27FC236}">
                  <a16:creationId xmlns:a16="http://schemas.microsoft.com/office/drawing/2014/main" id="{CAE0B022-8850-7D46-A346-CF4102FEE1E0}"/>
                </a:ext>
              </a:extLst>
            </p:cNvPr>
            <p:cNvSpPr txBox="1"/>
            <p:nvPr/>
          </p:nvSpPr>
          <p:spPr>
            <a:xfrm>
              <a:off x="2256086" y="259759"/>
              <a:ext cx="3490452" cy="646331"/>
            </a:xfrm>
            <a:prstGeom prst="rect">
              <a:avLst/>
            </a:prstGeom>
            <a:noFill/>
          </p:spPr>
          <p:txBody>
            <a:bodyPr wrap="square" rtlCol="0">
              <a:spAutoFit/>
            </a:bodyPr>
            <a:lstStyle/>
            <a:p>
              <a:r>
                <a:rPr lang="es-MX" sz="3600">
                  <a:latin typeface="Marvin Round" panose="02000000000000000000" pitchFamily="2" charset="0"/>
                  <a:ea typeface="Open Sans Extrabold" panose="020B0906030804020204" pitchFamily="34" charset="0"/>
                  <a:cs typeface="Open Sans Extrabold" panose="020B0906030804020204" pitchFamily="34" charset="0"/>
                </a:rPr>
                <a:t>Boleto de salida</a:t>
              </a:r>
            </a:p>
          </p:txBody>
        </p:sp>
      </p:grpSp>
    </p:spTree>
    <p:extLst>
      <p:ext uri="{BB962C8B-B14F-4D97-AF65-F5344CB8AC3E}">
        <p14:creationId xmlns:p14="http://schemas.microsoft.com/office/powerpoint/2010/main" val="927844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2014718" y="3661483"/>
            <a:ext cx="8518092" cy="1655058"/>
            <a:chOff x="1842052" y="5120120"/>
            <a:chExt cx="8518092" cy="1655058"/>
          </a:xfrm>
        </p:grpSpPr>
        <p:sp>
          <p:nvSpPr>
            <p:cNvPr id="4" name="Rectangle 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11" name="TextBox 10"/>
          <p:cNvSpPr txBox="1"/>
          <p:nvPr/>
        </p:nvSpPr>
        <p:spPr>
          <a:xfrm>
            <a:off x="2265611" y="1585975"/>
            <a:ext cx="8072011" cy="1200329"/>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¿Es importante defender lo que quiere y necesita en sus relaciones sexuales?</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33896EB2-13F0-4DA2-93CC-5007976CA3C2}"/>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grpSp>
        <p:nvGrpSpPr>
          <p:cNvPr id="18" name="Group 17">
            <a:extLst>
              <a:ext uri="{FF2B5EF4-FFF2-40B4-BE49-F238E27FC236}">
                <a16:creationId xmlns:a16="http://schemas.microsoft.com/office/drawing/2014/main" id="{F964B2E3-77D1-0C4B-AF4B-B883F86BF47A}"/>
              </a:ext>
            </a:extLst>
          </p:cNvPr>
          <p:cNvGrpSpPr/>
          <p:nvPr/>
        </p:nvGrpSpPr>
        <p:grpSpPr>
          <a:xfrm>
            <a:off x="2003376" y="127392"/>
            <a:ext cx="4968562" cy="646331"/>
            <a:chOff x="2143433" y="259759"/>
            <a:chExt cx="3603105" cy="646331"/>
          </a:xfrm>
        </p:grpSpPr>
        <p:sp>
          <p:nvSpPr>
            <p:cNvPr id="19" name="Rectangle 18">
              <a:extLst>
                <a:ext uri="{FF2B5EF4-FFF2-40B4-BE49-F238E27FC236}">
                  <a16:creationId xmlns:a16="http://schemas.microsoft.com/office/drawing/2014/main" id="{FAD48A72-D56F-9F48-8382-F4A911291C47}"/>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0" name="TextBox 19">
              <a:extLst>
                <a:ext uri="{FF2B5EF4-FFF2-40B4-BE49-F238E27FC236}">
                  <a16:creationId xmlns:a16="http://schemas.microsoft.com/office/drawing/2014/main" id="{2ED0412F-8966-894B-A8B1-1E19A12854CD}"/>
                </a:ext>
              </a:extLst>
            </p:cNvPr>
            <p:cNvSpPr txBox="1"/>
            <p:nvPr/>
          </p:nvSpPr>
          <p:spPr>
            <a:xfrm>
              <a:off x="2256086" y="259759"/>
              <a:ext cx="3490452" cy="646331"/>
            </a:xfrm>
            <a:prstGeom prst="rect">
              <a:avLst/>
            </a:prstGeom>
            <a:noFill/>
          </p:spPr>
          <p:txBody>
            <a:bodyPr wrap="square" rtlCol="0">
              <a:spAutoFit/>
            </a:bodyPr>
            <a:lstStyle/>
            <a:p>
              <a:r>
                <a:rPr lang="es-MX" sz="3600">
                  <a:latin typeface="Marvin Round" panose="02000000000000000000" pitchFamily="2" charset="0"/>
                  <a:ea typeface="Open Sans Extrabold" panose="020B0906030804020204" pitchFamily="34" charset="0"/>
                  <a:cs typeface="Open Sans Extrabold" panose="020B0906030804020204" pitchFamily="34" charset="0"/>
                </a:rPr>
                <a:t>Boleto de salida</a:t>
              </a:r>
            </a:p>
          </p:txBody>
        </p:sp>
      </p:grpSp>
    </p:spTree>
    <p:extLst>
      <p:ext uri="{BB962C8B-B14F-4D97-AF65-F5344CB8AC3E}">
        <p14:creationId xmlns:p14="http://schemas.microsoft.com/office/powerpoint/2010/main" val="590134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5151AC5-D2E9-D545-985E-F39A322A9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452" cy="6858000"/>
          </a:xfrm>
          <a:prstGeom prst="rect">
            <a:avLst/>
          </a:prstGeom>
        </p:spPr>
      </p:pic>
      <p:pic>
        <p:nvPicPr>
          <p:cNvPr id="44" name="Picture 43">
            <a:extLst>
              <a:ext uri="{FF2B5EF4-FFF2-40B4-BE49-F238E27FC236}">
                <a16:creationId xmlns:a16="http://schemas.microsoft.com/office/drawing/2014/main" id="{71977A10-1D78-FE4D-BB8F-19091B937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sp>
        <p:nvSpPr>
          <p:cNvPr id="45" name="Footer Placeholder 3">
            <a:extLst>
              <a:ext uri="{FF2B5EF4-FFF2-40B4-BE49-F238E27FC236}">
                <a16:creationId xmlns:a16="http://schemas.microsoft.com/office/drawing/2014/main" id="{F5B02E0E-A582-4941-BB5E-FFC2D1ACE908}"/>
              </a:ext>
            </a:extLst>
          </p:cNvPr>
          <p:cNvSpPr txBox="1"/>
          <p:nvPr/>
        </p:nvSpPr>
        <p:spPr>
          <a:xfrm>
            <a:off x="8967435" y="6439711"/>
            <a:ext cx="3224565"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pic>
        <p:nvPicPr>
          <p:cNvPr id="46" name="Picture 45">
            <a:extLst>
              <a:ext uri="{FF2B5EF4-FFF2-40B4-BE49-F238E27FC236}">
                <a16:creationId xmlns:a16="http://schemas.microsoft.com/office/drawing/2014/main" id="{83F914A7-C1B2-E24E-BB20-BB222CB8A304}"/>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19100"/>
          </a:xfrm>
          <a:prstGeom prst="rect">
            <a:avLst/>
          </a:prstGeom>
        </p:spPr>
      </p:pic>
      <p:grpSp>
        <p:nvGrpSpPr>
          <p:cNvPr id="47" name="Group 46">
            <a:extLst>
              <a:ext uri="{FF2B5EF4-FFF2-40B4-BE49-F238E27FC236}">
                <a16:creationId xmlns:a16="http://schemas.microsoft.com/office/drawing/2014/main" id="{33C44833-3DE4-7145-A40F-F5FBE6507702}"/>
              </a:ext>
            </a:extLst>
          </p:cNvPr>
          <p:cNvGrpSpPr/>
          <p:nvPr/>
        </p:nvGrpSpPr>
        <p:grpSpPr>
          <a:xfrm>
            <a:off x="2129459" y="120255"/>
            <a:ext cx="9209100" cy="4967224"/>
            <a:chOff x="2129459" y="120255"/>
            <a:chExt cx="9209100" cy="4967224"/>
          </a:xfrm>
        </p:grpSpPr>
        <p:sp>
          <p:nvSpPr>
            <p:cNvPr id="48" name="Moon 47">
              <a:extLst>
                <a:ext uri="{FF2B5EF4-FFF2-40B4-BE49-F238E27FC236}">
                  <a16:creationId xmlns:a16="http://schemas.microsoft.com/office/drawing/2014/main" id="{3D3347E0-7259-6C4A-B7D7-2B5A3030301A}"/>
                </a:ext>
              </a:extLst>
            </p:cNvPr>
            <p:cNvSpPr/>
            <p:nvPr/>
          </p:nvSpPr>
          <p:spPr>
            <a:xfrm rot="12641641">
              <a:off x="8576732" y="2457084"/>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5F4CDEB-0BAE-DC46-AECF-58FF0213BBAC}"/>
                </a:ext>
              </a:extLst>
            </p:cNvPr>
            <p:cNvSpPr/>
            <p:nvPr/>
          </p:nvSpPr>
          <p:spPr>
            <a:xfrm>
              <a:off x="8553159" y="4256920"/>
              <a:ext cx="328367" cy="2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12D3D7DF-453D-7140-9639-5AA848D129F0}"/>
                </a:ext>
              </a:extLst>
            </p:cNvPr>
            <p:cNvGrpSpPr/>
            <p:nvPr/>
          </p:nvGrpSpPr>
          <p:grpSpPr>
            <a:xfrm>
              <a:off x="2129459" y="120255"/>
              <a:ext cx="9209100" cy="4967224"/>
              <a:chOff x="2129459" y="120255"/>
              <a:chExt cx="9209100" cy="4967224"/>
            </a:xfrm>
          </p:grpSpPr>
          <p:sp>
            <p:nvSpPr>
              <p:cNvPr id="51" name="Oval 50">
                <a:extLst>
                  <a:ext uri="{FF2B5EF4-FFF2-40B4-BE49-F238E27FC236}">
                    <a16:creationId xmlns:a16="http://schemas.microsoft.com/office/drawing/2014/main" id="{CC2AA84E-989F-3342-B4C3-0F835F8B8D04}"/>
                  </a:ext>
                </a:extLst>
              </p:cNvPr>
              <p:cNvSpPr/>
              <p:nvPr/>
            </p:nvSpPr>
            <p:spPr>
              <a:xfrm>
                <a:off x="9541396" y="45109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66BDCDFD-2472-0542-BC06-02493A12EB2F}"/>
                  </a:ext>
                </a:extLst>
              </p:cNvPr>
              <p:cNvGrpSpPr/>
              <p:nvPr/>
            </p:nvGrpSpPr>
            <p:grpSpPr>
              <a:xfrm>
                <a:off x="2129459" y="120255"/>
                <a:ext cx="9126420" cy="4967224"/>
                <a:chOff x="2129459" y="120255"/>
                <a:chExt cx="9126420" cy="4967224"/>
              </a:xfrm>
            </p:grpSpPr>
            <p:pic>
              <p:nvPicPr>
                <p:cNvPr id="53" name="Picture 2" descr="4f7404e9-4e46-4c7e-b722-ae5465174d6e@namprd16">
                  <a:extLst>
                    <a:ext uri="{FF2B5EF4-FFF2-40B4-BE49-F238E27FC236}">
                      <a16:creationId xmlns:a16="http://schemas.microsoft.com/office/drawing/2014/main" id="{D2769D22-26A9-8A43-A5A1-FD0630AE0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05" r="42347" b="24150"/>
                <a:stretch>
                  <a:fillRect/>
                </a:stretch>
              </p:blipFill>
              <p:spPr bwMode="auto">
                <a:xfrm>
                  <a:off x="2129459" y="948919"/>
                  <a:ext cx="357632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53">
                  <a:extLst>
                    <a:ext uri="{FF2B5EF4-FFF2-40B4-BE49-F238E27FC236}">
                      <a16:creationId xmlns:a16="http://schemas.microsoft.com/office/drawing/2014/main" id="{5F7133EF-2703-D440-9714-44331B90AF02}"/>
                    </a:ext>
                  </a:extLst>
                </p:cNvPr>
                <p:cNvSpPr/>
                <p:nvPr/>
              </p:nvSpPr>
              <p:spPr>
                <a:xfrm>
                  <a:off x="9743440" y="3657600"/>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162834F-1698-074E-8E5E-EB69AE908DED}"/>
                    </a:ext>
                  </a:extLst>
                </p:cNvPr>
                <p:cNvSpPr txBox="1"/>
                <p:nvPr/>
              </p:nvSpPr>
              <p:spPr>
                <a:xfrm>
                  <a:off x="9842090" y="3679356"/>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56" name="TextBox 55">
                  <a:extLst>
                    <a:ext uri="{FF2B5EF4-FFF2-40B4-BE49-F238E27FC236}">
                      <a16:creationId xmlns:a16="http://schemas.microsoft.com/office/drawing/2014/main" id="{923A6AFD-F7EF-8045-BAB5-A89DFD53816B}"/>
                    </a:ext>
                  </a:extLst>
                </p:cNvPr>
                <p:cNvSpPr txBox="1"/>
                <p:nvPr/>
              </p:nvSpPr>
              <p:spPr>
                <a:xfrm>
                  <a:off x="9624078" y="4502704"/>
                  <a:ext cx="163180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a:t>
                  </a:r>
                </a:p>
                <a:p>
                  <a:pPr algn="ctr"/>
                  <a:r>
                    <a:rPr lang="es-MX" sz="1600" b="0" i="0" strike="noStrike" cap="none" spc="0" baseline="0" dirty="0">
                      <a:solidFill>
                        <a:srgbClr val="000000"/>
                      </a:solidFill>
                      <a:effectLst/>
                      <a:latin typeface="Smoothy" pitchFamily="2" charset="77"/>
                      <a:ea typeface="Tahoma"/>
                      <a:cs typeface="Tahoma"/>
                    </a:rPr>
                    <a:t>puedo ayudar?</a:t>
                  </a:r>
                </a:p>
              </p:txBody>
            </p:sp>
            <p:grpSp>
              <p:nvGrpSpPr>
                <p:cNvPr id="57" name="Group 56">
                  <a:extLst>
                    <a:ext uri="{FF2B5EF4-FFF2-40B4-BE49-F238E27FC236}">
                      <a16:creationId xmlns:a16="http://schemas.microsoft.com/office/drawing/2014/main" id="{2EB373D4-03B2-3B43-BBD2-FE56AEB9B985}"/>
                    </a:ext>
                  </a:extLst>
                </p:cNvPr>
                <p:cNvGrpSpPr/>
                <p:nvPr/>
              </p:nvGrpSpPr>
              <p:grpSpPr>
                <a:xfrm>
                  <a:off x="2428239" y="120255"/>
                  <a:ext cx="6453287" cy="646331"/>
                  <a:chOff x="2428239" y="120255"/>
                  <a:chExt cx="6453287" cy="646331"/>
                </a:xfrm>
              </p:grpSpPr>
              <p:sp>
                <p:nvSpPr>
                  <p:cNvPr id="59" name="Rectangle 58">
                    <a:extLst>
                      <a:ext uri="{FF2B5EF4-FFF2-40B4-BE49-F238E27FC236}">
                        <a16:creationId xmlns:a16="http://schemas.microsoft.com/office/drawing/2014/main" id="{50A2E25F-80AA-D94A-845E-1D6D58F5BA2E}"/>
                      </a:ext>
                    </a:extLst>
                  </p:cNvPr>
                  <p:cNvSpPr/>
                  <p:nvPr/>
                </p:nvSpPr>
                <p:spPr>
                  <a:xfrm>
                    <a:off x="2428239" y="182337"/>
                    <a:ext cx="4913421" cy="549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847C824-B32B-1A45-8131-075691ACA3DA}"/>
                      </a:ext>
                    </a:extLst>
                  </p:cNvPr>
                  <p:cNvSpPr txBox="1"/>
                  <p:nvPr/>
                </p:nvSpPr>
                <p:spPr>
                  <a:xfrm>
                    <a:off x="2428240" y="120255"/>
                    <a:ext cx="645328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Cómo pedir ayuda</a:t>
                    </a:r>
                  </a:p>
                </p:txBody>
              </p:sp>
            </p:grpSp>
            <p:sp>
              <p:nvSpPr>
                <p:cNvPr id="58" name="TextBox 57">
                  <a:extLst>
                    <a:ext uri="{FF2B5EF4-FFF2-40B4-BE49-F238E27FC236}">
                      <a16:creationId xmlns:a16="http://schemas.microsoft.com/office/drawing/2014/main" id="{A286AFCB-1237-CA4D-9CBB-816E8861CAB1}"/>
                    </a:ext>
                  </a:extLst>
                </p:cNvPr>
                <p:cNvSpPr txBox="1"/>
                <p:nvPr/>
              </p:nvSpPr>
              <p:spPr>
                <a:xfrm rot="18672716">
                  <a:off x="8063248" y="3506640"/>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grpSp>
        </p:grpSp>
      </p:grpSp>
    </p:spTree>
    <p:extLst>
      <p:ext uri="{BB962C8B-B14F-4D97-AF65-F5344CB8AC3E}">
        <p14:creationId xmlns:p14="http://schemas.microsoft.com/office/powerpoint/2010/main" val="278003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5486741-0A1D-49AE-A4E4-0EA3E6DAD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D802566D-A130-42E6-A719-3C538150D5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5" name="Group 14">
            <a:extLst>
              <a:ext uri="{FF2B5EF4-FFF2-40B4-BE49-F238E27FC236}">
                <a16:creationId xmlns:a16="http://schemas.microsoft.com/office/drawing/2014/main" id="{3A8F9820-88D1-4D13-A5BC-9FEA8DB56116}"/>
              </a:ext>
            </a:extLst>
          </p:cNvPr>
          <p:cNvGrpSpPr/>
          <p:nvPr/>
        </p:nvGrpSpPr>
        <p:grpSpPr>
          <a:xfrm>
            <a:off x="2465491" y="135646"/>
            <a:ext cx="8379490" cy="3934909"/>
            <a:chOff x="2465491" y="135646"/>
            <a:chExt cx="8379490" cy="3934909"/>
          </a:xfrm>
        </p:grpSpPr>
        <p:sp>
          <p:nvSpPr>
            <p:cNvPr id="16" name="Oval 15">
              <a:extLst>
                <a:ext uri="{FF2B5EF4-FFF2-40B4-BE49-F238E27FC236}">
                  <a16:creationId xmlns:a16="http://schemas.microsoft.com/office/drawing/2014/main" id="{FBDC486A-1214-4A8E-BF52-5B85743A1187}"/>
                </a:ext>
              </a:extLst>
            </p:cNvPr>
            <p:cNvSpPr/>
            <p:nvPr/>
          </p:nvSpPr>
          <p:spPr>
            <a:xfrm>
              <a:off x="7069394" y="1956619"/>
              <a:ext cx="3775587" cy="21139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FDCE27A-8737-4859-86E0-A95842CC12DE}"/>
                </a:ext>
              </a:extLst>
            </p:cNvPr>
            <p:cNvGrpSpPr/>
            <p:nvPr/>
          </p:nvGrpSpPr>
          <p:grpSpPr>
            <a:xfrm>
              <a:off x="2465491" y="135646"/>
              <a:ext cx="4446585" cy="646331"/>
              <a:chOff x="2143433" y="229279"/>
              <a:chExt cx="3490452" cy="646331"/>
            </a:xfrm>
          </p:grpSpPr>
          <p:sp>
            <p:nvSpPr>
              <p:cNvPr id="18" name="Rectangle 17">
                <a:extLst>
                  <a:ext uri="{FF2B5EF4-FFF2-40B4-BE49-F238E27FC236}">
                    <a16:creationId xmlns:a16="http://schemas.microsoft.com/office/drawing/2014/main" id="{86A8A2C0-8050-4599-A5B4-4BFA1097646C}"/>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BF1C496-4361-4AE7-A406-8CBBC526B0B4}"/>
                  </a:ext>
                </a:extLst>
              </p:cNvPr>
              <p:cNvSpPr txBox="1"/>
              <p:nvPr/>
            </p:nvSpPr>
            <p:spPr>
              <a:xfrm>
                <a:off x="2224184" y="229279"/>
                <a:ext cx="3377799" cy="646331"/>
              </a:xfrm>
              <a:prstGeom prst="rect">
                <a:avLst/>
              </a:prstGeom>
              <a:noFill/>
            </p:spPr>
            <p:txBody>
              <a:bodyPr wrap="square" rtlCol="0">
                <a:spAutoFit/>
              </a:bodyPr>
              <a:lstStyle/>
              <a:p>
                <a:r>
                  <a:rPr lang="es-MX" sz="3600" dirty="0">
                    <a:latin typeface="Marvin Round" panose="02000000000000000000" pitchFamily="2" charset="0"/>
                    <a:ea typeface="Open Sans Extrabold" panose="020B0906030804020204" pitchFamily="34" charset="0"/>
                    <a:cs typeface="Open Sans Extrabold" panose="020B0906030804020204" pitchFamily="34" charset="0"/>
                  </a:rPr>
                  <a:t>Porra de poder</a:t>
                </a:r>
              </a:p>
            </p:txBody>
          </p:sp>
        </p:grpSp>
      </p:grpSp>
      <p:sp>
        <p:nvSpPr>
          <p:cNvPr id="20" name="Footer Placeholder 3">
            <a:extLst>
              <a:ext uri="{FF2B5EF4-FFF2-40B4-BE49-F238E27FC236}">
                <a16:creationId xmlns:a16="http://schemas.microsoft.com/office/drawing/2014/main" id="{1D36DA9C-4A64-4416-81FE-FD860E09D6FF}"/>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
        <p:nvSpPr>
          <p:cNvPr id="21" name="TextBox 20">
            <a:extLst>
              <a:ext uri="{FF2B5EF4-FFF2-40B4-BE49-F238E27FC236}">
                <a16:creationId xmlns:a16="http://schemas.microsoft.com/office/drawing/2014/main" id="{088BDFCA-578A-4009-A578-4591072FB336}"/>
              </a:ext>
            </a:extLst>
          </p:cNvPr>
          <p:cNvSpPr txBox="1"/>
          <p:nvPr/>
        </p:nvSpPr>
        <p:spPr>
          <a:xfrm>
            <a:off x="7445969" y="1604062"/>
            <a:ext cx="3178281" cy="2554545"/>
          </a:xfrm>
          <a:prstGeom prst="rect">
            <a:avLst/>
          </a:prstGeom>
          <a:noFill/>
        </p:spPr>
        <p:txBody>
          <a:bodyPr wrap="square" rtlCol="0">
            <a:spAutoFit/>
          </a:bodyPr>
          <a:lstStyle/>
          <a:p>
            <a:pPr algn="ctr"/>
            <a:r>
              <a:rPr lang="es-ES" sz="4000" dirty="0">
                <a:latin typeface="Tahoma" panose="020B0604030504040204" pitchFamily="34" charset="0"/>
                <a:ea typeface="Tahoma" panose="020B0604030504040204" pitchFamily="34" charset="0"/>
                <a:cs typeface="Tahoma" panose="020B0604030504040204" pitchFamily="34" charset="0"/>
              </a:rPr>
              <a:t>¡¡ME CONOZCO MEJOR QUE NADIE!!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3588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sp>
        <p:nvSpPr>
          <p:cNvPr id="7" name="Footer Placeholder 3"/>
          <p:cNvSpPr txBox="1">
            <a:spLocks/>
          </p:cNvSpPr>
          <p:nvPr/>
        </p:nvSpPr>
        <p:spPr>
          <a:xfrm>
            <a:off x="8927679" y="6498557"/>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SAFE Disability Services Program</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046" y="1259286"/>
            <a:ext cx="10338064" cy="3618322"/>
          </a:xfrm>
          <a:prstGeom prst="rect">
            <a:avLst/>
          </a:prstGeom>
        </p:spPr>
      </p:pic>
      <p:sp>
        <p:nvSpPr>
          <p:cNvPr id="6" name="TextBox 5">
            <a:extLst>
              <a:ext uri="{FF2B5EF4-FFF2-40B4-BE49-F238E27FC236}">
                <a16:creationId xmlns:a16="http://schemas.microsoft.com/office/drawing/2014/main" id="{2CEC2135-1F7C-49F8-AA0F-0818A8612334}"/>
              </a:ext>
            </a:extLst>
          </p:cNvPr>
          <p:cNvSpPr txBox="1"/>
          <p:nvPr/>
        </p:nvSpPr>
        <p:spPr>
          <a:xfrm>
            <a:off x="3850559" y="1578292"/>
            <a:ext cx="7290556" cy="2862322"/>
          </a:xfrm>
          <a:prstGeom prst="rect">
            <a:avLst/>
          </a:prstGeom>
          <a:solidFill>
            <a:schemeClr val="bg1"/>
          </a:solidFill>
        </p:spPr>
        <p:txBody>
          <a:bodyPr wrap="square" rtlCol="0">
            <a:spAutoFit/>
          </a:bodyPr>
          <a:lstStyle/>
          <a:p>
            <a:r>
              <a:rPr lang="es-MX" dirty="0">
                <a:latin typeface="Arial" panose="020B0604020202020204" pitchFamily="34" charset="0"/>
                <a:cs typeface="Arial" panose="020B0604020202020204" pitchFamily="34" charset="0"/>
              </a:rPr>
              <a:t>El Consejo de Texas para las Discapacidades del Desarrollo (Texas Council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Developmental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Disabilities</a:t>
            </a:r>
            <a:r>
              <a:rPr lang="es-MX" dirty="0">
                <a:latin typeface="Arial" panose="020B0604020202020204" pitchFamily="34" charset="0"/>
                <a:cs typeface="Arial" panose="020B0604020202020204" pitchFamily="34" charset="0"/>
              </a:rPr>
              <a:t>, TCDD) apoya este Proyecto a través de una concesión de la Administración para la Vida en la Comunidad (</a:t>
            </a:r>
            <a:r>
              <a:rPr lang="es-MX" dirty="0" err="1">
                <a:latin typeface="Arial" panose="020B0604020202020204" pitchFamily="34" charset="0"/>
                <a:cs typeface="Arial" panose="020B0604020202020204" pitchFamily="34" charset="0"/>
              </a:rPr>
              <a:t>Administration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Community</a:t>
            </a:r>
            <a:r>
              <a:rPr lang="es-MX" dirty="0">
                <a:latin typeface="Arial" panose="020B0604020202020204" pitchFamily="34" charset="0"/>
                <a:cs typeface="Arial" panose="020B0604020202020204" pitchFamily="34" charset="0"/>
              </a:rPr>
              <a:t> Living, ACL) de EE. UU., Departamento de Salud y Servicios Humanos, Washington, D.C., 20201. El número de concesión se otorga bajo petición. Se alienta a quienes reciban concesiones de patrocinio del gobierno a que expresen sus hallazgos y conclusiones. Las opiniones no necesariamente representan las políticas oficiales de TCDD o de ACL.</a:t>
            </a:r>
          </a:p>
        </p:txBody>
      </p:sp>
    </p:spTree>
    <p:extLst>
      <p:ext uri="{BB962C8B-B14F-4D97-AF65-F5344CB8AC3E}">
        <p14:creationId xmlns:p14="http://schemas.microsoft.com/office/powerpoint/2010/main" val="3690888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107" y="287468"/>
            <a:ext cx="2696309" cy="1160616"/>
          </a:xfrm>
          <a:prstGeom prst="rect">
            <a:avLst/>
          </a:prstGeom>
        </p:spPr>
      </p:pic>
      <p:sp>
        <p:nvSpPr>
          <p:cNvPr id="7" name="Footer Placeholder 3"/>
          <p:cNvSpPr txBox="1">
            <a:spLocks/>
          </p:cNvSpPr>
          <p:nvPr/>
        </p:nvSpPr>
        <p:spPr>
          <a:xfrm>
            <a:off x="8920527" y="6558191"/>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SAFE Disability Services Program</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Rectangle 9">
            <a:extLst>
              <a:ext uri="{FF2B5EF4-FFF2-40B4-BE49-F238E27FC236}">
                <a16:creationId xmlns:a16="http://schemas.microsoft.com/office/drawing/2014/main" id="{038B6778-2E19-49E3-AF9B-D25172D93648}"/>
              </a:ext>
            </a:extLst>
          </p:cNvPr>
          <p:cNvSpPr/>
          <p:nvPr/>
        </p:nvSpPr>
        <p:spPr>
          <a:xfrm>
            <a:off x="515815" y="1455988"/>
            <a:ext cx="11387695" cy="5078313"/>
          </a:xfrm>
          <a:prstGeom prst="rect">
            <a:avLst/>
          </a:prstGeom>
        </p:spPr>
        <p:txBody>
          <a:bodyPr wrap="square">
            <a:spAutoFit/>
          </a:bodyPr>
          <a:lstStyle/>
          <a:p>
            <a:r>
              <a:rPr lang="es-MX" sz="2000" b="0" i="0" strike="noStrike" cap="none" spc="0" baseline="0" dirty="0">
                <a:solidFill>
                  <a:srgbClr val="000000"/>
                </a:solidFill>
                <a:effectLst/>
                <a:latin typeface="Tahoma"/>
                <a:ea typeface="Tahoma"/>
                <a:cs typeface="Tahoma"/>
              </a:rPr>
              <a:t>Este programa de estudios se ofrece en línea sin costo. Puede usar estos recursos en su formato original, solo para fines educativos. Por favor, atribuye el crédito a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(Consulte la cita en la parte inferior de la página).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Le pedimos que no modifique las imágenes, las diapositivas, ni los materiales de la planificación didáctica del programa de estudios. No puede usar el programa de estudios Mis derechos, mi vida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para fines comerciales, que incluye, entre otros, para vender talleres que usted facilite con base en él, para crear enlaces o sitios web para redistribuir cualquier material asociado con el programa de estudios Mis derechos, mi vida o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de SAFE.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La venta de materiales de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A </a:t>
            </a:r>
            <a:r>
              <a:rPr lang="es-MX" sz="2000" b="0" i="0" strike="noStrike" cap="none" spc="0" baseline="0" dirty="0" err="1">
                <a:solidFill>
                  <a:srgbClr val="000000"/>
                </a:solidFill>
                <a:effectLst/>
                <a:latin typeface="Tahoma"/>
                <a:ea typeface="Tahoma"/>
                <a:cs typeface="Tahoma"/>
              </a:rPr>
              <a:t>Curriculum</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for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Safer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Relationships</a:t>
            </a:r>
            <a:r>
              <a:rPr lang="es-MX" sz="2000" b="0" i="0" strike="noStrike" cap="none" spc="0" baseline="0" dirty="0">
                <a:solidFill>
                  <a:srgbClr val="000000"/>
                </a:solidFill>
                <a:effectLst/>
                <a:latin typeface="Tahoma"/>
                <a:ea typeface="Tahoma"/>
                <a:cs typeface="Tahoma"/>
              </a:rPr>
              <a:t> (Mis derechos mi vida: un programa de estudios para relaciones más seguras) es una infracción directa de las leyes de derechos de autor.</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r>
              <a:rPr lang="es-MX" sz="2000" b="0" i="0" strike="noStrike" cap="none" spc="0" baseline="0" dirty="0" err="1">
                <a:solidFill>
                  <a:srgbClr val="000000"/>
                </a:solidFill>
                <a:effectLst/>
                <a:latin typeface="Tahoma"/>
                <a:ea typeface="Tahoma"/>
                <a:cs typeface="Tahoma"/>
              </a:rPr>
              <a:t>Westmore</a:t>
            </a:r>
            <a:r>
              <a:rPr lang="es-MX" sz="2000" b="0" i="0" strike="noStrike" cap="none" spc="0" baseline="0" dirty="0">
                <a:solidFill>
                  <a:srgbClr val="000000"/>
                </a:solidFill>
                <a:effectLst/>
                <a:latin typeface="Tahoma"/>
                <a:ea typeface="Tahoma"/>
                <a:cs typeface="Tahoma"/>
              </a:rPr>
              <a:t>, M. y </a:t>
            </a:r>
            <a:r>
              <a:rPr lang="es-MX" sz="2000" b="0" i="0" strike="noStrike" cap="none" spc="0" baseline="0" dirty="0" err="1">
                <a:solidFill>
                  <a:srgbClr val="000000"/>
                </a:solidFill>
                <a:effectLst/>
                <a:latin typeface="Tahoma"/>
                <a:ea typeface="Tahoma"/>
                <a:cs typeface="Tahoma"/>
              </a:rPr>
              <a:t>Lersch</a:t>
            </a:r>
            <a:r>
              <a:rPr lang="es-MX" sz="2000" b="0" i="0" strike="noStrike" cap="none" spc="0" baseline="0" dirty="0">
                <a:solidFill>
                  <a:srgbClr val="000000"/>
                </a:solidFill>
                <a:effectLst/>
                <a:latin typeface="Tahoma"/>
                <a:ea typeface="Tahoma"/>
                <a:cs typeface="Tahoma"/>
              </a:rPr>
              <a:t>, H. (2021 o 2022). </a:t>
            </a:r>
            <a:r>
              <a:rPr lang="es-MX" sz="2000" b="0" i="1" strike="noStrike" cap="none" spc="0" baseline="0" dirty="0" err="1">
                <a:solidFill>
                  <a:srgbClr val="000000"/>
                </a:solidFill>
                <a:effectLst/>
                <a:latin typeface="Tahoma"/>
                <a:ea typeface="Tahoma"/>
                <a:cs typeface="Tahoma"/>
              </a:rPr>
              <a:t>My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ights</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M</a:t>
            </a:r>
            <a:r>
              <a:rPr lang="es-MX" sz="2000" b="0" i="1" strike="noStrike" cap="none" spc="0" baseline="0" dirty="0" err="1">
                <a:solidFill>
                  <a:srgbClr val="000000"/>
                </a:solidFill>
                <a:effectLst/>
                <a:latin typeface="Tahoma"/>
                <a:ea typeface="Tahoma"/>
                <a:cs typeface="Tahoma"/>
              </a:rPr>
              <a:t>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L</a:t>
            </a:r>
            <a:r>
              <a:rPr lang="es-MX" sz="2000" b="0" i="1" strike="noStrike" cap="none" spc="0" baseline="0" dirty="0" err="1">
                <a:solidFill>
                  <a:srgbClr val="000000"/>
                </a:solidFill>
                <a:effectLst/>
                <a:latin typeface="Tahoma"/>
                <a:ea typeface="Tahoma"/>
                <a:cs typeface="Tahoma"/>
              </a:rPr>
              <a:t>ife</a:t>
            </a:r>
            <a:r>
              <a:rPr lang="es-MX" sz="2000" b="0" i="1" strike="noStrike" cap="none" spc="0" baseline="0" dirty="0">
                <a:solidFill>
                  <a:srgbClr val="000000"/>
                </a:solidFill>
                <a:effectLst/>
                <a:latin typeface="Tahoma"/>
                <a:ea typeface="Tahoma"/>
                <a:cs typeface="Tahoma"/>
              </a:rPr>
              <a:t>: A </a:t>
            </a:r>
            <a:r>
              <a:rPr lang="es-MX" sz="2000" i="1" dirty="0" err="1">
                <a:solidFill>
                  <a:srgbClr val="000000"/>
                </a:solidFill>
                <a:latin typeface="Tahoma"/>
                <a:ea typeface="Tahoma"/>
                <a:cs typeface="Tahoma"/>
              </a:rPr>
              <a:t>C</a:t>
            </a:r>
            <a:r>
              <a:rPr lang="es-MX" sz="2000" b="0" i="1" strike="noStrike" cap="none" spc="0" baseline="0" dirty="0" err="1">
                <a:solidFill>
                  <a:srgbClr val="000000"/>
                </a:solidFill>
                <a:effectLst/>
                <a:latin typeface="Tahoma"/>
                <a:ea typeface="Tahoma"/>
                <a:cs typeface="Tahoma"/>
              </a:rPr>
              <a:t>urriculum</a:t>
            </a:r>
            <a:r>
              <a:rPr lang="es-MX" sz="2000" b="0" i="1" strike="noStrike" cap="none" spc="0" baseline="0" dirty="0">
                <a:solidFill>
                  <a:srgbClr val="000000"/>
                </a:solidFill>
                <a:effectLst/>
                <a:latin typeface="Tahoma"/>
                <a:ea typeface="Tahoma"/>
                <a:cs typeface="Tahoma"/>
              </a:rPr>
              <a:t> </a:t>
            </a:r>
            <a:r>
              <a:rPr lang="es-MX" sz="2000" b="0" i="1" strike="noStrike" cap="none" spc="0" baseline="0" dirty="0" err="1">
                <a:solidFill>
                  <a:srgbClr val="000000"/>
                </a:solidFill>
                <a:effectLst/>
                <a:latin typeface="Tahoma"/>
                <a:ea typeface="Tahoma"/>
                <a:cs typeface="Tahoma"/>
              </a:rPr>
              <a:t>for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S</a:t>
            </a:r>
            <a:r>
              <a:rPr lang="es-MX" sz="2000" b="0" i="1" strike="noStrike" cap="none" spc="0" baseline="0" dirty="0" err="1">
                <a:solidFill>
                  <a:srgbClr val="000000"/>
                </a:solidFill>
                <a:effectLst/>
                <a:latin typeface="Tahoma"/>
                <a:ea typeface="Tahoma"/>
                <a:cs typeface="Tahoma"/>
              </a:rPr>
              <a:t>afer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elationships</a:t>
            </a:r>
            <a:r>
              <a:rPr lang="es-MX" sz="2000" b="0" i="0" strike="noStrike" cap="none" spc="0" baseline="0" dirty="0">
                <a:solidFill>
                  <a:srgbClr val="000000"/>
                </a:solidFill>
                <a:effectLst/>
                <a:latin typeface="Tahoma"/>
                <a:ea typeface="Tahoma"/>
                <a:cs typeface="Tahoma"/>
              </a:rPr>
              <a:t>.  Schwartz, M. (Ed.).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Austin, TX.</a:t>
            </a: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4892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395AC1-108F-E54C-9A03-5F17F02D6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903510" cy="6858000"/>
          </a:xfrm>
          <a:prstGeom prst="rect">
            <a:avLst/>
          </a:prstGeom>
        </p:spPr>
      </p:pic>
      <p:sp>
        <p:nvSpPr>
          <p:cNvPr id="11" name="TextBox 10">
            <a:extLst>
              <a:ext uri="{FF2B5EF4-FFF2-40B4-BE49-F238E27FC236}">
                <a16:creationId xmlns:a16="http://schemas.microsoft.com/office/drawing/2014/main" id="{C7FCC7AA-0226-B847-ADD4-F89735A95780}"/>
              </a:ext>
            </a:extLst>
          </p:cNvPr>
          <p:cNvSpPr txBox="1"/>
          <p:nvPr/>
        </p:nvSpPr>
        <p:spPr>
          <a:xfrm>
            <a:off x="1782520" y="1706251"/>
            <a:ext cx="5057868" cy="2092881"/>
          </a:xfrm>
          <a:prstGeom prst="rect">
            <a:avLst/>
          </a:prstGeom>
          <a:noFill/>
          <a:ln w="57150">
            <a:solidFill>
              <a:schemeClr val="tx1"/>
            </a:solidFill>
          </a:ln>
        </p:spPr>
        <p:txBody>
          <a:bodyPr wrap="square" rtlCol="0">
            <a:spAutoFit/>
          </a:bodyPr>
          <a:lstStyle/>
          <a:p>
            <a:r>
              <a:rPr lang="es-MX" sz="2600" dirty="0">
                <a:latin typeface="Tahoma" panose="020B0604030504040204" pitchFamily="34" charset="0"/>
                <a:ea typeface="Tahoma" panose="020B0604030504040204" pitchFamily="34" charset="0"/>
                <a:cs typeface="Tahoma" panose="020B0604030504040204" pitchFamily="34" charset="0"/>
              </a:rPr>
              <a:t>Si alguien les lastima, yo tengo que conseguir ayuda. Consigo ayuda informando a Servicios de Protección a Adultos (</a:t>
            </a:r>
            <a:r>
              <a:rPr lang="es-MX" sz="2600" dirty="0" err="1">
                <a:latin typeface="Tahoma" panose="020B0604030504040204" pitchFamily="34" charset="0"/>
                <a:ea typeface="Tahoma" panose="020B0604030504040204" pitchFamily="34" charset="0"/>
                <a:cs typeface="Tahoma" panose="020B0604030504040204" pitchFamily="34" charset="0"/>
              </a:rPr>
              <a:t>Adult</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Protective</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Services</a:t>
            </a:r>
            <a:r>
              <a:rPr lang="es-MX" sz="2600" dirty="0">
                <a:latin typeface="Tahoma" panose="020B0604030504040204" pitchFamily="34" charset="0"/>
                <a:ea typeface="Tahoma" panose="020B0604030504040204" pitchFamily="34" charset="0"/>
                <a:cs typeface="Tahoma" panose="020B0604030504040204" pitchFamily="34" charset="0"/>
              </a:rPr>
              <a:t>, APS).</a:t>
            </a:r>
          </a:p>
        </p:txBody>
      </p:sp>
      <p:sp>
        <p:nvSpPr>
          <p:cNvPr id="12" name="TextBox 11">
            <a:extLst>
              <a:ext uri="{FF2B5EF4-FFF2-40B4-BE49-F238E27FC236}">
                <a16:creationId xmlns:a16="http://schemas.microsoft.com/office/drawing/2014/main" id="{5BD683E7-CD39-9642-A6AC-B8C0CD2BEF40}"/>
              </a:ext>
            </a:extLst>
          </p:cNvPr>
          <p:cNvSpPr txBox="1"/>
          <p:nvPr/>
        </p:nvSpPr>
        <p:spPr>
          <a:xfrm>
            <a:off x="206991" y="4383207"/>
            <a:ext cx="4119349" cy="1938992"/>
          </a:xfrm>
          <a:prstGeom prst="rect">
            <a:avLst/>
          </a:prstGeom>
          <a:noFill/>
        </p:spPr>
        <p:txBody>
          <a:bodyPr wrap="square" rtlCol="0">
            <a:spAutoFit/>
          </a:bodyPr>
          <a:lstStyle/>
          <a:p>
            <a:r>
              <a:rPr lang="es-MX" sz="2400" dirty="0">
                <a:latin typeface="Tahoma" panose="020B0604030504040204" pitchFamily="34" charset="0"/>
                <a:ea typeface="Tahoma" panose="020B0604030504040204" pitchFamily="34" charset="0"/>
                <a:cs typeface="Tahoma" panose="020B0604030504040204" pitchFamily="34" charset="0"/>
              </a:rPr>
              <a:t>Si necesito informar a APS, se lo diré primero a usted. Podemos hacer la denuncia por teléfono o por computadora.</a:t>
            </a:r>
          </a:p>
        </p:txBody>
      </p:sp>
      <p:pic>
        <p:nvPicPr>
          <p:cNvPr id="13" name="Picture 12">
            <a:extLst>
              <a:ext uri="{FF2B5EF4-FFF2-40B4-BE49-F238E27FC236}">
                <a16:creationId xmlns:a16="http://schemas.microsoft.com/office/drawing/2014/main" id="{7900E7B5-41ED-9B4F-8685-96CE00BE0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22" name="Group 21">
            <a:extLst>
              <a:ext uri="{FF2B5EF4-FFF2-40B4-BE49-F238E27FC236}">
                <a16:creationId xmlns:a16="http://schemas.microsoft.com/office/drawing/2014/main" id="{8CDC0FF6-80A2-0E48-8A61-FE5524BB585D}"/>
              </a:ext>
            </a:extLst>
          </p:cNvPr>
          <p:cNvGrpSpPr/>
          <p:nvPr/>
        </p:nvGrpSpPr>
        <p:grpSpPr>
          <a:xfrm>
            <a:off x="2313159" y="206794"/>
            <a:ext cx="6898574" cy="646331"/>
            <a:chOff x="2143433" y="217201"/>
            <a:chExt cx="3490452" cy="646331"/>
          </a:xfrm>
        </p:grpSpPr>
        <p:sp>
          <p:nvSpPr>
            <p:cNvPr id="23" name="Rectangle 22">
              <a:extLst>
                <a:ext uri="{FF2B5EF4-FFF2-40B4-BE49-F238E27FC236}">
                  <a16:creationId xmlns:a16="http://schemas.microsoft.com/office/drawing/2014/main" id="{4BE6A348-A336-1242-B53D-C405D3205508}"/>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4" name="TextBox 23">
              <a:extLst>
                <a:ext uri="{FF2B5EF4-FFF2-40B4-BE49-F238E27FC236}">
                  <a16:creationId xmlns:a16="http://schemas.microsoft.com/office/drawing/2014/main" id="{128BDB6E-3C9F-CE41-A78D-072D12408B24}"/>
                </a:ext>
              </a:extLst>
            </p:cNvPr>
            <p:cNvSpPr txBox="1"/>
            <p:nvPr/>
          </p:nvSpPr>
          <p:spPr>
            <a:xfrm>
              <a:off x="2165089" y="217201"/>
              <a:ext cx="2945180"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Denuncia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obigatoria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25" name="Footer Placeholder 3">
            <a:extLst>
              <a:ext uri="{FF2B5EF4-FFF2-40B4-BE49-F238E27FC236}">
                <a16:creationId xmlns:a16="http://schemas.microsoft.com/office/drawing/2014/main" id="{AC8D54BF-3D2F-3C4D-AF7C-E2FF0EBA0E8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14589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843" y="0"/>
            <a:ext cx="12166314" cy="6858000"/>
            <a:chOff x="0" y="0"/>
            <a:chExt cx="12166314"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6" name="TextBox 5"/>
            <p:cNvSpPr txBox="1"/>
            <p:nvPr/>
          </p:nvSpPr>
          <p:spPr>
            <a:xfrm>
              <a:off x="8490622" y="873088"/>
              <a:ext cx="2393320" cy="954107"/>
            </a:xfrm>
            <a:prstGeom prst="rect">
              <a:avLst/>
            </a:prstGeom>
            <a:noFill/>
          </p:spPr>
          <p:txBody>
            <a:bodyPr wrap="square" rtlCol="0">
              <a:spAutoFit/>
            </a:bodyPr>
            <a:lstStyle/>
            <a:p>
              <a:r>
                <a:rPr lang="es-MX" sz="2800" dirty="0">
                  <a:latin typeface="Tahoma" panose="020B0604030504040204" pitchFamily="34" charset="0"/>
                  <a:ea typeface="Tahoma" panose="020B0604030504040204" pitchFamily="34" charset="0"/>
                  <a:cs typeface="Tahoma" panose="020B0604030504040204" pitchFamily="34" charset="0"/>
                </a:rPr>
                <a:t>Virginidad y pornografía</a:t>
              </a:r>
            </a:p>
          </p:txBody>
        </p:sp>
        <p:sp>
          <p:nvSpPr>
            <p:cNvPr id="7" name="TextBox 6"/>
            <p:cNvSpPr txBox="1"/>
            <p:nvPr/>
          </p:nvSpPr>
          <p:spPr>
            <a:xfrm>
              <a:off x="5044043" y="2261236"/>
              <a:ext cx="4892678"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Lo que escuchamos acerca de nuestros cuerpos y del sexo</a:t>
              </a:r>
            </a:p>
          </p:txBody>
        </p:sp>
        <p:sp>
          <p:nvSpPr>
            <p:cNvPr id="8" name="TextBox 7"/>
            <p:cNvSpPr txBox="1"/>
            <p:nvPr/>
          </p:nvSpPr>
          <p:spPr>
            <a:xfrm>
              <a:off x="3617906" y="4859911"/>
              <a:ext cx="3672154" cy="523220"/>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Cómo aprender más</a:t>
              </a:r>
            </a:p>
          </p:txBody>
        </p:sp>
        <p:sp>
          <p:nvSpPr>
            <p:cNvPr id="9" name="TextBox 8"/>
            <p:cNvSpPr txBox="1"/>
            <p:nvPr/>
          </p:nvSpPr>
          <p:spPr>
            <a:xfrm>
              <a:off x="8949238" y="5230733"/>
              <a:ext cx="3154369" cy="954107"/>
            </a:xfrm>
            <a:prstGeom prst="rect">
              <a:avLst/>
            </a:prstGeom>
            <a:noFill/>
          </p:spPr>
          <p:txBody>
            <a:bodyPr wrap="square" rtlCol="0">
              <a:spAutoFit/>
            </a:bodyPr>
            <a:lstStyle/>
            <a:p>
              <a:pPr algn="ctr"/>
              <a:r>
                <a:rPr lang="es-MX" sz="2800" dirty="0">
                  <a:latin typeface="Tahoma" panose="020B0604030504040204" pitchFamily="34" charset="0"/>
                  <a:ea typeface="Tahoma" panose="020B0604030504040204" pitchFamily="34" charset="0"/>
                  <a:cs typeface="Tahoma" panose="020B0604030504040204" pitchFamily="34" charset="0"/>
                </a:rPr>
                <a:t>Autodefensa sexual</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666736" y="543339"/>
              <a:ext cx="1910490" cy="172790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37022"/>
            <a:stretch/>
          </p:blipFill>
          <p:spPr>
            <a:xfrm>
              <a:off x="2472998" y="4455103"/>
              <a:ext cx="1489109" cy="1332836"/>
            </a:xfrm>
            <a:prstGeom prst="rect">
              <a:avLst/>
            </a:prstGeom>
          </p:spPr>
        </p:pic>
        <p:sp>
          <p:nvSpPr>
            <p:cNvPr id="20" name="TextBox 19"/>
            <p:cNvSpPr txBox="1"/>
            <p:nvPr/>
          </p:nvSpPr>
          <p:spPr>
            <a:xfrm>
              <a:off x="4247080" y="3564147"/>
              <a:ext cx="4307028" cy="523220"/>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21" name="Picture 20"/>
            <p:cNvPicPr>
              <a:picLocks noChangeAspect="1"/>
            </p:cNvPicPr>
            <p:nvPr/>
          </p:nvPicPr>
          <p:blipFill>
            <a:blip r:embed="rId6"/>
            <a:stretch>
              <a:fillRect/>
            </a:stretch>
          </p:blipFill>
          <p:spPr>
            <a:xfrm>
              <a:off x="2433715" y="3214287"/>
              <a:ext cx="1813365" cy="1269928"/>
            </a:xfrm>
            <a:prstGeom prst="rect">
              <a:avLst/>
            </a:prstGeom>
          </p:spPr>
        </p:pic>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45653" y="287468"/>
            <a:ext cx="1370700" cy="542321"/>
          </a:xfrm>
          <a:prstGeom prst="rect">
            <a:avLst/>
          </a:prstGeom>
        </p:spPr>
      </p:pic>
      <p:grpSp>
        <p:nvGrpSpPr>
          <p:cNvPr id="25" name="Group 24"/>
          <p:cNvGrpSpPr/>
          <p:nvPr/>
        </p:nvGrpSpPr>
        <p:grpSpPr>
          <a:xfrm>
            <a:off x="1939966" y="214700"/>
            <a:ext cx="4800600" cy="1200329"/>
            <a:chOff x="2143433" y="259759"/>
            <a:chExt cx="3490452" cy="1200329"/>
          </a:xfrm>
        </p:grpSpPr>
        <p:sp>
          <p:nvSpPr>
            <p:cNvPr id="26" name="Rectangle 25"/>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arvin Round" panose="02000000000000000000" pitchFamily="2" charset="0"/>
              </a:endParaRPr>
            </a:p>
          </p:txBody>
        </p:sp>
        <p:sp>
          <p:nvSpPr>
            <p:cNvPr id="27" name="TextBox 26"/>
            <p:cNvSpPr txBox="1"/>
            <p:nvPr/>
          </p:nvSpPr>
          <p:spPr>
            <a:xfrm>
              <a:off x="2143433" y="259759"/>
              <a:ext cx="3144043"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
        <p:nvSpPr>
          <p:cNvPr id="28" name="Footer Placeholder 3">
            <a:extLst>
              <a:ext uri="{FF2B5EF4-FFF2-40B4-BE49-F238E27FC236}">
                <a16:creationId xmlns:a16="http://schemas.microsoft.com/office/drawing/2014/main" id="{84AFAF0F-08D7-4BD6-86E2-B51ECB5732FE}"/>
              </a:ext>
            </a:extLst>
          </p:cNvPr>
          <p:cNvSpPr txBox="1">
            <a:spLocks/>
          </p:cNvSpPr>
          <p:nvPr/>
        </p:nvSpPr>
        <p:spPr>
          <a:xfrm>
            <a:off x="6403010"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pic>
        <p:nvPicPr>
          <p:cNvPr id="29" name="Picture 2" descr="4f9d871a-7f42-41a6-9d44-2b32673f4a0e@namprd16">
            <a:extLst>
              <a:ext uri="{FF2B5EF4-FFF2-40B4-BE49-F238E27FC236}">
                <a16:creationId xmlns:a16="http://schemas.microsoft.com/office/drawing/2014/main" id="{0C81629E-5C29-B249-9C55-5967C828748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642859" y="5037901"/>
            <a:ext cx="2868388" cy="161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5A0FEA6F-9D1F-734D-B772-0DEB7D13A538}"/>
              </a:ext>
            </a:extLst>
          </p:cNvPr>
          <p:cNvGrpSpPr/>
          <p:nvPr/>
        </p:nvGrpSpPr>
        <p:grpSpPr>
          <a:xfrm>
            <a:off x="2584443" y="2418017"/>
            <a:ext cx="2211596" cy="652248"/>
            <a:chOff x="3444453" y="3782417"/>
            <a:chExt cx="3727641" cy="1105921"/>
          </a:xfrm>
        </p:grpSpPr>
        <p:sp>
          <p:nvSpPr>
            <p:cNvPr id="31" name="Rectangle 30">
              <a:extLst>
                <a:ext uri="{FF2B5EF4-FFF2-40B4-BE49-F238E27FC236}">
                  <a16:creationId xmlns:a16="http://schemas.microsoft.com/office/drawing/2014/main" id="{1B15E40E-6CBF-3E42-A163-84016AA5853C}"/>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5DCA100-45AC-1443-AAE1-959DE2470F8E}"/>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C1A5856-FACD-0548-8545-9F8EC11A4E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34" name="Group 33">
            <a:extLst>
              <a:ext uri="{FF2B5EF4-FFF2-40B4-BE49-F238E27FC236}">
                <a16:creationId xmlns:a16="http://schemas.microsoft.com/office/drawing/2014/main" id="{4DF3D34F-D58D-BF4E-90EA-4D156AEE87A1}"/>
              </a:ext>
            </a:extLst>
          </p:cNvPr>
          <p:cNvGrpSpPr/>
          <p:nvPr/>
        </p:nvGrpSpPr>
        <p:grpSpPr>
          <a:xfrm>
            <a:off x="2500393" y="2294483"/>
            <a:ext cx="2353182" cy="881404"/>
            <a:chOff x="9074289" y="3532602"/>
            <a:chExt cx="2353182" cy="881404"/>
          </a:xfrm>
        </p:grpSpPr>
        <p:pic>
          <p:nvPicPr>
            <p:cNvPr id="35" name="Picture 34">
              <a:extLst>
                <a:ext uri="{FF2B5EF4-FFF2-40B4-BE49-F238E27FC236}">
                  <a16:creationId xmlns:a16="http://schemas.microsoft.com/office/drawing/2014/main" id="{DD07CCA1-865F-9540-B2F6-4570AFF95599}"/>
                </a:ext>
              </a:extLst>
            </p:cNvPr>
            <p:cNvPicPr>
              <a:picLocks noChangeAspect="1"/>
            </p:cNvPicPr>
            <p:nvPr/>
          </p:nvPicPr>
          <p:blipFill>
            <a:blip r:embed="rId10"/>
            <a:stretch>
              <a:fillRect/>
            </a:stretch>
          </p:blipFill>
          <p:spPr>
            <a:xfrm>
              <a:off x="9074289" y="3532602"/>
              <a:ext cx="2353182" cy="881404"/>
            </a:xfrm>
            <a:prstGeom prst="rect">
              <a:avLst/>
            </a:prstGeom>
          </p:spPr>
        </p:pic>
        <p:sp>
          <p:nvSpPr>
            <p:cNvPr id="36" name="TextBox 35">
              <a:extLst>
                <a:ext uri="{FF2B5EF4-FFF2-40B4-BE49-F238E27FC236}">
                  <a16:creationId xmlns:a16="http://schemas.microsoft.com/office/drawing/2014/main" id="{2684A88F-7817-A54C-8405-9E8AB2E695E2}"/>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37" name="Rectangle 36">
            <a:extLst>
              <a:ext uri="{FF2B5EF4-FFF2-40B4-BE49-F238E27FC236}">
                <a16:creationId xmlns:a16="http://schemas.microsoft.com/office/drawing/2014/main" id="{2CA15F28-E7B8-8940-83CE-93D8A6E22266}"/>
              </a:ext>
            </a:extLst>
          </p:cNvPr>
          <p:cNvSpPr/>
          <p:nvPr/>
        </p:nvSpPr>
        <p:spPr>
          <a:xfrm>
            <a:off x="4287883" y="2596160"/>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952AE53-5AAB-B047-A33D-6CC3E9D57E7B}"/>
              </a:ext>
            </a:extLst>
          </p:cNvPr>
          <p:cNvSpPr txBox="1"/>
          <p:nvPr/>
        </p:nvSpPr>
        <p:spPr>
          <a:xfrm>
            <a:off x="4125997" y="2525223"/>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373573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525" y="180740"/>
            <a:ext cx="10515600" cy="1325563"/>
          </a:xfrm>
        </p:spPr>
        <p:txBody>
          <a:bodyPr>
            <a:normAutofit/>
          </a:bodyPr>
          <a:lstStyle/>
          <a:p>
            <a:r>
              <a:rPr lang="es-MX" sz="5400" b="1">
                <a:latin typeface="Tahoma" panose="020B0604030504040204" pitchFamily="34" charset="0"/>
                <a:ea typeface="Tahoma" panose="020B0604030504040204" pitchFamily="34" charset="0"/>
                <a:cs typeface="Tahoma" panose="020B0604030504040204" pitchFamily="34" charset="0"/>
              </a:rPr>
              <a:t>¿Qué es “virgen”?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152" y="1211067"/>
            <a:ext cx="6981947" cy="5395141"/>
          </a:xfrm>
          <a:prstGeom prst="rect">
            <a:avLst/>
          </a:prstGeom>
        </p:spPr>
      </p:pic>
      <p:sp>
        <p:nvSpPr>
          <p:cNvPr id="6" name="TextBox 5"/>
          <p:cNvSpPr txBox="1"/>
          <p:nvPr/>
        </p:nvSpPr>
        <p:spPr>
          <a:xfrm>
            <a:off x="7333325" y="1874709"/>
            <a:ext cx="4465983" cy="3416320"/>
          </a:xfrm>
          <a:prstGeom prst="rect">
            <a:avLst/>
          </a:prstGeom>
          <a:noFill/>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Las personas usan la palabra “virgen” para referirse a alguien que nunca ha tenido sexo oral, vaginal o anal.</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0" name="Group 9"/>
          <p:cNvGrpSpPr/>
          <p:nvPr/>
        </p:nvGrpSpPr>
        <p:grpSpPr>
          <a:xfrm>
            <a:off x="5441794" y="1495152"/>
            <a:ext cx="1416205" cy="1250018"/>
            <a:chOff x="5441794" y="1495152"/>
            <a:chExt cx="1416205" cy="1250018"/>
          </a:xfrm>
        </p:grpSpPr>
        <p:sp>
          <p:nvSpPr>
            <p:cNvPr id="3" name="Oval 2"/>
            <p:cNvSpPr/>
            <p:nvPr/>
          </p:nvSpPr>
          <p:spPr>
            <a:xfrm>
              <a:off x="5441794" y="1495152"/>
              <a:ext cx="1416205" cy="1103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5711" y="1544841"/>
              <a:ext cx="1282389" cy="1200329"/>
            </a:xfrm>
            <a:prstGeom prst="rect">
              <a:avLst/>
            </a:prstGeom>
            <a:noFill/>
          </p:spPr>
          <p:txBody>
            <a:bodyPr wrap="square" rtlCol="0">
              <a:spAutoFit/>
            </a:bodyPr>
            <a:lstStyle/>
            <a:p>
              <a:pPr algn="ctr"/>
              <a:r>
                <a:rPr lang="es-MX" sz="2400" dirty="0">
                  <a:latin typeface="Smoothy" pitchFamily="2" charset="77"/>
                  <a:ea typeface="Tahoma" panose="020B0604030504040204" pitchFamily="34" charset="0"/>
                  <a:cs typeface="Tahoma" panose="020B0604030504040204" pitchFamily="34" charset="0"/>
                </a:rPr>
                <a:t>¿Quiere tener sexo?</a:t>
              </a:r>
            </a:p>
          </p:txBody>
        </p:sp>
      </p:grpSp>
      <p:sp>
        <p:nvSpPr>
          <p:cNvPr id="11" name="Footer Placeholder 3">
            <a:extLst>
              <a:ext uri="{FF2B5EF4-FFF2-40B4-BE49-F238E27FC236}">
                <a16:creationId xmlns:a16="http://schemas.microsoft.com/office/drawing/2014/main" id="{5485E01E-3228-46E9-8A04-5E72AFB96F08}"/>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35135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27533" y="79512"/>
            <a:ext cx="9394731" cy="1325563"/>
          </a:xfrm>
        </p:spPr>
        <p:txBody>
          <a:bodyPr>
            <a:normAutofit/>
          </a:bodyPr>
          <a:lstStyle/>
          <a:p>
            <a:r>
              <a:rPr lang="es-MX" sz="3600" b="1" dirty="0">
                <a:latin typeface="Tahoma" panose="020B0604030504040204" pitchFamily="34" charset="0"/>
                <a:ea typeface="Tahoma" panose="020B0604030504040204" pitchFamily="34" charset="0"/>
                <a:cs typeface="Tahoma" panose="020B0604030504040204" pitchFamily="34" charset="0"/>
              </a:rPr>
              <a:t>La verdad acerca de la virginidad</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0" y="28690"/>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928" y="1378385"/>
            <a:ext cx="6981947" cy="5395141"/>
          </a:xfrm>
          <a:prstGeom prst="rect">
            <a:avLst/>
          </a:prstGeom>
        </p:spPr>
      </p:pic>
      <p:sp>
        <p:nvSpPr>
          <p:cNvPr id="8" name="TextBox 7"/>
          <p:cNvSpPr txBox="1"/>
          <p:nvPr/>
        </p:nvSpPr>
        <p:spPr>
          <a:xfrm>
            <a:off x="7096277" y="1460813"/>
            <a:ext cx="4355093" cy="4708981"/>
          </a:xfrm>
          <a:prstGeom prst="rect">
            <a:avLst/>
          </a:prstGeom>
          <a:noFill/>
        </p:spPr>
        <p:txBody>
          <a:bodyPr wrap="square" rtlCol="0">
            <a:spAutoFit/>
          </a:bodyPr>
          <a:lstStyle/>
          <a:p>
            <a:pPr marL="338138" indent="-338138">
              <a:buFont typeface="Arial" panose="020B0604020202020204" pitchFamily="34" charset="0"/>
              <a:buChar char="•"/>
            </a:pPr>
            <a:r>
              <a:rPr lang="es-MX" sz="2500" dirty="0">
                <a:latin typeface="Tahoma" panose="020B0604030504040204" pitchFamily="34" charset="0"/>
                <a:ea typeface="Tahoma" panose="020B0604030504040204" pitchFamily="34" charset="0"/>
                <a:cs typeface="Tahoma" panose="020B0604030504040204" pitchFamily="34" charset="0"/>
              </a:rPr>
              <a:t>Nada de quien es usted como persona cambia al tener sexo por primera vez. </a:t>
            </a:r>
          </a:p>
          <a:p>
            <a:pPr marL="338138" indent="-338138"/>
            <a:endParaRPr lang="es-MX" sz="2500" dirty="0">
              <a:latin typeface="Tahoma" panose="020B0604030504040204" pitchFamily="34" charset="0"/>
              <a:ea typeface="Tahoma" panose="020B0604030504040204" pitchFamily="34" charset="0"/>
              <a:cs typeface="Tahoma" panose="020B0604030504040204" pitchFamily="34" charset="0"/>
            </a:endParaRPr>
          </a:p>
          <a:p>
            <a:pPr marL="338138" indent="-338138">
              <a:buFont typeface="Arial" panose="020B0604020202020204" pitchFamily="34" charset="0"/>
              <a:buChar char="•"/>
            </a:pPr>
            <a:r>
              <a:rPr lang="es-MX" sz="2500" dirty="0">
                <a:latin typeface="Tahoma" panose="020B0604030504040204" pitchFamily="34" charset="0"/>
                <a:ea typeface="Tahoma" panose="020B0604030504040204" pitchFamily="34" charset="0"/>
                <a:cs typeface="Tahoma" panose="020B0604030504040204" pitchFamily="34" charset="0"/>
              </a:rPr>
              <a:t>No pierde nada cuando tiene sexo por primera vez.</a:t>
            </a:r>
          </a:p>
          <a:p>
            <a:pPr marL="338138" indent="-338138"/>
            <a:endParaRPr lang="es-MX" sz="2500" dirty="0">
              <a:latin typeface="Tahoma" panose="020B0604030504040204" pitchFamily="34" charset="0"/>
              <a:ea typeface="Tahoma" panose="020B0604030504040204" pitchFamily="34" charset="0"/>
              <a:cs typeface="Tahoma" panose="020B0604030504040204" pitchFamily="34" charset="0"/>
            </a:endParaRPr>
          </a:p>
          <a:p>
            <a:pPr marL="338138" indent="-338138">
              <a:buFont typeface="Arial" panose="020B0604020202020204" pitchFamily="34" charset="0"/>
              <a:buChar char="•"/>
            </a:pPr>
            <a:r>
              <a:rPr lang="es-MX" sz="2500" dirty="0">
                <a:latin typeface="Tahoma" panose="020B0604030504040204" pitchFamily="34" charset="0"/>
                <a:ea typeface="Tahoma" panose="020B0604030504040204" pitchFamily="34" charset="0"/>
                <a:cs typeface="Tahoma" panose="020B0604030504040204" pitchFamily="34" charset="0"/>
              </a:rPr>
              <a:t>Lo que hace que el sexo sea especial es que las dos personas se sienten bien y seguras. </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1" name="Group 10"/>
          <p:cNvGrpSpPr/>
          <p:nvPr/>
        </p:nvGrpSpPr>
        <p:grpSpPr>
          <a:xfrm>
            <a:off x="5229922" y="1594392"/>
            <a:ext cx="1382752" cy="1314551"/>
            <a:chOff x="5441794" y="1495152"/>
            <a:chExt cx="1416205" cy="1181918"/>
          </a:xfrm>
        </p:grpSpPr>
        <p:sp>
          <p:nvSpPr>
            <p:cNvPr id="12" name="Oval 11"/>
            <p:cNvSpPr/>
            <p:nvPr/>
          </p:nvSpPr>
          <p:spPr>
            <a:xfrm>
              <a:off x="5441794" y="1495152"/>
              <a:ext cx="1416205" cy="1103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85711" y="1597849"/>
              <a:ext cx="1282389" cy="1079221"/>
            </a:xfrm>
            <a:prstGeom prst="rect">
              <a:avLst/>
            </a:prstGeom>
            <a:noFill/>
          </p:spPr>
          <p:txBody>
            <a:bodyPr wrap="square" rtlCol="0">
              <a:spAutoFit/>
            </a:bodyPr>
            <a:lstStyle/>
            <a:p>
              <a:pPr algn="ctr"/>
              <a:r>
                <a:rPr lang="es-MX" sz="2400" dirty="0">
                  <a:latin typeface="Smoothy" pitchFamily="2" charset="77"/>
                  <a:ea typeface="Tahoma" panose="020B0604030504040204" pitchFamily="34" charset="0"/>
                  <a:cs typeface="Tahoma" panose="020B0604030504040204" pitchFamily="34" charset="0"/>
                </a:rPr>
                <a:t>¿Quiere tener sexo?</a:t>
              </a:r>
            </a:p>
          </p:txBody>
        </p:sp>
      </p:grpSp>
      <p:sp>
        <p:nvSpPr>
          <p:cNvPr id="14" name="Footer Placeholder 3">
            <a:extLst>
              <a:ext uri="{FF2B5EF4-FFF2-40B4-BE49-F238E27FC236}">
                <a16:creationId xmlns:a16="http://schemas.microsoft.com/office/drawing/2014/main" id="{68B29E97-E12C-4E7E-8543-3C20BD0D0111}"/>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208109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35604" y="213322"/>
            <a:ext cx="9415670" cy="1325563"/>
          </a:xfrm>
        </p:spPr>
        <p:txBody>
          <a:bodyPr>
            <a:normAutofit/>
          </a:bodyPr>
          <a:lstStyle/>
          <a:p>
            <a:r>
              <a:rPr lang="es-MX" sz="5400" b="1" dirty="0">
                <a:latin typeface="Tahoma" panose="020B0604030504040204" pitchFamily="34" charset="0"/>
                <a:ea typeface="Tahoma" panose="020B0604030504040204" pitchFamily="34" charset="0"/>
                <a:cs typeface="Tahoma" panose="020B0604030504040204" pitchFamily="34" charset="0"/>
              </a:rPr>
              <a:t>¿Qué es la pornografía?</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921" y="829789"/>
            <a:ext cx="12166314" cy="6858000"/>
          </a:xfrm>
          <a:prstGeom prst="rect">
            <a:avLst/>
          </a:prstGeom>
        </p:spPr>
      </p:pic>
      <p:sp>
        <p:nvSpPr>
          <p:cNvPr id="8" name="TextBox 7"/>
          <p:cNvSpPr txBox="1"/>
          <p:nvPr/>
        </p:nvSpPr>
        <p:spPr>
          <a:xfrm>
            <a:off x="7195931" y="1962467"/>
            <a:ext cx="4432852" cy="3477875"/>
          </a:xfrm>
          <a:prstGeom prst="rect">
            <a:avLst/>
          </a:prstGeom>
          <a:noFill/>
        </p:spPr>
        <p:txBody>
          <a:bodyPr wrap="square" rtlCol="0">
            <a:spAutoFit/>
          </a:bodyPr>
          <a:lstStyle/>
          <a:p>
            <a:pPr algn="ctr"/>
            <a:r>
              <a:rPr lang="es-MX" sz="4400" dirty="0">
                <a:latin typeface="Tahoma" panose="020B0604030504040204" pitchFamily="34" charset="0"/>
                <a:ea typeface="Tahoma" panose="020B0604030504040204" pitchFamily="34" charset="0"/>
                <a:cs typeface="Tahoma" panose="020B0604030504040204" pitchFamily="34" charset="0"/>
              </a:rPr>
              <a:t>La “pornografía” o “porno” es fotos o videos de personas teniendo sexo.</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55DA7234-6B19-4D5B-ADE1-9FD4C3D10625}"/>
              </a:ext>
            </a:extLst>
          </p:cNvPr>
          <p:cNvSpPr txBox="1">
            <a:spLocks/>
          </p:cNvSpPr>
          <p:nvPr/>
        </p:nvSpPr>
        <p:spPr>
          <a:xfrm>
            <a:off x="6390167" y="6677079"/>
            <a:ext cx="5801833" cy="129162"/>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b="1" dirty="0">
                <a:solidFill>
                  <a:schemeClr val="tx1"/>
                </a:solidFill>
              </a:rPr>
              <a:t>© 2023 Programa de Servicios de SAFE para Personas con Discapacidades</a:t>
            </a:r>
          </a:p>
        </p:txBody>
      </p:sp>
    </p:spTree>
    <p:extLst>
      <p:ext uri="{BB962C8B-B14F-4D97-AF65-F5344CB8AC3E}">
        <p14:creationId xmlns:p14="http://schemas.microsoft.com/office/powerpoint/2010/main" val="356312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6444</TotalTime>
  <Words>7056</Words>
  <Application>Microsoft Macintosh PowerPoint</Application>
  <PresentationFormat>Widescreen</PresentationFormat>
  <Paragraphs>514</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Calibri</vt:lpstr>
      <vt:lpstr>PraterBlockPro</vt:lpstr>
      <vt:lpstr>Marvin Round</vt:lpstr>
      <vt:lpstr>Smoothy Slanted</vt:lpstr>
      <vt:lpstr>Arial</vt:lpstr>
      <vt:lpstr>Verdana</vt:lpstr>
      <vt:lpstr>Tahoma</vt:lpstr>
      <vt:lpstr>Calibri Light</vt:lpstr>
      <vt:lpstr>Smoothy</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¿Qué es “virgen”?</vt:lpstr>
      <vt:lpstr>La verdad acerca de la virginidad</vt:lpstr>
      <vt:lpstr>¿Qué es la pornografía?</vt:lpstr>
      <vt:lpstr>La verdad acerca de la pornografía</vt:lpstr>
      <vt:lpstr>PowerPoint Presentation</vt:lpstr>
      <vt:lpstr>La primera vez que tiene sexo, debe doler.</vt:lpstr>
      <vt:lpstr>El sexo nunca debe dolerle  a ninguna de las dos personas.</vt:lpstr>
      <vt:lpstr>PowerPoint Presentation</vt:lpstr>
      <vt:lpstr>Puede embarazarse la primera vez que tiene sexo de un pene en una vagina.</vt:lpstr>
      <vt:lpstr>Si tiene sexo en el que un pene entra a una vagina, puede embarazarse, incluso si es la primera vez que tiene sexo.</vt:lpstr>
      <vt:lpstr>El tener sexo hace que sea una persona mala y sucia.</vt:lpstr>
      <vt:lpstr>La mayoría de las personas tendrán sexo en algún momento de su vida.</vt:lpstr>
      <vt:lpstr>El sexo debe sentirse bien para las dos personas.</vt:lpstr>
      <vt:lpstr>El sexo debe sentirse igualmente bien para las dos personas.</vt:lpstr>
      <vt:lpstr>Autodefensa sexual </vt:lpstr>
      <vt:lpstr>La pornografía es una buena manera de aprender acerca del sexo.</vt:lpstr>
      <vt:lpstr>La pornografía no es una buena manera de aprender acerca del sexo. La pornografía usa actores.</vt:lpstr>
      <vt:lpstr>PowerPoint Presentation</vt:lpstr>
      <vt:lpstr>PowerPoint Presentation</vt:lpstr>
      <vt:lpstr>¿Y ahora que? </vt:lpstr>
      <vt:lpstr>…¿es el trabajo un buen lugar para preguntar?</vt:lpstr>
      <vt:lpstr>…¿es un supermercado un buen lugar para preguntar?</vt:lpstr>
      <vt:lpstr>¿Es una fiesta de cumpleaños un buen lugar para preguntar?</vt:lpstr>
      <vt:lpstr>¿Es esta clase un buen lugar para preguntar?</vt:lpstr>
      <vt:lpstr>…¿es su casa un buen lugar  para preguntar?</vt:lpstr>
      <vt:lpstr>¿A quién podrían preguntar?</vt:lpstr>
      <vt:lpstr>PowerPoint Presentation</vt:lpstr>
      <vt:lpstr>PowerPoint Presentation</vt:lpstr>
      <vt:lpstr>Práctica </vt:lpstr>
      <vt:lpstr>PowerPoint Presentation</vt:lpstr>
      <vt:lpstr>Práctica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About Your Body and Sex</dc:title>
  <dc:creator>Megan Westmore</dc:creator>
  <cp:lastModifiedBy>Eric Castro</cp:lastModifiedBy>
  <cp:revision>129</cp:revision>
  <dcterms:created xsi:type="dcterms:W3CDTF">2021-06-14T21:17:11Z</dcterms:created>
  <dcterms:modified xsi:type="dcterms:W3CDTF">2023-02-27T19:41:42Z</dcterms:modified>
</cp:coreProperties>
</file>