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302" r:id="rId3"/>
    <p:sldId id="258" r:id="rId4"/>
    <p:sldId id="259" r:id="rId5"/>
    <p:sldId id="260" r:id="rId6"/>
    <p:sldId id="261" r:id="rId7"/>
    <p:sldId id="269" r:id="rId8"/>
    <p:sldId id="296" r:id="rId9"/>
    <p:sldId id="270" r:id="rId10"/>
    <p:sldId id="271" r:id="rId11"/>
    <p:sldId id="272" r:id="rId12"/>
    <p:sldId id="273" r:id="rId13"/>
    <p:sldId id="274" r:id="rId14"/>
    <p:sldId id="275" r:id="rId15"/>
    <p:sldId id="276" r:id="rId16"/>
    <p:sldId id="277" r:id="rId17"/>
    <p:sldId id="278" r:id="rId18"/>
    <p:sldId id="297" r:id="rId19"/>
    <p:sldId id="29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9" r:id="rId33"/>
    <p:sldId id="291" r:id="rId34"/>
    <p:sldId id="292" r:id="rId35"/>
    <p:sldId id="293" r:id="rId36"/>
    <p:sldId id="294" r:id="rId37"/>
    <p:sldId id="295" r:id="rId38"/>
    <p:sldId id="263" r:id="rId39"/>
    <p:sldId id="264" r:id="rId40"/>
    <p:sldId id="265" r:id="rId41"/>
    <p:sldId id="266" r:id="rId42"/>
    <p:sldId id="267" r:id="rId43"/>
    <p:sldId id="268" r:id="rId44"/>
    <p:sldId id="303" r:id="rId45"/>
    <p:sldId id="304"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Marvin Round" panose="02000000000000000000" pitchFamily="2" charset="0"/>
      <p:regular r:id="rId54"/>
    </p:embeddedFont>
    <p:embeddedFont>
      <p:font typeface="PraterBlockPro" panose="020B0504010101020102" pitchFamily="34" charset="77"/>
      <p:regular r:id="rId55"/>
    </p:embeddedFont>
    <p:embeddedFont>
      <p:font typeface="Smoothy" pitchFamily="2" charset="77"/>
      <p:regular r:id="rId56"/>
    </p:embeddedFont>
    <p:embeddedFont>
      <p:font typeface="Smoothy Slanted" pitchFamily="2" charset="77"/>
      <p:italic r:id="rId57"/>
    </p:embeddedFont>
    <p:embeddedFont>
      <p:font typeface="Tahoma" panose="020B0604030504040204" pitchFamily="34" charset="0"/>
      <p:regular r:id="rId58"/>
      <p:bold r:id="rId59"/>
    </p:embeddedFont>
    <p:embeddedFont>
      <p:font typeface="Verdana" panose="020B060403050404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lia Martin" initials="IM" lastIdx="4" clrIdx="0">
    <p:extLst>
      <p:ext uri="{19B8F6BF-5375-455C-9EA6-DF929625EA0E}">
        <p15:presenceInfo xmlns:p15="http://schemas.microsoft.com/office/powerpoint/2012/main" userId="b931d2294af186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31" autoAdjust="0"/>
    <p:restoredTop sz="92966" autoAdjust="0"/>
  </p:normalViewPr>
  <p:slideViewPr>
    <p:cSldViewPr snapToGrid="0">
      <p:cViewPr>
        <p:scale>
          <a:sx n="82" d="100"/>
          <a:sy n="82" d="100"/>
        </p:scale>
        <p:origin x="1376" y="2144"/>
      </p:cViewPr>
      <p:guideLst/>
    </p:cSldViewPr>
  </p:slideViewPr>
  <p:notesTextViewPr>
    <p:cViewPr>
      <p:scale>
        <a:sx n="75" d="100"/>
        <a:sy n="7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4T16:22:04.757" idx="4">
    <p:pos x="3057" y="1504"/>
    <p:text>Use content from U3 Class 22 slide 14</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C397E-F8F1-4317-A6CC-54002137A654}" type="datetimeFigureOut">
              <a:rPr lang="en-US" smtClean="0"/>
              <a:t>3/8/23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E1844-3CBD-4F48-8420-8D7D29AE8A9D}" type="slidenum">
              <a:rPr lang="en-US" smtClean="0"/>
              <a:t>‹#›</a:t>
            </a:fld>
            <a:endParaRPr lang="en-US" dirty="0"/>
          </a:p>
        </p:txBody>
      </p:sp>
    </p:spTree>
    <p:extLst>
      <p:ext uri="{BB962C8B-B14F-4D97-AF65-F5344CB8AC3E}">
        <p14:creationId xmlns:p14="http://schemas.microsoft.com/office/powerpoint/2010/main" val="25103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NOTA:  El plan de estudios de Mis derechos, mi vida se desarrolló para que fuera lo más accesible posible para estudiantes de diversas identidades, discapacidades y necesidades de apoyo. Siempre que fue posible, usamos un lenguaje que fuera el más accesible e inclusivo de todas las identidades, incluidas las identidades LGBTQIA+. Sin embargo, estamos conscientes de que existen necesidades interconectadas relacionadas con la gramática correcta y lógica, el lenguaje inclusive y la accesibilidad. Le empoderamos para tomar decisiones respecto al lenguaje que MEJOR corresponde a las necesidades de sus estudiantes o de las personas que atiende en cuanto a representar y afirmar sus identidades y a asegurarse de que puedan tener acceso al material y entenderlo.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De manera que TODOS sus estudiantes se sientan incluidos, las diapositivas tendrán, por ejemplo, “amigo/a/</a:t>
            </a:r>
            <a:r>
              <a:rPr lang="es-MX"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ue</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en nuestro mejor intento de usar un lenguaje no binario directo, que aún no es común - incluso ni bien aceptado - en países de habla hispana. Sin embargo, las notas para el facilitador, serán un poco diferentes. Mientras se usó un lenguaje no binario indirecto lo más posible, </a:t>
            </a:r>
            <a:r>
              <a:rPr lang="es-MX" sz="1800" i="1"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se usó "o/a/</a:t>
            </a:r>
            <a:r>
              <a:rPr lang="es-MX"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ue</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en las notas para no afectar el flujo de sus explicaciones. Confiamos en que conocerá a sus estudiantes y que usará el lenguaje más apropiado para sus géneros.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repetición ayuda para el aprendizaje. Dedique tiempo a revisar la última clase de Mis derechos, mi vida, que impartió antes de comenzar esta sesión.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Además, puede responder a las preguntas privadas que el grupo le haya entregado en tarjetas durante su sesión de clase anterior.</a:t>
            </a:r>
          </a:p>
          <a:p>
            <a:r>
              <a:rPr lang="en-US" sz="1200" kern="1200" dirty="0">
                <a:solidFill>
                  <a:schemeClr val="tx1"/>
                </a:solidFill>
                <a:effectLst/>
                <a:latin typeface="+mn-lt"/>
                <a:ea typeface="+mn-ea"/>
                <a:cs typeface="+mn-cs"/>
              </a:rPr>
              <a:t> </a:t>
            </a:r>
          </a:p>
          <a:p>
            <a:r>
              <a:rPr lang="es-MX" sz="1200" kern="1200" noProof="0" dirty="0">
                <a:solidFill>
                  <a:schemeClr val="tx1"/>
                </a:solidFill>
                <a:effectLst/>
                <a:latin typeface="+mn-lt"/>
                <a:ea typeface="+mn-ea"/>
                <a:cs typeface="+mn-cs"/>
              </a:rPr>
              <a:t>Diga: : </a:t>
            </a:r>
            <a:r>
              <a:rPr lang="es-MX" sz="1200" i="1" kern="1200" noProof="0" dirty="0">
                <a:solidFill>
                  <a:schemeClr val="tx1"/>
                </a:solidFill>
                <a:effectLst/>
                <a:latin typeface="+mn-lt"/>
                <a:ea typeface="+mn-ea"/>
                <a:cs typeface="+mn-cs"/>
              </a:rPr>
              <a:t>¡Hoy es la última clase acerca de cuerpos y del sexo!</a:t>
            </a:r>
            <a:r>
              <a:rPr lang="es-MX" sz="1200" i="1" kern="1200" baseline="0" noProof="0" dirty="0">
                <a:solidFill>
                  <a:schemeClr val="tx1"/>
                </a:solidFill>
                <a:effectLst/>
                <a:latin typeface="+mn-lt"/>
                <a:ea typeface="+mn-ea"/>
                <a:cs typeface="+mn-cs"/>
              </a:rPr>
              <a:t> Repasaremos todo lo que vimos en la Lista de verificación para sexualidad segura.</a:t>
            </a:r>
            <a:endParaRPr lang="es-MX" noProof="0" dirty="0"/>
          </a:p>
        </p:txBody>
      </p:sp>
      <p:sp>
        <p:nvSpPr>
          <p:cNvPr id="4" name="Slide Number Placeholder 3"/>
          <p:cNvSpPr>
            <a:spLocks noGrp="1"/>
          </p:cNvSpPr>
          <p:nvPr>
            <p:ph type="sldNum" sz="quarter" idx="10"/>
          </p:nvPr>
        </p:nvSpPr>
        <p:spPr/>
        <p:txBody>
          <a:bodyPr/>
          <a:lstStyle/>
          <a:p>
            <a:fld id="{68BAA58B-7F68-4F22-A5B3-354C37D900B1}" type="slidenum">
              <a:rPr lang="en-US" smtClean="0"/>
              <a:t>1</a:t>
            </a:fld>
            <a:endParaRPr lang="en-US" dirty="0"/>
          </a:p>
        </p:txBody>
      </p:sp>
    </p:spTree>
    <p:extLst>
      <p:ext uri="{BB962C8B-B14F-4D97-AF65-F5344CB8AC3E}">
        <p14:creationId xmlns:p14="http://schemas.microsoft.com/office/powerpoint/2010/main" val="2029610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Si ustedes y su pareja deciden que quieren tener sexo, lo primero que necesitan es un lugar seguro y privado. Hablamos de que es contra la ley masturbarse o tener sexo en un lugar público. Lugares públicos son lugares donde otras personas pueden entrar y salir, como cines, parques, restaurantes y escuelas.</a:t>
            </a:r>
            <a:r>
              <a:rPr lang="es-MX" i="1" baseline="0"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i="1" baseline="0" noProof="0" dirty="0"/>
              <a:t>¿Qué es un lugar seguro y privado para masturbarse o tener sexo?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noProof="0" dirty="0"/>
              <a:t>Dé al grupo suficiente tiempo para procesar la pregunta y tomar sus decisiones.</a:t>
            </a:r>
            <a:endParaRPr lang="es-MX" i="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i="0" baseline="0" noProof="0" dirty="0"/>
              <a:t>Diga: </a:t>
            </a:r>
            <a:r>
              <a:rPr lang="es-MX" i="1" baseline="0" noProof="0" dirty="0"/>
              <a:t>Su recámara o baño en casa con la puerta cerrada y las ventanas tapadas son lugares seguros y privados para tener sexo. </a:t>
            </a:r>
            <a:endParaRPr lang="es-MX" sz="1200" kern="1200" noProof="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10</a:t>
            </a:fld>
            <a:endParaRPr lang="en-US" dirty="0"/>
          </a:p>
        </p:txBody>
      </p:sp>
    </p:spTree>
    <p:extLst>
      <p:ext uri="{BB962C8B-B14F-4D97-AF65-F5344CB8AC3E}">
        <p14:creationId xmlns:p14="http://schemas.microsoft.com/office/powerpoint/2010/main" val="3790707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Otro lugar privado que las personas algunas veces usan para tener sexo es hoteles. Solo deben encontrarse con alguien en un hotel si están en su círculo verde de confianza. Esto significa que es alguien que conocen en la vida real, no solo en línea, desde hace muchos meses o años. También debe ser alguien que ha conocido a otras personas importantes de su círculo verde de confianza como sus padre/madre o demás familiares Si deciden reunirse con su pareja romántica en un hotel, necesitan decirle a personas en su círculo verde de confianza dónde van a estar</a:t>
            </a:r>
            <a:r>
              <a:rPr lang="es-MX" sz="1200" i="1" kern="1200" baseline="0" noProof="0" dirty="0">
                <a:solidFill>
                  <a:schemeClr val="tx1"/>
                </a:solidFill>
                <a:effectLst/>
                <a:latin typeface="+mn-lt"/>
                <a:ea typeface="+mn-ea"/>
                <a:cs typeface="+mn-cs"/>
              </a:rPr>
              <a:t>.</a:t>
            </a:r>
            <a:endParaRPr lang="es-MX" i="1"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11</a:t>
            </a:fld>
            <a:endParaRPr lang="en-US" dirty="0"/>
          </a:p>
        </p:txBody>
      </p:sp>
    </p:spTree>
    <p:extLst>
      <p:ext uri="{BB962C8B-B14F-4D97-AF65-F5344CB8AC3E}">
        <p14:creationId xmlns:p14="http://schemas.microsoft.com/office/powerpoint/2010/main" val="4165527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Luego, querrán asegurarse de tener una pareja sexual segura. ¿Alguien recuerda cuál es la edad de consentimiento en Texas?</a:t>
            </a:r>
            <a:endParaRPr lang="es-MX" i="1" baseline="0" noProof="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i="0" baseline="0" noProof="0" dirty="0"/>
              <a:t>Diga: </a:t>
            </a:r>
            <a:r>
              <a:rPr lang="es-MX" i="1" baseline="0" noProof="0" dirty="0"/>
              <a:t>La edad de consentimiento en Texas es 17 años. Ustedes son personas adultas. Esto significa que si eligen tener sexo, solo deben tener sexo con otras personas adultas. Si alguien de 16 años de edad o menos les pide tener sexo, tienen que decir que no. Solo deberán tener relaciones románticas y sexuales con personas de 17 años de edad o mayores.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i="1" baseline="0" noProof="0" dirty="0"/>
          </a:p>
          <a:p>
            <a:r>
              <a:rPr lang="es-MX" i="1" baseline="0" noProof="0" dirty="0"/>
              <a:t>Es contra la ley tener sexo con manos y dedos, sexo vaginal, sexo oral o sexo anal con alguien de 16 años de edad o menor. Tampoco deben hablar sobre estos tipos de sexo con alguien de 16 años de edad o menor.</a:t>
            </a:r>
          </a:p>
          <a:p>
            <a:endParaRPr lang="en-US" i="1" baseline="0" dirty="0"/>
          </a:p>
          <a:p>
            <a:r>
              <a:rPr lang="es-MX" i="1" baseline="0" noProof="0" dirty="0"/>
              <a:t>Además, pueden meterse en problemas por enviar mensajes de texto sexuales o fotos de personas desnudas a alguien menor de 17 años o por tener fotos en su teléfono o computadora de una persona menor de diecisiete años desnuda. Si hablan con alguien en línea o por teléfono y empieza a tornarse sexual, necesitan preguntarle a la otra persona qué edad tiene. </a:t>
            </a:r>
          </a:p>
          <a:p>
            <a:endParaRPr lang="es-MX" i="1" baseline="0" noProof="0" dirty="0"/>
          </a:p>
          <a:p>
            <a:r>
              <a:rPr lang="es-MX" i="1" baseline="0" noProof="0" dirty="0"/>
              <a:t>Es su responsabilidad como la persona adulta asegurarse de ser sexual solamente con otras personas adultas.</a:t>
            </a:r>
            <a:endParaRPr lang="es-MX" i="0" baseline="0"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12</a:t>
            </a:fld>
            <a:endParaRPr lang="en-US" dirty="0"/>
          </a:p>
        </p:txBody>
      </p:sp>
    </p:spTree>
    <p:extLst>
      <p:ext uri="{BB962C8B-B14F-4D97-AF65-F5344CB8AC3E}">
        <p14:creationId xmlns:p14="http://schemas.microsoft.com/office/powerpoint/2010/main" val="384500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noProof="0" dirty="0"/>
              <a:t>Diga: </a:t>
            </a:r>
            <a:r>
              <a:rPr lang="es-MX" i="1" noProof="0" dirty="0"/>
              <a:t>Es muy importante que confíen en su pareja sexual. Su pareja necesita asegurarse de que ustedes sientan que es seguro, que se sientan bien y que les respete – antes, durante y después del sexo</a:t>
            </a:r>
            <a:r>
              <a:rPr lang="es-MX" noProof="0" dirty="0"/>
              <a:t>.</a:t>
            </a:r>
            <a:endParaRPr lang="es-MX" b="0" i="1" noProof="0" dirty="0">
              <a:effectLst/>
            </a:endParaRPr>
          </a:p>
          <a:p>
            <a:pPr rtl="0"/>
            <a:br>
              <a:rPr lang="es-MX" b="0" i="1" noProof="0" dirty="0">
                <a:effectLst/>
              </a:rPr>
            </a:br>
            <a:r>
              <a:rPr lang="es-MX" b="0" i="1" noProof="0" dirty="0">
                <a:effectLst/>
              </a:rPr>
              <a:t>Para que sea más seguro, ¿dónde necesita estar alguien en su mapa de relaciones antes de tener</a:t>
            </a:r>
            <a:r>
              <a:rPr lang="es-MX" sz="1200" b="0" i="1" u="none" strike="noStrike" kern="1200" noProof="0" dirty="0">
                <a:solidFill>
                  <a:schemeClr val="tx1"/>
                </a:solidFill>
                <a:effectLst/>
                <a:latin typeface="+mn-lt"/>
                <a:ea typeface="+mn-ea"/>
                <a:cs typeface="+mn-cs"/>
              </a:rPr>
              <a:t> sexo?</a:t>
            </a:r>
            <a:endParaRPr lang="es-MX" b="0" i="1" noProof="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s-ES" i="0" dirty="0"/>
              <a:t>Dé al grupo suficiente tiempo para procesar la pregunta y tomar sus decisiones.</a:t>
            </a: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i="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i="0" baseline="0" noProof="0" dirty="0"/>
              <a:t>Diga: Para que sea más seguro, la persona necesita estar en su círculo verde de confianza antes de tener sexo</a:t>
            </a:r>
            <a:r>
              <a:rPr lang="es-MX" i="1" baseline="0" noProof="0" dirty="0"/>
              <a:t>.</a:t>
            </a:r>
            <a:endParaRPr lang="es-MX" i="0" baseline="0"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13</a:t>
            </a:fld>
            <a:endParaRPr lang="en-US" dirty="0"/>
          </a:p>
        </p:txBody>
      </p:sp>
    </p:spTree>
    <p:extLst>
      <p:ext uri="{BB962C8B-B14F-4D97-AF65-F5344CB8AC3E}">
        <p14:creationId xmlns:p14="http://schemas.microsoft.com/office/powerpoint/2010/main" val="3899141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noProof="0" dirty="0">
                <a:solidFill>
                  <a:schemeClr val="tx1"/>
                </a:solidFill>
                <a:effectLst/>
                <a:latin typeface="+mn-lt"/>
                <a:ea typeface="+mn-ea"/>
                <a:cs typeface="+mn-cs"/>
              </a:rPr>
              <a:t>Diga:  El tercer elemento en la lista de verificación es límites sexuales. </a:t>
            </a:r>
            <a:r>
              <a:rPr lang="es-MX" i="1" noProof="0" dirty="0"/>
              <a:t>Solo deben tener sexo si realmente lo quieren hacer</a:t>
            </a:r>
            <a:r>
              <a:rPr lang="es-MX" sz="1200" i="1" kern="1200" noProof="0" dirty="0">
                <a:solidFill>
                  <a:schemeClr val="tx1"/>
                </a:solidFill>
                <a:effectLst/>
                <a:latin typeface="+mn-lt"/>
                <a:ea typeface="+mn-ea"/>
                <a:cs typeface="+mn-cs"/>
              </a:rPr>
              <a:t>. </a:t>
            </a:r>
            <a:r>
              <a:rPr lang="es-MX" i="1" noProof="0" dirty="0"/>
              <a:t>“Límites sexuales” es una frase que se refiere a lo que aceptan hacer sexualmente y lo que NO aceptan hacer sexualmente</a:t>
            </a:r>
            <a:r>
              <a:rPr lang="es-MX" sz="1200" i="1" kern="1200" noProof="0" dirty="0">
                <a:solidFill>
                  <a:schemeClr val="tx1"/>
                </a:solidFill>
                <a:effectLst/>
                <a:latin typeface="+mn-lt"/>
                <a:ea typeface="+mn-ea"/>
                <a:cs typeface="+mn-cs"/>
              </a:rPr>
              <a:t>. </a:t>
            </a:r>
            <a:r>
              <a:rPr lang="es-MX" i="1" noProof="0" dirty="0"/>
              <a:t>Nunca está bien que alguien más les obligue o fuerce a hacer algo sexualmente. </a:t>
            </a:r>
          </a:p>
          <a:p>
            <a:endParaRPr lang="es-MX" i="1" baseline="0" noProof="0" dirty="0"/>
          </a:p>
          <a:p>
            <a:r>
              <a:rPr lang="es-MX" i="1" baseline="0" noProof="0" dirty="0"/>
              <a:t>Tomen un momento para pensar en todos los tipos de contacto que mencionamos hoy: tomarse de la mano, acurrucarse, besar y fajar, tocar cuerpos, sexo con manos y dedos, sexo oral, sexo vaginal y sexo anal. Piensen por un momento en sus propios límites sexuales</a:t>
            </a:r>
            <a:r>
              <a:rPr lang="en-US" i="1" baseline="0" dirty="0"/>
              <a:t>.</a:t>
            </a:r>
            <a:r>
              <a:rPr lang="es-MX" b="1" i="1" baseline="0" noProof="0" dirty="0"/>
              <a:t> </a:t>
            </a:r>
            <a:r>
              <a:rPr lang="es-MX" b="0" i="1" baseline="0" noProof="0" dirty="0"/>
              <a:t>¿Cuál de estos sienten que pueden aceptar? ¿Cuáles no pueden aceptar?  Estos son sus límites sexuales.</a:t>
            </a:r>
            <a:endParaRPr lang="en-US" b="0" i="1" baseline="0" dirty="0"/>
          </a:p>
          <a:p>
            <a:endParaRPr lang="es-MX" i="1" baseline="0" noProof="0" dirty="0"/>
          </a:p>
          <a:p>
            <a:r>
              <a:rPr lang="es-MX" i="0" baseline="0" noProof="0" dirty="0"/>
              <a:t>Dé al grupo algo de tiempo para reflexionar en silencio sobre sus límites sexuales.</a:t>
            </a:r>
          </a:p>
        </p:txBody>
      </p:sp>
      <p:sp>
        <p:nvSpPr>
          <p:cNvPr id="4" name="Slide Number Placeholder 3"/>
          <p:cNvSpPr>
            <a:spLocks noGrp="1"/>
          </p:cNvSpPr>
          <p:nvPr>
            <p:ph type="sldNum" sz="quarter" idx="10"/>
          </p:nvPr>
        </p:nvSpPr>
        <p:spPr/>
        <p:txBody>
          <a:bodyPr/>
          <a:lstStyle/>
          <a:p>
            <a:fld id="{1C3E1844-3CBD-4F48-8420-8D7D29AE8A9D}" type="slidenum">
              <a:rPr lang="en-US" smtClean="0"/>
              <a:t>14</a:t>
            </a:fld>
            <a:endParaRPr lang="en-US" dirty="0"/>
          </a:p>
        </p:txBody>
      </p:sp>
    </p:spTree>
    <p:extLst>
      <p:ext uri="{BB962C8B-B14F-4D97-AF65-F5344CB8AC3E}">
        <p14:creationId xmlns:p14="http://schemas.microsoft.com/office/powerpoint/2010/main" val="2831767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Es muy importante saber cuáles son sus límites sexuales antes de comenzar a tener sexo. También es muy importante poder decirle a su pareja sexual cuáles son sus límites sexuales. Necesitan poder decirle a su pareja qué quieren hacer y qué no quieren hacer. También pueden hacerles saber qué se siente bien en su cuerpo y qué no se siente bien. </a:t>
            </a:r>
          </a:p>
          <a:p>
            <a:pPr lvl="0"/>
            <a:endParaRPr lang="es-MX" sz="1200" i="1" kern="1200" baseline="0" noProof="0" dirty="0">
              <a:solidFill>
                <a:schemeClr val="tx1"/>
              </a:solidFill>
              <a:effectLst/>
              <a:latin typeface="+mn-lt"/>
              <a:ea typeface="+mn-ea"/>
              <a:cs typeface="+mn-cs"/>
            </a:endParaRPr>
          </a:p>
          <a:p>
            <a:pPr lvl="0"/>
            <a:r>
              <a:rPr lang="es-MX" sz="1200" i="1" kern="1200" baseline="0" noProof="0" dirty="0">
                <a:solidFill>
                  <a:schemeClr val="tx1"/>
                </a:solidFill>
                <a:effectLst/>
                <a:latin typeface="+mn-lt"/>
                <a:ea typeface="+mn-ea"/>
                <a:cs typeface="+mn-cs"/>
              </a:rPr>
              <a:t>Y recuerden: pueden cambiar de opinión en cualquier momento y su pareja necesita respetar eso. </a:t>
            </a:r>
          </a:p>
        </p:txBody>
      </p:sp>
      <p:sp>
        <p:nvSpPr>
          <p:cNvPr id="4" name="Slide Number Placeholder 3"/>
          <p:cNvSpPr>
            <a:spLocks noGrp="1"/>
          </p:cNvSpPr>
          <p:nvPr>
            <p:ph type="sldNum" sz="quarter" idx="10"/>
          </p:nvPr>
        </p:nvSpPr>
        <p:spPr/>
        <p:txBody>
          <a:bodyPr/>
          <a:lstStyle/>
          <a:p>
            <a:fld id="{1C3E1844-3CBD-4F48-8420-8D7D29AE8A9D}" type="slidenum">
              <a:rPr lang="en-US" smtClean="0"/>
              <a:t>15</a:t>
            </a:fld>
            <a:endParaRPr lang="en-US" dirty="0"/>
          </a:p>
        </p:txBody>
      </p:sp>
    </p:spTree>
    <p:extLst>
      <p:ext uri="{BB962C8B-B14F-4D97-AF65-F5344CB8AC3E}">
        <p14:creationId xmlns:p14="http://schemas.microsoft.com/office/powerpoint/2010/main" val="3636022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noProof="0" dirty="0"/>
              <a:t>Su grupo puede completar esta actividad en conjunto como un grupo grande, o puede dividirlo en grupos más pequeños. </a:t>
            </a:r>
          </a:p>
          <a:p>
            <a:pPr lvl="0"/>
            <a:endParaRPr lang="es-MX" sz="1200" kern="1200" baseline="0" noProof="0" dirty="0">
              <a:solidFill>
                <a:schemeClr val="tx1"/>
              </a:solidFill>
              <a:effectLst/>
              <a:latin typeface="+mn-lt"/>
              <a:ea typeface="+mn-ea"/>
              <a:cs typeface="+mn-cs"/>
            </a:endParaRPr>
          </a:p>
          <a:p>
            <a:pPr lvl="0"/>
            <a:r>
              <a:rPr lang="es-MX" sz="1200" kern="1200" baseline="0" noProof="0" dirty="0">
                <a:solidFill>
                  <a:schemeClr val="tx1"/>
                </a:solidFill>
                <a:effectLst/>
                <a:latin typeface="+mn-lt"/>
                <a:ea typeface="+mn-ea"/>
                <a:cs typeface="+mn-cs"/>
              </a:rPr>
              <a:t>Diga: </a:t>
            </a:r>
            <a:r>
              <a:rPr lang="es-MX" sz="1200" i="1" kern="1200" baseline="0" noProof="0" dirty="0">
                <a:solidFill>
                  <a:schemeClr val="tx1"/>
                </a:solidFill>
                <a:effectLst/>
                <a:latin typeface="+mn-lt"/>
                <a:ea typeface="+mn-ea"/>
                <a:cs typeface="+mn-cs"/>
              </a:rPr>
              <a:t>¡Practiquemos!  Voy a leer la historia en la pantalla. Dice: “Aún no es su momento para tener sexo. Solo quiere fajar”. ¿Cómo podrían usar una Declaración “yo” para decirle a su pareja sus límites sexuales en esta historia?</a:t>
            </a:r>
          </a:p>
          <a:p>
            <a:pPr lvl="0"/>
            <a:endParaRPr lang="es-MX" sz="1200" i="1"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r>
              <a:rPr lang="es-MX" sz="1200" i="0" kern="1200" baseline="0" noProof="0" dirty="0">
                <a:solidFill>
                  <a:schemeClr val="tx1"/>
                </a:solidFill>
                <a:effectLst/>
                <a:latin typeface="+mn-lt"/>
                <a:ea typeface="+mn-ea"/>
                <a:cs typeface="+mn-cs"/>
              </a:rPr>
              <a:t>Algunas ejemplos de respuestas incluyen:</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quiero fajar, pero aún no es mi momento para tener sexo.</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necesito más tiempo antes de que tengamos sexo. ¿Podemos fajar?</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no siento que sea momento para mí tener sexo. </a:t>
            </a:r>
            <a:endParaRPr lang="es-MX" sz="1200" i="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16</a:t>
            </a:fld>
            <a:endParaRPr lang="en-US" dirty="0"/>
          </a:p>
        </p:txBody>
      </p:sp>
    </p:spTree>
    <p:extLst>
      <p:ext uri="{BB962C8B-B14F-4D97-AF65-F5344CB8AC3E}">
        <p14:creationId xmlns:p14="http://schemas.microsoft.com/office/powerpoint/2010/main" val="1173607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noProof="0" dirty="0"/>
              <a:t>Su grupo puede completar esta actividad en conjunto como un grupo grande, o puede dividirlo en grupos más pequeños. </a:t>
            </a:r>
          </a:p>
          <a:p>
            <a:pPr lvl="0"/>
            <a:endParaRPr lang="es-MX" sz="1200" kern="1200" baseline="0" noProof="0" dirty="0">
              <a:solidFill>
                <a:schemeClr val="tx1"/>
              </a:solidFill>
              <a:effectLst/>
              <a:latin typeface="+mn-lt"/>
              <a:ea typeface="+mn-ea"/>
              <a:cs typeface="+mn-cs"/>
            </a:endParaRPr>
          </a:p>
          <a:p>
            <a:pPr lvl="0"/>
            <a:r>
              <a:rPr lang="es-MX" sz="1200" kern="1200" baseline="0" noProof="0" dirty="0">
                <a:solidFill>
                  <a:schemeClr val="tx1"/>
                </a:solidFill>
                <a:effectLst/>
                <a:latin typeface="+mn-lt"/>
                <a:ea typeface="+mn-ea"/>
                <a:cs typeface="+mn-cs"/>
              </a:rPr>
              <a:t>Diga: </a:t>
            </a:r>
            <a:r>
              <a:rPr lang="es-MX" sz="1200" i="1" kern="1200" baseline="0" noProof="0" dirty="0">
                <a:solidFill>
                  <a:schemeClr val="tx1"/>
                </a:solidFill>
                <a:effectLst/>
                <a:latin typeface="+mn-lt"/>
                <a:ea typeface="+mn-ea"/>
                <a:cs typeface="+mn-cs"/>
              </a:rPr>
              <a:t>Intentemos otra. Dice: “Es su momento para tener sexo vaginal”. ¿Cómo podrían usar una Declaración “yo” para decirle a su pareja sus límites sexuales en esta historia? </a:t>
            </a:r>
          </a:p>
          <a:p>
            <a:pPr lvl="0"/>
            <a:endParaRPr lang="es-MX" sz="1200" i="1"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r>
              <a:rPr lang="es-MX" sz="1200" i="0" kern="1200" baseline="0" noProof="0" dirty="0">
                <a:solidFill>
                  <a:schemeClr val="tx1"/>
                </a:solidFill>
                <a:effectLst/>
                <a:latin typeface="+mn-lt"/>
                <a:ea typeface="+mn-ea"/>
                <a:cs typeface="+mn-cs"/>
              </a:rPr>
              <a:t>Algunas ejemplos de respuestas incluyen:</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quiero tener sexo vaginal.</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siento que es mi momento para tener sexo vaginal.</a:t>
            </a:r>
            <a:endParaRPr lang="es-MX" sz="1200" i="0" kern="1200" noProof="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17</a:t>
            </a:fld>
            <a:endParaRPr lang="en-US" dirty="0"/>
          </a:p>
        </p:txBody>
      </p:sp>
    </p:spTree>
    <p:extLst>
      <p:ext uri="{BB962C8B-B14F-4D97-AF65-F5344CB8AC3E}">
        <p14:creationId xmlns:p14="http://schemas.microsoft.com/office/powerpoint/2010/main" val="1353402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noProof="0" dirty="0"/>
              <a:t>Su grupo puede completar esta actividad en conjunto como un grupo grande, o puede dividirlo en grupos más pequeños. </a:t>
            </a:r>
          </a:p>
          <a:p>
            <a:pPr lvl="0"/>
            <a:endParaRPr lang="es-MX" sz="120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baseline="0" noProof="0" dirty="0">
                <a:solidFill>
                  <a:schemeClr val="tx1"/>
                </a:solidFill>
                <a:effectLst/>
                <a:latin typeface="+mn-lt"/>
                <a:ea typeface="+mn-ea"/>
                <a:cs typeface="+mn-cs"/>
              </a:rPr>
              <a:t>Diga: </a:t>
            </a:r>
            <a:r>
              <a:rPr lang="es-MX" sz="1200" i="1" kern="1200" baseline="0" noProof="0" dirty="0">
                <a:solidFill>
                  <a:schemeClr val="tx1"/>
                </a:solidFill>
                <a:effectLst/>
                <a:latin typeface="+mn-lt"/>
                <a:ea typeface="+mn-ea"/>
                <a:cs typeface="+mn-cs"/>
              </a:rPr>
              <a:t>Esta es nuestra última historia. Dice: “Empiezan a tener sexo y les lastima. Quieren detenerse”. ¿Cómo podrían usar una Declaración “yo” para decirle a su pareja sus límites sexuales en esta historia? </a:t>
            </a:r>
          </a:p>
          <a:p>
            <a:pPr lvl="0"/>
            <a:endParaRPr lang="es-MX" sz="1200" i="1" kern="1200" baseline="0" noProof="0" dirty="0">
              <a:solidFill>
                <a:schemeClr val="tx1"/>
              </a:solidFill>
              <a:effectLst/>
              <a:latin typeface="+mn-lt"/>
              <a:ea typeface="+mn-ea"/>
              <a:cs typeface="+mn-cs"/>
            </a:endParaRPr>
          </a:p>
          <a:p>
            <a:pPr lvl="0"/>
            <a:endParaRPr lang="es-MX" sz="1200" i="1"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r>
              <a:rPr lang="es-MX" sz="1200" i="0" kern="1200" baseline="0" noProof="0" dirty="0">
                <a:solidFill>
                  <a:schemeClr val="tx1"/>
                </a:solidFill>
                <a:effectLst/>
                <a:latin typeface="+mn-lt"/>
                <a:ea typeface="+mn-ea"/>
                <a:cs typeface="+mn-cs"/>
              </a:rPr>
              <a:t>Algunas ejemplos de respuestas incluyen:</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quiero hacerlo más lento. Eso me lastima.</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necesito tomar un descanso.</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siento que esto no va bien. ¿Podemos intentar otra cosa?</a:t>
            </a:r>
            <a:endParaRPr lang="es-MX" sz="1200" i="0" kern="1200" noProof="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18</a:t>
            </a:fld>
            <a:endParaRPr lang="en-US" dirty="0"/>
          </a:p>
        </p:txBody>
      </p:sp>
    </p:spTree>
    <p:extLst>
      <p:ext uri="{BB962C8B-B14F-4D97-AF65-F5344CB8AC3E}">
        <p14:creationId xmlns:p14="http://schemas.microsoft.com/office/powerpoint/2010/main" val="2275031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ES" i="1" dirty="0"/>
              <a:t>Eso fue mucha información, ¡y van muy bien! </a:t>
            </a:r>
            <a:r>
              <a:rPr lang="es-ES" i="1" baseline="0" dirty="0"/>
              <a:t>Tomemos un breve descanso para el cerebro antes de continuar con la clase.</a:t>
            </a:r>
          </a:p>
          <a:p>
            <a:endParaRPr lang="es-ES" i="1" baseline="0" dirty="0"/>
          </a:p>
          <a:p>
            <a:r>
              <a:rPr lang="es-ES" dirty="0"/>
              <a:t>A continuación, se presentan tres ideas para dar al grupo una breve oportunidad de descanso para el cerebro. Siéntese con la libertad de aportar sus propias ideas para descansos para el cerebro que funcionen mejor para su grupo.</a:t>
            </a:r>
          </a:p>
          <a:p>
            <a:endParaRPr lang="en-US" dirty="0"/>
          </a:p>
          <a:p>
            <a:r>
              <a:rPr lang="es-MX" b="1" noProof="0" dirty="0"/>
              <a:t>Respiración a cinco dedos</a:t>
            </a:r>
          </a:p>
          <a:p>
            <a:r>
              <a:rPr lang="es-ES" b="0" dirty="0"/>
              <a:t>Para este ejercicio, pida al grupo que coloquen una mano enfrente de su pecho con sus cinco dedos abiertos</a:t>
            </a:r>
            <a:r>
              <a:rPr lang="en-US" b="0" baseline="0" dirty="0"/>
              <a:t>. </a:t>
            </a:r>
            <a:r>
              <a:rPr lang="es-ES" b="0" baseline="0" dirty="0"/>
              <a:t>Luego, que usen el dedo índice de la otra mano para trazar hacia arriba y abajo por cada uno de los cinco dedos, comenzando por el pulgar</a:t>
            </a:r>
            <a:r>
              <a:rPr lang="en-US" b="0" baseline="0" dirty="0"/>
              <a:t>. </a:t>
            </a:r>
            <a:r>
              <a:rPr lang="es-ES" b="0" baseline="0" dirty="0"/>
              <a:t>A medida que tracen hacia arriba por un dedo, respiran hacia adentro. A medida que tracen hacia abajo por un dedo, respiran hacia afuera</a:t>
            </a:r>
            <a:r>
              <a:rPr lang="en-US" b="0" baseline="0" dirty="0"/>
              <a:t>. </a:t>
            </a:r>
            <a:r>
              <a:rPr lang="es-ES" b="0" baseline="0" dirty="0"/>
              <a:t>Cuando respiran hacia fuera en el dedo meñique, les puede decir que sacudan sus manos y brazos</a:t>
            </a:r>
            <a:r>
              <a:rPr lang="en-US" b="0" baseline="0" dirty="0"/>
              <a:t>. </a:t>
            </a:r>
            <a:r>
              <a:rPr lang="es-ES" b="0" baseline="0" dirty="0"/>
              <a:t>Al avanzar el año escolar, puede pedir a alguien del grupo que dirija este ejercicio para sus pares.</a:t>
            </a:r>
            <a:endParaRPr lang="en-US" b="0" baseline="0" dirty="0"/>
          </a:p>
          <a:p>
            <a:endParaRPr lang="en-US" b="0" baseline="0" dirty="0"/>
          </a:p>
          <a:p>
            <a:r>
              <a:rPr lang="es-ES" b="0" baseline="0" dirty="0"/>
              <a:t>Si este ejercicio no es físicamente accesible para su grupo, puede mostrar el trazado con su propia mano para el grupo a medida que respiren hacia adentro y hacia afuera.</a:t>
            </a:r>
          </a:p>
          <a:p>
            <a:endParaRPr lang="en-US" b="0" dirty="0"/>
          </a:p>
          <a:p>
            <a:r>
              <a:rPr lang="en-US" b="1" dirty="0"/>
              <a:t>Descanso para </a:t>
            </a:r>
            <a:r>
              <a:rPr lang="es-MX" b="1" noProof="0" dirty="0"/>
              <a:t>estirarse</a:t>
            </a:r>
          </a:p>
          <a:p>
            <a:r>
              <a:rPr lang="es-ES" b="0" dirty="0"/>
              <a:t>Dirija al grupo a través de una serie de estiramientos básicos</a:t>
            </a:r>
            <a:r>
              <a:rPr lang="en-US" b="0" baseline="0" dirty="0"/>
              <a:t>. </a:t>
            </a:r>
            <a:r>
              <a:rPr lang="es-ES" b="0" baseline="0" dirty="0"/>
              <a:t>Estos pueden realizarse en una silla o de pie, dependiendo de las necesidades de adaptación de su grupo</a:t>
            </a:r>
            <a:r>
              <a:rPr lang="en-US" b="0" baseline="0" dirty="0"/>
              <a:t>. </a:t>
            </a:r>
            <a:r>
              <a:rPr lang="es-ES" b="0" baseline="0" dirty="0"/>
              <a:t>Algunas ideas incluyen alcanzar hacia el cielo, estirar un brazo a la vez atravesando el pecho, alcanzar hacia los pies, girar la cabeza de lado a lado, </a:t>
            </a:r>
            <a:r>
              <a:rPr lang="es-ES" b="0" baseline="0" dirty="0" err="1"/>
              <a:t>etc</a:t>
            </a:r>
            <a:r>
              <a:rPr lang="en-US" b="0" baseline="0" dirty="0"/>
              <a:t>. </a:t>
            </a:r>
            <a:r>
              <a:rPr lang="es-ES" b="0" baseline="0" dirty="0"/>
              <a:t>Pida al grupo que sostengan una pose mientras usted cuente hasta diez</a:t>
            </a:r>
            <a:r>
              <a:rPr lang="en-US" b="0" baseline="0" dirty="0"/>
              <a:t>. </a:t>
            </a:r>
            <a:r>
              <a:rPr lang="es-ES" b="0" baseline="0" dirty="0"/>
              <a:t>Al avanzar el año escolar, puede pedir a alguien del grupo que dirija los estiramientos para sus pares.</a:t>
            </a:r>
            <a:endParaRPr lang="en-US" b="0" baseline="0" dirty="0"/>
          </a:p>
          <a:p>
            <a:endParaRPr lang="en-US" b="0" dirty="0"/>
          </a:p>
          <a:p>
            <a:r>
              <a:rPr lang="en-US" b="1" dirty="0"/>
              <a:t>El </a:t>
            </a:r>
            <a:r>
              <a:rPr lang="en-US" b="1" dirty="0" err="1"/>
              <a:t>baile</a:t>
            </a:r>
            <a:endParaRPr lang="en-US" b="1" dirty="0"/>
          </a:p>
          <a:p>
            <a:r>
              <a:rPr lang="es-ES" b="0" dirty="0"/>
              <a:t>Si les gusta bailar, puede tocar una canción breve para que bailen</a:t>
            </a:r>
            <a:r>
              <a:rPr lang="en-US" b="0" dirty="0"/>
              <a:t>.</a:t>
            </a:r>
            <a:r>
              <a:rPr lang="en-US" b="0" baseline="0" dirty="0"/>
              <a:t> </a:t>
            </a:r>
            <a:r>
              <a:rPr lang="es-ES" b="0" baseline="0" dirty="0"/>
              <a:t>Esto es particularmente efectivo si puede encontrar una canción relacionada con el tema de la clase de esa semana</a:t>
            </a:r>
            <a:r>
              <a:rPr lang="en-US" b="0" baseline="0" dirty="0"/>
              <a:t>. </a:t>
            </a:r>
            <a:endParaRPr lang="en-US" b="0" dirty="0"/>
          </a:p>
        </p:txBody>
      </p:sp>
      <p:sp>
        <p:nvSpPr>
          <p:cNvPr id="4" name="Slide Number Placeholder 3"/>
          <p:cNvSpPr>
            <a:spLocks noGrp="1"/>
          </p:cNvSpPr>
          <p:nvPr>
            <p:ph type="sldNum" sz="quarter" idx="10"/>
          </p:nvPr>
        </p:nvSpPr>
        <p:spPr/>
        <p:txBody>
          <a:bodyPr/>
          <a:lstStyle/>
          <a:p>
            <a:fld id="{68BAA58B-7F68-4F22-A5B3-354C37D900B1}" type="slidenum">
              <a:rPr lang="en-US" smtClean="0"/>
              <a:t>19</a:t>
            </a:fld>
            <a:endParaRPr lang="en-US" dirty="0"/>
          </a:p>
        </p:txBody>
      </p:sp>
    </p:spTree>
    <p:extLst>
      <p:ext uri="{BB962C8B-B14F-4D97-AF65-F5344CB8AC3E}">
        <p14:creationId xmlns:p14="http://schemas.microsoft.com/office/powerpoint/2010/main" val="1812237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Use la gran caja de herramientas de la clase para repasar las herramientas para relaciones sanas (Declaraciones “yo”, Mapa de relaciones, ¡NO! y Verificación de consentimiento). Pida al grupo que retire una herramienta a la vez y que hable sobre qué es y cómo se usa. Puede ser de gran ayuda para este repaso si proporciona situaciones específicas en qué pensar detenidamente.</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Por ejemplo, podría preguntar: “Si alguien les miente, ¿cuál sería una Declaración “yo” que podrían usar para hacerle saber cómo se sienten?”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Quizás incluso considere usar ejemplos de situaciones que han ocurrido recientemente en su salón de clase, siempre y cuando no quebranten la confidencialidad. </a:t>
            </a:r>
            <a:r>
              <a:rPr lang="es-ES" sz="1200" b="0" kern="1200" dirty="0">
                <a:solidFill>
                  <a:srgbClr val="FF0000"/>
                </a:solidFill>
                <a:effectLst/>
                <a:latin typeface="+mn-lt"/>
                <a:ea typeface="+mn-ea"/>
                <a:cs typeface="+mn-cs"/>
              </a:rPr>
              <a:t>También puede pedirles que conecten las herramientas de la caja a sus relaciones actuales. </a:t>
            </a:r>
            <a:r>
              <a:rPr lang="es-ES" sz="1200" b="0" kern="1200" baseline="0" dirty="0">
                <a:solidFill>
                  <a:srgbClr val="FF0000"/>
                </a:solidFill>
                <a:effectLst/>
                <a:latin typeface="+mn-lt"/>
                <a:ea typeface="+mn-ea"/>
                <a:cs typeface="+mn-cs"/>
              </a:rPr>
              <a:t>Podría decir: “¿Alguien puede contarme sobre algo que está sucediendo ahora en sus vidas, con lo que la caja de herramientas pudiera ayudarles?”.</a:t>
            </a:r>
            <a:endParaRPr lang="en-US" b="0" dirty="0">
              <a:solidFill>
                <a:srgbClr val="FF0000"/>
              </a:solidFill>
              <a:effectLst/>
            </a:endParaRPr>
          </a:p>
          <a:p>
            <a:endParaRPr lang="en-US" dirty="0"/>
          </a:p>
          <a:p>
            <a:r>
              <a:rPr lang="es-ES" dirty="0"/>
              <a:t>Las instrucciones sobre cómo usar cada herramienta para relaciones sanas se encuentran en las siguientes clases: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baseline="0" dirty="0"/>
              <a:t>Declaraciones “yo”</a:t>
            </a:r>
            <a:r>
              <a:rPr lang="es-ES" b="0" baseline="0" dirty="0"/>
              <a:t>: clases 2 y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baseline="0" dirty="0"/>
              <a:t>Mapa de relaciones</a:t>
            </a:r>
            <a:r>
              <a:rPr lang="es-ES" b="0" baseline="0" dirty="0"/>
              <a:t>: clase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b="1" baseline="0" noProof="0" dirty="0"/>
              <a:t>¡NO!: </a:t>
            </a:r>
            <a:r>
              <a:rPr lang="es-MX" b="0" baseline="0" noProof="0" dirty="0"/>
              <a:t>clase 5</a:t>
            </a:r>
          </a:p>
          <a:p>
            <a:pPr marL="171450" indent="-171450">
              <a:buFont typeface="Arial" panose="020B0604020202020204" pitchFamily="34" charset="0"/>
              <a:buChar char="•"/>
            </a:pPr>
            <a:r>
              <a:rPr lang="es-MX" b="1" baseline="0" noProof="0" dirty="0"/>
              <a:t>Verificación de consentimiento: </a:t>
            </a:r>
            <a:r>
              <a:rPr lang="es-MX" b="0" baseline="0" noProof="0" dirty="0"/>
              <a:t>clase 6</a:t>
            </a:r>
            <a:endParaRPr lang="es-MX" b="1" noProof="0" dirty="0"/>
          </a:p>
        </p:txBody>
      </p:sp>
      <p:sp>
        <p:nvSpPr>
          <p:cNvPr id="4" name="Slide Number Placeholder 3"/>
          <p:cNvSpPr>
            <a:spLocks noGrp="1"/>
          </p:cNvSpPr>
          <p:nvPr>
            <p:ph type="sldNum" sz="quarter" idx="10"/>
          </p:nvPr>
        </p:nvSpPr>
        <p:spPr/>
        <p:txBody>
          <a:bodyPr/>
          <a:lstStyle/>
          <a:p>
            <a:fld id="{68BAA58B-7F68-4F22-A5B3-354C37D900B1}" type="slidenum">
              <a:rPr lang="en-US" smtClean="0"/>
              <a:t>2</a:t>
            </a:fld>
            <a:endParaRPr lang="en-US" dirty="0"/>
          </a:p>
        </p:txBody>
      </p:sp>
    </p:spTree>
    <p:extLst>
      <p:ext uri="{BB962C8B-B14F-4D97-AF65-F5344CB8AC3E}">
        <p14:creationId xmlns:p14="http://schemas.microsoft.com/office/powerpoint/2010/main" val="787652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La cuarta parte de nuestra Lista de verificación de sexualidad segura es el consentimiento. ¿Alguien recuerda lo que es el consentimiento?</a:t>
            </a:r>
          </a:p>
          <a:p>
            <a:pPr lvl="0"/>
            <a:endParaRPr lang="es-MX" sz="1200" i="1"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endParaRPr lang="en-US" i="0" baseline="0" dirty="0"/>
          </a:p>
          <a:p>
            <a:pPr lvl="0"/>
            <a:endParaRPr lang="en-US" sz="1200" kern="1200" dirty="0">
              <a:solidFill>
                <a:schemeClr val="tx1"/>
              </a:solidFill>
              <a:effectLst/>
              <a:latin typeface="+mn-lt"/>
              <a:ea typeface="+mn-ea"/>
              <a:cs typeface="+mn-cs"/>
            </a:endParaRPr>
          </a:p>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El consentimiento es obtener el permiso de alguien para hacer algo. El consentimiento es cuando piden permiso, y la otra persona dice que sí.</a:t>
            </a:r>
          </a:p>
          <a:p>
            <a:pPr lvl="0"/>
            <a:endParaRPr lang="es-MX" sz="1200" i="1"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i="1" baseline="0" noProof="0" dirty="0"/>
              <a:t>El consentimiento tiene cuatro partes. La primera, pensar claramente, significa que las dos personas están despiertas y sobrias. Ninguna de las dos personas ha estado tomando mucho alcohol o drogas. Las personas deberán estar pensando claramente para poder dar consentimiento.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i="1" baseline="0" noProof="0" dirty="0"/>
          </a:p>
          <a:p>
            <a:pPr rtl="0"/>
            <a:r>
              <a:rPr lang="es-MX" i="1" baseline="0" noProof="0" dirty="0"/>
              <a:t>La segunda parte es que las dos personas den un sí con emoción. ¿Cómo es un sí con emoción?</a:t>
            </a:r>
            <a:r>
              <a:rPr lang="es-MX" sz="1200" b="0" i="1" u="none" strike="noStrike" kern="1200" noProof="0" dirty="0">
                <a:solidFill>
                  <a:schemeClr val="tx1"/>
                </a:solidFill>
                <a:effectLst/>
                <a:latin typeface="+mn-lt"/>
                <a:ea typeface="+mn-ea"/>
                <a:cs typeface="+mn-cs"/>
              </a:rPr>
              <a:t> </a:t>
            </a:r>
          </a:p>
          <a:p>
            <a:pPr rtl="0"/>
            <a:endParaRPr lang="es-MX" sz="1200" b="0" i="1" u="none" strike="noStrike" kern="1200" noProof="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Aliente al grupo a compartir en voz alta cómo se escucharía un sí con emoción (p. ej.: ¡SI!, ¡Órale!, ¡</a:t>
            </a:r>
            <a:r>
              <a:rPr lang="es-MX" sz="1200" b="0" i="0" u="none" strike="noStrike" kern="1200" noProof="0" dirty="0" err="1">
                <a:solidFill>
                  <a:schemeClr val="tx1"/>
                </a:solidFill>
                <a:effectLst/>
                <a:latin typeface="+mn-lt"/>
                <a:ea typeface="+mn-ea"/>
                <a:cs typeface="+mn-cs"/>
              </a:rPr>
              <a:t>Woo</a:t>
            </a:r>
            <a:r>
              <a:rPr lang="es-MX" sz="1200" b="0" i="0" u="none" strike="noStrike" kern="1200" noProof="0" dirty="0">
                <a:solidFill>
                  <a:schemeClr val="tx1"/>
                </a:solidFill>
                <a:effectLst/>
                <a:latin typeface="+mn-lt"/>
                <a:ea typeface="+mn-ea"/>
                <a:cs typeface="+mn-cs"/>
              </a:rPr>
              <a:t>!, etc.).</a:t>
            </a:r>
            <a:endParaRPr lang="es-MX" sz="1200" b="0" i="0" u="none" strike="noStrike" kern="1200" baseline="0" noProof="0" dirty="0">
              <a:solidFill>
                <a:schemeClr val="tx1"/>
              </a:solidFill>
              <a:effectLst/>
              <a:latin typeface="+mn-lt"/>
              <a:ea typeface="+mn-ea"/>
              <a:cs typeface="+mn-cs"/>
            </a:endParaRPr>
          </a:p>
          <a:p>
            <a:pPr rtl="0"/>
            <a:endParaRPr lang="es-MX" sz="1200" b="0" i="0" u="none" strike="noStrike" kern="1200" baseline="0" noProof="0" dirty="0">
              <a:solidFill>
                <a:schemeClr val="tx1"/>
              </a:solidFill>
              <a:effectLst/>
              <a:latin typeface="+mn-lt"/>
              <a:ea typeface="+mn-ea"/>
              <a:cs typeface="+mn-cs"/>
            </a:endParaRPr>
          </a:p>
          <a:p>
            <a:pPr rtl="0"/>
            <a:r>
              <a:rPr lang="es-MX" sz="1200" b="0" i="0" u="none" strike="noStrike" kern="1200" baseline="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También pueden decir que sí con sus señas. Su pareja necesita decir que sí con sus palabras o señas, y su cara y cuerpo necesitan parecer emocionados también. </a:t>
            </a:r>
            <a:endParaRPr lang="es-MX" sz="1200" b="0" i="1" u="none" strike="noStrike" kern="1200" baseline="0" noProof="0" dirty="0">
              <a:solidFill>
                <a:schemeClr val="tx1"/>
              </a:solidFill>
              <a:effectLst/>
              <a:latin typeface="+mn-lt"/>
              <a:ea typeface="+mn-ea"/>
              <a:cs typeface="+mn-cs"/>
            </a:endParaRPr>
          </a:p>
          <a:p>
            <a:pPr rtl="0"/>
            <a:endParaRPr lang="es-MX" i="1" baseline="0" noProof="0" dirty="0"/>
          </a:p>
          <a:p>
            <a:pPr rtl="0"/>
            <a:r>
              <a:rPr lang="es-MX" i="1" baseline="0" noProof="0" dirty="0"/>
              <a:t>La tercera parte de consentimiento es que no haya presión. La presión es cuando alguien intenta que ustedes hagan algo que no quieren hacer. Quizás les presionen a tener sexo amenazándoles, haciéndoles sentirse mal, usando su cuerpo para lastimarles o incluso ofreciéndoles algo bonito a cambio de sexo. Recuerden: solo deberán tener sexo si realmente quieren. No está bien que alguien les presione para tener sexo. Tampoco está bien que ustedes presionen a su pareja para tener sexo.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i="1" baseline="0" noProof="0" dirty="0"/>
              <a:t>Finalmente, la última parte de consentimiento es verificar continuamente. El consentimiento no es algo de una sola vez. Solo porque alguien dice que sí a tener sexo con ustedes hoy no significa que querrán tener sexo con ustedes mañana. Necesitan preguntar cada vez. Y mientras tienen sexo, necesitan prestar atención al cuerpo y las palabras de su pareja para asegurarse de que aún está bien.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i="1" baseline="0" noProof="0" dirty="0"/>
              <a:t>.</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20</a:t>
            </a:fld>
            <a:endParaRPr lang="en-US" dirty="0"/>
          </a:p>
        </p:txBody>
      </p:sp>
    </p:spTree>
    <p:extLst>
      <p:ext uri="{BB962C8B-B14F-4D97-AF65-F5344CB8AC3E}">
        <p14:creationId xmlns:p14="http://schemas.microsoft.com/office/powerpoint/2010/main" val="3272553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Entonces, si quieren tocar, besar o tener sexo con su pareja, ¿cómo le preguntan? ¿Qué pueden decir? </a:t>
            </a:r>
            <a:endParaRPr lang="es-MX" i="1" noProof="0" dirty="0"/>
          </a:p>
          <a:p>
            <a:endParaRPr lang="es-MX"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r>
              <a:rPr lang="es-MX" i="0" baseline="0" noProof="0" dirty="0"/>
              <a:t>A continuación se incluyen algunas ideas:</a:t>
            </a:r>
            <a:endParaRPr lang="es-MX" sz="12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¿Quiere tener sexo?</a:t>
            </a:r>
            <a:endParaRPr lang="es-MX" sz="11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¿Le puedo besar?</a:t>
            </a:r>
            <a:endParaRPr lang="es-MX" sz="11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¿Qué quiere hacer?</a:t>
            </a:r>
            <a:endParaRPr lang="es-MX" sz="11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¿Dónde le puedo tocar?</a:t>
            </a:r>
            <a:endParaRPr lang="es-MX" sz="11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¿Le puedo quitar la ropa?</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21</a:t>
            </a:fld>
            <a:endParaRPr lang="en-US" dirty="0"/>
          </a:p>
        </p:txBody>
      </p:sp>
    </p:spTree>
    <p:extLst>
      <p:ext uri="{BB962C8B-B14F-4D97-AF65-F5344CB8AC3E}">
        <p14:creationId xmlns:p14="http://schemas.microsoft.com/office/powerpoint/2010/main" val="519959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Recuerden: siempre tienen el derecho a decir que NO a cualquier persona o cualquier cosa que no les parezca chido. Su pareja también tiene el derecho a decirles a ustedes que NO si le piden tener sexo. Quizás sientan decepción si querían tener sexo y su pareja dice que no. Eso es normal. Pero no pueden hacer que su pareja se sienta mal. Tienen el derecho a decir que no, y ustedes deben respetar sus límites sexuales.</a:t>
            </a:r>
            <a:endParaRPr lang="es-MX" sz="1200" i="1" kern="1200" baseline="0" noProof="0" dirty="0">
              <a:solidFill>
                <a:schemeClr val="tx1"/>
              </a:solidFill>
              <a:effectLst/>
              <a:latin typeface="+mn-lt"/>
              <a:ea typeface="+mn-ea"/>
              <a:cs typeface="+mn-cs"/>
            </a:endParaRPr>
          </a:p>
          <a:p>
            <a:pPr lvl="0"/>
            <a:endParaRPr lang="es-MX" sz="1200" i="1" kern="1200" baseline="0" noProof="0" dirty="0">
              <a:solidFill>
                <a:schemeClr val="tx1"/>
              </a:solidFill>
              <a:effectLst/>
              <a:latin typeface="+mn-lt"/>
              <a:ea typeface="+mn-ea"/>
              <a:cs typeface="+mn-cs"/>
            </a:endParaRPr>
          </a:p>
          <a:p>
            <a:pPr lvl="0"/>
            <a:r>
              <a:rPr lang="es-MX" sz="1200" i="1" kern="1200" baseline="0" noProof="0" dirty="0">
                <a:solidFill>
                  <a:schemeClr val="tx1"/>
                </a:solidFill>
                <a:effectLst/>
                <a:latin typeface="+mn-lt"/>
                <a:ea typeface="+mn-ea"/>
                <a:cs typeface="+mn-cs"/>
              </a:rPr>
              <a:t>Si se sienten mal porque su pareja les dijo que no, ¿qué podrían hacer para sentirse mejor? ¿Qué es algo que realmente les hace felices?</a:t>
            </a:r>
          </a:p>
          <a:p>
            <a:pPr lvl="0"/>
            <a:endParaRPr lang="es-MX" sz="1200" i="1"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r>
              <a:rPr lang="es-ES" i="0" baseline="0" dirty="0"/>
              <a:t>A continuación se incluyen algunas ideas:</a:t>
            </a:r>
            <a:endParaRPr lang="en-US" i="0" baseline="0" dirty="0"/>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Salir a caminar o a pasear</a:t>
            </a:r>
          </a:p>
          <a:p>
            <a:pPr marL="171450" lvl="0" indent="-171450">
              <a:buFont typeface="Arial" panose="020B0604020202020204" pitchFamily="34" charset="0"/>
              <a:buChar char="•"/>
            </a:pPr>
            <a:r>
              <a:rPr lang="es-MX" sz="1200" kern="1200" baseline="0" noProof="0" dirty="0">
                <a:solidFill>
                  <a:schemeClr val="tx1"/>
                </a:solidFill>
                <a:effectLst/>
                <a:latin typeface="+mn-lt"/>
                <a:ea typeface="+mn-ea"/>
                <a:cs typeface="+mn-cs"/>
              </a:rPr>
              <a:t>Escuchar música</a:t>
            </a:r>
          </a:p>
          <a:p>
            <a:pPr marL="171450" lvl="0" indent="-171450">
              <a:buFont typeface="Arial" panose="020B0604020202020204" pitchFamily="34" charset="0"/>
              <a:buChar char="•"/>
            </a:pPr>
            <a:r>
              <a:rPr lang="es-MX" sz="1200" kern="1200" baseline="0" noProof="0" dirty="0">
                <a:solidFill>
                  <a:schemeClr val="tx1"/>
                </a:solidFill>
                <a:effectLst/>
                <a:latin typeface="+mn-lt"/>
                <a:ea typeface="+mn-ea"/>
                <a:cs typeface="+mn-cs"/>
              </a:rPr>
              <a:t>Comer nieve</a:t>
            </a:r>
          </a:p>
          <a:p>
            <a:pPr marL="171450" lvl="0" indent="-171450">
              <a:buFont typeface="Arial" panose="020B0604020202020204" pitchFamily="34" charset="0"/>
              <a:buChar char="•"/>
            </a:pPr>
            <a:r>
              <a:rPr lang="es-MX" sz="1200" kern="1200" baseline="0" noProof="0" dirty="0">
                <a:solidFill>
                  <a:schemeClr val="tx1"/>
                </a:solidFill>
                <a:effectLst/>
                <a:latin typeface="+mn-lt"/>
                <a:ea typeface="+mn-ea"/>
                <a:cs typeface="+mn-cs"/>
              </a:rPr>
              <a:t>Hablar con una amistad</a:t>
            </a:r>
          </a:p>
          <a:p>
            <a:pPr marL="171450" lvl="0" indent="-171450">
              <a:buFont typeface="Arial" panose="020B0604020202020204" pitchFamily="34" charset="0"/>
              <a:buChar char="•"/>
            </a:pPr>
            <a:r>
              <a:rPr lang="es-MX" sz="1200" kern="1200" baseline="0" noProof="0" dirty="0">
                <a:solidFill>
                  <a:schemeClr val="tx1"/>
                </a:solidFill>
                <a:effectLst/>
                <a:latin typeface="+mn-lt"/>
                <a:ea typeface="+mn-ea"/>
                <a:cs typeface="+mn-cs"/>
              </a:rPr>
              <a:t>Hacer algo de arte</a:t>
            </a:r>
            <a:endParaRPr lang="es-MX" sz="1200" kern="1200" noProof="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22</a:t>
            </a:fld>
            <a:endParaRPr lang="en-US" dirty="0"/>
          </a:p>
        </p:txBody>
      </p:sp>
    </p:spTree>
    <p:extLst>
      <p:ext uri="{BB962C8B-B14F-4D97-AF65-F5344CB8AC3E}">
        <p14:creationId xmlns:p14="http://schemas.microsoft.com/office/powerpoint/2010/main" val="670724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El contacto sexual sin</a:t>
            </a:r>
            <a:r>
              <a:rPr lang="es-MX" sz="1200" b="0" i="1" u="none" strike="noStrike" kern="1200" noProof="0" dirty="0">
                <a:solidFill>
                  <a:schemeClr val="tx1"/>
                </a:solidFill>
                <a:effectLst/>
                <a:latin typeface="+mn-lt"/>
                <a:ea typeface="+mn-ea"/>
                <a:cs typeface="+mn-cs"/>
              </a:rPr>
              <a:t> consentimiento se llama “asalto sexual” o “violación”. Es contra la ley y no está bien. Si alguien toca sus seos, genitales o trasero sin su consentimiento, esto es asalto sexual. Si alguien les fuerza a tocar sus senos, genitales o trasero sin su consentimiento, esto es asalto sexual también.</a:t>
            </a:r>
            <a:endParaRPr lang="es-MX" b="0" i="1" noProof="0" dirty="0">
              <a:effectLst/>
            </a:endParaRPr>
          </a:p>
          <a:p>
            <a:pPr lvl="0"/>
            <a:endParaRPr lang="es-MX"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1" u="none" strike="noStrike" kern="1200" noProof="0" dirty="0">
                <a:solidFill>
                  <a:schemeClr val="tx1"/>
                </a:solidFill>
                <a:effectLst/>
                <a:latin typeface="+mn-lt"/>
                <a:ea typeface="+mn-ea"/>
                <a:cs typeface="+mn-cs"/>
              </a:rPr>
              <a:t>Si alguien les ha tocado de alguna manera que no les gustó, no es su culpa. No hicieron nada malo. No están solos y pueden pedir ayuda a una persona adulta en su círculo verde de confianza.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1" u="none" strike="noStrike"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1" u="none" strike="noStrike" kern="1200" baseline="0" noProof="0" dirty="0">
                <a:solidFill>
                  <a:schemeClr val="tx1"/>
                </a:solidFill>
                <a:effectLst/>
                <a:latin typeface="+mn-lt"/>
                <a:ea typeface="+mn-ea"/>
                <a:cs typeface="+mn-cs"/>
              </a:rPr>
              <a:t>Quiero que cada uno de ustedes piense en una persona adulta con quien podrían hablar si alguien les toca a ustedes o a alguien que quieren de una manera que no les gusta. ¿Quién es una persona adulta de su círculo verde de confianza con quien podrían hablar para pedir ayuda</a:t>
            </a:r>
            <a:r>
              <a:rPr lang="es-MX" i="1" baseline="0" noProof="0" dirty="0"/>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r>
              <a:rPr lang="es-MX" i="0" baseline="0" noProof="0" dirty="0"/>
              <a:t>Recorra el salón y pida a cada estudiante que comparta el nombre de una persona adulta a quien podría recurrir para pedir ayuda.</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23</a:t>
            </a:fld>
            <a:endParaRPr lang="en-US" dirty="0"/>
          </a:p>
        </p:txBody>
      </p:sp>
    </p:spTree>
    <p:extLst>
      <p:ext uri="{BB962C8B-B14F-4D97-AF65-F5344CB8AC3E}">
        <p14:creationId xmlns:p14="http://schemas.microsoft.com/office/powerpoint/2010/main" val="1308623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¿Alguien recuerda cuál tipo de sexo es el único que puede resultar en hacer bebés?</a:t>
            </a:r>
          </a:p>
          <a:p>
            <a:pPr lvl="0"/>
            <a:endParaRPr lang="en-US" sz="1200" i="1" kern="1200" baseline="0" dirty="0">
              <a:solidFill>
                <a:schemeClr val="tx1"/>
              </a:solidFill>
              <a:effectLst/>
              <a:latin typeface="+mn-lt"/>
              <a:ea typeface="+mn-ea"/>
              <a:cs typeface="+mn-cs"/>
            </a:endParaRPr>
          </a:p>
          <a:p>
            <a:pPr lvl="0"/>
            <a:r>
              <a:rPr lang="es-ES" i="0" dirty="0"/>
              <a:t>Dé al grupo suficiente tiempo para procesar la pregunta y tomar sus decisiones.</a:t>
            </a:r>
            <a:r>
              <a:rPr lang="en-US" i="0" baseline="0" dirty="0"/>
              <a:t> </a:t>
            </a:r>
          </a:p>
          <a:p>
            <a:pPr lvl="0"/>
            <a:endParaRPr lang="en-US" sz="1200" i="0" kern="1200" baseline="0" dirty="0">
              <a:solidFill>
                <a:schemeClr val="tx1"/>
              </a:solidFill>
              <a:effectLst/>
              <a:latin typeface="+mn-lt"/>
              <a:ea typeface="+mn-ea"/>
              <a:cs typeface="+mn-cs"/>
            </a:endParaRPr>
          </a:p>
          <a:p>
            <a:pPr lvl="0"/>
            <a:r>
              <a:rPr lang="es-MX" sz="1200" i="1" kern="1200" baseline="0" noProof="0" dirty="0">
                <a:solidFill>
                  <a:schemeClr val="tx1"/>
                </a:solidFill>
                <a:effectLst/>
                <a:latin typeface="+mn-lt"/>
                <a:ea typeface="+mn-ea"/>
                <a:cs typeface="+mn-cs"/>
              </a:rPr>
              <a:t>Diga:</a:t>
            </a:r>
            <a:r>
              <a:rPr lang="en-US" sz="1200" i="1" kern="1200" baseline="0" dirty="0">
                <a:solidFill>
                  <a:schemeClr val="tx1"/>
                </a:solidFill>
                <a:effectLst/>
                <a:latin typeface="+mn-lt"/>
                <a:ea typeface="+mn-ea"/>
                <a:cs typeface="+mn-cs"/>
              </a:rPr>
              <a:t> </a:t>
            </a:r>
            <a:r>
              <a:rPr lang="es-MX" i="1" baseline="0" noProof="0" dirty="0"/>
              <a:t>El único tipo de sexo que resulta en hacer bebés es el sexo vaginal, que es cuando un pene entra a una vagina.</a:t>
            </a:r>
            <a:r>
              <a:rPr lang="es-MX" sz="1200" i="1" kern="1200" baseline="0" noProof="0" dirty="0">
                <a:solidFill>
                  <a:schemeClr val="tx1"/>
                </a:solidFill>
                <a:effectLst/>
                <a:latin typeface="+mn-lt"/>
                <a:ea typeface="+mn-ea"/>
                <a:cs typeface="+mn-cs"/>
              </a:rPr>
              <a:t> Cuando semen sale del pene, contiene espermas. Los espermas nadan hacia arriba por la vagina para encontrarse con el óvulo dentro del cuerpo de la persona con vulva y vagina.</a:t>
            </a:r>
            <a:endParaRPr lang="es-MX" sz="1200" i="1"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24</a:t>
            </a:fld>
            <a:endParaRPr lang="en-US" dirty="0"/>
          </a:p>
        </p:txBody>
      </p:sp>
    </p:spTree>
    <p:extLst>
      <p:ext uri="{BB962C8B-B14F-4D97-AF65-F5344CB8AC3E}">
        <p14:creationId xmlns:p14="http://schemas.microsoft.com/office/powerpoint/2010/main" val="447689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b="0" i="1" noProof="0" dirty="0"/>
              <a:t>El control natal es lo que se hace para ayudar a no hacer bebés si tienen sexo de un pene en una vagina, y los anticonceptivos son las cosas que pueden usar para el control natal. Algunas personas, como hombres gay, mujeres lesbianas y personas bisexuales o pansexuales, quizás no tengan sexo de un pene en una vagina. Así que, quizás no tengan que preocuparse por el control natal.</a:t>
            </a:r>
            <a:r>
              <a:rPr lang="es-MX" i="1" baseline="0" noProof="0" dirty="0"/>
              <a:t> Si sí deciden tener sexo de un pene en una vagina, y no es momento de tener bebés, necesitan usar anticonceptivos. </a:t>
            </a:r>
          </a:p>
          <a:p>
            <a:pPr lvl="0"/>
            <a:endParaRPr lang="es-MX" i="1" baseline="0" noProof="0" dirty="0"/>
          </a:p>
          <a:p>
            <a:pPr lvl="0"/>
            <a:r>
              <a:rPr lang="es-MX" i="1" baseline="0" noProof="0" dirty="0"/>
              <a:t>Comencemos por ver opciones de anticonceptivos para personas con vulva y vagina. ¿Alguien puede nombrar un tipo de anticonceptivo que mencionamos?</a:t>
            </a:r>
          </a:p>
          <a:p>
            <a:pPr lvl="0"/>
            <a:endParaRPr lang="en-US" sz="120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p>
          <a:p>
            <a:pPr lvl="0"/>
            <a:endParaRPr lang="es-MX" sz="1200" kern="1200" noProof="0" dirty="0">
              <a:solidFill>
                <a:schemeClr val="tx1"/>
              </a:solidFill>
              <a:effectLst/>
              <a:latin typeface="+mn-lt"/>
              <a:ea typeface="+mn-ea"/>
              <a:cs typeface="+mn-cs"/>
            </a:endParaRPr>
          </a:p>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Hablamos sobre el DIU</a:t>
            </a:r>
            <a:r>
              <a:rPr lang="es-MX" sz="1200" i="1" kern="1200" baseline="0" noProof="0" dirty="0">
                <a:solidFill>
                  <a:schemeClr val="tx1"/>
                </a:solidFill>
                <a:effectLst/>
                <a:latin typeface="+mn-lt"/>
                <a:ea typeface="+mn-ea"/>
                <a:cs typeface="+mn-cs"/>
              </a:rPr>
              <a:t>, el implante, el anillo vaginal y sobre píldoras, inyecciones y parches anticonceptivos. ¿A dónde deben ir para conseguir estos tipos de anticonceptivos?</a:t>
            </a:r>
          </a:p>
          <a:p>
            <a:pPr lvl="0"/>
            <a:endParaRPr lang="es-MX" sz="1200" i="1"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p>
          <a:p>
            <a:pPr lvl="0"/>
            <a:endParaRPr lang="es-MX" sz="1200" kern="1200" noProof="0" dirty="0">
              <a:solidFill>
                <a:schemeClr val="tx1"/>
              </a:solidFill>
              <a:effectLst/>
              <a:latin typeface="+mn-lt"/>
              <a:ea typeface="+mn-ea"/>
              <a:cs typeface="+mn-cs"/>
            </a:endParaRPr>
          </a:p>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Para conseguir anticonceptivos para una persona con vulva y vagina, deben ir a un consultorio médico a una clínica de salud sexual.</a:t>
            </a:r>
            <a:endParaRPr lang="es-MX"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E1844-3CBD-4F48-8420-8D7D29AE8A9D}" type="slidenum">
              <a:rPr lang="en-US" smtClean="0"/>
              <a:t>25</a:t>
            </a:fld>
            <a:endParaRPr lang="en-US" dirty="0"/>
          </a:p>
        </p:txBody>
      </p:sp>
    </p:spTree>
    <p:extLst>
      <p:ext uri="{BB962C8B-B14F-4D97-AF65-F5344CB8AC3E}">
        <p14:creationId xmlns:p14="http://schemas.microsoft.com/office/powerpoint/2010/main" val="3401953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MX" sz="1200" kern="1200" noProof="0" dirty="0">
                <a:solidFill>
                  <a:schemeClr val="tx1"/>
                </a:solidFill>
                <a:effectLst/>
                <a:latin typeface="+mn-lt"/>
                <a:ea typeface="+mn-ea"/>
                <a:cs typeface="+mn-cs"/>
              </a:rPr>
              <a:t>Diga: </a:t>
            </a:r>
            <a:r>
              <a:rPr lang="es-MX" i="1" noProof="0" dirty="0"/>
              <a:t>El único tipo de control natal o anticonceptivo para una persona con un pene es un condón. Un condón es básicamente una pieza de hule que cubre el pene parado o duro. Cuando una persona con pene tiene </a:t>
            </a:r>
            <a:r>
              <a:rPr lang="es-MX" i="1" noProof="0" dirty="0" err="1"/>
              <a:t>preeyaculación</a:t>
            </a:r>
            <a:r>
              <a:rPr lang="es-MX" i="1" noProof="0" dirty="0"/>
              <a:t> o eyacula, el condón atrapa el semen que contiene espermas. Si los espermas se mantienen dentro del condón, no pueden ir a juntarse con un óvulo para hacer un/una bebé. Aunque los condones no son 100% efectivos, sí son muy buenos para prevenir un embarazo si los usan correctamente.</a:t>
            </a:r>
          </a:p>
          <a:p>
            <a:pPr marL="0" indent="0">
              <a:buFont typeface="Arial" panose="020B0604020202020204" pitchFamily="34" charset="0"/>
              <a:buNone/>
            </a:pPr>
            <a:endParaRPr lang="es-MX" i="1" baseline="0" noProof="0" dirty="0"/>
          </a:p>
          <a:p>
            <a:pPr marL="0" indent="0">
              <a:buFont typeface="Arial" panose="020B0604020202020204" pitchFamily="34" charset="0"/>
              <a:buNone/>
            </a:pPr>
            <a:r>
              <a:rPr lang="es-MX" i="1" baseline="0" noProof="0" dirty="0"/>
              <a:t>¿Alguien recuerda dónde pueden comprar condones?</a:t>
            </a:r>
          </a:p>
          <a:p>
            <a:pPr marL="0" indent="0">
              <a:buFont typeface="Arial" panose="020B0604020202020204" pitchFamily="34" charset="0"/>
              <a:buNone/>
            </a:pPr>
            <a:endParaRPr lang="es-MX" i="1" baseline="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i="0" dirty="0"/>
              <a:t>Dé al grupo suficiente tiempo para procesar la pregunta y tomar sus decisiones.</a:t>
            </a:r>
            <a:r>
              <a:rPr lang="en-US" i="0" baseline="0" dirty="0"/>
              <a:t> </a:t>
            </a:r>
          </a:p>
          <a:p>
            <a:pPr marL="0" indent="0">
              <a:buFont typeface="Arial" panose="020B0604020202020204" pitchFamily="34" charset="0"/>
              <a:buNone/>
            </a:pPr>
            <a:endParaRPr lang="en-US" i="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i="0" baseline="0" noProof="0" dirty="0"/>
              <a:t>Diga: </a:t>
            </a:r>
            <a:r>
              <a:rPr lang="es-MX" i="1" baseline="0" noProof="0" dirty="0"/>
              <a:t>¡Pueden comprar condones en muchísimos lugares! Los condones se venden en supermercados, en lugares como Target y Walmart, en farmacias, en gasolineras y por Internet.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i="1" baseline="0" noProof="0" dirty="0"/>
          </a:p>
          <a:p>
            <a:pPr marL="0" indent="0">
              <a:buFont typeface="Arial" panose="020B0604020202020204" pitchFamily="34" charset="0"/>
              <a:buNone/>
            </a:pPr>
            <a:r>
              <a:rPr lang="es-MX" i="1" baseline="0" noProof="0" dirty="0"/>
              <a:t>Los condones típicamente se venden en paquetes cuadrados o redondos como el que se ve en la pantalla. Necesitan verificar dos cosas en el paquete del condón: 1) Su fecha de caducidad. Al igual que los alimentos, los condones pueden echarse a perder. Verifiquen la fecha en el condón para asegurarse de que todavía sirva. 2) Si está lubricado. Quieren intentar comprar condones que tengan lubricante. Incluso si su condón ya tiene lubricante, pueden usar más. La lubricación ayuda a que el condón no se rompa, ¡que es muy importante para evitar un embarazo! </a:t>
            </a:r>
          </a:p>
          <a:p>
            <a:pPr marL="0" indent="0">
              <a:buFont typeface="Arial" panose="020B0604020202020204" pitchFamily="34" charset="0"/>
              <a:buNone/>
            </a:pPr>
            <a:endParaRPr lang="es-MX" i="1" baseline="0" noProof="0" dirty="0"/>
          </a:p>
          <a:p>
            <a:pPr marL="0" indent="0">
              <a:buFont typeface="Arial" panose="020B0604020202020204" pitchFamily="34" charset="0"/>
              <a:buNone/>
            </a:pPr>
            <a:r>
              <a:rPr lang="es-MX" i="1" baseline="0" noProof="0" dirty="0"/>
              <a:t>Los condones no funcionan si están rotos. Si el condón tiene un agujero, el semen con espermas puede salirse e ir a juntarse con un óvulo. Necesitan tener mucho cuidado al abrir el paquete del condón. Nunca usen sus dientes o tijeras para abrir el paquete porque podrían romper el condón. Abran el paquete del condón suavemente con sus manos o pidan a su pareja que les ayuden. Si se les dificulta abrir un paquete de condón, también podrían pedir a una persona adulta de su círculo verde de confianza que les ayuden a practicar abrir un paquete de condón.</a:t>
            </a:r>
          </a:p>
        </p:txBody>
      </p:sp>
      <p:sp>
        <p:nvSpPr>
          <p:cNvPr id="4" name="Slide Number Placeholder 3"/>
          <p:cNvSpPr>
            <a:spLocks noGrp="1"/>
          </p:cNvSpPr>
          <p:nvPr>
            <p:ph type="sldNum" sz="quarter" idx="10"/>
          </p:nvPr>
        </p:nvSpPr>
        <p:spPr/>
        <p:txBody>
          <a:bodyPr/>
          <a:lstStyle/>
          <a:p>
            <a:fld id="{1C3E1844-3CBD-4F48-8420-8D7D29AE8A9D}" type="slidenum">
              <a:rPr lang="en-US" smtClean="0"/>
              <a:t>26</a:t>
            </a:fld>
            <a:endParaRPr lang="en-US" dirty="0"/>
          </a:p>
        </p:txBody>
      </p:sp>
    </p:spTree>
    <p:extLst>
      <p:ext uri="{BB962C8B-B14F-4D97-AF65-F5344CB8AC3E}">
        <p14:creationId xmlns:p14="http://schemas.microsoft.com/office/powerpoint/2010/main" val="2223079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Es responsabilidad tanto de ustedes como de su pareja conseguir anticonceptivos. Necesitan con su pareja sobre su plan para control natal. ¿Qué tipos de anticonceptivos usarán? ¿A dónde irán para conseguirlos? ¿Quién pagará por los anticonceptivos? </a:t>
            </a:r>
          </a:p>
          <a:p>
            <a:pPr lvl="0"/>
            <a:endParaRPr lang="es-MX" sz="1200" i="1" kern="1200" baseline="0" noProof="0" dirty="0">
              <a:solidFill>
                <a:schemeClr val="tx1"/>
              </a:solidFill>
              <a:effectLst/>
              <a:latin typeface="+mn-lt"/>
              <a:ea typeface="+mn-ea"/>
              <a:cs typeface="+mn-cs"/>
            </a:endParaRPr>
          </a:p>
          <a:p>
            <a:pPr lvl="0"/>
            <a:r>
              <a:rPr lang="es-MX" sz="1200" i="1" kern="1200" baseline="0" noProof="0" dirty="0">
                <a:solidFill>
                  <a:schemeClr val="tx1"/>
                </a:solidFill>
                <a:effectLst/>
                <a:latin typeface="+mn-lt"/>
                <a:ea typeface="+mn-ea"/>
                <a:cs typeface="+mn-cs"/>
              </a:rPr>
              <a:t>Veamos un video de una pareja haciendo un plan para el control nata para ver cómo podría ser esto.</a:t>
            </a:r>
            <a:endParaRPr lang="es-MX"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27</a:t>
            </a:fld>
            <a:endParaRPr lang="en-US" dirty="0"/>
          </a:p>
        </p:txBody>
      </p:sp>
    </p:spTree>
    <p:extLst>
      <p:ext uri="{BB962C8B-B14F-4D97-AF65-F5344CB8AC3E}">
        <p14:creationId xmlns:p14="http://schemas.microsoft.com/office/powerpoint/2010/main" val="1418554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MX" sz="1200" kern="1200" noProof="0" dirty="0">
                <a:solidFill>
                  <a:schemeClr val="tx1"/>
                </a:solidFill>
                <a:effectLst/>
                <a:latin typeface="+mn-lt"/>
                <a:ea typeface="+mn-ea"/>
                <a:cs typeface="+mn-cs"/>
              </a:rPr>
              <a:t>Diga: </a:t>
            </a:r>
            <a:r>
              <a:rPr lang="es-MX" sz="1200" i="1" noProof="0" dirty="0">
                <a:latin typeface="Tahoma" panose="020B0604030504040204" pitchFamily="34" charset="0"/>
                <a:ea typeface="Tahoma" panose="020B0604030504040204" pitchFamily="34" charset="0"/>
                <a:cs typeface="Tahoma" panose="020B0604030504040204" pitchFamily="34" charset="0"/>
              </a:rPr>
              <a:t>Las infecciones de transmisión sexual, o ITS, son enfermedades de las que se pueden enfermar al tener sexo. A las ITS también se les llaman “ETS”, es decir, “enfermedades de transmisión sexual”. </a:t>
            </a:r>
          </a:p>
          <a:p>
            <a:pPr marL="0" indent="0">
              <a:buNone/>
            </a:pPr>
            <a:endParaRPr lang="es-MX"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i="1" noProof="0" dirty="0"/>
              <a:t>Personas de cualquier orientación sexual o de cualquier identidad de género pueden contagiarse de ITS. Si tienen sexo </a:t>
            </a:r>
            <a:r>
              <a:rPr lang="es-MX" sz="1200" b="0" i="1" u="none" strike="noStrike" kern="1200" noProof="0" dirty="0">
                <a:solidFill>
                  <a:schemeClr val="tx1"/>
                </a:solidFill>
                <a:effectLst/>
                <a:latin typeface="+mn-lt"/>
                <a:ea typeface="+mn-ea"/>
                <a:cs typeface="+mn-cs"/>
              </a:rPr>
              <a:t>oral,</a:t>
            </a:r>
            <a:r>
              <a:rPr lang="es-MX" sz="1200" b="0" i="1" u="none" strike="noStrike" kern="1200" baseline="0" noProof="0" dirty="0">
                <a:solidFill>
                  <a:schemeClr val="tx1"/>
                </a:solidFill>
                <a:effectLst/>
                <a:latin typeface="+mn-lt"/>
                <a:ea typeface="+mn-ea"/>
                <a:cs typeface="+mn-cs"/>
              </a:rPr>
              <a:t> vaginal o anal con una </a:t>
            </a:r>
            <a:r>
              <a:rPr lang="es-MX" sz="1200" b="0" i="1" u="none" strike="noStrike" kern="1200" noProof="0" dirty="0">
                <a:solidFill>
                  <a:schemeClr val="tx1"/>
                </a:solidFill>
                <a:effectLst/>
                <a:latin typeface="+mn-lt"/>
                <a:ea typeface="+mn-ea"/>
                <a:cs typeface="+mn-cs"/>
              </a:rPr>
              <a:t>persona que tiene una ITS, esta persona puede contagiarles la ITS. Si nunca han tenido sexo, no pueden tener una ITS. La única manera de contagiarse con una ITS es tener </a:t>
            </a:r>
            <a:r>
              <a:rPr lang="es-MX" i="1" noProof="0" dirty="0"/>
              <a:t>sexo </a:t>
            </a:r>
            <a:r>
              <a:rPr lang="es-MX" sz="1200" b="0" i="1" u="none" strike="noStrike" kern="1200" noProof="0" dirty="0">
                <a:solidFill>
                  <a:schemeClr val="tx1"/>
                </a:solidFill>
                <a:effectLst/>
                <a:latin typeface="+mn-lt"/>
                <a:ea typeface="+mn-ea"/>
                <a:cs typeface="+mn-cs"/>
              </a:rPr>
              <a:t>oral,</a:t>
            </a:r>
            <a:r>
              <a:rPr lang="es-MX" sz="1200" b="0" i="1" u="none" strike="noStrike" kern="1200" baseline="0" noProof="0" dirty="0">
                <a:solidFill>
                  <a:schemeClr val="tx1"/>
                </a:solidFill>
                <a:effectLst/>
                <a:latin typeface="+mn-lt"/>
                <a:ea typeface="+mn-ea"/>
                <a:cs typeface="+mn-cs"/>
              </a:rPr>
              <a:t> vaginal o anal con una </a:t>
            </a:r>
            <a:r>
              <a:rPr lang="es-MX" sz="1200" b="0" i="1" u="none" strike="noStrike" kern="1200" noProof="0" dirty="0">
                <a:solidFill>
                  <a:schemeClr val="tx1"/>
                </a:solidFill>
                <a:effectLst/>
                <a:latin typeface="+mn-lt"/>
                <a:ea typeface="+mn-ea"/>
                <a:cs typeface="+mn-cs"/>
              </a:rPr>
              <a:t>persona que tiene una ITS</a:t>
            </a:r>
            <a:endParaRPr lang="es-MX" sz="1200" b="0" i="1" u="none" strike="noStrike"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1" u="none" strike="noStrike"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1" u="none" strike="noStrike" kern="1200" baseline="0" noProof="0" dirty="0">
                <a:solidFill>
                  <a:schemeClr val="tx1"/>
                </a:solidFill>
                <a:effectLst/>
                <a:latin typeface="+mn-lt"/>
                <a:ea typeface="+mn-ea"/>
                <a:cs typeface="+mn-cs"/>
              </a:rPr>
              <a:t>Piensen en sus límites sexuales. Si no es momento para ustedes tener sexo oral, vaginal o anal, entonces no necesitan preocuparse ahora por las ITS. Si sí planifican tener sexo oral, vaginal o anal, necesitan tomar unos pasos para mantener su cuerpo sano. Repasaremos esos pasos ahora.</a:t>
            </a:r>
            <a:endParaRPr lang="es-MX"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28</a:t>
            </a:fld>
            <a:endParaRPr lang="en-US" dirty="0"/>
          </a:p>
        </p:txBody>
      </p:sp>
    </p:spTree>
    <p:extLst>
      <p:ext uri="{BB962C8B-B14F-4D97-AF65-F5344CB8AC3E}">
        <p14:creationId xmlns:p14="http://schemas.microsoft.com/office/powerpoint/2010/main" val="3352997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sz="1200"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La única manera de saber con seguridad si tienen una ITS es hacerse pruebas</a:t>
            </a:r>
            <a:r>
              <a:rPr lang="en-US" sz="1200" b="0" i="1" u="none" strike="noStrike" kern="1200" dirty="0">
                <a:solidFill>
                  <a:schemeClr val="tx1"/>
                </a:solidFill>
                <a:effectLst/>
                <a:latin typeface="+mn-lt"/>
                <a:ea typeface="+mn-ea"/>
                <a:cs typeface="+mn-cs"/>
              </a:rPr>
              <a:t>.</a:t>
            </a:r>
            <a:r>
              <a:rPr lang="es-MX" sz="1200" b="0" i="1" u="none" strike="noStrike" kern="1200" noProof="0" dirty="0">
                <a:solidFill>
                  <a:schemeClr val="tx1"/>
                </a:solidFill>
                <a:effectLst/>
                <a:latin typeface="+mn-lt"/>
                <a:ea typeface="+mn-ea"/>
                <a:cs typeface="+mn-cs"/>
              </a:rPr>
              <a:t> Tanto ustedes como su pareja necesitan hacerse pruebas para ITS con regularidad si tienen sexo. ¿Alguien recuerda dónde pueden ir para hacerse pruebas para ITS? </a:t>
            </a:r>
          </a:p>
          <a:p>
            <a:pPr rtl="0"/>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p>
          <a:p>
            <a:pPr rtl="0"/>
            <a:endParaRPr lang="es-MX" sz="1200" b="0" i="1"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kern="1200" noProof="0" dirty="0">
                <a:solidFill>
                  <a:schemeClr val="tx1"/>
                </a:solidFill>
                <a:effectLst/>
                <a:latin typeface="+mn-lt"/>
                <a:ea typeface="+mn-ea"/>
                <a:cs typeface="+mn-cs"/>
              </a:rPr>
              <a:t>Diga: </a:t>
            </a:r>
            <a:r>
              <a:rPr lang="es-MX" i="1" baseline="0" noProof="0" dirty="0"/>
              <a:t>Para hacerse pruebas para ITS, necesitan ver a un profesional médico o ir a una clínica de salud sexual</a:t>
            </a:r>
            <a:r>
              <a:rPr lang="es-MX" sz="1200" b="0" i="1" u="none" strike="noStrike" kern="1200" noProof="0" dirty="0">
                <a:solidFill>
                  <a:schemeClr val="tx1"/>
                </a:solidFill>
                <a:effectLst/>
                <a:latin typeface="+mn-lt"/>
                <a:ea typeface="+mn-ea"/>
                <a:cs typeface="+mn-cs"/>
              </a:rPr>
              <a:t>. Algunas clínicas incluso hacen las pruebas gratis o por poco dinero si no tienen seguro.</a:t>
            </a:r>
            <a:endParaRPr lang="es-MX" b="0" i="1" noProof="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i="1" dirty="0"/>
            </a:br>
            <a:r>
              <a:rPr lang="es-MX" i="1" noProof="0" dirty="0"/>
              <a:t>Para hacer pruebas de ITS, un profesional médico quizás les pidan que hagan pipí en un vaso o quizás les tomen una muestra de sangre. Para otras pruebas, un profesional médico u otro personal médico usará un hisopo para tomar una muestra de su boca y garganta o de sus genitales. </a:t>
            </a: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1" u="none" strike="noStrike" kern="1200" noProof="0" dirty="0">
                <a:solidFill>
                  <a:schemeClr val="tx1"/>
                </a:solidFill>
                <a:effectLst/>
                <a:latin typeface="+mn-lt"/>
                <a:ea typeface="+mn-ea"/>
                <a:cs typeface="+mn-cs"/>
              </a:rPr>
              <a:t>Si su prueba resulta positiva, eso significa que tienen una ITS. Su profesional médico u otro personal médico puede darles tratamiento para la ITS. Quizás necesiten tomar píldoras o ponerse una crema en los genitales. El tratamiento les ayudará a sentirse mejor y ayudará a mantener su cuerpo sano.</a:t>
            </a:r>
            <a:endParaRPr lang="es-MX"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29</a:t>
            </a:fld>
            <a:endParaRPr lang="en-US" dirty="0"/>
          </a:p>
        </p:txBody>
      </p:sp>
    </p:spTree>
    <p:extLst>
      <p:ext uri="{BB962C8B-B14F-4D97-AF65-F5344CB8AC3E}">
        <p14:creationId xmlns:p14="http://schemas.microsoft.com/office/powerpoint/2010/main" val="1899924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Puede imprimir esta diapositiva por separado para que puedan usar la hoja Palabras importantes como tablero de comunicación durante la clase. Repase las palabras con las definiciones que se sugieren a continuación. Para que puedan entender mejor, puede pedir al grupo que aporte sus propias definiciones para las palabras del vocabulario o que proporcione un enunciado o una situación con la palabra nueva.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kern="1200" baseline="0" noProof="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Público: lugares donde otras personas pueden entrar y salir, y algunas veces hay mucha gente, como un centro comercial</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Privado: lugares donde otras personas necesitan su consentimiento para entrar y salir, como su recámara</a:t>
            </a:r>
          </a:p>
          <a:p>
            <a:pPr marL="171450" lvl="0" indent="-171450">
              <a:buFont typeface="Arial" panose="020B0604020202020204" pitchFamily="34" charset="0"/>
              <a:buChar char="•"/>
            </a:pPr>
            <a:r>
              <a:rPr lang="es-MX" sz="1200" b="0" kern="1200" noProof="0" dirty="0">
                <a:solidFill>
                  <a:schemeClr val="tx1"/>
                </a:solidFill>
                <a:effectLst/>
                <a:latin typeface="+mn-lt"/>
                <a:ea typeface="+mn-ea"/>
                <a:cs typeface="+mn-cs"/>
              </a:rPr>
              <a:t>Preguntar: hablar con alguien para obtener una respuesta</a:t>
            </a:r>
            <a:endParaRPr lang="es-MX" sz="12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Control natal: lo que se hace para ayudarle a no hacer bebés si tienen sexo de pene en vagina</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Anticonceptivos:  las cosas que se usan para ayudarle a no hacer bebés si tienen sexo de pene en vagina</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Embarazo: cuando un esperma y un óvulo crecen juntos en el útero para formar un/una bebé</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Enferma: cuando el cuerpo de una persona no se siente bien</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Condón: una pieza de hule que se coloca encima del pene duro y atrapa el semen</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Barrera de látex: una pieza de hule (látex) que se coloca sobre la vulva o el ano al tener sexo oral</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Profesional médico: alguien que le ayuda a mantener su cuerpo sano</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Juego previo</a:t>
            </a:r>
            <a:r>
              <a:rPr lang="en-US" sz="1200" kern="1200" dirty="0">
                <a:solidFill>
                  <a:schemeClr val="tx1"/>
                </a:solidFill>
                <a:effectLst/>
                <a:latin typeface="+mn-lt"/>
                <a:ea typeface="+mn-ea"/>
                <a:cs typeface="+mn-cs"/>
              </a:rPr>
              <a:t>: </a:t>
            </a:r>
            <a:r>
              <a:rPr lang="es-MX" sz="1200" kern="1200" noProof="0" dirty="0">
                <a:solidFill>
                  <a:schemeClr val="tx1"/>
                </a:solidFill>
                <a:effectLst/>
                <a:latin typeface="+mn-lt"/>
                <a:ea typeface="+mn-ea"/>
                <a:cs typeface="+mn-cs"/>
              </a:rPr>
              <a:t>cosas que las personas hacen para preparar su cuerpo para el sexo, como tocar y/o besar el cuerpo de su pareja</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a:t>
            </a:fld>
            <a:endParaRPr lang="en-US" dirty="0"/>
          </a:p>
        </p:txBody>
      </p:sp>
    </p:spTree>
    <p:extLst>
      <p:ext uri="{BB962C8B-B14F-4D97-AF65-F5344CB8AC3E}">
        <p14:creationId xmlns:p14="http://schemas.microsoft.com/office/powerpoint/2010/main" val="4073736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i="1" noProof="0" dirty="0"/>
              <a:t>La protección es lo que pueden hacer o usar para que sea menos probable que les de una ITS al tener sexo oral, vaginal o anal. ¿Alguien recuerda un tipo de protección que mencionamos?</a:t>
            </a:r>
            <a:endParaRPr lang="es-MX" i="1" baseline="0" noProof="0" dirty="0"/>
          </a:p>
          <a:p>
            <a:pPr lvl="0"/>
            <a:endParaRPr lang="es-MX" sz="1200" i="1"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noProof="0" dirty="0">
                <a:solidFill>
                  <a:schemeClr val="tx1"/>
                </a:solidFill>
                <a:effectLst/>
                <a:latin typeface="+mn-lt"/>
                <a:ea typeface="+mn-ea"/>
                <a:cs typeface="+mn-cs"/>
              </a:rPr>
              <a:t>Diga: </a:t>
            </a:r>
            <a:r>
              <a:rPr lang="es-MX" i="1" baseline="0" noProof="0" dirty="0"/>
              <a:t>Las barreras de látex están hechas de hule, como los condones. Se colocan sobre la vulva y vagina o sobre el ano antes de que alguien tenga sexo oral. La boca, labios y lengua se ponen en la barrera de látex, en lugar de directamente en el cuerpo de la otra persona.</a:t>
            </a:r>
          </a:p>
          <a:p>
            <a:endParaRPr lang="es-MX" i="1" baseline="0" noProof="0" dirty="0"/>
          </a:p>
          <a:p>
            <a:r>
              <a:rPr lang="es-MX" i="1" baseline="0" noProof="0" dirty="0"/>
              <a:t>Las barreras de látex se pueden conseguir por Internet o en una clínica de salud sexual.</a:t>
            </a:r>
          </a:p>
          <a:p>
            <a:pPr lvl="0"/>
            <a:endParaRPr lang="es-MX" i="1" noProof="0" dirty="0"/>
          </a:p>
          <a:p>
            <a:pPr lvl="0"/>
            <a:r>
              <a:rPr lang="es-MX" i="1" noProof="0" dirty="0"/>
              <a:t>El otro tipo de protección es usar condones. Recuerden: un condón es básicamente una pieza de hule que cubre el pene parado o duro. </a:t>
            </a:r>
            <a:endParaRPr lang="es-MX"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30</a:t>
            </a:fld>
            <a:endParaRPr lang="en-US" dirty="0"/>
          </a:p>
        </p:txBody>
      </p:sp>
    </p:spTree>
    <p:extLst>
      <p:ext uri="{BB962C8B-B14F-4D97-AF65-F5344CB8AC3E}">
        <p14:creationId xmlns:p14="http://schemas.microsoft.com/office/powerpoint/2010/main" val="4262410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Si van a tener sexo oral, vaginal o anal, ustedes y su pareja necesitan hacer un plan para hacerse pruebas y usar protección. </a:t>
            </a:r>
          </a:p>
          <a:p>
            <a:pPr lvl="0"/>
            <a:endParaRPr lang="es-MX" sz="1200" i="1" kern="1200" noProof="0" dirty="0">
              <a:solidFill>
                <a:schemeClr val="tx1"/>
              </a:solidFill>
              <a:effectLst/>
              <a:latin typeface="+mn-lt"/>
              <a:ea typeface="+mn-ea"/>
              <a:cs typeface="+mn-cs"/>
            </a:endParaRPr>
          </a:p>
          <a:p>
            <a:pPr lvl="0"/>
            <a:r>
              <a:rPr lang="es-MX" sz="1200" i="1" kern="1200" baseline="0" noProof="0" dirty="0">
                <a:solidFill>
                  <a:schemeClr val="tx1"/>
                </a:solidFill>
                <a:effectLst/>
                <a:latin typeface="+mn-lt"/>
                <a:ea typeface="+mn-ea"/>
                <a:cs typeface="+mn-cs"/>
              </a:rPr>
              <a:t>¡Practiquemos! Imaginen que quieren hacerse pruebas para ITS con su pareja. ¿Cuál sería una Declaración “yo” que podrían usar para hacérselo saber a su pareja? </a:t>
            </a:r>
          </a:p>
          <a:p>
            <a:pPr lvl="0"/>
            <a:endParaRPr lang="es-MX" sz="1200" i="1"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r>
              <a:rPr lang="es-MX" sz="1200" i="0" kern="1200" baseline="0" noProof="0" dirty="0">
                <a:solidFill>
                  <a:schemeClr val="tx1"/>
                </a:solidFill>
                <a:effectLst/>
                <a:latin typeface="+mn-lt"/>
                <a:ea typeface="+mn-ea"/>
                <a:cs typeface="+mn-cs"/>
              </a:rPr>
              <a:t>A continuación se incluyen algunos ejemplos de respuestas:</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siento que necesitamos hacernos pruebas para ITS.</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quiero ir contigo para hacernos las pruebas para ITS.</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necesito asegurarme de que nuestros cuerpos estén sanos antes de tener sexo. Vamos a hacernos pruebas para ITS.</a:t>
            </a:r>
            <a:endParaRPr lang="es-MX"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31</a:t>
            </a:fld>
            <a:endParaRPr lang="en-US" dirty="0"/>
          </a:p>
        </p:txBody>
      </p:sp>
    </p:spTree>
    <p:extLst>
      <p:ext uri="{BB962C8B-B14F-4D97-AF65-F5344CB8AC3E}">
        <p14:creationId xmlns:p14="http://schemas.microsoft.com/office/powerpoint/2010/main" val="1464135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Aquí hay otra historia. </a:t>
            </a:r>
            <a:r>
              <a:rPr lang="es-MX" sz="1200" i="1" kern="1200" baseline="0" noProof="0" dirty="0">
                <a:solidFill>
                  <a:schemeClr val="tx1"/>
                </a:solidFill>
                <a:effectLst/>
                <a:latin typeface="+mn-lt"/>
                <a:ea typeface="+mn-ea"/>
                <a:cs typeface="+mn-cs"/>
              </a:rPr>
              <a:t>Imaginen que quieren conseguir condones antes de tener sexo anal con su pareja. ¿Cuál sería una Declaración “yo” que podrían usar para hacérselo saber a su pareja? </a:t>
            </a:r>
          </a:p>
          <a:p>
            <a:pPr lvl="0"/>
            <a:endParaRPr lang="es-MX" sz="1200" i="1"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r>
              <a:rPr lang="es-MX" sz="1200" i="0" kern="1200" baseline="0" noProof="0" dirty="0">
                <a:solidFill>
                  <a:schemeClr val="tx1"/>
                </a:solidFill>
                <a:effectLst/>
                <a:latin typeface="+mn-lt"/>
                <a:ea typeface="+mn-ea"/>
                <a:cs typeface="+mn-cs"/>
              </a:rPr>
              <a:t>A continuación se incluyen algunos ejemplos de respuestas:</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quiero conseguir condones contigo.</a:t>
            </a:r>
          </a:p>
          <a:p>
            <a:pPr marL="171450" lvl="0" indent="-171450">
              <a:buFont typeface="Arial" panose="020B0604020202020204" pitchFamily="34" charset="0"/>
              <a:buChar char="•"/>
            </a:pPr>
            <a:r>
              <a:rPr lang="es-MX" sz="1200" i="0" kern="1200" baseline="0" noProof="0" dirty="0">
                <a:solidFill>
                  <a:schemeClr val="tx1"/>
                </a:solidFill>
                <a:effectLst/>
                <a:latin typeface="+mn-lt"/>
                <a:ea typeface="+mn-ea"/>
                <a:cs typeface="+mn-cs"/>
              </a:rPr>
              <a:t>Yo necesito que tengamos condones antes de tener sexo.</a:t>
            </a:r>
          </a:p>
          <a:p>
            <a:pPr marL="171450" lvl="0" indent="-171450">
              <a:buFont typeface="Arial" panose="020B0604020202020204" pitchFamily="34" charset="0"/>
              <a:buChar char="•"/>
            </a:pPr>
            <a:endParaRPr lang="es-MX" sz="1200" i="0" kern="1200" baseline="0" noProof="0" dirty="0">
              <a:solidFill>
                <a:schemeClr val="tx1"/>
              </a:solidFill>
              <a:effectLst/>
              <a:latin typeface="+mn-lt"/>
              <a:ea typeface="+mn-ea"/>
              <a:cs typeface="+mn-cs"/>
            </a:endParaRPr>
          </a:p>
          <a:p>
            <a:pPr marL="0" lvl="0" indent="0">
              <a:buFont typeface="Arial" panose="020B0604020202020204" pitchFamily="34" charset="0"/>
              <a:buNone/>
            </a:pPr>
            <a:r>
              <a:rPr lang="es-MX" sz="1200" i="0" kern="1200" baseline="0" noProof="0" dirty="0">
                <a:solidFill>
                  <a:schemeClr val="tx1"/>
                </a:solidFill>
                <a:effectLst/>
                <a:latin typeface="+mn-lt"/>
                <a:ea typeface="+mn-ea"/>
                <a:cs typeface="+mn-cs"/>
              </a:rPr>
              <a:t>Diga: </a:t>
            </a:r>
            <a:r>
              <a:rPr lang="es-MX" sz="1200" i="1" kern="1200" baseline="0" noProof="0" dirty="0">
                <a:solidFill>
                  <a:schemeClr val="tx1"/>
                </a:solidFill>
                <a:effectLst/>
                <a:latin typeface="+mn-lt"/>
                <a:ea typeface="+mn-ea"/>
                <a:cs typeface="+mn-cs"/>
              </a:rPr>
              <a:t>Ustedes y su pareja necesitan hacer un plan en conjunto para cómo conseguirían la protección. ¿Comprarán barreras de látex y condones por Internet? ¿Podrían conseguir condones en un supermercado? ¿Quién los pagará? Todas estas son preguntas que ustedes y su pareja necesitan responder en conjunto.</a:t>
            </a:r>
            <a:endParaRPr lang="es-MX" i="0"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32</a:t>
            </a:fld>
            <a:endParaRPr lang="en-US" dirty="0"/>
          </a:p>
        </p:txBody>
      </p:sp>
    </p:spTree>
    <p:extLst>
      <p:ext uri="{BB962C8B-B14F-4D97-AF65-F5344CB8AC3E}">
        <p14:creationId xmlns:p14="http://schemas.microsoft.com/office/powerpoint/2010/main" val="129218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El último elemento en nuestra Lista de verificación para una sexualidad segura es El juego previo y lubricante</a:t>
            </a:r>
            <a:r>
              <a:rPr lang="es-MX" sz="1200" i="1" kern="1200" baseline="0" noProof="0" dirty="0">
                <a:solidFill>
                  <a:schemeClr val="tx1"/>
                </a:solidFill>
                <a:effectLst/>
                <a:latin typeface="+mn-lt"/>
                <a:ea typeface="+mn-ea"/>
                <a:cs typeface="+mn-cs"/>
              </a:rPr>
              <a:t>. Si ya pasaron por todos los demás elementos en la lista de verificación y piensan que es momento de tener sexo, asegúrense de usar lubricante y hacer algo de juego previo. Las dos cosas pueden ayudar a preparar sus cuerpos para el sexo. El lubricante y el juego previo también pueden hacer que sea menos probable que se rompa el condón, que ayuda a proteger su cuerpo contra ITS y un embarazo.</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33</a:t>
            </a:fld>
            <a:endParaRPr lang="en-US" dirty="0"/>
          </a:p>
        </p:txBody>
      </p:sp>
    </p:spTree>
    <p:extLst>
      <p:ext uri="{BB962C8B-B14F-4D97-AF65-F5344CB8AC3E}">
        <p14:creationId xmlns:p14="http://schemas.microsoft.com/office/powerpoint/2010/main" val="584009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Recuerden: e</a:t>
            </a:r>
            <a:r>
              <a:rPr lang="es-MX" i="1" noProof="0" dirty="0"/>
              <a:t>l “juego previo” es una frase que se refiere a lo que pueden hacer para preparar sus cuerpos para tener sexo. Ustedes y su pareja pueden tomarse de la mano, abrazarse, acurrucarse, besarse, fajar o tocarse partes del cuerpo con o sin ropa.</a:t>
            </a:r>
            <a:endParaRPr lang="es-MX" i="1" baseline="0" noProof="0" dirty="0"/>
          </a:p>
          <a:p>
            <a:endParaRPr lang="es-MX" i="1" baseline="0" noProof="0" dirty="0"/>
          </a:p>
          <a:p>
            <a:r>
              <a:rPr lang="es-MX" i="1" baseline="0" noProof="0" dirty="0"/>
              <a:t>El juego previo puede hacer que el pene se ponga duro y se pare para que puedan ponerle un condón. T</a:t>
            </a:r>
            <a:r>
              <a:rPr lang="es-MX" i="1" noProof="0" dirty="0"/>
              <a:t>ambién puede provocar que la vagina produzca fluido y se sienta húmeda, que a su vez hace que el sexo se sienta más suave y no duela. </a:t>
            </a:r>
          </a:p>
          <a:p>
            <a:endParaRPr lang="es-MX" i="1" baseline="0" noProof="0" dirty="0"/>
          </a:p>
          <a:p>
            <a:r>
              <a:rPr lang="es-MX" i="1" baseline="0" noProof="0" dirty="0"/>
              <a:t>El juego previo se tarda un rato, no solo un par de minutos. Usen la herramienta Verificación de consentimiento para saber cómo está su pareja y para asegurarse de que se sienta bien. </a:t>
            </a:r>
          </a:p>
          <a:p>
            <a:endParaRPr lang="es-MX" i="1" baseline="0" noProof="0" dirty="0"/>
          </a:p>
          <a:p>
            <a:r>
              <a:rPr lang="es-MX" i="1" baseline="0" noProof="0" dirty="0"/>
              <a:t>El juego previo también hace que se sientan emocionalmente cerca de su pareja.</a:t>
            </a:r>
            <a:endParaRPr lang="es-MX"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34</a:t>
            </a:fld>
            <a:endParaRPr lang="en-US" dirty="0"/>
          </a:p>
        </p:txBody>
      </p:sp>
    </p:spTree>
    <p:extLst>
      <p:ext uri="{BB962C8B-B14F-4D97-AF65-F5344CB8AC3E}">
        <p14:creationId xmlns:p14="http://schemas.microsoft.com/office/powerpoint/2010/main" val="3643456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i="0" noProof="0" dirty="0"/>
              <a:t>Diga: </a:t>
            </a:r>
            <a:r>
              <a:rPr lang="es-MX" i="1" baseline="0" noProof="0" dirty="0"/>
              <a:t>Recuerden:</a:t>
            </a:r>
            <a:r>
              <a:rPr lang="es-MX" i="1" noProof="0" dirty="0"/>
              <a:t> el lubricante personal es un fluido transparente que pueden usar para ayudar a que el sexo se sienta mejor</a:t>
            </a:r>
            <a:r>
              <a:rPr lang="en-US" i="1" dirty="0"/>
              <a:t>. </a:t>
            </a:r>
            <a:r>
              <a:rPr lang="es-MX" i="1" noProof="0" dirty="0"/>
              <a:t>Incluso si han realizado juego previo y su cuerpo crea sus propios fluidos, de todas maneras puede ser excelente idea usar lubricante. Pueden poner </a:t>
            </a:r>
            <a:r>
              <a:rPr lang="es-MX" i="1" baseline="0" noProof="0" dirty="0"/>
              <a:t>lubricante en un condón, en sus dedos o dentro de la vagina o del ano. </a:t>
            </a:r>
          </a:p>
          <a:p>
            <a:endParaRPr lang="es-MX" i="1" baseline="0" noProof="0" dirty="0"/>
          </a:p>
          <a:p>
            <a:r>
              <a:rPr lang="es-MX" i="1" baseline="0" noProof="0" dirty="0"/>
              <a:t>¿Dónde pueden comprar lubricante?</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n-US" i="0" baseline="0" dirty="0"/>
              <a:t> </a:t>
            </a:r>
          </a:p>
          <a:p>
            <a:endParaRPr lang="es-MX" i="1" baseline="0" noProof="0" dirty="0"/>
          </a:p>
          <a:p>
            <a:r>
              <a:rPr lang="es-MX" i="0" baseline="0" noProof="0" dirty="0"/>
              <a:t>Diga: </a:t>
            </a:r>
            <a:r>
              <a:rPr lang="es-ES" sz="1200" b="0" i="1" u="none" strike="noStrike" kern="1200" dirty="0">
                <a:solidFill>
                  <a:schemeClr val="tx1"/>
                </a:solidFill>
                <a:effectLst/>
                <a:latin typeface="+mn-lt"/>
                <a:ea typeface="+mn-ea"/>
                <a:cs typeface="+mn-cs"/>
              </a:rPr>
              <a:t>Pueden comprar lubricante en lugares como supermercados, farmacias o por Internet</a:t>
            </a:r>
            <a:r>
              <a:rPr lang="en-US" sz="1200" b="0" i="1"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35</a:t>
            </a:fld>
            <a:endParaRPr lang="en-US" dirty="0"/>
          </a:p>
        </p:txBody>
      </p:sp>
    </p:spTree>
    <p:extLst>
      <p:ext uri="{BB962C8B-B14F-4D97-AF65-F5344CB8AC3E}">
        <p14:creationId xmlns:p14="http://schemas.microsoft.com/office/powerpoint/2010/main" val="4291922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Si progresan por toda nuestra Lista de verificación para una sexualidad segura y deciden que es momento para tener sexo para ustedes y su pareja, recuerden que </a:t>
            </a:r>
            <a:r>
              <a:rPr lang="es-MX" sz="1200" b="0" i="1" u="none" strike="noStrike" kern="1200" baseline="0" noProof="0" dirty="0">
                <a:solidFill>
                  <a:schemeClr val="tx1"/>
                </a:solidFill>
                <a:effectLst/>
                <a:latin typeface="+mn-lt"/>
                <a:ea typeface="+mn-ea"/>
                <a:cs typeface="+mn-cs"/>
              </a:rPr>
              <a:t>pueden cambiar de opinión. </a:t>
            </a:r>
            <a:r>
              <a:rPr lang="es-MX" sz="1200" b="0" i="1" u="none" strike="noStrike" kern="1200" noProof="0" dirty="0">
                <a:solidFill>
                  <a:schemeClr val="tx1"/>
                </a:solidFill>
                <a:effectLst/>
                <a:latin typeface="+mn-lt"/>
                <a:ea typeface="+mn-ea"/>
                <a:cs typeface="+mn-cs"/>
              </a:rPr>
              <a:t>Incluso si no traen ropa y comenzaron a besar a su pareja, aún pueden cambiar de opinión</a:t>
            </a:r>
            <a:r>
              <a:rPr lang="es-MX" sz="1200" i="1" u="none" kern="1200" baseline="0" noProof="0" dirty="0">
                <a:solidFill>
                  <a:schemeClr val="tx1"/>
                </a:solidFill>
                <a:effectLst/>
                <a:latin typeface="+mn-lt"/>
                <a:ea typeface="+mn-ea"/>
                <a:cs typeface="+mn-cs"/>
              </a:rPr>
              <a:t>. Pueden decir que ¡NO! O usar una Declaración “yo” para hacerle saber a su pareja que quieren detenerse. Y recuerden que su pareja puede cambiar de opinión también en cualquier momento. Si dicen que no, necesitan detenerse de inmediato, retirarse y darle espacio a su pareja.</a:t>
            </a:r>
            <a:endParaRPr lang="es-MX"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36</a:t>
            </a:fld>
            <a:endParaRPr lang="en-US" dirty="0"/>
          </a:p>
        </p:txBody>
      </p:sp>
    </p:spTree>
    <p:extLst>
      <p:ext uri="{BB962C8B-B14F-4D97-AF65-F5344CB8AC3E}">
        <p14:creationId xmlns:p14="http://schemas.microsoft.com/office/powerpoint/2010/main" val="904140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noProof="0" dirty="0">
                <a:solidFill>
                  <a:schemeClr val="tx1"/>
                </a:solidFill>
                <a:effectLst/>
                <a:latin typeface="+mn-lt"/>
                <a:ea typeface="+mn-ea"/>
                <a:cs typeface="+mn-cs"/>
              </a:rPr>
              <a:t>Diga: </a:t>
            </a:r>
            <a:r>
              <a:rPr lang="es-MX" sz="1200" i="1" kern="1200" noProof="0" dirty="0">
                <a:solidFill>
                  <a:schemeClr val="tx1"/>
                </a:solidFill>
                <a:effectLst/>
                <a:latin typeface="+mn-lt"/>
                <a:ea typeface="+mn-ea"/>
                <a:cs typeface="+mn-cs"/>
              </a:rPr>
              <a:t>Han hecho un excelente trabajo en las clases de estas últimas semanas. El sexo puede ser una parte muy increíble de la vida, pero también es una responsabilidad importante. Si deciden tener sexo, asegúrense de que se cuiden ustedes mismos y que cuiden a su pareja. Si alguna vez algo no se siente bien, hablen con su pareja o con una persona adulta de su círculo verde de confianza.</a:t>
            </a:r>
            <a:endParaRPr lang="es-MX"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37</a:t>
            </a:fld>
            <a:endParaRPr lang="en-US" dirty="0"/>
          </a:p>
        </p:txBody>
      </p:sp>
    </p:spTree>
    <p:extLst>
      <p:ext uri="{BB962C8B-B14F-4D97-AF65-F5344CB8AC3E}">
        <p14:creationId xmlns:p14="http://schemas.microsoft.com/office/powerpoint/2010/main" val="3481769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¡Estuvieron excelentes en la clase de hoy</a:t>
            </a:r>
            <a:r>
              <a:rPr lang="es-MX" i="1" baseline="0" noProof="0" dirty="0"/>
              <a:t>! Esta fue nuestra última clase acerca de cuerpos y del sexo. ¿Tienen alguna pregunta sobre la clase de hoy? </a:t>
            </a:r>
            <a:r>
              <a:rPr lang="es-ES" i="1" dirty="0"/>
              <a:t>Recuerden: si no quieren hacer su pregunta en voz alta, pueden escribirla en una tarjeta y dejarla sobre su escritorio</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También pueden pedir a alguien en quien confían que les ayude a escribir su pregunta en la tarjeta. Recogeré las tarjetas y responderé a las preguntas la próxima vez que nos reunamos</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Cuando yo responda a una pregunta, no le diré a nadie quién la hizo</a:t>
            </a:r>
            <a:r>
              <a:rPr lang="en-US" sz="120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38</a:t>
            </a:fld>
            <a:endParaRPr lang="en-US" dirty="0"/>
          </a:p>
        </p:txBody>
      </p:sp>
    </p:spTree>
    <p:extLst>
      <p:ext uri="{BB962C8B-B14F-4D97-AF65-F5344CB8AC3E}">
        <p14:creationId xmlns:p14="http://schemas.microsoft.com/office/powerpoint/2010/main" val="1484882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sz="1200" i="1" dirty="0">
                <a:latin typeface="Tahoma" panose="020B0604030504040204" pitchFamily="34" charset="0"/>
                <a:ea typeface="Tahoma" panose="020B0604030504040204" pitchFamily="34" charset="0"/>
                <a:cs typeface="Tahoma" panose="020B0604030504040204" pitchFamily="34" charset="0"/>
              </a:rPr>
              <a:t>¿Quién puede decidir cuándo es momento para ustedes para tener sexo?</a:t>
            </a:r>
            <a:r>
              <a:rPr lang="es-MX" i="1" baseline="0" noProof="0" dirty="0"/>
              <a:t> Levanten la mano si conocen la respuesta.</a:t>
            </a:r>
          </a:p>
          <a:p>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endParaRPr lang="en-US" i="0" baseline="0" dirty="0"/>
          </a:p>
          <a:p>
            <a:endParaRPr lang="es-MX" i="0" baseline="0" noProof="0" dirty="0"/>
          </a:p>
          <a:p>
            <a:r>
              <a:rPr lang="es-MX" i="0" baseline="0" noProof="0" dirty="0"/>
              <a:t>Diga: </a:t>
            </a:r>
            <a:r>
              <a:rPr lang="es-MX" i="1" baseline="0" noProof="0" dirty="0"/>
              <a:t>Solo ustedes pueden decidir por ustedes si es momento para tener sexo. Su pareja decide si es SU momento para tener sexo también.</a:t>
            </a:r>
            <a:endParaRPr lang="es-MX" i="1" noProof="0" dirty="0"/>
          </a:p>
        </p:txBody>
      </p:sp>
      <p:sp>
        <p:nvSpPr>
          <p:cNvPr id="4" name="Slide Number Placeholder 3"/>
          <p:cNvSpPr>
            <a:spLocks noGrp="1"/>
          </p:cNvSpPr>
          <p:nvPr>
            <p:ph type="sldNum" sz="quarter" idx="10"/>
          </p:nvPr>
        </p:nvSpPr>
        <p:spPr/>
        <p:txBody>
          <a:bodyPr/>
          <a:lstStyle/>
          <a:p>
            <a:fld id="{68BAA58B-7F68-4F22-A5B3-354C37D900B1}" type="slidenum">
              <a:rPr lang="en-US" smtClean="0"/>
              <a:t>39</a:t>
            </a:fld>
            <a:endParaRPr lang="en-US" dirty="0"/>
          </a:p>
        </p:txBody>
      </p:sp>
    </p:spTree>
    <p:extLst>
      <p:ext uri="{BB962C8B-B14F-4D97-AF65-F5344CB8AC3E}">
        <p14:creationId xmlns:p14="http://schemas.microsoft.com/office/powerpoint/2010/main" val="264310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ES" sz="1200" i="1" kern="1200" dirty="0">
                <a:solidFill>
                  <a:schemeClr val="tx1"/>
                </a:solidFill>
                <a:effectLst/>
                <a:latin typeface="+mn-lt"/>
                <a:ea typeface="+mn-ea"/>
                <a:cs typeface="+mn-cs"/>
              </a:rPr>
              <a:t>Como parte de la clase de hoy, veremos algunos dibujos de cuerpos y partes del cuerpo. Quizás les dé pena al hablar sobre esto. Quizás no les dé pena.</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Cualquiera de las dos está bien. Recuerden </a:t>
            </a:r>
            <a:r>
              <a:rPr lang="es-ES" sz="1200" i="1" kern="1200" dirty="0">
                <a:solidFill>
                  <a:srgbClr val="FF0000"/>
                </a:solidFill>
                <a:effectLst/>
                <a:latin typeface="+mn-lt"/>
                <a:ea typeface="+mn-ea"/>
                <a:cs typeface="+mn-cs"/>
              </a:rPr>
              <a:t>poner atención a cómo se sienten </a:t>
            </a:r>
            <a:r>
              <a:rPr lang="es-ES" sz="1200" i="1" kern="1200" dirty="0">
                <a:solidFill>
                  <a:schemeClr val="tx1"/>
                </a:solidFill>
                <a:effectLst/>
                <a:latin typeface="+mn-lt"/>
                <a:ea typeface="+mn-ea"/>
                <a:cs typeface="+mn-cs"/>
              </a:rPr>
              <a:t>y de cuidarse durante la clase. Si sienten que la clase les abruma, siempre pueden hacer unas respiraciones profundas, tomar un descanso o no participar en una actividad</a:t>
            </a:r>
            <a:r>
              <a:rPr lang="en-US" sz="1200" i="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a:t>
            </a:fld>
            <a:endParaRPr lang="en-US" dirty="0"/>
          </a:p>
        </p:txBody>
      </p:sp>
    </p:spTree>
    <p:extLst>
      <p:ext uri="{BB962C8B-B14F-4D97-AF65-F5344CB8AC3E}">
        <p14:creationId xmlns:p14="http://schemas.microsoft.com/office/powerpoint/2010/main" val="3292096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sz="1200" i="1" dirty="0">
                <a:latin typeface="Tahoma" panose="020B0604030504040204" pitchFamily="34" charset="0"/>
                <a:ea typeface="Tahoma" panose="020B0604030504040204" pitchFamily="34" charset="0"/>
                <a:cs typeface="Tahoma" panose="020B0604030504040204" pitchFamily="34" charset="0"/>
              </a:rPr>
              <a:t>Nombren un elemento en nuestra Lista de verificación para una sexualidad segura</a:t>
            </a:r>
            <a:r>
              <a:rPr lang="es-MX" i="1" baseline="0" noProof="0" dirty="0"/>
              <a:t>. Levanten la mano para compartir una respuesta.</a:t>
            </a:r>
          </a:p>
          <a:p>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r>
              <a:rPr lang="es-MX" i="0" baseline="0" noProof="0" dirty="0"/>
              <a:t> Siga pidiendo aportaciones de estudiantes hasta que se nombren los 7 elementes de la Lista de verificación de para una sexualidad segura.</a:t>
            </a:r>
          </a:p>
        </p:txBody>
      </p:sp>
      <p:sp>
        <p:nvSpPr>
          <p:cNvPr id="4" name="Slide Number Placeholder 3"/>
          <p:cNvSpPr>
            <a:spLocks noGrp="1"/>
          </p:cNvSpPr>
          <p:nvPr>
            <p:ph type="sldNum" sz="quarter" idx="10"/>
          </p:nvPr>
        </p:nvSpPr>
        <p:spPr/>
        <p:txBody>
          <a:bodyPr/>
          <a:lstStyle/>
          <a:p>
            <a:fld id="{68BAA58B-7F68-4F22-A5B3-354C37D900B1}" type="slidenum">
              <a:rPr lang="en-US" smtClean="0"/>
              <a:t>40</a:t>
            </a:fld>
            <a:endParaRPr lang="en-US" dirty="0"/>
          </a:p>
        </p:txBody>
      </p:sp>
    </p:spTree>
    <p:extLst>
      <p:ext uri="{BB962C8B-B14F-4D97-AF65-F5344CB8AC3E}">
        <p14:creationId xmlns:p14="http://schemas.microsoft.com/office/powerpoint/2010/main" val="22271752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sz="1200" i="1" dirty="0">
                <a:latin typeface="Tahoma" panose="020B0604030504040204" pitchFamily="34" charset="0"/>
                <a:ea typeface="Tahoma" panose="020B0604030504040204" pitchFamily="34" charset="0"/>
                <a:cs typeface="Tahoma" panose="020B0604030504040204" pitchFamily="34" charset="0"/>
              </a:rPr>
              <a:t>¿Pueden cambiar de opinión sobre tener sexo en cualquier momento? Muestren un pulgar hacia arriba si piensan que sí o un pulgar hacia abajo si piensan que no.</a:t>
            </a:r>
            <a:endParaRPr lang="es-MX" i="1" baseline="0" noProof="0" dirty="0"/>
          </a:p>
          <a:p>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a:t>
            </a:r>
            <a:endParaRPr lang="en-US" i="0" baseline="0" dirty="0"/>
          </a:p>
          <a:p>
            <a:endParaRPr lang="es-MX" i="0" baseline="0" noProof="0" dirty="0"/>
          </a:p>
          <a:p>
            <a:r>
              <a:rPr lang="es-MX" i="0" baseline="0" noProof="0" dirty="0"/>
              <a:t>Diga: </a:t>
            </a:r>
            <a:r>
              <a:rPr lang="es-MX" i="1" baseline="0" noProof="0" dirty="0"/>
              <a:t>¡Sí! Incluso si no traen ropa y comienzan a tener sexo, aún pueden cambiar de opinión. ¡Siempre tienen el derecho a decir que NO!</a:t>
            </a:r>
            <a:endParaRPr lang="es-MX" i="0" baseline="0" noProof="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41</a:t>
            </a:fld>
            <a:endParaRPr lang="en-US" dirty="0"/>
          </a:p>
        </p:txBody>
      </p:sp>
    </p:spTree>
    <p:extLst>
      <p:ext uri="{BB962C8B-B14F-4D97-AF65-F5344CB8AC3E}">
        <p14:creationId xmlns:p14="http://schemas.microsoft.com/office/powerpoint/2010/main" val="3500144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ES" i="1" dirty="0"/>
              <a:t>Si alguien les lastima o si alguien alguna vez les toca el cuerpo de una manera que no les gusta, pueden pedir ayuda</a:t>
            </a:r>
            <a:r>
              <a:rPr lang="en-US" i="1" baseline="0" dirty="0"/>
              <a:t>. </a:t>
            </a:r>
            <a:r>
              <a:rPr lang="es-ES" i="1" baseline="0" dirty="0"/>
              <a:t>No hicieron nada malo, y siempre hay alguien quien les pueda ayudar</a:t>
            </a:r>
            <a:r>
              <a:rPr lang="en-US" i="1" baseline="0" dirty="0"/>
              <a:t>. </a:t>
            </a:r>
            <a:r>
              <a:rPr lang="es-ES" i="1" baseline="0" dirty="0"/>
              <a:t>Pueden hablar con una persona de su círculo verde de confianza para pedir ayuda</a:t>
            </a:r>
            <a:r>
              <a:rPr lang="en-US" i="1" baseline="0" dirty="0"/>
              <a:t>. </a:t>
            </a:r>
            <a:r>
              <a:rPr lang="es-ES" i="1" baseline="0" dirty="0"/>
              <a:t>Si alguien está lastimando a una persona que conocen, también pueden hablar con una persona de su círculo verde de confianza para pedir ayuda</a:t>
            </a:r>
            <a:r>
              <a:rPr lang="en-US" i="1" baseline="0" dirty="0"/>
              <a:t>. </a:t>
            </a:r>
            <a:r>
              <a:rPr lang="es-ES" b="0" i="1" baseline="0" dirty="0"/>
              <a:t>Si está sucediendo una emergencia, siempre pueden llamar a 911</a:t>
            </a:r>
            <a:r>
              <a:rPr lang="en-US" b="0" i="1" baseline="0" dirty="0"/>
              <a:t>. </a:t>
            </a:r>
            <a:r>
              <a:rPr lang="es-ES" b="0" i="1" baseline="0" dirty="0"/>
              <a:t>Si llaman a 911 para pedir ayuda, puede llegar la policía o una ambulancia</a:t>
            </a:r>
            <a:r>
              <a:rPr lang="en-US" b="0" i="1" baseline="0" dirty="0"/>
              <a:t>. </a:t>
            </a:r>
          </a:p>
          <a:p>
            <a:endParaRPr lang="en-US" i="1" baseline="0" dirty="0"/>
          </a:p>
          <a:p>
            <a:r>
              <a:rPr lang="es-ES" i="1" baseline="0" dirty="0"/>
              <a:t>Si la primera persona a quien le dicen no les cree o no les consigue ayuda, continúen diciendo a otras personas en quienes confíen lo que sucede hasta conseguir la ayuda que necesitan</a:t>
            </a:r>
            <a:r>
              <a:rPr lang="en-US" i="1" baseline="0" dirty="0"/>
              <a:t>. </a:t>
            </a:r>
            <a:r>
              <a:rPr lang="es-ES" i="1" baseline="0" dirty="0"/>
              <a:t>También, siempre pueden hablar conmigo después de la clase si necesitan ayuda</a:t>
            </a:r>
            <a:r>
              <a:rPr lang="en-US" i="1" baseline="0"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42</a:t>
            </a:fld>
            <a:endParaRPr lang="en-US" dirty="0"/>
          </a:p>
        </p:txBody>
      </p:sp>
    </p:spTree>
    <p:extLst>
      <p:ext uri="{BB962C8B-B14F-4D97-AF65-F5344CB8AC3E}">
        <p14:creationId xmlns:p14="http://schemas.microsoft.com/office/powerpoint/2010/main" val="2222491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ES" sz="1200" i="1" kern="1200" dirty="0">
                <a:solidFill>
                  <a:schemeClr val="tx1"/>
                </a:solidFill>
                <a:effectLst/>
                <a:latin typeface="+mn-lt"/>
                <a:ea typeface="+mn-ea"/>
                <a:cs typeface="+mn-cs"/>
              </a:rPr>
              <a:t>¿Alguien recuerda nuestra declaración de poder? Nuestra declaración de poder es: “Me conozco mejor que nadie”. Esto significa que, individualmente, ustedes se conocen mejor que cualquier otra persona</a:t>
            </a:r>
            <a:r>
              <a:rPr lang="en-US" sz="1200" i="1" kern="1200" dirty="0">
                <a:solidFill>
                  <a:schemeClr val="tx1"/>
                </a:solidFill>
                <a:effectLst/>
                <a:latin typeface="+mn-lt"/>
                <a:ea typeface="+mn-ea"/>
                <a:cs typeface="+mn-cs"/>
              </a:rPr>
              <a:t>. </a:t>
            </a:r>
            <a:r>
              <a:rPr lang="es-MX" sz="1200" i="1" kern="1200" noProof="0" dirty="0">
                <a:solidFill>
                  <a:schemeClr val="tx1"/>
                </a:solidFill>
                <a:effectLst/>
                <a:latin typeface="+mn-lt"/>
                <a:ea typeface="+mn-ea"/>
                <a:cs typeface="+mn-cs"/>
              </a:rPr>
              <a:t>Ustedes saben mejor que nadie cuándo es momento para ustedes para tener sexo</a:t>
            </a:r>
            <a:r>
              <a:rPr lang="es-MX" sz="1200" i="1" kern="1200" baseline="0" noProof="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Vamos a juntarnos en círculo y, a la cuenta de tres, digamos nuestra declaración de poder.</a:t>
            </a:r>
          </a:p>
          <a:p>
            <a:pPr lvl="0"/>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i="0" kern="1200" dirty="0">
                <a:solidFill>
                  <a:schemeClr val="tx1"/>
                </a:solidFill>
                <a:effectLst/>
                <a:latin typeface="+mn-lt"/>
                <a:ea typeface="+mn-ea"/>
                <a:cs typeface="+mn-cs"/>
              </a:rPr>
              <a:t>Pida a quienes quieran participar que pongan una mano en el centro del círculo</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Pida que alguien se ofrezca para contar hasta tres</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Después de “tres”, dicen la declaración de poder a la vez que levanten las manos al aire</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También pueden ponerse de pie en el círculo sin tocarse las manos, si prefieren</a:t>
            </a:r>
            <a:r>
              <a:rPr lang="en-US" sz="1200" i="0" kern="1200" baseline="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pPr lvl="0"/>
            <a:endParaRPr lang="en-US"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43</a:t>
            </a:fld>
            <a:endParaRPr lang="en-US" dirty="0"/>
          </a:p>
        </p:txBody>
      </p:sp>
    </p:spTree>
    <p:extLst>
      <p:ext uri="{BB962C8B-B14F-4D97-AF65-F5344CB8AC3E}">
        <p14:creationId xmlns:p14="http://schemas.microsoft.com/office/powerpoint/2010/main" val="3816190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SAFE agradece al Consejo de Texas para Discapacidades de Desarrollo el financiamiento de este programa de estudios</a:t>
            </a:r>
            <a:r>
              <a:rPr lang="en-US" dirty="0"/>
              <a:t>.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44</a:t>
            </a:fld>
            <a:endParaRPr lang="en-US" dirty="0"/>
          </a:p>
        </p:txBody>
      </p:sp>
    </p:spTree>
    <p:extLst>
      <p:ext uri="{BB962C8B-B14F-4D97-AF65-F5344CB8AC3E}">
        <p14:creationId xmlns:p14="http://schemas.microsoft.com/office/powerpoint/2010/main" val="239361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45</a:t>
            </a:fld>
            <a:endParaRPr lang="en-US" dirty="0"/>
          </a:p>
        </p:txBody>
      </p:sp>
    </p:spTree>
    <p:extLst>
      <p:ext uri="{BB962C8B-B14F-4D97-AF65-F5344CB8AC3E}">
        <p14:creationId xmlns:p14="http://schemas.microsoft.com/office/powerpoint/2010/main" val="4114547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sz="1200" b="0" i="1" u="none" strike="noStrike" kern="1200" noProof="0" dirty="0">
                <a:solidFill>
                  <a:schemeClr val="tx1"/>
                </a:solidFill>
                <a:effectLst/>
                <a:latin typeface="+mn-lt"/>
                <a:ea typeface="+mn-ea"/>
                <a:cs typeface="+mn-cs"/>
              </a:rPr>
              <a:t>Quiero recordar a todo el mundo aquí que tengo la obligación de denunciar a Servicios de Protección a Adultos o APS. ¿Alguien recuerda lo que eso significa? Normalmente, lo que comentamos en la clase se queda en la clase, a menos de que yo tenga su consentimiento para compartirlo. Este es un lugar privado y seguro para hacer preguntas sobre sus cuerpos y el sexo. Pero, si me dicen que alguien les lastima a ustedes o a otra persona, necesito informar sobre esto a Servicios de Protección a Adultos. Yo necesitaría conseguir que ustedes o la otra persona ayuden, para que ya no les lastimen. Si necesito informar a APS, se los diré primero a ustedes. Podemos hacer la denuncia por teléfono o por computadora. ¿Alguien tiene alguna pregunta sobre eso?</a:t>
            </a:r>
            <a:endParaRPr lang="es-MX" i="1"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5</a:t>
            </a:fld>
            <a:endParaRPr lang="en-US" dirty="0"/>
          </a:p>
        </p:txBody>
      </p:sp>
    </p:spTree>
    <p:extLst>
      <p:ext uri="{BB962C8B-B14F-4D97-AF65-F5344CB8AC3E}">
        <p14:creationId xmlns:p14="http://schemas.microsoft.com/office/powerpoint/2010/main" val="2973769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 la agenda. </a:t>
            </a:r>
            <a:r>
              <a:rPr lang="es-ES" sz="1200" kern="1200" dirty="0">
                <a:solidFill>
                  <a:schemeClr val="tx1"/>
                </a:solidFill>
                <a:effectLst/>
                <a:latin typeface="+mn-lt"/>
                <a:ea typeface="+mn-ea"/>
                <a:cs typeface="+mn-cs"/>
              </a:rPr>
              <a:t>Como opción, puede pedir que alguien del grupo se ofrezca para leer la agenda.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BAA58B-7F68-4F22-A5B3-354C37D900B1}" type="slidenum">
              <a:rPr lang="en-US" smtClean="0"/>
              <a:t>6</a:t>
            </a:fld>
            <a:endParaRPr lang="en-US" dirty="0"/>
          </a:p>
        </p:txBody>
      </p:sp>
    </p:spTree>
    <p:extLst>
      <p:ext uri="{BB962C8B-B14F-4D97-AF65-F5344CB8AC3E}">
        <p14:creationId xmlns:p14="http://schemas.microsoft.com/office/powerpoint/2010/main" val="24598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sz="1200" b="0" i="1" u="none" strike="noStrike" kern="1200" noProof="0" dirty="0">
                <a:solidFill>
                  <a:schemeClr val="tx1"/>
                </a:solidFill>
                <a:effectLst/>
                <a:latin typeface="+mn-lt"/>
                <a:ea typeface="+mn-ea"/>
                <a:cs typeface="+mn-cs"/>
              </a:rPr>
              <a:t>Hoy es nuestra última clase acerca de los cuerpos y del sexo ¡Todo el mundo ha hecho un trabajo excelente! Hoy, reuniremos todo lo que hemos visto y hablaremos sobre cómo pueden saber si es momento de que ustedes y su pareja tengan sexo. </a:t>
            </a:r>
            <a:endParaRPr lang="es-MX" i="1"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7</a:t>
            </a:fld>
            <a:endParaRPr lang="en-US" dirty="0"/>
          </a:p>
        </p:txBody>
      </p:sp>
    </p:spTree>
    <p:extLst>
      <p:ext uri="{BB962C8B-B14F-4D97-AF65-F5344CB8AC3E}">
        <p14:creationId xmlns:p14="http://schemas.microsoft.com/office/powerpoint/2010/main" val="133923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No hay reglas para cuándo deben tener</a:t>
            </a:r>
            <a:r>
              <a:rPr lang="es-MX" i="1" baseline="0" noProof="0" dirty="0"/>
              <a:t> sexo. La decisión es completamente de ustedes y de su pareja. Nunca deberán sentir presión para tener sexo si no quieren.</a:t>
            </a:r>
          </a:p>
          <a:p>
            <a:endParaRPr lang="es-MX" i="1" noProof="0" dirty="0"/>
          </a:p>
          <a:p>
            <a:pPr rtl="0"/>
            <a:r>
              <a:rPr lang="es-MX" sz="1200" b="0" i="1" u="none" strike="noStrike" kern="1200" noProof="0" dirty="0">
                <a:solidFill>
                  <a:schemeClr val="tx1"/>
                </a:solidFill>
                <a:effectLst/>
                <a:latin typeface="+mn-lt"/>
                <a:ea typeface="+mn-ea"/>
                <a:cs typeface="+mn-cs"/>
              </a:rPr>
              <a:t>Si deciden que es momento de tener sexo para ustedes y su pareja, ¡excelente! Si no es momento de tener sexo, ¡también es excelente! Solo ustedes y su pareja pueden decidir lo que se siente bien para su relación y sus cuerpos. Siempre y cuando hagan lo se siente bien para ustedes y su pareja, ¡está bien!</a:t>
            </a:r>
          </a:p>
          <a:p>
            <a:pPr rtl="0"/>
            <a:endParaRPr lang="es-MX" sz="1200" b="0" i="1" u="none" strike="noStrike" kern="1200" noProof="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Si ustedes y su pareja deciden que es momento de tener sexo, pueden usar la Lista de verificación para una sexualidad segura para asegurarse de que lo hagan de la manera más segura posible. En la clase de hoy, pasaremos por la lista de verificación paso por paso.</a:t>
            </a:r>
            <a:endParaRPr lang="en-US" dirty="0"/>
          </a:p>
        </p:txBody>
      </p:sp>
      <p:sp>
        <p:nvSpPr>
          <p:cNvPr id="4" name="Slide Number Placeholder 3"/>
          <p:cNvSpPr>
            <a:spLocks noGrp="1"/>
          </p:cNvSpPr>
          <p:nvPr>
            <p:ph type="sldNum" sz="quarter" idx="10"/>
          </p:nvPr>
        </p:nvSpPr>
        <p:spPr/>
        <p:txBody>
          <a:bodyPr/>
          <a:lstStyle/>
          <a:p>
            <a:fld id="{1C3E1844-3CBD-4F48-8420-8D7D29AE8A9D}" type="slidenum">
              <a:rPr lang="en-US" smtClean="0"/>
              <a:t>8</a:t>
            </a:fld>
            <a:endParaRPr lang="en-US" dirty="0"/>
          </a:p>
        </p:txBody>
      </p:sp>
    </p:spTree>
    <p:extLst>
      <p:ext uri="{BB962C8B-B14F-4D97-AF65-F5344CB8AC3E}">
        <p14:creationId xmlns:p14="http://schemas.microsoft.com/office/powerpoint/2010/main" val="148246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Hemos agregado siete elementos a nuestra Lista de verificación para sexualidad segura! Pasaremos la clase de hoy viendo qué recuerdan acerca de cada uno de estos elementos. Repasar esta lista de verificación antes de tener sexo puede ayudarles a ustedes y a su pareja a vivir de manera más segura y más sana</a:t>
            </a:r>
            <a:r>
              <a:rPr lang="es-MX" i="1" baseline="0" noProof="0" dirty="0"/>
              <a:t>.</a:t>
            </a:r>
            <a:endParaRPr lang="es-MX" noProof="0" dirty="0"/>
          </a:p>
        </p:txBody>
      </p:sp>
      <p:sp>
        <p:nvSpPr>
          <p:cNvPr id="4" name="Slide Number Placeholder 3"/>
          <p:cNvSpPr>
            <a:spLocks noGrp="1"/>
          </p:cNvSpPr>
          <p:nvPr>
            <p:ph type="sldNum" sz="quarter" idx="10"/>
          </p:nvPr>
        </p:nvSpPr>
        <p:spPr/>
        <p:txBody>
          <a:bodyPr/>
          <a:lstStyle/>
          <a:p>
            <a:fld id="{1C3E1844-3CBD-4F48-8420-8D7D29AE8A9D}" type="slidenum">
              <a:rPr lang="en-US" smtClean="0"/>
              <a:t>9</a:t>
            </a:fld>
            <a:endParaRPr lang="en-US" dirty="0"/>
          </a:p>
        </p:txBody>
      </p:sp>
    </p:spTree>
    <p:extLst>
      <p:ext uri="{BB962C8B-B14F-4D97-AF65-F5344CB8AC3E}">
        <p14:creationId xmlns:p14="http://schemas.microsoft.com/office/powerpoint/2010/main" val="108329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2CA953-0F86-448E-B555-0D89E63F83D2}" type="datetimeFigureOut">
              <a:rPr lang="en-US" smtClean="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103185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CA953-0F86-448E-B555-0D89E63F83D2}" type="datetimeFigureOut">
              <a:rPr lang="en-US" smtClean="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406687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CA953-0F86-448E-B555-0D89E63F83D2}" type="datetimeFigureOut">
              <a:rPr lang="en-US" smtClean="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21846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CA953-0F86-448E-B555-0D89E63F83D2}" type="datetimeFigureOut">
              <a:rPr lang="en-US" smtClean="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3160012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2CA953-0F86-448E-B555-0D89E63F83D2}" type="datetimeFigureOut">
              <a:rPr lang="en-US" smtClean="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38526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2CA953-0F86-448E-B555-0D89E63F83D2}" type="datetimeFigureOut">
              <a:rPr lang="en-US" smtClean="0"/>
              <a:t>3/8/23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7524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2CA953-0F86-448E-B555-0D89E63F83D2}" type="datetimeFigureOut">
              <a:rPr lang="en-US" smtClean="0"/>
              <a:t>3/8/23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286034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2CA953-0F86-448E-B555-0D89E63F83D2}" type="datetimeFigureOut">
              <a:rPr lang="en-US" smtClean="0"/>
              <a:t>3/8/23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97688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CA953-0F86-448E-B555-0D89E63F83D2}" type="datetimeFigureOut">
              <a:rPr lang="en-US" smtClean="0"/>
              <a:t>3/8/23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2052359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2CA953-0F86-448E-B555-0D89E63F83D2}" type="datetimeFigureOut">
              <a:rPr lang="en-US" smtClean="0"/>
              <a:t>3/8/23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3365021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2CA953-0F86-448E-B555-0D89E63F83D2}" type="datetimeFigureOut">
              <a:rPr lang="en-US" smtClean="0"/>
              <a:t>3/8/23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119A9F-83D5-4FAF-B205-62E8FFDCF8A3}" type="slidenum">
              <a:rPr lang="en-US" smtClean="0"/>
              <a:t>‹#›</a:t>
            </a:fld>
            <a:endParaRPr lang="en-US" dirty="0"/>
          </a:p>
        </p:txBody>
      </p:sp>
    </p:spTree>
    <p:extLst>
      <p:ext uri="{BB962C8B-B14F-4D97-AF65-F5344CB8AC3E}">
        <p14:creationId xmlns:p14="http://schemas.microsoft.com/office/powerpoint/2010/main" val="369870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CA953-0F86-448E-B555-0D89E63F83D2}" type="datetimeFigureOut">
              <a:rPr lang="en-US" smtClean="0"/>
              <a:t>3/8/23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19A9F-83D5-4FAF-B205-62E8FFDCF8A3}" type="slidenum">
              <a:rPr lang="en-US" smtClean="0"/>
              <a:t>‹#›</a:t>
            </a:fld>
            <a:endParaRPr lang="en-US" dirty="0"/>
          </a:p>
        </p:txBody>
      </p:sp>
    </p:spTree>
    <p:extLst>
      <p:ext uri="{BB962C8B-B14F-4D97-AF65-F5344CB8AC3E}">
        <p14:creationId xmlns:p14="http://schemas.microsoft.com/office/powerpoint/2010/main" val="107661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5.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8.jpe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2.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2.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2.jpeg"/><Relationship Id="rId21" Type="http://schemas.openxmlformats.org/officeDocument/2006/relationships/image" Target="../media/image29.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png"/><Relationship Id="rId24" Type="http://schemas.openxmlformats.org/officeDocument/2006/relationships/image" Target="../media/image32.png"/><Relationship Id="rId5" Type="http://schemas.openxmlformats.org/officeDocument/2006/relationships/image" Target="../media/image14.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9.png"/><Relationship Id="rId19"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7.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png"/><Relationship Id="rId7"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91.jpe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1.png"/><Relationship Id="rId3" Type="http://schemas.openxmlformats.org/officeDocument/2006/relationships/image" Target="../media/image45.png"/><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6.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0"/>
            <a:ext cx="12166314"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7147" t="37681" r="37800" b="44734"/>
          <a:stretch/>
        </p:blipFill>
        <p:spPr>
          <a:xfrm>
            <a:off x="9939130" y="180921"/>
            <a:ext cx="1987826" cy="786488"/>
          </a:xfrm>
          <a:prstGeom prst="rect">
            <a:avLst/>
          </a:prstGeom>
        </p:spPr>
      </p:pic>
      <p:grpSp>
        <p:nvGrpSpPr>
          <p:cNvPr id="6" name="Group 5"/>
          <p:cNvGrpSpPr/>
          <p:nvPr/>
        </p:nvGrpSpPr>
        <p:grpSpPr>
          <a:xfrm>
            <a:off x="2025445" y="60255"/>
            <a:ext cx="6163212" cy="1200329"/>
            <a:chOff x="2025445" y="60255"/>
            <a:chExt cx="5462648" cy="1200329"/>
          </a:xfrm>
        </p:grpSpPr>
        <p:sp>
          <p:nvSpPr>
            <p:cNvPr id="7" name="Rectangle 6"/>
            <p:cNvSpPr/>
            <p:nvPr/>
          </p:nvSpPr>
          <p:spPr>
            <a:xfrm>
              <a:off x="2025445" y="180921"/>
              <a:ext cx="4574467" cy="486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08697" y="60255"/>
              <a:ext cx="5379396" cy="1200329"/>
            </a:xfrm>
            <a:prstGeom prst="rect">
              <a:avLst/>
            </a:prstGeom>
            <a:solidFill>
              <a:schemeClr val="bg1"/>
            </a:solidFill>
          </p:spPr>
          <p:txBody>
            <a:bodyPr wrap="square" rtlCol="0">
              <a:spAutoFit/>
            </a:bodyPr>
            <a:lstStyle/>
            <a:p>
              <a:r>
                <a:rPr lang="es-MX" sz="3600" dirty="0">
                  <a:latin typeface="Marvin Round" panose="02000000000000000000" pitchFamily="2" charset="0"/>
                  <a:ea typeface="Open Sans Extrabold" panose="020B0906030804020204" pitchFamily="34" charset="0"/>
                  <a:cs typeface="Open Sans Extrabold" panose="020B0906030804020204" pitchFamily="34" charset="0"/>
                </a:rPr>
                <a:t>Mis derechos, mi vida</a:t>
              </a:r>
            </a:p>
          </p:txBody>
        </p:sp>
      </p:grpSp>
      <p:sp>
        <p:nvSpPr>
          <p:cNvPr id="9" name="TextBox 8"/>
          <p:cNvSpPr txBox="1"/>
          <p:nvPr/>
        </p:nvSpPr>
        <p:spPr>
          <a:xfrm>
            <a:off x="222247" y="1616733"/>
            <a:ext cx="5755474" cy="3785652"/>
          </a:xfrm>
          <a:prstGeom prst="rect">
            <a:avLst/>
          </a:prstGeom>
          <a:solidFill>
            <a:schemeClr val="bg1"/>
          </a:solidFill>
        </p:spPr>
        <p:txBody>
          <a:bodyPr wrap="square" rtlCol="0">
            <a:spAutoFit/>
          </a:bodyPr>
          <a:lstStyle/>
          <a:p>
            <a:pPr algn="ctr"/>
            <a:r>
              <a:rPr lang="es-MX" sz="6000" dirty="0">
                <a:latin typeface="PraterBlockPro" panose="020B0504010101020102" pitchFamily="34" charset="77"/>
                <a:ea typeface="Open Sans Extrabold" panose="020B0906030804020204" pitchFamily="34" charset="0"/>
                <a:cs typeface="PraterBlockPro" panose="020B0504010101020102" pitchFamily="34" charset="77"/>
              </a:rPr>
              <a:t>¿Es momento de que usted y se pareja tengan sexo?</a:t>
            </a:r>
          </a:p>
        </p:txBody>
      </p:sp>
      <p:sp>
        <p:nvSpPr>
          <p:cNvPr id="2" name="Oval 1"/>
          <p:cNvSpPr/>
          <p:nvPr/>
        </p:nvSpPr>
        <p:spPr>
          <a:xfrm rot="1233161">
            <a:off x="9224309" y="1107846"/>
            <a:ext cx="1381108" cy="12380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194633" y="1274232"/>
            <a:ext cx="1413164" cy="1015663"/>
          </a:xfrm>
          <a:prstGeom prst="rect">
            <a:avLst/>
          </a:prstGeom>
          <a:noFill/>
        </p:spPr>
        <p:txBody>
          <a:bodyPr wrap="square" rtlCol="0">
            <a:spAutoFit/>
          </a:bodyPr>
          <a:lstStyle/>
          <a:p>
            <a:pPr algn="ctr"/>
            <a:r>
              <a:rPr lang="es-MX" sz="1500" dirty="0">
                <a:latin typeface="Tahoma" panose="020B0604030504040204" pitchFamily="34" charset="0"/>
                <a:ea typeface="Tahoma" panose="020B0604030504040204" pitchFamily="34" charset="0"/>
                <a:cs typeface="Tahoma" panose="020B0604030504040204" pitchFamily="34" charset="0"/>
              </a:rPr>
              <a:t>¿Cree que es momento de que tengamos sexo?</a:t>
            </a:r>
          </a:p>
        </p:txBody>
      </p:sp>
      <p:sp>
        <p:nvSpPr>
          <p:cNvPr id="11" name="Footer Placeholder 3">
            <a:extLst>
              <a:ext uri="{FF2B5EF4-FFF2-40B4-BE49-F238E27FC236}">
                <a16:creationId xmlns:a16="http://schemas.microsoft.com/office/drawing/2014/main" id="{D79FFAEB-5011-4FE0-BAF8-FA536D4DA6A1}"/>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82488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595" b="16618"/>
          <a:stretch/>
        </p:blipFill>
        <p:spPr>
          <a:xfrm>
            <a:off x="581011" y="2491159"/>
            <a:ext cx="5365327" cy="317042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3280" r="8529"/>
          <a:stretch/>
        </p:blipFill>
        <p:spPr>
          <a:xfrm rot="5400000">
            <a:off x="6897223" y="2120526"/>
            <a:ext cx="4191085" cy="4117133"/>
          </a:xfrm>
          <a:prstGeom prst="rect">
            <a:avLst/>
          </a:prstGeom>
        </p:spPr>
      </p:pic>
      <p:sp>
        <p:nvSpPr>
          <p:cNvPr id="2" name="Title 1"/>
          <p:cNvSpPr>
            <a:spLocks noGrp="1"/>
          </p:cNvSpPr>
          <p:nvPr>
            <p:ph type="title"/>
          </p:nvPr>
        </p:nvSpPr>
        <p:spPr>
          <a:xfrm>
            <a:off x="1872900" y="578863"/>
            <a:ext cx="8229599" cy="1325563"/>
          </a:xfrm>
        </p:spPr>
        <p:txBody>
          <a:bodyPr>
            <a:normAutofit/>
          </a:bodyPr>
          <a:lstStyle/>
          <a:p>
            <a:r>
              <a:rPr lang="es-MX" sz="3600" b="1" dirty="0">
                <a:latin typeface="Tahoma" panose="020B0604030504040204" pitchFamily="34" charset="0"/>
                <a:ea typeface="Tahoma" panose="020B0604030504040204" pitchFamily="34" charset="0"/>
                <a:cs typeface="Tahoma" panose="020B0604030504040204" pitchFamily="34" charset="0"/>
              </a:rPr>
              <a:t>1. Un lugar seguro y privado</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7474" r="20555" b="39894"/>
          <a:stretch/>
        </p:blipFill>
        <p:spPr>
          <a:xfrm>
            <a:off x="410265" y="2083549"/>
            <a:ext cx="5706817" cy="3689565"/>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7474" r="20555" b="39894"/>
          <a:stretch/>
        </p:blipFill>
        <p:spPr>
          <a:xfrm>
            <a:off x="6771376" y="1523279"/>
            <a:ext cx="4392118" cy="4872166"/>
          </a:xfrm>
          <a:prstGeom prst="rect">
            <a:avLst/>
          </a:prstGeom>
        </p:spPr>
      </p:pic>
      <p:pic>
        <p:nvPicPr>
          <p:cNvPr id="7" name="Picture 6"/>
          <p:cNvPicPr>
            <a:picLocks noChangeAspect="1"/>
          </p:cNvPicPr>
          <p:nvPr/>
        </p:nvPicPr>
        <p:blipFill>
          <a:blip r:embed="rId7"/>
          <a:stretch>
            <a:fillRect/>
          </a:stretch>
        </p:blipFill>
        <p:spPr>
          <a:xfrm>
            <a:off x="8969085" y="220673"/>
            <a:ext cx="1764098" cy="1582741"/>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A3463BED-35F2-49CB-8F67-73C3AE735516}"/>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649546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254" y="986021"/>
            <a:ext cx="11260582" cy="63474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486" y="1588595"/>
            <a:ext cx="4385026" cy="4374829"/>
          </a:xfrm>
          <a:prstGeom prst="rect">
            <a:avLst/>
          </a:prstGeom>
        </p:spPr>
      </p:pic>
      <p:sp>
        <p:nvSpPr>
          <p:cNvPr id="8" name="Title 1"/>
          <p:cNvSpPr>
            <a:spLocks noGrp="1"/>
          </p:cNvSpPr>
          <p:nvPr>
            <p:ph type="title"/>
          </p:nvPr>
        </p:nvSpPr>
        <p:spPr>
          <a:xfrm>
            <a:off x="2287536" y="118990"/>
            <a:ext cx="10523300" cy="1321884"/>
          </a:xfrm>
        </p:spPr>
        <p:txBody>
          <a:bodyPr/>
          <a:lstStyle/>
          <a:p>
            <a:r>
              <a:rPr lang="es-MX" b="1">
                <a:latin typeface="Tahoma" panose="020B0604030504040204" pitchFamily="34" charset="0"/>
                <a:ea typeface="Tahoma" panose="020B0604030504040204" pitchFamily="34" charset="0"/>
                <a:cs typeface="Tahoma" panose="020B0604030504040204" pitchFamily="34" charset="0"/>
              </a:rPr>
              <a:t>Hoteles y seguridad</a:t>
            </a:r>
          </a:p>
        </p:txBody>
      </p:sp>
      <p:sp>
        <p:nvSpPr>
          <p:cNvPr id="9" name="TextBox 8"/>
          <p:cNvSpPr txBox="1"/>
          <p:nvPr/>
        </p:nvSpPr>
        <p:spPr>
          <a:xfrm>
            <a:off x="1533236" y="5919938"/>
            <a:ext cx="3232728" cy="400110"/>
          </a:xfrm>
          <a:prstGeom prst="rect">
            <a:avLst/>
          </a:prstGeom>
          <a:noFill/>
          <a:ln w="57150">
            <a:solidFill>
              <a:schemeClr val="tx1"/>
            </a:solidFill>
          </a:ln>
        </p:spPr>
        <p:txBody>
          <a:bodyPr wrap="square" rtlCol="0">
            <a:spAutoFit/>
          </a:bodyPr>
          <a:lstStyle/>
          <a:p>
            <a:r>
              <a:rPr lang="es-MX" sz="2000">
                <a:latin typeface="Tahoma" panose="020B0604030504040204" pitchFamily="34" charset="0"/>
                <a:ea typeface="Tahoma" panose="020B0604030504040204" pitchFamily="34" charset="0"/>
                <a:cs typeface="Tahoma" panose="020B0604030504040204" pitchFamily="34" charset="0"/>
              </a:rPr>
              <a:t>Círculo verde de confianza</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 name="TextBox 1"/>
          <p:cNvSpPr txBox="1"/>
          <p:nvPr/>
        </p:nvSpPr>
        <p:spPr>
          <a:xfrm>
            <a:off x="7555230" y="3451860"/>
            <a:ext cx="2674620" cy="707886"/>
          </a:xfrm>
          <a:prstGeom prst="rect">
            <a:avLst/>
          </a:prstGeom>
          <a:solidFill>
            <a:schemeClr val="bg1"/>
          </a:solidFill>
        </p:spPr>
        <p:txBody>
          <a:bodyPr wrap="square" rtlCol="0">
            <a:spAutoFit/>
          </a:bodyPr>
          <a:lstStyle/>
          <a:p>
            <a:r>
              <a:rPr lang="en-US" sz="4000" dirty="0">
                <a:latin typeface="Tahoma" panose="020B0604030504040204" pitchFamily="34" charset="0"/>
                <a:ea typeface="Tahoma" panose="020B0604030504040204" pitchFamily="34" charset="0"/>
                <a:cs typeface="Tahoma" panose="020B0604030504040204" pitchFamily="34" charset="0"/>
              </a:rPr>
              <a:t>   HOTEL</a:t>
            </a:r>
          </a:p>
        </p:txBody>
      </p:sp>
      <p:sp>
        <p:nvSpPr>
          <p:cNvPr id="10" name="Footer Placeholder 3">
            <a:extLst>
              <a:ext uri="{FF2B5EF4-FFF2-40B4-BE49-F238E27FC236}">
                <a16:creationId xmlns:a16="http://schemas.microsoft.com/office/drawing/2014/main" id="{348823EF-8B09-4D55-AC47-BBE6553394D8}"/>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50872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394" y="118989"/>
            <a:ext cx="10515600" cy="1325563"/>
          </a:xfrm>
        </p:spPr>
        <p:txBody>
          <a:bodyPr/>
          <a:lstStyle/>
          <a:p>
            <a:r>
              <a:rPr lang="es-MX" b="1" dirty="0">
                <a:latin typeface="Tahoma" panose="020B0604030504040204" pitchFamily="34" charset="0"/>
                <a:ea typeface="Tahoma" panose="020B0604030504040204" pitchFamily="34" charset="0"/>
                <a:cs typeface="Tahoma" panose="020B0604030504040204" pitchFamily="34" charset="0"/>
              </a:rPr>
              <a:t>2. Pareja sexual segura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747" y="1167664"/>
            <a:ext cx="9394520" cy="529255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7906" t="21534" r="21694" b="27520"/>
          <a:stretch/>
        </p:blipFill>
        <p:spPr>
          <a:xfrm>
            <a:off x="8680536" y="55887"/>
            <a:ext cx="1622515" cy="1532708"/>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Oval 11"/>
          <p:cNvSpPr/>
          <p:nvPr/>
        </p:nvSpPr>
        <p:spPr>
          <a:xfrm rot="21245111">
            <a:off x="8295969" y="4132666"/>
            <a:ext cx="887053" cy="2794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21245111">
            <a:off x="5654894" y="4403414"/>
            <a:ext cx="662104" cy="1853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052560" y="3417628"/>
            <a:ext cx="811530" cy="369332"/>
          </a:xfrm>
          <a:prstGeom prst="rect">
            <a:avLst/>
          </a:prstGeom>
          <a:solidFill>
            <a:schemeClr val="bg1"/>
          </a:solidFill>
        </p:spPr>
        <p:txBody>
          <a:bodyPr wrap="square" rtlCol="0">
            <a:spAutoFit/>
          </a:bodyPr>
          <a:lstStyle/>
          <a:p>
            <a:r>
              <a:rPr lang="es-MX" dirty="0">
                <a:latin typeface="Tahoma" panose="020B0604030504040204" pitchFamily="34" charset="0"/>
                <a:ea typeface="Tahoma" panose="020B0604030504040204" pitchFamily="34" charset="0"/>
                <a:cs typeface="Tahoma" panose="020B0604030504040204" pitchFamily="34" charset="0"/>
              </a:rPr>
              <a:t>Policía</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sp>
        <p:nvSpPr>
          <p:cNvPr id="15" name="Footer Placeholder 3">
            <a:extLst>
              <a:ext uri="{FF2B5EF4-FFF2-40B4-BE49-F238E27FC236}">
                <a16:creationId xmlns:a16="http://schemas.microsoft.com/office/drawing/2014/main" id="{33C5B9FA-FCA2-4CA3-BF44-F98417904564}"/>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16" name="TextBox 15">
            <a:extLst>
              <a:ext uri="{FF2B5EF4-FFF2-40B4-BE49-F238E27FC236}">
                <a16:creationId xmlns:a16="http://schemas.microsoft.com/office/drawing/2014/main" id="{D5B8009F-E5D3-40A1-B8C5-7FDDB9F214E5}"/>
              </a:ext>
            </a:extLst>
          </p:cNvPr>
          <p:cNvSpPr txBox="1"/>
          <p:nvPr/>
        </p:nvSpPr>
        <p:spPr>
          <a:xfrm>
            <a:off x="4445187" y="3019959"/>
            <a:ext cx="1186248" cy="707886"/>
          </a:xfrm>
          <a:prstGeom prst="rect">
            <a:avLst/>
          </a:prstGeom>
          <a:solidFill>
            <a:schemeClr val="bg1"/>
          </a:solid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14 </a:t>
            </a:r>
            <a:r>
              <a:rPr lang="en-US" sz="2000" dirty="0" err="1">
                <a:latin typeface="Tahoma" panose="020B0604030504040204" pitchFamily="34" charset="0"/>
                <a:ea typeface="Tahoma" panose="020B0604030504040204" pitchFamily="34" charset="0"/>
                <a:cs typeface="Tahoma" panose="020B0604030504040204" pitchFamily="34" charset="0"/>
              </a:rPr>
              <a:t>años</a:t>
            </a:r>
            <a:r>
              <a:rPr lang="en-US" sz="2000" dirty="0">
                <a:latin typeface="Tahoma" panose="020B0604030504040204" pitchFamily="34" charset="0"/>
                <a:ea typeface="Tahoma" panose="020B0604030504040204" pitchFamily="34" charset="0"/>
                <a:cs typeface="Tahoma" panose="020B0604030504040204" pitchFamily="34" charset="0"/>
              </a:rPr>
              <a:t> de </a:t>
            </a:r>
            <a:r>
              <a:rPr lang="en-US" sz="2000" dirty="0" err="1">
                <a:latin typeface="Tahoma" panose="020B0604030504040204" pitchFamily="34" charset="0"/>
                <a:ea typeface="Tahoma" panose="020B0604030504040204" pitchFamily="34" charset="0"/>
                <a:cs typeface="Tahoma" panose="020B0604030504040204" pitchFamily="34" charset="0"/>
              </a:rPr>
              <a:t>edad</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B58BCB96-7424-41F2-AD04-BC3A44EAF117}"/>
              </a:ext>
            </a:extLst>
          </p:cNvPr>
          <p:cNvSpPr txBox="1"/>
          <p:nvPr/>
        </p:nvSpPr>
        <p:spPr>
          <a:xfrm>
            <a:off x="6030276" y="2971699"/>
            <a:ext cx="1186248" cy="707886"/>
          </a:xfrm>
          <a:prstGeom prst="rect">
            <a:avLst/>
          </a:prstGeom>
          <a:solidFill>
            <a:schemeClr val="bg1"/>
          </a:solid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16 </a:t>
            </a:r>
            <a:r>
              <a:rPr lang="en-US" sz="2000" dirty="0" err="1">
                <a:latin typeface="Tahoma" panose="020B0604030504040204" pitchFamily="34" charset="0"/>
                <a:ea typeface="Tahoma" panose="020B0604030504040204" pitchFamily="34" charset="0"/>
                <a:cs typeface="Tahoma" panose="020B0604030504040204" pitchFamily="34" charset="0"/>
              </a:rPr>
              <a:t>años</a:t>
            </a:r>
            <a:r>
              <a:rPr lang="en-US" sz="2000" dirty="0">
                <a:latin typeface="Tahoma" panose="020B0604030504040204" pitchFamily="34" charset="0"/>
                <a:ea typeface="Tahoma" panose="020B0604030504040204" pitchFamily="34" charset="0"/>
                <a:cs typeface="Tahoma" panose="020B0604030504040204" pitchFamily="34" charset="0"/>
              </a:rPr>
              <a:t> de </a:t>
            </a:r>
            <a:r>
              <a:rPr lang="en-US" sz="2000" dirty="0" err="1">
                <a:latin typeface="Tahoma" panose="020B0604030504040204" pitchFamily="34" charset="0"/>
                <a:ea typeface="Tahoma" panose="020B0604030504040204" pitchFamily="34" charset="0"/>
                <a:cs typeface="Tahoma" panose="020B0604030504040204" pitchFamily="34" charset="0"/>
              </a:rPr>
              <a:t>edad</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CE0BAC3E-7AAE-4D6C-8D05-80DF72CA9736}"/>
              </a:ext>
            </a:extLst>
          </p:cNvPr>
          <p:cNvSpPr txBox="1"/>
          <p:nvPr/>
        </p:nvSpPr>
        <p:spPr>
          <a:xfrm rot="20836716">
            <a:off x="2740894" y="4887291"/>
            <a:ext cx="2203512" cy="400110"/>
          </a:xfrm>
          <a:prstGeom prst="rect">
            <a:avLst/>
          </a:prstGeom>
          <a:solidFill>
            <a:schemeClr val="bg1"/>
          </a:solid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¡¡Solo </a:t>
            </a:r>
            <a:r>
              <a:rPr lang="en-US" sz="2000" b="1" dirty="0" err="1">
                <a:latin typeface="Tahoma" panose="020B0604030504040204" pitchFamily="34" charset="0"/>
                <a:ea typeface="Tahoma" panose="020B0604030504040204" pitchFamily="34" charset="0"/>
                <a:cs typeface="Tahoma" panose="020B0604030504040204" pitchFamily="34" charset="0"/>
              </a:rPr>
              <a:t>adultos</a:t>
            </a:r>
            <a:r>
              <a:rPr lang="en-US" sz="2000" b="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687350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614" y="385062"/>
            <a:ext cx="9512772" cy="1325563"/>
          </a:xfrm>
        </p:spPr>
        <p:txBody>
          <a:bodyPr>
            <a:normAutofit/>
          </a:bodyPr>
          <a:lstStyle/>
          <a:p>
            <a:pPr algn="ctr"/>
            <a:r>
              <a:rPr lang="es-MX" b="1" dirty="0">
                <a:latin typeface="Tahoma" panose="020B0604030504040204" pitchFamily="34" charset="0"/>
                <a:ea typeface="Tahoma" panose="020B0604030504040204" pitchFamily="34" charset="0"/>
                <a:cs typeface="Tahoma" panose="020B0604030504040204" pitchFamily="34" charset="0"/>
              </a:rPr>
              <a:t>¿Dónde está su pareja en el mapa de relaciones?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5883" b="42374"/>
          <a:stretch/>
        </p:blipFill>
        <p:spPr>
          <a:xfrm>
            <a:off x="6096000" y="1137655"/>
            <a:ext cx="5372194" cy="511491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09" t="26667" r="60748" b="24775"/>
          <a:stretch/>
        </p:blipFill>
        <p:spPr>
          <a:xfrm>
            <a:off x="1818891" y="2114221"/>
            <a:ext cx="3766782" cy="392775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a:extLst>
              <a:ext uri="{FF2B5EF4-FFF2-40B4-BE49-F238E27FC236}">
                <a16:creationId xmlns:a16="http://schemas.microsoft.com/office/drawing/2014/main" id="{612CB2A9-84F8-45F2-A504-835D0702119A}"/>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257752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32052"/>
            <a:ext cx="5611091" cy="1325563"/>
          </a:xfrm>
        </p:spPr>
        <p:txBody>
          <a:bodyPr/>
          <a:lstStyle/>
          <a:p>
            <a:r>
              <a:rPr lang="es-MX" b="1">
                <a:latin typeface="Tahoma" panose="020B0604030504040204" pitchFamily="34" charset="0"/>
                <a:ea typeface="Tahoma" panose="020B0604030504040204" pitchFamily="34" charset="0"/>
                <a:cs typeface="Tahoma" panose="020B0604030504040204" pitchFamily="34" charset="0"/>
              </a:rPr>
              <a:t>3. Límites sexuales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55" y="1627028"/>
            <a:ext cx="10035451" cy="5268233"/>
          </a:xfrm>
          <a:prstGeom prst="rect">
            <a:avLst/>
          </a:prstGeom>
        </p:spPr>
      </p:pic>
      <p:grpSp>
        <p:nvGrpSpPr>
          <p:cNvPr id="12" name="Group 11"/>
          <p:cNvGrpSpPr/>
          <p:nvPr/>
        </p:nvGrpSpPr>
        <p:grpSpPr>
          <a:xfrm>
            <a:off x="6834066" y="1129578"/>
            <a:ext cx="4013011" cy="994900"/>
            <a:chOff x="3444453" y="3782417"/>
            <a:chExt cx="3727641" cy="1105921"/>
          </a:xfrm>
        </p:grpSpPr>
        <p:sp>
          <p:nvSpPr>
            <p:cNvPr id="16" name="Rectangle 15"/>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 name="Rectangle 2"/>
          <p:cNvSpPr/>
          <p:nvPr/>
        </p:nvSpPr>
        <p:spPr>
          <a:xfrm>
            <a:off x="4503420" y="3193794"/>
            <a:ext cx="217170" cy="8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80381" y="4911538"/>
            <a:ext cx="543698" cy="122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3">
            <a:extLst>
              <a:ext uri="{FF2B5EF4-FFF2-40B4-BE49-F238E27FC236}">
                <a16:creationId xmlns:a16="http://schemas.microsoft.com/office/drawing/2014/main" id="{CB9DAB1B-1E1A-4FF2-8E04-685A4C481969}"/>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19" name="TextBox 18">
            <a:extLst>
              <a:ext uri="{FF2B5EF4-FFF2-40B4-BE49-F238E27FC236}">
                <a16:creationId xmlns:a16="http://schemas.microsoft.com/office/drawing/2014/main" id="{CC124E70-FC33-4567-B809-82B5A05128CC}"/>
              </a:ext>
            </a:extLst>
          </p:cNvPr>
          <p:cNvSpPr txBox="1"/>
          <p:nvPr/>
        </p:nvSpPr>
        <p:spPr>
          <a:xfrm>
            <a:off x="7820056" y="1499021"/>
            <a:ext cx="777000" cy="523220"/>
          </a:xfrm>
          <a:prstGeom prst="rect">
            <a:avLst/>
          </a:prstGeom>
          <a:solidFill>
            <a:srgbClr val="00B050"/>
          </a:solid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¡SÍ!</a:t>
            </a:r>
          </a:p>
        </p:txBody>
      </p:sp>
      <p:sp>
        <p:nvSpPr>
          <p:cNvPr id="21" name="TextBox 20">
            <a:extLst>
              <a:ext uri="{FF2B5EF4-FFF2-40B4-BE49-F238E27FC236}">
                <a16:creationId xmlns:a16="http://schemas.microsoft.com/office/drawing/2014/main" id="{8A9676CA-88F5-4784-A486-4D2A4DAAB799}"/>
              </a:ext>
            </a:extLst>
          </p:cNvPr>
          <p:cNvSpPr txBox="1"/>
          <p:nvPr/>
        </p:nvSpPr>
        <p:spPr>
          <a:xfrm>
            <a:off x="4008533" y="4972682"/>
            <a:ext cx="1087394" cy="461665"/>
          </a:xfrm>
          <a:prstGeom prst="rect">
            <a:avLst/>
          </a:prstGeom>
          <a:solidFill>
            <a:schemeClr val="bg1"/>
          </a:solid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¡SÍ!</a:t>
            </a:r>
          </a:p>
        </p:txBody>
      </p:sp>
      <p:sp>
        <p:nvSpPr>
          <p:cNvPr id="22" name="TextBox 21">
            <a:extLst>
              <a:ext uri="{FF2B5EF4-FFF2-40B4-BE49-F238E27FC236}">
                <a16:creationId xmlns:a16="http://schemas.microsoft.com/office/drawing/2014/main" id="{DB9DDE4E-14F5-424C-8A89-D9E4C4CFDB0C}"/>
              </a:ext>
            </a:extLst>
          </p:cNvPr>
          <p:cNvSpPr txBox="1"/>
          <p:nvPr/>
        </p:nvSpPr>
        <p:spPr>
          <a:xfrm>
            <a:off x="8003269" y="3628789"/>
            <a:ext cx="1087394" cy="461665"/>
          </a:xfrm>
          <a:prstGeom prst="rect">
            <a:avLst/>
          </a:prstGeom>
          <a:solidFill>
            <a:schemeClr val="bg1"/>
          </a:solid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¡NO!</a:t>
            </a:r>
          </a:p>
        </p:txBody>
      </p:sp>
      <p:sp>
        <p:nvSpPr>
          <p:cNvPr id="23" name="TextBox 22">
            <a:extLst>
              <a:ext uri="{FF2B5EF4-FFF2-40B4-BE49-F238E27FC236}">
                <a16:creationId xmlns:a16="http://schemas.microsoft.com/office/drawing/2014/main" id="{239890C1-F545-4A77-9906-46BE16A9DF5D}"/>
              </a:ext>
            </a:extLst>
          </p:cNvPr>
          <p:cNvSpPr txBox="1"/>
          <p:nvPr/>
        </p:nvSpPr>
        <p:spPr>
          <a:xfrm>
            <a:off x="9985149" y="1503965"/>
            <a:ext cx="813819" cy="461665"/>
          </a:xfrm>
          <a:prstGeom prst="rect">
            <a:avLst/>
          </a:prstGeom>
          <a:solidFill>
            <a:srgbClr val="FF4F4F"/>
          </a:solid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¡NO!</a:t>
            </a:r>
          </a:p>
        </p:txBody>
      </p:sp>
      <p:sp>
        <p:nvSpPr>
          <p:cNvPr id="7" name="Freeform 6">
            <a:extLst>
              <a:ext uri="{FF2B5EF4-FFF2-40B4-BE49-F238E27FC236}">
                <a16:creationId xmlns:a16="http://schemas.microsoft.com/office/drawing/2014/main" id="{AF7D4E1A-5807-9346-99A8-7C223C51333D}"/>
              </a:ext>
            </a:extLst>
          </p:cNvPr>
          <p:cNvSpPr/>
          <p:nvPr/>
        </p:nvSpPr>
        <p:spPr>
          <a:xfrm>
            <a:off x="7556500" y="1574751"/>
            <a:ext cx="330200" cy="495349"/>
          </a:xfrm>
          <a:custGeom>
            <a:avLst/>
            <a:gdLst>
              <a:gd name="connsiteX0" fmla="*/ 177800 w 330200"/>
              <a:gd name="connsiteY0" fmla="*/ 49 h 495349"/>
              <a:gd name="connsiteX1" fmla="*/ 114300 w 330200"/>
              <a:gd name="connsiteY1" fmla="*/ 25449 h 495349"/>
              <a:gd name="connsiteX2" fmla="*/ 76200 w 330200"/>
              <a:gd name="connsiteY2" fmla="*/ 38149 h 495349"/>
              <a:gd name="connsiteX3" fmla="*/ 38100 w 330200"/>
              <a:gd name="connsiteY3" fmla="*/ 63549 h 495349"/>
              <a:gd name="connsiteX4" fmla="*/ 12700 w 330200"/>
              <a:gd name="connsiteY4" fmla="*/ 139749 h 495349"/>
              <a:gd name="connsiteX5" fmla="*/ 0 w 330200"/>
              <a:gd name="connsiteY5" fmla="*/ 177849 h 495349"/>
              <a:gd name="connsiteX6" fmla="*/ 25400 w 330200"/>
              <a:gd name="connsiteY6" fmla="*/ 355649 h 495349"/>
              <a:gd name="connsiteX7" fmla="*/ 38100 w 330200"/>
              <a:gd name="connsiteY7" fmla="*/ 393749 h 495349"/>
              <a:gd name="connsiteX8" fmla="*/ 63500 w 330200"/>
              <a:gd name="connsiteY8" fmla="*/ 431849 h 495349"/>
              <a:gd name="connsiteX9" fmla="*/ 101600 w 330200"/>
              <a:gd name="connsiteY9" fmla="*/ 444549 h 495349"/>
              <a:gd name="connsiteX10" fmla="*/ 152400 w 330200"/>
              <a:gd name="connsiteY10" fmla="*/ 469949 h 495349"/>
              <a:gd name="connsiteX11" fmla="*/ 241300 w 330200"/>
              <a:gd name="connsiteY11" fmla="*/ 495349 h 495349"/>
              <a:gd name="connsiteX12" fmla="*/ 330200 w 330200"/>
              <a:gd name="connsiteY12" fmla="*/ 406449 h 495349"/>
              <a:gd name="connsiteX13" fmla="*/ 304800 w 330200"/>
              <a:gd name="connsiteY13" fmla="*/ 88949 h 495349"/>
              <a:gd name="connsiteX14" fmla="*/ 292100 w 330200"/>
              <a:gd name="connsiteY14" fmla="*/ 38149 h 495349"/>
              <a:gd name="connsiteX15" fmla="*/ 254000 w 330200"/>
              <a:gd name="connsiteY15" fmla="*/ 25449 h 495349"/>
              <a:gd name="connsiteX16" fmla="*/ 177800 w 330200"/>
              <a:gd name="connsiteY16" fmla="*/ 49 h 49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200" h="495349">
                <a:moveTo>
                  <a:pt x="177800" y="49"/>
                </a:moveTo>
                <a:cubicBezTo>
                  <a:pt x="154517" y="49"/>
                  <a:pt x="135646" y="17444"/>
                  <a:pt x="114300" y="25449"/>
                </a:cubicBezTo>
                <a:cubicBezTo>
                  <a:pt x="101765" y="30149"/>
                  <a:pt x="88174" y="32162"/>
                  <a:pt x="76200" y="38149"/>
                </a:cubicBezTo>
                <a:cubicBezTo>
                  <a:pt x="62548" y="44975"/>
                  <a:pt x="50800" y="55082"/>
                  <a:pt x="38100" y="63549"/>
                </a:cubicBezTo>
                <a:lnTo>
                  <a:pt x="12700" y="139749"/>
                </a:lnTo>
                <a:lnTo>
                  <a:pt x="0" y="177849"/>
                </a:lnTo>
                <a:cubicBezTo>
                  <a:pt x="10121" y="279058"/>
                  <a:pt x="4152" y="281281"/>
                  <a:pt x="25400" y="355649"/>
                </a:cubicBezTo>
                <a:cubicBezTo>
                  <a:pt x="29078" y="368521"/>
                  <a:pt x="32113" y="381775"/>
                  <a:pt x="38100" y="393749"/>
                </a:cubicBezTo>
                <a:cubicBezTo>
                  <a:pt x="44926" y="407401"/>
                  <a:pt x="51581" y="422314"/>
                  <a:pt x="63500" y="431849"/>
                </a:cubicBezTo>
                <a:cubicBezTo>
                  <a:pt x="73953" y="440212"/>
                  <a:pt x="89295" y="439276"/>
                  <a:pt x="101600" y="444549"/>
                </a:cubicBezTo>
                <a:cubicBezTo>
                  <a:pt x="119001" y="452007"/>
                  <a:pt x="134999" y="462491"/>
                  <a:pt x="152400" y="469949"/>
                </a:cubicBezTo>
                <a:cubicBezTo>
                  <a:pt x="177907" y="480881"/>
                  <a:pt x="215521" y="488904"/>
                  <a:pt x="241300" y="495349"/>
                </a:cubicBezTo>
                <a:cubicBezTo>
                  <a:pt x="328639" y="437123"/>
                  <a:pt x="307847" y="473509"/>
                  <a:pt x="330200" y="406449"/>
                </a:cubicBezTo>
                <a:cubicBezTo>
                  <a:pt x="286298" y="274744"/>
                  <a:pt x="330085" y="417653"/>
                  <a:pt x="304800" y="88949"/>
                </a:cubicBezTo>
                <a:cubicBezTo>
                  <a:pt x="303461" y="71546"/>
                  <a:pt x="303004" y="51779"/>
                  <a:pt x="292100" y="38149"/>
                </a:cubicBezTo>
                <a:cubicBezTo>
                  <a:pt x="283737" y="27696"/>
                  <a:pt x="265974" y="31436"/>
                  <a:pt x="254000" y="25449"/>
                </a:cubicBezTo>
                <a:cubicBezTo>
                  <a:pt x="198504" y="-2299"/>
                  <a:pt x="201083" y="49"/>
                  <a:pt x="177800" y="49"/>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3A0073E-3BF9-461A-A6BF-3BA5B01BD117}"/>
              </a:ext>
            </a:extLst>
          </p:cNvPr>
          <p:cNvSpPr txBox="1"/>
          <p:nvPr/>
        </p:nvSpPr>
        <p:spPr>
          <a:xfrm>
            <a:off x="4378035" y="2852936"/>
            <a:ext cx="870291" cy="461665"/>
          </a:xfrm>
          <a:prstGeom prst="rect">
            <a:avLst/>
          </a:prstGeom>
          <a:solidFill>
            <a:schemeClr val="bg1"/>
          </a:solid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¡SÍ!</a:t>
            </a:r>
          </a:p>
        </p:txBody>
      </p:sp>
    </p:spTree>
    <p:extLst>
      <p:ext uri="{BB962C8B-B14F-4D97-AF65-F5344CB8AC3E}">
        <p14:creationId xmlns:p14="http://schemas.microsoft.com/office/powerpoint/2010/main" val="392428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290" y="89552"/>
            <a:ext cx="10515600" cy="1325563"/>
          </a:xfrm>
        </p:spPr>
        <p:txBody>
          <a:bodyPr/>
          <a:lstStyle/>
          <a:p>
            <a:r>
              <a:rPr lang="es-MX" b="1" dirty="0">
                <a:latin typeface="Tahoma" panose="020B0604030504040204" pitchFamily="34" charset="0"/>
                <a:ea typeface="Tahoma" panose="020B0604030504040204" pitchFamily="34" charset="0"/>
                <a:cs typeface="Tahoma" panose="020B0604030504040204" pitchFamily="34" charset="0"/>
              </a:rPr>
              <a:t>Hablar acerca de límites sexuales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11" y="1566191"/>
            <a:ext cx="8586235" cy="483995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34C4156D-88E7-4100-82AE-386A6D799DC2}"/>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grpSp>
        <p:nvGrpSpPr>
          <p:cNvPr id="16" name="Group 15">
            <a:extLst>
              <a:ext uri="{FF2B5EF4-FFF2-40B4-BE49-F238E27FC236}">
                <a16:creationId xmlns:a16="http://schemas.microsoft.com/office/drawing/2014/main" id="{545AABF7-4252-1D46-AA36-6F73AAC6626B}"/>
              </a:ext>
            </a:extLst>
          </p:cNvPr>
          <p:cNvGrpSpPr/>
          <p:nvPr/>
        </p:nvGrpSpPr>
        <p:grpSpPr>
          <a:xfrm>
            <a:off x="7053379" y="5262936"/>
            <a:ext cx="3388090" cy="1088387"/>
            <a:chOff x="3444453" y="3782417"/>
            <a:chExt cx="3727641" cy="1105921"/>
          </a:xfrm>
        </p:grpSpPr>
        <p:sp>
          <p:nvSpPr>
            <p:cNvPr id="17" name="Rectangle 16">
              <a:extLst>
                <a:ext uri="{FF2B5EF4-FFF2-40B4-BE49-F238E27FC236}">
                  <a16:creationId xmlns:a16="http://schemas.microsoft.com/office/drawing/2014/main" id="{E5BF8114-7A14-6340-8738-16759CD5D4CB}"/>
                </a:ext>
              </a:extLst>
            </p:cNvPr>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B568598-740F-5848-9930-C9D6514A4EFA}"/>
                </a:ext>
              </a:extLst>
            </p:cNvPr>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3C2DA49-E916-9D4D-AD2A-92C563B041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grpSp>
        <p:nvGrpSpPr>
          <p:cNvPr id="20" name="Group 19">
            <a:extLst>
              <a:ext uri="{FF2B5EF4-FFF2-40B4-BE49-F238E27FC236}">
                <a16:creationId xmlns:a16="http://schemas.microsoft.com/office/drawing/2014/main" id="{F3E090F6-12C7-984B-991D-BBDF15B0D020}"/>
              </a:ext>
            </a:extLst>
          </p:cNvPr>
          <p:cNvGrpSpPr/>
          <p:nvPr/>
        </p:nvGrpSpPr>
        <p:grpSpPr>
          <a:xfrm>
            <a:off x="6969328" y="4986172"/>
            <a:ext cx="3604995" cy="1470773"/>
            <a:chOff x="9074289" y="3532602"/>
            <a:chExt cx="2353182" cy="881404"/>
          </a:xfrm>
        </p:grpSpPr>
        <p:pic>
          <p:nvPicPr>
            <p:cNvPr id="21" name="Picture 20">
              <a:extLst>
                <a:ext uri="{FF2B5EF4-FFF2-40B4-BE49-F238E27FC236}">
                  <a16:creationId xmlns:a16="http://schemas.microsoft.com/office/drawing/2014/main" id="{702058B2-B073-BB4E-912E-EA1C42A7796A}"/>
                </a:ext>
              </a:extLst>
            </p:cNvPr>
            <p:cNvPicPr>
              <a:picLocks noChangeAspect="1"/>
            </p:cNvPicPr>
            <p:nvPr/>
          </p:nvPicPr>
          <p:blipFill>
            <a:blip r:embed="rId7"/>
            <a:stretch>
              <a:fillRect/>
            </a:stretch>
          </p:blipFill>
          <p:spPr>
            <a:xfrm>
              <a:off x="9074289" y="3532602"/>
              <a:ext cx="2353182" cy="881404"/>
            </a:xfrm>
            <a:prstGeom prst="rect">
              <a:avLst/>
            </a:prstGeom>
          </p:spPr>
        </p:pic>
        <p:sp>
          <p:nvSpPr>
            <p:cNvPr id="22" name="TextBox 21">
              <a:extLst>
                <a:ext uri="{FF2B5EF4-FFF2-40B4-BE49-F238E27FC236}">
                  <a16:creationId xmlns:a16="http://schemas.microsoft.com/office/drawing/2014/main" id="{64F2CE53-34AA-C748-BA5A-DCD08A3E9270}"/>
                </a:ext>
              </a:extLst>
            </p:cNvPr>
            <p:cNvSpPr txBox="1"/>
            <p:nvPr/>
          </p:nvSpPr>
          <p:spPr>
            <a:xfrm>
              <a:off x="9631325" y="3877296"/>
              <a:ext cx="685324" cy="276666"/>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¡SÍ!</a:t>
              </a:r>
            </a:p>
          </p:txBody>
        </p:sp>
      </p:grpSp>
      <p:sp>
        <p:nvSpPr>
          <p:cNvPr id="23" name="Rectangle 22">
            <a:extLst>
              <a:ext uri="{FF2B5EF4-FFF2-40B4-BE49-F238E27FC236}">
                <a16:creationId xmlns:a16="http://schemas.microsoft.com/office/drawing/2014/main" id="{02035924-BE1A-6444-90D6-4454EEBAF8C8}"/>
              </a:ext>
            </a:extLst>
          </p:cNvPr>
          <p:cNvSpPr/>
          <p:nvPr/>
        </p:nvSpPr>
        <p:spPr>
          <a:xfrm>
            <a:off x="9665411" y="5464751"/>
            <a:ext cx="639369" cy="616293"/>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CA25BE3-0976-CB46-9AE4-2F3B6FB8033E}"/>
              </a:ext>
            </a:extLst>
          </p:cNvPr>
          <p:cNvSpPr txBox="1"/>
          <p:nvPr/>
        </p:nvSpPr>
        <p:spPr>
          <a:xfrm>
            <a:off x="9624793" y="5541990"/>
            <a:ext cx="949529" cy="461665"/>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4315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454" y="114604"/>
            <a:ext cx="10512531" cy="1325563"/>
          </a:xfrm>
        </p:spPr>
        <p:txBody>
          <a:bodyPr>
            <a:normAutofit/>
          </a:bodyPr>
          <a:lstStyle/>
          <a:p>
            <a:r>
              <a:rPr lang="es-MX" sz="4000" b="1" dirty="0">
                <a:latin typeface="Tahoma" panose="020B0604030504040204" pitchFamily="34" charset="0"/>
                <a:ea typeface="Tahoma" panose="020B0604030504040204" pitchFamily="34" charset="0"/>
                <a:cs typeface="Tahoma" panose="020B0604030504040204" pitchFamily="34" charset="0"/>
              </a:rPr>
              <a:t>Práctica de los límites sexuales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0" y="-67194"/>
            <a:ext cx="2211607" cy="179396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915" y="1440167"/>
            <a:ext cx="7866643" cy="4617366"/>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38B3F097-857A-4E57-87C9-0303B1FC1B61}"/>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11" name="Picture 2" descr="4f9d871a-7f42-41a6-9d44-2b32673f4a0e@namprd16">
            <a:extLst>
              <a:ext uri="{FF2B5EF4-FFF2-40B4-BE49-F238E27FC236}">
                <a16:creationId xmlns:a16="http://schemas.microsoft.com/office/drawing/2014/main" id="{B7A7C104-2773-9943-BEC6-43DDC92C05C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5799" y="2477134"/>
            <a:ext cx="7087586" cy="398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449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8906" r="28405"/>
          <a:stretch/>
        </p:blipFill>
        <p:spPr>
          <a:xfrm>
            <a:off x="6702147" y="1702866"/>
            <a:ext cx="3509486" cy="4634005"/>
          </a:xfrm>
          <a:prstGeom prst="rect">
            <a:avLst/>
          </a:prstGeom>
        </p:spPr>
      </p:pic>
      <p:pic>
        <p:nvPicPr>
          <p:cNvPr id="9" name="Picture 8"/>
          <p:cNvPicPr>
            <a:picLocks noChangeAspect="1"/>
          </p:cNvPicPr>
          <p:nvPr/>
        </p:nvPicPr>
        <p:blipFill>
          <a:blip r:embed="rId5"/>
          <a:stretch>
            <a:fillRect/>
          </a:stretch>
        </p:blipFill>
        <p:spPr>
          <a:xfrm>
            <a:off x="8829415" y="178392"/>
            <a:ext cx="1948008" cy="1770916"/>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4" name="Footer Placeholder 3">
            <a:extLst>
              <a:ext uri="{FF2B5EF4-FFF2-40B4-BE49-F238E27FC236}">
                <a16:creationId xmlns:a16="http://schemas.microsoft.com/office/drawing/2014/main" id="{1BCF32AA-A581-4F9A-849A-447F01AD3A09}"/>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16" name="Title 1">
            <a:extLst>
              <a:ext uri="{FF2B5EF4-FFF2-40B4-BE49-F238E27FC236}">
                <a16:creationId xmlns:a16="http://schemas.microsoft.com/office/drawing/2014/main" id="{D3DB63A2-8EED-7C39-5394-91E02A00B882}"/>
              </a:ext>
            </a:extLst>
          </p:cNvPr>
          <p:cNvSpPr txBox="1">
            <a:spLocks/>
          </p:cNvSpPr>
          <p:nvPr/>
        </p:nvSpPr>
        <p:spPr>
          <a:xfrm>
            <a:off x="2197961" y="377303"/>
            <a:ext cx="7910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4000" b="1" dirty="0">
                <a:latin typeface="Tahoma" panose="020B0604030504040204" pitchFamily="34" charset="0"/>
                <a:ea typeface="Tahoma" panose="020B0604030504040204" pitchFamily="34" charset="0"/>
                <a:cs typeface="Tahoma" panose="020B0604030504040204" pitchFamily="34" charset="0"/>
              </a:rPr>
              <a:t>Práctica de los límites sexuales</a:t>
            </a:r>
          </a:p>
        </p:txBody>
      </p:sp>
      <p:pic>
        <p:nvPicPr>
          <p:cNvPr id="12" name="Picture 2" descr="4f9d871a-7f42-41a6-9d44-2b32673f4a0e@namprd16">
            <a:extLst>
              <a:ext uri="{FF2B5EF4-FFF2-40B4-BE49-F238E27FC236}">
                <a16:creationId xmlns:a16="http://schemas.microsoft.com/office/drawing/2014/main" id="{E284624E-5A5A-9B4A-8C0D-0D05CFE5039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85799" y="2477134"/>
            <a:ext cx="7087586" cy="398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62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8906" r="28405"/>
          <a:stretch/>
        </p:blipFill>
        <p:spPr>
          <a:xfrm>
            <a:off x="6755601" y="1558454"/>
            <a:ext cx="3509486" cy="4634005"/>
          </a:xfrm>
          <a:prstGeom prst="rect">
            <a:avLst/>
          </a:prstGeom>
        </p:spPr>
      </p:pic>
      <p:pic>
        <p:nvPicPr>
          <p:cNvPr id="11" name="Picture 10"/>
          <p:cNvPicPr>
            <a:picLocks noChangeAspect="1"/>
          </p:cNvPicPr>
          <p:nvPr/>
        </p:nvPicPr>
        <p:blipFill>
          <a:blip r:embed="rId5"/>
          <a:stretch>
            <a:fillRect/>
          </a:stretch>
        </p:blipFill>
        <p:spPr>
          <a:xfrm>
            <a:off x="8464517" y="-4099"/>
            <a:ext cx="1948008" cy="1770916"/>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5" name="Footer Placeholder 3">
            <a:extLst>
              <a:ext uri="{FF2B5EF4-FFF2-40B4-BE49-F238E27FC236}">
                <a16:creationId xmlns:a16="http://schemas.microsoft.com/office/drawing/2014/main" id="{C79F6F4B-C2F6-4AC7-8734-E27DC1B13B01}"/>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14" name="Title 1">
            <a:extLst>
              <a:ext uri="{FF2B5EF4-FFF2-40B4-BE49-F238E27FC236}">
                <a16:creationId xmlns:a16="http://schemas.microsoft.com/office/drawing/2014/main" id="{94144C5D-BD97-F0DC-2942-C99AB534FA16}"/>
              </a:ext>
            </a:extLst>
          </p:cNvPr>
          <p:cNvSpPr>
            <a:spLocks noGrp="1"/>
          </p:cNvSpPr>
          <p:nvPr>
            <p:ph type="title"/>
          </p:nvPr>
        </p:nvSpPr>
        <p:spPr>
          <a:xfrm>
            <a:off x="1779475" y="216661"/>
            <a:ext cx="6806046" cy="1325563"/>
          </a:xfrm>
        </p:spPr>
        <p:txBody>
          <a:bodyPr>
            <a:normAutofit/>
          </a:bodyPr>
          <a:lstStyle/>
          <a:p>
            <a:r>
              <a:rPr lang="es-MX" sz="4000" b="1" dirty="0">
                <a:latin typeface="Tahoma" panose="020B0604030504040204" pitchFamily="34" charset="0"/>
                <a:ea typeface="Tahoma" panose="020B0604030504040204" pitchFamily="34" charset="0"/>
                <a:cs typeface="Tahoma" panose="020B0604030504040204" pitchFamily="34" charset="0"/>
              </a:rPr>
              <a:t>Práctica de los límites sexuales</a:t>
            </a:r>
          </a:p>
        </p:txBody>
      </p:sp>
      <p:pic>
        <p:nvPicPr>
          <p:cNvPr id="16" name="Picture 2" descr="4f9d871a-7f42-41a6-9d44-2b32673f4a0e@namprd16">
            <a:extLst>
              <a:ext uri="{FF2B5EF4-FFF2-40B4-BE49-F238E27FC236}">
                <a16:creationId xmlns:a16="http://schemas.microsoft.com/office/drawing/2014/main" id="{039B9D74-0376-AA4C-A2FE-DF716295CA7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71499" y="1924787"/>
            <a:ext cx="7087586" cy="398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23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6DC50-005B-D749-BAA4-AE869B2C9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69608" cy="6858000"/>
          </a:xfrm>
          <a:prstGeom prst="rect">
            <a:avLst/>
          </a:prstGeom>
        </p:spPr>
      </p:pic>
      <p:pic>
        <p:nvPicPr>
          <p:cNvPr id="8" name="Picture 7">
            <a:extLst>
              <a:ext uri="{FF2B5EF4-FFF2-40B4-BE49-F238E27FC236}">
                <a16:creationId xmlns:a16="http://schemas.microsoft.com/office/drawing/2014/main" id="{59406942-EE2F-5D47-94A4-796352E4B8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9" name="Group 8">
            <a:extLst>
              <a:ext uri="{FF2B5EF4-FFF2-40B4-BE49-F238E27FC236}">
                <a16:creationId xmlns:a16="http://schemas.microsoft.com/office/drawing/2014/main" id="{931746EF-1B4E-3140-8E3C-3E5ECD835161}"/>
              </a:ext>
            </a:extLst>
          </p:cNvPr>
          <p:cNvGrpSpPr/>
          <p:nvPr/>
        </p:nvGrpSpPr>
        <p:grpSpPr>
          <a:xfrm>
            <a:off x="2238062" y="323687"/>
            <a:ext cx="6970484" cy="1200329"/>
            <a:chOff x="2073676" y="259759"/>
            <a:chExt cx="5236431" cy="1200329"/>
          </a:xfrm>
        </p:grpSpPr>
        <p:sp>
          <p:nvSpPr>
            <p:cNvPr id="10" name="Rectangle 9">
              <a:extLst>
                <a:ext uri="{FF2B5EF4-FFF2-40B4-BE49-F238E27FC236}">
                  <a16:creationId xmlns:a16="http://schemas.microsoft.com/office/drawing/2014/main" id="{FCCDF500-F1BB-5C44-846B-A50A9FF93896}"/>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vin Round" panose="02000000000000000000" pitchFamily="2" charset="0"/>
              </a:endParaRPr>
            </a:p>
          </p:txBody>
        </p:sp>
        <p:sp>
          <p:nvSpPr>
            <p:cNvPr id="11" name="TextBox 10">
              <a:extLst>
                <a:ext uri="{FF2B5EF4-FFF2-40B4-BE49-F238E27FC236}">
                  <a16:creationId xmlns:a16="http://schemas.microsoft.com/office/drawing/2014/main" id="{1A5D2417-2174-9941-8081-97E084B76DCF}"/>
                </a:ext>
              </a:extLst>
            </p:cNvPr>
            <p:cNvSpPr txBox="1"/>
            <p:nvPr/>
          </p:nvSpPr>
          <p:spPr>
            <a:xfrm>
              <a:off x="2073676" y="259759"/>
              <a:ext cx="5236431"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Descanso para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el</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cerebro</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12" name="Footer Placeholder 3">
            <a:extLst>
              <a:ext uri="{FF2B5EF4-FFF2-40B4-BE49-F238E27FC236}">
                <a16:creationId xmlns:a16="http://schemas.microsoft.com/office/drawing/2014/main" id="{AB0A9856-6927-5A4A-8CA2-EDA814088994}"/>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205708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A112252-0E90-4B4E-AF23-0B588401A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4" y="0"/>
            <a:ext cx="12169608" cy="6858000"/>
          </a:xfrm>
          <a:prstGeom prst="rect">
            <a:avLst/>
          </a:prstGeom>
        </p:spPr>
      </p:pic>
      <p:pic>
        <p:nvPicPr>
          <p:cNvPr id="21" name="Picture 20">
            <a:extLst>
              <a:ext uri="{FF2B5EF4-FFF2-40B4-BE49-F238E27FC236}">
                <a16:creationId xmlns:a16="http://schemas.microsoft.com/office/drawing/2014/main" id="{5489AFC0-63E7-5542-92F0-D6AE1E9AC186}"/>
              </a:ext>
            </a:extLst>
          </p:cNvPr>
          <p:cNvPicPr>
            <a:picLocks noChangeAspect="1"/>
          </p:cNvPicPr>
          <p:nvPr/>
        </p:nvPicPr>
        <p:blipFill>
          <a:blip r:embed="rId4">
            <a:extLst>
              <a:ext uri="{28A0092B-C50C-407E-A947-70E740481C1C}">
                <a14:useLocalDpi xmlns:a14="http://schemas.microsoft.com/office/drawing/2010/main" val="0"/>
              </a:ext>
            </a:extLst>
          </a:blip>
          <a:srcRect l="8705" t="16863" r="71400" b="47582"/>
          <a:stretch>
            <a:fillRect/>
          </a:stretch>
        </p:blipFill>
        <p:spPr>
          <a:xfrm>
            <a:off x="5767759" y="3271398"/>
            <a:ext cx="1983003" cy="1997692"/>
          </a:xfrm>
          <a:prstGeom prst="rect">
            <a:avLst/>
          </a:prstGeom>
        </p:spPr>
      </p:pic>
      <p:pic>
        <p:nvPicPr>
          <p:cNvPr id="22" name="Picture 21">
            <a:extLst>
              <a:ext uri="{FF2B5EF4-FFF2-40B4-BE49-F238E27FC236}">
                <a16:creationId xmlns:a16="http://schemas.microsoft.com/office/drawing/2014/main" id="{FFFCC2A0-89E9-CD44-BB50-24C27D2E7DC6}"/>
              </a:ext>
            </a:extLst>
          </p:cNvPr>
          <p:cNvPicPr>
            <a:picLocks noChangeAspect="1"/>
          </p:cNvPicPr>
          <p:nvPr/>
        </p:nvPicPr>
        <p:blipFill>
          <a:blip r:embed="rId4">
            <a:extLst>
              <a:ext uri="{28A0092B-C50C-407E-A947-70E740481C1C}">
                <a14:useLocalDpi xmlns:a14="http://schemas.microsoft.com/office/drawing/2010/main" val="0"/>
              </a:ext>
            </a:extLst>
          </a:blip>
          <a:srcRect l="35305" t="14053" r="46274" b="54575"/>
          <a:stretch>
            <a:fillRect/>
          </a:stretch>
        </p:blipFill>
        <p:spPr>
          <a:xfrm>
            <a:off x="6382382" y="1538884"/>
            <a:ext cx="1968870" cy="1890116"/>
          </a:xfrm>
          <a:prstGeom prst="rect">
            <a:avLst/>
          </a:prstGeom>
        </p:spPr>
      </p:pic>
      <p:pic>
        <p:nvPicPr>
          <p:cNvPr id="23" name="Picture 22">
            <a:extLst>
              <a:ext uri="{FF2B5EF4-FFF2-40B4-BE49-F238E27FC236}">
                <a16:creationId xmlns:a16="http://schemas.microsoft.com/office/drawing/2014/main" id="{76D981BB-AB51-A144-955B-8067EF029684}"/>
              </a:ext>
            </a:extLst>
          </p:cNvPr>
          <p:cNvPicPr>
            <a:picLocks noChangeAspect="1"/>
          </p:cNvPicPr>
          <p:nvPr/>
        </p:nvPicPr>
        <p:blipFill>
          <a:blip r:embed="rId5">
            <a:extLst>
              <a:ext uri="{28A0092B-C50C-407E-A947-70E740481C1C}">
                <a14:useLocalDpi xmlns:a14="http://schemas.microsoft.com/office/drawing/2010/main" val="0"/>
              </a:ext>
            </a:extLst>
          </a:blip>
          <a:srcRect l="25737" r="21447"/>
          <a:stretch>
            <a:fillRect/>
          </a:stretch>
        </p:blipFill>
        <p:spPr>
          <a:xfrm>
            <a:off x="3713551" y="1934398"/>
            <a:ext cx="2146766" cy="2291139"/>
          </a:xfrm>
          <a:prstGeom prst="rect">
            <a:avLst/>
          </a:prstGeom>
        </p:spPr>
      </p:pic>
      <p:pic>
        <p:nvPicPr>
          <p:cNvPr id="24" name="Picture 23">
            <a:extLst>
              <a:ext uri="{FF2B5EF4-FFF2-40B4-BE49-F238E27FC236}">
                <a16:creationId xmlns:a16="http://schemas.microsoft.com/office/drawing/2014/main" id="{93BD8A13-DA55-CD45-B2B3-B14A6AFA22D7}"/>
              </a:ext>
            </a:extLst>
          </p:cNvPr>
          <p:cNvPicPr>
            <a:picLocks noChangeAspect="1"/>
          </p:cNvPicPr>
          <p:nvPr/>
        </p:nvPicPr>
        <p:blipFill>
          <a:blip r:embed="rId6">
            <a:extLst>
              <a:ext uri="{28A0092B-C50C-407E-A947-70E740481C1C}">
                <a14:useLocalDpi xmlns:a14="http://schemas.microsoft.com/office/drawing/2010/main" val="0"/>
              </a:ext>
            </a:extLst>
          </a:blip>
          <a:srcRect l="23884" t="2401" r="2915" b="19087"/>
          <a:stretch>
            <a:fillRect/>
          </a:stretch>
        </p:blipFill>
        <p:spPr>
          <a:xfrm>
            <a:off x="8098417" y="2855242"/>
            <a:ext cx="2601159" cy="1572604"/>
          </a:xfrm>
          <a:prstGeom prst="rect">
            <a:avLst/>
          </a:prstGeom>
        </p:spPr>
      </p:pic>
      <p:pic>
        <p:nvPicPr>
          <p:cNvPr id="25" name="Picture 24">
            <a:extLst>
              <a:ext uri="{FF2B5EF4-FFF2-40B4-BE49-F238E27FC236}">
                <a16:creationId xmlns:a16="http://schemas.microsoft.com/office/drawing/2014/main" id="{8BFE9D17-CCBB-7748-A0BE-ABCBDFAB2F58}"/>
              </a:ext>
            </a:extLst>
          </p:cNvPr>
          <p:cNvPicPr>
            <a:picLocks noChangeAspect="1"/>
          </p:cNvPicPr>
          <p:nvPr/>
        </p:nvPicPr>
        <p:blipFill>
          <a:blip r:embed="rId7">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pic>
        <p:nvPicPr>
          <p:cNvPr id="26" name="Picture 2" descr="cdae504c-eb7a-44ef-9a85-7acc950b7752@namprd16">
            <a:extLst>
              <a:ext uri="{FF2B5EF4-FFF2-40B4-BE49-F238E27FC236}">
                <a16:creationId xmlns:a16="http://schemas.microsoft.com/office/drawing/2014/main" id="{BD183661-8E5F-334B-A066-AC617F9AB1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710" t="19473" r="19813" b="1159"/>
          <a:stretch>
            <a:fillRect/>
          </a:stretch>
        </p:blipFill>
        <p:spPr bwMode="auto">
          <a:xfrm>
            <a:off x="2310649" y="1282182"/>
            <a:ext cx="7686779" cy="550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89B58B67-D593-174A-916B-88CA53F3C5A9}"/>
              </a:ext>
            </a:extLst>
          </p:cNvPr>
          <p:cNvGrpSpPr/>
          <p:nvPr/>
        </p:nvGrpSpPr>
        <p:grpSpPr>
          <a:xfrm>
            <a:off x="2143124" y="12080"/>
            <a:ext cx="8389686" cy="954107"/>
            <a:chOff x="2143124" y="12080"/>
            <a:chExt cx="8389686" cy="954107"/>
          </a:xfrm>
        </p:grpSpPr>
        <p:sp>
          <p:nvSpPr>
            <p:cNvPr id="28" name="Rectangle 27">
              <a:extLst>
                <a:ext uri="{FF2B5EF4-FFF2-40B4-BE49-F238E27FC236}">
                  <a16:creationId xmlns:a16="http://schemas.microsoft.com/office/drawing/2014/main" id="{601669C9-4AAC-2C4D-8593-274D6196472C}"/>
                </a:ext>
              </a:extLst>
            </p:cNvPr>
            <p:cNvSpPr/>
            <p:nvPr/>
          </p:nvSpPr>
          <p:spPr>
            <a:xfrm>
              <a:off x="2143125" y="114300"/>
              <a:ext cx="8258175" cy="752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340DED6-9B48-E541-8951-A895F918EF29}"/>
                </a:ext>
              </a:extLst>
            </p:cNvPr>
            <p:cNvGrpSpPr/>
            <p:nvPr/>
          </p:nvGrpSpPr>
          <p:grpSpPr>
            <a:xfrm>
              <a:off x="2143124" y="12080"/>
              <a:ext cx="8389686" cy="954107"/>
              <a:chOff x="2143134" y="12080"/>
              <a:chExt cx="8121743" cy="954107"/>
            </a:xfrm>
          </p:grpSpPr>
          <p:sp>
            <p:nvSpPr>
              <p:cNvPr id="30" name="Rectangle 29">
                <a:extLst>
                  <a:ext uri="{FF2B5EF4-FFF2-40B4-BE49-F238E27FC236}">
                    <a16:creationId xmlns:a16="http://schemas.microsoft.com/office/drawing/2014/main" id="{5B8BE646-5A9C-4F4C-85E9-2C7720066A09}"/>
                  </a:ext>
                </a:extLst>
              </p:cNvPr>
              <p:cNvSpPr/>
              <p:nvPr/>
            </p:nvSpPr>
            <p:spPr>
              <a:xfrm>
                <a:off x="2143432" y="287468"/>
                <a:ext cx="8121445"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11051A4-7040-F347-9011-C70E0A109D0A}"/>
                  </a:ext>
                </a:extLst>
              </p:cNvPr>
              <p:cNvSpPr txBox="1"/>
              <p:nvPr/>
            </p:nvSpPr>
            <p:spPr>
              <a:xfrm>
                <a:off x="2143134" y="12080"/>
                <a:ext cx="6812179" cy="954107"/>
              </a:xfrm>
              <a:prstGeom prst="rect">
                <a:avLst/>
              </a:prstGeom>
              <a:noFill/>
            </p:spPr>
            <p:txBody>
              <a:bodyPr wrap="square" rtlCol="0">
                <a:spAutoFit/>
              </a:bodyPr>
              <a:lstStyle/>
              <a:p>
                <a:r>
                  <a:rPr lang="es-MX" sz="2800" b="0" i="0" strike="noStrike" cap="none" spc="0" baseline="0" dirty="0">
                    <a:solidFill>
                      <a:srgbClr val="000000"/>
                    </a:solidFill>
                    <a:effectLst/>
                    <a:latin typeface="Marvin Round" panose="02000000000000000000" pitchFamily="2" charset="0"/>
                    <a:ea typeface="Open Sans Extrabold"/>
                    <a:cs typeface="Open Sans Extrabold"/>
                  </a:rPr>
                  <a:t>Caja de herramientas para una sana relación</a:t>
                </a:r>
                <a:endParaRPr lang="en-US" sz="28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grpSp>
      <p:pic>
        <p:nvPicPr>
          <p:cNvPr id="32" name="Picture 2" descr="4f9d871a-7f42-41a6-9d44-2b32673f4a0e@namprd16">
            <a:extLst>
              <a:ext uri="{FF2B5EF4-FFF2-40B4-BE49-F238E27FC236}">
                <a16:creationId xmlns:a16="http://schemas.microsoft.com/office/drawing/2014/main" id="{58B49C48-5915-174F-B8F0-D27A336C5CE8}"/>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030941" y="2908934"/>
            <a:ext cx="4077599" cy="229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7F47AA81-3BCD-4645-B783-0FA94C916F15}"/>
              </a:ext>
            </a:extLst>
          </p:cNvPr>
          <p:cNvPicPr>
            <a:picLocks noChangeAspect="1"/>
          </p:cNvPicPr>
          <p:nvPr/>
        </p:nvPicPr>
        <p:blipFill>
          <a:blip r:embed="rId4">
            <a:extLst>
              <a:ext uri="{28A0092B-C50C-407E-A947-70E740481C1C}">
                <a14:useLocalDpi xmlns:a14="http://schemas.microsoft.com/office/drawing/2010/main" val="0"/>
              </a:ext>
            </a:extLst>
          </a:blip>
          <a:srcRect l="35305" t="14053" r="46274" b="54575"/>
          <a:stretch>
            <a:fillRect/>
          </a:stretch>
        </p:blipFill>
        <p:spPr>
          <a:xfrm>
            <a:off x="5592573" y="3415763"/>
            <a:ext cx="2365990" cy="2271351"/>
          </a:xfrm>
          <a:prstGeom prst="rect">
            <a:avLst/>
          </a:prstGeom>
        </p:spPr>
      </p:pic>
      <p:pic>
        <p:nvPicPr>
          <p:cNvPr id="34" name="Picture 33">
            <a:extLst>
              <a:ext uri="{FF2B5EF4-FFF2-40B4-BE49-F238E27FC236}">
                <a16:creationId xmlns:a16="http://schemas.microsoft.com/office/drawing/2014/main" id="{FA5BC2C1-E5FE-6C49-AFF9-031797202F66}"/>
              </a:ext>
            </a:extLst>
          </p:cNvPr>
          <p:cNvPicPr>
            <a:picLocks noChangeAspect="1"/>
          </p:cNvPicPr>
          <p:nvPr/>
        </p:nvPicPr>
        <p:blipFill>
          <a:blip r:embed="rId10"/>
          <a:srcRect l="30764" t="37367" r="39395" b="21543"/>
          <a:stretch>
            <a:fillRect/>
          </a:stretch>
        </p:blipFill>
        <p:spPr>
          <a:xfrm>
            <a:off x="4121583" y="1237298"/>
            <a:ext cx="3313076" cy="2576836"/>
          </a:xfrm>
          <a:prstGeom prst="rect">
            <a:avLst/>
          </a:prstGeom>
        </p:spPr>
      </p:pic>
      <p:pic>
        <p:nvPicPr>
          <p:cNvPr id="35" name="Picture 34">
            <a:extLst>
              <a:ext uri="{FF2B5EF4-FFF2-40B4-BE49-F238E27FC236}">
                <a16:creationId xmlns:a16="http://schemas.microsoft.com/office/drawing/2014/main" id="{081B9FC0-294B-4F46-B983-EF8F129995C4}"/>
              </a:ext>
            </a:extLst>
          </p:cNvPr>
          <p:cNvPicPr>
            <a:picLocks noChangeAspect="1"/>
          </p:cNvPicPr>
          <p:nvPr/>
        </p:nvPicPr>
        <p:blipFill>
          <a:blip r:embed="rId11"/>
          <a:srcRect l="21744"/>
          <a:stretch>
            <a:fillRect/>
          </a:stretch>
        </p:blipFill>
        <p:spPr>
          <a:xfrm>
            <a:off x="7943023" y="2776932"/>
            <a:ext cx="2890208" cy="2086207"/>
          </a:xfrm>
          <a:prstGeom prst="rect">
            <a:avLst/>
          </a:prstGeom>
        </p:spPr>
      </p:pic>
      <p:sp>
        <p:nvSpPr>
          <p:cNvPr id="36" name="Footer Placeholder 3">
            <a:extLst>
              <a:ext uri="{FF2B5EF4-FFF2-40B4-BE49-F238E27FC236}">
                <a16:creationId xmlns:a16="http://schemas.microsoft.com/office/drawing/2014/main" id="{DD2809E0-2DCC-A14A-8EDF-6E86E61895E4}"/>
              </a:ext>
            </a:extLst>
          </p:cNvPr>
          <p:cNvSpPr txBox="1"/>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p>
        </p:txBody>
      </p:sp>
    </p:spTree>
    <p:extLst>
      <p:ext uri="{BB962C8B-B14F-4D97-AF65-F5344CB8AC3E}">
        <p14:creationId xmlns:p14="http://schemas.microsoft.com/office/powerpoint/2010/main" val="98472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417" y="0"/>
            <a:ext cx="10515600" cy="1325563"/>
          </a:xfrm>
        </p:spPr>
        <p:txBody>
          <a:bodyPr/>
          <a:lstStyle/>
          <a:p>
            <a:r>
              <a:rPr lang="es-MX" b="1" dirty="0">
                <a:latin typeface="Tahoma" panose="020B0604030504040204" pitchFamily="34" charset="0"/>
                <a:ea typeface="Tahoma" panose="020B0604030504040204" pitchFamily="34" charset="0"/>
                <a:cs typeface="Tahoma" panose="020B0604030504040204" pitchFamily="34" charset="0"/>
              </a:rPr>
              <a:t>4. Consentimiento</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020" y="558628"/>
            <a:ext cx="12315894" cy="684793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ABCD126B-1733-42D6-B07D-DB24579A8EB2}"/>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14" name="Picture 13">
            <a:extLst>
              <a:ext uri="{FF2B5EF4-FFF2-40B4-BE49-F238E27FC236}">
                <a16:creationId xmlns:a16="http://schemas.microsoft.com/office/drawing/2014/main" id="{6CFE2C90-166E-0941-B789-AB7D41BD1033}"/>
              </a:ext>
            </a:extLst>
          </p:cNvPr>
          <p:cNvPicPr>
            <a:picLocks noChangeAspect="1"/>
          </p:cNvPicPr>
          <p:nvPr/>
        </p:nvPicPr>
        <p:blipFill>
          <a:blip r:embed="rId6"/>
          <a:srcRect l="21744"/>
          <a:stretch>
            <a:fillRect/>
          </a:stretch>
        </p:blipFill>
        <p:spPr>
          <a:xfrm>
            <a:off x="7604416" y="1426100"/>
            <a:ext cx="4299094" cy="3103168"/>
          </a:xfrm>
          <a:prstGeom prst="rect">
            <a:avLst/>
          </a:prstGeom>
        </p:spPr>
      </p:pic>
      <p:sp>
        <p:nvSpPr>
          <p:cNvPr id="3" name="Freeform 2">
            <a:extLst>
              <a:ext uri="{FF2B5EF4-FFF2-40B4-BE49-F238E27FC236}">
                <a16:creationId xmlns:a16="http://schemas.microsoft.com/office/drawing/2014/main" id="{413DC48F-1317-8549-85F8-1513A37EF026}"/>
              </a:ext>
            </a:extLst>
          </p:cNvPr>
          <p:cNvSpPr/>
          <p:nvPr/>
        </p:nvSpPr>
        <p:spPr>
          <a:xfrm>
            <a:off x="2403835" y="1753386"/>
            <a:ext cx="1084083" cy="928058"/>
          </a:xfrm>
          <a:custGeom>
            <a:avLst/>
            <a:gdLst>
              <a:gd name="connsiteX0" fmla="*/ 518474 w 1084083"/>
              <a:gd name="connsiteY0" fmla="*/ 914400 h 928058"/>
              <a:gd name="connsiteX1" fmla="*/ 179109 w 1084083"/>
              <a:gd name="connsiteY1" fmla="*/ 914400 h 928058"/>
              <a:gd name="connsiteX2" fmla="*/ 169683 w 1084083"/>
              <a:gd name="connsiteY2" fmla="*/ 886119 h 928058"/>
              <a:gd name="connsiteX3" fmla="*/ 150829 w 1084083"/>
              <a:gd name="connsiteY3" fmla="*/ 857839 h 928058"/>
              <a:gd name="connsiteX4" fmla="*/ 113122 w 1084083"/>
              <a:gd name="connsiteY4" fmla="*/ 810705 h 928058"/>
              <a:gd name="connsiteX5" fmla="*/ 75414 w 1084083"/>
              <a:gd name="connsiteY5" fmla="*/ 754144 h 928058"/>
              <a:gd name="connsiteX6" fmla="*/ 56561 w 1084083"/>
              <a:gd name="connsiteY6" fmla="*/ 725863 h 928058"/>
              <a:gd name="connsiteX7" fmla="*/ 28280 w 1084083"/>
              <a:gd name="connsiteY7" fmla="*/ 669303 h 928058"/>
              <a:gd name="connsiteX8" fmla="*/ 9427 w 1084083"/>
              <a:gd name="connsiteY8" fmla="*/ 612742 h 928058"/>
              <a:gd name="connsiteX9" fmla="*/ 0 w 1084083"/>
              <a:gd name="connsiteY9" fmla="*/ 584461 h 928058"/>
              <a:gd name="connsiteX10" fmla="*/ 18854 w 1084083"/>
              <a:gd name="connsiteY10" fmla="*/ 518474 h 928058"/>
              <a:gd name="connsiteX11" fmla="*/ 28280 w 1084083"/>
              <a:gd name="connsiteY11" fmla="*/ 480767 h 928058"/>
              <a:gd name="connsiteX12" fmla="*/ 47134 w 1084083"/>
              <a:gd name="connsiteY12" fmla="*/ 424206 h 928058"/>
              <a:gd name="connsiteX13" fmla="*/ 84841 w 1084083"/>
              <a:gd name="connsiteY13" fmla="*/ 367645 h 928058"/>
              <a:gd name="connsiteX14" fmla="*/ 131975 w 1084083"/>
              <a:gd name="connsiteY14" fmla="*/ 329938 h 928058"/>
              <a:gd name="connsiteX15" fmla="*/ 160256 w 1084083"/>
              <a:gd name="connsiteY15" fmla="*/ 301657 h 928058"/>
              <a:gd name="connsiteX16" fmla="*/ 216817 w 1084083"/>
              <a:gd name="connsiteY16" fmla="*/ 263950 h 928058"/>
              <a:gd name="connsiteX17" fmla="*/ 226243 w 1084083"/>
              <a:gd name="connsiteY17" fmla="*/ 235670 h 928058"/>
              <a:gd name="connsiteX18" fmla="*/ 311085 w 1084083"/>
              <a:gd name="connsiteY18" fmla="*/ 169682 h 928058"/>
              <a:gd name="connsiteX19" fmla="*/ 367645 w 1084083"/>
              <a:gd name="connsiteY19" fmla="*/ 131975 h 928058"/>
              <a:gd name="connsiteX20" fmla="*/ 424206 w 1084083"/>
              <a:gd name="connsiteY20" fmla="*/ 94268 h 928058"/>
              <a:gd name="connsiteX21" fmla="*/ 480767 w 1084083"/>
              <a:gd name="connsiteY21" fmla="*/ 75414 h 928058"/>
              <a:gd name="connsiteX22" fmla="*/ 518474 w 1084083"/>
              <a:gd name="connsiteY22" fmla="*/ 56560 h 928058"/>
              <a:gd name="connsiteX23" fmla="*/ 575035 w 1084083"/>
              <a:gd name="connsiteY23" fmla="*/ 37707 h 928058"/>
              <a:gd name="connsiteX24" fmla="*/ 603316 w 1084083"/>
              <a:gd name="connsiteY24" fmla="*/ 28280 h 928058"/>
              <a:gd name="connsiteX25" fmla="*/ 631596 w 1084083"/>
              <a:gd name="connsiteY25" fmla="*/ 18853 h 928058"/>
              <a:gd name="connsiteX26" fmla="*/ 716437 w 1084083"/>
              <a:gd name="connsiteY26" fmla="*/ 0 h 928058"/>
              <a:gd name="connsiteX27" fmla="*/ 801278 w 1084083"/>
              <a:gd name="connsiteY27" fmla="*/ 18853 h 928058"/>
              <a:gd name="connsiteX28" fmla="*/ 829559 w 1084083"/>
              <a:gd name="connsiteY28" fmla="*/ 37707 h 928058"/>
              <a:gd name="connsiteX29" fmla="*/ 923827 w 1084083"/>
              <a:gd name="connsiteY29" fmla="*/ 94268 h 928058"/>
              <a:gd name="connsiteX30" fmla="*/ 980388 w 1084083"/>
              <a:gd name="connsiteY30" fmla="*/ 141402 h 928058"/>
              <a:gd name="connsiteX31" fmla="*/ 989814 w 1084083"/>
              <a:gd name="connsiteY31" fmla="*/ 169682 h 928058"/>
              <a:gd name="connsiteX32" fmla="*/ 1027522 w 1084083"/>
              <a:gd name="connsiteY32" fmla="*/ 226243 h 928058"/>
              <a:gd name="connsiteX33" fmla="*/ 1055802 w 1084083"/>
              <a:gd name="connsiteY33" fmla="*/ 282804 h 928058"/>
              <a:gd name="connsiteX34" fmla="*/ 1065229 w 1084083"/>
              <a:gd name="connsiteY34" fmla="*/ 329938 h 928058"/>
              <a:gd name="connsiteX35" fmla="*/ 1084083 w 1084083"/>
              <a:gd name="connsiteY35" fmla="*/ 405352 h 928058"/>
              <a:gd name="connsiteX36" fmla="*/ 1074656 w 1084083"/>
              <a:gd name="connsiteY36" fmla="*/ 509047 h 928058"/>
              <a:gd name="connsiteX37" fmla="*/ 1008668 w 1084083"/>
              <a:gd name="connsiteY37" fmla="*/ 593888 h 928058"/>
              <a:gd name="connsiteX38" fmla="*/ 970961 w 1084083"/>
              <a:gd name="connsiteY38" fmla="*/ 603315 h 928058"/>
              <a:gd name="connsiteX39" fmla="*/ 914400 w 1084083"/>
              <a:gd name="connsiteY39" fmla="*/ 641022 h 928058"/>
              <a:gd name="connsiteX40" fmla="*/ 886120 w 1084083"/>
              <a:gd name="connsiteY40" fmla="*/ 659876 h 928058"/>
              <a:gd name="connsiteX41" fmla="*/ 848412 w 1084083"/>
              <a:gd name="connsiteY41" fmla="*/ 669303 h 928058"/>
              <a:gd name="connsiteX42" fmla="*/ 791852 w 1084083"/>
              <a:gd name="connsiteY42" fmla="*/ 707010 h 928058"/>
              <a:gd name="connsiteX43" fmla="*/ 763571 w 1084083"/>
              <a:gd name="connsiteY43" fmla="*/ 725863 h 928058"/>
              <a:gd name="connsiteX44" fmla="*/ 707010 w 1084083"/>
              <a:gd name="connsiteY44" fmla="*/ 754144 h 928058"/>
              <a:gd name="connsiteX45" fmla="*/ 678730 w 1084083"/>
              <a:gd name="connsiteY45" fmla="*/ 782424 h 928058"/>
              <a:gd name="connsiteX46" fmla="*/ 622169 w 1084083"/>
              <a:gd name="connsiteY46" fmla="*/ 820132 h 928058"/>
              <a:gd name="connsiteX47" fmla="*/ 593889 w 1084083"/>
              <a:gd name="connsiteY47" fmla="*/ 838985 h 928058"/>
              <a:gd name="connsiteX48" fmla="*/ 575035 w 1084083"/>
              <a:gd name="connsiteY48" fmla="*/ 867266 h 928058"/>
              <a:gd name="connsiteX49" fmla="*/ 518474 w 1084083"/>
              <a:gd name="connsiteY49" fmla="*/ 914400 h 92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4083" h="928058">
                <a:moveTo>
                  <a:pt x="518474" y="914400"/>
                </a:moveTo>
                <a:cubicBezTo>
                  <a:pt x="452486" y="922256"/>
                  <a:pt x="383300" y="940747"/>
                  <a:pt x="179109" y="914400"/>
                </a:cubicBezTo>
                <a:cubicBezTo>
                  <a:pt x="169254" y="913128"/>
                  <a:pt x="174127" y="895007"/>
                  <a:pt x="169683" y="886119"/>
                </a:cubicBezTo>
                <a:cubicBezTo>
                  <a:pt x="164616" y="875985"/>
                  <a:pt x="157114" y="867266"/>
                  <a:pt x="150829" y="857839"/>
                </a:cubicBezTo>
                <a:cubicBezTo>
                  <a:pt x="129600" y="794152"/>
                  <a:pt x="159041" y="863184"/>
                  <a:pt x="113122" y="810705"/>
                </a:cubicBezTo>
                <a:cubicBezTo>
                  <a:pt x="98201" y="793652"/>
                  <a:pt x="87983" y="772998"/>
                  <a:pt x="75414" y="754144"/>
                </a:cubicBezTo>
                <a:cubicBezTo>
                  <a:pt x="69129" y="744717"/>
                  <a:pt x="60144" y="736611"/>
                  <a:pt x="56561" y="725863"/>
                </a:cubicBezTo>
                <a:cubicBezTo>
                  <a:pt x="43551" y="686835"/>
                  <a:pt x="52646" y="705851"/>
                  <a:pt x="28280" y="669303"/>
                </a:cubicBezTo>
                <a:lnTo>
                  <a:pt x="9427" y="612742"/>
                </a:lnTo>
                <a:lnTo>
                  <a:pt x="0" y="584461"/>
                </a:lnTo>
                <a:cubicBezTo>
                  <a:pt x="29484" y="466530"/>
                  <a:pt x="-8204" y="613180"/>
                  <a:pt x="18854" y="518474"/>
                </a:cubicBezTo>
                <a:cubicBezTo>
                  <a:pt x="22413" y="506017"/>
                  <a:pt x="24557" y="493176"/>
                  <a:pt x="28280" y="480767"/>
                </a:cubicBezTo>
                <a:cubicBezTo>
                  <a:pt x="33991" y="461732"/>
                  <a:pt x="36110" y="440742"/>
                  <a:pt x="47134" y="424206"/>
                </a:cubicBezTo>
                <a:lnTo>
                  <a:pt x="84841" y="367645"/>
                </a:lnTo>
                <a:cubicBezTo>
                  <a:pt x="109206" y="331098"/>
                  <a:pt x="92948" y="342948"/>
                  <a:pt x="131975" y="329938"/>
                </a:cubicBezTo>
                <a:cubicBezTo>
                  <a:pt x="141402" y="320511"/>
                  <a:pt x="149733" y="309842"/>
                  <a:pt x="160256" y="301657"/>
                </a:cubicBezTo>
                <a:cubicBezTo>
                  <a:pt x="178142" y="287746"/>
                  <a:pt x="216817" y="263950"/>
                  <a:pt x="216817" y="263950"/>
                </a:cubicBezTo>
                <a:cubicBezTo>
                  <a:pt x="219959" y="254523"/>
                  <a:pt x="220731" y="243938"/>
                  <a:pt x="226243" y="235670"/>
                </a:cubicBezTo>
                <a:cubicBezTo>
                  <a:pt x="252779" y="195865"/>
                  <a:pt x="273629" y="207138"/>
                  <a:pt x="311085" y="169682"/>
                </a:cubicBezTo>
                <a:cubicBezTo>
                  <a:pt x="373845" y="106922"/>
                  <a:pt x="306255" y="166081"/>
                  <a:pt x="367645" y="131975"/>
                </a:cubicBezTo>
                <a:cubicBezTo>
                  <a:pt x="387453" y="120971"/>
                  <a:pt x="402710" y="101434"/>
                  <a:pt x="424206" y="94268"/>
                </a:cubicBezTo>
                <a:cubicBezTo>
                  <a:pt x="443060" y="87983"/>
                  <a:pt x="462992" y="84302"/>
                  <a:pt x="480767" y="75414"/>
                </a:cubicBezTo>
                <a:cubicBezTo>
                  <a:pt x="493336" y="69129"/>
                  <a:pt x="505426" y="61779"/>
                  <a:pt x="518474" y="56560"/>
                </a:cubicBezTo>
                <a:cubicBezTo>
                  <a:pt x="536926" y="49179"/>
                  <a:pt x="556181" y="43991"/>
                  <a:pt x="575035" y="37707"/>
                </a:cubicBezTo>
                <a:lnTo>
                  <a:pt x="603316" y="28280"/>
                </a:lnTo>
                <a:cubicBezTo>
                  <a:pt x="612743" y="25138"/>
                  <a:pt x="621795" y="20487"/>
                  <a:pt x="631596" y="18853"/>
                </a:cubicBezTo>
                <a:cubicBezTo>
                  <a:pt x="697958" y="7792"/>
                  <a:pt x="670024" y="15470"/>
                  <a:pt x="716437" y="0"/>
                </a:cubicBezTo>
                <a:cubicBezTo>
                  <a:pt x="738164" y="3621"/>
                  <a:pt x="778070" y="7249"/>
                  <a:pt x="801278" y="18853"/>
                </a:cubicBezTo>
                <a:cubicBezTo>
                  <a:pt x="811412" y="23920"/>
                  <a:pt x="819722" y="32086"/>
                  <a:pt x="829559" y="37707"/>
                </a:cubicBezTo>
                <a:cubicBezTo>
                  <a:pt x="864276" y="57545"/>
                  <a:pt x="893075" y="63516"/>
                  <a:pt x="923827" y="94268"/>
                </a:cubicBezTo>
                <a:cubicBezTo>
                  <a:pt x="960118" y="130559"/>
                  <a:pt x="941015" y="115153"/>
                  <a:pt x="980388" y="141402"/>
                </a:cubicBezTo>
                <a:cubicBezTo>
                  <a:pt x="983530" y="150829"/>
                  <a:pt x="984988" y="160996"/>
                  <a:pt x="989814" y="169682"/>
                </a:cubicBezTo>
                <a:cubicBezTo>
                  <a:pt x="1000818" y="189490"/>
                  <a:pt x="1020356" y="204746"/>
                  <a:pt x="1027522" y="226243"/>
                </a:cubicBezTo>
                <a:cubicBezTo>
                  <a:pt x="1040532" y="265271"/>
                  <a:pt x="1031437" y="246255"/>
                  <a:pt x="1055802" y="282804"/>
                </a:cubicBezTo>
                <a:cubicBezTo>
                  <a:pt x="1058944" y="298515"/>
                  <a:pt x="1061626" y="314326"/>
                  <a:pt x="1065229" y="329938"/>
                </a:cubicBezTo>
                <a:cubicBezTo>
                  <a:pt x="1071056" y="355186"/>
                  <a:pt x="1084083" y="405352"/>
                  <a:pt x="1084083" y="405352"/>
                </a:cubicBezTo>
                <a:cubicBezTo>
                  <a:pt x="1080941" y="439917"/>
                  <a:pt x="1084449" y="475750"/>
                  <a:pt x="1074656" y="509047"/>
                </a:cubicBezTo>
                <a:cubicBezTo>
                  <a:pt x="1071258" y="520600"/>
                  <a:pt x="1028435" y="582593"/>
                  <a:pt x="1008668" y="593888"/>
                </a:cubicBezTo>
                <a:cubicBezTo>
                  <a:pt x="997419" y="600316"/>
                  <a:pt x="983530" y="600173"/>
                  <a:pt x="970961" y="603315"/>
                </a:cubicBezTo>
                <a:lnTo>
                  <a:pt x="914400" y="641022"/>
                </a:lnTo>
                <a:cubicBezTo>
                  <a:pt x="904973" y="647307"/>
                  <a:pt x="897111" y="657128"/>
                  <a:pt x="886120" y="659876"/>
                </a:cubicBezTo>
                <a:lnTo>
                  <a:pt x="848412" y="669303"/>
                </a:lnTo>
                <a:lnTo>
                  <a:pt x="791852" y="707010"/>
                </a:lnTo>
                <a:cubicBezTo>
                  <a:pt x="782425" y="713295"/>
                  <a:pt x="774319" y="722280"/>
                  <a:pt x="763571" y="725863"/>
                </a:cubicBezTo>
                <a:cubicBezTo>
                  <a:pt x="735228" y="735311"/>
                  <a:pt x="731376" y="733839"/>
                  <a:pt x="707010" y="754144"/>
                </a:cubicBezTo>
                <a:cubicBezTo>
                  <a:pt x="696769" y="762678"/>
                  <a:pt x="689253" y="774239"/>
                  <a:pt x="678730" y="782424"/>
                </a:cubicBezTo>
                <a:cubicBezTo>
                  <a:pt x="660844" y="796336"/>
                  <a:pt x="641023" y="807563"/>
                  <a:pt x="622169" y="820132"/>
                </a:cubicBezTo>
                <a:lnTo>
                  <a:pt x="593889" y="838985"/>
                </a:lnTo>
                <a:cubicBezTo>
                  <a:pt x="587604" y="848412"/>
                  <a:pt x="583046" y="859255"/>
                  <a:pt x="575035" y="867266"/>
                </a:cubicBezTo>
                <a:cubicBezTo>
                  <a:pt x="544140" y="898161"/>
                  <a:pt x="584462" y="906544"/>
                  <a:pt x="518474" y="9144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8CC5D211-D9E0-CE42-85AE-45758825CE66}"/>
              </a:ext>
            </a:extLst>
          </p:cNvPr>
          <p:cNvSpPr/>
          <p:nvPr/>
        </p:nvSpPr>
        <p:spPr>
          <a:xfrm>
            <a:off x="5684363" y="1527142"/>
            <a:ext cx="1263192" cy="1197204"/>
          </a:xfrm>
          <a:custGeom>
            <a:avLst/>
            <a:gdLst>
              <a:gd name="connsiteX0" fmla="*/ 791851 w 1263192"/>
              <a:gd name="connsiteY0" fmla="*/ 1197204 h 1197204"/>
              <a:gd name="connsiteX1" fmla="*/ 311084 w 1263192"/>
              <a:gd name="connsiteY1" fmla="*/ 1084083 h 1197204"/>
              <a:gd name="connsiteX2" fmla="*/ 254524 w 1263192"/>
              <a:gd name="connsiteY2" fmla="*/ 1027522 h 1197204"/>
              <a:gd name="connsiteX3" fmla="*/ 216816 w 1263192"/>
              <a:gd name="connsiteY3" fmla="*/ 961534 h 1197204"/>
              <a:gd name="connsiteX4" fmla="*/ 150829 w 1263192"/>
              <a:gd name="connsiteY4" fmla="*/ 914400 h 1197204"/>
              <a:gd name="connsiteX5" fmla="*/ 122548 w 1263192"/>
              <a:gd name="connsiteY5" fmla="*/ 886120 h 1197204"/>
              <a:gd name="connsiteX6" fmla="*/ 65988 w 1263192"/>
              <a:gd name="connsiteY6" fmla="*/ 829559 h 1197204"/>
              <a:gd name="connsiteX7" fmla="*/ 47134 w 1263192"/>
              <a:gd name="connsiteY7" fmla="*/ 772998 h 1197204"/>
              <a:gd name="connsiteX8" fmla="*/ 18853 w 1263192"/>
              <a:gd name="connsiteY8" fmla="*/ 688157 h 1197204"/>
              <a:gd name="connsiteX9" fmla="*/ 9427 w 1263192"/>
              <a:gd name="connsiteY9" fmla="*/ 659877 h 1197204"/>
              <a:gd name="connsiteX10" fmla="*/ 0 w 1263192"/>
              <a:gd name="connsiteY10" fmla="*/ 631596 h 1197204"/>
              <a:gd name="connsiteX11" fmla="*/ 9427 w 1263192"/>
              <a:gd name="connsiteY11" fmla="*/ 461914 h 1197204"/>
              <a:gd name="connsiteX12" fmla="*/ 18853 w 1263192"/>
              <a:gd name="connsiteY12" fmla="*/ 405353 h 1197204"/>
              <a:gd name="connsiteX13" fmla="*/ 37707 w 1263192"/>
              <a:gd name="connsiteY13" fmla="*/ 320512 h 1197204"/>
              <a:gd name="connsiteX14" fmla="*/ 56561 w 1263192"/>
              <a:gd name="connsiteY14" fmla="*/ 263951 h 1197204"/>
              <a:gd name="connsiteX15" fmla="*/ 113122 w 1263192"/>
              <a:gd name="connsiteY15" fmla="*/ 207390 h 1197204"/>
              <a:gd name="connsiteX16" fmla="*/ 160256 w 1263192"/>
              <a:gd name="connsiteY16" fmla="*/ 169683 h 1197204"/>
              <a:gd name="connsiteX17" fmla="*/ 216816 w 1263192"/>
              <a:gd name="connsiteY17" fmla="*/ 131976 h 1197204"/>
              <a:gd name="connsiteX18" fmla="*/ 245097 w 1263192"/>
              <a:gd name="connsiteY18" fmla="*/ 103695 h 1197204"/>
              <a:gd name="connsiteX19" fmla="*/ 273377 w 1263192"/>
              <a:gd name="connsiteY19" fmla="*/ 94268 h 1197204"/>
              <a:gd name="connsiteX20" fmla="*/ 301658 w 1263192"/>
              <a:gd name="connsiteY20" fmla="*/ 75415 h 1197204"/>
              <a:gd name="connsiteX21" fmla="*/ 358218 w 1263192"/>
              <a:gd name="connsiteY21" fmla="*/ 56561 h 1197204"/>
              <a:gd name="connsiteX22" fmla="*/ 424206 w 1263192"/>
              <a:gd name="connsiteY22" fmla="*/ 28281 h 1197204"/>
              <a:gd name="connsiteX23" fmla="*/ 461913 w 1263192"/>
              <a:gd name="connsiteY23" fmla="*/ 9427 h 1197204"/>
              <a:gd name="connsiteX24" fmla="*/ 527901 w 1263192"/>
              <a:gd name="connsiteY24" fmla="*/ 0 h 1197204"/>
              <a:gd name="connsiteX25" fmla="*/ 641023 w 1263192"/>
              <a:gd name="connsiteY25" fmla="*/ 18854 h 1197204"/>
              <a:gd name="connsiteX26" fmla="*/ 688157 w 1263192"/>
              <a:gd name="connsiteY26" fmla="*/ 37707 h 1197204"/>
              <a:gd name="connsiteX27" fmla="*/ 725864 w 1263192"/>
              <a:gd name="connsiteY27" fmla="*/ 47134 h 1197204"/>
              <a:gd name="connsiteX28" fmla="*/ 801278 w 1263192"/>
              <a:gd name="connsiteY28" fmla="*/ 75415 h 1197204"/>
              <a:gd name="connsiteX29" fmla="*/ 867266 w 1263192"/>
              <a:gd name="connsiteY29" fmla="*/ 131976 h 1197204"/>
              <a:gd name="connsiteX30" fmla="*/ 895546 w 1263192"/>
              <a:gd name="connsiteY30" fmla="*/ 169683 h 1197204"/>
              <a:gd name="connsiteX31" fmla="*/ 923827 w 1263192"/>
              <a:gd name="connsiteY31" fmla="*/ 188536 h 1197204"/>
              <a:gd name="connsiteX32" fmla="*/ 952107 w 1263192"/>
              <a:gd name="connsiteY32" fmla="*/ 216817 h 1197204"/>
              <a:gd name="connsiteX33" fmla="*/ 989814 w 1263192"/>
              <a:gd name="connsiteY33" fmla="*/ 245097 h 1197204"/>
              <a:gd name="connsiteX34" fmla="*/ 999241 w 1263192"/>
              <a:gd name="connsiteY34" fmla="*/ 273378 h 1197204"/>
              <a:gd name="connsiteX35" fmla="*/ 1036948 w 1263192"/>
              <a:gd name="connsiteY35" fmla="*/ 320512 h 1197204"/>
              <a:gd name="connsiteX36" fmla="*/ 1102936 w 1263192"/>
              <a:gd name="connsiteY36" fmla="*/ 386499 h 1197204"/>
              <a:gd name="connsiteX37" fmla="*/ 1121790 w 1263192"/>
              <a:gd name="connsiteY37" fmla="*/ 414780 h 1197204"/>
              <a:gd name="connsiteX38" fmla="*/ 1150070 w 1263192"/>
              <a:gd name="connsiteY38" fmla="*/ 471340 h 1197204"/>
              <a:gd name="connsiteX39" fmla="*/ 1159497 w 1263192"/>
              <a:gd name="connsiteY39" fmla="*/ 499621 h 1197204"/>
              <a:gd name="connsiteX40" fmla="*/ 1206631 w 1263192"/>
              <a:gd name="connsiteY40" fmla="*/ 556182 h 1197204"/>
              <a:gd name="connsiteX41" fmla="*/ 1225484 w 1263192"/>
              <a:gd name="connsiteY41" fmla="*/ 612743 h 1197204"/>
              <a:gd name="connsiteX42" fmla="*/ 1234911 w 1263192"/>
              <a:gd name="connsiteY42" fmla="*/ 641023 h 1197204"/>
              <a:gd name="connsiteX43" fmla="*/ 1244338 w 1263192"/>
              <a:gd name="connsiteY43" fmla="*/ 688157 h 1197204"/>
              <a:gd name="connsiteX44" fmla="*/ 1263192 w 1263192"/>
              <a:gd name="connsiteY44" fmla="*/ 744718 h 1197204"/>
              <a:gd name="connsiteX45" fmla="*/ 1225484 w 1263192"/>
              <a:gd name="connsiteY45" fmla="*/ 857839 h 1197204"/>
              <a:gd name="connsiteX46" fmla="*/ 1206631 w 1263192"/>
              <a:gd name="connsiteY46" fmla="*/ 914400 h 1197204"/>
              <a:gd name="connsiteX47" fmla="*/ 1178350 w 1263192"/>
              <a:gd name="connsiteY47" fmla="*/ 942681 h 1197204"/>
              <a:gd name="connsiteX48" fmla="*/ 1121790 w 1263192"/>
              <a:gd name="connsiteY48" fmla="*/ 980388 h 1197204"/>
              <a:gd name="connsiteX49" fmla="*/ 1065229 w 1263192"/>
              <a:gd name="connsiteY49" fmla="*/ 1027522 h 1197204"/>
              <a:gd name="connsiteX50" fmla="*/ 1036948 w 1263192"/>
              <a:gd name="connsiteY50" fmla="*/ 1036949 h 1197204"/>
              <a:gd name="connsiteX51" fmla="*/ 1008668 w 1263192"/>
              <a:gd name="connsiteY51" fmla="*/ 1065229 h 1197204"/>
              <a:gd name="connsiteX52" fmla="*/ 952107 w 1263192"/>
              <a:gd name="connsiteY52" fmla="*/ 1102936 h 1197204"/>
              <a:gd name="connsiteX53" fmla="*/ 923827 w 1263192"/>
              <a:gd name="connsiteY53" fmla="*/ 1121790 h 1197204"/>
              <a:gd name="connsiteX54" fmla="*/ 895546 w 1263192"/>
              <a:gd name="connsiteY54" fmla="*/ 1140644 h 1197204"/>
              <a:gd name="connsiteX55" fmla="*/ 867266 w 1263192"/>
              <a:gd name="connsiteY55" fmla="*/ 1159497 h 1197204"/>
              <a:gd name="connsiteX56" fmla="*/ 791851 w 1263192"/>
              <a:gd name="connsiteY56" fmla="*/ 1197204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63192" h="1197204">
                <a:moveTo>
                  <a:pt x="791851" y="1197204"/>
                </a:moveTo>
                <a:cubicBezTo>
                  <a:pt x="577488" y="1182914"/>
                  <a:pt x="582792" y="1194060"/>
                  <a:pt x="311084" y="1084083"/>
                </a:cubicBezTo>
                <a:cubicBezTo>
                  <a:pt x="286369" y="1074079"/>
                  <a:pt x="254524" y="1027522"/>
                  <a:pt x="254524" y="1027522"/>
                </a:cubicBezTo>
                <a:cubicBezTo>
                  <a:pt x="243738" y="995165"/>
                  <a:pt x="245352" y="990070"/>
                  <a:pt x="216816" y="961534"/>
                </a:cubicBezTo>
                <a:cubicBezTo>
                  <a:pt x="182867" y="927585"/>
                  <a:pt x="182935" y="941155"/>
                  <a:pt x="150829" y="914400"/>
                </a:cubicBezTo>
                <a:cubicBezTo>
                  <a:pt x="140587" y="905865"/>
                  <a:pt x="132670" y="894796"/>
                  <a:pt x="122548" y="886120"/>
                </a:cubicBezTo>
                <a:cubicBezTo>
                  <a:pt x="92766" y="860592"/>
                  <a:pt x="81306" y="864024"/>
                  <a:pt x="65988" y="829559"/>
                </a:cubicBezTo>
                <a:cubicBezTo>
                  <a:pt x="57917" y="811398"/>
                  <a:pt x="53419" y="791852"/>
                  <a:pt x="47134" y="772998"/>
                </a:cubicBezTo>
                <a:lnTo>
                  <a:pt x="18853" y="688157"/>
                </a:lnTo>
                <a:lnTo>
                  <a:pt x="9427" y="659877"/>
                </a:lnTo>
                <a:lnTo>
                  <a:pt x="0" y="631596"/>
                </a:lnTo>
                <a:cubicBezTo>
                  <a:pt x="3142" y="575035"/>
                  <a:pt x="4723" y="518366"/>
                  <a:pt x="9427" y="461914"/>
                </a:cubicBezTo>
                <a:cubicBezTo>
                  <a:pt x="11014" y="442866"/>
                  <a:pt x="15434" y="424158"/>
                  <a:pt x="18853" y="405353"/>
                </a:cubicBezTo>
                <a:cubicBezTo>
                  <a:pt x="22993" y="382584"/>
                  <a:pt x="30724" y="343789"/>
                  <a:pt x="37707" y="320512"/>
                </a:cubicBezTo>
                <a:cubicBezTo>
                  <a:pt x="43418" y="301477"/>
                  <a:pt x="42508" y="278004"/>
                  <a:pt x="56561" y="263951"/>
                </a:cubicBezTo>
                <a:cubicBezTo>
                  <a:pt x="75415" y="245097"/>
                  <a:pt x="98332" y="229575"/>
                  <a:pt x="113122" y="207390"/>
                </a:cubicBezTo>
                <a:cubicBezTo>
                  <a:pt x="137487" y="170842"/>
                  <a:pt x="121227" y="182693"/>
                  <a:pt x="160256" y="169683"/>
                </a:cubicBezTo>
                <a:cubicBezTo>
                  <a:pt x="179109" y="157114"/>
                  <a:pt x="200794" y="147998"/>
                  <a:pt x="216816" y="131976"/>
                </a:cubicBezTo>
                <a:cubicBezTo>
                  <a:pt x="226243" y="122549"/>
                  <a:pt x="234004" y="111090"/>
                  <a:pt x="245097" y="103695"/>
                </a:cubicBezTo>
                <a:cubicBezTo>
                  <a:pt x="253365" y="98183"/>
                  <a:pt x="264489" y="98712"/>
                  <a:pt x="273377" y="94268"/>
                </a:cubicBezTo>
                <a:cubicBezTo>
                  <a:pt x="283511" y="89201"/>
                  <a:pt x="291305" y="80016"/>
                  <a:pt x="301658" y="75415"/>
                </a:cubicBezTo>
                <a:cubicBezTo>
                  <a:pt x="319818" y="67344"/>
                  <a:pt x="340443" y="65449"/>
                  <a:pt x="358218" y="56561"/>
                </a:cubicBezTo>
                <a:cubicBezTo>
                  <a:pt x="483296" y="-5978"/>
                  <a:pt x="327101" y="69897"/>
                  <a:pt x="424206" y="28281"/>
                </a:cubicBezTo>
                <a:cubicBezTo>
                  <a:pt x="437122" y="22745"/>
                  <a:pt x="448356" y="13125"/>
                  <a:pt x="461913" y="9427"/>
                </a:cubicBezTo>
                <a:cubicBezTo>
                  <a:pt x="483349" y="3581"/>
                  <a:pt x="505905" y="3142"/>
                  <a:pt x="527901" y="0"/>
                </a:cubicBezTo>
                <a:cubicBezTo>
                  <a:pt x="548931" y="3004"/>
                  <a:pt x="615959" y="11335"/>
                  <a:pt x="641023" y="18854"/>
                </a:cubicBezTo>
                <a:cubicBezTo>
                  <a:pt x="657231" y="23716"/>
                  <a:pt x="672104" y="32356"/>
                  <a:pt x="688157" y="37707"/>
                </a:cubicBezTo>
                <a:cubicBezTo>
                  <a:pt x="700448" y="41804"/>
                  <a:pt x="713295" y="43992"/>
                  <a:pt x="725864" y="47134"/>
                </a:cubicBezTo>
                <a:cubicBezTo>
                  <a:pt x="812772" y="105075"/>
                  <a:pt x="678975" y="21058"/>
                  <a:pt x="801278" y="75415"/>
                </a:cubicBezTo>
                <a:cubicBezTo>
                  <a:pt x="818473" y="83057"/>
                  <a:pt x="854331" y="116885"/>
                  <a:pt x="867266" y="131976"/>
                </a:cubicBezTo>
                <a:cubicBezTo>
                  <a:pt x="877491" y="143905"/>
                  <a:pt x="884436" y="158574"/>
                  <a:pt x="895546" y="169683"/>
                </a:cubicBezTo>
                <a:cubicBezTo>
                  <a:pt x="903557" y="177694"/>
                  <a:pt x="915123" y="181283"/>
                  <a:pt x="923827" y="188536"/>
                </a:cubicBezTo>
                <a:cubicBezTo>
                  <a:pt x="934069" y="197071"/>
                  <a:pt x="941985" y="208141"/>
                  <a:pt x="952107" y="216817"/>
                </a:cubicBezTo>
                <a:cubicBezTo>
                  <a:pt x="964036" y="227042"/>
                  <a:pt x="977245" y="235670"/>
                  <a:pt x="989814" y="245097"/>
                </a:cubicBezTo>
                <a:cubicBezTo>
                  <a:pt x="992956" y="254524"/>
                  <a:pt x="993974" y="264951"/>
                  <a:pt x="999241" y="273378"/>
                </a:cubicBezTo>
                <a:cubicBezTo>
                  <a:pt x="1009905" y="290440"/>
                  <a:pt x="1023352" y="305680"/>
                  <a:pt x="1036948" y="320512"/>
                </a:cubicBezTo>
                <a:cubicBezTo>
                  <a:pt x="1057968" y="343442"/>
                  <a:pt x="1085681" y="360617"/>
                  <a:pt x="1102936" y="386499"/>
                </a:cubicBezTo>
                <a:lnTo>
                  <a:pt x="1121790" y="414780"/>
                </a:lnTo>
                <a:cubicBezTo>
                  <a:pt x="1145481" y="485859"/>
                  <a:pt x="1113524" y="398249"/>
                  <a:pt x="1150070" y="471340"/>
                </a:cubicBezTo>
                <a:cubicBezTo>
                  <a:pt x="1154514" y="480228"/>
                  <a:pt x="1155053" y="490733"/>
                  <a:pt x="1159497" y="499621"/>
                </a:cubicBezTo>
                <a:cubicBezTo>
                  <a:pt x="1172621" y="525870"/>
                  <a:pt x="1185782" y="535333"/>
                  <a:pt x="1206631" y="556182"/>
                </a:cubicBezTo>
                <a:lnTo>
                  <a:pt x="1225484" y="612743"/>
                </a:lnTo>
                <a:cubicBezTo>
                  <a:pt x="1228626" y="622170"/>
                  <a:pt x="1232962" y="631279"/>
                  <a:pt x="1234911" y="641023"/>
                </a:cubicBezTo>
                <a:cubicBezTo>
                  <a:pt x="1238053" y="656734"/>
                  <a:pt x="1240122" y="672699"/>
                  <a:pt x="1244338" y="688157"/>
                </a:cubicBezTo>
                <a:cubicBezTo>
                  <a:pt x="1249567" y="707330"/>
                  <a:pt x="1263192" y="744718"/>
                  <a:pt x="1263192" y="744718"/>
                </a:cubicBezTo>
                <a:lnTo>
                  <a:pt x="1225484" y="857839"/>
                </a:lnTo>
                <a:lnTo>
                  <a:pt x="1206631" y="914400"/>
                </a:lnTo>
                <a:cubicBezTo>
                  <a:pt x="1197204" y="923827"/>
                  <a:pt x="1188873" y="934496"/>
                  <a:pt x="1178350" y="942681"/>
                </a:cubicBezTo>
                <a:cubicBezTo>
                  <a:pt x="1160464" y="956592"/>
                  <a:pt x="1137813" y="964366"/>
                  <a:pt x="1121790" y="980388"/>
                </a:cubicBezTo>
                <a:cubicBezTo>
                  <a:pt x="1100944" y="1001234"/>
                  <a:pt x="1091475" y="1014399"/>
                  <a:pt x="1065229" y="1027522"/>
                </a:cubicBezTo>
                <a:cubicBezTo>
                  <a:pt x="1056341" y="1031966"/>
                  <a:pt x="1046375" y="1033807"/>
                  <a:pt x="1036948" y="1036949"/>
                </a:cubicBezTo>
                <a:cubicBezTo>
                  <a:pt x="1027521" y="1046376"/>
                  <a:pt x="1019191" y="1057044"/>
                  <a:pt x="1008668" y="1065229"/>
                </a:cubicBezTo>
                <a:cubicBezTo>
                  <a:pt x="990782" y="1079140"/>
                  <a:pt x="970961" y="1090367"/>
                  <a:pt x="952107" y="1102936"/>
                </a:cubicBezTo>
                <a:lnTo>
                  <a:pt x="923827" y="1121790"/>
                </a:lnTo>
                <a:lnTo>
                  <a:pt x="895546" y="1140644"/>
                </a:lnTo>
                <a:cubicBezTo>
                  <a:pt x="886119" y="1146928"/>
                  <a:pt x="875277" y="1151486"/>
                  <a:pt x="867266" y="1159497"/>
                </a:cubicBezTo>
                <a:lnTo>
                  <a:pt x="791851" y="119720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35A38A1-82F1-4EA1-A38F-3CBED306D6A7}"/>
              </a:ext>
            </a:extLst>
          </p:cNvPr>
          <p:cNvSpPr txBox="1"/>
          <p:nvPr/>
        </p:nvSpPr>
        <p:spPr>
          <a:xfrm rot="19581536">
            <a:off x="2609621" y="1935175"/>
            <a:ext cx="870291" cy="707886"/>
          </a:xfrm>
          <a:prstGeom prst="rect">
            <a:avLst/>
          </a:prstGeom>
          <a:noFill/>
        </p:spPr>
        <p:txBody>
          <a:bodyPr wrap="square" rtlCol="0">
            <a:spAutoFit/>
          </a:bodyPr>
          <a:lstStyle/>
          <a:p>
            <a:r>
              <a:rPr lang="en-US" sz="4000" b="1" dirty="0">
                <a:latin typeface="Smoothy" pitchFamily="2" charset="77"/>
                <a:ea typeface="Tahoma" panose="020B0604030504040204" pitchFamily="34" charset="0"/>
                <a:cs typeface="Tahoma" panose="020B0604030504040204" pitchFamily="34" charset="0"/>
              </a:rPr>
              <a:t>¡SÍ!</a:t>
            </a:r>
          </a:p>
        </p:txBody>
      </p:sp>
      <p:sp>
        <p:nvSpPr>
          <p:cNvPr id="13" name="TextBox 12">
            <a:extLst>
              <a:ext uri="{FF2B5EF4-FFF2-40B4-BE49-F238E27FC236}">
                <a16:creationId xmlns:a16="http://schemas.microsoft.com/office/drawing/2014/main" id="{6288C59F-BAC4-4480-977D-3B9E6FE1005F}"/>
              </a:ext>
            </a:extLst>
          </p:cNvPr>
          <p:cNvSpPr txBox="1"/>
          <p:nvPr/>
        </p:nvSpPr>
        <p:spPr>
          <a:xfrm rot="2051616">
            <a:off x="5574186" y="1732263"/>
            <a:ext cx="1472332" cy="830997"/>
          </a:xfrm>
          <a:prstGeom prst="rect">
            <a:avLst/>
          </a:prstGeom>
          <a:noFill/>
        </p:spPr>
        <p:txBody>
          <a:bodyPr wrap="square" rtlCol="0">
            <a:spAutoFit/>
          </a:bodyPr>
          <a:lstStyle/>
          <a:p>
            <a:pPr algn="ctr"/>
            <a:r>
              <a:rPr lang="en-US" sz="2400" b="1" dirty="0">
                <a:latin typeface="Smoothy" pitchFamily="2" charset="77"/>
                <a:ea typeface="Tahoma" panose="020B0604030504040204" pitchFamily="34" charset="0"/>
                <a:cs typeface="Tahoma" panose="020B0604030504040204" pitchFamily="34" charset="0"/>
              </a:rPr>
              <a:t>¿</a:t>
            </a:r>
            <a:r>
              <a:rPr lang="en-US" sz="2400" b="1" dirty="0" err="1">
                <a:latin typeface="Smoothy" pitchFamily="2" charset="77"/>
                <a:ea typeface="Tahoma" panose="020B0604030504040204" pitchFamily="34" charset="0"/>
                <a:cs typeface="Tahoma" panose="020B0604030504040204" pitchFamily="34" charset="0"/>
              </a:rPr>
              <a:t>Quiere</a:t>
            </a:r>
            <a:r>
              <a:rPr lang="en-US" sz="2400" b="1" dirty="0">
                <a:latin typeface="Smoothy" pitchFamily="2" charset="77"/>
                <a:ea typeface="Tahoma" panose="020B0604030504040204" pitchFamily="34" charset="0"/>
                <a:cs typeface="Tahoma" panose="020B0604030504040204" pitchFamily="34" charset="0"/>
              </a:rPr>
              <a:t> </a:t>
            </a:r>
            <a:r>
              <a:rPr lang="en-US" sz="2400" b="1" dirty="0" err="1">
                <a:latin typeface="Smoothy" pitchFamily="2" charset="77"/>
                <a:ea typeface="Tahoma" panose="020B0604030504040204" pitchFamily="34" charset="0"/>
                <a:cs typeface="Tahoma" panose="020B0604030504040204" pitchFamily="34" charset="0"/>
              </a:rPr>
              <a:t>tener</a:t>
            </a:r>
            <a:r>
              <a:rPr lang="en-US" sz="2400" b="1" dirty="0">
                <a:latin typeface="Smoothy" pitchFamily="2" charset="77"/>
                <a:ea typeface="Tahoma" panose="020B0604030504040204" pitchFamily="34" charset="0"/>
                <a:cs typeface="Tahoma" panose="020B0604030504040204" pitchFamily="34" charset="0"/>
              </a:rPr>
              <a:t> </a:t>
            </a:r>
            <a:r>
              <a:rPr lang="en-US" sz="2400" b="1" dirty="0" err="1">
                <a:latin typeface="Smoothy" pitchFamily="2" charset="77"/>
                <a:ea typeface="Tahoma" panose="020B0604030504040204" pitchFamily="34" charset="0"/>
                <a:cs typeface="Tahoma" panose="020B0604030504040204" pitchFamily="34" charset="0"/>
              </a:rPr>
              <a:t>sexo</a:t>
            </a:r>
            <a:r>
              <a:rPr lang="en-US" sz="2400" b="1" dirty="0">
                <a:latin typeface="Smoothy" pitchFamily="2" charset="77"/>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536020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499" y="118989"/>
            <a:ext cx="10515600" cy="1325563"/>
          </a:xfrm>
        </p:spPr>
        <p:txBody>
          <a:bodyPr>
            <a:normAutofit/>
          </a:bodyPr>
          <a:lstStyle/>
          <a:p>
            <a:r>
              <a:rPr lang="es-MX" sz="4000" b="1" dirty="0">
                <a:latin typeface="Tahoma" panose="020B0604030504040204" pitchFamily="34" charset="0"/>
                <a:ea typeface="Tahoma" panose="020B0604030504040204" pitchFamily="34" charset="0"/>
                <a:cs typeface="Tahoma" panose="020B0604030504040204" pitchFamily="34" charset="0"/>
              </a:rPr>
              <a:t>Verificación de consentimient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906" r="28405"/>
          <a:stretch/>
        </p:blipFill>
        <p:spPr>
          <a:xfrm>
            <a:off x="3759543" y="1444552"/>
            <a:ext cx="3459243" cy="456766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6769" r="8073" b="22092"/>
          <a:stretch/>
        </p:blipFill>
        <p:spPr>
          <a:xfrm>
            <a:off x="7059088" y="942768"/>
            <a:ext cx="472493" cy="5198610"/>
          </a:xfrm>
          <a:prstGeom prst="rect">
            <a:avLst/>
          </a:prstGeom>
        </p:spPr>
      </p:pic>
      <p:sp>
        <p:nvSpPr>
          <p:cNvPr id="9" name="TextBox 8"/>
          <p:cNvSpPr txBox="1"/>
          <p:nvPr/>
        </p:nvSpPr>
        <p:spPr>
          <a:xfrm>
            <a:off x="7531581" y="1237288"/>
            <a:ext cx="4485763" cy="5016758"/>
          </a:xfrm>
          <a:prstGeom prst="rect">
            <a:avLst/>
          </a:prstGeom>
          <a:noFill/>
        </p:spPr>
        <p:txBody>
          <a:bodyPr wrap="square" rtlCol="0">
            <a:spAutoFit/>
          </a:bodyPr>
          <a:lstStyle/>
          <a:p>
            <a:r>
              <a:rPr lang="es-MX" sz="2800" b="1" dirty="0">
                <a:latin typeface="Tahoma" panose="020B0604030504040204" pitchFamily="34" charset="0"/>
                <a:ea typeface="Tahoma" panose="020B0604030504040204" pitchFamily="34" charset="0"/>
                <a:cs typeface="Tahoma" panose="020B0604030504040204" pitchFamily="34" charset="0"/>
              </a:rPr>
              <a:t>Obtención de consentimiento</a:t>
            </a:r>
          </a:p>
          <a:p>
            <a:endParaRPr lang="es-MX" sz="28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2800" dirty="0">
                <a:latin typeface="Tahoma" panose="020B0604030504040204" pitchFamily="34" charset="0"/>
                <a:ea typeface="Tahoma" panose="020B0604030504040204" pitchFamily="34" charset="0"/>
                <a:cs typeface="Tahoma" panose="020B0604030504040204" pitchFamily="34" charset="0"/>
              </a:rPr>
              <a:t>¿Quiere tener sexo?</a:t>
            </a:r>
          </a:p>
          <a:p>
            <a:endParaRPr lang="es-MX"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2800" dirty="0">
                <a:latin typeface="Tahoma" panose="020B0604030504040204" pitchFamily="34" charset="0"/>
                <a:ea typeface="Tahoma" panose="020B0604030504040204" pitchFamily="34" charset="0"/>
                <a:cs typeface="Tahoma" panose="020B0604030504040204" pitchFamily="34" charset="0"/>
              </a:rPr>
              <a:t>¿Le puedo besar?</a:t>
            </a:r>
          </a:p>
          <a:p>
            <a:endParaRPr lang="es-MX"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2800" dirty="0">
                <a:latin typeface="Tahoma" panose="020B0604030504040204" pitchFamily="34" charset="0"/>
                <a:ea typeface="Tahoma" panose="020B0604030504040204" pitchFamily="34" charset="0"/>
                <a:cs typeface="Tahoma" panose="020B0604030504040204" pitchFamily="34" charset="0"/>
              </a:rPr>
              <a:t>¿Qué quiere hacer?</a:t>
            </a:r>
          </a:p>
          <a:p>
            <a:endParaRPr lang="es-MX"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2800" dirty="0">
                <a:latin typeface="Tahoma" panose="020B0604030504040204" pitchFamily="34" charset="0"/>
                <a:ea typeface="Tahoma" panose="020B0604030504040204" pitchFamily="34" charset="0"/>
                <a:cs typeface="Tahoma" panose="020B0604030504040204" pitchFamily="34" charset="0"/>
              </a:rPr>
              <a:t>¿Dónde le puedo tocar?</a:t>
            </a:r>
          </a:p>
          <a:p>
            <a:endParaRPr lang="es-MX" sz="2400"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MX" sz="2800" dirty="0">
                <a:latin typeface="Tahoma" panose="020B0604030504040204" pitchFamily="34" charset="0"/>
                <a:ea typeface="Tahoma" panose="020B0604030504040204" pitchFamily="34" charset="0"/>
                <a:cs typeface="Tahoma" panose="020B0604030504040204" pitchFamily="34" charset="0"/>
              </a:rPr>
              <a:t>¿Le puedo quitar la ropa?</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991C1F67-9BBE-4695-AE44-212BD345511B}"/>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12" name="Picture 11">
            <a:extLst>
              <a:ext uri="{FF2B5EF4-FFF2-40B4-BE49-F238E27FC236}">
                <a16:creationId xmlns:a16="http://schemas.microsoft.com/office/drawing/2014/main" id="{8E6FB22C-8335-8747-ABE7-FD98F8B260E4}"/>
              </a:ext>
            </a:extLst>
          </p:cNvPr>
          <p:cNvPicPr>
            <a:picLocks noChangeAspect="1"/>
          </p:cNvPicPr>
          <p:nvPr/>
        </p:nvPicPr>
        <p:blipFill>
          <a:blip r:embed="rId6"/>
          <a:srcRect l="21744"/>
          <a:stretch>
            <a:fillRect/>
          </a:stretch>
        </p:blipFill>
        <p:spPr>
          <a:xfrm>
            <a:off x="102895" y="2324320"/>
            <a:ext cx="3901194" cy="2815956"/>
          </a:xfrm>
          <a:prstGeom prst="rect">
            <a:avLst/>
          </a:prstGeom>
        </p:spPr>
      </p:pic>
    </p:spTree>
    <p:extLst>
      <p:ext uri="{BB962C8B-B14F-4D97-AF65-F5344CB8AC3E}">
        <p14:creationId xmlns:p14="http://schemas.microsoft.com/office/powerpoint/2010/main" val="2782273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499" y="118989"/>
            <a:ext cx="10515600" cy="1325563"/>
          </a:xfrm>
        </p:spPr>
        <p:txBody>
          <a:bodyPr/>
          <a:lstStyle/>
          <a:p>
            <a:r>
              <a:rPr lang="es-MX" b="1" dirty="0">
                <a:latin typeface="Tahoma" panose="020B0604030504040204" pitchFamily="34" charset="0"/>
                <a:ea typeface="Tahoma" panose="020B0604030504040204" pitchFamily="34" charset="0"/>
                <a:cs typeface="Tahoma" panose="020B0604030504040204" pitchFamily="34" charset="0"/>
              </a:rPr>
              <a:t>Cómo manejar el rechazo</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1" y="1608735"/>
            <a:ext cx="7753893" cy="437077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6769" r="8073" b="22092"/>
          <a:stretch/>
        </p:blipFill>
        <p:spPr>
          <a:xfrm>
            <a:off x="7027927" y="961939"/>
            <a:ext cx="493234" cy="5426820"/>
          </a:xfrm>
          <a:prstGeom prst="rect">
            <a:avLst/>
          </a:prstGeom>
        </p:spPr>
      </p:pic>
      <p:sp>
        <p:nvSpPr>
          <p:cNvPr id="7" name="TextBox 6"/>
          <p:cNvSpPr txBox="1"/>
          <p:nvPr/>
        </p:nvSpPr>
        <p:spPr>
          <a:xfrm>
            <a:off x="7504387" y="1393960"/>
            <a:ext cx="4399124" cy="4524315"/>
          </a:xfrm>
          <a:prstGeom prst="rect">
            <a:avLst/>
          </a:prstGeom>
          <a:noFill/>
        </p:spPr>
        <p:txBody>
          <a:bodyPr wrap="square" rtlCol="0">
            <a:spAutoFit/>
          </a:bodyPr>
          <a:lstStyle/>
          <a:p>
            <a:pPr marL="342900" indent="-34290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El rechazo es cuando le pide a alguien ser sexual y esta persona le dice que no.</a:t>
            </a:r>
          </a:p>
          <a:p>
            <a:pPr marL="342900" indent="-342900">
              <a:buFont typeface="Arial" panose="020B0604020202020204" pitchFamily="34" charset="0"/>
              <a:buChar char="•"/>
            </a:pPr>
            <a:endParaRPr lang="es-MX" sz="24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Usted siempre tiene el derecho a decir que no. Su pareja también tiene el derecho a decir que no. </a:t>
            </a:r>
          </a:p>
          <a:p>
            <a:pPr marL="342900" indent="-342900">
              <a:buFont typeface="Arial" panose="020B0604020202020204" pitchFamily="34" charset="0"/>
              <a:buChar char="•"/>
            </a:pPr>
            <a:endParaRPr lang="es-MX" sz="24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¿Qué puede hacer para sentirse mejor después de un rechazo?</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6F939CCA-245D-4056-862D-43CE5A3732AB}"/>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3" name="Freeform 2">
            <a:extLst>
              <a:ext uri="{FF2B5EF4-FFF2-40B4-BE49-F238E27FC236}">
                <a16:creationId xmlns:a16="http://schemas.microsoft.com/office/drawing/2014/main" id="{EB615E03-CD0B-8F40-A3FE-2133DA07714C}"/>
              </a:ext>
            </a:extLst>
          </p:cNvPr>
          <p:cNvSpPr/>
          <p:nvPr/>
        </p:nvSpPr>
        <p:spPr>
          <a:xfrm>
            <a:off x="2483318" y="1771048"/>
            <a:ext cx="644893" cy="571900"/>
          </a:xfrm>
          <a:custGeom>
            <a:avLst/>
            <a:gdLst>
              <a:gd name="connsiteX0" fmla="*/ 356135 w 644893"/>
              <a:gd name="connsiteY0" fmla="*/ 567891 h 571900"/>
              <a:gd name="connsiteX1" fmla="*/ 202130 w 644893"/>
              <a:gd name="connsiteY1" fmla="*/ 539015 h 571900"/>
              <a:gd name="connsiteX2" fmla="*/ 115503 w 644893"/>
              <a:gd name="connsiteY2" fmla="*/ 548640 h 571900"/>
              <a:gd name="connsiteX3" fmla="*/ 86627 w 644893"/>
              <a:gd name="connsiteY3" fmla="*/ 539015 h 571900"/>
              <a:gd name="connsiteX4" fmla="*/ 38501 w 644893"/>
              <a:gd name="connsiteY4" fmla="*/ 529390 h 571900"/>
              <a:gd name="connsiteX5" fmla="*/ 19250 w 644893"/>
              <a:gd name="connsiteY5" fmla="*/ 471638 h 571900"/>
              <a:gd name="connsiteX6" fmla="*/ 0 w 644893"/>
              <a:gd name="connsiteY6" fmla="*/ 394636 h 571900"/>
              <a:gd name="connsiteX7" fmla="*/ 9625 w 644893"/>
              <a:gd name="connsiteY7" fmla="*/ 259883 h 571900"/>
              <a:gd name="connsiteX8" fmla="*/ 28876 w 644893"/>
              <a:gd name="connsiteY8" fmla="*/ 154005 h 571900"/>
              <a:gd name="connsiteX9" fmla="*/ 48126 w 644893"/>
              <a:gd name="connsiteY9" fmla="*/ 86628 h 571900"/>
              <a:gd name="connsiteX10" fmla="*/ 134754 w 644893"/>
              <a:gd name="connsiteY10" fmla="*/ 38501 h 571900"/>
              <a:gd name="connsiteX11" fmla="*/ 259882 w 644893"/>
              <a:gd name="connsiteY11" fmla="*/ 28876 h 571900"/>
              <a:gd name="connsiteX12" fmla="*/ 327259 w 644893"/>
              <a:gd name="connsiteY12" fmla="*/ 19251 h 571900"/>
              <a:gd name="connsiteX13" fmla="*/ 404261 w 644893"/>
              <a:gd name="connsiteY13" fmla="*/ 0 h 571900"/>
              <a:gd name="connsiteX14" fmla="*/ 462013 w 644893"/>
              <a:gd name="connsiteY14" fmla="*/ 9626 h 571900"/>
              <a:gd name="connsiteX15" fmla="*/ 519764 w 644893"/>
              <a:gd name="connsiteY15" fmla="*/ 28876 h 571900"/>
              <a:gd name="connsiteX16" fmla="*/ 577516 w 644893"/>
              <a:gd name="connsiteY16" fmla="*/ 67377 h 571900"/>
              <a:gd name="connsiteX17" fmla="*/ 606391 w 644893"/>
              <a:gd name="connsiteY17" fmla="*/ 96253 h 571900"/>
              <a:gd name="connsiteX18" fmla="*/ 616017 w 644893"/>
              <a:gd name="connsiteY18" fmla="*/ 125129 h 571900"/>
              <a:gd name="connsiteX19" fmla="*/ 644893 w 644893"/>
              <a:gd name="connsiteY19" fmla="*/ 182880 h 571900"/>
              <a:gd name="connsiteX20" fmla="*/ 616017 w 644893"/>
              <a:gd name="connsiteY20" fmla="*/ 356135 h 571900"/>
              <a:gd name="connsiteX21" fmla="*/ 587141 w 644893"/>
              <a:gd name="connsiteY21" fmla="*/ 385011 h 571900"/>
              <a:gd name="connsiteX22" fmla="*/ 558265 w 644893"/>
              <a:gd name="connsiteY22" fmla="*/ 442763 h 571900"/>
              <a:gd name="connsiteX23" fmla="*/ 529389 w 644893"/>
              <a:gd name="connsiteY23" fmla="*/ 462013 h 571900"/>
              <a:gd name="connsiteX24" fmla="*/ 471638 w 644893"/>
              <a:gd name="connsiteY24" fmla="*/ 510139 h 571900"/>
              <a:gd name="connsiteX25" fmla="*/ 452387 w 644893"/>
              <a:gd name="connsiteY25" fmla="*/ 539015 h 571900"/>
              <a:gd name="connsiteX26" fmla="*/ 423511 w 644893"/>
              <a:gd name="connsiteY26" fmla="*/ 558266 h 571900"/>
              <a:gd name="connsiteX27" fmla="*/ 356135 w 644893"/>
              <a:gd name="connsiteY27" fmla="*/ 567891 h 57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893" h="571900">
                <a:moveTo>
                  <a:pt x="356135" y="567891"/>
                </a:moveTo>
                <a:cubicBezTo>
                  <a:pt x="319238" y="564682"/>
                  <a:pt x="254193" y="543180"/>
                  <a:pt x="202130" y="539015"/>
                </a:cubicBezTo>
                <a:cubicBezTo>
                  <a:pt x="173169" y="536698"/>
                  <a:pt x="144556" y="548640"/>
                  <a:pt x="115503" y="548640"/>
                </a:cubicBezTo>
                <a:cubicBezTo>
                  <a:pt x="105357" y="548640"/>
                  <a:pt x="96470" y="541476"/>
                  <a:pt x="86627" y="539015"/>
                </a:cubicBezTo>
                <a:cubicBezTo>
                  <a:pt x="70756" y="535047"/>
                  <a:pt x="54543" y="532598"/>
                  <a:pt x="38501" y="529390"/>
                </a:cubicBezTo>
                <a:cubicBezTo>
                  <a:pt x="32084" y="510139"/>
                  <a:pt x="23230" y="491536"/>
                  <a:pt x="19250" y="471638"/>
                </a:cubicBezTo>
                <a:cubicBezTo>
                  <a:pt x="7635" y="413563"/>
                  <a:pt x="14798" y="439032"/>
                  <a:pt x="0" y="394636"/>
                </a:cubicBezTo>
                <a:cubicBezTo>
                  <a:pt x="3208" y="349718"/>
                  <a:pt x="5144" y="304692"/>
                  <a:pt x="9625" y="259883"/>
                </a:cubicBezTo>
                <a:cubicBezTo>
                  <a:pt x="11526" y="240874"/>
                  <a:pt x="24152" y="175264"/>
                  <a:pt x="28876" y="154005"/>
                </a:cubicBezTo>
                <a:cubicBezTo>
                  <a:pt x="28947" y="153684"/>
                  <a:pt x="43533" y="91221"/>
                  <a:pt x="48126" y="86628"/>
                </a:cubicBezTo>
                <a:cubicBezTo>
                  <a:pt x="61505" y="73249"/>
                  <a:pt x="107090" y="41959"/>
                  <a:pt x="134754" y="38501"/>
                </a:cubicBezTo>
                <a:cubicBezTo>
                  <a:pt x="176263" y="33312"/>
                  <a:pt x="218257" y="33038"/>
                  <a:pt x="259882" y="28876"/>
                </a:cubicBezTo>
                <a:cubicBezTo>
                  <a:pt x="282456" y="26619"/>
                  <a:pt x="305013" y="23700"/>
                  <a:pt x="327259" y="19251"/>
                </a:cubicBezTo>
                <a:cubicBezTo>
                  <a:pt x="353203" y="14062"/>
                  <a:pt x="404261" y="0"/>
                  <a:pt x="404261" y="0"/>
                </a:cubicBezTo>
                <a:cubicBezTo>
                  <a:pt x="423512" y="3209"/>
                  <a:pt x="443079" y="4893"/>
                  <a:pt x="462013" y="9626"/>
                </a:cubicBezTo>
                <a:cubicBezTo>
                  <a:pt x="481699" y="14547"/>
                  <a:pt x="519764" y="28876"/>
                  <a:pt x="519764" y="28876"/>
                </a:cubicBezTo>
                <a:cubicBezTo>
                  <a:pt x="611885" y="120997"/>
                  <a:pt x="493934" y="11655"/>
                  <a:pt x="577516" y="67377"/>
                </a:cubicBezTo>
                <a:cubicBezTo>
                  <a:pt x="588842" y="74928"/>
                  <a:pt x="596766" y="86628"/>
                  <a:pt x="606391" y="96253"/>
                </a:cubicBezTo>
                <a:cubicBezTo>
                  <a:pt x="609600" y="105878"/>
                  <a:pt x="611480" y="116054"/>
                  <a:pt x="616017" y="125129"/>
                </a:cubicBezTo>
                <a:cubicBezTo>
                  <a:pt x="653336" y="199767"/>
                  <a:pt x="620697" y="110299"/>
                  <a:pt x="644893" y="182880"/>
                </a:cubicBezTo>
                <a:cubicBezTo>
                  <a:pt x="644476" y="187882"/>
                  <a:pt x="641762" y="330390"/>
                  <a:pt x="616017" y="356135"/>
                </a:cubicBezTo>
                <a:lnTo>
                  <a:pt x="587141" y="385011"/>
                </a:lnTo>
                <a:cubicBezTo>
                  <a:pt x="579313" y="408497"/>
                  <a:pt x="576925" y="424104"/>
                  <a:pt x="558265" y="442763"/>
                </a:cubicBezTo>
                <a:cubicBezTo>
                  <a:pt x="550085" y="450943"/>
                  <a:pt x="538276" y="454607"/>
                  <a:pt x="529389" y="462013"/>
                </a:cubicBezTo>
                <a:cubicBezTo>
                  <a:pt x="455278" y="523772"/>
                  <a:pt x="543332" y="462345"/>
                  <a:pt x="471638" y="510139"/>
                </a:cubicBezTo>
                <a:cubicBezTo>
                  <a:pt x="465221" y="519764"/>
                  <a:pt x="460567" y="530835"/>
                  <a:pt x="452387" y="539015"/>
                </a:cubicBezTo>
                <a:cubicBezTo>
                  <a:pt x="444207" y="547195"/>
                  <a:pt x="434082" y="553568"/>
                  <a:pt x="423511" y="558266"/>
                </a:cubicBezTo>
                <a:cubicBezTo>
                  <a:pt x="377916" y="578531"/>
                  <a:pt x="393032" y="571100"/>
                  <a:pt x="356135" y="5678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C60481A-AAAB-AD47-A0A2-0F728504C5B2}"/>
              </a:ext>
            </a:extLst>
          </p:cNvPr>
          <p:cNvSpPr txBox="1"/>
          <p:nvPr/>
        </p:nvSpPr>
        <p:spPr>
          <a:xfrm>
            <a:off x="2409453" y="1819173"/>
            <a:ext cx="991919" cy="707886"/>
          </a:xfrm>
          <a:prstGeom prst="rect">
            <a:avLst/>
          </a:prstGeom>
          <a:noFill/>
        </p:spPr>
        <p:txBody>
          <a:bodyPr wrap="square" rtlCol="0">
            <a:spAutoFit/>
          </a:bodyPr>
          <a:lstStyle/>
          <a:p>
            <a:r>
              <a:rPr lang="en-US" sz="4000" b="1" dirty="0">
                <a:latin typeface="Smoothy" pitchFamily="2" charset="77"/>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2634272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79" b="4214"/>
          <a:stretch/>
        </p:blipFill>
        <p:spPr>
          <a:xfrm>
            <a:off x="3429000" y="73572"/>
            <a:ext cx="8639040" cy="66635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sp>
        <p:nvSpPr>
          <p:cNvPr id="7" name="TextBox 6"/>
          <p:cNvSpPr txBox="1"/>
          <p:nvPr/>
        </p:nvSpPr>
        <p:spPr>
          <a:xfrm>
            <a:off x="0" y="1630264"/>
            <a:ext cx="3597639" cy="4524315"/>
          </a:xfrm>
          <a:prstGeom prst="rect">
            <a:avLst/>
          </a:prstGeom>
          <a:noFill/>
        </p:spPr>
        <p:txBody>
          <a:bodyPr wrap="square" rtlCol="0">
            <a:spAutoFit/>
          </a:bodyPr>
          <a:lstStyle/>
          <a:p>
            <a:pPr marL="285750" indent="-28575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El asalto sexual es cuando alguien le toca de manera sexual sin consentimiento.</a:t>
            </a:r>
          </a:p>
          <a:p>
            <a:pPr marL="285750" indent="-285750">
              <a:buFont typeface="Arial" panose="020B0604020202020204" pitchFamily="34" charset="0"/>
              <a:buChar char="•"/>
            </a:pPr>
            <a:endParaRPr lang="es-MX" sz="2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El sexo sin consentimiento se llama “violación”.</a:t>
            </a:r>
          </a:p>
          <a:p>
            <a:pPr marL="285750" indent="-285750">
              <a:buFont typeface="Arial" panose="020B0604020202020204" pitchFamily="34" charset="0"/>
              <a:buChar char="•"/>
            </a:pPr>
            <a:endParaRPr lang="es-MX" sz="2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2400" dirty="0">
                <a:latin typeface="Tahoma" panose="020B0604030504040204" pitchFamily="34" charset="0"/>
                <a:ea typeface="Tahoma" panose="020B0604030504040204" pitchFamily="34" charset="0"/>
                <a:cs typeface="Tahoma" panose="020B0604030504040204" pitchFamily="34" charset="0"/>
              </a:rPr>
              <a:t>El asalto sexual y la violación están mal y son ilegales.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6769" r="8073" b="22092"/>
          <a:stretch/>
        </p:blipFill>
        <p:spPr>
          <a:xfrm>
            <a:off x="3206880" y="-157655"/>
            <a:ext cx="627531" cy="674084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1E665D9A-FA6E-41DE-A80B-58377FEC472A}"/>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2" name="Freeform 1">
            <a:extLst>
              <a:ext uri="{FF2B5EF4-FFF2-40B4-BE49-F238E27FC236}">
                <a16:creationId xmlns:a16="http://schemas.microsoft.com/office/drawing/2014/main" id="{DE116548-D408-7D46-BDBC-DFA4B3E8C91C}"/>
              </a:ext>
            </a:extLst>
          </p:cNvPr>
          <p:cNvSpPr/>
          <p:nvPr/>
        </p:nvSpPr>
        <p:spPr>
          <a:xfrm>
            <a:off x="4543124" y="1414914"/>
            <a:ext cx="801072" cy="833094"/>
          </a:xfrm>
          <a:custGeom>
            <a:avLst/>
            <a:gdLst>
              <a:gd name="connsiteX0" fmla="*/ 394636 w 801072"/>
              <a:gd name="connsiteY0" fmla="*/ 789271 h 833094"/>
              <a:gd name="connsiteX1" fmla="*/ 211756 w 801072"/>
              <a:gd name="connsiteY1" fmla="*/ 827772 h 833094"/>
              <a:gd name="connsiteX2" fmla="*/ 173255 w 801072"/>
              <a:gd name="connsiteY2" fmla="*/ 779646 h 833094"/>
              <a:gd name="connsiteX3" fmla="*/ 144379 w 801072"/>
              <a:gd name="connsiteY3" fmla="*/ 760395 h 833094"/>
              <a:gd name="connsiteX4" fmla="*/ 96253 w 801072"/>
              <a:gd name="connsiteY4" fmla="*/ 702644 h 833094"/>
              <a:gd name="connsiteX5" fmla="*/ 67377 w 801072"/>
              <a:gd name="connsiteY5" fmla="*/ 683393 h 833094"/>
              <a:gd name="connsiteX6" fmla="*/ 38501 w 801072"/>
              <a:gd name="connsiteY6" fmla="*/ 625642 h 833094"/>
              <a:gd name="connsiteX7" fmla="*/ 19251 w 801072"/>
              <a:gd name="connsiteY7" fmla="*/ 548640 h 833094"/>
              <a:gd name="connsiteX8" fmla="*/ 0 w 801072"/>
              <a:gd name="connsiteY8" fmla="*/ 481263 h 833094"/>
              <a:gd name="connsiteX9" fmla="*/ 19251 w 801072"/>
              <a:gd name="connsiteY9" fmla="*/ 404261 h 833094"/>
              <a:gd name="connsiteX10" fmla="*/ 57752 w 801072"/>
              <a:gd name="connsiteY10" fmla="*/ 346509 h 833094"/>
              <a:gd name="connsiteX11" fmla="*/ 125129 w 801072"/>
              <a:gd name="connsiteY11" fmla="*/ 308008 h 833094"/>
              <a:gd name="connsiteX12" fmla="*/ 144379 w 801072"/>
              <a:gd name="connsiteY12" fmla="*/ 279132 h 833094"/>
              <a:gd name="connsiteX13" fmla="*/ 173255 w 801072"/>
              <a:gd name="connsiteY13" fmla="*/ 269507 h 833094"/>
              <a:gd name="connsiteX14" fmla="*/ 202131 w 801072"/>
              <a:gd name="connsiteY14" fmla="*/ 250257 h 833094"/>
              <a:gd name="connsiteX15" fmla="*/ 269508 w 801072"/>
              <a:gd name="connsiteY15" fmla="*/ 173254 h 833094"/>
              <a:gd name="connsiteX16" fmla="*/ 317634 w 801072"/>
              <a:gd name="connsiteY16" fmla="*/ 115503 h 833094"/>
              <a:gd name="connsiteX17" fmla="*/ 375385 w 801072"/>
              <a:gd name="connsiteY17" fmla="*/ 77002 h 833094"/>
              <a:gd name="connsiteX18" fmla="*/ 433137 w 801072"/>
              <a:gd name="connsiteY18" fmla="*/ 38501 h 833094"/>
              <a:gd name="connsiteX19" fmla="*/ 462013 w 801072"/>
              <a:gd name="connsiteY19" fmla="*/ 19250 h 833094"/>
              <a:gd name="connsiteX20" fmla="*/ 500514 w 801072"/>
              <a:gd name="connsiteY20" fmla="*/ 9625 h 833094"/>
              <a:gd name="connsiteX21" fmla="*/ 529390 w 801072"/>
              <a:gd name="connsiteY21" fmla="*/ 0 h 833094"/>
              <a:gd name="connsiteX22" fmla="*/ 731520 w 801072"/>
              <a:gd name="connsiteY22" fmla="*/ 9625 h 833094"/>
              <a:gd name="connsiteX23" fmla="*/ 770021 w 801072"/>
              <a:gd name="connsiteY23" fmla="*/ 67377 h 833094"/>
              <a:gd name="connsiteX24" fmla="*/ 789272 w 801072"/>
              <a:gd name="connsiteY24" fmla="*/ 96252 h 833094"/>
              <a:gd name="connsiteX25" fmla="*/ 789272 w 801072"/>
              <a:gd name="connsiteY25" fmla="*/ 308008 h 833094"/>
              <a:gd name="connsiteX26" fmla="*/ 760396 w 801072"/>
              <a:gd name="connsiteY26" fmla="*/ 404261 h 833094"/>
              <a:gd name="connsiteX27" fmla="*/ 741145 w 801072"/>
              <a:gd name="connsiteY27" fmla="*/ 462012 h 833094"/>
              <a:gd name="connsiteX28" fmla="*/ 721895 w 801072"/>
              <a:gd name="connsiteY28" fmla="*/ 490888 h 833094"/>
              <a:gd name="connsiteX29" fmla="*/ 712270 w 801072"/>
              <a:gd name="connsiteY29" fmla="*/ 519764 h 833094"/>
              <a:gd name="connsiteX30" fmla="*/ 673769 w 801072"/>
              <a:gd name="connsiteY30" fmla="*/ 577515 h 833094"/>
              <a:gd name="connsiteX31" fmla="*/ 654518 w 801072"/>
              <a:gd name="connsiteY31" fmla="*/ 606391 h 833094"/>
              <a:gd name="connsiteX32" fmla="*/ 625642 w 801072"/>
              <a:gd name="connsiteY32" fmla="*/ 635267 h 833094"/>
              <a:gd name="connsiteX33" fmla="*/ 606392 w 801072"/>
              <a:gd name="connsiteY33" fmla="*/ 664143 h 833094"/>
              <a:gd name="connsiteX34" fmla="*/ 519764 w 801072"/>
              <a:gd name="connsiteY34" fmla="*/ 731520 h 833094"/>
              <a:gd name="connsiteX35" fmla="*/ 490889 w 801072"/>
              <a:gd name="connsiteY35" fmla="*/ 750770 h 833094"/>
              <a:gd name="connsiteX36" fmla="*/ 462013 w 801072"/>
              <a:gd name="connsiteY36" fmla="*/ 770021 h 833094"/>
              <a:gd name="connsiteX37" fmla="*/ 433137 w 801072"/>
              <a:gd name="connsiteY37" fmla="*/ 779646 h 833094"/>
              <a:gd name="connsiteX38" fmla="*/ 394636 w 801072"/>
              <a:gd name="connsiteY38" fmla="*/ 789271 h 83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1072" h="833094">
                <a:moveTo>
                  <a:pt x="394636" y="789271"/>
                </a:moveTo>
                <a:cubicBezTo>
                  <a:pt x="357739" y="797292"/>
                  <a:pt x="299472" y="849703"/>
                  <a:pt x="211756" y="827772"/>
                </a:cubicBezTo>
                <a:cubicBezTo>
                  <a:pt x="129004" y="772606"/>
                  <a:pt x="226386" y="846061"/>
                  <a:pt x="173255" y="779646"/>
                </a:cubicBezTo>
                <a:cubicBezTo>
                  <a:pt x="166028" y="770613"/>
                  <a:pt x="153266" y="767801"/>
                  <a:pt x="144379" y="760395"/>
                </a:cubicBezTo>
                <a:cubicBezTo>
                  <a:pt x="49772" y="681557"/>
                  <a:pt x="171963" y="778355"/>
                  <a:pt x="96253" y="702644"/>
                </a:cubicBezTo>
                <a:cubicBezTo>
                  <a:pt x="88073" y="694464"/>
                  <a:pt x="77002" y="689810"/>
                  <a:pt x="67377" y="683393"/>
                </a:cubicBezTo>
                <a:cubicBezTo>
                  <a:pt x="43184" y="610813"/>
                  <a:pt x="75820" y="700280"/>
                  <a:pt x="38501" y="625642"/>
                </a:cubicBezTo>
                <a:cubicBezTo>
                  <a:pt x="28182" y="605003"/>
                  <a:pt x="23644" y="568408"/>
                  <a:pt x="19251" y="548640"/>
                </a:cubicBezTo>
                <a:cubicBezTo>
                  <a:pt x="11195" y="512390"/>
                  <a:pt x="10716" y="513413"/>
                  <a:pt x="0" y="481263"/>
                </a:cubicBezTo>
                <a:cubicBezTo>
                  <a:pt x="2668" y="467924"/>
                  <a:pt x="10000" y="420913"/>
                  <a:pt x="19251" y="404261"/>
                </a:cubicBezTo>
                <a:cubicBezTo>
                  <a:pt x="30487" y="384036"/>
                  <a:pt x="37058" y="356856"/>
                  <a:pt x="57752" y="346509"/>
                </a:cubicBezTo>
                <a:cubicBezTo>
                  <a:pt x="106600" y="322086"/>
                  <a:pt x="84314" y="335218"/>
                  <a:pt x="125129" y="308008"/>
                </a:cubicBezTo>
                <a:cubicBezTo>
                  <a:pt x="131546" y="298383"/>
                  <a:pt x="135346" y="286359"/>
                  <a:pt x="144379" y="279132"/>
                </a:cubicBezTo>
                <a:cubicBezTo>
                  <a:pt x="152302" y="272794"/>
                  <a:pt x="164180" y="274044"/>
                  <a:pt x="173255" y="269507"/>
                </a:cubicBezTo>
                <a:cubicBezTo>
                  <a:pt x="183602" y="264334"/>
                  <a:pt x="192506" y="256674"/>
                  <a:pt x="202131" y="250257"/>
                </a:cubicBezTo>
                <a:cubicBezTo>
                  <a:pt x="247049" y="182880"/>
                  <a:pt x="221381" y="205339"/>
                  <a:pt x="269508" y="173254"/>
                </a:cubicBezTo>
                <a:cubicBezTo>
                  <a:pt x="286620" y="147587"/>
                  <a:pt x="291980" y="135456"/>
                  <a:pt x="317634" y="115503"/>
                </a:cubicBezTo>
                <a:cubicBezTo>
                  <a:pt x="335896" y="101299"/>
                  <a:pt x="359025" y="93362"/>
                  <a:pt x="375385" y="77002"/>
                </a:cubicBezTo>
                <a:cubicBezTo>
                  <a:pt x="411435" y="40952"/>
                  <a:pt x="391347" y="52430"/>
                  <a:pt x="433137" y="38501"/>
                </a:cubicBezTo>
                <a:cubicBezTo>
                  <a:pt x="442762" y="32084"/>
                  <a:pt x="451380" y="23807"/>
                  <a:pt x="462013" y="19250"/>
                </a:cubicBezTo>
                <a:cubicBezTo>
                  <a:pt x="474172" y="14039"/>
                  <a:pt x="487794" y="13259"/>
                  <a:pt x="500514" y="9625"/>
                </a:cubicBezTo>
                <a:cubicBezTo>
                  <a:pt x="510270" y="6838"/>
                  <a:pt x="519765" y="3208"/>
                  <a:pt x="529390" y="0"/>
                </a:cubicBezTo>
                <a:cubicBezTo>
                  <a:pt x="596767" y="3208"/>
                  <a:pt x="664985" y="-1464"/>
                  <a:pt x="731520" y="9625"/>
                </a:cubicBezTo>
                <a:cubicBezTo>
                  <a:pt x="761379" y="14601"/>
                  <a:pt x="760706" y="48748"/>
                  <a:pt x="770021" y="67377"/>
                </a:cubicBezTo>
                <a:cubicBezTo>
                  <a:pt x="775194" y="77724"/>
                  <a:pt x="782855" y="86627"/>
                  <a:pt x="789272" y="96252"/>
                </a:cubicBezTo>
                <a:cubicBezTo>
                  <a:pt x="805810" y="195482"/>
                  <a:pt x="804180" y="158922"/>
                  <a:pt x="789272" y="308008"/>
                </a:cubicBezTo>
                <a:cubicBezTo>
                  <a:pt x="787194" y="328792"/>
                  <a:pt x="764705" y="391334"/>
                  <a:pt x="760396" y="404261"/>
                </a:cubicBezTo>
                <a:cubicBezTo>
                  <a:pt x="760394" y="404266"/>
                  <a:pt x="741149" y="462007"/>
                  <a:pt x="741145" y="462012"/>
                </a:cubicBezTo>
                <a:cubicBezTo>
                  <a:pt x="734728" y="471637"/>
                  <a:pt x="727068" y="480541"/>
                  <a:pt x="721895" y="490888"/>
                </a:cubicBezTo>
                <a:cubicBezTo>
                  <a:pt x="717358" y="499963"/>
                  <a:pt x="717197" y="510895"/>
                  <a:pt x="712270" y="519764"/>
                </a:cubicBezTo>
                <a:cubicBezTo>
                  <a:pt x="701034" y="539989"/>
                  <a:pt x="686603" y="558265"/>
                  <a:pt x="673769" y="577515"/>
                </a:cubicBezTo>
                <a:cubicBezTo>
                  <a:pt x="667352" y="587140"/>
                  <a:pt x="662698" y="598211"/>
                  <a:pt x="654518" y="606391"/>
                </a:cubicBezTo>
                <a:cubicBezTo>
                  <a:pt x="644893" y="616016"/>
                  <a:pt x="634356" y="624810"/>
                  <a:pt x="625642" y="635267"/>
                </a:cubicBezTo>
                <a:cubicBezTo>
                  <a:pt x="618236" y="644154"/>
                  <a:pt x="613798" y="655256"/>
                  <a:pt x="606392" y="664143"/>
                </a:cubicBezTo>
                <a:cubicBezTo>
                  <a:pt x="578120" y="698070"/>
                  <a:pt x="560009" y="704690"/>
                  <a:pt x="519764" y="731520"/>
                </a:cubicBezTo>
                <a:lnTo>
                  <a:pt x="490889" y="750770"/>
                </a:lnTo>
                <a:cubicBezTo>
                  <a:pt x="481264" y="757187"/>
                  <a:pt x="472988" y="766363"/>
                  <a:pt x="462013" y="770021"/>
                </a:cubicBezTo>
                <a:lnTo>
                  <a:pt x="433137" y="779646"/>
                </a:lnTo>
                <a:cubicBezTo>
                  <a:pt x="400486" y="801414"/>
                  <a:pt x="431533" y="781250"/>
                  <a:pt x="394636" y="7892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9D14D81-DB20-D244-A336-0F217F8AD8A8}"/>
              </a:ext>
            </a:extLst>
          </p:cNvPr>
          <p:cNvSpPr/>
          <p:nvPr/>
        </p:nvSpPr>
        <p:spPr>
          <a:xfrm>
            <a:off x="8681987" y="413886"/>
            <a:ext cx="895150" cy="529390"/>
          </a:xfrm>
          <a:custGeom>
            <a:avLst/>
            <a:gdLst>
              <a:gd name="connsiteX0" fmla="*/ 346510 w 895150"/>
              <a:gd name="connsiteY0" fmla="*/ 510139 h 529390"/>
              <a:gd name="connsiteX1" fmla="*/ 96253 w 895150"/>
              <a:gd name="connsiteY1" fmla="*/ 490889 h 529390"/>
              <a:gd name="connsiteX2" fmla="*/ 38501 w 895150"/>
              <a:gd name="connsiteY2" fmla="*/ 471638 h 529390"/>
              <a:gd name="connsiteX3" fmla="*/ 19251 w 895150"/>
              <a:gd name="connsiteY3" fmla="*/ 442762 h 529390"/>
              <a:gd name="connsiteX4" fmla="*/ 0 w 895150"/>
              <a:gd name="connsiteY4" fmla="*/ 385011 h 529390"/>
              <a:gd name="connsiteX5" fmla="*/ 28876 w 895150"/>
              <a:gd name="connsiteY5" fmla="*/ 250257 h 529390"/>
              <a:gd name="connsiteX6" fmla="*/ 48127 w 895150"/>
              <a:gd name="connsiteY6" fmla="*/ 221381 h 529390"/>
              <a:gd name="connsiteX7" fmla="*/ 86628 w 895150"/>
              <a:gd name="connsiteY7" fmla="*/ 173255 h 529390"/>
              <a:gd name="connsiteX8" fmla="*/ 134754 w 895150"/>
              <a:gd name="connsiteY8" fmla="*/ 134754 h 529390"/>
              <a:gd name="connsiteX9" fmla="*/ 192506 w 895150"/>
              <a:gd name="connsiteY9" fmla="*/ 105878 h 529390"/>
              <a:gd name="connsiteX10" fmla="*/ 221381 w 895150"/>
              <a:gd name="connsiteY10" fmla="*/ 86628 h 529390"/>
              <a:gd name="connsiteX11" fmla="*/ 250257 w 895150"/>
              <a:gd name="connsiteY11" fmla="*/ 77002 h 529390"/>
              <a:gd name="connsiteX12" fmla="*/ 279133 w 895150"/>
              <a:gd name="connsiteY12" fmla="*/ 57752 h 529390"/>
              <a:gd name="connsiteX13" fmla="*/ 336885 w 895150"/>
              <a:gd name="connsiteY13" fmla="*/ 38501 h 529390"/>
              <a:gd name="connsiteX14" fmla="*/ 394636 w 895150"/>
              <a:gd name="connsiteY14" fmla="*/ 19251 h 529390"/>
              <a:gd name="connsiteX15" fmla="*/ 433137 w 895150"/>
              <a:gd name="connsiteY15" fmla="*/ 9626 h 529390"/>
              <a:gd name="connsiteX16" fmla="*/ 693019 w 895150"/>
              <a:gd name="connsiteY16" fmla="*/ 0 h 529390"/>
              <a:gd name="connsiteX17" fmla="*/ 779647 w 895150"/>
              <a:gd name="connsiteY17" fmla="*/ 19251 h 529390"/>
              <a:gd name="connsiteX18" fmla="*/ 808522 w 895150"/>
              <a:gd name="connsiteY18" fmla="*/ 38501 h 529390"/>
              <a:gd name="connsiteX19" fmla="*/ 875899 w 895150"/>
              <a:gd name="connsiteY19" fmla="*/ 125129 h 529390"/>
              <a:gd name="connsiteX20" fmla="*/ 895150 w 895150"/>
              <a:gd name="connsiteY20" fmla="*/ 269508 h 529390"/>
              <a:gd name="connsiteX21" fmla="*/ 885525 w 895150"/>
              <a:gd name="connsiteY21" fmla="*/ 356135 h 529390"/>
              <a:gd name="connsiteX22" fmla="*/ 875899 w 895150"/>
              <a:gd name="connsiteY22" fmla="*/ 385011 h 529390"/>
              <a:gd name="connsiteX23" fmla="*/ 760396 w 895150"/>
              <a:gd name="connsiteY23" fmla="*/ 442762 h 529390"/>
              <a:gd name="connsiteX24" fmla="*/ 702645 w 895150"/>
              <a:gd name="connsiteY24" fmla="*/ 462013 h 529390"/>
              <a:gd name="connsiteX25" fmla="*/ 673769 w 895150"/>
              <a:gd name="connsiteY25" fmla="*/ 471638 h 529390"/>
              <a:gd name="connsiteX26" fmla="*/ 625642 w 895150"/>
              <a:gd name="connsiteY26" fmla="*/ 481263 h 529390"/>
              <a:gd name="connsiteX27" fmla="*/ 567891 w 895150"/>
              <a:gd name="connsiteY27" fmla="*/ 500514 h 529390"/>
              <a:gd name="connsiteX28" fmla="*/ 539015 w 895150"/>
              <a:gd name="connsiteY28" fmla="*/ 510139 h 529390"/>
              <a:gd name="connsiteX29" fmla="*/ 510139 w 895150"/>
              <a:gd name="connsiteY29" fmla="*/ 519765 h 529390"/>
              <a:gd name="connsiteX30" fmla="*/ 481264 w 895150"/>
              <a:gd name="connsiteY30" fmla="*/ 529390 h 529390"/>
              <a:gd name="connsiteX31" fmla="*/ 385011 w 895150"/>
              <a:gd name="connsiteY31" fmla="*/ 519765 h 529390"/>
              <a:gd name="connsiteX32" fmla="*/ 346510 w 895150"/>
              <a:gd name="connsiteY32" fmla="*/ 510139 h 52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5150" h="529390">
                <a:moveTo>
                  <a:pt x="346510" y="510139"/>
                </a:moveTo>
                <a:cubicBezTo>
                  <a:pt x="298384" y="505326"/>
                  <a:pt x="179272" y="501266"/>
                  <a:pt x="96253" y="490889"/>
                </a:cubicBezTo>
                <a:cubicBezTo>
                  <a:pt x="76118" y="488372"/>
                  <a:pt x="38501" y="471638"/>
                  <a:pt x="38501" y="471638"/>
                </a:cubicBezTo>
                <a:cubicBezTo>
                  <a:pt x="32084" y="462013"/>
                  <a:pt x="23949" y="453333"/>
                  <a:pt x="19251" y="442762"/>
                </a:cubicBezTo>
                <a:cubicBezTo>
                  <a:pt x="11010" y="424219"/>
                  <a:pt x="0" y="385011"/>
                  <a:pt x="0" y="385011"/>
                </a:cubicBezTo>
                <a:cubicBezTo>
                  <a:pt x="4073" y="352433"/>
                  <a:pt x="7777" y="281904"/>
                  <a:pt x="28876" y="250257"/>
                </a:cubicBezTo>
                <a:lnTo>
                  <a:pt x="48127" y="221381"/>
                </a:lnTo>
                <a:cubicBezTo>
                  <a:pt x="66865" y="165167"/>
                  <a:pt x="43091" y="216793"/>
                  <a:pt x="86628" y="173255"/>
                </a:cubicBezTo>
                <a:cubicBezTo>
                  <a:pt x="130164" y="129718"/>
                  <a:pt x="78539" y="153492"/>
                  <a:pt x="134754" y="134754"/>
                </a:cubicBezTo>
                <a:cubicBezTo>
                  <a:pt x="217504" y="79586"/>
                  <a:pt x="112809" y="145726"/>
                  <a:pt x="192506" y="105878"/>
                </a:cubicBezTo>
                <a:cubicBezTo>
                  <a:pt x="202853" y="100705"/>
                  <a:pt x="211034" y="91801"/>
                  <a:pt x="221381" y="86628"/>
                </a:cubicBezTo>
                <a:cubicBezTo>
                  <a:pt x="230456" y="82090"/>
                  <a:pt x="241182" y="81539"/>
                  <a:pt x="250257" y="77002"/>
                </a:cubicBezTo>
                <a:cubicBezTo>
                  <a:pt x="260604" y="71829"/>
                  <a:pt x="268562" y="62450"/>
                  <a:pt x="279133" y="57752"/>
                </a:cubicBezTo>
                <a:cubicBezTo>
                  <a:pt x="297676" y="49511"/>
                  <a:pt x="317634" y="44918"/>
                  <a:pt x="336885" y="38501"/>
                </a:cubicBezTo>
                <a:lnTo>
                  <a:pt x="394636" y="19251"/>
                </a:lnTo>
                <a:cubicBezTo>
                  <a:pt x="407470" y="16043"/>
                  <a:pt x="419936" y="10478"/>
                  <a:pt x="433137" y="9626"/>
                </a:cubicBezTo>
                <a:cubicBezTo>
                  <a:pt x="519644" y="4045"/>
                  <a:pt x="606392" y="3209"/>
                  <a:pt x="693019" y="0"/>
                </a:cubicBezTo>
                <a:cubicBezTo>
                  <a:pt x="715196" y="3696"/>
                  <a:pt x="755953" y="7404"/>
                  <a:pt x="779647" y="19251"/>
                </a:cubicBezTo>
                <a:cubicBezTo>
                  <a:pt x="789994" y="24424"/>
                  <a:pt x="798897" y="32084"/>
                  <a:pt x="808522" y="38501"/>
                </a:cubicBezTo>
                <a:cubicBezTo>
                  <a:pt x="854575" y="107579"/>
                  <a:pt x="830664" y="79893"/>
                  <a:pt x="875899" y="125129"/>
                </a:cubicBezTo>
                <a:cubicBezTo>
                  <a:pt x="886140" y="176329"/>
                  <a:pt x="895150" y="213236"/>
                  <a:pt x="895150" y="269508"/>
                </a:cubicBezTo>
                <a:cubicBezTo>
                  <a:pt x="895150" y="298561"/>
                  <a:pt x="890301" y="327477"/>
                  <a:pt x="885525" y="356135"/>
                </a:cubicBezTo>
                <a:cubicBezTo>
                  <a:pt x="883857" y="366143"/>
                  <a:pt x="883073" y="377837"/>
                  <a:pt x="875899" y="385011"/>
                </a:cubicBezTo>
                <a:cubicBezTo>
                  <a:pt x="838579" y="422331"/>
                  <a:pt x="807369" y="427104"/>
                  <a:pt x="760396" y="442762"/>
                </a:cubicBezTo>
                <a:lnTo>
                  <a:pt x="702645" y="462013"/>
                </a:lnTo>
                <a:cubicBezTo>
                  <a:pt x="693020" y="465221"/>
                  <a:pt x="683718" y="469648"/>
                  <a:pt x="673769" y="471638"/>
                </a:cubicBezTo>
                <a:cubicBezTo>
                  <a:pt x="657727" y="474846"/>
                  <a:pt x="641426" y="476958"/>
                  <a:pt x="625642" y="481263"/>
                </a:cubicBezTo>
                <a:cubicBezTo>
                  <a:pt x="606065" y="486602"/>
                  <a:pt x="587141" y="494097"/>
                  <a:pt x="567891" y="500514"/>
                </a:cubicBezTo>
                <a:lnTo>
                  <a:pt x="539015" y="510139"/>
                </a:lnTo>
                <a:lnTo>
                  <a:pt x="510139" y="519765"/>
                </a:lnTo>
                <a:lnTo>
                  <a:pt x="481264" y="529390"/>
                </a:lnTo>
                <a:cubicBezTo>
                  <a:pt x="449180" y="526182"/>
                  <a:pt x="416880" y="524668"/>
                  <a:pt x="385011" y="519765"/>
                </a:cubicBezTo>
                <a:cubicBezTo>
                  <a:pt x="374983" y="518222"/>
                  <a:pt x="394636" y="514952"/>
                  <a:pt x="346510" y="51013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5A771FD1-6542-6A4C-856E-2BCAA52374E8}"/>
              </a:ext>
            </a:extLst>
          </p:cNvPr>
          <p:cNvSpPr/>
          <p:nvPr/>
        </p:nvSpPr>
        <p:spPr>
          <a:xfrm>
            <a:off x="9163251" y="2300438"/>
            <a:ext cx="2415941" cy="1732547"/>
          </a:xfrm>
          <a:custGeom>
            <a:avLst/>
            <a:gdLst>
              <a:gd name="connsiteX0" fmla="*/ 375385 w 2415941"/>
              <a:gd name="connsiteY0" fmla="*/ 1655545 h 1732547"/>
              <a:gd name="connsiteX1" fmla="*/ 279132 w 2415941"/>
              <a:gd name="connsiteY1" fmla="*/ 1626669 h 1732547"/>
              <a:gd name="connsiteX2" fmla="*/ 221381 w 2415941"/>
              <a:gd name="connsiteY2" fmla="*/ 1578543 h 1732547"/>
              <a:gd name="connsiteX3" fmla="*/ 163629 w 2415941"/>
              <a:gd name="connsiteY3" fmla="*/ 1559293 h 1732547"/>
              <a:gd name="connsiteX4" fmla="*/ 105877 w 2415941"/>
              <a:gd name="connsiteY4" fmla="*/ 1472665 h 1732547"/>
              <a:gd name="connsiteX5" fmla="*/ 86627 w 2415941"/>
              <a:gd name="connsiteY5" fmla="*/ 1443789 h 1732547"/>
              <a:gd name="connsiteX6" fmla="*/ 38501 w 2415941"/>
              <a:gd name="connsiteY6" fmla="*/ 1376413 h 1732547"/>
              <a:gd name="connsiteX7" fmla="*/ 28875 w 2415941"/>
              <a:gd name="connsiteY7" fmla="*/ 1337911 h 1732547"/>
              <a:gd name="connsiteX8" fmla="*/ 19250 w 2415941"/>
              <a:gd name="connsiteY8" fmla="*/ 1309036 h 1732547"/>
              <a:gd name="connsiteX9" fmla="*/ 9625 w 2415941"/>
              <a:gd name="connsiteY9" fmla="*/ 1222408 h 1732547"/>
              <a:gd name="connsiteX10" fmla="*/ 0 w 2415941"/>
              <a:gd name="connsiteY10" fmla="*/ 1174282 h 1732547"/>
              <a:gd name="connsiteX11" fmla="*/ 9625 w 2415941"/>
              <a:gd name="connsiteY11" fmla="*/ 1039528 h 1732547"/>
              <a:gd name="connsiteX12" fmla="*/ 28875 w 2415941"/>
              <a:gd name="connsiteY12" fmla="*/ 962526 h 1732547"/>
              <a:gd name="connsiteX13" fmla="*/ 38501 w 2415941"/>
              <a:gd name="connsiteY13" fmla="*/ 904775 h 1732547"/>
              <a:gd name="connsiteX14" fmla="*/ 48126 w 2415941"/>
              <a:gd name="connsiteY14" fmla="*/ 673768 h 1732547"/>
              <a:gd name="connsiteX15" fmla="*/ 57751 w 2415941"/>
              <a:gd name="connsiteY15" fmla="*/ 606391 h 1732547"/>
              <a:gd name="connsiteX16" fmla="*/ 67376 w 2415941"/>
              <a:gd name="connsiteY16" fmla="*/ 423511 h 1732547"/>
              <a:gd name="connsiteX17" fmla="*/ 86627 w 2415941"/>
              <a:gd name="connsiteY17" fmla="*/ 346509 h 1732547"/>
              <a:gd name="connsiteX18" fmla="*/ 96252 w 2415941"/>
              <a:gd name="connsiteY18" fmla="*/ 308008 h 1732547"/>
              <a:gd name="connsiteX19" fmla="*/ 115503 w 2415941"/>
              <a:gd name="connsiteY19" fmla="*/ 250257 h 1732547"/>
              <a:gd name="connsiteX20" fmla="*/ 202130 w 2415941"/>
              <a:gd name="connsiteY20" fmla="*/ 163629 h 1732547"/>
              <a:gd name="connsiteX21" fmla="*/ 269507 w 2415941"/>
              <a:gd name="connsiteY21" fmla="*/ 105878 h 1732547"/>
              <a:gd name="connsiteX22" fmla="*/ 336884 w 2415941"/>
              <a:gd name="connsiteY22" fmla="*/ 86627 h 1732547"/>
              <a:gd name="connsiteX23" fmla="*/ 365760 w 2415941"/>
              <a:gd name="connsiteY23" fmla="*/ 67377 h 1732547"/>
              <a:gd name="connsiteX24" fmla="*/ 433136 w 2415941"/>
              <a:gd name="connsiteY24" fmla="*/ 48126 h 1732547"/>
              <a:gd name="connsiteX25" fmla="*/ 462012 w 2415941"/>
              <a:gd name="connsiteY25" fmla="*/ 38501 h 1732547"/>
              <a:gd name="connsiteX26" fmla="*/ 490888 w 2415941"/>
              <a:gd name="connsiteY26" fmla="*/ 19250 h 1732547"/>
              <a:gd name="connsiteX27" fmla="*/ 539014 w 2415941"/>
              <a:gd name="connsiteY27" fmla="*/ 9625 h 1732547"/>
              <a:gd name="connsiteX28" fmla="*/ 760395 w 2415941"/>
              <a:gd name="connsiteY28" fmla="*/ 0 h 1732547"/>
              <a:gd name="connsiteX29" fmla="*/ 1106905 w 2415941"/>
              <a:gd name="connsiteY29" fmla="*/ 9625 h 1732547"/>
              <a:gd name="connsiteX30" fmla="*/ 1212783 w 2415941"/>
              <a:gd name="connsiteY30" fmla="*/ 19250 h 1732547"/>
              <a:gd name="connsiteX31" fmla="*/ 1376412 w 2415941"/>
              <a:gd name="connsiteY31" fmla="*/ 28876 h 1732547"/>
              <a:gd name="connsiteX32" fmla="*/ 1414913 w 2415941"/>
              <a:gd name="connsiteY32" fmla="*/ 38501 h 1732547"/>
              <a:gd name="connsiteX33" fmla="*/ 1472665 w 2415941"/>
              <a:gd name="connsiteY33" fmla="*/ 48126 h 1732547"/>
              <a:gd name="connsiteX34" fmla="*/ 1501541 w 2415941"/>
              <a:gd name="connsiteY34" fmla="*/ 57751 h 1732547"/>
              <a:gd name="connsiteX35" fmla="*/ 1568917 w 2415941"/>
              <a:gd name="connsiteY35" fmla="*/ 67377 h 1732547"/>
              <a:gd name="connsiteX36" fmla="*/ 1626669 w 2415941"/>
              <a:gd name="connsiteY36" fmla="*/ 86627 h 1732547"/>
              <a:gd name="connsiteX37" fmla="*/ 1694046 w 2415941"/>
              <a:gd name="connsiteY37" fmla="*/ 115503 h 1732547"/>
              <a:gd name="connsiteX38" fmla="*/ 1761423 w 2415941"/>
              <a:gd name="connsiteY38" fmla="*/ 154004 h 1732547"/>
              <a:gd name="connsiteX39" fmla="*/ 1790298 w 2415941"/>
              <a:gd name="connsiteY39" fmla="*/ 173255 h 1732547"/>
              <a:gd name="connsiteX40" fmla="*/ 1867301 w 2415941"/>
              <a:gd name="connsiteY40" fmla="*/ 192505 h 1732547"/>
              <a:gd name="connsiteX41" fmla="*/ 1896176 w 2415941"/>
              <a:gd name="connsiteY41" fmla="*/ 211756 h 1732547"/>
              <a:gd name="connsiteX42" fmla="*/ 1934677 w 2415941"/>
              <a:gd name="connsiteY42" fmla="*/ 221381 h 1732547"/>
              <a:gd name="connsiteX43" fmla="*/ 1963553 w 2415941"/>
              <a:gd name="connsiteY43" fmla="*/ 231006 h 1732547"/>
              <a:gd name="connsiteX44" fmla="*/ 2030930 w 2415941"/>
              <a:gd name="connsiteY44" fmla="*/ 259882 h 1732547"/>
              <a:gd name="connsiteX45" fmla="*/ 2127183 w 2415941"/>
              <a:gd name="connsiteY45" fmla="*/ 327259 h 1732547"/>
              <a:gd name="connsiteX46" fmla="*/ 2213810 w 2415941"/>
              <a:gd name="connsiteY46" fmla="*/ 385010 h 1732547"/>
              <a:gd name="connsiteX47" fmla="*/ 2242686 w 2415941"/>
              <a:gd name="connsiteY47" fmla="*/ 404261 h 1732547"/>
              <a:gd name="connsiteX48" fmla="*/ 2271562 w 2415941"/>
              <a:gd name="connsiteY48" fmla="*/ 433137 h 1732547"/>
              <a:gd name="connsiteX49" fmla="*/ 2310063 w 2415941"/>
              <a:gd name="connsiteY49" fmla="*/ 490888 h 1732547"/>
              <a:gd name="connsiteX50" fmla="*/ 2367814 w 2415941"/>
              <a:gd name="connsiteY50" fmla="*/ 529389 h 1732547"/>
              <a:gd name="connsiteX51" fmla="*/ 2415941 w 2415941"/>
              <a:gd name="connsiteY51" fmla="*/ 644893 h 1732547"/>
              <a:gd name="connsiteX52" fmla="*/ 2406315 w 2415941"/>
              <a:gd name="connsiteY52" fmla="*/ 741145 h 1732547"/>
              <a:gd name="connsiteX53" fmla="*/ 2387065 w 2415941"/>
              <a:gd name="connsiteY53" fmla="*/ 798897 h 1732547"/>
              <a:gd name="connsiteX54" fmla="*/ 2367814 w 2415941"/>
              <a:gd name="connsiteY54" fmla="*/ 875899 h 1732547"/>
              <a:gd name="connsiteX55" fmla="*/ 2348564 w 2415941"/>
              <a:gd name="connsiteY55" fmla="*/ 904775 h 1732547"/>
              <a:gd name="connsiteX56" fmla="*/ 2319688 w 2415941"/>
              <a:gd name="connsiteY56" fmla="*/ 1001027 h 1732547"/>
              <a:gd name="connsiteX57" fmla="*/ 2300437 w 2415941"/>
              <a:gd name="connsiteY57" fmla="*/ 1029903 h 1732547"/>
              <a:gd name="connsiteX58" fmla="*/ 2271562 w 2415941"/>
              <a:gd name="connsiteY58" fmla="*/ 1087655 h 1732547"/>
              <a:gd name="connsiteX59" fmla="*/ 2252311 w 2415941"/>
              <a:gd name="connsiteY59" fmla="*/ 1145406 h 1732547"/>
              <a:gd name="connsiteX60" fmla="*/ 2156058 w 2415941"/>
              <a:gd name="connsiteY60" fmla="*/ 1289785 h 1732547"/>
              <a:gd name="connsiteX61" fmla="*/ 2098307 w 2415941"/>
              <a:gd name="connsiteY61" fmla="*/ 1376413 h 1732547"/>
              <a:gd name="connsiteX62" fmla="*/ 2079056 w 2415941"/>
              <a:gd name="connsiteY62" fmla="*/ 1405288 h 1732547"/>
              <a:gd name="connsiteX63" fmla="*/ 2059806 w 2415941"/>
              <a:gd name="connsiteY63" fmla="*/ 1434164 h 1732547"/>
              <a:gd name="connsiteX64" fmla="*/ 2030930 w 2415941"/>
              <a:gd name="connsiteY64" fmla="*/ 1463040 h 1732547"/>
              <a:gd name="connsiteX65" fmla="*/ 2011680 w 2415941"/>
              <a:gd name="connsiteY65" fmla="*/ 1491916 h 1732547"/>
              <a:gd name="connsiteX66" fmla="*/ 1982804 w 2415941"/>
              <a:gd name="connsiteY66" fmla="*/ 1511166 h 1732547"/>
              <a:gd name="connsiteX67" fmla="*/ 1925052 w 2415941"/>
              <a:gd name="connsiteY67" fmla="*/ 1568918 h 1732547"/>
              <a:gd name="connsiteX68" fmla="*/ 1905802 w 2415941"/>
              <a:gd name="connsiteY68" fmla="*/ 1597794 h 1732547"/>
              <a:gd name="connsiteX69" fmla="*/ 1848050 w 2415941"/>
              <a:gd name="connsiteY69" fmla="*/ 1636295 h 1732547"/>
              <a:gd name="connsiteX70" fmla="*/ 1790298 w 2415941"/>
              <a:gd name="connsiteY70" fmla="*/ 1665170 h 1732547"/>
              <a:gd name="connsiteX71" fmla="*/ 1761423 w 2415941"/>
              <a:gd name="connsiteY71" fmla="*/ 1684421 h 1732547"/>
              <a:gd name="connsiteX72" fmla="*/ 1732547 w 2415941"/>
              <a:gd name="connsiteY72" fmla="*/ 1694046 h 1732547"/>
              <a:gd name="connsiteX73" fmla="*/ 1655545 w 2415941"/>
              <a:gd name="connsiteY73" fmla="*/ 1713297 h 1732547"/>
              <a:gd name="connsiteX74" fmla="*/ 1588168 w 2415941"/>
              <a:gd name="connsiteY74" fmla="*/ 1732547 h 1732547"/>
              <a:gd name="connsiteX75" fmla="*/ 1270534 w 2415941"/>
              <a:gd name="connsiteY75" fmla="*/ 1703671 h 1732547"/>
              <a:gd name="connsiteX76" fmla="*/ 1193532 w 2415941"/>
              <a:gd name="connsiteY76" fmla="*/ 1684421 h 1732547"/>
              <a:gd name="connsiteX77" fmla="*/ 1155031 w 2415941"/>
              <a:gd name="connsiteY77" fmla="*/ 1674796 h 1732547"/>
              <a:gd name="connsiteX78" fmla="*/ 1126155 w 2415941"/>
              <a:gd name="connsiteY78" fmla="*/ 1665170 h 1732547"/>
              <a:gd name="connsiteX79" fmla="*/ 885524 w 2415941"/>
              <a:gd name="connsiteY79" fmla="*/ 1684421 h 1732547"/>
              <a:gd name="connsiteX80" fmla="*/ 721894 w 2415941"/>
              <a:gd name="connsiteY80" fmla="*/ 1674796 h 1732547"/>
              <a:gd name="connsiteX81" fmla="*/ 673768 w 2415941"/>
              <a:gd name="connsiteY81" fmla="*/ 1665170 h 1732547"/>
              <a:gd name="connsiteX82" fmla="*/ 375385 w 2415941"/>
              <a:gd name="connsiteY82" fmla="*/ 1655545 h 173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415941" h="1732547">
                <a:moveTo>
                  <a:pt x="375385" y="1655545"/>
                </a:moveTo>
                <a:cubicBezTo>
                  <a:pt x="309612" y="1649128"/>
                  <a:pt x="313195" y="1650999"/>
                  <a:pt x="279132" y="1626669"/>
                </a:cubicBezTo>
                <a:cubicBezTo>
                  <a:pt x="241806" y="1600008"/>
                  <a:pt x="261811" y="1596512"/>
                  <a:pt x="221381" y="1578543"/>
                </a:cubicBezTo>
                <a:cubicBezTo>
                  <a:pt x="202838" y="1570302"/>
                  <a:pt x="163629" y="1559293"/>
                  <a:pt x="163629" y="1559293"/>
                </a:cubicBezTo>
                <a:lnTo>
                  <a:pt x="105877" y="1472665"/>
                </a:lnTo>
                <a:cubicBezTo>
                  <a:pt x="99460" y="1463040"/>
                  <a:pt x="93568" y="1453043"/>
                  <a:pt x="86627" y="1443789"/>
                </a:cubicBezTo>
                <a:cubicBezTo>
                  <a:pt x="50810" y="1396034"/>
                  <a:pt x="66650" y="1418636"/>
                  <a:pt x="38501" y="1376413"/>
                </a:cubicBezTo>
                <a:cubicBezTo>
                  <a:pt x="35292" y="1363579"/>
                  <a:pt x="32509" y="1350631"/>
                  <a:pt x="28875" y="1337911"/>
                </a:cubicBezTo>
                <a:cubicBezTo>
                  <a:pt x="26088" y="1328156"/>
                  <a:pt x="20918" y="1319044"/>
                  <a:pt x="19250" y="1309036"/>
                </a:cubicBezTo>
                <a:cubicBezTo>
                  <a:pt x="14474" y="1280378"/>
                  <a:pt x="13734" y="1251170"/>
                  <a:pt x="9625" y="1222408"/>
                </a:cubicBezTo>
                <a:cubicBezTo>
                  <a:pt x="7311" y="1206213"/>
                  <a:pt x="3208" y="1190324"/>
                  <a:pt x="0" y="1174282"/>
                </a:cubicBezTo>
                <a:cubicBezTo>
                  <a:pt x="3208" y="1129364"/>
                  <a:pt x="3541" y="1084148"/>
                  <a:pt x="9625" y="1039528"/>
                </a:cubicBezTo>
                <a:cubicBezTo>
                  <a:pt x="13200" y="1013313"/>
                  <a:pt x="24525" y="988623"/>
                  <a:pt x="28875" y="962526"/>
                </a:cubicBezTo>
                <a:lnTo>
                  <a:pt x="38501" y="904775"/>
                </a:lnTo>
                <a:cubicBezTo>
                  <a:pt x="41709" y="827773"/>
                  <a:pt x="43164" y="750677"/>
                  <a:pt x="48126" y="673768"/>
                </a:cubicBezTo>
                <a:cubicBezTo>
                  <a:pt x="49587" y="651128"/>
                  <a:pt x="56011" y="629011"/>
                  <a:pt x="57751" y="606391"/>
                </a:cubicBezTo>
                <a:cubicBezTo>
                  <a:pt x="62433" y="545526"/>
                  <a:pt x="60635" y="484182"/>
                  <a:pt x="67376" y="423511"/>
                </a:cubicBezTo>
                <a:cubicBezTo>
                  <a:pt x="70298" y="397216"/>
                  <a:pt x="80210" y="372176"/>
                  <a:pt x="86627" y="346509"/>
                </a:cubicBezTo>
                <a:cubicBezTo>
                  <a:pt x="89835" y="333675"/>
                  <a:pt x="92069" y="320558"/>
                  <a:pt x="96252" y="308008"/>
                </a:cubicBezTo>
                <a:cubicBezTo>
                  <a:pt x="102669" y="288758"/>
                  <a:pt x="101155" y="264606"/>
                  <a:pt x="115503" y="250257"/>
                </a:cubicBezTo>
                <a:lnTo>
                  <a:pt x="202130" y="163629"/>
                </a:lnTo>
                <a:cubicBezTo>
                  <a:pt x="224885" y="140875"/>
                  <a:pt x="240699" y="122339"/>
                  <a:pt x="269507" y="105878"/>
                </a:cubicBezTo>
                <a:cubicBezTo>
                  <a:pt x="280244" y="99743"/>
                  <a:pt x="328554" y="88710"/>
                  <a:pt x="336884" y="86627"/>
                </a:cubicBezTo>
                <a:cubicBezTo>
                  <a:pt x="346509" y="80210"/>
                  <a:pt x="355413" y="72550"/>
                  <a:pt x="365760" y="67377"/>
                </a:cubicBezTo>
                <a:cubicBezTo>
                  <a:pt x="381152" y="59681"/>
                  <a:pt x="418735" y="52240"/>
                  <a:pt x="433136" y="48126"/>
                </a:cubicBezTo>
                <a:cubicBezTo>
                  <a:pt x="442892" y="45339"/>
                  <a:pt x="452387" y="41709"/>
                  <a:pt x="462012" y="38501"/>
                </a:cubicBezTo>
                <a:cubicBezTo>
                  <a:pt x="471637" y="32084"/>
                  <a:pt x="480056" y="23312"/>
                  <a:pt x="490888" y="19250"/>
                </a:cubicBezTo>
                <a:cubicBezTo>
                  <a:pt x="506206" y="13506"/>
                  <a:pt x="522696" y="10791"/>
                  <a:pt x="539014" y="9625"/>
                </a:cubicBezTo>
                <a:cubicBezTo>
                  <a:pt x="612690" y="4363"/>
                  <a:pt x="686601" y="3208"/>
                  <a:pt x="760395" y="0"/>
                </a:cubicBezTo>
                <a:lnTo>
                  <a:pt x="1106905" y="9625"/>
                </a:lnTo>
                <a:cubicBezTo>
                  <a:pt x="1142311" y="11132"/>
                  <a:pt x="1177435" y="16725"/>
                  <a:pt x="1212783" y="19250"/>
                </a:cubicBezTo>
                <a:cubicBezTo>
                  <a:pt x="1267281" y="23143"/>
                  <a:pt x="1321869" y="25667"/>
                  <a:pt x="1376412" y="28876"/>
                </a:cubicBezTo>
                <a:cubicBezTo>
                  <a:pt x="1389246" y="32084"/>
                  <a:pt x="1401941" y="35907"/>
                  <a:pt x="1414913" y="38501"/>
                </a:cubicBezTo>
                <a:cubicBezTo>
                  <a:pt x="1434050" y="42328"/>
                  <a:pt x="1453614" y="43892"/>
                  <a:pt x="1472665" y="48126"/>
                </a:cubicBezTo>
                <a:cubicBezTo>
                  <a:pt x="1482569" y="50327"/>
                  <a:pt x="1491592" y="55761"/>
                  <a:pt x="1501541" y="57751"/>
                </a:cubicBezTo>
                <a:cubicBezTo>
                  <a:pt x="1523787" y="62200"/>
                  <a:pt x="1546458" y="64168"/>
                  <a:pt x="1568917" y="67377"/>
                </a:cubicBezTo>
                <a:cubicBezTo>
                  <a:pt x="1588168" y="73794"/>
                  <a:pt x="1609785" y="75371"/>
                  <a:pt x="1626669" y="86627"/>
                </a:cubicBezTo>
                <a:cubicBezTo>
                  <a:pt x="1666552" y="113216"/>
                  <a:pt x="1644322" y="103072"/>
                  <a:pt x="1694046" y="115503"/>
                </a:cubicBezTo>
                <a:cubicBezTo>
                  <a:pt x="1764404" y="162409"/>
                  <a:pt x="1675931" y="105151"/>
                  <a:pt x="1761423" y="154004"/>
                </a:cubicBezTo>
                <a:cubicBezTo>
                  <a:pt x="1771467" y="159743"/>
                  <a:pt x="1779951" y="168082"/>
                  <a:pt x="1790298" y="173255"/>
                </a:cubicBezTo>
                <a:cubicBezTo>
                  <a:pt x="1810028" y="183120"/>
                  <a:pt x="1848999" y="188845"/>
                  <a:pt x="1867301" y="192505"/>
                </a:cubicBezTo>
                <a:cubicBezTo>
                  <a:pt x="1876926" y="198922"/>
                  <a:pt x="1885543" y="207199"/>
                  <a:pt x="1896176" y="211756"/>
                </a:cubicBezTo>
                <a:cubicBezTo>
                  <a:pt x="1908335" y="216967"/>
                  <a:pt x="1921957" y="217747"/>
                  <a:pt x="1934677" y="221381"/>
                </a:cubicBezTo>
                <a:cubicBezTo>
                  <a:pt x="1944433" y="224168"/>
                  <a:pt x="1953928" y="227798"/>
                  <a:pt x="1963553" y="231006"/>
                </a:cubicBezTo>
                <a:cubicBezTo>
                  <a:pt x="2068654" y="301075"/>
                  <a:pt x="1906627" y="197731"/>
                  <a:pt x="2030930" y="259882"/>
                </a:cubicBezTo>
                <a:cubicBezTo>
                  <a:pt x="2063338" y="276086"/>
                  <a:pt x="2097001" y="306131"/>
                  <a:pt x="2127183" y="327259"/>
                </a:cubicBezTo>
                <a:cubicBezTo>
                  <a:pt x="2127256" y="327310"/>
                  <a:pt x="2199335" y="375360"/>
                  <a:pt x="2213810" y="385010"/>
                </a:cubicBezTo>
                <a:cubicBezTo>
                  <a:pt x="2223435" y="391427"/>
                  <a:pt x="2234506" y="396081"/>
                  <a:pt x="2242686" y="404261"/>
                </a:cubicBezTo>
                <a:cubicBezTo>
                  <a:pt x="2252311" y="413886"/>
                  <a:pt x="2263205" y="422392"/>
                  <a:pt x="2271562" y="433137"/>
                </a:cubicBezTo>
                <a:cubicBezTo>
                  <a:pt x="2285766" y="451399"/>
                  <a:pt x="2290813" y="478054"/>
                  <a:pt x="2310063" y="490888"/>
                </a:cubicBezTo>
                <a:lnTo>
                  <a:pt x="2367814" y="529389"/>
                </a:lnTo>
                <a:cubicBezTo>
                  <a:pt x="2417141" y="603380"/>
                  <a:pt x="2402511" y="564319"/>
                  <a:pt x="2415941" y="644893"/>
                </a:cubicBezTo>
                <a:cubicBezTo>
                  <a:pt x="2412732" y="676977"/>
                  <a:pt x="2412257" y="709453"/>
                  <a:pt x="2406315" y="741145"/>
                </a:cubicBezTo>
                <a:cubicBezTo>
                  <a:pt x="2402575" y="761089"/>
                  <a:pt x="2391044" y="778999"/>
                  <a:pt x="2387065" y="798897"/>
                </a:cubicBezTo>
                <a:cubicBezTo>
                  <a:pt x="2383403" y="817209"/>
                  <a:pt x="2377682" y="856164"/>
                  <a:pt x="2367814" y="875899"/>
                </a:cubicBezTo>
                <a:cubicBezTo>
                  <a:pt x="2362641" y="886246"/>
                  <a:pt x="2354981" y="895150"/>
                  <a:pt x="2348564" y="904775"/>
                </a:cubicBezTo>
                <a:cubicBezTo>
                  <a:pt x="2343184" y="926294"/>
                  <a:pt x="2329059" y="986971"/>
                  <a:pt x="2319688" y="1001027"/>
                </a:cubicBezTo>
                <a:lnTo>
                  <a:pt x="2300437" y="1029903"/>
                </a:lnTo>
                <a:cubicBezTo>
                  <a:pt x="2265339" y="1135199"/>
                  <a:pt x="2321312" y="975718"/>
                  <a:pt x="2271562" y="1087655"/>
                </a:cubicBezTo>
                <a:cubicBezTo>
                  <a:pt x="2263321" y="1106198"/>
                  <a:pt x="2263567" y="1128522"/>
                  <a:pt x="2252311" y="1145406"/>
                </a:cubicBezTo>
                <a:lnTo>
                  <a:pt x="2156058" y="1289785"/>
                </a:lnTo>
                <a:lnTo>
                  <a:pt x="2098307" y="1376413"/>
                </a:lnTo>
                <a:lnTo>
                  <a:pt x="2079056" y="1405288"/>
                </a:lnTo>
                <a:cubicBezTo>
                  <a:pt x="2072639" y="1414913"/>
                  <a:pt x="2067986" y="1425984"/>
                  <a:pt x="2059806" y="1434164"/>
                </a:cubicBezTo>
                <a:cubicBezTo>
                  <a:pt x="2050181" y="1443789"/>
                  <a:pt x="2039644" y="1452583"/>
                  <a:pt x="2030930" y="1463040"/>
                </a:cubicBezTo>
                <a:cubicBezTo>
                  <a:pt x="2023524" y="1471927"/>
                  <a:pt x="2019860" y="1483736"/>
                  <a:pt x="2011680" y="1491916"/>
                </a:cubicBezTo>
                <a:cubicBezTo>
                  <a:pt x="2003500" y="1500096"/>
                  <a:pt x="1991450" y="1503481"/>
                  <a:pt x="1982804" y="1511166"/>
                </a:cubicBezTo>
                <a:cubicBezTo>
                  <a:pt x="1962456" y="1529253"/>
                  <a:pt x="1940153" y="1546266"/>
                  <a:pt x="1925052" y="1568918"/>
                </a:cubicBezTo>
                <a:cubicBezTo>
                  <a:pt x="1918635" y="1578543"/>
                  <a:pt x="1914508" y="1590176"/>
                  <a:pt x="1905802" y="1597794"/>
                </a:cubicBezTo>
                <a:cubicBezTo>
                  <a:pt x="1888390" y="1613029"/>
                  <a:pt x="1867301" y="1623461"/>
                  <a:pt x="1848050" y="1636295"/>
                </a:cubicBezTo>
                <a:cubicBezTo>
                  <a:pt x="1810733" y="1661172"/>
                  <a:pt x="1830147" y="1651887"/>
                  <a:pt x="1790298" y="1665170"/>
                </a:cubicBezTo>
                <a:cubicBezTo>
                  <a:pt x="1780673" y="1671587"/>
                  <a:pt x="1771770" y="1679248"/>
                  <a:pt x="1761423" y="1684421"/>
                </a:cubicBezTo>
                <a:cubicBezTo>
                  <a:pt x="1752348" y="1688958"/>
                  <a:pt x="1742335" y="1691376"/>
                  <a:pt x="1732547" y="1694046"/>
                </a:cubicBezTo>
                <a:cubicBezTo>
                  <a:pt x="1707022" y="1701007"/>
                  <a:pt x="1680645" y="1704931"/>
                  <a:pt x="1655545" y="1713297"/>
                </a:cubicBezTo>
                <a:cubicBezTo>
                  <a:pt x="1614119" y="1727105"/>
                  <a:pt x="1636512" y="1720461"/>
                  <a:pt x="1588168" y="1732547"/>
                </a:cubicBezTo>
                <a:cubicBezTo>
                  <a:pt x="1516670" y="1728341"/>
                  <a:pt x="1342617" y="1721691"/>
                  <a:pt x="1270534" y="1703671"/>
                </a:cubicBezTo>
                <a:lnTo>
                  <a:pt x="1193532" y="1684421"/>
                </a:lnTo>
                <a:cubicBezTo>
                  <a:pt x="1180698" y="1681213"/>
                  <a:pt x="1167581" y="1678980"/>
                  <a:pt x="1155031" y="1674796"/>
                </a:cubicBezTo>
                <a:lnTo>
                  <a:pt x="1126155" y="1665170"/>
                </a:lnTo>
                <a:cubicBezTo>
                  <a:pt x="1060584" y="1671728"/>
                  <a:pt x="944388" y="1684421"/>
                  <a:pt x="885524" y="1684421"/>
                </a:cubicBezTo>
                <a:cubicBezTo>
                  <a:pt x="830886" y="1684421"/>
                  <a:pt x="776437" y="1678004"/>
                  <a:pt x="721894" y="1674796"/>
                </a:cubicBezTo>
                <a:cubicBezTo>
                  <a:pt x="705852" y="1671587"/>
                  <a:pt x="690100" y="1666131"/>
                  <a:pt x="673768" y="1665170"/>
                </a:cubicBezTo>
                <a:cubicBezTo>
                  <a:pt x="580829" y="1659703"/>
                  <a:pt x="441158" y="1661962"/>
                  <a:pt x="375385" y="16555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5102B05-ABFE-384F-BFC8-ABF8D9318C8B}"/>
              </a:ext>
            </a:extLst>
          </p:cNvPr>
          <p:cNvSpPr txBox="1"/>
          <p:nvPr/>
        </p:nvSpPr>
        <p:spPr>
          <a:xfrm>
            <a:off x="4477574" y="1477518"/>
            <a:ext cx="991919" cy="707886"/>
          </a:xfrm>
          <a:prstGeom prst="rect">
            <a:avLst/>
          </a:prstGeom>
          <a:noFill/>
        </p:spPr>
        <p:txBody>
          <a:bodyPr wrap="square" rtlCol="0">
            <a:spAutoFit/>
          </a:bodyPr>
          <a:lstStyle/>
          <a:p>
            <a:r>
              <a:rPr lang="en-US" sz="4000" b="1" dirty="0">
                <a:latin typeface="Smoothy" pitchFamily="2" charset="77"/>
                <a:ea typeface="Tahoma" panose="020B0604030504040204" pitchFamily="34" charset="0"/>
                <a:cs typeface="Tahoma" panose="020B0604030504040204" pitchFamily="34" charset="0"/>
              </a:rPr>
              <a:t>¡NO!</a:t>
            </a:r>
          </a:p>
        </p:txBody>
      </p:sp>
      <p:sp>
        <p:nvSpPr>
          <p:cNvPr id="12" name="TextBox 11">
            <a:extLst>
              <a:ext uri="{FF2B5EF4-FFF2-40B4-BE49-F238E27FC236}">
                <a16:creationId xmlns:a16="http://schemas.microsoft.com/office/drawing/2014/main" id="{1C61C63B-37E6-9B48-B6C4-A8BE9F383E6C}"/>
              </a:ext>
            </a:extLst>
          </p:cNvPr>
          <p:cNvSpPr txBox="1"/>
          <p:nvPr/>
        </p:nvSpPr>
        <p:spPr>
          <a:xfrm rot="20547042">
            <a:off x="9492312" y="2551045"/>
            <a:ext cx="1757819" cy="1323439"/>
          </a:xfrm>
          <a:prstGeom prst="rect">
            <a:avLst/>
          </a:prstGeom>
          <a:noFill/>
        </p:spPr>
        <p:txBody>
          <a:bodyPr wrap="square" rtlCol="0">
            <a:spAutoFit/>
          </a:bodyPr>
          <a:lstStyle/>
          <a:p>
            <a:r>
              <a:rPr lang="en-US" sz="8000" b="1" dirty="0">
                <a:latin typeface="Smoothy" pitchFamily="2" charset="77"/>
                <a:ea typeface="Tahoma" panose="020B0604030504040204" pitchFamily="34" charset="0"/>
                <a:cs typeface="Tahoma" panose="020B0604030504040204" pitchFamily="34" charset="0"/>
              </a:rPr>
              <a:t>¡NO!</a:t>
            </a:r>
          </a:p>
        </p:txBody>
      </p:sp>
      <p:sp>
        <p:nvSpPr>
          <p:cNvPr id="13" name="TextBox 12">
            <a:extLst>
              <a:ext uri="{FF2B5EF4-FFF2-40B4-BE49-F238E27FC236}">
                <a16:creationId xmlns:a16="http://schemas.microsoft.com/office/drawing/2014/main" id="{3016B2C6-652E-EB48-8960-4A9046A3CC48}"/>
              </a:ext>
            </a:extLst>
          </p:cNvPr>
          <p:cNvSpPr txBox="1"/>
          <p:nvPr/>
        </p:nvSpPr>
        <p:spPr>
          <a:xfrm>
            <a:off x="8766156" y="447864"/>
            <a:ext cx="991919" cy="584775"/>
          </a:xfrm>
          <a:prstGeom prst="rect">
            <a:avLst/>
          </a:prstGeom>
          <a:noFill/>
        </p:spPr>
        <p:txBody>
          <a:bodyPr wrap="square" rtlCol="0">
            <a:spAutoFit/>
          </a:bodyPr>
          <a:lstStyle/>
          <a:p>
            <a:r>
              <a:rPr lang="en-US" sz="3200" b="1" dirty="0">
                <a:latin typeface="Smoothy" pitchFamily="2" charset="77"/>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473102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704" y="252391"/>
            <a:ext cx="10515600" cy="1325563"/>
          </a:xfrm>
        </p:spPr>
        <p:txBody>
          <a:bodyPr/>
          <a:lstStyle/>
          <a:p>
            <a:r>
              <a:rPr lang="es-MX" b="1" dirty="0">
                <a:latin typeface="Tahoma" panose="020B0604030504040204" pitchFamily="34" charset="0"/>
                <a:ea typeface="Tahoma" panose="020B0604030504040204" pitchFamily="34" charset="0"/>
                <a:cs typeface="Tahoma" panose="020B0604030504040204" pitchFamily="34" charset="0"/>
              </a:rPr>
              <a:t>5. Plan de control natal</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82" y="1427573"/>
            <a:ext cx="7999690" cy="450932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0718" t="7066" r="60987" b="16907"/>
          <a:stretch/>
        </p:blipFill>
        <p:spPr>
          <a:xfrm>
            <a:off x="8543472" y="1577538"/>
            <a:ext cx="2296581" cy="347831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7105" t="24006" r="50548" b="19076"/>
          <a:stretch/>
        </p:blipFill>
        <p:spPr>
          <a:xfrm>
            <a:off x="8424500" y="2356783"/>
            <a:ext cx="2534526" cy="192024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79049" t="22474" r="2958" b="7754"/>
          <a:stretch/>
        </p:blipFill>
        <p:spPr>
          <a:xfrm>
            <a:off x="8483540" y="11785"/>
            <a:ext cx="727771" cy="1590789"/>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a:extLst>
              <a:ext uri="{FF2B5EF4-FFF2-40B4-BE49-F238E27FC236}">
                <a16:creationId xmlns:a16="http://schemas.microsoft.com/office/drawing/2014/main" id="{5D608941-44FF-4531-A127-A7B23D7625EC}"/>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3350705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287"/>
          <a:stretch/>
        </p:blipFill>
        <p:spPr>
          <a:xfrm>
            <a:off x="3783823" y="1137124"/>
            <a:ext cx="8267179" cy="584613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0506" t="12420" r="7879" b="46119"/>
          <a:stretch/>
        </p:blipFill>
        <p:spPr>
          <a:xfrm>
            <a:off x="388306" y="2242159"/>
            <a:ext cx="3181611" cy="343916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a:extLst>
              <a:ext uri="{FF2B5EF4-FFF2-40B4-BE49-F238E27FC236}">
                <a16:creationId xmlns:a16="http://schemas.microsoft.com/office/drawing/2014/main" id="{665C95CA-1415-4D08-B9EF-A718775847CC}"/>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7" name="Title 6">
            <a:extLst>
              <a:ext uri="{FF2B5EF4-FFF2-40B4-BE49-F238E27FC236}">
                <a16:creationId xmlns:a16="http://schemas.microsoft.com/office/drawing/2014/main" id="{85205168-F0A2-4B86-8684-F58292AC2D0E}"/>
              </a:ext>
            </a:extLst>
          </p:cNvPr>
          <p:cNvSpPr>
            <a:spLocks noGrp="1"/>
          </p:cNvSpPr>
          <p:nvPr>
            <p:ph type="title"/>
          </p:nvPr>
        </p:nvSpPr>
        <p:spPr>
          <a:xfrm>
            <a:off x="1823027" y="446491"/>
            <a:ext cx="8545945" cy="1073931"/>
          </a:xfrm>
        </p:spPr>
        <p:txBody>
          <a:bodyPr>
            <a:no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Control natal para personas con vulva y vagina</a:t>
            </a:r>
            <a:br>
              <a:rPr lang="en-US" sz="3600" dirty="0">
                <a:latin typeface="Tahoma" panose="020B0604030504040204" pitchFamily="34" charset="0"/>
                <a:ea typeface="Tahoma" panose="020B0604030504040204" pitchFamily="34" charset="0"/>
                <a:cs typeface="Tahoma" panose="020B0604030504040204" pitchFamily="34" charset="0"/>
              </a:rPr>
            </a:br>
            <a:endParaRPr lang="en-US" sz="3600" dirty="0"/>
          </a:p>
        </p:txBody>
      </p:sp>
    </p:spTree>
    <p:extLst>
      <p:ext uri="{BB962C8B-B14F-4D97-AF65-F5344CB8AC3E}">
        <p14:creationId xmlns:p14="http://schemas.microsoft.com/office/powerpoint/2010/main" val="119008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277" y="156172"/>
            <a:ext cx="10515600" cy="1325563"/>
          </a:xfrm>
        </p:spPr>
        <p:txBody>
          <a:bodyPr/>
          <a:lstStyle/>
          <a:p>
            <a:r>
              <a:rPr lang="es-MX" b="1" dirty="0">
                <a:latin typeface="Tahoma" panose="020B0604030504040204" pitchFamily="34" charset="0"/>
                <a:ea typeface="Tahoma" panose="020B0604030504040204" pitchFamily="34" charset="0"/>
                <a:cs typeface="Tahoma" panose="020B0604030504040204" pitchFamily="34" charset="0"/>
              </a:rPr>
              <a:t>Condones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8247"/>
          <a:stretch/>
        </p:blipFill>
        <p:spPr>
          <a:xfrm>
            <a:off x="200416" y="2218931"/>
            <a:ext cx="2830610" cy="467302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712" y="875261"/>
            <a:ext cx="9113615" cy="513723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a:extLst>
              <a:ext uri="{FF2B5EF4-FFF2-40B4-BE49-F238E27FC236}">
                <a16:creationId xmlns:a16="http://schemas.microsoft.com/office/drawing/2014/main" id="{5E79C3A1-800B-4CB5-BA92-7E05DDA998B7}"/>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3" name="TextBox 2">
            <a:extLst>
              <a:ext uri="{FF2B5EF4-FFF2-40B4-BE49-F238E27FC236}">
                <a16:creationId xmlns:a16="http://schemas.microsoft.com/office/drawing/2014/main" id="{BE92330F-8298-424B-8BD7-D68EB454271C}"/>
              </a:ext>
            </a:extLst>
          </p:cNvPr>
          <p:cNvSpPr txBox="1"/>
          <p:nvPr/>
        </p:nvSpPr>
        <p:spPr>
          <a:xfrm>
            <a:off x="8019393" y="3783329"/>
            <a:ext cx="2007476" cy="461665"/>
          </a:xfrm>
          <a:prstGeom prst="rect">
            <a:avLst/>
          </a:prstGeom>
          <a:noFill/>
        </p:spPr>
        <p:txBody>
          <a:bodyPr wrap="square" rtlCol="0">
            <a:spAutoFit/>
          </a:bodyPr>
          <a:lstStyle/>
          <a:p>
            <a:r>
              <a:rPr lang="en-US" sz="2400" b="1" dirty="0"/>
              <a:t>3 condones</a:t>
            </a:r>
          </a:p>
        </p:txBody>
      </p:sp>
    </p:spTree>
    <p:extLst>
      <p:ext uri="{BB962C8B-B14F-4D97-AF65-F5344CB8AC3E}">
        <p14:creationId xmlns:p14="http://schemas.microsoft.com/office/powerpoint/2010/main" val="1664074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704" y="0"/>
            <a:ext cx="10515600" cy="1325563"/>
          </a:xfrm>
        </p:spPr>
        <p:txBody>
          <a:bodyPr/>
          <a:lstStyle/>
          <a:p>
            <a:r>
              <a:rPr lang="es-MX" b="1" dirty="0">
                <a:latin typeface="Tahoma" panose="020B0604030504040204" pitchFamily="34" charset="0"/>
                <a:ea typeface="Tahoma" panose="020B0604030504040204" pitchFamily="34" charset="0"/>
                <a:cs typeface="Tahoma" panose="020B0604030504040204" pitchFamily="34" charset="0"/>
              </a:rPr>
              <a:t>Video sobre control natal</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474" r="20555" b="39894"/>
          <a:stretch/>
        </p:blipFill>
        <p:spPr>
          <a:xfrm>
            <a:off x="1552183" y="877593"/>
            <a:ext cx="8935911" cy="547484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2C08E8DA-9959-4544-B837-F47DCA3302B7}"/>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8" name="Picture 7">
            <a:extLst>
              <a:ext uri="{FF2B5EF4-FFF2-40B4-BE49-F238E27FC236}">
                <a16:creationId xmlns:a16="http://schemas.microsoft.com/office/drawing/2014/main" id="{AAEC7354-DFE1-D649-ACF3-2D4B7CD3A028}"/>
              </a:ext>
            </a:extLst>
          </p:cNvPr>
          <p:cNvPicPr/>
          <p:nvPr/>
        </p:nvPicPr>
        <p:blipFill>
          <a:blip r:embed="rId6"/>
          <a:stretch>
            <a:fillRect/>
          </a:stretch>
        </p:blipFill>
        <p:spPr>
          <a:xfrm>
            <a:off x="3963987" y="1694330"/>
            <a:ext cx="3949065" cy="3455035"/>
          </a:xfrm>
          <a:prstGeom prst="rect">
            <a:avLst/>
          </a:prstGeom>
        </p:spPr>
      </p:pic>
      <p:sp>
        <p:nvSpPr>
          <p:cNvPr id="10" name="TextBox 9">
            <a:extLst>
              <a:ext uri="{FF2B5EF4-FFF2-40B4-BE49-F238E27FC236}">
                <a16:creationId xmlns:a16="http://schemas.microsoft.com/office/drawing/2014/main" id="{D4952CD7-3A7F-BC45-BD9F-E8268E5CB756}"/>
              </a:ext>
            </a:extLst>
          </p:cNvPr>
          <p:cNvSpPr txBox="1"/>
          <p:nvPr/>
        </p:nvSpPr>
        <p:spPr>
          <a:xfrm>
            <a:off x="2935976" y="5228994"/>
            <a:ext cx="6168324" cy="646331"/>
          </a:xfrm>
          <a:prstGeom prst="rect">
            <a:avLst/>
          </a:prstGeom>
          <a:noFill/>
        </p:spPr>
        <p:txBody>
          <a:bodyPr wrap="square">
            <a:spAutoFit/>
          </a:bodyPr>
          <a:lstStyle/>
          <a:p>
            <a:pPr marL="0" marR="0">
              <a:spcBef>
                <a:spcPts val="0"/>
              </a:spcBef>
              <a:spcAft>
                <a:spcPts val="0"/>
              </a:spcAft>
            </a:pPr>
            <a:r>
              <a:rPr lang="es-ES" sz="3600" dirty="0">
                <a:latin typeface="Marvin Round" panose="02000000000000000000" pitchFamily="2" charset="0"/>
              </a:rPr>
              <a:t>¡Próximamente vídeos!</a:t>
            </a:r>
            <a:endParaRPr lang="en-US" sz="3600" dirty="0">
              <a:effectLst/>
              <a:latin typeface="Marvin Round"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70684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447" y="123021"/>
            <a:ext cx="10515600" cy="1325563"/>
          </a:xfrm>
        </p:spPr>
        <p:txBody>
          <a:bodyPr>
            <a:normAutofit/>
          </a:bodyPr>
          <a:lstStyle/>
          <a:p>
            <a:r>
              <a:rPr lang="es-MX" sz="4000" b="1" dirty="0">
                <a:latin typeface="Tahoma" panose="020B0604030504040204" pitchFamily="34" charset="0"/>
                <a:ea typeface="Tahoma" panose="020B0604030504040204" pitchFamily="34" charset="0"/>
                <a:cs typeface="Tahoma" panose="020B0604030504040204" pitchFamily="34" charset="0"/>
              </a:rPr>
              <a:t>6. Pruebas para ITS y protección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9064" t="10400" r="43286" b="12000"/>
          <a:stretch/>
        </p:blipFill>
        <p:spPr>
          <a:xfrm>
            <a:off x="6202197" y="1445444"/>
            <a:ext cx="5199637" cy="477316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8978"/>
          <a:stretch/>
        </p:blipFill>
        <p:spPr>
          <a:xfrm>
            <a:off x="345706" y="1286733"/>
            <a:ext cx="5510785" cy="509059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9591" t="18064" r="16085" b="24473"/>
          <a:stretch/>
        </p:blipFill>
        <p:spPr>
          <a:xfrm>
            <a:off x="9950708" y="1001270"/>
            <a:ext cx="1596430" cy="212593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 name="Moon 2"/>
          <p:cNvSpPr/>
          <p:nvPr/>
        </p:nvSpPr>
        <p:spPr>
          <a:xfrm rot="4834584">
            <a:off x="1272879" y="2571157"/>
            <a:ext cx="844402" cy="1572342"/>
          </a:xfrm>
          <a:prstGeom prst="moon">
            <a:avLst>
              <a:gd name="adj" fmla="val 6992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67790" y="3034162"/>
            <a:ext cx="1017270" cy="646331"/>
          </a:xfrm>
          <a:prstGeom prst="rect">
            <a:avLst/>
          </a:prstGeom>
          <a:noFill/>
        </p:spPr>
        <p:txBody>
          <a:bodyPr wrap="square" rtlCol="0">
            <a:sp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ITS</a:t>
            </a:r>
          </a:p>
        </p:txBody>
      </p:sp>
      <p:sp>
        <p:nvSpPr>
          <p:cNvPr id="11" name="Footer Placeholder 3">
            <a:extLst>
              <a:ext uri="{FF2B5EF4-FFF2-40B4-BE49-F238E27FC236}">
                <a16:creationId xmlns:a16="http://schemas.microsoft.com/office/drawing/2014/main" id="{516322A4-28B4-41C4-8929-6524319796A2}"/>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3431012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515" y="123021"/>
            <a:ext cx="10515600" cy="1325563"/>
          </a:xfrm>
        </p:spPr>
        <p:txBody>
          <a:bodyPr/>
          <a:lstStyle/>
          <a:p>
            <a:r>
              <a:rPr lang="es-MX" b="1">
                <a:latin typeface="Tahoma" panose="020B0604030504040204" pitchFamily="34" charset="0"/>
                <a:ea typeface="Tahoma" panose="020B0604030504040204" pitchFamily="34" charset="0"/>
                <a:cs typeface="Tahoma" panose="020B0604030504040204" pitchFamily="34" charset="0"/>
              </a:rPr>
              <a:t>Pruebas y tratamiento</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071" y="785802"/>
            <a:ext cx="8453046" cy="476487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6287" t="46923" r="1"/>
          <a:stretch/>
        </p:blipFill>
        <p:spPr>
          <a:xfrm>
            <a:off x="8491004" y="1021910"/>
            <a:ext cx="4401312" cy="301249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6451" b="52146"/>
          <a:stretch/>
        </p:blipFill>
        <p:spPr>
          <a:xfrm>
            <a:off x="8491004" y="3781812"/>
            <a:ext cx="3331139" cy="267840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53449" t="45731" b="12809"/>
          <a:stretch/>
        </p:blipFill>
        <p:spPr>
          <a:xfrm>
            <a:off x="3972438" y="4808365"/>
            <a:ext cx="3300877" cy="1657175"/>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3" name="Group 12"/>
          <p:cNvGrpSpPr/>
          <p:nvPr/>
        </p:nvGrpSpPr>
        <p:grpSpPr>
          <a:xfrm>
            <a:off x="8672942" y="1245870"/>
            <a:ext cx="2526967" cy="369332"/>
            <a:chOff x="8927571" y="1245870"/>
            <a:chExt cx="2010939" cy="369332"/>
          </a:xfrm>
        </p:grpSpPr>
        <p:sp>
          <p:nvSpPr>
            <p:cNvPr id="9" name="Rectangle 8"/>
            <p:cNvSpPr/>
            <p:nvPr/>
          </p:nvSpPr>
          <p:spPr>
            <a:xfrm>
              <a:off x="9155430" y="1245870"/>
              <a:ext cx="1783080" cy="346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27571" y="1245870"/>
              <a:ext cx="1962509" cy="369332"/>
            </a:xfrm>
            <a:prstGeom prst="rect">
              <a:avLst/>
            </a:prstGeom>
            <a:noFill/>
          </p:spPr>
          <p:txBody>
            <a:bodyPr wrap="square" rtlCol="0">
              <a:spAutoFit/>
            </a:bodyPr>
            <a:lstStyle/>
            <a:p>
              <a:r>
                <a:rPr lang="es-MX"/>
                <a:t>     </a:t>
              </a:r>
              <a:r>
                <a:rPr lang="es-MX">
                  <a:latin typeface="Tahoma" panose="020B0604030504040204" pitchFamily="34" charset="0"/>
                  <a:ea typeface="Tahoma" panose="020B0604030504040204" pitchFamily="34" charset="0"/>
                  <a:cs typeface="Tahoma" panose="020B0604030504040204" pitchFamily="34" charset="0"/>
                </a:rPr>
                <a:t>Consultorio médico</a:t>
              </a:r>
              <a:r>
                <a:rPr lang="es-MX"/>
                <a:t> </a:t>
              </a:r>
            </a:p>
          </p:txBody>
        </p:sp>
      </p:grpSp>
      <p:grpSp>
        <p:nvGrpSpPr>
          <p:cNvPr id="14" name="Group 13"/>
          <p:cNvGrpSpPr/>
          <p:nvPr/>
        </p:nvGrpSpPr>
        <p:grpSpPr>
          <a:xfrm>
            <a:off x="9416830" y="4053042"/>
            <a:ext cx="1783080" cy="369332"/>
            <a:chOff x="9155430" y="1245870"/>
            <a:chExt cx="1783080" cy="369332"/>
          </a:xfrm>
        </p:grpSpPr>
        <p:sp>
          <p:nvSpPr>
            <p:cNvPr id="15" name="Rectangle 14"/>
            <p:cNvSpPr/>
            <p:nvPr/>
          </p:nvSpPr>
          <p:spPr>
            <a:xfrm>
              <a:off x="9155430" y="1245870"/>
              <a:ext cx="1783080" cy="346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304020" y="1245870"/>
              <a:ext cx="1485900" cy="369332"/>
            </a:xfrm>
            <a:prstGeom prst="rect">
              <a:avLst/>
            </a:prstGeom>
            <a:noFill/>
          </p:spPr>
          <p:txBody>
            <a:bodyPr wrap="square" rtlCol="0">
              <a:spAutoFit/>
            </a:bodyPr>
            <a:lstStyle/>
            <a:p>
              <a:r>
                <a:rPr lang="es-MX"/>
                <a:t>      </a:t>
              </a:r>
              <a:r>
                <a:rPr lang="es-MX">
                  <a:latin typeface="Tahoma" panose="020B0604030504040204" pitchFamily="34" charset="0"/>
                  <a:ea typeface="Tahoma" panose="020B0604030504040204" pitchFamily="34" charset="0"/>
                  <a:cs typeface="Tahoma" panose="020B0604030504040204" pitchFamily="34" charset="0"/>
                </a:rPr>
                <a:t>Clínica</a:t>
              </a:r>
              <a:r>
                <a:rPr lang="es-MX"/>
                <a:t> </a:t>
              </a:r>
            </a:p>
          </p:txBody>
        </p:sp>
      </p:grpSp>
      <p:sp>
        <p:nvSpPr>
          <p:cNvPr id="17" name="Footer Placeholder 3">
            <a:extLst>
              <a:ext uri="{FF2B5EF4-FFF2-40B4-BE49-F238E27FC236}">
                <a16:creationId xmlns:a16="http://schemas.microsoft.com/office/drawing/2014/main" id="{7790C805-F731-427B-85EC-AA90EF177D6B}"/>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213752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sp>
        <p:nvSpPr>
          <p:cNvPr id="23" name="Rectangle 22"/>
          <p:cNvSpPr/>
          <p:nvPr/>
        </p:nvSpPr>
        <p:spPr>
          <a:xfrm>
            <a:off x="3384714" y="1154431"/>
            <a:ext cx="8719658" cy="3817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p:cNvGrpSpPr/>
          <p:nvPr/>
        </p:nvGrpSpPr>
        <p:grpSpPr>
          <a:xfrm>
            <a:off x="9998117" y="1208160"/>
            <a:ext cx="1974998" cy="1796229"/>
            <a:chOff x="9466432" y="3064165"/>
            <a:chExt cx="1974998" cy="1796229"/>
          </a:xfrm>
        </p:grpSpPr>
        <p:sp>
          <p:nvSpPr>
            <p:cNvPr id="33" name="TextBox 32"/>
            <p:cNvSpPr txBox="1"/>
            <p:nvPr/>
          </p:nvSpPr>
          <p:spPr>
            <a:xfrm>
              <a:off x="9466432" y="3075290"/>
              <a:ext cx="1974998" cy="1785104"/>
            </a:xfrm>
            <a:prstGeom prst="rect">
              <a:avLst/>
            </a:prstGeom>
            <a:solidFill>
              <a:schemeClr val="bg1"/>
            </a:solidFill>
            <a:ln>
              <a:solidFill>
                <a:schemeClr val="tx1"/>
              </a:solidFill>
            </a:ln>
          </p:spPr>
          <p:txBody>
            <a:bodyPr wrap="square" rtlCol="0">
              <a:spAutoFit/>
            </a:bodyPr>
            <a:lstStyle/>
            <a:p>
              <a:endParaRPr lang="es-MX"/>
            </a:p>
            <a:p>
              <a:endParaRPr lang="es-MX"/>
            </a:p>
            <a:p>
              <a:endParaRPr lang="es-MX"/>
            </a:p>
            <a:p>
              <a:pPr algn="ctr">
                <a:spcBef>
                  <a:spcPts val="1200"/>
                </a:spcBef>
              </a:pPr>
              <a:endParaRPr lang="es-MX" b="1">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s-MX" b="1">
                  <a:latin typeface="Tahoma" panose="020B0604030504040204" pitchFamily="34" charset="0"/>
                  <a:ea typeface="Tahoma" panose="020B0604030504040204" pitchFamily="34" charset="0"/>
                  <a:cs typeface="Tahoma" panose="020B0604030504040204" pitchFamily="34" charset="0"/>
                </a:rPr>
                <a:t>Privado</a:t>
              </a: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5937" y="3064165"/>
              <a:ext cx="1801372" cy="1536195"/>
            </a:xfrm>
            <a:prstGeom prst="rect">
              <a:avLst/>
            </a:prstGeom>
          </p:spPr>
        </p:pic>
      </p:grpSp>
      <p:grpSp>
        <p:nvGrpSpPr>
          <p:cNvPr id="35" name="Group 34"/>
          <p:cNvGrpSpPr/>
          <p:nvPr/>
        </p:nvGrpSpPr>
        <p:grpSpPr>
          <a:xfrm>
            <a:off x="7711867" y="1218015"/>
            <a:ext cx="2108418" cy="1785104"/>
            <a:chOff x="7213202" y="3075290"/>
            <a:chExt cx="2108418" cy="1785104"/>
          </a:xfrm>
        </p:grpSpPr>
        <p:sp>
          <p:nvSpPr>
            <p:cNvPr id="36" name="TextBox 35"/>
            <p:cNvSpPr txBox="1"/>
            <p:nvPr/>
          </p:nvSpPr>
          <p:spPr>
            <a:xfrm>
              <a:off x="7213202" y="3075290"/>
              <a:ext cx="2108418" cy="1785104"/>
            </a:xfrm>
            <a:prstGeom prst="rect">
              <a:avLst/>
            </a:prstGeom>
            <a:solidFill>
              <a:schemeClr val="bg1"/>
            </a:solidFill>
            <a:ln>
              <a:solidFill>
                <a:schemeClr val="tx1"/>
              </a:solidFill>
            </a:ln>
          </p:spPr>
          <p:txBody>
            <a:bodyPr wrap="square" rtlCol="0">
              <a:spAutoFit/>
            </a:bodyPr>
            <a:lstStyle/>
            <a:p>
              <a:endParaRPr lang="es-MX"/>
            </a:p>
            <a:p>
              <a:endParaRPr lang="es-MX"/>
            </a:p>
            <a:p>
              <a:endParaRPr lang="es-MX"/>
            </a:p>
            <a:p>
              <a:pPr algn="ctr">
                <a:spcBef>
                  <a:spcPts val="1200"/>
                </a:spcBef>
              </a:pPr>
              <a:endParaRPr lang="es-MX" b="1">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s-MX" b="1">
                  <a:latin typeface="Tahoma" panose="020B0604030504040204" pitchFamily="34" charset="0"/>
                  <a:ea typeface="Tahoma" panose="020B0604030504040204" pitchFamily="34" charset="0"/>
                  <a:cs typeface="Tahoma" panose="020B0604030504040204" pitchFamily="34" charset="0"/>
                </a:rPr>
                <a:t>Público</a:t>
              </a:r>
            </a:p>
          </p:txBody>
        </p: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7079" y="3121315"/>
              <a:ext cx="1641111" cy="1399526"/>
            </a:xfrm>
            <a:prstGeom prst="rect">
              <a:avLst/>
            </a:prstGeom>
          </p:spPr>
        </p:pic>
      </p:grpSp>
      <p:grpSp>
        <p:nvGrpSpPr>
          <p:cNvPr id="56" name="Group 55"/>
          <p:cNvGrpSpPr/>
          <p:nvPr/>
        </p:nvGrpSpPr>
        <p:grpSpPr>
          <a:xfrm>
            <a:off x="5209567" y="3377364"/>
            <a:ext cx="1670146" cy="1485904"/>
            <a:chOff x="5222267" y="3377364"/>
            <a:chExt cx="1670146" cy="1485904"/>
          </a:xfrm>
        </p:grpSpPr>
        <p:sp>
          <p:nvSpPr>
            <p:cNvPr id="39" name="TextBox 38"/>
            <p:cNvSpPr txBox="1"/>
            <p:nvPr/>
          </p:nvSpPr>
          <p:spPr>
            <a:xfrm>
              <a:off x="5222267" y="3385940"/>
              <a:ext cx="1670146" cy="1477328"/>
            </a:xfrm>
            <a:prstGeom prst="rect">
              <a:avLst/>
            </a:prstGeom>
            <a:solidFill>
              <a:schemeClr val="bg1"/>
            </a:solidFill>
            <a:ln>
              <a:solidFill>
                <a:schemeClr val="tx1"/>
              </a:solidFill>
            </a:ln>
          </p:spPr>
          <p:txBody>
            <a:bodyPr wrap="square" rtlCol="0">
              <a:spAutoFit/>
            </a:bodyPr>
            <a:lstStyle/>
            <a:p>
              <a:endParaRPr lang="es-MX"/>
            </a:p>
            <a:p>
              <a:endParaRPr lang="es-MX"/>
            </a:p>
            <a:p>
              <a:endParaRPr lang="es-MX"/>
            </a:p>
            <a:p>
              <a:pPr algn="ctr"/>
              <a:endParaRPr lang="es-MX" b="1">
                <a:latin typeface="Tahoma" panose="020B0604030504040204" pitchFamily="34" charset="0"/>
                <a:ea typeface="Tahoma" panose="020B0604030504040204" pitchFamily="34" charset="0"/>
                <a:cs typeface="Tahoma" panose="020B0604030504040204" pitchFamily="34" charset="0"/>
              </a:endParaRPr>
            </a:p>
            <a:p>
              <a:pPr algn="ctr"/>
              <a:r>
                <a:rPr lang="es-MX" b="1">
                  <a:latin typeface="Tahoma" panose="020B0604030504040204" pitchFamily="34" charset="0"/>
                  <a:ea typeface="Tahoma" panose="020B0604030504040204" pitchFamily="34" charset="0"/>
                  <a:cs typeface="Tahoma" panose="020B0604030504040204" pitchFamily="34" charset="0"/>
                </a:rPr>
                <a:t>Preguntar</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957" y="3377364"/>
              <a:ext cx="1435304" cy="1224015"/>
            </a:xfrm>
            <a:prstGeom prst="rect">
              <a:avLst/>
            </a:prstGeom>
          </p:spPr>
        </p:pic>
      </p:grpSp>
      <p:sp>
        <p:nvSpPr>
          <p:cNvPr id="41" name="TextBox 40"/>
          <p:cNvSpPr txBox="1"/>
          <p:nvPr/>
        </p:nvSpPr>
        <p:spPr>
          <a:xfrm>
            <a:off x="8655705" y="3080709"/>
            <a:ext cx="1738470" cy="1792798"/>
          </a:xfrm>
          <a:prstGeom prst="rect">
            <a:avLst/>
          </a:prstGeom>
          <a:solidFill>
            <a:schemeClr val="bg1"/>
          </a:solidFill>
          <a:ln>
            <a:solidFill>
              <a:schemeClr val="tx1"/>
            </a:solidFill>
          </a:ln>
        </p:spPr>
        <p:txBody>
          <a:bodyPr wrap="square" rtlCol="0">
            <a:spAutoFit/>
          </a:bodyPr>
          <a:lstStyle/>
          <a:p>
            <a:endParaRPr lang="es-MX" sz="1600" dirty="0"/>
          </a:p>
          <a:p>
            <a:endParaRPr lang="es-MX" sz="1600" dirty="0"/>
          </a:p>
          <a:p>
            <a:endParaRPr lang="es-MX" sz="1600" dirty="0"/>
          </a:p>
          <a:p>
            <a:endParaRPr lang="es-MX" sz="1050" dirty="0"/>
          </a:p>
          <a:p>
            <a:pPr algn="ctr">
              <a:spcBef>
                <a:spcPts val="1200"/>
              </a:spcBef>
            </a:pPr>
            <a:r>
              <a:rPr lang="es-MX" sz="1400" b="1" dirty="0">
                <a:latin typeface="Tahoma" panose="020B0604030504040204" pitchFamily="34" charset="0"/>
                <a:ea typeface="Tahoma" panose="020B0604030504040204" pitchFamily="34" charset="0"/>
                <a:cs typeface="Tahoma" panose="020B0604030504040204" pitchFamily="34" charset="0"/>
              </a:rPr>
              <a:t>Control natal/anti-conceptivos</a:t>
            </a:r>
          </a:p>
        </p:txBody>
      </p:sp>
      <p:grpSp>
        <p:nvGrpSpPr>
          <p:cNvPr id="42" name="Group 41"/>
          <p:cNvGrpSpPr/>
          <p:nvPr/>
        </p:nvGrpSpPr>
        <p:grpSpPr>
          <a:xfrm>
            <a:off x="10439340" y="3103885"/>
            <a:ext cx="1567754" cy="1754326"/>
            <a:chOff x="10462007" y="1236447"/>
            <a:chExt cx="1567754" cy="1754326"/>
          </a:xfrm>
        </p:grpSpPr>
        <p:sp>
          <p:nvSpPr>
            <p:cNvPr id="43" name="TextBox 42"/>
            <p:cNvSpPr txBox="1"/>
            <p:nvPr/>
          </p:nvSpPr>
          <p:spPr>
            <a:xfrm>
              <a:off x="10477685" y="1236447"/>
              <a:ext cx="1552076" cy="1754326"/>
            </a:xfrm>
            <a:prstGeom prst="rect">
              <a:avLst/>
            </a:prstGeom>
            <a:solidFill>
              <a:schemeClr val="bg1"/>
            </a:solidFill>
            <a:ln>
              <a:solidFill>
                <a:schemeClr val="tx1"/>
              </a:solidFill>
            </a:ln>
          </p:spPr>
          <p:txBody>
            <a:bodyPr wrap="square" rtlCol="0">
              <a:spAutoFit/>
            </a:bodyPr>
            <a:lstStyle/>
            <a:p>
              <a:endParaRPr lang="es-MX"/>
            </a:p>
            <a:p>
              <a:endParaRPr lang="es-MX"/>
            </a:p>
            <a:p>
              <a:endParaRPr lang="es-MX"/>
            </a:p>
            <a:p>
              <a:endParaRPr lang="es-MX"/>
            </a:p>
            <a:p>
              <a:pPr algn="ctr"/>
              <a:endParaRPr lang="es-MX" b="1">
                <a:latin typeface="Tahoma" panose="020B0604030504040204" pitchFamily="34" charset="0"/>
                <a:ea typeface="Tahoma" panose="020B0604030504040204" pitchFamily="34" charset="0"/>
                <a:cs typeface="Tahoma" panose="020B0604030504040204" pitchFamily="34" charset="0"/>
              </a:endParaRPr>
            </a:p>
            <a:p>
              <a:pPr algn="ctr"/>
              <a:r>
                <a:rPr lang="es-MX" b="1">
                  <a:latin typeface="Tahoma" panose="020B0604030504040204" pitchFamily="34" charset="0"/>
                  <a:ea typeface="Tahoma" panose="020B0604030504040204" pitchFamily="34" charset="0"/>
                  <a:cs typeface="Tahoma" panose="020B0604030504040204" pitchFamily="34" charset="0"/>
                </a:rPr>
                <a:t>Embarazo</a:t>
              </a: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2007" y="1349382"/>
              <a:ext cx="1552051" cy="1323576"/>
            </a:xfrm>
            <a:prstGeom prst="rect">
              <a:avLst/>
            </a:prstGeom>
          </p:spPr>
        </p:pic>
      </p:grpSp>
      <p:sp>
        <p:nvSpPr>
          <p:cNvPr id="45" name="TextBox 44"/>
          <p:cNvSpPr txBox="1"/>
          <p:nvPr/>
        </p:nvSpPr>
        <p:spPr>
          <a:xfrm>
            <a:off x="4853621" y="1218050"/>
            <a:ext cx="1255615" cy="1754326"/>
          </a:xfrm>
          <a:prstGeom prst="rect">
            <a:avLst/>
          </a:prstGeom>
          <a:solidFill>
            <a:schemeClr val="bg1"/>
          </a:solidFill>
          <a:ln>
            <a:solidFill>
              <a:schemeClr val="tx1"/>
            </a:solidFill>
          </a:ln>
        </p:spPr>
        <p:txBody>
          <a:bodyPr wrap="square" rtlCol="0">
            <a:spAutoFit/>
          </a:bodyPr>
          <a:lstStyle/>
          <a:p>
            <a:endParaRPr lang="es-MX"/>
          </a:p>
          <a:p>
            <a:endParaRPr lang="es-MX"/>
          </a:p>
          <a:p>
            <a:pPr algn="ctr"/>
            <a:endParaRPr lang="es-MX" b="1">
              <a:latin typeface="Tahoma" panose="020B0604030504040204" pitchFamily="34" charset="0"/>
              <a:ea typeface="Tahoma" panose="020B0604030504040204" pitchFamily="34" charset="0"/>
              <a:cs typeface="Tahoma" panose="020B0604030504040204" pitchFamily="34" charset="0"/>
            </a:endParaRPr>
          </a:p>
          <a:p>
            <a:pPr algn="ctr"/>
            <a:endParaRPr lang="es-MX" b="1">
              <a:latin typeface="Tahoma" panose="020B0604030504040204" pitchFamily="34" charset="0"/>
              <a:ea typeface="Tahoma" panose="020B0604030504040204" pitchFamily="34" charset="0"/>
              <a:cs typeface="Tahoma" panose="020B0604030504040204" pitchFamily="34" charset="0"/>
            </a:endParaRPr>
          </a:p>
          <a:p>
            <a:pPr algn="ctr"/>
            <a:r>
              <a:rPr lang="es-MX" b="1">
                <a:latin typeface="Tahoma" panose="020B0604030504040204" pitchFamily="34" charset="0"/>
                <a:ea typeface="Tahoma" panose="020B0604030504040204" pitchFamily="34" charset="0"/>
                <a:cs typeface="Tahoma" panose="020B0604030504040204" pitchFamily="34" charset="0"/>
              </a:rPr>
              <a:t>Barrera de látex</a:t>
            </a:r>
          </a:p>
        </p:txBody>
      </p:sp>
      <p:grpSp>
        <p:nvGrpSpPr>
          <p:cNvPr id="46" name="Group 45"/>
          <p:cNvGrpSpPr/>
          <p:nvPr/>
        </p:nvGrpSpPr>
        <p:grpSpPr>
          <a:xfrm>
            <a:off x="3471919" y="1234181"/>
            <a:ext cx="1262597" cy="1477328"/>
            <a:chOff x="3446874" y="1204438"/>
            <a:chExt cx="1262597" cy="1477328"/>
          </a:xfrm>
        </p:grpSpPr>
        <p:sp>
          <p:nvSpPr>
            <p:cNvPr id="47" name="TextBox 46"/>
            <p:cNvSpPr txBox="1"/>
            <p:nvPr/>
          </p:nvSpPr>
          <p:spPr>
            <a:xfrm>
              <a:off x="3461910" y="1204438"/>
              <a:ext cx="1247561" cy="1477328"/>
            </a:xfrm>
            <a:prstGeom prst="rect">
              <a:avLst/>
            </a:prstGeom>
            <a:solidFill>
              <a:schemeClr val="bg1"/>
            </a:solidFill>
            <a:ln>
              <a:solidFill>
                <a:schemeClr val="tx1"/>
              </a:solidFill>
            </a:ln>
          </p:spPr>
          <p:txBody>
            <a:bodyPr wrap="square" rtlCol="0">
              <a:spAutoFit/>
            </a:bodyPr>
            <a:lstStyle/>
            <a:p>
              <a:endParaRPr lang="es-MX"/>
            </a:p>
            <a:p>
              <a:endParaRPr lang="es-MX"/>
            </a:p>
            <a:p>
              <a:endParaRPr lang="es-MX"/>
            </a:p>
            <a:p>
              <a:pPr algn="ctr"/>
              <a:endParaRPr lang="es-MX" b="1">
                <a:latin typeface="Tahoma" panose="020B0604030504040204" pitchFamily="34" charset="0"/>
                <a:ea typeface="Tahoma" panose="020B0604030504040204" pitchFamily="34" charset="0"/>
                <a:cs typeface="Tahoma" panose="020B0604030504040204" pitchFamily="34" charset="0"/>
              </a:endParaRPr>
            </a:p>
            <a:p>
              <a:pPr algn="ctr"/>
              <a:r>
                <a:rPr lang="es-MX" b="1">
                  <a:latin typeface="Tahoma" panose="020B0604030504040204" pitchFamily="34" charset="0"/>
                  <a:ea typeface="Tahoma" panose="020B0604030504040204" pitchFamily="34" charset="0"/>
                  <a:cs typeface="Tahoma" panose="020B0604030504040204" pitchFamily="34" charset="0"/>
                </a:rPr>
                <a:t>Condón</a:t>
              </a:r>
            </a:p>
          </p:txBody>
        </p:sp>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6874" y="1284509"/>
              <a:ext cx="1204153" cy="1026891"/>
            </a:xfrm>
            <a:prstGeom prst="rect">
              <a:avLst/>
            </a:prstGeom>
          </p:spPr>
        </p:pic>
      </p:grpSp>
      <p:grpSp>
        <p:nvGrpSpPr>
          <p:cNvPr id="49" name="Group 48"/>
          <p:cNvGrpSpPr/>
          <p:nvPr/>
        </p:nvGrpSpPr>
        <p:grpSpPr>
          <a:xfrm>
            <a:off x="6241413" y="1215836"/>
            <a:ext cx="1325577" cy="1831271"/>
            <a:chOff x="7586170" y="1230465"/>
            <a:chExt cx="1325577" cy="1831271"/>
          </a:xfrm>
        </p:grpSpPr>
        <p:sp>
          <p:nvSpPr>
            <p:cNvPr id="50" name="TextBox 49"/>
            <p:cNvSpPr txBox="1"/>
            <p:nvPr/>
          </p:nvSpPr>
          <p:spPr>
            <a:xfrm>
              <a:off x="7586170" y="1230465"/>
              <a:ext cx="1325577" cy="1831271"/>
            </a:xfrm>
            <a:prstGeom prst="rect">
              <a:avLst/>
            </a:prstGeom>
            <a:solidFill>
              <a:schemeClr val="bg1"/>
            </a:solidFill>
            <a:ln>
              <a:solidFill>
                <a:schemeClr val="tx1"/>
              </a:solidFill>
            </a:ln>
          </p:spPr>
          <p:txBody>
            <a:bodyPr wrap="square" rtlCol="0">
              <a:spAutoFit/>
            </a:bodyPr>
            <a:lstStyle/>
            <a:p>
              <a:endParaRPr lang="es-MX" dirty="0"/>
            </a:p>
            <a:p>
              <a:endParaRPr lang="es-MX" dirty="0"/>
            </a:p>
            <a:p>
              <a:endParaRPr lang="es-MX" dirty="0"/>
            </a:p>
            <a:p>
              <a:pPr algn="ctr"/>
              <a:endParaRPr lang="es-MX"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b="1" dirty="0">
                  <a:latin typeface="Tahoma" panose="020B0604030504040204" pitchFamily="34" charset="0"/>
                  <a:ea typeface="Tahoma" panose="020B0604030504040204" pitchFamily="34" charset="0"/>
                  <a:cs typeface="Tahoma" panose="020B0604030504040204" pitchFamily="34" charset="0"/>
                </a:rPr>
                <a:t>Enfermo/a/e</a:t>
              </a:r>
            </a:p>
          </p:txBody>
        </p:sp>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9419" y="1371007"/>
              <a:ext cx="1215728" cy="1036762"/>
            </a:xfrm>
            <a:prstGeom prst="rect">
              <a:avLst/>
            </a:prstGeom>
          </p:spPr>
        </p:pic>
      </p:grpSp>
      <p:sp>
        <p:nvSpPr>
          <p:cNvPr id="52" name="TextBox 51"/>
          <p:cNvSpPr txBox="1"/>
          <p:nvPr/>
        </p:nvSpPr>
        <p:spPr>
          <a:xfrm>
            <a:off x="3480324" y="3153141"/>
            <a:ext cx="1672859" cy="1708160"/>
          </a:xfrm>
          <a:prstGeom prst="rect">
            <a:avLst/>
          </a:prstGeom>
          <a:solidFill>
            <a:schemeClr val="bg1"/>
          </a:solidFill>
          <a:ln>
            <a:solidFill>
              <a:schemeClr val="tx1"/>
            </a:solidFill>
          </a:ln>
        </p:spPr>
        <p:txBody>
          <a:bodyPr wrap="square" rtlCol="0">
            <a:spAutoFit/>
          </a:bodyPr>
          <a:lstStyle/>
          <a:p>
            <a:endParaRPr lang="es-MX"/>
          </a:p>
          <a:p>
            <a:endParaRPr lang="es-MX"/>
          </a:p>
          <a:p>
            <a:endParaRPr lang="es-MX"/>
          </a:p>
          <a:p>
            <a:pPr algn="ctr">
              <a:spcBef>
                <a:spcPts val="1200"/>
              </a:spcBef>
            </a:pPr>
            <a:endParaRPr lang="es-MX" b="1">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b="1">
                <a:latin typeface="Tahoma" panose="020B0604030504040204" pitchFamily="34" charset="0"/>
                <a:ea typeface="Tahoma" panose="020B0604030504040204" pitchFamily="34" charset="0"/>
                <a:cs typeface="Tahoma" panose="020B0604030504040204" pitchFamily="34" charset="0"/>
              </a:rPr>
              <a:t>Juego previo</a:t>
            </a:r>
          </a:p>
        </p:txBody>
      </p:sp>
      <p:grpSp>
        <p:nvGrpSpPr>
          <p:cNvPr id="53" name="Group 52"/>
          <p:cNvGrpSpPr/>
          <p:nvPr/>
        </p:nvGrpSpPr>
        <p:grpSpPr>
          <a:xfrm>
            <a:off x="6962666" y="3080709"/>
            <a:ext cx="1613568" cy="1800493"/>
            <a:chOff x="7015777" y="3114647"/>
            <a:chExt cx="1613568" cy="1800493"/>
          </a:xfrm>
        </p:grpSpPr>
        <p:sp>
          <p:nvSpPr>
            <p:cNvPr id="54" name="TextBox 53"/>
            <p:cNvSpPr txBox="1"/>
            <p:nvPr/>
          </p:nvSpPr>
          <p:spPr>
            <a:xfrm>
              <a:off x="7015777" y="3114647"/>
              <a:ext cx="1613568" cy="1800493"/>
            </a:xfrm>
            <a:prstGeom prst="rect">
              <a:avLst/>
            </a:prstGeom>
            <a:solidFill>
              <a:schemeClr val="bg1"/>
            </a:solidFill>
            <a:ln>
              <a:solidFill>
                <a:schemeClr val="tx1"/>
              </a:solidFill>
            </a:ln>
          </p:spPr>
          <p:txBody>
            <a:bodyPr wrap="square" rtlCol="0">
              <a:spAutoFit/>
            </a:bodyPr>
            <a:lstStyle/>
            <a:p>
              <a:endParaRPr lang="es-MX" dirty="0"/>
            </a:p>
            <a:p>
              <a:endParaRPr lang="es-MX" dirty="0"/>
            </a:p>
            <a:p>
              <a:endParaRPr lang="es-MX" dirty="0"/>
            </a:p>
            <a:p>
              <a:pPr algn="ctr">
                <a:spcBef>
                  <a:spcPts val="1200"/>
                </a:spcBef>
              </a:pPr>
              <a:endParaRPr lang="es-MX" sz="900" b="1" dirty="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s-MX" sz="1400" b="1" dirty="0">
                  <a:latin typeface="Tahoma" panose="020B0604030504040204" pitchFamily="34" charset="0"/>
                  <a:ea typeface="Tahoma" panose="020B0604030504040204" pitchFamily="34" charset="0"/>
                  <a:cs typeface="Tahoma" panose="020B0604030504040204" pitchFamily="34" charset="0"/>
                </a:rPr>
                <a:t>Profesional médico</a:t>
              </a:r>
            </a:p>
          </p:txBody>
        </p:sp>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1194" y="3179754"/>
              <a:ext cx="1435304" cy="1224015"/>
            </a:xfrm>
            <a:prstGeom prst="rect">
              <a:avLst/>
            </a:prstGeom>
          </p:spPr>
        </p:pic>
      </p:grpSp>
      <p:pic>
        <p:nvPicPr>
          <p:cNvPr id="75" name="Picture 74"/>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3" name="Picture 2"/>
          <p:cNvPicPr>
            <a:picLocks noChangeAspect="1"/>
          </p:cNvPicPr>
          <p:nvPr/>
        </p:nvPicPr>
        <p:blipFill>
          <a:blip r:embed="rId12"/>
          <a:stretch>
            <a:fillRect/>
          </a:stretch>
        </p:blipFill>
        <p:spPr>
          <a:xfrm>
            <a:off x="4894540" y="1272043"/>
            <a:ext cx="1149409" cy="1111307"/>
          </a:xfrm>
          <a:prstGeom prst="rect">
            <a:avLst/>
          </a:prstGeom>
        </p:spPr>
      </p:pic>
      <p:pic>
        <p:nvPicPr>
          <p:cNvPr id="20" name="Picture 19"/>
          <p:cNvPicPr>
            <a:picLocks noChangeAspect="1"/>
          </p:cNvPicPr>
          <p:nvPr/>
        </p:nvPicPr>
        <p:blipFill>
          <a:blip r:embed="rId13"/>
          <a:stretch>
            <a:fillRect/>
          </a:stretch>
        </p:blipFill>
        <p:spPr>
          <a:xfrm>
            <a:off x="3886210" y="3268394"/>
            <a:ext cx="768389" cy="1162110"/>
          </a:xfrm>
          <a:prstGeom prst="rect">
            <a:avLst/>
          </a:prstGeom>
        </p:spPr>
      </p:pic>
      <p:pic>
        <p:nvPicPr>
          <p:cNvPr id="21" name="Picture 20"/>
          <p:cNvPicPr>
            <a:picLocks noChangeAspect="1"/>
          </p:cNvPicPr>
          <p:nvPr/>
        </p:nvPicPr>
        <p:blipFill>
          <a:blip r:embed="rId14"/>
          <a:stretch>
            <a:fillRect/>
          </a:stretch>
        </p:blipFill>
        <p:spPr>
          <a:xfrm>
            <a:off x="8952831" y="3178594"/>
            <a:ext cx="1121486" cy="950497"/>
          </a:xfrm>
          <a:prstGeom prst="rect">
            <a:avLst/>
          </a:prstGeom>
        </p:spPr>
      </p:pic>
      <p:grpSp>
        <p:nvGrpSpPr>
          <p:cNvPr id="68" name="Group 67">
            <a:extLst>
              <a:ext uri="{FF2B5EF4-FFF2-40B4-BE49-F238E27FC236}">
                <a16:creationId xmlns:a16="http://schemas.microsoft.com/office/drawing/2014/main" id="{22DD151C-80B8-A649-950B-6BDA65616FE4}"/>
              </a:ext>
            </a:extLst>
          </p:cNvPr>
          <p:cNvGrpSpPr/>
          <p:nvPr/>
        </p:nvGrpSpPr>
        <p:grpSpPr>
          <a:xfrm>
            <a:off x="2370630" y="249340"/>
            <a:ext cx="6358700" cy="1200329"/>
            <a:chOff x="2370630" y="249340"/>
            <a:chExt cx="5946056" cy="1200329"/>
          </a:xfrm>
        </p:grpSpPr>
        <p:sp>
          <p:nvSpPr>
            <p:cNvPr id="69" name="Rectangle 68">
              <a:extLst>
                <a:ext uri="{FF2B5EF4-FFF2-40B4-BE49-F238E27FC236}">
                  <a16:creationId xmlns:a16="http://schemas.microsoft.com/office/drawing/2014/main" id="{FB55DBE0-3909-4E43-81D8-C8B03AEFAE40}"/>
                </a:ext>
              </a:extLst>
            </p:cNvPr>
            <p:cNvSpPr/>
            <p:nvPr/>
          </p:nvSpPr>
          <p:spPr>
            <a:xfrm>
              <a:off x="2384246" y="255227"/>
              <a:ext cx="4974521"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vin Round" panose="02000000000000000000" pitchFamily="2" charset="0"/>
              </a:endParaRPr>
            </a:p>
          </p:txBody>
        </p:sp>
        <p:sp>
          <p:nvSpPr>
            <p:cNvPr id="70" name="TextBox 69">
              <a:extLst>
                <a:ext uri="{FF2B5EF4-FFF2-40B4-BE49-F238E27FC236}">
                  <a16:creationId xmlns:a16="http://schemas.microsoft.com/office/drawing/2014/main" id="{679BFFF4-A80D-F149-889A-994039A08C71}"/>
                </a:ext>
              </a:extLst>
            </p:cNvPr>
            <p:cNvSpPr txBox="1"/>
            <p:nvPr/>
          </p:nvSpPr>
          <p:spPr>
            <a:xfrm>
              <a:off x="2370630" y="249340"/>
              <a:ext cx="5946056"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Palabras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importantes</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grpSp>
        <p:nvGrpSpPr>
          <p:cNvPr id="71" name="Group 70">
            <a:extLst>
              <a:ext uri="{FF2B5EF4-FFF2-40B4-BE49-F238E27FC236}">
                <a16:creationId xmlns:a16="http://schemas.microsoft.com/office/drawing/2014/main" id="{8044F4A2-9806-7347-9383-DD78E98E9740}"/>
              </a:ext>
            </a:extLst>
          </p:cNvPr>
          <p:cNvGrpSpPr/>
          <p:nvPr/>
        </p:nvGrpSpPr>
        <p:grpSpPr>
          <a:xfrm>
            <a:off x="26035" y="3334700"/>
            <a:ext cx="1580866" cy="1831271"/>
            <a:chOff x="22860" y="3128960"/>
            <a:chExt cx="1580866" cy="1831271"/>
          </a:xfrm>
        </p:grpSpPr>
        <p:sp>
          <p:nvSpPr>
            <p:cNvPr id="72" name="TextBox 71">
              <a:extLst>
                <a:ext uri="{FF2B5EF4-FFF2-40B4-BE49-F238E27FC236}">
                  <a16:creationId xmlns:a16="http://schemas.microsoft.com/office/drawing/2014/main" id="{E50D33F8-34C9-CB40-A677-EB766518C94E}"/>
                </a:ext>
              </a:extLst>
            </p:cNvPr>
            <p:cNvSpPr txBox="1"/>
            <p:nvPr/>
          </p:nvSpPr>
          <p:spPr>
            <a:xfrm>
              <a:off x="22860" y="3128960"/>
              <a:ext cx="1580866" cy="1831271"/>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s-MX" b="1" dirty="0">
                  <a:latin typeface="Tahoma" panose="020B0604030504040204" pitchFamily="34" charset="0"/>
                  <a:ea typeface="Tahoma" panose="020B0604030504040204" pitchFamily="34" charset="0"/>
                  <a:cs typeface="Tahoma" panose="020B0604030504040204" pitchFamily="34" charset="0"/>
                </a:rPr>
                <a:t>Yo</a:t>
              </a:r>
              <a:r>
                <a:rPr lang="en-US" b="1" dirty="0">
                  <a:latin typeface="Tahoma" panose="020B0604030504040204" pitchFamily="34" charset="0"/>
                  <a:ea typeface="Tahoma" panose="020B0604030504040204" pitchFamily="34" charset="0"/>
                  <a:cs typeface="Tahoma" panose="020B0604030504040204" pitchFamily="34" charset="0"/>
                </a:rPr>
                <a:t> </a:t>
              </a:r>
              <a:r>
                <a:rPr lang="es-MX" sz="1800" b="1" i="0" strike="noStrike" cap="none" spc="0" baseline="0" dirty="0">
                  <a:solidFill>
                    <a:srgbClr val="000000"/>
                  </a:solidFill>
                  <a:effectLst/>
                  <a:latin typeface="Tahoma"/>
                  <a:ea typeface="Tahoma"/>
                  <a:cs typeface="Tahoma"/>
                </a:rPr>
                <a:t>necesito ayuda</a:t>
              </a:r>
            </a:p>
          </p:txBody>
        </p:sp>
        <p:pic>
          <p:nvPicPr>
            <p:cNvPr id="73" name="Picture 72">
              <a:extLst>
                <a:ext uri="{FF2B5EF4-FFF2-40B4-BE49-F238E27FC236}">
                  <a16:creationId xmlns:a16="http://schemas.microsoft.com/office/drawing/2014/main" id="{FEAF7241-AE25-4146-A809-90906559E5B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617" y="3283142"/>
              <a:ext cx="1391510" cy="1186668"/>
            </a:xfrm>
            <a:prstGeom prst="rect">
              <a:avLst/>
            </a:prstGeom>
          </p:spPr>
        </p:pic>
      </p:grpSp>
      <p:grpSp>
        <p:nvGrpSpPr>
          <p:cNvPr id="74" name="Group 73">
            <a:extLst>
              <a:ext uri="{FF2B5EF4-FFF2-40B4-BE49-F238E27FC236}">
                <a16:creationId xmlns:a16="http://schemas.microsoft.com/office/drawing/2014/main" id="{F848C4BE-3A85-A646-9769-D8C7110A5DC8}"/>
              </a:ext>
            </a:extLst>
          </p:cNvPr>
          <p:cNvGrpSpPr/>
          <p:nvPr/>
        </p:nvGrpSpPr>
        <p:grpSpPr>
          <a:xfrm>
            <a:off x="32485" y="2037955"/>
            <a:ext cx="1579013" cy="1295743"/>
            <a:chOff x="22860" y="1832215"/>
            <a:chExt cx="1579013" cy="1288137"/>
          </a:xfrm>
        </p:grpSpPr>
        <p:sp>
          <p:nvSpPr>
            <p:cNvPr id="112" name="TextBox 111">
              <a:extLst>
                <a:ext uri="{FF2B5EF4-FFF2-40B4-BE49-F238E27FC236}">
                  <a16:creationId xmlns:a16="http://schemas.microsoft.com/office/drawing/2014/main" id="{713A0736-9BC8-1E41-B445-1FB25B1FB465}"/>
                </a:ext>
              </a:extLst>
            </p:cNvPr>
            <p:cNvSpPr txBox="1"/>
            <p:nvPr/>
          </p:nvSpPr>
          <p:spPr>
            <a:xfrm>
              <a:off x="22860" y="1843079"/>
              <a:ext cx="1579013" cy="12649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r>
                <a:rPr lang="es-MX" sz="1800" b="1" i="0" strike="noStrike" cap="none" spc="0" baseline="0" dirty="0">
                  <a:solidFill>
                    <a:srgbClr val="000000"/>
                  </a:solidFill>
                  <a:effectLst/>
                  <a:latin typeface="Tahoma"/>
                  <a:ea typeface="Tahoma"/>
                  <a:cs typeface="Tahoma"/>
                </a:rPr>
                <a:t>Sí</a:t>
              </a:r>
            </a:p>
          </p:txBody>
        </p:sp>
        <p:pic>
          <p:nvPicPr>
            <p:cNvPr id="113" name="Picture 112">
              <a:extLst>
                <a:ext uri="{FF2B5EF4-FFF2-40B4-BE49-F238E27FC236}">
                  <a16:creationId xmlns:a16="http://schemas.microsoft.com/office/drawing/2014/main" id="{64687611-C277-7A4D-BE18-F5043BDDDB6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5746" y="1832215"/>
              <a:ext cx="1160032" cy="989266"/>
            </a:xfrm>
            <a:prstGeom prst="rect">
              <a:avLst/>
            </a:prstGeom>
          </p:spPr>
        </p:pic>
      </p:grpSp>
      <p:grpSp>
        <p:nvGrpSpPr>
          <p:cNvPr id="114" name="Group 113">
            <a:extLst>
              <a:ext uri="{FF2B5EF4-FFF2-40B4-BE49-F238E27FC236}">
                <a16:creationId xmlns:a16="http://schemas.microsoft.com/office/drawing/2014/main" id="{63209CF3-2CE9-394B-8450-25B25F7C1172}"/>
              </a:ext>
            </a:extLst>
          </p:cNvPr>
          <p:cNvGrpSpPr/>
          <p:nvPr/>
        </p:nvGrpSpPr>
        <p:grpSpPr>
          <a:xfrm>
            <a:off x="1610201" y="2037869"/>
            <a:ext cx="1545336" cy="1298448"/>
            <a:chOff x="1655921" y="1843079"/>
            <a:chExt cx="1552076" cy="1286794"/>
          </a:xfrm>
        </p:grpSpPr>
        <p:sp>
          <p:nvSpPr>
            <p:cNvPr id="115" name="TextBox 114">
              <a:extLst>
                <a:ext uri="{FF2B5EF4-FFF2-40B4-BE49-F238E27FC236}">
                  <a16:creationId xmlns:a16="http://schemas.microsoft.com/office/drawing/2014/main" id="{CA3F49FB-FA58-0D41-9903-1BB14797A0D4}"/>
                </a:ext>
              </a:extLst>
            </p:cNvPr>
            <p:cNvSpPr txBox="1"/>
            <p:nvPr/>
          </p:nvSpPr>
          <p:spPr>
            <a:xfrm>
              <a:off x="1655921" y="1852600"/>
              <a:ext cx="1552076" cy="1264920"/>
            </a:xfrm>
            <a:prstGeom prst="rect">
              <a:avLst/>
            </a:prstGeom>
            <a:solidFill>
              <a:schemeClr val="bg1"/>
            </a:solidFill>
            <a:ln>
              <a:solidFill>
                <a:schemeClr val="tx1"/>
              </a:solidFill>
            </a:ln>
          </p:spPr>
          <p:txBody>
            <a:bodyPr wrap="square" rtlCol="0">
              <a:spAutoFit/>
            </a:bodyPr>
            <a:lstStyle/>
            <a:p>
              <a:endParaRPr lang="en-US"/>
            </a:p>
            <a:p>
              <a:endParaRPr lang="en-US"/>
            </a:p>
            <a:p>
              <a:endParaRPr lang="en-US"/>
            </a:p>
            <a:p>
              <a:pPr algn="ctr">
                <a:spcBef>
                  <a:spcPts val="600"/>
                </a:spcBef>
              </a:pPr>
              <a:r>
                <a:rPr lang="es-MX" sz="1800" b="1" i="0" strike="noStrike" cap="none" spc="0" baseline="0">
                  <a:solidFill>
                    <a:srgbClr val="000000"/>
                  </a:solidFill>
                  <a:effectLst/>
                  <a:latin typeface="Tahoma"/>
                  <a:ea typeface="Tahoma"/>
                  <a:cs typeface="Tahoma"/>
                </a:rPr>
                <a:t>No</a:t>
              </a:r>
            </a:p>
          </p:txBody>
        </p:sp>
        <p:pic>
          <p:nvPicPr>
            <p:cNvPr id="116" name="Picture 115">
              <a:extLst>
                <a:ext uri="{FF2B5EF4-FFF2-40B4-BE49-F238E27FC236}">
                  <a16:creationId xmlns:a16="http://schemas.microsoft.com/office/drawing/2014/main" id="{2BBDAB67-BF09-E642-8215-E6A7CF5DBD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42202" y="1843079"/>
              <a:ext cx="1160032" cy="989266"/>
            </a:xfrm>
            <a:prstGeom prst="rect">
              <a:avLst/>
            </a:prstGeom>
          </p:spPr>
        </p:pic>
      </p:grpSp>
      <p:grpSp>
        <p:nvGrpSpPr>
          <p:cNvPr id="117" name="Group 116">
            <a:extLst>
              <a:ext uri="{FF2B5EF4-FFF2-40B4-BE49-F238E27FC236}">
                <a16:creationId xmlns:a16="http://schemas.microsoft.com/office/drawing/2014/main" id="{27C4B172-EC03-5648-99A8-D85048B0CC13}"/>
              </a:ext>
            </a:extLst>
          </p:cNvPr>
          <p:cNvGrpSpPr/>
          <p:nvPr/>
        </p:nvGrpSpPr>
        <p:grpSpPr>
          <a:xfrm>
            <a:off x="1617444" y="5176828"/>
            <a:ext cx="1543050" cy="1665878"/>
            <a:chOff x="1663164" y="4971088"/>
            <a:chExt cx="1543050" cy="1569660"/>
          </a:xfrm>
        </p:grpSpPr>
        <p:sp>
          <p:nvSpPr>
            <p:cNvPr id="118" name="TextBox 117">
              <a:extLst>
                <a:ext uri="{FF2B5EF4-FFF2-40B4-BE49-F238E27FC236}">
                  <a16:creationId xmlns:a16="http://schemas.microsoft.com/office/drawing/2014/main" id="{EF195BEE-2076-9D47-A649-BE5DFD9B72AB}"/>
                </a:ext>
              </a:extLst>
            </p:cNvPr>
            <p:cNvSpPr txBox="1"/>
            <p:nvPr/>
          </p:nvSpPr>
          <p:spPr>
            <a:xfrm>
              <a:off x="1663164" y="4971088"/>
              <a:ext cx="1543050" cy="15696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sz="1400" b="1" i="0" strike="noStrike" cap="none" spc="0" baseline="0" dirty="0">
                  <a:solidFill>
                    <a:srgbClr val="000000"/>
                  </a:solidFill>
                  <a:effectLst/>
                  <a:latin typeface="Tahoma"/>
                  <a:ea typeface="Tahoma"/>
                  <a:cs typeface="Tahoma"/>
                </a:rPr>
                <a:t>Persona adulta</a:t>
              </a:r>
            </a:p>
          </p:txBody>
        </p:sp>
        <p:pic>
          <p:nvPicPr>
            <p:cNvPr id="119" name="Picture 118">
              <a:extLst>
                <a:ext uri="{FF2B5EF4-FFF2-40B4-BE49-F238E27FC236}">
                  <a16:creationId xmlns:a16="http://schemas.microsoft.com/office/drawing/2014/main" id="{D317224A-B010-3A46-984A-F6517C3FB41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91149" y="5078968"/>
              <a:ext cx="1271178" cy="1084050"/>
            </a:xfrm>
            <a:prstGeom prst="rect">
              <a:avLst/>
            </a:prstGeom>
          </p:spPr>
        </p:pic>
      </p:grpSp>
      <p:grpSp>
        <p:nvGrpSpPr>
          <p:cNvPr id="120" name="Group 119">
            <a:extLst>
              <a:ext uri="{FF2B5EF4-FFF2-40B4-BE49-F238E27FC236}">
                <a16:creationId xmlns:a16="http://schemas.microsoft.com/office/drawing/2014/main" id="{CD553BAD-3C62-9D41-B659-DD9F04DDE057}"/>
              </a:ext>
            </a:extLst>
          </p:cNvPr>
          <p:cNvGrpSpPr/>
          <p:nvPr/>
        </p:nvGrpSpPr>
        <p:grpSpPr>
          <a:xfrm>
            <a:off x="26670" y="5173020"/>
            <a:ext cx="1581912" cy="1682496"/>
            <a:chOff x="38100" y="4967279"/>
            <a:chExt cx="1578104" cy="1631555"/>
          </a:xfrm>
        </p:grpSpPr>
        <p:sp>
          <p:nvSpPr>
            <p:cNvPr id="121" name="TextBox 120">
              <a:extLst>
                <a:ext uri="{FF2B5EF4-FFF2-40B4-BE49-F238E27FC236}">
                  <a16:creationId xmlns:a16="http://schemas.microsoft.com/office/drawing/2014/main" id="{55C8D240-B382-FA47-9B28-33C70743BCCD}"/>
                </a:ext>
              </a:extLst>
            </p:cNvPr>
            <p:cNvSpPr txBox="1"/>
            <p:nvPr/>
          </p:nvSpPr>
          <p:spPr>
            <a:xfrm>
              <a:off x="38100" y="4967279"/>
              <a:ext cx="1578104" cy="1631555"/>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sz="1800" b="1" i="0" strike="noStrike" cap="none" spc="0" baseline="0" dirty="0">
                  <a:solidFill>
                    <a:srgbClr val="000000"/>
                  </a:solidFill>
                  <a:effectLst/>
                  <a:latin typeface="Tahoma"/>
                  <a:ea typeface="Tahoma"/>
                  <a:cs typeface="Tahoma"/>
                </a:rPr>
                <a:t>Confianza</a:t>
              </a:r>
            </a:p>
          </p:txBody>
        </p:sp>
        <p:pic>
          <p:nvPicPr>
            <p:cNvPr id="122" name="Picture 121">
              <a:extLst>
                <a:ext uri="{FF2B5EF4-FFF2-40B4-BE49-F238E27FC236}">
                  <a16:creationId xmlns:a16="http://schemas.microsoft.com/office/drawing/2014/main" id="{A3D3E0F6-1557-4441-9F84-256656D1E1A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7704" y="5046990"/>
              <a:ext cx="1443133" cy="1230692"/>
            </a:xfrm>
            <a:prstGeom prst="rect">
              <a:avLst/>
            </a:prstGeom>
          </p:spPr>
        </p:pic>
      </p:grpSp>
      <p:grpSp>
        <p:nvGrpSpPr>
          <p:cNvPr id="123" name="Group 122">
            <a:extLst>
              <a:ext uri="{FF2B5EF4-FFF2-40B4-BE49-F238E27FC236}">
                <a16:creationId xmlns:a16="http://schemas.microsoft.com/office/drawing/2014/main" id="{B263F3AF-3B25-E647-9CD5-87E587B4D671}"/>
              </a:ext>
            </a:extLst>
          </p:cNvPr>
          <p:cNvGrpSpPr/>
          <p:nvPr/>
        </p:nvGrpSpPr>
        <p:grpSpPr>
          <a:xfrm>
            <a:off x="1616050" y="3329933"/>
            <a:ext cx="1536494" cy="1854641"/>
            <a:chOff x="1661769" y="3124193"/>
            <a:chExt cx="1554555" cy="1831271"/>
          </a:xfrm>
        </p:grpSpPr>
        <p:sp>
          <p:nvSpPr>
            <p:cNvPr id="124" name="TextBox 123">
              <a:extLst>
                <a:ext uri="{FF2B5EF4-FFF2-40B4-BE49-F238E27FC236}">
                  <a16:creationId xmlns:a16="http://schemas.microsoft.com/office/drawing/2014/main" id="{A55D4808-2AF9-D547-8FA3-9464226F0837}"/>
                </a:ext>
              </a:extLst>
            </p:cNvPr>
            <p:cNvSpPr txBox="1"/>
            <p:nvPr/>
          </p:nvSpPr>
          <p:spPr>
            <a:xfrm>
              <a:off x="1661769" y="3124193"/>
              <a:ext cx="1554555" cy="18135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s-MX" sz="1800" b="1" i="0" strike="noStrike" cap="none" spc="0" baseline="0" dirty="0">
                  <a:solidFill>
                    <a:srgbClr val="000000"/>
                  </a:solidFill>
                  <a:effectLst/>
                  <a:latin typeface="Tahoma"/>
                  <a:ea typeface="Tahoma"/>
                  <a:cs typeface="Tahoma"/>
                </a:rPr>
                <a:t>Tengo una pregunta</a:t>
              </a:r>
            </a:p>
          </p:txBody>
        </p:sp>
        <p:pic>
          <p:nvPicPr>
            <p:cNvPr id="125" name="Picture 124">
              <a:extLst>
                <a:ext uri="{FF2B5EF4-FFF2-40B4-BE49-F238E27FC236}">
                  <a16:creationId xmlns:a16="http://schemas.microsoft.com/office/drawing/2014/main" id="{10E52DDB-2229-AE4D-B6AA-39973CBD279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83545" y="3165910"/>
              <a:ext cx="1424452" cy="1214761"/>
            </a:xfrm>
            <a:prstGeom prst="rect">
              <a:avLst/>
            </a:prstGeom>
          </p:spPr>
        </p:pic>
      </p:grpSp>
      <p:grpSp>
        <p:nvGrpSpPr>
          <p:cNvPr id="126" name="Group 125">
            <a:extLst>
              <a:ext uri="{FF2B5EF4-FFF2-40B4-BE49-F238E27FC236}">
                <a16:creationId xmlns:a16="http://schemas.microsoft.com/office/drawing/2014/main" id="{BAFC3EB3-3F29-8547-B7DA-5D92E1799726}"/>
              </a:ext>
            </a:extLst>
          </p:cNvPr>
          <p:cNvGrpSpPr/>
          <p:nvPr/>
        </p:nvGrpSpPr>
        <p:grpSpPr>
          <a:xfrm>
            <a:off x="3154897" y="5173018"/>
            <a:ext cx="2027982" cy="1669688"/>
            <a:chOff x="3257767" y="5236680"/>
            <a:chExt cx="1824232" cy="1544337"/>
          </a:xfrm>
        </p:grpSpPr>
        <p:sp>
          <p:nvSpPr>
            <p:cNvPr id="127" name="TextBox 126">
              <a:extLst>
                <a:ext uri="{FF2B5EF4-FFF2-40B4-BE49-F238E27FC236}">
                  <a16:creationId xmlns:a16="http://schemas.microsoft.com/office/drawing/2014/main" id="{588F636B-7720-6842-8A6E-10A9F77DF4A2}"/>
                </a:ext>
              </a:extLst>
            </p:cNvPr>
            <p:cNvSpPr txBox="1"/>
            <p:nvPr/>
          </p:nvSpPr>
          <p:spPr>
            <a:xfrm>
              <a:off x="3257767" y="5236680"/>
              <a:ext cx="1801372" cy="1544337"/>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300"/>
                </a:spcBef>
              </a:pPr>
              <a:r>
                <a:rPr lang="es-MX" sz="1400" b="1" i="0" strike="noStrike" cap="none" spc="0" baseline="0" dirty="0">
                  <a:solidFill>
                    <a:srgbClr val="000000"/>
                  </a:solidFill>
                  <a:effectLst/>
                  <a:latin typeface="Tahoma"/>
                  <a:ea typeface="Tahoma"/>
                  <a:cs typeface="Tahoma"/>
                </a:rPr>
                <a:t>Tomar un descanso</a:t>
              </a:r>
            </a:p>
          </p:txBody>
        </p:sp>
        <p:pic>
          <p:nvPicPr>
            <p:cNvPr id="128" name="Picture 127">
              <a:extLst>
                <a:ext uri="{FF2B5EF4-FFF2-40B4-BE49-F238E27FC236}">
                  <a16:creationId xmlns:a16="http://schemas.microsoft.com/office/drawing/2014/main" id="{BC687C8A-A8FB-6641-83BE-E939073C4629}"/>
                </a:ext>
              </a:extLst>
            </p:cNvPr>
            <p:cNvPicPr>
              <a:picLocks noChangeAspect="1"/>
            </p:cNvPicPr>
            <p:nvPr/>
          </p:nvPicPr>
          <p:blipFill>
            <a:blip r:embed="rId21">
              <a:extLst>
                <a:ext uri="{28A0092B-C50C-407E-A947-70E740481C1C}">
                  <a14:useLocalDpi xmlns:a14="http://schemas.microsoft.com/office/drawing/2010/main" val="0"/>
                </a:ext>
              </a:extLst>
            </a:blip>
            <a:srcRect t="15162" b="14898"/>
            <a:stretch>
              <a:fillRect/>
            </a:stretch>
          </p:blipFill>
          <p:spPr>
            <a:xfrm>
              <a:off x="3280627" y="5349240"/>
              <a:ext cx="1801372" cy="1074420"/>
            </a:xfrm>
            <a:prstGeom prst="rect">
              <a:avLst/>
            </a:prstGeom>
          </p:spPr>
        </p:pic>
      </p:grpSp>
      <p:sp>
        <p:nvSpPr>
          <p:cNvPr id="129" name="Rectangle 128">
            <a:extLst>
              <a:ext uri="{FF2B5EF4-FFF2-40B4-BE49-F238E27FC236}">
                <a16:creationId xmlns:a16="http://schemas.microsoft.com/office/drawing/2014/main" id="{3733EEE1-79E2-6A4D-B44B-BB111EFDAA22}"/>
              </a:ext>
            </a:extLst>
          </p:cNvPr>
          <p:cNvSpPr/>
          <p:nvPr/>
        </p:nvSpPr>
        <p:spPr>
          <a:xfrm>
            <a:off x="5883921" y="6622233"/>
            <a:ext cx="5386043" cy="246221"/>
          </a:xfrm>
          <a:prstGeom prst="rect">
            <a:avLst/>
          </a:prstGeom>
        </p:spPr>
        <p:txBody>
          <a:bodyPr wrap="square">
            <a:spAutoFit/>
          </a:bodyPr>
          <a:lstStyle/>
          <a:p>
            <a:r>
              <a:rPr lang="es-MX" sz="1000" b="0" i="0" strike="noStrike" cap="none" spc="0" baseline="0" dirty="0">
                <a:solidFill>
                  <a:srgbClr val="3D4046"/>
                </a:solidFill>
                <a:effectLst/>
                <a:latin typeface="Tahoma"/>
                <a:ea typeface="Tahoma"/>
                <a:cs typeface="Tahoma"/>
              </a:rPr>
              <a:t>Copyright © 2022 SymbolStix, LLC. Todos los deechos reservados. Usado con autorización.</a:t>
            </a:r>
            <a:endParaRPr lang="en-US" sz="1000" dirty="0">
              <a:latin typeface="Tahoma" panose="020B0604030504040204" pitchFamily="34" charset="0"/>
              <a:ea typeface="Tahoma" panose="020B0604030504040204" pitchFamily="34" charset="0"/>
              <a:cs typeface="Tahoma" panose="020B0604030504040204" pitchFamily="34" charset="0"/>
            </a:endParaRPr>
          </a:p>
        </p:txBody>
      </p:sp>
      <p:grpSp>
        <p:nvGrpSpPr>
          <p:cNvPr id="130" name="Group 129">
            <a:extLst>
              <a:ext uri="{FF2B5EF4-FFF2-40B4-BE49-F238E27FC236}">
                <a16:creationId xmlns:a16="http://schemas.microsoft.com/office/drawing/2014/main" id="{7390E54C-4088-6E47-9556-9D25F873B023}"/>
              </a:ext>
            </a:extLst>
          </p:cNvPr>
          <p:cNvGrpSpPr/>
          <p:nvPr/>
        </p:nvGrpSpPr>
        <p:grpSpPr>
          <a:xfrm>
            <a:off x="5211830" y="4990585"/>
            <a:ext cx="6887774" cy="1612811"/>
            <a:chOff x="5211830" y="4990585"/>
            <a:chExt cx="6887774" cy="1612811"/>
          </a:xfrm>
        </p:grpSpPr>
        <p:sp>
          <p:nvSpPr>
            <p:cNvPr id="131" name="Rectangle 130">
              <a:extLst>
                <a:ext uri="{FF2B5EF4-FFF2-40B4-BE49-F238E27FC236}">
                  <a16:creationId xmlns:a16="http://schemas.microsoft.com/office/drawing/2014/main" id="{7FD97F58-1F9F-324A-A825-A16CAC9F8EA0}"/>
                </a:ext>
              </a:extLst>
            </p:cNvPr>
            <p:cNvSpPr/>
            <p:nvPr/>
          </p:nvSpPr>
          <p:spPr>
            <a:xfrm>
              <a:off x="5211830" y="4990585"/>
              <a:ext cx="6887774" cy="161281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1EC40A99-CEE5-E648-94B8-9451F8162EE8}"/>
                </a:ext>
              </a:extLst>
            </p:cNvPr>
            <p:cNvGrpSpPr/>
            <p:nvPr/>
          </p:nvGrpSpPr>
          <p:grpSpPr>
            <a:xfrm>
              <a:off x="5302551" y="5114260"/>
              <a:ext cx="6690725" cy="1346741"/>
              <a:chOff x="5302551" y="5114260"/>
              <a:chExt cx="6690725" cy="1346741"/>
            </a:xfrm>
          </p:grpSpPr>
          <p:grpSp>
            <p:nvGrpSpPr>
              <p:cNvPr id="133" name="Group 132">
                <a:extLst>
                  <a:ext uri="{FF2B5EF4-FFF2-40B4-BE49-F238E27FC236}">
                    <a16:creationId xmlns:a16="http://schemas.microsoft.com/office/drawing/2014/main" id="{E2F981BA-DD8C-1745-BCBD-1480D949C472}"/>
                  </a:ext>
                </a:extLst>
              </p:cNvPr>
              <p:cNvGrpSpPr/>
              <p:nvPr/>
            </p:nvGrpSpPr>
            <p:grpSpPr>
              <a:xfrm>
                <a:off x="5302551" y="5114260"/>
                <a:ext cx="1380744" cy="1344168"/>
                <a:chOff x="5302551" y="5101197"/>
                <a:chExt cx="1380744" cy="1344168"/>
              </a:xfrm>
            </p:grpSpPr>
            <p:sp>
              <p:nvSpPr>
                <p:cNvPr id="146" name="TextBox 145">
                  <a:extLst>
                    <a:ext uri="{FF2B5EF4-FFF2-40B4-BE49-F238E27FC236}">
                      <a16:creationId xmlns:a16="http://schemas.microsoft.com/office/drawing/2014/main" id="{96599376-6D12-2D44-B1AE-5EB38E6C23D8}"/>
                    </a:ext>
                  </a:extLst>
                </p:cNvPr>
                <p:cNvSpPr txBox="1"/>
                <p:nvPr/>
              </p:nvSpPr>
              <p:spPr>
                <a:xfrm>
                  <a:off x="5302551" y="5101197"/>
                  <a:ext cx="1380744"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dirty="0">
                      <a:solidFill>
                        <a:srgbClr val="000000"/>
                      </a:solidFill>
                      <a:latin typeface="Tahoma"/>
                      <a:ea typeface="Tahoma"/>
                      <a:cs typeface="Tahoma"/>
                    </a:rPr>
                    <a:t>Yo m</a:t>
                  </a:r>
                  <a:r>
                    <a:rPr lang="es-MX" sz="1400" b="1" i="0" strike="noStrike" cap="none" spc="0" baseline="0" dirty="0">
                      <a:solidFill>
                        <a:srgbClr val="000000"/>
                      </a:solidFill>
                      <a:effectLst/>
                      <a:latin typeface="Tahoma"/>
                      <a:ea typeface="Tahoma"/>
                      <a:cs typeface="Tahoma"/>
                    </a:rPr>
                    <a:t>e siento</a:t>
                  </a:r>
                </a:p>
              </p:txBody>
            </p:sp>
            <p:pic>
              <p:nvPicPr>
                <p:cNvPr id="147" name="Picture 146">
                  <a:extLst>
                    <a:ext uri="{FF2B5EF4-FFF2-40B4-BE49-F238E27FC236}">
                      <a16:creationId xmlns:a16="http://schemas.microsoft.com/office/drawing/2014/main" id="{FF3D919A-2982-9047-9666-95D7BEAF52D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15868" y="5142338"/>
                  <a:ext cx="1156974" cy="986658"/>
                </a:xfrm>
                <a:prstGeom prst="rect">
                  <a:avLst/>
                </a:prstGeom>
              </p:spPr>
            </p:pic>
          </p:grpSp>
          <p:grpSp>
            <p:nvGrpSpPr>
              <p:cNvPr id="134" name="Group 133">
                <a:extLst>
                  <a:ext uri="{FF2B5EF4-FFF2-40B4-BE49-F238E27FC236}">
                    <a16:creationId xmlns:a16="http://schemas.microsoft.com/office/drawing/2014/main" id="{AAAB8C6B-2D32-5E46-8357-9FF47BFDC983}"/>
                  </a:ext>
                </a:extLst>
              </p:cNvPr>
              <p:cNvGrpSpPr/>
              <p:nvPr/>
            </p:nvGrpSpPr>
            <p:grpSpPr>
              <a:xfrm>
                <a:off x="6681514" y="5119881"/>
                <a:ext cx="1287311" cy="1341120"/>
                <a:chOff x="6679965" y="5119881"/>
                <a:chExt cx="1260273" cy="1341120"/>
              </a:xfrm>
            </p:grpSpPr>
            <p:sp>
              <p:nvSpPr>
                <p:cNvPr id="144" name="TextBox 143">
                  <a:extLst>
                    <a:ext uri="{FF2B5EF4-FFF2-40B4-BE49-F238E27FC236}">
                      <a16:creationId xmlns:a16="http://schemas.microsoft.com/office/drawing/2014/main" id="{7DAD2359-6BEF-1445-A36A-654518D6287A}"/>
                    </a:ext>
                  </a:extLst>
                </p:cNvPr>
                <p:cNvSpPr txBox="1"/>
                <p:nvPr/>
              </p:nvSpPr>
              <p:spPr>
                <a:xfrm>
                  <a:off x="6679965" y="5119881"/>
                  <a:ext cx="1260273" cy="13411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Feliz</a:t>
                  </a:r>
                </a:p>
              </p:txBody>
            </p:sp>
            <p:pic>
              <p:nvPicPr>
                <p:cNvPr id="145" name="Picture 144">
                  <a:extLst>
                    <a:ext uri="{FF2B5EF4-FFF2-40B4-BE49-F238E27FC236}">
                      <a16:creationId xmlns:a16="http://schemas.microsoft.com/office/drawing/2014/main" id="{14E1C7D9-447E-2649-97A6-F05E59419AB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31095" y="5173019"/>
                  <a:ext cx="1147512" cy="978589"/>
                </a:xfrm>
                <a:prstGeom prst="rect">
                  <a:avLst/>
                </a:prstGeom>
              </p:spPr>
            </p:pic>
          </p:grpSp>
          <p:grpSp>
            <p:nvGrpSpPr>
              <p:cNvPr id="135" name="Group 134">
                <a:extLst>
                  <a:ext uri="{FF2B5EF4-FFF2-40B4-BE49-F238E27FC236}">
                    <a16:creationId xmlns:a16="http://schemas.microsoft.com/office/drawing/2014/main" id="{A43EC68F-1E94-574E-A511-9125553F1536}"/>
                  </a:ext>
                </a:extLst>
              </p:cNvPr>
              <p:cNvGrpSpPr/>
              <p:nvPr/>
            </p:nvGrpSpPr>
            <p:grpSpPr>
              <a:xfrm>
                <a:off x="7968825" y="5119214"/>
                <a:ext cx="1217753" cy="1341120"/>
                <a:chOff x="7968825" y="5106151"/>
                <a:chExt cx="1217753" cy="1341120"/>
              </a:xfrm>
            </p:grpSpPr>
            <p:sp>
              <p:nvSpPr>
                <p:cNvPr id="142" name="TextBox 141">
                  <a:extLst>
                    <a:ext uri="{FF2B5EF4-FFF2-40B4-BE49-F238E27FC236}">
                      <a16:creationId xmlns:a16="http://schemas.microsoft.com/office/drawing/2014/main" id="{4BAC2513-2A90-6349-8B86-D5A5F2DBEF2F}"/>
                    </a:ext>
                  </a:extLst>
                </p:cNvPr>
                <p:cNvSpPr txBox="1"/>
                <p:nvPr/>
              </p:nvSpPr>
              <p:spPr>
                <a:xfrm>
                  <a:off x="7968825" y="5106151"/>
                  <a:ext cx="1217753" cy="13411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Triste</a:t>
                  </a:r>
                </a:p>
              </p:txBody>
            </p:sp>
            <p:pic>
              <p:nvPicPr>
                <p:cNvPr id="143" name="Picture 142">
                  <a:extLst>
                    <a:ext uri="{FF2B5EF4-FFF2-40B4-BE49-F238E27FC236}">
                      <a16:creationId xmlns:a16="http://schemas.microsoft.com/office/drawing/2014/main" id="{07871D03-DD80-874F-BEB8-C8DD16EDC6F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96260" y="5161016"/>
                  <a:ext cx="1161367" cy="990404"/>
                </a:xfrm>
                <a:prstGeom prst="rect">
                  <a:avLst/>
                </a:prstGeom>
              </p:spPr>
            </p:pic>
          </p:grpSp>
          <p:grpSp>
            <p:nvGrpSpPr>
              <p:cNvPr id="136" name="Group 135">
                <a:extLst>
                  <a:ext uri="{FF2B5EF4-FFF2-40B4-BE49-F238E27FC236}">
                    <a16:creationId xmlns:a16="http://schemas.microsoft.com/office/drawing/2014/main" id="{76106DEB-4AD6-4443-AE41-FEDCC3D41C91}"/>
                  </a:ext>
                </a:extLst>
              </p:cNvPr>
              <p:cNvGrpSpPr/>
              <p:nvPr/>
            </p:nvGrpSpPr>
            <p:grpSpPr>
              <a:xfrm>
                <a:off x="9187233" y="5115260"/>
                <a:ext cx="1362456" cy="1344168"/>
                <a:chOff x="9187233" y="5102197"/>
                <a:chExt cx="1362456" cy="1344168"/>
              </a:xfrm>
            </p:grpSpPr>
            <p:sp>
              <p:nvSpPr>
                <p:cNvPr id="140" name="TextBox 139">
                  <a:extLst>
                    <a:ext uri="{FF2B5EF4-FFF2-40B4-BE49-F238E27FC236}">
                      <a16:creationId xmlns:a16="http://schemas.microsoft.com/office/drawing/2014/main" id="{472722CE-7AA9-EE49-B601-4C8D28AFB49A}"/>
                    </a:ext>
                  </a:extLst>
                </p:cNvPr>
                <p:cNvSpPr txBox="1"/>
                <p:nvPr/>
              </p:nvSpPr>
              <p:spPr>
                <a:xfrm>
                  <a:off x="9187233" y="5102197"/>
                  <a:ext cx="1362456"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dirty="0">
                      <a:solidFill>
                        <a:srgbClr val="000000"/>
                      </a:solidFill>
                      <a:latin typeface="Tahoma"/>
                      <a:ea typeface="Tahoma"/>
                      <a:cs typeface="Tahoma"/>
                    </a:rPr>
                    <a:t>Enojado</a:t>
                  </a:r>
                  <a:r>
                    <a:rPr lang="en-US" sz="1400" b="1" dirty="0">
                      <a:solidFill>
                        <a:srgbClr val="000000"/>
                      </a:solidFill>
                      <a:latin typeface="Tahoma"/>
                      <a:ea typeface="Tahoma"/>
                      <a:cs typeface="Tahoma"/>
                    </a:rPr>
                    <a:t>/a/e</a:t>
                  </a:r>
                  <a:endParaRPr lang="es-MX" sz="1400" b="1" i="0" strike="noStrike" cap="none" spc="0" baseline="0" dirty="0">
                    <a:solidFill>
                      <a:srgbClr val="000000"/>
                    </a:solidFill>
                    <a:effectLst/>
                    <a:latin typeface="Tahoma"/>
                    <a:ea typeface="Tahoma"/>
                    <a:cs typeface="Tahoma"/>
                  </a:endParaRPr>
                </a:p>
              </p:txBody>
            </p:sp>
            <p:pic>
              <p:nvPicPr>
                <p:cNvPr id="141" name="Picture 140">
                  <a:extLst>
                    <a:ext uri="{FF2B5EF4-FFF2-40B4-BE49-F238E27FC236}">
                      <a16:creationId xmlns:a16="http://schemas.microsoft.com/office/drawing/2014/main" id="{9E404661-2A16-7B42-BFD8-F00912E4CE8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68364" y="5119881"/>
                  <a:ext cx="1225925" cy="1045459"/>
                </a:xfrm>
                <a:prstGeom prst="rect">
                  <a:avLst/>
                </a:prstGeom>
              </p:spPr>
            </p:pic>
          </p:grpSp>
          <p:grpSp>
            <p:nvGrpSpPr>
              <p:cNvPr id="137" name="Group 136">
                <a:extLst>
                  <a:ext uri="{FF2B5EF4-FFF2-40B4-BE49-F238E27FC236}">
                    <a16:creationId xmlns:a16="http://schemas.microsoft.com/office/drawing/2014/main" id="{4E2A0555-2612-3546-A5D0-A13F46214A52}"/>
                  </a:ext>
                </a:extLst>
              </p:cNvPr>
              <p:cNvGrpSpPr/>
              <p:nvPr/>
            </p:nvGrpSpPr>
            <p:grpSpPr>
              <a:xfrm>
                <a:off x="10548524" y="5114862"/>
                <a:ext cx="1444752" cy="1344168"/>
                <a:chOff x="10548524" y="5101799"/>
                <a:chExt cx="1444752" cy="1344168"/>
              </a:xfrm>
            </p:grpSpPr>
            <p:sp>
              <p:nvSpPr>
                <p:cNvPr id="138" name="TextBox 137">
                  <a:extLst>
                    <a:ext uri="{FF2B5EF4-FFF2-40B4-BE49-F238E27FC236}">
                      <a16:creationId xmlns:a16="http://schemas.microsoft.com/office/drawing/2014/main" id="{36D0BB2B-30AA-A149-896A-00C07E56A900}"/>
                    </a:ext>
                  </a:extLst>
                </p:cNvPr>
                <p:cNvSpPr txBox="1"/>
                <p:nvPr/>
              </p:nvSpPr>
              <p:spPr>
                <a:xfrm>
                  <a:off x="10548524" y="5101799"/>
                  <a:ext cx="1444752"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Asustado/a/e</a:t>
                  </a:r>
                </a:p>
              </p:txBody>
            </p:sp>
            <p:pic>
              <p:nvPicPr>
                <p:cNvPr id="139" name="Picture 138">
                  <a:extLst>
                    <a:ext uri="{FF2B5EF4-FFF2-40B4-BE49-F238E27FC236}">
                      <a16:creationId xmlns:a16="http://schemas.microsoft.com/office/drawing/2014/main" id="{0F0DC59D-AD44-7E48-BE21-A3D1F968032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44643" y="5171511"/>
                  <a:ext cx="1142168" cy="974032"/>
                </a:xfrm>
                <a:prstGeom prst="rect">
                  <a:avLst/>
                </a:prstGeom>
              </p:spPr>
            </p:pic>
          </p:grpSp>
        </p:grpSp>
      </p:grpSp>
    </p:spTree>
    <p:extLst>
      <p:ext uri="{BB962C8B-B14F-4D97-AF65-F5344CB8AC3E}">
        <p14:creationId xmlns:p14="http://schemas.microsoft.com/office/powerpoint/2010/main" val="3514012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515" y="388833"/>
            <a:ext cx="3408360" cy="1325563"/>
          </a:xfrm>
        </p:spPr>
        <p:txBody>
          <a:bodyPr/>
          <a:lstStyle/>
          <a:p>
            <a:r>
              <a:rPr lang="es-MX" b="1" dirty="0">
                <a:latin typeface="Tahoma" panose="020B0604030504040204" pitchFamily="34" charset="0"/>
                <a:ea typeface="Tahoma" panose="020B0604030504040204" pitchFamily="34" charset="0"/>
                <a:cs typeface="Tahoma" panose="020B0604030504040204" pitchFamily="34" charset="0"/>
              </a:rPr>
              <a:t>Protección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8896" y="618806"/>
            <a:ext cx="5427945" cy="3059665"/>
          </a:xfrm>
          <a:prstGeom prst="rect">
            <a:avLst/>
          </a:prstGeom>
        </p:spPr>
      </p:pic>
      <p:grpSp>
        <p:nvGrpSpPr>
          <p:cNvPr id="6" name="Group 5"/>
          <p:cNvGrpSpPr/>
          <p:nvPr/>
        </p:nvGrpSpPr>
        <p:grpSpPr>
          <a:xfrm>
            <a:off x="2202323" y="2933556"/>
            <a:ext cx="6504840" cy="3640964"/>
            <a:chOff x="3583398" y="217268"/>
            <a:chExt cx="8962170" cy="5051864"/>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9575" t="45016" r="60094" b="38907"/>
            <a:stretch/>
          </p:blipFill>
          <p:spPr>
            <a:xfrm>
              <a:off x="4700016" y="4005071"/>
              <a:ext cx="889023" cy="77984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3398" y="217268"/>
              <a:ext cx="8962170" cy="505186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8034" r="29099" b="57811"/>
            <a:stretch/>
          </p:blipFill>
          <p:spPr>
            <a:xfrm>
              <a:off x="4048173" y="3534124"/>
              <a:ext cx="2076346" cy="1397097"/>
            </a:xfrm>
            <a:prstGeom prst="rect">
              <a:avLst/>
            </a:prstGeom>
          </p:spPr>
        </p:pic>
      </p:gr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65966" t="41791" r="6999"/>
          <a:stretch/>
        </p:blipFill>
        <p:spPr>
          <a:xfrm>
            <a:off x="285369" y="3955002"/>
            <a:ext cx="1916954" cy="2077511"/>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r="68247"/>
          <a:stretch/>
        </p:blipFill>
        <p:spPr>
          <a:xfrm>
            <a:off x="5423875" y="890119"/>
            <a:ext cx="1525877" cy="2517040"/>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 name="Rectangle 2"/>
          <p:cNvSpPr/>
          <p:nvPr/>
        </p:nvSpPr>
        <p:spPr>
          <a:xfrm>
            <a:off x="9955530" y="2160270"/>
            <a:ext cx="577280" cy="251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3">
            <a:extLst>
              <a:ext uri="{FF2B5EF4-FFF2-40B4-BE49-F238E27FC236}">
                <a16:creationId xmlns:a16="http://schemas.microsoft.com/office/drawing/2014/main" id="{9169239D-AE6C-4138-9145-A6BEF4F6E9DF}"/>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14" name="Freeform 13">
            <a:extLst>
              <a:ext uri="{FF2B5EF4-FFF2-40B4-BE49-F238E27FC236}">
                <a16:creationId xmlns:a16="http://schemas.microsoft.com/office/drawing/2014/main" id="{8C0B9950-7647-6E4F-9350-6B4A9B015908}"/>
              </a:ext>
            </a:extLst>
          </p:cNvPr>
          <p:cNvSpPr/>
          <p:nvPr/>
        </p:nvSpPr>
        <p:spPr>
          <a:xfrm>
            <a:off x="6775554" y="4330638"/>
            <a:ext cx="1304144" cy="571146"/>
          </a:xfrm>
          <a:custGeom>
            <a:avLst/>
            <a:gdLst>
              <a:gd name="connsiteX0" fmla="*/ 299803 w 1304144"/>
              <a:gd name="connsiteY0" fmla="*/ 526176 h 571146"/>
              <a:gd name="connsiteX1" fmla="*/ 194872 w 1304144"/>
              <a:gd name="connsiteY1" fmla="*/ 481205 h 571146"/>
              <a:gd name="connsiteX2" fmla="*/ 149902 w 1304144"/>
              <a:gd name="connsiteY2" fmla="*/ 451225 h 571146"/>
              <a:gd name="connsiteX3" fmla="*/ 59961 w 1304144"/>
              <a:gd name="connsiteY3" fmla="*/ 421244 h 571146"/>
              <a:gd name="connsiteX4" fmla="*/ 29980 w 1304144"/>
              <a:gd name="connsiteY4" fmla="*/ 331303 h 571146"/>
              <a:gd name="connsiteX5" fmla="*/ 0 w 1304144"/>
              <a:gd name="connsiteY5" fmla="*/ 226372 h 571146"/>
              <a:gd name="connsiteX6" fmla="*/ 44971 w 1304144"/>
              <a:gd name="connsiteY6" fmla="*/ 136431 h 571146"/>
              <a:gd name="connsiteX7" fmla="*/ 89941 w 1304144"/>
              <a:gd name="connsiteY7" fmla="*/ 151422 h 571146"/>
              <a:gd name="connsiteX8" fmla="*/ 269823 w 1304144"/>
              <a:gd name="connsiteY8" fmla="*/ 136431 h 571146"/>
              <a:gd name="connsiteX9" fmla="*/ 329784 w 1304144"/>
              <a:gd name="connsiteY9" fmla="*/ 121441 h 571146"/>
              <a:gd name="connsiteX10" fmla="*/ 404735 w 1304144"/>
              <a:gd name="connsiteY10" fmla="*/ 106451 h 571146"/>
              <a:gd name="connsiteX11" fmla="*/ 464695 w 1304144"/>
              <a:gd name="connsiteY11" fmla="*/ 91461 h 571146"/>
              <a:gd name="connsiteX12" fmla="*/ 584616 w 1304144"/>
              <a:gd name="connsiteY12" fmla="*/ 61481 h 571146"/>
              <a:gd name="connsiteX13" fmla="*/ 959371 w 1304144"/>
              <a:gd name="connsiteY13" fmla="*/ 31500 h 571146"/>
              <a:gd name="connsiteX14" fmla="*/ 1199213 w 1304144"/>
              <a:gd name="connsiteY14" fmla="*/ 16510 h 571146"/>
              <a:gd name="connsiteX15" fmla="*/ 1214203 w 1304144"/>
              <a:gd name="connsiteY15" fmla="*/ 61481 h 571146"/>
              <a:gd name="connsiteX16" fmla="*/ 1244184 w 1304144"/>
              <a:gd name="connsiteY16" fmla="*/ 91461 h 571146"/>
              <a:gd name="connsiteX17" fmla="*/ 1304144 w 1304144"/>
              <a:gd name="connsiteY17" fmla="*/ 226372 h 571146"/>
              <a:gd name="connsiteX18" fmla="*/ 1274164 w 1304144"/>
              <a:gd name="connsiteY18" fmla="*/ 331303 h 571146"/>
              <a:gd name="connsiteX19" fmla="*/ 1214203 w 1304144"/>
              <a:gd name="connsiteY19" fmla="*/ 391264 h 571146"/>
              <a:gd name="connsiteX20" fmla="*/ 1019331 w 1304144"/>
              <a:gd name="connsiteY20" fmla="*/ 436235 h 571146"/>
              <a:gd name="connsiteX21" fmla="*/ 959371 w 1304144"/>
              <a:gd name="connsiteY21" fmla="*/ 451225 h 571146"/>
              <a:gd name="connsiteX22" fmla="*/ 869430 w 1304144"/>
              <a:gd name="connsiteY22" fmla="*/ 481205 h 571146"/>
              <a:gd name="connsiteX23" fmla="*/ 824459 w 1304144"/>
              <a:gd name="connsiteY23" fmla="*/ 496195 h 571146"/>
              <a:gd name="connsiteX24" fmla="*/ 719528 w 1304144"/>
              <a:gd name="connsiteY24" fmla="*/ 526176 h 571146"/>
              <a:gd name="connsiteX25" fmla="*/ 674557 w 1304144"/>
              <a:gd name="connsiteY25" fmla="*/ 541166 h 571146"/>
              <a:gd name="connsiteX26" fmla="*/ 554636 w 1304144"/>
              <a:gd name="connsiteY26" fmla="*/ 571146 h 571146"/>
              <a:gd name="connsiteX27" fmla="*/ 299803 w 1304144"/>
              <a:gd name="connsiteY27" fmla="*/ 571146 h 571146"/>
              <a:gd name="connsiteX28" fmla="*/ 299803 w 1304144"/>
              <a:gd name="connsiteY28" fmla="*/ 526176 h 57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4144" h="571146">
                <a:moveTo>
                  <a:pt x="299803" y="526176"/>
                </a:moveTo>
                <a:cubicBezTo>
                  <a:pt x="282315" y="511186"/>
                  <a:pt x="228908" y="498223"/>
                  <a:pt x="194872" y="481205"/>
                </a:cubicBezTo>
                <a:cubicBezTo>
                  <a:pt x="178758" y="473148"/>
                  <a:pt x="166365" y="458542"/>
                  <a:pt x="149902" y="451225"/>
                </a:cubicBezTo>
                <a:cubicBezTo>
                  <a:pt x="121024" y="438390"/>
                  <a:pt x="59961" y="421244"/>
                  <a:pt x="59961" y="421244"/>
                </a:cubicBezTo>
                <a:cubicBezTo>
                  <a:pt x="49967" y="391264"/>
                  <a:pt x="37645" y="361962"/>
                  <a:pt x="29980" y="331303"/>
                </a:cubicBezTo>
                <a:cubicBezTo>
                  <a:pt x="11158" y="256014"/>
                  <a:pt x="21505" y="290888"/>
                  <a:pt x="0" y="226372"/>
                </a:cubicBezTo>
                <a:cubicBezTo>
                  <a:pt x="4747" y="207386"/>
                  <a:pt x="9801" y="143465"/>
                  <a:pt x="44971" y="136431"/>
                </a:cubicBezTo>
                <a:cubicBezTo>
                  <a:pt x="60465" y="133332"/>
                  <a:pt x="74951" y="146425"/>
                  <a:pt x="89941" y="151422"/>
                </a:cubicBezTo>
                <a:cubicBezTo>
                  <a:pt x="149902" y="146425"/>
                  <a:pt x="210119" y="143894"/>
                  <a:pt x="269823" y="136431"/>
                </a:cubicBezTo>
                <a:cubicBezTo>
                  <a:pt x="290266" y="133876"/>
                  <a:pt x="309672" y="125910"/>
                  <a:pt x="329784" y="121441"/>
                </a:cubicBezTo>
                <a:cubicBezTo>
                  <a:pt x="354656" y="115914"/>
                  <a:pt x="379863" y="111978"/>
                  <a:pt x="404735" y="106451"/>
                </a:cubicBezTo>
                <a:cubicBezTo>
                  <a:pt x="424846" y="101982"/>
                  <a:pt x="444886" y="97121"/>
                  <a:pt x="464695" y="91461"/>
                </a:cubicBezTo>
                <a:cubicBezTo>
                  <a:pt x="521360" y="75271"/>
                  <a:pt x="514289" y="68514"/>
                  <a:pt x="584616" y="61481"/>
                </a:cubicBezTo>
                <a:cubicBezTo>
                  <a:pt x="709312" y="49011"/>
                  <a:pt x="959371" y="31500"/>
                  <a:pt x="959371" y="31500"/>
                </a:cubicBezTo>
                <a:cubicBezTo>
                  <a:pt x="1096951" y="-14360"/>
                  <a:pt x="1017867" y="-1624"/>
                  <a:pt x="1199213" y="16510"/>
                </a:cubicBezTo>
                <a:cubicBezTo>
                  <a:pt x="1204210" y="31500"/>
                  <a:pt x="1206073" y="47932"/>
                  <a:pt x="1214203" y="61481"/>
                </a:cubicBezTo>
                <a:cubicBezTo>
                  <a:pt x="1221474" y="73600"/>
                  <a:pt x="1237864" y="78820"/>
                  <a:pt x="1244184" y="91461"/>
                </a:cubicBezTo>
                <a:cubicBezTo>
                  <a:pt x="1351221" y="305533"/>
                  <a:pt x="1215953" y="94086"/>
                  <a:pt x="1304144" y="226372"/>
                </a:cubicBezTo>
                <a:cubicBezTo>
                  <a:pt x="1302576" y="232642"/>
                  <a:pt x="1282435" y="319723"/>
                  <a:pt x="1274164" y="331303"/>
                </a:cubicBezTo>
                <a:cubicBezTo>
                  <a:pt x="1257735" y="354304"/>
                  <a:pt x="1241018" y="382326"/>
                  <a:pt x="1214203" y="391264"/>
                </a:cubicBezTo>
                <a:cubicBezTo>
                  <a:pt x="1059415" y="442859"/>
                  <a:pt x="1190572" y="405099"/>
                  <a:pt x="1019331" y="436235"/>
                </a:cubicBezTo>
                <a:cubicBezTo>
                  <a:pt x="999062" y="439920"/>
                  <a:pt x="979104" y="445305"/>
                  <a:pt x="959371" y="451225"/>
                </a:cubicBezTo>
                <a:cubicBezTo>
                  <a:pt x="929102" y="460306"/>
                  <a:pt x="899410" y="471212"/>
                  <a:pt x="869430" y="481205"/>
                </a:cubicBezTo>
                <a:lnTo>
                  <a:pt x="824459" y="496195"/>
                </a:lnTo>
                <a:cubicBezTo>
                  <a:pt x="716634" y="532136"/>
                  <a:pt x="851288" y="488530"/>
                  <a:pt x="719528" y="526176"/>
                </a:cubicBezTo>
                <a:cubicBezTo>
                  <a:pt x="704335" y="530517"/>
                  <a:pt x="689801" y="537008"/>
                  <a:pt x="674557" y="541166"/>
                </a:cubicBezTo>
                <a:cubicBezTo>
                  <a:pt x="634805" y="552007"/>
                  <a:pt x="554636" y="571146"/>
                  <a:pt x="554636" y="571146"/>
                </a:cubicBezTo>
                <a:cubicBezTo>
                  <a:pt x="351632" y="537312"/>
                  <a:pt x="601415" y="571146"/>
                  <a:pt x="299803" y="571146"/>
                </a:cubicBezTo>
                <a:cubicBezTo>
                  <a:pt x="294806" y="571146"/>
                  <a:pt x="317291" y="541166"/>
                  <a:pt x="299803" y="52617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3B84FA-7CD9-486F-B2A3-F0AEB6DEB9B2}"/>
              </a:ext>
            </a:extLst>
          </p:cNvPr>
          <p:cNvSpPr txBox="1"/>
          <p:nvPr/>
        </p:nvSpPr>
        <p:spPr>
          <a:xfrm rot="20649859">
            <a:off x="6794473" y="4287366"/>
            <a:ext cx="1365520" cy="707886"/>
          </a:xfrm>
          <a:prstGeom prst="rect">
            <a:avLst/>
          </a:prstGeom>
          <a:noFill/>
        </p:spPr>
        <p:txBody>
          <a:bodyPr wrap="square" rtlCol="0">
            <a:spAutoFit/>
          </a:bodyPr>
          <a:lstStyle/>
          <a:p>
            <a:pPr algn="ctr"/>
            <a:r>
              <a:rPr lang="es-MX" sz="2000" b="1" dirty="0"/>
              <a:t>1 Barrera de látex</a:t>
            </a:r>
          </a:p>
        </p:txBody>
      </p:sp>
    </p:spTree>
    <p:extLst>
      <p:ext uri="{BB962C8B-B14F-4D97-AF65-F5344CB8AC3E}">
        <p14:creationId xmlns:p14="http://schemas.microsoft.com/office/powerpoint/2010/main" val="349323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822" y="2196192"/>
            <a:ext cx="7289831" cy="410918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581CC00A-8AED-4D73-96A4-8449E60F3A04}"/>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14" name="Picture 2" descr="4f9d871a-7f42-41a6-9d44-2b32673f4a0e@namprd16">
            <a:extLst>
              <a:ext uri="{FF2B5EF4-FFF2-40B4-BE49-F238E27FC236}">
                <a16:creationId xmlns:a16="http://schemas.microsoft.com/office/drawing/2014/main" id="{6F5D397E-AA8A-FD4C-ACA5-25F0CD34E28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11639" y="1901696"/>
            <a:ext cx="7635271" cy="429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9EFA7052-670F-9547-8F12-9D6CB49E3481}"/>
              </a:ext>
            </a:extLst>
          </p:cNvPr>
          <p:cNvSpPr txBox="1">
            <a:spLocks/>
          </p:cNvSpPr>
          <p:nvPr/>
        </p:nvSpPr>
        <p:spPr>
          <a:xfrm>
            <a:off x="1780066" y="376224"/>
            <a:ext cx="85369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b="1">
                <a:latin typeface="Tahoma" panose="020B0604030504040204" pitchFamily="34" charset="0"/>
                <a:ea typeface="Tahoma" panose="020B0604030504040204" pitchFamily="34" charset="0"/>
                <a:cs typeface="Tahoma" panose="020B0604030504040204" pitchFamily="34" charset="0"/>
              </a:rPr>
              <a:t>Práctica de pruebas para ITS y de protección</a:t>
            </a:r>
            <a:endParaRPr lang="es-MX"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200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0510" y="-21020"/>
            <a:ext cx="2026025" cy="161364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502" y="1609931"/>
            <a:ext cx="8614089" cy="4855655"/>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7A58FE38-4676-4633-933A-A730756552AC}"/>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13" name="Title 1">
            <a:extLst>
              <a:ext uri="{FF2B5EF4-FFF2-40B4-BE49-F238E27FC236}">
                <a16:creationId xmlns:a16="http://schemas.microsoft.com/office/drawing/2014/main" id="{9C927814-6BA8-4CAF-8D98-03F5D2D08EED}"/>
              </a:ext>
            </a:extLst>
          </p:cNvPr>
          <p:cNvSpPr>
            <a:spLocks noGrp="1"/>
          </p:cNvSpPr>
          <p:nvPr>
            <p:ph type="title"/>
          </p:nvPr>
        </p:nvSpPr>
        <p:spPr>
          <a:xfrm>
            <a:off x="1780066" y="376224"/>
            <a:ext cx="8536949" cy="1325563"/>
          </a:xfrm>
        </p:spPr>
        <p:txBody>
          <a:bodyPr/>
          <a:lstStyle/>
          <a:p>
            <a:pPr algn="ctr"/>
            <a:r>
              <a:rPr lang="es-MX" b="1" dirty="0">
                <a:latin typeface="Tahoma" panose="020B0604030504040204" pitchFamily="34" charset="0"/>
                <a:ea typeface="Tahoma" panose="020B0604030504040204" pitchFamily="34" charset="0"/>
                <a:cs typeface="Tahoma" panose="020B0604030504040204" pitchFamily="34" charset="0"/>
              </a:rPr>
              <a:t>Práctica de pruebas para ITS y de protección</a:t>
            </a:r>
          </a:p>
        </p:txBody>
      </p:sp>
      <p:pic>
        <p:nvPicPr>
          <p:cNvPr id="12" name="Picture 2" descr="4f9d871a-7f42-41a6-9d44-2b32673f4a0e@namprd16">
            <a:extLst>
              <a:ext uri="{FF2B5EF4-FFF2-40B4-BE49-F238E27FC236}">
                <a16:creationId xmlns:a16="http://schemas.microsoft.com/office/drawing/2014/main" id="{C73C3BA8-8D23-8E44-B491-58F01113CDE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11639" y="1901696"/>
            <a:ext cx="7635271" cy="429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943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210" r="8929"/>
          <a:stretch/>
        </p:blipFill>
        <p:spPr>
          <a:xfrm>
            <a:off x="6333747" y="2365956"/>
            <a:ext cx="5444894" cy="365783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8915" t="7362" r="36189" b="41095"/>
          <a:stretch/>
        </p:blipFill>
        <p:spPr>
          <a:xfrm>
            <a:off x="3743274" y="3675391"/>
            <a:ext cx="2230833" cy="264078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779" y="1352485"/>
            <a:ext cx="5802653" cy="331881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3009" t="26667" r="60748" b="24775"/>
          <a:stretch/>
        </p:blipFill>
        <p:spPr>
          <a:xfrm>
            <a:off x="127823" y="3414181"/>
            <a:ext cx="2773468" cy="2934374"/>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C4B03001-50A9-4A53-83AD-316955434495}"/>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14" name="TextBox 13">
            <a:extLst>
              <a:ext uri="{FF2B5EF4-FFF2-40B4-BE49-F238E27FC236}">
                <a16:creationId xmlns:a16="http://schemas.microsoft.com/office/drawing/2014/main" id="{69B0C5CA-447C-4DEC-BA31-47F785EC023F}"/>
              </a:ext>
            </a:extLst>
          </p:cNvPr>
          <p:cNvSpPr txBox="1"/>
          <p:nvPr/>
        </p:nvSpPr>
        <p:spPr>
          <a:xfrm>
            <a:off x="1673765" y="445068"/>
            <a:ext cx="10605214" cy="769441"/>
          </a:xfrm>
          <a:prstGeom prst="rect">
            <a:avLst/>
          </a:prstGeom>
          <a:noFill/>
        </p:spPr>
        <p:txBody>
          <a:bodyPr wrap="square" rtlCol="0">
            <a:spAutoFit/>
          </a:bodyPr>
          <a:lstStyle/>
          <a:p>
            <a:r>
              <a:rPr lang="es-MX" sz="4400" b="1" dirty="0">
                <a:latin typeface="Tahoma" panose="020B0604030504040204" pitchFamily="34" charset="0"/>
                <a:ea typeface="Tahoma" panose="020B0604030504040204" pitchFamily="34" charset="0"/>
                <a:cs typeface="Tahoma" panose="020B0604030504040204" pitchFamily="34" charset="0"/>
              </a:rPr>
              <a:t>7. El juego previo y lubricante</a:t>
            </a:r>
          </a:p>
        </p:txBody>
      </p:sp>
      <p:sp>
        <p:nvSpPr>
          <p:cNvPr id="10" name="TextBox 9"/>
          <p:cNvSpPr txBox="1"/>
          <p:nvPr/>
        </p:nvSpPr>
        <p:spPr>
          <a:xfrm>
            <a:off x="8358909" y="4881368"/>
            <a:ext cx="1330035" cy="369332"/>
          </a:xfrm>
          <a:prstGeom prst="rect">
            <a:avLst/>
          </a:prstGeom>
          <a:solidFill>
            <a:schemeClr val="bg1"/>
          </a:solidFill>
          <a:ln w="28575">
            <a:solidFill>
              <a:srgbClr val="FF0000"/>
            </a:solidFill>
          </a:ln>
        </p:spPr>
        <p:txBody>
          <a:bodyPr wrap="square" rtlCol="0">
            <a:spAutoFit/>
          </a:bodyPr>
          <a:lstStyle/>
          <a:p>
            <a:pPr algn="ctr"/>
            <a:r>
              <a:rPr lang="es-MX" dirty="0"/>
              <a:t>Lubricante</a:t>
            </a:r>
          </a:p>
        </p:txBody>
      </p:sp>
    </p:spTree>
    <p:extLst>
      <p:ext uri="{BB962C8B-B14F-4D97-AF65-F5344CB8AC3E}">
        <p14:creationId xmlns:p14="http://schemas.microsoft.com/office/powerpoint/2010/main" val="1651833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751" y="202286"/>
            <a:ext cx="10515600" cy="1325563"/>
          </a:xfrm>
        </p:spPr>
        <p:txBody>
          <a:bodyPr/>
          <a:lstStyle/>
          <a:p>
            <a:r>
              <a:rPr lang="es-MX" b="1">
                <a:latin typeface="Tahoma" panose="020B0604030504040204" pitchFamily="34" charset="0"/>
                <a:ea typeface="Tahoma" panose="020B0604030504040204" pitchFamily="34" charset="0"/>
                <a:cs typeface="Tahoma" panose="020B0604030504040204" pitchFamily="34" charset="0"/>
              </a:rPr>
              <a:t>Juego previo</a:t>
            </a:r>
          </a:p>
        </p:txBody>
      </p:sp>
      <p:grpSp>
        <p:nvGrpSpPr>
          <p:cNvPr id="4" name="Group 3"/>
          <p:cNvGrpSpPr/>
          <p:nvPr/>
        </p:nvGrpSpPr>
        <p:grpSpPr>
          <a:xfrm>
            <a:off x="1123893" y="1527849"/>
            <a:ext cx="6758609" cy="4996070"/>
            <a:chOff x="3384644" y="63820"/>
            <a:chExt cx="9179195" cy="6687403"/>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8915" t="7362" r="36189" b="41095"/>
            <a:stretch/>
          </p:blipFill>
          <p:spPr>
            <a:xfrm>
              <a:off x="8294963" y="3173105"/>
              <a:ext cx="3029803" cy="35347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2974" y="63820"/>
              <a:ext cx="7880865" cy="444234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3009" t="26667" r="60748" b="24775"/>
            <a:stretch/>
          </p:blipFill>
          <p:spPr>
            <a:xfrm>
              <a:off x="3384644" y="2823467"/>
              <a:ext cx="3766782" cy="3927756"/>
            </a:xfrm>
            <a:prstGeom prst="rect">
              <a:avLst/>
            </a:prstGeom>
          </p:spPr>
        </p:pic>
      </p:gr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r="68247"/>
          <a:stretch/>
        </p:blipFill>
        <p:spPr>
          <a:xfrm flipH="1">
            <a:off x="8530081" y="313150"/>
            <a:ext cx="2277797" cy="4094622"/>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69379" t="-4201" r="8074" b="29127"/>
          <a:stretch/>
        </p:blipFill>
        <p:spPr>
          <a:xfrm>
            <a:off x="9001555" y="3454772"/>
            <a:ext cx="1483240" cy="2783790"/>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sp>
        <p:nvSpPr>
          <p:cNvPr id="11" name="Footer Placeholder 3">
            <a:extLst>
              <a:ext uri="{FF2B5EF4-FFF2-40B4-BE49-F238E27FC236}">
                <a16:creationId xmlns:a16="http://schemas.microsoft.com/office/drawing/2014/main" id="{BCAD9DAF-4712-40BB-A01B-3F84319583CD}"/>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46985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210" r="8929"/>
          <a:stretch/>
        </p:blipFill>
        <p:spPr>
          <a:xfrm>
            <a:off x="1816275" y="575128"/>
            <a:ext cx="8931057" cy="5999805"/>
          </a:xfrm>
          <a:prstGeom prst="rect">
            <a:avLst/>
          </a:prstGeom>
        </p:spPr>
      </p:pic>
      <p:sp>
        <p:nvSpPr>
          <p:cNvPr id="2" name="Title 1"/>
          <p:cNvSpPr>
            <a:spLocks noGrp="1"/>
          </p:cNvSpPr>
          <p:nvPr>
            <p:ph type="title"/>
          </p:nvPr>
        </p:nvSpPr>
        <p:spPr>
          <a:xfrm>
            <a:off x="1652989" y="285616"/>
            <a:ext cx="4878590" cy="1008650"/>
          </a:xfrm>
        </p:spPr>
        <p:txBody>
          <a:bodyPr>
            <a:norm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Lubricante</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a:extLst>
              <a:ext uri="{FF2B5EF4-FFF2-40B4-BE49-F238E27FC236}">
                <a16:creationId xmlns:a16="http://schemas.microsoft.com/office/drawing/2014/main" id="{1FC34E89-DBC8-4817-9A9C-5C29AB25545F}"/>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9" name="TextBox 8"/>
          <p:cNvSpPr txBox="1"/>
          <p:nvPr/>
        </p:nvSpPr>
        <p:spPr>
          <a:xfrm>
            <a:off x="5231403" y="4606671"/>
            <a:ext cx="2287547" cy="523220"/>
          </a:xfrm>
          <a:prstGeom prst="rect">
            <a:avLst/>
          </a:prstGeom>
          <a:solidFill>
            <a:schemeClr val="bg1"/>
          </a:solidFill>
          <a:ln w="28575">
            <a:solidFill>
              <a:srgbClr val="FF0000"/>
            </a:solidFill>
          </a:ln>
        </p:spPr>
        <p:txBody>
          <a:bodyPr wrap="square" rtlCol="0">
            <a:spAutoFit/>
          </a:bodyPr>
          <a:lstStyle/>
          <a:p>
            <a:pPr algn="ctr"/>
            <a:r>
              <a:rPr lang="en-US" sz="2800" dirty="0" err="1"/>
              <a:t>Lubricante</a:t>
            </a:r>
            <a:endParaRPr lang="en-US" sz="2800" dirty="0"/>
          </a:p>
        </p:txBody>
      </p:sp>
    </p:spTree>
    <p:extLst>
      <p:ext uri="{BB962C8B-B14F-4D97-AF65-F5344CB8AC3E}">
        <p14:creationId xmlns:p14="http://schemas.microsoft.com/office/powerpoint/2010/main" val="935699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388" y="204010"/>
            <a:ext cx="9144900" cy="1155487"/>
          </a:xfrm>
        </p:spPr>
        <p:txBody>
          <a:bodyPr>
            <a:normAutofit/>
          </a:bodyPr>
          <a:lstStyle/>
          <a:p>
            <a:r>
              <a:rPr lang="es-MX" sz="4000" b="1" dirty="0">
                <a:latin typeface="Tahoma" panose="020B0604030504040204" pitchFamily="34" charset="0"/>
                <a:ea typeface="Tahoma" panose="020B0604030504040204" pitchFamily="34" charset="0"/>
                <a:cs typeface="Tahoma" panose="020B0604030504040204" pitchFamily="34" charset="0"/>
              </a:rPr>
              <a:t>Aún puede cambiar de opinión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964" y="1116586"/>
            <a:ext cx="10170817" cy="573316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54811"/>
            <a:ext cx="1370700" cy="542321"/>
          </a:xfrm>
          <a:prstGeom prst="rect">
            <a:avLst/>
          </a:prstGeom>
        </p:spPr>
      </p:pic>
      <p:sp>
        <p:nvSpPr>
          <p:cNvPr id="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2022 SAFE Disability Services Program</a:t>
            </a:r>
          </a:p>
        </p:txBody>
      </p:sp>
      <p:pic>
        <p:nvPicPr>
          <p:cNvPr id="13" name="Picture 12">
            <a:extLst>
              <a:ext uri="{FF2B5EF4-FFF2-40B4-BE49-F238E27FC236}">
                <a16:creationId xmlns:a16="http://schemas.microsoft.com/office/drawing/2014/main" id="{8867EF09-27DE-E143-96DC-D28BAF834A61}"/>
              </a:ext>
            </a:extLst>
          </p:cNvPr>
          <p:cNvPicPr>
            <a:picLocks noChangeAspect="1"/>
          </p:cNvPicPr>
          <p:nvPr/>
        </p:nvPicPr>
        <p:blipFill>
          <a:blip r:embed="rId6"/>
          <a:srcRect l="21744"/>
          <a:stretch>
            <a:fillRect/>
          </a:stretch>
        </p:blipFill>
        <p:spPr>
          <a:xfrm>
            <a:off x="181096" y="2121285"/>
            <a:ext cx="4546305" cy="3281609"/>
          </a:xfrm>
          <a:prstGeom prst="rect">
            <a:avLst/>
          </a:prstGeom>
        </p:spPr>
      </p:pic>
      <p:sp>
        <p:nvSpPr>
          <p:cNvPr id="3" name="Freeform 2">
            <a:extLst>
              <a:ext uri="{FF2B5EF4-FFF2-40B4-BE49-F238E27FC236}">
                <a16:creationId xmlns:a16="http://schemas.microsoft.com/office/drawing/2014/main" id="{A7C09F2A-52E4-7544-9EE3-7E645A255449}"/>
              </a:ext>
            </a:extLst>
          </p:cNvPr>
          <p:cNvSpPr/>
          <p:nvPr/>
        </p:nvSpPr>
        <p:spPr>
          <a:xfrm>
            <a:off x="6240186" y="1997242"/>
            <a:ext cx="1676593" cy="891594"/>
          </a:xfrm>
          <a:custGeom>
            <a:avLst/>
            <a:gdLst>
              <a:gd name="connsiteX0" fmla="*/ 1243456 w 1676593"/>
              <a:gd name="connsiteY0" fmla="*/ 818147 h 891594"/>
              <a:gd name="connsiteX1" fmla="*/ 1083035 w 1676593"/>
              <a:gd name="connsiteY1" fmla="*/ 842211 h 891594"/>
              <a:gd name="connsiteX2" fmla="*/ 1018867 w 1676593"/>
              <a:gd name="connsiteY2" fmla="*/ 858253 h 891594"/>
              <a:gd name="connsiteX3" fmla="*/ 970740 w 1676593"/>
              <a:gd name="connsiteY3" fmla="*/ 866274 h 891594"/>
              <a:gd name="connsiteX4" fmla="*/ 553646 w 1676593"/>
              <a:gd name="connsiteY4" fmla="*/ 866274 h 891594"/>
              <a:gd name="connsiteX5" fmla="*/ 513540 w 1676593"/>
              <a:gd name="connsiteY5" fmla="*/ 858253 h 891594"/>
              <a:gd name="connsiteX6" fmla="*/ 465414 w 1676593"/>
              <a:gd name="connsiteY6" fmla="*/ 842211 h 891594"/>
              <a:gd name="connsiteX7" fmla="*/ 433330 w 1676593"/>
              <a:gd name="connsiteY7" fmla="*/ 834190 h 891594"/>
              <a:gd name="connsiteX8" fmla="*/ 361140 w 1676593"/>
              <a:gd name="connsiteY8" fmla="*/ 802105 h 891594"/>
              <a:gd name="connsiteX9" fmla="*/ 304993 w 1676593"/>
              <a:gd name="connsiteY9" fmla="*/ 786063 h 891594"/>
              <a:gd name="connsiteX10" fmla="*/ 264888 w 1676593"/>
              <a:gd name="connsiteY10" fmla="*/ 770021 h 891594"/>
              <a:gd name="connsiteX11" fmla="*/ 240825 w 1676593"/>
              <a:gd name="connsiteY11" fmla="*/ 762000 h 891594"/>
              <a:gd name="connsiteX12" fmla="*/ 232803 w 1676593"/>
              <a:gd name="connsiteY12" fmla="*/ 737937 h 891594"/>
              <a:gd name="connsiteX13" fmla="*/ 152593 w 1676593"/>
              <a:gd name="connsiteY13" fmla="*/ 697832 h 891594"/>
              <a:gd name="connsiteX14" fmla="*/ 144572 w 1676593"/>
              <a:gd name="connsiteY14" fmla="*/ 673769 h 891594"/>
              <a:gd name="connsiteX15" fmla="*/ 104467 w 1676593"/>
              <a:gd name="connsiteY15" fmla="*/ 641684 h 891594"/>
              <a:gd name="connsiteX16" fmla="*/ 96446 w 1676593"/>
              <a:gd name="connsiteY16" fmla="*/ 617621 h 891594"/>
              <a:gd name="connsiteX17" fmla="*/ 56340 w 1676593"/>
              <a:gd name="connsiteY17" fmla="*/ 585537 h 891594"/>
              <a:gd name="connsiteX18" fmla="*/ 24256 w 1676593"/>
              <a:gd name="connsiteY18" fmla="*/ 537411 h 891594"/>
              <a:gd name="connsiteX19" fmla="*/ 8214 w 1676593"/>
              <a:gd name="connsiteY19" fmla="*/ 513347 h 891594"/>
              <a:gd name="connsiteX20" fmla="*/ 8214 w 1676593"/>
              <a:gd name="connsiteY20" fmla="*/ 312821 h 891594"/>
              <a:gd name="connsiteX21" fmla="*/ 24256 w 1676593"/>
              <a:gd name="connsiteY21" fmla="*/ 264695 h 891594"/>
              <a:gd name="connsiteX22" fmla="*/ 32277 w 1676593"/>
              <a:gd name="connsiteY22" fmla="*/ 240632 h 891594"/>
              <a:gd name="connsiteX23" fmla="*/ 40298 w 1676593"/>
              <a:gd name="connsiteY23" fmla="*/ 216569 h 891594"/>
              <a:gd name="connsiteX24" fmla="*/ 56340 w 1676593"/>
              <a:gd name="connsiteY24" fmla="*/ 200526 h 891594"/>
              <a:gd name="connsiteX25" fmla="*/ 64361 w 1676593"/>
              <a:gd name="connsiteY25" fmla="*/ 176463 h 891594"/>
              <a:gd name="connsiteX26" fmla="*/ 112488 w 1676593"/>
              <a:gd name="connsiteY26" fmla="*/ 144379 h 891594"/>
              <a:gd name="connsiteX27" fmla="*/ 136551 w 1676593"/>
              <a:gd name="connsiteY27" fmla="*/ 128337 h 891594"/>
              <a:gd name="connsiteX28" fmla="*/ 184677 w 1676593"/>
              <a:gd name="connsiteY28" fmla="*/ 104274 h 891594"/>
              <a:gd name="connsiteX29" fmla="*/ 224782 w 1676593"/>
              <a:gd name="connsiteY29" fmla="*/ 72190 h 891594"/>
              <a:gd name="connsiteX30" fmla="*/ 248846 w 1676593"/>
              <a:gd name="connsiteY30" fmla="*/ 56147 h 891594"/>
              <a:gd name="connsiteX31" fmla="*/ 337077 w 1676593"/>
              <a:gd name="connsiteY31" fmla="*/ 32084 h 891594"/>
              <a:gd name="connsiteX32" fmla="*/ 433330 w 1676593"/>
              <a:gd name="connsiteY32" fmla="*/ 16042 h 891594"/>
              <a:gd name="connsiteX33" fmla="*/ 513540 w 1676593"/>
              <a:gd name="connsiteY33" fmla="*/ 0 h 891594"/>
              <a:gd name="connsiteX34" fmla="*/ 698025 w 1676593"/>
              <a:gd name="connsiteY34" fmla="*/ 8021 h 891594"/>
              <a:gd name="connsiteX35" fmla="*/ 890530 w 1676593"/>
              <a:gd name="connsiteY35" fmla="*/ 24063 h 891594"/>
              <a:gd name="connsiteX36" fmla="*/ 1083035 w 1676593"/>
              <a:gd name="connsiteY36" fmla="*/ 40105 h 891594"/>
              <a:gd name="connsiteX37" fmla="*/ 1187309 w 1676593"/>
              <a:gd name="connsiteY37" fmla="*/ 64169 h 891594"/>
              <a:gd name="connsiteX38" fmla="*/ 1331688 w 1676593"/>
              <a:gd name="connsiteY38" fmla="*/ 72190 h 891594"/>
              <a:gd name="connsiteX39" fmla="*/ 1379814 w 1676593"/>
              <a:gd name="connsiteY39" fmla="*/ 80211 h 891594"/>
              <a:gd name="connsiteX40" fmla="*/ 1460025 w 1676593"/>
              <a:gd name="connsiteY40" fmla="*/ 104274 h 891594"/>
              <a:gd name="connsiteX41" fmla="*/ 1484088 w 1676593"/>
              <a:gd name="connsiteY41" fmla="*/ 112295 h 891594"/>
              <a:gd name="connsiteX42" fmla="*/ 1508151 w 1676593"/>
              <a:gd name="connsiteY42" fmla="*/ 128337 h 891594"/>
              <a:gd name="connsiteX43" fmla="*/ 1556277 w 1676593"/>
              <a:gd name="connsiteY43" fmla="*/ 144379 h 891594"/>
              <a:gd name="connsiteX44" fmla="*/ 1620446 w 1676593"/>
              <a:gd name="connsiteY44" fmla="*/ 240632 h 891594"/>
              <a:gd name="connsiteX45" fmla="*/ 1636488 w 1676593"/>
              <a:gd name="connsiteY45" fmla="*/ 264695 h 891594"/>
              <a:gd name="connsiteX46" fmla="*/ 1660551 w 1676593"/>
              <a:gd name="connsiteY46" fmla="*/ 280737 h 891594"/>
              <a:gd name="connsiteX47" fmla="*/ 1668572 w 1676593"/>
              <a:gd name="connsiteY47" fmla="*/ 320842 h 891594"/>
              <a:gd name="connsiteX48" fmla="*/ 1676593 w 1676593"/>
              <a:gd name="connsiteY48" fmla="*/ 352926 h 891594"/>
              <a:gd name="connsiteX49" fmla="*/ 1660551 w 1676593"/>
              <a:gd name="connsiteY49" fmla="*/ 449179 h 891594"/>
              <a:gd name="connsiteX50" fmla="*/ 1620446 w 1676593"/>
              <a:gd name="connsiteY50" fmla="*/ 521369 h 891594"/>
              <a:gd name="connsiteX51" fmla="*/ 1524193 w 1676593"/>
              <a:gd name="connsiteY51" fmla="*/ 585537 h 891594"/>
              <a:gd name="connsiteX52" fmla="*/ 1500130 w 1676593"/>
              <a:gd name="connsiteY52" fmla="*/ 601579 h 891594"/>
              <a:gd name="connsiteX53" fmla="*/ 1476067 w 1676593"/>
              <a:gd name="connsiteY53" fmla="*/ 609600 h 891594"/>
              <a:gd name="connsiteX54" fmla="*/ 1427940 w 1676593"/>
              <a:gd name="connsiteY54" fmla="*/ 641684 h 891594"/>
              <a:gd name="connsiteX55" fmla="*/ 1403877 w 1676593"/>
              <a:gd name="connsiteY55" fmla="*/ 681790 h 891594"/>
              <a:gd name="connsiteX56" fmla="*/ 1387835 w 1676593"/>
              <a:gd name="connsiteY56" fmla="*/ 705853 h 891594"/>
              <a:gd name="connsiteX57" fmla="*/ 1299603 w 1676593"/>
              <a:gd name="connsiteY57" fmla="*/ 778042 h 891594"/>
              <a:gd name="connsiteX58" fmla="*/ 1243456 w 1676593"/>
              <a:gd name="connsiteY58" fmla="*/ 818147 h 89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76593" h="891594">
                <a:moveTo>
                  <a:pt x="1243456" y="818147"/>
                </a:moveTo>
                <a:cubicBezTo>
                  <a:pt x="1207361" y="828842"/>
                  <a:pt x="1136265" y="832705"/>
                  <a:pt x="1083035" y="842211"/>
                </a:cubicBezTo>
                <a:cubicBezTo>
                  <a:pt x="1061331" y="846087"/>
                  <a:pt x="1040615" y="854628"/>
                  <a:pt x="1018867" y="858253"/>
                </a:cubicBezTo>
                <a:lnTo>
                  <a:pt x="970740" y="866274"/>
                </a:lnTo>
                <a:cubicBezTo>
                  <a:pt x="823527" y="915345"/>
                  <a:pt x="937104" y="880476"/>
                  <a:pt x="553646" y="866274"/>
                </a:cubicBezTo>
                <a:cubicBezTo>
                  <a:pt x="540022" y="865769"/>
                  <a:pt x="526693" y="861840"/>
                  <a:pt x="513540" y="858253"/>
                </a:cubicBezTo>
                <a:cubicBezTo>
                  <a:pt x="497226" y="853804"/>
                  <a:pt x="481819" y="846312"/>
                  <a:pt x="465414" y="842211"/>
                </a:cubicBezTo>
                <a:cubicBezTo>
                  <a:pt x="454719" y="839537"/>
                  <a:pt x="443788" y="837676"/>
                  <a:pt x="433330" y="834190"/>
                </a:cubicBezTo>
                <a:cubicBezTo>
                  <a:pt x="377371" y="815536"/>
                  <a:pt x="410050" y="823066"/>
                  <a:pt x="361140" y="802105"/>
                </a:cubicBezTo>
                <a:cubicBezTo>
                  <a:pt x="334102" y="790517"/>
                  <a:pt x="335523" y="796240"/>
                  <a:pt x="304993" y="786063"/>
                </a:cubicBezTo>
                <a:cubicBezTo>
                  <a:pt x="291334" y="781510"/>
                  <a:pt x="278369" y="775077"/>
                  <a:pt x="264888" y="770021"/>
                </a:cubicBezTo>
                <a:cubicBezTo>
                  <a:pt x="256971" y="767052"/>
                  <a:pt x="248846" y="764674"/>
                  <a:pt x="240825" y="762000"/>
                </a:cubicBezTo>
                <a:cubicBezTo>
                  <a:pt x="238151" y="753979"/>
                  <a:pt x="238782" y="743916"/>
                  <a:pt x="232803" y="737937"/>
                </a:cubicBezTo>
                <a:cubicBezTo>
                  <a:pt x="200970" y="706104"/>
                  <a:pt x="188821" y="706889"/>
                  <a:pt x="152593" y="697832"/>
                </a:cubicBezTo>
                <a:cubicBezTo>
                  <a:pt x="149919" y="689811"/>
                  <a:pt x="148922" y="681019"/>
                  <a:pt x="144572" y="673769"/>
                </a:cubicBezTo>
                <a:cubicBezTo>
                  <a:pt x="136951" y="661068"/>
                  <a:pt x="115399" y="648972"/>
                  <a:pt x="104467" y="641684"/>
                </a:cubicBezTo>
                <a:cubicBezTo>
                  <a:pt x="101793" y="633663"/>
                  <a:pt x="100796" y="624871"/>
                  <a:pt x="96446" y="617621"/>
                </a:cubicBezTo>
                <a:cubicBezTo>
                  <a:pt x="88827" y="604923"/>
                  <a:pt x="67268" y="592822"/>
                  <a:pt x="56340" y="585537"/>
                </a:cubicBezTo>
                <a:lnTo>
                  <a:pt x="24256" y="537411"/>
                </a:lnTo>
                <a:lnTo>
                  <a:pt x="8214" y="513347"/>
                </a:lnTo>
                <a:cubicBezTo>
                  <a:pt x="3369" y="430980"/>
                  <a:pt x="-7557" y="386421"/>
                  <a:pt x="8214" y="312821"/>
                </a:cubicBezTo>
                <a:cubicBezTo>
                  <a:pt x="11757" y="296287"/>
                  <a:pt x="18909" y="280737"/>
                  <a:pt x="24256" y="264695"/>
                </a:cubicBezTo>
                <a:lnTo>
                  <a:pt x="32277" y="240632"/>
                </a:lnTo>
                <a:cubicBezTo>
                  <a:pt x="34951" y="232611"/>
                  <a:pt x="34320" y="222548"/>
                  <a:pt x="40298" y="216569"/>
                </a:cubicBezTo>
                <a:lnTo>
                  <a:pt x="56340" y="200526"/>
                </a:lnTo>
                <a:cubicBezTo>
                  <a:pt x="59014" y="192505"/>
                  <a:pt x="58382" y="182441"/>
                  <a:pt x="64361" y="176463"/>
                </a:cubicBezTo>
                <a:cubicBezTo>
                  <a:pt x="77994" y="162830"/>
                  <a:pt x="96446" y="155074"/>
                  <a:pt x="112488" y="144379"/>
                </a:cubicBezTo>
                <a:cubicBezTo>
                  <a:pt x="120509" y="139032"/>
                  <a:pt x="127406" y="131385"/>
                  <a:pt x="136551" y="128337"/>
                </a:cubicBezTo>
                <a:cubicBezTo>
                  <a:pt x="169759" y="117268"/>
                  <a:pt x="153579" y="125006"/>
                  <a:pt x="184677" y="104274"/>
                </a:cubicBezTo>
                <a:cubicBezTo>
                  <a:pt x="211720" y="63710"/>
                  <a:pt x="186039" y="91562"/>
                  <a:pt x="224782" y="72190"/>
                </a:cubicBezTo>
                <a:cubicBezTo>
                  <a:pt x="233405" y="67879"/>
                  <a:pt x="240036" y="60062"/>
                  <a:pt x="248846" y="56147"/>
                </a:cubicBezTo>
                <a:cubicBezTo>
                  <a:pt x="286406" y="39454"/>
                  <a:pt x="299337" y="40471"/>
                  <a:pt x="337077" y="32084"/>
                </a:cubicBezTo>
                <a:cubicBezTo>
                  <a:pt x="405215" y="16942"/>
                  <a:pt x="328614" y="29131"/>
                  <a:pt x="433330" y="16042"/>
                </a:cubicBezTo>
                <a:cubicBezTo>
                  <a:pt x="454530" y="10742"/>
                  <a:pt x="493873" y="0"/>
                  <a:pt x="513540" y="0"/>
                </a:cubicBezTo>
                <a:cubicBezTo>
                  <a:pt x="575093" y="0"/>
                  <a:pt x="636557" y="4786"/>
                  <a:pt x="698025" y="8021"/>
                </a:cubicBezTo>
                <a:cubicBezTo>
                  <a:pt x="944883" y="21013"/>
                  <a:pt x="716719" y="9579"/>
                  <a:pt x="890530" y="24063"/>
                </a:cubicBezTo>
                <a:lnTo>
                  <a:pt x="1083035" y="40105"/>
                </a:lnTo>
                <a:cubicBezTo>
                  <a:pt x="1091209" y="42149"/>
                  <a:pt x="1168387" y="62524"/>
                  <a:pt x="1187309" y="64169"/>
                </a:cubicBezTo>
                <a:cubicBezTo>
                  <a:pt x="1235328" y="68345"/>
                  <a:pt x="1283562" y="69516"/>
                  <a:pt x="1331688" y="72190"/>
                </a:cubicBezTo>
                <a:cubicBezTo>
                  <a:pt x="1347730" y="74864"/>
                  <a:pt x="1363867" y="77022"/>
                  <a:pt x="1379814" y="80211"/>
                </a:cubicBezTo>
                <a:cubicBezTo>
                  <a:pt x="1410118" y="86272"/>
                  <a:pt x="1429335" y="94044"/>
                  <a:pt x="1460025" y="104274"/>
                </a:cubicBezTo>
                <a:cubicBezTo>
                  <a:pt x="1468046" y="106948"/>
                  <a:pt x="1477053" y="107605"/>
                  <a:pt x="1484088" y="112295"/>
                </a:cubicBezTo>
                <a:cubicBezTo>
                  <a:pt x="1492109" y="117642"/>
                  <a:pt x="1499342" y="124422"/>
                  <a:pt x="1508151" y="128337"/>
                </a:cubicBezTo>
                <a:cubicBezTo>
                  <a:pt x="1523603" y="135205"/>
                  <a:pt x="1556277" y="144379"/>
                  <a:pt x="1556277" y="144379"/>
                </a:cubicBezTo>
                <a:lnTo>
                  <a:pt x="1620446" y="240632"/>
                </a:lnTo>
                <a:cubicBezTo>
                  <a:pt x="1625793" y="248653"/>
                  <a:pt x="1628467" y="259348"/>
                  <a:pt x="1636488" y="264695"/>
                </a:cubicBezTo>
                <a:lnTo>
                  <a:pt x="1660551" y="280737"/>
                </a:lnTo>
                <a:cubicBezTo>
                  <a:pt x="1663225" y="294105"/>
                  <a:pt x="1665615" y="307534"/>
                  <a:pt x="1668572" y="320842"/>
                </a:cubicBezTo>
                <a:cubicBezTo>
                  <a:pt x="1670963" y="331603"/>
                  <a:pt x="1676593" y="341902"/>
                  <a:pt x="1676593" y="352926"/>
                </a:cubicBezTo>
                <a:cubicBezTo>
                  <a:pt x="1676593" y="382221"/>
                  <a:pt x="1668999" y="419611"/>
                  <a:pt x="1660551" y="449179"/>
                </a:cubicBezTo>
                <a:cubicBezTo>
                  <a:pt x="1653668" y="473271"/>
                  <a:pt x="1640722" y="507852"/>
                  <a:pt x="1620446" y="521369"/>
                </a:cubicBezTo>
                <a:lnTo>
                  <a:pt x="1524193" y="585537"/>
                </a:lnTo>
                <a:cubicBezTo>
                  <a:pt x="1516172" y="590884"/>
                  <a:pt x="1509275" y="598531"/>
                  <a:pt x="1500130" y="601579"/>
                </a:cubicBezTo>
                <a:cubicBezTo>
                  <a:pt x="1492109" y="604253"/>
                  <a:pt x="1483458" y="605494"/>
                  <a:pt x="1476067" y="609600"/>
                </a:cubicBezTo>
                <a:cubicBezTo>
                  <a:pt x="1459213" y="618963"/>
                  <a:pt x="1427940" y="641684"/>
                  <a:pt x="1427940" y="641684"/>
                </a:cubicBezTo>
                <a:cubicBezTo>
                  <a:pt x="1414011" y="683471"/>
                  <a:pt x="1429043" y="650332"/>
                  <a:pt x="1403877" y="681790"/>
                </a:cubicBezTo>
                <a:cubicBezTo>
                  <a:pt x="1397855" y="689318"/>
                  <a:pt x="1395090" y="699505"/>
                  <a:pt x="1387835" y="705853"/>
                </a:cubicBezTo>
                <a:cubicBezTo>
                  <a:pt x="1346537" y="741989"/>
                  <a:pt x="1331221" y="730615"/>
                  <a:pt x="1299603" y="778042"/>
                </a:cubicBezTo>
                <a:cubicBezTo>
                  <a:pt x="1282078" y="804330"/>
                  <a:pt x="1279551" y="807452"/>
                  <a:pt x="1243456" y="8181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F54171C1-6A22-9E4E-80F2-2BF58FBEF1F7}"/>
              </a:ext>
            </a:extLst>
          </p:cNvPr>
          <p:cNvSpPr/>
          <p:nvPr/>
        </p:nvSpPr>
        <p:spPr>
          <a:xfrm>
            <a:off x="10282990" y="1275347"/>
            <a:ext cx="1467852" cy="1090864"/>
          </a:xfrm>
          <a:custGeom>
            <a:avLst/>
            <a:gdLst>
              <a:gd name="connsiteX0" fmla="*/ 216568 w 1467852"/>
              <a:gd name="connsiteY0" fmla="*/ 112295 h 1090864"/>
              <a:gd name="connsiteX1" fmla="*/ 176463 w 1467852"/>
              <a:gd name="connsiteY1" fmla="*/ 136358 h 1090864"/>
              <a:gd name="connsiteX2" fmla="*/ 136357 w 1467852"/>
              <a:gd name="connsiteY2" fmla="*/ 176464 h 1090864"/>
              <a:gd name="connsiteX3" fmla="*/ 88231 w 1467852"/>
              <a:gd name="connsiteY3" fmla="*/ 200527 h 1090864"/>
              <a:gd name="connsiteX4" fmla="*/ 56147 w 1467852"/>
              <a:gd name="connsiteY4" fmla="*/ 248653 h 1090864"/>
              <a:gd name="connsiteX5" fmla="*/ 40105 w 1467852"/>
              <a:gd name="connsiteY5" fmla="*/ 272716 h 1090864"/>
              <a:gd name="connsiteX6" fmla="*/ 16042 w 1467852"/>
              <a:gd name="connsiteY6" fmla="*/ 360948 h 1090864"/>
              <a:gd name="connsiteX7" fmla="*/ 8021 w 1467852"/>
              <a:gd name="connsiteY7" fmla="*/ 385011 h 1090864"/>
              <a:gd name="connsiteX8" fmla="*/ 0 w 1467852"/>
              <a:gd name="connsiteY8" fmla="*/ 417095 h 1090864"/>
              <a:gd name="connsiteX9" fmla="*/ 16042 w 1467852"/>
              <a:gd name="connsiteY9" fmla="*/ 649706 h 1090864"/>
              <a:gd name="connsiteX10" fmla="*/ 32084 w 1467852"/>
              <a:gd name="connsiteY10" fmla="*/ 737937 h 1090864"/>
              <a:gd name="connsiteX11" fmla="*/ 48126 w 1467852"/>
              <a:gd name="connsiteY11" fmla="*/ 762000 h 1090864"/>
              <a:gd name="connsiteX12" fmla="*/ 88231 w 1467852"/>
              <a:gd name="connsiteY12" fmla="*/ 834190 h 1090864"/>
              <a:gd name="connsiteX13" fmla="*/ 104273 w 1467852"/>
              <a:gd name="connsiteY13" fmla="*/ 858253 h 1090864"/>
              <a:gd name="connsiteX14" fmla="*/ 120315 w 1467852"/>
              <a:gd name="connsiteY14" fmla="*/ 882316 h 1090864"/>
              <a:gd name="connsiteX15" fmla="*/ 144378 w 1467852"/>
              <a:gd name="connsiteY15" fmla="*/ 906379 h 1090864"/>
              <a:gd name="connsiteX16" fmla="*/ 152400 w 1467852"/>
              <a:gd name="connsiteY16" fmla="*/ 930443 h 1090864"/>
              <a:gd name="connsiteX17" fmla="*/ 200526 w 1467852"/>
              <a:gd name="connsiteY17" fmla="*/ 954506 h 1090864"/>
              <a:gd name="connsiteX18" fmla="*/ 248652 w 1467852"/>
              <a:gd name="connsiteY18" fmla="*/ 986590 h 1090864"/>
              <a:gd name="connsiteX19" fmla="*/ 272715 w 1467852"/>
              <a:gd name="connsiteY19" fmla="*/ 1002632 h 1090864"/>
              <a:gd name="connsiteX20" fmla="*/ 328863 w 1467852"/>
              <a:gd name="connsiteY20" fmla="*/ 1026695 h 1090864"/>
              <a:gd name="connsiteX21" fmla="*/ 352926 w 1467852"/>
              <a:gd name="connsiteY21" fmla="*/ 1034716 h 1090864"/>
              <a:gd name="connsiteX22" fmla="*/ 376989 w 1467852"/>
              <a:gd name="connsiteY22" fmla="*/ 1050758 h 1090864"/>
              <a:gd name="connsiteX23" fmla="*/ 457200 w 1467852"/>
              <a:gd name="connsiteY23" fmla="*/ 1066800 h 1090864"/>
              <a:gd name="connsiteX24" fmla="*/ 505326 w 1467852"/>
              <a:gd name="connsiteY24" fmla="*/ 1074821 h 1090864"/>
              <a:gd name="connsiteX25" fmla="*/ 858252 w 1467852"/>
              <a:gd name="connsiteY25" fmla="*/ 1082843 h 1090864"/>
              <a:gd name="connsiteX26" fmla="*/ 890336 w 1467852"/>
              <a:gd name="connsiteY26" fmla="*/ 1090864 h 1090864"/>
              <a:gd name="connsiteX27" fmla="*/ 994610 w 1467852"/>
              <a:gd name="connsiteY27" fmla="*/ 1074821 h 1090864"/>
              <a:gd name="connsiteX28" fmla="*/ 1042736 w 1467852"/>
              <a:gd name="connsiteY28" fmla="*/ 1058779 h 1090864"/>
              <a:gd name="connsiteX29" fmla="*/ 1122947 w 1467852"/>
              <a:gd name="connsiteY29" fmla="*/ 1034716 h 1090864"/>
              <a:gd name="connsiteX30" fmla="*/ 1147010 w 1467852"/>
              <a:gd name="connsiteY30" fmla="*/ 1026695 h 1090864"/>
              <a:gd name="connsiteX31" fmla="*/ 1171073 w 1467852"/>
              <a:gd name="connsiteY31" fmla="*/ 1018674 h 1090864"/>
              <a:gd name="connsiteX32" fmla="*/ 1195136 w 1467852"/>
              <a:gd name="connsiteY32" fmla="*/ 1002632 h 1090864"/>
              <a:gd name="connsiteX33" fmla="*/ 1243263 w 1467852"/>
              <a:gd name="connsiteY33" fmla="*/ 986590 h 1090864"/>
              <a:gd name="connsiteX34" fmla="*/ 1275347 w 1467852"/>
              <a:gd name="connsiteY34" fmla="*/ 970548 h 1090864"/>
              <a:gd name="connsiteX35" fmla="*/ 1323473 w 1467852"/>
              <a:gd name="connsiteY35" fmla="*/ 962527 h 1090864"/>
              <a:gd name="connsiteX36" fmla="*/ 1371600 w 1467852"/>
              <a:gd name="connsiteY36" fmla="*/ 946485 h 1090864"/>
              <a:gd name="connsiteX37" fmla="*/ 1395663 w 1467852"/>
              <a:gd name="connsiteY37" fmla="*/ 930443 h 1090864"/>
              <a:gd name="connsiteX38" fmla="*/ 1419726 w 1467852"/>
              <a:gd name="connsiteY38" fmla="*/ 874295 h 1090864"/>
              <a:gd name="connsiteX39" fmla="*/ 1451810 w 1467852"/>
              <a:gd name="connsiteY39" fmla="*/ 802106 h 1090864"/>
              <a:gd name="connsiteX40" fmla="*/ 1467852 w 1467852"/>
              <a:gd name="connsiteY40" fmla="*/ 713874 h 1090864"/>
              <a:gd name="connsiteX41" fmla="*/ 1459831 w 1467852"/>
              <a:gd name="connsiteY41" fmla="*/ 489285 h 1090864"/>
              <a:gd name="connsiteX42" fmla="*/ 1443789 w 1467852"/>
              <a:gd name="connsiteY42" fmla="*/ 441158 h 1090864"/>
              <a:gd name="connsiteX43" fmla="*/ 1435768 w 1467852"/>
              <a:gd name="connsiteY43" fmla="*/ 417095 h 1090864"/>
              <a:gd name="connsiteX44" fmla="*/ 1419726 w 1467852"/>
              <a:gd name="connsiteY44" fmla="*/ 393032 h 1090864"/>
              <a:gd name="connsiteX45" fmla="*/ 1411705 w 1467852"/>
              <a:gd name="connsiteY45" fmla="*/ 368969 h 1090864"/>
              <a:gd name="connsiteX46" fmla="*/ 1387642 w 1467852"/>
              <a:gd name="connsiteY46" fmla="*/ 344906 h 1090864"/>
              <a:gd name="connsiteX47" fmla="*/ 1371600 w 1467852"/>
              <a:gd name="connsiteY47" fmla="*/ 320843 h 1090864"/>
              <a:gd name="connsiteX48" fmla="*/ 1331494 w 1467852"/>
              <a:gd name="connsiteY48" fmla="*/ 280737 h 1090864"/>
              <a:gd name="connsiteX49" fmla="*/ 1275347 w 1467852"/>
              <a:gd name="connsiteY49" fmla="*/ 232611 h 1090864"/>
              <a:gd name="connsiteX50" fmla="*/ 1219200 w 1467852"/>
              <a:gd name="connsiteY50" fmla="*/ 208548 h 1090864"/>
              <a:gd name="connsiteX51" fmla="*/ 1195136 w 1467852"/>
              <a:gd name="connsiteY51" fmla="*/ 192506 h 1090864"/>
              <a:gd name="connsiteX52" fmla="*/ 1171073 w 1467852"/>
              <a:gd name="connsiteY52" fmla="*/ 184485 h 1090864"/>
              <a:gd name="connsiteX53" fmla="*/ 1114926 w 1467852"/>
              <a:gd name="connsiteY53" fmla="*/ 160421 h 1090864"/>
              <a:gd name="connsiteX54" fmla="*/ 1090863 w 1467852"/>
              <a:gd name="connsiteY54" fmla="*/ 144379 h 1090864"/>
              <a:gd name="connsiteX55" fmla="*/ 1066800 w 1467852"/>
              <a:gd name="connsiteY55" fmla="*/ 120316 h 1090864"/>
              <a:gd name="connsiteX56" fmla="*/ 1034715 w 1467852"/>
              <a:gd name="connsiteY56" fmla="*/ 104274 h 1090864"/>
              <a:gd name="connsiteX57" fmla="*/ 1002631 w 1467852"/>
              <a:gd name="connsiteY57" fmla="*/ 80211 h 1090864"/>
              <a:gd name="connsiteX58" fmla="*/ 946484 w 1467852"/>
              <a:gd name="connsiteY58" fmla="*/ 56148 h 1090864"/>
              <a:gd name="connsiteX59" fmla="*/ 914400 w 1467852"/>
              <a:gd name="connsiteY59" fmla="*/ 40106 h 1090864"/>
              <a:gd name="connsiteX60" fmla="*/ 802105 w 1467852"/>
              <a:gd name="connsiteY60" fmla="*/ 8021 h 1090864"/>
              <a:gd name="connsiteX61" fmla="*/ 753978 w 1467852"/>
              <a:gd name="connsiteY61" fmla="*/ 0 h 1090864"/>
              <a:gd name="connsiteX62" fmla="*/ 697831 w 1467852"/>
              <a:gd name="connsiteY62" fmla="*/ 8021 h 1090864"/>
              <a:gd name="connsiteX63" fmla="*/ 593557 w 1467852"/>
              <a:gd name="connsiteY63" fmla="*/ 16043 h 1090864"/>
              <a:gd name="connsiteX64" fmla="*/ 489284 w 1467852"/>
              <a:gd name="connsiteY64" fmla="*/ 32085 h 1090864"/>
              <a:gd name="connsiteX65" fmla="*/ 409073 w 1467852"/>
              <a:gd name="connsiteY65" fmla="*/ 56148 h 1090864"/>
              <a:gd name="connsiteX66" fmla="*/ 352926 w 1467852"/>
              <a:gd name="connsiteY66" fmla="*/ 72190 h 1090864"/>
              <a:gd name="connsiteX67" fmla="*/ 256673 w 1467852"/>
              <a:gd name="connsiteY67" fmla="*/ 88232 h 1090864"/>
              <a:gd name="connsiteX68" fmla="*/ 224589 w 1467852"/>
              <a:gd name="connsiteY68" fmla="*/ 120316 h 1090864"/>
              <a:gd name="connsiteX69" fmla="*/ 216568 w 1467852"/>
              <a:gd name="connsiteY69" fmla="*/ 112295 h 109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467852" h="1090864">
                <a:moveTo>
                  <a:pt x="216568" y="112295"/>
                </a:moveTo>
                <a:cubicBezTo>
                  <a:pt x="208547" y="114969"/>
                  <a:pt x="188637" y="126619"/>
                  <a:pt x="176463" y="136358"/>
                </a:cubicBezTo>
                <a:cubicBezTo>
                  <a:pt x="161700" y="148169"/>
                  <a:pt x="154293" y="170485"/>
                  <a:pt x="136357" y="176464"/>
                </a:cubicBezTo>
                <a:cubicBezTo>
                  <a:pt x="103149" y="187533"/>
                  <a:pt x="119329" y="179795"/>
                  <a:pt x="88231" y="200527"/>
                </a:cubicBezTo>
                <a:lnTo>
                  <a:pt x="56147" y="248653"/>
                </a:lnTo>
                <a:cubicBezTo>
                  <a:pt x="50800" y="256674"/>
                  <a:pt x="43153" y="263571"/>
                  <a:pt x="40105" y="272716"/>
                </a:cubicBezTo>
                <a:cubicBezTo>
                  <a:pt x="5689" y="375968"/>
                  <a:pt x="38717" y="270246"/>
                  <a:pt x="16042" y="360948"/>
                </a:cubicBezTo>
                <a:cubicBezTo>
                  <a:pt x="13991" y="369150"/>
                  <a:pt x="10344" y="376881"/>
                  <a:pt x="8021" y="385011"/>
                </a:cubicBezTo>
                <a:cubicBezTo>
                  <a:pt x="4993" y="395611"/>
                  <a:pt x="2674" y="406400"/>
                  <a:pt x="0" y="417095"/>
                </a:cubicBezTo>
                <a:cubicBezTo>
                  <a:pt x="6956" y="549266"/>
                  <a:pt x="4268" y="543736"/>
                  <a:pt x="16042" y="649706"/>
                </a:cubicBezTo>
                <a:cubicBezTo>
                  <a:pt x="18412" y="671036"/>
                  <a:pt x="19874" y="713518"/>
                  <a:pt x="32084" y="737937"/>
                </a:cubicBezTo>
                <a:cubicBezTo>
                  <a:pt x="36395" y="746559"/>
                  <a:pt x="42779" y="753979"/>
                  <a:pt x="48126" y="762000"/>
                </a:cubicBezTo>
                <a:cubicBezTo>
                  <a:pt x="62244" y="804355"/>
                  <a:pt x="51457" y="779029"/>
                  <a:pt x="88231" y="834190"/>
                </a:cubicBezTo>
                <a:lnTo>
                  <a:pt x="104273" y="858253"/>
                </a:lnTo>
                <a:cubicBezTo>
                  <a:pt x="109620" y="866274"/>
                  <a:pt x="113498" y="875499"/>
                  <a:pt x="120315" y="882316"/>
                </a:cubicBezTo>
                <a:lnTo>
                  <a:pt x="144378" y="906379"/>
                </a:lnTo>
                <a:cubicBezTo>
                  <a:pt x="147052" y="914400"/>
                  <a:pt x="147118" y="923841"/>
                  <a:pt x="152400" y="930443"/>
                </a:cubicBezTo>
                <a:cubicBezTo>
                  <a:pt x="169492" y="951808"/>
                  <a:pt x="179602" y="942881"/>
                  <a:pt x="200526" y="954506"/>
                </a:cubicBezTo>
                <a:cubicBezTo>
                  <a:pt x="217380" y="963869"/>
                  <a:pt x="232610" y="975895"/>
                  <a:pt x="248652" y="986590"/>
                </a:cubicBezTo>
                <a:cubicBezTo>
                  <a:pt x="256673" y="991937"/>
                  <a:pt x="263570" y="999584"/>
                  <a:pt x="272715" y="1002632"/>
                </a:cubicBezTo>
                <a:cubicBezTo>
                  <a:pt x="329147" y="1021443"/>
                  <a:pt x="259481" y="996960"/>
                  <a:pt x="328863" y="1026695"/>
                </a:cubicBezTo>
                <a:cubicBezTo>
                  <a:pt x="336634" y="1030025"/>
                  <a:pt x="345364" y="1030935"/>
                  <a:pt x="352926" y="1034716"/>
                </a:cubicBezTo>
                <a:cubicBezTo>
                  <a:pt x="361548" y="1039027"/>
                  <a:pt x="368367" y="1046447"/>
                  <a:pt x="376989" y="1050758"/>
                </a:cubicBezTo>
                <a:cubicBezTo>
                  <a:pt x="399682" y="1062105"/>
                  <a:pt x="435851" y="1063516"/>
                  <a:pt x="457200" y="1066800"/>
                </a:cubicBezTo>
                <a:cubicBezTo>
                  <a:pt x="473274" y="1069273"/>
                  <a:pt x="489076" y="1074171"/>
                  <a:pt x="505326" y="1074821"/>
                </a:cubicBezTo>
                <a:cubicBezTo>
                  <a:pt x="622904" y="1079524"/>
                  <a:pt x="740610" y="1080169"/>
                  <a:pt x="858252" y="1082843"/>
                </a:cubicBezTo>
                <a:cubicBezTo>
                  <a:pt x="868947" y="1085517"/>
                  <a:pt x="879312" y="1090864"/>
                  <a:pt x="890336" y="1090864"/>
                </a:cubicBezTo>
                <a:cubicBezTo>
                  <a:pt x="922356" y="1090864"/>
                  <a:pt x="962317" y="1084509"/>
                  <a:pt x="994610" y="1074821"/>
                </a:cubicBezTo>
                <a:cubicBezTo>
                  <a:pt x="1010807" y="1069962"/>
                  <a:pt x="1026331" y="1062880"/>
                  <a:pt x="1042736" y="1058779"/>
                </a:cubicBezTo>
                <a:cubicBezTo>
                  <a:pt x="1091226" y="1046657"/>
                  <a:pt x="1064363" y="1054244"/>
                  <a:pt x="1122947" y="1034716"/>
                </a:cubicBezTo>
                <a:lnTo>
                  <a:pt x="1147010" y="1026695"/>
                </a:lnTo>
                <a:cubicBezTo>
                  <a:pt x="1155031" y="1024021"/>
                  <a:pt x="1164038" y="1023364"/>
                  <a:pt x="1171073" y="1018674"/>
                </a:cubicBezTo>
                <a:cubicBezTo>
                  <a:pt x="1179094" y="1013327"/>
                  <a:pt x="1186327" y="1006547"/>
                  <a:pt x="1195136" y="1002632"/>
                </a:cubicBezTo>
                <a:cubicBezTo>
                  <a:pt x="1210589" y="995764"/>
                  <a:pt x="1228138" y="994152"/>
                  <a:pt x="1243263" y="986590"/>
                </a:cubicBezTo>
                <a:cubicBezTo>
                  <a:pt x="1253958" y="981243"/>
                  <a:pt x="1263894" y="973984"/>
                  <a:pt x="1275347" y="970548"/>
                </a:cubicBezTo>
                <a:cubicBezTo>
                  <a:pt x="1290924" y="965875"/>
                  <a:pt x="1307695" y="966471"/>
                  <a:pt x="1323473" y="962527"/>
                </a:cubicBezTo>
                <a:cubicBezTo>
                  <a:pt x="1339878" y="958426"/>
                  <a:pt x="1371600" y="946485"/>
                  <a:pt x="1371600" y="946485"/>
                </a:cubicBezTo>
                <a:cubicBezTo>
                  <a:pt x="1379621" y="941138"/>
                  <a:pt x="1388847" y="937260"/>
                  <a:pt x="1395663" y="930443"/>
                </a:cubicBezTo>
                <a:cubicBezTo>
                  <a:pt x="1415660" y="910446"/>
                  <a:pt x="1411837" y="900592"/>
                  <a:pt x="1419726" y="874295"/>
                </a:cubicBezTo>
                <a:cubicBezTo>
                  <a:pt x="1435345" y="822230"/>
                  <a:pt x="1428367" y="837271"/>
                  <a:pt x="1451810" y="802106"/>
                </a:cubicBezTo>
                <a:cubicBezTo>
                  <a:pt x="1458830" y="774025"/>
                  <a:pt x="1467852" y="742613"/>
                  <a:pt x="1467852" y="713874"/>
                </a:cubicBezTo>
                <a:cubicBezTo>
                  <a:pt x="1467852" y="638963"/>
                  <a:pt x="1466415" y="563906"/>
                  <a:pt x="1459831" y="489285"/>
                </a:cubicBezTo>
                <a:cubicBezTo>
                  <a:pt x="1458345" y="472440"/>
                  <a:pt x="1449136" y="457200"/>
                  <a:pt x="1443789" y="441158"/>
                </a:cubicBezTo>
                <a:cubicBezTo>
                  <a:pt x="1441115" y="433137"/>
                  <a:pt x="1440458" y="424130"/>
                  <a:pt x="1435768" y="417095"/>
                </a:cubicBezTo>
                <a:cubicBezTo>
                  <a:pt x="1430421" y="409074"/>
                  <a:pt x="1424037" y="401654"/>
                  <a:pt x="1419726" y="393032"/>
                </a:cubicBezTo>
                <a:cubicBezTo>
                  <a:pt x="1415945" y="385470"/>
                  <a:pt x="1416395" y="376004"/>
                  <a:pt x="1411705" y="368969"/>
                </a:cubicBezTo>
                <a:cubicBezTo>
                  <a:pt x="1405413" y="359531"/>
                  <a:pt x="1394904" y="353620"/>
                  <a:pt x="1387642" y="344906"/>
                </a:cubicBezTo>
                <a:cubicBezTo>
                  <a:pt x="1381471" y="337500"/>
                  <a:pt x="1377948" y="328098"/>
                  <a:pt x="1371600" y="320843"/>
                </a:cubicBezTo>
                <a:cubicBezTo>
                  <a:pt x="1359150" y="306615"/>
                  <a:pt x="1344863" y="294106"/>
                  <a:pt x="1331494" y="280737"/>
                </a:cubicBezTo>
                <a:cubicBezTo>
                  <a:pt x="1309620" y="258863"/>
                  <a:pt x="1302786" y="249760"/>
                  <a:pt x="1275347" y="232611"/>
                </a:cubicBezTo>
                <a:cubicBezTo>
                  <a:pt x="1208590" y="190888"/>
                  <a:pt x="1273776" y="235836"/>
                  <a:pt x="1219200" y="208548"/>
                </a:cubicBezTo>
                <a:cubicBezTo>
                  <a:pt x="1210577" y="204237"/>
                  <a:pt x="1203759" y="196817"/>
                  <a:pt x="1195136" y="192506"/>
                </a:cubicBezTo>
                <a:cubicBezTo>
                  <a:pt x="1187574" y="188725"/>
                  <a:pt x="1178635" y="188266"/>
                  <a:pt x="1171073" y="184485"/>
                </a:cubicBezTo>
                <a:cubicBezTo>
                  <a:pt x="1115678" y="156787"/>
                  <a:pt x="1181703" y="177117"/>
                  <a:pt x="1114926" y="160421"/>
                </a:cubicBezTo>
                <a:cubicBezTo>
                  <a:pt x="1106905" y="155074"/>
                  <a:pt x="1098269" y="150550"/>
                  <a:pt x="1090863" y="144379"/>
                </a:cubicBezTo>
                <a:cubicBezTo>
                  <a:pt x="1082149" y="137117"/>
                  <a:pt x="1076031" y="126909"/>
                  <a:pt x="1066800" y="120316"/>
                </a:cubicBezTo>
                <a:cubicBezTo>
                  <a:pt x="1057070" y="113366"/>
                  <a:pt x="1044855" y="110611"/>
                  <a:pt x="1034715" y="104274"/>
                </a:cubicBezTo>
                <a:cubicBezTo>
                  <a:pt x="1023379" y="97189"/>
                  <a:pt x="1013967" y="87296"/>
                  <a:pt x="1002631" y="80211"/>
                </a:cubicBezTo>
                <a:cubicBezTo>
                  <a:pt x="963937" y="56027"/>
                  <a:pt x="981217" y="71034"/>
                  <a:pt x="946484" y="56148"/>
                </a:cubicBezTo>
                <a:cubicBezTo>
                  <a:pt x="935494" y="51438"/>
                  <a:pt x="925502" y="44547"/>
                  <a:pt x="914400" y="40106"/>
                </a:cubicBezTo>
                <a:cubicBezTo>
                  <a:pt x="887160" y="29210"/>
                  <a:pt x="828174" y="12366"/>
                  <a:pt x="802105" y="8021"/>
                </a:cubicBezTo>
                <a:lnTo>
                  <a:pt x="753978" y="0"/>
                </a:lnTo>
                <a:cubicBezTo>
                  <a:pt x="735262" y="2674"/>
                  <a:pt x="716643" y="6140"/>
                  <a:pt x="697831" y="8021"/>
                </a:cubicBezTo>
                <a:cubicBezTo>
                  <a:pt x="663143" y="11490"/>
                  <a:pt x="628245" y="12574"/>
                  <a:pt x="593557" y="16043"/>
                </a:cubicBezTo>
                <a:cubicBezTo>
                  <a:pt x="578147" y="17584"/>
                  <a:pt x="507166" y="28509"/>
                  <a:pt x="489284" y="32085"/>
                </a:cubicBezTo>
                <a:cubicBezTo>
                  <a:pt x="425636" y="44815"/>
                  <a:pt x="490911" y="35688"/>
                  <a:pt x="409073" y="56148"/>
                </a:cubicBezTo>
                <a:cubicBezTo>
                  <a:pt x="308773" y="81223"/>
                  <a:pt x="433475" y="49176"/>
                  <a:pt x="352926" y="72190"/>
                </a:cubicBezTo>
                <a:cubicBezTo>
                  <a:pt x="311706" y="83967"/>
                  <a:pt x="308752" y="81722"/>
                  <a:pt x="256673" y="88232"/>
                </a:cubicBezTo>
                <a:cubicBezTo>
                  <a:pt x="227506" y="97954"/>
                  <a:pt x="232367" y="89204"/>
                  <a:pt x="224589" y="120316"/>
                </a:cubicBezTo>
                <a:cubicBezTo>
                  <a:pt x="223941" y="122910"/>
                  <a:pt x="224589" y="109621"/>
                  <a:pt x="216568" y="1122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9B07528-C825-49E9-B579-10FCBBCD34E5}"/>
              </a:ext>
            </a:extLst>
          </p:cNvPr>
          <p:cNvSpPr txBox="1"/>
          <p:nvPr/>
        </p:nvSpPr>
        <p:spPr>
          <a:xfrm>
            <a:off x="6152368" y="1997242"/>
            <a:ext cx="1875548" cy="646331"/>
          </a:xfrm>
          <a:prstGeom prst="rect">
            <a:avLst/>
          </a:prstGeom>
          <a:noFill/>
        </p:spPr>
        <p:txBody>
          <a:bodyPr wrap="square" rtlCol="0">
            <a:spAutoFit/>
          </a:bodyPr>
          <a:lstStyle/>
          <a:p>
            <a:pPr algn="ctr"/>
            <a:r>
              <a:rPr lang="es-MX" b="1" dirty="0">
                <a:latin typeface="Tahoma" panose="020B0604030504040204" pitchFamily="34" charset="0"/>
                <a:ea typeface="Tahoma" panose="020B0604030504040204" pitchFamily="34" charset="0"/>
                <a:cs typeface="Tahoma" panose="020B0604030504040204" pitchFamily="34" charset="0"/>
              </a:rPr>
              <a:t>No tengo ganas de sexo</a:t>
            </a:r>
          </a:p>
        </p:txBody>
      </p:sp>
      <p:sp>
        <p:nvSpPr>
          <p:cNvPr id="12" name="TextBox 11">
            <a:extLst>
              <a:ext uri="{FF2B5EF4-FFF2-40B4-BE49-F238E27FC236}">
                <a16:creationId xmlns:a16="http://schemas.microsoft.com/office/drawing/2014/main" id="{3B725540-AC1B-4F31-B116-6E1E4AD754B0}"/>
              </a:ext>
            </a:extLst>
          </p:cNvPr>
          <p:cNvSpPr txBox="1"/>
          <p:nvPr/>
        </p:nvSpPr>
        <p:spPr>
          <a:xfrm>
            <a:off x="10226917" y="1283368"/>
            <a:ext cx="1612157" cy="1169551"/>
          </a:xfrm>
          <a:prstGeom prst="rect">
            <a:avLst/>
          </a:prstGeom>
          <a:noFill/>
        </p:spPr>
        <p:txBody>
          <a:bodyPr wrap="square" rtlCol="0">
            <a:spAutoFit/>
          </a:bodyPr>
          <a:lstStyle/>
          <a:p>
            <a:pPr algn="ctr"/>
            <a:r>
              <a:rPr lang="es-MX" sz="1400" b="1" dirty="0">
                <a:latin typeface="Tahoma" panose="020B0604030504040204" pitchFamily="34" charset="0"/>
                <a:ea typeface="Tahoma" panose="020B0604030504040204" pitchFamily="34" charset="0"/>
                <a:cs typeface="Tahoma" panose="020B0604030504040204" pitchFamily="34" charset="0"/>
              </a:rPr>
              <a:t>Está bien. ¿Quiere que acurruquemos y veamos la tele?</a:t>
            </a:r>
          </a:p>
        </p:txBody>
      </p:sp>
    </p:spTree>
    <p:extLst>
      <p:ext uri="{BB962C8B-B14F-4D97-AF65-F5344CB8AC3E}">
        <p14:creationId xmlns:p14="http://schemas.microsoft.com/office/powerpoint/2010/main" val="3882482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895" y="2730473"/>
            <a:ext cx="3184219" cy="3176815"/>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21020" y="0"/>
            <a:ext cx="2088777" cy="1694330"/>
          </a:xfrm>
          <a:prstGeom prst="rect">
            <a:avLst/>
          </a:prstGeom>
        </p:spPr>
      </p:pic>
      <p:sp>
        <p:nvSpPr>
          <p:cNvPr id="20" name="TextBox 19"/>
          <p:cNvSpPr txBox="1"/>
          <p:nvPr/>
        </p:nvSpPr>
        <p:spPr>
          <a:xfrm>
            <a:off x="1953371" y="254392"/>
            <a:ext cx="6139549" cy="830997"/>
          </a:xfrm>
          <a:prstGeom prst="rect">
            <a:avLst/>
          </a:prstGeom>
          <a:noFill/>
        </p:spPr>
        <p:txBody>
          <a:bodyPr wrap="square" rtlCol="0">
            <a:spAutoFit/>
          </a:bodyPr>
          <a:lstStyle/>
          <a:p>
            <a:r>
              <a:rPr lang="es-MX" sz="4800" b="1" dirty="0">
                <a:latin typeface="Tahoma" panose="020B0604030504040204" pitchFamily="34" charset="0"/>
                <a:ea typeface="Tahoma" panose="020B0604030504040204" pitchFamily="34" charset="0"/>
                <a:cs typeface="Tahoma" panose="020B0604030504040204" pitchFamily="34" charset="0"/>
              </a:rPr>
              <a:t>Recuerde….</a:t>
            </a:r>
          </a:p>
        </p:txBody>
      </p:sp>
      <p:pic>
        <p:nvPicPr>
          <p:cNvPr id="51" name="Picture 50"/>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57" name="Footer Placeholder 3">
            <a:extLst>
              <a:ext uri="{FF2B5EF4-FFF2-40B4-BE49-F238E27FC236}">
                <a16:creationId xmlns:a16="http://schemas.microsoft.com/office/drawing/2014/main" id="{93F39CA2-B89B-4A2E-97FF-09E8D6AB2C7D}"/>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463102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5119257-F3D1-FC44-A217-8A72CAE607C9}"/>
              </a:ext>
            </a:extLst>
          </p:cNvPr>
          <p:cNvGrpSpPr/>
          <p:nvPr/>
        </p:nvGrpSpPr>
        <p:grpSpPr>
          <a:xfrm>
            <a:off x="0" y="0"/>
            <a:ext cx="12192001" cy="6858000"/>
            <a:chOff x="0" y="0"/>
            <a:chExt cx="12192001" cy="6858000"/>
          </a:xfrm>
        </p:grpSpPr>
        <p:grpSp>
          <p:nvGrpSpPr>
            <p:cNvPr id="21" name="Group 20">
              <a:extLst>
                <a:ext uri="{FF2B5EF4-FFF2-40B4-BE49-F238E27FC236}">
                  <a16:creationId xmlns:a16="http://schemas.microsoft.com/office/drawing/2014/main" id="{D9F89E16-0593-1748-86A4-FC6D8A595FC0}"/>
                </a:ext>
              </a:extLst>
            </p:cNvPr>
            <p:cNvGrpSpPr/>
            <p:nvPr/>
          </p:nvGrpSpPr>
          <p:grpSpPr>
            <a:xfrm>
              <a:off x="0" y="0"/>
              <a:ext cx="12192000" cy="6858000"/>
              <a:chOff x="0" y="0"/>
              <a:chExt cx="12192000" cy="6858000"/>
            </a:xfrm>
          </p:grpSpPr>
          <p:pic>
            <p:nvPicPr>
              <p:cNvPr id="40" name="Picture 39">
                <a:extLst>
                  <a:ext uri="{FF2B5EF4-FFF2-40B4-BE49-F238E27FC236}">
                    <a16:creationId xmlns:a16="http://schemas.microsoft.com/office/drawing/2014/main" id="{40ABBBDE-C6C8-AA47-91DD-7B79329E3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Picture 40">
                <a:extLst>
                  <a:ext uri="{FF2B5EF4-FFF2-40B4-BE49-F238E27FC236}">
                    <a16:creationId xmlns:a16="http://schemas.microsoft.com/office/drawing/2014/main" id="{A788FC69-A3DA-AA44-A31C-01FCC043A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956" y="463826"/>
                <a:ext cx="9603747" cy="5413513"/>
              </a:xfrm>
              <a:prstGeom prst="rect">
                <a:avLst/>
              </a:prstGeom>
            </p:spPr>
          </p:pic>
        </p:grpSp>
        <p:sp>
          <p:nvSpPr>
            <p:cNvPr id="23" name="Footer Placeholder 3">
              <a:extLst>
                <a:ext uri="{FF2B5EF4-FFF2-40B4-BE49-F238E27FC236}">
                  <a16:creationId xmlns:a16="http://schemas.microsoft.com/office/drawing/2014/main" id="{F5DE052C-9016-BB47-9984-9FEF561933EB}"/>
                </a:ext>
              </a:extLst>
            </p:cNvPr>
            <p:cNvSpPr txBox="1"/>
            <p:nvPr/>
          </p:nvSpPr>
          <p:spPr>
            <a:xfrm>
              <a:off x="8404699" y="6478621"/>
              <a:ext cx="3787302" cy="37937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1000" b="1" i="0" strike="noStrike" cap="all" spc="0" baseline="0" dirty="0">
                  <a:solidFill>
                    <a:srgbClr val="000000"/>
                  </a:solidFill>
                  <a:effectLst/>
                  <a:latin typeface="Verdana"/>
                  <a:ea typeface="Verdana"/>
                  <a:cs typeface="Verdana"/>
                </a:rPr>
                <a:t>© 2023 Programa de Servicios para Personas con Discapacidades de SAFE</a:t>
              </a:r>
            </a:p>
          </p:txBody>
        </p:sp>
        <p:pic>
          <p:nvPicPr>
            <p:cNvPr id="28" name="Picture 27">
              <a:extLst>
                <a:ext uri="{FF2B5EF4-FFF2-40B4-BE49-F238E27FC236}">
                  <a16:creationId xmlns:a16="http://schemas.microsoft.com/office/drawing/2014/main" id="{EB8F6CC5-AC0A-6441-863B-542670F1DBB5}"/>
                </a:ext>
              </a:extLst>
            </p:cNvPr>
            <p:cNvPicPr>
              <a:picLocks noChangeAspect="1"/>
            </p:cNvPicPr>
            <p:nvPr/>
          </p:nvPicPr>
          <p:blipFill>
            <a:blip r:embed="rId5">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grpSp>
          <p:nvGrpSpPr>
            <p:cNvPr id="29" name="Group 28">
              <a:extLst>
                <a:ext uri="{FF2B5EF4-FFF2-40B4-BE49-F238E27FC236}">
                  <a16:creationId xmlns:a16="http://schemas.microsoft.com/office/drawing/2014/main" id="{AB534D24-E6D4-5642-A575-AB306D39255C}"/>
                </a:ext>
              </a:extLst>
            </p:cNvPr>
            <p:cNvGrpSpPr/>
            <p:nvPr/>
          </p:nvGrpSpPr>
          <p:grpSpPr>
            <a:xfrm>
              <a:off x="2323753" y="343701"/>
              <a:ext cx="6386621" cy="2269566"/>
              <a:chOff x="2323753" y="343701"/>
              <a:chExt cx="6386621" cy="2269566"/>
            </a:xfrm>
          </p:grpSpPr>
          <p:sp>
            <p:nvSpPr>
              <p:cNvPr id="31" name="Oval 30">
                <a:extLst>
                  <a:ext uri="{FF2B5EF4-FFF2-40B4-BE49-F238E27FC236}">
                    <a16:creationId xmlns:a16="http://schemas.microsoft.com/office/drawing/2014/main" id="{73932015-0DCC-4548-985F-AA11E9D3A525}"/>
                  </a:ext>
                </a:extLst>
              </p:cNvPr>
              <p:cNvSpPr/>
              <p:nvPr/>
            </p:nvSpPr>
            <p:spPr>
              <a:xfrm>
                <a:off x="5910092" y="1793283"/>
                <a:ext cx="688258" cy="4350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A08C9C4-8720-AC47-ACDA-D0F158FE6C7A}"/>
                  </a:ext>
                </a:extLst>
              </p:cNvPr>
              <p:cNvSpPr/>
              <p:nvPr/>
            </p:nvSpPr>
            <p:spPr>
              <a:xfrm>
                <a:off x="7224242" y="1571101"/>
                <a:ext cx="1180457" cy="9807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C05C83C-F869-B84C-8515-BDDE3B015F64}"/>
                  </a:ext>
                </a:extLst>
              </p:cNvPr>
              <p:cNvSpPr txBox="1"/>
              <p:nvPr/>
            </p:nvSpPr>
            <p:spPr>
              <a:xfrm>
                <a:off x="6940292" y="1673836"/>
                <a:ext cx="1770082" cy="830997"/>
              </a:xfrm>
              <a:prstGeom prst="rect">
                <a:avLst/>
              </a:prstGeom>
              <a:noFill/>
            </p:spPr>
            <p:txBody>
              <a:bodyPr wrap="square" rtlCol="0">
                <a:spAutoFit/>
              </a:bodyPr>
              <a:lstStyle/>
              <a:p>
                <a:pPr algn="ctr"/>
                <a:r>
                  <a:rPr lang="es-MX" sz="1600" i="1" strike="noStrike" cap="none" spc="0" baseline="0" dirty="0">
                    <a:solidFill>
                      <a:srgbClr val="000000"/>
                    </a:solidFill>
                    <a:effectLst/>
                    <a:latin typeface="Smoothy Slanted" pitchFamily="2" charset="77"/>
                    <a:ea typeface="Tahoma"/>
                    <a:cs typeface="Tahoma"/>
                  </a:rPr>
                  <a:t>¿Podemos </a:t>
                </a:r>
              </a:p>
              <a:p>
                <a:pPr algn="ctr"/>
                <a:r>
                  <a:rPr lang="es-MX" sz="1600" i="1" strike="noStrike" cap="none" spc="0" baseline="0" dirty="0">
                    <a:solidFill>
                      <a:srgbClr val="000000"/>
                    </a:solidFill>
                    <a:effectLst/>
                    <a:latin typeface="Smoothy Slanted" pitchFamily="2" charset="77"/>
                    <a:ea typeface="Tahoma"/>
                    <a:cs typeface="Tahoma"/>
                  </a:rPr>
                  <a:t>hablar después </a:t>
                </a:r>
              </a:p>
              <a:p>
                <a:pPr algn="ctr"/>
                <a:r>
                  <a:rPr lang="es-MX" sz="1600" i="1" strike="noStrike" cap="none" spc="0" baseline="0" dirty="0">
                    <a:solidFill>
                      <a:srgbClr val="000000"/>
                    </a:solidFill>
                    <a:effectLst/>
                    <a:latin typeface="Smoothy Slanted" pitchFamily="2" charset="77"/>
                    <a:ea typeface="Tahoma"/>
                    <a:cs typeface="Tahoma"/>
                  </a:rPr>
                  <a:t>de la clase?</a:t>
                </a:r>
              </a:p>
            </p:txBody>
          </p:sp>
          <p:sp>
            <p:nvSpPr>
              <p:cNvPr id="34" name="TextBox 33">
                <a:extLst>
                  <a:ext uri="{FF2B5EF4-FFF2-40B4-BE49-F238E27FC236}">
                    <a16:creationId xmlns:a16="http://schemas.microsoft.com/office/drawing/2014/main" id="{31A0A5E4-D2E6-B042-90C9-A41490F0FFE4}"/>
                  </a:ext>
                </a:extLst>
              </p:cNvPr>
              <p:cNvSpPr txBox="1"/>
              <p:nvPr/>
            </p:nvSpPr>
            <p:spPr>
              <a:xfrm>
                <a:off x="5605292" y="1858503"/>
                <a:ext cx="1297858" cy="461665"/>
              </a:xfrm>
              <a:prstGeom prst="rect">
                <a:avLst/>
              </a:prstGeom>
              <a:noFill/>
            </p:spPr>
            <p:txBody>
              <a:bodyPr wrap="square" rtlCol="0">
                <a:spAutoFit/>
              </a:bodyPr>
              <a:lstStyle/>
              <a:p>
                <a:pPr algn="ctr"/>
                <a:r>
                  <a:rPr lang="es-MX" sz="2400" i="1" strike="noStrike" cap="none" spc="0" baseline="0" dirty="0">
                    <a:solidFill>
                      <a:srgbClr val="000000"/>
                    </a:solidFill>
                    <a:effectLst/>
                    <a:latin typeface="Smoothy Slanted" pitchFamily="2" charset="77"/>
                    <a:ea typeface="Tahoma"/>
                    <a:cs typeface="Tahoma"/>
                  </a:rPr>
                  <a:t>¡Sí!</a:t>
                </a:r>
              </a:p>
            </p:txBody>
          </p:sp>
          <p:grpSp>
            <p:nvGrpSpPr>
              <p:cNvPr id="35" name="Group 34">
                <a:extLst>
                  <a:ext uri="{FF2B5EF4-FFF2-40B4-BE49-F238E27FC236}">
                    <a16:creationId xmlns:a16="http://schemas.microsoft.com/office/drawing/2014/main" id="{7CF3158F-BF94-AC4B-BCE0-1F2BDBC5B9E8}"/>
                  </a:ext>
                </a:extLst>
              </p:cNvPr>
              <p:cNvGrpSpPr/>
              <p:nvPr/>
            </p:nvGrpSpPr>
            <p:grpSpPr>
              <a:xfrm>
                <a:off x="2559544" y="343701"/>
                <a:ext cx="5281205" cy="646331"/>
                <a:chOff x="2109299" y="274927"/>
                <a:chExt cx="4844516" cy="646331"/>
              </a:xfrm>
            </p:grpSpPr>
            <p:sp>
              <p:nvSpPr>
                <p:cNvPr id="38" name="Rectangle 37">
                  <a:extLst>
                    <a:ext uri="{FF2B5EF4-FFF2-40B4-BE49-F238E27FC236}">
                      <a16:creationId xmlns:a16="http://schemas.microsoft.com/office/drawing/2014/main" id="{FEA2350C-BD68-5845-9355-69F9BA770E92}"/>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A85D9AE-D0D0-9A4C-A5ED-6F3292B4D164}"/>
                    </a:ext>
                  </a:extLst>
                </p:cNvPr>
                <p:cNvSpPr txBox="1"/>
                <p:nvPr/>
              </p:nvSpPr>
              <p:spPr>
                <a:xfrm>
                  <a:off x="2109299" y="274927"/>
                  <a:ext cx="4844516" cy="646331"/>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¿Alguna pregunta?</a:t>
                  </a:r>
                </a:p>
              </p:txBody>
            </p:sp>
          </p:grpSp>
          <p:sp>
            <p:nvSpPr>
              <p:cNvPr id="36" name="Oval 35">
                <a:extLst>
                  <a:ext uri="{FF2B5EF4-FFF2-40B4-BE49-F238E27FC236}">
                    <a16:creationId xmlns:a16="http://schemas.microsoft.com/office/drawing/2014/main" id="{D6DE5327-659E-F64D-8A7E-3B941E5168D1}"/>
                  </a:ext>
                </a:extLst>
              </p:cNvPr>
              <p:cNvSpPr/>
              <p:nvPr/>
            </p:nvSpPr>
            <p:spPr>
              <a:xfrm>
                <a:off x="2384481" y="1581735"/>
                <a:ext cx="1145528" cy="10315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4FA0149-D42C-F642-BA92-65EC6F15B582}"/>
                  </a:ext>
                </a:extLst>
              </p:cNvPr>
              <p:cNvSpPr txBox="1"/>
              <p:nvPr/>
            </p:nvSpPr>
            <p:spPr>
              <a:xfrm rot="20117668">
                <a:off x="2323753" y="1779200"/>
                <a:ext cx="1376516" cy="769441"/>
              </a:xfrm>
              <a:prstGeom prst="rect">
                <a:avLst/>
              </a:prstGeom>
              <a:noFill/>
            </p:spPr>
            <p:txBody>
              <a:bodyPr wrap="square" rtlCol="0">
                <a:spAutoFit/>
              </a:bodyPr>
              <a:lstStyle/>
              <a:p>
                <a:pPr algn="ctr"/>
                <a:r>
                  <a:rPr lang="es-MX" sz="2200" i="1" strike="noStrike" cap="none" spc="0" baseline="0" dirty="0">
                    <a:solidFill>
                      <a:srgbClr val="000000"/>
                    </a:solidFill>
                    <a:effectLst/>
                    <a:latin typeface="Smoothy Slanted" pitchFamily="2" charset="77"/>
                    <a:ea typeface="Tahoma"/>
                    <a:cs typeface="Tahoma"/>
                  </a:rPr>
                  <a:t>Tengo una pregunta</a:t>
                </a:r>
                <a:endParaRPr lang="en-US" sz="2200" i="1" dirty="0">
                  <a:latin typeface="Smoothy Slanted" pitchFamily="2" charset="77"/>
                  <a:ea typeface="Tahoma" panose="020B0604030504040204" pitchFamily="34" charset="0"/>
                  <a:cs typeface="Tahoma" panose="020B0604030504040204" pitchFamily="34" charset="0"/>
                </a:endParaRPr>
              </a:p>
            </p:txBody>
          </p:sp>
        </p:grpSp>
        <p:sp>
          <p:nvSpPr>
            <p:cNvPr id="30" name="Rectangle 29">
              <a:extLst>
                <a:ext uri="{FF2B5EF4-FFF2-40B4-BE49-F238E27FC236}">
                  <a16:creationId xmlns:a16="http://schemas.microsoft.com/office/drawing/2014/main" id="{15BF8D83-C3C8-8C41-B794-777EE150701D}"/>
                </a:ext>
              </a:extLst>
            </p:cNvPr>
            <p:cNvSpPr/>
            <p:nvPr/>
          </p:nvSpPr>
          <p:spPr>
            <a:xfrm>
              <a:off x="9440010" y="2255267"/>
              <a:ext cx="893876" cy="434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8E2A2B3E-BFA5-5D4D-973B-F314D9A2E792}"/>
              </a:ext>
            </a:extLst>
          </p:cNvPr>
          <p:cNvSpPr txBox="1"/>
          <p:nvPr/>
        </p:nvSpPr>
        <p:spPr>
          <a:xfrm>
            <a:off x="9532847" y="2327092"/>
            <a:ext cx="866394" cy="492443"/>
          </a:xfrm>
          <a:prstGeom prst="rect">
            <a:avLst/>
          </a:prstGeom>
          <a:noFill/>
        </p:spPr>
        <p:txBody>
          <a:bodyPr wrap="square">
            <a:spAutoFit/>
          </a:bodyPr>
          <a:lstStyle/>
          <a:p>
            <a:r>
              <a:rPr lang="en-US" sz="2600" i="1" dirty="0" err="1">
                <a:effectLst/>
                <a:latin typeface="Smoothy Slanted" pitchFamily="2" charset="77"/>
              </a:rPr>
              <a:t>Cómo</a:t>
            </a:r>
            <a:endParaRPr lang="en-US" sz="2600" i="1" dirty="0">
              <a:effectLst/>
              <a:latin typeface="Smoothy Slanted" pitchFamily="2" charset="77"/>
            </a:endParaRPr>
          </a:p>
        </p:txBody>
      </p:sp>
    </p:spTree>
    <p:extLst>
      <p:ext uri="{BB962C8B-B14F-4D97-AF65-F5344CB8AC3E}">
        <p14:creationId xmlns:p14="http://schemas.microsoft.com/office/powerpoint/2010/main" val="867704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p:cNvSpPr txBox="1"/>
          <p:nvPr/>
        </p:nvSpPr>
        <p:spPr>
          <a:xfrm>
            <a:off x="2275516" y="2103536"/>
            <a:ext cx="8072011" cy="2123658"/>
          </a:xfrm>
          <a:prstGeom prst="rect">
            <a:avLst/>
          </a:prstGeom>
          <a:noFill/>
          <a:ln w="57150">
            <a:solidFill>
              <a:schemeClr val="tx1"/>
            </a:solidFill>
          </a:ln>
        </p:spPr>
        <p:txBody>
          <a:bodyPr wrap="square" rtlCol="0">
            <a:spAutoFit/>
          </a:bodyPr>
          <a:lstStyle/>
          <a:p>
            <a:pPr algn="ctr"/>
            <a:r>
              <a:rPr lang="es-MX" sz="4400" dirty="0">
                <a:latin typeface="Tahoma" panose="020B0604030504040204" pitchFamily="34" charset="0"/>
                <a:ea typeface="Tahoma" panose="020B0604030504040204" pitchFamily="34" charset="0"/>
                <a:cs typeface="Tahoma" panose="020B0604030504040204" pitchFamily="34" charset="0"/>
              </a:rPr>
              <a:t>¿Quién puede decidir cuándo es momento para usted para tener sexo?</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54811"/>
            <a:ext cx="1370700" cy="542321"/>
          </a:xfrm>
          <a:prstGeom prst="rect">
            <a:avLst/>
          </a:prstGeom>
        </p:spPr>
      </p:pic>
      <p:sp>
        <p:nvSpPr>
          <p:cNvPr id="10" name="Footer Placeholder 3">
            <a:extLst>
              <a:ext uri="{FF2B5EF4-FFF2-40B4-BE49-F238E27FC236}">
                <a16:creationId xmlns:a16="http://schemas.microsoft.com/office/drawing/2014/main" id="{713DB1B7-8C7A-4B0B-84B2-884A929B7E69}"/>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grpSp>
        <p:nvGrpSpPr>
          <p:cNvPr id="11" name="Group 10">
            <a:extLst>
              <a:ext uri="{FF2B5EF4-FFF2-40B4-BE49-F238E27FC236}">
                <a16:creationId xmlns:a16="http://schemas.microsoft.com/office/drawing/2014/main" id="{545C34DE-4F2E-DC49-931A-4C90AED6E256}"/>
              </a:ext>
            </a:extLst>
          </p:cNvPr>
          <p:cNvGrpSpPr/>
          <p:nvPr/>
        </p:nvGrpSpPr>
        <p:grpSpPr>
          <a:xfrm>
            <a:off x="2014785" y="127392"/>
            <a:ext cx="5811864" cy="1200329"/>
            <a:chOff x="2143433" y="259759"/>
            <a:chExt cx="3490452" cy="1200329"/>
          </a:xfrm>
        </p:grpSpPr>
        <p:sp>
          <p:nvSpPr>
            <p:cNvPr id="12" name="Rectangle 11">
              <a:extLst>
                <a:ext uri="{FF2B5EF4-FFF2-40B4-BE49-F238E27FC236}">
                  <a16:creationId xmlns:a16="http://schemas.microsoft.com/office/drawing/2014/main" id="{25DBFFED-FFE4-F040-8DDB-AF98952CCB9E}"/>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2CEFD2-7744-384B-8D59-48A2270538B9}"/>
                </a:ext>
              </a:extLst>
            </p:cNvPr>
            <p:cNvSpPr txBox="1"/>
            <p:nvPr/>
          </p:nvSpPr>
          <p:spPr>
            <a:xfrm>
              <a:off x="2256086" y="259759"/>
              <a:ext cx="2945180" cy="1200329"/>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Tree>
    <p:extLst>
      <p:ext uri="{BB962C8B-B14F-4D97-AF65-F5344CB8AC3E}">
        <p14:creationId xmlns:p14="http://schemas.microsoft.com/office/powerpoint/2010/main" val="3324930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60D75A-EA2A-C145-BFB1-843BC7845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45788" cy="6858000"/>
          </a:xfrm>
          <a:prstGeom prst="rect">
            <a:avLst/>
          </a:prstGeom>
        </p:spPr>
      </p:pic>
      <p:pic>
        <p:nvPicPr>
          <p:cNvPr id="11" name="Picture 10">
            <a:extLst>
              <a:ext uri="{FF2B5EF4-FFF2-40B4-BE49-F238E27FC236}">
                <a16:creationId xmlns:a16="http://schemas.microsoft.com/office/drawing/2014/main" id="{B3212C1E-3CDC-384E-A57D-4419060E5D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2" name="Group 11">
            <a:extLst>
              <a:ext uri="{FF2B5EF4-FFF2-40B4-BE49-F238E27FC236}">
                <a16:creationId xmlns:a16="http://schemas.microsoft.com/office/drawing/2014/main" id="{F553280C-499A-0447-BEE5-38F54B5378C8}"/>
              </a:ext>
            </a:extLst>
          </p:cNvPr>
          <p:cNvGrpSpPr/>
          <p:nvPr/>
        </p:nvGrpSpPr>
        <p:grpSpPr>
          <a:xfrm>
            <a:off x="2143433" y="259759"/>
            <a:ext cx="4680700" cy="646331"/>
            <a:chOff x="2143433" y="259759"/>
            <a:chExt cx="3490452" cy="646331"/>
          </a:xfrm>
        </p:grpSpPr>
        <p:sp>
          <p:nvSpPr>
            <p:cNvPr id="13" name="Rectangle 12">
              <a:extLst>
                <a:ext uri="{FF2B5EF4-FFF2-40B4-BE49-F238E27FC236}">
                  <a16:creationId xmlns:a16="http://schemas.microsoft.com/office/drawing/2014/main" id="{592C7994-CF65-4442-A927-2C947A82DFE8}"/>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14" name="TextBox 13">
              <a:extLst>
                <a:ext uri="{FF2B5EF4-FFF2-40B4-BE49-F238E27FC236}">
                  <a16:creationId xmlns:a16="http://schemas.microsoft.com/office/drawing/2014/main" id="{B231FDB0-C7A2-6747-B169-6A5951CBA042}"/>
                </a:ext>
              </a:extLst>
            </p:cNvPr>
            <p:cNvSpPr txBox="1"/>
            <p:nvPr/>
          </p:nvSpPr>
          <p:spPr>
            <a:xfrm>
              <a:off x="2256086" y="259759"/>
              <a:ext cx="2945180"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Autocuidado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a:t>
              </a:r>
            </a:p>
          </p:txBody>
        </p:sp>
      </p:grpSp>
      <p:sp>
        <p:nvSpPr>
          <p:cNvPr id="15" name="Footer Placeholder 3">
            <a:extLst>
              <a:ext uri="{FF2B5EF4-FFF2-40B4-BE49-F238E27FC236}">
                <a16:creationId xmlns:a16="http://schemas.microsoft.com/office/drawing/2014/main" id="{524823D3-454D-9644-9EEA-479D71DB7244}"/>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139173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p:cNvSpPr txBox="1"/>
          <p:nvPr/>
        </p:nvSpPr>
        <p:spPr>
          <a:xfrm>
            <a:off x="2275516" y="2332136"/>
            <a:ext cx="8072011" cy="2123658"/>
          </a:xfrm>
          <a:prstGeom prst="rect">
            <a:avLst/>
          </a:prstGeom>
          <a:noFill/>
          <a:ln w="57150">
            <a:solidFill>
              <a:schemeClr val="tx1"/>
            </a:solidFill>
          </a:ln>
        </p:spPr>
        <p:txBody>
          <a:bodyPr wrap="square" rtlCol="0">
            <a:spAutoFit/>
          </a:bodyPr>
          <a:lstStyle/>
          <a:p>
            <a:pPr algn="ctr"/>
            <a:r>
              <a:rPr lang="es-MX" sz="4400" dirty="0">
                <a:latin typeface="Tahoma" panose="020B0604030504040204" pitchFamily="34" charset="0"/>
                <a:ea typeface="Tahoma" panose="020B0604030504040204" pitchFamily="34" charset="0"/>
                <a:cs typeface="Tahoma" panose="020B0604030504040204" pitchFamily="34" charset="0"/>
              </a:rPr>
              <a:t>Nombre un elemento en nuestra Lista de verificación para una sexualidad segura.</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54811"/>
            <a:ext cx="1370700" cy="542321"/>
          </a:xfrm>
          <a:prstGeom prst="rect">
            <a:avLst/>
          </a:prstGeom>
        </p:spPr>
      </p:pic>
      <p:grpSp>
        <p:nvGrpSpPr>
          <p:cNvPr id="7" name="Group 6"/>
          <p:cNvGrpSpPr/>
          <p:nvPr/>
        </p:nvGrpSpPr>
        <p:grpSpPr>
          <a:xfrm>
            <a:off x="2014785" y="127392"/>
            <a:ext cx="5811864" cy="1200329"/>
            <a:chOff x="2143433" y="259759"/>
            <a:chExt cx="3490452" cy="1200329"/>
          </a:xfrm>
        </p:grpSpPr>
        <p:sp>
          <p:nvSpPr>
            <p:cNvPr id="8" name="Rectangle 7"/>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56086" y="259759"/>
              <a:ext cx="2945180" cy="1200329"/>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10" name="Footer Placeholder 3">
            <a:extLst>
              <a:ext uri="{FF2B5EF4-FFF2-40B4-BE49-F238E27FC236}">
                <a16:creationId xmlns:a16="http://schemas.microsoft.com/office/drawing/2014/main" id="{743E5CF8-E440-497E-9F36-300AD838713E}"/>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3029608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1836954" y="3467694"/>
            <a:ext cx="8518092" cy="1655058"/>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1"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2"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400" b="1">
                  <a:latin typeface="Tahoma" panose="020B0604030504040204" pitchFamily="34" charset="0"/>
                  <a:ea typeface="Tahoma" panose="020B0604030504040204" pitchFamily="34" charset="0"/>
                  <a:cs typeface="Tahoma" panose="020B0604030504040204" pitchFamily="34" charset="0"/>
                </a:rPr>
                <a:t>NO</a:t>
              </a:r>
            </a:p>
          </p:txBody>
        </p:sp>
      </p:grpSp>
      <p:sp>
        <p:nvSpPr>
          <p:cNvPr id="13" name="TextBox 12"/>
          <p:cNvSpPr txBox="1"/>
          <p:nvPr/>
        </p:nvSpPr>
        <p:spPr>
          <a:xfrm>
            <a:off x="2179264" y="1718525"/>
            <a:ext cx="8072011" cy="1200329"/>
          </a:xfrm>
          <a:prstGeom prst="rect">
            <a:avLst/>
          </a:prstGeom>
          <a:noFill/>
          <a:ln w="57150">
            <a:solidFill>
              <a:schemeClr val="tx1"/>
            </a:solidFill>
          </a:ln>
        </p:spPr>
        <p:txBody>
          <a:bodyPr wrap="square" rtlCol="0">
            <a:spAutoFit/>
          </a:bodyPr>
          <a:lstStyle/>
          <a:p>
            <a:pPr algn="ctr"/>
            <a:r>
              <a:rPr lang="es-MX" sz="3600" dirty="0">
                <a:latin typeface="Tahoma" panose="020B0604030504040204" pitchFamily="34" charset="0"/>
                <a:ea typeface="Tahoma" panose="020B0604030504040204" pitchFamily="34" charset="0"/>
                <a:cs typeface="Tahoma" panose="020B0604030504040204" pitchFamily="34" charset="0"/>
              </a:rPr>
              <a:t>¿Puede cambiar de opinión sobre tener sexo en cualquier momento?</a:t>
            </a: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54811"/>
            <a:ext cx="1370700" cy="542321"/>
          </a:xfrm>
          <a:prstGeom prst="rect">
            <a:avLst/>
          </a:prstGeom>
        </p:spPr>
      </p:pic>
      <p:sp>
        <p:nvSpPr>
          <p:cNvPr id="19" name="Footer Placeholder 3">
            <a:extLst>
              <a:ext uri="{FF2B5EF4-FFF2-40B4-BE49-F238E27FC236}">
                <a16:creationId xmlns:a16="http://schemas.microsoft.com/office/drawing/2014/main" id="{25E14133-63F4-490E-8B44-F468ADDFB9D6}"/>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grpSp>
        <p:nvGrpSpPr>
          <p:cNvPr id="20" name="Group 19">
            <a:extLst>
              <a:ext uri="{FF2B5EF4-FFF2-40B4-BE49-F238E27FC236}">
                <a16:creationId xmlns:a16="http://schemas.microsoft.com/office/drawing/2014/main" id="{82908370-9AA1-6143-8755-B4B6EA7EA04E}"/>
              </a:ext>
            </a:extLst>
          </p:cNvPr>
          <p:cNvGrpSpPr/>
          <p:nvPr/>
        </p:nvGrpSpPr>
        <p:grpSpPr>
          <a:xfrm>
            <a:off x="2014785" y="127392"/>
            <a:ext cx="5811864" cy="1200329"/>
            <a:chOff x="2143433" y="259759"/>
            <a:chExt cx="3490452" cy="1200329"/>
          </a:xfrm>
        </p:grpSpPr>
        <p:sp>
          <p:nvSpPr>
            <p:cNvPr id="21" name="Rectangle 20">
              <a:extLst>
                <a:ext uri="{FF2B5EF4-FFF2-40B4-BE49-F238E27FC236}">
                  <a16:creationId xmlns:a16="http://schemas.microsoft.com/office/drawing/2014/main" id="{9AE64D63-AC7D-644B-B1DC-DCAAD3A132D3}"/>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4EF7A4-44E7-2048-9748-57BDC69ADBE2}"/>
                </a:ext>
              </a:extLst>
            </p:cNvPr>
            <p:cNvSpPr txBox="1"/>
            <p:nvPr/>
          </p:nvSpPr>
          <p:spPr>
            <a:xfrm>
              <a:off x="2256086" y="259759"/>
              <a:ext cx="2945180" cy="1200329"/>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Tree>
    <p:extLst>
      <p:ext uri="{BB962C8B-B14F-4D97-AF65-F5344CB8AC3E}">
        <p14:creationId xmlns:p14="http://schemas.microsoft.com/office/powerpoint/2010/main" val="1961004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C0743E46-3E1D-A24A-B9FE-224251FF6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7452" cy="6858000"/>
          </a:xfrm>
          <a:prstGeom prst="rect">
            <a:avLst/>
          </a:prstGeom>
        </p:spPr>
      </p:pic>
      <p:pic>
        <p:nvPicPr>
          <p:cNvPr id="44" name="Picture 43">
            <a:extLst>
              <a:ext uri="{FF2B5EF4-FFF2-40B4-BE49-F238E27FC236}">
                <a16:creationId xmlns:a16="http://schemas.microsoft.com/office/drawing/2014/main" id="{FF3C617F-F4D2-104F-8B7F-07E92C442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759" y="1056528"/>
            <a:ext cx="5814077" cy="4492696"/>
          </a:xfrm>
          <a:prstGeom prst="rect">
            <a:avLst/>
          </a:prstGeom>
        </p:spPr>
      </p:pic>
      <p:sp>
        <p:nvSpPr>
          <p:cNvPr id="45" name="Footer Placeholder 3">
            <a:extLst>
              <a:ext uri="{FF2B5EF4-FFF2-40B4-BE49-F238E27FC236}">
                <a16:creationId xmlns:a16="http://schemas.microsoft.com/office/drawing/2014/main" id="{9542CCCB-B284-B149-9FA9-40B9490EA659}"/>
              </a:ext>
            </a:extLst>
          </p:cNvPr>
          <p:cNvSpPr txBox="1"/>
          <p:nvPr/>
        </p:nvSpPr>
        <p:spPr>
          <a:xfrm>
            <a:off x="8967435" y="6439711"/>
            <a:ext cx="3224565"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p>
        </p:txBody>
      </p:sp>
      <p:pic>
        <p:nvPicPr>
          <p:cNvPr id="46" name="Picture 45">
            <a:extLst>
              <a:ext uri="{FF2B5EF4-FFF2-40B4-BE49-F238E27FC236}">
                <a16:creationId xmlns:a16="http://schemas.microsoft.com/office/drawing/2014/main" id="{FB610B1C-923B-5345-B895-BB6A9C214DE2}"/>
              </a:ext>
            </a:extLst>
          </p:cNvPr>
          <p:cNvPicPr>
            <a:picLocks noChangeAspect="1"/>
          </p:cNvPicPr>
          <p:nvPr/>
        </p:nvPicPr>
        <p:blipFill>
          <a:blip r:embed="rId5">
            <a:extLst>
              <a:ext uri="{28A0092B-C50C-407E-A947-70E740481C1C}">
                <a14:useLocalDpi xmlns:a14="http://schemas.microsoft.com/office/drawing/2010/main" val="0"/>
              </a:ext>
            </a:extLst>
          </a:blip>
          <a:srcRect l="37147" t="37681" r="37800" b="44734"/>
          <a:stretch>
            <a:fillRect/>
          </a:stretch>
        </p:blipFill>
        <p:spPr>
          <a:xfrm>
            <a:off x="10927290" y="202648"/>
            <a:ext cx="1147800" cy="419100"/>
          </a:xfrm>
          <a:prstGeom prst="rect">
            <a:avLst/>
          </a:prstGeom>
        </p:spPr>
      </p:pic>
      <p:grpSp>
        <p:nvGrpSpPr>
          <p:cNvPr id="47" name="Group 46">
            <a:extLst>
              <a:ext uri="{FF2B5EF4-FFF2-40B4-BE49-F238E27FC236}">
                <a16:creationId xmlns:a16="http://schemas.microsoft.com/office/drawing/2014/main" id="{F06563FF-1838-754B-B1F4-E23688CF05D2}"/>
              </a:ext>
            </a:extLst>
          </p:cNvPr>
          <p:cNvGrpSpPr/>
          <p:nvPr/>
        </p:nvGrpSpPr>
        <p:grpSpPr>
          <a:xfrm>
            <a:off x="2129459" y="120255"/>
            <a:ext cx="9497693" cy="5012440"/>
            <a:chOff x="2129459" y="120255"/>
            <a:chExt cx="9497693" cy="5012440"/>
          </a:xfrm>
        </p:grpSpPr>
        <p:sp>
          <p:nvSpPr>
            <p:cNvPr id="48" name="Moon 47">
              <a:extLst>
                <a:ext uri="{FF2B5EF4-FFF2-40B4-BE49-F238E27FC236}">
                  <a16:creationId xmlns:a16="http://schemas.microsoft.com/office/drawing/2014/main" id="{75858AA5-6F41-E341-AB3E-763AF3AE0848}"/>
                </a:ext>
              </a:extLst>
            </p:cNvPr>
            <p:cNvSpPr/>
            <p:nvPr/>
          </p:nvSpPr>
          <p:spPr>
            <a:xfrm rot="12641641">
              <a:off x="8576732" y="2457084"/>
              <a:ext cx="884070" cy="2196376"/>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421173D-CE4E-5A45-B16C-08A1CC8BD252}"/>
                </a:ext>
              </a:extLst>
            </p:cNvPr>
            <p:cNvSpPr/>
            <p:nvPr/>
          </p:nvSpPr>
          <p:spPr>
            <a:xfrm>
              <a:off x="8553159" y="4256920"/>
              <a:ext cx="328367" cy="25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706CC3CD-3DEA-C647-9299-C3AC2FB8A026}"/>
                </a:ext>
              </a:extLst>
            </p:cNvPr>
            <p:cNvGrpSpPr/>
            <p:nvPr/>
          </p:nvGrpSpPr>
          <p:grpSpPr>
            <a:xfrm>
              <a:off x="2129459" y="120255"/>
              <a:ext cx="9497693" cy="5012440"/>
              <a:chOff x="2129459" y="120255"/>
              <a:chExt cx="9497693" cy="5012440"/>
            </a:xfrm>
          </p:grpSpPr>
          <p:sp>
            <p:nvSpPr>
              <p:cNvPr id="51" name="Oval 50">
                <a:extLst>
                  <a:ext uri="{FF2B5EF4-FFF2-40B4-BE49-F238E27FC236}">
                    <a16:creationId xmlns:a16="http://schemas.microsoft.com/office/drawing/2014/main" id="{877DFF2E-B0BE-5143-AAB6-C2B59AB99619}"/>
                  </a:ext>
                </a:extLst>
              </p:cNvPr>
              <p:cNvSpPr/>
              <p:nvPr/>
            </p:nvSpPr>
            <p:spPr>
              <a:xfrm>
                <a:off x="9541396" y="4510920"/>
                <a:ext cx="1797163" cy="4957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301416F-18C4-F74F-A34A-31A929611AA8}"/>
                  </a:ext>
                </a:extLst>
              </p:cNvPr>
              <p:cNvGrpSpPr/>
              <p:nvPr/>
            </p:nvGrpSpPr>
            <p:grpSpPr>
              <a:xfrm>
                <a:off x="2129459" y="120255"/>
                <a:ext cx="9497693" cy="5012440"/>
                <a:chOff x="2129459" y="120255"/>
                <a:chExt cx="9497693" cy="5012440"/>
              </a:xfrm>
            </p:grpSpPr>
            <p:pic>
              <p:nvPicPr>
                <p:cNvPr id="53" name="Picture 2" descr="4f7404e9-4e46-4c7e-b722-ae5465174d6e@namprd16">
                  <a:extLst>
                    <a:ext uri="{FF2B5EF4-FFF2-40B4-BE49-F238E27FC236}">
                      <a16:creationId xmlns:a16="http://schemas.microsoft.com/office/drawing/2014/main" id="{FEBB7112-A762-CD41-88F6-336C2D7306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005" r="42347" b="24150"/>
                <a:stretch>
                  <a:fillRect/>
                </a:stretch>
              </p:blipFill>
              <p:spPr bwMode="auto">
                <a:xfrm>
                  <a:off x="2129459" y="948919"/>
                  <a:ext cx="357632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53">
                  <a:extLst>
                    <a:ext uri="{FF2B5EF4-FFF2-40B4-BE49-F238E27FC236}">
                      <a16:creationId xmlns:a16="http://schemas.microsoft.com/office/drawing/2014/main" id="{B116B7DE-33F7-E148-8C20-37D08420AE41}"/>
                    </a:ext>
                  </a:extLst>
                </p:cNvPr>
                <p:cNvSpPr/>
                <p:nvPr/>
              </p:nvSpPr>
              <p:spPr>
                <a:xfrm>
                  <a:off x="9743440" y="3657600"/>
                  <a:ext cx="1432561" cy="528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363A93EE-9A60-F547-8514-51D68579CD15}"/>
                    </a:ext>
                  </a:extLst>
                </p:cNvPr>
                <p:cNvSpPr txBox="1"/>
                <p:nvPr/>
              </p:nvSpPr>
              <p:spPr>
                <a:xfrm>
                  <a:off x="9842090" y="3679356"/>
                  <a:ext cx="1376070" cy="646331"/>
                </a:xfrm>
                <a:prstGeom prst="rect">
                  <a:avLst/>
                </a:prstGeom>
                <a:noFill/>
              </p:spPr>
              <p:txBody>
                <a:bodyPr wrap="square" rtlCol="0">
                  <a:spAutoFit/>
                </a:bodyPr>
                <a:lstStyle/>
                <a:p>
                  <a:pPr algn="ctr"/>
                  <a:r>
                    <a:rPr lang="es-MX" b="0" i="0" strike="noStrike" cap="none" spc="0" baseline="0" dirty="0">
                      <a:solidFill>
                        <a:srgbClr val="000000"/>
                      </a:solidFill>
                      <a:effectLst/>
                      <a:latin typeface="Smoothy" pitchFamily="2" charset="77"/>
                      <a:ea typeface="Tahoma"/>
                      <a:cs typeface="Tahoma"/>
                    </a:rPr>
                    <a:t>Hola. ¿Puede hablar?</a:t>
                  </a:r>
                </a:p>
              </p:txBody>
            </p:sp>
            <p:sp>
              <p:nvSpPr>
                <p:cNvPr id="56" name="TextBox 55">
                  <a:extLst>
                    <a:ext uri="{FF2B5EF4-FFF2-40B4-BE49-F238E27FC236}">
                      <a16:creationId xmlns:a16="http://schemas.microsoft.com/office/drawing/2014/main" id="{D37D3867-AF6B-3542-AF23-5364E6B1C9C9}"/>
                    </a:ext>
                  </a:extLst>
                </p:cNvPr>
                <p:cNvSpPr txBox="1"/>
                <p:nvPr/>
              </p:nvSpPr>
              <p:spPr>
                <a:xfrm>
                  <a:off x="9252801" y="4547920"/>
                  <a:ext cx="2374351" cy="584775"/>
                </a:xfrm>
                <a:prstGeom prst="rect">
                  <a:avLst/>
                </a:prstGeom>
                <a:noFill/>
              </p:spPr>
              <p:txBody>
                <a:bodyPr wrap="square" rtlCol="0">
                  <a:spAutoFit/>
                </a:bodyPr>
                <a:lstStyle/>
                <a:p>
                  <a:pPr algn="ctr"/>
                  <a:r>
                    <a:rPr lang="es-MX" sz="1600" b="0" i="0" strike="noStrike" cap="none" spc="0" baseline="0" dirty="0">
                      <a:solidFill>
                        <a:srgbClr val="000000"/>
                      </a:solidFill>
                      <a:effectLst/>
                      <a:latin typeface="Smoothy" pitchFamily="2" charset="77"/>
                      <a:ea typeface="Tahoma"/>
                      <a:cs typeface="Tahoma"/>
                    </a:rPr>
                    <a:t>Sí. ¿En qué le puedo </a:t>
                  </a:r>
                </a:p>
                <a:p>
                  <a:pPr algn="ctr"/>
                  <a:r>
                    <a:rPr lang="es-MX" sz="1600" b="0" i="0" strike="noStrike" cap="none" spc="0" baseline="0" dirty="0">
                      <a:solidFill>
                        <a:srgbClr val="000000"/>
                      </a:solidFill>
                      <a:effectLst/>
                      <a:latin typeface="Smoothy" pitchFamily="2" charset="77"/>
                      <a:ea typeface="Tahoma"/>
                      <a:cs typeface="Tahoma"/>
                    </a:rPr>
                    <a:t>ayudar?</a:t>
                  </a:r>
                </a:p>
              </p:txBody>
            </p:sp>
            <p:grpSp>
              <p:nvGrpSpPr>
                <p:cNvPr id="57" name="Group 56">
                  <a:extLst>
                    <a:ext uri="{FF2B5EF4-FFF2-40B4-BE49-F238E27FC236}">
                      <a16:creationId xmlns:a16="http://schemas.microsoft.com/office/drawing/2014/main" id="{A6E82DB8-3AD0-834A-8603-2BE6EA242C51}"/>
                    </a:ext>
                  </a:extLst>
                </p:cNvPr>
                <p:cNvGrpSpPr/>
                <p:nvPr/>
              </p:nvGrpSpPr>
              <p:grpSpPr>
                <a:xfrm>
                  <a:off x="2428239" y="120255"/>
                  <a:ext cx="6453287" cy="646331"/>
                  <a:chOff x="2428239" y="120255"/>
                  <a:chExt cx="6453287" cy="646331"/>
                </a:xfrm>
              </p:grpSpPr>
              <p:sp>
                <p:nvSpPr>
                  <p:cNvPr id="59" name="Rectangle 58">
                    <a:extLst>
                      <a:ext uri="{FF2B5EF4-FFF2-40B4-BE49-F238E27FC236}">
                        <a16:creationId xmlns:a16="http://schemas.microsoft.com/office/drawing/2014/main" id="{75E23851-4932-7243-B720-63F055C3CA51}"/>
                      </a:ext>
                    </a:extLst>
                  </p:cNvPr>
                  <p:cNvSpPr/>
                  <p:nvPr/>
                </p:nvSpPr>
                <p:spPr>
                  <a:xfrm>
                    <a:off x="2428239" y="182337"/>
                    <a:ext cx="4913421" cy="549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C1B9056-A08F-6A4C-880C-CAEA5A586B83}"/>
                      </a:ext>
                    </a:extLst>
                  </p:cNvPr>
                  <p:cNvSpPr txBox="1"/>
                  <p:nvPr/>
                </p:nvSpPr>
                <p:spPr>
                  <a:xfrm>
                    <a:off x="2428240" y="120255"/>
                    <a:ext cx="6453286" cy="646331"/>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Cómo pedir ayuda</a:t>
                    </a:r>
                  </a:p>
                </p:txBody>
              </p:sp>
            </p:grpSp>
            <p:sp>
              <p:nvSpPr>
                <p:cNvPr id="58" name="TextBox 57">
                  <a:extLst>
                    <a:ext uri="{FF2B5EF4-FFF2-40B4-BE49-F238E27FC236}">
                      <a16:creationId xmlns:a16="http://schemas.microsoft.com/office/drawing/2014/main" id="{B505A207-0642-EB4C-82AE-80AAFA88A777}"/>
                    </a:ext>
                  </a:extLst>
                </p:cNvPr>
                <p:cNvSpPr txBox="1"/>
                <p:nvPr/>
              </p:nvSpPr>
              <p:spPr>
                <a:xfrm rot="18672716">
                  <a:off x="8063248" y="3506640"/>
                  <a:ext cx="2253456" cy="457200"/>
                </a:xfrm>
                <a:prstGeom prst="rect">
                  <a:avLst/>
                </a:prstGeom>
                <a:noFill/>
              </p:spPr>
              <p:txBody>
                <a:bodyPr wrap="square" rtlCol="0">
                  <a:spAutoFit/>
                </a:bodyPr>
                <a:lstStyle/>
                <a:p>
                  <a:pPr lvl="0"/>
                  <a:r>
                    <a:rPr lang="es-MX" sz="2400" b="1" i="0" strike="noStrike" cap="none" spc="0" baseline="0" dirty="0">
                      <a:solidFill>
                        <a:srgbClr val="000000"/>
                      </a:solidFill>
                      <a:effectLst/>
                      <a:latin typeface="Tahoma"/>
                      <a:ea typeface="Tahoma"/>
                      <a:cs typeface="Tahoma"/>
                    </a:rPr>
                    <a:t>¡Pida ayuda!</a:t>
                  </a:r>
                </a:p>
              </p:txBody>
            </p:sp>
          </p:grpSp>
        </p:grpSp>
      </p:grpSp>
    </p:spTree>
    <p:extLst>
      <p:ext uri="{BB962C8B-B14F-4D97-AF65-F5344CB8AC3E}">
        <p14:creationId xmlns:p14="http://schemas.microsoft.com/office/powerpoint/2010/main" val="2191459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5B45DA-87A0-0B49-A565-0DED80143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3D2523F-AB24-6E4C-8616-6C7303BB48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9" name="Group 18">
            <a:extLst>
              <a:ext uri="{FF2B5EF4-FFF2-40B4-BE49-F238E27FC236}">
                <a16:creationId xmlns:a16="http://schemas.microsoft.com/office/drawing/2014/main" id="{D6C77338-E32E-F04F-B1D2-0996D4929C24}"/>
              </a:ext>
            </a:extLst>
          </p:cNvPr>
          <p:cNvGrpSpPr/>
          <p:nvPr/>
        </p:nvGrpSpPr>
        <p:grpSpPr>
          <a:xfrm>
            <a:off x="2465491" y="193835"/>
            <a:ext cx="8379490" cy="3876720"/>
            <a:chOff x="2465491" y="193835"/>
            <a:chExt cx="8379490" cy="3876720"/>
          </a:xfrm>
        </p:grpSpPr>
        <p:sp>
          <p:nvSpPr>
            <p:cNvPr id="20" name="Oval 19">
              <a:extLst>
                <a:ext uri="{FF2B5EF4-FFF2-40B4-BE49-F238E27FC236}">
                  <a16:creationId xmlns:a16="http://schemas.microsoft.com/office/drawing/2014/main" id="{CC3707C7-AF1D-1944-B314-9F9660932A22}"/>
                </a:ext>
              </a:extLst>
            </p:cNvPr>
            <p:cNvSpPr/>
            <p:nvPr/>
          </p:nvSpPr>
          <p:spPr>
            <a:xfrm>
              <a:off x="7069394" y="1956619"/>
              <a:ext cx="3775587" cy="21139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F596D99-11A4-2242-A717-02EC2AB53F25}"/>
                </a:ext>
              </a:extLst>
            </p:cNvPr>
            <p:cNvSpPr/>
            <p:nvPr/>
          </p:nvSpPr>
          <p:spPr>
            <a:xfrm>
              <a:off x="2465491" y="193835"/>
              <a:ext cx="4446585"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ooter Placeholder 3">
            <a:extLst>
              <a:ext uri="{FF2B5EF4-FFF2-40B4-BE49-F238E27FC236}">
                <a16:creationId xmlns:a16="http://schemas.microsoft.com/office/drawing/2014/main" id="{E2482114-EC44-7D49-9647-A0A89036F796}"/>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23" name="TextBox 22">
            <a:extLst>
              <a:ext uri="{FF2B5EF4-FFF2-40B4-BE49-F238E27FC236}">
                <a16:creationId xmlns:a16="http://schemas.microsoft.com/office/drawing/2014/main" id="{7F8E1E2E-7AB3-9B4C-AED8-DC064206AC0D}"/>
              </a:ext>
            </a:extLst>
          </p:cNvPr>
          <p:cNvSpPr txBox="1"/>
          <p:nvPr/>
        </p:nvSpPr>
        <p:spPr>
          <a:xfrm>
            <a:off x="2476482" y="166126"/>
            <a:ext cx="4303073" cy="646331"/>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Porra</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poder</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sp>
        <p:nvSpPr>
          <p:cNvPr id="24" name="TextBox 23">
            <a:extLst>
              <a:ext uri="{FF2B5EF4-FFF2-40B4-BE49-F238E27FC236}">
                <a16:creationId xmlns:a16="http://schemas.microsoft.com/office/drawing/2014/main" id="{8C0B6AE7-9A64-C141-8180-FE142AA4F18B}"/>
              </a:ext>
            </a:extLst>
          </p:cNvPr>
          <p:cNvSpPr txBox="1"/>
          <p:nvPr/>
        </p:nvSpPr>
        <p:spPr>
          <a:xfrm>
            <a:off x="7354529" y="1629406"/>
            <a:ext cx="3178281" cy="2554545"/>
          </a:xfrm>
          <a:prstGeom prst="rect">
            <a:avLst/>
          </a:prstGeom>
          <a:noFill/>
        </p:spPr>
        <p:txBody>
          <a:bodyPr wrap="square" rtlCol="0">
            <a:spAutoFit/>
          </a:bodyPr>
          <a:lstStyle/>
          <a:p>
            <a:pPr algn="ctr"/>
            <a:r>
              <a:rPr lang="es-ES" sz="4000" dirty="0">
                <a:latin typeface="Tahoma" panose="020B0604030504040204" pitchFamily="34" charset="0"/>
                <a:ea typeface="Tahoma" panose="020B0604030504040204" pitchFamily="34" charset="0"/>
                <a:cs typeface="Tahoma" panose="020B0604030504040204" pitchFamily="34" charset="0"/>
              </a:rPr>
              <a:t>¡¡ME CONOZCO MEJOR QUE NADIE!!</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90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21BD36-46FF-B742-806C-2D5C7642184D}"/>
              </a:ext>
            </a:extLst>
          </p:cNvPr>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10" name="Picture 9">
            <a:extLst>
              <a:ext uri="{FF2B5EF4-FFF2-40B4-BE49-F238E27FC236}">
                <a16:creationId xmlns:a16="http://schemas.microsoft.com/office/drawing/2014/main" id="{F87D5612-E872-D441-B5B2-FA138B9D42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E18421F4-9867-6D4B-AA56-F87C704ECBF7}"/>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12" name="Picture 11">
            <a:extLst>
              <a:ext uri="{FF2B5EF4-FFF2-40B4-BE49-F238E27FC236}">
                <a16:creationId xmlns:a16="http://schemas.microsoft.com/office/drawing/2014/main" id="{BC8C71EB-DB85-0D46-AF89-18A593A61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530" y="2314794"/>
            <a:ext cx="11615221" cy="1451902"/>
          </a:xfrm>
          <a:prstGeom prst="rect">
            <a:avLst/>
          </a:prstGeom>
        </p:spPr>
      </p:pic>
      <p:sp>
        <p:nvSpPr>
          <p:cNvPr id="13" name="TextBox 12">
            <a:extLst>
              <a:ext uri="{FF2B5EF4-FFF2-40B4-BE49-F238E27FC236}">
                <a16:creationId xmlns:a16="http://schemas.microsoft.com/office/drawing/2014/main" id="{E74C6A61-688D-074D-96B8-DC5743565C18}"/>
              </a:ext>
            </a:extLst>
          </p:cNvPr>
          <p:cNvSpPr txBox="1"/>
          <p:nvPr/>
        </p:nvSpPr>
        <p:spPr>
          <a:xfrm>
            <a:off x="1778000" y="2149039"/>
            <a:ext cx="9918700" cy="1754326"/>
          </a:xfrm>
          <a:prstGeom prst="rect">
            <a:avLst/>
          </a:prstGeom>
          <a:solidFill>
            <a:schemeClr val="bg1"/>
          </a:solidFill>
        </p:spPr>
        <p:txBody>
          <a:bodyPr wrap="square">
            <a:spAutoFit/>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Este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trabajo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cuenta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 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apoyo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Consejo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 Texas para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Discapacidades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del Desarrollo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mediante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una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subvención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 la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Administración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para la Vida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Comunitaria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(ACL) de los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Estados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Unidos,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Departamento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Salud</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y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Servicios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Humanos (HHS), Washington, D.C. 20201, con una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subvención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100%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financiada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fondos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federales por un total de $5,907,507. Los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esfuerzos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Consejo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son los del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beneficiario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y no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representan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necesariamente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los puntos de vista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oficiales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o un aval de ACL, HHS o 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gobierno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 los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Estados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Unidos.</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3745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107" y="287468"/>
            <a:ext cx="2696309" cy="116061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4D97D0FE-A32E-4547-8D27-F9AAE9822AD7}"/>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10" name="Rectangle 9">
            <a:extLst>
              <a:ext uri="{FF2B5EF4-FFF2-40B4-BE49-F238E27FC236}">
                <a16:creationId xmlns:a16="http://schemas.microsoft.com/office/drawing/2014/main" id="{CE76C823-2A41-48D8-89FE-3BBCBAECAD33}"/>
              </a:ext>
            </a:extLst>
          </p:cNvPr>
          <p:cNvSpPr/>
          <p:nvPr/>
        </p:nvSpPr>
        <p:spPr>
          <a:xfrm>
            <a:off x="515815" y="1455988"/>
            <a:ext cx="11387695" cy="5078313"/>
          </a:xfrm>
          <a:prstGeom prst="rect">
            <a:avLst/>
          </a:prstGeom>
        </p:spPr>
        <p:txBody>
          <a:bodyPr wrap="square">
            <a:spAutoFit/>
          </a:bodyPr>
          <a:lstStyle/>
          <a:p>
            <a:r>
              <a:rPr lang="es-MX" sz="2000" b="0" i="0" strike="noStrike" cap="none" spc="0" baseline="0" dirty="0">
                <a:solidFill>
                  <a:srgbClr val="000000"/>
                </a:solidFill>
                <a:effectLst/>
                <a:latin typeface="Tahoma"/>
                <a:ea typeface="Tahoma"/>
                <a:cs typeface="Tahoma"/>
              </a:rPr>
              <a:t>Este programa de estudios se ofrece en línea sin costo. Puede usar estos recursos en su formato original, solo para fines educativos. Por favor, atribuye el crédito a </a:t>
            </a:r>
            <a:r>
              <a:rPr lang="es-MX" sz="2000" b="0" i="0" strike="noStrike" cap="none" spc="0" baseline="0" dirty="0" err="1">
                <a:solidFill>
                  <a:srgbClr val="000000"/>
                </a:solidFill>
                <a:effectLst/>
                <a:latin typeface="Tahoma"/>
                <a:ea typeface="Tahoma"/>
                <a:cs typeface="Tahoma"/>
              </a:rPr>
              <a:t>The</a:t>
            </a:r>
            <a:r>
              <a:rPr lang="es-MX" sz="2000" b="0" i="0" strike="noStrike" cap="none" spc="0" baseline="0" dirty="0">
                <a:solidFill>
                  <a:srgbClr val="000000"/>
                </a:solidFill>
                <a:effectLst/>
                <a:latin typeface="Tahoma"/>
                <a:ea typeface="Tahoma"/>
                <a:cs typeface="Tahoma"/>
              </a:rPr>
              <a:t> SAFE Alliance. (Consulte la cita en la parte inferior de la página).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s-MX" sz="2000" b="0" i="0" strike="noStrike" cap="none" spc="0" baseline="0" dirty="0">
                <a:solidFill>
                  <a:srgbClr val="000000"/>
                </a:solidFill>
                <a:effectLst/>
                <a:latin typeface="Tahoma"/>
                <a:ea typeface="Tahoma"/>
                <a:cs typeface="Tahoma"/>
              </a:rPr>
              <a:t>Le pedimos que no modifique las imágenes, las diapositivas, ni los materiales de la planificación didáctica del programa de estudios. No puede usar el programa de estudios Mis derechos, mi vida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para fines comerciales, que incluye, entre otros, para vender talleres que usted facilite con base en él, para crear enlaces o sitios web para redistribuir cualquier material asociado con el programa de estudios Mis derechos, mi vida o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de SAFE.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s-MX" sz="2000" b="0" i="0" strike="noStrike" cap="none" spc="0" baseline="0" dirty="0">
                <a:solidFill>
                  <a:srgbClr val="000000"/>
                </a:solidFill>
                <a:effectLst/>
                <a:latin typeface="Tahoma"/>
                <a:ea typeface="Tahoma"/>
                <a:cs typeface="Tahoma"/>
              </a:rPr>
              <a:t>La venta de materiales de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A </a:t>
            </a:r>
            <a:r>
              <a:rPr lang="es-MX" sz="2000" b="0" i="0" strike="noStrike" cap="none" spc="0" baseline="0" dirty="0" err="1">
                <a:solidFill>
                  <a:srgbClr val="000000"/>
                </a:solidFill>
                <a:effectLst/>
                <a:latin typeface="Tahoma"/>
                <a:ea typeface="Tahoma"/>
                <a:cs typeface="Tahoma"/>
              </a:rPr>
              <a:t>Curriculum</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for</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Safer</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Relationships</a:t>
            </a:r>
            <a:r>
              <a:rPr lang="es-MX" sz="2000" b="0" i="0" strike="noStrike" cap="none" spc="0" baseline="0" dirty="0">
                <a:solidFill>
                  <a:srgbClr val="000000"/>
                </a:solidFill>
                <a:effectLst/>
                <a:latin typeface="Tahoma"/>
                <a:ea typeface="Tahoma"/>
                <a:cs typeface="Tahoma"/>
              </a:rPr>
              <a:t> (Mis derechos mi vida: un programa de estudios para relaciones más seguras) es una infracción directa de las leyes de derechos de autor.</a:t>
            </a:r>
          </a:p>
          <a:p>
            <a:endParaRPr lang="en-US" sz="800" dirty="0">
              <a:latin typeface="Tahoma" panose="020B0604030504040204" pitchFamily="34" charset="0"/>
              <a:ea typeface="Tahoma" panose="020B0604030504040204" pitchFamily="34" charset="0"/>
              <a:cs typeface="Tahoma" panose="020B0604030504040204" pitchFamily="34" charset="0"/>
            </a:endParaRPr>
          </a:p>
          <a:p>
            <a:pPr marR="0" lvl="0">
              <a:spcBef>
                <a:spcPct val="0"/>
              </a:spcBef>
              <a:spcAft>
                <a:spcPct val="0"/>
              </a:spcAft>
            </a:pPr>
            <a:r>
              <a:rPr lang="es-MX" sz="2000" b="0" i="0" strike="noStrike" cap="none" spc="0" baseline="0" dirty="0" err="1">
                <a:solidFill>
                  <a:srgbClr val="000000"/>
                </a:solidFill>
                <a:effectLst/>
                <a:latin typeface="Tahoma"/>
                <a:ea typeface="Tahoma"/>
                <a:cs typeface="Tahoma"/>
              </a:rPr>
              <a:t>Westmore</a:t>
            </a:r>
            <a:r>
              <a:rPr lang="es-MX" sz="2000" b="0" i="0" strike="noStrike" cap="none" spc="0" baseline="0" dirty="0">
                <a:solidFill>
                  <a:srgbClr val="000000"/>
                </a:solidFill>
                <a:effectLst/>
                <a:latin typeface="Tahoma"/>
                <a:ea typeface="Tahoma"/>
                <a:cs typeface="Tahoma"/>
              </a:rPr>
              <a:t>, M. y </a:t>
            </a:r>
            <a:r>
              <a:rPr lang="es-MX" sz="2000" b="0" i="0" strike="noStrike" cap="none" spc="0" baseline="0" dirty="0" err="1">
                <a:solidFill>
                  <a:srgbClr val="000000"/>
                </a:solidFill>
                <a:effectLst/>
                <a:latin typeface="Tahoma"/>
                <a:ea typeface="Tahoma"/>
                <a:cs typeface="Tahoma"/>
              </a:rPr>
              <a:t>Lersch</a:t>
            </a:r>
            <a:r>
              <a:rPr lang="es-MX" sz="2000" b="0" i="0" strike="noStrike" cap="none" spc="0" baseline="0" dirty="0">
                <a:solidFill>
                  <a:srgbClr val="000000"/>
                </a:solidFill>
                <a:effectLst/>
                <a:latin typeface="Tahoma"/>
                <a:ea typeface="Tahoma"/>
                <a:cs typeface="Tahoma"/>
              </a:rPr>
              <a:t>, H. (2021 o 2022). </a:t>
            </a:r>
            <a:r>
              <a:rPr lang="es-MX" sz="2000" b="0" i="1" strike="noStrike" cap="none" spc="0" baseline="0" dirty="0" err="1">
                <a:solidFill>
                  <a:srgbClr val="000000"/>
                </a:solidFill>
                <a:effectLst/>
                <a:latin typeface="Tahoma"/>
                <a:ea typeface="Tahoma"/>
                <a:cs typeface="Tahoma"/>
              </a:rPr>
              <a:t>My</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R</a:t>
            </a:r>
            <a:r>
              <a:rPr lang="es-MX" sz="2000" b="0" i="1" strike="noStrike" cap="none" spc="0" baseline="0" dirty="0" err="1">
                <a:solidFill>
                  <a:srgbClr val="000000"/>
                </a:solidFill>
                <a:effectLst/>
                <a:latin typeface="Tahoma"/>
                <a:ea typeface="Tahoma"/>
                <a:cs typeface="Tahoma"/>
              </a:rPr>
              <a:t>ights</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M</a:t>
            </a:r>
            <a:r>
              <a:rPr lang="es-MX" sz="2000" b="0" i="1" strike="noStrike" cap="none" spc="0" baseline="0" dirty="0" err="1">
                <a:solidFill>
                  <a:srgbClr val="000000"/>
                </a:solidFill>
                <a:effectLst/>
                <a:latin typeface="Tahoma"/>
                <a:ea typeface="Tahoma"/>
                <a:cs typeface="Tahoma"/>
              </a:rPr>
              <a:t>y</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L</a:t>
            </a:r>
            <a:r>
              <a:rPr lang="es-MX" sz="2000" b="0" i="1" strike="noStrike" cap="none" spc="0" baseline="0" dirty="0" err="1">
                <a:solidFill>
                  <a:srgbClr val="000000"/>
                </a:solidFill>
                <a:effectLst/>
                <a:latin typeface="Tahoma"/>
                <a:ea typeface="Tahoma"/>
                <a:cs typeface="Tahoma"/>
              </a:rPr>
              <a:t>ife</a:t>
            </a:r>
            <a:r>
              <a:rPr lang="es-MX" sz="2000" b="0" i="1" strike="noStrike" cap="none" spc="0" baseline="0" dirty="0">
                <a:solidFill>
                  <a:srgbClr val="000000"/>
                </a:solidFill>
                <a:effectLst/>
                <a:latin typeface="Tahoma"/>
                <a:ea typeface="Tahoma"/>
                <a:cs typeface="Tahoma"/>
              </a:rPr>
              <a:t>: A </a:t>
            </a:r>
            <a:r>
              <a:rPr lang="es-MX" sz="2000" i="1" dirty="0" err="1">
                <a:solidFill>
                  <a:srgbClr val="000000"/>
                </a:solidFill>
                <a:latin typeface="Tahoma"/>
                <a:ea typeface="Tahoma"/>
                <a:cs typeface="Tahoma"/>
              </a:rPr>
              <a:t>C</a:t>
            </a:r>
            <a:r>
              <a:rPr lang="es-MX" sz="2000" b="0" i="1" strike="noStrike" cap="none" spc="0" baseline="0" dirty="0" err="1">
                <a:solidFill>
                  <a:srgbClr val="000000"/>
                </a:solidFill>
                <a:effectLst/>
                <a:latin typeface="Tahoma"/>
                <a:ea typeface="Tahoma"/>
                <a:cs typeface="Tahoma"/>
              </a:rPr>
              <a:t>urriculum</a:t>
            </a:r>
            <a:r>
              <a:rPr lang="es-MX" sz="2000" b="0" i="1" strike="noStrike" cap="none" spc="0" baseline="0" dirty="0">
                <a:solidFill>
                  <a:srgbClr val="000000"/>
                </a:solidFill>
                <a:effectLst/>
                <a:latin typeface="Tahoma"/>
                <a:ea typeface="Tahoma"/>
                <a:cs typeface="Tahoma"/>
              </a:rPr>
              <a:t> </a:t>
            </a:r>
            <a:r>
              <a:rPr lang="es-MX" sz="2000" b="0" i="1" strike="noStrike" cap="none" spc="0" baseline="0" dirty="0" err="1">
                <a:solidFill>
                  <a:srgbClr val="000000"/>
                </a:solidFill>
                <a:effectLst/>
                <a:latin typeface="Tahoma"/>
                <a:ea typeface="Tahoma"/>
                <a:cs typeface="Tahoma"/>
              </a:rPr>
              <a:t>for</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S</a:t>
            </a:r>
            <a:r>
              <a:rPr lang="es-MX" sz="2000" b="0" i="1" strike="noStrike" cap="none" spc="0" baseline="0" dirty="0" err="1">
                <a:solidFill>
                  <a:srgbClr val="000000"/>
                </a:solidFill>
                <a:effectLst/>
                <a:latin typeface="Tahoma"/>
                <a:ea typeface="Tahoma"/>
                <a:cs typeface="Tahoma"/>
              </a:rPr>
              <a:t>afer</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R</a:t>
            </a:r>
            <a:r>
              <a:rPr lang="es-MX" sz="2000" b="0" i="1" strike="noStrike" cap="none" spc="0" baseline="0" dirty="0" err="1">
                <a:solidFill>
                  <a:srgbClr val="000000"/>
                </a:solidFill>
                <a:effectLst/>
                <a:latin typeface="Tahoma"/>
                <a:ea typeface="Tahoma"/>
                <a:cs typeface="Tahoma"/>
              </a:rPr>
              <a:t>elationships</a:t>
            </a:r>
            <a:r>
              <a:rPr lang="es-MX" sz="2000" b="0" i="0" strike="noStrike" cap="none" spc="0" baseline="0" dirty="0">
                <a:solidFill>
                  <a:srgbClr val="000000"/>
                </a:solidFill>
                <a:effectLst/>
                <a:latin typeface="Tahoma"/>
                <a:ea typeface="Tahoma"/>
                <a:cs typeface="Tahoma"/>
              </a:rPr>
              <a:t>.  Schwartz, M. (Ed.). </a:t>
            </a:r>
            <a:r>
              <a:rPr lang="es-MX" sz="2000" b="0" i="0" strike="noStrike" cap="none" spc="0" baseline="0" dirty="0" err="1">
                <a:solidFill>
                  <a:srgbClr val="000000"/>
                </a:solidFill>
                <a:effectLst/>
                <a:latin typeface="Tahoma"/>
                <a:ea typeface="Tahoma"/>
                <a:cs typeface="Tahoma"/>
              </a:rPr>
              <a:t>The</a:t>
            </a:r>
            <a:r>
              <a:rPr lang="es-MX" sz="2000" b="0" i="0" strike="noStrike" cap="none" spc="0" baseline="0" dirty="0">
                <a:solidFill>
                  <a:srgbClr val="000000"/>
                </a:solidFill>
                <a:effectLst/>
                <a:latin typeface="Tahoma"/>
                <a:ea typeface="Tahoma"/>
                <a:cs typeface="Tahoma"/>
              </a:rPr>
              <a:t> SAFE Alliance. Austin, TX.</a:t>
            </a:r>
          </a:p>
          <a:p>
            <a:pPr marR="0" lvl="0">
              <a:spcBef>
                <a:spcPct val="0"/>
              </a:spcBef>
              <a:spcAft>
                <a:spcPct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a:p>
            <a:pPr marR="0" lvl="0">
              <a:spcBef>
                <a:spcPct val="0"/>
              </a:spcBef>
              <a:spcAft>
                <a:spcPct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47349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D6D7F8-B368-5244-8AA1-55968F0990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903510" cy="6858000"/>
          </a:xfrm>
          <a:prstGeom prst="rect">
            <a:avLst/>
          </a:prstGeom>
        </p:spPr>
      </p:pic>
      <p:sp>
        <p:nvSpPr>
          <p:cNvPr id="11" name="TextBox 10">
            <a:extLst>
              <a:ext uri="{FF2B5EF4-FFF2-40B4-BE49-F238E27FC236}">
                <a16:creationId xmlns:a16="http://schemas.microsoft.com/office/drawing/2014/main" id="{A1A43C54-47E4-8743-BC73-1924ED0AC59E}"/>
              </a:ext>
            </a:extLst>
          </p:cNvPr>
          <p:cNvSpPr txBox="1"/>
          <p:nvPr/>
        </p:nvSpPr>
        <p:spPr>
          <a:xfrm>
            <a:off x="1782520" y="1706251"/>
            <a:ext cx="5057868" cy="2092881"/>
          </a:xfrm>
          <a:prstGeom prst="rect">
            <a:avLst/>
          </a:prstGeom>
          <a:noFill/>
          <a:ln w="57150">
            <a:solidFill>
              <a:schemeClr val="tx1"/>
            </a:solidFill>
          </a:ln>
        </p:spPr>
        <p:txBody>
          <a:bodyPr wrap="square" rtlCol="0">
            <a:spAutoFit/>
          </a:bodyPr>
          <a:lstStyle/>
          <a:p>
            <a:r>
              <a:rPr lang="es-MX" sz="2600" dirty="0">
                <a:latin typeface="Tahoma" panose="020B0604030504040204" pitchFamily="34" charset="0"/>
                <a:ea typeface="Tahoma" panose="020B0604030504040204" pitchFamily="34" charset="0"/>
                <a:cs typeface="Tahoma" panose="020B0604030504040204" pitchFamily="34" charset="0"/>
              </a:rPr>
              <a:t>Si alguien les lastima, yo tengo que conseguir ayuda. Consigo ayuda informando a Servicios de Protección a Adultos (</a:t>
            </a:r>
            <a:r>
              <a:rPr lang="es-MX" sz="2600" dirty="0" err="1">
                <a:latin typeface="Tahoma" panose="020B0604030504040204" pitchFamily="34" charset="0"/>
                <a:ea typeface="Tahoma" panose="020B0604030504040204" pitchFamily="34" charset="0"/>
                <a:cs typeface="Tahoma" panose="020B0604030504040204" pitchFamily="34" charset="0"/>
              </a:rPr>
              <a:t>Adult</a:t>
            </a:r>
            <a:r>
              <a:rPr lang="es-MX" sz="2600" dirty="0">
                <a:latin typeface="Tahoma" panose="020B0604030504040204" pitchFamily="34" charset="0"/>
                <a:ea typeface="Tahoma" panose="020B0604030504040204" pitchFamily="34" charset="0"/>
                <a:cs typeface="Tahoma" panose="020B0604030504040204" pitchFamily="34" charset="0"/>
              </a:rPr>
              <a:t> </a:t>
            </a:r>
            <a:r>
              <a:rPr lang="es-MX" sz="2600" dirty="0" err="1">
                <a:latin typeface="Tahoma" panose="020B0604030504040204" pitchFamily="34" charset="0"/>
                <a:ea typeface="Tahoma" panose="020B0604030504040204" pitchFamily="34" charset="0"/>
                <a:cs typeface="Tahoma" panose="020B0604030504040204" pitchFamily="34" charset="0"/>
              </a:rPr>
              <a:t>Protective</a:t>
            </a:r>
            <a:r>
              <a:rPr lang="es-MX" sz="2600" dirty="0">
                <a:latin typeface="Tahoma" panose="020B0604030504040204" pitchFamily="34" charset="0"/>
                <a:ea typeface="Tahoma" panose="020B0604030504040204" pitchFamily="34" charset="0"/>
                <a:cs typeface="Tahoma" panose="020B0604030504040204" pitchFamily="34" charset="0"/>
              </a:rPr>
              <a:t> </a:t>
            </a:r>
            <a:r>
              <a:rPr lang="es-MX" sz="2600" dirty="0" err="1">
                <a:latin typeface="Tahoma" panose="020B0604030504040204" pitchFamily="34" charset="0"/>
                <a:ea typeface="Tahoma" panose="020B0604030504040204" pitchFamily="34" charset="0"/>
                <a:cs typeface="Tahoma" panose="020B0604030504040204" pitchFamily="34" charset="0"/>
              </a:rPr>
              <a:t>Services</a:t>
            </a:r>
            <a:r>
              <a:rPr lang="es-MX" sz="2600" dirty="0">
                <a:latin typeface="Tahoma" panose="020B0604030504040204" pitchFamily="34" charset="0"/>
                <a:ea typeface="Tahoma" panose="020B0604030504040204" pitchFamily="34" charset="0"/>
                <a:cs typeface="Tahoma" panose="020B0604030504040204" pitchFamily="34" charset="0"/>
              </a:rPr>
              <a:t>, APS).</a:t>
            </a:r>
          </a:p>
        </p:txBody>
      </p:sp>
      <p:sp>
        <p:nvSpPr>
          <p:cNvPr id="12" name="TextBox 11">
            <a:extLst>
              <a:ext uri="{FF2B5EF4-FFF2-40B4-BE49-F238E27FC236}">
                <a16:creationId xmlns:a16="http://schemas.microsoft.com/office/drawing/2014/main" id="{35FA58C6-F4BB-E846-B568-7CFEC9F348F4}"/>
              </a:ext>
            </a:extLst>
          </p:cNvPr>
          <p:cNvSpPr txBox="1"/>
          <p:nvPr/>
        </p:nvSpPr>
        <p:spPr>
          <a:xfrm>
            <a:off x="206991" y="4383207"/>
            <a:ext cx="4119349" cy="1938992"/>
          </a:xfrm>
          <a:prstGeom prst="rect">
            <a:avLst/>
          </a:prstGeom>
          <a:noFill/>
        </p:spPr>
        <p:txBody>
          <a:bodyPr wrap="square" rtlCol="0">
            <a:spAutoFit/>
          </a:bodyPr>
          <a:lstStyle/>
          <a:p>
            <a:r>
              <a:rPr lang="es-MX" sz="2400" dirty="0">
                <a:latin typeface="Tahoma" panose="020B0604030504040204" pitchFamily="34" charset="0"/>
                <a:ea typeface="Tahoma" panose="020B0604030504040204" pitchFamily="34" charset="0"/>
                <a:cs typeface="Tahoma" panose="020B0604030504040204" pitchFamily="34" charset="0"/>
              </a:rPr>
              <a:t>Si necesito informar a APS, se lo diré primero a usted. Podemos hacer la denuncia por teléfono o por computadora.</a:t>
            </a:r>
          </a:p>
        </p:txBody>
      </p:sp>
      <p:pic>
        <p:nvPicPr>
          <p:cNvPr id="13" name="Picture 12">
            <a:extLst>
              <a:ext uri="{FF2B5EF4-FFF2-40B4-BE49-F238E27FC236}">
                <a16:creationId xmlns:a16="http://schemas.microsoft.com/office/drawing/2014/main" id="{4FEDCE7F-9753-4948-91E2-CDE6AADC74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4" name="Group 13">
            <a:extLst>
              <a:ext uri="{FF2B5EF4-FFF2-40B4-BE49-F238E27FC236}">
                <a16:creationId xmlns:a16="http://schemas.microsoft.com/office/drawing/2014/main" id="{01A2E5F3-C8E3-6345-86F8-6353B423DE09}"/>
              </a:ext>
            </a:extLst>
          </p:cNvPr>
          <p:cNvGrpSpPr/>
          <p:nvPr/>
        </p:nvGrpSpPr>
        <p:grpSpPr>
          <a:xfrm>
            <a:off x="2313159" y="206794"/>
            <a:ext cx="6898574" cy="646331"/>
            <a:chOff x="2143433" y="217201"/>
            <a:chExt cx="3490452" cy="646331"/>
          </a:xfrm>
        </p:grpSpPr>
        <p:sp>
          <p:nvSpPr>
            <p:cNvPr id="23" name="Rectangle 22">
              <a:extLst>
                <a:ext uri="{FF2B5EF4-FFF2-40B4-BE49-F238E27FC236}">
                  <a16:creationId xmlns:a16="http://schemas.microsoft.com/office/drawing/2014/main" id="{EE79B6E1-F1B5-1A49-B606-FF46B5AECF80}"/>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24" name="TextBox 23">
              <a:extLst>
                <a:ext uri="{FF2B5EF4-FFF2-40B4-BE49-F238E27FC236}">
                  <a16:creationId xmlns:a16="http://schemas.microsoft.com/office/drawing/2014/main" id="{495E75A8-60FC-A947-A379-0B4F7FD02166}"/>
                </a:ext>
              </a:extLst>
            </p:cNvPr>
            <p:cNvSpPr txBox="1"/>
            <p:nvPr/>
          </p:nvSpPr>
          <p:spPr>
            <a:xfrm>
              <a:off x="2165089" y="217201"/>
              <a:ext cx="2945180" cy="646331"/>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Denuncia</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obigatoria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25" name="Footer Placeholder 3">
            <a:extLst>
              <a:ext uri="{FF2B5EF4-FFF2-40B4-BE49-F238E27FC236}">
                <a16:creationId xmlns:a16="http://schemas.microsoft.com/office/drawing/2014/main" id="{4AED2670-D796-AB40-9C00-047807B0F509}"/>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811386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0" y="0"/>
            <a:ext cx="12057142" cy="6858000"/>
            <a:chOff x="0" y="0"/>
            <a:chExt cx="12663762" cy="685800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pic>
          <p:nvPicPr>
            <p:cNvPr id="32" name="Picture 31"/>
            <p:cNvPicPr>
              <a:picLocks noChangeAspect="1"/>
            </p:cNvPicPr>
            <p:nvPr/>
          </p:nvPicPr>
          <p:blipFill>
            <a:blip r:embed="rId4"/>
            <a:stretch>
              <a:fillRect/>
            </a:stretch>
          </p:blipFill>
          <p:spPr>
            <a:xfrm>
              <a:off x="7665080" y="1737630"/>
              <a:ext cx="951977" cy="1027133"/>
            </a:xfrm>
            <a:prstGeom prst="rect">
              <a:avLst/>
            </a:prstGeom>
          </p:spPr>
        </p:pic>
        <p:pic>
          <p:nvPicPr>
            <p:cNvPr id="33" name="Picture 32"/>
            <p:cNvPicPr>
              <a:picLocks noChangeAspect="1"/>
            </p:cNvPicPr>
            <p:nvPr/>
          </p:nvPicPr>
          <p:blipFill>
            <a:blip r:embed="rId4"/>
            <a:stretch>
              <a:fillRect/>
            </a:stretch>
          </p:blipFill>
          <p:spPr>
            <a:xfrm>
              <a:off x="7679316" y="2941451"/>
              <a:ext cx="951977" cy="1027133"/>
            </a:xfrm>
            <a:prstGeom prst="rect">
              <a:avLst/>
            </a:prstGeom>
          </p:spPr>
        </p:pic>
        <p:sp>
          <p:nvSpPr>
            <p:cNvPr id="34" name="TextBox 33"/>
            <p:cNvSpPr txBox="1"/>
            <p:nvPr/>
          </p:nvSpPr>
          <p:spPr>
            <a:xfrm>
              <a:off x="4244870" y="4595485"/>
              <a:ext cx="2688277" cy="830997"/>
            </a:xfrm>
            <a:prstGeom prst="rect">
              <a:avLst/>
            </a:prstGeom>
            <a:noFill/>
          </p:spPr>
          <p:txBody>
            <a:bodyPr wrap="square" rtlCol="0">
              <a:spAutoFit/>
            </a:bodyPr>
            <a:lstStyle/>
            <a:p>
              <a:r>
                <a:rPr lang="es-MX" sz="2400" b="1" dirty="0">
                  <a:latin typeface="Tahoma" panose="020B0604030504040204" pitchFamily="34" charset="0"/>
                  <a:ea typeface="Tahoma" panose="020B0604030504040204" pitchFamily="34" charset="0"/>
                  <a:cs typeface="Tahoma" panose="020B0604030504040204" pitchFamily="34" charset="0"/>
                </a:rPr>
                <a:t>Descanso para el cerebro</a:t>
              </a:r>
            </a:p>
          </p:txBody>
        </p:sp>
        <p:pic>
          <p:nvPicPr>
            <p:cNvPr id="35" name="Picture 34"/>
            <p:cNvPicPr>
              <a:picLocks noChangeAspect="1"/>
            </p:cNvPicPr>
            <p:nvPr/>
          </p:nvPicPr>
          <p:blipFill>
            <a:blip r:embed="rId5"/>
            <a:stretch>
              <a:fillRect/>
            </a:stretch>
          </p:blipFill>
          <p:spPr>
            <a:xfrm>
              <a:off x="2504022" y="4374595"/>
              <a:ext cx="1813365" cy="1269928"/>
            </a:xfrm>
            <a:prstGeom prst="rect">
              <a:avLst/>
            </a:prstGeom>
          </p:spPr>
        </p:pic>
        <p:pic>
          <p:nvPicPr>
            <p:cNvPr id="36" name="Picture 35"/>
            <p:cNvPicPr>
              <a:picLocks noChangeAspect="1"/>
            </p:cNvPicPr>
            <p:nvPr/>
          </p:nvPicPr>
          <p:blipFill>
            <a:blip r:embed="rId4"/>
            <a:stretch>
              <a:fillRect/>
            </a:stretch>
          </p:blipFill>
          <p:spPr>
            <a:xfrm>
              <a:off x="7688164" y="4041818"/>
              <a:ext cx="951977" cy="1027133"/>
            </a:xfrm>
            <a:prstGeom prst="rect">
              <a:avLst/>
            </a:prstGeom>
          </p:spPr>
        </p:pic>
        <p:pic>
          <p:nvPicPr>
            <p:cNvPr id="37" name="Picture 36"/>
            <p:cNvPicPr>
              <a:picLocks noChangeAspect="1"/>
            </p:cNvPicPr>
            <p:nvPr/>
          </p:nvPicPr>
          <p:blipFill>
            <a:blip r:embed="rId6"/>
            <a:stretch>
              <a:fillRect/>
            </a:stretch>
          </p:blipFill>
          <p:spPr>
            <a:xfrm>
              <a:off x="6443385" y="595991"/>
              <a:ext cx="1286247" cy="1154015"/>
            </a:xfrm>
            <a:prstGeom prst="rect">
              <a:avLst/>
            </a:prstGeom>
          </p:spPr>
        </p:pic>
        <p:sp>
          <p:nvSpPr>
            <p:cNvPr id="38" name="TextBox 37"/>
            <p:cNvSpPr txBox="1"/>
            <p:nvPr/>
          </p:nvSpPr>
          <p:spPr>
            <a:xfrm>
              <a:off x="7729632" y="626536"/>
              <a:ext cx="2960697"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Un lugar seguro y privado</a:t>
              </a:r>
            </a:p>
          </p:txBody>
        </p:sp>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47906" t="21534" r="21694" b="27520"/>
            <a:stretch/>
          </p:blipFill>
          <p:spPr>
            <a:xfrm>
              <a:off x="2521788" y="1948017"/>
              <a:ext cx="1294999" cy="1223320"/>
            </a:xfrm>
            <a:prstGeom prst="rect">
              <a:avLst/>
            </a:prstGeom>
          </p:spPr>
        </p:pic>
        <p:sp>
          <p:nvSpPr>
            <p:cNvPr id="40" name="TextBox 39"/>
            <p:cNvSpPr txBox="1"/>
            <p:nvPr/>
          </p:nvSpPr>
          <p:spPr>
            <a:xfrm>
              <a:off x="3938633" y="2110454"/>
              <a:ext cx="2783511"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Pareja sexual segura</a:t>
              </a:r>
            </a:p>
          </p:txBody>
        </p:sp>
        <p:grpSp>
          <p:nvGrpSpPr>
            <p:cNvPr id="41" name="Group 40"/>
            <p:cNvGrpSpPr/>
            <p:nvPr/>
          </p:nvGrpSpPr>
          <p:grpSpPr>
            <a:xfrm>
              <a:off x="2582371" y="3502378"/>
              <a:ext cx="2211596" cy="652248"/>
              <a:chOff x="3444453" y="3782417"/>
              <a:chExt cx="3727641" cy="1105921"/>
            </a:xfrm>
          </p:grpSpPr>
          <p:sp>
            <p:nvSpPr>
              <p:cNvPr id="42" name="Rectangle 41"/>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angle 42"/>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4" name="Picture 43"/>
              <p:cNvPicPr>
                <a:picLocks noChangeAspect="1"/>
              </p:cNvPicPr>
              <p:nvPr/>
            </p:nvPicPr>
            <p:blipFill rotWithShape="1">
              <a:blip r:embed="rId8"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sp>
          <p:nvSpPr>
            <p:cNvPr id="45" name="TextBox 44"/>
            <p:cNvSpPr txBox="1"/>
            <p:nvPr/>
          </p:nvSpPr>
          <p:spPr>
            <a:xfrm>
              <a:off x="4504058" y="3398885"/>
              <a:ext cx="2253039"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Límites sexuales</a:t>
              </a:r>
            </a:p>
          </p:txBody>
        </p:sp>
        <p:sp>
          <p:nvSpPr>
            <p:cNvPr id="47" name="TextBox 46"/>
            <p:cNvSpPr txBox="1"/>
            <p:nvPr/>
          </p:nvSpPr>
          <p:spPr>
            <a:xfrm>
              <a:off x="8342951" y="5752094"/>
              <a:ext cx="3823363" cy="461665"/>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Consentimiento</a:t>
              </a:r>
            </a:p>
          </p:txBody>
        </p:sp>
        <p:pic>
          <p:nvPicPr>
            <p:cNvPr id="48" name="Picture 47"/>
            <p:cNvPicPr>
              <a:picLocks noChangeAspect="1"/>
            </p:cNvPicPr>
            <p:nvPr/>
          </p:nvPicPr>
          <p:blipFill rotWithShape="1">
            <a:blip r:embed="rId9" cstate="print">
              <a:extLst>
                <a:ext uri="{28A0092B-C50C-407E-A947-70E740481C1C}">
                  <a14:useLocalDpi xmlns:a14="http://schemas.microsoft.com/office/drawing/2010/main" val="0"/>
                </a:ext>
              </a:extLst>
            </a:blip>
            <a:srcRect l="79049" t="22474" r="2958" b="7754"/>
            <a:stretch/>
          </p:blipFill>
          <p:spPr>
            <a:xfrm>
              <a:off x="8591048" y="1457533"/>
              <a:ext cx="603870" cy="1319961"/>
            </a:xfrm>
            <a:prstGeom prst="rect">
              <a:avLst/>
            </a:prstGeom>
          </p:spPr>
        </p:pic>
        <p:sp>
          <p:nvSpPr>
            <p:cNvPr id="49" name="TextBox 48"/>
            <p:cNvSpPr txBox="1"/>
            <p:nvPr/>
          </p:nvSpPr>
          <p:spPr>
            <a:xfrm>
              <a:off x="9110906" y="1742535"/>
              <a:ext cx="3158846"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Plan de control natal</a:t>
              </a:r>
            </a:p>
          </p:txBody>
        </p:sp>
        <p:sp>
          <p:nvSpPr>
            <p:cNvPr id="50" name="TextBox 49"/>
            <p:cNvSpPr txBox="1"/>
            <p:nvPr/>
          </p:nvSpPr>
          <p:spPr>
            <a:xfrm>
              <a:off x="9271512" y="2918485"/>
              <a:ext cx="3158846"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Pruebas de ITS</a:t>
              </a:r>
            </a:p>
            <a:p>
              <a:pPr algn="ctr"/>
              <a:r>
                <a:rPr lang="es-MX" sz="2400" b="1" dirty="0">
                  <a:latin typeface="Tahoma" panose="020B0604030504040204" pitchFamily="34" charset="0"/>
                  <a:ea typeface="Tahoma" panose="020B0604030504040204" pitchFamily="34" charset="0"/>
                  <a:cs typeface="Tahoma" panose="020B0604030504040204" pitchFamily="34" charset="0"/>
                </a:rPr>
                <a:t>y protección</a:t>
              </a:r>
            </a:p>
          </p:txBody>
        </p:sp>
        <p:pic>
          <p:nvPicPr>
            <p:cNvPr id="51" name="Picture 50"/>
            <p:cNvPicPr>
              <a:picLocks noChangeAspect="1"/>
            </p:cNvPicPr>
            <p:nvPr/>
          </p:nvPicPr>
          <p:blipFill rotWithShape="1">
            <a:blip r:embed="rId10" cstate="print">
              <a:extLst>
                <a:ext uri="{28A0092B-C50C-407E-A947-70E740481C1C}">
                  <a14:useLocalDpi xmlns:a14="http://schemas.microsoft.com/office/drawing/2010/main" val="0"/>
                </a:ext>
              </a:extLst>
            </a:blip>
            <a:srcRect l="59591" t="18064" r="16085" b="24473"/>
            <a:stretch/>
          </p:blipFill>
          <p:spPr>
            <a:xfrm>
              <a:off x="8640955" y="2756965"/>
              <a:ext cx="964834" cy="1284853"/>
            </a:xfrm>
            <a:prstGeom prst="rect">
              <a:avLst/>
            </a:prstGeom>
          </p:spPr>
        </p:pic>
        <p:pic>
          <p:nvPicPr>
            <p:cNvPr id="52" name="Picture 51"/>
            <p:cNvPicPr>
              <a:picLocks noChangeAspect="1"/>
            </p:cNvPicPr>
            <p:nvPr/>
          </p:nvPicPr>
          <p:blipFill>
            <a:blip r:embed="rId11"/>
            <a:stretch>
              <a:fillRect/>
            </a:stretch>
          </p:blipFill>
          <p:spPr>
            <a:xfrm>
              <a:off x="8805021" y="4020392"/>
              <a:ext cx="1196444" cy="1432684"/>
            </a:xfrm>
            <a:prstGeom prst="rect">
              <a:avLst/>
            </a:prstGeom>
          </p:spPr>
        </p:pic>
        <p:sp>
          <p:nvSpPr>
            <p:cNvPr id="53" name="TextBox 52"/>
            <p:cNvSpPr txBox="1"/>
            <p:nvPr/>
          </p:nvSpPr>
          <p:spPr>
            <a:xfrm>
              <a:off x="9957306" y="4245022"/>
              <a:ext cx="2706456"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El juego previo y lubricante </a:t>
              </a:r>
            </a:p>
          </p:txBody>
        </p:sp>
      </p:grpSp>
      <p:pic>
        <p:nvPicPr>
          <p:cNvPr id="28" name="Picture 27"/>
          <p:cNvPicPr>
            <a:picLocks noChangeAspect="1"/>
          </p:cNvPicPr>
          <p:nvPr/>
        </p:nvPicPr>
        <p:blipFill rotWithShape="1">
          <a:blip r:embed="rId12"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29" name="Group 28"/>
          <p:cNvGrpSpPr/>
          <p:nvPr/>
        </p:nvGrpSpPr>
        <p:grpSpPr>
          <a:xfrm>
            <a:off x="1863623" y="189300"/>
            <a:ext cx="4712012" cy="1200329"/>
            <a:chOff x="2143433" y="259759"/>
            <a:chExt cx="3490452" cy="1200329"/>
          </a:xfrm>
        </p:grpSpPr>
        <p:sp>
          <p:nvSpPr>
            <p:cNvPr id="31" name="Rectangle 30"/>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4" name="TextBox 53"/>
            <p:cNvSpPr txBox="1"/>
            <p:nvPr/>
          </p:nvSpPr>
          <p:spPr>
            <a:xfrm>
              <a:off x="2143433" y="259759"/>
              <a:ext cx="3240739" cy="1200329"/>
            </a:xfrm>
            <a:prstGeom prst="rect">
              <a:avLst/>
            </a:prstGeom>
            <a:noFill/>
          </p:spPr>
          <p:txBody>
            <a:bodyPr wrap="square" rtlCol="0">
              <a:spAutoFit/>
            </a:bodyPr>
            <a:lstStyle/>
            <a:p>
              <a:r>
                <a:rPr lang="es-MX" sz="3600" dirty="0">
                  <a:latin typeface="Marvin Round" panose="02000000000000000000" pitchFamily="2" charset="0"/>
                  <a:ea typeface="Open Sans Extrabold" panose="020B0906030804020204" pitchFamily="34" charset="0"/>
                  <a:cs typeface="Open Sans Extrabold" panose="020B0906030804020204" pitchFamily="34" charset="0"/>
                </a:rPr>
                <a:t>La clase de hoy</a:t>
              </a:r>
            </a:p>
          </p:txBody>
        </p:sp>
      </p:grpSp>
      <p:sp>
        <p:nvSpPr>
          <p:cNvPr id="56" name="TextBox 55"/>
          <p:cNvSpPr txBox="1"/>
          <p:nvPr/>
        </p:nvSpPr>
        <p:spPr>
          <a:xfrm>
            <a:off x="8383243" y="4489668"/>
            <a:ext cx="1295339" cy="369332"/>
          </a:xfrm>
          <a:prstGeom prst="rect">
            <a:avLst/>
          </a:prstGeom>
          <a:solidFill>
            <a:schemeClr val="bg1"/>
          </a:solidFill>
          <a:ln w="28575">
            <a:solidFill>
              <a:srgbClr val="FF0000"/>
            </a:solidFill>
          </a:ln>
        </p:spPr>
        <p:txBody>
          <a:bodyPr wrap="square" rtlCol="0">
            <a:spAutoFit/>
          </a:bodyPr>
          <a:lstStyle/>
          <a:p>
            <a:pPr algn="ctr"/>
            <a:r>
              <a:rPr lang="es-MX" dirty="0"/>
              <a:t>Lubricante</a:t>
            </a:r>
          </a:p>
        </p:txBody>
      </p:sp>
      <p:grpSp>
        <p:nvGrpSpPr>
          <p:cNvPr id="57" name="Group 56"/>
          <p:cNvGrpSpPr/>
          <p:nvPr/>
        </p:nvGrpSpPr>
        <p:grpSpPr>
          <a:xfrm>
            <a:off x="2384074" y="3427122"/>
            <a:ext cx="2353182" cy="881404"/>
            <a:chOff x="9074289" y="3532602"/>
            <a:chExt cx="2353182" cy="881404"/>
          </a:xfrm>
        </p:grpSpPr>
        <p:pic>
          <p:nvPicPr>
            <p:cNvPr id="58" name="Picture 57"/>
            <p:cNvPicPr>
              <a:picLocks noChangeAspect="1"/>
            </p:cNvPicPr>
            <p:nvPr/>
          </p:nvPicPr>
          <p:blipFill>
            <a:blip r:embed="rId13"/>
            <a:stretch>
              <a:fillRect/>
            </a:stretch>
          </p:blipFill>
          <p:spPr>
            <a:xfrm>
              <a:off x="9074289" y="3532602"/>
              <a:ext cx="2353182" cy="881404"/>
            </a:xfrm>
            <a:prstGeom prst="rect">
              <a:avLst/>
            </a:prstGeom>
          </p:spPr>
        </p:pic>
        <p:sp>
          <p:nvSpPr>
            <p:cNvPr id="59" name="TextBox 58"/>
            <p:cNvSpPr txBox="1"/>
            <p:nvPr/>
          </p:nvSpPr>
          <p:spPr>
            <a:xfrm>
              <a:off x="9450040" y="3867890"/>
              <a:ext cx="685324" cy="369332"/>
            </a:xfrm>
            <a:prstGeom prst="rect">
              <a:avLst/>
            </a:prstGeom>
            <a:noFill/>
          </p:spPr>
          <p:txBody>
            <a:bodyPr wrap="square" rtlCol="0">
              <a:spAutoFit/>
            </a:bodyPr>
            <a:lstStyle/>
            <a:p>
              <a:r>
                <a:rPr lang="es-MX">
                  <a:latin typeface="Tahoma" panose="020B0604030504040204" pitchFamily="34" charset="0"/>
                  <a:ea typeface="Tahoma" panose="020B0604030504040204" pitchFamily="34" charset="0"/>
                  <a:cs typeface="Tahoma" panose="020B0604030504040204" pitchFamily="34" charset="0"/>
                </a:rPr>
                <a:t>YES!</a:t>
              </a:r>
            </a:p>
          </p:txBody>
        </p:sp>
      </p:grpSp>
      <p:sp>
        <p:nvSpPr>
          <p:cNvPr id="61" name="Footer Placeholder 3">
            <a:extLst>
              <a:ext uri="{FF2B5EF4-FFF2-40B4-BE49-F238E27FC236}">
                <a16:creationId xmlns:a16="http://schemas.microsoft.com/office/drawing/2014/main" id="{27370161-265E-4BE4-B2A8-3AB98A4A18E3}"/>
              </a:ext>
            </a:extLst>
          </p:cNvPr>
          <p:cNvSpPr txBox="1">
            <a:spLocks/>
          </p:cNvSpPr>
          <p:nvPr/>
        </p:nvSpPr>
        <p:spPr>
          <a:xfrm>
            <a:off x="6403010"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62" name="Picture 61">
            <a:extLst>
              <a:ext uri="{FF2B5EF4-FFF2-40B4-BE49-F238E27FC236}">
                <a16:creationId xmlns:a16="http://schemas.microsoft.com/office/drawing/2014/main" id="{5F027BBA-08CC-7247-A859-AF6F91486B1F}"/>
              </a:ext>
            </a:extLst>
          </p:cNvPr>
          <p:cNvPicPr>
            <a:picLocks noChangeAspect="1"/>
          </p:cNvPicPr>
          <p:nvPr/>
        </p:nvPicPr>
        <p:blipFill>
          <a:blip r:embed="rId14"/>
          <a:srcRect l="21744"/>
          <a:stretch>
            <a:fillRect/>
          </a:stretch>
        </p:blipFill>
        <p:spPr>
          <a:xfrm>
            <a:off x="6093750" y="5150442"/>
            <a:ext cx="2392734" cy="1727121"/>
          </a:xfrm>
          <a:prstGeom prst="rect">
            <a:avLst/>
          </a:prstGeom>
        </p:spPr>
      </p:pic>
    </p:spTree>
    <p:extLst>
      <p:ext uri="{BB962C8B-B14F-4D97-AF65-F5344CB8AC3E}">
        <p14:creationId xmlns:p14="http://schemas.microsoft.com/office/powerpoint/2010/main" val="793228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175" y="485128"/>
            <a:ext cx="9594620" cy="540836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 name="Rectangle 1"/>
          <p:cNvSpPr/>
          <p:nvPr/>
        </p:nvSpPr>
        <p:spPr>
          <a:xfrm rot="19882780">
            <a:off x="4218070" y="2694024"/>
            <a:ext cx="4132451" cy="932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20012527">
            <a:off x="4063667" y="2711179"/>
            <a:ext cx="4228301" cy="830997"/>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¡¡LO LOGRÓ!!</a:t>
            </a:r>
          </a:p>
        </p:txBody>
      </p:sp>
      <p:sp>
        <p:nvSpPr>
          <p:cNvPr id="9" name="Footer Placeholder 3">
            <a:extLst>
              <a:ext uri="{FF2B5EF4-FFF2-40B4-BE49-F238E27FC236}">
                <a16:creationId xmlns:a16="http://schemas.microsoft.com/office/drawing/2014/main" id="{A2E10C26-C913-4ECC-A8A9-32B96A2002D9}"/>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642256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2526" y="-25052"/>
            <a:ext cx="2026025" cy="16136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639" y="1881908"/>
            <a:ext cx="8109055" cy="4552295"/>
          </a:xfrm>
          <a:prstGeom prst="rect">
            <a:avLst/>
          </a:prstGeom>
        </p:spPr>
      </p:pic>
      <p:sp>
        <p:nvSpPr>
          <p:cNvPr id="7" name="TextBox 6"/>
          <p:cNvSpPr txBox="1"/>
          <p:nvPr/>
        </p:nvSpPr>
        <p:spPr>
          <a:xfrm>
            <a:off x="1700788" y="804690"/>
            <a:ext cx="9676199" cy="1077218"/>
          </a:xfrm>
          <a:prstGeom prst="rect">
            <a:avLst/>
          </a:prstGeom>
          <a:noFill/>
        </p:spPr>
        <p:txBody>
          <a:bodyPr wrap="square" rtlCol="0">
            <a:spAutoFit/>
          </a:bodyPr>
          <a:lstStyle/>
          <a:p>
            <a:pPr algn="ctr"/>
            <a:r>
              <a:rPr lang="es-MX" sz="3200" b="1" u="sng" dirty="0">
                <a:latin typeface="Tahoma" panose="020B0604030504040204" pitchFamily="34" charset="0"/>
                <a:ea typeface="Tahoma" panose="020B0604030504040204" pitchFamily="34" charset="0"/>
                <a:cs typeface="Tahoma" panose="020B0604030504040204" pitchFamily="34" charset="0"/>
              </a:rPr>
              <a:t>Nunca deberá</a:t>
            </a:r>
            <a:r>
              <a:rPr lang="es-MX" sz="3200" b="1" dirty="0">
                <a:latin typeface="Tahoma" panose="020B0604030504040204" pitchFamily="34" charset="0"/>
                <a:ea typeface="Tahoma" panose="020B0604030504040204" pitchFamily="34" charset="0"/>
                <a:cs typeface="Tahoma" panose="020B0604030504040204" pitchFamily="34" charset="0"/>
              </a:rPr>
              <a:t> sentir presión para tener sexo si no quiere. ¡Confíe en lo que siente!</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a:extLst>
              <a:ext uri="{FF2B5EF4-FFF2-40B4-BE49-F238E27FC236}">
                <a16:creationId xmlns:a16="http://schemas.microsoft.com/office/drawing/2014/main" id="{B0DA5DE0-88C0-4381-8893-BB0D5E42EBF8}"/>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3011150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6A0AE961-2419-4F38-965C-3A85719A7077}"/>
              </a:ext>
            </a:extLst>
          </p:cNvPr>
          <p:cNvPicPr>
            <a:picLocks noChangeAspect="1"/>
          </p:cNvPicPr>
          <p:nvPr/>
        </p:nvPicPr>
        <p:blipFill>
          <a:blip r:embed="rId3"/>
          <a:stretch>
            <a:fillRect/>
          </a:stretch>
        </p:blipFill>
        <p:spPr>
          <a:xfrm>
            <a:off x="8704208" y="4500679"/>
            <a:ext cx="1196444" cy="1432684"/>
          </a:xfrm>
          <a:prstGeom prst="rect">
            <a:avLst/>
          </a:prstGeom>
        </p:spPr>
      </p:pic>
      <p:sp>
        <p:nvSpPr>
          <p:cNvPr id="53" name="TextBox 52">
            <a:extLst>
              <a:ext uri="{FF2B5EF4-FFF2-40B4-BE49-F238E27FC236}">
                <a16:creationId xmlns:a16="http://schemas.microsoft.com/office/drawing/2014/main" id="{141D04FF-C93A-43FE-A3C2-B3D2FC23024D}"/>
              </a:ext>
            </a:extLst>
          </p:cNvPr>
          <p:cNvSpPr txBox="1"/>
          <p:nvPr/>
        </p:nvSpPr>
        <p:spPr>
          <a:xfrm>
            <a:off x="9348121" y="4882777"/>
            <a:ext cx="3158846"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Foreplay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and Lubricant</a:t>
            </a:r>
          </a:p>
        </p:txBody>
      </p:sp>
      <p:pic>
        <p:nvPicPr>
          <p:cNvPr id="54" name="Picture 53">
            <a:extLst>
              <a:ext uri="{FF2B5EF4-FFF2-40B4-BE49-F238E27FC236}">
                <a16:creationId xmlns:a16="http://schemas.microsoft.com/office/drawing/2014/main" id="{D752F85C-7401-4DD5-AF0C-7A4ADEC60F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55" name="TextBox 54">
            <a:extLst>
              <a:ext uri="{FF2B5EF4-FFF2-40B4-BE49-F238E27FC236}">
                <a16:creationId xmlns:a16="http://schemas.microsoft.com/office/drawing/2014/main" id="{45FF4B1F-F104-415F-965C-2CFF71465526}"/>
              </a:ext>
            </a:extLst>
          </p:cNvPr>
          <p:cNvSpPr txBox="1"/>
          <p:nvPr/>
        </p:nvSpPr>
        <p:spPr>
          <a:xfrm>
            <a:off x="9009205" y="4969226"/>
            <a:ext cx="703507" cy="369332"/>
          </a:xfrm>
          <a:prstGeom prst="rect">
            <a:avLst/>
          </a:prstGeom>
          <a:solidFill>
            <a:schemeClr val="bg1"/>
          </a:solidFill>
          <a:ln w="28575">
            <a:solidFill>
              <a:srgbClr val="FF0000"/>
            </a:solidFill>
          </a:ln>
        </p:spPr>
        <p:txBody>
          <a:bodyPr wrap="square" rtlCol="0">
            <a:spAutoFit/>
          </a:bodyPr>
          <a:lstStyle/>
          <a:p>
            <a:r>
              <a:rPr lang="en-US" dirty="0"/>
              <a:t>Lube</a:t>
            </a:r>
          </a:p>
        </p:txBody>
      </p:sp>
      <p:grpSp>
        <p:nvGrpSpPr>
          <p:cNvPr id="56" name="Group 55">
            <a:extLst>
              <a:ext uri="{FF2B5EF4-FFF2-40B4-BE49-F238E27FC236}">
                <a16:creationId xmlns:a16="http://schemas.microsoft.com/office/drawing/2014/main" id="{596FDB61-F45A-4FAC-AE9D-C6C18FFBF75E}"/>
              </a:ext>
            </a:extLst>
          </p:cNvPr>
          <p:cNvGrpSpPr/>
          <p:nvPr/>
        </p:nvGrpSpPr>
        <p:grpSpPr>
          <a:xfrm>
            <a:off x="3126493" y="4052996"/>
            <a:ext cx="2353182" cy="881404"/>
            <a:chOff x="9074289" y="3532602"/>
            <a:chExt cx="2353182" cy="881404"/>
          </a:xfrm>
        </p:grpSpPr>
        <p:pic>
          <p:nvPicPr>
            <p:cNvPr id="57" name="Picture 56">
              <a:extLst>
                <a:ext uri="{FF2B5EF4-FFF2-40B4-BE49-F238E27FC236}">
                  <a16:creationId xmlns:a16="http://schemas.microsoft.com/office/drawing/2014/main" id="{FCAEDD2B-8E12-4AA2-A679-A7A7343C40F4}"/>
                </a:ext>
              </a:extLst>
            </p:cNvPr>
            <p:cNvPicPr>
              <a:picLocks noChangeAspect="1"/>
            </p:cNvPicPr>
            <p:nvPr/>
          </p:nvPicPr>
          <p:blipFill>
            <a:blip r:embed="rId5"/>
            <a:stretch>
              <a:fillRect/>
            </a:stretch>
          </p:blipFill>
          <p:spPr>
            <a:xfrm>
              <a:off x="9074289" y="3532602"/>
              <a:ext cx="2353182" cy="881404"/>
            </a:xfrm>
            <a:prstGeom prst="rect">
              <a:avLst/>
            </a:prstGeom>
          </p:spPr>
        </p:pic>
        <p:sp>
          <p:nvSpPr>
            <p:cNvPr id="58" name="TextBox 57">
              <a:extLst>
                <a:ext uri="{FF2B5EF4-FFF2-40B4-BE49-F238E27FC236}">
                  <a16:creationId xmlns:a16="http://schemas.microsoft.com/office/drawing/2014/main" id="{9F21CA92-BEC9-4498-A1EB-CF28C32D4C37}"/>
                </a:ext>
              </a:extLst>
            </p:cNvPr>
            <p:cNvSpPr txBox="1"/>
            <p:nvPr/>
          </p:nvSpPr>
          <p:spPr>
            <a:xfrm>
              <a:off x="9450040" y="3867890"/>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YES!</a:t>
              </a:r>
            </a:p>
          </p:txBody>
        </p:sp>
      </p:grpSp>
      <p:sp>
        <p:nvSpPr>
          <p:cNvPr id="59" name="TextBox 58">
            <a:extLst>
              <a:ext uri="{FF2B5EF4-FFF2-40B4-BE49-F238E27FC236}">
                <a16:creationId xmlns:a16="http://schemas.microsoft.com/office/drawing/2014/main" id="{B817708B-8B0B-40CF-969F-36A42FCFFBA4}"/>
              </a:ext>
            </a:extLst>
          </p:cNvPr>
          <p:cNvSpPr txBox="1"/>
          <p:nvPr/>
        </p:nvSpPr>
        <p:spPr>
          <a:xfrm>
            <a:off x="3169635" y="5508760"/>
            <a:ext cx="1940446" cy="923330"/>
          </a:xfrm>
          <a:prstGeom prst="rect">
            <a:avLst/>
          </a:prstGeom>
          <a:solidFill>
            <a:schemeClr val="bg1"/>
          </a:solidFill>
          <a:ln w="28575">
            <a:solidFill>
              <a:srgbClr val="FF0000"/>
            </a:solidFill>
          </a:ln>
        </p:spPr>
        <p:txBody>
          <a:bodyPr wrap="square" rtlCol="0">
            <a:spAutoFit/>
          </a:bodyPr>
          <a:lstStyle/>
          <a:p>
            <a:r>
              <a:rPr lang="en-US" dirty="0"/>
              <a:t>Replace with translated consent tool</a:t>
            </a:r>
          </a:p>
        </p:txBody>
      </p:sp>
      <p:sp>
        <p:nvSpPr>
          <p:cNvPr id="60" name="Footer Placeholder 3">
            <a:extLst>
              <a:ext uri="{FF2B5EF4-FFF2-40B4-BE49-F238E27FC236}">
                <a16:creationId xmlns:a16="http://schemas.microsoft.com/office/drawing/2014/main" id="{A9F140F8-90C9-4997-B62C-DC2280A79046}"/>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61" name="Picture 60">
            <a:extLst>
              <a:ext uri="{FF2B5EF4-FFF2-40B4-BE49-F238E27FC236}">
                <a16:creationId xmlns:a16="http://schemas.microsoft.com/office/drawing/2014/main" id="{981D16AB-BB18-406C-B363-843C85C8D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09" y="12700"/>
            <a:ext cx="12166314" cy="6858000"/>
          </a:xfrm>
          <a:prstGeom prst="rect">
            <a:avLst/>
          </a:prstGeom>
        </p:spPr>
      </p:pic>
      <p:pic>
        <p:nvPicPr>
          <p:cNvPr id="62" name="Picture 61">
            <a:extLst>
              <a:ext uri="{FF2B5EF4-FFF2-40B4-BE49-F238E27FC236}">
                <a16:creationId xmlns:a16="http://schemas.microsoft.com/office/drawing/2014/main" id="{07CACBC6-9CD6-4C1E-B050-F8BC1DA7A9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906" t="21534" r="21694" b="27520"/>
          <a:stretch/>
        </p:blipFill>
        <p:spPr>
          <a:xfrm>
            <a:off x="3008085" y="2409172"/>
            <a:ext cx="1294999" cy="1223320"/>
          </a:xfrm>
          <a:prstGeom prst="rect">
            <a:avLst/>
          </a:prstGeom>
        </p:spPr>
      </p:pic>
      <p:grpSp>
        <p:nvGrpSpPr>
          <p:cNvPr id="63" name="Group 62">
            <a:extLst>
              <a:ext uri="{FF2B5EF4-FFF2-40B4-BE49-F238E27FC236}">
                <a16:creationId xmlns:a16="http://schemas.microsoft.com/office/drawing/2014/main" id="{2C384338-862E-466C-A803-1550E6AB43D9}"/>
              </a:ext>
            </a:extLst>
          </p:cNvPr>
          <p:cNvGrpSpPr/>
          <p:nvPr/>
        </p:nvGrpSpPr>
        <p:grpSpPr>
          <a:xfrm>
            <a:off x="3140594" y="4102137"/>
            <a:ext cx="2211596" cy="652248"/>
            <a:chOff x="3444453" y="3782417"/>
            <a:chExt cx="3727641" cy="1105921"/>
          </a:xfrm>
        </p:grpSpPr>
        <p:sp>
          <p:nvSpPr>
            <p:cNvPr id="64" name="Rectangle 63">
              <a:extLst>
                <a:ext uri="{FF2B5EF4-FFF2-40B4-BE49-F238E27FC236}">
                  <a16:creationId xmlns:a16="http://schemas.microsoft.com/office/drawing/2014/main" id="{F1ADA025-A32C-4A55-8658-D5237657C7B2}"/>
                </a:ext>
              </a:extLst>
            </p:cNvPr>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8F984848-6050-44BB-B775-4CD28FAB449A}"/>
                </a:ext>
              </a:extLst>
            </p:cNvPr>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A28E3F07-E014-4AA7-9F53-315CB70102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sp>
        <p:nvSpPr>
          <p:cNvPr id="67" name="TextBox 66">
            <a:extLst>
              <a:ext uri="{FF2B5EF4-FFF2-40B4-BE49-F238E27FC236}">
                <a16:creationId xmlns:a16="http://schemas.microsoft.com/office/drawing/2014/main" id="{F84FF0B6-D195-4C34-AE58-600703D88C1E}"/>
              </a:ext>
            </a:extLst>
          </p:cNvPr>
          <p:cNvSpPr txBox="1"/>
          <p:nvPr/>
        </p:nvSpPr>
        <p:spPr>
          <a:xfrm>
            <a:off x="4123592" y="1292784"/>
            <a:ext cx="2413068"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Lugar seguro y privado</a:t>
            </a:r>
          </a:p>
        </p:txBody>
      </p:sp>
      <p:sp>
        <p:nvSpPr>
          <p:cNvPr id="68" name="TextBox 67">
            <a:extLst>
              <a:ext uri="{FF2B5EF4-FFF2-40B4-BE49-F238E27FC236}">
                <a16:creationId xmlns:a16="http://schemas.microsoft.com/office/drawing/2014/main" id="{74F79CA6-0D5C-499F-A0FA-E932619693AF}"/>
              </a:ext>
            </a:extLst>
          </p:cNvPr>
          <p:cNvSpPr txBox="1"/>
          <p:nvPr/>
        </p:nvSpPr>
        <p:spPr>
          <a:xfrm>
            <a:off x="4247957" y="2571609"/>
            <a:ext cx="2550908"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Pareja sexual segura</a:t>
            </a:r>
          </a:p>
        </p:txBody>
      </p:sp>
      <p:sp>
        <p:nvSpPr>
          <p:cNvPr id="69" name="TextBox 68">
            <a:extLst>
              <a:ext uri="{FF2B5EF4-FFF2-40B4-BE49-F238E27FC236}">
                <a16:creationId xmlns:a16="http://schemas.microsoft.com/office/drawing/2014/main" id="{82544C74-04CA-4C26-A853-1FADB822C230}"/>
              </a:ext>
            </a:extLst>
          </p:cNvPr>
          <p:cNvSpPr txBox="1"/>
          <p:nvPr/>
        </p:nvSpPr>
        <p:spPr>
          <a:xfrm>
            <a:off x="5072529" y="4012763"/>
            <a:ext cx="2253039"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Límites sexuales</a:t>
            </a:r>
          </a:p>
        </p:txBody>
      </p:sp>
      <p:pic>
        <p:nvPicPr>
          <p:cNvPr id="70" name="Picture 69">
            <a:extLst>
              <a:ext uri="{FF2B5EF4-FFF2-40B4-BE49-F238E27FC236}">
                <a16:creationId xmlns:a16="http://schemas.microsoft.com/office/drawing/2014/main" id="{AF69477A-CF54-4587-BB2B-0C5023B36AB5}"/>
              </a:ext>
            </a:extLst>
          </p:cNvPr>
          <p:cNvPicPr>
            <a:picLocks noChangeAspect="1"/>
          </p:cNvPicPr>
          <p:nvPr/>
        </p:nvPicPr>
        <p:blipFill>
          <a:blip r:embed="rId9"/>
          <a:stretch>
            <a:fillRect/>
          </a:stretch>
        </p:blipFill>
        <p:spPr>
          <a:xfrm>
            <a:off x="2557172" y="1149882"/>
            <a:ext cx="1286247" cy="1154015"/>
          </a:xfrm>
          <a:prstGeom prst="rect">
            <a:avLst/>
          </a:prstGeom>
        </p:spPr>
      </p:pic>
      <p:pic>
        <p:nvPicPr>
          <p:cNvPr id="71" name="Picture 70">
            <a:extLst>
              <a:ext uri="{FF2B5EF4-FFF2-40B4-BE49-F238E27FC236}">
                <a16:creationId xmlns:a16="http://schemas.microsoft.com/office/drawing/2014/main" id="{9BA34300-39FC-4704-9F0D-49A3FD819F6E}"/>
              </a:ext>
            </a:extLst>
          </p:cNvPr>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787375" y="794224"/>
            <a:ext cx="1452282" cy="1246094"/>
          </a:xfrm>
          <a:prstGeom prst="rect">
            <a:avLst/>
          </a:prstGeom>
        </p:spPr>
      </p:pic>
      <p:pic>
        <p:nvPicPr>
          <p:cNvPr id="72" name="Picture 71">
            <a:extLst>
              <a:ext uri="{FF2B5EF4-FFF2-40B4-BE49-F238E27FC236}">
                <a16:creationId xmlns:a16="http://schemas.microsoft.com/office/drawing/2014/main" id="{396D3CA6-0F3C-4272-8BE8-345D0BF64BCC}"/>
              </a:ext>
            </a:extLst>
          </p:cNvPr>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831031" y="2303897"/>
            <a:ext cx="1452282" cy="1246094"/>
          </a:xfrm>
          <a:prstGeom prst="rect">
            <a:avLst/>
          </a:prstGeom>
        </p:spPr>
      </p:pic>
      <p:pic>
        <p:nvPicPr>
          <p:cNvPr id="73" name="Picture 72">
            <a:extLst>
              <a:ext uri="{FF2B5EF4-FFF2-40B4-BE49-F238E27FC236}">
                <a16:creationId xmlns:a16="http://schemas.microsoft.com/office/drawing/2014/main" id="{7686BB8F-F02D-4AC3-92F3-F5509B77625A}"/>
              </a:ext>
            </a:extLst>
          </p:cNvPr>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831031" y="3723132"/>
            <a:ext cx="1452282" cy="1246094"/>
          </a:xfrm>
          <a:prstGeom prst="rect">
            <a:avLst/>
          </a:prstGeom>
        </p:spPr>
      </p:pic>
      <p:sp>
        <p:nvSpPr>
          <p:cNvPr id="75" name="TextBox 74">
            <a:extLst>
              <a:ext uri="{FF2B5EF4-FFF2-40B4-BE49-F238E27FC236}">
                <a16:creationId xmlns:a16="http://schemas.microsoft.com/office/drawing/2014/main" id="{C83165E9-E1A7-46F5-97CF-0EC2D9C1CF42}"/>
              </a:ext>
            </a:extLst>
          </p:cNvPr>
          <p:cNvSpPr txBox="1"/>
          <p:nvPr/>
        </p:nvSpPr>
        <p:spPr>
          <a:xfrm>
            <a:off x="5029006" y="5750948"/>
            <a:ext cx="3301540" cy="461665"/>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Consentimiento</a:t>
            </a:r>
          </a:p>
        </p:txBody>
      </p:sp>
      <p:pic>
        <p:nvPicPr>
          <p:cNvPr id="76" name="Picture 75">
            <a:extLst>
              <a:ext uri="{FF2B5EF4-FFF2-40B4-BE49-F238E27FC236}">
                <a16:creationId xmlns:a16="http://schemas.microsoft.com/office/drawing/2014/main" id="{3918912E-D043-4A65-96B3-F3F1BD4D1F4B}"/>
              </a:ext>
            </a:extLst>
          </p:cNvPr>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853065" y="5452888"/>
            <a:ext cx="1452282" cy="1246094"/>
          </a:xfrm>
          <a:prstGeom prst="rect">
            <a:avLst/>
          </a:prstGeom>
        </p:spPr>
      </p:pic>
      <p:pic>
        <p:nvPicPr>
          <p:cNvPr id="77" name="Picture 76">
            <a:extLst>
              <a:ext uri="{FF2B5EF4-FFF2-40B4-BE49-F238E27FC236}">
                <a16:creationId xmlns:a16="http://schemas.microsoft.com/office/drawing/2014/main" id="{ACCA2241-5634-48A3-A914-9E31EC61D02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9049" t="22474" r="2958" b="7754"/>
          <a:stretch/>
        </p:blipFill>
        <p:spPr>
          <a:xfrm>
            <a:off x="8620350" y="1060550"/>
            <a:ext cx="727771" cy="1590789"/>
          </a:xfrm>
          <a:prstGeom prst="rect">
            <a:avLst/>
          </a:prstGeom>
        </p:spPr>
      </p:pic>
      <p:sp>
        <p:nvSpPr>
          <p:cNvPr id="78" name="TextBox 77">
            <a:extLst>
              <a:ext uri="{FF2B5EF4-FFF2-40B4-BE49-F238E27FC236}">
                <a16:creationId xmlns:a16="http://schemas.microsoft.com/office/drawing/2014/main" id="{582C7EFE-7ADC-46E1-B635-8E2C712C81CC}"/>
              </a:ext>
            </a:extLst>
          </p:cNvPr>
          <p:cNvSpPr txBox="1"/>
          <p:nvPr/>
        </p:nvSpPr>
        <p:spPr>
          <a:xfrm>
            <a:off x="9106319" y="1417271"/>
            <a:ext cx="3158846"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Plan de control natal</a:t>
            </a:r>
          </a:p>
        </p:txBody>
      </p:sp>
      <p:pic>
        <p:nvPicPr>
          <p:cNvPr id="79" name="Picture 78">
            <a:extLst>
              <a:ext uri="{FF2B5EF4-FFF2-40B4-BE49-F238E27FC236}">
                <a16:creationId xmlns:a16="http://schemas.microsoft.com/office/drawing/2014/main" id="{6FE96E9B-0081-406D-BF1B-51E30214F562}"/>
              </a:ext>
            </a:extLst>
          </p:cNvPr>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7556923" y="877687"/>
            <a:ext cx="1452282" cy="1246094"/>
          </a:xfrm>
          <a:prstGeom prst="rect">
            <a:avLst/>
          </a:prstGeom>
        </p:spPr>
      </p:pic>
      <p:sp>
        <p:nvSpPr>
          <p:cNvPr id="80" name="TextBox 79">
            <a:extLst>
              <a:ext uri="{FF2B5EF4-FFF2-40B4-BE49-F238E27FC236}">
                <a16:creationId xmlns:a16="http://schemas.microsoft.com/office/drawing/2014/main" id="{89B3DF50-5652-4D5E-8653-1134C6B407B9}"/>
              </a:ext>
            </a:extLst>
          </p:cNvPr>
          <p:cNvSpPr txBox="1"/>
          <p:nvPr/>
        </p:nvSpPr>
        <p:spPr>
          <a:xfrm>
            <a:off x="9850460" y="2926944"/>
            <a:ext cx="2224782" cy="1200329"/>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Pruebas de ITS y protección</a:t>
            </a:r>
          </a:p>
        </p:txBody>
      </p:sp>
      <p:pic>
        <p:nvPicPr>
          <p:cNvPr id="81" name="Picture 80">
            <a:extLst>
              <a:ext uri="{FF2B5EF4-FFF2-40B4-BE49-F238E27FC236}">
                <a16:creationId xmlns:a16="http://schemas.microsoft.com/office/drawing/2014/main" id="{5C3F3B79-4050-4457-B219-7B41B0B31DE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9591" t="18064" r="16085" b="24473"/>
          <a:stretch/>
        </p:blipFill>
        <p:spPr>
          <a:xfrm>
            <a:off x="8588678" y="2621756"/>
            <a:ext cx="1213216" cy="1615619"/>
          </a:xfrm>
          <a:prstGeom prst="rect">
            <a:avLst/>
          </a:prstGeom>
        </p:spPr>
      </p:pic>
      <p:pic>
        <p:nvPicPr>
          <p:cNvPr id="82" name="Picture 81">
            <a:extLst>
              <a:ext uri="{FF2B5EF4-FFF2-40B4-BE49-F238E27FC236}">
                <a16:creationId xmlns:a16="http://schemas.microsoft.com/office/drawing/2014/main" id="{FE42728A-867F-440F-9112-8879BB72858F}"/>
              </a:ext>
            </a:extLst>
          </p:cNvPr>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7475722" y="2621756"/>
            <a:ext cx="1452282" cy="1246094"/>
          </a:xfrm>
          <a:prstGeom prst="rect">
            <a:avLst/>
          </a:prstGeom>
        </p:spPr>
      </p:pic>
      <p:pic>
        <p:nvPicPr>
          <p:cNvPr id="83" name="Picture 82">
            <a:extLst>
              <a:ext uri="{FF2B5EF4-FFF2-40B4-BE49-F238E27FC236}">
                <a16:creationId xmlns:a16="http://schemas.microsoft.com/office/drawing/2014/main" id="{FD95E9C5-B260-478C-B5E1-D256E54D01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84" name="Group 83">
            <a:extLst>
              <a:ext uri="{FF2B5EF4-FFF2-40B4-BE49-F238E27FC236}">
                <a16:creationId xmlns:a16="http://schemas.microsoft.com/office/drawing/2014/main" id="{516D74A1-E83D-4EBD-A2ED-40ECB2FD546E}"/>
              </a:ext>
            </a:extLst>
          </p:cNvPr>
          <p:cNvGrpSpPr/>
          <p:nvPr/>
        </p:nvGrpSpPr>
        <p:grpSpPr>
          <a:xfrm>
            <a:off x="3126493" y="4052996"/>
            <a:ext cx="2353182" cy="881404"/>
            <a:chOff x="9074289" y="3532602"/>
            <a:chExt cx="2353182" cy="881404"/>
          </a:xfrm>
        </p:grpSpPr>
        <p:pic>
          <p:nvPicPr>
            <p:cNvPr id="85" name="Picture 84">
              <a:extLst>
                <a:ext uri="{FF2B5EF4-FFF2-40B4-BE49-F238E27FC236}">
                  <a16:creationId xmlns:a16="http://schemas.microsoft.com/office/drawing/2014/main" id="{7D0A49FE-93AB-4EA8-90B0-6D9CA27C6BD6}"/>
                </a:ext>
              </a:extLst>
            </p:cNvPr>
            <p:cNvPicPr>
              <a:picLocks noChangeAspect="1"/>
            </p:cNvPicPr>
            <p:nvPr/>
          </p:nvPicPr>
          <p:blipFill>
            <a:blip r:embed="rId5"/>
            <a:stretch>
              <a:fillRect/>
            </a:stretch>
          </p:blipFill>
          <p:spPr>
            <a:xfrm>
              <a:off x="9074289" y="3532602"/>
              <a:ext cx="2353182" cy="881404"/>
            </a:xfrm>
            <a:prstGeom prst="rect">
              <a:avLst/>
            </a:prstGeom>
          </p:spPr>
        </p:pic>
        <p:sp>
          <p:nvSpPr>
            <p:cNvPr id="86" name="TextBox 85">
              <a:extLst>
                <a:ext uri="{FF2B5EF4-FFF2-40B4-BE49-F238E27FC236}">
                  <a16:creationId xmlns:a16="http://schemas.microsoft.com/office/drawing/2014/main" id="{99763340-2675-4E6D-9664-133528000FCD}"/>
                </a:ext>
              </a:extLst>
            </p:cNvPr>
            <p:cNvSpPr txBox="1"/>
            <p:nvPr/>
          </p:nvSpPr>
          <p:spPr>
            <a:xfrm>
              <a:off x="9450040" y="3867890"/>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88" name="Footer Placeholder 3">
            <a:extLst>
              <a:ext uri="{FF2B5EF4-FFF2-40B4-BE49-F238E27FC236}">
                <a16:creationId xmlns:a16="http://schemas.microsoft.com/office/drawing/2014/main" id="{44E3DF34-E595-408F-99A7-DE92786EB6FF}"/>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89" name="TextBox 88">
            <a:extLst>
              <a:ext uri="{FF2B5EF4-FFF2-40B4-BE49-F238E27FC236}">
                <a16:creationId xmlns:a16="http://schemas.microsoft.com/office/drawing/2014/main" id="{9876A9F7-AF0C-4F20-BEE1-F889175CB511}"/>
              </a:ext>
            </a:extLst>
          </p:cNvPr>
          <p:cNvSpPr txBox="1"/>
          <p:nvPr/>
        </p:nvSpPr>
        <p:spPr>
          <a:xfrm>
            <a:off x="1694814" y="-45582"/>
            <a:ext cx="6945894" cy="914400"/>
          </a:xfrm>
          <a:prstGeom prst="rect">
            <a:avLst/>
          </a:prstGeom>
          <a:solidFill>
            <a:schemeClr val="bg1"/>
          </a:solidFill>
        </p:spPr>
        <p:txBody>
          <a:bodyPr wrap="square" rtlCol="0">
            <a:spAutoFit/>
          </a:bodyPr>
          <a:lstStyle/>
          <a:p>
            <a:r>
              <a:rPr lang="es-MX" sz="2800" b="1" dirty="0">
                <a:latin typeface="Marvin Round" panose="02000000000000000000" pitchFamily="2" charset="0"/>
                <a:ea typeface="Tahoma" panose="020B0604030504040204" pitchFamily="34" charset="0"/>
                <a:cs typeface="Tahoma" panose="020B0604030504040204" pitchFamily="34" charset="0"/>
              </a:rPr>
              <a:t>Lista de verificación para sexualidad segura</a:t>
            </a:r>
          </a:p>
        </p:txBody>
      </p:sp>
      <p:pic>
        <p:nvPicPr>
          <p:cNvPr id="90" name="Picture 89">
            <a:extLst>
              <a:ext uri="{FF2B5EF4-FFF2-40B4-BE49-F238E27FC236}">
                <a16:creationId xmlns:a16="http://schemas.microsoft.com/office/drawing/2014/main" id="{7047CA2F-E996-4543-8882-AD252982F186}"/>
              </a:ext>
            </a:extLst>
          </p:cNvPr>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7423937" y="4416527"/>
            <a:ext cx="1452282" cy="1246094"/>
          </a:xfrm>
          <a:prstGeom prst="rect">
            <a:avLst/>
          </a:prstGeom>
        </p:spPr>
      </p:pic>
      <p:pic>
        <p:nvPicPr>
          <p:cNvPr id="43" name="Picture 42">
            <a:extLst>
              <a:ext uri="{FF2B5EF4-FFF2-40B4-BE49-F238E27FC236}">
                <a16:creationId xmlns:a16="http://schemas.microsoft.com/office/drawing/2014/main" id="{707F90AE-6747-7A4E-91C3-06FDEF94CA62}"/>
              </a:ext>
            </a:extLst>
          </p:cNvPr>
          <p:cNvPicPr>
            <a:picLocks noChangeAspect="1"/>
          </p:cNvPicPr>
          <p:nvPr/>
        </p:nvPicPr>
        <p:blipFill>
          <a:blip r:embed="rId13"/>
          <a:srcRect l="21744"/>
          <a:stretch>
            <a:fillRect/>
          </a:stretch>
        </p:blipFill>
        <p:spPr>
          <a:xfrm>
            <a:off x="2998230" y="5242094"/>
            <a:ext cx="2481292" cy="1791043"/>
          </a:xfrm>
          <a:prstGeom prst="rect">
            <a:avLst/>
          </a:prstGeom>
        </p:spPr>
      </p:pic>
      <p:sp>
        <p:nvSpPr>
          <p:cNvPr id="44" name="TextBox 43">
            <a:extLst>
              <a:ext uri="{FF2B5EF4-FFF2-40B4-BE49-F238E27FC236}">
                <a16:creationId xmlns:a16="http://schemas.microsoft.com/office/drawing/2014/main" id="{0933AD53-5DA8-D34A-9AA8-270256CBEBCE}"/>
              </a:ext>
            </a:extLst>
          </p:cNvPr>
          <p:cNvSpPr txBox="1"/>
          <p:nvPr/>
        </p:nvSpPr>
        <p:spPr>
          <a:xfrm>
            <a:off x="8588678" y="4969226"/>
            <a:ext cx="1295339" cy="369332"/>
          </a:xfrm>
          <a:prstGeom prst="rect">
            <a:avLst/>
          </a:prstGeom>
          <a:solidFill>
            <a:schemeClr val="bg1"/>
          </a:solidFill>
          <a:ln w="28575">
            <a:solidFill>
              <a:srgbClr val="FF0000"/>
            </a:solidFill>
          </a:ln>
        </p:spPr>
        <p:txBody>
          <a:bodyPr wrap="square" rtlCol="0">
            <a:spAutoFit/>
          </a:bodyPr>
          <a:lstStyle/>
          <a:p>
            <a:pPr algn="ctr"/>
            <a:r>
              <a:rPr lang="es-MX" dirty="0"/>
              <a:t>Lubricante</a:t>
            </a:r>
          </a:p>
        </p:txBody>
      </p:sp>
      <p:sp>
        <p:nvSpPr>
          <p:cNvPr id="2" name="Rectangle 1">
            <a:extLst>
              <a:ext uri="{FF2B5EF4-FFF2-40B4-BE49-F238E27FC236}">
                <a16:creationId xmlns:a16="http://schemas.microsoft.com/office/drawing/2014/main" id="{2D72695F-7BA7-6343-A6C2-DBE2CFC062B5}"/>
              </a:ext>
            </a:extLst>
          </p:cNvPr>
          <p:cNvSpPr/>
          <p:nvPr/>
        </p:nvSpPr>
        <p:spPr>
          <a:xfrm>
            <a:off x="9801894" y="5402629"/>
            <a:ext cx="695292" cy="356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AFE0E597-474B-4DBE-8C74-BEED21F28727}"/>
              </a:ext>
            </a:extLst>
          </p:cNvPr>
          <p:cNvSpPr txBox="1"/>
          <p:nvPr/>
        </p:nvSpPr>
        <p:spPr>
          <a:xfrm>
            <a:off x="9994894" y="4721246"/>
            <a:ext cx="2042511" cy="1200329"/>
          </a:xfrm>
          <a:prstGeom prst="rect">
            <a:avLst/>
          </a:prstGeom>
          <a:solidFill>
            <a:schemeClr val="bg1"/>
          </a:solid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El juego previo y lubricante</a:t>
            </a:r>
          </a:p>
        </p:txBody>
      </p:sp>
    </p:spTree>
    <p:extLst>
      <p:ext uri="{BB962C8B-B14F-4D97-AF65-F5344CB8AC3E}">
        <p14:creationId xmlns:p14="http://schemas.microsoft.com/office/powerpoint/2010/main" val="1673268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9055</TotalTime>
  <Words>7863</Words>
  <Application>Microsoft Macintosh PowerPoint</Application>
  <PresentationFormat>Widescreen</PresentationFormat>
  <Paragraphs>594</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Calibri</vt:lpstr>
      <vt:lpstr>PraterBlockPro</vt:lpstr>
      <vt:lpstr>Marvin Round</vt:lpstr>
      <vt:lpstr>Smoothy Slanted</vt:lpstr>
      <vt:lpstr>Arial</vt:lpstr>
      <vt:lpstr>Tahoma</vt:lpstr>
      <vt:lpstr>Verdana</vt:lpstr>
      <vt:lpstr>Calibri Light</vt:lpstr>
      <vt:lpstr>Smoothy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Un lugar seguro y privado</vt:lpstr>
      <vt:lpstr>Hoteles y seguridad</vt:lpstr>
      <vt:lpstr>2. Pareja sexual segura</vt:lpstr>
      <vt:lpstr>¿Dónde está su pareja en el mapa de relaciones?</vt:lpstr>
      <vt:lpstr>3. Límites sexuales</vt:lpstr>
      <vt:lpstr>Hablar acerca de límites sexuales</vt:lpstr>
      <vt:lpstr>Práctica de los límites sexuales</vt:lpstr>
      <vt:lpstr>PowerPoint Presentation</vt:lpstr>
      <vt:lpstr>Práctica de los límites sexuales</vt:lpstr>
      <vt:lpstr>PowerPoint Presentation</vt:lpstr>
      <vt:lpstr>4. Consentimiento</vt:lpstr>
      <vt:lpstr>Verificación de consentimient</vt:lpstr>
      <vt:lpstr>Cómo manejar el rechazo</vt:lpstr>
      <vt:lpstr>PowerPoint Presentation</vt:lpstr>
      <vt:lpstr>5. Plan de control natal</vt:lpstr>
      <vt:lpstr>Control natal para personas con vulva y vagina </vt:lpstr>
      <vt:lpstr>Condones</vt:lpstr>
      <vt:lpstr>Video sobre control natal</vt:lpstr>
      <vt:lpstr>6. Pruebas para ITS y protección</vt:lpstr>
      <vt:lpstr>Pruebas y tratamiento</vt:lpstr>
      <vt:lpstr>Protección</vt:lpstr>
      <vt:lpstr>PowerPoint Presentation</vt:lpstr>
      <vt:lpstr>Práctica de pruebas para ITS y de protección</vt:lpstr>
      <vt:lpstr>PowerPoint Presentation</vt:lpstr>
      <vt:lpstr>Juego previo</vt:lpstr>
      <vt:lpstr>Lubricante</vt:lpstr>
      <vt:lpstr>Aún puede cambiar de opinión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 and Your Partner Ready to Have Sex?</dc:title>
  <dc:creator>Megan Westmore</dc:creator>
  <cp:lastModifiedBy>Eric Castro</cp:lastModifiedBy>
  <cp:revision>140</cp:revision>
  <dcterms:created xsi:type="dcterms:W3CDTF">2021-06-15T13:27:58Z</dcterms:created>
  <dcterms:modified xsi:type="dcterms:W3CDTF">2023-03-08T19:49:44Z</dcterms:modified>
</cp:coreProperties>
</file>