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428" r:id="rId3"/>
    <p:sldId id="259" r:id="rId4"/>
    <p:sldId id="471" r:id="rId5"/>
    <p:sldId id="441" r:id="rId6"/>
    <p:sldId id="258" r:id="rId7"/>
    <p:sldId id="442" r:id="rId8"/>
    <p:sldId id="443" r:id="rId9"/>
    <p:sldId id="444" r:id="rId10"/>
    <p:sldId id="440" r:id="rId11"/>
    <p:sldId id="445" r:id="rId12"/>
    <p:sldId id="446" r:id="rId13"/>
    <p:sldId id="447" r:id="rId14"/>
    <p:sldId id="448" r:id="rId15"/>
    <p:sldId id="449" r:id="rId16"/>
    <p:sldId id="450" r:id="rId17"/>
    <p:sldId id="451" r:id="rId18"/>
    <p:sldId id="452" r:id="rId19"/>
    <p:sldId id="453" r:id="rId20"/>
    <p:sldId id="454" r:id="rId21"/>
    <p:sldId id="272" r:id="rId22"/>
    <p:sldId id="455" r:id="rId23"/>
    <p:sldId id="456" r:id="rId24"/>
    <p:sldId id="457" r:id="rId25"/>
    <p:sldId id="458" r:id="rId26"/>
    <p:sldId id="459" r:id="rId27"/>
    <p:sldId id="460" r:id="rId28"/>
    <p:sldId id="461" r:id="rId29"/>
    <p:sldId id="462" r:id="rId30"/>
    <p:sldId id="463" r:id="rId31"/>
    <p:sldId id="464" r:id="rId32"/>
    <p:sldId id="465" r:id="rId33"/>
    <p:sldId id="470" r:id="rId34"/>
    <p:sldId id="466" r:id="rId35"/>
    <p:sldId id="467" r:id="rId36"/>
    <p:sldId id="469" r:id="rId37"/>
    <p:sldId id="290" r:id="rId38"/>
    <p:sldId id="291" r:id="rId39"/>
    <p:sldId id="293" r:id="rId40"/>
    <p:sldId id="383" r:id="rId41"/>
    <p:sldId id="295" r:id="rId42"/>
    <p:sldId id="472" r:id="rId43"/>
    <p:sldId id="473"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Marvin Round" panose="02000000000000000000" pitchFamily="2" charset="0"/>
      <p:regular r:id="rId52"/>
    </p:embeddedFont>
    <p:embeddedFont>
      <p:font typeface="PraterBlockPro" panose="020B0504010101020102" pitchFamily="34" charset="77"/>
      <p:regular r:id="rId53"/>
    </p:embeddedFont>
    <p:embeddedFont>
      <p:font typeface="Smoothy" pitchFamily="2" charset="77"/>
      <p:regular r:id="rId54"/>
    </p:embeddedFont>
    <p:embeddedFont>
      <p:font typeface="Smoothy Slanted" pitchFamily="2" charset="77"/>
      <p:italic r:id="rId55"/>
    </p:embeddedFont>
    <p:embeddedFont>
      <p:font typeface="Tahoma" panose="020B0604030504040204" pitchFamily="34" charset="0"/>
      <p:regular r:id="rId56"/>
      <p:bold r:id="rId57"/>
    </p:embeddedFont>
    <p:embeddedFont>
      <p:font typeface="Verdana" panose="020B0604030504040204" pitchFamily="34" charset="0"/>
      <p:regular r:id="rId58"/>
      <p:bold r:id="rId59"/>
      <p:italic r:id="rId60"/>
      <p:boldItalic r:id="rId61"/>
    </p:embeddedFont>
  </p:embeddedFontLst>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0"/>
    <p:restoredTop sz="79372" autoAdjust="0"/>
  </p:normalViewPr>
  <p:slideViewPr>
    <p:cSldViewPr snapToGrid="0">
      <p:cViewPr>
        <p:scale>
          <a:sx n="113" d="100"/>
          <a:sy n="113" d="100"/>
        </p:scale>
        <p:origin x="1128" y="600"/>
      </p:cViewPr>
      <p:guideLst/>
    </p:cSldViewPr>
  </p:slideViewPr>
  <p:notesTextViewPr>
    <p:cViewPr>
      <p:scale>
        <a:sx n="75" d="100"/>
        <a:sy n="75" d="100"/>
      </p:scale>
      <p:origin x="0" y="0"/>
    </p:cViewPr>
  </p:notesTextViewPr>
  <p:sorterViewPr>
    <p:cViewPr varScale="1">
      <p:scale>
        <a:sx n="100" d="100"/>
        <a:sy n="100" d="100"/>
      </p:scale>
      <p:origin x="0" y="-11448"/>
    </p:cViewPr>
  </p:sorterViewPr>
  <p:notesViewPr>
    <p:cSldViewPr snapToGrid="0">
      <p:cViewPr varScale="1">
        <p:scale>
          <a:sx n="85" d="100"/>
          <a:sy n="85"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semana pasada, hablamos sobre las relaciones románticas sanas. Hoy, hablaremos sobre las relaciones no sanas y el abuso.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Escriba “Sano” en un lado de un pizarrón blanco o de una hoja de rotafolio y “Señal de advertencia” en el otro lado.</a:t>
            </a:r>
          </a:p>
          <a:p>
            <a:endParaRPr lang="en-US" sz="1200"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digo “señal de advertencia”, no me refiero a un letrero que alguien sostiene. Me refiero a cosas que las personas dicen o hacen que te hacen saber que su relación comienza a no ser sana. Jugaremos un juego para pensar en cuáles comportamientos en una relación son sanos y cuáles comportamientos son señales de advertencia. En un minuto, conseguirán un compañero Daré a cada par una tarjeta. Lean lo que está en la tarjeta y decidan si ese comportamiento es sano o si es una señal de advertencia. Después de decidir, pueden pasar al frente y colocar la tarjeta en un lado del pizarrón con cinta adhesiva.</a:t>
            </a:r>
          </a:p>
          <a:p>
            <a:endParaRPr lang="en-US" sz="1200" i="1"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Apoye al grupo según sea necesario para encontrar un compañero y dé a cada par una tarjeta de la actividad ¿Sano o señal de advertencia?. Apoye al grupo según sea necesario para leer las tarjetas, decidir en qué lado del pizarrón deben ir y colocar las tarjetas en el lado correspondiente.</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1795402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Después de que el grupo haya clasificado todas las tarjetas, analicen cada una como grupo. Hay una diapositiva PowerPoint para cada una de las tarjetas de la actividad ¿Sano o señal de advertencia?. Después de mostrar la diapositiva, busque dónde se encuentra la tarjeta correspondiente en el pizarrón blanco o la hoja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señal de advertencia? al lado correcto.</a:t>
            </a:r>
            <a:endParaRPr lang="en-US" sz="1200" kern="1200" baseline="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endParaRPr lang="en-US" sz="1200" b="1" i="0" u="none" strike="noStrike" kern="1200" baseline="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respeta sus límites sexuales.</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sano! Recuerden: sus límites sexuales son lo que es aceptable para ustedes sexualmente y lo que no es aceptable para ustedes sexualmente. Su pareja debe escucharlos cuando ponen sus límites sexuales y nunca debe presionarlos a hacer algo sexual que no quieren hacer.</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105171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señal de advertencia?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señal de advertencia?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pPr lvl="0"/>
            <a:endParaRPr lang="en-US" sz="1200" b="0"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los escucha cuando le hablan.</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sano! Recuerden: la comunicación es uno de nuestros ingredientes para una relación sana. Para tener una buena comunicación, ustedes y su pareja necesitan escucharse uno a otro cuando hablan.</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809288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señal de advertencia?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señal de advertencia?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se realiza pruebas de ITS antes de que tengan sexo.</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sano! En cualquier momento que vayan a tener sexo, necesitan asegurarse de que tanto ustedes como su pareja se hayan realizado pruebas de infecciones de transmisión sexual o ITS. Las ITS son enfermedades que les pueden dar si tienen sexo oral, vaginal o anal con alguien que tenga una ITS. Puede realizarse la prueba de ITS con un doctor o en una clínica. </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175131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Encuentre la tarjeta de la actividad ¿Sano o señal de advertencia?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señal de advertencia?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les dice qué pueden o qué no pueden publicar en línea.</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una señal de advertencia. Recuerden: dijimos que en una relación sana, las dos personas son iguales. Ninguna de las dos personas es jefe. No está bien que su pareja trate de controlar lo que hacen. Esto no es sano.</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2463620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señal de advertencia?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señal de advertencia?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usa Declaraciones “yo” cuando está molesta.</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sano! La herramienta Declaraciones “yo” es una excelente manera de hacer a su pareja saber cómo se sienten, qué quieren o qué necesitan.</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158064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señal de advertencia?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señal de advertencia?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dice que no usará un condón cuando tengan sexo.</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una señal de advertencia. Los condones se colocan en el pene y pueden proteger contra ITS y un embarazo. No está bien que su pareja diga que no usará un condón. Ustedes y su pareja necesitan hacer un plan juntos para protegerse contra ITS y embarazos.</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3997757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señal de advertencia?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señal de advertencia?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0"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les miente.</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una señal de advertencia. Mentirle a alguien es una falta de respeto. Su pareja debe ser honesta con ustedes.</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28080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señal de advertencia?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señal de advertencia?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le hace feliz.</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sano! Incluso en relaciones sanas, ustedes y la otra persona podrían no estar de acuerdo en algo. Pero, </a:t>
            </a:r>
            <a:r>
              <a:rPr lang="es-MX" sz="1200" b="0" i="1" u="sng" strike="noStrike" cap="none" spc="0" baseline="0" dirty="0">
                <a:solidFill>
                  <a:srgbClr val="000000"/>
                </a:solidFill>
                <a:effectLst/>
                <a:uFill>
                  <a:solidFill>
                    <a:srgbClr val="000000"/>
                  </a:solidFill>
                </a:uFill>
                <a:latin typeface="Calibri"/>
                <a:ea typeface="Calibri"/>
                <a:cs typeface="Calibri"/>
              </a:rPr>
              <a:t>la mayor parte</a:t>
            </a:r>
            <a:r>
              <a:rPr lang="es-MX" sz="1200" b="0" i="1" strike="noStrike" cap="none" spc="0" baseline="0" dirty="0">
                <a:solidFill>
                  <a:srgbClr val="000000"/>
                </a:solidFill>
                <a:effectLst/>
                <a:latin typeface="Calibri"/>
                <a:ea typeface="Calibri"/>
                <a:cs typeface="Calibri"/>
              </a:rPr>
              <a:t> del tiempo, deben sentirse felices y bien. ¡Su pareja también debe sentirse feliz en la relación!</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2245650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señal de advertencia?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señal de advertencia?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le dice que solo deben pasar tiempo con ella.</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una señal de advertencia. Recuerden: su pareja no es su jefe. No les pueden decir qué hacer. En una relación sana, aún deben poder ver a su familia y amigos. No está bien que su pareja le diga que solo puede verla a ella.</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308606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surgen señales de advertencia en sus relaciones, pueden usar las herramientas de la Caja de herramientas para una relación sana para intentar mejorar la situación.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Pensemos en el último ejemplo que vimos: su pareja dice que solo deben pasar tiempo con ella.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Como esto no respeta su límite, ustedes pueden decir que no.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Pueden decir que no con su voz, señas o cuerpo.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También pueden usar la herramienta Declaraciones “yo”.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¿Cuál sería una Declaración “yo” que podrían usar para hablar con su pareja?</a:t>
            </a:r>
          </a:p>
          <a:p>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Las siguientes son ejemplos de respuestas: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necesito tiempo a solas con mis amigos.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quiero algo de espacio.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me siento frustrado porque quiere que yo solo pase tiempo con usted.</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También pueden pedir ayuda a una persona adulta en su círculo de confianza (círculo verde) cuando surgen señales de advertencia en sus relaciones.</a:t>
            </a:r>
            <a:endParaRPr lang="en-US" sz="1200" b="0" i="0" u="none" strike="noStrike" kern="1200" baseline="0" dirty="0">
              <a:solidFill>
                <a:schemeClr val="tx1"/>
              </a:solidFill>
              <a:effectLst/>
              <a:latin typeface="+mn-lt"/>
              <a:ea typeface="+mn-ea"/>
              <a:cs typeface="+mn-cs"/>
            </a:endParaRPr>
          </a:p>
          <a:p>
            <a:endParaRPr lang="en-US" sz="1200" b="0" i="1" u="none" strike="noStrike" kern="1200" baseline="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2408782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Diga</a:t>
            </a:r>
            <a:r>
              <a:rPr lang="en-US" dirty="0"/>
              <a:t>: </a:t>
            </a:r>
            <a:r>
              <a:rPr lang="es-ES" i="1" dirty="0"/>
              <a:t>Eso fue mucha información, ¡y van muy bien! </a:t>
            </a:r>
            <a:r>
              <a:rPr lang="es-ES" i="1" baseline="0" dirty="0"/>
              <a:t>Tomemos un breve descanso para el cerebro antes de continuar con la clase.</a:t>
            </a:r>
          </a:p>
          <a:p>
            <a:endParaRPr lang="es-ES" i="1" baseline="0" dirty="0"/>
          </a:p>
          <a:p>
            <a:r>
              <a:rPr lang="es-ES" dirty="0"/>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b="1" noProof="0" dirty="0"/>
              <a:t>Respiración a cinco dedos</a:t>
            </a:r>
          </a:p>
          <a:p>
            <a:r>
              <a:rPr lang="es-ES" b="0" dirty="0"/>
              <a:t>Para este ejercicio, pida al grupo que coloquen una mano enfrente de su pecho con sus cinco dedos abiertos</a:t>
            </a:r>
            <a:r>
              <a:rPr lang="en-US" b="0" baseline="0" dirty="0"/>
              <a:t>. </a:t>
            </a:r>
            <a:r>
              <a:rPr lang="es-ES" b="0" baseline="0" dirty="0"/>
              <a:t>Luego, que usen el dedo índice de la otra mano para trazar hacia arriba y abajo por cada uno de los cinco dedos, comenzando por el pulgar</a:t>
            </a:r>
            <a:r>
              <a:rPr lang="en-US" b="0" baseline="0" dirty="0"/>
              <a:t>. </a:t>
            </a:r>
            <a:r>
              <a:rPr lang="es-ES" b="0" baseline="0" dirty="0"/>
              <a:t>A medida que tracen hacia arriba por un dedo, respiran hacia adentro. A medida que tracen hacia abajo por un dedo, respiran hacia afuera</a:t>
            </a:r>
            <a:r>
              <a:rPr lang="en-US" b="0" baseline="0" dirty="0"/>
              <a:t>. </a:t>
            </a:r>
            <a:r>
              <a:rPr lang="es-ES" b="0" baseline="0" dirty="0"/>
              <a:t>Cuando respiran hacia fuera en el dedo meñique, les puede decir que sacudan sus manos y brazos</a:t>
            </a:r>
            <a:r>
              <a:rPr lang="en-US" b="0" baseline="0" dirty="0"/>
              <a:t>. </a:t>
            </a:r>
            <a:r>
              <a:rPr lang="es-ES" b="0" baseline="0" dirty="0"/>
              <a:t>Al avanzar el año escolar, puede pedir a alguien del grupo que dirija este ejercicio para sus pares.</a:t>
            </a:r>
            <a:endParaRPr lang="en-US" b="0" baseline="0" dirty="0"/>
          </a:p>
          <a:p>
            <a:endParaRPr lang="en-US" b="0" baseline="0" dirty="0"/>
          </a:p>
          <a:p>
            <a:r>
              <a:rPr lang="es-ES" b="0" baseline="0" dirty="0"/>
              <a:t>Si este ejercicio no es físicamente accesible para su grupo, puede mostrar el trazado con su propia mano para el grupo a medida que respiren hacia adentro y hacia afuera.</a:t>
            </a:r>
          </a:p>
          <a:p>
            <a:endParaRPr lang="en-US" b="0" dirty="0"/>
          </a:p>
          <a:p>
            <a:r>
              <a:rPr lang="en-US" b="1" dirty="0"/>
              <a:t>Descanso para </a:t>
            </a:r>
            <a:r>
              <a:rPr lang="es-MX" b="1" noProof="0" dirty="0"/>
              <a:t>estirarse</a:t>
            </a:r>
          </a:p>
          <a:p>
            <a:r>
              <a:rPr lang="es-ES" b="0" dirty="0"/>
              <a:t>Dirija al grupo a través de una serie de estiramientos básicos</a:t>
            </a:r>
            <a:r>
              <a:rPr lang="en-US" b="0" baseline="0" dirty="0"/>
              <a:t>. </a:t>
            </a:r>
            <a:r>
              <a:rPr lang="es-ES" b="0" baseline="0" dirty="0"/>
              <a:t>Estos pueden realizarse en una silla o de pie, dependiendo de las necesidades de adaptación de su grupo</a:t>
            </a:r>
            <a:r>
              <a:rPr lang="en-US" b="0" baseline="0" dirty="0"/>
              <a:t>. </a:t>
            </a:r>
            <a:r>
              <a:rPr lang="es-ES" b="0" baseline="0" dirty="0"/>
              <a:t>Algunas ideas incluyen alcanzar hacia el cielo, estirar un brazo a la vez atravesando el pecho, alcanzar hacia los pies, girar la cabeza de lado a lado, </a:t>
            </a:r>
            <a:r>
              <a:rPr lang="es-ES" b="0" baseline="0" dirty="0" err="1"/>
              <a:t>etc</a:t>
            </a:r>
            <a:r>
              <a:rPr lang="en-US" b="0" baseline="0" dirty="0"/>
              <a:t>. </a:t>
            </a:r>
            <a:r>
              <a:rPr lang="es-ES" b="0" baseline="0" dirty="0"/>
              <a:t>Pida al grupo que sostengan una pose mientras usted cuente hasta diez</a:t>
            </a:r>
            <a:r>
              <a:rPr lang="en-US" b="0" baseline="0" dirty="0"/>
              <a:t>. </a:t>
            </a:r>
            <a:r>
              <a:rPr lang="es-ES" b="0" baseline="0" dirty="0"/>
              <a:t>Al avanzar el año escolar, puede pedir a alguien del grupo que dirija los estiramientos para sus pares.</a:t>
            </a:r>
            <a:endParaRPr lang="en-US" b="0" baseline="0" dirty="0"/>
          </a:p>
          <a:p>
            <a:endParaRPr lang="en-US" b="0" dirty="0"/>
          </a:p>
          <a:p>
            <a:r>
              <a:rPr lang="en-US" b="1" dirty="0"/>
              <a:t>El </a:t>
            </a:r>
            <a:r>
              <a:rPr lang="en-US" b="1" dirty="0" err="1"/>
              <a:t>baile</a:t>
            </a:r>
            <a:endParaRPr lang="en-US" b="1" dirty="0"/>
          </a:p>
          <a:p>
            <a:r>
              <a:rPr lang="es-ES" b="0" dirty="0"/>
              <a:t>Si les gusta bailar, puede tocar una canción breve para que bailen</a:t>
            </a:r>
            <a:r>
              <a:rPr lang="en-US" b="0" dirty="0"/>
              <a:t>.</a:t>
            </a:r>
            <a:r>
              <a:rPr lang="en-US" b="0" baseline="0" dirty="0"/>
              <a:t> </a:t>
            </a:r>
            <a:r>
              <a:rPr lang="es-ES" b="0" baseline="0" dirty="0"/>
              <a:t>Esto es particularmente efectivo si puede encontrar una canción relacionada con el tema de la clase de esa semana</a:t>
            </a:r>
            <a:r>
              <a:rPr lang="en-US" b="0" baseline="0" dirty="0"/>
              <a:t>.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Escriba “Sano” en un lado de un pizarrón blanco o de una hoja de rotafolio y “Peligroso” en el otro lado.</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Antes del descanso, hablamos sobre comportamientos de relaciones sanas y señales de advertencia de que su relación comienza a no ser sana. Ahora, hablaremos sobre cosas que son peligrosas. Los comportamientos peligrosos no son sanos y no están bien. Los comportamientos peligrosos no deben suceder ni una vez. Ustedes volverán a trabajar en pares. Daré a cada par una tarjeta. Lean lo que está en la tarjeta y decidan si ese comportamiento es sano o peligroso. Después de decidir, pueden pasar al frente y colocar la tarjeta en un lado del pizarrón con cinta adhesiva.</a:t>
            </a:r>
          </a:p>
          <a:p>
            <a:endParaRPr lang="en-US" sz="1200" i="1"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Apoye al grupo según sea necesario para encontrar una pareja y dé a cada par una tarjeta de actividad ¿Sano o peligroso? Apoye al grupo según sea necesario para leer las tarjetas, decidir en qué lado del pizarrón deben ir y colocar las tarjetas en el lado correspondiente.</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2693093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Repase estas tarjetas con el grupo de la misma manera que repasó las tarjetas de actividad ¿Sano o señal de advertencia?</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Después de que el grupo haya clasificado todas las tarjetas, analicen cada una como grupo. Hay una diapositiva PowerPoint para cada una de las tarjetas de la actividad ¿Sano o peligroso?.  Después de mostrar la diapositiva, busque dónde se encuentra la tarjeta correspondiente en el pizarrón blanco o la hoja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peligroso? al lado correcto.</a:t>
            </a:r>
            <a:endParaRPr lang="en-US" sz="1200" kern="1200" baseline="0" dirty="0">
              <a:solidFill>
                <a:schemeClr val="tx1"/>
              </a:solidFill>
              <a:effectLst/>
              <a:latin typeface="+mn-lt"/>
              <a:ea typeface="+mn-ea"/>
              <a:cs typeface="+mn-cs"/>
            </a:endParaRP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toma decisiones importantes sobre la relación con ustedes. Por ejemplo, ustedes y su pareja hablan sobre cosas como tener sexo o si quizás quieran vivir juntos en el futuro.</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sano! Tomar decisiones importantes juntos es igualdad. La igualdad es una las partes de una relación sana de las que hablamos.</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2926362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peligroso?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peligroso?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lo presiona para tener sexo cuando usted no quiere.</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peligroso. Nunca está bien que alguien trate de forzarlos a tener sexo cuando no quieren hacerlo. Esto no es consentimiento. Si esto les sucede, necesitan pedir ayuda de inmediato.</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3016115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peligroso?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peligroso?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deja de besarlo cuando dice “¡NO!”.</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sano! Su pareja tiene que escucharlos cuando ponen sus límites. Si ustedes dicen que NO, su pareja debe de detenerse de inmediato, retirarse y darles algo de espacio.</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3220141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peligroso?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peligroso?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lo golpea.</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peligroso. Nunca está bien que su pareja lastime su cuerpo. Esto no es seguro y deben conseguir ayuda de inmediato.</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3855033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peligroso?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peligroso?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respeta a sus amigos y a su familia.</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sano! En una relación romántica sana, su pareja no solo los respetará a ustedes, ¡también respetará a sus amigos y familia! Debe ser amable con las personas en sus círculos amarillo y verde en el Mapa de relaciones.</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930717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peligroso?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peligroso?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le dice palabras malas en persona y en línea.</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peligroso. Nunca está bien que su pareja les diga cosas malas por Internet o en persona. Esto no es seguro y es una falta de respeto, y deben conseguir ayuda de inmediato.</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3749470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 la actividad ¿Sano o peligroso? que corresponde con esta diapositiva de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De ser necesario, mueva la tarjeta de la actividad ¿Sano o peligroso?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a:t>
            </a:r>
          </a:p>
          <a:p>
            <a:endParaRPr lang="en-US" sz="1200" b="1" i="0" u="none" strike="noStrike"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Su pareja hace que se sienta seguro.</a:t>
            </a:r>
          </a:p>
          <a:p>
            <a:endParaRPr lang="en-US" sz="1200" b="1" i="0" u="none" strike="noStrike"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¡Esto es sano! La seguridad es uno de nuestros ingredientes para una relación sana. Siempre deben sentirse seguros con su pareja, incluso cuando no están de acuerdo en algo.</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126628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Sana: cuando una relación se siente bien para las dos personas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No sana: cuando una relación no se siente bien para las dos personas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Señal de advertencia: algo que no es sano, podría indicar o significar que una relación debe terminarse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Peligroso: algo que es tan no sana que la relación necesita terminarse de inmediato para la seguridad de las dos personas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Abuso verbal: cuando alguien usa palabras para lastimar a otra persona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Abuso físico: cuando alguien lastima el cuerpo de otra persona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Abuso sexual: cuando alguien toca a otra persona de manera sexual sin su consentimiento o de una manera que no le gusta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 el mundo merece una relación sana con pocos comportamientos no sanos o ninguno. Algunas veces pueden hablar con su pareja sobre las señales de advertencia en su relación, y su pareja puede intentar cambiar. Pero, hay algunos comportamientos que no están bien, ni una sola vez. Estos son los comportamientos peligrosos que acabamos de mencionar. Nunca está bien que su pareja les lastime o sea abusiva con ustedes verbalmente, físicamente o sexualmente.</a:t>
            </a: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El abuso verbal es cuando alguien les dice cosas ofensivas, les da nombres malos o usa sus palabras para lastimarles. El abuso verbal nunca está bien.</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3135371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abuso físico es cuando alguien lastima su cuerpo o dice que va a lastimar su cuerpo. El abuso físico también nunca está bien.</a:t>
            </a:r>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2979697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abuso sexual es cuando alguien los toca sin su consentimiento o los hace tener sexo o hacer cosas sexuales cuando ustedes no quieren. El abuso sexual nunca está bien.</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1643685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estas clases, hemos hablado sobre algunas cosas que son contra la ley. Por ejemplo, dijimos que es contra la ley tener sexo en un lugar público, como un parque. Pero, ¿qué hay de si alguien abusa de ustedes sexualmente en un lugar público? ¿Se meterán en problemas si le dicen a alguien lo que sucedió?</a:t>
            </a:r>
          </a:p>
          <a:p>
            <a:endParaRPr lang="en-US" i="1" baseline="0" dirty="0"/>
          </a:p>
          <a:p>
            <a:r>
              <a:rPr lang="es-MX" sz="1200" b="0" i="1" strike="noStrike" cap="none" spc="0" baseline="0" dirty="0">
                <a:solidFill>
                  <a:srgbClr val="000000"/>
                </a:solidFill>
                <a:effectLst/>
                <a:latin typeface="Calibri"/>
                <a:ea typeface="Calibri"/>
                <a:cs typeface="Calibri"/>
              </a:rPr>
              <a:t>No, si alguien abusa de ustedes, la única persona que hizo algo malo es la persona que les lastimó. Nunca es su culpa. Cuando piden ayuda, la persona que les lastimó se meterá en problemas por quebrantar la ley. Ustedes no se meterán en problemas.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243720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El último tema de hoy es acerca de cómo conseguir ayuda si ustedes o alguien que conocen sufren abuso verbal, físico o sexual.</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533974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Recuerden: si alguien abusó de ustedes, no es su culpa. No hicieron nada malo y no se meterán en problemas.</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2355381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abusa de ustedes verbalmente, físicamente o sexualmente, de inmediato deben pedir ayuda a alguien de confianza. ¿Quiénes son algunas personas que podrían ayudar?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Dé al grupo suficiente tiempo para procesar la pregunta y tomar sus decisiones. Posibles respuestas incluyen: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100" b="0" i="0" strike="noStrike" cap="none" spc="0" baseline="0" dirty="0">
                <a:solidFill>
                  <a:srgbClr val="000000"/>
                </a:solidFill>
                <a:effectLst/>
                <a:latin typeface="Calibri"/>
                <a:ea typeface="Calibri"/>
                <a:cs typeface="Calibri"/>
              </a:rPr>
              <a:t>Personas adultas de su círculo de confianza (círculo verde)</a:t>
            </a:r>
            <a:endParaRPr lang="en-US" sz="110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100" b="0" i="0" strike="noStrike" cap="none" spc="0" baseline="0" dirty="0">
                <a:solidFill>
                  <a:srgbClr val="000000"/>
                </a:solidFill>
                <a:effectLst/>
                <a:latin typeface="Calibri"/>
                <a:ea typeface="Calibri"/>
                <a:cs typeface="Calibri"/>
              </a:rPr>
              <a:t>Maestros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100" b="0" i="0" strike="noStrike" cap="none" spc="0" baseline="0" dirty="0">
                <a:solidFill>
                  <a:srgbClr val="000000"/>
                </a:solidFill>
                <a:effectLst/>
                <a:latin typeface="Calibri"/>
                <a:ea typeface="Calibri"/>
                <a:cs typeface="Calibri"/>
              </a:rPr>
              <a:t>Padre/Madre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100" b="0" i="0" strike="noStrike" cap="none" spc="0" baseline="0" dirty="0">
                <a:solidFill>
                  <a:srgbClr val="000000"/>
                </a:solidFill>
                <a:effectLst/>
                <a:latin typeface="Calibri"/>
                <a:ea typeface="Calibri"/>
                <a:cs typeface="Calibri"/>
              </a:rPr>
              <a:t>Otros familiares adultos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100" b="0" i="0" strike="noStrike" cap="none" spc="0" baseline="0" dirty="0">
                <a:solidFill>
                  <a:srgbClr val="000000"/>
                </a:solidFill>
                <a:effectLst/>
                <a:latin typeface="Calibri"/>
                <a:ea typeface="Calibri"/>
                <a:cs typeface="Calibri"/>
              </a:rPr>
              <a:t>La policía (911)</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tuvimos unas conversaciones difíciles. Recuerden: siempre pueden hablar conmigo después de clase si necesitan apoyo.</a:t>
            </a:r>
            <a:endParaRPr lang="en-US" sz="1100" i="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2244581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Diga: </a:t>
            </a:r>
            <a:r>
              <a:rPr lang="es-MX" i="1" noProof="0" dirty="0"/>
              <a:t>¡Estuvieron excelentes en la clase de hoy</a:t>
            </a:r>
            <a:r>
              <a:rPr lang="es-MX" i="1" baseline="0" noProof="0" dirty="0"/>
              <a:t>! ¿Tienen alguna pregunta sobre la clase de hoy? </a:t>
            </a:r>
            <a:r>
              <a:rPr lang="es-ES" i="1" dirty="0"/>
              <a:t>Recuerden: si no quieren hacer su pregunta en voz alta, pueden escribirla en una tarjeta y dejarla sobre su escritorio</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También pueden pedir a alguien en quien confían que les ayude a escribir su pregunta en la tarjeta. Recogeré las tarjetas y responderé a las preguntas la próxima vez que nos reunamos</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Cuando yo responda a una pregunta, no le diré a nadie quién la hizo</a:t>
            </a:r>
            <a:r>
              <a:rPr lang="en-US" sz="1200" i="1"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de estas situaciones es una señal de advertencia de que una relación comienza a no ser sana? Muestren un dedo para “Su pareja le miente”, dos dedos para “Su pareja respeta sus límites sexuales” y tres dedos para “Su pareja le escucha”.</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su pareja les miente, ese es una señal de advertencia que su relación comienza a no ser sana. Mentirle a alguien es una falta de respeto. Deben de estar con alguien que sea honesta con ustedes. </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respetuoso que su pareja les diga nombres malos?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Nunca está bien que su pareja les diga nombres malos. Esto es abuso verbal. El decirle nombres malos puede llevar a otro comportamiento que es dañino y peligroso en relaciones.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Como parte de la clase de hoy, hablaremos de maneras en que personas son lastimadas en relaciones. Esto puede ser difícil para ustedes sin han sido lastimados. Recuerden verificar con ustedes mismos y de cuidarse durante la clase. Si se sienten abrumados, siempre pueden hacer unas respiraciones profundas, tomar un descanso o no participar en una actividad. </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969868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han abusado de ustedes, ¿es su culpa? Muestren un pulgar hacia arriba para un sí o un pulgar hacia abajo para un no.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nunca es su culpa si alguien les lastima verbalmente, físicamente o sexualmente. Siempre pueden hablar con una persona adulta de su círculo de confianza (círculo verde) para pedir ayuda.</a:t>
            </a:r>
          </a:p>
          <a:p>
            <a:endParaRPr lang="en-US" i="1" dirty="0"/>
          </a:p>
          <a:p>
            <a:r>
              <a:rPr lang="es-MX" sz="1200" b="0" i="1" strike="noStrike" cap="none" spc="0" baseline="0" dirty="0">
                <a:solidFill>
                  <a:srgbClr val="000000"/>
                </a:solidFill>
                <a:effectLst/>
                <a:latin typeface="Calibri"/>
                <a:ea typeface="Calibri"/>
                <a:cs typeface="Calibri"/>
              </a:rPr>
              <a:t>Si la primera persona adulta con quien hablan no les cree, díganle a otra. Continúen diciéndoles a personas adultas hasta que alguien los escucha y les consigue ayuda.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kern="1200" noProof="0" dirty="0">
                <a:solidFill>
                  <a:schemeClr val="tx1"/>
                </a:solidFill>
                <a:effectLst/>
                <a:latin typeface="+mn-lt"/>
                <a:ea typeface="+mn-ea"/>
                <a:cs typeface="+mn-cs"/>
              </a:rPr>
              <a:t>Diga: </a:t>
            </a:r>
            <a:r>
              <a:rPr lang="es-ES" sz="1200" i="1" kern="1200" dirty="0">
                <a:solidFill>
                  <a:schemeClr val="tx1"/>
                </a:solidFill>
                <a:effectLst/>
                <a:latin typeface="+mn-lt"/>
                <a:ea typeface="+mn-ea"/>
                <a:cs typeface="+mn-cs"/>
              </a:rPr>
              <a:t>¿Alguien recuerda nuestra declaración de poder? Nuestra declaración de poder es: “Me conozco mejor que nadie”. Esto significa que, individualmente, ustedes se conocen mejor que cualquier otra persona</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Hoy tuvieron la oportunidad de pensar en la importancia del consentimiento al tener sexo</a:t>
            </a:r>
            <a:r>
              <a:rPr lang="en-US" sz="1200" i="1" kern="1200" baseline="0" dirty="0">
                <a:solidFill>
                  <a:schemeClr val="tx1"/>
                </a:solidFill>
                <a:effectLst/>
                <a:latin typeface="+mn-lt"/>
                <a:ea typeface="+mn-ea"/>
                <a:cs typeface="+mn-cs"/>
              </a:rPr>
              <a:t>. </a:t>
            </a:r>
            <a:r>
              <a:rPr lang="es-MX" sz="1200" i="1" kern="1200" baseline="0" noProof="0" dirty="0">
                <a:solidFill>
                  <a:schemeClr val="tx1"/>
                </a:solidFill>
                <a:effectLst/>
                <a:latin typeface="+mn-lt"/>
                <a:ea typeface="+mn-ea"/>
                <a:cs typeface="+mn-cs"/>
              </a:rPr>
              <a:t>También pensaron en quién confiar si alguien les llega a tocar de una manera que no les gusta</a:t>
            </a:r>
            <a:r>
              <a:rPr lang="en-US" sz="1200" i="1" kern="1200" baseline="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kern="1200" dirty="0">
                <a:solidFill>
                  <a:schemeClr val="tx1"/>
                </a:solidFill>
                <a:effectLst/>
                <a:latin typeface="+mn-lt"/>
                <a:ea typeface="+mn-ea"/>
                <a:cs typeface="+mn-cs"/>
              </a:rPr>
              <a:t>Pida a quienes quieran participar que pongan una mano en el centro del círculo</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Pida que alguien se ofrezca que cuente hasta tres</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Después de “tres”, dicen la declaración de poder a la vez que levanten las manos al aire</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También pueden ponerse de pie en el círculo sin tocarse las manos, si prefieren</a:t>
            </a:r>
            <a:r>
              <a:rPr lang="en-US" sz="1200" i="0" kern="1200" baseline="0" dirty="0">
                <a:solidFill>
                  <a:schemeClr val="tx1"/>
                </a:solidFill>
                <a:effectLst/>
                <a:latin typeface="+mn-lt"/>
                <a:ea typeface="+mn-ea"/>
                <a:cs typeface="+mn-cs"/>
              </a:rPr>
              <a:t>.</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41</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42</a:t>
            </a:fld>
            <a:endParaRPr lang="en-US"/>
          </a:p>
        </p:txBody>
      </p:sp>
    </p:spTree>
    <p:extLst>
      <p:ext uri="{BB962C8B-B14F-4D97-AF65-F5344CB8AC3E}">
        <p14:creationId xmlns:p14="http://schemas.microsoft.com/office/powerpoint/2010/main" val="3884900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43</a:t>
            </a:fld>
            <a:endParaRPr lang="en-US"/>
          </a:p>
        </p:txBody>
      </p:sp>
    </p:spTree>
    <p:extLst>
      <p:ext uri="{BB962C8B-B14F-4D97-AF65-F5344CB8AC3E}">
        <p14:creationId xmlns:p14="http://schemas.microsoft.com/office/powerpoint/2010/main" val="365090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Diga: </a:t>
            </a:r>
            <a:r>
              <a:rPr lang="es-MX" sz="1200" b="0" i="1" u="none" strike="noStrike" kern="1200" noProof="0" dirty="0">
                <a:solidFill>
                  <a:schemeClr val="tx1"/>
                </a:solidFill>
                <a:effectLst/>
                <a:latin typeface="+mn-lt"/>
                <a:ea typeface="+mn-ea"/>
                <a:cs typeface="+mn-cs"/>
              </a:rPr>
              <a:t>Quiero recordar a todo el mundo aquí que tengo la obligación de denunciar a Servicios de Protección a Adultos o APS. ¿Alguien recuerda lo que eso significa? Normalmente, lo que comentamos en la clase se queda en la clase, a menos de que yo tenga su consentimiento para compartirlo. Este es un lugar privado y seguro para hacer preguntas sobre sus cuerpos y el sexo. Pero, si me dicen que alguien les lastima a ustedes o a otra persona, necesito denunciarlo a Servicios de Protección a Adultos. Yo necesitaría que ustedes o la otra persona ayuden para que ya no les lastimen. ¿Alguien tiene alguna pregunta sobre eso?</a:t>
            </a:r>
            <a:endParaRPr lang="es-MX" i="1" noProof="0" dirty="0"/>
          </a:p>
        </p:txBody>
      </p:sp>
      <p:sp>
        <p:nvSpPr>
          <p:cNvPr id="4" name="Slide Number Placeholder 3"/>
          <p:cNvSpPr>
            <a:spLocks noGrp="1"/>
          </p:cNvSpPr>
          <p:nvPr>
            <p:ph type="sldNum" sz="quarter" idx="10"/>
          </p:nvPr>
        </p:nvSpPr>
        <p:spPr/>
        <p:txBody>
          <a:bodyPr/>
          <a:lstStyle/>
          <a:p>
            <a:fld id="{CECF5B3D-642E-4B28-87C2-F57D0825168C}" type="slidenum">
              <a:rPr lang="en-US" smtClean="0"/>
              <a:t>5</a:t>
            </a:fld>
            <a:endParaRPr lang="en-US"/>
          </a:p>
        </p:txBody>
      </p:sp>
    </p:spTree>
    <p:extLst>
      <p:ext uri="{BB962C8B-B14F-4D97-AF65-F5344CB8AC3E}">
        <p14:creationId xmlns:p14="http://schemas.microsoft.com/office/powerpoint/2010/main" val="203646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La semana pasada, hablamos sobre las cuatro cosas que necesitan para una relación sana: seguridad, respeto, igualdad y comunicación.</a:t>
            </a:r>
          </a:p>
          <a:p>
            <a:endParaRPr lang="en-US" b="1" i="1"/>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7257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Recuerden: en una relación sana, las dos personas se sienten felices y bien </a:t>
            </a:r>
            <a:r>
              <a:rPr lang="es-MX" sz="1200" b="0" i="1" u="sng" strike="noStrike" cap="none" spc="0" baseline="0">
                <a:solidFill>
                  <a:srgbClr val="000000"/>
                </a:solidFill>
                <a:effectLst/>
                <a:uFill>
                  <a:solidFill>
                    <a:srgbClr val="000000"/>
                  </a:solidFill>
                </a:uFill>
                <a:latin typeface="Calibri"/>
                <a:ea typeface="Calibri"/>
                <a:cs typeface="Calibri"/>
              </a:rPr>
              <a:t>la mayor parte</a:t>
            </a:r>
            <a:r>
              <a:rPr lang="es-MX" sz="1200" b="0" i="1" strike="noStrike" cap="none" spc="0" baseline="0">
                <a:solidFill>
                  <a:srgbClr val="000000"/>
                </a:solidFill>
                <a:effectLst/>
                <a:latin typeface="Calibri"/>
                <a:ea typeface="Calibri"/>
                <a:cs typeface="Calibri"/>
              </a:rPr>
              <a:t> del tiempo. Quizás de vez en cuando tengan desacuerdos, pero siempre deben sentirse seguros cuando no están de acuerdo.</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403901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Ahora, hablaremos sobre algunas señales de advertencia de que una relación comienza a no ser sana.</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398717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1.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0.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0.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0.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0.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0.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1.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0.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63.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47.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3.png"/><Relationship Id="rId4" Type="http://schemas.openxmlformats.org/officeDocument/2006/relationships/image" Target="../media/image66.pn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pn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1.png"/><Relationship Id="rId9"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329"/>
            <a:ext cx="12203541" cy="6874329"/>
          </a:xfrm>
          <a:prstGeom prst="rect">
            <a:avLst/>
          </a:prstGeom>
        </p:spPr>
      </p:pic>
      <p:sp>
        <p:nvSpPr>
          <p:cNvPr id="5"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 name="TextBox 2">
            <a:extLst>
              <a:ext uri="{FF2B5EF4-FFF2-40B4-BE49-F238E27FC236}">
                <a16:creationId xmlns:a16="http://schemas.microsoft.com/office/drawing/2014/main" id="{CAA7ED0A-EF97-43D9-89D9-A93E0388B00F}"/>
              </a:ext>
            </a:extLst>
          </p:cNvPr>
          <p:cNvSpPr txBox="1"/>
          <p:nvPr/>
        </p:nvSpPr>
        <p:spPr>
          <a:xfrm>
            <a:off x="1958888" y="37683"/>
            <a:ext cx="6711907"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MIS DERECHOS, MI VIDA</a:t>
            </a:r>
          </a:p>
        </p:txBody>
      </p:sp>
      <p:sp>
        <p:nvSpPr>
          <p:cNvPr id="6" name="TextBox 5">
            <a:extLst>
              <a:ext uri="{FF2B5EF4-FFF2-40B4-BE49-F238E27FC236}">
                <a16:creationId xmlns:a16="http://schemas.microsoft.com/office/drawing/2014/main" id="{8EB343A0-FA0C-425D-B2D1-D62B30F3C7EF}"/>
              </a:ext>
            </a:extLst>
          </p:cNvPr>
          <p:cNvSpPr txBox="1"/>
          <p:nvPr/>
        </p:nvSpPr>
        <p:spPr>
          <a:xfrm>
            <a:off x="563080" y="1720250"/>
            <a:ext cx="5455920" cy="3139321"/>
          </a:xfrm>
          <a:prstGeom prst="rect">
            <a:avLst/>
          </a:prstGeom>
          <a:solidFill>
            <a:schemeClr val="bg1"/>
          </a:solidFill>
        </p:spPr>
        <p:txBody>
          <a:bodyPr wrap="square" rtlCol="0">
            <a:spAutoFit/>
          </a:bodyPr>
          <a:lstStyle/>
          <a:p>
            <a:pPr algn="ctr"/>
            <a:r>
              <a:rPr lang="es-MX" sz="6600" dirty="0">
                <a:latin typeface="PraterBlockPro" panose="020B0504010101020102" pitchFamily="34" charset="77"/>
                <a:cs typeface="PraterBlockPro" panose="020B0504010101020102" pitchFamily="34" charset="77"/>
              </a:rPr>
              <a:t>Las relaciones no sanas y el abuso</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12192"/>
            <a:ext cx="2088777" cy="16943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72083"/>
            <a:ext cx="6440876" cy="3630642"/>
          </a:xfrm>
          <a:prstGeom prst="rect">
            <a:avLst/>
          </a:prstGeom>
        </p:spPr>
      </p:pic>
      <p:grpSp>
        <p:nvGrpSpPr>
          <p:cNvPr id="12" name="Group 11"/>
          <p:cNvGrpSpPr/>
          <p:nvPr/>
        </p:nvGrpSpPr>
        <p:grpSpPr>
          <a:xfrm>
            <a:off x="6453068" y="2070359"/>
            <a:ext cx="5799711" cy="3938374"/>
            <a:chOff x="6352683" y="1588900"/>
            <a:chExt cx="5034645" cy="3367148"/>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rcRect r="40821"/>
            <a:stretch>
              <a:fillRect/>
            </a:stretch>
          </p:blipFill>
          <p:spPr>
            <a:xfrm>
              <a:off x="6352683" y="1588900"/>
              <a:ext cx="3535029" cy="336714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61016"/>
            <a:stretch>
              <a:fillRect/>
            </a:stretch>
          </p:blipFill>
          <p:spPr>
            <a:xfrm>
              <a:off x="9058656" y="1588900"/>
              <a:ext cx="2328672" cy="3367148"/>
            </a:xfrm>
            <a:prstGeom prst="rect">
              <a:avLst/>
            </a:prstGeom>
          </p:spPr>
        </p:pic>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5938081" y="1304545"/>
            <a:ext cx="627531" cy="5419880"/>
          </a:xfrm>
          <a:prstGeom prst="rect">
            <a:avLst/>
          </a:prstGeom>
        </p:spPr>
      </p:pic>
      <p:sp>
        <p:nvSpPr>
          <p:cNvPr id="14" name="TextBox 13"/>
          <p:cNvSpPr txBox="1"/>
          <p:nvPr/>
        </p:nvSpPr>
        <p:spPr>
          <a:xfrm>
            <a:off x="2491150" y="974252"/>
            <a:ext cx="2088777" cy="707886"/>
          </a:xfrm>
          <a:prstGeom prst="rect">
            <a:avLst/>
          </a:prstGeom>
          <a:noFill/>
        </p:spPr>
        <p:txBody>
          <a:bodyPr wrap="square" rtlCol="0">
            <a:spAutoFit/>
          </a:bodyPr>
          <a:lstStyle/>
          <a:p>
            <a:r>
              <a:rPr lang="es-MX" sz="4000" b="1" i="0" strike="noStrike" cap="none" spc="0" baseline="0" dirty="0">
                <a:solidFill>
                  <a:srgbClr val="000000"/>
                </a:solidFill>
                <a:effectLst/>
                <a:latin typeface="Tahoma"/>
                <a:ea typeface="Tahoma"/>
                <a:cs typeface="Tahoma"/>
              </a:rPr>
              <a:t>Sano</a:t>
            </a:r>
          </a:p>
        </p:txBody>
      </p:sp>
      <p:sp>
        <p:nvSpPr>
          <p:cNvPr id="15" name="TextBox 14"/>
          <p:cNvSpPr txBox="1"/>
          <p:nvPr/>
        </p:nvSpPr>
        <p:spPr>
          <a:xfrm>
            <a:off x="6565612" y="1036303"/>
            <a:ext cx="6296097" cy="707886"/>
          </a:xfrm>
          <a:prstGeom prst="rect">
            <a:avLst/>
          </a:prstGeom>
          <a:noFill/>
        </p:spPr>
        <p:txBody>
          <a:bodyPr wrap="square" rtlCol="0">
            <a:spAutoFit/>
          </a:bodyPr>
          <a:lstStyle/>
          <a:p>
            <a:r>
              <a:rPr lang="es-MX" sz="4000" b="1" i="0" strike="noStrike" cap="none" spc="0" baseline="0" dirty="0">
                <a:solidFill>
                  <a:srgbClr val="000000"/>
                </a:solidFill>
                <a:effectLst/>
                <a:latin typeface="Tahoma"/>
                <a:ea typeface="Tahoma"/>
                <a:cs typeface="Tahoma"/>
              </a:rPr>
              <a:t>Señal de advertencia</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t="4183" r="67947" b="43399"/>
          <a:stretch>
            <a:fillRect/>
          </a:stretch>
        </p:blipFill>
        <p:spPr>
          <a:xfrm>
            <a:off x="1938915" y="4703270"/>
            <a:ext cx="1857975" cy="1712754"/>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8489174" y="4740702"/>
            <a:ext cx="1521126" cy="167532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08D57331-1871-7F4C-BA55-24ABBCC636F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2326243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12192"/>
            <a:ext cx="2088777" cy="169433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311202" y="3955692"/>
            <a:ext cx="11815482" cy="779929"/>
          </a:xfrm>
          <a:prstGeom prst="rect">
            <a:avLst/>
          </a:prstGeom>
        </p:spPr>
      </p:pic>
      <p:grpSp>
        <p:nvGrpSpPr>
          <p:cNvPr id="11" name="Group 10"/>
          <p:cNvGrpSpPr/>
          <p:nvPr/>
        </p:nvGrpSpPr>
        <p:grpSpPr>
          <a:xfrm>
            <a:off x="2076585" y="4773539"/>
            <a:ext cx="3349180" cy="1451974"/>
            <a:chOff x="1836954" y="3491605"/>
            <a:chExt cx="3564835" cy="1641137"/>
          </a:xfrm>
        </p:grpSpPr>
        <p:sp>
          <p:nvSpPr>
            <p:cNvPr id="12" name="Rectangle 1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4"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15" name="Group 14"/>
          <p:cNvGrpSpPr/>
          <p:nvPr/>
        </p:nvGrpSpPr>
        <p:grpSpPr>
          <a:xfrm>
            <a:off x="6662948" y="4735621"/>
            <a:ext cx="3660312" cy="1489892"/>
            <a:chOff x="6790211" y="3503108"/>
            <a:chExt cx="3680658" cy="1643555"/>
          </a:xfrm>
        </p:grpSpPr>
        <p:sp>
          <p:nvSpPr>
            <p:cNvPr id="16" name="Rectangle 1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8"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Señal de</a:t>
              </a:r>
            </a:p>
            <a:p>
              <a:pPr algn="ctr"/>
              <a:r>
                <a:rPr lang="es-MX" sz="2400" b="1" i="0" strike="noStrike" cap="none" spc="0" baseline="0">
                  <a:solidFill>
                    <a:srgbClr val="000000"/>
                  </a:solidFill>
                  <a:effectLst/>
                  <a:latin typeface="Tahoma"/>
                  <a:ea typeface="Tahoma"/>
                  <a:cs typeface="Tahoma"/>
                </a:rPr>
                <a:t>advertencia</a:t>
              </a:r>
            </a:p>
          </p:txBody>
        </p:sp>
      </p:grpSp>
      <p:sp>
        <p:nvSpPr>
          <p:cNvPr id="19" name="TextBox 18"/>
          <p:cNvSpPr txBox="1"/>
          <p:nvPr/>
        </p:nvSpPr>
        <p:spPr>
          <a:xfrm>
            <a:off x="7527992" y="1536486"/>
            <a:ext cx="3654097" cy="2286000"/>
          </a:xfrm>
          <a:prstGeom prst="rect">
            <a:avLst/>
          </a:prstGeom>
          <a:noFill/>
        </p:spPr>
        <p:txBody>
          <a:bodyPr wrap="square" rtlCol="0">
            <a:spAutoFit/>
          </a:bodyPr>
          <a:lstStyle/>
          <a:p>
            <a:r>
              <a:rPr lang="es-MX" sz="3600" b="1" i="0" strike="noStrike" cap="none" spc="0" baseline="0">
                <a:solidFill>
                  <a:srgbClr val="000000"/>
                </a:solidFill>
                <a:effectLst/>
                <a:latin typeface="Tahoma"/>
                <a:ea typeface="Tahoma"/>
                <a:cs typeface="Tahoma"/>
              </a:rPr>
              <a:t>Su pareja respeta sus límites sexuales.</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802" y="275664"/>
            <a:ext cx="6860238" cy="3867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20198" t="1049" r="39414" b="50331"/>
          <a:stretch>
            <a:fillRect/>
          </a:stretch>
        </p:blipFill>
        <p:spPr>
          <a:xfrm rot="582895">
            <a:off x="4046826" y="374763"/>
            <a:ext cx="3479016" cy="2360761"/>
          </a:xfrm>
          <a:prstGeom prst="rect">
            <a:avLst/>
          </a:prstGeom>
        </p:spPr>
      </p:pic>
      <p:sp>
        <p:nvSpPr>
          <p:cNvPr id="23" name="TextBox 22"/>
          <p:cNvSpPr txBox="1"/>
          <p:nvPr/>
        </p:nvSpPr>
        <p:spPr>
          <a:xfrm>
            <a:off x="4695264" y="693616"/>
            <a:ext cx="2200039" cy="1569660"/>
          </a:xfrm>
          <a:prstGeom prst="rect">
            <a:avLst/>
          </a:prstGeom>
          <a:noFill/>
        </p:spPr>
        <p:txBody>
          <a:bodyPr wrap="square" rtlCol="0">
            <a:spAutoFit/>
          </a:bodyPr>
          <a:lstStyle/>
          <a:p>
            <a:pPr algn="ctr"/>
            <a:r>
              <a:rPr lang="es-MX" sz="3200" b="0" i="0" strike="noStrike" cap="none" spc="0" baseline="0">
                <a:solidFill>
                  <a:srgbClr val="000000"/>
                </a:solidFill>
                <a:effectLst/>
                <a:latin typeface="Smoothy" pitchFamily="2" charset="77"/>
                <a:ea typeface="Tahoma"/>
                <a:cs typeface="Tahoma"/>
              </a:rPr>
              <a:t>Si no quiere hacer eso, no lo haremos.</a:t>
            </a: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rcRect l="37147" t="37681" r="37800" b="44734"/>
          <a:stretch>
            <a:fillRect/>
          </a:stretch>
        </p:blipFill>
        <p:spPr>
          <a:xfrm>
            <a:off x="10532810" y="306518"/>
            <a:ext cx="1370700" cy="542321"/>
          </a:xfrm>
          <a:prstGeom prst="rect">
            <a:avLst/>
          </a:prstGeom>
        </p:spPr>
      </p:pic>
      <p:sp>
        <p:nvSpPr>
          <p:cNvPr id="25" name="Footer Placeholder 3">
            <a:extLst>
              <a:ext uri="{FF2B5EF4-FFF2-40B4-BE49-F238E27FC236}">
                <a16:creationId xmlns:a16="http://schemas.microsoft.com/office/drawing/2014/main" id="{6405BDB5-C397-9249-9A5C-C3423D531A19}"/>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02537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12192"/>
            <a:ext cx="2088777" cy="16943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sp>
        <p:nvSpPr>
          <p:cNvPr id="17" name="TextBox 16"/>
          <p:cNvSpPr txBox="1"/>
          <p:nvPr/>
        </p:nvSpPr>
        <p:spPr>
          <a:xfrm>
            <a:off x="6678575" y="1496943"/>
            <a:ext cx="4030024" cy="173736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lo escucha cuando le habla.</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73" y="-40629"/>
            <a:ext cx="7689338" cy="4334384"/>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l="15954" t="58928" r="41684" b="-679"/>
          <a:stretch>
            <a:fillRect/>
          </a:stretch>
        </p:blipFill>
        <p:spPr>
          <a:xfrm>
            <a:off x="4339017" y="-84743"/>
            <a:ext cx="3529339" cy="2227954"/>
          </a:xfrm>
          <a:prstGeom prst="rect">
            <a:avLst/>
          </a:prstGeom>
        </p:spPr>
      </p:pic>
      <p:sp>
        <p:nvSpPr>
          <p:cNvPr id="20" name="TextBox 19"/>
          <p:cNvSpPr txBox="1"/>
          <p:nvPr/>
        </p:nvSpPr>
        <p:spPr>
          <a:xfrm>
            <a:off x="4502924" y="385948"/>
            <a:ext cx="3149920" cy="769441"/>
          </a:xfrm>
          <a:prstGeom prst="rect">
            <a:avLst/>
          </a:prstGeom>
          <a:noFill/>
        </p:spPr>
        <p:txBody>
          <a:bodyPr wrap="square" rtlCol="0">
            <a:spAutoFit/>
          </a:bodyPr>
          <a:lstStyle/>
          <a:p>
            <a:pPr algn="ctr"/>
            <a:r>
              <a:rPr lang="es-MX" sz="2200" b="0" i="0" strike="noStrike" cap="none" spc="0" baseline="0" dirty="0">
                <a:solidFill>
                  <a:srgbClr val="000000"/>
                </a:solidFill>
                <a:effectLst/>
                <a:latin typeface="Smoothy" pitchFamily="2" charset="77"/>
                <a:ea typeface="Calibri"/>
                <a:cs typeface="Calibri"/>
              </a:rPr>
              <a:t>Le escucho. ¿Cómo puedo ayudar?</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4" name="Group 23"/>
          <p:cNvGrpSpPr/>
          <p:nvPr/>
        </p:nvGrpSpPr>
        <p:grpSpPr>
          <a:xfrm>
            <a:off x="2076585" y="4773539"/>
            <a:ext cx="3349180" cy="1451974"/>
            <a:chOff x="1836954" y="3491605"/>
            <a:chExt cx="3564835" cy="1641137"/>
          </a:xfrm>
        </p:grpSpPr>
        <p:sp>
          <p:nvSpPr>
            <p:cNvPr id="25" name="Rectangle 2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7"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28" name="Group 27"/>
          <p:cNvGrpSpPr/>
          <p:nvPr/>
        </p:nvGrpSpPr>
        <p:grpSpPr>
          <a:xfrm>
            <a:off x="6662948" y="4735621"/>
            <a:ext cx="3660312" cy="1489892"/>
            <a:chOff x="6790211" y="3503108"/>
            <a:chExt cx="3680658" cy="1643555"/>
          </a:xfrm>
        </p:grpSpPr>
        <p:sp>
          <p:nvSpPr>
            <p:cNvPr id="29" name="Rectangle 2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1"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Señal de</a:t>
              </a:r>
            </a:p>
            <a:p>
              <a:pPr algn="ctr"/>
              <a:r>
                <a:rPr lang="es-MX" sz="2400" b="1" i="0" strike="noStrike" cap="none" spc="0" baseline="0">
                  <a:solidFill>
                    <a:srgbClr val="000000"/>
                  </a:solidFill>
                  <a:effectLst/>
                  <a:latin typeface="Tahoma"/>
                  <a:ea typeface="Tahoma"/>
                  <a:cs typeface="Tahoma"/>
                </a:rPr>
                <a:t>advertencia</a:t>
              </a:r>
            </a:p>
          </p:txBody>
        </p:sp>
      </p:grpSp>
      <p:sp>
        <p:nvSpPr>
          <p:cNvPr id="22" name="Footer Placeholder 3">
            <a:extLst>
              <a:ext uri="{FF2B5EF4-FFF2-40B4-BE49-F238E27FC236}">
                <a16:creationId xmlns:a16="http://schemas.microsoft.com/office/drawing/2014/main" id="{70946E3E-4FFE-0342-AACE-840A7000E0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6591388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12192"/>
            <a:ext cx="2088777" cy="169433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sp>
        <p:nvSpPr>
          <p:cNvPr id="18" name="TextBox 17"/>
          <p:cNvSpPr txBox="1"/>
          <p:nvPr/>
        </p:nvSpPr>
        <p:spPr>
          <a:xfrm>
            <a:off x="6241570" y="1518572"/>
            <a:ext cx="4798962" cy="2308324"/>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se realiza pruebas de ITS antes de que tengan sexo.</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37" y="69402"/>
            <a:ext cx="7591780" cy="4279392"/>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l="15954" t="58928" r="41684" b="-679"/>
          <a:stretch>
            <a:fillRect/>
          </a:stretch>
        </p:blipFill>
        <p:spPr>
          <a:xfrm>
            <a:off x="4832404" y="63202"/>
            <a:ext cx="3611685" cy="2279936"/>
          </a:xfrm>
          <a:prstGeom prst="rect">
            <a:avLst/>
          </a:prstGeom>
        </p:spPr>
      </p:pic>
      <p:sp>
        <p:nvSpPr>
          <p:cNvPr id="21" name="TextBox 20"/>
          <p:cNvSpPr txBox="1"/>
          <p:nvPr/>
        </p:nvSpPr>
        <p:spPr>
          <a:xfrm>
            <a:off x="5658936" y="512392"/>
            <a:ext cx="2956924" cy="822960"/>
          </a:xfrm>
          <a:prstGeom prst="rect">
            <a:avLst/>
          </a:prstGeom>
          <a:noFill/>
        </p:spPr>
        <p:txBody>
          <a:bodyPr wrap="square" rtlCol="0">
            <a:spAutoFit/>
          </a:bodyPr>
          <a:lstStyle/>
          <a:p>
            <a:r>
              <a:rPr lang="es-MX" sz="2400" b="0" i="0" strike="noStrike" cap="none" spc="0" baseline="0" dirty="0">
                <a:solidFill>
                  <a:srgbClr val="000000"/>
                </a:solidFill>
                <a:effectLst/>
                <a:latin typeface="Smoothy" pitchFamily="2" charset="77"/>
                <a:ea typeface="Calibri"/>
                <a:cs typeface="Calibri"/>
              </a:rPr>
              <a:t>Quiero realizarme pruebas de ITS.</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4" name="Group 23"/>
          <p:cNvGrpSpPr/>
          <p:nvPr/>
        </p:nvGrpSpPr>
        <p:grpSpPr>
          <a:xfrm>
            <a:off x="2076585" y="4773539"/>
            <a:ext cx="3349180" cy="1451974"/>
            <a:chOff x="1836954" y="3491605"/>
            <a:chExt cx="3564835" cy="1641137"/>
          </a:xfrm>
        </p:grpSpPr>
        <p:sp>
          <p:nvSpPr>
            <p:cNvPr id="25" name="Rectangle 2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7"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28" name="Group 27"/>
          <p:cNvGrpSpPr/>
          <p:nvPr/>
        </p:nvGrpSpPr>
        <p:grpSpPr>
          <a:xfrm>
            <a:off x="6662948" y="4735621"/>
            <a:ext cx="3660312" cy="1489892"/>
            <a:chOff x="6790211" y="3503108"/>
            <a:chExt cx="3680658" cy="1643555"/>
          </a:xfrm>
        </p:grpSpPr>
        <p:sp>
          <p:nvSpPr>
            <p:cNvPr id="29" name="Rectangle 2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1"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Señal de</a:t>
              </a:r>
            </a:p>
            <a:p>
              <a:pPr algn="ctr"/>
              <a:r>
                <a:rPr lang="es-MX" sz="2400" b="1" i="0" strike="noStrike" cap="none" spc="0" baseline="0">
                  <a:solidFill>
                    <a:srgbClr val="000000"/>
                  </a:solidFill>
                  <a:effectLst/>
                  <a:latin typeface="Tahoma"/>
                  <a:ea typeface="Tahoma"/>
                  <a:cs typeface="Tahoma"/>
                </a:rPr>
                <a:t>advertencia</a:t>
              </a:r>
            </a:p>
          </p:txBody>
        </p:sp>
      </p:grpSp>
      <p:sp>
        <p:nvSpPr>
          <p:cNvPr id="32" name="Footer Placeholder 3">
            <a:extLst>
              <a:ext uri="{FF2B5EF4-FFF2-40B4-BE49-F238E27FC236}">
                <a16:creationId xmlns:a16="http://schemas.microsoft.com/office/drawing/2014/main" id="{3779BBA1-8C84-1B4D-9E83-C37F026E5151}"/>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3971966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12192"/>
            <a:ext cx="2088777" cy="169433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65177" y="3996612"/>
            <a:ext cx="11815482" cy="779929"/>
          </a:xfrm>
          <a:prstGeom prst="rect">
            <a:avLst/>
          </a:prstGeom>
        </p:spPr>
      </p:pic>
      <p:sp>
        <p:nvSpPr>
          <p:cNvPr id="18" name="TextBox 17"/>
          <p:cNvSpPr txBox="1"/>
          <p:nvPr/>
        </p:nvSpPr>
        <p:spPr>
          <a:xfrm>
            <a:off x="7030931" y="1138365"/>
            <a:ext cx="4030024" cy="2862322"/>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le dice qué puede o qué no puede publicar en línea.</a:t>
            </a:r>
          </a:p>
        </p:txBody>
      </p:sp>
      <p:pic>
        <p:nvPicPr>
          <p:cNvPr id="1027" name="C22F52AE-47F3-4F7E-BEDC-19921ED79814" descr="C22F52AE-47F3-4F7E-BEDC-19921ED7981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2196" y="205851"/>
            <a:ext cx="7198353" cy="405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43889" y="3460042"/>
            <a:ext cx="2414016" cy="518160"/>
          </a:xfrm>
          <a:prstGeom prst="rect">
            <a:avLst/>
          </a:prstGeom>
          <a:noFill/>
        </p:spPr>
        <p:txBody>
          <a:bodyPr wrap="square" rtlCol="0">
            <a:spAutoFit/>
          </a:bodyPr>
          <a:lstStyle/>
          <a:p>
            <a:r>
              <a:rPr lang="es-MX" sz="1400" b="0" i="0" strike="noStrike" cap="none" spc="0" baseline="0" dirty="0">
                <a:solidFill>
                  <a:srgbClr val="000000"/>
                </a:solidFill>
                <a:effectLst/>
                <a:latin typeface="Tahoma"/>
                <a:ea typeface="Tahoma"/>
                <a:cs typeface="Tahoma"/>
              </a:rPr>
              <a:t>¡Quite esto ahora! ¡Le dije que no lo publicara!</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1" name="Group 20"/>
          <p:cNvGrpSpPr/>
          <p:nvPr/>
        </p:nvGrpSpPr>
        <p:grpSpPr>
          <a:xfrm>
            <a:off x="2076585" y="4773539"/>
            <a:ext cx="3349180" cy="1451974"/>
            <a:chOff x="1836954" y="3491605"/>
            <a:chExt cx="3564835" cy="1641137"/>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4"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25" name="Group 24"/>
          <p:cNvGrpSpPr/>
          <p:nvPr/>
        </p:nvGrpSpPr>
        <p:grpSpPr>
          <a:xfrm>
            <a:off x="6662948" y="4735621"/>
            <a:ext cx="3660312" cy="1489892"/>
            <a:chOff x="6790211" y="3503108"/>
            <a:chExt cx="3680658" cy="1643555"/>
          </a:xfrm>
        </p:grpSpPr>
        <p:sp>
          <p:nvSpPr>
            <p:cNvPr id="26" name="Rectangle 2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8"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Señal de</a:t>
              </a:r>
            </a:p>
            <a:p>
              <a:pPr algn="ctr"/>
              <a:r>
                <a:rPr lang="es-MX" sz="2400" b="1" i="0" strike="noStrike" cap="none" spc="0" baseline="0">
                  <a:solidFill>
                    <a:srgbClr val="000000"/>
                  </a:solidFill>
                  <a:effectLst/>
                  <a:latin typeface="Tahoma"/>
                  <a:ea typeface="Tahoma"/>
                  <a:cs typeface="Tahoma"/>
                </a:rPr>
                <a:t>advertencia</a:t>
              </a:r>
            </a:p>
          </p:txBody>
        </p:sp>
      </p:grpSp>
      <p:sp>
        <p:nvSpPr>
          <p:cNvPr id="17" name="Footer Placeholder 3">
            <a:extLst>
              <a:ext uri="{FF2B5EF4-FFF2-40B4-BE49-F238E27FC236}">
                <a16:creationId xmlns:a16="http://schemas.microsoft.com/office/drawing/2014/main" id="{53E25F58-C3E8-9445-AFA1-E77F2BF0EFE1}"/>
              </a:ext>
            </a:extLst>
          </p:cNvPr>
          <p:cNvSpPr txBox="1"/>
          <p:nvPr/>
        </p:nvSpPr>
        <p:spPr>
          <a:xfrm>
            <a:off x="8986785" y="653238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1884090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12192"/>
            <a:ext cx="2088777" cy="16943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sp>
        <p:nvSpPr>
          <p:cNvPr id="17" name="TextBox 16"/>
          <p:cNvSpPr txBox="1"/>
          <p:nvPr/>
        </p:nvSpPr>
        <p:spPr>
          <a:xfrm>
            <a:off x="6691075" y="1518020"/>
            <a:ext cx="4527084" cy="228600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Su pareja usa Declaraciones “yo” cuando está molesta.</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79" y="260029"/>
            <a:ext cx="7362014" cy="414987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l="15954" t="58928" r="41684" b="-679"/>
          <a:stretch>
            <a:fillRect/>
          </a:stretch>
        </p:blipFill>
        <p:spPr>
          <a:xfrm>
            <a:off x="4578415" y="-272071"/>
            <a:ext cx="3929052" cy="2480279"/>
          </a:xfrm>
          <a:prstGeom prst="rect">
            <a:avLst/>
          </a:prstGeom>
        </p:spPr>
      </p:pic>
      <p:sp>
        <p:nvSpPr>
          <p:cNvPr id="3" name="TextBox 2"/>
          <p:cNvSpPr txBox="1"/>
          <p:nvPr/>
        </p:nvSpPr>
        <p:spPr>
          <a:xfrm>
            <a:off x="4865527" y="299809"/>
            <a:ext cx="3351218" cy="707886"/>
          </a:xfrm>
          <a:prstGeom prst="rect">
            <a:avLst/>
          </a:prstGeom>
          <a:noFill/>
        </p:spPr>
        <p:txBody>
          <a:bodyPr wrap="square" rtlCol="0">
            <a:spAutoFit/>
          </a:bodyPr>
          <a:lstStyle/>
          <a:p>
            <a:pPr algn="ctr"/>
            <a:r>
              <a:rPr lang="es-MX" sz="2000" dirty="0">
                <a:solidFill>
                  <a:srgbClr val="000000"/>
                </a:solidFill>
                <a:latin typeface="Smoothy" pitchFamily="2" charset="77"/>
                <a:ea typeface="Calibri"/>
                <a:cs typeface="Calibri"/>
              </a:rPr>
              <a:t>Yo e</a:t>
            </a:r>
            <a:r>
              <a:rPr lang="es-MX" sz="2000" b="0" i="0" strike="noStrike" cap="none" spc="0" baseline="0" dirty="0">
                <a:solidFill>
                  <a:srgbClr val="000000"/>
                </a:solidFill>
                <a:effectLst/>
                <a:latin typeface="Smoothy" pitchFamily="2" charset="77"/>
                <a:ea typeface="Calibri"/>
                <a:cs typeface="Calibri"/>
              </a:rPr>
              <a:t>stoy molesto/a/e porque dijiste que no te gusta mi camisa.</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1" name="Group 20"/>
          <p:cNvGrpSpPr/>
          <p:nvPr/>
        </p:nvGrpSpPr>
        <p:grpSpPr>
          <a:xfrm>
            <a:off x="2076585" y="4773539"/>
            <a:ext cx="3349180" cy="1451974"/>
            <a:chOff x="1836954" y="3491605"/>
            <a:chExt cx="3564835" cy="1641137"/>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4"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25" name="Group 24"/>
          <p:cNvGrpSpPr/>
          <p:nvPr/>
        </p:nvGrpSpPr>
        <p:grpSpPr>
          <a:xfrm>
            <a:off x="6662948" y="4735621"/>
            <a:ext cx="3660312" cy="1489892"/>
            <a:chOff x="6790211" y="3503108"/>
            <a:chExt cx="3680658" cy="1643555"/>
          </a:xfrm>
        </p:grpSpPr>
        <p:sp>
          <p:nvSpPr>
            <p:cNvPr id="26" name="Rectangle 2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8"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Señal de</a:t>
              </a:r>
            </a:p>
            <a:p>
              <a:pPr algn="ctr"/>
              <a:r>
                <a:rPr lang="es-MX" sz="2400" b="1" i="0" strike="noStrike" cap="none" spc="0" baseline="0">
                  <a:solidFill>
                    <a:srgbClr val="000000"/>
                  </a:solidFill>
                  <a:effectLst/>
                  <a:latin typeface="Tahoma"/>
                  <a:ea typeface="Tahoma"/>
                  <a:cs typeface="Tahoma"/>
                </a:rPr>
                <a:t>advertencia</a:t>
              </a:r>
            </a:p>
          </p:txBody>
        </p:sp>
      </p:grpSp>
      <p:sp>
        <p:nvSpPr>
          <p:cNvPr id="29" name="Footer Placeholder 3">
            <a:extLst>
              <a:ext uri="{FF2B5EF4-FFF2-40B4-BE49-F238E27FC236}">
                <a16:creationId xmlns:a16="http://schemas.microsoft.com/office/drawing/2014/main" id="{F7326B80-EA4E-E645-9346-CE18F845D64D}"/>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1400244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12192"/>
            <a:ext cx="2088777" cy="169433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sp>
        <p:nvSpPr>
          <p:cNvPr id="18" name="TextBox 17"/>
          <p:cNvSpPr txBox="1"/>
          <p:nvPr/>
        </p:nvSpPr>
        <p:spPr>
          <a:xfrm>
            <a:off x="6340148" y="1411142"/>
            <a:ext cx="4335515" cy="228600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Su pareja dice que no usará un condón cuando tengan sexo.</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9814"/>
            <a:ext cx="7423819" cy="4184715"/>
          </a:xfrm>
          <a:prstGeom prst="rect">
            <a:avLst/>
          </a:prstGeom>
        </p:spPr>
      </p:pic>
      <p:grpSp>
        <p:nvGrpSpPr>
          <p:cNvPr id="6" name="Group 5"/>
          <p:cNvGrpSpPr/>
          <p:nvPr/>
        </p:nvGrpSpPr>
        <p:grpSpPr>
          <a:xfrm>
            <a:off x="4446443" y="-141777"/>
            <a:ext cx="3188491" cy="1932267"/>
            <a:chOff x="4470828" y="-250129"/>
            <a:chExt cx="3036759" cy="1932267"/>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l="15954" t="58928" r="41684" b="-679"/>
            <a:stretch>
              <a:fillRect/>
            </a:stretch>
          </p:blipFill>
          <p:spPr>
            <a:xfrm>
              <a:off x="4470828" y="-250129"/>
              <a:ext cx="2918028" cy="1932267"/>
            </a:xfrm>
            <a:prstGeom prst="rect">
              <a:avLst/>
            </a:prstGeom>
          </p:spPr>
        </p:pic>
        <p:sp>
          <p:nvSpPr>
            <p:cNvPr id="3" name="TextBox 2"/>
            <p:cNvSpPr txBox="1"/>
            <p:nvPr/>
          </p:nvSpPr>
          <p:spPr>
            <a:xfrm>
              <a:off x="4774509" y="239979"/>
              <a:ext cx="2733078" cy="461665"/>
            </a:xfrm>
            <a:prstGeom prst="rect">
              <a:avLst/>
            </a:prstGeom>
            <a:noFill/>
          </p:spPr>
          <p:txBody>
            <a:bodyPr wrap="square" rtlCol="0">
              <a:spAutoFit/>
            </a:bodyPr>
            <a:lstStyle/>
            <a:p>
              <a:r>
                <a:rPr lang="es-MX" sz="2400" b="0" i="0" strike="noStrike" cap="none" spc="0" baseline="0" dirty="0">
                  <a:solidFill>
                    <a:srgbClr val="000000"/>
                  </a:solidFill>
                  <a:effectLst/>
                  <a:latin typeface="Smoothy" pitchFamily="2" charset="77"/>
                  <a:ea typeface="Tahoma"/>
                  <a:cs typeface="Tahoma"/>
                </a:rPr>
                <a:t>¡No usaré un condón!</a:t>
              </a:r>
            </a:p>
          </p:txBody>
        </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306518"/>
            <a:ext cx="1370700" cy="542321"/>
          </a:xfrm>
          <a:prstGeom prst="rect">
            <a:avLst/>
          </a:prstGeom>
        </p:spPr>
      </p:pic>
      <p:grpSp>
        <p:nvGrpSpPr>
          <p:cNvPr id="22" name="Group 21"/>
          <p:cNvGrpSpPr/>
          <p:nvPr/>
        </p:nvGrpSpPr>
        <p:grpSpPr>
          <a:xfrm>
            <a:off x="2076585" y="4773539"/>
            <a:ext cx="3349180" cy="1451974"/>
            <a:chOff x="1836954" y="3491605"/>
            <a:chExt cx="3564835" cy="1641137"/>
          </a:xfrm>
        </p:grpSpPr>
        <p:sp>
          <p:nvSpPr>
            <p:cNvPr id="23" name="Rectangle 22"/>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5"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26" name="Group 25"/>
          <p:cNvGrpSpPr/>
          <p:nvPr/>
        </p:nvGrpSpPr>
        <p:grpSpPr>
          <a:xfrm>
            <a:off x="6662948" y="4735621"/>
            <a:ext cx="3660312" cy="1489892"/>
            <a:chOff x="6790211" y="3503108"/>
            <a:chExt cx="3680658" cy="1643555"/>
          </a:xfrm>
        </p:grpSpPr>
        <p:sp>
          <p:nvSpPr>
            <p:cNvPr id="27" name="Rectangle 2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9"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Señal de</a:t>
              </a:r>
            </a:p>
            <a:p>
              <a:pPr algn="ctr"/>
              <a:r>
                <a:rPr lang="es-MX" sz="2400" b="1" i="0" strike="noStrike" cap="none" spc="0" baseline="0">
                  <a:solidFill>
                    <a:srgbClr val="000000"/>
                  </a:solidFill>
                  <a:effectLst/>
                  <a:latin typeface="Tahoma"/>
                  <a:ea typeface="Tahoma"/>
                  <a:cs typeface="Tahoma"/>
                </a:rPr>
                <a:t>advertencia</a:t>
              </a:r>
            </a:p>
          </p:txBody>
        </p:sp>
      </p:grpSp>
      <p:sp>
        <p:nvSpPr>
          <p:cNvPr id="30" name="Footer Placeholder 3">
            <a:extLst>
              <a:ext uri="{FF2B5EF4-FFF2-40B4-BE49-F238E27FC236}">
                <a16:creationId xmlns:a16="http://schemas.microsoft.com/office/drawing/2014/main" id="{56224E39-AC00-1E40-9004-6BE1C16078A5}"/>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8325553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12192"/>
            <a:ext cx="2088777" cy="169433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sp>
        <p:nvSpPr>
          <p:cNvPr id="18" name="TextBox 17"/>
          <p:cNvSpPr txBox="1"/>
          <p:nvPr/>
        </p:nvSpPr>
        <p:spPr>
          <a:xfrm>
            <a:off x="7265614" y="1682138"/>
            <a:ext cx="4335515" cy="118872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Su pareja le miente.</a:t>
            </a:r>
          </a:p>
        </p:txBody>
      </p:sp>
      <p:pic>
        <p:nvPicPr>
          <p:cNvPr id="3074" name="37955342-FC15-4E5C-8F61-5A25637F2B78" descr="37955342-FC15-4E5C-8F61-5A25637F2B7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6585" y="42128"/>
            <a:ext cx="7498988" cy="422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52903" y="951830"/>
            <a:ext cx="1306286"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¡Está mintiendo!</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1" name="Group 20"/>
          <p:cNvGrpSpPr/>
          <p:nvPr/>
        </p:nvGrpSpPr>
        <p:grpSpPr>
          <a:xfrm>
            <a:off x="2076585" y="4773539"/>
            <a:ext cx="3349180" cy="1451974"/>
            <a:chOff x="1836954" y="3491605"/>
            <a:chExt cx="3564835" cy="1641137"/>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4"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25" name="Group 24"/>
          <p:cNvGrpSpPr/>
          <p:nvPr/>
        </p:nvGrpSpPr>
        <p:grpSpPr>
          <a:xfrm>
            <a:off x="6662948" y="4735621"/>
            <a:ext cx="3660312" cy="1489892"/>
            <a:chOff x="6790211" y="3503108"/>
            <a:chExt cx="3680658" cy="1643555"/>
          </a:xfrm>
        </p:grpSpPr>
        <p:sp>
          <p:nvSpPr>
            <p:cNvPr id="26" name="Rectangle 2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8"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Señal de</a:t>
              </a:r>
            </a:p>
            <a:p>
              <a:pPr algn="ctr"/>
              <a:r>
                <a:rPr lang="es-MX" sz="2400" b="1" i="0" strike="noStrike" cap="none" spc="0" baseline="0">
                  <a:solidFill>
                    <a:srgbClr val="000000"/>
                  </a:solidFill>
                  <a:effectLst/>
                  <a:latin typeface="Tahoma"/>
                  <a:ea typeface="Tahoma"/>
                  <a:cs typeface="Tahoma"/>
                </a:rPr>
                <a:t>advertencia</a:t>
              </a:r>
            </a:p>
          </p:txBody>
        </p:sp>
      </p:grpSp>
      <p:sp>
        <p:nvSpPr>
          <p:cNvPr id="17" name="Footer Placeholder 3">
            <a:extLst>
              <a:ext uri="{FF2B5EF4-FFF2-40B4-BE49-F238E27FC236}">
                <a16:creationId xmlns:a16="http://schemas.microsoft.com/office/drawing/2014/main" id="{ABFC8576-AEEA-CF4B-A0AB-C7F2EF7E732F}"/>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477643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12192"/>
            <a:ext cx="2088777" cy="16943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sp>
        <p:nvSpPr>
          <p:cNvPr id="17" name="TextBox 16"/>
          <p:cNvSpPr txBox="1"/>
          <p:nvPr/>
        </p:nvSpPr>
        <p:spPr>
          <a:xfrm>
            <a:off x="6719127" y="1363762"/>
            <a:ext cx="4335515" cy="118872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Su pareja le hace feliz.</a:t>
            </a:r>
          </a:p>
        </p:txBody>
      </p:sp>
      <p:pic>
        <p:nvPicPr>
          <p:cNvPr id="2051" name="4773A97C-3B39-44DC-8795-C296C3A7C6B9" descr="4773A97C-3B39-44DC-8795-C296C3A7C6B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45010" y="158213"/>
            <a:ext cx="7765461" cy="437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0" name="Group 19"/>
          <p:cNvGrpSpPr/>
          <p:nvPr/>
        </p:nvGrpSpPr>
        <p:grpSpPr>
          <a:xfrm>
            <a:off x="2076585" y="4773539"/>
            <a:ext cx="3349180" cy="1451974"/>
            <a:chOff x="1836954" y="3491605"/>
            <a:chExt cx="3564835" cy="1641137"/>
          </a:xfrm>
        </p:grpSpPr>
        <p:sp>
          <p:nvSpPr>
            <p:cNvPr id="21" name="Rectangle 20"/>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3"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24" name="Group 23"/>
          <p:cNvGrpSpPr/>
          <p:nvPr/>
        </p:nvGrpSpPr>
        <p:grpSpPr>
          <a:xfrm>
            <a:off x="6662948" y="4735621"/>
            <a:ext cx="3660312" cy="1489892"/>
            <a:chOff x="6790211" y="3503108"/>
            <a:chExt cx="3680658" cy="1643555"/>
          </a:xfrm>
        </p:grpSpPr>
        <p:sp>
          <p:nvSpPr>
            <p:cNvPr id="25" name="Rectangle 24"/>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7"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Señal de</a:t>
              </a:r>
            </a:p>
            <a:p>
              <a:pPr algn="ctr"/>
              <a:r>
                <a:rPr lang="es-MX" sz="2400" b="1" i="0" strike="noStrike" cap="none" spc="0" baseline="0">
                  <a:solidFill>
                    <a:srgbClr val="000000"/>
                  </a:solidFill>
                  <a:effectLst/>
                  <a:latin typeface="Tahoma"/>
                  <a:ea typeface="Tahoma"/>
                  <a:cs typeface="Tahoma"/>
                </a:rPr>
                <a:t>advertencia</a:t>
              </a:r>
            </a:p>
          </p:txBody>
        </p:sp>
      </p:grpSp>
      <p:sp>
        <p:nvSpPr>
          <p:cNvPr id="16" name="Footer Placeholder 3">
            <a:extLst>
              <a:ext uri="{FF2B5EF4-FFF2-40B4-BE49-F238E27FC236}">
                <a16:creationId xmlns:a16="http://schemas.microsoft.com/office/drawing/2014/main" id="{98A34696-FD3B-C74B-A843-1559CB13A67A}"/>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4982272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12192"/>
            <a:ext cx="2088777" cy="16943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sp>
        <p:nvSpPr>
          <p:cNvPr id="17" name="TextBox 16"/>
          <p:cNvSpPr txBox="1"/>
          <p:nvPr/>
        </p:nvSpPr>
        <p:spPr>
          <a:xfrm>
            <a:off x="7165434" y="1147488"/>
            <a:ext cx="4335515" cy="228600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le dice que solo debe pasar tiempo con él/ella/elle.</a:t>
            </a:r>
          </a:p>
        </p:txBody>
      </p:sp>
      <p:pic>
        <p:nvPicPr>
          <p:cNvPr id="4098" name="8F8B1327-214A-48BD-B002-B26F1B6709B7" descr="8F8B1327-214A-48BD-B002-B26F1B6709B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8509" y="-249120"/>
            <a:ext cx="8426019" cy="475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l="20198" t="1049" r="39414" b="50331"/>
          <a:stretch>
            <a:fillRect/>
          </a:stretch>
        </p:blipFill>
        <p:spPr>
          <a:xfrm>
            <a:off x="3751175" y="111897"/>
            <a:ext cx="3525830" cy="2068991"/>
          </a:xfrm>
          <a:prstGeom prst="rect">
            <a:avLst/>
          </a:prstGeom>
        </p:spPr>
      </p:pic>
      <p:sp>
        <p:nvSpPr>
          <p:cNvPr id="2" name="TextBox 1"/>
          <p:cNvSpPr txBox="1"/>
          <p:nvPr/>
        </p:nvSpPr>
        <p:spPr>
          <a:xfrm>
            <a:off x="4088367" y="427578"/>
            <a:ext cx="2754089" cy="1323439"/>
          </a:xfrm>
          <a:prstGeom prst="rect">
            <a:avLst/>
          </a:prstGeom>
          <a:noFill/>
        </p:spPr>
        <p:txBody>
          <a:bodyPr wrap="square" rtlCol="0">
            <a:spAutoFit/>
          </a:bodyPr>
          <a:lstStyle/>
          <a:p>
            <a:pPr algn="ctr"/>
            <a:r>
              <a:rPr lang="es-MX" sz="2000" b="0" i="0" strike="noStrike" cap="none" spc="0" baseline="0" dirty="0">
                <a:solidFill>
                  <a:srgbClr val="000000"/>
                </a:solidFill>
                <a:effectLst/>
                <a:latin typeface="Smoothy" pitchFamily="2" charset="77"/>
                <a:ea typeface="Tahoma"/>
                <a:cs typeface="Tahoma"/>
              </a:rPr>
              <a:t>¡Te amo tanto! Debemos pasar todo nuestro tiempo juntos/as/es. Otras personas solo estorban.</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21" name="Group 20"/>
          <p:cNvGrpSpPr/>
          <p:nvPr/>
        </p:nvGrpSpPr>
        <p:grpSpPr>
          <a:xfrm>
            <a:off x="2076585" y="4773539"/>
            <a:ext cx="3349180" cy="1451974"/>
            <a:chOff x="1836954" y="3491605"/>
            <a:chExt cx="3564835" cy="1641137"/>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4"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25" name="Group 24"/>
          <p:cNvGrpSpPr/>
          <p:nvPr/>
        </p:nvGrpSpPr>
        <p:grpSpPr>
          <a:xfrm>
            <a:off x="6662948" y="4735621"/>
            <a:ext cx="3660312" cy="1489892"/>
            <a:chOff x="6790211" y="3503108"/>
            <a:chExt cx="3680658" cy="1643555"/>
          </a:xfrm>
        </p:grpSpPr>
        <p:sp>
          <p:nvSpPr>
            <p:cNvPr id="26" name="Rectangle 25"/>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8"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Señal de</a:t>
              </a:r>
            </a:p>
            <a:p>
              <a:pPr algn="ctr"/>
              <a:r>
                <a:rPr lang="es-MX" sz="2400" b="1" i="0" strike="noStrike" cap="none" spc="0" baseline="0">
                  <a:solidFill>
                    <a:srgbClr val="000000"/>
                  </a:solidFill>
                  <a:effectLst/>
                  <a:latin typeface="Tahoma"/>
                  <a:ea typeface="Tahoma"/>
                  <a:cs typeface="Tahoma"/>
                </a:rPr>
                <a:t>advertencia</a:t>
              </a:r>
            </a:p>
          </p:txBody>
        </p:sp>
      </p:grpSp>
      <p:sp>
        <p:nvSpPr>
          <p:cNvPr id="29" name="Footer Placeholder 3">
            <a:extLst>
              <a:ext uri="{FF2B5EF4-FFF2-40B4-BE49-F238E27FC236}">
                <a16:creationId xmlns:a16="http://schemas.microsoft.com/office/drawing/2014/main" id="{3C7F7A25-382C-DC4B-89A4-D96E94323F41}"/>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3629948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711570-DC3F-0841-9FAA-B8D58054D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0" name="Picture 9">
            <a:extLst>
              <a:ext uri="{FF2B5EF4-FFF2-40B4-BE49-F238E27FC236}">
                <a16:creationId xmlns:a16="http://schemas.microsoft.com/office/drawing/2014/main" id="{10724D05-B26E-0E41-AB0C-BF50A46737EB}"/>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1" name="Picture 10">
            <a:extLst>
              <a:ext uri="{FF2B5EF4-FFF2-40B4-BE49-F238E27FC236}">
                <a16:creationId xmlns:a16="http://schemas.microsoft.com/office/drawing/2014/main" id="{8E6D1CF0-659A-F64F-A49A-83B3BC985A6C}"/>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19" name="Picture 18">
            <a:extLst>
              <a:ext uri="{FF2B5EF4-FFF2-40B4-BE49-F238E27FC236}">
                <a16:creationId xmlns:a16="http://schemas.microsoft.com/office/drawing/2014/main" id="{39B3A684-2408-6C47-B2CC-986FC09263D0}"/>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20" name="Picture 19">
            <a:extLst>
              <a:ext uri="{FF2B5EF4-FFF2-40B4-BE49-F238E27FC236}">
                <a16:creationId xmlns:a16="http://schemas.microsoft.com/office/drawing/2014/main" id="{460AE5F6-9B02-7843-A779-21D545780500}"/>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21" name="Picture 20">
            <a:extLst>
              <a:ext uri="{FF2B5EF4-FFF2-40B4-BE49-F238E27FC236}">
                <a16:creationId xmlns:a16="http://schemas.microsoft.com/office/drawing/2014/main" id="{B80EF7E2-AC30-7B4B-89FE-06862045DECA}"/>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22" name="Picture 2" descr="cdae504c-eb7a-44ef-9a85-7acc950b7752@namprd16">
            <a:extLst>
              <a:ext uri="{FF2B5EF4-FFF2-40B4-BE49-F238E27FC236}">
                <a16:creationId xmlns:a16="http://schemas.microsoft.com/office/drawing/2014/main" id="{7CBDBA51-AB6B-DF49-8397-BA13D956BF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a:extLst>
              <a:ext uri="{FF2B5EF4-FFF2-40B4-BE49-F238E27FC236}">
                <a16:creationId xmlns:a16="http://schemas.microsoft.com/office/drawing/2014/main" id="{9A5C13DB-5967-F543-BC40-12FA18E2E35A}"/>
              </a:ext>
            </a:extLst>
          </p:cNvPr>
          <p:cNvGrpSpPr/>
          <p:nvPr/>
        </p:nvGrpSpPr>
        <p:grpSpPr>
          <a:xfrm>
            <a:off x="2143124" y="12080"/>
            <a:ext cx="8389686" cy="954107"/>
            <a:chOff x="2143124" y="12080"/>
            <a:chExt cx="8389686" cy="954107"/>
          </a:xfrm>
        </p:grpSpPr>
        <p:sp>
          <p:nvSpPr>
            <p:cNvPr id="24" name="Rectangle 23">
              <a:extLst>
                <a:ext uri="{FF2B5EF4-FFF2-40B4-BE49-F238E27FC236}">
                  <a16:creationId xmlns:a16="http://schemas.microsoft.com/office/drawing/2014/main" id="{3489796D-9A2C-4947-92A6-DC80268658F6}"/>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AD27761-5B11-4B49-B017-ED4E06F8029C}"/>
                </a:ext>
              </a:extLst>
            </p:cNvPr>
            <p:cNvGrpSpPr/>
            <p:nvPr/>
          </p:nvGrpSpPr>
          <p:grpSpPr>
            <a:xfrm>
              <a:off x="2143124" y="12080"/>
              <a:ext cx="8389686" cy="954107"/>
              <a:chOff x="2143134" y="12080"/>
              <a:chExt cx="8121743" cy="954107"/>
            </a:xfrm>
          </p:grpSpPr>
          <p:sp>
            <p:nvSpPr>
              <p:cNvPr id="26" name="Rectangle 25">
                <a:extLst>
                  <a:ext uri="{FF2B5EF4-FFF2-40B4-BE49-F238E27FC236}">
                    <a16:creationId xmlns:a16="http://schemas.microsoft.com/office/drawing/2014/main" id="{4B8CAFD4-4BED-AA45-9220-8065E7126AC7}"/>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2C9D5B2-F8F5-A24D-9D67-6101DF3BE75F}"/>
                  </a:ext>
                </a:extLst>
              </p:cNvPr>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8" name="Picture 2" descr="4f9d871a-7f42-41a6-9d44-2b32673f4a0e@namprd16">
            <a:extLst>
              <a:ext uri="{FF2B5EF4-FFF2-40B4-BE49-F238E27FC236}">
                <a16:creationId xmlns:a16="http://schemas.microsoft.com/office/drawing/2014/main" id="{FFE37B61-6CE3-E84F-8F8A-768BDB40634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A144AFDA-3543-A94C-867B-6047F79AFA4F}"/>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30" name="Picture 29">
            <a:extLst>
              <a:ext uri="{FF2B5EF4-FFF2-40B4-BE49-F238E27FC236}">
                <a16:creationId xmlns:a16="http://schemas.microsoft.com/office/drawing/2014/main" id="{80EBB085-0456-9D48-A660-B63A00D32F66}"/>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31" name="Picture 30">
            <a:extLst>
              <a:ext uri="{FF2B5EF4-FFF2-40B4-BE49-F238E27FC236}">
                <a16:creationId xmlns:a16="http://schemas.microsoft.com/office/drawing/2014/main" id="{48927464-9118-3D44-8E92-D619C5C141D8}"/>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32" name="Footer Placeholder 3">
            <a:extLst>
              <a:ext uri="{FF2B5EF4-FFF2-40B4-BE49-F238E27FC236}">
                <a16:creationId xmlns:a16="http://schemas.microsoft.com/office/drawing/2014/main" id="{DEC93AA7-5B80-E94C-9FCA-17D463A149D2}"/>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12192"/>
            <a:ext cx="2088777" cy="169433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70688" y="4350542"/>
            <a:ext cx="11815482" cy="779929"/>
          </a:xfrm>
          <a:prstGeom prst="rect">
            <a:avLst/>
          </a:prstGeom>
        </p:spPr>
      </p:pic>
      <p:sp>
        <p:nvSpPr>
          <p:cNvPr id="2" name="TextBox 1"/>
          <p:cNvSpPr txBox="1"/>
          <p:nvPr/>
        </p:nvSpPr>
        <p:spPr>
          <a:xfrm>
            <a:off x="447871" y="5051666"/>
            <a:ext cx="11261116" cy="137160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Cuando surge una señal de advertencia en su relación, puede usar la herramienta Declaraciones “yo” y la herramienta ¡NO! para hablar con su pareja y poner su límite.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93" y="162410"/>
            <a:ext cx="8121691" cy="4578096"/>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rcRect l="15954" t="58928" r="41684" b="-679"/>
          <a:stretch>
            <a:fillRect/>
          </a:stretch>
        </p:blipFill>
        <p:spPr>
          <a:xfrm>
            <a:off x="3642094" y="55193"/>
            <a:ext cx="5153891" cy="2863273"/>
          </a:xfrm>
          <a:prstGeom prst="rect">
            <a:avLst/>
          </a:prstGeom>
        </p:spPr>
      </p:pic>
      <p:sp>
        <p:nvSpPr>
          <p:cNvPr id="6" name="TextBox 5"/>
          <p:cNvSpPr txBox="1"/>
          <p:nvPr/>
        </p:nvSpPr>
        <p:spPr>
          <a:xfrm>
            <a:off x="3993847" y="785775"/>
            <a:ext cx="4620947" cy="707886"/>
          </a:xfrm>
          <a:prstGeom prst="rect">
            <a:avLst/>
          </a:prstGeom>
          <a:noFill/>
        </p:spPr>
        <p:txBody>
          <a:bodyPr wrap="square" rtlCol="0">
            <a:spAutoFit/>
          </a:bodyPr>
          <a:lstStyle/>
          <a:p>
            <a:pPr algn="ctr"/>
            <a:r>
              <a:rPr lang="es-MX" sz="2000" b="0" i="0" strike="noStrike" cap="none" spc="0" baseline="0" dirty="0">
                <a:solidFill>
                  <a:srgbClr val="000000"/>
                </a:solidFill>
                <a:effectLst/>
                <a:latin typeface="Smoothy" pitchFamily="2" charset="77"/>
                <a:ea typeface="Calibri"/>
                <a:cs typeface="Calibri"/>
              </a:rPr>
              <a:t>Yo necesito tiempo con mis amigos y mi familia. Esas relaciones son importantes para mí.</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4" name="Picture 2" descr="4f9d871a-7f42-41a6-9d44-2b32673f4a0e@namprd16">
            <a:extLst>
              <a:ext uri="{FF2B5EF4-FFF2-40B4-BE49-F238E27FC236}">
                <a16:creationId xmlns:a16="http://schemas.microsoft.com/office/drawing/2014/main" id="{6B496016-F949-4E44-8C6F-1511ECABB16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586798" y="1745503"/>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36BE62D5-FF89-854D-B97A-FA1A51F9E3D3}"/>
              </a:ext>
            </a:extLst>
          </p:cNvPr>
          <p:cNvPicPr>
            <a:picLocks noChangeAspect="1"/>
          </p:cNvPicPr>
          <p:nvPr/>
        </p:nvPicPr>
        <p:blipFill>
          <a:blip r:embed="rId8"/>
          <a:srcRect l="30764" t="37367" r="39395" b="21543"/>
          <a:stretch>
            <a:fillRect/>
          </a:stretch>
        </p:blipFill>
        <p:spPr>
          <a:xfrm>
            <a:off x="8253316" y="1595262"/>
            <a:ext cx="3313076" cy="2576836"/>
          </a:xfrm>
          <a:prstGeom prst="rect">
            <a:avLst/>
          </a:prstGeom>
        </p:spPr>
      </p:pic>
    </p:spTree>
    <p:extLst>
      <p:ext uri="{BB962C8B-B14F-4D97-AF65-F5344CB8AC3E}">
        <p14:creationId xmlns:p14="http://schemas.microsoft.com/office/powerpoint/2010/main" val="16556180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9" name="TextBox 8">
            <a:extLst>
              <a:ext uri="{FF2B5EF4-FFF2-40B4-BE49-F238E27FC236}">
                <a16:creationId xmlns:a16="http://schemas.microsoft.com/office/drawing/2014/main" id="{F686EFCC-848C-48EA-A0B6-365BACC1A93B}"/>
              </a:ext>
            </a:extLst>
          </p:cNvPr>
          <p:cNvSpPr txBox="1"/>
          <p:nvPr/>
        </p:nvSpPr>
        <p:spPr>
          <a:xfrm>
            <a:off x="2151850" y="287468"/>
            <a:ext cx="7549628"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25D0709-42A1-4743-8EAA-3DCF3BC16BF0}"/>
              </a:ext>
            </a:extLst>
          </p:cNvPr>
          <p:cNvGrpSpPr/>
          <p:nvPr/>
        </p:nvGrpSpPr>
        <p:grpSpPr>
          <a:xfrm>
            <a:off x="0" y="-1359"/>
            <a:ext cx="12448520" cy="6858000"/>
            <a:chOff x="51372" y="-299723"/>
            <a:chExt cx="12448520" cy="6858000"/>
          </a:xfrm>
        </p:grpSpPr>
        <p:pic>
          <p:nvPicPr>
            <p:cNvPr id="44" name="Picture 43">
              <a:extLst>
                <a:ext uri="{FF2B5EF4-FFF2-40B4-BE49-F238E27FC236}">
                  <a16:creationId xmlns:a16="http://schemas.microsoft.com/office/drawing/2014/main" id="{2D04D6EB-6AE4-4548-8C1F-D86E64A4D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2" y="-299723"/>
              <a:ext cx="12166314" cy="6858000"/>
            </a:xfrm>
            <a:prstGeom prst="rect">
              <a:avLst/>
            </a:prstGeom>
          </p:spPr>
        </p:pic>
        <p:sp>
          <p:nvSpPr>
            <p:cNvPr id="45" name="TextBox 44">
              <a:extLst>
                <a:ext uri="{FF2B5EF4-FFF2-40B4-BE49-F238E27FC236}">
                  <a16:creationId xmlns:a16="http://schemas.microsoft.com/office/drawing/2014/main" id="{39031C27-6F88-E747-82BF-3968B8FDFE32}"/>
                </a:ext>
              </a:extLst>
            </p:cNvPr>
            <p:cNvSpPr txBox="1"/>
            <p:nvPr/>
          </p:nvSpPr>
          <p:spPr>
            <a:xfrm>
              <a:off x="8130344" y="1217135"/>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Repaso de relaciones sanas</a:t>
              </a:r>
            </a:p>
          </p:txBody>
        </p:sp>
        <p:sp>
          <p:nvSpPr>
            <p:cNvPr id="46" name="TextBox 45">
              <a:extLst>
                <a:ext uri="{FF2B5EF4-FFF2-40B4-BE49-F238E27FC236}">
                  <a16:creationId xmlns:a16="http://schemas.microsoft.com/office/drawing/2014/main" id="{A135FEB8-73FA-BF42-8684-311D253E8A36}"/>
                </a:ext>
              </a:extLst>
            </p:cNvPr>
            <p:cNvSpPr txBox="1"/>
            <p:nvPr/>
          </p:nvSpPr>
          <p:spPr>
            <a:xfrm>
              <a:off x="4147281" y="2432020"/>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Señales de advertencia</a:t>
              </a:r>
            </a:p>
          </p:txBody>
        </p:sp>
        <p:sp>
          <p:nvSpPr>
            <p:cNvPr id="47" name="TextBox 46">
              <a:extLst>
                <a:ext uri="{FF2B5EF4-FFF2-40B4-BE49-F238E27FC236}">
                  <a16:creationId xmlns:a16="http://schemas.microsoft.com/office/drawing/2014/main" id="{D8F5F476-654E-8D45-ACB4-1D1DE3000474}"/>
                </a:ext>
              </a:extLst>
            </p:cNvPr>
            <p:cNvSpPr txBox="1"/>
            <p:nvPr/>
          </p:nvSpPr>
          <p:spPr>
            <a:xfrm>
              <a:off x="6039174" y="4164848"/>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Comportamientos peligrosos</a:t>
              </a:r>
            </a:p>
          </p:txBody>
        </p:sp>
        <p:sp>
          <p:nvSpPr>
            <p:cNvPr id="48" name="TextBox 47">
              <a:extLst>
                <a:ext uri="{FF2B5EF4-FFF2-40B4-BE49-F238E27FC236}">
                  <a16:creationId xmlns:a16="http://schemas.microsoft.com/office/drawing/2014/main" id="{BCD8758D-6041-4448-8FC8-BE46B1A1B80C}"/>
                </a:ext>
              </a:extLst>
            </p:cNvPr>
            <p:cNvSpPr txBox="1"/>
            <p:nvPr/>
          </p:nvSpPr>
          <p:spPr>
            <a:xfrm>
              <a:off x="7962705" y="5278898"/>
              <a:ext cx="374510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conseguir ayuda</a:t>
              </a:r>
            </a:p>
          </p:txBody>
        </p:sp>
        <p:grpSp>
          <p:nvGrpSpPr>
            <p:cNvPr id="49" name="Group 48">
              <a:extLst>
                <a:ext uri="{FF2B5EF4-FFF2-40B4-BE49-F238E27FC236}">
                  <a16:creationId xmlns:a16="http://schemas.microsoft.com/office/drawing/2014/main" id="{41A39F29-0D1D-C24F-BB71-790113C409C1}"/>
                </a:ext>
              </a:extLst>
            </p:cNvPr>
            <p:cNvGrpSpPr/>
            <p:nvPr/>
          </p:nvGrpSpPr>
          <p:grpSpPr>
            <a:xfrm>
              <a:off x="2074754" y="2032896"/>
              <a:ext cx="2533822" cy="1824159"/>
              <a:chOff x="6352683" y="1588900"/>
              <a:chExt cx="5034645" cy="3367148"/>
            </a:xfrm>
          </p:grpSpPr>
          <p:pic>
            <p:nvPicPr>
              <p:cNvPr id="60" name="Picture 59">
                <a:extLst>
                  <a:ext uri="{FF2B5EF4-FFF2-40B4-BE49-F238E27FC236}">
                    <a16:creationId xmlns:a16="http://schemas.microsoft.com/office/drawing/2014/main" id="{2730EDD8-F43C-BF45-BA3F-89D773992AA9}"/>
                  </a:ext>
                </a:extLst>
              </p:cNvPr>
              <p:cNvPicPr>
                <a:picLocks noChangeAspect="1"/>
              </p:cNvPicPr>
              <p:nvPr/>
            </p:nvPicPr>
            <p:blipFill>
              <a:blip r:embed="rId4">
                <a:extLst>
                  <a:ext uri="{28A0092B-C50C-407E-A947-70E740481C1C}">
                    <a14:useLocalDpi xmlns:a14="http://schemas.microsoft.com/office/drawing/2010/main" val="0"/>
                  </a:ext>
                </a:extLst>
              </a:blip>
              <a:srcRect r="40821"/>
              <a:stretch>
                <a:fillRect/>
              </a:stretch>
            </p:blipFill>
            <p:spPr>
              <a:xfrm>
                <a:off x="6352683" y="1588900"/>
                <a:ext cx="3535029" cy="3367148"/>
              </a:xfrm>
              <a:prstGeom prst="rect">
                <a:avLst/>
              </a:prstGeom>
            </p:spPr>
          </p:pic>
          <p:pic>
            <p:nvPicPr>
              <p:cNvPr id="61" name="Picture 60">
                <a:extLst>
                  <a:ext uri="{FF2B5EF4-FFF2-40B4-BE49-F238E27FC236}">
                    <a16:creationId xmlns:a16="http://schemas.microsoft.com/office/drawing/2014/main" id="{3F6974FF-64D0-164F-882C-14E54A92B73A}"/>
                  </a:ext>
                </a:extLst>
              </p:cNvPr>
              <p:cNvPicPr>
                <a:picLocks noChangeAspect="1"/>
              </p:cNvPicPr>
              <p:nvPr/>
            </p:nvPicPr>
            <p:blipFill>
              <a:blip r:embed="rId4">
                <a:extLst>
                  <a:ext uri="{28A0092B-C50C-407E-A947-70E740481C1C}">
                    <a14:useLocalDpi xmlns:a14="http://schemas.microsoft.com/office/drawing/2010/main" val="0"/>
                  </a:ext>
                </a:extLst>
              </a:blip>
              <a:srcRect l="61016"/>
              <a:stretch>
                <a:fillRect/>
              </a:stretch>
            </p:blipFill>
            <p:spPr>
              <a:xfrm>
                <a:off x="9058656" y="1588900"/>
                <a:ext cx="2328672" cy="3367148"/>
              </a:xfrm>
              <a:prstGeom prst="rect">
                <a:avLst/>
              </a:prstGeom>
            </p:spPr>
          </p:pic>
        </p:grpSp>
        <p:pic>
          <p:nvPicPr>
            <p:cNvPr id="50" name="Picture 49">
              <a:extLst>
                <a:ext uri="{FF2B5EF4-FFF2-40B4-BE49-F238E27FC236}">
                  <a16:creationId xmlns:a16="http://schemas.microsoft.com/office/drawing/2014/main" id="{455274C7-43F0-CA43-8D4B-F995BC286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174" y="602510"/>
              <a:ext cx="3095734" cy="1745027"/>
            </a:xfrm>
            <a:prstGeom prst="rect">
              <a:avLst/>
            </a:prstGeom>
          </p:spPr>
        </p:pic>
        <p:sp>
          <p:nvSpPr>
            <p:cNvPr id="51" name="TextBox 50">
              <a:extLst>
                <a:ext uri="{FF2B5EF4-FFF2-40B4-BE49-F238E27FC236}">
                  <a16:creationId xmlns:a16="http://schemas.microsoft.com/office/drawing/2014/main" id="{34803B75-BA4C-C94C-BB8B-2DFEF8366060}"/>
                </a:ext>
              </a:extLst>
            </p:cNvPr>
            <p:cNvSpPr txBox="1"/>
            <p:nvPr/>
          </p:nvSpPr>
          <p:spPr>
            <a:xfrm>
              <a:off x="3891923" y="3432206"/>
              <a:ext cx="268827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52" name="Picture 51">
              <a:extLst>
                <a:ext uri="{FF2B5EF4-FFF2-40B4-BE49-F238E27FC236}">
                  <a16:creationId xmlns:a16="http://schemas.microsoft.com/office/drawing/2014/main" id="{8538777C-EBE5-234E-8543-E485166F19F3}"/>
                </a:ext>
              </a:extLst>
            </p:cNvPr>
            <p:cNvPicPr>
              <a:picLocks noChangeAspect="1"/>
            </p:cNvPicPr>
            <p:nvPr/>
          </p:nvPicPr>
          <p:blipFill>
            <a:blip r:embed="rId6"/>
            <a:stretch>
              <a:fillRect/>
            </a:stretch>
          </p:blipFill>
          <p:spPr>
            <a:xfrm>
              <a:off x="2421880" y="3416138"/>
              <a:ext cx="1568990" cy="1098788"/>
            </a:xfrm>
            <a:prstGeom prst="rect">
              <a:avLst/>
            </a:prstGeom>
          </p:spPr>
        </p:pic>
        <p:grpSp>
          <p:nvGrpSpPr>
            <p:cNvPr id="53" name="Group 52">
              <a:extLst>
                <a:ext uri="{FF2B5EF4-FFF2-40B4-BE49-F238E27FC236}">
                  <a16:creationId xmlns:a16="http://schemas.microsoft.com/office/drawing/2014/main" id="{60A369BE-4AEE-BE48-936D-D81D30758EC3}"/>
                </a:ext>
              </a:extLst>
            </p:cNvPr>
            <p:cNvGrpSpPr/>
            <p:nvPr/>
          </p:nvGrpSpPr>
          <p:grpSpPr>
            <a:xfrm>
              <a:off x="2421880" y="4567701"/>
              <a:ext cx="3480154" cy="777198"/>
              <a:chOff x="5095134" y="4937848"/>
              <a:chExt cx="6674280" cy="1489892"/>
            </a:xfrm>
          </p:grpSpPr>
          <p:grpSp>
            <p:nvGrpSpPr>
              <p:cNvPr id="54" name="Group 53">
                <a:extLst>
                  <a:ext uri="{FF2B5EF4-FFF2-40B4-BE49-F238E27FC236}">
                    <a16:creationId xmlns:a16="http://schemas.microsoft.com/office/drawing/2014/main" id="{C770C6BA-7338-6F47-9C0B-97DA1659B8B0}"/>
                  </a:ext>
                </a:extLst>
              </p:cNvPr>
              <p:cNvGrpSpPr/>
              <p:nvPr/>
            </p:nvGrpSpPr>
            <p:grpSpPr>
              <a:xfrm>
                <a:off x="6723132" y="4937848"/>
                <a:ext cx="3660312" cy="1489892"/>
                <a:chOff x="6790211" y="3503108"/>
                <a:chExt cx="3680658" cy="1643555"/>
              </a:xfrm>
            </p:grpSpPr>
            <p:sp>
              <p:nvSpPr>
                <p:cNvPr id="57" name="Rectangle 56">
                  <a:extLst>
                    <a:ext uri="{FF2B5EF4-FFF2-40B4-BE49-F238E27FC236}">
                      <a16:creationId xmlns:a16="http://schemas.microsoft.com/office/drawing/2014/main" id="{E648B8D3-92C3-424F-80A4-3501ABCF2CBF}"/>
                    </a:ext>
                  </a:extLst>
                </p:cNvPr>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D01E6031-E4AD-BF47-9D37-8F533641C656}"/>
                    </a:ext>
                  </a:extLst>
                </p:cNvPr>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59" name="Title 1">
                  <a:extLst>
                    <a:ext uri="{FF2B5EF4-FFF2-40B4-BE49-F238E27FC236}">
                      <a16:creationId xmlns:a16="http://schemas.microsoft.com/office/drawing/2014/main" id="{6B008408-B7C9-CB44-886A-7EC2B449F135}"/>
                    </a:ext>
                  </a:extLst>
                </p:cNvPr>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050" b="1" i="0" strike="noStrike" cap="none" spc="0" baseline="0">
                      <a:solidFill>
                        <a:srgbClr val="000000"/>
                      </a:solidFill>
                      <a:effectLst/>
                      <a:latin typeface="Tahoma"/>
                      <a:ea typeface="Tahoma"/>
                      <a:cs typeface="Tahoma"/>
                    </a:rPr>
                    <a:t>¡Peligroso!</a:t>
                  </a:r>
                </a:p>
              </p:txBody>
            </p:sp>
          </p:grpSp>
          <p:pic>
            <p:nvPicPr>
              <p:cNvPr id="55" name="Picture 54">
                <a:extLst>
                  <a:ext uri="{FF2B5EF4-FFF2-40B4-BE49-F238E27FC236}">
                    <a16:creationId xmlns:a16="http://schemas.microsoft.com/office/drawing/2014/main" id="{92CAACDF-20F9-D242-981E-2D671BC5C6AB}"/>
                  </a:ext>
                </a:extLst>
              </p:cNvPr>
              <p:cNvPicPr>
                <a:picLocks noChangeAspect="1"/>
              </p:cNvPicPr>
              <p:nvPr/>
            </p:nvPicPr>
            <p:blipFill>
              <a:blip r:embed="rId8">
                <a:extLst>
                  <a:ext uri="{28A0092B-C50C-407E-A947-70E740481C1C}">
                    <a14:useLocalDpi xmlns:a14="http://schemas.microsoft.com/office/drawing/2010/main" val="0"/>
                  </a:ext>
                </a:extLst>
              </a:blip>
              <a:srcRect l="7105" t="24006" r="50548" b="19076"/>
              <a:stretch>
                <a:fillRect/>
              </a:stretch>
            </p:blipFill>
            <p:spPr>
              <a:xfrm>
                <a:off x="5095134" y="5085000"/>
                <a:ext cx="1429547" cy="1083073"/>
              </a:xfrm>
              <a:prstGeom prst="rect">
                <a:avLst/>
              </a:prstGeom>
            </p:spPr>
          </p:pic>
          <p:pic>
            <p:nvPicPr>
              <p:cNvPr id="56" name="Picture 55">
                <a:extLst>
                  <a:ext uri="{FF2B5EF4-FFF2-40B4-BE49-F238E27FC236}">
                    <a16:creationId xmlns:a16="http://schemas.microsoft.com/office/drawing/2014/main" id="{3E6D20EE-5FB8-4B43-A876-60FA922C7E6E}"/>
                  </a:ext>
                </a:extLst>
              </p:cNvPr>
              <p:cNvPicPr>
                <a:picLocks noChangeAspect="1"/>
              </p:cNvPicPr>
              <p:nvPr/>
            </p:nvPicPr>
            <p:blipFill>
              <a:blip r:embed="rId8">
                <a:extLst>
                  <a:ext uri="{28A0092B-C50C-407E-A947-70E740481C1C}">
                    <a14:useLocalDpi xmlns:a14="http://schemas.microsoft.com/office/drawing/2010/main" val="0"/>
                  </a:ext>
                </a:extLst>
              </a:blip>
              <a:srcRect l="7105" t="24006" r="50548" b="19076"/>
              <a:stretch>
                <a:fillRect/>
              </a:stretch>
            </p:blipFill>
            <p:spPr>
              <a:xfrm>
                <a:off x="10339867" y="5085000"/>
                <a:ext cx="1429547" cy="1083073"/>
              </a:xfrm>
              <a:prstGeom prst="rect">
                <a:avLst/>
              </a:prstGeom>
            </p:spPr>
          </p:pic>
        </p:grpSp>
      </p:grpSp>
      <p:pic>
        <p:nvPicPr>
          <p:cNvPr id="62" name="Picture 61">
            <a:extLst>
              <a:ext uri="{FF2B5EF4-FFF2-40B4-BE49-F238E27FC236}">
                <a16:creationId xmlns:a16="http://schemas.microsoft.com/office/drawing/2014/main" id="{B71E46EB-47AD-5C47-A767-8372C36C458B}"/>
              </a:ext>
            </a:extLst>
          </p:cNvPr>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63" name="Footer Placeholder 3">
            <a:extLst>
              <a:ext uri="{FF2B5EF4-FFF2-40B4-BE49-F238E27FC236}">
                <a16:creationId xmlns:a16="http://schemas.microsoft.com/office/drawing/2014/main" id="{C22F8035-5D8F-D640-8D35-FC488FAC321B}"/>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64" name="TextBox 63">
            <a:extLst>
              <a:ext uri="{FF2B5EF4-FFF2-40B4-BE49-F238E27FC236}">
                <a16:creationId xmlns:a16="http://schemas.microsoft.com/office/drawing/2014/main" id="{CDDC84AA-9CD7-0241-91F3-59B0589F58A1}"/>
              </a:ext>
            </a:extLst>
          </p:cNvPr>
          <p:cNvSpPr txBox="1"/>
          <p:nvPr/>
        </p:nvSpPr>
        <p:spPr>
          <a:xfrm>
            <a:off x="1838294" y="241969"/>
            <a:ext cx="460022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grpSp>
        <p:nvGrpSpPr>
          <p:cNvPr id="65" name="Group 64">
            <a:extLst>
              <a:ext uri="{FF2B5EF4-FFF2-40B4-BE49-F238E27FC236}">
                <a16:creationId xmlns:a16="http://schemas.microsoft.com/office/drawing/2014/main" id="{61058522-1872-AE48-B577-F715A2D07C24}"/>
              </a:ext>
            </a:extLst>
          </p:cNvPr>
          <p:cNvGrpSpPr/>
          <p:nvPr/>
        </p:nvGrpSpPr>
        <p:grpSpPr>
          <a:xfrm>
            <a:off x="6464228" y="4935652"/>
            <a:ext cx="1993981" cy="1864993"/>
            <a:chOff x="2129459" y="182336"/>
            <a:chExt cx="5212203" cy="4875033"/>
          </a:xfrm>
        </p:grpSpPr>
        <p:pic>
          <p:nvPicPr>
            <p:cNvPr id="66" name="Picture 2" descr="4f7404e9-4e46-4c7e-b722-ae5465174d6e@namprd16">
              <a:extLst>
                <a:ext uri="{FF2B5EF4-FFF2-40B4-BE49-F238E27FC236}">
                  <a16:creationId xmlns:a16="http://schemas.microsoft.com/office/drawing/2014/main" id="{2122BD0A-1BD5-CA49-9F41-D0CD8EC93A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a:extLst>
                <a:ext uri="{FF2B5EF4-FFF2-40B4-BE49-F238E27FC236}">
                  <a16:creationId xmlns:a16="http://schemas.microsoft.com/office/drawing/2014/main" id="{CD4EC530-6790-B947-9397-E5A21E7C54A1}"/>
                </a:ext>
              </a:extLst>
            </p:cNvPr>
            <p:cNvSpPr/>
            <p:nvPr/>
          </p:nvSpPr>
          <p:spPr>
            <a:xfrm>
              <a:off x="2428240" y="182336"/>
              <a:ext cx="4913422" cy="549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a:extLst>
              <a:ext uri="{FF2B5EF4-FFF2-40B4-BE49-F238E27FC236}">
                <a16:creationId xmlns:a16="http://schemas.microsoft.com/office/drawing/2014/main" id="{E79FB35C-346F-D041-A400-1C11B64CA24C}"/>
              </a:ext>
            </a:extLst>
          </p:cNvPr>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69" name="Picture 68">
            <a:extLst>
              <a:ext uri="{FF2B5EF4-FFF2-40B4-BE49-F238E27FC236}">
                <a16:creationId xmlns:a16="http://schemas.microsoft.com/office/drawing/2014/main" id="{E5CF3C21-DBC5-724D-929B-541DC6DF8865}"/>
              </a:ext>
            </a:extLst>
          </p:cNvPr>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476962" y="2032896"/>
            <a:ext cx="1452282" cy="1246094"/>
          </a:xfrm>
          <a:prstGeom prst="rect">
            <a:avLst/>
          </a:prstGeom>
        </p:spPr>
      </p:pic>
      <p:pic>
        <p:nvPicPr>
          <p:cNvPr id="70" name="Picture 69">
            <a:extLst>
              <a:ext uri="{FF2B5EF4-FFF2-40B4-BE49-F238E27FC236}">
                <a16:creationId xmlns:a16="http://schemas.microsoft.com/office/drawing/2014/main" id="{A451C551-A957-CF40-AA0E-76C6BAA320E8}"/>
              </a:ext>
            </a:extLst>
          </p:cNvPr>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522176" y="3077463"/>
            <a:ext cx="1452282" cy="1246094"/>
          </a:xfrm>
          <a:prstGeom prst="rect">
            <a:avLst/>
          </a:prstGeom>
        </p:spPr>
      </p:pic>
    </p:spTree>
    <p:extLst>
      <p:ext uri="{BB962C8B-B14F-4D97-AF65-F5344CB8AC3E}">
        <p14:creationId xmlns:p14="http://schemas.microsoft.com/office/powerpoint/2010/main" val="37609292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sp>
        <p:nvSpPr>
          <p:cNvPr id="23" name="TextBox 22"/>
          <p:cNvSpPr txBox="1"/>
          <p:nvPr/>
        </p:nvSpPr>
        <p:spPr>
          <a:xfrm>
            <a:off x="6624861" y="1332016"/>
            <a:ext cx="4976269" cy="2308324"/>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toma decisiones importantes sobre la relación con usted.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14" y="20706"/>
            <a:ext cx="7766666" cy="4377973"/>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32" name="Group 31"/>
          <p:cNvGrpSpPr/>
          <p:nvPr/>
        </p:nvGrpSpPr>
        <p:grpSpPr>
          <a:xfrm>
            <a:off x="2076585" y="4773539"/>
            <a:ext cx="3349180" cy="1451974"/>
            <a:chOff x="1836954" y="3491605"/>
            <a:chExt cx="3564835" cy="1641137"/>
          </a:xfrm>
        </p:grpSpPr>
        <p:sp>
          <p:nvSpPr>
            <p:cNvPr id="33" name="Rectangle 32"/>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6">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35"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36" name="Group 35"/>
          <p:cNvGrpSpPr/>
          <p:nvPr/>
        </p:nvGrpSpPr>
        <p:grpSpPr>
          <a:xfrm>
            <a:off x="6662948" y="4735621"/>
            <a:ext cx="3660312" cy="1489892"/>
            <a:chOff x="6790211" y="3503108"/>
            <a:chExt cx="3680658" cy="1643555"/>
          </a:xfrm>
        </p:grpSpPr>
        <p:sp>
          <p:nvSpPr>
            <p:cNvPr id="37" name="Rectangle 3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9"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Señal de</a:t>
              </a:r>
            </a:p>
            <a:p>
              <a:pPr algn="ctr"/>
              <a:r>
                <a:rPr lang="es-MX" sz="2400" b="1" i="0" strike="noStrike" cap="none" spc="0" baseline="0">
                  <a:solidFill>
                    <a:srgbClr val="000000"/>
                  </a:solidFill>
                  <a:effectLst/>
                  <a:latin typeface="Tahoma"/>
                  <a:ea typeface="Tahoma"/>
                  <a:cs typeface="Tahoma"/>
                </a:rPr>
                <a:t>advertencia</a:t>
              </a:r>
            </a:p>
          </p:txBody>
        </p:sp>
      </p:grpSp>
    </p:spTree>
    <p:extLst>
      <p:ext uri="{BB962C8B-B14F-4D97-AF65-F5344CB8AC3E}">
        <p14:creationId xmlns:p14="http://schemas.microsoft.com/office/powerpoint/2010/main" val="23313504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sp>
        <p:nvSpPr>
          <p:cNvPr id="21" name="TextBox 20"/>
          <p:cNvSpPr txBox="1"/>
          <p:nvPr/>
        </p:nvSpPr>
        <p:spPr>
          <a:xfrm>
            <a:off x="6793145" y="1207827"/>
            <a:ext cx="4976269" cy="228600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la presiona para tener sexo cuando usted no quiere.</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5" y="232772"/>
            <a:ext cx="8272852" cy="466330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l="15954" t="58928" r="41684" b="-679"/>
          <a:stretch>
            <a:fillRect/>
          </a:stretch>
        </p:blipFill>
        <p:spPr>
          <a:xfrm flipH="1">
            <a:off x="1877567" y="-250477"/>
            <a:ext cx="2931499" cy="2353618"/>
          </a:xfrm>
          <a:prstGeom prst="rect">
            <a:avLst/>
          </a:prstGeom>
        </p:spPr>
      </p:pic>
      <p:sp>
        <p:nvSpPr>
          <p:cNvPr id="2" name="TextBox 1"/>
          <p:cNvSpPr txBox="1"/>
          <p:nvPr/>
        </p:nvSpPr>
        <p:spPr>
          <a:xfrm>
            <a:off x="2117342" y="247766"/>
            <a:ext cx="2316480" cy="769441"/>
          </a:xfrm>
          <a:prstGeom prst="rect">
            <a:avLst/>
          </a:prstGeom>
          <a:noFill/>
        </p:spPr>
        <p:txBody>
          <a:bodyPr wrap="square" rtlCol="0">
            <a:spAutoFit/>
          </a:bodyPr>
          <a:lstStyle/>
          <a:p>
            <a:pPr algn="ctr"/>
            <a:r>
              <a:rPr lang="es-MX" sz="2200" b="0" i="0" strike="noStrike" cap="none" spc="0" baseline="0" dirty="0">
                <a:solidFill>
                  <a:srgbClr val="000000"/>
                </a:solidFill>
                <a:effectLst/>
                <a:latin typeface="Smoothy" pitchFamily="2" charset="77"/>
                <a:ea typeface="Tahoma"/>
                <a:cs typeface="Tahoma"/>
              </a:rPr>
              <a:t>Si me ama, tendrá sexo conmigo.</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24" name="Group 23"/>
          <p:cNvGrpSpPr/>
          <p:nvPr/>
        </p:nvGrpSpPr>
        <p:grpSpPr>
          <a:xfrm>
            <a:off x="2076585" y="4773539"/>
            <a:ext cx="3349180" cy="1451974"/>
            <a:chOff x="1836954" y="3491605"/>
            <a:chExt cx="3564835" cy="1641137"/>
          </a:xfrm>
        </p:grpSpPr>
        <p:sp>
          <p:nvSpPr>
            <p:cNvPr id="25" name="Rectangle 2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7"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36" name="Group 35"/>
          <p:cNvGrpSpPr/>
          <p:nvPr/>
        </p:nvGrpSpPr>
        <p:grpSpPr>
          <a:xfrm>
            <a:off x="6469063" y="4744068"/>
            <a:ext cx="3660312" cy="1489892"/>
            <a:chOff x="6790211" y="3503108"/>
            <a:chExt cx="3680658" cy="1643555"/>
          </a:xfrm>
        </p:grpSpPr>
        <p:sp>
          <p:nvSpPr>
            <p:cNvPr id="37" name="Rectangle 3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9"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¡Peligroso!</a:t>
              </a:r>
            </a:p>
          </p:txBody>
        </p:sp>
      </p:grpSp>
    </p:spTree>
    <p:extLst>
      <p:ext uri="{BB962C8B-B14F-4D97-AF65-F5344CB8AC3E}">
        <p14:creationId xmlns:p14="http://schemas.microsoft.com/office/powerpoint/2010/main" val="34295594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grpSp>
        <p:nvGrpSpPr>
          <p:cNvPr id="13" name="Group 12"/>
          <p:cNvGrpSpPr/>
          <p:nvPr/>
        </p:nvGrpSpPr>
        <p:grpSpPr>
          <a:xfrm>
            <a:off x="6469063" y="4744068"/>
            <a:ext cx="3660312" cy="1489892"/>
            <a:chOff x="6790211" y="3503108"/>
            <a:chExt cx="3680658" cy="1643555"/>
          </a:xfrm>
        </p:grpSpPr>
        <p:sp>
          <p:nvSpPr>
            <p:cNvPr id="14" name="Rectangle 13"/>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6"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¡Peligroso!</a:t>
              </a: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sp>
        <p:nvSpPr>
          <p:cNvPr id="20" name="TextBox 19"/>
          <p:cNvSpPr txBox="1"/>
          <p:nvPr/>
        </p:nvSpPr>
        <p:spPr>
          <a:xfrm>
            <a:off x="6793145" y="1207827"/>
            <a:ext cx="4976269" cy="173736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Su pareja deja de besarlo cuando dice “¡NO!”.</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626" y="181055"/>
            <a:ext cx="7594965" cy="4281187"/>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rcRect l="15954" t="58928" r="41684" b="-679"/>
          <a:stretch>
            <a:fillRect/>
          </a:stretch>
        </p:blipFill>
        <p:spPr>
          <a:xfrm flipH="1">
            <a:off x="1926324" y="-97209"/>
            <a:ext cx="1344295" cy="1500803"/>
          </a:xfrm>
          <a:prstGeom prst="rect">
            <a:avLst/>
          </a:prstGeom>
        </p:spPr>
      </p:pic>
      <p:sp>
        <p:nvSpPr>
          <p:cNvPr id="3" name="TextBox 2"/>
          <p:cNvSpPr txBox="1"/>
          <p:nvPr/>
        </p:nvSpPr>
        <p:spPr>
          <a:xfrm>
            <a:off x="2311110" y="241562"/>
            <a:ext cx="841248" cy="461665"/>
          </a:xfrm>
          <a:prstGeom prst="rect">
            <a:avLst/>
          </a:prstGeom>
          <a:noFill/>
        </p:spPr>
        <p:txBody>
          <a:bodyPr wrap="square" rtlCol="0">
            <a:spAutoFit/>
          </a:bodyPr>
          <a:lstStyle/>
          <a:p>
            <a:r>
              <a:rPr lang="es-MX" sz="2400" b="0" i="0" strike="noStrike" cap="none" spc="0" baseline="0" dirty="0">
                <a:solidFill>
                  <a:srgbClr val="000000"/>
                </a:solidFill>
                <a:effectLst/>
                <a:latin typeface="Smoothy" pitchFamily="2" charset="77"/>
                <a:ea typeface="Calibri"/>
                <a:cs typeface="Calibri"/>
              </a:rPr>
              <a:t>¡NO! </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l="15954" t="58928" r="41684" b="-679"/>
          <a:stretch>
            <a:fillRect/>
          </a:stretch>
        </p:blipFill>
        <p:spPr>
          <a:xfrm>
            <a:off x="5730307" y="-258166"/>
            <a:ext cx="3329474" cy="2007336"/>
          </a:xfrm>
          <a:prstGeom prst="rect">
            <a:avLst/>
          </a:prstGeom>
        </p:spPr>
      </p:pic>
      <p:sp>
        <p:nvSpPr>
          <p:cNvPr id="6" name="TextBox 5"/>
          <p:cNvSpPr txBox="1"/>
          <p:nvPr/>
        </p:nvSpPr>
        <p:spPr>
          <a:xfrm>
            <a:off x="6157228" y="180861"/>
            <a:ext cx="2474976" cy="707886"/>
          </a:xfrm>
          <a:prstGeom prst="rect">
            <a:avLst/>
          </a:prstGeom>
          <a:noFill/>
        </p:spPr>
        <p:txBody>
          <a:bodyPr wrap="square" rtlCol="0">
            <a:spAutoFit/>
          </a:bodyPr>
          <a:lstStyle/>
          <a:p>
            <a:pPr algn="ctr"/>
            <a:r>
              <a:rPr lang="es-MX" sz="2000" b="0" i="0" strike="noStrike" cap="none" spc="0" baseline="0" dirty="0">
                <a:solidFill>
                  <a:srgbClr val="000000"/>
                </a:solidFill>
                <a:effectLst/>
                <a:latin typeface="Smoothy" pitchFamily="2" charset="77"/>
                <a:ea typeface="Calibri"/>
                <a:cs typeface="Calibri"/>
              </a:rPr>
              <a:t>Lo/La/Le escucho. Dejaré de hacerlo.</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33" name="Group 32"/>
          <p:cNvGrpSpPr/>
          <p:nvPr/>
        </p:nvGrpSpPr>
        <p:grpSpPr>
          <a:xfrm>
            <a:off x="2076585" y="4773539"/>
            <a:ext cx="3349180" cy="1451974"/>
            <a:chOff x="1836954" y="3491605"/>
            <a:chExt cx="3564835" cy="1641137"/>
          </a:xfrm>
        </p:grpSpPr>
        <p:sp>
          <p:nvSpPr>
            <p:cNvPr id="34" name="Rectangle 33"/>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36"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spTree>
    <p:extLst>
      <p:ext uri="{BB962C8B-B14F-4D97-AF65-F5344CB8AC3E}">
        <p14:creationId xmlns:p14="http://schemas.microsoft.com/office/powerpoint/2010/main" val="31012469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grpSp>
        <p:nvGrpSpPr>
          <p:cNvPr id="9" name="Group 8"/>
          <p:cNvGrpSpPr/>
          <p:nvPr/>
        </p:nvGrpSpPr>
        <p:grpSpPr>
          <a:xfrm>
            <a:off x="1467635" y="4731906"/>
            <a:ext cx="3349180" cy="1451974"/>
            <a:chOff x="1836954" y="3491605"/>
            <a:chExt cx="3564835" cy="1641137"/>
          </a:xfrm>
        </p:grpSpPr>
        <p:sp>
          <p:nvSpPr>
            <p:cNvPr id="10" name="Rectangle 9"/>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2"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13" name="Group 12"/>
          <p:cNvGrpSpPr/>
          <p:nvPr/>
        </p:nvGrpSpPr>
        <p:grpSpPr>
          <a:xfrm>
            <a:off x="6401044" y="4730266"/>
            <a:ext cx="3660312" cy="1489892"/>
            <a:chOff x="6790211" y="3503108"/>
            <a:chExt cx="3680658" cy="1643555"/>
          </a:xfrm>
        </p:grpSpPr>
        <p:sp>
          <p:nvSpPr>
            <p:cNvPr id="14" name="Rectangle 13"/>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6"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¡Peligroso!</a:t>
              </a: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sp>
        <p:nvSpPr>
          <p:cNvPr id="20" name="TextBox 19"/>
          <p:cNvSpPr txBox="1"/>
          <p:nvPr/>
        </p:nvSpPr>
        <p:spPr>
          <a:xfrm>
            <a:off x="8065800" y="1288937"/>
            <a:ext cx="3703613" cy="1754326"/>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lo/la/le golpea.</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1222" y="134918"/>
            <a:ext cx="7066485" cy="398329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524233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sp>
        <p:nvSpPr>
          <p:cNvPr id="20" name="TextBox 19"/>
          <p:cNvSpPr txBox="1"/>
          <p:nvPr/>
        </p:nvSpPr>
        <p:spPr>
          <a:xfrm>
            <a:off x="7648469" y="1205437"/>
            <a:ext cx="3872971" cy="228600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respeta a sus amigos/as/</a:t>
            </a:r>
            <a:r>
              <a:rPr lang="es-MX" sz="3600" b="1" i="0" strike="noStrike" cap="none" spc="0" baseline="0" dirty="0" err="1">
                <a:solidFill>
                  <a:srgbClr val="000000"/>
                </a:solidFill>
                <a:effectLst/>
                <a:latin typeface="Tahoma"/>
                <a:ea typeface="Tahoma"/>
                <a:cs typeface="Tahoma"/>
              </a:rPr>
              <a:t>ues</a:t>
            </a:r>
            <a:r>
              <a:rPr lang="es-MX" sz="3600" b="1" i="0" strike="noStrike" cap="none" spc="0" baseline="0" dirty="0">
                <a:solidFill>
                  <a:srgbClr val="000000"/>
                </a:solidFill>
                <a:effectLst/>
                <a:latin typeface="Tahoma"/>
                <a:ea typeface="Tahoma"/>
                <a:cs typeface="Tahoma"/>
              </a:rPr>
              <a:t> y a su familia.</a:t>
            </a:r>
          </a:p>
        </p:txBody>
      </p:sp>
      <p:pic>
        <p:nvPicPr>
          <p:cNvPr id="5122" name="BEF61EC2-5739-4506-B3DB-DBA57A929457" descr="BEF61EC2-5739-4506-B3DB-DBA57A92945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46048" y="282598"/>
            <a:ext cx="6975625" cy="39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21" name="Group 20"/>
          <p:cNvGrpSpPr/>
          <p:nvPr/>
        </p:nvGrpSpPr>
        <p:grpSpPr>
          <a:xfrm>
            <a:off x="2076585" y="4773539"/>
            <a:ext cx="3349180" cy="1451974"/>
            <a:chOff x="1836954" y="3491605"/>
            <a:chExt cx="3564835" cy="1641137"/>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4"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29" name="Group 28"/>
          <p:cNvGrpSpPr/>
          <p:nvPr/>
        </p:nvGrpSpPr>
        <p:grpSpPr>
          <a:xfrm>
            <a:off x="6401044" y="4730266"/>
            <a:ext cx="3660312" cy="1489892"/>
            <a:chOff x="6790211" y="3503108"/>
            <a:chExt cx="3680658" cy="1643555"/>
          </a:xfrm>
        </p:grpSpPr>
        <p:sp>
          <p:nvSpPr>
            <p:cNvPr id="30" name="Rectangle 2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2"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¡Peligroso!</a:t>
              </a:r>
            </a:p>
          </p:txBody>
        </p:sp>
      </p:grpSp>
    </p:spTree>
    <p:extLst>
      <p:ext uri="{BB962C8B-B14F-4D97-AF65-F5344CB8AC3E}">
        <p14:creationId xmlns:p14="http://schemas.microsoft.com/office/powerpoint/2010/main" val="31483478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sp>
        <p:nvSpPr>
          <p:cNvPr id="20" name="TextBox 19"/>
          <p:cNvSpPr txBox="1"/>
          <p:nvPr/>
        </p:nvSpPr>
        <p:spPr>
          <a:xfrm>
            <a:off x="7982243" y="1207827"/>
            <a:ext cx="4008141" cy="228600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Su pareja le dice palabras malas en persona y en línea.</a:t>
            </a:r>
          </a:p>
        </p:txBody>
      </p:sp>
      <p:pic>
        <p:nvPicPr>
          <p:cNvPr id="6146" name="80CE51F7-4EB9-48DD-B37C-C8F2611C8420" descr="80CE51F7-4EB9-48DD-B37C-C8F2611C842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96615" y="553149"/>
            <a:ext cx="6253699" cy="352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22F52AE-47F3-4F7E-BEDC-19921ED79814" descr="C22F52AE-47F3-4F7E-BEDC-19921ED798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349" y="1414633"/>
            <a:ext cx="4733737" cy="266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17915" y="3576249"/>
            <a:ext cx="1872342" cy="307777"/>
          </a:xfrm>
          <a:prstGeom prst="rect">
            <a:avLst/>
          </a:prstGeom>
          <a:noFill/>
        </p:spPr>
        <p:txBody>
          <a:bodyPr wrap="square" rtlCol="0">
            <a:spAutoFit/>
          </a:bodyPr>
          <a:lstStyle/>
          <a:p>
            <a:r>
              <a:rPr lang="es-MX" sz="1400" b="0" i="0" strike="noStrike" cap="none" spc="0" baseline="0" dirty="0">
                <a:solidFill>
                  <a:srgbClr val="000000"/>
                </a:solidFill>
                <a:effectLst/>
                <a:latin typeface="Tahoma"/>
                <a:ea typeface="Tahoma"/>
                <a:cs typeface="Tahoma"/>
              </a:rPr>
              <a:t>¡Eres una perdedora!</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l="70337" b="59608"/>
          <a:stretch>
            <a:fillRect/>
          </a:stretch>
        </p:blipFill>
        <p:spPr>
          <a:xfrm rot="5692803">
            <a:off x="5095938" y="166545"/>
            <a:ext cx="1865639" cy="1432015"/>
          </a:xfrm>
          <a:prstGeom prst="rect">
            <a:avLst/>
          </a:prstGeom>
        </p:spPr>
      </p:pic>
      <p:sp>
        <p:nvSpPr>
          <p:cNvPr id="3" name="TextBox 2"/>
          <p:cNvSpPr txBox="1"/>
          <p:nvPr/>
        </p:nvSpPr>
        <p:spPr>
          <a:xfrm>
            <a:off x="5573082" y="406369"/>
            <a:ext cx="1126569" cy="769441"/>
          </a:xfrm>
          <a:prstGeom prst="rect">
            <a:avLst/>
          </a:prstGeom>
          <a:noFill/>
        </p:spPr>
        <p:txBody>
          <a:bodyPr wrap="square" rtlCol="0">
            <a:spAutoFit/>
          </a:bodyPr>
          <a:lstStyle/>
          <a:p>
            <a:pPr algn="ctr"/>
            <a:r>
              <a:rPr lang="es-MX" sz="2200" b="0" i="0" strike="noStrike" cap="none" spc="0" baseline="0" dirty="0">
                <a:solidFill>
                  <a:srgbClr val="000000"/>
                </a:solidFill>
                <a:effectLst/>
                <a:latin typeface="Smoothy" pitchFamily="2" charset="77"/>
                <a:ea typeface="Tahoma"/>
                <a:cs typeface="Tahoma"/>
              </a:rPr>
              <a:t>¡Eres una idiota!</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25" name="Group 24"/>
          <p:cNvGrpSpPr/>
          <p:nvPr/>
        </p:nvGrpSpPr>
        <p:grpSpPr>
          <a:xfrm>
            <a:off x="2076585" y="4773539"/>
            <a:ext cx="3349180" cy="1451974"/>
            <a:chOff x="1836954" y="3491605"/>
            <a:chExt cx="3564835" cy="1641137"/>
          </a:xfrm>
        </p:grpSpPr>
        <p:sp>
          <p:nvSpPr>
            <p:cNvPr id="26" name="Rectangle 2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8"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29" name="Group 28"/>
          <p:cNvGrpSpPr/>
          <p:nvPr/>
        </p:nvGrpSpPr>
        <p:grpSpPr>
          <a:xfrm>
            <a:off x="6401044" y="4730266"/>
            <a:ext cx="3660312" cy="1489892"/>
            <a:chOff x="6790211" y="3503108"/>
            <a:chExt cx="3680658" cy="1643555"/>
          </a:xfrm>
        </p:grpSpPr>
        <p:sp>
          <p:nvSpPr>
            <p:cNvPr id="30" name="Rectangle 2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9">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2"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¡Peligroso!</a:t>
              </a:r>
            </a:p>
          </p:txBody>
        </p:sp>
      </p:grpSp>
    </p:spTree>
    <p:extLst>
      <p:ext uri="{BB962C8B-B14F-4D97-AF65-F5344CB8AC3E}">
        <p14:creationId xmlns:p14="http://schemas.microsoft.com/office/powerpoint/2010/main" val="337008708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82880" y="3960577"/>
            <a:ext cx="11815482" cy="779929"/>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2192" y="-24384"/>
            <a:ext cx="2026025" cy="1613647"/>
          </a:xfrm>
          <a:prstGeom prst="rect">
            <a:avLst/>
          </a:prstGeom>
        </p:spPr>
      </p:pic>
      <p:sp>
        <p:nvSpPr>
          <p:cNvPr id="19" name="TextBox 18"/>
          <p:cNvSpPr txBox="1"/>
          <p:nvPr/>
        </p:nvSpPr>
        <p:spPr>
          <a:xfrm>
            <a:off x="6957421" y="2537614"/>
            <a:ext cx="5167131" cy="118872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Su pareja hace que se sienta seguro/a/e.</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500" y="874664"/>
            <a:ext cx="7103795" cy="4004321"/>
          </a:xfrm>
          <a:prstGeom prst="rect">
            <a:avLst/>
          </a:prstGeom>
        </p:spPr>
      </p:pic>
      <p:sp>
        <p:nvSpPr>
          <p:cNvPr id="2" name="TextBox 1"/>
          <p:cNvSpPr txBox="1"/>
          <p:nvPr/>
        </p:nvSpPr>
        <p:spPr>
          <a:xfrm>
            <a:off x="1626261" y="1380315"/>
            <a:ext cx="1470685" cy="1154162"/>
          </a:xfrm>
          <a:prstGeom prst="rect">
            <a:avLst/>
          </a:prstGeom>
          <a:noFill/>
        </p:spPr>
        <p:txBody>
          <a:bodyPr wrap="square" rtlCol="0">
            <a:spAutoFit/>
          </a:bodyPr>
          <a:lstStyle/>
          <a:p>
            <a:pPr algn="ctr"/>
            <a:r>
              <a:rPr lang="es-MX" sz="2300" b="0" i="0" strike="noStrike" cap="none" spc="0" baseline="0" dirty="0">
                <a:solidFill>
                  <a:srgbClr val="000000"/>
                </a:solidFill>
                <a:effectLst/>
                <a:latin typeface="Smoothy" pitchFamily="2" charset="77"/>
                <a:ea typeface="Calibri"/>
                <a:cs typeface="Calibri"/>
              </a:rPr>
              <a:t>¡Me siento tan seguro contigo!</a:t>
            </a:r>
          </a:p>
        </p:txBody>
      </p:sp>
      <p:sp>
        <p:nvSpPr>
          <p:cNvPr id="21" name="TextBox 20"/>
          <p:cNvSpPr txBox="1"/>
          <p:nvPr/>
        </p:nvSpPr>
        <p:spPr>
          <a:xfrm>
            <a:off x="6650056" y="1395307"/>
            <a:ext cx="1347453" cy="830997"/>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Calibri"/>
                <a:cs typeface="Calibri"/>
              </a:rPr>
              <a:t>¡Cuentas conmigo!</a:t>
            </a: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24" name="Group 23"/>
          <p:cNvGrpSpPr/>
          <p:nvPr/>
        </p:nvGrpSpPr>
        <p:grpSpPr>
          <a:xfrm>
            <a:off x="2076585" y="4773539"/>
            <a:ext cx="3349180" cy="1451974"/>
            <a:chOff x="1836954" y="3491605"/>
            <a:chExt cx="3564835" cy="1641137"/>
          </a:xfrm>
        </p:grpSpPr>
        <p:sp>
          <p:nvSpPr>
            <p:cNvPr id="25" name="Rectangle 2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27" name="Title 1"/>
            <p:cNvSpPr txBox="1"/>
            <p:nvPr/>
          </p:nvSpPr>
          <p:spPr>
            <a:xfrm>
              <a:off x="3704749" y="3835107"/>
              <a:ext cx="1697040"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b="1" i="0" strike="noStrike" cap="none" spc="0" baseline="0">
                  <a:solidFill>
                    <a:srgbClr val="000000"/>
                  </a:solidFill>
                  <a:effectLst/>
                  <a:latin typeface="Tahoma"/>
                  <a:ea typeface="Tahoma"/>
                  <a:cs typeface="Tahoma"/>
                </a:rPr>
                <a:t>Sano</a:t>
              </a:r>
            </a:p>
          </p:txBody>
        </p:sp>
      </p:grpSp>
      <p:grpSp>
        <p:nvGrpSpPr>
          <p:cNvPr id="28" name="Group 27"/>
          <p:cNvGrpSpPr/>
          <p:nvPr/>
        </p:nvGrpSpPr>
        <p:grpSpPr>
          <a:xfrm>
            <a:off x="6401044" y="4730266"/>
            <a:ext cx="3660312" cy="1489892"/>
            <a:chOff x="6790211" y="3503108"/>
            <a:chExt cx="3680658" cy="1643555"/>
          </a:xfrm>
        </p:grpSpPr>
        <p:sp>
          <p:nvSpPr>
            <p:cNvPr id="29" name="Rectangle 28"/>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1"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i="0" strike="noStrike" cap="none" spc="0" baseline="0">
                  <a:solidFill>
                    <a:srgbClr val="000000"/>
                  </a:solidFill>
                  <a:effectLst/>
                  <a:latin typeface="Tahoma"/>
                  <a:ea typeface="Tahoma"/>
                  <a:cs typeface="Tahoma"/>
                </a:rPr>
                <a:t>¡Peligroso!</a:t>
              </a:r>
            </a:p>
          </p:txBody>
        </p:sp>
      </p:grpSp>
    </p:spTree>
    <p:extLst>
      <p:ext uri="{BB962C8B-B14F-4D97-AF65-F5344CB8AC3E}">
        <p14:creationId xmlns:p14="http://schemas.microsoft.com/office/powerpoint/2010/main" val="1355222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14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0177134" y="3098306"/>
            <a:ext cx="1901112" cy="1785104"/>
            <a:chOff x="15094190" y="226466"/>
            <a:chExt cx="1684448" cy="1785104"/>
          </a:xfrm>
        </p:grpSpPr>
        <p:sp>
          <p:nvSpPr>
            <p:cNvPr id="70" name="TextBox 69"/>
            <p:cNvSpPr txBox="1"/>
            <p:nvPr/>
          </p:nvSpPr>
          <p:spPr>
            <a:xfrm>
              <a:off x="15150844" y="226466"/>
              <a:ext cx="1577922" cy="176784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No sana</a:t>
              </a:r>
            </a:p>
          </p:txBody>
        </p:sp>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4190" y="244031"/>
              <a:ext cx="1684448" cy="1436483"/>
            </a:xfrm>
            <a:prstGeom prst="rect">
              <a:avLst/>
            </a:prstGeom>
          </p:spPr>
        </p:pic>
      </p:grpSp>
      <p:grpSp>
        <p:nvGrpSpPr>
          <p:cNvPr id="72" name="Group 71"/>
          <p:cNvGrpSpPr/>
          <p:nvPr/>
        </p:nvGrpSpPr>
        <p:grpSpPr>
          <a:xfrm>
            <a:off x="8162452" y="3093521"/>
            <a:ext cx="1808637" cy="1785104"/>
            <a:chOff x="8410649" y="3093521"/>
            <a:chExt cx="1808637" cy="1785104"/>
          </a:xfrm>
        </p:grpSpPr>
        <p:sp>
          <p:nvSpPr>
            <p:cNvPr id="73" name="TextBox 72"/>
            <p:cNvSpPr txBox="1"/>
            <p:nvPr/>
          </p:nvSpPr>
          <p:spPr>
            <a:xfrm>
              <a:off x="8410648" y="3093521"/>
              <a:ext cx="1735874" cy="176784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Sana</a:t>
              </a:r>
            </a:p>
          </p:txBody>
        </p:sp>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8804" y="3195950"/>
              <a:ext cx="1630482" cy="1390461"/>
            </a:xfrm>
            <a:prstGeom prst="rect">
              <a:avLst/>
            </a:prstGeom>
          </p:spPr>
        </p:pic>
      </p:grpSp>
      <p:grpSp>
        <p:nvGrpSpPr>
          <p:cNvPr id="11" name="Group 10"/>
          <p:cNvGrpSpPr/>
          <p:nvPr/>
        </p:nvGrpSpPr>
        <p:grpSpPr>
          <a:xfrm>
            <a:off x="3501038" y="3104869"/>
            <a:ext cx="2039337" cy="1785104"/>
            <a:chOff x="3501038" y="3104869"/>
            <a:chExt cx="2039337" cy="1785104"/>
          </a:xfrm>
        </p:grpSpPr>
        <p:sp>
          <p:nvSpPr>
            <p:cNvPr id="67" name="TextBox 66"/>
            <p:cNvSpPr txBox="1"/>
            <p:nvPr/>
          </p:nvSpPr>
          <p:spPr>
            <a:xfrm>
              <a:off x="3501037" y="3104869"/>
              <a:ext cx="2039337"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Abuso sexual</a:t>
              </a:r>
            </a:p>
          </p:txBody>
        </p:sp>
        <p:pic>
          <p:nvPicPr>
            <p:cNvPr id="84" name="Picture 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7429" y="3155403"/>
              <a:ext cx="1591663" cy="1357357"/>
            </a:xfrm>
            <a:prstGeom prst="rect">
              <a:avLst/>
            </a:prstGeom>
          </p:spPr>
        </p:pic>
      </p:grpSp>
      <p:grpSp>
        <p:nvGrpSpPr>
          <p:cNvPr id="25" name="Group 24"/>
          <p:cNvGrpSpPr/>
          <p:nvPr/>
        </p:nvGrpSpPr>
        <p:grpSpPr>
          <a:xfrm>
            <a:off x="9242635" y="1230705"/>
            <a:ext cx="1752970" cy="1754326"/>
            <a:chOff x="9242635" y="1230705"/>
            <a:chExt cx="1752970" cy="1754326"/>
          </a:xfrm>
        </p:grpSpPr>
        <p:sp>
          <p:nvSpPr>
            <p:cNvPr id="82" name="TextBox 81"/>
            <p:cNvSpPr txBox="1"/>
            <p:nvPr/>
          </p:nvSpPr>
          <p:spPr>
            <a:xfrm>
              <a:off x="9242636" y="1230705"/>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Abuso verbal</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3619" y="1297355"/>
              <a:ext cx="1614376" cy="1376726"/>
            </a:xfrm>
            <a:prstGeom prst="rect">
              <a:avLst/>
            </a:prstGeom>
          </p:spPr>
        </p:pic>
      </p:grpSp>
      <p:grpSp>
        <p:nvGrpSpPr>
          <p:cNvPr id="24" name="Group 23"/>
          <p:cNvGrpSpPr/>
          <p:nvPr/>
        </p:nvGrpSpPr>
        <p:grpSpPr>
          <a:xfrm>
            <a:off x="5900239" y="3103219"/>
            <a:ext cx="1953620" cy="1754326"/>
            <a:chOff x="5900239" y="3103219"/>
            <a:chExt cx="1953620" cy="1754326"/>
          </a:xfrm>
        </p:grpSpPr>
        <p:sp>
          <p:nvSpPr>
            <p:cNvPr id="61" name="TextBox 60"/>
            <p:cNvSpPr txBox="1"/>
            <p:nvPr/>
          </p:nvSpPr>
          <p:spPr>
            <a:xfrm>
              <a:off x="5900239" y="3103219"/>
              <a:ext cx="195362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Abuso físico</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3765" y="3228473"/>
              <a:ext cx="1449911" cy="1236472"/>
            </a:xfrm>
            <a:prstGeom prst="rect">
              <a:avLst/>
            </a:prstGeom>
          </p:spPr>
        </p:pic>
      </p:grpSp>
      <p:grpSp>
        <p:nvGrpSpPr>
          <p:cNvPr id="23" name="Group 22"/>
          <p:cNvGrpSpPr/>
          <p:nvPr/>
        </p:nvGrpSpPr>
        <p:grpSpPr>
          <a:xfrm>
            <a:off x="7079134" y="1230705"/>
            <a:ext cx="1752970" cy="1754326"/>
            <a:chOff x="7079134" y="1230705"/>
            <a:chExt cx="1752970" cy="1754326"/>
          </a:xfrm>
        </p:grpSpPr>
        <p:sp>
          <p:nvSpPr>
            <p:cNvPr id="79" name="TextBox 78"/>
            <p:cNvSpPr txBox="1"/>
            <p:nvPr/>
          </p:nvSpPr>
          <p:spPr>
            <a:xfrm>
              <a:off x="7079134" y="1230705"/>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Peligroso</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6102" y="1245170"/>
              <a:ext cx="1699034" cy="1448922"/>
            </a:xfrm>
            <a:prstGeom prst="rect">
              <a:avLst/>
            </a:prstGeom>
          </p:spPr>
        </p:pic>
      </p:grpSp>
      <p:grpSp>
        <p:nvGrpSpPr>
          <p:cNvPr id="22" name="Group 21"/>
          <p:cNvGrpSpPr/>
          <p:nvPr/>
        </p:nvGrpSpPr>
        <p:grpSpPr>
          <a:xfrm>
            <a:off x="4042082" y="1230345"/>
            <a:ext cx="2996584" cy="1733808"/>
            <a:chOff x="4042082" y="1230345"/>
            <a:chExt cx="2996584" cy="1733808"/>
          </a:xfrm>
        </p:grpSpPr>
        <p:sp>
          <p:nvSpPr>
            <p:cNvPr id="64" name="TextBox 63"/>
            <p:cNvSpPr txBox="1"/>
            <p:nvPr/>
          </p:nvSpPr>
          <p:spPr>
            <a:xfrm>
              <a:off x="4042082" y="1230345"/>
              <a:ext cx="2996584" cy="173380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800"/>
                </a:spcBef>
              </a:pPr>
              <a:r>
                <a:rPr lang="es-MX" sz="1800" b="1" i="0" strike="noStrike" cap="none" spc="0" baseline="0" dirty="0">
                  <a:solidFill>
                    <a:srgbClr val="000000"/>
                  </a:solidFill>
                  <a:effectLst/>
                  <a:latin typeface="Tahoma"/>
                  <a:ea typeface="Tahoma"/>
                  <a:cs typeface="Tahoma"/>
                </a:rPr>
                <a:t>Señal de advertencia</a:t>
              </a: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5908" y="1297354"/>
              <a:ext cx="1514539" cy="1291586"/>
            </a:xfrm>
            <a:prstGeom prst="rect">
              <a:avLst/>
            </a:prstGeom>
          </p:spPr>
        </p:pic>
      </p:grpSp>
      <p:pic>
        <p:nvPicPr>
          <p:cNvPr id="66" name="Picture 65"/>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 name="TextBox 1">
            <a:extLst>
              <a:ext uri="{FF2B5EF4-FFF2-40B4-BE49-F238E27FC236}">
                <a16:creationId xmlns:a16="http://schemas.microsoft.com/office/drawing/2014/main" id="{0F7BAA90-6CED-4794-B258-4F7E32180F0E}"/>
              </a:ext>
            </a:extLst>
          </p:cNvPr>
          <p:cNvSpPr txBox="1"/>
          <p:nvPr/>
        </p:nvSpPr>
        <p:spPr>
          <a:xfrm>
            <a:off x="2378738" y="105578"/>
            <a:ext cx="794906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PALABRAS IMPORTANTES</a:t>
            </a:r>
          </a:p>
        </p:txBody>
      </p:sp>
      <p:grpSp>
        <p:nvGrpSpPr>
          <p:cNvPr id="68" name="Group 67">
            <a:extLst>
              <a:ext uri="{FF2B5EF4-FFF2-40B4-BE49-F238E27FC236}">
                <a16:creationId xmlns:a16="http://schemas.microsoft.com/office/drawing/2014/main" id="{7647A67F-D8EA-3C4E-ABCE-828D4929870A}"/>
              </a:ext>
            </a:extLst>
          </p:cNvPr>
          <p:cNvGrpSpPr/>
          <p:nvPr/>
        </p:nvGrpSpPr>
        <p:grpSpPr>
          <a:xfrm>
            <a:off x="26035" y="3334700"/>
            <a:ext cx="1580866" cy="1831271"/>
            <a:chOff x="22860" y="3128960"/>
            <a:chExt cx="1580866" cy="1831271"/>
          </a:xfrm>
        </p:grpSpPr>
        <p:sp>
          <p:nvSpPr>
            <p:cNvPr id="75" name="TextBox 74">
              <a:extLst>
                <a:ext uri="{FF2B5EF4-FFF2-40B4-BE49-F238E27FC236}">
                  <a16:creationId xmlns:a16="http://schemas.microsoft.com/office/drawing/2014/main" id="{A6C67CA7-489B-6C4C-A733-7A201B54E390}"/>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76" name="Picture 75">
              <a:extLst>
                <a:ext uri="{FF2B5EF4-FFF2-40B4-BE49-F238E27FC236}">
                  <a16:creationId xmlns:a16="http://schemas.microsoft.com/office/drawing/2014/main" id="{5C0AEF83-42B2-CC4C-AA84-8A6000909FC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77" name="Group 76">
            <a:extLst>
              <a:ext uri="{FF2B5EF4-FFF2-40B4-BE49-F238E27FC236}">
                <a16:creationId xmlns:a16="http://schemas.microsoft.com/office/drawing/2014/main" id="{8996518A-ABD0-E447-9160-7255620EB0A9}"/>
              </a:ext>
            </a:extLst>
          </p:cNvPr>
          <p:cNvGrpSpPr/>
          <p:nvPr/>
        </p:nvGrpSpPr>
        <p:grpSpPr>
          <a:xfrm>
            <a:off x="32485" y="2037955"/>
            <a:ext cx="1579013" cy="1295743"/>
            <a:chOff x="22860" y="1832215"/>
            <a:chExt cx="1579013" cy="1288137"/>
          </a:xfrm>
        </p:grpSpPr>
        <p:sp>
          <p:nvSpPr>
            <p:cNvPr id="78" name="TextBox 77">
              <a:extLst>
                <a:ext uri="{FF2B5EF4-FFF2-40B4-BE49-F238E27FC236}">
                  <a16:creationId xmlns:a16="http://schemas.microsoft.com/office/drawing/2014/main" id="{943CA982-46AE-D447-A2F5-5FDB8250E2EF}"/>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80" name="Picture 79">
              <a:extLst>
                <a:ext uri="{FF2B5EF4-FFF2-40B4-BE49-F238E27FC236}">
                  <a16:creationId xmlns:a16="http://schemas.microsoft.com/office/drawing/2014/main" id="{1229A787-5CC4-7A46-8D5F-236D5E8FFA0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81" name="Group 80">
            <a:extLst>
              <a:ext uri="{FF2B5EF4-FFF2-40B4-BE49-F238E27FC236}">
                <a16:creationId xmlns:a16="http://schemas.microsoft.com/office/drawing/2014/main" id="{4EFCEC9F-7605-0A42-BDA5-203A8F919F1F}"/>
              </a:ext>
            </a:extLst>
          </p:cNvPr>
          <p:cNvGrpSpPr/>
          <p:nvPr/>
        </p:nvGrpSpPr>
        <p:grpSpPr>
          <a:xfrm>
            <a:off x="1610201" y="2037869"/>
            <a:ext cx="1545336" cy="1298448"/>
            <a:chOff x="1655921" y="1843079"/>
            <a:chExt cx="1552076" cy="1286794"/>
          </a:xfrm>
        </p:grpSpPr>
        <p:sp>
          <p:nvSpPr>
            <p:cNvPr id="83" name="TextBox 82">
              <a:extLst>
                <a:ext uri="{FF2B5EF4-FFF2-40B4-BE49-F238E27FC236}">
                  <a16:creationId xmlns:a16="http://schemas.microsoft.com/office/drawing/2014/main" id="{3731A2E6-B099-E24B-9F67-C2DEDBC08551}"/>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85" name="Picture 84">
              <a:extLst>
                <a:ext uri="{FF2B5EF4-FFF2-40B4-BE49-F238E27FC236}">
                  <a16:creationId xmlns:a16="http://schemas.microsoft.com/office/drawing/2014/main" id="{A960CEDA-A287-DE42-BFB4-C868D5F3C82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86" name="Group 85">
            <a:extLst>
              <a:ext uri="{FF2B5EF4-FFF2-40B4-BE49-F238E27FC236}">
                <a16:creationId xmlns:a16="http://schemas.microsoft.com/office/drawing/2014/main" id="{D2969175-52C3-1F4A-918E-3897680D2433}"/>
              </a:ext>
            </a:extLst>
          </p:cNvPr>
          <p:cNvGrpSpPr/>
          <p:nvPr/>
        </p:nvGrpSpPr>
        <p:grpSpPr>
          <a:xfrm>
            <a:off x="1617444" y="5176828"/>
            <a:ext cx="1543050" cy="1665878"/>
            <a:chOff x="1663164" y="4971088"/>
            <a:chExt cx="1543050" cy="1569660"/>
          </a:xfrm>
        </p:grpSpPr>
        <p:sp>
          <p:nvSpPr>
            <p:cNvPr id="87" name="TextBox 86">
              <a:extLst>
                <a:ext uri="{FF2B5EF4-FFF2-40B4-BE49-F238E27FC236}">
                  <a16:creationId xmlns:a16="http://schemas.microsoft.com/office/drawing/2014/main" id="{0B515618-D298-8E48-9197-0A758C7F9BFE}"/>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88" name="Picture 87">
              <a:extLst>
                <a:ext uri="{FF2B5EF4-FFF2-40B4-BE49-F238E27FC236}">
                  <a16:creationId xmlns:a16="http://schemas.microsoft.com/office/drawing/2014/main" id="{F235CBC8-089C-4244-A752-ECBDF665ADC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89" name="Group 88">
            <a:extLst>
              <a:ext uri="{FF2B5EF4-FFF2-40B4-BE49-F238E27FC236}">
                <a16:creationId xmlns:a16="http://schemas.microsoft.com/office/drawing/2014/main" id="{4B481621-C02D-E846-90BA-6EC001D8655A}"/>
              </a:ext>
            </a:extLst>
          </p:cNvPr>
          <p:cNvGrpSpPr/>
          <p:nvPr/>
        </p:nvGrpSpPr>
        <p:grpSpPr>
          <a:xfrm>
            <a:off x="26670" y="5173020"/>
            <a:ext cx="1581912" cy="1682496"/>
            <a:chOff x="38100" y="4967279"/>
            <a:chExt cx="1578104" cy="1631555"/>
          </a:xfrm>
        </p:grpSpPr>
        <p:sp>
          <p:nvSpPr>
            <p:cNvPr id="90" name="TextBox 89">
              <a:extLst>
                <a:ext uri="{FF2B5EF4-FFF2-40B4-BE49-F238E27FC236}">
                  <a16:creationId xmlns:a16="http://schemas.microsoft.com/office/drawing/2014/main" id="{FD0F6AA0-46B3-6E42-B36A-65A7E5C2DF11}"/>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91" name="Picture 90">
              <a:extLst>
                <a:ext uri="{FF2B5EF4-FFF2-40B4-BE49-F238E27FC236}">
                  <a16:creationId xmlns:a16="http://schemas.microsoft.com/office/drawing/2014/main" id="{6B2BB1F5-52BB-6D4A-9FF7-8954121296B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92" name="Group 91">
            <a:extLst>
              <a:ext uri="{FF2B5EF4-FFF2-40B4-BE49-F238E27FC236}">
                <a16:creationId xmlns:a16="http://schemas.microsoft.com/office/drawing/2014/main" id="{47D77FEC-7BC2-D445-B91E-F7B7EC4291A5}"/>
              </a:ext>
            </a:extLst>
          </p:cNvPr>
          <p:cNvGrpSpPr/>
          <p:nvPr/>
        </p:nvGrpSpPr>
        <p:grpSpPr>
          <a:xfrm>
            <a:off x="1616050" y="3329933"/>
            <a:ext cx="1536494" cy="1854641"/>
            <a:chOff x="1661769" y="3124193"/>
            <a:chExt cx="1554555" cy="1831271"/>
          </a:xfrm>
        </p:grpSpPr>
        <p:sp>
          <p:nvSpPr>
            <p:cNvPr id="93" name="TextBox 92">
              <a:extLst>
                <a:ext uri="{FF2B5EF4-FFF2-40B4-BE49-F238E27FC236}">
                  <a16:creationId xmlns:a16="http://schemas.microsoft.com/office/drawing/2014/main" id="{C87E686F-5E39-C44C-B37F-1B9F7AEA1A21}"/>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94" name="Picture 93">
              <a:extLst>
                <a:ext uri="{FF2B5EF4-FFF2-40B4-BE49-F238E27FC236}">
                  <a16:creationId xmlns:a16="http://schemas.microsoft.com/office/drawing/2014/main" id="{C2E90308-420F-9744-A248-98EAE36FBF7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95" name="Group 94">
            <a:extLst>
              <a:ext uri="{FF2B5EF4-FFF2-40B4-BE49-F238E27FC236}">
                <a16:creationId xmlns:a16="http://schemas.microsoft.com/office/drawing/2014/main" id="{D531DB36-DEBF-B545-87BD-BAF7C6069DE3}"/>
              </a:ext>
            </a:extLst>
          </p:cNvPr>
          <p:cNvGrpSpPr/>
          <p:nvPr/>
        </p:nvGrpSpPr>
        <p:grpSpPr>
          <a:xfrm>
            <a:off x="3154897" y="5173018"/>
            <a:ext cx="2027982" cy="1669688"/>
            <a:chOff x="3257767" y="5236680"/>
            <a:chExt cx="1824232" cy="1544337"/>
          </a:xfrm>
        </p:grpSpPr>
        <p:sp>
          <p:nvSpPr>
            <p:cNvPr id="96" name="TextBox 95">
              <a:extLst>
                <a:ext uri="{FF2B5EF4-FFF2-40B4-BE49-F238E27FC236}">
                  <a16:creationId xmlns:a16="http://schemas.microsoft.com/office/drawing/2014/main" id="{4599BB27-5838-1946-8F59-BC426495C74F}"/>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97" name="Picture 96">
              <a:extLst>
                <a:ext uri="{FF2B5EF4-FFF2-40B4-BE49-F238E27FC236}">
                  <a16:creationId xmlns:a16="http://schemas.microsoft.com/office/drawing/2014/main" id="{F793A754-EF19-3F44-B711-5255FBD9BA5C}"/>
                </a:ext>
              </a:extLst>
            </p:cNvPr>
            <p:cNvPicPr>
              <a:picLocks noChangeAspect="1"/>
            </p:cNvPicPr>
            <p:nvPr/>
          </p:nvPicPr>
          <p:blipFill>
            <a:blip r:embed="rId18">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98" name="Rectangle 97">
            <a:extLst>
              <a:ext uri="{FF2B5EF4-FFF2-40B4-BE49-F238E27FC236}">
                <a16:creationId xmlns:a16="http://schemas.microsoft.com/office/drawing/2014/main" id="{C1D6633F-5BCD-5343-8629-244178186FED}"/>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99" name="Group 98">
            <a:extLst>
              <a:ext uri="{FF2B5EF4-FFF2-40B4-BE49-F238E27FC236}">
                <a16:creationId xmlns:a16="http://schemas.microsoft.com/office/drawing/2014/main" id="{09D2B313-5ED7-5048-AE7C-FCE6D2F0274B}"/>
              </a:ext>
            </a:extLst>
          </p:cNvPr>
          <p:cNvGrpSpPr/>
          <p:nvPr/>
        </p:nvGrpSpPr>
        <p:grpSpPr>
          <a:xfrm>
            <a:off x="5211830" y="4990585"/>
            <a:ext cx="6887774" cy="1612811"/>
            <a:chOff x="5211830" y="4990585"/>
            <a:chExt cx="6887774" cy="1612811"/>
          </a:xfrm>
        </p:grpSpPr>
        <p:sp>
          <p:nvSpPr>
            <p:cNvPr id="100" name="Rectangle 99">
              <a:extLst>
                <a:ext uri="{FF2B5EF4-FFF2-40B4-BE49-F238E27FC236}">
                  <a16:creationId xmlns:a16="http://schemas.microsoft.com/office/drawing/2014/main" id="{59F2E444-3B41-CB46-97DC-F35D1D956176}"/>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E919CC20-90B2-A842-94FC-72FB411C8B3D}"/>
                </a:ext>
              </a:extLst>
            </p:cNvPr>
            <p:cNvGrpSpPr/>
            <p:nvPr/>
          </p:nvGrpSpPr>
          <p:grpSpPr>
            <a:xfrm>
              <a:off x="5302551" y="5114260"/>
              <a:ext cx="6690725" cy="1346741"/>
              <a:chOff x="5302551" y="5114260"/>
              <a:chExt cx="6690725" cy="1346741"/>
            </a:xfrm>
          </p:grpSpPr>
          <p:grpSp>
            <p:nvGrpSpPr>
              <p:cNvPr id="102" name="Group 101">
                <a:extLst>
                  <a:ext uri="{FF2B5EF4-FFF2-40B4-BE49-F238E27FC236}">
                    <a16:creationId xmlns:a16="http://schemas.microsoft.com/office/drawing/2014/main" id="{7F7924ED-C6D1-8641-B31D-E5F3C91909ED}"/>
                  </a:ext>
                </a:extLst>
              </p:cNvPr>
              <p:cNvGrpSpPr/>
              <p:nvPr/>
            </p:nvGrpSpPr>
            <p:grpSpPr>
              <a:xfrm>
                <a:off x="5302551" y="5114260"/>
                <a:ext cx="1380744" cy="1344168"/>
                <a:chOff x="5302551" y="5101197"/>
                <a:chExt cx="1380744" cy="1344168"/>
              </a:xfrm>
            </p:grpSpPr>
            <p:sp>
              <p:nvSpPr>
                <p:cNvPr id="115" name="TextBox 114">
                  <a:extLst>
                    <a:ext uri="{FF2B5EF4-FFF2-40B4-BE49-F238E27FC236}">
                      <a16:creationId xmlns:a16="http://schemas.microsoft.com/office/drawing/2014/main" id="{B2914513-DE75-8942-A4EB-3DE18D112503}"/>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16" name="Picture 115">
                  <a:extLst>
                    <a:ext uri="{FF2B5EF4-FFF2-40B4-BE49-F238E27FC236}">
                      <a16:creationId xmlns:a16="http://schemas.microsoft.com/office/drawing/2014/main" id="{8EB7FF6F-C028-FD4C-B35A-F66EAE9D504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103" name="Group 102">
                <a:extLst>
                  <a:ext uri="{FF2B5EF4-FFF2-40B4-BE49-F238E27FC236}">
                    <a16:creationId xmlns:a16="http://schemas.microsoft.com/office/drawing/2014/main" id="{4C557E8B-4899-5648-83BE-C9B2D27870C6}"/>
                  </a:ext>
                </a:extLst>
              </p:cNvPr>
              <p:cNvGrpSpPr/>
              <p:nvPr/>
            </p:nvGrpSpPr>
            <p:grpSpPr>
              <a:xfrm>
                <a:off x="6681514" y="5119881"/>
                <a:ext cx="1287311" cy="1341120"/>
                <a:chOff x="6679965" y="5119881"/>
                <a:chExt cx="1260273" cy="1341120"/>
              </a:xfrm>
            </p:grpSpPr>
            <p:sp>
              <p:nvSpPr>
                <p:cNvPr id="113" name="TextBox 112">
                  <a:extLst>
                    <a:ext uri="{FF2B5EF4-FFF2-40B4-BE49-F238E27FC236}">
                      <a16:creationId xmlns:a16="http://schemas.microsoft.com/office/drawing/2014/main" id="{E5204152-240C-EC4F-A7AF-EB8DC17703DA}"/>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14" name="Picture 113">
                  <a:extLst>
                    <a:ext uri="{FF2B5EF4-FFF2-40B4-BE49-F238E27FC236}">
                      <a16:creationId xmlns:a16="http://schemas.microsoft.com/office/drawing/2014/main" id="{B0DDEF57-7E87-AD49-948C-6E02A918014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104" name="Group 103">
                <a:extLst>
                  <a:ext uri="{FF2B5EF4-FFF2-40B4-BE49-F238E27FC236}">
                    <a16:creationId xmlns:a16="http://schemas.microsoft.com/office/drawing/2014/main" id="{EEE47EAD-7335-4D43-9F7E-50D58314939A}"/>
                  </a:ext>
                </a:extLst>
              </p:cNvPr>
              <p:cNvGrpSpPr/>
              <p:nvPr/>
            </p:nvGrpSpPr>
            <p:grpSpPr>
              <a:xfrm>
                <a:off x="7968825" y="5119214"/>
                <a:ext cx="1217753" cy="1341120"/>
                <a:chOff x="7968825" y="5106151"/>
                <a:chExt cx="1217753" cy="1341120"/>
              </a:xfrm>
            </p:grpSpPr>
            <p:sp>
              <p:nvSpPr>
                <p:cNvPr id="111" name="TextBox 110">
                  <a:extLst>
                    <a:ext uri="{FF2B5EF4-FFF2-40B4-BE49-F238E27FC236}">
                      <a16:creationId xmlns:a16="http://schemas.microsoft.com/office/drawing/2014/main" id="{3CFBB482-21D6-2245-A9B9-E3EC4A30F073}"/>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12" name="Picture 111">
                  <a:extLst>
                    <a:ext uri="{FF2B5EF4-FFF2-40B4-BE49-F238E27FC236}">
                      <a16:creationId xmlns:a16="http://schemas.microsoft.com/office/drawing/2014/main" id="{76D11B82-60FC-654B-B32B-565B1432FCB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105" name="Group 104">
                <a:extLst>
                  <a:ext uri="{FF2B5EF4-FFF2-40B4-BE49-F238E27FC236}">
                    <a16:creationId xmlns:a16="http://schemas.microsoft.com/office/drawing/2014/main" id="{9A776B5F-581B-B049-9CAC-46DEF0892201}"/>
                  </a:ext>
                </a:extLst>
              </p:cNvPr>
              <p:cNvGrpSpPr/>
              <p:nvPr/>
            </p:nvGrpSpPr>
            <p:grpSpPr>
              <a:xfrm>
                <a:off x="9187233" y="5115260"/>
                <a:ext cx="1362456" cy="1344168"/>
                <a:chOff x="9187233" y="5102197"/>
                <a:chExt cx="1362456" cy="1344168"/>
              </a:xfrm>
            </p:grpSpPr>
            <p:sp>
              <p:nvSpPr>
                <p:cNvPr id="109" name="TextBox 108">
                  <a:extLst>
                    <a:ext uri="{FF2B5EF4-FFF2-40B4-BE49-F238E27FC236}">
                      <a16:creationId xmlns:a16="http://schemas.microsoft.com/office/drawing/2014/main" id="{AE207A5C-67D1-A84D-8E0F-BE42AB184CBF}"/>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10" name="Picture 109">
                  <a:extLst>
                    <a:ext uri="{FF2B5EF4-FFF2-40B4-BE49-F238E27FC236}">
                      <a16:creationId xmlns:a16="http://schemas.microsoft.com/office/drawing/2014/main" id="{3446426A-E5A8-D347-B0C8-BBBB3D02546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106" name="Group 105">
                <a:extLst>
                  <a:ext uri="{FF2B5EF4-FFF2-40B4-BE49-F238E27FC236}">
                    <a16:creationId xmlns:a16="http://schemas.microsoft.com/office/drawing/2014/main" id="{A865A605-38AB-3E47-AB87-518A34A7BC51}"/>
                  </a:ext>
                </a:extLst>
              </p:cNvPr>
              <p:cNvGrpSpPr/>
              <p:nvPr/>
            </p:nvGrpSpPr>
            <p:grpSpPr>
              <a:xfrm>
                <a:off x="10548524" y="5114862"/>
                <a:ext cx="1444752" cy="1344168"/>
                <a:chOff x="10548524" y="5101799"/>
                <a:chExt cx="1444752" cy="1344168"/>
              </a:xfrm>
            </p:grpSpPr>
            <p:sp>
              <p:nvSpPr>
                <p:cNvPr id="107" name="TextBox 106">
                  <a:extLst>
                    <a:ext uri="{FF2B5EF4-FFF2-40B4-BE49-F238E27FC236}">
                      <a16:creationId xmlns:a16="http://schemas.microsoft.com/office/drawing/2014/main" id="{C74BF103-B9F6-D941-991C-879D8C0996CE}"/>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08" name="Picture 107">
                  <a:extLst>
                    <a:ext uri="{FF2B5EF4-FFF2-40B4-BE49-F238E27FC236}">
                      <a16:creationId xmlns:a16="http://schemas.microsoft.com/office/drawing/2014/main" id="{6452C074-3FCA-B247-AA0A-69F960FC4F2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585" y="298581"/>
            <a:ext cx="7541091" cy="1325563"/>
          </a:xfrm>
        </p:spPr>
        <p:txBody>
          <a:bodyPr>
            <a:normAutofit/>
          </a:bodyPr>
          <a:lstStyle/>
          <a:p>
            <a:r>
              <a:rPr lang="es-MX" sz="6600" b="1" i="0" strike="noStrike" cap="none" spc="0" baseline="0" dirty="0">
                <a:solidFill>
                  <a:srgbClr val="000000"/>
                </a:solidFill>
                <a:effectLst/>
                <a:latin typeface="Tahoma"/>
                <a:ea typeface="Tahoma"/>
                <a:cs typeface="Tahoma"/>
              </a:rPr>
              <a:t>Abuso verbal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233" y="1302975"/>
            <a:ext cx="7777599" cy="4384136"/>
          </a:xfrm>
          <a:prstGeom prst="rect">
            <a:avLst/>
          </a:prstGeom>
        </p:spPr>
      </p:pic>
      <p:sp>
        <p:nvSpPr>
          <p:cNvPr id="3" name="TextBox 2"/>
          <p:cNvSpPr txBox="1"/>
          <p:nvPr/>
        </p:nvSpPr>
        <p:spPr>
          <a:xfrm>
            <a:off x="435237" y="2265100"/>
            <a:ext cx="6181344" cy="3017520"/>
          </a:xfrm>
          <a:prstGeom prst="rect">
            <a:avLst/>
          </a:prstGeom>
          <a:noFill/>
        </p:spPr>
        <p:txBody>
          <a:bodyPr wrap="square" rtlCol="0">
            <a:spAutoFit/>
          </a:bodyPr>
          <a:lstStyle/>
          <a:p>
            <a:pPr lvl="0" algn="ctr"/>
            <a:r>
              <a:rPr lang="es-MX" sz="3200" b="1" i="0" strike="noStrike" cap="none" spc="0" baseline="0" dirty="0">
                <a:solidFill>
                  <a:srgbClr val="000000"/>
                </a:solidFill>
                <a:effectLst/>
                <a:latin typeface="Tahoma"/>
                <a:ea typeface="Tahoma"/>
                <a:cs typeface="Tahoma"/>
              </a:rPr>
              <a:t>El abuso verbal es cuando alguien le dice cosas ofensivas, le da nombres malos o usa sus palabras para lastimarle.</a:t>
            </a:r>
          </a:p>
          <a:p>
            <a:pPr lvl="0"/>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642027" y="-495191"/>
            <a:ext cx="627531" cy="11911584"/>
          </a:xfrm>
          <a:prstGeom prst="rect">
            <a:avLst/>
          </a:prstGeom>
        </p:spPr>
      </p:pic>
      <p:sp>
        <p:nvSpPr>
          <p:cNvPr id="11" name="TextBox 10"/>
          <p:cNvSpPr txBox="1"/>
          <p:nvPr/>
        </p:nvSpPr>
        <p:spPr>
          <a:xfrm>
            <a:off x="2329543" y="5687111"/>
            <a:ext cx="7137545" cy="584775"/>
          </a:xfrm>
          <a:prstGeom prst="rect">
            <a:avLst/>
          </a:prstGeom>
          <a:noFill/>
        </p:spPr>
        <p:txBody>
          <a:bodyPr wrap="square" rtlCol="0">
            <a:spAutoFit/>
          </a:bodyPr>
          <a:lstStyle/>
          <a:p>
            <a:pPr lvl="0" algn="ctr"/>
            <a:r>
              <a:rPr lang="es-MX" sz="3200" b="1" i="0" strike="noStrike" cap="none" spc="0" baseline="0" dirty="0">
                <a:solidFill>
                  <a:srgbClr val="000000"/>
                </a:solidFill>
                <a:effectLst/>
                <a:latin typeface="Tahoma"/>
                <a:ea typeface="Tahoma"/>
                <a:cs typeface="Tahoma"/>
              </a:rPr>
              <a:t>El abuso verbal nunca está bien.</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1313750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095221" y="466906"/>
            <a:ext cx="7371867" cy="1325563"/>
          </a:xfrm>
        </p:spPr>
        <p:txBody>
          <a:bodyPr>
            <a:noAutofit/>
          </a:bodyPr>
          <a:lstStyle/>
          <a:p>
            <a:r>
              <a:rPr lang="es-MX" sz="6600" b="1" i="0" strike="noStrike" cap="none" spc="0" baseline="0" dirty="0">
                <a:solidFill>
                  <a:srgbClr val="000000"/>
                </a:solidFill>
                <a:effectLst/>
                <a:latin typeface="Tahoma"/>
                <a:ea typeface="Tahoma"/>
                <a:cs typeface="Tahoma"/>
              </a:rPr>
              <a:t>Abuso físico</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0"/>
            <a:ext cx="2088777" cy="16943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792" y="1520878"/>
            <a:ext cx="6539179" cy="3686054"/>
          </a:xfrm>
          <a:prstGeom prst="rect">
            <a:avLst/>
          </a:prstGeom>
        </p:spPr>
      </p:pic>
      <p:sp>
        <p:nvSpPr>
          <p:cNvPr id="7" name="TextBox 6"/>
          <p:cNvSpPr txBox="1"/>
          <p:nvPr/>
        </p:nvSpPr>
        <p:spPr>
          <a:xfrm>
            <a:off x="405384" y="2265100"/>
            <a:ext cx="5760720" cy="2042160"/>
          </a:xfrm>
          <a:prstGeom prst="rect">
            <a:avLst/>
          </a:prstGeom>
          <a:noFill/>
        </p:spPr>
        <p:txBody>
          <a:bodyPr wrap="square" rtlCol="0">
            <a:spAutoFit/>
          </a:bodyPr>
          <a:lstStyle/>
          <a:p>
            <a:pPr lvl="0" algn="ctr"/>
            <a:r>
              <a:rPr lang="es-MX" sz="3200" b="1" i="0" strike="noStrike" cap="none" spc="0" baseline="0" dirty="0">
                <a:solidFill>
                  <a:srgbClr val="000000"/>
                </a:solidFill>
                <a:effectLst/>
                <a:latin typeface="Tahoma"/>
                <a:ea typeface="Tahoma"/>
                <a:cs typeface="Tahoma"/>
              </a:rPr>
              <a:t>El abuso físico es cuando alguien lastima su cuerpo o dice que va a lastimar su cuerpo.</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642027" y="-525685"/>
            <a:ext cx="627531" cy="11911584"/>
          </a:xfrm>
          <a:prstGeom prst="rect">
            <a:avLst/>
          </a:prstGeom>
        </p:spPr>
      </p:pic>
      <p:sp>
        <p:nvSpPr>
          <p:cNvPr id="12" name="TextBox 11"/>
          <p:cNvSpPr txBox="1"/>
          <p:nvPr/>
        </p:nvSpPr>
        <p:spPr>
          <a:xfrm>
            <a:off x="2503714" y="5687111"/>
            <a:ext cx="6963374" cy="584775"/>
          </a:xfrm>
          <a:prstGeom prst="rect">
            <a:avLst/>
          </a:prstGeom>
          <a:noFill/>
        </p:spPr>
        <p:txBody>
          <a:bodyPr wrap="square" rtlCol="0">
            <a:spAutoFit/>
          </a:bodyPr>
          <a:lstStyle/>
          <a:p>
            <a:pPr lvl="0" algn="ctr"/>
            <a:r>
              <a:rPr lang="es-MX" sz="3200" b="1" i="0" strike="noStrike" cap="none" spc="0" baseline="0" dirty="0">
                <a:solidFill>
                  <a:srgbClr val="000000"/>
                </a:solidFill>
                <a:effectLst/>
                <a:latin typeface="Tahoma"/>
                <a:ea typeface="Tahoma"/>
                <a:cs typeface="Tahoma"/>
              </a:rPr>
              <a:t>El abuso físico nunca está bien.</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325568"/>
            <a:ext cx="1370700" cy="542321"/>
          </a:xfrm>
          <a:prstGeom prst="rect">
            <a:avLst/>
          </a:prstGeom>
        </p:spPr>
      </p:pic>
      <p:sp>
        <p:nvSpPr>
          <p:cNvPr id="1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9444374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59864" y="169161"/>
            <a:ext cx="6596307" cy="1325563"/>
          </a:xfrm>
        </p:spPr>
        <p:txBody>
          <a:bodyPr>
            <a:normAutofit/>
          </a:bodyPr>
          <a:lstStyle/>
          <a:p>
            <a:r>
              <a:rPr lang="es-MX" sz="6600" b="1" i="0" strike="noStrike" cap="none" spc="0" baseline="0" dirty="0">
                <a:solidFill>
                  <a:srgbClr val="000000"/>
                </a:solidFill>
                <a:effectLst/>
                <a:latin typeface="Tahoma"/>
                <a:ea typeface="Tahoma"/>
                <a:cs typeface="Tahoma"/>
              </a:rPr>
              <a:t>Abuso sexual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0"/>
            <a:ext cx="2088777" cy="16943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695" y="271139"/>
            <a:ext cx="9846786" cy="5550511"/>
          </a:xfrm>
          <a:prstGeom prst="rect">
            <a:avLst/>
          </a:prstGeom>
        </p:spPr>
      </p:pic>
      <p:sp>
        <p:nvSpPr>
          <p:cNvPr id="7" name="TextBox 6"/>
          <p:cNvSpPr txBox="1"/>
          <p:nvPr/>
        </p:nvSpPr>
        <p:spPr>
          <a:xfrm>
            <a:off x="574790" y="1873942"/>
            <a:ext cx="6341104" cy="3017520"/>
          </a:xfrm>
          <a:prstGeom prst="rect">
            <a:avLst/>
          </a:prstGeom>
          <a:noFill/>
        </p:spPr>
        <p:txBody>
          <a:bodyPr wrap="square" rtlCol="0">
            <a:spAutoFit/>
          </a:bodyPr>
          <a:lstStyle/>
          <a:p>
            <a:pPr lvl="0" algn="ctr"/>
            <a:r>
              <a:rPr lang="es-MX" sz="3200" b="1" i="0" strike="noStrike" cap="none" spc="0" baseline="0" dirty="0">
                <a:solidFill>
                  <a:srgbClr val="000000"/>
                </a:solidFill>
                <a:effectLst/>
                <a:latin typeface="Tahoma"/>
                <a:ea typeface="Tahoma"/>
                <a:cs typeface="Tahoma"/>
              </a:rPr>
              <a:t>El abuso sexual es cuando alguien lo/la/le toca sin su consentimiento o lo/la/le hace tener sexo o hacer cosas sexuales cuando usted no quiere.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642027" y="-525685"/>
            <a:ext cx="627531" cy="11911584"/>
          </a:xfrm>
          <a:prstGeom prst="rect">
            <a:avLst/>
          </a:prstGeom>
        </p:spPr>
      </p:pic>
      <p:sp>
        <p:nvSpPr>
          <p:cNvPr id="12" name="TextBox 11"/>
          <p:cNvSpPr txBox="1"/>
          <p:nvPr/>
        </p:nvSpPr>
        <p:spPr>
          <a:xfrm>
            <a:off x="2362200" y="5687111"/>
            <a:ext cx="7104888" cy="584775"/>
          </a:xfrm>
          <a:prstGeom prst="rect">
            <a:avLst/>
          </a:prstGeom>
          <a:noFill/>
        </p:spPr>
        <p:txBody>
          <a:bodyPr wrap="square" rtlCol="0">
            <a:spAutoFit/>
          </a:bodyPr>
          <a:lstStyle/>
          <a:p>
            <a:pPr lvl="0" algn="ctr"/>
            <a:r>
              <a:rPr lang="es-MX" sz="3200" b="1" i="0" strike="noStrike" cap="none" spc="0" baseline="0" dirty="0">
                <a:solidFill>
                  <a:srgbClr val="000000"/>
                </a:solidFill>
                <a:effectLst/>
                <a:latin typeface="Tahoma"/>
                <a:ea typeface="Tahoma"/>
                <a:cs typeface="Tahoma"/>
              </a:rPr>
              <a:t>El abuso sexual nunca está bien.</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39730019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676400" y="513099"/>
            <a:ext cx="10515600" cy="1325563"/>
          </a:xfrm>
        </p:spPr>
        <p:txBody>
          <a:bodyPr>
            <a:normAutofit/>
          </a:bodyPr>
          <a:lstStyle/>
          <a:p>
            <a:r>
              <a:rPr lang="es-MX" sz="5400" b="1" i="0" strike="noStrike" cap="none" spc="0" baseline="0" dirty="0">
                <a:solidFill>
                  <a:srgbClr val="000000"/>
                </a:solidFill>
                <a:effectLst/>
                <a:latin typeface="Tahoma"/>
                <a:ea typeface="Tahoma"/>
                <a:cs typeface="Tahoma"/>
              </a:rPr>
              <a:t>No se meterá en problemas.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0"/>
            <a:ext cx="2088777" cy="1694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283" y="1857849"/>
            <a:ext cx="9440123" cy="5445189"/>
          </a:xfrm>
          <a:prstGeom prst="rect">
            <a:avLst/>
          </a:prstGeom>
        </p:spPr>
      </p:pic>
      <p:sp>
        <p:nvSpPr>
          <p:cNvPr id="3" name="TextBox 2"/>
          <p:cNvSpPr txBox="1"/>
          <p:nvPr/>
        </p:nvSpPr>
        <p:spPr>
          <a:xfrm>
            <a:off x="2111430" y="2515514"/>
            <a:ext cx="1828800" cy="1384995"/>
          </a:xfrm>
          <a:prstGeom prst="rect">
            <a:avLst/>
          </a:prstGeom>
          <a:noFill/>
        </p:spPr>
        <p:txBody>
          <a:bodyPr wrap="square" rtlCol="0">
            <a:spAutoFit/>
          </a:bodyPr>
          <a:lstStyle/>
          <a:p>
            <a:pPr algn="ctr"/>
            <a:r>
              <a:rPr lang="es-MX" sz="2100" b="0" i="0" strike="noStrike" cap="none" spc="0" baseline="0" dirty="0">
                <a:solidFill>
                  <a:srgbClr val="000000"/>
                </a:solidFill>
                <a:effectLst/>
                <a:latin typeface="Smoothy" pitchFamily="2" charset="77"/>
                <a:ea typeface="Calibri"/>
                <a:cs typeface="Calibri"/>
              </a:rPr>
              <a:t>Yo necesito ayuda, pero no me quiero meter en problemas.</a:t>
            </a:r>
          </a:p>
        </p:txBody>
      </p:sp>
      <p:sp>
        <p:nvSpPr>
          <p:cNvPr id="10" name="TextBox 9"/>
          <p:cNvSpPr txBox="1"/>
          <p:nvPr/>
        </p:nvSpPr>
        <p:spPr>
          <a:xfrm>
            <a:off x="7806755" y="2145048"/>
            <a:ext cx="2025868" cy="1323439"/>
          </a:xfrm>
          <a:prstGeom prst="rect">
            <a:avLst/>
          </a:prstGeom>
          <a:noFill/>
        </p:spPr>
        <p:txBody>
          <a:bodyPr wrap="square" rtlCol="0">
            <a:spAutoFit/>
          </a:bodyPr>
          <a:lstStyle/>
          <a:p>
            <a:pPr algn="ctr"/>
            <a:r>
              <a:rPr lang="es-MX" sz="2000" b="0" i="0" strike="noStrike" cap="none" spc="0" baseline="0" dirty="0">
                <a:solidFill>
                  <a:srgbClr val="000000"/>
                </a:solidFill>
                <a:effectLst/>
                <a:latin typeface="Smoothy" pitchFamily="2" charset="77"/>
                <a:ea typeface="Calibri"/>
                <a:cs typeface="Calibri"/>
              </a:rPr>
              <a:t>Si alguien le lastima, no es su culpa. No se meterá en problemas.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6548112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6A2ED4C3-AE17-1745-AC62-66F99F73AA7B}"/>
              </a:ext>
            </a:extLst>
          </p:cNvPr>
          <p:cNvGrpSpPr/>
          <p:nvPr/>
        </p:nvGrpSpPr>
        <p:grpSpPr>
          <a:xfrm>
            <a:off x="0" y="-1359"/>
            <a:ext cx="12448520" cy="6858000"/>
            <a:chOff x="51372" y="-299723"/>
            <a:chExt cx="12448520" cy="6858000"/>
          </a:xfrm>
        </p:grpSpPr>
        <p:pic>
          <p:nvPicPr>
            <p:cNvPr id="44" name="Picture 43">
              <a:extLst>
                <a:ext uri="{FF2B5EF4-FFF2-40B4-BE49-F238E27FC236}">
                  <a16:creationId xmlns:a16="http://schemas.microsoft.com/office/drawing/2014/main" id="{D4C3B4B1-176E-8845-8C74-780EF5207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2" y="-299723"/>
              <a:ext cx="12166314" cy="6858000"/>
            </a:xfrm>
            <a:prstGeom prst="rect">
              <a:avLst/>
            </a:prstGeom>
          </p:spPr>
        </p:pic>
        <p:sp>
          <p:nvSpPr>
            <p:cNvPr id="45" name="TextBox 44">
              <a:extLst>
                <a:ext uri="{FF2B5EF4-FFF2-40B4-BE49-F238E27FC236}">
                  <a16:creationId xmlns:a16="http://schemas.microsoft.com/office/drawing/2014/main" id="{98FE579A-B01B-DB48-AB6B-E8D4AD0E5B02}"/>
                </a:ext>
              </a:extLst>
            </p:cNvPr>
            <p:cNvSpPr txBox="1"/>
            <p:nvPr/>
          </p:nvSpPr>
          <p:spPr>
            <a:xfrm>
              <a:off x="8130344" y="1217135"/>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Repaso de relaciones sanas</a:t>
              </a:r>
            </a:p>
          </p:txBody>
        </p:sp>
        <p:sp>
          <p:nvSpPr>
            <p:cNvPr id="46" name="TextBox 45">
              <a:extLst>
                <a:ext uri="{FF2B5EF4-FFF2-40B4-BE49-F238E27FC236}">
                  <a16:creationId xmlns:a16="http://schemas.microsoft.com/office/drawing/2014/main" id="{A69FB5B0-7411-754E-9CC7-203006A9792D}"/>
                </a:ext>
              </a:extLst>
            </p:cNvPr>
            <p:cNvSpPr txBox="1"/>
            <p:nvPr/>
          </p:nvSpPr>
          <p:spPr>
            <a:xfrm>
              <a:off x="4147281" y="2432020"/>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Señales de advertencia</a:t>
              </a:r>
            </a:p>
          </p:txBody>
        </p:sp>
        <p:sp>
          <p:nvSpPr>
            <p:cNvPr id="47" name="TextBox 46">
              <a:extLst>
                <a:ext uri="{FF2B5EF4-FFF2-40B4-BE49-F238E27FC236}">
                  <a16:creationId xmlns:a16="http://schemas.microsoft.com/office/drawing/2014/main" id="{EEF3C7CF-6969-BE47-9781-36857857FB34}"/>
                </a:ext>
              </a:extLst>
            </p:cNvPr>
            <p:cNvSpPr txBox="1"/>
            <p:nvPr/>
          </p:nvSpPr>
          <p:spPr>
            <a:xfrm>
              <a:off x="6039174" y="4164848"/>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Comportamientos peligrosos</a:t>
              </a:r>
            </a:p>
          </p:txBody>
        </p:sp>
        <p:sp>
          <p:nvSpPr>
            <p:cNvPr id="48" name="TextBox 47">
              <a:extLst>
                <a:ext uri="{FF2B5EF4-FFF2-40B4-BE49-F238E27FC236}">
                  <a16:creationId xmlns:a16="http://schemas.microsoft.com/office/drawing/2014/main" id="{644507E6-3D1C-9843-B7E5-BA5C6D1E90B4}"/>
                </a:ext>
              </a:extLst>
            </p:cNvPr>
            <p:cNvSpPr txBox="1"/>
            <p:nvPr/>
          </p:nvSpPr>
          <p:spPr>
            <a:xfrm>
              <a:off x="7962705" y="5278898"/>
              <a:ext cx="374510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conseguir ayuda</a:t>
              </a:r>
            </a:p>
          </p:txBody>
        </p:sp>
        <p:grpSp>
          <p:nvGrpSpPr>
            <p:cNvPr id="49" name="Group 48">
              <a:extLst>
                <a:ext uri="{FF2B5EF4-FFF2-40B4-BE49-F238E27FC236}">
                  <a16:creationId xmlns:a16="http://schemas.microsoft.com/office/drawing/2014/main" id="{B0C0965A-F4AB-6846-B1C5-BF881DF731BA}"/>
                </a:ext>
              </a:extLst>
            </p:cNvPr>
            <p:cNvGrpSpPr/>
            <p:nvPr/>
          </p:nvGrpSpPr>
          <p:grpSpPr>
            <a:xfrm>
              <a:off x="2074754" y="2032896"/>
              <a:ext cx="2533822" cy="1824159"/>
              <a:chOff x="6352683" y="1588900"/>
              <a:chExt cx="5034645" cy="3367148"/>
            </a:xfrm>
          </p:grpSpPr>
          <p:pic>
            <p:nvPicPr>
              <p:cNvPr id="60" name="Picture 59">
                <a:extLst>
                  <a:ext uri="{FF2B5EF4-FFF2-40B4-BE49-F238E27FC236}">
                    <a16:creationId xmlns:a16="http://schemas.microsoft.com/office/drawing/2014/main" id="{2D6558DF-03B0-034A-8DD4-601E69E4F3C4}"/>
                  </a:ext>
                </a:extLst>
              </p:cNvPr>
              <p:cNvPicPr>
                <a:picLocks noChangeAspect="1"/>
              </p:cNvPicPr>
              <p:nvPr/>
            </p:nvPicPr>
            <p:blipFill>
              <a:blip r:embed="rId4">
                <a:extLst>
                  <a:ext uri="{28A0092B-C50C-407E-A947-70E740481C1C}">
                    <a14:useLocalDpi xmlns:a14="http://schemas.microsoft.com/office/drawing/2010/main" val="0"/>
                  </a:ext>
                </a:extLst>
              </a:blip>
              <a:srcRect r="40821"/>
              <a:stretch>
                <a:fillRect/>
              </a:stretch>
            </p:blipFill>
            <p:spPr>
              <a:xfrm>
                <a:off x="6352683" y="1588900"/>
                <a:ext cx="3535029" cy="3367148"/>
              </a:xfrm>
              <a:prstGeom prst="rect">
                <a:avLst/>
              </a:prstGeom>
            </p:spPr>
          </p:pic>
          <p:pic>
            <p:nvPicPr>
              <p:cNvPr id="61" name="Picture 60">
                <a:extLst>
                  <a:ext uri="{FF2B5EF4-FFF2-40B4-BE49-F238E27FC236}">
                    <a16:creationId xmlns:a16="http://schemas.microsoft.com/office/drawing/2014/main" id="{643E3A43-9E9E-8445-BF7D-9DE6DE2A0303}"/>
                  </a:ext>
                </a:extLst>
              </p:cNvPr>
              <p:cNvPicPr>
                <a:picLocks noChangeAspect="1"/>
              </p:cNvPicPr>
              <p:nvPr/>
            </p:nvPicPr>
            <p:blipFill>
              <a:blip r:embed="rId4">
                <a:extLst>
                  <a:ext uri="{28A0092B-C50C-407E-A947-70E740481C1C}">
                    <a14:useLocalDpi xmlns:a14="http://schemas.microsoft.com/office/drawing/2010/main" val="0"/>
                  </a:ext>
                </a:extLst>
              </a:blip>
              <a:srcRect l="61016"/>
              <a:stretch>
                <a:fillRect/>
              </a:stretch>
            </p:blipFill>
            <p:spPr>
              <a:xfrm>
                <a:off x="9058656" y="1588900"/>
                <a:ext cx="2328672" cy="3367148"/>
              </a:xfrm>
              <a:prstGeom prst="rect">
                <a:avLst/>
              </a:prstGeom>
            </p:spPr>
          </p:pic>
        </p:grpSp>
        <p:pic>
          <p:nvPicPr>
            <p:cNvPr id="50" name="Picture 49">
              <a:extLst>
                <a:ext uri="{FF2B5EF4-FFF2-40B4-BE49-F238E27FC236}">
                  <a16:creationId xmlns:a16="http://schemas.microsoft.com/office/drawing/2014/main" id="{DBF6F4E7-0B78-C24D-A71B-E2890338E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174" y="602510"/>
              <a:ext cx="3095734" cy="1745027"/>
            </a:xfrm>
            <a:prstGeom prst="rect">
              <a:avLst/>
            </a:prstGeom>
          </p:spPr>
        </p:pic>
        <p:sp>
          <p:nvSpPr>
            <p:cNvPr id="51" name="TextBox 50">
              <a:extLst>
                <a:ext uri="{FF2B5EF4-FFF2-40B4-BE49-F238E27FC236}">
                  <a16:creationId xmlns:a16="http://schemas.microsoft.com/office/drawing/2014/main" id="{C34D063A-1B9B-3C4B-B24F-7883AA87A9CD}"/>
                </a:ext>
              </a:extLst>
            </p:cNvPr>
            <p:cNvSpPr txBox="1"/>
            <p:nvPr/>
          </p:nvSpPr>
          <p:spPr>
            <a:xfrm>
              <a:off x="3891923" y="3432206"/>
              <a:ext cx="268827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52" name="Picture 51">
              <a:extLst>
                <a:ext uri="{FF2B5EF4-FFF2-40B4-BE49-F238E27FC236}">
                  <a16:creationId xmlns:a16="http://schemas.microsoft.com/office/drawing/2014/main" id="{AECAD668-9ED6-EA4F-98E8-4CCDE3614EB4}"/>
                </a:ext>
              </a:extLst>
            </p:cNvPr>
            <p:cNvPicPr>
              <a:picLocks noChangeAspect="1"/>
            </p:cNvPicPr>
            <p:nvPr/>
          </p:nvPicPr>
          <p:blipFill>
            <a:blip r:embed="rId6"/>
            <a:stretch>
              <a:fillRect/>
            </a:stretch>
          </p:blipFill>
          <p:spPr>
            <a:xfrm>
              <a:off x="2421880" y="3416138"/>
              <a:ext cx="1568990" cy="1098788"/>
            </a:xfrm>
            <a:prstGeom prst="rect">
              <a:avLst/>
            </a:prstGeom>
          </p:spPr>
        </p:pic>
        <p:grpSp>
          <p:nvGrpSpPr>
            <p:cNvPr id="53" name="Group 52">
              <a:extLst>
                <a:ext uri="{FF2B5EF4-FFF2-40B4-BE49-F238E27FC236}">
                  <a16:creationId xmlns:a16="http://schemas.microsoft.com/office/drawing/2014/main" id="{0ABC52E4-75B8-4745-8EC0-6DD46BFB89BC}"/>
                </a:ext>
              </a:extLst>
            </p:cNvPr>
            <p:cNvGrpSpPr/>
            <p:nvPr/>
          </p:nvGrpSpPr>
          <p:grpSpPr>
            <a:xfrm>
              <a:off x="2421880" y="4567701"/>
              <a:ext cx="3480154" cy="777198"/>
              <a:chOff x="5095134" y="4937848"/>
              <a:chExt cx="6674280" cy="1489892"/>
            </a:xfrm>
          </p:grpSpPr>
          <p:grpSp>
            <p:nvGrpSpPr>
              <p:cNvPr id="54" name="Group 53">
                <a:extLst>
                  <a:ext uri="{FF2B5EF4-FFF2-40B4-BE49-F238E27FC236}">
                    <a16:creationId xmlns:a16="http://schemas.microsoft.com/office/drawing/2014/main" id="{9C5A92D8-DA8A-1E40-9032-6B8FF11DFDDF}"/>
                  </a:ext>
                </a:extLst>
              </p:cNvPr>
              <p:cNvGrpSpPr/>
              <p:nvPr/>
            </p:nvGrpSpPr>
            <p:grpSpPr>
              <a:xfrm>
                <a:off x="6723132" y="4937848"/>
                <a:ext cx="3660312" cy="1489892"/>
                <a:chOff x="6790211" y="3503108"/>
                <a:chExt cx="3680658" cy="1643555"/>
              </a:xfrm>
            </p:grpSpPr>
            <p:sp>
              <p:nvSpPr>
                <p:cNvPr id="57" name="Rectangle 56">
                  <a:extLst>
                    <a:ext uri="{FF2B5EF4-FFF2-40B4-BE49-F238E27FC236}">
                      <a16:creationId xmlns:a16="http://schemas.microsoft.com/office/drawing/2014/main" id="{75CB19FC-0E59-F244-9CCE-2D5997CCE649}"/>
                    </a:ext>
                  </a:extLst>
                </p:cNvPr>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9DEA1069-0830-3B44-A580-94ACD5FE3C33}"/>
                    </a:ext>
                  </a:extLst>
                </p:cNvPr>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59" name="Title 1">
                  <a:extLst>
                    <a:ext uri="{FF2B5EF4-FFF2-40B4-BE49-F238E27FC236}">
                      <a16:creationId xmlns:a16="http://schemas.microsoft.com/office/drawing/2014/main" id="{D9B30262-498F-F446-BADF-96C3E32156DA}"/>
                    </a:ext>
                  </a:extLst>
                </p:cNvPr>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050" b="1" i="0" strike="noStrike" cap="none" spc="0" baseline="0">
                      <a:solidFill>
                        <a:srgbClr val="000000"/>
                      </a:solidFill>
                      <a:effectLst/>
                      <a:latin typeface="Tahoma"/>
                      <a:ea typeface="Tahoma"/>
                      <a:cs typeface="Tahoma"/>
                    </a:rPr>
                    <a:t>¡Peligroso!</a:t>
                  </a:r>
                </a:p>
              </p:txBody>
            </p:sp>
          </p:grpSp>
          <p:pic>
            <p:nvPicPr>
              <p:cNvPr id="55" name="Picture 54">
                <a:extLst>
                  <a:ext uri="{FF2B5EF4-FFF2-40B4-BE49-F238E27FC236}">
                    <a16:creationId xmlns:a16="http://schemas.microsoft.com/office/drawing/2014/main" id="{E4807B67-D571-A643-900B-09248137A5B8}"/>
                  </a:ext>
                </a:extLst>
              </p:cNvPr>
              <p:cNvPicPr>
                <a:picLocks noChangeAspect="1"/>
              </p:cNvPicPr>
              <p:nvPr/>
            </p:nvPicPr>
            <p:blipFill>
              <a:blip r:embed="rId8">
                <a:extLst>
                  <a:ext uri="{28A0092B-C50C-407E-A947-70E740481C1C}">
                    <a14:useLocalDpi xmlns:a14="http://schemas.microsoft.com/office/drawing/2010/main" val="0"/>
                  </a:ext>
                </a:extLst>
              </a:blip>
              <a:srcRect l="7105" t="24006" r="50548" b="19076"/>
              <a:stretch>
                <a:fillRect/>
              </a:stretch>
            </p:blipFill>
            <p:spPr>
              <a:xfrm>
                <a:off x="5095134" y="5085000"/>
                <a:ext cx="1429547" cy="1083073"/>
              </a:xfrm>
              <a:prstGeom prst="rect">
                <a:avLst/>
              </a:prstGeom>
            </p:spPr>
          </p:pic>
          <p:pic>
            <p:nvPicPr>
              <p:cNvPr id="56" name="Picture 55">
                <a:extLst>
                  <a:ext uri="{FF2B5EF4-FFF2-40B4-BE49-F238E27FC236}">
                    <a16:creationId xmlns:a16="http://schemas.microsoft.com/office/drawing/2014/main" id="{A805E318-9FA4-744A-8666-CD28271C595D}"/>
                  </a:ext>
                </a:extLst>
              </p:cNvPr>
              <p:cNvPicPr>
                <a:picLocks noChangeAspect="1"/>
              </p:cNvPicPr>
              <p:nvPr/>
            </p:nvPicPr>
            <p:blipFill>
              <a:blip r:embed="rId8">
                <a:extLst>
                  <a:ext uri="{28A0092B-C50C-407E-A947-70E740481C1C}">
                    <a14:useLocalDpi xmlns:a14="http://schemas.microsoft.com/office/drawing/2010/main" val="0"/>
                  </a:ext>
                </a:extLst>
              </a:blip>
              <a:srcRect l="7105" t="24006" r="50548" b="19076"/>
              <a:stretch>
                <a:fillRect/>
              </a:stretch>
            </p:blipFill>
            <p:spPr>
              <a:xfrm>
                <a:off x="10339867" y="5085000"/>
                <a:ext cx="1429547" cy="1083073"/>
              </a:xfrm>
              <a:prstGeom prst="rect">
                <a:avLst/>
              </a:prstGeom>
            </p:spPr>
          </p:pic>
        </p:grpSp>
      </p:grpSp>
      <p:pic>
        <p:nvPicPr>
          <p:cNvPr id="62" name="Picture 61">
            <a:extLst>
              <a:ext uri="{FF2B5EF4-FFF2-40B4-BE49-F238E27FC236}">
                <a16:creationId xmlns:a16="http://schemas.microsoft.com/office/drawing/2014/main" id="{01B3452E-E75F-8A42-8CF5-776CFDFE7250}"/>
              </a:ext>
            </a:extLst>
          </p:cNvPr>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63" name="Footer Placeholder 3">
            <a:extLst>
              <a:ext uri="{FF2B5EF4-FFF2-40B4-BE49-F238E27FC236}">
                <a16:creationId xmlns:a16="http://schemas.microsoft.com/office/drawing/2014/main" id="{30DFD4AE-609A-C04C-AF30-D34591702CE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64" name="TextBox 63">
            <a:extLst>
              <a:ext uri="{FF2B5EF4-FFF2-40B4-BE49-F238E27FC236}">
                <a16:creationId xmlns:a16="http://schemas.microsoft.com/office/drawing/2014/main" id="{6451B256-CA85-774C-B995-64CF71241874}"/>
              </a:ext>
            </a:extLst>
          </p:cNvPr>
          <p:cNvSpPr txBox="1"/>
          <p:nvPr/>
        </p:nvSpPr>
        <p:spPr>
          <a:xfrm>
            <a:off x="1838294" y="241969"/>
            <a:ext cx="460022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65" name="Picture 2" descr="4f7404e9-4e46-4c7e-b722-ae5465174d6e@namprd16">
            <a:extLst>
              <a:ext uri="{FF2B5EF4-FFF2-40B4-BE49-F238E27FC236}">
                <a16:creationId xmlns:a16="http://schemas.microsoft.com/office/drawing/2014/main" id="{4E20919F-CC3C-D54D-93E4-EE3A8F9395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005" r="42347" b="24150"/>
          <a:stretch>
            <a:fillRect/>
          </a:stretch>
        </p:blipFill>
        <p:spPr bwMode="auto">
          <a:xfrm>
            <a:off x="6464228" y="5228916"/>
            <a:ext cx="1368157" cy="157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364346" y="1058243"/>
            <a:ext cx="1452282" cy="1246094"/>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420817" y="2109671"/>
            <a:ext cx="1452282" cy="1246094"/>
          </a:xfrm>
          <a:prstGeom prst="rect">
            <a:avLst/>
          </a:prstGeom>
        </p:spPr>
      </p:pic>
      <p:pic>
        <p:nvPicPr>
          <p:cNvPr id="38" name="Picture 37"/>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443453" y="3154238"/>
            <a:ext cx="1452282" cy="1246094"/>
          </a:xfrm>
          <a:prstGeom prst="rect">
            <a:avLst/>
          </a:prstGeom>
        </p:spPr>
      </p:pic>
      <p:pic>
        <p:nvPicPr>
          <p:cNvPr id="39" name="Picture 38"/>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443453" y="4204331"/>
            <a:ext cx="1452282" cy="1246094"/>
          </a:xfrm>
          <a:prstGeom prst="rect">
            <a:avLst/>
          </a:prstGeom>
        </p:spPr>
      </p:pic>
    </p:spTree>
    <p:extLst>
      <p:ext uri="{BB962C8B-B14F-4D97-AF65-F5344CB8AC3E}">
        <p14:creationId xmlns:p14="http://schemas.microsoft.com/office/powerpoint/2010/main" val="40945658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2192" y="0"/>
            <a:ext cx="2088777" cy="169433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21020" y="0"/>
            <a:ext cx="2088777" cy="169433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3401332" y="-136634"/>
            <a:ext cx="627531" cy="674084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4153" t="51705"/>
          <a:stretch>
            <a:fillRect/>
          </a:stretch>
        </p:blipFill>
        <p:spPr>
          <a:xfrm>
            <a:off x="8788831" y="1475815"/>
            <a:ext cx="3114679" cy="3104263"/>
          </a:xfrm>
          <a:prstGeom prst="rect">
            <a:avLst/>
          </a:prstGeom>
        </p:spPr>
      </p:pic>
      <p:sp>
        <p:nvSpPr>
          <p:cNvPr id="14" name="TextBox 13"/>
          <p:cNvSpPr txBox="1"/>
          <p:nvPr/>
        </p:nvSpPr>
        <p:spPr>
          <a:xfrm>
            <a:off x="125966" y="2026515"/>
            <a:ext cx="3589131" cy="3916681"/>
          </a:xfrm>
          <a:prstGeom prst="rect">
            <a:avLst/>
          </a:prstGeom>
          <a:noFill/>
        </p:spPr>
        <p:txBody>
          <a:bodyPr wrap="square" rtlCol="0">
            <a:spAutoFit/>
          </a:bodyPr>
          <a:lstStyle/>
          <a:p>
            <a:pPr marL="285750" indent="-285750">
              <a:buFont typeface="Arial" panose="020B0604020202020204" pitchFamily="34" charset="0"/>
              <a:buChar char="•"/>
            </a:pPr>
            <a:r>
              <a:rPr lang="es-MX" sz="2800" b="0" i="0" strike="noStrike" cap="none" spc="0" baseline="0" dirty="0">
                <a:solidFill>
                  <a:srgbClr val="000000"/>
                </a:solidFill>
                <a:effectLst/>
                <a:latin typeface="Tahoma"/>
                <a:ea typeface="Tahoma"/>
                <a:cs typeface="Tahoma"/>
              </a:rPr>
              <a:t>No es su culpa. No hizo nada malo.</a:t>
            </a:r>
          </a:p>
          <a:p>
            <a:pPr marL="285750" indent="-28575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s-MX" sz="2800" b="0" i="0" strike="noStrike" cap="none" spc="0" baseline="0" dirty="0">
                <a:solidFill>
                  <a:srgbClr val="000000"/>
                </a:solidFill>
                <a:effectLst/>
                <a:latin typeface="Tahoma"/>
                <a:ea typeface="Tahoma"/>
                <a:cs typeface="Tahoma"/>
              </a:rPr>
              <a:t>Siempre hay alguien.</a:t>
            </a:r>
          </a:p>
          <a:p>
            <a:pPr marL="285750" indent="-285750">
              <a:buFont typeface="Arial" panose="020B0604020202020204" pitchFamily="34" charset="0"/>
              <a:buChar char="•"/>
            </a:pPr>
            <a:endParaRPr lang="en-US"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s-MX" sz="2800" b="0" i="0" strike="noStrike" cap="none" spc="0" baseline="0" dirty="0">
                <a:solidFill>
                  <a:srgbClr val="000000"/>
                </a:solidFill>
                <a:effectLst/>
                <a:latin typeface="Tahoma"/>
                <a:ea typeface="Tahoma"/>
                <a:cs typeface="Tahoma"/>
              </a:rPr>
              <a:t>Puede conseguir ayuda. </a:t>
            </a:r>
          </a:p>
          <a:p>
            <a:endParaRPr lang="en-US" sz="27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6"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2" descr="4f7404e9-4e46-4c7e-b722-ae5465174d6e@namprd16">
            <a:extLst>
              <a:ext uri="{FF2B5EF4-FFF2-40B4-BE49-F238E27FC236}">
                <a16:creationId xmlns:a16="http://schemas.microsoft.com/office/drawing/2014/main" id="{32CE2F24-C664-BC42-9A77-3EFFC62BAE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4474298" y="847165"/>
            <a:ext cx="4065767" cy="467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a:extLst>
              <a:ext uri="{FF2B5EF4-FFF2-40B4-BE49-F238E27FC236}">
                <a16:creationId xmlns:a16="http://schemas.microsoft.com/office/drawing/2014/main" id="{C8E6B605-1050-2E44-8E0F-98DA8187F3B0}"/>
              </a:ext>
            </a:extLst>
          </p:cNvPr>
          <p:cNvSpPr/>
          <p:nvPr/>
        </p:nvSpPr>
        <p:spPr>
          <a:xfrm>
            <a:off x="9730905" y="1727200"/>
            <a:ext cx="1470827" cy="891822"/>
          </a:xfrm>
          <a:custGeom>
            <a:avLst/>
            <a:gdLst>
              <a:gd name="connsiteX0" fmla="*/ 327495 w 1470827"/>
              <a:gd name="connsiteY0" fmla="*/ 869244 h 891822"/>
              <a:gd name="connsiteX1" fmla="*/ 282339 w 1470827"/>
              <a:gd name="connsiteY1" fmla="*/ 812800 h 891822"/>
              <a:gd name="connsiteX2" fmla="*/ 271051 w 1470827"/>
              <a:gd name="connsiteY2" fmla="*/ 778933 h 891822"/>
              <a:gd name="connsiteX3" fmla="*/ 225895 w 1470827"/>
              <a:gd name="connsiteY3" fmla="*/ 711200 h 891822"/>
              <a:gd name="connsiteX4" fmla="*/ 203317 w 1470827"/>
              <a:gd name="connsiteY4" fmla="*/ 677333 h 891822"/>
              <a:gd name="connsiteX5" fmla="*/ 169451 w 1470827"/>
              <a:gd name="connsiteY5" fmla="*/ 643467 h 891822"/>
              <a:gd name="connsiteX6" fmla="*/ 113006 w 1470827"/>
              <a:gd name="connsiteY6" fmla="*/ 587022 h 891822"/>
              <a:gd name="connsiteX7" fmla="*/ 67851 w 1470827"/>
              <a:gd name="connsiteY7" fmla="*/ 485422 h 891822"/>
              <a:gd name="connsiteX8" fmla="*/ 45273 w 1470827"/>
              <a:gd name="connsiteY8" fmla="*/ 417689 h 891822"/>
              <a:gd name="connsiteX9" fmla="*/ 33984 w 1470827"/>
              <a:gd name="connsiteY9" fmla="*/ 372533 h 891822"/>
              <a:gd name="connsiteX10" fmla="*/ 11406 w 1470827"/>
              <a:gd name="connsiteY10" fmla="*/ 304800 h 891822"/>
              <a:gd name="connsiteX11" fmla="*/ 11406 w 1470827"/>
              <a:gd name="connsiteY11" fmla="*/ 135467 h 891822"/>
              <a:gd name="connsiteX12" fmla="*/ 22695 w 1470827"/>
              <a:gd name="connsiteY12" fmla="*/ 90311 h 891822"/>
              <a:gd name="connsiteX13" fmla="*/ 124295 w 1470827"/>
              <a:gd name="connsiteY13" fmla="*/ 33867 h 891822"/>
              <a:gd name="connsiteX14" fmla="*/ 383939 w 1470827"/>
              <a:gd name="connsiteY14" fmla="*/ 0 h 891822"/>
              <a:gd name="connsiteX15" fmla="*/ 711317 w 1470827"/>
              <a:gd name="connsiteY15" fmla="*/ 22578 h 891822"/>
              <a:gd name="connsiteX16" fmla="*/ 858073 w 1470827"/>
              <a:gd name="connsiteY16" fmla="*/ 45156 h 891822"/>
              <a:gd name="connsiteX17" fmla="*/ 1004828 w 1470827"/>
              <a:gd name="connsiteY17" fmla="*/ 33867 h 891822"/>
              <a:gd name="connsiteX18" fmla="*/ 1083851 w 1470827"/>
              <a:gd name="connsiteY18" fmla="*/ 22578 h 891822"/>
              <a:gd name="connsiteX19" fmla="*/ 1174162 w 1470827"/>
              <a:gd name="connsiteY19" fmla="*/ 11289 h 891822"/>
              <a:gd name="connsiteX20" fmla="*/ 1287051 w 1470827"/>
              <a:gd name="connsiteY20" fmla="*/ 45156 h 891822"/>
              <a:gd name="connsiteX21" fmla="*/ 1354784 w 1470827"/>
              <a:gd name="connsiteY21" fmla="*/ 67733 h 891822"/>
              <a:gd name="connsiteX22" fmla="*/ 1388651 w 1470827"/>
              <a:gd name="connsiteY22" fmla="*/ 90311 h 891822"/>
              <a:gd name="connsiteX23" fmla="*/ 1456384 w 1470827"/>
              <a:gd name="connsiteY23" fmla="*/ 124178 h 891822"/>
              <a:gd name="connsiteX24" fmla="*/ 1456384 w 1470827"/>
              <a:gd name="connsiteY24" fmla="*/ 282222 h 891822"/>
              <a:gd name="connsiteX25" fmla="*/ 1433806 w 1470827"/>
              <a:gd name="connsiteY25" fmla="*/ 406400 h 891822"/>
              <a:gd name="connsiteX26" fmla="*/ 1411228 w 1470827"/>
              <a:gd name="connsiteY26" fmla="*/ 496711 h 891822"/>
              <a:gd name="connsiteX27" fmla="*/ 1388651 w 1470827"/>
              <a:gd name="connsiteY27" fmla="*/ 530578 h 891822"/>
              <a:gd name="connsiteX28" fmla="*/ 1377362 w 1470827"/>
              <a:gd name="connsiteY28" fmla="*/ 564444 h 891822"/>
              <a:gd name="connsiteX29" fmla="*/ 1332206 w 1470827"/>
              <a:gd name="connsiteY29" fmla="*/ 632178 h 891822"/>
              <a:gd name="connsiteX30" fmla="*/ 1309628 w 1470827"/>
              <a:gd name="connsiteY30" fmla="*/ 666044 h 891822"/>
              <a:gd name="connsiteX31" fmla="*/ 1275762 w 1470827"/>
              <a:gd name="connsiteY31" fmla="*/ 699911 h 891822"/>
              <a:gd name="connsiteX32" fmla="*/ 1230606 w 1470827"/>
              <a:gd name="connsiteY32" fmla="*/ 756356 h 891822"/>
              <a:gd name="connsiteX33" fmla="*/ 1208028 w 1470827"/>
              <a:gd name="connsiteY33" fmla="*/ 790222 h 891822"/>
              <a:gd name="connsiteX34" fmla="*/ 1072562 w 1470827"/>
              <a:gd name="connsiteY34" fmla="*/ 857956 h 891822"/>
              <a:gd name="connsiteX35" fmla="*/ 1038695 w 1470827"/>
              <a:gd name="connsiteY35" fmla="*/ 869244 h 891822"/>
              <a:gd name="connsiteX36" fmla="*/ 925806 w 1470827"/>
              <a:gd name="connsiteY36" fmla="*/ 891822 h 891822"/>
              <a:gd name="connsiteX37" fmla="*/ 846784 w 1470827"/>
              <a:gd name="connsiteY37" fmla="*/ 880533 h 891822"/>
              <a:gd name="connsiteX38" fmla="*/ 745184 w 1470827"/>
              <a:gd name="connsiteY38" fmla="*/ 846667 h 891822"/>
              <a:gd name="connsiteX39" fmla="*/ 677451 w 1470827"/>
              <a:gd name="connsiteY39" fmla="*/ 824089 h 891822"/>
              <a:gd name="connsiteX40" fmla="*/ 643584 w 1470827"/>
              <a:gd name="connsiteY40" fmla="*/ 812800 h 891822"/>
              <a:gd name="connsiteX41" fmla="*/ 519406 w 1470827"/>
              <a:gd name="connsiteY41" fmla="*/ 824089 h 891822"/>
              <a:gd name="connsiteX42" fmla="*/ 474251 w 1470827"/>
              <a:gd name="connsiteY42" fmla="*/ 835378 h 891822"/>
              <a:gd name="connsiteX43" fmla="*/ 395228 w 1470827"/>
              <a:gd name="connsiteY43" fmla="*/ 824089 h 891822"/>
              <a:gd name="connsiteX44" fmla="*/ 327495 w 1470827"/>
              <a:gd name="connsiteY44" fmla="*/ 801511 h 891822"/>
              <a:gd name="connsiteX45" fmla="*/ 271051 w 1470827"/>
              <a:gd name="connsiteY45" fmla="*/ 790222 h 89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70827" h="891822">
                <a:moveTo>
                  <a:pt x="327495" y="869244"/>
                </a:moveTo>
                <a:cubicBezTo>
                  <a:pt x="312443" y="850429"/>
                  <a:pt x="295109" y="833232"/>
                  <a:pt x="282339" y="812800"/>
                </a:cubicBezTo>
                <a:cubicBezTo>
                  <a:pt x="276032" y="802709"/>
                  <a:pt x="276830" y="789335"/>
                  <a:pt x="271051" y="778933"/>
                </a:cubicBezTo>
                <a:cubicBezTo>
                  <a:pt x="257873" y="755213"/>
                  <a:pt x="240947" y="733778"/>
                  <a:pt x="225895" y="711200"/>
                </a:cubicBezTo>
                <a:cubicBezTo>
                  <a:pt x="218369" y="699911"/>
                  <a:pt x="212911" y="686927"/>
                  <a:pt x="203317" y="677333"/>
                </a:cubicBezTo>
                <a:cubicBezTo>
                  <a:pt x="192028" y="666044"/>
                  <a:pt x="179671" y="655731"/>
                  <a:pt x="169451" y="643467"/>
                </a:cubicBezTo>
                <a:cubicBezTo>
                  <a:pt x="122414" y="587022"/>
                  <a:pt x="175095" y="628415"/>
                  <a:pt x="113006" y="587022"/>
                </a:cubicBezTo>
                <a:cubicBezTo>
                  <a:pt x="77226" y="533353"/>
                  <a:pt x="94720" y="566029"/>
                  <a:pt x="67851" y="485422"/>
                </a:cubicBezTo>
                <a:lnTo>
                  <a:pt x="45273" y="417689"/>
                </a:lnTo>
                <a:cubicBezTo>
                  <a:pt x="41510" y="402637"/>
                  <a:pt x="38442" y="387394"/>
                  <a:pt x="33984" y="372533"/>
                </a:cubicBezTo>
                <a:cubicBezTo>
                  <a:pt x="27145" y="349738"/>
                  <a:pt x="11406" y="304800"/>
                  <a:pt x="11406" y="304800"/>
                </a:cubicBezTo>
                <a:cubicBezTo>
                  <a:pt x="-615" y="196615"/>
                  <a:pt x="-6691" y="225953"/>
                  <a:pt x="11406" y="135467"/>
                </a:cubicBezTo>
                <a:cubicBezTo>
                  <a:pt x="14449" y="120253"/>
                  <a:pt x="12478" y="101987"/>
                  <a:pt x="22695" y="90311"/>
                </a:cubicBezTo>
                <a:cubicBezTo>
                  <a:pt x="48375" y="60963"/>
                  <a:pt x="87469" y="43910"/>
                  <a:pt x="124295" y="33867"/>
                </a:cubicBezTo>
                <a:cubicBezTo>
                  <a:pt x="253473" y="-1364"/>
                  <a:pt x="212838" y="11407"/>
                  <a:pt x="383939" y="0"/>
                </a:cubicBezTo>
                <a:cubicBezTo>
                  <a:pt x="493065" y="7526"/>
                  <a:pt x="605198" y="-3952"/>
                  <a:pt x="711317" y="22578"/>
                </a:cubicBezTo>
                <a:cubicBezTo>
                  <a:pt x="789531" y="42131"/>
                  <a:pt x="741053" y="32154"/>
                  <a:pt x="858073" y="45156"/>
                </a:cubicBezTo>
                <a:cubicBezTo>
                  <a:pt x="906991" y="41393"/>
                  <a:pt x="956009" y="38749"/>
                  <a:pt x="1004828" y="33867"/>
                </a:cubicBezTo>
                <a:cubicBezTo>
                  <a:pt x="1031304" y="31219"/>
                  <a:pt x="1057476" y="26095"/>
                  <a:pt x="1083851" y="22578"/>
                </a:cubicBezTo>
                <a:lnTo>
                  <a:pt x="1174162" y="11289"/>
                </a:lnTo>
                <a:cubicBezTo>
                  <a:pt x="1242410" y="28351"/>
                  <a:pt x="1204592" y="17670"/>
                  <a:pt x="1287051" y="45156"/>
                </a:cubicBezTo>
                <a:cubicBezTo>
                  <a:pt x="1287055" y="45157"/>
                  <a:pt x="1354781" y="67731"/>
                  <a:pt x="1354784" y="67733"/>
                </a:cubicBezTo>
                <a:cubicBezTo>
                  <a:pt x="1366073" y="75259"/>
                  <a:pt x="1376516" y="84243"/>
                  <a:pt x="1388651" y="90311"/>
                </a:cubicBezTo>
                <a:cubicBezTo>
                  <a:pt x="1482127" y="137050"/>
                  <a:pt x="1359324" y="59472"/>
                  <a:pt x="1456384" y="124178"/>
                </a:cubicBezTo>
                <a:cubicBezTo>
                  <a:pt x="1480392" y="196200"/>
                  <a:pt x="1470234" y="150645"/>
                  <a:pt x="1456384" y="282222"/>
                </a:cubicBezTo>
                <a:cubicBezTo>
                  <a:pt x="1437421" y="462371"/>
                  <a:pt x="1457120" y="313145"/>
                  <a:pt x="1433806" y="406400"/>
                </a:cubicBezTo>
                <a:cubicBezTo>
                  <a:pt x="1427365" y="432165"/>
                  <a:pt x="1424131" y="470905"/>
                  <a:pt x="1411228" y="496711"/>
                </a:cubicBezTo>
                <a:cubicBezTo>
                  <a:pt x="1405161" y="508846"/>
                  <a:pt x="1394719" y="518443"/>
                  <a:pt x="1388651" y="530578"/>
                </a:cubicBezTo>
                <a:cubicBezTo>
                  <a:pt x="1383330" y="541221"/>
                  <a:pt x="1383141" y="554042"/>
                  <a:pt x="1377362" y="564444"/>
                </a:cubicBezTo>
                <a:cubicBezTo>
                  <a:pt x="1364184" y="588165"/>
                  <a:pt x="1347258" y="609600"/>
                  <a:pt x="1332206" y="632178"/>
                </a:cubicBezTo>
                <a:cubicBezTo>
                  <a:pt x="1324680" y="643467"/>
                  <a:pt x="1319221" y="656450"/>
                  <a:pt x="1309628" y="666044"/>
                </a:cubicBezTo>
                <a:lnTo>
                  <a:pt x="1275762" y="699911"/>
                </a:lnTo>
                <a:cubicBezTo>
                  <a:pt x="1253785" y="765842"/>
                  <a:pt x="1281668" y="705295"/>
                  <a:pt x="1230606" y="756356"/>
                </a:cubicBezTo>
                <a:cubicBezTo>
                  <a:pt x="1221012" y="765950"/>
                  <a:pt x="1218239" y="781288"/>
                  <a:pt x="1208028" y="790222"/>
                </a:cubicBezTo>
                <a:cubicBezTo>
                  <a:pt x="1154161" y="837356"/>
                  <a:pt x="1136509" y="836641"/>
                  <a:pt x="1072562" y="857956"/>
                </a:cubicBezTo>
                <a:cubicBezTo>
                  <a:pt x="1061273" y="861719"/>
                  <a:pt x="1050433" y="867288"/>
                  <a:pt x="1038695" y="869244"/>
                </a:cubicBezTo>
                <a:cubicBezTo>
                  <a:pt x="955658" y="883084"/>
                  <a:pt x="993168" y="874982"/>
                  <a:pt x="925806" y="891822"/>
                </a:cubicBezTo>
                <a:cubicBezTo>
                  <a:pt x="899465" y="888059"/>
                  <a:pt x="872711" y="886516"/>
                  <a:pt x="846784" y="880533"/>
                </a:cubicBezTo>
                <a:cubicBezTo>
                  <a:pt x="846776" y="880531"/>
                  <a:pt x="762121" y="852313"/>
                  <a:pt x="745184" y="846667"/>
                </a:cubicBezTo>
                <a:lnTo>
                  <a:pt x="677451" y="824089"/>
                </a:lnTo>
                <a:lnTo>
                  <a:pt x="643584" y="812800"/>
                </a:lnTo>
                <a:cubicBezTo>
                  <a:pt x="602191" y="816563"/>
                  <a:pt x="560605" y="818596"/>
                  <a:pt x="519406" y="824089"/>
                </a:cubicBezTo>
                <a:cubicBezTo>
                  <a:pt x="504027" y="826140"/>
                  <a:pt x="489766" y="835378"/>
                  <a:pt x="474251" y="835378"/>
                </a:cubicBezTo>
                <a:cubicBezTo>
                  <a:pt x="447643" y="835378"/>
                  <a:pt x="421569" y="827852"/>
                  <a:pt x="395228" y="824089"/>
                </a:cubicBezTo>
                <a:cubicBezTo>
                  <a:pt x="372650" y="816563"/>
                  <a:pt x="350832" y="806178"/>
                  <a:pt x="327495" y="801511"/>
                </a:cubicBezTo>
                <a:lnTo>
                  <a:pt x="271051" y="790222"/>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52D159-9DD1-4FDF-A6F7-82A1832411AF}"/>
              </a:ext>
            </a:extLst>
          </p:cNvPr>
          <p:cNvSpPr txBox="1"/>
          <p:nvPr/>
        </p:nvSpPr>
        <p:spPr>
          <a:xfrm rot="197064">
            <a:off x="9713545" y="1785301"/>
            <a:ext cx="1595857" cy="707886"/>
          </a:xfrm>
          <a:prstGeom prst="rect">
            <a:avLst/>
          </a:prstGeom>
          <a:noFill/>
        </p:spPr>
        <p:txBody>
          <a:bodyPr wrap="square" rtlCol="0">
            <a:spAutoFit/>
          </a:bodyPr>
          <a:lstStyle/>
          <a:p>
            <a:pPr algn="ctr"/>
            <a:r>
              <a:rPr lang="es-MX" sz="2000" b="1" dirty="0"/>
              <a:t>AQUÍ PARA AYUDAR</a:t>
            </a:r>
          </a:p>
        </p:txBody>
      </p:sp>
    </p:spTree>
    <p:extLst>
      <p:ext uri="{BB962C8B-B14F-4D97-AF65-F5344CB8AC3E}">
        <p14:creationId xmlns:p14="http://schemas.microsoft.com/office/powerpoint/2010/main" val="137031977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4" name="TextBox 3"/>
          <p:cNvSpPr txBox="1"/>
          <p:nvPr/>
        </p:nvSpPr>
        <p:spPr>
          <a:xfrm>
            <a:off x="3959153" y="2062399"/>
            <a:ext cx="1881363" cy="707886"/>
          </a:xfrm>
          <a:prstGeom prst="rect">
            <a:avLst/>
          </a:prstGeom>
          <a:noFill/>
        </p:spPr>
        <p:txBody>
          <a:bodyPr wrap="square" rtlCol="0">
            <a:spAutoFit/>
          </a:bodyPr>
          <a:lstStyle/>
          <a:p>
            <a:pPr algn="ctr"/>
            <a:r>
              <a:rPr lang="es-MX" sz="2000" b="0" i="0" strike="noStrike" cap="none" spc="0" baseline="0" dirty="0">
                <a:solidFill>
                  <a:srgbClr val="000000"/>
                </a:solidFill>
                <a:effectLst/>
                <a:latin typeface="Smoothy" pitchFamily="2" charset="77"/>
                <a:ea typeface="Calibri"/>
                <a:cs typeface="Calibri"/>
              </a:rPr>
              <a:t>¿Me puede ayudar, por favor?</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
        <p:nvSpPr>
          <p:cNvPr id="14" name="TextBox 13">
            <a:extLst>
              <a:ext uri="{FF2B5EF4-FFF2-40B4-BE49-F238E27FC236}">
                <a16:creationId xmlns:a16="http://schemas.microsoft.com/office/drawing/2014/main" id="{864D2779-79FF-4101-AA54-A5FE13D40983}"/>
              </a:ext>
            </a:extLst>
          </p:cNvPr>
          <p:cNvSpPr txBox="1"/>
          <p:nvPr/>
        </p:nvSpPr>
        <p:spPr>
          <a:xfrm rot="17744213">
            <a:off x="8594690" y="4276371"/>
            <a:ext cx="1756256" cy="369332"/>
          </a:xfrm>
          <a:prstGeom prst="rect">
            <a:avLst/>
          </a:prstGeom>
          <a:noFill/>
        </p:spPr>
        <p:txBody>
          <a:bodyPr wrap="square" rtlCol="0">
            <a:spAutoFit/>
          </a:bodyPr>
          <a:lstStyle/>
          <a:p>
            <a:pPr algn="ctr"/>
            <a:r>
              <a:rPr lang="es-MX" sz="1800" b="1" i="0" strike="noStrike" cap="none" spc="0" baseline="0" dirty="0">
                <a:solidFill>
                  <a:srgbClr val="000000"/>
                </a:solidFill>
                <a:effectLst/>
                <a:latin typeface="Calibri"/>
                <a:ea typeface="Calibri"/>
                <a:cs typeface="Calibri"/>
              </a:rPr>
              <a:t>¡</a:t>
            </a:r>
            <a:r>
              <a:rPr lang="es-MX" b="1" dirty="0">
                <a:solidFill>
                  <a:srgbClr val="000000"/>
                </a:solidFill>
                <a:latin typeface="Calibri"/>
                <a:ea typeface="Calibri"/>
                <a:cs typeface="Calibri"/>
              </a:rPr>
              <a:t>PIDA AYUDA</a:t>
            </a:r>
            <a:r>
              <a:rPr lang="es-MX" sz="1800" b="1" i="0" strike="noStrike" cap="none" spc="0" baseline="0" dirty="0">
                <a:solidFill>
                  <a:srgbClr val="000000"/>
                </a:solidFill>
                <a:effectLst/>
                <a:latin typeface="Calibri"/>
                <a:ea typeface="Calibri"/>
                <a:cs typeface="Calibri"/>
              </a:rPr>
              <a:t>!</a:t>
            </a:r>
          </a:p>
        </p:txBody>
      </p:sp>
      <p:pic>
        <p:nvPicPr>
          <p:cNvPr id="35" name="Picture 34">
            <a:extLst>
              <a:ext uri="{FF2B5EF4-FFF2-40B4-BE49-F238E27FC236}">
                <a16:creationId xmlns:a16="http://schemas.microsoft.com/office/drawing/2014/main" id="{DB723C80-E8D9-4C4D-BB59-09E27F03A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96" y="0"/>
            <a:ext cx="12187452" cy="6858000"/>
          </a:xfrm>
          <a:prstGeom prst="rect">
            <a:avLst/>
          </a:prstGeom>
        </p:spPr>
      </p:pic>
      <p:pic>
        <p:nvPicPr>
          <p:cNvPr id="36" name="Picture 35">
            <a:extLst>
              <a:ext uri="{FF2B5EF4-FFF2-40B4-BE49-F238E27FC236}">
                <a16:creationId xmlns:a16="http://schemas.microsoft.com/office/drawing/2014/main" id="{3DC086AD-5AE3-C24B-A3F9-589C1B8D87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37" name="Footer Placeholder 3">
            <a:extLst>
              <a:ext uri="{FF2B5EF4-FFF2-40B4-BE49-F238E27FC236}">
                <a16:creationId xmlns:a16="http://schemas.microsoft.com/office/drawing/2014/main" id="{83196276-6139-4B49-BDE3-DF9C40F46363}"/>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grpSp>
        <p:nvGrpSpPr>
          <p:cNvPr id="39" name="Group 38">
            <a:extLst>
              <a:ext uri="{FF2B5EF4-FFF2-40B4-BE49-F238E27FC236}">
                <a16:creationId xmlns:a16="http://schemas.microsoft.com/office/drawing/2014/main" id="{E233AD37-397E-1646-9DE1-DD76CDCA871D}"/>
              </a:ext>
            </a:extLst>
          </p:cNvPr>
          <p:cNvGrpSpPr/>
          <p:nvPr/>
        </p:nvGrpSpPr>
        <p:grpSpPr>
          <a:xfrm>
            <a:off x="2428239" y="120255"/>
            <a:ext cx="8910320" cy="4967224"/>
            <a:chOff x="2428239" y="120255"/>
            <a:chExt cx="8910320" cy="4967224"/>
          </a:xfrm>
        </p:grpSpPr>
        <p:sp>
          <p:nvSpPr>
            <p:cNvPr id="40" name="Moon 39">
              <a:extLst>
                <a:ext uri="{FF2B5EF4-FFF2-40B4-BE49-F238E27FC236}">
                  <a16:creationId xmlns:a16="http://schemas.microsoft.com/office/drawing/2014/main" id="{66F72C1F-E936-2042-81C5-85EA1644C87D}"/>
                </a:ext>
              </a:extLst>
            </p:cNvPr>
            <p:cNvSpPr/>
            <p:nvPr/>
          </p:nvSpPr>
          <p:spPr>
            <a:xfrm rot="12641641">
              <a:off x="8576732" y="2457084"/>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5624FD9-0A29-CB4E-B769-45FBB7350EB8}"/>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38D47962-F451-CF46-8FA9-E9F1228EA73C}"/>
                </a:ext>
              </a:extLst>
            </p:cNvPr>
            <p:cNvGrpSpPr/>
            <p:nvPr/>
          </p:nvGrpSpPr>
          <p:grpSpPr>
            <a:xfrm>
              <a:off x="2428239" y="120255"/>
              <a:ext cx="8910320" cy="4967224"/>
              <a:chOff x="2428239" y="120255"/>
              <a:chExt cx="8910320" cy="4967224"/>
            </a:xfrm>
          </p:grpSpPr>
          <p:sp>
            <p:nvSpPr>
              <p:cNvPr id="43" name="Oval 42">
                <a:extLst>
                  <a:ext uri="{FF2B5EF4-FFF2-40B4-BE49-F238E27FC236}">
                    <a16:creationId xmlns:a16="http://schemas.microsoft.com/office/drawing/2014/main" id="{ED0E4E64-DA8B-FB44-A45A-C47A0A16A6DF}"/>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A45DA48-7783-BF4B-AF54-8F778E63840C}"/>
                  </a:ext>
                </a:extLst>
              </p:cNvPr>
              <p:cNvGrpSpPr/>
              <p:nvPr/>
            </p:nvGrpSpPr>
            <p:grpSpPr>
              <a:xfrm>
                <a:off x="2428239" y="120255"/>
                <a:ext cx="8827640" cy="4967224"/>
                <a:chOff x="2428239" y="120255"/>
                <a:chExt cx="8827640" cy="4967224"/>
              </a:xfrm>
            </p:grpSpPr>
            <p:sp>
              <p:nvSpPr>
                <p:cNvPr id="46" name="Oval 45">
                  <a:extLst>
                    <a:ext uri="{FF2B5EF4-FFF2-40B4-BE49-F238E27FC236}">
                      <a16:creationId xmlns:a16="http://schemas.microsoft.com/office/drawing/2014/main" id="{F6C2F356-9ED5-EC4E-90FF-A41F7D023817}"/>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5BFD9B19-998B-B64C-94BA-E81A153012E0}"/>
                    </a:ext>
                  </a:extLst>
                </p:cNvPr>
                <p:cNvGrpSpPr/>
                <p:nvPr/>
              </p:nvGrpSpPr>
              <p:grpSpPr>
                <a:xfrm>
                  <a:off x="2428239" y="120255"/>
                  <a:ext cx="6453287" cy="646331"/>
                  <a:chOff x="2428239" y="120255"/>
                  <a:chExt cx="6453287" cy="646331"/>
                </a:xfrm>
              </p:grpSpPr>
              <p:sp>
                <p:nvSpPr>
                  <p:cNvPr id="51" name="Rectangle 50">
                    <a:extLst>
                      <a:ext uri="{FF2B5EF4-FFF2-40B4-BE49-F238E27FC236}">
                        <a16:creationId xmlns:a16="http://schemas.microsoft.com/office/drawing/2014/main" id="{5D8653B3-283D-1942-80E7-775BCD80E7F5}"/>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3383C1A3-46F4-3B4A-BBCC-6EFD80BCEF3E}"/>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sp>
              <p:nvSpPr>
                <p:cNvPr id="48" name="TextBox 47">
                  <a:extLst>
                    <a:ext uri="{FF2B5EF4-FFF2-40B4-BE49-F238E27FC236}">
                      <a16:creationId xmlns:a16="http://schemas.microsoft.com/office/drawing/2014/main" id="{0597541D-AF4D-5F4B-8A27-F9C5E24A5CCD}"/>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49" name="TextBox 48">
                  <a:extLst>
                    <a:ext uri="{FF2B5EF4-FFF2-40B4-BE49-F238E27FC236}">
                      <a16:creationId xmlns:a16="http://schemas.microsoft.com/office/drawing/2014/main" id="{0098DE0A-0CFB-1540-BD65-2AF3B350A50B}"/>
                    </a:ext>
                  </a:extLst>
                </p:cNvPr>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sp>
              <p:nvSpPr>
                <p:cNvPr id="50" name="TextBox 49">
                  <a:extLst>
                    <a:ext uri="{FF2B5EF4-FFF2-40B4-BE49-F238E27FC236}">
                      <a16:creationId xmlns:a16="http://schemas.microsoft.com/office/drawing/2014/main" id="{9BB49317-295F-5C45-94BB-F2531E623E65}"/>
                    </a:ext>
                  </a:extLst>
                </p:cNvPr>
                <p:cNvSpPr txBox="1"/>
                <p:nvPr/>
              </p:nvSpPr>
              <p:spPr>
                <a:xfrm rot="18672716">
                  <a:off x="8063248" y="3506640"/>
                  <a:ext cx="2253456" cy="457200"/>
                </a:xfrm>
                <a:prstGeom prst="rect">
                  <a:avLst/>
                </a:prstGeom>
                <a:noFill/>
              </p:spPr>
              <p:txBody>
                <a:bodyPr wrap="square" rtlCol="0">
                  <a:spAutoFit/>
                </a:bodyPr>
                <a:lstStyle/>
                <a:p>
                  <a:pPr lvl="0"/>
                  <a:r>
                    <a:rPr lang="es-MX" sz="2400" b="1" i="0" strike="noStrike" cap="none" spc="0" baseline="0" dirty="0">
                      <a:solidFill>
                        <a:srgbClr val="000000"/>
                      </a:solidFill>
                      <a:effectLst/>
                      <a:latin typeface="Tahoma"/>
                      <a:ea typeface="Tahoma"/>
                      <a:cs typeface="Tahoma"/>
                    </a:rPr>
                    <a:t>¡Pida ayuda!</a:t>
                  </a:r>
                </a:p>
              </p:txBody>
            </p:sp>
          </p:grpSp>
        </p:grpSp>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824" y="2436077"/>
            <a:ext cx="6279308" cy="353956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l="20198" t="1049" r="39414" b="50331"/>
          <a:stretch>
            <a:fillRect/>
          </a:stretch>
        </p:blipFill>
        <p:spPr>
          <a:xfrm>
            <a:off x="3709323" y="1797421"/>
            <a:ext cx="2328161" cy="123784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rcRect l="20198" t="1049" r="39414" b="50331"/>
          <a:stretch>
            <a:fillRect/>
          </a:stretch>
        </p:blipFill>
        <p:spPr>
          <a:xfrm rot="425084" flipH="1">
            <a:off x="468438" y="2077416"/>
            <a:ext cx="1140223" cy="1051508"/>
          </a:xfrm>
          <a:prstGeom prst="rect">
            <a:avLst/>
          </a:prstGeom>
        </p:spPr>
      </p:pic>
      <p:sp>
        <p:nvSpPr>
          <p:cNvPr id="11" name="TextBox 10"/>
          <p:cNvSpPr txBox="1"/>
          <p:nvPr/>
        </p:nvSpPr>
        <p:spPr>
          <a:xfrm>
            <a:off x="589516" y="2187996"/>
            <a:ext cx="960432" cy="830997"/>
          </a:xfrm>
          <a:prstGeom prst="rect">
            <a:avLst/>
          </a:prstGeom>
          <a:noFill/>
        </p:spPr>
        <p:txBody>
          <a:bodyPr wrap="square" rtlCol="0">
            <a:spAutoFit/>
          </a:bodyPr>
          <a:lstStyle/>
          <a:p>
            <a:pPr algn="ctr"/>
            <a:r>
              <a:rPr lang="es-MX" sz="2300" b="0" i="0" strike="noStrike" cap="none" spc="0" baseline="0" dirty="0">
                <a:solidFill>
                  <a:srgbClr val="000000"/>
                </a:solidFill>
                <a:effectLst/>
                <a:latin typeface="Smoothy" pitchFamily="2" charset="77"/>
                <a:ea typeface="Calibri"/>
                <a:cs typeface="Calibri"/>
              </a:rPr>
              <a:t>¡Sí, claro!</a:t>
            </a:r>
          </a:p>
        </p:txBody>
      </p:sp>
    </p:spTree>
    <p:extLst>
      <p:ext uri="{BB962C8B-B14F-4D97-AF65-F5344CB8AC3E}">
        <p14:creationId xmlns:p14="http://schemas.microsoft.com/office/powerpoint/2010/main" val="103074315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CBF3420-8779-7542-AA7E-FE0F82CE1F35}"/>
              </a:ext>
            </a:extLst>
          </p:cNvPr>
          <p:cNvGrpSpPr/>
          <p:nvPr/>
        </p:nvGrpSpPr>
        <p:grpSpPr>
          <a:xfrm>
            <a:off x="0" y="0"/>
            <a:ext cx="12192001" cy="6858000"/>
            <a:chOff x="0" y="0"/>
            <a:chExt cx="12192001" cy="6858000"/>
          </a:xfrm>
        </p:grpSpPr>
        <p:grpSp>
          <p:nvGrpSpPr>
            <p:cNvPr id="15" name="Group 14">
              <a:extLst>
                <a:ext uri="{FF2B5EF4-FFF2-40B4-BE49-F238E27FC236}">
                  <a16:creationId xmlns:a16="http://schemas.microsoft.com/office/drawing/2014/main" id="{D5F51FC1-0808-3041-ABFA-5F54623CCE26}"/>
                </a:ext>
              </a:extLst>
            </p:cNvPr>
            <p:cNvGrpSpPr/>
            <p:nvPr/>
          </p:nvGrpSpPr>
          <p:grpSpPr>
            <a:xfrm>
              <a:off x="0" y="0"/>
              <a:ext cx="12192000" cy="6858000"/>
              <a:chOff x="0" y="0"/>
              <a:chExt cx="12192000" cy="6858000"/>
            </a:xfrm>
          </p:grpSpPr>
          <p:pic>
            <p:nvPicPr>
              <p:cNvPr id="29" name="Picture 28">
                <a:extLst>
                  <a:ext uri="{FF2B5EF4-FFF2-40B4-BE49-F238E27FC236}">
                    <a16:creationId xmlns:a16="http://schemas.microsoft.com/office/drawing/2014/main" id="{3C480364-5397-A84B-83F1-943E352B8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29">
                <a:extLst>
                  <a:ext uri="{FF2B5EF4-FFF2-40B4-BE49-F238E27FC236}">
                    <a16:creationId xmlns:a16="http://schemas.microsoft.com/office/drawing/2014/main" id="{A85DFF3A-072E-9742-BD4B-0C5354749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6" name="Footer Placeholder 3">
              <a:extLst>
                <a:ext uri="{FF2B5EF4-FFF2-40B4-BE49-F238E27FC236}">
                  <a16:creationId xmlns:a16="http://schemas.microsoft.com/office/drawing/2014/main" id="{5BCC21F8-832D-0B4F-97E3-C90D227E488D}"/>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7" name="Picture 16">
              <a:extLst>
                <a:ext uri="{FF2B5EF4-FFF2-40B4-BE49-F238E27FC236}">
                  <a16:creationId xmlns:a16="http://schemas.microsoft.com/office/drawing/2014/main" id="{E1AABFCC-7AC0-164F-95B1-7A03570A2B13}"/>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8" name="Group 17">
              <a:extLst>
                <a:ext uri="{FF2B5EF4-FFF2-40B4-BE49-F238E27FC236}">
                  <a16:creationId xmlns:a16="http://schemas.microsoft.com/office/drawing/2014/main" id="{7C0F3F07-642A-4847-B285-5D54413787ED}"/>
                </a:ext>
              </a:extLst>
            </p:cNvPr>
            <p:cNvGrpSpPr/>
            <p:nvPr/>
          </p:nvGrpSpPr>
          <p:grpSpPr>
            <a:xfrm>
              <a:off x="2323753" y="343701"/>
              <a:ext cx="6386621" cy="2269566"/>
              <a:chOff x="2323753" y="343701"/>
              <a:chExt cx="6386621" cy="2269566"/>
            </a:xfrm>
          </p:grpSpPr>
          <p:sp>
            <p:nvSpPr>
              <p:cNvPr id="20" name="Oval 19">
                <a:extLst>
                  <a:ext uri="{FF2B5EF4-FFF2-40B4-BE49-F238E27FC236}">
                    <a16:creationId xmlns:a16="http://schemas.microsoft.com/office/drawing/2014/main" id="{5A2D47FF-87E8-6A45-B01C-10844A9BFA72}"/>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EE26A89-2975-3946-BECE-E317B881E240}"/>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67887A8-ABE5-A14F-8E5A-84B69D37950B}"/>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23" name="TextBox 22">
                <a:extLst>
                  <a:ext uri="{FF2B5EF4-FFF2-40B4-BE49-F238E27FC236}">
                    <a16:creationId xmlns:a16="http://schemas.microsoft.com/office/drawing/2014/main" id="{B21DCA76-02C5-C044-BFCB-62E9E216E990}"/>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24" name="Group 23">
                <a:extLst>
                  <a:ext uri="{FF2B5EF4-FFF2-40B4-BE49-F238E27FC236}">
                    <a16:creationId xmlns:a16="http://schemas.microsoft.com/office/drawing/2014/main" id="{55BE2E68-9DA2-E748-9D92-AAE11D86AA22}"/>
                  </a:ext>
                </a:extLst>
              </p:cNvPr>
              <p:cNvGrpSpPr/>
              <p:nvPr/>
            </p:nvGrpSpPr>
            <p:grpSpPr>
              <a:xfrm>
                <a:off x="2482050" y="343701"/>
                <a:ext cx="5281205" cy="646331"/>
                <a:chOff x="2038214" y="274927"/>
                <a:chExt cx="4844516" cy="646331"/>
              </a:xfrm>
            </p:grpSpPr>
            <p:sp>
              <p:nvSpPr>
                <p:cNvPr id="27" name="Rectangle 26">
                  <a:extLst>
                    <a:ext uri="{FF2B5EF4-FFF2-40B4-BE49-F238E27FC236}">
                      <a16:creationId xmlns:a16="http://schemas.microsoft.com/office/drawing/2014/main" id="{45B3ED57-724B-5C4B-A862-6B58B38DBA80}"/>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D60D133-8476-5F4B-AD1D-855F1B06E1D4}"/>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5" name="Oval 24">
                <a:extLst>
                  <a:ext uri="{FF2B5EF4-FFF2-40B4-BE49-F238E27FC236}">
                    <a16:creationId xmlns:a16="http://schemas.microsoft.com/office/drawing/2014/main" id="{B80C9CD2-0254-8F4F-B4C6-3D3D05702C01}"/>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CD6F56-0F38-EE47-B3E0-C204A6DB322A}"/>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9" name="Rectangle 18">
              <a:extLst>
                <a:ext uri="{FF2B5EF4-FFF2-40B4-BE49-F238E27FC236}">
                  <a16:creationId xmlns:a16="http://schemas.microsoft.com/office/drawing/2014/main" id="{7B3BC1B5-F28F-BF4B-9174-F4457C667311}"/>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679A3437-47D4-A14D-80F2-98B8938EC90B}"/>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909302" y="1408908"/>
            <a:ext cx="9289197" cy="1737360"/>
          </a:xfrm>
          <a:prstGeom prst="rect">
            <a:avLst/>
          </a:prstGeom>
          <a:noFill/>
          <a:ln w="57150">
            <a:solidFill>
              <a:schemeClr val="tx1"/>
            </a:solidFill>
          </a:ln>
        </p:spPr>
        <p:txBody>
          <a:bodyPr wrap="square" rtlCol="0">
            <a:spAutoFit/>
          </a:bodyPr>
          <a:lstStyle/>
          <a:p>
            <a:pPr algn="ctr"/>
            <a:r>
              <a:rPr lang="es-MX" sz="3600" b="1" i="0" strike="noStrike" cap="none" spc="0" baseline="0">
                <a:solidFill>
                  <a:srgbClr val="000000"/>
                </a:solidFill>
                <a:effectLst/>
                <a:latin typeface="Tahoma"/>
                <a:ea typeface="Tahoma"/>
                <a:cs typeface="Tahoma"/>
              </a:rPr>
              <a:t>¿Cuál de estas situaciones es una señal de advertencia de que una relación comienza a no ser sana?</a:t>
            </a:r>
          </a:p>
        </p:txBody>
      </p:sp>
      <p:grpSp>
        <p:nvGrpSpPr>
          <p:cNvPr id="2" name="Group 1"/>
          <p:cNvGrpSpPr/>
          <p:nvPr/>
        </p:nvGrpSpPr>
        <p:grpSpPr>
          <a:xfrm>
            <a:off x="1286489" y="4124999"/>
            <a:ext cx="980661" cy="993913"/>
            <a:chOff x="1286489" y="3054974"/>
            <a:chExt cx="980661" cy="993913"/>
          </a:xfrm>
        </p:grpSpPr>
        <p:sp>
          <p:nvSpPr>
            <p:cNvPr id="13" name="Oval 12"/>
            <p:cNvSpPr/>
            <p:nvPr/>
          </p:nvSpPr>
          <p:spPr>
            <a:xfrm>
              <a:off x="1286489" y="30549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84243" y="311734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grpSp>
      <p:grpSp>
        <p:nvGrpSpPr>
          <p:cNvPr id="3" name="Group 2"/>
          <p:cNvGrpSpPr/>
          <p:nvPr/>
        </p:nvGrpSpPr>
        <p:grpSpPr>
          <a:xfrm>
            <a:off x="5675214" y="4124999"/>
            <a:ext cx="980661" cy="993913"/>
            <a:chOff x="5675214" y="3054974"/>
            <a:chExt cx="980661" cy="993913"/>
          </a:xfrm>
        </p:grpSpPr>
        <p:sp>
          <p:nvSpPr>
            <p:cNvPr id="14" name="Oval 13"/>
            <p:cNvSpPr/>
            <p:nvPr/>
          </p:nvSpPr>
          <p:spPr>
            <a:xfrm>
              <a:off x="5675214" y="30549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72968" y="311734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grpSp>
        <p:nvGrpSpPr>
          <p:cNvPr id="4" name="Group 3"/>
          <p:cNvGrpSpPr/>
          <p:nvPr/>
        </p:nvGrpSpPr>
        <p:grpSpPr>
          <a:xfrm>
            <a:off x="9697199" y="4105915"/>
            <a:ext cx="1004880" cy="993913"/>
            <a:chOff x="9671281" y="3117349"/>
            <a:chExt cx="1004880" cy="993913"/>
          </a:xfrm>
        </p:grpSpPr>
        <p:sp>
          <p:nvSpPr>
            <p:cNvPr id="15" name="Oval 14"/>
            <p:cNvSpPr/>
            <p:nvPr/>
          </p:nvSpPr>
          <p:spPr>
            <a:xfrm>
              <a:off x="9671281" y="3117349"/>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893255" y="319469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sp>
        <p:nvSpPr>
          <p:cNvPr id="19" name="Rectangle 18"/>
          <p:cNvSpPr/>
          <p:nvPr/>
        </p:nvSpPr>
        <p:spPr>
          <a:xfrm>
            <a:off x="331117" y="3373012"/>
            <a:ext cx="3089157"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Su pareja le miente</a:t>
            </a:r>
          </a:p>
        </p:txBody>
      </p:sp>
      <p:sp>
        <p:nvSpPr>
          <p:cNvPr id="20" name="Rectangle 19"/>
          <p:cNvSpPr/>
          <p:nvPr/>
        </p:nvSpPr>
        <p:spPr>
          <a:xfrm>
            <a:off x="4803045" y="3236955"/>
            <a:ext cx="2705101"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Su pareja respeta sus límites sexuales</a:t>
            </a:r>
          </a:p>
        </p:txBody>
      </p:sp>
      <p:sp>
        <p:nvSpPr>
          <p:cNvPr id="21" name="Rectangle 20"/>
          <p:cNvSpPr/>
          <p:nvPr/>
        </p:nvSpPr>
        <p:spPr>
          <a:xfrm>
            <a:off x="8503920" y="3341457"/>
            <a:ext cx="3278778"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Su pareja le escucha</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318403" y="4036866"/>
            <a:ext cx="847367" cy="124855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rcRect l="20491" t="29038" r="65078" b="19587"/>
          <a:stretch>
            <a:fillRect/>
          </a:stretch>
        </p:blipFill>
        <p:spPr>
          <a:xfrm>
            <a:off x="4961622" y="4019245"/>
            <a:ext cx="694295" cy="139325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rcRect l="33743" t="25344" r="49114" b="19845"/>
          <a:stretch>
            <a:fillRect/>
          </a:stretch>
        </p:blipFill>
        <p:spPr>
          <a:xfrm>
            <a:off x="8903287" y="4029257"/>
            <a:ext cx="761947" cy="1373227"/>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4"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2" name="TextBox 21">
            <a:extLst>
              <a:ext uri="{FF2B5EF4-FFF2-40B4-BE49-F238E27FC236}">
                <a16:creationId xmlns:a16="http://schemas.microsoft.com/office/drawing/2014/main" id="{1EC0D275-A8A9-490A-9660-05FF28DB8387}"/>
              </a:ext>
            </a:extLst>
          </p:cNvPr>
          <p:cNvSpPr txBox="1"/>
          <p:nvPr/>
        </p:nvSpPr>
        <p:spPr>
          <a:xfrm>
            <a:off x="2016915" y="103640"/>
            <a:ext cx="5264414" cy="646331"/>
          </a:xfrm>
          <a:prstGeom prst="rect">
            <a:avLst/>
          </a:prstGeom>
          <a:solidFill>
            <a:schemeClr val="bg1"/>
          </a:solidFill>
        </p:spPr>
        <p:txBody>
          <a:bodyPr wrap="square" rtlCol="0">
            <a:spAutoFit/>
          </a:bodyPr>
          <a:lstStyle/>
          <a:p>
            <a:pPr algn="ctr"/>
            <a:r>
              <a:rPr lang="es-MX" sz="3600" b="1" dirty="0">
                <a:solidFill>
                  <a:srgbClr val="000000"/>
                </a:solidFill>
                <a:latin typeface="Marvin Round" panose="02000000000000000000" pitchFamily="2" charset="0"/>
                <a:ea typeface="Calibri"/>
                <a:cs typeface="Calibri"/>
              </a:rPr>
              <a:t>BOLETO DE SALIDA</a:t>
            </a:r>
            <a:endParaRPr lang="es-MX" sz="3600" b="1" i="0" strike="noStrike" cap="none" spc="0" baseline="0" dirty="0">
              <a:solidFill>
                <a:srgbClr val="000000"/>
              </a:solidFill>
              <a:effectLst/>
              <a:latin typeface="Marvin Round" panose="02000000000000000000" pitchFamily="2" charset="0"/>
              <a:ea typeface="Calibri"/>
              <a:cs typeface="Calibri"/>
            </a:endParaRPr>
          </a:p>
        </p:txBody>
      </p:sp>
    </p:spTree>
    <p:extLst>
      <p:ext uri="{BB962C8B-B14F-4D97-AF65-F5344CB8AC3E}">
        <p14:creationId xmlns:p14="http://schemas.microsoft.com/office/powerpoint/2010/main" val="210514741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18872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¿Es respetuoso que su pareja </a:t>
            </a:r>
            <a:br>
              <a:rPr sz="3600"/>
            </a:br>
            <a:r>
              <a:rPr lang="es-MX" sz="3600" b="1" i="0" strike="noStrike" cap="none" spc="0" baseline="0">
                <a:solidFill>
                  <a:srgbClr val="000000"/>
                </a:solidFill>
                <a:effectLst/>
                <a:latin typeface="Tahoma"/>
                <a:ea typeface="Tahoma"/>
                <a:cs typeface="Tahoma"/>
              </a:rPr>
              <a:t>le diga nombres malos?</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C12CD933-3626-C749-A67F-9FA4A196BE4C}"/>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9" name="TextBox 18">
            <a:extLst>
              <a:ext uri="{FF2B5EF4-FFF2-40B4-BE49-F238E27FC236}">
                <a16:creationId xmlns:a16="http://schemas.microsoft.com/office/drawing/2014/main" id="{95AF3F8B-5EB1-264B-B298-95A0E785734A}"/>
              </a:ext>
            </a:extLst>
          </p:cNvPr>
          <p:cNvSpPr txBox="1"/>
          <p:nvPr/>
        </p:nvSpPr>
        <p:spPr>
          <a:xfrm>
            <a:off x="2016915" y="103640"/>
            <a:ext cx="5264414" cy="646331"/>
          </a:xfrm>
          <a:prstGeom prst="rect">
            <a:avLst/>
          </a:prstGeom>
          <a:solidFill>
            <a:schemeClr val="bg1"/>
          </a:solidFill>
        </p:spPr>
        <p:txBody>
          <a:bodyPr wrap="square" rtlCol="0">
            <a:spAutoFit/>
          </a:bodyPr>
          <a:lstStyle/>
          <a:p>
            <a:pPr algn="ctr"/>
            <a:r>
              <a:rPr lang="es-MX" sz="3600" b="1" dirty="0">
                <a:solidFill>
                  <a:srgbClr val="000000"/>
                </a:solidFill>
                <a:latin typeface="Marvin Round" panose="02000000000000000000" pitchFamily="2" charset="0"/>
                <a:ea typeface="Calibri"/>
                <a:cs typeface="Calibri"/>
              </a:rPr>
              <a:t>BOLETO DE SALIDA</a:t>
            </a:r>
            <a:endParaRPr lang="es-MX" sz="3600" b="1" i="0" strike="noStrike" cap="none" spc="0" baseline="0" dirty="0">
              <a:solidFill>
                <a:srgbClr val="000000"/>
              </a:solidFill>
              <a:effectLst/>
              <a:latin typeface="Marvin Round" panose="02000000000000000000" pitchFamily="2" charset="0"/>
              <a:ea typeface="Calibri"/>
              <a:cs typeface="Calibri"/>
            </a:endParaRPr>
          </a:p>
        </p:txBody>
      </p:sp>
    </p:spTree>
    <p:extLst>
      <p:ext uri="{BB962C8B-B14F-4D97-AF65-F5344CB8AC3E}">
        <p14:creationId xmlns:p14="http://schemas.microsoft.com/office/powerpoint/2010/main" val="41046548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6" name="TextBox 5">
            <a:extLst>
              <a:ext uri="{FF2B5EF4-FFF2-40B4-BE49-F238E27FC236}">
                <a16:creationId xmlns:a16="http://schemas.microsoft.com/office/drawing/2014/main" id="{B18EA8B3-FC67-4142-ACCC-2A52E9D9BB8A}"/>
              </a:ext>
            </a:extLst>
          </p:cNvPr>
          <p:cNvSpPr txBox="1"/>
          <p:nvPr/>
        </p:nvSpPr>
        <p:spPr>
          <a:xfrm>
            <a:off x="2249638" y="235462"/>
            <a:ext cx="420891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¡AUTOCUIDADO!</a:t>
            </a:r>
          </a:p>
        </p:txBody>
      </p:sp>
    </p:spTree>
    <p:extLst>
      <p:ext uri="{BB962C8B-B14F-4D97-AF65-F5344CB8AC3E}">
        <p14:creationId xmlns:p14="http://schemas.microsoft.com/office/powerpoint/2010/main" val="310675520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251417" y="2198557"/>
            <a:ext cx="10355046" cy="640080"/>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Si han abusado de usted, ¿es su culpa?</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0EEE61D9-21F0-ED40-AB09-B40DB5CF3445}"/>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9" name="TextBox 18">
            <a:extLst>
              <a:ext uri="{FF2B5EF4-FFF2-40B4-BE49-F238E27FC236}">
                <a16:creationId xmlns:a16="http://schemas.microsoft.com/office/drawing/2014/main" id="{73D0E2A3-82E4-604F-9DC1-620E4696F3DF}"/>
              </a:ext>
            </a:extLst>
          </p:cNvPr>
          <p:cNvSpPr txBox="1"/>
          <p:nvPr/>
        </p:nvSpPr>
        <p:spPr>
          <a:xfrm>
            <a:off x="2016915" y="103640"/>
            <a:ext cx="5264414" cy="646331"/>
          </a:xfrm>
          <a:prstGeom prst="rect">
            <a:avLst/>
          </a:prstGeom>
          <a:solidFill>
            <a:schemeClr val="bg1"/>
          </a:solidFill>
        </p:spPr>
        <p:txBody>
          <a:bodyPr wrap="square" rtlCol="0">
            <a:spAutoFit/>
          </a:bodyPr>
          <a:lstStyle/>
          <a:p>
            <a:pPr algn="ctr"/>
            <a:r>
              <a:rPr lang="es-MX" sz="3600" b="1" dirty="0">
                <a:solidFill>
                  <a:srgbClr val="000000"/>
                </a:solidFill>
                <a:latin typeface="Marvin Round" panose="02000000000000000000" pitchFamily="2" charset="0"/>
                <a:ea typeface="Calibri"/>
                <a:cs typeface="Calibri"/>
              </a:rPr>
              <a:t>BOLETO DE SALIDA</a:t>
            </a:r>
            <a:endParaRPr lang="es-MX" sz="3600" b="1" i="0" strike="noStrike" cap="none" spc="0" baseline="0" dirty="0">
              <a:solidFill>
                <a:srgbClr val="000000"/>
              </a:solidFill>
              <a:effectLst/>
              <a:latin typeface="Marvin Round" panose="02000000000000000000" pitchFamily="2" charset="0"/>
              <a:ea typeface="Calibri"/>
              <a:cs typeface="Calibri"/>
            </a:endParaRPr>
          </a:p>
        </p:txBody>
      </p:sp>
    </p:spTree>
    <p:extLst>
      <p:ext uri="{BB962C8B-B14F-4D97-AF65-F5344CB8AC3E}">
        <p14:creationId xmlns:p14="http://schemas.microsoft.com/office/powerpoint/2010/main" val="330411180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21FA0B-02AC-5D46-9495-38CBAC97F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084" cy="6858000"/>
          </a:xfrm>
          <a:prstGeom prst="rect">
            <a:avLst/>
          </a:prstGeom>
        </p:spPr>
      </p:pic>
      <p:pic>
        <p:nvPicPr>
          <p:cNvPr id="9" name="Picture 8">
            <a:extLst>
              <a:ext uri="{FF2B5EF4-FFF2-40B4-BE49-F238E27FC236}">
                <a16:creationId xmlns:a16="http://schemas.microsoft.com/office/drawing/2014/main" id="{2A3ECDB9-75D8-DC40-8779-6482A102D47A}"/>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a:extLst>
              <a:ext uri="{FF2B5EF4-FFF2-40B4-BE49-F238E27FC236}">
                <a16:creationId xmlns:a16="http://schemas.microsoft.com/office/drawing/2014/main" id="{533F9D1E-319A-DB47-96F8-93E7F119AB4B}"/>
              </a:ext>
            </a:extLst>
          </p:cNvPr>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11" name="Group 10">
            <a:extLst>
              <a:ext uri="{FF2B5EF4-FFF2-40B4-BE49-F238E27FC236}">
                <a16:creationId xmlns:a16="http://schemas.microsoft.com/office/drawing/2014/main" id="{FE63A13C-17FE-3443-B675-A53AD0ABC376}"/>
              </a:ext>
            </a:extLst>
          </p:cNvPr>
          <p:cNvGrpSpPr/>
          <p:nvPr/>
        </p:nvGrpSpPr>
        <p:grpSpPr>
          <a:xfrm>
            <a:off x="2406631" y="134598"/>
            <a:ext cx="5500240" cy="1200329"/>
            <a:chOff x="2406631" y="174939"/>
            <a:chExt cx="4446585" cy="1200329"/>
          </a:xfrm>
        </p:grpSpPr>
        <p:sp>
          <p:nvSpPr>
            <p:cNvPr id="12" name="Rectangle 11">
              <a:extLst>
                <a:ext uri="{FF2B5EF4-FFF2-40B4-BE49-F238E27FC236}">
                  <a16:creationId xmlns:a16="http://schemas.microsoft.com/office/drawing/2014/main" id="{0431B69E-B2A9-CB4F-8AC4-8D2011217A97}"/>
                </a:ext>
              </a:extLst>
            </p:cNvPr>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785F88-FA28-FC4C-B192-59D293B1430F}"/>
                </a:ext>
              </a:extLst>
            </p:cNvPr>
            <p:cNvSpPr txBox="1"/>
            <p:nvPr/>
          </p:nvSpPr>
          <p:spPr>
            <a:xfrm>
              <a:off x="2550143" y="174939"/>
              <a:ext cx="3751948"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14" name="Group 13">
            <a:extLst>
              <a:ext uri="{FF2B5EF4-FFF2-40B4-BE49-F238E27FC236}">
                <a16:creationId xmlns:a16="http://schemas.microsoft.com/office/drawing/2014/main" id="{2D67E708-F431-7048-B6D0-17EC6C49BBAD}"/>
              </a:ext>
            </a:extLst>
          </p:cNvPr>
          <p:cNvGrpSpPr/>
          <p:nvPr/>
        </p:nvGrpSpPr>
        <p:grpSpPr>
          <a:xfrm>
            <a:off x="7102191" y="1924493"/>
            <a:ext cx="3657600" cy="2073349"/>
            <a:chOff x="7102191" y="1924493"/>
            <a:chExt cx="3657600" cy="2073349"/>
          </a:xfrm>
        </p:grpSpPr>
        <p:grpSp>
          <p:nvGrpSpPr>
            <p:cNvPr id="15" name="Group 14">
              <a:extLst>
                <a:ext uri="{FF2B5EF4-FFF2-40B4-BE49-F238E27FC236}">
                  <a16:creationId xmlns:a16="http://schemas.microsoft.com/office/drawing/2014/main" id="{C0110E99-DB6D-B149-96B8-CE16A0471B38}"/>
                </a:ext>
              </a:extLst>
            </p:cNvPr>
            <p:cNvGrpSpPr/>
            <p:nvPr/>
          </p:nvGrpSpPr>
          <p:grpSpPr>
            <a:xfrm>
              <a:off x="7410893" y="3189767"/>
              <a:ext cx="3253563" cy="808075"/>
              <a:chOff x="7410893" y="3189767"/>
              <a:chExt cx="3253563" cy="808075"/>
            </a:xfrm>
          </p:grpSpPr>
          <p:sp>
            <p:nvSpPr>
              <p:cNvPr id="17" name="Rectangle 16">
                <a:extLst>
                  <a:ext uri="{FF2B5EF4-FFF2-40B4-BE49-F238E27FC236}">
                    <a16:creationId xmlns:a16="http://schemas.microsoft.com/office/drawing/2014/main" id="{334264C0-EAEB-DD4D-A3F8-18650D2CE8BD}"/>
                  </a:ext>
                </a:extLst>
              </p:cNvPr>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4CBA30-E941-C647-83D5-40F5C441A87E}"/>
                  </a:ext>
                </a:extLst>
              </p:cNvPr>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0E8E66CF-2C77-634B-BFAE-3FE1E0C05716}"/>
                </a:ext>
              </a:extLst>
            </p:cNvPr>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BC778F42-9B52-5F45-A56D-85A0C48AED2D}"/>
              </a:ext>
            </a:extLst>
          </p:cNvPr>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dirty="0">
                <a:solidFill>
                  <a:srgbClr val="000000"/>
                </a:solidFill>
                <a:effectLst/>
                <a:latin typeface="Tahoma"/>
                <a:ea typeface="Tahoma"/>
                <a:cs typeface="Tahoma"/>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id="{3FDD5A2C-3E0B-E04C-AE2E-12D5EBD74632}"/>
              </a:ext>
            </a:extLst>
          </p:cNvPr>
          <p:cNvSpPr/>
          <p:nvPr/>
        </p:nvSpPr>
        <p:spPr>
          <a:xfrm>
            <a:off x="10499833" y="2722179"/>
            <a:ext cx="30199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28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10"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 name="TextBox 7">
            <a:extLst>
              <a:ext uri="{FF2B5EF4-FFF2-40B4-BE49-F238E27FC236}">
                <a16:creationId xmlns:a16="http://schemas.microsoft.com/office/drawing/2014/main" id="{89084BAB-8EFA-6944-9B84-E5B5A1B5786D}"/>
              </a:ext>
            </a:extLst>
          </p:cNvPr>
          <p:cNvSpPr txBox="1"/>
          <p:nvPr/>
        </p:nvSpPr>
        <p:spPr>
          <a:xfrm>
            <a:off x="1778000" y="2149039"/>
            <a:ext cx="9918700" cy="1754326"/>
          </a:xfrm>
          <a:prstGeom prst="rect">
            <a:avLst/>
          </a:prstGeom>
          <a:solidFill>
            <a:schemeClr val="bg1"/>
          </a:solidFill>
        </p:spPr>
        <p:txBody>
          <a:bodyPr wrap="square">
            <a:spAutoFit/>
          </a:bodyPr>
          <a:lstStyle/>
          <a:p>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Este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trabajo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cuenta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apoyo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Texas para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Discapacidades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Desarrollo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mediante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para la Vida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Comunitaria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(ACL)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Departamento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Salud</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Servicios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Humanos (HHS), Washington, D.C. 20201, con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100%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financiada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fondos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federales por un total de $5,907,507.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esfuerzos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son los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beneficiario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no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representan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necesariamente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los puntos de vista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oficiales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 un aval de ACL, HHS o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gobierno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811081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7" name="Rectangle 6">
            <a:extLst>
              <a:ext uri="{FF2B5EF4-FFF2-40B4-BE49-F238E27FC236}">
                <a16:creationId xmlns:a16="http://schemas.microsoft.com/office/drawing/2014/main" id="{88E3B5BF-EC24-4EDB-BF97-F6AA4463E439}"/>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25653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1C048B-AFD6-424C-BBE5-3C8BCA1AE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903510" cy="6858000"/>
          </a:xfrm>
          <a:prstGeom prst="rect">
            <a:avLst/>
          </a:prstGeom>
        </p:spPr>
      </p:pic>
      <p:sp>
        <p:nvSpPr>
          <p:cNvPr id="12" name="TextBox 11">
            <a:extLst>
              <a:ext uri="{FF2B5EF4-FFF2-40B4-BE49-F238E27FC236}">
                <a16:creationId xmlns:a16="http://schemas.microsoft.com/office/drawing/2014/main" id="{E0534811-1F71-5241-A5F0-5C6AA6C752CD}"/>
              </a:ext>
            </a:extLst>
          </p:cNvPr>
          <p:cNvSpPr txBox="1"/>
          <p:nvPr/>
        </p:nvSpPr>
        <p:spPr>
          <a:xfrm>
            <a:off x="1782520" y="1706251"/>
            <a:ext cx="5057868" cy="2092881"/>
          </a:xfrm>
          <a:prstGeom prst="rect">
            <a:avLst/>
          </a:prstGeom>
          <a:noFill/>
          <a:ln w="57150">
            <a:solidFill>
              <a:schemeClr val="tx1"/>
            </a:solidFill>
          </a:ln>
        </p:spPr>
        <p:txBody>
          <a:bodyPr wrap="square" rtlCol="0">
            <a:spAutoFit/>
          </a:bodyPr>
          <a:lstStyle/>
          <a:p>
            <a:r>
              <a:rPr lang="es-MX" sz="2600" dirty="0">
                <a:latin typeface="Tahoma" panose="020B0604030504040204" pitchFamily="34" charset="0"/>
                <a:ea typeface="Tahoma" panose="020B0604030504040204" pitchFamily="34" charset="0"/>
                <a:cs typeface="Tahoma" panose="020B0604030504040204" pitchFamily="34" charset="0"/>
              </a:rPr>
              <a:t>Si alguien les lastima, yo tengo que conseguir ayuda. Consigo ayuda informando a Servicios de Protección a Adultos (</a:t>
            </a:r>
            <a:r>
              <a:rPr lang="es-MX" sz="2600" dirty="0" err="1">
                <a:latin typeface="Tahoma" panose="020B0604030504040204" pitchFamily="34" charset="0"/>
                <a:ea typeface="Tahoma" panose="020B0604030504040204" pitchFamily="34" charset="0"/>
                <a:cs typeface="Tahoma" panose="020B0604030504040204" pitchFamily="34" charset="0"/>
              </a:rPr>
              <a:t>Adult</a:t>
            </a:r>
            <a:r>
              <a:rPr lang="es-MX" sz="2600" dirty="0">
                <a:latin typeface="Tahoma" panose="020B0604030504040204" pitchFamily="34" charset="0"/>
                <a:ea typeface="Tahoma" panose="020B0604030504040204" pitchFamily="34" charset="0"/>
                <a:cs typeface="Tahoma" panose="020B0604030504040204" pitchFamily="34" charset="0"/>
              </a:rPr>
              <a:t> </a:t>
            </a:r>
            <a:r>
              <a:rPr lang="es-MX" sz="2600" dirty="0" err="1">
                <a:latin typeface="Tahoma" panose="020B0604030504040204" pitchFamily="34" charset="0"/>
                <a:ea typeface="Tahoma" panose="020B0604030504040204" pitchFamily="34" charset="0"/>
                <a:cs typeface="Tahoma" panose="020B0604030504040204" pitchFamily="34" charset="0"/>
              </a:rPr>
              <a:t>Protective</a:t>
            </a:r>
            <a:r>
              <a:rPr lang="es-MX" sz="2600" dirty="0">
                <a:latin typeface="Tahoma" panose="020B0604030504040204" pitchFamily="34" charset="0"/>
                <a:ea typeface="Tahoma" panose="020B0604030504040204" pitchFamily="34" charset="0"/>
                <a:cs typeface="Tahoma" panose="020B0604030504040204" pitchFamily="34" charset="0"/>
              </a:rPr>
              <a:t> </a:t>
            </a:r>
            <a:r>
              <a:rPr lang="es-MX" sz="2600" dirty="0" err="1">
                <a:latin typeface="Tahoma" panose="020B0604030504040204" pitchFamily="34" charset="0"/>
                <a:ea typeface="Tahoma" panose="020B0604030504040204" pitchFamily="34" charset="0"/>
                <a:cs typeface="Tahoma" panose="020B0604030504040204" pitchFamily="34" charset="0"/>
              </a:rPr>
              <a:t>Services</a:t>
            </a:r>
            <a:r>
              <a:rPr lang="es-MX" sz="2600" dirty="0">
                <a:latin typeface="Tahoma" panose="020B0604030504040204" pitchFamily="34" charset="0"/>
                <a:ea typeface="Tahoma" panose="020B0604030504040204" pitchFamily="34" charset="0"/>
                <a:cs typeface="Tahoma" panose="020B0604030504040204" pitchFamily="34" charset="0"/>
              </a:rPr>
              <a:t>, APS).</a:t>
            </a:r>
          </a:p>
        </p:txBody>
      </p:sp>
      <p:sp>
        <p:nvSpPr>
          <p:cNvPr id="13" name="TextBox 12">
            <a:extLst>
              <a:ext uri="{FF2B5EF4-FFF2-40B4-BE49-F238E27FC236}">
                <a16:creationId xmlns:a16="http://schemas.microsoft.com/office/drawing/2014/main" id="{CA790291-C50E-3149-96B3-FA7F13BF3298}"/>
              </a:ext>
            </a:extLst>
          </p:cNvPr>
          <p:cNvSpPr txBox="1"/>
          <p:nvPr/>
        </p:nvSpPr>
        <p:spPr>
          <a:xfrm>
            <a:off x="206991" y="4383207"/>
            <a:ext cx="4119349" cy="1938992"/>
          </a:xfrm>
          <a:prstGeom prst="rect">
            <a:avLst/>
          </a:prstGeom>
          <a:noFill/>
        </p:spPr>
        <p:txBody>
          <a:bodyPr wrap="square" rtlCol="0">
            <a:spAutoFit/>
          </a:bodyPr>
          <a:lstStyle/>
          <a:p>
            <a:r>
              <a:rPr lang="es-MX" sz="2400" dirty="0">
                <a:latin typeface="Tahoma" panose="020B0604030504040204" pitchFamily="34" charset="0"/>
                <a:ea typeface="Tahoma" panose="020B0604030504040204" pitchFamily="34" charset="0"/>
                <a:cs typeface="Tahoma" panose="020B0604030504040204" pitchFamily="34" charset="0"/>
              </a:rPr>
              <a:t>Si necesito informar a APS, se lo diré primero a usted. Podemos hacer la denuncia por teléfono o por computadora.</a:t>
            </a:r>
          </a:p>
        </p:txBody>
      </p:sp>
      <p:pic>
        <p:nvPicPr>
          <p:cNvPr id="14" name="Picture 13">
            <a:extLst>
              <a:ext uri="{FF2B5EF4-FFF2-40B4-BE49-F238E27FC236}">
                <a16:creationId xmlns:a16="http://schemas.microsoft.com/office/drawing/2014/main" id="{A4C42259-B6D0-BE43-8E09-6420EA3427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grpSp>
        <p:nvGrpSpPr>
          <p:cNvPr id="15" name="Group 14">
            <a:extLst>
              <a:ext uri="{FF2B5EF4-FFF2-40B4-BE49-F238E27FC236}">
                <a16:creationId xmlns:a16="http://schemas.microsoft.com/office/drawing/2014/main" id="{FBA26776-99D1-0B4B-BCC8-86335B033502}"/>
              </a:ext>
            </a:extLst>
          </p:cNvPr>
          <p:cNvGrpSpPr/>
          <p:nvPr/>
        </p:nvGrpSpPr>
        <p:grpSpPr>
          <a:xfrm>
            <a:off x="2313159" y="206794"/>
            <a:ext cx="6898574" cy="646331"/>
            <a:chOff x="2143433" y="217201"/>
            <a:chExt cx="3490452" cy="646331"/>
          </a:xfrm>
        </p:grpSpPr>
        <p:sp>
          <p:nvSpPr>
            <p:cNvPr id="16" name="Rectangle 15">
              <a:extLst>
                <a:ext uri="{FF2B5EF4-FFF2-40B4-BE49-F238E27FC236}">
                  <a16:creationId xmlns:a16="http://schemas.microsoft.com/office/drawing/2014/main" id="{447C188A-B7A5-8A43-9074-2AF5776B782A}"/>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arvin Round" panose="02000000000000000000" pitchFamily="2" charset="0"/>
              </a:endParaRPr>
            </a:p>
          </p:txBody>
        </p:sp>
        <p:sp>
          <p:nvSpPr>
            <p:cNvPr id="17" name="TextBox 16">
              <a:extLst>
                <a:ext uri="{FF2B5EF4-FFF2-40B4-BE49-F238E27FC236}">
                  <a16:creationId xmlns:a16="http://schemas.microsoft.com/office/drawing/2014/main" id="{F1640795-24D9-4B45-81C0-2A22673C5D10}"/>
                </a:ext>
              </a:extLst>
            </p:cNvPr>
            <p:cNvSpPr txBox="1"/>
            <p:nvPr/>
          </p:nvSpPr>
          <p:spPr>
            <a:xfrm>
              <a:off x="2165089" y="217201"/>
              <a:ext cx="2945180" cy="646331"/>
            </a:xfrm>
            <a:prstGeom prst="rect">
              <a:avLst/>
            </a:prstGeom>
            <a:noFill/>
          </p:spPr>
          <p:txBody>
            <a:bodyPr wrap="square" rtlCol="0">
              <a:spAutoFit/>
            </a:bodyPr>
            <a:lstStyle/>
            <a:p>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Denuncia</a:t>
              </a:r>
              <a:r>
                <a:rPr lang="en-US" sz="3600" dirty="0">
                  <a:latin typeface="Marvin Round" panose="02000000000000000000" pitchFamily="2" charset="0"/>
                  <a:ea typeface="Open Sans Extrabold" panose="020B0906030804020204" pitchFamily="34" charset="0"/>
                  <a:cs typeface="Open Sans Extrabold" panose="020B0906030804020204" pitchFamily="34" charset="0"/>
                </a:rPr>
                <a:t> </a:t>
              </a:r>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obigatoria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18" name="Footer Placeholder 3">
            <a:extLst>
              <a:ext uri="{FF2B5EF4-FFF2-40B4-BE49-F238E27FC236}">
                <a16:creationId xmlns:a16="http://schemas.microsoft.com/office/drawing/2014/main" id="{2B2CF7BE-A0F8-6D4A-B4AA-08A7B8756CA0}"/>
              </a:ext>
            </a:extLst>
          </p:cNvPr>
          <p:cNvSpPr txBox="1">
            <a:spLocks/>
          </p:cNvSpPr>
          <p:nvPr/>
        </p:nvSpPr>
        <p:spPr>
          <a:xfrm>
            <a:off x="6390167" y="6677078"/>
            <a:ext cx="5801833" cy="180921"/>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2023 </a:t>
            </a:r>
            <a:r>
              <a:rPr lang="en-US" b="1" dirty="0" err="1">
                <a:solidFill>
                  <a:schemeClr val="tx1"/>
                </a:solidFill>
              </a:rPr>
              <a:t>Programa</a:t>
            </a:r>
            <a:r>
              <a:rPr lang="en-US" b="1" dirty="0">
                <a:solidFill>
                  <a:schemeClr val="tx1"/>
                </a:solidFill>
              </a:rPr>
              <a:t> de </a:t>
            </a:r>
            <a:r>
              <a:rPr lang="en-US" b="1" dirty="0" err="1">
                <a:solidFill>
                  <a:schemeClr val="tx1"/>
                </a:solidFill>
              </a:rPr>
              <a:t>Servicios</a:t>
            </a:r>
            <a:r>
              <a:rPr lang="en-US" b="1" dirty="0">
                <a:solidFill>
                  <a:schemeClr val="tx1"/>
                </a:solidFill>
              </a:rPr>
              <a:t> de SAFE para Personas con </a:t>
            </a:r>
            <a:r>
              <a:rPr lang="en-US" b="1" dirty="0" err="1">
                <a:solidFill>
                  <a:schemeClr val="tx1"/>
                </a:solidFill>
              </a:rPr>
              <a:t>Discapacidades</a:t>
            </a:r>
            <a:endParaRPr lang="en-US" b="1" dirty="0">
              <a:solidFill>
                <a:schemeClr val="tx1"/>
              </a:solidFill>
            </a:endParaRPr>
          </a:p>
        </p:txBody>
      </p:sp>
    </p:spTree>
    <p:extLst>
      <p:ext uri="{BB962C8B-B14F-4D97-AF65-F5344CB8AC3E}">
        <p14:creationId xmlns:p14="http://schemas.microsoft.com/office/powerpoint/2010/main" val="20527790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1359"/>
            <a:ext cx="12448520" cy="6858000"/>
            <a:chOff x="51372" y="-299723"/>
            <a:chExt cx="12448520" cy="685800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2" y="-299723"/>
              <a:ext cx="12166314" cy="6858000"/>
            </a:xfrm>
            <a:prstGeom prst="rect">
              <a:avLst/>
            </a:prstGeom>
          </p:spPr>
        </p:pic>
        <p:sp>
          <p:nvSpPr>
            <p:cNvPr id="18" name="TextBox 17"/>
            <p:cNvSpPr txBox="1"/>
            <p:nvPr/>
          </p:nvSpPr>
          <p:spPr>
            <a:xfrm>
              <a:off x="8130344" y="1217135"/>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Repaso de relaciones sanas</a:t>
              </a:r>
            </a:p>
          </p:txBody>
        </p:sp>
        <p:sp>
          <p:nvSpPr>
            <p:cNvPr id="19" name="TextBox 18"/>
            <p:cNvSpPr txBox="1"/>
            <p:nvPr/>
          </p:nvSpPr>
          <p:spPr>
            <a:xfrm>
              <a:off x="4147281" y="2432020"/>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Señales de advertencia</a:t>
              </a:r>
            </a:p>
          </p:txBody>
        </p:sp>
        <p:sp>
          <p:nvSpPr>
            <p:cNvPr id="20" name="TextBox 19"/>
            <p:cNvSpPr txBox="1"/>
            <p:nvPr/>
          </p:nvSpPr>
          <p:spPr>
            <a:xfrm>
              <a:off x="6039174" y="4164848"/>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Comportamientos peligrosos</a:t>
              </a:r>
            </a:p>
          </p:txBody>
        </p:sp>
        <p:sp>
          <p:nvSpPr>
            <p:cNvPr id="21" name="TextBox 20"/>
            <p:cNvSpPr txBox="1"/>
            <p:nvPr/>
          </p:nvSpPr>
          <p:spPr>
            <a:xfrm>
              <a:off x="7962705" y="5278898"/>
              <a:ext cx="374510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conseguir ayuda</a:t>
              </a:r>
            </a:p>
          </p:txBody>
        </p:sp>
        <p:grpSp>
          <p:nvGrpSpPr>
            <p:cNvPr id="22" name="Group 21"/>
            <p:cNvGrpSpPr/>
            <p:nvPr/>
          </p:nvGrpSpPr>
          <p:grpSpPr>
            <a:xfrm>
              <a:off x="2074754" y="2032896"/>
              <a:ext cx="2533822" cy="1824159"/>
              <a:chOff x="6352683" y="1588900"/>
              <a:chExt cx="5034645" cy="3367148"/>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rcRect r="40821"/>
              <a:stretch>
                <a:fillRect/>
              </a:stretch>
            </p:blipFill>
            <p:spPr>
              <a:xfrm>
                <a:off x="6352683" y="1588900"/>
                <a:ext cx="3535029" cy="3367148"/>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rcRect l="61016"/>
              <a:stretch>
                <a:fillRect/>
              </a:stretch>
            </p:blipFill>
            <p:spPr>
              <a:xfrm>
                <a:off x="9058656" y="1588900"/>
                <a:ext cx="2328672" cy="3367148"/>
              </a:xfrm>
              <a:prstGeom prst="rect">
                <a:avLst/>
              </a:prstGeom>
            </p:spPr>
          </p:pic>
        </p:gr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174" y="602510"/>
              <a:ext cx="3095734" cy="1745027"/>
            </a:xfrm>
            <a:prstGeom prst="rect">
              <a:avLst/>
            </a:prstGeom>
          </p:spPr>
        </p:pic>
        <p:sp>
          <p:nvSpPr>
            <p:cNvPr id="24" name="TextBox 23"/>
            <p:cNvSpPr txBox="1"/>
            <p:nvPr/>
          </p:nvSpPr>
          <p:spPr>
            <a:xfrm>
              <a:off x="3891923" y="3432206"/>
              <a:ext cx="268827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25" name="Picture 24"/>
            <p:cNvPicPr>
              <a:picLocks noChangeAspect="1"/>
            </p:cNvPicPr>
            <p:nvPr/>
          </p:nvPicPr>
          <p:blipFill>
            <a:blip r:embed="rId6"/>
            <a:stretch>
              <a:fillRect/>
            </a:stretch>
          </p:blipFill>
          <p:spPr>
            <a:xfrm>
              <a:off x="2421880" y="3416138"/>
              <a:ext cx="1568990" cy="1098788"/>
            </a:xfrm>
            <a:prstGeom prst="rect">
              <a:avLst/>
            </a:prstGeom>
          </p:spPr>
        </p:pic>
        <p:grpSp>
          <p:nvGrpSpPr>
            <p:cNvPr id="26" name="Group 25"/>
            <p:cNvGrpSpPr/>
            <p:nvPr/>
          </p:nvGrpSpPr>
          <p:grpSpPr>
            <a:xfrm>
              <a:off x="2421880" y="4567701"/>
              <a:ext cx="3480154" cy="777198"/>
              <a:chOff x="5095134" y="4937848"/>
              <a:chExt cx="6674280" cy="1489892"/>
            </a:xfrm>
          </p:grpSpPr>
          <p:grpSp>
            <p:nvGrpSpPr>
              <p:cNvPr id="28" name="Group 27"/>
              <p:cNvGrpSpPr/>
              <p:nvPr/>
            </p:nvGrpSpPr>
            <p:grpSpPr>
              <a:xfrm>
                <a:off x="6723132" y="4937848"/>
                <a:ext cx="3660312" cy="1489892"/>
                <a:chOff x="6790211" y="3503108"/>
                <a:chExt cx="3680658" cy="1643555"/>
              </a:xfrm>
            </p:grpSpPr>
            <p:sp>
              <p:nvSpPr>
                <p:cNvPr id="31" name="Rectangle 30"/>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33" name="Title 1"/>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050" b="1" i="0" strike="noStrike" cap="none" spc="0" baseline="0">
                      <a:solidFill>
                        <a:srgbClr val="000000"/>
                      </a:solidFill>
                      <a:effectLst/>
                      <a:latin typeface="Tahoma"/>
                      <a:ea typeface="Tahoma"/>
                      <a:cs typeface="Tahoma"/>
                    </a:rPr>
                    <a:t>¡Peligroso!</a:t>
                  </a:r>
                </a:p>
              </p:txBody>
            </p:sp>
          </p:grpSp>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l="7105" t="24006" r="50548" b="19076"/>
              <a:stretch>
                <a:fillRect/>
              </a:stretch>
            </p:blipFill>
            <p:spPr>
              <a:xfrm>
                <a:off x="5095134" y="5085000"/>
                <a:ext cx="1429547" cy="1083073"/>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rcRect l="7105" t="24006" r="50548" b="19076"/>
              <a:stretch>
                <a:fillRect/>
              </a:stretch>
            </p:blipFill>
            <p:spPr>
              <a:xfrm>
                <a:off x="10339867" y="5085000"/>
                <a:ext cx="1429547" cy="1083073"/>
              </a:xfrm>
              <a:prstGeom prst="rect">
                <a:avLst/>
              </a:prstGeom>
            </p:spPr>
          </p:pic>
        </p:grpSp>
      </p:grpSp>
      <p:pic>
        <p:nvPicPr>
          <p:cNvPr id="36" name="Picture 35"/>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8" name="TextBox 37">
            <a:extLst>
              <a:ext uri="{FF2B5EF4-FFF2-40B4-BE49-F238E27FC236}">
                <a16:creationId xmlns:a16="http://schemas.microsoft.com/office/drawing/2014/main" id="{F3726361-D116-4F97-AC4C-51316D7A25AA}"/>
              </a:ext>
            </a:extLst>
          </p:cNvPr>
          <p:cNvSpPr txBox="1"/>
          <p:nvPr/>
        </p:nvSpPr>
        <p:spPr>
          <a:xfrm>
            <a:off x="1838294" y="241969"/>
            <a:ext cx="460022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46" name="Picture 2" descr="4f7404e9-4e46-4c7e-b722-ae5465174d6e@namprd16">
            <a:extLst>
              <a:ext uri="{FF2B5EF4-FFF2-40B4-BE49-F238E27FC236}">
                <a16:creationId xmlns:a16="http://schemas.microsoft.com/office/drawing/2014/main" id="{DF4F09BF-CB99-5A4E-87CA-F5E29509AD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005" r="42347" b="24150"/>
          <a:stretch>
            <a:fillRect/>
          </a:stretch>
        </p:blipFill>
        <p:spPr bwMode="auto">
          <a:xfrm>
            <a:off x="6464228" y="5228916"/>
            <a:ext cx="1368157" cy="157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1227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96" y="1776088"/>
            <a:ext cx="8512573" cy="47984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52990" r="14523"/>
          <a:stretch>
            <a:fillRect/>
          </a:stretch>
        </p:blipFill>
        <p:spPr>
          <a:xfrm>
            <a:off x="6266604" y="1598899"/>
            <a:ext cx="2561043" cy="4443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864" r="65557"/>
          <a:stretch>
            <a:fillRect/>
          </a:stretch>
        </p:blipFill>
        <p:spPr>
          <a:xfrm>
            <a:off x="8902119" y="2041794"/>
            <a:ext cx="3084777" cy="5178417"/>
          </a:xfrm>
          <a:prstGeom prst="rect">
            <a:avLst/>
          </a:prstGeom>
        </p:spPr>
      </p:pic>
      <p:sp>
        <p:nvSpPr>
          <p:cNvPr id="2" name="TextBox 1"/>
          <p:cNvSpPr txBox="1"/>
          <p:nvPr/>
        </p:nvSpPr>
        <p:spPr>
          <a:xfrm>
            <a:off x="758935" y="110584"/>
            <a:ext cx="11061290" cy="1737360"/>
          </a:xfrm>
          <a:prstGeom prst="rect">
            <a:avLst/>
          </a:prstGeom>
          <a:noFill/>
        </p:spPr>
        <p:txBody>
          <a:bodyPr wrap="square" rtlCol="0">
            <a:spAutoFit/>
          </a:bodyPr>
          <a:lstStyle/>
          <a:p>
            <a:pPr algn="ctr"/>
            <a:r>
              <a:rPr lang="es-MX" sz="5400" b="1" i="0" strike="noStrike" cap="none" spc="0" baseline="0">
                <a:solidFill>
                  <a:srgbClr val="000000"/>
                </a:solidFill>
                <a:effectLst/>
                <a:latin typeface="Tahoma"/>
                <a:ea typeface="Tahoma"/>
                <a:cs typeface="Tahoma"/>
              </a:rPr>
              <a:t>Las partes de una </a:t>
            </a:r>
          </a:p>
          <a:p>
            <a:pPr algn="ctr"/>
            <a:r>
              <a:rPr lang="es-MX" sz="5400" b="1" i="0" strike="noStrike" cap="none" spc="0" baseline="0">
                <a:solidFill>
                  <a:srgbClr val="000000"/>
                </a:solidFill>
                <a:effectLst/>
                <a:latin typeface="Tahoma"/>
                <a:ea typeface="Tahoma"/>
                <a:cs typeface="Tahoma"/>
              </a:rPr>
              <a:t>relación sana</a:t>
            </a:r>
          </a:p>
        </p:txBody>
      </p:sp>
      <p:sp>
        <p:nvSpPr>
          <p:cNvPr id="3" name="TextBox 2"/>
          <p:cNvSpPr txBox="1"/>
          <p:nvPr/>
        </p:nvSpPr>
        <p:spPr>
          <a:xfrm>
            <a:off x="6807200" y="6069068"/>
            <a:ext cx="1672366"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Igualdad</a:t>
            </a:r>
          </a:p>
        </p:txBody>
      </p:sp>
      <p:sp>
        <p:nvSpPr>
          <p:cNvPr id="10" name="TextBox 9"/>
          <p:cNvSpPr txBox="1"/>
          <p:nvPr/>
        </p:nvSpPr>
        <p:spPr>
          <a:xfrm>
            <a:off x="670560" y="5324554"/>
            <a:ext cx="1761886"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Seguridad</a:t>
            </a:r>
          </a:p>
        </p:txBody>
      </p:sp>
      <p:sp>
        <p:nvSpPr>
          <p:cNvPr id="11" name="TextBox 10"/>
          <p:cNvSpPr txBox="1"/>
          <p:nvPr/>
        </p:nvSpPr>
        <p:spPr>
          <a:xfrm>
            <a:off x="3823216" y="5324554"/>
            <a:ext cx="1551424" cy="52322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Respeto</a:t>
            </a:r>
          </a:p>
        </p:txBody>
      </p:sp>
      <p:sp>
        <p:nvSpPr>
          <p:cNvPr id="12" name="TextBox 11"/>
          <p:cNvSpPr txBox="1"/>
          <p:nvPr/>
        </p:nvSpPr>
        <p:spPr>
          <a:xfrm>
            <a:off x="9276654" y="5602199"/>
            <a:ext cx="2731200" cy="51816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5" name="TextBox 14">
            <a:extLst>
              <a:ext uri="{FF2B5EF4-FFF2-40B4-BE49-F238E27FC236}">
                <a16:creationId xmlns:a16="http://schemas.microsoft.com/office/drawing/2014/main" id="{5DA90467-0523-4467-B6EB-5CBF60CD4732}"/>
              </a:ext>
            </a:extLst>
          </p:cNvPr>
          <p:cNvSpPr txBox="1"/>
          <p:nvPr/>
        </p:nvSpPr>
        <p:spPr>
          <a:xfrm>
            <a:off x="849581" y="3592855"/>
            <a:ext cx="1365299" cy="369332"/>
          </a:xfrm>
          <a:prstGeom prst="rect">
            <a:avLst/>
          </a:prstGeom>
          <a:noFill/>
        </p:spPr>
        <p:txBody>
          <a:bodyPr wrap="square" rtlCol="0">
            <a:spAutoFit/>
          </a:bodyPr>
          <a:lstStyle/>
          <a:p>
            <a:r>
              <a:rPr lang="en-US" b="1" dirty="0"/>
              <a:t>SEGURO</a:t>
            </a:r>
          </a:p>
        </p:txBody>
      </p:sp>
      <p:sp>
        <p:nvSpPr>
          <p:cNvPr id="16" name="TextBox 15">
            <a:extLst>
              <a:ext uri="{FF2B5EF4-FFF2-40B4-BE49-F238E27FC236}">
                <a16:creationId xmlns:a16="http://schemas.microsoft.com/office/drawing/2014/main" id="{9519194B-6A46-4F95-BB40-93C847BBD38C}"/>
              </a:ext>
            </a:extLst>
          </p:cNvPr>
          <p:cNvSpPr txBox="1"/>
          <p:nvPr/>
        </p:nvSpPr>
        <p:spPr>
          <a:xfrm>
            <a:off x="7087821" y="4537735"/>
            <a:ext cx="1365299" cy="369332"/>
          </a:xfrm>
          <a:prstGeom prst="rect">
            <a:avLst/>
          </a:prstGeom>
          <a:noFill/>
        </p:spPr>
        <p:txBody>
          <a:bodyPr wrap="square" rtlCol="0">
            <a:spAutoFit/>
          </a:bodyPr>
          <a:lstStyle/>
          <a:p>
            <a:r>
              <a:rPr lang="en-US" b="1" dirty="0"/>
              <a:t>JEFE/A</a:t>
            </a:r>
          </a:p>
        </p:txBody>
      </p:sp>
    </p:spTree>
    <p:extLst>
      <p:ext uri="{BB962C8B-B14F-4D97-AF65-F5344CB8AC3E}">
        <p14:creationId xmlns:p14="http://schemas.microsoft.com/office/powerpoint/2010/main" val="35691635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79" y="35931"/>
            <a:ext cx="6908174" cy="38940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52990" r="14523"/>
          <a:stretch>
            <a:fillRect/>
          </a:stretch>
        </p:blipFill>
        <p:spPr>
          <a:xfrm>
            <a:off x="6823766" y="-123467"/>
            <a:ext cx="2078353" cy="36060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864" r="65557"/>
          <a:stretch>
            <a:fillRect/>
          </a:stretch>
        </p:blipFill>
        <p:spPr>
          <a:xfrm>
            <a:off x="9044565" y="1331091"/>
            <a:ext cx="2503377" cy="420242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r="75027" b="50786"/>
          <a:stretch>
            <a:fillRect/>
          </a:stretch>
        </p:blipFill>
        <p:spPr>
          <a:xfrm>
            <a:off x="3772565" y="3212456"/>
            <a:ext cx="3281763" cy="3645544"/>
          </a:xfrm>
          <a:prstGeom prst="rect">
            <a:avLst/>
          </a:prstGeom>
        </p:spPr>
      </p:pic>
      <p:sp>
        <p:nvSpPr>
          <p:cNvPr id="12" name="TextBox 11"/>
          <p:cNvSpPr txBox="1"/>
          <p:nvPr/>
        </p:nvSpPr>
        <p:spPr>
          <a:xfrm>
            <a:off x="7124917" y="3482630"/>
            <a:ext cx="1571352"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Igualdad</a:t>
            </a:r>
          </a:p>
        </p:txBody>
      </p:sp>
      <p:sp>
        <p:nvSpPr>
          <p:cNvPr id="13" name="TextBox 12"/>
          <p:cNvSpPr txBox="1"/>
          <p:nvPr/>
        </p:nvSpPr>
        <p:spPr>
          <a:xfrm>
            <a:off x="1762767" y="2950846"/>
            <a:ext cx="1803947"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Seguridad</a:t>
            </a:r>
          </a:p>
        </p:txBody>
      </p:sp>
      <p:sp>
        <p:nvSpPr>
          <p:cNvPr id="14" name="TextBox 13"/>
          <p:cNvSpPr txBox="1"/>
          <p:nvPr/>
        </p:nvSpPr>
        <p:spPr>
          <a:xfrm>
            <a:off x="4495482" y="2909082"/>
            <a:ext cx="1600517" cy="523220"/>
          </a:xfrm>
          <a:prstGeom prst="rect">
            <a:avLst/>
          </a:prstGeom>
          <a:noFill/>
          <a:ln w="57150">
            <a:solidFill>
              <a:schemeClr val="tx1"/>
            </a:solidFill>
          </a:ln>
        </p:spPr>
        <p:txBody>
          <a:bodyPr wrap="square" rtlCol="0">
            <a:spAutoFit/>
          </a:bodyPr>
          <a:lstStyle/>
          <a:p>
            <a:r>
              <a:rPr lang="es-MX" sz="2800" b="0" i="0" strike="noStrike" cap="none" spc="0" baseline="0" dirty="0">
                <a:solidFill>
                  <a:srgbClr val="000000"/>
                </a:solidFill>
                <a:effectLst/>
                <a:latin typeface="Tahoma"/>
                <a:ea typeface="Tahoma"/>
                <a:cs typeface="Tahoma"/>
              </a:rPr>
              <a:t>Respeto</a:t>
            </a:r>
          </a:p>
        </p:txBody>
      </p:sp>
      <p:sp>
        <p:nvSpPr>
          <p:cNvPr id="15" name="TextBox 14"/>
          <p:cNvSpPr txBox="1"/>
          <p:nvPr/>
        </p:nvSpPr>
        <p:spPr>
          <a:xfrm>
            <a:off x="9115154" y="4378534"/>
            <a:ext cx="2731200" cy="518160"/>
          </a:xfrm>
          <a:prstGeom prst="rect">
            <a:avLst/>
          </a:prstGeom>
          <a:noFill/>
          <a:ln w="57150">
            <a:solidFill>
              <a:schemeClr val="tx1"/>
            </a:solidFill>
          </a:ln>
        </p:spPr>
        <p:txBody>
          <a:bodyPr wrap="square" rtlCol="0">
            <a:spAutoFit/>
          </a:bodyPr>
          <a:lstStyle/>
          <a:p>
            <a:r>
              <a:rPr lang="es-MX" sz="2800" b="0" i="0" strike="noStrike" cap="none" spc="0" baseline="0">
                <a:solidFill>
                  <a:srgbClr val="000000"/>
                </a:solidFill>
                <a:effectLst/>
                <a:latin typeface="Tahoma"/>
                <a:ea typeface="Tahoma"/>
                <a:cs typeface="Tahoma"/>
              </a:rPr>
              <a:t>Comunicación</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TextBox 17">
            <a:extLst>
              <a:ext uri="{FF2B5EF4-FFF2-40B4-BE49-F238E27FC236}">
                <a16:creationId xmlns:a16="http://schemas.microsoft.com/office/drawing/2014/main" id="{175CB95A-D26A-4C98-888F-C57E662454D0}"/>
              </a:ext>
            </a:extLst>
          </p:cNvPr>
          <p:cNvSpPr txBox="1"/>
          <p:nvPr/>
        </p:nvSpPr>
        <p:spPr>
          <a:xfrm>
            <a:off x="2263812" y="1331091"/>
            <a:ext cx="1365299" cy="369332"/>
          </a:xfrm>
          <a:prstGeom prst="rect">
            <a:avLst/>
          </a:prstGeom>
          <a:noFill/>
        </p:spPr>
        <p:txBody>
          <a:bodyPr wrap="square" rtlCol="0">
            <a:spAutoFit/>
          </a:bodyPr>
          <a:lstStyle/>
          <a:p>
            <a:r>
              <a:rPr lang="en-US" b="1" dirty="0"/>
              <a:t>SEGURO</a:t>
            </a:r>
          </a:p>
        </p:txBody>
      </p:sp>
      <p:sp>
        <p:nvSpPr>
          <p:cNvPr id="19" name="TextBox 18">
            <a:extLst>
              <a:ext uri="{FF2B5EF4-FFF2-40B4-BE49-F238E27FC236}">
                <a16:creationId xmlns:a16="http://schemas.microsoft.com/office/drawing/2014/main" id="{A2E8A32A-3E9A-4676-8B4C-AD267DB7CE7C}"/>
              </a:ext>
            </a:extLst>
          </p:cNvPr>
          <p:cNvSpPr txBox="1"/>
          <p:nvPr/>
        </p:nvSpPr>
        <p:spPr>
          <a:xfrm>
            <a:off x="7505118" y="2292375"/>
            <a:ext cx="1365299" cy="369332"/>
          </a:xfrm>
          <a:prstGeom prst="rect">
            <a:avLst/>
          </a:prstGeom>
          <a:noFill/>
        </p:spPr>
        <p:txBody>
          <a:bodyPr wrap="square" rtlCol="0">
            <a:spAutoFit/>
          </a:bodyPr>
          <a:lstStyle/>
          <a:p>
            <a:r>
              <a:rPr lang="en-US" b="1" dirty="0"/>
              <a:t>JEFE/A</a:t>
            </a:r>
          </a:p>
        </p:txBody>
      </p:sp>
      <p:sp>
        <p:nvSpPr>
          <p:cNvPr id="20" name="Footer Placeholder 3">
            <a:extLst>
              <a:ext uri="{FF2B5EF4-FFF2-40B4-BE49-F238E27FC236}">
                <a16:creationId xmlns:a16="http://schemas.microsoft.com/office/drawing/2014/main" id="{D3E8B873-84AC-A94A-B0F9-70E8E3F41972}"/>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6175930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D230AB0-96DD-9941-9FDC-4C4FA8CBBB13}"/>
              </a:ext>
            </a:extLst>
          </p:cNvPr>
          <p:cNvGrpSpPr/>
          <p:nvPr/>
        </p:nvGrpSpPr>
        <p:grpSpPr>
          <a:xfrm>
            <a:off x="0" y="-1359"/>
            <a:ext cx="12448520" cy="6858000"/>
            <a:chOff x="51372" y="-299723"/>
            <a:chExt cx="12448520" cy="6858000"/>
          </a:xfrm>
        </p:grpSpPr>
        <p:pic>
          <p:nvPicPr>
            <p:cNvPr id="35" name="Picture 34">
              <a:extLst>
                <a:ext uri="{FF2B5EF4-FFF2-40B4-BE49-F238E27FC236}">
                  <a16:creationId xmlns:a16="http://schemas.microsoft.com/office/drawing/2014/main" id="{1D7E9CE6-B445-F147-851F-705B4BB50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2" y="-299723"/>
              <a:ext cx="12166314" cy="6858000"/>
            </a:xfrm>
            <a:prstGeom prst="rect">
              <a:avLst/>
            </a:prstGeom>
          </p:spPr>
        </p:pic>
        <p:sp>
          <p:nvSpPr>
            <p:cNvPr id="36" name="TextBox 35">
              <a:extLst>
                <a:ext uri="{FF2B5EF4-FFF2-40B4-BE49-F238E27FC236}">
                  <a16:creationId xmlns:a16="http://schemas.microsoft.com/office/drawing/2014/main" id="{1FB953C3-F232-3445-9D9C-11F7A00D6920}"/>
                </a:ext>
              </a:extLst>
            </p:cNvPr>
            <p:cNvSpPr txBox="1"/>
            <p:nvPr/>
          </p:nvSpPr>
          <p:spPr>
            <a:xfrm>
              <a:off x="8130344" y="1217135"/>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Repaso de relaciones sanas</a:t>
              </a:r>
            </a:p>
          </p:txBody>
        </p:sp>
        <p:sp>
          <p:nvSpPr>
            <p:cNvPr id="37" name="TextBox 36">
              <a:extLst>
                <a:ext uri="{FF2B5EF4-FFF2-40B4-BE49-F238E27FC236}">
                  <a16:creationId xmlns:a16="http://schemas.microsoft.com/office/drawing/2014/main" id="{4430BF92-9F09-FA48-987E-FD386C5368CD}"/>
                </a:ext>
              </a:extLst>
            </p:cNvPr>
            <p:cNvSpPr txBox="1"/>
            <p:nvPr/>
          </p:nvSpPr>
          <p:spPr>
            <a:xfrm>
              <a:off x="4147281" y="2432020"/>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Señales de advertencia</a:t>
              </a:r>
            </a:p>
          </p:txBody>
        </p:sp>
        <p:sp>
          <p:nvSpPr>
            <p:cNvPr id="38" name="TextBox 37">
              <a:extLst>
                <a:ext uri="{FF2B5EF4-FFF2-40B4-BE49-F238E27FC236}">
                  <a16:creationId xmlns:a16="http://schemas.microsoft.com/office/drawing/2014/main" id="{148B1903-3C66-E44E-A730-14B1219F001B}"/>
                </a:ext>
              </a:extLst>
            </p:cNvPr>
            <p:cNvSpPr txBox="1"/>
            <p:nvPr/>
          </p:nvSpPr>
          <p:spPr>
            <a:xfrm>
              <a:off x="6039174" y="4164848"/>
              <a:ext cx="384706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Comportamientos peligrosos</a:t>
              </a:r>
            </a:p>
          </p:txBody>
        </p:sp>
        <p:sp>
          <p:nvSpPr>
            <p:cNvPr id="39" name="TextBox 38">
              <a:extLst>
                <a:ext uri="{FF2B5EF4-FFF2-40B4-BE49-F238E27FC236}">
                  <a16:creationId xmlns:a16="http://schemas.microsoft.com/office/drawing/2014/main" id="{299DBC37-758A-BB4C-9B46-EADF40436411}"/>
                </a:ext>
              </a:extLst>
            </p:cNvPr>
            <p:cNvSpPr txBox="1"/>
            <p:nvPr/>
          </p:nvSpPr>
          <p:spPr>
            <a:xfrm>
              <a:off x="7962705" y="5278898"/>
              <a:ext cx="374510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conseguir ayuda</a:t>
              </a:r>
            </a:p>
          </p:txBody>
        </p:sp>
        <p:grpSp>
          <p:nvGrpSpPr>
            <p:cNvPr id="40" name="Group 39">
              <a:extLst>
                <a:ext uri="{FF2B5EF4-FFF2-40B4-BE49-F238E27FC236}">
                  <a16:creationId xmlns:a16="http://schemas.microsoft.com/office/drawing/2014/main" id="{F418D00A-7948-3448-B52E-520FA323D92A}"/>
                </a:ext>
              </a:extLst>
            </p:cNvPr>
            <p:cNvGrpSpPr/>
            <p:nvPr/>
          </p:nvGrpSpPr>
          <p:grpSpPr>
            <a:xfrm>
              <a:off x="2074754" y="2032896"/>
              <a:ext cx="2533822" cy="1824159"/>
              <a:chOff x="6352683" y="1588900"/>
              <a:chExt cx="5034645" cy="3367148"/>
            </a:xfrm>
          </p:grpSpPr>
          <p:pic>
            <p:nvPicPr>
              <p:cNvPr id="51" name="Picture 50">
                <a:extLst>
                  <a:ext uri="{FF2B5EF4-FFF2-40B4-BE49-F238E27FC236}">
                    <a16:creationId xmlns:a16="http://schemas.microsoft.com/office/drawing/2014/main" id="{3F093C2C-547C-F04D-A96C-A895C0CA4120}"/>
                  </a:ext>
                </a:extLst>
              </p:cNvPr>
              <p:cNvPicPr>
                <a:picLocks noChangeAspect="1"/>
              </p:cNvPicPr>
              <p:nvPr/>
            </p:nvPicPr>
            <p:blipFill>
              <a:blip r:embed="rId4">
                <a:extLst>
                  <a:ext uri="{28A0092B-C50C-407E-A947-70E740481C1C}">
                    <a14:useLocalDpi xmlns:a14="http://schemas.microsoft.com/office/drawing/2010/main" val="0"/>
                  </a:ext>
                </a:extLst>
              </a:blip>
              <a:srcRect r="40821"/>
              <a:stretch>
                <a:fillRect/>
              </a:stretch>
            </p:blipFill>
            <p:spPr>
              <a:xfrm>
                <a:off x="6352683" y="1588900"/>
                <a:ext cx="3535029" cy="3367148"/>
              </a:xfrm>
              <a:prstGeom prst="rect">
                <a:avLst/>
              </a:prstGeom>
            </p:spPr>
          </p:pic>
          <p:pic>
            <p:nvPicPr>
              <p:cNvPr id="52" name="Picture 51">
                <a:extLst>
                  <a:ext uri="{FF2B5EF4-FFF2-40B4-BE49-F238E27FC236}">
                    <a16:creationId xmlns:a16="http://schemas.microsoft.com/office/drawing/2014/main" id="{F969F799-91E9-DB4E-8BB8-A5D859E7F59B}"/>
                  </a:ext>
                </a:extLst>
              </p:cNvPr>
              <p:cNvPicPr>
                <a:picLocks noChangeAspect="1"/>
              </p:cNvPicPr>
              <p:nvPr/>
            </p:nvPicPr>
            <p:blipFill>
              <a:blip r:embed="rId4">
                <a:extLst>
                  <a:ext uri="{28A0092B-C50C-407E-A947-70E740481C1C}">
                    <a14:useLocalDpi xmlns:a14="http://schemas.microsoft.com/office/drawing/2010/main" val="0"/>
                  </a:ext>
                </a:extLst>
              </a:blip>
              <a:srcRect l="61016"/>
              <a:stretch>
                <a:fillRect/>
              </a:stretch>
            </p:blipFill>
            <p:spPr>
              <a:xfrm>
                <a:off x="9058656" y="1588900"/>
                <a:ext cx="2328672" cy="3367148"/>
              </a:xfrm>
              <a:prstGeom prst="rect">
                <a:avLst/>
              </a:prstGeom>
            </p:spPr>
          </p:pic>
        </p:grpSp>
        <p:pic>
          <p:nvPicPr>
            <p:cNvPr id="41" name="Picture 40">
              <a:extLst>
                <a:ext uri="{FF2B5EF4-FFF2-40B4-BE49-F238E27FC236}">
                  <a16:creationId xmlns:a16="http://schemas.microsoft.com/office/drawing/2014/main" id="{985006BD-D5EC-3E47-8845-C59A8B507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174" y="602510"/>
              <a:ext cx="3095734" cy="1745027"/>
            </a:xfrm>
            <a:prstGeom prst="rect">
              <a:avLst/>
            </a:prstGeom>
          </p:spPr>
        </p:pic>
        <p:sp>
          <p:nvSpPr>
            <p:cNvPr id="42" name="TextBox 41">
              <a:extLst>
                <a:ext uri="{FF2B5EF4-FFF2-40B4-BE49-F238E27FC236}">
                  <a16:creationId xmlns:a16="http://schemas.microsoft.com/office/drawing/2014/main" id="{B703AC8A-EB7B-2D4D-8C33-78678A202337}"/>
                </a:ext>
              </a:extLst>
            </p:cNvPr>
            <p:cNvSpPr txBox="1"/>
            <p:nvPr/>
          </p:nvSpPr>
          <p:spPr>
            <a:xfrm>
              <a:off x="3891923" y="3432206"/>
              <a:ext cx="268827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43" name="Picture 42">
              <a:extLst>
                <a:ext uri="{FF2B5EF4-FFF2-40B4-BE49-F238E27FC236}">
                  <a16:creationId xmlns:a16="http://schemas.microsoft.com/office/drawing/2014/main" id="{0159BC6C-73C5-814D-95FA-24C133ABF291}"/>
                </a:ext>
              </a:extLst>
            </p:cNvPr>
            <p:cNvPicPr>
              <a:picLocks noChangeAspect="1"/>
            </p:cNvPicPr>
            <p:nvPr/>
          </p:nvPicPr>
          <p:blipFill>
            <a:blip r:embed="rId6"/>
            <a:stretch>
              <a:fillRect/>
            </a:stretch>
          </p:blipFill>
          <p:spPr>
            <a:xfrm>
              <a:off x="2421880" y="3416138"/>
              <a:ext cx="1568990" cy="1098788"/>
            </a:xfrm>
            <a:prstGeom prst="rect">
              <a:avLst/>
            </a:prstGeom>
          </p:spPr>
        </p:pic>
        <p:grpSp>
          <p:nvGrpSpPr>
            <p:cNvPr id="44" name="Group 43">
              <a:extLst>
                <a:ext uri="{FF2B5EF4-FFF2-40B4-BE49-F238E27FC236}">
                  <a16:creationId xmlns:a16="http://schemas.microsoft.com/office/drawing/2014/main" id="{196F46D3-E9BB-5D4D-B987-89CB0589C13E}"/>
                </a:ext>
              </a:extLst>
            </p:cNvPr>
            <p:cNvGrpSpPr/>
            <p:nvPr/>
          </p:nvGrpSpPr>
          <p:grpSpPr>
            <a:xfrm>
              <a:off x="2421880" y="4567701"/>
              <a:ext cx="3480154" cy="777198"/>
              <a:chOff x="5095134" y="4937848"/>
              <a:chExt cx="6674280" cy="1489892"/>
            </a:xfrm>
          </p:grpSpPr>
          <p:grpSp>
            <p:nvGrpSpPr>
              <p:cNvPr id="45" name="Group 44">
                <a:extLst>
                  <a:ext uri="{FF2B5EF4-FFF2-40B4-BE49-F238E27FC236}">
                    <a16:creationId xmlns:a16="http://schemas.microsoft.com/office/drawing/2014/main" id="{A45555AD-3A04-FC4B-9EAF-876CBAB27849}"/>
                  </a:ext>
                </a:extLst>
              </p:cNvPr>
              <p:cNvGrpSpPr/>
              <p:nvPr/>
            </p:nvGrpSpPr>
            <p:grpSpPr>
              <a:xfrm>
                <a:off x="6723132" y="4937848"/>
                <a:ext cx="3660312" cy="1489892"/>
                <a:chOff x="6790211" y="3503108"/>
                <a:chExt cx="3680658" cy="1643555"/>
              </a:xfrm>
            </p:grpSpPr>
            <p:sp>
              <p:nvSpPr>
                <p:cNvPr id="48" name="Rectangle 47">
                  <a:extLst>
                    <a:ext uri="{FF2B5EF4-FFF2-40B4-BE49-F238E27FC236}">
                      <a16:creationId xmlns:a16="http://schemas.microsoft.com/office/drawing/2014/main" id="{ABE5274F-34D9-2040-AFC3-30F076AE67DE}"/>
                    </a:ext>
                  </a:extLst>
                </p:cNvPr>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BBAD97A2-69B6-4647-9677-89E699F2FEF9}"/>
                    </a:ext>
                  </a:extLst>
                </p:cNvPr>
                <p:cNvPicPr>
                  <a:picLocks noChangeAspect="1"/>
                </p:cNvPicPr>
                <p:nvPr/>
              </p:nvPicPr>
              <p:blipFill>
                <a:blip r:embed="rId7">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50" name="Title 1">
                  <a:extLst>
                    <a:ext uri="{FF2B5EF4-FFF2-40B4-BE49-F238E27FC236}">
                      <a16:creationId xmlns:a16="http://schemas.microsoft.com/office/drawing/2014/main" id="{7268BDF4-92FB-2640-B8DE-822027D1AC84}"/>
                    </a:ext>
                  </a:extLst>
                </p:cNvPr>
                <p:cNvSpPr txBox="1"/>
                <p:nvPr/>
              </p:nvSpPr>
              <p:spPr>
                <a:xfrm>
                  <a:off x="8310753" y="3727496"/>
                  <a:ext cx="2160116" cy="1194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050" b="1" i="0" strike="noStrike" cap="none" spc="0" baseline="0">
                      <a:solidFill>
                        <a:srgbClr val="000000"/>
                      </a:solidFill>
                      <a:effectLst/>
                      <a:latin typeface="Tahoma"/>
                      <a:ea typeface="Tahoma"/>
                      <a:cs typeface="Tahoma"/>
                    </a:rPr>
                    <a:t>¡Peligroso!</a:t>
                  </a:r>
                </a:p>
              </p:txBody>
            </p:sp>
          </p:grpSp>
          <p:pic>
            <p:nvPicPr>
              <p:cNvPr id="46" name="Picture 45">
                <a:extLst>
                  <a:ext uri="{FF2B5EF4-FFF2-40B4-BE49-F238E27FC236}">
                    <a16:creationId xmlns:a16="http://schemas.microsoft.com/office/drawing/2014/main" id="{D195F5B9-B808-494D-82B8-DA084E575C43}"/>
                  </a:ext>
                </a:extLst>
              </p:cNvPr>
              <p:cNvPicPr>
                <a:picLocks noChangeAspect="1"/>
              </p:cNvPicPr>
              <p:nvPr/>
            </p:nvPicPr>
            <p:blipFill>
              <a:blip r:embed="rId8">
                <a:extLst>
                  <a:ext uri="{28A0092B-C50C-407E-A947-70E740481C1C}">
                    <a14:useLocalDpi xmlns:a14="http://schemas.microsoft.com/office/drawing/2010/main" val="0"/>
                  </a:ext>
                </a:extLst>
              </a:blip>
              <a:srcRect l="7105" t="24006" r="50548" b="19076"/>
              <a:stretch>
                <a:fillRect/>
              </a:stretch>
            </p:blipFill>
            <p:spPr>
              <a:xfrm>
                <a:off x="5095134" y="5085000"/>
                <a:ext cx="1429547" cy="1083073"/>
              </a:xfrm>
              <a:prstGeom prst="rect">
                <a:avLst/>
              </a:prstGeom>
            </p:spPr>
          </p:pic>
          <p:pic>
            <p:nvPicPr>
              <p:cNvPr id="47" name="Picture 46">
                <a:extLst>
                  <a:ext uri="{FF2B5EF4-FFF2-40B4-BE49-F238E27FC236}">
                    <a16:creationId xmlns:a16="http://schemas.microsoft.com/office/drawing/2014/main" id="{E4ED8FCB-7A22-AE4E-9287-C20BBFE5F7C8}"/>
                  </a:ext>
                </a:extLst>
              </p:cNvPr>
              <p:cNvPicPr>
                <a:picLocks noChangeAspect="1"/>
              </p:cNvPicPr>
              <p:nvPr/>
            </p:nvPicPr>
            <p:blipFill>
              <a:blip r:embed="rId8">
                <a:extLst>
                  <a:ext uri="{28A0092B-C50C-407E-A947-70E740481C1C}">
                    <a14:useLocalDpi xmlns:a14="http://schemas.microsoft.com/office/drawing/2010/main" val="0"/>
                  </a:ext>
                </a:extLst>
              </a:blip>
              <a:srcRect l="7105" t="24006" r="50548" b="19076"/>
              <a:stretch>
                <a:fillRect/>
              </a:stretch>
            </p:blipFill>
            <p:spPr>
              <a:xfrm>
                <a:off x="10339867" y="5085000"/>
                <a:ext cx="1429547" cy="1083073"/>
              </a:xfrm>
              <a:prstGeom prst="rect">
                <a:avLst/>
              </a:prstGeom>
            </p:spPr>
          </p:pic>
        </p:grpSp>
      </p:grpSp>
      <p:pic>
        <p:nvPicPr>
          <p:cNvPr id="53" name="Picture 52">
            <a:extLst>
              <a:ext uri="{FF2B5EF4-FFF2-40B4-BE49-F238E27FC236}">
                <a16:creationId xmlns:a16="http://schemas.microsoft.com/office/drawing/2014/main" id="{49D16B78-FB01-BA44-8133-AE800F49E73A}"/>
              </a:ext>
            </a:extLst>
          </p:cNvPr>
          <p:cNvPicPr>
            <a:picLocks noChangeAspect="1"/>
          </p:cNvPicPr>
          <p:nvPr/>
        </p:nvPicPr>
        <p:blipFill>
          <a:blip r:embed="rId9">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54" name="Footer Placeholder 3">
            <a:extLst>
              <a:ext uri="{FF2B5EF4-FFF2-40B4-BE49-F238E27FC236}">
                <a16:creationId xmlns:a16="http://schemas.microsoft.com/office/drawing/2014/main" id="{4CA3E089-3FA1-D14C-ADFB-B4161A8176CB}"/>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55" name="TextBox 54">
            <a:extLst>
              <a:ext uri="{FF2B5EF4-FFF2-40B4-BE49-F238E27FC236}">
                <a16:creationId xmlns:a16="http://schemas.microsoft.com/office/drawing/2014/main" id="{2743EB97-C400-A241-B6F0-48C2CA8B3561}"/>
              </a:ext>
            </a:extLst>
          </p:cNvPr>
          <p:cNvSpPr txBox="1"/>
          <p:nvPr/>
        </p:nvSpPr>
        <p:spPr>
          <a:xfrm>
            <a:off x="1838294" y="241969"/>
            <a:ext cx="460022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57" name="Picture 2" descr="4f7404e9-4e46-4c7e-b722-ae5465174d6e@namprd16">
            <a:extLst>
              <a:ext uri="{FF2B5EF4-FFF2-40B4-BE49-F238E27FC236}">
                <a16:creationId xmlns:a16="http://schemas.microsoft.com/office/drawing/2014/main" id="{146CFBC4-E053-0D43-A4B4-3439AFE5DC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005" r="42347" b="24150"/>
          <a:stretch>
            <a:fillRect/>
          </a:stretch>
        </p:blipFill>
        <p:spPr bwMode="auto">
          <a:xfrm>
            <a:off x="6464228" y="5228916"/>
            <a:ext cx="1368157" cy="157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rcRect l="67315" t="67058" r="20748" b="14772"/>
          <a:stretch>
            <a:fillRect/>
          </a:stretch>
        </p:blipFill>
        <p:spPr>
          <a:xfrm>
            <a:off x="1342397" y="1043680"/>
            <a:ext cx="1452282" cy="1246094"/>
          </a:xfrm>
          <a:prstGeom prst="rect">
            <a:avLst/>
          </a:prstGeom>
        </p:spPr>
      </p:pic>
    </p:spTree>
    <p:extLst>
      <p:ext uri="{BB962C8B-B14F-4D97-AF65-F5344CB8AC3E}">
        <p14:creationId xmlns:p14="http://schemas.microsoft.com/office/powerpoint/2010/main" val="7756780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13213</TotalTime>
  <Words>7548</Words>
  <Application>Microsoft Macintosh PowerPoint</Application>
  <PresentationFormat>Widescreen</PresentationFormat>
  <Paragraphs>584</Paragraphs>
  <Slides>43</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PraterBlockPro</vt:lpstr>
      <vt:lpstr>Calibri</vt:lpstr>
      <vt:lpstr>Marvin Round</vt:lpstr>
      <vt:lpstr>Smoothy Slanted</vt:lpstr>
      <vt:lpstr>Arial</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Abuso verbal</vt:lpstr>
      <vt:lpstr>Abuso físico</vt:lpstr>
      <vt:lpstr>Abuso sexual</vt:lpstr>
      <vt:lpstr>No se meterá en problemas.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255</cp:revision>
  <dcterms:created xsi:type="dcterms:W3CDTF">2021-06-11T20:56:57Z</dcterms:created>
  <dcterms:modified xsi:type="dcterms:W3CDTF">2023-02-28T20:45:43Z</dcterms:modified>
</cp:coreProperties>
</file>