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486" autoAdjust="0"/>
    <p:restoredTop sz="95394" autoAdjust="0"/>
  </p:normalViewPr>
  <p:slideViewPr>
    <p:cSldViewPr snapToGrid="0">
      <p:cViewPr>
        <p:scale>
          <a:sx n="162" d="100"/>
          <a:sy n="162" d="100"/>
        </p:scale>
        <p:origin x="-5928" y="-1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EBB1A-8346-4577-A176-2C64ED05AC3A}" type="datetimeFigureOut">
              <a:rPr lang="en-US" smtClean="0"/>
              <a:t>2/28/23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959CD-53FD-444A-990B-4DF1F253E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70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4125C-4E5D-4456-B06B-95D642933F76}" type="slidenum">
              <a:rPr lang="en-US" smtClean="0">
                <a:solidFill>
                  <a:prstClr val="black"/>
                </a:solidFill>
              </a:r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31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959CD-53FD-444A-990B-4DF1F253E4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61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959CD-53FD-444A-990B-4DF1F253E4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45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s-MX" sz="1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SAFE agradece al Consejo de Texas para Discapacidades de Desarrollo el financiamiento de este programa de estudios.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AA58B-7F68-4F22-A5B3-354C37D900B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29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AA58B-7F68-4F22-A5B3-354C37D900B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2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A1D3-B73B-4F5A-8093-CC5519C5347F}" type="datetime1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266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541B-1E16-42FC-B095-0A6FF3CB7497}" type="datetime1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1659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BF37-B4FE-4592-B492-59E7F77FAA9B}" type="datetime1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605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D870-DEAB-4889-BFC2-56C9F9976376}" type="datetime1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7442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5605-3A48-482E-BD30-D9E21B9239BC}" type="datetime1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978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D368-2069-40DC-ABF0-540039855746}" type="datetime1">
              <a:rPr lang="en-US" smtClean="0"/>
              <a:t>2/28/23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3AA-3659-4BC6-8BE5-B7902EF725F8}" type="datetime1">
              <a:rPr lang="en-US" smtClean="0"/>
              <a:t>2/28/23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220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9ABC-4912-48DF-BEBF-168F0C2972A8}" type="datetime1">
              <a:rPr lang="en-US" smtClean="0"/>
              <a:t>2/28/23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41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2134-62D3-4FCC-8C0A-356DB9E89BB4}" type="datetime1">
              <a:rPr lang="en-US" smtClean="0"/>
              <a:t>2/28/23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5206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479-8789-4E09-8175-BD68ABAA4F80}" type="datetime1">
              <a:rPr lang="en-US" smtClean="0"/>
              <a:t>2/28/23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1850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064-9ED6-4877-87ED-AFBC4E337A6C}" type="datetime1">
              <a:rPr lang="en-US" smtClean="0"/>
              <a:t>2/28/23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CA047B-E087-4FC6-8954-C6D9BC87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360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03989-2FD3-47DC-AFC6-8961E93719A1}" type="datetime1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7" t="37681" r="37800" b="44734"/>
          <a:stretch>
            <a:fillRect/>
          </a:stretch>
        </p:blipFill>
        <p:spPr>
          <a:xfrm>
            <a:off x="9939130" y="180921"/>
            <a:ext cx="1987826" cy="786488"/>
          </a:xfrm>
          <a:prstGeom prst="rect">
            <a:avLst/>
          </a:prstGeom>
        </p:spPr>
      </p:pic>
      <p:sp>
        <p:nvSpPr>
          <p:cNvPr id="8" name="Footer Placeholder 3"/>
          <p:cNvSpPr txBox="1"/>
          <p:nvPr userDrawn="1"/>
        </p:nvSpPr>
        <p:spPr>
          <a:xfrm>
            <a:off x="8967435" y="6574520"/>
            <a:ext cx="3224565" cy="2998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 cap="all" baseline="0">
                <a:solidFill>
                  <a:srgbClr val="FFFFFF"/>
                </a:solidFill>
                <a:latin typeface="Verdana"/>
                <a:ea typeface="+mn-ea"/>
                <a:cs typeface="Verdan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900" b="1" i="0" strike="noStrike" cap="all" spc="0" baseline="0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© 2023 Programa de Servicios para Personas con Discapacidades de SAFE</a:t>
            </a:r>
          </a:p>
        </p:txBody>
      </p:sp>
    </p:spTree>
    <p:extLst>
      <p:ext uri="{BB962C8B-B14F-4D97-AF65-F5344CB8AC3E}">
        <p14:creationId xmlns:p14="http://schemas.microsoft.com/office/powerpoint/2010/main" val="302667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29.xml"/><Relationship Id="rId18" Type="http://schemas.openxmlformats.org/officeDocument/2006/relationships/slide" Target="slide25.xml"/><Relationship Id="rId3" Type="http://schemas.openxmlformats.org/officeDocument/2006/relationships/slide" Target="slide3.xml"/><Relationship Id="rId7" Type="http://schemas.openxmlformats.org/officeDocument/2006/relationships/slide" Target="slide27.xml"/><Relationship Id="rId12" Type="http://schemas.openxmlformats.org/officeDocument/2006/relationships/slide" Target="slide23.xml"/><Relationship Id="rId17" Type="http://schemas.openxmlformats.org/officeDocument/2006/relationships/slide" Target="slide19.xml"/><Relationship Id="rId2" Type="http://schemas.openxmlformats.org/officeDocument/2006/relationships/notesSlide" Target="../notesSlides/notesSlide2.xml"/><Relationship Id="rId16" Type="http://schemas.openxmlformats.org/officeDocument/2006/relationships/slide" Target="slide13.xml"/><Relationship Id="rId20" Type="http://schemas.openxmlformats.org/officeDocument/2006/relationships/slide" Target="slide3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11" Type="http://schemas.openxmlformats.org/officeDocument/2006/relationships/slide" Target="slide17.xml"/><Relationship Id="rId5" Type="http://schemas.openxmlformats.org/officeDocument/2006/relationships/slide" Target="slide15.xml"/><Relationship Id="rId15" Type="http://schemas.openxmlformats.org/officeDocument/2006/relationships/slide" Target="slide7.xml"/><Relationship Id="rId10" Type="http://schemas.openxmlformats.org/officeDocument/2006/relationships/slide" Target="slide11.xml"/><Relationship Id="rId19" Type="http://schemas.openxmlformats.org/officeDocument/2006/relationships/slide" Target="slide31.xml"/><Relationship Id="rId4" Type="http://schemas.openxmlformats.org/officeDocument/2006/relationships/slide" Target="slide9.xml"/><Relationship Id="rId9" Type="http://schemas.openxmlformats.org/officeDocument/2006/relationships/slide" Target="slide5.xml"/><Relationship Id="rId14" Type="http://schemas.openxmlformats.org/officeDocument/2006/relationships/slide" Target="slide3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7200" b="1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Jeopardy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sz="2400" b="0" i="0" strike="noStrike" cap="none" spc="0" baseline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Relaciones sanas y sexualidad más segura</a:t>
            </a:r>
          </a:p>
        </p:txBody>
      </p:sp>
    </p:spTree>
    <p:extLst>
      <p:ext uri="{BB962C8B-B14F-4D97-AF65-F5344CB8AC3E}">
        <p14:creationId xmlns:p14="http://schemas.microsoft.com/office/powerpoint/2010/main" val="216518226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8314" y="1186249"/>
            <a:ext cx="7742144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El consentimiento es pedir a alguien su aceptación o permiso y esperar una respuesta. Básicamente, el consentimiento es cuando pregunta, y alguien dice que sí.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8769" y="41685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25067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Consentimiento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/>
          </a:p>
          <a:p>
            <a:endParaRPr lang="en-US" sz="3200"/>
          </a:p>
          <a:p>
            <a:endParaRPr lang="en-US" sz="3200"/>
          </a:p>
          <a:p>
            <a:pPr marL="0" indent="0">
              <a:buNone/>
            </a:pPr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¿Falso o verdadero? </a:t>
            </a:r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Si alguien le da su consentimiento (dice que sí) para darle un beso el martes, puede besarlo/a/e sin preguntar el jueves.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6439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8314" y="1186249"/>
            <a:ext cx="7742144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defTabSz="457200"/>
            <a:endParaRPr lang="en-US" sz="2400">
              <a:solidFill>
                <a:srgbClr val="000000"/>
              </a:solidFill>
            </a:endParaRPr>
          </a:p>
          <a:p>
            <a:pPr defTabSz="457200"/>
            <a:r>
              <a:rPr lang="es-MX" sz="24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Falso. </a:t>
            </a: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Debe preguntar cada vez que toca o besa a alguien. </a:t>
            </a:r>
          </a:p>
        </p:txBody>
      </p:sp>
      <p:pic>
        <p:nvPicPr>
          <p:cNvPr id="5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8983" y="5098803"/>
            <a:ext cx="1014993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2365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Consentimiento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/>
          </a:p>
          <a:p>
            <a:pPr algn="ctr"/>
            <a:endParaRPr lang="en-US" sz="3200"/>
          </a:p>
          <a:p>
            <a:pPr algn="ctr"/>
            <a:endParaRPr lang="en-US" sz="3200"/>
          </a:p>
          <a:p>
            <a:pPr marL="0" indent="0">
              <a:buNone/>
            </a:pPr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¿Falso o verdadero? </a:t>
            </a:r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Una persona que está tomando alcohol o usando drogas puede dar su consentimiento.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49629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5834" y="917308"/>
            <a:ext cx="7846298" cy="411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defTabSz="457200"/>
            <a:r>
              <a:rPr lang="es-MX" sz="24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Falso. </a:t>
            </a: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Para poder conseguir consentimiento, las dos personas deben estar pensando claramente. Esto significa que las dos personas están despiertas (no dormidas) y sobrias (no tomando ni usando drogas).</a:t>
            </a:r>
          </a:p>
          <a:p>
            <a:pPr defTabSz="457200"/>
            <a:endParaRPr lang="en-US" sz="2400">
              <a:solidFill>
                <a:srgbClr val="000000"/>
              </a:solidFill>
            </a:endParaRP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Para conseguir consentimiento, las dos personas deben dar un sí con emoción. No debe haber presión. Y asegúrese de verificar que la persona aún da su consentimiento.</a:t>
            </a:r>
          </a:p>
        </p:txBody>
      </p:sp>
      <p:pic>
        <p:nvPicPr>
          <p:cNvPr id="5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8983" y="5098803"/>
            <a:ext cx="1014993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7401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Anatomía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Corbel" panose="020B0503020204020204" pitchFamily="34" charset="0"/>
            </a:endParaRPr>
          </a:p>
          <a:p>
            <a:endParaRPr lang="en-US">
              <a:latin typeface="Corbel" panose="020B0503020204020204" pitchFamily="34" charset="0"/>
            </a:endParaRPr>
          </a:p>
          <a:p>
            <a:endParaRPr lang="en-US">
              <a:latin typeface="Corbel" panose="020B0503020204020204" pitchFamily="34" charset="0"/>
            </a:endParaRPr>
          </a:p>
          <a:p>
            <a:endParaRPr lang="en-US">
              <a:latin typeface="Corbel" panose="020B0503020204020204" pitchFamily="34" charset="0"/>
            </a:endParaRPr>
          </a:p>
          <a:p>
            <a:endParaRPr lang="en-US">
              <a:latin typeface="Corbel" panose="020B0503020204020204" pitchFamily="34" charset="0"/>
            </a:endParaRP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9" name="Content Placeholder 2"/>
          <p:cNvSpPr txBox="1"/>
          <p:nvPr/>
        </p:nvSpPr>
        <p:spPr>
          <a:xfrm>
            <a:off x="4953000" y="883920"/>
            <a:ext cx="6492240" cy="52578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Tx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</a:pPr>
            <a:endParaRPr lang="en-US" sz="320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>
              <a:buClr>
                <a:srgbClr val="000000"/>
              </a:buClr>
            </a:pPr>
            <a:endParaRPr lang="en-US" sz="320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>
              <a:buClr>
                <a:srgbClr val="000000"/>
              </a:buClr>
            </a:pPr>
            <a:endParaRPr lang="en-US" sz="320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>
              <a:buClr>
                <a:srgbClr val="000000"/>
              </a:buClr>
            </a:pPr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¿Falso o verdadero? </a:t>
            </a:r>
          </a:p>
          <a:p>
            <a:pPr>
              <a:buClr>
                <a:srgbClr val="000000"/>
              </a:buClr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Algunos cuerpos son buenos y otros cuerpos son malos.</a:t>
            </a:r>
            <a:endParaRPr lang="en-US" sz="32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3444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20832" y="1266931"/>
            <a:ext cx="7742144" cy="192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defTabSz="457200"/>
            <a:r>
              <a:rPr lang="es-MX" sz="24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¡¡Falso!! </a:t>
            </a: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¡Todos los cuerpos son increíbles! </a:t>
            </a: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No hay cuerpos malos.</a:t>
            </a:r>
          </a:p>
        </p:txBody>
      </p:sp>
      <p:pic>
        <p:nvPicPr>
          <p:cNvPr id="5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8983" y="5098803"/>
            <a:ext cx="1014993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70744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Anatomía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5059" y="691590"/>
            <a:ext cx="6172200" cy="4873625"/>
          </a:xfrm>
        </p:spPr>
        <p:txBody>
          <a:bodyPr/>
          <a:lstStyle/>
          <a:p>
            <a:endParaRPr lang="en-US">
              <a:latin typeface="Corbel" panose="020B0503020204020204" pitchFamily="34" charset="0"/>
            </a:endParaRPr>
          </a:p>
          <a:p>
            <a:endParaRPr lang="en-US">
              <a:latin typeface="Corbel" panose="020B0503020204020204" pitchFamily="34" charset="0"/>
            </a:endParaRPr>
          </a:p>
          <a:p>
            <a:endParaRPr lang="en-US">
              <a:latin typeface="Corbel" panose="020B0503020204020204" pitchFamily="34" charset="0"/>
            </a:endParaRPr>
          </a:p>
          <a:p>
            <a:endParaRPr lang="en-US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Nombre una cosa que le sucede al cuerpo de una persona con pene y testículos durante la pubertad.</a:t>
            </a: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2653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3503" y="836626"/>
            <a:ext cx="7742144" cy="4480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MX" sz="24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Algunas cosas que le suceden al cuerpo de una persona con pene son las siguientes: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La nuez de la garganta se hace más grande y la voz se hace más grave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 la persona le crece el vello del cuerpo y le sale vello facial (barba y bigote)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Los hombros se hacen más anchos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Le sale vello púbico (pelo alrededor del pene y los testículos)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El pene y los testículos se hacen más grandes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El cuerpo se hace más muscular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La persona comienza a tener erecciones y puede eyacular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25647" y="4548352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82146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Anatomía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200"/>
          </a:p>
          <a:p>
            <a:pPr algn="ctr"/>
            <a:endParaRPr lang="en-US" sz="3200"/>
          </a:p>
          <a:p>
            <a:pPr algn="ctr"/>
            <a:endParaRPr lang="en-US" sz="3200"/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Nombre una cosa que le sucede al cuerpo de una persona con vulva y vagina durante la pubertad.</a:t>
            </a: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99431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455277"/>
              </p:ext>
            </p:extLst>
          </p:nvPr>
        </p:nvGraphicFramePr>
        <p:xfrm>
          <a:off x="383581" y="1807317"/>
          <a:ext cx="11524734" cy="40456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0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0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0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207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2897">
                <a:tc>
                  <a:txBody>
                    <a:bodyPr/>
                    <a:lstStyle/>
                    <a:p>
                      <a:pPr algn="ctr"/>
                      <a:r>
                        <a:rPr lang="es-MX" sz="2000" b="1" i="0" strike="noStrike" cap="none" spc="0" baseline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Caja de herramientas para relaciones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i="0" strike="noStrike" cap="none" spc="0" baseline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Consentimiento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i="0" strike="noStrike" cap="none" spc="0" baseline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Anatomía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i="0" strike="noStrike" cap="none" spc="0" baseline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Relaciones sanas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i="0" strike="noStrike" cap="none" spc="0" baseline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Seguridad en 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i="0" strike="noStrike" cap="none" spc="0" baseline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Sexualidad más segura</a:t>
                      </a:r>
                      <a:endParaRPr lang="en-US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3254">
                <a:tc>
                  <a:txBody>
                    <a:bodyPr/>
                    <a:lstStyle/>
                    <a:p>
                      <a:pPr algn="ctr"/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3" action="ppaction://hlinksldjump"/>
                        </a:rPr>
                        <a:t>1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4" action="ppaction://hlinksldjump"/>
                        </a:rPr>
                        <a:t>1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5" action="ppaction://hlinksldjump"/>
                        </a:rPr>
                        <a:t>1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6" action="ppaction://hlinksldjump"/>
                        </a:rPr>
                        <a:t>1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7" action="ppaction://hlinksldjump"/>
                        </a:rPr>
                        <a:t>1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8" action="ppaction://hlinksldjump"/>
                        </a:rPr>
                        <a:t>1</a:t>
                      </a:r>
                      <a:endParaRPr lang="en-US" sz="4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3254">
                <a:tc>
                  <a:txBody>
                    <a:bodyPr/>
                    <a:lstStyle/>
                    <a:p>
                      <a:pPr algn="ctr"/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9" action="ppaction://hlinksldjump"/>
                        </a:rPr>
                        <a:t>2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0" action="ppaction://hlinksldjump"/>
                        </a:rPr>
                        <a:t>2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1" action="ppaction://hlinksldjump"/>
                        </a:rPr>
                        <a:t>2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2" action="ppaction://hlinksldjump"/>
                        </a:rPr>
                        <a:t>2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3" action="ppaction://hlinksldjump"/>
                        </a:rPr>
                        <a:t>2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4" action="ppaction://hlinksldjump"/>
                        </a:rPr>
                        <a:t>2</a:t>
                      </a:r>
                      <a:endParaRPr lang="en-US" sz="4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254">
                <a:tc>
                  <a:txBody>
                    <a:bodyPr/>
                    <a:lstStyle/>
                    <a:p>
                      <a:pPr algn="ctr"/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5" action="ppaction://hlinksldjump"/>
                        </a:rPr>
                        <a:t>3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6" action="ppaction://hlinksldjump"/>
                        </a:rPr>
                        <a:t>3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7" action="ppaction://hlinksldjump"/>
                        </a:rPr>
                        <a:t>3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8" action="ppaction://hlinksldjump"/>
                        </a:rPr>
                        <a:t>3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9" action="ppaction://hlinksldjump"/>
                        </a:rPr>
                        <a:t>3</a:t>
                      </a:r>
                      <a:endParaRPr lang="en-US" sz="4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4400" b="1" i="0" strike="noStrike" cap="none" spc="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20" action="ppaction://hlinksldjump"/>
                        </a:rPr>
                        <a:t>3</a:t>
                      </a:r>
                      <a:endParaRPr lang="en-US" sz="4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6947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3843" y="930755"/>
            <a:ext cx="7742144" cy="338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Algunas cosas que le suceden al cuerpo de una persona con vulva son las siguientes: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Los senos se tornan más grandes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Las caderas se hacen más anchas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Le sale vello púbico (pelo alrededor de la vulva)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Le sale vello en las axilas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Le crece el vello en el cuerpo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Comienza la menstruación (la “regla”)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Puede sentir hormigueo y humedad en la vagina 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428" y="4464424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01649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968" y="640080"/>
            <a:ext cx="3360657" cy="2286000"/>
          </a:xfrm>
        </p:spPr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Relaciones sanas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741" y="1242919"/>
            <a:ext cx="6172200" cy="4873625"/>
          </a:xfrm>
        </p:spPr>
        <p:txBody>
          <a:bodyPr>
            <a:normAutofit/>
          </a:bodyPr>
          <a:lstStyle/>
          <a:p>
            <a:pPr algn="ctr"/>
            <a:endParaRPr lang="en-US" sz="3200" b="1"/>
          </a:p>
          <a:p>
            <a:pPr algn="ctr"/>
            <a:endParaRPr lang="en-US" sz="3200" b="1"/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Usted cree que alguien es lindo/a/e y quiere salir con esa persona. ¿Cuál es la única manera de saber con seguridad si esa persona quiere salir con usted?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177" y="2926080"/>
            <a:ext cx="3932237" cy="3811588"/>
          </a:xfrm>
        </p:spPr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96674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1420" y="957649"/>
            <a:ext cx="7742144" cy="3017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defTabSz="457200"/>
            <a:r>
              <a:rPr lang="es-MX" sz="24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¡Pregunte! </a:t>
            </a: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Puede preguntarle: “¿Quiere salir a una cita conmigo?” Algunas veces pensamos que estamos saliendo con alguien si coquetean con nosotros o si pasan tiempo con nosotros. Pero quizás solo sean amigables. La única manera de saber con seguridad si están saliendo es preguntándole.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8769" y="41685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90022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365" y="594359"/>
            <a:ext cx="3421929" cy="2286000"/>
          </a:xfrm>
        </p:spPr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Relaciones sanas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200" b="1"/>
          </a:p>
          <a:p>
            <a:pPr algn="ctr"/>
            <a:endParaRPr lang="en-US" sz="3200" b="1"/>
          </a:p>
          <a:p>
            <a:pPr algn="ctr"/>
            <a:endParaRPr lang="en-US" sz="3200" b="1"/>
          </a:p>
          <a:p>
            <a:pPr marL="0" indent="0">
              <a:buNone/>
            </a:pPr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¿Falso o verdadero? </a:t>
            </a:r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Si invita a alguien a salir y dice que no, eso significa que es una mala persona.</a:t>
            </a: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10" y="2880359"/>
            <a:ext cx="3932237" cy="3811588"/>
          </a:xfrm>
        </p:spPr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2099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8314" y="1186249"/>
            <a:ext cx="7742144" cy="3017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defTabSz="457200"/>
            <a:r>
              <a:rPr lang="es-MX" sz="24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¡Falso! </a:t>
            </a:r>
          </a:p>
          <a:p>
            <a:pPr defTabSz="457200"/>
            <a:endParaRPr lang="en-US" sz="2400" b="1">
              <a:solidFill>
                <a:srgbClr val="000000"/>
              </a:solidFill>
            </a:endParaRP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El rechazo lastima, pero nos sucede a todas las personas. Si invita a alguien a salir y dice que no, no significa que esa persona está mal. Y tampoco significa que algo está mal con usted.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427" y="43971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704008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11" y="594359"/>
            <a:ext cx="3459637" cy="2286000"/>
          </a:xfrm>
        </p:spPr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Relaciones sanas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200"/>
          </a:p>
          <a:p>
            <a:pPr algn="ctr"/>
            <a:endParaRPr lang="en-US" sz="3200"/>
          </a:p>
          <a:p>
            <a:pPr algn="ctr"/>
            <a:endParaRPr lang="en-US" sz="3200"/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¿Con quién puede hablar si alguien le lastima a usted o a alguien que conoce o si abusa de usted o de alguien que conoce?</a:t>
            </a: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663" y="2809875"/>
            <a:ext cx="3932237" cy="3811588"/>
          </a:xfrm>
        </p:spPr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06383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8314" y="1186249"/>
            <a:ext cx="7742144" cy="192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buFont typeface="+mj-lt"/>
              <a:buAutoNum type="arabicPeriod"/>
            </a:pPr>
            <a:endParaRPr lang="en-US" sz="2400">
              <a:solidFill>
                <a:srgbClr val="000000"/>
              </a:solidFill>
            </a:endParaRPr>
          </a:p>
          <a:p>
            <a:pPr marL="342900" indent="-342900" defTabSz="457200">
              <a:buFont typeface="+mj-lt"/>
              <a:buAutoNum type="arabicPeriod"/>
            </a:pPr>
            <a:endParaRPr lang="en-US" sz="2400">
              <a:solidFill>
                <a:srgbClr val="000000"/>
              </a:solidFill>
            </a:endParaRPr>
          </a:p>
          <a:p>
            <a:pPr marL="342900" indent="-342900" defTabSz="457200">
              <a:buFont typeface="+mj-lt"/>
              <a:buAutoNum type="arabicPeriod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Una persona adulta de confianza en su círculo de confianza (círculo verde) en el Mapa de relaciones.</a:t>
            </a:r>
          </a:p>
          <a:p>
            <a:pPr marL="342900" indent="-342900" defTabSz="457200">
              <a:buFont typeface="+mj-lt"/>
              <a:buAutoNum type="arabicPeriod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La policía (911)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427" y="43971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52832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Seguridad en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5039" y="1986742"/>
            <a:ext cx="649224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¿Qué es el ciberacoso?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57121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6515" y="1405705"/>
            <a:ext cx="7742144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El ciberacoso es cuando personas le dicen o hacen cosas ofensivas en línea o en el teléfono. El ciberacoso incluye dejar comentarios ofensivos, divulgar rumores y excluir a personas (no dejarlas estar en un grupo).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427" y="43971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53778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Seguridad en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5039" y="2729214"/>
            <a:ext cx="6492240" cy="1700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Nombre 2 cosas que puede hacer si le ciberacosan.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08542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Caja de herramientas para relaciones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Si la persona con la que sale no respeta su límite, ¿cuáles 2 herramientas de la caja de herramientas usaría para poner su límite?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73197" y="5861050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3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54514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8314" y="1186249"/>
            <a:ext cx="7742144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457200">
              <a:buFont typeface="+mj-lt"/>
              <a:buAutoNum type="arabicPeriod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Decirle a una persona adulta de confianza, alguien en el círculo verde en su Mapa de relaciones</a:t>
            </a:r>
          </a:p>
          <a:p>
            <a:pPr marL="457200" indent="-457200" defTabSz="457200">
              <a:buFont typeface="+mj-lt"/>
              <a:buAutoNum type="arabicPeriod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Usar las herramientas que tiene en línea como el bloqueo o los reportes</a:t>
            </a:r>
          </a:p>
          <a:p>
            <a:pPr marL="457200" indent="-457200" defTabSz="457200">
              <a:buFont typeface="+mj-lt"/>
              <a:buAutoNum type="arabicPeriod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Tomar un descanso de estar en línea</a:t>
            </a:r>
          </a:p>
          <a:p>
            <a:pPr marL="457200" indent="-457200" defTabSz="457200">
              <a:buFont typeface="+mj-lt"/>
              <a:buAutoNum type="arabicPeriod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Hacer algo de autocuidado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427" y="43971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56599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Seguridad en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5039" y="2234900"/>
            <a:ext cx="6492240" cy="229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¿Falso o verdadero? </a:t>
            </a:r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Si comparte un mensaje sexual o una foto de un desnudo, lo puede recuperar después.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790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8314" y="1186249"/>
            <a:ext cx="7742144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MX" sz="24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¡¡Falso!! </a:t>
            </a: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Después de que comparta un mensaje o una foto con alguien, nunca la podrá recuperar. Antes de compartir mensajes o fotos sexuales, recuerde que, una vez que alguien tenga un mensaje o una foto privada, podría compartirla con otras personas o publicarla en línea.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427" y="43971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57885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Sexualidad más segura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334" y="2591594"/>
            <a:ext cx="6492240" cy="91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¿Qué es una ITS?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537647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8314" y="1186249"/>
            <a:ext cx="7742144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Una ITS es una infección transmitida sexualmente. Las ITS son enfermedades que le puede dar si tiene sexo oral, vaginal o anal con alguien que tenga una ITS.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427" y="43971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18112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Sexualidad más segura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3752" y="1911096"/>
            <a:ext cx="6492240" cy="1783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¿Falso o verdadero? </a:t>
            </a:r>
          </a:p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Las ITS solo se pueden contagiar por sexo de pene en la vagina.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29051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407" y="1630002"/>
            <a:ext cx="7742144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MX" sz="24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¡¡Falso!! </a:t>
            </a:r>
          </a:p>
          <a:p>
            <a:pPr defTabSz="457200"/>
            <a:endParaRPr lang="en-US" sz="2400" b="1">
              <a:solidFill>
                <a:srgbClr val="000000"/>
              </a:solidFill>
            </a:endParaRPr>
          </a:p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Las ITS se pueden contagiar por sexo vaginal, anal u oral.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427" y="43971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74044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Sexualidad más segura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5039" y="2167665"/>
            <a:ext cx="6492240" cy="1581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Nombre al menos 2 maneras de prevenir contagiar ITS al ser sexual con otra persona.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60488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04288" y="969264"/>
            <a:ext cx="8510570" cy="3078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MX" sz="28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Maneras de prevenir contagiar ITS incluyen las siguientes:</a:t>
            </a:r>
          </a:p>
          <a:p>
            <a:pPr marL="457200" indent="-457200" defTabSz="457200">
              <a:buFont typeface="Arial" panose="020B0604020202020204" pitchFamily="34" charset="0"/>
              <a:buChar char="•"/>
            </a:pPr>
            <a:r>
              <a:rPr lang="es-MX" sz="28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No tener sexo (solo besar, abrazar y tocar con las manos)</a:t>
            </a:r>
          </a:p>
          <a:p>
            <a:pPr marL="457200" indent="-457200" defTabSz="457200">
              <a:buFont typeface="Arial" panose="020B0604020202020204" pitchFamily="34" charset="0"/>
              <a:buChar char="•"/>
            </a:pPr>
            <a:r>
              <a:rPr lang="es-MX" sz="28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Usar un condón en el pene para sexo vaginal, anal u oral</a:t>
            </a:r>
          </a:p>
          <a:p>
            <a:pPr marL="457200" indent="-457200" defTabSz="457200">
              <a:buFont typeface="Arial" panose="020B0604020202020204" pitchFamily="34" charset="0"/>
              <a:buChar char="•"/>
            </a:pPr>
            <a:r>
              <a:rPr lang="es-MX" sz="28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Usar una barrera de látex para sexo oral en vulvas o anos.</a:t>
            </a:r>
          </a:p>
        </p:txBody>
      </p:sp>
      <p:pic>
        <p:nvPicPr>
          <p:cNvPr id="4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427" y="43971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146990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86"/>
          <a:stretch>
            <a:fillRect/>
          </a:stretch>
        </p:blipFill>
        <p:spPr>
          <a:xfrm>
            <a:off x="0" y="5307106"/>
            <a:ext cx="12192000" cy="15508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30" y="2314794"/>
            <a:ext cx="11615221" cy="14519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640898-984E-174D-9EC3-97D0432B2386}"/>
              </a:ext>
            </a:extLst>
          </p:cNvPr>
          <p:cNvSpPr txBox="1"/>
          <p:nvPr/>
        </p:nvSpPr>
        <p:spPr>
          <a:xfrm>
            <a:off x="1778000" y="2149039"/>
            <a:ext cx="991870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trabajo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cuenta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el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apoyo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Consejo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Texas para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Discapacidades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Desarrollo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mediante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una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subvención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Administración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la Vida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Comunitaria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(ACL) de los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Estados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Unidos,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Departamento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Salud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Servicios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Humanos (HHS), Washington, D.C. 20201, con una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subvención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100%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financiada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fondos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federales por un total de $5,907,507. Los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esfuerzos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Consejo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son los del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beneficiario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no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representan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necesariamente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puntos de vista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oficiales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 un aval de ACL, HHS o el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gobierno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los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Estados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Unidos.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7911048C-630A-BC4C-A419-388F031B2992}"/>
              </a:ext>
            </a:extLst>
          </p:cNvPr>
          <p:cNvSpPr txBox="1"/>
          <p:nvPr/>
        </p:nvSpPr>
        <p:spPr>
          <a:xfrm>
            <a:off x="8967435" y="6400800"/>
            <a:ext cx="3224565" cy="457200"/>
          </a:xfrm>
          <a:prstGeom prst="rect">
            <a:avLst/>
          </a:prstGeom>
          <a:solidFill>
            <a:srgbClr val="AFCFE4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 cap="all" baseline="0">
                <a:solidFill>
                  <a:srgbClr val="FFFFFF"/>
                </a:solidFill>
                <a:latin typeface="Verdana"/>
                <a:ea typeface="+mn-ea"/>
                <a:cs typeface="Verdan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900" b="1" i="0" strike="noStrike" cap="all" spc="0" baseline="0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© 2023 Programa de Servicios de SAFE para Personas con Discapacidades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00080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3905" y="669643"/>
            <a:ext cx="8424245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Puede usar su herramienta ¡NO! para decir que no con sus palabras, señas, dibujos o cuerpo. También puede usar la herramienta Declaraciones “yo” para decirle a alguien cómo se siente, qué quiere o qué necesita.</a:t>
            </a:r>
          </a:p>
        </p:txBody>
      </p:sp>
      <p:pic>
        <p:nvPicPr>
          <p:cNvPr id="7" name="Picture 6"/>
          <p:cNvPicPr/>
          <p:nvPr/>
        </p:nvPicPr>
        <p:blipFill>
          <a:blip r:embed="rId2"/>
          <a:srcRect l="29103" t="27282" r="56538" b="49949"/>
          <a:stretch>
            <a:fillRect/>
          </a:stretch>
        </p:blipFill>
        <p:spPr bwMode="auto">
          <a:xfrm>
            <a:off x="1453905" y="2227868"/>
            <a:ext cx="3371953" cy="29532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34457" y="2807208"/>
            <a:ext cx="53314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s-MX" sz="4800" b="1" i="0" strike="noStrike" cap="none" spc="0" baseline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Declaraciones “yo”</a:t>
            </a:r>
          </a:p>
        </p:txBody>
      </p:sp>
      <p:pic>
        <p:nvPicPr>
          <p:cNvPr id="6" name="Picture 2" descr="Image result for home image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5858" y="4566391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73244C-C2D5-46FC-90EF-D4631FCB29C7}"/>
              </a:ext>
            </a:extLst>
          </p:cNvPr>
          <p:cNvSpPr txBox="1"/>
          <p:nvPr/>
        </p:nvSpPr>
        <p:spPr>
          <a:xfrm>
            <a:off x="2002040" y="3038040"/>
            <a:ext cx="2281950" cy="13234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¡NO!</a:t>
            </a:r>
          </a:p>
        </p:txBody>
      </p:sp>
    </p:spTree>
    <p:extLst>
      <p:ext uri="{BB962C8B-B14F-4D97-AF65-F5344CB8AC3E}">
        <p14:creationId xmlns:p14="http://schemas.microsoft.com/office/powerpoint/2010/main" val="1552843468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86"/>
          <a:stretch>
            <a:fillRect/>
          </a:stretch>
        </p:blipFill>
        <p:spPr>
          <a:xfrm>
            <a:off x="0" y="5307106"/>
            <a:ext cx="12192000" cy="15508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807" y="127448"/>
            <a:ext cx="2696309" cy="1160616"/>
          </a:xfrm>
          <a:prstGeom prst="rect">
            <a:avLst/>
          </a:prstGeom>
        </p:spPr>
      </p:pic>
      <p:sp>
        <p:nvSpPr>
          <p:cNvPr id="9" name="Footer Placeholder 3"/>
          <p:cNvSpPr txBox="1"/>
          <p:nvPr/>
        </p:nvSpPr>
        <p:spPr>
          <a:xfrm>
            <a:off x="8967435" y="6400800"/>
            <a:ext cx="3224565" cy="457200"/>
          </a:xfrm>
          <a:prstGeom prst="rect">
            <a:avLst/>
          </a:prstGeom>
          <a:solidFill>
            <a:srgbClr val="AFCFE4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 cap="all" baseline="0">
                <a:solidFill>
                  <a:srgbClr val="FFFFFF"/>
                </a:solidFill>
                <a:latin typeface="Verdana"/>
                <a:ea typeface="+mn-ea"/>
                <a:cs typeface="Verdan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900" b="1" i="0" strike="noStrike" cap="all" spc="0" baseline="0" dirty="0">
                <a:solidFill>
                  <a:srgbClr val="000000"/>
                </a:solidFill>
                <a:effectLst/>
                <a:latin typeface="Verdana"/>
                <a:ea typeface="Verdana"/>
                <a:cs typeface="Verdana"/>
              </a:rPr>
              <a:t>© 2023 Programa de Servicios de SAFE para Personas con Discapacidades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662D78-A712-4BD9-ABDF-1F7152349A0E}"/>
              </a:ext>
            </a:extLst>
          </p:cNvPr>
          <p:cNvSpPr/>
          <p:nvPr/>
        </p:nvSpPr>
        <p:spPr>
          <a:xfrm>
            <a:off x="515815" y="1455988"/>
            <a:ext cx="1138769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Este programa de estudios se ofrece en línea sin costo. Puede usar estos recursos en su formato original, solo para fines educativos. Por favor, atribuye el crédito a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The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SAFE Alliance. (Consulte la cita en la parte inferior de la página). </a:t>
            </a:r>
          </a:p>
          <a:p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Le pedimos que no modifique las imágenes, las diapositivas, ni los materiales de la planificación didáctica del programa de estudios. No puede usar el programa de estudios Mis derechos, mi vida (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My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Rights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My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Life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) para fines comerciales, que incluye, entre otros, para vender talleres que usted facilite con base en él, para crear enlaces o sitios web para redistribuir cualquier material asociado con el programa de estudios Mis derechos, mi vida o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My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Rights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My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Life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de SAFE. </a:t>
            </a:r>
          </a:p>
          <a:p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La venta de materiales de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My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Rights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My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Life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: A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Curriculum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for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Safer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Relationships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(Mis derechos mi vida: un programa de estudios para relaciones más seguras) es una infracción directa de las leyes de derechos de autor.</a:t>
            </a:r>
          </a:p>
          <a:p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>
              <a:spcBef>
                <a:spcPct val="0"/>
              </a:spcBef>
              <a:spcAft>
                <a:spcPct val="0"/>
              </a:spcAft>
            </a:pP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Westmore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, M. y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Lersch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, H. (2021 o 2022). </a:t>
            </a:r>
            <a:r>
              <a:rPr lang="es-MX" sz="2000" b="0" i="1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My</a:t>
            </a:r>
            <a:r>
              <a:rPr lang="es-MX" sz="2000" b="0" i="1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i="1" dirty="0" err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R</a:t>
            </a:r>
            <a:r>
              <a:rPr lang="es-MX" sz="2000" b="0" i="1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ights</a:t>
            </a:r>
            <a:r>
              <a:rPr lang="es-MX" sz="2000" b="0" i="1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i="1" dirty="0" err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M</a:t>
            </a:r>
            <a:r>
              <a:rPr lang="es-MX" sz="2000" b="0" i="1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y</a:t>
            </a:r>
            <a:r>
              <a:rPr lang="es-MX" sz="2000" b="0" i="1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i="1" dirty="0" err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L</a:t>
            </a:r>
            <a:r>
              <a:rPr lang="es-MX" sz="2000" b="0" i="1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ife</a:t>
            </a:r>
            <a:r>
              <a:rPr lang="es-MX" sz="2000" b="0" i="1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: A </a:t>
            </a:r>
            <a:r>
              <a:rPr lang="es-MX" sz="2000" i="1" dirty="0" err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C</a:t>
            </a:r>
            <a:r>
              <a:rPr lang="es-MX" sz="2000" b="0" i="1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urriculum</a:t>
            </a:r>
            <a:r>
              <a:rPr lang="es-MX" sz="2000" b="0" i="1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b="0" i="1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for</a:t>
            </a:r>
            <a:r>
              <a:rPr lang="es-MX" sz="2000" b="0" i="1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i="1" dirty="0" err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S</a:t>
            </a:r>
            <a:r>
              <a:rPr lang="es-MX" sz="2000" b="0" i="1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afer</a:t>
            </a:r>
            <a:r>
              <a:rPr lang="es-MX" sz="2000" b="0" i="1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</a:t>
            </a:r>
            <a:r>
              <a:rPr lang="es-MX" sz="2000" i="1" dirty="0" err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R</a:t>
            </a:r>
            <a:r>
              <a:rPr lang="es-MX" sz="2000" b="0" i="1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elationships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.  Schwartz, M. (Ed.). </a:t>
            </a:r>
            <a:r>
              <a:rPr lang="es-MX" sz="20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The</a:t>
            </a:r>
            <a:r>
              <a:rPr lang="es-MX" sz="20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 SAFE Alliance. Austin, TX.</a:t>
            </a:r>
          </a:p>
          <a:p>
            <a:pPr marR="0" lvl="0">
              <a:spcBef>
                <a:spcPct val="0"/>
              </a:spcBef>
              <a:spcAft>
                <a:spcPct val="0"/>
              </a:spcAft>
            </a:pPr>
            <a:endParaRPr lang="en-US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>
              <a:spcBef>
                <a:spcPct val="0"/>
              </a:spcBef>
              <a:spcAft>
                <a:spcPct val="0"/>
              </a:spcAft>
            </a:pPr>
            <a:endParaRPr lang="en-US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02837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Caja de herramientas para relaciones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599" y="731520"/>
            <a:ext cx="6534665" cy="5257800"/>
          </a:xfrm>
        </p:spPr>
        <p:txBody>
          <a:bodyPr>
            <a:normAutofit/>
          </a:bodyPr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  <a:p>
            <a:pPr marL="0" indent="0" algn="ctr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¿Qué debe hacer antes de dar a alguien un masaje en la espalda?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30937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5663" y="1159355"/>
            <a:ext cx="7886639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Debe pedir su consentimiento o permiso. Debe pedir consentimiento antes de tocar a alguien. También debe esperar para saber si dice que sí. Si dice que no, no debe insistir.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078" y="3065891"/>
            <a:ext cx="5149132" cy="1456662"/>
          </a:xfrm>
          <a:prstGeom prst="rect">
            <a:avLst/>
          </a:prstGeom>
        </p:spPr>
      </p:pic>
      <p:pic>
        <p:nvPicPr>
          <p:cNvPr id="8" name="Picture 2" descr="Image result for home image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6378" y="46257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A1BE070-5C53-4C69-BE67-F3BEA159D494}"/>
              </a:ext>
            </a:extLst>
          </p:cNvPr>
          <p:cNvSpPr txBox="1"/>
          <p:nvPr/>
        </p:nvSpPr>
        <p:spPr>
          <a:xfrm>
            <a:off x="3121762" y="2817070"/>
            <a:ext cx="4805248" cy="1828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Verificación</a:t>
            </a:r>
            <a:r>
              <a:rPr lang="en-US" sz="2800" b="1" dirty="0"/>
              <a:t> de </a:t>
            </a:r>
            <a:r>
              <a:rPr lang="en-US" sz="2800" b="1" dirty="0" err="1"/>
              <a:t>consentimiento</a:t>
            </a: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  </a:t>
            </a:r>
            <a:r>
              <a:rPr lang="en-US" sz="2000" i="1" dirty="0"/>
              <a:t>PREGUNTE PRIMERO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/>
              <a:t>  </a:t>
            </a:r>
            <a:r>
              <a:rPr lang="en-US" sz="2000" i="1" dirty="0"/>
              <a:t>¡¡RESPETE LA RESPUESTA!!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945147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Caja de herramientas para relaciones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  <a:p>
            <a:pPr marL="0" indent="0">
              <a:buNone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Su compañero/a/e de trabajo de trabajo le da un abrazo sin preguntar. ¿Cuál sería una Declaración “yo” que podría usar para hacerle saber cómo se siente?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0685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10397" y="863520"/>
            <a:ext cx="7742144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US" sz="2400">
              <a:solidFill>
                <a:srgbClr val="000000"/>
              </a:solidFill>
            </a:endParaRPr>
          </a:p>
          <a:p>
            <a:pPr algn="ctr" defTabSz="457200"/>
            <a:endParaRPr lang="en-US" sz="2400" b="1">
              <a:solidFill>
                <a:srgbClr val="000000"/>
              </a:solidFill>
            </a:endParaRPr>
          </a:p>
          <a:p>
            <a:pPr defTabSz="457200"/>
            <a:r>
              <a:rPr lang="es-MX" sz="24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Podría decir:</a:t>
            </a:r>
          </a:p>
          <a:p>
            <a:pPr marL="342900" indent="-288925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Yo me siento incómodo/a/e</a:t>
            </a:r>
          </a:p>
          <a:p>
            <a:pPr marL="342900" indent="-288925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Yo no me siento bien cuando me abraza sin preguntar</a:t>
            </a:r>
          </a:p>
          <a:p>
            <a:pPr marL="342900" indent="-288925" defTabSz="457200">
              <a:buFont typeface="Arial" panose="020B0604020202020204" pitchFamily="34" charset="0"/>
              <a:buChar char="•"/>
            </a:pPr>
            <a:r>
              <a:rPr lang="es-MX" sz="24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Yo necesito que pregunte antes de abrazarme</a:t>
            </a:r>
          </a:p>
        </p:txBody>
      </p:sp>
      <p:pic>
        <p:nvPicPr>
          <p:cNvPr id="6" name="Picture 2" descr="Image result for home imag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8769" y="4168589"/>
            <a:ext cx="1945208" cy="194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04866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i="0" strike="noStrike" cap="none" spc="0" baseline="0">
                <a:solidFill>
                  <a:srgbClr val="000000"/>
                </a:solidFill>
                <a:effectLst/>
                <a:latin typeface="Calibri Light"/>
                <a:ea typeface="Calibri Light"/>
                <a:cs typeface="Calibri Light"/>
              </a:rPr>
              <a:t>Consentimiento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  <a:p>
            <a:pPr marL="0" indent="0" algn="ctr">
              <a:buNone/>
            </a:pPr>
            <a:endParaRPr lang="en-US" sz="2400"/>
          </a:p>
          <a:p>
            <a:pPr marL="0" indent="0" algn="ctr">
              <a:buNone/>
            </a:pPr>
            <a:r>
              <a:rPr lang="es-MX" sz="3200" b="0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¿Qué es el consentimiento?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3040" y="5967854"/>
            <a:ext cx="3056238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sz="3200" b="1" i="0" strike="noStrike" cap="none" spc="0" baseline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  <a:hlinkClick r:id="rId2" action="ppaction://hlinksldjump"/>
              </a:rPr>
              <a:t>Respuesta</a:t>
            </a: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830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Microsoft Windows NT 10.0"/>
  <p:tag name="AS_RELEASE_DATE" val="2021.10.31"/>
  <p:tag name="AS_TITLE" val="Aspose.Slides for Java"/>
  <p:tag name="AS_VERSION" val="21.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1601</Words>
  <Application>Microsoft Macintosh PowerPoint</Application>
  <PresentationFormat>Widescreen</PresentationFormat>
  <Paragraphs>238</Paragraphs>
  <Slides>40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Calibri Light</vt:lpstr>
      <vt:lpstr>Corbel</vt:lpstr>
      <vt:lpstr>Tahoma</vt:lpstr>
      <vt:lpstr>Verdana</vt:lpstr>
      <vt:lpstr>Office Theme</vt:lpstr>
      <vt:lpstr>Jeopardy</vt:lpstr>
      <vt:lpstr>PowerPoint Presentation</vt:lpstr>
      <vt:lpstr>Caja de herramientas para relaciones</vt:lpstr>
      <vt:lpstr>PowerPoint Presentation</vt:lpstr>
      <vt:lpstr>Caja de herramientas para relaciones</vt:lpstr>
      <vt:lpstr>PowerPoint Presentation</vt:lpstr>
      <vt:lpstr>Caja de herramientas para relaciones</vt:lpstr>
      <vt:lpstr>PowerPoint Presentation</vt:lpstr>
      <vt:lpstr>Consentimiento</vt:lpstr>
      <vt:lpstr>PowerPoint Presentation</vt:lpstr>
      <vt:lpstr>Consentimiento</vt:lpstr>
      <vt:lpstr>PowerPoint Presentation</vt:lpstr>
      <vt:lpstr>Consentimiento</vt:lpstr>
      <vt:lpstr>PowerPoint Presentation</vt:lpstr>
      <vt:lpstr>Anatomía</vt:lpstr>
      <vt:lpstr>PowerPoint Presentation</vt:lpstr>
      <vt:lpstr>Anatomía</vt:lpstr>
      <vt:lpstr>PowerPoint Presentation</vt:lpstr>
      <vt:lpstr>Anatomía</vt:lpstr>
      <vt:lpstr>PowerPoint Presentation</vt:lpstr>
      <vt:lpstr>Relaciones sanas</vt:lpstr>
      <vt:lpstr>PowerPoint Presentation</vt:lpstr>
      <vt:lpstr>Relaciones sanas</vt:lpstr>
      <vt:lpstr>PowerPoint Presentation</vt:lpstr>
      <vt:lpstr>Relaciones sanas</vt:lpstr>
      <vt:lpstr>PowerPoint Presentation</vt:lpstr>
      <vt:lpstr>Seguridad en Internet</vt:lpstr>
      <vt:lpstr>PowerPoint Presentation</vt:lpstr>
      <vt:lpstr>Seguridad en Internet</vt:lpstr>
      <vt:lpstr>PowerPoint Presentation</vt:lpstr>
      <vt:lpstr>Seguridad en Internet</vt:lpstr>
      <vt:lpstr>PowerPoint Presentation</vt:lpstr>
      <vt:lpstr>Sexualidad más segura</vt:lpstr>
      <vt:lpstr>PowerPoint Presentation</vt:lpstr>
      <vt:lpstr>Sexualidad más segura</vt:lpstr>
      <vt:lpstr>PowerPoint Presentation</vt:lpstr>
      <vt:lpstr>Sexualidad más segura</vt:lpstr>
      <vt:lpstr>PowerPoint Presentation</vt:lpstr>
      <vt:lpstr>PowerPoint Presentation</vt:lpstr>
      <vt:lpstr>PowerPoint Presentation</vt:lpstr>
    </vt:vector>
  </TitlesOfParts>
  <Company>SAFE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Megan Westmore</dc:creator>
  <cp:lastModifiedBy>Eric Castro</cp:lastModifiedBy>
  <cp:revision>17</cp:revision>
  <dcterms:created xsi:type="dcterms:W3CDTF">2021-08-10T18:48:38Z</dcterms:created>
  <dcterms:modified xsi:type="dcterms:W3CDTF">2023-02-28T21:01:26Z</dcterms:modified>
</cp:coreProperties>
</file>