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428" r:id="rId3"/>
    <p:sldId id="259" r:id="rId4"/>
    <p:sldId id="258" r:id="rId5"/>
    <p:sldId id="440" r:id="rId6"/>
    <p:sldId id="441" r:id="rId7"/>
    <p:sldId id="442" r:id="rId8"/>
    <p:sldId id="443" r:id="rId9"/>
    <p:sldId id="444" r:id="rId10"/>
    <p:sldId id="449" r:id="rId11"/>
    <p:sldId id="448" r:id="rId12"/>
    <p:sldId id="447" r:id="rId13"/>
    <p:sldId id="272" r:id="rId14"/>
    <p:sldId id="445" r:id="rId15"/>
    <p:sldId id="446" r:id="rId16"/>
    <p:sldId id="450" r:id="rId17"/>
    <p:sldId id="451" r:id="rId18"/>
    <p:sldId id="452" r:id="rId19"/>
    <p:sldId id="453" r:id="rId20"/>
    <p:sldId id="454" r:id="rId21"/>
    <p:sldId id="457" r:id="rId22"/>
    <p:sldId id="293" r:id="rId23"/>
    <p:sldId id="291" r:id="rId24"/>
    <p:sldId id="382" r:id="rId25"/>
    <p:sldId id="295" r:id="rId26"/>
    <p:sldId id="455" r:id="rId27"/>
    <p:sldId id="456"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Marvin Round" panose="02000000000000000000" pitchFamily="2" charset="0"/>
      <p:regular r:id="rId36"/>
    </p:embeddedFont>
    <p:embeddedFont>
      <p:font typeface="PraterBlockPro" panose="020B0504010101020102" pitchFamily="34" charset="77"/>
      <p:regular r:id="rId37"/>
    </p:embeddedFont>
    <p:embeddedFont>
      <p:font typeface="Smoothy" pitchFamily="2" charset="77"/>
      <p:regular r:id="rId38"/>
    </p:embeddedFont>
    <p:embeddedFont>
      <p:font typeface="Smoothy Slanted" pitchFamily="2" charset="77"/>
      <p:italic r:id="rId39"/>
    </p:embeddedFont>
    <p:embeddedFont>
      <p:font typeface="Tahoma" panose="020B0604030504040204" pitchFamily="34" charset="0"/>
      <p:regular r:id="rId40"/>
      <p:bold r:id="rId41"/>
    </p:embeddedFont>
    <p:embeddedFont>
      <p:font typeface="Verdana" panose="020B0604030504040204" pitchFamily="34" charset="0"/>
      <p:regular r:id="rId42"/>
      <p:bold r:id="rId43"/>
      <p:italic r:id="rId44"/>
      <p:boldItalic r:id="rId45"/>
    </p:embeddedFont>
  </p:embeddedFontLst>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0"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98"/>
    <p:restoredTop sz="78288" autoAdjust="0"/>
  </p:normalViewPr>
  <p:slideViewPr>
    <p:cSldViewPr snapToGrid="0">
      <p:cViewPr>
        <p:scale>
          <a:sx n="100" d="100"/>
          <a:sy n="100" d="100"/>
        </p:scale>
        <p:origin x="1568" y="840"/>
      </p:cViewPr>
      <p:guideLst/>
    </p:cSldViewPr>
  </p:slideViewPr>
  <p:notesTextViewPr>
    <p:cViewPr>
      <p:scale>
        <a:sx n="100" d="100"/>
        <a:sy n="100" d="100"/>
      </p:scale>
      <p:origin x="0" y="0"/>
    </p:cViewPr>
  </p:notesTextViewPr>
  <p:sorterViewPr>
    <p:cViewPr varScale="1">
      <p:scale>
        <a:sx n="100" d="100"/>
        <a:sy n="100" d="100"/>
      </p:scale>
      <p:origin x="0" y="-5880"/>
    </p:cViewPr>
  </p:sorterViewPr>
  <p:notesViewPr>
    <p:cSldViewPr snapToGrid="0">
      <p:cViewPr varScale="1">
        <p:scale>
          <a:sx n="85" d="100"/>
          <a:sy n="85" d="100"/>
        </p:scale>
        <p:origin x="387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2/28/23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NOTA:  El plan de estudios de Mis derechos, mi vida se desarrolló para que fuera lo más accesible posible para estudiantes de diversas identidades, discapacidades y necesidades de apoyo. Siempre que fue posible, usamos un lenguaje que fuera el más accesible e inclusivo de todas las identidades, incluidas las identidades LGBTQIA+. Sin embargo, estamos conscientes de que existen necesidades interconectadas relacionadas con la gramática correcta y lógica, el lenguaje inclusive y la accesibilidad. Le empoderamos para tomar decisiones respecto al lenguaje que MEJOR corresponde a las necesidades de sus estudiantes o de las personas que atiende en cuanto a representar y afirmar sus identidades y a asegurarse de que puedan tener acceso al material y entenderlo.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De manera que TODOS sus estudiantes se sientan incluidos, las diapositivas tendrán, por ejemplo, “amigo/a/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nuestro mejor intento de usar un lenguaje no binario directo, que aún no es común - incluso ni bien aceptado - en países de habla hispana. Sin embargo, las notas para el facilitador, serán un poco diferentes. Mientras se usó un lenguaje no binario indirecto lo más posible, </a:t>
            </a:r>
            <a:r>
              <a:rPr lang="es-MX" sz="1800" i="1"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se usó "o/a/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las notas para no afectar el flujo de sus explicaciones. Confiamos en que conocerá a sus estudiantes y que usará el lenguaje más apropiado para sus géneros.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200" b="0" i="0" strike="noStrike" cap="none" spc="0" baseline="0" dirty="0">
              <a:solidFill>
                <a:srgbClr val="000000"/>
              </a:solidFill>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strike="noStrike" cap="none" spc="0" baseline="0" dirty="0">
                <a:solidFill>
                  <a:srgbClr val="000000"/>
                </a:solidFill>
                <a:effectLst/>
                <a:latin typeface="Calibri"/>
                <a:ea typeface="Calibri"/>
                <a:cs typeface="Calibri"/>
              </a:rPr>
              <a:t>La repetición ayuda para el aprendizaje. Dedique tiempo a revisar la última clase de Mis derechos, mi vida, que impartió antes de comenzar esta sesión. Además, puede responder a las preguntas privadas que el grupo le haya entregado en tarjetas durante su sesión de clase anterior.</a:t>
            </a:r>
          </a:p>
          <a:p>
            <a:r>
              <a:rPr lang="en-US" sz="1200" kern="1200" dirty="0">
                <a:solidFill>
                  <a:schemeClr val="tx1"/>
                </a:solidFill>
                <a:effectLst/>
                <a:latin typeface="+mn-lt"/>
                <a:ea typeface="+mn-ea"/>
                <a:cs typeface="+mn-cs"/>
              </a:rPr>
              <a:t> </a:t>
            </a: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Todo el año han escuchado mucho acerca de relaciones sanas y sexualidad más segura. Hoy, pensarán en cómo podrían ser líderes para relaciones más seguras en sus comunidades.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Otra manera de involucrarse en la promoción es unirse a grupos que alzan la voz para apoyar relaciones sanas. Quizás puedan encontrar algunos grupos que se reúnen en persona en su comunidad. También podrían encontrar algunos grupos en medios sociales que trabajan para apoyar relaciones sanas y sexualidad más segura.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a:p>
        </p:txBody>
      </p:sp>
    </p:spTree>
    <p:extLst>
      <p:ext uri="{BB962C8B-B14F-4D97-AF65-F5344CB8AC3E}">
        <p14:creationId xmlns:p14="http://schemas.microsoft.com/office/powerpoint/2010/main" val="3922163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Algunas veces, grupos de personas alzarán sus voces sobre un tema al marchar o al participar en un “rally” o mitin. Marchar es cuando caminan con otras personas para alzar las voces acerca de un problema. Quizás puedan unirse a marchas locales para mostrar a las personas lo importante que son las relaciones sanas. </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a:p>
        </p:txBody>
      </p:sp>
    </p:spTree>
    <p:extLst>
      <p:ext uri="{BB962C8B-B14F-4D97-AF65-F5344CB8AC3E}">
        <p14:creationId xmlns:p14="http://schemas.microsoft.com/office/powerpoint/2010/main" val="428574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Una última opción para involucrarse es comunicarse con sus funcionarios públicos. Tienen varias opciones para hablar con sus legisladores y otros funcionarios públicos. Normalmente, pueden ir a la oficina del funcionario público y pedir hablar con él o ella o elle sobre un tema. Algunas veces, cuando hacen esto, en realidad hablarán con alguien que trabaja para el funcionario público,</a:t>
            </a:r>
            <a:r>
              <a:rPr lang="es-MX" sz="1200" b="1" i="1"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pero esto está bien. Esa persona puede compartir la información con el funcionario. </a:t>
            </a:r>
          </a:p>
          <a:p>
            <a:pPr lvl="0"/>
            <a:endParaRPr lang="en-US" i="1" dirty="0"/>
          </a:p>
          <a:p>
            <a:pPr lvl="0"/>
            <a:r>
              <a:rPr lang="es-MX" sz="1200" b="0" i="1" strike="noStrike" cap="none" spc="0" baseline="0" dirty="0">
                <a:solidFill>
                  <a:srgbClr val="000000"/>
                </a:solidFill>
                <a:effectLst/>
                <a:latin typeface="Calibri"/>
                <a:ea typeface="Calibri"/>
                <a:cs typeface="Calibri"/>
              </a:rPr>
              <a:t>Otra manera de comunicarse con un funcionario público es escribirle un correo electrónico o llamarle por teléfono. </a:t>
            </a:r>
          </a:p>
          <a:p>
            <a:pPr lvl="0"/>
            <a:endParaRPr lang="en-US" sz="1200" i="1" kern="1200" baseline="0" dirty="0">
              <a:solidFill>
                <a:schemeClr val="tx1"/>
              </a:solidFill>
              <a:effectLst/>
              <a:latin typeface="+mn-lt"/>
              <a:ea typeface="+mn-ea"/>
              <a:cs typeface="+mn-cs"/>
            </a:endParaRPr>
          </a:p>
          <a:p>
            <a:pPr lvl="0"/>
            <a:r>
              <a:rPr lang="es-MX" sz="1200" b="0" i="1" strike="noStrike" cap="none" spc="0" baseline="0" dirty="0">
                <a:solidFill>
                  <a:srgbClr val="000000"/>
                </a:solidFill>
                <a:effectLst/>
                <a:latin typeface="Calibri"/>
                <a:ea typeface="Calibri"/>
                <a:cs typeface="Calibri"/>
              </a:rPr>
              <a:t>Después del descanso para el cerebro, practicarán hablar con funcionarios públicos sobre un tema de relaciones sanas.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a:p>
        </p:txBody>
      </p:sp>
    </p:spTree>
    <p:extLst>
      <p:ext uri="{BB962C8B-B14F-4D97-AF65-F5344CB8AC3E}">
        <p14:creationId xmlns:p14="http://schemas.microsoft.com/office/powerpoint/2010/main" val="1660716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Diga</a:t>
            </a:r>
            <a:r>
              <a:rPr lang="en-US" dirty="0"/>
              <a:t>: </a:t>
            </a:r>
            <a:r>
              <a:rPr lang="es-ES" i="1" dirty="0"/>
              <a:t>Eso fue mucha información, ¡y van muy bien! </a:t>
            </a:r>
            <a:r>
              <a:rPr lang="es-ES" i="1" baseline="0" dirty="0"/>
              <a:t>Tomemos un breve descanso para el cerebro antes de continuar con la clase.</a:t>
            </a:r>
          </a:p>
          <a:p>
            <a:endParaRPr lang="es-ES" i="1" baseline="0" dirty="0"/>
          </a:p>
          <a:p>
            <a:r>
              <a:rPr lang="es-ES" dirty="0"/>
              <a:t>A continuación, se presentan tres ideas para dar al grupo una breve oportunidad de descanso para el cerebro. Siéntese con la libertad de aportar sus propias ideas para descansos para el cerebro que funcionen mejor para su grupo.</a:t>
            </a:r>
          </a:p>
          <a:p>
            <a:endParaRPr lang="en-US" dirty="0"/>
          </a:p>
          <a:p>
            <a:r>
              <a:rPr lang="es-MX" b="1" noProof="0" dirty="0"/>
              <a:t>Respiración a cinco dedos</a:t>
            </a:r>
          </a:p>
          <a:p>
            <a:r>
              <a:rPr lang="es-ES" b="0" dirty="0"/>
              <a:t>Para este ejercicio, pida al grupo que coloquen una mano enfrente de su pecho con sus cinco dedos abiertos</a:t>
            </a:r>
            <a:r>
              <a:rPr lang="en-US" b="0" baseline="0" dirty="0"/>
              <a:t>. </a:t>
            </a:r>
            <a:r>
              <a:rPr lang="es-ES" b="0" baseline="0" dirty="0"/>
              <a:t>Luego, que usen el dedo índice de la otra mano para trazar hacia arriba y abajo por cada uno de los cinco dedos, comenzando por el pulgar</a:t>
            </a:r>
            <a:r>
              <a:rPr lang="en-US" b="0" baseline="0" dirty="0"/>
              <a:t>. </a:t>
            </a:r>
            <a:r>
              <a:rPr lang="es-ES" b="0" baseline="0" dirty="0"/>
              <a:t>A medida que tracen hacia arriba por un dedo, respiran hacia adentro. A medida que tracen hacia abajo por un dedo, respiran hacia afuera</a:t>
            </a:r>
            <a:r>
              <a:rPr lang="en-US" b="0" baseline="0" dirty="0"/>
              <a:t>. </a:t>
            </a:r>
            <a:r>
              <a:rPr lang="es-ES" b="0" baseline="0" dirty="0"/>
              <a:t>Cuando respiran hacia fuera en el dedo meñique, les puede decir que sacudan sus manos y brazos</a:t>
            </a:r>
            <a:r>
              <a:rPr lang="en-US" b="0" baseline="0" dirty="0"/>
              <a:t>. </a:t>
            </a:r>
            <a:r>
              <a:rPr lang="es-ES" b="0" baseline="0" dirty="0"/>
              <a:t>Al avanzar el año escolar, puede pedir a alguien del grupo que dirija este ejercicio para sus pares.</a:t>
            </a:r>
            <a:endParaRPr lang="en-US" b="0" baseline="0" dirty="0"/>
          </a:p>
          <a:p>
            <a:endParaRPr lang="en-US" b="0" baseline="0" dirty="0"/>
          </a:p>
          <a:p>
            <a:r>
              <a:rPr lang="es-ES" b="0" baseline="0" dirty="0"/>
              <a:t>Si este ejercicio no es físicamente accesible para su grupo, puede mostrar el trazado con su propia mano para el grupo a medida que respiren hacia adentro y hacia afuera.</a:t>
            </a:r>
          </a:p>
          <a:p>
            <a:endParaRPr lang="en-US" b="0" dirty="0"/>
          </a:p>
          <a:p>
            <a:r>
              <a:rPr lang="en-US" b="1" dirty="0"/>
              <a:t>Descanso para </a:t>
            </a:r>
            <a:r>
              <a:rPr lang="es-MX" b="1" noProof="0" dirty="0"/>
              <a:t>estirarse</a:t>
            </a:r>
          </a:p>
          <a:p>
            <a:r>
              <a:rPr lang="es-ES" b="0" dirty="0"/>
              <a:t>Dirija al grupo a través de una serie de estiramientos básicos</a:t>
            </a:r>
            <a:r>
              <a:rPr lang="en-US" b="0" baseline="0" dirty="0"/>
              <a:t>. </a:t>
            </a:r>
            <a:r>
              <a:rPr lang="es-ES" b="0" baseline="0" dirty="0"/>
              <a:t>Estos pueden realizarse en una silla o de pie, dependiendo de las necesidades de adaptación de su grupo</a:t>
            </a:r>
            <a:r>
              <a:rPr lang="en-US" b="0" baseline="0" dirty="0"/>
              <a:t>. </a:t>
            </a:r>
            <a:r>
              <a:rPr lang="es-ES" b="0" baseline="0" dirty="0"/>
              <a:t>Algunas ideas incluyen alcanzar hacia el cielo, estirar un brazo a la vez atravesando el pecho, alcanzar hacia los pies, girar la cabeza de lado a lado, </a:t>
            </a:r>
            <a:r>
              <a:rPr lang="es-ES" b="0" baseline="0" dirty="0" err="1"/>
              <a:t>etc</a:t>
            </a:r>
            <a:r>
              <a:rPr lang="en-US" b="0" baseline="0" dirty="0"/>
              <a:t>. </a:t>
            </a:r>
            <a:r>
              <a:rPr lang="es-ES" b="0" baseline="0" dirty="0"/>
              <a:t>Pida al grupo que sostengan una pose mientras usted cuente hasta diez</a:t>
            </a:r>
            <a:r>
              <a:rPr lang="en-US" b="0" baseline="0" dirty="0"/>
              <a:t>. </a:t>
            </a:r>
            <a:r>
              <a:rPr lang="es-ES" b="0" baseline="0" dirty="0"/>
              <a:t>Al avanzar el año escolar, puede pedir a alguien del grupo que dirija los estiramientos para sus pares.</a:t>
            </a:r>
            <a:endParaRPr lang="en-US" b="0" baseline="0" dirty="0"/>
          </a:p>
          <a:p>
            <a:endParaRPr lang="en-US" b="0" dirty="0"/>
          </a:p>
          <a:p>
            <a:r>
              <a:rPr lang="en-US" b="1" dirty="0"/>
              <a:t>El </a:t>
            </a:r>
            <a:r>
              <a:rPr lang="en-US" b="1" dirty="0" err="1"/>
              <a:t>baile</a:t>
            </a:r>
            <a:endParaRPr lang="en-US" b="1" dirty="0"/>
          </a:p>
          <a:p>
            <a:r>
              <a:rPr lang="es-ES" b="0" dirty="0"/>
              <a:t>Si les gusta bailar, puede tocar una canción breve para que bailen</a:t>
            </a:r>
            <a:r>
              <a:rPr lang="en-US" b="0" dirty="0"/>
              <a:t>.</a:t>
            </a:r>
            <a:r>
              <a:rPr lang="en-US" b="0" baseline="0" dirty="0"/>
              <a:t> </a:t>
            </a:r>
            <a:r>
              <a:rPr lang="es-ES" b="0" baseline="0" dirty="0"/>
              <a:t>Esto es particularmente efectivo si puede encontrar una canción relacionada con el tema de la clase de esa semana</a:t>
            </a:r>
            <a:r>
              <a:rPr lang="en-US" b="0" baseline="0" dirty="0"/>
              <a:t>. </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a:p>
        </p:txBody>
      </p:sp>
    </p:spTree>
    <p:extLst>
      <p:ext uri="{BB962C8B-B14F-4D97-AF65-F5344CB8AC3E}">
        <p14:creationId xmlns:p14="http://schemas.microsoft.com/office/powerpoint/2010/main" val="3898501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Practiquemos promover un tema para relaciones sanas.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a:p>
        </p:txBody>
      </p:sp>
    </p:spTree>
    <p:extLst>
      <p:ext uri="{BB962C8B-B14F-4D97-AF65-F5344CB8AC3E}">
        <p14:creationId xmlns:p14="http://schemas.microsoft.com/office/powerpoint/2010/main" val="2549262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7038975"/>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Para la actividad en las siguientes diapositivas, necesitará un marcador y la Guía de promoción del grupo tamaño póster. (Consulte la plantilla al final de la planificación didáctica).</a:t>
            </a:r>
          </a:p>
          <a:p>
            <a:pPr marL="0" marR="0" lvl="0" indent="0" algn="l" defTabSz="914400" rtl="0" eaLnBrk="1" fontAlgn="auto" latinLnBrk="0" hangingPunct="1">
              <a:lnSpc>
                <a:spcPct val="100000"/>
              </a:lnSpc>
              <a:spcBef>
                <a:spcPct val="0"/>
              </a:spcBef>
              <a:spcAft>
                <a:spcPct val="0"/>
              </a:spcAft>
              <a:buClrTx/>
              <a:buSzTx/>
              <a:buFontTx/>
              <a:buNone/>
              <a:defRPr/>
            </a:pPr>
            <a:endParaRPr lang="en-US" sz="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Cuando vayan a hablar con un funcionario público, normalmente solo tienen unos cuantos minutos para decirle lo que es importante para ustedes. Así que puede ser de ayuda tener algunas notas escritas para ayudarles recordar lo que quieren decir. En unos momentos, cada quien podrá practicar esto escribiendo una Guía de promoción del estudiante. Pero primero, hagamos un ejemplo en grupo. </a:t>
            </a:r>
          </a:p>
          <a:p>
            <a:pPr lvl="0"/>
            <a:endParaRPr lang="en-US" sz="600" i="1" kern="1200" dirty="0">
              <a:solidFill>
                <a:schemeClr val="tx1"/>
              </a:solidFill>
              <a:effectLst/>
              <a:latin typeface="+mn-lt"/>
              <a:ea typeface="+mn-ea"/>
              <a:cs typeface="+mn-cs"/>
            </a:endParaRPr>
          </a:p>
          <a:p>
            <a:pPr lvl="0"/>
            <a:r>
              <a:rPr lang="es-MX" sz="1200" b="0" i="1" strike="noStrike" cap="none" spc="0" baseline="0" dirty="0">
                <a:solidFill>
                  <a:srgbClr val="000000"/>
                </a:solidFill>
                <a:effectLst/>
                <a:latin typeface="Calibri"/>
                <a:ea typeface="Calibri"/>
                <a:cs typeface="Calibri"/>
              </a:rPr>
              <a:t>Empecemos por ver los temas de relaciones que todos idearon al principio de la clase. Elegiremos uno de estos temas para trabajar con él en grupo. ¿Con cuál les gustaría trabajar? </a:t>
            </a:r>
          </a:p>
          <a:p>
            <a:pPr lvl="0"/>
            <a:endParaRPr lang="en-US" sz="6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Si no hay un consenso en el grupo, puede hacer una votación para saber con cuál tema quieren trabajar. A medida que hable sobre las partes de la Guía de promoción, puede escribir lo que el grupo decide compartir en la Guía de promoción del grupo tamaño póster.</a:t>
            </a:r>
          </a:p>
          <a:p>
            <a:pPr lvl="0"/>
            <a:endParaRPr lang="en-US" sz="6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Cuando se reúnen con un funcionario público, deben presentarse. Así que, lo primero que escribirán en su Guía de promoción es su nombre. </a:t>
            </a:r>
          </a:p>
          <a:p>
            <a:pPr lvl="0"/>
            <a:endParaRPr lang="en-US" sz="600" i="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Ponga el ejemplo escribiendo su nombre en la parte superior de la Guía de promoción del grupo tamaño póster (p. ej.: Mi nombre es Megan).</a:t>
            </a:r>
          </a:p>
          <a:p>
            <a:pPr lvl="0"/>
            <a:endParaRPr lang="en-US" sz="6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Luego, escribirán dónde viven. ¿Por qué creen que es importante decirle a un funcionario público dónde viven?</a:t>
            </a:r>
          </a:p>
          <a:p>
            <a:pPr lvl="0"/>
            <a:endParaRPr lang="en-US" sz="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lvl="0"/>
            <a:endParaRPr lang="en-US" sz="6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Cada funcionario público representa un área en particular, y las personas en esa área votaron para que estuviera en el puesto. Esto significa que deben tomar sus decisiones con base en lo que las personas en su área querrían. El funcionario público querrá saber que ustedes viven en el área que representa.</a:t>
            </a:r>
          </a:p>
          <a:p>
            <a:pPr lvl="0"/>
            <a:endParaRPr lang="en-US" sz="600" i="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Escriba su ciudad debajo de su nombre (p. ej.: Yo vivo en Austin, Texas).</a:t>
            </a:r>
          </a:p>
          <a:p>
            <a:pPr lvl="0"/>
            <a:endParaRPr lang="en-US" sz="6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Enseguida, pueden decir un poco más sobre ustedes. Quieren decirle al funcionario público algo sobre quiénes son o a qué se dedican en cuanto a estudios o trabajo. Esto le ayudará a entender porqué el tema es importante para ustedes. Así que escribiré…</a:t>
            </a:r>
          </a:p>
          <a:p>
            <a:pPr lvl="0"/>
            <a:endParaRPr lang="en-US" sz="600" u="sng"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Elija algo que sea relevante al tema que eligió el grupo. Por ejemplo, si el grupo eligió hablar sobre el consentimiento, podría escribir: “Yo quiero que relaciones sean sanas” o “Yo quiero poder salir con alguien” o “Yo tengo una pareja romántica”.</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a:p>
        </p:txBody>
      </p:sp>
    </p:spTree>
    <p:extLst>
      <p:ext uri="{BB962C8B-B14F-4D97-AF65-F5344CB8AC3E}">
        <p14:creationId xmlns:p14="http://schemas.microsoft.com/office/powerpoint/2010/main" val="2664140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Después de presentarse, es el momento de decir sobre cuál asunto quieren hablar con el funcionario público. También deben decirle a su funcionario público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porqué este asunto es importante. Ideamos tres razones. ¿Quién me puede decir por qué es esto importante?</a:t>
            </a:r>
          </a:p>
          <a:p>
            <a:pPr lvl="0"/>
            <a:endParaRPr lang="es-MX" sz="1200" b="0" i="1" strike="noStrike" cap="none" spc="0" baseline="0" dirty="0">
              <a:solidFill>
                <a:srgbClr val="000000"/>
              </a:solidFill>
              <a:effectLst/>
              <a:latin typeface="Calibri"/>
              <a:ea typeface="Calibri"/>
              <a:cs typeface="Calibri"/>
            </a:endParaRPr>
          </a:p>
          <a:p>
            <a:pPr lvl="0"/>
            <a:r>
              <a:rPr lang="es-MX" sz="1200" b="0" i="0" strike="noStrike" cap="none" spc="0" baseline="0" dirty="0">
                <a:solidFill>
                  <a:srgbClr val="000000"/>
                </a:solidFill>
                <a:effectLst/>
                <a:latin typeface="Calibri"/>
                <a:ea typeface="Calibri"/>
                <a:cs typeface="Calibri"/>
              </a:rPr>
              <a:t>Dé al grupo suficiente tiempo para procesar la pregunta y tomar sus decisiones. Cuando el grupo decida las tres razones, escríbalas en la Guía de promoción de la clase tamaño póster. Por ejemplo, si su grupo habla sobre el consentimiento, quizás diga que es importante que las dos personas den un sí con emoción, que se debe conseguir consentimiento en cualquier momento que se vaya a tocar el cuerpo de otra persona y que el consentimiento ayuda a que las personas se sientan seguras.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a:p>
        </p:txBody>
      </p:sp>
    </p:spTree>
    <p:extLst>
      <p:ext uri="{BB962C8B-B14F-4D97-AF65-F5344CB8AC3E}">
        <p14:creationId xmlns:p14="http://schemas.microsoft.com/office/powerpoint/2010/main" val="1648352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Por último, quieren terminar diciendo al funcionario público lo que quieren que haga. Esto podría ser votar en contra o a favor de algo, escribir una nueva ley, alzar la voz sobre su tema o alguna otra cosa. ¿Qué creen todos que debemos pedirle que haga en nuestro ejemplo? </a:t>
            </a:r>
          </a:p>
          <a:p>
            <a:pPr lvl="0"/>
            <a:endParaRPr lang="en-US" sz="1200" i="1" u="sng"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Dé al grupo suficiente tiempo para procesar la pregunta y tomar sus decisiones. Cuando el grupo decida lo que le quieren pedir al funcionario público, escríbalo en la Guía de promoción de la clase tamaño póster. Por ejemplo, el grupo podría elegir: “Asegúrese de que todos los/las/les estudiantes aprendan sobre el consentimiento en la escuela”. </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¡Excelente trabajo! ¿Puede alguien leer la Guía de promoción terminada?</a:t>
            </a:r>
            <a:endParaRPr lang="en-US" sz="1200" b="1" i="1" kern="1200" dirty="0">
              <a:solidFill>
                <a:schemeClr val="tx1"/>
              </a:solidFill>
              <a:effectLst/>
              <a:latin typeface="+mn-lt"/>
              <a:ea typeface="+mn-ea"/>
              <a:cs typeface="+mn-cs"/>
            </a:endParaRP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dirty="0"/>
          </a:p>
          <a:p>
            <a:pPr lvl="0"/>
            <a:endParaRPr lang="en-US" sz="1200" i="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a:p>
        </p:txBody>
      </p:sp>
    </p:spTree>
    <p:extLst>
      <p:ext uri="{BB962C8B-B14F-4D97-AF65-F5344CB8AC3E}">
        <p14:creationId xmlns:p14="http://schemas.microsoft.com/office/powerpoint/2010/main" val="73485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Ahora que hemos terminado en grupo la Guía de promoción del grupo, es hora de que ustedes trabajen individualmente en sus propios temas. ¿Alguien tiene alguna pregunta sobre la Guía de promoción antes de comenzar?</a:t>
            </a:r>
          </a:p>
          <a:p>
            <a:endParaRPr lang="en-US" sz="1200" i="1" kern="1200" baseline="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a:p>
        </p:txBody>
      </p:sp>
    </p:spTree>
    <p:extLst>
      <p:ext uri="{BB962C8B-B14F-4D97-AF65-F5344CB8AC3E}">
        <p14:creationId xmlns:p14="http://schemas.microsoft.com/office/powerpoint/2010/main" val="186265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Ahora, cada quien puede hacer su propia Guía de promoción. Escojan un tema que es importante para ustedes. Pueden elegir uno de los temas del pizarrón o un tema nuevo sobre relaciones sanas. Después de elegir su tema, llenen su Guía de promoción. Pueden escribir sus respuestas o los pueden dibujar.</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Dé a cada estudiante una copia impresa de la Guía de promoción del estudiante. Circule por el salón y apoye al grupo según sea necesario para completar sus guías </a:t>
            </a:r>
            <a:r>
              <a:rPr lang="es-MX" sz="1200" b="0" i="0" strike="noStrike" cap="none" spc="0" baseline="0">
                <a:solidFill>
                  <a:srgbClr val="000000"/>
                </a:solidFill>
                <a:effectLst/>
                <a:latin typeface="Calibri"/>
                <a:ea typeface="Calibri"/>
                <a:cs typeface="Calibri"/>
              </a:rPr>
              <a:t>de promoción.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a:p>
        </p:txBody>
      </p:sp>
    </p:spTree>
    <p:extLst>
      <p:ext uri="{BB962C8B-B14F-4D97-AF65-F5344CB8AC3E}">
        <p14:creationId xmlns:p14="http://schemas.microsoft.com/office/powerpoint/2010/main" val="566547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Use la gran caja de herramientas de la clase para repasar las herramientas para relaciones sanas (Declaraciones “yo”, Mapa de relaciones, ¡NO! y Verificación de consentimiento). Pida al grupo que retire una herramienta a la vez y que hable sobre qué es y cómo se usa. Puede ser de gran ayuda para este repaso si proporciona situaciones específicas en qué pensar detenidamente. Por ejemplo, podría preguntar: “Si su amigo/a/</a:t>
            </a:r>
            <a:r>
              <a:rPr lang="es-MX" sz="1200" b="0" i="0" strike="noStrike" cap="none" spc="0" baseline="0" dirty="0" err="1">
                <a:solidFill>
                  <a:srgbClr val="000000"/>
                </a:solidFill>
                <a:effectLst/>
                <a:latin typeface="Calibri"/>
                <a:ea typeface="Calibri"/>
                <a:cs typeface="Calibri"/>
              </a:rPr>
              <a:t>ue</a:t>
            </a:r>
            <a:r>
              <a:rPr lang="es-MX" sz="1200" b="0" i="0" strike="noStrike" cap="none" spc="0" baseline="0" dirty="0">
                <a:solidFill>
                  <a:srgbClr val="000000"/>
                </a:solidFill>
                <a:effectLst/>
                <a:latin typeface="Calibri"/>
                <a:ea typeface="Calibri"/>
                <a:cs typeface="Calibri"/>
              </a:rPr>
              <a:t> le miente, ¿cuál sería una Declaración “yo” que podría usar para hacerle saber cómo se siente?” Quizás incluso considere usar ejemplos de situaciones que han ocurrido recientemente en su salón de clase, siempre y cuando no quebranten la confidencialidad de las personas. </a:t>
            </a:r>
            <a:r>
              <a:rPr lang="es-MX" sz="1200" b="0" i="0" strike="noStrike" cap="none" spc="0" baseline="0" dirty="0">
                <a:solidFill>
                  <a:srgbClr val="FF0000"/>
                </a:solidFill>
                <a:effectLst/>
                <a:latin typeface="Calibri"/>
                <a:ea typeface="Calibri"/>
                <a:cs typeface="Calibri"/>
              </a:rPr>
              <a:t>También puede pedir al grupo que conecte las herramientas de la caja a sus relaciones actuales. Podría decir: “¿Alguien puede contarme sobre algo que está sucediendo ahora en sus vidas, con lo que la caja de herramientas pudiera ayudarles?”. </a:t>
            </a:r>
          </a:p>
          <a:p>
            <a:endParaRPr lang="en-US" dirty="0"/>
          </a:p>
          <a:p>
            <a:r>
              <a:rPr lang="es-MX" sz="1200" b="0" i="0" strike="noStrike" cap="none" spc="0" baseline="0" dirty="0">
                <a:solidFill>
                  <a:srgbClr val="000000"/>
                </a:solidFill>
                <a:effectLst/>
                <a:latin typeface="Calibri"/>
                <a:ea typeface="Calibri"/>
                <a:cs typeface="Calibri"/>
              </a:rPr>
              <a:t>Las instrucciones sobre cómo usar cada herramienta para relaciones sanas se encuentran en las siguientes clases:</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Declaraciones “yo”</a:t>
            </a:r>
            <a:r>
              <a:rPr lang="es-MX" sz="1200" b="0" i="0" strike="noStrike" cap="none" spc="0" baseline="0" dirty="0">
                <a:solidFill>
                  <a:srgbClr val="000000"/>
                </a:solidFill>
                <a:effectLst/>
                <a:latin typeface="Calibri"/>
                <a:ea typeface="Calibri"/>
                <a:cs typeface="Calibri"/>
              </a:rPr>
              <a:t>: clases 2 y 3</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Mapa de relaciones</a:t>
            </a:r>
            <a:r>
              <a:rPr lang="es-MX" sz="1200" b="0" i="0" strike="noStrike" cap="none" spc="0" baseline="0" dirty="0">
                <a:solidFill>
                  <a:srgbClr val="000000"/>
                </a:solidFill>
                <a:effectLst/>
                <a:latin typeface="Calibri"/>
                <a:ea typeface="Calibri"/>
                <a:cs typeface="Calibri"/>
              </a:rPr>
              <a:t>: clase 4</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¡NO!</a:t>
            </a:r>
            <a:r>
              <a:rPr lang="es-MX" sz="1200" b="0" i="0" strike="noStrike" cap="none" spc="0" baseline="0" dirty="0">
                <a:solidFill>
                  <a:srgbClr val="000000"/>
                </a:solidFill>
                <a:effectLst/>
                <a:latin typeface="Calibri"/>
                <a:ea typeface="Calibri"/>
                <a:cs typeface="Calibri"/>
              </a:rPr>
              <a:t>: clase 5</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Verificación de consentimiento</a:t>
            </a:r>
            <a:r>
              <a:rPr lang="es-MX" sz="1200" b="0" i="0" strike="noStrike" cap="none" spc="0" baseline="0" dirty="0">
                <a:solidFill>
                  <a:srgbClr val="000000"/>
                </a:solidFill>
                <a:effectLst/>
                <a:latin typeface="Calibri"/>
                <a:ea typeface="Calibri"/>
                <a:cs typeface="Calibri"/>
              </a:rPr>
              <a:t>: clase 6</a:t>
            </a:r>
            <a:endParaRPr lang="en-US" b="1"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2908426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¿Alguien desea compartir su Guía de promoción con el resto del grupo? Pueden leerla o mostrar sus dibujos.</a:t>
            </a:r>
          </a:p>
          <a:p>
            <a:pPr lvl="0"/>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dirty="0"/>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a:p>
        </p:txBody>
      </p:sp>
    </p:spTree>
    <p:extLst>
      <p:ext uri="{BB962C8B-B14F-4D97-AF65-F5344CB8AC3E}">
        <p14:creationId xmlns:p14="http://schemas.microsoft.com/office/powerpoint/2010/main" val="3736837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Diga: </a:t>
            </a:r>
            <a:r>
              <a:rPr lang="es-MX" i="1" baseline="0" noProof="0" dirty="0"/>
              <a:t>¿Tienen alguna pregunta sobre la clase de hoy? </a:t>
            </a:r>
            <a:r>
              <a:rPr lang="es-ES" i="1" dirty="0"/>
              <a:t>Recuerden: si no quieren hacer su pregunta en voz alta, pueden escribirla en una tarjeta y dejarla sobre su escritorio</a:t>
            </a:r>
            <a:r>
              <a:rPr lang="en-US" sz="1200" i="1"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También pueden pedir a alguien en quien confían que les ayude a escribir su pregunta en la tarjeta. Recogeré las tarjetas y responderé a las preguntas la próxima vez que nos reunamos</a:t>
            </a:r>
            <a:r>
              <a:rPr lang="en-US" sz="1200" i="1"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Cuando yo responda a una pregunta, no le diré a nadie quién la hizo</a:t>
            </a:r>
            <a:r>
              <a:rPr lang="en-US" sz="1200" i="1"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¿Pueden alzar su voz en su comunidad para apoyar las relaciones sanas? Muestren un pulgar hacia arriba para un sí o un pulgar hacia abajo para un no.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Han aprendido mucho este año y pueden ser líderes para las relaciones sanas en la escuela, en el trabajo, en casa y en nuestra comunidad.</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a:p>
        </p:txBody>
      </p:sp>
    </p:spTree>
    <p:extLst>
      <p:ext uri="{BB962C8B-B14F-4D97-AF65-F5344CB8AC3E}">
        <p14:creationId xmlns:p14="http://schemas.microsoft.com/office/powerpoint/2010/main" val="3388418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¿Qué puedo hacer para alzar la voz para promover relaciones sanas? Muestren un dedo para “Votar”, dos dedos para “Marchar”, tres dedos para “Hablar con un funcionario público”, cuatro dedos para “Unirme a un grupo” o cinco dedos para “Todas las anteriores”.</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Pueden hacer todas las cosas en esta pantalla para alzar la voz para apoyar las relaciones sanas. Hoy, practicaron hablar con un funcionario público.</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a:p>
        </p:txBody>
      </p:sp>
    </p:spTree>
    <p:extLst>
      <p:ext uri="{BB962C8B-B14F-4D97-AF65-F5344CB8AC3E}">
        <p14:creationId xmlns:p14="http://schemas.microsoft.com/office/powerpoint/2010/main" val="3569194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Diga</a:t>
            </a:r>
            <a:r>
              <a:rPr lang="en-US" dirty="0"/>
              <a:t>: </a:t>
            </a:r>
            <a:r>
              <a:rPr lang="es-ES" i="1" dirty="0"/>
              <a:t>Si alguien les lastima o si alguien alguna vez les toca el cuerpo de una manera que no les gusta, pueden pedir ayuda</a:t>
            </a:r>
            <a:r>
              <a:rPr lang="en-US" i="1" baseline="0" dirty="0"/>
              <a:t>. </a:t>
            </a:r>
            <a:r>
              <a:rPr lang="es-ES" i="1" baseline="0" dirty="0"/>
              <a:t>No hicieron nada malo, y siempre hay alguien quien les pueda ayudar</a:t>
            </a:r>
            <a:r>
              <a:rPr lang="en-US" i="1" baseline="0" dirty="0"/>
              <a:t>. </a:t>
            </a:r>
            <a:r>
              <a:rPr lang="es-ES" i="1" baseline="0" dirty="0"/>
              <a:t>Pueden hablar con una persona de su círculo verde de confianza para pedir ayuda</a:t>
            </a:r>
            <a:r>
              <a:rPr lang="en-US" i="1" baseline="0" dirty="0"/>
              <a:t>. </a:t>
            </a:r>
            <a:r>
              <a:rPr lang="es-ES" i="1" baseline="0" dirty="0"/>
              <a:t>Si alguien está lastimando a una persona que conocen, también pueden hablar con una persona de su círculo verde de confianza para pedir ayuda</a:t>
            </a:r>
            <a:r>
              <a:rPr lang="en-US" i="1" baseline="0" dirty="0"/>
              <a:t>. </a:t>
            </a:r>
            <a:r>
              <a:rPr lang="es-ES" b="0" i="1" baseline="0" dirty="0"/>
              <a:t>Si está sucediendo una emergencia, siempre pueden llamar a 911</a:t>
            </a:r>
            <a:r>
              <a:rPr lang="en-US" b="0" i="1" baseline="0" dirty="0"/>
              <a:t>. </a:t>
            </a:r>
            <a:r>
              <a:rPr lang="es-ES" b="0" i="1" baseline="0" dirty="0"/>
              <a:t>Si llaman a 911 para pedir ayuda, puede llegar la policía o una ambulancia</a:t>
            </a:r>
            <a:r>
              <a:rPr lang="en-US" b="0" i="1" baseline="0" dirty="0"/>
              <a:t>. </a:t>
            </a:r>
          </a:p>
          <a:p>
            <a:endParaRPr lang="en-US" i="1" baseline="0" dirty="0"/>
          </a:p>
          <a:p>
            <a:r>
              <a:rPr lang="es-ES" i="1" baseline="0" dirty="0"/>
              <a:t>Si la primera persona a quien le dicen no les cree o no les consigue ayuda, continúen diciendo a otras personas en quienes confíen lo que sucede hasta conseguir la ayuda que necesitan</a:t>
            </a:r>
            <a:r>
              <a:rPr lang="en-US" i="1" baseline="0" dirty="0"/>
              <a:t>. </a:t>
            </a:r>
            <a:r>
              <a:rPr lang="es-ES" i="1" baseline="0" dirty="0"/>
              <a:t>También, siempre pueden hablar conmigo después de la clase si necesitan ayuda</a:t>
            </a:r>
            <a:r>
              <a:rPr lang="en-US" i="1" baseline="0" dirty="0"/>
              <a: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a:p>
        </p:txBody>
      </p:sp>
    </p:spTree>
    <p:extLst>
      <p:ext uri="{BB962C8B-B14F-4D97-AF65-F5344CB8AC3E}">
        <p14:creationId xmlns:p14="http://schemas.microsoft.com/office/powerpoint/2010/main" val="171077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kern="1200" noProof="0" dirty="0">
                <a:solidFill>
                  <a:schemeClr val="tx1"/>
                </a:solidFill>
                <a:effectLst/>
                <a:latin typeface="+mn-lt"/>
                <a:ea typeface="+mn-ea"/>
                <a:cs typeface="+mn-cs"/>
              </a:rPr>
              <a:t>Diga: </a:t>
            </a:r>
            <a:r>
              <a:rPr lang="es-ES" sz="1200" i="1" kern="1200" dirty="0">
                <a:solidFill>
                  <a:schemeClr val="tx1"/>
                </a:solidFill>
                <a:effectLst/>
                <a:latin typeface="+mn-lt"/>
                <a:ea typeface="+mn-ea"/>
                <a:cs typeface="+mn-cs"/>
              </a:rPr>
              <a:t>¿Alguien recuerda nuestra declaración de poder? Nuestra declaración de poder es: “Me conozco mejor que nadie”. Esto significa que, individualmente, ustedes se conocen mejor que cualquier otra persona</a:t>
            </a:r>
            <a:r>
              <a:rPr lang="en-US" sz="1200" i="1"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Hoy tuvieron la oportunidad de pensar en la importancia del consentimiento al tener sexo</a:t>
            </a:r>
            <a:r>
              <a:rPr lang="en-US" sz="1200" i="1" kern="1200" baseline="0" dirty="0">
                <a:solidFill>
                  <a:schemeClr val="tx1"/>
                </a:solidFill>
                <a:effectLst/>
                <a:latin typeface="+mn-lt"/>
                <a:ea typeface="+mn-ea"/>
                <a:cs typeface="+mn-cs"/>
              </a:rPr>
              <a:t>. </a:t>
            </a:r>
            <a:r>
              <a:rPr lang="es-MX" sz="1200" i="1" kern="1200" baseline="0" noProof="0" dirty="0">
                <a:solidFill>
                  <a:schemeClr val="tx1"/>
                </a:solidFill>
                <a:effectLst/>
                <a:latin typeface="+mn-lt"/>
                <a:ea typeface="+mn-ea"/>
                <a:cs typeface="+mn-cs"/>
              </a:rPr>
              <a:t>También pensaron en quién confiar si alguien les llega a tocar de una manera que no les gusta</a:t>
            </a:r>
            <a:r>
              <a:rPr lang="en-US" sz="1200" i="1" kern="1200" baseline="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Vamos a juntarnos en círculo y, a la cuenta de tres, digamos nuestra declaración de poder.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0" kern="1200" dirty="0">
                <a:solidFill>
                  <a:schemeClr val="tx1"/>
                </a:solidFill>
                <a:effectLst/>
                <a:latin typeface="+mn-lt"/>
                <a:ea typeface="+mn-ea"/>
                <a:cs typeface="+mn-cs"/>
              </a:rPr>
              <a:t>Pida a quienes quieran participar que pongan una mano en el centro del círculo</a:t>
            </a:r>
            <a:r>
              <a:rPr lang="en-US" sz="1200" i="0" kern="1200" dirty="0">
                <a:solidFill>
                  <a:schemeClr val="tx1"/>
                </a:solidFill>
                <a:effectLst/>
                <a:latin typeface="+mn-lt"/>
                <a:ea typeface="+mn-ea"/>
                <a:cs typeface="+mn-cs"/>
              </a:rPr>
              <a:t>. </a:t>
            </a:r>
            <a:r>
              <a:rPr lang="es-ES" sz="1200" i="0" kern="1200" dirty="0">
                <a:solidFill>
                  <a:schemeClr val="tx1"/>
                </a:solidFill>
                <a:effectLst/>
                <a:latin typeface="+mn-lt"/>
                <a:ea typeface="+mn-ea"/>
                <a:cs typeface="+mn-cs"/>
              </a:rPr>
              <a:t>Pida que alguien se ofrezca que cuente hasta tres</a:t>
            </a:r>
            <a:r>
              <a:rPr lang="en-US" sz="1200" i="0" kern="1200" dirty="0">
                <a:solidFill>
                  <a:schemeClr val="tx1"/>
                </a:solidFill>
                <a:effectLst/>
                <a:latin typeface="+mn-lt"/>
                <a:ea typeface="+mn-ea"/>
                <a:cs typeface="+mn-cs"/>
              </a:rPr>
              <a:t>. </a:t>
            </a:r>
            <a:r>
              <a:rPr lang="es-ES" sz="1200" i="0" kern="1200" dirty="0">
                <a:solidFill>
                  <a:schemeClr val="tx1"/>
                </a:solidFill>
                <a:effectLst/>
                <a:latin typeface="+mn-lt"/>
                <a:ea typeface="+mn-ea"/>
                <a:cs typeface="+mn-cs"/>
              </a:rPr>
              <a:t>Después de “tres”, dicen la declaración de poder a la vez que levanten las manos al aire</a:t>
            </a:r>
            <a:r>
              <a:rPr lang="en-US" sz="1200" i="0" kern="1200" dirty="0">
                <a:solidFill>
                  <a:schemeClr val="tx1"/>
                </a:solidFill>
                <a:effectLst/>
                <a:latin typeface="+mn-lt"/>
                <a:ea typeface="+mn-ea"/>
                <a:cs typeface="+mn-cs"/>
              </a:rPr>
              <a:t>. </a:t>
            </a:r>
            <a:r>
              <a:rPr lang="es-ES" sz="1200" i="0" kern="1200" dirty="0">
                <a:solidFill>
                  <a:schemeClr val="tx1"/>
                </a:solidFill>
                <a:effectLst/>
                <a:latin typeface="+mn-lt"/>
                <a:ea typeface="+mn-ea"/>
                <a:cs typeface="+mn-cs"/>
              </a:rPr>
              <a:t>También pueden ponerse de pie en el círculo sin tocarse las manos, si prefieren</a:t>
            </a:r>
            <a:r>
              <a:rPr lang="en-US" sz="1200" i="0" kern="1200" baseline="0" dirty="0">
                <a:solidFill>
                  <a:schemeClr val="tx1"/>
                </a:solidFill>
                <a:effectLst/>
                <a:latin typeface="+mn-lt"/>
                <a:ea typeface="+mn-ea"/>
                <a:cs typeface="+mn-cs"/>
              </a:rPr>
              <a:t>.</a:t>
            </a: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SAFE agradece al Consejo de Texas para Discapacidades de Desarrollo el financiamiento de este programa de estudios. </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a:p>
        </p:txBody>
      </p:sp>
    </p:spTree>
    <p:extLst>
      <p:ext uri="{BB962C8B-B14F-4D97-AF65-F5344CB8AC3E}">
        <p14:creationId xmlns:p14="http://schemas.microsoft.com/office/powerpoint/2010/main" val="425910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a:p>
        </p:txBody>
      </p:sp>
    </p:spTree>
    <p:extLst>
      <p:ext uri="{BB962C8B-B14F-4D97-AF65-F5344CB8AC3E}">
        <p14:creationId xmlns:p14="http://schemas.microsoft.com/office/powerpoint/2010/main" val="3158257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sz="1200" b="0" i="0" strike="noStrike" cap="none" spc="0" baseline="0" dirty="0">
                <a:solidFill>
                  <a:srgbClr val="000000"/>
                </a:solidFill>
                <a:effectLst/>
                <a:latin typeface="Calibri"/>
                <a:ea typeface="Calibri"/>
                <a:cs typeface="Calibri"/>
              </a:rPr>
              <a:t>Puede imprimir esta diapositiva por separado para que cada estudiante pueda usar la hoja Palabras importantes como tablero de comunicación durante la clase. Repase las palabras con las definiciones que se sugieren a continuación. Para que puedan entender mejor, puede pedir al grupo que aporte sus propias definiciones para las palabras del vocabulario o que proporcione un enunciado o una situación con la palabra nueva.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Líder: una persona a quien otras personas escuchan y siguen</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Promotor: una persona que apoya una causa</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Relación: dos o más personas que se conocen; las relaciones incluyen amigos familiares, parejas románticas y compañeros de clase</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Votar: cuando se elige a alguien en una elección, por ejemplo, para elegir a un presidente</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Marchar: cuando se camina con otras personas para alzar las voces acerca de un problema</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Llamar: cuando se comunica con alguien por teléfono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Enviar correo electrónico o </a:t>
            </a:r>
            <a:r>
              <a:rPr lang="es-MX" sz="1200" b="0" i="1" strike="noStrike" cap="none" spc="0" baseline="0" dirty="0">
                <a:solidFill>
                  <a:srgbClr val="000000"/>
                </a:solidFill>
                <a:effectLst/>
                <a:latin typeface="Calibri"/>
                <a:ea typeface="Calibri"/>
                <a:cs typeface="Calibri"/>
              </a:rPr>
              <a:t>email</a:t>
            </a:r>
            <a:r>
              <a:rPr lang="es-MX" sz="1200" b="0" i="0" strike="noStrike" cap="none" spc="0" baseline="0" dirty="0">
                <a:solidFill>
                  <a:srgbClr val="000000"/>
                </a:solidFill>
                <a:effectLst/>
                <a:latin typeface="Calibri"/>
                <a:ea typeface="Calibri"/>
                <a:cs typeface="Calibri"/>
              </a:rPr>
              <a:t>: enviar correo en línea; Gmail, Hotmail y </a:t>
            </a:r>
            <a:r>
              <a:rPr lang="es-MX" sz="1200" b="0" i="0" strike="noStrike" cap="none" spc="0" baseline="0" dirty="0" err="1">
                <a:solidFill>
                  <a:srgbClr val="000000"/>
                </a:solidFill>
                <a:effectLst/>
                <a:latin typeface="Calibri"/>
                <a:ea typeface="Calibri"/>
                <a:cs typeface="Calibri"/>
              </a:rPr>
              <a:t>Yahoo</a:t>
            </a:r>
            <a:r>
              <a:rPr lang="es-MX" sz="1200" b="0" i="0" strike="noStrike" cap="none" spc="0" baseline="0" dirty="0">
                <a:solidFill>
                  <a:srgbClr val="000000"/>
                </a:solidFill>
                <a:effectLst/>
                <a:latin typeface="Calibri"/>
                <a:ea typeface="Calibri"/>
                <a:cs typeface="Calibri"/>
              </a:rPr>
              <a:t> son ejemplos de cuentas de correo electrónico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Hablar: cuando se usan palabras, señas o imágenes para decirle algo a alguien</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Grupo: varias personas que trabajan juntas en el mismo problema o asunto</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Lea la agenda. Como opción, puede pedir que alguien se ofrezca para leer la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Ustedes ahora saben mucho sobre relaciones sanas.</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Pero no todo el mundo puede tomar las clases de Mis derechos, mi vida, y no todo el mundo sabe tanto como ustedes sobre relaciones sanas.</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Una cosa que pueden hacer para ayudar a otras personas a tener relaciones sanas es ser promotor de relaciones sanas y de sexualidad más segura en su comunidad.</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Esto significa que pueden alzar la voz y decir a otras personas acerca de lo que han aprendido.</a:t>
            </a:r>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a:p>
        </p:txBody>
      </p:sp>
    </p:spTree>
    <p:extLst>
      <p:ext uri="{BB962C8B-B14F-4D97-AF65-F5344CB8AC3E}">
        <p14:creationId xmlns:p14="http://schemas.microsoft.com/office/powerpoint/2010/main" val="1795402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52925"/>
            <a:ext cx="5486400" cy="3600450"/>
          </a:xfrm>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Pensemos juntos sobre los más importantes temas de relaciones sobre los que hemos hablado este año. ¿Qué creen que las personas necesitan saber para tener relaciones más sanas? </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Escriba ideas en el pizarrón blanco o en una hoja de rotafolio a medida que las diga el grupo. Algunas ideas si el grupo necesita ayuda:</a:t>
            </a:r>
            <a:endParaRPr lang="en-US" sz="1100" i="0" kern="1200" dirty="0">
              <a:solidFill>
                <a:schemeClr val="tx1"/>
              </a:solidFill>
              <a:effectLst/>
              <a:latin typeface="+mn-lt"/>
              <a:ea typeface="+mn-ea"/>
              <a:cs typeface="+mn-cs"/>
            </a:endParaRPr>
          </a:p>
          <a:p>
            <a:pPr marL="171450" lvl="1"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Declaraciones “yo”</a:t>
            </a:r>
            <a:endParaRPr lang="en-US" sz="1200" kern="1200" dirty="0">
              <a:solidFill>
                <a:schemeClr val="tx1"/>
              </a:solidFill>
              <a:effectLst/>
              <a:latin typeface="+mn-lt"/>
              <a:ea typeface="+mn-ea"/>
              <a:cs typeface="+mn-cs"/>
            </a:endParaRPr>
          </a:p>
          <a:p>
            <a:pPr marL="171450" lvl="1"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Consentimiento</a:t>
            </a:r>
            <a:endParaRPr lang="en-US" sz="1100" kern="1200" dirty="0">
              <a:solidFill>
                <a:schemeClr val="tx1"/>
              </a:solidFill>
              <a:effectLst/>
              <a:latin typeface="+mn-lt"/>
              <a:ea typeface="+mn-ea"/>
              <a:cs typeface="+mn-cs"/>
            </a:endParaRPr>
          </a:p>
          <a:p>
            <a:pPr marL="171450" lvl="1"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Límites</a:t>
            </a:r>
            <a:endParaRPr lang="en-US" sz="1100" kern="1200" dirty="0">
              <a:solidFill>
                <a:schemeClr val="tx1"/>
              </a:solidFill>
              <a:effectLst/>
              <a:latin typeface="+mn-lt"/>
              <a:ea typeface="+mn-ea"/>
              <a:cs typeface="+mn-cs"/>
            </a:endParaRPr>
          </a:p>
          <a:p>
            <a:pPr marL="171450" lvl="1"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Acoso sexual</a:t>
            </a:r>
            <a:endParaRPr lang="en-US" sz="1100" kern="1200" dirty="0">
              <a:solidFill>
                <a:schemeClr val="tx1"/>
              </a:solidFill>
              <a:effectLst/>
              <a:latin typeface="+mn-lt"/>
              <a:ea typeface="+mn-ea"/>
              <a:cs typeface="+mn-cs"/>
            </a:endParaRPr>
          </a:p>
          <a:p>
            <a:pPr marL="171450" lvl="1"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Conseguir ayuda cuando hay abuso</a:t>
            </a:r>
            <a:endParaRPr lang="en-US" sz="1100" kern="1200" dirty="0">
              <a:solidFill>
                <a:schemeClr val="tx1"/>
              </a:solidFill>
              <a:effectLst/>
              <a:latin typeface="+mn-lt"/>
              <a:ea typeface="+mn-ea"/>
              <a:cs typeface="+mn-cs"/>
            </a:endParaRPr>
          </a:p>
          <a:p>
            <a:pPr marL="171450" lvl="1"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Sexo más seguro</a:t>
            </a:r>
            <a:endParaRPr lang="en-US" sz="1100" kern="1200" dirty="0">
              <a:solidFill>
                <a:schemeClr val="tx1"/>
              </a:solidFill>
              <a:effectLst/>
              <a:latin typeface="+mn-lt"/>
              <a:ea typeface="+mn-ea"/>
              <a:cs typeface="+mn-cs"/>
            </a:endParaRPr>
          </a:p>
          <a:p>
            <a:pPr marL="171450" lvl="1"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Saber acerca de su cuerpo</a:t>
            </a:r>
            <a:endParaRPr lang="en-US" sz="1100" kern="1200" dirty="0">
              <a:solidFill>
                <a:schemeClr val="tx1"/>
              </a:solidFill>
              <a:effectLst/>
              <a:latin typeface="+mn-lt"/>
              <a:ea typeface="+mn-ea"/>
              <a:cs typeface="+mn-cs"/>
            </a:endParaRPr>
          </a:p>
          <a:p>
            <a:pPr lvl="0"/>
            <a:endParaRPr lang="en-US" sz="1200" u="none"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Tome una foto o guarde la lista de temas que se desarrollaron en esta lluvia de ideas. La lista de temas se usará para el resto de las clases Mis derechos, mi vida.</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1150370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Ahora, hablaremos sobre diferentes maneras de que pueden involucrarse en la promoción de relaciones más sanas. </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3579364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Pueden ayudar a otras personas estar más seguras en sus relaciones al hablar sobre lo que aprendió en esta clase. ¿Con quién pueden hablar sobre relaciones sanas? Pueden hablar con personas en sus círculos de relaciones y de confianza (amarillo y verde), ¡como sus amigos y familiares! También pueden hablar con funcionarios públicos. Los funcionarios públicos son las personas que eligieron al votar. Ellos toman decisiones por su comunidad.</a:t>
            </a:r>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1774834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Hay muchas maneras de poder involucrarse en la promoción y de decirles a los funcionarios públicos sobre la importancia de relaciones sanas. Una manera de hacer que se escuche su voz es al votar. Votar es cuando eligen a alguien en una elección, como cuando eligen quién quieren que sea presidente.</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Pueden votar por personas que apoyan las relaciones sanas y la sexualidad segura para personas con discapacidades.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a:p>
        </p:txBody>
      </p:sp>
    </p:spTree>
    <p:extLst>
      <p:ext uri="{BB962C8B-B14F-4D97-AF65-F5344CB8AC3E}">
        <p14:creationId xmlns:p14="http://schemas.microsoft.com/office/powerpoint/2010/main" val="2520776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2/28/23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2/28/23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2/28/23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2/28/23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2/28/23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1.png"/><Relationship Id="rId4" Type="http://schemas.openxmlformats.org/officeDocument/2006/relationships/image" Target="../media/image35.png"/><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5.png"/><Relationship Id="rId4" Type="http://schemas.openxmlformats.org/officeDocument/2006/relationships/image" Target="../media/image36.png"/><Relationship Id="rId9"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3.jpeg"/><Relationship Id="rId7"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jpeg"/></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png"/><Relationship Id="rId18" Type="http://schemas.openxmlformats.org/officeDocument/2006/relationships/image" Target="../media/image27.png"/><Relationship Id="rId3" Type="http://schemas.openxmlformats.org/officeDocument/2006/relationships/image" Target="../media/image13.jpeg"/><Relationship Id="rId21" Type="http://schemas.openxmlformats.org/officeDocument/2006/relationships/image" Target="../media/image30.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3.png"/><Relationship Id="rId5" Type="http://schemas.openxmlformats.org/officeDocument/2006/relationships/image" Target="../media/image15.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20.png"/><Relationship Id="rId19"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3.png"/><Relationship Id="rId22"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5.png"/><Relationship Id="rId4" Type="http://schemas.openxmlformats.org/officeDocument/2006/relationships/image" Target="../media/image36.pn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5.pn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37147" t="37681" r="37800" b="44734"/>
          <a:stretch>
            <a:fillRect/>
          </a:stretch>
        </p:blipFill>
        <p:spPr>
          <a:xfrm>
            <a:off x="9939130" y="180921"/>
            <a:ext cx="1987826" cy="7864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 y="0"/>
            <a:ext cx="12204192" cy="6858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l="20198" t="1049" r="39414" b="50331"/>
          <a:stretch>
            <a:fillRect/>
          </a:stretch>
        </p:blipFill>
        <p:spPr>
          <a:xfrm rot="406261">
            <a:off x="8375903" y="1282594"/>
            <a:ext cx="2588266" cy="1756323"/>
          </a:xfrm>
          <a:prstGeom prst="rect">
            <a:avLst/>
          </a:prstGeom>
        </p:spPr>
      </p:pic>
      <p:sp>
        <p:nvSpPr>
          <p:cNvPr id="7" name="TextBox 6"/>
          <p:cNvSpPr txBox="1"/>
          <p:nvPr/>
        </p:nvSpPr>
        <p:spPr>
          <a:xfrm>
            <a:off x="8689459" y="1566109"/>
            <a:ext cx="1979679" cy="1061829"/>
          </a:xfrm>
          <a:prstGeom prst="rect">
            <a:avLst/>
          </a:prstGeom>
          <a:noFill/>
        </p:spPr>
        <p:txBody>
          <a:bodyPr wrap="square" rtlCol="0">
            <a:spAutoFit/>
          </a:bodyPr>
          <a:lstStyle/>
          <a:p>
            <a:pPr algn="ctr"/>
            <a:r>
              <a:rPr lang="es-MX" sz="2100" b="0" i="0" strike="noStrike" cap="none" spc="0" baseline="0" dirty="0">
                <a:solidFill>
                  <a:srgbClr val="000000"/>
                </a:solidFill>
                <a:effectLst/>
                <a:latin typeface="Smoothy" pitchFamily="2" charset="77"/>
                <a:ea typeface="Tahoma"/>
                <a:cs typeface="Tahoma"/>
              </a:rPr>
              <a:t>Quiero hablar con usted acerca del consentimiento.</a:t>
            </a:r>
          </a:p>
        </p:txBody>
      </p:sp>
      <p:sp>
        <p:nvSpPr>
          <p:cNvPr id="8" name="Footer Placeholder 3"/>
          <p:cNvSpPr txBox="1"/>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3" name="TextBox 2">
            <a:extLst>
              <a:ext uri="{FF2B5EF4-FFF2-40B4-BE49-F238E27FC236}">
                <a16:creationId xmlns:a16="http://schemas.microsoft.com/office/drawing/2014/main" id="{B74D7C22-7D05-490A-85BC-880603133DA3}"/>
              </a:ext>
            </a:extLst>
          </p:cNvPr>
          <p:cNvSpPr txBox="1"/>
          <p:nvPr/>
        </p:nvSpPr>
        <p:spPr>
          <a:xfrm>
            <a:off x="1941302" y="20320"/>
            <a:ext cx="6593097"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MIS DERECHOS, MI VIDA</a:t>
            </a:r>
          </a:p>
        </p:txBody>
      </p:sp>
      <p:sp>
        <p:nvSpPr>
          <p:cNvPr id="9" name="TextBox 8">
            <a:extLst>
              <a:ext uri="{FF2B5EF4-FFF2-40B4-BE49-F238E27FC236}">
                <a16:creationId xmlns:a16="http://schemas.microsoft.com/office/drawing/2014/main" id="{2DA4C036-E9CE-4EC9-A5B2-998D459468EE}"/>
              </a:ext>
            </a:extLst>
          </p:cNvPr>
          <p:cNvSpPr txBox="1"/>
          <p:nvPr/>
        </p:nvSpPr>
        <p:spPr>
          <a:xfrm>
            <a:off x="416304" y="1615712"/>
            <a:ext cx="5597912" cy="3139321"/>
          </a:xfrm>
          <a:prstGeom prst="rect">
            <a:avLst/>
          </a:prstGeom>
          <a:solidFill>
            <a:schemeClr val="bg1"/>
          </a:solidFill>
        </p:spPr>
        <p:txBody>
          <a:bodyPr wrap="square" rtlCol="0">
            <a:spAutoFit/>
          </a:bodyPr>
          <a:lstStyle/>
          <a:p>
            <a:pPr algn="ctr"/>
            <a:r>
              <a:rPr lang="es-MX" sz="6600" b="1" dirty="0">
                <a:latin typeface="PraterBlockPro" panose="020B0504010101020102" pitchFamily="34" charset="77"/>
                <a:cs typeface="PraterBlockPro" panose="020B0504010101020102" pitchFamily="34" charset="77"/>
              </a:rPr>
              <a:t>Liderazgo para relaciones más segures</a:t>
            </a:r>
          </a:p>
        </p:txBody>
      </p:sp>
    </p:spTree>
    <p:extLst>
      <p:ext uri="{BB962C8B-B14F-4D97-AF65-F5344CB8AC3E}">
        <p14:creationId xmlns:p14="http://schemas.microsoft.com/office/powerpoint/2010/main" val="1807804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418" y="482907"/>
            <a:ext cx="9232392" cy="1325563"/>
          </a:xfrm>
        </p:spPr>
        <p:txBody>
          <a:bodyPr>
            <a:normAutofit/>
          </a:bodyPr>
          <a:lstStyle/>
          <a:p>
            <a:pPr algn="ctr"/>
            <a:r>
              <a:rPr lang="es-MX" sz="4400" b="1" i="0" strike="noStrike" cap="none" spc="0" baseline="0">
                <a:solidFill>
                  <a:srgbClr val="000000"/>
                </a:solidFill>
                <a:effectLst/>
                <a:latin typeface="Tahoma"/>
                <a:ea typeface="Tahoma"/>
                <a:cs typeface="Tahoma"/>
              </a:rPr>
              <a:t>Cómo puede involucrarse: unirse a grupos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2192" y="-24384"/>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549" y="1982975"/>
            <a:ext cx="8411483" cy="4741449"/>
          </a:xfrm>
          <a:prstGeom prst="rect">
            <a:avLst/>
          </a:prstGeom>
        </p:spPr>
      </p:pic>
      <p:sp>
        <p:nvSpPr>
          <p:cNvPr id="9" name="TextBox 8"/>
          <p:cNvSpPr txBox="1"/>
          <p:nvPr/>
        </p:nvSpPr>
        <p:spPr>
          <a:xfrm>
            <a:off x="420130" y="2302472"/>
            <a:ext cx="4852416" cy="2651760"/>
          </a:xfrm>
          <a:prstGeom prst="rect">
            <a:avLst/>
          </a:prstGeom>
          <a:noFill/>
        </p:spPr>
        <p:txBody>
          <a:bodyPr wrap="square" rtlCol="0">
            <a:spAutoFit/>
          </a:bodyPr>
          <a:lstStyle/>
          <a:p>
            <a:pPr algn="ctr"/>
            <a:r>
              <a:rPr lang="es-MX" sz="2800" b="1" i="0" strike="noStrike" cap="none" spc="0" baseline="0">
                <a:solidFill>
                  <a:srgbClr val="000000"/>
                </a:solidFill>
                <a:effectLst/>
                <a:latin typeface="Tahoma"/>
                <a:ea typeface="Tahoma"/>
                <a:cs typeface="Tahoma"/>
              </a:rPr>
              <a:t>Puede unirse a grupos que alzan la voz para apoyar las relaciones sanas. Quizás encuentre grupos que se reúnen en persona o en línea.</a:t>
            </a:r>
          </a:p>
        </p:txBody>
      </p:sp>
      <p:sp>
        <p:nvSpPr>
          <p:cNvPr id="10" name="TextBox 9"/>
          <p:cNvSpPr txBox="1"/>
          <p:nvPr/>
        </p:nvSpPr>
        <p:spPr>
          <a:xfrm>
            <a:off x="7663450" y="2718085"/>
            <a:ext cx="945292" cy="640080"/>
          </a:xfrm>
          <a:prstGeom prst="rect">
            <a:avLst/>
          </a:prstGeom>
          <a:noFill/>
        </p:spPr>
        <p:txBody>
          <a:bodyPr wrap="square" rtlCol="0">
            <a:spAutoFit/>
          </a:bodyPr>
          <a:lstStyle/>
          <a:p>
            <a:r>
              <a:rPr lang="es-MX" sz="1800" b="0" i="0" strike="noStrike" cap="none" spc="0" baseline="0" dirty="0">
                <a:solidFill>
                  <a:srgbClr val="000000"/>
                </a:solidFill>
                <a:effectLst/>
                <a:latin typeface="Calibri"/>
                <a:ea typeface="Calibri"/>
                <a:cs typeface="Calibri"/>
              </a:rPr>
              <a:t>Alto al abuso</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2"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8215752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253078" y="453052"/>
            <a:ext cx="9232392" cy="1325563"/>
          </a:xfrm>
        </p:spPr>
        <p:txBody>
          <a:bodyPr>
            <a:normAutofit/>
          </a:bodyPr>
          <a:lstStyle/>
          <a:p>
            <a:pPr algn="ctr"/>
            <a:r>
              <a:rPr lang="es-MX" sz="4400" b="1" i="0" strike="noStrike" cap="none" spc="0" baseline="0" dirty="0">
                <a:solidFill>
                  <a:srgbClr val="000000"/>
                </a:solidFill>
                <a:effectLst/>
                <a:latin typeface="Tahoma"/>
                <a:ea typeface="Tahoma"/>
                <a:cs typeface="Tahoma"/>
              </a:rPr>
              <a:t>Cómo puede involucrarse: marchas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2192" y="-24384"/>
            <a:ext cx="2026025" cy="1613647"/>
          </a:xfrm>
          <a:prstGeom prst="rect">
            <a:avLst/>
          </a:prstGeom>
        </p:spPr>
      </p:pic>
      <p:sp>
        <p:nvSpPr>
          <p:cNvPr id="10" name="TextBox 9"/>
          <p:cNvSpPr txBox="1"/>
          <p:nvPr/>
        </p:nvSpPr>
        <p:spPr>
          <a:xfrm>
            <a:off x="248865" y="2058672"/>
            <a:ext cx="4906995" cy="2651760"/>
          </a:xfrm>
          <a:prstGeom prst="rect">
            <a:avLst/>
          </a:prstGeom>
          <a:noFill/>
        </p:spPr>
        <p:txBody>
          <a:bodyPr wrap="square" rtlCol="0">
            <a:spAutoFit/>
          </a:bodyPr>
          <a:lstStyle/>
          <a:p>
            <a:pPr algn="ctr"/>
            <a:endParaRPr lang="en-US" sz="2800" b="1">
              <a:latin typeface="Tahoma" panose="020B0604030504040204" pitchFamily="34" charset="0"/>
              <a:ea typeface="Tahoma" panose="020B0604030504040204" pitchFamily="34" charset="0"/>
              <a:cs typeface="Tahoma" panose="020B0604030504040204" pitchFamily="34" charset="0"/>
            </a:endParaRPr>
          </a:p>
          <a:p>
            <a:pPr algn="ctr"/>
            <a:r>
              <a:rPr lang="es-MX" sz="2800" b="1" i="0" strike="noStrike" cap="none" spc="0" baseline="0">
                <a:solidFill>
                  <a:srgbClr val="000000"/>
                </a:solidFill>
                <a:effectLst/>
                <a:latin typeface="Tahoma"/>
                <a:ea typeface="Tahoma"/>
                <a:cs typeface="Tahoma"/>
              </a:rPr>
              <a:t>Quizás pueda unirse a marchas locales para mostrar a las personas lo importante que son las relaciones sanas.</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4306" y="1567125"/>
            <a:ext cx="9245827" cy="473639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3"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24462484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27289" y="240883"/>
            <a:ext cx="8905521" cy="1325563"/>
          </a:xfrm>
        </p:spPr>
        <p:txBody>
          <a:bodyPr>
            <a:normAutofit fontScale="90000"/>
          </a:bodyPr>
          <a:lstStyle/>
          <a:p>
            <a:pPr algn="ctr"/>
            <a:r>
              <a:rPr lang="es-MX" sz="3600" b="1" i="0" strike="noStrike" cap="none" spc="0" baseline="0" dirty="0">
                <a:solidFill>
                  <a:srgbClr val="000000"/>
                </a:solidFill>
                <a:effectLst/>
                <a:latin typeface="Tahoma"/>
                <a:ea typeface="Tahoma"/>
                <a:cs typeface="Tahoma"/>
              </a:rPr>
              <a:t>Cómo puede involucrarse: comunicarse con funcionarios públicos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2192" y="-24384"/>
            <a:ext cx="2026025" cy="1613647"/>
          </a:xfrm>
          <a:prstGeom prst="rect">
            <a:avLst/>
          </a:prstGeom>
        </p:spPr>
      </p:pic>
      <p:sp>
        <p:nvSpPr>
          <p:cNvPr id="14" name="TextBox 13"/>
          <p:cNvSpPr txBox="1"/>
          <p:nvPr/>
        </p:nvSpPr>
        <p:spPr>
          <a:xfrm>
            <a:off x="463076" y="3116327"/>
            <a:ext cx="5892472" cy="3505200"/>
          </a:xfrm>
          <a:prstGeom prst="rect">
            <a:avLst/>
          </a:prstGeom>
          <a:noFill/>
        </p:spPr>
        <p:txBody>
          <a:bodyPr wrap="square" rtlCol="0">
            <a:spAutoFit/>
          </a:bodyPr>
          <a:lstStyle/>
          <a:p>
            <a:pPr algn="ctr"/>
            <a:r>
              <a:rPr lang="es-MX" sz="2800" b="1" i="0" strike="noStrike" cap="none" spc="0" baseline="0">
                <a:solidFill>
                  <a:srgbClr val="000000"/>
                </a:solidFill>
                <a:effectLst/>
                <a:latin typeface="Tahoma"/>
                <a:ea typeface="Tahoma"/>
                <a:cs typeface="Tahoma"/>
              </a:rPr>
              <a:t>Los funcionarios públicos son personas que hacen leyes en su comunidad.</a:t>
            </a:r>
          </a:p>
          <a:p>
            <a:pPr algn="ctr"/>
            <a:endParaRPr lang="en-US" sz="2800" b="1">
              <a:latin typeface="Tahoma" panose="020B0604030504040204" pitchFamily="34" charset="0"/>
              <a:ea typeface="Tahoma" panose="020B0604030504040204" pitchFamily="34" charset="0"/>
              <a:cs typeface="Tahoma" panose="020B0604030504040204" pitchFamily="34" charset="0"/>
            </a:endParaRPr>
          </a:p>
          <a:p>
            <a:pPr algn="ctr"/>
            <a:r>
              <a:rPr lang="es-MX" sz="2800" b="1" i="0" strike="noStrike" cap="none" spc="0" baseline="0">
                <a:solidFill>
                  <a:srgbClr val="000000"/>
                </a:solidFill>
                <a:effectLst/>
                <a:latin typeface="Tahoma"/>
                <a:ea typeface="Tahoma"/>
                <a:cs typeface="Tahoma"/>
              </a:rPr>
              <a:t> Puede hablar con funcionarios públicos sobre porqué las relaciones sanas son importantes.</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8692" y="1390011"/>
            <a:ext cx="9197486" cy="5184509"/>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l="15954" t="58928" r="41684" b="-679"/>
          <a:stretch>
            <a:fillRect/>
          </a:stretch>
        </p:blipFill>
        <p:spPr>
          <a:xfrm flipH="1">
            <a:off x="2959100" y="1085666"/>
            <a:ext cx="3785848" cy="2446988"/>
          </a:xfrm>
          <a:prstGeom prst="rect">
            <a:avLst/>
          </a:prstGeom>
        </p:spPr>
      </p:pic>
      <p:sp>
        <p:nvSpPr>
          <p:cNvPr id="17" name="TextBox 16"/>
          <p:cNvSpPr txBox="1"/>
          <p:nvPr/>
        </p:nvSpPr>
        <p:spPr>
          <a:xfrm>
            <a:off x="3245300" y="1623298"/>
            <a:ext cx="3244400" cy="769441"/>
          </a:xfrm>
          <a:prstGeom prst="rect">
            <a:avLst/>
          </a:prstGeom>
          <a:noFill/>
        </p:spPr>
        <p:txBody>
          <a:bodyPr wrap="square" rtlCol="0">
            <a:spAutoFit/>
          </a:bodyPr>
          <a:lstStyle/>
          <a:p>
            <a:pPr algn="ctr"/>
            <a:r>
              <a:rPr lang="es-MX" sz="2200" b="0" i="0" strike="noStrike" cap="none" spc="0" baseline="0" dirty="0">
                <a:solidFill>
                  <a:srgbClr val="000000"/>
                </a:solidFill>
                <a:effectLst/>
                <a:latin typeface="Smoothy" pitchFamily="2" charset="77"/>
                <a:ea typeface="Calibri"/>
                <a:cs typeface="Calibri"/>
              </a:rPr>
              <a:t>Me gustaría hablar con usted sobre las relaciones sanas.</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1"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43108166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9608"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7" name="Footer Placeholder 3"/>
          <p:cNvSpPr txBox="1"/>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8" name="TextBox 7">
            <a:extLst>
              <a:ext uri="{FF2B5EF4-FFF2-40B4-BE49-F238E27FC236}">
                <a16:creationId xmlns:a16="http://schemas.microsoft.com/office/drawing/2014/main" id="{29D31D15-C54A-4C98-8E6A-583B814B6579}"/>
              </a:ext>
            </a:extLst>
          </p:cNvPr>
          <p:cNvSpPr txBox="1"/>
          <p:nvPr/>
        </p:nvSpPr>
        <p:spPr>
          <a:xfrm>
            <a:off x="2303966" y="283737"/>
            <a:ext cx="7779834"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DESCANSO PARA EL CEREBRO</a:t>
            </a:r>
          </a:p>
        </p:txBody>
      </p:sp>
    </p:spTree>
    <p:extLst>
      <p:ext uri="{BB962C8B-B14F-4D97-AF65-F5344CB8AC3E}">
        <p14:creationId xmlns:p14="http://schemas.microsoft.com/office/powerpoint/2010/main" val="345075564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rcRect l="67315" t="67058" r="20748" b="14772"/>
          <a:stretch>
            <a:fillRect/>
          </a:stretch>
        </p:blipFill>
        <p:spPr>
          <a:xfrm>
            <a:off x="1353357" y="1070896"/>
            <a:ext cx="1452282" cy="1246094"/>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rcRect l="67315" t="67058" r="20748" b="14772"/>
          <a:stretch>
            <a:fillRect/>
          </a:stretch>
        </p:blipFill>
        <p:spPr>
          <a:xfrm>
            <a:off x="1406172" y="2123385"/>
            <a:ext cx="1452282" cy="1246094"/>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rcRect l="67315" t="67058" r="20748" b="14772"/>
          <a:stretch>
            <a:fillRect/>
          </a:stretch>
        </p:blipFill>
        <p:spPr>
          <a:xfrm>
            <a:off x="1439615" y="3175874"/>
            <a:ext cx="1452282" cy="1246094"/>
          </a:xfrm>
          <a:prstGeom prst="rect">
            <a:avLst/>
          </a:prstGeom>
        </p:spPr>
      </p:pic>
      <p:pic>
        <p:nvPicPr>
          <p:cNvPr id="36" name="Picture 35">
            <a:extLst>
              <a:ext uri="{FF2B5EF4-FFF2-40B4-BE49-F238E27FC236}">
                <a16:creationId xmlns:a16="http://schemas.microsoft.com/office/drawing/2014/main" id="{2E6D4461-0CFF-5043-B7E6-F9B4847B5B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37" name="TextBox 36">
            <a:extLst>
              <a:ext uri="{FF2B5EF4-FFF2-40B4-BE49-F238E27FC236}">
                <a16:creationId xmlns:a16="http://schemas.microsoft.com/office/drawing/2014/main" id="{AB4CACDC-6DF8-424A-AF01-4FA42ADA814C}"/>
              </a:ext>
            </a:extLst>
          </p:cNvPr>
          <p:cNvSpPr txBox="1"/>
          <p:nvPr/>
        </p:nvSpPr>
        <p:spPr>
          <a:xfrm>
            <a:off x="8614404" y="1250046"/>
            <a:ext cx="3132615"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Usted puede ser promotor/a/e</a:t>
            </a:r>
          </a:p>
        </p:txBody>
      </p:sp>
      <p:sp>
        <p:nvSpPr>
          <p:cNvPr id="38" name="TextBox 37">
            <a:extLst>
              <a:ext uri="{FF2B5EF4-FFF2-40B4-BE49-F238E27FC236}">
                <a16:creationId xmlns:a16="http://schemas.microsoft.com/office/drawing/2014/main" id="{97A5221F-3CE5-4F4A-8FAA-6F063BAC21BE}"/>
              </a:ext>
            </a:extLst>
          </p:cNvPr>
          <p:cNvSpPr txBox="1"/>
          <p:nvPr/>
        </p:nvSpPr>
        <p:spPr>
          <a:xfrm>
            <a:off x="4386288" y="2477027"/>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Maneras de involucrarse</a:t>
            </a:r>
          </a:p>
        </p:txBody>
      </p:sp>
      <p:sp>
        <p:nvSpPr>
          <p:cNvPr id="39" name="TextBox 38">
            <a:extLst>
              <a:ext uri="{FF2B5EF4-FFF2-40B4-BE49-F238E27FC236}">
                <a16:creationId xmlns:a16="http://schemas.microsoft.com/office/drawing/2014/main" id="{28CEDA22-0D60-C748-9F7B-35F4E85D4C4B}"/>
              </a:ext>
            </a:extLst>
          </p:cNvPr>
          <p:cNvSpPr txBox="1"/>
          <p:nvPr/>
        </p:nvSpPr>
        <p:spPr>
          <a:xfrm>
            <a:off x="4038851" y="4840309"/>
            <a:ext cx="384706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Guía de promoción del grupo</a:t>
            </a:r>
          </a:p>
        </p:txBody>
      </p:sp>
      <p:sp>
        <p:nvSpPr>
          <p:cNvPr id="40" name="TextBox 39">
            <a:extLst>
              <a:ext uri="{FF2B5EF4-FFF2-40B4-BE49-F238E27FC236}">
                <a16:creationId xmlns:a16="http://schemas.microsoft.com/office/drawing/2014/main" id="{409F1F44-5B04-6F4B-BA70-71738B6D422B}"/>
              </a:ext>
            </a:extLst>
          </p:cNvPr>
          <p:cNvSpPr txBox="1"/>
          <p:nvPr/>
        </p:nvSpPr>
        <p:spPr>
          <a:xfrm>
            <a:off x="7059409" y="5378856"/>
            <a:ext cx="3745107" cy="944880"/>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Guía de promoción del estudiante</a:t>
            </a:r>
          </a:p>
        </p:txBody>
      </p:sp>
      <p:grpSp>
        <p:nvGrpSpPr>
          <p:cNvPr id="41" name="Group 40">
            <a:extLst>
              <a:ext uri="{FF2B5EF4-FFF2-40B4-BE49-F238E27FC236}">
                <a16:creationId xmlns:a16="http://schemas.microsoft.com/office/drawing/2014/main" id="{93B70C33-F3D4-B944-9A97-5F516F075A21}"/>
              </a:ext>
            </a:extLst>
          </p:cNvPr>
          <p:cNvGrpSpPr/>
          <p:nvPr/>
        </p:nvGrpSpPr>
        <p:grpSpPr>
          <a:xfrm>
            <a:off x="2431803" y="3425918"/>
            <a:ext cx="4129128" cy="1028048"/>
            <a:chOff x="3651826" y="1786409"/>
            <a:chExt cx="5264813" cy="1269928"/>
          </a:xfrm>
        </p:grpSpPr>
        <p:sp>
          <p:nvSpPr>
            <p:cNvPr id="42" name="TextBox 41">
              <a:extLst>
                <a:ext uri="{FF2B5EF4-FFF2-40B4-BE49-F238E27FC236}">
                  <a16:creationId xmlns:a16="http://schemas.microsoft.com/office/drawing/2014/main" id="{F49A4056-85E8-3941-995F-7ACF527841D0}"/>
                </a:ext>
              </a:extLst>
            </p:cNvPr>
            <p:cNvSpPr txBox="1"/>
            <p:nvPr/>
          </p:nvSpPr>
          <p:spPr>
            <a:xfrm>
              <a:off x="5465191" y="1838213"/>
              <a:ext cx="3451448" cy="1178598"/>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43" name="Picture 42">
              <a:extLst>
                <a:ext uri="{FF2B5EF4-FFF2-40B4-BE49-F238E27FC236}">
                  <a16:creationId xmlns:a16="http://schemas.microsoft.com/office/drawing/2014/main" id="{3137B385-4C44-2649-A02F-910EC1A69EC3}"/>
                </a:ext>
              </a:extLst>
            </p:cNvPr>
            <p:cNvPicPr>
              <a:picLocks noChangeAspect="1"/>
            </p:cNvPicPr>
            <p:nvPr/>
          </p:nvPicPr>
          <p:blipFill>
            <a:blip r:embed="rId5"/>
            <a:stretch>
              <a:fillRect/>
            </a:stretch>
          </p:blipFill>
          <p:spPr>
            <a:xfrm>
              <a:off x="3651826" y="1786409"/>
              <a:ext cx="1813365" cy="1269928"/>
            </a:xfrm>
            <a:prstGeom prst="rect">
              <a:avLst/>
            </a:prstGeom>
          </p:spPr>
        </p:pic>
      </p:grpSp>
      <p:pic>
        <p:nvPicPr>
          <p:cNvPr id="44" name="Picture 43">
            <a:extLst>
              <a:ext uri="{FF2B5EF4-FFF2-40B4-BE49-F238E27FC236}">
                <a16:creationId xmlns:a16="http://schemas.microsoft.com/office/drawing/2014/main" id="{D29904DD-3BD4-3947-A073-498CE24490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0399" y="792264"/>
            <a:ext cx="2787036" cy="1571018"/>
          </a:xfrm>
          <a:prstGeom prst="rect">
            <a:avLst/>
          </a:prstGeom>
        </p:spPr>
      </p:pic>
      <p:pic>
        <p:nvPicPr>
          <p:cNvPr id="45" name="Picture 44">
            <a:extLst>
              <a:ext uri="{FF2B5EF4-FFF2-40B4-BE49-F238E27FC236}">
                <a16:creationId xmlns:a16="http://schemas.microsoft.com/office/drawing/2014/main" id="{276EDF79-8F4E-894F-B4D6-0D40DF1D69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5806" y="1900758"/>
            <a:ext cx="2604778" cy="1468281"/>
          </a:xfrm>
          <a:prstGeom prst="rect">
            <a:avLst/>
          </a:prstGeom>
        </p:spPr>
      </p:pic>
      <p:pic>
        <p:nvPicPr>
          <p:cNvPr id="46" name="Picture 45">
            <a:extLst>
              <a:ext uri="{FF2B5EF4-FFF2-40B4-BE49-F238E27FC236}">
                <a16:creationId xmlns:a16="http://schemas.microsoft.com/office/drawing/2014/main" id="{1E137688-863F-9647-8EA0-EB80ABF27D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56677" y="4510829"/>
            <a:ext cx="1972451" cy="1111846"/>
          </a:xfrm>
          <a:prstGeom prst="rect">
            <a:avLst/>
          </a:prstGeom>
        </p:spPr>
      </p:pic>
      <p:pic>
        <p:nvPicPr>
          <p:cNvPr id="47" name="Picture 46">
            <a:extLst>
              <a:ext uri="{FF2B5EF4-FFF2-40B4-BE49-F238E27FC236}">
                <a16:creationId xmlns:a16="http://schemas.microsoft.com/office/drawing/2014/main" id="{2E97D79D-26FE-D341-9C65-59B6FD04EF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34684" y="5291813"/>
            <a:ext cx="2449453" cy="1380726"/>
          </a:xfrm>
          <a:prstGeom prst="rect">
            <a:avLst/>
          </a:prstGeom>
        </p:spPr>
      </p:pic>
      <p:pic>
        <p:nvPicPr>
          <p:cNvPr id="48" name="Picture 47">
            <a:extLst>
              <a:ext uri="{FF2B5EF4-FFF2-40B4-BE49-F238E27FC236}">
                <a16:creationId xmlns:a16="http://schemas.microsoft.com/office/drawing/2014/main" id="{B29D9D43-7ED4-F443-B63A-88D63F944D83}"/>
              </a:ext>
            </a:extLst>
          </p:cNvPr>
          <p:cNvPicPr>
            <a:picLocks noChangeAspect="1"/>
          </p:cNvPicPr>
          <p:nvPr/>
        </p:nvPicPr>
        <p:blipFill>
          <a:blip r:embed="rId10">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49" name="Footer Placeholder 3">
            <a:extLst>
              <a:ext uri="{FF2B5EF4-FFF2-40B4-BE49-F238E27FC236}">
                <a16:creationId xmlns:a16="http://schemas.microsoft.com/office/drawing/2014/main" id="{50D5916D-0001-744B-89D9-952D93E53A99}"/>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50" name="TextBox 49">
            <a:extLst>
              <a:ext uri="{FF2B5EF4-FFF2-40B4-BE49-F238E27FC236}">
                <a16:creationId xmlns:a16="http://schemas.microsoft.com/office/drawing/2014/main" id="{DDC8DCDC-65E0-E143-8248-817D2D61AE41}"/>
              </a:ext>
            </a:extLst>
          </p:cNvPr>
          <p:cNvSpPr txBox="1"/>
          <p:nvPr/>
        </p:nvSpPr>
        <p:spPr>
          <a:xfrm>
            <a:off x="1909868" y="135773"/>
            <a:ext cx="5597912"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Tree>
    <p:extLst>
      <p:ext uri="{BB962C8B-B14F-4D97-AF65-F5344CB8AC3E}">
        <p14:creationId xmlns:p14="http://schemas.microsoft.com/office/powerpoint/2010/main" val="421366829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671" y="632087"/>
            <a:ext cx="9838489" cy="1325563"/>
          </a:xfrm>
        </p:spPr>
        <p:txBody>
          <a:bodyPr>
            <a:normAutofit/>
          </a:bodyPr>
          <a:lstStyle/>
          <a:p>
            <a:pPr algn="ctr"/>
            <a:r>
              <a:rPr lang="es-MX" sz="3200" b="1" i="0" strike="noStrike" cap="none" spc="0" baseline="0" dirty="0">
                <a:solidFill>
                  <a:srgbClr val="000000"/>
                </a:solidFill>
                <a:effectLst/>
                <a:latin typeface="Tahoma"/>
                <a:ea typeface="Tahoma"/>
                <a:cs typeface="Tahoma"/>
              </a:rPr>
              <a:t>Guía de promoción del grupo: </a:t>
            </a:r>
            <a:r>
              <a:rPr lang="es-MX" sz="3200" b="1" dirty="0">
                <a:solidFill>
                  <a:srgbClr val="000000"/>
                </a:solidFill>
                <a:latin typeface="Tahoma"/>
                <a:ea typeface="Tahoma"/>
                <a:cs typeface="Tahoma"/>
              </a:rPr>
              <a:t>empiec</a:t>
            </a:r>
            <a:r>
              <a:rPr lang="es-MX" sz="3200" b="1" i="0" strike="noStrike" cap="none" spc="0" baseline="0" dirty="0">
                <a:solidFill>
                  <a:srgbClr val="000000"/>
                </a:solidFill>
                <a:effectLst/>
                <a:latin typeface="Tahoma"/>
                <a:ea typeface="Tahoma"/>
                <a:cs typeface="Tahoma"/>
              </a:rPr>
              <a:t>e con su nombre, dónde vive y un poco sobre usted.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730" y="1685124"/>
            <a:ext cx="8582517" cy="483785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24384" y="0"/>
            <a:ext cx="2088777" cy="1694330"/>
          </a:xfrm>
          <a:prstGeom prst="rect">
            <a:avLst/>
          </a:prstGeom>
        </p:spPr>
      </p:pic>
      <p:sp>
        <p:nvSpPr>
          <p:cNvPr id="9" name="TextBox 8"/>
          <p:cNvSpPr txBox="1"/>
          <p:nvPr/>
        </p:nvSpPr>
        <p:spPr>
          <a:xfrm>
            <a:off x="3764993" y="2534393"/>
            <a:ext cx="2694432" cy="1554480"/>
          </a:xfrm>
          <a:prstGeom prst="rect">
            <a:avLst/>
          </a:prstGeom>
          <a:noFill/>
        </p:spPr>
        <p:txBody>
          <a:bodyPr wrap="square" rtlCol="0">
            <a:spAutoFit/>
          </a:bodyPr>
          <a:lstStyle/>
          <a:p>
            <a:r>
              <a:rPr lang="es-MX" sz="2000" b="0" i="0" strike="noStrike" cap="none" spc="0" baseline="0">
                <a:solidFill>
                  <a:srgbClr val="000000"/>
                </a:solidFill>
                <a:effectLst/>
                <a:latin typeface="Tahoma"/>
                <a:ea typeface="Tahoma"/>
                <a:cs typeface="Tahoma"/>
              </a:rPr>
              <a:t>Mi nombre es Megan.</a:t>
            </a:r>
          </a:p>
          <a:p>
            <a:endParaRPr lang="en-US" sz="200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a:solidFill>
                  <a:srgbClr val="000000"/>
                </a:solidFill>
                <a:effectLst/>
                <a:latin typeface="Tahoma"/>
                <a:ea typeface="Tahoma"/>
                <a:cs typeface="Tahoma"/>
              </a:rPr>
              <a:t>Vivo en Austin, Texas.</a:t>
            </a:r>
          </a:p>
          <a:p>
            <a:endParaRPr lang="en-US">
              <a:latin typeface="Tahoma" panose="020B0604030504040204" pitchFamily="34" charset="0"/>
              <a:ea typeface="Tahoma" panose="020B0604030504040204" pitchFamily="34" charset="0"/>
              <a:cs typeface="Tahoma" panose="020B0604030504040204" pitchFamily="34" charset="0"/>
            </a:endParaRPr>
          </a:p>
          <a:p>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1"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75073130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433" y="476446"/>
            <a:ext cx="8088667" cy="1325563"/>
          </a:xfrm>
        </p:spPr>
        <p:txBody>
          <a:bodyPr>
            <a:normAutofit/>
          </a:bodyPr>
          <a:lstStyle/>
          <a:p>
            <a:pPr algn="ctr"/>
            <a:r>
              <a:rPr lang="es-MX" sz="4000" b="1" i="0" strike="noStrike" cap="none" spc="0" baseline="0" dirty="0">
                <a:solidFill>
                  <a:srgbClr val="000000"/>
                </a:solidFill>
                <a:effectLst/>
                <a:latin typeface="Tahoma"/>
                <a:ea typeface="Tahoma"/>
                <a:cs typeface="Tahoma"/>
              </a:rPr>
              <a:t>Guía de promoción del grupo: el tema</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24384" y="0"/>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2641" y="1444054"/>
            <a:ext cx="8582517" cy="4837858"/>
          </a:xfrm>
          <a:prstGeom prst="rect">
            <a:avLst/>
          </a:prstGeom>
        </p:spPr>
      </p:pic>
      <p:sp>
        <p:nvSpPr>
          <p:cNvPr id="9" name="TextBox 8"/>
          <p:cNvSpPr txBox="1"/>
          <p:nvPr/>
        </p:nvSpPr>
        <p:spPr>
          <a:xfrm>
            <a:off x="3764505" y="2053356"/>
            <a:ext cx="3126949" cy="4524315"/>
          </a:xfrm>
          <a:prstGeom prst="rect">
            <a:avLst/>
          </a:prstGeom>
          <a:noFill/>
        </p:spPr>
        <p:txBody>
          <a:bodyPr wrap="square" rtlCol="0">
            <a:spAutoFit/>
          </a:bodyPr>
          <a:lstStyle/>
          <a:p>
            <a:r>
              <a:rPr lang="es-MX" sz="1800" b="0" i="0" strike="noStrike" cap="none" spc="0" baseline="0" dirty="0">
                <a:solidFill>
                  <a:srgbClr val="000000"/>
                </a:solidFill>
                <a:effectLst/>
                <a:latin typeface="Tahoma"/>
                <a:ea typeface="Tahoma"/>
                <a:cs typeface="Tahoma"/>
              </a:rPr>
              <a:t>Yo quiero hablar acerca del consentimiento.</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s-MX" sz="1800" b="0" i="0" strike="noStrike" cap="none" spc="0" baseline="0" dirty="0">
                <a:solidFill>
                  <a:srgbClr val="000000"/>
                </a:solidFill>
                <a:effectLst/>
                <a:latin typeface="Tahoma"/>
                <a:ea typeface="Tahoma"/>
                <a:cs typeface="Tahoma"/>
              </a:rPr>
              <a:t>El consentimiento es importante porque:</a:t>
            </a:r>
          </a:p>
          <a:p>
            <a:endParaRPr lang="en-US" dirty="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es-MX" sz="1800" b="0" i="0" strike="noStrike" cap="none" spc="0" baseline="0" dirty="0">
                <a:solidFill>
                  <a:srgbClr val="000000"/>
                </a:solidFill>
                <a:effectLst/>
                <a:latin typeface="Tahoma"/>
                <a:ea typeface="Tahoma"/>
                <a:cs typeface="Tahoma"/>
              </a:rPr>
              <a:t>Las personas necesitan respetar los límites de otras personas.</a:t>
            </a:r>
          </a:p>
          <a:p>
            <a:pPr marL="342900" indent="-342900">
              <a:buAutoNum type="arabicPeriod"/>
            </a:pPr>
            <a:r>
              <a:rPr lang="es-MX" sz="1800" b="0" i="0" strike="noStrike" cap="none" spc="0" baseline="0" dirty="0">
                <a:solidFill>
                  <a:srgbClr val="000000"/>
                </a:solidFill>
                <a:effectLst/>
                <a:latin typeface="Tahoma"/>
                <a:ea typeface="Tahoma"/>
                <a:cs typeface="Tahoma"/>
              </a:rPr>
              <a:t>A algunas personas no les gusta que les toquen.</a:t>
            </a:r>
          </a:p>
          <a:p>
            <a:pPr marL="342900" indent="-342900">
              <a:buAutoNum type="arabicPeriod"/>
            </a:pPr>
            <a:r>
              <a:rPr lang="es-MX" sz="1800" b="0" i="0" strike="noStrike" cap="none" spc="0" baseline="0" dirty="0">
                <a:solidFill>
                  <a:srgbClr val="000000"/>
                </a:solidFill>
                <a:effectLst/>
                <a:latin typeface="Tahoma"/>
                <a:ea typeface="Tahoma"/>
                <a:cs typeface="Tahoma"/>
              </a:rPr>
              <a:t>Todas las relaciones necesitan consentimiento.</a:t>
            </a:r>
          </a:p>
          <a:p>
            <a:pPr marL="342900" indent="-342900">
              <a:buAutoNum type="arabicPeriod"/>
            </a:pP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68013"/>
            <a:ext cx="1370700" cy="542321"/>
          </a:xfrm>
          <a:prstGeom prst="rect">
            <a:avLst/>
          </a:prstGeom>
        </p:spPr>
      </p:pic>
      <p:sp>
        <p:nvSpPr>
          <p:cNvPr id="11"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13347710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641" y="287468"/>
            <a:ext cx="8443609" cy="1325563"/>
          </a:xfrm>
        </p:spPr>
        <p:txBody>
          <a:bodyPr>
            <a:normAutofit fontScale="90000"/>
          </a:bodyPr>
          <a:lstStyle/>
          <a:p>
            <a:pPr algn="ctr"/>
            <a:r>
              <a:rPr lang="es-MX" sz="4400" b="1" i="0" strike="noStrike" cap="none" spc="0" baseline="0" dirty="0">
                <a:solidFill>
                  <a:srgbClr val="000000"/>
                </a:solidFill>
                <a:effectLst/>
                <a:latin typeface="Tahoma"/>
                <a:ea typeface="Tahoma"/>
                <a:cs typeface="Tahoma"/>
              </a:rPr>
              <a:t>Guía de promoción del grupo: </a:t>
            </a:r>
            <a:br>
              <a:rPr sz="4400" dirty="0"/>
            </a:br>
            <a:r>
              <a:rPr lang="es-MX" sz="4400" b="1" i="0" strike="noStrike" cap="none" spc="0" baseline="0" dirty="0">
                <a:solidFill>
                  <a:srgbClr val="000000"/>
                </a:solidFill>
                <a:effectLst/>
                <a:latin typeface="Tahoma"/>
                <a:ea typeface="Tahoma"/>
                <a:cs typeface="Tahoma"/>
              </a:rPr>
              <a:t>¿qué quiere que haga?</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24384" y="0"/>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2641" y="1444054"/>
            <a:ext cx="8582517" cy="4837858"/>
          </a:xfrm>
          <a:prstGeom prst="rect">
            <a:avLst/>
          </a:prstGeom>
        </p:spPr>
      </p:pic>
      <p:sp>
        <p:nvSpPr>
          <p:cNvPr id="9" name="TextBox 8"/>
          <p:cNvSpPr txBox="1"/>
          <p:nvPr/>
        </p:nvSpPr>
        <p:spPr>
          <a:xfrm>
            <a:off x="3831844" y="2381504"/>
            <a:ext cx="2774588" cy="2286000"/>
          </a:xfrm>
          <a:prstGeom prst="rect">
            <a:avLst/>
          </a:prstGeom>
          <a:noFill/>
        </p:spPr>
        <p:txBody>
          <a:bodyPr wrap="square" rtlCol="0">
            <a:spAutoFit/>
          </a:bodyPr>
          <a:lstStyle/>
          <a:p>
            <a:r>
              <a:rPr lang="es-MX" sz="1800" b="0" i="0" strike="noStrike" cap="none" spc="0" baseline="0" dirty="0">
                <a:solidFill>
                  <a:srgbClr val="000000"/>
                </a:solidFill>
                <a:effectLst/>
                <a:latin typeface="Tahoma"/>
                <a:ea typeface="Tahoma"/>
                <a:cs typeface="Tahoma"/>
              </a:rPr>
              <a:t>¡Yo quiero que usted haga una ley que diga que todos los/las/les estudiantes aprenderán sobre el consentimiento en la escuela!</a:t>
            </a: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1"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26431930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49FB379D-C310-A54D-A822-AC7319E1B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37" name="TextBox 36">
            <a:extLst>
              <a:ext uri="{FF2B5EF4-FFF2-40B4-BE49-F238E27FC236}">
                <a16:creationId xmlns:a16="http://schemas.microsoft.com/office/drawing/2014/main" id="{638598EF-09AD-E044-8886-1B978204CC0B}"/>
              </a:ext>
            </a:extLst>
          </p:cNvPr>
          <p:cNvSpPr txBox="1"/>
          <p:nvPr/>
        </p:nvSpPr>
        <p:spPr>
          <a:xfrm>
            <a:off x="8614404" y="1250046"/>
            <a:ext cx="3132615"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Usted puede ser promotor/a/e</a:t>
            </a:r>
          </a:p>
        </p:txBody>
      </p:sp>
      <p:sp>
        <p:nvSpPr>
          <p:cNvPr id="38" name="TextBox 37">
            <a:extLst>
              <a:ext uri="{FF2B5EF4-FFF2-40B4-BE49-F238E27FC236}">
                <a16:creationId xmlns:a16="http://schemas.microsoft.com/office/drawing/2014/main" id="{A1E1F18D-DDFC-4C4E-92BE-4E0089CD9FDF}"/>
              </a:ext>
            </a:extLst>
          </p:cNvPr>
          <p:cNvSpPr txBox="1"/>
          <p:nvPr/>
        </p:nvSpPr>
        <p:spPr>
          <a:xfrm>
            <a:off x="4386288" y="2477027"/>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Maneras de involucrarse</a:t>
            </a:r>
          </a:p>
        </p:txBody>
      </p:sp>
      <p:sp>
        <p:nvSpPr>
          <p:cNvPr id="39" name="TextBox 38">
            <a:extLst>
              <a:ext uri="{FF2B5EF4-FFF2-40B4-BE49-F238E27FC236}">
                <a16:creationId xmlns:a16="http://schemas.microsoft.com/office/drawing/2014/main" id="{B0538585-5D75-3840-B134-79F8C7A56020}"/>
              </a:ext>
            </a:extLst>
          </p:cNvPr>
          <p:cNvSpPr txBox="1"/>
          <p:nvPr/>
        </p:nvSpPr>
        <p:spPr>
          <a:xfrm>
            <a:off x="4038851" y="4840309"/>
            <a:ext cx="384706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Guía de promoción del grupo</a:t>
            </a:r>
          </a:p>
        </p:txBody>
      </p:sp>
      <p:sp>
        <p:nvSpPr>
          <p:cNvPr id="40" name="TextBox 39">
            <a:extLst>
              <a:ext uri="{FF2B5EF4-FFF2-40B4-BE49-F238E27FC236}">
                <a16:creationId xmlns:a16="http://schemas.microsoft.com/office/drawing/2014/main" id="{4525B643-A540-704B-B53A-4BFCE1FCF433}"/>
              </a:ext>
            </a:extLst>
          </p:cNvPr>
          <p:cNvSpPr txBox="1"/>
          <p:nvPr/>
        </p:nvSpPr>
        <p:spPr>
          <a:xfrm>
            <a:off x="7059409" y="5378856"/>
            <a:ext cx="3745107" cy="944880"/>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Guía de promoción del estudiante</a:t>
            </a:r>
          </a:p>
        </p:txBody>
      </p:sp>
      <p:grpSp>
        <p:nvGrpSpPr>
          <p:cNvPr id="41" name="Group 40">
            <a:extLst>
              <a:ext uri="{FF2B5EF4-FFF2-40B4-BE49-F238E27FC236}">
                <a16:creationId xmlns:a16="http://schemas.microsoft.com/office/drawing/2014/main" id="{7E99B7FE-3CE5-F748-A83B-F2052A60040B}"/>
              </a:ext>
            </a:extLst>
          </p:cNvPr>
          <p:cNvGrpSpPr/>
          <p:nvPr/>
        </p:nvGrpSpPr>
        <p:grpSpPr>
          <a:xfrm>
            <a:off x="2431803" y="3425918"/>
            <a:ext cx="4129128" cy="1028048"/>
            <a:chOff x="3651826" y="1786409"/>
            <a:chExt cx="5264813" cy="1269928"/>
          </a:xfrm>
        </p:grpSpPr>
        <p:sp>
          <p:nvSpPr>
            <p:cNvPr id="42" name="TextBox 41">
              <a:extLst>
                <a:ext uri="{FF2B5EF4-FFF2-40B4-BE49-F238E27FC236}">
                  <a16:creationId xmlns:a16="http://schemas.microsoft.com/office/drawing/2014/main" id="{595C4DEF-44E4-1F47-B16F-138F30B37B4B}"/>
                </a:ext>
              </a:extLst>
            </p:cNvPr>
            <p:cNvSpPr txBox="1"/>
            <p:nvPr/>
          </p:nvSpPr>
          <p:spPr>
            <a:xfrm>
              <a:off x="5465191" y="1838213"/>
              <a:ext cx="3451448" cy="1178598"/>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43" name="Picture 42">
              <a:extLst>
                <a:ext uri="{FF2B5EF4-FFF2-40B4-BE49-F238E27FC236}">
                  <a16:creationId xmlns:a16="http://schemas.microsoft.com/office/drawing/2014/main" id="{F5B9EAD2-B39D-9D46-9D38-90B51ED3E6F6}"/>
                </a:ext>
              </a:extLst>
            </p:cNvPr>
            <p:cNvPicPr>
              <a:picLocks noChangeAspect="1"/>
            </p:cNvPicPr>
            <p:nvPr/>
          </p:nvPicPr>
          <p:blipFill>
            <a:blip r:embed="rId4"/>
            <a:stretch>
              <a:fillRect/>
            </a:stretch>
          </p:blipFill>
          <p:spPr>
            <a:xfrm>
              <a:off x="3651826" y="1786409"/>
              <a:ext cx="1813365" cy="1269928"/>
            </a:xfrm>
            <a:prstGeom prst="rect">
              <a:avLst/>
            </a:prstGeom>
          </p:spPr>
        </p:pic>
      </p:grpSp>
      <p:pic>
        <p:nvPicPr>
          <p:cNvPr id="44" name="Picture 43">
            <a:extLst>
              <a:ext uri="{FF2B5EF4-FFF2-40B4-BE49-F238E27FC236}">
                <a16:creationId xmlns:a16="http://schemas.microsoft.com/office/drawing/2014/main" id="{43268628-A50D-5A49-AFDA-36C1F3280B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0399" y="792264"/>
            <a:ext cx="2787036" cy="1571018"/>
          </a:xfrm>
          <a:prstGeom prst="rect">
            <a:avLst/>
          </a:prstGeom>
        </p:spPr>
      </p:pic>
      <p:pic>
        <p:nvPicPr>
          <p:cNvPr id="45" name="Picture 44">
            <a:extLst>
              <a:ext uri="{FF2B5EF4-FFF2-40B4-BE49-F238E27FC236}">
                <a16:creationId xmlns:a16="http://schemas.microsoft.com/office/drawing/2014/main" id="{33F40157-DEE5-B54E-8452-0DF467FB3C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5806" y="1900758"/>
            <a:ext cx="2604778" cy="1468281"/>
          </a:xfrm>
          <a:prstGeom prst="rect">
            <a:avLst/>
          </a:prstGeom>
        </p:spPr>
      </p:pic>
      <p:pic>
        <p:nvPicPr>
          <p:cNvPr id="46" name="Picture 45">
            <a:extLst>
              <a:ext uri="{FF2B5EF4-FFF2-40B4-BE49-F238E27FC236}">
                <a16:creationId xmlns:a16="http://schemas.microsoft.com/office/drawing/2014/main" id="{8BF89A1D-20F7-974F-9224-0FF972848E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6677" y="4510829"/>
            <a:ext cx="1972451" cy="1111846"/>
          </a:xfrm>
          <a:prstGeom prst="rect">
            <a:avLst/>
          </a:prstGeom>
        </p:spPr>
      </p:pic>
      <p:pic>
        <p:nvPicPr>
          <p:cNvPr id="47" name="Picture 46">
            <a:extLst>
              <a:ext uri="{FF2B5EF4-FFF2-40B4-BE49-F238E27FC236}">
                <a16:creationId xmlns:a16="http://schemas.microsoft.com/office/drawing/2014/main" id="{44979856-C837-BD44-8C9F-D28C91228D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34684" y="5291813"/>
            <a:ext cx="2449453" cy="1380726"/>
          </a:xfrm>
          <a:prstGeom prst="rect">
            <a:avLst/>
          </a:prstGeom>
        </p:spPr>
      </p:pic>
      <p:pic>
        <p:nvPicPr>
          <p:cNvPr id="48" name="Picture 47">
            <a:extLst>
              <a:ext uri="{FF2B5EF4-FFF2-40B4-BE49-F238E27FC236}">
                <a16:creationId xmlns:a16="http://schemas.microsoft.com/office/drawing/2014/main" id="{883DAFD3-7205-0E45-AF49-1941A2E526D1}"/>
              </a:ext>
            </a:extLst>
          </p:cNvPr>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49" name="Footer Placeholder 3">
            <a:extLst>
              <a:ext uri="{FF2B5EF4-FFF2-40B4-BE49-F238E27FC236}">
                <a16:creationId xmlns:a16="http://schemas.microsoft.com/office/drawing/2014/main" id="{C9AA5E13-30C1-1C47-88AA-6EF39A499D7D}"/>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50" name="TextBox 49">
            <a:extLst>
              <a:ext uri="{FF2B5EF4-FFF2-40B4-BE49-F238E27FC236}">
                <a16:creationId xmlns:a16="http://schemas.microsoft.com/office/drawing/2014/main" id="{5AF37957-4C8D-BD49-9D53-F0EC9C891B20}"/>
              </a:ext>
            </a:extLst>
          </p:cNvPr>
          <p:cNvSpPr txBox="1"/>
          <p:nvPr/>
        </p:nvSpPr>
        <p:spPr>
          <a:xfrm>
            <a:off x="1909868" y="135773"/>
            <a:ext cx="5597912"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pic>
        <p:nvPicPr>
          <p:cNvPr id="30" name="Picture 29"/>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387484" y="1070410"/>
            <a:ext cx="1452282" cy="1246094"/>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440299" y="2122899"/>
            <a:ext cx="1452282" cy="1246094"/>
          </a:xfrm>
          <a:prstGeom prst="rect">
            <a:avLst/>
          </a:prstGeom>
        </p:spPr>
      </p:pic>
      <p:pic>
        <p:nvPicPr>
          <p:cNvPr id="32" name="Picture 31"/>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473742" y="3175388"/>
            <a:ext cx="1452282" cy="1246094"/>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517994" y="4217262"/>
            <a:ext cx="1452282" cy="1246094"/>
          </a:xfrm>
          <a:prstGeom prst="rect">
            <a:avLst/>
          </a:prstGeom>
        </p:spPr>
      </p:pic>
    </p:spTree>
    <p:extLst>
      <p:ext uri="{BB962C8B-B14F-4D97-AF65-F5344CB8AC3E}">
        <p14:creationId xmlns:p14="http://schemas.microsoft.com/office/powerpoint/2010/main" val="18098393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774" y="65316"/>
            <a:ext cx="9561636" cy="1325563"/>
          </a:xfrm>
        </p:spPr>
        <p:txBody>
          <a:bodyPr>
            <a:normAutofit/>
          </a:bodyPr>
          <a:lstStyle/>
          <a:p>
            <a:r>
              <a:rPr lang="es-MX" sz="3600" b="1" i="0" strike="noStrike" cap="none" spc="0" baseline="0" dirty="0">
                <a:solidFill>
                  <a:srgbClr val="000000"/>
                </a:solidFill>
                <a:effectLst/>
                <a:latin typeface="Tahoma"/>
                <a:ea typeface="Tahoma"/>
                <a:cs typeface="Tahoma"/>
              </a:rPr>
              <a:t>Guías de promoción del estudiante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24384" y="0"/>
            <a:ext cx="2088777" cy="169433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1"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3" name="TextBox 2">
            <a:extLst>
              <a:ext uri="{FF2B5EF4-FFF2-40B4-BE49-F238E27FC236}">
                <a16:creationId xmlns:a16="http://schemas.microsoft.com/office/drawing/2014/main" id="{F55ED059-07AC-4DDD-A746-DCB0E630270D}"/>
              </a:ext>
            </a:extLst>
          </p:cNvPr>
          <p:cNvSpPr txBox="1"/>
          <p:nvPr/>
        </p:nvSpPr>
        <p:spPr>
          <a:xfrm>
            <a:off x="3884551" y="1106785"/>
            <a:ext cx="4294497" cy="5524589"/>
          </a:xfrm>
          <a:prstGeom prst="rect">
            <a:avLst/>
          </a:prstGeom>
          <a:noFill/>
          <a:ln w="57150">
            <a:solidFill>
              <a:schemeClr val="tx1"/>
            </a:solidFill>
          </a:ln>
        </p:spPr>
        <p:txBody>
          <a:bodyPr wrap="square" lIns="365760" bIns="182880" rtlCol="0">
            <a:spAutoFit/>
          </a:bodyPr>
          <a:lstStyle/>
          <a:p>
            <a:endParaRPr lang="en-US" sz="1050" b="1" dirty="0"/>
          </a:p>
          <a:p>
            <a:endParaRPr lang="en-US" sz="1050" b="1" dirty="0"/>
          </a:p>
          <a:p>
            <a:r>
              <a:rPr lang="es-MX" sz="1050" b="1" dirty="0"/>
              <a:t>Guías de promoción del estudiante</a:t>
            </a:r>
          </a:p>
          <a:p>
            <a:endParaRPr lang="es-MX" sz="1050" b="1" dirty="0"/>
          </a:p>
          <a:p>
            <a:r>
              <a:rPr lang="es-MX" sz="1050" b="1" dirty="0"/>
              <a:t>                                </a:t>
            </a:r>
            <a:r>
              <a:rPr lang="es-MX" b="1" dirty="0"/>
              <a:t>Guía de promoción</a:t>
            </a:r>
          </a:p>
          <a:p>
            <a:endParaRPr lang="es-MX" b="1" dirty="0"/>
          </a:p>
          <a:p>
            <a:r>
              <a:rPr lang="es-MX" sz="1400" dirty="0"/>
              <a:t>Mi nombre es _________________________.</a:t>
            </a:r>
          </a:p>
          <a:p>
            <a:endParaRPr lang="es-MX" sz="1400" dirty="0"/>
          </a:p>
          <a:p>
            <a:r>
              <a:rPr lang="es-MX" sz="1400" dirty="0"/>
              <a:t>Vivo en ______________________________.</a:t>
            </a:r>
          </a:p>
          <a:p>
            <a:endParaRPr lang="es-MX" sz="1400" dirty="0"/>
          </a:p>
          <a:p>
            <a:r>
              <a:rPr lang="es-MX" sz="1400" dirty="0"/>
              <a:t>_____________________________________.</a:t>
            </a:r>
          </a:p>
          <a:p>
            <a:r>
              <a:rPr lang="es-MX" sz="1400" dirty="0"/>
              <a:t>Algo acerca de ti</a:t>
            </a:r>
          </a:p>
          <a:p>
            <a:endParaRPr lang="es-MX" sz="1400" dirty="0"/>
          </a:p>
          <a:p>
            <a:endParaRPr lang="es-MX" sz="1400" dirty="0"/>
          </a:p>
          <a:p>
            <a:r>
              <a:rPr lang="es-MX" sz="1400" dirty="0"/>
              <a:t>Quiero hablar sobre ____________________.</a:t>
            </a:r>
          </a:p>
          <a:p>
            <a:endParaRPr lang="es-MX" sz="1400" dirty="0"/>
          </a:p>
          <a:p>
            <a:r>
              <a:rPr lang="es-MX" sz="1400" dirty="0"/>
              <a:t>___________________ es importante porque:</a:t>
            </a:r>
          </a:p>
          <a:p>
            <a:endParaRPr lang="es-MX" sz="1400" dirty="0"/>
          </a:p>
          <a:p>
            <a:r>
              <a:rPr lang="es-MX" sz="1400" dirty="0"/>
              <a:t>1.</a:t>
            </a:r>
          </a:p>
          <a:p>
            <a:endParaRPr lang="es-MX" sz="1400" dirty="0"/>
          </a:p>
          <a:p>
            <a:r>
              <a:rPr lang="es-MX" sz="1400" dirty="0"/>
              <a:t>2.</a:t>
            </a:r>
          </a:p>
          <a:p>
            <a:endParaRPr lang="es-MX" sz="1400" dirty="0"/>
          </a:p>
          <a:p>
            <a:r>
              <a:rPr lang="es-MX" sz="1400" dirty="0"/>
              <a:t>3.</a:t>
            </a:r>
          </a:p>
          <a:p>
            <a:endParaRPr lang="es-MX" sz="1400" dirty="0"/>
          </a:p>
          <a:p>
            <a:r>
              <a:rPr lang="es-MX" sz="1400" dirty="0"/>
              <a:t>Quiero que usted _______________________.</a:t>
            </a:r>
          </a:p>
        </p:txBody>
      </p:sp>
    </p:spTree>
    <p:extLst>
      <p:ext uri="{BB962C8B-B14F-4D97-AF65-F5344CB8AC3E}">
        <p14:creationId xmlns:p14="http://schemas.microsoft.com/office/powerpoint/2010/main" val="7633836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1CC2B95A-2FF4-F24F-B4BE-747530E10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35" name="Picture 34">
            <a:extLst>
              <a:ext uri="{FF2B5EF4-FFF2-40B4-BE49-F238E27FC236}">
                <a16:creationId xmlns:a16="http://schemas.microsoft.com/office/drawing/2014/main" id="{39D9BCAC-4938-DE4F-85EE-9549895B3438}"/>
              </a:ext>
            </a:extLst>
          </p:cNvPr>
          <p:cNvPicPr>
            <a:picLocks noChangeAspect="1"/>
          </p:cNvPicPr>
          <p:nvPr/>
        </p:nvPicPr>
        <p:blipFill>
          <a:blip r:embed="rId4">
            <a:extLst>
              <a:ext uri="{28A0092B-C50C-407E-A947-70E740481C1C}">
                <a14:useLocalDpi xmlns:a14="http://schemas.microsoft.com/office/drawing/2010/main" val="0"/>
              </a:ext>
            </a:extLst>
          </a:blip>
          <a:srcRect l="8705" t="16863" r="71400" b="47582"/>
          <a:stretch>
            <a:fillRect/>
          </a:stretch>
        </p:blipFill>
        <p:spPr>
          <a:xfrm>
            <a:off x="5767759" y="3271398"/>
            <a:ext cx="1983003" cy="1997692"/>
          </a:xfrm>
          <a:prstGeom prst="rect">
            <a:avLst/>
          </a:prstGeom>
        </p:spPr>
      </p:pic>
      <p:pic>
        <p:nvPicPr>
          <p:cNvPr id="36" name="Picture 35">
            <a:extLst>
              <a:ext uri="{FF2B5EF4-FFF2-40B4-BE49-F238E27FC236}">
                <a16:creationId xmlns:a16="http://schemas.microsoft.com/office/drawing/2014/main" id="{A6BC5186-9635-0142-9758-8E143B1E51F7}"/>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6382382" y="1538884"/>
            <a:ext cx="1968870" cy="1890116"/>
          </a:xfrm>
          <a:prstGeom prst="rect">
            <a:avLst/>
          </a:prstGeom>
        </p:spPr>
      </p:pic>
      <p:pic>
        <p:nvPicPr>
          <p:cNvPr id="37" name="Picture 36">
            <a:extLst>
              <a:ext uri="{FF2B5EF4-FFF2-40B4-BE49-F238E27FC236}">
                <a16:creationId xmlns:a16="http://schemas.microsoft.com/office/drawing/2014/main" id="{E80BCD66-B53E-8547-9A85-34F2795ACA1B}"/>
              </a:ext>
            </a:extLst>
          </p:cNvPr>
          <p:cNvPicPr>
            <a:picLocks noChangeAspect="1"/>
          </p:cNvPicPr>
          <p:nvPr/>
        </p:nvPicPr>
        <p:blipFill>
          <a:blip r:embed="rId5">
            <a:extLst>
              <a:ext uri="{28A0092B-C50C-407E-A947-70E740481C1C}">
                <a14:useLocalDpi xmlns:a14="http://schemas.microsoft.com/office/drawing/2010/main" val="0"/>
              </a:ext>
            </a:extLst>
          </a:blip>
          <a:srcRect l="25737" r="21447"/>
          <a:stretch>
            <a:fillRect/>
          </a:stretch>
        </p:blipFill>
        <p:spPr>
          <a:xfrm>
            <a:off x="3713551" y="1934398"/>
            <a:ext cx="2146766" cy="2291139"/>
          </a:xfrm>
          <a:prstGeom prst="rect">
            <a:avLst/>
          </a:prstGeom>
        </p:spPr>
      </p:pic>
      <p:pic>
        <p:nvPicPr>
          <p:cNvPr id="38" name="Picture 37">
            <a:extLst>
              <a:ext uri="{FF2B5EF4-FFF2-40B4-BE49-F238E27FC236}">
                <a16:creationId xmlns:a16="http://schemas.microsoft.com/office/drawing/2014/main" id="{5A9B21B1-49C8-E94C-836D-262BC0606AEA}"/>
              </a:ext>
            </a:extLst>
          </p:cNvPr>
          <p:cNvPicPr>
            <a:picLocks noChangeAspect="1"/>
          </p:cNvPicPr>
          <p:nvPr/>
        </p:nvPicPr>
        <p:blipFill>
          <a:blip r:embed="rId6">
            <a:extLst>
              <a:ext uri="{28A0092B-C50C-407E-A947-70E740481C1C}">
                <a14:useLocalDpi xmlns:a14="http://schemas.microsoft.com/office/drawing/2010/main" val="0"/>
              </a:ext>
            </a:extLst>
          </a:blip>
          <a:srcRect l="23884" t="2401" r="2915" b="19087"/>
          <a:stretch>
            <a:fillRect/>
          </a:stretch>
        </p:blipFill>
        <p:spPr>
          <a:xfrm>
            <a:off x="8098417" y="2855242"/>
            <a:ext cx="2601159" cy="1572604"/>
          </a:xfrm>
          <a:prstGeom prst="rect">
            <a:avLst/>
          </a:prstGeom>
        </p:spPr>
      </p:pic>
      <p:pic>
        <p:nvPicPr>
          <p:cNvPr id="39" name="Picture 38">
            <a:extLst>
              <a:ext uri="{FF2B5EF4-FFF2-40B4-BE49-F238E27FC236}">
                <a16:creationId xmlns:a16="http://schemas.microsoft.com/office/drawing/2014/main" id="{44D56115-A5DB-494E-832A-B4C84EC319A4}"/>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pic>
        <p:nvPicPr>
          <p:cNvPr id="40" name="Picture 2" descr="cdae504c-eb7a-44ef-9a85-7acc950b7752@namprd16">
            <a:extLst>
              <a:ext uri="{FF2B5EF4-FFF2-40B4-BE49-F238E27FC236}">
                <a16:creationId xmlns:a16="http://schemas.microsoft.com/office/drawing/2014/main" id="{10C3DBCA-5808-EE4B-9136-0D90EB4335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7710" t="19473" r="19813" b="1159"/>
          <a:stretch>
            <a:fillRect/>
          </a:stretch>
        </p:blipFill>
        <p:spPr bwMode="auto">
          <a:xfrm>
            <a:off x="2310649" y="1282182"/>
            <a:ext cx="7686779" cy="55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 name="Group 40">
            <a:extLst>
              <a:ext uri="{FF2B5EF4-FFF2-40B4-BE49-F238E27FC236}">
                <a16:creationId xmlns:a16="http://schemas.microsoft.com/office/drawing/2014/main" id="{F9BEEFCA-882B-664E-BB4D-D8622417B036}"/>
              </a:ext>
            </a:extLst>
          </p:cNvPr>
          <p:cNvGrpSpPr/>
          <p:nvPr/>
        </p:nvGrpSpPr>
        <p:grpSpPr>
          <a:xfrm>
            <a:off x="2143124" y="12080"/>
            <a:ext cx="8389686" cy="954107"/>
            <a:chOff x="2143124" y="12080"/>
            <a:chExt cx="8389686" cy="954107"/>
          </a:xfrm>
        </p:grpSpPr>
        <p:sp>
          <p:nvSpPr>
            <p:cNvPr id="42" name="Rectangle 41">
              <a:extLst>
                <a:ext uri="{FF2B5EF4-FFF2-40B4-BE49-F238E27FC236}">
                  <a16:creationId xmlns:a16="http://schemas.microsoft.com/office/drawing/2014/main" id="{CA789E39-282B-6C46-98D9-29A1E51360A7}"/>
                </a:ext>
              </a:extLst>
            </p:cNvPr>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FD01FFB1-F428-6E46-AA81-7D5DF11F5925}"/>
                </a:ext>
              </a:extLst>
            </p:cNvPr>
            <p:cNvGrpSpPr/>
            <p:nvPr/>
          </p:nvGrpSpPr>
          <p:grpSpPr>
            <a:xfrm>
              <a:off x="2143124" y="12080"/>
              <a:ext cx="8389686" cy="954107"/>
              <a:chOff x="2143134" y="12080"/>
              <a:chExt cx="8121743" cy="954107"/>
            </a:xfrm>
          </p:grpSpPr>
          <p:sp>
            <p:nvSpPr>
              <p:cNvPr id="44" name="Rectangle 43">
                <a:extLst>
                  <a:ext uri="{FF2B5EF4-FFF2-40B4-BE49-F238E27FC236}">
                    <a16:creationId xmlns:a16="http://schemas.microsoft.com/office/drawing/2014/main" id="{4EC000CF-D3B7-C649-A1B6-058DEA601ED0}"/>
                  </a:ext>
                </a:extLst>
              </p:cNvPr>
              <p:cNvSpPr/>
              <p:nvPr/>
            </p:nvSpPr>
            <p:spPr>
              <a:xfrm>
                <a:off x="2143432" y="287468"/>
                <a:ext cx="812144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0843BBA-ECA4-D24E-B2B6-16A361D909BF}"/>
                  </a:ext>
                </a:extLst>
              </p:cNvPr>
              <p:cNvSpPr txBox="1"/>
              <p:nvPr/>
            </p:nvSpPr>
            <p:spPr>
              <a:xfrm>
                <a:off x="2143134" y="12080"/>
                <a:ext cx="6812179" cy="954107"/>
              </a:xfrm>
              <a:prstGeom prst="rect">
                <a:avLst/>
              </a:prstGeom>
              <a:noFill/>
            </p:spPr>
            <p:txBody>
              <a:bodyPr wrap="square" rtlCol="0">
                <a:spAutoFit/>
              </a:bodyPr>
              <a:lstStyle/>
              <a:p>
                <a:r>
                  <a:rPr lang="es-MX" sz="28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8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pic>
        <p:nvPicPr>
          <p:cNvPr id="46" name="Picture 2" descr="4f9d871a-7f42-41a6-9d44-2b32673f4a0e@namprd16">
            <a:extLst>
              <a:ext uri="{FF2B5EF4-FFF2-40B4-BE49-F238E27FC236}">
                <a16:creationId xmlns:a16="http://schemas.microsoft.com/office/drawing/2014/main" id="{B2F83D27-E45C-074B-A3AB-61A549AA133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030941" y="2908934"/>
            <a:ext cx="4077599" cy="22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a:extLst>
              <a:ext uri="{FF2B5EF4-FFF2-40B4-BE49-F238E27FC236}">
                <a16:creationId xmlns:a16="http://schemas.microsoft.com/office/drawing/2014/main" id="{3444D545-E86A-584E-B89E-78C8EE083E2B}"/>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5592573" y="3415763"/>
            <a:ext cx="2365990" cy="2271351"/>
          </a:xfrm>
          <a:prstGeom prst="rect">
            <a:avLst/>
          </a:prstGeom>
        </p:spPr>
      </p:pic>
      <p:pic>
        <p:nvPicPr>
          <p:cNvPr id="48" name="Picture 47">
            <a:extLst>
              <a:ext uri="{FF2B5EF4-FFF2-40B4-BE49-F238E27FC236}">
                <a16:creationId xmlns:a16="http://schemas.microsoft.com/office/drawing/2014/main" id="{9ECA8B72-EE36-2C43-AF9D-FC6857740321}"/>
              </a:ext>
            </a:extLst>
          </p:cNvPr>
          <p:cNvPicPr>
            <a:picLocks noChangeAspect="1"/>
          </p:cNvPicPr>
          <p:nvPr/>
        </p:nvPicPr>
        <p:blipFill>
          <a:blip r:embed="rId10"/>
          <a:srcRect l="30764" t="37367" r="39395" b="21543"/>
          <a:stretch>
            <a:fillRect/>
          </a:stretch>
        </p:blipFill>
        <p:spPr>
          <a:xfrm>
            <a:off x="4121583" y="1237298"/>
            <a:ext cx="3313076" cy="2576836"/>
          </a:xfrm>
          <a:prstGeom prst="rect">
            <a:avLst/>
          </a:prstGeom>
        </p:spPr>
      </p:pic>
      <p:pic>
        <p:nvPicPr>
          <p:cNvPr id="49" name="Picture 48">
            <a:extLst>
              <a:ext uri="{FF2B5EF4-FFF2-40B4-BE49-F238E27FC236}">
                <a16:creationId xmlns:a16="http://schemas.microsoft.com/office/drawing/2014/main" id="{62B06FAF-8C17-2C44-8A67-BEBBEEC2AB71}"/>
              </a:ext>
            </a:extLst>
          </p:cNvPr>
          <p:cNvPicPr>
            <a:picLocks noChangeAspect="1"/>
          </p:cNvPicPr>
          <p:nvPr/>
        </p:nvPicPr>
        <p:blipFill>
          <a:blip r:embed="rId11"/>
          <a:srcRect l="21744"/>
          <a:stretch>
            <a:fillRect/>
          </a:stretch>
        </p:blipFill>
        <p:spPr>
          <a:xfrm>
            <a:off x="7943023" y="2776932"/>
            <a:ext cx="2890208" cy="2086207"/>
          </a:xfrm>
          <a:prstGeom prst="rect">
            <a:avLst/>
          </a:prstGeom>
        </p:spPr>
      </p:pic>
      <p:sp>
        <p:nvSpPr>
          <p:cNvPr id="50" name="Footer Placeholder 3">
            <a:extLst>
              <a:ext uri="{FF2B5EF4-FFF2-40B4-BE49-F238E27FC236}">
                <a16:creationId xmlns:a16="http://schemas.microsoft.com/office/drawing/2014/main" id="{B04856C5-815F-1647-886C-A16A2B483095}"/>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7571517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264" y="186792"/>
            <a:ext cx="8793472" cy="1325563"/>
          </a:xfrm>
        </p:spPr>
        <p:txBody>
          <a:bodyPr>
            <a:noAutofit/>
          </a:bodyPr>
          <a:lstStyle/>
          <a:p>
            <a:r>
              <a:rPr lang="es-MX" sz="3200" b="1" i="0" strike="noStrike" cap="none" spc="0" baseline="0" dirty="0">
                <a:solidFill>
                  <a:srgbClr val="000000"/>
                </a:solidFill>
                <a:effectLst/>
                <a:latin typeface="Tahoma"/>
                <a:ea typeface="Tahoma"/>
                <a:cs typeface="Tahoma"/>
              </a:rPr>
              <a:t>Guías de promoción del estudiante: </a:t>
            </a:r>
            <a:br>
              <a:rPr sz="3200" dirty="0"/>
            </a:br>
            <a:r>
              <a:rPr lang="es-MX" sz="3200" b="1" dirty="0">
                <a:solidFill>
                  <a:srgbClr val="000000"/>
                </a:solidFill>
                <a:latin typeface="Tahoma"/>
                <a:ea typeface="Tahoma"/>
                <a:cs typeface="Tahoma"/>
              </a:rPr>
              <a:t>c</a:t>
            </a:r>
            <a:r>
              <a:rPr lang="es-MX" sz="3200" b="1" i="0" strike="noStrike" cap="none" spc="0" baseline="0" dirty="0">
                <a:solidFill>
                  <a:srgbClr val="000000"/>
                </a:solidFill>
                <a:effectLst/>
                <a:latin typeface="Tahoma"/>
                <a:ea typeface="Tahoma"/>
                <a:cs typeface="Tahoma"/>
              </a:rPr>
              <a:t>omparta con el grupo</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24384" y="0"/>
            <a:ext cx="2088777" cy="169433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9313" y="1694330"/>
            <a:ext cx="8454033" cy="476543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20198" t="1049" r="39414" b="50331"/>
          <a:stretch>
            <a:fillRect/>
          </a:stretch>
        </p:blipFill>
        <p:spPr>
          <a:xfrm rot="588352">
            <a:off x="3335562" y="1782167"/>
            <a:ext cx="2681382" cy="1819509"/>
          </a:xfrm>
          <a:prstGeom prst="rect">
            <a:avLst/>
          </a:prstGeom>
        </p:spPr>
      </p:pic>
      <p:sp>
        <p:nvSpPr>
          <p:cNvPr id="12" name="TextBox 11"/>
          <p:cNvSpPr txBox="1"/>
          <p:nvPr/>
        </p:nvSpPr>
        <p:spPr>
          <a:xfrm>
            <a:off x="3664317" y="2039649"/>
            <a:ext cx="2023872" cy="1200329"/>
          </a:xfrm>
          <a:prstGeom prst="rect">
            <a:avLst/>
          </a:prstGeom>
          <a:noFill/>
        </p:spPr>
        <p:txBody>
          <a:bodyPr wrap="square" rtlCol="0">
            <a:spAutoFit/>
          </a:bodyPr>
          <a:lstStyle/>
          <a:p>
            <a:pPr algn="ctr"/>
            <a:r>
              <a:rPr lang="es-MX" sz="2400" b="0" i="0" strike="noStrike" cap="none" spc="0" baseline="0" dirty="0">
                <a:solidFill>
                  <a:srgbClr val="000000"/>
                </a:solidFill>
                <a:effectLst/>
                <a:latin typeface="Smoothy" pitchFamily="2" charset="77"/>
                <a:ea typeface="Tahoma"/>
                <a:cs typeface="Tahoma"/>
              </a:rPr>
              <a:t>¡Yo quiero hablar sobre límites!</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4"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6" name="TextBox 15">
            <a:extLst>
              <a:ext uri="{FF2B5EF4-FFF2-40B4-BE49-F238E27FC236}">
                <a16:creationId xmlns:a16="http://schemas.microsoft.com/office/drawing/2014/main" id="{E584D010-3442-6F4E-BA29-12570FF232D4}"/>
              </a:ext>
            </a:extLst>
          </p:cNvPr>
          <p:cNvSpPr txBox="1"/>
          <p:nvPr/>
        </p:nvSpPr>
        <p:spPr>
          <a:xfrm>
            <a:off x="6678506" y="1105471"/>
            <a:ext cx="4213313" cy="5314734"/>
          </a:xfrm>
          <a:prstGeom prst="rect">
            <a:avLst/>
          </a:prstGeom>
          <a:noFill/>
          <a:ln w="57150">
            <a:solidFill>
              <a:schemeClr val="tx1"/>
            </a:solidFill>
          </a:ln>
        </p:spPr>
        <p:txBody>
          <a:bodyPr wrap="square" lIns="365760" bIns="182880" rtlCol="0">
            <a:spAutoFit/>
          </a:bodyPr>
          <a:lstStyle/>
          <a:p>
            <a:endParaRPr lang="en-US" sz="1050" b="1" dirty="0"/>
          </a:p>
          <a:p>
            <a:r>
              <a:rPr lang="es-MX" sz="1050" b="1" dirty="0"/>
              <a:t>Guías de promoción del estudiante</a:t>
            </a:r>
          </a:p>
          <a:p>
            <a:r>
              <a:rPr lang="es-MX" sz="1050" b="1" dirty="0"/>
              <a:t>                                </a:t>
            </a:r>
            <a:r>
              <a:rPr lang="es-MX" b="1" dirty="0"/>
              <a:t>Guía de promoción</a:t>
            </a:r>
          </a:p>
          <a:p>
            <a:endParaRPr lang="es-MX" b="1" dirty="0"/>
          </a:p>
          <a:p>
            <a:r>
              <a:rPr lang="es-MX" sz="1400" dirty="0"/>
              <a:t>Mi nombre es _________________________.</a:t>
            </a:r>
          </a:p>
          <a:p>
            <a:endParaRPr lang="es-MX" sz="1400" dirty="0"/>
          </a:p>
          <a:p>
            <a:r>
              <a:rPr lang="es-MX" sz="1400" dirty="0"/>
              <a:t>Vivo en ______________________________.</a:t>
            </a:r>
          </a:p>
          <a:p>
            <a:endParaRPr lang="es-MX" sz="1400" dirty="0"/>
          </a:p>
          <a:p>
            <a:r>
              <a:rPr lang="es-MX" sz="1400" dirty="0"/>
              <a:t>_____________________________________.</a:t>
            </a:r>
          </a:p>
          <a:p>
            <a:r>
              <a:rPr lang="es-MX" sz="1400" dirty="0"/>
              <a:t>Algo acerca de ti</a:t>
            </a:r>
          </a:p>
          <a:p>
            <a:endParaRPr lang="es-MX" sz="1400" dirty="0"/>
          </a:p>
          <a:p>
            <a:endParaRPr lang="es-MX" sz="1400" dirty="0"/>
          </a:p>
          <a:p>
            <a:r>
              <a:rPr lang="es-MX" sz="1400" dirty="0"/>
              <a:t>Quiero hablar sobre ____________________.</a:t>
            </a:r>
          </a:p>
          <a:p>
            <a:endParaRPr lang="es-MX" sz="1400" dirty="0"/>
          </a:p>
          <a:p>
            <a:r>
              <a:rPr lang="es-MX" sz="1400" dirty="0"/>
              <a:t>___________________ es importante porque:</a:t>
            </a:r>
          </a:p>
          <a:p>
            <a:endParaRPr lang="es-MX" sz="1400" dirty="0"/>
          </a:p>
          <a:p>
            <a:r>
              <a:rPr lang="es-MX" sz="1400" dirty="0"/>
              <a:t>1.</a:t>
            </a:r>
          </a:p>
          <a:p>
            <a:endParaRPr lang="es-MX" sz="1400" dirty="0"/>
          </a:p>
          <a:p>
            <a:r>
              <a:rPr lang="es-MX" sz="1400" dirty="0"/>
              <a:t>2.</a:t>
            </a:r>
          </a:p>
          <a:p>
            <a:endParaRPr lang="es-MX" sz="1400" dirty="0"/>
          </a:p>
          <a:p>
            <a:r>
              <a:rPr lang="es-MX" sz="1400" dirty="0"/>
              <a:t>3.</a:t>
            </a:r>
          </a:p>
          <a:p>
            <a:endParaRPr lang="es-MX" sz="1400" dirty="0"/>
          </a:p>
          <a:p>
            <a:r>
              <a:rPr lang="es-MX" sz="1400" dirty="0"/>
              <a:t>Quiero que usted _______________________.</a:t>
            </a:r>
          </a:p>
        </p:txBody>
      </p:sp>
    </p:spTree>
    <p:extLst>
      <p:ext uri="{BB962C8B-B14F-4D97-AF65-F5344CB8AC3E}">
        <p14:creationId xmlns:p14="http://schemas.microsoft.com/office/powerpoint/2010/main" val="65611555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2450F58-0860-064F-84C4-1E5386CD0C5F}"/>
              </a:ext>
            </a:extLst>
          </p:cNvPr>
          <p:cNvGrpSpPr/>
          <p:nvPr/>
        </p:nvGrpSpPr>
        <p:grpSpPr>
          <a:xfrm>
            <a:off x="0" y="0"/>
            <a:ext cx="12192001" cy="6858000"/>
            <a:chOff x="0" y="0"/>
            <a:chExt cx="12192001" cy="6858000"/>
          </a:xfrm>
        </p:grpSpPr>
        <p:grpSp>
          <p:nvGrpSpPr>
            <p:cNvPr id="14" name="Group 13">
              <a:extLst>
                <a:ext uri="{FF2B5EF4-FFF2-40B4-BE49-F238E27FC236}">
                  <a16:creationId xmlns:a16="http://schemas.microsoft.com/office/drawing/2014/main" id="{DC608FAA-F805-514F-AD21-2FE001ED119F}"/>
                </a:ext>
              </a:extLst>
            </p:cNvPr>
            <p:cNvGrpSpPr/>
            <p:nvPr/>
          </p:nvGrpSpPr>
          <p:grpSpPr>
            <a:xfrm>
              <a:off x="0" y="0"/>
              <a:ext cx="12192000" cy="6858000"/>
              <a:chOff x="0" y="0"/>
              <a:chExt cx="12192000" cy="6858000"/>
            </a:xfrm>
          </p:grpSpPr>
          <p:pic>
            <p:nvPicPr>
              <p:cNvPr id="28" name="Picture 27">
                <a:extLst>
                  <a:ext uri="{FF2B5EF4-FFF2-40B4-BE49-F238E27FC236}">
                    <a16:creationId xmlns:a16="http://schemas.microsoft.com/office/drawing/2014/main" id="{B7FC6120-DE22-D64E-B4A8-0CFBEAD83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a:extLst>
                  <a:ext uri="{FF2B5EF4-FFF2-40B4-BE49-F238E27FC236}">
                    <a16:creationId xmlns:a16="http://schemas.microsoft.com/office/drawing/2014/main" id="{9A7E445A-5D60-674A-90D9-D4A68B0CB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15" name="Footer Placeholder 3">
              <a:extLst>
                <a:ext uri="{FF2B5EF4-FFF2-40B4-BE49-F238E27FC236}">
                  <a16:creationId xmlns:a16="http://schemas.microsoft.com/office/drawing/2014/main" id="{EDA36045-EE79-284A-8753-D6F0AB8A874C}"/>
                </a:ext>
              </a:extLst>
            </p:cNvPr>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16" name="Picture 15">
              <a:extLst>
                <a:ext uri="{FF2B5EF4-FFF2-40B4-BE49-F238E27FC236}">
                  <a16:creationId xmlns:a16="http://schemas.microsoft.com/office/drawing/2014/main" id="{CF1D8ECC-E69C-CB4B-9F9D-597D9549A6D2}"/>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7" name="Group 16">
              <a:extLst>
                <a:ext uri="{FF2B5EF4-FFF2-40B4-BE49-F238E27FC236}">
                  <a16:creationId xmlns:a16="http://schemas.microsoft.com/office/drawing/2014/main" id="{627CFC54-8ED8-5044-8F59-65554F4079C5}"/>
                </a:ext>
              </a:extLst>
            </p:cNvPr>
            <p:cNvGrpSpPr/>
            <p:nvPr/>
          </p:nvGrpSpPr>
          <p:grpSpPr>
            <a:xfrm>
              <a:off x="2323753" y="343701"/>
              <a:ext cx="6386621" cy="2269566"/>
              <a:chOff x="2323753" y="343701"/>
              <a:chExt cx="6386621" cy="2269566"/>
            </a:xfrm>
          </p:grpSpPr>
          <p:sp>
            <p:nvSpPr>
              <p:cNvPr id="19" name="Oval 18">
                <a:extLst>
                  <a:ext uri="{FF2B5EF4-FFF2-40B4-BE49-F238E27FC236}">
                    <a16:creationId xmlns:a16="http://schemas.microsoft.com/office/drawing/2014/main" id="{E0FE5DFE-C19D-2645-868E-7747104D9041}"/>
                  </a:ext>
                </a:extLst>
              </p:cNvPr>
              <p:cNvSpPr/>
              <p:nvPr/>
            </p:nvSpPr>
            <p:spPr>
              <a:xfrm>
                <a:off x="5910092" y="1793283"/>
                <a:ext cx="688258" cy="4350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6C721E7-B9EB-E84C-9869-15DCEF95658D}"/>
                  </a:ext>
                </a:extLst>
              </p:cNvPr>
              <p:cNvSpPr/>
              <p:nvPr/>
            </p:nvSpPr>
            <p:spPr>
              <a:xfrm>
                <a:off x="7224242" y="1571101"/>
                <a:ext cx="1180457" cy="980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152F755-79EB-5A44-A543-2D12F921791E}"/>
                  </a:ext>
                </a:extLst>
              </p:cNvPr>
              <p:cNvSpPr txBox="1"/>
              <p:nvPr/>
            </p:nvSpPr>
            <p:spPr>
              <a:xfrm>
                <a:off x="6940292" y="1673836"/>
                <a:ext cx="1770082" cy="830997"/>
              </a:xfrm>
              <a:prstGeom prst="rect">
                <a:avLst/>
              </a:prstGeom>
              <a:noFill/>
            </p:spPr>
            <p:txBody>
              <a:bodyPr wrap="square" rtlCol="0">
                <a:spAutoFit/>
              </a:bodyPr>
              <a:lstStyle/>
              <a:p>
                <a:pPr algn="ctr"/>
                <a:r>
                  <a:rPr lang="es-MX" sz="1600" i="1" strike="noStrike" cap="none" spc="0" baseline="0" dirty="0">
                    <a:solidFill>
                      <a:srgbClr val="000000"/>
                    </a:solidFill>
                    <a:effectLst/>
                    <a:latin typeface="Smoothy Slanted" pitchFamily="2" charset="77"/>
                    <a:ea typeface="Tahoma"/>
                    <a:cs typeface="Tahoma"/>
                  </a:rPr>
                  <a:t>¿Podemos </a:t>
                </a:r>
              </a:p>
              <a:p>
                <a:pPr algn="ctr"/>
                <a:r>
                  <a:rPr lang="es-MX" sz="1600" i="1" strike="noStrike" cap="none" spc="0" baseline="0" dirty="0">
                    <a:solidFill>
                      <a:srgbClr val="000000"/>
                    </a:solidFill>
                    <a:effectLst/>
                    <a:latin typeface="Smoothy Slanted" pitchFamily="2" charset="77"/>
                    <a:ea typeface="Tahoma"/>
                    <a:cs typeface="Tahoma"/>
                  </a:rPr>
                  <a:t>hablar después </a:t>
                </a:r>
              </a:p>
              <a:p>
                <a:pPr algn="ctr"/>
                <a:r>
                  <a:rPr lang="es-MX" sz="1600" i="1" strike="noStrike" cap="none" spc="0" baseline="0" dirty="0">
                    <a:solidFill>
                      <a:srgbClr val="000000"/>
                    </a:solidFill>
                    <a:effectLst/>
                    <a:latin typeface="Smoothy Slanted" pitchFamily="2" charset="77"/>
                    <a:ea typeface="Tahoma"/>
                    <a:cs typeface="Tahoma"/>
                  </a:rPr>
                  <a:t>de la clase?</a:t>
                </a:r>
              </a:p>
            </p:txBody>
          </p:sp>
          <p:sp>
            <p:nvSpPr>
              <p:cNvPr id="22" name="TextBox 21">
                <a:extLst>
                  <a:ext uri="{FF2B5EF4-FFF2-40B4-BE49-F238E27FC236}">
                    <a16:creationId xmlns:a16="http://schemas.microsoft.com/office/drawing/2014/main" id="{AE22CA16-5679-4646-9E26-59A9E95A5BBC}"/>
                  </a:ext>
                </a:extLst>
              </p:cNvPr>
              <p:cNvSpPr txBox="1"/>
              <p:nvPr/>
            </p:nvSpPr>
            <p:spPr>
              <a:xfrm>
                <a:off x="5605292" y="1858503"/>
                <a:ext cx="1297858" cy="461665"/>
              </a:xfrm>
              <a:prstGeom prst="rect">
                <a:avLst/>
              </a:prstGeom>
              <a:noFill/>
            </p:spPr>
            <p:txBody>
              <a:bodyPr wrap="square" rtlCol="0">
                <a:spAutoFit/>
              </a:bodyPr>
              <a:lstStyle/>
              <a:p>
                <a:pPr algn="ctr"/>
                <a:r>
                  <a:rPr lang="es-MX" sz="2400" i="1" strike="noStrike" cap="none" spc="0" baseline="0" dirty="0">
                    <a:solidFill>
                      <a:srgbClr val="000000"/>
                    </a:solidFill>
                    <a:effectLst/>
                    <a:latin typeface="Smoothy Slanted" pitchFamily="2" charset="77"/>
                    <a:ea typeface="Tahoma"/>
                    <a:cs typeface="Tahoma"/>
                  </a:rPr>
                  <a:t>¡Sí!</a:t>
                </a:r>
              </a:p>
            </p:txBody>
          </p:sp>
          <p:grpSp>
            <p:nvGrpSpPr>
              <p:cNvPr id="23" name="Group 22">
                <a:extLst>
                  <a:ext uri="{FF2B5EF4-FFF2-40B4-BE49-F238E27FC236}">
                    <a16:creationId xmlns:a16="http://schemas.microsoft.com/office/drawing/2014/main" id="{29577AF5-BFF8-3446-9C5D-11BF414BBB52}"/>
                  </a:ext>
                </a:extLst>
              </p:cNvPr>
              <p:cNvGrpSpPr/>
              <p:nvPr/>
            </p:nvGrpSpPr>
            <p:grpSpPr>
              <a:xfrm>
                <a:off x="2482050" y="343701"/>
                <a:ext cx="5281205" cy="646331"/>
                <a:chOff x="2038214" y="274927"/>
                <a:chExt cx="4844516" cy="646331"/>
              </a:xfrm>
            </p:grpSpPr>
            <p:sp>
              <p:nvSpPr>
                <p:cNvPr id="26" name="Rectangle 25">
                  <a:extLst>
                    <a:ext uri="{FF2B5EF4-FFF2-40B4-BE49-F238E27FC236}">
                      <a16:creationId xmlns:a16="http://schemas.microsoft.com/office/drawing/2014/main" id="{403F8BD2-DFBB-5943-9395-D9B024A6190E}"/>
                    </a:ext>
                  </a:extLst>
                </p:cNvPr>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8919CF8-8210-2340-8574-508C19D95A6C}"/>
                    </a:ext>
                  </a:extLst>
                </p:cNvPr>
                <p:cNvSpPr txBox="1"/>
                <p:nvPr/>
              </p:nvSpPr>
              <p:spPr>
                <a:xfrm>
                  <a:off x="2038214" y="274927"/>
                  <a:ext cx="484451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¿Alguna pregunta?</a:t>
                  </a:r>
                </a:p>
              </p:txBody>
            </p:sp>
          </p:grpSp>
          <p:sp>
            <p:nvSpPr>
              <p:cNvPr id="24" name="Oval 23">
                <a:extLst>
                  <a:ext uri="{FF2B5EF4-FFF2-40B4-BE49-F238E27FC236}">
                    <a16:creationId xmlns:a16="http://schemas.microsoft.com/office/drawing/2014/main" id="{DCD6132A-6C3A-6D45-8921-320D17D2AEFF}"/>
                  </a:ext>
                </a:extLst>
              </p:cNvPr>
              <p:cNvSpPr/>
              <p:nvPr/>
            </p:nvSpPr>
            <p:spPr>
              <a:xfrm>
                <a:off x="2384481" y="1581735"/>
                <a:ext cx="1145528" cy="1031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DE067F2-53A9-5243-AC2F-F1DA653268AB}"/>
                  </a:ext>
                </a:extLst>
              </p:cNvPr>
              <p:cNvSpPr txBox="1"/>
              <p:nvPr/>
            </p:nvSpPr>
            <p:spPr>
              <a:xfrm rot="20117668">
                <a:off x="2323753" y="1779200"/>
                <a:ext cx="1376516" cy="769441"/>
              </a:xfrm>
              <a:prstGeom prst="rect">
                <a:avLst/>
              </a:prstGeom>
              <a:noFill/>
            </p:spPr>
            <p:txBody>
              <a:bodyPr wrap="square" rtlCol="0">
                <a:spAutoFit/>
              </a:bodyPr>
              <a:lstStyle/>
              <a:p>
                <a:pPr algn="ctr"/>
                <a:r>
                  <a:rPr lang="es-MX" sz="2200" i="1" strike="noStrike" cap="none" spc="0" baseline="0" dirty="0">
                    <a:solidFill>
                      <a:srgbClr val="000000"/>
                    </a:solidFill>
                    <a:effectLst/>
                    <a:latin typeface="Smoothy Slanted" pitchFamily="2" charset="77"/>
                    <a:ea typeface="Tahoma"/>
                    <a:cs typeface="Tahoma"/>
                  </a:rPr>
                  <a:t>Tengo una pregunta</a:t>
                </a:r>
                <a:endParaRPr lang="en-US" sz="2200" i="1" dirty="0">
                  <a:latin typeface="Smoothy Slanted" pitchFamily="2" charset="77"/>
                  <a:ea typeface="Tahoma" panose="020B0604030504040204" pitchFamily="34" charset="0"/>
                  <a:cs typeface="Tahoma" panose="020B0604030504040204" pitchFamily="34" charset="0"/>
                </a:endParaRPr>
              </a:p>
            </p:txBody>
          </p:sp>
        </p:grpSp>
        <p:sp>
          <p:nvSpPr>
            <p:cNvPr id="18" name="Rectangle 17">
              <a:extLst>
                <a:ext uri="{FF2B5EF4-FFF2-40B4-BE49-F238E27FC236}">
                  <a16:creationId xmlns:a16="http://schemas.microsoft.com/office/drawing/2014/main" id="{CE8D5D06-287A-2742-B56A-5F59CB80D8F1}"/>
                </a:ext>
              </a:extLst>
            </p:cNvPr>
            <p:cNvSpPr/>
            <p:nvPr/>
          </p:nvSpPr>
          <p:spPr>
            <a:xfrm>
              <a:off x="9440010" y="2255267"/>
              <a:ext cx="893876" cy="43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79B06951-C762-3D44-9F07-3A9F027ACFE0}"/>
              </a:ext>
            </a:extLst>
          </p:cNvPr>
          <p:cNvSpPr txBox="1"/>
          <p:nvPr/>
        </p:nvSpPr>
        <p:spPr>
          <a:xfrm>
            <a:off x="9532847" y="2327092"/>
            <a:ext cx="866394" cy="492443"/>
          </a:xfrm>
          <a:prstGeom prst="rect">
            <a:avLst/>
          </a:prstGeom>
          <a:noFill/>
        </p:spPr>
        <p:txBody>
          <a:bodyPr wrap="square">
            <a:spAutoFit/>
          </a:bodyPr>
          <a:lstStyle/>
          <a:p>
            <a:r>
              <a:rPr lang="en-US" sz="2600" i="1" dirty="0" err="1">
                <a:effectLst/>
                <a:latin typeface="Smoothy Slanted" pitchFamily="2" charset="77"/>
              </a:rPr>
              <a:t>Cómo</a:t>
            </a:r>
            <a:endParaRPr lang="en-US" sz="2600" i="1" dirty="0">
              <a:effectLst/>
              <a:latin typeface="Smoothy Slanted" pitchFamily="2" charset="77"/>
            </a:endParaRPr>
          </a:p>
        </p:txBody>
      </p:sp>
    </p:spTree>
    <p:extLst>
      <p:ext uri="{BB962C8B-B14F-4D97-AF65-F5344CB8AC3E}">
        <p14:creationId xmlns:p14="http://schemas.microsoft.com/office/powerpoint/2010/main" val="47152518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03818" y="1701406"/>
            <a:ext cx="10355046" cy="1188720"/>
          </a:xfrm>
          <a:prstGeom prst="rect">
            <a:avLst/>
          </a:prstGeom>
          <a:ln w="57150">
            <a:solidFill>
              <a:schemeClr val="tx1"/>
            </a:solidFill>
          </a:ln>
        </p:spPr>
        <p:txBody>
          <a:bodyPr wrap="square">
            <a:spAutoFit/>
          </a:bodyPr>
          <a:lstStyle/>
          <a:p>
            <a:pPr algn="ctr"/>
            <a:r>
              <a:rPr lang="es-MX" sz="3600" b="1" i="0" strike="noStrike" cap="none" spc="0" baseline="0">
                <a:solidFill>
                  <a:srgbClr val="000000"/>
                </a:solidFill>
                <a:effectLst/>
                <a:latin typeface="Tahoma"/>
                <a:ea typeface="Tahoma"/>
                <a:cs typeface="Tahoma"/>
              </a:rPr>
              <a:t>¿Puede alzar su voz en su comunidad para apoyar las relaciones sanas?</a:t>
            </a: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4" name="Footer Placeholder 3"/>
          <p:cNvSpPr txBox="1"/>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2" name="TextBox 1">
            <a:extLst>
              <a:ext uri="{FF2B5EF4-FFF2-40B4-BE49-F238E27FC236}">
                <a16:creationId xmlns:a16="http://schemas.microsoft.com/office/drawing/2014/main" id="{AC1FD719-3BD4-4160-A8B8-AA2BD05FFFC1}"/>
              </a:ext>
            </a:extLst>
          </p:cNvPr>
          <p:cNvSpPr txBox="1"/>
          <p:nvPr/>
        </p:nvSpPr>
        <p:spPr>
          <a:xfrm>
            <a:off x="2019116" y="96437"/>
            <a:ext cx="5216150"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410465485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558814" y="1196312"/>
            <a:ext cx="7411214" cy="1077218"/>
          </a:xfrm>
          <a:prstGeom prst="rect">
            <a:avLst/>
          </a:prstGeom>
          <a:noFill/>
          <a:ln w="57150">
            <a:solidFill>
              <a:schemeClr val="tx1"/>
            </a:solidFill>
          </a:ln>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Para alzar la voz para apoyar las relaciones sanas, puedo:</a:t>
            </a:r>
          </a:p>
        </p:txBody>
      </p:sp>
      <p:grpSp>
        <p:nvGrpSpPr>
          <p:cNvPr id="2" name="Group 1"/>
          <p:cNvGrpSpPr/>
          <p:nvPr/>
        </p:nvGrpSpPr>
        <p:grpSpPr>
          <a:xfrm>
            <a:off x="946856" y="3054974"/>
            <a:ext cx="980661" cy="993913"/>
            <a:chOff x="1286489" y="3054974"/>
            <a:chExt cx="980661" cy="993913"/>
          </a:xfrm>
        </p:grpSpPr>
        <p:sp>
          <p:nvSpPr>
            <p:cNvPr id="13" name="Oval 12"/>
            <p:cNvSpPr/>
            <p:nvPr/>
          </p:nvSpPr>
          <p:spPr>
            <a:xfrm>
              <a:off x="1286489" y="3054974"/>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484243" y="3117349"/>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p>
          </p:txBody>
        </p:sp>
      </p:grpSp>
      <p:grpSp>
        <p:nvGrpSpPr>
          <p:cNvPr id="3" name="Group 2"/>
          <p:cNvGrpSpPr/>
          <p:nvPr/>
        </p:nvGrpSpPr>
        <p:grpSpPr>
          <a:xfrm>
            <a:off x="3559020" y="3081100"/>
            <a:ext cx="980661" cy="993913"/>
            <a:chOff x="5675214" y="3054974"/>
            <a:chExt cx="980661" cy="993913"/>
          </a:xfrm>
        </p:grpSpPr>
        <p:sp>
          <p:nvSpPr>
            <p:cNvPr id="14" name="Oval 13"/>
            <p:cNvSpPr/>
            <p:nvPr/>
          </p:nvSpPr>
          <p:spPr>
            <a:xfrm>
              <a:off x="5675214" y="3054974"/>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872968" y="3117349"/>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grpSp>
      <p:grpSp>
        <p:nvGrpSpPr>
          <p:cNvPr id="4" name="Group 3"/>
          <p:cNvGrpSpPr/>
          <p:nvPr/>
        </p:nvGrpSpPr>
        <p:grpSpPr>
          <a:xfrm>
            <a:off x="7053330" y="3053663"/>
            <a:ext cx="1004880" cy="993913"/>
            <a:chOff x="9671281" y="3117349"/>
            <a:chExt cx="1004880" cy="993913"/>
          </a:xfrm>
        </p:grpSpPr>
        <p:sp>
          <p:nvSpPr>
            <p:cNvPr id="15" name="Oval 14"/>
            <p:cNvSpPr/>
            <p:nvPr/>
          </p:nvSpPr>
          <p:spPr>
            <a:xfrm>
              <a:off x="9671281" y="3117349"/>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893253" y="3194698"/>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3</a:t>
              </a:r>
            </a:p>
          </p:txBody>
        </p:sp>
      </p:grpSp>
      <p:sp>
        <p:nvSpPr>
          <p:cNvPr id="19" name="Rectangle 18"/>
          <p:cNvSpPr/>
          <p:nvPr/>
        </p:nvSpPr>
        <p:spPr>
          <a:xfrm>
            <a:off x="866696" y="2498925"/>
            <a:ext cx="1153126"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Votar</a:t>
            </a:r>
          </a:p>
        </p:txBody>
      </p:sp>
      <p:sp>
        <p:nvSpPr>
          <p:cNvPr id="20" name="Rectangle 19"/>
          <p:cNvSpPr/>
          <p:nvPr/>
        </p:nvSpPr>
        <p:spPr>
          <a:xfrm>
            <a:off x="3392252" y="2493498"/>
            <a:ext cx="1427938"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Marchar</a:t>
            </a:r>
          </a:p>
        </p:txBody>
      </p:sp>
      <p:sp>
        <p:nvSpPr>
          <p:cNvPr id="21" name="Rectangle 20"/>
          <p:cNvSpPr/>
          <p:nvPr/>
        </p:nvSpPr>
        <p:spPr>
          <a:xfrm>
            <a:off x="5292341" y="2493498"/>
            <a:ext cx="4203576" cy="40011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Hablar con un funcionario público</a:t>
            </a:r>
          </a:p>
        </p:txBody>
      </p:sp>
      <p:grpSp>
        <p:nvGrpSpPr>
          <p:cNvPr id="7" name="Group 6"/>
          <p:cNvGrpSpPr/>
          <p:nvPr/>
        </p:nvGrpSpPr>
        <p:grpSpPr>
          <a:xfrm>
            <a:off x="10512378" y="3136815"/>
            <a:ext cx="980661" cy="993913"/>
            <a:chOff x="5731362" y="4743549"/>
            <a:chExt cx="980661" cy="993913"/>
          </a:xfrm>
        </p:grpSpPr>
        <p:sp>
          <p:nvSpPr>
            <p:cNvPr id="22" name="Oval 21"/>
            <p:cNvSpPr/>
            <p:nvPr/>
          </p:nvSpPr>
          <p:spPr>
            <a:xfrm>
              <a:off x="5731362" y="4743549"/>
              <a:ext cx="980661" cy="993913"/>
            </a:xfrm>
            <a:prstGeom prst="ellipse">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929117" y="4805924"/>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4</a:t>
              </a:r>
            </a:p>
          </p:txBody>
        </p:sp>
      </p:grpSp>
      <p:sp>
        <p:nvSpPr>
          <p:cNvPr id="24" name="Rectangle 23"/>
          <p:cNvSpPr/>
          <p:nvPr/>
        </p:nvSpPr>
        <p:spPr>
          <a:xfrm>
            <a:off x="9785037" y="2492184"/>
            <a:ext cx="2040897" cy="7010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Unirme a un grupo</a:t>
            </a:r>
          </a:p>
        </p:txBody>
      </p:sp>
      <p:sp>
        <p:nvSpPr>
          <p:cNvPr id="27" name="Rectangle 26"/>
          <p:cNvSpPr/>
          <p:nvPr/>
        </p:nvSpPr>
        <p:spPr>
          <a:xfrm>
            <a:off x="4414630" y="4072725"/>
            <a:ext cx="2860672" cy="40011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Todas las anteriores</a:t>
            </a:r>
          </a:p>
        </p:txBody>
      </p:sp>
      <p:grpSp>
        <p:nvGrpSpPr>
          <p:cNvPr id="8" name="Group 7"/>
          <p:cNvGrpSpPr/>
          <p:nvPr/>
        </p:nvGrpSpPr>
        <p:grpSpPr>
          <a:xfrm>
            <a:off x="5655947" y="4577999"/>
            <a:ext cx="980661" cy="993913"/>
            <a:chOff x="5605669" y="4767843"/>
            <a:chExt cx="980661" cy="993913"/>
          </a:xfrm>
        </p:grpSpPr>
        <p:sp>
          <p:nvSpPr>
            <p:cNvPr id="29" name="Oval 28"/>
            <p:cNvSpPr/>
            <p:nvPr/>
          </p:nvSpPr>
          <p:spPr>
            <a:xfrm>
              <a:off x="5605669" y="4767843"/>
              <a:ext cx="980661" cy="993913"/>
            </a:xfrm>
            <a:prstGeom prst="ellipse">
              <a:avLst/>
            </a:prstGeom>
            <a:solidFill>
              <a:srgbClr val="9148C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797437" y="4848464"/>
              <a:ext cx="782907" cy="822960"/>
            </a:xfrm>
            <a:prstGeom prst="rect">
              <a:avLst/>
            </a:prstGeom>
            <a:noFill/>
          </p:spPr>
          <p:txBody>
            <a:bodyPr wrap="square" rtlCol="0">
              <a:spAutoFit/>
            </a:bodyPr>
            <a:lstStyle/>
            <a:p>
              <a:r>
                <a:rPr lang="es-MX" sz="4800" b="1" i="0" strike="noStrike" cap="none" spc="0" baseline="0" dirty="0">
                  <a:solidFill>
                    <a:srgbClr val="000000"/>
                  </a:solidFill>
                  <a:effectLst/>
                  <a:latin typeface="Tahoma"/>
                  <a:ea typeface="Tahoma"/>
                  <a:cs typeface="Tahoma"/>
                </a:rPr>
                <a:t>5</a:t>
              </a:r>
            </a:p>
          </p:txBody>
        </p:sp>
      </p:grpSp>
      <p:pic>
        <p:nvPicPr>
          <p:cNvPr id="31" name="Picture 30"/>
          <p:cNvPicPr>
            <a:picLocks noChangeAspect="1"/>
          </p:cNvPicPr>
          <p:nvPr/>
        </p:nvPicPr>
        <p:blipFill>
          <a:blip r:embed="rId4">
            <a:extLst>
              <a:ext uri="{28A0092B-C50C-407E-A947-70E740481C1C}">
                <a14:useLocalDpi xmlns:a14="http://schemas.microsoft.com/office/drawing/2010/main" val="0"/>
              </a:ext>
            </a:extLst>
          </a:blip>
          <a:srcRect t="29553" r="80478" b="19416"/>
          <a:stretch>
            <a:fillRect/>
          </a:stretch>
        </p:blipFill>
        <p:spPr>
          <a:xfrm>
            <a:off x="3802" y="3003486"/>
            <a:ext cx="790437" cy="1164674"/>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rcRect l="20491" t="29038" r="65078" b="19587"/>
          <a:stretch>
            <a:fillRect/>
          </a:stretch>
        </p:blipFill>
        <p:spPr>
          <a:xfrm>
            <a:off x="2929783" y="2975596"/>
            <a:ext cx="577656" cy="1159191"/>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rcRect l="33743" t="25344" r="49114" b="19845"/>
          <a:stretch>
            <a:fillRect/>
          </a:stretch>
        </p:blipFill>
        <p:spPr>
          <a:xfrm>
            <a:off x="6348214" y="2906007"/>
            <a:ext cx="633943" cy="1142530"/>
          </a:xfrm>
          <a:prstGeom prst="rect">
            <a:avLst/>
          </a:prstGeom>
        </p:spPr>
      </p:pic>
      <p:pic>
        <p:nvPicPr>
          <p:cNvPr id="34" name="Picture 33"/>
          <p:cNvPicPr>
            <a:picLocks noChangeAspect="1"/>
          </p:cNvPicPr>
          <p:nvPr/>
        </p:nvPicPr>
        <p:blipFill>
          <a:blip r:embed="rId7">
            <a:extLst>
              <a:ext uri="{28A0092B-C50C-407E-A947-70E740481C1C}">
                <a14:useLocalDpi xmlns:a14="http://schemas.microsoft.com/office/drawing/2010/main" val="0"/>
              </a:ext>
            </a:extLst>
          </a:blip>
          <a:srcRect l="51388" t="26289" r="30501" b="14089"/>
          <a:stretch>
            <a:fillRect/>
          </a:stretch>
        </p:blipFill>
        <p:spPr>
          <a:xfrm>
            <a:off x="9724721" y="3216573"/>
            <a:ext cx="646743" cy="1072303"/>
          </a:xfrm>
          <a:prstGeom prst="rect">
            <a:avLst/>
          </a:prstGeom>
        </p:spPr>
      </p:pic>
      <p:pic>
        <p:nvPicPr>
          <p:cNvPr id="1026" name="746C608B-CF49-4926-93D6-A2D6A1CA0F0A" descr="746C608B-CF49-4926-93D6-A2D6A1CA0F0A"/>
          <p:cNvPicPr>
            <a:picLocks noChangeAspect="1" noChangeArrowheads="1"/>
          </p:cNvPicPr>
          <p:nvPr/>
        </p:nvPicPr>
        <p:blipFill>
          <a:blip r:embed="rId8">
            <a:extLst>
              <a:ext uri="{28A0092B-C50C-407E-A947-70E740481C1C}">
                <a14:useLocalDpi xmlns:a14="http://schemas.microsoft.com/office/drawing/2010/main" val="0"/>
              </a:ext>
            </a:extLst>
          </a:blip>
          <a:srcRect l="69829"/>
          <a:stretch>
            <a:fillRect/>
          </a:stretch>
        </p:blipFill>
        <p:spPr bwMode="auto">
          <a:xfrm>
            <a:off x="4909341" y="4024546"/>
            <a:ext cx="981844" cy="183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36" name="Footer Placeholder 3"/>
          <p:cNvSpPr txBox="1"/>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38" name="TextBox 37">
            <a:extLst>
              <a:ext uri="{FF2B5EF4-FFF2-40B4-BE49-F238E27FC236}">
                <a16:creationId xmlns:a16="http://schemas.microsoft.com/office/drawing/2014/main" id="{95A7E842-E6E9-184E-8320-142913809601}"/>
              </a:ext>
            </a:extLst>
          </p:cNvPr>
          <p:cNvSpPr txBox="1"/>
          <p:nvPr/>
        </p:nvSpPr>
        <p:spPr>
          <a:xfrm>
            <a:off x="2019116" y="96437"/>
            <a:ext cx="5216150"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210514741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302381A-40DA-504B-B53F-91B170DD6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7452" cy="6858000"/>
          </a:xfrm>
          <a:prstGeom prst="rect">
            <a:avLst/>
          </a:prstGeom>
        </p:spPr>
      </p:pic>
      <p:pic>
        <p:nvPicPr>
          <p:cNvPr id="17" name="Picture 16">
            <a:extLst>
              <a:ext uri="{FF2B5EF4-FFF2-40B4-BE49-F238E27FC236}">
                <a16:creationId xmlns:a16="http://schemas.microsoft.com/office/drawing/2014/main" id="{6B0344F3-5E4B-E14A-887B-1814F54D8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sp>
        <p:nvSpPr>
          <p:cNvPr id="18" name="Footer Placeholder 3">
            <a:extLst>
              <a:ext uri="{FF2B5EF4-FFF2-40B4-BE49-F238E27FC236}">
                <a16:creationId xmlns:a16="http://schemas.microsoft.com/office/drawing/2014/main" id="{8D675BF1-C6AC-B14A-9356-8D681FD8B665}"/>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9" name="Picture 18">
            <a:extLst>
              <a:ext uri="{FF2B5EF4-FFF2-40B4-BE49-F238E27FC236}">
                <a16:creationId xmlns:a16="http://schemas.microsoft.com/office/drawing/2014/main" id="{55EC145C-3930-6442-BFDD-CAA9A48FE89C}"/>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grpSp>
        <p:nvGrpSpPr>
          <p:cNvPr id="20" name="Group 19">
            <a:extLst>
              <a:ext uri="{FF2B5EF4-FFF2-40B4-BE49-F238E27FC236}">
                <a16:creationId xmlns:a16="http://schemas.microsoft.com/office/drawing/2014/main" id="{2B3F27A0-256B-DD4B-871F-CAA2A0FE9CD5}"/>
              </a:ext>
            </a:extLst>
          </p:cNvPr>
          <p:cNvGrpSpPr/>
          <p:nvPr/>
        </p:nvGrpSpPr>
        <p:grpSpPr>
          <a:xfrm>
            <a:off x="2129459" y="120255"/>
            <a:ext cx="9497693" cy="5012440"/>
            <a:chOff x="2129459" y="120255"/>
            <a:chExt cx="9497693" cy="5012440"/>
          </a:xfrm>
        </p:grpSpPr>
        <p:sp>
          <p:nvSpPr>
            <p:cNvPr id="21" name="Moon 20">
              <a:extLst>
                <a:ext uri="{FF2B5EF4-FFF2-40B4-BE49-F238E27FC236}">
                  <a16:creationId xmlns:a16="http://schemas.microsoft.com/office/drawing/2014/main" id="{77984365-CACD-654D-8633-04CB678ECB4A}"/>
                </a:ext>
              </a:extLst>
            </p:cNvPr>
            <p:cNvSpPr/>
            <p:nvPr/>
          </p:nvSpPr>
          <p:spPr>
            <a:xfrm rot="12641641">
              <a:off x="8576732" y="2457084"/>
              <a:ext cx="884070" cy="2196376"/>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204CD13-C095-1A41-AE3D-9EC0E09E2297}"/>
                </a:ext>
              </a:extLst>
            </p:cNvPr>
            <p:cNvSpPr/>
            <p:nvPr/>
          </p:nvSpPr>
          <p:spPr>
            <a:xfrm>
              <a:off x="8553159" y="4256920"/>
              <a:ext cx="328367" cy="25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4F82601-4BFB-8242-A1D4-EAF3786F9DC0}"/>
                </a:ext>
              </a:extLst>
            </p:cNvPr>
            <p:cNvGrpSpPr/>
            <p:nvPr/>
          </p:nvGrpSpPr>
          <p:grpSpPr>
            <a:xfrm>
              <a:off x="2129459" y="120255"/>
              <a:ext cx="9497693" cy="5012440"/>
              <a:chOff x="2129459" y="120255"/>
              <a:chExt cx="9497693" cy="5012440"/>
            </a:xfrm>
          </p:grpSpPr>
          <p:sp>
            <p:nvSpPr>
              <p:cNvPr id="24" name="Oval 23">
                <a:extLst>
                  <a:ext uri="{FF2B5EF4-FFF2-40B4-BE49-F238E27FC236}">
                    <a16:creationId xmlns:a16="http://schemas.microsoft.com/office/drawing/2014/main" id="{2A602107-2CEB-AD47-A1B3-F0DAEE25A364}"/>
                  </a:ext>
                </a:extLst>
              </p:cNvPr>
              <p:cNvSpPr/>
              <p:nvPr/>
            </p:nvSpPr>
            <p:spPr>
              <a:xfrm>
                <a:off x="9541396" y="4510920"/>
                <a:ext cx="1797163" cy="4957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756250EE-5499-B644-BE7C-A6517C77BDA6}"/>
                  </a:ext>
                </a:extLst>
              </p:cNvPr>
              <p:cNvGrpSpPr/>
              <p:nvPr/>
            </p:nvGrpSpPr>
            <p:grpSpPr>
              <a:xfrm>
                <a:off x="2129459" y="120255"/>
                <a:ext cx="9497693" cy="5012440"/>
                <a:chOff x="2129459" y="120255"/>
                <a:chExt cx="9497693" cy="5012440"/>
              </a:xfrm>
            </p:grpSpPr>
            <p:pic>
              <p:nvPicPr>
                <p:cNvPr id="26" name="Picture 2" descr="4f7404e9-4e46-4c7e-b722-ae5465174d6e@namprd16">
                  <a:extLst>
                    <a:ext uri="{FF2B5EF4-FFF2-40B4-BE49-F238E27FC236}">
                      <a16:creationId xmlns:a16="http://schemas.microsoft.com/office/drawing/2014/main" id="{4BD0BC49-77A7-4745-9534-6F7B6F0001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005" r="42347" b="24150"/>
                <a:stretch>
                  <a:fillRect/>
                </a:stretch>
              </p:blipFill>
              <p:spPr bwMode="auto">
                <a:xfrm>
                  <a:off x="2129459" y="948919"/>
                  <a:ext cx="357632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26">
                  <a:extLst>
                    <a:ext uri="{FF2B5EF4-FFF2-40B4-BE49-F238E27FC236}">
                      <a16:creationId xmlns:a16="http://schemas.microsoft.com/office/drawing/2014/main" id="{AC36C16B-220E-CD4F-99DA-74622B97032E}"/>
                    </a:ext>
                  </a:extLst>
                </p:cNvPr>
                <p:cNvSpPr/>
                <p:nvPr/>
              </p:nvSpPr>
              <p:spPr>
                <a:xfrm>
                  <a:off x="9743440" y="3657600"/>
                  <a:ext cx="1432561" cy="52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BD2782-59A1-7147-A8D1-A64E1E5BF686}"/>
                    </a:ext>
                  </a:extLst>
                </p:cNvPr>
                <p:cNvSpPr txBox="1"/>
                <p:nvPr/>
              </p:nvSpPr>
              <p:spPr>
                <a:xfrm>
                  <a:off x="9842090" y="3679356"/>
                  <a:ext cx="1376070" cy="646331"/>
                </a:xfrm>
                <a:prstGeom prst="rect">
                  <a:avLst/>
                </a:prstGeom>
                <a:noFill/>
              </p:spPr>
              <p:txBody>
                <a:bodyPr wrap="square" rtlCol="0">
                  <a:spAutoFit/>
                </a:bodyPr>
                <a:lstStyle/>
                <a:p>
                  <a:pPr algn="ctr"/>
                  <a:r>
                    <a:rPr lang="es-MX" b="0" i="0" strike="noStrike" cap="none" spc="0" baseline="0" dirty="0">
                      <a:solidFill>
                        <a:srgbClr val="000000"/>
                      </a:solidFill>
                      <a:effectLst/>
                      <a:latin typeface="Smoothy" pitchFamily="2" charset="77"/>
                      <a:ea typeface="Tahoma"/>
                      <a:cs typeface="Tahoma"/>
                    </a:rPr>
                    <a:t>Hola. ¿Puede hablar?</a:t>
                  </a:r>
                </a:p>
              </p:txBody>
            </p:sp>
            <p:sp>
              <p:nvSpPr>
                <p:cNvPr id="29" name="TextBox 28">
                  <a:extLst>
                    <a:ext uri="{FF2B5EF4-FFF2-40B4-BE49-F238E27FC236}">
                      <a16:creationId xmlns:a16="http://schemas.microsoft.com/office/drawing/2014/main" id="{4E174472-EAC7-5849-832D-D8909E7973BF}"/>
                    </a:ext>
                  </a:extLst>
                </p:cNvPr>
                <p:cNvSpPr txBox="1"/>
                <p:nvPr/>
              </p:nvSpPr>
              <p:spPr>
                <a:xfrm>
                  <a:off x="9252801" y="4547920"/>
                  <a:ext cx="2374351" cy="584775"/>
                </a:xfrm>
                <a:prstGeom prst="rect">
                  <a:avLst/>
                </a:prstGeom>
                <a:noFill/>
              </p:spPr>
              <p:txBody>
                <a:bodyPr wrap="square" rtlCol="0">
                  <a:spAutoFit/>
                </a:bodyPr>
                <a:lstStyle/>
                <a:p>
                  <a:pPr algn="ctr"/>
                  <a:r>
                    <a:rPr lang="es-MX" sz="1600" b="0" i="0" strike="noStrike" cap="none" spc="0" baseline="0" dirty="0">
                      <a:solidFill>
                        <a:srgbClr val="000000"/>
                      </a:solidFill>
                      <a:effectLst/>
                      <a:latin typeface="Smoothy" pitchFamily="2" charset="77"/>
                      <a:ea typeface="Tahoma"/>
                      <a:cs typeface="Tahoma"/>
                    </a:rPr>
                    <a:t>Sí. ¿En qué le puedo </a:t>
                  </a:r>
                </a:p>
                <a:p>
                  <a:pPr algn="ctr"/>
                  <a:r>
                    <a:rPr lang="es-MX" sz="1600" b="0" i="0" strike="noStrike" cap="none" spc="0" baseline="0" dirty="0">
                      <a:solidFill>
                        <a:srgbClr val="000000"/>
                      </a:solidFill>
                      <a:effectLst/>
                      <a:latin typeface="Smoothy" pitchFamily="2" charset="77"/>
                      <a:ea typeface="Tahoma"/>
                      <a:cs typeface="Tahoma"/>
                    </a:rPr>
                    <a:t>ayudar?</a:t>
                  </a:r>
                </a:p>
              </p:txBody>
            </p:sp>
            <p:grpSp>
              <p:nvGrpSpPr>
                <p:cNvPr id="30" name="Group 29">
                  <a:extLst>
                    <a:ext uri="{FF2B5EF4-FFF2-40B4-BE49-F238E27FC236}">
                      <a16:creationId xmlns:a16="http://schemas.microsoft.com/office/drawing/2014/main" id="{6F287112-DB39-6D47-8516-904E2BD7ABAC}"/>
                    </a:ext>
                  </a:extLst>
                </p:cNvPr>
                <p:cNvGrpSpPr/>
                <p:nvPr/>
              </p:nvGrpSpPr>
              <p:grpSpPr>
                <a:xfrm>
                  <a:off x="2428239" y="120255"/>
                  <a:ext cx="6453287" cy="646331"/>
                  <a:chOff x="2428239" y="120255"/>
                  <a:chExt cx="6453287" cy="646331"/>
                </a:xfrm>
              </p:grpSpPr>
              <p:sp>
                <p:nvSpPr>
                  <p:cNvPr id="32" name="Rectangle 31">
                    <a:extLst>
                      <a:ext uri="{FF2B5EF4-FFF2-40B4-BE49-F238E27FC236}">
                        <a16:creationId xmlns:a16="http://schemas.microsoft.com/office/drawing/2014/main" id="{FC20145A-49ED-1C4D-A52A-2F5AD818DF52}"/>
                      </a:ext>
                    </a:extLst>
                  </p:cNvPr>
                  <p:cNvSpPr/>
                  <p:nvPr/>
                </p:nvSpPr>
                <p:spPr>
                  <a:xfrm>
                    <a:off x="2428239" y="182337"/>
                    <a:ext cx="4913421" cy="549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CACE0BC8-B48B-A849-996B-797DA7F07CF6}"/>
                      </a:ext>
                    </a:extLst>
                  </p:cNvPr>
                  <p:cNvSpPr txBox="1"/>
                  <p:nvPr/>
                </p:nvSpPr>
                <p:spPr>
                  <a:xfrm>
                    <a:off x="2428240" y="120255"/>
                    <a:ext cx="645328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Cómo pedir ayuda</a:t>
                    </a:r>
                  </a:p>
                </p:txBody>
              </p:sp>
            </p:grpSp>
            <p:sp>
              <p:nvSpPr>
                <p:cNvPr id="31" name="TextBox 30">
                  <a:extLst>
                    <a:ext uri="{FF2B5EF4-FFF2-40B4-BE49-F238E27FC236}">
                      <a16:creationId xmlns:a16="http://schemas.microsoft.com/office/drawing/2014/main" id="{40E1E099-AFFF-EB49-912A-C41783627C05}"/>
                    </a:ext>
                  </a:extLst>
                </p:cNvPr>
                <p:cNvSpPr txBox="1"/>
                <p:nvPr/>
              </p:nvSpPr>
              <p:spPr>
                <a:xfrm rot="18672716">
                  <a:off x="8063248" y="3506640"/>
                  <a:ext cx="2253456" cy="457200"/>
                </a:xfrm>
                <a:prstGeom prst="rect">
                  <a:avLst/>
                </a:prstGeom>
                <a:noFill/>
              </p:spPr>
              <p:txBody>
                <a:bodyPr wrap="square" rtlCol="0">
                  <a:spAutoFit/>
                </a:bodyPr>
                <a:lstStyle/>
                <a:p>
                  <a:pPr lvl="0"/>
                  <a:r>
                    <a:rPr lang="es-MX" sz="2400" b="1" i="0" strike="noStrike" cap="none" spc="0" baseline="0" dirty="0">
                      <a:solidFill>
                        <a:srgbClr val="000000"/>
                      </a:solidFill>
                      <a:effectLst/>
                      <a:latin typeface="Tahoma"/>
                      <a:ea typeface="Tahoma"/>
                      <a:cs typeface="Tahoma"/>
                    </a:rPr>
                    <a:t>¡Pida ayuda!</a:t>
                  </a:r>
                </a:p>
              </p:txBody>
            </p:sp>
          </p:grpSp>
        </p:grpSp>
      </p:grpSp>
    </p:spTree>
    <p:extLst>
      <p:ext uri="{BB962C8B-B14F-4D97-AF65-F5344CB8AC3E}">
        <p14:creationId xmlns:p14="http://schemas.microsoft.com/office/powerpoint/2010/main" val="339632620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2AA62F-EA10-F04F-BEA2-F00D80124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4C5F6695-5E73-3443-A19A-1BF9C0891B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grpSp>
        <p:nvGrpSpPr>
          <p:cNvPr id="12" name="Group 11">
            <a:extLst>
              <a:ext uri="{FF2B5EF4-FFF2-40B4-BE49-F238E27FC236}">
                <a16:creationId xmlns:a16="http://schemas.microsoft.com/office/drawing/2014/main" id="{5D6197B9-5533-644B-AB84-29CED81D1BE0}"/>
              </a:ext>
            </a:extLst>
          </p:cNvPr>
          <p:cNvGrpSpPr/>
          <p:nvPr/>
        </p:nvGrpSpPr>
        <p:grpSpPr>
          <a:xfrm>
            <a:off x="2465491" y="193835"/>
            <a:ext cx="8379490" cy="3876720"/>
            <a:chOff x="2465491" y="193835"/>
            <a:chExt cx="8379490" cy="3876720"/>
          </a:xfrm>
        </p:grpSpPr>
        <p:sp>
          <p:nvSpPr>
            <p:cNvPr id="13" name="Oval 12">
              <a:extLst>
                <a:ext uri="{FF2B5EF4-FFF2-40B4-BE49-F238E27FC236}">
                  <a16:creationId xmlns:a16="http://schemas.microsoft.com/office/drawing/2014/main" id="{81905575-8E2C-AA47-9A35-DC4EFD9B4DBA}"/>
                </a:ext>
              </a:extLst>
            </p:cNvPr>
            <p:cNvSpPr/>
            <p:nvPr/>
          </p:nvSpPr>
          <p:spPr>
            <a:xfrm>
              <a:off x="7069394" y="1956619"/>
              <a:ext cx="3775587" cy="21139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0FB2A4-D0C6-1E48-9A40-B95CE0BDE6D3}"/>
                </a:ext>
              </a:extLst>
            </p:cNvPr>
            <p:cNvSpPr/>
            <p:nvPr/>
          </p:nvSpPr>
          <p:spPr>
            <a:xfrm>
              <a:off x="2465491" y="193835"/>
              <a:ext cx="444658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ooter Placeholder 3">
            <a:extLst>
              <a:ext uri="{FF2B5EF4-FFF2-40B4-BE49-F238E27FC236}">
                <a16:creationId xmlns:a16="http://schemas.microsoft.com/office/drawing/2014/main" id="{065AB812-3A2C-6E41-93AD-5432CCD4925B}"/>
              </a:ext>
            </a:extLst>
          </p:cNvPr>
          <p:cNvSpPr txBox="1">
            <a:spLocks/>
          </p:cNvSpPr>
          <p:nvPr/>
        </p:nvSpPr>
        <p:spPr>
          <a:xfrm>
            <a:off x="6390167" y="6677078"/>
            <a:ext cx="5801833" cy="180921"/>
          </a:xfrm>
          <a:prstGeom prst="rect">
            <a:avLst/>
          </a:prstGeom>
          <a:no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2023  </a:t>
            </a:r>
            <a:r>
              <a:rPr lang="en-US" b="1" dirty="0" err="1">
                <a:solidFill>
                  <a:schemeClr val="tx1"/>
                </a:solidFill>
              </a:rPr>
              <a:t>Programa</a:t>
            </a:r>
            <a:r>
              <a:rPr lang="en-US" b="1" dirty="0">
                <a:solidFill>
                  <a:schemeClr val="tx1"/>
                </a:solidFill>
              </a:rPr>
              <a:t> de </a:t>
            </a:r>
            <a:r>
              <a:rPr lang="en-US" b="1" dirty="0" err="1">
                <a:solidFill>
                  <a:schemeClr val="tx1"/>
                </a:solidFill>
              </a:rPr>
              <a:t>Servicios</a:t>
            </a:r>
            <a:r>
              <a:rPr lang="en-US" b="1" dirty="0">
                <a:solidFill>
                  <a:schemeClr val="tx1"/>
                </a:solidFill>
              </a:rPr>
              <a:t> de SAFE para Personas con </a:t>
            </a:r>
            <a:r>
              <a:rPr lang="en-US" b="1" dirty="0" err="1">
                <a:solidFill>
                  <a:schemeClr val="tx1"/>
                </a:solidFill>
              </a:rPr>
              <a:t>Discapacidades</a:t>
            </a:r>
            <a:endParaRPr lang="en-US" b="1" dirty="0">
              <a:solidFill>
                <a:schemeClr val="tx1"/>
              </a:solidFill>
            </a:endParaRPr>
          </a:p>
        </p:txBody>
      </p:sp>
      <p:sp>
        <p:nvSpPr>
          <p:cNvPr id="16" name="TextBox 15">
            <a:extLst>
              <a:ext uri="{FF2B5EF4-FFF2-40B4-BE49-F238E27FC236}">
                <a16:creationId xmlns:a16="http://schemas.microsoft.com/office/drawing/2014/main" id="{F52AF5C3-F0FC-0C47-B9A2-E1EC56142651}"/>
              </a:ext>
            </a:extLst>
          </p:cNvPr>
          <p:cNvSpPr txBox="1"/>
          <p:nvPr/>
        </p:nvSpPr>
        <p:spPr>
          <a:xfrm>
            <a:off x="2476482" y="166126"/>
            <a:ext cx="4303073" cy="646331"/>
          </a:xfrm>
          <a:prstGeom prst="rect">
            <a:avLst/>
          </a:prstGeom>
          <a:noFill/>
        </p:spPr>
        <p:txBody>
          <a:bodyPr wrap="square" rtlCol="0">
            <a:spAutoFit/>
          </a:bodyPr>
          <a:lstStyle/>
          <a:p>
            <a:r>
              <a:rPr lang="en-US" sz="3600" dirty="0" err="1">
                <a:latin typeface="Marvin Round" panose="02000000000000000000" pitchFamily="2" charset="0"/>
                <a:ea typeface="Open Sans Extrabold" panose="020B0906030804020204" pitchFamily="34" charset="0"/>
                <a:cs typeface="Open Sans Extrabold" panose="020B0906030804020204" pitchFamily="34" charset="0"/>
              </a:rPr>
              <a:t>Porra</a:t>
            </a:r>
            <a:r>
              <a:rPr lang="en-US" sz="3600" dirty="0">
                <a:latin typeface="Marvin Round" panose="02000000000000000000" pitchFamily="2" charset="0"/>
                <a:ea typeface="Open Sans Extrabold" panose="020B0906030804020204" pitchFamily="34" charset="0"/>
                <a:cs typeface="Open Sans Extrabold" panose="020B0906030804020204" pitchFamily="34" charset="0"/>
              </a:rPr>
              <a:t> de </a:t>
            </a:r>
            <a:r>
              <a:rPr lang="en-US" sz="3600" dirty="0" err="1">
                <a:latin typeface="Marvin Round" panose="02000000000000000000" pitchFamily="2" charset="0"/>
                <a:ea typeface="Open Sans Extrabold" panose="020B0906030804020204" pitchFamily="34" charset="0"/>
                <a:cs typeface="Open Sans Extrabold" panose="020B0906030804020204" pitchFamily="34" charset="0"/>
              </a:rPr>
              <a:t>poder</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sp>
        <p:nvSpPr>
          <p:cNvPr id="17" name="TextBox 16">
            <a:extLst>
              <a:ext uri="{FF2B5EF4-FFF2-40B4-BE49-F238E27FC236}">
                <a16:creationId xmlns:a16="http://schemas.microsoft.com/office/drawing/2014/main" id="{B7D37518-E8C3-2348-BF86-E1E1877B3D51}"/>
              </a:ext>
            </a:extLst>
          </p:cNvPr>
          <p:cNvSpPr txBox="1"/>
          <p:nvPr/>
        </p:nvSpPr>
        <p:spPr>
          <a:xfrm>
            <a:off x="7354529" y="1629406"/>
            <a:ext cx="3178281" cy="2554545"/>
          </a:xfrm>
          <a:prstGeom prst="rect">
            <a:avLst/>
          </a:prstGeom>
          <a:noFill/>
        </p:spPr>
        <p:txBody>
          <a:bodyPr wrap="square" rtlCol="0">
            <a:spAutoFit/>
          </a:bodyPr>
          <a:lstStyle/>
          <a:p>
            <a:pPr algn="ctr"/>
            <a:r>
              <a:rPr lang="es-ES" sz="4000" dirty="0">
                <a:latin typeface="Tahoma" panose="020B0604030504040204" pitchFamily="34" charset="0"/>
                <a:ea typeface="Tahoma" panose="020B0604030504040204" pitchFamily="34" charset="0"/>
                <a:cs typeface="Tahoma" panose="020B0604030504040204" pitchFamily="34" charset="0"/>
              </a:rPr>
              <a:t>¡¡ME CONOZCO MEJOR QUE NADIE!!</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25282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sp>
        <p:nvSpPr>
          <p:cNvPr id="10" name="Footer Placeholder 3">
            <a:extLst>
              <a:ext uri="{FF2B5EF4-FFF2-40B4-BE49-F238E27FC236}">
                <a16:creationId xmlns:a16="http://schemas.microsoft.com/office/drawing/2014/main" id="{25FC94C0-1CFA-4A2E-8C04-8D2B749E0147}"/>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pic>
        <p:nvPicPr>
          <p:cNvPr id="8" name="Picture 7">
            <a:extLst>
              <a:ext uri="{FF2B5EF4-FFF2-40B4-BE49-F238E27FC236}">
                <a16:creationId xmlns:a16="http://schemas.microsoft.com/office/drawing/2014/main" id="{050CD5E5-FD09-474A-BD0C-DEBBA210F9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530" y="2314794"/>
            <a:ext cx="11615221" cy="1451902"/>
          </a:xfrm>
          <a:prstGeom prst="rect">
            <a:avLst/>
          </a:prstGeom>
        </p:spPr>
      </p:pic>
      <p:sp>
        <p:nvSpPr>
          <p:cNvPr id="11" name="TextBox 10">
            <a:extLst>
              <a:ext uri="{FF2B5EF4-FFF2-40B4-BE49-F238E27FC236}">
                <a16:creationId xmlns:a16="http://schemas.microsoft.com/office/drawing/2014/main" id="{2320489E-944A-6C41-9E45-C0983A534A98}"/>
              </a:ext>
            </a:extLst>
          </p:cNvPr>
          <p:cNvSpPr txBox="1"/>
          <p:nvPr/>
        </p:nvSpPr>
        <p:spPr>
          <a:xfrm>
            <a:off x="1778000" y="2149039"/>
            <a:ext cx="9918700" cy="1754326"/>
          </a:xfrm>
          <a:prstGeom prst="rect">
            <a:avLst/>
          </a:prstGeom>
          <a:solidFill>
            <a:schemeClr val="bg1"/>
          </a:solidFill>
        </p:spPr>
        <p:txBody>
          <a:bodyPr wrap="square">
            <a:spAutoFit/>
          </a:bodyPr>
          <a:lstStyle/>
          <a:p>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Este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trabajo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cuenta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 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apoyo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Consejo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Texas para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Discapacidades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Desarrollo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mediante</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subvención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la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Administración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para la Vida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Comunitaria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(ACL) de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Estados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Unidos,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Departamento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Salud</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y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Servicios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Humanos (HHS), Washington, D.C. 20201, con una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subvención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100%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financiada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fondos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federales por un total de $5,907,507.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esfuerzos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Consejo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son los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beneficiario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y no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representan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necesariamente</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los puntos de vista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oficiales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o un aval de ACL, HHS o 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gobierno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Estados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Unidos.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557239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807" y="127448"/>
            <a:ext cx="2696309" cy="116061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9" name="Footer Placeholder 3"/>
          <p:cNvSpPr txBox="1"/>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7" name="Rectangle 6">
            <a:extLst>
              <a:ext uri="{FF2B5EF4-FFF2-40B4-BE49-F238E27FC236}">
                <a16:creationId xmlns:a16="http://schemas.microsoft.com/office/drawing/2014/main" id="{5E019862-C6FD-452A-AD4A-3B948A67669C}"/>
              </a:ext>
            </a:extLst>
          </p:cNvPr>
          <p:cNvSpPr/>
          <p:nvPr/>
        </p:nvSpPr>
        <p:spPr>
          <a:xfrm>
            <a:off x="515815" y="1455988"/>
            <a:ext cx="11387695" cy="5078313"/>
          </a:xfrm>
          <a:prstGeom prst="rect">
            <a:avLst/>
          </a:prstGeom>
        </p:spPr>
        <p:txBody>
          <a:bodyPr wrap="square">
            <a:spAutoFit/>
          </a:bodyPr>
          <a:lstStyle/>
          <a:p>
            <a:r>
              <a:rPr lang="es-MX" sz="2000" b="0" i="0" strike="noStrike" cap="none" spc="0" baseline="0" dirty="0">
                <a:solidFill>
                  <a:srgbClr val="000000"/>
                </a:solidFill>
                <a:effectLst/>
                <a:latin typeface="Tahoma"/>
                <a:ea typeface="Tahoma"/>
                <a:cs typeface="Tahoma"/>
              </a:rPr>
              <a:t>Este programa de estudios se ofrece en línea sin costo. Puede usar estos recursos en su formato original, solo para fines educativos. Por favor, atribuye el crédito a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(Consulte la cita en la parte inferior de la página).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Le pedimos que no modifique las imágenes, las diapositivas, ni los materiales de la planificación didáctica del programa de estudios. No puede usar el programa de estudios Mis derechos, mi vida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para fines comerciales, que incluye, entre otros, para vender talleres que usted facilite con base en él, para crear enlaces o sitios web para redistribuir cualquier material asociado con el programa de estudios Mis derechos, mi vida o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de SAFE.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La venta de materiales de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A </a:t>
            </a:r>
            <a:r>
              <a:rPr lang="es-MX" sz="2000" b="0" i="0" strike="noStrike" cap="none" spc="0" baseline="0" dirty="0" err="1">
                <a:solidFill>
                  <a:srgbClr val="000000"/>
                </a:solidFill>
                <a:effectLst/>
                <a:latin typeface="Tahoma"/>
                <a:ea typeface="Tahoma"/>
                <a:cs typeface="Tahoma"/>
              </a:rPr>
              <a:t>Curriculum</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for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Safer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Relationships</a:t>
            </a:r>
            <a:r>
              <a:rPr lang="es-MX" sz="2000" b="0" i="0" strike="noStrike" cap="none" spc="0" baseline="0" dirty="0">
                <a:solidFill>
                  <a:srgbClr val="000000"/>
                </a:solidFill>
                <a:effectLst/>
                <a:latin typeface="Tahoma"/>
                <a:ea typeface="Tahoma"/>
                <a:cs typeface="Tahoma"/>
              </a:rPr>
              <a:t> (Mis derechos mi vida: un programa de estudios para relaciones más seguras) es una infracción directa de las leyes de derechos de autor.</a:t>
            </a:r>
          </a:p>
          <a:p>
            <a:endParaRPr lang="en-US" sz="800" dirty="0">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r>
              <a:rPr lang="es-MX" sz="2000" b="0" i="0" strike="noStrike" cap="none" spc="0" baseline="0" dirty="0" err="1">
                <a:solidFill>
                  <a:srgbClr val="000000"/>
                </a:solidFill>
                <a:effectLst/>
                <a:latin typeface="Tahoma"/>
                <a:ea typeface="Tahoma"/>
                <a:cs typeface="Tahoma"/>
              </a:rPr>
              <a:t>Westmore</a:t>
            </a:r>
            <a:r>
              <a:rPr lang="es-MX" sz="2000" b="0" i="0" strike="noStrike" cap="none" spc="0" baseline="0" dirty="0">
                <a:solidFill>
                  <a:srgbClr val="000000"/>
                </a:solidFill>
                <a:effectLst/>
                <a:latin typeface="Tahoma"/>
                <a:ea typeface="Tahoma"/>
                <a:cs typeface="Tahoma"/>
              </a:rPr>
              <a:t>, M. y </a:t>
            </a:r>
            <a:r>
              <a:rPr lang="es-MX" sz="2000" b="0" i="0" strike="noStrike" cap="none" spc="0" baseline="0" dirty="0" err="1">
                <a:solidFill>
                  <a:srgbClr val="000000"/>
                </a:solidFill>
                <a:effectLst/>
                <a:latin typeface="Tahoma"/>
                <a:ea typeface="Tahoma"/>
                <a:cs typeface="Tahoma"/>
              </a:rPr>
              <a:t>Lersch</a:t>
            </a:r>
            <a:r>
              <a:rPr lang="es-MX" sz="2000" b="0" i="0" strike="noStrike" cap="none" spc="0" baseline="0" dirty="0">
                <a:solidFill>
                  <a:srgbClr val="000000"/>
                </a:solidFill>
                <a:effectLst/>
                <a:latin typeface="Tahoma"/>
                <a:ea typeface="Tahoma"/>
                <a:cs typeface="Tahoma"/>
              </a:rPr>
              <a:t>, H. (2021 o 2022). </a:t>
            </a:r>
            <a:r>
              <a:rPr lang="es-MX" sz="2000" b="0" i="1" strike="noStrike" cap="none" spc="0" baseline="0" dirty="0" err="1">
                <a:solidFill>
                  <a:srgbClr val="000000"/>
                </a:solidFill>
                <a:effectLst/>
                <a:latin typeface="Tahoma"/>
                <a:ea typeface="Tahoma"/>
                <a:cs typeface="Tahoma"/>
              </a:rPr>
              <a:t>My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ights</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M</a:t>
            </a:r>
            <a:r>
              <a:rPr lang="es-MX" sz="2000" b="0" i="1" strike="noStrike" cap="none" spc="0" baseline="0" dirty="0" err="1">
                <a:solidFill>
                  <a:srgbClr val="000000"/>
                </a:solidFill>
                <a:effectLst/>
                <a:latin typeface="Tahoma"/>
                <a:ea typeface="Tahoma"/>
                <a:cs typeface="Tahoma"/>
              </a:rPr>
              <a:t>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L</a:t>
            </a:r>
            <a:r>
              <a:rPr lang="es-MX" sz="2000" b="0" i="1" strike="noStrike" cap="none" spc="0" baseline="0" dirty="0" err="1">
                <a:solidFill>
                  <a:srgbClr val="000000"/>
                </a:solidFill>
                <a:effectLst/>
                <a:latin typeface="Tahoma"/>
                <a:ea typeface="Tahoma"/>
                <a:cs typeface="Tahoma"/>
              </a:rPr>
              <a:t>ife</a:t>
            </a:r>
            <a:r>
              <a:rPr lang="es-MX" sz="2000" b="0" i="1" strike="noStrike" cap="none" spc="0" baseline="0" dirty="0">
                <a:solidFill>
                  <a:srgbClr val="000000"/>
                </a:solidFill>
                <a:effectLst/>
                <a:latin typeface="Tahoma"/>
                <a:ea typeface="Tahoma"/>
                <a:cs typeface="Tahoma"/>
              </a:rPr>
              <a:t>: A </a:t>
            </a:r>
            <a:r>
              <a:rPr lang="es-MX" sz="2000" i="1" dirty="0" err="1">
                <a:solidFill>
                  <a:srgbClr val="000000"/>
                </a:solidFill>
                <a:latin typeface="Tahoma"/>
                <a:ea typeface="Tahoma"/>
                <a:cs typeface="Tahoma"/>
              </a:rPr>
              <a:t>C</a:t>
            </a:r>
            <a:r>
              <a:rPr lang="es-MX" sz="2000" b="0" i="1" strike="noStrike" cap="none" spc="0" baseline="0" dirty="0" err="1">
                <a:solidFill>
                  <a:srgbClr val="000000"/>
                </a:solidFill>
                <a:effectLst/>
                <a:latin typeface="Tahoma"/>
                <a:ea typeface="Tahoma"/>
                <a:cs typeface="Tahoma"/>
              </a:rPr>
              <a:t>urriculum</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for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S</a:t>
            </a:r>
            <a:r>
              <a:rPr lang="es-MX" sz="2000" b="0" i="1" strike="noStrike" cap="none" spc="0" baseline="0" dirty="0" err="1">
                <a:solidFill>
                  <a:srgbClr val="000000"/>
                </a:solidFill>
                <a:effectLst/>
                <a:latin typeface="Tahoma"/>
                <a:ea typeface="Tahoma"/>
                <a:cs typeface="Tahoma"/>
              </a:rPr>
              <a:t>afer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elationships</a:t>
            </a:r>
            <a:r>
              <a:rPr lang="es-MX" sz="2000" b="0" i="0" strike="noStrike" cap="none" spc="0" baseline="0" dirty="0">
                <a:solidFill>
                  <a:srgbClr val="000000"/>
                </a:solidFill>
                <a:effectLst/>
                <a:latin typeface="Tahoma"/>
                <a:ea typeface="Tahoma"/>
                <a:cs typeface="Tahoma"/>
              </a:rPr>
              <a:t>.  Schwartz, M. (Ed.).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Austin, TX.</a:t>
            </a: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2321171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265035" y="1237100"/>
            <a:ext cx="1729188" cy="1723549"/>
            <a:chOff x="5356476" y="1237100"/>
            <a:chExt cx="1729188" cy="1723549"/>
          </a:xfrm>
        </p:grpSpPr>
        <p:sp>
          <p:nvSpPr>
            <p:cNvPr id="71" name="TextBox 70"/>
            <p:cNvSpPr txBox="1"/>
            <p:nvPr/>
          </p:nvSpPr>
          <p:spPr>
            <a:xfrm>
              <a:off x="5356476" y="1237100"/>
              <a:ext cx="1729188" cy="1723549"/>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600" b="1" i="0" strike="noStrike" cap="none" spc="0" baseline="0" dirty="0">
                  <a:solidFill>
                    <a:srgbClr val="000000"/>
                  </a:solidFill>
                  <a:effectLst/>
                  <a:latin typeface="Tahoma"/>
                  <a:ea typeface="Tahoma"/>
                  <a:cs typeface="Tahoma"/>
                </a:rPr>
                <a:t>Promotor/</a:t>
              </a:r>
              <a:r>
                <a:rPr lang="es-MX" sz="1600" b="1" dirty="0">
                  <a:solidFill>
                    <a:srgbClr val="000000"/>
                  </a:solidFill>
                  <a:latin typeface="Tahoma"/>
                  <a:ea typeface="Tahoma"/>
                  <a:cs typeface="Tahoma"/>
                </a:rPr>
                <a:t>a/e</a:t>
              </a:r>
              <a:endParaRPr lang="es-MX" sz="1600" b="1" i="0" strike="noStrike" cap="none" spc="0" baseline="0" dirty="0">
                <a:solidFill>
                  <a:srgbClr val="000000"/>
                </a:solidFill>
                <a:effectLst/>
                <a:latin typeface="Tahoma"/>
                <a:ea typeface="Tahoma"/>
                <a:cs typeface="Tahoma"/>
              </a:endParaRPr>
            </a:p>
          </p:txBody>
        </p:sp>
        <p:pic>
          <p:nvPicPr>
            <p:cNvPr id="86" name="Picture 8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6855" y="1413694"/>
              <a:ext cx="1392460" cy="1187478"/>
            </a:xfrm>
            <a:prstGeom prst="rect">
              <a:avLst/>
            </a:prstGeom>
          </p:spPr>
        </p:pic>
      </p:grpSp>
      <p:grpSp>
        <p:nvGrpSpPr>
          <p:cNvPr id="25" name="Group 24"/>
          <p:cNvGrpSpPr/>
          <p:nvPr/>
        </p:nvGrpSpPr>
        <p:grpSpPr>
          <a:xfrm>
            <a:off x="7038828" y="1247722"/>
            <a:ext cx="1756411" cy="1754326"/>
            <a:chOff x="7098728" y="1247722"/>
            <a:chExt cx="1756411" cy="1754326"/>
          </a:xfrm>
        </p:grpSpPr>
        <p:sp>
          <p:nvSpPr>
            <p:cNvPr id="68" name="TextBox 67"/>
            <p:cNvSpPr txBox="1"/>
            <p:nvPr/>
          </p:nvSpPr>
          <p:spPr>
            <a:xfrm>
              <a:off x="7098727" y="1247722"/>
              <a:ext cx="1756411"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Relación</a:t>
              </a:r>
            </a:p>
          </p:txBody>
        </p:sp>
        <p:pic>
          <p:nvPicPr>
            <p:cNvPr id="87" name="Picture 8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5379" y="1439266"/>
              <a:ext cx="1443100" cy="1230664"/>
            </a:xfrm>
            <a:prstGeom prst="rect">
              <a:avLst/>
            </a:prstGeom>
          </p:spPr>
        </p:pic>
      </p:grpSp>
      <p:grpSp>
        <p:nvGrpSpPr>
          <p:cNvPr id="28" name="Group 27"/>
          <p:cNvGrpSpPr/>
          <p:nvPr/>
        </p:nvGrpSpPr>
        <p:grpSpPr>
          <a:xfrm>
            <a:off x="3525601" y="3112121"/>
            <a:ext cx="1874772" cy="1754326"/>
            <a:chOff x="5759354" y="3033743"/>
            <a:chExt cx="1874772" cy="1754326"/>
          </a:xfrm>
        </p:grpSpPr>
        <p:sp>
          <p:nvSpPr>
            <p:cNvPr id="80" name="TextBox 79"/>
            <p:cNvSpPr txBox="1"/>
            <p:nvPr/>
          </p:nvSpPr>
          <p:spPr>
            <a:xfrm>
              <a:off x="5759354" y="3033743"/>
              <a:ext cx="1874772" cy="1754326"/>
            </a:xfrm>
            <a:prstGeom prst="rect">
              <a:avLst/>
            </a:prstGeom>
            <a:solidFill>
              <a:schemeClr val="bg1"/>
            </a:solidFill>
            <a:ln>
              <a:solidFill>
                <a:schemeClr val="tx1"/>
              </a:solidFill>
            </a:ln>
          </p:spPr>
          <p:txBody>
            <a:bodyPr wrap="square" rtlCol="0">
              <a:spAutoFit/>
            </a:bodyPr>
            <a:lstStyle/>
            <a:p>
              <a:endParaRPr lang="en-US" sz="1400" dirty="0"/>
            </a:p>
            <a:p>
              <a:endParaRPr lang="en-US" sz="1400" dirty="0"/>
            </a:p>
            <a:p>
              <a:endParaRPr lang="en-US" sz="1400" dirty="0"/>
            </a:p>
            <a:p>
              <a:pPr algn="ctr">
                <a:spcBef>
                  <a:spcPts val="1200"/>
                </a:spcBef>
              </a:pPr>
              <a:endParaRPr lang="en-US" sz="1400"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endParaRPr lang="es-MX" sz="800" b="1" i="0" strike="noStrike" cap="none" spc="0" baseline="0" dirty="0">
                <a:solidFill>
                  <a:srgbClr val="000000"/>
                </a:solidFill>
                <a:effectLst/>
                <a:latin typeface="Tahoma"/>
                <a:ea typeface="Tahoma"/>
                <a:cs typeface="Tahoma"/>
              </a:endParaRPr>
            </a:p>
            <a:p>
              <a:pPr algn="ctr">
                <a:spcBef>
                  <a:spcPts val="1200"/>
                </a:spcBef>
              </a:pPr>
              <a:r>
                <a:rPr lang="es-MX" sz="1400" b="1" i="0" strike="noStrike" cap="none" spc="0" baseline="0" dirty="0">
                  <a:solidFill>
                    <a:srgbClr val="000000"/>
                  </a:solidFill>
                  <a:effectLst/>
                  <a:latin typeface="Tahoma"/>
                  <a:ea typeface="Tahoma"/>
                  <a:cs typeface="Tahoma"/>
                </a:rPr>
                <a:t>Correo electrónico</a:t>
              </a:r>
            </a:p>
          </p:txBody>
        </p:sp>
        <p:pic>
          <p:nvPicPr>
            <p:cNvPr id="88" name="Picture 8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1435" y="3153188"/>
              <a:ext cx="1639970" cy="1398553"/>
            </a:xfrm>
            <a:prstGeom prst="rect">
              <a:avLst/>
            </a:prstGeom>
          </p:spPr>
        </p:pic>
      </p:grpSp>
      <p:grpSp>
        <p:nvGrpSpPr>
          <p:cNvPr id="89" name="Group 88"/>
          <p:cNvGrpSpPr/>
          <p:nvPr/>
        </p:nvGrpSpPr>
        <p:grpSpPr>
          <a:xfrm>
            <a:off x="5682442" y="3103605"/>
            <a:ext cx="1901324" cy="1785104"/>
            <a:chOff x="5682442" y="3103605"/>
            <a:chExt cx="1901324" cy="1785104"/>
          </a:xfrm>
        </p:grpSpPr>
        <p:sp>
          <p:nvSpPr>
            <p:cNvPr id="77" name="TextBox 76"/>
            <p:cNvSpPr txBox="1"/>
            <p:nvPr/>
          </p:nvSpPr>
          <p:spPr>
            <a:xfrm>
              <a:off x="5682442" y="3103605"/>
              <a:ext cx="1901324"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Llamar</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5709" y="3244778"/>
              <a:ext cx="1554180" cy="1325392"/>
            </a:xfrm>
            <a:prstGeom prst="rect">
              <a:avLst/>
            </a:prstGeom>
          </p:spPr>
        </p:pic>
      </p:grpSp>
      <p:grpSp>
        <p:nvGrpSpPr>
          <p:cNvPr id="39" name="Group 38"/>
          <p:cNvGrpSpPr/>
          <p:nvPr/>
        </p:nvGrpSpPr>
        <p:grpSpPr>
          <a:xfrm>
            <a:off x="7886354" y="3105645"/>
            <a:ext cx="1901324" cy="1785104"/>
            <a:chOff x="7886354" y="3105645"/>
            <a:chExt cx="1901324" cy="1785104"/>
          </a:xfrm>
        </p:grpSpPr>
        <p:sp>
          <p:nvSpPr>
            <p:cNvPr id="62" name="TextBox 61"/>
            <p:cNvSpPr txBox="1"/>
            <p:nvPr/>
          </p:nvSpPr>
          <p:spPr>
            <a:xfrm>
              <a:off x="7886355" y="3105645"/>
              <a:ext cx="1901324"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Marchar</a:t>
              </a: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5977" y="3153610"/>
              <a:ext cx="1536449" cy="1310271"/>
            </a:xfrm>
            <a:prstGeom prst="rect">
              <a:avLst/>
            </a:prstGeom>
          </p:spPr>
        </p:pic>
      </p:grpSp>
      <p:grpSp>
        <p:nvGrpSpPr>
          <p:cNvPr id="24" name="Group 23"/>
          <p:cNvGrpSpPr/>
          <p:nvPr/>
        </p:nvGrpSpPr>
        <p:grpSpPr>
          <a:xfrm>
            <a:off x="8820068" y="1249047"/>
            <a:ext cx="1577759" cy="1754326"/>
            <a:chOff x="8924572" y="1249047"/>
            <a:chExt cx="1577759" cy="1754326"/>
          </a:xfrm>
        </p:grpSpPr>
        <p:sp>
          <p:nvSpPr>
            <p:cNvPr id="65" name="TextBox 64"/>
            <p:cNvSpPr txBox="1"/>
            <p:nvPr/>
          </p:nvSpPr>
          <p:spPr>
            <a:xfrm>
              <a:off x="8950255" y="1249047"/>
              <a:ext cx="1552076"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Grupo</a:t>
              </a:r>
            </a:p>
          </p:txBody>
        </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24572" y="1364290"/>
              <a:ext cx="1463174" cy="1247783"/>
            </a:xfrm>
            <a:prstGeom prst="rect">
              <a:avLst/>
            </a:prstGeom>
          </p:spPr>
        </p:pic>
      </p:grpSp>
      <p:grpSp>
        <p:nvGrpSpPr>
          <p:cNvPr id="29" name="Group 28"/>
          <p:cNvGrpSpPr/>
          <p:nvPr/>
        </p:nvGrpSpPr>
        <p:grpSpPr>
          <a:xfrm>
            <a:off x="10110629" y="3091489"/>
            <a:ext cx="1901324" cy="1785104"/>
            <a:chOff x="10110629" y="3091489"/>
            <a:chExt cx="1901324" cy="1785104"/>
          </a:xfrm>
        </p:grpSpPr>
        <p:sp>
          <p:nvSpPr>
            <p:cNvPr id="85" name="TextBox 84"/>
            <p:cNvSpPr txBox="1"/>
            <p:nvPr/>
          </p:nvSpPr>
          <p:spPr>
            <a:xfrm>
              <a:off x="10110630" y="3091489"/>
              <a:ext cx="1901324"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Votar</a:t>
              </a: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90523" y="3237069"/>
              <a:ext cx="1396091" cy="1190575"/>
            </a:xfrm>
            <a:prstGeom prst="rect">
              <a:avLst/>
            </a:prstGeom>
          </p:spPr>
        </p:pic>
      </p:grpSp>
      <p:grpSp>
        <p:nvGrpSpPr>
          <p:cNvPr id="27" name="Group 26"/>
          <p:cNvGrpSpPr/>
          <p:nvPr/>
        </p:nvGrpSpPr>
        <p:grpSpPr>
          <a:xfrm>
            <a:off x="3473480" y="1230216"/>
            <a:ext cx="1729188" cy="1754326"/>
            <a:chOff x="3583399" y="1230216"/>
            <a:chExt cx="1729188" cy="1754326"/>
          </a:xfrm>
        </p:grpSpPr>
        <p:sp>
          <p:nvSpPr>
            <p:cNvPr id="74" name="TextBox 73"/>
            <p:cNvSpPr txBox="1"/>
            <p:nvPr/>
          </p:nvSpPr>
          <p:spPr>
            <a:xfrm>
              <a:off x="3583400" y="1230216"/>
              <a:ext cx="1729188"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Líder</a:t>
              </a:r>
            </a:p>
          </p:txBody>
        </p:sp>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18905" y="1370322"/>
              <a:ext cx="1409617" cy="1202109"/>
            </a:xfrm>
            <a:prstGeom prst="rect">
              <a:avLst/>
            </a:prstGeom>
          </p:spPr>
        </p:pic>
      </p:grpSp>
      <p:grpSp>
        <p:nvGrpSpPr>
          <p:cNvPr id="23" name="Group 22"/>
          <p:cNvGrpSpPr/>
          <p:nvPr/>
        </p:nvGrpSpPr>
        <p:grpSpPr>
          <a:xfrm>
            <a:off x="10460589" y="1252318"/>
            <a:ext cx="1552076" cy="1785104"/>
            <a:chOff x="10512841" y="1252318"/>
            <a:chExt cx="1552076" cy="1785104"/>
          </a:xfrm>
        </p:grpSpPr>
        <p:sp>
          <p:nvSpPr>
            <p:cNvPr id="83" name="TextBox 82"/>
            <p:cNvSpPr txBox="1"/>
            <p:nvPr/>
          </p:nvSpPr>
          <p:spPr>
            <a:xfrm>
              <a:off x="10512840" y="1252318"/>
              <a:ext cx="1552076"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Hablar</a:t>
              </a:r>
            </a:p>
          </p:txBody>
        </p:sp>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94063" y="1465541"/>
              <a:ext cx="1206623" cy="1028998"/>
            </a:xfrm>
            <a:prstGeom prst="rect">
              <a:avLst/>
            </a:prstGeom>
          </p:spPr>
        </p:pic>
      </p:grpSp>
      <p:pic>
        <p:nvPicPr>
          <p:cNvPr id="72" name="Picture 71"/>
          <p:cNvPicPr>
            <a:picLocks noChangeAspect="1"/>
          </p:cNvPicPr>
          <p:nvPr/>
        </p:nvPicPr>
        <p:blipFill>
          <a:blip r:embed="rId13">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 name="TextBox 1">
            <a:extLst>
              <a:ext uri="{FF2B5EF4-FFF2-40B4-BE49-F238E27FC236}">
                <a16:creationId xmlns:a16="http://schemas.microsoft.com/office/drawing/2014/main" id="{2F2B9E80-319C-4EC3-8DC0-ADF4C2B3DA7C}"/>
              </a:ext>
            </a:extLst>
          </p:cNvPr>
          <p:cNvSpPr txBox="1"/>
          <p:nvPr/>
        </p:nvSpPr>
        <p:spPr>
          <a:xfrm>
            <a:off x="10985302" y="3197885"/>
            <a:ext cx="792624" cy="369332"/>
          </a:xfrm>
          <a:prstGeom prst="rect">
            <a:avLst/>
          </a:prstGeom>
          <a:noFill/>
        </p:spPr>
        <p:txBody>
          <a:bodyPr wrap="square" rtlCol="0">
            <a:spAutoFit/>
          </a:bodyPr>
          <a:lstStyle/>
          <a:p>
            <a:r>
              <a:rPr lang="en-US" dirty="0"/>
              <a:t>VOTO</a:t>
            </a:r>
          </a:p>
        </p:txBody>
      </p:sp>
      <p:grpSp>
        <p:nvGrpSpPr>
          <p:cNvPr id="75" name="Group 74">
            <a:extLst>
              <a:ext uri="{FF2B5EF4-FFF2-40B4-BE49-F238E27FC236}">
                <a16:creationId xmlns:a16="http://schemas.microsoft.com/office/drawing/2014/main" id="{B9FD3F50-4BD2-5243-81A8-66A645DD5233}"/>
              </a:ext>
            </a:extLst>
          </p:cNvPr>
          <p:cNvGrpSpPr/>
          <p:nvPr/>
        </p:nvGrpSpPr>
        <p:grpSpPr>
          <a:xfrm>
            <a:off x="2370630" y="249340"/>
            <a:ext cx="6358700" cy="1200329"/>
            <a:chOff x="2370630" y="249340"/>
            <a:chExt cx="5946056" cy="1200329"/>
          </a:xfrm>
        </p:grpSpPr>
        <p:sp>
          <p:nvSpPr>
            <p:cNvPr id="76" name="Rectangle 75">
              <a:extLst>
                <a:ext uri="{FF2B5EF4-FFF2-40B4-BE49-F238E27FC236}">
                  <a16:creationId xmlns:a16="http://schemas.microsoft.com/office/drawing/2014/main" id="{ED94848E-B611-3942-8497-F3A3143A1CBB}"/>
                </a:ext>
              </a:extLst>
            </p:cNvPr>
            <p:cNvSpPr/>
            <p:nvPr/>
          </p:nvSpPr>
          <p:spPr>
            <a:xfrm>
              <a:off x="2384246" y="255227"/>
              <a:ext cx="4974521"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rvin Round" panose="02000000000000000000" pitchFamily="2" charset="0"/>
              </a:endParaRPr>
            </a:p>
          </p:txBody>
        </p:sp>
        <p:sp>
          <p:nvSpPr>
            <p:cNvPr id="78" name="TextBox 77">
              <a:extLst>
                <a:ext uri="{FF2B5EF4-FFF2-40B4-BE49-F238E27FC236}">
                  <a16:creationId xmlns:a16="http://schemas.microsoft.com/office/drawing/2014/main" id="{18A4C9BE-1A94-9D45-87D4-3B3CB6466B32}"/>
                </a:ext>
              </a:extLst>
            </p:cNvPr>
            <p:cNvSpPr txBox="1"/>
            <p:nvPr/>
          </p:nvSpPr>
          <p:spPr>
            <a:xfrm>
              <a:off x="2370630" y="249340"/>
              <a:ext cx="5946056" cy="1200329"/>
            </a:xfrm>
            <a:prstGeom prst="rect">
              <a:avLst/>
            </a:prstGeom>
            <a:noFill/>
          </p:spPr>
          <p:txBody>
            <a:bodyPr wrap="square" rtlCol="0">
              <a:spAutoFit/>
            </a:bodyPr>
            <a:lstStyle/>
            <a:p>
              <a:r>
                <a:rPr lang="en-US" sz="3600" dirty="0">
                  <a:latin typeface="Marvin Round" panose="02000000000000000000" pitchFamily="2" charset="0"/>
                  <a:ea typeface="Open Sans Extrabold" panose="020B0906030804020204" pitchFamily="34" charset="0"/>
                  <a:cs typeface="Open Sans Extrabold" panose="020B0906030804020204" pitchFamily="34" charset="0"/>
                </a:rPr>
                <a:t>Palabras </a:t>
              </a:r>
              <a:r>
                <a:rPr lang="en-US" sz="3600" dirty="0" err="1">
                  <a:latin typeface="Marvin Round" panose="02000000000000000000" pitchFamily="2" charset="0"/>
                  <a:ea typeface="Open Sans Extrabold" panose="020B0906030804020204" pitchFamily="34" charset="0"/>
                  <a:cs typeface="Open Sans Extrabold" panose="020B0906030804020204" pitchFamily="34" charset="0"/>
                </a:rPr>
                <a:t>importantes</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nvGrpSpPr>
          <p:cNvPr id="79" name="Group 78">
            <a:extLst>
              <a:ext uri="{FF2B5EF4-FFF2-40B4-BE49-F238E27FC236}">
                <a16:creationId xmlns:a16="http://schemas.microsoft.com/office/drawing/2014/main" id="{3A7A0618-9A0D-564C-B725-A1AC965EFC53}"/>
              </a:ext>
            </a:extLst>
          </p:cNvPr>
          <p:cNvGrpSpPr/>
          <p:nvPr/>
        </p:nvGrpSpPr>
        <p:grpSpPr>
          <a:xfrm>
            <a:off x="26035" y="3334700"/>
            <a:ext cx="1580866" cy="1831271"/>
            <a:chOff x="22860" y="3128960"/>
            <a:chExt cx="1580866" cy="1831271"/>
          </a:xfrm>
        </p:grpSpPr>
        <p:sp>
          <p:nvSpPr>
            <p:cNvPr id="81" name="TextBox 80">
              <a:extLst>
                <a:ext uri="{FF2B5EF4-FFF2-40B4-BE49-F238E27FC236}">
                  <a16:creationId xmlns:a16="http://schemas.microsoft.com/office/drawing/2014/main" id="{1757C0C1-E8C7-A64E-BEDF-0DAB4AAD0213}"/>
                </a:ext>
              </a:extLst>
            </p:cNvPr>
            <p:cNvSpPr txBox="1"/>
            <p:nvPr/>
          </p:nvSpPr>
          <p:spPr>
            <a:xfrm>
              <a:off x="22860" y="3128960"/>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b="1" dirty="0">
                  <a:latin typeface="Tahoma" panose="020B0604030504040204" pitchFamily="34" charset="0"/>
                  <a:ea typeface="Tahoma" panose="020B0604030504040204" pitchFamily="34" charset="0"/>
                  <a:cs typeface="Tahoma" panose="020B0604030504040204" pitchFamily="34" charset="0"/>
                </a:rPr>
                <a:t>Yo</a:t>
              </a:r>
              <a:r>
                <a:rPr lang="en-US" b="1" dirty="0">
                  <a:latin typeface="Tahoma" panose="020B0604030504040204" pitchFamily="34" charset="0"/>
                  <a:ea typeface="Tahoma" panose="020B0604030504040204" pitchFamily="34" charset="0"/>
                  <a:cs typeface="Tahoma" panose="020B0604030504040204" pitchFamily="34" charset="0"/>
                </a:rPr>
                <a:t> </a:t>
              </a:r>
              <a:r>
                <a:rPr lang="es-MX" sz="1800" b="1" i="0" strike="noStrike" cap="none" spc="0" baseline="0" dirty="0">
                  <a:solidFill>
                    <a:srgbClr val="000000"/>
                  </a:solidFill>
                  <a:effectLst/>
                  <a:latin typeface="Tahoma"/>
                  <a:ea typeface="Tahoma"/>
                  <a:cs typeface="Tahoma"/>
                </a:rPr>
                <a:t>necesito ayuda</a:t>
              </a:r>
            </a:p>
          </p:txBody>
        </p:sp>
        <p:pic>
          <p:nvPicPr>
            <p:cNvPr id="82" name="Picture 81">
              <a:extLst>
                <a:ext uri="{FF2B5EF4-FFF2-40B4-BE49-F238E27FC236}">
                  <a16:creationId xmlns:a16="http://schemas.microsoft.com/office/drawing/2014/main" id="{085B3EC3-AC68-D54F-B900-3E57217B89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84" name="Group 83">
            <a:extLst>
              <a:ext uri="{FF2B5EF4-FFF2-40B4-BE49-F238E27FC236}">
                <a16:creationId xmlns:a16="http://schemas.microsoft.com/office/drawing/2014/main" id="{A5ACC0E4-42FD-6E4B-9F69-F07697B75594}"/>
              </a:ext>
            </a:extLst>
          </p:cNvPr>
          <p:cNvGrpSpPr/>
          <p:nvPr/>
        </p:nvGrpSpPr>
        <p:grpSpPr>
          <a:xfrm>
            <a:off x="32485" y="2037955"/>
            <a:ext cx="1579013" cy="1295743"/>
            <a:chOff x="22860" y="1832215"/>
            <a:chExt cx="1579013" cy="1288137"/>
          </a:xfrm>
        </p:grpSpPr>
        <p:sp>
          <p:nvSpPr>
            <p:cNvPr id="90" name="TextBox 89">
              <a:extLst>
                <a:ext uri="{FF2B5EF4-FFF2-40B4-BE49-F238E27FC236}">
                  <a16:creationId xmlns:a16="http://schemas.microsoft.com/office/drawing/2014/main" id="{A0A577EC-7FD4-5B42-9820-4EA6C0C351DD}"/>
                </a:ext>
              </a:extLst>
            </p:cNvPr>
            <p:cNvSpPr txBox="1"/>
            <p:nvPr/>
          </p:nvSpPr>
          <p:spPr>
            <a:xfrm>
              <a:off x="22860" y="1843079"/>
              <a:ext cx="1579013" cy="12649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Sí</a:t>
              </a:r>
            </a:p>
          </p:txBody>
        </p:sp>
        <p:pic>
          <p:nvPicPr>
            <p:cNvPr id="91" name="Picture 90">
              <a:extLst>
                <a:ext uri="{FF2B5EF4-FFF2-40B4-BE49-F238E27FC236}">
                  <a16:creationId xmlns:a16="http://schemas.microsoft.com/office/drawing/2014/main" id="{60FECBBD-6F61-B346-9699-2915A2029DD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92" name="Group 91">
            <a:extLst>
              <a:ext uri="{FF2B5EF4-FFF2-40B4-BE49-F238E27FC236}">
                <a16:creationId xmlns:a16="http://schemas.microsoft.com/office/drawing/2014/main" id="{38C135E7-B8F9-4242-A482-1E7DF8AEF945}"/>
              </a:ext>
            </a:extLst>
          </p:cNvPr>
          <p:cNvGrpSpPr/>
          <p:nvPr/>
        </p:nvGrpSpPr>
        <p:grpSpPr>
          <a:xfrm>
            <a:off x="1610201" y="2037869"/>
            <a:ext cx="1545336" cy="1298448"/>
            <a:chOff x="1655921" y="1843079"/>
            <a:chExt cx="1552076" cy="1286794"/>
          </a:xfrm>
        </p:grpSpPr>
        <p:sp>
          <p:nvSpPr>
            <p:cNvPr id="93" name="TextBox 92">
              <a:extLst>
                <a:ext uri="{FF2B5EF4-FFF2-40B4-BE49-F238E27FC236}">
                  <a16:creationId xmlns:a16="http://schemas.microsoft.com/office/drawing/2014/main" id="{6F8A5A73-84EF-C647-8E94-D22B1C4A5E48}"/>
                </a:ext>
              </a:extLst>
            </p:cNvPr>
            <p:cNvSpPr txBox="1"/>
            <p:nvPr/>
          </p:nvSpPr>
          <p:spPr>
            <a:xfrm>
              <a:off x="1655921" y="1852600"/>
              <a:ext cx="1552076"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No</a:t>
              </a:r>
            </a:p>
          </p:txBody>
        </p:sp>
        <p:pic>
          <p:nvPicPr>
            <p:cNvPr id="94" name="Picture 93">
              <a:extLst>
                <a:ext uri="{FF2B5EF4-FFF2-40B4-BE49-F238E27FC236}">
                  <a16:creationId xmlns:a16="http://schemas.microsoft.com/office/drawing/2014/main" id="{807EF130-D400-774B-B6C3-3E6019F03A3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95" name="Group 94">
            <a:extLst>
              <a:ext uri="{FF2B5EF4-FFF2-40B4-BE49-F238E27FC236}">
                <a16:creationId xmlns:a16="http://schemas.microsoft.com/office/drawing/2014/main" id="{5AD1CBEA-64E8-1B41-A6AD-C8A899E3A795}"/>
              </a:ext>
            </a:extLst>
          </p:cNvPr>
          <p:cNvGrpSpPr/>
          <p:nvPr/>
        </p:nvGrpSpPr>
        <p:grpSpPr>
          <a:xfrm>
            <a:off x="1617444" y="5176828"/>
            <a:ext cx="1543050" cy="1665878"/>
            <a:chOff x="1663164" y="4971088"/>
            <a:chExt cx="1543050" cy="1569660"/>
          </a:xfrm>
        </p:grpSpPr>
        <p:sp>
          <p:nvSpPr>
            <p:cNvPr id="96" name="TextBox 95">
              <a:extLst>
                <a:ext uri="{FF2B5EF4-FFF2-40B4-BE49-F238E27FC236}">
                  <a16:creationId xmlns:a16="http://schemas.microsoft.com/office/drawing/2014/main" id="{E1ABC58E-2469-9E43-B41A-AD82553FA0AA}"/>
                </a:ext>
              </a:extLst>
            </p:cNvPr>
            <p:cNvSpPr txBox="1"/>
            <p:nvPr/>
          </p:nvSpPr>
          <p:spPr>
            <a:xfrm>
              <a:off x="1663164" y="4971088"/>
              <a:ext cx="1543050" cy="15696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400" b="1" i="0" strike="noStrike" cap="none" spc="0" baseline="0" dirty="0">
                  <a:solidFill>
                    <a:srgbClr val="000000"/>
                  </a:solidFill>
                  <a:effectLst/>
                  <a:latin typeface="Tahoma"/>
                  <a:ea typeface="Tahoma"/>
                  <a:cs typeface="Tahoma"/>
                </a:rPr>
                <a:t>Persona adulta</a:t>
              </a:r>
            </a:p>
          </p:txBody>
        </p:sp>
        <p:pic>
          <p:nvPicPr>
            <p:cNvPr id="97" name="Picture 96">
              <a:extLst>
                <a:ext uri="{FF2B5EF4-FFF2-40B4-BE49-F238E27FC236}">
                  <a16:creationId xmlns:a16="http://schemas.microsoft.com/office/drawing/2014/main" id="{4ADC3203-F138-BB4D-B2C4-16B8C5CAC87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91149" y="5078968"/>
              <a:ext cx="1271178" cy="1084050"/>
            </a:xfrm>
            <a:prstGeom prst="rect">
              <a:avLst/>
            </a:prstGeom>
          </p:spPr>
        </p:pic>
      </p:grpSp>
      <p:grpSp>
        <p:nvGrpSpPr>
          <p:cNvPr id="98" name="Group 97">
            <a:extLst>
              <a:ext uri="{FF2B5EF4-FFF2-40B4-BE49-F238E27FC236}">
                <a16:creationId xmlns:a16="http://schemas.microsoft.com/office/drawing/2014/main" id="{65E25ED9-6DA3-4346-B65A-2F0780A34D3B}"/>
              </a:ext>
            </a:extLst>
          </p:cNvPr>
          <p:cNvGrpSpPr/>
          <p:nvPr/>
        </p:nvGrpSpPr>
        <p:grpSpPr>
          <a:xfrm>
            <a:off x="26670" y="5173020"/>
            <a:ext cx="1581912" cy="1682496"/>
            <a:chOff x="38100" y="4967279"/>
            <a:chExt cx="1578104" cy="1631555"/>
          </a:xfrm>
        </p:grpSpPr>
        <p:sp>
          <p:nvSpPr>
            <p:cNvPr id="99" name="TextBox 98">
              <a:extLst>
                <a:ext uri="{FF2B5EF4-FFF2-40B4-BE49-F238E27FC236}">
                  <a16:creationId xmlns:a16="http://schemas.microsoft.com/office/drawing/2014/main" id="{98191E37-918A-AC41-8F9D-80F943EAFDBF}"/>
                </a:ext>
              </a:extLst>
            </p:cNvPr>
            <p:cNvSpPr txBox="1"/>
            <p:nvPr/>
          </p:nvSpPr>
          <p:spPr>
            <a:xfrm>
              <a:off x="38100" y="4967279"/>
              <a:ext cx="1578104" cy="163155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dirty="0">
                  <a:solidFill>
                    <a:srgbClr val="000000"/>
                  </a:solidFill>
                  <a:effectLst/>
                  <a:latin typeface="Tahoma"/>
                  <a:ea typeface="Tahoma"/>
                  <a:cs typeface="Tahoma"/>
                </a:rPr>
                <a:t>Confianza</a:t>
              </a:r>
            </a:p>
          </p:txBody>
        </p:sp>
        <p:pic>
          <p:nvPicPr>
            <p:cNvPr id="100" name="Picture 99">
              <a:extLst>
                <a:ext uri="{FF2B5EF4-FFF2-40B4-BE49-F238E27FC236}">
                  <a16:creationId xmlns:a16="http://schemas.microsoft.com/office/drawing/2014/main" id="{35EEC0E5-1F5B-A840-B24C-1D1CD805C40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7704" y="5046990"/>
              <a:ext cx="1443133" cy="1230692"/>
            </a:xfrm>
            <a:prstGeom prst="rect">
              <a:avLst/>
            </a:prstGeom>
          </p:spPr>
        </p:pic>
      </p:grpSp>
      <p:grpSp>
        <p:nvGrpSpPr>
          <p:cNvPr id="101" name="Group 100">
            <a:extLst>
              <a:ext uri="{FF2B5EF4-FFF2-40B4-BE49-F238E27FC236}">
                <a16:creationId xmlns:a16="http://schemas.microsoft.com/office/drawing/2014/main" id="{13C996B3-3D4B-024D-8F61-0F5FAD11A332}"/>
              </a:ext>
            </a:extLst>
          </p:cNvPr>
          <p:cNvGrpSpPr/>
          <p:nvPr/>
        </p:nvGrpSpPr>
        <p:grpSpPr>
          <a:xfrm>
            <a:off x="1616050" y="3329933"/>
            <a:ext cx="1536494" cy="1854641"/>
            <a:chOff x="1661769" y="3124193"/>
            <a:chExt cx="1554555" cy="1831271"/>
          </a:xfrm>
        </p:grpSpPr>
        <p:sp>
          <p:nvSpPr>
            <p:cNvPr id="102" name="TextBox 101">
              <a:extLst>
                <a:ext uri="{FF2B5EF4-FFF2-40B4-BE49-F238E27FC236}">
                  <a16:creationId xmlns:a16="http://schemas.microsoft.com/office/drawing/2014/main" id="{FAFACA14-5F79-B64A-9F39-9AC5BC4495E2}"/>
                </a:ext>
              </a:extLst>
            </p:cNvPr>
            <p:cNvSpPr txBox="1"/>
            <p:nvPr/>
          </p:nvSpPr>
          <p:spPr>
            <a:xfrm>
              <a:off x="1661769" y="3124193"/>
              <a:ext cx="1554555" cy="18135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Tengo una pregunta</a:t>
              </a:r>
            </a:p>
          </p:txBody>
        </p:sp>
        <p:pic>
          <p:nvPicPr>
            <p:cNvPr id="103" name="Picture 102">
              <a:extLst>
                <a:ext uri="{FF2B5EF4-FFF2-40B4-BE49-F238E27FC236}">
                  <a16:creationId xmlns:a16="http://schemas.microsoft.com/office/drawing/2014/main" id="{A3CF1936-929B-414E-8FC7-82A16970B85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104" name="Group 103">
            <a:extLst>
              <a:ext uri="{FF2B5EF4-FFF2-40B4-BE49-F238E27FC236}">
                <a16:creationId xmlns:a16="http://schemas.microsoft.com/office/drawing/2014/main" id="{7C238C9A-109F-2944-BB11-4D6E6F6FC324}"/>
              </a:ext>
            </a:extLst>
          </p:cNvPr>
          <p:cNvGrpSpPr/>
          <p:nvPr/>
        </p:nvGrpSpPr>
        <p:grpSpPr>
          <a:xfrm>
            <a:off x="3154897" y="5173018"/>
            <a:ext cx="2027982" cy="1669688"/>
            <a:chOff x="3257767" y="5236680"/>
            <a:chExt cx="1824232" cy="1544337"/>
          </a:xfrm>
        </p:grpSpPr>
        <p:sp>
          <p:nvSpPr>
            <p:cNvPr id="105" name="TextBox 104">
              <a:extLst>
                <a:ext uri="{FF2B5EF4-FFF2-40B4-BE49-F238E27FC236}">
                  <a16:creationId xmlns:a16="http://schemas.microsoft.com/office/drawing/2014/main" id="{475C35EF-EF5C-744F-9941-9DB16082BCFC}"/>
                </a:ext>
              </a:extLst>
            </p:cNvPr>
            <p:cNvSpPr txBox="1"/>
            <p:nvPr/>
          </p:nvSpPr>
          <p:spPr>
            <a:xfrm>
              <a:off x="3257767" y="5236680"/>
              <a:ext cx="1801372" cy="154433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s-MX" sz="1400" b="1" i="0" strike="noStrike" cap="none" spc="0" baseline="0" dirty="0">
                  <a:solidFill>
                    <a:srgbClr val="000000"/>
                  </a:solidFill>
                  <a:effectLst/>
                  <a:latin typeface="Tahoma"/>
                  <a:ea typeface="Tahoma"/>
                  <a:cs typeface="Tahoma"/>
                </a:rPr>
                <a:t>Tomar un descanso</a:t>
              </a:r>
            </a:p>
          </p:txBody>
        </p:sp>
        <p:pic>
          <p:nvPicPr>
            <p:cNvPr id="106" name="Picture 105">
              <a:extLst>
                <a:ext uri="{FF2B5EF4-FFF2-40B4-BE49-F238E27FC236}">
                  <a16:creationId xmlns:a16="http://schemas.microsoft.com/office/drawing/2014/main" id="{AFD85CA9-C2D5-2947-BC5F-03BA5957F2D7}"/>
                </a:ext>
              </a:extLst>
            </p:cNvPr>
            <p:cNvPicPr>
              <a:picLocks noChangeAspect="1"/>
            </p:cNvPicPr>
            <p:nvPr/>
          </p:nvPicPr>
          <p:blipFill>
            <a:blip r:embed="rId20">
              <a:extLst>
                <a:ext uri="{28A0092B-C50C-407E-A947-70E740481C1C}">
                  <a14:useLocalDpi xmlns:a14="http://schemas.microsoft.com/office/drawing/2010/main" val="0"/>
                </a:ext>
              </a:extLst>
            </a:blip>
            <a:srcRect t="15162" b="14898"/>
            <a:stretch>
              <a:fillRect/>
            </a:stretch>
          </p:blipFill>
          <p:spPr>
            <a:xfrm>
              <a:off x="3280627" y="5349240"/>
              <a:ext cx="1801372" cy="1074420"/>
            </a:xfrm>
            <a:prstGeom prst="rect">
              <a:avLst/>
            </a:prstGeom>
          </p:spPr>
        </p:pic>
      </p:grpSp>
      <p:sp>
        <p:nvSpPr>
          <p:cNvPr id="107" name="Rectangle 106">
            <a:extLst>
              <a:ext uri="{FF2B5EF4-FFF2-40B4-BE49-F238E27FC236}">
                <a16:creationId xmlns:a16="http://schemas.microsoft.com/office/drawing/2014/main" id="{05A71AF5-BFFA-6F41-A810-C25B5B8D3EE1}"/>
              </a:ext>
            </a:extLst>
          </p:cNvPr>
          <p:cNvSpPr/>
          <p:nvPr/>
        </p:nvSpPr>
        <p:spPr>
          <a:xfrm>
            <a:off x="5883921" y="6622233"/>
            <a:ext cx="5386043" cy="246221"/>
          </a:xfrm>
          <a:prstGeom prst="rect">
            <a:avLst/>
          </a:prstGeom>
        </p:spPr>
        <p:txBody>
          <a:bodyPr wrap="square">
            <a:spAutoFit/>
          </a:bodyPr>
          <a:lstStyle/>
          <a:p>
            <a:r>
              <a:rPr lang="es-MX" sz="1000" b="0" i="0" strike="noStrike" cap="none" spc="0" baseline="0" dirty="0">
                <a:solidFill>
                  <a:srgbClr val="3D4046"/>
                </a:solidFill>
                <a:effectLst/>
                <a:latin typeface="Tahoma"/>
                <a:ea typeface="Tahoma"/>
                <a:cs typeface="Tahoma"/>
              </a:rPr>
              <a:t>Copyright © 2023 SymbolStix, LLC. Todos los deechos reservados. Usado con autorización.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108" name="Group 107">
            <a:extLst>
              <a:ext uri="{FF2B5EF4-FFF2-40B4-BE49-F238E27FC236}">
                <a16:creationId xmlns:a16="http://schemas.microsoft.com/office/drawing/2014/main" id="{18C2D9F2-2727-B341-936D-6D6EAA422C82}"/>
              </a:ext>
            </a:extLst>
          </p:cNvPr>
          <p:cNvGrpSpPr/>
          <p:nvPr/>
        </p:nvGrpSpPr>
        <p:grpSpPr>
          <a:xfrm>
            <a:off x="5211830" y="4990585"/>
            <a:ext cx="6887774" cy="1612811"/>
            <a:chOff x="5211830" y="4990585"/>
            <a:chExt cx="6887774" cy="1612811"/>
          </a:xfrm>
        </p:grpSpPr>
        <p:sp>
          <p:nvSpPr>
            <p:cNvPr id="109" name="Rectangle 108">
              <a:extLst>
                <a:ext uri="{FF2B5EF4-FFF2-40B4-BE49-F238E27FC236}">
                  <a16:creationId xmlns:a16="http://schemas.microsoft.com/office/drawing/2014/main" id="{47FD42F6-DE95-E941-BDCF-691632CC5DB0}"/>
                </a:ext>
              </a:extLst>
            </p:cNvPr>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a:extLst>
                <a:ext uri="{FF2B5EF4-FFF2-40B4-BE49-F238E27FC236}">
                  <a16:creationId xmlns:a16="http://schemas.microsoft.com/office/drawing/2014/main" id="{EB2314B8-C03A-714A-AB5D-C6DDD7F0CDD0}"/>
                </a:ext>
              </a:extLst>
            </p:cNvPr>
            <p:cNvGrpSpPr/>
            <p:nvPr/>
          </p:nvGrpSpPr>
          <p:grpSpPr>
            <a:xfrm>
              <a:off x="5302551" y="5114260"/>
              <a:ext cx="6690725" cy="1346741"/>
              <a:chOff x="5302551" y="5114260"/>
              <a:chExt cx="6690725" cy="1346741"/>
            </a:xfrm>
          </p:grpSpPr>
          <p:grpSp>
            <p:nvGrpSpPr>
              <p:cNvPr id="111" name="Group 110">
                <a:extLst>
                  <a:ext uri="{FF2B5EF4-FFF2-40B4-BE49-F238E27FC236}">
                    <a16:creationId xmlns:a16="http://schemas.microsoft.com/office/drawing/2014/main" id="{0E85CBFB-EE7B-8549-AD6B-6CDC0EAAFDDB}"/>
                  </a:ext>
                </a:extLst>
              </p:cNvPr>
              <p:cNvGrpSpPr/>
              <p:nvPr/>
            </p:nvGrpSpPr>
            <p:grpSpPr>
              <a:xfrm>
                <a:off x="5302551" y="5114260"/>
                <a:ext cx="1380744" cy="1344168"/>
                <a:chOff x="5302551" y="5101197"/>
                <a:chExt cx="1380744" cy="1344168"/>
              </a:xfrm>
            </p:grpSpPr>
            <p:sp>
              <p:nvSpPr>
                <p:cNvPr id="124" name="TextBox 123">
                  <a:extLst>
                    <a:ext uri="{FF2B5EF4-FFF2-40B4-BE49-F238E27FC236}">
                      <a16:creationId xmlns:a16="http://schemas.microsoft.com/office/drawing/2014/main" id="{32C7EC57-01C7-824E-87AD-CD21B1301E2A}"/>
                    </a:ext>
                  </a:extLst>
                </p:cNvPr>
                <p:cNvSpPr txBox="1"/>
                <p:nvPr/>
              </p:nvSpPr>
              <p:spPr>
                <a:xfrm>
                  <a:off x="5302551" y="5101197"/>
                  <a:ext cx="1380744"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Yo m</a:t>
                  </a:r>
                  <a:r>
                    <a:rPr lang="es-MX" sz="1400" b="1" i="0" strike="noStrike" cap="none" spc="0" baseline="0" dirty="0">
                      <a:solidFill>
                        <a:srgbClr val="000000"/>
                      </a:solidFill>
                      <a:effectLst/>
                      <a:latin typeface="Tahoma"/>
                      <a:ea typeface="Tahoma"/>
                      <a:cs typeface="Tahoma"/>
                    </a:rPr>
                    <a:t>e siento</a:t>
                  </a:r>
                </a:p>
              </p:txBody>
            </p:sp>
            <p:pic>
              <p:nvPicPr>
                <p:cNvPr id="125" name="Picture 124">
                  <a:extLst>
                    <a:ext uri="{FF2B5EF4-FFF2-40B4-BE49-F238E27FC236}">
                      <a16:creationId xmlns:a16="http://schemas.microsoft.com/office/drawing/2014/main" id="{29616BED-4B37-BD4C-829F-04D3E4AF86E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415868" y="5142338"/>
                  <a:ext cx="1156974" cy="986658"/>
                </a:xfrm>
                <a:prstGeom prst="rect">
                  <a:avLst/>
                </a:prstGeom>
              </p:spPr>
            </p:pic>
          </p:grpSp>
          <p:grpSp>
            <p:nvGrpSpPr>
              <p:cNvPr id="112" name="Group 111">
                <a:extLst>
                  <a:ext uri="{FF2B5EF4-FFF2-40B4-BE49-F238E27FC236}">
                    <a16:creationId xmlns:a16="http://schemas.microsoft.com/office/drawing/2014/main" id="{04C9DF05-86DF-004B-9AB4-08276187CAEB}"/>
                  </a:ext>
                </a:extLst>
              </p:cNvPr>
              <p:cNvGrpSpPr/>
              <p:nvPr/>
            </p:nvGrpSpPr>
            <p:grpSpPr>
              <a:xfrm>
                <a:off x="6681514" y="5119881"/>
                <a:ext cx="1287311" cy="1341120"/>
                <a:chOff x="6679965" y="5119881"/>
                <a:chExt cx="1260273" cy="1341120"/>
              </a:xfrm>
            </p:grpSpPr>
            <p:sp>
              <p:nvSpPr>
                <p:cNvPr id="122" name="TextBox 121">
                  <a:extLst>
                    <a:ext uri="{FF2B5EF4-FFF2-40B4-BE49-F238E27FC236}">
                      <a16:creationId xmlns:a16="http://schemas.microsoft.com/office/drawing/2014/main" id="{0C17260D-8AB7-4F49-AD77-7837341013CD}"/>
                    </a:ext>
                  </a:extLst>
                </p:cNvPr>
                <p:cNvSpPr txBox="1"/>
                <p:nvPr/>
              </p:nvSpPr>
              <p:spPr>
                <a:xfrm>
                  <a:off x="6679965" y="5119881"/>
                  <a:ext cx="126027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Feliz</a:t>
                  </a:r>
                </a:p>
              </p:txBody>
            </p:sp>
            <p:pic>
              <p:nvPicPr>
                <p:cNvPr id="123" name="Picture 122">
                  <a:extLst>
                    <a:ext uri="{FF2B5EF4-FFF2-40B4-BE49-F238E27FC236}">
                      <a16:creationId xmlns:a16="http://schemas.microsoft.com/office/drawing/2014/main" id="{DA937239-ADA8-F449-BE90-E05AC7B2A48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731095" y="5173019"/>
                  <a:ext cx="1147512" cy="978589"/>
                </a:xfrm>
                <a:prstGeom prst="rect">
                  <a:avLst/>
                </a:prstGeom>
              </p:spPr>
            </p:pic>
          </p:grpSp>
          <p:grpSp>
            <p:nvGrpSpPr>
              <p:cNvPr id="113" name="Group 112">
                <a:extLst>
                  <a:ext uri="{FF2B5EF4-FFF2-40B4-BE49-F238E27FC236}">
                    <a16:creationId xmlns:a16="http://schemas.microsoft.com/office/drawing/2014/main" id="{06120DCF-F372-FA4A-B5C9-29D7B0E69BD6}"/>
                  </a:ext>
                </a:extLst>
              </p:cNvPr>
              <p:cNvGrpSpPr/>
              <p:nvPr/>
            </p:nvGrpSpPr>
            <p:grpSpPr>
              <a:xfrm>
                <a:off x="7968825" y="5119214"/>
                <a:ext cx="1217753" cy="1341120"/>
                <a:chOff x="7968825" y="5106151"/>
                <a:chExt cx="1217753" cy="1341120"/>
              </a:xfrm>
            </p:grpSpPr>
            <p:sp>
              <p:nvSpPr>
                <p:cNvPr id="120" name="TextBox 119">
                  <a:extLst>
                    <a:ext uri="{FF2B5EF4-FFF2-40B4-BE49-F238E27FC236}">
                      <a16:creationId xmlns:a16="http://schemas.microsoft.com/office/drawing/2014/main" id="{B4692A05-2D22-7545-9034-32325FD9AF1B}"/>
                    </a:ext>
                  </a:extLst>
                </p:cNvPr>
                <p:cNvSpPr txBox="1"/>
                <p:nvPr/>
              </p:nvSpPr>
              <p:spPr>
                <a:xfrm>
                  <a:off x="7968825" y="5106151"/>
                  <a:ext cx="121775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Triste</a:t>
                  </a:r>
                </a:p>
              </p:txBody>
            </p:sp>
            <p:pic>
              <p:nvPicPr>
                <p:cNvPr id="121" name="Picture 120">
                  <a:extLst>
                    <a:ext uri="{FF2B5EF4-FFF2-40B4-BE49-F238E27FC236}">
                      <a16:creationId xmlns:a16="http://schemas.microsoft.com/office/drawing/2014/main" id="{BB174DB4-58DB-F84A-B5CD-B35258F2302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996260" y="5161016"/>
                  <a:ext cx="1161367" cy="990404"/>
                </a:xfrm>
                <a:prstGeom prst="rect">
                  <a:avLst/>
                </a:prstGeom>
              </p:spPr>
            </p:pic>
          </p:grpSp>
          <p:grpSp>
            <p:nvGrpSpPr>
              <p:cNvPr id="114" name="Group 113">
                <a:extLst>
                  <a:ext uri="{FF2B5EF4-FFF2-40B4-BE49-F238E27FC236}">
                    <a16:creationId xmlns:a16="http://schemas.microsoft.com/office/drawing/2014/main" id="{B67A0F5E-51A9-7248-9EA7-676B5D7EA657}"/>
                  </a:ext>
                </a:extLst>
              </p:cNvPr>
              <p:cNvGrpSpPr/>
              <p:nvPr/>
            </p:nvGrpSpPr>
            <p:grpSpPr>
              <a:xfrm>
                <a:off x="9187233" y="5115260"/>
                <a:ext cx="1362456" cy="1344168"/>
                <a:chOff x="9187233" y="5102197"/>
                <a:chExt cx="1362456" cy="1344168"/>
              </a:xfrm>
            </p:grpSpPr>
            <p:sp>
              <p:nvSpPr>
                <p:cNvPr id="118" name="TextBox 117">
                  <a:extLst>
                    <a:ext uri="{FF2B5EF4-FFF2-40B4-BE49-F238E27FC236}">
                      <a16:creationId xmlns:a16="http://schemas.microsoft.com/office/drawing/2014/main" id="{D81577DD-8ED2-8747-8D93-05279DBA92DC}"/>
                    </a:ext>
                  </a:extLst>
                </p:cNvPr>
                <p:cNvSpPr txBox="1"/>
                <p:nvPr/>
              </p:nvSpPr>
              <p:spPr>
                <a:xfrm>
                  <a:off x="9187233" y="5102197"/>
                  <a:ext cx="1362456"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Enojado</a:t>
                  </a:r>
                  <a:r>
                    <a:rPr lang="en-US" sz="1400" b="1" dirty="0">
                      <a:solidFill>
                        <a:srgbClr val="000000"/>
                      </a:solidFill>
                      <a:latin typeface="Tahoma"/>
                      <a:ea typeface="Tahoma"/>
                      <a:cs typeface="Tahoma"/>
                    </a:rPr>
                    <a:t>/a/e</a:t>
                  </a:r>
                  <a:endParaRPr lang="es-MX" sz="1400" b="1" i="0" strike="noStrike" cap="none" spc="0" baseline="0" dirty="0">
                    <a:solidFill>
                      <a:srgbClr val="000000"/>
                    </a:solidFill>
                    <a:effectLst/>
                    <a:latin typeface="Tahoma"/>
                    <a:ea typeface="Tahoma"/>
                    <a:cs typeface="Tahoma"/>
                  </a:endParaRPr>
                </a:p>
              </p:txBody>
            </p:sp>
            <p:pic>
              <p:nvPicPr>
                <p:cNvPr id="119" name="Picture 118">
                  <a:extLst>
                    <a:ext uri="{FF2B5EF4-FFF2-40B4-BE49-F238E27FC236}">
                      <a16:creationId xmlns:a16="http://schemas.microsoft.com/office/drawing/2014/main" id="{9D393B20-E10A-FB45-9FB1-56B8510642DC}"/>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268364" y="5119881"/>
                  <a:ext cx="1225925" cy="1045459"/>
                </a:xfrm>
                <a:prstGeom prst="rect">
                  <a:avLst/>
                </a:prstGeom>
              </p:spPr>
            </p:pic>
          </p:grpSp>
          <p:grpSp>
            <p:nvGrpSpPr>
              <p:cNvPr id="115" name="Group 114">
                <a:extLst>
                  <a:ext uri="{FF2B5EF4-FFF2-40B4-BE49-F238E27FC236}">
                    <a16:creationId xmlns:a16="http://schemas.microsoft.com/office/drawing/2014/main" id="{F4B613F0-C497-DB40-9276-420CAA995440}"/>
                  </a:ext>
                </a:extLst>
              </p:cNvPr>
              <p:cNvGrpSpPr/>
              <p:nvPr/>
            </p:nvGrpSpPr>
            <p:grpSpPr>
              <a:xfrm>
                <a:off x="10548524" y="5114862"/>
                <a:ext cx="1444752" cy="1344168"/>
                <a:chOff x="10548524" y="5101799"/>
                <a:chExt cx="1444752" cy="1344168"/>
              </a:xfrm>
            </p:grpSpPr>
            <p:sp>
              <p:nvSpPr>
                <p:cNvPr id="116" name="TextBox 115">
                  <a:extLst>
                    <a:ext uri="{FF2B5EF4-FFF2-40B4-BE49-F238E27FC236}">
                      <a16:creationId xmlns:a16="http://schemas.microsoft.com/office/drawing/2014/main" id="{9AD12581-265A-5147-9A78-662F238BC700}"/>
                    </a:ext>
                  </a:extLst>
                </p:cNvPr>
                <p:cNvSpPr txBox="1"/>
                <p:nvPr/>
              </p:nvSpPr>
              <p:spPr>
                <a:xfrm>
                  <a:off x="10548524" y="5101799"/>
                  <a:ext cx="1444752"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Asustado/a/e</a:t>
                  </a:r>
                </a:p>
              </p:txBody>
            </p:sp>
            <p:pic>
              <p:nvPicPr>
                <p:cNvPr id="117" name="Picture 116">
                  <a:extLst>
                    <a:ext uri="{FF2B5EF4-FFF2-40B4-BE49-F238E27FC236}">
                      <a16:creationId xmlns:a16="http://schemas.microsoft.com/office/drawing/2014/main" id="{33AE69CC-FB81-A048-B3EF-6F9628E23101}"/>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644643" y="5171511"/>
                  <a:ext cx="1142168" cy="974032"/>
                </a:xfrm>
                <a:prstGeom prst="rect">
                  <a:avLst/>
                </a:prstGeom>
              </p:spPr>
            </p:pic>
          </p:grpSp>
        </p:grpSp>
      </p:grpSp>
    </p:spTree>
    <p:extLst>
      <p:ext uri="{BB962C8B-B14F-4D97-AF65-F5344CB8AC3E}">
        <p14:creationId xmlns:p14="http://schemas.microsoft.com/office/powerpoint/2010/main" val="11148554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8614404" y="1250046"/>
            <a:ext cx="3132615"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Usted puede ser promotor/a/e</a:t>
            </a:r>
          </a:p>
        </p:txBody>
      </p:sp>
      <p:sp>
        <p:nvSpPr>
          <p:cNvPr id="11" name="TextBox 10"/>
          <p:cNvSpPr txBox="1"/>
          <p:nvPr/>
        </p:nvSpPr>
        <p:spPr>
          <a:xfrm>
            <a:off x="4386288" y="2477027"/>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Maneras de involucrarse</a:t>
            </a:r>
          </a:p>
        </p:txBody>
      </p:sp>
      <p:sp>
        <p:nvSpPr>
          <p:cNvPr id="12" name="TextBox 11"/>
          <p:cNvSpPr txBox="1"/>
          <p:nvPr/>
        </p:nvSpPr>
        <p:spPr>
          <a:xfrm>
            <a:off x="4038851" y="4840309"/>
            <a:ext cx="384706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Guía de promoción del grupo</a:t>
            </a:r>
          </a:p>
        </p:txBody>
      </p:sp>
      <p:sp>
        <p:nvSpPr>
          <p:cNvPr id="14" name="TextBox 13"/>
          <p:cNvSpPr txBox="1"/>
          <p:nvPr/>
        </p:nvSpPr>
        <p:spPr>
          <a:xfrm>
            <a:off x="7059409" y="5378856"/>
            <a:ext cx="3745107" cy="944880"/>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Guía de promoción del estudiante</a:t>
            </a:r>
          </a:p>
        </p:txBody>
      </p:sp>
      <p:grpSp>
        <p:nvGrpSpPr>
          <p:cNvPr id="16" name="Group 15"/>
          <p:cNvGrpSpPr/>
          <p:nvPr/>
        </p:nvGrpSpPr>
        <p:grpSpPr>
          <a:xfrm>
            <a:off x="2431803" y="3425918"/>
            <a:ext cx="4129128" cy="1028048"/>
            <a:chOff x="3651826" y="1786409"/>
            <a:chExt cx="5264813" cy="1269928"/>
          </a:xfrm>
        </p:grpSpPr>
        <p:sp>
          <p:nvSpPr>
            <p:cNvPr id="17" name="TextBox 16"/>
            <p:cNvSpPr txBox="1"/>
            <p:nvPr/>
          </p:nvSpPr>
          <p:spPr>
            <a:xfrm>
              <a:off x="5465191" y="1838213"/>
              <a:ext cx="3451448" cy="1178598"/>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18" name="Picture 17"/>
            <p:cNvPicPr>
              <a:picLocks noChangeAspect="1"/>
            </p:cNvPicPr>
            <p:nvPr/>
          </p:nvPicPr>
          <p:blipFill>
            <a:blip r:embed="rId4"/>
            <a:stretch>
              <a:fillRect/>
            </a:stretch>
          </p:blipFill>
          <p:spPr>
            <a:xfrm>
              <a:off x="3651826" y="1786409"/>
              <a:ext cx="1813365" cy="1269928"/>
            </a:xfrm>
            <a:prstGeom prst="rect">
              <a:avLst/>
            </a:prstGeom>
          </p:spPr>
        </p:pic>
      </p:gr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0399" y="792264"/>
            <a:ext cx="2787036" cy="1571018"/>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5806" y="1900758"/>
            <a:ext cx="2604778" cy="1468281"/>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6677" y="4510829"/>
            <a:ext cx="1972451" cy="1111846"/>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34684" y="5291813"/>
            <a:ext cx="2449453" cy="1380726"/>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3"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4" name="TextBox 23">
            <a:extLst>
              <a:ext uri="{FF2B5EF4-FFF2-40B4-BE49-F238E27FC236}">
                <a16:creationId xmlns:a16="http://schemas.microsoft.com/office/drawing/2014/main" id="{92290B26-F7D2-402E-8558-06D1CFD9C5DF}"/>
              </a:ext>
            </a:extLst>
          </p:cNvPr>
          <p:cNvSpPr txBox="1"/>
          <p:nvPr/>
        </p:nvSpPr>
        <p:spPr>
          <a:xfrm>
            <a:off x="1909868" y="135773"/>
            <a:ext cx="5597912"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Tree>
    <p:extLst>
      <p:ext uri="{BB962C8B-B14F-4D97-AF65-F5344CB8AC3E}">
        <p14:creationId xmlns:p14="http://schemas.microsoft.com/office/powerpoint/2010/main" val="8321227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 y="439369"/>
            <a:ext cx="12243816" cy="1325563"/>
          </a:xfrm>
        </p:spPr>
        <p:txBody>
          <a:bodyPr>
            <a:normAutofit/>
          </a:bodyPr>
          <a:lstStyle/>
          <a:p>
            <a:pPr algn="ctr"/>
            <a:r>
              <a:rPr lang="es-MX" sz="4000" b="1" i="0" strike="noStrike" cap="none" spc="0" baseline="0" dirty="0">
                <a:solidFill>
                  <a:srgbClr val="000000"/>
                </a:solidFill>
                <a:effectLst/>
                <a:latin typeface="Tahoma"/>
                <a:ea typeface="Tahoma"/>
                <a:cs typeface="Tahoma"/>
              </a:rPr>
              <a:t>Usted puede ser </a:t>
            </a:r>
            <a:r>
              <a:rPr lang="es-MX" sz="4000" b="1" dirty="0">
                <a:solidFill>
                  <a:srgbClr val="000000"/>
                </a:solidFill>
                <a:latin typeface="Tahoma"/>
                <a:ea typeface="Tahoma"/>
                <a:cs typeface="Tahoma"/>
              </a:rPr>
              <a:t>promot</a:t>
            </a:r>
            <a:r>
              <a:rPr lang="es-MX" sz="4000" b="1" i="0" strike="noStrike" cap="none" spc="0" baseline="0" dirty="0">
                <a:solidFill>
                  <a:srgbClr val="000000"/>
                </a:solidFill>
                <a:effectLst/>
                <a:latin typeface="Tahoma"/>
                <a:ea typeface="Tahoma"/>
                <a:cs typeface="Tahoma"/>
              </a:rPr>
              <a:t>or/a/e </a:t>
            </a:r>
            <a:br>
              <a:rPr sz="4000" dirty="0"/>
            </a:br>
            <a:r>
              <a:rPr lang="es-MX" sz="4000" b="1" i="0" strike="noStrike" cap="none" spc="0" baseline="0" dirty="0">
                <a:solidFill>
                  <a:srgbClr val="000000"/>
                </a:solidFill>
                <a:effectLst/>
                <a:latin typeface="Tahoma"/>
                <a:ea typeface="Tahoma"/>
                <a:cs typeface="Tahoma"/>
              </a:rPr>
              <a:t>de relaciones más seguras.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05" y="1637282"/>
            <a:ext cx="8844375" cy="498546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12192" y="0"/>
            <a:ext cx="2088777" cy="1694330"/>
          </a:xfrm>
          <a:prstGeom prst="rect">
            <a:avLst/>
          </a:prstGeom>
        </p:spPr>
      </p:pic>
      <p:sp>
        <p:nvSpPr>
          <p:cNvPr id="9" name="TextBox 8"/>
          <p:cNvSpPr txBox="1"/>
          <p:nvPr/>
        </p:nvSpPr>
        <p:spPr>
          <a:xfrm>
            <a:off x="1032196" y="2035844"/>
            <a:ext cx="2410071" cy="1015663"/>
          </a:xfrm>
          <a:prstGeom prst="rect">
            <a:avLst/>
          </a:prstGeom>
          <a:noFill/>
        </p:spPr>
        <p:txBody>
          <a:bodyPr wrap="square" rtlCol="0">
            <a:spAutoFit/>
          </a:bodyPr>
          <a:lstStyle/>
          <a:p>
            <a:pPr algn="ctr"/>
            <a:r>
              <a:rPr lang="es-MX" sz="2000" b="0" i="0" strike="noStrike" cap="none" spc="0" baseline="0" dirty="0">
                <a:solidFill>
                  <a:srgbClr val="000000"/>
                </a:solidFill>
                <a:effectLst/>
                <a:latin typeface="Smoothy" pitchFamily="2" charset="77"/>
                <a:ea typeface="Calibri"/>
                <a:cs typeface="Calibri"/>
              </a:rPr>
              <a:t>¡Todo el mundo necesita saber sobre relaciones sanas!</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1"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42326243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898" y="501665"/>
            <a:ext cx="10515600" cy="1325563"/>
          </a:xfrm>
        </p:spPr>
        <p:txBody>
          <a:bodyPr>
            <a:noAutofit/>
          </a:bodyPr>
          <a:lstStyle/>
          <a:p>
            <a:pPr algn="ctr"/>
            <a:r>
              <a:rPr lang="es-MX" sz="4000" b="1" i="0" strike="noStrike" cap="none" spc="0" baseline="0" dirty="0">
                <a:solidFill>
                  <a:srgbClr val="000000"/>
                </a:solidFill>
                <a:effectLst/>
                <a:latin typeface="Tahoma"/>
                <a:ea typeface="Tahoma"/>
                <a:cs typeface="Tahoma"/>
              </a:rPr>
              <a:t>Lista de temas de relaciones sanas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2192" y="0"/>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907" y="1231172"/>
            <a:ext cx="9899253" cy="5580086"/>
          </a:xfrm>
          <a:prstGeom prst="rect">
            <a:avLst/>
          </a:prstGeom>
        </p:spPr>
      </p:pic>
      <p:sp>
        <p:nvSpPr>
          <p:cNvPr id="9" name="TextBox 8"/>
          <p:cNvSpPr txBox="1"/>
          <p:nvPr/>
        </p:nvSpPr>
        <p:spPr>
          <a:xfrm>
            <a:off x="3753104" y="2240280"/>
            <a:ext cx="2913888" cy="1384995"/>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Consentimiento</a:t>
            </a:r>
          </a:p>
          <a:p>
            <a:endParaRPr lang="en-US" sz="2800" dirty="0">
              <a:latin typeface="Tahoma" panose="020B0604030504040204" pitchFamily="34" charset="0"/>
              <a:ea typeface="Tahoma" panose="020B0604030504040204" pitchFamily="34" charset="0"/>
              <a:cs typeface="Tahoma" panose="020B0604030504040204" pitchFamily="34" charset="0"/>
            </a:endParaRPr>
          </a:p>
          <a:p>
            <a:r>
              <a:rPr lang="es-MX" sz="2800" b="0" i="0" strike="noStrike" cap="none" spc="0" baseline="0" dirty="0">
                <a:solidFill>
                  <a:srgbClr val="000000"/>
                </a:solidFill>
                <a:effectLst/>
                <a:latin typeface="Tahoma"/>
                <a:ea typeface="Tahoma"/>
                <a:cs typeface="Tahoma"/>
              </a:rPr>
              <a:t>Límites…</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2" name="Footer Placeholder 3">
            <a:extLst>
              <a:ext uri="{FF2B5EF4-FFF2-40B4-BE49-F238E27FC236}">
                <a16:creationId xmlns:a16="http://schemas.microsoft.com/office/drawing/2014/main" id="{C9F20E94-501E-6349-80AB-ADD3B09AFC98}"/>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140261223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7656B43F-1984-FA48-AAEA-F7C7FE2AF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33" name="TextBox 32">
            <a:extLst>
              <a:ext uri="{FF2B5EF4-FFF2-40B4-BE49-F238E27FC236}">
                <a16:creationId xmlns:a16="http://schemas.microsoft.com/office/drawing/2014/main" id="{44EAC6A2-73A3-8949-ABD4-611F3BAAF8A6}"/>
              </a:ext>
            </a:extLst>
          </p:cNvPr>
          <p:cNvSpPr txBox="1"/>
          <p:nvPr/>
        </p:nvSpPr>
        <p:spPr>
          <a:xfrm>
            <a:off x="8614404" y="1250046"/>
            <a:ext cx="3132615"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Usted puede ser promotor/a/e</a:t>
            </a:r>
          </a:p>
        </p:txBody>
      </p:sp>
      <p:sp>
        <p:nvSpPr>
          <p:cNvPr id="34" name="TextBox 33">
            <a:extLst>
              <a:ext uri="{FF2B5EF4-FFF2-40B4-BE49-F238E27FC236}">
                <a16:creationId xmlns:a16="http://schemas.microsoft.com/office/drawing/2014/main" id="{30576626-E37C-164C-81A2-B7346B46A548}"/>
              </a:ext>
            </a:extLst>
          </p:cNvPr>
          <p:cNvSpPr txBox="1"/>
          <p:nvPr/>
        </p:nvSpPr>
        <p:spPr>
          <a:xfrm>
            <a:off x="4386288" y="2477027"/>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Maneras de involucrarse</a:t>
            </a:r>
          </a:p>
        </p:txBody>
      </p:sp>
      <p:sp>
        <p:nvSpPr>
          <p:cNvPr id="35" name="TextBox 34">
            <a:extLst>
              <a:ext uri="{FF2B5EF4-FFF2-40B4-BE49-F238E27FC236}">
                <a16:creationId xmlns:a16="http://schemas.microsoft.com/office/drawing/2014/main" id="{42831822-00E1-094B-A715-5BF7FE67F0EA}"/>
              </a:ext>
            </a:extLst>
          </p:cNvPr>
          <p:cNvSpPr txBox="1"/>
          <p:nvPr/>
        </p:nvSpPr>
        <p:spPr>
          <a:xfrm>
            <a:off x="4038851" y="4840309"/>
            <a:ext cx="384706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Guía de promoción del grupo</a:t>
            </a:r>
          </a:p>
        </p:txBody>
      </p:sp>
      <p:sp>
        <p:nvSpPr>
          <p:cNvPr id="36" name="TextBox 35">
            <a:extLst>
              <a:ext uri="{FF2B5EF4-FFF2-40B4-BE49-F238E27FC236}">
                <a16:creationId xmlns:a16="http://schemas.microsoft.com/office/drawing/2014/main" id="{3D408A01-482A-954B-9702-BC75BF097161}"/>
              </a:ext>
            </a:extLst>
          </p:cNvPr>
          <p:cNvSpPr txBox="1"/>
          <p:nvPr/>
        </p:nvSpPr>
        <p:spPr>
          <a:xfrm>
            <a:off x="7059409" y="5378856"/>
            <a:ext cx="3745107" cy="944880"/>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Guía de promoción del estudiante</a:t>
            </a:r>
          </a:p>
        </p:txBody>
      </p:sp>
      <p:grpSp>
        <p:nvGrpSpPr>
          <p:cNvPr id="37" name="Group 36">
            <a:extLst>
              <a:ext uri="{FF2B5EF4-FFF2-40B4-BE49-F238E27FC236}">
                <a16:creationId xmlns:a16="http://schemas.microsoft.com/office/drawing/2014/main" id="{A1F6C73D-5CEA-4443-AE02-491B63E3B6BC}"/>
              </a:ext>
            </a:extLst>
          </p:cNvPr>
          <p:cNvGrpSpPr/>
          <p:nvPr/>
        </p:nvGrpSpPr>
        <p:grpSpPr>
          <a:xfrm>
            <a:off x="2431803" y="3425918"/>
            <a:ext cx="4129128" cy="1028048"/>
            <a:chOff x="3651826" y="1786409"/>
            <a:chExt cx="5264813" cy="1269928"/>
          </a:xfrm>
        </p:grpSpPr>
        <p:sp>
          <p:nvSpPr>
            <p:cNvPr id="38" name="TextBox 37">
              <a:extLst>
                <a:ext uri="{FF2B5EF4-FFF2-40B4-BE49-F238E27FC236}">
                  <a16:creationId xmlns:a16="http://schemas.microsoft.com/office/drawing/2014/main" id="{90697319-0C7D-134D-A816-8141B1D795DC}"/>
                </a:ext>
              </a:extLst>
            </p:cNvPr>
            <p:cNvSpPr txBox="1"/>
            <p:nvPr/>
          </p:nvSpPr>
          <p:spPr>
            <a:xfrm>
              <a:off x="5465191" y="1838213"/>
              <a:ext cx="3451448" cy="1178598"/>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39" name="Picture 38">
              <a:extLst>
                <a:ext uri="{FF2B5EF4-FFF2-40B4-BE49-F238E27FC236}">
                  <a16:creationId xmlns:a16="http://schemas.microsoft.com/office/drawing/2014/main" id="{2A96BD3E-06A6-804D-9ECE-6E9BE237183D}"/>
                </a:ext>
              </a:extLst>
            </p:cNvPr>
            <p:cNvPicPr>
              <a:picLocks noChangeAspect="1"/>
            </p:cNvPicPr>
            <p:nvPr/>
          </p:nvPicPr>
          <p:blipFill>
            <a:blip r:embed="rId4"/>
            <a:stretch>
              <a:fillRect/>
            </a:stretch>
          </p:blipFill>
          <p:spPr>
            <a:xfrm>
              <a:off x="3651826" y="1786409"/>
              <a:ext cx="1813365" cy="1269928"/>
            </a:xfrm>
            <a:prstGeom prst="rect">
              <a:avLst/>
            </a:prstGeom>
          </p:spPr>
        </p:pic>
      </p:grpSp>
      <p:pic>
        <p:nvPicPr>
          <p:cNvPr id="40" name="Picture 39">
            <a:extLst>
              <a:ext uri="{FF2B5EF4-FFF2-40B4-BE49-F238E27FC236}">
                <a16:creationId xmlns:a16="http://schemas.microsoft.com/office/drawing/2014/main" id="{939660A4-0959-8542-97BF-329B883C0F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0399" y="792264"/>
            <a:ext cx="2787036" cy="1571018"/>
          </a:xfrm>
          <a:prstGeom prst="rect">
            <a:avLst/>
          </a:prstGeom>
        </p:spPr>
      </p:pic>
      <p:pic>
        <p:nvPicPr>
          <p:cNvPr id="41" name="Picture 40">
            <a:extLst>
              <a:ext uri="{FF2B5EF4-FFF2-40B4-BE49-F238E27FC236}">
                <a16:creationId xmlns:a16="http://schemas.microsoft.com/office/drawing/2014/main" id="{A24816C4-78A7-E54D-A888-FFCACAEF84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5806" y="1900758"/>
            <a:ext cx="2604778" cy="1468281"/>
          </a:xfrm>
          <a:prstGeom prst="rect">
            <a:avLst/>
          </a:prstGeom>
        </p:spPr>
      </p:pic>
      <p:pic>
        <p:nvPicPr>
          <p:cNvPr id="42" name="Picture 41">
            <a:extLst>
              <a:ext uri="{FF2B5EF4-FFF2-40B4-BE49-F238E27FC236}">
                <a16:creationId xmlns:a16="http://schemas.microsoft.com/office/drawing/2014/main" id="{30893640-B0D2-7D48-BF92-4E3FB9E43C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6677" y="4510829"/>
            <a:ext cx="1972451" cy="1111846"/>
          </a:xfrm>
          <a:prstGeom prst="rect">
            <a:avLst/>
          </a:prstGeom>
        </p:spPr>
      </p:pic>
      <p:pic>
        <p:nvPicPr>
          <p:cNvPr id="43" name="Picture 42">
            <a:extLst>
              <a:ext uri="{FF2B5EF4-FFF2-40B4-BE49-F238E27FC236}">
                <a16:creationId xmlns:a16="http://schemas.microsoft.com/office/drawing/2014/main" id="{54ECBD4B-C621-4044-B328-B992FD472E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34684" y="5291813"/>
            <a:ext cx="2449453" cy="1380726"/>
          </a:xfrm>
          <a:prstGeom prst="rect">
            <a:avLst/>
          </a:prstGeom>
        </p:spPr>
      </p:pic>
      <p:pic>
        <p:nvPicPr>
          <p:cNvPr id="44" name="Picture 43">
            <a:extLst>
              <a:ext uri="{FF2B5EF4-FFF2-40B4-BE49-F238E27FC236}">
                <a16:creationId xmlns:a16="http://schemas.microsoft.com/office/drawing/2014/main" id="{4CA4970D-38BB-F049-B380-DEEB497255EA}"/>
              </a:ext>
            </a:extLst>
          </p:cNvPr>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45" name="Footer Placeholder 3">
            <a:extLst>
              <a:ext uri="{FF2B5EF4-FFF2-40B4-BE49-F238E27FC236}">
                <a16:creationId xmlns:a16="http://schemas.microsoft.com/office/drawing/2014/main" id="{CEB5D08B-3581-564A-BC91-A64E59BE6AF0}"/>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46" name="TextBox 45">
            <a:extLst>
              <a:ext uri="{FF2B5EF4-FFF2-40B4-BE49-F238E27FC236}">
                <a16:creationId xmlns:a16="http://schemas.microsoft.com/office/drawing/2014/main" id="{D5D1D00C-6011-6446-9E88-6700552567A8}"/>
              </a:ext>
            </a:extLst>
          </p:cNvPr>
          <p:cNvSpPr txBox="1"/>
          <p:nvPr/>
        </p:nvSpPr>
        <p:spPr>
          <a:xfrm>
            <a:off x="1909868" y="135773"/>
            <a:ext cx="5597912"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pic>
        <p:nvPicPr>
          <p:cNvPr id="28" name="Picture 27"/>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353558" y="1039971"/>
            <a:ext cx="1452282" cy="1246094"/>
          </a:xfrm>
          <a:prstGeom prst="rect">
            <a:avLst/>
          </a:prstGeom>
        </p:spPr>
      </p:pic>
    </p:spTree>
    <p:extLst>
      <p:ext uri="{BB962C8B-B14F-4D97-AF65-F5344CB8AC3E}">
        <p14:creationId xmlns:p14="http://schemas.microsoft.com/office/powerpoint/2010/main" val="299903528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425" y="73423"/>
            <a:ext cx="7854545" cy="1325563"/>
          </a:xfrm>
        </p:spPr>
        <p:txBody>
          <a:bodyPr>
            <a:normAutofit/>
          </a:bodyPr>
          <a:lstStyle/>
          <a:p>
            <a:r>
              <a:rPr lang="es-MX" b="1" i="0" strike="noStrike" cap="none" spc="0" baseline="0" dirty="0">
                <a:solidFill>
                  <a:srgbClr val="000000"/>
                </a:solidFill>
                <a:effectLst/>
                <a:latin typeface="Tahoma"/>
                <a:ea typeface="Tahoma"/>
                <a:cs typeface="Tahoma"/>
              </a:rPr>
              <a:t>Líderes en la comunidad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2192" y="-24384"/>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097" y="1143139"/>
            <a:ext cx="6787655" cy="382611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284" y="926638"/>
            <a:ext cx="6921948" cy="390181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702986" y="-1039486"/>
            <a:ext cx="627531" cy="12033504"/>
          </a:xfrm>
          <a:prstGeom prst="rect">
            <a:avLst/>
          </a:prstGeom>
        </p:spPr>
      </p:pic>
      <p:sp>
        <p:nvSpPr>
          <p:cNvPr id="12" name="Rectangle 11"/>
          <p:cNvSpPr/>
          <p:nvPr/>
        </p:nvSpPr>
        <p:spPr>
          <a:xfrm>
            <a:off x="333756" y="5086979"/>
            <a:ext cx="11684054" cy="1200329"/>
          </a:xfrm>
          <a:prstGeom prst="rect">
            <a:avLst/>
          </a:prstGeom>
        </p:spPr>
        <p:txBody>
          <a:bodyPr wrap="square">
            <a:spAutoFit/>
          </a:bodyPr>
          <a:lstStyle/>
          <a:p>
            <a:pPr algn="ctr"/>
            <a:r>
              <a:rPr lang="es-MX" sz="2400" b="1" i="0" strike="noStrike" cap="none" spc="0" baseline="0" dirty="0">
                <a:solidFill>
                  <a:srgbClr val="000000"/>
                </a:solidFill>
                <a:effectLst/>
                <a:latin typeface="Tahoma"/>
                <a:ea typeface="Tahoma"/>
                <a:cs typeface="Tahoma"/>
              </a:rPr>
              <a:t>Puede ayudar a otras personas estar más seguras en sus relaciones al hablar sobre lo que aprendió en esta clase. Puede hablar con amigos/as/ues, familiares y otras personas en su comunidad.</a:t>
            </a:r>
            <a:r>
              <a:rPr lang="es-MX" sz="2400" b="0" i="1" strike="noStrike" cap="none" spc="0" baseline="0" dirty="0">
                <a:solidFill>
                  <a:srgbClr val="000000"/>
                </a:solidFill>
                <a:effectLst/>
                <a:latin typeface="Calibri"/>
                <a:ea typeface="Calibri"/>
                <a:cs typeface="Calibri"/>
              </a:rPr>
              <a:t> </a:t>
            </a:r>
            <a:endParaRPr lang="en-US" sz="2400" dirty="0"/>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4"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143858596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94214" y="764318"/>
            <a:ext cx="9831487" cy="1325563"/>
          </a:xfrm>
        </p:spPr>
        <p:txBody>
          <a:bodyPr>
            <a:normAutofit/>
          </a:bodyPr>
          <a:lstStyle/>
          <a:p>
            <a:pPr algn="ctr"/>
            <a:r>
              <a:rPr lang="es-MX" sz="4400" b="1" i="0" strike="noStrike" cap="none" spc="0" baseline="0">
                <a:solidFill>
                  <a:srgbClr val="000000"/>
                </a:solidFill>
                <a:effectLst/>
                <a:latin typeface="Tahoma"/>
                <a:ea typeface="Tahoma"/>
                <a:cs typeface="Tahoma"/>
              </a:rPr>
              <a:t>Cómo puede involucrarse: votando</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2192" y="-24384"/>
            <a:ext cx="2026025" cy="161364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6125" y="1589263"/>
            <a:ext cx="8411484" cy="4741449"/>
          </a:xfrm>
          <a:prstGeom prst="rect">
            <a:avLst/>
          </a:prstGeom>
        </p:spPr>
      </p:pic>
      <p:sp>
        <p:nvSpPr>
          <p:cNvPr id="11" name="Rectangle 10"/>
          <p:cNvSpPr/>
          <p:nvPr/>
        </p:nvSpPr>
        <p:spPr>
          <a:xfrm>
            <a:off x="354687" y="2451748"/>
            <a:ext cx="5800584" cy="1066800"/>
          </a:xfrm>
          <a:prstGeom prst="rect">
            <a:avLst/>
          </a:prstGeom>
        </p:spPr>
        <p:txBody>
          <a:bodyPr wrap="square">
            <a:spAutoFit/>
          </a:bodyPr>
          <a:lstStyle/>
          <a:p>
            <a:pPr lvl="0" algn="ctr">
              <a:defRPr/>
            </a:pPr>
            <a:r>
              <a:rPr lang="es-MX" sz="3200" b="1" i="0" strike="noStrike" cap="none" spc="0" baseline="0">
                <a:solidFill>
                  <a:srgbClr val="000000"/>
                </a:solidFill>
                <a:effectLst/>
                <a:latin typeface="Tahoma"/>
                <a:ea typeface="Tahoma"/>
                <a:cs typeface="Tahoma"/>
              </a:rPr>
              <a:t>Puede hacer que se escuche su voz al votar. </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3"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60130649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13148</TotalTime>
  <Words>4681</Words>
  <Application>Microsoft Macintosh PowerPoint</Application>
  <PresentationFormat>Widescreen</PresentationFormat>
  <Paragraphs>441</Paragraphs>
  <Slides>27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PraterBlockPro</vt:lpstr>
      <vt:lpstr>Calibri</vt:lpstr>
      <vt:lpstr>Marvin Round</vt:lpstr>
      <vt:lpstr>Arial</vt:lpstr>
      <vt:lpstr>Smoothy Slanted</vt:lpstr>
      <vt:lpstr>Verdana</vt:lpstr>
      <vt:lpstr>Tahoma</vt:lpstr>
      <vt:lpstr>Calibri Light</vt:lpstr>
      <vt:lpstr>Smoothy</vt:lpstr>
      <vt:lpstr>Office Theme</vt:lpstr>
      <vt:lpstr>PowerPoint Presentation</vt:lpstr>
      <vt:lpstr>PowerPoint Presentation</vt:lpstr>
      <vt:lpstr>PowerPoint Presentation</vt:lpstr>
      <vt:lpstr>PowerPoint Presentation</vt:lpstr>
      <vt:lpstr>Usted puede ser promotor/a/e  de relaciones más seguras.</vt:lpstr>
      <vt:lpstr>Lista de temas de relaciones sanas</vt:lpstr>
      <vt:lpstr>PowerPoint Presentation</vt:lpstr>
      <vt:lpstr>Líderes en la comunidad</vt:lpstr>
      <vt:lpstr>Cómo puede involucrarse: votando</vt:lpstr>
      <vt:lpstr>Cómo puede involucrarse: unirse a grupos</vt:lpstr>
      <vt:lpstr>Cómo puede involucrarse: marchas</vt:lpstr>
      <vt:lpstr>Cómo puede involucrarse: comunicarse con funcionarios públicos</vt:lpstr>
      <vt:lpstr>PowerPoint Presentation</vt:lpstr>
      <vt:lpstr>PowerPoint Presentation</vt:lpstr>
      <vt:lpstr>Guía de promoción del grupo: empiece con su nombre, dónde vive y un poco sobre usted.</vt:lpstr>
      <vt:lpstr>Guía de promoción del grupo: el tema</vt:lpstr>
      <vt:lpstr>Guía de promoción del grupo:  ¿qué quiere que haga?</vt:lpstr>
      <vt:lpstr>PowerPoint Presentation</vt:lpstr>
      <vt:lpstr>Guías de promoción del estudiante</vt:lpstr>
      <vt:lpstr>Guías de promoción del estudiante:  comparta con el grupo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222</cp:revision>
  <dcterms:created xsi:type="dcterms:W3CDTF">2021-06-11T20:56:57Z</dcterms:created>
  <dcterms:modified xsi:type="dcterms:W3CDTF">2023-02-28T21:37:02Z</dcterms:modified>
</cp:coreProperties>
</file>