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321" r:id="rId3"/>
    <p:sldId id="337" r:id="rId4"/>
    <p:sldId id="307" r:id="rId5"/>
    <p:sldId id="308" r:id="rId6"/>
    <p:sldId id="338" r:id="rId7"/>
    <p:sldId id="290" r:id="rId8"/>
    <p:sldId id="339" r:id="rId9"/>
    <p:sldId id="340"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arvin Round" panose="02000000000000000000" pitchFamily="2" charset="0"/>
      <p:regular r:id="rId18"/>
    </p:embeddedFont>
    <p:embeddedFont>
      <p:font typeface="PraterBlockPro" panose="020B0504010101020102" pitchFamily="34" charset="77"/>
      <p:regular r:id="rId19"/>
    </p:embeddedFont>
    <p:embeddedFont>
      <p:font typeface="Smoothy" pitchFamily="2" charset="77"/>
      <p:regular r:id="rId20"/>
    </p:embeddedFont>
    <p:embeddedFont>
      <p:font typeface="Smoothy Slanted" pitchFamily="2" charset="77"/>
      <p:italic r:id="rId21"/>
    </p:embeddedFont>
    <p:embeddedFont>
      <p:font typeface="Tahoma" panose="020B0604030504040204" pitchFamily="34" charset="0"/>
      <p:regular r:id="rId22"/>
      <p:bold r:id="rId23"/>
    </p:embeddedFont>
    <p:embeddedFont>
      <p:font typeface="Verdana" panose="020B0604030504040204" pitchFamily="34"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9" autoAdjust="0"/>
    <p:restoredTop sz="88155" autoAdjust="0"/>
  </p:normalViewPr>
  <p:slideViewPr>
    <p:cSldViewPr snapToGrid="0">
      <p:cViewPr>
        <p:scale>
          <a:sx n="96" d="100"/>
          <a:sy n="96" d="100"/>
        </p:scale>
        <p:origin x="416" y="1024"/>
      </p:cViewPr>
      <p:guideLst/>
    </p:cSldViewPr>
  </p:slideViewPr>
  <p:notesTextViewPr>
    <p:cViewPr>
      <p:scale>
        <a:sx n="1" d="1"/>
        <a:sy n="1" d="1"/>
      </p:scale>
      <p:origin x="0" y="0"/>
    </p:cViewPr>
  </p:notesTextViewPr>
  <p:sorterViewPr>
    <p:cViewPr varScale="1">
      <p:scale>
        <a:sx n="100" d="100"/>
        <a:sy n="100" d="100"/>
      </p:scale>
      <p:origin x="0" y="-31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kern="1200" dirty="0">
              <a:solidFill>
                <a:schemeClr val="tx1"/>
              </a:solidFill>
              <a:effectLst/>
              <a:latin typeface="+mn-lt"/>
              <a:ea typeface="+mn-ea"/>
              <a:cs typeface="+mn-cs"/>
            </a:endParaRPr>
          </a:p>
          <a:p>
            <a:r>
              <a:rPr lang="es-MX" sz="1200" b="0" i="1" strike="noStrike" cap="none" spc="0" baseline="0" dirty="0">
                <a:solidFill>
                  <a:srgbClr val="000000"/>
                </a:solidFill>
                <a:effectLst/>
                <a:latin typeface="Calibri"/>
                <a:ea typeface="Calibri"/>
                <a:cs typeface="Calibri"/>
              </a:rPr>
              <a:t>En la primera diapositiva, su grupo escribirá el tema que se presenta. También buscará una imagen para acompañar el tema. Para este ejemplo en PowerPoint, elegí hablar sobre la autodefensa.</a:t>
            </a:r>
          </a:p>
          <a:p>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segunda diapositiva, explicará lo que es su tema. En esta diapositiva, escribí que la autodefensa significa decirle a las personas lo que quiere y lo que necesita. También expliqué que los </a:t>
            </a:r>
            <a:r>
              <a:rPr lang="es-MX" sz="1200" b="0" i="1" strike="noStrike" cap="none" spc="0" baseline="0" dirty="0" err="1">
                <a:solidFill>
                  <a:srgbClr val="000000"/>
                </a:solidFill>
                <a:effectLst/>
                <a:latin typeface="Calibri"/>
                <a:ea typeface="Calibri"/>
                <a:cs typeface="Calibri"/>
              </a:rPr>
              <a:t>autodefensores</a:t>
            </a:r>
            <a:r>
              <a:rPr lang="es-MX" sz="1200" b="0" i="1" strike="noStrike" cap="none" spc="0" baseline="0" dirty="0">
                <a:solidFill>
                  <a:srgbClr val="000000"/>
                </a:solidFill>
                <a:effectLst/>
                <a:latin typeface="Calibri"/>
                <a:ea typeface="Calibri"/>
                <a:cs typeface="Calibri"/>
              </a:rPr>
              <a:t> se defienden por sí mismos.</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23395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tercera diapositiva, escribirá tres razones por las que su tema es importante. ¿Alguien quiere leer las tres razones que puse por las que la autodefensa es importante?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280144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En la cuarta diapositiva, elegirá una herramienta de la Caja de herramientas para relaciones sanas que pueda usar con su tema. Para la autodefensa, yo escogí la herramienta Declaraciones “yo”. También incluí unas cuantas Declaraciones “yo” que alguien podría usar para decirle a su pareja lo que necesita.</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95038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En la quinta diapositiva, hará una escenificación usando la herramienta de la Caja de herramientas para relaciones sanas. Su grupo elegirá dos o más personas para ser actores en la escenificación.</a:t>
            </a:r>
          </a:p>
          <a:p>
            <a:pPr lvl="0"/>
            <a:endParaRPr lang="en-US" sz="1200" i="1" kern="1200" baseline="0">
              <a:solidFill>
                <a:schemeClr val="tx1"/>
              </a:solidFill>
              <a:effectLst/>
              <a:latin typeface="+mn-lt"/>
              <a:ea typeface="+mn-ea"/>
              <a:cs typeface="+mn-cs"/>
            </a:endParaRPr>
          </a:p>
          <a:p>
            <a:pPr lvl="0"/>
            <a:r>
              <a:rPr lang="es-MX" sz="1200" b="0" i="1" strike="noStrike" cap="none" spc="0" baseline="0">
                <a:solidFill>
                  <a:srgbClr val="000000"/>
                </a:solidFill>
                <a:effectLst/>
                <a:latin typeface="Calibri"/>
                <a:ea typeface="Calibri"/>
                <a:cs typeface="Calibri"/>
              </a:rPr>
              <a:t>Por ejemplo, yo elegí escribir: “Quiere hablar con su asesor de empleos sobre conseguir un trabajo nuevo”. Si yo estuviera haciendo la presentación, haría una escenificación usando una Declaración “yo” para hablar con mi asesor de empleos.</a:t>
            </a:r>
          </a:p>
          <a:p>
            <a:pPr lvl="0"/>
            <a:endParaRPr lang="en-US" sz="1200" i="1" kern="1200" baseline="0">
              <a:solidFill>
                <a:schemeClr val="tx1"/>
              </a:solidFill>
              <a:effectLst/>
              <a:latin typeface="+mn-lt"/>
              <a:ea typeface="+mn-ea"/>
              <a:cs typeface="+mn-cs"/>
            </a:endParaRPr>
          </a:p>
          <a:p>
            <a:pPr lvl="0"/>
            <a:r>
              <a:rPr lang="es-MX" sz="1200" b="0" i="0" strike="noStrike" cap="none" spc="0" baseline="0">
                <a:solidFill>
                  <a:srgbClr val="000000"/>
                </a:solidFill>
                <a:effectLst/>
                <a:latin typeface="Calibri"/>
                <a:ea typeface="Calibri"/>
                <a:cs typeface="Calibri"/>
              </a:rPr>
              <a:t>Puede ser de gran ayuda que usted y otro maestro o auxiliar de maestro demuestren cómo hacer una escenificación. Consulte el ejemplo del guion a continuación.</a:t>
            </a:r>
          </a:p>
          <a:p>
            <a:pPr lvl="0"/>
            <a:endParaRPr lang="en-US" sz="1200" i="0" kern="1200" baseline="0">
              <a:solidFill>
                <a:schemeClr val="tx1"/>
              </a:solidFill>
              <a:effectLst/>
              <a:latin typeface="+mn-lt"/>
              <a:ea typeface="+mn-ea"/>
              <a:cs typeface="+mn-cs"/>
            </a:endParaRPr>
          </a:p>
          <a:p>
            <a:pPr lvl="0"/>
            <a:r>
              <a:rPr lang="es-MX" sz="1200" b="0" i="0" strike="noStrike" cap="none" spc="0" baseline="0">
                <a:solidFill>
                  <a:srgbClr val="000000"/>
                </a:solidFill>
                <a:effectLst/>
                <a:latin typeface="Calibri"/>
                <a:ea typeface="Calibri"/>
                <a:cs typeface="Calibri"/>
              </a:rPr>
              <a:t>Persona 1: Yo quiero hablar con usted.</a:t>
            </a:r>
          </a:p>
          <a:p>
            <a:pPr lvl="0"/>
            <a:r>
              <a:rPr lang="es-MX" sz="1200" b="0" i="0" strike="noStrike" cap="none" spc="0" baseline="0">
                <a:solidFill>
                  <a:srgbClr val="000000"/>
                </a:solidFill>
                <a:effectLst/>
                <a:latin typeface="Calibri"/>
                <a:ea typeface="Calibri"/>
                <a:cs typeface="Calibri"/>
              </a:rPr>
              <a:t>Persona 2: Bien, ¿sobre qué quiere hablar?</a:t>
            </a:r>
          </a:p>
          <a:p>
            <a:pPr lvl="0"/>
            <a:r>
              <a:rPr lang="es-MX" sz="1200" b="0" i="0" strike="noStrike" cap="none" spc="0" baseline="0">
                <a:solidFill>
                  <a:srgbClr val="000000"/>
                </a:solidFill>
                <a:effectLst/>
                <a:latin typeface="Calibri"/>
                <a:ea typeface="Calibri"/>
                <a:cs typeface="Calibri"/>
              </a:rPr>
              <a:t>Persona 1: No me gusta mi trabajo. Yo necesito su ayuda para conseguir un trabajo nuevo.</a:t>
            </a:r>
          </a:p>
          <a:p>
            <a:pPr lvl="0"/>
            <a:r>
              <a:rPr lang="es-MX" sz="1200" b="0" i="0" strike="noStrike" cap="none" spc="0" baseline="0">
                <a:solidFill>
                  <a:srgbClr val="000000"/>
                </a:solidFill>
                <a:effectLst/>
                <a:latin typeface="Calibri"/>
                <a:ea typeface="Calibri"/>
                <a:cs typeface="Calibri"/>
              </a:rPr>
              <a:t>Persona 2: Con gusto le puedo ayudar con eso.</a:t>
            </a:r>
            <a:endParaRPr lang="en-US" sz="110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En la diapositiva 6, su grupo mostrará sus pósteres. Los artistas explicarán lo que pusieron en sus pósteres.</a:t>
            </a:r>
            <a:endParaRPr lang="en-US" sz="110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400840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última diapositiva, le preguntará al grupo si tiene alguna pregunta sobre su presentación. </a:t>
            </a:r>
          </a:p>
          <a:p>
            <a:endParaRPr lang="en-US" i="1" dirty="0"/>
          </a:p>
          <a:p>
            <a:r>
              <a:rPr lang="es-MX" sz="1200" b="0" i="1" strike="noStrike" cap="none" spc="0" baseline="0" dirty="0">
                <a:solidFill>
                  <a:srgbClr val="000000"/>
                </a:solidFill>
                <a:effectLst/>
                <a:latin typeface="Calibri"/>
                <a:ea typeface="Calibri"/>
                <a:cs typeface="Calibri"/>
              </a:rPr>
              <a:t>¿Alguien tiene alguna pregunta sobre lo que incluirán en su presentación para la clase final?</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responder a todas las preguntas, es hora de un descanso para el cerebro. Regrese a la diapositiva 9 de la clase 28: Planificación de las presentaciones </a:t>
            </a:r>
            <a:r>
              <a:rPr lang="es-MX" sz="1200" b="0" i="0" strike="noStrike" cap="none" spc="0" baseline="0" dirty="0" err="1">
                <a:solidFill>
                  <a:srgbClr val="000000"/>
                </a:solidFill>
                <a:effectLst/>
                <a:latin typeface="Calibri"/>
                <a:ea typeface="Calibri"/>
                <a:cs typeface="Calibri"/>
              </a:rPr>
              <a:t>Powerpoint</a:t>
            </a:r>
            <a:r>
              <a:rPr lang="es-MX" sz="1200" b="0" i="0" strike="noStrike" cap="none" spc="0" baseline="0" dirty="0">
                <a:solidFill>
                  <a:srgbClr val="000000"/>
                </a:solidFill>
                <a:effectLst/>
                <a:latin typeface="Calibri"/>
                <a:ea typeface="Calibri"/>
                <a:cs typeface="Calibri"/>
              </a:rPr>
              <a:t> para la clase final. </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89160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168765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sp>
        <p:nvSpPr>
          <p:cNvPr id="3" name="Rectangle 2"/>
          <p:cNvSpPr/>
          <p:nvPr/>
        </p:nvSpPr>
        <p:spPr>
          <a:xfrm>
            <a:off x="433137" y="0"/>
            <a:ext cx="962526" cy="967409"/>
          </a:xfrm>
          <a:prstGeom prst="rect">
            <a:avLst/>
          </a:prstGeom>
          <a:solidFill>
            <a:srgbClr val="FF2A0C"/>
          </a:solidFill>
          <a:ln>
            <a:solidFill>
              <a:srgbClr val="FF2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5" name="TextBox 4">
            <a:extLst>
              <a:ext uri="{FF2B5EF4-FFF2-40B4-BE49-F238E27FC236}">
                <a16:creationId xmlns:a16="http://schemas.microsoft.com/office/drawing/2014/main" id="{0AE080D1-425B-46FA-BF4E-4763DE5D1315}"/>
              </a:ext>
            </a:extLst>
          </p:cNvPr>
          <p:cNvSpPr txBox="1"/>
          <p:nvPr/>
        </p:nvSpPr>
        <p:spPr>
          <a:xfrm>
            <a:off x="1971402" y="82160"/>
            <a:ext cx="698971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6" name="TextBox 5">
            <a:extLst>
              <a:ext uri="{FF2B5EF4-FFF2-40B4-BE49-F238E27FC236}">
                <a16:creationId xmlns:a16="http://schemas.microsoft.com/office/drawing/2014/main" id="{1CFC8407-BDC5-425A-96CA-CF8993CFE931}"/>
              </a:ext>
            </a:extLst>
          </p:cNvPr>
          <p:cNvSpPr txBox="1"/>
          <p:nvPr/>
        </p:nvSpPr>
        <p:spPr>
          <a:xfrm>
            <a:off x="647699" y="2476105"/>
            <a:ext cx="5448301" cy="1107996"/>
          </a:xfrm>
          <a:prstGeom prst="rect">
            <a:avLst/>
          </a:prstGeom>
          <a:solidFill>
            <a:schemeClr val="bg1"/>
          </a:solidFill>
        </p:spPr>
        <p:txBody>
          <a:bodyPr wrap="square" rtlCol="0">
            <a:spAutoFit/>
          </a:bodyPr>
          <a:lstStyle/>
          <a:p>
            <a:r>
              <a:rPr lang="es-MX" sz="6600" dirty="0">
                <a:latin typeface="PraterBlockPro" panose="020B0504010101020102" pitchFamily="34" charset="77"/>
                <a:cs typeface="PraterBlockPro" panose="020B0504010101020102" pitchFamily="34" charset="77"/>
              </a:rPr>
              <a:t>La autodefensa</a:t>
            </a:r>
          </a:p>
        </p:txBody>
      </p:sp>
      <p:sp>
        <p:nvSpPr>
          <p:cNvPr id="9" name="Freeform 8">
            <a:extLst>
              <a:ext uri="{FF2B5EF4-FFF2-40B4-BE49-F238E27FC236}">
                <a16:creationId xmlns:a16="http://schemas.microsoft.com/office/drawing/2014/main" id="{0683B26E-D0BC-D249-B03D-10592552801F}"/>
              </a:ext>
            </a:extLst>
          </p:cNvPr>
          <p:cNvSpPr/>
          <p:nvPr/>
        </p:nvSpPr>
        <p:spPr>
          <a:xfrm>
            <a:off x="10217289" y="1418403"/>
            <a:ext cx="1630154" cy="1285041"/>
          </a:xfrm>
          <a:custGeom>
            <a:avLst/>
            <a:gdLst>
              <a:gd name="connsiteX0" fmla="*/ 288372 w 1630154"/>
              <a:gd name="connsiteY0" fmla="*/ 72467 h 1285041"/>
              <a:gd name="connsiteX1" fmla="*/ 238676 w 1630154"/>
              <a:gd name="connsiteY1" fmla="*/ 92345 h 1285041"/>
              <a:gd name="connsiteX2" fmla="*/ 149224 w 1630154"/>
              <a:gd name="connsiteY2" fmla="*/ 142041 h 1285041"/>
              <a:gd name="connsiteX3" fmla="*/ 129346 w 1630154"/>
              <a:gd name="connsiteY3" fmla="*/ 171858 h 1285041"/>
              <a:gd name="connsiteX4" fmla="*/ 109467 w 1630154"/>
              <a:gd name="connsiteY4" fmla="*/ 231493 h 1285041"/>
              <a:gd name="connsiteX5" fmla="*/ 59772 w 1630154"/>
              <a:gd name="connsiteY5" fmla="*/ 291128 h 1285041"/>
              <a:gd name="connsiteX6" fmla="*/ 39893 w 1630154"/>
              <a:gd name="connsiteY6" fmla="*/ 350762 h 1285041"/>
              <a:gd name="connsiteX7" fmla="*/ 20015 w 1630154"/>
              <a:gd name="connsiteY7" fmla="*/ 420336 h 1285041"/>
              <a:gd name="connsiteX8" fmla="*/ 10076 w 1630154"/>
              <a:gd name="connsiteY8" fmla="*/ 450154 h 1285041"/>
              <a:gd name="connsiteX9" fmla="*/ 10076 w 1630154"/>
              <a:gd name="connsiteY9" fmla="*/ 708571 h 1285041"/>
              <a:gd name="connsiteX10" fmla="*/ 39893 w 1630154"/>
              <a:gd name="connsiteY10" fmla="*/ 768206 h 1285041"/>
              <a:gd name="connsiteX11" fmla="*/ 59772 w 1630154"/>
              <a:gd name="connsiteY11" fmla="*/ 827841 h 1285041"/>
              <a:gd name="connsiteX12" fmla="*/ 79650 w 1630154"/>
              <a:gd name="connsiteY12" fmla="*/ 857658 h 1285041"/>
              <a:gd name="connsiteX13" fmla="*/ 99528 w 1630154"/>
              <a:gd name="connsiteY13" fmla="*/ 917293 h 1285041"/>
              <a:gd name="connsiteX14" fmla="*/ 109467 w 1630154"/>
              <a:gd name="connsiteY14" fmla="*/ 947110 h 1285041"/>
              <a:gd name="connsiteX15" fmla="*/ 159163 w 1630154"/>
              <a:gd name="connsiteY15" fmla="*/ 986867 h 1285041"/>
              <a:gd name="connsiteX16" fmla="*/ 188980 w 1630154"/>
              <a:gd name="connsiteY16" fmla="*/ 1006745 h 1285041"/>
              <a:gd name="connsiteX17" fmla="*/ 208859 w 1630154"/>
              <a:gd name="connsiteY17" fmla="*/ 1026623 h 1285041"/>
              <a:gd name="connsiteX18" fmla="*/ 268493 w 1630154"/>
              <a:gd name="connsiteY18" fmla="*/ 1066380 h 1285041"/>
              <a:gd name="connsiteX19" fmla="*/ 288372 w 1630154"/>
              <a:gd name="connsiteY19" fmla="*/ 1086258 h 1285041"/>
              <a:gd name="connsiteX20" fmla="*/ 357946 w 1630154"/>
              <a:gd name="connsiteY20" fmla="*/ 1126015 h 1285041"/>
              <a:gd name="connsiteX21" fmla="*/ 387763 w 1630154"/>
              <a:gd name="connsiteY21" fmla="*/ 1135954 h 1285041"/>
              <a:gd name="connsiteX22" fmla="*/ 467276 w 1630154"/>
              <a:gd name="connsiteY22" fmla="*/ 1175710 h 1285041"/>
              <a:gd name="connsiteX23" fmla="*/ 507033 w 1630154"/>
              <a:gd name="connsiteY23" fmla="*/ 1195588 h 1285041"/>
              <a:gd name="connsiteX24" fmla="*/ 546789 w 1630154"/>
              <a:gd name="connsiteY24" fmla="*/ 1205528 h 1285041"/>
              <a:gd name="connsiteX25" fmla="*/ 626302 w 1630154"/>
              <a:gd name="connsiteY25" fmla="*/ 1235345 h 1285041"/>
              <a:gd name="connsiteX26" fmla="*/ 745572 w 1630154"/>
              <a:gd name="connsiteY26" fmla="*/ 1265162 h 1285041"/>
              <a:gd name="connsiteX27" fmla="*/ 785328 w 1630154"/>
              <a:gd name="connsiteY27" fmla="*/ 1275101 h 1285041"/>
              <a:gd name="connsiteX28" fmla="*/ 844963 w 1630154"/>
              <a:gd name="connsiteY28" fmla="*/ 1285041 h 1285041"/>
              <a:gd name="connsiteX29" fmla="*/ 1033807 w 1630154"/>
              <a:gd name="connsiteY29" fmla="*/ 1265162 h 1285041"/>
              <a:gd name="connsiteX30" fmla="*/ 1093441 w 1630154"/>
              <a:gd name="connsiteY30" fmla="*/ 1245284 h 1285041"/>
              <a:gd name="connsiteX31" fmla="*/ 1113320 w 1630154"/>
              <a:gd name="connsiteY31" fmla="*/ 1225406 h 1285041"/>
              <a:gd name="connsiteX32" fmla="*/ 1153076 w 1630154"/>
              <a:gd name="connsiteY32" fmla="*/ 1215467 h 1285041"/>
              <a:gd name="connsiteX33" fmla="*/ 1182893 w 1630154"/>
              <a:gd name="connsiteY33" fmla="*/ 1205528 h 1285041"/>
              <a:gd name="connsiteX34" fmla="*/ 1202772 w 1630154"/>
              <a:gd name="connsiteY34" fmla="*/ 1185649 h 1285041"/>
              <a:gd name="connsiteX35" fmla="*/ 1242528 w 1630154"/>
              <a:gd name="connsiteY35" fmla="*/ 1126015 h 1285041"/>
              <a:gd name="connsiteX36" fmla="*/ 1262407 w 1630154"/>
              <a:gd name="connsiteY36" fmla="*/ 1106136 h 1285041"/>
              <a:gd name="connsiteX37" fmla="*/ 1282285 w 1630154"/>
              <a:gd name="connsiteY37" fmla="*/ 1076319 h 1285041"/>
              <a:gd name="connsiteX38" fmla="*/ 1312102 w 1630154"/>
              <a:gd name="connsiteY38" fmla="*/ 1066380 h 1285041"/>
              <a:gd name="connsiteX39" fmla="*/ 1351859 w 1630154"/>
              <a:gd name="connsiteY39" fmla="*/ 1026623 h 1285041"/>
              <a:gd name="connsiteX40" fmla="*/ 1391615 w 1630154"/>
              <a:gd name="connsiteY40" fmla="*/ 966988 h 1285041"/>
              <a:gd name="connsiteX41" fmla="*/ 1441311 w 1630154"/>
              <a:gd name="connsiteY41" fmla="*/ 917293 h 1285041"/>
              <a:gd name="connsiteX42" fmla="*/ 1471128 w 1630154"/>
              <a:gd name="connsiteY42" fmla="*/ 907354 h 1285041"/>
              <a:gd name="connsiteX43" fmla="*/ 1520824 w 1630154"/>
              <a:gd name="connsiteY43" fmla="*/ 857658 h 1285041"/>
              <a:gd name="connsiteX44" fmla="*/ 1530763 w 1630154"/>
              <a:gd name="connsiteY44" fmla="*/ 817901 h 1285041"/>
              <a:gd name="connsiteX45" fmla="*/ 1540702 w 1630154"/>
              <a:gd name="connsiteY45" fmla="*/ 768206 h 1285041"/>
              <a:gd name="connsiteX46" fmla="*/ 1550641 w 1630154"/>
              <a:gd name="connsiteY46" fmla="*/ 738388 h 1285041"/>
              <a:gd name="connsiteX47" fmla="*/ 1570520 w 1630154"/>
              <a:gd name="connsiteY47" fmla="*/ 718510 h 1285041"/>
              <a:gd name="connsiteX48" fmla="*/ 1590398 w 1630154"/>
              <a:gd name="connsiteY48" fmla="*/ 648936 h 1285041"/>
              <a:gd name="connsiteX49" fmla="*/ 1610276 w 1630154"/>
              <a:gd name="connsiteY49" fmla="*/ 589301 h 1285041"/>
              <a:gd name="connsiteX50" fmla="*/ 1620215 w 1630154"/>
              <a:gd name="connsiteY50" fmla="*/ 559484 h 1285041"/>
              <a:gd name="connsiteX51" fmla="*/ 1630154 w 1630154"/>
              <a:gd name="connsiteY51" fmla="*/ 529667 h 1285041"/>
              <a:gd name="connsiteX52" fmla="*/ 1590398 w 1630154"/>
              <a:gd name="connsiteY52" fmla="*/ 350762 h 1285041"/>
              <a:gd name="connsiteX53" fmla="*/ 1580459 w 1630154"/>
              <a:gd name="connsiteY53" fmla="*/ 320945 h 1285041"/>
              <a:gd name="connsiteX54" fmla="*/ 1560580 w 1630154"/>
              <a:gd name="connsiteY54" fmla="*/ 291128 h 1285041"/>
              <a:gd name="connsiteX55" fmla="*/ 1510885 w 1630154"/>
              <a:gd name="connsiteY55" fmla="*/ 201675 h 1285041"/>
              <a:gd name="connsiteX56" fmla="*/ 1481067 w 1630154"/>
              <a:gd name="connsiteY56" fmla="*/ 171858 h 1285041"/>
              <a:gd name="connsiteX57" fmla="*/ 1421433 w 1630154"/>
              <a:gd name="connsiteY57" fmla="*/ 142041 h 1285041"/>
              <a:gd name="connsiteX58" fmla="*/ 1341920 w 1630154"/>
              <a:gd name="connsiteY58" fmla="*/ 82406 h 1285041"/>
              <a:gd name="connsiteX59" fmla="*/ 1192833 w 1630154"/>
              <a:gd name="connsiteY59" fmla="*/ 72467 h 1285041"/>
              <a:gd name="connsiteX60" fmla="*/ 1103380 w 1630154"/>
              <a:gd name="connsiteY60" fmla="*/ 52588 h 1285041"/>
              <a:gd name="connsiteX61" fmla="*/ 1073563 w 1630154"/>
              <a:gd name="connsiteY61" fmla="*/ 42649 h 1285041"/>
              <a:gd name="connsiteX62" fmla="*/ 984111 w 1630154"/>
              <a:gd name="connsiteY62" fmla="*/ 32710 h 1285041"/>
              <a:gd name="connsiteX63" fmla="*/ 725693 w 1630154"/>
              <a:gd name="connsiteY63" fmla="*/ 32710 h 1285041"/>
              <a:gd name="connsiteX64" fmla="*/ 576607 w 1630154"/>
              <a:gd name="connsiteY64" fmla="*/ 22771 h 1285041"/>
              <a:gd name="connsiteX65" fmla="*/ 387763 w 1630154"/>
              <a:gd name="connsiteY65" fmla="*/ 2893 h 1285041"/>
              <a:gd name="connsiteX66" fmla="*/ 357946 w 1630154"/>
              <a:gd name="connsiteY66" fmla="*/ 22771 h 1285041"/>
              <a:gd name="connsiteX67" fmla="*/ 348007 w 1630154"/>
              <a:gd name="connsiteY67" fmla="*/ 42649 h 128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630154" h="1285041">
                <a:moveTo>
                  <a:pt x="288372" y="72467"/>
                </a:moveTo>
                <a:cubicBezTo>
                  <a:pt x="271807" y="79093"/>
                  <a:pt x="254339" y="83802"/>
                  <a:pt x="238676" y="92345"/>
                </a:cubicBezTo>
                <a:cubicBezTo>
                  <a:pt x="131258" y="150936"/>
                  <a:pt x="218837" y="118834"/>
                  <a:pt x="149224" y="142041"/>
                </a:cubicBezTo>
                <a:cubicBezTo>
                  <a:pt x="142598" y="151980"/>
                  <a:pt x="134197" y="160942"/>
                  <a:pt x="129346" y="171858"/>
                </a:cubicBezTo>
                <a:cubicBezTo>
                  <a:pt x="120836" y="191006"/>
                  <a:pt x="124283" y="216677"/>
                  <a:pt x="109467" y="231493"/>
                </a:cubicBezTo>
                <a:cubicBezTo>
                  <a:pt x="90740" y="250220"/>
                  <a:pt x="70843" y="266218"/>
                  <a:pt x="59772" y="291128"/>
                </a:cubicBezTo>
                <a:cubicBezTo>
                  <a:pt x="51262" y="310275"/>
                  <a:pt x="46519" y="330884"/>
                  <a:pt x="39893" y="350762"/>
                </a:cubicBezTo>
                <a:cubicBezTo>
                  <a:pt x="16070" y="422228"/>
                  <a:pt x="44965" y="333011"/>
                  <a:pt x="20015" y="420336"/>
                </a:cubicBezTo>
                <a:cubicBezTo>
                  <a:pt x="17137" y="430410"/>
                  <a:pt x="13389" y="440215"/>
                  <a:pt x="10076" y="450154"/>
                </a:cubicBezTo>
                <a:cubicBezTo>
                  <a:pt x="-21" y="581413"/>
                  <a:pt x="-6331" y="577311"/>
                  <a:pt x="10076" y="708571"/>
                </a:cubicBezTo>
                <a:cubicBezTo>
                  <a:pt x="14804" y="746392"/>
                  <a:pt x="24453" y="733466"/>
                  <a:pt x="39893" y="768206"/>
                </a:cubicBezTo>
                <a:cubicBezTo>
                  <a:pt x="48403" y="787354"/>
                  <a:pt x="48149" y="810406"/>
                  <a:pt x="59772" y="827841"/>
                </a:cubicBezTo>
                <a:cubicBezTo>
                  <a:pt x="66398" y="837780"/>
                  <a:pt x="74799" y="846742"/>
                  <a:pt x="79650" y="857658"/>
                </a:cubicBezTo>
                <a:cubicBezTo>
                  <a:pt x="88160" y="876806"/>
                  <a:pt x="92902" y="897415"/>
                  <a:pt x="99528" y="917293"/>
                </a:cubicBezTo>
                <a:cubicBezTo>
                  <a:pt x="102841" y="927232"/>
                  <a:pt x="100750" y="941299"/>
                  <a:pt x="109467" y="947110"/>
                </a:cubicBezTo>
                <a:cubicBezTo>
                  <a:pt x="201233" y="1008285"/>
                  <a:pt x="88359" y="930222"/>
                  <a:pt x="159163" y="986867"/>
                </a:cubicBezTo>
                <a:cubicBezTo>
                  <a:pt x="168491" y="994329"/>
                  <a:pt x="179652" y="999283"/>
                  <a:pt x="188980" y="1006745"/>
                </a:cubicBezTo>
                <a:cubicBezTo>
                  <a:pt x="196297" y="1012599"/>
                  <a:pt x="201362" y="1021000"/>
                  <a:pt x="208859" y="1026623"/>
                </a:cubicBezTo>
                <a:cubicBezTo>
                  <a:pt x="227971" y="1040957"/>
                  <a:pt x="251599" y="1049487"/>
                  <a:pt x="268493" y="1066380"/>
                </a:cubicBezTo>
                <a:cubicBezTo>
                  <a:pt x="275119" y="1073006"/>
                  <a:pt x="281055" y="1080404"/>
                  <a:pt x="288372" y="1086258"/>
                </a:cubicBezTo>
                <a:cubicBezTo>
                  <a:pt x="307568" y="1101614"/>
                  <a:pt x="335971" y="1116597"/>
                  <a:pt x="357946" y="1126015"/>
                </a:cubicBezTo>
                <a:cubicBezTo>
                  <a:pt x="367576" y="1130142"/>
                  <a:pt x="378225" y="1131619"/>
                  <a:pt x="387763" y="1135954"/>
                </a:cubicBezTo>
                <a:cubicBezTo>
                  <a:pt x="414740" y="1148216"/>
                  <a:pt x="440772" y="1162458"/>
                  <a:pt x="467276" y="1175710"/>
                </a:cubicBezTo>
                <a:cubicBezTo>
                  <a:pt x="480528" y="1182336"/>
                  <a:pt x="492659" y="1191994"/>
                  <a:pt x="507033" y="1195588"/>
                </a:cubicBezTo>
                <a:lnTo>
                  <a:pt x="546789" y="1205528"/>
                </a:lnTo>
                <a:cubicBezTo>
                  <a:pt x="593728" y="1236820"/>
                  <a:pt x="560559" y="1220174"/>
                  <a:pt x="626302" y="1235345"/>
                </a:cubicBezTo>
                <a:cubicBezTo>
                  <a:pt x="666233" y="1244560"/>
                  <a:pt x="705815" y="1255223"/>
                  <a:pt x="745572" y="1265162"/>
                </a:cubicBezTo>
                <a:cubicBezTo>
                  <a:pt x="758824" y="1268475"/>
                  <a:pt x="771854" y="1272855"/>
                  <a:pt x="785328" y="1275101"/>
                </a:cubicBezTo>
                <a:lnTo>
                  <a:pt x="844963" y="1285041"/>
                </a:lnTo>
                <a:cubicBezTo>
                  <a:pt x="906186" y="1280668"/>
                  <a:pt x="972944" y="1281761"/>
                  <a:pt x="1033807" y="1265162"/>
                </a:cubicBezTo>
                <a:cubicBezTo>
                  <a:pt x="1054022" y="1259649"/>
                  <a:pt x="1093441" y="1245284"/>
                  <a:pt x="1093441" y="1245284"/>
                </a:cubicBezTo>
                <a:cubicBezTo>
                  <a:pt x="1100067" y="1238658"/>
                  <a:pt x="1104938" y="1229597"/>
                  <a:pt x="1113320" y="1225406"/>
                </a:cubicBezTo>
                <a:cubicBezTo>
                  <a:pt x="1125538" y="1219297"/>
                  <a:pt x="1139942" y="1219220"/>
                  <a:pt x="1153076" y="1215467"/>
                </a:cubicBezTo>
                <a:cubicBezTo>
                  <a:pt x="1163150" y="1212589"/>
                  <a:pt x="1172954" y="1208841"/>
                  <a:pt x="1182893" y="1205528"/>
                </a:cubicBezTo>
                <a:cubicBezTo>
                  <a:pt x="1189519" y="1198902"/>
                  <a:pt x="1197149" y="1193146"/>
                  <a:pt x="1202772" y="1185649"/>
                </a:cubicBezTo>
                <a:cubicBezTo>
                  <a:pt x="1217106" y="1166537"/>
                  <a:pt x="1225635" y="1142908"/>
                  <a:pt x="1242528" y="1126015"/>
                </a:cubicBezTo>
                <a:cubicBezTo>
                  <a:pt x="1249154" y="1119389"/>
                  <a:pt x="1256553" y="1113454"/>
                  <a:pt x="1262407" y="1106136"/>
                </a:cubicBezTo>
                <a:cubicBezTo>
                  <a:pt x="1269869" y="1096808"/>
                  <a:pt x="1272957" y="1083781"/>
                  <a:pt x="1282285" y="1076319"/>
                </a:cubicBezTo>
                <a:cubicBezTo>
                  <a:pt x="1290466" y="1069774"/>
                  <a:pt x="1302163" y="1069693"/>
                  <a:pt x="1312102" y="1066380"/>
                </a:cubicBezTo>
                <a:cubicBezTo>
                  <a:pt x="1325354" y="1053128"/>
                  <a:pt x="1341463" y="1042217"/>
                  <a:pt x="1351859" y="1026623"/>
                </a:cubicBezTo>
                <a:lnTo>
                  <a:pt x="1391615" y="966988"/>
                </a:lnTo>
                <a:cubicBezTo>
                  <a:pt x="1411493" y="937170"/>
                  <a:pt x="1408180" y="933858"/>
                  <a:pt x="1441311" y="917293"/>
                </a:cubicBezTo>
                <a:cubicBezTo>
                  <a:pt x="1450682" y="912608"/>
                  <a:pt x="1461189" y="910667"/>
                  <a:pt x="1471128" y="907354"/>
                </a:cubicBezTo>
                <a:cubicBezTo>
                  <a:pt x="1487693" y="890789"/>
                  <a:pt x="1515142" y="880385"/>
                  <a:pt x="1520824" y="857658"/>
                </a:cubicBezTo>
                <a:cubicBezTo>
                  <a:pt x="1524137" y="844406"/>
                  <a:pt x="1527800" y="831236"/>
                  <a:pt x="1530763" y="817901"/>
                </a:cubicBezTo>
                <a:cubicBezTo>
                  <a:pt x="1534428" y="801410"/>
                  <a:pt x="1536605" y="784595"/>
                  <a:pt x="1540702" y="768206"/>
                </a:cubicBezTo>
                <a:cubicBezTo>
                  <a:pt x="1543243" y="758042"/>
                  <a:pt x="1545251" y="747372"/>
                  <a:pt x="1550641" y="738388"/>
                </a:cubicBezTo>
                <a:cubicBezTo>
                  <a:pt x="1555462" y="730353"/>
                  <a:pt x="1563894" y="725136"/>
                  <a:pt x="1570520" y="718510"/>
                </a:cubicBezTo>
                <a:cubicBezTo>
                  <a:pt x="1603919" y="618314"/>
                  <a:pt x="1552962" y="773725"/>
                  <a:pt x="1590398" y="648936"/>
                </a:cubicBezTo>
                <a:cubicBezTo>
                  <a:pt x="1596419" y="628866"/>
                  <a:pt x="1603650" y="609179"/>
                  <a:pt x="1610276" y="589301"/>
                </a:cubicBezTo>
                <a:lnTo>
                  <a:pt x="1620215" y="559484"/>
                </a:lnTo>
                <a:lnTo>
                  <a:pt x="1630154" y="529667"/>
                </a:lnTo>
                <a:cubicBezTo>
                  <a:pt x="1606832" y="389731"/>
                  <a:pt x="1623021" y="448633"/>
                  <a:pt x="1590398" y="350762"/>
                </a:cubicBezTo>
                <a:cubicBezTo>
                  <a:pt x="1587085" y="340823"/>
                  <a:pt x="1586271" y="329662"/>
                  <a:pt x="1580459" y="320945"/>
                </a:cubicBezTo>
                <a:lnTo>
                  <a:pt x="1560580" y="291128"/>
                </a:lnTo>
                <a:cubicBezTo>
                  <a:pt x="1548082" y="253634"/>
                  <a:pt x="1545060" y="235849"/>
                  <a:pt x="1510885" y="201675"/>
                </a:cubicBezTo>
                <a:cubicBezTo>
                  <a:pt x="1500946" y="191736"/>
                  <a:pt x="1492762" y="179655"/>
                  <a:pt x="1481067" y="171858"/>
                </a:cubicBezTo>
                <a:cubicBezTo>
                  <a:pt x="1407880" y="123068"/>
                  <a:pt x="1496496" y="207721"/>
                  <a:pt x="1421433" y="142041"/>
                </a:cubicBezTo>
                <a:cubicBezTo>
                  <a:pt x="1388838" y="113521"/>
                  <a:pt x="1383001" y="86971"/>
                  <a:pt x="1341920" y="82406"/>
                </a:cubicBezTo>
                <a:cubicBezTo>
                  <a:pt x="1292419" y="76906"/>
                  <a:pt x="1242529" y="75780"/>
                  <a:pt x="1192833" y="72467"/>
                </a:cubicBezTo>
                <a:cubicBezTo>
                  <a:pt x="1158661" y="65633"/>
                  <a:pt x="1136141" y="61949"/>
                  <a:pt x="1103380" y="52588"/>
                </a:cubicBezTo>
                <a:cubicBezTo>
                  <a:pt x="1093307" y="49710"/>
                  <a:pt x="1083897" y="44371"/>
                  <a:pt x="1073563" y="42649"/>
                </a:cubicBezTo>
                <a:cubicBezTo>
                  <a:pt x="1043970" y="37717"/>
                  <a:pt x="1013928" y="36023"/>
                  <a:pt x="984111" y="32710"/>
                </a:cubicBezTo>
                <a:cubicBezTo>
                  <a:pt x="877651" y="-2775"/>
                  <a:pt x="995943" y="32710"/>
                  <a:pt x="725693" y="32710"/>
                </a:cubicBezTo>
                <a:cubicBezTo>
                  <a:pt x="675887" y="32710"/>
                  <a:pt x="626302" y="26084"/>
                  <a:pt x="576607" y="22771"/>
                </a:cubicBezTo>
                <a:cubicBezTo>
                  <a:pt x="506375" y="-639"/>
                  <a:pt x="506689" y="-3366"/>
                  <a:pt x="387763" y="2893"/>
                </a:cubicBezTo>
                <a:cubicBezTo>
                  <a:pt x="375834" y="3521"/>
                  <a:pt x="368630" y="17429"/>
                  <a:pt x="357946" y="22771"/>
                </a:cubicBezTo>
                <a:cubicBezTo>
                  <a:pt x="327241" y="38123"/>
                  <a:pt x="314414" y="25854"/>
                  <a:pt x="348007" y="4264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58D885-6893-4CA2-A3EA-AF71CB52BB4C}"/>
              </a:ext>
            </a:extLst>
          </p:cNvPr>
          <p:cNvSpPr txBox="1"/>
          <p:nvPr/>
        </p:nvSpPr>
        <p:spPr>
          <a:xfrm>
            <a:off x="10082933" y="1503115"/>
            <a:ext cx="1898865" cy="1200329"/>
          </a:xfrm>
          <a:prstGeom prst="rect">
            <a:avLst/>
          </a:prstGeom>
          <a:noFill/>
        </p:spPr>
        <p:txBody>
          <a:bodyPr wrap="square" rtlCol="0">
            <a:spAutoFit/>
          </a:bodyPr>
          <a:lstStyle/>
          <a:p>
            <a:pPr algn="ctr"/>
            <a:r>
              <a:rPr lang="es-MX" sz="2400" dirty="0">
                <a:latin typeface="Smoothy" pitchFamily="2" charset="77"/>
              </a:rPr>
              <a:t>Me conozco mejor que nadie</a:t>
            </a:r>
          </a:p>
        </p:txBody>
      </p:sp>
    </p:spTree>
    <p:extLst>
      <p:ext uri="{BB962C8B-B14F-4D97-AF65-F5344CB8AC3E}">
        <p14:creationId xmlns:p14="http://schemas.microsoft.com/office/powerpoint/2010/main" val="18078048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323" y="1701967"/>
            <a:ext cx="8743358" cy="4928522"/>
          </a:xfrm>
          <a:prstGeom prst="rect">
            <a:avLst/>
          </a:prstGeom>
        </p:spPr>
      </p:pic>
      <p:sp>
        <p:nvSpPr>
          <p:cNvPr id="2" name="TextBox 1"/>
          <p:cNvSpPr txBox="1"/>
          <p:nvPr/>
        </p:nvSpPr>
        <p:spPr>
          <a:xfrm>
            <a:off x="2526733" y="446745"/>
            <a:ext cx="6769667"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¿Qué es?</a:t>
            </a:r>
          </a:p>
        </p:txBody>
      </p:sp>
      <p:sp>
        <p:nvSpPr>
          <p:cNvPr id="3" name="TextBox 2"/>
          <p:cNvSpPr txBox="1"/>
          <p:nvPr/>
        </p:nvSpPr>
        <p:spPr>
          <a:xfrm>
            <a:off x="6423962" y="1442890"/>
            <a:ext cx="5791200" cy="49682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“Autodefensa” significa decirle a las personas lo que quiere y lo que necesita.</a:t>
            </a:r>
          </a:p>
          <a:p>
            <a:pPr algn="ctr"/>
            <a:endParaRPr lang="en-US" sz="4000" dirty="0">
              <a:latin typeface="Tahoma" panose="020B0604030504040204" pitchFamily="34" charset="0"/>
              <a:ea typeface="Tahoma" panose="020B0604030504040204" pitchFamily="34" charset="0"/>
              <a:cs typeface="Tahoma" panose="020B0604030504040204" pitchFamily="34" charset="0"/>
            </a:endParaRPr>
          </a:p>
          <a:p>
            <a:pPr algn="ctr"/>
            <a:r>
              <a:rPr lang="es-MX" sz="4000" b="0" i="0" strike="noStrike" cap="none" spc="0" baseline="0" dirty="0">
                <a:solidFill>
                  <a:srgbClr val="000000"/>
                </a:solidFill>
                <a:effectLst/>
                <a:latin typeface="Tahoma"/>
                <a:ea typeface="Tahoma"/>
                <a:cs typeface="Tahoma"/>
              </a:rPr>
              <a:t>Los </a:t>
            </a:r>
            <a:r>
              <a:rPr lang="es-MX" sz="4000" b="0" i="0" strike="noStrike" cap="none" spc="0" baseline="0" dirty="0" err="1">
                <a:solidFill>
                  <a:srgbClr val="000000"/>
                </a:solidFill>
                <a:effectLst/>
                <a:latin typeface="Tahoma"/>
                <a:ea typeface="Tahoma"/>
                <a:cs typeface="Tahoma"/>
              </a:rPr>
              <a:t>autodefensores</a:t>
            </a:r>
            <a:r>
              <a:rPr lang="es-MX" sz="4000" b="0" i="0" strike="noStrike" cap="none" spc="0" baseline="0" dirty="0">
                <a:solidFill>
                  <a:srgbClr val="000000"/>
                </a:solidFill>
                <a:effectLst/>
                <a:latin typeface="Tahoma"/>
                <a:ea typeface="Tahoma"/>
                <a:cs typeface="Tahoma"/>
              </a:rPr>
              <a:t> se defienden por sí mismos.</a:t>
            </a:r>
          </a:p>
        </p:txBody>
      </p:sp>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5184224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r="41777"/>
          <a:stretch>
            <a:fillRect/>
          </a:stretch>
        </p:blipFill>
        <p:spPr>
          <a:xfrm>
            <a:off x="0" y="1425428"/>
            <a:ext cx="5435397" cy="5149092"/>
          </a:xfrm>
          <a:prstGeom prst="rect">
            <a:avLst/>
          </a:prstGeom>
        </p:spPr>
      </p:pic>
      <p:sp>
        <p:nvSpPr>
          <p:cNvPr id="10" name="TextBox 9"/>
          <p:cNvSpPr txBox="1"/>
          <p:nvPr/>
        </p:nvSpPr>
        <p:spPr>
          <a:xfrm>
            <a:off x="1841500" y="428766"/>
            <a:ext cx="8718803"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¿Por qué es importante?</a:t>
            </a:r>
          </a:p>
        </p:txBody>
      </p:sp>
      <p:sp>
        <p:nvSpPr>
          <p:cNvPr id="7" name="TextBox 6"/>
          <p:cNvSpPr txBox="1"/>
          <p:nvPr/>
        </p:nvSpPr>
        <p:spPr>
          <a:xfrm>
            <a:off x="5450145" y="1425428"/>
            <a:ext cx="6208243" cy="5109091"/>
          </a:xfrm>
          <a:prstGeom prst="rect">
            <a:avLst/>
          </a:prstGeom>
          <a:noFill/>
        </p:spPr>
        <p:txBody>
          <a:bodyPr wrap="square" rtlCol="0">
            <a:spAutoFit/>
          </a:bodyPr>
          <a:lstStyle/>
          <a:p>
            <a:pPr marL="457200" indent="-457200">
              <a:spcAft>
                <a:spcPts val="1200"/>
              </a:spcAft>
              <a:buFont typeface="+mj-lt"/>
              <a:buAutoNum type="arabicPeriod"/>
            </a:pPr>
            <a:r>
              <a:rPr lang="es-MX" sz="3400" b="0" i="0" strike="noStrike" cap="none" spc="0" baseline="0" dirty="0">
                <a:solidFill>
                  <a:srgbClr val="000000"/>
                </a:solidFill>
                <a:effectLst/>
                <a:latin typeface="Tahoma"/>
                <a:ea typeface="Tahoma"/>
                <a:cs typeface="Tahoma"/>
              </a:rPr>
              <a:t>Las personas no pueden leerle la mente</a:t>
            </a:r>
            <a:br>
              <a:rPr sz="3400" dirty="0"/>
            </a:br>
            <a:endParaRPr lang="en-US" sz="3400"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200"/>
              </a:spcAft>
              <a:buFont typeface="+mj-lt"/>
              <a:buAutoNum type="arabicPeriod"/>
            </a:pPr>
            <a:r>
              <a:rPr lang="es-MX" sz="3400" b="0" i="0" strike="noStrike" cap="none" spc="0" baseline="0" dirty="0">
                <a:solidFill>
                  <a:srgbClr val="000000"/>
                </a:solidFill>
                <a:effectLst/>
                <a:latin typeface="Tahoma"/>
                <a:ea typeface="Tahoma"/>
                <a:cs typeface="Tahoma"/>
              </a:rPr>
              <a:t>Puede decirle lo que necesita a la pareja con quien sale.</a:t>
            </a:r>
            <a:br>
              <a:rPr sz="3400" dirty="0"/>
            </a:br>
            <a:endParaRPr lang="en-US" sz="3400"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200"/>
              </a:spcAft>
              <a:buFont typeface="+mj-lt"/>
              <a:buAutoNum type="arabicPeriod"/>
            </a:pPr>
            <a:r>
              <a:rPr lang="es-MX" sz="3400" b="0" i="0" strike="noStrike" cap="none" spc="0" baseline="0" dirty="0">
                <a:solidFill>
                  <a:srgbClr val="000000"/>
                </a:solidFill>
                <a:effectLst/>
                <a:latin typeface="Tahoma"/>
                <a:ea typeface="Tahoma"/>
                <a:cs typeface="Tahoma"/>
              </a:rPr>
              <a:t>Puede hablar de manera sana sobre cosas con las que no están de acuerdo.</a:t>
            </a:r>
          </a:p>
        </p:txBody>
      </p:sp>
      <p:sp>
        <p:nvSpPr>
          <p:cNvPr id="1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2127819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8" name="TextBox 7"/>
          <p:cNvSpPr txBox="1"/>
          <p:nvPr/>
        </p:nvSpPr>
        <p:spPr>
          <a:xfrm>
            <a:off x="902112" y="177203"/>
            <a:ext cx="10603832" cy="1569660"/>
          </a:xfrm>
          <a:prstGeom prst="rect">
            <a:avLst/>
          </a:prstGeom>
          <a:noFill/>
        </p:spPr>
        <p:txBody>
          <a:bodyPr wrap="square" rtlCol="0">
            <a:spAutoFit/>
          </a:bodyPr>
          <a:lstStyle/>
          <a:p>
            <a:pPr algn="ctr"/>
            <a:r>
              <a:rPr lang="es-MX" sz="4800" b="1" i="0" strike="noStrike" cap="none" spc="0" baseline="0" dirty="0">
                <a:solidFill>
                  <a:srgbClr val="000000"/>
                </a:solidFill>
                <a:effectLst/>
                <a:latin typeface="Tahoma"/>
                <a:ea typeface="Tahoma"/>
                <a:cs typeface="Tahoma"/>
              </a:rPr>
              <a:t>Caja de herramientas para relaciones sanas</a:t>
            </a:r>
          </a:p>
        </p:txBody>
      </p:sp>
      <p:sp>
        <p:nvSpPr>
          <p:cNvPr id="9" name="TextBox 8"/>
          <p:cNvSpPr txBox="1"/>
          <p:nvPr/>
        </p:nvSpPr>
        <p:spPr>
          <a:xfrm>
            <a:off x="4989363" y="1711210"/>
            <a:ext cx="6914147" cy="5042406"/>
          </a:xfrm>
          <a:prstGeom prst="rect">
            <a:avLst/>
          </a:prstGeom>
          <a:noFill/>
        </p:spPr>
        <p:txBody>
          <a:bodyPr wrap="square" rtlCol="0">
            <a:spAutoFit/>
          </a:bodyPr>
          <a:lstStyle/>
          <a:p>
            <a:pPr>
              <a:spcBef>
                <a:spcPts val="600"/>
              </a:spcBef>
              <a:spcAft>
                <a:spcPts val="200"/>
              </a:spcAft>
            </a:pPr>
            <a:r>
              <a:rPr lang="es-MX" sz="3200" b="0" i="0" strike="noStrike" cap="none" spc="0" baseline="0" dirty="0">
                <a:solidFill>
                  <a:srgbClr val="000000"/>
                </a:solidFill>
                <a:effectLst/>
                <a:latin typeface="Tahoma"/>
                <a:ea typeface="Tahoma"/>
                <a:cs typeface="Tahoma"/>
              </a:rPr>
              <a:t>Puede usar la herramienta Declaraciones “yo” para decirle a la pareja con quien sale lo que necesita. Podría decir:</a:t>
            </a:r>
            <a:br>
              <a:rPr sz="3200" dirty="0"/>
            </a:br>
            <a:endParaRPr lang="en-US" sz="3200" dirty="0">
              <a:latin typeface="Tahoma" panose="020B0604030504040204" pitchFamily="34" charset="0"/>
              <a:ea typeface="Tahoma" panose="020B0604030504040204" pitchFamily="34" charset="0"/>
              <a:cs typeface="Tahoma" panose="020B0604030504040204" pitchFamily="34" charset="0"/>
            </a:endParaRPr>
          </a:p>
          <a:p>
            <a:pPr marL="512763" indent="-39846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Yo necesito tiempo a solas.</a:t>
            </a:r>
          </a:p>
          <a:p>
            <a:pPr marL="512763" indent="-39846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Yo necesito ir a caminar para calmarme.</a:t>
            </a:r>
          </a:p>
          <a:p>
            <a:pPr marL="512763" indent="-398463">
              <a:buFont typeface="Arial" panose="020B0604020202020204" pitchFamily="34" charset="0"/>
              <a:buChar char="•"/>
            </a:pPr>
            <a:r>
              <a:rPr lang="es-MX" sz="3200" b="0" i="0" strike="noStrike" cap="none" spc="0" baseline="0" dirty="0">
                <a:solidFill>
                  <a:srgbClr val="000000"/>
                </a:solidFill>
                <a:effectLst/>
                <a:latin typeface="Tahoma"/>
                <a:ea typeface="Tahoma"/>
                <a:cs typeface="Tahoma"/>
              </a:rPr>
              <a:t>Yo necesito que usted me escuche.</a:t>
            </a:r>
          </a:p>
        </p:txBody>
      </p:sp>
      <p:sp>
        <p:nvSpPr>
          <p:cNvPr id="10" name="Footer Placeholder 3"/>
          <p:cNvSpPr txBox="1"/>
          <p:nvPr/>
        </p:nvSpPr>
        <p:spPr>
          <a:xfrm>
            <a:off x="8902119" y="651573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12" name="Picture 2" descr="4f9d871a-7f42-41a6-9d44-2b32673f4a0e@namprd16">
            <a:extLst>
              <a:ext uri="{FF2B5EF4-FFF2-40B4-BE49-F238E27FC236}">
                <a16:creationId xmlns:a16="http://schemas.microsoft.com/office/drawing/2014/main" id="{2692EF70-FC98-EA4E-8EF9-7988FEB11E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49581" y="1924066"/>
            <a:ext cx="7019859" cy="394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27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513" y="1167650"/>
            <a:ext cx="9588358" cy="54048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2" name="TextBox 1"/>
          <p:cNvSpPr txBox="1"/>
          <p:nvPr/>
        </p:nvSpPr>
        <p:spPr>
          <a:xfrm>
            <a:off x="6513095" y="2682591"/>
            <a:ext cx="5458261" cy="228600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Quiere hablar con su asesor de empleos sobre conseguir un trabajo nuevo.</a:t>
            </a:r>
          </a:p>
        </p:txBody>
      </p:sp>
      <p:sp>
        <p:nvSpPr>
          <p:cNvPr id="11" name="TextBox 10"/>
          <p:cNvSpPr txBox="1"/>
          <p:nvPr/>
        </p:nvSpPr>
        <p:spPr>
          <a:xfrm>
            <a:off x="2132452" y="285512"/>
            <a:ext cx="6769667" cy="830997"/>
          </a:xfrm>
          <a:prstGeom prst="rect">
            <a:avLst/>
          </a:prstGeom>
          <a:noFill/>
        </p:spPr>
        <p:txBody>
          <a:bodyPr wrap="square" rtlCol="0">
            <a:spAutoFit/>
          </a:bodyPr>
          <a:lstStyle/>
          <a:p>
            <a:r>
              <a:rPr lang="es-MX" sz="4800" b="1" i="0" strike="noStrike" cap="none" spc="0" baseline="0" dirty="0">
                <a:solidFill>
                  <a:srgbClr val="000000"/>
                </a:solidFill>
                <a:effectLst/>
                <a:latin typeface="Tahoma"/>
                <a:ea typeface="Tahoma"/>
                <a:cs typeface="Tahoma"/>
              </a:rPr>
              <a:t>Escenificación</a:t>
            </a:r>
          </a:p>
        </p:txBody>
      </p:sp>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3499752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12" name="TextBox 11"/>
          <p:cNvSpPr txBox="1"/>
          <p:nvPr/>
        </p:nvSpPr>
        <p:spPr>
          <a:xfrm>
            <a:off x="2197768" y="369196"/>
            <a:ext cx="6769667"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¡Pósteres!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63778" r="8263" b="57576"/>
          <a:stretch>
            <a:fillRect/>
          </a:stretch>
        </p:blipFill>
        <p:spPr>
          <a:xfrm>
            <a:off x="3031856" y="1331241"/>
            <a:ext cx="5935579" cy="5076929"/>
          </a:xfrm>
          <a:prstGeom prst="rect">
            <a:avLst/>
          </a:prstGeom>
        </p:spPr>
      </p:pic>
      <p:sp>
        <p:nvSpPr>
          <p:cNvPr id="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5984034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5D31203-92B5-8942-BE1C-4683E3EF4299}"/>
              </a:ext>
            </a:extLst>
          </p:cNvPr>
          <p:cNvGrpSpPr/>
          <p:nvPr/>
        </p:nvGrpSpPr>
        <p:grpSpPr>
          <a:xfrm>
            <a:off x="0" y="0"/>
            <a:ext cx="12192001" cy="6858000"/>
            <a:chOff x="0" y="0"/>
            <a:chExt cx="12192001" cy="6858000"/>
          </a:xfrm>
        </p:grpSpPr>
        <p:grpSp>
          <p:nvGrpSpPr>
            <p:cNvPr id="13" name="Group 12">
              <a:extLst>
                <a:ext uri="{FF2B5EF4-FFF2-40B4-BE49-F238E27FC236}">
                  <a16:creationId xmlns:a16="http://schemas.microsoft.com/office/drawing/2014/main" id="{462DE6EA-7B3D-B34C-8B63-965ECA231EE4}"/>
                </a:ext>
              </a:extLst>
            </p:cNvPr>
            <p:cNvGrpSpPr/>
            <p:nvPr/>
          </p:nvGrpSpPr>
          <p:grpSpPr>
            <a:xfrm>
              <a:off x="0" y="0"/>
              <a:ext cx="12192000" cy="6858000"/>
              <a:chOff x="0" y="0"/>
              <a:chExt cx="12192000" cy="6858000"/>
            </a:xfrm>
          </p:grpSpPr>
          <p:pic>
            <p:nvPicPr>
              <p:cNvPr id="27" name="Picture 26">
                <a:extLst>
                  <a:ext uri="{FF2B5EF4-FFF2-40B4-BE49-F238E27FC236}">
                    <a16:creationId xmlns:a16="http://schemas.microsoft.com/office/drawing/2014/main" id="{75152AE8-569F-B040-935B-B092A4FF4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A4DF0737-39A0-3D4D-96A2-EB3B9FA6E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4" name="Footer Placeholder 3">
              <a:extLst>
                <a:ext uri="{FF2B5EF4-FFF2-40B4-BE49-F238E27FC236}">
                  <a16:creationId xmlns:a16="http://schemas.microsoft.com/office/drawing/2014/main" id="{2DE3E835-0F84-0B44-82E1-9D11D2C36458}"/>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5" name="Picture 14">
              <a:extLst>
                <a:ext uri="{FF2B5EF4-FFF2-40B4-BE49-F238E27FC236}">
                  <a16:creationId xmlns:a16="http://schemas.microsoft.com/office/drawing/2014/main" id="{39DB867E-BD48-7843-8BD6-F5AB307B561D}"/>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6" name="Group 15">
              <a:extLst>
                <a:ext uri="{FF2B5EF4-FFF2-40B4-BE49-F238E27FC236}">
                  <a16:creationId xmlns:a16="http://schemas.microsoft.com/office/drawing/2014/main" id="{33BD73B5-963B-1343-B714-196C13AE51AF}"/>
                </a:ext>
              </a:extLst>
            </p:cNvPr>
            <p:cNvGrpSpPr/>
            <p:nvPr/>
          </p:nvGrpSpPr>
          <p:grpSpPr>
            <a:xfrm>
              <a:off x="2323753" y="343701"/>
              <a:ext cx="6386621" cy="2269566"/>
              <a:chOff x="2323753" y="343701"/>
              <a:chExt cx="6386621" cy="2269566"/>
            </a:xfrm>
          </p:grpSpPr>
          <p:sp>
            <p:nvSpPr>
              <p:cNvPr id="18" name="Oval 17">
                <a:extLst>
                  <a:ext uri="{FF2B5EF4-FFF2-40B4-BE49-F238E27FC236}">
                    <a16:creationId xmlns:a16="http://schemas.microsoft.com/office/drawing/2014/main" id="{E2F25C48-F003-4B47-848F-48085921B529}"/>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BDFD6A1-9289-0940-B17D-222DCE02C33D}"/>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A7A5CC4-31D2-AC4D-8F23-6D895CB23E51}"/>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1" name="TextBox 20">
                <a:extLst>
                  <a:ext uri="{FF2B5EF4-FFF2-40B4-BE49-F238E27FC236}">
                    <a16:creationId xmlns:a16="http://schemas.microsoft.com/office/drawing/2014/main" id="{780970D1-2974-D349-BB4B-81838CCED380}"/>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2" name="Group 21">
                <a:extLst>
                  <a:ext uri="{FF2B5EF4-FFF2-40B4-BE49-F238E27FC236}">
                    <a16:creationId xmlns:a16="http://schemas.microsoft.com/office/drawing/2014/main" id="{065E8DFE-747E-3A45-8775-088F6E36AFC6}"/>
                  </a:ext>
                </a:extLst>
              </p:cNvPr>
              <p:cNvGrpSpPr/>
              <p:nvPr/>
            </p:nvGrpSpPr>
            <p:grpSpPr>
              <a:xfrm>
                <a:off x="2482050" y="343701"/>
                <a:ext cx="5281205" cy="646331"/>
                <a:chOff x="2038214" y="274927"/>
                <a:chExt cx="4844516" cy="646331"/>
              </a:xfrm>
            </p:grpSpPr>
            <p:sp>
              <p:nvSpPr>
                <p:cNvPr id="25" name="Rectangle 24">
                  <a:extLst>
                    <a:ext uri="{FF2B5EF4-FFF2-40B4-BE49-F238E27FC236}">
                      <a16:creationId xmlns:a16="http://schemas.microsoft.com/office/drawing/2014/main" id="{7DFA1748-14F6-2449-80E9-1A008861D54B}"/>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F565E9A-63DD-C04F-BF80-9EB0943DD407}"/>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3" name="Oval 22">
                <a:extLst>
                  <a:ext uri="{FF2B5EF4-FFF2-40B4-BE49-F238E27FC236}">
                    <a16:creationId xmlns:a16="http://schemas.microsoft.com/office/drawing/2014/main" id="{FC4DCDFD-0EEA-654E-978D-09C6F869A7F0}"/>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E0A9A70-756A-8D41-8816-FD759A2A21D9}"/>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7" name="Rectangle 16">
              <a:extLst>
                <a:ext uri="{FF2B5EF4-FFF2-40B4-BE49-F238E27FC236}">
                  <a16:creationId xmlns:a16="http://schemas.microsoft.com/office/drawing/2014/main" id="{973967C9-7865-E947-AA23-EEDF73F384F5}"/>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8DFADDEB-1772-304D-9648-DEF1BD6E49E8}"/>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8" name="Picture 7">
            <a:extLst>
              <a:ext uri="{FF2B5EF4-FFF2-40B4-BE49-F238E27FC236}">
                <a16:creationId xmlns:a16="http://schemas.microsoft.com/office/drawing/2014/main" id="{01E37573-30DD-B94C-A43C-AC8DA8618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1" name="TextBox 10">
            <a:extLst>
              <a:ext uri="{FF2B5EF4-FFF2-40B4-BE49-F238E27FC236}">
                <a16:creationId xmlns:a16="http://schemas.microsoft.com/office/drawing/2014/main" id="{65618F10-AED9-8441-BEDD-42EA88554B06}"/>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32926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D5921192-5945-4097-AAEC-21F08E9F945D}"/>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08085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5010</TotalTime>
  <Words>1318</Words>
  <Application>Microsoft Macintosh PowerPoint</Application>
  <PresentationFormat>Widescreen</PresentationFormat>
  <Paragraphs>79</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Calibri</vt:lpstr>
      <vt:lpstr>PraterBlockPro</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178</cp:revision>
  <dcterms:created xsi:type="dcterms:W3CDTF">2021-06-11T20:56:57Z</dcterms:created>
  <dcterms:modified xsi:type="dcterms:W3CDTF">2023-02-28T21:45:32Z</dcterms:modified>
</cp:coreProperties>
</file>