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259" r:id="rId4"/>
    <p:sldId id="258" r:id="rId5"/>
    <p:sldId id="320" r:id="rId6"/>
    <p:sldId id="313" r:id="rId7"/>
    <p:sldId id="305" r:id="rId8"/>
    <p:sldId id="307" r:id="rId9"/>
    <p:sldId id="308" r:id="rId10"/>
    <p:sldId id="325" r:id="rId11"/>
    <p:sldId id="309" r:id="rId12"/>
    <p:sldId id="318" r:id="rId13"/>
    <p:sldId id="272" r:id="rId14"/>
    <p:sldId id="315" r:id="rId15"/>
    <p:sldId id="310" r:id="rId16"/>
    <p:sldId id="290" r:id="rId17"/>
    <p:sldId id="319" r:id="rId18"/>
    <p:sldId id="312" r:id="rId19"/>
    <p:sldId id="293" r:id="rId20"/>
    <p:sldId id="295" r:id="rId21"/>
    <p:sldId id="347" r:id="rId22"/>
    <p:sldId id="32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58AE69-BB0D-4DC5-468B-A35F0C87E091}" name="Anna Belle Burleson" initials="AB" userId="S::aburleson@safeaustin.org::0e673f5f-cb10-4973-aa79-e8683f2b9a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4658" autoAdjust="0"/>
  </p:normalViewPr>
  <p:slideViewPr>
    <p:cSldViewPr snapToGrid="0">
      <p:cViewPr varScale="1">
        <p:scale>
          <a:sx n="93" d="100"/>
          <a:sy n="93" d="100"/>
        </p:scale>
        <p:origin x="1864" y="200"/>
      </p:cViewPr>
      <p:guideLst/>
    </p:cSldViewPr>
  </p:slideViewPr>
  <p:notesTextViewPr>
    <p:cViewPr>
      <p:scale>
        <a:sx n="1" d="1"/>
        <a:sy n="1" d="1"/>
      </p:scale>
      <p:origin x="0" y="-728"/>
    </p:cViewPr>
  </p:notesTextViewPr>
  <p:sorterViewPr>
    <p:cViewPr>
      <p:scale>
        <a:sx n="200" d="100"/>
        <a:sy n="200" d="100"/>
      </p:scale>
      <p:origin x="0" y="-21672"/>
    </p:cViewPr>
  </p:sorterViewPr>
  <p:notesViewPr>
    <p:cSldViewPr snapToGrid="0">
      <p:cViewPr>
        <p:scale>
          <a:sx n="86" d="100"/>
          <a:sy n="86" d="100"/>
        </p:scale>
        <p:origin x="1386" y="-9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5/1/26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dirty="0"/>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Today we are starting something new. During this semester, </a:t>
            </a:r>
            <a:r>
              <a:rPr lang="en-US" sz="1200" i="1" kern="1200" baseline="0" dirty="0">
                <a:solidFill>
                  <a:schemeClr val="tx1"/>
                </a:solidFill>
                <a:effectLst/>
                <a:latin typeface="+mn-lt"/>
                <a:ea typeface="+mn-ea"/>
                <a:cs typeface="+mn-cs"/>
              </a:rPr>
              <a:t>we will be going through classes called </a:t>
            </a:r>
            <a:r>
              <a:rPr lang="en-US" sz="1200" i="1" u="sng" kern="1200" baseline="0" dirty="0">
                <a:solidFill>
                  <a:schemeClr val="tx1"/>
                </a:solidFill>
                <a:effectLst/>
                <a:latin typeface="+mn-lt"/>
                <a:ea typeface="+mn-ea"/>
                <a:cs typeface="+mn-cs"/>
              </a:rPr>
              <a:t>My Rights My Life</a:t>
            </a:r>
            <a:r>
              <a:rPr lang="en-US" sz="1200" i="1" u="none" kern="1200" baseline="0" dirty="0">
                <a:solidFill>
                  <a:schemeClr val="tx1"/>
                </a:solidFill>
                <a:effectLst/>
                <a:latin typeface="+mn-lt"/>
                <a:ea typeface="+mn-ea"/>
                <a:cs typeface="+mn-cs"/>
              </a:rPr>
              <a:t>, together. In these classes, we will talk about leadership and healthy relationships. Since today’s class is our first one, we will be doing </a:t>
            </a:r>
            <a:r>
              <a:rPr lang="en-US" sz="1200" i="1" kern="1200" dirty="0">
                <a:solidFill>
                  <a:schemeClr val="tx1"/>
                </a:solidFill>
                <a:effectLst/>
                <a:latin typeface="+mn-lt"/>
                <a:ea typeface="+mn-ea"/>
                <a:cs typeface="+mn-cs"/>
              </a:rPr>
              <a:t>introductions. This means we will have a chance to get to know each other a little more,</a:t>
            </a:r>
            <a:r>
              <a:rPr lang="en-US" sz="1200" i="1" kern="1200" baseline="0" dirty="0">
                <a:solidFill>
                  <a:schemeClr val="tx1"/>
                </a:solidFill>
                <a:effectLst/>
                <a:latin typeface="+mn-lt"/>
                <a:ea typeface="+mn-ea"/>
                <a:cs typeface="+mn-cs"/>
              </a:rPr>
              <a:t> and to learn about the classes themselves.</a:t>
            </a:r>
            <a:r>
              <a:rPr lang="en-US" sz="1200" i="1" kern="1200" dirty="0">
                <a:solidFill>
                  <a:schemeClr val="tx1"/>
                </a:solidFill>
                <a:effectLst/>
                <a:latin typeface="+mn-lt"/>
                <a:ea typeface="+mn-ea"/>
                <a:cs typeface="+mn-cs"/>
              </a:rPr>
              <a:t> We’ll also talk about how to</a:t>
            </a:r>
            <a:r>
              <a:rPr lang="en-US" sz="1200" i="1" kern="1200" baseline="0" dirty="0">
                <a:solidFill>
                  <a:schemeClr val="tx1"/>
                </a:solidFill>
                <a:effectLst/>
                <a:latin typeface="+mn-lt"/>
                <a:ea typeface="+mn-ea"/>
                <a:cs typeface="+mn-cs"/>
              </a:rPr>
              <a:t> make sure our class is a safe space to talk about relationships.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dirty="0"/>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Before we can really get started, we need to talk about making our time together feel safe for everyone. We want everyone to feel safe and good in </a:t>
            </a:r>
            <a:r>
              <a:rPr lang="en-US" sz="1200" i="1" u="sng" kern="1200" dirty="0">
                <a:solidFill>
                  <a:schemeClr val="tx1"/>
                </a:solidFill>
                <a:effectLst/>
                <a:latin typeface="+mn-lt"/>
                <a:ea typeface="+mn-ea"/>
                <a:cs typeface="+mn-cs"/>
              </a:rPr>
              <a:t>My Rights</a:t>
            </a:r>
            <a:r>
              <a:rPr lang="en-US" sz="1200" i="1" u="sng" kern="1200" baseline="0" dirty="0">
                <a:solidFill>
                  <a:schemeClr val="tx1"/>
                </a:solidFill>
                <a:effectLst/>
                <a:latin typeface="+mn-lt"/>
                <a:ea typeface="+mn-ea"/>
                <a:cs typeface="+mn-cs"/>
              </a:rPr>
              <a:t> My Life</a:t>
            </a:r>
            <a:r>
              <a:rPr lang="en-US" sz="1200" i="1" u="none" kern="1200" dirty="0">
                <a:solidFill>
                  <a:schemeClr val="tx1"/>
                </a:solidFill>
                <a:effectLst/>
                <a:latin typeface="+mn-lt"/>
                <a:ea typeface="+mn-ea"/>
                <a:cs typeface="+mn-cs"/>
              </a:rPr>
              <a:t> healthy relationship </a:t>
            </a:r>
            <a:r>
              <a:rPr lang="en-US" sz="1200" i="1" kern="1200" dirty="0">
                <a:solidFill>
                  <a:schemeClr val="tx1"/>
                </a:solidFill>
                <a:effectLst/>
                <a:latin typeface="+mn-lt"/>
                <a:ea typeface="+mn-ea"/>
                <a:cs typeface="+mn-cs"/>
              </a:rPr>
              <a:t>class! One thing we can do to make sure everyone in the class feels safe is to come up with our class</a:t>
            </a:r>
            <a:r>
              <a:rPr lang="en-US" sz="1200" i="1" kern="1200" baseline="0" dirty="0">
                <a:solidFill>
                  <a:schemeClr val="tx1"/>
                </a:solidFill>
                <a:effectLst/>
                <a:latin typeface="+mn-lt"/>
                <a:ea typeface="+mn-ea"/>
                <a:cs typeface="+mn-cs"/>
              </a:rPr>
              <a:t> rules</a:t>
            </a:r>
            <a:r>
              <a:rPr lang="en-US" sz="1200" i="1" kern="1200" dirty="0">
                <a:solidFill>
                  <a:schemeClr val="tx1"/>
                </a:solidFill>
                <a:effectLst/>
                <a:latin typeface="+mn-lt"/>
                <a:ea typeface="+mn-ea"/>
                <a:cs typeface="+mn-cs"/>
              </a:rPr>
              <a:t>. Throughout the semester, we will be talking about some things like personal boundaries</a:t>
            </a:r>
            <a:r>
              <a:rPr lang="en-US" sz="1200" i="1" kern="1200" baseline="0" dirty="0">
                <a:solidFill>
                  <a:schemeClr val="tx1"/>
                </a:solidFill>
                <a:effectLst/>
                <a:latin typeface="+mn-lt"/>
                <a:ea typeface="+mn-ea"/>
                <a:cs typeface="+mn-cs"/>
              </a:rPr>
              <a:t> with other people, t</a:t>
            </a:r>
            <a:r>
              <a:rPr lang="en-US" sz="1200" i="1" kern="1200" dirty="0">
                <a:solidFill>
                  <a:schemeClr val="tx1"/>
                </a:solidFill>
                <a:effectLst/>
                <a:latin typeface="+mn-lt"/>
                <a:ea typeface="+mn-ea"/>
                <a:cs typeface="+mn-cs"/>
              </a:rPr>
              <a:t>hat could be uncomfortable or hard to talk about. So, we really need to have a safe space to talk about these things. Class rules are things we all agree to follow so that everyone can talk</a:t>
            </a:r>
            <a:r>
              <a:rPr lang="en-US" sz="1200" i="1" kern="1200" baseline="0" dirty="0">
                <a:solidFill>
                  <a:schemeClr val="tx1"/>
                </a:solidFill>
                <a:effectLst/>
                <a:latin typeface="+mn-lt"/>
                <a:ea typeface="+mn-ea"/>
                <a:cs typeface="+mn-cs"/>
              </a:rPr>
              <a:t> in class</a:t>
            </a:r>
            <a:r>
              <a:rPr lang="en-US" sz="1200" i="1" kern="1200" dirty="0">
                <a:solidFill>
                  <a:schemeClr val="tx1"/>
                </a:solidFill>
                <a:effectLst/>
                <a:latin typeface="+mn-lt"/>
                <a:ea typeface="+mn-ea"/>
                <a:cs typeface="+mn-cs"/>
              </a:rPr>
              <a:t> and feel respected, safe, and welcomed. </a:t>
            </a:r>
          </a:p>
          <a:p>
            <a:pPr lvl="0"/>
            <a:endParaRPr lang="en-US" sz="1100" i="1" kern="1200" dirty="0">
              <a:solidFill>
                <a:schemeClr val="tx1"/>
              </a:solidFill>
              <a:effectLst/>
              <a:latin typeface="+mn-lt"/>
              <a:ea typeface="+mn-ea"/>
              <a:cs typeface="+mn-cs"/>
            </a:endParaRPr>
          </a:p>
          <a:p>
            <a:pPr lvl="0"/>
            <a:r>
              <a:rPr lang="en-US" sz="1200" i="1" kern="1200" baseline="0" dirty="0">
                <a:solidFill>
                  <a:schemeClr val="tx1"/>
                </a:solidFill>
                <a:effectLst/>
                <a:latin typeface="+mn-lt"/>
                <a:ea typeface="+mn-ea"/>
                <a:cs typeface="+mn-cs"/>
              </a:rPr>
              <a:t>For example, one rule I would like to add is “It’s okay to pass.” This means that if I ask a question and you don’t want to answer, you can say “I pass.” What do you all think? Do we want to add “It’s okay to pass” to our class rules? Give a thumbs up for yes and a thumbs down for no.</a:t>
            </a:r>
          </a:p>
          <a:p>
            <a:pPr lvl="0"/>
            <a:endParaRPr lang="en-US" sz="1200" i="1" kern="1200" baseline="0" dirty="0">
              <a:solidFill>
                <a:schemeClr val="tx1"/>
              </a:solidFill>
              <a:effectLst/>
              <a:latin typeface="+mn-lt"/>
              <a:ea typeface="+mn-ea"/>
              <a:cs typeface="+mn-cs"/>
            </a:endParaRPr>
          </a:p>
          <a:p>
            <a:pPr lvl="0"/>
            <a:r>
              <a:rPr lang="en-US" i="0" dirty="0"/>
              <a:t>Give students enough time to process the question and make their decisions. </a:t>
            </a:r>
            <a:r>
              <a:rPr lang="en-US" i="0" baseline="0" dirty="0"/>
              <a:t>If everyone gives a thumbs up, write “Okay to pass” on a whiteboard or chart paper. If some students give a thumbs down, ask them why they do not agree with the class rule. See if you can come up with a new rule that addresses the student’s concerns.</a:t>
            </a:r>
          </a:p>
          <a:p>
            <a:pPr lvl="0"/>
            <a:endParaRPr lang="en-US" sz="1200" i="0"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Does anyone have ideas about other rules we should include? What do we</a:t>
            </a:r>
            <a:r>
              <a:rPr lang="en-US" sz="1200" i="1" kern="1200" baseline="0" dirty="0">
                <a:solidFill>
                  <a:schemeClr val="tx1"/>
                </a:solidFill>
                <a:effectLst/>
                <a:latin typeface="+mn-lt"/>
                <a:ea typeface="+mn-ea"/>
                <a:cs typeface="+mn-cs"/>
              </a:rPr>
              <a:t> need so we can have a safe space?</a:t>
            </a:r>
          </a:p>
          <a:p>
            <a:pPr lvl="0"/>
            <a:endParaRPr lang="en-US" sz="1200" i="1" kern="1200" baseline="0" dirty="0">
              <a:solidFill>
                <a:schemeClr val="tx1"/>
              </a:solidFill>
              <a:effectLst/>
              <a:latin typeface="+mn-lt"/>
              <a:ea typeface="+mn-ea"/>
              <a:cs typeface="+mn-cs"/>
            </a:endParaRPr>
          </a:p>
          <a:p>
            <a:pPr lvl="0"/>
            <a:r>
              <a:rPr lang="en-US" sz="1100" i="0" dirty="0"/>
              <a:t>Give students enough time to process the question and make their decisions.</a:t>
            </a:r>
            <a:r>
              <a:rPr lang="en-US" sz="1100" i="0" baseline="0" dirty="0"/>
              <a:t> As students suggest sample rules, continue to check-in to see if the class agrees to the rule by asking them to give a thumbs up/thumbs down. It’s important that students commit together to following these rules. Once the class agrees on a rule, write it on a white board or chart paper.</a:t>
            </a:r>
          </a:p>
          <a:p>
            <a:pPr lvl="0"/>
            <a:endParaRPr lang="en-US" sz="1100" i="0" baseline="0" dirty="0"/>
          </a:p>
          <a:p>
            <a:pPr lvl="0"/>
            <a:r>
              <a:rPr lang="en-US" sz="1100" i="0" baseline="0" dirty="0"/>
              <a:t>As needed, you can use some of the sample prompting questions below to promote student discussion.</a:t>
            </a:r>
          </a:p>
          <a:p>
            <a:pPr marL="171450" lvl="2" indent="-171450">
              <a:buFont typeface="Arial" panose="020B0604020202020204" pitchFamily="34" charset="0"/>
              <a:buChar char="•"/>
            </a:pPr>
            <a:r>
              <a:rPr lang="en-US" sz="1200" i="0" u="none" strike="noStrike" kern="1200" dirty="0">
                <a:solidFill>
                  <a:schemeClr val="tx1"/>
                </a:solidFill>
                <a:effectLst/>
                <a:latin typeface="+mn-lt"/>
                <a:ea typeface="+mn-ea"/>
                <a:cs typeface="+mn-cs"/>
              </a:rPr>
              <a:t>What things make this a place where everyone is respected?</a:t>
            </a:r>
            <a:endParaRPr lang="en-US" sz="1100" i="0" u="none" strike="noStrike" kern="1200" dirty="0">
              <a:solidFill>
                <a:schemeClr val="tx1"/>
              </a:solidFill>
              <a:effectLst/>
              <a:latin typeface="+mn-lt"/>
              <a:ea typeface="+mn-ea"/>
              <a:cs typeface="+mn-cs"/>
            </a:endParaRPr>
          </a:p>
          <a:p>
            <a:pPr marL="171450" lvl="2" indent="-171450">
              <a:buFont typeface="Arial" panose="020B0604020202020204" pitchFamily="34" charset="0"/>
              <a:buChar char="•"/>
            </a:pPr>
            <a:r>
              <a:rPr lang="en-US" sz="1200" i="0" u="none" strike="noStrike" kern="1200" dirty="0">
                <a:solidFill>
                  <a:schemeClr val="tx1"/>
                </a:solidFill>
                <a:effectLst/>
                <a:latin typeface="+mn-lt"/>
                <a:ea typeface="+mn-ea"/>
                <a:cs typeface="+mn-cs"/>
              </a:rPr>
              <a:t>If somebody says something personal in here, is it okay to tell other people who aren’t in the class?</a:t>
            </a:r>
            <a:endParaRPr lang="en-US" sz="1100" i="0" u="none" strike="noStrike" kern="1200" dirty="0">
              <a:solidFill>
                <a:schemeClr val="tx1"/>
              </a:solidFill>
              <a:effectLst/>
              <a:latin typeface="+mn-lt"/>
              <a:ea typeface="+mn-ea"/>
              <a:cs typeface="+mn-cs"/>
            </a:endParaRPr>
          </a:p>
          <a:p>
            <a:pPr marL="171450" lvl="2" indent="-171450">
              <a:buFont typeface="Arial" panose="020B0604020202020204" pitchFamily="34" charset="0"/>
              <a:buChar char="•"/>
            </a:pPr>
            <a:r>
              <a:rPr lang="en-US" sz="1200" i="0" u="none" strike="noStrike" kern="1200" dirty="0">
                <a:solidFill>
                  <a:schemeClr val="tx1"/>
                </a:solidFill>
                <a:effectLst/>
                <a:latin typeface="+mn-lt"/>
                <a:ea typeface="+mn-ea"/>
                <a:cs typeface="+mn-cs"/>
              </a:rPr>
              <a:t>How will we make sure everyone gets to take a turn to share?</a:t>
            </a:r>
            <a:endParaRPr lang="en-US" sz="1100" i="0" u="none" strike="noStrike" kern="1200" dirty="0">
              <a:solidFill>
                <a:schemeClr val="tx1"/>
              </a:solidFill>
              <a:effectLst/>
              <a:latin typeface="+mn-lt"/>
              <a:ea typeface="+mn-ea"/>
              <a:cs typeface="+mn-cs"/>
            </a:endParaRPr>
          </a:p>
          <a:p>
            <a:pPr marL="171450" lvl="2" indent="-171450">
              <a:buFont typeface="Arial" panose="020B0604020202020204" pitchFamily="34" charset="0"/>
              <a:buChar char="•"/>
            </a:pPr>
            <a:r>
              <a:rPr lang="en-US" sz="1200" i="0" u="none" strike="noStrike" kern="1200" dirty="0">
                <a:solidFill>
                  <a:schemeClr val="tx1"/>
                </a:solidFill>
                <a:effectLst/>
                <a:latin typeface="+mn-lt"/>
                <a:ea typeface="+mn-ea"/>
                <a:cs typeface="+mn-cs"/>
              </a:rPr>
              <a:t>What should you do if you want to talk? </a:t>
            </a:r>
          </a:p>
          <a:p>
            <a:pPr marL="171450" lvl="2" indent="-171450">
              <a:buFont typeface="Arial" panose="020B0604020202020204" pitchFamily="34" charset="0"/>
              <a:buChar char="•"/>
            </a:pPr>
            <a:r>
              <a:rPr lang="en-US" sz="1200" i="0" u="none" strike="noStrike" kern="1200" dirty="0">
                <a:solidFill>
                  <a:schemeClr val="tx1"/>
                </a:solidFill>
                <a:effectLst/>
                <a:latin typeface="+mn-lt"/>
                <a:ea typeface="+mn-ea"/>
                <a:cs typeface="+mn-cs"/>
              </a:rPr>
              <a:t>You can tell</a:t>
            </a:r>
            <a:r>
              <a:rPr lang="en-US" sz="1200" i="0" u="none" strike="noStrike" kern="1200" baseline="0" dirty="0">
                <a:solidFill>
                  <a:schemeClr val="tx1"/>
                </a:solidFill>
                <a:effectLst/>
                <a:latin typeface="+mn-lt"/>
                <a:ea typeface="+mn-ea"/>
                <a:cs typeface="+mn-cs"/>
              </a:rPr>
              <a:t> anyone what the trainers/teachers say in the class – just not something personal your classmates share. [This is important given we are not asking class members to keep ‘secrets’ just to respect what classmates share. They can tell anyone what teachers and SAFE staff say.].  </a:t>
            </a:r>
            <a:endParaRPr lang="en-US" sz="1200" i="0" u="none" strike="noStrike" kern="1200" dirty="0">
              <a:solidFill>
                <a:schemeClr val="tx1"/>
              </a:solidFill>
              <a:effectLst/>
              <a:latin typeface="+mn-lt"/>
              <a:ea typeface="+mn-ea"/>
              <a:cs typeface="+mn-cs"/>
            </a:endParaRPr>
          </a:p>
          <a:p>
            <a:pPr marL="171450" lvl="2" indent="-171450">
              <a:buFont typeface="Arial" panose="020B0604020202020204" pitchFamily="34" charset="0"/>
              <a:buChar char="•"/>
            </a:pPr>
            <a:endParaRPr lang="en-US" sz="1200" i="0" u="none" strike="noStrike" kern="1200" dirty="0">
              <a:solidFill>
                <a:schemeClr val="tx1"/>
              </a:solidFill>
              <a:effectLst/>
              <a:latin typeface="+mn-lt"/>
              <a:ea typeface="+mn-ea"/>
              <a:cs typeface="+mn-cs"/>
            </a:endParaRPr>
          </a:p>
          <a:p>
            <a:pPr marL="0" lvl="2" indent="0">
              <a:buFont typeface="Arial" panose="020B0604020202020204" pitchFamily="34" charset="0"/>
              <a:buNone/>
            </a:pPr>
            <a:r>
              <a:rPr lang="en-US" sz="1200" i="0" u="none" strike="noStrike" kern="1200" dirty="0">
                <a:solidFill>
                  <a:schemeClr val="tx1"/>
                </a:solidFill>
                <a:effectLst/>
                <a:latin typeface="+mn-lt"/>
                <a:ea typeface="+mn-ea"/>
                <a:cs typeface="+mn-cs"/>
              </a:rPr>
              <a:t>Some sample agreements are included below for your reference:</a:t>
            </a:r>
            <a:endParaRPr lang="en-US" sz="1100" i="0" u="none" strike="noStrike" kern="1200" dirty="0">
              <a:solidFill>
                <a:schemeClr val="tx1"/>
              </a:solidFill>
              <a:effectLst/>
              <a:latin typeface="+mn-lt"/>
              <a:ea typeface="+mn-ea"/>
              <a:cs typeface="+mn-cs"/>
            </a:endParaRPr>
          </a:p>
          <a:p>
            <a:pPr marL="171450" lvl="2" indent="-171450">
              <a:buFont typeface="Arial" panose="020B0604020202020204" pitchFamily="34" charset="0"/>
              <a:buChar char="•"/>
            </a:pPr>
            <a:r>
              <a:rPr lang="en-US" sz="1200" i="0" u="none" strike="noStrike" kern="1200" dirty="0">
                <a:solidFill>
                  <a:schemeClr val="tx1"/>
                </a:solidFill>
                <a:effectLst/>
                <a:latin typeface="+mn-lt"/>
                <a:ea typeface="+mn-ea"/>
                <a:cs typeface="+mn-cs"/>
              </a:rPr>
              <a:t>We raise our hands if we want to talk. </a:t>
            </a:r>
            <a:endParaRPr lang="en-US" sz="1100" i="0" u="none" strike="noStrike" kern="1200" dirty="0">
              <a:solidFill>
                <a:schemeClr val="tx1"/>
              </a:solidFill>
              <a:effectLst/>
              <a:latin typeface="+mn-lt"/>
              <a:ea typeface="+mn-ea"/>
              <a:cs typeface="+mn-cs"/>
            </a:endParaRPr>
          </a:p>
          <a:p>
            <a:pPr marL="171450" lvl="2" indent="-171450">
              <a:buFont typeface="Arial" panose="020B0604020202020204" pitchFamily="34" charset="0"/>
              <a:buChar char="•"/>
            </a:pPr>
            <a:r>
              <a:rPr lang="en-US" sz="1200" i="0" u="none" strike="noStrike" kern="1200" dirty="0">
                <a:solidFill>
                  <a:schemeClr val="tx1"/>
                </a:solidFill>
                <a:effectLst/>
                <a:latin typeface="+mn-lt"/>
                <a:ea typeface="+mn-ea"/>
                <a:cs typeface="+mn-cs"/>
              </a:rPr>
              <a:t>We don’t tell others what your classmates or other students say in here, so everybody can feel comfortable sharing.</a:t>
            </a:r>
          </a:p>
          <a:p>
            <a:pPr marL="171450" lvl="2" indent="-171450">
              <a:buFont typeface="Arial" panose="020B0604020202020204" pitchFamily="34" charset="0"/>
              <a:buChar char="•"/>
            </a:pPr>
            <a:r>
              <a:rPr lang="en-US" sz="1200" i="0" u="none" strike="noStrike" kern="1200" dirty="0">
                <a:solidFill>
                  <a:schemeClr val="tx1"/>
                </a:solidFill>
                <a:effectLst/>
                <a:latin typeface="+mn-lt"/>
                <a:ea typeface="+mn-ea"/>
                <a:cs typeface="+mn-cs"/>
              </a:rPr>
              <a:t>You can tell others</a:t>
            </a:r>
            <a:r>
              <a:rPr lang="en-US" sz="1200" i="0" u="none" strike="noStrike" kern="1200" baseline="0" dirty="0">
                <a:solidFill>
                  <a:schemeClr val="tx1"/>
                </a:solidFill>
                <a:effectLst/>
                <a:latin typeface="+mn-lt"/>
                <a:ea typeface="+mn-ea"/>
                <a:cs typeface="+mn-cs"/>
              </a:rPr>
              <a:t> anything that your teachers and SAFE staff say in here.  </a:t>
            </a:r>
            <a:r>
              <a:rPr lang="en-US" sz="1200" i="0" u="none" strike="noStrike" kern="1200" dirty="0">
                <a:solidFill>
                  <a:schemeClr val="tx1"/>
                </a:solidFill>
                <a:effectLst/>
                <a:latin typeface="+mn-lt"/>
                <a:ea typeface="+mn-ea"/>
                <a:cs typeface="+mn-cs"/>
              </a:rPr>
              <a:t> </a:t>
            </a:r>
            <a:endParaRPr lang="en-US" sz="1100" i="0" u="none" strike="noStrike" kern="1200" dirty="0">
              <a:solidFill>
                <a:schemeClr val="tx1"/>
              </a:solidFill>
              <a:effectLst/>
              <a:latin typeface="+mn-lt"/>
              <a:ea typeface="+mn-ea"/>
              <a:cs typeface="+mn-cs"/>
            </a:endParaRPr>
          </a:p>
          <a:p>
            <a:pPr marL="171450" lvl="2" indent="-171450">
              <a:buFont typeface="Arial" panose="020B0604020202020204" pitchFamily="34" charset="0"/>
              <a:buChar char="•"/>
            </a:pPr>
            <a:r>
              <a:rPr lang="en-US" sz="1200" i="0" u="none" strike="noStrike" kern="1200" dirty="0">
                <a:solidFill>
                  <a:schemeClr val="tx1"/>
                </a:solidFill>
                <a:effectLst/>
                <a:latin typeface="+mn-lt"/>
                <a:ea typeface="+mn-ea"/>
                <a:cs typeface="+mn-cs"/>
              </a:rPr>
              <a:t>We never have to talk if we don’t want to. </a:t>
            </a:r>
            <a:endParaRPr lang="en-US" sz="1100" i="0" u="none" strike="noStrike" kern="1200" dirty="0">
              <a:solidFill>
                <a:schemeClr val="tx1"/>
              </a:solidFill>
              <a:effectLst/>
              <a:latin typeface="+mn-lt"/>
              <a:ea typeface="+mn-ea"/>
              <a:cs typeface="+mn-cs"/>
            </a:endParaRPr>
          </a:p>
          <a:p>
            <a:pPr marL="171450" lvl="2" indent="-171450">
              <a:buFont typeface="Arial" panose="020B0604020202020204" pitchFamily="34" charset="0"/>
              <a:buChar char="•"/>
            </a:pPr>
            <a:r>
              <a:rPr lang="en-US" sz="1200" i="0" u="none" strike="noStrike" kern="1200" dirty="0">
                <a:solidFill>
                  <a:schemeClr val="tx1"/>
                </a:solidFill>
                <a:effectLst/>
                <a:latin typeface="+mn-lt"/>
                <a:ea typeface="+mn-ea"/>
                <a:cs typeface="+mn-cs"/>
              </a:rPr>
              <a:t>If we are talking a lot, we can “step back” and let others talk. </a:t>
            </a:r>
          </a:p>
          <a:p>
            <a:pPr marL="171450" lvl="2" indent="-171450">
              <a:buFont typeface="Arial" panose="020B0604020202020204" pitchFamily="34" charset="0"/>
              <a:buChar char="•"/>
            </a:pPr>
            <a:r>
              <a:rPr lang="en-US" sz="1200" i="0" u="none" strike="noStrike" kern="1200" dirty="0">
                <a:solidFill>
                  <a:schemeClr val="tx1"/>
                </a:solidFill>
                <a:effectLst/>
                <a:latin typeface="+mn-lt"/>
                <a:ea typeface="+mn-ea"/>
                <a:cs typeface="+mn-cs"/>
              </a:rPr>
              <a:t>Everyone is respected.</a:t>
            </a:r>
            <a:endParaRPr lang="en-US" sz="1100" i="0" u="none" strike="noStrike" kern="1200" dirty="0">
              <a:solidFill>
                <a:schemeClr val="tx1"/>
              </a:solidFill>
              <a:effectLst/>
              <a:latin typeface="+mn-lt"/>
              <a:ea typeface="+mn-ea"/>
              <a:cs typeface="+mn-cs"/>
            </a:endParaRPr>
          </a:p>
          <a:p>
            <a:pPr lvl="1"/>
            <a:endParaRPr lang="en-US" sz="1200" i="1" u="none" strike="noStrike" kern="1200" dirty="0">
              <a:solidFill>
                <a:schemeClr val="tx1"/>
              </a:solidFill>
              <a:effectLst/>
              <a:latin typeface="+mn-lt"/>
              <a:ea typeface="+mn-ea"/>
              <a:cs typeface="+mn-cs"/>
            </a:endParaRPr>
          </a:p>
          <a:p>
            <a:pPr marL="0" lvl="1"/>
            <a:r>
              <a:rPr lang="en-US" sz="1200" i="0" u="none" strike="noStrike" kern="1200" dirty="0">
                <a:solidFill>
                  <a:schemeClr val="tx1"/>
                </a:solidFill>
                <a:effectLst/>
                <a:latin typeface="+mn-lt"/>
                <a:ea typeface="+mn-ea"/>
                <a:cs typeface="+mn-cs"/>
              </a:rPr>
              <a:t>Say:</a:t>
            </a:r>
            <a:r>
              <a:rPr lang="en-US" sz="1200" i="0" u="none" strike="noStrike" kern="1200" baseline="0" dirty="0">
                <a:solidFill>
                  <a:schemeClr val="tx1"/>
                </a:solidFill>
                <a:effectLst/>
                <a:latin typeface="+mn-lt"/>
                <a:ea typeface="+mn-ea"/>
                <a:cs typeface="+mn-cs"/>
              </a:rPr>
              <a:t> </a:t>
            </a:r>
            <a:r>
              <a:rPr lang="en-US" sz="1200" i="1" u="none" strike="noStrike" kern="1200" baseline="0" dirty="0">
                <a:solidFill>
                  <a:schemeClr val="tx1"/>
                </a:solidFill>
                <a:effectLst/>
                <a:latin typeface="+mn-lt"/>
                <a:ea typeface="+mn-ea"/>
                <a:cs typeface="+mn-cs"/>
              </a:rPr>
              <a:t>This is a great list! I will keep this list up for all of our classes this year  so we can look at it and make sure we are all following the same rules. We can also change the rules or add new ones if we need to. Does everyone agree to follow these rules so our class can be a safe space? Give a thumbs up for yes and a thumbs down for no. </a:t>
            </a:r>
          </a:p>
          <a:p>
            <a:pPr marL="0" lvl="1"/>
            <a:endParaRPr lang="en-US" sz="1200" i="1" u="none" strike="noStrike" kern="1200" baseline="0" dirty="0">
              <a:solidFill>
                <a:schemeClr val="tx1"/>
              </a:solidFill>
              <a:effectLst/>
              <a:latin typeface="+mn-lt"/>
              <a:ea typeface="+mn-ea"/>
              <a:cs typeface="+mn-cs"/>
            </a:endParaRPr>
          </a:p>
          <a:p>
            <a:pPr marL="0" lvl="1"/>
            <a:r>
              <a:rPr lang="en-US" sz="1200" i="0" dirty="0"/>
              <a:t>Give students enough time to process the question and make their decisions. S</a:t>
            </a:r>
            <a:r>
              <a:rPr lang="en-US" sz="1200" i="0" baseline="0" dirty="0"/>
              <a:t>tudents should commit together to following these rules.</a:t>
            </a:r>
            <a:r>
              <a:rPr lang="en-US" sz="1200" i="1" u="none" strike="noStrike" kern="1200" dirty="0">
                <a:solidFill>
                  <a:schemeClr val="tx1"/>
                </a:solidFill>
                <a:effectLst/>
                <a:latin typeface="+mn-lt"/>
                <a:ea typeface="+mn-ea"/>
                <a:cs typeface="+mn-cs"/>
              </a:rPr>
              <a:t> </a:t>
            </a:r>
            <a:r>
              <a:rPr lang="en-US" sz="1200" i="0" u="none" strike="noStrike" kern="1200" dirty="0">
                <a:solidFill>
                  <a:schemeClr val="tx1"/>
                </a:solidFill>
                <a:effectLst/>
                <a:latin typeface="+mn-lt"/>
                <a:ea typeface="+mn-ea"/>
                <a:cs typeface="+mn-cs"/>
              </a:rPr>
              <a:t>If anyone does not give</a:t>
            </a:r>
            <a:r>
              <a:rPr lang="en-US" sz="1200" i="0" u="none" strike="noStrike" kern="1200" baseline="0" dirty="0">
                <a:solidFill>
                  <a:schemeClr val="tx1"/>
                </a:solidFill>
                <a:effectLst/>
                <a:latin typeface="+mn-lt"/>
                <a:ea typeface="+mn-ea"/>
                <a:cs typeface="+mn-cs"/>
              </a:rPr>
              <a:t> a thumbs up</a:t>
            </a:r>
            <a:r>
              <a:rPr lang="en-US" sz="1200" i="0" u="none" strike="noStrike" kern="1200" dirty="0">
                <a:solidFill>
                  <a:schemeClr val="tx1"/>
                </a:solidFill>
                <a:effectLst/>
                <a:latin typeface="+mn-lt"/>
                <a:ea typeface="+mn-ea"/>
                <a:cs typeface="+mn-cs"/>
              </a:rPr>
              <a:t>, ask them if they’d be willing to share why they don’t agree. Pull in classmates to discuss the concerns and to build a set of rules that everyone finds acceptable.</a:t>
            </a:r>
            <a:endParaRPr lang="en-US" sz="110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dirty="0"/>
          </a:p>
        </p:txBody>
      </p:sp>
    </p:spTree>
    <p:extLst>
      <p:ext uri="{BB962C8B-B14F-4D97-AF65-F5344CB8AC3E}">
        <p14:creationId xmlns:p14="http://schemas.microsoft.com/office/powerpoint/2010/main" val="717176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sz="1200" i="1" kern="1200" dirty="0">
                <a:solidFill>
                  <a:schemeClr val="tx1"/>
                </a:solidFill>
                <a:effectLst/>
                <a:latin typeface="+mn-lt"/>
                <a:ea typeface="+mn-ea"/>
                <a:cs typeface="+mn-cs"/>
              </a:rPr>
              <a:t>One thing teachers have to do to keep you safe is get help if you tell us that someone is hurting you or hurting someone you know. This is called being a mandatory</a:t>
            </a:r>
            <a:r>
              <a:rPr lang="en-US" sz="1200" i="1" kern="1200" baseline="0" dirty="0">
                <a:solidFill>
                  <a:schemeClr val="tx1"/>
                </a:solidFill>
                <a:effectLst/>
                <a:latin typeface="+mn-lt"/>
                <a:ea typeface="+mn-ea"/>
                <a:cs typeface="+mn-cs"/>
              </a:rPr>
              <a:t> reporter.</a:t>
            </a:r>
            <a:r>
              <a:rPr lang="en-US" sz="1200" i="1" kern="1200" dirty="0">
                <a:solidFill>
                  <a:schemeClr val="tx1"/>
                </a:solidFill>
                <a:effectLst/>
                <a:latin typeface="+mn-lt"/>
                <a:ea typeface="+mn-ea"/>
                <a:cs typeface="+mn-cs"/>
              </a:rPr>
              <a:t> The way that I get help is by calling APS or CPS. APS is Adult Protective Services and CPS is Child Protective Services. I will always tell you if I need to call APS or CPS, and I will ask you if you want to call APS or CPS</a:t>
            </a:r>
            <a:r>
              <a:rPr lang="en-US" sz="1200" i="1" kern="1200" baseline="0" dirty="0">
                <a:solidFill>
                  <a:schemeClr val="tx1"/>
                </a:solidFill>
                <a:effectLst/>
                <a:latin typeface="+mn-lt"/>
                <a:ea typeface="+mn-ea"/>
                <a:cs typeface="+mn-cs"/>
              </a:rPr>
              <a:t> yourself, </a:t>
            </a:r>
            <a:r>
              <a:rPr lang="en-US" sz="1200" i="1" kern="1200" dirty="0">
                <a:solidFill>
                  <a:schemeClr val="tx1"/>
                </a:solidFill>
                <a:effectLst/>
                <a:latin typeface="+mn-lt"/>
                <a:ea typeface="+mn-ea"/>
                <a:cs typeface="+mn-cs"/>
              </a:rPr>
              <a:t>if you want me to call, or if you want us to make the call together. </a:t>
            </a:r>
            <a:r>
              <a:rPr lang="en-US" sz="1200" b="0" i="1" u="none" strike="noStrike" kern="1200" dirty="0">
                <a:solidFill>
                  <a:schemeClr val="tx1"/>
                </a:solidFill>
                <a:effectLst/>
                <a:latin typeface="+mn-lt"/>
                <a:ea typeface="+mn-ea"/>
                <a:cs typeface="+mn-cs"/>
              </a:rPr>
              <a:t>Does anyone have any questions about that?</a:t>
            </a: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F5B3D-642E-4B28-87C2-F57D082516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877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That</a:t>
            </a:r>
            <a:r>
              <a:rPr lang="en-US" i="1" baseline="0" dirty="0"/>
              <a:t> was a lot of information, and you all are doing an amazing job! Every week in class we will take a brain break in the middle. This is a chance to move a little and take a break from thinking!</a:t>
            </a:r>
          </a:p>
          <a:p>
            <a:endParaRPr lang="en-US" dirty="0"/>
          </a:p>
          <a:p>
            <a:r>
              <a:rPr lang="en-US" dirty="0"/>
              <a:t>Below are three ideas to give students a quick opportunity for a brain break. You are also welcome to come up with your own ideas for brain breaks that work best for your class.</a:t>
            </a:r>
          </a:p>
          <a:p>
            <a:endParaRPr lang="en-US" dirty="0"/>
          </a:p>
          <a:p>
            <a:r>
              <a:rPr lang="en-US" b="1" dirty="0"/>
              <a:t>Five finger breathing</a:t>
            </a:r>
          </a:p>
          <a:p>
            <a:r>
              <a:rPr lang="en-US" b="0" dirty="0"/>
              <a:t>For this exercise, have all students place</a:t>
            </a:r>
            <a:r>
              <a:rPr lang="en-US" b="0" baseline="0" dirty="0"/>
              <a:t> their hand in front of their chest with their five fingers spread out. Next, use the pointer finger of the other hand to trace up and down each of the five fingers, beginning with the thumb. As students trace up a finger, they will breathe in. As they trace down a finger, they will breathe out. When students breathe out on the pinky finger, you can tell them to shake out their hands and arms. As the school year goes on, you can ask students to lead this exercise for their peers.</a:t>
            </a:r>
          </a:p>
          <a:p>
            <a:endParaRPr lang="en-US" b="0" baseline="0" dirty="0"/>
          </a:p>
          <a:p>
            <a:r>
              <a:rPr lang="en-US" b="0" baseline="0" dirty="0"/>
              <a:t>If this exercise is physically inaccessible for your class, you can also model the hand tracing for students while they breathe in and out.</a:t>
            </a:r>
          </a:p>
          <a:p>
            <a:endParaRPr lang="en-US" b="0" dirty="0"/>
          </a:p>
          <a:p>
            <a:r>
              <a:rPr lang="en-US" b="1" dirty="0"/>
              <a:t>Stretch break</a:t>
            </a:r>
          </a:p>
          <a:p>
            <a:r>
              <a:rPr lang="en-US" b="0" dirty="0"/>
              <a:t>Lead students through</a:t>
            </a:r>
            <a:r>
              <a:rPr lang="en-US" b="0" baseline="0" dirty="0"/>
              <a:t> a series of basic stretches. These can be completed in a chair, or while standing up, depending on the accommodation needs of your class. Some ideas include reaching toward the ceiling, stretching one arm at a time across the chest, reaching toward toes, turning head from side to side, etc. Ask students to hold a pose while you count to ten. As the school year goes on, you can ask students to lead stretches for their peers.</a:t>
            </a:r>
          </a:p>
          <a:p>
            <a:endParaRPr lang="en-US" b="0" dirty="0"/>
          </a:p>
          <a:p>
            <a:r>
              <a:rPr lang="en-US" b="1" dirty="0"/>
              <a:t>Dance party</a:t>
            </a:r>
          </a:p>
          <a:p>
            <a:r>
              <a:rPr lang="en-US" b="0" dirty="0"/>
              <a:t>If your class likes to dance, you can put on a short song for them to dance to.</a:t>
            </a:r>
            <a:r>
              <a:rPr lang="en-US" b="0" baseline="0" dirty="0"/>
              <a:t> </a:t>
            </a:r>
            <a:r>
              <a:rPr lang="en-US" b="0" baseline="0"/>
              <a:t>This is especially effective if you are able to find a song that relates to the theme for that week’s class.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dirty="0"/>
          </a:p>
        </p:txBody>
      </p:sp>
    </p:spTree>
    <p:extLst>
      <p:ext uri="{BB962C8B-B14F-4D97-AF65-F5344CB8AC3E}">
        <p14:creationId xmlns:p14="http://schemas.microsoft.com/office/powerpoint/2010/main" val="3898501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The last thing</a:t>
            </a:r>
            <a:r>
              <a:rPr lang="en-US" sz="1200" i="1" kern="1200" baseline="0" dirty="0">
                <a:solidFill>
                  <a:schemeClr val="tx1"/>
                </a:solidFill>
                <a:effectLst/>
                <a:latin typeface="+mn-lt"/>
                <a:ea typeface="+mn-ea"/>
                <a:cs typeface="+mn-cs"/>
              </a:rPr>
              <a:t> we are going to do today is play a Getting to Know You game!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dirty="0"/>
          </a:p>
        </p:txBody>
      </p:sp>
    </p:spTree>
    <p:extLst>
      <p:ext uri="{BB962C8B-B14F-4D97-AF65-F5344CB8AC3E}">
        <p14:creationId xmlns:p14="http://schemas.microsoft.com/office/powerpoint/2010/main" val="1689689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It’s time for us to play a game! We’ll use this game to get to know each other a little bit more. In</a:t>
            </a:r>
            <a:r>
              <a:rPr lang="en-US" sz="1200" i="1" kern="1200" baseline="0" dirty="0">
                <a:solidFill>
                  <a:schemeClr val="tx1"/>
                </a:solidFill>
                <a:effectLst/>
                <a:latin typeface="+mn-lt"/>
                <a:ea typeface="+mn-ea"/>
                <a:cs typeface="+mn-cs"/>
              </a:rPr>
              <a:t> just a minute, everyone is going to get in a circle. I have a beach ball with the numbers 1 through 6 on it. We are going to take turns tossing and catching the ball. When you catch the ball, you will look to see what number your hand landed on. You will answer the question that goes along with the number. For example, if your hand lands on the number one, you will share your favorite food. After you are done sharing, you can toss the ball to someone else. Make sure to say their name before you toss so they know you are passing the ball to them! Does anyone have any questions about how to play?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students and teachers form a circle. Ask for a volunteer to go first. The facilitator will toss the beach ball to this volunteer. The volunteer will say what number their hand landed on as they catch the ball. The facilitator will read the question that corresponds with that number. After they’ve answered their question, they should say the name of the person they want to go next and toss the ball to them.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After answering their question, the second person says the name of a person who has not shared yet and tosses the ball to them. Keep tossing the ball until every person has had a chance to share.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Beach </a:t>
            </a:r>
            <a:r>
              <a:rPr lang="en-US" sz="1200" kern="1200" baseline="0" dirty="0">
                <a:solidFill>
                  <a:schemeClr val="tx1"/>
                </a:solidFill>
                <a:effectLst/>
                <a:latin typeface="+mn-lt"/>
                <a:ea typeface="+mn-ea"/>
                <a:cs typeface="+mn-cs"/>
              </a:rPr>
              <a:t>Ball Game Questions:</a:t>
            </a:r>
          </a:p>
          <a:p>
            <a:pPr marL="228600" lvl="0" indent="-228600">
              <a:buFont typeface="+mj-lt"/>
              <a:buAutoNum type="arabicPeriod"/>
            </a:pPr>
            <a:r>
              <a:rPr lang="en-US" sz="1200" kern="1200" baseline="0" dirty="0">
                <a:solidFill>
                  <a:schemeClr val="tx1"/>
                </a:solidFill>
                <a:effectLst/>
                <a:latin typeface="+mn-lt"/>
                <a:ea typeface="+mn-ea"/>
                <a:cs typeface="+mn-cs"/>
              </a:rPr>
              <a:t>What is your favorite food?</a:t>
            </a:r>
          </a:p>
          <a:p>
            <a:pPr marL="228600" lvl="0" indent="-228600">
              <a:buFont typeface="+mj-lt"/>
              <a:buAutoNum type="arabicPeriod"/>
            </a:pPr>
            <a:r>
              <a:rPr lang="en-US" sz="1200" kern="1200" baseline="0" dirty="0">
                <a:solidFill>
                  <a:schemeClr val="tx1"/>
                </a:solidFill>
                <a:effectLst/>
                <a:latin typeface="+mn-lt"/>
                <a:ea typeface="+mn-ea"/>
                <a:cs typeface="+mn-cs"/>
              </a:rPr>
              <a:t>What do you like to do for fun?</a:t>
            </a:r>
          </a:p>
          <a:p>
            <a:pPr marL="228600" lvl="0" indent="-228600">
              <a:buFont typeface="+mj-lt"/>
              <a:buAutoNum type="arabicPeriod"/>
            </a:pPr>
            <a:r>
              <a:rPr lang="en-US" sz="1200" kern="1200" baseline="0" dirty="0">
                <a:solidFill>
                  <a:schemeClr val="tx1"/>
                </a:solidFill>
                <a:effectLst/>
                <a:latin typeface="+mn-lt"/>
                <a:ea typeface="+mn-ea"/>
                <a:cs typeface="+mn-cs"/>
              </a:rPr>
              <a:t>What is your favorite color?</a:t>
            </a:r>
          </a:p>
          <a:p>
            <a:pPr marL="228600" lvl="0" indent="-228600">
              <a:buFont typeface="+mj-lt"/>
              <a:buAutoNum type="arabicPeriod"/>
            </a:pPr>
            <a:r>
              <a:rPr lang="en-US" sz="1200" kern="1200" baseline="0" dirty="0">
                <a:solidFill>
                  <a:schemeClr val="tx1"/>
                </a:solidFill>
                <a:effectLst/>
                <a:latin typeface="+mn-lt"/>
                <a:ea typeface="+mn-ea"/>
                <a:cs typeface="+mn-cs"/>
              </a:rPr>
              <a:t>What is your favorite song?</a:t>
            </a:r>
          </a:p>
          <a:p>
            <a:pPr marL="228600" lvl="0" indent="-228600">
              <a:buFont typeface="+mj-lt"/>
              <a:buAutoNum type="arabicPeriod"/>
            </a:pPr>
            <a:r>
              <a:rPr lang="en-US" sz="1200" kern="1200" baseline="0" dirty="0">
                <a:solidFill>
                  <a:schemeClr val="tx1"/>
                </a:solidFill>
                <a:effectLst/>
                <a:latin typeface="+mn-lt"/>
                <a:ea typeface="+mn-ea"/>
                <a:cs typeface="+mn-cs"/>
              </a:rPr>
              <a:t>What is your favorite animal?</a:t>
            </a:r>
          </a:p>
          <a:p>
            <a:pPr marL="228600" lvl="0" indent="-228600">
              <a:buFont typeface="+mj-lt"/>
              <a:buAutoNum type="arabicPeriod"/>
            </a:pPr>
            <a:r>
              <a:rPr lang="en-US" sz="1200" kern="1200" baseline="0" dirty="0">
                <a:solidFill>
                  <a:schemeClr val="tx1"/>
                </a:solidFill>
                <a:effectLst/>
                <a:latin typeface="+mn-lt"/>
                <a:ea typeface="+mn-ea"/>
                <a:cs typeface="+mn-cs"/>
              </a:rPr>
              <a:t>What is your favorite movie?</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Accommodation</a:t>
            </a:r>
            <a:r>
              <a:rPr lang="en-US" sz="1200" kern="1200" dirty="0">
                <a:solidFill>
                  <a:schemeClr val="tx1"/>
                </a:solidFill>
                <a:effectLst/>
                <a:latin typeface="+mn-lt"/>
                <a:ea typeface="+mn-ea"/>
                <a:cs typeface="+mn-cs"/>
              </a:rPr>
              <a:t>: If tossing and catching the ball is a physical barrier to some students, roll or bounce the ball. Another option is to ask a student to volunteer to be the runner. The runner can walk the ball from one student to the next. (See lesson plan materials list for additional suggestions.)</a:t>
            </a:r>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dirty="0"/>
          </a:p>
        </p:txBody>
      </p:sp>
    </p:spTree>
    <p:extLst>
      <p:ext uri="{BB962C8B-B14F-4D97-AF65-F5344CB8AC3E}">
        <p14:creationId xmlns:p14="http://schemas.microsoft.com/office/powerpoint/2010/main" val="2673847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Does anyone have any questions about today’s class?</a:t>
            </a:r>
          </a:p>
          <a:p>
            <a:endParaRPr lang="en-US" i="1" dirty="0"/>
          </a:p>
          <a:p>
            <a:r>
              <a:rPr lang="en-US" i="0" dirty="0"/>
              <a:t>Give students enough time to process the question and make their decisions. </a:t>
            </a:r>
            <a:r>
              <a:rPr lang="en-US" i="0" baseline="0" dirty="0"/>
              <a:t> </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Say:</a:t>
            </a:r>
            <a:r>
              <a:rPr lang="en-US" i="0" baseline="0" dirty="0"/>
              <a:t> </a:t>
            </a:r>
            <a:r>
              <a:rPr lang="en-US" sz="1200" i="1" u="none" strike="noStrike" kern="1200" baseline="0" dirty="0">
                <a:solidFill>
                  <a:schemeClr val="tx1"/>
                </a:solidFill>
                <a:effectLst/>
                <a:latin typeface="+mn-lt"/>
                <a:ea typeface="+mn-ea"/>
                <a:cs typeface="+mn-cs"/>
              </a:rPr>
              <a:t>You can always ask questions out loud. Every time we have class, I will also give you a blank notecard. I</a:t>
            </a:r>
            <a:r>
              <a:rPr lang="en-US" i="1" dirty="0"/>
              <a:t>f </a:t>
            </a:r>
            <a:r>
              <a:rPr lang="en-US" sz="1200" i="1" kern="1200" dirty="0">
                <a:solidFill>
                  <a:schemeClr val="tx1"/>
                </a:solidFill>
                <a:effectLst/>
                <a:latin typeface="+mn-lt"/>
                <a:ea typeface="+mn-ea"/>
                <a:cs typeface="+mn-cs"/>
              </a:rPr>
              <a:t>you don’t want to ask your question out loud, you can write it on a notecard and leave it on your desk. You can also ask someone you trust to help you write your question on the notecard. I will pick up the notecards and will answer the questions the next time we meet. When I answer a question, I won’t tell anyone who asked it.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dirty="0"/>
          </a:p>
        </p:txBody>
      </p:sp>
    </p:spTree>
    <p:extLst>
      <p:ext uri="{BB962C8B-B14F-4D97-AF65-F5344CB8AC3E}">
        <p14:creationId xmlns:p14="http://schemas.microsoft.com/office/powerpoint/2010/main" val="675031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At the end of every class I will ask you some questions to see what you learned in class. We call this an exit ticket.</a:t>
            </a:r>
          </a:p>
          <a:p>
            <a:endParaRPr lang="en-US" i="1" baseline="0" dirty="0"/>
          </a:p>
          <a:p>
            <a:r>
              <a:rPr lang="en-US" i="1" baseline="0" dirty="0"/>
              <a:t>What will I do if you tell me someone is hurting you? Hold up one finger for “get help by calling APS or CPS” and hold up two fingers for “nothing.”</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That’s right! If you ever tell me that you are being hurt, or that someone else is being hurt, I would need to get help. I get help by calling Adult Protective Services, or Child Protective Services.</a:t>
            </a:r>
            <a:endParaRPr lang="en-US"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194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What is </a:t>
            </a:r>
            <a:r>
              <a:rPr lang="en-US" i="1" u="sng" baseline="0" dirty="0"/>
              <a:t>My Rights My Life</a:t>
            </a:r>
            <a:r>
              <a:rPr lang="en-US" i="1" u="none" baseline="0" dirty="0"/>
              <a:t> class about</a:t>
            </a:r>
            <a:r>
              <a:rPr lang="en-US" i="1" baseline="0" dirty="0"/>
              <a:t>? Hold up one finger for “healthy relationships,” two fingers for “getting a job,” and three fingers for “cooking.”</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u="sng" baseline="0" dirty="0"/>
              <a:t>My Rights My Life</a:t>
            </a:r>
            <a:r>
              <a:rPr lang="en-US" i="1" u="none" baseline="0" dirty="0"/>
              <a:t> classes are all about healthy relationships. We’ll talk about the things that make your relationships with friends, family, coworkers, and teachers feel good and safe for both people.</a:t>
            </a:r>
            <a:endParaRPr lang="en-US" i="0" u="sng"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dirty="0"/>
          </a:p>
        </p:txBody>
      </p:sp>
    </p:spTree>
    <p:extLst>
      <p:ext uri="{BB962C8B-B14F-4D97-AF65-F5344CB8AC3E}">
        <p14:creationId xmlns:p14="http://schemas.microsoft.com/office/powerpoint/2010/main" val="3276496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What is one thing you will learn in </a:t>
            </a:r>
            <a:r>
              <a:rPr lang="en-US" i="1" u="sng" baseline="0" dirty="0"/>
              <a:t>My Rights My Life</a:t>
            </a:r>
            <a:r>
              <a:rPr lang="en-US" i="1" u="none" baseline="0" dirty="0"/>
              <a:t> class?</a:t>
            </a:r>
            <a:endParaRPr lang="en-US" i="1" baseline="0" dirty="0"/>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If students do not generate any answers on their own, you can revisit slide eight.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dirty="0"/>
          </a:p>
        </p:txBody>
      </p:sp>
    </p:spTree>
    <p:extLst>
      <p:ext uri="{BB962C8B-B14F-4D97-AF65-F5344CB8AC3E}">
        <p14:creationId xmlns:p14="http://schemas.microsoft.com/office/powerpoint/2010/main" val="3388418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It was awesome getting to know everybody a little bit today. We will close every class by saying our power statement, “I know me best.” This means that each of you know yourself better than anyone else does. Over the next few weeks, you’ll keep learning more about yourselves, and how to tell other people what you’re thinking and feeling. Let’s gather together and on the count of three, say our power statement</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Have each interested student put one hand in the middle of the circle. Ask for a student volunteer to count to three. After three, all participants say the power statement while lifting their hands into the air. Students</a:t>
            </a:r>
            <a:r>
              <a:rPr lang="en-US" sz="1200" i="0" kern="1200" baseline="0" dirty="0">
                <a:solidFill>
                  <a:schemeClr val="tx1"/>
                </a:solidFill>
                <a:effectLst/>
                <a:latin typeface="+mn-lt"/>
                <a:ea typeface="+mn-ea"/>
                <a:cs typeface="+mn-cs"/>
              </a:rPr>
              <a:t> can also stand in the circle without touching hands if they prefer.</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dirty="0"/>
          </a:p>
        </p:txBody>
      </p:sp>
    </p:spTree>
    <p:extLst>
      <p:ext uri="{BB962C8B-B14F-4D97-AF65-F5344CB8AC3E}">
        <p14:creationId xmlns:p14="http://schemas.microsoft.com/office/powerpoint/2010/main" val="308358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Every time we have class, you will get a new Important</a:t>
            </a:r>
            <a:r>
              <a:rPr lang="en-US" sz="1200" i="1" kern="1200" baseline="0" dirty="0">
                <a:solidFill>
                  <a:schemeClr val="tx1"/>
                </a:solidFill>
                <a:effectLst/>
                <a:latin typeface="+mn-lt"/>
                <a:ea typeface="+mn-ea"/>
                <a:cs typeface="+mn-cs"/>
              </a:rPr>
              <a:t> Words Sheet. The words on the left and bottom of the screen will stay the same for every class. The words in the middle will be new each time. These new words are the vocabulary words for the class. You may know some of them, or they may all be new to you. Either one is okay!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a:solidFill>
                  <a:schemeClr val="tx1"/>
                </a:solidFill>
                <a:effectLst/>
                <a:latin typeface="+mn-lt"/>
                <a:ea typeface="+mn-ea"/>
                <a:cs typeface="+mn-cs"/>
              </a:rPr>
              <a:t>You can use your Important Words Sheets all year in this class. For example, if you ever need help, you can point to the square on the left side of the sheet. If you need to take a break at any time, you can point to the square at the bottom of the sheet. Let’s go over all of the words on this week’s Important Words Sheet.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can print this slide separately so each student can use the Important Words Sheet as a communication board throughout</a:t>
            </a:r>
            <a:r>
              <a:rPr lang="en-US" sz="1200" kern="1200" baseline="0" dirty="0">
                <a:solidFill>
                  <a:schemeClr val="tx1"/>
                </a:solidFill>
                <a:effectLst/>
                <a:latin typeface="+mn-lt"/>
                <a:ea typeface="+mn-ea"/>
                <a:cs typeface="+mn-cs"/>
              </a:rPr>
              <a:t> class</a:t>
            </a:r>
            <a:r>
              <a:rPr lang="en-US" sz="1200" kern="1200" dirty="0">
                <a:solidFill>
                  <a:schemeClr val="tx1"/>
                </a:solidFill>
                <a:effectLst/>
                <a:latin typeface="+mn-lt"/>
                <a:ea typeface="+mn-ea"/>
                <a:cs typeface="+mn-cs"/>
              </a:rPr>
              <a:t>. Review the words using the suggested definitions below. To enhance understanding, you can ask students to come up with their own definitions for vocabulary words or to provide a sentence or scenario using the new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Core Board Words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chemeClr val="tx1"/>
                </a:solidFill>
                <a:effectLst/>
                <a:latin typeface="+mn-lt"/>
                <a:ea typeface="+mn-ea"/>
                <a:cs typeface="+mn-cs"/>
              </a:rPr>
              <a:t>Yes/No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chemeClr val="tx1"/>
                </a:solidFill>
                <a:effectLst/>
                <a:latin typeface="+mn-lt"/>
                <a:ea typeface="+mn-ea"/>
                <a:cs typeface="+mn-cs"/>
              </a:rPr>
              <a:t>I need help: </a:t>
            </a:r>
            <a:r>
              <a:rPr lang="en-US" sz="1200" b="0" kern="1200" baseline="0" dirty="0">
                <a:solidFill>
                  <a:schemeClr val="tx1"/>
                </a:solidFill>
                <a:effectLst/>
                <a:latin typeface="+mn-lt"/>
                <a:ea typeface="+mn-ea"/>
                <a:cs typeface="+mn-cs"/>
              </a:rPr>
              <a:t>You can point to this if you need someone to make something easier for you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chemeClr val="tx1"/>
                </a:solidFill>
                <a:effectLst/>
                <a:latin typeface="+mn-lt"/>
                <a:ea typeface="+mn-ea"/>
                <a:cs typeface="+mn-cs"/>
              </a:rPr>
              <a:t>I have a question:</a:t>
            </a:r>
            <a:r>
              <a:rPr lang="en-US" sz="1200" b="0" kern="1200" baseline="0" dirty="0">
                <a:solidFill>
                  <a:schemeClr val="tx1"/>
                </a:solidFill>
                <a:effectLst/>
                <a:latin typeface="+mn-lt"/>
                <a:ea typeface="+mn-ea"/>
                <a:cs typeface="+mn-cs"/>
              </a:rPr>
              <a:t> You can point to this if you want to ask someone something.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rgbClr val="FF0000"/>
                </a:solidFill>
                <a:effectLst/>
                <a:latin typeface="+mn-lt"/>
                <a:ea typeface="+mn-ea"/>
                <a:cs typeface="+mn-cs"/>
              </a:rPr>
              <a:t>Trust:</a:t>
            </a:r>
            <a:r>
              <a:rPr lang="en-US" sz="1200" b="0" kern="1200" baseline="0" dirty="0">
                <a:solidFill>
                  <a:srgbClr val="FF0000"/>
                </a:solidFill>
                <a:effectLst/>
                <a:latin typeface="+mn-lt"/>
                <a:ea typeface="+mn-ea"/>
                <a:cs typeface="+mn-cs"/>
              </a:rPr>
              <a:t> </a:t>
            </a:r>
            <a:r>
              <a:rPr lang="en-US" sz="1200" b="0" kern="1200" dirty="0">
                <a:solidFill>
                  <a:srgbClr val="FF0000"/>
                </a:solidFill>
                <a:effectLst/>
                <a:latin typeface="+mn-lt"/>
                <a:ea typeface="+mn-ea"/>
                <a:cs typeface="+mn-cs"/>
              </a:rPr>
              <a:t>Trust means you </a:t>
            </a:r>
            <a:r>
              <a:rPr lang="en-US" sz="1200" b="0" i="1" kern="1200" dirty="0">
                <a:solidFill>
                  <a:srgbClr val="FF0000"/>
                </a:solidFill>
                <a:effectLst/>
                <a:latin typeface="+mn-lt"/>
                <a:ea typeface="+mn-ea"/>
                <a:cs typeface="+mn-cs"/>
              </a:rPr>
              <a:t>feel</a:t>
            </a:r>
            <a:r>
              <a:rPr lang="en-US" sz="1200" b="0" kern="1200" dirty="0">
                <a:solidFill>
                  <a:srgbClr val="FF0000"/>
                </a:solidFill>
                <a:effectLst/>
                <a:latin typeface="+mn-lt"/>
                <a:ea typeface="+mn-ea"/>
                <a:cs typeface="+mn-cs"/>
              </a:rPr>
              <a:t> safe with another person, </a:t>
            </a:r>
            <a:r>
              <a:rPr lang="en-US" sz="1200" b="0" i="1" kern="1200" dirty="0">
                <a:solidFill>
                  <a:srgbClr val="FF0000"/>
                </a:solidFill>
                <a:effectLst/>
                <a:latin typeface="+mn-lt"/>
                <a:ea typeface="+mn-ea"/>
                <a:cs typeface="+mn-cs"/>
              </a:rPr>
              <a:t>believe</a:t>
            </a:r>
            <a:r>
              <a:rPr lang="en-US" sz="1200" b="0" kern="1200" dirty="0">
                <a:solidFill>
                  <a:srgbClr val="FF0000"/>
                </a:solidFill>
                <a:effectLst/>
                <a:latin typeface="+mn-lt"/>
                <a:ea typeface="+mn-ea"/>
                <a:cs typeface="+mn-cs"/>
              </a:rPr>
              <a:t> they will</a:t>
            </a:r>
            <a:r>
              <a:rPr lang="en-US" sz="1200" b="0" kern="1200" baseline="0" dirty="0">
                <a:solidFill>
                  <a:srgbClr val="FF0000"/>
                </a:solidFill>
                <a:effectLst/>
                <a:latin typeface="+mn-lt"/>
                <a:ea typeface="+mn-ea"/>
                <a:cs typeface="+mn-cs"/>
              </a:rPr>
              <a:t> be </a:t>
            </a:r>
            <a:r>
              <a:rPr lang="en-US" sz="1200" b="0" kern="1200" dirty="0">
                <a:solidFill>
                  <a:srgbClr val="FF0000"/>
                </a:solidFill>
                <a:effectLst/>
                <a:latin typeface="+mn-lt"/>
                <a:ea typeface="+mn-ea"/>
                <a:cs typeface="+mn-cs"/>
              </a:rPr>
              <a:t>honest and kind, </a:t>
            </a:r>
            <a:r>
              <a:rPr lang="en-US" sz="1200" b="0" i="1" kern="1200" dirty="0">
                <a:solidFill>
                  <a:srgbClr val="FF0000"/>
                </a:solidFill>
                <a:effectLst/>
                <a:latin typeface="+mn-lt"/>
                <a:ea typeface="+mn-ea"/>
                <a:cs typeface="+mn-cs"/>
              </a:rPr>
              <a:t>want</a:t>
            </a:r>
            <a:r>
              <a:rPr lang="en-US" sz="1200" b="0" kern="1200" dirty="0">
                <a:solidFill>
                  <a:srgbClr val="FF0000"/>
                </a:solidFill>
                <a:effectLst/>
                <a:latin typeface="+mn-lt"/>
                <a:ea typeface="+mn-ea"/>
                <a:cs typeface="+mn-cs"/>
              </a:rPr>
              <a:t> you to be okay,</a:t>
            </a:r>
            <a:r>
              <a:rPr lang="en-US" sz="1200" b="0" kern="1200" baseline="0" dirty="0">
                <a:solidFill>
                  <a:srgbClr val="FF0000"/>
                </a:solidFill>
                <a:effectLst/>
                <a:latin typeface="+mn-lt"/>
                <a:ea typeface="+mn-ea"/>
                <a:cs typeface="+mn-cs"/>
              </a:rPr>
              <a:t> and you </a:t>
            </a:r>
            <a:r>
              <a:rPr lang="en-US" sz="1200" b="0" i="1" kern="1200" baseline="0" dirty="0">
                <a:solidFill>
                  <a:srgbClr val="FF0000"/>
                </a:solidFill>
                <a:effectLst/>
                <a:latin typeface="+mn-lt"/>
                <a:ea typeface="+mn-ea"/>
                <a:cs typeface="+mn-cs"/>
              </a:rPr>
              <a:t>can</a:t>
            </a:r>
            <a:r>
              <a:rPr lang="en-US" sz="1200" b="0" kern="1200" baseline="0" dirty="0">
                <a:solidFill>
                  <a:srgbClr val="FF0000"/>
                </a:solidFill>
                <a:effectLst/>
                <a:latin typeface="+mn-lt"/>
                <a:ea typeface="+mn-ea"/>
                <a:cs typeface="+mn-cs"/>
              </a:rPr>
              <a:t> count on them. </a:t>
            </a:r>
            <a:r>
              <a:rPr lang="en-US" sz="1200" b="0" kern="1200" dirty="0">
                <a:solidFill>
                  <a:srgbClr val="FF0000"/>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chemeClr val="tx1"/>
                </a:solidFill>
                <a:effectLst/>
                <a:latin typeface="+mn-lt"/>
                <a:ea typeface="+mn-ea"/>
                <a:cs typeface="+mn-cs"/>
              </a:rPr>
              <a:t>Adult:</a:t>
            </a:r>
            <a:r>
              <a:rPr lang="en-US" sz="1200" b="0" kern="1200" baseline="0" dirty="0">
                <a:solidFill>
                  <a:schemeClr val="tx1"/>
                </a:solidFill>
                <a:effectLst/>
                <a:latin typeface="+mn-lt"/>
                <a:ea typeface="+mn-ea"/>
                <a:cs typeface="+mn-cs"/>
              </a:rPr>
              <a:t> A person who is 18 years old or older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chemeClr val="tx1"/>
                </a:solidFill>
                <a:effectLst/>
                <a:latin typeface="+mn-lt"/>
                <a:ea typeface="+mn-ea"/>
                <a:cs typeface="+mn-cs"/>
              </a:rPr>
              <a:t>Take a break:</a:t>
            </a:r>
            <a:r>
              <a:rPr lang="en-US" sz="1200" b="0" kern="1200" baseline="0" dirty="0">
                <a:solidFill>
                  <a:schemeClr val="tx1"/>
                </a:solidFill>
                <a:effectLst/>
                <a:latin typeface="+mn-lt"/>
                <a:ea typeface="+mn-ea"/>
                <a:cs typeface="+mn-cs"/>
              </a:rPr>
              <a:t> You can point to this if you do not want to be in class for a short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chemeClr val="tx1"/>
                </a:solidFill>
                <a:effectLst/>
                <a:latin typeface="+mn-lt"/>
                <a:ea typeface="+mn-ea"/>
                <a:cs typeface="+mn-cs"/>
              </a:rPr>
              <a:t>I feel: </a:t>
            </a:r>
            <a:r>
              <a:rPr lang="en-US" sz="1200" b="0" i="0" kern="1200" baseline="0" dirty="0">
                <a:solidFill>
                  <a:schemeClr val="tx1"/>
                </a:solidFill>
                <a:effectLst/>
                <a:latin typeface="+mn-lt"/>
                <a:ea typeface="+mn-ea"/>
                <a:cs typeface="+mn-cs"/>
              </a:rPr>
              <a:t>H</a:t>
            </a:r>
            <a:r>
              <a:rPr lang="en-US" sz="1200" kern="1200" dirty="0">
                <a:solidFill>
                  <a:schemeClr val="tx1"/>
                </a:solidFill>
                <a:effectLst/>
                <a:latin typeface="+mn-lt"/>
                <a:ea typeface="+mn-ea"/>
                <a:cs typeface="+mn-cs"/>
              </a:rPr>
              <a:t>ow to tell other people what emotion you are having</a:t>
            </a:r>
            <a:endParaRPr lang="en-US" sz="1200" b="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chemeClr val="tx1"/>
                </a:solidFill>
                <a:effectLst/>
                <a:latin typeface="+mn-lt"/>
                <a:ea typeface="+mn-ea"/>
                <a:cs typeface="+mn-cs"/>
              </a:rPr>
              <a:t>Happy</a:t>
            </a:r>
            <a:r>
              <a:rPr lang="en-US" sz="1200" b="0" kern="1200" baseline="0" dirty="0">
                <a:solidFill>
                  <a:schemeClr val="tx1"/>
                </a:solidFill>
                <a:effectLst/>
                <a:latin typeface="+mn-lt"/>
                <a:ea typeface="+mn-ea"/>
                <a:cs typeface="+mn-cs"/>
              </a:rPr>
              <a:t>: F</a:t>
            </a:r>
            <a:r>
              <a:rPr lang="en-US" sz="1200" kern="1200" dirty="0">
                <a:solidFill>
                  <a:schemeClr val="tx1"/>
                </a:solidFill>
                <a:effectLst/>
                <a:latin typeface="+mn-lt"/>
                <a:ea typeface="+mn-ea"/>
                <a:cs typeface="+mn-cs"/>
              </a:rPr>
              <a:t>eeling good; people sometimes smile when they are happy.</a:t>
            </a:r>
            <a:endParaRPr lang="en-US" sz="1200" b="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chemeClr val="tx1"/>
                </a:solidFill>
                <a:effectLst/>
                <a:latin typeface="+mn-lt"/>
                <a:ea typeface="+mn-ea"/>
                <a:cs typeface="+mn-cs"/>
              </a:rPr>
              <a:t>Sad:</a:t>
            </a:r>
            <a:r>
              <a:rPr lang="en-US" sz="1200" b="0" kern="1200" baseline="0" dirty="0">
                <a:solidFill>
                  <a:schemeClr val="tx1"/>
                </a:solidFill>
                <a:effectLst/>
                <a:latin typeface="+mn-lt"/>
                <a:ea typeface="+mn-ea"/>
                <a:cs typeface="+mn-cs"/>
              </a:rPr>
              <a:t> F</a:t>
            </a:r>
            <a:r>
              <a:rPr lang="en-US" sz="1200" kern="1200" dirty="0">
                <a:solidFill>
                  <a:schemeClr val="tx1"/>
                </a:solidFill>
                <a:effectLst/>
                <a:latin typeface="+mn-lt"/>
                <a:ea typeface="+mn-ea"/>
                <a:cs typeface="+mn-cs"/>
              </a:rPr>
              <a:t>eeling down or not happy; people sometimes frown or cry when they are sad.</a:t>
            </a:r>
            <a:endParaRPr lang="en-US" sz="1200" b="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chemeClr val="tx1"/>
                </a:solidFill>
                <a:effectLst/>
                <a:latin typeface="+mn-lt"/>
                <a:ea typeface="+mn-ea"/>
                <a:cs typeface="+mn-cs"/>
              </a:rPr>
              <a:t>Mad:</a:t>
            </a:r>
            <a:r>
              <a:rPr lang="en-US" sz="1200" b="0" kern="1200" baseline="0" dirty="0">
                <a:solidFill>
                  <a:schemeClr val="tx1"/>
                </a:solidFill>
                <a:effectLst/>
                <a:latin typeface="+mn-lt"/>
                <a:ea typeface="+mn-ea"/>
                <a:cs typeface="+mn-cs"/>
              </a:rPr>
              <a:t> F</a:t>
            </a:r>
            <a:r>
              <a:rPr lang="en-US" sz="1200" kern="1200" dirty="0">
                <a:solidFill>
                  <a:schemeClr val="tx1"/>
                </a:solidFill>
                <a:effectLst/>
                <a:latin typeface="+mn-lt"/>
                <a:ea typeface="+mn-ea"/>
                <a:cs typeface="+mn-cs"/>
              </a:rPr>
              <a:t>eeling angry or upset about something; people sometimes yell when they are mad.</a:t>
            </a:r>
            <a:endParaRPr lang="en-US" sz="1200" b="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chemeClr val="tx1"/>
                </a:solidFill>
                <a:effectLst/>
                <a:latin typeface="+mn-lt"/>
                <a:ea typeface="+mn-ea"/>
                <a:cs typeface="+mn-cs"/>
              </a:rPr>
              <a:t>Scared: </a:t>
            </a:r>
            <a:r>
              <a:rPr lang="en-US" sz="1200" b="0" i="0" kern="1200" baseline="0" dirty="0">
                <a:solidFill>
                  <a:schemeClr val="tx1"/>
                </a:solidFill>
                <a:effectLst/>
                <a:latin typeface="+mn-lt"/>
                <a:ea typeface="+mn-ea"/>
                <a:cs typeface="+mn-cs"/>
              </a:rPr>
              <a:t>F</a:t>
            </a:r>
            <a:r>
              <a:rPr lang="en-US" sz="1200" kern="1200" dirty="0">
                <a:solidFill>
                  <a:schemeClr val="tx1"/>
                </a:solidFill>
                <a:effectLst/>
                <a:latin typeface="+mn-lt"/>
                <a:ea typeface="+mn-ea"/>
                <a:cs typeface="+mn-cs"/>
              </a:rPr>
              <a:t>eeling afraid of something; people sometimes scream or cry when</a:t>
            </a:r>
            <a:r>
              <a:rPr lang="en-US" sz="1200" kern="1200" baseline="0" dirty="0">
                <a:solidFill>
                  <a:schemeClr val="tx1"/>
                </a:solidFill>
                <a:effectLst/>
                <a:latin typeface="+mn-lt"/>
                <a:ea typeface="+mn-ea"/>
                <a:cs typeface="+mn-cs"/>
              </a:rPr>
              <a:t> they are scared.</a:t>
            </a: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Lesson 1 Words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chemeClr val="tx1"/>
                </a:solidFill>
                <a:effectLst/>
                <a:latin typeface="+mn-lt"/>
                <a:ea typeface="+mn-ea"/>
                <a:cs typeface="+mn-cs"/>
              </a:rPr>
              <a:t>Pronouns:</a:t>
            </a:r>
            <a:r>
              <a:rPr lang="en-US" sz="1200" b="0" kern="1200" baseline="0" dirty="0">
                <a:solidFill>
                  <a:schemeClr val="tx1"/>
                </a:solidFill>
                <a:effectLst/>
                <a:latin typeface="+mn-lt"/>
                <a:ea typeface="+mn-ea"/>
                <a:cs typeface="+mn-cs"/>
              </a:rPr>
              <a:t> Words people use to talk about someone, such as he, or she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chemeClr val="tx1"/>
                </a:solidFill>
                <a:effectLst/>
                <a:latin typeface="+mn-lt"/>
                <a:ea typeface="+mn-ea"/>
                <a:cs typeface="+mn-cs"/>
              </a:rPr>
              <a:t>Safe space</a:t>
            </a:r>
            <a:r>
              <a:rPr lang="en-US" sz="1200" b="0" kern="1200" baseline="0" dirty="0">
                <a:solidFill>
                  <a:schemeClr val="tx1"/>
                </a:solidFill>
                <a:effectLst/>
                <a:latin typeface="+mn-lt"/>
                <a:ea typeface="+mn-ea"/>
                <a:cs typeface="+mn-cs"/>
              </a:rPr>
              <a:t>: A place where people feel good and can ask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chemeClr val="tx1"/>
                </a:solidFill>
                <a:effectLst/>
                <a:latin typeface="+mn-lt"/>
                <a:ea typeface="+mn-ea"/>
                <a:cs typeface="+mn-cs"/>
              </a:rPr>
              <a:t>Healthy:</a:t>
            </a:r>
            <a:r>
              <a:rPr lang="en-US" sz="1200" b="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hen a relationship feels good to both</a:t>
            </a:r>
            <a:r>
              <a:rPr lang="en-US" sz="1200" kern="1200" baseline="0" dirty="0">
                <a:solidFill>
                  <a:schemeClr val="tx1"/>
                </a:solidFill>
                <a:effectLst/>
                <a:latin typeface="+mn-lt"/>
                <a:ea typeface="+mn-ea"/>
                <a:cs typeface="+mn-cs"/>
              </a:rPr>
              <a:t> people</a:t>
            </a:r>
            <a:endParaRPr lang="en-US" sz="1200" b="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chemeClr val="tx1"/>
                </a:solidFill>
                <a:effectLst/>
                <a:latin typeface="+mn-lt"/>
                <a:ea typeface="+mn-ea"/>
                <a:cs typeface="+mn-cs"/>
              </a:rPr>
              <a:t>Relationships: </a:t>
            </a:r>
            <a:r>
              <a:rPr lang="en-US" sz="1200" b="0" i="0" kern="1200" baseline="0" dirty="0">
                <a:solidFill>
                  <a:schemeClr val="tx1"/>
                </a:solidFill>
                <a:effectLst/>
                <a:latin typeface="+mn-lt"/>
                <a:ea typeface="+mn-ea"/>
                <a:cs typeface="+mn-cs"/>
              </a:rPr>
              <a:t>T</a:t>
            </a:r>
            <a:r>
              <a:rPr lang="en-US" sz="1200" b="0" kern="1200" baseline="0" dirty="0">
                <a:solidFill>
                  <a:schemeClr val="tx1"/>
                </a:solidFill>
                <a:effectLst/>
                <a:latin typeface="+mn-lt"/>
                <a:ea typeface="+mn-ea"/>
                <a:cs typeface="+mn-cs"/>
              </a:rPr>
              <a:t>wo or more people who know each other; some types of relationships include family, friends, and coworkers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chemeClr val="tx1"/>
                </a:solidFill>
                <a:effectLst/>
                <a:latin typeface="+mn-lt"/>
                <a:ea typeface="+mn-ea"/>
                <a:cs typeface="+mn-cs"/>
              </a:rPr>
              <a:t>Family:</a:t>
            </a:r>
            <a:r>
              <a:rPr lang="en-US" sz="1200" b="0" kern="1200" baseline="0" dirty="0">
                <a:solidFill>
                  <a:schemeClr val="tx1"/>
                </a:solidFill>
                <a:effectLst/>
                <a:latin typeface="+mn-lt"/>
                <a:ea typeface="+mn-ea"/>
                <a:cs typeface="+mn-cs"/>
              </a:rPr>
              <a:t> The people you are related to, such as mom, dad, brother, or sister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chemeClr val="tx1"/>
                </a:solidFill>
                <a:effectLst/>
                <a:latin typeface="+mn-lt"/>
                <a:ea typeface="+mn-ea"/>
                <a:cs typeface="+mn-cs"/>
              </a:rPr>
              <a:t>Friend:</a:t>
            </a:r>
            <a:r>
              <a:rPr lang="en-US" sz="1200" b="0" kern="1200" baseline="0" dirty="0">
                <a:solidFill>
                  <a:schemeClr val="tx1"/>
                </a:solidFill>
                <a:effectLst/>
                <a:latin typeface="+mn-lt"/>
                <a:ea typeface="+mn-ea"/>
                <a:cs typeface="+mn-cs"/>
              </a:rPr>
              <a:t> Someone you like to spend time with</a:t>
            </a:r>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dirty="0"/>
          </a:p>
        </p:txBody>
      </p:sp>
    </p:spTree>
    <p:extLst>
      <p:ext uri="{BB962C8B-B14F-4D97-AF65-F5344CB8AC3E}">
        <p14:creationId xmlns:p14="http://schemas.microsoft.com/office/powerpoint/2010/main" val="48987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 would like to thank the Texas Council for Developmental Disabilities for the funding for this curriculum.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472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dirty="0"/>
          </a:p>
        </p:txBody>
      </p:sp>
    </p:spTree>
    <p:extLst>
      <p:ext uri="{BB962C8B-B14F-4D97-AF65-F5344CB8AC3E}">
        <p14:creationId xmlns:p14="http://schemas.microsoft.com/office/powerpoint/2010/main" val="3512518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At the beginning</a:t>
            </a:r>
            <a:r>
              <a:rPr lang="en-US" sz="1200" i="1" kern="1200" baseline="0" dirty="0">
                <a:solidFill>
                  <a:schemeClr val="tx1"/>
                </a:solidFill>
                <a:effectLst/>
                <a:latin typeface="+mn-lt"/>
                <a:ea typeface="+mn-ea"/>
                <a:cs typeface="+mn-cs"/>
              </a:rPr>
              <a:t> of every class we will read the class agenda. The class agenda will tell you what you are doing in class that day.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Each week</a:t>
            </a:r>
            <a:r>
              <a:rPr lang="en-US" sz="1200" kern="1200" baseline="0" dirty="0">
                <a:solidFill>
                  <a:schemeClr val="tx1"/>
                </a:solidFill>
                <a:effectLst/>
                <a:latin typeface="+mn-lt"/>
                <a:ea typeface="+mn-ea"/>
                <a:cs typeface="+mn-cs"/>
              </a:rPr>
              <a:t> has a list of the main topics for the class. You can r</a:t>
            </a:r>
            <a:r>
              <a:rPr lang="en-US" sz="1200" kern="1200" dirty="0">
                <a:solidFill>
                  <a:schemeClr val="tx1"/>
                </a:solidFill>
                <a:effectLst/>
                <a:latin typeface="+mn-lt"/>
                <a:ea typeface="+mn-ea"/>
                <a:cs typeface="+mn-cs"/>
              </a:rPr>
              <a:t>ead the agenda out loud to your students. Alternatively, you can ask for a student volunteer to read the agenda. This visual</a:t>
            </a:r>
            <a:r>
              <a:rPr lang="en-US" sz="1200" kern="1200" baseline="0" dirty="0">
                <a:solidFill>
                  <a:schemeClr val="tx1"/>
                </a:solidFill>
                <a:effectLst/>
                <a:latin typeface="+mn-lt"/>
                <a:ea typeface="+mn-ea"/>
                <a:cs typeface="+mn-cs"/>
              </a:rPr>
              <a:t> schedule is repeated throughout the class anytime a transition is happening from one topic to the next.</a:t>
            </a:r>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dirty="0"/>
          </a:p>
        </p:txBody>
      </p:sp>
    </p:spTree>
    <p:extLst>
      <p:ext uri="{BB962C8B-B14F-4D97-AF65-F5344CB8AC3E}">
        <p14:creationId xmlns:p14="http://schemas.microsoft.com/office/powerpoint/2010/main" val="278373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I</a:t>
            </a:r>
            <a:r>
              <a:rPr lang="en-US" sz="1200" i="1" kern="1200" baseline="0" dirty="0">
                <a:solidFill>
                  <a:schemeClr val="tx1"/>
                </a:solidFill>
                <a:effectLst/>
                <a:latin typeface="+mn-lt"/>
                <a:ea typeface="+mn-ea"/>
                <a:cs typeface="+mn-cs"/>
              </a:rPr>
              <a:t> am going to start class by asking each of you to share three things about yourself. First, I want you to say your name. </a:t>
            </a:r>
            <a:r>
              <a:rPr lang="en-US" sz="1200" b="0" i="1" kern="1200" baseline="0" dirty="0">
                <a:solidFill>
                  <a:srgbClr val="FF0000"/>
                </a:solidFill>
                <a:effectLst/>
                <a:latin typeface="+mn-lt"/>
                <a:ea typeface="+mn-ea"/>
                <a:cs typeface="+mn-cs"/>
              </a:rPr>
              <a:t>Next, I want you to share your pronouns, if you feel comfortable sharing. Pronouns are words people use to talk about their gender. So, for example, if someone is a woman, we might use the pronoun “she” to talk about her. If someone is a man, we might use the pronoun “he” to talk about him. If someone is a non-binary person, we might use the pronoun “they” to talk about them. Nonbinary means someone does not identify as a man or a woman. We will talk about pronouns more later in the year. </a:t>
            </a:r>
            <a:r>
              <a:rPr lang="en-US" sz="1200" i="1" kern="1200" baseline="0" dirty="0">
                <a:solidFill>
                  <a:schemeClr val="tx1"/>
                </a:solidFill>
                <a:effectLst/>
                <a:latin typeface="+mn-lt"/>
                <a:ea typeface="+mn-ea"/>
                <a:cs typeface="+mn-cs"/>
              </a:rPr>
              <a:t>The third thing I want you to share is how you are feeling today. You can hold up one finger for happy, two fingers for sad, three fingers for mad, and four fingers for excited. I’ll go first so you can see how this works. </a:t>
            </a:r>
          </a:p>
          <a:p>
            <a:pPr lvl="0"/>
            <a:endParaRPr lang="en-US" sz="1200" i="1"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Introduce yourself to the class with your name, </a:t>
            </a:r>
            <a:r>
              <a:rPr lang="en-US" sz="1200" b="0" i="0" kern="1200" baseline="0" dirty="0">
                <a:solidFill>
                  <a:schemeClr val="tx1"/>
                </a:solidFill>
                <a:effectLst/>
                <a:latin typeface="+mn-lt"/>
                <a:ea typeface="+mn-ea"/>
                <a:cs typeface="+mn-cs"/>
              </a:rPr>
              <a:t>pronoun</a:t>
            </a:r>
            <a:r>
              <a:rPr lang="en-US" sz="1200" b="1" i="0" kern="1200" baseline="0" dirty="0">
                <a:solidFill>
                  <a:schemeClr val="tx1"/>
                </a:solidFill>
                <a:effectLst/>
                <a:latin typeface="+mn-lt"/>
                <a:ea typeface="+mn-ea"/>
                <a:cs typeface="+mn-cs"/>
              </a:rPr>
              <a:t>,</a:t>
            </a:r>
            <a:r>
              <a:rPr lang="en-US" sz="1200" i="0" kern="1200" baseline="0" dirty="0">
                <a:solidFill>
                  <a:schemeClr val="tx1"/>
                </a:solidFill>
                <a:effectLst/>
                <a:latin typeface="+mn-lt"/>
                <a:ea typeface="+mn-ea"/>
                <a:cs typeface="+mn-cs"/>
              </a:rPr>
              <a:t> and how you are feeling. Then ask for a volunteer to go next. Keep going until all students have had the opportunity to introduce themselves.</a:t>
            </a:r>
            <a:r>
              <a:rPr lang="en-US" sz="1200"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For some students, the concept of “pronouns” may be a new one. This is okay. Students will get further opportunities to practice using pronouns later in the classes. For this first class, it’s mostly important to give all students the opportunity to share their pronouns “if” they feel comfortable doing so. This is a choice. Be sure to respect each student’s pronouns and use the correct pronoun when referring to the student.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18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a:t>
            </a:r>
            <a:r>
              <a:rPr lang="en-US" sz="120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Thanks for introducing yourselves! Now we are going to talk about what we will do in </a:t>
            </a:r>
            <a:r>
              <a:rPr lang="en-US" sz="1200" i="1" u="sng" kern="1200" baseline="0" dirty="0">
                <a:solidFill>
                  <a:schemeClr val="tx1"/>
                </a:solidFill>
                <a:effectLst/>
                <a:latin typeface="+mn-lt"/>
                <a:ea typeface="+mn-ea"/>
                <a:cs typeface="+mn-cs"/>
              </a:rPr>
              <a:t>My Rights My Life</a:t>
            </a:r>
            <a:r>
              <a:rPr lang="en-US" sz="1200" i="1" u="none" kern="1200" baseline="0" dirty="0">
                <a:solidFill>
                  <a:schemeClr val="tx1"/>
                </a:solidFill>
                <a:effectLst/>
                <a:latin typeface="+mn-lt"/>
                <a:ea typeface="+mn-ea"/>
                <a:cs typeface="+mn-cs"/>
              </a:rPr>
              <a:t> classes.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dirty="0"/>
          </a:p>
        </p:txBody>
      </p:sp>
    </p:spTree>
    <p:extLst>
      <p:ext uri="{BB962C8B-B14F-4D97-AF65-F5344CB8AC3E}">
        <p14:creationId xmlns:p14="http://schemas.microsoft.com/office/powerpoint/2010/main" val="65929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In our classes, we</a:t>
            </a:r>
            <a:r>
              <a:rPr lang="en-US" i="1" baseline="0" dirty="0"/>
              <a:t> are going to talk all about different types of relationships! </a:t>
            </a:r>
            <a:r>
              <a:rPr lang="en-US" i="1" dirty="0"/>
              <a:t>What do you all</a:t>
            </a:r>
            <a:r>
              <a:rPr lang="en-US" i="1" baseline="0" dirty="0"/>
              <a:t> see in the pictures on the screen? What types of relationships are we looking at?</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dirty="0"/>
          </a:p>
          <a:p>
            <a:r>
              <a:rPr lang="en-US" dirty="0"/>
              <a:t>Say: </a:t>
            </a:r>
            <a:r>
              <a:rPr lang="en-US" i="1" dirty="0"/>
              <a:t>The picture</a:t>
            </a:r>
            <a:r>
              <a:rPr lang="en-US" i="1" baseline="0" dirty="0"/>
              <a:t> on the left looks like people are at work. These could be coworkers, or a boss and workers. The middle picture looks like a group of friends. The picture on the right looks like a family—there is an adult and a child. These are all examples of relationships that we will talk about in our class.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dirty="0"/>
          </a:p>
        </p:txBody>
      </p:sp>
    </p:spTree>
    <p:extLst>
      <p:ext uri="{BB962C8B-B14F-4D97-AF65-F5344CB8AC3E}">
        <p14:creationId xmlns:p14="http://schemas.microsoft.com/office/powerpoint/2010/main" val="219613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Knowing that these classes will be all about relationships, is there anything that you really want to learn?</a:t>
            </a:r>
            <a:endParaRPr lang="en-US" i="1" baseline="0" dirty="0"/>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a:t>
            </a:r>
            <a:r>
              <a:rPr lang="en-US" i="0" baseline="0" dirty="0"/>
              <a:t> As students share what they are interested in learning, you can confirm for them if that topic is in </a:t>
            </a:r>
            <a:r>
              <a:rPr lang="en-US" i="1" baseline="0" dirty="0"/>
              <a:t>My Rights My Life </a:t>
            </a:r>
            <a:r>
              <a:rPr lang="en-US" i="0" baseline="0" dirty="0"/>
              <a:t>classes and let them know approximately when the class will discuss that topic. If a student suggests a topic that is not in the curriculum, or if it is going to be a long time before the topic comes up, you can also offer to meet independently with the student to help them get the information they are looking for. </a:t>
            </a:r>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dirty="0"/>
          </a:p>
        </p:txBody>
      </p:sp>
    </p:spTree>
    <p:extLst>
      <p:ext uri="{BB962C8B-B14F-4D97-AF65-F5344CB8AC3E}">
        <p14:creationId xmlns:p14="http://schemas.microsoft.com/office/powerpoint/2010/main" val="2857575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You all are going to learn a whole lot in classes this year! Here are some of the things we will talk about:</a:t>
            </a:r>
          </a:p>
          <a:p>
            <a:pPr marL="171450" indent="-171450">
              <a:buFont typeface="Arial" panose="020B0604020202020204" pitchFamily="34" charset="0"/>
              <a:buChar char="•"/>
            </a:pPr>
            <a:r>
              <a:rPr lang="en-US" i="1" dirty="0"/>
              <a:t>Feelings, or emotions, and what to do when you have big feelings</a:t>
            </a:r>
          </a:p>
          <a:p>
            <a:pPr marL="171450" indent="-171450">
              <a:buFont typeface="Arial" panose="020B0604020202020204" pitchFamily="34" charset="0"/>
              <a:buChar char="•"/>
            </a:pPr>
            <a:r>
              <a:rPr lang="en-US" i="1" dirty="0"/>
              <a:t>Speaking up for</a:t>
            </a:r>
            <a:r>
              <a:rPr lang="en-US" i="1" baseline="0" dirty="0"/>
              <a:t> yourselves and being leaders</a:t>
            </a:r>
          </a:p>
          <a:p>
            <a:pPr marL="171450" indent="-171450">
              <a:buFont typeface="Arial" panose="020B0604020202020204" pitchFamily="34" charset="0"/>
              <a:buChar char="•"/>
            </a:pPr>
            <a:r>
              <a:rPr lang="en-US" i="1" baseline="0" dirty="0"/>
              <a:t>Having relationships with friends, family, coworkers, and teachers that feel good</a:t>
            </a:r>
          </a:p>
          <a:p>
            <a:pPr marL="171450" indent="-171450">
              <a:buFont typeface="Arial" panose="020B0604020202020204" pitchFamily="34" charset="0"/>
              <a:buChar char="•"/>
            </a:pPr>
            <a:r>
              <a:rPr lang="en-US" i="1" baseline="0" dirty="0"/>
              <a:t>Telling people what you are okay with in your relationships and what you are not okay with</a:t>
            </a:r>
          </a:p>
          <a:p>
            <a:pPr marL="171450" indent="-171450">
              <a:buFont typeface="Arial" panose="020B0604020202020204" pitchFamily="34" charset="0"/>
              <a:buChar char="•"/>
            </a:pPr>
            <a:r>
              <a:rPr lang="en-US" i="1" baseline="0" dirty="0"/>
              <a:t>What consent is and why it is so important</a:t>
            </a:r>
          </a:p>
          <a:p>
            <a:pPr marL="171450" indent="-171450">
              <a:buFont typeface="Arial" panose="020B0604020202020204" pitchFamily="34" charset="0"/>
              <a:buChar char="•"/>
            </a:pPr>
            <a:r>
              <a:rPr lang="en-US" i="1" baseline="0" dirty="0"/>
              <a:t>How to be safer online and on social media</a:t>
            </a:r>
          </a:p>
          <a:p>
            <a:pPr marL="171450" indent="-171450">
              <a:buFont typeface="Arial" panose="020B0604020202020204" pitchFamily="34" charset="0"/>
              <a:buChar char="•"/>
            </a:pPr>
            <a:r>
              <a:rPr lang="en-US" i="1" baseline="0" dirty="0"/>
              <a:t>What makes relationships healthy and unhealthy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dirty="0"/>
          </a:p>
        </p:txBody>
      </p:sp>
    </p:spTree>
    <p:extLst>
      <p:ext uri="{BB962C8B-B14F-4D97-AF65-F5344CB8AC3E}">
        <p14:creationId xmlns:p14="http://schemas.microsoft.com/office/powerpoint/2010/main" val="2824115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The first</a:t>
            </a:r>
            <a:r>
              <a:rPr lang="en-US" sz="1200" i="1" kern="1200" baseline="0" dirty="0">
                <a:solidFill>
                  <a:schemeClr val="tx1"/>
                </a:solidFill>
                <a:effectLst/>
                <a:latin typeface="+mn-lt"/>
                <a:ea typeface="+mn-ea"/>
                <a:cs typeface="+mn-cs"/>
              </a:rPr>
              <a:t> thing we need to do to get ready for our classes is to make some class rules together.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03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334438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26558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84943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884038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556181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378343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049967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5/1/26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185379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5/1/26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4182960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5/1/26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954723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258386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877680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4165855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122186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52440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933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56696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5/1/26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56893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5/1/26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94602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5/1/26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60136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88831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15977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5/1/26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dirty="0"/>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5/1/26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dirty="0"/>
          </a:p>
        </p:txBody>
      </p:sp>
      <p:sp>
        <p:nvSpPr>
          <p:cNvPr id="7" name="TextBox 6">
            <a:extLst>
              <a:ext uri="{FF2B5EF4-FFF2-40B4-BE49-F238E27FC236}">
                <a16:creationId xmlns:a16="http://schemas.microsoft.com/office/drawing/2014/main" id="{110ABC11-F7F1-BDF1-6524-375B78C0AF47}"/>
              </a:ext>
            </a:extLst>
          </p:cNvPr>
          <p:cNvSpPr txBox="1"/>
          <p:nvPr userDrawn="1"/>
        </p:nvSpPr>
        <p:spPr>
          <a:xfrm rot="20225410">
            <a:off x="2276522" y="1843950"/>
            <a:ext cx="8236458" cy="3170099"/>
          </a:xfrm>
          <a:prstGeom prst="rect">
            <a:avLst/>
          </a:prstGeom>
          <a:noFill/>
        </p:spPr>
        <p:txBody>
          <a:bodyPr wrap="square">
            <a:spAutoFit/>
          </a:bodyPr>
          <a:lstStyle/>
          <a:p>
            <a:r>
              <a:rPr lang="en-US" sz="20000" b="1" dirty="0">
                <a:solidFill>
                  <a:schemeClr val="accent3">
                    <a:lumMod val="20000"/>
                    <a:lumOff val="80000"/>
                  </a:schemeClr>
                </a:solidFill>
              </a:rPr>
              <a:t>DRAFT</a:t>
            </a:r>
          </a:p>
        </p:txBody>
      </p:sp>
    </p:spTree>
    <p:extLst>
      <p:ext uri="{BB962C8B-B14F-4D97-AF65-F5344CB8AC3E}">
        <p14:creationId xmlns:p14="http://schemas.microsoft.com/office/powerpoint/2010/main" val="4216601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23.png"/><Relationship Id="rId4" Type="http://schemas.openxmlformats.org/officeDocument/2006/relationships/image" Target="../media/image30.png"/><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9.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5.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2.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857" cy="6872398"/>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7147" t="37681" r="37800" b="44734"/>
          <a:stretch/>
        </p:blipFill>
        <p:spPr>
          <a:xfrm>
            <a:off x="10096293" y="38043"/>
            <a:ext cx="1987826" cy="786488"/>
          </a:xfrm>
          <a:prstGeom prst="rect">
            <a:avLst/>
          </a:prstGeom>
        </p:spPr>
      </p:pic>
      <p:sp>
        <p:nvSpPr>
          <p:cNvPr id="5"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
        <p:nvSpPr>
          <p:cNvPr id="7" name="TextBox 6">
            <a:extLst>
              <a:ext uri="{FF2B5EF4-FFF2-40B4-BE49-F238E27FC236}">
                <a16:creationId xmlns:a16="http://schemas.microsoft.com/office/drawing/2014/main" id="{81022BC1-31B7-A4F6-EC69-5283D645E037}"/>
              </a:ext>
            </a:extLst>
          </p:cNvPr>
          <p:cNvSpPr txBox="1"/>
          <p:nvPr/>
        </p:nvSpPr>
        <p:spPr>
          <a:xfrm>
            <a:off x="1456266" y="967409"/>
            <a:ext cx="6265334" cy="646331"/>
          </a:xfrm>
          <a:prstGeom prst="rect">
            <a:avLst/>
          </a:prstGeom>
          <a:noFill/>
          <a:ln w="19050">
            <a:noFill/>
          </a:ln>
        </p:spPr>
        <p:txBody>
          <a:bodyPr wrap="square" rtlCol="0">
            <a:spAutoFit/>
          </a:bodyPr>
          <a:lstStyle/>
          <a:p>
            <a:pPr algn="ctr"/>
            <a:r>
              <a:rPr lang="en-US" sz="3600" b="1" dirty="0">
                <a:latin typeface="Comic Sans MS" panose="030F0702030302020204" pitchFamily="66" charset="0"/>
                <a:cs typeface="Arial" panose="020B0604020202020204" pitchFamily="34" charset="0"/>
              </a:rPr>
              <a:t>for High School Students</a:t>
            </a:r>
          </a:p>
        </p:txBody>
      </p:sp>
    </p:spTree>
    <p:extLst>
      <p:ext uri="{BB962C8B-B14F-4D97-AF65-F5344CB8AC3E}">
        <p14:creationId xmlns:p14="http://schemas.microsoft.com/office/powerpoint/2010/main" val="180780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167" y="25343"/>
            <a:ext cx="11145685" cy="68580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6442" t="4183" r="46905" b="72287"/>
          <a:stretch/>
        </p:blipFill>
        <p:spPr>
          <a:xfrm>
            <a:off x="-11723" y="-23446"/>
            <a:ext cx="2026025" cy="1613647"/>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8" name="Footer Placeholder 3"/>
          <p:cNvSpPr txBox="1">
            <a:spLocks/>
          </p:cNvSpPr>
          <p:nvPr/>
        </p:nvSpPr>
        <p:spPr>
          <a:xfrm>
            <a:off x="8365787" y="6439711"/>
            <a:ext cx="3826213" cy="41828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1407266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3289"/>
            <a:ext cx="12173259" cy="6858000"/>
            <a:chOff x="0" y="0"/>
            <a:chExt cx="12173259" cy="685800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73259" cy="6858000"/>
            </a:xfrm>
            <a:prstGeom prst="rect">
              <a:avLst/>
            </a:prstGeom>
          </p:spPr>
        </p:pic>
        <p:sp>
          <p:nvSpPr>
            <p:cNvPr id="7" name="TextBox 6"/>
            <p:cNvSpPr txBox="1"/>
            <p:nvPr/>
          </p:nvSpPr>
          <p:spPr>
            <a:xfrm>
              <a:off x="1087465" y="2093079"/>
              <a:ext cx="5677469" cy="1815882"/>
            </a:xfrm>
            <a:prstGeom prst="rect">
              <a:avLst/>
            </a:prstGeom>
            <a:noFill/>
            <a:ln w="571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If someone is hurting you, I have to get help. I get help by telling Adult Protective Services (APS) or Child Protective Services (CPS).</a:t>
              </a:r>
            </a:p>
          </p:txBody>
        </p:sp>
        <p:sp>
          <p:nvSpPr>
            <p:cNvPr id="8" name="TextBox 7"/>
            <p:cNvSpPr txBox="1"/>
            <p:nvPr/>
          </p:nvSpPr>
          <p:spPr>
            <a:xfrm>
              <a:off x="206991" y="4383207"/>
              <a:ext cx="411934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If I need to tell APS or CPS,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 will let you know first. We can make a report together on the phone or on the computer.</a:t>
              </a:r>
            </a:p>
          </p:txBody>
        </p:sp>
      </p:gr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1" name="Footer Placeholder 3"/>
          <p:cNvSpPr txBox="1">
            <a:spLocks/>
          </p:cNvSpPr>
          <p:nvPr/>
        </p:nvSpPr>
        <p:spPr>
          <a:xfrm>
            <a:off x="8365787" y="6439711"/>
            <a:ext cx="3826213" cy="41828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3764929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93" y="16330"/>
            <a:ext cx="12169608" cy="6858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7"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3450755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5899211" y="918584"/>
            <a:ext cx="4369548"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Share name </a:t>
            </a:r>
          </a:p>
          <a:p>
            <a:pPr algn="ctr"/>
            <a:r>
              <a:rPr lang="en-US" sz="2800" dirty="0">
                <a:latin typeface="Tahoma" panose="020B0604030504040204" pitchFamily="34" charset="0"/>
                <a:ea typeface="Tahoma" panose="020B0604030504040204" pitchFamily="34" charset="0"/>
                <a:cs typeface="Tahoma" panose="020B0604030504040204" pitchFamily="34" charset="0"/>
              </a:rPr>
              <a:t>and pronouns</a:t>
            </a:r>
          </a:p>
        </p:txBody>
      </p:sp>
      <p:sp>
        <p:nvSpPr>
          <p:cNvPr id="11" name="TextBox 10"/>
          <p:cNvSpPr txBox="1"/>
          <p:nvPr/>
        </p:nvSpPr>
        <p:spPr>
          <a:xfrm>
            <a:off x="4628803" y="2491813"/>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Talk about </a:t>
            </a:r>
            <a:r>
              <a:rPr lang="en-US" sz="2800" i="1" dirty="0">
                <a:latin typeface="Tahoma" panose="020B0604030504040204" pitchFamily="34" charset="0"/>
                <a:ea typeface="Tahoma" panose="020B0604030504040204" pitchFamily="34" charset="0"/>
                <a:cs typeface="Tahoma" panose="020B0604030504040204" pitchFamily="34" charset="0"/>
              </a:rPr>
              <a:t>My Rights My Life </a:t>
            </a:r>
            <a:r>
              <a:rPr lang="en-US" sz="2800" dirty="0">
                <a:latin typeface="Tahoma" panose="020B0604030504040204" pitchFamily="34" charset="0"/>
                <a:ea typeface="Tahoma" panose="020B0604030504040204" pitchFamily="34" charset="0"/>
                <a:cs typeface="Tahoma" panose="020B0604030504040204" pitchFamily="34" charset="0"/>
              </a:rPr>
              <a:t>class</a:t>
            </a:r>
          </a:p>
        </p:txBody>
      </p:sp>
      <p:sp>
        <p:nvSpPr>
          <p:cNvPr id="13" name="TextBox 12"/>
          <p:cNvSpPr txBox="1"/>
          <p:nvPr/>
        </p:nvSpPr>
        <p:spPr>
          <a:xfrm>
            <a:off x="3610707" y="3532565"/>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Make class rules</a:t>
            </a:r>
          </a:p>
        </p:txBody>
      </p:sp>
      <p:sp>
        <p:nvSpPr>
          <p:cNvPr id="14" name="TextBox 13"/>
          <p:cNvSpPr txBox="1"/>
          <p:nvPr/>
        </p:nvSpPr>
        <p:spPr>
          <a:xfrm>
            <a:off x="7833198" y="5340193"/>
            <a:ext cx="2932667"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Getting to know you!</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0935" y="1520667"/>
            <a:ext cx="3156610" cy="1776581"/>
          </a:xfrm>
          <a:prstGeom prst="rect">
            <a:avLst/>
          </a:prstGeom>
        </p:spPr>
      </p:pic>
      <p:sp>
        <p:nvSpPr>
          <p:cNvPr id="15" name="TextBox 14"/>
          <p:cNvSpPr txBox="1"/>
          <p:nvPr/>
        </p:nvSpPr>
        <p:spPr>
          <a:xfrm>
            <a:off x="4277642" y="4674906"/>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6" name="Picture 15"/>
          <p:cNvPicPr>
            <a:picLocks noChangeAspect="1"/>
          </p:cNvPicPr>
          <p:nvPr/>
        </p:nvPicPr>
        <p:blipFill>
          <a:blip r:embed="rId5"/>
          <a:stretch>
            <a:fillRect/>
          </a:stretch>
        </p:blipFill>
        <p:spPr>
          <a:xfrm>
            <a:off x="2464277" y="4442660"/>
            <a:ext cx="1813365" cy="1269928"/>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18780" r="25140"/>
          <a:stretch/>
        </p:blipFill>
        <p:spPr>
          <a:xfrm>
            <a:off x="2559182" y="3297247"/>
            <a:ext cx="1051525" cy="1056945"/>
          </a:xfrm>
          <a:prstGeom prst="rect">
            <a:avLst/>
          </a:prstGeom>
        </p:spPr>
      </p:pic>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t="36239" r="81412" b="29060"/>
          <a:stretch/>
        </p:blipFill>
        <p:spPr>
          <a:xfrm>
            <a:off x="6301731" y="5027709"/>
            <a:ext cx="1500546" cy="1579076"/>
          </a:xfrm>
          <a:prstGeom prst="rect">
            <a:avLst/>
          </a:prstGeom>
        </p:spPr>
      </p:pic>
      <p:pic>
        <p:nvPicPr>
          <p:cNvPr id="21" name="Picture 20"/>
          <p:cNvPicPr>
            <a:picLocks noChangeAspect="1"/>
          </p:cNvPicPr>
          <p:nvPr/>
        </p:nvPicPr>
        <p:blipFill rotWithShape="1">
          <a:blip r:embed="rId8">
            <a:extLst>
              <a:ext uri="{28A0092B-C50C-407E-A947-70E740481C1C}">
                <a14:useLocalDpi xmlns:a14="http://schemas.microsoft.com/office/drawing/2010/main" val="0"/>
              </a:ext>
            </a:extLst>
          </a:blip>
          <a:srcRect l="67315" t="67058" r="20748" b="14772"/>
          <a:stretch/>
        </p:blipFill>
        <p:spPr>
          <a:xfrm>
            <a:off x="1388035" y="1004046"/>
            <a:ext cx="1452282" cy="1246094"/>
          </a:xfrm>
          <a:prstGeom prst="rect">
            <a:avLst/>
          </a:prstGeom>
        </p:spPr>
      </p:pic>
      <p:pic>
        <p:nvPicPr>
          <p:cNvPr id="22" name="Picture 21"/>
          <p:cNvPicPr>
            <a:picLocks noChangeAspect="1"/>
          </p:cNvPicPr>
          <p:nvPr/>
        </p:nvPicPr>
        <p:blipFill rotWithShape="1">
          <a:blip r:embed="rId8">
            <a:extLst>
              <a:ext uri="{28A0092B-C50C-407E-A947-70E740481C1C}">
                <a14:useLocalDpi xmlns:a14="http://schemas.microsoft.com/office/drawing/2010/main" val="0"/>
              </a:ext>
            </a:extLst>
          </a:blip>
          <a:srcRect l="67315" t="67058" r="20748" b="14772"/>
          <a:stretch/>
        </p:blipFill>
        <p:spPr>
          <a:xfrm>
            <a:off x="1400735" y="2058146"/>
            <a:ext cx="1452282" cy="1246094"/>
          </a:xfrm>
          <a:prstGeom prst="rect">
            <a:avLst/>
          </a:prstGeom>
        </p:spPr>
      </p:pic>
      <p:pic>
        <p:nvPicPr>
          <p:cNvPr id="23" name="Picture 22"/>
          <p:cNvPicPr>
            <a:picLocks noChangeAspect="1"/>
          </p:cNvPicPr>
          <p:nvPr/>
        </p:nvPicPr>
        <p:blipFill rotWithShape="1">
          <a:blip r:embed="rId8">
            <a:extLst>
              <a:ext uri="{28A0092B-C50C-407E-A947-70E740481C1C}">
                <a14:useLocalDpi xmlns:a14="http://schemas.microsoft.com/office/drawing/2010/main" val="0"/>
              </a:ext>
            </a:extLst>
          </a:blip>
          <a:srcRect l="67315" t="67058" r="20748" b="14772"/>
          <a:stretch/>
        </p:blipFill>
        <p:spPr>
          <a:xfrm>
            <a:off x="1413435" y="3137646"/>
            <a:ext cx="1452282" cy="1246094"/>
          </a:xfrm>
          <a:prstGeom prst="rect">
            <a:avLst/>
          </a:prstGeom>
        </p:spPr>
      </p:pic>
      <p:pic>
        <p:nvPicPr>
          <p:cNvPr id="24" name="Picture 23"/>
          <p:cNvPicPr>
            <a:picLocks noChangeAspect="1"/>
          </p:cNvPicPr>
          <p:nvPr/>
        </p:nvPicPr>
        <p:blipFill rotWithShape="1">
          <a:blip r:embed="rId8">
            <a:extLst>
              <a:ext uri="{28A0092B-C50C-407E-A947-70E740481C1C}">
                <a14:useLocalDpi xmlns:a14="http://schemas.microsoft.com/office/drawing/2010/main" val="0"/>
              </a:ext>
            </a:extLst>
          </a:blip>
          <a:srcRect l="67315" t="67058" r="20748" b="14772"/>
          <a:stretch/>
        </p:blipFill>
        <p:spPr>
          <a:xfrm>
            <a:off x="1426135" y="4191746"/>
            <a:ext cx="1452282" cy="1246094"/>
          </a:xfrm>
          <a:prstGeom prst="rect">
            <a:avLst/>
          </a:prstGeom>
        </p:spPr>
      </p:pic>
      <p:pic>
        <p:nvPicPr>
          <p:cNvPr id="20" name="Picture 19"/>
          <p:cNvPicPr>
            <a:picLocks noChangeAspect="1"/>
          </p:cNvPicPr>
          <p:nvPr/>
        </p:nvPicPr>
        <p:blipFill rotWithShape="1">
          <a:blip r:embed="rId9"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6" name="Footer Placeholder 3"/>
          <p:cNvSpPr txBox="1">
            <a:spLocks/>
          </p:cNvSpPr>
          <p:nvPr/>
        </p:nvSpPr>
        <p:spPr>
          <a:xfrm>
            <a:off x="8365787" y="6439711"/>
            <a:ext cx="3826213" cy="41828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4137756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7208" y="0"/>
            <a:ext cx="2088777" cy="169433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5140" t="16923" r="53854" b="52137"/>
          <a:stretch/>
        </p:blipFill>
        <p:spPr>
          <a:xfrm>
            <a:off x="2316634" y="473327"/>
            <a:ext cx="1882306" cy="1562832"/>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53662" t="11966" b="54530"/>
          <a:stretch/>
        </p:blipFill>
        <p:spPr>
          <a:xfrm>
            <a:off x="7493966" y="586154"/>
            <a:ext cx="2422185" cy="987198"/>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36239" r="81412" b="29060"/>
          <a:stretch/>
        </p:blipFill>
        <p:spPr>
          <a:xfrm>
            <a:off x="2052239" y="2420214"/>
            <a:ext cx="2129732" cy="2241190"/>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0419" t="65641" r="51638" b="12308"/>
          <a:stretch/>
        </p:blipFill>
        <p:spPr>
          <a:xfrm>
            <a:off x="2375365" y="5259596"/>
            <a:ext cx="2382642" cy="1059864"/>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50386" t="67521" r="26874"/>
          <a:stretch/>
        </p:blipFill>
        <p:spPr>
          <a:xfrm>
            <a:off x="7523895" y="2437018"/>
            <a:ext cx="1984126" cy="1597389"/>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73993" t="67350"/>
          <a:stretch/>
        </p:blipFill>
        <p:spPr>
          <a:xfrm>
            <a:off x="7487757" y="4816335"/>
            <a:ext cx="2448107" cy="1732422"/>
          </a:xfrm>
          <a:prstGeom prst="rect">
            <a:avLst/>
          </a:prstGeom>
        </p:spPr>
      </p:pic>
      <p:sp>
        <p:nvSpPr>
          <p:cNvPr id="2" name="TextBox 1"/>
          <p:cNvSpPr txBox="1"/>
          <p:nvPr/>
        </p:nvSpPr>
        <p:spPr>
          <a:xfrm>
            <a:off x="1603727" y="492484"/>
            <a:ext cx="844062" cy="590931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1.</a:t>
            </a:r>
          </a:p>
          <a:p>
            <a:endParaRPr lang="en-US" sz="5400" b="1" dirty="0">
              <a:latin typeface="Tahoma" panose="020B0604030504040204" pitchFamily="34" charset="0"/>
              <a:ea typeface="Tahoma" panose="020B0604030504040204" pitchFamily="34" charset="0"/>
              <a:cs typeface="Tahoma" panose="020B0604030504040204" pitchFamily="34" charset="0"/>
            </a:endParaRPr>
          </a:p>
          <a:p>
            <a:endParaRPr lang="en-US" sz="5400" b="1" dirty="0">
              <a:latin typeface="Tahoma" panose="020B0604030504040204" pitchFamily="34" charset="0"/>
              <a:ea typeface="Tahoma" panose="020B0604030504040204" pitchFamily="34" charset="0"/>
              <a:cs typeface="Tahoma" panose="020B0604030504040204" pitchFamily="34" charset="0"/>
            </a:endParaRPr>
          </a:p>
          <a:p>
            <a:r>
              <a:rPr lang="en-US" sz="5400" b="1" dirty="0">
                <a:latin typeface="Tahoma" panose="020B0604030504040204" pitchFamily="34" charset="0"/>
                <a:ea typeface="Tahoma" panose="020B0604030504040204" pitchFamily="34" charset="0"/>
                <a:cs typeface="Tahoma" panose="020B0604030504040204" pitchFamily="34" charset="0"/>
              </a:rPr>
              <a:t>2.</a:t>
            </a:r>
          </a:p>
          <a:p>
            <a:endParaRPr lang="en-US" sz="5400" b="1" dirty="0">
              <a:latin typeface="Tahoma" panose="020B0604030504040204" pitchFamily="34" charset="0"/>
              <a:ea typeface="Tahoma" panose="020B0604030504040204" pitchFamily="34" charset="0"/>
              <a:cs typeface="Tahoma" panose="020B0604030504040204" pitchFamily="34" charset="0"/>
            </a:endParaRPr>
          </a:p>
          <a:p>
            <a:endParaRPr lang="en-US" sz="5400" b="1" dirty="0">
              <a:latin typeface="Tahoma" panose="020B0604030504040204" pitchFamily="34" charset="0"/>
              <a:ea typeface="Tahoma" panose="020B0604030504040204" pitchFamily="34" charset="0"/>
              <a:cs typeface="Tahoma" panose="020B0604030504040204" pitchFamily="34" charset="0"/>
            </a:endParaRPr>
          </a:p>
          <a:p>
            <a:r>
              <a:rPr lang="en-US" sz="5400" b="1" dirty="0">
                <a:latin typeface="Tahoma" panose="020B0604030504040204" pitchFamily="34" charset="0"/>
                <a:ea typeface="Tahoma" panose="020B0604030504040204" pitchFamily="34" charset="0"/>
                <a:cs typeface="Tahoma" panose="020B0604030504040204" pitchFamily="34" charset="0"/>
              </a:rPr>
              <a:t>3.</a:t>
            </a:r>
          </a:p>
        </p:txBody>
      </p:sp>
      <p:sp>
        <p:nvSpPr>
          <p:cNvPr id="10" name="TextBox 9"/>
          <p:cNvSpPr txBox="1"/>
          <p:nvPr/>
        </p:nvSpPr>
        <p:spPr>
          <a:xfrm>
            <a:off x="6696290" y="567704"/>
            <a:ext cx="844062" cy="590931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4.</a:t>
            </a:r>
          </a:p>
          <a:p>
            <a:endParaRPr lang="en-US" sz="5400" b="1" dirty="0">
              <a:latin typeface="Tahoma" panose="020B0604030504040204" pitchFamily="34" charset="0"/>
              <a:ea typeface="Tahoma" panose="020B0604030504040204" pitchFamily="34" charset="0"/>
              <a:cs typeface="Tahoma" panose="020B0604030504040204" pitchFamily="34" charset="0"/>
            </a:endParaRPr>
          </a:p>
          <a:p>
            <a:endParaRPr lang="en-US" sz="5400" b="1" dirty="0">
              <a:latin typeface="Tahoma" panose="020B0604030504040204" pitchFamily="34" charset="0"/>
              <a:ea typeface="Tahoma" panose="020B0604030504040204" pitchFamily="34" charset="0"/>
              <a:cs typeface="Tahoma" panose="020B0604030504040204" pitchFamily="34" charset="0"/>
            </a:endParaRPr>
          </a:p>
          <a:p>
            <a:r>
              <a:rPr lang="en-US" sz="5400" b="1" dirty="0">
                <a:latin typeface="Tahoma" panose="020B0604030504040204" pitchFamily="34" charset="0"/>
                <a:ea typeface="Tahoma" panose="020B0604030504040204" pitchFamily="34" charset="0"/>
                <a:cs typeface="Tahoma" panose="020B0604030504040204" pitchFamily="34" charset="0"/>
              </a:rPr>
              <a:t>5.</a:t>
            </a:r>
          </a:p>
          <a:p>
            <a:endParaRPr lang="en-US" sz="5400" b="1" dirty="0">
              <a:latin typeface="Tahoma" panose="020B0604030504040204" pitchFamily="34" charset="0"/>
              <a:ea typeface="Tahoma" panose="020B0604030504040204" pitchFamily="34" charset="0"/>
              <a:cs typeface="Tahoma" panose="020B0604030504040204" pitchFamily="34" charset="0"/>
            </a:endParaRPr>
          </a:p>
          <a:p>
            <a:endParaRPr lang="en-US" sz="5400" b="1" dirty="0">
              <a:latin typeface="Tahoma" panose="020B0604030504040204" pitchFamily="34" charset="0"/>
              <a:ea typeface="Tahoma" panose="020B0604030504040204" pitchFamily="34" charset="0"/>
              <a:cs typeface="Tahoma" panose="020B0604030504040204" pitchFamily="34" charset="0"/>
            </a:endParaRPr>
          </a:p>
          <a:p>
            <a:r>
              <a:rPr lang="en-US" sz="5400" b="1" dirty="0">
                <a:latin typeface="Tahoma" panose="020B0604030504040204" pitchFamily="34" charset="0"/>
                <a:ea typeface="Tahoma" panose="020B0604030504040204" pitchFamily="34" charset="0"/>
                <a:cs typeface="Tahoma" panose="020B0604030504040204" pitchFamily="34" charset="0"/>
              </a:rPr>
              <a:t>6.</a:t>
            </a:r>
          </a:p>
        </p:txBody>
      </p:sp>
      <p:sp>
        <p:nvSpPr>
          <p:cNvPr id="3" name="TextBox 2"/>
          <p:cNvSpPr txBox="1"/>
          <p:nvPr/>
        </p:nvSpPr>
        <p:spPr>
          <a:xfrm>
            <a:off x="3854050" y="597438"/>
            <a:ext cx="2061078" cy="707886"/>
          </a:xfrm>
          <a:prstGeom prst="rect">
            <a:avLst/>
          </a:prstGeom>
          <a:noFill/>
        </p:spPr>
        <p:txBody>
          <a:bodyPr wrap="square"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What is your favorite food?</a:t>
            </a:r>
          </a:p>
        </p:txBody>
      </p:sp>
      <p:sp>
        <p:nvSpPr>
          <p:cNvPr id="17" name="TextBox 16"/>
          <p:cNvSpPr txBox="1"/>
          <p:nvPr/>
        </p:nvSpPr>
        <p:spPr>
          <a:xfrm>
            <a:off x="3797098" y="2579294"/>
            <a:ext cx="2482314" cy="707886"/>
          </a:xfrm>
          <a:prstGeom prst="rect">
            <a:avLst/>
          </a:prstGeom>
          <a:noFill/>
        </p:spPr>
        <p:txBody>
          <a:bodyPr wrap="square"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What do you like to do for fun?</a:t>
            </a:r>
          </a:p>
        </p:txBody>
      </p:sp>
      <p:sp>
        <p:nvSpPr>
          <p:cNvPr id="18" name="TextBox 17"/>
          <p:cNvSpPr txBox="1"/>
          <p:nvPr/>
        </p:nvSpPr>
        <p:spPr>
          <a:xfrm>
            <a:off x="4619871" y="5227291"/>
            <a:ext cx="2061078" cy="707886"/>
          </a:xfrm>
          <a:prstGeom prst="rect">
            <a:avLst/>
          </a:prstGeom>
          <a:noFill/>
        </p:spPr>
        <p:txBody>
          <a:bodyPr wrap="square"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What is your favorite color?</a:t>
            </a:r>
          </a:p>
        </p:txBody>
      </p:sp>
      <p:sp>
        <p:nvSpPr>
          <p:cNvPr id="19" name="TextBox 18"/>
          <p:cNvSpPr txBox="1"/>
          <p:nvPr/>
        </p:nvSpPr>
        <p:spPr>
          <a:xfrm>
            <a:off x="9659839" y="929684"/>
            <a:ext cx="2061078" cy="707886"/>
          </a:xfrm>
          <a:prstGeom prst="rect">
            <a:avLst/>
          </a:prstGeom>
          <a:noFill/>
        </p:spPr>
        <p:txBody>
          <a:bodyPr wrap="square"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What is your favorite song?</a:t>
            </a:r>
          </a:p>
        </p:txBody>
      </p:sp>
      <p:sp>
        <p:nvSpPr>
          <p:cNvPr id="20" name="TextBox 19"/>
          <p:cNvSpPr txBox="1"/>
          <p:nvPr/>
        </p:nvSpPr>
        <p:spPr>
          <a:xfrm>
            <a:off x="9540052" y="2744079"/>
            <a:ext cx="2283648" cy="707886"/>
          </a:xfrm>
          <a:prstGeom prst="rect">
            <a:avLst/>
          </a:prstGeom>
          <a:noFill/>
        </p:spPr>
        <p:txBody>
          <a:bodyPr wrap="square"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What is your favorite animal?</a:t>
            </a:r>
          </a:p>
        </p:txBody>
      </p:sp>
      <p:sp>
        <p:nvSpPr>
          <p:cNvPr id="21" name="TextBox 20"/>
          <p:cNvSpPr txBox="1"/>
          <p:nvPr/>
        </p:nvSpPr>
        <p:spPr>
          <a:xfrm>
            <a:off x="9659839" y="5226414"/>
            <a:ext cx="2273678" cy="707886"/>
          </a:xfrm>
          <a:prstGeom prst="rect">
            <a:avLst/>
          </a:prstGeom>
          <a:noFill/>
        </p:spPr>
        <p:txBody>
          <a:bodyPr wrap="square"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What is your favorite movie?</a:t>
            </a:r>
          </a:p>
        </p:txBody>
      </p: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2" name="Footer Placeholder 3"/>
          <p:cNvSpPr txBox="1">
            <a:spLocks/>
          </p:cNvSpPr>
          <p:nvPr/>
        </p:nvSpPr>
        <p:spPr>
          <a:xfrm>
            <a:off x="8365787" y="6439711"/>
            <a:ext cx="3826213" cy="41828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1302154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2937297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56338" y="1547447"/>
            <a:ext cx="7854462" cy="1200329"/>
          </a:xfrm>
          <a:prstGeom prst="rect">
            <a:avLst/>
          </a:prstGeom>
          <a:noFill/>
          <a:ln w="571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What will I do if you tell me </a:t>
            </a:r>
            <a:br>
              <a:rPr kumimoji="0" lang="en-US" sz="3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3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someone is hurting you?</a:t>
            </a:r>
          </a:p>
        </p:txBody>
      </p:sp>
      <p:sp>
        <p:nvSpPr>
          <p:cNvPr id="13" name="Oval 12"/>
          <p:cNvSpPr/>
          <p:nvPr/>
        </p:nvSpPr>
        <p:spPr>
          <a:xfrm>
            <a:off x="3450569" y="3959747"/>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p:cNvSpPr/>
          <p:nvPr/>
        </p:nvSpPr>
        <p:spPr>
          <a:xfrm>
            <a:off x="7839294" y="3959747"/>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3648323" y="4022122"/>
            <a:ext cx="78290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p>
        </p:txBody>
      </p:sp>
      <p:sp>
        <p:nvSpPr>
          <p:cNvPr id="16" name="TextBox 15"/>
          <p:cNvSpPr txBox="1"/>
          <p:nvPr/>
        </p:nvSpPr>
        <p:spPr>
          <a:xfrm>
            <a:off x="8037048" y="4022122"/>
            <a:ext cx="78290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p>
        </p:txBody>
      </p:sp>
      <p:sp>
        <p:nvSpPr>
          <p:cNvPr id="2" name="TextBox 1"/>
          <p:cNvSpPr txBox="1"/>
          <p:nvPr/>
        </p:nvSpPr>
        <p:spPr>
          <a:xfrm>
            <a:off x="2076676" y="3312699"/>
            <a:ext cx="3728445" cy="40011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Get help by calling APS or CPS</a:t>
            </a:r>
          </a:p>
        </p:txBody>
      </p:sp>
      <p:sp>
        <p:nvSpPr>
          <p:cNvPr id="17" name="TextBox 16"/>
          <p:cNvSpPr txBox="1"/>
          <p:nvPr/>
        </p:nvSpPr>
        <p:spPr>
          <a:xfrm>
            <a:off x="6942784" y="3328395"/>
            <a:ext cx="2773680" cy="40011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Nothing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29553" r="80478" b="19416"/>
          <a:stretch/>
        </p:blipFill>
        <p:spPr>
          <a:xfrm>
            <a:off x="2257528" y="3810535"/>
            <a:ext cx="1094164" cy="1612202"/>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0491" t="29038" r="65078" b="19587"/>
          <a:stretch/>
        </p:blipFill>
        <p:spPr>
          <a:xfrm>
            <a:off x="6942784" y="3810534"/>
            <a:ext cx="896510" cy="1799039"/>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9"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2605030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56338" y="1547447"/>
            <a:ext cx="8083062" cy="646331"/>
          </a:xfrm>
          <a:prstGeom prst="rect">
            <a:avLst/>
          </a:prstGeom>
          <a:noFill/>
          <a:ln w="57150">
            <a:solidFill>
              <a:schemeClr val="tx1"/>
            </a:solidFill>
          </a:ln>
        </p:spPr>
        <p:txBody>
          <a:bodyPr wrap="square" rtlCol="0">
            <a:spAutoFit/>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What is </a:t>
            </a:r>
            <a:r>
              <a:rPr lang="en-US" sz="3600" i="1" dirty="0">
                <a:latin typeface="Tahoma" panose="020B0604030504040204" pitchFamily="34" charset="0"/>
                <a:ea typeface="Tahoma" panose="020B0604030504040204" pitchFamily="34" charset="0"/>
                <a:cs typeface="Tahoma" panose="020B0604030504040204" pitchFamily="34" charset="0"/>
              </a:rPr>
              <a:t>My Rights My Life</a:t>
            </a:r>
            <a:r>
              <a:rPr lang="en-US" sz="3600" dirty="0">
                <a:latin typeface="Tahoma" panose="020B0604030504040204" pitchFamily="34" charset="0"/>
                <a:ea typeface="Tahoma" panose="020B0604030504040204" pitchFamily="34" charset="0"/>
                <a:cs typeface="Tahoma" panose="020B0604030504040204" pitchFamily="34" charset="0"/>
              </a:rPr>
              <a:t> class about?</a:t>
            </a:r>
          </a:p>
        </p:txBody>
      </p:sp>
      <p:sp>
        <p:nvSpPr>
          <p:cNvPr id="13" name="Oval 12"/>
          <p:cNvSpPr/>
          <p:nvPr/>
        </p:nvSpPr>
        <p:spPr>
          <a:xfrm>
            <a:off x="1469369" y="3670187"/>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858094" y="3670187"/>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667123" y="3732562"/>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1</a:t>
            </a:r>
          </a:p>
        </p:txBody>
      </p:sp>
      <p:sp>
        <p:nvSpPr>
          <p:cNvPr id="16" name="TextBox 15"/>
          <p:cNvSpPr txBox="1"/>
          <p:nvPr/>
        </p:nvSpPr>
        <p:spPr>
          <a:xfrm>
            <a:off x="6055848" y="3732562"/>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2</a:t>
            </a:r>
          </a:p>
        </p:txBody>
      </p:sp>
      <p:sp>
        <p:nvSpPr>
          <p:cNvPr id="2" name="TextBox 1"/>
          <p:cNvSpPr txBox="1"/>
          <p:nvPr/>
        </p:nvSpPr>
        <p:spPr>
          <a:xfrm>
            <a:off x="671736" y="3038835"/>
            <a:ext cx="2773680" cy="400110"/>
          </a:xfrm>
          <a:prstGeom prst="rect">
            <a:avLst/>
          </a:prstGeom>
          <a:noFill/>
          <a:ln>
            <a:solidFill>
              <a:schemeClr val="tx1"/>
            </a:solidFill>
          </a:ln>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Healthy relationships</a:t>
            </a:r>
          </a:p>
        </p:txBody>
      </p:sp>
      <p:sp>
        <p:nvSpPr>
          <p:cNvPr id="17" name="TextBox 16"/>
          <p:cNvSpPr txBox="1"/>
          <p:nvPr/>
        </p:nvSpPr>
        <p:spPr>
          <a:xfrm>
            <a:off x="4709160" y="3023185"/>
            <a:ext cx="2773680" cy="400110"/>
          </a:xfrm>
          <a:prstGeom prst="rect">
            <a:avLst/>
          </a:prstGeom>
          <a:noFill/>
          <a:ln>
            <a:solidFill>
              <a:schemeClr val="tx1"/>
            </a:solidFill>
          </a:ln>
        </p:spPr>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Getting a job</a:t>
            </a:r>
          </a:p>
        </p:txBody>
      </p:sp>
      <p:sp>
        <p:nvSpPr>
          <p:cNvPr id="10" name="Oval 9"/>
          <p:cNvSpPr/>
          <p:nvPr/>
        </p:nvSpPr>
        <p:spPr>
          <a:xfrm>
            <a:off x="9792397" y="3671602"/>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0014370" y="3748951"/>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3</a:t>
            </a:r>
          </a:p>
        </p:txBody>
      </p:sp>
      <p:sp>
        <p:nvSpPr>
          <p:cNvPr id="12" name="TextBox 11"/>
          <p:cNvSpPr txBox="1"/>
          <p:nvPr/>
        </p:nvSpPr>
        <p:spPr>
          <a:xfrm>
            <a:off x="8863024" y="3038835"/>
            <a:ext cx="2773680" cy="400110"/>
          </a:xfrm>
          <a:prstGeom prst="rect">
            <a:avLst/>
          </a:prstGeom>
          <a:noFill/>
          <a:ln>
            <a:solidFill>
              <a:schemeClr val="tx1"/>
            </a:solidFill>
          </a:ln>
        </p:spPr>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Cooking</a:t>
            </a:r>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t="29553" r="80478" b="19416"/>
          <a:stretch/>
        </p:blipFill>
        <p:spPr>
          <a:xfrm>
            <a:off x="269015" y="3620411"/>
            <a:ext cx="1094164" cy="1612202"/>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20491" t="29038" r="65078" b="19587"/>
          <a:stretch/>
        </p:blipFill>
        <p:spPr>
          <a:xfrm>
            <a:off x="4954271" y="3620410"/>
            <a:ext cx="896510" cy="1799039"/>
          </a:xfrm>
          <a:prstGeom prst="rect">
            <a:avLst/>
          </a:prstGeom>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33743" t="25344" r="49114" b="19845"/>
          <a:stretch/>
        </p:blipFill>
        <p:spPr>
          <a:xfrm>
            <a:off x="8789108" y="3474436"/>
            <a:ext cx="983866" cy="1773182"/>
          </a:xfrm>
          <a:prstGeom prst="rect">
            <a:avLst/>
          </a:prstGeom>
        </p:spPr>
      </p:pic>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2"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1294771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2689860" y="2590937"/>
            <a:ext cx="6812280" cy="1200329"/>
          </a:xfrm>
          <a:prstGeom prst="rect">
            <a:avLst/>
          </a:prstGeom>
          <a:ln w="57150">
            <a:solidFill>
              <a:schemeClr val="tx1"/>
            </a:solidFill>
          </a:ln>
        </p:spPr>
        <p:txBody>
          <a:bodyPr wrap="square">
            <a:spAutoFit/>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What is one thing you will learn in </a:t>
            </a:r>
            <a:r>
              <a:rPr lang="en-US" sz="3600" i="1" dirty="0">
                <a:latin typeface="Tahoma" panose="020B0604030504040204" pitchFamily="34" charset="0"/>
                <a:ea typeface="Tahoma" panose="020B0604030504040204" pitchFamily="34" charset="0"/>
                <a:cs typeface="Tahoma" panose="020B0604030504040204" pitchFamily="34" charset="0"/>
              </a:rPr>
              <a:t>My Rights My Life </a:t>
            </a:r>
            <a:r>
              <a:rPr lang="en-US" sz="3600" dirty="0">
                <a:latin typeface="Tahoma" panose="020B0604030504040204" pitchFamily="34" charset="0"/>
                <a:ea typeface="Tahoma" panose="020B0604030504040204" pitchFamily="34" charset="0"/>
                <a:cs typeface="Tahoma" panose="020B0604030504040204" pitchFamily="34" charset="0"/>
              </a:rPr>
              <a:t>class?</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8"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4104654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72479"/>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6"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232252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grpSp>
        <p:nvGrpSpPr>
          <p:cNvPr id="35" name="Group 34"/>
          <p:cNvGrpSpPr/>
          <p:nvPr/>
        </p:nvGrpSpPr>
        <p:grpSpPr>
          <a:xfrm>
            <a:off x="22860" y="3334699"/>
            <a:ext cx="1580866" cy="1831271"/>
            <a:chOff x="22860" y="3128959"/>
            <a:chExt cx="1580866" cy="1831271"/>
          </a:xfrm>
        </p:grpSpPr>
        <p:sp>
          <p:nvSpPr>
            <p:cNvPr id="17" name="TextBox 16"/>
            <p:cNvSpPr txBox="1"/>
            <p:nvPr/>
          </p:nvSpPr>
          <p:spPr>
            <a:xfrm>
              <a:off x="22860" y="3128959"/>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need help</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38" name="Group 37"/>
          <p:cNvGrpSpPr/>
          <p:nvPr/>
        </p:nvGrpSpPr>
        <p:grpSpPr>
          <a:xfrm>
            <a:off x="22860" y="2037955"/>
            <a:ext cx="1579013" cy="1288137"/>
            <a:chOff x="22860" y="1832215"/>
            <a:chExt cx="1579013" cy="1288137"/>
          </a:xfrm>
        </p:grpSpPr>
        <p:sp>
          <p:nvSpPr>
            <p:cNvPr id="14" name="TextBox 13"/>
            <p:cNvSpPr txBox="1"/>
            <p:nvPr/>
          </p:nvSpPr>
          <p:spPr>
            <a:xfrm>
              <a:off x="22860" y="1843079"/>
              <a:ext cx="1579013"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Yes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37" name="Group 36"/>
          <p:cNvGrpSpPr/>
          <p:nvPr/>
        </p:nvGrpSpPr>
        <p:grpSpPr>
          <a:xfrm>
            <a:off x="1610201" y="2048819"/>
            <a:ext cx="1542342" cy="1286794"/>
            <a:chOff x="1655921" y="1843079"/>
            <a:chExt cx="1552076" cy="1286794"/>
          </a:xfrm>
        </p:grpSpPr>
        <p:sp>
          <p:nvSpPr>
            <p:cNvPr id="15" name="TextBox 14"/>
            <p:cNvSpPr txBox="1"/>
            <p:nvPr/>
          </p:nvSpPr>
          <p:spPr>
            <a:xfrm>
              <a:off x="1655921" y="1852600"/>
              <a:ext cx="1552076"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No</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33" name="Group 32"/>
          <p:cNvGrpSpPr/>
          <p:nvPr/>
        </p:nvGrpSpPr>
        <p:grpSpPr>
          <a:xfrm>
            <a:off x="1609493" y="5176829"/>
            <a:ext cx="1543050" cy="1631216"/>
            <a:chOff x="1655213" y="4971089"/>
            <a:chExt cx="1543050" cy="1631216"/>
          </a:xfrm>
        </p:grpSpPr>
        <p:sp>
          <p:nvSpPr>
            <p:cNvPr id="32" name="TextBox 31"/>
            <p:cNvSpPr txBox="1"/>
            <p:nvPr/>
          </p:nvSpPr>
          <p:spPr>
            <a:xfrm>
              <a:off x="1655213" y="4971089"/>
              <a:ext cx="1543050"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Adult</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8068" y="5059116"/>
              <a:ext cx="1402992" cy="1196460"/>
            </a:xfrm>
            <a:prstGeom prst="rect">
              <a:avLst/>
            </a:prstGeom>
          </p:spPr>
        </p:pic>
      </p:grpSp>
      <p:grpSp>
        <p:nvGrpSpPr>
          <p:cNvPr id="34" name="Group 33"/>
          <p:cNvGrpSpPr/>
          <p:nvPr/>
        </p:nvGrpSpPr>
        <p:grpSpPr>
          <a:xfrm>
            <a:off x="26670" y="5173019"/>
            <a:ext cx="1579013" cy="1631216"/>
            <a:chOff x="38100" y="4967279"/>
            <a:chExt cx="1579013" cy="1631216"/>
          </a:xfrm>
        </p:grpSpPr>
        <p:sp>
          <p:nvSpPr>
            <p:cNvPr id="31" name="TextBox 30"/>
            <p:cNvSpPr txBox="1"/>
            <p:nvPr/>
          </p:nvSpPr>
          <p:spPr>
            <a:xfrm>
              <a:off x="38100" y="4967279"/>
              <a:ext cx="1579013"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Trust</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04" y="5108954"/>
              <a:ext cx="1443133" cy="1230692"/>
            </a:xfrm>
            <a:prstGeom prst="rect">
              <a:avLst/>
            </a:prstGeom>
          </p:spPr>
        </p:pic>
      </p:grpSp>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1616050" y="3329933"/>
            <a:ext cx="1536494" cy="1831271"/>
            <a:chOff x="1661769" y="3124193"/>
            <a:chExt cx="1554555" cy="1831271"/>
          </a:xfrm>
        </p:grpSpPr>
        <p:sp>
          <p:nvSpPr>
            <p:cNvPr id="18" name="TextBox 17"/>
            <p:cNvSpPr txBox="1"/>
            <p:nvPr/>
          </p:nvSpPr>
          <p:spPr>
            <a:xfrm>
              <a:off x="1661769" y="3124193"/>
              <a:ext cx="1554555"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have a question</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30" name="Group 29"/>
          <p:cNvGrpSpPr/>
          <p:nvPr/>
        </p:nvGrpSpPr>
        <p:grpSpPr>
          <a:xfrm>
            <a:off x="3154897" y="5173019"/>
            <a:ext cx="1824232" cy="1638835"/>
            <a:chOff x="3257767" y="5236680"/>
            <a:chExt cx="1824232" cy="1515800"/>
          </a:xfrm>
        </p:grpSpPr>
        <p:sp>
          <p:nvSpPr>
            <p:cNvPr id="19" name="TextBox 18"/>
            <p:cNvSpPr txBox="1"/>
            <p:nvPr/>
          </p:nvSpPr>
          <p:spPr>
            <a:xfrm>
              <a:off x="3257767" y="5236680"/>
              <a:ext cx="1801372" cy="151580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Take a break</a:t>
              </a:r>
            </a:p>
          </p:txBody>
        </p:sp>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t="15162" b="14898"/>
            <a:stretch/>
          </p:blipFill>
          <p:spPr>
            <a:xfrm>
              <a:off x="3280627" y="5349240"/>
              <a:ext cx="1801372" cy="1074420"/>
            </a:xfrm>
            <a:prstGeom prst="rect">
              <a:avLst/>
            </a:prstGeom>
          </p:spPr>
        </p:pic>
      </p:grpSp>
      <p:sp>
        <p:nvSpPr>
          <p:cNvPr id="60" name="Rectangle 59"/>
          <p:cNvSpPr/>
          <p:nvPr/>
        </p:nvSpPr>
        <p:spPr>
          <a:xfrm>
            <a:off x="6459143" y="6621481"/>
            <a:ext cx="4531998" cy="246221"/>
          </a:xfrm>
          <a:prstGeom prst="rect">
            <a:avLst/>
          </a:prstGeom>
        </p:spPr>
        <p:txBody>
          <a:bodyPr wrap="square">
            <a:spAutoFit/>
          </a:bodyPr>
          <a:lstStyle/>
          <a:p>
            <a:r>
              <a:rPr lang="en-US" sz="1000" dirty="0">
                <a:solidFill>
                  <a:srgbClr val="3D4046"/>
                </a:solidFill>
                <a:latin typeface="Tahoma" panose="020B0604030504040204" pitchFamily="34" charset="0"/>
                <a:ea typeface="Tahoma" panose="020B0604030504040204" pitchFamily="34" charset="0"/>
                <a:cs typeface="Tahoma" panose="020B0604030504040204" pitchFamily="34" charset="0"/>
              </a:rPr>
              <a:t>Copyright © 2021 SymbolStix, LLC. All rights reserved. Used with Permission.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28" name="Group 27"/>
          <p:cNvGrpSpPr/>
          <p:nvPr/>
        </p:nvGrpSpPr>
        <p:grpSpPr>
          <a:xfrm>
            <a:off x="6479505" y="1205831"/>
            <a:ext cx="2668843" cy="1908215"/>
            <a:chOff x="3592099" y="1367377"/>
            <a:chExt cx="2668843" cy="1908215"/>
          </a:xfrm>
        </p:grpSpPr>
        <p:sp>
          <p:nvSpPr>
            <p:cNvPr id="41" name="TextBox 40"/>
            <p:cNvSpPr txBox="1"/>
            <p:nvPr/>
          </p:nvSpPr>
          <p:spPr>
            <a:xfrm>
              <a:off x="3592099" y="1367377"/>
              <a:ext cx="2668843" cy="190821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Pronouns</a:t>
              </a:r>
            </a:p>
          </p:txBody>
        </p:sp>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39125" y="1424347"/>
              <a:ext cx="1494102" cy="1274158"/>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04167" y="1424347"/>
              <a:ext cx="1318209" cy="1124158"/>
            </a:xfrm>
            <a:prstGeom prst="rect">
              <a:avLst/>
            </a:prstGeom>
          </p:spPr>
        </p:pic>
      </p:grpSp>
      <p:grpSp>
        <p:nvGrpSpPr>
          <p:cNvPr id="29" name="Group 28"/>
          <p:cNvGrpSpPr/>
          <p:nvPr/>
        </p:nvGrpSpPr>
        <p:grpSpPr>
          <a:xfrm>
            <a:off x="3491820" y="1202277"/>
            <a:ext cx="1752970" cy="1908215"/>
            <a:chOff x="6539820" y="1367377"/>
            <a:chExt cx="1752970" cy="1908215"/>
          </a:xfrm>
        </p:grpSpPr>
        <p:sp>
          <p:nvSpPr>
            <p:cNvPr id="44" name="TextBox 43"/>
            <p:cNvSpPr txBox="1"/>
            <p:nvPr/>
          </p:nvSpPr>
          <p:spPr>
            <a:xfrm>
              <a:off x="6539820" y="1367377"/>
              <a:ext cx="1752970" cy="190821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Safe space</a:t>
              </a:r>
            </a:p>
          </p:txBody>
        </p:sp>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02141" y="1489455"/>
              <a:ext cx="1428364" cy="1218097"/>
            </a:xfrm>
            <a:prstGeom prst="rect">
              <a:avLst/>
            </a:prstGeom>
          </p:spPr>
        </p:pic>
      </p:grpSp>
      <p:grpSp>
        <p:nvGrpSpPr>
          <p:cNvPr id="67" name="Group 66"/>
          <p:cNvGrpSpPr/>
          <p:nvPr/>
        </p:nvGrpSpPr>
        <p:grpSpPr>
          <a:xfrm>
            <a:off x="9203347" y="3156285"/>
            <a:ext cx="1671927" cy="1754326"/>
            <a:chOff x="9866551" y="3139967"/>
            <a:chExt cx="1671927" cy="1754326"/>
          </a:xfrm>
        </p:grpSpPr>
        <p:sp>
          <p:nvSpPr>
            <p:cNvPr id="46" name="TextBox 45"/>
            <p:cNvSpPr txBox="1"/>
            <p:nvPr/>
          </p:nvSpPr>
          <p:spPr>
            <a:xfrm>
              <a:off x="9866551" y="3139967"/>
              <a:ext cx="1671927"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pPr algn="ctr"/>
              <a:r>
                <a:rPr lang="en-US" b="1" dirty="0">
                  <a:latin typeface="Tahoma" panose="020B0604030504040204" pitchFamily="34" charset="0"/>
                  <a:ea typeface="Tahoma" panose="020B0604030504040204" pitchFamily="34" charset="0"/>
                  <a:cs typeface="Tahoma" panose="020B0604030504040204" pitchFamily="34" charset="0"/>
                </a:rPr>
                <a:t>Healthy</a:t>
              </a:r>
            </a:p>
          </p:txBody>
        </p:sp>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77837" y="3205956"/>
              <a:ext cx="1548346" cy="1320417"/>
            </a:xfrm>
            <a:prstGeom prst="rect">
              <a:avLst/>
            </a:prstGeom>
          </p:spPr>
        </p:pic>
      </p:grpSp>
      <p:sp>
        <p:nvSpPr>
          <p:cNvPr id="50" name="TextBox 49"/>
          <p:cNvSpPr txBox="1"/>
          <p:nvPr/>
        </p:nvSpPr>
        <p:spPr>
          <a:xfrm>
            <a:off x="10247550" y="1202276"/>
            <a:ext cx="1675523" cy="18928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pPr algn="ctr">
              <a:spcBef>
                <a:spcPts val="1200"/>
              </a:spcBef>
            </a:pPr>
            <a:r>
              <a:rPr lang="en-US" sz="1700" b="1" dirty="0">
                <a:latin typeface="Tahoma" panose="020B0604030504040204" pitchFamily="34" charset="0"/>
                <a:ea typeface="Tahoma" panose="020B0604030504040204" pitchFamily="34" charset="0"/>
                <a:cs typeface="Tahoma" panose="020B0604030504040204" pitchFamily="34" charset="0"/>
              </a:rPr>
              <a:t>Relationships</a:t>
            </a:r>
          </a:p>
        </p:txBody>
      </p:sp>
      <p:pic>
        <p:nvPicPr>
          <p:cNvPr id="22" name="Picture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295374" y="1359966"/>
            <a:ext cx="1564230" cy="1333962"/>
          </a:xfrm>
          <a:prstGeom prst="rect">
            <a:avLst/>
          </a:prstGeom>
        </p:spPr>
      </p:pic>
      <p:grpSp>
        <p:nvGrpSpPr>
          <p:cNvPr id="51" name="Group 50"/>
          <p:cNvGrpSpPr/>
          <p:nvPr/>
        </p:nvGrpSpPr>
        <p:grpSpPr>
          <a:xfrm>
            <a:off x="4333659" y="3145636"/>
            <a:ext cx="1752970" cy="1754326"/>
            <a:chOff x="5706829" y="3145304"/>
            <a:chExt cx="1752970" cy="1754326"/>
          </a:xfrm>
        </p:grpSpPr>
        <p:sp>
          <p:nvSpPr>
            <p:cNvPr id="62" name="TextBox 61"/>
            <p:cNvSpPr txBox="1"/>
            <p:nvPr/>
          </p:nvSpPr>
          <p:spPr>
            <a:xfrm>
              <a:off x="5706829" y="3145304"/>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Family</a:t>
              </a:r>
            </a:p>
          </p:txBody>
        </p:sp>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896657" y="3326092"/>
              <a:ext cx="1395909" cy="1190420"/>
            </a:xfrm>
            <a:prstGeom prst="rect">
              <a:avLst/>
            </a:prstGeom>
          </p:spPr>
        </p:pic>
      </p:grpSp>
      <p:grpSp>
        <p:nvGrpSpPr>
          <p:cNvPr id="55" name="Group 54"/>
          <p:cNvGrpSpPr/>
          <p:nvPr/>
        </p:nvGrpSpPr>
        <p:grpSpPr>
          <a:xfrm>
            <a:off x="6750046" y="3142097"/>
            <a:ext cx="1752970" cy="1754326"/>
            <a:chOff x="7850477" y="3145636"/>
            <a:chExt cx="1752970" cy="1754326"/>
          </a:xfrm>
        </p:grpSpPr>
        <p:sp>
          <p:nvSpPr>
            <p:cNvPr id="65" name="TextBox 64"/>
            <p:cNvSpPr txBox="1"/>
            <p:nvPr/>
          </p:nvSpPr>
          <p:spPr>
            <a:xfrm>
              <a:off x="7850477" y="3145636"/>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Friend</a:t>
              </a:r>
            </a:p>
          </p:txBody>
        </p:sp>
        <p:pic>
          <p:nvPicPr>
            <p:cNvPr id="16" name="Picture 1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00391" y="3253696"/>
              <a:ext cx="1449888" cy="1236452"/>
            </a:xfrm>
            <a:prstGeom prst="rect">
              <a:avLst/>
            </a:prstGeom>
          </p:spPr>
        </p:pic>
      </p:grpSp>
      <p:grpSp>
        <p:nvGrpSpPr>
          <p:cNvPr id="52" name="Group 51"/>
          <p:cNvGrpSpPr/>
          <p:nvPr/>
        </p:nvGrpSpPr>
        <p:grpSpPr>
          <a:xfrm>
            <a:off x="5211830" y="4990585"/>
            <a:ext cx="6887774" cy="1612811"/>
            <a:chOff x="5211830" y="4990585"/>
            <a:chExt cx="6887774" cy="1612811"/>
          </a:xfrm>
        </p:grpSpPr>
        <p:sp>
          <p:nvSpPr>
            <p:cNvPr id="54" name="Rectangle 53"/>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55"/>
            <p:cNvGrpSpPr/>
            <p:nvPr/>
          </p:nvGrpSpPr>
          <p:grpSpPr>
            <a:xfrm>
              <a:off x="5362543" y="5119215"/>
              <a:ext cx="6627292" cy="1356986"/>
              <a:chOff x="5362543" y="5119215"/>
              <a:chExt cx="6627292" cy="1356986"/>
            </a:xfrm>
          </p:grpSpPr>
          <p:grpSp>
            <p:nvGrpSpPr>
              <p:cNvPr id="57" name="Group 56"/>
              <p:cNvGrpSpPr/>
              <p:nvPr/>
            </p:nvGrpSpPr>
            <p:grpSpPr>
              <a:xfrm>
                <a:off x="5362543" y="5121586"/>
                <a:ext cx="1230894" cy="1354217"/>
                <a:chOff x="5362543" y="5108523"/>
                <a:chExt cx="1230894" cy="1354217"/>
              </a:xfrm>
            </p:grpSpPr>
            <p:sp>
              <p:nvSpPr>
                <p:cNvPr id="75" name="TextBox 74"/>
                <p:cNvSpPr txBox="1"/>
                <p:nvPr/>
              </p:nvSpPr>
              <p:spPr>
                <a:xfrm>
                  <a:off x="5362543" y="5108523"/>
                  <a:ext cx="123089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I feel</a:t>
                  </a:r>
                </a:p>
              </p:txBody>
            </p:sp>
            <p:pic>
              <p:nvPicPr>
                <p:cNvPr id="76" name="Picture 7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97580" y="5142338"/>
                  <a:ext cx="1156974" cy="986658"/>
                </a:xfrm>
                <a:prstGeom prst="rect">
                  <a:avLst/>
                </a:prstGeom>
              </p:spPr>
            </p:pic>
          </p:grpSp>
          <p:grpSp>
            <p:nvGrpSpPr>
              <p:cNvPr id="58" name="Group 57"/>
              <p:cNvGrpSpPr/>
              <p:nvPr/>
            </p:nvGrpSpPr>
            <p:grpSpPr>
              <a:xfrm>
                <a:off x="6607576" y="5119881"/>
                <a:ext cx="1283361" cy="1354217"/>
                <a:chOff x="6607577" y="5119881"/>
                <a:chExt cx="1256406" cy="1354217"/>
              </a:xfrm>
            </p:grpSpPr>
            <p:sp>
              <p:nvSpPr>
                <p:cNvPr id="73" name="TextBox 72"/>
                <p:cNvSpPr txBox="1"/>
                <p:nvPr/>
              </p:nvSpPr>
              <p:spPr>
                <a:xfrm>
                  <a:off x="6607577" y="5119881"/>
                  <a:ext cx="125640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Happy</a:t>
                  </a:r>
                </a:p>
              </p:txBody>
            </p:sp>
            <p:pic>
              <p:nvPicPr>
                <p:cNvPr id="74" name="Picture 7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668431" y="5173019"/>
                  <a:ext cx="1147512" cy="978589"/>
                </a:xfrm>
                <a:prstGeom prst="rect">
                  <a:avLst/>
                </a:prstGeom>
              </p:spPr>
            </p:pic>
          </p:grpSp>
          <p:grpSp>
            <p:nvGrpSpPr>
              <p:cNvPr id="59" name="Group 58"/>
              <p:cNvGrpSpPr/>
              <p:nvPr/>
            </p:nvGrpSpPr>
            <p:grpSpPr>
              <a:xfrm>
                <a:off x="7890938" y="5119215"/>
                <a:ext cx="1368792" cy="1354217"/>
                <a:chOff x="7890938" y="5106152"/>
                <a:chExt cx="1368792" cy="1354217"/>
              </a:xfrm>
            </p:grpSpPr>
            <p:sp>
              <p:nvSpPr>
                <p:cNvPr id="71" name="TextBox 70"/>
                <p:cNvSpPr txBox="1"/>
                <p:nvPr/>
              </p:nvSpPr>
              <p:spPr>
                <a:xfrm>
                  <a:off x="7890938" y="5106152"/>
                  <a:ext cx="1368792"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Sad</a:t>
                  </a:r>
                </a:p>
              </p:txBody>
            </p:sp>
            <p:pic>
              <p:nvPicPr>
                <p:cNvPr id="72" name="Picture 7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041980" y="5106152"/>
                  <a:ext cx="1161367" cy="990404"/>
                </a:xfrm>
                <a:prstGeom prst="rect">
                  <a:avLst/>
                </a:prstGeom>
              </p:spPr>
            </p:pic>
          </p:grpSp>
          <p:grpSp>
            <p:nvGrpSpPr>
              <p:cNvPr id="63" name="Group 62"/>
              <p:cNvGrpSpPr/>
              <p:nvPr/>
            </p:nvGrpSpPr>
            <p:grpSpPr>
              <a:xfrm>
                <a:off x="9280555" y="5121984"/>
                <a:ext cx="1347846" cy="1354217"/>
                <a:chOff x="9280555" y="5108921"/>
                <a:chExt cx="1347846" cy="1354217"/>
              </a:xfrm>
            </p:grpSpPr>
            <p:sp>
              <p:nvSpPr>
                <p:cNvPr id="69" name="TextBox 68"/>
                <p:cNvSpPr txBox="1"/>
                <p:nvPr/>
              </p:nvSpPr>
              <p:spPr>
                <a:xfrm>
                  <a:off x="9280555" y="5108921"/>
                  <a:ext cx="134784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Mad</a:t>
                  </a:r>
                </a:p>
              </p:txBody>
            </p:sp>
            <p:pic>
              <p:nvPicPr>
                <p:cNvPr id="70" name="Picture 6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341516" y="5119881"/>
                  <a:ext cx="1225925" cy="1045459"/>
                </a:xfrm>
                <a:prstGeom prst="rect">
                  <a:avLst/>
                </a:prstGeom>
              </p:spPr>
            </p:pic>
          </p:grpSp>
          <p:grpSp>
            <p:nvGrpSpPr>
              <p:cNvPr id="64" name="Group 63"/>
              <p:cNvGrpSpPr/>
              <p:nvPr/>
            </p:nvGrpSpPr>
            <p:grpSpPr>
              <a:xfrm>
                <a:off x="10628401" y="5121586"/>
                <a:ext cx="1361434" cy="1354217"/>
                <a:chOff x="10628401" y="5108523"/>
                <a:chExt cx="1361434" cy="1354217"/>
              </a:xfrm>
            </p:grpSpPr>
            <p:sp>
              <p:nvSpPr>
                <p:cNvPr id="66" name="TextBox 65"/>
                <p:cNvSpPr txBox="1"/>
                <p:nvPr/>
              </p:nvSpPr>
              <p:spPr>
                <a:xfrm>
                  <a:off x="10628401" y="5108523"/>
                  <a:ext cx="136143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Scared</a:t>
                  </a:r>
                </a:p>
              </p:txBody>
            </p:sp>
            <p:pic>
              <p:nvPicPr>
                <p:cNvPr id="68" name="Picture 6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717795" y="5171511"/>
                  <a:ext cx="1142168" cy="974032"/>
                </a:xfrm>
                <a:prstGeom prst="rect">
                  <a:avLst/>
                </a:prstGeom>
              </p:spPr>
            </p:pic>
          </p:grpSp>
        </p:grpSp>
      </p:grpSp>
      <p:pic>
        <p:nvPicPr>
          <p:cNvPr id="78" name="Picture 77"/>
          <p:cNvPicPr>
            <a:picLocks noChangeAspect="1"/>
          </p:cNvPicPr>
          <p:nvPr/>
        </p:nvPicPr>
        <p:blipFill rotWithShape="1">
          <a:blip r:embed="rId23"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Tree>
    <p:extLst>
      <p:ext uri="{BB962C8B-B14F-4D97-AF65-F5344CB8AC3E}">
        <p14:creationId xmlns:p14="http://schemas.microsoft.com/office/powerpoint/2010/main" val="1114855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6"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5" name="Picture 4">
            <a:extLst>
              <a:ext uri="{FF2B5EF4-FFF2-40B4-BE49-F238E27FC236}">
                <a16:creationId xmlns:a16="http://schemas.microsoft.com/office/drawing/2014/main" id="{9F049550-7214-0C02-B6DA-6C68B6E05578}"/>
              </a:ext>
            </a:extLst>
          </p:cNvPr>
          <p:cNvPicPr>
            <a:picLocks noChangeAspect="1"/>
          </p:cNvPicPr>
          <p:nvPr/>
        </p:nvPicPr>
        <p:blipFill>
          <a:blip r:embed="rId5"/>
          <a:stretch>
            <a:fillRect/>
          </a:stretch>
        </p:blipFill>
        <p:spPr>
          <a:xfrm>
            <a:off x="137652" y="2344628"/>
            <a:ext cx="3303638" cy="1217525"/>
          </a:xfrm>
          <a:prstGeom prst="rect">
            <a:avLst/>
          </a:prstGeom>
        </p:spPr>
      </p:pic>
      <p:sp>
        <p:nvSpPr>
          <p:cNvPr id="2" name="Rectangle 1">
            <a:extLst>
              <a:ext uri="{FF2B5EF4-FFF2-40B4-BE49-F238E27FC236}">
                <a16:creationId xmlns:a16="http://schemas.microsoft.com/office/drawing/2014/main" id="{F61CB593-032E-5735-7B45-1939AEBA07B6}"/>
              </a:ext>
            </a:extLst>
          </p:cNvPr>
          <p:cNvSpPr>
            <a:spLocks noChangeArrowheads="1"/>
          </p:cNvSpPr>
          <p:nvPr/>
        </p:nvSpPr>
        <p:spPr bwMode="auto">
          <a:xfrm rot="10800000" flipV="1">
            <a:off x="3235672" y="2250895"/>
            <a:ext cx="866783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work is supported by the Texas Council for Developmental Disabilities through a grant from the U.S. Administration for Community Living (ACL), Department of Health and Human Services (HHS), Washington, D.C. 20201 with a 100% federal funding award totaling $6,161,072. Council efforts are those of the grantee and do not necessarily represent the official views of nor are endorsed by ACL, HHS, or the U.S. government.</a:t>
            </a:r>
          </a:p>
        </p:txBody>
      </p:sp>
    </p:spTree>
    <p:extLst>
      <p:ext uri="{BB962C8B-B14F-4D97-AF65-F5344CB8AC3E}">
        <p14:creationId xmlns:p14="http://schemas.microsoft.com/office/powerpoint/2010/main" val="3888524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0807" y="0"/>
            <a:ext cx="2696309" cy="1160616"/>
          </a:xfrm>
          <a:prstGeom prst="rect">
            <a:avLst/>
          </a:prstGeom>
        </p:spPr>
      </p:pic>
      <p:sp>
        <p:nvSpPr>
          <p:cNvPr id="6" name="Rectangle 5"/>
          <p:cNvSpPr/>
          <p:nvPr/>
        </p:nvSpPr>
        <p:spPr>
          <a:xfrm>
            <a:off x="669490" y="1267296"/>
            <a:ext cx="11234020" cy="4493538"/>
          </a:xfrm>
          <a:prstGeom prst="rect">
            <a:avLst/>
          </a:prstGeom>
        </p:spPr>
        <p:txBody>
          <a:bodyPr wrap="square">
            <a:spAutoFit/>
          </a:bodyPr>
          <a:lstStyle/>
          <a:p>
            <a:r>
              <a:rPr lang="en-US" sz="1700" dirty="0">
                <a:latin typeface="Tahoma" panose="020B0604030504040204" pitchFamily="34" charset="0"/>
                <a:ea typeface="Tahoma" panose="020B0604030504040204" pitchFamily="34" charset="0"/>
                <a:cs typeface="Tahoma" panose="020B0604030504040204" pitchFamily="34" charset="0"/>
              </a:rPr>
              <a:t>This curriculum is offered online at no cost. You are free to use the resources in the original format for educational purposes only. Please reference The SAFE Alliance appropriately (citations at bottom of page). </a:t>
            </a:r>
          </a:p>
          <a:p>
            <a:endParaRPr lang="en-US" sz="900" dirty="0">
              <a:latin typeface="Tahoma" panose="020B0604030504040204" pitchFamily="34" charset="0"/>
              <a:ea typeface="Tahoma" panose="020B0604030504040204" pitchFamily="34" charset="0"/>
              <a:cs typeface="Tahoma" panose="020B0604030504040204" pitchFamily="34" charset="0"/>
            </a:endParaRPr>
          </a:p>
          <a:p>
            <a:r>
              <a:rPr lang="en-US" sz="1700" dirty="0">
                <a:latin typeface="Tahoma" panose="020B0604030504040204" pitchFamily="34" charset="0"/>
                <a:ea typeface="Tahoma" panose="020B0604030504040204" pitchFamily="34" charset="0"/>
                <a:cs typeface="Tahoma" panose="020B0604030504040204" pitchFamily="34" charset="0"/>
              </a:rPr>
              <a:t>We ask that you do not alter curriculum images/art, slides, or lesson plan materials. You may not use My Rights My Life (18+ or High School) curriculum for commercial purposes (i.e., selling workshops you facilitate based on MRML curriculum; and/or creating links/websites to re-distribute any materials associated SAFE’s My Rights My Life). </a:t>
            </a:r>
          </a:p>
          <a:p>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This resource,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healthier relationships</a:t>
            </a:r>
            <a:r>
              <a:rPr lang="en-US" sz="1700" dirty="0">
                <a:latin typeface="Tahoma" panose="020B0604030504040204" pitchFamily="34" charset="0"/>
                <a:ea typeface="Tahoma" panose="020B0604030504040204" pitchFamily="34" charset="0"/>
                <a:cs typeface="Tahoma" panose="020B0604030504040204" pitchFamily="34" charset="0"/>
              </a:rPr>
              <a:t> for high school students (grades 9-12) is based on the original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 </a:t>
            </a:r>
            <a:r>
              <a:rPr lang="en-US" sz="1700" dirty="0">
                <a:latin typeface="Tahoma" panose="020B0604030504040204" pitchFamily="34" charset="0"/>
                <a:ea typeface="Tahoma" panose="020B0604030504040204" pitchFamily="34" charset="0"/>
                <a:cs typeface="Tahoma" panose="020B0604030504040204" pitchFamily="34" charset="0"/>
              </a:rPr>
              <a:t>(age 18+) written by Megan Westmore, Heidi Lersch, and edited by Schwartz, M. (2022). Selling materials from MRML is a copyright violation.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Burleson, Anna Belle &amp; Benitez, Sophie (2026) provided light modification and abbreviated the original curriculum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(Westmore &amp; Lersch, 2022) to offer an age appropriate resource for High School Students (grades 9-12).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Texas.</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Westmore, M. &amp; Lersch, H. (2022).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a:t>
            </a:r>
            <a:r>
              <a:rPr lang="en-US" sz="1700" dirty="0">
                <a:latin typeface="Tahoma" panose="020B0604030504040204" pitchFamily="34" charset="0"/>
                <a:ea typeface="Tahoma" panose="020B0604030504040204" pitchFamily="34" charset="0"/>
                <a:cs typeface="Tahoma" panose="020B0604030504040204" pitchFamily="34" charset="0"/>
              </a:rPr>
              <a:t>.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TX.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7"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4171590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6301731" y="1083154"/>
            <a:ext cx="3156610"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Share name </a:t>
            </a:r>
          </a:p>
          <a:p>
            <a:pPr algn="ctr"/>
            <a:r>
              <a:rPr lang="en-US" sz="2800" dirty="0">
                <a:latin typeface="Tahoma" panose="020B0604030504040204" pitchFamily="34" charset="0"/>
                <a:ea typeface="Tahoma" panose="020B0604030504040204" pitchFamily="34" charset="0"/>
                <a:cs typeface="Tahoma" panose="020B0604030504040204" pitchFamily="34" charset="0"/>
              </a:rPr>
              <a:t>and pronouns</a:t>
            </a:r>
          </a:p>
        </p:txBody>
      </p:sp>
      <p:sp>
        <p:nvSpPr>
          <p:cNvPr id="11" name="TextBox 10"/>
          <p:cNvSpPr txBox="1"/>
          <p:nvPr/>
        </p:nvSpPr>
        <p:spPr>
          <a:xfrm>
            <a:off x="4628803" y="2491813"/>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Talk about </a:t>
            </a:r>
            <a:r>
              <a:rPr lang="en-US" sz="2800" i="1" dirty="0">
                <a:latin typeface="Tahoma" panose="020B0604030504040204" pitchFamily="34" charset="0"/>
                <a:ea typeface="Tahoma" panose="020B0604030504040204" pitchFamily="34" charset="0"/>
                <a:cs typeface="Tahoma" panose="020B0604030504040204" pitchFamily="34" charset="0"/>
              </a:rPr>
              <a:t>My Rights My Life </a:t>
            </a:r>
            <a:r>
              <a:rPr lang="en-US" sz="2800" dirty="0">
                <a:latin typeface="Tahoma" panose="020B0604030504040204" pitchFamily="34" charset="0"/>
                <a:ea typeface="Tahoma" panose="020B0604030504040204" pitchFamily="34" charset="0"/>
                <a:cs typeface="Tahoma" panose="020B0604030504040204" pitchFamily="34" charset="0"/>
              </a:rPr>
              <a:t>class</a:t>
            </a:r>
          </a:p>
        </p:txBody>
      </p:sp>
      <p:sp>
        <p:nvSpPr>
          <p:cNvPr id="13" name="TextBox 12"/>
          <p:cNvSpPr txBox="1"/>
          <p:nvPr/>
        </p:nvSpPr>
        <p:spPr>
          <a:xfrm>
            <a:off x="3610707" y="3532565"/>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Make class rules</a:t>
            </a:r>
          </a:p>
        </p:txBody>
      </p:sp>
      <p:sp>
        <p:nvSpPr>
          <p:cNvPr id="14" name="TextBox 13"/>
          <p:cNvSpPr txBox="1"/>
          <p:nvPr/>
        </p:nvSpPr>
        <p:spPr>
          <a:xfrm>
            <a:off x="7802277" y="5294747"/>
            <a:ext cx="2932667"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Getting to know you!</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0935" y="1520667"/>
            <a:ext cx="3156610" cy="1776581"/>
          </a:xfrm>
          <a:prstGeom prst="rect">
            <a:avLst/>
          </a:prstGeom>
        </p:spPr>
      </p:pic>
      <p:sp>
        <p:nvSpPr>
          <p:cNvPr id="15" name="TextBox 14"/>
          <p:cNvSpPr txBox="1"/>
          <p:nvPr/>
        </p:nvSpPr>
        <p:spPr>
          <a:xfrm>
            <a:off x="4277642" y="4674906"/>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6" name="Picture 15"/>
          <p:cNvPicPr>
            <a:picLocks noChangeAspect="1"/>
          </p:cNvPicPr>
          <p:nvPr/>
        </p:nvPicPr>
        <p:blipFill>
          <a:blip r:embed="rId5"/>
          <a:stretch>
            <a:fillRect/>
          </a:stretch>
        </p:blipFill>
        <p:spPr>
          <a:xfrm>
            <a:off x="2464277" y="4442660"/>
            <a:ext cx="1813365" cy="1269928"/>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18780" r="25140"/>
          <a:stretch/>
        </p:blipFill>
        <p:spPr>
          <a:xfrm>
            <a:off x="2559182" y="3297247"/>
            <a:ext cx="1051525" cy="1056945"/>
          </a:xfrm>
          <a:prstGeom prst="rect">
            <a:avLst/>
          </a:prstGeom>
        </p:spPr>
      </p:pic>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t="36239" r="81412" b="29060"/>
          <a:stretch/>
        </p:blipFill>
        <p:spPr>
          <a:xfrm>
            <a:off x="6301731" y="5027709"/>
            <a:ext cx="1500546" cy="1579076"/>
          </a:xfrm>
          <a:prstGeom prst="rect">
            <a:avLst/>
          </a:prstGeom>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3" name="Footer Placeholder 3"/>
          <p:cNvSpPr txBox="1">
            <a:spLocks/>
          </p:cNvSpPr>
          <p:nvPr/>
        </p:nvSpPr>
        <p:spPr>
          <a:xfrm>
            <a:off x="8365787" y="6439711"/>
            <a:ext cx="3826213" cy="41828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832122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7208" y="0"/>
            <a:ext cx="2088777" cy="1694330"/>
          </a:xfrm>
          <a:prstGeom prst="rect">
            <a:avLst/>
          </a:prstGeom>
        </p:spPr>
      </p:pic>
      <p:grpSp>
        <p:nvGrpSpPr>
          <p:cNvPr id="2" name="Group 1"/>
          <p:cNvGrpSpPr/>
          <p:nvPr/>
        </p:nvGrpSpPr>
        <p:grpSpPr>
          <a:xfrm>
            <a:off x="1445595" y="-126013"/>
            <a:ext cx="4240449" cy="6941409"/>
            <a:chOff x="8152751" y="56186"/>
            <a:chExt cx="4240449" cy="6941409"/>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8264"/>
            <a:stretch/>
          </p:blipFill>
          <p:spPr>
            <a:xfrm>
              <a:off x="8152751" y="2810281"/>
              <a:ext cx="3843189" cy="4187314"/>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6618" b="36444"/>
            <a:stretch/>
          </p:blipFill>
          <p:spPr>
            <a:xfrm>
              <a:off x="8454222" y="56186"/>
              <a:ext cx="3938978" cy="3252862"/>
            </a:xfrm>
            <a:prstGeom prst="rect">
              <a:avLst/>
            </a:prstGeom>
          </p:spPr>
        </p:pic>
        <p:sp>
          <p:nvSpPr>
            <p:cNvPr id="23" name="TextBox 22"/>
            <p:cNvSpPr txBox="1"/>
            <p:nvPr/>
          </p:nvSpPr>
          <p:spPr>
            <a:xfrm>
              <a:off x="8360332" y="5799031"/>
              <a:ext cx="867508" cy="646331"/>
            </a:xfrm>
            <a:prstGeom prst="rect">
              <a:avLst/>
            </a:prstGeom>
            <a:solidFill>
              <a:schemeClr val="bg1"/>
            </a:solidFill>
            <a:ln w="571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He</a:t>
              </a:r>
            </a:p>
          </p:txBody>
        </p:sp>
        <p:sp>
          <p:nvSpPr>
            <p:cNvPr id="24" name="TextBox 23"/>
            <p:cNvSpPr txBox="1"/>
            <p:nvPr/>
          </p:nvSpPr>
          <p:spPr>
            <a:xfrm>
              <a:off x="9591255" y="5836627"/>
              <a:ext cx="1019908" cy="646331"/>
            </a:xfrm>
            <a:prstGeom prst="rect">
              <a:avLst/>
            </a:prstGeom>
            <a:solidFill>
              <a:schemeClr val="bg1"/>
            </a:solidFill>
            <a:ln w="571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Woman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She</a:t>
              </a:r>
            </a:p>
          </p:txBody>
        </p:sp>
        <p:sp>
          <p:nvSpPr>
            <p:cNvPr id="25" name="TextBox 24"/>
            <p:cNvSpPr txBox="1"/>
            <p:nvPr/>
          </p:nvSpPr>
          <p:spPr>
            <a:xfrm>
              <a:off x="10785197" y="5698127"/>
              <a:ext cx="1289165" cy="923330"/>
            </a:xfrm>
            <a:prstGeom prst="rect">
              <a:avLst/>
            </a:prstGeom>
            <a:solidFill>
              <a:schemeClr val="bg1"/>
            </a:solidFill>
            <a:ln w="571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Nonbinary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They</a:t>
              </a:r>
            </a:p>
          </p:txBody>
        </p:sp>
      </p:grpSp>
      <p:sp>
        <p:nvSpPr>
          <p:cNvPr id="3" name="TextBox 2"/>
          <p:cNvSpPr txBox="1"/>
          <p:nvPr/>
        </p:nvSpPr>
        <p:spPr>
          <a:xfrm>
            <a:off x="10024440" y="707309"/>
            <a:ext cx="2000610" cy="5570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Happy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Mad</a:t>
            </a:r>
          </a:p>
          <a:p>
            <a:pPr marL="0" marR="0" lvl="0" indent="0" algn="l" defTabSz="914400" rtl="0" eaLnBrk="1" fontAlgn="auto" latinLnBrk="0" hangingPunct="1">
              <a:lnSpc>
                <a:spcPct val="100000"/>
              </a:lnSpc>
              <a:spcBef>
                <a:spcPts val="180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Excited</a:t>
            </a:r>
          </a:p>
        </p:txBody>
      </p:sp>
      <p:grpSp>
        <p:nvGrpSpPr>
          <p:cNvPr id="27" name="Group 26"/>
          <p:cNvGrpSpPr/>
          <p:nvPr/>
        </p:nvGrpSpPr>
        <p:grpSpPr>
          <a:xfrm>
            <a:off x="5932834" y="0"/>
            <a:ext cx="4186338" cy="6883151"/>
            <a:chOff x="3331365" y="-210699"/>
            <a:chExt cx="4186338" cy="7131921"/>
          </a:xfrm>
        </p:grpSpPr>
        <p:grpSp>
          <p:nvGrpSpPr>
            <p:cNvPr id="28" name="Group 27"/>
            <p:cNvGrpSpPr/>
            <p:nvPr/>
          </p:nvGrpSpPr>
          <p:grpSpPr>
            <a:xfrm>
              <a:off x="3331365" y="333733"/>
              <a:ext cx="1152652" cy="6091295"/>
              <a:chOff x="4075840" y="215720"/>
              <a:chExt cx="842676" cy="5062193"/>
            </a:xfrm>
          </p:grpSpPr>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t="29553" r="80478" b="19416"/>
              <a:stretch/>
            </p:blipFill>
            <p:spPr>
              <a:xfrm>
                <a:off x="4075840" y="215720"/>
                <a:ext cx="842676" cy="1261138"/>
              </a:xfrm>
              <a:prstGeom prst="rect">
                <a:avLst/>
              </a:prstGeom>
            </p:spPr>
          </p:pic>
          <p:pic>
            <p:nvPicPr>
              <p:cNvPr id="36" name="Picture 35"/>
              <p:cNvPicPr>
                <a:picLocks noChangeAspect="1"/>
              </p:cNvPicPr>
              <p:nvPr/>
            </p:nvPicPr>
            <p:blipFill rotWithShape="1">
              <a:blip r:embed="rId6" cstate="print">
                <a:extLst>
                  <a:ext uri="{28A0092B-C50C-407E-A947-70E740481C1C}">
                    <a14:useLocalDpi xmlns:a14="http://schemas.microsoft.com/office/drawing/2010/main" val="0"/>
                  </a:ext>
                </a:extLst>
              </a:blip>
              <a:srcRect l="20491" t="29038" r="65078" b="19587"/>
              <a:stretch/>
            </p:blipFill>
            <p:spPr>
              <a:xfrm>
                <a:off x="4288463" y="1476858"/>
                <a:ext cx="630053" cy="1284184"/>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l="33743" t="25344" r="49114" b="19845"/>
              <a:stretch/>
            </p:blipFill>
            <p:spPr>
              <a:xfrm>
                <a:off x="4255540" y="2761042"/>
                <a:ext cx="662976" cy="1213613"/>
              </a:xfrm>
              <a:prstGeom prst="rect">
                <a:avLst/>
              </a:prstGeom>
            </p:spPr>
          </p:pic>
          <p:pic>
            <p:nvPicPr>
              <p:cNvPr id="38" name="Picture 37"/>
              <p:cNvPicPr>
                <a:picLocks noChangeAspect="1"/>
              </p:cNvPicPr>
              <p:nvPr/>
            </p:nvPicPr>
            <p:blipFill rotWithShape="1">
              <a:blip r:embed="rId8" cstate="print">
                <a:extLst>
                  <a:ext uri="{28A0092B-C50C-407E-A947-70E740481C1C}">
                    <a14:useLocalDpi xmlns:a14="http://schemas.microsoft.com/office/drawing/2010/main" val="0"/>
                  </a:ext>
                </a:extLst>
              </a:blip>
              <a:srcRect l="51388" t="26289" r="30501" b="14089"/>
              <a:stretch/>
            </p:blipFill>
            <p:spPr>
              <a:xfrm>
                <a:off x="4251027" y="4029023"/>
                <a:ext cx="662631" cy="1248890"/>
              </a:xfrm>
              <a:prstGeom prst="rect">
                <a:avLst/>
              </a:prstGeom>
            </p:spPr>
          </p:pic>
        </p:grpSp>
        <p:grpSp>
          <p:nvGrpSpPr>
            <p:cNvPr id="29" name="Group 28"/>
            <p:cNvGrpSpPr/>
            <p:nvPr/>
          </p:nvGrpSpPr>
          <p:grpSpPr>
            <a:xfrm>
              <a:off x="5600392" y="-210699"/>
              <a:ext cx="1917311" cy="6792574"/>
              <a:chOff x="5802336" y="-222422"/>
              <a:chExt cx="1917311" cy="6792574"/>
            </a:xfrm>
          </p:grpSpPr>
          <p:pic>
            <p:nvPicPr>
              <p:cNvPr id="31" name="Picture 30"/>
              <p:cNvPicPr>
                <a:picLocks noChangeAspect="1"/>
              </p:cNvPicPr>
              <p:nvPr/>
            </p:nvPicPr>
            <p:blipFill rotWithShape="1">
              <a:blip r:embed="rId9">
                <a:extLst>
                  <a:ext uri="{28A0092B-C50C-407E-A947-70E740481C1C}">
                    <a14:useLocalDpi xmlns:a14="http://schemas.microsoft.com/office/drawing/2010/main" val="0"/>
                  </a:ext>
                </a:extLst>
              </a:blip>
              <a:srcRect l="25212" r="51426" b="51437"/>
              <a:stretch/>
            </p:blipFill>
            <p:spPr>
              <a:xfrm>
                <a:off x="5882932" y="1448556"/>
                <a:ext cx="1636707" cy="1947942"/>
              </a:xfrm>
              <a:prstGeom prst="rect">
                <a:avLst/>
              </a:prstGeom>
            </p:spPr>
          </p:pic>
          <p:pic>
            <p:nvPicPr>
              <p:cNvPr id="32" name="Picture 31"/>
              <p:cNvPicPr>
                <a:picLocks noChangeAspect="1"/>
              </p:cNvPicPr>
              <p:nvPr/>
            </p:nvPicPr>
            <p:blipFill rotWithShape="1">
              <a:blip r:embed="rId9">
                <a:extLst>
                  <a:ext uri="{28A0092B-C50C-407E-A947-70E740481C1C}">
                    <a14:useLocalDpi xmlns:a14="http://schemas.microsoft.com/office/drawing/2010/main" val="0"/>
                  </a:ext>
                </a:extLst>
              </a:blip>
              <a:srcRect l="48272" r="27305" b="51437"/>
              <a:stretch/>
            </p:blipFill>
            <p:spPr>
              <a:xfrm>
                <a:off x="5826054" y="3017437"/>
                <a:ext cx="1681672" cy="1914435"/>
              </a:xfrm>
              <a:prstGeom prst="rect">
                <a:avLst/>
              </a:prstGeom>
            </p:spPr>
          </p:pic>
          <p:pic>
            <p:nvPicPr>
              <p:cNvPr id="33" name="Picture 32"/>
              <p:cNvPicPr>
                <a:picLocks noChangeAspect="1"/>
              </p:cNvPicPr>
              <p:nvPr/>
            </p:nvPicPr>
            <p:blipFill rotWithShape="1">
              <a:blip r:embed="rId9">
                <a:extLst>
                  <a:ext uri="{28A0092B-C50C-407E-A947-70E740481C1C}">
                    <a14:useLocalDpi xmlns:a14="http://schemas.microsoft.com/office/drawing/2010/main" val="0"/>
                  </a:ext>
                </a:extLst>
              </a:blip>
              <a:srcRect l="72846" b="51437"/>
              <a:stretch/>
            </p:blipFill>
            <p:spPr>
              <a:xfrm>
                <a:off x="5826054" y="-222422"/>
                <a:ext cx="1893593" cy="1938915"/>
              </a:xfrm>
              <a:prstGeom prst="rect">
                <a:avLst/>
              </a:prstGeom>
            </p:spPr>
          </p:pic>
          <p:pic>
            <p:nvPicPr>
              <p:cNvPr id="34" name="Picture 33"/>
              <p:cNvPicPr>
                <a:picLocks noChangeAspect="1"/>
              </p:cNvPicPr>
              <p:nvPr/>
            </p:nvPicPr>
            <p:blipFill rotWithShape="1">
              <a:blip r:embed="rId9">
                <a:extLst>
                  <a:ext uri="{28A0092B-C50C-407E-A947-70E740481C1C}">
                    <a14:useLocalDpi xmlns:a14="http://schemas.microsoft.com/office/drawing/2010/main" val="0"/>
                  </a:ext>
                </a:extLst>
              </a:blip>
              <a:srcRect t="1683" r="74979" b="53333"/>
              <a:stretch/>
            </p:blipFill>
            <p:spPr>
              <a:xfrm>
                <a:off x="5802336" y="4752681"/>
                <a:ext cx="1765701" cy="1817471"/>
              </a:xfrm>
              <a:prstGeom prst="rect">
                <a:avLst/>
              </a:prstGeom>
            </p:spPr>
          </p:pic>
        </p:grpSp>
        <p:sp>
          <p:nvSpPr>
            <p:cNvPr id="30" name="TextBox 29"/>
            <p:cNvSpPr txBox="1"/>
            <p:nvPr/>
          </p:nvSpPr>
          <p:spPr>
            <a:xfrm>
              <a:off x="4700154" y="457914"/>
              <a:ext cx="914400"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41" name="Footer Placeholder 3"/>
          <p:cNvSpPr txBox="1">
            <a:spLocks/>
          </p:cNvSpPr>
          <p:nvPr/>
        </p:nvSpPr>
        <p:spPr>
          <a:xfrm>
            <a:off x="8365787" y="6439711"/>
            <a:ext cx="3826213" cy="41828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3505603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5749624" y="1020174"/>
            <a:ext cx="4369548"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Share name </a:t>
            </a:r>
          </a:p>
          <a:p>
            <a:pPr algn="ctr"/>
            <a:r>
              <a:rPr lang="en-US" sz="2800" dirty="0">
                <a:latin typeface="Tahoma" panose="020B0604030504040204" pitchFamily="34" charset="0"/>
                <a:ea typeface="Tahoma" panose="020B0604030504040204" pitchFamily="34" charset="0"/>
                <a:cs typeface="Tahoma" panose="020B0604030504040204" pitchFamily="34" charset="0"/>
              </a:rPr>
              <a:t>and pronouns</a:t>
            </a:r>
          </a:p>
        </p:txBody>
      </p:sp>
      <p:sp>
        <p:nvSpPr>
          <p:cNvPr id="11" name="TextBox 10"/>
          <p:cNvSpPr txBox="1"/>
          <p:nvPr/>
        </p:nvSpPr>
        <p:spPr>
          <a:xfrm>
            <a:off x="4628803" y="2491813"/>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Talk about </a:t>
            </a:r>
            <a:r>
              <a:rPr lang="en-US" sz="2800" i="1" dirty="0">
                <a:latin typeface="Tahoma" panose="020B0604030504040204" pitchFamily="34" charset="0"/>
                <a:ea typeface="Tahoma" panose="020B0604030504040204" pitchFamily="34" charset="0"/>
                <a:cs typeface="Tahoma" panose="020B0604030504040204" pitchFamily="34" charset="0"/>
              </a:rPr>
              <a:t>My Rights My Life </a:t>
            </a:r>
            <a:r>
              <a:rPr lang="en-US" sz="2800" dirty="0">
                <a:latin typeface="Tahoma" panose="020B0604030504040204" pitchFamily="34" charset="0"/>
                <a:ea typeface="Tahoma" panose="020B0604030504040204" pitchFamily="34" charset="0"/>
                <a:cs typeface="Tahoma" panose="020B0604030504040204" pitchFamily="34" charset="0"/>
              </a:rPr>
              <a:t>class</a:t>
            </a:r>
          </a:p>
        </p:txBody>
      </p:sp>
      <p:sp>
        <p:nvSpPr>
          <p:cNvPr id="13" name="TextBox 12"/>
          <p:cNvSpPr txBox="1"/>
          <p:nvPr/>
        </p:nvSpPr>
        <p:spPr>
          <a:xfrm>
            <a:off x="3610707" y="3532565"/>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Make class rules</a:t>
            </a:r>
          </a:p>
        </p:txBody>
      </p:sp>
      <p:sp>
        <p:nvSpPr>
          <p:cNvPr id="14" name="TextBox 13"/>
          <p:cNvSpPr txBox="1"/>
          <p:nvPr/>
        </p:nvSpPr>
        <p:spPr>
          <a:xfrm>
            <a:off x="7802277" y="5294747"/>
            <a:ext cx="2932667"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Getting to know you!</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0935" y="1520667"/>
            <a:ext cx="3156610" cy="1776581"/>
          </a:xfrm>
          <a:prstGeom prst="rect">
            <a:avLst/>
          </a:prstGeom>
        </p:spPr>
      </p:pic>
      <p:sp>
        <p:nvSpPr>
          <p:cNvPr id="15" name="TextBox 14"/>
          <p:cNvSpPr txBox="1"/>
          <p:nvPr/>
        </p:nvSpPr>
        <p:spPr>
          <a:xfrm>
            <a:off x="4277642" y="4674906"/>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6" name="Picture 15"/>
          <p:cNvPicPr>
            <a:picLocks noChangeAspect="1"/>
          </p:cNvPicPr>
          <p:nvPr/>
        </p:nvPicPr>
        <p:blipFill>
          <a:blip r:embed="rId5"/>
          <a:stretch>
            <a:fillRect/>
          </a:stretch>
        </p:blipFill>
        <p:spPr>
          <a:xfrm>
            <a:off x="2464277" y="4442660"/>
            <a:ext cx="1813365" cy="1269928"/>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18780" r="25140"/>
          <a:stretch/>
        </p:blipFill>
        <p:spPr>
          <a:xfrm>
            <a:off x="2559182" y="3297247"/>
            <a:ext cx="1051525" cy="1056945"/>
          </a:xfrm>
          <a:prstGeom prst="rect">
            <a:avLst/>
          </a:prstGeom>
        </p:spPr>
      </p:pic>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t="36239" r="81412" b="29060"/>
          <a:stretch/>
        </p:blipFill>
        <p:spPr>
          <a:xfrm>
            <a:off x="6301731" y="5027709"/>
            <a:ext cx="1500546" cy="1579076"/>
          </a:xfrm>
          <a:prstGeom prst="rect">
            <a:avLst/>
          </a:prstGeom>
        </p:spPr>
      </p:pic>
      <p:pic>
        <p:nvPicPr>
          <p:cNvPr id="21" name="Picture 20"/>
          <p:cNvPicPr>
            <a:picLocks noChangeAspect="1"/>
          </p:cNvPicPr>
          <p:nvPr/>
        </p:nvPicPr>
        <p:blipFill rotWithShape="1">
          <a:blip r:embed="rId8">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2" name="Footer Placeholder 3"/>
          <p:cNvSpPr txBox="1">
            <a:spLocks/>
          </p:cNvSpPr>
          <p:nvPr/>
        </p:nvSpPr>
        <p:spPr>
          <a:xfrm>
            <a:off x="8365787" y="6439711"/>
            <a:ext cx="3826213" cy="41828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3248384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7208" y="0"/>
            <a:ext cx="2088777" cy="169433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528917" y="4569930"/>
            <a:ext cx="11414052" cy="8978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3018" y="484374"/>
            <a:ext cx="7073668" cy="3981151"/>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43910"/>
          <a:stretch/>
        </p:blipFill>
        <p:spPr>
          <a:xfrm>
            <a:off x="747893" y="1348613"/>
            <a:ext cx="3159995" cy="3170765"/>
          </a:xfrm>
          <a:prstGeom prst="rect">
            <a:avLst/>
          </a:prstGeom>
        </p:spPr>
      </p:pic>
      <p:grpSp>
        <p:nvGrpSpPr>
          <p:cNvPr id="14" name="Group 13"/>
          <p:cNvGrpSpPr/>
          <p:nvPr/>
        </p:nvGrpSpPr>
        <p:grpSpPr>
          <a:xfrm>
            <a:off x="8753152" y="-61586"/>
            <a:ext cx="2869456" cy="4705823"/>
            <a:chOff x="8654788" y="-420501"/>
            <a:chExt cx="3220278" cy="5698434"/>
          </a:xfrm>
        </p:grpSpPr>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67985" t="-1" b="-2527"/>
            <a:stretch/>
          </p:blipFill>
          <p:spPr>
            <a:xfrm rot="21363018">
              <a:off x="8654788" y="-420501"/>
              <a:ext cx="3220278" cy="5698434"/>
            </a:xfrm>
            <a:prstGeom prst="rect">
              <a:avLst/>
            </a:prstGeom>
          </p:spPr>
        </p:pic>
        <p:sp>
          <p:nvSpPr>
            <p:cNvPr id="13" name="Rectangle 12"/>
            <p:cNvSpPr/>
            <p:nvPr/>
          </p:nvSpPr>
          <p:spPr>
            <a:xfrm>
              <a:off x="8827476" y="1254369"/>
              <a:ext cx="996461" cy="10550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grpSp>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l="27474" r="20555" b="39894"/>
          <a:stretch/>
        </p:blipFill>
        <p:spPr>
          <a:xfrm>
            <a:off x="1289538" y="973995"/>
            <a:ext cx="2710765" cy="3670242"/>
          </a:xfrm>
          <a:prstGeom prst="rect">
            <a:avLst/>
          </a:prstGeom>
        </p:spPr>
      </p:pic>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27474" r="20555" b="39894"/>
          <a:stretch/>
        </p:blipFill>
        <p:spPr>
          <a:xfrm>
            <a:off x="4047535" y="430521"/>
            <a:ext cx="4779941" cy="3879549"/>
          </a:xfrm>
          <a:prstGeom prst="rect">
            <a:avLst/>
          </a:prstGeom>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27474" r="20555" b="39894"/>
          <a:stretch/>
        </p:blipFill>
        <p:spPr>
          <a:xfrm>
            <a:off x="8707804" y="298021"/>
            <a:ext cx="2710765" cy="4346216"/>
          </a:xfrm>
          <a:prstGeom prst="rect">
            <a:avLst/>
          </a:prstGeom>
        </p:spPr>
      </p:pic>
      <p:sp>
        <p:nvSpPr>
          <p:cNvPr id="2" name="TextBox 1"/>
          <p:cNvSpPr txBox="1"/>
          <p:nvPr/>
        </p:nvSpPr>
        <p:spPr>
          <a:xfrm>
            <a:off x="4047535" y="5467780"/>
            <a:ext cx="8393723"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Relationships</a:t>
            </a:r>
          </a:p>
        </p:txBody>
      </p:sp>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0" name="Footer Placeholder 3"/>
          <p:cNvSpPr txBox="1">
            <a:spLocks/>
          </p:cNvSpPr>
          <p:nvPr/>
        </p:nvSpPr>
        <p:spPr>
          <a:xfrm>
            <a:off x="8365787" y="6439711"/>
            <a:ext cx="3826213" cy="41828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947950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1723" y="-23446"/>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726" y="1379184"/>
            <a:ext cx="9345246" cy="5267799"/>
          </a:xfrm>
          <a:prstGeom prst="rect">
            <a:avLst/>
          </a:prstGeom>
        </p:spPr>
      </p:pic>
      <p:sp>
        <p:nvSpPr>
          <p:cNvPr id="4" name="TextBox 3"/>
          <p:cNvSpPr txBox="1"/>
          <p:nvPr/>
        </p:nvSpPr>
        <p:spPr>
          <a:xfrm>
            <a:off x="2582150" y="964739"/>
            <a:ext cx="8393723" cy="1754326"/>
          </a:xfrm>
          <a:prstGeom prst="rect">
            <a:avLst/>
          </a:prstGeom>
          <a:noFill/>
        </p:spPr>
        <p:txBody>
          <a:bodyPr wrap="square" rtlCol="0">
            <a:spAutoFit/>
          </a:body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What do you </a:t>
            </a:r>
          </a:p>
          <a:p>
            <a:pPr algn="ctr"/>
            <a:r>
              <a:rPr lang="en-US" sz="5400" b="1" dirty="0">
                <a:latin typeface="Tahoma" panose="020B0604030504040204" pitchFamily="34" charset="0"/>
                <a:ea typeface="Tahoma" panose="020B0604030504040204" pitchFamily="34" charset="0"/>
                <a:cs typeface="Tahoma" panose="020B0604030504040204" pitchFamily="34" charset="0"/>
              </a:rPr>
              <a:t>want to learn?</a:t>
            </a: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7" name="Footer Placeholder 3"/>
          <p:cNvSpPr txBox="1">
            <a:spLocks/>
          </p:cNvSpPr>
          <p:nvPr/>
        </p:nvSpPr>
        <p:spPr>
          <a:xfrm>
            <a:off x="8365787" y="6439711"/>
            <a:ext cx="3826213" cy="41828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1272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768914" y="124477"/>
            <a:ext cx="4867326" cy="1598815"/>
            <a:chOff x="4918507" y="4727252"/>
            <a:chExt cx="6884817" cy="2350542"/>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5212" r="51426" b="51437"/>
            <a:stretch/>
          </p:blipFill>
          <p:spPr>
            <a:xfrm>
              <a:off x="8462376" y="4752137"/>
              <a:ext cx="1689838" cy="198009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243" t="48376" r="75438"/>
            <a:stretch/>
          </p:blipFill>
          <p:spPr>
            <a:xfrm>
              <a:off x="10152214" y="5017318"/>
              <a:ext cx="1651110" cy="2060476"/>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8272" r="27305" b="51437"/>
            <a:stretch/>
          </p:blipFill>
          <p:spPr>
            <a:xfrm>
              <a:off x="6669260" y="4727252"/>
              <a:ext cx="1736263" cy="194603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72846" b="51437"/>
            <a:stretch/>
          </p:blipFill>
          <p:spPr>
            <a:xfrm>
              <a:off x="4918507" y="4727252"/>
              <a:ext cx="1955063" cy="1970916"/>
            </a:xfrm>
            <a:prstGeom prst="rect">
              <a:avLst/>
            </a:prstGeom>
          </p:spPr>
        </p:pic>
      </p:gr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8705" t="16863" r="71400" b="47582"/>
          <a:stretch/>
        </p:blipFill>
        <p:spPr>
          <a:xfrm>
            <a:off x="9094933" y="223213"/>
            <a:ext cx="1586886" cy="159864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289" y="1667573"/>
            <a:ext cx="5583674" cy="3147447"/>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36442" t="4183" r="46905" b="72287"/>
          <a:stretch/>
        </p:blipFill>
        <p:spPr>
          <a:xfrm>
            <a:off x="-11723" y="-23446"/>
            <a:ext cx="2026025" cy="1613647"/>
          </a:xfrm>
          <a:prstGeom prst="rect">
            <a:avLst/>
          </a:prstGeom>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2884" t="48105" r="15620" b="40523"/>
          <a:stretch/>
        </p:blipFill>
        <p:spPr>
          <a:xfrm>
            <a:off x="169349" y="4343945"/>
            <a:ext cx="11733770" cy="89785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1889" y="1442616"/>
            <a:ext cx="5035569" cy="2838488"/>
          </a:xfrm>
          <a:prstGeom prst="rect">
            <a:avLst/>
          </a:prstGeom>
        </p:spPr>
      </p:pic>
      <p:sp>
        <p:nvSpPr>
          <p:cNvPr id="13" name="TextBox 12"/>
          <p:cNvSpPr txBox="1"/>
          <p:nvPr/>
        </p:nvSpPr>
        <p:spPr>
          <a:xfrm>
            <a:off x="1001289" y="5352579"/>
            <a:ext cx="10395296" cy="923330"/>
          </a:xfrm>
          <a:prstGeom prst="rect">
            <a:avLst/>
          </a:prstGeom>
          <a:noFill/>
        </p:spPr>
        <p:txBody>
          <a:bodyPr wrap="square" rtlCol="0">
            <a:spAutoFit/>
          </a:body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Things You Will Learn! </a:t>
            </a:r>
          </a:p>
        </p:txBody>
      </p:sp>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5" name="Footer Placeholder 3"/>
          <p:cNvSpPr txBox="1">
            <a:spLocks/>
          </p:cNvSpPr>
          <p:nvPr/>
        </p:nvSpPr>
        <p:spPr>
          <a:xfrm>
            <a:off x="8365787" y="6439711"/>
            <a:ext cx="3826213" cy="41828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1349975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6430685" y="982104"/>
            <a:ext cx="436954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Share name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and pronouns</a:t>
            </a:r>
          </a:p>
        </p:txBody>
      </p:sp>
      <p:sp>
        <p:nvSpPr>
          <p:cNvPr id="11" name="TextBox 10"/>
          <p:cNvSpPr txBox="1"/>
          <p:nvPr/>
        </p:nvSpPr>
        <p:spPr>
          <a:xfrm>
            <a:off x="4628803" y="2491813"/>
            <a:ext cx="56399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Talk about </a:t>
            </a:r>
            <a:r>
              <a:rPr kumimoji="0" lang="en-US" sz="28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My Rights My Life </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class</a:t>
            </a:r>
          </a:p>
        </p:txBody>
      </p:sp>
      <p:sp>
        <p:nvSpPr>
          <p:cNvPr id="13" name="TextBox 12"/>
          <p:cNvSpPr txBox="1"/>
          <p:nvPr/>
        </p:nvSpPr>
        <p:spPr>
          <a:xfrm>
            <a:off x="3610707" y="3532565"/>
            <a:ext cx="56399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Make class rules</a:t>
            </a:r>
          </a:p>
        </p:txBody>
      </p:sp>
      <p:sp>
        <p:nvSpPr>
          <p:cNvPr id="14" name="TextBox 13"/>
          <p:cNvSpPr txBox="1"/>
          <p:nvPr/>
        </p:nvSpPr>
        <p:spPr>
          <a:xfrm>
            <a:off x="7802277" y="5294747"/>
            <a:ext cx="293266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Getting to know you!</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0935" y="1520667"/>
            <a:ext cx="3156610" cy="1776581"/>
          </a:xfrm>
          <a:prstGeom prst="rect">
            <a:avLst/>
          </a:prstGeom>
        </p:spPr>
      </p:pic>
      <p:sp>
        <p:nvSpPr>
          <p:cNvPr id="15" name="TextBox 14"/>
          <p:cNvSpPr txBox="1"/>
          <p:nvPr/>
        </p:nvSpPr>
        <p:spPr>
          <a:xfrm>
            <a:off x="4277642" y="4674906"/>
            <a:ext cx="26882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Brain break</a:t>
            </a:r>
          </a:p>
        </p:txBody>
      </p:sp>
      <p:pic>
        <p:nvPicPr>
          <p:cNvPr id="16" name="Picture 15"/>
          <p:cNvPicPr>
            <a:picLocks noChangeAspect="1"/>
          </p:cNvPicPr>
          <p:nvPr/>
        </p:nvPicPr>
        <p:blipFill>
          <a:blip r:embed="rId5"/>
          <a:stretch>
            <a:fillRect/>
          </a:stretch>
        </p:blipFill>
        <p:spPr>
          <a:xfrm>
            <a:off x="2464277" y="4442660"/>
            <a:ext cx="1813365" cy="1269928"/>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18780" r="25140"/>
          <a:stretch/>
        </p:blipFill>
        <p:spPr>
          <a:xfrm>
            <a:off x="2559182" y="3297247"/>
            <a:ext cx="1051525" cy="1056945"/>
          </a:xfrm>
          <a:prstGeom prst="rect">
            <a:avLst/>
          </a:prstGeom>
        </p:spPr>
      </p:pic>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t="36239" r="81412" b="29060"/>
          <a:stretch/>
        </p:blipFill>
        <p:spPr>
          <a:xfrm>
            <a:off x="6301731" y="5027709"/>
            <a:ext cx="1500546" cy="1579076"/>
          </a:xfrm>
          <a:prstGeom prst="rect">
            <a:avLst/>
          </a:prstGeom>
        </p:spPr>
      </p:pic>
      <p:pic>
        <p:nvPicPr>
          <p:cNvPr id="21" name="Picture 20"/>
          <p:cNvPicPr>
            <a:picLocks noChangeAspect="1"/>
          </p:cNvPicPr>
          <p:nvPr/>
        </p:nvPicPr>
        <p:blipFill rotWithShape="1">
          <a:blip r:embed="rId8">
            <a:extLst>
              <a:ext uri="{28A0092B-C50C-407E-A947-70E740481C1C}">
                <a14:useLocalDpi xmlns:a14="http://schemas.microsoft.com/office/drawing/2010/main" val="0"/>
              </a:ext>
            </a:extLst>
          </a:blip>
          <a:srcRect l="67315" t="67058" r="20748" b="14772"/>
          <a:stretch/>
        </p:blipFill>
        <p:spPr>
          <a:xfrm>
            <a:off x="1388035" y="1004046"/>
            <a:ext cx="1452282" cy="1246094"/>
          </a:xfrm>
          <a:prstGeom prst="rect">
            <a:avLst/>
          </a:prstGeom>
        </p:spPr>
      </p:pic>
      <p:pic>
        <p:nvPicPr>
          <p:cNvPr id="22" name="Picture 21"/>
          <p:cNvPicPr>
            <a:picLocks noChangeAspect="1"/>
          </p:cNvPicPr>
          <p:nvPr/>
        </p:nvPicPr>
        <p:blipFill rotWithShape="1">
          <a:blip r:embed="rId8">
            <a:extLst>
              <a:ext uri="{28A0092B-C50C-407E-A947-70E740481C1C}">
                <a14:useLocalDpi xmlns:a14="http://schemas.microsoft.com/office/drawing/2010/main" val="0"/>
              </a:ext>
            </a:extLst>
          </a:blip>
          <a:srcRect l="67315" t="67058" r="20748" b="14772"/>
          <a:stretch/>
        </p:blipFill>
        <p:spPr>
          <a:xfrm>
            <a:off x="1400735" y="2058146"/>
            <a:ext cx="1452282" cy="1246094"/>
          </a:xfrm>
          <a:prstGeom prst="rect">
            <a:avLst/>
          </a:prstGeom>
        </p:spPr>
      </p:pic>
      <p:pic>
        <p:nvPicPr>
          <p:cNvPr id="20" name="Picture 19"/>
          <p:cNvPicPr>
            <a:picLocks noChangeAspect="1"/>
          </p:cNvPicPr>
          <p:nvPr/>
        </p:nvPicPr>
        <p:blipFill rotWithShape="1">
          <a:blip r:embed="rId9"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3" name="Footer Placeholder 3"/>
          <p:cNvSpPr txBox="1">
            <a:spLocks/>
          </p:cNvSpPr>
          <p:nvPr/>
        </p:nvSpPr>
        <p:spPr>
          <a:xfrm>
            <a:off x="8287492" y="6500069"/>
            <a:ext cx="3663360" cy="293827"/>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2488275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28689</TotalTime>
  <Words>4375</Words>
  <Application>Microsoft Macintosh PowerPoint</Application>
  <PresentationFormat>Widescreen</PresentationFormat>
  <Paragraphs>365</Paragraphs>
  <Slides>21</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Comic Sans MS</vt:lpstr>
      <vt:lpstr>Tahoma</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219</cp:revision>
  <dcterms:created xsi:type="dcterms:W3CDTF">2021-06-11T20:56:57Z</dcterms:created>
  <dcterms:modified xsi:type="dcterms:W3CDTF">2026-05-01T19:10:07Z</dcterms:modified>
</cp:coreProperties>
</file>