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467" r:id="rId2"/>
    <p:sldId id="428" r:id="rId3"/>
    <p:sldId id="259" r:id="rId4"/>
    <p:sldId id="258" r:id="rId5"/>
    <p:sldId id="429" r:id="rId6"/>
    <p:sldId id="430" r:id="rId7"/>
    <p:sldId id="431" r:id="rId8"/>
    <p:sldId id="432" r:id="rId9"/>
    <p:sldId id="433" r:id="rId10"/>
    <p:sldId id="458" r:id="rId11"/>
    <p:sldId id="435" r:id="rId12"/>
    <p:sldId id="434" r:id="rId13"/>
    <p:sldId id="436" r:id="rId14"/>
    <p:sldId id="437" r:id="rId15"/>
    <p:sldId id="438" r:id="rId16"/>
    <p:sldId id="439" r:id="rId17"/>
    <p:sldId id="440" r:id="rId18"/>
    <p:sldId id="441" r:id="rId19"/>
    <p:sldId id="442" r:id="rId20"/>
    <p:sldId id="443" r:id="rId21"/>
    <p:sldId id="444" r:id="rId22"/>
    <p:sldId id="445" r:id="rId23"/>
    <p:sldId id="272" r:id="rId24"/>
    <p:sldId id="459" r:id="rId25"/>
    <p:sldId id="446" r:id="rId26"/>
    <p:sldId id="447" r:id="rId27"/>
    <p:sldId id="462" r:id="rId28"/>
    <p:sldId id="460" r:id="rId29"/>
    <p:sldId id="448" r:id="rId30"/>
    <p:sldId id="449" r:id="rId31"/>
    <p:sldId id="450" r:id="rId32"/>
    <p:sldId id="451" r:id="rId33"/>
    <p:sldId id="452" r:id="rId34"/>
    <p:sldId id="453" r:id="rId35"/>
    <p:sldId id="456" r:id="rId36"/>
    <p:sldId id="457" r:id="rId37"/>
    <p:sldId id="290" r:id="rId38"/>
    <p:sldId id="293" r:id="rId39"/>
    <p:sldId id="383" r:id="rId40"/>
    <p:sldId id="461" r:id="rId41"/>
    <p:sldId id="382" r:id="rId42"/>
    <p:sldId id="295" r:id="rId43"/>
    <p:sldId id="465" r:id="rId44"/>
    <p:sldId id="466"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1"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4813" autoAdjust="0"/>
  </p:normalViewPr>
  <p:slideViewPr>
    <p:cSldViewPr snapToGrid="0">
      <p:cViewPr varScale="1">
        <p:scale>
          <a:sx n="103" d="100"/>
          <a:sy n="103" d="100"/>
        </p:scale>
        <p:origin x="1440" y="184"/>
      </p:cViewPr>
      <p:guideLst/>
    </p:cSldViewPr>
  </p:slideViewPr>
  <p:notesTextViewPr>
    <p:cViewPr>
      <p:scale>
        <a:sx n="138" d="100"/>
        <a:sy n="138" d="100"/>
      </p:scale>
      <p:origin x="0" y="-2192"/>
    </p:cViewPr>
  </p:notesTextViewPr>
  <p:sorterViewPr>
    <p:cViewPr>
      <p:scale>
        <a:sx n="100" d="100"/>
        <a:sy n="100" d="100"/>
      </p:scale>
      <p:origin x="0" y="-11496"/>
    </p:cViewPr>
  </p:sorterViewPr>
  <p:notesViewPr>
    <p:cSldViewPr snapToGrid="0">
      <p:cViewPr>
        <p:scale>
          <a:sx n="80" d="100"/>
          <a:sy n="80" d="100"/>
        </p:scale>
        <p:origin x="2755" y="-42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4DC861-0A22-49CD-B42B-2B42973D0870}" type="datetimeFigureOut">
              <a:rPr lang="en-US" smtClean="0"/>
              <a:t>5/1/26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BAA58B-7F68-4F22-A5B3-354C37D900B1}" type="slidenum">
              <a:rPr lang="en-US" smtClean="0"/>
              <a:t>‹#›</a:t>
            </a:fld>
            <a:endParaRPr lang="en-US" dirty="0"/>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Repetition is beneficial for learning. Take time to review the last </a:t>
            </a:r>
            <a:r>
              <a:rPr lang="en-US" i="1" dirty="0"/>
              <a:t>My Rights My Life</a:t>
            </a:r>
            <a:r>
              <a:rPr lang="en-US" dirty="0"/>
              <a:t> class you taught prior to beginning this session. You can also answer any private questions students submitted on notecards during your previous class session.</a:t>
            </a:r>
          </a:p>
          <a:p>
            <a:r>
              <a:rPr lang="en-US" dirty="0"/>
              <a:t> </a:t>
            </a:r>
          </a:p>
          <a:p>
            <a:r>
              <a:rPr lang="en-US" dirty="0"/>
              <a:t>Say: </a:t>
            </a:r>
            <a:r>
              <a:rPr lang="en-US" i="1" dirty="0"/>
              <a:t>Today we are going to talk about something called gender stereotypes.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dirty="0"/>
          </a:p>
        </p:txBody>
      </p:sp>
    </p:spTree>
    <p:extLst>
      <p:ext uri="{BB962C8B-B14F-4D97-AF65-F5344CB8AC3E}">
        <p14:creationId xmlns:p14="http://schemas.microsoft.com/office/powerpoint/2010/main" val="183539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 Say: </a:t>
            </a:r>
            <a:r>
              <a:rPr lang="en-US" i="1" dirty="0"/>
              <a:t>Great work on gender and pronouns! Now we are going to talk about something called gender stereotypes.</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dirty="0"/>
          </a:p>
        </p:txBody>
      </p:sp>
    </p:spTree>
    <p:extLst>
      <p:ext uri="{BB962C8B-B14F-4D97-AF65-F5344CB8AC3E}">
        <p14:creationId xmlns:p14="http://schemas.microsoft.com/office/powerpoint/2010/main" val="2114822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Stereotypes are things you hear about a group of people that are not all true. For example, if I said that ALL people with red hair are smarter than other people, is that true? Give a thumbs up for yes and a thumbs down for no.</a:t>
            </a:r>
          </a:p>
          <a:p>
            <a:endParaRPr lang="en-US" i="1" dirty="0"/>
          </a:p>
          <a:p>
            <a:r>
              <a:rPr lang="en-US" i="0" dirty="0"/>
              <a:t>Give students enough time to process the question and make their decisions.</a:t>
            </a:r>
          </a:p>
          <a:p>
            <a:endParaRPr lang="en-US" dirty="0"/>
          </a:p>
          <a:p>
            <a:r>
              <a:rPr lang="en-US" dirty="0"/>
              <a:t>Say: </a:t>
            </a:r>
            <a:r>
              <a:rPr lang="en-US" i="1" dirty="0"/>
              <a:t>No, that is not true. Or if I said that ALL people born in January are good at basketball, is that true? </a:t>
            </a:r>
          </a:p>
          <a:p>
            <a:endParaRPr lang="en-US" i="1" dirty="0"/>
          </a:p>
          <a:p>
            <a:pPr defTabSz="931774">
              <a:defRPr/>
            </a:pPr>
            <a:r>
              <a:rPr lang="en-US" i="0" dirty="0"/>
              <a:t>Give students enough time to process the question and make their decisions.</a:t>
            </a:r>
          </a:p>
          <a:p>
            <a:endParaRPr lang="en-US" i="1" dirty="0"/>
          </a:p>
          <a:p>
            <a:r>
              <a:rPr lang="en-US" dirty="0"/>
              <a:t>Say: </a:t>
            </a:r>
            <a:r>
              <a:rPr lang="en-US" i="1" dirty="0"/>
              <a:t>No, not ALL people born in January are good at basketball. </a:t>
            </a:r>
            <a:r>
              <a:rPr lang="en-US" i="1" dirty="0">
                <a:solidFill>
                  <a:prstClr val="black"/>
                </a:solidFill>
              </a:rPr>
              <a:t>We hear a lot of stereotypes from movies, TV, social media, and even our friends and family. </a:t>
            </a:r>
            <a:r>
              <a:rPr lang="en-US" i="1" dirty="0"/>
              <a:t>Stereotype might be a new word for you, so let’s practice saying it together. </a:t>
            </a:r>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dirty="0"/>
          </a:p>
        </p:txBody>
      </p:sp>
    </p:spTree>
    <p:extLst>
      <p:ext uri="{BB962C8B-B14F-4D97-AF65-F5344CB8AC3E}">
        <p14:creationId xmlns:p14="http://schemas.microsoft.com/office/powerpoint/2010/main" val="3570977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Say: </a:t>
            </a:r>
            <a:r>
              <a:rPr lang="en-US" i="1" dirty="0"/>
              <a:t>There are lots of stereotypes about men and women. Sometimes people will say that something is a “man thing” or a “woman thing,” but that’s not true. Gender stereotypes can make people feel like they can only like or do some things. That isn’t cool. We want all people to feel free to do what they like to do! </a:t>
            </a:r>
          </a:p>
          <a:p>
            <a:pPr defTabSz="931774">
              <a:defRPr/>
            </a:pPr>
            <a:endParaRPr lang="en-US" i="1" dirty="0"/>
          </a:p>
          <a:p>
            <a:pPr defTabSz="931774">
              <a:defRPr/>
            </a:pPr>
            <a:r>
              <a:rPr lang="en-US" i="1" dirty="0"/>
              <a:t>We hear a lot of things about gender from movies, TV, social media, and even our friends and family. Today we are going to look at some gender stereotypes. We are also going to talk about the truth.</a:t>
            </a:r>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dirty="0"/>
          </a:p>
        </p:txBody>
      </p:sp>
    </p:spTree>
    <p:extLst>
      <p:ext uri="{BB962C8B-B14F-4D97-AF65-F5344CB8AC3E}">
        <p14:creationId xmlns:p14="http://schemas.microsoft.com/office/powerpoint/2010/main" val="363805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87228"/>
          </a:xfrm>
        </p:spPr>
        <p:txBody>
          <a:bodyPr/>
          <a:lstStyle/>
          <a:p>
            <a:pPr defTabSz="931774">
              <a:defRPr/>
            </a:pPr>
            <a:r>
              <a:rPr lang="en-US" dirty="0"/>
              <a:t>Say: </a:t>
            </a:r>
            <a:r>
              <a:rPr lang="en-US" i="1" dirty="0"/>
              <a:t>A</a:t>
            </a:r>
            <a:r>
              <a:rPr lang="en-US" i="1" baseline="0" dirty="0"/>
              <a:t> lot of gender stereotypes start when people are really young! What do you all think—can only girls like the color pink? Give a thumbs up for yes and a thumbs down for no. </a:t>
            </a:r>
          </a:p>
          <a:p>
            <a:pPr defTabSz="931774">
              <a:defRPr/>
            </a:pPr>
            <a:endParaRPr lang="en-US" baseline="0" dirty="0"/>
          </a:p>
          <a:p>
            <a:pPr defTabSz="931774">
              <a:defRPr/>
            </a:pPr>
            <a:r>
              <a:rPr lang="en-US" i="0" dirty="0"/>
              <a:t>Give students enough time to process the question and make their decisions.</a:t>
            </a:r>
          </a:p>
          <a:p>
            <a:pPr defTabSz="931774">
              <a:defRPr/>
            </a:pPr>
            <a:endParaRPr lang="en-US" i="0" dirty="0"/>
          </a:p>
          <a:p>
            <a:pPr defTabSz="931774">
              <a:defRPr/>
            </a:pPr>
            <a:r>
              <a:rPr lang="en-US" i="0" dirty="0"/>
              <a:t>Say:</a:t>
            </a:r>
            <a:r>
              <a:rPr lang="en-US" i="0" baseline="0" dirty="0"/>
              <a:t> </a:t>
            </a:r>
            <a:r>
              <a:rPr lang="en-US" i="1" baseline="0" dirty="0"/>
              <a:t>No way! Lots of boys and non-binary people like pink too. What about the color blue? Can only boys like blue? Give a thumbs up for yes and a thumbs down for no.</a:t>
            </a:r>
          </a:p>
          <a:p>
            <a:pPr defTabSz="931774">
              <a:defRPr/>
            </a:pPr>
            <a:endParaRPr lang="en-US" i="0" baseline="0" dirty="0"/>
          </a:p>
          <a:p>
            <a:pPr defTabSz="931774">
              <a:defRPr/>
            </a:pPr>
            <a:r>
              <a:rPr lang="en-US" i="0" dirty="0"/>
              <a:t>Give students enough time to process the question and make their decisions.</a:t>
            </a:r>
          </a:p>
          <a:p>
            <a:pPr defTabSz="931774">
              <a:defRPr/>
            </a:pPr>
            <a:endParaRPr lang="en-US" i="0" dirty="0"/>
          </a:p>
          <a:p>
            <a:pPr defTabSz="931774">
              <a:defRPr/>
            </a:pPr>
            <a:r>
              <a:rPr lang="en-US" i="0" baseline="0" dirty="0"/>
              <a:t>Say: </a:t>
            </a:r>
            <a:r>
              <a:rPr lang="en-US" i="1" baseline="0" dirty="0"/>
              <a:t>No! Lots of girls and non-binary people like the color blue. Saying that only girls like pink and only boys like blue is a gender stereotype.</a:t>
            </a:r>
          </a:p>
          <a:p>
            <a:pPr defTabSz="931774">
              <a:defRPr/>
            </a:pPr>
            <a:endParaRPr lang="en-US" i="0" baseline="0" dirty="0"/>
          </a:p>
          <a:p>
            <a:pPr defTabSz="931774">
              <a:defRPr/>
            </a:pPr>
            <a:r>
              <a:rPr lang="en-US" i="1" baseline="0" dirty="0"/>
              <a:t>Take a look at the other pictures on the slide. What are some gender stereotypes you hear about the toys on the screen?</a:t>
            </a:r>
          </a:p>
          <a:p>
            <a:pPr defTabSz="931774">
              <a:defRPr/>
            </a:pPr>
            <a:endParaRPr lang="en-US" i="0" baseline="0" dirty="0"/>
          </a:p>
          <a:p>
            <a:pPr defTabSz="931774">
              <a:defRPr/>
            </a:pPr>
            <a:r>
              <a:rPr lang="en-US" i="0" dirty="0"/>
              <a:t>Give students enough time to process the question and make their decisions.</a:t>
            </a:r>
            <a:r>
              <a:rPr lang="en-US" i="0" baseline="0" dirty="0"/>
              <a:t> Some sample talking points are included below:</a:t>
            </a:r>
          </a:p>
          <a:p>
            <a:pPr marL="174708" indent="-174708" defTabSz="931774">
              <a:buFont typeface="Arial" panose="020B0604020202020204" pitchFamily="34" charset="0"/>
              <a:buChar char="•"/>
              <a:defRPr/>
            </a:pPr>
            <a:r>
              <a:rPr lang="en-US" i="1" baseline="0" dirty="0"/>
              <a:t>Sometimes we hear that only boys play with toy tool sets or trucks, and only girls play with dolls and toy makeup.</a:t>
            </a:r>
          </a:p>
          <a:p>
            <a:pPr marL="174708" indent="-174708" defTabSz="931774">
              <a:buFont typeface="Arial" panose="020B0604020202020204" pitchFamily="34" charset="0"/>
              <a:buChar char="•"/>
              <a:defRPr/>
            </a:pPr>
            <a:r>
              <a:rPr lang="en-US" i="1" baseline="0" dirty="0"/>
              <a:t>This isn’t true! Children of all genders can play with lots of different toys.</a:t>
            </a:r>
          </a:p>
          <a:p>
            <a:pPr marL="174708" indent="-174708" defTabSz="931774">
              <a:buFont typeface="Arial" panose="020B0604020202020204" pitchFamily="34" charset="0"/>
              <a:buChar char="•"/>
              <a:defRPr/>
            </a:pPr>
            <a:r>
              <a:rPr lang="en-US" i="1" baseline="0" dirty="0"/>
              <a:t>Can you think of any other gender stereotypes we hear about children?</a:t>
            </a:r>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dirty="0"/>
          </a:p>
        </p:txBody>
      </p:sp>
    </p:spTree>
    <p:extLst>
      <p:ext uri="{BB962C8B-B14F-4D97-AF65-F5344CB8AC3E}">
        <p14:creationId xmlns:p14="http://schemas.microsoft.com/office/powerpoint/2010/main" val="869235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The truth</a:t>
            </a:r>
            <a:r>
              <a:rPr lang="en-US" i="1" baseline="0" dirty="0"/>
              <a:t> is that children can like lots of different colors and toys no matter what their gender is. Some boys like to play with dolls and kitchen sets and may wear dresses. Some girls like to play with trucks and tool sets or may play sports.</a:t>
            </a:r>
          </a:p>
          <a:p>
            <a:endParaRPr lang="en-US" i="1" baseline="0" dirty="0"/>
          </a:p>
          <a:p>
            <a:r>
              <a:rPr lang="en-US" i="1" baseline="0" dirty="0"/>
              <a:t>Boys and girls should be able to play with the toys that they want and like to </a:t>
            </a:r>
            <a:r>
              <a:rPr lang="en-US" i="1" dirty="0"/>
              <a:t>play with</a:t>
            </a:r>
            <a:r>
              <a:rPr lang="en-US" i="1" baseline="0" dirty="0"/>
              <a:t>!</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dirty="0"/>
          </a:p>
        </p:txBody>
      </p:sp>
    </p:spTree>
    <p:extLst>
      <p:ext uri="{BB962C8B-B14F-4D97-AF65-F5344CB8AC3E}">
        <p14:creationId xmlns:p14="http://schemas.microsoft.com/office/powerpoint/2010/main" val="266150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Now let’s talk about gender stereotypes we hear</a:t>
            </a:r>
            <a:r>
              <a:rPr lang="en-US" i="1" baseline="0" dirty="0"/>
              <a:t> about women and their bodies. Take a look at the pictures on the screen. What do you all think? Do all women like to wear makeup? Give a thumbs up for yes and a thumbs down for no. </a:t>
            </a:r>
          </a:p>
          <a:p>
            <a:endParaRPr lang="en-US" i="1" baseline="0" dirty="0"/>
          </a:p>
          <a:p>
            <a:pPr defTabSz="931774">
              <a:defRPr/>
            </a:pPr>
            <a:r>
              <a:rPr lang="en-US" i="0" dirty="0"/>
              <a:t>Give students enough time to process the question and make their decisions.</a:t>
            </a:r>
          </a:p>
          <a:p>
            <a:pPr defTabSz="931774">
              <a:defRPr/>
            </a:pPr>
            <a:endParaRPr lang="en-US" i="0" dirty="0"/>
          </a:p>
          <a:p>
            <a:pPr defTabSz="931774">
              <a:defRPr/>
            </a:pPr>
            <a:r>
              <a:rPr lang="en-US" i="0" dirty="0"/>
              <a:t>Say: </a:t>
            </a:r>
            <a:r>
              <a:rPr lang="en-US" i="1" dirty="0"/>
              <a:t>Nope! Some</a:t>
            </a:r>
            <a:r>
              <a:rPr lang="en-US" i="1" baseline="0" dirty="0"/>
              <a:t> women like to wear makeup, but other women do not. Take a look at the other pictures on the screen. What gender stereotypes have you heard about women and their bodies?</a:t>
            </a:r>
          </a:p>
          <a:p>
            <a:pPr defTabSz="931774">
              <a:defRPr/>
            </a:pPr>
            <a:endParaRPr lang="en-US" i="1" baseline="0" dirty="0"/>
          </a:p>
          <a:p>
            <a:pPr defTabSz="931774">
              <a:defRPr/>
            </a:pPr>
            <a:r>
              <a:rPr lang="en-US" i="0" dirty="0"/>
              <a:t>Give students enough time to process the question and make their decisions.</a:t>
            </a:r>
            <a:r>
              <a:rPr lang="en-US" i="0" baseline="0" dirty="0"/>
              <a:t> Some sample talking points are included below:</a:t>
            </a:r>
          </a:p>
          <a:p>
            <a:pPr marL="174708" indent="-174708" defTabSz="931774">
              <a:buFont typeface="Arial" panose="020B0604020202020204" pitchFamily="34" charset="0"/>
              <a:buChar char="•"/>
              <a:defRPr/>
            </a:pPr>
            <a:r>
              <a:rPr lang="en-US" i="1" dirty="0"/>
              <a:t>Sometimes we hear that ALL women like to wear dresses. This isn’t true.</a:t>
            </a:r>
          </a:p>
          <a:p>
            <a:pPr marL="174708" indent="-174708" defTabSz="931774">
              <a:buFont typeface="Arial" panose="020B0604020202020204" pitchFamily="34" charset="0"/>
              <a:buChar char="•"/>
              <a:defRPr/>
            </a:pPr>
            <a:r>
              <a:rPr lang="en-US" i="1" dirty="0"/>
              <a:t>Sometimes we hear that women</a:t>
            </a:r>
            <a:r>
              <a:rPr lang="en-US" i="1" baseline="0" dirty="0"/>
              <a:t> have to be really skinny, but this isn’t true either.</a:t>
            </a:r>
          </a:p>
          <a:p>
            <a:pPr marL="174708" indent="-174708" defTabSz="931774">
              <a:buFont typeface="Arial" panose="020B0604020202020204" pitchFamily="34" charset="0"/>
              <a:buChar char="•"/>
              <a:defRPr/>
            </a:pPr>
            <a:r>
              <a:rPr lang="en-US" i="1" baseline="0" dirty="0"/>
              <a:t>Can you think of any other gender stereotypes we hear about women and their bodies?</a:t>
            </a:r>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dirty="0"/>
          </a:p>
        </p:txBody>
      </p:sp>
    </p:spTree>
    <p:extLst>
      <p:ext uri="{BB962C8B-B14F-4D97-AF65-F5344CB8AC3E}">
        <p14:creationId xmlns:p14="http://schemas.microsoft.com/office/powerpoint/2010/main" val="3541892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The truth is that women can look lots</a:t>
            </a:r>
            <a:r>
              <a:rPr lang="en-US" i="1" baseline="0" dirty="0"/>
              <a:t> of different ways! Some women wear makeup and dresses, and others do not. Some women have lots of muscles. Some are skinny, and others have curves. Some women also have disabilities. However your body looks is normal and amazing!</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dirty="0"/>
          </a:p>
        </p:txBody>
      </p:sp>
    </p:spTree>
    <p:extLst>
      <p:ext uri="{BB962C8B-B14F-4D97-AF65-F5344CB8AC3E}">
        <p14:creationId xmlns:p14="http://schemas.microsoft.com/office/powerpoint/2010/main" val="911789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Now let’s talk about gender stereotypes we hear</a:t>
            </a:r>
            <a:r>
              <a:rPr lang="en-US" i="1" baseline="0" dirty="0"/>
              <a:t> about men and their bodies. Take a look at the pictures on the screen. What do you all think—do all men have really big muscles? Give a thumbs up for yes and a thumbs down for no. </a:t>
            </a:r>
          </a:p>
          <a:p>
            <a:endParaRPr lang="en-US" i="1" baseline="0" dirty="0"/>
          </a:p>
          <a:p>
            <a:pPr defTabSz="931774">
              <a:defRPr/>
            </a:pPr>
            <a:r>
              <a:rPr lang="en-US" i="0" dirty="0"/>
              <a:t>Give students enough time to process the question and make their decisions.</a:t>
            </a:r>
          </a:p>
          <a:p>
            <a:pPr defTabSz="931774">
              <a:defRPr/>
            </a:pPr>
            <a:endParaRPr lang="en-US" i="0" dirty="0"/>
          </a:p>
          <a:p>
            <a:pPr defTabSz="931774">
              <a:defRPr/>
            </a:pPr>
            <a:r>
              <a:rPr lang="en-US" i="0" dirty="0"/>
              <a:t>Say: </a:t>
            </a:r>
            <a:r>
              <a:rPr lang="en-US" i="1" dirty="0"/>
              <a:t>Nope! Some</a:t>
            </a:r>
            <a:r>
              <a:rPr lang="en-US" i="1" baseline="0" dirty="0"/>
              <a:t> men have big muscles, and others don’t. Both are amazing! Take a look at the other pictures on the screen. What other gender stereotypes have you heard about men and their bodies?</a:t>
            </a:r>
          </a:p>
          <a:p>
            <a:pPr defTabSz="931774">
              <a:defRPr/>
            </a:pPr>
            <a:endParaRPr lang="en-US" i="1" baseline="0" dirty="0"/>
          </a:p>
          <a:p>
            <a:pPr defTabSz="931774">
              <a:defRPr/>
            </a:pPr>
            <a:r>
              <a:rPr lang="en-US" i="0" dirty="0"/>
              <a:t>Give students enough time to process the question and make their decisions.</a:t>
            </a:r>
            <a:r>
              <a:rPr lang="en-US" i="0" baseline="0" dirty="0"/>
              <a:t> Some sample talking points are included below:</a:t>
            </a:r>
          </a:p>
          <a:p>
            <a:pPr marL="174708" indent="-174708" defTabSz="931774">
              <a:buFont typeface="Arial" panose="020B0604020202020204" pitchFamily="34" charset="0"/>
              <a:buChar char="•"/>
              <a:defRPr/>
            </a:pPr>
            <a:r>
              <a:rPr lang="en-US" i="1" dirty="0"/>
              <a:t>Sometimes we hear that ALL men like to wear suits. This isn’t true.</a:t>
            </a:r>
          </a:p>
          <a:p>
            <a:pPr marL="174708" indent="-174708" defTabSz="931774">
              <a:buFont typeface="Arial" panose="020B0604020202020204" pitchFamily="34" charset="0"/>
              <a:buChar char="•"/>
              <a:defRPr/>
            </a:pPr>
            <a:r>
              <a:rPr lang="en-US" i="1" baseline="0" dirty="0"/>
              <a:t>Sometimes we hear that all men have to be really athletic, but this isn’t true either.</a:t>
            </a:r>
          </a:p>
          <a:p>
            <a:pPr marL="174708" indent="-174708" defTabSz="931774">
              <a:buFont typeface="Arial" panose="020B0604020202020204" pitchFamily="34" charset="0"/>
              <a:buChar char="•"/>
              <a:defRPr/>
            </a:pPr>
            <a:r>
              <a:rPr lang="en-US" i="1" baseline="0" dirty="0"/>
              <a:t>Can you think of any other gender stereotypes we hear about men and their bodies?</a:t>
            </a:r>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dirty="0"/>
          </a:p>
        </p:txBody>
      </p:sp>
    </p:spTree>
    <p:extLst>
      <p:ext uri="{BB962C8B-B14F-4D97-AF65-F5344CB8AC3E}">
        <p14:creationId xmlns:p14="http://schemas.microsoft.com/office/powerpoint/2010/main" val="3387351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Say: </a:t>
            </a:r>
            <a:r>
              <a:rPr lang="en-US" i="1" dirty="0"/>
              <a:t>The truth is that men can look lots</a:t>
            </a:r>
            <a:r>
              <a:rPr lang="en-US" i="1" baseline="0" dirty="0"/>
              <a:t> of different ways! Some men have lots of muscles, and others don’t. Some men wear makeup and dresses, and others do not.  Some men are skinny, and others are bigger. Some men also have disabilities. However your body looks is normal and amazing!</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dirty="0"/>
          </a:p>
        </p:txBody>
      </p:sp>
    </p:spTree>
    <p:extLst>
      <p:ext uri="{BB962C8B-B14F-4D97-AF65-F5344CB8AC3E}">
        <p14:creationId xmlns:p14="http://schemas.microsoft.com/office/powerpoint/2010/main" val="2530466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470083"/>
          </a:xfrm>
        </p:spPr>
        <p:txBody>
          <a:bodyPr/>
          <a:lstStyle/>
          <a:p>
            <a:pPr defTabSz="931774">
              <a:defRPr/>
            </a:pPr>
            <a:r>
              <a:rPr lang="en-US" dirty="0"/>
              <a:t>Say: </a:t>
            </a:r>
            <a:r>
              <a:rPr lang="en-US" i="1" dirty="0"/>
              <a:t>We also hear a lot of stereotypes</a:t>
            </a:r>
            <a:r>
              <a:rPr lang="en-US" i="1" baseline="0" dirty="0"/>
              <a:t> about gender and jobs. What do you all think—can only women be teachers? Give a thumbs up for yes and a thumbs down for no. </a:t>
            </a:r>
          </a:p>
          <a:p>
            <a:pPr defTabSz="931774">
              <a:defRPr/>
            </a:pPr>
            <a:endParaRPr lang="en-US" baseline="0" dirty="0"/>
          </a:p>
          <a:p>
            <a:pPr defTabSz="931774">
              <a:defRPr/>
            </a:pPr>
            <a:r>
              <a:rPr lang="en-US" i="0" dirty="0"/>
              <a:t>Give students enough time to process the question and make their decisions.</a:t>
            </a:r>
          </a:p>
          <a:p>
            <a:pPr defTabSz="931774">
              <a:defRPr/>
            </a:pPr>
            <a:endParaRPr lang="en-US" i="0" dirty="0"/>
          </a:p>
          <a:p>
            <a:pPr defTabSz="931774">
              <a:defRPr/>
            </a:pPr>
            <a:r>
              <a:rPr lang="en-US" i="0" dirty="0"/>
              <a:t>Say:</a:t>
            </a:r>
            <a:r>
              <a:rPr lang="en-US" i="0" baseline="0" dirty="0"/>
              <a:t> </a:t>
            </a:r>
            <a:r>
              <a:rPr lang="en-US" i="1" baseline="0" dirty="0"/>
              <a:t>No way! Lots of men and non-binary people are teachers too. What about construction workers? Can only men work in construction? Give a thumbs up for yes and a thumbs down for no.</a:t>
            </a:r>
          </a:p>
          <a:p>
            <a:pPr defTabSz="931774">
              <a:defRPr/>
            </a:pPr>
            <a:endParaRPr lang="en-US" i="0" baseline="0" dirty="0"/>
          </a:p>
          <a:p>
            <a:pPr defTabSz="931774">
              <a:defRPr/>
            </a:pPr>
            <a:r>
              <a:rPr lang="en-US" i="0" dirty="0"/>
              <a:t>Give students enough time to process the question and make their decisions.</a:t>
            </a:r>
          </a:p>
          <a:p>
            <a:pPr defTabSz="931774">
              <a:defRPr/>
            </a:pPr>
            <a:endParaRPr lang="en-US" i="0" dirty="0"/>
          </a:p>
          <a:p>
            <a:pPr defTabSz="931774">
              <a:defRPr/>
            </a:pPr>
            <a:r>
              <a:rPr lang="en-US" i="0" baseline="0" dirty="0"/>
              <a:t>Say: </a:t>
            </a:r>
            <a:r>
              <a:rPr lang="en-US" i="1" baseline="0" dirty="0"/>
              <a:t>No! Lots of women and non-binary people work in construction. Saying that only women can teach and only men can work in construction is a gender stereotype.</a:t>
            </a:r>
          </a:p>
          <a:p>
            <a:pPr defTabSz="931774">
              <a:defRPr/>
            </a:pPr>
            <a:endParaRPr lang="en-US" i="0" baseline="0" dirty="0"/>
          </a:p>
          <a:p>
            <a:pPr defTabSz="931774">
              <a:defRPr/>
            </a:pPr>
            <a:r>
              <a:rPr lang="en-US" i="1" baseline="0" dirty="0"/>
              <a:t>Take a look at the other pictures on the slide. What are some gender stereotypes you hear about the jobs on the screen?</a:t>
            </a:r>
          </a:p>
          <a:p>
            <a:pPr defTabSz="931774">
              <a:defRPr/>
            </a:pPr>
            <a:endParaRPr lang="en-US" i="0" baseline="0" dirty="0"/>
          </a:p>
          <a:p>
            <a:pPr defTabSz="931774">
              <a:defRPr/>
            </a:pPr>
            <a:r>
              <a:rPr lang="en-US" i="0" dirty="0"/>
              <a:t>Give students enough time to process the question and make their decisions.</a:t>
            </a:r>
            <a:r>
              <a:rPr lang="en-US" i="0" baseline="0" dirty="0"/>
              <a:t> Some sample talking points are included below:</a:t>
            </a:r>
          </a:p>
          <a:p>
            <a:pPr marL="174708" indent="-174708" defTabSz="931774">
              <a:buFont typeface="Arial" panose="020B0604020202020204" pitchFamily="34" charset="0"/>
              <a:buChar char="•"/>
              <a:defRPr/>
            </a:pPr>
            <a:r>
              <a:rPr lang="en-US" i="1" baseline="0" dirty="0"/>
              <a:t>Sometimes we hear that only women can work with children. This isn’t true.</a:t>
            </a:r>
          </a:p>
          <a:p>
            <a:pPr marL="174708" indent="-174708" defTabSz="931774">
              <a:buFont typeface="Arial" panose="020B0604020202020204" pitchFamily="34" charset="0"/>
              <a:buChar char="•"/>
              <a:defRPr/>
            </a:pPr>
            <a:r>
              <a:rPr lang="en-US" i="1" baseline="0" dirty="0"/>
              <a:t>Sometimes we hear that only men are good at technology, but this isn’t true either.</a:t>
            </a:r>
          </a:p>
          <a:p>
            <a:pPr marL="174708" indent="-174708" defTabSz="931774">
              <a:buFont typeface="Arial" panose="020B0604020202020204" pitchFamily="34" charset="0"/>
              <a:buChar char="•"/>
              <a:defRPr/>
            </a:pPr>
            <a:r>
              <a:rPr lang="en-US" i="1" baseline="0" dirty="0"/>
              <a:t>Can you think of any other gender stereotypes we hear about jobs?</a:t>
            </a:r>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dirty="0"/>
          </a:p>
        </p:txBody>
      </p:sp>
    </p:spTree>
    <p:extLst>
      <p:ext uri="{BB962C8B-B14F-4D97-AF65-F5344CB8AC3E}">
        <p14:creationId xmlns:p14="http://schemas.microsoft.com/office/powerpoint/2010/main" val="317576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Use the large class Healthy Relationship Toolbox to review the Healthy Relationship Tools (I Statement, Relationship Map, NO!, and Consent Check-In). You can ask students to pull off one tool at a time and discuss what it is and how it is used. It can be particularly helpful for this review if you give students specific scenarios to think through. For example, you might ask, “If your friend lies to you, what is one I Statement you could use to tell your friend how you feel?” You may even consider using examples of situations that have recently occurred in your classroom, as long as doing so does not break student confidentiality. </a:t>
            </a:r>
            <a:r>
              <a:rPr lang="en-US" dirty="0">
                <a:solidFill>
                  <a:srgbClr val="FF0000"/>
                </a:solidFill>
              </a:rPr>
              <a:t>You can also ask students to connect the toolbox tools to their current relationships. You might say, “Can anyone volunteer and tell me about something going on in your life right now that using the toolbox could help you with?”</a:t>
            </a:r>
            <a:endParaRPr lang="en-US" b="0" dirty="0">
              <a:solidFill>
                <a:srgbClr val="FF0000"/>
              </a:solidFill>
              <a:effectLst/>
            </a:endParaRPr>
          </a:p>
          <a:p>
            <a:endParaRPr lang="en-US" dirty="0"/>
          </a:p>
          <a:p>
            <a:r>
              <a:rPr lang="en-US" dirty="0"/>
              <a:t>Instructions</a:t>
            </a:r>
            <a:r>
              <a:rPr lang="en-US" baseline="0" dirty="0"/>
              <a:t> for how to use each</a:t>
            </a:r>
            <a:r>
              <a:rPr lang="en-US" dirty="0"/>
              <a:t> Healthy Relationship</a:t>
            </a:r>
            <a:r>
              <a:rPr lang="en-US" baseline="0" dirty="0"/>
              <a:t> Tool can be found in the following classes:</a:t>
            </a:r>
          </a:p>
          <a:p>
            <a:pPr marL="174708" indent="-174708">
              <a:buFont typeface="Arial" panose="020B0604020202020204" pitchFamily="34" charset="0"/>
              <a:buChar char="•"/>
            </a:pPr>
            <a:r>
              <a:rPr lang="en-US" b="1" baseline="0" dirty="0"/>
              <a:t>I Statements</a:t>
            </a:r>
            <a:r>
              <a:rPr lang="en-US" b="0" baseline="0" dirty="0"/>
              <a:t>: Classes 2 and 3</a:t>
            </a:r>
          </a:p>
          <a:p>
            <a:pPr marL="174708" indent="-174708">
              <a:buFont typeface="Arial" panose="020B0604020202020204" pitchFamily="34" charset="0"/>
              <a:buChar char="•"/>
            </a:pPr>
            <a:r>
              <a:rPr lang="en-US" b="1" baseline="0" dirty="0"/>
              <a:t>Relationship Map</a:t>
            </a:r>
            <a:r>
              <a:rPr lang="en-US" b="0" baseline="0" dirty="0"/>
              <a:t>: Class 4</a:t>
            </a:r>
          </a:p>
          <a:p>
            <a:pPr marL="174708" indent="-174708">
              <a:buFont typeface="Arial" panose="020B0604020202020204" pitchFamily="34" charset="0"/>
              <a:buChar char="•"/>
            </a:pPr>
            <a:r>
              <a:rPr lang="en-US" b="1" baseline="0" dirty="0"/>
              <a:t>NO!: </a:t>
            </a:r>
            <a:r>
              <a:rPr lang="en-US" b="0" baseline="0" dirty="0"/>
              <a:t>Class 5</a:t>
            </a:r>
          </a:p>
          <a:p>
            <a:pPr marL="174708" indent="-174708">
              <a:buFont typeface="Arial" panose="020B0604020202020204" pitchFamily="34" charset="0"/>
              <a:buChar char="•"/>
            </a:pPr>
            <a:r>
              <a:rPr lang="en-US" b="1" baseline="0" dirty="0"/>
              <a:t>Consent Check-In: </a:t>
            </a:r>
            <a:r>
              <a:rPr lang="en-US" b="0" baseline="0" dirty="0"/>
              <a:t>Class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dirty="0"/>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The truth is that people of</a:t>
            </a:r>
            <a:r>
              <a:rPr lang="en-US" i="1" baseline="0" dirty="0"/>
              <a:t> all genders can do any job they want to do! Women might work in construction, or be plumbers, football players, or firefighters. Men might work with children or be hairstylists. It is not okay to tell someone they cannot do a job because of their gender.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dirty="0"/>
          </a:p>
        </p:txBody>
      </p:sp>
    </p:spTree>
    <p:extLst>
      <p:ext uri="{BB962C8B-B14F-4D97-AF65-F5344CB8AC3E}">
        <p14:creationId xmlns:p14="http://schemas.microsoft.com/office/powerpoint/2010/main" val="1494284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Let’s talk about one more type of stereotype before we take a break. Sometimes</a:t>
            </a:r>
            <a:r>
              <a:rPr lang="en-US" i="1" baseline="0" dirty="0"/>
              <a:t> we also hear stereotypes about gender and emotion. Sometimes people say that women are really emotional, or that it is not okay for men to cry. What do you all think? Is this true? Give a thumbs up for yes and thumbs down for no.</a:t>
            </a:r>
          </a:p>
          <a:p>
            <a:endParaRPr lang="en-US" i="1" baseline="0" dirty="0"/>
          </a:p>
          <a:p>
            <a:pPr defTabSz="931774">
              <a:defRPr/>
            </a:pPr>
            <a:r>
              <a:rPr lang="en-US" i="0" dirty="0"/>
              <a:t>Give students enough time to process the question and make their decisions. After students have weighed in, move to the next slide.</a:t>
            </a:r>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dirty="0"/>
          </a:p>
        </p:txBody>
      </p:sp>
    </p:spTree>
    <p:extLst>
      <p:ext uri="{BB962C8B-B14F-4D97-AF65-F5344CB8AC3E}">
        <p14:creationId xmlns:p14="http://schemas.microsoft.com/office/powerpoint/2010/main" val="1202524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You’re right! That’s totally not true. Lots of women are the leaders in their countries.</a:t>
            </a:r>
            <a:r>
              <a:rPr lang="en-US" i="1" baseline="0" dirty="0"/>
              <a:t> They are really strong and powerful. And it is totally normal and okay for men to show all emotions—including crying! People of all genders feel all emotions.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dirty="0"/>
          </a:p>
        </p:txBody>
      </p:sp>
    </p:spTree>
    <p:extLst>
      <p:ext uri="{BB962C8B-B14F-4D97-AF65-F5344CB8AC3E}">
        <p14:creationId xmlns:p14="http://schemas.microsoft.com/office/powerpoint/2010/main" val="2693752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That</a:t>
            </a:r>
            <a:r>
              <a:rPr lang="en-US" i="1" baseline="0" dirty="0"/>
              <a:t> was a lot of information, and you all are doing an amazing job! Every week in class we will take a brain break in the middle. This is a chance to move a little and take a break from thinking!</a:t>
            </a:r>
          </a:p>
          <a:p>
            <a:endParaRPr lang="en-US" dirty="0"/>
          </a:p>
          <a:p>
            <a:r>
              <a:rPr lang="en-US" dirty="0"/>
              <a:t>Below are three ideas to give students a quick opportunity for a brain break. You are also welcome to come up with your own ideas for brain breaks that work best for your class.</a:t>
            </a:r>
          </a:p>
          <a:p>
            <a:endParaRPr lang="en-US" dirty="0"/>
          </a:p>
          <a:p>
            <a:r>
              <a:rPr lang="en-US" b="1" dirty="0"/>
              <a:t>Five finger breathing</a:t>
            </a:r>
          </a:p>
          <a:p>
            <a:r>
              <a:rPr lang="en-US" b="0" dirty="0"/>
              <a:t>For this exercise, have all students place</a:t>
            </a:r>
            <a:r>
              <a:rPr lang="en-US" b="0" baseline="0" dirty="0"/>
              <a:t> their hand in front of their chest with their five fingers spread out. Next, use the pointer finger of the other hand to trace up and down each of the five fingers, beginning with the thumb. As students trace up a finger, they will breathe in. As they trace down a finger, they will breathe out. When students breathe out on the pinky finger, you can tell them to shake out their hands and arms. As the school year goes on, you can ask students to lead this exercise for their peers.</a:t>
            </a:r>
          </a:p>
          <a:p>
            <a:endParaRPr lang="en-US" b="0" baseline="0" dirty="0"/>
          </a:p>
          <a:p>
            <a:r>
              <a:rPr lang="en-US" b="0" baseline="0" dirty="0"/>
              <a:t>If this exercise is physically inaccessible for your class, you can also model the hand tracing for students while they breathe in and out.</a:t>
            </a:r>
          </a:p>
          <a:p>
            <a:endParaRPr lang="en-US" b="0" dirty="0"/>
          </a:p>
          <a:p>
            <a:r>
              <a:rPr lang="en-US" b="1" dirty="0"/>
              <a:t>Stretch break</a:t>
            </a:r>
          </a:p>
          <a:p>
            <a:r>
              <a:rPr lang="en-US" b="0" dirty="0"/>
              <a:t>Lead students through</a:t>
            </a:r>
            <a:r>
              <a:rPr lang="en-US" b="0" baseline="0" dirty="0"/>
              <a:t> a series of basic stretches. These can be completed in a chair, or while standing up, depending on the accommodation needs of your class. Some ideas include reaching toward the ceiling, stretching one arm at a time across the chest, reaching toward toes, turning head from side to side, etc. Ask students to hold a pose while you count to ten. As the school year goes on, you can ask students to lead stretches for their peers.</a:t>
            </a:r>
          </a:p>
          <a:p>
            <a:endParaRPr lang="en-US" b="0" dirty="0"/>
          </a:p>
          <a:p>
            <a:r>
              <a:rPr lang="en-US" b="1" dirty="0"/>
              <a:t>Dance party</a:t>
            </a:r>
          </a:p>
          <a:p>
            <a:r>
              <a:rPr lang="en-US" b="0" dirty="0"/>
              <a:t>If your class likes to dance, you can put on a short song for them to dance to.</a:t>
            </a:r>
            <a:r>
              <a:rPr lang="en-US" b="0" baseline="0" dirty="0"/>
              <a:t> </a:t>
            </a:r>
            <a:r>
              <a:rPr lang="en-US" b="0" baseline="0"/>
              <a:t>This is especially effective if you are able to find a song that relates to the theme for that week’s class.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dirty="0"/>
          </a:p>
        </p:txBody>
      </p:sp>
    </p:spTree>
    <p:extLst>
      <p:ext uri="{BB962C8B-B14F-4D97-AF65-F5344CB8AC3E}">
        <p14:creationId xmlns:p14="http://schemas.microsoft.com/office/powerpoint/2010/main" val="3898501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 Say: </a:t>
            </a:r>
            <a:r>
              <a:rPr lang="en-US" i="1" dirty="0"/>
              <a:t>We’ve talked about a lot of gender stereotypes so far in class. Now we are going to talk about how gender stereotypes impact safety. </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dirty="0"/>
          </a:p>
        </p:txBody>
      </p:sp>
    </p:spTree>
    <p:extLst>
      <p:ext uri="{BB962C8B-B14F-4D97-AF65-F5344CB8AC3E}">
        <p14:creationId xmlns:p14="http://schemas.microsoft.com/office/powerpoint/2010/main" val="4215165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Sometimes</a:t>
            </a:r>
            <a:r>
              <a:rPr lang="en-US" i="1" baseline="0" dirty="0"/>
              <a:t> when people do something that is different than a gender stereotype, they get bullied. For example, if a man likes to paint his nails or do ballet, someone might make fun of him. This is not cool. It is never okay to make fun of someone or bully them. </a:t>
            </a:r>
          </a:p>
          <a:p>
            <a:endParaRPr lang="en-US" i="1" baseline="0" dirty="0"/>
          </a:p>
          <a:p>
            <a:r>
              <a:rPr lang="en-US" i="1" baseline="0" dirty="0"/>
              <a:t>If someone is making fun of you for doing something you love, how can you get help? Who could you talk to?</a:t>
            </a:r>
          </a:p>
          <a:p>
            <a:endParaRPr lang="en-US" i="1" baseline="0" dirty="0"/>
          </a:p>
          <a:p>
            <a:r>
              <a:rPr lang="en-US" i="0" dirty="0"/>
              <a:t>Give students enough time to process the question and make their decisions. </a:t>
            </a:r>
          </a:p>
          <a:p>
            <a:endParaRPr lang="en-US" i="0" dirty="0"/>
          </a:p>
          <a:p>
            <a:r>
              <a:rPr lang="en-US" i="0" dirty="0"/>
              <a:t>Say: </a:t>
            </a:r>
            <a:r>
              <a:rPr lang="en-US" i="1" dirty="0"/>
              <a:t>You can talk to an adult in your inner green circle of trust.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dirty="0"/>
          </a:p>
        </p:txBody>
      </p:sp>
    </p:spTree>
    <p:extLst>
      <p:ext uri="{BB962C8B-B14F-4D97-AF65-F5344CB8AC3E}">
        <p14:creationId xmlns:p14="http://schemas.microsoft.com/office/powerpoint/2010/main" val="4075705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Gender stereotypes</a:t>
            </a:r>
            <a:r>
              <a:rPr lang="en-US" i="1" baseline="0" dirty="0"/>
              <a:t> can also make women feel unsafe. Sometimes gender stereotypes cause men to talk about the way women’s bodies look or do something called catcalling. Catcalling is when someone yells things at a person on the street. They might yell things like, “Where you going beautiful?” or “Can you smile for me?”</a:t>
            </a:r>
          </a:p>
          <a:p>
            <a:endParaRPr lang="en-US" i="1" baseline="0" dirty="0"/>
          </a:p>
          <a:p>
            <a:r>
              <a:rPr lang="en-US" i="1" baseline="0" dirty="0"/>
              <a:t>Take a look at the face of the woman on the screen. How does it seem like she is feeling? </a:t>
            </a:r>
          </a:p>
          <a:p>
            <a:endParaRPr lang="en-US" i="1" baseline="0" dirty="0"/>
          </a:p>
          <a:p>
            <a:pPr defTabSz="931774">
              <a:defRPr/>
            </a:pPr>
            <a:r>
              <a:rPr lang="en-US" i="0" dirty="0"/>
              <a:t>Give students enough time to process the question and make their decisions. </a:t>
            </a:r>
          </a:p>
          <a:p>
            <a:endParaRPr lang="en-US" dirty="0"/>
          </a:p>
          <a:p>
            <a:r>
              <a:rPr lang="en-US" dirty="0"/>
              <a:t>Say: </a:t>
            </a:r>
            <a:r>
              <a:rPr lang="en-US" i="1" dirty="0"/>
              <a:t>This woman looks like she is scared and</a:t>
            </a:r>
            <a:r>
              <a:rPr lang="en-US" i="1" baseline="0" dirty="0"/>
              <a:t> uncomfortable. Talking about a woman’s body can make her feel really unsafe. It is not okay to stare at someone’s body or to make comments about their body. This is something called sexual harassment, which we will talk about more in another class.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dirty="0"/>
          </a:p>
        </p:txBody>
      </p:sp>
    </p:spTree>
    <p:extLst>
      <p:ext uri="{BB962C8B-B14F-4D97-AF65-F5344CB8AC3E}">
        <p14:creationId xmlns:p14="http://schemas.microsoft.com/office/powerpoint/2010/main" val="4186143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 Say: </a:t>
            </a:r>
            <a:r>
              <a:rPr lang="en-US" i="1" dirty="0"/>
              <a:t>Now that we’ve talked a lot about gender stereotypes, it’s time to play a game.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651304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 Say: </a:t>
            </a:r>
            <a:r>
              <a:rPr lang="en-US" i="1" dirty="0"/>
              <a:t>I am going to read something on each of the following slides. If you think</a:t>
            </a:r>
            <a:r>
              <a:rPr lang="en-US" i="1" baseline="0" dirty="0"/>
              <a:t> what I read is true</a:t>
            </a:r>
            <a:r>
              <a:rPr lang="en-US" i="1" baseline="0"/>
              <a:t>, </a:t>
            </a:r>
            <a:r>
              <a:rPr lang="en-US" i="1"/>
              <a:t> give </a:t>
            </a:r>
            <a:r>
              <a:rPr lang="en-US" i="1" dirty="0"/>
              <a:t>a thumbs up. If you think it is not true, give a thumbs down. This will help us think about the stereotypes we hear about men and women and </a:t>
            </a:r>
            <a:r>
              <a:rPr lang="en-US" i="1"/>
              <a:t>dating.</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3226045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In a dating relationship, men always have to pay for the date. Is that true? Give a thumbs up for yes and a thumbs down for no. </a:t>
            </a:r>
          </a:p>
          <a:p>
            <a:endParaRPr lang="en-US" i="1" dirty="0"/>
          </a:p>
          <a:p>
            <a:pPr defTabSz="931774">
              <a:defRPr/>
            </a:pPr>
            <a:r>
              <a:rPr lang="en-US" i="0" dirty="0"/>
              <a:t>Give students enough time to process the question and make their decisions. After students have weighed in, move to the next slide.</a:t>
            </a:r>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207565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You can print this slide separately so each student can use the Important Words Sheet as a communication board throughout class. Review the words using the suggested definitions below. To enhance understanding, you can ask students to come up with their own definitions for vocabulary words or to provide a sentence or scenario using the new word.</a:t>
            </a:r>
          </a:p>
          <a:p>
            <a:pPr defTabSz="931774">
              <a:defRPr/>
            </a:pPr>
            <a:endParaRPr lang="en-US" dirty="0"/>
          </a:p>
          <a:p>
            <a:pPr marL="174708" indent="-174708">
              <a:buFont typeface="Arial" panose="020B0604020202020204" pitchFamily="34" charset="0"/>
              <a:buChar char="•"/>
            </a:pPr>
            <a:r>
              <a:rPr lang="en-US" dirty="0"/>
              <a:t>Gender: man, woman, and non-binary</a:t>
            </a:r>
          </a:p>
          <a:p>
            <a:pPr marL="174708" indent="-174708">
              <a:buFont typeface="Arial" panose="020B0604020202020204" pitchFamily="34" charset="0"/>
              <a:buChar char="•"/>
            </a:pPr>
            <a:r>
              <a:rPr lang="en-US" dirty="0"/>
              <a:t>Non-binary: gender that is not man or woman		</a:t>
            </a:r>
          </a:p>
          <a:p>
            <a:pPr marL="174708" indent="-174708">
              <a:buFont typeface="Arial" panose="020B0604020202020204" pitchFamily="34" charset="0"/>
              <a:buChar char="•"/>
            </a:pPr>
            <a:r>
              <a:rPr lang="en-US" dirty="0"/>
              <a:t>Man: gender that is not non-binary or woman</a:t>
            </a:r>
          </a:p>
          <a:p>
            <a:pPr marL="174708" indent="-174708">
              <a:buFont typeface="Arial" panose="020B0604020202020204" pitchFamily="34" charset="0"/>
              <a:buChar char="•"/>
            </a:pPr>
            <a:r>
              <a:rPr lang="en-US" dirty="0"/>
              <a:t>Woman: gender that is not man or non-binary</a:t>
            </a:r>
          </a:p>
          <a:p>
            <a:pPr marL="174708" indent="-174708">
              <a:buFont typeface="Arial" panose="020B0604020202020204" pitchFamily="34" charset="0"/>
              <a:buChar char="•"/>
            </a:pPr>
            <a:r>
              <a:rPr lang="en-US" dirty="0"/>
              <a:t>Pronouns: words that talk about gender, such as he, she, and they</a:t>
            </a:r>
          </a:p>
          <a:p>
            <a:pPr marL="174708" indent="-174708">
              <a:buFont typeface="Arial" panose="020B0604020202020204" pitchFamily="34" charset="0"/>
              <a:buChar char="•"/>
            </a:pPr>
            <a:r>
              <a:rPr lang="en-US" dirty="0"/>
              <a:t>He: pronoun for men</a:t>
            </a:r>
          </a:p>
          <a:p>
            <a:pPr marL="174708" indent="-174708">
              <a:buFont typeface="Arial" panose="020B0604020202020204" pitchFamily="34" charset="0"/>
              <a:buChar char="•"/>
            </a:pPr>
            <a:r>
              <a:rPr lang="en-US" dirty="0"/>
              <a:t>She: pronoun for women</a:t>
            </a:r>
          </a:p>
          <a:p>
            <a:pPr marL="174708" indent="-174708">
              <a:buFont typeface="Arial" panose="020B0604020202020204" pitchFamily="34" charset="0"/>
              <a:buChar char="•"/>
            </a:pPr>
            <a:r>
              <a:rPr lang="en-US" dirty="0"/>
              <a:t>They: pronoun for non-binary people </a:t>
            </a:r>
          </a:p>
          <a:p>
            <a:pPr marL="174708" indent="-174708">
              <a:buFont typeface="Arial" panose="020B0604020202020204" pitchFamily="34" charset="0"/>
              <a:buChar char="•"/>
            </a:pPr>
            <a:r>
              <a:rPr lang="en-US" dirty="0"/>
              <a:t>Stereotype: things people say about a group that are not all true</a:t>
            </a:r>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dirty="0"/>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This is not true!</a:t>
            </a:r>
            <a:r>
              <a:rPr lang="en-US" i="1" baseline="0" dirty="0"/>
              <a:t> Some couples will take turns paying for dates. Others will split the cost of the date. It is not fair to always expect the man to pay for a date.</a:t>
            </a:r>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3405171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Women should do all the cooking and cleaning in a relationship. Is that true? Give a thumbs up for yes and a thumbs down for no. </a:t>
            </a:r>
          </a:p>
          <a:p>
            <a:endParaRPr lang="en-US" i="1" dirty="0"/>
          </a:p>
          <a:p>
            <a:pPr defTabSz="931774">
              <a:defRPr/>
            </a:pPr>
            <a:r>
              <a:rPr lang="en-US" i="0" dirty="0"/>
              <a:t>Give students enough time to process the question and make their decisions. After students have weighed in, move to the next slide.</a:t>
            </a:r>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3930530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No way! This is a gender stereotype. It is not fair to expect women to do all of the cooking</a:t>
            </a:r>
            <a:r>
              <a:rPr lang="en-US" i="1" baseline="0" dirty="0"/>
              <a:t> and cleaning in a relationship. Both people need to work together to cook and keep things clean.</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3836910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Women should listen to men in a relationship. The man is the boss</a:t>
            </a:r>
            <a:r>
              <a:rPr lang="en-US" b="0" i="1" dirty="0"/>
              <a:t>. </a:t>
            </a:r>
            <a:r>
              <a:rPr lang="en-US" i="1" dirty="0"/>
              <a:t>Is that true? Give a thumbs up for yes and a thumbs down for no. </a:t>
            </a:r>
          </a:p>
          <a:p>
            <a:endParaRPr lang="en-US" i="1" dirty="0"/>
          </a:p>
          <a:p>
            <a:pPr defTabSz="931774">
              <a:defRPr/>
            </a:pPr>
            <a:r>
              <a:rPr lang="en-US" i="0" dirty="0"/>
              <a:t>Give students enough time to process the question and make their decisions. After students have weighed in, move to the next slide.</a:t>
            </a:r>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a:p>
        </p:txBody>
      </p:sp>
    </p:spTree>
    <p:extLst>
      <p:ext uri="{BB962C8B-B14F-4D97-AF65-F5344CB8AC3E}">
        <p14:creationId xmlns:p14="http://schemas.microsoft.com/office/powerpoint/2010/main" val="2017516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No! No one is the boss in a healthy relationship. Both people should listen to each other and make decisions together.</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a:p>
        </p:txBody>
      </p:sp>
    </p:spTree>
    <p:extLst>
      <p:ext uri="{BB962C8B-B14F-4D97-AF65-F5344CB8AC3E}">
        <p14:creationId xmlns:p14="http://schemas.microsoft.com/office/powerpoint/2010/main" val="3122424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Let’s do one more. Only a man can mow the grass. Is that true? Give a thumbs up for yes and a thumbs down for no. </a:t>
            </a:r>
          </a:p>
          <a:p>
            <a:endParaRPr lang="en-US" i="1" dirty="0"/>
          </a:p>
          <a:p>
            <a:pPr defTabSz="931774">
              <a:defRPr/>
            </a:pPr>
            <a:r>
              <a:rPr lang="en-US" i="0" dirty="0"/>
              <a:t>Give students enough time to process the question and make their decisions. After students have weighed in, move to the next slide.</a:t>
            </a:r>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a:p>
        </p:txBody>
      </p:sp>
    </p:spTree>
    <p:extLst>
      <p:ext uri="{BB962C8B-B14F-4D97-AF65-F5344CB8AC3E}">
        <p14:creationId xmlns:p14="http://schemas.microsoft.com/office/powerpoint/2010/main" val="3687048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Nope, that’s a gender stereotype, too. People of all genders can mow the grass.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a:p>
        </p:txBody>
      </p:sp>
    </p:spTree>
    <p:extLst>
      <p:ext uri="{BB962C8B-B14F-4D97-AF65-F5344CB8AC3E}">
        <p14:creationId xmlns:p14="http://schemas.microsoft.com/office/powerpoint/2010/main" val="3292757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Does anyone have any questions about today’s class? Remember, if you don’t want to ask your question out loud, you can write it on a notecard and leave it on your desk. You can also ask someone you trust to help you write your question on the notecard. I will pick up the notecards and will answer the questions the next time we meet. When I answer a question, I won’t tell anyone who asked it.</a:t>
            </a:r>
            <a:r>
              <a:rPr lang="en-US" dirty="0"/>
              <a:t> </a:t>
            </a:r>
          </a:p>
        </p:txBody>
      </p:sp>
      <p:sp>
        <p:nvSpPr>
          <p:cNvPr id="4" name="Slide Number Placeholder 3"/>
          <p:cNvSpPr>
            <a:spLocks noGrp="1"/>
          </p:cNvSpPr>
          <p:nvPr>
            <p:ph type="sldNum" sz="quarter" idx="10"/>
          </p:nvPr>
        </p:nvSpPr>
        <p:spPr/>
        <p:txBody>
          <a:bodyPr/>
          <a:lstStyle/>
          <a:p>
            <a:fld id="{68BAA58B-7F68-4F22-A5B3-354C37D900B1}" type="slidenum">
              <a:rPr lang="en-US" smtClean="0"/>
              <a:t>37</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Are stereotypes things that are true about groups of people? Give a thumbs up for yes and a thumbs down for no.</a:t>
            </a:r>
          </a:p>
          <a:p>
            <a:endParaRPr lang="en-US" i="1" baseline="0" dirty="0"/>
          </a:p>
          <a:p>
            <a:pPr defTabSz="931774">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No. Stereotypes are things that people say about groups of people that are not all true.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38</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Is it okay for men to cry? Hold a thumbs up for yes and a thumbs down for no. </a:t>
            </a:r>
          </a:p>
          <a:p>
            <a:endParaRPr lang="en-US" i="1" baseline="0" dirty="0"/>
          </a:p>
          <a:p>
            <a:pPr defTabSz="931774">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Yes, it is okay for people of all genders, including men, to cry when they feel big emotions. Saying that men should not cry is a gender stereotype. It is not true.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39</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agenda. Alternatively, you can ask for a student volunteer to read the agenda.</a:t>
            </a:r>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dirty="0"/>
          </a:p>
        </p:txBody>
      </p:sp>
    </p:spTree>
    <p:extLst>
      <p:ext uri="{BB962C8B-B14F-4D97-AF65-F5344CB8AC3E}">
        <p14:creationId xmlns:p14="http://schemas.microsoft.com/office/powerpoint/2010/main" val="2783738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Is it okay to catcall, or yell things, at a woman or man walking down the street? Hold a thumbs up for yes and a thumbs down for no. </a:t>
            </a:r>
          </a:p>
          <a:p>
            <a:endParaRPr lang="en-US" i="1" baseline="0" dirty="0"/>
          </a:p>
          <a:p>
            <a:pPr defTabSz="931774">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No, this is not okay. This can makes women or men feel really unsafe.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40</a:t>
            </a:fld>
            <a:endParaRPr lang="en-US"/>
          </a:p>
        </p:txBody>
      </p:sp>
    </p:spTree>
    <p:extLst>
      <p:ext uri="{BB962C8B-B14F-4D97-AF65-F5344CB8AC3E}">
        <p14:creationId xmlns:p14="http://schemas.microsoft.com/office/powerpoint/2010/main" val="2283010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If you are being hurt, or if someone ever touches your body in a way that you don’t</a:t>
            </a:r>
            <a:r>
              <a:rPr lang="en-US" i="1" baseline="0" dirty="0"/>
              <a:t> like, you can get help. You did not do anything wrong, and you are not alone. You can get help by talking to an adult from your inner green circle of trust. If someone you care about is being hurt, you can also get help by talking to an adult from your inner green circle of trust. </a:t>
            </a:r>
            <a:r>
              <a:rPr lang="en-US" b="0" i="1" baseline="0" dirty="0"/>
              <a:t>If an emergency is happening, you can always call 911. If you call 911 for help, a police officer or an ambulance might come.</a:t>
            </a:r>
            <a:endParaRPr lang="en-US" i="1" baseline="0" dirty="0"/>
          </a:p>
          <a:p>
            <a:endParaRPr lang="en-US" i="1" baseline="0" dirty="0"/>
          </a:p>
          <a:p>
            <a:r>
              <a:rPr lang="en-US" i="1" baseline="0" dirty="0"/>
              <a:t>If the first person you tell doesn’t believe you or doesn’t get you help, keep telling adults you trust what is going on until you get the help you need.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41</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Say: </a:t>
            </a:r>
            <a:r>
              <a:rPr lang="en-US" i="1" dirty="0"/>
              <a:t>Does anyone remember what our power statement is?</a:t>
            </a:r>
            <a:r>
              <a:rPr lang="en-US" dirty="0"/>
              <a:t> </a:t>
            </a:r>
            <a:r>
              <a:rPr lang="en-US" i="1" dirty="0"/>
              <a:t>Our power statement is “I know me best.” This means that each of you knows yourself better than anyone else does. Today you learned the truth about gender stereotypes. Let’s gather together and on the count of three, say our power statement.</a:t>
            </a:r>
          </a:p>
          <a:p>
            <a:pPr lvl="0"/>
            <a:endParaRPr lang="en-US" i="1" dirty="0"/>
          </a:p>
          <a:p>
            <a:pPr defTabSz="931774">
              <a:defRPr/>
            </a:pPr>
            <a:r>
              <a:rPr lang="en-US" dirty="0"/>
              <a:t>Have each interested student put one hand in the middle of the circle. Ask for a student volunteer to count to three. After three, all participants say the power statement while lifting their hands into the air. Students can also stand in the circle without touching hands if they prefer.</a:t>
            </a:r>
          </a:p>
        </p:txBody>
      </p:sp>
      <p:sp>
        <p:nvSpPr>
          <p:cNvPr id="4" name="Slide Number Placeholder 3"/>
          <p:cNvSpPr>
            <a:spLocks noGrp="1"/>
          </p:cNvSpPr>
          <p:nvPr>
            <p:ph type="sldNum" sz="quarter" idx="10"/>
          </p:nvPr>
        </p:nvSpPr>
        <p:spPr/>
        <p:txBody>
          <a:bodyPr/>
          <a:lstStyle/>
          <a:p>
            <a:fld id="{68BAA58B-7F68-4F22-A5B3-354C37D900B1}" type="slidenum">
              <a:rPr lang="en-US" smtClean="0"/>
              <a:t>42</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 would like to thank the Texas Council for Developmental Disabilities for the funding for this curriculum.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424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44</a:t>
            </a:fld>
            <a:endParaRPr lang="en-US" dirty="0"/>
          </a:p>
        </p:txBody>
      </p:sp>
    </p:spTree>
    <p:extLst>
      <p:ext uri="{BB962C8B-B14F-4D97-AF65-F5344CB8AC3E}">
        <p14:creationId xmlns:p14="http://schemas.microsoft.com/office/powerpoint/2010/main" val="512858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Say: </a:t>
            </a:r>
            <a:r>
              <a:rPr lang="en-US" i="1" dirty="0"/>
              <a:t>We are going to start today’s class by talking briefly about gender and pronouns. One way people tell us about who they are is through gender. Gender is how a person can tell us if they are a man, a woman, or a non-binary person. Non-binary means someone is not identifying as man or woman. Some non-binary people say they are in between man and woman, and others say they are both man and woman.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dirty="0"/>
          </a:p>
        </p:txBody>
      </p:sp>
    </p:spTree>
    <p:extLst>
      <p:ext uri="{BB962C8B-B14F-4D97-AF65-F5344CB8AC3E}">
        <p14:creationId xmlns:p14="http://schemas.microsoft.com/office/powerpoint/2010/main" val="52502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Say: Y</a:t>
            </a:r>
            <a:r>
              <a:rPr lang="en-US" i="1" dirty="0"/>
              <a:t>ou get to tell us what your gender is. I cannot tell you what your gender is, and your parents cannot tell you what your gender is. Only you can tell people what your gender is. </a:t>
            </a:r>
            <a:endParaRPr lang="en-US" i="1" dirty="0">
              <a:effectLst/>
            </a:endParaRPr>
          </a:p>
          <a:p>
            <a:pPr lvl="0"/>
            <a:endParaRPr lang="en-US" i="1" dirty="0"/>
          </a:p>
          <a:p>
            <a:pPr lvl="0"/>
            <a:r>
              <a:rPr lang="en-US" i="1" dirty="0">
                <a:effectLst/>
              </a:rPr>
              <a:t>Does</a:t>
            </a:r>
            <a:r>
              <a:rPr lang="en-US" i="1" baseline="0" dirty="0">
                <a:effectLst/>
              </a:rPr>
              <a:t> anyone want to raise their hand and share what their gender is?</a:t>
            </a:r>
          </a:p>
          <a:p>
            <a:pPr lvl="0"/>
            <a:endParaRPr lang="en-US" i="1" baseline="0" dirty="0">
              <a:effectLst/>
            </a:endParaRPr>
          </a:p>
          <a:p>
            <a:pPr defTabSz="931774">
              <a:defRPr/>
            </a:pPr>
            <a:r>
              <a:rPr lang="en-US" i="0" dirty="0"/>
              <a:t>Give students enough time to process the question and make their decisions. Go around the room and encourage students to share their</a:t>
            </a:r>
            <a:r>
              <a:rPr lang="en-US" i="0" baseline="0" dirty="0"/>
              <a:t> gender, if they would like to.</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dirty="0"/>
          </a:p>
        </p:txBody>
      </p:sp>
    </p:spTree>
    <p:extLst>
      <p:ext uri="{BB962C8B-B14F-4D97-AF65-F5344CB8AC3E}">
        <p14:creationId xmlns:p14="http://schemas.microsoft.com/office/powerpoint/2010/main" val="2524645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Say: </a:t>
            </a:r>
            <a:r>
              <a:rPr lang="en-US" i="1" dirty="0"/>
              <a:t>Pronouns are words that you use to tell other people what your gender is. People use pronouns when they are talking about you. The pronoun for men is he. The pronoun for women is she. The pronoun for non-binary people is they. </a:t>
            </a:r>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dirty="0"/>
          </a:p>
        </p:txBody>
      </p:sp>
    </p:spTree>
    <p:extLst>
      <p:ext uri="{BB962C8B-B14F-4D97-AF65-F5344CB8AC3E}">
        <p14:creationId xmlns:p14="http://schemas.microsoft.com/office/powerpoint/2010/main" val="3513565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Say: </a:t>
            </a:r>
            <a:r>
              <a:rPr lang="en-US" i="1" dirty="0">
                <a:effectLst/>
              </a:rPr>
              <a:t>Does</a:t>
            </a:r>
            <a:r>
              <a:rPr lang="en-US" i="1" baseline="0" dirty="0">
                <a:effectLst/>
              </a:rPr>
              <a:t> anyone want to raise their hand and share what their pronoun is?</a:t>
            </a:r>
          </a:p>
          <a:p>
            <a:pPr lvl="0"/>
            <a:endParaRPr lang="en-US" dirty="0">
              <a:effectLst/>
            </a:endParaRPr>
          </a:p>
          <a:p>
            <a:pPr defTabSz="931774">
              <a:defRPr/>
            </a:pPr>
            <a:r>
              <a:rPr lang="en-US" i="0" dirty="0"/>
              <a:t>Give students enough time to process the question and make their decisions. Go around the room and encourage students to share their</a:t>
            </a:r>
            <a:r>
              <a:rPr lang="en-US" i="0" baseline="0" dirty="0"/>
              <a:t> pronoun, if they would like to.</a:t>
            </a:r>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dirty="0"/>
          </a:p>
        </p:txBody>
      </p:sp>
    </p:spTree>
    <p:extLst>
      <p:ext uri="{BB962C8B-B14F-4D97-AF65-F5344CB8AC3E}">
        <p14:creationId xmlns:p14="http://schemas.microsoft.com/office/powerpoint/2010/main" val="2505367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Say: I</a:t>
            </a:r>
            <a:r>
              <a:rPr lang="en-US" i="1" dirty="0"/>
              <a:t>f you do not know what someone’s gender is, a</a:t>
            </a:r>
            <a:r>
              <a:rPr lang="en-US" i="1" baseline="0" dirty="0"/>
              <a:t> </a:t>
            </a:r>
            <a:r>
              <a:rPr lang="en-US" i="1" dirty="0"/>
              <a:t>respectful way to find out is to ask what pronouns they use. You can ask, “What are your pronouns?” </a:t>
            </a:r>
          </a:p>
          <a:p>
            <a:pPr lvl="0"/>
            <a:endParaRPr lang="en-US" i="1" dirty="0"/>
          </a:p>
          <a:p>
            <a:r>
              <a:rPr lang="en-US" i="1" dirty="0"/>
              <a:t>Sometimes, people might ask you for your pronouns!</a:t>
            </a:r>
            <a:r>
              <a:rPr lang="en-US" i="1" baseline="0" dirty="0"/>
              <a:t> You can also introduce yourself with your pronouns to tell people what your gender is. Raise your hand if you would like to practice introducing yourself with your name and pronoun.</a:t>
            </a:r>
          </a:p>
          <a:p>
            <a:endParaRPr lang="en-US" i="1" baseline="0" dirty="0"/>
          </a:p>
          <a:p>
            <a:pPr defTabSz="931774">
              <a:defRPr/>
            </a:pPr>
            <a:r>
              <a:rPr lang="en-US" i="0" dirty="0"/>
              <a:t>Give students enough time to process the question and make their decisions. Go around the room and invite students to introduce themselves with their names and pronouns</a:t>
            </a:r>
            <a:r>
              <a:rPr lang="en-US" i="0" baseline="0" dirty="0"/>
              <a:t>, if they would like to.</a:t>
            </a:r>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dirty="0"/>
          </a:p>
        </p:txBody>
      </p:sp>
    </p:spTree>
    <p:extLst>
      <p:ext uri="{BB962C8B-B14F-4D97-AF65-F5344CB8AC3E}">
        <p14:creationId xmlns:p14="http://schemas.microsoft.com/office/powerpoint/2010/main" val="254660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33443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26558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8494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87768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933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5669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5689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9460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6013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8883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1597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1.png"/><Relationship Id="rId4" Type="http://schemas.openxmlformats.org/officeDocument/2006/relationships/image" Target="../media/image33.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7.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0.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1.png"/><Relationship Id="rId4" Type="http://schemas.openxmlformats.org/officeDocument/2006/relationships/image" Target="../media/image33.png"/><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1.png"/><Relationship Id="rId4" Type="http://schemas.openxmlformats.org/officeDocument/2006/relationships/image" Target="../media/image33.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1.png"/><Relationship Id="rId7"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67.png"/><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5.png"/><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0.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0.pn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0.png"/><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3.png"/><Relationship Id="rId4" Type="http://schemas.openxmlformats.org/officeDocument/2006/relationships/image" Target="../media/image82.jpeg"/></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147" t="37681" r="37800" b="44734"/>
          <a:stretch/>
        </p:blipFill>
        <p:spPr>
          <a:xfrm>
            <a:off x="9939130" y="180921"/>
            <a:ext cx="1987826" cy="786488"/>
          </a:xfrm>
          <a:prstGeom prst="rect">
            <a:avLst/>
          </a:prstGeom>
        </p:spPr>
      </p:pic>
      <p:pic>
        <p:nvPicPr>
          <p:cNvPr id="1026" name="Picture 2" descr="2a35e9a4-18db-4f73-9aa0-008ebca55d39@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7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pic>
        <p:nvPicPr>
          <p:cNvPr id="2" name="Picture 1">
            <a:extLst>
              <a:ext uri="{FF2B5EF4-FFF2-40B4-BE49-F238E27FC236}">
                <a16:creationId xmlns:a16="http://schemas.microsoft.com/office/drawing/2014/main" id="{94D1C271-A09D-B7EC-E4C3-91E54F2CC6EC}"/>
              </a:ext>
            </a:extLst>
          </p:cNvPr>
          <p:cNvPicPr>
            <a:picLocks noChangeAspect="1"/>
          </p:cNvPicPr>
          <p:nvPr/>
        </p:nvPicPr>
        <p:blipFill>
          <a:blip r:embed="rId5"/>
          <a:stretch>
            <a:fillRect/>
          </a:stretch>
        </p:blipFill>
        <p:spPr>
          <a:xfrm>
            <a:off x="419134" y="21956"/>
            <a:ext cx="1054699" cy="908383"/>
          </a:xfrm>
          <a:prstGeom prst="rect">
            <a:avLst/>
          </a:prstGeom>
        </p:spPr>
      </p:pic>
      <p:sp>
        <p:nvSpPr>
          <p:cNvPr id="6" name="TextBox 5">
            <a:extLst>
              <a:ext uri="{FF2B5EF4-FFF2-40B4-BE49-F238E27FC236}">
                <a16:creationId xmlns:a16="http://schemas.microsoft.com/office/drawing/2014/main" id="{81022BC1-31B7-A4F6-EC69-5283D645E037}"/>
              </a:ext>
            </a:extLst>
          </p:cNvPr>
          <p:cNvSpPr txBox="1"/>
          <p:nvPr/>
        </p:nvSpPr>
        <p:spPr>
          <a:xfrm>
            <a:off x="1456266" y="967409"/>
            <a:ext cx="6265334" cy="646331"/>
          </a:xfrm>
          <a:prstGeom prst="rect">
            <a:avLst/>
          </a:prstGeom>
          <a:noFill/>
          <a:ln w="19050">
            <a:noFill/>
          </a:ln>
        </p:spPr>
        <p:txBody>
          <a:bodyPr wrap="square" rtlCol="0">
            <a:spAutoFit/>
          </a:bodyPr>
          <a:lstStyle/>
          <a:p>
            <a:pPr algn="ctr"/>
            <a:r>
              <a:rPr lang="en-US" sz="3600" b="1" dirty="0">
                <a:latin typeface="Comic Sans MS" panose="030F0702030302020204" pitchFamily="66" charset="0"/>
                <a:cs typeface="Arial" panose="020B0604020202020204" pitchFamily="34" charset="0"/>
              </a:rPr>
              <a:t>for High School Students</a:t>
            </a:r>
          </a:p>
        </p:txBody>
      </p:sp>
    </p:spTree>
    <p:extLst>
      <p:ext uri="{BB962C8B-B14F-4D97-AF65-F5344CB8AC3E}">
        <p14:creationId xmlns:p14="http://schemas.microsoft.com/office/powerpoint/2010/main" val="3675303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887346" cy="6858000"/>
            <a:chOff x="0" y="302522"/>
            <a:chExt cx="12887346"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522"/>
              <a:ext cx="12166314" cy="6858000"/>
            </a:xfrm>
            <a:prstGeom prst="rect">
              <a:avLst/>
            </a:prstGeom>
          </p:spPr>
        </p:pic>
        <p:sp>
          <p:nvSpPr>
            <p:cNvPr id="9" name="TextBox 8"/>
            <p:cNvSpPr txBox="1"/>
            <p:nvPr/>
          </p:nvSpPr>
          <p:spPr>
            <a:xfrm>
              <a:off x="7589031" y="1233058"/>
              <a:ext cx="4823123" cy="523220"/>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Gender and Pronouns</a:t>
              </a:r>
            </a:p>
          </p:txBody>
        </p:sp>
        <p:sp>
          <p:nvSpPr>
            <p:cNvPr id="10" name="TextBox 9"/>
            <p:cNvSpPr txBox="1"/>
            <p:nvPr/>
          </p:nvSpPr>
          <p:spPr>
            <a:xfrm>
              <a:off x="4805018" y="246629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Gender Stereotypes</a:t>
              </a:r>
            </a:p>
          </p:txBody>
        </p:sp>
        <p:sp>
          <p:nvSpPr>
            <p:cNvPr id="11" name="TextBox 10"/>
            <p:cNvSpPr txBox="1"/>
            <p:nvPr/>
          </p:nvSpPr>
          <p:spPr>
            <a:xfrm>
              <a:off x="4628600" y="4783274"/>
              <a:ext cx="5104030"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Gender Stereotypes and Safety</a:t>
              </a:r>
            </a:p>
          </p:txBody>
        </p:sp>
        <p:sp>
          <p:nvSpPr>
            <p:cNvPr id="12" name="TextBox 11"/>
            <p:cNvSpPr txBox="1"/>
            <p:nvPr/>
          </p:nvSpPr>
          <p:spPr>
            <a:xfrm>
              <a:off x="4360637" y="3804484"/>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sp>
          <p:nvSpPr>
            <p:cNvPr id="13" name="TextBox 12"/>
            <p:cNvSpPr txBox="1"/>
            <p:nvPr/>
          </p:nvSpPr>
          <p:spPr>
            <a:xfrm>
              <a:off x="9142239" y="5423282"/>
              <a:ext cx="374510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Stereotypes </a:t>
              </a:r>
            </a:p>
            <a:p>
              <a:pPr algn="ctr"/>
              <a:r>
                <a:rPr lang="en-US" sz="2800" dirty="0">
                  <a:latin typeface="Tahoma" panose="020B0604030504040204" pitchFamily="34" charset="0"/>
                  <a:ea typeface="Tahoma" panose="020B0604030504040204" pitchFamily="34" charset="0"/>
                  <a:cs typeface="Tahoma" panose="020B0604030504040204" pitchFamily="34" charset="0"/>
                </a:rPr>
                <a:t>Game</a:t>
              </a:r>
            </a:p>
          </p:txBody>
        </p:sp>
        <p:sp>
          <p:nvSpPr>
            <p:cNvPr id="15" name="TextBox 14"/>
            <p:cNvSpPr txBox="1"/>
            <p:nvPr/>
          </p:nvSpPr>
          <p:spPr>
            <a:xfrm>
              <a:off x="6736234" y="668118"/>
              <a:ext cx="1403545" cy="461665"/>
            </a:xfrm>
            <a:prstGeom prst="rect">
              <a:avLst/>
            </a:prstGeom>
            <a:noFill/>
            <a:ln w="38100">
              <a:solidFill>
                <a:schemeClr val="tx1"/>
              </a:solid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Woman</a:t>
              </a:r>
            </a:p>
          </p:txBody>
        </p:sp>
        <p:sp>
          <p:nvSpPr>
            <p:cNvPr id="16" name="TextBox 15"/>
            <p:cNvSpPr txBox="1"/>
            <p:nvPr/>
          </p:nvSpPr>
          <p:spPr>
            <a:xfrm>
              <a:off x="6736234" y="1273807"/>
              <a:ext cx="888762" cy="461665"/>
            </a:xfrm>
            <a:prstGeom prst="rect">
              <a:avLst/>
            </a:prstGeom>
            <a:noFill/>
            <a:ln w="38100">
              <a:solidFill>
                <a:schemeClr val="tx1"/>
              </a:solid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Man</a:t>
              </a:r>
            </a:p>
          </p:txBody>
        </p:sp>
        <p:sp>
          <p:nvSpPr>
            <p:cNvPr id="17" name="TextBox 16"/>
            <p:cNvSpPr txBox="1"/>
            <p:nvPr/>
          </p:nvSpPr>
          <p:spPr>
            <a:xfrm>
              <a:off x="6736234" y="1860603"/>
              <a:ext cx="1913600" cy="461665"/>
            </a:xfrm>
            <a:prstGeom prst="rect">
              <a:avLst/>
            </a:prstGeom>
            <a:noFill/>
            <a:ln w="38100">
              <a:solidFill>
                <a:schemeClr val="tx1"/>
              </a:solid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Non-binary</a:t>
              </a:r>
            </a:p>
          </p:txBody>
        </p:sp>
        <p:pic>
          <p:nvPicPr>
            <p:cNvPr id="18" name="Picture 2" descr="780d64e9-6b9b-4667-9707-bd697435b62b@namprd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4948" y="1891899"/>
              <a:ext cx="2811477" cy="158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a:stretch>
              <a:fillRect/>
            </a:stretch>
          </p:blipFill>
          <p:spPr>
            <a:xfrm>
              <a:off x="2374035" y="3356829"/>
              <a:ext cx="1694056" cy="1186374"/>
            </a:xfrm>
            <a:prstGeom prst="rect">
              <a:avLst/>
            </a:prstGeom>
          </p:spPr>
        </p:pic>
        <p:pic>
          <p:nvPicPr>
            <p:cNvPr id="20" name="Picture 2" descr="236c5e1d-6c16-4955-b50c-f02c146c70aa@namprd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7572" y="4627871"/>
              <a:ext cx="1826228" cy="1029609"/>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6465422" y="5563801"/>
              <a:ext cx="3348713" cy="686027"/>
              <a:chOff x="1836954" y="3491605"/>
              <a:chExt cx="8518092" cy="1655058"/>
            </a:xfrm>
          </p:grpSpPr>
          <p:sp>
            <p:nvSpPr>
              <p:cNvPr id="22" name="Rectangle 2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6" name="Title 1"/>
              <p:cNvSpPr txBox="1">
                <a:spLocks/>
              </p:cNvSpPr>
              <p:nvPr/>
            </p:nvSpPr>
            <p:spPr>
              <a:xfrm>
                <a:off x="3704749" y="3835107"/>
                <a:ext cx="1530756" cy="109700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True</a:t>
                </a:r>
              </a:p>
            </p:txBody>
          </p:sp>
          <p:sp>
            <p:nvSpPr>
              <p:cNvPr id="27"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latin typeface="Tahoma" panose="020B0604030504040204" pitchFamily="34" charset="0"/>
                    <a:ea typeface="Tahoma" panose="020B0604030504040204" pitchFamily="34" charset="0"/>
                    <a:cs typeface="Tahoma" panose="020B0604030504040204" pitchFamily="34" charset="0"/>
                  </a:rPr>
                  <a:t>False</a:t>
                </a:r>
              </a:p>
            </p:txBody>
          </p:sp>
        </p:grpSp>
      </p:grpSp>
      <p:pic>
        <p:nvPicPr>
          <p:cNvPr id="28" name="Picture 27"/>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03310" y="941349"/>
            <a:ext cx="1452282" cy="1246094"/>
          </a:xfrm>
          <a:prstGeom prst="rect">
            <a:avLst/>
          </a:prstGeom>
        </p:spPr>
      </p:pic>
      <p:pic>
        <p:nvPicPr>
          <p:cNvPr id="29" name="Picture 28"/>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
        <p:nvSpPr>
          <p:cNvPr id="30"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694220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429" y="-174990"/>
            <a:ext cx="4501395" cy="1325563"/>
          </a:xfrm>
        </p:spPr>
        <p:txBody>
          <a:bodyPr>
            <a:norm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Stereotypes</a:t>
            </a:r>
          </a:p>
        </p:txBody>
      </p:sp>
      <p:sp>
        <p:nvSpPr>
          <p:cNvPr id="6" name="TextBox 5"/>
          <p:cNvSpPr txBox="1"/>
          <p:nvPr/>
        </p:nvSpPr>
        <p:spPr>
          <a:xfrm>
            <a:off x="417796" y="5395410"/>
            <a:ext cx="11547782" cy="1200329"/>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Stereotypes are things you hear about a group  of people that are not all true.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17796" y="4848340"/>
            <a:ext cx="11592231" cy="779929"/>
          </a:xfrm>
          <a:prstGeom prst="rect">
            <a:avLst/>
          </a:prstGeom>
        </p:spPr>
      </p:pic>
      <p:pic>
        <p:nvPicPr>
          <p:cNvPr id="2050" name="Picture 2" descr="98c1f516-8349-473f-a36c-b9a8fffd3b05@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513" y="866481"/>
            <a:ext cx="7754348" cy="437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
        <p:nvSpPr>
          <p:cNvPr id="10"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14186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780d64e9-6b9b-4667-9707-bd697435b62b@namprd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20" y="922645"/>
            <a:ext cx="7678348" cy="43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22507" y="-63906"/>
            <a:ext cx="7346986" cy="1325563"/>
          </a:xfrm>
        </p:spPr>
        <p:txBody>
          <a:bodyPr>
            <a:normAutofit/>
          </a:bodyPr>
          <a:lstStyle/>
          <a:p>
            <a:r>
              <a:rPr lang="en-US" sz="5200" b="1" dirty="0">
                <a:latin typeface="Tahoma" panose="020B0604030504040204" pitchFamily="34" charset="0"/>
                <a:ea typeface="Tahoma" panose="020B0604030504040204" pitchFamily="34" charset="0"/>
                <a:cs typeface="Tahoma" panose="020B0604030504040204" pitchFamily="34" charset="0"/>
              </a:rPr>
              <a:t>Gender Stereotypes</a:t>
            </a:r>
          </a:p>
        </p:txBody>
      </p:sp>
      <p:sp>
        <p:nvSpPr>
          <p:cNvPr id="3" name="Content Placeholder 2"/>
          <p:cNvSpPr>
            <a:spLocks noGrp="1"/>
          </p:cNvSpPr>
          <p:nvPr>
            <p:ph idx="1"/>
          </p:nvPr>
        </p:nvSpPr>
        <p:spPr/>
        <p:txBody>
          <a:bodyPr/>
          <a:lstStyle/>
          <a:p>
            <a:pPr marL="0" indent="0">
              <a:buNone/>
            </a:pPr>
            <a:br>
              <a:rPr lang="en-US" dirty="0"/>
            </a:br>
            <a:endParaRPr lang="en-US" dirty="0"/>
          </a:p>
        </p:txBody>
      </p:sp>
      <p:sp>
        <p:nvSpPr>
          <p:cNvPr id="7" name="TextBox 6"/>
          <p:cNvSpPr txBox="1"/>
          <p:nvPr/>
        </p:nvSpPr>
        <p:spPr>
          <a:xfrm>
            <a:off x="322109" y="5317268"/>
            <a:ext cx="11547782" cy="1200329"/>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Gender stereotypes are things we hear about men and women that are not all true.</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884" t="48105" r="15620" b="40523"/>
          <a:stretch/>
        </p:blipFill>
        <p:spPr>
          <a:xfrm>
            <a:off x="406056" y="4820688"/>
            <a:ext cx="11592231" cy="779929"/>
          </a:xfrm>
          <a:prstGeom prst="rect">
            <a:avLst/>
          </a:prstGeom>
        </p:spPr>
      </p:pic>
      <p:sp>
        <p:nvSpPr>
          <p:cNvPr id="11"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285670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488" y="287472"/>
            <a:ext cx="7522030"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Gender and children: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What we hear.</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5122" name="Picture 2" descr="b85c4525-9590-4733-9ec3-de99030a3592@namprd16"/>
          <p:cNvPicPr>
            <a:picLocks noChangeAspect="1" noChangeArrowheads="1"/>
          </p:cNvPicPr>
          <p:nvPr/>
        </p:nvPicPr>
        <p:blipFill rotWithShape="1">
          <a:blip r:embed="rId4">
            <a:extLst>
              <a:ext uri="{28A0092B-C50C-407E-A947-70E740481C1C}">
                <a14:useLocalDpi xmlns:a14="http://schemas.microsoft.com/office/drawing/2010/main" val="0"/>
              </a:ext>
            </a:extLst>
          </a:blip>
          <a:srcRect r="41487"/>
          <a:stretch/>
        </p:blipFill>
        <p:spPr bwMode="auto">
          <a:xfrm>
            <a:off x="300940" y="2489723"/>
            <a:ext cx="4310249" cy="415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b85c4525-9590-4733-9ec3-de99030a3592@namprd16"/>
          <p:cNvPicPr>
            <a:picLocks noChangeAspect="1" noChangeArrowheads="1"/>
          </p:cNvPicPr>
          <p:nvPr/>
        </p:nvPicPr>
        <p:blipFill rotWithShape="1">
          <a:blip r:embed="rId4">
            <a:extLst>
              <a:ext uri="{28A0092B-C50C-407E-A947-70E740481C1C}">
                <a14:useLocalDpi xmlns:a14="http://schemas.microsoft.com/office/drawing/2010/main" val="0"/>
              </a:ext>
            </a:extLst>
          </a:blip>
          <a:srcRect l="59754"/>
          <a:stretch/>
        </p:blipFill>
        <p:spPr bwMode="auto">
          <a:xfrm>
            <a:off x="8904078" y="2347768"/>
            <a:ext cx="2964629" cy="415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078eb389-216d-415f-be3c-5539fbab61ca@namprd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912" y="2765481"/>
            <a:ext cx="6303264" cy="389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50223" y="1904895"/>
            <a:ext cx="3148149" cy="584775"/>
          </a:xfrm>
          <a:prstGeom prst="rect">
            <a:avLst/>
          </a:prstGeom>
          <a:noFill/>
        </p:spPr>
        <p:txBody>
          <a:bodyPr wrap="square" rtlCol="0">
            <a:sp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“for boys”</a:t>
            </a:r>
          </a:p>
        </p:txBody>
      </p:sp>
      <p:sp>
        <p:nvSpPr>
          <p:cNvPr id="12" name="TextBox 11"/>
          <p:cNvSpPr txBox="1"/>
          <p:nvPr/>
        </p:nvSpPr>
        <p:spPr>
          <a:xfrm>
            <a:off x="7275472" y="1969609"/>
            <a:ext cx="3148149" cy="584775"/>
          </a:xfrm>
          <a:prstGeom prst="rect">
            <a:avLst/>
          </a:prstGeom>
          <a:noFill/>
        </p:spPr>
        <p:txBody>
          <a:bodyPr wrap="square" rtlCol="0">
            <a:sp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“for girls”</a:t>
            </a:r>
          </a:p>
        </p:txBody>
      </p:sp>
      <p:sp>
        <p:nvSpPr>
          <p:cNvPr id="14"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877572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078" y="304297"/>
            <a:ext cx="9046464" cy="1325563"/>
          </a:xfrm>
        </p:spPr>
        <p:txBody>
          <a:bodyPr>
            <a:normAutofit/>
          </a:bodyPr>
          <a:lstStyle/>
          <a:p>
            <a:r>
              <a:rPr lang="en-US" b="1" dirty="0">
                <a:latin typeface="Tahoma" panose="020B0604030504040204" pitchFamily="34" charset="0"/>
                <a:ea typeface="Tahoma" panose="020B0604030504040204" pitchFamily="34" charset="0"/>
                <a:cs typeface="Tahoma" panose="020B0604030504040204" pitchFamily="34" charset="0"/>
              </a:rPr>
              <a:t>Gender and children: The truth.</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4098" name="Picture 2" descr="b92018b1-4351-4e5a-94da-5b0afbedb18b@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911" y="1332476"/>
            <a:ext cx="7242048" cy="42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b85c4525-9590-4733-9ec3-de99030a3592@namprd16"/>
          <p:cNvPicPr>
            <a:picLocks noChangeAspect="1" noChangeArrowheads="1"/>
          </p:cNvPicPr>
          <p:nvPr/>
        </p:nvPicPr>
        <p:blipFill rotWithShape="1">
          <a:blip r:embed="rId5">
            <a:extLst>
              <a:ext uri="{28A0092B-C50C-407E-A947-70E740481C1C}">
                <a14:useLocalDpi xmlns:a14="http://schemas.microsoft.com/office/drawing/2010/main" val="0"/>
              </a:ext>
            </a:extLst>
          </a:blip>
          <a:srcRect r="41487"/>
          <a:stretch/>
        </p:blipFill>
        <p:spPr bwMode="auto">
          <a:xfrm>
            <a:off x="8044819" y="2064826"/>
            <a:ext cx="3976493" cy="383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b85c4525-9590-4733-9ec3-de99030a3592@namprd16"/>
          <p:cNvPicPr>
            <a:picLocks noChangeAspect="1" noChangeArrowheads="1"/>
          </p:cNvPicPr>
          <p:nvPr/>
        </p:nvPicPr>
        <p:blipFill rotWithShape="1">
          <a:blip r:embed="rId5">
            <a:extLst>
              <a:ext uri="{28A0092B-C50C-407E-A947-70E740481C1C}">
                <a14:useLocalDpi xmlns:a14="http://schemas.microsoft.com/office/drawing/2010/main" val="0"/>
              </a:ext>
            </a:extLst>
          </a:blip>
          <a:srcRect l="59754"/>
          <a:stretch/>
        </p:blipFill>
        <p:spPr bwMode="auto">
          <a:xfrm>
            <a:off x="233598" y="1121796"/>
            <a:ext cx="3687780" cy="516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1733464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324" y="666753"/>
            <a:ext cx="9181658"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Gender and women’s bodies: What we hear.</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6146" name="Picture 2" descr="87acd17d-c56e-4c6c-b935-e0d4793a6b90@namprd16"/>
          <p:cNvPicPr>
            <a:picLocks noChangeAspect="1" noChangeArrowheads="1"/>
          </p:cNvPicPr>
          <p:nvPr/>
        </p:nvPicPr>
        <p:blipFill rotWithShape="1">
          <a:blip r:embed="rId4">
            <a:extLst>
              <a:ext uri="{28A0092B-C50C-407E-A947-70E740481C1C}">
                <a14:useLocalDpi xmlns:a14="http://schemas.microsoft.com/office/drawing/2010/main" val="0"/>
              </a:ext>
            </a:extLst>
          </a:blip>
          <a:srcRect b="48675"/>
          <a:stretch/>
        </p:blipFill>
        <p:spPr bwMode="auto">
          <a:xfrm>
            <a:off x="-901341" y="2069586"/>
            <a:ext cx="11563323" cy="33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87acd17d-c56e-4c6c-b935-e0d4793a6b90@namprd16"/>
          <p:cNvPicPr>
            <a:picLocks noChangeAspect="1" noChangeArrowheads="1"/>
          </p:cNvPicPr>
          <p:nvPr/>
        </p:nvPicPr>
        <p:blipFill rotWithShape="1">
          <a:blip r:embed="rId4">
            <a:extLst>
              <a:ext uri="{28A0092B-C50C-407E-A947-70E740481C1C}">
                <a14:useLocalDpi xmlns:a14="http://schemas.microsoft.com/office/drawing/2010/main" val="0"/>
              </a:ext>
            </a:extLst>
          </a:blip>
          <a:srcRect t="50964"/>
          <a:stretch/>
        </p:blipFill>
        <p:spPr bwMode="auto">
          <a:xfrm>
            <a:off x="5246226" y="2314364"/>
            <a:ext cx="11538451" cy="318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3579777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211" y="184383"/>
            <a:ext cx="9878741" cy="1325563"/>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Gender and women’s bodies: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The truth.</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7170" name="Picture 2" descr="1acd3cee-1e5a-43a6-836a-94bb9eaa2420@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099" y="1509946"/>
            <a:ext cx="9769013" cy="538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353895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530" y="184383"/>
            <a:ext cx="10515600" cy="1325563"/>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Gender and men’s bodies: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What we hear.</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8194" name="Picture 2" descr="3a1a0c61-ee0f-4623-8ebd-a631a946a694@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726" y="1354432"/>
            <a:ext cx="10079868" cy="560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3110904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099" y="132131"/>
            <a:ext cx="10515600" cy="1325563"/>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Gender and men’s bodies: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The truth.</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9218" name="Picture 2" descr="603e3b1a-548c-4f88-87cc-563ff9c8a999@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760" y="1417097"/>
            <a:ext cx="9147774" cy="515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1568722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507" y="275002"/>
            <a:ext cx="9307285" cy="1325563"/>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Gender and jobs: What we hear.</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10242" name="Picture 2" descr="4597afb7-866c-4ff8-b7d0-03616630a48e@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37" y="990071"/>
            <a:ext cx="9091749" cy="512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785cb228-80f6-4d88-a8b2-ab34ad46a004@namprd16"/>
          <p:cNvPicPr>
            <a:picLocks noChangeAspect="1" noChangeArrowheads="1"/>
          </p:cNvPicPr>
          <p:nvPr/>
        </p:nvPicPr>
        <p:blipFill rotWithShape="1">
          <a:blip r:embed="rId5">
            <a:extLst>
              <a:ext uri="{28A0092B-C50C-407E-A947-70E740481C1C}">
                <a14:useLocalDpi xmlns:a14="http://schemas.microsoft.com/office/drawing/2010/main" val="0"/>
              </a:ext>
            </a:extLst>
          </a:blip>
          <a:srcRect r="49440"/>
          <a:stretch/>
        </p:blipFill>
        <p:spPr bwMode="auto">
          <a:xfrm>
            <a:off x="7621430" y="2955689"/>
            <a:ext cx="4570570" cy="50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356337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264" y="0"/>
            <a:ext cx="12169608" cy="6858000"/>
            <a:chOff x="-23264" y="0"/>
            <a:chExt cx="12169608" cy="685800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5767759" y="3271398"/>
              <a:ext cx="1983003" cy="1997692"/>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5305" t="14053" r="46274" b="54575"/>
            <a:stretch/>
          </p:blipFill>
          <p:spPr>
            <a:xfrm>
              <a:off x="6382382" y="1538884"/>
              <a:ext cx="1968870" cy="1890116"/>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3713551" y="1934398"/>
              <a:ext cx="2146766" cy="2291139"/>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23884" t="2401" r="2915" b="19087"/>
            <a:stretch/>
          </p:blipFill>
          <p:spPr>
            <a:xfrm>
              <a:off x="8098417" y="2855242"/>
              <a:ext cx="2601159" cy="1572604"/>
            </a:xfrm>
            <a:prstGeom prst="rect">
              <a:avLst/>
            </a:prstGeom>
          </p:spPr>
        </p:pic>
      </p:grpSp>
      <p:sp>
        <p:nvSpPr>
          <p:cNvPr id="10"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3757151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5446" y="184383"/>
            <a:ext cx="8609709" cy="1325563"/>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Gender and jobs: The truth.</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11266" name="Picture 2" descr="785cb228-80f6-4d88-a8b2-ab34ad46a004@namprd16"/>
          <p:cNvPicPr>
            <a:picLocks noChangeAspect="1" noChangeArrowheads="1"/>
          </p:cNvPicPr>
          <p:nvPr/>
        </p:nvPicPr>
        <p:blipFill rotWithShape="1">
          <a:blip r:embed="rId4">
            <a:extLst>
              <a:ext uri="{28A0092B-C50C-407E-A947-70E740481C1C}">
                <a14:useLocalDpi xmlns:a14="http://schemas.microsoft.com/office/drawing/2010/main" val="0"/>
              </a:ext>
            </a:extLst>
          </a:blip>
          <a:srcRect l="50937"/>
          <a:stretch/>
        </p:blipFill>
        <p:spPr bwMode="auto">
          <a:xfrm>
            <a:off x="2562498" y="2930956"/>
            <a:ext cx="4580248" cy="52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15e86b97-2b94-462c-a4ca-daf97f4414a4@namprd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734" y="1449977"/>
            <a:ext cx="7118798" cy="401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stretch>
            <a:fillRect/>
          </a:stretch>
        </p:blipFill>
        <p:spPr>
          <a:xfrm>
            <a:off x="0" y="1195197"/>
            <a:ext cx="3448594" cy="5049236"/>
          </a:xfrm>
          <a:prstGeom prst="rect">
            <a:avLst/>
          </a:prstGeom>
        </p:spPr>
      </p:pic>
      <p:sp>
        <p:nvSpPr>
          <p:cNvPr id="13"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792100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197" y="255776"/>
            <a:ext cx="6900672" cy="1325563"/>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Gender and emotions: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What we hear.</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22531" name="Picture 3" descr="a180cc1a-aeff-4f07-a5cd-e2a6ddd5b793@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394" y="1031709"/>
            <a:ext cx="9831342" cy="554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168021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8d2cac49-b84d-4526-a84e-adfcd94c9044@namprd16"/>
          <p:cNvPicPr>
            <a:picLocks noChangeAspect="1" noChangeArrowheads="1"/>
          </p:cNvPicPr>
          <p:nvPr/>
        </p:nvPicPr>
        <p:blipFill rotWithShape="1">
          <a:blip r:embed="rId3">
            <a:extLst>
              <a:ext uri="{28A0092B-C50C-407E-A947-70E740481C1C}">
                <a14:useLocalDpi xmlns:a14="http://schemas.microsoft.com/office/drawing/2010/main" val="0"/>
              </a:ext>
            </a:extLst>
          </a:blip>
          <a:srcRect l="44638"/>
          <a:stretch/>
        </p:blipFill>
        <p:spPr bwMode="auto">
          <a:xfrm>
            <a:off x="5625390" y="1201774"/>
            <a:ext cx="5994034" cy="610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13982" y="414434"/>
            <a:ext cx="9393936" cy="1325563"/>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Gender and emotions: The truth.</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8" name="Picture 4" descr="59572f27-42c6-4452-8c4f-3b30133389d5@namprd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099" y="1827615"/>
            <a:ext cx="9049806" cy="51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3544259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3450755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887346" cy="6858000"/>
            <a:chOff x="0" y="0"/>
            <a:chExt cx="12887346"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9" name="TextBox 8"/>
            <p:cNvSpPr txBox="1"/>
            <p:nvPr/>
          </p:nvSpPr>
          <p:spPr>
            <a:xfrm>
              <a:off x="7624996" y="1243029"/>
              <a:ext cx="4823123" cy="523220"/>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Gender and Pronouns</a:t>
              </a:r>
            </a:p>
          </p:txBody>
        </p:sp>
        <p:sp>
          <p:nvSpPr>
            <p:cNvPr id="10" name="TextBox 9"/>
            <p:cNvSpPr txBox="1"/>
            <p:nvPr/>
          </p:nvSpPr>
          <p:spPr>
            <a:xfrm>
              <a:off x="4805018" y="246629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Gender Stereotypes</a:t>
              </a:r>
            </a:p>
          </p:txBody>
        </p:sp>
        <p:sp>
          <p:nvSpPr>
            <p:cNvPr id="11" name="TextBox 10"/>
            <p:cNvSpPr txBox="1"/>
            <p:nvPr/>
          </p:nvSpPr>
          <p:spPr>
            <a:xfrm>
              <a:off x="4628600" y="4783274"/>
              <a:ext cx="5104030"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Gender Stereotypes and Safety</a:t>
              </a:r>
            </a:p>
          </p:txBody>
        </p:sp>
        <p:sp>
          <p:nvSpPr>
            <p:cNvPr id="12" name="TextBox 11"/>
            <p:cNvSpPr txBox="1"/>
            <p:nvPr/>
          </p:nvSpPr>
          <p:spPr>
            <a:xfrm>
              <a:off x="4360637" y="3804484"/>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sp>
          <p:nvSpPr>
            <p:cNvPr id="13" name="TextBox 12"/>
            <p:cNvSpPr txBox="1"/>
            <p:nvPr/>
          </p:nvSpPr>
          <p:spPr>
            <a:xfrm>
              <a:off x="9142239" y="5423282"/>
              <a:ext cx="374510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Stereotypes </a:t>
              </a:r>
            </a:p>
            <a:p>
              <a:pPr algn="ctr"/>
              <a:r>
                <a:rPr lang="en-US" sz="2800" dirty="0">
                  <a:latin typeface="Tahoma" panose="020B0604030504040204" pitchFamily="34" charset="0"/>
                  <a:ea typeface="Tahoma" panose="020B0604030504040204" pitchFamily="34" charset="0"/>
                  <a:cs typeface="Tahoma" panose="020B0604030504040204" pitchFamily="34" charset="0"/>
                </a:rPr>
                <a:t>Game</a:t>
              </a:r>
            </a:p>
          </p:txBody>
        </p:sp>
        <p:sp>
          <p:nvSpPr>
            <p:cNvPr id="15" name="TextBox 14"/>
            <p:cNvSpPr txBox="1"/>
            <p:nvPr/>
          </p:nvSpPr>
          <p:spPr>
            <a:xfrm>
              <a:off x="6736234" y="668118"/>
              <a:ext cx="1403545" cy="461665"/>
            </a:xfrm>
            <a:prstGeom prst="rect">
              <a:avLst/>
            </a:prstGeom>
            <a:noFill/>
            <a:ln w="38100">
              <a:solidFill>
                <a:schemeClr val="tx1"/>
              </a:solid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Woman</a:t>
              </a:r>
            </a:p>
          </p:txBody>
        </p:sp>
        <p:sp>
          <p:nvSpPr>
            <p:cNvPr id="16" name="TextBox 15"/>
            <p:cNvSpPr txBox="1"/>
            <p:nvPr/>
          </p:nvSpPr>
          <p:spPr>
            <a:xfrm>
              <a:off x="6736234" y="1273807"/>
              <a:ext cx="888762" cy="461665"/>
            </a:xfrm>
            <a:prstGeom prst="rect">
              <a:avLst/>
            </a:prstGeom>
            <a:noFill/>
            <a:ln w="38100">
              <a:solidFill>
                <a:schemeClr val="tx1"/>
              </a:solid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Man</a:t>
              </a:r>
            </a:p>
          </p:txBody>
        </p:sp>
        <p:sp>
          <p:nvSpPr>
            <p:cNvPr id="17" name="TextBox 16"/>
            <p:cNvSpPr txBox="1"/>
            <p:nvPr/>
          </p:nvSpPr>
          <p:spPr>
            <a:xfrm>
              <a:off x="6736234" y="1860603"/>
              <a:ext cx="1913600" cy="461665"/>
            </a:xfrm>
            <a:prstGeom prst="rect">
              <a:avLst/>
            </a:prstGeom>
            <a:noFill/>
            <a:ln w="38100">
              <a:solidFill>
                <a:schemeClr val="tx1"/>
              </a:solid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Non-binary</a:t>
              </a:r>
            </a:p>
          </p:txBody>
        </p:sp>
        <p:pic>
          <p:nvPicPr>
            <p:cNvPr id="18" name="Picture 2" descr="780d64e9-6b9b-4667-9707-bd697435b62b@namprd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4948" y="1891899"/>
              <a:ext cx="2811477" cy="158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a:stretch>
              <a:fillRect/>
            </a:stretch>
          </p:blipFill>
          <p:spPr>
            <a:xfrm>
              <a:off x="2374035" y="3356829"/>
              <a:ext cx="1694056" cy="1186374"/>
            </a:xfrm>
            <a:prstGeom prst="rect">
              <a:avLst/>
            </a:prstGeom>
          </p:spPr>
        </p:pic>
        <p:pic>
          <p:nvPicPr>
            <p:cNvPr id="20" name="Picture 2" descr="236c5e1d-6c16-4955-b50c-f02c146c70aa@namprd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7572" y="4627871"/>
              <a:ext cx="1826228" cy="1029609"/>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6465422" y="5563801"/>
              <a:ext cx="3348713" cy="686027"/>
              <a:chOff x="1836954" y="3491605"/>
              <a:chExt cx="8518092" cy="1655058"/>
            </a:xfrm>
          </p:grpSpPr>
          <p:sp>
            <p:nvSpPr>
              <p:cNvPr id="22" name="Rectangle 2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6" name="Title 1"/>
              <p:cNvSpPr txBox="1">
                <a:spLocks/>
              </p:cNvSpPr>
              <p:nvPr/>
            </p:nvSpPr>
            <p:spPr>
              <a:xfrm>
                <a:off x="3704749" y="3835107"/>
                <a:ext cx="1530756" cy="109700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True</a:t>
                </a:r>
              </a:p>
            </p:txBody>
          </p:sp>
          <p:sp>
            <p:nvSpPr>
              <p:cNvPr id="27"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latin typeface="Tahoma" panose="020B0604030504040204" pitchFamily="34" charset="0"/>
                    <a:ea typeface="Tahoma" panose="020B0604030504040204" pitchFamily="34" charset="0"/>
                    <a:cs typeface="Tahoma" panose="020B0604030504040204" pitchFamily="34" charset="0"/>
                  </a:rPr>
                  <a:t>False</a:t>
                </a:r>
              </a:p>
            </p:txBody>
          </p:sp>
        </p:grpSp>
      </p:grpSp>
      <p:pic>
        <p:nvPicPr>
          <p:cNvPr id="28" name="Picture 27"/>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20246" y="2039895"/>
            <a:ext cx="1452282" cy="1246094"/>
          </a:xfrm>
          <a:prstGeom prst="rect">
            <a:avLst/>
          </a:prstGeom>
        </p:spPr>
      </p:pic>
      <p:pic>
        <p:nvPicPr>
          <p:cNvPr id="29" name="Picture 28"/>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68775" y="959845"/>
            <a:ext cx="1452282" cy="1246094"/>
          </a:xfrm>
          <a:prstGeom prst="rect">
            <a:avLst/>
          </a:prstGeom>
        </p:spPr>
      </p:pic>
      <p:pic>
        <p:nvPicPr>
          <p:cNvPr id="30" name="Picture 29"/>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501621" y="3081610"/>
            <a:ext cx="1452282" cy="1246094"/>
          </a:xfrm>
          <a:prstGeom prst="rect">
            <a:avLst/>
          </a:prstGeom>
        </p:spPr>
      </p:pic>
      <p:pic>
        <p:nvPicPr>
          <p:cNvPr id="31" name="Picture 30"/>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
        <p:nvSpPr>
          <p:cNvPr id="32"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1889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943" y="263084"/>
            <a:ext cx="6112547" cy="1325563"/>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Gender Stereotypes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and Bullying</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12290" name="Picture 2" descr="5d1f7df5-1987-42a5-9959-835afc66fe62@namprd16"/>
          <p:cNvPicPr>
            <a:picLocks noChangeAspect="1" noChangeArrowheads="1"/>
          </p:cNvPicPr>
          <p:nvPr/>
        </p:nvPicPr>
        <p:blipFill rotWithShape="1">
          <a:blip r:embed="rId4">
            <a:extLst>
              <a:ext uri="{28A0092B-C50C-407E-A947-70E740481C1C}">
                <a14:useLocalDpi xmlns:a14="http://schemas.microsoft.com/office/drawing/2010/main" val="0"/>
              </a:ext>
            </a:extLst>
          </a:blip>
          <a:srcRect r="48000"/>
          <a:stretch/>
        </p:blipFill>
        <p:spPr bwMode="auto">
          <a:xfrm>
            <a:off x="7108216" y="1694330"/>
            <a:ext cx="4342191" cy="470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4f49d44c-8ecd-48e4-ba8f-b5e1d3874054@namprd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3671" y="1655614"/>
            <a:ext cx="8880819" cy="500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Callout 7"/>
          <p:cNvSpPr/>
          <p:nvPr/>
        </p:nvSpPr>
        <p:spPr>
          <a:xfrm>
            <a:off x="2646458" y="908477"/>
            <a:ext cx="1672045" cy="1071155"/>
          </a:xfrm>
          <a:prstGeom prst="wedgeEllipseCallout">
            <a:avLst>
              <a:gd name="adj1" fmla="val -51302"/>
              <a:gd name="adj2" fmla="val 55183"/>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913017" y="1092171"/>
            <a:ext cx="1345474" cy="646331"/>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Ha-ha, you are weird!</a:t>
            </a:r>
          </a:p>
        </p:txBody>
      </p: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7105" t="24006" r="50548" b="19076"/>
          <a:stretch/>
        </p:blipFill>
        <p:spPr>
          <a:xfrm rot="16200000">
            <a:off x="-275152" y="3101334"/>
            <a:ext cx="5446948" cy="2274863"/>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
        <p:nvSpPr>
          <p:cNvPr id="13"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74438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36c5e1d-6c16-4955-b50c-f02c146c70aa@namprd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80402"/>
            <a:ext cx="8511865" cy="4798902"/>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77488" y="133431"/>
            <a:ext cx="7656576" cy="1325563"/>
          </a:xfrm>
        </p:spPr>
        <p:txBody>
          <a:bodyPr>
            <a:norm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Gender stereotypes and </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safety: Harassment.</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sp>
        <p:nvSpPr>
          <p:cNvPr id="8" name="Oval Callout 7"/>
          <p:cNvSpPr/>
          <p:nvPr/>
        </p:nvSpPr>
        <p:spPr>
          <a:xfrm rot="164625">
            <a:off x="3819976" y="1643866"/>
            <a:ext cx="1240971" cy="991909"/>
          </a:xfrm>
          <a:prstGeom prst="wedgeEllipseCallout">
            <a:avLst>
              <a:gd name="adj1" fmla="val -50229"/>
              <a:gd name="adj2" fmla="val 37893"/>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Callout 9"/>
          <p:cNvSpPr/>
          <p:nvPr/>
        </p:nvSpPr>
        <p:spPr>
          <a:xfrm rot="11085331">
            <a:off x="8120742" y="2096507"/>
            <a:ext cx="1240971" cy="991909"/>
          </a:xfrm>
          <a:prstGeom prst="wedgeEllipseCallout">
            <a:avLst>
              <a:gd name="adj1" fmla="val -50229"/>
              <a:gd name="adj2" fmla="val 37893"/>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002855" y="1785877"/>
            <a:ext cx="875211" cy="707886"/>
          </a:xfrm>
          <a:prstGeom prst="rect">
            <a:avLst/>
          </a:prstGeom>
          <a:noFill/>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Hey sexy!</a:t>
            </a:r>
          </a:p>
        </p:txBody>
      </p:sp>
      <p:sp>
        <p:nvSpPr>
          <p:cNvPr id="12" name="TextBox 11"/>
          <p:cNvSpPr txBox="1"/>
          <p:nvPr/>
        </p:nvSpPr>
        <p:spPr>
          <a:xfrm>
            <a:off x="8303621" y="2238518"/>
            <a:ext cx="875211" cy="707886"/>
          </a:xfrm>
          <a:prstGeom prst="rect">
            <a:avLst/>
          </a:prstGeom>
          <a:noFill/>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Nice butt!</a:t>
            </a:r>
          </a:p>
        </p:txBody>
      </p:sp>
      <p:sp>
        <p:nvSpPr>
          <p:cNvPr id="13"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2877412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887346" cy="6858000"/>
            <a:chOff x="0" y="0"/>
            <a:chExt cx="12887346"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9" name="TextBox 8"/>
            <p:cNvSpPr txBox="1"/>
            <p:nvPr/>
          </p:nvSpPr>
          <p:spPr>
            <a:xfrm>
              <a:off x="7619084" y="1243029"/>
              <a:ext cx="4823123" cy="523220"/>
            </a:xfrm>
            <a:prstGeom prst="rect">
              <a:avLst/>
            </a:prstGeom>
            <a:noFill/>
          </p:spPr>
          <p:txBody>
            <a:bodyPr wrap="square" rtlCol="0">
              <a:spAutoFit/>
            </a:bodyPr>
            <a:lstStyle/>
            <a:p>
              <a:pPr algn="ct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Gender and Pronouns</a:t>
              </a:r>
            </a:p>
          </p:txBody>
        </p:sp>
        <p:sp>
          <p:nvSpPr>
            <p:cNvPr id="10" name="TextBox 9"/>
            <p:cNvSpPr txBox="1"/>
            <p:nvPr/>
          </p:nvSpPr>
          <p:spPr>
            <a:xfrm>
              <a:off x="4805018" y="2466292"/>
              <a:ext cx="5639956" cy="523220"/>
            </a:xfrm>
            <a:prstGeom prst="rect">
              <a:avLst/>
            </a:prstGeom>
            <a:noFill/>
          </p:spPr>
          <p:txBody>
            <a:bodyPr wrap="square" rtlCol="0">
              <a:spAutoFit/>
            </a:bodyPr>
            <a:lstStyle/>
            <a:p>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Gender Stereotypes</a:t>
              </a:r>
            </a:p>
          </p:txBody>
        </p:sp>
        <p:sp>
          <p:nvSpPr>
            <p:cNvPr id="11" name="TextBox 10"/>
            <p:cNvSpPr txBox="1"/>
            <p:nvPr/>
          </p:nvSpPr>
          <p:spPr>
            <a:xfrm>
              <a:off x="4628600" y="4783274"/>
              <a:ext cx="5104030" cy="523220"/>
            </a:xfrm>
            <a:prstGeom prst="rect">
              <a:avLst/>
            </a:prstGeom>
            <a:noFill/>
          </p:spPr>
          <p:txBody>
            <a:bodyPr wrap="square" rtlCol="0">
              <a:spAutoFit/>
            </a:bodyPr>
            <a:lstStyle/>
            <a:p>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Gender Stereotypes and Safety</a:t>
              </a:r>
            </a:p>
          </p:txBody>
        </p:sp>
        <p:sp>
          <p:nvSpPr>
            <p:cNvPr id="12" name="TextBox 11"/>
            <p:cNvSpPr txBox="1"/>
            <p:nvPr/>
          </p:nvSpPr>
          <p:spPr>
            <a:xfrm>
              <a:off x="4360637" y="3804484"/>
              <a:ext cx="5639956" cy="523220"/>
            </a:xfrm>
            <a:prstGeom prst="rect">
              <a:avLst/>
            </a:prstGeom>
            <a:noFill/>
          </p:spPr>
          <p:txBody>
            <a:bodyPr wrap="square" rtlCol="0">
              <a:spAutoFit/>
            </a:bodyPr>
            <a:lstStyle/>
            <a:p>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Brain break</a:t>
              </a:r>
            </a:p>
          </p:txBody>
        </p:sp>
        <p:sp>
          <p:nvSpPr>
            <p:cNvPr id="13" name="TextBox 12"/>
            <p:cNvSpPr txBox="1"/>
            <p:nvPr/>
          </p:nvSpPr>
          <p:spPr>
            <a:xfrm>
              <a:off x="9142239" y="5423282"/>
              <a:ext cx="3745107" cy="954107"/>
            </a:xfrm>
            <a:prstGeom prst="rect">
              <a:avLst/>
            </a:prstGeom>
            <a:noFill/>
          </p:spPr>
          <p:txBody>
            <a:bodyPr wrap="square" rtlCol="0">
              <a:spAutoFit/>
            </a:bodyPr>
            <a:lstStyle/>
            <a:p>
              <a:pPr algn="ct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Stereotypes </a:t>
              </a:r>
            </a:p>
            <a:p>
              <a:pPr algn="ct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Game</a:t>
              </a:r>
            </a:p>
          </p:txBody>
        </p:sp>
        <p:sp>
          <p:nvSpPr>
            <p:cNvPr id="14"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prstClr val="black"/>
                  </a:solidFill>
                </a:rPr>
                <a:t>© 2026 SAFE Disability Services Program</a:t>
              </a:r>
            </a:p>
          </p:txBody>
        </p:sp>
        <p:sp>
          <p:nvSpPr>
            <p:cNvPr id="15" name="TextBox 14"/>
            <p:cNvSpPr txBox="1"/>
            <p:nvPr/>
          </p:nvSpPr>
          <p:spPr>
            <a:xfrm>
              <a:off x="6736234" y="668118"/>
              <a:ext cx="1403545" cy="461665"/>
            </a:xfrm>
            <a:prstGeom prst="rect">
              <a:avLst/>
            </a:prstGeom>
            <a:noFill/>
            <a:ln w="38100">
              <a:solidFill>
                <a:schemeClr val="tx1"/>
              </a:solidFill>
            </a:ln>
          </p:spPr>
          <p:txBody>
            <a:bodyPr wrap="square" rtlCol="0">
              <a:spAutoFit/>
            </a:bodyPr>
            <a:lstStyle/>
            <a:p>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Woman</a:t>
              </a:r>
            </a:p>
          </p:txBody>
        </p:sp>
        <p:sp>
          <p:nvSpPr>
            <p:cNvPr id="16" name="TextBox 15"/>
            <p:cNvSpPr txBox="1"/>
            <p:nvPr/>
          </p:nvSpPr>
          <p:spPr>
            <a:xfrm>
              <a:off x="6736234" y="1273807"/>
              <a:ext cx="888762" cy="461665"/>
            </a:xfrm>
            <a:prstGeom prst="rect">
              <a:avLst/>
            </a:prstGeom>
            <a:noFill/>
            <a:ln w="38100">
              <a:solidFill>
                <a:schemeClr val="tx1"/>
              </a:solidFill>
            </a:ln>
          </p:spPr>
          <p:txBody>
            <a:bodyPr wrap="square" rtlCol="0">
              <a:spAutoFit/>
            </a:bodyPr>
            <a:lstStyle/>
            <a:p>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Man</a:t>
              </a:r>
            </a:p>
          </p:txBody>
        </p:sp>
        <p:sp>
          <p:nvSpPr>
            <p:cNvPr id="17" name="TextBox 16"/>
            <p:cNvSpPr txBox="1"/>
            <p:nvPr/>
          </p:nvSpPr>
          <p:spPr>
            <a:xfrm>
              <a:off x="6736234" y="1860603"/>
              <a:ext cx="1913600" cy="461665"/>
            </a:xfrm>
            <a:prstGeom prst="rect">
              <a:avLst/>
            </a:prstGeom>
            <a:noFill/>
            <a:ln w="38100">
              <a:solidFill>
                <a:schemeClr val="tx1"/>
              </a:solidFill>
            </a:ln>
          </p:spPr>
          <p:txBody>
            <a:bodyPr wrap="square" rtlCol="0">
              <a:spAutoFit/>
            </a:bodyPr>
            <a:lstStyle/>
            <a:p>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Non-binary</a:t>
              </a:r>
            </a:p>
          </p:txBody>
        </p:sp>
        <p:pic>
          <p:nvPicPr>
            <p:cNvPr id="18" name="Picture 2" descr="780d64e9-6b9b-4667-9707-bd697435b62b@namprd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4948" y="1891899"/>
              <a:ext cx="2811477" cy="158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a:stretch>
              <a:fillRect/>
            </a:stretch>
          </p:blipFill>
          <p:spPr>
            <a:xfrm>
              <a:off x="2374035" y="3356829"/>
              <a:ext cx="1694056" cy="1186374"/>
            </a:xfrm>
            <a:prstGeom prst="rect">
              <a:avLst/>
            </a:prstGeom>
          </p:spPr>
        </p:pic>
        <p:pic>
          <p:nvPicPr>
            <p:cNvPr id="20" name="Picture 2" descr="236c5e1d-6c16-4955-b50c-f02c146c70aa@namprd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7572" y="4627871"/>
              <a:ext cx="1826228" cy="1029609"/>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6465422" y="5563801"/>
              <a:ext cx="3348713" cy="686027"/>
              <a:chOff x="1836954" y="3491605"/>
              <a:chExt cx="8518092" cy="1655058"/>
            </a:xfrm>
          </p:grpSpPr>
          <p:sp>
            <p:nvSpPr>
              <p:cNvPr id="22" name="Rectangle 2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6" name="Title 1"/>
              <p:cNvSpPr txBox="1">
                <a:spLocks/>
              </p:cNvSpPr>
              <p:nvPr/>
            </p:nvSpPr>
            <p:spPr>
              <a:xfrm>
                <a:off x="3704749" y="3835107"/>
                <a:ext cx="1530756" cy="109700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prstClr val="black"/>
                    </a:solidFill>
                    <a:latin typeface="Tahoma" panose="020B0604030504040204" pitchFamily="34" charset="0"/>
                    <a:ea typeface="Tahoma" panose="020B0604030504040204" pitchFamily="34" charset="0"/>
                    <a:cs typeface="Tahoma" panose="020B0604030504040204" pitchFamily="34" charset="0"/>
                  </a:rPr>
                  <a:t>True</a:t>
                </a:r>
              </a:p>
            </p:txBody>
          </p:sp>
          <p:sp>
            <p:nvSpPr>
              <p:cNvPr id="27"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prstClr val="black"/>
                    </a:solidFill>
                    <a:latin typeface="Tahoma" panose="020B0604030504040204" pitchFamily="34" charset="0"/>
                    <a:ea typeface="Tahoma" panose="020B0604030504040204" pitchFamily="34" charset="0"/>
                    <a:cs typeface="Tahoma" panose="020B0604030504040204" pitchFamily="34" charset="0"/>
                  </a:rPr>
                  <a:t>False</a:t>
                </a:r>
              </a:p>
            </p:txBody>
          </p:sp>
        </p:grpSp>
      </p:grpSp>
      <p:pic>
        <p:nvPicPr>
          <p:cNvPr id="28" name="Picture 27"/>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20246" y="2039895"/>
            <a:ext cx="1452282" cy="1246094"/>
          </a:xfrm>
          <a:prstGeom prst="rect">
            <a:avLst/>
          </a:prstGeom>
        </p:spPr>
      </p:pic>
      <p:pic>
        <p:nvPicPr>
          <p:cNvPr id="29" name="Picture 28"/>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68775" y="959845"/>
            <a:ext cx="1452282" cy="1246094"/>
          </a:xfrm>
          <a:prstGeom prst="rect">
            <a:avLst/>
          </a:prstGeom>
        </p:spPr>
      </p:pic>
      <p:pic>
        <p:nvPicPr>
          <p:cNvPr id="30" name="Picture 29"/>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501621" y="3081610"/>
            <a:ext cx="1452282" cy="1246094"/>
          </a:xfrm>
          <a:prstGeom prst="rect">
            <a:avLst/>
          </a:prstGeom>
        </p:spPr>
      </p:pic>
      <p:pic>
        <p:nvPicPr>
          <p:cNvPr id="31" name="Picture 30"/>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98938" y="4119082"/>
            <a:ext cx="1452282" cy="1246094"/>
          </a:xfrm>
          <a:prstGeom prst="rect">
            <a:avLst/>
          </a:prstGeom>
        </p:spPr>
      </p:pic>
      <p:pic>
        <p:nvPicPr>
          <p:cNvPr id="32" name="Picture 31"/>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918976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263" y="-12192"/>
            <a:ext cx="10515600" cy="1325563"/>
          </a:xfrm>
        </p:spPr>
        <p:txBody>
          <a:bodyPr>
            <a:norm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Stereotypes Game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sp>
        <p:nvSpPr>
          <p:cNvPr id="7" name="Rectangle 6"/>
          <p:cNvSpPr/>
          <p:nvPr/>
        </p:nvSpPr>
        <p:spPr>
          <a:xfrm>
            <a:off x="9782985" y="2701686"/>
            <a:ext cx="1718311" cy="1015663"/>
          </a:xfrm>
          <a:prstGeom prst="rect">
            <a:avLst/>
          </a:prstGeom>
        </p:spPr>
        <p:txBody>
          <a:bodyPr wrap="square">
            <a:spAutoFit/>
          </a:bodyPr>
          <a:lstStyle/>
          <a:p>
            <a:pPr lvl="0"/>
            <a:r>
              <a:rPr lang="en-US" sz="60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8" name="Picture 2" descr="780d64e9-6b9b-4667-9707-bd697435b62b@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123" y="2003848"/>
            <a:ext cx="7678348" cy="43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46265" y="1156874"/>
            <a:ext cx="1718311" cy="1015663"/>
          </a:xfrm>
          <a:prstGeom prst="rect">
            <a:avLst/>
          </a:prstGeom>
        </p:spPr>
        <p:txBody>
          <a:bodyPr wrap="square">
            <a:spAutoFit/>
          </a:bodyPr>
          <a:lstStyle/>
          <a:p>
            <a:pPr lvl="0"/>
            <a:r>
              <a:rPr lang="en-US" sz="60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
        <p:nvSpPr>
          <p:cNvPr id="10" name="Rectangle 9"/>
          <p:cNvSpPr/>
          <p:nvPr/>
        </p:nvSpPr>
        <p:spPr>
          <a:xfrm>
            <a:off x="1418952" y="2553640"/>
            <a:ext cx="1718311" cy="1015663"/>
          </a:xfrm>
          <a:prstGeom prst="rect">
            <a:avLst/>
          </a:prstGeom>
        </p:spPr>
        <p:txBody>
          <a:bodyPr wrap="square">
            <a:spAutoFit/>
          </a:bodyPr>
          <a:lstStyle/>
          <a:p>
            <a:pPr lvl="0"/>
            <a:r>
              <a:rPr lang="en-US" sz="60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
        <p:nvSpPr>
          <p:cNvPr id="12"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2367922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4967" y="1503749"/>
            <a:ext cx="4655295" cy="1325563"/>
          </a:xfrm>
        </p:spPr>
        <p:txBody>
          <a:bodyPr>
            <a:no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Men always have to pay for the date.</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70044" y="4392707"/>
            <a:ext cx="11592231" cy="779929"/>
          </a:xfrm>
          <a:prstGeom prst="rect">
            <a:avLst/>
          </a:prstGeom>
        </p:spPr>
      </p:pic>
      <p:grpSp>
        <p:nvGrpSpPr>
          <p:cNvPr id="10" name="Group 9"/>
          <p:cNvGrpSpPr/>
          <p:nvPr/>
        </p:nvGrpSpPr>
        <p:grpSpPr>
          <a:xfrm>
            <a:off x="2243061" y="5058151"/>
            <a:ext cx="7460980" cy="1347115"/>
            <a:chOff x="1836954" y="3491605"/>
            <a:chExt cx="8518092" cy="1655058"/>
          </a:xfrm>
        </p:grpSpPr>
        <p:sp>
          <p:nvSpPr>
            <p:cNvPr id="11" name="Rectangle 10"/>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5"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True</a:t>
              </a:r>
            </a:p>
          </p:txBody>
        </p:sp>
        <p:sp>
          <p:nvSpPr>
            <p:cNvPr id="16" name="Title 1"/>
            <p:cNvSpPr txBox="1">
              <a:spLocks/>
            </p:cNvSpPr>
            <p:nvPr/>
          </p:nvSpPr>
          <p:spPr>
            <a:xfrm>
              <a:off x="8573089" y="3835107"/>
              <a:ext cx="1530756" cy="10970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False</a:t>
              </a:r>
            </a:p>
          </p:txBody>
        </p:sp>
      </p:grpSp>
      <p:pic>
        <p:nvPicPr>
          <p:cNvPr id="14338" name="Picture 2" descr="7062f536-a4b3-49fc-beca-237f8dad8e0b@namprd16"/>
          <p:cNvPicPr>
            <a:picLocks noChangeAspect="1" noChangeArrowheads="1"/>
          </p:cNvPicPr>
          <p:nvPr/>
        </p:nvPicPr>
        <p:blipFill rotWithShape="1">
          <a:blip r:embed="rId6">
            <a:extLst>
              <a:ext uri="{28A0092B-C50C-407E-A947-70E740481C1C}">
                <a14:useLocalDpi xmlns:a14="http://schemas.microsoft.com/office/drawing/2010/main" val="0"/>
              </a:ext>
            </a:extLst>
          </a:blip>
          <a:srcRect r="48038"/>
          <a:stretch/>
        </p:blipFill>
        <p:spPr bwMode="auto">
          <a:xfrm>
            <a:off x="2621013" y="241562"/>
            <a:ext cx="4819262" cy="522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755439" y="1700900"/>
            <a:ext cx="1961267"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a:t>
            </a:r>
          </a:p>
        </p:txBody>
      </p:sp>
      <p:sp>
        <p:nvSpPr>
          <p:cNvPr id="18"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269131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699"/>
            <a:ext cx="1580866" cy="1831271"/>
            <a:chOff x="22860" y="3128959"/>
            <a:chExt cx="1580866" cy="1831271"/>
          </a:xfrm>
        </p:grpSpPr>
        <p:sp>
          <p:nvSpPr>
            <p:cNvPr id="17" name="TextBox 16"/>
            <p:cNvSpPr txBox="1"/>
            <p:nvPr/>
          </p:nvSpPr>
          <p:spPr>
            <a:xfrm>
              <a:off x="22860" y="3128959"/>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need help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Yes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No</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9"/>
              <a:ext cx="1543050"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Adult</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Trust</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have a question</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51580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Take a break</a:t>
              </a:r>
            </a:p>
          </p:txBody>
        </p:sp>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15162" b="14898"/>
            <a:stretch/>
          </p:blipFill>
          <p:spPr>
            <a:xfrm>
              <a:off x="3280627" y="5349240"/>
              <a:ext cx="1801372" cy="1074420"/>
            </a:xfrm>
            <a:prstGeom prst="rect">
              <a:avLst/>
            </a:prstGeom>
          </p:spPr>
        </p:pic>
      </p:grpSp>
      <p:sp>
        <p:nvSpPr>
          <p:cNvPr id="60" name="Rectangle 59"/>
          <p:cNvSpPr/>
          <p:nvPr/>
        </p:nvSpPr>
        <p:spPr>
          <a:xfrm>
            <a:off x="6459143" y="6621481"/>
            <a:ext cx="4531998" cy="246221"/>
          </a:xfrm>
          <a:prstGeom prst="rect">
            <a:avLst/>
          </a:prstGeom>
        </p:spPr>
        <p:txBody>
          <a:bodyPr wrap="square">
            <a:spAutoFit/>
          </a:bodyPr>
          <a:lstStyle/>
          <a:p>
            <a:r>
              <a:rPr lang="en-US" sz="1000" dirty="0">
                <a:solidFill>
                  <a:srgbClr val="3D4046"/>
                </a:solidFill>
                <a:latin typeface="Tahoma" panose="020B0604030504040204" pitchFamily="34" charset="0"/>
                <a:ea typeface="Tahoma" panose="020B0604030504040204" pitchFamily="34" charset="0"/>
                <a:cs typeface="Tahoma" panose="020B0604030504040204" pitchFamily="34" charset="0"/>
              </a:rPr>
              <a:t>Copyright © 2021 SymbolStix, LLC. All rights reserved. Used with Permission.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40" name="Group 39"/>
          <p:cNvGrpSpPr/>
          <p:nvPr/>
        </p:nvGrpSpPr>
        <p:grpSpPr>
          <a:xfrm>
            <a:off x="5224893" y="4990585"/>
            <a:ext cx="6887774" cy="1612811"/>
            <a:chOff x="5211830" y="4990585"/>
            <a:chExt cx="6887774" cy="1612811"/>
          </a:xfrm>
        </p:grpSpPr>
        <p:sp>
          <p:nvSpPr>
            <p:cNvPr id="41" name="Rectangle 40"/>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5362543" y="5119215"/>
              <a:ext cx="6627292" cy="1356986"/>
              <a:chOff x="5362543" y="5119215"/>
              <a:chExt cx="6627292" cy="1356986"/>
            </a:xfrm>
          </p:grpSpPr>
          <p:grpSp>
            <p:nvGrpSpPr>
              <p:cNvPr id="43" name="Group 42"/>
              <p:cNvGrpSpPr/>
              <p:nvPr/>
            </p:nvGrpSpPr>
            <p:grpSpPr>
              <a:xfrm>
                <a:off x="5362543" y="5121586"/>
                <a:ext cx="1230894" cy="1354217"/>
                <a:chOff x="5362543" y="5108523"/>
                <a:chExt cx="1230894" cy="1354217"/>
              </a:xfrm>
            </p:grpSpPr>
            <p:sp>
              <p:nvSpPr>
                <p:cNvPr id="56" name="TextBox 55"/>
                <p:cNvSpPr txBox="1"/>
                <p:nvPr/>
              </p:nvSpPr>
              <p:spPr>
                <a:xfrm>
                  <a:off x="5362543" y="5108523"/>
                  <a:ext cx="123089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feel</a:t>
                  </a:r>
                </a:p>
              </p:txBody>
            </p:sp>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44" name="Group 43"/>
              <p:cNvGrpSpPr/>
              <p:nvPr/>
            </p:nvGrpSpPr>
            <p:grpSpPr>
              <a:xfrm>
                <a:off x="6607576" y="5119881"/>
                <a:ext cx="1283361" cy="1354217"/>
                <a:chOff x="6607577" y="5119881"/>
                <a:chExt cx="1256406" cy="1354217"/>
              </a:xfrm>
            </p:grpSpPr>
            <p:sp>
              <p:nvSpPr>
                <p:cNvPr id="54" name="TextBox 53"/>
                <p:cNvSpPr txBox="1"/>
                <p:nvPr/>
              </p:nvSpPr>
              <p:spPr>
                <a:xfrm>
                  <a:off x="6607577" y="5119881"/>
                  <a:ext cx="125640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Happy</a:t>
                  </a:r>
                </a:p>
              </p:txBody>
            </p:sp>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45" name="Group 44"/>
              <p:cNvGrpSpPr/>
              <p:nvPr/>
            </p:nvGrpSpPr>
            <p:grpSpPr>
              <a:xfrm>
                <a:off x="7890938" y="5119215"/>
                <a:ext cx="1368792" cy="1354217"/>
                <a:chOff x="7890938" y="5106152"/>
                <a:chExt cx="1368792" cy="1354217"/>
              </a:xfrm>
            </p:grpSpPr>
            <p:sp>
              <p:nvSpPr>
                <p:cNvPr id="52" name="TextBox 51"/>
                <p:cNvSpPr txBox="1"/>
                <p:nvPr/>
              </p:nvSpPr>
              <p:spPr>
                <a:xfrm>
                  <a:off x="7890938" y="5106152"/>
                  <a:ext cx="1368792"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Sad</a:t>
                  </a:r>
                </a:p>
              </p:txBody>
            </p:sp>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46" name="Group 45"/>
              <p:cNvGrpSpPr/>
              <p:nvPr/>
            </p:nvGrpSpPr>
            <p:grpSpPr>
              <a:xfrm>
                <a:off x="9280555" y="5121984"/>
                <a:ext cx="1347846" cy="1354217"/>
                <a:chOff x="9280555" y="5108921"/>
                <a:chExt cx="1347846" cy="1354217"/>
              </a:xfrm>
            </p:grpSpPr>
            <p:sp>
              <p:nvSpPr>
                <p:cNvPr id="50" name="TextBox 49"/>
                <p:cNvSpPr txBox="1"/>
                <p:nvPr/>
              </p:nvSpPr>
              <p:spPr>
                <a:xfrm>
                  <a:off x="9280555" y="5108921"/>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Mad</a:t>
                  </a: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47" name="Group 46"/>
              <p:cNvGrpSpPr/>
              <p:nvPr/>
            </p:nvGrpSpPr>
            <p:grpSpPr>
              <a:xfrm>
                <a:off x="10628401" y="5121586"/>
                <a:ext cx="1361434" cy="1354217"/>
                <a:chOff x="10628401" y="5108523"/>
                <a:chExt cx="1361434" cy="1354217"/>
              </a:xfrm>
            </p:grpSpPr>
            <p:sp>
              <p:nvSpPr>
                <p:cNvPr id="48" name="TextBox 47"/>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Scared</a:t>
                  </a:r>
                </a:p>
              </p:txBody>
            </p:sp>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grpSp>
        <p:nvGrpSpPr>
          <p:cNvPr id="16" name="Group 15"/>
          <p:cNvGrpSpPr/>
          <p:nvPr/>
        </p:nvGrpSpPr>
        <p:grpSpPr>
          <a:xfrm>
            <a:off x="6783304" y="3116805"/>
            <a:ext cx="1514533" cy="1785104"/>
            <a:chOff x="7888780" y="3116805"/>
            <a:chExt cx="1404838" cy="1785104"/>
          </a:xfrm>
        </p:grpSpPr>
        <p:sp>
          <p:nvSpPr>
            <p:cNvPr id="61" name="TextBox 60"/>
            <p:cNvSpPr txBox="1"/>
            <p:nvPr/>
          </p:nvSpPr>
          <p:spPr>
            <a:xfrm>
              <a:off x="7911000" y="3116805"/>
              <a:ext cx="138261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She</a:t>
              </a:r>
            </a:p>
          </p:txBody>
        </p:sp>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88780" y="3297986"/>
              <a:ext cx="1254121" cy="1069504"/>
            </a:xfrm>
            <a:prstGeom prst="rect">
              <a:avLst/>
            </a:prstGeom>
          </p:spPr>
        </p:pic>
      </p:grpSp>
      <p:grpSp>
        <p:nvGrpSpPr>
          <p:cNvPr id="13" name="Group 12"/>
          <p:cNvGrpSpPr/>
          <p:nvPr/>
        </p:nvGrpSpPr>
        <p:grpSpPr>
          <a:xfrm>
            <a:off x="5136551" y="3114041"/>
            <a:ext cx="1516726" cy="1785104"/>
            <a:chOff x="5818942" y="3114041"/>
            <a:chExt cx="1516726" cy="1785104"/>
          </a:xfrm>
        </p:grpSpPr>
        <p:sp>
          <p:nvSpPr>
            <p:cNvPr id="64" name="TextBox 63"/>
            <p:cNvSpPr txBox="1"/>
            <p:nvPr/>
          </p:nvSpPr>
          <p:spPr>
            <a:xfrm>
              <a:off x="5818942" y="3114041"/>
              <a:ext cx="1516726"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He</a:t>
              </a:r>
            </a:p>
          </p:txBody>
        </p:sp>
        <p:pic>
          <p:nvPicPr>
            <p:cNvPr id="65" name="Picture 6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77113" y="3258085"/>
              <a:ext cx="1285040" cy="1095871"/>
            </a:xfrm>
            <a:prstGeom prst="rect">
              <a:avLst/>
            </a:prstGeom>
          </p:spPr>
        </p:pic>
      </p:grpSp>
      <p:sp>
        <p:nvSpPr>
          <p:cNvPr id="67" name="TextBox 66"/>
          <p:cNvSpPr txBox="1"/>
          <p:nvPr/>
        </p:nvSpPr>
        <p:spPr>
          <a:xfrm>
            <a:off x="10008577" y="3116229"/>
            <a:ext cx="197499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Stereotype</a:t>
            </a:r>
          </a:p>
        </p:txBody>
      </p:sp>
      <p:grpSp>
        <p:nvGrpSpPr>
          <p:cNvPr id="69" name="Group 68"/>
          <p:cNvGrpSpPr/>
          <p:nvPr/>
        </p:nvGrpSpPr>
        <p:grpSpPr>
          <a:xfrm>
            <a:off x="5799402" y="1236939"/>
            <a:ext cx="1974998" cy="1785104"/>
            <a:chOff x="5799402" y="1236939"/>
            <a:chExt cx="1974998" cy="1785104"/>
          </a:xfrm>
        </p:grpSpPr>
        <p:sp>
          <p:nvSpPr>
            <p:cNvPr id="70" name="TextBox 69"/>
            <p:cNvSpPr txBox="1"/>
            <p:nvPr/>
          </p:nvSpPr>
          <p:spPr>
            <a:xfrm>
              <a:off x="5799402" y="1236939"/>
              <a:ext cx="197499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Non-binary</a:t>
              </a:r>
            </a:p>
          </p:txBody>
        </p:sp>
        <p:pic>
          <p:nvPicPr>
            <p:cNvPr id="71" name="Picture 7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36214" y="1277111"/>
              <a:ext cx="1703676" cy="1452881"/>
            </a:xfrm>
            <a:prstGeom prst="rect">
              <a:avLst/>
            </a:prstGeom>
          </p:spPr>
        </p:pic>
      </p:grpSp>
      <p:grpSp>
        <p:nvGrpSpPr>
          <p:cNvPr id="72" name="Group 71"/>
          <p:cNvGrpSpPr/>
          <p:nvPr/>
        </p:nvGrpSpPr>
        <p:grpSpPr>
          <a:xfrm>
            <a:off x="10003642" y="1242899"/>
            <a:ext cx="1974998" cy="1785104"/>
            <a:chOff x="10003642" y="1242899"/>
            <a:chExt cx="1974998" cy="1785104"/>
          </a:xfrm>
        </p:grpSpPr>
        <p:sp>
          <p:nvSpPr>
            <p:cNvPr id="73" name="TextBox 72"/>
            <p:cNvSpPr txBox="1"/>
            <p:nvPr/>
          </p:nvSpPr>
          <p:spPr>
            <a:xfrm>
              <a:off x="10003642" y="1242899"/>
              <a:ext cx="197499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Woman</a:t>
              </a:r>
            </a:p>
          </p:txBody>
        </p:sp>
        <p:pic>
          <p:nvPicPr>
            <p:cNvPr id="74" name="Picture 7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144536" y="1274612"/>
              <a:ext cx="1695541" cy="1445943"/>
            </a:xfrm>
            <a:prstGeom prst="rect">
              <a:avLst/>
            </a:prstGeom>
          </p:spPr>
        </p:pic>
      </p:grpSp>
      <p:grpSp>
        <p:nvGrpSpPr>
          <p:cNvPr id="75" name="Group 74"/>
          <p:cNvGrpSpPr/>
          <p:nvPr/>
        </p:nvGrpSpPr>
        <p:grpSpPr>
          <a:xfrm>
            <a:off x="7905243" y="1237021"/>
            <a:ext cx="1974998" cy="1785104"/>
            <a:chOff x="7905243" y="1237021"/>
            <a:chExt cx="1974998" cy="1785104"/>
          </a:xfrm>
        </p:grpSpPr>
        <p:sp>
          <p:nvSpPr>
            <p:cNvPr id="76" name="TextBox 75"/>
            <p:cNvSpPr txBox="1"/>
            <p:nvPr/>
          </p:nvSpPr>
          <p:spPr>
            <a:xfrm>
              <a:off x="7905243" y="1237021"/>
              <a:ext cx="197499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Man</a:t>
              </a:r>
            </a:p>
          </p:txBody>
        </p:sp>
        <p:pic>
          <p:nvPicPr>
            <p:cNvPr id="77" name="Picture 7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033453" y="1290174"/>
              <a:ext cx="1659045" cy="1414820"/>
            </a:xfrm>
            <a:prstGeom prst="rect">
              <a:avLst/>
            </a:prstGeom>
          </p:spPr>
        </p:pic>
      </p:grpSp>
      <p:grpSp>
        <p:nvGrpSpPr>
          <p:cNvPr id="78" name="Group 77"/>
          <p:cNvGrpSpPr/>
          <p:nvPr/>
        </p:nvGrpSpPr>
        <p:grpSpPr>
          <a:xfrm>
            <a:off x="3532536" y="1232327"/>
            <a:ext cx="2108418" cy="1785104"/>
            <a:chOff x="3532536" y="1232327"/>
            <a:chExt cx="2108418" cy="1785104"/>
          </a:xfrm>
        </p:grpSpPr>
        <p:sp>
          <p:nvSpPr>
            <p:cNvPr id="79" name="TextBox 78"/>
            <p:cNvSpPr txBox="1"/>
            <p:nvPr/>
          </p:nvSpPr>
          <p:spPr>
            <a:xfrm>
              <a:off x="3532536" y="1232327"/>
              <a:ext cx="210841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Gender</a:t>
              </a:r>
            </a:p>
          </p:txBody>
        </p:sp>
        <p:pic>
          <p:nvPicPr>
            <p:cNvPr id="80" name="Picture 7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66162" y="1431314"/>
              <a:ext cx="1378901" cy="1175915"/>
            </a:xfrm>
            <a:prstGeom prst="rect">
              <a:avLst/>
            </a:prstGeom>
          </p:spPr>
        </p:pic>
      </p:grpSp>
      <p:grpSp>
        <p:nvGrpSpPr>
          <p:cNvPr id="11" name="Group 10"/>
          <p:cNvGrpSpPr/>
          <p:nvPr/>
        </p:nvGrpSpPr>
        <p:grpSpPr>
          <a:xfrm>
            <a:off x="3536802" y="3113760"/>
            <a:ext cx="1449785" cy="1785104"/>
            <a:chOff x="3536802" y="3113760"/>
            <a:chExt cx="1449785" cy="1785104"/>
          </a:xfrm>
        </p:grpSpPr>
        <p:sp>
          <p:nvSpPr>
            <p:cNvPr id="82" name="TextBox 81"/>
            <p:cNvSpPr txBox="1"/>
            <p:nvPr/>
          </p:nvSpPr>
          <p:spPr>
            <a:xfrm>
              <a:off x="3536802" y="3113760"/>
              <a:ext cx="1449785"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Pronouns</a:t>
              </a:r>
            </a:p>
          </p:txBody>
        </p:sp>
        <p:grpSp>
          <p:nvGrpSpPr>
            <p:cNvPr id="83" name="Group 82"/>
            <p:cNvGrpSpPr/>
            <p:nvPr/>
          </p:nvGrpSpPr>
          <p:grpSpPr>
            <a:xfrm>
              <a:off x="3625992" y="3134985"/>
              <a:ext cx="1301164" cy="1220789"/>
              <a:chOff x="12100868" y="4387303"/>
              <a:chExt cx="2984834" cy="2794739"/>
            </a:xfrm>
          </p:grpSpPr>
          <p:pic>
            <p:nvPicPr>
              <p:cNvPr id="84" name="Picture 8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2100868" y="4549932"/>
                <a:ext cx="1801372" cy="1536195"/>
              </a:xfrm>
              <a:prstGeom prst="rect">
                <a:avLst/>
              </a:prstGeom>
            </p:spPr>
          </p:pic>
          <p:pic>
            <p:nvPicPr>
              <p:cNvPr id="85" name="Picture 8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284330" y="4387303"/>
                <a:ext cx="1801372" cy="1536195"/>
              </a:xfrm>
              <a:prstGeom prst="rect">
                <a:avLst/>
              </a:prstGeom>
            </p:spPr>
          </p:pic>
          <p:pic>
            <p:nvPicPr>
              <p:cNvPr id="86" name="Picture 8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3033951" y="5645847"/>
                <a:ext cx="1801372" cy="1536195"/>
              </a:xfrm>
              <a:prstGeom prst="rect">
                <a:avLst/>
              </a:prstGeom>
            </p:spPr>
          </p:pic>
        </p:grpSp>
      </p:grpSp>
      <p:grpSp>
        <p:nvGrpSpPr>
          <p:cNvPr id="20" name="Group 19"/>
          <p:cNvGrpSpPr/>
          <p:nvPr/>
        </p:nvGrpSpPr>
        <p:grpSpPr>
          <a:xfrm>
            <a:off x="8445537" y="3105429"/>
            <a:ext cx="1382618" cy="1785104"/>
            <a:chOff x="8131635" y="3105429"/>
            <a:chExt cx="1382618" cy="1785104"/>
          </a:xfrm>
        </p:grpSpPr>
        <p:sp>
          <p:nvSpPr>
            <p:cNvPr id="88" name="TextBox 87"/>
            <p:cNvSpPr txBox="1"/>
            <p:nvPr/>
          </p:nvSpPr>
          <p:spPr>
            <a:xfrm>
              <a:off x="8131635" y="3105429"/>
              <a:ext cx="138261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They</a:t>
              </a:r>
            </a:p>
          </p:txBody>
        </p:sp>
        <p:pic>
          <p:nvPicPr>
            <p:cNvPr id="68" name="Picture 6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143284" y="3283812"/>
              <a:ext cx="1223811" cy="1043656"/>
            </a:xfrm>
            <a:prstGeom prst="rect">
              <a:avLst/>
            </a:prstGeom>
          </p:spPr>
        </p:pic>
      </p:grpSp>
      <p:pic>
        <p:nvPicPr>
          <p:cNvPr id="2" name="Picture 1"/>
          <p:cNvPicPr>
            <a:picLocks noChangeAspect="1"/>
          </p:cNvPicPr>
          <p:nvPr/>
        </p:nvPicPr>
        <p:blipFill>
          <a:blip r:embed="rId26"/>
          <a:stretch>
            <a:fillRect/>
          </a:stretch>
        </p:blipFill>
        <p:spPr>
          <a:xfrm>
            <a:off x="10239509" y="3222824"/>
            <a:ext cx="1587582" cy="1244664"/>
          </a:xfrm>
          <a:prstGeom prst="rect">
            <a:avLst/>
          </a:prstGeom>
        </p:spPr>
      </p:pic>
      <p:pic>
        <p:nvPicPr>
          <p:cNvPr id="81" name="Picture 80"/>
          <p:cNvPicPr>
            <a:picLocks noChangeAspect="1"/>
          </p:cNvPicPr>
          <p:nvPr/>
        </p:nvPicPr>
        <p:blipFill rotWithShape="1">
          <a:blip r:embed="rId27"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111485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202" y="5271366"/>
            <a:ext cx="10515600" cy="1325563"/>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Both people can pay for dates!</a:t>
            </a:r>
          </a:p>
        </p:txBody>
      </p:sp>
      <p:sp>
        <p:nvSpPr>
          <p:cNvPr id="3" name="Content Placeholder 2"/>
          <p:cNvSpPr>
            <a:spLocks noGrp="1"/>
          </p:cNvSpPr>
          <p:nvPr>
            <p:ph idx="1"/>
          </p:nvPr>
        </p:nvSpPr>
        <p:spPr/>
        <p:txBody>
          <a:bodyPr/>
          <a:lstStyle/>
          <a:p>
            <a:pPr marL="0" indent="0">
              <a:buNone/>
            </a:pPr>
            <a:br>
              <a:rPr lang="en-US" dirty="0"/>
            </a:b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385571" y="4881401"/>
            <a:ext cx="11592231" cy="779929"/>
          </a:xfrm>
          <a:prstGeom prst="rect">
            <a:avLst/>
          </a:prstGeom>
        </p:spPr>
      </p:pic>
      <p:pic>
        <p:nvPicPr>
          <p:cNvPr id="15362" name="Picture 2" descr="7062f536-a4b3-49fc-beca-237f8dad8e0b@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342" y="307672"/>
            <a:ext cx="10335316" cy="575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2039363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2a0a7bf5-d086-44f7-9bb0-e5625cdeb9e4@namprd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73" y="63154"/>
            <a:ext cx="8012440" cy="451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7447167" y="1726212"/>
            <a:ext cx="427021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Women should do all the cooking and cleaning in a relationship.</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884" t="48105" r="15620" b="40523"/>
          <a:stretch/>
        </p:blipFill>
        <p:spPr>
          <a:xfrm>
            <a:off x="384700" y="4299223"/>
            <a:ext cx="11592231" cy="779929"/>
          </a:xfrm>
          <a:prstGeom prst="rect">
            <a:avLst/>
          </a:prstGeom>
        </p:spPr>
      </p:pic>
      <p:grpSp>
        <p:nvGrpSpPr>
          <p:cNvPr id="11" name="Group 10"/>
          <p:cNvGrpSpPr/>
          <p:nvPr/>
        </p:nvGrpSpPr>
        <p:grpSpPr>
          <a:xfrm>
            <a:off x="2291829" y="4979485"/>
            <a:ext cx="7460980" cy="1347115"/>
            <a:chOff x="1836954" y="3491605"/>
            <a:chExt cx="8518092" cy="1655058"/>
          </a:xfrm>
        </p:grpSpPr>
        <p:sp>
          <p:nvSpPr>
            <p:cNvPr id="12" name="Rectangle 1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6"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True</a:t>
              </a:r>
            </a:p>
          </p:txBody>
        </p:sp>
        <p:sp>
          <p:nvSpPr>
            <p:cNvPr id="17" name="Title 1"/>
            <p:cNvSpPr txBox="1">
              <a:spLocks/>
            </p:cNvSpPr>
            <p:nvPr/>
          </p:nvSpPr>
          <p:spPr>
            <a:xfrm>
              <a:off x="8573089" y="3835107"/>
              <a:ext cx="1530756" cy="10970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False</a:t>
              </a:r>
            </a:p>
          </p:txBody>
        </p:sp>
      </p:grpSp>
      <p:sp>
        <p:nvSpPr>
          <p:cNvPr id="18"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1022330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530" y="5229951"/>
            <a:ext cx="10515600" cy="1325563"/>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Both people should cook and clean!</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307194" y="4864669"/>
            <a:ext cx="11592231" cy="779929"/>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7410" name="Picture 2" descr="2a235b89-ea33-418a-b695-c7d5fcdb11fb@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1969" y="142685"/>
            <a:ext cx="8651379" cy="487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884028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66949200-09c9-4e65-8739-35bc8abb5215@namprd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76" y="289875"/>
            <a:ext cx="8179639" cy="461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7726857" y="1743614"/>
            <a:ext cx="3809267" cy="13976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Women should listen to men in a relationship. The man is </a:t>
            </a:r>
          </a:p>
          <a:p>
            <a:pPr algn="ctr"/>
            <a:r>
              <a:rPr lang="en-US" sz="3600" b="1" dirty="0">
                <a:latin typeface="Tahoma" panose="020B0604030504040204" pitchFamily="34" charset="0"/>
                <a:ea typeface="Tahoma" panose="020B0604030504040204" pitchFamily="34" charset="0"/>
                <a:cs typeface="Tahoma" panose="020B0604030504040204" pitchFamily="34" charset="0"/>
              </a:rPr>
              <a:t>the boss.</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884" t="48105" r="15620" b="40523"/>
          <a:stretch/>
        </p:blipFill>
        <p:spPr>
          <a:xfrm>
            <a:off x="404843" y="4427114"/>
            <a:ext cx="11592231" cy="779929"/>
          </a:xfrm>
          <a:prstGeom prst="rect">
            <a:avLst/>
          </a:prstGeom>
        </p:spPr>
      </p:pic>
      <p:grpSp>
        <p:nvGrpSpPr>
          <p:cNvPr id="11" name="Group 10"/>
          <p:cNvGrpSpPr/>
          <p:nvPr/>
        </p:nvGrpSpPr>
        <p:grpSpPr>
          <a:xfrm>
            <a:off x="2145525" y="5087255"/>
            <a:ext cx="7460980" cy="1347115"/>
            <a:chOff x="1836954" y="3491605"/>
            <a:chExt cx="8518092" cy="1655058"/>
          </a:xfrm>
        </p:grpSpPr>
        <p:sp>
          <p:nvSpPr>
            <p:cNvPr id="12" name="Rectangle 1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6"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True</a:t>
              </a:r>
            </a:p>
          </p:txBody>
        </p:sp>
        <p:sp>
          <p:nvSpPr>
            <p:cNvPr id="17" name="Title 1"/>
            <p:cNvSpPr txBox="1">
              <a:spLocks/>
            </p:cNvSpPr>
            <p:nvPr/>
          </p:nvSpPr>
          <p:spPr>
            <a:xfrm>
              <a:off x="8573089" y="3835107"/>
              <a:ext cx="1530756" cy="10970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False</a:t>
              </a:r>
            </a:p>
          </p:txBody>
        </p:sp>
      </p:grpSp>
      <p:pic>
        <p:nvPicPr>
          <p:cNvPr id="18434" name="Picture 2" descr="3fe0f834-870a-4a11-9f1e-1ced7f0e7696@namprd16"/>
          <p:cNvPicPr>
            <a:picLocks noChangeAspect="1" noChangeArrowheads="1"/>
          </p:cNvPicPr>
          <p:nvPr/>
        </p:nvPicPr>
        <p:blipFill rotWithShape="1">
          <a:blip r:embed="rId7">
            <a:extLst>
              <a:ext uri="{28A0092B-C50C-407E-A947-70E740481C1C}">
                <a14:useLocalDpi xmlns:a14="http://schemas.microsoft.com/office/drawing/2010/main" val="0"/>
              </a:ext>
            </a:extLst>
          </a:blip>
          <a:srcRect l="75502"/>
          <a:stretch/>
        </p:blipFill>
        <p:spPr bwMode="auto">
          <a:xfrm>
            <a:off x="5512591" y="-208433"/>
            <a:ext cx="2261311" cy="520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Callout 18"/>
          <p:cNvSpPr/>
          <p:nvPr/>
        </p:nvSpPr>
        <p:spPr>
          <a:xfrm>
            <a:off x="3329315" y="373865"/>
            <a:ext cx="2168435" cy="971610"/>
          </a:xfrm>
          <a:prstGeom prst="wedgeEllipseCallout">
            <a:avLst>
              <a:gd name="adj1" fmla="val 65431"/>
              <a:gd name="adj2" fmla="val 3204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479265" y="695492"/>
            <a:ext cx="2227698" cy="400110"/>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Do what I say!</a:t>
            </a:r>
          </a:p>
        </p:txBody>
      </p:sp>
      <p:sp>
        <p:nvSpPr>
          <p:cNvPr id="18"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1" name="Picture 20"/>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2003194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8694" y="5389373"/>
            <a:ext cx="118597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Tahoma" panose="020B0604030504040204" pitchFamily="34" charset="0"/>
                <a:ea typeface="Tahoma" panose="020B0604030504040204" pitchFamily="34" charset="0"/>
                <a:cs typeface="Tahoma" panose="020B0604030504040204" pitchFamily="34" charset="0"/>
              </a:rPr>
              <a:t>No one is the boss in a healthy relationship!</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299883" y="5057571"/>
            <a:ext cx="11592231" cy="779929"/>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9458" name="Picture 2" descr="3fe0f834-870a-4a11-9f1e-1ced7f0e7696@namprd16"/>
          <p:cNvPicPr>
            <a:picLocks noChangeAspect="1" noChangeArrowheads="1"/>
          </p:cNvPicPr>
          <p:nvPr/>
        </p:nvPicPr>
        <p:blipFill rotWithShape="1">
          <a:blip r:embed="rId4">
            <a:extLst>
              <a:ext uri="{28A0092B-C50C-407E-A947-70E740481C1C}">
                <a14:useLocalDpi xmlns:a14="http://schemas.microsoft.com/office/drawing/2010/main" val="0"/>
              </a:ext>
            </a:extLst>
          </a:blip>
          <a:srcRect r="24486"/>
          <a:stretch/>
        </p:blipFill>
        <p:spPr bwMode="auto">
          <a:xfrm>
            <a:off x="2297202" y="-139956"/>
            <a:ext cx="7597594" cy="56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Callout 10"/>
          <p:cNvSpPr/>
          <p:nvPr/>
        </p:nvSpPr>
        <p:spPr>
          <a:xfrm>
            <a:off x="5525589" y="169817"/>
            <a:ext cx="2116182" cy="1097280"/>
          </a:xfrm>
          <a:prstGeom prst="wedgeEllipseCallout">
            <a:avLst>
              <a:gd name="adj1" fmla="val 58179"/>
              <a:gd name="adj2" fmla="val 49405"/>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Oval Callout 12"/>
          <p:cNvSpPr/>
          <p:nvPr/>
        </p:nvSpPr>
        <p:spPr>
          <a:xfrm>
            <a:off x="4611189" y="1394631"/>
            <a:ext cx="2116182" cy="1097280"/>
          </a:xfrm>
          <a:prstGeom prst="wedgeEllipseCallout">
            <a:avLst>
              <a:gd name="adj1" fmla="val -65895"/>
              <a:gd name="adj2" fmla="val -232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37689" y="457782"/>
            <a:ext cx="1960803"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Great idea!</a:t>
            </a:r>
          </a:p>
        </p:txBody>
      </p:sp>
      <p:sp>
        <p:nvSpPr>
          <p:cNvPr id="15" name="TextBox 14"/>
          <p:cNvSpPr txBox="1"/>
          <p:nvPr/>
        </p:nvSpPr>
        <p:spPr>
          <a:xfrm>
            <a:off x="4688878" y="1589328"/>
            <a:ext cx="1960803" cy="707886"/>
          </a:xfrm>
          <a:prstGeom prst="rect">
            <a:avLst/>
          </a:prstGeom>
          <a:noFill/>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Let’s do this</a:t>
            </a:r>
          </a:p>
          <a:p>
            <a:pPr algn="ctr"/>
            <a:r>
              <a:rPr lang="en-US" sz="2000" dirty="0">
                <a:latin typeface="Tahoma" panose="020B0604030504040204" pitchFamily="34" charset="0"/>
                <a:ea typeface="Tahoma" panose="020B0604030504040204" pitchFamily="34" charset="0"/>
                <a:cs typeface="Tahoma" panose="020B0604030504040204" pitchFamily="34" charset="0"/>
              </a:rPr>
              <a:t>together!</a:t>
            </a:r>
          </a:p>
        </p:txBody>
      </p:sp>
      <p:sp>
        <p:nvSpPr>
          <p:cNvPr id="16"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3704652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726858" y="2047166"/>
            <a:ext cx="427021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Only a man can mow the grass.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555388" y="4513846"/>
            <a:ext cx="11592231" cy="779929"/>
          </a:xfrm>
          <a:prstGeom prst="rect">
            <a:avLst/>
          </a:prstGeom>
        </p:spPr>
      </p:pic>
      <p:grpSp>
        <p:nvGrpSpPr>
          <p:cNvPr id="10" name="Group 9"/>
          <p:cNvGrpSpPr/>
          <p:nvPr/>
        </p:nvGrpSpPr>
        <p:grpSpPr>
          <a:xfrm>
            <a:off x="2621013" y="5156356"/>
            <a:ext cx="7460980" cy="1347115"/>
            <a:chOff x="1836954" y="3491605"/>
            <a:chExt cx="8518092" cy="1655058"/>
          </a:xfrm>
        </p:grpSpPr>
        <p:sp>
          <p:nvSpPr>
            <p:cNvPr id="11" name="Rectangle 10"/>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5" name="Title 1"/>
            <p:cNvSpPr txBox="1">
              <a:spLocks/>
            </p:cNvSpPr>
            <p:nvPr/>
          </p:nvSpPr>
          <p:spPr>
            <a:xfrm>
              <a:off x="3704749" y="3835107"/>
              <a:ext cx="1530756" cy="1097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True</a:t>
              </a:r>
            </a:p>
          </p:txBody>
        </p:sp>
        <p:sp>
          <p:nvSpPr>
            <p:cNvPr id="16" name="Title 1"/>
            <p:cNvSpPr txBox="1">
              <a:spLocks/>
            </p:cNvSpPr>
            <p:nvPr/>
          </p:nvSpPr>
          <p:spPr>
            <a:xfrm>
              <a:off x="8573089" y="3835107"/>
              <a:ext cx="1530756" cy="10970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False</a:t>
              </a:r>
            </a:p>
          </p:txBody>
        </p:sp>
      </p:grpSp>
      <p:pic>
        <p:nvPicPr>
          <p:cNvPr id="20482" name="Picture 2" descr="dca98774-f154-4217-9a48-93753c76541a@namprd16"/>
          <p:cNvPicPr>
            <a:picLocks noChangeAspect="1" noChangeArrowheads="1"/>
          </p:cNvPicPr>
          <p:nvPr/>
        </p:nvPicPr>
        <p:blipFill rotWithShape="1">
          <a:blip r:embed="rId6">
            <a:extLst>
              <a:ext uri="{28A0092B-C50C-407E-A947-70E740481C1C}">
                <a14:useLocalDpi xmlns:a14="http://schemas.microsoft.com/office/drawing/2010/main" val="0"/>
              </a:ext>
            </a:extLst>
          </a:blip>
          <a:srcRect l="29136"/>
          <a:stretch/>
        </p:blipFill>
        <p:spPr bwMode="auto">
          <a:xfrm>
            <a:off x="1933303" y="-175050"/>
            <a:ext cx="6113417" cy="486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ooter Placeholder 3">
            <a:extLst>
              <a:ext uri="{FF2B5EF4-FFF2-40B4-BE49-F238E27FC236}">
                <a16:creationId xmlns:a16="http://schemas.microsoft.com/office/drawing/2014/main" id="{10C28071-44D1-4D11-877A-0DAEBA31D9EE}"/>
              </a:ext>
            </a:extLst>
          </p:cNvPr>
          <p:cNvSpPr txBox="1">
            <a:spLocks/>
          </p:cNvSpPr>
          <p:nvPr/>
        </p:nvSpPr>
        <p:spPr>
          <a:xfrm>
            <a:off x="8900858" y="6556359"/>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733223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2239" y="5398861"/>
            <a:ext cx="118597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People of all genders can mow the grass!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50886" y="5050683"/>
            <a:ext cx="11592231" cy="779929"/>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21506" name="Picture 2" descr="9a4fa430-aa44-4e41-b6a0-3110a1fd5a6e@namprd16"/>
          <p:cNvPicPr>
            <a:picLocks noChangeAspect="1" noChangeArrowheads="1"/>
          </p:cNvPicPr>
          <p:nvPr/>
        </p:nvPicPr>
        <p:blipFill rotWithShape="1">
          <a:blip r:embed="rId4">
            <a:extLst>
              <a:ext uri="{28A0092B-C50C-407E-A947-70E740481C1C}">
                <a14:useLocalDpi xmlns:a14="http://schemas.microsoft.com/office/drawing/2010/main" val="0"/>
              </a:ext>
            </a:extLst>
          </a:blip>
          <a:srcRect l="31061"/>
          <a:stretch/>
        </p:blipFill>
        <p:spPr bwMode="auto">
          <a:xfrm>
            <a:off x="5147208" y="348054"/>
            <a:ext cx="6100354" cy="49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stretch>
            <a:fillRect/>
          </a:stretch>
        </p:blipFill>
        <p:spPr>
          <a:xfrm>
            <a:off x="-29496" y="256036"/>
            <a:ext cx="5974080" cy="5019034"/>
          </a:xfrm>
          <a:prstGeom prst="rect">
            <a:avLst/>
          </a:prstGeom>
        </p:spPr>
      </p:pic>
      <p:sp>
        <p:nvSpPr>
          <p:cNvPr id="13"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4103282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8"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2937297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196554" y="1701406"/>
            <a:ext cx="10355046"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Are stereotypes things that are </a:t>
            </a:r>
            <a:br>
              <a:rPr lang="en-US" sz="36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true about groups of people?</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
        <p:nvSpPr>
          <p:cNvPr id="13"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4104654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646331"/>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Is it okay for men to cry?</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
        <p:nvSpPr>
          <p:cNvPr id="13"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3304111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887346" cy="6858000"/>
            <a:chOff x="0" y="0"/>
            <a:chExt cx="12887346" cy="685800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7484094" y="1195137"/>
              <a:ext cx="4823123" cy="523220"/>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Gender and Pronouns</a:t>
              </a:r>
            </a:p>
          </p:txBody>
        </p:sp>
        <p:sp>
          <p:nvSpPr>
            <p:cNvPr id="11" name="TextBox 10"/>
            <p:cNvSpPr txBox="1"/>
            <p:nvPr/>
          </p:nvSpPr>
          <p:spPr>
            <a:xfrm>
              <a:off x="4805018" y="246629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Gender Stereotypes</a:t>
              </a:r>
            </a:p>
          </p:txBody>
        </p:sp>
        <p:sp>
          <p:nvSpPr>
            <p:cNvPr id="12" name="TextBox 11"/>
            <p:cNvSpPr txBox="1"/>
            <p:nvPr/>
          </p:nvSpPr>
          <p:spPr>
            <a:xfrm>
              <a:off x="4628600" y="4783274"/>
              <a:ext cx="5104030"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Gender Stereotypes and Safety</a:t>
              </a:r>
            </a:p>
          </p:txBody>
        </p:sp>
        <p:sp>
          <p:nvSpPr>
            <p:cNvPr id="13" name="TextBox 12"/>
            <p:cNvSpPr txBox="1"/>
            <p:nvPr/>
          </p:nvSpPr>
          <p:spPr>
            <a:xfrm>
              <a:off x="4360637" y="3804484"/>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sp>
          <p:nvSpPr>
            <p:cNvPr id="14" name="TextBox 13"/>
            <p:cNvSpPr txBox="1"/>
            <p:nvPr/>
          </p:nvSpPr>
          <p:spPr>
            <a:xfrm>
              <a:off x="9142239" y="5423282"/>
              <a:ext cx="374510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Stereotypes </a:t>
              </a:r>
            </a:p>
            <a:p>
              <a:pPr algn="ctr"/>
              <a:r>
                <a:rPr lang="en-US" sz="2800" dirty="0">
                  <a:latin typeface="Tahoma" panose="020B0604030504040204" pitchFamily="34" charset="0"/>
                  <a:ea typeface="Tahoma" panose="020B0604030504040204" pitchFamily="34" charset="0"/>
                  <a:cs typeface="Tahoma" panose="020B0604030504040204" pitchFamily="34" charset="0"/>
                </a:rPr>
                <a:t>Game</a:t>
              </a:r>
            </a:p>
          </p:txBody>
        </p:sp>
        <p:sp>
          <p:nvSpPr>
            <p:cNvPr id="16"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
          <p:nvSpPr>
            <p:cNvPr id="17" name="TextBox 16"/>
            <p:cNvSpPr txBox="1"/>
            <p:nvPr/>
          </p:nvSpPr>
          <p:spPr>
            <a:xfrm>
              <a:off x="6736234" y="668118"/>
              <a:ext cx="1403545" cy="461665"/>
            </a:xfrm>
            <a:prstGeom prst="rect">
              <a:avLst/>
            </a:prstGeom>
            <a:noFill/>
            <a:ln w="38100">
              <a:solidFill>
                <a:schemeClr val="tx1"/>
              </a:solid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Woman</a:t>
              </a:r>
            </a:p>
          </p:txBody>
        </p:sp>
        <p:sp>
          <p:nvSpPr>
            <p:cNvPr id="18" name="TextBox 17"/>
            <p:cNvSpPr txBox="1"/>
            <p:nvPr/>
          </p:nvSpPr>
          <p:spPr>
            <a:xfrm>
              <a:off x="6736234" y="1273807"/>
              <a:ext cx="888762" cy="461665"/>
            </a:xfrm>
            <a:prstGeom prst="rect">
              <a:avLst/>
            </a:prstGeom>
            <a:noFill/>
            <a:ln w="38100">
              <a:solidFill>
                <a:schemeClr val="tx1"/>
              </a:solid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Man</a:t>
              </a:r>
            </a:p>
          </p:txBody>
        </p:sp>
        <p:sp>
          <p:nvSpPr>
            <p:cNvPr id="19" name="TextBox 18"/>
            <p:cNvSpPr txBox="1"/>
            <p:nvPr/>
          </p:nvSpPr>
          <p:spPr>
            <a:xfrm>
              <a:off x="6736234" y="1860603"/>
              <a:ext cx="1913600" cy="461665"/>
            </a:xfrm>
            <a:prstGeom prst="rect">
              <a:avLst/>
            </a:prstGeom>
            <a:noFill/>
            <a:ln w="38100">
              <a:solidFill>
                <a:schemeClr val="tx1"/>
              </a:solid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Non-binary</a:t>
              </a:r>
            </a:p>
          </p:txBody>
        </p:sp>
        <p:pic>
          <p:nvPicPr>
            <p:cNvPr id="20" name="Picture 2" descr="780d64e9-6b9b-4667-9707-bd697435b62b@namprd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4948" y="1891899"/>
              <a:ext cx="2811477" cy="158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5"/>
            <a:stretch>
              <a:fillRect/>
            </a:stretch>
          </p:blipFill>
          <p:spPr>
            <a:xfrm>
              <a:off x="2374035" y="3356829"/>
              <a:ext cx="1694056" cy="1186374"/>
            </a:xfrm>
            <a:prstGeom prst="rect">
              <a:avLst/>
            </a:prstGeom>
          </p:spPr>
        </p:pic>
        <p:pic>
          <p:nvPicPr>
            <p:cNvPr id="22" name="Picture 2" descr="236c5e1d-6c16-4955-b50c-f02c146c70aa@namprd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7572" y="4627871"/>
              <a:ext cx="1826228" cy="1029609"/>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6465422" y="5563801"/>
              <a:ext cx="3348713" cy="686027"/>
              <a:chOff x="1836954" y="3491605"/>
              <a:chExt cx="8518092" cy="1655058"/>
            </a:xfrm>
          </p:grpSpPr>
          <p:sp>
            <p:nvSpPr>
              <p:cNvPr id="24" name="Rectangle 23"/>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7" name="Picture 26"/>
              <p:cNvPicPr>
                <a:picLocks noChangeAspect="1"/>
              </p:cNvPicPr>
              <p:nvPr/>
            </p:nvPicPr>
            <p:blipFill rotWithShape="1">
              <a:blip r:embed="rId8"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8" name="Title 1"/>
              <p:cNvSpPr txBox="1">
                <a:spLocks/>
              </p:cNvSpPr>
              <p:nvPr/>
            </p:nvSpPr>
            <p:spPr>
              <a:xfrm>
                <a:off x="3704749" y="3835107"/>
                <a:ext cx="1530756" cy="109700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True</a:t>
                </a:r>
              </a:p>
            </p:txBody>
          </p:sp>
          <p:sp>
            <p:nvSpPr>
              <p:cNvPr id="29"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latin typeface="Tahoma" panose="020B0604030504040204" pitchFamily="34" charset="0"/>
                    <a:ea typeface="Tahoma" panose="020B0604030504040204" pitchFamily="34" charset="0"/>
                    <a:cs typeface="Tahoma" panose="020B0604030504040204" pitchFamily="34" charset="0"/>
                  </a:rPr>
                  <a:t>False</a:t>
                </a:r>
              </a:p>
            </p:txBody>
          </p:sp>
        </p:grpSp>
      </p:grpSp>
      <p:pic>
        <p:nvPicPr>
          <p:cNvPr id="30" name="Picture 29"/>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832122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Is it okay to catcall, or yell things, at a woman or man walking down the street?</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
        <p:nvSpPr>
          <p:cNvPr id="13"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2077940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66314" cy="68580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42702"/>
            <a:stretch/>
          </p:blipFill>
          <p:spPr>
            <a:xfrm>
              <a:off x="1841471" y="1327682"/>
              <a:ext cx="3655437" cy="4719476"/>
            </a:xfrm>
            <a:prstGeom prst="rect">
              <a:avLst/>
            </a:prstGeom>
          </p:spPr>
        </p:pic>
      </p:grpSp>
      <p:sp>
        <p:nvSpPr>
          <p:cNvPr id="11"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3396326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50892"/>
            <a:ext cx="1370700" cy="542321"/>
          </a:xfrm>
          <a:prstGeom prst="rect">
            <a:avLst/>
          </a:prstGeom>
        </p:spPr>
      </p:pic>
    </p:spTree>
    <p:extLst>
      <p:ext uri="{BB962C8B-B14F-4D97-AF65-F5344CB8AC3E}">
        <p14:creationId xmlns:p14="http://schemas.microsoft.com/office/powerpoint/2010/main" val="232252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5" name="Picture 4">
            <a:extLst>
              <a:ext uri="{FF2B5EF4-FFF2-40B4-BE49-F238E27FC236}">
                <a16:creationId xmlns:a16="http://schemas.microsoft.com/office/drawing/2014/main" id="{9F049550-7214-0C02-B6DA-6C68B6E05578}"/>
              </a:ext>
            </a:extLst>
          </p:cNvPr>
          <p:cNvPicPr>
            <a:picLocks noChangeAspect="1"/>
          </p:cNvPicPr>
          <p:nvPr/>
        </p:nvPicPr>
        <p:blipFill>
          <a:blip r:embed="rId5"/>
          <a:stretch>
            <a:fillRect/>
          </a:stretch>
        </p:blipFill>
        <p:spPr>
          <a:xfrm>
            <a:off x="137652" y="2344628"/>
            <a:ext cx="3303638" cy="1217525"/>
          </a:xfrm>
          <a:prstGeom prst="rect">
            <a:avLst/>
          </a:prstGeom>
        </p:spPr>
      </p:pic>
      <p:sp>
        <p:nvSpPr>
          <p:cNvPr id="2" name="Rectangle 1">
            <a:extLst>
              <a:ext uri="{FF2B5EF4-FFF2-40B4-BE49-F238E27FC236}">
                <a16:creationId xmlns:a16="http://schemas.microsoft.com/office/drawing/2014/main" id="{F61CB593-032E-5735-7B45-1939AEBA07B6}"/>
              </a:ext>
            </a:extLst>
          </p:cNvPr>
          <p:cNvSpPr>
            <a:spLocks noChangeArrowheads="1"/>
          </p:cNvSpPr>
          <p:nvPr/>
        </p:nvSpPr>
        <p:spPr bwMode="auto">
          <a:xfrm rot="10800000" flipV="1">
            <a:off x="3235672" y="2250895"/>
            <a:ext cx="86678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work is supported by the Texas Council for Developmental Disabilities through a grant from the U.S. Administration for Community Living (ACL), Department of Health and Human Services (HHS), Washington, D.C. 20201 with a 100% federal funding award totaling $6,161,072. Council efforts are those of the grantee and do not necessarily represent the official views of nor are endorsed by ACL, HHS, or the U.S. government.</a:t>
            </a:r>
          </a:p>
        </p:txBody>
      </p:sp>
    </p:spTree>
    <p:extLst>
      <p:ext uri="{BB962C8B-B14F-4D97-AF65-F5344CB8AC3E}">
        <p14:creationId xmlns:p14="http://schemas.microsoft.com/office/powerpoint/2010/main" val="565095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807" y="0"/>
            <a:ext cx="2696309" cy="1160616"/>
          </a:xfrm>
          <a:prstGeom prst="rect">
            <a:avLst/>
          </a:prstGeom>
        </p:spPr>
      </p:pic>
      <p:sp>
        <p:nvSpPr>
          <p:cNvPr id="6" name="Rectangle 5"/>
          <p:cNvSpPr/>
          <p:nvPr/>
        </p:nvSpPr>
        <p:spPr>
          <a:xfrm>
            <a:off x="669490" y="1267296"/>
            <a:ext cx="11234020" cy="4493538"/>
          </a:xfrm>
          <a:prstGeom prst="rect">
            <a:avLst/>
          </a:prstGeom>
        </p:spPr>
        <p:txBody>
          <a:bodyPr wrap="square">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curriculum is offered online at no cost. You are free to use the resources in the original format for educational purposes only. Please reference The SAFE Alliance appropriately (citations at bottom of page). </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1700" dirty="0">
                <a:latin typeface="Tahoma" panose="020B0604030504040204" pitchFamily="34" charset="0"/>
                <a:ea typeface="Tahoma" panose="020B0604030504040204" pitchFamily="34" charset="0"/>
                <a:cs typeface="Tahoma" panose="020B0604030504040204" pitchFamily="34" charset="0"/>
              </a:rPr>
              <a:t>We ask that you do not alter curriculum images/art, slides, or lesson plan materials. You may not use My Rights My Life (18+ or High School) curriculum for commercial purposes (i.e., selling workshops you facilitate based on MRML curriculum; and/or creating links/websites to re-distribute any materials associated SAFE’s My Rights My Life). </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This resource,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healthier relationships</a:t>
            </a:r>
            <a:r>
              <a:rPr lang="en-US" sz="1700" dirty="0">
                <a:latin typeface="Tahoma" panose="020B0604030504040204" pitchFamily="34" charset="0"/>
                <a:ea typeface="Tahoma" panose="020B0604030504040204" pitchFamily="34" charset="0"/>
                <a:cs typeface="Tahoma" panose="020B0604030504040204" pitchFamily="34" charset="0"/>
              </a:rPr>
              <a:t> for high school students (grades 9-12) is based on the original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 </a:t>
            </a:r>
            <a:r>
              <a:rPr lang="en-US" sz="1700" dirty="0">
                <a:latin typeface="Tahoma" panose="020B0604030504040204" pitchFamily="34" charset="0"/>
                <a:ea typeface="Tahoma" panose="020B0604030504040204" pitchFamily="34" charset="0"/>
                <a:cs typeface="Tahoma" panose="020B0604030504040204" pitchFamily="34" charset="0"/>
              </a:rPr>
              <a:t>(age 18+) written by Megan Westmore, Heidi Lersch, and edited by Schwartz, M. </a:t>
            </a:r>
            <a:r>
              <a:rPr lang="en-US" sz="1700">
                <a:latin typeface="Tahoma" panose="020B0604030504040204" pitchFamily="34" charset="0"/>
                <a:ea typeface="Tahoma" panose="020B0604030504040204" pitchFamily="34" charset="0"/>
                <a:cs typeface="Tahoma" panose="020B0604030504040204" pitchFamily="34" charset="0"/>
              </a:rPr>
              <a:t>(2022). </a:t>
            </a:r>
            <a:r>
              <a:rPr lang="en-US" sz="1700" dirty="0">
                <a:latin typeface="Tahoma" panose="020B0604030504040204" pitchFamily="34" charset="0"/>
                <a:ea typeface="Tahoma" panose="020B0604030504040204" pitchFamily="34" charset="0"/>
                <a:cs typeface="Tahoma" panose="020B0604030504040204" pitchFamily="34" charset="0"/>
              </a:rPr>
              <a:t>Selling materials from MRML is a copyright violation.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Burleson, Anna Belle &amp; Benitez, Sophie (2026) provided light modification and abbreviated the original curriculum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(Westmore &amp; Lersch, 2022) to offer an age appropriate resource for High School Students (grades 9-12).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Texas.</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Westmore, M. &amp; Lersch, H. (2022).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a:t>
            </a:r>
            <a:r>
              <a:rPr lang="en-US" sz="1700" dirty="0">
                <a:latin typeface="Tahoma" panose="020B0604030504040204" pitchFamily="34" charset="0"/>
                <a:ea typeface="Tahoma" panose="020B0604030504040204" pitchFamily="34" charset="0"/>
                <a:cs typeface="Tahoma" panose="020B0604030504040204" pitchFamily="34" charset="0"/>
              </a:rPr>
              <a:t>.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TX.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419419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600302" y="0"/>
            <a:ext cx="3348882" cy="1325563"/>
          </a:xfrm>
        </p:spPr>
        <p:txBody>
          <a:bodyPr>
            <a:norm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Gender</a:t>
            </a:r>
          </a:p>
        </p:txBody>
      </p:sp>
      <p:sp>
        <p:nvSpPr>
          <p:cNvPr id="15" name="TextBox 14"/>
          <p:cNvSpPr txBox="1"/>
          <p:nvPr/>
        </p:nvSpPr>
        <p:spPr>
          <a:xfrm>
            <a:off x="284432" y="5300792"/>
            <a:ext cx="11704320" cy="1200329"/>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Gender is one way you can tell us who you are. If you are a man, woman, or non-binary person.</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1289" y="0"/>
            <a:ext cx="2088777" cy="1694330"/>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53567" y="4662238"/>
            <a:ext cx="11592231" cy="779929"/>
          </a:xfrm>
          <a:prstGeom prst="rect">
            <a:avLst/>
          </a:prstGeom>
        </p:spPr>
      </p:pic>
      <p:pic>
        <p:nvPicPr>
          <p:cNvPr id="18" name="Picture 2" descr="251ddd9c-6984-4e5d-a621-f8d45ab332b2@namprd16"/>
          <p:cNvPicPr>
            <a:picLocks noChangeAspect="1" noChangeArrowheads="1"/>
          </p:cNvPicPr>
          <p:nvPr/>
        </p:nvPicPr>
        <p:blipFill rotWithShape="1">
          <a:blip r:embed="rId4">
            <a:extLst>
              <a:ext uri="{28A0092B-C50C-407E-A947-70E740481C1C}">
                <a14:useLocalDpi xmlns:a14="http://schemas.microsoft.com/office/drawing/2010/main" val="0"/>
              </a:ext>
            </a:extLst>
          </a:blip>
          <a:srcRect r="24177"/>
          <a:stretch/>
        </p:blipFill>
        <p:spPr bwMode="auto">
          <a:xfrm>
            <a:off x="533721" y="1202543"/>
            <a:ext cx="4844858" cy="360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6dda89c7-199b-4b63-b1b8-ce8898104b06@namprd16"/>
          <p:cNvPicPr>
            <a:picLocks noChangeAspect="1" noChangeArrowheads="1"/>
          </p:cNvPicPr>
          <p:nvPr/>
        </p:nvPicPr>
        <p:blipFill rotWithShape="1">
          <a:blip r:embed="rId5">
            <a:extLst>
              <a:ext uri="{28A0092B-C50C-407E-A947-70E740481C1C}">
                <a14:useLocalDpi xmlns:a14="http://schemas.microsoft.com/office/drawing/2010/main" val="0"/>
              </a:ext>
            </a:extLst>
          </a:blip>
          <a:srcRect l="34151"/>
          <a:stretch/>
        </p:blipFill>
        <p:spPr bwMode="auto">
          <a:xfrm>
            <a:off x="7408600" y="1002697"/>
            <a:ext cx="463719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b5e538bf-dea1-4fc0-bd12-ea13e236b588@namprd16"/>
          <p:cNvPicPr>
            <a:picLocks noChangeAspect="1" noChangeArrowheads="1"/>
          </p:cNvPicPr>
          <p:nvPr/>
        </p:nvPicPr>
        <p:blipFill rotWithShape="1">
          <a:blip r:embed="rId6">
            <a:extLst>
              <a:ext uri="{28A0092B-C50C-407E-A947-70E740481C1C}">
                <a14:useLocalDpi xmlns:a14="http://schemas.microsoft.com/office/drawing/2010/main" val="0"/>
              </a:ext>
            </a:extLst>
          </a:blip>
          <a:srcRect r="60187"/>
          <a:stretch/>
        </p:blipFill>
        <p:spPr bwMode="auto">
          <a:xfrm>
            <a:off x="4611134" y="917409"/>
            <a:ext cx="3050915" cy="432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
        <p:nvSpPr>
          <p:cNvPr id="12"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198216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6955" y="2417186"/>
            <a:ext cx="3536486" cy="1384995"/>
          </a:xfrm>
          <a:prstGeom prst="rect">
            <a:avLst/>
          </a:prstGeom>
          <a:noFill/>
          <a:ln w="57150">
            <a:solidFill>
              <a:schemeClr val="tx1"/>
            </a:solidFill>
          </a:ln>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Only you can tell people what your gender is.</a:t>
            </a:r>
          </a:p>
        </p:txBody>
      </p:sp>
      <p:sp>
        <p:nvSpPr>
          <p:cNvPr id="8" name="Title 1"/>
          <p:cNvSpPr>
            <a:spLocks noGrp="1"/>
          </p:cNvSpPr>
          <p:nvPr>
            <p:ph type="title"/>
          </p:nvPr>
        </p:nvSpPr>
        <p:spPr>
          <a:xfrm>
            <a:off x="2510246" y="129293"/>
            <a:ext cx="7711440" cy="1325563"/>
          </a:xfrm>
        </p:spPr>
        <p:txBody>
          <a:bodyPr>
            <a:norm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What is your gender?</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0" name="Picture 2" descr="f07587e9-79ba-4f03-b119-1af0f9d8f5c7@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3016" y="843395"/>
            <a:ext cx="9843668" cy="554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77454" y="5635495"/>
            <a:ext cx="3346411" cy="830997"/>
          </a:xfrm>
          <a:prstGeom prst="rect">
            <a:avLst/>
          </a:prstGeom>
        </p:spPr>
        <p:txBody>
          <a:bodyPr wrap="square">
            <a:spAutoFit/>
          </a:bodyPr>
          <a:lstStyle/>
          <a:p>
            <a:pPr lvl="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Woman</a:t>
            </a:r>
          </a:p>
        </p:txBody>
      </p:sp>
      <p:sp>
        <p:nvSpPr>
          <p:cNvPr id="12" name="Rectangle 11"/>
          <p:cNvSpPr/>
          <p:nvPr/>
        </p:nvSpPr>
        <p:spPr>
          <a:xfrm>
            <a:off x="9381435" y="5635495"/>
            <a:ext cx="2005893" cy="830997"/>
          </a:xfrm>
          <a:prstGeom prst="rect">
            <a:avLst/>
          </a:prstGeom>
        </p:spPr>
        <p:txBody>
          <a:bodyPr wrap="square">
            <a:spAutoFit/>
          </a:bodyPr>
          <a:lstStyle/>
          <a:p>
            <a:pPr lvl="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Man</a:t>
            </a:r>
          </a:p>
        </p:txBody>
      </p:sp>
      <p:sp>
        <p:nvSpPr>
          <p:cNvPr id="13" name="Rectangle 12"/>
          <p:cNvSpPr/>
          <p:nvPr/>
        </p:nvSpPr>
        <p:spPr>
          <a:xfrm>
            <a:off x="4324043" y="5656948"/>
            <a:ext cx="4545267" cy="830997"/>
          </a:xfrm>
          <a:prstGeom prst="rect">
            <a:avLst/>
          </a:prstGeom>
        </p:spPr>
        <p:txBody>
          <a:bodyPr wrap="square">
            <a:spAutoFit/>
          </a:bodyPr>
          <a:lstStyle/>
          <a:p>
            <a:pPr lvl="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Non-binary</a:t>
            </a:r>
          </a:p>
        </p:txBody>
      </p:sp>
      <p:sp>
        <p:nvSpPr>
          <p:cNvPr id="14" name="Footer Placeholder 3">
            <a:extLst>
              <a:ext uri="{FF2B5EF4-FFF2-40B4-BE49-F238E27FC236}">
                <a16:creationId xmlns:a16="http://schemas.microsoft.com/office/drawing/2014/main" id="{10C28071-44D1-4D11-877A-0DAEBA31D9EE}"/>
              </a:ext>
            </a:extLst>
          </p:cNvPr>
          <p:cNvSpPr txBox="1">
            <a:spLocks/>
          </p:cNvSpPr>
          <p:nvPr/>
        </p:nvSpPr>
        <p:spPr>
          <a:xfrm>
            <a:off x="8902119" y="65403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277520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273731" y="-18143"/>
            <a:ext cx="3759256" cy="1325563"/>
          </a:xfrm>
        </p:spPr>
        <p:txBody>
          <a:bodyPr>
            <a:norm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Pronouns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sp>
        <p:nvSpPr>
          <p:cNvPr id="10" name="TextBox 9"/>
          <p:cNvSpPr txBox="1"/>
          <p:nvPr/>
        </p:nvSpPr>
        <p:spPr>
          <a:xfrm>
            <a:off x="2037500" y="1451001"/>
            <a:ext cx="2945059" cy="923330"/>
          </a:xfrm>
          <a:prstGeom prst="rect">
            <a:avLst/>
          </a:prstGeom>
          <a:noFill/>
          <a:ln w="38100">
            <a:solidFill>
              <a:schemeClr val="tx1"/>
            </a:solidFill>
          </a:ln>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Woman</a:t>
            </a:r>
          </a:p>
        </p:txBody>
      </p:sp>
      <p:sp>
        <p:nvSpPr>
          <p:cNvPr id="11" name="Rectangle 10"/>
          <p:cNvSpPr/>
          <p:nvPr/>
        </p:nvSpPr>
        <p:spPr>
          <a:xfrm>
            <a:off x="520678" y="5708247"/>
            <a:ext cx="10944022" cy="707886"/>
          </a:xfrm>
          <a:prstGeom prst="rect">
            <a:avLst/>
          </a:prstGeom>
        </p:spPr>
        <p:txBody>
          <a:bodyPr wrap="none">
            <a:spAutoFit/>
          </a:bodyPr>
          <a:lstStyle/>
          <a:p>
            <a:pPr lvl="0"/>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Pronouns tell people what your gender is.</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196574" y="5179383"/>
            <a:ext cx="11592231" cy="779929"/>
          </a:xfrm>
          <a:prstGeom prst="rect">
            <a:avLst/>
          </a:prstGeom>
        </p:spPr>
      </p:pic>
      <p:sp>
        <p:nvSpPr>
          <p:cNvPr id="13" name="TextBox 12"/>
          <p:cNvSpPr txBox="1"/>
          <p:nvPr/>
        </p:nvSpPr>
        <p:spPr>
          <a:xfrm>
            <a:off x="2639542" y="2802088"/>
            <a:ext cx="1740974" cy="923330"/>
          </a:xfrm>
          <a:prstGeom prst="rect">
            <a:avLst/>
          </a:prstGeom>
          <a:noFill/>
          <a:ln w="38100">
            <a:solidFill>
              <a:schemeClr val="tx1"/>
            </a:solidFill>
          </a:ln>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Man</a:t>
            </a:r>
          </a:p>
        </p:txBody>
      </p:sp>
      <p:sp>
        <p:nvSpPr>
          <p:cNvPr id="14" name="TextBox 13"/>
          <p:cNvSpPr txBox="1"/>
          <p:nvPr/>
        </p:nvSpPr>
        <p:spPr>
          <a:xfrm>
            <a:off x="1245769" y="4153175"/>
            <a:ext cx="4528519" cy="923330"/>
          </a:xfrm>
          <a:prstGeom prst="rect">
            <a:avLst/>
          </a:prstGeom>
          <a:noFill/>
          <a:ln w="38100">
            <a:solidFill>
              <a:schemeClr val="tx1"/>
            </a:solidFill>
          </a:ln>
        </p:spPr>
        <p:txBody>
          <a:bodyPr wrap="square" rtlCol="0">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Non-binary </a:t>
            </a:r>
          </a:p>
        </p:txBody>
      </p:sp>
      <p:sp>
        <p:nvSpPr>
          <p:cNvPr id="15" name="TextBox 14"/>
          <p:cNvSpPr txBox="1"/>
          <p:nvPr/>
        </p:nvSpPr>
        <p:spPr>
          <a:xfrm>
            <a:off x="8032987" y="1410298"/>
            <a:ext cx="1633527" cy="923330"/>
          </a:xfrm>
          <a:prstGeom prst="rect">
            <a:avLst/>
          </a:prstGeom>
          <a:noFill/>
          <a:ln w="38100">
            <a:solidFill>
              <a:schemeClr val="tx1"/>
            </a:solidFill>
          </a:ln>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She</a:t>
            </a:r>
          </a:p>
        </p:txBody>
      </p:sp>
      <p:sp>
        <p:nvSpPr>
          <p:cNvPr id="16" name="TextBox 15"/>
          <p:cNvSpPr txBox="1"/>
          <p:nvPr/>
        </p:nvSpPr>
        <p:spPr>
          <a:xfrm>
            <a:off x="8226752" y="2802088"/>
            <a:ext cx="1245995" cy="923330"/>
          </a:xfrm>
          <a:prstGeom prst="rect">
            <a:avLst/>
          </a:prstGeom>
          <a:noFill/>
          <a:ln w="38100">
            <a:solidFill>
              <a:schemeClr val="tx1"/>
            </a:solidFill>
          </a:ln>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He</a:t>
            </a:r>
          </a:p>
        </p:txBody>
      </p:sp>
      <p:sp>
        <p:nvSpPr>
          <p:cNvPr id="17" name="TextBox 16"/>
          <p:cNvSpPr txBox="1"/>
          <p:nvPr/>
        </p:nvSpPr>
        <p:spPr>
          <a:xfrm>
            <a:off x="7967789" y="4153175"/>
            <a:ext cx="1868660" cy="923330"/>
          </a:xfrm>
          <a:prstGeom prst="rect">
            <a:avLst/>
          </a:prstGeom>
          <a:noFill/>
          <a:ln w="38100">
            <a:solidFill>
              <a:schemeClr val="tx1"/>
            </a:solidFill>
          </a:ln>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They</a:t>
            </a:r>
          </a:p>
        </p:txBody>
      </p:sp>
      <p:sp>
        <p:nvSpPr>
          <p:cNvPr id="18" name="Footer Placeholder 3">
            <a:extLst>
              <a:ext uri="{FF2B5EF4-FFF2-40B4-BE49-F238E27FC236}">
                <a16:creationId xmlns:a16="http://schemas.microsoft.com/office/drawing/2014/main" id="{10C28071-44D1-4D11-877A-0DAEBA31D9EE}"/>
              </a:ext>
            </a:extLst>
          </p:cNvPr>
          <p:cNvSpPr txBox="1">
            <a:spLocks/>
          </p:cNvSpPr>
          <p:nvPr/>
        </p:nvSpPr>
        <p:spPr>
          <a:xfrm>
            <a:off x="8902119" y="651662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270322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395649" y="4733705"/>
            <a:ext cx="11592231" cy="779929"/>
          </a:xfrm>
          <a:prstGeom prst="rect">
            <a:avLst/>
          </a:prstGeom>
        </p:spPr>
      </p:pic>
      <p:sp>
        <p:nvSpPr>
          <p:cNvPr id="8" name="Rectangle 7"/>
          <p:cNvSpPr/>
          <p:nvPr/>
        </p:nvSpPr>
        <p:spPr>
          <a:xfrm>
            <a:off x="849084" y="5437142"/>
            <a:ext cx="10868297" cy="830997"/>
          </a:xfrm>
          <a:prstGeom prst="rect">
            <a:avLst/>
          </a:prstGeom>
        </p:spPr>
        <p:txBody>
          <a:bodyPr wrap="square">
            <a:spAutoFit/>
          </a:bodyPr>
          <a:lstStyle/>
          <a:p>
            <a:pPr lvl="0" algn="ct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What is your pronoun?</a:t>
            </a:r>
          </a:p>
        </p:txBody>
      </p:sp>
      <p:sp>
        <p:nvSpPr>
          <p:cNvPr id="9" name="Rectangle 8"/>
          <p:cNvSpPr/>
          <p:nvPr/>
        </p:nvSpPr>
        <p:spPr>
          <a:xfrm>
            <a:off x="2388184" y="2419333"/>
            <a:ext cx="2255112" cy="707886"/>
          </a:xfrm>
          <a:prstGeom prst="rect">
            <a:avLst/>
          </a:prstGeom>
        </p:spPr>
        <p:txBody>
          <a:bodyPr wrap="square">
            <a:spAutoFit/>
          </a:bodyPr>
          <a:lstStyle/>
          <a:p>
            <a:pPr lvl="0"/>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They</a:t>
            </a:r>
          </a:p>
        </p:txBody>
      </p:sp>
      <p:sp>
        <p:nvSpPr>
          <p:cNvPr id="10" name="Rectangle 9"/>
          <p:cNvSpPr/>
          <p:nvPr/>
        </p:nvSpPr>
        <p:spPr>
          <a:xfrm>
            <a:off x="3793778" y="155979"/>
            <a:ext cx="4978907" cy="923330"/>
          </a:xfrm>
          <a:prstGeom prst="rect">
            <a:avLst/>
          </a:prstGeom>
        </p:spPr>
        <p:txBody>
          <a:bodyPr wrap="square">
            <a:spAutoFit/>
          </a:bodyPr>
          <a:lstStyle/>
          <a:p>
            <a:pPr lvl="0"/>
            <a:r>
              <a:rPr lang="en-US" sz="5400" b="1" dirty="0">
                <a:solidFill>
                  <a:prstClr val="black"/>
                </a:solidFill>
                <a:latin typeface="Tahoma" panose="020B0604030504040204" pitchFamily="34" charset="0"/>
                <a:ea typeface="Tahoma" panose="020B0604030504040204" pitchFamily="34" charset="0"/>
                <a:cs typeface="Tahoma" panose="020B0604030504040204" pitchFamily="34" charset="0"/>
              </a:rPr>
              <a:t>He         She</a:t>
            </a:r>
          </a:p>
        </p:txBody>
      </p:sp>
      <p:sp>
        <p:nvSpPr>
          <p:cNvPr id="11" name="Rectangle 10"/>
          <p:cNvSpPr/>
          <p:nvPr/>
        </p:nvSpPr>
        <p:spPr>
          <a:xfrm>
            <a:off x="2924985" y="1010657"/>
            <a:ext cx="1718311" cy="1015663"/>
          </a:xfrm>
          <a:prstGeom prst="rect">
            <a:avLst/>
          </a:prstGeom>
        </p:spPr>
        <p:txBody>
          <a:bodyPr wrap="square">
            <a:spAutoFit/>
          </a:bodyPr>
          <a:lstStyle/>
          <a:p>
            <a:pPr lvl="0"/>
            <a:r>
              <a:rPr lang="en-US" sz="60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12" name="Picture 3" descr="2df2a1da-b47e-456f-9c54-3bed7d1fd0c5@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390" y="792075"/>
            <a:ext cx="6966450" cy="39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7989073" y="2342051"/>
            <a:ext cx="2722470" cy="707886"/>
          </a:xfrm>
          <a:prstGeom prst="rect">
            <a:avLst/>
          </a:prstGeom>
        </p:spPr>
        <p:txBody>
          <a:bodyPr wrap="square">
            <a:spAutoFit/>
          </a:bodyPr>
          <a:lstStyle/>
          <a:p>
            <a:pPr lvl="0"/>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She/They</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28209"/>
            <a:ext cx="1872349" cy="1491250"/>
          </a:xfrm>
          <a:prstGeom prst="rect">
            <a:avLst/>
          </a:prstGeom>
        </p:spPr>
      </p:pic>
      <p:sp>
        <p:nvSpPr>
          <p:cNvPr id="15"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
        <p:nvSpPr>
          <p:cNvPr id="16" name="Rectangle 15"/>
          <p:cNvSpPr/>
          <p:nvPr/>
        </p:nvSpPr>
        <p:spPr>
          <a:xfrm>
            <a:off x="7447229" y="955209"/>
            <a:ext cx="1718311" cy="1015663"/>
          </a:xfrm>
          <a:prstGeom prst="rect">
            <a:avLst/>
          </a:prstGeom>
        </p:spPr>
        <p:txBody>
          <a:bodyPr wrap="square">
            <a:spAutoFit/>
          </a:bodyPr>
          <a:lstStyle/>
          <a:p>
            <a:pPr lvl="0"/>
            <a:r>
              <a:rPr lang="en-US" sz="60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220384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3056124" y="130630"/>
            <a:ext cx="6479762" cy="1399160"/>
          </a:xfrm>
          <a:prstGeom prst="wedgeEllipseCallout">
            <a:avLst>
              <a:gd name="adj1" fmla="val 12752"/>
              <a:gd name="adj2" fmla="val 8291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94855" y="5277769"/>
            <a:ext cx="11002296" cy="1077218"/>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A respectful way to ask about someone’s gender       is to ask what pronouns they use.</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28209"/>
            <a:ext cx="1872349" cy="149125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99888" y="4744370"/>
            <a:ext cx="11592231" cy="779929"/>
          </a:xfrm>
          <a:prstGeom prst="rect">
            <a:avLst/>
          </a:prstGeom>
        </p:spPr>
      </p:pic>
      <p:pic>
        <p:nvPicPr>
          <p:cNvPr id="12" name="Picture 2" descr="b7342d0e-98ff-4bd2-8880-da03a032b3f0@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7820" y="1370260"/>
            <a:ext cx="7367798" cy="415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4803" y="549697"/>
            <a:ext cx="11002296" cy="584775"/>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“What are your pronouns?”</a:t>
            </a:r>
          </a:p>
        </p:txBody>
      </p:sp>
      <p:sp>
        <p:nvSpPr>
          <p:cNvPr id="14"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3084"/>
            <a:ext cx="1370700" cy="542321"/>
          </a:xfrm>
          <a:prstGeom prst="rect">
            <a:avLst/>
          </a:prstGeom>
        </p:spPr>
      </p:pic>
    </p:spTree>
    <p:extLst>
      <p:ext uri="{BB962C8B-B14F-4D97-AF65-F5344CB8AC3E}">
        <p14:creationId xmlns:p14="http://schemas.microsoft.com/office/powerpoint/2010/main" val="147798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13409</TotalTime>
  <Words>5157</Words>
  <Application>Microsoft Macintosh PowerPoint</Application>
  <PresentationFormat>Widescreen</PresentationFormat>
  <Paragraphs>508</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Comic Sans MS</vt:lpstr>
      <vt:lpstr>Tahoma</vt:lpstr>
      <vt:lpstr>Verdana</vt:lpstr>
      <vt:lpstr>Office Theme</vt:lpstr>
      <vt:lpstr>PowerPoint Presentation</vt:lpstr>
      <vt:lpstr>PowerPoint Presentation</vt:lpstr>
      <vt:lpstr>PowerPoint Presentation</vt:lpstr>
      <vt:lpstr>PowerPoint Presentation</vt:lpstr>
      <vt:lpstr>Gender</vt:lpstr>
      <vt:lpstr>What is your gender?</vt:lpstr>
      <vt:lpstr>Pronouns</vt:lpstr>
      <vt:lpstr>PowerPoint Presentation</vt:lpstr>
      <vt:lpstr>PowerPoint Presentation</vt:lpstr>
      <vt:lpstr>PowerPoint Presentation</vt:lpstr>
      <vt:lpstr>Stereotypes</vt:lpstr>
      <vt:lpstr>Gender Stereotypes</vt:lpstr>
      <vt:lpstr>Gender and children:  What we hear.</vt:lpstr>
      <vt:lpstr>Gender and children: The truth.</vt:lpstr>
      <vt:lpstr>Gender and women’s bodies: What we hear.</vt:lpstr>
      <vt:lpstr>Gender and women’s bodies:  The truth.</vt:lpstr>
      <vt:lpstr>Gender and men’s bodies:  What we hear.</vt:lpstr>
      <vt:lpstr>Gender and men’s bodies:  The truth.</vt:lpstr>
      <vt:lpstr>Gender and jobs: What we hear.</vt:lpstr>
      <vt:lpstr>Gender and jobs: The truth.</vt:lpstr>
      <vt:lpstr>Gender and emotions:  What we hear.</vt:lpstr>
      <vt:lpstr>Gender and emotions: The truth.</vt:lpstr>
      <vt:lpstr>PowerPoint Presentation</vt:lpstr>
      <vt:lpstr>PowerPoint Presentation</vt:lpstr>
      <vt:lpstr>Gender Stereotypes  and Bullying</vt:lpstr>
      <vt:lpstr>Gender stereotypes and  safety: Harassment.</vt:lpstr>
      <vt:lpstr>PowerPoint Presentation</vt:lpstr>
      <vt:lpstr>Stereotypes Game</vt:lpstr>
      <vt:lpstr>Men always have to pay for the date.</vt:lpstr>
      <vt:lpstr>Both people can pay for dates!</vt:lpstr>
      <vt:lpstr>PowerPoint Presentation</vt:lpstr>
      <vt:lpstr>Both people should cook and clean!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233</cp:revision>
  <cp:lastPrinted>2022-03-15T22:48:20Z</cp:lastPrinted>
  <dcterms:created xsi:type="dcterms:W3CDTF">2021-06-11T20:56:57Z</dcterms:created>
  <dcterms:modified xsi:type="dcterms:W3CDTF">2026-05-01T19:10:57Z</dcterms:modified>
</cp:coreProperties>
</file>