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57" r:id="rId2"/>
    <p:sldId id="428" r:id="rId3"/>
    <p:sldId id="259" r:id="rId4"/>
    <p:sldId id="258" r:id="rId5"/>
    <p:sldId id="429" r:id="rId6"/>
    <p:sldId id="430" r:id="rId7"/>
    <p:sldId id="431" r:id="rId8"/>
    <p:sldId id="432" r:id="rId9"/>
    <p:sldId id="433" r:id="rId10"/>
    <p:sldId id="434" r:id="rId11"/>
    <p:sldId id="452" r:id="rId12"/>
    <p:sldId id="435" r:id="rId13"/>
    <p:sldId id="436" r:id="rId14"/>
    <p:sldId id="441" r:id="rId15"/>
    <p:sldId id="442" r:id="rId16"/>
    <p:sldId id="443" r:id="rId17"/>
    <p:sldId id="445" r:id="rId18"/>
    <p:sldId id="447" r:id="rId19"/>
    <p:sldId id="272" r:id="rId20"/>
    <p:sldId id="453" r:id="rId21"/>
    <p:sldId id="451" r:id="rId22"/>
    <p:sldId id="449" r:id="rId23"/>
    <p:sldId id="454" r:id="rId24"/>
    <p:sldId id="438" r:id="rId25"/>
    <p:sldId id="439" r:id="rId26"/>
    <p:sldId id="440" r:id="rId27"/>
    <p:sldId id="450" r:id="rId28"/>
    <p:sldId id="290" r:id="rId29"/>
    <p:sldId id="293" r:id="rId30"/>
    <p:sldId id="291" r:id="rId31"/>
    <p:sldId id="383" r:id="rId32"/>
    <p:sldId id="382" r:id="rId33"/>
    <p:sldId id="295" r:id="rId34"/>
    <p:sldId id="455" r:id="rId35"/>
    <p:sldId id="45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1"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64464" autoAdjust="0"/>
  </p:normalViewPr>
  <p:slideViewPr>
    <p:cSldViewPr snapToGrid="0">
      <p:cViewPr varScale="1">
        <p:scale>
          <a:sx n="88" d="100"/>
          <a:sy n="88" d="100"/>
        </p:scale>
        <p:origin x="2384" y="176"/>
      </p:cViewPr>
      <p:guideLst/>
    </p:cSldViewPr>
  </p:slideViewPr>
  <p:notesTextViewPr>
    <p:cViewPr>
      <p:scale>
        <a:sx n="100" d="100"/>
        <a:sy n="100" d="100"/>
      </p:scale>
      <p:origin x="0" y="0"/>
    </p:cViewPr>
  </p:notesTextViewPr>
  <p:sorterViewPr>
    <p:cViewPr>
      <p:scale>
        <a:sx n="100" d="100"/>
        <a:sy n="100" d="100"/>
      </p:scale>
      <p:origin x="0" y="-8693"/>
    </p:cViewPr>
  </p:sorterViewPr>
  <p:notesViewPr>
    <p:cSldViewPr snapToGrid="0">
      <p:cViewPr>
        <p:scale>
          <a:sx n="150" d="100"/>
          <a:sy n="150" d="100"/>
        </p:scale>
        <p:origin x="726" y="-34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This</a:t>
            </a:r>
            <a:r>
              <a:rPr lang="en-US" sz="1200" i="1" kern="1200" baseline="0" dirty="0">
                <a:solidFill>
                  <a:schemeClr val="tx1"/>
                </a:solidFill>
                <a:effectLst/>
                <a:latin typeface="+mn-lt"/>
                <a:ea typeface="+mn-ea"/>
                <a:cs typeface="+mn-cs"/>
              </a:rPr>
              <a:t> class is all about relationships. To start us off, we are going to talk about how you meet new people, and safer ways to get to know someone.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82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a:t>
            </a:r>
            <a:r>
              <a:rPr lang="en-US" i="1" baseline="0" dirty="0"/>
              <a:t>o be safer, there are some things you should not share with someone you are just getting to know for the first time. You should never share private information like your last name, your age, or your address with someone in your outer red circle, because you can’t trust them. They might use that information to hurt you. You also should not share anything like a credit card, your ID, or social security numbers with someone you</a:t>
            </a:r>
            <a:r>
              <a:rPr lang="en-US" i="1" dirty="0"/>
              <a:t> do not know if you can trust. These are </a:t>
            </a:r>
            <a:r>
              <a:rPr lang="en-US" i="1" baseline="0" dirty="0"/>
              <a:t>people in your outer red circle of people you don’t know yet or don’t know well</a:t>
            </a:r>
            <a:r>
              <a:rPr lang="en-US" i="1" dirty="0"/>
              <a:t>. </a:t>
            </a:r>
            <a:endParaRPr lang="en-US" i="1" baseline="0" dirty="0"/>
          </a:p>
          <a:p>
            <a:endParaRPr lang="en-US" i="1" baseline="0" dirty="0"/>
          </a:p>
          <a:p>
            <a:r>
              <a:rPr lang="en-US" i="1" baseline="0" dirty="0"/>
              <a:t>If you aren’t sure if it is okay to share something with someone in your outer red circle, ask an adult you trust from your inner green circle of trust for help.</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176202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Say: </a:t>
            </a:r>
            <a:r>
              <a:rPr lang="en-US" sz="1200" i="1" kern="1200" dirty="0">
                <a:solidFill>
                  <a:schemeClr val="tx1"/>
                </a:solidFill>
                <a:effectLst/>
                <a:latin typeface="+mn-lt"/>
                <a:ea typeface="+mn-ea"/>
                <a:cs typeface="+mn-cs"/>
              </a:rPr>
              <a:t>One way you might get to know someone new is by asking them questions. We are going to talk next about questions that are okay and safe</a:t>
            </a:r>
            <a:r>
              <a:rPr lang="en-US" sz="1200" i="1" kern="1200" baseline="0" dirty="0">
                <a:solidFill>
                  <a:schemeClr val="tx1"/>
                </a:solidFill>
                <a:effectLst/>
                <a:latin typeface="+mn-lt"/>
                <a:ea typeface="+mn-ea"/>
                <a:cs typeface="+mn-cs"/>
              </a:rPr>
              <a:t> to ask someone </a:t>
            </a:r>
            <a:r>
              <a:rPr lang="en-US" i="1" dirty="0"/>
              <a:t>that you do not know yet.</a:t>
            </a:r>
            <a:r>
              <a:rPr lang="en-US" i="1" baseline="0" dirty="0"/>
              <a:t> These are people in your outer red circle</a:t>
            </a:r>
            <a:r>
              <a:rPr lang="en-US" i="1" dirty="0"/>
              <a:t>, and </a:t>
            </a:r>
            <a:r>
              <a:rPr lang="en-US" sz="1200" i="1" kern="1200" baseline="0" dirty="0">
                <a:solidFill>
                  <a:schemeClr val="tx1"/>
                </a:solidFill>
                <a:effectLst/>
                <a:latin typeface="+mn-lt"/>
                <a:ea typeface="+mn-ea"/>
                <a:cs typeface="+mn-cs"/>
              </a:rPr>
              <a:t>what questions are too personal or creepy to ask someone in your outer red circle.</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308482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Write “Yes” on one side of the board and “No” on the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In just a minute, you are going to find a partner. I am going to give you and your partner a card with a question on it. I want you to think about if this question is okay and safe to ask someone in your outer red circle of people you don’t yet know enough to trust, or if the question is too personal or too creepy. If the question is okay to ask, tape it under the word “Yes.” If it is not okay to ask, tape it under the word “No.”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Assist students as needed to find a partner. </a:t>
            </a:r>
            <a:r>
              <a:rPr lang="en-US" sz="1200" kern="1200" dirty="0">
                <a:solidFill>
                  <a:schemeClr val="tx1"/>
                </a:solidFill>
                <a:effectLst/>
                <a:latin typeface="+mn-lt"/>
                <a:ea typeface="+mn-ea"/>
                <a:cs typeface="+mn-cs"/>
              </a:rPr>
              <a:t>Pass out Okay to Ask?</a:t>
            </a:r>
            <a:r>
              <a:rPr lang="en-US" sz="1200" kern="1200" baseline="0" dirty="0">
                <a:solidFill>
                  <a:schemeClr val="tx1"/>
                </a:solidFill>
                <a:effectLst/>
                <a:latin typeface="+mn-lt"/>
                <a:ea typeface="+mn-ea"/>
                <a:cs typeface="+mn-cs"/>
              </a:rPr>
              <a:t> Activity Cards</a:t>
            </a:r>
            <a:r>
              <a:rPr lang="en-US" sz="1200" kern="1200" dirty="0">
                <a:solidFill>
                  <a:schemeClr val="tx1"/>
                </a:solidFill>
                <a:effectLst/>
                <a:latin typeface="+mn-lt"/>
                <a:ea typeface="+mn-ea"/>
                <a:cs typeface="+mn-cs"/>
              </a:rPr>
              <a:t> to student</a:t>
            </a:r>
            <a:r>
              <a:rPr lang="en-US" sz="1200" kern="1200" baseline="0" dirty="0">
                <a:solidFill>
                  <a:schemeClr val="tx1"/>
                </a:solidFill>
                <a:effectLst/>
                <a:latin typeface="+mn-lt"/>
                <a:ea typeface="+mn-ea"/>
                <a:cs typeface="+mn-cs"/>
              </a:rPr>
              <a:t> pairs (see template at end of lesson plan)</a:t>
            </a:r>
            <a:r>
              <a:rPr lang="en-US" sz="1200" kern="1200" dirty="0">
                <a:solidFill>
                  <a:schemeClr val="tx1"/>
                </a:solidFill>
                <a:effectLst/>
                <a:latin typeface="+mn-lt"/>
                <a:ea typeface="+mn-ea"/>
                <a:cs typeface="+mn-cs"/>
              </a:rPr>
              <a:t>. After all students have taped up their cards, use the next slides to go through the questions as a class.(</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162731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one PowerPoint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for each of the Okay to Ask?</a:t>
            </a:r>
            <a:r>
              <a:rPr lang="en-US" sz="1200" kern="1200" baseline="0" dirty="0">
                <a:solidFill>
                  <a:schemeClr val="tx1"/>
                </a:solidFill>
                <a:effectLst/>
                <a:latin typeface="+mn-lt"/>
                <a:ea typeface="+mn-ea"/>
                <a:cs typeface="+mn-cs"/>
              </a:rPr>
              <a:t> Activity</a:t>
            </a:r>
            <a:r>
              <a:rPr lang="en-US" sz="1200" kern="1200" dirty="0">
                <a:solidFill>
                  <a:schemeClr val="tx1"/>
                </a:solidFill>
                <a:effectLst/>
                <a:latin typeface="+mn-lt"/>
                <a:ea typeface="+mn-ea"/>
                <a:cs typeface="+mn-cs"/>
              </a:rPr>
              <a:t> Cards. After you display the slide, look to see where the corresponding</a:t>
            </a:r>
            <a:r>
              <a:rPr lang="en-US" sz="1200" kern="1200" baseline="0" dirty="0">
                <a:solidFill>
                  <a:schemeClr val="tx1"/>
                </a:solidFill>
                <a:effectLst/>
                <a:latin typeface="+mn-lt"/>
                <a:ea typeface="+mn-ea"/>
                <a:cs typeface="+mn-cs"/>
              </a:rPr>
              <a:t> card is on the chart paper.</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If needed, move the Okay to Ask? Activity</a:t>
            </a:r>
            <a:r>
              <a:rPr lang="en-US" sz="1200" kern="1200" baseline="0" dirty="0">
                <a:solidFill>
                  <a:schemeClr val="tx1"/>
                </a:solidFill>
                <a:effectLst/>
                <a:latin typeface="+mn-lt"/>
                <a:ea typeface="+mn-ea"/>
                <a:cs typeface="+mn-cs"/>
              </a:rPr>
              <a:t> Card to the correct side.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Sample talking points:</a:t>
            </a:r>
          </a:p>
          <a:p>
            <a:pPr marL="171450" indent="-171450">
              <a:buFont typeface="Arial" panose="020B0604020202020204" pitchFamily="34" charset="0"/>
              <a:buChar char="•"/>
            </a:pPr>
            <a:r>
              <a:rPr lang="en-US" sz="1200" i="1" kern="1200" baseline="0" dirty="0">
                <a:solidFill>
                  <a:schemeClr val="tx1"/>
                </a:solidFill>
                <a:effectLst/>
                <a:latin typeface="+mn-lt"/>
                <a:ea typeface="+mn-ea"/>
                <a:cs typeface="+mn-cs"/>
              </a:rPr>
              <a:t>Asking “</a:t>
            </a:r>
            <a:r>
              <a:rPr lang="en-US" sz="1200" i="1" kern="1200" dirty="0">
                <a:solidFill>
                  <a:schemeClr val="tx1"/>
                </a:solidFill>
                <a:effectLst/>
                <a:latin typeface="+mn-lt"/>
                <a:ea typeface="+mn-ea"/>
                <a:cs typeface="+mn-cs"/>
              </a:rPr>
              <a:t>How are you?” is a great way to start a conversation with someone new.</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This question is not too personal.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4071762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one PowerPoint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for each of the Okay to Ask?</a:t>
            </a:r>
            <a:r>
              <a:rPr lang="en-US" sz="1200" kern="1200" baseline="0" dirty="0">
                <a:solidFill>
                  <a:schemeClr val="tx1"/>
                </a:solidFill>
                <a:effectLst/>
                <a:latin typeface="+mn-lt"/>
                <a:ea typeface="+mn-ea"/>
                <a:cs typeface="+mn-cs"/>
              </a:rPr>
              <a:t> Activity</a:t>
            </a:r>
            <a:r>
              <a:rPr lang="en-US" sz="1200" kern="1200" dirty="0">
                <a:solidFill>
                  <a:schemeClr val="tx1"/>
                </a:solidFill>
                <a:effectLst/>
                <a:latin typeface="+mn-lt"/>
                <a:ea typeface="+mn-ea"/>
                <a:cs typeface="+mn-cs"/>
              </a:rPr>
              <a:t> Cards. After you display the slide, look to see where the corresponding</a:t>
            </a:r>
            <a:r>
              <a:rPr lang="en-US" sz="1200" kern="1200" baseline="0" dirty="0">
                <a:solidFill>
                  <a:schemeClr val="tx1"/>
                </a:solidFill>
                <a:effectLst/>
                <a:latin typeface="+mn-lt"/>
                <a:ea typeface="+mn-ea"/>
                <a:cs typeface="+mn-cs"/>
              </a:rPr>
              <a:t> card is on the chart paper.</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If needed, move the Okay to Ask? Activity</a:t>
            </a:r>
            <a:r>
              <a:rPr lang="en-US" sz="1200" kern="1200" baseline="0" dirty="0">
                <a:solidFill>
                  <a:schemeClr val="tx1"/>
                </a:solidFill>
                <a:effectLst/>
                <a:latin typeface="+mn-lt"/>
                <a:ea typeface="+mn-ea"/>
                <a:cs typeface="+mn-cs"/>
              </a:rPr>
              <a:t> Card to the correct side.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Sample talking points:</a:t>
            </a:r>
          </a:p>
          <a:p>
            <a:pPr marL="171450" indent="-171450">
              <a:buFont typeface="Arial" panose="020B0604020202020204" pitchFamily="34" charset="0"/>
              <a:buChar char="•"/>
            </a:pPr>
            <a:r>
              <a:rPr lang="en-US" sz="1200" i="1" kern="1200" baseline="0" dirty="0">
                <a:solidFill>
                  <a:schemeClr val="tx1"/>
                </a:solidFill>
                <a:effectLst/>
                <a:latin typeface="+mn-lt"/>
                <a:ea typeface="+mn-ea"/>
                <a:cs typeface="+mn-cs"/>
              </a:rPr>
              <a:t>Asking “Can I touch your hair</a:t>
            </a:r>
            <a:r>
              <a:rPr lang="en-US" sz="1200" i="1" kern="1200" dirty="0">
                <a:solidFill>
                  <a:schemeClr val="tx1"/>
                </a:solidFill>
                <a:effectLst/>
                <a:latin typeface="+mn-lt"/>
                <a:ea typeface="+mn-ea"/>
                <a:cs typeface="+mn-cs"/>
              </a:rPr>
              <a:t>?” is not a safe way to start a conversation with someone new.</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This question is creepy.</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The other person will probably feel weird, uncomfortable, or scared</a:t>
            </a:r>
            <a:r>
              <a:rPr lang="en-US" sz="1200" i="1" kern="1200" baseline="0" dirty="0">
                <a:solidFill>
                  <a:schemeClr val="tx1"/>
                </a:solidFill>
                <a:effectLst/>
                <a:latin typeface="+mn-lt"/>
                <a:ea typeface="+mn-ea"/>
                <a:cs typeface="+mn-cs"/>
              </a:rPr>
              <a:t> if you ask this.</a:t>
            </a:r>
            <a:r>
              <a:rPr lang="en-US" sz="1200" i="1" kern="1200" dirty="0">
                <a:solidFill>
                  <a:schemeClr val="tx1"/>
                </a:solidFill>
                <a:effectLst/>
                <a:latin typeface="+mn-lt"/>
                <a:ea typeface="+mn-ea"/>
                <a:cs typeface="+mn-cs"/>
              </a:rPr>
              <a:t>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188536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one PowerPoint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for each of the Okay to Ask?</a:t>
            </a:r>
            <a:r>
              <a:rPr lang="en-US" sz="1200" kern="1200" baseline="0" dirty="0">
                <a:solidFill>
                  <a:schemeClr val="tx1"/>
                </a:solidFill>
                <a:effectLst/>
                <a:latin typeface="+mn-lt"/>
                <a:ea typeface="+mn-ea"/>
                <a:cs typeface="+mn-cs"/>
              </a:rPr>
              <a:t> Activity</a:t>
            </a:r>
            <a:r>
              <a:rPr lang="en-US" sz="1200" kern="1200" dirty="0">
                <a:solidFill>
                  <a:schemeClr val="tx1"/>
                </a:solidFill>
                <a:effectLst/>
                <a:latin typeface="+mn-lt"/>
                <a:ea typeface="+mn-ea"/>
                <a:cs typeface="+mn-cs"/>
              </a:rPr>
              <a:t> Cards. After you display the slide, look to see where the corresponding</a:t>
            </a:r>
            <a:r>
              <a:rPr lang="en-US" sz="1200" kern="1200" baseline="0" dirty="0">
                <a:solidFill>
                  <a:schemeClr val="tx1"/>
                </a:solidFill>
                <a:effectLst/>
                <a:latin typeface="+mn-lt"/>
                <a:ea typeface="+mn-ea"/>
                <a:cs typeface="+mn-cs"/>
              </a:rPr>
              <a:t> card is on the chart paper.</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If needed, move the Okay to Ask? Activity</a:t>
            </a:r>
            <a:r>
              <a:rPr lang="en-US" sz="1200" kern="1200" baseline="0" dirty="0">
                <a:solidFill>
                  <a:schemeClr val="tx1"/>
                </a:solidFill>
                <a:effectLst/>
                <a:latin typeface="+mn-lt"/>
                <a:ea typeface="+mn-ea"/>
                <a:cs typeface="+mn-cs"/>
              </a:rPr>
              <a:t> Card to the correct side.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Sample talking points:</a:t>
            </a:r>
          </a:p>
          <a:p>
            <a:pPr marL="171450" indent="-171450">
              <a:buFont typeface="Arial" panose="020B0604020202020204" pitchFamily="34" charset="0"/>
              <a:buChar char="•"/>
            </a:pPr>
            <a:r>
              <a:rPr lang="en-US" sz="1200" i="1" kern="1200" baseline="0" dirty="0">
                <a:solidFill>
                  <a:schemeClr val="tx1"/>
                </a:solidFill>
                <a:effectLst/>
                <a:latin typeface="+mn-lt"/>
                <a:ea typeface="+mn-ea"/>
                <a:cs typeface="+mn-cs"/>
              </a:rPr>
              <a:t>Asking “</a:t>
            </a:r>
            <a:r>
              <a:rPr lang="en-US" sz="1200" i="1" kern="1200" dirty="0">
                <a:solidFill>
                  <a:schemeClr val="tx1"/>
                </a:solidFill>
                <a:effectLst/>
                <a:latin typeface="+mn-lt"/>
                <a:ea typeface="+mn-ea"/>
                <a:cs typeface="+mn-cs"/>
              </a:rPr>
              <a:t>Where do you live?” is not a safe way to start a conversation with someone new.</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This question is too personal</a:t>
            </a:r>
            <a:r>
              <a:rPr lang="en-US" sz="1200" i="1" kern="1200" baseline="0" dirty="0">
                <a:solidFill>
                  <a:schemeClr val="tx1"/>
                </a:solidFill>
                <a:effectLst/>
                <a:latin typeface="+mn-lt"/>
                <a:ea typeface="+mn-ea"/>
                <a:cs typeface="+mn-cs"/>
              </a:rPr>
              <a:t> for someone in your red circle.</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335289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one PowerPoint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for each of the Okay to Ask?</a:t>
            </a:r>
            <a:r>
              <a:rPr lang="en-US" sz="1200" kern="1200" baseline="0" dirty="0">
                <a:solidFill>
                  <a:schemeClr val="tx1"/>
                </a:solidFill>
                <a:effectLst/>
                <a:latin typeface="+mn-lt"/>
                <a:ea typeface="+mn-ea"/>
                <a:cs typeface="+mn-cs"/>
              </a:rPr>
              <a:t> Activity</a:t>
            </a:r>
            <a:r>
              <a:rPr lang="en-US" sz="1200" kern="1200" dirty="0">
                <a:solidFill>
                  <a:schemeClr val="tx1"/>
                </a:solidFill>
                <a:effectLst/>
                <a:latin typeface="+mn-lt"/>
                <a:ea typeface="+mn-ea"/>
                <a:cs typeface="+mn-cs"/>
              </a:rPr>
              <a:t> Cards. After you display the slide, look to see where the corresponding</a:t>
            </a:r>
            <a:r>
              <a:rPr lang="en-US" sz="1200" kern="1200" baseline="0" dirty="0">
                <a:solidFill>
                  <a:schemeClr val="tx1"/>
                </a:solidFill>
                <a:effectLst/>
                <a:latin typeface="+mn-lt"/>
                <a:ea typeface="+mn-ea"/>
                <a:cs typeface="+mn-cs"/>
              </a:rPr>
              <a:t> card is on the chart paper.</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If needed, move the Okay to Ask? Activity</a:t>
            </a:r>
            <a:r>
              <a:rPr lang="en-US" sz="1200" kern="1200" baseline="0" dirty="0">
                <a:solidFill>
                  <a:schemeClr val="tx1"/>
                </a:solidFill>
                <a:effectLst/>
                <a:latin typeface="+mn-lt"/>
                <a:ea typeface="+mn-ea"/>
                <a:cs typeface="+mn-cs"/>
              </a:rPr>
              <a:t> Card to the correct side.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Sample talking points:</a:t>
            </a:r>
          </a:p>
          <a:p>
            <a:pPr marL="171450" indent="-171450">
              <a:buFont typeface="Arial" panose="020B0604020202020204" pitchFamily="34" charset="0"/>
              <a:buChar char="•"/>
            </a:pPr>
            <a:r>
              <a:rPr lang="en-US" sz="1200" i="1" kern="1200" baseline="0" dirty="0">
                <a:solidFill>
                  <a:schemeClr val="tx1"/>
                </a:solidFill>
                <a:effectLst/>
                <a:latin typeface="+mn-lt"/>
                <a:ea typeface="+mn-ea"/>
                <a:cs typeface="+mn-cs"/>
              </a:rPr>
              <a:t>Asking “What do you like to do for fun</a:t>
            </a:r>
            <a:r>
              <a:rPr lang="en-US" sz="1200" i="1" kern="1200" dirty="0">
                <a:solidFill>
                  <a:schemeClr val="tx1"/>
                </a:solidFill>
                <a:effectLst/>
                <a:latin typeface="+mn-lt"/>
                <a:ea typeface="+mn-ea"/>
                <a:cs typeface="+mn-cs"/>
              </a:rPr>
              <a:t>?” is a great way to start a conversation with someone new.</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This question is not too personal.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1331998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one PowerPoint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for each of the Okay to Ask?</a:t>
            </a:r>
            <a:r>
              <a:rPr lang="en-US" sz="1200" kern="1200" baseline="0" dirty="0">
                <a:solidFill>
                  <a:schemeClr val="tx1"/>
                </a:solidFill>
                <a:effectLst/>
                <a:latin typeface="+mn-lt"/>
                <a:ea typeface="+mn-ea"/>
                <a:cs typeface="+mn-cs"/>
              </a:rPr>
              <a:t> Activity</a:t>
            </a:r>
            <a:r>
              <a:rPr lang="en-US" sz="1200" kern="1200" dirty="0">
                <a:solidFill>
                  <a:schemeClr val="tx1"/>
                </a:solidFill>
                <a:effectLst/>
                <a:latin typeface="+mn-lt"/>
                <a:ea typeface="+mn-ea"/>
                <a:cs typeface="+mn-cs"/>
              </a:rPr>
              <a:t> Cards. After you display the slide, look to see where the corresponding</a:t>
            </a:r>
            <a:r>
              <a:rPr lang="en-US" sz="1200" kern="1200" baseline="0" dirty="0">
                <a:solidFill>
                  <a:schemeClr val="tx1"/>
                </a:solidFill>
                <a:effectLst/>
                <a:latin typeface="+mn-lt"/>
                <a:ea typeface="+mn-ea"/>
                <a:cs typeface="+mn-cs"/>
              </a:rPr>
              <a:t> card is on the chart paper.</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If needed, move the Okay to Ask? Activity</a:t>
            </a:r>
            <a:r>
              <a:rPr lang="en-US" sz="1200" kern="1200" baseline="0" dirty="0">
                <a:solidFill>
                  <a:schemeClr val="tx1"/>
                </a:solidFill>
                <a:effectLst/>
                <a:latin typeface="+mn-lt"/>
                <a:ea typeface="+mn-ea"/>
                <a:cs typeface="+mn-cs"/>
              </a:rPr>
              <a:t> Card to the correct side.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Sample talking points:</a:t>
            </a:r>
          </a:p>
          <a:p>
            <a:pPr marL="171450" indent="-171450">
              <a:buFont typeface="Arial" panose="020B0604020202020204" pitchFamily="34" charset="0"/>
              <a:buChar char="•"/>
            </a:pPr>
            <a:r>
              <a:rPr lang="en-US" sz="1200" i="1" kern="1200" baseline="0" dirty="0">
                <a:solidFill>
                  <a:schemeClr val="tx1"/>
                </a:solidFill>
                <a:effectLst/>
                <a:latin typeface="+mn-lt"/>
                <a:ea typeface="+mn-ea"/>
                <a:cs typeface="+mn-cs"/>
              </a:rPr>
              <a:t>Asking “</a:t>
            </a:r>
            <a:r>
              <a:rPr lang="en-US" sz="1200" i="1" kern="1200" dirty="0">
                <a:solidFill>
                  <a:schemeClr val="tx1"/>
                </a:solidFill>
                <a:effectLst/>
                <a:latin typeface="+mn-lt"/>
                <a:ea typeface="+mn-ea"/>
                <a:cs typeface="+mn-cs"/>
              </a:rPr>
              <a:t>What is your favorite food?” is a great way to start a conversation with someone new.</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This question is not too personal.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3886784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one PowerPoint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for each of the Okay to Ask?</a:t>
            </a:r>
            <a:r>
              <a:rPr lang="en-US" sz="1200" kern="1200" baseline="0" dirty="0">
                <a:solidFill>
                  <a:schemeClr val="tx1"/>
                </a:solidFill>
                <a:effectLst/>
                <a:latin typeface="+mn-lt"/>
                <a:ea typeface="+mn-ea"/>
                <a:cs typeface="+mn-cs"/>
              </a:rPr>
              <a:t> Activity</a:t>
            </a:r>
            <a:r>
              <a:rPr lang="en-US" sz="1200" kern="1200" dirty="0">
                <a:solidFill>
                  <a:schemeClr val="tx1"/>
                </a:solidFill>
                <a:effectLst/>
                <a:latin typeface="+mn-lt"/>
                <a:ea typeface="+mn-ea"/>
                <a:cs typeface="+mn-cs"/>
              </a:rPr>
              <a:t> Cards. After you display the slide, look to see where the corresponding</a:t>
            </a:r>
            <a:r>
              <a:rPr lang="en-US" sz="1200" kern="1200" baseline="0" dirty="0">
                <a:solidFill>
                  <a:schemeClr val="tx1"/>
                </a:solidFill>
                <a:effectLst/>
                <a:latin typeface="+mn-lt"/>
                <a:ea typeface="+mn-ea"/>
                <a:cs typeface="+mn-cs"/>
              </a:rPr>
              <a:t> card is on the chart paper.</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If needed, move the Okay to Ask? Activity</a:t>
            </a:r>
            <a:r>
              <a:rPr lang="en-US" sz="1200" kern="1200" baseline="0" dirty="0">
                <a:solidFill>
                  <a:schemeClr val="tx1"/>
                </a:solidFill>
                <a:effectLst/>
                <a:latin typeface="+mn-lt"/>
                <a:ea typeface="+mn-ea"/>
                <a:cs typeface="+mn-cs"/>
              </a:rPr>
              <a:t> Card to the correct side.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Sample talking points:</a:t>
            </a:r>
          </a:p>
          <a:p>
            <a:pPr marL="171450" indent="-171450">
              <a:buFont typeface="Arial" panose="020B0604020202020204" pitchFamily="34" charset="0"/>
              <a:buChar char="•"/>
            </a:pPr>
            <a:r>
              <a:rPr lang="en-US" sz="1200" i="1" kern="1200" baseline="0" dirty="0">
                <a:solidFill>
                  <a:schemeClr val="tx1"/>
                </a:solidFill>
                <a:effectLst/>
                <a:latin typeface="+mn-lt"/>
                <a:ea typeface="+mn-ea"/>
                <a:cs typeface="+mn-cs"/>
              </a:rPr>
              <a:t>Asking “</a:t>
            </a:r>
            <a:r>
              <a:rPr lang="en-US" sz="1200" i="1" kern="1200" dirty="0">
                <a:solidFill>
                  <a:schemeClr val="tx1"/>
                </a:solidFill>
                <a:effectLst/>
                <a:latin typeface="+mn-lt"/>
                <a:ea typeface="+mn-ea"/>
                <a:cs typeface="+mn-cs"/>
              </a:rPr>
              <a:t>What TV shows do</a:t>
            </a:r>
            <a:r>
              <a:rPr lang="en-US" sz="1200" i="1" kern="1200" baseline="0" dirty="0">
                <a:solidFill>
                  <a:schemeClr val="tx1"/>
                </a:solidFill>
                <a:effectLst/>
                <a:latin typeface="+mn-lt"/>
                <a:ea typeface="+mn-ea"/>
                <a:cs typeface="+mn-cs"/>
              </a:rPr>
              <a:t> y</a:t>
            </a:r>
            <a:r>
              <a:rPr lang="en-US" sz="1200" i="1" kern="1200" dirty="0">
                <a:solidFill>
                  <a:schemeClr val="tx1"/>
                </a:solidFill>
                <a:effectLst/>
                <a:latin typeface="+mn-lt"/>
                <a:ea typeface="+mn-ea"/>
                <a:cs typeface="+mn-cs"/>
              </a:rPr>
              <a:t>ou like</a:t>
            </a:r>
            <a:r>
              <a:rPr lang="en-US" sz="1200" i="1" kern="1200" baseline="0" dirty="0">
                <a:solidFill>
                  <a:schemeClr val="tx1"/>
                </a:solidFill>
                <a:effectLst/>
                <a:latin typeface="+mn-lt"/>
                <a:ea typeface="+mn-ea"/>
                <a:cs typeface="+mn-cs"/>
              </a:rPr>
              <a:t> to watch</a:t>
            </a:r>
            <a:r>
              <a:rPr lang="en-US" sz="1200" i="1" kern="1200" dirty="0">
                <a:solidFill>
                  <a:schemeClr val="tx1"/>
                </a:solidFill>
                <a:effectLst/>
                <a:latin typeface="+mn-lt"/>
                <a:ea typeface="+mn-ea"/>
                <a:cs typeface="+mn-cs"/>
              </a:rPr>
              <a:t>?” is a great way to start a conversation with someone new.</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This question is not too personal.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3958308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the large class Healthy Relationship Toolbox to review the Healthy Relationship Tools (I Statement, Relationship Map, NO!, and Consent Check-In). You can ask students to pull off one tool at a time and discuss what it is and how it is used. It can be particularly helpful for this review if you give students specific scenarios to think through. For example, you might ask, “If your friend lies to you, what is one I Statement you could use to tell your friend how you feel?” You may even consider using examples of situations that have</a:t>
            </a:r>
            <a:r>
              <a:rPr lang="en-US" sz="1200" kern="1200" baseline="0" dirty="0">
                <a:solidFill>
                  <a:schemeClr val="tx1"/>
                </a:solidFill>
                <a:effectLst/>
                <a:latin typeface="+mn-lt"/>
                <a:ea typeface="+mn-ea"/>
                <a:cs typeface="+mn-cs"/>
              </a:rPr>
              <a:t> recently </a:t>
            </a:r>
            <a:r>
              <a:rPr lang="en-US" sz="1200" kern="1200" dirty="0">
                <a:solidFill>
                  <a:schemeClr val="tx1"/>
                </a:solidFill>
                <a:effectLst/>
                <a:latin typeface="+mn-lt"/>
                <a:ea typeface="+mn-ea"/>
                <a:cs typeface="+mn-cs"/>
              </a:rPr>
              <a:t>occurred in your classroom,</a:t>
            </a:r>
            <a:r>
              <a:rPr lang="en-US" sz="1200" kern="1200" baseline="0" dirty="0">
                <a:solidFill>
                  <a:schemeClr val="tx1"/>
                </a:solidFill>
                <a:effectLst/>
                <a:latin typeface="+mn-lt"/>
                <a:ea typeface="+mn-ea"/>
                <a:cs typeface="+mn-cs"/>
              </a:rPr>
              <a:t> as long as doing so does not break student confidentiality</a:t>
            </a:r>
            <a:r>
              <a:rPr lang="en-US" sz="1200" kern="1200" dirty="0">
                <a:solidFill>
                  <a:schemeClr val="tx1"/>
                </a:solidFill>
                <a:effectLst/>
                <a:latin typeface="+mn-lt"/>
                <a:ea typeface="+mn-ea"/>
                <a:cs typeface="+mn-cs"/>
              </a:rPr>
              <a:t>. </a:t>
            </a:r>
            <a:r>
              <a:rPr lang="en-US" sz="1200" b="0" kern="1200" dirty="0">
                <a:solidFill>
                  <a:srgbClr val="FF0000"/>
                </a:solidFill>
                <a:effectLst/>
                <a:latin typeface="+mn-lt"/>
                <a:ea typeface="+mn-ea"/>
                <a:cs typeface="+mn-cs"/>
              </a:rPr>
              <a:t>You can also ask students to connect the toolbox</a:t>
            </a:r>
            <a:r>
              <a:rPr lang="en-US" sz="1200" b="0" kern="1200" baseline="0" dirty="0">
                <a:solidFill>
                  <a:srgbClr val="FF0000"/>
                </a:solidFill>
                <a:effectLst/>
                <a:latin typeface="+mn-lt"/>
                <a:ea typeface="+mn-ea"/>
                <a:cs typeface="+mn-cs"/>
              </a:rPr>
              <a:t> tools to their current relationships. You might say, “Can anyone volunteer and tell me about something going on in your life right now that the toolbox could help you with?”</a:t>
            </a:r>
            <a:endParaRPr lang="en-US" b="0" dirty="0">
              <a:solidFill>
                <a:srgbClr val="FF0000"/>
              </a:solidFill>
              <a:effectLst/>
            </a:endParaRPr>
          </a:p>
          <a:p>
            <a:endParaRPr lang="en-US" dirty="0"/>
          </a:p>
          <a:p>
            <a:r>
              <a:rPr lang="en-US" dirty="0"/>
              <a:t>Instructions</a:t>
            </a:r>
            <a:r>
              <a:rPr lang="en-US" baseline="0" dirty="0"/>
              <a:t> for how to use each</a:t>
            </a:r>
            <a:r>
              <a:rPr lang="en-US" dirty="0"/>
              <a:t> Healthy Relationship</a:t>
            </a:r>
            <a:r>
              <a:rPr lang="en-US" baseline="0" dirty="0"/>
              <a:t> Tool can be found in the following classes:</a:t>
            </a:r>
          </a:p>
          <a:p>
            <a:pPr marL="171450" indent="-171450">
              <a:buFont typeface="Arial" panose="020B0604020202020204" pitchFamily="34" charset="0"/>
              <a:buChar char="•"/>
            </a:pPr>
            <a:r>
              <a:rPr lang="en-US" b="1" baseline="0" dirty="0"/>
              <a:t>I Statements</a:t>
            </a:r>
            <a:r>
              <a:rPr lang="en-US" b="0" baseline="0" dirty="0"/>
              <a:t>: Classes 2 and 3</a:t>
            </a:r>
          </a:p>
          <a:p>
            <a:pPr marL="171450" indent="-171450">
              <a:buFont typeface="Arial" panose="020B0604020202020204" pitchFamily="34" charset="0"/>
              <a:buChar char="•"/>
            </a:pPr>
            <a:r>
              <a:rPr lang="en-US" b="1" baseline="0" dirty="0"/>
              <a:t>Relationship Map</a:t>
            </a:r>
            <a:r>
              <a:rPr lang="en-US" b="0" baseline="0" dirty="0"/>
              <a:t>: Class 4</a:t>
            </a:r>
          </a:p>
          <a:p>
            <a:pPr marL="171450" indent="-171450">
              <a:buFont typeface="Arial" panose="020B0604020202020204" pitchFamily="34" charset="0"/>
              <a:buChar char="•"/>
            </a:pPr>
            <a:r>
              <a:rPr lang="en-US" b="1" baseline="0" dirty="0"/>
              <a:t>NO!: </a:t>
            </a:r>
            <a:r>
              <a:rPr lang="en-US" b="0" baseline="0" dirty="0"/>
              <a:t>Class 5</a:t>
            </a:r>
          </a:p>
          <a:p>
            <a:pPr marL="171450" indent="-171450">
              <a:buFont typeface="Arial" panose="020B0604020202020204" pitchFamily="34" charset="0"/>
              <a:buChar char="•"/>
            </a:pPr>
            <a:r>
              <a:rPr lang="en-US" b="1" baseline="0" dirty="0"/>
              <a:t>Consent Check-In: </a:t>
            </a:r>
            <a:r>
              <a:rPr lang="en-US" b="0" baseline="0" dirty="0"/>
              <a:t>Class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Say: </a:t>
            </a:r>
            <a:r>
              <a:rPr lang="en-US" sz="1200" i="1" kern="1200" dirty="0">
                <a:solidFill>
                  <a:schemeClr val="tx1"/>
                </a:solidFill>
                <a:effectLst/>
                <a:latin typeface="+mn-lt"/>
                <a:ea typeface="+mn-ea"/>
                <a:cs typeface="+mn-cs"/>
              </a:rPr>
              <a:t>Now that we’ve talked about safer ways</a:t>
            </a:r>
            <a:r>
              <a:rPr lang="en-US" sz="1200" i="1" kern="1200" baseline="0" dirty="0">
                <a:solidFill>
                  <a:schemeClr val="tx1"/>
                </a:solidFill>
                <a:effectLst/>
                <a:latin typeface="+mn-lt"/>
                <a:ea typeface="+mn-ea"/>
                <a:cs typeface="+mn-cs"/>
              </a:rPr>
              <a:t> to get to know someone new, let’s talk about how to let someone know you are listening!</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3417996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Say:</a:t>
            </a:r>
            <a:r>
              <a:rPr lang="en-US" sz="1200" b="0" i="0" u="none" strike="noStrike" kern="1200" baseline="0" dirty="0">
                <a:solidFill>
                  <a:schemeClr val="tx1"/>
                </a:solidFill>
                <a:effectLst/>
                <a:latin typeface="+mn-lt"/>
                <a:ea typeface="+mn-ea"/>
                <a:cs typeface="+mn-cs"/>
              </a:rPr>
              <a:t> </a:t>
            </a:r>
            <a:r>
              <a:rPr lang="en-US" sz="1200" b="0" i="1" u="none" strike="noStrike" kern="1200" baseline="0" dirty="0">
                <a:solidFill>
                  <a:schemeClr val="tx1"/>
                </a:solidFill>
                <a:effectLst/>
                <a:latin typeface="+mn-lt"/>
                <a:ea typeface="+mn-ea"/>
                <a:cs typeface="+mn-cs"/>
              </a:rPr>
              <a:t>As you are getting to know someone new, it’s important to really show them that you are listening. </a:t>
            </a:r>
            <a:r>
              <a:rPr lang="en-US" sz="1200" b="0" i="1" u="none" strike="noStrike" kern="1200" dirty="0">
                <a:solidFill>
                  <a:schemeClr val="tx1"/>
                </a:solidFill>
                <a:effectLst/>
                <a:latin typeface="+mn-lt"/>
                <a:ea typeface="+mn-ea"/>
                <a:cs typeface="+mn-cs"/>
              </a:rPr>
              <a:t>One way to let the other person know you are paying attention is to make eye contact. Not everyone likes to make eye contact though. What are other ways you can show someone that you’re paying attention?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a:t>
            </a:r>
            <a:r>
              <a:rPr lang="en-US" i="0" baseline="0" dirty="0"/>
              <a:t> As students make suggestions, write their ideas on the board or a piece of chart paper. Some sample ideas are included below and on the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Putting down your 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mn-cs"/>
              </a:rPr>
              <a:t>Nodding your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mn-cs"/>
              </a:rPr>
              <a:t>Asking questions about the thing the other person is talking about</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2700544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Say: </a:t>
            </a:r>
            <a:r>
              <a:rPr lang="en-US" i="1" dirty="0">
                <a:effectLst/>
              </a:rPr>
              <a:t>In just a minute, everyone is going to</a:t>
            </a:r>
            <a:r>
              <a:rPr lang="en-US" i="1" baseline="0" dirty="0">
                <a:effectLst/>
              </a:rPr>
              <a:t> walk around the room and pretend like you are meeting each other for the first time. When you go up to someone, you can introduce yourself by saying hi and telling the other person your name. You might shake hands with each other but remember to ask for consent first. Then, you can ask one of the Ok to Ask questions on the screen. Make sure to show that you are paying attention as the other person answers. Then, you can switch roles. The person who just answered a question can ask the next question. Once both people have asked and answered questions, look for someone else to partner with. Keep talking to new people until I tell you to stop.</a:t>
            </a:r>
          </a:p>
          <a:p>
            <a:endParaRPr lang="en-US" i="1" baseline="0" dirty="0">
              <a:effectLst/>
            </a:endParaRPr>
          </a:p>
          <a:p>
            <a:r>
              <a:rPr lang="en-US" i="0" baseline="0" dirty="0">
                <a:effectLst/>
              </a:rPr>
              <a:t>Support students as needed to practice their skills for approximately five minutes.</a:t>
            </a: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3423259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Say: </a:t>
            </a:r>
            <a:r>
              <a:rPr lang="en-US" sz="1200" i="1" kern="1200" dirty="0">
                <a:solidFill>
                  <a:schemeClr val="tx1"/>
                </a:solidFill>
                <a:effectLst/>
                <a:latin typeface="+mn-lt"/>
                <a:ea typeface="+mn-ea"/>
                <a:cs typeface="+mn-cs"/>
              </a:rPr>
              <a:t>Great job</a:t>
            </a:r>
            <a:r>
              <a:rPr lang="en-US" sz="1200" i="1" kern="1200" baseline="0" dirty="0">
                <a:solidFill>
                  <a:schemeClr val="tx1"/>
                </a:solidFill>
                <a:effectLst/>
                <a:latin typeface="+mn-lt"/>
                <a:ea typeface="+mn-ea"/>
                <a:cs typeface="+mn-cs"/>
              </a:rPr>
              <a:t> practicing getting to know new people! The last thing we will do today is talk about how people you have just met move from your outer red circle of people you don’t know and can’t trust yet to your middle yellow circle of  people you are getting to know and eventually to your inner green circle of people you trust.</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251046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It takes a long time for someone to move</a:t>
            </a:r>
            <a:r>
              <a:rPr lang="en-US" i="1" baseline="0" dirty="0"/>
              <a:t> into your middle yellow circle of people that you are getting to know, and for you to be able to start to trust that person. It doesn’t happen overnight! It takes weeks to months for you to get to know someone well enough for you to begin to trust them. And remember, if you’ve only ever talked to someone online, they stay in your outer red circle.</a:t>
            </a:r>
          </a:p>
          <a:p>
            <a:endParaRPr lang="en-US" i="1" baseline="0" dirty="0"/>
          </a:p>
          <a:p>
            <a:r>
              <a:rPr lang="en-US" i="1" baseline="0" dirty="0"/>
              <a:t>After weeks or months have gone by, someone you met may move into the yellow circle.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436387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i="1" baseline="0" dirty="0"/>
              <a:t>If you aren’t sure if someone is in your middle yellow circle, or if it’s safe to share information with someone, who could you 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You can ask an adult from your inner green circle of trust.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962082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You</a:t>
            </a:r>
            <a:r>
              <a:rPr lang="en-US" i="1" baseline="0" dirty="0"/>
              <a:t> know and are getting to know and</a:t>
            </a:r>
            <a:r>
              <a:rPr lang="en-US" i="1" dirty="0"/>
              <a:t> learning if </a:t>
            </a:r>
            <a:r>
              <a:rPr lang="en-US" i="1" baseline="0" dirty="0"/>
              <a:t>you can trust people in your middle yellow circle. </a:t>
            </a:r>
            <a:r>
              <a:rPr lang="en-US" i="1" dirty="0"/>
              <a:t>Over months to years, someone can move from your middle yellow circle of people you are getting to know into your</a:t>
            </a:r>
            <a:r>
              <a:rPr lang="en-US" i="1" baseline="0" dirty="0"/>
              <a:t> close </a:t>
            </a:r>
            <a:r>
              <a:rPr lang="en-US" i="1" dirty="0"/>
              <a:t>circle</a:t>
            </a:r>
            <a:r>
              <a:rPr lang="en-US" i="1" baseline="0" dirty="0"/>
              <a:t> of people, your inner green circle of trust</a:t>
            </a:r>
            <a:r>
              <a:rPr lang="en-US" i="1" dirty="0"/>
              <a:t>. This inner green circle of trust is for close family or best friends you have known </a:t>
            </a:r>
            <a:r>
              <a:rPr lang="en-US" i="1" baseline="0" dirty="0"/>
              <a:t>for a long time, and you trust the most.</a:t>
            </a:r>
          </a:p>
          <a:p>
            <a:endParaRPr lang="en-US" i="1" baseline="0" dirty="0"/>
          </a:p>
          <a:p>
            <a:r>
              <a:rPr lang="en-US" i="1" baseline="0" dirty="0"/>
              <a:t>In today’s class, you’ve seen how someone can start as a stranger in your outer red circle, move into your middle yellow circle after weeks or months of getting to know them, and finally move into your inner green circle of trust after months or years of knowing them. At each step along the way, check in with an adult in your inner green circle of trust to make sure you can really trust the person who is moving from one circle to another.</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2053076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And remember, if someone in your middle yellow circle or inner green circle of trust does something that</a:t>
            </a:r>
            <a:r>
              <a:rPr lang="en-US" i="1" baseline="0" dirty="0"/>
              <a:t> crosses your boundaries, or is not cool, you can move them back to your outer red circle. You choose who is in your circles!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3178171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your question on a notecard and leave it on your desk. You can also ask someone you trust to help you write your question on the notecard. I will pick up the notecards and will answer the questions the next time we meet. When I answer a question, I won’t tell anyone who asked it.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Should</a:t>
            </a:r>
            <a:r>
              <a:rPr lang="en-US" i="1" baseline="0" dirty="0"/>
              <a:t> you bring an adult you trust with you if you want to meet in-person with someone you’ve only talked to online? Give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You should bring an adult you trust and meet in a public place.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Relationship: two or more people who know each other; some types of relationships include family, friends, and coworkers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Friend: someone you like to spend time with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Stranger: a person you do not know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Meet: when you first talk to someone new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talking to someone to get an answer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when you use your words, signs, or pictures to tell someone something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Online: something that is on the internet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Public: places where other people can come in and out and there are sometimes a lot of people, like a mall; or things online that other people can see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Private: places where other people need your consent to come in and out, like your bedroom; or things online that only you can see </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Which of these questions is okay to ask someone you are meeting for the first time? Hold up one finger for “How are you?” and two fingers for “Can I touch your hair?”</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Asking someone how they are is a great way to start a conversation with someone new, because it is not too personal. Asking to touch someone’s hair is creepy. It will probably make the other person feel weird or scared if you ask this. </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Can someone move from your outer red circle to your inner green circle of trust in one week? Hold a thumbs up for yes and a thumbs down for no. </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No, it takes weeks to months for someone to move into your middle yellow circle. After someone moves into your middle yellow circle, it takes more months to years for them to move into your inner green circle of trust.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If you are being hurt, or if someone ever touches your body in a way that you don’t</a:t>
            </a:r>
            <a:r>
              <a:rPr lang="en-US" i="1" baseline="0" dirty="0"/>
              <a:t> like, you can get help. You did not do anything wrong, and you are not alone. You can get help by talking to an adult from your inner green circle of trust. If someone you care about is being hurt, you can also get help by talking to an adult from your inner green circle of trust. </a:t>
            </a:r>
            <a:r>
              <a:rPr lang="en-US" b="0" i="1" baseline="0" dirty="0"/>
              <a:t>If an emergency is happening, you can always call 911. If you call 911 for help, a police officer or an ambulance might come.</a:t>
            </a:r>
            <a:endParaRPr lang="en-US" i="1" baseline="0" dirty="0"/>
          </a:p>
          <a:p>
            <a:endParaRPr lang="en-US" i="1" baseline="0" dirty="0"/>
          </a:p>
          <a:p>
            <a:r>
              <a:rPr lang="en-US" i="1" baseline="0" dirty="0"/>
              <a:t>If the first person you tell doesn’t believe you or doesn’t get you help, keep telling adults you trust what is going on until you get the help you need.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Today</a:t>
            </a:r>
            <a:r>
              <a:rPr lang="en-US" sz="1200" i="1" kern="1200" baseline="0" dirty="0">
                <a:solidFill>
                  <a:schemeClr val="tx1"/>
                </a:solidFill>
                <a:effectLst/>
                <a:latin typeface="+mn-lt"/>
                <a:ea typeface="+mn-ea"/>
                <a:cs typeface="+mn-cs"/>
              </a:rPr>
              <a:t> you learned more about safer ways to get to know someone new. </a:t>
            </a:r>
            <a:r>
              <a:rPr lang="en-US" sz="1200" i="1" kern="1200" dirty="0">
                <a:solidFill>
                  <a:schemeClr val="tx1"/>
                </a:solidFill>
                <a:effectLst/>
                <a:latin typeface="+mn-lt"/>
                <a:ea typeface="+mn-ea"/>
                <a:cs typeface="+mn-cs"/>
              </a:rPr>
              <a:t>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401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dirty="0"/>
          </a:p>
        </p:txBody>
      </p:sp>
    </p:spTree>
    <p:extLst>
      <p:ext uri="{BB962C8B-B14F-4D97-AF65-F5344CB8AC3E}">
        <p14:creationId xmlns:p14="http://schemas.microsoft.com/office/powerpoint/2010/main" val="112354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Where do you meet new people? This could be in-person or online. Let’s make  a</a:t>
            </a:r>
            <a:r>
              <a:rPr lang="en-US" sz="1200" i="1" kern="1200" baseline="0" dirty="0">
                <a:solidFill>
                  <a:schemeClr val="tx1"/>
                </a:solidFill>
                <a:effectLst/>
                <a:latin typeface="+mn-lt"/>
                <a:ea typeface="+mn-ea"/>
                <a:cs typeface="+mn-cs"/>
              </a:rPr>
              <a:t> list of places.</a:t>
            </a:r>
            <a:r>
              <a:rPr lang="en-US" sz="120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As students name out places, write them on the board</a:t>
            </a:r>
            <a:r>
              <a:rPr lang="en-US" i="0" baseline="0" dirty="0"/>
              <a:t> or </a:t>
            </a:r>
            <a:r>
              <a:rPr lang="en-US" i="0" dirty="0"/>
              <a:t>a piece of chart paper. Some potential</a:t>
            </a:r>
            <a:r>
              <a:rPr lang="en-US" i="0" baseline="0" dirty="0"/>
              <a:t> answers include book clubs, sports teams, religious organizations, social media, or self-advocacy groups.</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326552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When you meet someone new, where do they go on your Relationship Map?</a:t>
            </a:r>
          </a:p>
          <a:p>
            <a:endParaRPr lang="en-US" dirty="0"/>
          </a:p>
          <a:p>
            <a:r>
              <a:rPr lang="en-US" i="0" dirty="0"/>
              <a:t>Give students enough time to process the question and make their decisions. </a:t>
            </a:r>
          </a:p>
          <a:p>
            <a:endParaRPr lang="en-US" i="0" dirty="0"/>
          </a:p>
          <a:p>
            <a:r>
              <a:rPr lang="en-US" i="0" dirty="0"/>
              <a:t>Say: </a:t>
            </a:r>
            <a:r>
              <a:rPr lang="en-US" i="1" dirty="0"/>
              <a:t>People you have just met go in the outer red circle on your Relationship Map. This does not</a:t>
            </a:r>
            <a:r>
              <a:rPr lang="en-US" i="1" baseline="0" dirty="0"/>
              <a:t> automatically mean that they are dangerous. It just means that you don’t know them and can’t trust them yet. You do not know if they are a safe person or not.</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213400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Sometimes people meet other</a:t>
            </a:r>
            <a:r>
              <a:rPr lang="en-US" sz="1200" i="1" kern="1200" baseline="0" dirty="0">
                <a:solidFill>
                  <a:schemeClr val="tx1"/>
                </a:solidFill>
                <a:effectLst/>
                <a:latin typeface="+mn-lt"/>
                <a:ea typeface="+mn-ea"/>
                <a:cs typeface="+mn-cs"/>
              </a:rPr>
              <a:t> people online. </a:t>
            </a:r>
            <a:r>
              <a:rPr lang="en-US" sz="1200" i="1" kern="1200" dirty="0">
                <a:solidFill>
                  <a:schemeClr val="tx1"/>
                </a:solidFill>
                <a:effectLst/>
                <a:latin typeface="+mn-lt"/>
                <a:ea typeface="+mn-ea"/>
                <a:cs typeface="+mn-cs"/>
              </a:rPr>
              <a:t>If you have only ever talked to someone online, where are they on your Relationship Map?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t>Give students enough time to process the question and make their decisions. </a:t>
            </a:r>
            <a:endParaRPr lang="en-US" sz="11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kern="1200" baseline="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They are in the outer red circle of people you can’t trust yet because you don’t know them. You can’t really know who someone until you have met them in-person and spent a lot of time with them. The only way to know for sure who someone you have only talked to online is, is to meet them in-person. Until you meet them in-person,</a:t>
            </a:r>
            <a:r>
              <a:rPr lang="en-US" sz="1200" i="1" kern="1200" baseline="0" dirty="0">
                <a:solidFill>
                  <a:schemeClr val="tx1"/>
                </a:solidFill>
                <a:effectLst/>
                <a:latin typeface="+mn-lt"/>
                <a:ea typeface="+mn-ea"/>
                <a:cs typeface="+mn-cs"/>
              </a:rPr>
              <a:t> they stay in your outer red circle. Even if you think they are really cool or really cute, or you’ve been talking to them for several weeks, they are still in your outer red circle. </a:t>
            </a:r>
          </a:p>
          <a:p>
            <a:pPr lvl="0"/>
            <a:endParaRPr lang="en-US" sz="1200" i="1" kern="1200" baseline="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We are going to talk next about safer ways to meet in-person with someone you met online.</a:t>
            </a:r>
            <a:endParaRPr lang="en-US" sz="11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369348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If you are going to meet in-person with someone you met online, is it safer to go by yourself or to bring an adult you trust with you? Hold</a:t>
            </a:r>
            <a:r>
              <a:rPr lang="en-US" sz="1200" i="1" kern="1200" baseline="0" dirty="0">
                <a:solidFill>
                  <a:schemeClr val="tx1"/>
                </a:solidFill>
                <a:effectLst/>
                <a:latin typeface="+mn-lt"/>
                <a:ea typeface="+mn-ea"/>
                <a:cs typeface="+mn-cs"/>
              </a:rPr>
              <a:t> up one finger for alone and two fingers for with an adult you trust. </a:t>
            </a:r>
            <a:endParaRPr lang="en-US" sz="12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Give students enough time to process the question and make their decisions. </a:t>
            </a:r>
            <a:endParaRPr lang="en-US" sz="1200" i="0" baseline="0" dirty="0"/>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Say:</a:t>
            </a:r>
            <a:r>
              <a:rPr lang="en-US" sz="1200" i="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You should bring an adult you trust with you to the meeting.</a:t>
            </a:r>
            <a:endParaRPr lang="en-US" sz="11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71975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If you are going to meet in-person with someone you met online, is it safer to meet in a public place where there are lots</a:t>
            </a:r>
            <a:r>
              <a:rPr lang="en-US" sz="1200" i="1" kern="1200" baseline="0" dirty="0">
                <a:solidFill>
                  <a:schemeClr val="tx1"/>
                </a:solidFill>
                <a:effectLst/>
                <a:latin typeface="+mn-lt"/>
                <a:ea typeface="+mn-ea"/>
                <a:cs typeface="+mn-cs"/>
              </a:rPr>
              <a:t> of people around, or a private place where it is just the two of you</a:t>
            </a:r>
            <a:r>
              <a:rPr lang="en-US" sz="1200" i="1" kern="1200" dirty="0">
                <a:solidFill>
                  <a:schemeClr val="tx1"/>
                </a:solidFill>
                <a:effectLst/>
                <a:latin typeface="+mn-lt"/>
                <a:ea typeface="+mn-ea"/>
                <a:cs typeface="+mn-cs"/>
              </a:rPr>
              <a: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Give students enough time to process the question and make their decisions. </a:t>
            </a:r>
            <a:endParaRPr lang="en-US"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t>Say: </a:t>
            </a:r>
            <a:r>
              <a:rPr lang="en-US" sz="1200" i="1" baseline="0" dirty="0"/>
              <a:t>It is safer to meet in a public place where there are lots of other people around. Even though you are going to bring an adult you trust, you want there to be other people who you can go to if you need help. For example, if you meet at a coffee shop and things start to feel weird or unsafe, you could go to an employee and ask for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a:t>You should never invite someone you have only talked to online to your house. It is also not safe to go to their house. </a:t>
            </a:r>
            <a:r>
              <a:rPr lang="en-US" sz="1200" i="1" kern="1200" baseline="0" dirty="0">
                <a:solidFill>
                  <a:schemeClr val="tx1"/>
                </a:solidFill>
                <a:effectLst/>
                <a:latin typeface="+mn-lt"/>
                <a:ea typeface="+mn-ea"/>
                <a:cs typeface="+mn-cs"/>
              </a:rPr>
              <a:t>Never get in a car with someone you’ve only ever talked to online. Remember, they are in your outer red circle of people you don’t</a:t>
            </a:r>
            <a:r>
              <a:rPr lang="en-US" sz="1200" i="1" kern="1200" dirty="0">
                <a:solidFill>
                  <a:schemeClr val="tx1"/>
                </a:solidFill>
                <a:effectLst/>
                <a:latin typeface="+mn-lt"/>
                <a:ea typeface="+mn-ea"/>
                <a:cs typeface="+mn-cs"/>
              </a:rPr>
              <a:t> really know yet and you </a:t>
            </a:r>
            <a:r>
              <a:rPr lang="en-US" sz="1200" i="1" kern="1200" baseline="0" dirty="0">
                <a:solidFill>
                  <a:schemeClr val="tx1"/>
                </a:solidFill>
                <a:effectLst/>
                <a:latin typeface="+mn-lt"/>
                <a:ea typeface="+mn-ea"/>
                <a:cs typeface="+mn-cs"/>
              </a:rPr>
              <a:t>can’t trust yet</a:t>
            </a:r>
            <a:r>
              <a:rPr lang="en-US" sz="1200" i="1" kern="120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 </a:t>
            </a:r>
            <a:endParaRPr lang="en-US" sz="1200"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193116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2.png"/><Relationship Id="rId4" Type="http://schemas.openxmlformats.org/officeDocument/2006/relationships/image" Target="../media/image31.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6.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1.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6.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1.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6.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1.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2.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1.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2.png"/><Relationship Id="rId4" Type="http://schemas.openxmlformats.org/officeDocument/2006/relationships/image" Target="../media/image31.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6.png"/><Relationship Id="rId7"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40.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2.png"/><Relationship Id="rId4" Type="http://schemas.openxmlformats.org/officeDocument/2006/relationships/image" Target="../media/image31.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2.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7.png"/><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6.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3.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af158fc-8049-420a-b5f1-29ac7e7fc261@namprd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3"/>
            <a:ext cx="12192000" cy="68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sp>
        <p:nvSpPr>
          <p:cNvPr id="2" name="TextBox 1"/>
          <p:cNvSpPr txBox="1"/>
          <p:nvPr/>
        </p:nvSpPr>
        <p:spPr>
          <a:xfrm>
            <a:off x="8412481" y="1580606"/>
            <a:ext cx="6400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a:t>
            </a:r>
          </a:p>
        </p:txBody>
      </p:sp>
      <p:sp>
        <p:nvSpPr>
          <p:cNvPr id="6" name="TextBox 5"/>
          <p:cNvSpPr txBox="1"/>
          <p:nvPr/>
        </p:nvSpPr>
        <p:spPr>
          <a:xfrm>
            <a:off x="9299050" y="1428151"/>
            <a:ext cx="6400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a:t>
            </a:r>
          </a:p>
        </p:txBody>
      </p:sp>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10" name="Picture 9">
            <a:extLst>
              <a:ext uri="{FF2B5EF4-FFF2-40B4-BE49-F238E27FC236}">
                <a16:creationId xmlns:a16="http://schemas.microsoft.com/office/drawing/2014/main" id="{543B0E94-C525-F421-A203-1AB7F963F7C2}"/>
              </a:ext>
            </a:extLst>
          </p:cNvPr>
          <p:cNvPicPr>
            <a:picLocks noChangeAspect="1"/>
          </p:cNvPicPr>
          <p:nvPr/>
        </p:nvPicPr>
        <p:blipFill>
          <a:blip r:embed="rId5"/>
          <a:stretch>
            <a:fillRect/>
          </a:stretch>
        </p:blipFill>
        <p:spPr>
          <a:xfrm>
            <a:off x="539388" y="180921"/>
            <a:ext cx="1018401" cy="786488"/>
          </a:xfrm>
          <a:prstGeom prst="rect">
            <a:avLst/>
          </a:prstGeom>
        </p:spPr>
      </p:pic>
      <p:sp>
        <p:nvSpPr>
          <p:cNvPr id="8" name="TextBox 7">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162284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175" y="147797"/>
            <a:ext cx="9315770" cy="1325563"/>
          </a:xfrm>
        </p:spPr>
        <p:txBody>
          <a:bodyPr>
            <a:norm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Things you should not share with someone in your red circle.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105" t="24006" r="50548" b="19076"/>
          <a:stretch/>
        </p:blipFill>
        <p:spPr>
          <a:xfrm>
            <a:off x="2182467" y="1480318"/>
            <a:ext cx="3273298" cy="524248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56124" r="12235" b="71687"/>
          <a:stretch/>
        </p:blipFill>
        <p:spPr>
          <a:xfrm>
            <a:off x="2677797" y="1480318"/>
            <a:ext cx="2426334" cy="1223840"/>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55567" t="40329" r="7781" b="13909"/>
          <a:stretch/>
        </p:blipFill>
        <p:spPr>
          <a:xfrm>
            <a:off x="3025186" y="2801993"/>
            <a:ext cx="1618739" cy="1139264"/>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2041" t="-307" r="59094" b="51358"/>
          <a:stretch/>
        </p:blipFill>
        <p:spPr>
          <a:xfrm>
            <a:off x="2918881" y="3635074"/>
            <a:ext cx="1941425" cy="1378283"/>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56588" r="8060" b="49794"/>
          <a:stretch/>
        </p:blipFill>
        <p:spPr>
          <a:xfrm>
            <a:off x="2762626" y="4966778"/>
            <a:ext cx="1980030" cy="158506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5241" y="1203857"/>
            <a:ext cx="9846168" cy="5678264"/>
          </a:xfrm>
          <a:prstGeom prst="rect">
            <a:avLst/>
          </a:prstGeom>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0" name="Rectangle 19"/>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75669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686"/>
            <a:ext cx="13043285" cy="6858000"/>
            <a:chOff x="0" y="0"/>
            <a:chExt cx="13043285"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8673737" y="1311522"/>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Meeting New People</a:t>
              </a:r>
            </a:p>
          </p:txBody>
        </p:sp>
        <p:sp>
          <p:nvSpPr>
            <p:cNvPr id="10" name="TextBox 9"/>
            <p:cNvSpPr txBox="1"/>
            <p:nvPr/>
          </p:nvSpPr>
          <p:spPr>
            <a:xfrm>
              <a:off x="4353479" y="2456671"/>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Okay to Ask?</a:t>
              </a:r>
            </a:p>
          </p:txBody>
        </p:sp>
        <p:sp>
          <p:nvSpPr>
            <p:cNvPr id="11" name="TextBox 10"/>
            <p:cNvSpPr txBox="1"/>
            <p:nvPr/>
          </p:nvSpPr>
          <p:spPr>
            <a:xfrm>
              <a:off x="3976802" y="4828557"/>
              <a:ext cx="6393309"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Getting to Know Someone Practice</a:t>
              </a:r>
            </a:p>
          </p:txBody>
        </p:sp>
        <p:sp>
          <p:nvSpPr>
            <p:cNvPr id="12" name="TextBox 11"/>
            <p:cNvSpPr txBox="1"/>
            <p:nvPr/>
          </p:nvSpPr>
          <p:spPr>
            <a:xfrm>
              <a:off x="4068091" y="3638576"/>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sp>
          <p:nvSpPr>
            <p:cNvPr id="13" name="TextBox 12"/>
            <p:cNvSpPr txBox="1"/>
            <p:nvPr/>
          </p:nvSpPr>
          <p:spPr>
            <a:xfrm>
              <a:off x="7808500" y="5394971"/>
              <a:ext cx="4090423" cy="1200329"/>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Moving Into Middle (yellow) and Inner Circles (green) circles </a:t>
              </a:r>
            </a:p>
          </p:txBody>
        </p:sp>
        <p:pic>
          <p:nvPicPr>
            <p:cNvPr id="14" name="Picture 2" descr="32e79440-7299-4026-981d-1ba5a2d0fa56@namprd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3960" b="58829"/>
            <a:stretch/>
          </p:blipFill>
          <p:spPr bwMode="auto">
            <a:xfrm>
              <a:off x="6213785" y="800205"/>
              <a:ext cx="2459952" cy="123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6f2fba3f-4c57-4dcb-9312-df64eb975173@namprd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9004" y="1953110"/>
              <a:ext cx="2714381" cy="153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stretch>
              <a:fillRect/>
            </a:stretch>
          </p:blipFill>
          <p:spPr>
            <a:xfrm>
              <a:off x="2374035" y="3356829"/>
              <a:ext cx="1694056" cy="1186374"/>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5040" y="5406585"/>
              <a:ext cx="2458616" cy="1385891"/>
            </a:xfrm>
            <a:prstGeom prst="rect">
              <a:avLst/>
            </a:prstGeom>
          </p:spPr>
        </p:pic>
        <p:pic>
          <p:nvPicPr>
            <p:cNvPr id="18" name="Picture 2" descr="2d42889d-6d2a-4896-ac4f-7971e2434169@namprd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8095" y="4468637"/>
              <a:ext cx="2221928" cy="12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2" name="Rectangle 21"/>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202624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966" y="-26909"/>
            <a:ext cx="5309979" cy="1325563"/>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Okay to ask?</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5894677" y="1058091"/>
            <a:ext cx="627531" cy="570693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0" y="-26909"/>
            <a:ext cx="2026025" cy="1613647"/>
          </a:xfrm>
          <a:prstGeom prst="rect">
            <a:avLst/>
          </a:prstGeom>
        </p:spPr>
      </p:pic>
      <p:grpSp>
        <p:nvGrpSpPr>
          <p:cNvPr id="17" name="Group 16"/>
          <p:cNvGrpSpPr/>
          <p:nvPr/>
        </p:nvGrpSpPr>
        <p:grpSpPr>
          <a:xfrm>
            <a:off x="2026025" y="1293042"/>
            <a:ext cx="2904863" cy="1241620"/>
            <a:chOff x="1836954" y="3491605"/>
            <a:chExt cx="3564835" cy="1641137"/>
          </a:xfrm>
        </p:grpSpPr>
        <p:sp>
          <p:nvSpPr>
            <p:cNvPr id="11" name="Rectangle 10"/>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15" name="Title 1"/>
            <p:cNvSpPr txBox="1">
              <a:spLocks/>
            </p:cNvSpPr>
            <p:nvPr/>
          </p:nvSpPr>
          <p:spPr>
            <a:xfrm>
              <a:off x="370474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18" name="Group 17"/>
          <p:cNvGrpSpPr/>
          <p:nvPr/>
        </p:nvGrpSpPr>
        <p:grpSpPr>
          <a:xfrm>
            <a:off x="7688131" y="1293042"/>
            <a:ext cx="2812698" cy="1241620"/>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6" name="Title 1"/>
            <p:cNvSpPr txBox="1">
              <a:spLocks/>
            </p:cNvSpPr>
            <p:nvPr/>
          </p:nvSpPr>
          <p:spPr>
            <a:xfrm>
              <a:off x="8573089" y="3835107"/>
              <a:ext cx="1530756" cy="1097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1" name="Rectangle 20"/>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158153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0" y="-26909"/>
            <a:ext cx="2026025" cy="1613647"/>
          </a:xfrm>
          <a:prstGeom prst="rect">
            <a:avLst/>
          </a:prstGeom>
        </p:spPr>
      </p:pic>
      <p:sp>
        <p:nvSpPr>
          <p:cNvPr id="15" name="Title 1"/>
          <p:cNvSpPr txBox="1">
            <a:spLocks/>
          </p:cNvSpPr>
          <p:nvPr/>
        </p:nvSpPr>
        <p:spPr>
          <a:xfrm>
            <a:off x="3719582" y="-44688"/>
            <a:ext cx="51112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Okay to ask?</a:t>
            </a:r>
          </a:p>
        </p:txBody>
      </p:sp>
      <p:grpSp>
        <p:nvGrpSpPr>
          <p:cNvPr id="18" name="Group 17"/>
          <p:cNvGrpSpPr/>
          <p:nvPr/>
        </p:nvGrpSpPr>
        <p:grpSpPr>
          <a:xfrm>
            <a:off x="3312186" y="844303"/>
            <a:ext cx="8235101" cy="4620773"/>
            <a:chOff x="2819540" y="962962"/>
            <a:chExt cx="8235101" cy="4620773"/>
          </a:xfrm>
        </p:grpSpPr>
        <p:pic>
          <p:nvPicPr>
            <p:cNvPr id="2050" name="Picture 2" descr="6f2fba3f-4c57-4dcb-9312-df64eb975173@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729" y="962962"/>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Callout 18"/>
          <p:cNvSpPr/>
          <p:nvPr/>
        </p:nvSpPr>
        <p:spPr>
          <a:xfrm flipH="1">
            <a:off x="1618629" y="1180207"/>
            <a:ext cx="3544887" cy="2367544"/>
          </a:xfrm>
          <a:prstGeom prst="wedgeEllipseCallout">
            <a:avLst>
              <a:gd name="adj1" fmla="val -63707"/>
              <a:gd name="adj2" fmla="val 431"/>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98495" y="1685931"/>
            <a:ext cx="2873829" cy="1325563"/>
          </a:xfrm>
        </p:spPr>
        <p:txBody>
          <a:bodyPr>
            <a:norm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How are you?</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988546" y="4714132"/>
            <a:ext cx="9914964" cy="779929"/>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4" name="Rectangle 23"/>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grpSp>
        <p:nvGrpSpPr>
          <p:cNvPr id="22" name="Group 21"/>
          <p:cNvGrpSpPr/>
          <p:nvPr/>
        </p:nvGrpSpPr>
        <p:grpSpPr>
          <a:xfrm>
            <a:off x="7401918" y="5347703"/>
            <a:ext cx="2338252" cy="1019681"/>
            <a:chOff x="6790211" y="3503108"/>
            <a:chExt cx="3564835" cy="1643555"/>
          </a:xfrm>
        </p:grpSpPr>
        <p:sp>
          <p:nvSpPr>
            <p:cNvPr id="25" name="Rectangle 24"/>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7" name="Title 1"/>
            <p:cNvSpPr txBox="1">
              <a:spLocks/>
            </p:cNvSpPr>
            <p:nvPr/>
          </p:nvSpPr>
          <p:spPr>
            <a:xfrm>
              <a:off x="857308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grpSp>
        <p:nvGrpSpPr>
          <p:cNvPr id="28" name="Group 27"/>
          <p:cNvGrpSpPr/>
          <p:nvPr/>
        </p:nvGrpSpPr>
        <p:grpSpPr>
          <a:xfrm>
            <a:off x="3607632" y="5418969"/>
            <a:ext cx="2364882" cy="1054499"/>
            <a:chOff x="1934275" y="3453356"/>
            <a:chExt cx="3564835" cy="1679386"/>
          </a:xfrm>
        </p:grpSpPr>
        <p:sp>
          <p:nvSpPr>
            <p:cNvPr id="29" name="Rectangle 28"/>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31" name="Title 1"/>
            <p:cNvSpPr txBox="1">
              <a:spLocks/>
            </p:cNvSpPr>
            <p:nvPr/>
          </p:nvSpPr>
          <p:spPr>
            <a:xfrm>
              <a:off x="3704749" y="3835107"/>
              <a:ext cx="1530756" cy="1097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spTree>
    <p:extLst>
      <p:ext uri="{BB962C8B-B14F-4D97-AF65-F5344CB8AC3E}">
        <p14:creationId xmlns:p14="http://schemas.microsoft.com/office/powerpoint/2010/main" val="76334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0" y="-26909"/>
            <a:ext cx="2026025" cy="1613647"/>
          </a:xfrm>
          <a:prstGeom prst="rect">
            <a:avLst/>
          </a:prstGeom>
        </p:spPr>
      </p:pic>
      <p:sp>
        <p:nvSpPr>
          <p:cNvPr id="31" name="Title 1"/>
          <p:cNvSpPr txBox="1">
            <a:spLocks/>
          </p:cNvSpPr>
          <p:nvPr/>
        </p:nvSpPr>
        <p:spPr>
          <a:xfrm>
            <a:off x="3960151" y="-80378"/>
            <a:ext cx="49552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Okay to ask?</a:t>
            </a:r>
          </a:p>
        </p:txBody>
      </p:sp>
      <p:grpSp>
        <p:nvGrpSpPr>
          <p:cNvPr id="32" name="Group 31"/>
          <p:cNvGrpSpPr/>
          <p:nvPr/>
        </p:nvGrpSpPr>
        <p:grpSpPr>
          <a:xfrm>
            <a:off x="3217957" y="767593"/>
            <a:ext cx="8235101" cy="4620773"/>
            <a:chOff x="2819540" y="962962"/>
            <a:chExt cx="8235101" cy="4620773"/>
          </a:xfrm>
        </p:grpSpPr>
        <p:pic>
          <p:nvPicPr>
            <p:cNvPr id="33" name="Picture 2" descr="6f2fba3f-4c57-4dcb-9312-df64eb975173@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729" y="962962"/>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33"/>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itle 1"/>
          <p:cNvSpPr>
            <a:spLocks noGrp="1"/>
          </p:cNvSpPr>
          <p:nvPr>
            <p:ph type="title"/>
          </p:nvPr>
        </p:nvSpPr>
        <p:spPr>
          <a:xfrm>
            <a:off x="1926267" y="849242"/>
            <a:ext cx="2942661" cy="1325563"/>
          </a:xfrm>
        </p:spPr>
        <p:txBody>
          <a:bodyPr>
            <a:norm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Can I touch your hair?</a:t>
            </a:r>
          </a:p>
        </p:txBody>
      </p:sp>
      <p:sp>
        <p:nvSpPr>
          <p:cNvPr id="38" name="Oval Callout 37"/>
          <p:cNvSpPr/>
          <p:nvPr/>
        </p:nvSpPr>
        <p:spPr>
          <a:xfrm flipH="1">
            <a:off x="1611424" y="902711"/>
            <a:ext cx="3544887" cy="2367544"/>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70faa15d-58c4-4a1b-8fa5-d3440aa1896b@namprd16"/>
          <p:cNvPicPr>
            <a:picLocks noChangeAspect="1" noChangeArrowheads="1"/>
          </p:cNvPicPr>
          <p:nvPr/>
        </p:nvPicPr>
        <p:blipFill rotWithShape="1">
          <a:blip r:embed="rId5">
            <a:extLst>
              <a:ext uri="{28A0092B-C50C-407E-A947-70E740481C1C}">
                <a14:useLocalDpi xmlns:a14="http://schemas.microsoft.com/office/drawing/2010/main" val="0"/>
              </a:ext>
            </a:extLst>
          </a:blip>
          <a:srcRect l="25260" t="46325" r="52110" b="19115"/>
          <a:stretch/>
        </p:blipFill>
        <p:spPr bwMode="auto">
          <a:xfrm>
            <a:off x="2693351" y="1811136"/>
            <a:ext cx="1593668"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926267" y="4632454"/>
            <a:ext cx="9914964" cy="779929"/>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3" name="Rectangle 22"/>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grpSp>
        <p:nvGrpSpPr>
          <p:cNvPr id="24" name="Group 23"/>
          <p:cNvGrpSpPr/>
          <p:nvPr/>
        </p:nvGrpSpPr>
        <p:grpSpPr>
          <a:xfrm>
            <a:off x="3655557" y="5388366"/>
            <a:ext cx="2364882" cy="1054499"/>
            <a:chOff x="1934275" y="3453356"/>
            <a:chExt cx="3564835" cy="1679386"/>
          </a:xfrm>
        </p:grpSpPr>
        <p:sp>
          <p:nvSpPr>
            <p:cNvPr id="25" name="Rectangle 24"/>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27" name="Title 1"/>
            <p:cNvSpPr txBox="1">
              <a:spLocks/>
            </p:cNvSpPr>
            <p:nvPr/>
          </p:nvSpPr>
          <p:spPr>
            <a:xfrm>
              <a:off x="3704749" y="3835107"/>
              <a:ext cx="1530756" cy="1097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29" name="Group 28"/>
          <p:cNvGrpSpPr/>
          <p:nvPr/>
        </p:nvGrpSpPr>
        <p:grpSpPr>
          <a:xfrm>
            <a:off x="7289885" y="5358650"/>
            <a:ext cx="2338252" cy="1019681"/>
            <a:chOff x="6790211" y="3503108"/>
            <a:chExt cx="3564835" cy="1643555"/>
          </a:xfrm>
        </p:grpSpPr>
        <p:sp>
          <p:nvSpPr>
            <p:cNvPr id="30" name="Rectangle 2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rotWithShape="1">
            <a:blip r:embed="rId8"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39" name="Title 1"/>
            <p:cNvSpPr txBox="1">
              <a:spLocks/>
            </p:cNvSpPr>
            <p:nvPr/>
          </p:nvSpPr>
          <p:spPr>
            <a:xfrm>
              <a:off x="857308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Tree>
    <p:extLst>
      <p:ext uri="{BB962C8B-B14F-4D97-AF65-F5344CB8AC3E}">
        <p14:creationId xmlns:p14="http://schemas.microsoft.com/office/powerpoint/2010/main" val="61495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0" y="-26909"/>
            <a:ext cx="2026025" cy="1613647"/>
          </a:xfrm>
          <a:prstGeom prst="rect">
            <a:avLst/>
          </a:prstGeom>
        </p:spPr>
      </p:pic>
      <p:sp>
        <p:nvSpPr>
          <p:cNvPr id="16" name="Title 1"/>
          <p:cNvSpPr txBox="1">
            <a:spLocks/>
          </p:cNvSpPr>
          <p:nvPr/>
        </p:nvSpPr>
        <p:spPr>
          <a:xfrm>
            <a:off x="3960151" y="-80378"/>
            <a:ext cx="48409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Okay to ask?</a:t>
            </a:r>
          </a:p>
        </p:txBody>
      </p:sp>
      <p:grpSp>
        <p:nvGrpSpPr>
          <p:cNvPr id="17" name="Group 16"/>
          <p:cNvGrpSpPr/>
          <p:nvPr/>
        </p:nvGrpSpPr>
        <p:grpSpPr>
          <a:xfrm>
            <a:off x="3198363" y="779914"/>
            <a:ext cx="8235101" cy="4620773"/>
            <a:chOff x="2819540" y="962962"/>
            <a:chExt cx="8235101" cy="4620773"/>
          </a:xfrm>
        </p:grpSpPr>
        <p:pic>
          <p:nvPicPr>
            <p:cNvPr id="18" name="Picture 2" descr="6f2fba3f-4c57-4dcb-9312-df64eb975173@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729" y="962962"/>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itle 1"/>
          <p:cNvSpPr>
            <a:spLocks noGrp="1"/>
          </p:cNvSpPr>
          <p:nvPr>
            <p:ph type="title"/>
          </p:nvPr>
        </p:nvSpPr>
        <p:spPr>
          <a:xfrm>
            <a:off x="1926267" y="809782"/>
            <a:ext cx="2942661" cy="1325563"/>
          </a:xfrm>
        </p:spPr>
        <p:txBody>
          <a:bodyPr>
            <a:norm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Where do you live?</a:t>
            </a:r>
          </a:p>
        </p:txBody>
      </p:sp>
      <p:sp>
        <p:nvSpPr>
          <p:cNvPr id="23" name="Oval Callout 22"/>
          <p:cNvSpPr/>
          <p:nvPr/>
        </p:nvSpPr>
        <p:spPr>
          <a:xfrm flipH="1">
            <a:off x="1611424" y="902711"/>
            <a:ext cx="3544887" cy="2367544"/>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70faa15d-58c4-4a1b-8fa5-d3440aa1896b@namprd16"/>
          <p:cNvPicPr>
            <a:picLocks noChangeAspect="1" noChangeArrowheads="1"/>
          </p:cNvPicPr>
          <p:nvPr/>
        </p:nvPicPr>
        <p:blipFill rotWithShape="1">
          <a:blip r:embed="rId5">
            <a:extLst>
              <a:ext uri="{28A0092B-C50C-407E-A947-70E740481C1C}">
                <a14:useLocalDpi xmlns:a14="http://schemas.microsoft.com/office/drawing/2010/main" val="0"/>
              </a:ext>
            </a:extLst>
          </a:blip>
          <a:srcRect l="8664" t="38311" r="74456" b="21533"/>
          <a:stretch/>
        </p:blipFill>
        <p:spPr bwMode="auto">
          <a:xfrm>
            <a:off x="2823017" y="1720202"/>
            <a:ext cx="1188720" cy="159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3576773" y="1586738"/>
            <a:ext cx="603341" cy="3986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926267" y="4667121"/>
            <a:ext cx="9914964" cy="779929"/>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36" name="Rectangle 35"/>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grpSp>
        <p:nvGrpSpPr>
          <p:cNvPr id="35" name="Group 34"/>
          <p:cNvGrpSpPr/>
          <p:nvPr/>
        </p:nvGrpSpPr>
        <p:grpSpPr>
          <a:xfrm>
            <a:off x="7335508" y="5400687"/>
            <a:ext cx="2338252" cy="1019681"/>
            <a:chOff x="6790211" y="3503108"/>
            <a:chExt cx="3564835" cy="1643555"/>
          </a:xfrm>
        </p:grpSpPr>
        <p:sp>
          <p:nvSpPr>
            <p:cNvPr id="37" name="Rectangle 3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39" name="Title 1"/>
            <p:cNvSpPr txBox="1">
              <a:spLocks/>
            </p:cNvSpPr>
            <p:nvPr/>
          </p:nvSpPr>
          <p:spPr>
            <a:xfrm>
              <a:off x="857308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grpSp>
        <p:nvGrpSpPr>
          <p:cNvPr id="40" name="Group 39"/>
          <p:cNvGrpSpPr/>
          <p:nvPr/>
        </p:nvGrpSpPr>
        <p:grpSpPr>
          <a:xfrm>
            <a:off x="3655557" y="5388366"/>
            <a:ext cx="2364882" cy="1054499"/>
            <a:chOff x="1934275" y="3453356"/>
            <a:chExt cx="3564835" cy="1679386"/>
          </a:xfrm>
        </p:grpSpPr>
        <p:sp>
          <p:nvSpPr>
            <p:cNvPr id="41" name="Rectangle 40"/>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43" name="Title 1"/>
            <p:cNvSpPr txBox="1">
              <a:spLocks/>
            </p:cNvSpPr>
            <p:nvPr/>
          </p:nvSpPr>
          <p:spPr>
            <a:xfrm>
              <a:off x="3704749" y="3835107"/>
              <a:ext cx="1530756" cy="1097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spTree>
    <p:extLst>
      <p:ext uri="{BB962C8B-B14F-4D97-AF65-F5344CB8AC3E}">
        <p14:creationId xmlns:p14="http://schemas.microsoft.com/office/powerpoint/2010/main" val="273657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0" y="-26909"/>
            <a:ext cx="2026025" cy="1613647"/>
          </a:xfrm>
          <a:prstGeom prst="rect">
            <a:avLst/>
          </a:prstGeom>
        </p:spPr>
      </p:pic>
      <p:sp>
        <p:nvSpPr>
          <p:cNvPr id="16" name="Title 1"/>
          <p:cNvSpPr txBox="1">
            <a:spLocks/>
          </p:cNvSpPr>
          <p:nvPr/>
        </p:nvSpPr>
        <p:spPr>
          <a:xfrm>
            <a:off x="3960151" y="-80378"/>
            <a:ext cx="49123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Okay to ask?</a:t>
            </a:r>
          </a:p>
        </p:txBody>
      </p:sp>
      <p:grpSp>
        <p:nvGrpSpPr>
          <p:cNvPr id="17" name="Group 16"/>
          <p:cNvGrpSpPr/>
          <p:nvPr/>
        </p:nvGrpSpPr>
        <p:grpSpPr>
          <a:xfrm>
            <a:off x="3169483" y="766738"/>
            <a:ext cx="8235101" cy="4620773"/>
            <a:chOff x="2819540" y="962962"/>
            <a:chExt cx="8235101" cy="4620773"/>
          </a:xfrm>
        </p:grpSpPr>
        <p:pic>
          <p:nvPicPr>
            <p:cNvPr id="18" name="Picture 2" descr="6f2fba3f-4c57-4dcb-9312-df64eb975173@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729" y="962962"/>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itle 1"/>
          <p:cNvSpPr>
            <a:spLocks noGrp="1"/>
          </p:cNvSpPr>
          <p:nvPr>
            <p:ph type="title"/>
          </p:nvPr>
        </p:nvSpPr>
        <p:spPr>
          <a:xfrm>
            <a:off x="1897497" y="1083668"/>
            <a:ext cx="2942661" cy="1325563"/>
          </a:xfrm>
        </p:spPr>
        <p:txBody>
          <a:bodyPr>
            <a:norm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What do you like to do for fun?</a:t>
            </a:r>
          </a:p>
        </p:txBody>
      </p:sp>
      <p:sp>
        <p:nvSpPr>
          <p:cNvPr id="23" name="Oval Callout 22"/>
          <p:cNvSpPr/>
          <p:nvPr/>
        </p:nvSpPr>
        <p:spPr>
          <a:xfrm flipH="1">
            <a:off x="1509211" y="902711"/>
            <a:ext cx="3647100" cy="2502358"/>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70faa15d-58c4-4a1b-8fa5-d3440aa1896b@namprd16"/>
          <p:cNvPicPr>
            <a:picLocks noChangeAspect="1" noChangeArrowheads="1"/>
          </p:cNvPicPr>
          <p:nvPr/>
        </p:nvPicPr>
        <p:blipFill rotWithShape="1">
          <a:blip r:embed="rId5">
            <a:extLst>
              <a:ext uri="{28A0092B-C50C-407E-A947-70E740481C1C}">
                <a14:useLocalDpi xmlns:a14="http://schemas.microsoft.com/office/drawing/2010/main" val="0"/>
              </a:ext>
            </a:extLst>
          </a:blip>
          <a:srcRect l="17562" t="17945" r="66857" b="52762"/>
          <a:stretch/>
        </p:blipFill>
        <p:spPr bwMode="auto">
          <a:xfrm>
            <a:off x="2835666" y="1972210"/>
            <a:ext cx="1250556" cy="132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926267" y="4682427"/>
            <a:ext cx="9914964" cy="779929"/>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4" name="Rectangle 23"/>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grpSp>
        <p:nvGrpSpPr>
          <p:cNvPr id="25" name="Group 24"/>
          <p:cNvGrpSpPr/>
          <p:nvPr/>
        </p:nvGrpSpPr>
        <p:grpSpPr>
          <a:xfrm>
            <a:off x="3649558" y="5443287"/>
            <a:ext cx="2364882" cy="1054499"/>
            <a:chOff x="1934275" y="3453356"/>
            <a:chExt cx="3564835" cy="1679386"/>
          </a:xfrm>
        </p:grpSpPr>
        <p:sp>
          <p:nvSpPr>
            <p:cNvPr id="35" name="Rectangle 34"/>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37" name="Title 1"/>
            <p:cNvSpPr txBox="1">
              <a:spLocks/>
            </p:cNvSpPr>
            <p:nvPr/>
          </p:nvSpPr>
          <p:spPr>
            <a:xfrm>
              <a:off x="3704749" y="3835107"/>
              <a:ext cx="1530756" cy="1097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38" name="Group 37"/>
          <p:cNvGrpSpPr/>
          <p:nvPr/>
        </p:nvGrpSpPr>
        <p:grpSpPr>
          <a:xfrm>
            <a:off x="7335508" y="5400687"/>
            <a:ext cx="2338252" cy="1019681"/>
            <a:chOff x="6790211" y="3503108"/>
            <a:chExt cx="3564835" cy="1643555"/>
          </a:xfrm>
        </p:grpSpPr>
        <p:sp>
          <p:nvSpPr>
            <p:cNvPr id="39" name="Rectangle 3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rotWithShape="1">
            <a:blip r:embed="rId8"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41" name="Title 1"/>
            <p:cNvSpPr txBox="1">
              <a:spLocks/>
            </p:cNvSpPr>
            <p:nvPr/>
          </p:nvSpPr>
          <p:spPr>
            <a:xfrm>
              <a:off x="857308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Tree>
    <p:extLst>
      <p:ext uri="{BB962C8B-B14F-4D97-AF65-F5344CB8AC3E}">
        <p14:creationId xmlns:p14="http://schemas.microsoft.com/office/powerpoint/2010/main" val="232480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960151" y="-80378"/>
            <a:ext cx="46694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Okay to ask?</a:t>
            </a:r>
          </a:p>
        </p:txBody>
      </p:sp>
      <p:grpSp>
        <p:nvGrpSpPr>
          <p:cNvPr id="16" name="Group 15"/>
          <p:cNvGrpSpPr/>
          <p:nvPr/>
        </p:nvGrpSpPr>
        <p:grpSpPr>
          <a:xfrm>
            <a:off x="3198363" y="689401"/>
            <a:ext cx="8217335" cy="4620773"/>
            <a:chOff x="2819540" y="872449"/>
            <a:chExt cx="8217335" cy="4620773"/>
          </a:xfrm>
        </p:grpSpPr>
        <p:pic>
          <p:nvPicPr>
            <p:cNvPr id="17" name="Picture 2" descr="6f2fba3f-4c57-4dcb-9312-df64eb975173@namprd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963" y="872449"/>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p:cNvSpPr>
            <a:spLocks noGrp="1"/>
          </p:cNvSpPr>
          <p:nvPr>
            <p:ph type="title"/>
          </p:nvPr>
        </p:nvSpPr>
        <p:spPr>
          <a:xfrm>
            <a:off x="1689633" y="1135207"/>
            <a:ext cx="3350110" cy="1325563"/>
          </a:xfrm>
        </p:spPr>
        <p:txBody>
          <a:bodyPr>
            <a:norm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What is your favorite food?</a:t>
            </a:r>
          </a:p>
        </p:txBody>
      </p:sp>
      <p:sp>
        <p:nvSpPr>
          <p:cNvPr id="22" name="Oval Callout 21"/>
          <p:cNvSpPr/>
          <p:nvPr/>
        </p:nvSpPr>
        <p:spPr>
          <a:xfrm flipH="1">
            <a:off x="1554479" y="902710"/>
            <a:ext cx="3601831" cy="2459537"/>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0" y="-26909"/>
            <a:ext cx="2026025" cy="1613647"/>
          </a:xfrm>
          <a:prstGeom prst="rect">
            <a:avLst/>
          </a:prstGeom>
        </p:spPr>
      </p:pic>
      <p:pic>
        <p:nvPicPr>
          <p:cNvPr id="7170" name="Picture 2" descr="70faa15d-58c4-4a1b-8fa5-d3440aa1896b@namprd1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337" t="58146" r="12613"/>
          <a:stretch/>
        </p:blipFill>
        <p:spPr bwMode="auto">
          <a:xfrm>
            <a:off x="2528442" y="2103728"/>
            <a:ext cx="1653903" cy="129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l="2884" t="48105" r="15620" b="40523"/>
          <a:stretch/>
        </p:blipFill>
        <p:spPr>
          <a:xfrm>
            <a:off x="1922505" y="4714485"/>
            <a:ext cx="9914964" cy="779929"/>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35" name="Rectangle 34"/>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grpSp>
        <p:nvGrpSpPr>
          <p:cNvPr id="34" name="Group 33"/>
          <p:cNvGrpSpPr/>
          <p:nvPr/>
        </p:nvGrpSpPr>
        <p:grpSpPr>
          <a:xfrm>
            <a:off x="3649558" y="5443287"/>
            <a:ext cx="2364882" cy="1054499"/>
            <a:chOff x="1934275" y="3453356"/>
            <a:chExt cx="3564835" cy="1679386"/>
          </a:xfrm>
        </p:grpSpPr>
        <p:sp>
          <p:nvSpPr>
            <p:cNvPr id="36" name="Rectangle 35"/>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38" name="Title 1"/>
            <p:cNvSpPr txBox="1">
              <a:spLocks/>
            </p:cNvSpPr>
            <p:nvPr/>
          </p:nvSpPr>
          <p:spPr>
            <a:xfrm>
              <a:off x="3704749" y="3835107"/>
              <a:ext cx="1530756" cy="1097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39" name="Group 38"/>
          <p:cNvGrpSpPr/>
          <p:nvPr/>
        </p:nvGrpSpPr>
        <p:grpSpPr>
          <a:xfrm>
            <a:off x="7335508" y="5400687"/>
            <a:ext cx="2338252" cy="1019681"/>
            <a:chOff x="6790211" y="3503108"/>
            <a:chExt cx="3564835" cy="1643555"/>
          </a:xfrm>
        </p:grpSpPr>
        <p:sp>
          <p:nvSpPr>
            <p:cNvPr id="40" name="Rectangle 3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rotWithShape="1">
            <a:blip r:embed="rId8"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42" name="Title 1"/>
            <p:cNvSpPr txBox="1">
              <a:spLocks/>
            </p:cNvSpPr>
            <p:nvPr/>
          </p:nvSpPr>
          <p:spPr>
            <a:xfrm>
              <a:off x="857308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Tree>
    <p:extLst>
      <p:ext uri="{BB962C8B-B14F-4D97-AF65-F5344CB8AC3E}">
        <p14:creationId xmlns:p14="http://schemas.microsoft.com/office/powerpoint/2010/main" val="938622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960151" y="-80378"/>
            <a:ext cx="49695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Okay to ask?</a:t>
            </a:r>
          </a:p>
        </p:txBody>
      </p:sp>
      <p:grpSp>
        <p:nvGrpSpPr>
          <p:cNvPr id="16" name="Group 15"/>
          <p:cNvGrpSpPr/>
          <p:nvPr/>
        </p:nvGrpSpPr>
        <p:grpSpPr>
          <a:xfrm>
            <a:off x="3217957" y="765883"/>
            <a:ext cx="8235101" cy="4620773"/>
            <a:chOff x="2819540" y="962962"/>
            <a:chExt cx="8235101" cy="4620773"/>
          </a:xfrm>
        </p:grpSpPr>
        <p:pic>
          <p:nvPicPr>
            <p:cNvPr id="17" name="Picture 2" descr="6f2fba3f-4c57-4dcb-9312-df64eb975173@namprd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729" y="962962"/>
              <a:ext cx="8195912" cy="46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2819540" y="1097280"/>
              <a:ext cx="2549294" cy="202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57800" y="1586738"/>
              <a:ext cx="222068" cy="581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p:cNvSpPr>
            <a:spLocks noGrp="1"/>
          </p:cNvSpPr>
          <p:nvPr>
            <p:ph type="title"/>
          </p:nvPr>
        </p:nvSpPr>
        <p:spPr>
          <a:xfrm>
            <a:off x="1562497" y="1074196"/>
            <a:ext cx="3350110" cy="1325563"/>
          </a:xfrm>
        </p:spPr>
        <p:txBody>
          <a:bodyPr>
            <a:norm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What T.V. shows do you like to watch?</a:t>
            </a:r>
          </a:p>
        </p:txBody>
      </p:sp>
      <p:sp>
        <p:nvSpPr>
          <p:cNvPr id="22" name="Oval Callout 21"/>
          <p:cNvSpPr/>
          <p:nvPr/>
        </p:nvSpPr>
        <p:spPr>
          <a:xfrm flipH="1">
            <a:off x="1325880" y="902710"/>
            <a:ext cx="3830431" cy="2648209"/>
          </a:xfrm>
          <a:prstGeom prst="wedgeEllipseCallout">
            <a:avLst>
              <a:gd name="adj1" fmla="val -64526"/>
              <a:gd name="adj2" fmla="val -815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0" y="-26909"/>
            <a:ext cx="2026025" cy="1613647"/>
          </a:xfrm>
          <a:prstGeom prst="rect">
            <a:avLst/>
          </a:prstGeom>
        </p:spPr>
      </p:pic>
      <p:pic>
        <p:nvPicPr>
          <p:cNvPr id="8194" name="Picture 2" descr="70faa15d-58c4-4a1b-8fa5-d3440aa1896b@namprd16"/>
          <p:cNvPicPr>
            <a:picLocks noChangeAspect="1" noChangeArrowheads="1"/>
          </p:cNvPicPr>
          <p:nvPr/>
        </p:nvPicPr>
        <p:blipFill rotWithShape="1">
          <a:blip r:embed="rId5">
            <a:extLst>
              <a:ext uri="{28A0092B-C50C-407E-A947-70E740481C1C}">
                <a14:useLocalDpi xmlns:a14="http://schemas.microsoft.com/office/drawing/2010/main" val="0"/>
              </a:ext>
            </a:extLst>
          </a:blip>
          <a:srcRect l="52732" t="28688" r="25751" b="42676"/>
          <a:stretch/>
        </p:blipFill>
        <p:spPr bwMode="auto">
          <a:xfrm>
            <a:off x="2539228" y="2145932"/>
            <a:ext cx="1515291" cy="113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rotWithShape="1">
          <a:blip r:embed="rId4">
            <a:extLst>
              <a:ext uri="{28A0092B-C50C-407E-A947-70E740481C1C}">
                <a14:useLocalDpi xmlns:a14="http://schemas.microsoft.com/office/drawing/2010/main" val="0"/>
              </a:ext>
            </a:extLst>
          </a:blip>
          <a:srcRect l="2884" t="48105" r="15620" b="40523"/>
          <a:stretch/>
        </p:blipFill>
        <p:spPr>
          <a:xfrm>
            <a:off x="1986297" y="4724770"/>
            <a:ext cx="9914964" cy="779929"/>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5" name="Rectangle 24"/>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grpSp>
        <p:nvGrpSpPr>
          <p:cNvPr id="26" name="Group 25"/>
          <p:cNvGrpSpPr/>
          <p:nvPr/>
        </p:nvGrpSpPr>
        <p:grpSpPr>
          <a:xfrm>
            <a:off x="3649558" y="5457801"/>
            <a:ext cx="2364882" cy="1054499"/>
            <a:chOff x="1934275" y="3453356"/>
            <a:chExt cx="3564835" cy="1679386"/>
          </a:xfrm>
        </p:grpSpPr>
        <p:sp>
          <p:nvSpPr>
            <p:cNvPr id="27" name="Rectangle 26"/>
            <p:cNvSpPr/>
            <p:nvPr/>
          </p:nvSpPr>
          <p:spPr>
            <a:xfrm>
              <a:off x="1934275" y="3453356"/>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29" name="Title 1"/>
            <p:cNvSpPr txBox="1">
              <a:spLocks/>
            </p:cNvSpPr>
            <p:nvPr/>
          </p:nvSpPr>
          <p:spPr>
            <a:xfrm>
              <a:off x="3704749" y="3835107"/>
              <a:ext cx="1530756" cy="1097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30" name="Group 29"/>
          <p:cNvGrpSpPr/>
          <p:nvPr/>
        </p:nvGrpSpPr>
        <p:grpSpPr>
          <a:xfrm>
            <a:off x="7335508" y="5400687"/>
            <a:ext cx="2338252" cy="1019681"/>
            <a:chOff x="6790211" y="3503108"/>
            <a:chExt cx="3564835" cy="1643555"/>
          </a:xfrm>
        </p:grpSpPr>
        <p:sp>
          <p:nvSpPr>
            <p:cNvPr id="31" name="Rectangle 30"/>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33" name="Title 1"/>
            <p:cNvSpPr txBox="1">
              <a:spLocks/>
            </p:cNvSpPr>
            <p:nvPr/>
          </p:nvSpPr>
          <p:spPr>
            <a:xfrm>
              <a:off x="857308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Tree>
    <p:extLst>
      <p:ext uri="{BB962C8B-B14F-4D97-AF65-F5344CB8AC3E}">
        <p14:creationId xmlns:p14="http://schemas.microsoft.com/office/powerpoint/2010/main" val="298674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45075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7869" y="-65316"/>
            <a:ext cx="12406602" cy="6858000"/>
            <a:chOff x="-61585" y="0"/>
            <a:chExt cx="12169608" cy="685800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85" y="0"/>
              <a:ext cx="12169608" cy="6858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5767759" y="3271398"/>
              <a:ext cx="1983003" cy="199769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5305" t="14053" r="46274" b="54575"/>
            <a:stretch/>
          </p:blipFill>
          <p:spPr>
            <a:xfrm>
              <a:off x="6382382" y="1538884"/>
              <a:ext cx="1968870" cy="189011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3713551" y="1934398"/>
              <a:ext cx="2146766" cy="2291139"/>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3884" t="2401" r="2915" b="19087"/>
            <a:stretch/>
          </p:blipFill>
          <p:spPr>
            <a:xfrm>
              <a:off x="8098417" y="2855242"/>
              <a:ext cx="2601159" cy="1572604"/>
            </a:xfrm>
            <a:prstGeom prst="rect">
              <a:avLst/>
            </a:prstGeom>
          </p:spPr>
        </p:pic>
      </p:gr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2" name="Rectangle 11"/>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375715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3043285" cy="6858000"/>
            <a:chOff x="0" y="476443"/>
            <a:chExt cx="13043285"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443"/>
              <a:ext cx="12166314" cy="6858000"/>
            </a:xfrm>
            <a:prstGeom prst="rect">
              <a:avLst/>
            </a:prstGeom>
          </p:spPr>
        </p:pic>
        <p:sp>
          <p:nvSpPr>
            <p:cNvPr id="9" name="TextBox 8"/>
            <p:cNvSpPr txBox="1"/>
            <p:nvPr/>
          </p:nvSpPr>
          <p:spPr>
            <a:xfrm>
              <a:off x="8673737" y="1311522"/>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Meeting New People</a:t>
              </a:r>
            </a:p>
          </p:txBody>
        </p:sp>
        <p:sp>
          <p:nvSpPr>
            <p:cNvPr id="10" name="TextBox 9"/>
            <p:cNvSpPr txBox="1"/>
            <p:nvPr/>
          </p:nvSpPr>
          <p:spPr>
            <a:xfrm>
              <a:off x="4353479" y="2456671"/>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Okay to Ask?</a:t>
              </a:r>
            </a:p>
          </p:txBody>
        </p:sp>
        <p:sp>
          <p:nvSpPr>
            <p:cNvPr id="11" name="TextBox 10"/>
            <p:cNvSpPr txBox="1"/>
            <p:nvPr/>
          </p:nvSpPr>
          <p:spPr>
            <a:xfrm>
              <a:off x="3976802" y="4828557"/>
              <a:ext cx="6393309"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Getting to Know Someone Practice</a:t>
              </a:r>
            </a:p>
          </p:txBody>
        </p:sp>
        <p:sp>
          <p:nvSpPr>
            <p:cNvPr id="12" name="TextBox 11"/>
            <p:cNvSpPr txBox="1"/>
            <p:nvPr/>
          </p:nvSpPr>
          <p:spPr>
            <a:xfrm>
              <a:off x="4068091" y="3638576"/>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sp>
          <p:nvSpPr>
            <p:cNvPr id="13" name="TextBox 12"/>
            <p:cNvSpPr txBox="1"/>
            <p:nvPr/>
          </p:nvSpPr>
          <p:spPr>
            <a:xfrm>
              <a:off x="7855074" y="5663318"/>
              <a:ext cx="3166484" cy="954107"/>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Moving Into Yellow </a:t>
              </a:r>
            </a:p>
            <a:p>
              <a:r>
                <a:rPr lang="en-US" sz="2800" dirty="0">
                  <a:latin typeface="Tahoma" panose="020B0604030504040204" pitchFamily="34" charset="0"/>
                  <a:ea typeface="Tahoma" panose="020B0604030504040204" pitchFamily="34" charset="0"/>
                  <a:cs typeface="Tahoma" panose="020B0604030504040204" pitchFamily="34" charset="0"/>
                </a:rPr>
                <a:t>and Green Circles</a:t>
              </a:r>
            </a:p>
          </p:txBody>
        </p:sp>
        <p:pic>
          <p:nvPicPr>
            <p:cNvPr id="14" name="Picture 2" descr="32e79440-7299-4026-981d-1ba5a2d0fa56@namprd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3960" b="58829"/>
            <a:stretch/>
          </p:blipFill>
          <p:spPr bwMode="auto">
            <a:xfrm>
              <a:off x="6213785" y="800205"/>
              <a:ext cx="2459952" cy="123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6f2fba3f-4c57-4dcb-9312-df64eb975173@namprd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9004" y="1953110"/>
              <a:ext cx="2714381" cy="153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stretch>
              <a:fillRect/>
            </a:stretch>
          </p:blipFill>
          <p:spPr>
            <a:xfrm>
              <a:off x="2374035" y="3356829"/>
              <a:ext cx="1694056" cy="1186374"/>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5040" y="5406585"/>
              <a:ext cx="2458616" cy="1385891"/>
            </a:xfrm>
            <a:prstGeom prst="rect">
              <a:avLst/>
            </a:prstGeom>
          </p:spPr>
        </p:pic>
        <p:pic>
          <p:nvPicPr>
            <p:cNvPr id="18" name="Picture 2" descr="2d42889d-6d2a-4896-ac4f-7971e2434169@namprd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8095" y="4468637"/>
              <a:ext cx="2221928" cy="12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65220" y="2031923"/>
            <a:ext cx="1452282" cy="1246094"/>
          </a:xfrm>
          <a:prstGeom prst="rect">
            <a:avLst/>
          </a:prstGeom>
        </p:spPr>
      </p:pic>
      <p:pic>
        <p:nvPicPr>
          <p:cNvPr id="21" name="Picture 20"/>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90189" y="3066285"/>
            <a:ext cx="1452282" cy="1246094"/>
          </a:xfrm>
          <a:prstGeom prst="rect">
            <a:avLst/>
          </a:prstGeom>
        </p:spPr>
      </p:pic>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3" name="Rectangle 22"/>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4114419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718" y="390221"/>
            <a:ext cx="8145990" cy="1325563"/>
          </a:xfrm>
        </p:spPr>
        <p:txBody>
          <a:bodyPr>
            <a:norm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How do you show someone you are listening?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grpSp>
        <p:nvGrpSpPr>
          <p:cNvPr id="7" name="Group 6"/>
          <p:cNvGrpSpPr/>
          <p:nvPr/>
        </p:nvGrpSpPr>
        <p:grpSpPr>
          <a:xfrm>
            <a:off x="1536649" y="2367781"/>
            <a:ext cx="3275315" cy="4206739"/>
            <a:chOff x="309715" y="1851911"/>
            <a:chExt cx="3275315" cy="4206739"/>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9022"/>
            <a:stretch/>
          </p:blipFill>
          <p:spPr>
            <a:xfrm>
              <a:off x="918111" y="1851911"/>
              <a:ext cx="2311835" cy="4206739"/>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7105" t="24006" r="50548" b="19076"/>
            <a:stretch/>
          </p:blipFill>
          <p:spPr>
            <a:xfrm>
              <a:off x="309715" y="2389238"/>
              <a:ext cx="3275315" cy="2481489"/>
            </a:xfrm>
            <a:prstGeom prst="rect">
              <a:avLst/>
            </a:prstGeom>
          </p:spPr>
        </p:pic>
      </p:grpSp>
      <p:grpSp>
        <p:nvGrpSpPr>
          <p:cNvPr id="10" name="Group 9"/>
          <p:cNvGrpSpPr/>
          <p:nvPr/>
        </p:nvGrpSpPr>
        <p:grpSpPr>
          <a:xfrm>
            <a:off x="6600013" y="1267359"/>
            <a:ext cx="4728332" cy="5012561"/>
            <a:chOff x="6120582" y="1046089"/>
            <a:chExt cx="4728332" cy="5012561"/>
          </a:xfrm>
        </p:grpSpPr>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6043" r="41824" b="65068"/>
            <a:stretch/>
          </p:blipFill>
          <p:spPr>
            <a:xfrm>
              <a:off x="6341806" y="3039834"/>
              <a:ext cx="3401055" cy="3018816"/>
            </a:xfrm>
            <a:prstGeom prst="rect">
              <a:avLst/>
            </a:prstGeom>
          </p:spPr>
        </p:pic>
        <p:cxnSp>
          <p:nvCxnSpPr>
            <p:cNvPr id="12" name="Straight Arrow Connector 11"/>
            <p:cNvCxnSpPr/>
            <p:nvPr/>
          </p:nvCxnSpPr>
          <p:spPr>
            <a:xfrm>
              <a:off x="6120582" y="3579351"/>
              <a:ext cx="14748" cy="1814052"/>
            </a:xfrm>
            <a:prstGeom prst="straightConnector1">
              <a:avLst/>
            </a:prstGeom>
            <a:ln w="142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58105" t="47320" r="13379"/>
            <a:stretch/>
          </p:blipFill>
          <p:spPr>
            <a:xfrm>
              <a:off x="7085038" y="1046089"/>
              <a:ext cx="1914590" cy="1993745"/>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58105" t="47320" r="13379"/>
            <a:stretch/>
          </p:blipFill>
          <p:spPr>
            <a:xfrm rot="1439542">
              <a:off x="8934324" y="1751667"/>
              <a:ext cx="1914590" cy="1993745"/>
            </a:xfrm>
            <a:prstGeom prst="rect">
              <a:avLst/>
            </a:prstGeom>
          </p:spPr>
        </p:pic>
        <p:sp>
          <p:nvSpPr>
            <p:cNvPr id="15" name="TextBox 14"/>
            <p:cNvSpPr txBox="1"/>
            <p:nvPr/>
          </p:nvSpPr>
          <p:spPr>
            <a:xfrm>
              <a:off x="7696388" y="1251746"/>
              <a:ext cx="899651" cy="1200329"/>
            </a:xfrm>
            <a:prstGeom prst="rect">
              <a:avLst/>
            </a:prstGeom>
            <a:noFill/>
          </p:spPr>
          <p:txBody>
            <a:bodyPr wrap="square" rtlCol="0">
              <a:sp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a:t>
              </a:r>
            </a:p>
          </p:txBody>
        </p:sp>
        <p:sp>
          <p:nvSpPr>
            <p:cNvPr id="16" name="TextBox 15"/>
            <p:cNvSpPr txBox="1"/>
            <p:nvPr/>
          </p:nvSpPr>
          <p:spPr>
            <a:xfrm rot="1185697">
              <a:off x="9579756" y="1968655"/>
              <a:ext cx="899651" cy="1200329"/>
            </a:xfrm>
            <a:prstGeom prst="rect">
              <a:avLst/>
            </a:prstGeom>
            <a:noFill/>
          </p:spPr>
          <p:txBody>
            <a:bodyPr wrap="square" rtlCol="0">
              <a:sp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a:t>
              </a:r>
            </a:p>
          </p:txBody>
        </p:sp>
        <p:cxnSp>
          <p:nvCxnSpPr>
            <p:cNvPr id="17" name="Straight Arrow Connector 16"/>
            <p:cNvCxnSpPr/>
            <p:nvPr/>
          </p:nvCxnSpPr>
          <p:spPr>
            <a:xfrm flipH="1" flipV="1">
              <a:off x="8670882" y="4249881"/>
              <a:ext cx="1952609" cy="2678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0" name="Rectangle 19"/>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1683222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03093" y="4217546"/>
            <a:ext cx="10254343" cy="2339102"/>
          </a:xfrm>
          <a:prstGeom prst="rect">
            <a:avLst/>
          </a:prstGeom>
          <a:noFill/>
        </p:spPr>
        <p:txBody>
          <a:bodyPr wrap="square" rtlCol="0">
            <a:spAutoFit/>
          </a:bodyPr>
          <a:lstStyle/>
          <a:p>
            <a:pPr marL="0" lvl="1" algn="ctr"/>
            <a:r>
              <a:rPr lang="en-US" sz="3200" b="1" dirty="0">
                <a:latin typeface="Tahoma" panose="020B0604030504040204" pitchFamily="34" charset="0"/>
                <a:ea typeface="Tahoma" panose="020B0604030504040204" pitchFamily="34" charset="0"/>
                <a:cs typeface="Tahoma" panose="020B0604030504040204" pitchFamily="34" charset="0"/>
              </a:rPr>
              <a:t>How are you? </a:t>
            </a:r>
          </a:p>
          <a:p>
            <a:pPr marL="0" lvl="1" algn="ctr"/>
            <a:r>
              <a:rPr lang="en-US" sz="3200" b="1" dirty="0">
                <a:latin typeface="Tahoma" panose="020B0604030504040204" pitchFamily="34" charset="0"/>
                <a:ea typeface="Tahoma" panose="020B0604030504040204" pitchFamily="34" charset="0"/>
                <a:cs typeface="Tahoma" panose="020B0604030504040204" pitchFamily="34" charset="0"/>
              </a:rPr>
              <a:t>What do you like to do for fun?</a:t>
            </a:r>
          </a:p>
          <a:p>
            <a:pPr marL="0" lvl="1" algn="ctr"/>
            <a:r>
              <a:rPr lang="en-US" sz="3200" b="1" dirty="0">
                <a:latin typeface="Tahoma" panose="020B0604030504040204" pitchFamily="34" charset="0"/>
                <a:ea typeface="Tahoma" panose="020B0604030504040204" pitchFamily="34" charset="0"/>
                <a:cs typeface="Tahoma" panose="020B0604030504040204" pitchFamily="34" charset="0"/>
              </a:rPr>
              <a:t>What is your favorite food?</a:t>
            </a:r>
          </a:p>
          <a:p>
            <a:pPr marL="0" lvl="1" algn="ctr"/>
            <a:r>
              <a:rPr lang="en-US" sz="3200" b="1" dirty="0">
                <a:latin typeface="Tahoma" panose="020B0604030504040204" pitchFamily="34" charset="0"/>
                <a:ea typeface="Tahoma" panose="020B0604030504040204" pitchFamily="34" charset="0"/>
                <a:cs typeface="Tahoma" panose="020B0604030504040204" pitchFamily="34" charset="0"/>
              </a:rPr>
              <a:t>What TV shows do you like to watch</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8" name="Title 1"/>
          <p:cNvSpPr txBox="1">
            <a:spLocks/>
          </p:cNvSpPr>
          <p:nvPr/>
        </p:nvSpPr>
        <p:spPr>
          <a:xfrm>
            <a:off x="2040455" y="43826"/>
            <a:ext cx="31562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Tahoma" panose="020B0604030504040204" pitchFamily="34" charset="0"/>
                <a:ea typeface="Tahoma" panose="020B0604030504040204" pitchFamily="34" charset="0"/>
                <a:cs typeface="Tahoma" panose="020B0604030504040204" pitchFamily="34" charset="0"/>
              </a:rPr>
              <a:t>Practice!</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372783" y="3650833"/>
            <a:ext cx="9914964" cy="779929"/>
          </a:xfrm>
          <a:prstGeom prst="rect">
            <a:avLst/>
          </a:prstGeom>
        </p:spPr>
      </p:pic>
      <p:pic>
        <p:nvPicPr>
          <p:cNvPr id="9218" name="Picture 2" descr="2d42889d-6d2a-4896-ac4f-7971e2434169@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081" y="508195"/>
            <a:ext cx="6649142" cy="37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3" name="Rectangle 12"/>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3252285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3043285" cy="6858000"/>
            <a:chOff x="0" y="0"/>
            <a:chExt cx="13043285"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8673737" y="1311522"/>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Meeting New People</a:t>
              </a:r>
            </a:p>
          </p:txBody>
        </p:sp>
        <p:sp>
          <p:nvSpPr>
            <p:cNvPr id="10" name="TextBox 9"/>
            <p:cNvSpPr txBox="1"/>
            <p:nvPr/>
          </p:nvSpPr>
          <p:spPr>
            <a:xfrm>
              <a:off x="4353479" y="2456671"/>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Okay to Ask?</a:t>
              </a:r>
            </a:p>
          </p:txBody>
        </p:sp>
        <p:sp>
          <p:nvSpPr>
            <p:cNvPr id="11" name="TextBox 10"/>
            <p:cNvSpPr txBox="1"/>
            <p:nvPr/>
          </p:nvSpPr>
          <p:spPr>
            <a:xfrm>
              <a:off x="3976802" y="4828557"/>
              <a:ext cx="6393309"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Getting to Know Someone Practice</a:t>
              </a:r>
            </a:p>
          </p:txBody>
        </p:sp>
        <p:sp>
          <p:nvSpPr>
            <p:cNvPr id="12" name="TextBox 11"/>
            <p:cNvSpPr txBox="1"/>
            <p:nvPr/>
          </p:nvSpPr>
          <p:spPr>
            <a:xfrm>
              <a:off x="4068091" y="3638576"/>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sp>
          <p:nvSpPr>
            <p:cNvPr id="13" name="TextBox 12"/>
            <p:cNvSpPr txBox="1"/>
            <p:nvPr/>
          </p:nvSpPr>
          <p:spPr>
            <a:xfrm>
              <a:off x="7855074" y="5454244"/>
              <a:ext cx="3166484" cy="954107"/>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Moving Into Yellow </a:t>
              </a:r>
            </a:p>
            <a:p>
              <a:r>
                <a:rPr lang="en-US" sz="2800" dirty="0">
                  <a:latin typeface="Tahoma" panose="020B0604030504040204" pitchFamily="34" charset="0"/>
                  <a:ea typeface="Tahoma" panose="020B0604030504040204" pitchFamily="34" charset="0"/>
                  <a:cs typeface="Tahoma" panose="020B0604030504040204" pitchFamily="34" charset="0"/>
                </a:rPr>
                <a:t>and Green Circles</a:t>
              </a:r>
            </a:p>
          </p:txBody>
        </p:sp>
        <p:pic>
          <p:nvPicPr>
            <p:cNvPr id="14" name="Picture 2" descr="32e79440-7299-4026-981d-1ba5a2d0fa56@namprd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3960" b="58829"/>
            <a:stretch/>
          </p:blipFill>
          <p:spPr bwMode="auto">
            <a:xfrm>
              <a:off x="6213785" y="800205"/>
              <a:ext cx="2459952" cy="123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6f2fba3f-4c57-4dcb-9312-df64eb975173@namprd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9004" y="1953110"/>
              <a:ext cx="2714381" cy="153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stretch>
              <a:fillRect/>
            </a:stretch>
          </p:blipFill>
          <p:spPr>
            <a:xfrm>
              <a:off x="2374035" y="3356829"/>
              <a:ext cx="1694056" cy="1186374"/>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5040" y="5406585"/>
              <a:ext cx="2458616" cy="1385891"/>
            </a:xfrm>
            <a:prstGeom prst="rect">
              <a:avLst/>
            </a:prstGeom>
          </p:spPr>
        </p:pic>
        <p:pic>
          <p:nvPicPr>
            <p:cNvPr id="18" name="Picture 2" descr="2d42889d-6d2a-4896-ac4f-7971e2434169@namprd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8095" y="4468637"/>
              <a:ext cx="2221928" cy="12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71378" y="2064390"/>
            <a:ext cx="1452282" cy="1246094"/>
          </a:xfrm>
          <a:prstGeom prst="rect">
            <a:avLst/>
          </a:prstGeom>
        </p:spPr>
      </p:pic>
      <p:pic>
        <p:nvPicPr>
          <p:cNvPr id="21" name="Picture 20"/>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97064" y="3069123"/>
            <a:ext cx="1452282" cy="1246094"/>
          </a:xfrm>
          <a:prstGeom prst="rect">
            <a:avLst/>
          </a:prstGeom>
        </p:spPr>
      </p:pic>
      <p:pic>
        <p:nvPicPr>
          <p:cNvPr id="22" name="Picture 21"/>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529682" y="4136324"/>
            <a:ext cx="1452282" cy="1246094"/>
          </a:xfrm>
          <a:prstGeom prst="rect">
            <a:avLst/>
          </a:prstGeom>
        </p:spPr>
      </p:pic>
      <p:pic>
        <p:nvPicPr>
          <p:cNvPr id="24" name="Picture 23"/>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5" name="Rectangle 24"/>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2580350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053" y="424444"/>
            <a:ext cx="6193461" cy="1325563"/>
          </a:xfrm>
        </p:spPr>
        <p:txBody>
          <a:bodyPr>
            <a:normAutofit fontScale="90000"/>
          </a:bodyPr>
          <a:lstStyle/>
          <a:p>
            <a:r>
              <a:rPr lang="en-US" sz="4800" b="1" dirty="0">
                <a:latin typeface="Tahoma" panose="020B0604030504040204" pitchFamily="34" charset="0"/>
                <a:ea typeface="Tahoma" panose="020B0604030504040204" pitchFamily="34" charset="0"/>
                <a:cs typeface="Tahoma" panose="020B0604030504040204" pitchFamily="34" charset="0"/>
              </a:rPr>
              <a:t>Moving Into The Yellow Circle</a:t>
            </a:r>
          </a:p>
        </p:txBody>
      </p:sp>
      <p:sp>
        <p:nvSpPr>
          <p:cNvPr id="6" name="TextBox 5"/>
          <p:cNvSpPr txBox="1"/>
          <p:nvPr/>
        </p:nvSpPr>
        <p:spPr>
          <a:xfrm>
            <a:off x="1138861" y="2488007"/>
            <a:ext cx="4976948" cy="2862322"/>
          </a:xfrm>
          <a:prstGeom prst="rect">
            <a:avLst/>
          </a:prstGeom>
          <a:noFill/>
          <a:ln w="57150">
            <a:solidFill>
              <a:schemeClr val="tx1"/>
            </a:solidFill>
          </a:ln>
        </p:spPr>
        <p:txBody>
          <a:bodyPr wrap="square" rtlCol="0">
            <a:spAutoFit/>
          </a:bodyPr>
          <a:lstStyle/>
          <a:p>
            <a:pPr marL="0" lvl="1" algn="ctr"/>
            <a:r>
              <a:rPr lang="en-US" sz="3600" dirty="0">
                <a:latin typeface="Tahoma" panose="020B0604030504040204" pitchFamily="34" charset="0"/>
                <a:ea typeface="Tahoma" panose="020B0604030504040204" pitchFamily="34" charset="0"/>
                <a:cs typeface="Tahoma" panose="020B0604030504040204" pitchFamily="34" charset="0"/>
              </a:rPr>
              <a:t>It takes weeks to months for someone to move from your outer red circle into your middle yellow circle.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774" y="910388"/>
            <a:ext cx="10347744" cy="5832895"/>
          </a:xfrm>
          <a:prstGeom prst="rect">
            <a:avLst/>
          </a:prstGeom>
        </p:spPr>
      </p:pic>
      <p:cxnSp>
        <p:nvCxnSpPr>
          <p:cNvPr id="8" name="Straight Arrow Connector 7"/>
          <p:cNvCxnSpPr/>
          <p:nvPr/>
        </p:nvCxnSpPr>
        <p:spPr>
          <a:xfrm>
            <a:off x="7404955" y="2491321"/>
            <a:ext cx="862150" cy="625856"/>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0" name="Rectangle 9"/>
          <p:cNvSpPr/>
          <p:nvPr/>
        </p:nvSpPr>
        <p:spPr>
          <a:xfrm>
            <a:off x="9378271" y="6466284"/>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1898652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6213" y="175839"/>
            <a:ext cx="6400800" cy="1754326"/>
          </a:xfrm>
          <a:prstGeom prst="rect">
            <a:avLst/>
          </a:prstGeom>
          <a:noFill/>
        </p:spPr>
        <p:txBody>
          <a:bodyPr wrap="square" rtlCol="0">
            <a:spAutoFit/>
          </a:bodyPr>
          <a:lstStyle/>
          <a:p>
            <a:pPr marL="0" lvl="1" algn="ctr"/>
            <a:r>
              <a:rPr lang="en-US" sz="3600" b="1" dirty="0">
                <a:latin typeface="Tahoma" panose="020B0604030504040204" pitchFamily="34" charset="0"/>
                <a:ea typeface="Tahoma" panose="020B0604030504040204" pitchFamily="34" charset="0"/>
                <a:cs typeface="Tahoma" panose="020B0604030504040204" pitchFamily="34" charset="0"/>
              </a:rPr>
              <a:t>If you aren’t sure if someone is in your yellow circle, who could you ask?</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171" y="1025103"/>
            <a:ext cx="10347744" cy="583289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0" y="0"/>
            <a:ext cx="2088777" cy="1694330"/>
          </a:xfrm>
          <a:prstGeom prst="rect">
            <a:avLst/>
          </a:prstGeom>
        </p:spPr>
      </p:pic>
      <p:sp>
        <p:nvSpPr>
          <p:cNvPr id="10" name="TextBox 9"/>
          <p:cNvSpPr txBox="1"/>
          <p:nvPr/>
        </p:nvSpPr>
        <p:spPr>
          <a:xfrm>
            <a:off x="1225446" y="2787388"/>
            <a:ext cx="4063900" cy="2308324"/>
          </a:xfrm>
          <a:prstGeom prst="rect">
            <a:avLst/>
          </a:prstGeom>
          <a:noFill/>
          <a:ln w="57150">
            <a:solidFill>
              <a:schemeClr val="tx1"/>
            </a:solidFill>
          </a:ln>
        </p:spPr>
        <p:txBody>
          <a:bodyPr wrap="square" rtlCol="0">
            <a:sp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You can ask an adult from your inner green circle of trust.</a:t>
            </a:r>
          </a:p>
        </p:txBody>
      </p:sp>
      <p:cxnSp>
        <p:nvCxnSpPr>
          <p:cNvPr id="11" name="Straight Arrow Connector 10"/>
          <p:cNvCxnSpPr/>
          <p:nvPr/>
        </p:nvCxnSpPr>
        <p:spPr>
          <a:xfrm>
            <a:off x="5377543" y="3941552"/>
            <a:ext cx="3670662" cy="0"/>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3" name="Rectangle 12"/>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4251946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88" y="1081666"/>
            <a:ext cx="10347744" cy="5832895"/>
          </a:xfrm>
          <a:prstGeom prst="rect">
            <a:avLst/>
          </a:prstGeom>
        </p:spPr>
      </p:pic>
      <p:sp>
        <p:nvSpPr>
          <p:cNvPr id="2" name="Title 1"/>
          <p:cNvSpPr>
            <a:spLocks noGrp="1"/>
          </p:cNvSpPr>
          <p:nvPr>
            <p:ph type="title"/>
          </p:nvPr>
        </p:nvSpPr>
        <p:spPr>
          <a:xfrm>
            <a:off x="1867897" y="287468"/>
            <a:ext cx="7908109" cy="1325563"/>
          </a:xfrm>
        </p:spPr>
        <p:txBody>
          <a:bodyPr>
            <a:normAutofit fontScale="90000"/>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Moving into the inner green circle of trust</a:t>
            </a:r>
          </a:p>
        </p:txBody>
      </p:sp>
      <p:sp>
        <p:nvSpPr>
          <p:cNvPr id="8" name="TextBox 7"/>
          <p:cNvSpPr txBox="1"/>
          <p:nvPr/>
        </p:nvSpPr>
        <p:spPr>
          <a:xfrm>
            <a:off x="563880" y="1883003"/>
            <a:ext cx="5731045" cy="4339650"/>
          </a:xfrm>
          <a:prstGeom prst="rect">
            <a:avLst/>
          </a:prstGeom>
          <a:noFill/>
          <a:ln w="57150">
            <a:solidFill>
              <a:schemeClr val="tx1"/>
            </a:solidFill>
          </a:ln>
        </p:spPr>
        <p:txBody>
          <a:bodyPr wrap="square" rtlCol="0">
            <a:spAutoFit/>
          </a:bodyPr>
          <a:lstStyle/>
          <a:p>
            <a:pPr marL="0" lvl="1" algn="ctr"/>
            <a:r>
              <a:rPr lang="en-US" sz="3200" dirty="0">
                <a:latin typeface="Tahoma" panose="020B0604030504040204" pitchFamily="34" charset="0"/>
                <a:ea typeface="Tahoma" panose="020B0604030504040204" pitchFamily="34" charset="0"/>
                <a:cs typeface="Tahoma" panose="020B0604030504040204" pitchFamily="34" charset="0"/>
              </a:rPr>
              <a:t>It takes months to years for someone to move from your middle yellow circle into your inner green circle of trust.</a:t>
            </a:r>
          </a:p>
          <a:p>
            <a:pPr marL="0" lvl="1" algn="ctr"/>
            <a:endParaRPr lang="en-US" sz="1500" dirty="0">
              <a:latin typeface="Tahoma" panose="020B0604030504040204" pitchFamily="34" charset="0"/>
              <a:ea typeface="Tahoma" panose="020B0604030504040204" pitchFamily="34" charset="0"/>
              <a:cs typeface="Tahoma" panose="020B0604030504040204" pitchFamily="34" charset="0"/>
            </a:endParaRPr>
          </a:p>
          <a:p>
            <a:pPr marL="0" lvl="1" algn="ctr"/>
            <a:r>
              <a:rPr lang="en-US" sz="3200" dirty="0">
                <a:latin typeface="Tahoma" panose="020B0604030504040204" pitchFamily="34" charset="0"/>
                <a:ea typeface="Tahoma" panose="020B0604030504040204" pitchFamily="34" charset="0"/>
                <a:cs typeface="Tahoma" panose="020B0604030504040204" pitchFamily="34" charset="0"/>
              </a:rPr>
              <a:t>Your inner green circle of trust is for close family or best friends you have known       for a long time. </a:t>
            </a:r>
          </a:p>
        </p:txBody>
      </p:sp>
      <p:cxnSp>
        <p:nvCxnSpPr>
          <p:cNvPr id="9" name="Straight Arrow Connector 8"/>
          <p:cNvCxnSpPr/>
          <p:nvPr/>
        </p:nvCxnSpPr>
        <p:spPr>
          <a:xfrm>
            <a:off x="7772399" y="3231714"/>
            <a:ext cx="862150" cy="625856"/>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3" name="Rectangle 12"/>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3178579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88" y="1087251"/>
            <a:ext cx="10282368" cy="5832895"/>
          </a:xfrm>
          <a:prstGeom prst="rect">
            <a:avLst/>
          </a:prstGeom>
        </p:spPr>
      </p:pic>
      <p:sp>
        <p:nvSpPr>
          <p:cNvPr id="2" name="Title 1"/>
          <p:cNvSpPr>
            <a:spLocks noGrp="1"/>
          </p:cNvSpPr>
          <p:nvPr>
            <p:ph type="title"/>
          </p:nvPr>
        </p:nvSpPr>
        <p:spPr>
          <a:xfrm>
            <a:off x="1844256" y="184383"/>
            <a:ext cx="10515600" cy="1325563"/>
          </a:xfrm>
        </p:spPr>
        <p:txBody>
          <a:bodyPr>
            <a:normAutofit/>
          </a:bodyPr>
          <a:lstStyle/>
          <a:p>
            <a:r>
              <a:rPr lang="en-US" sz="5200" b="1" dirty="0">
                <a:latin typeface="Tahoma" panose="020B0604030504040204" pitchFamily="34" charset="0"/>
                <a:ea typeface="Tahoma" panose="020B0604030504040204" pitchFamily="34" charset="0"/>
                <a:cs typeface="Tahoma" panose="020B0604030504040204" pitchFamily="34" charset="0"/>
              </a:rPr>
              <a:t>Moving To The Red Circle</a:t>
            </a:r>
          </a:p>
        </p:txBody>
      </p:sp>
      <p:sp>
        <p:nvSpPr>
          <p:cNvPr id="6" name="TextBox 5"/>
          <p:cNvSpPr txBox="1"/>
          <p:nvPr/>
        </p:nvSpPr>
        <p:spPr>
          <a:xfrm>
            <a:off x="645757" y="1572259"/>
            <a:ext cx="5659392" cy="5016758"/>
          </a:xfrm>
          <a:prstGeom prst="rect">
            <a:avLst/>
          </a:prstGeom>
          <a:noFill/>
          <a:ln w="57150">
            <a:solidFill>
              <a:schemeClr val="tx1"/>
            </a:solidFill>
          </a:ln>
        </p:spPr>
        <p:txBody>
          <a:bodyPr wrap="square" rtlCol="0">
            <a:spAutoFit/>
          </a:bodyPr>
          <a:lstStyle/>
          <a:p>
            <a:pPr marL="0" lvl="1" algn="ctr"/>
            <a:r>
              <a:rPr lang="en-US" sz="3200" dirty="0">
                <a:latin typeface="Tahoma" panose="020B0604030504040204" pitchFamily="34" charset="0"/>
                <a:ea typeface="Tahoma" panose="020B0604030504040204" pitchFamily="34" charset="0"/>
                <a:cs typeface="Tahoma" panose="020B0604030504040204" pitchFamily="34" charset="0"/>
              </a:rPr>
              <a:t>If someone in your middle yellow circle or your inner green circle of trust does something that crosses your boundaries, you can move them back to your           outer red circle.</a:t>
            </a:r>
          </a:p>
          <a:p>
            <a:pPr marL="0" lvl="1" algn="ctr"/>
            <a:endParaRPr lang="en-US" sz="2000" dirty="0">
              <a:latin typeface="Tahoma" panose="020B0604030504040204" pitchFamily="34" charset="0"/>
              <a:ea typeface="Tahoma" panose="020B0604030504040204" pitchFamily="34" charset="0"/>
              <a:cs typeface="Tahoma" panose="020B0604030504040204" pitchFamily="34" charset="0"/>
            </a:endParaRPr>
          </a:p>
          <a:p>
            <a:pPr marL="0" lvl="1" algn="ctr"/>
            <a:r>
              <a:rPr lang="en-US" sz="3200" b="1" dirty="0">
                <a:latin typeface="Tahoma" panose="020B0604030504040204" pitchFamily="34" charset="0"/>
                <a:ea typeface="Tahoma" panose="020B0604030504040204" pitchFamily="34" charset="0"/>
                <a:cs typeface="Tahoma" panose="020B0604030504040204" pitchFamily="34" charset="0"/>
              </a:rPr>
              <a:t>You</a:t>
            </a:r>
            <a:r>
              <a:rPr lang="en-US" sz="3200" dirty="0">
                <a:latin typeface="Tahoma" panose="020B0604030504040204" pitchFamily="34" charset="0"/>
                <a:ea typeface="Tahoma" panose="020B0604030504040204" pitchFamily="34" charset="0"/>
                <a:cs typeface="Tahoma" panose="020B0604030504040204" pitchFamily="34" charset="0"/>
              </a:rPr>
              <a:t> choose who is in your circles!</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cxnSp>
        <p:nvCxnSpPr>
          <p:cNvPr id="9" name="Straight Arrow Connector 8"/>
          <p:cNvCxnSpPr/>
          <p:nvPr/>
        </p:nvCxnSpPr>
        <p:spPr>
          <a:xfrm flipH="1" flipV="1">
            <a:off x="7614558" y="2089741"/>
            <a:ext cx="1272840" cy="1784139"/>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1" name="Rectangle 10"/>
          <p:cNvSpPr/>
          <p:nvPr/>
        </p:nvSpPr>
        <p:spPr>
          <a:xfrm>
            <a:off x="9378271" y="6450518"/>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2200250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8"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2937297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288974" y="1674674"/>
            <a:ext cx="10355046" cy="1754326"/>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Should you bring an adult you trust with you if you want to meet in-person with someone you’ve only talked to online?</a:t>
            </a:r>
          </a:p>
        </p:txBody>
      </p:sp>
      <p:grpSp>
        <p:nvGrpSpPr>
          <p:cNvPr id="4" name="Group 3"/>
          <p:cNvGrpSpPr/>
          <p:nvPr/>
        </p:nvGrpSpPr>
        <p:grpSpPr>
          <a:xfrm>
            <a:off x="2207451" y="3779560"/>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13"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410465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10536" y="2048819"/>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a:t>
            </a:r>
            <a:r>
              <a:rPr lang="en-US" sz="1000" dirty="0" err="1">
                <a:solidFill>
                  <a:srgbClr val="3D4046"/>
                </a:solidFill>
                <a:latin typeface="Tahoma" panose="020B0604030504040204" pitchFamily="34" charset="0"/>
                <a:ea typeface="Tahoma" panose="020B0604030504040204" pitchFamily="34" charset="0"/>
                <a:cs typeface="Tahoma" panose="020B0604030504040204" pitchFamily="34" charset="0"/>
              </a:rPr>
              <a:t>SymbolStix</a:t>
            </a:r>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4893"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362543" y="5119215"/>
              <a:ext cx="6627292" cy="1356986"/>
              <a:chOff x="5362543" y="5119215"/>
              <a:chExt cx="6627292" cy="1356986"/>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4"/>
                <a:ext cx="1347846" cy="1354217"/>
                <a:chOff x="9280555" y="5108921"/>
                <a:chExt cx="1347846" cy="1354217"/>
              </a:xfrm>
            </p:grpSpPr>
            <p:sp>
              <p:nvSpPr>
                <p:cNvPr id="50" name="TextBox 49"/>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401" y="5121586"/>
                <a:ext cx="1361434" cy="1354217"/>
                <a:chOff x="10628401" y="5108523"/>
                <a:chExt cx="1361434" cy="1354217"/>
              </a:xfrm>
            </p:grpSpPr>
            <p:sp>
              <p:nvSpPr>
                <p:cNvPr id="48" name="TextBox 47"/>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63" name="Group 62"/>
          <p:cNvGrpSpPr/>
          <p:nvPr/>
        </p:nvGrpSpPr>
        <p:grpSpPr>
          <a:xfrm>
            <a:off x="5170080" y="1252478"/>
            <a:ext cx="1497807" cy="1754326"/>
            <a:chOff x="5039450" y="1252478"/>
            <a:chExt cx="1497807" cy="1754326"/>
          </a:xfrm>
        </p:grpSpPr>
        <p:sp>
          <p:nvSpPr>
            <p:cNvPr id="64" name="TextBox 63"/>
            <p:cNvSpPr txBox="1"/>
            <p:nvPr/>
          </p:nvSpPr>
          <p:spPr>
            <a:xfrm>
              <a:off x="5124668" y="1252478"/>
              <a:ext cx="1412589"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Friend</a:t>
              </a:r>
            </a:p>
          </p:txBody>
        </p:sp>
        <p:pic>
          <p:nvPicPr>
            <p:cNvPr id="65" name="Picture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39450" y="1360538"/>
              <a:ext cx="1449888" cy="1236452"/>
            </a:xfrm>
            <a:prstGeom prst="rect">
              <a:avLst/>
            </a:prstGeom>
          </p:spPr>
        </p:pic>
      </p:grpSp>
      <p:grpSp>
        <p:nvGrpSpPr>
          <p:cNvPr id="66" name="Group 65"/>
          <p:cNvGrpSpPr/>
          <p:nvPr/>
        </p:nvGrpSpPr>
        <p:grpSpPr>
          <a:xfrm>
            <a:off x="3570589" y="1252478"/>
            <a:ext cx="1675523" cy="1738938"/>
            <a:chOff x="3492211" y="1252478"/>
            <a:chExt cx="1675523" cy="1738938"/>
          </a:xfrm>
        </p:grpSpPr>
        <p:sp>
          <p:nvSpPr>
            <p:cNvPr id="67" name="TextBox 66"/>
            <p:cNvSpPr txBox="1"/>
            <p:nvPr/>
          </p:nvSpPr>
          <p:spPr>
            <a:xfrm>
              <a:off x="3492211" y="1252478"/>
              <a:ext cx="1675523" cy="173893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pPr algn="ctr"/>
              <a:r>
                <a:rPr lang="en-US" sz="1700" b="1" dirty="0">
                  <a:latin typeface="Tahoma" panose="020B0604030504040204" pitchFamily="34" charset="0"/>
                  <a:ea typeface="Tahoma" panose="020B0604030504040204" pitchFamily="34" charset="0"/>
                  <a:cs typeface="Tahoma" panose="020B0604030504040204" pitchFamily="34" charset="0"/>
                </a:rPr>
                <a:t>Relationship</a:t>
              </a:r>
            </a:p>
          </p:txBody>
        </p:sp>
        <p:pic>
          <p:nvPicPr>
            <p:cNvPr id="68" name="Picture 6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40035" y="1410168"/>
              <a:ext cx="1377534" cy="1174749"/>
            </a:xfrm>
            <a:prstGeom prst="rect">
              <a:avLst/>
            </a:prstGeom>
          </p:spPr>
        </p:pic>
      </p:grpSp>
      <p:grpSp>
        <p:nvGrpSpPr>
          <p:cNvPr id="13" name="Group 12"/>
          <p:cNvGrpSpPr/>
          <p:nvPr/>
        </p:nvGrpSpPr>
        <p:grpSpPr>
          <a:xfrm>
            <a:off x="10178350" y="1251406"/>
            <a:ext cx="1752970" cy="1754326"/>
            <a:chOff x="10178350" y="1251406"/>
            <a:chExt cx="1752970" cy="1754326"/>
          </a:xfrm>
        </p:grpSpPr>
        <p:sp>
          <p:nvSpPr>
            <p:cNvPr id="76" name="TextBox 75"/>
            <p:cNvSpPr txBox="1"/>
            <p:nvPr/>
          </p:nvSpPr>
          <p:spPr>
            <a:xfrm>
              <a:off x="10178350" y="1251406"/>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Ask</a:t>
              </a:r>
            </a:p>
          </p:txBody>
        </p:sp>
        <p:pic>
          <p:nvPicPr>
            <p:cNvPr id="11"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341050" y="1360538"/>
              <a:ext cx="1427181" cy="1217088"/>
            </a:xfrm>
            <a:prstGeom prst="rect">
              <a:avLst/>
            </a:prstGeom>
          </p:spPr>
        </p:pic>
      </p:grpSp>
      <p:grpSp>
        <p:nvGrpSpPr>
          <p:cNvPr id="20" name="Group 19"/>
          <p:cNvGrpSpPr/>
          <p:nvPr/>
        </p:nvGrpSpPr>
        <p:grpSpPr>
          <a:xfrm>
            <a:off x="9431932" y="3062187"/>
            <a:ext cx="1752970" cy="1754326"/>
            <a:chOff x="10075467" y="3130606"/>
            <a:chExt cx="1752970" cy="1754326"/>
          </a:xfrm>
        </p:grpSpPr>
        <p:sp>
          <p:nvSpPr>
            <p:cNvPr id="85" name="TextBox 84"/>
            <p:cNvSpPr txBox="1"/>
            <p:nvPr/>
          </p:nvSpPr>
          <p:spPr>
            <a:xfrm>
              <a:off x="10075467" y="3130606"/>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Private</a:t>
              </a:r>
            </a:p>
          </p:txBody>
        </p:sp>
        <p:pic>
          <p:nvPicPr>
            <p:cNvPr id="16" name="Picture 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60802" y="3315383"/>
              <a:ext cx="1411295" cy="1203541"/>
            </a:xfrm>
            <a:prstGeom prst="rect">
              <a:avLst/>
            </a:prstGeom>
          </p:spPr>
        </p:pic>
      </p:grpSp>
      <p:grpSp>
        <p:nvGrpSpPr>
          <p:cNvPr id="22" name="Group 21"/>
          <p:cNvGrpSpPr/>
          <p:nvPr/>
        </p:nvGrpSpPr>
        <p:grpSpPr>
          <a:xfrm>
            <a:off x="4229673" y="3089463"/>
            <a:ext cx="1752970" cy="1754326"/>
            <a:chOff x="5315850" y="3130606"/>
            <a:chExt cx="1752970" cy="1754326"/>
          </a:xfrm>
        </p:grpSpPr>
        <p:sp>
          <p:nvSpPr>
            <p:cNvPr id="79" name="TextBox 78"/>
            <p:cNvSpPr txBox="1"/>
            <p:nvPr/>
          </p:nvSpPr>
          <p:spPr>
            <a:xfrm>
              <a:off x="5315850" y="3130606"/>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Talk</a:t>
              </a:r>
            </a:p>
          </p:txBody>
        </p:sp>
        <p:pic>
          <p:nvPicPr>
            <p:cNvPr id="21" name="Picture 2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92436" y="3213199"/>
              <a:ext cx="1424654" cy="1214933"/>
            </a:xfrm>
            <a:prstGeom prst="rect">
              <a:avLst/>
            </a:prstGeom>
          </p:spPr>
        </p:pic>
      </p:grpSp>
      <p:grpSp>
        <p:nvGrpSpPr>
          <p:cNvPr id="24" name="Group 23"/>
          <p:cNvGrpSpPr/>
          <p:nvPr/>
        </p:nvGrpSpPr>
        <p:grpSpPr>
          <a:xfrm>
            <a:off x="7529309" y="3062187"/>
            <a:ext cx="1752970" cy="1754326"/>
            <a:chOff x="8319196" y="3131371"/>
            <a:chExt cx="1752970" cy="1754326"/>
          </a:xfrm>
        </p:grpSpPr>
        <p:sp>
          <p:nvSpPr>
            <p:cNvPr id="88" name="TextBox 87"/>
            <p:cNvSpPr txBox="1"/>
            <p:nvPr/>
          </p:nvSpPr>
          <p:spPr>
            <a:xfrm>
              <a:off x="8319196" y="3131371"/>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Public</a:t>
              </a:r>
            </a:p>
          </p:txBody>
        </p:sp>
        <p:pic>
          <p:nvPicPr>
            <p:cNvPr id="23" name="Picture 2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431306" y="3287995"/>
              <a:ext cx="1475526" cy="1258316"/>
            </a:xfrm>
            <a:prstGeom prst="rect">
              <a:avLst/>
            </a:prstGeom>
          </p:spPr>
        </p:pic>
      </p:grpSp>
      <p:grpSp>
        <p:nvGrpSpPr>
          <p:cNvPr id="91" name="Group 90"/>
          <p:cNvGrpSpPr/>
          <p:nvPr/>
        </p:nvGrpSpPr>
        <p:grpSpPr>
          <a:xfrm>
            <a:off x="8426970" y="1252478"/>
            <a:ext cx="1752970" cy="1754326"/>
            <a:chOff x="8426970" y="1252478"/>
            <a:chExt cx="1752970" cy="1754326"/>
          </a:xfrm>
        </p:grpSpPr>
        <p:sp>
          <p:nvSpPr>
            <p:cNvPr id="73" name="TextBox 72"/>
            <p:cNvSpPr txBox="1"/>
            <p:nvPr/>
          </p:nvSpPr>
          <p:spPr>
            <a:xfrm>
              <a:off x="8426970" y="1252478"/>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Meet</a:t>
              </a:r>
            </a:p>
          </p:txBody>
        </p:sp>
        <p:pic>
          <p:nvPicPr>
            <p:cNvPr id="25" name="Picture 2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74841" y="1382562"/>
              <a:ext cx="1375529" cy="1173040"/>
            </a:xfrm>
            <a:prstGeom prst="rect">
              <a:avLst/>
            </a:prstGeom>
          </p:spPr>
        </p:pic>
      </p:grpSp>
      <p:grpSp>
        <p:nvGrpSpPr>
          <p:cNvPr id="39" name="Group 38"/>
          <p:cNvGrpSpPr/>
          <p:nvPr/>
        </p:nvGrpSpPr>
        <p:grpSpPr>
          <a:xfrm>
            <a:off x="6016248" y="3046798"/>
            <a:ext cx="1479456" cy="1785104"/>
            <a:chOff x="6882963" y="3103013"/>
            <a:chExt cx="1479456" cy="1785104"/>
          </a:xfrm>
        </p:grpSpPr>
        <p:sp>
          <p:nvSpPr>
            <p:cNvPr id="70" name="TextBox 69"/>
            <p:cNvSpPr txBox="1"/>
            <p:nvPr/>
          </p:nvSpPr>
          <p:spPr>
            <a:xfrm>
              <a:off x="7064142" y="3103013"/>
              <a:ext cx="1252459"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Stranger</a:t>
              </a:r>
            </a:p>
          </p:txBody>
        </p:sp>
        <p:pic>
          <p:nvPicPr>
            <p:cNvPr id="27" name="Picture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882963" y="3240417"/>
              <a:ext cx="1479456" cy="1261668"/>
            </a:xfrm>
            <a:prstGeom prst="rect">
              <a:avLst/>
            </a:prstGeom>
          </p:spPr>
        </p:pic>
      </p:grpSp>
      <p:grpSp>
        <p:nvGrpSpPr>
          <p:cNvPr id="29" name="Group 28"/>
          <p:cNvGrpSpPr/>
          <p:nvPr/>
        </p:nvGrpSpPr>
        <p:grpSpPr>
          <a:xfrm>
            <a:off x="6668416" y="1242914"/>
            <a:ext cx="1759525" cy="1763890"/>
            <a:chOff x="6668416" y="1242914"/>
            <a:chExt cx="1759525" cy="1763890"/>
          </a:xfrm>
        </p:grpSpPr>
        <p:sp>
          <p:nvSpPr>
            <p:cNvPr id="61" name="TextBox 60"/>
            <p:cNvSpPr txBox="1"/>
            <p:nvPr/>
          </p:nvSpPr>
          <p:spPr>
            <a:xfrm>
              <a:off x="6668416" y="1252478"/>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Online</a:t>
              </a:r>
            </a:p>
          </p:txBody>
        </p:sp>
        <p:pic>
          <p:nvPicPr>
            <p:cNvPr id="26" name="Picture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767197" y="1242914"/>
              <a:ext cx="1660744" cy="1416269"/>
            </a:xfrm>
            <a:prstGeom prst="rect">
              <a:avLst/>
            </a:prstGeom>
          </p:spPr>
        </p:pic>
      </p:grpSp>
      <p:pic>
        <p:nvPicPr>
          <p:cNvPr id="75" name="Picture 74"/>
          <p:cNvPicPr>
            <a:picLocks noChangeAspect="1"/>
          </p:cNvPicPr>
          <p:nvPr/>
        </p:nvPicPr>
        <p:blipFill rotWithShape="1">
          <a:blip r:embed="rId25" cstate="print">
            <a:extLst>
              <a:ext uri="{28A0092B-C50C-407E-A947-70E740481C1C}">
                <a14:useLocalDpi xmlns:a14="http://schemas.microsoft.com/office/drawing/2010/main" val="0"/>
              </a:ext>
            </a:extLst>
          </a:blip>
          <a:srcRect l="37147" t="37681" r="37800" b="44734"/>
          <a:stretch/>
        </p:blipFill>
        <p:spPr>
          <a:xfrm>
            <a:off x="10532810" y="303234"/>
            <a:ext cx="1370700" cy="542321"/>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98741" y="1715657"/>
            <a:ext cx="10402389" cy="1200329"/>
          </a:xfrm>
          <a:prstGeom prst="rect">
            <a:avLst/>
          </a:prstGeom>
          <a:noFill/>
          <a:ln w="57150">
            <a:solidFill>
              <a:schemeClr val="tx1"/>
            </a:solidFill>
          </a:ln>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Which of these questions is okay to ask someone you are meeting for the first time?</a:t>
            </a:r>
          </a:p>
        </p:txBody>
      </p:sp>
      <p:sp>
        <p:nvSpPr>
          <p:cNvPr id="13" name="Oval 12"/>
          <p:cNvSpPr/>
          <p:nvPr/>
        </p:nvSpPr>
        <p:spPr>
          <a:xfrm>
            <a:off x="3559431" y="3904063"/>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48156" y="3904063"/>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57185" y="3966438"/>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sp>
        <p:nvSpPr>
          <p:cNvPr id="17" name="TextBox 16"/>
          <p:cNvSpPr txBox="1"/>
          <p:nvPr/>
        </p:nvSpPr>
        <p:spPr>
          <a:xfrm>
            <a:off x="8145910" y="3966438"/>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sp>
        <p:nvSpPr>
          <p:cNvPr id="19" name="Rectangle 18"/>
          <p:cNvSpPr/>
          <p:nvPr/>
        </p:nvSpPr>
        <p:spPr>
          <a:xfrm>
            <a:off x="2604059" y="3348014"/>
            <a:ext cx="3089157"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How are you?</a:t>
            </a:r>
          </a:p>
        </p:txBody>
      </p:sp>
      <p:sp>
        <p:nvSpPr>
          <p:cNvPr id="20" name="Rectangle 19"/>
          <p:cNvSpPr/>
          <p:nvPr/>
        </p:nvSpPr>
        <p:spPr>
          <a:xfrm>
            <a:off x="6704853" y="3328859"/>
            <a:ext cx="3328178"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Can I touch your hair?</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2481976" y="3966438"/>
            <a:ext cx="847367" cy="1248557"/>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0491" t="29038" r="65078" b="19587"/>
          <a:stretch/>
        </p:blipFill>
        <p:spPr>
          <a:xfrm>
            <a:off x="7154984" y="3947760"/>
            <a:ext cx="694295" cy="1393252"/>
          </a:xfrm>
          <a:prstGeom prst="rect">
            <a:avLst/>
          </a:prstGeom>
        </p:spPr>
      </p:pic>
      <p:sp>
        <p:nvSpPr>
          <p:cNvPr id="18"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2105147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 y="0"/>
            <a:ext cx="12192000" cy="6858000"/>
          </a:xfrm>
          <a:prstGeom prst="rect">
            <a:avLst/>
          </a:prstGeom>
        </p:spPr>
      </p:pic>
      <p:sp>
        <p:nvSpPr>
          <p:cNvPr id="6" name="Rectangle 5"/>
          <p:cNvSpPr/>
          <p:nvPr/>
        </p:nvSpPr>
        <p:spPr>
          <a:xfrm>
            <a:off x="497922" y="1869823"/>
            <a:ext cx="1119615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Can someone move from your outer red circle to your inner green circle of trust in one week?</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13"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304111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66314" cy="6858000"/>
            <a:chOff x="0" y="0"/>
            <a:chExt cx="12166314"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1841471" y="1327682"/>
              <a:ext cx="3655437" cy="4719476"/>
            </a:xfrm>
            <a:prstGeom prst="rect">
              <a:avLst/>
            </a:prstGeom>
          </p:spPr>
        </p:pic>
      </p:grpSp>
      <p:sp>
        <p:nvSpPr>
          <p:cNvPr id="11"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396326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88"/>
            <a:ext cx="12166314" cy="6858000"/>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232252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2645289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(2022).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2022)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(2022).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26171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212"/>
            <a:ext cx="13043285" cy="6858000"/>
            <a:chOff x="0" y="0"/>
            <a:chExt cx="13043285" cy="685800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673737" y="1311522"/>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Meeting New People</a:t>
              </a:r>
            </a:p>
          </p:txBody>
        </p:sp>
        <p:sp>
          <p:nvSpPr>
            <p:cNvPr id="11" name="TextBox 10"/>
            <p:cNvSpPr txBox="1"/>
            <p:nvPr/>
          </p:nvSpPr>
          <p:spPr>
            <a:xfrm>
              <a:off x="4353479" y="2456671"/>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Okay to Ask?</a:t>
              </a:r>
            </a:p>
          </p:txBody>
        </p:sp>
        <p:sp>
          <p:nvSpPr>
            <p:cNvPr id="12" name="TextBox 11"/>
            <p:cNvSpPr txBox="1"/>
            <p:nvPr/>
          </p:nvSpPr>
          <p:spPr>
            <a:xfrm>
              <a:off x="3976802" y="4828557"/>
              <a:ext cx="6393309"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Getting to Know Someone Practice</a:t>
              </a:r>
            </a:p>
          </p:txBody>
        </p:sp>
        <p:sp>
          <p:nvSpPr>
            <p:cNvPr id="13" name="TextBox 12"/>
            <p:cNvSpPr txBox="1"/>
            <p:nvPr/>
          </p:nvSpPr>
          <p:spPr>
            <a:xfrm>
              <a:off x="4068091" y="3638576"/>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sp>
          <p:nvSpPr>
            <p:cNvPr id="14" name="TextBox 13"/>
            <p:cNvSpPr txBox="1"/>
            <p:nvPr/>
          </p:nvSpPr>
          <p:spPr>
            <a:xfrm>
              <a:off x="7855074" y="5426834"/>
              <a:ext cx="3166484" cy="954107"/>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Moving Into Yellow </a:t>
              </a:r>
            </a:p>
            <a:p>
              <a:r>
                <a:rPr lang="en-US" sz="2800" dirty="0">
                  <a:latin typeface="Tahoma" panose="020B0604030504040204" pitchFamily="34" charset="0"/>
                  <a:ea typeface="Tahoma" panose="020B0604030504040204" pitchFamily="34" charset="0"/>
                  <a:cs typeface="Tahoma" panose="020B0604030504040204" pitchFamily="34" charset="0"/>
                </a:rPr>
                <a:t>and Green Circles</a:t>
              </a:r>
            </a:p>
          </p:txBody>
        </p:sp>
        <p:pic>
          <p:nvPicPr>
            <p:cNvPr id="16" name="Picture 2" descr="32e79440-7299-4026-981d-1ba5a2d0fa56@namprd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3960" b="58829"/>
            <a:stretch/>
          </p:blipFill>
          <p:spPr bwMode="auto">
            <a:xfrm>
              <a:off x="6213785" y="800205"/>
              <a:ext cx="2459952" cy="123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6f2fba3f-4c57-4dcb-9312-df64eb975173@namprd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9004" y="1953110"/>
              <a:ext cx="2714381" cy="153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6"/>
            <a:stretch>
              <a:fillRect/>
            </a:stretch>
          </p:blipFill>
          <p:spPr>
            <a:xfrm>
              <a:off x="2374035" y="3356829"/>
              <a:ext cx="1694056" cy="118637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5040" y="5406585"/>
              <a:ext cx="2458616" cy="1385891"/>
            </a:xfrm>
            <a:prstGeom prst="rect">
              <a:avLst/>
            </a:prstGeom>
          </p:spPr>
        </p:pic>
        <p:pic>
          <p:nvPicPr>
            <p:cNvPr id="23" name="Picture 2" descr="2d42889d-6d2a-4896-ac4f-7971e2434169@namprd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8095" y="4468637"/>
              <a:ext cx="2221928" cy="12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9" name="Rectangle 18"/>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83212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218" y="207835"/>
            <a:ext cx="7510053" cy="1325563"/>
          </a:xfrm>
        </p:spPr>
        <p:txBody>
          <a:bodyPr>
            <a:no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Where do you meet new people?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10242" name="Picture 2" descr="32e79440-7299-4026-981d-1ba5a2d0fa56@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8" y="1533398"/>
            <a:ext cx="9731828" cy="548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aee80785-a666-48cd-9ce1-9fab74e331f4@namprd16"/>
          <p:cNvPicPr>
            <a:picLocks noChangeAspect="1" noChangeArrowheads="1"/>
          </p:cNvPicPr>
          <p:nvPr/>
        </p:nvPicPr>
        <p:blipFill rotWithShape="1">
          <a:blip r:embed="rId5">
            <a:extLst>
              <a:ext uri="{28A0092B-C50C-407E-A947-70E740481C1C}">
                <a14:useLocalDpi xmlns:a14="http://schemas.microsoft.com/office/drawing/2010/main" val="0"/>
              </a:ext>
            </a:extLst>
          </a:blip>
          <a:srcRect l="28865" r="27914"/>
          <a:stretch/>
        </p:blipFill>
        <p:spPr bwMode="auto">
          <a:xfrm>
            <a:off x="9148353" y="3568907"/>
            <a:ext cx="3043647"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aee80785-a666-48cd-9ce1-9fab74e331f4@namprd16"/>
          <p:cNvPicPr>
            <a:picLocks noChangeAspect="1" noChangeArrowheads="1"/>
          </p:cNvPicPr>
          <p:nvPr/>
        </p:nvPicPr>
        <p:blipFill rotWithShape="1">
          <a:blip r:embed="rId5">
            <a:extLst>
              <a:ext uri="{28A0092B-C50C-407E-A947-70E740481C1C}">
                <a14:useLocalDpi xmlns:a14="http://schemas.microsoft.com/office/drawing/2010/main" val="0"/>
              </a:ext>
            </a:extLst>
          </a:blip>
          <a:srcRect t="24344" r="78157" b="44058"/>
          <a:stretch/>
        </p:blipFill>
        <p:spPr bwMode="auto">
          <a:xfrm>
            <a:off x="8874731" y="1567125"/>
            <a:ext cx="2436115" cy="198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762309" y="5419949"/>
            <a:ext cx="2181497"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Self-advocacy group!</a:t>
            </a: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1" name="Rectangle 10"/>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298986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683" y="184383"/>
            <a:ext cx="8536570" cy="1325563"/>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Where are new people on your Relationship Map?</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209" y="1179736"/>
            <a:ext cx="10073424" cy="5678264"/>
          </a:xfrm>
          <a:prstGeom prst="rect">
            <a:avLst/>
          </a:prstGeom>
        </p:spPr>
      </p:pic>
      <p:cxnSp>
        <p:nvCxnSpPr>
          <p:cNvPr id="9" name="Straight Arrow Connector 8"/>
          <p:cNvCxnSpPr/>
          <p:nvPr/>
        </p:nvCxnSpPr>
        <p:spPr>
          <a:xfrm>
            <a:off x="4962395" y="3602373"/>
            <a:ext cx="1724297" cy="13063"/>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49094" y="2909875"/>
            <a:ext cx="4188823" cy="1815882"/>
          </a:xfrm>
          <a:prstGeom prst="rect">
            <a:avLst/>
          </a:prstGeom>
          <a:ln w="57150">
            <a:solidFill>
              <a:schemeClr val="tx1"/>
            </a:solidFill>
          </a:ln>
        </p:spPr>
        <p:txBody>
          <a:bodyPr wrap="square">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People you have just met go in the outer red circle on your </a:t>
            </a:r>
          </a:p>
          <a:p>
            <a:pPr algn="ctr"/>
            <a:r>
              <a:rPr lang="en-US" sz="2800" dirty="0">
                <a:latin typeface="Tahoma" panose="020B0604030504040204" pitchFamily="34" charset="0"/>
                <a:ea typeface="Tahoma" panose="020B0604030504040204" pitchFamily="34" charset="0"/>
                <a:cs typeface="Tahoma" panose="020B0604030504040204" pitchFamily="34" charset="0"/>
              </a:rPr>
              <a:t>Relationship Map. </a:t>
            </a:r>
          </a:p>
        </p:txBody>
      </p:sp>
      <p:sp>
        <p:nvSpPr>
          <p:cNvPr id="13" name="Rectangle 12"/>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153170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609" y="1613031"/>
            <a:ext cx="9575010" cy="5397314"/>
          </a:xfrm>
          <a:prstGeom prst="rect">
            <a:avLst/>
          </a:prstGeom>
        </p:spPr>
      </p:pic>
      <p:sp>
        <p:nvSpPr>
          <p:cNvPr id="2" name="Title 1"/>
          <p:cNvSpPr>
            <a:spLocks noGrp="1"/>
          </p:cNvSpPr>
          <p:nvPr>
            <p:ph type="title"/>
          </p:nvPr>
        </p:nvSpPr>
        <p:spPr>
          <a:xfrm>
            <a:off x="1613257" y="420135"/>
            <a:ext cx="8677637" cy="1325563"/>
          </a:xfrm>
        </p:spPr>
        <p:txBody>
          <a:bodyPr>
            <a:no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If you have only ever talked to someone online, where are they on your Relationship Map?</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0" y="0"/>
            <a:ext cx="2088777" cy="1694330"/>
          </a:xfrm>
          <a:prstGeom prst="rect">
            <a:avLst/>
          </a:prstGeom>
        </p:spPr>
      </p:pic>
      <p:cxnSp>
        <p:nvCxnSpPr>
          <p:cNvPr id="8" name="Straight Arrow Connector 7"/>
          <p:cNvCxnSpPr/>
          <p:nvPr/>
        </p:nvCxnSpPr>
        <p:spPr>
          <a:xfrm>
            <a:off x="5109001" y="3884563"/>
            <a:ext cx="1724297" cy="13063"/>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18755" y="2900507"/>
            <a:ext cx="4188823" cy="2246769"/>
          </a:xfrm>
          <a:prstGeom prst="rect">
            <a:avLst/>
          </a:prstGeom>
          <a:ln w="57150">
            <a:solidFill>
              <a:schemeClr val="tx1"/>
            </a:solidFill>
          </a:ln>
        </p:spPr>
        <p:txBody>
          <a:bodyPr wrap="square">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People you have only talked to online and never met in person are in your can’t trust yet outer red circle.  </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2" name="Rectangle 11"/>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15210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344" y="210259"/>
            <a:ext cx="8442340" cy="1325563"/>
          </a:xfrm>
        </p:spPr>
        <p:txBody>
          <a:bodyPr>
            <a:no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Is it safer to go by yourself or to bring an adult you trust if you are meeting someone you only know online?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5016" r="56650"/>
          <a:stretch/>
        </p:blipFill>
        <p:spPr>
          <a:xfrm>
            <a:off x="2176033" y="1837604"/>
            <a:ext cx="1425507" cy="438272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531" y="1991515"/>
            <a:ext cx="6558740" cy="3697080"/>
          </a:xfrm>
          <a:prstGeom prst="rect">
            <a:avLst/>
          </a:prstGeom>
        </p:spPr>
      </p:pic>
      <p:sp>
        <p:nvSpPr>
          <p:cNvPr id="9" name="TextBox 8"/>
          <p:cNvSpPr txBox="1"/>
          <p:nvPr/>
        </p:nvSpPr>
        <p:spPr>
          <a:xfrm>
            <a:off x="2516839" y="6060443"/>
            <a:ext cx="965770" cy="461665"/>
          </a:xfrm>
          <a:prstGeom prst="rect">
            <a:avLst/>
          </a:prstGeom>
          <a:noFill/>
          <a:ln w="571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Alone</a:t>
            </a:r>
          </a:p>
        </p:txBody>
      </p:sp>
      <p:sp>
        <p:nvSpPr>
          <p:cNvPr id="10" name="TextBox 9"/>
          <p:cNvSpPr txBox="1"/>
          <p:nvPr/>
        </p:nvSpPr>
        <p:spPr>
          <a:xfrm>
            <a:off x="7626965" y="5833605"/>
            <a:ext cx="3443681" cy="461665"/>
          </a:xfrm>
          <a:prstGeom prst="rect">
            <a:avLst/>
          </a:prstGeom>
          <a:noFill/>
          <a:ln w="571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Bring an adult you trust</a:t>
            </a: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7105" t="24006" r="50548" b="19076"/>
          <a:stretch/>
        </p:blipFill>
        <p:spPr>
          <a:xfrm>
            <a:off x="777896" y="2250770"/>
            <a:ext cx="4323749" cy="3275818"/>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29553" r="80478" b="19416"/>
          <a:stretch/>
        </p:blipFill>
        <p:spPr>
          <a:xfrm>
            <a:off x="1532728" y="5551289"/>
            <a:ext cx="738867" cy="1088687"/>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20491" t="29038" r="65078" b="19587"/>
          <a:stretch/>
        </p:blipFill>
        <p:spPr>
          <a:xfrm>
            <a:off x="6753691" y="5085916"/>
            <a:ext cx="600663" cy="1205359"/>
          </a:xfrm>
          <a:prstGeom prst="rect">
            <a:avLst/>
          </a:prstGeom>
        </p:spPr>
      </p:pic>
      <p:sp>
        <p:nvSpPr>
          <p:cNvPr id="14" name="Oval 13"/>
          <p:cNvSpPr/>
          <p:nvPr/>
        </p:nvSpPr>
        <p:spPr>
          <a:xfrm>
            <a:off x="7054022" y="1564038"/>
            <a:ext cx="4253579" cy="4149267"/>
          </a:xfrm>
          <a:prstGeom prst="ellipse">
            <a:avLst/>
          </a:prstGeom>
          <a:noFill/>
          <a:ln w="168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8" name="Rectangle 17"/>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394258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2923"/>
          <a:stretch/>
        </p:blipFill>
        <p:spPr>
          <a:xfrm>
            <a:off x="7471765" y="1694330"/>
            <a:ext cx="4431745" cy="5306526"/>
          </a:xfrm>
          <a:prstGeom prst="rect">
            <a:avLst/>
          </a:prstGeom>
        </p:spPr>
      </p:pic>
      <p:sp>
        <p:nvSpPr>
          <p:cNvPr id="2" name="Title 1"/>
          <p:cNvSpPr>
            <a:spLocks noGrp="1"/>
          </p:cNvSpPr>
          <p:nvPr>
            <p:ph type="title"/>
          </p:nvPr>
        </p:nvSpPr>
        <p:spPr>
          <a:xfrm>
            <a:off x="1889581" y="287468"/>
            <a:ext cx="8255904" cy="1325563"/>
          </a:xfrm>
        </p:spPr>
        <p:txBody>
          <a:bodyPr>
            <a:no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Is it safer to meet in a public place or private place when you meet someone you only know online?</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sp>
        <p:nvSpPr>
          <p:cNvPr id="8" name="TextBox 7"/>
          <p:cNvSpPr txBox="1"/>
          <p:nvPr/>
        </p:nvSpPr>
        <p:spPr>
          <a:xfrm>
            <a:off x="4337807" y="5734657"/>
            <a:ext cx="1007818" cy="461665"/>
          </a:xfrm>
          <a:prstGeom prst="rect">
            <a:avLst/>
          </a:prstGeom>
          <a:noFill/>
          <a:ln w="571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Public</a:t>
            </a:r>
          </a:p>
        </p:txBody>
      </p:sp>
      <p:sp>
        <p:nvSpPr>
          <p:cNvPr id="9" name="TextBox 8"/>
          <p:cNvSpPr txBox="1"/>
          <p:nvPr/>
        </p:nvSpPr>
        <p:spPr>
          <a:xfrm>
            <a:off x="9152032" y="5734657"/>
            <a:ext cx="1177153" cy="461665"/>
          </a:xfrm>
          <a:prstGeom prst="rect">
            <a:avLst/>
          </a:prstGeom>
          <a:noFill/>
          <a:ln w="571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Private</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29553" r="80478" b="19416"/>
          <a:stretch/>
        </p:blipFill>
        <p:spPr>
          <a:xfrm>
            <a:off x="3355243" y="5288125"/>
            <a:ext cx="738867" cy="1088687"/>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20491" t="29038" r="65078" b="19587"/>
          <a:stretch/>
        </p:blipFill>
        <p:spPr>
          <a:xfrm>
            <a:off x="8332926" y="5171453"/>
            <a:ext cx="600663" cy="1205359"/>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25134" r="53076"/>
          <a:stretch/>
        </p:blipFill>
        <p:spPr>
          <a:xfrm>
            <a:off x="322947" y="2160776"/>
            <a:ext cx="4775125" cy="393192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6769" r="8073" b="22092"/>
          <a:stretch/>
        </p:blipFill>
        <p:spPr>
          <a:xfrm>
            <a:off x="5958755" y="1589408"/>
            <a:ext cx="596018" cy="5074656"/>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7" name="Rectangle 16"/>
          <p:cNvSpPr/>
          <p:nvPr/>
        </p:nvSpPr>
        <p:spPr>
          <a:xfrm>
            <a:off x="9378271" y="6434752"/>
            <a:ext cx="2769348" cy="276999"/>
          </a:xfrm>
          <a:prstGeom prst="rect">
            <a:avLst/>
          </a:prstGeom>
        </p:spPr>
        <p:txBody>
          <a:bodyPr wrap="none">
            <a:spAutoFit/>
          </a:bodyPr>
          <a:lstStyle/>
          <a:p>
            <a:r>
              <a:rPr lang="en-US" sz="1200" b="1" dirty="0"/>
              <a:t>© 2026 SAFE Disability Services Program</a:t>
            </a:r>
          </a:p>
        </p:txBody>
      </p:sp>
      <p:pic>
        <p:nvPicPr>
          <p:cNvPr id="3" name="Picture 2">
            <a:extLst>
              <a:ext uri="{FF2B5EF4-FFF2-40B4-BE49-F238E27FC236}">
                <a16:creationId xmlns:a16="http://schemas.microsoft.com/office/drawing/2014/main" id="{01634E87-12AD-5C5F-5D9C-A5243C86D110}"/>
              </a:ext>
            </a:extLst>
          </p:cNvPr>
          <p:cNvPicPr>
            <a:picLocks noChangeAspect="1"/>
          </p:cNvPicPr>
          <p:nvPr/>
        </p:nvPicPr>
        <p:blipFill rotWithShape="1">
          <a:blip r:embed="rId8">
            <a:extLst>
              <a:ext uri="{28A0092B-C50C-407E-A947-70E740481C1C}">
                <a14:useLocalDpi xmlns:a14="http://schemas.microsoft.com/office/drawing/2010/main" val="0"/>
              </a:ext>
            </a:extLst>
          </a:blip>
          <a:srcRect l="7105" t="24006" r="50548" b="19076"/>
          <a:stretch/>
        </p:blipFill>
        <p:spPr>
          <a:xfrm>
            <a:off x="7227656" y="1994362"/>
            <a:ext cx="4323749" cy="3275818"/>
          </a:xfrm>
          <a:prstGeom prst="rect">
            <a:avLst/>
          </a:prstGeom>
        </p:spPr>
      </p:pic>
      <p:sp>
        <p:nvSpPr>
          <p:cNvPr id="4" name="Oval 3">
            <a:extLst>
              <a:ext uri="{FF2B5EF4-FFF2-40B4-BE49-F238E27FC236}">
                <a16:creationId xmlns:a16="http://schemas.microsoft.com/office/drawing/2014/main" id="{7BA161E3-A0D6-4A1B-F0F3-7BCADF072179}"/>
              </a:ext>
            </a:extLst>
          </p:cNvPr>
          <p:cNvSpPr/>
          <p:nvPr/>
        </p:nvSpPr>
        <p:spPr>
          <a:xfrm>
            <a:off x="747730" y="1900499"/>
            <a:ext cx="4594451" cy="4295823"/>
          </a:xfrm>
          <a:prstGeom prst="ellipse">
            <a:avLst/>
          </a:prstGeom>
          <a:noFill/>
          <a:ln w="168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1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13824</TotalTime>
  <Words>5240</Words>
  <Application>Microsoft Macintosh PowerPoint</Application>
  <PresentationFormat>Widescreen</PresentationFormat>
  <Paragraphs>437</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Comic Sans MS</vt:lpstr>
      <vt:lpstr>Tahoma</vt:lpstr>
      <vt:lpstr>Verdana</vt:lpstr>
      <vt:lpstr>Office Theme</vt:lpstr>
      <vt:lpstr>PowerPoint Presentation</vt:lpstr>
      <vt:lpstr>PowerPoint Presentation</vt:lpstr>
      <vt:lpstr>PowerPoint Presentation</vt:lpstr>
      <vt:lpstr>PowerPoint Presentation</vt:lpstr>
      <vt:lpstr>Where do you meet new people?</vt:lpstr>
      <vt:lpstr>Where are new people on your Relationship Map?</vt:lpstr>
      <vt:lpstr>If you have only ever talked to someone online, where are they on your Relationship Map?</vt:lpstr>
      <vt:lpstr>Is it safer to go by yourself or to bring an adult you trust if you are meeting someone you only know online?</vt:lpstr>
      <vt:lpstr>Is it safer to meet in a public place or private place when you meet someone you only know online?</vt:lpstr>
      <vt:lpstr>Things you should not share with someone in your red circle.</vt:lpstr>
      <vt:lpstr>PowerPoint Presentation</vt:lpstr>
      <vt:lpstr>Okay to ask?</vt:lpstr>
      <vt:lpstr>How are you?</vt:lpstr>
      <vt:lpstr>Can I touch your hair?</vt:lpstr>
      <vt:lpstr>Where do you live?</vt:lpstr>
      <vt:lpstr>What do you like to do for fun?</vt:lpstr>
      <vt:lpstr>What is your favorite food?</vt:lpstr>
      <vt:lpstr>What T.V. shows do you like to watch?</vt:lpstr>
      <vt:lpstr>PowerPoint Presentation</vt:lpstr>
      <vt:lpstr>PowerPoint Presentation</vt:lpstr>
      <vt:lpstr>How do you show someone you are listening?</vt:lpstr>
      <vt:lpstr>PowerPoint Presentation</vt:lpstr>
      <vt:lpstr>PowerPoint Presentation</vt:lpstr>
      <vt:lpstr>Moving Into The Yellow Circle</vt:lpstr>
      <vt:lpstr>PowerPoint Presentation</vt:lpstr>
      <vt:lpstr>Moving into the inner green circle of trust</vt:lpstr>
      <vt:lpstr>Moving To The Red Circle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243</cp:revision>
  <dcterms:created xsi:type="dcterms:W3CDTF">2021-06-11T20:56:57Z</dcterms:created>
  <dcterms:modified xsi:type="dcterms:W3CDTF">2026-05-01T19:10:46Z</dcterms:modified>
</cp:coreProperties>
</file>