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50" r:id="rId2"/>
    <p:sldId id="428" r:id="rId3"/>
    <p:sldId id="259" r:id="rId4"/>
    <p:sldId id="258" r:id="rId5"/>
    <p:sldId id="429" r:id="rId6"/>
    <p:sldId id="430" r:id="rId7"/>
    <p:sldId id="431" r:id="rId8"/>
    <p:sldId id="432" r:id="rId9"/>
    <p:sldId id="433" r:id="rId10"/>
    <p:sldId id="434" r:id="rId11"/>
    <p:sldId id="435" r:id="rId12"/>
    <p:sldId id="445" r:id="rId13"/>
    <p:sldId id="436" r:id="rId14"/>
    <p:sldId id="437" r:id="rId15"/>
    <p:sldId id="438" r:id="rId16"/>
    <p:sldId id="439" r:id="rId17"/>
    <p:sldId id="272" r:id="rId18"/>
    <p:sldId id="446" r:id="rId19"/>
    <p:sldId id="440" r:id="rId20"/>
    <p:sldId id="441" r:id="rId21"/>
    <p:sldId id="442" r:id="rId22"/>
    <p:sldId id="444" r:id="rId23"/>
    <p:sldId id="447" r:id="rId24"/>
    <p:sldId id="443" r:id="rId25"/>
    <p:sldId id="290" r:id="rId26"/>
    <p:sldId id="291" r:id="rId27"/>
    <p:sldId id="293" r:id="rId28"/>
    <p:sldId id="383" r:id="rId29"/>
    <p:sldId id="382" r:id="rId30"/>
    <p:sldId id="295" r:id="rId31"/>
    <p:sldId id="448" r:id="rId32"/>
    <p:sldId id="4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1"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autoAdjust="0"/>
    <p:restoredTop sz="65960" autoAdjust="0"/>
  </p:normalViewPr>
  <p:slideViewPr>
    <p:cSldViewPr snapToGrid="0">
      <p:cViewPr varScale="1">
        <p:scale>
          <a:sx n="90" d="100"/>
          <a:sy n="90" d="100"/>
        </p:scale>
        <p:origin x="2144" y="192"/>
      </p:cViewPr>
      <p:guideLst/>
    </p:cSldViewPr>
  </p:slideViewPr>
  <p:notesTextViewPr>
    <p:cViewPr>
      <p:scale>
        <a:sx n="100" d="100"/>
        <a:sy n="100" d="100"/>
      </p:scale>
      <p:origin x="0" y="0"/>
    </p:cViewPr>
  </p:notesTextViewPr>
  <p:notesViewPr>
    <p:cSldViewPr snapToGrid="0">
      <p:cViewPr>
        <p:scale>
          <a:sx n="100" d="100"/>
          <a:sy n="100" d="100"/>
        </p:scale>
        <p:origin x="2323" y="-5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a:t>
            </a:r>
            <a:r>
              <a:rPr lang="en-US" sz="1200" i="1" kern="1200" dirty="0">
                <a:solidFill>
                  <a:schemeClr val="tx1"/>
                </a:solidFill>
                <a:effectLst/>
                <a:latin typeface="+mn-lt"/>
                <a:ea typeface="+mn-ea"/>
                <a:cs typeface="+mn-cs"/>
              </a:rPr>
              <a:t>We are going to talk</a:t>
            </a:r>
            <a:r>
              <a:rPr lang="en-US" sz="1200" i="1" kern="1200" baseline="0" dirty="0">
                <a:solidFill>
                  <a:schemeClr val="tx1"/>
                </a:solidFill>
                <a:effectLst/>
                <a:latin typeface="+mn-lt"/>
                <a:ea typeface="+mn-ea"/>
                <a:cs typeface="+mn-cs"/>
              </a:rPr>
              <a:t> about rejection and ending relationships.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40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If your friend calls you mean names, throws things</a:t>
            </a:r>
            <a:r>
              <a:rPr lang="en-US" i="1" baseline="0" dirty="0"/>
              <a:t> at you, or hurts your body when you disagree, you can get help. You did not do anything wrong, and you are not alone. You can get help by talking to an adult from your inner green circle of trust. </a:t>
            </a:r>
            <a:r>
              <a:rPr lang="en-US" b="0" i="1" baseline="0" dirty="0"/>
              <a:t>If an emergency is happening, you can always call 911. If you call 911 for help, a police officer or an ambulance might come.</a:t>
            </a:r>
            <a:endParaRPr lang="en-US" i="1" baseline="0" dirty="0"/>
          </a:p>
          <a:p>
            <a:endParaRPr lang="en-US" i="1" baseline="0" dirty="0"/>
          </a:p>
          <a:p>
            <a:r>
              <a:rPr lang="en-US" i="1" baseline="0" dirty="0"/>
              <a:t>If the first person you tell doesn’t believe you or doesn’t get you help, keep telling adults you trust what is going on until you get the help you need.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57275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effectLst/>
                <a:latin typeface="+mn-lt"/>
                <a:ea typeface="+mn-ea"/>
                <a:cs typeface="+mn-cs"/>
              </a:rPr>
              <a:t>Say: </a:t>
            </a:r>
            <a:r>
              <a:rPr lang="en-US" sz="1200" b="0" i="1" u="none" strike="noStrike" kern="1200" baseline="0" dirty="0">
                <a:solidFill>
                  <a:schemeClr val="tx1"/>
                </a:solidFill>
                <a:effectLst/>
                <a:latin typeface="+mn-lt"/>
                <a:ea typeface="+mn-ea"/>
                <a:cs typeface="+mn-cs"/>
              </a:rPr>
              <a:t>So, if those are all unhealthy ways to disagree, what’s a healthy way to disagree?</a:t>
            </a:r>
          </a:p>
          <a:p>
            <a:pPr rtl="0"/>
            <a:endParaRPr lang="en-US" sz="1200" b="0" i="1" u="none" strike="noStrike" kern="1200" baseline="0" dirty="0">
              <a:solidFill>
                <a:schemeClr val="tx1"/>
              </a:solidFill>
              <a:effectLst/>
              <a:latin typeface="+mn-lt"/>
              <a:ea typeface="+mn-ea"/>
              <a:cs typeface="+mn-cs"/>
            </a:endParaRPr>
          </a:p>
          <a:p>
            <a:pPr rtl="0"/>
            <a:r>
              <a:rPr lang="en-US" sz="1200" b="0" i="1" u="none" strike="noStrike" kern="1200" baseline="0" dirty="0">
                <a:solidFill>
                  <a:schemeClr val="tx1"/>
                </a:solidFill>
                <a:effectLst/>
                <a:latin typeface="+mn-lt"/>
                <a:ea typeface="+mn-ea"/>
                <a:cs typeface="+mn-cs"/>
              </a:rPr>
              <a:t>One healthy way to disagree is to use I statements.</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337541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You</a:t>
            </a:r>
            <a:r>
              <a:rPr lang="en-US" sz="1200" i="1" kern="1200" baseline="0" dirty="0">
                <a:solidFill>
                  <a:schemeClr val="tx1"/>
                </a:solidFill>
                <a:effectLst/>
                <a:latin typeface="+mn-lt"/>
                <a:ea typeface="+mn-ea"/>
                <a:cs typeface="+mn-cs"/>
              </a:rPr>
              <a:t> are going to practice using the I Statement Tool to disagree with your friends in a healthy way.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79021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Imagine you and your friend have been going to many places that</a:t>
            </a:r>
            <a:r>
              <a:rPr lang="en-US" sz="1200" b="0" i="1" u="none" strike="noStrike" kern="1200" baseline="0" dirty="0">
                <a:solidFill>
                  <a:schemeClr val="tx1"/>
                </a:solidFill>
                <a:effectLst/>
                <a:latin typeface="+mn-lt"/>
                <a:ea typeface="+mn-ea"/>
                <a:cs typeface="+mn-cs"/>
              </a:rPr>
              <a:t> cost a lot of money. You are both running out of money. What’s an I statement you could use to talk to your friend about this problem?</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Sample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feel worried about all of the money we are spending.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want to stop spending so much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need us to do cheaper (or less expensive) activities.</a:t>
            </a: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243595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Now I want you to imagine that you have been hanging</a:t>
            </a:r>
            <a:r>
              <a:rPr lang="en-US" sz="1200" b="0" i="1" u="none" strike="noStrike" kern="1200" baseline="0" dirty="0">
                <a:solidFill>
                  <a:schemeClr val="tx1"/>
                </a:solidFill>
                <a:effectLst/>
                <a:latin typeface="+mn-lt"/>
                <a:ea typeface="+mn-ea"/>
                <a:cs typeface="+mn-cs"/>
              </a:rPr>
              <a:t> out with your friends a lot, and your BFF is mad that you are spending so much time with your other friends. What’s an I statement you could use to talk to your BFF about this?</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Sample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feel mad when you say I am spending too much time with my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want to hang out with my other friends.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need time with my other friends.</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985611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Now</a:t>
            </a:r>
            <a:r>
              <a:rPr lang="en-US" sz="1200" b="0" i="0" u="none" strike="noStrike" kern="1200" dirty="0">
                <a:solidFill>
                  <a:schemeClr val="tx1"/>
                </a:solidFill>
                <a:effectLst/>
                <a:latin typeface="+mn-lt"/>
                <a:ea typeface="+mn-ea"/>
                <a:cs typeface="+mn-cs"/>
              </a:rPr>
              <a:t> i</a:t>
            </a:r>
            <a:r>
              <a:rPr lang="en-US" sz="1200" b="0" i="1" u="none" strike="noStrike" kern="1200" dirty="0">
                <a:solidFill>
                  <a:schemeClr val="tx1"/>
                </a:solidFill>
                <a:effectLst/>
                <a:latin typeface="+mn-lt"/>
                <a:ea typeface="+mn-ea"/>
                <a:cs typeface="+mn-cs"/>
              </a:rPr>
              <a:t>magine that your friend called you late at night just to talk when you were trying to sleep</a:t>
            </a:r>
            <a:r>
              <a:rPr lang="en-US" sz="1200" b="0" i="1" u="none" strike="noStrike" kern="1200" baseline="0" dirty="0">
                <a:solidFill>
                  <a:schemeClr val="tx1"/>
                </a:solidFill>
                <a:effectLst/>
                <a:latin typeface="+mn-lt"/>
                <a:ea typeface="+mn-ea"/>
                <a:cs typeface="+mn-cs"/>
              </a:rPr>
              <a:t>. What’s an I statement you could use to talk to your friend about this problem?</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Sample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feel mad that you woke me up just to talk.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want to go back to sleep.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need you not to call me after 10 PM.</a:t>
            </a:r>
          </a:p>
          <a:p>
            <a:pPr rtl="0"/>
            <a:r>
              <a:rPr lang="en-US" sz="1200" b="0" i="0" u="none" strike="noStrike" kern="1200" dirty="0">
                <a:solidFill>
                  <a:schemeClr val="tx1"/>
                </a:solidFill>
                <a:effectLst/>
                <a:latin typeface="+mn-lt"/>
                <a:ea typeface="+mn-ea"/>
                <a:cs typeface="+mn-cs"/>
              </a:rPr>
              <a:t> </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169584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Finally,</a:t>
            </a:r>
            <a:r>
              <a:rPr lang="en-US" sz="1200" b="0" i="1" u="none" strike="noStrike" kern="1200" baseline="0" dirty="0">
                <a:solidFill>
                  <a:schemeClr val="tx1"/>
                </a:solidFill>
                <a:effectLst/>
                <a:latin typeface="+mn-lt"/>
                <a:ea typeface="+mn-ea"/>
                <a:cs typeface="+mn-cs"/>
              </a:rPr>
              <a:t> i</a:t>
            </a:r>
            <a:r>
              <a:rPr lang="en-US" sz="1200" b="0" i="1" u="none" strike="noStrike" kern="1200" dirty="0">
                <a:solidFill>
                  <a:schemeClr val="tx1"/>
                </a:solidFill>
                <a:effectLst/>
                <a:latin typeface="+mn-lt"/>
                <a:ea typeface="+mn-ea"/>
                <a:cs typeface="+mn-cs"/>
              </a:rPr>
              <a:t>magine that your friend posted a bunch of pictures of</a:t>
            </a:r>
            <a:r>
              <a:rPr lang="en-US" sz="1200" b="0" i="1" u="none" strike="noStrike" kern="1200" baseline="0" dirty="0">
                <a:solidFill>
                  <a:schemeClr val="tx1"/>
                </a:solidFill>
                <a:effectLst/>
                <a:latin typeface="+mn-lt"/>
                <a:ea typeface="+mn-ea"/>
                <a:cs typeface="+mn-cs"/>
              </a:rPr>
              <a:t> you on Instagram that you don’t like. What’s an I statement you could use to talk to your friend about this?</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Sample answers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feel mad that you posted those pictures.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want you to take the pictures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baseline="0" dirty="0"/>
              <a:t>I need you to ask before posting my pictures online.</a:t>
            </a:r>
          </a:p>
          <a:p>
            <a:pPr rt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127740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 </a:t>
            </a:r>
            <a:r>
              <a:rPr lang="en-US" sz="1200" i="1" kern="1200" dirty="0">
                <a:solidFill>
                  <a:schemeClr val="tx1"/>
                </a:solidFill>
                <a:effectLst/>
                <a:latin typeface="+mn-lt"/>
                <a:ea typeface="+mn-ea"/>
                <a:cs typeface="+mn-cs"/>
              </a:rPr>
              <a:t>Sometimes</a:t>
            </a:r>
            <a:r>
              <a:rPr lang="en-US" sz="1200" i="1" kern="1200" baseline="0" dirty="0">
                <a:solidFill>
                  <a:schemeClr val="tx1"/>
                </a:solidFill>
                <a:effectLst/>
                <a:latin typeface="+mn-lt"/>
                <a:ea typeface="+mn-ea"/>
                <a:cs typeface="+mn-cs"/>
              </a:rPr>
              <a:t> when you have disagreements in your relationships, you can work through them in healthy ways. Other times, the relationship needs to end. We are going to talk about that now.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40070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If you don’t want to be friends with someone, it is okay to say no. Remember, you can always say no to anyone or anything that crosses your boundary, or that you are not cool with.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is important to know that not all relationships last forever.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have used healthy relationship tools such as I statements to try to work on the problems in your relationship, but you are still unhappy with someone, you might decide to break up with them. Or if a friend ever makes you feel unsafe or hurts you, you need to safely end the relationship as quickly as possible. It is okay to break up with someone you don’t feel happy or safe with. </a:t>
            </a:r>
            <a:endParaRPr lang="en-US" sz="1200" kern="1200" dirty="0">
              <a:solidFill>
                <a:schemeClr val="tx1"/>
              </a:solidFill>
              <a:effectLst/>
              <a:latin typeface="+mn-lt"/>
              <a:ea typeface="+mn-ea"/>
              <a:cs typeface="+mn-cs"/>
            </a:endParaRPr>
          </a:p>
          <a:p>
            <a:pPr rtl="0"/>
            <a:endParaRPr lang="en-US" b="0" i="1" dirty="0">
              <a:effectLst/>
            </a:endParaRPr>
          </a:p>
          <a:p>
            <a:br>
              <a:rPr lang="en-US" b="0" dirty="0">
                <a:effectLst/>
              </a:rPr>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26654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the large class Healthy Relationship Toolbox to review the Healthy Relationship Tools (I Statement, Relationship Map, NO!, and Consent Check-In). You can ask students to pull off one tool at a time and discuss what it is and how it is used. It can be particularly helpful for this review if you give students specific scenarios to think through. For example, you might ask, “If your friend lies to you, what is one I Statement you could use to tell your friend how you feel?” You may even consider using examples of situations that have</a:t>
            </a:r>
            <a:r>
              <a:rPr lang="en-US" sz="1200" kern="1200" baseline="0" dirty="0">
                <a:solidFill>
                  <a:schemeClr val="tx1"/>
                </a:solidFill>
                <a:effectLst/>
                <a:latin typeface="+mn-lt"/>
                <a:ea typeface="+mn-ea"/>
                <a:cs typeface="+mn-cs"/>
              </a:rPr>
              <a:t> recently </a:t>
            </a:r>
            <a:r>
              <a:rPr lang="en-US" sz="1200" kern="1200" dirty="0">
                <a:solidFill>
                  <a:schemeClr val="tx1"/>
                </a:solidFill>
                <a:effectLst/>
                <a:latin typeface="+mn-lt"/>
                <a:ea typeface="+mn-ea"/>
                <a:cs typeface="+mn-cs"/>
              </a:rPr>
              <a:t>occurred in your classroom,</a:t>
            </a:r>
            <a:r>
              <a:rPr lang="en-US" sz="1200" kern="1200" baseline="0" dirty="0">
                <a:solidFill>
                  <a:schemeClr val="tx1"/>
                </a:solidFill>
                <a:effectLst/>
                <a:latin typeface="+mn-lt"/>
                <a:ea typeface="+mn-ea"/>
                <a:cs typeface="+mn-cs"/>
              </a:rPr>
              <a:t> as long as doing so does not break student confidentiality</a:t>
            </a:r>
            <a:r>
              <a:rPr lang="en-US" sz="1200" kern="1200" dirty="0">
                <a:solidFill>
                  <a:schemeClr val="tx1"/>
                </a:solidFill>
                <a:effectLst/>
                <a:latin typeface="+mn-lt"/>
                <a:ea typeface="+mn-ea"/>
                <a:cs typeface="+mn-cs"/>
              </a:rPr>
              <a:t>. </a:t>
            </a:r>
            <a:r>
              <a:rPr lang="en-US" sz="1200" b="0" kern="1200" dirty="0">
                <a:solidFill>
                  <a:srgbClr val="FF0000"/>
                </a:solidFill>
                <a:effectLst/>
                <a:latin typeface="+mn-lt"/>
                <a:ea typeface="+mn-ea"/>
                <a:cs typeface="+mn-cs"/>
              </a:rPr>
              <a:t>You can also ask students to connect the toolbox</a:t>
            </a:r>
            <a:r>
              <a:rPr lang="en-US" sz="1200" b="0" kern="1200" baseline="0" dirty="0">
                <a:solidFill>
                  <a:srgbClr val="FF0000"/>
                </a:solidFill>
                <a:effectLst/>
                <a:latin typeface="+mn-lt"/>
                <a:ea typeface="+mn-ea"/>
                <a:cs typeface="+mn-cs"/>
              </a:rPr>
              <a:t> tools to their current relationships. You might say, “Can anyone volunteer and tell me about something going on in your life right now that the toolbox could help you with?”</a:t>
            </a:r>
            <a:endParaRPr lang="en-US" b="0" dirty="0">
              <a:solidFill>
                <a:srgbClr val="FF0000"/>
              </a:solidFill>
              <a:effectLst/>
            </a:endParaRPr>
          </a:p>
          <a:p>
            <a:endParaRPr lang="en-US" dirty="0"/>
          </a:p>
          <a:p>
            <a:r>
              <a:rPr lang="en-US" dirty="0"/>
              <a:t>Instructions</a:t>
            </a:r>
            <a:r>
              <a:rPr lang="en-US" baseline="0" dirty="0"/>
              <a:t> for how to use each</a:t>
            </a:r>
            <a:r>
              <a:rPr lang="en-US" dirty="0"/>
              <a:t> Healthy Relationship</a:t>
            </a:r>
            <a:r>
              <a:rPr lang="en-US" baseline="0" dirty="0"/>
              <a:t> Tool can be found in the following classes:</a:t>
            </a:r>
          </a:p>
          <a:p>
            <a:pPr marL="171450" indent="-171450">
              <a:buFont typeface="Arial" panose="020B0604020202020204" pitchFamily="34" charset="0"/>
              <a:buChar char="•"/>
            </a:pPr>
            <a:r>
              <a:rPr lang="en-US" b="1" baseline="0" dirty="0"/>
              <a:t>I Statements</a:t>
            </a:r>
            <a:r>
              <a:rPr lang="en-US" b="0" baseline="0" dirty="0"/>
              <a:t>: Classes 2 and 3</a:t>
            </a:r>
          </a:p>
          <a:p>
            <a:pPr marL="171450" indent="-171450">
              <a:buFont typeface="Arial" panose="020B0604020202020204" pitchFamily="34" charset="0"/>
              <a:buChar char="•"/>
            </a:pPr>
            <a:r>
              <a:rPr lang="en-US" b="1" baseline="0" dirty="0"/>
              <a:t>Relationship Map</a:t>
            </a:r>
            <a:r>
              <a:rPr lang="en-US" b="0" baseline="0" dirty="0"/>
              <a:t>: Class 4</a:t>
            </a:r>
          </a:p>
          <a:p>
            <a:pPr marL="171450" indent="-171450">
              <a:buFont typeface="Arial" panose="020B0604020202020204" pitchFamily="34" charset="0"/>
              <a:buChar char="•"/>
            </a:pPr>
            <a:r>
              <a:rPr lang="en-US" b="1" baseline="0" dirty="0"/>
              <a:t>NO!: </a:t>
            </a:r>
            <a:r>
              <a:rPr lang="en-US" b="0" baseline="0" dirty="0"/>
              <a:t>Class 5</a:t>
            </a:r>
          </a:p>
          <a:p>
            <a:pPr marL="171450" indent="-171450">
              <a:buFont typeface="Arial" panose="020B0604020202020204" pitchFamily="34" charset="0"/>
              <a:buChar char="•"/>
            </a:pPr>
            <a:r>
              <a:rPr lang="en-US" b="1" baseline="0" dirty="0"/>
              <a:t>Consent Check-In: </a:t>
            </a:r>
            <a:r>
              <a:rPr lang="en-US" b="0" baseline="0" dirty="0"/>
              <a:t>Class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How you break up with someone might look a little different for each person and relationship. Who could help you figure out how to safely break up with your friend? </a:t>
            </a:r>
          </a:p>
          <a:p>
            <a:pPr rtl="0"/>
            <a:endParaRPr lang="en-US" sz="1200" b="0" i="1" u="none" strike="noStrike" kern="1200" dirty="0">
              <a:solidFill>
                <a:schemeClr val="tx1"/>
              </a:solidFill>
              <a:effectLst/>
              <a:latin typeface="+mn-lt"/>
              <a:ea typeface="+mn-ea"/>
              <a:cs typeface="+mn-cs"/>
            </a:endParaRPr>
          </a:p>
          <a:p>
            <a:pPr rtl="0"/>
            <a:r>
              <a:rPr lang="en-US" i="0" dirty="0"/>
              <a:t>Give students enough time to process the question and make their decisions.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An adult from your inner green circle of trust.</a:t>
            </a:r>
            <a:endParaRPr lang="en-US" b="0"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210291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Rejection</a:t>
            </a:r>
            <a:r>
              <a:rPr lang="en-US" i="1" baseline="0" dirty="0"/>
              <a:t> is when you try for something you want, and someone says no. For example, you might try out to be on a soccer team. If you don’t make the team, that’s rejection.</a:t>
            </a:r>
          </a:p>
          <a:p>
            <a:endParaRPr lang="en-US" i="1" baseline="0" dirty="0"/>
          </a:p>
          <a:p>
            <a:r>
              <a:rPr lang="en-US" i="1" baseline="0" dirty="0"/>
              <a:t>In friendships, rejection is when you ask someone to be your friend, and they say no. Rejection is also when someone who is your friend breaks up with you. How does rejection make people feel?</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p>
          <a:p>
            <a:endParaRPr lang="en-US" dirty="0"/>
          </a:p>
          <a:p>
            <a:r>
              <a:rPr lang="en-US" dirty="0"/>
              <a:t>Say: </a:t>
            </a:r>
            <a:r>
              <a:rPr lang="en-US" i="1" dirty="0"/>
              <a:t>Rejection can make people</a:t>
            </a:r>
            <a:r>
              <a:rPr lang="en-US" i="1" baseline="0" dirty="0"/>
              <a:t> feel really sad, hurt, worried, or mad. It is hard to get rejected. But you won’t feel bad forever!</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322050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We all get rejected sometimes, and that’s okay. You have to respect when someone says no to being your friend, or when someone breaks up with you. It doesn’t mean that there’s anything wrong with you. It just means that person wasn’t right to be your friend.</a:t>
            </a:r>
          </a:p>
          <a:p>
            <a:pPr rtl="0"/>
            <a:r>
              <a:rPr lang="en-US" sz="1200" b="0" i="1" u="none" strike="noStrike" kern="1200" dirty="0">
                <a:solidFill>
                  <a:schemeClr val="tx1"/>
                </a:solidFill>
                <a:effectLst/>
                <a:latin typeface="+mn-lt"/>
                <a:ea typeface="+mn-ea"/>
                <a:cs typeface="+mn-cs"/>
              </a:rPr>
              <a:t> </a:t>
            </a:r>
          </a:p>
          <a:p>
            <a:pPr marL="0" lvl="1"/>
            <a:r>
              <a:rPr lang="en-US" sz="1200" i="1" kern="1200" dirty="0">
                <a:solidFill>
                  <a:schemeClr val="tx1"/>
                </a:solidFill>
                <a:effectLst/>
                <a:latin typeface="+mn-lt"/>
                <a:ea typeface="+mn-ea"/>
                <a:cs typeface="+mn-cs"/>
              </a:rPr>
              <a:t>If someone says no when you ask them to be your friend, is it okay to keep asking them over and over again until they say yes? Give a thumbs up for yes and a thumbs down for</a:t>
            </a:r>
            <a:r>
              <a:rPr lang="en-US" sz="1200" i="1" kern="1200" baseline="0" dirty="0">
                <a:solidFill>
                  <a:schemeClr val="tx1"/>
                </a:solidFill>
                <a:effectLst/>
                <a:latin typeface="+mn-lt"/>
                <a:ea typeface="+mn-ea"/>
                <a:cs typeface="+mn-cs"/>
              </a:rPr>
              <a:t> no.</a:t>
            </a:r>
          </a:p>
          <a:p>
            <a:pPr marL="0" lvl="1"/>
            <a:endParaRPr lang="en-US" sz="1200" i="1"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p>
          <a:p>
            <a:pPr marL="0" lvl="1"/>
            <a:endParaRPr lang="en-US" sz="11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Say:</a:t>
            </a:r>
            <a:r>
              <a:rPr lang="en-US" sz="1100" i="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No, this is not an okay thing to do. </a:t>
            </a:r>
            <a:r>
              <a:rPr lang="en-US" sz="1100" b="0" i="1" u="none" strike="noStrike" kern="1200" dirty="0">
                <a:solidFill>
                  <a:schemeClr val="tx1"/>
                </a:solidFill>
                <a:effectLst/>
                <a:latin typeface="+mn-lt"/>
                <a:ea typeface="+mn-ea"/>
                <a:cs typeface="+mn-cs"/>
              </a:rPr>
              <a:t>Just like you have the right to say no to anyone or anything that you are not comfortable with, other people have the right to tell you no too. If they say no, you should back off and give them space. You have to respect their answer.</a:t>
            </a:r>
            <a:r>
              <a:rPr lang="en-US" sz="1100" b="0" i="1" u="none" strike="noStrike"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How might someone feel if you keep asking them to be your friend even after they have said no?</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Say:</a:t>
            </a:r>
            <a:r>
              <a:rPr lang="en-US" sz="1100" i="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They might feel really mad, frustrated, or scared. This is not cool. Y</a:t>
            </a:r>
            <a:r>
              <a:rPr lang="en-US" sz="1200" i="1" kern="1200" baseline="0" dirty="0">
                <a:solidFill>
                  <a:schemeClr val="tx1"/>
                </a:solidFill>
                <a:effectLst/>
                <a:latin typeface="+mn-lt"/>
                <a:ea typeface="+mn-ea"/>
                <a:cs typeface="+mn-cs"/>
              </a:rPr>
              <a:t>ou have to listen and respect the answer when someone says no.</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25324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Say: </a:t>
            </a:r>
            <a:r>
              <a:rPr lang="en-US" sz="1200" i="1" kern="1200" dirty="0">
                <a:solidFill>
                  <a:schemeClr val="tx1"/>
                </a:solidFill>
                <a:effectLst/>
                <a:latin typeface="+mn-lt"/>
                <a:ea typeface="+mn-ea"/>
                <a:cs typeface="+mn-cs"/>
              </a:rPr>
              <a:t>So, what can you do when you feel big emotions after being rejected? We are</a:t>
            </a:r>
            <a:r>
              <a:rPr lang="en-US" sz="1200" i="1" kern="1200" baseline="0" dirty="0">
                <a:solidFill>
                  <a:schemeClr val="tx1"/>
                </a:solidFill>
                <a:effectLst/>
                <a:latin typeface="+mn-lt"/>
                <a:ea typeface="+mn-ea"/>
                <a:cs typeface="+mn-cs"/>
              </a:rPr>
              <a:t> going to talk about that next.</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355165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In an earlier class, we talked about self-care. Self-care is when you do things you love that make you feel really good. When you are rejected and feeling strong emotions like sad, mad, or hurt, you can use self-care to feel better. What are some things that you really love to do?</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Give students enough time to process the question and make their decisions. </a:t>
            </a:r>
            <a:r>
              <a:rPr lang="en-US" sz="1200" b="0" i="0" u="none" strike="noStrike" kern="1200" dirty="0">
                <a:solidFill>
                  <a:schemeClr val="tx1"/>
                </a:solidFill>
                <a:effectLst/>
                <a:latin typeface="+mn-lt"/>
                <a:ea typeface="+mn-ea"/>
                <a:cs typeface="+mn-cs"/>
              </a:rPr>
              <a:t>As</a:t>
            </a:r>
            <a:r>
              <a:rPr lang="en-US" sz="1200" b="0" i="0" u="none" strike="noStrike" kern="1200" baseline="0" dirty="0">
                <a:solidFill>
                  <a:schemeClr val="tx1"/>
                </a:solidFill>
                <a:effectLst/>
                <a:latin typeface="+mn-lt"/>
                <a:ea typeface="+mn-ea"/>
                <a:cs typeface="+mn-cs"/>
              </a:rPr>
              <a:t> students name things, write them on the whiteboard or a piece of chart paper.</a:t>
            </a:r>
          </a:p>
          <a:p>
            <a:pPr rtl="0"/>
            <a:endParaRPr lang="en-US" sz="1200" b="0" i="0"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Say: </a:t>
            </a:r>
            <a:r>
              <a:rPr lang="en-US" sz="1200" b="0" i="1" u="none" strike="noStrike" kern="1200" baseline="0" dirty="0">
                <a:solidFill>
                  <a:schemeClr val="tx1"/>
                </a:solidFill>
                <a:effectLst/>
                <a:latin typeface="+mn-lt"/>
                <a:ea typeface="+mn-ea"/>
                <a:cs typeface="+mn-cs"/>
              </a:rPr>
              <a:t>This is a great list! Now I want you all to think of what things you specifically will do if you are rejected. You can write or draw them on your Rejection Self-Care Plan.</a:t>
            </a:r>
          </a:p>
          <a:p>
            <a:pPr rtl="0"/>
            <a:endParaRPr lang="en-US" sz="1200" b="0" i="1"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Give each student a printed copy of the Rejection Self-Care Plan (see template at end of the lesson plan). Support students as needed to fill out their plans. </a:t>
            </a: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259046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is a healthy way to have a disagreement with a friend? Hold up one finger for “yell at them,” two fingers for “use an I statement,” and three fingers for “ignore them.”</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Using an I statement is a healthy way to disagree with your friend. You practiced this today!</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If you are unhappy with your friend, is it okay to break up with them? Give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Yes! It is always okay to tell someone no. If you no longer want to be in a friendship, it is okay to break up with someone. You can talk to an adult in your inner green circle of trust for help breaking up with someone safely.</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What is one thing you can do to feel better if you are sad about being rejected?</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Go around the room and ask each student to share one thing from their Rejection</a:t>
            </a:r>
            <a:r>
              <a:rPr lang="en-US" i="0" baseline="0" dirty="0"/>
              <a:t> Self-Care Plan.</a:t>
            </a: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83139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Another</a:t>
            </a:r>
            <a:r>
              <a:rPr lang="en-US" i="1" baseline="0" dirty="0"/>
              <a:t> thing you can do to feel better after rejection is talking to an adult in your inner green circle of trust. Who is one adult from your inner green circle of trust that can help you if you feel bad about being rejected?</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Go around the room and ask each student to share the name of one</a:t>
            </a:r>
            <a:r>
              <a:rPr lang="en-US" i="0" baseline="0" dirty="0"/>
              <a:t> adult from their inner green circle of trust they could talk to after being rejected.</a:t>
            </a:r>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dirty="0"/>
          </a:p>
        </p:txBody>
      </p:sp>
    </p:spTree>
    <p:extLst>
      <p:ext uri="{BB962C8B-B14F-4D97-AF65-F5344CB8AC3E}">
        <p14:creationId xmlns:p14="http://schemas.microsoft.com/office/powerpoint/2010/main" val="1710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Disagreement: when two people have different opinions about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Healthy: when a relationship feels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Unhealthy: when a relationship does not feel good to both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Rejection: when you ask someone to do something and they say no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Break-up: when one or both people decide to end a relationship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Self-care: when you do things that you love and that make you feel really good </a:t>
            </a:r>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Today</a:t>
            </a:r>
            <a:r>
              <a:rPr lang="en-US" sz="1200" i="1" kern="1200" baseline="0" dirty="0">
                <a:solidFill>
                  <a:schemeClr val="tx1"/>
                </a:solidFill>
                <a:effectLst/>
                <a:latin typeface="+mn-lt"/>
                <a:ea typeface="+mn-ea"/>
                <a:cs typeface="+mn-cs"/>
              </a:rPr>
              <a:t> you learned more about having healthy disagreements with your friends, and handling rejection.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12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dirty="0"/>
          </a:p>
        </p:txBody>
      </p:sp>
    </p:spTree>
    <p:extLst>
      <p:ext uri="{BB962C8B-B14F-4D97-AF65-F5344CB8AC3E}">
        <p14:creationId xmlns:p14="http://schemas.microsoft.com/office/powerpoint/2010/main" val="318883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What</a:t>
            </a:r>
            <a:r>
              <a:rPr lang="en-US" sz="1200" b="0" i="1" u="none" strike="noStrike" kern="1200" baseline="0" dirty="0">
                <a:solidFill>
                  <a:schemeClr val="tx1"/>
                </a:solidFill>
                <a:effectLst/>
                <a:latin typeface="+mn-lt"/>
                <a:ea typeface="+mn-ea"/>
                <a:cs typeface="+mn-cs"/>
              </a:rPr>
              <a:t> do you all think? Do friends in healthy relationships ever disagree? Give a thumbs up for yes and a thumbs down for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rtl="0"/>
            <a:endParaRPr lang="en-US" sz="1200" b="0" i="1" u="none" strike="noStrike" kern="1200" baseline="0" dirty="0">
              <a:solidFill>
                <a:schemeClr val="tx1"/>
              </a:solidFill>
              <a:effectLst/>
              <a:latin typeface="+mn-lt"/>
              <a:ea typeface="+mn-ea"/>
              <a:cs typeface="+mn-cs"/>
            </a:endParaRPr>
          </a:p>
          <a:p>
            <a:pPr rtl="0"/>
            <a:r>
              <a:rPr lang="en-US" sz="1200" b="0" i="0" u="none" strike="noStrike" kern="1200" baseline="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Yes! Even in a healthy relationship, it’s normal for friends to disagree or get into arguments. There are healthy and unhealthy ways to have those disagreements, however. </a:t>
            </a:r>
            <a:endParaRPr lang="en-US" b="0"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47187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What about yelling? Do you</a:t>
            </a:r>
            <a:r>
              <a:rPr lang="en-US" sz="1200" b="0" i="1" u="none" strike="noStrike" kern="1200" baseline="0" dirty="0">
                <a:solidFill>
                  <a:schemeClr val="tx1"/>
                </a:solidFill>
                <a:effectLst/>
                <a:latin typeface="+mn-lt"/>
                <a:ea typeface="+mn-ea"/>
                <a:cs typeface="+mn-cs"/>
              </a:rPr>
              <a:t> all think yelling is a healthy way to have a disagreement with your friend? Give a thumbs up for yes and a thumbs down for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No, this is</a:t>
            </a:r>
            <a:r>
              <a:rPr lang="en-US" sz="1200" b="0" i="1" u="none" strike="noStrike" kern="1200" baseline="0" dirty="0">
                <a:solidFill>
                  <a:schemeClr val="tx1"/>
                </a:solidFill>
                <a:effectLst/>
                <a:latin typeface="+mn-lt"/>
                <a:ea typeface="+mn-ea"/>
                <a:cs typeface="+mn-cs"/>
              </a:rPr>
              <a:t> not a healthy way to disagree. This will probably make both people feel bad or mad. The argument will probably get worse if both people yell at each other.</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387697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What about hanging</a:t>
            </a:r>
            <a:r>
              <a:rPr lang="en-US" sz="1200" b="0" i="1" u="none" strike="noStrike" kern="1200" baseline="0" dirty="0">
                <a:solidFill>
                  <a:schemeClr val="tx1"/>
                </a:solidFill>
                <a:effectLst/>
                <a:latin typeface="+mn-lt"/>
                <a:ea typeface="+mn-ea"/>
                <a:cs typeface="+mn-cs"/>
              </a:rPr>
              <a:t> up the phone</a:t>
            </a:r>
            <a:r>
              <a:rPr lang="en-US" sz="1200" b="0" i="1" u="none" strike="noStrike" kern="1200" dirty="0">
                <a:solidFill>
                  <a:schemeClr val="tx1"/>
                </a:solidFill>
                <a:effectLst/>
                <a:latin typeface="+mn-lt"/>
                <a:ea typeface="+mn-ea"/>
                <a:cs typeface="+mn-cs"/>
              </a:rPr>
              <a:t>? Do you</a:t>
            </a:r>
            <a:r>
              <a:rPr lang="en-US" sz="1200" b="0" i="1" u="none" strike="noStrike" kern="1200" baseline="0" dirty="0">
                <a:solidFill>
                  <a:schemeClr val="tx1"/>
                </a:solidFill>
                <a:effectLst/>
                <a:latin typeface="+mn-lt"/>
                <a:ea typeface="+mn-ea"/>
                <a:cs typeface="+mn-cs"/>
              </a:rPr>
              <a:t> all think hanging up on your friend is a healthy way to disagree? Give a thumbs up for yes and a thumbs down for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No, this is</a:t>
            </a:r>
            <a:r>
              <a:rPr lang="en-US" sz="1200" b="0" i="1" u="none" strike="noStrike" kern="1200" baseline="0" dirty="0">
                <a:solidFill>
                  <a:schemeClr val="tx1"/>
                </a:solidFill>
                <a:effectLst/>
                <a:latin typeface="+mn-lt"/>
                <a:ea typeface="+mn-ea"/>
                <a:cs typeface="+mn-cs"/>
              </a:rPr>
              <a:t> not a healthy way to disagree. If you just hang up when you get mad, your friend won’t know what’s going on with you.</a:t>
            </a:r>
          </a:p>
          <a:p>
            <a:pPr rtl="0"/>
            <a:endParaRPr lang="en-US" sz="1200" b="0" i="1" u="none" strike="noStrike" kern="1200" baseline="0" dirty="0">
              <a:solidFill>
                <a:schemeClr val="tx1"/>
              </a:solidFill>
              <a:effectLst/>
              <a:latin typeface="+mn-lt"/>
              <a:ea typeface="+mn-ea"/>
              <a:cs typeface="+mn-cs"/>
            </a:endParaRPr>
          </a:p>
          <a:p>
            <a:pPr rtl="0"/>
            <a:r>
              <a:rPr lang="en-US" sz="1200" b="0" i="1" u="none" strike="noStrike" kern="1200" baseline="0" dirty="0">
                <a:solidFill>
                  <a:schemeClr val="tx1"/>
                </a:solidFill>
                <a:effectLst/>
                <a:latin typeface="+mn-lt"/>
                <a:ea typeface="+mn-ea"/>
                <a:cs typeface="+mn-cs"/>
              </a:rPr>
              <a:t>If you are getting really mad, it is okay to tell your friend you need to take a break from the phone call. After your break, you can talk to your friend again when you feel calmer. This is okay. But it’s not okay to just hang up without saying anything to your friend about what’s going on. </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241017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What about the</a:t>
            </a:r>
            <a:r>
              <a:rPr lang="en-US" sz="1200" b="0" i="1" u="none" strike="noStrike" kern="1200" baseline="0" dirty="0">
                <a:solidFill>
                  <a:schemeClr val="tx1"/>
                </a:solidFill>
                <a:effectLst/>
                <a:latin typeface="+mn-lt"/>
                <a:ea typeface="+mn-ea"/>
                <a:cs typeface="+mn-cs"/>
              </a:rPr>
              <a:t> silent treatment</a:t>
            </a:r>
            <a:r>
              <a:rPr lang="en-US" sz="1200" b="0" i="1" u="none" strike="noStrike" kern="1200" dirty="0">
                <a:solidFill>
                  <a:schemeClr val="tx1"/>
                </a:solidFill>
                <a:effectLst/>
                <a:latin typeface="+mn-lt"/>
                <a:ea typeface="+mn-ea"/>
                <a:cs typeface="+mn-cs"/>
              </a:rPr>
              <a:t>? The silent treatment is when someone refuses</a:t>
            </a:r>
            <a:r>
              <a:rPr lang="en-US" sz="1200" b="0" i="1" u="none" strike="noStrike" kern="1200" baseline="0" dirty="0">
                <a:solidFill>
                  <a:schemeClr val="tx1"/>
                </a:solidFill>
                <a:effectLst/>
                <a:latin typeface="+mn-lt"/>
                <a:ea typeface="+mn-ea"/>
                <a:cs typeface="+mn-cs"/>
              </a:rPr>
              <a:t> to talk to their friend and won’t say anything at all.</a:t>
            </a:r>
            <a:r>
              <a:rPr lang="en-US" sz="1200" b="0" i="1" u="none" strike="noStrike" kern="1200" dirty="0">
                <a:solidFill>
                  <a:schemeClr val="tx1"/>
                </a:solidFill>
                <a:effectLst/>
                <a:latin typeface="+mn-lt"/>
                <a:ea typeface="+mn-ea"/>
                <a:cs typeface="+mn-cs"/>
              </a:rPr>
              <a:t> Do you</a:t>
            </a:r>
            <a:r>
              <a:rPr lang="en-US" sz="1200" b="0" i="1" u="none" strike="noStrike" kern="1200" baseline="0" dirty="0">
                <a:solidFill>
                  <a:schemeClr val="tx1"/>
                </a:solidFill>
                <a:effectLst/>
                <a:latin typeface="+mn-lt"/>
                <a:ea typeface="+mn-ea"/>
                <a:cs typeface="+mn-cs"/>
              </a:rPr>
              <a:t> all think the silent treatment is a healthy way to have a disagreement with your friend? Give a thumbs up for yes and a thumbs down for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No, this is</a:t>
            </a:r>
            <a:r>
              <a:rPr lang="en-US" sz="1200" b="0" i="1" u="none" strike="noStrike" kern="1200" baseline="0" dirty="0">
                <a:solidFill>
                  <a:schemeClr val="tx1"/>
                </a:solidFill>
                <a:effectLst/>
                <a:latin typeface="+mn-lt"/>
                <a:ea typeface="+mn-ea"/>
                <a:cs typeface="+mn-cs"/>
              </a:rPr>
              <a:t> not a healthy way to disagree. If you give your friend the silent treatment, they won’t know what’s going on with you. You won’t be able to talk through your disagreement.</a:t>
            </a:r>
          </a:p>
          <a:p>
            <a:pPr rtl="0"/>
            <a:endParaRPr lang="en-US" sz="1200" b="0" i="0" u="none" strike="noStrike" kern="1200" dirty="0">
              <a:solidFill>
                <a:schemeClr val="tx1"/>
              </a:solidFill>
              <a:effectLst/>
              <a:latin typeface="+mn-lt"/>
              <a:ea typeface="+mn-ea"/>
              <a:cs typeface="+mn-cs"/>
            </a:endParaRPr>
          </a:p>
          <a:p>
            <a:pPr rtl="0"/>
            <a:r>
              <a:rPr lang="en-US" sz="1200" b="0" i="1" u="none" strike="noStrike" kern="1200" dirty="0">
                <a:solidFill>
                  <a:schemeClr val="tx1"/>
                </a:solidFill>
                <a:effectLst/>
                <a:latin typeface="+mn-lt"/>
                <a:ea typeface="+mn-ea"/>
                <a:cs typeface="+mn-cs"/>
              </a:rPr>
              <a:t>Yelling, hanging up the phone, and the silent treatment are all unhealthy ways to respond to a disagreement. If your friend does these things,</a:t>
            </a:r>
            <a:r>
              <a:rPr lang="en-US" sz="1200" b="0" i="1" u="none" strike="noStrike" kern="1200" baseline="0" dirty="0">
                <a:solidFill>
                  <a:schemeClr val="tx1"/>
                </a:solidFill>
                <a:effectLst/>
                <a:latin typeface="+mn-lt"/>
                <a:ea typeface="+mn-ea"/>
                <a:cs typeface="+mn-cs"/>
              </a:rPr>
              <a:t> that’s </a:t>
            </a:r>
            <a:r>
              <a:rPr lang="en-US" sz="1200" b="0" i="1" u="none" strike="noStrike" kern="1200" dirty="0">
                <a:solidFill>
                  <a:schemeClr val="tx1"/>
                </a:solidFill>
                <a:effectLst/>
                <a:latin typeface="+mn-lt"/>
                <a:ea typeface="+mn-ea"/>
                <a:cs typeface="+mn-cs"/>
              </a:rPr>
              <a:t>a warning sign that the relationship is unhealthy. These are things that you would want to talk to your friend about. If they don’t stop doing these things after you’ve talked to them, then it</a:t>
            </a:r>
            <a:r>
              <a:rPr lang="en-US" sz="1200" b="0" i="1" u="none" strike="noStrike" kern="1200" baseline="0" dirty="0">
                <a:solidFill>
                  <a:schemeClr val="tx1"/>
                </a:solidFill>
                <a:effectLst/>
                <a:latin typeface="+mn-lt"/>
                <a:ea typeface="+mn-ea"/>
                <a:cs typeface="+mn-cs"/>
              </a:rPr>
              <a:t> is</a:t>
            </a:r>
            <a:r>
              <a:rPr lang="en-US" sz="1200" b="0" i="1" u="none" strike="noStrike" kern="1200" dirty="0">
                <a:solidFill>
                  <a:schemeClr val="tx1"/>
                </a:solidFill>
                <a:effectLst/>
                <a:latin typeface="+mn-lt"/>
                <a:ea typeface="+mn-ea"/>
                <a:cs typeface="+mn-cs"/>
              </a:rPr>
              <a:t> not a healthy relationship to stay in.</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258092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Say: </a:t>
            </a:r>
            <a:r>
              <a:rPr lang="en-US" sz="1200" b="0" i="1" u="none" strike="noStrike" kern="1200" dirty="0">
                <a:solidFill>
                  <a:schemeClr val="tx1"/>
                </a:solidFill>
                <a:effectLst/>
                <a:latin typeface="+mn-lt"/>
                <a:ea typeface="+mn-ea"/>
                <a:cs typeface="+mn-cs"/>
              </a:rPr>
              <a:t>Sometimes people do things that are so unhealthy, they are not okay even one time. If you and</a:t>
            </a:r>
            <a:r>
              <a:rPr lang="en-US" sz="1200" b="0" i="1" u="none" strike="noStrike" kern="1200" baseline="0" dirty="0">
                <a:solidFill>
                  <a:schemeClr val="tx1"/>
                </a:solidFill>
                <a:effectLst/>
                <a:latin typeface="+mn-lt"/>
                <a:ea typeface="+mn-ea"/>
                <a:cs typeface="+mn-cs"/>
              </a:rPr>
              <a:t> your friend are disagreeing, it is </a:t>
            </a:r>
            <a:r>
              <a:rPr lang="en-US" sz="1200" b="0" i="1" u="sng" strike="noStrike" kern="1200" baseline="0" dirty="0">
                <a:solidFill>
                  <a:schemeClr val="tx1"/>
                </a:solidFill>
                <a:effectLst/>
                <a:latin typeface="+mn-lt"/>
                <a:ea typeface="+mn-ea"/>
                <a:cs typeface="+mn-cs"/>
              </a:rPr>
              <a:t>never</a:t>
            </a:r>
            <a:r>
              <a:rPr lang="en-US" sz="1200" b="0" i="1" u="none" strike="noStrike" kern="1200" baseline="0" dirty="0">
                <a:solidFill>
                  <a:schemeClr val="tx1"/>
                </a:solidFill>
                <a:effectLst/>
                <a:latin typeface="+mn-lt"/>
                <a:ea typeface="+mn-ea"/>
                <a:cs typeface="+mn-cs"/>
              </a:rPr>
              <a:t> okay to call each other mean names, throw things at each other, or physically hurt each other’s bodies. </a:t>
            </a:r>
          </a:p>
          <a:p>
            <a:pPr rtl="0"/>
            <a:endParaRPr lang="en-US" sz="1200" b="0" i="1" u="none" strike="noStrike" kern="1200" baseline="0" dirty="0">
              <a:solidFill>
                <a:schemeClr val="tx1"/>
              </a:solidFill>
              <a:effectLst/>
              <a:latin typeface="+mn-lt"/>
              <a:ea typeface="+mn-ea"/>
              <a:cs typeface="+mn-cs"/>
            </a:endParaRPr>
          </a:p>
          <a:p>
            <a:pPr rtl="0"/>
            <a:r>
              <a:rPr lang="en-US" sz="1200" b="0" i="1" u="none" strike="noStrike" kern="1200" baseline="0" dirty="0">
                <a:solidFill>
                  <a:schemeClr val="tx1"/>
                </a:solidFill>
                <a:effectLst/>
                <a:latin typeface="+mn-lt"/>
                <a:ea typeface="+mn-ea"/>
                <a:cs typeface="+mn-cs"/>
              </a:rPr>
              <a:t>All of these things are abuse and they are never okay.</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dirty="0"/>
          </a:p>
        </p:txBody>
      </p:sp>
    </p:spTree>
    <p:extLst>
      <p:ext uri="{BB962C8B-B14F-4D97-AF65-F5344CB8AC3E}">
        <p14:creationId xmlns:p14="http://schemas.microsoft.com/office/powerpoint/2010/main" val="137358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7.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6.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1027" name="Picture 3" descr="9bb6eea6-ce7a-4628-b8a4-aa82d2f0ee78@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3" name="Picture 2">
            <a:extLst>
              <a:ext uri="{FF2B5EF4-FFF2-40B4-BE49-F238E27FC236}">
                <a16:creationId xmlns:a16="http://schemas.microsoft.com/office/drawing/2014/main" id="{654DC180-6DD0-5FB7-74FE-8C3182F0669D}"/>
              </a:ext>
            </a:extLst>
          </p:cNvPr>
          <p:cNvPicPr>
            <a:picLocks noChangeAspect="1"/>
          </p:cNvPicPr>
          <p:nvPr/>
        </p:nvPicPr>
        <p:blipFill>
          <a:blip r:embed="rId5"/>
          <a:stretch>
            <a:fillRect/>
          </a:stretch>
        </p:blipFill>
        <p:spPr>
          <a:xfrm>
            <a:off x="570271" y="97683"/>
            <a:ext cx="934632" cy="869726"/>
          </a:xfrm>
          <a:prstGeom prst="rect">
            <a:avLst/>
          </a:prstGeom>
        </p:spPr>
      </p:pic>
      <p:sp>
        <p:nvSpPr>
          <p:cNvPr id="6" name="TextBox 5">
            <a:extLst>
              <a:ext uri="{FF2B5EF4-FFF2-40B4-BE49-F238E27FC236}">
                <a16:creationId xmlns:a16="http://schemas.microsoft.com/office/drawing/2014/main" id="{81022BC1-31B7-A4F6-EC69-5283D645E037}"/>
              </a:ext>
            </a:extLst>
          </p:cNvPr>
          <p:cNvSpPr txBox="1"/>
          <p:nvPr/>
        </p:nvSpPr>
        <p:spPr>
          <a:xfrm>
            <a:off x="1456266" y="967409"/>
            <a:ext cx="6265334" cy="646331"/>
          </a:xfrm>
          <a:prstGeom prst="rect">
            <a:avLst/>
          </a:prstGeom>
          <a:noFill/>
          <a:ln w="19050">
            <a:noFill/>
          </a:ln>
        </p:spPr>
        <p:txBody>
          <a:bodyPr wrap="square" rtlCol="0">
            <a:spAutoFit/>
          </a:bodyPr>
          <a:lstStyle/>
          <a:p>
            <a:pPr algn="ctr"/>
            <a:r>
              <a:rPr lang="en-US" sz="3600" b="1" dirty="0">
                <a:latin typeface="Comic Sans MS" panose="030F0702030302020204" pitchFamily="66" charset="0"/>
                <a:cs typeface="Arial" panose="020B0604020202020204" pitchFamily="34" charset="0"/>
              </a:rPr>
              <a:t>for High School Students</a:t>
            </a:r>
          </a:p>
        </p:txBody>
      </p:sp>
    </p:spTree>
    <p:extLst>
      <p:ext uri="{BB962C8B-B14F-4D97-AF65-F5344CB8AC3E}">
        <p14:creationId xmlns:p14="http://schemas.microsoft.com/office/powerpoint/2010/main" val="427199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843"/>
            <a:ext cx="12211291" cy="6872844"/>
            <a:chOff x="0" y="0"/>
            <a:chExt cx="12166314" cy="671964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719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sp>
        <p:nvSpPr>
          <p:cNvPr id="11"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389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618" y="263638"/>
            <a:ext cx="1051560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Healthy disagreements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and I statements</a:t>
            </a:r>
          </a:p>
        </p:txBody>
      </p:sp>
      <p:sp>
        <p:nvSpPr>
          <p:cNvPr id="6" name="TextBox 5"/>
          <p:cNvSpPr txBox="1"/>
          <p:nvPr/>
        </p:nvSpPr>
        <p:spPr>
          <a:xfrm>
            <a:off x="628650" y="5564841"/>
            <a:ext cx="11169483" cy="1200329"/>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One healthy way to disagree is to use the </a:t>
            </a:r>
          </a:p>
          <a:p>
            <a:pPr algn="ctr"/>
            <a:r>
              <a:rPr lang="en-US" sz="3600" b="1" dirty="0">
                <a:latin typeface="Tahoma" panose="020B0604030504040204" pitchFamily="34" charset="0"/>
                <a:ea typeface="Tahoma" panose="020B0604030504040204" pitchFamily="34" charset="0"/>
                <a:cs typeface="Tahoma" panose="020B0604030504040204" pitchFamily="34" charset="0"/>
              </a:rPr>
              <a:t>I Statements Tool.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3215"/>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8" y="4947356"/>
            <a:ext cx="11510009" cy="77992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7622610" y="1678842"/>
            <a:ext cx="3007289" cy="3209533"/>
          </a:xfrm>
          <a:prstGeom prst="rect">
            <a:avLst/>
          </a:prstGeom>
        </p:spPr>
      </p:pic>
      <p:pic>
        <p:nvPicPr>
          <p:cNvPr id="10" name="37955342-FC15-4E5C-8F61-5A25637F2B78" descr="37955342-FC15-4E5C-8F61-5A25637F2B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533" y="1290839"/>
            <a:ext cx="6379829" cy="359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645920" y="1818729"/>
            <a:ext cx="1268730" cy="1280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Callout 12"/>
          <p:cNvSpPr/>
          <p:nvPr/>
        </p:nvSpPr>
        <p:spPr>
          <a:xfrm>
            <a:off x="628650" y="1514874"/>
            <a:ext cx="2194560" cy="1285476"/>
          </a:xfrm>
          <a:prstGeom prst="wedgeEllipseCallout">
            <a:avLst>
              <a:gd name="adj1" fmla="val 55729"/>
              <a:gd name="adj2" fmla="val 4293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28675" y="1652753"/>
            <a:ext cx="1794510" cy="1077218"/>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I feel upset when you don’t</a:t>
            </a:r>
          </a:p>
          <a:p>
            <a:pPr algn="ctr"/>
            <a:r>
              <a:rPr lang="en-US" sz="1600" dirty="0">
                <a:latin typeface="Tahoma" panose="020B0604030504040204" pitchFamily="34" charset="0"/>
                <a:ea typeface="Tahoma" panose="020B0604030504040204" pitchFamily="34" charset="0"/>
                <a:cs typeface="Tahoma" panose="020B0604030504040204" pitchFamily="34" charset="0"/>
              </a:rPr>
              <a:t>listen when I’m talking to you </a:t>
            </a:r>
          </a:p>
        </p:txBody>
      </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8524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286122" cy="6858000"/>
            <a:chOff x="0" y="0"/>
            <a:chExt cx="12286122"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916574" y="1015800"/>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a:t>
              </a:r>
            </a:p>
            <a:p>
              <a:pPr algn="ctr"/>
              <a:r>
                <a:rPr lang="en-US" sz="2800" dirty="0">
                  <a:latin typeface="Tahoma" panose="020B0604030504040204" pitchFamily="34" charset="0"/>
                  <a:ea typeface="Tahoma" panose="020B0604030504040204" pitchFamily="34" charset="0"/>
                  <a:cs typeface="Tahoma" panose="020B0604030504040204" pitchFamily="34" charset="0"/>
                </a:rPr>
                <a:t>Disagreements</a:t>
              </a:r>
            </a:p>
          </p:txBody>
        </p:sp>
        <p:sp>
          <p:nvSpPr>
            <p:cNvPr id="10" name="TextBox 9"/>
            <p:cNvSpPr txBox="1"/>
            <p:nvPr/>
          </p:nvSpPr>
          <p:spPr>
            <a:xfrm>
              <a:off x="3952720" y="236292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Disagreements Practice</a:t>
              </a:r>
            </a:p>
          </p:txBody>
        </p:sp>
        <p:sp>
          <p:nvSpPr>
            <p:cNvPr id="11" name="TextBox 10"/>
            <p:cNvSpPr txBox="1"/>
            <p:nvPr/>
          </p:nvSpPr>
          <p:spPr>
            <a:xfrm>
              <a:off x="3886740" y="4831222"/>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Ending Relationships</a:t>
              </a:r>
            </a:p>
          </p:txBody>
        </p:sp>
        <p:sp>
          <p:nvSpPr>
            <p:cNvPr id="12" name="TextBox 11"/>
            <p:cNvSpPr txBox="1"/>
            <p:nvPr/>
          </p:nvSpPr>
          <p:spPr>
            <a:xfrm>
              <a:off x="4068091" y="3667140"/>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8217963" y="5510874"/>
              <a:ext cx="397403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Rejection </a:t>
              </a:r>
            </a:p>
            <a:p>
              <a:pPr algn="ctr"/>
              <a:r>
                <a:rPr lang="en-US" sz="2800" dirty="0">
                  <a:latin typeface="Tahoma" panose="020B0604030504040204" pitchFamily="34" charset="0"/>
                  <a:ea typeface="Tahoma" panose="020B0604030504040204" pitchFamily="34" charset="0"/>
                  <a:cs typeface="Tahoma" panose="020B0604030504040204" pitchFamily="34" charset="0"/>
                </a:rPr>
                <a:t>Self-Care Plan</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sp>
        <p:nvSpPr>
          <p:cNvPr id="21"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54438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284" y="72899"/>
            <a:ext cx="8645833" cy="1246615"/>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Healthy Disagreements Practice</a:t>
            </a:r>
          </a:p>
        </p:txBody>
      </p:sp>
      <p:sp>
        <p:nvSpPr>
          <p:cNvPr id="6" name="TextBox 5"/>
          <p:cNvSpPr txBox="1"/>
          <p:nvPr/>
        </p:nvSpPr>
        <p:spPr>
          <a:xfrm>
            <a:off x="6088283" y="1797386"/>
            <a:ext cx="5104435" cy="1815882"/>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 and your friend have been going to a lot of expensive places. You are both running out of money.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31273"/>
            <a:ext cx="2026025" cy="161364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8" y="4947356"/>
            <a:ext cx="11510009" cy="779929"/>
          </a:xfrm>
          <a:prstGeom prst="rect">
            <a:avLst/>
          </a:prstGeom>
        </p:spPr>
      </p:pic>
      <p:sp>
        <p:nvSpPr>
          <p:cNvPr id="10" name="TextBox 9"/>
          <p:cNvSpPr txBox="1"/>
          <p:nvPr/>
        </p:nvSpPr>
        <p:spPr>
          <a:xfrm>
            <a:off x="640078" y="5528737"/>
            <a:ext cx="11144247" cy="1200329"/>
          </a:xfrm>
          <a:prstGeom prst="rect">
            <a:avLst/>
          </a:prstGeom>
          <a:noFill/>
        </p:spPr>
        <p:txBody>
          <a:bodyPr wrap="square" rtlCol="0">
            <a:spAutoFit/>
          </a:bodyPr>
          <a:lstStyle/>
          <a:p>
            <a:pPr lvl="0" algn="ct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What’s an I statement you could use to talk to your friend about this?</a:t>
            </a:r>
          </a:p>
        </p:txBody>
      </p:sp>
      <p:pic>
        <p:nvPicPr>
          <p:cNvPr id="11" name="Picture 2" descr="7062f536-a4b3-49fc-beca-237f8dad8e0b@namprd16"/>
          <p:cNvPicPr>
            <a:picLocks noChangeAspect="1" noChangeArrowheads="1"/>
          </p:cNvPicPr>
          <p:nvPr/>
        </p:nvPicPr>
        <p:blipFill rotWithShape="1">
          <a:blip r:embed="rId4">
            <a:extLst>
              <a:ext uri="{28A0092B-C50C-407E-A947-70E740481C1C}">
                <a14:useLocalDpi xmlns:a14="http://schemas.microsoft.com/office/drawing/2010/main" val="0"/>
              </a:ext>
            </a:extLst>
          </a:blip>
          <a:srcRect l="51719"/>
          <a:stretch/>
        </p:blipFill>
        <p:spPr bwMode="auto">
          <a:xfrm>
            <a:off x="2559741" y="1041722"/>
            <a:ext cx="4700283" cy="5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27550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0876" y="1745777"/>
            <a:ext cx="4743449" cy="1938992"/>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You have been hanging out with your other friends a lot, and your BFF is mad that you are spending so much time with your other friends. </a:t>
            </a:r>
          </a:p>
        </p:txBody>
      </p:sp>
      <p:sp>
        <p:nvSpPr>
          <p:cNvPr id="8" name="Title 1"/>
          <p:cNvSpPr>
            <a:spLocks noGrp="1"/>
          </p:cNvSpPr>
          <p:nvPr>
            <p:ph type="title"/>
          </p:nvPr>
        </p:nvSpPr>
        <p:spPr>
          <a:xfrm>
            <a:off x="2026025" y="0"/>
            <a:ext cx="8713095" cy="132556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Healthy Disagreements Practice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31273"/>
            <a:ext cx="2026025" cy="161364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8" y="4947356"/>
            <a:ext cx="11510009" cy="779929"/>
          </a:xfrm>
          <a:prstGeom prst="rect">
            <a:avLst/>
          </a:prstGeom>
        </p:spPr>
      </p:pic>
      <p:sp>
        <p:nvSpPr>
          <p:cNvPr id="11" name="TextBox 10"/>
          <p:cNvSpPr txBox="1"/>
          <p:nvPr/>
        </p:nvSpPr>
        <p:spPr>
          <a:xfrm>
            <a:off x="640078" y="5528737"/>
            <a:ext cx="11144247" cy="1200329"/>
          </a:xfrm>
          <a:prstGeom prst="rect">
            <a:avLst/>
          </a:prstGeom>
          <a:noFill/>
        </p:spPr>
        <p:txBody>
          <a:bodyPr wrap="square" rtlCol="0">
            <a:spAutoFit/>
          </a:bodyPr>
          <a:lstStyle/>
          <a:p>
            <a:pPr lvl="0" algn="ct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What’s an I statement you could use to talk to your friend about this?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826" y="554910"/>
            <a:ext cx="8625500" cy="4854542"/>
          </a:xfrm>
          <a:prstGeom prst="rect">
            <a:avLst/>
          </a:prstGeom>
        </p:spPr>
      </p:pic>
      <p:sp>
        <p:nvSpPr>
          <p:cNvPr id="14" name="Footer Placeholder 3">
            <a:extLst>
              <a:ext uri="{FF2B5EF4-FFF2-40B4-BE49-F238E27FC236}">
                <a16:creationId xmlns:a16="http://schemas.microsoft.com/office/drawing/2014/main" id="{10C28071-44D1-4D11-877A-0DAEBA31D9EE}"/>
              </a:ext>
            </a:extLst>
          </p:cNvPr>
          <p:cNvSpPr txBox="1">
            <a:spLocks/>
          </p:cNvSpPr>
          <p:nvPr/>
        </p:nvSpPr>
        <p:spPr>
          <a:xfrm>
            <a:off x="8902119" y="6504450"/>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80118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16836" y="2194666"/>
            <a:ext cx="5265964" cy="138499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Your friend called you late at night just to talk when you were trying to sleep.</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31273"/>
            <a:ext cx="2026025" cy="161364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6" y="4589214"/>
            <a:ext cx="11510009" cy="779929"/>
          </a:xfrm>
          <a:prstGeom prst="rect">
            <a:avLst/>
          </a:prstGeom>
        </p:spPr>
      </p:pic>
      <p:sp>
        <p:nvSpPr>
          <p:cNvPr id="11" name="TextBox 10"/>
          <p:cNvSpPr txBox="1"/>
          <p:nvPr/>
        </p:nvSpPr>
        <p:spPr>
          <a:xfrm>
            <a:off x="511951" y="5223325"/>
            <a:ext cx="11144247" cy="1200329"/>
          </a:xfrm>
          <a:prstGeom prst="rect">
            <a:avLst/>
          </a:prstGeom>
          <a:noFill/>
        </p:spPr>
        <p:txBody>
          <a:bodyPr wrap="square" rtlCol="0">
            <a:spAutoFit/>
          </a:bodyPr>
          <a:lstStyle/>
          <a:p>
            <a:pPr lvl="0" algn="ct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What’s an I statement you could use to talk    to your friend about this?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24" y="1216005"/>
            <a:ext cx="4681883" cy="3617819"/>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68765"/>
          <a:stretch/>
        </p:blipFill>
        <p:spPr>
          <a:xfrm>
            <a:off x="4803507" y="1454838"/>
            <a:ext cx="1903790" cy="3435752"/>
          </a:xfrm>
          <a:prstGeom prst="rect">
            <a:avLst/>
          </a:prstGeom>
        </p:spPr>
      </p:pic>
      <p:cxnSp>
        <p:nvCxnSpPr>
          <p:cNvPr id="15" name="Straight Connector 14"/>
          <p:cNvCxnSpPr/>
          <p:nvPr/>
        </p:nvCxnSpPr>
        <p:spPr>
          <a:xfrm>
            <a:off x="5507927" y="1051560"/>
            <a:ext cx="11430" cy="5308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084075" y="1144095"/>
            <a:ext cx="173846" cy="4497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07706" y="1582374"/>
            <a:ext cx="464594" cy="2654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9997" y="1205657"/>
            <a:ext cx="288933" cy="4069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21888" y="1715064"/>
            <a:ext cx="529864" cy="1923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21" name="Title 1"/>
          <p:cNvSpPr>
            <a:spLocks noGrp="1"/>
          </p:cNvSpPr>
          <p:nvPr>
            <p:ph type="title"/>
          </p:nvPr>
        </p:nvSpPr>
        <p:spPr>
          <a:xfrm>
            <a:off x="2026025" y="0"/>
            <a:ext cx="8713095" cy="132556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Healthy Disagreements Practice</a:t>
            </a:r>
          </a:p>
        </p:txBody>
      </p:sp>
    </p:spTree>
    <p:extLst>
      <p:ext uri="{BB962C8B-B14F-4D97-AF65-F5344CB8AC3E}">
        <p14:creationId xmlns:p14="http://schemas.microsoft.com/office/powerpoint/2010/main" val="428218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61577" y="1949908"/>
            <a:ext cx="4191549" cy="1815882"/>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Your friend posted a bunch of pictures of you on Instagram that you don’t like.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0" y="-31273"/>
            <a:ext cx="2026025" cy="161364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57198" y="4761250"/>
            <a:ext cx="11510009" cy="779929"/>
          </a:xfrm>
          <a:prstGeom prst="rect">
            <a:avLst/>
          </a:prstGeom>
        </p:spPr>
      </p:pic>
      <p:grpSp>
        <p:nvGrpSpPr>
          <p:cNvPr id="12" name="Group 11"/>
          <p:cNvGrpSpPr/>
          <p:nvPr/>
        </p:nvGrpSpPr>
        <p:grpSpPr>
          <a:xfrm>
            <a:off x="418278" y="1510905"/>
            <a:ext cx="5319208" cy="3250345"/>
            <a:chOff x="664783" y="832417"/>
            <a:chExt cx="10219527" cy="576062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83" y="832417"/>
              <a:ext cx="10219527" cy="5760620"/>
            </a:xfrm>
            <a:prstGeom prst="rect">
              <a:avLst/>
            </a:prstGeom>
          </p:spPr>
        </p:pic>
        <p:sp>
          <p:nvSpPr>
            <p:cNvPr id="14" name="Rectangle 13"/>
            <p:cNvSpPr/>
            <p:nvPr/>
          </p:nvSpPr>
          <p:spPr>
            <a:xfrm>
              <a:off x="2920181" y="5619135"/>
              <a:ext cx="2854365" cy="66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4870" r="27221" b="51741"/>
          <a:stretch/>
        </p:blipFill>
        <p:spPr>
          <a:xfrm>
            <a:off x="4028701" y="1899017"/>
            <a:ext cx="3760470" cy="2135222"/>
          </a:xfrm>
          <a:prstGeom prst="rect">
            <a:avLst/>
          </a:prstGeom>
        </p:spPr>
      </p:pic>
      <p:sp>
        <p:nvSpPr>
          <p:cNvPr id="17"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16" name="Title 1"/>
          <p:cNvSpPr>
            <a:spLocks noGrp="1"/>
          </p:cNvSpPr>
          <p:nvPr>
            <p:ph type="title"/>
          </p:nvPr>
        </p:nvSpPr>
        <p:spPr>
          <a:xfrm>
            <a:off x="2026025" y="0"/>
            <a:ext cx="8713095" cy="132556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Healthy Disagreements Practice</a:t>
            </a:r>
          </a:p>
        </p:txBody>
      </p:sp>
      <p:sp>
        <p:nvSpPr>
          <p:cNvPr id="19" name="TextBox 18"/>
          <p:cNvSpPr txBox="1"/>
          <p:nvPr/>
        </p:nvSpPr>
        <p:spPr>
          <a:xfrm>
            <a:off x="457198" y="5442450"/>
            <a:ext cx="11144247" cy="1200329"/>
          </a:xfrm>
          <a:prstGeom prst="rect">
            <a:avLst/>
          </a:prstGeom>
          <a:noFill/>
        </p:spPr>
        <p:txBody>
          <a:bodyPr wrap="square" rtlCol="0">
            <a:spAutoFit/>
          </a:bodyPr>
          <a:lstStyle/>
          <a:p>
            <a:pPr lvl="0" algn="ct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What’s an I statement you could use to talk    to your friend about this?</a:t>
            </a:r>
          </a:p>
        </p:txBody>
      </p:sp>
    </p:spTree>
    <p:extLst>
      <p:ext uri="{BB962C8B-B14F-4D97-AF65-F5344CB8AC3E}">
        <p14:creationId xmlns:p14="http://schemas.microsoft.com/office/powerpoint/2010/main" val="1824415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45075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8179"/>
            <a:ext cx="12471317" cy="6858000"/>
            <a:chOff x="-185195" y="324177"/>
            <a:chExt cx="12471317"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95" y="324177"/>
              <a:ext cx="12166314" cy="6858000"/>
            </a:xfrm>
            <a:prstGeom prst="rect">
              <a:avLst/>
            </a:prstGeom>
          </p:spPr>
        </p:pic>
        <p:sp>
          <p:nvSpPr>
            <p:cNvPr id="9" name="TextBox 8"/>
            <p:cNvSpPr txBox="1"/>
            <p:nvPr/>
          </p:nvSpPr>
          <p:spPr>
            <a:xfrm>
              <a:off x="7916574" y="1015800"/>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a:t>
              </a:r>
            </a:p>
            <a:p>
              <a:pPr algn="ctr"/>
              <a:r>
                <a:rPr lang="en-US" sz="2800" dirty="0">
                  <a:latin typeface="Tahoma" panose="020B0604030504040204" pitchFamily="34" charset="0"/>
                  <a:ea typeface="Tahoma" panose="020B0604030504040204" pitchFamily="34" charset="0"/>
                  <a:cs typeface="Tahoma" panose="020B0604030504040204" pitchFamily="34" charset="0"/>
                </a:rPr>
                <a:t>Disagreements</a:t>
              </a:r>
            </a:p>
          </p:txBody>
        </p:sp>
        <p:sp>
          <p:nvSpPr>
            <p:cNvPr id="10" name="TextBox 9"/>
            <p:cNvSpPr txBox="1"/>
            <p:nvPr/>
          </p:nvSpPr>
          <p:spPr>
            <a:xfrm>
              <a:off x="3952720" y="236292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Disagreements Practice</a:t>
              </a:r>
            </a:p>
          </p:txBody>
        </p:sp>
        <p:sp>
          <p:nvSpPr>
            <p:cNvPr id="11" name="TextBox 10"/>
            <p:cNvSpPr txBox="1"/>
            <p:nvPr/>
          </p:nvSpPr>
          <p:spPr>
            <a:xfrm>
              <a:off x="3886740" y="4831222"/>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Ending Relationships</a:t>
              </a:r>
            </a:p>
          </p:txBody>
        </p:sp>
        <p:sp>
          <p:nvSpPr>
            <p:cNvPr id="12" name="TextBox 11"/>
            <p:cNvSpPr txBox="1"/>
            <p:nvPr/>
          </p:nvSpPr>
          <p:spPr>
            <a:xfrm>
              <a:off x="4068091" y="3667140"/>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8217963" y="5510874"/>
              <a:ext cx="397403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Rejection </a:t>
              </a:r>
            </a:p>
            <a:p>
              <a:pPr algn="ctr"/>
              <a:r>
                <a:rPr lang="en-US" sz="2800" dirty="0">
                  <a:latin typeface="Tahoma" panose="020B0604030504040204" pitchFamily="34" charset="0"/>
                  <a:ea typeface="Tahoma" panose="020B0604030504040204" pitchFamily="34" charset="0"/>
                  <a:cs typeface="Tahoma" panose="020B0604030504040204" pitchFamily="34" charset="0"/>
                </a:rPr>
                <a:t>Self-Care Plan</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95143" y="2019210"/>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55047" y="3130130"/>
            <a:ext cx="1452282" cy="1246094"/>
          </a:xfrm>
          <a:prstGeom prst="rect">
            <a:avLst/>
          </a:prstGeom>
        </p:spPr>
      </p:pic>
      <p:sp>
        <p:nvSpPr>
          <p:cNvPr id="23"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19813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0" y="26633"/>
            <a:ext cx="5303483" cy="1325563"/>
          </a:xfrm>
        </p:spPr>
        <p:txBody>
          <a:bodyPr>
            <a:noAutofit/>
          </a:bodyPr>
          <a:lstStyle/>
          <a:p>
            <a:r>
              <a:rPr lang="en-US" sz="6000" b="1" dirty="0">
                <a:latin typeface="Tahoma" panose="020B0604030504040204" pitchFamily="34" charset="0"/>
                <a:ea typeface="Tahoma" panose="020B0604030504040204" pitchFamily="34" charset="0"/>
                <a:cs typeface="Tahoma" panose="020B0604030504040204" pitchFamily="34" charset="0"/>
              </a:rPr>
              <a:t>Breaking Up</a:t>
            </a:r>
          </a:p>
        </p:txBody>
      </p:sp>
      <p:sp>
        <p:nvSpPr>
          <p:cNvPr id="6" name="TextBox 5"/>
          <p:cNvSpPr txBox="1"/>
          <p:nvPr/>
        </p:nvSpPr>
        <p:spPr>
          <a:xfrm>
            <a:off x="122364" y="5415657"/>
            <a:ext cx="11886273" cy="1077218"/>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It is okay to break up with a friend who </a:t>
            </a:r>
          </a:p>
          <a:p>
            <a:pPr algn="ctr"/>
            <a:r>
              <a:rPr lang="en-US" sz="3200" b="1" dirty="0">
                <a:latin typeface="Tahoma" panose="020B0604030504040204" pitchFamily="34" charset="0"/>
                <a:ea typeface="Tahoma" panose="020B0604030504040204" pitchFamily="34" charset="0"/>
                <a:cs typeface="Tahoma" panose="020B0604030504040204" pitchFamily="34" charset="0"/>
              </a:rPr>
              <a:t>does not make you happy.</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sp>
        <p:nvSpPr>
          <p:cNvPr id="9" name="Rectangle 8"/>
          <p:cNvSpPr/>
          <p:nvPr/>
        </p:nvSpPr>
        <p:spPr>
          <a:xfrm>
            <a:off x="6753163" y="2027363"/>
            <a:ext cx="4847967" cy="2062103"/>
          </a:xfrm>
          <a:prstGeom prst="rect">
            <a:avLst/>
          </a:prstGeom>
        </p:spPr>
        <p:txBody>
          <a:bodyPr wrap="square">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You always have the right to say NO! to being friends with someone.</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428542" y="4673753"/>
            <a:ext cx="11510009" cy="779929"/>
          </a:xfrm>
          <a:prstGeom prst="rect">
            <a:avLst/>
          </a:prstGeom>
        </p:spPr>
      </p:pic>
      <p:pic>
        <p:nvPicPr>
          <p:cNvPr id="4098" name="Picture 2" descr="f9105f81-4371-4c0a-b7f5-c6701cc4dc21@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3" y="394510"/>
            <a:ext cx="9808280" cy="505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4870" r="51288" b="51741"/>
          <a:stretch/>
        </p:blipFill>
        <p:spPr>
          <a:xfrm>
            <a:off x="354630" y="1694330"/>
            <a:ext cx="1871386" cy="2135222"/>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85348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8705" t="16863" r="71400" b="47582"/>
          <a:stretch/>
        </p:blipFill>
        <p:spPr>
          <a:xfrm>
            <a:off x="5767759" y="3271398"/>
            <a:ext cx="1983003" cy="199769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5305" t="14053" r="46274" b="54575"/>
          <a:stretch/>
        </p:blipFill>
        <p:spPr>
          <a:xfrm>
            <a:off x="6382382" y="1538884"/>
            <a:ext cx="1968870" cy="189011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25737" r="21447"/>
          <a:stretch/>
        </p:blipFill>
        <p:spPr>
          <a:xfrm>
            <a:off x="3713551" y="1934398"/>
            <a:ext cx="2146766" cy="2291139"/>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23884" t="2401" r="2915" b="19087"/>
          <a:stretch/>
        </p:blipFill>
        <p:spPr>
          <a:xfrm>
            <a:off x="8245243" y="2980972"/>
            <a:ext cx="2601159" cy="1572604"/>
          </a:xfrm>
          <a:prstGeom prst="rect">
            <a:avLst/>
          </a:prstGeom>
        </p:spPr>
      </p:pic>
      <p:sp>
        <p:nvSpPr>
          <p:cNvPr id="1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AFE Disability Services Program</a:t>
            </a:r>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757151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890" y="212840"/>
            <a:ext cx="776351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Get Help From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An Adult You Trust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5029" y="1581475"/>
            <a:ext cx="6828444" cy="527652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sp>
        <p:nvSpPr>
          <p:cNvPr id="8" name="TextBox 7"/>
          <p:cNvSpPr txBox="1"/>
          <p:nvPr/>
        </p:nvSpPr>
        <p:spPr>
          <a:xfrm>
            <a:off x="1091100" y="2110105"/>
            <a:ext cx="3429000" cy="3539430"/>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Who is an adult </a:t>
            </a:r>
          </a:p>
          <a:p>
            <a:pPr algn="ctr"/>
            <a:r>
              <a:rPr lang="en-US" sz="3200" b="1" dirty="0">
                <a:latin typeface="Tahoma" panose="020B0604030504040204" pitchFamily="34" charset="0"/>
                <a:ea typeface="Tahoma" panose="020B0604030504040204" pitchFamily="34" charset="0"/>
                <a:cs typeface="Tahoma" panose="020B0604030504040204" pitchFamily="34" charset="0"/>
              </a:rPr>
              <a:t>you trust to help you </a:t>
            </a:r>
          </a:p>
          <a:p>
            <a:pPr algn="ctr"/>
            <a:r>
              <a:rPr lang="en-US" sz="3200" b="1" dirty="0">
                <a:latin typeface="Tahoma" panose="020B0604030504040204" pitchFamily="34" charset="0"/>
                <a:ea typeface="Tahoma" panose="020B0604030504040204" pitchFamily="34" charset="0"/>
                <a:cs typeface="Tahoma" panose="020B0604030504040204" pitchFamily="34" charset="0"/>
              </a:rPr>
              <a:t>if you need </a:t>
            </a:r>
          </a:p>
          <a:p>
            <a:pPr algn="ctr"/>
            <a:r>
              <a:rPr lang="en-US" sz="3200" b="1" dirty="0">
                <a:latin typeface="Tahoma" panose="020B0604030504040204" pitchFamily="34" charset="0"/>
                <a:ea typeface="Tahoma" panose="020B0604030504040204" pitchFamily="34" charset="0"/>
                <a:cs typeface="Tahoma" panose="020B0604030504040204" pitchFamily="34" charset="0"/>
              </a:rPr>
              <a:t>to break up </a:t>
            </a:r>
          </a:p>
          <a:p>
            <a:pPr algn="ctr"/>
            <a:r>
              <a:rPr lang="en-US" sz="3200" b="1" dirty="0">
                <a:latin typeface="Tahoma" panose="020B0604030504040204" pitchFamily="34" charset="0"/>
                <a:ea typeface="Tahoma" panose="020B0604030504040204" pitchFamily="34" charset="0"/>
                <a:cs typeface="Tahoma" panose="020B0604030504040204" pitchFamily="34" charset="0"/>
              </a:rPr>
              <a:t>with your friend?</a:t>
            </a:r>
          </a:p>
        </p:txBody>
      </p:sp>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10368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287468"/>
            <a:ext cx="7335520" cy="1325563"/>
          </a:xfrm>
        </p:spPr>
        <p:txBody>
          <a:bodyPr>
            <a:noAutofit/>
          </a:bodyPr>
          <a:lstStyle/>
          <a:p>
            <a:r>
              <a:rPr lang="en-US" sz="6000" b="1" dirty="0">
                <a:latin typeface="Tahoma" panose="020B0604030504040204" pitchFamily="34" charset="0"/>
                <a:ea typeface="Tahoma" panose="020B0604030504040204" pitchFamily="34" charset="0"/>
                <a:cs typeface="Tahoma" panose="020B0604030504040204" pitchFamily="34" charset="0"/>
              </a:rPr>
              <a:t>What is rejection?</a:t>
            </a:r>
          </a:p>
        </p:txBody>
      </p:sp>
      <p:sp>
        <p:nvSpPr>
          <p:cNvPr id="6" name="TextBox 5"/>
          <p:cNvSpPr txBox="1"/>
          <p:nvPr/>
        </p:nvSpPr>
        <p:spPr>
          <a:xfrm>
            <a:off x="618706" y="1809221"/>
            <a:ext cx="6317754" cy="4247317"/>
          </a:xfrm>
          <a:prstGeom prst="rect">
            <a:avLst/>
          </a:prstGeom>
          <a:noFill/>
        </p:spPr>
        <p:txBody>
          <a:bodyPr wrap="square" rtlCol="0">
            <a:spAutoFit/>
          </a:bodyPr>
          <a:lstStyle/>
          <a:p>
            <a:pPr marL="396875" indent="-396875">
              <a:buSzPct val="125000"/>
              <a:buFont typeface="Arial" panose="020B0604020202020204" pitchFamily="34" charset="0"/>
              <a:buChar char="•"/>
            </a:pPr>
            <a:r>
              <a:rPr lang="en-US" sz="3600" b="1" dirty="0">
                <a:latin typeface="Tahoma" panose="020B0604030504040204" pitchFamily="34" charset="0"/>
                <a:ea typeface="Tahoma" panose="020B0604030504040204" pitchFamily="34" charset="0"/>
                <a:cs typeface="Tahoma" panose="020B0604030504040204" pitchFamily="34" charset="0"/>
              </a:rPr>
              <a:t>When you ask someone </a:t>
            </a:r>
          </a:p>
          <a:p>
            <a:pPr marL="396875" indent="-396875">
              <a:buSzPct val="125000"/>
            </a:pPr>
            <a:r>
              <a:rPr lang="en-US" sz="3600" b="1" dirty="0">
                <a:latin typeface="Tahoma" panose="020B0604030504040204" pitchFamily="34" charset="0"/>
                <a:ea typeface="Tahoma" panose="020B0604030504040204" pitchFamily="34" charset="0"/>
                <a:cs typeface="Tahoma" panose="020B0604030504040204" pitchFamily="34" charset="0"/>
              </a:rPr>
              <a:t>   to be your friend and they say no.</a:t>
            </a:r>
          </a:p>
          <a:p>
            <a:pPr marL="396875" indent="-396875">
              <a:buSzPct val="125000"/>
            </a:pPr>
            <a:endParaRPr lang="en-US" b="1" dirty="0">
              <a:latin typeface="Tahoma" panose="020B0604030504040204" pitchFamily="34" charset="0"/>
              <a:ea typeface="Tahoma" panose="020B0604030504040204" pitchFamily="34" charset="0"/>
              <a:cs typeface="Tahoma" panose="020B0604030504040204" pitchFamily="34" charset="0"/>
            </a:endParaRPr>
          </a:p>
          <a:p>
            <a:pPr marL="396875" indent="-396875">
              <a:buSzPct val="125000"/>
              <a:buFont typeface="Arial" panose="020B0604020202020204" pitchFamily="34" charset="0"/>
              <a:buChar char="•"/>
            </a:pPr>
            <a:r>
              <a:rPr lang="en-US" sz="3600" b="1" dirty="0">
                <a:latin typeface="Tahoma" panose="020B0604030504040204" pitchFamily="34" charset="0"/>
                <a:ea typeface="Tahoma" panose="020B0604030504040204" pitchFamily="34" charset="0"/>
                <a:cs typeface="Tahoma" panose="020B0604030504040204" pitchFamily="34" charset="0"/>
              </a:rPr>
              <a:t>When someone </a:t>
            </a:r>
          </a:p>
          <a:p>
            <a:pPr marL="396875" indent="-396875">
              <a:buSzPct val="125000"/>
            </a:pPr>
            <a:r>
              <a:rPr lang="en-US" sz="3600" b="1" dirty="0">
                <a:latin typeface="Tahoma" panose="020B0604030504040204" pitchFamily="34" charset="0"/>
                <a:ea typeface="Tahoma" panose="020B0604030504040204" pitchFamily="34" charset="0"/>
                <a:cs typeface="Tahoma" panose="020B0604030504040204" pitchFamily="34" charset="0"/>
              </a:rPr>
              <a:t>   breaks up with you.</a:t>
            </a:r>
          </a:p>
          <a:p>
            <a:pPr marL="396875" indent="-396875">
              <a:buSzPct val="125000"/>
            </a:pPr>
            <a:endParaRPr lang="en-US" b="1" dirty="0">
              <a:latin typeface="Tahoma" panose="020B0604030504040204" pitchFamily="34" charset="0"/>
              <a:ea typeface="Tahoma" panose="020B0604030504040204" pitchFamily="34" charset="0"/>
              <a:cs typeface="Tahoma" panose="020B0604030504040204" pitchFamily="34" charset="0"/>
            </a:endParaRPr>
          </a:p>
          <a:p>
            <a:pPr marL="396875" indent="-396875">
              <a:buSzPct val="125000"/>
              <a:buFont typeface="Arial" panose="020B0604020202020204" pitchFamily="34" charset="0"/>
              <a:buChar char="•"/>
            </a:pPr>
            <a:endParaRPr lang="en-US" sz="900" b="1" dirty="0">
              <a:latin typeface="Tahoma" panose="020B0604030504040204" pitchFamily="34" charset="0"/>
              <a:ea typeface="Tahoma" panose="020B0604030504040204" pitchFamily="34" charset="0"/>
              <a:cs typeface="Tahoma" panose="020B0604030504040204" pitchFamily="34" charset="0"/>
            </a:endParaRPr>
          </a:p>
          <a:p>
            <a:pPr marL="396875" indent="-396875">
              <a:buSzPct val="125000"/>
              <a:buFont typeface="Arial" panose="020B0604020202020204" pitchFamily="34" charset="0"/>
              <a:buChar char="•"/>
            </a:pPr>
            <a:r>
              <a:rPr lang="en-US" sz="3600" b="1" dirty="0">
                <a:latin typeface="Tahoma" panose="020B0604030504040204" pitchFamily="34" charset="0"/>
                <a:ea typeface="Tahoma" panose="020B0604030504040204" pitchFamily="34" charset="0"/>
                <a:cs typeface="Tahoma" panose="020B0604030504040204" pitchFamily="34" charset="0"/>
              </a:rPr>
              <a:t>Really hard!</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pic>
        <p:nvPicPr>
          <p:cNvPr id="5122" name="Picture 2" descr="2ea8cb0b-a724-48c1-9690-99714a843172@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960" y="1209865"/>
            <a:ext cx="6961557" cy="504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38315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169" y="-10308"/>
            <a:ext cx="1051560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It’s going to be ok</a:t>
            </a:r>
          </a:p>
        </p:txBody>
      </p:sp>
      <p:sp>
        <p:nvSpPr>
          <p:cNvPr id="7" name="TextBox 6"/>
          <p:cNvSpPr txBox="1"/>
          <p:nvPr/>
        </p:nvSpPr>
        <p:spPr>
          <a:xfrm>
            <a:off x="5684828" y="3332132"/>
            <a:ext cx="6126972" cy="2954655"/>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Other people have the right to tell you NO!</a:t>
            </a: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sz="2800" b="1" dirty="0">
                <a:latin typeface="Tahoma" panose="020B0604030504040204" pitchFamily="34" charset="0"/>
                <a:ea typeface="Tahoma" panose="020B0604030504040204" pitchFamily="34" charset="0"/>
                <a:cs typeface="Tahoma" panose="020B0604030504040204" pitchFamily="34" charset="0"/>
              </a:rPr>
              <a:t>If someone says no to being your friend, or if they break up with you, you have to </a:t>
            </a:r>
          </a:p>
          <a:p>
            <a:pPr algn="ctr"/>
            <a:r>
              <a:rPr lang="en-US" sz="2800" b="1" dirty="0">
                <a:latin typeface="Tahoma" panose="020B0604030504040204" pitchFamily="34" charset="0"/>
                <a:ea typeface="Tahoma" panose="020B0604030504040204" pitchFamily="34" charset="0"/>
                <a:cs typeface="Tahoma" panose="020B0604030504040204" pitchFamily="34" charset="0"/>
              </a:rPr>
              <a:t>respect their answer.</a:t>
            </a:r>
          </a:p>
        </p:txBody>
      </p:sp>
      <p:grpSp>
        <p:nvGrpSpPr>
          <p:cNvPr id="15" name="Group 14"/>
          <p:cNvGrpSpPr/>
          <p:nvPr/>
        </p:nvGrpSpPr>
        <p:grpSpPr>
          <a:xfrm>
            <a:off x="7318786" y="1315255"/>
            <a:ext cx="2859056" cy="1755622"/>
            <a:chOff x="7646670" y="1788398"/>
            <a:chExt cx="4150921" cy="2509557"/>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3884" t="2401" r="2915" b="19087"/>
            <a:stretch/>
          </p:blipFill>
          <p:spPr>
            <a:xfrm>
              <a:off x="7646670" y="1788398"/>
              <a:ext cx="4150921" cy="2509557"/>
            </a:xfrm>
            <a:prstGeom prst="rect">
              <a:avLst/>
            </a:prstGeom>
          </p:spPr>
        </p:pic>
        <p:sp>
          <p:nvSpPr>
            <p:cNvPr id="6" name="Oval 5"/>
            <p:cNvSpPr/>
            <p:nvPr/>
          </p:nvSpPr>
          <p:spPr>
            <a:xfrm>
              <a:off x="7852090" y="3177540"/>
              <a:ext cx="3749040" cy="112041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grpSp>
        <p:nvGrpSpPr>
          <p:cNvPr id="23" name="Group 22"/>
          <p:cNvGrpSpPr/>
          <p:nvPr/>
        </p:nvGrpSpPr>
        <p:grpSpPr>
          <a:xfrm>
            <a:off x="477848" y="1774768"/>
            <a:ext cx="6044545" cy="4258593"/>
            <a:chOff x="896817" y="1323019"/>
            <a:chExt cx="7375313" cy="5455080"/>
          </a:xfrm>
        </p:grpSpPr>
        <p:grpSp>
          <p:nvGrpSpPr>
            <p:cNvPr id="22" name="Group 21"/>
            <p:cNvGrpSpPr/>
            <p:nvPr/>
          </p:nvGrpSpPr>
          <p:grpSpPr>
            <a:xfrm>
              <a:off x="896817" y="1334337"/>
              <a:ext cx="7375313" cy="5443762"/>
              <a:chOff x="896817" y="1334337"/>
              <a:chExt cx="7375313" cy="5443762"/>
            </a:xfrm>
          </p:grpSpPr>
          <p:grpSp>
            <p:nvGrpSpPr>
              <p:cNvPr id="17" name="Group 16"/>
              <p:cNvGrpSpPr/>
              <p:nvPr/>
            </p:nvGrpSpPr>
            <p:grpSpPr>
              <a:xfrm>
                <a:off x="896817" y="1761837"/>
                <a:ext cx="5277395" cy="5016262"/>
                <a:chOff x="684166" y="1410789"/>
                <a:chExt cx="5277395" cy="5016262"/>
              </a:xfrm>
            </p:grpSpPr>
            <p:grpSp>
              <p:nvGrpSpPr>
                <p:cNvPr id="12" name="Group 11"/>
                <p:cNvGrpSpPr/>
                <p:nvPr/>
              </p:nvGrpSpPr>
              <p:grpSpPr>
                <a:xfrm>
                  <a:off x="684166" y="1410789"/>
                  <a:ext cx="5277395" cy="5016262"/>
                  <a:chOff x="684166" y="1410789"/>
                  <a:chExt cx="5277395" cy="5016262"/>
                </a:xfrm>
              </p:grpSpPr>
              <p:pic>
                <p:nvPicPr>
                  <p:cNvPr id="9" name="Picture 2" descr="b1b7ac9a-f7a8-48a5-9f8b-68ef68ef28f5@namprd16"/>
                  <p:cNvPicPr>
                    <a:picLocks noChangeAspect="1" noChangeArrowheads="1"/>
                  </p:cNvPicPr>
                  <p:nvPr/>
                </p:nvPicPr>
                <p:blipFill rotWithShape="1">
                  <a:blip r:embed="rId5">
                    <a:extLst>
                      <a:ext uri="{28A0092B-C50C-407E-A947-70E740481C1C}">
                        <a14:useLocalDpi xmlns:a14="http://schemas.microsoft.com/office/drawing/2010/main" val="0"/>
                      </a:ext>
                    </a:extLst>
                  </a:blip>
                  <a:srcRect l="7951" r="33091"/>
                  <a:stretch/>
                </p:blipFill>
                <p:spPr bwMode="auto">
                  <a:xfrm>
                    <a:off x="684166" y="1410789"/>
                    <a:ext cx="5277395" cy="50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720590" y="1410789"/>
                    <a:ext cx="857250" cy="795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416503" y="1550739"/>
                    <a:ext cx="857250" cy="795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28860" y="2949456"/>
                  <a:ext cx="295633" cy="3300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p:cNvSpPr/>
                <p:nvPr/>
              </p:nvSpPr>
              <p:spPr>
                <a:xfrm rot="20426073">
                  <a:off x="4028860" y="3098160"/>
                  <a:ext cx="236942" cy="158760"/>
                </a:xfrm>
                <a:prstGeom prst="arc">
                  <a:avLst>
                    <a:gd name="adj1" fmla="val 13312108"/>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8" name="Oval Callout 17"/>
              <p:cNvSpPr/>
              <p:nvPr/>
            </p:nvSpPr>
            <p:spPr>
              <a:xfrm>
                <a:off x="5361866" y="1334337"/>
                <a:ext cx="2910264" cy="866603"/>
              </a:xfrm>
              <a:prstGeom prst="wedgeEllipseCallout">
                <a:avLst>
                  <a:gd name="adj1" fmla="val -50060"/>
                  <a:gd name="adj2" fmla="val 8306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5607458" y="1577171"/>
                <a:ext cx="2349795" cy="394250"/>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Okay, I understand.</a:t>
                </a:r>
              </a:p>
            </p:txBody>
          </p:sp>
          <p:sp>
            <p:nvSpPr>
              <p:cNvPr id="21" name="TextBox 20"/>
              <p:cNvSpPr txBox="1"/>
              <p:nvPr/>
            </p:nvSpPr>
            <p:spPr>
              <a:xfrm>
                <a:off x="1562533" y="1357285"/>
                <a:ext cx="2349795" cy="946198"/>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I don’t </a:t>
                </a:r>
              </a:p>
              <a:p>
                <a:pPr algn="ctr"/>
                <a:r>
                  <a:rPr lang="en-US" sz="1400" dirty="0">
                    <a:latin typeface="Tahoma" panose="020B0604030504040204" pitchFamily="34" charset="0"/>
                    <a:ea typeface="Tahoma" panose="020B0604030504040204" pitchFamily="34" charset="0"/>
                    <a:cs typeface="Tahoma" panose="020B0604030504040204" pitchFamily="34" charset="0"/>
                  </a:rPr>
                  <a:t>want to be your friend.</a:t>
                </a:r>
              </a:p>
            </p:txBody>
          </p:sp>
        </p:grpSp>
        <p:sp>
          <p:nvSpPr>
            <p:cNvPr id="19" name="Oval Callout 18"/>
            <p:cNvSpPr/>
            <p:nvPr/>
          </p:nvSpPr>
          <p:spPr>
            <a:xfrm>
              <a:off x="1803920" y="1323019"/>
              <a:ext cx="1847390" cy="1090029"/>
            </a:xfrm>
            <a:prstGeom prst="wedgeEllipseCallout">
              <a:avLst>
                <a:gd name="adj1" fmla="val -15568"/>
                <a:gd name="adj2" fmla="val 8165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27442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286122" cy="6858000"/>
            <a:chOff x="0" y="0"/>
            <a:chExt cx="12286122"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916574" y="1015800"/>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a:t>
              </a:r>
            </a:p>
            <a:p>
              <a:pPr algn="ctr"/>
              <a:r>
                <a:rPr lang="en-US" sz="2800" dirty="0">
                  <a:latin typeface="Tahoma" panose="020B0604030504040204" pitchFamily="34" charset="0"/>
                  <a:ea typeface="Tahoma" panose="020B0604030504040204" pitchFamily="34" charset="0"/>
                  <a:cs typeface="Tahoma" panose="020B0604030504040204" pitchFamily="34" charset="0"/>
                </a:rPr>
                <a:t>Disagreements</a:t>
              </a:r>
            </a:p>
          </p:txBody>
        </p:sp>
        <p:sp>
          <p:nvSpPr>
            <p:cNvPr id="10" name="TextBox 9"/>
            <p:cNvSpPr txBox="1"/>
            <p:nvPr/>
          </p:nvSpPr>
          <p:spPr>
            <a:xfrm>
              <a:off x="3952720" y="236292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Disagreements Practice</a:t>
              </a:r>
            </a:p>
          </p:txBody>
        </p:sp>
        <p:sp>
          <p:nvSpPr>
            <p:cNvPr id="11" name="TextBox 10"/>
            <p:cNvSpPr txBox="1"/>
            <p:nvPr/>
          </p:nvSpPr>
          <p:spPr>
            <a:xfrm>
              <a:off x="3886740" y="4831222"/>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Ending Relationships</a:t>
              </a:r>
            </a:p>
          </p:txBody>
        </p:sp>
        <p:sp>
          <p:nvSpPr>
            <p:cNvPr id="12" name="TextBox 11"/>
            <p:cNvSpPr txBox="1"/>
            <p:nvPr/>
          </p:nvSpPr>
          <p:spPr>
            <a:xfrm>
              <a:off x="4068091" y="3667140"/>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3" name="TextBox 12"/>
            <p:cNvSpPr txBox="1"/>
            <p:nvPr/>
          </p:nvSpPr>
          <p:spPr>
            <a:xfrm>
              <a:off x="8217963" y="5510874"/>
              <a:ext cx="397403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Rejection </a:t>
              </a:r>
            </a:p>
            <a:p>
              <a:pPr algn="ctr"/>
              <a:r>
                <a:rPr lang="en-US" sz="2800" dirty="0">
                  <a:latin typeface="Tahoma" panose="020B0604030504040204" pitchFamily="34" charset="0"/>
                  <a:ea typeface="Tahoma" panose="020B0604030504040204" pitchFamily="34" charset="0"/>
                  <a:cs typeface="Tahoma" panose="020B0604030504040204" pitchFamily="34" charset="0"/>
                </a:rPr>
                <a:t>Self-Care Plan</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1" name="Picture 20"/>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466011" y="2047090"/>
            <a:ext cx="1452282" cy="1246094"/>
          </a:xfrm>
          <a:prstGeom prst="rect">
            <a:avLst/>
          </a:prstGeom>
        </p:spPr>
      </p:pic>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15021" y="3099422"/>
            <a:ext cx="1452282" cy="1246094"/>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67315" t="67058" r="20748" b="14772"/>
          <a:stretch/>
        </p:blipFill>
        <p:spPr>
          <a:xfrm>
            <a:off x="1540707" y="4139517"/>
            <a:ext cx="1452282" cy="1246094"/>
          </a:xfrm>
          <a:prstGeom prst="rect">
            <a:avLst/>
          </a:prstGeom>
        </p:spPr>
      </p:pic>
      <p:sp>
        <p:nvSpPr>
          <p:cNvPr id="25"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67145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05" y="360517"/>
            <a:ext cx="1051560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What makes you feel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better after rejection?</a:t>
            </a:r>
          </a:p>
        </p:txBody>
      </p:sp>
      <p:sp>
        <p:nvSpPr>
          <p:cNvPr id="7" name="TextBox 6"/>
          <p:cNvSpPr txBox="1"/>
          <p:nvPr/>
        </p:nvSpPr>
        <p:spPr>
          <a:xfrm>
            <a:off x="392747" y="2665765"/>
            <a:ext cx="4979773" cy="2308324"/>
          </a:xfrm>
          <a:prstGeom prst="rect">
            <a:avLst/>
          </a:prstGeom>
          <a:no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Self-care can </a:t>
            </a:r>
          </a:p>
          <a:p>
            <a:pPr algn="ctr"/>
            <a:r>
              <a:rPr lang="en-US" sz="3600" b="1" dirty="0">
                <a:latin typeface="Tahoma" panose="020B0604030504040204" pitchFamily="34" charset="0"/>
                <a:ea typeface="Tahoma" panose="020B0604030504040204" pitchFamily="34" charset="0"/>
                <a:cs typeface="Tahoma" panose="020B0604030504040204" pitchFamily="34" charset="0"/>
              </a:rPr>
              <a:t>help you feel </a:t>
            </a:r>
          </a:p>
          <a:p>
            <a:pPr algn="ctr"/>
            <a:r>
              <a:rPr lang="en-US" sz="3600" b="1" dirty="0">
                <a:latin typeface="Tahoma" panose="020B0604030504040204" pitchFamily="34" charset="0"/>
                <a:ea typeface="Tahoma" panose="020B0604030504040204" pitchFamily="34" charset="0"/>
                <a:cs typeface="Tahoma" panose="020B0604030504040204" pitchFamily="34" charset="0"/>
              </a:rPr>
              <a:t>better after rejection!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pic>
        <p:nvPicPr>
          <p:cNvPr id="6146" name="Picture 2" descr="a30946fc-c62e-4ce1-9154-5b71978538de@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808" y="2046597"/>
            <a:ext cx="6720205" cy="41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29892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9"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937297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43793" y="1547470"/>
            <a:ext cx="8804365" cy="1200329"/>
          </a:xfrm>
          <a:prstGeom prst="rect">
            <a:avLst/>
          </a:prstGeom>
          <a:noFill/>
          <a:ln w="57150">
            <a:solidFill>
              <a:schemeClr val="tx1"/>
            </a:solidFill>
          </a:ln>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What is a healthy way to have a disagreement with a friend?</a:t>
            </a:r>
          </a:p>
        </p:txBody>
      </p:sp>
      <p:grpSp>
        <p:nvGrpSpPr>
          <p:cNvPr id="2" name="Group 1"/>
          <p:cNvGrpSpPr/>
          <p:nvPr/>
        </p:nvGrpSpPr>
        <p:grpSpPr>
          <a:xfrm>
            <a:off x="1395878" y="4111262"/>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484243"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grpSp>
      <p:grpSp>
        <p:nvGrpSpPr>
          <p:cNvPr id="3" name="Group 2"/>
          <p:cNvGrpSpPr/>
          <p:nvPr/>
        </p:nvGrpSpPr>
        <p:grpSpPr>
          <a:xfrm>
            <a:off x="5675213" y="4111262"/>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872968" y="3117349"/>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grpSp>
      <p:grpSp>
        <p:nvGrpSpPr>
          <p:cNvPr id="4" name="Group 3"/>
          <p:cNvGrpSpPr/>
          <p:nvPr/>
        </p:nvGrpSpPr>
        <p:grpSpPr>
          <a:xfrm>
            <a:off x="9697199" y="4092178"/>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893254" y="3194698"/>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grpSp>
      <p:sp>
        <p:nvSpPr>
          <p:cNvPr id="19" name="Rectangle 18"/>
          <p:cNvSpPr/>
          <p:nvPr/>
        </p:nvSpPr>
        <p:spPr>
          <a:xfrm>
            <a:off x="1173904" y="3443194"/>
            <a:ext cx="1557591"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Yell at them</a:t>
            </a:r>
          </a:p>
        </p:txBody>
      </p:sp>
      <p:sp>
        <p:nvSpPr>
          <p:cNvPr id="20" name="Rectangle 19"/>
          <p:cNvSpPr/>
          <p:nvPr/>
        </p:nvSpPr>
        <p:spPr>
          <a:xfrm>
            <a:off x="4937564" y="3443997"/>
            <a:ext cx="2416825"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Use an I statement</a:t>
            </a:r>
          </a:p>
        </p:txBody>
      </p:sp>
      <p:sp>
        <p:nvSpPr>
          <p:cNvPr id="21" name="Rectangle 20"/>
          <p:cNvSpPr/>
          <p:nvPr/>
        </p:nvSpPr>
        <p:spPr>
          <a:xfrm>
            <a:off x="9340204" y="3443997"/>
            <a:ext cx="1694650" cy="400110"/>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Ignore them</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824265" y="3910675"/>
            <a:ext cx="761947" cy="1373227"/>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t="29553" r="80478" b="19416"/>
          <a:stretch/>
        </p:blipFill>
        <p:spPr>
          <a:xfrm>
            <a:off x="326538" y="3973011"/>
            <a:ext cx="847367" cy="1248557"/>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20491" t="29038" r="65078" b="19587"/>
          <a:stretch/>
        </p:blipFill>
        <p:spPr>
          <a:xfrm>
            <a:off x="4813977" y="4037204"/>
            <a:ext cx="694295" cy="1393252"/>
          </a:xfrm>
          <a:prstGeom prst="rect">
            <a:avLst/>
          </a:prstGeom>
        </p:spPr>
      </p:pic>
      <p:sp>
        <p:nvSpPr>
          <p:cNvPr id="25"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8" name="Picture 27"/>
          <p:cNvPicPr>
            <a:picLocks noChangeAspect="1"/>
          </p:cNvPicPr>
          <p:nvPr/>
        </p:nvPicPr>
        <p:blipFill rotWithShape="1">
          <a:blip r:embed="rId7"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105147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49086" y="1920849"/>
            <a:ext cx="11144910"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If you are unhappy with your friend, is it okay to break up with them?</a:t>
            </a: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68316" y="3491605"/>
              <a:ext cx="1780286" cy="1641137"/>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1938" y="3503108"/>
              <a:ext cx="1492283" cy="1643555"/>
            </a:xfrm>
            <a:prstGeom prst="rect">
              <a:avLst/>
            </a:prstGeom>
          </p:spPr>
        </p:pic>
        <p:sp>
          <p:nvSpPr>
            <p:cNvPr id="23" name="Title 1"/>
            <p:cNvSpPr txBox="1">
              <a:spLocks/>
            </p:cNvSpPr>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24" name="Title 1"/>
            <p:cNvSpPr txBox="1">
              <a:spLocks/>
            </p:cNvSpPr>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sp>
        <p:nvSpPr>
          <p:cNvPr id="14"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410465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085411" y="2461263"/>
            <a:ext cx="10355046" cy="1200329"/>
          </a:xfrm>
          <a:prstGeom prst="rect">
            <a:avLst/>
          </a:prstGeom>
          <a:ln w="57150">
            <a:solidFill>
              <a:schemeClr val="tx1"/>
            </a:solidFill>
          </a:ln>
        </p:spPr>
        <p:txBody>
          <a:bodyPr wrap="square">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What is one thing you can do to feel better if you are sad about being rejected?</a:t>
            </a:r>
          </a:p>
        </p:txBody>
      </p:sp>
      <p:sp>
        <p:nvSpPr>
          <p:cNvPr id="8"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30411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2" cy="6858000"/>
            <a:chOff x="0" y="0"/>
            <a:chExt cx="12166314"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1841471" y="1327682"/>
              <a:ext cx="3655437" cy="4719476"/>
            </a:xfrm>
            <a:prstGeom prst="rect">
              <a:avLst/>
            </a:prstGeom>
          </p:spPr>
        </p:pic>
      </p:grpSp>
      <p:sp>
        <p:nvSpPr>
          <p:cNvPr id="9"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39632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3259" cy="6829844"/>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4893"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p:cNvGrpSpPr/>
            <p:nvPr/>
          </p:nvGrpSpPr>
          <p:grpSpPr>
            <a:xfrm>
              <a:off x="5362543" y="5119215"/>
              <a:ext cx="6627292" cy="1356986"/>
              <a:chOff x="5362543" y="5119215"/>
              <a:chExt cx="6627292" cy="1356986"/>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4"/>
                <a:ext cx="1347846" cy="1354217"/>
                <a:chOff x="9280555" y="5108921"/>
                <a:chExt cx="1347846" cy="1354217"/>
              </a:xfrm>
            </p:grpSpPr>
            <p:sp>
              <p:nvSpPr>
                <p:cNvPr id="50" name="TextBox 49"/>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401" y="5121586"/>
                <a:ext cx="1361434" cy="1354217"/>
                <a:chOff x="10628401" y="5108523"/>
                <a:chExt cx="1361434" cy="1354217"/>
              </a:xfrm>
            </p:grpSpPr>
            <p:sp>
              <p:nvSpPr>
                <p:cNvPr id="48" name="TextBox 47"/>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24" name="Group 23"/>
          <p:cNvGrpSpPr/>
          <p:nvPr/>
        </p:nvGrpSpPr>
        <p:grpSpPr>
          <a:xfrm>
            <a:off x="6786845" y="3099987"/>
            <a:ext cx="1965065" cy="1785104"/>
            <a:chOff x="6786845" y="3099987"/>
            <a:chExt cx="1965065" cy="1785104"/>
          </a:xfrm>
        </p:grpSpPr>
        <p:sp>
          <p:nvSpPr>
            <p:cNvPr id="70" name="TextBox 69"/>
            <p:cNvSpPr txBox="1"/>
            <p:nvPr/>
          </p:nvSpPr>
          <p:spPr>
            <a:xfrm>
              <a:off x="6786845" y="3099987"/>
              <a:ext cx="1965065"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Unhealthy</a:t>
              </a:r>
            </a:p>
          </p:txBody>
        </p:sp>
        <p:pic>
          <p:nvPicPr>
            <p:cNvPr id="71" name="Picture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05270" y="3149928"/>
              <a:ext cx="1684448" cy="1436483"/>
            </a:xfrm>
            <a:prstGeom prst="rect">
              <a:avLst/>
            </a:prstGeom>
          </p:spPr>
        </p:pic>
      </p:grpSp>
      <p:grpSp>
        <p:nvGrpSpPr>
          <p:cNvPr id="25" name="Group 24"/>
          <p:cNvGrpSpPr/>
          <p:nvPr/>
        </p:nvGrpSpPr>
        <p:grpSpPr>
          <a:xfrm>
            <a:off x="9705435" y="3093930"/>
            <a:ext cx="1922491" cy="1785104"/>
            <a:chOff x="9705435" y="3093930"/>
            <a:chExt cx="1922491" cy="1785104"/>
          </a:xfrm>
        </p:grpSpPr>
        <p:sp>
          <p:nvSpPr>
            <p:cNvPr id="73" name="TextBox 72"/>
            <p:cNvSpPr txBox="1"/>
            <p:nvPr/>
          </p:nvSpPr>
          <p:spPr>
            <a:xfrm>
              <a:off x="9705435" y="3093930"/>
              <a:ext cx="1922491"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Healthy</a:t>
              </a:r>
            </a:p>
          </p:txBody>
        </p:sp>
        <p:pic>
          <p:nvPicPr>
            <p:cNvPr id="74" name="Picture 7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85304" y="3149928"/>
              <a:ext cx="1630482" cy="1390461"/>
            </a:xfrm>
            <a:prstGeom prst="rect">
              <a:avLst/>
            </a:prstGeom>
          </p:spPr>
        </p:pic>
      </p:grpSp>
      <p:grpSp>
        <p:nvGrpSpPr>
          <p:cNvPr id="26" name="Group 25"/>
          <p:cNvGrpSpPr/>
          <p:nvPr/>
        </p:nvGrpSpPr>
        <p:grpSpPr>
          <a:xfrm>
            <a:off x="3853398" y="3102438"/>
            <a:ext cx="2039337" cy="1785104"/>
            <a:chOff x="3853398" y="3102438"/>
            <a:chExt cx="2039337" cy="1785104"/>
          </a:xfrm>
        </p:grpSpPr>
        <p:sp>
          <p:nvSpPr>
            <p:cNvPr id="64" name="TextBox 63"/>
            <p:cNvSpPr txBox="1"/>
            <p:nvPr/>
          </p:nvSpPr>
          <p:spPr>
            <a:xfrm>
              <a:off x="3853398" y="3102438"/>
              <a:ext cx="2039337"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Self-care</a:t>
              </a: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39017" y="3225135"/>
              <a:ext cx="1485647" cy="1266947"/>
            </a:xfrm>
            <a:prstGeom prst="rect">
              <a:avLst/>
            </a:prstGeom>
          </p:spPr>
        </p:pic>
      </p:grpSp>
      <p:grpSp>
        <p:nvGrpSpPr>
          <p:cNvPr id="23" name="Group 22"/>
          <p:cNvGrpSpPr/>
          <p:nvPr/>
        </p:nvGrpSpPr>
        <p:grpSpPr>
          <a:xfrm>
            <a:off x="9705435" y="1235633"/>
            <a:ext cx="1916152" cy="1754326"/>
            <a:chOff x="9705435" y="1235633"/>
            <a:chExt cx="1916152" cy="1754326"/>
          </a:xfrm>
        </p:grpSpPr>
        <p:sp>
          <p:nvSpPr>
            <p:cNvPr id="76" name="TextBox 75"/>
            <p:cNvSpPr txBox="1"/>
            <p:nvPr/>
          </p:nvSpPr>
          <p:spPr>
            <a:xfrm>
              <a:off x="9705435" y="1235633"/>
              <a:ext cx="1916152"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Break-up</a:t>
              </a:r>
            </a:p>
          </p:txBody>
        </p:sp>
        <p:pic>
          <p:nvPicPr>
            <p:cNvPr id="13" name="Picture 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945929" y="1352266"/>
              <a:ext cx="1569857" cy="1338761"/>
            </a:xfrm>
            <a:prstGeom prst="rect">
              <a:avLst/>
            </a:prstGeom>
          </p:spPr>
        </p:pic>
      </p:grpSp>
      <p:grpSp>
        <p:nvGrpSpPr>
          <p:cNvPr id="22" name="Group 21"/>
          <p:cNvGrpSpPr/>
          <p:nvPr/>
        </p:nvGrpSpPr>
        <p:grpSpPr>
          <a:xfrm>
            <a:off x="6778692" y="1237158"/>
            <a:ext cx="1973422" cy="1754326"/>
            <a:chOff x="6778692" y="1237158"/>
            <a:chExt cx="1973422" cy="1754326"/>
          </a:xfrm>
        </p:grpSpPr>
        <p:sp>
          <p:nvSpPr>
            <p:cNvPr id="67" name="TextBox 66"/>
            <p:cNvSpPr txBox="1"/>
            <p:nvPr/>
          </p:nvSpPr>
          <p:spPr>
            <a:xfrm>
              <a:off x="6778692" y="1237158"/>
              <a:ext cx="1973422" cy="175432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Rejection</a:t>
              </a:r>
            </a:p>
          </p:txBody>
        </p:sp>
        <p:pic>
          <p:nvPicPr>
            <p:cNvPr id="16" name="Picture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28426" y="1352266"/>
              <a:ext cx="1423657" cy="1214083"/>
            </a:xfrm>
            <a:prstGeom prst="rect">
              <a:avLst/>
            </a:prstGeom>
          </p:spPr>
        </p:pic>
      </p:grpSp>
      <p:grpSp>
        <p:nvGrpSpPr>
          <p:cNvPr id="21" name="Group 20"/>
          <p:cNvGrpSpPr/>
          <p:nvPr/>
        </p:nvGrpSpPr>
        <p:grpSpPr>
          <a:xfrm>
            <a:off x="3842511" y="1216941"/>
            <a:ext cx="2050223" cy="1747572"/>
            <a:chOff x="3842511" y="1216941"/>
            <a:chExt cx="2050223" cy="1747572"/>
          </a:xfrm>
        </p:grpSpPr>
        <p:sp>
          <p:nvSpPr>
            <p:cNvPr id="61" name="TextBox 60"/>
            <p:cNvSpPr txBox="1"/>
            <p:nvPr/>
          </p:nvSpPr>
          <p:spPr>
            <a:xfrm>
              <a:off x="3842511" y="1230705"/>
              <a:ext cx="2050223" cy="173380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n-US" b="1" dirty="0">
                  <a:latin typeface="Tahoma" panose="020B0604030504040204" pitchFamily="34" charset="0"/>
                  <a:ea typeface="Tahoma" panose="020B0604030504040204" pitchFamily="34" charset="0"/>
                  <a:cs typeface="Tahoma" panose="020B0604030504040204" pitchFamily="34" charset="0"/>
                </a:rPr>
                <a:t>Disagreement</a:t>
              </a:r>
            </a:p>
          </p:txBody>
        </p:sp>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14016" y="1216941"/>
              <a:ext cx="1710947" cy="1459081"/>
            </a:xfrm>
            <a:prstGeom prst="rect">
              <a:avLst/>
            </a:prstGeom>
          </p:spPr>
        </p:pic>
      </p:grpSp>
      <p:pic>
        <p:nvPicPr>
          <p:cNvPr id="63" name="Picture 62"/>
          <p:cNvPicPr>
            <a:picLocks noChangeAspect="1"/>
          </p:cNvPicPr>
          <p:nvPr/>
        </p:nvPicPr>
        <p:blipFill rotWithShape="1">
          <a:blip r:embed="rId22"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Footer Placeholder 3">
            <a:extLst>
              <a:ext uri="{FF2B5EF4-FFF2-40B4-BE49-F238E27FC236}">
                <a16:creationId xmlns:a16="http://schemas.microsoft.com/office/drawing/2014/main" id="{25FC94C0-1CFA-4A2E-8C04-8D2B749E0147}"/>
              </a:ext>
            </a:extLst>
          </p:cNvPr>
          <p:cNvSpPr txBox="1">
            <a:spLocks/>
          </p:cNvSpPr>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3225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1172728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39088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0"/>
            <a:ext cx="12399548" cy="6858000"/>
            <a:chOff x="-54620" y="340390"/>
            <a:chExt cx="12399548"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0" y="340390"/>
              <a:ext cx="12166314" cy="6858000"/>
            </a:xfrm>
            <a:prstGeom prst="rect">
              <a:avLst/>
            </a:prstGeom>
          </p:spPr>
        </p:pic>
        <p:sp>
          <p:nvSpPr>
            <p:cNvPr id="10" name="TextBox 9"/>
            <p:cNvSpPr txBox="1"/>
            <p:nvPr/>
          </p:nvSpPr>
          <p:spPr>
            <a:xfrm>
              <a:off x="7975380" y="1193831"/>
              <a:ext cx="4369548"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Healthy </a:t>
              </a:r>
            </a:p>
            <a:p>
              <a:pPr algn="ctr"/>
              <a:r>
                <a:rPr lang="en-US" sz="2800" dirty="0">
                  <a:latin typeface="Tahoma" panose="020B0604030504040204" pitchFamily="34" charset="0"/>
                  <a:ea typeface="Tahoma" panose="020B0604030504040204" pitchFamily="34" charset="0"/>
                  <a:cs typeface="Tahoma" panose="020B0604030504040204" pitchFamily="34" charset="0"/>
                </a:rPr>
                <a:t>Disagreements</a:t>
              </a:r>
            </a:p>
          </p:txBody>
        </p:sp>
        <p:sp>
          <p:nvSpPr>
            <p:cNvPr id="11" name="TextBox 10"/>
            <p:cNvSpPr txBox="1"/>
            <p:nvPr/>
          </p:nvSpPr>
          <p:spPr>
            <a:xfrm>
              <a:off x="3952720" y="2362926"/>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Disagreements Practice</a:t>
              </a:r>
            </a:p>
          </p:txBody>
        </p:sp>
        <p:sp>
          <p:nvSpPr>
            <p:cNvPr id="12" name="TextBox 11"/>
            <p:cNvSpPr txBox="1"/>
            <p:nvPr/>
          </p:nvSpPr>
          <p:spPr>
            <a:xfrm>
              <a:off x="3886740" y="4831222"/>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Ending Relationships</a:t>
              </a:r>
            </a:p>
          </p:txBody>
        </p:sp>
        <p:sp>
          <p:nvSpPr>
            <p:cNvPr id="13" name="TextBox 12"/>
            <p:cNvSpPr txBox="1"/>
            <p:nvPr/>
          </p:nvSpPr>
          <p:spPr>
            <a:xfrm>
              <a:off x="4068091" y="3667140"/>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sp>
          <p:nvSpPr>
            <p:cNvPr id="14" name="TextBox 13"/>
            <p:cNvSpPr txBox="1"/>
            <p:nvPr/>
          </p:nvSpPr>
          <p:spPr>
            <a:xfrm>
              <a:off x="8217963" y="5510874"/>
              <a:ext cx="3974037" cy="954107"/>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Rejection </a:t>
              </a:r>
            </a:p>
            <a:p>
              <a:pPr algn="ctr"/>
              <a:r>
                <a:rPr lang="en-US" sz="2800" dirty="0">
                  <a:latin typeface="Tahoma" panose="020B0604030504040204" pitchFamily="34" charset="0"/>
                  <a:ea typeface="Tahoma" panose="020B0604030504040204" pitchFamily="34" charset="0"/>
                  <a:cs typeface="Tahoma" panose="020B0604030504040204" pitchFamily="34" charset="0"/>
                </a:rPr>
                <a:t>Self-Care Plan</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5737" r="21447"/>
            <a:stretch/>
          </p:blipFill>
          <p:spPr>
            <a:xfrm>
              <a:off x="2555386" y="1931812"/>
              <a:ext cx="1331354" cy="1420890"/>
            </a:xfrm>
            <a:prstGeom prst="rect">
              <a:avLst/>
            </a:prstGeom>
          </p:spPr>
        </p:pic>
        <p:pic>
          <p:nvPicPr>
            <p:cNvPr id="17" name="Picture 16"/>
            <p:cNvPicPr>
              <a:picLocks noChangeAspect="1"/>
            </p:cNvPicPr>
            <p:nvPr/>
          </p:nvPicPr>
          <p:blipFill>
            <a:blip r:embed="rId5"/>
            <a:stretch>
              <a:fillRect/>
            </a:stretch>
          </p:blipFill>
          <p:spPr>
            <a:xfrm>
              <a:off x="2374035" y="3356829"/>
              <a:ext cx="1694056" cy="1186374"/>
            </a:xfrm>
            <a:prstGeom prst="rect">
              <a:avLst/>
            </a:prstGeom>
          </p:spPr>
        </p:pic>
        <p:pic>
          <p:nvPicPr>
            <p:cNvPr id="18" name="Picture 2" descr="a30946fc-c62e-4ce1-9154-5b71978538de@namprd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37955342-FC15-4E5C-8F61-5A25637F2B78" descr="37955342-FC15-4E5C-8F61-5A25637F2B7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2ea8cb0b-a724-48c1-9690-99714a843172@namprd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83212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341851"/>
            <a:ext cx="1051560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Do friends in healthy relationships ever disagree?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4"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714" y="1694330"/>
            <a:ext cx="8554186" cy="482188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384" r="27221" b="51741"/>
          <a:stretch/>
        </p:blipFill>
        <p:spPr>
          <a:xfrm>
            <a:off x="1031325" y="2370421"/>
            <a:ext cx="2535892" cy="271644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7384" r="27221" b="51741"/>
          <a:stretch/>
        </p:blipFill>
        <p:spPr>
          <a:xfrm>
            <a:off x="9065238" y="2370421"/>
            <a:ext cx="2535892" cy="2716441"/>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122725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040" y="368767"/>
            <a:ext cx="930656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Is yelling a healthy way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to disagree?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pic>
        <p:nvPicPr>
          <p:cNvPr id="7" name="80CE51F7-4EB9-48DD-B37C-C8F2611C8420" descr="80CE51F7-4EB9-48DD-B37C-C8F2611C8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232" y="1668986"/>
            <a:ext cx="8848630" cy="49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31248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55" y="332048"/>
            <a:ext cx="1051560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Is hanging up the phone a healthy way to disagree?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pic>
        <p:nvPicPr>
          <p:cNvPr id="2050" name="Picture 2" descr="a1bd2829-1528-43c6-b909-93ced936c40e@namprd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631" y="1386702"/>
            <a:ext cx="9704499" cy="5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308037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14" y="347695"/>
            <a:ext cx="10515600" cy="1325563"/>
          </a:xfrm>
        </p:spPr>
        <p:txBody>
          <a:bodyPr>
            <a:no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Is the silent treatment a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healthy way to disagree?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grpSp>
        <p:nvGrpSpPr>
          <p:cNvPr id="8" name="Group 7"/>
          <p:cNvGrpSpPr/>
          <p:nvPr/>
        </p:nvGrpSpPr>
        <p:grpSpPr>
          <a:xfrm>
            <a:off x="1345144" y="1786908"/>
            <a:ext cx="9873016" cy="5005776"/>
            <a:chOff x="1668732" y="1567125"/>
            <a:chExt cx="9873016" cy="5005776"/>
          </a:xfrm>
        </p:grpSpPr>
        <p:grpSp>
          <p:nvGrpSpPr>
            <p:cNvPr id="9" name="Group 8"/>
            <p:cNvGrpSpPr/>
            <p:nvPr/>
          </p:nvGrpSpPr>
          <p:grpSpPr>
            <a:xfrm>
              <a:off x="1668732" y="1567125"/>
              <a:ext cx="8426019" cy="4751366"/>
              <a:chOff x="141936" y="1694330"/>
              <a:chExt cx="8426019" cy="4751366"/>
            </a:xfrm>
          </p:grpSpPr>
          <p:pic>
            <p:nvPicPr>
              <p:cNvPr id="15" name="8F8B1327-214A-48BD-B002-B26F1B6709B7" descr="8F8B1327-214A-48BD-B002-B26F1B6709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36" y="1694330"/>
                <a:ext cx="8426019" cy="475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3255293" y="2973005"/>
                <a:ext cx="253814" cy="1959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p:cNvSpPr/>
              <p:nvPr/>
            </p:nvSpPr>
            <p:spPr>
              <a:xfrm rot="20093507">
                <a:off x="3149600" y="3081677"/>
                <a:ext cx="377743" cy="16412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0" name="Group 9"/>
            <p:cNvGrpSpPr/>
            <p:nvPr/>
          </p:nvGrpSpPr>
          <p:grpSpPr>
            <a:xfrm>
              <a:off x="6929646" y="1694330"/>
              <a:ext cx="4612102" cy="4878571"/>
              <a:chOff x="6745088" y="1808687"/>
              <a:chExt cx="4612102" cy="4878571"/>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50585"/>
              <a:stretch/>
            </p:blipFill>
            <p:spPr>
              <a:xfrm>
                <a:off x="7080421" y="1808687"/>
                <a:ext cx="4276769" cy="4878571"/>
              </a:xfrm>
              <a:prstGeom prst="rect">
                <a:avLst/>
              </a:prstGeom>
            </p:spPr>
          </p:pic>
          <p:cxnSp>
            <p:nvCxnSpPr>
              <p:cNvPr id="14" name="Straight Connector 13"/>
              <p:cNvCxnSpPr/>
              <p:nvPr/>
            </p:nvCxnSpPr>
            <p:spPr>
              <a:xfrm flipH="1">
                <a:off x="6745088" y="4098141"/>
                <a:ext cx="362800" cy="2002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Callout 10"/>
            <p:cNvSpPr/>
            <p:nvPr/>
          </p:nvSpPr>
          <p:spPr>
            <a:xfrm>
              <a:off x="5465774" y="1794424"/>
              <a:ext cx="2035056" cy="1087658"/>
            </a:xfrm>
            <a:prstGeom prst="wedgeEllipseCallout">
              <a:avLst>
                <a:gd name="adj1" fmla="val 52140"/>
                <a:gd name="adj2" fmla="val 3784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678939" y="2015087"/>
              <a:ext cx="1725638" cy="738664"/>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Why won’t you talk to me? Please talk to me. </a:t>
              </a:r>
            </a:p>
          </p:txBody>
        </p:sp>
      </p:gr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290076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474" y="72487"/>
            <a:ext cx="10515600" cy="1325563"/>
          </a:xfrm>
        </p:spPr>
        <p:txBody>
          <a:bodyPr>
            <a:norm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Not okay—not even once</a:t>
            </a:r>
          </a:p>
        </p:txBody>
      </p:sp>
      <p:sp>
        <p:nvSpPr>
          <p:cNvPr id="6" name="TextBox 5"/>
          <p:cNvSpPr txBox="1"/>
          <p:nvPr/>
        </p:nvSpPr>
        <p:spPr>
          <a:xfrm>
            <a:off x="49309" y="5620866"/>
            <a:ext cx="12110232"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It is never okay for you and your friend to: call each other mean names, throw things at each other, or hurt each other's bodies.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13063" y="0"/>
            <a:ext cx="2088777" cy="16943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61" y="1731682"/>
            <a:ext cx="4126035" cy="232579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9438" y="1888676"/>
            <a:ext cx="3389971" cy="19108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84" t="48105" r="15620" b="40523"/>
          <a:stretch/>
        </p:blipFill>
        <p:spPr>
          <a:xfrm>
            <a:off x="240834" y="4909764"/>
            <a:ext cx="11727177" cy="779929"/>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7105" t="24006" r="50548" b="19076"/>
          <a:stretch/>
        </p:blipFill>
        <p:spPr>
          <a:xfrm>
            <a:off x="141033" y="1470537"/>
            <a:ext cx="3414499" cy="2586940"/>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7105" t="24006" r="50548" b="19076"/>
          <a:stretch/>
        </p:blipFill>
        <p:spPr>
          <a:xfrm>
            <a:off x="4279848" y="1455299"/>
            <a:ext cx="3414499" cy="2586940"/>
          </a:xfrm>
          <a:prstGeom prst="rect">
            <a:avLst/>
          </a:prstGeom>
        </p:spPr>
      </p:pic>
      <p:grpSp>
        <p:nvGrpSpPr>
          <p:cNvPr id="14" name="Group 13"/>
          <p:cNvGrpSpPr/>
          <p:nvPr/>
        </p:nvGrpSpPr>
        <p:grpSpPr>
          <a:xfrm>
            <a:off x="7223557" y="1694330"/>
            <a:ext cx="5199668" cy="2393641"/>
            <a:chOff x="7333514" y="2808436"/>
            <a:chExt cx="4858486" cy="2132307"/>
          </a:xfrm>
        </p:grpSpPr>
        <p:pic>
          <p:nvPicPr>
            <p:cNvPr id="3074" name="Picture 2" descr="db829442-0f74-4104-8ecf-1e117b6ba01e@namprd16"/>
            <p:cNvPicPr>
              <a:picLocks noChangeAspect="1" noChangeArrowheads="1"/>
            </p:cNvPicPr>
            <p:nvPr/>
          </p:nvPicPr>
          <p:blipFill rotWithShape="1">
            <a:blip r:embed="rId7">
              <a:extLst>
                <a:ext uri="{28A0092B-C50C-407E-A947-70E740481C1C}">
                  <a14:useLocalDpi xmlns:a14="http://schemas.microsoft.com/office/drawing/2010/main" val="0"/>
                </a:ext>
              </a:extLst>
            </a:blip>
            <a:srcRect r="44319" b="43674"/>
            <a:stretch/>
          </p:blipFill>
          <p:spPr bwMode="auto">
            <a:xfrm>
              <a:off x="7333514" y="2808436"/>
              <a:ext cx="3294022" cy="18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63843"/>
            <a:stretch/>
          </p:blipFill>
          <p:spPr>
            <a:xfrm>
              <a:off x="10890216" y="2911279"/>
              <a:ext cx="1301784" cy="2029464"/>
            </a:xfrm>
            <a:prstGeom prst="rect">
              <a:avLst/>
            </a:prstGeom>
          </p:spPr>
        </p:pic>
      </p:gr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7105" t="24006" r="50548" b="19076"/>
          <a:stretch/>
        </p:blipFill>
        <p:spPr>
          <a:xfrm>
            <a:off x="8523725" y="1505358"/>
            <a:ext cx="3414499" cy="2586940"/>
          </a:xfrm>
          <a:prstGeom prst="rect">
            <a:avLst/>
          </a:prstGeom>
        </p:spPr>
      </p:pic>
      <p:sp>
        <p:nvSpPr>
          <p:cNvPr id="16" name="TextBox 15"/>
          <p:cNvSpPr txBox="1"/>
          <p:nvPr/>
        </p:nvSpPr>
        <p:spPr>
          <a:xfrm>
            <a:off x="310815" y="3968076"/>
            <a:ext cx="3074936" cy="830997"/>
          </a:xfrm>
          <a:prstGeom prst="rect">
            <a:avLst/>
          </a:prstGeom>
          <a:noFill/>
          <a:ln w="57150">
            <a:solidFill>
              <a:schemeClr val="tx1"/>
            </a:solidFill>
          </a:ln>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Calling each other mean names</a:t>
            </a:r>
          </a:p>
        </p:txBody>
      </p:sp>
      <p:sp>
        <p:nvSpPr>
          <p:cNvPr id="19" name="TextBox 18"/>
          <p:cNvSpPr txBox="1"/>
          <p:nvPr/>
        </p:nvSpPr>
        <p:spPr>
          <a:xfrm>
            <a:off x="4529293" y="3962247"/>
            <a:ext cx="3074936" cy="830997"/>
          </a:xfrm>
          <a:prstGeom prst="rect">
            <a:avLst/>
          </a:prstGeom>
          <a:noFill/>
          <a:ln w="57150">
            <a:solidFill>
              <a:schemeClr val="tx1"/>
            </a:solidFill>
          </a:ln>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Hurting each other’s bodies</a:t>
            </a:r>
          </a:p>
        </p:txBody>
      </p:sp>
      <p:sp>
        <p:nvSpPr>
          <p:cNvPr id="20" name="TextBox 19"/>
          <p:cNvSpPr txBox="1"/>
          <p:nvPr/>
        </p:nvSpPr>
        <p:spPr>
          <a:xfrm>
            <a:off x="8666751" y="3997990"/>
            <a:ext cx="3074936" cy="830997"/>
          </a:xfrm>
          <a:prstGeom prst="rect">
            <a:avLst/>
          </a:prstGeom>
          <a:noFill/>
          <a:ln w="57150">
            <a:solidFill>
              <a:schemeClr val="tx1"/>
            </a:solidFill>
          </a:ln>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Throwing things at each other</a:t>
            </a:r>
          </a:p>
        </p:txBody>
      </p:sp>
      <p:sp>
        <p:nvSpPr>
          <p:cNvPr id="18" name="Footer Placeholder 3">
            <a:extLst>
              <a:ext uri="{FF2B5EF4-FFF2-40B4-BE49-F238E27FC236}">
                <a16:creationId xmlns:a16="http://schemas.microsoft.com/office/drawing/2014/main" id="{10C28071-44D1-4D11-877A-0DAEBA31D9EE}"/>
              </a:ext>
            </a:extLst>
          </p:cNvPr>
          <p:cNvSpPr txBox="1">
            <a:spLocks/>
          </p:cNvSpPr>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Tree>
    <p:extLst>
      <p:ext uri="{BB962C8B-B14F-4D97-AF65-F5344CB8AC3E}">
        <p14:creationId xmlns:p14="http://schemas.microsoft.com/office/powerpoint/2010/main" val="8094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13689</TotalTime>
  <Words>4380</Words>
  <Application>Microsoft Macintosh PowerPoint</Application>
  <PresentationFormat>Widescreen</PresentationFormat>
  <Paragraphs>412</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Comic Sans MS</vt:lpstr>
      <vt:lpstr>Tahoma</vt:lpstr>
      <vt:lpstr>Verdana</vt:lpstr>
      <vt:lpstr>Office Theme</vt:lpstr>
      <vt:lpstr>PowerPoint Presentation</vt:lpstr>
      <vt:lpstr>PowerPoint Presentation</vt:lpstr>
      <vt:lpstr>PowerPoint Presentation</vt:lpstr>
      <vt:lpstr>PowerPoint Presentation</vt:lpstr>
      <vt:lpstr>Do friends in healthy relationships ever disagree?</vt:lpstr>
      <vt:lpstr>Is yelling a healthy way  to disagree?</vt:lpstr>
      <vt:lpstr>Is hanging up the phone a healthy way to disagree?</vt:lpstr>
      <vt:lpstr>Is the silent treatment a  healthy way to disagree?</vt:lpstr>
      <vt:lpstr>Not okay—not even once</vt:lpstr>
      <vt:lpstr>PowerPoint Presentation</vt:lpstr>
      <vt:lpstr>Healthy disagreements  and I statements</vt:lpstr>
      <vt:lpstr>PowerPoint Presentation</vt:lpstr>
      <vt:lpstr>Healthy Disagreements Practice</vt:lpstr>
      <vt:lpstr>Healthy Disagreements Practice</vt:lpstr>
      <vt:lpstr>Healthy Disagreements Practice</vt:lpstr>
      <vt:lpstr>Healthy Disagreements Practice</vt:lpstr>
      <vt:lpstr>PowerPoint Presentation</vt:lpstr>
      <vt:lpstr>PowerPoint Presentation</vt:lpstr>
      <vt:lpstr>Breaking Up</vt:lpstr>
      <vt:lpstr>Get Help From  An Adult You Trust</vt:lpstr>
      <vt:lpstr>What is rejection?</vt:lpstr>
      <vt:lpstr>It’s going to be ok</vt:lpstr>
      <vt:lpstr>PowerPoint Presentation</vt:lpstr>
      <vt:lpstr>What makes you feel  better after rejection?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225</cp:revision>
  <dcterms:created xsi:type="dcterms:W3CDTF">2021-06-11T20:56:57Z</dcterms:created>
  <dcterms:modified xsi:type="dcterms:W3CDTF">2026-05-01T20:48:27Z</dcterms:modified>
</cp:coreProperties>
</file>