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70" r:id="rId2"/>
    <p:sldId id="428" r:id="rId3"/>
    <p:sldId id="259" r:id="rId4"/>
    <p:sldId id="466" r:id="rId5"/>
    <p:sldId id="467" r:id="rId6"/>
    <p:sldId id="258" r:id="rId7"/>
    <p:sldId id="440" r:id="rId8"/>
    <p:sldId id="441" r:id="rId9"/>
    <p:sldId id="442" r:id="rId10"/>
    <p:sldId id="451" r:id="rId11"/>
    <p:sldId id="443" r:id="rId12"/>
    <p:sldId id="447" r:id="rId13"/>
    <p:sldId id="444" r:id="rId14"/>
    <p:sldId id="449" r:id="rId15"/>
    <p:sldId id="445" r:id="rId16"/>
    <p:sldId id="448" r:id="rId17"/>
    <p:sldId id="446" r:id="rId18"/>
    <p:sldId id="450" r:id="rId19"/>
    <p:sldId id="454" r:id="rId20"/>
    <p:sldId id="272" r:id="rId21"/>
    <p:sldId id="452" r:id="rId22"/>
    <p:sldId id="456" r:id="rId23"/>
    <p:sldId id="459" r:id="rId24"/>
    <p:sldId id="457" r:id="rId25"/>
    <p:sldId id="458" r:id="rId26"/>
    <p:sldId id="460" r:id="rId27"/>
    <p:sldId id="461" r:id="rId28"/>
    <p:sldId id="462" r:id="rId29"/>
    <p:sldId id="463" r:id="rId30"/>
    <p:sldId id="464" r:id="rId31"/>
    <p:sldId id="453" r:id="rId32"/>
    <p:sldId id="465" r:id="rId33"/>
    <p:sldId id="290" r:id="rId34"/>
    <p:sldId id="293" r:id="rId35"/>
    <p:sldId id="291" r:id="rId36"/>
    <p:sldId id="383" r:id="rId37"/>
    <p:sldId id="382" r:id="rId38"/>
    <p:sldId id="295" r:id="rId39"/>
    <p:sldId id="468" r:id="rId40"/>
    <p:sldId id="46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Westmore" initials="MW" lastIdx="1" clrIdx="0">
    <p:extLst>
      <p:ext uri="{19B8F6BF-5375-455C-9EA6-DF929625EA0E}">
        <p15:presenceInfo xmlns:p15="http://schemas.microsoft.com/office/powerpoint/2012/main" userId="S-1-5-21-1616849034-2007720754-1845911597-111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C9AEDB-DBEC-48E8-945E-9424B7B7E8FF}" v="1" dt="2022-03-14T19:20:39.8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3" autoAdjust="0"/>
    <p:restoredTop sz="79551" autoAdjust="0"/>
  </p:normalViewPr>
  <p:slideViewPr>
    <p:cSldViewPr snapToGrid="0">
      <p:cViewPr varScale="1">
        <p:scale>
          <a:sx n="110" d="100"/>
          <a:sy n="110" d="100"/>
        </p:scale>
        <p:origin x="1392" y="184"/>
      </p:cViewPr>
      <p:guideLst/>
    </p:cSldViewPr>
  </p:slideViewPr>
  <p:notesTextViewPr>
    <p:cViewPr>
      <p:scale>
        <a:sx n="1" d="1"/>
        <a:sy n="1" d="1"/>
      </p:scale>
      <p:origin x="0" y="-896"/>
    </p:cViewPr>
  </p:notesTextViewPr>
  <p:sorterViewPr>
    <p:cViewPr varScale="1">
      <p:scale>
        <a:sx n="1" d="1"/>
        <a:sy n="1" d="1"/>
      </p:scale>
      <p:origin x="0" y="0"/>
    </p:cViewPr>
  </p:sorterViewPr>
  <p:notesViewPr>
    <p:cSldViewPr snapToGrid="0">
      <p:cViewPr>
        <p:scale>
          <a:sx n="150" d="100"/>
          <a:sy n="150" d="100"/>
        </p:scale>
        <p:origin x="1243" y="-379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zynski, Evan" userId="0f303a70-1148-45d5-805a-769ad1d09f5e" providerId="ADAL" clId="{D8C9AEDB-DBEC-48E8-945E-9424B7B7E8FF}"/>
    <pc:docChg chg="modSld">
      <pc:chgData name="Marczynski, Evan" userId="0f303a70-1148-45d5-805a-769ad1d09f5e" providerId="ADAL" clId="{D8C9AEDB-DBEC-48E8-945E-9424B7B7E8FF}" dt="2022-03-14T19:20:39.890" v="1" actId="14826"/>
      <pc:docMkLst>
        <pc:docMk/>
      </pc:docMkLst>
      <pc:sldChg chg="modSp mod">
        <pc:chgData name="Marczynski, Evan" userId="0f303a70-1148-45d5-805a-769ad1d09f5e" providerId="ADAL" clId="{D8C9AEDB-DBEC-48E8-945E-9424B7B7E8FF}" dt="2022-03-09T19:32:02.013" v="0" actId="1038"/>
        <pc:sldMkLst>
          <pc:docMk/>
          <pc:sldMk cId="1351896121" sldId="447"/>
        </pc:sldMkLst>
        <pc:picChg chg="mod">
          <ac:chgData name="Marczynski, Evan" userId="0f303a70-1148-45d5-805a-769ad1d09f5e" providerId="ADAL" clId="{D8C9AEDB-DBEC-48E8-945E-9424B7B7E8FF}" dt="2022-03-09T19:32:02.013" v="0" actId="1038"/>
          <ac:picMkLst>
            <pc:docMk/>
            <pc:sldMk cId="1351896121" sldId="447"/>
            <ac:picMk id="6" creationId="{00000000-0000-0000-0000-000000000000}"/>
          </ac:picMkLst>
        </pc:picChg>
      </pc:sldChg>
      <pc:sldChg chg="modSp">
        <pc:chgData name="Marczynski, Evan" userId="0f303a70-1148-45d5-805a-769ad1d09f5e" providerId="ADAL" clId="{D8C9AEDB-DBEC-48E8-945E-9424B7B7E8FF}" dt="2022-03-14T19:20:39.890" v="1" actId="14826"/>
        <pc:sldMkLst>
          <pc:docMk/>
          <pc:sldMk cId="2216021433" sldId="469"/>
        </pc:sldMkLst>
        <pc:picChg chg="mod">
          <ac:chgData name="Marczynski, Evan" userId="0f303a70-1148-45d5-805a-769ad1d09f5e" providerId="ADAL" clId="{D8C9AEDB-DBEC-48E8-945E-9424B7B7E8FF}" dt="2022-03-14T19:20:39.890" v="1" actId="14826"/>
          <ac:picMkLst>
            <pc:docMk/>
            <pc:sldMk cId="2216021433" sldId="469"/>
            <ac:picMk id="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DC861-0A22-49CD-B42B-2B42973D0870}" type="datetimeFigureOut">
              <a:rPr lang="en-US" smtClean="0"/>
              <a:t>5/1/26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AA58B-7F68-4F22-A5B3-354C37D900B1}" type="slidenum">
              <a:rPr lang="en-US" smtClean="0"/>
              <a:t>‹#›</a:t>
            </a:fld>
            <a:endParaRPr lang="en-US" dirty="0"/>
          </a:p>
        </p:txBody>
      </p:sp>
    </p:spTree>
    <p:extLst>
      <p:ext uri="{BB962C8B-B14F-4D97-AF65-F5344CB8AC3E}">
        <p14:creationId xmlns:p14="http://schemas.microsoft.com/office/powerpoint/2010/main" val="422551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Repetition is beneficial for learning. Take time to review the last </a:t>
            </a:r>
            <a:r>
              <a:rPr lang="en-US" sz="1200" i="1" kern="1200" dirty="0">
                <a:solidFill>
                  <a:schemeClr val="tx1"/>
                </a:solidFill>
                <a:effectLst/>
                <a:latin typeface="+mn-lt"/>
                <a:ea typeface="+mn-ea"/>
                <a:cs typeface="+mn-cs"/>
              </a:rPr>
              <a:t>My Rights My Life</a:t>
            </a:r>
            <a:r>
              <a:rPr lang="en-US" sz="1200" kern="1200" dirty="0">
                <a:solidFill>
                  <a:schemeClr val="tx1"/>
                </a:solidFill>
                <a:effectLst/>
                <a:latin typeface="+mn-lt"/>
                <a:ea typeface="+mn-ea"/>
                <a:cs typeface="+mn-cs"/>
              </a:rPr>
              <a:t> class you taught prior to beginning this session. You can also answer any private questions students submitted on notecards during your previous class session.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Say: </a:t>
            </a:r>
            <a:r>
              <a:rPr lang="en-US" sz="1200" i="1" kern="1200" dirty="0">
                <a:solidFill>
                  <a:schemeClr val="tx1"/>
                </a:solidFill>
                <a:effectLst/>
                <a:latin typeface="+mn-lt"/>
                <a:ea typeface="+mn-ea"/>
                <a:cs typeface="+mn-cs"/>
              </a:rPr>
              <a:t>Today we</a:t>
            </a:r>
            <a:r>
              <a:rPr lang="en-US" sz="1200" i="1" kern="1200" baseline="0" dirty="0">
                <a:solidFill>
                  <a:schemeClr val="tx1"/>
                </a:solidFill>
                <a:effectLst/>
                <a:latin typeface="+mn-lt"/>
                <a:ea typeface="+mn-ea"/>
                <a:cs typeface="+mn-cs"/>
              </a:rPr>
              <a:t> are going to talk about something called sexual harassment.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AA58B-7F68-4F22-A5B3-354C37D900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09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r>
              <a:rPr lang="en-US" baseline="0" dirty="0"/>
              <a:t> </a:t>
            </a:r>
            <a:r>
              <a:rPr lang="en-US" i="1" baseline="0" dirty="0"/>
              <a:t>Now that we’ve talked about what sexual harassment is, let’s look at where it can happen.</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10</a:t>
            </a:fld>
            <a:endParaRPr lang="en-US" dirty="0"/>
          </a:p>
        </p:txBody>
      </p:sp>
    </p:spTree>
    <p:extLst>
      <p:ext uri="{BB962C8B-B14F-4D97-AF65-F5344CB8AC3E}">
        <p14:creationId xmlns:p14="http://schemas.microsoft.com/office/powerpoint/2010/main" val="107586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0000"/>
                </a:solidFill>
                <a:latin typeface="Tahoma" panose="020B0604030504040204" pitchFamily="34" charset="0"/>
                <a:ea typeface="Tahoma" panose="020B0604030504040204" pitchFamily="34" charset="0"/>
                <a:cs typeface="Tahoma" panose="020B0604030504040204" pitchFamily="34" charset="0"/>
              </a:rPr>
              <a:t>Say: </a:t>
            </a:r>
            <a:r>
              <a:rPr lang="en-US" sz="1200" b="0" i="1" dirty="0">
                <a:solidFill>
                  <a:srgbClr val="000000"/>
                </a:solidFill>
                <a:latin typeface="Tahoma" panose="020B0604030504040204" pitchFamily="34" charset="0"/>
                <a:ea typeface="Tahoma" panose="020B0604030504040204" pitchFamily="34" charset="0"/>
                <a:cs typeface="Tahoma" panose="020B0604030504040204" pitchFamily="34" charset="0"/>
              </a:rPr>
              <a:t>Sexual harassment can happen at school, at work, or in the community.</a:t>
            </a:r>
          </a:p>
        </p:txBody>
      </p:sp>
      <p:sp>
        <p:nvSpPr>
          <p:cNvPr id="4" name="Slide Number Placeholder 3"/>
          <p:cNvSpPr>
            <a:spLocks noGrp="1"/>
          </p:cNvSpPr>
          <p:nvPr>
            <p:ph type="sldNum" sz="quarter" idx="10"/>
          </p:nvPr>
        </p:nvSpPr>
        <p:spPr/>
        <p:txBody>
          <a:bodyPr/>
          <a:lstStyle/>
          <a:p>
            <a:fld id="{68BAA58B-7F68-4F22-A5B3-354C37D900B1}" type="slidenum">
              <a:rPr lang="en-US" smtClean="0"/>
              <a:t>11</a:t>
            </a:fld>
            <a:endParaRPr lang="en-US" dirty="0"/>
          </a:p>
        </p:txBody>
      </p:sp>
    </p:spTree>
    <p:extLst>
      <p:ext uri="{BB962C8B-B14F-4D97-AF65-F5344CB8AC3E}">
        <p14:creationId xmlns:p14="http://schemas.microsoft.com/office/powerpoint/2010/main" val="277727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We are going to watch a video that talks about what sexual harassment</a:t>
            </a:r>
            <a:r>
              <a:rPr lang="en-US" i="1" baseline="0" dirty="0"/>
              <a:t> at school can look and sound like.</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12</a:t>
            </a:fld>
            <a:endParaRPr lang="en-US" dirty="0"/>
          </a:p>
        </p:txBody>
      </p:sp>
    </p:spTree>
    <p:extLst>
      <p:ext uri="{BB962C8B-B14F-4D97-AF65-F5344CB8AC3E}">
        <p14:creationId xmlns:p14="http://schemas.microsoft.com/office/powerpoint/2010/main" val="2887959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0000"/>
                </a:solidFill>
                <a:latin typeface="Tahoma" panose="020B0604030504040204" pitchFamily="34" charset="0"/>
                <a:ea typeface="Tahoma" panose="020B0604030504040204" pitchFamily="34" charset="0"/>
                <a:cs typeface="Tahoma" panose="020B0604030504040204" pitchFamily="34" charset="0"/>
              </a:rPr>
              <a:t>Say:</a:t>
            </a:r>
            <a:r>
              <a:rPr lang="en-US" sz="1200" b="0"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00" b="0" i="1" baseline="0" dirty="0">
                <a:solidFill>
                  <a:srgbClr val="000000"/>
                </a:solidFill>
                <a:latin typeface="Tahoma" panose="020B0604030504040204" pitchFamily="34" charset="0"/>
                <a:ea typeface="Tahoma" panose="020B0604030504040204" pitchFamily="34" charset="0"/>
                <a:cs typeface="Tahoma" panose="020B0604030504040204" pitchFamily="34" charset="0"/>
              </a:rPr>
              <a:t>Just like we saw in the video, if a student says unwanted sexual things to another student, or touches another student without consent, that’s sexual harassment. It is also not okay for a student to say sexual things to a teacher or touch a teacher without consent. If a teacher says sexual things to a student, or touches a student without consent, that’s sexual harassment too.</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13</a:t>
            </a:fld>
            <a:endParaRPr lang="en-US" dirty="0"/>
          </a:p>
        </p:txBody>
      </p:sp>
    </p:spTree>
    <p:extLst>
      <p:ext uri="{BB962C8B-B14F-4D97-AF65-F5344CB8AC3E}">
        <p14:creationId xmlns:p14="http://schemas.microsoft.com/office/powerpoint/2010/main" val="296141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0000"/>
                </a:solidFill>
                <a:latin typeface="Tahoma" panose="020B0604030504040204" pitchFamily="34" charset="0"/>
                <a:ea typeface="Tahoma" panose="020B0604030504040204" pitchFamily="34" charset="0"/>
                <a:cs typeface="Tahoma" panose="020B0604030504040204" pitchFamily="34" charset="0"/>
              </a:rPr>
              <a:t>Say:</a:t>
            </a:r>
            <a:r>
              <a:rPr lang="en-US" sz="1200" b="0"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00" i="1" dirty="0"/>
              <a:t>All</a:t>
            </a:r>
            <a:r>
              <a:rPr lang="en-US" sz="1200" i="1" baseline="0" dirty="0"/>
              <a:t> students have the right to feel safe at school. </a:t>
            </a:r>
            <a:r>
              <a:rPr lang="en-US" sz="1200" b="0" i="1" baseline="0" dirty="0">
                <a:solidFill>
                  <a:srgbClr val="000000"/>
                </a:solidFill>
                <a:latin typeface="Tahoma" panose="020B0604030504040204" pitchFamily="34" charset="0"/>
                <a:ea typeface="Tahoma" panose="020B0604030504040204" pitchFamily="34" charset="0"/>
                <a:cs typeface="Tahoma" panose="020B0604030504040204" pitchFamily="34" charset="0"/>
              </a:rPr>
              <a:t>Sexual harassment at school is against the rules! </a:t>
            </a:r>
            <a:r>
              <a:rPr lang="en-US" sz="1200" i="1" baseline="0" dirty="0"/>
              <a:t>You can get in big trouble at school if you sexually harass another student or a teacher. You might be suspended, which means you would not be able to go to school for a while. </a:t>
            </a:r>
          </a:p>
          <a:p>
            <a:r>
              <a:rPr lang="en-US" sz="1200" i="1" baseline="0" dirty="0"/>
              <a:t> </a:t>
            </a:r>
          </a:p>
          <a:p>
            <a:r>
              <a:rPr lang="en-US" sz="1200" i="1" baseline="0" dirty="0"/>
              <a:t>If someone sexually harasses you at school, it is not your fault. You can get help from an adult in your inner green circle of trust. We’ll talk more about getting help later in this class.</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14</a:t>
            </a:fld>
            <a:endParaRPr lang="en-US" dirty="0"/>
          </a:p>
        </p:txBody>
      </p:sp>
    </p:spTree>
    <p:extLst>
      <p:ext uri="{BB962C8B-B14F-4D97-AF65-F5344CB8AC3E}">
        <p14:creationId xmlns:p14="http://schemas.microsoft.com/office/powerpoint/2010/main" val="361905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Now we</a:t>
            </a:r>
            <a:r>
              <a:rPr lang="en-US" i="1" baseline="0" dirty="0"/>
              <a:t> are going to talk about sexual harassment at work. Let’s watch a video that talks about what sexual harassment at work looks and sounds like.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15</a:t>
            </a:fld>
            <a:endParaRPr lang="en-US" dirty="0"/>
          </a:p>
        </p:txBody>
      </p:sp>
    </p:spTree>
    <p:extLst>
      <p:ext uri="{BB962C8B-B14F-4D97-AF65-F5344CB8AC3E}">
        <p14:creationId xmlns:p14="http://schemas.microsoft.com/office/powerpoint/2010/main" val="326628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Tahoma" panose="020B0604030504040204" pitchFamily="34" charset="0"/>
                <a:ea typeface="Tahoma" panose="020B0604030504040204" pitchFamily="34" charset="0"/>
                <a:cs typeface="Tahoma" panose="020B0604030504040204" pitchFamily="34" charset="0"/>
              </a:rPr>
              <a:t>Say:</a:t>
            </a:r>
            <a:r>
              <a:rPr lang="en-US" sz="1200" b="0" baseline="0" dirty="0">
                <a:latin typeface="Tahoma" panose="020B0604030504040204" pitchFamily="34" charset="0"/>
                <a:ea typeface="Tahoma" panose="020B0604030504040204" pitchFamily="34" charset="0"/>
                <a:cs typeface="Tahoma" panose="020B0604030504040204" pitchFamily="34" charset="0"/>
              </a:rPr>
              <a:t> </a:t>
            </a:r>
            <a:r>
              <a:rPr lang="en-US" sz="1200" b="0" i="1" baseline="0" dirty="0">
                <a:latin typeface="Tahoma" panose="020B0604030504040204" pitchFamily="34" charset="0"/>
                <a:ea typeface="Tahoma" panose="020B0604030504040204" pitchFamily="34" charset="0"/>
                <a:cs typeface="Tahoma" panose="020B0604030504040204" pitchFamily="34" charset="0"/>
              </a:rPr>
              <a:t>Sexual harassment at work can be done by a boss to their worker, or a worker to their boss. It is also sexual harassment if a coworker says or does unwanted sexual things to another coworker. Finally, if a customer says or does unwanted sexual things to a worker, or a worker says or does unwanted sexual things to a customer, that’s sexual harassment too. </a:t>
            </a:r>
            <a:endParaRPr lang="en-US" i="1" baseline="0" dirty="0"/>
          </a:p>
        </p:txBody>
      </p:sp>
      <p:sp>
        <p:nvSpPr>
          <p:cNvPr id="4" name="Slide Number Placeholder 3"/>
          <p:cNvSpPr>
            <a:spLocks noGrp="1"/>
          </p:cNvSpPr>
          <p:nvPr>
            <p:ph type="sldNum" sz="quarter" idx="10"/>
          </p:nvPr>
        </p:nvSpPr>
        <p:spPr/>
        <p:txBody>
          <a:bodyPr/>
          <a:lstStyle/>
          <a:p>
            <a:fld id="{68BAA58B-7F68-4F22-A5B3-354C37D900B1}" type="slidenum">
              <a:rPr lang="en-US" smtClean="0"/>
              <a:t>16</a:t>
            </a:fld>
            <a:endParaRPr lang="en-US" dirty="0"/>
          </a:p>
        </p:txBody>
      </p:sp>
    </p:spTree>
    <p:extLst>
      <p:ext uri="{BB962C8B-B14F-4D97-AF65-F5344CB8AC3E}">
        <p14:creationId xmlns:p14="http://schemas.microsoft.com/office/powerpoint/2010/main" val="2013432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Say: </a:t>
            </a:r>
            <a:r>
              <a:rPr lang="en-US" i="1" baseline="0" dirty="0"/>
              <a:t>Everyone should always feel safe at work. You have rights at your job. Sexual harassment at work is illegal. This means it is against the law.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t>If you sexually harass someone at work, you might get in trouble with your boss. You could even be fired, which means that you no longer have a job. It might be hard for you to find another job. Someone could even bring a lawsuit against you. A lawsuit is when someone goes in front of a judge and says that you sexually harassed them. You might have to pay that person money. It is never okay to sexually harass someone.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t>If you have been sexually harassed at work, it is not your fault. You can get help from an adult in your inner green circle of trust. We’ll talk more about getting help later in this class.</a:t>
            </a:r>
            <a:endParaRPr lang="en-US" sz="1200" dirty="0"/>
          </a:p>
        </p:txBody>
      </p:sp>
      <p:sp>
        <p:nvSpPr>
          <p:cNvPr id="4" name="Slide Number Placeholder 3"/>
          <p:cNvSpPr>
            <a:spLocks noGrp="1"/>
          </p:cNvSpPr>
          <p:nvPr>
            <p:ph type="sldNum" sz="quarter" idx="10"/>
          </p:nvPr>
        </p:nvSpPr>
        <p:spPr/>
        <p:txBody>
          <a:bodyPr/>
          <a:lstStyle/>
          <a:p>
            <a:fld id="{68BAA58B-7F68-4F22-A5B3-354C37D900B1}" type="slidenum">
              <a:rPr lang="en-US" smtClean="0"/>
              <a:t>17</a:t>
            </a:fld>
            <a:endParaRPr lang="en-US" dirty="0"/>
          </a:p>
        </p:txBody>
      </p:sp>
    </p:spTree>
    <p:extLst>
      <p:ext uri="{BB962C8B-B14F-4D97-AF65-F5344CB8AC3E}">
        <p14:creationId xmlns:p14="http://schemas.microsoft.com/office/powerpoint/2010/main" val="3918771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Sexual harassment can also happen out in public in the community.</a:t>
            </a:r>
            <a:r>
              <a:rPr lang="en-US" i="1" baseline="0" dirty="0"/>
              <a:t> It might happen on the street, the bus, at a restaurant, or in a community place like the gym.</a:t>
            </a:r>
          </a:p>
        </p:txBody>
      </p:sp>
      <p:sp>
        <p:nvSpPr>
          <p:cNvPr id="4" name="Slide Number Placeholder 3"/>
          <p:cNvSpPr>
            <a:spLocks noGrp="1"/>
          </p:cNvSpPr>
          <p:nvPr>
            <p:ph type="sldNum" sz="quarter" idx="10"/>
          </p:nvPr>
        </p:nvSpPr>
        <p:spPr/>
        <p:txBody>
          <a:bodyPr/>
          <a:lstStyle/>
          <a:p>
            <a:fld id="{68BAA58B-7F68-4F22-A5B3-354C37D900B1}" type="slidenum">
              <a:rPr lang="en-US" smtClean="0"/>
              <a:t>18</a:t>
            </a:fld>
            <a:endParaRPr lang="en-US" dirty="0"/>
          </a:p>
        </p:txBody>
      </p:sp>
    </p:spTree>
    <p:extLst>
      <p:ext uri="{BB962C8B-B14F-4D97-AF65-F5344CB8AC3E}">
        <p14:creationId xmlns:p14="http://schemas.microsoft.com/office/powerpoint/2010/main" val="2185605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Say: </a:t>
            </a:r>
            <a:r>
              <a:rPr lang="en-US" i="1" baseline="0" dirty="0"/>
              <a:t>One type of sexual harassment in the community is catcalling. Catcalling is when someone makes a whistle, a sound, or a sexual comment to a person walking on the street. Women are catcalled more than men. </a:t>
            </a:r>
          </a:p>
          <a:p>
            <a:endParaRPr lang="en-US" i="1" baseline="0" dirty="0"/>
          </a:p>
          <a:p>
            <a:r>
              <a:rPr lang="en-US" i="1" baseline="0" dirty="0"/>
              <a:t>Sometimes people say that catcalling is a compliment. They think that it’s okay because they are saying that someone is beautiful or looks good. The truth is that catcalling makes people feel really scared and unsafe. It is normal to see someone and think they are cute or beautiful. But that is something you think, not something you say. It is not okay to catcall someone.</a:t>
            </a:r>
            <a:endParaRPr lang="en-US" sz="1200" i="1" dirty="0"/>
          </a:p>
        </p:txBody>
      </p:sp>
      <p:sp>
        <p:nvSpPr>
          <p:cNvPr id="4" name="Slide Number Placeholder 3"/>
          <p:cNvSpPr>
            <a:spLocks noGrp="1"/>
          </p:cNvSpPr>
          <p:nvPr>
            <p:ph type="sldNum" sz="quarter" idx="10"/>
          </p:nvPr>
        </p:nvSpPr>
        <p:spPr/>
        <p:txBody>
          <a:bodyPr/>
          <a:lstStyle/>
          <a:p>
            <a:fld id="{68BAA58B-7F68-4F22-A5B3-354C37D900B1}" type="slidenum">
              <a:rPr lang="en-US" smtClean="0"/>
              <a:t>19</a:t>
            </a:fld>
            <a:endParaRPr lang="en-US" dirty="0"/>
          </a:p>
        </p:txBody>
      </p:sp>
    </p:spTree>
    <p:extLst>
      <p:ext uri="{BB962C8B-B14F-4D97-AF65-F5344CB8AC3E}">
        <p14:creationId xmlns:p14="http://schemas.microsoft.com/office/powerpoint/2010/main" val="37233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the large class Healthy Relationship Toolbox to review the Healthy Relationship Tools (I Statement, Relationship Map, NO!, and Consent Check-In). You can ask students to pull off one tool at a time and discuss what it is and how it is used. It can be particularly helpful </a:t>
            </a:r>
            <a:r>
              <a:rPr lang="en-US" sz="1200" strike="noStrike" kern="1200" dirty="0">
                <a:solidFill>
                  <a:schemeClr val="tx1"/>
                </a:solidFill>
                <a:effectLst/>
                <a:latin typeface="+mn-lt"/>
                <a:ea typeface="+mn-ea"/>
                <a:cs typeface="+mn-cs"/>
              </a:rPr>
              <a:t>to </a:t>
            </a:r>
            <a:r>
              <a:rPr lang="en-US" sz="1200" kern="1200" dirty="0">
                <a:solidFill>
                  <a:schemeClr val="tx1"/>
                </a:solidFill>
                <a:effectLst/>
                <a:latin typeface="+mn-lt"/>
                <a:ea typeface="+mn-ea"/>
                <a:cs typeface="+mn-cs"/>
              </a:rPr>
              <a:t>give students specific scenarios to think through. For example, you might ask, “If your friend lies to you, what is one I Statement you could use to tell your friend how you feel?” You may even consider using examples of situations that have</a:t>
            </a:r>
            <a:r>
              <a:rPr lang="en-US" sz="1200" kern="1200" baseline="0" dirty="0">
                <a:solidFill>
                  <a:schemeClr val="tx1"/>
                </a:solidFill>
                <a:effectLst/>
                <a:latin typeface="+mn-lt"/>
                <a:ea typeface="+mn-ea"/>
                <a:cs typeface="+mn-cs"/>
              </a:rPr>
              <a:t> recently </a:t>
            </a:r>
            <a:r>
              <a:rPr lang="en-US" sz="1200" kern="1200" dirty="0">
                <a:solidFill>
                  <a:schemeClr val="tx1"/>
                </a:solidFill>
                <a:effectLst/>
                <a:latin typeface="+mn-lt"/>
                <a:ea typeface="+mn-ea"/>
                <a:cs typeface="+mn-cs"/>
              </a:rPr>
              <a:t>occurred in your classroom,</a:t>
            </a:r>
            <a:r>
              <a:rPr lang="en-US" sz="1200" kern="1200" baseline="0" dirty="0">
                <a:solidFill>
                  <a:schemeClr val="tx1"/>
                </a:solidFill>
                <a:effectLst/>
                <a:latin typeface="+mn-lt"/>
                <a:ea typeface="+mn-ea"/>
                <a:cs typeface="+mn-cs"/>
              </a:rPr>
              <a:t> as long as doing so does not break student confidentiality</a:t>
            </a:r>
            <a:r>
              <a:rPr lang="en-US" sz="1200" kern="1200" dirty="0">
                <a:solidFill>
                  <a:schemeClr val="tx1"/>
                </a:solidFill>
                <a:effectLst/>
                <a:latin typeface="+mn-lt"/>
                <a:ea typeface="+mn-ea"/>
                <a:cs typeface="+mn-cs"/>
              </a:rPr>
              <a:t>. </a:t>
            </a:r>
            <a:r>
              <a:rPr lang="en-US" sz="1200" b="0" kern="1200" dirty="0">
                <a:solidFill>
                  <a:srgbClr val="FF0000"/>
                </a:solidFill>
                <a:effectLst/>
                <a:latin typeface="+mn-lt"/>
                <a:ea typeface="+mn-ea"/>
                <a:cs typeface="+mn-cs"/>
              </a:rPr>
              <a:t>You can also ask students to connect the toolbox</a:t>
            </a:r>
            <a:r>
              <a:rPr lang="en-US" sz="1200" b="0" kern="1200" baseline="0" dirty="0">
                <a:solidFill>
                  <a:srgbClr val="FF0000"/>
                </a:solidFill>
                <a:effectLst/>
                <a:latin typeface="+mn-lt"/>
                <a:ea typeface="+mn-ea"/>
                <a:cs typeface="+mn-cs"/>
              </a:rPr>
              <a:t> tools to their current relationships. You might say, “Can anyone volunteer </a:t>
            </a:r>
            <a:r>
              <a:rPr lang="en-US" sz="1200" b="0" strike="noStrike" kern="1200" baseline="0" dirty="0">
                <a:solidFill>
                  <a:srgbClr val="FF0000"/>
                </a:solidFill>
                <a:effectLst/>
                <a:latin typeface="+mn-lt"/>
                <a:ea typeface="+mn-ea"/>
                <a:cs typeface="+mn-cs"/>
              </a:rPr>
              <a:t>and</a:t>
            </a:r>
            <a:r>
              <a:rPr lang="en-US" sz="1200" b="0" kern="1200" baseline="0" dirty="0">
                <a:solidFill>
                  <a:srgbClr val="FF0000"/>
                </a:solidFill>
                <a:effectLst/>
                <a:latin typeface="+mn-lt"/>
                <a:ea typeface="+mn-ea"/>
                <a:cs typeface="+mn-cs"/>
              </a:rPr>
              <a:t> tell me about something going on in your life right now that the toolbox could help you with?”</a:t>
            </a:r>
            <a:endParaRPr lang="en-US" b="0" dirty="0">
              <a:solidFill>
                <a:srgbClr val="FF0000"/>
              </a:solidFill>
              <a:effectLst/>
            </a:endParaRPr>
          </a:p>
          <a:p>
            <a:endParaRPr lang="en-US" dirty="0"/>
          </a:p>
          <a:p>
            <a:r>
              <a:rPr lang="en-US" dirty="0"/>
              <a:t>Instructions</a:t>
            </a:r>
            <a:r>
              <a:rPr lang="en-US" baseline="0" dirty="0"/>
              <a:t> for how to use each</a:t>
            </a:r>
            <a:r>
              <a:rPr lang="en-US" dirty="0"/>
              <a:t> Healthy Relationship</a:t>
            </a:r>
            <a:r>
              <a:rPr lang="en-US" baseline="0" dirty="0"/>
              <a:t> Tool can be found in the following classes:</a:t>
            </a:r>
          </a:p>
          <a:p>
            <a:pPr marL="171450" indent="-171450">
              <a:buFont typeface="Arial" panose="020B0604020202020204" pitchFamily="34" charset="0"/>
              <a:buChar char="•"/>
            </a:pPr>
            <a:r>
              <a:rPr lang="en-US" b="1" baseline="0" dirty="0"/>
              <a:t>I Statements</a:t>
            </a:r>
            <a:r>
              <a:rPr lang="en-US" b="0" baseline="0" dirty="0"/>
              <a:t>: Classes 2 and 3</a:t>
            </a:r>
          </a:p>
          <a:p>
            <a:pPr marL="171450" indent="-171450">
              <a:buFont typeface="Arial" panose="020B0604020202020204" pitchFamily="34" charset="0"/>
              <a:buChar char="•"/>
            </a:pPr>
            <a:r>
              <a:rPr lang="en-US" b="1" baseline="0" dirty="0"/>
              <a:t>Relationship Map</a:t>
            </a:r>
            <a:r>
              <a:rPr lang="en-US" b="0" baseline="0" dirty="0"/>
              <a:t>: Class 4</a:t>
            </a:r>
          </a:p>
          <a:p>
            <a:pPr marL="171450" indent="-171450">
              <a:buFont typeface="Arial" panose="020B0604020202020204" pitchFamily="34" charset="0"/>
              <a:buChar char="•"/>
            </a:pPr>
            <a:r>
              <a:rPr lang="en-US" b="1" baseline="0" dirty="0"/>
              <a:t>NO!: </a:t>
            </a:r>
            <a:r>
              <a:rPr lang="en-US" b="0" baseline="0" dirty="0"/>
              <a:t>Class 5</a:t>
            </a:r>
          </a:p>
          <a:p>
            <a:pPr marL="171450" indent="-171450">
              <a:buFont typeface="Arial" panose="020B0604020202020204" pitchFamily="34" charset="0"/>
              <a:buChar char="•"/>
            </a:pPr>
            <a:r>
              <a:rPr lang="en-US" b="1" baseline="0" dirty="0"/>
              <a:t>Consent Check-In: </a:t>
            </a:r>
            <a:r>
              <a:rPr lang="en-US" b="0" baseline="0" dirty="0"/>
              <a:t>Class 6</a:t>
            </a: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290842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That</a:t>
            </a:r>
            <a:r>
              <a:rPr lang="en-US" i="1" baseline="0" dirty="0"/>
              <a:t> was a lot of information, and you all are doing an amazing job! Every week in class we will take a brain break in the middle. This is a chance to move a little and take a break from thinking!</a:t>
            </a:r>
          </a:p>
          <a:p>
            <a:endParaRPr lang="en-US" dirty="0"/>
          </a:p>
          <a:p>
            <a:r>
              <a:rPr lang="en-US" dirty="0"/>
              <a:t>Below are three ideas to give students a quick opportunity for a brain break. You are also welcome to come up with your own ideas for brain breaks that work best for your class.</a:t>
            </a:r>
          </a:p>
          <a:p>
            <a:endParaRPr lang="en-US" dirty="0"/>
          </a:p>
          <a:p>
            <a:r>
              <a:rPr lang="en-US" b="1" dirty="0"/>
              <a:t>Five finger breathing</a:t>
            </a:r>
          </a:p>
          <a:p>
            <a:r>
              <a:rPr lang="en-US" b="0" dirty="0"/>
              <a:t>For this exercise, have all students place</a:t>
            </a:r>
            <a:r>
              <a:rPr lang="en-US" b="0" baseline="0" dirty="0"/>
              <a:t> their hand in front of their chest with their five fingers spread out. Next, use the pointer finger of the other hand to trace up and down each of the five fingers, beginning with the thumb. As students trace up a finger, they will breathe in. As they trace down a finger, they will breathe out. When students breathe out on the pinky finger, you can tell them to shake out their hands and arms. As the school year goes on, you can ask students to lead this exercise for their peers.</a:t>
            </a:r>
          </a:p>
          <a:p>
            <a:endParaRPr lang="en-US" b="0" baseline="0" dirty="0"/>
          </a:p>
          <a:p>
            <a:r>
              <a:rPr lang="en-US" b="0" baseline="0" dirty="0"/>
              <a:t>If this exercise is physically inaccessible for your class, you can also model the hand tracing for students while they breathe in and out.</a:t>
            </a:r>
          </a:p>
          <a:p>
            <a:endParaRPr lang="en-US" b="0" dirty="0"/>
          </a:p>
          <a:p>
            <a:r>
              <a:rPr lang="en-US" b="1" dirty="0"/>
              <a:t>Stretch break</a:t>
            </a:r>
          </a:p>
          <a:p>
            <a:r>
              <a:rPr lang="en-US" b="0" dirty="0"/>
              <a:t>Lead students through</a:t>
            </a:r>
            <a:r>
              <a:rPr lang="en-US" b="0" baseline="0" dirty="0"/>
              <a:t> a series of basic stretches. These can be completed in a chair, or while standing up, depending on the accommodation needs of your class. Some ideas include reaching toward the ceiling, stretching one arm at a time across the chest, reaching toward toes, turning head from side to side, etc. Ask students to hold a pose while you count to ten. As the school year goes on, you can ask students to lead stretches for their peers.</a:t>
            </a:r>
          </a:p>
          <a:p>
            <a:endParaRPr lang="en-US" b="0" dirty="0"/>
          </a:p>
          <a:p>
            <a:r>
              <a:rPr lang="en-US" b="1" dirty="0"/>
              <a:t>Dance party</a:t>
            </a:r>
          </a:p>
          <a:p>
            <a:r>
              <a:rPr lang="en-US" b="0" dirty="0"/>
              <a:t>If your class likes to dance, you can put on a short song for them to dance to.</a:t>
            </a:r>
            <a:r>
              <a:rPr lang="en-US" b="0" baseline="0" dirty="0"/>
              <a:t> </a:t>
            </a:r>
            <a:r>
              <a:rPr lang="en-US" b="0" baseline="0"/>
              <a:t>This is especially effective if you are able to find a song that relates to the theme for that week’s class.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20</a:t>
            </a:fld>
            <a:endParaRPr lang="en-US" dirty="0"/>
          </a:p>
        </p:txBody>
      </p:sp>
    </p:spTree>
    <p:extLst>
      <p:ext uri="{BB962C8B-B14F-4D97-AF65-F5344CB8AC3E}">
        <p14:creationId xmlns:p14="http://schemas.microsoft.com/office/powerpoint/2010/main" val="389850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Next, we are going to talk about</a:t>
            </a:r>
            <a:r>
              <a:rPr lang="en-US" i="1" baseline="0" dirty="0"/>
              <a:t> the differences between flirting and sexual harassment.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21</a:t>
            </a:fld>
            <a:endParaRPr lang="en-US" dirty="0"/>
          </a:p>
        </p:txBody>
      </p:sp>
    </p:spTree>
    <p:extLst>
      <p:ext uri="{BB962C8B-B14F-4D97-AF65-F5344CB8AC3E}">
        <p14:creationId xmlns:p14="http://schemas.microsoft.com/office/powerpoint/2010/main" val="83433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r>
              <a:rPr lang="en-US" baseline="0" dirty="0"/>
              <a:t> </a:t>
            </a:r>
            <a:r>
              <a:rPr lang="en-US" i="1" baseline="0" dirty="0"/>
              <a:t>So h</a:t>
            </a:r>
            <a:r>
              <a:rPr lang="en-US" i="1" dirty="0"/>
              <a:t>ow do you know</a:t>
            </a:r>
            <a:r>
              <a:rPr lang="en-US" i="1" baseline="0" dirty="0"/>
              <a:t> what is okay to do or say and what is not okay to do or say? You should stop and think. You can use these three questions to help you decide what is okay and what is not okay.</a:t>
            </a:r>
          </a:p>
          <a:p>
            <a:endParaRPr lang="en-US" i="1" baseline="0" dirty="0"/>
          </a:p>
          <a:p>
            <a:pPr marL="228600" indent="-228600">
              <a:buAutoNum type="arabicPeriod"/>
            </a:pPr>
            <a:r>
              <a:rPr lang="en-US" i="1" baseline="0" dirty="0"/>
              <a:t>Do you have consent to do or say this? </a:t>
            </a:r>
          </a:p>
          <a:p>
            <a:pPr marL="228600" indent="-228600">
              <a:buAutoNum type="arabicPeriod"/>
            </a:pPr>
            <a:endParaRPr lang="en-US" i="1" baseline="0" dirty="0"/>
          </a:p>
          <a:p>
            <a:pPr marL="228600" indent="-228600">
              <a:buAutoNum type="arabicPeriod"/>
            </a:pPr>
            <a:r>
              <a:rPr lang="en-US" i="1" baseline="0" dirty="0"/>
              <a:t>Did you ask for consent? Remember, for it to be consent, both people need to be thinking clearly and give an excited yes! It is not okay to pressure or try to force someone to talk to you.</a:t>
            </a:r>
          </a:p>
          <a:p>
            <a:pPr marL="228600" indent="-228600">
              <a:buAutoNum type="arabicPeriod"/>
            </a:pPr>
            <a:endParaRPr lang="en-US" i="1" baseline="0" dirty="0"/>
          </a:p>
          <a:p>
            <a:pPr marL="228600" indent="-228600">
              <a:buAutoNum type="arabicPeriod"/>
            </a:pPr>
            <a:r>
              <a:rPr lang="en-US" i="1" baseline="0" dirty="0"/>
              <a:t>Is this okay to say or do here? Even if you have consent, it is not okay to say or do uncomfortable things. </a:t>
            </a:r>
          </a:p>
          <a:p>
            <a:pPr marL="228600" indent="-228600">
              <a:buAutoNum type="arabicPeriod"/>
            </a:pPr>
            <a:endParaRPr lang="en-US" i="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baseline="0" dirty="0"/>
              <a:t>What will happen</a:t>
            </a:r>
            <a:r>
              <a:rPr lang="en-US" sz="1200" i="1" dirty="0"/>
              <a:t> if you say or do this? </a:t>
            </a:r>
            <a:r>
              <a:rPr lang="en-US" sz="1200" i="1" baseline="0" dirty="0"/>
              <a:t>Will this make someone feel uncomfortable? If it will make someone feel unsafe, you should not do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baseline="0" dirty="0"/>
              <a:t>If you aren’t sure of an answer to one of these questions, talk to an adult in your inner green circle of trust. You need to be totally sure that something is okay to say or do before you do it.</a:t>
            </a:r>
            <a:endParaRPr lang="en-US" i="1" baseline="0" dirty="0"/>
          </a:p>
        </p:txBody>
      </p:sp>
      <p:sp>
        <p:nvSpPr>
          <p:cNvPr id="4" name="Slide Number Placeholder 3"/>
          <p:cNvSpPr>
            <a:spLocks noGrp="1"/>
          </p:cNvSpPr>
          <p:nvPr>
            <p:ph type="sldNum" sz="quarter" idx="10"/>
          </p:nvPr>
        </p:nvSpPr>
        <p:spPr/>
        <p:txBody>
          <a:bodyPr/>
          <a:lstStyle/>
          <a:p>
            <a:fld id="{68BAA58B-7F68-4F22-A5B3-354C37D900B1}" type="slidenum">
              <a:rPr lang="en-US" smtClean="0"/>
              <a:t>22</a:t>
            </a:fld>
            <a:endParaRPr lang="en-US" dirty="0"/>
          </a:p>
        </p:txBody>
      </p:sp>
    </p:spTree>
    <p:extLst>
      <p:ext uri="{BB962C8B-B14F-4D97-AF65-F5344CB8AC3E}">
        <p14:creationId xmlns:p14="http://schemas.microsoft.com/office/powerpoint/2010/main" val="722545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Say: Say: </a:t>
            </a:r>
            <a:r>
              <a:rPr lang="en-US" sz="1200" b="0" i="1" u="none" strike="noStrike" kern="1200" dirty="0">
                <a:solidFill>
                  <a:schemeClr val="tx1"/>
                </a:solidFill>
                <a:effectLst/>
                <a:latin typeface="+mn-lt"/>
                <a:ea typeface="+mn-ea"/>
                <a:cs typeface="+mn-cs"/>
              </a:rPr>
              <a:t>Let’s</a:t>
            </a:r>
            <a:r>
              <a:rPr lang="en-US" sz="1200" b="0" i="1" u="none" strike="noStrike" kern="1200" baseline="0" dirty="0">
                <a:solidFill>
                  <a:schemeClr val="tx1"/>
                </a:solidFill>
                <a:effectLst/>
                <a:latin typeface="+mn-lt"/>
                <a:ea typeface="+mn-ea"/>
                <a:cs typeface="+mn-cs"/>
              </a:rPr>
              <a:t> practice! I am going to read the screen, and I want you to decide if the thing is someone being nice or if it is sexual harassment.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Your coworker makes kissing noises</a:t>
            </a:r>
            <a:r>
              <a:rPr lang="en-US" sz="1200" b="0" i="1" u="none" strike="noStrike" kern="1200" baseline="0" dirty="0">
                <a:solidFill>
                  <a:schemeClr val="tx1"/>
                </a:solidFill>
                <a:effectLst/>
                <a:latin typeface="+mn-lt"/>
                <a:ea typeface="+mn-ea"/>
                <a:cs typeface="+mn-cs"/>
              </a:rPr>
              <a:t> at you</a:t>
            </a:r>
            <a:r>
              <a:rPr lang="en-US" sz="1200" b="0" i="1" u="none" strike="noStrike" kern="1200" dirty="0">
                <a:solidFill>
                  <a:schemeClr val="tx1"/>
                </a:solidFill>
                <a:effectLst/>
                <a:latin typeface="+mn-lt"/>
                <a:ea typeface="+mn-ea"/>
                <a:cs typeface="+mn-cs"/>
              </a:rPr>
              <a:t>. Is this being nice or is this sexual harassment? </a:t>
            </a:r>
            <a:r>
              <a:rPr lang="en-US" sz="1200" b="0" i="1" u="none" strike="noStrike" kern="1200" baseline="0" dirty="0">
                <a:solidFill>
                  <a:schemeClr val="tx1"/>
                </a:solidFill>
                <a:effectLst/>
                <a:latin typeface="+mn-lt"/>
                <a:ea typeface="+mn-ea"/>
                <a:cs typeface="+mn-cs"/>
              </a:rPr>
              <a:t>Give a thumbs up for being nice and a thumbs down for sexual harassment.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Say:</a:t>
            </a:r>
            <a:r>
              <a:rPr lang="en-US" b="0" i="0" baseline="0" dirty="0"/>
              <a:t> </a:t>
            </a:r>
            <a:r>
              <a:rPr lang="en-US" b="0" i="1" baseline="0" dirty="0"/>
              <a:t>This is sexual harassment. This would make you feel weird or unsafe. It is not okay to do this.</a:t>
            </a:r>
            <a:endParaRPr lang="en-US" b="0" dirty="0">
              <a:effectLst/>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23</a:t>
            </a:fld>
            <a:endParaRPr lang="en-US" dirty="0"/>
          </a:p>
        </p:txBody>
      </p:sp>
    </p:spTree>
    <p:extLst>
      <p:ext uri="{BB962C8B-B14F-4D97-AF65-F5344CB8AC3E}">
        <p14:creationId xmlns:p14="http://schemas.microsoft.com/office/powerpoint/2010/main" val="424972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Say: </a:t>
            </a:r>
            <a:r>
              <a:rPr lang="en-US" sz="1200" b="0" i="1" u="none" strike="noStrike" kern="1200" dirty="0">
                <a:solidFill>
                  <a:schemeClr val="tx1"/>
                </a:solidFill>
                <a:effectLst/>
                <a:latin typeface="+mn-lt"/>
                <a:ea typeface="+mn-ea"/>
                <a:cs typeface="+mn-cs"/>
              </a:rPr>
              <a:t>Your boss says you look hot in your work uniform. Is your</a:t>
            </a:r>
            <a:r>
              <a:rPr lang="en-US" sz="1200" b="0" i="1" u="none" strike="noStrike" kern="1200" baseline="0" dirty="0">
                <a:solidFill>
                  <a:schemeClr val="tx1"/>
                </a:solidFill>
                <a:effectLst/>
                <a:latin typeface="+mn-lt"/>
                <a:ea typeface="+mn-ea"/>
                <a:cs typeface="+mn-cs"/>
              </a:rPr>
              <a:t> boss being nice </a:t>
            </a:r>
            <a:r>
              <a:rPr lang="en-US" sz="1200" b="0" i="1" u="none" strike="noStrike" kern="1200" dirty="0">
                <a:solidFill>
                  <a:schemeClr val="tx1"/>
                </a:solidFill>
                <a:effectLst/>
                <a:latin typeface="+mn-lt"/>
                <a:ea typeface="+mn-ea"/>
                <a:cs typeface="+mn-cs"/>
              </a:rPr>
              <a:t>or is this sexual harassment? </a:t>
            </a:r>
            <a:r>
              <a:rPr lang="en-US" sz="1200" b="0" i="1" u="none" strike="noStrike" kern="1200" baseline="0" dirty="0">
                <a:solidFill>
                  <a:schemeClr val="tx1"/>
                </a:solidFill>
                <a:effectLst/>
                <a:latin typeface="+mn-lt"/>
                <a:ea typeface="+mn-ea"/>
                <a:cs typeface="+mn-cs"/>
              </a:rPr>
              <a:t>Give a thumbs up for being nice and a thumbs down for sexual harassment.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Say: </a:t>
            </a:r>
            <a:r>
              <a:rPr lang="en-US" sz="1200" b="0" i="1" u="none" strike="noStrike" kern="1200" baseline="0" dirty="0">
                <a:solidFill>
                  <a:schemeClr val="tx1"/>
                </a:solidFill>
                <a:effectLst/>
                <a:latin typeface="+mn-lt"/>
                <a:ea typeface="+mn-ea"/>
                <a:cs typeface="+mn-cs"/>
              </a:rPr>
              <a:t>This is sexual harassment! Your boss is there to help you at your job. They should not try to date you, talk to you about your body, or touch you in an uncomfortable way. If this happens, you need to get help right away.</a:t>
            </a: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24</a:t>
            </a:fld>
            <a:endParaRPr lang="en-US" dirty="0"/>
          </a:p>
        </p:txBody>
      </p:sp>
    </p:spTree>
    <p:extLst>
      <p:ext uri="{BB962C8B-B14F-4D97-AF65-F5344CB8AC3E}">
        <p14:creationId xmlns:p14="http://schemas.microsoft.com/office/powerpoint/2010/main" val="2337260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Say: </a:t>
            </a:r>
            <a:r>
              <a:rPr lang="en-US" sz="1200" b="0" i="1" u="none" strike="noStrike" kern="1200" dirty="0">
                <a:solidFill>
                  <a:schemeClr val="tx1"/>
                </a:solidFill>
                <a:effectLst/>
                <a:latin typeface="+mn-lt"/>
                <a:ea typeface="+mn-ea"/>
                <a:cs typeface="+mn-cs"/>
              </a:rPr>
              <a:t>This is our last </a:t>
            </a:r>
            <a:r>
              <a:rPr lang="en-US" sz="1200" b="0" i="1" u="none" strike="noStrike" kern="1200" baseline="0" dirty="0">
                <a:solidFill>
                  <a:schemeClr val="tx1"/>
                </a:solidFill>
                <a:effectLst/>
                <a:latin typeface="+mn-lt"/>
                <a:ea typeface="+mn-ea"/>
                <a:cs typeface="+mn-cs"/>
              </a:rPr>
              <a:t>example. </a:t>
            </a:r>
            <a:r>
              <a:rPr lang="en-US" sz="1200" b="0" i="1" u="none" strike="noStrike" kern="1200" dirty="0">
                <a:solidFill>
                  <a:schemeClr val="tx1"/>
                </a:solidFill>
                <a:effectLst/>
                <a:latin typeface="+mn-lt"/>
                <a:ea typeface="+mn-ea"/>
                <a:cs typeface="+mn-cs"/>
              </a:rPr>
              <a:t>Your coworker tells you that you have a cool shirt. Is this being nice or is this sexual harassment? </a:t>
            </a:r>
            <a:r>
              <a:rPr lang="en-US" sz="1200" b="0" i="1" u="none" strike="noStrike" kern="1200" baseline="0" dirty="0">
                <a:solidFill>
                  <a:schemeClr val="tx1"/>
                </a:solidFill>
                <a:effectLst/>
                <a:latin typeface="+mn-lt"/>
                <a:ea typeface="+mn-ea"/>
                <a:cs typeface="+mn-cs"/>
              </a:rPr>
              <a:t>Give a thumbs up for being nice and a thumbs down for sexual harassment.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Say:</a:t>
            </a:r>
            <a:r>
              <a:rPr lang="en-US" b="0" i="0" baseline="0" dirty="0"/>
              <a:t> </a:t>
            </a:r>
            <a:r>
              <a:rPr lang="en-US" b="0" i="1" baseline="0" dirty="0"/>
              <a:t>This is being nice! This is not a sexual comment. It is okay to give someone a compliment on their clothing.</a:t>
            </a:r>
            <a:endParaRPr lang="en-US" b="0" i="0" dirty="0"/>
          </a:p>
        </p:txBody>
      </p:sp>
      <p:sp>
        <p:nvSpPr>
          <p:cNvPr id="4" name="Slide Number Placeholder 3"/>
          <p:cNvSpPr>
            <a:spLocks noGrp="1"/>
          </p:cNvSpPr>
          <p:nvPr>
            <p:ph type="sldNum" sz="quarter" idx="10"/>
          </p:nvPr>
        </p:nvSpPr>
        <p:spPr/>
        <p:txBody>
          <a:bodyPr/>
          <a:lstStyle/>
          <a:p>
            <a:fld id="{68BAA58B-7F68-4F22-A5B3-354C37D900B1}" type="slidenum">
              <a:rPr lang="en-US" smtClean="0"/>
              <a:t>25</a:t>
            </a:fld>
            <a:endParaRPr lang="en-US" dirty="0"/>
          </a:p>
        </p:txBody>
      </p:sp>
    </p:spTree>
    <p:extLst>
      <p:ext uri="{BB962C8B-B14F-4D97-AF65-F5344CB8AC3E}">
        <p14:creationId xmlns:p14="http://schemas.microsoft.com/office/powerpoint/2010/main" val="1243264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t>
            </a:r>
            <a:r>
              <a:rPr lang="en-US" i="1" dirty="0"/>
              <a:t>If</a:t>
            </a:r>
            <a:r>
              <a:rPr lang="en-US" i="1" baseline="0" dirty="0"/>
              <a:t> you are sexually harassed, it is never your fault. You can get help. A few weeks ago, we talked about our Boundaries Guide. You can get help by using the guide. You may remember that the first step of the Boundaries Guide is to trust your feelings.</a:t>
            </a:r>
            <a:r>
              <a:rPr lang="en-US" baseline="0" dirty="0"/>
              <a:t> </a:t>
            </a:r>
            <a:r>
              <a:rPr lang="en-US" sz="1200" i="1" kern="1200" dirty="0">
                <a:solidFill>
                  <a:schemeClr val="tx1"/>
                </a:solidFill>
                <a:effectLst/>
                <a:latin typeface="+mn-lt"/>
                <a:ea typeface="+mn-ea"/>
                <a:cs typeface="+mn-cs"/>
              </a:rPr>
              <a:t>Your feelings let you know what your boundaries are. Remember YOU KNOW YOU BEST! Your feelings let you know when things are unsafe. When you feel uncomfortable or unsafe, trust your feelings. </a:t>
            </a:r>
          </a:p>
        </p:txBody>
      </p:sp>
      <p:sp>
        <p:nvSpPr>
          <p:cNvPr id="4" name="Slide Number Placeholder 3"/>
          <p:cNvSpPr>
            <a:spLocks noGrp="1"/>
          </p:cNvSpPr>
          <p:nvPr>
            <p:ph type="sldNum" sz="quarter" idx="10"/>
          </p:nvPr>
        </p:nvSpPr>
        <p:spPr/>
        <p:txBody>
          <a:bodyPr/>
          <a:lstStyle/>
          <a:p>
            <a:fld id="{68BAA58B-7F68-4F22-A5B3-354C37D900B1}" type="slidenum">
              <a:rPr lang="en-US" smtClean="0"/>
              <a:t>26</a:t>
            </a:fld>
            <a:endParaRPr lang="en-US" dirty="0"/>
          </a:p>
        </p:txBody>
      </p:sp>
    </p:spTree>
    <p:extLst>
      <p:ext uri="{BB962C8B-B14F-4D97-AF65-F5344CB8AC3E}">
        <p14:creationId xmlns:p14="http://schemas.microsoft.com/office/powerpoint/2010/main" val="3517973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t>Say: </a:t>
            </a:r>
            <a:r>
              <a:rPr lang="en-US" i="1" dirty="0"/>
              <a:t>The second step is to say your boundary. </a:t>
            </a:r>
            <a:r>
              <a:rPr lang="en-US" sz="1200" i="1" kern="1200" dirty="0">
                <a:solidFill>
                  <a:schemeClr val="tx1"/>
                </a:solidFill>
                <a:effectLst/>
                <a:latin typeface="+mn-lt"/>
                <a:ea typeface="+mn-ea"/>
                <a:cs typeface="+mn-cs"/>
              </a:rPr>
              <a:t>You can use your voice, signs, pictures, or body to communicate your boundary. There are also two Relationship Toolbox Tools you can use to set your boundary. The first is the NO! Tool. You can always say NO! </a:t>
            </a:r>
            <a:r>
              <a:rPr lang="en-US" i="1" baseline="0" dirty="0"/>
              <a:t>If you feel safe speaking up, you can let the harasser know </a:t>
            </a:r>
            <a:r>
              <a:rPr lang="en-US" i="1" dirty="0"/>
              <a:t>that their words</a:t>
            </a:r>
            <a:r>
              <a:rPr lang="en-US" i="1" baseline="0" dirty="0"/>
              <a:t> or actions</a:t>
            </a:r>
            <a:r>
              <a:rPr lang="en-US" i="1" dirty="0"/>
              <a:t> are unwelcome and make you feel uncomfortable.</a:t>
            </a:r>
            <a:r>
              <a:rPr lang="en-US" i="1" baseline="0" dirty="0"/>
              <a:t>  </a:t>
            </a:r>
          </a:p>
          <a:p>
            <a:pPr marL="0" lvl="1"/>
            <a:endParaRPr lang="en-US" sz="1200" i="1" kern="1200" dirty="0">
              <a:solidFill>
                <a:schemeClr val="tx1"/>
              </a:solidFill>
              <a:effectLst/>
              <a:latin typeface="+mn-lt"/>
              <a:ea typeface="+mn-ea"/>
              <a:cs typeface="+mn-cs"/>
            </a:endParaRPr>
          </a:p>
          <a:p>
            <a:pPr marL="0" lvl="2"/>
            <a:r>
              <a:rPr lang="en-US" sz="1200" i="1" kern="1200" dirty="0">
                <a:solidFill>
                  <a:schemeClr val="tx1"/>
                </a:solidFill>
                <a:effectLst/>
                <a:latin typeface="+mn-lt"/>
                <a:ea typeface="+mn-ea"/>
                <a:cs typeface="+mn-cs"/>
              </a:rPr>
              <a:t>Another way to say your boundary is to use the I Statements Tool. Remember, I statements tell other people how you are feeling or what you want or need. </a:t>
            </a:r>
            <a:r>
              <a:rPr lang="en-US" sz="1200" b="0" i="1" kern="1200" dirty="0">
                <a:solidFill>
                  <a:schemeClr val="tx1"/>
                </a:solidFill>
                <a:effectLst/>
                <a:latin typeface="+mn-lt"/>
                <a:ea typeface="+mn-ea"/>
                <a:cs typeface="+mn-cs"/>
              </a:rPr>
              <a:t>You might say, “I</a:t>
            </a:r>
            <a:r>
              <a:rPr lang="en-US" sz="1200" b="0" i="1" kern="1200" baseline="0" dirty="0">
                <a:solidFill>
                  <a:schemeClr val="tx1"/>
                </a:solidFill>
                <a:effectLst/>
                <a:latin typeface="+mn-lt"/>
                <a:ea typeface="+mn-ea"/>
                <a:cs typeface="+mn-cs"/>
              </a:rPr>
              <a:t> want you to stop.” or “I feel uncomfortable. Please don’t say things like that to me.”</a:t>
            </a:r>
          </a:p>
          <a:p>
            <a:pPr marL="0" lvl="2"/>
            <a:endParaRPr lang="en-US" b="0" i="1" baseline="0" dirty="0"/>
          </a:p>
          <a:p>
            <a:r>
              <a:rPr lang="en-US" i="1" baseline="0" dirty="0"/>
              <a:t>Sometimes when you speak up, people might say things like, “I didn’t do that” or “You are overreacting” or “You’re crazy.” If this happens, talk to someone you trust for help. You know what happened and you know how it made you feel.</a:t>
            </a:r>
          </a:p>
        </p:txBody>
      </p:sp>
      <p:sp>
        <p:nvSpPr>
          <p:cNvPr id="4" name="Slide Number Placeholder 3"/>
          <p:cNvSpPr>
            <a:spLocks noGrp="1"/>
          </p:cNvSpPr>
          <p:nvPr>
            <p:ph type="sldNum" sz="quarter" idx="10"/>
          </p:nvPr>
        </p:nvSpPr>
        <p:spPr/>
        <p:txBody>
          <a:bodyPr/>
          <a:lstStyle/>
          <a:p>
            <a:fld id="{68BAA58B-7F68-4F22-A5B3-354C37D900B1}" type="slidenum">
              <a:rPr lang="en-US" smtClean="0"/>
              <a:t>27</a:t>
            </a:fld>
            <a:endParaRPr lang="en-US" dirty="0"/>
          </a:p>
        </p:txBody>
      </p:sp>
    </p:spTree>
    <p:extLst>
      <p:ext uri="{BB962C8B-B14F-4D97-AF65-F5344CB8AC3E}">
        <p14:creationId xmlns:p14="http://schemas.microsoft.com/office/powerpoint/2010/main" val="475186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Say: </a:t>
            </a:r>
            <a:r>
              <a:rPr lang="en-US" i="1" baseline="0" dirty="0"/>
              <a:t>The last step is to get safe. Leave the situation if you can. </a:t>
            </a:r>
          </a:p>
          <a:p>
            <a:endParaRPr lang="en-US" i="1" baseline="0" dirty="0"/>
          </a:p>
          <a:p>
            <a:r>
              <a:rPr lang="en-US" i="1" baseline="0" dirty="0"/>
              <a:t>You can also always tell someone from your inner green circle of trust what happened. Being sexually harassed can be really scary and make you feel sad, angry, scared, or embarrassed. Remember that it is never your fault. </a:t>
            </a:r>
          </a:p>
          <a:p>
            <a:endParaRPr lang="en-US" i="1" baseline="0" dirty="0"/>
          </a:p>
          <a:p>
            <a:r>
              <a:rPr lang="en-US" i="1" baseline="0" dirty="0"/>
              <a:t>Who is one adult from your inner green circle of trust you could talk to for help if someone sexually harasses you?</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r>
              <a:rPr lang="en-US" i="0" baseline="0" dirty="0"/>
              <a:t>Go around the room and ask each student to share the name of one person from their inner green circle of trust.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28</a:t>
            </a:fld>
            <a:endParaRPr lang="en-US" dirty="0"/>
          </a:p>
        </p:txBody>
      </p:sp>
    </p:spTree>
    <p:extLst>
      <p:ext uri="{BB962C8B-B14F-4D97-AF65-F5344CB8AC3E}">
        <p14:creationId xmlns:p14="http://schemas.microsoft.com/office/powerpoint/2010/main" val="3980505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We have talked about</a:t>
            </a:r>
            <a:r>
              <a:rPr lang="en-US" i="1" baseline="0" dirty="0"/>
              <a:t> how to make sure you don’t sexually harass someone. We also talked about what to do if you are sexually harassed. But what about if you see someone else being sexually harassed? What can you do?</a:t>
            </a:r>
          </a:p>
          <a:p>
            <a:endParaRPr lang="en-US" i="1" baseline="0" dirty="0"/>
          </a:p>
          <a:p>
            <a:r>
              <a:rPr lang="en-US" i="1" baseline="0" dirty="0"/>
              <a:t>First, if it’s safe, you can tell the harasser to stop. Don’t laugh or encourage the harasser. You don’t want to make the person feel like sexually harassing someone is okay or just a joke.</a:t>
            </a:r>
          </a:p>
        </p:txBody>
      </p:sp>
      <p:sp>
        <p:nvSpPr>
          <p:cNvPr id="4" name="Slide Number Placeholder 3"/>
          <p:cNvSpPr>
            <a:spLocks noGrp="1"/>
          </p:cNvSpPr>
          <p:nvPr>
            <p:ph type="sldNum" sz="quarter" idx="10"/>
          </p:nvPr>
        </p:nvSpPr>
        <p:spPr/>
        <p:txBody>
          <a:bodyPr/>
          <a:lstStyle/>
          <a:p>
            <a:fld id="{68BAA58B-7F68-4F22-A5B3-354C37D900B1}" type="slidenum">
              <a:rPr lang="en-US" smtClean="0"/>
              <a:t>29</a:t>
            </a:fld>
            <a:endParaRPr lang="en-US" dirty="0"/>
          </a:p>
        </p:txBody>
      </p:sp>
    </p:spTree>
    <p:extLst>
      <p:ext uri="{BB962C8B-B14F-4D97-AF65-F5344CB8AC3E}">
        <p14:creationId xmlns:p14="http://schemas.microsoft.com/office/powerpoint/2010/main" val="200452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print this slide separately so each student can use the Important Words Sheet as a communication board throughout</a:t>
            </a:r>
            <a:r>
              <a:rPr lang="en-US" sz="1200" kern="1200" baseline="0" dirty="0">
                <a:solidFill>
                  <a:schemeClr val="tx1"/>
                </a:solidFill>
                <a:effectLst/>
                <a:latin typeface="+mn-lt"/>
                <a:ea typeface="+mn-ea"/>
                <a:cs typeface="+mn-cs"/>
              </a:rPr>
              <a:t> class</a:t>
            </a:r>
            <a:r>
              <a:rPr lang="en-US" sz="1200" kern="1200" dirty="0">
                <a:solidFill>
                  <a:schemeClr val="tx1"/>
                </a:solidFill>
                <a:effectLst/>
                <a:latin typeface="+mn-lt"/>
                <a:ea typeface="+mn-ea"/>
                <a:cs typeface="+mn-cs"/>
              </a:rPr>
              <a:t>. Review the words using the suggested definitions below. To enhance understanding, you can ask students to come up with their own definitions for vocabulary words or to provide a sentence or scenario using the new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Sexual harassment: unwanted sexual words and touching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Catcall: when someone makes a whistle, sound, or sexual comment to a person on the street.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his happens more to women than to people of other genders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Unwanted: something someone does not like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Touch: putting your hands on something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Talk: when you use your words, signs, or pictures to tell someone something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 a place where you go for classes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 a place you go to do your job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Community: places that people who live in the same area can go to, such as a restaurant or a park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Suspended: when your school says you cannot come back for a while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Fired: when your work says you do not have a job anymore</a:t>
            </a:r>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48987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Next, you can check in with the person who was harassed. If it feels safe, ask them if they are okay or if they need any help. </a:t>
            </a:r>
          </a:p>
          <a:p>
            <a:endParaRPr lang="en-US" i="1" baseline="0" dirty="0"/>
          </a:p>
          <a:p>
            <a:r>
              <a:rPr lang="en-US" i="1" baseline="0" dirty="0"/>
              <a:t>Finally, tell someone you trust about what happened. Seeing sexual harassment can be scary. It is always a good idea to talk to a safe person about what happened.  </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30</a:t>
            </a:fld>
            <a:endParaRPr lang="en-US" dirty="0"/>
          </a:p>
        </p:txBody>
      </p:sp>
    </p:spTree>
    <p:extLst>
      <p:ext uri="{BB962C8B-B14F-4D97-AF65-F5344CB8AC3E}">
        <p14:creationId xmlns:p14="http://schemas.microsoft.com/office/powerpoint/2010/main" val="1413962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You</a:t>
            </a:r>
            <a:r>
              <a:rPr lang="en-US" i="1" baseline="0" dirty="0"/>
              <a:t> all have learned a lot about sexual harassment today! The last thing we are going to do is make some posters about stopping sexual harassment.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31</a:t>
            </a:fld>
            <a:endParaRPr lang="en-US" dirty="0"/>
          </a:p>
        </p:txBody>
      </p:sp>
    </p:spTree>
    <p:extLst>
      <p:ext uri="{BB962C8B-B14F-4D97-AF65-F5344CB8AC3E}">
        <p14:creationId xmlns:p14="http://schemas.microsoft.com/office/powerpoint/2010/main" val="3633957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Next,</a:t>
            </a:r>
            <a:r>
              <a:rPr lang="en-US" i="1" baseline="0" dirty="0"/>
              <a:t> we’re going break </a:t>
            </a:r>
            <a:r>
              <a:rPr lang="en-US" i="1" dirty="0"/>
              <a:t>into groups of three to four people.</a:t>
            </a:r>
            <a:r>
              <a:rPr lang="en-US" i="0" dirty="0"/>
              <a:t> </a:t>
            </a:r>
            <a:r>
              <a:rPr lang="en-US" i="1" dirty="0"/>
              <a:t>Then, you</a:t>
            </a:r>
            <a:r>
              <a:rPr lang="en-US" i="1" baseline="0" dirty="0"/>
              <a:t> are going to work with your group to make a poster. The poster should talk about what sexual harassment is and how to stop it. You can write what sexual harassment is at the top of the poster, then add ways to stop it such as tell people it is not okay and get help from an adult you trust! You can decorate your posters and make them stand out so people notice them. </a:t>
            </a:r>
          </a:p>
          <a:p>
            <a:r>
              <a:rPr lang="en-US" i="1" baseline="0" dirty="0"/>
              <a:t> </a:t>
            </a:r>
          </a:p>
          <a:p>
            <a:r>
              <a:rPr lang="en-US" i="0" baseline="0" dirty="0"/>
              <a:t>Break the students up into small groups and give each group a blank poster and some art supplies. Support students as needed to work on their posters. You may ask groups to think about who wants to draw and who wants to write on the poster. If there is time, students can share their posters with the class. And, with permission, hang them around the school.</a:t>
            </a:r>
          </a:p>
        </p:txBody>
      </p:sp>
      <p:sp>
        <p:nvSpPr>
          <p:cNvPr id="4" name="Slide Number Placeholder 3"/>
          <p:cNvSpPr>
            <a:spLocks noGrp="1"/>
          </p:cNvSpPr>
          <p:nvPr>
            <p:ph type="sldNum" sz="quarter" idx="10"/>
          </p:nvPr>
        </p:nvSpPr>
        <p:spPr/>
        <p:txBody>
          <a:bodyPr/>
          <a:lstStyle/>
          <a:p>
            <a:fld id="{68BAA58B-7F68-4F22-A5B3-354C37D900B1}" type="slidenum">
              <a:rPr lang="en-US" smtClean="0"/>
              <a:t>32</a:t>
            </a:fld>
            <a:endParaRPr lang="en-US" dirty="0"/>
          </a:p>
        </p:txBody>
      </p:sp>
    </p:spTree>
    <p:extLst>
      <p:ext uri="{BB962C8B-B14F-4D97-AF65-F5344CB8AC3E}">
        <p14:creationId xmlns:p14="http://schemas.microsoft.com/office/powerpoint/2010/main" val="31461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Does anyone have any questions about today’s class? Remember, if </a:t>
            </a:r>
            <a:r>
              <a:rPr lang="en-US" sz="1200" i="1" kern="1200" dirty="0">
                <a:solidFill>
                  <a:schemeClr val="tx1"/>
                </a:solidFill>
                <a:effectLst/>
                <a:latin typeface="+mn-lt"/>
                <a:ea typeface="+mn-ea"/>
                <a:cs typeface="+mn-cs"/>
              </a:rPr>
              <a:t>you don’t want to ask your question out loud, you can write it on a notecard and leave it on your desk. You can also ask someone you trust to help you write your question on the notecard. I will pick up the notecards and will answer the questions the next time we meet. When I answer a question, I won’t tell anyone who asked it.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33</a:t>
            </a:fld>
            <a:endParaRPr lang="en-US" dirty="0"/>
          </a:p>
        </p:txBody>
      </p:sp>
    </p:spTree>
    <p:extLst>
      <p:ext uri="{BB962C8B-B14F-4D97-AF65-F5344CB8AC3E}">
        <p14:creationId xmlns:p14="http://schemas.microsoft.com/office/powerpoint/2010/main" val="675031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r>
              <a:rPr lang="en-US" baseline="0" dirty="0"/>
              <a:t> </a:t>
            </a:r>
            <a:r>
              <a:rPr lang="en-US" i="1" baseline="0" dirty="0"/>
              <a:t>Is sexual harassment wanted? Give a thumbs up for yes and a thumbs down for no.</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endParaRPr lang="en-US" i="0" baseline="0" dirty="0"/>
          </a:p>
          <a:p>
            <a:endParaRPr lang="en-US" i="0" baseline="0" dirty="0"/>
          </a:p>
          <a:p>
            <a:r>
              <a:rPr lang="en-US" i="0" baseline="0" dirty="0"/>
              <a:t>Say: </a:t>
            </a:r>
            <a:r>
              <a:rPr lang="en-US" i="1" baseline="0" dirty="0"/>
              <a:t>No! Sexual harassment is not wanted words and touch. Sexual harassment is never okay, and it is never funny.</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34</a:t>
            </a:fld>
            <a:endParaRPr lang="en-US" dirty="0"/>
          </a:p>
        </p:txBody>
      </p:sp>
    </p:spTree>
    <p:extLst>
      <p:ext uri="{BB962C8B-B14F-4D97-AF65-F5344CB8AC3E}">
        <p14:creationId xmlns:p14="http://schemas.microsoft.com/office/powerpoint/2010/main" val="3388418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r>
              <a:rPr lang="en-US" baseline="0" dirty="0"/>
              <a:t> </a:t>
            </a:r>
            <a:r>
              <a:rPr lang="en-US" i="1" baseline="0" dirty="0"/>
              <a:t>What is catcalling? Hold up one finger for “whistling or yelling uncomfortable comments at someone,” and two fingers for “setting your boundaries by using I statements.”</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endParaRPr lang="en-US" i="0" baseline="0" dirty="0"/>
          </a:p>
          <a:p>
            <a:endParaRPr lang="en-US" i="0" baseline="0" dirty="0"/>
          </a:p>
          <a:p>
            <a:r>
              <a:rPr lang="en-US" i="0" baseline="0" dirty="0"/>
              <a:t>Say: </a:t>
            </a:r>
            <a:r>
              <a:rPr lang="en-US" i="1" baseline="0" dirty="0"/>
              <a:t>Catcalling is when someone whistles or yells uncomfortable comments at someone walking down the street. Women are catcalled more than men. Catcalling is a kind of sexual harassment, and it is not okay.</a:t>
            </a:r>
            <a:endParaRPr lang="en-US" i="0" baseline="0" dirty="0"/>
          </a:p>
        </p:txBody>
      </p:sp>
      <p:sp>
        <p:nvSpPr>
          <p:cNvPr id="4" name="Slide Number Placeholder 3"/>
          <p:cNvSpPr>
            <a:spLocks noGrp="1"/>
          </p:cNvSpPr>
          <p:nvPr>
            <p:ph type="sldNum" sz="quarter" idx="10"/>
          </p:nvPr>
        </p:nvSpPr>
        <p:spPr/>
        <p:txBody>
          <a:bodyPr/>
          <a:lstStyle/>
          <a:p>
            <a:fld id="{68BAA58B-7F68-4F22-A5B3-354C37D900B1}" type="slidenum">
              <a:rPr lang="en-US" smtClean="0"/>
              <a:t>35</a:t>
            </a:fld>
            <a:endParaRPr lang="en-US" dirty="0"/>
          </a:p>
        </p:txBody>
      </p:sp>
    </p:spTree>
    <p:extLst>
      <p:ext uri="{BB962C8B-B14F-4D97-AF65-F5344CB8AC3E}">
        <p14:creationId xmlns:p14="http://schemas.microsoft.com/office/powerpoint/2010/main" val="3569194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r>
              <a:rPr lang="en-US" baseline="0" dirty="0"/>
              <a:t> </a:t>
            </a:r>
            <a:r>
              <a:rPr lang="en-US" i="1" baseline="0" dirty="0"/>
              <a:t>If you see someone being sexually harassed, should you laugh? Hold a thumbs up for yes and a thumbs down for no. </a:t>
            </a:r>
          </a:p>
          <a:p>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Give students enough time to process the question and make their decisions. </a:t>
            </a:r>
            <a:endParaRPr lang="en-US" i="0" baseline="0" dirty="0"/>
          </a:p>
          <a:p>
            <a:endParaRPr lang="en-US" i="0" baseline="0" dirty="0"/>
          </a:p>
          <a:p>
            <a:r>
              <a:rPr lang="en-US" i="0" baseline="0" dirty="0"/>
              <a:t>Say: </a:t>
            </a:r>
            <a:r>
              <a:rPr lang="en-US" i="1" baseline="0" dirty="0"/>
              <a:t>No, this is not cool. You should never go along with sexual harassment. If it feels safe, you can tell the harasser to stop or ask if the person being harassed is okay. You can also always get help from an adult in your inner green circle of trust.</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36</a:t>
            </a:fld>
            <a:endParaRPr lang="en-US" dirty="0"/>
          </a:p>
        </p:txBody>
      </p:sp>
    </p:spTree>
    <p:extLst>
      <p:ext uri="{BB962C8B-B14F-4D97-AF65-F5344CB8AC3E}">
        <p14:creationId xmlns:p14="http://schemas.microsoft.com/office/powerpoint/2010/main" val="83139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i="1" dirty="0"/>
              <a:t>If you are being hurt, or if someone ever touches your body in a way that you don’t</a:t>
            </a:r>
            <a:r>
              <a:rPr lang="en-US" i="1" baseline="0" dirty="0"/>
              <a:t> like, you can get help. You did not do anything wrong, and you are not alone. You can get help by talking to an adult from your inner green circle of trust. If someone you care about is being hurt, you can also get help by talking to an adult from your inner green circle of trust. </a:t>
            </a:r>
            <a:r>
              <a:rPr lang="en-US" b="0" i="1" baseline="0" dirty="0"/>
              <a:t>If an emergency is happening, you can always call 911. If you call 911 for help, a police officer or an ambulance might come.</a:t>
            </a:r>
            <a:endParaRPr lang="en-US" i="1" baseline="0" dirty="0"/>
          </a:p>
          <a:p>
            <a:endParaRPr lang="en-US" i="1" baseline="0" dirty="0"/>
          </a:p>
          <a:p>
            <a:r>
              <a:rPr lang="en-US" i="1" baseline="0" dirty="0"/>
              <a:t>If the first person you tell doesn’t believe you or doesn’t get you help, keep telling adults you trust what is going on until you get the help you need.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37</a:t>
            </a:fld>
            <a:endParaRPr lang="en-US" dirty="0"/>
          </a:p>
        </p:txBody>
      </p:sp>
    </p:spTree>
    <p:extLst>
      <p:ext uri="{BB962C8B-B14F-4D97-AF65-F5344CB8AC3E}">
        <p14:creationId xmlns:p14="http://schemas.microsoft.com/office/powerpoint/2010/main" val="171077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Say: </a:t>
            </a:r>
            <a:r>
              <a:rPr lang="en-US" sz="1200" i="1" kern="1200" dirty="0">
                <a:solidFill>
                  <a:schemeClr val="tx1"/>
                </a:solidFill>
                <a:effectLst/>
                <a:latin typeface="+mn-lt"/>
                <a:ea typeface="+mn-ea"/>
                <a:cs typeface="+mn-cs"/>
              </a:rPr>
              <a:t>Does anyone remember what our power statement is?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Our</a:t>
            </a:r>
            <a:r>
              <a:rPr lang="en-US" sz="1200" i="1" kern="1200" baseline="0" dirty="0">
                <a:solidFill>
                  <a:schemeClr val="tx1"/>
                </a:solidFill>
                <a:effectLst/>
                <a:latin typeface="+mn-lt"/>
                <a:ea typeface="+mn-ea"/>
                <a:cs typeface="+mn-cs"/>
              </a:rPr>
              <a:t> power statement is </a:t>
            </a:r>
            <a:r>
              <a:rPr lang="en-US" sz="1200" i="1" kern="1200" dirty="0">
                <a:solidFill>
                  <a:schemeClr val="tx1"/>
                </a:solidFill>
                <a:effectLst/>
                <a:latin typeface="+mn-lt"/>
                <a:ea typeface="+mn-ea"/>
                <a:cs typeface="+mn-cs"/>
              </a:rPr>
              <a:t>“I know me best.” This means that each of you knows yourself better than anyone else does. Today</a:t>
            </a:r>
            <a:r>
              <a:rPr lang="en-US" sz="1200" i="1" kern="1200" baseline="0" dirty="0">
                <a:solidFill>
                  <a:schemeClr val="tx1"/>
                </a:solidFill>
                <a:effectLst/>
                <a:latin typeface="+mn-lt"/>
                <a:ea typeface="+mn-ea"/>
                <a:cs typeface="+mn-cs"/>
              </a:rPr>
              <a:t> you learned about sexual harassment. </a:t>
            </a:r>
            <a:r>
              <a:rPr lang="en-US" sz="1200" i="1" kern="1200" dirty="0">
                <a:solidFill>
                  <a:schemeClr val="tx1"/>
                </a:solidFill>
                <a:effectLst/>
                <a:latin typeface="+mn-lt"/>
                <a:ea typeface="+mn-ea"/>
                <a:cs typeface="+mn-cs"/>
              </a:rPr>
              <a:t>Let’s gather together and on the count of three, say our power statement.</a:t>
            </a:r>
          </a:p>
          <a:p>
            <a:pPr lvl="0"/>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Have each interested student put one hand in the middle of the circle. Ask for a student volunteer to count to three. After three, all participants say the power statement while lifting their hands into the air. Students</a:t>
            </a:r>
            <a:r>
              <a:rPr lang="en-US" sz="1200" i="0" kern="1200" baseline="0" dirty="0">
                <a:solidFill>
                  <a:schemeClr val="tx1"/>
                </a:solidFill>
                <a:effectLst/>
                <a:latin typeface="+mn-lt"/>
                <a:ea typeface="+mn-ea"/>
                <a:cs typeface="+mn-cs"/>
              </a:rPr>
              <a:t> can also stand in the circle without touching hands if they prefer.</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dirty="0"/>
          </a:p>
        </p:txBody>
      </p:sp>
    </p:spTree>
    <p:extLst>
      <p:ext uri="{BB962C8B-B14F-4D97-AF65-F5344CB8AC3E}">
        <p14:creationId xmlns:p14="http://schemas.microsoft.com/office/powerpoint/2010/main" val="308358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 would like to thank the Texas Council for Developmental Disabilities for the funding for this curriculum.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AA58B-7F68-4F22-A5B3-354C37D900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493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t>
            </a:r>
            <a:r>
              <a:rPr lang="en-US" sz="1200" i="1" kern="1200" dirty="0">
                <a:solidFill>
                  <a:schemeClr val="tx1"/>
                </a:solidFill>
                <a:effectLst/>
                <a:latin typeface="+mn-lt"/>
                <a:ea typeface="+mn-ea"/>
                <a:cs typeface="+mn-cs"/>
              </a:rPr>
              <a:t>As</a:t>
            </a:r>
            <a:r>
              <a:rPr lang="en-US" sz="1200" i="1" kern="1200" baseline="0" dirty="0">
                <a:solidFill>
                  <a:schemeClr val="tx1"/>
                </a:solidFill>
                <a:effectLst/>
                <a:latin typeface="+mn-lt"/>
                <a:ea typeface="+mn-ea"/>
                <a:cs typeface="+mn-cs"/>
              </a:rPr>
              <a:t> part of our class today, w</a:t>
            </a:r>
            <a:r>
              <a:rPr lang="en-US" sz="1200" i="1" kern="1200" dirty="0">
                <a:solidFill>
                  <a:schemeClr val="tx1"/>
                </a:solidFill>
                <a:effectLst/>
                <a:latin typeface="+mn-lt"/>
                <a:ea typeface="+mn-ea"/>
                <a:cs typeface="+mn-cs"/>
              </a:rPr>
              <a:t>e will talk about things people do that feel unsafe. You might feel embarrassed, scared, or upset when we talk about this. Remember to check in with yourself, and to take care of yourself throughout class. If you feel overwhelmed, you can always take some deep breaths, take a break, or pass on an activity. You can also always talk with me after class, or with an adult from your inner green circle of trust.</a:t>
            </a:r>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808330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420196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1200" b="0" i="1" u="none" strike="noStrike" kern="1200" dirty="0">
                <a:solidFill>
                  <a:schemeClr val="tx1"/>
                </a:solidFill>
                <a:effectLst/>
                <a:latin typeface="+mn-lt"/>
                <a:ea typeface="+mn-ea"/>
                <a:cs typeface="+mn-cs"/>
              </a:rPr>
              <a:t>I want to remind everyone that I am a mandatory reporter to Child Protective Services and Adult Protective Services. Does anyone remember what that means? Normally what we talk about in class stays in class, unless I have your consent to share. This is a private, safe place to ask questions about your bodies and sex. However, if you</a:t>
            </a:r>
            <a:r>
              <a:rPr lang="en-US" sz="1200" b="0" i="1" u="none" strike="noStrike" kern="1200" baseline="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tell me that you are being hurt, or that someone else is being hurt, I will need to let Child Protective Services or Adult Protective Services know. I would need to get you or the other person help, so no one hurts you anymore. You can also help make the report with me if you want to or be in the room with me when I make a report. Does anyone have any questions about that? </a:t>
            </a:r>
            <a:endParaRPr lang="en-US" i="1"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dirty="0"/>
          </a:p>
        </p:txBody>
      </p:sp>
    </p:spTree>
    <p:extLst>
      <p:ext uri="{BB962C8B-B14F-4D97-AF65-F5344CB8AC3E}">
        <p14:creationId xmlns:p14="http://schemas.microsoft.com/office/powerpoint/2010/main" val="2037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the agenda. Alternatively, you can ask for a student volunteer to read the agenda.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2783738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Start class by helping students to understand how sexual harassment connects to their lives. After each statement below, give students time to process the sentence and decide if they want to raise their hands.</a:t>
            </a:r>
          </a:p>
          <a:p>
            <a:endParaRPr lang="en-US" baseline="0" dirty="0"/>
          </a:p>
          <a:p>
            <a:r>
              <a:rPr lang="en-US" baseline="0" dirty="0"/>
              <a:t>Say: </a:t>
            </a:r>
            <a:r>
              <a:rPr lang="en-US" i="1" baseline="0" dirty="0"/>
              <a:t>Raise your hand if:</a:t>
            </a:r>
          </a:p>
          <a:p>
            <a:pPr marL="171450" indent="-171450">
              <a:buFont typeface="Arial" panose="020B0604020202020204" pitchFamily="34" charset="0"/>
              <a:buChar char="•"/>
            </a:pPr>
            <a:r>
              <a:rPr lang="en-US" i="1" baseline="0" dirty="0"/>
              <a:t>You want your school to be a safe place.</a:t>
            </a:r>
          </a:p>
          <a:p>
            <a:pPr marL="171450" indent="-171450">
              <a:buFont typeface="Arial" panose="020B0604020202020204" pitchFamily="34" charset="0"/>
              <a:buChar char="•"/>
            </a:pPr>
            <a:r>
              <a:rPr lang="en-US" i="1" baseline="0" dirty="0"/>
              <a:t>You want your community to be a safe place.</a:t>
            </a:r>
          </a:p>
          <a:p>
            <a:pPr marL="171450" indent="-171450">
              <a:buFont typeface="Arial" panose="020B0604020202020204" pitchFamily="34" charset="0"/>
              <a:buChar char="•"/>
            </a:pPr>
            <a:r>
              <a:rPr lang="en-US" i="1" baseline="0" dirty="0"/>
              <a:t>You have a job. </a:t>
            </a:r>
          </a:p>
          <a:p>
            <a:pPr marL="171450" indent="-171450">
              <a:buFont typeface="Arial" panose="020B0604020202020204" pitchFamily="34" charset="0"/>
              <a:buChar char="•"/>
            </a:pPr>
            <a:r>
              <a:rPr lang="en-US" i="1" baseline="0" dirty="0"/>
              <a:t>You want a job.</a:t>
            </a:r>
          </a:p>
          <a:p>
            <a:pPr marL="171450" indent="-171450">
              <a:buFont typeface="Arial" panose="020B0604020202020204" pitchFamily="34" charset="0"/>
              <a:buChar char="•"/>
            </a:pPr>
            <a:r>
              <a:rPr lang="en-US" i="1" baseline="0" dirty="0"/>
              <a:t>You want your work to be a safe place.</a:t>
            </a:r>
          </a:p>
          <a:p>
            <a:pPr marL="0" indent="0">
              <a:buFontTx/>
              <a:buNone/>
            </a:pPr>
            <a:endParaRPr lang="en-US" i="1" baseline="0" dirty="0"/>
          </a:p>
          <a:p>
            <a:pPr marL="0" indent="0">
              <a:buFontTx/>
              <a:buNone/>
            </a:pPr>
            <a:r>
              <a:rPr lang="en-US" i="1" baseline="0" dirty="0"/>
              <a:t>Today we are going to talk about sexual harassment. Sexual harassment can make people feel unsafe at school, at work, or in the community. We will talk about what it is and what you can do to stop it.</a:t>
            </a:r>
            <a:endParaRPr lang="en-US" i="1" dirty="0"/>
          </a:p>
        </p:txBody>
      </p:sp>
      <p:sp>
        <p:nvSpPr>
          <p:cNvPr id="4" name="Slide Number Placeholder 3"/>
          <p:cNvSpPr>
            <a:spLocks noGrp="1"/>
          </p:cNvSpPr>
          <p:nvPr>
            <p:ph type="sldNum" sz="quarter" idx="10"/>
          </p:nvPr>
        </p:nvSpPr>
        <p:spPr/>
        <p:txBody>
          <a:bodyPr/>
          <a:lstStyle/>
          <a:p>
            <a:fld id="{68BAA58B-7F68-4F22-A5B3-354C37D900B1}" type="slidenum">
              <a:rPr lang="en-US" smtClean="0"/>
              <a:t>7</a:t>
            </a:fld>
            <a:endParaRPr lang="en-US" dirty="0"/>
          </a:p>
        </p:txBody>
      </p:sp>
    </p:spTree>
    <p:extLst>
      <p:ext uri="{BB962C8B-B14F-4D97-AF65-F5344CB8AC3E}">
        <p14:creationId xmlns:p14="http://schemas.microsoft.com/office/powerpoint/2010/main" val="179540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Say: </a:t>
            </a:r>
            <a:r>
              <a:rPr lang="en-US" i="1" baseline="0" dirty="0"/>
              <a:t>Sexual harassment is unwanted sexual words or sexual touching. </a:t>
            </a:r>
            <a:r>
              <a:rPr lang="en-US" sz="1200" i="1" dirty="0"/>
              <a:t>Sexual harassment can</a:t>
            </a:r>
            <a:r>
              <a:rPr lang="en-US" sz="1200" i="1" baseline="0" dirty="0"/>
              <a:t> be unwanted comments about someone’s body or body parts or asking people to do sexual things that they do not want to do. It can also be unwanted touching. Unwanted means the person does not like the words or touching.</a:t>
            </a:r>
          </a:p>
          <a:p>
            <a:endParaRPr lang="en-US" sz="12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Sometimes sexual harassment can</a:t>
            </a:r>
            <a:r>
              <a:rPr lang="en-US" sz="1200" i="1" baseline="0" dirty="0"/>
              <a:t> be small things like someone staring at you or looking at you in a sexual way. Sexual harassment can also be words that seem nice, but how they are said makes you feel uncomfortable or unsafe. For example, a stranger yelling “You’re beautiful!” or “Looking good!” at you as you walk by is sexual harassment and can make you feel uncomfortable or unsafe.</a:t>
            </a:r>
            <a:endParaRPr lang="en-US" sz="1200" i="1" dirty="0"/>
          </a:p>
        </p:txBody>
      </p:sp>
      <p:sp>
        <p:nvSpPr>
          <p:cNvPr id="4" name="Slide Number Placeholder 3"/>
          <p:cNvSpPr>
            <a:spLocks noGrp="1"/>
          </p:cNvSpPr>
          <p:nvPr>
            <p:ph type="sldNum" sz="quarter" idx="10"/>
          </p:nvPr>
        </p:nvSpPr>
        <p:spPr/>
        <p:txBody>
          <a:bodyPr/>
          <a:lstStyle/>
          <a:p>
            <a:fld id="{68BAA58B-7F68-4F22-A5B3-354C37D900B1}" type="slidenum">
              <a:rPr lang="en-US" smtClean="0"/>
              <a:t>8</a:t>
            </a:fld>
            <a:endParaRPr lang="en-US" dirty="0"/>
          </a:p>
        </p:txBody>
      </p:sp>
    </p:spTree>
    <p:extLst>
      <p:ext uri="{BB962C8B-B14F-4D97-AF65-F5344CB8AC3E}">
        <p14:creationId xmlns:p14="http://schemas.microsoft.com/office/powerpoint/2010/main" val="272235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solidFill>
                  <a:srgbClr val="000000"/>
                </a:solidFill>
                <a:latin typeface="Tahoma" panose="020B0604030504040204" pitchFamily="34" charset="0"/>
                <a:ea typeface="Tahoma" panose="020B0604030504040204" pitchFamily="34" charset="0"/>
                <a:cs typeface="Tahoma" panose="020B0604030504040204" pitchFamily="34" charset="0"/>
              </a:rPr>
              <a:t>Say: </a:t>
            </a:r>
            <a:r>
              <a:rPr lang="en-US" sz="1200" b="0" i="1" dirty="0">
                <a:solidFill>
                  <a:srgbClr val="000000"/>
                </a:solidFill>
                <a:latin typeface="Tahoma" panose="020B0604030504040204" pitchFamily="34" charset="0"/>
                <a:ea typeface="Tahoma" panose="020B0604030504040204" pitchFamily="34" charset="0"/>
                <a:cs typeface="Tahoma" panose="020B0604030504040204" pitchFamily="34" charset="0"/>
              </a:rPr>
              <a:t>Sexual harassment is not okay. Sexual harassment makes people feel grossed out, nervous, sad, mad, or scared. </a:t>
            </a:r>
          </a:p>
        </p:txBody>
      </p:sp>
      <p:sp>
        <p:nvSpPr>
          <p:cNvPr id="4" name="Slide Number Placeholder 3"/>
          <p:cNvSpPr>
            <a:spLocks noGrp="1"/>
          </p:cNvSpPr>
          <p:nvPr>
            <p:ph type="sldNum" sz="quarter" idx="10"/>
          </p:nvPr>
        </p:nvSpPr>
        <p:spPr/>
        <p:txBody>
          <a:bodyPr/>
          <a:lstStyle/>
          <a:p>
            <a:fld id="{68BAA58B-7F68-4F22-A5B3-354C37D900B1}" type="slidenum">
              <a:rPr lang="en-US" smtClean="0"/>
              <a:t>9</a:t>
            </a:fld>
            <a:endParaRPr lang="en-US" dirty="0"/>
          </a:p>
        </p:txBody>
      </p:sp>
    </p:spTree>
    <p:extLst>
      <p:ext uri="{BB962C8B-B14F-4D97-AF65-F5344CB8AC3E}">
        <p14:creationId xmlns:p14="http://schemas.microsoft.com/office/powerpoint/2010/main" val="310711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73745E-1F42-45FE-9D2E-E0048D7B10A4}" type="datetime1">
              <a:rPr lang="en-US" smtClean="0"/>
              <a:t>5/1/26</a:t>
            </a:fld>
            <a:endParaRPr lang="en-US" dirty="0"/>
          </a:p>
        </p:txBody>
      </p:sp>
      <p:sp>
        <p:nvSpPr>
          <p:cNvPr id="5" name="Footer Placeholder 4"/>
          <p:cNvSpPr>
            <a:spLocks noGrp="1"/>
          </p:cNvSpPr>
          <p:nvPr>
            <p:ph type="ftr" sz="quarter" idx="11"/>
          </p:nvPr>
        </p:nvSpPr>
        <p:spPr/>
        <p:txBody>
          <a:bodyPr/>
          <a:lstStyle/>
          <a:p>
            <a:r>
              <a:rPr lang="en-US" dirty="0"/>
              <a:t>@ 2026 Disability Services Program of SAFE </a:t>
            </a:r>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33443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E246D-A721-4063-90D2-62497B92E45C}" type="datetime1">
              <a:rPr lang="en-US" smtClean="0"/>
              <a:t>5/1/26</a:t>
            </a:fld>
            <a:endParaRPr lang="en-US" dirty="0"/>
          </a:p>
        </p:txBody>
      </p:sp>
      <p:sp>
        <p:nvSpPr>
          <p:cNvPr id="5" name="Footer Placeholder 4"/>
          <p:cNvSpPr>
            <a:spLocks noGrp="1"/>
          </p:cNvSpPr>
          <p:nvPr>
            <p:ph type="ftr" sz="quarter" idx="11"/>
          </p:nvPr>
        </p:nvSpPr>
        <p:spPr/>
        <p:txBody>
          <a:bodyPr/>
          <a:lstStyle/>
          <a:p>
            <a:r>
              <a:rPr lang="en-US" dirty="0"/>
              <a:t>@ 2026 Disability Services Program of SAFE </a:t>
            </a:r>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26558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252134-29D7-45C1-908F-8EE07D1B2E22}" type="datetime1">
              <a:rPr lang="en-US" smtClean="0"/>
              <a:t>5/1/26</a:t>
            </a:fld>
            <a:endParaRPr lang="en-US" dirty="0"/>
          </a:p>
        </p:txBody>
      </p:sp>
      <p:sp>
        <p:nvSpPr>
          <p:cNvPr id="5" name="Footer Placeholder 4"/>
          <p:cNvSpPr>
            <a:spLocks noGrp="1"/>
          </p:cNvSpPr>
          <p:nvPr>
            <p:ph type="ftr" sz="quarter" idx="11"/>
          </p:nvPr>
        </p:nvSpPr>
        <p:spPr/>
        <p:txBody>
          <a:bodyPr/>
          <a:lstStyle/>
          <a:p>
            <a:r>
              <a:rPr lang="en-US" dirty="0"/>
              <a:t>@ 2026 Disability Services Program of SAFE </a:t>
            </a:r>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84943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0D6DC-5E15-4EC0-88B7-0F29B8DFB6B9}" type="datetime1">
              <a:rPr lang="en-US" smtClean="0"/>
              <a:t>5/1/26</a:t>
            </a:fld>
            <a:endParaRPr lang="en-US" dirty="0"/>
          </a:p>
        </p:txBody>
      </p:sp>
      <p:sp>
        <p:nvSpPr>
          <p:cNvPr id="5" name="Footer Placeholder 4"/>
          <p:cNvSpPr>
            <a:spLocks noGrp="1"/>
          </p:cNvSpPr>
          <p:nvPr>
            <p:ph type="ftr" sz="quarter" idx="11"/>
          </p:nvPr>
        </p:nvSpPr>
        <p:spPr/>
        <p:txBody>
          <a:bodyPr/>
          <a:lstStyle/>
          <a:p>
            <a:r>
              <a:rPr lang="en-US" dirty="0"/>
              <a:t>@ 2026 Disability Services Program of SAFE </a:t>
            </a:r>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87768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F95096-9C4F-4B12-BC44-60C6E0D0C956}" type="datetime1">
              <a:rPr lang="en-US" smtClean="0"/>
              <a:t>5/1/26</a:t>
            </a:fld>
            <a:endParaRPr lang="en-US" dirty="0"/>
          </a:p>
        </p:txBody>
      </p:sp>
      <p:sp>
        <p:nvSpPr>
          <p:cNvPr id="5" name="Footer Placeholder 4"/>
          <p:cNvSpPr>
            <a:spLocks noGrp="1"/>
          </p:cNvSpPr>
          <p:nvPr>
            <p:ph type="ftr" sz="quarter" idx="11"/>
          </p:nvPr>
        </p:nvSpPr>
        <p:spPr/>
        <p:txBody>
          <a:bodyPr/>
          <a:lstStyle/>
          <a:p>
            <a:r>
              <a:rPr lang="en-US" dirty="0"/>
              <a:t>@ 2026 Disability Services Program of SAFE </a:t>
            </a:r>
          </a:p>
        </p:txBody>
      </p:sp>
      <p:sp>
        <p:nvSpPr>
          <p:cNvPr id="6" name="Slide Number Placeholder 5"/>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933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1E9C2C-B39F-40FE-8CED-61D3F9C0FF71}" type="datetime1">
              <a:rPr lang="en-US" smtClean="0"/>
              <a:t>5/1/26</a:t>
            </a:fld>
            <a:endParaRPr lang="en-US" dirty="0"/>
          </a:p>
        </p:txBody>
      </p:sp>
      <p:sp>
        <p:nvSpPr>
          <p:cNvPr id="6" name="Footer Placeholder 5"/>
          <p:cNvSpPr>
            <a:spLocks noGrp="1"/>
          </p:cNvSpPr>
          <p:nvPr>
            <p:ph type="ftr" sz="quarter" idx="11"/>
          </p:nvPr>
        </p:nvSpPr>
        <p:spPr/>
        <p:txBody>
          <a:bodyPr/>
          <a:lstStyle/>
          <a:p>
            <a:r>
              <a:rPr lang="en-US" dirty="0"/>
              <a:t>@ 2026 Disability Services Program of SAFE </a:t>
            </a:r>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15669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C3832-F67C-432F-A488-3400A7DBAFBC}" type="datetime1">
              <a:rPr lang="en-US" smtClean="0"/>
              <a:t>5/1/26</a:t>
            </a:fld>
            <a:endParaRPr lang="en-US" dirty="0"/>
          </a:p>
        </p:txBody>
      </p:sp>
      <p:sp>
        <p:nvSpPr>
          <p:cNvPr id="8" name="Footer Placeholder 7"/>
          <p:cNvSpPr>
            <a:spLocks noGrp="1"/>
          </p:cNvSpPr>
          <p:nvPr>
            <p:ph type="ftr" sz="quarter" idx="11"/>
          </p:nvPr>
        </p:nvSpPr>
        <p:spPr/>
        <p:txBody>
          <a:bodyPr/>
          <a:lstStyle/>
          <a:p>
            <a:r>
              <a:rPr lang="en-US" dirty="0"/>
              <a:t>@ 2026 Disability Services Program of SAFE </a:t>
            </a:r>
          </a:p>
        </p:txBody>
      </p:sp>
      <p:sp>
        <p:nvSpPr>
          <p:cNvPr id="9" name="Slide Number Placeholder 8"/>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56893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8123C8-C302-4C2E-A245-C747B4F43C62}" type="datetime1">
              <a:rPr lang="en-US" smtClean="0"/>
              <a:t>5/1/26</a:t>
            </a:fld>
            <a:endParaRPr lang="en-US" dirty="0"/>
          </a:p>
        </p:txBody>
      </p:sp>
      <p:sp>
        <p:nvSpPr>
          <p:cNvPr id="4" name="Footer Placeholder 3"/>
          <p:cNvSpPr>
            <a:spLocks noGrp="1"/>
          </p:cNvSpPr>
          <p:nvPr>
            <p:ph type="ftr" sz="quarter" idx="11"/>
          </p:nvPr>
        </p:nvSpPr>
        <p:spPr/>
        <p:txBody>
          <a:bodyPr/>
          <a:lstStyle/>
          <a:p>
            <a:r>
              <a:rPr lang="en-US" dirty="0"/>
              <a:t>@ 2026 Disability Services Program of SAFE </a:t>
            </a:r>
          </a:p>
        </p:txBody>
      </p:sp>
      <p:sp>
        <p:nvSpPr>
          <p:cNvPr id="5" name="Slide Number Placeholder 4"/>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294602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C3754-8639-42FA-8000-0AB2BA967814}" type="datetime1">
              <a:rPr lang="en-US" smtClean="0"/>
              <a:t>5/1/26</a:t>
            </a:fld>
            <a:endParaRPr lang="en-US" dirty="0"/>
          </a:p>
        </p:txBody>
      </p:sp>
      <p:sp>
        <p:nvSpPr>
          <p:cNvPr id="3" name="Footer Placeholder 2"/>
          <p:cNvSpPr>
            <a:spLocks noGrp="1"/>
          </p:cNvSpPr>
          <p:nvPr>
            <p:ph type="ftr" sz="quarter" idx="11"/>
          </p:nvPr>
        </p:nvSpPr>
        <p:spPr/>
        <p:txBody>
          <a:bodyPr/>
          <a:lstStyle/>
          <a:p>
            <a:r>
              <a:rPr lang="en-US" dirty="0"/>
              <a:t>@ 2026 Disability Services Program of SAFE </a:t>
            </a:r>
          </a:p>
        </p:txBody>
      </p:sp>
      <p:sp>
        <p:nvSpPr>
          <p:cNvPr id="4" name="Slide Number Placeholder 3"/>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601360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18509C-823E-4D90-A3BF-484858BC90F4}" type="datetime1">
              <a:rPr lang="en-US" smtClean="0"/>
              <a:t>5/1/26</a:t>
            </a:fld>
            <a:endParaRPr lang="en-US" dirty="0"/>
          </a:p>
        </p:txBody>
      </p:sp>
      <p:sp>
        <p:nvSpPr>
          <p:cNvPr id="6" name="Footer Placeholder 5"/>
          <p:cNvSpPr>
            <a:spLocks noGrp="1"/>
          </p:cNvSpPr>
          <p:nvPr>
            <p:ph type="ftr" sz="quarter" idx="11"/>
          </p:nvPr>
        </p:nvSpPr>
        <p:spPr/>
        <p:txBody>
          <a:bodyPr/>
          <a:lstStyle/>
          <a:p>
            <a:r>
              <a:rPr lang="en-US" dirty="0"/>
              <a:t>@ 2026 Disability Services Program of SAFE </a:t>
            </a:r>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388831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394FB9-7823-4917-A788-4F069196AF23}" type="datetime1">
              <a:rPr lang="en-US" smtClean="0"/>
              <a:t>5/1/26</a:t>
            </a:fld>
            <a:endParaRPr lang="en-US" dirty="0"/>
          </a:p>
        </p:txBody>
      </p:sp>
      <p:sp>
        <p:nvSpPr>
          <p:cNvPr id="6" name="Footer Placeholder 5"/>
          <p:cNvSpPr>
            <a:spLocks noGrp="1"/>
          </p:cNvSpPr>
          <p:nvPr>
            <p:ph type="ftr" sz="quarter" idx="11"/>
          </p:nvPr>
        </p:nvSpPr>
        <p:spPr/>
        <p:txBody>
          <a:bodyPr/>
          <a:lstStyle/>
          <a:p>
            <a:r>
              <a:rPr lang="en-US" dirty="0"/>
              <a:t>@ 2026 Disability Services Program of SAFE </a:t>
            </a:r>
          </a:p>
        </p:txBody>
      </p:sp>
      <p:sp>
        <p:nvSpPr>
          <p:cNvPr id="7" name="Slide Number Placeholder 6"/>
          <p:cNvSpPr>
            <a:spLocks noGrp="1"/>
          </p:cNvSpPr>
          <p:nvPr>
            <p:ph type="sldNum" sz="quarter" idx="12"/>
          </p:nvPr>
        </p:nvSpPr>
        <p:spPr/>
        <p:txBody>
          <a:bodyPr/>
          <a:lstStyle/>
          <a:p>
            <a:fld id="{1731178E-0B9A-452E-9E86-EAE47CFDC566}" type="slidenum">
              <a:rPr lang="en-US" smtClean="0"/>
              <a:t>‹#›</a:t>
            </a:fld>
            <a:endParaRPr lang="en-US" dirty="0"/>
          </a:p>
        </p:txBody>
      </p:sp>
    </p:spTree>
    <p:extLst>
      <p:ext uri="{BB962C8B-B14F-4D97-AF65-F5344CB8AC3E}">
        <p14:creationId xmlns:p14="http://schemas.microsoft.com/office/powerpoint/2010/main" val="1159775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B3460-F12F-4056-90CE-71DC4893FA84}" type="datetime1">
              <a:rPr lang="en-US" smtClean="0"/>
              <a:t>5/1/26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2026 Disability Services Program of SAFE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31178E-0B9A-452E-9E86-EAE47CFDC566}" type="slidenum">
              <a:rPr lang="en-US" smtClean="0"/>
              <a:t>‹#›</a:t>
            </a:fld>
            <a:endParaRPr lang="en-US" dirty="0"/>
          </a:p>
        </p:txBody>
      </p:sp>
    </p:spTree>
    <p:extLst>
      <p:ext uri="{BB962C8B-B14F-4D97-AF65-F5344CB8AC3E}">
        <p14:creationId xmlns:p14="http://schemas.microsoft.com/office/powerpoint/2010/main" val="3982282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image" Target="../media/image1.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1.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4.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1.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21.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image" Target="../media/image1.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58.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4.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5.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1.png"/><Relationship Id="rId3" Type="http://schemas.openxmlformats.org/officeDocument/2006/relationships/image" Target="../media/image8.jpe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5" Type="http://schemas.openxmlformats.org/officeDocument/2006/relationships/image" Target="../media/image1.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0.pn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6"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all" spc="0" normalizeH="0" baseline="0" noProof="0" dirty="0">
                <a:ln>
                  <a:noFill/>
                </a:ln>
                <a:solidFill>
                  <a:prstClr val="black"/>
                </a:solidFill>
                <a:effectLst/>
                <a:uLnTx/>
                <a:uFillTx/>
                <a:latin typeface="Verdana"/>
                <a:ea typeface="+mn-ea"/>
              </a:rPr>
              <a:t>© 2026 SAFE Disability Services Program</a:t>
            </a:r>
          </a:p>
        </p:txBody>
      </p:sp>
      <p:pic>
        <p:nvPicPr>
          <p:cNvPr id="5" name="Picture 4">
            <a:extLst>
              <a:ext uri="{FF2B5EF4-FFF2-40B4-BE49-F238E27FC236}">
                <a16:creationId xmlns:a16="http://schemas.microsoft.com/office/drawing/2014/main" id="{551B2EB2-8D2D-92E9-736A-1F10CBE5465E}"/>
              </a:ext>
            </a:extLst>
          </p:cNvPr>
          <p:cNvPicPr>
            <a:picLocks noChangeAspect="1"/>
          </p:cNvPicPr>
          <p:nvPr/>
        </p:nvPicPr>
        <p:blipFill>
          <a:blip r:embed="rId5"/>
          <a:stretch>
            <a:fillRect/>
          </a:stretch>
        </p:blipFill>
        <p:spPr>
          <a:xfrm>
            <a:off x="406875" y="56535"/>
            <a:ext cx="1008969" cy="910874"/>
          </a:xfrm>
          <a:prstGeom prst="rect">
            <a:avLst/>
          </a:prstGeom>
        </p:spPr>
      </p:pic>
    </p:spTree>
    <p:extLst>
      <p:ext uri="{BB962C8B-B14F-4D97-AF65-F5344CB8AC3E}">
        <p14:creationId xmlns:p14="http://schemas.microsoft.com/office/powerpoint/2010/main" val="221720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13174851" cy="7067550"/>
            <a:chOff x="-603059" y="-43951"/>
            <a:chExt cx="13055328" cy="68580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59" y="-43951"/>
              <a:ext cx="12166314" cy="6858000"/>
            </a:xfrm>
            <a:prstGeom prst="rect">
              <a:avLst/>
            </a:prstGeom>
          </p:spPr>
        </p:pic>
        <p:sp>
          <p:nvSpPr>
            <p:cNvPr id="10" name="TextBox 9"/>
            <p:cNvSpPr txBox="1"/>
            <p:nvPr/>
          </p:nvSpPr>
          <p:spPr>
            <a:xfrm>
              <a:off x="8330781" y="802217"/>
              <a:ext cx="2886541"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is sexual harassment?</a:t>
              </a:r>
            </a:p>
          </p:txBody>
        </p:sp>
        <p:sp>
          <p:nvSpPr>
            <p:cNvPr id="11" name="TextBox 10"/>
            <p:cNvSpPr txBox="1"/>
            <p:nvPr/>
          </p:nvSpPr>
          <p:spPr>
            <a:xfrm>
              <a:off x="6982673" y="2447729"/>
              <a:ext cx="4451683" cy="925818"/>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School, work, and community</a:t>
              </a:r>
            </a:p>
          </p:txBody>
        </p:sp>
        <p:sp>
          <p:nvSpPr>
            <p:cNvPr id="12" name="TextBox 11"/>
            <p:cNvSpPr txBox="1"/>
            <p:nvPr/>
          </p:nvSpPr>
          <p:spPr>
            <a:xfrm>
              <a:off x="4306776" y="4736197"/>
              <a:ext cx="6272939"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can you do?</a:t>
              </a:r>
            </a:p>
          </p:txBody>
        </p:sp>
        <p:sp>
          <p:nvSpPr>
            <p:cNvPr id="13" name="TextBox 12"/>
            <p:cNvSpPr txBox="1"/>
            <p:nvPr/>
          </p:nvSpPr>
          <p:spPr>
            <a:xfrm>
              <a:off x="8707162" y="5619926"/>
              <a:ext cx="37451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Poster activity</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081" y="424777"/>
              <a:ext cx="3104114" cy="1749751"/>
            </a:xfrm>
            <a:prstGeom prst="rect">
              <a:avLst/>
            </a:prstGeom>
          </p:spPr>
        </p:pic>
        <p:sp>
          <p:nvSpPr>
            <p:cNvPr id="15" name="TextBox 14"/>
            <p:cNvSpPr txBox="1"/>
            <p:nvPr/>
          </p:nvSpPr>
          <p:spPr>
            <a:xfrm>
              <a:off x="3879538" y="3557224"/>
              <a:ext cx="268827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Brain break</a:t>
              </a:r>
            </a:p>
          </p:txBody>
        </p:sp>
        <p:pic>
          <p:nvPicPr>
            <p:cNvPr id="16" name="Picture 15"/>
            <p:cNvPicPr>
              <a:picLocks noChangeAspect="1"/>
            </p:cNvPicPr>
            <p:nvPr/>
          </p:nvPicPr>
          <p:blipFill>
            <a:blip r:embed="rId5"/>
            <a:stretch>
              <a:fillRect/>
            </a:stretch>
          </p:blipFill>
          <p:spPr>
            <a:xfrm>
              <a:off x="2383578" y="3300060"/>
              <a:ext cx="1568990" cy="1098788"/>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764" y="5224954"/>
              <a:ext cx="2819106" cy="1589095"/>
            </a:xfrm>
            <a:prstGeom prst="rect">
              <a:avLst/>
            </a:prstGeom>
          </p:spPr>
        </p:pic>
        <p:pic>
          <p:nvPicPr>
            <p:cNvPr id="18" name="Picture 2" descr="959e9bd7-dd24-4c08-9983-b70764a866c5@namprd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330" y="4337608"/>
              <a:ext cx="2436606" cy="13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2529240" y="2190025"/>
              <a:ext cx="4328509" cy="968484"/>
              <a:chOff x="207264" y="2802722"/>
              <a:chExt cx="11777590" cy="2788772"/>
            </a:xfrm>
          </p:grpSpPr>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27474" r="20555" b="39894"/>
              <a:stretch/>
            </p:blipFill>
            <p:spPr>
              <a:xfrm>
                <a:off x="8392999" y="2802722"/>
                <a:ext cx="3591855" cy="2788772"/>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27474" r="20555" b="39894"/>
              <a:stretch/>
            </p:blipFill>
            <p:spPr>
              <a:xfrm>
                <a:off x="4345850" y="2950464"/>
                <a:ext cx="3890505" cy="2641030"/>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27474" r="20555" b="39894"/>
              <a:stretch/>
            </p:blipFill>
            <p:spPr>
              <a:xfrm>
                <a:off x="207264" y="2802722"/>
                <a:ext cx="3965148" cy="277754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5222" y="3088071"/>
                <a:ext cx="3381978" cy="2392696"/>
              </a:xfrm>
              <a:prstGeom prst="rect">
                <a:avLst/>
              </a:prstGeom>
            </p:spPr>
          </p:pic>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l="11199" t="30041" r="513" b="-1"/>
              <a:stretch/>
            </p:blipFill>
            <p:spPr>
              <a:xfrm>
                <a:off x="4444547" y="3227294"/>
                <a:ext cx="3675326" cy="2253473"/>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932" y="3088071"/>
                <a:ext cx="3715812" cy="2360047"/>
              </a:xfrm>
              <a:prstGeom prst="rect">
                <a:avLst/>
              </a:prstGeom>
            </p:spPr>
          </p:pic>
        </p:grpSp>
      </p:grpSp>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375335" y="1004046"/>
            <a:ext cx="1452282" cy="1246094"/>
          </a:xfrm>
          <a:prstGeom prst="rect">
            <a:avLst/>
          </a:prstGeom>
        </p:spPr>
      </p:pic>
      <p:sp>
        <p:nvSpPr>
          <p:cNvPr id="27" name="Rectangle 26"/>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8" name="Picture 27"/>
          <p:cNvPicPr>
            <a:picLocks noChangeAspect="1"/>
          </p:cNvPicPr>
          <p:nvPr/>
        </p:nvPicPr>
        <p:blipFill rotWithShape="1">
          <a:blip r:embed="rId1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48463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5222" y="3088071"/>
            <a:ext cx="3381978" cy="2392696"/>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1199" t="30041" r="513" b="-1"/>
          <a:stretch/>
        </p:blipFill>
        <p:spPr>
          <a:xfrm>
            <a:off x="4444547" y="3227294"/>
            <a:ext cx="3675326" cy="225347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32" y="3088071"/>
            <a:ext cx="3715812" cy="2360047"/>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8392999" y="2802722"/>
            <a:ext cx="3591855" cy="2788772"/>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4345850" y="2802722"/>
            <a:ext cx="3890505" cy="2788772"/>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7474" r="20555" b="39894"/>
          <a:stretch/>
        </p:blipFill>
        <p:spPr>
          <a:xfrm>
            <a:off x="207264" y="2802722"/>
            <a:ext cx="3965148" cy="2777544"/>
          </a:xfrm>
          <a:prstGeom prst="rect">
            <a:avLst/>
          </a:prstGeom>
        </p:spPr>
      </p:pic>
      <p:sp>
        <p:nvSpPr>
          <p:cNvPr id="12" name="TextBox 11"/>
          <p:cNvSpPr txBox="1"/>
          <p:nvPr/>
        </p:nvSpPr>
        <p:spPr>
          <a:xfrm>
            <a:off x="1029769" y="1010355"/>
            <a:ext cx="11117850" cy="1446550"/>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can happen at school, at work, or in the community</a:t>
            </a: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36442" t="4183" r="46905" b="72287"/>
          <a:stretch/>
        </p:blipFill>
        <p:spPr>
          <a:xfrm>
            <a:off x="-24384" y="0"/>
            <a:ext cx="2026025" cy="1613647"/>
          </a:xfrm>
          <a:prstGeom prst="rect">
            <a:avLst/>
          </a:prstGeom>
        </p:spPr>
      </p:pic>
      <p:sp>
        <p:nvSpPr>
          <p:cNvPr id="20" name="Rectangle 19"/>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758878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260037" y="1133821"/>
            <a:ext cx="8169066" cy="511869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6442" t="4183" r="46905" b="72287"/>
          <a:stretch/>
        </p:blipFill>
        <p:spPr>
          <a:xfrm>
            <a:off x="-34544" y="-10160"/>
            <a:ext cx="2026025" cy="1613647"/>
          </a:xfrm>
          <a:prstGeom prst="rect">
            <a:avLst/>
          </a:prstGeom>
        </p:spPr>
      </p:pic>
      <p:sp>
        <p:nvSpPr>
          <p:cNvPr id="9" name="TextBox 8"/>
          <p:cNvSpPr txBox="1"/>
          <p:nvPr/>
        </p:nvSpPr>
        <p:spPr>
          <a:xfrm>
            <a:off x="745288" y="364380"/>
            <a:ext cx="1111785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at school</a:t>
            </a:r>
          </a:p>
        </p:txBody>
      </p:sp>
      <p:sp>
        <p:nvSpPr>
          <p:cNvPr id="10" name="Rectangle 9"/>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2" name="harassment_en.mp4">
            <a:hlinkClick r:id="" action="ppaction://media"/>
            <a:extLst>
              <a:ext uri="{FF2B5EF4-FFF2-40B4-BE49-F238E27FC236}">
                <a16:creationId xmlns:a16="http://schemas.microsoft.com/office/drawing/2014/main" id="{E69A84DA-E280-4EEC-3ECE-49D9627B5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71824" y="1701486"/>
            <a:ext cx="7540978" cy="4241800"/>
          </a:xfrm>
          <a:prstGeom prst="rect">
            <a:avLst/>
          </a:prstGeom>
        </p:spPr>
      </p:pic>
    </p:spTree>
    <p:extLst>
      <p:ext uri="{BB962C8B-B14F-4D97-AF65-F5344CB8AC3E}">
        <p14:creationId xmlns:p14="http://schemas.microsoft.com/office/powerpoint/2010/main" val="135189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20320" y="-20320"/>
            <a:ext cx="2026025" cy="1613647"/>
          </a:xfrm>
          <a:prstGeom prst="rect">
            <a:avLst/>
          </a:prstGeom>
        </p:spPr>
      </p:pic>
      <p:sp>
        <p:nvSpPr>
          <p:cNvPr id="10" name="TextBox 9"/>
          <p:cNvSpPr txBox="1"/>
          <p:nvPr/>
        </p:nvSpPr>
        <p:spPr>
          <a:xfrm>
            <a:off x="785660" y="208898"/>
            <a:ext cx="1111785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at school</a:t>
            </a:r>
          </a:p>
        </p:txBody>
      </p:sp>
      <p:grpSp>
        <p:nvGrpSpPr>
          <p:cNvPr id="16" name="Group 15"/>
          <p:cNvGrpSpPr/>
          <p:nvPr/>
        </p:nvGrpSpPr>
        <p:grpSpPr>
          <a:xfrm>
            <a:off x="7437022" y="1140968"/>
            <a:ext cx="1125395" cy="1606024"/>
            <a:chOff x="604758" y="1889759"/>
            <a:chExt cx="1516628" cy="204841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735" t="17778" r="73549" b="30519"/>
            <a:stretch/>
          </p:blipFill>
          <p:spPr>
            <a:xfrm>
              <a:off x="604758" y="1889759"/>
              <a:ext cx="1516628" cy="1863743"/>
            </a:xfrm>
            <a:prstGeom prst="rect">
              <a:avLst/>
            </a:prstGeom>
          </p:spPr>
        </p:pic>
        <p:sp>
          <p:nvSpPr>
            <p:cNvPr id="14" name="TextBox 13"/>
            <p:cNvSpPr txBox="1"/>
            <p:nvPr/>
          </p:nvSpPr>
          <p:spPr>
            <a:xfrm>
              <a:off x="858908" y="3568837"/>
              <a:ext cx="1008327" cy="369332"/>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Student</a:t>
              </a:r>
            </a:p>
          </p:txBody>
        </p:sp>
      </p:grpSp>
      <p:grpSp>
        <p:nvGrpSpPr>
          <p:cNvPr id="17" name="Group 16"/>
          <p:cNvGrpSpPr/>
          <p:nvPr/>
        </p:nvGrpSpPr>
        <p:grpSpPr>
          <a:xfrm>
            <a:off x="9771302" y="1093174"/>
            <a:ext cx="1088264" cy="1701612"/>
            <a:chOff x="2241810" y="1767840"/>
            <a:chExt cx="1466589" cy="2170328"/>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69124" t="14667" r="7410" b="30371"/>
            <a:stretch/>
          </p:blipFill>
          <p:spPr>
            <a:xfrm>
              <a:off x="2241810" y="1767840"/>
              <a:ext cx="1466589" cy="1936315"/>
            </a:xfrm>
            <a:prstGeom prst="rect">
              <a:avLst/>
            </a:prstGeom>
          </p:spPr>
        </p:pic>
        <p:sp>
          <p:nvSpPr>
            <p:cNvPr id="15" name="TextBox 14"/>
            <p:cNvSpPr txBox="1"/>
            <p:nvPr/>
          </p:nvSpPr>
          <p:spPr>
            <a:xfrm>
              <a:off x="2535308" y="3568836"/>
              <a:ext cx="1008327" cy="369332"/>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Student</a:t>
              </a:r>
            </a:p>
          </p:txBody>
        </p:sp>
      </p:gr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66950" t="7099" r="16765" b="66650"/>
          <a:stretch/>
        </p:blipFill>
        <p:spPr>
          <a:xfrm rot="14366085">
            <a:off x="8327170" y="1184325"/>
            <a:ext cx="1553330" cy="1335835"/>
          </a:xfrm>
          <a:prstGeom prst="rect">
            <a:avLst/>
          </a:prstGeom>
        </p:spPr>
      </p:pic>
      <p:grpSp>
        <p:nvGrpSpPr>
          <p:cNvPr id="7" name="Group 6"/>
          <p:cNvGrpSpPr/>
          <p:nvPr/>
        </p:nvGrpSpPr>
        <p:grpSpPr>
          <a:xfrm>
            <a:off x="7437022" y="2902818"/>
            <a:ext cx="3617619" cy="1668667"/>
            <a:chOff x="6526258" y="1365252"/>
            <a:chExt cx="4764963" cy="2203335"/>
          </a:xfrm>
        </p:grpSpPr>
        <p:grpSp>
          <p:nvGrpSpPr>
            <p:cNvPr id="20" name="Group 19"/>
            <p:cNvGrpSpPr/>
            <p:nvPr/>
          </p:nvGrpSpPr>
          <p:grpSpPr>
            <a:xfrm>
              <a:off x="6526258" y="1365252"/>
              <a:ext cx="1466589" cy="2170328"/>
              <a:chOff x="2241810" y="1767840"/>
              <a:chExt cx="1466589" cy="2170328"/>
            </a:xfrm>
          </p:grpSpPr>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69124" t="14667" r="7410" b="30371"/>
              <a:stretch/>
            </p:blipFill>
            <p:spPr>
              <a:xfrm>
                <a:off x="2241810" y="1767840"/>
                <a:ext cx="1466589" cy="1936315"/>
              </a:xfrm>
              <a:prstGeom prst="rect">
                <a:avLst/>
              </a:prstGeom>
            </p:spPr>
          </p:pic>
          <p:sp>
            <p:nvSpPr>
              <p:cNvPr id="22" name="TextBox 21"/>
              <p:cNvSpPr txBox="1"/>
              <p:nvPr/>
            </p:nvSpPr>
            <p:spPr>
              <a:xfrm>
                <a:off x="2535308" y="3568836"/>
                <a:ext cx="1008327" cy="369332"/>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Student</a:t>
                </a:r>
              </a:p>
            </p:txBody>
          </p:sp>
        </p:grpSp>
        <p:grpSp>
          <p:nvGrpSpPr>
            <p:cNvPr id="23" name="Group 22"/>
            <p:cNvGrpSpPr/>
            <p:nvPr/>
          </p:nvGrpSpPr>
          <p:grpSpPr>
            <a:xfrm>
              <a:off x="9598656" y="1365252"/>
              <a:ext cx="1692565" cy="2203335"/>
              <a:chOff x="3803995" y="1734833"/>
              <a:chExt cx="1692565" cy="2203335"/>
            </a:xfrm>
          </p:grpSpPr>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33381" t="9777" r="38810" b="33778"/>
              <a:stretch/>
            </p:blipFill>
            <p:spPr>
              <a:xfrm>
                <a:off x="3803995" y="1734833"/>
                <a:ext cx="1692565" cy="1936538"/>
              </a:xfrm>
              <a:prstGeom prst="rect">
                <a:avLst/>
              </a:prstGeom>
            </p:spPr>
          </p:pic>
          <p:sp>
            <p:nvSpPr>
              <p:cNvPr id="25" name="TextBox 24"/>
              <p:cNvSpPr txBox="1"/>
              <p:nvPr/>
            </p:nvSpPr>
            <p:spPr>
              <a:xfrm>
                <a:off x="4211708" y="3568836"/>
                <a:ext cx="1008327" cy="369332"/>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Teacher</a:t>
                </a:r>
              </a:p>
            </p:txBody>
          </p:sp>
        </p:grpSp>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66950" t="7099" r="16765" b="66650"/>
            <a:stretch/>
          </p:blipFill>
          <p:spPr>
            <a:xfrm rot="14428598">
              <a:off x="7744386" y="1507057"/>
              <a:ext cx="1981201" cy="1800225"/>
            </a:xfrm>
            <a:prstGeom prst="rect">
              <a:avLst/>
            </a:prstGeom>
          </p:spPr>
        </p:pic>
      </p:grpSp>
      <p:grpSp>
        <p:nvGrpSpPr>
          <p:cNvPr id="6" name="Group 5"/>
          <p:cNvGrpSpPr/>
          <p:nvPr/>
        </p:nvGrpSpPr>
        <p:grpSpPr>
          <a:xfrm>
            <a:off x="7437022" y="4640079"/>
            <a:ext cx="3459548" cy="1676085"/>
            <a:chOff x="3286692" y="4115870"/>
            <a:chExt cx="4795541" cy="2203335"/>
          </a:xfrm>
        </p:grpSpPr>
        <p:grpSp>
          <p:nvGrpSpPr>
            <p:cNvPr id="19" name="Group 18"/>
            <p:cNvGrpSpPr/>
            <p:nvPr/>
          </p:nvGrpSpPr>
          <p:grpSpPr>
            <a:xfrm>
              <a:off x="3286692" y="4115870"/>
              <a:ext cx="1692565" cy="2203335"/>
              <a:chOff x="3803995" y="1734833"/>
              <a:chExt cx="1692565" cy="2203335"/>
            </a:xfrm>
          </p:grpSpPr>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33381" t="9777" r="38810" b="33778"/>
              <a:stretch/>
            </p:blipFill>
            <p:spPr>
              <a:xfrm>
                <a:off x="3803995" y="1734833"/>
                <a:ext cx="1692565" cy="1936538"/>
              </a:xfrm>
              <a:prstGeom prst="rect">
                <a:avLst/>
              </a:prstGeom>
            </p:spPr>
          </p:pic>
          <p:sp>
            <p:nvSpPr>
              <p:cNvPr id="18" name="TextBox 17"/>
              <p:cNvSpPr txBox="1"/>
              <p:nvPr/>
            </p:nvSpPr>
            <p:spPr>
              <a:xfrm>
                <a:off x="4211708" y="3568836"/>
                <a:ext cx="1008327" cy="369332"/>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Teacher</a:t>
                </a:r>
              </a:p>
            </p:txBody>
          </p:sp>
        </p:grpSp>
        <p:grpSp>
          <p:nvGrpSpPr>
            <p:cNvPr id="26" name="Group 25"/>
            <p:cNvGrpSpPr/>
            <p:nvPr/>
          </p:nvGrpSpPr>
          <p:grpSpPr>
            <a:xfrm>
              <a:off x="6565605" y="4270795"/>
              <a:ext cx="1516628" cy="2048410"/>
              <a:chOff x="604758" y="1889759"/>
              <a:chExt cx="1516628" cy="2048410"/>
            </a:xfrm>
          </p:grpSpPr>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2735" t="17778" r="73549" b="30519"/>
              <a:stretch/>
            </p:blipFill>
            <p:spPr>
              <a:xfrm>
                <a:off x="604758" y="1889759"/>
                <a:ext cx="1516628" cy="1863743"/>
              </a:xfrm>
              <a:prstGeom prst="rect">
                <a:avLst/>
              </a:prstGeom>
            </p:spPr>
          </p:pic>
          <p:sp>
            <p:nvSpPr>
              <p:cNvPr id="28" name="TextBox 27"/>
              <p:cNvSpPr txBox="1"/>
              <p:nvPr/>
            </p:nvSpPr>
            <p:spPr>
              <a:xfrm>
                <a:off x="858908" y="3568837"/>
                <a:ext cx="1008327" cy="369332"/>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Student</a:t>
                </a:r>
              </a:p>
            </p:txBody>
          </p:sp>
        </p:grpSp>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l="66950" t="7099" r="16765" b="66650"/>
            <a:stretch/>
          </p:blipFill>
          <p:spPr>
            <a:xfrm rot="14425682">
              <a:off x="4711776" y="4302553"/>
              <a:ext cx="1981201" cy="1800225"/>
            </a:xfrm>
            <a:prstGeom prst="rect">
              <a:avLst/>
            </a:prstGeom>
          </p:spPr>
        </p:pic>
      </p:gr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84331" r="6901"/>
          <a:stretch/>
        </p:blipFill>
        <p:spPr>
          <a:xfrm>
            <a:off x="5789762" y="843845"/>
            <a:ext cx="975140" cy="6268751"/>
          </a:xfrm>
          <a:prstGeom prst="rect">
            <a:avLst/>
          </a:prstGeom>
        </p:spPr>
      </p:pic>
      <p:sp>
        <p:nvSpPr>
          <p:cNvPr id="35" name="TextBox 34"/>
          <p:cNvSpPr txBox="1"/>
          <p:nvPr/>
        </p:nvSpPr>
        <p:spPr>
          <a:xfrm>
            <a:off x="396461" y="1708162"/>
            <a:ext cx="5613889" cy="4708981"/>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At school it is </a:t>
            </a:r>
            <a:r>
              <a:rPr lang="en-US" sz="2800" b="1" dirty="0">
                <a:latin typeface="Tahoma" panose="020B0604030504040204" pitchFamily="34" charset="0"/>
                <a:ea typeface="Tahoma" panose="020B0604030504040204" pitchFamily="34" charset="0"/>
                <a:cs typeface="Tahoma" panose="020B0604030504040204" pitchFamily="34" charset="0"/>
              </a:rPr>
              <a:t>against the rules:</a:t>
            </a:r>
          </a:p>
          <a:p>
            <a:pPr marL="342900" indent="-342900"/>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student to say sexual things to another student or touch another student without consent</a:t>
            </a:r>
          </a:p>
          <a:p>
            <a:pPr marL="342900" indent="-3429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student to say sexual things to a teacher or touch a teacher without consent</a:t>
            </a:r>
          </a:p>
          <a:p>
            <a:pPr marL="342900" indent="-3429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teacher to say sexual things to a student or touch a student without consent</a:t>
            </a:r>
          </a:p>
        </p:txBody>
      </p:sp>
      <p:sp>
        <p:nvSpPr>
          <p:cNvPr id="33" name="Rectangle 32"/>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63637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20320" y="-20320"/>
            <a:ext cx="2026025" cy="1613647"/>
          </a:xfrm>
          <a:prstGeom prst="rect">
            <a:avLst/>
          </a:prstGeom>
        </p:spPr>
      </p:pic>
      <p:sp>
        <p:nvSpPr>
          <p:cNvPr id="9" name="TextBox 8"/>
          <p:cNvSpPr txBox="1"/>
          <p:nvPr/>
        </p:nvSpPr>
        <p:spPr>
          <a:xfrm>
            <a:off x="638394" y="287468"/>
            <a:ext cx="1111785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at school</a:t>
            </a:r>
          </a:p>
        </p:txBody>
      </p:sp>
      <p:sp>
        <p:nvSpPr>
          <p:cNvPr id="3" name="Rectangle 2"/>
          <p:cNvSpPr/>
          <p:nvPr/>
        </p:nvSpPr>
        <p:spPr>
          <a:xfrm>
            <a:off x="992692" y="5196007"/>
            <a:ext cx="10409254" cy="1231106"/>
          </a:xfrm>
          <a:prstGeom prst="rect">
            <a:avLst/>
          </a:prstGeom>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If you sexually harass someone at school, you can get in trouble and not be able to go to school.</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953" y="563678"/>
            <a:ext cx="7816591" cy="440611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484277" y="4652374"/>
            <a:ext cx="11220044" cy="634837"/>
          </a:xfrm>
          <a:prstGeom prst="rect">
            <a:avLst/>
          </a:prstGeom>
        </p:spPr>
      </p:pic>
      <p:sp>
        <p:nvSpPr>
          <p:cNvPr id="10" name="Rectangle 9"/>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57200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162432" y="1105691"/>
            <a:ext cx="8370378" cy="512365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6442" t="4183" r="46905" b="72287"/>
          <a:stretch/>
        </p:blipFill>
        <p:spPr>
          <a:xfrm>
            <a:off x="-34544" y="-10160"/>
            <a:ext cx="2026025" cy="1613647"/>
          </a:xfrm>
          <a:prstGeom prst="rect">
            <a:avLst/>
          </a:prstGeom>
        </p:spPr>
      </p:pic>
      <p:sp>
        <p:nvSpPr>
          <p:cNvPr id="12" name="TextBox 11"/>
          <p:cNvSpPr txBox="1"/>
          <p:nvPr/>
        </p:nvSpPr>
        <p:spPr>
          <a:xfrm>
            <a:off x="703221" y="287468"/>
            <a:ext cx="1111785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at work</a:t>
            </a:r>
          </a:p>
        </p:txBody>
      </p:sp>
      <p:sp>
        <p:nvSpPr>
          <p:cNvPr id="9" name="Rectangle 8"/>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2" name="Harassment_2_en.mp4">
            <a:hlinkClick r:id="" action="ppaction://media"/>
            <a:extLst>
              <a:ext uri="{FF2B5EF4-FFF2-40B4-BE49-F238E27FC236}">
                <a16:creationId xmlns:a16="http://schemas.microsoft.com/office/drawing/2014/main" id="{2301BBEC-F63F-4057-66A5-2DDA277BBFE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543866" y="1713083"/>
            <a:ext cx="7641533" cy="4298362"/>
          </a:xfrm>
          <a:prstGeom prst="rect">
            <a:avLst/>
          </a:prstGeom>
        </p:spPr>
      </p:pic>
    </p:spTree>
    <p:extLst>
      <p:ext uri="{BB962C8B-B14F-4D97-AF65-F5344CB8AC3E}">
        <p14:creationId xmlns:p14="http://schemas.microsoft.com/office/powerpoint/2010/main" val="21476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26696"/>
            <a:ext cx="2026025" cy="1613647"/>
          </a:xfrm>
          <a:prstGeom prst="rect">
            <a:avLst/>
          </a:prstGeom>
        </p:spPr>
      </p:pic>
      <p:sp>
        <p:nvSpPr>
          <p:cNvPr id="9" name="TextBox 8"/>
          <p:cNvSpPr txBox="1"/>
          <p:nvPr/>
        </p:nvSpPr>
        <p:spPr>
          <a:xfrm>
            <a:off x="1794067" y="221077"/>
            <a:ext cx="8432903"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at work</a:t>
            </a: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84331" r="6901"/>
          <a:stretch/>
        </p:blipFill>
        <p:spPr>
          <a:xfrm>
            <a:off x="5789762" y="843845"/>
            <a:ext cx="975140" cy="6268751"/>
          </a:xfrm>
          <a:prstGeom prst="rect">
            <a:avLst/>
          </a:prstGeom>
        </p:spPr>
      </p:pic>
      <p:sp>
        <p:nvSpPr>
          <p:cNvPr id="33" name="TextBox 32"/>
          <p:cNvSpPr txBox="1"/>
          <p:nvPr/>
        </p:nvSpPr>
        <p:spPr>
          <a:xfrm>
            <a:off x="355048" y="1665969"/>
            <a:ext cx="5613889" cy="5139869"/>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At work it is </a:t>
            </a:r>
            <a:r>
              <a:rPr lang="en-US" sz="2800" b="1" dirty="0">
                <a:latin typeface="Tahoma" panose="020B0604030504040204" pitchFamily="34" charset="0"/>
                <a:ea typeface="Tahoma" panose="020B0604030504040204" pitchFamily="34" charset="0"/>
                <a:cs typeface="Tahoma" panose="020B0604030504040204" pitchFamily="34" charset="0"/>
              </a:rPr>
              <a:t>against the rules:</a:t>
            </a:r>
          </a:p>
          <a:p>
            <a:endParaRPr lang="en-US" sz="1200" b="1"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boss to say sexual things or touch a worker without consent</a:t>
            </a:r>
          </a:p>
          <a:p>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worker to say sexual things or touch a customer without consent</a:t>
            </a:r>
          </a:p>
          <a:p>
            <a:pPr marL="457200" indent="-457200">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worker to say sexual things or touch their boss or coworker without consent</a:t>
            </a:r>
          </a:p>
          <a:p>
            <a:pPr marL="457200" indent="-457200">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For a customer to say sexual things or touch a worker without consent</a:t>
            </a:r>
          </a:p>
          <a:p>
            <a:pPr marL="457200" indent="-4572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6950" t="7099" r="16765" b="66650"/>
          <a:stretch/>
        </p:blipFill>
        <p:spPr>
          <a:xfrm rot="14366085">
            <a:off x="8216939" y="1177021"/>
            <a:ext cx="1479761" cy="1220538"/>
          </a:xfrm>
          <a:prstGeom prst="rect">
            <a:avLst/>
          </a:prstGeom>
        </p:spPr>
      </p:pic>
      <p:grpSp>
        <p:nvGrpSpPr>
          <p:cNvPr id="40" name="Group 39"/>
          <p:cNvGrpSpPr/>
          <p:nvPr/>
        </p:nvGrpSpPr>
        <p:grpSpPr>
          <a:xfrm>
            <a:off x="9626884" y="780128"/>
            <a:ext cx="1209307" cy="1760979"/>
            <a:chOff x="7273066" y="866871"/>
            <a:chExt cx="1323543" cy="1848529"/>
          </a:xfrm>
        </p:grpSpPr>
        <p:sp>
          <p:nvSpPr>
            <p:cNvPr id="15" name="TextBox 14"/>
            <p:cNvSpPr txBox="1"/>
            <p:nvPr/>
          </p:nvSpPr>
          <p:spPr>
            <a:xfrm>
              <a:off x="7590548" y="2438401"/>
              <a:ext cx="748217" cy="276999"/>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Worker</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0606" t="14518" r="16846" b="34815"/>
            <a:stretch/>
          </p:blipFill>
          <p:spPr>
            <a:xfrm>
              <a:off x="7273066" y="866871"/>
              <a:ext cx="1323543" cy="1676487"/>
            </a:xfrm>
            <a:prstGeom prst="rect">
              <a:avLst/>
            </a:prstGeom>
          </p:spPr>
        </p:pic>
      </p:grpSp>
      <p:grpSp>
        <p:nvGrpSpPr>
          <p:cNvPr id="36" name="Group 35"/>
          <p:cNvGrpSpPr/>
          <p:nvPr/>
        </p:nvGrpSpPr>
        <p:grpSpPr>
          <a:xfrm>
            <a:off x="7182564" y="841140"/>
            <a:ext cx="1154119" cy="1782914"/>
            <a:chOff x="9791499" y="843845"/>
            <a:chExt cx="1263142" cy="1871555"/>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5553" t="16247" r="41148" b="28238"/>
            <a:stretch/>
          </p:blipFill>
          <p:spPr>
            <a:xfrm>
              <a:off x="9791499" y="843845"/>
              <a:ext cx="1263142" cy="1696540"/>
            </a:xfrm>
            <a:prstGeom prst="rect">
              <a:avLst/>
            </a:prstGeom>
          </p:spPr>
        </p:pic>
        <p:sp>
          <p:nvSpPr>
            <p:cNvPr id="34" name="TextBox 33"/>
            <p:cNvSpPr txBox="1"/>
            <p:nvPr/>
          </p:nvSpPr>
          <p:spPr>
            <a:xfrm>
              <a:off x="10254333" y="2438401"/>
              <a:ext cx="567779" cy="276999"/>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Boss</a:t>
              </a:r>
            </a:p>
          </p:txBody>
        </p:sp>
      </p:grpSp>
      <p:grpSp>
        <p:nvGrpSpPr>
          <p:cNvPr id="47" name="Group 46"/>
          <p:cNvGrpSpPr/>
          <p:nvPr/>
        </p:nvGrpSpPr>
        <p:grpSpPr>
          <a:xfrm>
            <a:off x="7173675" y="2678897"/>
            <a:ext cx="1382321" cy="1834006"/>
            <a:chOff x="7273066" y="2830215"/>
            <a:chExt cx="1382321" cy="1834006"/>
          </a:xfrm>
        </p:grpSpPr>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3915" t="13489" r="70042" b="31628"/>
            <a:stretch/>
          </p:blipFill>
          <p:spPr>
            <a:xfrm>
              <a:off x="7273066" y="2830215"/>
              <a:ext cx="1382321" cy="1642086"/>
            </a:xfrm>
            <a:prstGeom prst="rect">
              <a:avLst/>
            </a:prstGeom>
          </p:spPr>
        </p:pic>
        <p:sp>
          <p:nvSpPr>
            <p:cNvPr id="39" name="TextBox 38"/>
            <p:cNvSpPr txBox="1"/>
            <p:nvPr/>
          </p:nvSpPr>
          <p:spPr>
            <a:xfrm>
              <a:off x="7644177" y="4387222"/>
              <a:ext cx="748217" cy="276999"/>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Worker</a:t>
              </a:r>
            </a:p>
          </p:txBody>
        </p:sp>
      </p:grpSp>
      <p:grpSp>
        <p:nvGrpSpPr>
          <p:cNvPr id="46" name="Group 45"/>
          <p:cNvGrpSpPr/>
          <p:nvPr/>
        </p:nvGrpSpPr>
        <p:grpSpPr>
          <a:xfrm>
            <a:off x="9717450" y="2604262"/>
            <a:ext cx="1259827" cy="1737773"/>
            <a:chOff x="9624419" y="2926448"/>
            <a:chExt cx="1259827" cy="1737773"/>
          </a:xfrm>
        </p:grpSpPr>
        <p:sp>
          <p:nvSpPr>
            <p:cNvPr id="42" name="TextBox 41"/>
            <p:cNvSpPr txBox="1"/>
            <p:nvPr/>
          </p:nvSpPr>
          <p:spPr>
            <a:xfrm>
              <a:off x="9880224" y="4387222"/>
              <a:ext cx="837395" cy="276999"/>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Customer</a:t>
              </a:r>
            </a:p>
          </p:txBody>
        </p:sp>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2735" t="17778" r="73549" b="30519"/>
            <a:stretch/>
          </p:blipFill>
          <p:spPr>
            <a:xfrm>
              <a:off x="9624419" y="2926448"/>
              <a:ext cx="1259827" cy="1635789"/>
            </a:xfrm>
            <a:prstGeom prst="rect">
              <a:avLst/>
            </a:prstGeom>
          </p:spPr>
        </p:pic>
      </p:grpSp>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66950" t="7099" r="16765" b="66650"/>
          <a:stretch/>
        </p:blipFill>
        <p:spPr>
          <a:xfrm rot="14366085">
            <a:off x="8315887" y="3047830"/>
            <a:ext cx="1479761" cy="1220538"/>
          </a:xfrm>
          <a:prstGeom prst="rect">
            <a:avLst/>
          </a:prstGeom>
        </p:spPr>
      </p:pic>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l="66950" t="7099" r="16765" b="66650"/>
          <a:stretch/>
        </p:blipFill>
        <p:spPr>
          <a:xfrm rot="14366085">
            <a:off x="8320908" y="4970964"/>
            <a:ext cx="1479761" cy="1220538"/>
          </a:xfrm>
          <a:prstGeom prst="rect">
            <a:avLst/>
          </a:prstGeom>
        </p:spPr>
      </p:pic>
      <p:grpSp>
        <p:nvGrpSpPr>
          <p:cNvPr id="51" name="Group 50"/>
          <p:cNvGrpSpPr/>
          <p:nvPr/>
        </p:nvGrpSpPr>
        <p:grpSpPr>
          <a:xfrm>
            <a:off x="7244765" y="4541219"/>
            <a:ext cx="1209307" cy="1760979"/>
            <a:chOff x="7273066" y="866871"/>
            <a:chExt cx="1323543" cy="1848529"/>
          </a:xfrm>
        </p:grpSpPr>
        <p:sp>
          <p:nvSpPr>
            <p:cNvPr id="52" name="TextBox 51"/>
            <p:cNvSpPr txBox="1"/>
            <p:nvPr/>
          </p:nvSpPr>
          <p:spPr>
            <a:xfrm>
              <a:off x="7590548" y="2438401"/>
              <a:ext cx="748217" cy="276999"/>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Worker</a:t>
              </a:r>
            </a:p>
          </p:txBody>
        </p:sp>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l="60606" t="14518" r="16846" b="34815"/>
            <a:stretch/>
          </p:blipFill>
          <p:spPr>
            <a:xfrm>
              <a:off x="7273066" y="866871"/>
              <a:ext cx="1323543" cy="1676487"/>
            </a:xfrm>
            <a:prstGeom prst="rect">
              <a:avLst/>
            </a:prstGeom>
          </p:spPr>
        </p:pic>
      </p:grpSp>
      <p:grpSp>
        <p:nvGrpSpPr>
          <p:cNvPr id="54" name="Group 53"/>
          <p:cNvGrpSpPr/>
          <p:nvPr/>
        </p:nvGrpSpPr>
        <p:grpSpPr>
          <a:xfrm>
            <a:off x="9645192" y="4423078"/>
            <a:ext cx="1382321" cy="1834006"/>
            <a:chOff x="7273066" y="2830215"/>
            <a:chExt cx="1382321" cy="1834006"/>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l="3915" t="13489" r="70042" b="31628"/>
            <a:stretch/>
          </p:blipFill>
          <p:spPr>
            <a:xfrm>
              <a:off x="7273066" y="2830215"/>
              <a:ext cx="1382321" cy="1642086"/>
            </a:xfrm>
            <a:prstGeom prst="rect">
              <a:avLst/>
            </a:prstGeom>
          </p:spPr>
        </p:pic>
        <p:sp>
          <p:nvSpPr>
            <p:cNvPr id="56" name="TextBox 55"/>
            <p:cNvSpPr txBox="1"/>
            <p:nvPr/>
          </p:nvSpPr>
          <p:spPr>
            <a:xfrm>
              <a:off x="7644177" y="4387222"/>
              <a:ext cx="748217" cy="276999"/>
            </a:xfrm>
            <a:prstGeom prst="rect">
              <a:avLst/>
            </a:prstGeom>
            <a:noFill/>
            <a:ln w="57150">
              <a:solidFill>
                <a:schemeClr val="tx1"/>
              </a:solidFill>
            </a:ln>
          </p:spPr>
          <p:txBody>
            <a:bodyPr wrap="squar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Worker</a:t>
              </a:r>
            </a:p>
          </p:txBody>
        </p:sp>
      </p:grpSp>
      <p:sp>
        <p:nvSpPr>
          <p:cNvPr id="30" name="Rectangle 29"/>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31" name="Picture 30"/>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1157439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34544" y="-10160"/>
            <a:ext cx="2026025" cy="1613647"/>
          </a:xfrm>
          <a:prstGeom prst="rect">
            <a:avLst/>
          </a:prstGeom>
        </p:spPr>
      </p:pic>
      <p:sp>
        <p:nvSpPr>
          <p:cNvPr id="9" name="TextBox 8"/>
          <p:cNvSpPr txBox="1"/>
          <p:nvPr/>
        </p:nvSpPr>
        <p:spPr>
          <a:xfrm>
            <a:off x="745289" y="163045"/>
            <a:ext cx="1111785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at work</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287" y="796663"/>
            <a:ext cx="7119547" cy="40132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643095" y="4642214"/>
            <a:ext cx="11220044" cy="634837"/>
          </a:xfrm>
          <a:prstGeom prst="rect">
            <a:avLst/>
          </a:prstGeom>
        </p:spPr>
      </p:pic>
      <p:sp>
        <p:nvSpPr>
          <p:cNvPr id="10" name="Rectangle 9"/>
          <p:cNvSpPr/>
          <p:nvPr/>
        </p:nvSpPr>
        <p:spPr>
          <a:xfrm>
            <a:off x="992692" y="5196007"/>
            <a:ext cx="10409254" cy="1231106"/>
          </a:xfrm>
          <a:prstGeom prst="rect">
            <a:avLst/>
          </a:prstGeom>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If you sexually harass someone at work you can be fired and it can be hard to find another job.</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84060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6054" y="432339"/>
            <a:ext cx="11117850" cy="646331"/>
          </a:xfrm>
          <a:prstGeom prst="rect">
            <a:avLst/>
          </a:prstGeom>
          <a:noFill/>
        </p:spPr>
        <p:txBody>
          <a:bodyPr wrap="square" rtlCol="0">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Sexual harassment in the community</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0" y="0"/>
            <a:ext cx="2088777" cy="16943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047" y="1806976"/>
            <a:ext cx="5047463" cy="2691462"/>
          </a:xfrm>
          <a:prstGeom prst="rect">
            <a:avLst/>
          </a:prstGeom>
        </p:spPr>
      </p:pic>
      <p:grpSp>
        <p:nvGrpSpPr>
          <p:cNvPr id="8" name="Group 7"/>
          <p:cNvGrpSpPr/>
          <p:nvPr/>
        </p:nvGrpSpPr>
        <p:grpSpPr>
          <a:xfrm>
            <a:off x="3440032" y="1302395"/>
            <a:ext cx="4789322" cy="3252907"/>
            <a:chOff x="6891101" y="1336174"/>
            <a:chExt cx="5653389" cy="4059101"/>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1101" y="2208530"/>
              <a:ext cx="5653389" cy="3186745"/>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0337" b="59608"/>
            <a:stretch/>
          </p:blipFill>
          <p:spPr>
            <a:xfrm>
              <a:off x="8034815" y="1336174"/>
              <a:ext cx="1682980" cy="1291811"/>
            </a:xfrm>
            <a:prstGeom prst="rect">
              <a:avLst/>
            </a:prstGeom>
          </p:spPr>
        </p:pic>
      </p:grpSp>
      <p:sp>
        <p:nvSpPr>
          <p:cNvPr id="14" name="TextBox 13"/>
          <p:cNvSpPr txBox="1"/>
          <p:nvPr/>
        </p:nvSpPr>
        <p:spPr>
          <a:xfrm>
            <a:off x="4683772" y="1408872"/>
            <a:ext cx="697178" cy="584775"/>
          </a:xfrm>
          <a:prstGeom prst="rect">
            <a:avLst/>
          </a:prstGeom>
          <a:noFill/>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Hey sexy!</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884" t="48105" r="15620" b="40523"/>
          <a:stretch/>
        </p:blipFill>
        <p:spPr>
          <a:xfrm>
            <a:off x="683466" y="4555302"/>
            <a:ext cx="11220044" cy="634837"/>
          </a:xfrm>
          <a:prstGeom prst="rect">
            <a:avLst/>
          </a:prstGeom>
        </p:spPr>
      </p:pic>
      <p:sp>
        <p:nvSpPr>
          <p:cNvPr id="16" name="Rectangle 15"/>
          <p:cNvSpPr/>
          <p:nvPr/>
        </p:nvSpPr>
        <p:spPr>
          <a:xfrm>
            <a:off x="1044388" y="5205823"/>
            <a:ext cx="10409254" cy="1231106"/>
          </a:xfrm>
          <a:prstGeom prst="rect">
            <a:avLst/>
          </a:prstGeom>
        </p:spPr>
        <p:txBody>
          <a:bodyPr wrap="square">
            <a:sp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Sexual harassment can happen on the street, the bus, at a restaurant, or in a community place like a gym. </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7" name="F5161B84-501A-4100-BEC6-4016D2920454" descr="F5161B84-501A-4100-BEC6-4016D292045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054" y="1838047"/>
            <a:ext cx="4662808" cy="26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51544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439706" y="103839"/>
            <a:ext cx="5496560" cy="707886"/>
          </a:xfrm>
          <a:prstGeom prst="rect">
            <a:avLst/>
          </a:prstGeom>
          <a:noFill/>
        </p:spPr>
        <p:txBody>
          <a:bodyPr wrap="square" rtlCol="0">
            <a:sp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Catcalling</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0160" y="0"/>
            <a:ext cx="2088777" cy="169433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133" y="959739"/>
            <a:ext cx="10463707" cy="5898261"/>
          </a:xfrm>
          <a:prstGeom prst="rect">
            <a:avLst/>
          </a:prstGeom>
        </p:spPr>
      </p:pic>
      <p:sp>
        <p:nvSpPr>
          <p:cNvPr id="8" name="Rectangle 7"/>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72159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705" t="16863" r="71400" b="47582"/>
          <a:stretch/>
        </p:blipFill>
        <p:spPr>
          <a:xfrm>
            <a:off x="5767759" y="3271398"/>
            <a:ext cx="1983003" cy="199769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5305" t="14053" r="46274" b="54575"/>
          <a:stretch/>
        </p:blipFill>
        <p:spPr>
          <a:xfrm>
            <a:off x="6382382" y="1538884"/>
            <a:ext cx="1968870" cy="189011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3713551" y="1934398"/>
            <a:ext cx="2146766" cy="229113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3884" t="2401" r="2915" b="19087"/>
          <a:stretch/>
        </p:blipFill>
        <p:spPr>
          <a:xfrm>
            <a:off x="8245243" y="2976427"/>
            <a:ext cx="2601159" cy="1572604"/>
          </a:xfrm>
          <a:prstGeom prst="rect">
            <a:avLst/>
          </a:prstGeom>
        </p:spPr>
      </p:pic>
      <p:sp>
        <p:nvSpPr>
          <p:cNvPr id="18" name="Rectangle 17"/>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757151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1050" cy="6858000"/>
          </a:xfrm>
          <a:prstGeom prst="rect">
            <a:avLst/>
          </a:prstGeom>
        </p:spPr>
      </p:pic>
      <p:sp>
        <p:nvSpPr>
          <p:cNvPr id="6"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45075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8884"/>
            <a:ext cx="14176760" cy="6858000"/>
            <a:chOff x="0" y="0"/>
            <a:chExt cx="14176760" cy="68580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10" name="TextBox 9"/>
            <p:cNvSpPr txBox="1"/>
            <p:nvPr/>
          </p:nvSpPr>
          <p:spPr>
            <a:xfrm>
              <a:off x="8330781" y="802217"/>
              <a:ext cx="2886541"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is sexual harassment?</a:t>
              </a:r>
            </a:p>
          </p:txBody>
        </p:sp>
        <p:sp>
          <p:nvSpPr>
            <p:cNvPr id="11" name="TextBox 10"/>
            <p:cNvSpPr txBox="1"/>
            <p:nvPr/>
          </p:nvSpPr>
          <p:spPr>
            <a:xfrm>
              <a:off x="6982673" y="2447729"/>
              <a:ext cx="719408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School, work, and community</a:t>
              </a:r>
            </a:p>
          </p:txBody>
        </p:sp>
        <p:sp>
          <p:nvSpPr>
            <p:cNvPr id="12" name="TextBox 11"/>
            <p:cNvSpPr txBox="1"/>
            <p:nvPr/>
          </p:nvSpPr>
          <p:spPr>
            <a:xfrm>
              <a:off x="4306776" y="4736197"/>
              <a:ext cx="6272939"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can you do?</a:t>
              </a:r>
            </a:p>
          </p:txBody>
        </p:sp>
        <p:sp>
          <p:nvSpPr>
            <p:cNvPr id="13" name="TextBox 12"/>
            <p:cNvSpPr txBox="1"/>
            <p:nvPr/>
          </p:nvSpPr>
          <p:spPr>
            <a:xfrm>
              <a:off x="8707162" y="5619926"/>
              <a:ext cx="37451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Poster activity</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081" y="424777"/>
              <a:ext cx="3104114" cy="1749751"/>
            </a:xfrm>
            <a:prstGeom prst="rect">
              <a:avLst/>
            </a:prstGeom>
          </p:spPr>
        </p:pic>
        <p:sp>
          <p:nvSpPr>
            <p:cNvPr id="15" name="TextBox 14"/>
            <p:cNvSpPr txBox="1"/>
            <p:nvPr/>
          </p:nvSpPr>
          <p:spPr>
            <a:xfrm>
              <a:off x="3879538" y="3557224"/>
              <a:ext cx="268827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Brain break</a:t>
              </a:r>
            </a:p>
          </p:txBody>
        </p:sp>
        <p:pic>
          <p:nvPicPr>
            <p:cNvPr id="16" name="Picture 15"/>
            <p:cNvPicPr>
              <a:picLocks noChangeAspect="1"/>
            </p:cNvPicPr>
            <p:nvPr/>
          </p:nvPicPr>
          <p:blipFill>
            <a:blip r:embed="rId5"/>
            <a:stretch>
              <a:fillRect/>
            </a:stretch>
          </p:blipFill>
          <p:spPr>
            <a:xfrm>
              <a:off x="2383578" y="3300060"/>
              <a:ext cx="1568990" cy="1098788"/>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764" y="5224954"/>
              <a:ext cx="2819106" cy="1589095"/>
            </a:xfrm>
            <a:prstGeom prst="rect">
              <a:avLst/>
            </a:prstGeom>
          </p:spPr>
        </p:pic>
        <p:pic>
          <p:nvPicPr>
            <p:cNvPr id="18" name="Picture 2" descr="959e9bd7-dd24-4c08-9983-b70764a866c5@namprd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330" y="4337608"/>
              <a:ext cx="2436606" cy="13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2529240" y="2190025"/>
              <a:ext cx="4328509" cy="968484"/>
              <a:chOff x="207264" y="2802722"/>
              <a:chExt cx="11777590" cy="2788772"/>
            </a:xfrm>
          </p:grpSpPr>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27474" r="20555" b="39894"/>
              <a:stretch/>
            </p:blipFill>
            <p:spPr>
              <a:xfrm>
                <a:off x="8392999" y="2802722"/>
                <a:ext cx="3591855" cy="2788772"/>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27474" r="20555" b="39894"/>
              <a:stretch/>
            </p:blipFill>
            <p:spPr>
              <a:xfrm>
                <a:off x="4345850" y="2950464"/>
                <a:ext cx="3890505" cy="2641030"/>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27474" r="20555" b="39894"/>
              <a:stretch/>
            </p:blipFill>
            <p:spPr>
              <a:xfrm>
                <a:off x="207264" y="2802722"/>
                <a:ext cx="3965148" cy="277754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5222" y="3088071"/>
                <a:ext cx="3381978" cy="2392696"/>
              </a:xfrm>
              <a:prstGeom prst="rect">
                <a:avLst/>
              </a:prstGeom>
            </p:spPr>
          </p:pic>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l="11199" t="30041" r="513" b="-1"/>
              <a:stretch/>
            </p:blipFill>
            <p:spPr>
              <a:xfrm>
                <a:off x="4444547" y="3227294"/>
                <a:ext cx="3675326" cy="2253473"/>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932" y="3088071"/>
                <a:ext cx="3715812" cy="2360047"/>
              </a:xfrm>
              <a:prstGeom prst="rect">
                <a:avLst/>
              </a:prstGeom>
            </p:spPr>
          </p:pic>
        </p:grpSp>
      </p:grpSp>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375335" y="1004046"/>
            <a:ext cx="1452282" cy="1246094"/>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437797" y="2075872"/>
            <a:ext cx="1452282" cy="1246094"/>
          </a:xfrm>
          <a:prstGeom prst="rect">
            <a:avLst/>
          </a:prstGeom>
        </p:spPr>
      </p:pic>
      <p:sp>
        <p:nvSpPr>
          <p:cNvPr id="28" name="Rectangle 27"/>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9" name="Picture 28"/>
          <p:cNvPicPr>
            <a:picLocks noChangeAspect="1"/>
          </p:cNvPicPr>
          <p:nvPr/>
        </p:nvPicPr>
        <p:blipFill rotWithShape="1">
          <a:blip r:embed="rId1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2" name="Picture 1">
            <a:extLst>
              <a:ext uri="{FF2B5EF4-FFF2-40B4-BE49-F238E27FC236}">
                <a16:creationId xmlns:a16="http://schemas.microsoft.com/office/drawing/2014/main" id="{024639FE-FBA8-2465-F950-4D483949C754}"/>
              </a:ext>
            </a:extLst>
          </p:cNvPr>
          <p:cNvPicPr>
            <a:picLocks noChangeAspect="1"/>
          </p:cNvPicPr>
          <p:nvPr/>
        </p:nvPicPr>
        <p:blipFill>
          <a:blip r:embed="rId16"/>
          <a:stretch>
            <a:fillRect/>
          </a:stretch>
        </p:blipFill>
        <p:spPr>
          <a:xfrm>
            <a:off x="1391979" y="3118554"/>
            <a:ext cx="1450974" cy="1243692"/>
          </a:xfrm>
          <a:prstGeom prst="rect">
            <a:avLst/>
          </a:prstGeom>
        </p:spPr>
      </p:pic>
    </p:spTree>
    <p:extLst>
      <p:ext uri="{BB962C8B-B14F-4D97-AF65-F5344CB8AC3E}">
        <p14:creationId xmlns:p14="http://schemas.microsoft.com/office/powerpoint/2010/main" val="1888372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290" y="134302"/>
            <a:ext cx="6233160" cy="1325563"/>
          </a:xfrm>
        </p:spPr>
        <p:txBody>
          <a:bodyPr>
            <a:norm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Stop and Think</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943" y="3031959"/>
            <a:ext cx="6377797" cy="359508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10160" y="0"/>
            <a:ext cx="2088777" cy="1694330"/>
          </a:xfrm>
          <a:prstGeom prst="rect">
            <a:avLst/>
          </a:prstGeom>
        </p:spPr>
      </p:pic>
      <p:sp>
        <p:nvSpPr>
          <p:cNvPr id="9" name="TextBox 8"/>
          <p:cNvSpPr txBox="1"/>
          <p:nvPr/>
        </p:nvSpPr>
        <p:spPr>
          <a:xfrm>
            <a:off x="5301205" y="1764003"/>
            <a:ext cx="6238754" cy="3108543"/>
          </a:xfrm>
          <a:prstGeom prst="rect">
            <a:avLst/>
          </a:prstGeom>
          <a:noFill/>
        </p:spPr>
        <p:txBody>
          <a:bodyPr wrap="square" rtlCol="0">
            <a:spAutoFit/>
          </a:bodyPr>
          <a:lstStyle/>
          <a:p>
            <a:pPr marL="342900" indent="-342900">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Do I have consent to do or say this?</a:t>
            </a:r>
          </a:p>
          <a:p>
            <a:pPr marL="342900" indent="-342900">
              <a:buAutoNum type="arabicPeriod"/>
            </a:pPr>
            <a:endParaRPr lang="en-US" sz="2800" dirty="0">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Did I ask for consent?</a:t>
            </a:r>
          </a:p>
          <a:p>
            <a:pPr marL="342900" indent="-342900">
              <a:buAutoNum type="arabicPeriod"/>
            </a:pPr>
            <a:endParaRPr lang="en-US" sz="2800" dirty="0">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Is this okay to say or do here?</a:t>
            </a:r>
          </a:p>
          <a:p>
            <a:pPr marL="342900" indent="-342900">
              <a:buAutoNum type="arabicPeriod"/>
            </a:pPr>
            <a:endParaRPr lang="en-US" sz="2800" dirty="0">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What will happen if I say or do this? </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4331" r="6901"/>
          <a:stretch/>
        </p:blipFill>
        <p:spPr>
          <a:xfrm>
            <a:off x="4017830" y="948438"/>
            <a:ext cx="1066801" cy="5982744"/>
          </a:xfrm>
          <a:prstGeom prst="rect">
            <a:avLst/>
          </a:prstGeom>
        </p:spPr>
      </p:pic>
      <p:pic>
        <p:nvPicPr>
          <p:cNvPr id="1026" name="Picture 2" descr="912a1889-4ab0-4899-a0de-40e544d28213@namprd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846" y="991442"/>
            <a:ext cx="5274700" cy="29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77612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76400" y="404238"/>
            <a:ext cx="10515600" cy="1325563"/>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Being nice or sexual harassment?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4748" y="-14748"/>
            <a:ext cx="2026025" cy="161364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rot="16200000">
            <a:off x="5409041" y="-1195506"/>
            <a:ext cx="965877" cy="12049437"/>
          </a:xfrm>
          <a:prstGeom prst="rect">
            <a:avLst/>
          </a:prstGeom>
        </p:spPr>
      </p:pic>
      <p:sp>
        <p:nvSpPr>
          <p:cNvPr id="11" name="TextBox 10"/>
          <p:cNvSpPr txBox="1"/>
          <p:nvPr/>
        </p:nvSpPr>
        <p:spPr>
          <a:xfrm>
            <a:off x="6007789" y="2254364"/>
            <a:ext cx="4256833" cy="1569660"/>
          </a:xfrm>
          <a:prstGeom prst="rect">
            <a:avLst/>
          </a:prstGeom>
          <a:noFill/>
        </p:spPr>
        <p:txBody>
          <a:bodyPr wrap="square" rtlCol="0">
            <a:sp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Your coworker makes kissing noises at you.</a:t>
            </a:r>
          </a:p>
        </p:txBody>
      </p:sp>
      <p:grpSp>
        <p:nvGrpSpPr>
          <p:cNvPr id="13" name="Group 12"/>
          <p:cNvGrpSpPr/>
          <p:nvPr/>
        </p:nvGrpSpPr>
        <p:grpSpPr>
          <a:xfrm>
            <a:off x="2011277" y="4922800"/>
            <a:ext cx="3349180" cy="1451974"/>
            <a:chOff x="1836954" y="3491605"/>
            <a:chExt cx="3564835" cy="1641137"/>
          </a:xfrm>
        </p:grpSpPr>
        <p:sp>
          <p:nvSpPr>
            <p:cNvPr id="18" name="Rectangle 17"/>
            <p:cNvSpPr/>
            <p:nvPr/>
          </p:nvSpPr>
          <p:spPr>
            <a:xfrm>
              <a:off x="1836954" y="3491605"/>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5"/>
              <a:ext cx="1780286" cy="1641137"/>
            </a:xfrm>
            <a:prstGeom prst="rect">
              <a:avLst/>
            </a:prstGeom>
          </p:spPr>
        </p:pic>
        <p:sp>
          <p:nvSpPr>
            <p:cNvPr id="20"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ahoma" panose="020B0604030504040204" pitchFamily="34" charset="0"/>
                  <a:ea typeface="Tahoma" panose="020B0604030504040204" pitchFamily="34" charset="0"/>
                  <a:cs typeface="Tahoma" panose="020B0604030504040204" pitchFamily="34" charset="0"/>
                </a:rPr>
                <a:t>Being nice</a:t>
              </a:r>
            </a:p>
          </p:txBody>
        </p:sp>
      </p:grpSp>
      <p:grpSp>
        <p:nvGrpSpPr>
          <p:cNvPr id="14" name="Group 13"/>
          <p:cNvGrpSpPr/>
          <p:nvPr/>
        </p:nvGrpSpPr>
        <p:grpSpPr>
          <a:xfrm>
            <a:off x="6488501" y="4871434"/>
            <a:ext cx="3660312" cy="1537399"/>
            <a:chOff x="6790211" y="3505526"/>
            <a:chExt cx="3680658" cy="1695962"/>
          </a:xfrm>
        </p:grpSpPr>
        <p:sp>
          <p:nvSpPr>
            <p:cNvPr id="15" name="Rectangle 14"/>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54792" y="3557933"/>
              <a:ext cx="1492283" cy="1643555"/>
            </a:xfrm>
            <a:prstGeom prst="rect">
              <a:avLst/>
            </a:prstGeom>
          </p:spPr>
        </p:pic>
        <p:sp>
          <p:nvSpPr>
            <p:cNvPr id="17" name="Title 1"/>
            <p:cNvSpPr txBox="1">
              <a:spLocks/>
            </p:cNvSpPr>
            <p:nvPr/>
          </p:nvSpPr>
          <p:spPr>
            <a:xfrm>
              <a:off x="8310753" y="3727496"/>
              <a:ext cx="2160116" cy="1194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Sexual </a:t>
              </a:r>
            </a:p>
            <a:p>
              <a:pPr algn="ctr"/>
              <a:r>
                <a:rPr lang="en-US" sz="2400" b="1" dirty="0">
                  <a:latin typeface="Tahoma" panose="020B0604030504040204" pitchFamily="34" charset="0"/>
                  <a:ea typeface="Tahoma" panose="020B0604030504040204" pitchFamily="34" charset="0"/>
                  <a:cs typeface="Tahoma" panose="020B0604030504040204" pitchFamily="34" charset="0"/>
                </a:rPr>
                <a:t>harassment   </a:t>
              </a:r>
            </a:p>
          </p:txBody>
        </p:sp>
      </p:grpSp>
      <p:pic>
        <p:nvPicPr>
          <p:cNvPr id="21" name="F5161B84-501A-4100-BEC6-4016D2920454" descr="F5161B84-501A-4100-BEC6-4016D29204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69" y="1466681"/>
            <a:ext cx="6151831" cy="346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45998" y="249754"/>
            <a:ext cx="1370700" cy="542321"/>
          </a:xfrm>
          <a:prstGeom prst="rect">
            <a:avLst/>
          </a:prstGeom>
        </p:spPr>
      </p:pic>
    </p:spTree>
    <p:extLst>
      <p:ext uri="{BB962C8B-B14F-4D97-AF65-F5344CB8AC3E}">
        <p14:creationId xmlns:p14="http://schemas.microsoft.com/office/powerpoint/2010/main" val="412002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1779818" y="505151"/>
            <a:ext cx="10515600" cy="1325563"/>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Being nice or sexual harassment?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4748" y="-14748"/>
            <a:ext cx="2026025" cy="161364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rot="16200000">
            <a:off x="5395853" y="-1188551"/>
            <a:ext cx="965877" cy="12049437"/>
          </a:xfrm>
          <a:prstGeom prst="rect">
            <a:avLst/>
          </a:prstGeom>
        </p:spPr>
      </p:pic>
      <p:sp>
        <p:nvSpPr>
          <p:cNvPr id="11" name="TextBox 10"/>
          <p:cNvSpPr txBox="1"/>
          <p:nvPr/>
        </p:nvSpPr>
        <p:spPr>
          <a:xfrm>
            <a:off x="6455744" y="2314584"/>
            <a:ext cx="4256833" cy="1569660"/>
          </a:xfrm>
          <a:prstGeom prst="rect">
            <a:avLst/>
          </a:prstGeom>
          <a:noFill/>
        </p:spPr>
        <p:txBody>
          <a:bodyPr wrap="square" rtlCol="0">
            <a:sp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Your boss says you look hot in your work uniform.</a:t>
            </a:r>
          </a:p>
        </p:txBody>
      </p:sp>
      <p:grpSp>
        <p:nvGrpSpPr>
          <p:cNvPr id="12" name="Group 11"/>
          <p:cNvGrpSpPr/>
          <p:nvPr/>
        </p:nvGrpSpPr>
        <p:grpSpPr>
          <a:xfrm>
            <a:off x="1925466" y="4953698"/>
            <a:ext cx="3349180" cy="1451974"/>
            <a:chOff x="1836954" y="3491605"/>
            <a:chExt cx="3564835" cy="1641137"/>
          </a:xfrm>
        </p:grpSpPr>
        <p:sp>
          <p:nvSpPr>
            <p:cNvPr id="13" name="Rectangle 12"/>
            <p:cNvSpPr/>
            <p:nvPr/>
          </p:nvSpPr>
          <p:spPr>
            <a:xfrm>
              <a:off x="1836954" y="3491605"/>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5"/>
              <a:ext cx="1780286" cy="1641137"/>
            </a:xfrm>
            <a:prstGeom prst="rect">
              <a:avLst/>
            </a:prstGeom>
          </p:spPr>
        </p:pic>
        <p:sp>
          <p:nvSpPr>
            <p:cNvPr id="15"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ahoma" panose="020B0604030504040204" pitchFamily="34" charset="0"/>
                  <a:ea typeface="Tahoma" panose="020B0604030504040204" pitchFamily="34" charset="0"/>
                  <a:cs typeface="Tahoma" panose="020B0604030504040204" pitchFamily="34" charset="0"/>
                </a:rPr>
                <a:t>Being nice</a:t>
              </a:r>
            </a:p>
          </p:txBody>
        </p:sp>
      </p:grpSp>
      <p:grpSp>
        <p:nvGrpSpPr>
          <p:cNvPr id="16" name="Group 15"/>
          <p:cNvGrpSpPr/>
          <p:nvPr/>
        </p:nvGrpSpPr>
        <p:grpSpPr>
          <a:xfrm>
            <a:off x="6726932" y="4875068"/>
            <a:ext cx="3660312" cy="1489892"/>
            <a:chOff x="6790211" y="3503108"/>
            <a:chExt cx="3680658" cy="1643555"/>
          </a:xfrm>
        </p:grpSpPr>
        <p:sp>
          <p:nvSpPr>
            <p:cNvPr id="17" name="Rectangle 16"/>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1938" y="3503108"/>
              <a:ext cx="1492283" cy="1643555"/>
            </a:xfrm>
            <a:prstGeom prst="rect">
              <a:avLst/>
            </a:prstGeom>
          </p:spPr>
        </p:pic>
        <p:sp>
          <p:nvSpPr>
            <p:cNvPr id="19" name="Title 1"/>
            <p:cNvSpPr txBox="1">
              <a:spLocks/>
            </p:cNvSpPr>
            <p:nvPr/>
          </p:nvSpPr>
          <p:spPr>
            <a:xfrm>
              <a:off x="8310753" y="3727496"/>
              <a:ext cx="2160116" cy="1194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Sexual </a:t>
              </a:r>
            </a:p>
            <a:p>
              <a:pPr algn="ctr"/>
              <a:r>
                <a:rPr lang="en-US" sz="2400" b="1" dirty="0">
                  <a:latin typeface="Tahoma" panose="020B0604030504040204" pitchFamily="34" charset="0"/>
                  <a:ea typeface="Tahoma" panose="020B0604030504040204" pitchFamily="34" charset="0"/>
                  <a:cs typeface="Tahoma" panose="020B0604030504040204" pitchFamily="34" charset="0"/>
                </a:rPr>
                <a:t>harassment   </a:t>
              </a:r>
            </a:p>
          </p:txBody>
        </p:sp>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1348288"/>
            <a:ext cx="5764542" cy="3249400"/>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70337" b="59608"/>
          <a:stretch/>
        </p:blipFill>
        <p:spPr>
          <a:xfrm rot="18298713">
            <a:off x="2848421" y="1479959"/>
            <a:ext cx="1663416" cy="1276794"/>
          </a:xfrm>
          <a:prstGeom prst="rect">
            <a:avLst/>
          </a:prstGeom>
        </p:spPr>
      </p:pic>
      <p:sp>
        <p:nvSpPr>
          <p:cNvPr id="22" name="TextBox 21"/>
          <p:cNvSpPr txBox="1"/>
          <p:nvPr/>
        </p:nvSpPr>
        <p:spPr>
          <a:xfrm>
            <a:off x="3094557" y="1942119"/>
            <a:ext cx="1358178" cy="584775"/>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You look hot!</a:t>
            </a:r>
          </a:p>
        </p:txBody>
      </p:sp>
      <p:sp>
        <p:nvSpPr>
          <p:cNvPr id="23" name="Rectangle 22"/>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184925"/>
            <a:ext cx="1370700" cy="542321"/>
          </a:xfrm>
          <a:prstGeom prst="rect">
            <a:avLst/>
          </a:prstGeom>
        </p:spPr>
      </p:pic>
    </p:spTree>
    <p:extLst>
      <p:ext uri="{BB962C8B-B14F-4D97-AF65-F5344CB8AC3E}">
        <p14:creationId xmlns:p14="http://schemas.microsoft.com/office/powerpoint/2010/main" val="3291240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1808307" y="460088"/>
            <a:ext cx="10515600" cy="1325563"/>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Being nice or sexual harassment?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4748" y="-14748"/>
            <a:ext cx="2026025" cy="161364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rot="16200000">
            <a:off x="5383191" y="-1132201"/>
            <a:ext cx="965877" cy="12049437"/>
          </a:xfrm>
          <a:prstGeom prst="rect">
            <a:avLst/>
          </a:prstGeom>
        </p:spPr>
      </p:pic>
      <p:sp>
        <p:nvSpPr>
          <p:cNvPr id="11" name="TextBox 10"/>
          <p:cNvSpPr txBox="1"/>
          <p:nvPr/>
        </p:nvSpPr>
        <p:spPr>
          <a:xfrm>
            <a:off x="6857763" y="2168514"/>
            <a:ext cx="4256833" cy="1569660"/>
          </a:xfrm>
          <a:prstGeom prst="rect">
            <a:avLst/>
          </a:prstGeom>
          <a:noFill/>
        </p:spPr>
        <p:txBody>
          <a:bodyPr wrap="square" rtlCol="0">
            <a:sp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Your coworker tells you that you have  a cool shirt.</a:t>
            </a:r>
          </a:p>
        </p:txBody>
      </p:sp>
      <p:grpSp>
        <p:nvGrpSpPr>
          <p:cNvPr id="12" name="Group 11"/>
          <p:cNvGrpSpPr/>
          <p:nvPr/>
        </p:nvGrpSpPr>
        <p:grpSpPr>
          <a:xfrm>
            <a:off x="2104523" y="4920223"/>
            <a:ext cx="3349180" cy="1514529"/>
            <a:chOff x="1840025" y="3420900"/>
            <a:chExt cx="3564835" cy="1711843"/>
          </a:xfrm>
        </p:grpSpPr>
        <p:sp>
          <p:nvSpPr>
            <p:cNvPr id="13" name="Rectangle 12"/>
            <p:cNvSpPr/>
            <p:nvPr/>
          </p:nvSpPr>
          <p:spPr>
            <a:xfrm>
              <a:off x="1840025" y="342090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6"/>
              <a:ext cx="1780286" cy="1641137"/>
            </a:xfrm>
            <a:prstGeom prst="rect">
              <a:avLst/>
            </a:prstGeom>
          </p:spPr>
        </p:pic>
        <p:sp>
          <p:nvSpPr>
            <p:cNvPr id="15"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Tahoma" panose="020B0604030504040204" pitchFamily="34" charset="0"/>
                  <a:ea typeface="Tahoma" panose="020B0604030504040204" pitchFamily="34" charset="0"/>
                  <a:cs typeface="Tahoma" panose="020B0604030504040204" pitchFamily="34" charset="0"/>
                </a:rPr>
                <a:t>Being nice</a:t>
              </a:r>
            </a:p>
          </p:txBody>
        </p:sp>
      </p:grpSp>
      <p:grpSp>
        <p:nvGrpSpPr>
          <p:cNvPr id="16" name="Group 15"/>
          <p:cNvGrpSpPr/>
          <p:nvPr/>
        </p:nvGrpSpPr>
        <p:grpSpPr>
          <a:xfrm>
            <a:off x="6479935" y="4892517"/>
            <a:ext cx="3660312" cy="1503610"/>
            <a:chOff x="6790211" y="3505526"/>
            <a:chExt cx="3680658" cy="1658688"/>
          </a:xfrm>
        </p:grpSpPr>
        <p:sp>
          <p:nvSpPr>
            <p:cNvPr id="17" name="Rectangle 16"/>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37729" y="3520659"/>
              <a:ext cx="1492283" cy="1643555"/>
            </a:xfrm>
            <a:prstGeom prst="rect">
              <a:avLst/>
            </a:prstGeom>
          </p:spPr>
        </p:pic>
        <p:sp>
          <p:nvSpPr>
            <p:cNvPr id="19" name="Title 1"/>
            <p:cNvSpPr txBox="1">
              <a:spLocks/>
            </p:cNvSpPr>
            <p:nvPr/>
          </p:nvSpPr>
          <p:spPr>
            <a:xfrm>
              <a:off x="8310753" y="3727496"/>
              <a:ext cx="2160116" cy="1194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Sexual </a:t>
              </a:r>
            </a:p>
            <a:p>
              <a:pPr algn="ctr"/>
              <a:r>
                <a:rPr lang="en-US" sz="2400" b="1" dirty="0">
                  <a:latin typeface="Tahoma" panose="020B0604030504040204" pitchFamily="34" charset="0"/>
                  <a:ea typeface="Tahoma" panose="020B0604030504040204" pitchFamily="34" charset="0"/>
                  <a:cs typeface="Tahoma" panose="020B0604030504040204" pitchFamily="34" charset="0"/>
                </a:rPr>
                <a:t>harassment   </a:t>
              </a:r>
            </a:p>
          </p:txBody>
        </p:sp>
      </p:grpSp>
      <p:sp>
        <p:nvSpPr>
          <p:cNvPr id="22" name="TextBox 21"/>
          <p:cNvSpPr txBox="1"/>
          <p:nvPr/>
        </p:nvSpPr>
        <p:spPr>
          <a:xfrm>
            <a:off x="3779113" y="1652517"/>
            <a:ext cx="1144235" cy="584775"/>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Your shirt is so cool!</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85" y="1240578"/>
            <a:ext cx="7193292" cy="3968083"/>
          </a:xfrm>
          <a:prstGeom prst="rect">
            <a:avLst/>
          </a:prstGeom>
        </p:spPr>
      </p:pic>
      <p:sp>
        <p:nvSpPr>
          <p:cNvPr id="20" name="Rectangle 19"/>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20148" y="139840"/>
            <a:ext cx="1370700" cy="542321"/>
          </a:xfrm>
          <a:prstGeom prst="rect">
            <a:avLst/>
          </a:prstGeom>
        </p:spPr>
      </p:pic>
    </p:spTree>
    <p:extLst>
      <p:ext uri="{BB962C8B-B14F-4D97-AF65-F5344CB8AC3E}">
        <p14:creationId xmlns:p14="http://schemas.microsoft.com/office/powerpoint/2010/main" val="2572243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4748" y="0"/>
            <a:ext cx="2088777" cy="1694330"/>
          </a:xfrm>
          <a:prstGeom prst="rect">
            <a:avLst/>
          </a:prstGeom>
        </p:spPr>
      </p:pic>
      <p:sp>
        <p:nvSpPr>
          <p:cNvPr id="8" name="TextBox 7"/>
          <p:cNvSpPr txBox="1"/>
          <p:nvPr/>
        </p:nvSpPr>
        <p:spPr>
          <a:xfrm>
            <a:off x="1918020" y="118749"/>
            <a:ext cx="8041147"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1. Trust your feelings.</a:t>
            </a:r>
          </a:p>
        </p:txBody>
      </p:sp>
      <p:grpSp>
        <p:nvGrpSpPr>
          <p:cNvPr id="9" name="Group 8"/>
          <p:cNvGrpSpPr/>
          <p:nvPr/>
        </p:nvGrpSpPr>
        <p:grpSpPr>
          <a:xfrm>
            <a:off x="1432560" y="826229"/>
            <a:ext cx="9733280" cy="3007670"/>
            <a:chOff x="73606" y="2976941"/>
            <a:chExt cx="12074013" cy="3810933"/>
          </a:xfrm>
        </p:grpSpPr>
        <p:grpSp>
          <p:nvGrpSpPr>
            <p:cNvPr id="10" name="Group 9"/>
            <p:cNvGrpSpPr/>
            <p:nvPr/>
          </p:nvGrpSpPr>
          <p:grpSpPr>
            <a:xfrm>
              <a:off x="73606" y="2976941"/>
              <a:ext cx="12074013" cy="3304739"/>
              <a:chOff x="0" y="2038946"/>
              <a:chExt cx="12074013" cy="3304739"/>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503" t="47957" r="26887"/>
              <a:stretch/>
            </p:blipFill>
            <p:spPr>
              <a:xfrm>
                <a:off x="0" y="2292504"/>
                <a:ext cx="5055882" cy="305118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4503" r="26887" b="51613"/>
              <a:stretch/>
            </p:blipFill>
            <p:spPr>
              <a:xfrm>
                <a:off x="4860356" y="2038946"/>
                <a:ext cx="5005197" cy="2808402"/>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49247" r="75133"/>
              <a:stretch/>
            </p:blipFill>
            <p:spPr>
              <a:xfrm>
                <a:off x="9552039" y="2442169"/>
                <a:ext cx="2521974" cy="2901516"/>
              </a:xfrm>
              <a:prstGeom prst="rect">
                <a:avLst/>
              </a:prstGeom>
            </p:spPr>
          </p:pic>
        </p:grpSp>
        <p:sp>
          <p:nvSpPr>
            <p:cNvPr id="11" name="TextBox 10"/>
            <p:cNvSpPr txBox="1"/>
            <p:nvPr/>
          </p:nvSpPr>
          <p:spPr>
            <a:xfrm>
              <a:off x="619296" y="5890932"/>
              <a:ext cx="1528339" cy="896942"/>
            </a:xfrm>
            <a:prstGeom prst="rect">
              <a:avLst/>
            </a:prstGeom>
            <a:noFill/>
            <a:ln w="57150">
              <a:solidFill>
                <a:schemeClr val="tx1"/>
              </a:solidFill>
            </a:ln>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Grossed out</a:t>
              </a:r>
            </a:p>
          </p:txBody>
        </p:sp>
        <p:sp>
          <p:nvSpPr>
            <p:cNvPr id="12" name="TextBox 11"/>
            <p:cNvSpPr txBox="1"/>
            <p:nvPr/>
          </p:nvSpPr>
          <p:spPr>
            <a:xfrm>
              <a:off x="3024131" y="5890932"/>
              <a:ext cx="1528339" cy="506968"/>
            </a:xfrm>
            <a:prstGeom prst="rect">
              <a:avLst/>
            </a:prstGeom>
            <a:noFill/>
            <a:ln w="57150">
              <a:solidFill>
                <a:schemeClr val="tx1"/>
              </a:solidFill>
            </a:ln>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Nervous</a:t>
              </a:r>
            </a:p>
          </p:txBody>
        </p:sp>
        <p:sp>
          <p:nvSpPr>
            <p:cNvPr id="13" name="TextBox 12"/>
            <p:cNvSpPr txBox="1"/>
            <p:nvPr/>
          </p:nvSpPr>
          <p:spPr>
            <a:xfrm>
              <a:off x="5675178" y="5890931"/>
              <a:ext cx="971697" cy="506968"/>
            </a:xfrm>
            <a:prstGeom prst="rect">
              <a:avLst/>
            </a:prstGeom>
            <a:noFill/>
            <a:ln w="57150">
              <a:solidFill>
                <a:schemeClr val="tx1"/>
              </a:solidFill>
            </a:ln>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Sad</a:t>
              </a:r>
            </a:p>
          </p:txBody>
        </p:sp>
        <p:sp>
          <p:nvSpPr>
            <p:cNvPr id="14" name="TextBox 13"/>
            <p:cNvSpPr txBox="1"/>
            <p:nvPr/>
          </p:nvSpPr>
          <p:spPr>
            <a:xfrm>
              <a:off x="8278625" y="5925604"/>
              <a:ext cx="924233" cy="506968"/>
            </a:xfrm>
            <a:prstGeom prst="rect">
              <a:avLst/>
            </a:prstGeom>
            <a:noFill/>
            <a:ln w="57150">
              <a:solidFill>
                <a:schemeClr val="tx1"/>
              </a:solidFill>
            </a:ln>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Mad</a:t>
              </a:r>
            </a:p>
          </p:txBody>
        </p:sp>
        <p:sp>
          <p:nvSpPr>
            <p:cNvPr id="15" name="TextBox 14"/>
            <p:cNvSpPr txBox="1"/>
            <p:nvPr/>
          </p:nvSpPr>
          <p:spPr>
            <a:xfrm>
              <a:off x="10356959" y="5890931"/>
              <a:ext cx="1338410" cy="506968"/>
            </a:xfrm>
            <a:prstGeom prst="rect">
              <a:avLst/>
            </a:prstGeom>
            <a:noFill/>
            <a:ln w="57150">
              <a:solidFill>
                <a:schemeClr val="tx1"/>
              </a:solidFill>
            </a:ln>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Scared</a:t>
              </a:r>
            </a:p>
          </p:txBody>
        </p:sp>
      </p:grpSp>
      <p:grpSp>
        <p:nvGrpSpPr>
          <p:cNvPr id="19" name="Group 18"/>
          <p:cNvGrpSpPr/>
          <p:nvPr/>
        </p:nvGrpSpPr>
        <p:grpSpPr>
          <a:xfrm>
            <a:off x="2766109" y="3586172"/>
            <a:ext cx="5927940" cy="3337508"/>
            <a:chOff x="2766109" y="3586172"/>
            <a:chExt cx="5927940" cy="3337508"/>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109" y="3586172"/>
              <a:ext cx="5920846" cy="3337508"/>
            </a:xfrm>
            <a:prstGeom prst="rect">
              <a:avLst/>
            </a:prstGeom>
          </p:spPr>
        </p:pic>
        <p:sp>
          <p:nvSpPr>
            <p:cNvPr id="21" name="Rectangle 20"/>
            <p:cNvSpPr/>
            <p:nvPr/>
          </p:nvSpPr>
          <p:spPr>
            <a:xfrm>
              <a:off x="6042134" y="3655869"/>
              <a:ext cx="2651915" cy="890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6421120" y="4096979"/>
              <a:ext cx="2194560" cy="13589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413849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4748" y="0"/>
            <a:ext cx="2088777" cy="169433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705" t="16863" r="71400" b="47582"/>
          <a:stretch/>
        </p:blipFill>
        <p:spPr>
          <a:xfrm>
            <a:off x="1473746" y="1694330"/>
            <a:ext cx="4355452" cy="438771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6830723" y="1970908"/>
            <a:ext cx="4089968" cy="4365024"/>
          </a:xfrm>
          <a:prstGeom prst="rect">
            <a:avLst/>
          </a:prstGeom>
        </p:spPr>
      </p:pic>
      <p:sp>
        <p:nvSpPr>
          <p:cNvPr id="11" name="TextBox 10"/>
          <p:cNvSpPr txBox="1"/>
          <p:nvPr/>
        </p:nvSpPr>
        <p:spPr>
          <a:xfrm>
            <a:off x="2235476" y="368124"/>
            <a:ext cx="7791928"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2. Say your boundary.</a:t>
            </a:r>
          </a:p>
        </p:txBody>
      </p:sp>
      <p:sp>
        <p:nvSpPr>
          <p:cNvPr id="12" name="Rectangle 11"/>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81955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4748" y="0"/>
            <a:ext cx="2088777" cy="169433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7447" y="1579895"/>
            <a:ext cx="6463632" cy="4994625"/>
          </a:xfrm>
          <a:prstGeom prst="rect">
            <a:avLst/>
          </a:prstGeom>
        </p:spPr>
      </p:pic>
      <p:sp>
        <p:nvSpPr>
          <p:cNvPr id="10" name="TextBox 9"/>
          <p:cNvSpPr txBox="1"/>
          <p:nvPr/>
        </p:nvSpPr>
        <p:spPr>
          <a:xfrm>
            <a:off x="3069884" y="385500"/>
            <a:ext cx="7521678" cy="923330"/>
          </a:xfrm>
          <a:prstGeom prst="rect">
            <a:avLst/>
          </a:prstGeom>
          <a:noFill/>
        </p:spPr>
        <p:txBody>
          <a:bodyPr wrap="square" rtlCol="0">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3. Get safe.</a:t>
            </a:r>
          </a:p>
        </p:txBody>
      </p:sp>
      <p:sp>
        <p:nvSpPr>
          <p:cNvPr id="11" name="Rectangle 10"/>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1192600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015865" y="56558"/>
            <a:ext cx="10515600" cy="1325563"/>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If you see sexual harassment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0160" y="-12112"/>
            <a:ext cx="2026025" cy="1613647"/>
          </a:xfrm>
          <a:prstGeom prst="rect">
            <a:avLst/>
          </a:prstGeom>
        </p:spPr>
      </p:pic>
      <p:pic>
        <p:nvPicPr>
          <p:cNvPr id="2050" name="Picture 2" descr="959e9bd7-dd24-4c08-9983-b70764a866c5@namprd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314" y="769188"/>
            <a:ext cx="8873403" cy="500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429028" y="5912065"/>
            <a:ext cx="6241833"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If it is safe, tell the harasser to stop.</a:t>
            </a:r>
          </a:p>
        </p:txBody>
      </p:sp>
      <p:sp>
        <p:nvSpPr>
          <p:cNvPr id="11" name="TextBox 10"/>
          <p:cNvSpPr txBox="1"/>
          <p:nvPr/>
        </p:nvSpPr>
        <p:spPr>
          <a:xfrm>
            <a:off x="2549236" y="1995055"/>
            <a:ext cx="1066800"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Stop!</a:t>
            </a:r>
          </a:p>
        </p:txBody>
      </p:sp>
      <p:sp>
        <p:nvSpPr>
          <p:cNvPr id="10" name="Rectangle 9"/>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141050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1" y="-46146"/>
            <a:ext cx="11984157" cy="6858000"/>
          </a:xfrm>
          <a:prstGeom prst="rect">
            <a:avLst/>
          </a:prstGeom>
        </p:spPr>
      </p:pic>
      <p:grpSp>
        <p:nvGrpSpPr>
          <p:cNvPr id="35" name="Group 34"/>
          <p:cNvGrpSpPr/>
          <p:nvPr/>
        </p:nvGrpSpPr>
        <p:grpSpPr>
          <a:xfrm>
            <a:off x="22860" y="3334699"/>
            <a:ext cx="1580866" cy="1831271"/>
            <a:chOff x="22860" y="3128959"/>
            <a:chExt cx="1580866" cy="1831271"/>
          </a:xfrm>
        </p:grpSpPr>
        <p:sp>
          <p:nvSpPr>
            <p:cNvPr id="17" name="TextBox 16"/>
            <p:cNvSpPr txBox="1"/>
            <p:nvPr/>
          </p:nvSpPr>
          <p:spPr>
            <a:xfrm>
              <a:off x="22860" y="3128959"/>
              <a:ext cx="1580866"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a:latin typeface="Tahoma" panose="020B0604030504040204" pitchFamily="34" charset="0"/>
                  <a:ea typeface="Tahoma" panose="020B0604030504040204" pitchFamily="34" charset="0"/>
                  <a:cs typeface="Tahoma" panose="020B0604030504040204" pitchFamily="34" charset="0"/>
                </a:rPr>
                <a:t>I need help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38" name="Group 37"/>
          <p:cNvGrpSpPr/>
          <p:nvPr/>
        </p:nvGrpSpPr>
        <p:grpSpPr>
          <a:xfrm>
            <a:off x="22860" y="2037955"/>
            <a:ext cx="1579013" cy="1288137"/>
            <a:chOff x="22860" y="1832215"/>
            <a:chExt cx="1579013" cy="1288137"/>
          </a:xfrm>
        </p:grpSpPr>
        <p:sp>
          <p:nvSpPr>
            <p:cNvPr id="14" name="TextBox 13"/>
            <p:cNvSpPr txBox="1"/>
            <p:nvPr/>
          </p:nvSpPr>
          <p:spPr>
            <a:xfrm>
              <a:off x="22860" y="1843079"/>
              <a:ext cx="1579013" cy="1277273"/>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n-US" b="1" dirty="0">
                  <a:latin typeface="Tahoma" panose="020B0604030504040204" pitchFamily="34" charset="0"/>
                  <a:ea typeface="Tahoma" panose="020B0604030504040204" pitchFamily="34" charset="0"/>
                  <a:cs typeface="Tahoma" panose="020B0604030504040204" pitchFamily="34" charset="0"/>
                </a:rPr>
                <a:t>Yes</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37" name="Group 36"/>
          <p:cNvGrpSpPr/>
          <p:nvPr/>
        </p:nvGrpSpPr>
        <p:grpSpPr>
          <a:xfrm>
            <a:off x="1610201" y="2048819"/>
            <a:ext cx="1542342" cy="1286794"/>
            <a:chOff x="1655921" y="1843079"/>
            <a:chExt cx="1552076" cy="1286794"/>
          </a:xfrm>
        </p:grpSpPr>
        <p:sp>
          <p:nvSpPr>
            <p:cNvPr id="15" name="TextBox 14"/>
            <p:cNvSpPr txBox="1"/>
            <p:nvPr/>
          </p:nvSpPr>
          <p:spPr>
            <a:xfrm>
              <a:off x="1655921" y="1852600"/>
              <a:ext cx="1552076" cy="1277273"/>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r>
                <a:rPr lang="en-US" b="1" dirty="0">
                  <a:latin typeface="Tahoma" panose="020B0604030504040204" pitchFamily="34" charset="0"/>
                  <a:ea typeface="Tahoma" panose="020B0604030504040204" pitchFamily="34" charset="0"/>
                  <a:cs typeface="Tahoma" panose="020B0604030504040204" pitchFamily="34" charset="0"/>
                </a:rPr>
                <a:t>No</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33" name="Group 32"/>
          <p:cNvGrpSpPr/>
          <p:nvPr/>
        </p:nvGrpSpPr>
        <p:grpSpPr>
          <a:xfrm>
            <a:off x="1609493" y="5176829"/>
            <a:ext cx="1543050" cy="1631216"/>
            <a:chOff x="1655213" y="4971089"/>
            <a:chExt cx="1543050" cy="1631216"/>
          </a:xfrm>
        </p:grpSpPr>
        <p:sp>
          <p:nvSpPr>
            <p:cNvPr id="32" name="TextBox 31"/>
            <p:cNvSpPr txBox="1"/>
            <p:nvPr/>
          </p:nvSpPr>
          <p:spPr>
            <a:xfrm>
              <a:off x="1655213" y="4971089"/>
              <a:ext cx="1543050" cy="163121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a:latin typeface="Tahoma" panose="020B0604030504040204" pitchFamily="34" charset="0"/>
                  <a:ea typeface="Tahoma" panose="020B0604030504040204" pitchFamily="34" charset="0"/>
                  <a:cs typeface="Tahoma" panose="020B0604030504040204" pitchFamily="34" charset="0"/>
                </a:rPr>
                <a:t>Adult</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8068" y="5059116"/>
              <a:ext cx="1402992" cy="1196460"/>
            </a:xfrm>
            <a:prstGeom prst="rect">
              <a:avLst/>
            </a:prstGeom>
          </p:spPr>
        </p:pic>
      </p:grpSp>
      <p:grpSp>
        <p:nvGrpSpPr>
          <p:cNvPr id="34" name="Group 33"/>
          <p:cNvGrpSpPr/>
          <p:nvPr/>
        </p:nvGrpSpPr>
        <p:grpSpPr>
          <a:xfrm>
            <a:off x="26670" y="5173019"/>
            <a:ext cx="1579013" cy="1631216"/>
            <a:chOff x="38100" y="4967279"/>
            <a:chExt cx="1579013" cy="1631216"/>
          </a:xfrm>
        </p:grpSpPr>
        <p:sp>
          <p:nvSpPr>
            <p:cNvPr id="31" name="TextBox 30"/>
            <p:cNvSpPr txBox="1"/>
            <p:nvPr/>
          </p:nvSpPr>
          <p:spPr>
            <a:xfrm>
              <a:off x="38100" y="4967279"/>
              <a:ext cx="1579013" cy="163121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6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a:latin typeface="Tahoma" panose="020B0604030504040204" pitchFamily="34" charset="0"/>
                  <a:ea typeface="Tahoma" panose="020B0604030504040204" pitchFamily="34" charset="0"/>
                  <a:cs typeface="Tahoma" panose="020B0604030504040204" pitchFamily="34" charset="0"/>
                </a:rPr>
                <a:t>Trust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04" y="5108954"/>
              <a:ext cx="1443133" cy="1230692"/>
            </a:xfrm>
            <a:prstGeom prst="rect">
              <a:avLst/>
            </a:prstGeom>
          </p:spPr>
        </p:pic>
      </p:grpSp>
      <p:sp>
        <p:nvSpPr>
          <p:cNvPr id="12" name="Rectangle 11"/>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1616050" y="3329933"/>
            <a:ext cx="1536494" cy="1831271"/>
            <a:chOff x="1661769" y="3124193"/>
            <a:chExt cx="1554555" cy="1831271"/>
          </a:xfrm>
        </p:grpSpPr>
        <p:sp>
          <p:nvSpPr>
            <p:cNvPr id="18" name="TextBox 17"/>
            <p:cNvSpPr txBox="1"/>
            <p:nvPr/>
          </p:nvSpPr>
          <p:spPr>
            <a:xfrm>
              <a:off x="1661769" y="3124193"/>
              <a:ext cx="1554555" cy="1831271"/>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600"/>
                </a:spcBef>
              </a:pPr>
              <a:r>
                <a:rPr lang="en-US" b="1" dirty="0">
                  <a:latin typeface="Tahoma" panose="020B0604030504040204" pitchFamily="34" charset="0"/>
                  <a:ea typeface="Tahoma" panose="020B0604030504040204" pitchFamily="34" charset="0"/>
                  <a:cs typeface="Tahoma" panose="020B0604030504040204" pitchFamily="34" charset="0"/>
                </a:rPr>
                <a:t>I have a question</a:t>
              </a: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30" name="Group 29"/>
          <p:cNvGrpSpPr/>
          <p:nvPr/>
        </p:nvGrpSpPr>
        <p:grpSpPr>
          <a:xfrm>
            <a:off x="3154897" y="5173019"/>
            <a:ext cx="1824232" cy="1638835"/>
            <a:chOff x="3257767" y="5236680"/>
            <a:chExt cx="1824232" cy="1515800"/>
          </a:xfrm>
        </p:grpSpPr>
        <p:sp>
          <p:nvSpPr>
            <p:cNvPr id="19" name="TextBox 18"/>
            <p:cNvSpPr txBox="1"/>
            <p:nvPr/>
          </p:nvSpPr>
          <p:spPr>
            <a:xfrm>
              <a:off x="3257767" y="5236680"/>
              <a:ext cx="1801372" cy="1515800"/>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300"/>
                </a:spcBef>
              </a:pPr>
              <a:r>
                <a:rPr lang="en-US" b="1" dirty="0">
                  <a:latin typeface="Tahoma" panose="020B0604030504040204" pitchFamily="34" charset="0"/>
                  <a:ea typeface="Tahoma" panose="020B0604030504040204" pitchFamily="34" charset="0"/>
                  <a:cs typeface="Tahoma" panose="020B0604030504040204" pitchFamily="34" charset="0"/>
                </a:rPr>
                <a:t>Take a break</a:t>
              </a:r>
            </a:p>
          </p:txBody>
        </p:sp>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t="15162" b="14898"/>
            <a:stretch/>
          </p:blipFill>
          <p:spPr>
            <a:xfrm>
              <a:off x="3280627" y="5349240"/>
              <a:ext cx="1801372" cy="1074420"/>
            </a:xfrm>
            <a:prstGeom prst="rect">
              <a:avLst/>
            </a:prstGeom>
          </p:spPr>
        </p:pic>
      </p:grpSp>
      <p:sp>
        <p:nvSpPr>
          <p:cNvPr id="60" name="Rectangle 59"/>
          <p:cNvSpPr/>
          <p:nvPr/>
        </p:nvSpPr>
        <p:spPr>
          <a:xfrm>
            <a:off x="6459143" y="6621481"/>
            <a:ext cx="4531998" cy="246221"/>
          </a:xfrm>
          <a:prstGeom prst="rect">
            <a:avLst/>
          </a:prstGeom>
        </p:spPr>
        <p:txBody>
          <a:bodyPr wrap="square">
            <a:spAutoFit/>
          </a:bodyPr>
          <a:lstStyle/>
          <a:p>
            <a:r>
              <a:rPr lang="en-US" sz="1000" dirty="0">
                <a:solidFill>
                  <a:srgbClr val="3D4046"/>
                </a:solidFill>
                <a:latin typeface="Tahoma" panose="020B0604030504040204" pitchFamily="34" charset="0"/>
                <a:ea typeface="Tahoma" panose="020B0604030504040204" pitchFamily="34" charset="0"/>
                <a:cs typeface="Tahoma" panose="020B0604030504040204" pitchFamily="34" charset="0"/>
              </a:rPr>
              <a:t>Copyright © 2021 SymbolStix, LLC. All rights reserved. Used with Permission.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40" name="Group 39"/>
          <p:cNvGrpSpPr/>
          <p:nvPr/>
        </p:nvGrpSpPr>
        <p:grpSpPr>
          <a:xfrm>
            <a:off x="5211299" y="4971795"/>
            <a:ext cx="6887774" cy="1612811"/>
            <a:chOff x="5211830" y="4990585"/>
            <a:chExt cx="6887774" cy="1612811"/>
          </a:xfrm>
        </p:grpSpPr>
        <p:sp>
          <p:nvSpPr>
            <p:cNvPr id="41" name="Rectangle 40"/>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p:cNvGrpSpPr/>
            <p:nvPr/>
          </p:nvGrpSpPr>
          <p:grpSpPr>
            <a:xfrm>
              <a:off x="5362543" y="5119215"/>
              <a:ext cx="6627292" cy="1356986"/>
              <a:chOff x="5362543" y="5119215"/>
              <a:chExt cx="6627292" cy="1356986"/>
            </a:xfrm>
          </p:grpSpPr>
          <p:grpSp>
            <p:nvGrpSpPr>
              <p:cNvPr id="43" name="Group 42"/>
              <p:cNvGrpSpPr/>
              <p:nvPr/>
            </p:nvGrpSpPr>
            <p:grpSpPr>
              <a:xfrm>
                <a:off x="5362543" y="5121586"/>
                <a:ext cx="1230894" cy="1354217"/>
                <a:chOff x="5362543" y="5108523"/>
                <a:chExt cx="1230894" cy="1354217"/>
              </a:xfrm>
            </p:grpSpPr>
            <p:sp>
              <p:nvSpPr>
                <p:cNvPr id="56" name="TextBox 55"/>
                <p:cNvSpPr txBox="1"/>
                <p:nvPr/>
              </p:nvSpPr>
              <p:spPr>
                <a:xfrm>
                  <a:off x="5362543" y="5108523"/>
                  <a:ext cx="1230894" cy="135421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I feel</a:t>
                  </a:r>
                </a:p>
              </p:txBody>
            </p:sp>
            <p:pic>
              <p:nvPicPr>
                <p:cNvPr id="57" name="Picture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7580" y="5142338"/>
                  <a:ext cx="1156974" cy="986658"/>
                </a:xfrm>
                <a:prstGeom prst="rect">
                  <a:avLst/>
                </a:prstGeom>
              </p:spPr>
            </p:pic>
          </p:grpSp>
          <p:grpSp>
            <p:nvGrpSpPr>
              <p:cNvPr id="44" name="Group 43"/>
              <p:cNvGrpSpPr/>
              <p:nvPr/>
            </p:nvGrpSpPr>
            <p:grpSpPr>
              <a:xfrm>
                <a:off x="6607576" y="5119881"/>
                <a:ext cx="1283361" cy="1354217"/>
                <a:chOff x="6607577" y="5119881"/>
                <a:chExt cx="1256406" cy="1354217"/>
              </a:xfrm>
            </p:grpSpPr>
            <p:sp>
              <p:nvSpPr>
                <p:cNvPr id="54" name="TextBox 53"/>
                <p:cNvSpPr txBox="1"/>
                <p:nvPr/>
              </p:nvSpPr>
              <p:spPr>
                <a:xfrm>
                  <a:off x="6607577" y="5119881"/>
                  <a:ext cx="1256406" cy="135421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Happy</a:t>
                  </a:r>
                </a:p>
              </p:txBody>
            </p:sp>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8431" y="5173019"/>
                  <a:ext cx="1147512" cy="978589"/>
                </a:xfrm>
                <a:prstGeom prst="rect">
                  <a:avLst/>
                </a:prstGeom>
              </p:spPr>
            </p:pic>
          </p:grpSp>
          <p:grpSp>
            <p:nvGrpSpPr>
              <p:cNvPr id="45" name="Group 44"/>
              <p:cNvGrpSpPr/>
              <p:nvPr/>
            </p:nvGrpSpPr>
            <p:grpSpPr>
              <a:xfrm>
                <a:off x="7890938" y="5119215"/>
                <a:ext cx="1368792" cy="1354217"/>
                <a:chOff x="7890938" y="5106152"/>
                <a:chExt cx="1368792" cy="1354217"/>
              </a:xfrm>
            </p:grpSpPr>
            <p:sp>
              <p:nvSpPr>
                <p:cNvPr id="52" name="TextBox 51"/>
                <p:cNvSpPr txBox="1"/>
                <p:nvPr/>
              </p:nvSpPr>
              <p:spPr>
                <a:xfrm>
                  <a:off x="7890938" y="5106152"/>
                  <a:ext cx="1368792" cy="135421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Sad</a:t>
                  </a:r>
                </a:p>
              </p:txBody>
            </p:sp>
            <p:pic>
              <p:nvPicPr>
                <p:cNvPr id="53" name="Picture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1980" y="5106152"/>
                  <a:ext cx="1161367" cy="990404"/>
                </a:xfrm>
                <a:prstGeom prst="rect">
                  <a:avLst/>
                </a:prstGeom>
              </p:spPr>
            </p:pic>
          </p:grpSp>
          <p:grpSp>
            <p:nvGrpSpPr>
              <p:cNvPr id="46" name="Group 45"/>
              <p:cNvGrpSpPr/>
              <p:nvPr/>
            </p:nvGrpSpPr>
            <p:grpSpPr>
              <a:xfrm>
                <a:off x="9280555" y="5121984"/>
                <a:ext cx="1347846" cy="1354217"/>
                <a:chOff x="9280555" y="5108921"/>
                <a:chExt cx="1347846" cy="1354217"/>
              </a:xfrm>
            </p:grpSpPr>
            <p:sp>
              <p:nvSpPr>
                <p:cNvPr id="50" name="TextBox 49"/>
                <p:cNvSpPr txBox="1"/>
                <p:nvPr/>
              </p:nvSpPr>
              <p:spPr>
                <a:xfrm>
                  <a:off x="9280555" y="5108921"/>
                  <a:ext cx="1347846" cy="135421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Mad</a:t>
                  </a: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1516" y="5119881"/>
                  <a:ext cx="1225925" cy="1045459"/>
                </a:xfrm>
                <a:prstGeom prst="rect">
                  <a:avLst/>
                </a:prstGeom>
              </p:spPr>
            </p:pic>
          </p:grpSp>
          <p:grpSp>
            <p:nvGrpSpPr>
              <p:cNvPr id="47" name="Group 46"/>
              <p:cNvGrpSpPr/>
              <p:nvPr/>
            </p:nvGrpSpPr>
            <p:grpSpPr>
              <a:xfrm>
                <a:off x="10628401" y="5121586"/>
                <a:ext cx="1361434" cy="1354217"/>
                <a:chOff x="10628401" y="5108523"/>
                <a:chExt cx="1361434" cy="1354217"/>
              </a:xfrm>
            </p:grpSpPr>
            <p:sp>
              <p:nvSpPr>
                <p:cNvPr id="48" name="TextBox 47"/>
                <p:cNvSpPr txBox="1"/>
                <p:nvPr/>
              </p:nvSpPr>
              <p:spPr>
                <a:xfrm>
                  <a:off x="10628401" y="5108523"/>
                  <a:ext cx="1361434" cy="1354217"/>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Scared</a:t>
                  </a:r>
                </a:p>
              </p:txBody>
            </p:sp>
            <p:pic>
              <p:nvPicPr>
                <p:cNvPr id="49" name="Picture 4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795" y="5171511"/>
                  <a:ext cx="1142168" cy="974032"/>
                </a:xfrm>
                <a:prstGeom prst="rect">
                  <a:avLst/>
                </a:prstGeom>
              </p:spPr>
            </p:pic>
          </p:grpSp>
        </p:grpSp>
      </p:grpSp>
      <p:sp>
        <p:nvSpPr>
          <p:cNvPr id="64" name="TextBox 63"/>
          <p:cNvSpPr txBox="1"/>
          <p:nvPr/>
        </p:nvSpPr>
        <p:spPr>
          <a:xfrm>
            <a:off x="5255298" y="1252478"/>
            <a:ext cx="1412589"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Catcall</a:t>
            </a:r>
          </a:p>
        </p:txBody>
      </p:sp>
      <p:sp>
        <p:nvSpPr>
          <p:cNvPr id="67" name="TextBox 66"/>
          <p:cNvSpPr txBox="1"/>
          <p:nvPr/>
        </p:nvSpPr>
        <p:spPr>
          <a:xfrm>
            <a:off x="3570589" y="1252478"/>
            <a:ext cx="1675523" cy="1800493"/>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spcBef>
                <a:spcPts val="100"/>
              </a:spcBef>
            </a:pPr>
            <a:r>
              <a:rPr lang="en-US" sz="1700" b="1" dirty="0">
                <a:latin typeface="Tahoma" panose="020B0604030504040204" pitchFamily="34" charset="0"/>
                <a:ea typeface="Tahoma" panose="020B0604030504040204" pitchFamily="34" charset="0"/>
                <a:cs typeface="Tahoma" panose="020B0604030504040204" pitchFamily="34" charset="0"/>
              </a:rPr>
              <a:t>Sexual harassment</a:t>
            </a:r>
          </a:p>
        </p:txBody>
      </p:sp>
      <p:grpSp>
        <p:nvGrpSpPr>
          <p:cNvPr id="13" name="Group 12"/>
          <p:cNvGrpSpPr/>
          <p:nvPr/>
        </p:nvGrpSpPr>
        <p:grpSpPr>
          <a:xfrm>
            <a:off x="6668416" y="1252478"/>
            <a:ext cx="1752970" cy="1754326"/>
            <a:chOff x="6668416" y="1252478"/>
            <a:chExt cx="1752970" cy="1754326"/>
          </a:xfrm>
        </p:grpSpPr>
        <p:sp>
          <p:nvSpPr>
            <p:cNvPr id="61" name="TextBox 60"/>
            <p:cNvSpPr txBox="1"/>
            <p:nvPr/>
          </p:nvSpPr>
          <p:spPr>
            <a:xfrm>
              <a:off x="6668416" y="1252478"/>
              <a:ext cx="1752970"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Unwanted</a:t>
              </a:r>
            </a:p>
          </p:txBody>
        </p:sp>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27581" y="1410033"/>
              <a:ext cx="1222515" cy="1042551"/>
            </a:xfrm>
            <a:prstGeom prst="rect">
              <a:avLst/>
            </a:prstGeom>
          </p:spPr>
        </p:pic>
      </p:grpSp>
      <p:grpSp>
        <p:nvGrpSpPr>
          <p:cNvPr id="20" name="Group 19"/>
          <p:cNvGrpSpPr/>
          <p:nvPr/>
        </p:nvGrpSpPr>
        <p:grpSpPr>
          <a:xfrm>
            <a:off x="8426970" y="1252478"/>
            <a:ext cx="1752970" cy="1754326"/>
            <a:chOff x="8426970" y="1252478"/>
            <a:chExt cx="1752970" cy="1754326"/>
          </a:xfrm>
        </p:grpSpPr>
        <p:sp>
          <p:nvSpPr>
            <p:cNvPr id="73" name="TextBox 72"/>
            <p:cNvSpPr txBox="1"/>
            <p:nvPr/>
          </p:nvSpPr>
          <p:spPr>
            <a:xfrm>
              <a:off x="8426970" y="1252478"/>
              <a:ext cx="1752970"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Touch</a:t>
              </a:r>
            </a:p>
          </p:txBody>
        </p:sp>
        <p:pic>
          <p:nvPicPr>
            <p:cNvPr id="16" name="Picture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16253" y="1509358"/>
              <a:ext cx="1276652" cy="1088718"/>
            </a:xfrm>
            <a:prstGeom prst="rect">
              <a:avLst/>
            </a:prstGeom>
          </p:spPr>
        </p:pic>
      </p:grpSp>
      <p:grpSp>
        <p:nvGrpSpPr>
          <p:cNvPr id="22" name="Group 21"/>
          <p:cNvGrpSpPr/>
          <p:nvPr/>
        </p:nvGrpSpPr>
        <p:grpSpPr>
          <a:xfrm>
            <a:off x="10178350" y="1251406"/>
            <a:ext cx="1752970" cy="1754326"/>
            <a:chOff x="10178350" y="1251406"/>
            <a:chExt cx="1752970" cy="1754326"/>
          </a:xfrm>
        </p:grpSpPr>
        <p:sp>
          <p:nvSpPr>
            <p:cNvPr id="76" name="TextBox 75"/>
            <p:cNvSpPr txBox="1"/>
            <p:nvPr/>
          </p:nvSpPr>
          <p:spPr>
            <a:xfrm>
              <a:off x="10178350" y="1251406"/>
              <a:ext cx="1752970"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Talk</a:t>
              </a:r>
            </a:p>
          </p:txBody>
        </p:sp>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94952" y="1353085"/>
              <a:ext cx="1459900" cy="1244991"/>
            </a:xfrm>
            <a:prstGeom prst="rect">
              <a:avLst/>
            </a:prstGeom>
          </p:spPr>
        </p:pic>
      </p:grpSp>
      <p:grpSp>
        <p:nvGrpSpPr>
          <p:cNvPr id="92" name="Group 91"/>
          <p:cNvGrpSpPr/>
          <p:nvPr/>
        </p:nvGrpSpPr>
        <p:grpSpPr>
          <a:xfrm>
            <a:off x="10179971" y="3130606"/>
            <a:ext cx="1752970" cy="1754326"/>
            <a:chOff x="10179971" y="3130606"/>
            <a:chExt cx="1752970" cy="1754326"/>
          </a:xfrm>
        </p:grpSpPr>
        <p:sp>
          <p:nvSpPr>
            <p:cNvPr id="85" name="TextBox 84"/>
            <p:cNvSpPr txBox="1"/>
            <p:nvPr/>
          </p:nvSpPr>
          <p:spPr>
            <a:xfrm>
              <a:off x="10179971" y="3130606"/>
              <a:ext cx="1752970"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Fired</a:t>
              </a:r>
            </a:p>
          </p:txBody>
        </p:sp>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18876" y="3231423"/>
              <a:ext cx="1485023" cy="1266416"/>
            </a:xfrm>
            <a:prstGeom prst="rect">
              <a:avLst/>
            </a:prstGeom>
          </p:spPr>
        </p:pic>
      </p:grpSp>
      <p:grpSp>
        <p:nvGrpSpPr>
          <p:cNvPr id="91" name="Group 90"/>
          <p:cNvGrpSpPr/>
          <p:nvPr/>
        </p:nvGrpSpPr>
        <p:grpSpPr>
          <a:xfrm>
            <a:off x="8423700" y="3131371"/>
            <a:ext cx="1752970" cy="1754326"/>
            <a:chOff x="8423700" y="3131371"/>
            <a:chExt cx="1752970" cy="1754326"/>
          </a:xfrm>
        </p:grpSpPr>
        <p:sp>
          <p:nvSpPr>
            <p:cNvPr id="88" name="TextBox 87"/>
            <p:cNvSpPr txBox="1"/>
            <p:nvPr/>
          </p:nvSpPr>
          <p:spPr>
            <a:xfrm>
              <a:off x="8423700" y="3131371"/>
              <a:ext cx="1752970"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Suspended</a:t>
              </a:r>
            </a:p>
          </p:txBody>
        </p:sp>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16657" y="3306046"/>
              <a:ext cx="1300627" cy="1109164"/>
            </a:xfrm>
            <a:prstGeom prst="rect">
              <a:avLst/>
            </a:prstGeom>
          </p:spPr>
        </p:pic>
      </p:grpSp>
      <p:grpSp>
        <p:nvGrpSpPr>
          <p:cNvPr id="39" name="Group 38"/>
          <p:cNvGrpSpPr/>
          <p:nvPr/>
        </p:nvGrpSpPr>
        <p:grpSpPr>
          <a:xfrm>
            <a:off x="6847410" y="3129139"/>
            <a:ext cx="1579560" cy="1785104"/>
            <a:chOff x="6847410" y="3129139"/>
            <a:chExt cx="1579560" cy="1785104"/>
          </a:xfrm>
        </p:grpSpPr>
        <p:sp>
          <p:nvSpPr>
            <p:cNvPr id="70" name="TextBox 69"/>
            <p:cNvSpPr txBox="1"/>
            <p:nvPr/>
          </p:nvSpPr>
          <p:spPr>
            <a:xfrm>
              <a:off x="6847410" y="3129139"/>
              <a:ext cx="1579560" cy="1785104"/>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pPr algn="ctr">
                <a:spcBef>
                  <a:spcPts val="1200"/>
                </a:spcBef>
              </a:pPr>
              <a:endParaRPr lang="en-US" b="1" dirty="0">
                <a:latin typeface="Tahoma" panose="020B0604030504040204" pitchFamily="34" charset="0"/>
                <a:ea typeface="Tahoma" panose="020B0604030504040204" pitchFamily="34" charset="0"/>
                <a:cs typeface="Tahoma" panose="020B0604030504040204" pitchFamily="34" charset="0"/>
              </a:endParaRPr>
            </a:p>
            <a:p>
              <a:pPr algn="ctr">
                <a:spcBef>
                  <a:spcPts val="1200"/>
                </a:spcBef>
              </a:pPr>
              <a:r>
                <a:rPr lang="en-US" b="1" dirty="0">
                  <a:latin typeface="Tahoma" panose="020B0604030504040204" pitchFamily="34" charset="0"/>
                  <a:ea typeface="Tahoma" panose="020B0604030504040204" pitchFamily="34" charset="0"/>
                  <a:cs typeface="Tahoma" panose="020B0604030504040204" pitchFamily="34" charset="0"/>
                </a:rPr>
                <a:t>Community</a:t>
              </a:r>
            </a:p>
          </p:txBody>
        </p:sp>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99421" y="3346792"/>
              <a:ext cx="1252848" cy="1068418"/>
            </a:xfrm>
            <a:prstGeom prst="rect">
              <a:avLst/>
            </a:prstGeom>
          </p:spPr>
        </p:pic>
      </p:grpSp>
      <p:grpSp>
        <p:nvGrpSpPr>
          <p:cNvPr id="29" name="Group 28"/>
          <p:cNvGrpSpPr/>
          <p:nvPr/>
        </p:nvGrpSpPr>
        <p:grpSpPr>
          <a:xfrm>
            <a:off x="5159094" y="3130606"/>
            <a:ext cx="1679405" cy="1754326"/>
            <a:chOff x="5159094" y="3130606"/>
            <a:chExt cx="1679405" cy="1754326"/>
          </a:xfrm>
        </p:grpSpPr>
        <p:sp>
          <p:nvSpPr>
            <p:cNvPr id="79" name="TextBox 78"/>
            <p:cNvSpPr txBox="1"/>
            <p:nvPr/>
          </p:nvSpPr>
          <p:spPr>
            <a:xfrm>
              <a:off x="5159094" y="3130606"/>
              <a:ext cx="1679405"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Work</a:t>
              </a:r>
            </a:p>
          </p:txBody>
        </p:sp>
        <p:pic>
          <p:nvPicPr>
            <p:cNvPr id="26" name="Picture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34170" y="3311914"/>
              <a:ext cx="1390639" cy="1185925"/>
            </a:xfrm>
            <a:prstGeom prst="rect">
              <a:avLst/>
            </a:prstGeom>
          </p:spPr>
        </p:pic>
      </p:grpSp>
      <p:grpSp>
        <p:nvGrpSpPr>
          <p:cNvPr id="28" name="Group 27"/>
          <p:cNvGrpSpPr/>
          <p:nvPr/>
        </p:nvGrpSpPr>
        <p:grpSpPr>
          <a:xfrm>
            <a:off x="3562090" y="3133051"/>
            <a:ext cx="1589389" cy="1754326"/>
            <a:chOff x="3562090" y="3133051"/>
            <a:chExt cx="1589389" cy="1754326"/>
          </a:xfrm>
        </p:grpSpPr>
        <p:sp>
          <p:nvSpPr>
            <p:cNvPr id="82" name="TextBox 81"/>
            <p:cNvSpPr txBox="1"/>
            <p:nvPr/>
          </p:nvSpPr>
          <p:spPr>
            <a:xfrm>
              <a:off x="3562090" y="3133051"/>
              <a:ext cx="1589389" cy="1754326"/>
            </a:xfrm>
            <a:prstGeom prst="rect">
              <a:avLst/>
            </a:prstGeom>
            <a:solidFill>
              <a:schemeClr val="bg1"/>
            </a:solidFill>
            <a:ln>
              <a:solidFill>
                <a:schemeClr val="tx1"/>
              </a:solidFill>
            </a:ln>
          </p:spPr>
          <p:txBody>
            <a:bodyPr wrap="square" rtlCol="0">
              <a:spAutoFit/>
            </a:bodyPr>
            <a:lstStyle/>
            <a:p>
              <a:endParaRPr lang="en-US" dirty="0"/>
            </a:p>
            <a:p>
              <a:endParaRPr lang="en-US" dirty="0"/>
            </a:p>
            <a:p>
              <a:endParaRPr lang="en-US" dirty="0"/>
            </a:p>
            <a:p>
              <a:endParaRPr lang="en-US" dirty="0"/>
            </a:p>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School</a:t>
              </a:r>
            </a:p>
          </p:txBody>
        </p:sp>
        <p:pic>
          <p:nvPicPr>
            <p:cNvPr id="27" name="Picture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00809" y="3311914"/>
              <a:ext cx="1502479" cy="1281302"/>
            </a:xfrm>
            <a:prstGeom prst="rect">
              <a:avLst/>
            </a:prstGeom>
          </p:spPr>
        </p:pic>
      </p:grpSp>
      <p:pic>
        <p:nvPicPr>
          <p:cNvPr id="2" name="Picture 1"/>
          <p:cNvPicPr>
            <a:picLocks noChangeAspect="1"/>
          </p:cNvPicPr>
          <p:nvPr/>
        </p:nvPicPr>
        <p:blipFill>
          <a:blip r:embed="rId24"/>
          <a:stretch>
            <a:fillRect/>
          </a:stretch>
        </p:blipFill>
        <p:spPr>
          <a:xfrm>
            <a:off x="3742853" y="1314100"/>
            <a:ext cx="1256638" cy="1072560"/>
          </a:xfrm>
          <a:prstGeom prst="rect">
            <a:avLst/>
          </a:prstGeom>
        </p:spPr>
      </p:pic>
      <p:pic>
        <p:nvPicPr>
          <p:cNvPr id="59" name="Picture 58"/>
          <p:cNvPicPr>
            <a:picLocks noChangeAspect="1"/>
          </p:cNvPicPr>
          <p:nvPr/>
        </p:nvPicPr>
        <p:blipFill>
          <a:blip r:embed="rId25"/>
          <a:stretch>
            <a:fillRect/>
          </a:stretch>
        </p:blipFill>
        <p:spPr>
          <a:xfrm>
            <a:off x="5283722" y="1399788"/>
            <a:ext cx="1355740" cy="1110212"/>
          </a:xfrm>
          <a:prstGeom prst="rect">
            <a:avLst/>
          </a:prstGeom>
        </p:spPr>
      </p:pic>
      <p:pic>
        <p:nvPicPr>
          <p:cNvPr id="74" name="Picture 73"/>
          <p:cNvPicPr>
            <a:picLocks noChangeAspect="1"/>
          </p:cNvPicPr>
          <p:nvPr/>
        </p:nvPicPr>
        <p:blipFill rotWithShape="1">
          <a:blip r:embed="rId2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111485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865" y="166743"/>
            <a:ext cx="10515600" cy="1325563"/>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If you see sexual harassment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9405" y="1941463"/>
            <a:ext cx="4852993" cy="37500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0160" y="-12112"/>
            <a:ext cx="2026025" cy="1613647"/>
          </a:xfrm>
          <a:prstGeom prst="rect">
            <a:avLst/>
          </a:prstGeom>
        </p:spPr>
      </p:pic>
      <p:grpSp>
        <p:nvGrpSpPr>
          <p:cNvPr id="14" name="Group 13"/>
          <p:cNvGrpSpPr/>
          <p:nvPr/>
        </p:nvGrpSpPr>
        <p:grpSpPr>
          <a:xfrm>
            <a:off x="-629365" y="1572774"/>
            <a:ext cx="7334966" cy="4347121"/>
            <a:chOff x="-989274" y="1601535"/>
            <a:chExt cx="7988799" cy="482579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274" y="2010821"/>
              <a:ext cx="7835028" cy="4416508"/>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5954" t="58928" r="41684" b="-679"/>
            <a:stretch/>
          </p:blipFill>
          <p:spPr>
            <a:xfrm>
              <a:off x="4262791" y="1601535"/>
              <a:ext cx="2432649" cy="1672896"/>
            </a:xfrm>
            <a:prstGeom prst="rect">
              <a:avLst/>
            </a:prstGeom>
          </p:spPr>
        </p:pic>
        <p:sp>
          <p:nvSpPr>
            <p:cNvPr id="13" name="TextBox 12"/>
            <p:cNvSpPr txBox="1"/>
            <p:nvPr/>
          </p:nvSpPr>
          <p:spPr>
            <a:xfrm>
              <a:off x="4517838" y="2016782"/>
              <a:ext cx="2481687"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Hey, are you okay?</a:t>
              </a:r>
            </a:p>
          </p:txBody>
        </p:sp>
      </p:grpSp>
      <p:sp>
        <p:nvSpPr>
          <p:cNvPr id="15" name="TextBox 14"/>
          <p:cNvSpPr txBox="1"/>
          <p:nvPr/>
        </p:nvSpPr>
        <p:spPr>
          <a:xfrm>
            <a:off x="352008" y="5883155"/>
            <a:ext cx="6241833"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Check in with the person who was harassed.</a:t>
            </a:r>
          </a:p>
        </p:txBody>
      </p:sp>
      <p:sp>
        <p:nvSpPr>
          <p:cNvPr id="16" name="TextBox 15"/>
          <p:cNvSpPr txBox="1"/>
          <p:nvPr/>
        </p:nvSpPr>
        <p:spPr>
          <a:xfrm>
            <a:off x="7149405" y="5691503"/>
            <a:ext cx="3981790" cy="707886"/>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Get help from an adult in your inner green circle of trust.</a:t>
            </a:r>
          </a:p>
        </p:txBody>
      </p:sp>
      <p:sp>
        <p:nvSpPr>
          <p:cNvPr id="18" name="Rectangle 17"/>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298931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4176760" cy="6858000"/>
            <a:chOff x="0" y="0"/>
            <a:chExt cx="14176760" cy="68580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9" name="TextBox 8"/>
            <p:cNvSpPr txBox="1"/>
            <p:nvPr/>
          </p:nvSpPr>
          <p:spPr>
            <a:xfrm>
              <a:off x="8331619" y="923622"/>
              <a:ext cx="2886541"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is sexual harassment?</a:t>
              </a:r>
            </a:p>
          </p:txBody>
        </p:sp>
        <p:sp>
          <p:nvSpPr>
            <p:cNvPr id="10" name="TextBox 9"/>
            <p:cNvSpPr txBox="1"/>
            <p:nvPr/>
          </p:nvSpPr>
          <p:spPr>
            <a:xfrm>
              <a:off x="6982673" y="2447729"/>
              <a:ext cx="719408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School, work, and community</a:t>
              </a:r>
            </a:p>
          </p:txBody>
        </p:sp>
        <p:sp>
          <p:nvSpPr>
            <p:cNvPr id="11" name="TextBox 10"/>
            <p:cNvSpPr txBox="1"/>
            <p:nvPr/>
          </p:nvSpPr>
          <p:spPr>
            <a:xfrm>
              <a:off x="4306776" y="4736197"/>
              <a:ext cx="6272939"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can you do?</a:t>
              </a:r>
            </a:p>
          </p:txBody>
        </p:sp>
        <p:sp>
          <p:nvSpPr>
            <p:cNvPr id="12" name="TextBox 11"/>
            <p:cNvSpPr txBox="1"/>
            <p:nvPr/>
          </p:nvSpPr>
          <p:spPr>
            <a:xfrm>
              <a:off x="8707162" y="5619926"/>
              <a:ext cx="374510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Poster activity</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081" y="424777"/>
              <a:ext cx="3104114" cy="1749751"/>
            </a:xfrm>
            <a:prstGeom prst="rect">
              <a:avLst/>
            </a:prstGeom>
          </p:spPr>
        </p:pic>
        <p:sp>
          <p:nvSpPr>
            <p:cNvPr id="14" name="TextBox 13"/>
            <p:cNvSpPr txBox="1"/>
            <p:nvPr/>
          </p:nvSpPr>
          <p:spPr>
            <a:xfrm>
              <a:off x="3879538" y="3557224"/>
              <a:ext cx="268827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Brain break</a:t>
              </a:r>
            </a:p>
          </p:txBody>
        </p:sp>
        <p:pic>
          <p:nvPicPr>
            <p:cNvPr id="15" name="Picture 14"/>
            <p:cNvPicPr>
              <a:picLocks noChangeAspect="1"/>
            </p:cNvPicPr>
            <p:nvPr/>
          </p:nvPicPr>
          <p:blipFill>
            <a:blip r:embed="rId5"/>
            <a:stretch>
              <a:fillRect/>
            </a:stretch>
          </p:blipFill>
          <p:spPr>
            <a:xfrm>
              <a:off x="2383578" y="3300060"/>
              <a:ext cx="1568990" cy="1098788"/>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764" y="5224954"/>
              <a:ext cx="2819106" cy="1589095"/>
            </a:xfrm>
            <a:prstGeom prst="rect">
              <a:avLst/>
            </a:prstGeom>
          </p:spPr>
        </p:pic>
        <p:pic>
          <p:nvPicPr>
            <p:cNvPr id="17" name="Picture 2" descr="959e9bd7-dd24-4c08-9983-b70764a866c5@namprd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330" y="4337608"/>
              <a:ext cx="2436606" cy="13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p:nvPr/>
          </p:nvGrpSpPr>
          <p:grpSpPr>
            <a:xfrm>
              <a:off x="2529240" y="2190025"/>
              <a:ext cx="4328509" cy="968484"/>
              <a:chOff x="207264" y="2802722"/>
              <a:chExt cx="11777590" cy="2788772"/>
            </a:xfrm>
          </p:grpSpPr>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27474" r="20555" b="39894"/>
              <a:stretch/>
            </p:blipFill>
            <p:spPr>
              <a:xfrm>
                <a:off x="8392999" y="2802722"/>
                <a:ext cx="3591855" cy="2788772"/>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27474" r="20555" b="39894"/>
              <a:stretch/>
            </p:blipFill>
            <p:spPr>
              <a:xfrm>
                <a:off x="4345850" y="2950464"/>
                <a:ext cx="3890505" cy="2641030"/>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27474" r="20555" b="39894"/>
              <a:stretch/>
            </p:blipFill>
            <p:spPr>
              <a:xfrm>
                <a:off x="207264" y="2802722"/>
                <a:ext cx="3965148" cy="2777544"/>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5222" y="3088071"/>
                <a:ext cx="3381978" cy="2392696"/>
              </a:xfrm>
              <a:prstGeom prst="rect">
                <a:avLst/>
              </a:prstGeom>
            </p:spPr>
          </p:pic>
          <p:pic>
            <p:nvPicPr>
              <p:cNvPr id="23" name="Picture 22"/>
              <p:cNvPicPr>
                <a:picLocks noChangeAspect="1"/>
              </p:cNvPicPr>
              <p:nvPr/>
            </p:nvPicPr>
            <p:blipFill rotWithShape="1">
              <a:blip r:embed="rId12" cstate="print">
                <a:extLst>
                  <a:ext uri="{28A0092B-C50C-407E-A947-70E740481C1C}">
                    <a14:useLocalDpi xmlns:a14="http://schemas.microsoft.com/office/drawing/2010/main" val="0"/>
                  </a:ext>
                </a:extLst>
              </a:blip>
              <a:srcRect l="11199" t="30041" r="513" b="-1"/>
              <a:stretch/>
            </p:blipFill>
            <p:spPr>
              <a:xfrm>
                <a:off x="4444547" y="3227294"/>
                <a:ext cx="3675326" cy="2253473"/>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932" y="3088071"/>
                <a:ext cx="3715812" cy="2360047"/>
              </a:xfrm>
              <a:prstGeom prst="rect">
                <a:avLst/>
              </a:prstGeom>
            </p:spPr>
          </p:pic>
        </p:grpSp>
      </p:grpSp>
      <p:pic>
        <p:nvPicPr>
          <p:cNvPr id="25" name="Picture 24"/>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375335" y="1004046"/>
            <a:ext cx="1452282" cy="1246094"/>
          </a:xfrm>
          <a:prstGeom prst="rect">
            <a:avLst/>
          </a:prstGeom>
        </p:spPr>
      </p:pic>
      <p:pic>
        <p:nvPicPr>
          <p:cNvPr id="26" name="Picture 25"/>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437797" y="2075872"/>
            <a:ext cx="1452282" cy="1246094"/>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487233" y="3125792"/>
            <a:ext cx="1452282" cy="1246094"/>
          </a:xfrm>
          <a:prstGeom prst="rect">
            <a:avLst/>
          </a:prstGeom>
        </p:spPr>
      </p:pic>
      <p:pic>
        <p:nvPicPr>
          <p:cNvPr id="28" name="Picture 27"/>
          <p:cNvPicPr>
            <a:picLocks noChangeAspect="1"/>
          </p:cNvPicPr>
          <p:nvPr/>
        </p:nvPicPr>
        <p:blipFill rotWithShape="1">
          <a:blip r:embed="rId14">
            <a:extLst>
              <a:ext uri="{28A0092B-C50C-407E-A947-70E740481C1C}">
                <a14:useLocalDpi xmlns:a14="http://schemas.microsoft.com/office/drawing/2010/main" val="0"/>
              </a:ext>
            </a:extLst>
          </a:blip>
          <a:srcRect l="67315" t="67058" r="20748" b="14772"/>
          <a:stretch/>
        </p:blipFill>
        <p:spPr>
          <a:xfrm>
            <a:off x="1533331" y="4166196"/>
            <a:ext cx="1452282" cy="1246094"/>
          </a:xfrm>
          <a:prstGeom prst="rect">
            <a:avLst/>
          </a:prstGeom>
        </p:spPr>
      </p:pic>
      <p:sp>
        <p:nvSpPr>
          <p:cNvPr id="29" name="Rectangle 28"/>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30" name="Picture 29"/>
          <p:cNvPicPr>
            <a:picLocks noChangeAspect="1"/>
          </p:cNvPicPr>
          <p:nvPr/>
        </p:nvPicPr>
        <p:blipFill rotWithShape="1">
          <a:blip r:embed="rId1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003087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97" y="325152"/>
            <a:ext cx="11618452" cy="654917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0160" y="-12112"/>
            <a:ext cx="2026025" cy="1613647"/>
          </a:xfrm>
          <a:prstGeom prst="rect">
            <a:avLst/>
          </a:prstGeom>
        </p:spPr>
      </p:pic>
      <p:sp>
        <p:nvSpPr>
          <p:cNvPr id="7" name="Rectangle 6"/>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841903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sp>
        <p:nvSpPr>
          <p:cNvPr id="8"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937297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403818" y="1701406"/>
            <a:ext cx="10355046" cy="646331"/>
          </a:xfrm>
          <a:prstGeom prst="rect">
            <a:avLst/>
          </a:prstGeom>
          <a:ln w="57150">
            <a:solidFill>
              <a:schemeClr val="tx1"/>
            </a:solidFill>
          </a:ln>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Is sexual harassment wanted?</a:t>
            </a:r>
          </a:p>
        </p:txBody>
      </p:sp>
      <p:grpSp>
        <p:nvGrpSpPr>
          <p:cNvPr id="4" name="Group 3"/>
          <p:cNvGrpSpPr/>
          <p:nvPr/>
        </p:nvGrpSpPr>
        <p:grpSpPr>
          <a:xfrm>
            <a:off x="1836954" y="3491605"/>
            <a:ext cx="8518092" cy="1655058"/>
            <a:chOff x="1836954" y="3491605"/>
            <a:chExt cx="8518092" cy="1655058"/>
          </a:xfrm>
        </p:grpSpPr>
        <p:sp>
          <p:nvSpPr>
            <p:cNvPr id="16" name="Rectangle 15"/>
            <p:cNvSpPr/>
            <p:nvPr/>
          </p:nvSpPr>
          <p:spPr>
            <a:xfrm>
              <a:off x="1836954" y="3491605"/>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5"/>
              <a:ext cx="1780286" cy="1641137"/>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1938" y="3503108"/>
              <a:ext cx="1492283" cy="1643555"/>
            </a:xfrm>
            <a:prstGeom prst="rect">
              <a:avLst/>
            </a:prstGeom>
          </p:spPr>
        </p:pic>
        <p:sp>
          <p:nvSpPr>
            <p:cNvPr id="23"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YES</a:t>
              </a:r>
            </a:p>
          </p:txBody>
        </p:sp>
        <p:sp>
          <p:nvSpPr>
            <p:cNvPr id="24" name="Title 1"/>
            <p:cNvSpPr txBox="1">
              <a:spLocks/>
            </p:cNvSpPr>
            <p:nvPr/>
          </p:nvSpPr>
          <p:spPr>
            <a:xfrm>
              <a:off x="857308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13"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4104654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558814" y="1395906"/>
            <a:ext cx="7411214" cy="646331"/>
          </a:xfrm>
          <a:prstGeom prst="rect">
            <a:avLst/>
          </a:prstGeom>
          <a:noFill/>
          <a:ln w="57150">
            <a:solidFill>
              <a:schemeClr val="tx1"/>
            </a:solidFill>
          </a:ln>
        </p:spPr>
        <p:txBody>
          <a:bodyPr wrap="square" rtlCol="0">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What is catcalling?</a:t>
            </a:r>
          </a:p>
        </p:txBody>
      </p:sp>
      <p:grpSp>
        <p:nvGrpSpPr>
          <p:cNvPr id="2" name="Group 1"/>
          <p:cNvGrpSpPr/>
          <p:nvPr/>
        </p:nvGrpSpPr>
        <p:grpSpPr>
          <a:xfrm>
            <a:off x="2929943" y="3827965"/>
            <a:ext cx="980661" cy="993913"/>
            <a:chOff x="1286489" y="3054974"/>
            <a:chExt cx="980661" cy="993913"/>
          </a:xfrm>
        </p:grpSpPr>
        <p:sp>
          <p:nvSpPr>
            <p:cNvPr id="13" name="Oval 12"/>
            <p:cNvSpPr/>
            <p:nvPr/>
          </p:nvSpPr>
          <p:spPr>
            <a:xfrm>
              <a:off x="1286489" y="3054974"/>
              <a:ext cx="980661" cy="993913"/>
            </a:xfrm>
            <a:prstGeom prst="ellipse">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84243" y="3117349"/>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1</a:t>
              </a:r>
            </a:p>
          </p:txBody>
        </p:sp>
      </p:grpSp>
      <p:grpSp>
        <p:nvGrpSpPr>
          <p:cNvPr id="3" name="Group 2"/>
          <p:cNvGrpSpPr/>
          <p:nvPr/>
        </p:nvGrpSpPr>
        <p:grpSpPr>
          <a:xfrm>
            <a:off x="8477104" y="3827964"/>
            <a:ext cx="980661" cy="993913"/>
            <a:chOff x="5675214" y="3054974"/>
            <a:chExt cx="980661" cy="993913"/>
          </a:xfrm>
        </p:grpSpPr>
        <p:sp>
          <p:nvSpPr>
            <p:cNvPr id="14" name="Oval 13"/>
            <p:cNvSpPr/>
            <p:nvPr/>
          </p:nvSpPr>
          <p:spPr>
            <a:xfrm>
              <a:off x="5675214" y="3054974"/>
              <a:ext cx="980661" cy="993913"/>
            </a:xfrm>
            <a:prstGeom prst="ellipse">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872968" y="3117349"/>
              <a:ext cx="782907" cy="830997"/>
            </a:xfrm>
            <a:prstGeom prst="rect">
              <a:avLst/>
            </a:prstGeom>
            <a:noFill/>
          </p:spPr>
          <p:txBody>
            <a:bodyPr wrap="square" rtlCol="0">
              <a:sp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2</a:t>
              </a:r>
            </a:p>
          </p:txBody>
        </p:sp>
      </p:grpSp>
      <p:sp>
        <p:nvSpPr>
          <p:cNvPr id="19" name="Rectangle 18"/>
          <p:cNvSpPr/>
          <p:nvPr/>
        </p:nvSpPr>
        <p:spPr>
          <a:xfrm>
            <a:off x="1414891" y="2806702"/>
            <a:ext cx="4010764" cy="707886"/>
          </a:xfrm>
          <a:prstGeom prst="rect">
            <a:avLst/>
          </a:prstGeom>
          <a:ln w="57150">
            <a:solidFill>
              <a:schemeClr val="tx1"/>
            </a:solidFill>
          </a:ln>
        </p:spPr>
        <p:txBody>
          <a:bodyPr wrap="square">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Whistling or yelling uncomfortable comments at someone</a:t>
            </a:r>
          </a:p>
        </p:txBody>
      </p:sp>
      <p:sp>
        <p:nvSpPr>
          <p:cNvPr id="20" name="Rectangle 19"/>
          <p:cNvSpPr/>
          <p:nvPr/>
        </p:nvSpPr>
        <p:spPr>
          <a:xfrm>
            <a:off x="7165759" y="2806702"/>
            <a:ext cx="3349842" cy="707886"/>
          </a:xfrm>
          <a:prstGeom prst="rect">
            <a:avLst/>
          </a:prstGeom>
          <a:ln w="57150">
            <a:solidFill>
              <a:schemeClr val="tx1"/>
            </a:solidFill>
          </a:ln>
        </p:spPr>
        <p:txBody>
          <a:bodyPr wrap="square">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Setting your boundaries by using I statements</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29553" r="80478" b="19416"/>
          <a:stretch/>
        </p:blipFill>
        <p:spPr>
          <a:xfrm>
            <a:off x="1910961" y="3827964"/>
            <a:ext cx="847367" cy="1248557"/>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20491" t="29038" r="65078" b="19587"/>
          <a:stretch/>
        </p:blipFill>
        <p:spPr>
          <a:xfrm>
            <a:off x="7683932" y="3832821"/>
            <a:ext cx="694295" cy="1393252"/>
          </a:xfrm>
          <a:prstGeom prst="rect">
            <a:avLst/>
          </a:prstGeom>
        </p:spPr>
      </p:pic>
      <p:sp>
        <p:nvSpPr>
          <p:cNvPr id="18"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105147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403818" y="1701406"/>
            <a:ext cx="10355046" cy="1200329"/>
          </a:xfrm>
          <a:prstGeom prst="rect">
            <a:avLst/>
          </a:prstGeom>
          <a:ln w="57150">
            <a:solidFill>
              <a:schemeClr val="tx1"/>
            </a:solidFill>
          </a:ln>
        </p:spPr>
        <p:txBody>
          <a:bodyPr wrap="square">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If you see someone being sexually harassed, should you laugh?</a:t>
            </a:r>
          </a:p>
        </p:txBody>
      </p:sp>
      <p:grpSp>
        <p:nvGrpSpPr>
          <p:cNvPr id="4" name="Group 3"/>
          <p:cNvGrpSpPr/>
          <p:nvPr/>
        </p:nvGrpSpPr>
        <p:grpSpPr>
          <a:xfrm>
            <a:off x="1836954" y="3491605"/>
            <a:ext cx="8518092" cy="1655058"/>
            <a:chOff x="1836954" y="3491605"/>
            <a:chExt cx="8518092" cy="1655058"/>
          </a:xfrm>
        </p:grpSpPr>
        <p:sp>
          <p:nvSpPr>
            <p:cNvPr id="16" name="Rectangle 15"/>
            <p:cNvSpPr/>
            <p:nvPr/>
          </p:nvSpPr>
          <p:spPr>
            <a:xfrm>
              <a:off x="1836954" y="3491605"/>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790211" y="3505526"/>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68316" y="3491605"/>
              <a:ext cx="1780286" cy="1641137"/>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1938" y="3503108"/>
              <a:ext cx="1492283" cy="1643555"/>
            </a:xfrm>
            <a:prstGeom prst="rect">
              <a:avLst/>
            </a:prstGeom>
          </p:spPr>
        </p:pic>
        <p:sp>
          <p:nvSpPr>
            <p:cNvPr id="23" name="Title 1"/>
            <p:cNvSpPr txBox="1">
              <a:spLocks/>
            </p:cNvSpPr>
            <p:nvPr/>
          </p:nvSpPr>
          <p:spPr>
            <a:xfrm>
              <a:off x="370474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YES</a:t>
              </a:r>
            </a:p>
          </p:txBody>
        </p:sp>
        <p:sp>
          <p:nvSpPr>
            <p:cNvPr id="24" name="Title 1"/>
            <p:cNvSpPr txBox="1">
              <a:spLocks/>
            </p:cNvSpPr>
            <p:nvPr/>
          </p:nvSpPr>
          <p:spPr>
            <a:xfrm>
              <a:off x="8573089" y="3835107"/>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atin typeface="Tahoma" panose="020B0604030504040204" pitchFamily="34" charset="0"/>
                  <a:ea typeface="Tahoma" panose="020B0604030504040204" pitchFamily="34" charset="0"/>
                  <a:cs typeface="Tahoma" panose="020B0604030504040204" pitchFamily="34" charset="0"/>
                </a:rPr>
                <a:t>NO</a:t>
              </a:r>
            </a:p>
          </p:txBody>
        </p:sp>
      </p:grpSp>
      <p:sp>
        <p:nvSpPr>
          <p:cNvPr id="13"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304111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8160"/>
            <a:ext cx="12236381" cy="6931103"/>
            <a:chOff x="-44287" y="24813"/>
            <a:chExt cx="12166314" cy="706968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7" y="24813"/>
              <a:ext cx="12166314" cy="70696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42702"/>
            <a:stretch/>
          </p:blipFill>
          <p:spPr>
            <a:xfrm>
              <a:off x="1841471" y="1564805"/>
              <a:ext cx="3655437" cy="4719476"/>
            </a:xfrm>
            <a:prstGeom prst="rect">
              <a:avLst/>
            </a:prstGeom>
          </p:spPr>
        </p:pic>
      </p:grpSp>
      <p:sp>
        <p:nvSpPr>
          <p:cNvPr id="11"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396326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 y="0"/>
            <a:ext cx="12166314" cy="6858000"/>
          </a:xfrm>
          <a:prstGeom prst="rect">
            <a:avLst/>
          </a:prstGeom>
        </p:spPr>
      </p:pic>
      <p:sp>
        <p:nvSpPr>
          <p:cNvPr id="6"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32252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0" normalizeH="0" baseline="0" noProof="0" dirty="0">
                <a:ln>
                  <a:noFill/>
                </a:ln>
                <a:solidFill>
                  <a:prstClr val="black"/>
                </a:solidFill>
                <a:effectLst/>
                <a:uLnTx/>
                <a:uFillTx/>
                <a:latin typeface="Verdana"/>
                <a:ea typeface="+mn-ea"/>
              </a:rPr>
              <a:t>©  2026 SAFE Disability Services Program</a:t>
            </a:r>
          </a:p>
        </p:txBody>
      </p:sp>
      <p:pic>
        <p:nvPicPr>
          <p:cNvPr id="5" name="Picture 4">
            <a:extLst>
              <a:ext uri="{FF2B5EF4-FFF2-40B4-BE49-F238E27FC236}">
                <a16:creationId xmlns:a16="http://schemas.microsoft.com/office/drawing/2014/main" id="{9F049550-7214-0C02-B6DA-6C68B6E05578}"/>
              </a:ext>
            </a:extLst>
          </p:cNvPr>
          <p:cNvPicPr>
            <a:picLocks noChangeAspect="1"/>
          </p:cNvPicPr>
          <p:nvPr/>
        </p:nvPicPr>
        <p:blipFill>
          <a:blip r:embed="rId5"/>
          <a:stretch>
            <a:fillRect/>
          </a:stretch>
        </p:blipFill>
        <p:spPr>
          <a:xfrm>
            <a:off x="137652" y="2344628"/>
            <a:ext cx="3303638" cy="1217525"/>
          </a:xfrm>
          <a:prstGeom prst="rect">
            <a:avLst/>
          </a:prstGeom>
        </p:spPr>
      </p:pic>
      <p:sp>
        <p:nvSpPr>
          <p:cNvPr id="2" name="Rectangle 1">
            <a:extLst>
              <a:ext uri="{FF2B5EF4-FFF2-40B4-BE49-F238E27FC236}">
                <a16:creationId xmlns:a16="http://schemas.microsoft.com/office/drawing/2014/main" id="{F61CB593-032E-5735-7B45-1939AEBA07B6}"/>
              </a:ext>
            </a:extLst>
          </p:cNvPr>
          <p:cNvSpPr>
            <a:spLocks noChangeArrowheads="1"/>
          </p:cNvSpPr>
          <p:nvPr/>
        </p:nvSpPr>
        <p:spPr bwMode="auto">
          <a:xfrm rot="10800000" flipV="1">
            <a:off x="3235672" y="2250895"/>
            <a:ext cx="86678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work is supported by the Texas Council for Developmental Disabilities through a grant from the U.S. Administration for Community Living (ACL), Department of Health and Human Services (HHS), Washington, D.C. 20201 with a 100% federal funding award totaling $6,161,072. Council efforts are those of the grantee and do not necessarily represent the official views of nor are endorsed by ACL, HHS, or the U.S. government.</a:t>
            </a:r>
          </a:p>
        </p:txBody>
      </p:sp>
    </p:spTree>
    <p:extLst>
      <p:ext uri="{BB962C8B-B14F-4D97-AF65-F5344CB8AC3E}">
        <p14:creationId xmlns:p14="http://schemas.microsoft.com/office/powerpoint/2010/main" val="283399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ooter Placeholder 3"/>
          <p:cNvSpPr txBox="1">
            <a:spLocks/>
          </p:cNvSpPr>
          <p:nvPr/>
        </p:nvSpPr>
        <p:spPr>
          <a:xfrm>
            <a:off x="8180294" y="6356350"/>
            <a:ext cx="4011706" cy="501650"/>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963965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807" y="0"/>
            <a:ext cx="2696309" cy="1160616"/>
          </a:xfrm>
          <a:prstGeom prst="rect">
            <a:avLst/>
          </a:prstGeom>
        </p:spPr>
      </p:pic>
      <p:sp>
        <p:nvSpPr>
          <p:cNvPr id="6" name="Rectangle 5"/>
          <p:cNvSpPr/>
          <p:nvPr/>
        </p:nvSpPr>
        <p:spPr>
          <a:xfrm>
            <a:off x="669490" y="1267296"/>
            <a:ext cx="11234020" cy="4493538"/>
          </a:xfrm>
          <a:prstGeom prst="rect">
            <a:avLst/>
          </a:prstGeom>
        </p:spPr>
        <p:txBody>
          <a:bodyPr wrap="square">
            <a:spAutoFit/>
          </a:bodyPr>
          <a:lstStyle/>
          <a:p>
            <a:r>
              <a:rPr lang="en-US" sz="1700" dirty="0">
                <a:latin typeface="Tahoma" panose="020B0604030504040204" pitchFamily="34" charset="0"/>
                <a:ea typeface="Tahoma" panose="020B0604030504040204" pitchFamily="34" charset="0"/>
                <a:cs typeface="Tahoma" panose="020B0604030504040204" pitchFamily="34" charset="0"/>
              </a:rPr>
              <a:t>This curriculum is offered online at no cost. You are free to use the resources in the original format for educational purposes only. Please reference The SAFE Alliance appropriately (citations at bottom of page). </a:t>
            </a:r>
          </a:p>
          <a:p>
            <a:endParaRPr lang="en-US" sz="900" dirty="0">
              <a:latin typeface="Tahoma" panose="020B0604030504040204" pitchFamily="34" charset="0"/>
              <a:ea typeface="Tahoma" panose="020B0604030504040204" pitchFamily="34" charset="0"/>
              <a:cs typeface="Tahoma" panose="020B0604030504040204" pitchFamily="34" charset="0"/>
            </a:endParaRPr>
          </a:p>
          <a:p>
            <a:r>
              <a:rPr lang="en-US" sz="1700" dirty="0">
                <a:latin typeface="Tahoma" panose="020B0604030504040204" pitchFamily="34" charset="0"/>
                <a:ea typeface="Tahoma" panose="020B0604030504040204" pitchFamily="34" charset="0"/>
                <a:cs typeface="Tahoma" panose="020B0604030504040204" pitchFamily="34" charset="0"/>
              </a:rPr>
              <a:t>We ask that you do not alter curriculum images/art, slides, or lesson plan materials. You may not use My Rights My Life (18+ or High School) curriculum for commercial purposes (i.e., selling workshops you facilitate based on MRML curriculum; and/or creating links/websites to re-distribute any materials associated SAFE’s My Rights My Life). </a:t>
            </a:r>
          </a:p>
          <a:p>
            <a:endParaRPr lang="en-US" sz="9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r>
              <a:rPr lang="en-US" sz="1700" dirty="0">
                <a:latin typeface="Tahoma" panose="020B0604030504040204" pitchFamily="34" charset="0"/>
                <a:ea typeface="Tahoma" panose="020B0604030504040204" pitchFamily="34" charset="0"/>
                <a:cs typeface="Tahoma" panose="020B0604030504040204" pitchFamily="34" charset="0"/>
              </a:rPr>
              <a:t>This resource, </a:t>
            </a:r>
            <a:r>
              <a:rPr lang="en-US" sz="1700" i="1" dirty="0">
                <a:latin typeface="Tahoma" panose="020B0604030504040204" pitchFamily="34" charset="0"/>
                <a:ea typeface="Tahoma" panose="020B0604030504040204" pitchFamily="34" charset="0"/>
                <a:cs typeface="Tahoma" panose="020B0604030504040204" pitchFamily="34" charset="0"/>
              </a:rPr>
              <a:t>My Rights My Life: A curriculum for healthier relationships</a:t>
            </a:r>
            <a:r>
              <a:rPr lang="en-US" sz="1700" dirty="0">
                <a:latin typeface="Tahoma" panose="020B0604030504040204" pitchFamily="34" charset="0"/>
                <a:ea typeface="Tahoma" panose="020B0604030504040204" pitchFamily="34" charset="0"/>
                <a:cs typeface="Tahoma" panose="020B0604030504040204" pitchFamily="34" charset="0"/>
              </a:rPr>
              <a:t> for high school students (grades 9-12) is based on the original </a:t>
            </a:r>
            <a:r>
              <a:rPr lang="en-US" sz="17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 </a:t>
            </a:r>
            <a:r>
              <a:rPr lang="en-US" sz="1700" dirty="0">
                <a:latin typeface="Tahoma" panose="020B0604030504040204" pitchFamily="34" charset="0"/>
                <a:ea typeface="Tahoma" panose="020B0604030504040204" pitchFamily="34" charset="0"/>
                <a:cs typeface="Tahoma" panose="020B0604030504040204" pitchFamily="34" charset="0"/>
              </a:rPr>
              <a:t>(age 18+) written by Megan Westmore, Heidi Lersch, and edited by Schwartz, M. (2022). Selling materials from MRML is a copyright violation. </a:t>
            </a:r>
          </a:p>
          <a:p>
            <a:pPr marR="0" lvl="0">
              <a:spcBef>
                <a:spcPts val="0"/>
              </a:spcBef>
              <a:spcAft>
                <a:spcPts val="0"/>
              </a:spcAft>
            </a:pPr>
            <a:endParaRPr lang="en-US" sz="9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r>
              <a:rPr lang="en-US" sz="1700" dirty="0">
                <a:latin typeface="Tahoma" panose="020B0604030504040204" pitchFamily="34" charset="0"/>
                <a:ea typeface="Tahoma" panose="020B0604030504040204" pitchFamily="34" charset="0"/>
                <a:cs typeface="Tahoma" panose="020B0604030504040204" pitchFamily="34" charset="0"/>
              </a:rPr>
              <a:t>Burleson, Anna Belle &amp; Benitez, Sophie (2026) provided light modification and abbreviated the original curriculum   </a:t>
            </a:r>
          </a:p>
          <a:p>
            <a:pPr marR="0" lvl="0">
              <a:spcBef>
                <a:spcPts val="0"/>
              </a:spcBef>
              <a:spcAft>
                <a:spcPts val="0"/>
              </a:spcAft>
            </a:pPr>
            <a:r>
              <a:rPr lang="en-US" sz="1700" dirty="0">
                <a:latin typeface="Tahoma" panose="020B0604030504040204" pitchFamily="34" charset="0"/>
                <a:ea typeface="Tahoma" panose="020B0604030504040204" pitchFamily="34" charset="0"/>
                <a:cs typeface="Tahoma" panose="020B0604030504040204" pitchFamily="34" charset="0"/>
              </a:rPr>
              <a:t>     (Westmore &amp; Lersch, 2022) to offer an age appropriate resource for High School Students (grades 9-12).    </a:t>
            </a:r>
          </a:p>
          <a:p>
            <a:pPr marR="0" lvl="0">
              <a:spcBef>
                <a:spcPts val="0"/>
              </a:spcBef>
              <a:spcAft>
                <a:spcPts val="0"/>
              </a:spcAft>
            </a:pPr>
            <a:r>
              <a:rPr lang="en-US" sz="1700" dirty="0">
                <a:latin typeface="Tahoma" panose="020B0604030504040204" pitchFamily="34" charset="0"/>
                <a:ea typeface="Tahoma" panose="020B0604030504040204" pitchFamily="34" charset="0"/>
                <a:cs typeface="Tahoma" panose="020B0604030504040204" pitchFamily="34" charset="0"/>
              </a:rPr>
              <a:t>     Schwartz, M. (Ed.). The SAFE Alliance, Austin, Texas.</a:t>
            </a:r>
          </a:p>
          <a:p>
            <a:pPr marR="0" lvl="0">
              <a:spcBef>
                <a:spcPts val="0"/>
              </a:spcBef>
              <a:spcAft>
                <a:spcPts val="0"/>
              </a:spcAft>
            </a:pPr>
            <a:endParaRPr lang="en-US" sz="9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r>
              <a:rPr lang="en-US" sz="1700" dirty="0">
                <a:latin typeface="Tahoma" panose="020B0604030504040204" pitchFamily="34" charset="0"/>
                <a:ea typeface="Tahoma" panose="020B0604030504040204" pitchFamily="34" charset="0"/>
                <a:cs typeface="Tahoma" panose="020B0604030504040204" pitchFamily="34" charset="0"/>
              </a:rPr>
              <a:t>Westmore, M. &amp; Lersch, H. (2022). </a:t>
            </a:r>
            <a:r>
              <a:rPr lang="en-US" sz="17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1700" dirty="0">
                <a:latin typeface="Tahoma" panose="020B0604030504040204" pitchFamily="34" charset="0"/>
                <a:ea typeface="Tahoma" panose="020B0604030504040204" pitchFamily="34" charset="0"/>
                <a:cs typeface="Tahoma" panose="020B0604030504040204" pitchFamily="34" charset="0"/>
              </a:rPr>
              <a:t>.      </a:t>
            </a:r>
          </a:p>
          <a:p>
            <a:pPr marR="0" lvl="0">
              <a:spcBef>
                <a:spcPts val="0"/>
              </a:spcBef>
              <a:spcAft>
                <a:spcPts val="0"/>
              </a:spcAft>
            </a:pPr>
            <a:r>
              <a:rPr lang="en-US" sz="1700" dirty="0">
                <a:latin typeface="Tahoma" panose="020B0604030504040204" pitchFamily="34" charset="0"/>
                <a:ea typeface="Tahoma" panose="020B0604030504040204" pitchFamily="34" charset="0"/>
                <a:cs typeface="Tahoma" panose="020B0604030504040204" pitchFamily="34" charset="0"/>
              </a:rPr>
              <a:t>     Schwartz, M. (Ed.). The SAFE Alliance: Austin, TX. </a:t>
            </a:r>
          </a:p>
          <a:p>
            <a:pPr marR="0" lvl="0">
              <a:spcBef>
                <a:spcPts val="0"/>
              </a:spcBef>
              <a:spcAft>
                <a:spcPts val="0"/>
              </a:spcAft>
            </a:pPr>
            <a:endParaRPr lang="en-US" sz="9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Footer Placeholder 3"/>
          <p:cNvSpPr txBox="1">
            <a:spLocks/>
          </p:cNvSpPr>
          <p:nvPr/>
        </p:nvSpPr>
        <p:spPr>
          <a:xfrm>
            <a:off x="8365787" y="6439711"/>
            <a:ext cx="3826213" cy="41828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dirty="0">
                <a:solidFill>
                  <a:schemeClr val="tx1"/>
                </a:solidFill>
              </a:rPr>
              <a:t>© 2026 SAFE Disability Services Program</a:t>
            </a:r>
          </a:p>
        </p:txBody>
      </p:sp>
    </p:spTree>
    <p:extLst>
      <p:ext uri="{BB962C8B-B14F-4D97-AF65-F5344CB8AC3E}">
        <p14:creationId xmlns:p14="http://schemas.microsoft.com/office/powerpoint/2010/main" val="341947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47619" cy="6858000"/>
            <a:chOff x="0" y="0"/>
            <a:chExt cx="12173259" cy="6858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73259" cy="6858000"/>
            </a:xfrm>
            <a:prstGeom prst="rect">
              <a:avLst/>
            </a:prstGeom>
          </p:spPr>
        </p:pic>
        <p:sp>
          <p:nvSpPr>
            <p:cNvPr id="6" name="TextBox 5"/>
            <p:cNvSpPr txBox="1"/>
            <p:nvPr/>
          </p:nvSpPr>
          <p:spPr>
            <a:xfrm>
              <a:off x="1343369" y="1987571"/>
              <a:ext cx="5677469" cy="1815882"/>
            </a:xfrm>
            <a:prstGeom prst="rect">
              <a:avLst/>
            </a:prstGeom>
            <a:noFill/>
            <a:ln w="57150">
              <a:solidFill>
                <a:schemeClr val="tx1"/>
              </a:solidFill>
            </a:ln>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If someone is hurting you, I have to get help. I get help by telling Child Protective Services (CPS) or  Adult Protective Services (APS).</a:t>
              </a:r>
            </a:p>
          </p:txBody>
        </p:sp>
        <p:sp>
          <p:nvSpPr>
            <p:cNvPr id="7" name="TextBox 6"/>
            <p:cNvSpPr txBox="1"/>
            <p:nvPr/>
          </p:nvSpPr>
          <p:spPr>
            <a:xfrm>
              <a:off x="325676" y="4361230"/>
              <a:ext cx="3856428" cy="1938992"/>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If I need to tell CPS or APS, I will let you know first. We can make a report together on the phone or on the computer.</a:t>
              </a:r>
            </a:p>
          </p:txBody>
        </p:sp>
      </p:grpSp>
      <p:sp>
        <p:nvSpPr>
          <p:cNvPr id="11" name="Rectangle 10"/>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155670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5" y="0"/>
            <a:ext cx="12166314" cy="6858000"/>
          </a:xfrm>
          <a:prstGeom prst="rect">
            <a:avLst/>
          </a:prstGeom>
        </p:spPr>
      </p:pic>
      <p:sp>
        <p:nvSpPr>
          <p:cNvPr id="10" name="TextBox 9"/>
          <p:cNvSpPr txBox="1"/>
          <p:nvPr/>
        </p:nvSpPr>
        <p:spPr>
          <a:xfrm>
            <a:off x="8330781" y="802217"/>
            <a:ext cx="2886541" cy="954107"/>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is sexual harassment?</a:t>
            </a:r>
          </a:p>
        </p:txBody>
      </p:sp>
      <p:sp>
        <p:nvSpPr>
          <p:cNvPr id="11" name="TextBox 10"/>
          <p:cNvSpPr txBox="1"/>
          <p:nvPr/>
        </p:nvSpPr>
        <p:spPr>
          <a:xfrm>
            <a:off x="6982673" y="2447729"/>
            <a:ext cx="492083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School, work, and community</a:t>
            </a:r>
          </a:p>
        </p:txBody>
      </p:sp>
      <p:sp>
        <p:nvSpPr>
          <p:cNvPr id="12" name="TextBox 11"/>
          <p:cNvSpPr txBox="1"/>
          <p:nvPr/>
        </p:nvSpPr>
        <p:spPr>
          <a:xfrm>
            <a:off x="4306776" y="4736197"/>
            <a:ext cx="3332515"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What can you do?</a:t>
            </a:r>
          </a:p>
        </p:txBody>
      </p:sp>
      <p:sp>
        <p:nvSpPr>
          <p:cNvPr id="14" name="TextBox 13"/>
          <p:cNvSpPr txBox="1"/>
          <p:nvPr/>
        </p:nvSpPr>
        <p:spPr>
          <a:xfrm>
            <a:off x="8510710" y="5374517"/>
            <a:ext cx="2554688"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Poster activity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081" y="424777"/>
            <a:ext cx="3104114" cy="1749751"/>
          </a:xfrm>
          <a:prstGeom prst="rect">
            <a:avLst/>
          </a:prstGeom>
        </p:spPr>
      </p:pic>
      <p:sp>
        <p:nvSpPr>
          <p:cNvPr id="17" name="TextBox 16"/>
          <p:cNvSpPr txBox="1"/>
          <p:nvPr/>
        </p:nvSpPr>
        <p:spPr>
          <a:xfrm>
            <a:off x="3879538" y="3557224"/>
            <a:ext cx="2688277" cy="523220"/>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Brain break</a:t>
            </a:r>
          </a:p>
        </p:txBody>
      </p:sp>
      <p:pic>
        <p:nvPicPr>
          <p:cNvPr id="18" name="Picture 17"/>
          <p:cNvPicPr>
            <a:picLocks noChangeAspect="1"/>
          </p:cNvPicPr>
          <p:nvPr/>
        </p:nvPicPr>
        <p:blipFill>
          <a:blip r:embed="rId5"/>
          <a:stretch>
            <a:fillRect/>
          </a:stretch>
        </p:blipFill>
        <p:spPr>
          <a:xfrm>
            <a:off x="2383578" y="3300060"/>
            <a:ext cx="1568990" cy="109878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1105" y="5207723"/>
            <a:ext cx="2819106" cy="1589095"/>
          </a:xfrm>
          <a:prstGeom prst="rect">
            <a:avLst/>
          </a:prstGeom>
        </p:spPr>
      </p:pic>
      <p:pic>
        <p:nvPicPr>
          <p:cNvPr id="20" name="Picture 2" descr="959e9bd7-dd24-4c08-9983-b70764a866c5@namprd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330" y="4337608"/>
            <a:ext cx="2436606" cy="13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529240" y="2190025"/>
            <a:ext cx="4328509" cy="968484"/>
            <a:chOff x="207264" y="2802722"/>
            <a:chExt cx="11777590" cy="2788772"/>
          </a:xfrm>
        </p:grpSpPr>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27474" r="20555" b="39894"/>
            <a:stretch/>
          </p:blipFill>
          <p:spPr>
            <a:xfrm>
              <a:off x="8392999" y="2802722"/>
              <a:ext cx="3591855" cy="2788772"/>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27474" r="20555" b="39894"/>
            <a:stretch/>
          </p:blipFill>
          <p:spPr>
            <a:xfrm>
              <a:off x="4345850" y="2950464"/>
              <a:ext cx="3890505" cy="2641030"/>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27474" r="20555" b="39894"/>
            <a:stretch/>
          </p:blipFill>
          <p:spPr>
            <a:xfrm>
              <a:off x="207264" y="2802722"/>
              <a:ext cx="3965148" cy="2777544"/>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5222" y="3088071"/>
              <a:ext cx="3381978" cy="2392696"/>
            </a:xfrm>
            <a:prstGeom prst="rect">
              <a:avLst/>
            </a:prstGeom>
          </p:spPr>
        </p:pic>
        <p:pic>
          <p:nvPicPr>
            <p:cNvPr id="28" name="Picture 27"/>
            <p:cNvPicPr>
              <a:picLocks noChangeAspect="1"/>
            </p:cNvPicPr>
            <p:nvPr/>
          </p:nvPicPr>
          <p:blipFill rotWithShape="1">
            <a:blip r:embed="rId12" cstate="print">
              <a:extLst>
                <a:ext uri="{28A0092B-C50C-407E-A947-70E740481C1C}">
                  <a14:useLocalDpi xmlns:a14="http://schemas.microsoft.com/office/drawing/2010/main" val="0"/>
                </a:ext>
              </a:extLst>
            </a:blip>
            <a:srcRect l="11199" t="30041" r="513" b="-1"/>
            <a:stretch/>
          </p:blipFill>
          <p:spPr>
            <a:xfrm>
              <a:off x="4444547" y="3227294"/>
              <a:ext cx="3675326" cy="2253473"/>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932" y="3088071"/>
              <a:ext cx="3715812" cy="2360047"/>
            </a:xfrm>
            <a:prstGeom prst="rect">
              <a:avLst/>
            </a:prstGeom>
          </p:spPr>
        </p:pic>
      </p:grpSp>
      <p:sp>
        <p:nvSpPr>
          <p:cNvPr id="23" name="Rectangle 22"/>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30" name="Picture 29"/>
          <p:cNvPicPr>
            <a:picLocks noChangeAspect="1"/>
          </p:cNvPicPr>
          <p:nvPr/>
        </p:nvPicPr>
        <p:blipFill rotWithShape="1">
          <a:blip r:embed="rId1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832122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2192" y="0"/>
            <a:ext cx="2088777" cy="1694330"/>
          </a:xfrm>
          <a:prstGeom prst="rect">
            <a:avLst/>
          </a:prstGeom>
        </p:spPr>
      </p:pic>
      <p:sp>
        <p:nvSpPr>
          <p:cNvPr id="9" name="TextBox 8"/>
          <p:cNvSpPr txBox="1"/>
          <p:nvPr/>
        </p:nvSpPr>
        <p:spPr>
          <a:xfrm>
            <a:off x="1683750" y="468430"/>
            <a:ext cx="8878529" cy="923330"/>
          </a:xfrm>
          <a:prstGeom prst="rect">
            <a:avLst/>
          </a:prstGeom>
          <a:noFill/>
        </p:spPr>
        <p:txBody>
          <a:bodyPr wrap="square" rtlCol="0">
            <a:spAutoFit/>
          </a:bodyPr>
          <a:lstStyle/>
          <a:p>
            <a:pPr algn="ctr"/>
            <a:r>
              <a:rPr lang="en-US" sz="5400" b="1" dirty="0">
                <a:latin typeface="Tahoma" panose="020B0604030504040204" pitchFamily="34" charset="0"/>
                <a:ea typeface="Tahoma" panose="020B0604030504040204" pitchFamily="34" charset="0"/>
                <a:cs typeface="Tahoma" panose="020B0604030504040204" pitchFamily="34" charset="0"/>
              </a:rPr>
              <a:t>Raise your hand if..</a:t>
            </a:r>
          </a:p>
        </p:txBody>
      </p:sp>
      <p:sp>
        <p:nvSpPr>
          <p:cNvPr id="11" name="Rectangle 10"/>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9151"/>
          <a:stretch/>
        </p:blipFill>
        <p:spPr>
          <a:xfrm>
            <a:off x="1619406" y="1391760"/>
            <a:ext cx="8913404" cy="4562001"/>
          </a:xfrm>
          <a:prstGeom prst="rect">
            <a:avLst/>
          </a:prstGeom>
        </p:spPr>
      </p:pic>
    </p:spTree>
    <p:extLst>
      <p:ext uri="{BB962C8B-B14F-4D97-AF65-F5344CB8AC3E}">
        <p14:creationId xmlns:p14="http://schemas.microsoft.com/office/powerpoint/2010/main" val="423262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2192" y="0"/>
            <a:ext cx="2088777" cy="16943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708" y="946554"/>
            <a:ext cx="5958102" cy="3358508"/>
          </a:xfrm>
          <a:prstGeom prst="rect">
            <a:avLst/>
          </a:prstGeom>
        </p:spPr>
      </p:pic>
      <p:grpSp>
        <p:nvGrpSpPr>
          <p:cNvPr id="12" name="Group 11"/>
          <p:cNvGrpSpPr/>
          <p:nvPr/>
        </p:nvGrpSpPr>
        <p:grpSpPr>
          <a:xfrm>
            <a:off x="2701899" y="245961"/>
            <a:ext cx="5653389" cy="4059101"/>
            <a:chOff x="6891101" y="1336174"/>
            <a:chExt cx="5653389" cy="4059101"/>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1101" y="2208530"/>
              <a:ext cx="5653389" cy="318674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70337" b="59608"/>
            <a:stretch/>
          </p:blipFill>
          <p:spPr>
            <a:xfrm>
              <a:off x="8034815" y="1336174"/>
              <a:ext cx="1682980" cy="1291811"/>
            </a:xfrm>
            <a:prstGeom prst="rect">
              <a:avLst/>
            </a:prstGeom>
          </p:spPr>
        </p:pic>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6769" r="8073" b="22092"/>
          <a:stretch/>
        </p:blipFill>
        <p:spPr>
          <a:xfrm rot="16200000">
            <a:off x="5501819" y="-1231479"/>
            <a:ext cx="627531" cy="11899395"/>
          </a:xfrm>
          <a:prstGeom prst="rect">
            <a:avLst/>
          </a:prstGeom>
        </p:spPr>
      </p:pic>
      <p:sp>
        <p:nvSpPr>
          <p:cNvPr id="15" name="TextBox 14"/>
          <p:cNvSpPr txBox="1"/>
          <p:nvPr/>
        </p:nvSpPr>
        <p:spPr>
          <a:xfrm>
            <a:off x="1340201" y="4934598"/>
            <a:ext cx="9890669" cy="1200329"/>
          </a:xfrm>
          <a:prstGeom prst="rect">
            <a:avLst/>
          </a:prstGeom>
          <a:noFill/>
        </p:spPr>
        <p:txBody>
          <a:bodyPr wrap="square" rtlCol="0">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Sexual harassment is unwanted sexual words or sexual touching.</a:t>
            </a:r>
          </a:p>
        </p:txBody>
      </p:sp>
      <p:sp>
        <p:nvSpPr>
          <p:cNvPr id="2" name="TextBox 1"/>
          <p:cNvSpPr txBox="1"/>
          <p:nvPr/>
        </p:nvSpPr>
        <p:spPr>
          <a:xfrm>
            <a:off x="4145280" y="452944"/>
            <a:ext cx="822960" cy="646331"/>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Hey sexy!</a:t>
            </a:r>
          </a:p>
        </p:txBody>
      </p:sp>
      <p:pic>
        <p:nvPicPr>
          <p:cNvPr id="1026" name="F5161B84-501A-4100-BEC6-4016D2920454" descr="F5161B84-501A-4100-BEC6-4016D292045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11" y="1099275"/>
            <a:ext cx="5052707" cy="28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361262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503" t="47957" r="26887"/>
          <a:stretch/>
        </p:blipFill>
        <p:spPr>
          <a:xfrm>
            <a:off x="73606" y="2477661"/>
            <a:ext cx="5055882" cy="305118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503" r="26887" b="51613"/>
          <a:stretch/>
        </p:blipFill>
        <p:spPr>
          <a:xfrm>
            <a:off x="4933962" y="2224103"/>
            <a:ext cx="5005197" cy="280840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9247" r="75133"/>
          <a:stretch/>
        </p:blipFill>
        <p:spPr>
          <a:xfrm>
            <a:off x="9625645" y="2627326"/>
            <a:ext cx="2521974" cy="2901516"/>
          </a:xfrm>
          <a:prstGeom prst="rect">
            <a:avLst/>
          </a:prstGeom>
        </p:spPr>
      </p:pic>
      <p:sp>
        <p:nvSpPr>
          <p:cNvPr id="10" name="TextBox 9"/>
          <p:cNvSpPr txBox="1"/>
          <p:nvPr/>
        </p:nvSpPr>
        <p:spPr>
          <a:xfrm>
            <a:off x="589800" y="5032505"/>
            <a:ext cx="1528339" cy="830997"/>
          </a:xfrm>
          <a:prstGeom prst="rect">
            <a:avLst/>
          </a:prstGeom>
          <a:noFill/>
          <a:ln w="57150">
            <a:solidFill>
              <a:schemeClr val="tx1"/>
            </a:solidFill>
          </a:ln>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Grossed out</a:t>
            </a:r>
          </a:p>
        </p:txBody>
      </p:sp>
      <p:sp>
        <p:nvSpPr>
          <p:cNvPr id="11" name="TextBox 10"/>
          <p:cNvSpPr txBox="1"/>
          <p:nvPr/>
        </p:nvSpPr>
        <p:spPr>
          <a:xfrm>
            <a:off x="2994635" y="5032505"/>
            <a:ext cx="1528339" cy="461665"/>
          </a:xfrm>
          <a:prstGeom prst="rect">
            <a:avLst/>
          </a:prstGeom>
          <a:noFill/>
          <a:ln w="57150">
            <a:solidFill>
              <a:schemeClr val="tx1"/>
            </a:solidFill>
          </a:ln>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Nervous</a:t>
            </a:r>
          </a:p>
        </p:txBody>
      </p:sp>
      <p:sp>
        <p:nvSpPr>
          <p:cNvPr id="12" name="TextBox 11"/>
          <p:cNvSpPr txBox="1"/>
          <p:nvPr/>
        </p:nvSpPr>
        <p:spPr>
          <a:xfrm>
            <a:off x="5645682" y="5032504"/>
            <a:ext cx="971698" cy="461666"/>
          </a:xfrm>
          <a:prstGeom prst="rect">
            <a:avLst/>
          </a:prstGeom>
          <a:noFill/>
          <a:ln w="57150">
            <a:solidFill>
              <a:schemeClr val="tx1"/>
            </a:solidFill>
          </a:ln>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Sad</a:t>
            </a:r>
          </a:p>
        </p:txBody>
      </p:sp>
      <p:sp>
        <p:nvSpPr>
          <p:cNvPr id="13" name="TextBox 12"/>
          <p:cNvSpPr txBox="1"/>
          <p:nvPr/>
        </p:nvSpPr>
        <p:spPr>
          <a:xfrm>
            <a:off x="8249129" y="5067177"/>
            <a:ext cx="924233" cy="461665"/>
          </a:xfrm>
          <a:prstGeom prst="rect">
            <a:avLst/>
          </a:prstGeom>
          <a:noFill/>
          <a:ln w="57150">
            <a:solidFill>
              <a:schemeClr val="tx1"/>
            </a:solidFill>
          </a:ln>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Mad</a:t>
            </a:r>
          </a:p>
        </p:txBody>
      </p:sp>
      <p:sp>
        <p:nvSpPr>
          <p:cNvPr id="14" name="TextBox 13"/>
          <p:cNvSpPr txBox="1"/>
          <p:nvPr/>
        </p:nvSpPr>
        <p:spPr>
          <a:xfrm>
            <a:off x="10327463" y="5032504"/>
            <a:ext cx="1338410" cy="461665"/>
          </a:xfrm>
          <a:prstGeom prst="rect">
            <a:avLst/>
          </a:prstGeom>
          <a:noFill/>
          <a:ln w="57150">
            <a:solidFill>
              <a:schemeClr val="tx1"/>
            </a:solidFill>
          </a:ln>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Scared</a:t>
            </a: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12192" y="0"/>
            <a:ext cx="2088777" cy="1694330"/>
          </a:xfrm>
          <a:prstGeom prst="rect">
            <a:avLst/>
          </a:prstGeom>
        </p:spPr>
      </p:pic>
      <p:sp>
        <p:nvSpPr>
          <p:cNvPr id="20" name="TextBox 19"/>
          <p:cNvSpPr txBox="1"/>
          <p:nvPr/>
        </p:nvSpPr>
        <p:spPr>
          <a:xfrm>
            <a:off x="671814" y="1309609"/>
            <a:ext cx="11117850" cy="769441"/>
          </a:xfrm>
          <a:prstGeom prst="rect">
            <a:avLst/>
          </a:prstGeom>
          <a:noFill/>
        </p:spPr>
        <p:txBody>
          <a:bodyPr wrap="square" rtlCol="0">
            <a:sp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Sexual harassment makes people feel</a:t>
            </a:r>
          </a:p>
        </p:txBody>
      </p:sp>
      <p:sp>
        <p:nvSpPr>
          <p:cNvPr id="15" name="Rectangle 14"/>
          <p:cNvSpPr/>
          <p:nvPr/>
        </p:nvSpPr>
        <p:spPr>
          <a:xfrm>
            <a:off x="9378271" y="6434752"/>
            <a:ext cx="2769348" cy="276999"/>
          </a:xfrm>
          <a:prstGeom prst="rect">
            <a:avLst/>
          </a:prstGeom>
        </p:spPr>
        <p:txBody>
          <a:bodyPr wrap="none">
            <a:spAutoFit/>
          </a:bodyPr>
          <a:lstStyle/>
          <a:p>
            <a:r>
              <a:rPr lang="en-US" sz="1200" b="1" dirty="0"/>
              <a:t>© 2026 SAFE Disability Services Program</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759430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16714</TotalTime>
  <Words>5219</Words>
  <Application>Microsoft Macintosh PowerPoint</Application>
  <PresentationFormat>Widescreen</PresentationFormat>
  <Paragraphs>474</Paragraphs>
  <Slides>40</Slides>
  <Notes>40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Stop and Think</vt:lpstr>
      <vt:lpstr>Being nice or sexual harassment?</vt:lpstr>
      <vt:lpstr>Being nice or sexual harassment?</vt:lpstr>
      <vt:lpstr>Being nice or sexual harassment?</vt:lpstr>
      <vt:lpstr>PowerPoint Presentation</vt:lpstr>
      <vt:lpstr>PowerPoint Presentation</vt:lpstr>
      <vt:lpstr>PowerPoint Presentation</vt:lpstr>
      <vt:lpstr>If you see sexual harassment</vt:lpstr>
      <vt:lpstr>If you see sexual harassment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dc:title>
  <dc:creator>Megan Westmore</dc:creator>
  <cp:lastModifiedBy>Eric Castro</cp:lastModifiedBy>
  <cp:revision>272</cp:revision>
  <dcterms:created xsi:type="dcterms:W3CDTF">2021-06-11T20:56:57Z</dcterms:created>
  <dcterms:modified xsi:type="dcterms:W3CDTF">2026-05-01T20:48:05Z</dcterms:modified>
</cp:coreProperties>
</file>