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70" r:id="rId2"/>
    <p:sldId id="428" r:id="rId3"/>
    <p:sldId id="259" r:id="rId4"/>
    <p:sldId id="258" r:id="rId5"/>
    <p:sldId id="441" r:id="rId6"/>
    <p:sldId id="442" r:id="rId7"/>
    <p:sldId id="447" r:id="rId8"/>
    <p:sldId id="446" r:id="rId9"/>
    <p:sldId id="449" r:id="rId10"/>
    <p:sldId id="450" r:id="rId11"/>
    <p:sldId id="451" r:id="rId12"/>
    <p:sldId id="452" r:id="rId13"/>
    <p:sldId id="453" r:id="rId14"/>
    <p:sldId id="454" r:id="rId15"/>
    <p:sldId id="444" r:id="rId16"/>
    <p:sldId id="455" r:id="rId17"/>
    <p:sldId id="456" r:id="rId18"/>
    <p:sldId id="272" r:id="rId19"/>
    <p:sldId id="457" r:id="rId20"/>
    <p:sldId id="445" r:id="rId21"/>
    <p:sldId id="466" r:id="rId22"/>
    <p:sldId id="467" r:id="rId23"/>
    <p:sldId id="464" r:id="rId24"/>
    <p:sldId id="458" r:id="rId25"/>
    <p:sldId id="440" r:id="rId26"/>
    <p:sldId id="465" r:id="rId27"/>
    <p:sldId id="290" r:id="rId28"/>
    <p:sldId id="291" r:id="rId29"/>
    <p:sldId id="293" r:id="rId30"/>
    <p:sldId id="383" r:id="rId31"/>
    <p:sldId id="382" r:id="rId32"/>
    <p:sldId id="295" r:id="rId33"/>
    <p:sldId id="468" r:id="rId34"/>
    <p:sldId id="4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5FCF"/>
    <a:srgbClr val="7030A0"/>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77805" autoAdjust="0"/>
  </p:normalViewPr>
  <p:slideViewPr>
    <p:cSldViewPr snapToGrid="0">
      <p:cViewPr varScale="1">
        <p:scale>
          <a:sx n="108" d="100"/>
          <a:sy n="108" d="100"/>
        </p:scale>
        <p:origin x="1288" y="184"/>
      </p:cViewPr>
      <p:guideLst/>
    </p:cSldViewPr>
  </p:slideViewPr>
  <p:notesTextViewPr>
    <p:cViewPr>
      <p:scale>
        <a:sx n="125" d="100"/>
        <a:sy n="125" d="100"/>
      </p:scale>
      <p:origin x="0" y="-1576"/>
    </p:cViewPr>
  </p:notesTextViewPr>
  <p:sorterViewPr>
    <p:cViewPr>
      <p:scale>
        <a:sx n="135" d="100"/>
        <a:sy n="135" d="100"/>
      </p:scale>
      <p:origin x="0" y="-17390"/>
    </p:cViewPr>
  </p:sorterViewPr>
  <p:notesViewPr>
    <p:cSldViewPr snapToGrid="0">
      <p:cViewPr>
        <p:scale>
          <a:sx n="100" d="100"/>
          <a:sy n="100" d="100"/>
        </p:scale>
        <p:origin x="1806" y="-5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we are going to put together</a:t>
            </a:r>
            <a:r>
              <a:rPr lang="en-US" sz="1200" i="1" kern="1200" baseline="0" dirty="0">
                <a:solidFill>
                  <a:schemeClr val="tx1"/>
                </a:solidFill>
                <a:effectLst/>
                <a:latin typeface="+mn-lt"/>
                <a:ea typeface="+mn-ea"/>
                <a:cs typeface="+mn-cs"/>
              </a:rPr>
              <a:t> many of the things we have talked about so far in </a:t>
            </a:r>
            <a:r>
              <a:rPr lang="en-US" sz="1200" i="1" u="sng" kern="1200" baseline="0" dirty="0">
                <a:solidFill>
                  <a:schemeClr val="tx1"/>
                </a:solidFill>
                <a:effectLst/>
                <a:latin typeface="+mn-lt"/>
                <a:ea typeface="+mn-ea"/>
                <a:cs typeface="+mn-cs"/>
              </a:rPr>
              <a:t>My Rights My Life</a:t>
            </a:r>
            <a:r>
              <a:rPr lang="en-US" sz="1200" i="1" u="none" kern="1200" baseline="0" dirty="0">
                <a:solidFill>
                  <a:schemeClr val="tx1"/>
                </a:solidFill>
                <a:effectLst/>
                <a:latin typeface="+mn-lt"/>
                <a:ea typeface="+mn-ea"/>
                <a:cs typeface="+mn-cs"/>
              </a:rPr>
              <a:t> classes. We will talk about what makes  relationships healthy.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97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 second thing you need for a healthy relationship is respect. Respect means that you can be exactly who you are, and your</a:t>
            </a:r>
            <a:r>
              <a:rPr lang="en-US" sz="1200" b="0" i="1" u="none" strike="noStrike" kern="1200" baseline="0" dirty="0">
                <a:solidFill>
                  <a:schemeClr val="tx1"/>
                </a:solidFill>
                <a:effectLst/>
                <a:latin typeface="+mn-lt"/>
                <a:ea typeface="+mn-ea"/>
                <a:cs typeface="+mn-cs"/>
              </a:rPr>
              <a:t> friend</a:t>
            </a:r>
            <a:r>
              <a:rPr lang="en-US" sz="1200" b="0" i="1" u="none" strike="noStrike" kern="1200" dirty="0">
                <a:solidFill>
                  <a:schemeClr val="tx1"/>
                </a:solidFill>
                <a:effectLst/>
                <a:latin typeface="+mn-lt"/>
                <a:ea typeface="+mn-ea"/>
                <a:cs typeface="+mn-cs"/>
              </a:rPr>
              <a:t> will not make fun of you for it. Respect also means that your</a:t>
            </a:r>
            <a:r>
              <a:rPr lang="en-US" sz="1200" b="0" i="1" u="none" strike="noStrike" kern="1200" baseline="0" dirty="0">
                <a:solidFill>
                  <a:schemeClr val="tx1"/>
                </a:solidFill>
                <a:effectLst/>
                <a:latin typeface="+mn-lt"/>
                <a:ea typeface="+mn-ea"/>
                <a:cs typeface="+mn-cs"/>
              </a:rPr>
              <a:t> friend </a:t>
            </a:r>
            <a:r>
              <a:rPr lang="en-US" sz="1200" b="0" i="1" u="none" strike="noStrike" kern="1200" dirty="0">
                <a:solidFill>
                  <a:schemeClr val="tx1"/>
                </a:solidFill>
                <a:effectLst/>
                <a:latin typeface="+mn-lt"/>
                <a:ea typeface="+mn-ea"/>
                <a:cs typeface="+mn-cs"/>
              </a:rPr>
              <a:t>listens to your boundaries. If you tell them no, what should they do?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Your friend listens, respects your boundaries, and you feel good about who you are.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i="0" dirty="0"/>
              <a:t>Give students enough time to process the question and make their decisions. </a:t>
            </a:r>
            <a:r>
              <a:rPr lang="en-US" i="0" baseline="0" dirty="0"/>
              <a:t>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They should stop right away and back off.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230587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do some more practice. Your friend</a:t>
            </a:r>
            <a:r>
              <a:rPr lang="en-US" i="1" baseline="0" dirty="0"/>
              <a:t> makes fun of the music you listen to. </a:t>
            </a:r>
            <a:r>
              <a:rPr lang="en-US" i="1" dirty="0"/>
              <a:t>Is</a:t>
            </a:r>
            <a:r>
              <a:rPr lang="en-US" i="1" baseline="0" dirty="0"/>
              <a:t> this respect?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respect.</a:t>
            </a:r>
            <a:r>
              <a:rPr lang="en-US" i="1" baseline="0" dirty="0"/>
              <a:t> Respect </a:t>
            </a:r>
            <a:r>
              <a:rPr lang="en-US" b="0" i="1" baseline="0" dirty="0"/>
              <a:t>means your </a:t>
            </a:r>
            <a:r>
              <a:rPr lang="en-US" i="1" baseline="0" dirty="0"/>
              <a:t>friend should like you for who you are. It’s not cool if you feel bad around your friend about the music you like.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279404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b="0" i="1" dirty="0">
                <a:latin typeface="Tahoma" panose="020B0604030504040204" pitchFamily="34" charset="0"/>
                <a:ea typeface="Tahoma" panose="020B0604030504040204" pitchFamily="34" charset="0"/>
                <a:cs typeface="Tahoma" panose="020B0604030504040204" pitchFamily="34" charset="0"/>
              </a:rPr>
              <a:t>You are having a bad day, and your classmate asks if they can give you a hug. </a:t>
            </a:r>
            <a:r>
              <a:rPr lang="en-US" b="0" i="1" dirty="0"/>
              <a:t>Is</a:t>
            </a:r>
            <a:r>
              <a:rPr lang="en-US" b="0" i="1" baseline="0" dirty="0"/>
              <a:t> </a:t>
            </a:r>
            <a:r>
              <a:rPr lang="en-US" i="1" baseline="0" dirty="0"/>
              <a:t>this respect?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respect. They are</a:t>
            </a:r>
            <a:r>
              <a:rPr lang="en-US" i="1" baseline="0" dirty="0"/>
              <a:t> respecting your boundaries by asking permission first. It is so important that your friend listens to your boundaries.</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00044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review what</a:t>
            </a:r>
            <a:r>
              <a:rPr lang="en-US" i="1" baseline="0" dirty="0"/>
              <a:t> you can do if your friend is being disrespectful. If your friend is not respecting you, that’s not cool. That’s a boundary crossing. Remember, any time someone does something that crosses your boundaries, you have the right to say NO! Can you all show me how you can say no with your voice, signs, and body?</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Encourage students to practice saying no assertively, showing no with their signs, or doing things like turning or walking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Another way to set your boundaries is to use the I Statement Tool. Let’s think about an example from earlier today. If your friend is making fun of you for the music you like, what is an I statement you could use to talk to them about it?</a:t>
            </a:r>
            <a:endParaRPr lang="en-US" dirty="0"/>
          </a:p>
          <a:p>
            <a:endParaRPr lang="en-US" dirty="0"/>
          </a:p>
          <a:p>
            <a:r>
              <a:rPr lang="en-US" i="0" dirty="0"/>
              <a:t>Give students enough time to process the question and make their decisions. </a:t>
            </a:r>
            <a:r>
              <a:rPr lang="en-US" i="0" baseline="0" dirty="0"/>
              <a:t> Sample I statements are included below:</a:t>
            </a:r>
          </a:p>
          <a:p>
            <a:pPr marL="171450" indent="-171450">
              <a:buFont typeface="Arial" panose="020B0604020202020204" pitchFamily="34" charset="0"/>
              <a:buChar char="•"/>
            </a:pPr>
            <a:r>
              <a:rPr lang="en-US" i="0" baseline="0" dirty="0"/>
              <a:t>I feel sad when you make fun of me.</a:t>
            </a:r>
          </a:p>
          <a:p>
            <a:pPr marL="171450" indent="-171450">
              <a:buFont typeface="Arial" panose="020B0604020202020204" pitchFamily="34" charset="0"/>
              <a:buChar char="•"/>
            </a:pPr>
            <a:r>
              <a:rPr lang="en-US" i="0" baseline="0" dirty="0"/>
              <a:t>I want you to respect me.</a:t>
            </a:r>
          </a:p>
          <a:p>
            <a:pPr marL="171450" indent="-171450">
              <a:buFont typeface="Arial" panose="020B0604020202020204" pitchFamily="34" charset="0"/>
              <a:buChar char="•"/>
            </a:pPr>
            <a:r>
              <a:rPr lang="en-US" i="0" baseline="0" dirty="0"/>
              <a:t>I need you to be nice to me.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Say: </a:t>
            </a:r>
            <a:r>
              <a:rPr lang="en-US" i="1" baseline="0" dirty="0"/>
              <a:t>If you have said no or used an I statement, and your friend keeps crossing your boundaries, that is not okay. Talk to an adult in your inner green circle of trust for help safely leaving the relationship. </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400269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let’s talk about the third part of a healthy relationship: equality.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94195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Equality means that both people give things and get things in the relationship. You and your</a:t>
            </a:r>
            <a:r>
              <a:rPr lang="en-US" sz="1200" b="0" i="1" u="none" strike="noStrike" kern="1200" baseline="0" dirty="0">
                <a:solidFill>
                  <a:schemeClr val="tx1"/>
                </a:solidFill>
                <a:effectLst/>
                <a:latin typeface="+mn-lt"/>
                <a:ea typeface="+mn-ea"/>
                <a:cs typeface="+mn-cs"/>
              </a:rPr>
              <a:t> friend</a:t>
            </a:r>
            <a:r>
              <a:rPr lang="en-US" sz="1200" b="0" i="1" u="none" strike="noStrike" kern="1200" dirty="0">
                <a:solidFill>
                  <a:schemeClr val="tx1"/>
                </a:solidFill>
                <a:effectLst/>
                <a:latin typeface="+mn-lt"/>
                <a:ea typeface="+mn-ea"/>
                <a:cs typeface="+mn-cs"/>
              </a:rPr>
              <a:t> should make choices</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together.</a:t>
            </a:r>
            <a:r>
              <a:rPr lang="en-US" sz="1200" b="0" i="1" u="none" strike="noStrike" kern="1200" baseline="0" dirty="0">
                <a:solidFill>
                  <a:schemeClr val="tx1"/>
                </a:solidFill>
                <a:effectLst/>
                <a:latin typeface="+mn-lt"/>
                <a:ea typeface="+mn-ea"/>
                <a:cs typeface="+mn-cs"/>
              </a:rPr>
              <a:t> </a:t>
            </a:r>
          </a:p>
          <a:p>
            <a:endParaRPr lang="en-US" sz="1200" b="0" i="1"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16990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practice thinking about equality.</a:t>
            </a:r>
            <a:r>
              <a:rPr lang="en-US" i="1" baseline="0" dirty="0"/>
              <a:t> </a:t>
            </a:r>
            <a:r>
              <a:rPr lang="en-US" i="1" dirty="0"/>
              <a:t>Your friend always chooses the activities you do together</a:t>
            </a:r>
            <a:r>
              <a:rPr lang="en-US" i="1" baseline="0" dirty="0"/>
              <a:t>. Is this equality?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equality. Your</a:t>
            </a:r>
            <a:r>
              <a:rPr lang="en-US" i="1" baseline="0" dirty="0"/>
              <a:t> friend is not the boss of you. They should not tell you what to do. You and your friend can decide together what activities you want to do or take turns choosing what you will do. </a:t>
            </a: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336396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 and your friend take turns cleaning the dishes after having dinner together</a:t>
            </a:r>
            <a:r>
              <a:rPr lang="en-US" i="1" baseline="0" dirty="0"/>
              <a:t>. </a:t>
            </a:r>
            <a:r>
              <a:rPr lang="en-US" i="1" dirty="0"/>
              <a:t>Is</a:t>
            </a:r>
            <a:r>
              <a:rPr lang="en-US" i="1" baseline="0" dirty="0"/>
              <a:t> this equality?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equality. You</a:t>
            </a:r>
            <a:r>
              <a:rPr lang="en-US" i="1" baseline="0" dirty="0"/>
              <a:t> and your friend should work together when you have things to do. It is not okay for one person to do all of the work in a relationship. </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163591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we will talk about the fourth part of a healthy relationship: communication.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46355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 last part of a healthy relationship is communication. Good communication means that you use I statement</a:t>
            </a:r>
            <a:r>
              <a:rPr lang="en-US" sz="1200" b="0" i="1" u="none" strike="noStrike" kern="1200" baseline="0" dirty="0">
                <a:solidFill>
                  <a:schemeClr val="tx1"/>
                </a:solidFill>
                <a:effectLst/>
                <a:latin typeface="+mn-lt"/>
                <a:ea typeface="+mn-ea"/>
                <a:cs typeface="+mn-cs"/>
              </a:rPr>
              <a:t>s to tell your friend how you feel, what you want, and what you need. It also means that you and your friend </a:t>
            </a:r>
            <a:r>
              <a:rPr lang="en-US" sz="1200" b="0" i="1" u="none" strike="noStrike" kern="1200" dirty="0">
                <a:solidFill>
                  <a:schemeClr val="tx1"/>
                </a:solidFill>
                <a:effectLst/>
                <a:latin typeface="+mn-lt"/>
                <a:ea typeface="+mn-ea"/>
                <a:cs typeface="+mn-cs"/>
              </a:rPr>
              <a:t>really listen to each other. Remember, you can let your friend know you are paying attention by doing things like putting your</a:t>
            </a:r>
            <a:r>
              <a:rPr lang="en-US" sz="1200" b="0" i="1" u="none" strike="noStrike" kern="1200" baseline="0" dirty="0">
                <a:solidFill>
                  <a:schemeClr val="tx1"/>
                </a:solidFill>
                <a:effectLst/>
                <a:latin typeface="+mn-lt"/>
                <a:ea typeface="+mn-ea"/>
                <a:cs typeface="+mn-cs"/>
              </a:rPr>
              <a:t> phone down, making eye contact with your friend, nodding your head, and asking questions.</a:t>
            </a:r>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322685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do one more round of practice. Your</a:t>
            </a:r>
            <a:r>
              <a:rPr lang="en-US" i="1" baseline="0" dirty="0"/>
              <a:t> brother always plays video games when you try to talk to them. </a:t>
            </a:r>
            <a:r>
              <a:rPr lang="en-US" i="1" dirty="0"/>
              <a:t>Is</a:t>
            </a:r>
            <a:r>
              <a:rPr lang="en-US" i="1" baseline="0" dirty="0"/>
              <a:t> this good communication?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good communication. Your brother should pay attention when you are talking to them and not be distracted.</a:t>
            </a:r>
            <a:endParaRPr lang="en-US" i="1"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170756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mom uses I statements to tell you when they are upset. Is this good communication?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good communication. The</a:t>
            </a:r>
            <a:r>
              <a:rPr lang="en-US" i="1" baseline="0" dirty="0"/>
              <a:t> I Statement Tool is a great way for you and your family members to let each other know how you are feeling. This is a healthy way to talk with each other.</a:t>
            </a: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424957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In </a:t>
            </a:r>
            <a:r>
              <a:rPr lang="en-US" i="1" baseline="0" dirty="0"/>
              <a:t>healthy relationships, you feel safe, respected, and equal around your friend or family member. They will use good communication skills to talk to you. Even in healthy relationships, you and your friend might disagree sometimes</a:t>
            </a:r>
            <a:r>
              <a:rPr lang="en-US" b="0" i="1" baseline="0" dirty="0"/>
              <a:t>, and sometimes you might hurt each other’s feelings and make each other mad. That’s normal.</a:t>
            </a:r>
            <a:r>
              <a:rPr lang="en-US" i="1" baseline="0" dirty="0"/>
              <a:t> But both of you should feel good</a:t>
            </a:r>
            <a:r>
              <a:rPr lang="en-US" b="0" i="1" baseline="0" dirty="0"/>
              <a:t> about each other and the relationship </a:t>
            </a:r>
            <a:r>
              <a:rPr lang="en-US" i="1" u="sng" baseline="0" dirty="0"/>
              <a:t>most</a:t>
            </a:r>
            <a:r>
              <a:rPr lang="en-US" i="1" baseline="0" dirty="0"/>
              <a:t> of the time!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244183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 going through the four parts of a healthy relationship. The last thing we are going to do today is create</a:t>
            </a:r>
            <a:r>
              <a:rPr lang="en-US" sz="1200" i="1" kern="1200" baseline="0" dirty="0">
                <a:solidFill>
                  <a:schemeClr val="tx1"/>
                </a:solidFill>
                <a:effectLst/>
                <a:latin typeface="+mn-lt"/>
                <a:ea typeface="+mn-ea"/>
                <a:cs typeface="+mn-cs"/>
              </a:rPr>
              <a:t> healthy relationship recipes.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1850636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 all have learned a lot about healthy relationships over the past few months. And so today, we are going to use all of that knowledge to do an art project! Each of you are going to create a recipe card for a healthy relationship. On your recipe</a:t>
            </a:r>
            <a:r>
              <a:rPr lang="en-US" sz="1200" i="1" kern="1200" baseline="0" dirty="0">
                <a:solidFill>
                  <a:schemeClr val="tx1"/>
                </a:solidFill>
                <a:effectLst/>
                <a:latin typeface="+mn-lt"/>
                <a:ea typeface="+mn-ea"/>
                <a:cs typeface="+mn-cs"/>
              </a:rPr>
              <a:t> card, you will write or draw the things you want to have in a healthy relationship. These are the ingredients for your recipe. We talked about four ingredients today, but you can also add more! At the bottom of your recipe card, you will also write or draw how you want to feel in your healthy relationships. </a:t>
            </a:r>
            <a:r>
              <a:rPr lang="en-US" sz="1200" i="1" kern="1200" dirty="0">
                <a:solidFill>
                  <a:schemeClr val="tx1"/>
                </a:solidFill>
                <a:effectLst/>
                <a:latin typeface="+mn-lt"/>
                <a:ea typeface="+mn-ea"/>
                <a:cs typeface="+mn-cs"/>
              </a:rPr>
              <a:t>I will </a:t>
            </a:r>
            <a:r>
              <a:rPr lang="en-US" sz="1200" i="1" kern="1200" baseline="0" dirty="0">
                <a:solidFill>
                  <a:schemeClr val="tx1"/>
                </a:solidFill>
                <a:effectLst/>
                <a:latin typeface="+mn-lt"/>
                <a:ea typeface="+mn-ea"/>
                <a:cs typeface="+mn-cs"/>
              </a:rPr>
              <a:t>give you some art supplies so you can make your recipe look great! If you have extra time, you can play the matching game on the back of your recipe card.</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student some art supplies and a</a:t>
            </a:r>
            <a:r>
              <a:rPr lang="en-US" sz="1200" kern="1200" baseline="0" dirty="0">
                <a:solidFill>
                  <a:schemeClr val="tx1"/>
                </a:solidFill>
                <a:effectLst/>
                <a:latin typeface="+mn-lt"/>
                <a:ea typeface="+mn-ea"/>
                <a:cs typeface="+mn-cs"/>
              </a:rPr>
              <a:t> copy of the </a:t>
            </a:r>
            <a:r>
              <a:rPr lang="en-US" sz="1200" kern="1200" dirty="0">
                <a:solidFill>
                  <a:schemeClr val="tx1"/>
                </a:solidFill>
                <a:effectLst/>
                <a:latin typeface="+mn-lt"/>
                <a:ea typeface="+mn-ea"/>
                <a:cs typeface="+mn-cs"/>
              </a:rPr>
              <a:t>Healthy Relationship Recipe Card with the Healthy</a:t>
            </a:r>
            <a:r>
              <a:rPr lang="en-US" sz="1200" kern="1200" baseline="0" dirty="0">
                <a:solidFill>
                  <a:schemeClr val="tx1"/>
                </a:solidFill>
                <a:effectLst/>
                <a:latin typeface="+mn-lt"/>
                <a:ea typeface="+mn-ea"/>
                <a:cs typeface="+mn-cs"/>
              </a:rPr>
              <a:t> Relationship Toolbox Tools Matching Game on the back (see templates at end of lesson plan).</a:t>
            </a:r>
            <a:r>
              <a:rPr lang="en-US" sz="1200" kern="1200" dirty="0">
                <a:solidFill>
                  <a:schemeClr val="tx1"/>
                </a:solidFill>
                <a:effectLst/>
                <a:latin typeface="+mn-lt"/>
                <a:ea typeface="+mn-ea"/>
                <a:cs typeface="+mn-cs"/>
              </a:rPr>
              <a:t> Support students as needed to fill out their Healthy Relationship Recipe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your students prefer to cut and glue ingredients onto their recipe cards rather than write or draw them, you can use the optional Healthy Relationship Ideas worksheet (see template at end of lesson plan). If you are using this option, give each student a printed copy of this worksheet, scissors, and a glue stick.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179540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Would anyone like to share their Healthy Relationship</a:t>
            </a:r>
            <a:r>
              <a:rPr lang="en-US" sz="1200" i="1" kern="1200" baseline="0" dirty="0">
                <a:solidFill>
                  <a:schemeClr val="tx1"/>
                </a:solidFill>
                <a:effectLst/>
                <a:latin typeface="+mn-lt"/>
                <a:ea typeface="+mn-ea"/>
                <a:cs typeface="+mn-cs"/>
              </a:rPr>
              <a:t> Recipe Card with the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2277222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makes a relationship healthy? Hold up one finger for “safety,” two fingers for “respect,” three fingers for “equality,” four fingers for “communication,” and five fingers for “all of the above.”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All of these things are part of a healthy relationship! You need safety, respect, equality, and good communication for a healthy relationship.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Are looking at someone and nodding your head two ways to show that you are listening?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These are two ways you can show someone you are paying attention. Listening to your friends and family members is an important part of having healthy communication.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Safety: when you feel physically and emotionally okay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Respect: when people listen to your boundaries, and when you can be exactly who you are and no one makes fun of you for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Equality: when both people in a relationship make choices together, and both people give and get things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Communication: when people talk and listen to each 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Healthy: when a relationship feels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Unhealthy: when a relationship does not feel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Recipe: a list of the ingredients, or parts, that are needed to make a food dish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Listen: paying attention to what someone is saying</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is one thing you put on your Healthy Relationship Recipe Card?</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Ask</a:t>
            </a:r>
            <a:r>
              <a:rPr lang="en-US" i="0" baseline="0" dirty="0"/>
              <a:t> any students if they would like to share their answers.</a:t>
            </a: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inner circle of trust (green circle). If someone you care about is being hurt, you can also get help by talking to an adult from your inner circle of trust (green circle). </a:t>
            </a:r>
            <a:r>
              <a:rPr lang="en-US" b="0" i="1" baseline="0" dirty="0"/>
              <a:t>If you or somebody else is in danger,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created your own healthy relationship recipe card. You know best what will make a relationship feel healthy and good for you.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607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422830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Y</a:t>
            </a:r>
            <a:r>
              <a:rPr lang="en-US" i="1" dirty="0"/>
              <a:t>ou may remember that a while back, </a:t>
            </a:r>
            <a:r>
              <a:rPr lang="en-US" i="1" baseline="0" dirty="0"/>
              <a:t>we talked about the parts of a healthy relationship. Four things you need to have a healthy relationship with anyone are safety, respect, equality (no person is the boss or “in charge” in the relationship), and communication.</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35512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a:t>
            </a:r>
            <a:r>
              <a:rPr lang="en-US" sz="1200" b="0" i="1" u="none" strike="noStrike" kern="1200" baseline="0" dirty="0">
                <a:solidFill>
                  <a:schemeClr val="tx1"/>
                </a:solidFill>
                <a:effectLst/>
                <a:latin typeface="+mn-lt"/>
                <a:ea typeface="+mn-ea"/>
                <a:cs typeface="+mn-cs"/>
              </a:rPr>
              <a:t> first thing you need for a healthy relationship is safety. </a:t>
            </a:r>
            <a:r>
              <a:rPr lang="en-US" sz="1200" b="0" i="1" u="none" strike="noStrike" kern="1200" dirty="0">
                <a:solidFill>
                  <a:schemeClr val="tx1"/>
                </a:solidFill>
                <a:effectLst/>
                <a:latin typeface="+mn-lt"/>
                <a:ea typeface="+mn-ea"/>
                <a:cs typeface="+mn-cs"/>
              </a:rPr>
              <a:t>In every relationship, you should be physically safe. That means that</a:t>
            </a:r>
            <a:r>
              <a:rPr lang="en-US" sz="1200" b="0" i="1" u="none" strike="noStrike" kern="1200" baseline="0" dirty="0">
                <a:solidFill>
                  <a:schemeClr val="tx1"/>
                </a:solidFill>
                <a:effectLst/>
                <a:latin typeface="+mn-lt"/>
                <a:ea typeface="+mn-ea"/>
                <a:cs typeface="+mn-cs"/>
              </a:rPr>
              <a:t> the other person never</a:t>
            </a:r>
            <a:r>
              <a:rPr lang="en-US" sz="1200" b="0" i="1" u="none" strike="noStrike" kern="1200" dirty="0">
                <a:solidFill>
                  <a:schemeClr val="tx1"/>
                </a:solidFill>
                <a:effectLst/>
                <a:latin typeface="+mn-lt"/>
                <a:ea typeface="+mn-ea"/>
                <a:cs typeface="+mn-cs"/>
              </a:rPr>
              <a:t> hurts your body. You should also be emotionally safe. This means that the other person says nice things to you and is kind to you. Let’s look at</a:t>
            </a:r>
            <a:r>
              <a:rPr lang="en-US" sz="1200" b="0" i="1" u="none" strike="noStrike" kern="1200" baseline="0" dirty="0">
                <a:solidFill>
                  <a:schemeClr val="tx1"/>
                </a:solidFill>
                <a:effectLst/>
                <a:latin typeface="+mn-lt"/>
                <a:ea typeface="+mn-ea"/>
                <a:cs typeface="+mn-cs"/>
              </a:rPr>
              <a:t> some examples together.</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51293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cousin comments on your photo, saying you look amazing. </a:t>
            </a:r>
            <a:r>
              <a:rPr lang="en-US" i="1" dirty="0"/>
              <a:t>Is</a:t>
            </a:r>
            <a:r>
              <a:rPr lang="en-US" i="1" baseline="0" dirty="0"/>
              <a:t> this safe?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safe. In every relationship, you should feel both physically and emotionally safe. Emotional safety means that your</a:t>
            </a:r>
            <a:r>
              <a:rPr lang="en-US" i="1" baseline="0" dirty="0"/>
              <a:t> family members are</a:t>
            </a:r>
            <a:r>
              <a:rPr lang="en-US" i="1" dirty="0"/>
              <a:t> kind to you and respect your feelings.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191145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When you try to leave the room, your friend grabs your arm and won’t let go. Is</a:t>
            </a:r>
            <a:r>
              <a:rPr lang="en-US" i="1" baseline="0" dirty="0"/>
              <a:t> this safe?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baseline="0" dirty="0"/>
          </a:p>
          <a:p>
            <a:r>
              <a:rPr lang="en-US" baseline="0" dirty="0"/>
              <a:t>Say: </a:t>
            </a:r>
            <a:r>
              <a:rPr lang="en-US" i="1" baseline="0" dirty="0"/>
              <a:t>This is not safe. It is never okay for anyone to hurt your body. Your friend should never grab your arm, push, hit, kick, slap, or do anything else to hurt your body.</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148583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ever feel physically or emotionally unsafe in any relationship, it is not your fault. You did</a:t>
            </a:r>
            <a:r>
              <a:rPr lang="en-US" i="1" baseline="0" dirty="0"/>
              <a:t> not do anything wrong, and you can get help. You can get help by talking to an adult from your inner green circle of trust. Who is one adult you could talk to if you feel unsafe in a relationship?</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Go around and ask each student to share the name of one adult they trust who could help if they feel unsafe.</a:t>
            </a: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184570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6.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image" Target="../media/image39.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6.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9.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2.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9.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1026" name="Picture 2" descr="5bce06ef-e295-441c-943f-add3e892e599@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74"/>
            <a:ext cx="12217400" cy="687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E816BB49-AC14-B890-3FEE-B1F97B563FFE}"/>
              </a:ext>
            </a:extLst>
          </p:cNvPr>
          <p:cNvPicPr>
            <a:picLocks noChangeAspect="1"/>
          </p:cNvPicPr>
          <p:nvPr/>
        </p:nvPicPr>
        <p:blipFill>
          <a:blip r:embed="rId5"/>
          <a:stretch>
            <a:fillRect/>
          </a:stretch>
        </p:blipFill>
        <p:spPr>
          <a:xfrm>
            <a:off x="427787" y="1"/>
            <a:ext cx="1137126" cy="967408"/>
          </a:xfrm>
          <a:prstGeom prst="rect">
            <a:avLst/>
          </a:prstGeom>
        </p:spPr>
      </p:pic>
      <p:sp>
        <p:nvSpPr>
          <p:cNvPr id="2" name="TextBox 1">
            <a:extLst>
              <a:ext uri="{FF2B5EF4-FFF2-40B4-BE49-F238E27FC236}">
                <a16:creationId xmlns:a16="http://schemas.microsoft.com/office/drawing/2014/main" id="{B64F5485-3A2C-4B74-B944-4113082D0D92}"/>
              </a:ext>
            </a:extLst>
          </p:cNvPr>
          <p:cNvSpPr txBox="1"/>
          <p:nvPr/>
        </p:nvSpPr>
        <p:spPr>
          <a:xfrm>
            <a:off x="157316" y="2526890"/>
            <a:ext cx="5820697" cy="1012723"/>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F648AB6-2477-0C63-6653-B0C9A9D0CFDF}"/>
              </a:ext>
            </a:extLst>
          </p:cNvPr>
          <p:cNvPicPr>
            <a:picLocks noChangeAspect="1"/>
          </p:cNvPicPr>
          <p:nvPr/>
        </p:nvPicPr>
        <p:blipFill>
          <a:blip r:embed="rId6"/>
          <a:stretch>
            <a:fillRect/>
          </a:stretch>
        </p:blipFill>
        <p:spPr>
          <a:xfrm>
            <a:off x="1666567" y="2253347"/>
            <a:ext cx="2802194" cy="1062902"/>
          </a:xfrm>
          <a:prstGeom prst="rect">
            <a:avLst/>
          </a:prstGeom>
        </p:spPr>
      </p:pic>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357230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70471" y="4355637"/>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3416" r="10200" b="21999"/>
          <a:stretch/>
        </p:blipFill>
        <p:spPr>
          <a:xfrm>
            <a:off x="2607390" y="-499284"/>
            <a:ext cx="4586749" cy="5542965"/>
          </a:xfrm>
          <a:prstGeom prst="rect">
            <a:avLst/>
          </a:prstGeom>
        </p:spPr>
      </p:pic>
      <p:sp>
        <p:nvSpPr>
          <p:cNvPr id="9" name="TextBox 8"/>
          <p:cNvSpPr txBox="1"/>
          <p:nvPr/>
        </p:nvSpPr>
        <p:spPr>
          <a:xfrm>
            <a:off x="7194139" y="1775015"/>
            <a:ext cx="4066254"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Respect</a:t>
            </a:r>
          </a:p>
        </p:txBody>
      </p:sp>
      <p:sp>
        <p:nvSpPr>
          <p:cNvPr id="10" name="TextBox 9"/>
          <p:cNvSpPr txBox="1"/>
          <p:nvPr/>
        </p:nvSpPr>
        <p:spPr>
          <a:xfrm>
            <a:off x="162047" y="5106469"/>
            <a:ext cx="11900656" cy="1231106"/>
          </a:xfrm>
          <a:prstGeom prst="rect">
            <a:avLst/>
          </a:prstGeom>
          <a:noFill/>
        </p:spPr>
        <p:txBody>
          <a:bodyPr wrap="square" rtlCol="0">
            <a:spAutoFit/>
          </a:bodyPr>
          <a:lstStyle/>
          <a:p>
            <a:pPr algn="ctr"/>
            <a:r>
              <a:rPr lang="en-US" sz="3700" b="1" dirty="0">
                <a:latin typeface="Tahoma" panose="020B0604030504040204" pitchFamily="34" charset="0"/>
                <a:ea typeface="Tahoma" panose="020B0604030504040204" pitchFamily="34" charset="0"/>
                <a:cs typeface="Tahoma" panose="020B0604030504040204" pitchFamily="34" charset="0"/>
              </a:rPr>
              <a:t>Your friend listens, respects your boundaries,  and you feel good about who you are. </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Rectangle 11"/>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90781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948" y="525764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0" y="-8995"/>
            <a:ext cx="2026025" cy="1613647"/>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437537" y="3944960"/>
            <a:ext cx="11592231" cy="779929"/>
          </a:xfrm>
          <a:prstGeom prst="rect">
            <a:avLst/>
          </a:prstGeom>
        </p:spPr>
      </p:pic>
      <p:sp>
        <p:nvSpPr>
          <p:cNvPr id="15" name="TextBox 14"/>
          <p:cNvSpPr txBox="1"/>
          <p:nvPr/>
        </p:nvSpPr>
        <p:spPr>
          <a:xfrm>
            <a:off x="3939547" y="4425659"/>
            <a:ext cx="51250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 this respect?</a:t>
            </a:r>
          </a:p>
        </p:txBody>
      </p:sp>
      <p:sp>
        <p:nvSpPr>
          <p:cNvPr id="16" name="TextBox 15"/>
          <p:cNvSpPr txBox="1"/>
          <p:nvPr/>
        </p:nvSpPr>
        <p:spPr>
          <a:xfrm>
            <a:off x="4987475" y="1187045"/>
            <a:ext cx="6149632"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makes fun of the music you listen to.</a:t>
            </a:r>
          </a:p>
        </p:txBody>
      </p:sp>
      <p:pic>
        <p:nvPicPr>
          <p:cNvPr id="3074" name="42A8D8E3-53E9-474C-9919-5FD0853C4308" descr="42A8D8E3-53E9-474C-9919-5FD0853C4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56" y="40309"/>
            <a:ext cx="7105050" cy="40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Rectangle 17"/>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54124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864" y="5259532"/>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599769" y="3910277"/>
            <a:ext cx="11592231" cy="779929"/>
          </a:xfrm>
          <a:prstGeom prst="rect">
            <a:avLst/>
          </a:prstGeom>
        </p:spPr>
      </p:pic>
      <p:sp>
        <p:nvSpPr>
          <p:cNvPr id="16" name="TextBox 15"/>
          <p:cNvSpPr txBox="1"/>
          <p:nvPr/>
        </p:nvSpPr>
        <p:spPr>
          <a:xfrm>
            <a:off x="3833351" y="4490091"/>
            <a:ext cx="51250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 this respect?</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Rectangle 17"/>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pic>
        <p:nvPicPr>
          <p:cNvPr id="14" name="Picture 13">
            <a:extLst>
              <a:ext uri="{FF2B5EF4-FFF2-40B4-BE49-F238E27FC236}">
                <a16:creationId xmlns:a16="http://schemas.microsoft.com/office/drawing/2014/main" id="{4354A68F-20A4-8AE2-D492-40E6A1C45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490" y="183045"/>
            <a:ext cx="7170082" cy="4041686"/>
          </a:xfrm>
          <a:prstGeom prst="rect">
            <a:avLst/>
          </a:prstGeom>
        </p:spPr>
      </p:pic>
      <p:sp>
        <p:nvSpPr>
          <p:cNvPr id="22" name="TextBox 21">
            <a:extLst>
              <a:ext uri="{FF2B5EF4-FFF2-40B4-BE49-F238E27FC236}">
                <a16:creationId xmlns:a16="http://schemas.microsoft.com/office/drawing/2014/main" id="{90FE50C5-F15A-F48C-7BEC-1F76EBD4FD76}"/>
              </a:ext>
            </a:extLst>
          </p:cNvPr>
          <p:cNvSpPr txBox="1"/>
          <p:nvPr/>
        </p:nvSpPr>
        <p:spPr>
          <a:xfrm>
            <a:off x="6456381" y="1027582"/>
            <a:ext cx="4761779"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 are having a bad day, and your classmate asks if they can give you a hug.</a:t>
            </a:r>
          </a:p>
        </p:txBody>
      </p:sp>
    </p:spTree>
    <p:extLst>
      <p:ext uri="{BB962C8B-B14F-4D97-AF65-F5344CB8AC3E}">
        <p14:creationId xmlns:p14="http://schemas.microsoft.com/office/powerpoint/2010/main" val="271686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1200116" y="1598899"/>
            <a:ext cx="4408628" cy="444128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6222172" y="1396468"/>
            <a:ext cx="4540773" cy="4846146"/>
          </a:xfrm>
          <a:prstGeom prst="rect">
            <a:avLst/>
          </a:prstGeom>
        </p:spPr>
      </p:pic>
      <p:sp>
        <p:nvSpPr>
          <p:cNvPr id="2" name="TextBox 1"/>
          <p:cNvSpPr txBox="1"/>
          <p:nvPr/>
        </p:nvSpPr>
        <p:spPr>
          <a:xfrm>
            <a:off x="2719951" y="330410"/>
            <a:ext cx="804299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Setting Boundaries</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Rectangle 9"/>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84773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3443094" cy="6858000"/>
            <a:chOff x="0" y="0"/>
            <a:chExt cx="13443094" cy="685800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23" name="TextBox 22"/>
            <p:cNvSpPr txBox="1"/>
            <p:nvPr/>
          </p:nvSpPr>
          <p:spPr>
            <a:xfrm>
              <a:off x="9073546" y="1343090"/>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 &amp; Respect</a:t>
              </a:r>
            </a:p>
          </p:txBody>
        </p:sp>
        <p:sp>
          <p:nvSpPr>
            <p:cNvPr id="24" name="TextBox 23"/>
            <p:cNvSpPr txBox="1"/>
            <p:nvPr/>
          </p:nvSpPr>
          <p:spPr>
            <a:xfrm>
              <a:off x="3549880" y="233304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25" name="TextBox 24"/>
            <p:cNvSpPr txBox="1"/>
            <p:nvPr/>
          </p:nvSpPr>
          <p:spPr>
            <a:xfrm>
              <a:off x="4948390" y="4512501"/>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26" name="TextBox 25"/>
            <p:cNvSpPr txBox="1"/>
            <p:nvPr/>
          </p:nvSpPr>
          <p:spPr>
            <a:xfrm>
              <a:off x="8077773" y="4707383"/>
              <a:ext cx="3268327"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Recipes</a:t>
              </a: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52990" r="14523" b="35943"/>
            <a:stretch/>
          </p:blipFill>
          <p:spPr>
            <a:xfrm>
              <a:off x="2438713" y="1965512"/>
              <a:ext cx="1091118" cy="1212709"/>
            </a:xfrm>
            <a:prstGeom prst="rect">
              <a:avLst/>
            </a:prstGeom>
          </p:spPr>
        </p:pic>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864" r="65557" b="66780"/>
            <a:stretch/>
          </p:blipFill>
          <p:spPr>
            <a:xfrm>
              <a:off x="2524304" y="4135578"/>
              <a:ext cx="2454021" cy="136851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005" y="752252"/>
              <a:ext cx="3952750" cy="222811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1153" y="4898215"/>
              <a:ext cx="3062393" cy="1726233"/>
            </a:xfrm>
            <a:prstGeom prst="rect">
              <a:avLst/>
            </a:prstGeom>
          </p:spPr>
        </p:pic>
        <p:grpSp>
          <p:nvGrpSpPr>
            <p:cNvPr id="31" name="Group 30"/>
            <p:cNvGrpSpPr/>
            <p:nvPr/>
          </p:nvGrpSpPr>
          <p:grpSpPr>
            <a:xfrm>
              <a:off x="2480571" y="3282702"/>
              <a:ext cx="3530582" cy="1028044"/>
              <a:chOff x="3651826" y="1786409"/>
              <a:chExt cx="4501642" cy="1269928"/>
            </a:xfrm>
          </p:grpSpPr>
          <p:sp>
            <p:nvSpPr>
              <p:cNvPr id="32" name="TextBox 31"/>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33" name="Picture 32"/>
              <p:cNvPicPr>
                <a:picLocks noChangeAspect="1"/>
              </p:cNvPicPr>
              <p:nvPr/>
            </p:nvPicPr>
            <p:blipFill>
              <a:blip r:embed="rId8"/>
              <a:stretch>
                <a:fillRect/>
              </a:stretch>
            </p:blipFill>
            <p:spPr>
              <a:xfrm>
                <a:off x="3651826" y="1786409"/>
                <a:ext cx="1813365" cy="1269928"/>
              </a:xfrm>
              <a:prstGeom prst="rect">
                <a:avLst/>
              </a:prstGeom>
            </p:spPr>
          </p:pic>
        </p:grpSp>
      </p:grpSp>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Rectangle 18"/>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0491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200" y="4618199"/>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2990" r="14523" b="35943"/>
          <a:stretch/>
        </p:blipFill>
        <p:spPr>
          <a:xfrm>
            <a:off x="1335223" y="516026"/>
            <a:ext cx="3637355" cy="404269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2990" t="64155" r="14523"/>
          <a:stretch/>
        </p:blipFill>
        <p:spPr>
          <a:xfrm>
            <a:off x="3610724" y="989606"/>
            <a:ext cx="5738629" cy="3569112"/>
          </a:xfrm>
          <a:prstGeom prst="rect">
            <a:avLst/>
          </a:prstGeom>
        </p:spPr>
      </p:pic>
      <p:sp>
        <p:nvSpPr>
          <p:cNvPr id="2" name="TextBox 1"/>
          <p:cNvSpPr txBox="1"/>
          <p:nvPr/>
        </p:nvSpPr>
        <p:spPr>
          <a:xfrm>
            <a:off x="8714419" y="2075707"/>
            <a:ext cx="3023419"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Equality</a:t>
            </a:r>
          </a:p>
        </p:txBody>
      </p:sp>
      <p:sp>
        <p:nvSpPr>
          <p:cNvPr id="10" name="TextBox 9"/>
          <p:cNvSpPr txBox="1"/>
          <p:nvPr/>
        </p:nvSpPr>
        <p:spPr>
          <a:xfrm>
            <a:off x="658947" y="5265201"/>
            <a:ext cx="10864645" cy="1446550"/>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You make choices together and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a:latin typeface="Tahoma" panose="020B0604030504040204" pitchFamily="34" charset="0"/>
                <a:ea typeface="Tahoma" panose="020B0604030504040204" pitchFamily="34" charset="0"/>
                <a:cs typeface="Tahoma" panose="020B0604030504040204" pitchFamily="34" charset="0"/>
              </a:rPr>
              <a:t>no one is the boss.</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Rectangle 11"/>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153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864" y="5264220"/>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228727" y="3832824"/>
            <a:ext cx="11592231" cy="779929"/>
          </a:xfrm>
          <a:prstGeom prst="rect">
            <a:avLst/>
          </a:prstGeom>
        </p:spPr>
      </p:pic>
      <p:sp>
        <p:nvSpPr>
          <p:cNvPr id="2" name="TextBox 1"/>
          <p:cNvSpPr txBox="1"/>
          <p:nvPr/>
        </p:nvSpPr>
        <p:spPr>
          <a:xfrm>
            <a:off x="3961778" y="4484849"/>
            <a:ext cx="6843251"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equality?</a:t>
            </a:r>
          </a:p>
        </p:txBody>
      </p:sp>
      <p:sp>
        <p:nvSpPr>
          <p:cNvPr id="14" name="TextBox 13"/>
          <p:cNvSpPr txBox="1"/>
          <p:nvPr/>
        </p:nvSpPr>
        <p:spPr>
          <a:xfrm>
            <a:off x="6386379" y="1567059"/>
            <a:ext cx="5565626"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always chooses the activities you do together.</a:t>
            </a:r>
          </a:p>
        </p:txBody>
      </p:sp>
      <p:pic>
        <p:nvPicPr>
          <p:cNvPr id="4098" name="Picture 2" descr="aad896f0-2249-4da7-9199-5922c5952c4d@namprd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87" y="853291"/>
            <a:ext cx="6178122" cy="34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4E70D861-370E-4CFA-B2C5-B0AB8C169AED" descr="4E70D861-370E-4CFA-B2C5-B0AB8C169AED"/>
          <p:cNvPicPr>
            <a:picLocks noChangeAspect="1" noChangeArrowheads="1"/>
          </p:cNvPicPr>
          <p:nvPr/>
        </p:nvPicPr>
        <p:blipFill rotWithShape="1">
          <a:blip r:embed="rId7">
            <a:extLst>
              <a:ext uri="{28A0092B-C50C-407E-A947-70E740481C1C}">
                <a14:useLocalDpi xmlns:a14="http://schemas.microsoft.com/office/drawing/2010/main" val="0"/>
              </a:ext>
            </a:extLst>
          </a:blip>
          <a:srcRect b="17237"/>
          <a:stretch/>
        </p:blipFill>
        <p:spPr bwMode="auto">
          <a:xfrm>
            <a:off x="2043222" y="580507"/>
            <a:ext cx="7422408" cy="346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l="70337" b="59608"/>
          <a:stretch/>
        </p:blipFill>
        <p:spPr>
          <a:xfrm rot="6414434">
            <a:off x="2970795" y="296518"/>
            <a:ext cx="1962689" cy="1506508"/>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70337" b="59608"/>
          <a:stretch/>
        </p:blipFill>
        <p:spPr>
          <a:xfrm rot="6414434">
            <a:off x="5577950" y="168098"/>
            <a:ext cx="1962689" cy="1506508"/>
          </a:xfrm>
          <a:prstGeom prst="rect">
            <a:avLst/>
          </a:prstGeom>
        </p:spPr>
      </p:pic>
      <p:sp>
        <p:nvSpPr>
          <p:cNvPr id="15" name="TextBox 14"/>
          <p:cNvSpPr txBox="1"/>
          <p:nvPr/>
        </p:nvSpPr>
        <p:spPr>
          <a:xfrm>
            <a:off x="3616699" y="559165"/>
            <a:ext cx="1079589"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I will pick what we do. </a:t>
            </a:r>
          </a:p>
        </p:txBody>
      </p:sp>
      <p:sp>
        <p:nvSpPr>
          <p:cNvPr id="20" name="TextBox 19"/>
          <p:cNvSpPr txBox="1"/>
          <p:nvPr/>
        </p:nvSpPr>
        <p:spPr>
          <a:xfrm>
            <a:off x="6188607" y="620135"/>
            <a:ext cx="1079589"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Um……</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2" name="Rectangle 21"/>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97357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99286" y="5219617"/>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339213" y="3821786"/>
            <a:ext cx="11592231" cy="779929"/>
          </a:xfrm>
          <a:prstGeom prst="rect">
            <a:avLst/>
          </a:prstGeom>
        </p:spPr>
      </p:pic>
      <p:sp>
        <p:nvSpPr>
          <p:cNvPr id="15" name="TextBox 14"/>
          <p:cNvSpPr txBox="1"/>
          <p:nvPr/>
        </p:nvSpPr>
        <p:spPr>
          <a:xfrm>
            <a:off x="3704422" y="4431697"/>
            <a:ext cx="6843251"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equality?</a:t>
            </a:r>
          </a:p>
        </p:txBody>
      </p:sp>
      <p:sp>
        <p:nvSpPr>
          <p:cNvPr id="16" name="TextBox 15"/>
          <p:cNvSpPr txBox="1"/>
          <p:nvPr/>
        </p:nvSpPr>
        <p:spPr>
          <a:xfrm>
            <a:off x="5672713" y="1384837"/>
            <a:ext cx="5928531"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 and your friend take turns cleaning the dishes after dinner.</a:t>
            </a:r>
          </a:p>
        </p:txBody>
      </p:sp>
      <p:pic>
        <p:nvPicPr>
          <p:cNvPr id="5122" name="Picture 2" descr="19530121-f02b-46d2-8319-12e8c307570a@namprd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647" y="114300"/>
            <a:ext cx="6927627" cy="39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Rectangle 17"/>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68183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3443094" cy="6858000"/>
            <a:chOff x="0" y="0"/>
            <a:chExt cx="13443094" cy="685800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58600" cy="6858000"/>
            </a:xfrm>
            <a:prstGeom prst="rect">
              <a:avLst/>
            </a:prstGeom>
          </p:spPr>
        </p:pic>
        <p:sp>
          <p:nvSpPr>
            <p:cNvPr id="25" name="TextBox 24"/>
            <p:cNvSpPr txBox="1"/>
            <p:nvPr/>
          </p:nvSpPr>
          <p:spPr>
            <a:xfrm>
              <a:off x="9073546" y="1343090"/>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 &amp; Respect</a:t>
              </a:r>
            </a:p>
          </p:txBody>
        </p:sp>
        <p:sp>
          <p:nvSpPr>
            <p:cNvPr id="26" name="TextBox 25"/>
            <p:cNvSpPr txBox="1"/>
            <p:nvPr/>
          </p:nvSpPr>
          <p:spPr>
            <a:xfrm>
              <a:off x="3549880" y="233304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27" name="TextBox 26"/>
            <p:cNvSpPr txBox="1"/>
            <p:nvPr/>
          </p:nvSpPr>
          <p:spPr>
            <a:xfrm>
              <a:off x="4926073" y="4636605"/>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28" name="TextBox 27"/>
            <p:cNvSpPr txBox="1"/>
            <p:nvPr/>
          </p:nvSpPr>
          <p:spPr>
            <a:xfrm>
              <a:off x="8048637" y="4697721"/>
              <a:ext cx="3268327"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Recipes</a:t>
              </a:r>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52990" r="14523" b="35943"/>
            <a:stretch/>
          </p:blipFill>
          <p:spPr>
            <a:xfrm>
              <a:off x="2438713" y="1965512"/>
              <a:ext cx="1091118" cy="1212709"/>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864" r="65557" b="66780"/>
            <a:stretch/>
          </p:blipFill>
          <p:spPr>
            <a:xfrm>
              <a:off x="2524304" y="4135578"/>
              <a:ext cx="2454021" cy="136851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005" y="752252"/>
              <a:ext cx="3952750" cy="2228116"/>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1432" y="4948662"/>
              <a:ext cx="3062393" cy="1726233"/>
            </a:xfrm>
            <a:prstGeom prst="rect">
              <a:avLst/>
            </a:prstGeom>
          </p:spPr>
        </p:pic>
        <p:grpSp>
          <p:nvGrpSpPr>
            <p:cNvPr id="33" name="Group 32"/>
            <p:cNvGrpSpPr/>
            <p:nvPr/>
          </p:nvGrpSpPr>
          <p:grpSpPr>
            <a:xfrm>
              <a:off x="2480571" y="3282702"/>
              <a:ext cx="3530582" cy="1028044"/>
              <a:chOff x="3651826" y="1786409"/>
              <a:chExt cx="4501642" cy="1269928"/>
            </a:xfrm>
          </p:grpSpPr>
          <p:sp>
            <p:nvSpPr>
              <p:cNvPr id="34" name="TextBox 33"/>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35" name="Picture 34"/>
              <p:cNvPicPr>
                <a:picLocks noChangeAspect="1"/>
              </p:cNvPicPr>
              <p:nvPr/>
            </p:nvPicPr>
            <p:blipFill>
              <a:blip r:embed="rId8"/>
              <a:stretch>
                <a:fillRect/>
              </a:stretch>
            </p:blipFill>
            <p:spPr>
              <a:xfrm>
                <a:off x="3651826" y="1786409"/>
                <a:ext cx="1813365" cy="1269928"/>
              </a:xfrm>
              <a:prstGeom prst="rect">
                <a:avLst/>
              </a:prstGeom>
            </p:spPr>
          </p:pic>
        </p:grpSp>
      </p:grpSp>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37" name="Picture 36"/>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41498" y="2061926"/>
            <a:ext cx="1452282" cy="1246094"/>
          </a:xfrm>
          <a:prstGeom prst="rect">
            <a:avLst/>
          </a:prstGeom>
        </p:spPr>
      </p:pic>
      <p:pic>
        <p:nvPicPr>
          <p:cNvPr id="38" name="Picture 3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05275" y="3098752"/>
            <a:ext cx="1452282" cy="1246094"/>
          </a:xfrm>
          <a:prstGeom prst="rect">
            <a:avLst/>
          </a:prstGeom>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1" name="Rectangle 20"/>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80924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245243" y="2845968"/>
            <a:ext cx="2601159" cy="1572604"/>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Rectangle 17"/>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11279" y="4314955"/>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64" r="65557" b="66780"/>
          <a:stretch/>
        </p:blipFill>
        <p:spPr>
          <a:xfrm>
            <a:off x="983516" y="1003300"/>
            <a:ext cx="6205447" cy="346055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64" t="33088" r="65557"/>
          <a:stretch/>
        </p:blipFill>
        <p:spPr>
          <a:xfrm>
            <a:off x="6390914" y="1534703"/>
            <a:ext cx="4739158" cy="5323297"/>
          </a:xfrm>
          <a:prstGeom prst="rect">
            <a:avLst/>
          </a:prstGeom>
        </p:spPr>
      </p:pic>
      <p:sp>
        <p:nvSpPr>
          <p:cNvPr id="2" name="TextBox 1"/>
          <p:cNvSpPr txBox="1"/>
          <p:nvPr/>
        </p:nvSpPr>
        <p:spPr>
          <a:xfrm>
            <a:off x="3544737" y="172103"/>
            <a:ext cx="703498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3" name="TextBox 2"/>
          <p:cNvSpPr txBox="1"/>
          <p:nvPr/>
        </p:nvSpPr>
        <p:spPr>
          <a:xfrm>
            <a:off x="503152" y="4910554"/>
            <a:ext cx="11208484"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 share your feelings, wants, and needs, and both people listen to each other.</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Rectangle 10"/>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98860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50714" y="525421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206797" y="3851283"/>
            <a:ext cx="11592231" cy="779929"/>
          </a:xfrm>
          <a:prstGeom prst="rect">
            <a:avLst/>
          </a:prstGeom>
        </p:spPr>
      </p:pic>
      <p:sp>
        <p:nvSpPr>
          <p:cNvPr id="2" name="TextBox 1"/>
          <p:cNvSpPr txBox="1"/>
          <p:nvPr/>
        </p:nvSpPr>
        <p:spPr>
          <a:xfrm>
            <a:off x="2115092" y="4444699"/>
            <a:ext cx="8417718"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good communication?</a:t>
            </a:r>
          </a:p>
        </p:txBody>
      </p:sp>
      <p:sp>
        <p:nvSpPr>
          <p:cNvPr id="14" name="TextBox 13"/>
          <p:cNvSpPr txBox="1"/>
          <p:nvPr/>
        </p:nvSpPr>
        <p:spPr>
          <a:xfrm>
            <a:off x="7445300" y="707061"/>
            <a:ext cx="4058834" cy="2862322"/>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brother always plays video games when you try to talk to them.</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457" y="227544"/>
            <a:ext cx="7120439" cy="4013703"/>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6" name="Rectangle 15"/>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64424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39213" y="3821786"/>
            <a:ext cx="11592231" cy="779929"/>
          </a:xfrm>
          <a:prstGeom prst="rect">
            <a:avLst/>
          </a:prstGeom>
        </p:spPr>
      </p:pic>
      <p:sp>
        <p:nvSpPr>
          <p:cNvPr id="16" name="TextBox 15"/>
          <p:cNvSpPr txBox="1"/>
          <p:nvPr/>
        </p:nvSpPr>
        <p:spPr>
          <a:xfrm>
            <a:off x="5462529" y="1390936"/>
            <a:ext cx="6253552"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mom uses I statements to tell you when they are upset.</a:t>
            </a:r>
          </a:p>
        </p:txBody>
      </p:sp>
      <p:sp>
        <p:nvSpPr>
          <p:cNvPr id="17" name="TextBox 16"/>
          <p:cNvSpPr txBox="1"/>
          <p:nvPr/>
        </p:nvSpPr>
        <p:spPr>
          <a:xfrm>
            <a:off x="2115092" y="4451631"/>
            <a:ext cx="8417718"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good communication?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73" y="304712"/>
            <a:ext cx="6704447" cy="377921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5954" t="58928" r="41684" b="-679"/>
          <a:stretch/>
        </p:blipFill>
        <p:spPr>
          <a:xfrm>
            <a:off x="3804436" y="97631"/>
            <a:ext cx="3316186" cy="2131113"/>
          </a:xfrm>
          <a:prstGeom prst="rect">
            <a:avLst/>
          </a:prstGeom>
        </p:spPr>
      </p:pic>
      <p:sp>
        <p:nvSpPr>
          <p:cNvPr id="3" name="TextBox 2"/>
          <p:cNvSpPr txBox="1"/>
          <p:nvPr/>
        </p:nvSpPr>
        <p:spPr>
          <a:xfrm>
            <a:off x="3866429" y="587348"/>
            <a:ext cx="3084576"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I feel upset. Can we talk about it?</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Rectangle 18"/>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grpSp>
        <p:nvGrpSpPr>
          <p:cNvPr id="20" name="Group 19"/>
          <p:cNvGrpSpPr/>
          <p:nvPr/>
        </p:nvGrpSpPr>
        <p:grpSpPr>
          <a:xfrm>
            <a:off x="2650714" y="5254216"/>
            <a:ext cx="6289407" cy="1135101"/>
            <a:chOff x="1836954" y="3491605"/>
            <a:chExt cx="8518092" cy="1655058"/>
          </a:xfrm>
        </p:grpSpPr>
        <p:sp>
          <p:nvSpPr>
            <p:cNvPr id="21" name="Rectangle 2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5"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6"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Tree>
    <p:extLst>
      <p:ext uri="{BB962C8B-B14F-4D97-AF65-F5344CB8AC3E}">
        <p14:creationId xmlns:p14="http://schemas.microsoft.com/office/powerpoint/2010/main" val="245773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3" y="264919"/>
            <a:ext cx="6908174" cy="389405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531680" y="-33854"/>
            <a:ext cx="2078353" cy="360609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9107314" y="1209423"/>
            <a:ext cx="2503377" cy="420242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75027" b="50786"/>
          <a:stretch/>
        </p:blipFill>
        <p:spPr>
          <a:xfrm>
            <a:off x="4170447" y="3432301"/>
            <a:ext cx="3281763" cy="3645544"/>
          </a:xfrm>
          <a:prstGeom prst="rect">
            <a:avLst/>
          </a:prstGeom>
        </p:spPr>
      </p:pic>
      <p:sp>
        <p:nvSpPr>
          <p:cNvPr id="12" name="TextBox 11"/>
          <p:cNvSpPr txBox="1"/>
          <p:nvPr/>
        </p:nvSpPr>
        <p:spPr>
          <a:xfrm>
            <a:off x="7047095" y="3712961"/>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3" name="TextBox 12"/>
          <p:cNvSpPr txBox="1"/>
          <p:nvPr/>
        </p:nvSpPr>
        <p:spPr>
          <a:xfrm>
            <a:off x="1842633" y="3310633"/>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4" name="TextBox 13"/>
          <p:cNvSpPr txBox="1"/>
          <p:nvPr/>
        </p:nvSpPr>
        <p:spPr>
          <a:xfrm>
            <a:off x="4263598" y="3189741"/>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5" name="TextBox 14"/>
          <p:cNvSpPr txBox="1"/>
          <p:nvPr/>
        </p:nvSpPr>
        <p:spPr>
          <a:xfrm>
            <a:off x="9167210" y="4158971"/>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7" name="Rectangle 16"/>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46604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0"/>
            <a:ext cx="13443094" cy="6858000"/>
            <a:chOff x="0" y="0"/>
            <a:chExt cx="13443094" cy="685800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27" name="TextBox 26"/>
            <p:cNvSpPr txBox="1"/>
            <p:nvPr/>
          </p:nvSpPr>
          <p:spPr>
            <a:xfrm>
              <a:off x="9073546" y="1343090"/>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 &amp; Respect</a:t>
              </a:r>
            </a:p>
          </p:txBody>
        </p:sp>
        <p:sp>
          <p:nvSpPr>
            <p:cNvPr id="28" name="TextBox 27"/>
            <p:cNvSpPr txBox="1"/>
            <p:nvPr/>
          </p:nvSpPr>
          <p:spPr>
            <a:xfrm>
              <a:off x="3549880" y="233304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29" name="TextBox 28"/>
            <p:cNvSpPr txBox="1"/>
            <p:nvPr/>
          </p:nvSpPr>
          <p:spPr>
            <a:xfrm>
              <a:off x="4926073" y="4636605"/>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30" name="TextBox 29"/>
            <p:cNvSpPr txBox="1"/>
            <p:nvPr/>
          </p:nvSpPr>
          <p:spPr>
            <a:xfrm>
              <a:off x="8024703" y="4853632"/>
              <a:ext cx="3268327"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Recipes</a:t>
              </a:r>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52990" r="14523" b="35943"/>
            <a:stretch/>
          </p:blipFill>
          <p:spPr>
            <a:xfrm>
              <a:off x="2438713" y="1965512"/>
              <a:ext cx="1091118" cy="1212709"/>
            </a:xfrm>
            <a:prstGeom prst="rect">
              <a:avLst/>
            </a:prstGeom>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864" r="65557" b="66780"/>
            <a:stretch/>
          </p:blipFill>
          <p:spPr>
            <a:xfrm>
              <a:off x="2524304" y="4135578"/>
              <a:ext cx="2454021" cy="136851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005" y="752252"/>
              <a:ext cx="3952750" cy="2228116"/>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8083" y="4926885"/>
              <a:ext cx="3062393" cy="1726233"/>
            </a:xfrm>
            <a:prstGeom prst="rect">
              <a:avLst/>
            </a:prstGeom>
          </p:spPr>
        </p:pic>
        <p:grpSp>
          <p:nvGrpSpPr>
            <p:cNvPr id="35" name="Group 34"/>
            <p:cNvGrpSpPr/>
            <p:nvPr/>
          </p:nvGrpSpPr>
          <p:grpSpPr>
            <a:xfrm>
              <a:off x="2480571" y="3282702"/>
              <a:ext cx="3530582" cy="1028044"/>
              <a:chOff x="3651826" y="1786409"/>
              <a:chExt cx="4501642" cy="1269928"/>
            </a:xfrm>
          </p:grpSpPr>
          <p:sp>
            <p:nvSpPr>
              <p:cNvPr id="36" name="TextBox 35"/>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37" name="Picture 36"/>
              <p:cNvPicPr>
                <a:picLocks noChangeAspect="1"/>
              </p:cNvPicPr>
              <p:nvPr/>
            </p:nvPicPr>
            <p:blipFill>
              <a:blip r:embed="rId8"/>
              <a:stretch>
                <a:fillRect/>
              </a:stretch>
            </p:blipFill>
            <p:spPr>
              <a:xfrm>
                <a:off x="3651826" y="1786409"/>
                <a:ext cx="1813365" cy="1269928"/>
              </a:xfrm>
              <a:prstGeom prst="rect">
                <a:avLst/>
              </a:prstGeom>
            </p:spPr>
          </p:pic>
        </p:grpSp>
      </p:grpSp>
      <p:pic>
        <p:nvPicPr>
          <p:cNvPr id="38" name="Picture 3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39" name="Picture 3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41498" y="2061926"/>
            <a:ext cx="1452282" cy="1246094"/>
          </a:xfrm>
          <a:prstGeom prst="rect">
            <a:avLst/>
          </a:prstGeom>
        </p:spPr>
      </p:pic>
      <p:pic>
        <p:nvPicPr>
          <p:cNvPr id="40" name="Picture 3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05275" y="3098752"/>
            <a:ext cx="1452282" cy="1246094"/>
          </a:xfrm>
          <a:prstGeom prst="rect">
            <a:avLst/>
          </a:prstGeom>
        </p:spPr>
      </p:pic>
      <p:pic>
        <p:nvPicPr>
          <p:cNvPr id="41" name="Picture 4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53295" y="4148237"/>
            <a:ext cx="1452282" cy="1246094"/>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2" name="Rectangle 21"/>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0926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910" y="984667"/>
            <a:ext cx="1051560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Healthy Relationship Recipe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9341"/>
          <a:stretch/>
        </p:blipFill>
        <p:spPr>
          <a:xfrm>
            <a:off x="8173409" y="1371429"/>
            <a:ext cx="3730101" cy="678514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0" y="0"/>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6105"/>
            <a:ext cx="8926745" cy="5031895"/>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Rectangle 10"/>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423262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95" y="502915"/>
            <a:ext cx="8856410" cy="1325563"/>
          </a:xfrm>
        </p:spPr>
        <p:txBody>
          <a:bodyPr>
            <a:norm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Share your recipe!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146" name="8028DF2E-0700-4DCD-8A33-A339E28FBFA2" descr="8028DF2E-0700-4DCD-8A33-A339E28FBF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321" y="1194560"/>
            <a:ext cx="8372429" cy="498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60" y="1866375"/>
            <a:ext cx="6467360" cy="364557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Rectangle 9"/>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05660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9"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6"/>
            <a:ext cx="12192000" cy="6880346"/>
          </a:xfrm>
          <a:prstGeom prst="rect">
            <a:avLst/>
          </a:prstGeom>
        </p:spPr>
      </p:pic>
      <p:sp>
        <p:nvSpPr>
          <p:cNvPr id="6" name="TextBox 5"/>
          <p:cNvSpPr txBox="1"/>
          <p:nvPr/>
        </p:nvSpPr>
        <p:spPr>
          <a:xfrm>
            <a:off x="2207692" y="1258221"/>
            <a:ext cx="8495828" cy="646331"/>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What makes a relationship healthy?</a:t>
            </a:r>
          </a:p>
        </p:txBody>
      </p:sp>
      <p:grpSp>
        <p:nvGrpSpPr>
          <p:cNvPr id="2" name="Group 1"/>
          <p:cNvGrpSpPr/>
          <p:nvPr/>
        </p:nvGrpSpPr>
        <p:grpSpPr>
          <a:xfrm>
            <a:off x="1706077" y="2928782"/>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484243"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grpSp>
      <p:grpSp>
        <p:nvGrpSpPr>
          <p:cNvPr id="3" name="Group 2"/>
          <p:cNvGrpSpPr/>
          <p:nvPr/>
        </p:nvGrpSpPr>
        <p:grpSpPr>
          <a:xfrm>
            <a:off x="4208684" y="2858050"/>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872968"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grpSp>
      <p:grpSp>
        <p:nvGrpSpPr>
          <p:cNvPr id="4" name="Group 3"/>
          <p:cNvGrpSpPr/>
          <p:nvPr/>
        </p:nvGrpSpPr>
        <p:grpSpPr>
          <a:xfrm>
            <a:off x="7006214" y="2882920"/>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893254" y="319469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grpSp>
      <p:sp>
        <p:nvSpPr>
          <p:cNvPr id="19" name="Rectangle 18"/>
          <p:cNvSpPr/>
          <p:nvPr/>
        </p:nvSpPr>
        <p:spPr>
          <a:xfrm>
            <a:off x="1616120" y="2285711"/>
            <a:ext cx="1153126"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Safety</a:t>
            </a:r>
          </a:p>
        </p:txBody>
      </p:sp>
      <p:sp>
        <p:nvSpPr>
          <p:cNvPr id="20" name="Rectangle 19"/>
          <p:cNvSpPr/>
          <p:nvPr/>
        </p:nvSpPr>
        <p:spPr>
          <a:xfrm>
            <a:off x="3993329" y="2249522"/>
            <a:ext cx="1218932" cy="412508"/>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Respect</a:t>
            </a:r>
          </a:p>
        </p:txBody>
      </p:sp>
      <p:sp>
        <p:nvSpPr>
          <p:cNvPr id="21" name="Rectangle 20"/>
          <p:cNvSpPr/>
          <p:nvPr/>
        </p:nvSpPr>
        <p:spPr>
          <a:xfrm>
            <a:off x="6806727" y="2210540"/>
            <a:ext cx="1269619"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Equality</a:t>
            </a:r>
          </a:p>
        </p:txBody>
      </p:sp>
      <p:grpSp>
        <p:nvGrpSpPr>
          <p:cNvPr id="8" name="Group 7"/>
          <p:cNvGrpSpPr/>
          <p:nvPr/>
        </p:nvGrpSpPr>
        <p:grpSpPr>
          <a:xfrm>
            <a:off x="5679110" y="4626869"/>
            <a:ext cx="980661" cy="993913"/>
            <a:chOff x="5731362" y="4731373"/>
            <a:chExt cx="980661" cy="993913"/>
          </a:xfrm>
        </p:grpSpPr>
        <p:sp>
          <p:nvSpPr>
            <p:cNvPr id="22" name="Oval 21"/>
            <p:cNvSpPr/>
            <p:nvPr/>
          </p:nvSpPr>
          <p:spPr>
            <a:xfrm>
              <a:off x="5731362" y="4731373"/>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929116" y="479374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5</a:t>
              </a:r>
            </a:p>
          </p:txBody>
        </p:sp>
      </p:grpSp>
      <p:sp>
        <p:nvSpPr>
          <p:cNvPr id="24" name="Rectangle 23"/>
          <p:cNvSpPr/>
          <p:nvPr/>
        </p:nvSpPr>
        <p:spPr>
          <a:xfrm>
            <a:off x="5075197" y="4067125"/>
            <a:ext cx="2041605" cy="406851"/>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All of the above</a:t>
            </a:r>
          </a:p>
        </p:txBody>
      </p:sp>
      <p:sp>
        <p:nvSpPr>
          <p:cNvPr id="27" name="Rectangle 26"/>
          <p:cNvSpPr/>
          <p:nvPr/>
        </p:nvSpPr>
        <p:spPr>
          <a:xfrm>
            <a:off x="9250811" y="2210540"/>
            <a:ext cx="210708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Communication</a:t>
            </a:r>
          </a:p>
        </p:txBody>
      </p:sp>
      <p:grpSp>
        <p:nvGrpSpPr>
          <p:cNvPr id="7" name="Group 6"/>
          <p:cNvGrpSpPr/>
          <p:nvPr/>
        </p:nvGrpSpPr>
        <p:grpSpPr>
          <a:xfrm>
            <a:off x="9800714" y="2816710"/>
            <a:ext cx="980661" cy="993913"/>
            <a:chOff x="2663696" y="4731213"/>
            <a:chExt cx="980661" cy="993913"/>
          </a:xfrm>
        </p:grpSpPr>
        <p:sp>
          <p:nvSpPr>
            <p:cNvPr id="28" name="Oval 27"/>
            <p:cNvSpPr/>
            <p:nvPr/>
          </p:nvSpPr>
          <p:spPr>
            <a:xfrm>
              <a:off x="2663696" y="4731213"/>
              <a:ext cx="980661" cy="993913"/>
            </a:xfrm>
            <a:prstGeom prst="ellipse">
              <a:avLst/>
            </a:prstGeom>
            <a:solidFill>
              <a:srgbClr val="9F5FC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861450" y="479358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4</a:t>
              </a:r>
            </a:p>
          </p:txBody>
        </p:sp>
      </p:grpSp>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768651" y="2949645"/>
            <a:ext cx="847367" cy="1248557"/>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3488649" y="2877298"/>
            <a:ext cx="694295" cy="1393252"/>
          </a:xfrm>
          <a:prstGeom prst="rect">
            <a:avLst/>
          </a:prstGeom>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6074633" y="2593357"/>
            <a:ext cx="761947" cy="1373227"/>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51388" t="26289" r="30501" b="14089"/>
          <a:stretch/>
        </p:blipFill>
        <p:spPr>
          <a:xfrm>
            <a:off x="8906422" y="2877298"/>
            <a:ext cx="777332" cy="1288820"/>
          </a:xfrm>
          <a:prstGeom prst="rect">
            <a:avLst/>
          </a:prstGeom>
        </p:spPr>
      </p:pic>
      <p:pic>
        <p:nvPicPr>
          <p:cNvPr id="34" name="746C608B-CF49-4926-93D6-A2D6A1CA0F0A" descr="746C608B-CF49-4926-93D6-A2D6A1CA0F0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9829"/>
          <a:stretch/>
        </p:blipFill>
        <p:spPr bwMode="auto">
          <a:xfrm>
            <a:off x="4875479" y="3922695"/>
            <a:ext cx="1180096" cy="220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92610" y="1791771"/>
            <a:ext cx="11010900"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Are looking at someone and nodding your head two ways to show that you are listening?</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9" name="Group 58"/>
          <p:cNvGrpSpPr/>
          <p:nvPr/>
        </p:nvGrpSpPr>
        <p:grpSpPr>
          <a:xfrm>
            <a:off x="10247441" y="1235633"/>
            <a:ext cx="1752970" cy="1754326"/>
            <a:chOff x="-2654312" y="1620675"/>
            <a:chExt cx="1752970" cy="1754326"/>
          </a:xfrm>
        </p:grpSpPr>
        <p:sp>
          <p:nvSpPr>
            <p:cNvPr id="61" name="TextBox 60"/>
            <p:cNvSpPr txBox="1"/>
            <p:nvPr/>
          </p:nvSpPr>
          <p:spPr>
            <a:xfrm>
              <a:off x="-2654312" y="1620675"/>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Safety</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63" name="Group 62"/>
          <p:cNvGrpSpPr/>
          <p:nvPr/>
        </p:nvGrpSpPr>
        <p:grpSpPr>
          <a:xfrm>
            <a:off x="3489813" y="1230705"/>
            <a:ext cx="2050562" cy="1733808"/>
            <a:chOff x="13165922" y="4721865"/>
            <a:chExt cx="1874772" cy="1733808"/>
          </a:xfrm>
        </p:grpSpPr>
        <p:sp>
          <p:nvSpPr>
            <p:cNvPr id="64" name="TextBox 63"/>
            <p:cNvSpPr txBox="1"/>
            <p:nvPr/>
          </p:nvSpPr>
          <p:spPr>
            <a:xfrm>
              <a:off x="13165922" y="4721865"/>
              <a:ext cx="1874772" cy="173380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n-US" b="1" dirty="0">
                  <a:latin typeface="Tahoma" panose="020B0604030504040204" pitchFamily="34" charset="0"/>
                  <a:ea typeface="Tahoma" panose="020B0604030504040204" pitchFamily="34" charset="0"/>
                  <a:cs typeface="Tahoma" panose="020B0604030504040204" pitchFamily="34" charset="0"/>
                </a:rPr>
                <a:t>Respect</a:t>
              </a: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66" name="Group 65"/>
          <p:cNvGrpSpPr/>
          <p:nvPr/>
        </p:nvGrpSpPr>
        <p:grpSpPr>
          <a:xfrm>
            <a:off x="3501038" y="3104869"/>
            <a:ext cx="2039337" cy="1785104"/>
            <a:chOff x="5727269" y="3033743"/>
            <a:chExt cx="2039337" cy="1785104"/>
          </a:xfrm>
        </p:grpSpPr>
        <p:sp>
          <p:nvSpPr>
            <p:cNvPr id="67" name="TextBox 66"/>
            <p:cNvSpPr txBox="1"/>
            <p:nvPr/>
          </p:nvSpPr>
          <p:spPr>
            <a:xfrm>
              <a:off x="5727269" y="3033743"/>
              <a:ext cx="2039337"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09126" y="3192028"/>
              <a:ext cx="1515288" cy="1292225"/>
            </a:xfrm>
            <a:prstGeom prst="rect">
              <a:avLst/>
            </a:prstGeom>
          </p:spPr>
        </p:pic>
      </p:grpSp>
      <p:grpSp>
        <p:nvGrpSpPr>
          <p:cNvPr id="81" name="Group 80"/>
          <p:cNvGrpSpPr/>
          <p:nvPr/>
        </p:nvGrpSpPr>
        <p:grpSpPr>
          <a:xfrm>
            <a:off x="10177134" y="3098306"/>
            <a:ext cx="1901112" cy="1785104"/>
            <a:chOff x="15094191" y="226466"/>
            <a:chExt cx="1684448" cy="1785104"/>
          </a:xfrm>
        </p:grpSpPr>
        <p:sp>
          <p:nvSpPr>
            <p:cNvPr id="82" name="TextBox 81"/>
            <p:cNvSpPr txBox="1"/>
            <p:nvPr/>
          </p:nvSpPr>
          <p:spPr>
            <a:xfrm>
              <a:off x="15150844" y="226466"/>
              <a:ext cx="157792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Unhealthy</a:t>
              </a:r>
            </a:p>
          </p:txBody>
        </p:sp>
        <p:pic>
          <p:nvPicPr>
            <p:cNvPr id="83" name="Picture 8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094191" y="244031"/>
              <a:ext cx="1684448" cy="1436483"/>
            </a:xfrm>
            <a:prstGeom prst="rect">
              <a:avLst/>
            </a:prstGeom>
          </p:spPr>
        </p:pic>
      </p:grpSp>
      <p:grpSp>
        <p:nvGrpSpPr>
          <p:cNvPr id="21" name="Group 20"/>
          <p:cNvGrpSpPr/>
          <p:nvPr/>
        </p:nvGrpSpPr>
        <p:grpSpPr>
          <a:xfrm>
            <a:off x="8162452" y="3093521"/>
            <a:ext cx="1808637" cy="1785104"/>
            <a:chOff x="8410649" y="3093521"/>
            <a:chExt cx="1808637" cy="1785104"/>
          </a:xfrm>
        </p:grpSpPr>
        <p:sp>
          <p:nvSpPr>
            <p:cNvPr id="85" name="TextBox 84"/>
            <p:cNvSpPr txBox="1"/>
            <p:nvPr/>
          </p:nvSpPr>
          <p:spPr>
            <a:xfrm>
              <a:off x="8410649" y="3093521"/>
              <a:ext cx="1735874"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Healthy</a:t>
              </a:r>
            </a:p>
          </p:txBody>
        </p:sp>
        <p:pic>
          <p:nvPicPr>
            <p:cNvPr id="86" name="Picture 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88804" y="3195950"/>
              <a:ext cx="1630482" cy="1390461"/>
            </a:xfrm>
            <a:prstGeom prst="rect">
              <a:avLst/>
            </a:prstGeom>
          </p:spPr>
        </p:pic>
      </p:grpSp>
      <p:grpSp>
        <p:nvGrpSpPr>
          <p:cNvPr id="87" name="Group 86"/>
          <p:cNvGrpSpPr/>
          <p:nvPr/>
        </p:nvGrpSpPr>
        <p:grpSpPr>
          <a:xfrm>
            <a:off x="6001981" y="3111509"/>
            <a:ext cx="1732844" cy="1785104"/>
            <a:chOff x="12813736" y="2008283"/>
            <a:chExt cx="1673600" cy="1785104"/>
          </a:xfrm>
        </p:grpSpPr>
        <p:sp>
          <p:nvSpPr>
            <p:cNvPr id="88" name="TextBox 87"/>
            <p:cNvSpPr txBox="1"/>
            <p:nvPr/>
          </p:nvSpPr>
          <p:spPr>
            <a:xfrm>
              <a:off x="12813736" y="2008283"/>
              <a:ext cx="1673600"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Equality</a:t>
              </a:r>
            </a:p>
          </p:txBody>
        </p:sp>
        <p:pic>
          <p:nvPicPr>
            <p:cNvPr id="89" name="Picture 8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910993" y="2058341"/>
              <a:ext cx="1462005" cy="1246786"/>
            </a:xfrm>
            <a:prstGeom prst="rect">
              <a:avLst/>
            </a:prstGeom>
          </p:spPr>
        </p:pic>
      </p:grpSp>
      <p:grpSp>
        <p:nvGrpSpPr>
          <p:cNvPr id="13" name="Group 12"/>
          <p:cNvGrpSpPr/>
          <p:nvPr/>
        </p:nvGrpSpPr>
        <p:grpSpPr>
          <a:xfrm>
            <a:off x="5981855" y="1237158"/>
            <a:ext cx="1752970" cy="1754326"/>
            <a:chOff x="6778692" y="1237158"/>
            <a:chExt cx="1752970" cy="1754326"/>
          </a:xfrm>
        </p:grpSpPr>
        <p:sp>
          <p:nvSpPr>
            <p:cNvPr id="70" name="TextBox 69"/>
            <p:cNvSpPr txBox="1"/>
            <p:nvPr/>
          </p:nvSpPr>
          <p:spPr>
            <a:xfrm>
              <a:off x="6778692" y="123715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Listen</a:t>
              </a:r>
            </a:p>
          </p:txBody>
        </p:sp>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69722" y="1367856"/>
              <a:ext cx="1536374" cy="1310207"/>
            </a:xfrm>
            <a:prstGeom prst="rect">
              <a:avLst/>
            </a:prstGeom>
          </p:spPr>
        </p:pic>
      </p:grpSp>
      <p:grpSp>
        <p:nvGrpSpPr>
          <p:cNvPr id="20" name="Group 19"/>
          <p:cNvGrpSpPr/>
          <p:nvPr/>
        </p:nvGrpSpPr>
        <p:grpSpPr>
          <a:xfrm>
            <a:off x="8145356" y="1237158"/>
            <a:ext cx="1752970" cy="1754326"/>
            <a:chOff x="8537246" y="1237158"/>
            <a:chExt cx="1752970" cy="1754326"/>
          </a:xfrm>
        </p:grpSpPr>
        <p:sp>
          <p:nvSpPr>
            <p:cNvPr id="76" name="TextBox 75"/>
            <p:cNvSpPr txBox="1"/>
            <p:nvPr/>
          </p:nvSpPr>
          <p:spPr>
            <a:xfrm>
              <a:off x="8537246" y="123715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Recipe</a:t>
              </a:r>
            </a:p>
          </p:txBody>
        </p:sp>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721179" y="1353435"/>
              <a:ext cx="1469040" cy="1252785"/>
            </a:xfrm>
            <a:prstGeom prst="rect">
              <a:avLst/>
            </a:prstGeom>
          </p:spPr>
        </p:pic>
      </p:grpSp>
      <p:pic>
        <p:nvPicPr>
          <p:cNvPr id="69" name="Picture 68"/>
          <p:cNvPicPr>
            <a:picLocks noChangeAspect="1"/>
          </p:cNvPicPr>
          <p:nvPr/>
        </p:nvPicPr>
        <p:blipFill rotWithShape="1">
          <a:blip r:embed="rId2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71500" y="2136338"/>
            <a:ext cx="11332010" cy="2585323"/>
          </a:xfrm>
          <a:prstGeom prst="rect">
            <a:avLst/>
          </a:prstGeom>
          <a:ln w="57150">
            <a:solidFill>
              <a:schemeClr val="tx1"/>
            </a:solidFill>
          </a:ln>
        </p:spPr>
        <p:txBody>
          <a:bodyPr wrap="square">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What is one thing you put on your Healthy Relationship Recipe Card?</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8"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30411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050"/>
            <a:ext cx="12166314"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39632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2391685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78326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3515098" cy="6764798"/>
            <a:chOff x="-72004" y="-427861"/>
            <a:chExt cx="13515098" cy="7127166"/>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 y="-427861"/>
              <a:ext cx="12166314" cy="6858000"/>
            </a:xfrm>
            <a:prstGeom prst="rect">
              <a:avLst/>
            </a:prstGeom>
          </p:spPr>
        </p:pic>
        <p:sp>
          <p:nvSpPr>
            <p:cNvPr id="10" name="TextBox 9"/>
            <p:cNvSpPr txBox="1"/>
            <p:nvPr/>
          </p:nvSpPr>
          <p:spPr>
            <a:xfrm>
              <a:off x="9073546" y="1343090"/>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 &amp; Respect</a:t>
              </a:r>
            </a:p>
          </p:txBody>
        </p:sp>
        <p:sp>
          <p:nvSpPr>
            <p:cNvPr id="11" name="TextBox 10"/>
            <p:cNvSpPr txBox="1"/>
            <p:nvPr/>
          </p:nvSpPr>
          <p:spPr>
            <a:xfrm>
              <a:off x="3549880" y="233304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2" name="TextBox 11"/>
            <p:cNvSpPr txBox="1"/>
            <p:nvPr/>
          </p:nvSpPr>
          <p:spPr>
            <a:xfrm>
              <a:off x="4926073" y="4636605"/>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14" name="TextBox 13"/>
            <p:cNvSpPr txBox="1"/>
            <p:nvPr/>
          </p:nvSpPr>
          <p:spPr>
            <a:xfrm>
              <a:off x="8113775" y="4638999"/>
              <a:ext cx="3268327" cy="1384996"/>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Recipes</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52990" r="14523" b="35943"/>
            <a:stretch/>
          </p:blipFill>
          <p:spPr>
            <a:xfrm>
              <a:off x="2438713" y="1965512"/>
              <a:ext cx="1091118" cy="1212709"/>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864" r="65557" b="66780"/>
            <a:stretch/>
          </p:blipFill>
          <p:spPr>
            <a:xfrm>
              <a:off x="2524304" y="4135578"/>
              <a:ext cx="2454021" cy="1368519"/>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005" y="752252"/>
              <a:ext cx="3952750" cy="222811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1153" y="4973072"/>
              <a:ext cx="3062393" cy="1726233"/>
            </a:xfrm>
            <a:prstGeom prst="rect">
              <a:avLst/>
            </a:prstGeom>
          </p:spPr>
        </p:pic>
        <p:grpSp>
          <p:nvGrpSpPr>
            <p:cNvPr id="2" name="Group 1"/>
            <p:cNvGrpSpPr/>
            <p:nvPr/>
          </p:nvGrpSpPr>
          <p:grpSpPr>
            <a:xfrm>
              <a:off x="2480571" y="3282702"/>
              <a:ext cx="3530582" cy="1028044"/>
              <a:chOff x="3651826" y="1786409"/>
              <a:chExt cx="4501642" cy="1269928"/>
            </a:xfrm>
          </p:grpSpPr>
          <p:sp>
            <p:nvSpPr>
              <p:cNvPr id="20" name="TextBox 19"/>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1" name="Picture 20"/>
              <p:cNvPicPr>
                <a:picLocks noChangeAspect="1"/>
              </p:cNvPicPr>
              <p:nvPr/>
            </p:nvPicPr>
            <p:blipFill>
              <a:blip r:embed="rId8"/>
              <a:stretch>
                <a:fillRect/>
              </a:stretch>
            </p:blipFill>
            <p:spPr>
              <a:xfrm>
                <a:off x="3651826" y="1786409"/>
                <a:ext cx="1813365" cy="1269928"/>
              </a:xfrm>
              <a:prstGeom prst="rect">
                <a:avLst/>
              </a:prstGeom>
            </p:spPr>
          </p:pic>
        </p:grpSp>
      </p:gr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Rectangle 22"/>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266604" y="1598899"/>
            <a:ext cx="2561043" cy="44436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8967435" y="2209655"/>
            <a:ext cx="3084777" cy="5178417"/>
          </a:xfrm>
          <a:prstGeom prst="rect">
            <a:avLst/>
          </a:prstGeom>
        </p:spPr>
      </p:pic>
      <p:sp>
        <p:nvSpPr>
          <p:cNvPr id="2" name="TextBox 1"/>
          <p:cNvSpPr txBox="1"/>
          <p:nvPr/>
        </p:nvSpPr>
        <p:spPr>
          <a:xfrm>
            <a:off x="469259" y="161069"/>
            <a:ext cx="11061290"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Parts of a </a:t>
            </a:r>
          </a:p>
          <a:p>
            <a:pPr algn="ctr"/>
            <a:r>
              <a:rPr lang="en-US" sz="5400" b="1" dirty="0">
                <a:latin typeface="Tahoma" panose="020B0604030504040204" pitchFamily="34" charset="0"/>
                <a:ea typeface="Tahoma" panose="020B0604030504040204" pitchFamily="34" charset="0"/>
                <a:cs typeface="Tahoma" panose="020B0604030504040204" pitchFamily="34" charset="0"/>
              </a:rPr>
              <a:t>Healthy Relationship</a:t>
            </a:r>
          </a:p>
        </p:txBody>
      </p:sp>
      <p:sp>
        <p:nvSpPr>
          <p:cNvPr id="3" name="TextBox 2"/>
          <p:cNvSpPr txBox="1"/>
          <p:nvPr/>
        </p:nvSpPr>
        <p:spPr>
          <a:xfrm>
            <a:off x="7043477" y="6069069"/>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0" name="TextBox 9"/>
          <p:cNvSpPr txBox="1"/>
          <p:nvPr/>
        </p:nvSpPr>
        <p:spPr>
          <a:xfrm>
            <a:off x="983516" y="5324555"/>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868535" y="5313428"/>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9276656" y="5693429"/>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Rectangle 13"/>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84649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569" r="45741" b="23495"/>
          <a:stretch/>
        </p:blipFill>
        <p:spPr>
          <a:xfrm>
            <a:off x="2407673" y="-178872"/>
            <a:ext cx="4380272" cy="529272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200" y="4500212"/>
            <a:ext cx="11592231" cy="779929"/>
          </a:xfrm>
          <a:prstGeom prst="rect">
            <a:avLst/>
          </a:prstGeom>
        </p:spPr>
      </p:pic>
      <p:sp>
        <p:nvSpPr>
          <p:cNvPr id="2" name="TextBox 1"/>
          <p:cNvSpPr txBox="1"/>
          <p:nvPr/>
        </p:nvSpPr>
        <p:spPr>
          <a:xfrm>
            <a:off x="1172495" y="5251081"/>
            <a:ext cx="10161639"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 should feel like your body and your feelings are safe. </a:t>
            </a:r>
          </a:p>
        </p:txBody>
      </p:sp>
      <p:sp>
        <p:nvSpPr>
          <p:cNvPr id="3" name="TextBox 2"/>
          <p:cNvSpPr txBox="1"/>
          <p:nvPr/>
        </p:nvSpPr>
        <p:spPr>
          <a:xfrm>
            <a:off x="6951613" y="1847409"/>
            <a:ext cx="3628104"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Safety</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Rectangle 9"/>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23839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34869" y="5266472"/>
            <a:ext cx="6289407" cy="1135101"/>
            <a:chOff x="1836954" y="3491605"/>
            <a:chExt cx="8518092" cy="1655058"/>
          </a:xfrm>
        </p:grpSpPr>
        <p:sp>
          <p:nvSpPr>
            <p:cNvPr id="6" name="Rectangle 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0"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1"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383458" y="3821786"/>
            <a:ext cx="11592231" cy="779929"/>
          </a:xfrm>
          <a:prstGeom prst="rect">
            <a:avLst/>
          </a:prstGeom>
        </p:spPr>
      </p:pic>
      <p:sp>
        <p:nvSpPr>
          <p:cNvPr id="16" name="TextBox 15"/>
          <p:cNvSpPr txBox="1"/>
          <p:nvPr/>
        </p:nvSpPr>
        <p:spPr>
          <a:xfrm>
            <a:off x="1056521" y="4438870"/>
            <a:ext cx="10161639" cy="707886"/>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Is this safe?</a:t>
            </a:r>
          </a:p>
        </p:txBody>
      </p:sp>
      <p:sp>
        <p:nvSpPr>
          <p:cNvPr id="17" name="TextBox 16"/>
          <p:cNvSpPr txBox="1"/>
          <p:nvPr/>
        </p:nvSpPr>
        <p:spPr>
          <a:xfrm>
            <a:off x="6073406" y="1163437"/>
            <a:ext cx="5686197"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cousin comments on your photo, saying you look amazing.</a:t>
            </a:r>
          </a:p>
        </p:txBody>
      </p:sp>
      <p:pic>
        <p:nvPicPr>
          <p:cNvPr id="1026" name="BAFA1C04-B091-4655-87A1-7D9CE8EC7D50" descr="BAFA1C04-B091-4655-87A1-7D9CE8EC7D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10" y="134133"/>
            <a:ext cx="6892516" cy="38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01732" y="3369125"/>
            <a:ext cx="2168405" cy="369332"/>
          </a:xfrm>
          <a:prstGeom prst="rect">
            <a:avLst/>
          </a:prstGeom>
          <a:noFill/>
        </p:spPr>
        <p:txBody>
          <a:bodyPr wrap="square" rtlCol="0">
            <a:spAutoFit/>
          </a:bodyPr>
          <a:lstStyle/>
          <a:p>
            <a:r>
              <a:rPr lang="en-US" dirty="0"/>
              <a:t>You look amazing!</a:t>
            </a: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Rectangle 18"/>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233500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22562" y="5231358"/>
            <a:ext cx="6289407" cy="1135101"/>
            <a:chOff x="1836954" y="3491605"/>
            <a:chExt cx="8518092" cy="1655058"/>
          </a:xfrm>
        </p:grpSpPr>
        <p:sp>
          <p:nvSpPr>
            <p:cNvPr id="7" name="Rectangle 6"/>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1"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2"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311279" y="3705337"/>
            <a:ext cx="11592231" cy="779929"/>
          </a:xfrm>
          <a:prstGeom prst="rect">
            <a:avLst/>
          </a:prstGeom>
        </p:spPr>
      </p:pic>
      <p:sp>
        <p:nvSpPr>
          <p:cNvPr id="16" name="TextBox 15"/>
          <p:cNvSpPr txBox="1"/>
          <p:nvPr/>
        </p:nvSpPr>
        <p:spPr>
          <a:xfrm>
            <a:off x="983516" y="4398180"/>
            <a:ext cx="10161639" cy="707886"/>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Is this safe?</a:t>
            </a:r>
          </a:p>
        </p:txBody>
      </p:sp>
      <p:sp>
        <p:nvSpPr>
          <p:cNvPr id="17" name="TextBox 16"/>
          <p:cNvSpPr txBox="1"/>
          <p:nvPr/>
        </p:nvSpPr>
        <p:spPr>
          <a:xfrm>
            <a:off x="6611687" y="933480"/>
            <a:ext cx="5219664" cy="2308324"/>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When you try to leave the room, your friend grabs your arm and won’t let go.</a:t>
            </a:r>
          </a:p>
        </p:txBody>
      </p:sp>
      <p:pic>
        <p:nvPicPr>
          <p:cNvPr id="2050" name="Picture 2" descr="3adbfadf-d67a-44ea-9ebb-9eb087d5c294@namprd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31" y="464858"/>
            <a:ext cx="6108784" cy="344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Rectangle 18"/>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320953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9818" y="1326370"/>
            <a:ext cx="6533692" cy="50487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6" y="2104273"/>
            <a:ext cx="6196618" cy="3492957"/>
          </a:xfrm>
          <a:prstGeom prst="rect">
            <a:avLst/>
          </a:prstGeom>
        </p:spPr>
      </p:pic>
      <p:sp>
        <p:nvSpPr>
          <p:cNvPr id="2" name="TextBox 1"/>
          <p:cNvSpPr txBox="1"/>
          <p:nvPr/>
        </p:nvSpPr>
        <p:spPr>
          <a:xfrm>
            <a:off x="3033089" y="380504"/>
            <a:ext cx="6268065"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Getting Help</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Rectangle 9"/>
          <p:cNvSpPr/>
          <p:nvPr/>
        </p:nvSpPr>
        <p:spPr>
          <a:xfrm>
            <a:off x="9378271" y="6434752"/>
            <a:ext cx="2804614" cy="276999"/>
          </a:xfrm>
          <a:prstGeom prst="rect">
            <a:avLst/>
          </a:prstGeom>
        </p:spPr>
        <p:txBody>
          <a:bodyPr wrap="none">
            <a:spAutoFit/>
          </a:bodyPr>
          <a:lstStyle/>
          <a:p>
            <a:r>
              <a:rPr lang="en-US" sz="1200" b="1" dirty="0"/>
              <a:t>© 2026  SAFE Disability Services Program</a:t>
            </a:r>
          </a:p>
        </p:txBody>
      </p:sp>
    </p:spTree>
    <p:extLst>
      <p:ext uri="{BB962C8B-B14F-4D97-AF65-F5344CB8AC3E}">
        <p14:creationId xmlns:p14="http://schemas.microsoft.com/office/powerpoint/2010/main" val="1867823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13043</TotalTime>
  <Words>4227</Words>
  <Application>Microsoft Macintosh PowerPoint</Application>
  <PresentationFormat>Widescreen</PresentationFormat>
  <Paragraphs>405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Healthy Relationship Recipe</vt:lpstr>
      <vt:lpstr>Share your recipe!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230</cp:revision>
  <dcterms:created xsi:type="dcterms:W3CDTF">2021-06-11T20:56:57Z</dcterms:created>
  <dcterms:modified xsi:type="dcterms:W3CDTF">2026-05-01T20:48:42Z</dcterms:modified>
</cp:coreProperties>
</file>