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474" r:id="rId2"/>
    <p:sldId id="428" r:id="rId3"/>
    <p:sldId id="259" r:id="rId4"/>
    <p:sldId id="471" r:id="rId5"/>
    <p:sldId id="441" r:id="rId6"/>
    <p:sldId id="258" r:id="rId7"/>
    <p:sldId id="442" r:id="rId8"/>
    <p:sldId id="443" r:id="rId9"/>
    <p:sldId id="444" r:id="rId10"/>
    <p:sldId id="440" r:id="rId11"/>
    <p:sldId id="445" r:id="rId12"/>
    <p:sldId id="446" r:id="rId13"/>
    <p:sldId id="448" r:id="rId14"/>
    <p:sldId id="449" r:id="rId15"/>
    <p:sldId id="451" r:id="rId16"/>
    <p:sldId id="452" r:id="rId17"/>
    <p:sldId id="453" r:id="rId18"/>
    <p:sldId id="454" r:id="rId19"/>
    <p:sldId id="272" r:id="rId20"/>
    <p:sldId id="455" r:id="rId21"/>
    <p:sldId id="458" r:id="rId22"/>
    <p:sldId id="459" r:id="rId23"/>
    <p:sldId id="460" r:id="rId24"/>
    <p:sldId id="461" r:id="rId25"/>
    <p:sldId id="462" r:id="rId26"/>
    <p:sldId id="463" r:id="rId27"/>
    <p:sldId id="464" r:id="rId28"/>
    <p:sldId id="465" r:id="rId29"/>
    <p:sldId id="470" r:id="rId30"/>
    <p:sldId id="466" r:id="rId31"/>
    <p:sldId id="467" r:id="rId32"/>
    <p:sldId id="469" r:id="rId33"/>
    <p:sldId id="290" r:id="rId34"/>
    <p:sldId id="291" r:id="rId35"/>
    <p:sldId id="293" r:id="rId36"/>
    <p:sldId id="383" r:id="rId37"/>
    <p:sldId id="295" r:id="rId38"/>
    <p:sldId id="472" r:id="rId39"/>
    <p:sldId id="47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Westmore" initials="MW" lastIdx="1" clrIdx="0">
    <p:extLst>
      <p:ext uri="{19B8F6BF-5375-455C-9EA6-DF929625EA0E}">
        <p15:presenceInfo xmlns:p15="http://schemas.microsoft.com/office/powerpoint/2012/main" userId="S-1-5-21-1616849034-2007720754-1845911597-111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8" autoAdjust="0"/>
    <p:restoredTop sz="69077" autoAdjust="0"/>
  </p:normalViewPr>
  <p:slideViewPr>
    <p:cSldViewPr snapToGrid="0">
      <p:cViewPr varScale="1">
        <p:scale>
          <a:sx n="95" d="100"/>
          <a:sy n="95" d="100"/>
        </p:scale>
        <p:origin x="1776" y="176"/>
      </p:cViewPr>
      <p:guideLst/>
    </p:cSldViewPr>
  </p:slideViewPr>
  <p:outlineViewPr>
    <p:cViewPr>
      <p:scale>
        <a:sx n="33" d="100"/>
        <a:sy n="33" d="100"/>
      </p:scale>
      <p:origin x="0" y="0"/>
    </p:cViewPr>
  </p:outlineViewPr>
  <p:notesTextViewPr>
    <p:cViewPr>
      <p:scale>
        <a:sx n="1" d="1"/>
        <a:sy n="1" d="1"/>
      </p:scale>
      <p:origin x="0" y="-224"/>
    </p:cViewPr>
  </p:notesTextViewPr>
  <p:sorterViewPr>
    <p:cViewPr varScale="1">
      <p:scale>
        <a:sx n="1" d="1"/>
        <a:sy n="1" d="1"/>
      </p:scale>
      <p:origin x="0" y="-2386"/>
    </p:cViewPr>
  </p:sorterViewPr>
  <p:notesViewPr>
    <p:cSldViewPr snapToGrid="0">
      <p:cViewPr varScale="1">
        <p:scale>
          <a:sx n="85" d="100"/>
          <a:sy n="85" d="100"/>
        </p:scale>
        <p:origin x="387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DC861-0A22-49CD-B42B-2B42973D0870}" type="datetimeFigureOut">
              <a:rPr lang="en-US" smtClean="0"/>
              <a:t>5/1/26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AA58B-7F68-4F22-A5B3-354C37D900B1}" type="slidenum">
              <a:rPr lang="en-US" smtClean="0"/>
              <a:t>‹#›</a:t>
            </a:fld>
            <a:endParaRPr lang="en-US" dirty="0"/>
          </a:p>
        </p:txBody>
      </p:sp>
    </p:spTree>
    <p:extLst>
      <p:ext uri="{BB962C8B-B14F-4D97-AF65-F5344CB8AC3E}">
        <p14:creationId xmlns:p14="http://schemas.microsoft.com/office/powerpoint/2010/main" val="4225513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Repetition is beneficial for learning. Take time to review the last </a:t>
            </a:r>
            <a:r>
              <a:rPr lang="en-US" sz="1200" i="1" kern="1200" dirty="0">
                <a:solidFill>
                  <a:schemeClr val="tx1"/>
                </a:solidFill>
                <a:effectLst/>
                <a:latin typeface="+mn-lt"/>
                <a:ea typeface="+mn-ea"/>
                <a:cs typeface="+mn-cs"/>
              </a:rPr>
              <a:t>My Rights My Life</a:t>
            </a:r>
            <a:r>
              <a:rPr lang="en-US" sz="1200" kern="1200" dirty="0">
                <a:solidFill>
                  <a:schemeClr val="tx1"/>
                </a:solidFill>
                <a:effectLst/>
                <a:latin typeface="+mn-lt"/>
                <a:ea typeface="+mn-ea"/>
                <a:cs typeface="+mn-cs"/>
              </a:rPr>
              <a:t> class you taught prior to beginning this session. You can also answer any private questions students submitted on notecards during your previous class session.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Last week we talked about healthy romantic relationships. Today we</a:t>
            </a:r>
            <a:r>
              <a:rPr lang="en-US" sz="1200" i="1" kern="1200" baseline="0" dirty="0">
                <a:solidFill>
                  <a:schemeClr val="tx1"/>
                </a:solidFill>
                <a:effectLst/>
                <a:latin typeface="+mn-lt"/>
                <a:ea typeface="+mn-ea"/>
                <a:cs typeface="+mn-cs"/>
              </a:rPr>
              <a:t> are going to talk about unhealthy relationships and abuse.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AA58B-7F68-4F22-A5B3-354C37D900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335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Write “Healthy” on one side of a</a:t>
            </a:r>
            <a:r>
              <a:rPr lang="en-US" sz="1200" kern="1200" baseline="0" dirty="0">
                <a:solidFill>
                  <a:schemeClr val="tx1"/>
                </a:solidFill>
                <a:effectLst/>
                <a:latin typeface="+mn-lt"/>
                <a:ea typeface="+mn-ea"/>
                <a:cs typeface="+mn-cs"/>
              </a:rPr>
              <a:t> dry erase or chalk board or a piece of chart paper, and “warning sign” on the other.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When I say warning sign, I’m not talking about</a:t>
            </a:r>
            <a:r>
              <a:rPr lang="en-US" sz="1200" i="1" kern="1200" baseline="0" dirty="0">
                <a:solidFill>
                  <a:schemeClr val="tx1"/>
                </a:solidFill>
                <a:effectLst/>
                <a:latin typeface="+mn-lt"/>
                <a:ea typeface="+mn-ea"/>
                <a:cs typeface="+mn-cs"/>
              </a:rPr>
              <a:t> an actual sign that someone holds. I am talking about things people say or do that let you know your relationship is becoming unhealthy. </a:t>
            </a:r>
            <a:r>
              <a:rPr lang="en-US" sz="1200" i="1" kern="1200" dirty="0">
                <a:solidFill>
                  <a:schemeClr val="tx1"/>
                </a:solidFill>
                <a:effectLst/>
                <a:latin typeface="+mn-lt"/>
                <a:ea typeface="+mn-ea"/>
                <a:cs typeface="+mn-cs"/>
              </a:rPr>
              <a:t>We are going to play a game to think about what relationship behaviors are healthy and what behaviors are warning signs. In just a minute, you will get a partner.</a:t>
            </a:r>
            <a:r>
              <a:rPr lang="en-US" sz="1200" i="1" kern="1200" baseline="0" dirty="0">
                <a:solidFill>
                  <a:schemeClr val="tx1"/>
                </a:solidFill>
                <a:effectLst/>
                <a:latin typeface="+mn-lt"/>
                <a:ea typeface="+mn-ea"/>
                <a:cs typeface="+mn-cs"/>
              </a:rPr>
              <a:t> I will give you and your partner a card. Read what is on the card and decide if that behavior is healthy or a warning sign. Once you have decided, you can come to the front and tape the card on one side of the board.</a:t>
            </a:r>
            <a:r>
              <a:rPr lang="en-US" sz="1200" i="1" kern="1200" dirty="0">
                <a:solidFill>
                  <a:schemeClr val="tx1"/>
                </a:solidFill>
                <a:effectLst/>
                <a:latin typeface="+mn-lt"/>
                <a:ea typeface="+mn-ea"/>
                <a:cs typeface="+mn-cs"/>
              </a:rPr>
              <a:t> </a:t>
            </a:r>
          </a:p>
          <a:p>
            <a:endParaRPr lang="en-US" sz="1200" i="1"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Support</a:t>
            </a:r>
            <a:r>
              <a:rPr lang="en-US" sz="1200" i="0" kern="1200" baseline="0" dirty="0">
                <a:solidFill>
                  <a:schemeClr val="tx1"/>
                </a:solidFill>
                <a:effectLst/>
                <a:latin typeface="+mn-lt"/>
                <a:ea typeface="+mn-ea"/>
                <a:cs typeface="+mn-cs"/>
              </a:rPr>
              <a:t> students as needed to find a partner, and give each pair a </a:t>
            </a:r>
            <a:r>
              <a:rPr lang="en-US" sz="1200" i="1" kern="1200" baseline="0" dirty="0">
                <a:solidFill>
                  <a:schemeClr val="tx1"/>
                </a:solidFill>
                <a:effectLst/>
                <a:latin typeface="+mn-lt"/>
                <a:ea typeface="+mn-ea"/>
                <a:cs typeface="+mn-cs"/>
              </a:rPr>
              <a:t>Healthy or Warning Sign? Activity Card</a:t>
            </a:r>
            <a:r>
              <a:rPr lang="en-US" sz="1200" i="0" kern="1200" baseline="0" dirty="0">
                <a:solidFill>
                  <a:schemeClr val="tx1"/>
                </a:solidFill>
                <a:effectLst/>
                <a:latin typeface="+mn-lt"/>
                <a:ea typeface="+mn-ea"/>
                <a:cs typeface="+mn-cs"/>
              </a:rPr>
              <a:t>. Support students as needed to read the card, decide which side of the board it should go on, and tape the card to the corresponding side.</a:t>
            </a:r>
            <a:endParaRPr lang="en-US" i="0" dirty="0"/>
          </a:p>
        </p:txBody>
      </p:sp>
      <p:sp>
        <p:nvSpPr>
          <p:cNvPr id="4" name="Slide Number Placeholder 3"/>
          <p:cNvSpPr>
            <a:spLocks noGrp="1"/>
          </p:cNvSpPr>
          <p:nvPr>
            <p:ph type="sldNum" sz="quarter" idx="10"/>
          </p:nvPr>
        </p:nvSpPr>
        <p:spPr/>
        <p:txBody>
          <a:bodyPr/>
          <a:lstStyle/>
          <a:p>
            <a:fld id="{68BAA58B-7F68-4F22-A5B3-354C37D900B1}" type="slidenum">
              <a:rPr lang="en-US" smtClean="0"/>
              <a:t>10</a:t>
            </a:fld>
            <a:endParaRPr lang="en-US" dirty="0"/>
          </a:p>
        </p:txBody>
      </p:sp>
    </p:spTree>
    <p:extLst>
      <p:ext uri="{BB962C8B-B14F-4D97-AF65-F5344CB8AC3E}">
        <p14:creationId xmlns:p14="http://schemas.microsoft.com/office/powerpoint/2010/main" val="1795402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After all cards have been sorted by your students, go through each one with the class as a whole. There is one PowerPoint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slide for each of the </a:t>
            </a:r>
            <a:r>
              <a:rPr lang="en-US" sz="1200" i="1" kern="1200" dirty="0">
                <a:solidFill>
                  <a:schemeClr val="tx1"/>
                </a:solidFill>
                <a:effectLst/>
                <a:latin typeface="+mn-lt"/>
                <a:ea typeface="+mn-ea"/>
                <a:cs typeface="+mn-cs"/>
              </a:rPr>
              <a:t>Healthy or Warning Sign? Activity Cards</a:t>
            </a:r>
            <a:r>
              <a:rPr lang="en-US" sz="1200" kern="1200" dirty="0">
                <a:solidFill>
                  <a:schemeClr val="tx1"/>
                </a:solidFill>
                <a:effectLst/>
                <a:latin typeface="+mn-lt"/>
                <a:ea typeface="+mn-ea"/>
                <a:cs typeface="+mn-cs"/>
              </a:rPr>
              <a:t>. After you display the slide, look to see where the corresponding</a:t>
            </a:r>
            <a:r>
              <a:rPr lang="en-US" sz="1200" kern="1200" baseline="0" dirty="0">
                <a:solidFill>
                  <a:schemeClr val="tx1"/>
                </a:solidFill>
                <a:effectLst/>
                <a:latin typeface="+mn-lt"/>
                <a:ea typeface="+mn-ea"/>
                <a:cs typeface="+mn-cs"/>
              </a:rPr>
              <a:t> card is on the whiteboard or chart paper.</a:t>
            </a:r>
            <a:r>
              <a:rPr lang="en-US" sz="1200" b="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Ask your class to give a “thumbs up” if they agree with the placement of the card, or a “thumbs down” if they don’t. Ask students to explain their thoughts if there is disagreement. Once</a:t>
            </a:r>
            <a:r>
              <a:rPr lang="en-US" sz="1200" kern="1200" baseline="0" dirty="0">
                <a:solidFill>
                  <a:schemeClr val="tx1"/>
                </a:solidFill>
                <a:effectLst/>
                <a:latin typeface="+mn-lt"/>
                <a:ea typeface="+mn-ea"/>
                <a:cs typeface="+mn-cs"/>
              </a:rPr>
              <a:t> the class has come to a consensus, you can press the</a:t>
            </a:r>
            <a:r>
              <a:rPr lang="en-US" sz="1200" kern="1200" dirty="0">
                <a:solidFill>
                  <a:schemeClr val="tx1"/>
                </a:solidFill>
                <a:effectLst/>
                <a:latin typeface="+mn-lt"/>
                <a:ea typeface="+mn-ea"/>
                <a:cs typeface="+mn-cs"/>
              </a:rPr>
              <a:t> space bar to reveal the correct answer. If needed, move the </a:t>
            </a:r>
            <a:r>
              <a:rPr lang="en-US" sz="1200" i="1" kern="1200" dirty="0">
                <a:solidFill>
                  <a:schemeClr val="tx1"/>
                </a:solidFill>
                <a:effectLst/>
                <a:latin typeface="+mn-lt"/>
                <a:ea typeface="+mn-ea"/>
                <a:cs typeface="+mn-cs"/>
              </a:rPr>
              <a:t>Healthy or Warning Sign? Activity </a:t>
            </a:r>
            <a:r>
              <a:rPr lang="en-US" sz="1200" i="1" kern="1200" baseline="0" dirty="0">
                <a:solidFill>
                  <a:schemeClr val="tx1"/>
                </a:solidFill>
                <a:effectLst/>
                <a:latin typeface="+mn-lt"/>
                <a:ea typeface="+mn-ea"/>
                <a:cs typeface="+mn-cs"/>
              </a:rPr>
              <a:t>Card </a:t>
            </a:r>
            <a:r>
              <a:rPr lang="en-US" sz="1200" kern="1200" baseline="0" dirty="0">
                <a:solidFill>
                  <a:schemeClr val="tx1"/>
                </a:solidFill>
                <a:effectLst/>
                <a:latin typeface="+mn-lt"/>
                <a:ea typeface="+mn-ea"/>
                <a:cs typeface="+mn-cs"/>
              </a:rPr>
              <a:t>to the correct side.</a:t>
            </a:r>
            <a:r>
              <a:rPr lang="en-US" sz="1200" b="1" kern="1200" baseline="0" dirty="0">
                <a:solidFill>
                  <a:schemeClr val="tx1"/>
                </a:solidFill>
                <a:effectLst/>
                <a:latin typeface="+mn-lt"/>
                <a:ea typeface="+mn-ea"/>
                <a:cs typeface="+mn-cs"/>
              </a:rPr>
              <a:t> </a:t>
            </a:r>
            <a:endParaRPr lang="en-US" sz="1200" kern="1200" baseline="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Sample talking points are included below. </a:t>
            </a:r>
          </a:p>
          <a:p>
            <a:endParaRPr lang="en-US" sz="1200" b="1" i="0" u="none" strike="noStrike" kern="1200" baseline="0" dirty="0">
              <a:solidFill>
                <a:schemeClr val="tx1"/>
              </a:solidFill>
              <a:effectLst/>
              <a:latin typeface="+mn-lt"/>
              <a:ea typeface="+mn-ea"/>
              <a:cs typeface="+mn-cs"/>
            </a:endParaRPr>
          </a:p>
          <a:p>
            <a:r>
              <a:rPr lang="en-US" sz="1200" b="0" i="0" u="none" strike="noStrike" kern="1200" baseline="0" dirty="0">
                <a:solidFill>
                  <a:schemeClr val="tx1"/>
                </a:solidFill>
                <a:effectLst/>
                <a:latin typeface="+mn-lt"/>
                <a:ea typeface="+mn-ea"/>
                <a:cs typeface="+mn-cs"/>
              </a:rPr>
              <a:t>Say: </a:t>
            </a:r>
            <a:r>
              <a:rPr lang="en-US" sz="1200" b="0" i="1" u="none" strike="noStrike" kern="1200" dirty="0">
                <a:solidFill>
                  <a:schemeClr val="tx1"/>
                </a:solidFill>
                <a:effectLst/>
                <a:latin typeface="+mn-lt"/>
                <a:ea typeface="+mn-ea"/>
                <a:cs typeface="+mn-cs"/>
              </a:rPr>
              <a:t>Your friend respects your boundaries.</a:t>
            </a:r>
          </a:p>
          <a:p>
            <a:endParaRPr lang="en-US" sz="1200" b="1" i="0" u="none" strike="noStrike" kern="1200" dirty="0">
              <a:solidFill>
                <a:schemeClr val="tx1"/>
              </a:solidFill>
              <a:effectLst/>
              <a:latin typeface="+mn-lt"/>
              <a:ea typeface="+mn-ea"/>
              <a:cs typeface="+mn-cs"/>
            </a:endParaRPr>
          </a:p>
          <a:p>
            <a:r>
              <a:rPr lang="en-US" i="1" dirty="0"/>
              <a:t>This</a:t>
            </a:r>
            <a:r>
              <a:rPr lang="en-US" i="1" baseline="0" dirty="0"/>
              <a:t> is healthy! Remember, your boundaries are what you are okay with, and what you are not okay with. Your friend should listen to you when you set your boundaries and should never pressure you to do something that you do not want to do. </a:t>
            </a:r>
            <a:endParaRPr lang="en-US" i="1" dirty="0"/>
          </a:p>
        </p:txBody>
      </p:sp>
      <p:sp>
        <p:nvSpPr>
          <p:cNvPr id="4" name="Slide Number Placeholder 3"/>
          <p:cNvSpPr>
            <a:spLocks noGrp="1"/>
          </p:cNvSpPr>
          <p:nvPr>
            <p:ph type="sldNum" sz="quarter" idx="10"/>
          </p:nvPr>
        </p:nvSpPr>
        <p:spPr/>
        <p:txBody>
          <a:bodyPr/>
          <a:lstStyle/>
          <a:p>
            <a:fld id="{68BAA58B-7F68-4F22-A5B3-354C37D900B1}" type="slidenum">
              <a:rPr lang="en-US" smtClean="0"/>
              <a:t>11</a:t>
            </a:fld>
            <a:endParaRPr lang="en-US" dirty="0"/>
          </a:p>
        </p:txBody>
      </p:sp>
    </p:spTree>
    <p:extLst>
      <p:ext uri="{BB962C8B-B14F-4D97-AF65-F5344CB8AC3E}">
        <p14:creationId xmlns:p14="http://schemas.microsoft.com/office/powerpoint/2010/main" val="1051718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Find the </a:t>
            </a:r>
            <a:r>
              <a:rPr lang="en-US" sz="1200" i="1" kern="1200" dirty="0">
                <a:solidFill>
                  <a:schemeClr val="tx1"/>
                </a:solidFill>
                <a:effectLst/>
                <a:latin typeface="+mn-lt"/>
                <a:ea typeface="+mn-ea"/>
                <a:cs typeface="+mn-cs"/>
              </a:rPr>
              <a:t>Healthy or</a:t>
            </a:r>
            <a:r>
              <a:rPr lang="en-US" sz="1200" i="1" kern="1200" baseline="0" dirty="0">
                <a:solidFill>
                  <a:schemeClr val="tx1"/>
                </a:solidFill>
                <a:effectLst/>
                <a:latin typeface="+mn-lt"/>
                <a:ea typeface="+mn-ea"/>
                <a:cs typeface="+mn-cs"/>
              </a:rPr>
              <a:t> Warning Sign? Activity</a:t>
            </a:r>
            <a:r>
              <a:rPr lang="en-US" sz="1200" i="1" kern="1200" dirty="0">
                <a:solidFill>
                  <a:schemeClr val="tx1"/>
                </a:solidFill>
                <a:effectLst/>
                <a:latin typeface="+mn-lt"/>
                <a:ea typeface="+mn-ea"/>
                <a:cs typeface="+mn-cs"/>
              </a:rPr>
              <a:t> Card </a:t>
            </a:r>
            <a:r>
              <a:rPr lang="en-US" sz="1200" kern="1200" dirty="0">
                <a:solidFill>
                  <a:schemeClr val="tx1"/>
                </a:solidFill>
                <a:effectLst/>
                <a:latin typeface="+mn-lt"/>
                <a:ea typeface="+mn-ea"/>
                <a:cs typeface="+mn-cs"/>
              </a:rPr>
              <a:t>that corresponds with this PowerPoint slide</a:t>
            </a: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Ask your class to give a “thumbs up” if they agree with the placement of the card, or a “thumbs down” if they don’t. Ask students to explain their thoughts if there is disagreement. Once</a:t>
            </a:r>
            <a:r>
              <a:rPr lang="en-US" sz="1200" kern="1200" baseline="0" dirty="0">
                <a:solidFill>
                  <a:schemeClr val="tx1"/>
                </a:solidFill>
                <a:effectLst/>
                <a:latin typeface="+mn-lt"/>
                <a:ea typeface="+mn-ea"/>
                <a:cs typeface="+mn-cs"/>
              </a:rPr>
              <a:t> the class has come to a consensus, you can press the</a:t>
            </a:r>
            <a:r>
              <a:rPr lang="en-US" sz="1200" kern="1200" dirty="0">
                <a:solidFill>
                  <a:schemeClr val="tx1"/>
                </a:solidFill>
                <a:effectLst/>
                <a:latin typeface="+mn-lt"/>
                <a:ea typeface="+mn-ea"/>
                <a:cs typeface="+mn-cs"/>
              </a:rPr>
              <a:t> space bar to reveal the correct answer. If needed, move the </a:t>
            </a:r>
            <a:r>
              <a:rPr lang="en-US" sz="1200" i="1" kern="1200" dirty="0">
                <a:solidFill>
                  <a:schemeClr val="tx1"/>
                </a:solidFill>
                <a:effectLst/>
                <a:latin typeface="+mn-lt"/>
                <a:ea typeface="+mn-ea"/>
                <a:cs typeface="+mn-cs"/>
              </a:rPr>
              <a:t>Healthy or Warning Sign? Activity </a:t>
            </a:r>
            <a:r>
              <a:rPr lang="en-US" sz="1200" i="1" kern="1200" baseline="0" dirty="0">
                <a:solidFill>
                  <a:schemeClr val="tx1"/>
                </a:solidFill>
                <a:effectLst/>
                <a:latin typeface="+mn-lt"/>
                <a:ea typeface="+mn-ea"/>
                <a:cs typeface="+mn-cs"/>
              </a:rPr>
              <a:t>Card </a:t>
            </a:r>
            <a:r>
              <a:rPr lang="en-US" sz="1200" kern="1200" baseline="0" dirty="0">
                <a:solidFill>
                  <a:schemeClr val="tx1"/>
                </a:solidFill>
                <a:effectLst/>
                <a:latin typeface="+mn-lt"/>
                <a:ea typeface="+mn-ea"/>
                <a:cs typeface="+mn-cs"/>
              </a:rPr>
              <a:t>to the correct side. </a:t>
            </a:r>
          </a:p>
          <a:p>
            <a:pPr lvl="0"/>
            <a:endParaRPr lang="en-US" sz="12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Sample talking points are included below.</a:t>
            </a:r>
          </a:p>
          <a:p>
            <a:pPr lvl="0"/>
            <a:endParaRPr lang="en-US" sz="1200" b="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Say: </a:t>
            </a:r>
            <a:r>
              <a:rPr lang="en-US" sz="1200" b="0" i="1" u="none" strike="noStrike" kern="1200" dirty="0">
                <a:solidFill>
                  <a:schemeClr val="tx1"/>
                </a:solidFill>
                <a:effectLst/>
                <a:latin typeface="+mn-lt"/>
                <a:ea typeface="+mn-ea"/>
                <a:cs typeface="+mn-cs"/>
              </a:rPr>
              <a:t>Your friend listens when you talk to them.</a:t>
            </a:r>
          </a:p>
          <a:p>
            <a:endParaRPr lang="en-US" sz="1200" b="1" i="0"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This</a:t>
            </a:r>
            <a:r>
              <a:rPr lang="en-US" sz="1200" b="0" i="1" u="none" strike="noStrike" kern="1200" baseline="0" dirty="0">
                <a:solidFill>
                  <a:schemeClr val="tx1"/>
                </a:solidFill>
                <a:effectLst/>
                <a:latin typeface="+mn-lt"/>
                <a:ea typeface="+mn-ea"/>
                <a:cs typeface="+mn-cs"/>
              </a:rPr>
              <a:t> is healthy! Remember, communication is one of our ingredients for a healthy relationship. In order to have good communication, you and your friend need to listen to one another while you are talking.</a:t>
            </a:r>
            <a:endParaRPr lang="en-US" b="0" i="1" dirty="0"/>
          </a:p>
        </p:txBody>
      </p:sp>
      <p:sp>
        <p:nvSpPr>
          <p:cNvPr id="4" name="Slide Number Placeholder 3"/>
          <p:cNvSpPr>
            <a:spLocks noGrp="1"/>
          </p:cNvSpPr>
          <p:nvPr>
            <p:ph type="sldNum" sz="quarter" idx="10"/>
          </p:nvPr>
        </p:nvSpPr>
        <p:spPr/>
        <p:txBody>
          <a:bodyPr/>
          <a:lstStyle/>
          <a:p>
            <a:fld id="{68BAA58B-7F68-4F22-A5B3-354C37D900B1}" type="slidenum">
              <a:rPr lang="en-US" smtClean="0"/>
              <a:t>12</a:t>
            </a:fld>
            <a:endParaRPr lang="en-US" dirty="0"/>
          </a:p>
        </p:txBody>
      </p:sp>
    </p:spTree>
    <p:extLst>
      <p:ext uri="{BB962C8B-B14F-4D97-AF65-F5344CB8AC3E}">
        <p14:creationId xmlns:p14="http://schemas.microsoft.com/office/powerpoint/2010/main" val="809288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Find the </a:t>
            </a:r>
            <a:r>
              <a:rPr lang="en-US" sz="1200" i="1" kern="1200" dirty="0">
                <a:solidFill>
                  <a:schemeClr val="tx1"/>
                </a:solidFill>
                <a:effectLst/>
                <a:latin typeface="+mn-lt"/>
                <a:ea typeface="+mn-ea"/>
                <a:cs typeface="+mn-cs"/>
              </a:rPr>
              <a:t>Healthy or</a:t>
            </a:r>
            <a:r>
              <a:rPr lang="en-US" sz="1200" i="1" kern="1200" baseline="0" dirty="0">
                <a:solidFill>
                  <a:schemeClr val="tx1"/>
                </a:solidFill>
                <a:effectLst/>
                <a:latin typeface="+mn-lt"/>
                <a:ea typeface="+mn-ea"/>
                <a:cs typeface="+mn-cs"/>
              </a:rPr>
              <a:t> Warning Sign? Activity</a:t>
            </a:r>
            <a:r>
              <a:rPr lang="en-US" sz="1200" i="1" kern="1200" dirty="0">
                <a:solidFill>
                  <a:schemeClr val="tx1"/>
                </a:solidFill>
                <a:effectLst/>
                <a:latin typeface="+mn-lt"/>
                <a:ea typeface="+mn-ea"/>
                <a:cs typeface="+mn-cs"/>
              </a:rPr>
              <a:t> Card</a:t>
            </a:r>
            <a:r>
              <a:rPr lang="en-US" sz="1200" kern="1200" dirty="0">
                <a:solidFill>
                  <a:schemeClr val="tx1"/>
                </a:solidFill>
                <a:effectLst/>
                <a:latin typeface="+mn-lt"/>
                <a:ea typeface="+mn-ea"/>
                <a:cs typeface="+mn-cs"/>
              </a:rPr>
              <a:t> that corresponds with this PowerPoint slide</a:t>
            </a: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Ask your class to give a “thumbs up” if they agree with the placement of the card, or a “thumbs down” if they don’t. Ask students to explain their thoughts if there is disagreement. Once</a:t>
            </a:r>
            <a:r>
              <a:rPr lang="en-US" sz="1200" kern="1200" baseline="0" dirty="0">
                <a:solidFill>
                  <a:schemeClr val="tx1"/>
                </a:solidFill>
                <a:effectLst/>
                <a:latin typeface="+mn-lt"/>
                <a:ea typeface="+mn-ea"/>
                <a:cs typeface="+mn-cs"/>
              </a:rPr>
              <a:t> the class has come to a consensus, you can press the</a:t>
            </a:r>
            <a:r>
              <a:rPr lang="en-US" sz="1200" kern="1200" dirty="0">
                <a:solidFill>
                  <a:schemeClr val="tx1"/>
                </a:solidFill>
                <a:effectLst/>
                <a:latin typeface="+mn-lt"/>
                <a:ea typeface="+mn-ea"/>
                <a:cs typeface="+mn-cs"/>
              </a:rPr>
              <a:t> space bar to reveal the correct answer. If needed, move the </a:t>
            </a:r>
            <a:r>
              <a:rPr lang="en-US" sz="1200" i="1" kern="1200" dirty="0">
                <a:solidFill>
                  <a:schemeClr val="tx1"/>
                </a:solidFill>
                <a:effectLst/>
                <a:latin typeface="+mn-lt"/>
                <a:ea typeface="+mn-ea"/>
                <a:cs typeface="+mn-cs"/>
              </a:rPr>
              <a:t>Healthy or Warning Sign? Activity </a:t>
            </a:r>
            <a:r>
              <a:rPr lang="en-US" sz="1200" i="1" kern="1200" baseline="0" dirty="0">
                <a:solidFill>
                  <a:schemeClr val="tx1"/>
                </a:solidFill>
                <a:effectLst/>
                <a:latin typeface="+mn-lt"/>
                <a:ea typeface="+mn-ea"/>
                <a:cs typeface="+mn-cs"/>
              </a:rPr>
              <a:t>Card </a:t>
            </a:r>
            <a:r>
              <a:rPr lang="en-US" sz="1200" kern="1200" baseline="0" dirty="0">
                <a:solidFill>
                  <a:schemeClr val="tx1"/>
                </a:solidFill>
                <a:effectLst/>
                <a:latin typeface="+mn-lt"/>
                <a:ea typeface="+mn-ea"/>
                <a:cs typeface="+mn-cs"/>
              </a:rPr>
              <a:t>to the correct side. </a:t>
            </a:r>
          </a:p>
          <a:p>
            <a:pPr lvl="0"/>
            <a:endParaRPr lang="en-US" sz="12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Sample talking points are included below.</a:t>
            </a:r>
          </a:p>
          <a:p>
            <a:endParaRPr lang="en-US" sz="1200" b="1"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Say: </a:t>
            </a:r>
            <a:r>
              <a:rPr lang="en-US" sz="1200" b="0" i="1" u="none" strike="noStrike" kern="1200" dirty="0">
                <a:solidFill>
                  <a:schemeClr val="tx1"/>
                </a:solidFill>
                <a:effectLst/>
                <a:latin typeface="+mn-lt"/>
                <a:ea typeface="+mn-ea"/>
                <a:cs typeface="+mn-cs"/>
              </a:rPr>
              <a:t>Your friend tells you what you can and cannot post online.</a:t>
            </a:r>
          </a:p>
          <a:p>
            <a:endParaRPr lang="en-US" sz="1200" b="1" i="0"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This is a</a:t>
            </a:r>
            <a:r>
              <a:rPr lang="en-US" sz="1200" b="0" i="1" u="none" strike="noStrike" kern="1200" baseline="0" dirty="0">
                <a:solidFill>
                  <a:schemeClr val="tx1"/>
                </a:solidFill>
                <a:effectLst/>
                <a:latin typeface="+mn-lt"/>
                <a:ea typeface="+mn-ea"/>
                <a:cs typeface="+mn-cs"/>
              </a:rPr>
              <a:t> warning sign. Remember, we said in a healthy relationship, both people are equals. Neither person is the boss. It is not okay for your friend to try to control what you do. This is unhealthy.</a:t>
            </a:r>
            <a:endParaRPr lang="en-US" b="0" i="1" dirty="0"/>
          </a:p>
        </p:txBody>
      </p:sp>
      <p:sp>
        <p:nvSpPr>
          <p:cNvPr id="4" name="Slide Number Placeholder 3"/>
          <p:cNvSpPr>
            <a:spLocks noGrp="1"/>
          </p:cNvSpPr>
          <p:nvPr>
            <p:ph type="sldNum" sz="quarter" idx="10"/>
          </p:nvPr>
        </p:nvSpPr>
        <p:spPr/>
        <p:txBody>
          <a:bodyPr/>
          <a:lstStyle/>
          <a:p>
            <a:fld id="{68BAA58B-7F68-4F22-A5B3-354C37D900B1}" type="slidenum">
              <a:rPr lang="en-US" smtClean="0"/>
              <a:t>13</a:t>
            </a:fld>
            <a:endParaRPr lang="en-US" dirty="0"/>
          </a:p>
        </p:txBody>
      </p:sp>
    </p:spTree>
    <p:extLst>
      <p:ext uri="{BB962C8B-B14F-4D97-AF65-F5344CB8AC3E}">
        <p14:creationId xmlns:p14="http://schemas.microsoft.com/office/powerpoint/2010/main" val="2463620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Find the </a:t>
            </a:r>
            <a:r>
              <a:rPr lang="en-US" sz="1200" i="1" kern="1200" dirty="0">
                <a:solidFill>
                  <a:schemeClr val="tx1"/>
                </a:solidFill>
                <a:effectLst/>
                <a:latin typeface="+mn-lt"/>
                <a:ea typeface="+mn-ea"/>
                <a:cs typeface="+mn-cs"/>
              </a:rPr>
              <a:t>Healthy or</a:t>
            </a:r>
            <a:r>
              <a:rPr lang="en-US" sz="1200" i="1" kern="1200" baseline="0" dirty="0">
                <a:solidFill>
                  <a:schemeClr val="tx1"/>
                </a:solidFill>
                <a:effectLst/>
                <a:latin typeface="+mn-lt"/>
                <a:ea typeface="+mn-ea"/>
                <a:cs typeface="+mn-cs"/>
              </a:rPr>
              <a:t> Warning Sign? Activity</a:t>
            </a:r>
            <a:r>
              <a:rPr lang="en-US" sz="1200" i="1" kern="1200" dirty="0">
                <a:solidFill>
                  <a:schemeClr val="tx1"/>
                </a:solidFill>
                <a:effectLst/>
                <a:latin typeface="+mn-lt"/>
                <a:ea typeface="+mn-ea"/>
                <a:cs typeface="+mn-cs"/>
              </a:rPr>
              <a:t> Card </a:t>
            </a:r>
            <a:r>
              <a:rPr lang="en-US" sz="1200" kern="1200" dirty="0">
                <a:solidFill>
                  <a:schemeClr val="tx1"/>
                </a:solidFill>
                <a:effectLst/>
                <a:latin typeface="+mn-lt"/>
                <a:ea typeface="+mn-ea"/>
                <a:cs typeface="+mn-cs"/>
              </a:rPr>
              <a:t>that corresponds with this PowerPoint slide</a:t>
            </a: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Ask your class to give a “thumbs up” if they agree with the placement of the card, or a “thumbs down” if they don’t. Ask students to explain their thoughts if there is disagreement. Once</a:t>
            </a:r>
            <a:r>
              <a:rPr lang="en-US" sz="1200" kern="1200" baseline="0" dirty="0">
                <a:solidFill>
                  <a:schemeClr val="tx1"/>
                </a:solidFill>
                <a:effectLst/>
                <a:latin typeface="+mn-lt"/>
                <a:ea typeface="+mn-ea"/>
                <a:cs typeface="+mn-cs"/>
              </a:rPr>
              <a:t> the class has come to a consensus, you can press the</a:t>
            </a:r>
            <a:r>
              <a:rPr lang="en-US" sz="1200" kern="1200" dirty="0">
                <a:solidFill>
                  <a:schemeClr val="tx1"/>
                </a:solidFill>
                <a:effectLst/>
                <a:latin typeface="+mn-lt"/>
                <a:ea typeface="+mn-ea"/>
                <a:cs typeface="+mn-cs"/>
              </a:rPr>
              <a:t> space bar to reveal the correct answer. If needed, move the </a:t>
            </a:r>
            <a:r>
              <a:rPr lang="en-US" sz="1200" i="1" kern="1200" dirty="0">
                <a:solidFill>
                  <a:schemeClr val="tx1"/>
                </a:solidFill>
                <a:effectLst/>
                <a:latin typeface="+mn-lt"/>
                <a:ea typeface="+mn-ea"/>
                <a:cs typeface="+mn-cs"/>
              </a:rPr>
              <a:t>Healthy or Warning Sign? Activity </a:t>
            </a:r>
            <a:r>
              <a:rPr lang="en-US" sz="1200" i="1" kern="1200" baseline="0" dirty="0">
                <a:solidFill>
                  <a:schemeClr val="tx1"/>
                </a:solidFill>
                <a:effectLst/>
                <a:latin typeface="+mn-lt"/>
                <a:ea typeface="+mn-ea"/>
                <a:cs typeface="+mn-cs"/>
              </a:rPr>
              <a:t>Card </a:t>
            </a:r>
            <a:r>
              <a:rPr lang="en-US" sz="1200" kern="1200" baseline="0" dirty="0">
                <a:solidFill>
                  <a:schemeClr val="tx1"/>
                </a:solidFill>
                <a:effectLst/>
                <a:latin typeface="+mn-lt"/>
                <a:ea typeface="+mn-ea"/>
                <a:cs typeface="+mn-cs"/>
              </a:rPr>
              <a:t>to the correct side. </a:t>
            </a:r>
          </a:p>
          <a:p>
            <a:pPr lvl="0"/>
            <a:endParaRPr lang="en-US" sz="12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Sample talking points are included below.</a:t>
            </a:r>
          </a:p>
          <a:p>
            <a:endParaRPr lang="en-US" sz="1200" b="1"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Say: </a:t>
            </a:r>
            <a:r>
              <a:rPr lang="en-US" sz="1200" b="0" i="1" u="none" strike="noStrike" kern="1200" dirty="0">
                <a:solidFill>
                  <a:schemeClr val="tx1"/>
                </a:solidFill>
                <a:effectLst/>
                <a:latin typeface="+mn-lt"/>
                <a:ea typeface="+mn-ea"/>
                <a:cs typeface="+mn-cs"/>
              </a:rPr>
              <a:t>Your friend uses I Statements when they are upset.</a:t>
            </a:r>
          </a:p>
          <a:p>
            <a:endParaRPr lang="en-US" sz="1200" b="1" i="0"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This is healthy!</a:t>
            </a:r>
            <a:r>
              <a:rPr lang="en-US" sz="1200" b="0" i="1" u="none" strike="noStrike" kern="1200" baseline="0" dirty="0">
                <a:solidFill>
                  <a:schemeClr val="tx1"/>
                </a:solidFill>
                <a:effectLst/>
                <a:latin typeface="+mn-lt"/>
                <a:ea typeface="+mn-ea"/>
                <a:cs typeface="+mn-cs"/>
              </a:rPr>
              <a:t> The I Statements Tool is a great way to let your friends know how you feel, what you want, or what you need.</a:t>
            </a:r>
            <a:endParaRPr lang="en-US" b="0" i="1" dirty="0"/>
          </a:p>
        </p:txBody>
      </p:sp>
      <p:sp>
        <p:nvSpPr>
          <p:cNvPr id="4" name="Slide Number Placeholder 3"/>
          <p:cNvSpPr>
            <a:spLocks noGrp="1"/>
          </p:cNvSpPr>
          <p:nvPr>
            <p:ph type="sldNum" sz="quarter" idx="10"/>
          </p:nvPr>
        </p:nvSpPr>
        <p:spPr/>
        <p:txBody>
          <a:bodyPr/>
          <a:lstStyle/>
          <a:p>
            <a:fld id="{68BAA58B-7F68-4F22-A5B3-354C37D900B1}" type="slidenum">
              <a:rPr lang="en-US" smtClean="0"/>
              <a:t>14</a:t>
            </a:fld>
            <a:endParaRPr lang="en-US" dirty="0"/>
          </a:p>
        </p:txBody>
      </p:sp>
    </p:spTree>
    <p:extLst>
      <p:ext uri="{BB962C8B-B14F-4D97-AF65-F5344CB8AC3E}">
        <p14:creationId xmlns:p14="http://schemas.microsoft.com/office/powerpoint/2010/main" val="1580647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Find the </a:t>
            </a:r>
            <a:r>
              <a:rPr lang="en-US" sz="1200" i="1" kern="1200" dirty="0">
                <a:solidFill>
                  <a:schemeClr val="tx1"/>
                </a:solidFill>
                <a:effectLst/>
                <a:latin typeface="+mn-lt"/>
                <a:ea typeface="+mn-ea"/>
                <a:cs typeface="+mn-cs"/>
              </a:rPr>
              <a:t>Healthy or</a:t>
            </a:r>
            <a:r>
              <a:rPr lang="en-US" sz="1200" i="1" kern="1200" baseline="0" dirty="0">
                <a:solidFill>
                  <a:schemeClr val="tx1"/>
                </a:solidFill>
                <a:effectLst/>
                <a:latin typeface="+mn-lt"/>
                <a:ea typeface="+mn-ea"/>
                <a:cs typeface="+mn-cs"/>
              </a:rPr>
              <a:t> Warning Sign? Activity</a:t>
            </a:r>
            <a:r>
              <a:rPr lang="en-US" sz="1200" i="1" kern="1200" dirty="0">
                <a:solidFill>
                  <a:schemeClr val="tx1"/>
                </a:solidFill>
                <a:effectLst/>
                <a:latin typeface="+mn-lt"/>
                <a:ea typeface="+mn-ea"/>
                <a:cs typeface="+mn-cs"/>
              </a:rPr>
              <a:t> Card </a:t>
            </a:r>
            <a:r>
              <a:rPr lang="en-US" sz="1200" kern="1200" dirty="0">
                <a:solidFill>
                  <a:schemeClr val="tx1"/>
                </a:solidFill>
                <a:effectLst/>
                <a:latin typeface="+mn-lt"/>
                <a:ea typeface="+mn-ea"/>
                <a:cs typeface="+mn-cs"/>
              </a:rPr>
              <a:t>that corresponds with this PowerPoint slide</a:t>
            </a: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Ask your class to give a “thumbs up” if they agree with the placement of the card, or a “thumbs down” if they don’t. Ask students to explain their thoughts if there is disagreement. Once</a:t>
            </a:r>
            <a:r>
              <a:rPr lang="en-US" sz="1200" kern="1200" baseline="0" dirty="0">
                <a:solidFill>
                  <a:schemeClr val="tx1"/>
                </a:solidFill>
                <a:effectLst/>
                <a:latin typeface="+mn-lt"/>
                <a:ea typeface="+mn-ea"/>
                <a:cs typeface="+mn-cs"/>
              </a:rPr>
              <a:t> the class has come to a consensus, you can press the</a:t>
            </a:r>
            <a:r>
              <a:rPr lang="en-US" sz="1200" kern="1200" dirty="0">
                <a:solidFill>
                  <a:schemeClr val="tx1"/>
                </a:solidFill>
                <a:effectLst/>
                <a:latin typeface="+mn-lt"/>
                <a:ea typeface="+mn-ea"/>
                <a:cs typeface="+mn-cs"/>
              </a:rPr>
              <a:t> space bar to reveal the correct answer. If needed, move the </a:t>
            </a:r>
            <a:r>
              <a:rPr lang="en-US" sz="1200" i="1" kern="1200" dirty="0">
                <a:solidFill>
                  <a:schemeClr val="tx1"/>
                </a:solidFill>
                <a:effectLst/>
                <a:latin typeface="+mn-lt"/>
                <a:ea typeface="+mn-ea"/>
                <a:cs typeface="+mn-cs"/>
              </a:rPr>
              <a:t>Healthy or Warning Sign? Activity </a:t>
            </a:r>
            <a:r>
              <a:rPr lang="en-US" sz="1200" i="1" kern="1200" baseline="0" dirty="0">
                <a:solidFill>
                  <a:schemeClr val="tx1"/>
                </a:solidFill>
                <a:effectLst/>
                <a:latin typeface="+mn-lt"/>
                <a:ea typeface="+mn-ea"/>
                <a:cs typeface="+mn-cs"/>
              </a:rPr>
              <a:t>Card </a:t>
            </a:r>
            <a:r>
              <a:rPr lang="en-US" sz="1200" kern="1200" baseline="0" dirty="0">
                <a:solidFill>
                  <a:schemeClr val="tx1"/>
                </a:solidFill>
                <a:effectLst/>
                <a:latin typeface="+mn-lt"/>
                <a:ea typeface="+mn-ea"/>
                <a:cs typeface="+mn-cs"/>
              </a:rPr>
              <a:t>to the correct side. </a:t>
            </a:r>
          </a:p>
          <a:p>
            <a:pPr lvl="0"/>
            <a:endParaRPr lang="en-US" sz="12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Sample talking points are included below.</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Say: </a:t>
            </a:r>
            <a:r>
              <a:rPr lang="en-US" sz="1200" b="0" i="1" u="none" strike="noStrike" kern="1200" dirty="0">
                <a:solidFill>
                  <a:schemeClr val="tx1"/>
                </a:solidFill>
                <a:effectLst/>
                <a:latin typeface="+mn-lt"/>
                <a:ea typeface="+mn-ea"/>
                <a:cs typeface="+mn-cs"/>
              </a:rPr>
              <a:t>Your friend lies to you.</a:t>
            </a:r>
          </a:p>
          <a:p>
            <a:endParaRPr lang="en-US" sz="1200" b="1" i="0"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This</a:t>
            </a:r>
            <a:r>
              <a:rPr lang="en-US" sz="1200" b="0" i="1" u="none" strike="noStrike" kern="1200" baseline="0" dirty="0">
                <a:solidFill>
                  <a:schemeClr val="tx1"/>
                </a:solidFill>
                <a:effectLst/>
                <a:latin typeface="+mn-lt"/>
                <a:ea typeface="+mn-ea"/>
                <a:cs typeface="+mn-cs"/>
              </a:rPr>
              <a:t> is a warning sign. It is not respectful to lie to someone. Your friends should be honest with you.</a:t>
            </a:r>
            <a:endParaRPr lang="en-US" b="0" i="1" dirty="0"/>
          </a:p>
        </p:txBody>
      </p:sp>
      <p:sp>
        <p:nvSpPr>
          <p:cNvPr id="4" name="Slide Number Placeholder 3"/>
          <p:cNvSpPr>
            <a:spLocks noGrp="1"/>
          </p:cNvSpPr>
          <p:nvPr>
            <p:ph type="sldNum" sz="quarter" idx="10"/>
          </p:nvPr>
        </p:nvSpPr>
        <p:spPr/>
        <p:txBody>
          <a:bodyPr/>
          <a:lstStyle/>
          <a:p>
            <a:fld id="{68BAA58B-7F68-4F22-A5B3-354C37D900B1}" type="slidenum">
              <a:rPr lang="en-US" smtClean="0"/>
              <a:t>15</a:t>
            </a:fld>
            <a:endParaRPr lang="en-US" dirty="0"/>
          </a:p>
        </p:txBody>
      </p:sp>
    </p:spTree>
    <p:extLst>
      <p:ext uri="{BB962C8B-B14F-4D97-AF65-F5344CB8AC3E}">
        <p14:creationId xmlns:p14="http://schemas.microsoft.com/office/powerpoint/2010/main" val="280804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Find the </a:t>
            </a:r>
            <a:r>
              <a:rPr lang="en-US" sz="1200" i="1" kern="1200" dirty="0">
                <a:solidFill>
                  <a:schemeClr val="tx1"/>
                </a:solidFill>
                <a:effectLst/>
                <a:latin typeface="+mn-lt"/>
                <a:ea typeface="+mn-ea"/>
                <a:cs typeface="+mn-cs"/>
              </a:rPr>
              <a:t>Healthy or</a:t>
            </a:r>
            <a:r>
              <a:rPr lang="en-US" sz="1200" i="1" kern="1200" baseline="0" dirty="0">
                <a:solidFill>
                  <a:schemeClr val="tx1"/>
                </a:solidFill>
                <a:effectLst/>
                <a:latin typeface="+mn-lt"/>
                <a:ea typeface="+mn-ea"/>
                <a:cs typeface="+mn-cs"/>
              </a:rPr>
              <a:t> Warning Sign? Activity</a:t>
            </a:r>
            <a:r>
              <a:rPr lang="en-US" sz="1200" i="1" kern="1200" dirty="0">
                <a:solidFill>
                  <a:schemeClr val="tx1"/>
                </a:solidFill>
                <a:effectLst/>
                <a:latin typeface="+mn-lt"/>
                <a:ea typeface="+mn-ea"/>
                <a:cs typeface="+mn-cs"/>
              </a:rPr>
              <a:t> Card </a:t>
            </a:r>
            <a:r>
              <a:rPr lang="en-US" sz="1200" kern="1200" dirty="0">
                <a:solidFill>
                  <a:schemeClr val="tx1"/>
                </a:solidFill>
                <a:effectLst/>
                <a:latin typeface="+mn-lt"/>
                <a:ea typeface="+mn-ea"/>
                <a:cs typeface="+mn-cs"/>
              </a:rPr>
              <a:t>that corresponds with this PowerPoint slide</a:t>
            </a: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Ask your class to give a “thumbs up” if they agree with the placement of the card, or a “thumbs down” if they don’t. Ask students to explain their thoughts if there is disagreement. Once</a:t>
            </a:r>
            <a:r>
              <a:rPr lang="en-US" sz="1200" kern="1200" baseline="0" dirty="0">
                <a:solidFill>
                  <a:schemeClr val="tx1"/>
                </a:solidFill>
                <a:effectLst/>
                <a:latin typeface="+mn-lt"/>
                <a:ea typeface="+mn-ea"/>
                <a:cs typeface="+mn-cs"/>
              </a:rPr>
              <a:t> the class has come to a consensus, you can press the</a:t>
            </a:r>
            <a:r>
              <a:rPr lang="en-US" sz="1200" kern="1200" dirty="0">
                <a:solidFill>
                  <a:schemeClr val="tx1"/>
                </a:solidFill>
                <a:effectLst/>
                <a:latin typeface="+mn-lt"/>
                <a:ea typeface="+mn-ea"/>
                <a:cs typeface="+mn-cs"/>
              </a:rPr>
              <a:t> space bar to reveal the correct answer. If needed, move the </a:t>
            </a:r>
            <a:r>
              <a:rPr lang="en-US" sz="1200" i="1" kern="1200" dirty="0">
                <a:solidFill>
                  <a:schemeClr val="tx1"/>
                </a:solidFill>
                <a:effectLst/>
                <a:latin typeface="+mn-lt"/>
                <a:ea typeface="+mn-ea"/>
                <a:cs typeface="+mn-cs"/>
              </a:rPr>
              <a:t>Healthy or Warning Sign? Activity </a:t>
            </a:r>
            <a:r>
              <a:rPr lang="en-US" sz="1200" i="1" kern="1200" baseline="0" dirty="0">
                <a:solidFill>
                  <a:schemeClr val="tx1"/>
                </a:solidFill>
                <a:effectLst/>
                <a:latin typeface="+mn-lt"/>
                <a:ea typeface="+mn-ea"/>
                <a:cs typeface="+mn-cs"/>
              </a:rPr>
              <a:t>Card </a:t>
            </a:r>
            <a:r>
              <a:rPr lang="en-US" sz="1200" kern="1200" baseline="0" dirty="0">
                <a:solidFill>
                  <a:schemeClr val="tx1"/>
                </a:solidFill>
                <a:effectLst/>
                <a:latin typeface="+mn-lt"/>
                <a:ea typeface="+mn-ea"/>
                <a:cs typeface="+mn-cs"/>
              </a:rPr>
              <a:t>to the correct side. </a:t>
            </a:r>
          </a:p>
          <a:p>
            <a:pPr lvl="0"/>
            <a:endParaRPr lang="en-US" sz="12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Sample talking points are included below.</a:t>
            </a:r>
          </a:p>
          <a:p>
            <a:endParaRPr lang="en-US" sz="1200" b="1"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Say: </a:t>
            </a:r>
            <a:r>
              <a:rPr lang="en-US" sz="1200" b="0" i="1" u="none" strike="noStrike" kern="1200" dirty="0">
                <a:solidFill>
                  <a:schemeClr val="tx1"/>
                </a:solidFill>
                <a:effectLst/>
                <a:latin typeface="+mn-lt"/>
                <a:ea typeface="+mn-ea"/>
                <a:cs typeface="+mn-cs"/>
              </a:rPr>
              <a:t>Your friends make you happy.</a:t>
            </a:r>
          </a:p>
          <a:p>
            <a:endParaRPr lang="en-US" sz="1200" b="1" i="0"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This</a:t>
            </a:r>
            <a:r>
              <a:rPr lang="en-US" sz="1200" b="0" i="1" u="none" strike="noStrike" kern="1200" baseline="0" dirty="0">
                <a:solidFill>
                  <a:schemeClr val="tx1"/>
                </a:solidFill>
                <a:effectLst/>
                <a:latin typeface="+mn-lt"/>
                <a:ea typeface="+mn-ea"/>
                <a:cs typeface="+mn-cs"/>
              </a:rPr>
              <a:t> is healthy! Even in healthy relationships, you and the other person might get into disagreements. But </a:t>
            </a:r>
            <a:r>
              <a:rPr lang="en-US" sz="1200" b="0" i="1" u="sng" strike="noStrike" kern="1200" baseline="0" dirty="0">
                <a:solidFill>
                  <a:schemeClr val="tx1"/>
                </a:solidFill>
                <a:effectLst/>
                <a:latin typeface="+mn-lt"/>
                <a:ea typeface="+mn-ea"/>
                <a:cs typeface="+mn-cs"/>
              </a:rPr>
              <a:t>most</a:t>
            </a:r>
            <a:r>
              <a:rPr lang="en-US" sz="1200" b="0" i="1" u="none" strike="noStrike" kern="1200" baseline="0" dirty="0">
                <a:solidFill>
                  <a:schemeClr val="tx1"/>
                </a:solidFill>
                <a:effectLst/>
                <a:latin typeface="+mn-lt"/>
                <a:ea typeface="+mn-ea"/>
                <a:cs typeface="+mn-cs"/>
              </a:rPr>
              <a:t> of the time, you should feel happy and good. Your friends should feel happy in the relationship, too!</a:t>
            </a:r>
            <a:endParaRPr lang="en-US" b="0" i="1" dirty="0"/>
          </a:p>
        </p:txBody>
      </p:sp>
      <p:sp>
        <p:nvSpPr>
          <p:cNvPr id="4" name="Slide Number Placeholder 3"/>
          <p:cNvSpPr>
            <a:spLocks noGrp="1"/>
          </p:cNvSpPr>
          <p:nvPr>
            <p:ph type="sldNum" sz="quarter" idx="10"/>
          </p:nvPr>
        </p:nvSpPr>
        <p:spPr/>
        <p:txBody>
          <a:bodyPr/>
          <a:lstStyle/>
          <a:p>
            <a:fld id="{68BAA58B-7F68-4F22-A5B3-354C37D900B1}" type="slidenum">
              <a:rPr lang="en-US" smtClean="0"/>
              <a:t>16</a:t>
            </a:fld>
            <a:endParaRPr lang="en-US" dirty="0"/>
          </a:p>
        </p:txBody>
      </p:sp>
    </p:spTree>
    <p:extLst>
      <p:ext uri="{BB962C8B-B14F-4D97-AF65-F5344CB8AC3E}">
        <p14:creationId xmlns:p14="http://schemas.microsoft.com/office/powerpoint/2010/main" val="2245650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Find </a:t>
            </a:r>
            <a:r>
              <a:rPr lang="en-US" sz="1200" i="1" kern="1200" dirty="0">
                <a:solidFill>
                  <a:schemeClr val="tx1"/>
                </a:solidFill>
                <a:effectLst/>
                <a:latin typeface="+mn-lt"/>
                <a:ea typeface="+mn-ea"/>
                <a:cs typeface="+mn-cs"/>
              </a:rPr>
              <a:t>the Healthy or</a:t>
            </a:r>
            <a:r>
              <a:rPr lang="en-US" sz="1200" i="1" kern="1200" baseline="0" dirty="0">
                <a:solidFill>
                  <a:schemeClr val="tx1"/>
                </a:solidFill>
                <a:effectLst/>
                <a:latin typeface="+mn-lt"/>
                <a:ea typeface="+mn-ea"/>
                <a:cs typeface="+mn-cs"/>
              </a:rPr>
              <a:t> Warning Sign? Activity</a:t>
            </a:r>
            <a:r>
              <a:rPr lang="en-US" sz="1200" i="1" kern="1200" dirty="0">
                <a:solidFill>
                  <a:schemeClr val="tx1"/>
                </a:solidFill>
                <a:effectLst/>
                <a:latin typeface="+mn-lt"/>
                <a:ea typeface="+mn-ea"/>
                <a:cs typeface="+mn-cs"/>
              </a:rPr>
              <a:t> Card </a:t>
            </a:r>
            <a:r>
              <a:rPr lang="en-US" sz="1200" kern="1200" dirty="0">
                <a:solidFill>
                  <a:schemeClr val="tx1"/>
                </a:solidFill>
                <a:effectLst/>
                <a:latin typeface="+mn-lt"/>
                <a:ea typeface="+mn-ea"/>
                <a:cs typeface="+mn-cs"/>
              </a:rPr>
              <a:t>that corresponds with this PowerPoint slide</a:t>
            </a: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Ask your class to give a “thumbs up” if they agree with the placement of the card, or a “thumbs down” if they don’t. Ask students to explain their thoughts if there is disagreement. Once</a:t>
            </a:r>
            <a:r>
              <a:rPr lang="en-US" sz="1200" kern="1200" baseline="0" dirty="0">
                <a:solidFill>
                  <a:schemeClr val="tx1"/>
                </a:solidFill>
                <a:effectLst/>
                <a:latin typeface="+mn-lt"/>
                <a:ea typeface="+mn-ea"/>
                <a:cs typeface="+mn-cs"/>
              </a:rPr>
              <a:t> the class has come to a consensus, you can press the</a:t>
            </a:r>
            <a:r>
              <a:rPr lang="en-US" sz="1200" kern="1200" dirty="0">
                <a:solidFill>
                  <a:schemeClr val="tx1"/>
                </a:solidFill>
                <a:effectLst/>
                <a:latin typeface="+mn-lt"/>
                <a:ea typeface="+mn-ea"/>
                <a:cs typeface="+mn-cs"/>
              </a:rPr>
              <a:t> space bar to reveal the correct answer. If needed, move the </a:t>
            </a:r>
            <a:r>
              <a:rPr lang="en-US" sz="1200" i="1" kern="1200" dirty="0">
                <a:solidFill>
                  <a:schemeClr val="tx1"/>
                </a:solidFill>
                <a:effectLst/>
                <a:latin typeface="+mn-lt"/>
                <a:ea typeface="+mn-ea"/>
                <a:cs typeface="+mn-cs"/>
              </a:rPr>
              <a:t>Healthy or Warning Sign? Activity </a:t>
            </a:r>
            <a:r>
              <a:rPr lang="en-US" sz="1200" i="1" kern="1200" baseline="0" dirty="0">
                <a:solidFill>
                  <a:schemeClr val="tx1"/>
                </a:solidFill>
                <a:effectLst/>
                <a:latin typeface="+mn-lt"/>
                <a:ea typeface="+mn-ea"/>
                <a:cs typeface="+mn-cs"/>
              </a:rPr>
              <a:t>Card </a:t>
            </a:r>
            <a:r>
              <a:rPr lang="en-US" sz="1200" kern="1200" baseline="0" dirty="0">
                <a:solidFill>
                  <a:schemeClr val="tx1"/>
                </a:solidFill>
                <a:effectLst/>
                <a:latin typeface="+mn-lt"/>
                <a:ea typeface="+mn-ea"/>
                <a:cs typeface="+mn-cs"/>
              </a:rPr>
              <a:t>to the correct side. </a:t>
            </a:r>
          </a:p>
          <a:p>
            <a:pPr lvl="0"/>
            <a:endParaRPr lang="en-US" sz="12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Sample talking points are included below.</a:t>
            </a:r>
          </a:p>
          <a:p>
            <a:endParaRPr lang="en-US" sz="1200" b="1"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Say:</a:t>
            </a:r>
            <a:r>
              <a:rPr lang="en-US" sz="1200" b="0" i="0" u="none" strike="noStrike" kern="1200" baseline="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Your friend tells you that you should only hang out with them.</a:t>
            </a:r>
          </a:p>
          <a:p>
            <a:endParaRPr lang="en-US" sz="1200" b="1" i="0"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This</a:t>
            </a:r>
            <a:r>
              <a:rPr lang="en-US" sz="1200" b="0" i="1" u="none" strike="noStrike" kern="1200" baseline="0" dirty="0">
                <a:solidFill>
                  <a:schemeClr val="tx1"/>
                </a:solidFill>
                <a:effectLst/>
                <a:latin typeface="+mn-lt"/>
                <a:ea typeface="+mn-ea"/>
                <a:cs typeface="+mn-cs"/>
              </a:rPr>
              <a:t> is a warning sign. Remember, your friend is not your boss. They don’t get to tell you what to do. In a healthy relationship, you should still be able to hang out with your other friends and family. It’s not okay for your friend to say that you can only hang out with them. </a:t>
            </a:r>
            <a:endParaRPr lang="en-US" b="0" i="1" dirty="0"/>
          </a:p>
        </p:txBody>
      </p:sp>
      <p:sp>
        <p:nvSpPr>
          <p:cNvPr id="4" name="Slide Number Placeholder 3"/>
          <p:cNvSpPr>
            <a:spLocks noGrp="1"/>
          </p:cNvSpPr>
          <p:nvPr>
            <p:ph type="sldNum" sz="quarter" idx="10"/>
          </p:nvPr>
        </p:nvSpPr>
        <p:spPr/>
        <p:txBody>
          <a:bodyPr/>
          <a:lstStyle/>
          <a:p>
            <a:fld id="{68BAA58B-7F68-4F22-A5B3-354C37D900B1}" type="slidenum">
              <a:rPr lang="en-US" smtClean="0"/>
              <a:t>17</a:t>
            </a:fld>
            <a:endParaRPr lang="en-US" dirty="0"/>
          </a:p>
        </p:txBody>
      </p:sp>
    </p:spTree>
    <p:extLst>
      <p:ext uri="{BB962C8B-B14F-4D97-AF65-F5344CB8AC3E}">
        <p14:creationId xmlns:p14="http://schemas.microsoft.com/office/powerpoint/2010/main" val="3086060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Say:</a:t>
            </a:r>
            <a:r>
              <a:rPr lang="en-US" sz="1200" b="0" i="0" u="none" strike="noStrike" kern="1200" baseline="0" dirty="0">
                <a:solidFill>
                  <a:schemeClr val="tx1"/>
                </a:solidFill>
                <a:effectLst/>
                <a:latin typeface="+mn-lt"/>
                <a:ea typeface="+mn-ea"/>
                <a:cs typeface="+mn-cs"/>
              </a:rPr>
              <a:t> </a:t>
            </a:r>
            <a:r>
              <a:rPr lang="en-US" sz="1200" b="0" i="1" u="none" strike="noStrike" kern="1200" baseline="0" dirty="0">
                <a:solidFill>
                  <a:schemeClr val="tx1"/>
                </a:solidFill>
                <a:effectLst/>
                <a:latin typeface="+mn-lt"/>
                <a:ea typeface="+mn-ea"/>
                <a:cs typeface="+mn-cs"/>
              </a:rPr>
              <a:t>When warning signs come up in your relationships, you can use the </a:t>
            </a:r>
            <a:r>
              <a:rPr lang="en-US" sz="1200" b="0" i="0" u="none" strike="noStrike" kern="1200" baseline="0" dirty="0">
                <a:solidFill>
                  <a:schemeClr val="tx1"/>
                </a:solidFill>
                <a:effectLst/>
                <a:latin typeface="+mn-lt"/>
                <a:ea typeface="+mn-ea"/>
                <a:cs typeface="+mn-cs"/>
              </a:rPr>
              <a:t>Healthy Relationship Toolbox Tools </a:t>
            </a:r>
            <a:r>
              <a:rPr lang="en-US" sz="1200" b="0" i="1" u="none" strike="noStrike" kern="1200" baseline="0" dirty="0">
                <a:solidFill>
                  <a:schemeClr val="tx1"/>
                </a:solidFill>
                <a:effectLst/>
                <a:latin typeface="+mn-lt"/>
                <a:ea typeface="+mn-ea"/>
                <a:cs typeface="+mn-cs"/>
              </a:rPr>
              <a:t>to try to make things better. Let’s think about the last example we talked about: your friend says that you should only hang out with them. Since this crosses your boundary, you can say NO! You can say no with your voice, signs, and body. You can also use the </a:t>
            </a:r>
            <a:r>
              <a:rPr lang="en-US" sz="1200" b="0" i="0" u="none" strike="noStrike" kern="1200" baseline="0" dirty="0">
                <a:solidFill>
                  <a:schemeClr val="tx1"/>
                </a:solidFill>
                <a:effectLst/>
                <a:latin typeface="+mn-lt"/>
                <a:ea typeface="+mn-ea"/>
                <a:cs typeface="+mn-cs"/>
              </a:rPr>
              <a:t>I Statement Tool. </a:t>
            </a:r>
            <a:r>
              <a:rPr lang="en-US" sz="1200" b="0" i="1" u="none" strike="noStrike" kern="1200" baseline="0" dirty="0">
                <a:solidFill>
                  <a:schemeClr val="tx1"/>
                </a:solidFill>
                <a:effectLst/>
                <a:latin typeface="+mn-lt"/>
                <a:ea typeface="+mn-ea"/>
                <a:cs typeface="+mn-cs"/>
              </a:rPr>
              <a:t>What’s an I statement you could use to talk to your friend?</a:t>
            </a:r>
          </a:p>
          <a:p>
            <a:endParaRPr lang="en-US" sz="1200" b="0" i="1"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r>
              <a:rPr lang="en-US" i="0" baseline="0" dirty="0"/>
              <a:t>Sample answers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u="none" strike="noStrike" kern="1200" baseline="0" dirty="0">
                <a:solidFill>
                  <a:schemeClr val="tx1"/>
                </a:solidFill>
                <a:effectLst/>
                <a:latin typeface="+mn-lt"/>
                <a:ea typeface="+mn-ea"/>
                <a:cs typeface="+mn-cs"/>
              </a:rPr>
              <a:t>I need time alone with my other friends.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u="none" strike="noStrike" kern="1200" baseline="0" dirty="0">
                <a:solidFill>
                  <a:schemeClr val="tx1"/>
                </a:solidFill>
                <a:effectLst/>
                <a:latin typeface="+mn-lt"/>
                <a:ea typeface="+mn-ea"/>
                <a:cs typeface="+mn-cs"/>
              </a:rPr>
              <a:t>I want some space.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u="none" strike="noStrike" kern="1200" baseline="0" dirty="0">
                <a:solidFill>
                  <a:schemeClr val="tx1"/>
                </a:solidFill>
                <a:effectLst/>
                <a:latin typeface="+mn-lt"/>
                <a:ea typeface="+mn-ea"/>
                <a:cs typeface="+mn-cs"/>
              </a:rPr>
              <a:t>I feel frustrated that you only want me to spend time with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1"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dirty="0">
                <a:solidFill>
                  <a:schemeClr val="tx1"/>
                </a:solidFill>
                <a:effectLst/>
                <a:latin typeface="+mn-lt"/>
                <a:ea typeface="+mn-ea"/>
                <a:cs typeface="+mn-cs"/>
              </a:rPr>
              <a:t>Say: </a:t>
            </a:r>
            <a:r>
              <a:rPr lang="en-US" sz="1200" b="0" i="1" u="none" strike="noStrike" kern="1200" baseline="0" dirty="0">
                <a:solidFill>
                  <a:schemeClr val="tx1"/>
                </a:solidFill>
                <a:effectLst/>
                <a:latin typeface="+mn-lt"/>
                <a:ea typeface="+mn-ea"/>
                <a:cs typeface="+mn-cs"/>
              </a:rPr>
              <a:t>You can also talk to an adult in your inner green circle of trust</a:t>
            </a:r>
            <a:r>
              <a:rPr lang="en-US" i="1" dirty="0"/>
              <a:t> </a:t>
            </a:r>
            <a:r>
              <a:rPr lang="en-US" sz="1200" b="0" i="1" u="none" strike="noStrike" kern="1200" baseline="0" dirty="0">
                <a:solidFill>
                  <a:schemeClr val="tx1"/>
                </a:solidFill>
                <a:effectLst/>
                <a:latin typeface="+mn-lt"/>
                <a:ea typeface="+mn-ea"/>
                <a:cs typeface="+mn-cs"/>
              </a:rPr>
              <a:t>for help when warning signs come up in your relationships.</a:t>
            </a:r>
            <a:endParaRPr lang="en-US"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18</a:t>
            </a:fld>
            <a:endParaRPr lang="en-US" dirty="0"/>
          </a:p>
        </p:txBody>
      </p:sp>
    </p:spTree>
    <p:extLst>
      <p:ext uri="{BB962C8B-B14F-4D97-AF65-F5344CB8AC3E}">
        <p14:creationId xmlns:p14="http://schemas.microsoft.com/office/powerpoint/2010/main" val="2408782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That</a:t>
            </a:r>
            <a:r>
              <a:rPr lang="en-US" i="1" baseline="0" dirty="0"/>
              <a:t> was a lot of information, and you all are doing an amazing job! Every week in class we will take a brain break in the middle. This is a chance to move a little and take a break from thinking!</a:t>
            </a:r>
          </a:p>
          <a:p>
            <a:endParaRPr lang="en-US" dirty="0"/>
          </a:p>
          <a:p>
            <a:r>
              <a:rPr lang="en-US" dirty="0"/>
              <a:t>Below are three ideas to give students a quick opportunity for a brain break. You are also welcome to come up with your own ideas for brain breaks that work best for your class.</a:t>
            </a:r>
          </a:p>
          <a:p>
            <a:endParaRPr lang="en-US" dirty="0"/>
          </a:p>
          <a:p>
            <a:r>
              <a:rPr lang="en-US" b="1" dirty="0"/>
              <a:t>Five finger breathing</a:t>
            </a:r>
          </a:p>
          <a:p>
            <a:r>
              <a:rPr lang="en-US" b="0" dirty="0"/>
              <a:t>For this exercise, have all students place</a:t>
            </a:r>
            <a:r>
              <a:rPr lang="en-US" b="0" baseline="0" dirty="0"/>
              <a:t> their hand in front of their chest with their five fingers spread out. Next, use the pointer finger of the other hand to trace up and down each of the five fingers, beginning with the thumb. As students trace up a finger, they will breathe in. As they trace down a finger, they will breathe out. When students breathe out on the pinky finger, you can tell them to shake out their hands and arms. As the school year goes on, you can ask students to lead this exercise for their peers.</a:t>
            </a:r>
          </a:p>
          <a:p>
            <a:endParaRPr lang="en-US" b="0" baseline="0" dirty="0"/>
          </a:p>
          <a:p>
            <a:r>
              <a:rPr lang="en-US" b="0" baseline="0" dirty="0"/>
              <a:t>If this exercise is physically inaccessible for your class, you can also model the hand tracing for students while they breathe in and out.</a:t>
            </a:r>
          </a:p>
          <a:p>
            <a:endParaRPr lang="en-US" b="0" dirty="0"/>
          </a:p>
          <a:p>
            <a:r>
              <a:rPr lang="en-US" b="1" dirty="0"/>
              <a:t>Stretch break</a:t>
            </a:r>
          </a:p>
          <a:p>
            <a:r>
              <a:rPr lang="en-US" b="0" dirty="0"/>
              <a:t>Lead students through</a:t>
            </a:r>
            <a:r>
              <a:rPr lang="en-US" b="0" baseline="0" dirty="0"/>
              <a:t> a series of basic stretches. These can be completed in a chair, or while standing up, depending on the accommodation needs of your class. Some ideas include reaching toward the ceiling, stretching one arm at a time across the chest, reaching toward toes, turning head from side to side, etc. Ask students to hold a pose while you count to ten. As the school year goes on, you can ask students to lead stretches for their peers.</a:t>
            </a:r>
          </a:p>
          <a:p>
            <a:endParaRPr lang="en-US" b="0" dirty="0"/>
          </a:p>
          <a:p>
            <a:r>
              <a:rPr lang="en-US" b="1" dirty="0"/>
              <a:t>Dance party</a:t>
            </a:r>
          </a:p>
          <a:p>
            <a:r>
              <a:rPr lang="en-US" b="0" dirty="0"/>
              <a:t>If your class likes to dance, you can put on a short song for them to dance to.</a:t>
            </a:r>
            <a:r>
              <a:rPr lang="en-US" b="0" baseline="0" dirty="0"/>
              <a:t> </a:t>
            </a:r>
            <a:r>
              <a:rPr lang="en-US" b="0" baseline="0"/>
              <a:t>This is especially effective if you are able to find a song that relates to the theme for that week’s class. </a:t>
            </a:r>
            <a:endParaRPr lang="en-US" b="0" dirty="0"/>
          </a:p>
        </p:txBody>
      </p:sp>
      <p:sp>
        <p:nvSpPr>
          <p:cNvPr id="4" name="Slide Number Placeholder 3"/>
          <p:cNvSpPr>
            <a:spLocks noGrp="1"/>
          </p:cNvSpPr>
          <p:nvPr>
            <p:ph type="sldNum" sz="quarter" idx="10"/>
          </p:nvPr>
        </p:nvSpPr>
        <p:spPr/>
        <p:txBody>
          <a:bodyPr/>
          <a:lstStyle/>
          <a:p>
            <a:fld id="{68BAA58B-7F68-4F22-A5B3-354C37D900B1}" type="slidenum">
              <a:rPr lang="en-US" smtClean="0"/>
              <a:t>19</a:t>
            </a:fld>
            <a:endParaRPr lang="en-US" dirty="0"/>
          </a:p>
        </p:txBody>
      </p:sp>
    </p:spTree>
    <p:extLst>
      <p:ext uri="{BB962C8B-B14F-4D97-AF65-F5344CB8AC3E}">
        <p14:creationId xmlns:p14="http://schemas.microsoft.com/office/powerpoint/2010/main" val="3898501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Use the large class </a:t>
            </a:r>
            <a:r>
              <a:rPr lang="en-US" sz="1200" i="1" kern="1200" dirty="0">
                <a:solidFill>
                  <a:schemeClr val="tx1"/>
                </a:solidFill>
                <a:effectLst/>
                <a:latin typeface="+mn-lt"/>
                <a:ea typeface="+mn-ea"/>
                <a:cs typeface="+mn-cs"/>
              </a:rPr>
              <a:t>Healthy Relationship Toolbox </a:t>
            </a:r>
            <a:r>
              <a:rPr lang="en-US" sz="1200" kern="1200" dirty="0">
                <a:solidFill>
                  <a:schemeClr val="tx1"/>
                </a:solidFill>
                <a:effectLst/>
                <a:latin typeface="+mn-lt"/>
                <a:ea typeface="+mn-ea"/>
                <a:cs typeface="+mn-cs"/>
              </a:rPr>
              <a:t>to review the </a:t>
            </a:r>
            <a:r>
              <a:rPr lang="en-US" sz="1200" i="1" kern="1200" dirty="0">
                <a:solidFill>
                  <a:schemeClr val="tx1"/>
                </a:solidFill>
                <a:effectLst/>
                <a:latin typeface="+mn-lt"/>
                <a:ea typeface="+mn-ea"/>
                <a:cs typeface="+mn-cs"/>
              </a:rPr>
              <a:t>Healthy Relationship Tools </a:t>
            </a:r>
            <a:r>
              <a:rPr lang="en-US" sz="1200" kern="1200" dirty="0">
                <a:solidFill>
                  <a:schemeClr val="tx1"/>
                </a:solidFill>
                <a:effectLst/>
                <a:latin typeface="+mn-lt"/>
                <a:ea typeface="+mn-ea"/>
                <a:cs typeface="+mn-cs"/>
              </a:rPr>
              <a:t>(I Statement, Relationship Map, NO!, and Consent Check-In). You can ask students to pull off one tool at a time and discuss what it is and how it is used. It can be particularly helpful for this review if you give students specific scenarios to think through. For example, you might ask, “If your friend lies to you, what is one I Statement you could use to tell your friend how you feel?” You may even consider using examples of situations that have</a:t>
            </a:r>
            <a:r>
              <a:rPr lang="en-US" sz="1200" kern="1200" baseline="0" dirty="0">
                <a:solidFill>
                  <a:schemeClr val="tx1"/>
                </a:solidFill>
                <a:effectLst/>
                <a:latin typeface="+mn-lt"/>
                <a:ea typeface="+mn-ea"/>
                <a:cs typeface="+mn-cs"/>
              </a:rPr>
              <a:t> recently </a:t>
            </a:r>
            <a:r>
              <a:rPr lang="en-US" sz="1200" kern="1200" dirty="0">
                <a:solidFill>
                  <a:schemeClr val="tx1"/>
                </a:solidFill>
                <a:effectLst/>
                <a:latin typeface="+mn-lt"/>
                <a:ea typeface="+mn-ea"/>
                <a:cs typeface="+mn-cs"/>
              </a:rPr>
              <a:t>occurred in your classroom,</a:t>
            </a:r>
            <a:r>
              <a:rPr lang="en-US" sz="1200" kern="1200" baseline="0" dirty="0">
                <a:solidFill>
                  <a:schemeClr val="tx1"/>
                </a:solidFill>
                <a:effectLst/>
                <a:latin typeface="+mn-lt"/>
                <a:ea typeface="+mn-ea"/>
                <a:cs typeface="+mn-cs"/>
              </a:rPr>
              <a:t> as long as doing so does not break student confidentiality</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rgbClr val="C00000"/>
                </a:solidFill>
                <a:effectLst/>
                <a:latin typeface="+mn-lt"/>
                <a:ea typeface="+mn-ea"/>
                <a:cs typeface="+mn-cs"/>
              </a:rPr>
              <a:t>You can also ask students to connect the toolbox</a:t>
            </a:r>
            <a:r>
              <a:rPr lang="en-US" sz="1200" b="0" kern="1200" baseline="0" dirty="0">
                <a:solidFill>
                  <a:srgbClr val="C00000"/>
                </a:solidFill>
                <a:effectLst/>
              </a:rPr>
              <a:t> tools to their current relationships. You might say, “Can anyone volunteer and tell me about something going on in your life right now that the toolbox could help you with?”</a:t>
            </a:r>
            <a:endParaRPr lang="en-US" b="0" dirty="0">
              <a:solidFill>
                <a:srgbClr val="C00000"/>
              </a:solidFill>
              <a:effectLst/>
            </a:endParaRPr>
          </a:p>
          <a:p>
            <a:endParaRPr lang="en-US" dirty="0"/>
          </a:p>
          <a:p>
            <a:r>
              <a:rPr lang="en-US" dirty="0"/>
              <a:t>Instructions</a:t>
            </a:r>
            <a:r>
              <a:rPr lang="en-US" baseline="0" dirty="0"/>
              <a:t> for how to use each</a:t>
            </a:r>
            <a:r>
              <a:rPr lang="en-US" dirty="0"/>
              <a:t> Healthy Relationship</a:t>
            </a:r>
            <a:r>
              <a:rPr lang="en-US" baseline="0" dirty="0"/>
              <a:t> Tool can be found in the following classes:</a:t>
            </a:r>
          </a:p>
          <a:p>
            <a:pPr marL="171450" indent="-171450">
              <a:buFont typeface="Arial" panose="020B0604020202020204" pitchFamily="34" charset="0"/>
              <a:buChar char="•"/>
            </a:pPr>
            <a:r>
              <a:rPr lang="en-US" b="1" baseline="0" dirty="0"/>
              <a:t>I Statements</a:t>
            </a:r>
            <a:r>
              <a:rPr lang="en-US" b="0" baseline="0" dirty="0"/>
              <a:t>: Classes 2 and 3</a:t>
            </a:r>
          </a:p>
          <a:p>
            <a:pPr marL="171450" indent="-171450">
              <a:buFont typeface="Arial" panose="020B0604020202020204" pitchFamily="34" charset="0"/>
              <a:buChar char="•"/>
            </a:pPr>
            <a:r>
              <a:rPr lang="en-US" b="1" baseline="0" dirty="0"/>
              <a:t>Relationship Map</a:t>
            </a:r>
            <a:r>
              <a:rPr lang="en-US" b="0" baseline="0" dirty="0"/>
              <a:t>: Class 4</a:t>
            </a:r>
          </a:p>
          <a:p>
            <a:pPr marL="171450" indent="-171450">
              <a:buFont typeface="Arial" panose="020B0604020202020204" pitchFamily="34" charset="0"/>
              <a:buChar char="•"/>
            </a:pPr>
            <a:r>
              <a:rPr lang="en-US" b="1" baseline="0" dirty="0"/>
              <a:t>NO!: </a:t>
            </a:r>
            <a:r>
              <a:rPr lang="en-US" b="0" baseline="0" dirty="0"/>
              <a:t>Class 5</a:t>
            </a:r>
          </a:p>
          <a:p>
            <a:pPr marL="171450" indent="-171450">
              <a:buFont typeface="Arial" panose="020B0604020202020204" pitchFamily="34" charset="0"/>
              <a:buChar char="•"/>
            </a:pPr>
            <a:r>
              <a:rPr lang="en-US" b="1" baseline="0" dirty="0"/>
              <a:t>Consent Check-In: </a:t>
            </a:r>
            <a:r>
              <a:rPr lang="en-US" b="0" baseline="0" dirty="0"/>
              <a:t>Class 6</a:t>
            </a:r>
            <a:endParaRPr lang="en-US" b="1" dirty="0"/>
          </a:p>
        </p:txBody>
      </p:sp>
      <p:sp>
        <p:nvSpPr>
          <p:cNvPr id="4" name="Slide Number Placeholder 3"/>
          <p:cNvSpPr>
            <a:spLocks noGrp="1"/>
          </p:cNvSpPr>
          <p:nvPr>
            <p:ph type="sldNum" sz="quarter" idx="10"/>
          </p:nvPr>
        </p:nvSpPr>
        <p:spPr/>
        <p:txBody>
          <a:bodyPr/>
          <a:lstStyle/>
          <a:p>
            <a:fld id="{68BAA58B-7F68-4F22-A5B3-354C37D900B1}" type="slidenum">
              <a:rPr lang="en-US" smtClean="0"/>
              <a:t>2</a:t>
            </a:fld>
            <a:endParaRPr lang="en-US" dirty="0"/>
          </a:p>
        </p:txBody>
      </p:sp>
    </p:spTree>
    <p:extLst>
      <p:ext uri="{BB962C8B-B14F-4D97-AF65-F5344CB8AC3E}">
        <p14:creationId xmlns:p14="http://schemas.microsoft.com/office/powerpoint/2010/main" val="2908426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Write “Healthy” on one side of a</a:t>
            </a:r>
            <a:r>
              <a:rPr lang="en-US" sz="1200" kern="1200" baseline="0" dirty="0">
                <a:solidFill>
                  <a:schemeClr val="tx1"/>
                </a:solidFill>
                <a:effectLst/>
                <a:latin typeface="+mn-lt"/>
                <a:ea typeface="+mn-ea"/>
                <a:cs typeface="+mn-cs"/>
              </a:rPr>
              <a:t> whiteboard or a piece of chart paper, and “Dangerous” on the other.</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Before</a:t>
            </a:r>
            <a:r>
              <a:rPr lang="en-US" sz="1200" i="1" kern="1200" baseline="0" dirty="0">
                <a:solidFill>
                  <a:schemeClr val="tx1"/>
                </a:solidFill>
                <a:effectLst/>
                <a:latin typeface="+mn-lt"/>
                <a:ea typeface="+mn-ea"/>
                <a:cs typeface="+mn-cs"/>
              </a:rPr>
              <a:t> the break, we talked about healthy relationship behaviors and warning signs that a relationship is becoming unhealthy. Now we are going to talk about things that are dangerous. Dangerous behaviors are unhealthy and not okay. Dangerous behaviors should not happen even one time. You and your partner are going to work together again. I will give the two of you a card. Read what is on the card and decide if that behavior is healthy or dangerous. Once you have decided, you can come to the front and tape the card on one side of the board.</a:t>
            </a:r>
            <a:r>
              <a:rPr lang="en-US" sz="1200" i="1" kern="1200" dirty="0">
                <a:solidFill>
                  <a:schemeClr val="tx1"/>
                </a:solidFill>
                <a:effectLst/>
                <a:latin typeface="+mn-lt"/>
                <a:ea typeface="+mn-ea"/>
                <a:cs typeface="+mn-cs"/>
              </a:rPr>
              <a:t> </a:t>
            </a:r>
          </a:p>
          <a:p>
            <a:endParaRPr lang="en-US" sz="1200" i="1"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Support</a:t>
            </a:r>
            <a:r>
              <a:rPr lang="en-US" sz="1200" i="0" kern="1200" baseline="0" dirty="0">
                <a:solidFill>
                  <a:schemeClr val="tx1"/>
                </a:solidFill>
                <a:effectLst/>
                <a:latin typeface="+mn-lt"/>
                <a:ea typeface="+mn-ea"/>
                <a:cs typeface="+mn-cs"/>
              </a:rPr>
              <a:t> students as needed to find a partner, and give each pair a </a:t>
            </a:r>
            <a:r>
              <a:rPr lang="en-US" sz="1200" i="1" kern="1200" baseline="0" dirty="0">
                <a:solidFill>
                  <a:schemeClr val="tx1"/>
                </a:solidFill>
                <a:effectLst/>
                <a:latin typeface="+mn-lt"/>
                <a:ea typeface="+mn-ea"/>
                <a:cs typeface="+mn-cs"/>
              </a:rPr>
              <a:t>Healthy or Dangerous? Activity Card.</a:t>
            </a:r>
            <a:r>
              <a:rPr lang="en-US" sz="1200" i="0" kern="1200" baseline="0" dirty="0">
                <a:solidFill>
                  <a:schemeClr val="tx1"/>
                </a:solidFill>
                <a:effectLst/>
                <a:latin typeface="+mn-lt"/>
                <a:ea typeface="+mn-ea"/>
                <a:cs typeface="+mn-cs"/>
              </a:rPr>
              <a:t> Support students as needed to read the card, decide which side of the board it should go on, and tape the card to the corresponding side.</a:t>
            </a:r>
            <a:endParaRPr lang="en-US" i="0" dirty="0"/>
          </a:p>
        </p:txBody>
      </p:sp>
      <p:sp>
        <p:nvSpPr>
          <p:cNvPr id="4" name="Slide Number Placeholder 3"/>
          <p:cNvSpPr>
            <a:spLocks noGrp="1"/>
          </p:cNvSpPr>
          <p:nvPr>
            <p:ph type="sldNum" sz="quarter" idx="10"/>
          </p:nvPr>
        </p:nvSpPr>
        <p:spPr/>
        <p:txBody>
          <a:bodyPr/>
          <a:lstStyle/>
          <a:p>
            <a:fld id="{68BAA58B-7F68-4F22-A5B3-354C37D900B1}" type="slidenum">
              <a:rPr lang="en-US" smtClean="0"/>
              <a:t>20</a:t>
            </a:fld>
            <a:endParaRPr lang="en-US" dirty="0"/>
          </a:p>
        </p:txBody>
      </p:sp>
    </p:spTree>
    <p:extLst>
      <p:ext uri="{BB962C8B-B14F-4D97-AF65-F5344CB8AC3E}">
        <p14:creationId xmlns:p14="http://schemas.microsoft.com/office/powerpoint/2010/main" val="2693093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Find the </a:t>
            </a:r>
            <a:r>
              <a:rPr lang="en-US" sz="1200" i="1" kern="1200" dirty="0">
                <a:solidFill>
                  <a:schemeClr val="tx1"/>
                </a:solidFill>
                <a:effectLst/>
                <a:latin typeface="+mn-lt"/>
                <a:ea typeface="+mn-ea"/>
                <a:cs typeface="+mn-cs"/>
              </a:rPr>
              <a:t>Healthy or</a:t>
            </a:r>
            <a:r>
              <a:rPr lang="en-US" sz="1200" i="1" kern="1200" baseline="0" dirty="0">
                <a:solidFill>
                  <a:schemeClr val="tx1"/>
                </a:solidFill>
                <a:effectLst/>
                <a:latin typeface="+mn-lt"/>
                <a:ea typeface="+mn-ea"/>
                <a:cs typeface="+mn-cs"/>
              </a:rPr>
              <a:t> Dangerous? Activity</a:t>
            </a:r>
            <a:r>
              <a:rPr lang="en-US" sz="1200" i="1" kern="1200" dirty="0">
                <a:solidFill>
                  <a:schemeClr val="tx1"/>
                </a:solidFill>
                <a:effectLst/>
                <a:latin typeface="+mn-lt"/>
                <a:ea typeface="+mn-ea"/>
                <a:cs typeface="+mn-cs"/>
              </a:rPr>
              <a:t> Card</a:t>
            </a:r>
            <a:r>
              <a:rPr lang="en-US" sz="1200" kern="1200" dirty="0">
                <a:solidFill>
                  <a:schemeClr val="tx1"/>
                </a:solidFill>
                <a:effectLst/>
                <a:latin typeface="+mn-lt"/>
                <a:ea typeface="+mn-ea"/>
                <a:cs typeface="+mn-cs"/>
              </a:rPr>
              <a:t> that corresponds with this PowerPoint slide</a:t>
            </a: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Ask your class to give a “thumbs up” if they agree with the placement of the card, or a “thumbs down” if they don’t. Ask students to explain their thoughts if there is disagreement. Once</a:t>
            </a:r>
            <a:r>
              <a:rPr lang="en-US" sz="1200" kern="1200" baseline="0" dirty="0">
                <a:solidFill>
                  <a:schemeClr val="tx1"/>
                </a:solidFill>
                <a:effectLst/>
                <a:latin typeface="+mn-lt"/>
                <a:ea typeface="+mn-ea"/>
                <a:cs typeface="+mn-cs"/>
              </a:rPr>
              <a:t> the class has come to a consensus, you can press the</a:t>
            </a:r>
            <a:r>
              <a:rPr lang="en-US" sz="1200" kern="1200" dirty="0">
                <a:solidFill>
                  <a:schemeClr val="tx1"/>
                </a:solidFill>
                <a:effectLst/>
                <a:latin typeface="+mn-lt"/>
                <a:ea typeface="+mn-ea"/>
                <a:cs typeface="+mn-cs"/>
              </a:rPr>
              <a:t> space bar to reveal the correct answer. If needed, move the </a:t>
            </a:r>
            <a:r>
              <a:rPr lang="en-US" sz="1200" i="1" kern="1200" dirty="0">
                <a:solidFill>
                  <a:schemeClr val="tx1"/>
                </a:solidFill>
                <a:effectLst/>
                <a:latin typeface="+mn-lt"/>
                <a:ea typeface="+mn-ea"/>
                <a:cs typeface="+mn-cs"/>
              </a:rPr>
              <a:t>Healthy or Dangerous? Activity </a:t>
            </a:r>
            <a:r>
              <a:rPr lang="en-US" sz="1200" i="1" kern="1200" baseline="0" dirty="0">
                <a:solidFill>
                  <a:schemeClr val="tx1"/>
                </a:solidFill>
                <a:effectLst/>
                <a:latin typeface="+mn-lt"/>
                <a:ea typeface="+mn-ea"/>
                <a:cs typeface="+mn-cs"/>
              </a:rPr>
              <a:t>Card</a:t>
            </a:r>
            <a:r>
              <a:rPr lang="en-US" sz="1200" kern="1200" baseline="0" dirty="0">
                <a:solidFill>
                  <a:schemeClr val="tx1"/>
                </a:solidFill>
                <a:effectLst/>
                <a:latin typeface="+mn-lt"/>
                <a:ea typeface="+mn-ea"/>
                <a:cs typeface="+mn-cs"/>
              </a:rPr>
              <a:t> to the correct side. </a:t>
            </a:r>
          </a:p>
          <a:p>
            <a:pPr lvl="0"/>
            <a:endParaRPr lang="en-US" sz="12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Sample talking points are included below.</a:t>
            </a:r>
          </a:p>
          <a:p>
            <a:endParaRPr lang="en-US" sz="1200" b="1"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Say: </a:t>
            </a:r>
            <a:r>
              <a:rPr lang="en-US" sz="1200" b="0" i="1" u="none" strike="noStrike" kern="1200" dirty="0">
                <a:solidFill>
                  <a:schemeClr val="tx1"/>
                </a:solidFill>
                <a:effectLst/>
                <a:latin typeface="+mn-lt"/>
                <a:ea typeface="+mn-ea"/>
                <a:cs typeface="+mn-cs"/>
              </a:rPr>
              <a:t>Your friend stops teasing you when you say “NO!”.</a:t>
            </a:r>
          </a:p>
          <a:p>
            <a:endParaRPr lang="en-US" sz="1200" b="1" i="0"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This is healthy! Your friend has to listen when you set your boundaries. If you say NO!, your friend should stop immediately, back off, and give you some space. </a:t>
            </a:r>
            <a:endParaRPr lang="en-US" b="0" i="1" dirty="0"/>
          </a:p>
        </p:txBody>
      </p:sp>
      <p:sp>
        <p:nvSpPr>
          <p:cNvPr id="4" name="Slide Number Placeholder 3"/>
          <p:cNvSpPr>
            <a:spLocks noGrp="1"/>
          </p:cNvSpPr>
          <p:nvPr>
            <p:ph type="sldNum" sz="quarter" idx="10"/>
          </p:nvPr>
        </p:nvSpPr>
        <p:spPr/>
        <p:txBody>
          <a:bodyPr/>
          <a:lstStyle/>
          <a:p>
            <a:fld id="{68BAA58B-7F68-4F22-A5B3-354C37D900B1}" type="slidenum">
              <a:rPr lang="en-US" smtClean="0"/>
              <a:t>21</a:t>
            </a:fld>
            <a:endParaRPr lang="en-US" dirty="0"/>
          </a:p>
        </p:txBody>
      </p:sp>
    </p:spTree>
    <p:extLst>
      <p:ext uri="{BB962C8B-B14F-4D97-AF65-F5344CB8AC3E}">
        <p14:creationId xmlns:p14="http://schemas.microsoft.com/office/powerpoint/2010/main" val="3220141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Find the </a:t>
            </a:r>
            <a:r>
              <a:rPr lang="en-US" sz="1200" i="1" kern="1200" dirty="0">
                <a:solidFill>
                  <a:schemeClr val="tx1"/>
                </a:solidFill>
                <a:effectLst/>
                <a:latin typeface="+mn-lt"/>
                <a:ea typeface="+mn-ea"/>
                <a:cs typeface="+mn-cs"/>
              </a:rPr>
              <a:t>Healthy or</a:t>
            </a:r>
            <a:r>
              <a:rPr lang="en-US" sz="1200" i="1" kern="1200" baseline="0" dirty="0">
                <a:solidFill>
                  <a:schemeClr val="tx1"/>
                </a:solidFill>
                <a:effectLst/>
                <a:latin typeface="+mn-lt"/>
                <a:ea typeface="+mn-ea"/>
                <a:cs typeface="+mn-cs"/>
              </a:rPr>
              <a:t> Dangerous? Activity</a:t>
            </a:r>
            <a:r>
              <a:rPr lang="en-US" sz="1200" i="1" kern="1200" dirty="0">
                <a:solidFill>
                  <a:schemeClr val="tx1"/>
                </a:solidFill>
                <a:effectLst/>
                <a:latin typeface="+mn-lt"/>
                <a:ea typeface="+mn-ea"/>
                <a:cs typeface="+mn-cs"/>
              </a:rPr>
              <a:t> Card </a:t>
            </a:r>
            <a:r>
              <a:rPr lang="en-US" sz="1200" kern="1200" dirty="0">
                <a:solidFill>
                  <a:schemeClr val="tx1"/>
                </a:solidFill>
                <a:effectLst/>
                <a:latin typeface="+mn-lt"/>
                <a:ea typeface="+mn-ea"/>
                <a:cs typeface="+mn-cs"/>
              </a:rPr>
              <a:t>that corresponds with this PowerPoint slide</a:t>
            </a: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Ask your class to give a “thumbs up” if they agree with the placement of the card, or a “thumbs down” if they don’t. Ask students to explain their thoughts if there is disagreement. Once</a:t>
            </a:r>
            <a:r>
              <a:rPr lang="en-US" sz="1200" kern="1200" baseline="0" dirty="0">
                <a:solidFill>
                  <a:schemeClr val="tx1"/>
                </a:solidFill>
                <a:effectLst/>
                <a:latin typeface="+mn-lt"/>
                <a:ea typeface="+mn-ea"/>
                <a:cs typeface="+mn-cs"/>
              </a:rPr>
              <a:t> the class has come to a consensus, you can press the</a:t>
            </a:r>
            <a:r>
              <a:rPr lang="en-US" sz="1200" kern="1200" dirty="0">
                <a:solidFill>
                  <a:schemeClr val="tx1"/>
                </a:solidFill>
                <a:effectLst/>
                <a:latin typeface="+mn-lt"/>
                <a:ea typeface="+mn-ea"/>
                <a:cs typeface="+mn-cs"/>
              </a:rPr>
              <a:t> space bar to reveal the correct answer. If needed, move the </a:t>
            </a:r>
            <a:r>
              <a:rPr lang="en-US" sz="1200" i="1" kern="1200" dirty="0">
                <a:solidFill>
                  <a:schemeClr val="tx1"/>
                </a:solidFill>
                <a:effectLst/>
                <a:latin typeface="+mn-lt"/>
                <a:ea typeface="+mn-ea"/>
                <a:cs typeface="+mn-cs"/>
              </a:rPr>
              <a:t>Healthy or Dangerous? Activity </a:t>
            </a:r>
            <a:r>
              <a:rPr lang="en-US" sz="1200" i="1" kern="1200" baseline="0" dirty="0">
                <a:solidFill>
                  <a:schemeClr val="tx1"/>
                </a:solidFill>
                <a:effectLst/>
                <a:latin typeface="+mn-lt"/>
                <a:ea typeface="+mn-ea"/>
                <a:cs typeface="+mn-cs"/>
              </a:rPr>
              <a:t>Card </a:t>
            </a:r>
            <a:r>
              <a:rPr lang="en-US" sz="1200" kern="1200" baseline="0" dirty="0">
                <a:solidFill>
                  <a:schemeClr val="tx1"/>
                </a:solidFill>
                <a:effectLst/>
                <a:latin typeface="+mn-lt"/>
                <a:ea typeface="+mn-ea"/>
                <a:cs typeface="+mn-cs"/>
              </a:rPr>
              <a:t>to the correct side. </a:t>
            </a:r>
          </a:p>
          <a:p>
            <a:pPr lvl="0"/>
            <a:endParaRPr lang="en-US" sz="12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Sample talking points are included below.</a:t>
            </a:r>
          </a:p>
          <a:p>
            <a:endParaRPr lang="en-US" sz="1200" b="1"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Say:</a:t>
            </a:r>
            <a:r>
              <a:rPr lang="en-US" sz="1200" b="0" i="0" u="none" strike="noStrike" kern="1200" baseline="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Your friend hits you.</a:t>
            </a:r>
          </a:p>
          <a:p>
            <a:endParaRPr lang="en-US" sz="1200" b="1" i="0"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This</a:t>
            </a:r>
            <a:r>
              <a:rPr lang="en-US" sz="1200" b="0" i="1" u="none" strike="noStrike" kern="1200" baseline="0" dirty="0">
                <a:solidFill>
                  <a:schemeClr val="tx1"/>
                </a:solidFill>
                <a:effectLst/>
                <a:latin typeface="+mn-lt"/>
                <a:ea typeface="+mn-ea"/>
                <a:cs typeface="+mn-cs"/>
              </a:rPr>
              <a:t> is dangerous. It is never okay for your friend to hurt your body. This is not safe and you should get help right away.</a:t>
            </a:r>
            <a:endParaRPr lang="en-US" b="0" i="1" dirty="0"/>
          </a:p>
        </p:txBody>
      </p:sp>
      <p:sp>
        <p:nvSpPr>
          <p:cNvPr id="4" name="Slide Number Placeholder 3"/>
          <p:cNvSpPr>
            <a:spLocks noGrp="1"/>
          </p:cNvSpPr>
          <p:nvPr>
            <p:ph type="sldNum" sz="quarter" idx="10"/>
          </p:nvPr>
        </p:nvSpPr>
        <p:spPr/>
        <p:txBody>
          <a:bodyPr/>
          <a:lstStyle/>
          <a:p>
            <a:fld id="{68BAA58B-7F68-4F22-A5B3-354C37D900B1}" type="slidenum">
              <a:rPr lang="en-US" smtClean="0"/>
              <a:t>22</a:t>
            </a:fld>
            <a:endParaRPr lang="en-US" dirty="0"/>
          </a:p>
        </p:txBody>
      </p:sp>
    </p:spTree>
    <p:extLst>
      <p:ext uri="{BB962C8B-B14F-4D97-AF65-F5344CB8AC3E}">
        <p14:creationId xmlns:p14="http://schemas.microsoft.com/office/powerpoint/2010/main" val="3855033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Find the </a:t>
            </a:r>
            <a:r>
              <a:rPr lang="en-US" sz="1200" i="1" kern="1200" dirty="0">
                <a:solidFill>
                  <a:schemeClr val="tx1"/>
                </a:solidFill>
                <a:effectLst/>
                <a:latin typeface="+mn-lt"/>
                <a:ea typeface="+mn-ea"/>
                <a:cs typeface="+mn-cs"/>
              </a:rPr>
              <a:t>Healthy or</a:t>
            </a:r>
            <a:r>
              <a:rPr lang="en-US" sz="1200" i="1" kern="1200" baseline="0" dirty="0">
                <a:solidFill>
                  <a:schemeClr val="tx1"/>
                </a:solidFill>
                <a:effectLst/>
                <a:latin typeface="+mn-lt"/>
                <a:ea typeface="+mn-ea"/>
                <a:cs typeface="+mn-cs"/>
              </a:rPr>
              <a:t> Dangerous? Activity</a:t>
            </a:r>
            <a:r>
              <a:rPr lang="en-US" sz="1200" i="1" kern="1200" dirty="0">
                <a:solidFill>
                  <a:schemeClr val="tx1"/>
                </a:solidFill>
                <a:effectLst/>
                <a:latin typeface="+mn-lt"/>
                <a:ea typeface="+mn-ea"/>
                <a:cs typeface="+mn-cs"/>
              </a:rPr>
              <a:t> Card </a:t>
            </a:r>
            <a:r>
              <a:rPr lang="en-US" sz="1200" kern="1200" dirty="0">
                <a:solidFill>
                  <a:schemeClr val="tx1"/>
                </a:solidFill>
                <a:effectLst/>
                <a:latin typeface="+mn-lt"/>
                <a:ea typeface="+mn-ea"/>
                <a:cs typeface="+mn-cs"/>
              </a:rPr>
              <a:t>that corresponds with this PowerPoint slide</a:t>
            </a: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Ask your class to give a “thumbs up” if they agree with the placement of the card, or a “thumbs down” if they don’t. Ask students to explain their thoughts if there is disagreement. Once</a:t>
            </a:r>
            <a:r>
              <a:rPr lang="en-US" sz="1200" kern="1200" baseline="0" dirty="0">
                <a:solidFill>
                  <a:schemeClr val="tx1"/>
                </a:solidFill>
                <a:effectLst/>
                <a:latin typeface="+mn-lt"/>
                <a:ea typeface="+mn-ea"/>
                <a:cs typeface="+mn-cs"/>
              </a:rPr>
              <a:t> the class has come to a consensus, you can press the</a:t>
            </a:r>
            <a:r>
              <a:rPr lang="en-US" sz="1200" kern="1200" dirty="0">
                <a:solidFill>
                  <a:schemeClr val="tx1"/>
                </a:solidFill>
                <a:effectLst/>
                <a:latin typeface="+mn-lt"/>
                <a:ea typeface="+mn-ea"/>
                <a:cs typeface="+mn-cs"/>
              </a:rPr>
              <a:t> space bar to reveal the correct answer. If needed, move the </a:t>
            </a:r>
            <a:r>
              <a:rPr lang="en-US" sz="1200" i="1" kern="1200" dirty="0">
                <a:solidFill>
                  <a:schemeClr val="tx1"/>
                </a:solidFill>
                <a:effectLst/>
                <a:latin typeface="+mn-lt"/>
                <a:ea typeface="+mn-ea"/>
                <a:cs typeface="+mn-cs"/>
              </a:rPr>
              <a:t>Healthy or Dangerous? Activity </a:t>
            </a:r>
            <a:r>
              <a:rPr lang="en-US" sz="1200" i="1" kern="1200" baseline="0" dirty="0">
                <a:solidFill>
                  <a:schemeClr val="tx1"/>
                </a:solidFill>
                <a:effectLst/>
                <a:latin typeface="+mn-lt"/>
                <a:ea typeface="+mn-ea"/>
                <a:cs typeface="+mn-cs"/>
              </a:rPr>
              <a:t>Card </a:t>
            </a:r>
            <a:r>
              <a:rPr lang="en-US" sz="1200" kern="1200" baseline="0" dirty="0">
                <a:solidFill>
                  <a:schemeClr val="tx1"/>
                </a:solidFill>
                <a:effectLst/>
                <a:latin typeface="+mn-lt"/>
                <a:ea typeface="+mn-ea"/>
                <a:cs typeface="+mn-cs"/>
              </a:rPr>
              <a:t>to the correct side. </a:t>
            </a:r>
          </a:p>
          <a:p>
            <a:pPr lvl="0"/>
            <a:endParaRPr lang="en-US" sz="12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Sample talking points are included below.</a:t>
            </a:r>
          </a:p>
          <a:p>
            <a:endParaRPr lang="en-US" sz="1200" b="1"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Say: </a:t>
            </a:r>
            <a:r>
              <a:rPr lang="en-US" sz="1200" b="0" i="1" u="none" strike="noStrike" kern="1200" dirty="0">
                <a:solidFill>
                  <a:schemeClr val="tx1"/>
                </a:solidFill>
                <a:effectLst/>
                <a:latin typeface="+mn-lt"/>
                <a:ea typeface="+mn-ea"/>
                <a:cs typeface="+mn-cs"/>
              </a:rPr>
              <a:t>Your friend respects your friends and family.</a:t>
            </a:r>
          </a:p>
          <a:p>
            <a:endParaRPr lang="en-US" sz="1200" b="1" i="0"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This is healthy! In a healthy relationship,</a:t>
            </a:r>
            <a:r>
              <a:rPr lang="en-US" sz="1200" b="0" i="1" u="none" strike="noStrike" kern="1200" baseline="0" dirty="0">
                <a:solidFill>
                  <a:schemeClr val="tx1"/>
                </a:solidFill>
                <a:effectLst/>
                <a:latin typeface="+mn-lt"/>
                <a:ea typeface="+mn-ea"/>
                <a:cs typeface="+mn-cs"/>
              </a:rPr>
              <a:t> your friend will not only respect you, but they will also respect your other friends and family! They should be kind to the people in your middle yellow circle of people you know and your inner green circle of trust on the Relationship Map.</a:t>
            </a:r>
            <a:endParaRPr lang="en-US" b="0" i="1" dirty="0"/>
          </a:p>
        </p:txBody>
      </p:sp>
      <p:sp>
        <p:nvSpPr>
          <p:cNvPr id="4" name="Slide Number Placeholder 3"/>
          <p:cNvSpPr>
            <a:spLocks noGrp="1"/>
          </p:cNvSpPr>
          <p:nvPr>
            <p:ph type="sldNum" sz="quarter" idx="10"/>
          </p:nvPr>
        </p:nvSpPr>
        <p:spPr/>
        <p:txBody>
          <a:bodyPr/>
          <a:lstStyle/>
          <a:p>
            <a:fld id="{68BAA58B-7F68-4F22-A5B3-354C37D900B1}" type="slidenum">
              <a:rPr lang="en-US" smtClean="0"/>
              <a:t>23</a:t>
            </a:fld>
            <a:endParaRPr lang="en-US" dirty="0"/>
          </a:p>
        </p:txBody>
      </p:sp>
    </p:spTree>
    <p:extLst>
      <p:ext uri="{BB962C8B-B14F-4D97-AF65-F5344CB8AC3E}">
        <p14:creationId xmlns:p14="http://schemas.microsoft.com/office/powerpoint/2010/main" val="9307179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Find the </a:t>
            </a:r>
            <a:r>
              <a:rPr lang="en-US" sz="1200" i="1" kern="1200" dirty="0">
                <a:solidFill>
                  <a:schemeClr val="tx1"/>
                </a:solidFill>
                <a:effectLst/>
                <a:latin typeface="+mn-lt"/>
                <a:ea typeface="+mn-ea"/>
                <a:cs typeface="+mn-cs"/>
              </a:rPr>
              <a:t>Healthy or</a:t>
            </a:r>
            <a:r>
              <a:rPr lang="en-US" sz="1200" i="1" kern="1200" baseline="0" dirty="0">
                <a:solidFill>
                  <a:schemeClr val="tx1"/>
                </a:solidFill>
                <a:effectLst/>
                <a:latin typeface="+mn-lt"/>
                <a:ea typeface="+mn-ea"/>
                <a:cs typeface="+mn-cs"/>
              </a:rPr>
              <a:t> Dangerous? Activity</a:t>
            </a:r>
            <a:r>
              <a:rPr lang="en-US" sz="1200" i="1" kern="1200" dirty="0">
                <a:solidFill>
                  <a:schemeClr val="tx1"/>
                </a:solidFill>
                <a:effectLst/>
                <a:latin typeface="+mn-lt"/>
                <a:ea typeface="+mn-ea"/>
                <a:cs typeface="+mn-cs"/>
              </a:rPr>
              <a:t> Card </a:t>
            </a:r>
            <a:r>
              <a:rPr lang="en-US" sz="1200" kern="1200" dirty="0">
                <a:solidFill>
                  <a:schemeClr val="tx1"/>
                </a:solidFill>
                <a:effectLst/>
                <a:latin typeface="+mn-lt"/>
                <a:ea typeface="+mn-ea"/>
                <a:cs typeface="+mn-cs"/>
              </a:rPr>
              <a:t>that corresponds with this PowerPoint slide</a:t>
            </a: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Ask your class to give a “thumbs up” if they agree with the placement of the card, or a “thumbs down” if they don’t. Ask students to explain their thoughts if there is disagreement. Once</a:t>
            </a:r>
            <a:r>
              <a:rPr lang="en-US" sz="1200" kern="1200" baseline="0" dirty="0">
                <a:solidFill>
                  <a:schemeClr val="tx1"/>
                </a:solidFill>
                <a:effectLst/>
                <a:latin typeface="+mn-lt"/>
                <a:ea typeface="+mn-ea"/>
                <a:cs typeface="+mn-cs"/>
              </a:rPr>
              <a:t> the class has come to a consensus, you can press the</a:t>
            </a:r>
            <a:r>
              <a:rPr lang="en-US" sz="1200" kern="1200" dirty="0">
                <a:solidFill>
                  <a:schemeClr val="tx1"/>
                </a:solidFill>
                <a:effectLst/>
                <a:latin typeface="+mn-lt"/>
                <a:ea typeface="+mn-ea"/>
                <a:cs typeface="+mn-cs"/>
              </a:rPr>
              <a:t> space bar to reveal the correct answer. If needed, move the </a:t>
            </a:r>
            <a:r>
              <a:rPr lang="en-US" sz="1200" i="1" kern="1200" dirty="0">
                <a:solidFill>
                  <a:schemeClr val="tx1"/>
                </a:solidFill>
                <a:effectLst/>
                <a:latin typeface="+mn-lt"/>
                <a:ea typeface="+mn-ea"/>
                <a:cs typeface="+mn-cs"/>
              </a:rPr>
              <a:t>Healthy or Dangerous? Activity </a:t>
            </a:r>
            <a:r>
              <a:rPr lang="en-US" sz="1200" i="1" kern="1200" baseline="0" dirty="0">
                <a:solidFill>
                  <a:schemeClr val="tx1"/>
                </a:solidFill>
                <a:effectLst/>
                <a:latin typeface="+mn-lt"/>
                <a:ea typeface="+mn-ea"/>
                <a:cs typeface="+mn-cs"/>
              </a:rPr>
              <a:t>Card </a:t>
            </a:r>
            <a:r>
              <a:rPr lang="en-US" sz="1200" kern="1200" baseline="0" dirty="0">
                <a:solidFill>
                  <a:schemeClr val="tx1"/>
                </a:solidFill>
                <a:effectLst/>
                <a:latin typeface="+mn-lt"/>
                <a:ea typeface="+mn-ea"/>
                <a:cs typeface="+mn-cs"/>
              </a:rPr>
              <a:t>to the correct side. </a:t>
            </a:r>
          </a:p>
          <a:p>
            <a:pPr lvl="0"/>
            <a:endParaRPr lang="en-US" sz="12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Sample talking points are included below.</a:t>
            </a:r>
          </a:p>
          <a:p>
            <a:endParaRPr lang="en-US" sz="1200" b="1"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Say: </a:t>
            </a:r>
            <a:r>
              <a:rPr lang="en-US" sz="1200" b="0" i="1" u="none" strike="noStrike" kern="1200" dirty="0">
                <a:solidFill>
                  <a:schemeClr val="tx1"/>
                </a:solidFill>
                <a:effectLst/>
                <a:latin typeface="+mn-lt"/>
                <a:ea typeface="+mn-ea"/>
                <a:cs typeface="+mn-cs"/>
              </a:rPr>
              <a:t>Your friend calls you mean names in person and online.</a:t>
            </a:r>
          </a:p>
          <a:p>
            <a:endParaRPr lang="en-US" sz="1200" b="1" i="0"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This is dangerous. It is never okay for your friend to say mean things to you, in person or online. This is not safe and not respectful, and you should get help right away.</a:t>
            </a:r>
            <a:endParaRPr lang="en-US" b="0" i="1" dirty="0"/>
          </a:p>
        </p:txBody>
      </p:sp>
      <p:sp>
        <p:nvSpPr>
          <p:cNvPr id="4" name="Slide Number Placeholder 3"/>
          <p:cNvSpPr>
            <a:spLocks noGrp="1"/>
          </p:cNvSpPr>
          <p:nvPr>
            <p:ph type="sldNum" sz="quarter" idx="10"/>
          </p:nvPr>
        </p:nvSpPr>
        <p:spPr/>
        <p:txBody>
          <a:bodyPr/>
          <a:lstStyle/>
          <a:p>
            <a:fld id="{68BAA58B-7F68-4F22-A5B3-354C37D900B1}" type="slidenum">
              <a:rPr lang="en-US" smtClean="0"/>
              <a:t>24</a:t>
            </a:fld>
            <a:endParaRPr lang="en-US" dirty="0"/>
          </a:p>
        </p:txBody>
      </p:sp>
    </p:spTree>
    <p:extLst>
      <p:ext uri="{BB962C8B-B14F-4D97-AF65-F5344CB8AC3E}">
        <p14:creationId xmlns:p14="http://schemas.microsoft.com/office/powerpoint/2010/main" val="37494705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Find the </a:t>
            </a:r>
            <a:r>
              <a:rPr lang="en-US" sz="1200" i="1" kern="1200" dirty="0">
                <a:solidFill>
                  <a:schemeClr val="tx1"/>
                </a:solidFill>
                <a:effectLst/>
                <a:latin typeface="+mn-lt"/>
                <a:ea typeface="+mn-ea"/>
                <a:cs typeface="+mn-cs"/>
              </a:rPr>
              <a:t>Healthy or</a:t>
            </a:r>
            <a:r>
              <a:rPr lang="en-US" sz="1200" i="1" kern="1200" baseline="0" dirty="0">
                <a:solidFill>
                  <a:schemeClr val="tx1"/>
                </a:solidFill>
                <a:effectLst/>
                <a:latin typeface="+mn-lt"/>
                <a:ea typeface="+mn-ea"/>
                <a:cs typeface="+mn-cs"/>
              </a:rPr>
              <a:t> Dangerous? Activity</a:t>
            </a:r>
            <a:r>
              <a:rPr lang="en-US" sz="1200" i="1" kern="1200" dirty="0">
                <a:solidFill>
                  <a:schemeClr val="tx1"/>
                </a:solidFill>
                <a:effectLst/>
                <a:latin typeface="+mn-lt"/>
                <a:ea typeface="+mn-ea"/>
                <a:cs typeface="+mn-cs"/>
              </a:rPr>
              <a:t> Card </a:t>
            </a:r>
            <a:r>
              <a:rPr lang="en-US" sz="1200" kern="1200" dirty="0">
                <a:solidFill>
                  <a:schemeClr val="tx1"/>
                </a:solidFill>
                <a:effectLst/>
                <a:latin typeface="+mn-lt"/>
                <a:ea typeface="+mn-ea"/>
                <a:cs typeface="+mn-cs"/>
              </a:rPr>
              <a:t>that corresponds with this PowerPoint slide</a:t>
            </a: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Ask your class to give a “thumbs up” if they agree with the placement of the card, or a “thumbs down” if they don’t. Ask students to explain their thoughts if there is disagreement. Once</a:t>
            </a:r>
            <a:r>
              <a:rPr lang="en-US" sz="1200" kern="1200" baseline="0" dirty="0">
                <a:solidFill>
                  <a:schemeClr val="tx1"/>
                </a:solidFill>
                <a:effectLst/>
                <a:latin typeface="+mn-lt"/>
                <a:ea typeface="+mn-ea"/>
                <a:cs typeface="+mn-cs"/>
              </a:rPr>
              <a:t> the class has come to a consensus, you can press the</a:t>
            </a:r>
            <a:r>
              <a:rPr lang="en-US" sz="1200" kern="1200" dirty="0">
                <a:solidFill>
                  <a:schemeClr val="tx1"/>
                </a:solidFill>
                <a:effectLst/>
                <a:latin typeface="+mn-lt"/>
                <a:ea typeface="+mn-ea"/>
                <a:cs typeface="+mn-cs"/>
              </a:rPr>
              <a:t> space bar to reveal the correct answer. If needed, move the </a:t>
            </a:r>
            <a:r>
              <a:rPr lang="en-US" sz="1200" i="1" kern="1200" dirty="0">
                <a:solidFill>
                  <a:schemeClr val="tx1"/>
                </a:solidFill>
                <a:effectLst/>
                <a:latin typeface="+mn-lt"/>
                <a:ea typeface="+mn-ea"/>
                <a:cs typeface="+mn-cs"/>
              </a:rPr>
              <a:t>Healthy or Dangerous? Activity </a:t>
            </a:r>
            <a:r>
              <a:rPr lang="en-US" sz="1200" i="1" kern="1200" baseline="0" dirty="0">
                <a:solidFill>
                  <a:schemeClr val="tx1"/>
                </a:solidFill>
                <a:effectLst/>
                <a:latin typeface="+mn-lt"/>
                <a:ea typeface="+mn-ea"/>
                <a:cs typeface="+mn-cs"/>
              </a:rPr>
              <a:t>Card </a:t>
            </a:r>
            <a:r>
              <a:rPr lang="en-US" sz="1200" kern="1200" baseline="0" dirty="0">
                <a:solidFill>
                  <a:schemeClr val="tx1"/>
                </a:solidFill>
                <a:effectLst/>
                <a:latin typeface="+mn-lt"/>
                <a:ea typeface="+mn-ea"/>
                <a:cs typeface="+mn-cs"/>
              </a:rPr>
              <a:t>to the correct side. </a:t>
            </a:r>
          </a:p>
          <a:p>
            <a:pPr lvl="0"/>
            <a:endParaRPr lang="en-US" sz="12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Sample talking points are included below.</a:t>
            </a:r>
          </a:p>
          <a:p>
            <a:endParaRPr lang="en-US" sz="1200" b="1"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Say: </a:t>
            </a:r>
            <a:r>
              <a:rPr lang="en-US" sz="1200" b="0" i="1" u="none" strike="noStrike" kern="1200" dirty="0">
                <a:solidFill>
                  <a:schemeClr val="tx1"/>
                </a:solidFill>
                <a:effectLst/>
                <a:latin typeface="+mn-lt"/>
                <a:ea typeface="+mn-ea"/>
                <a:cs typeface="+mn-cs"/>
              </a:rPr>
              <a:t>Your friend makes you feel safe.</a:t>
            </a:r>
          </a:p>
          <a:p>
            <a:endParaRPr lang="en-US" sz="1200" b="1" i="0"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This is healthy! Safety is one of our healthy relationship ingredients. You should always feel safe with your friends,</a:t>
            </a:r>
            <a:r>
              <a:rPr lang="en-US" sz="1200" b="0" i="1" u="none" strike="noStrike" kern="1200" baseline="0" dirty="0">
                <a:solidFill>
                  <a:schemeClr val="tx1"/>
                </a:solidFill>
                <a:effectLst/>
                <a:latin typeface="+mn-lt"/>
                <a:ea typeface="+mn-ea"/>
                <a:cs typeface="+mn-cs"/>
              </a:rPr>
              <a:t> even when you are disagreeing. </a:t>
            </a:r>
            <a:endParaRPr lang="en-US" b="0" i="1" dirty="0"/>
          </a:p>
        </p:txBody>
      </p:sp>
      <p:sp>
        <p:nvSpPr>
          <p:cNvPr id="4" name="Slide Number Placeholder 3"/>
          <p:cNvSpPr>
            <a:spLocks noGrp="1"/>
          </p:cNvSpPr>
          <p:nvPr>
            <p:ph type="sldNum" sz="quarter" idx="10"/>
          </p:nvPr>
        </p:nvSpPr>
        <p:spPr/>
        <p:txBody>
          <a:bodyPr/>
          <a:lstStyle/>
          <a:p>
            <a:fld id="{68BAA58B-7F68-4F22-A5B3-354C37D900B1}" type="slidenum">
              <a:rPr lang="en-US" smtClean="0"/>
              <a:t>25</a:t>
            </a:fld>
            <a:endParaRPr lang="en-US" dirty="0"/>
          </a:p>
        </p:txBody>
      </p:sp>
    </p:spTree>
    <p:extLst>
      <p:ext uri="{BB962C8B-B14F-4D97-AF65-F5344CB8AC3E}">
        <p14:creationId xmlns:p14="http://schemas.microsoft.com/office/powerpoint/2010/main" val="12662829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Everyone deserves a healthy relationship with little to no unhealthy behaviors. Sometimes you can talk to your friend about the warning</a:t>
            </a:r>
            <a:r>
              <a:rPr lang="en-US" sz="1200" i="1" kern="1200" baseline="0" dirty="0">
                <a:solidFill>
                  <a:schemeClr val="tx1"/>
                </a:solidFill>
                <a:effectLst/>
                <a:latin typeface="+mn-lt"/>
                <a:ea typeface="+mn-ea"/>
                <a:cs typeface="+mn-cs"/>
              </a:rPr>
              <a:t> signs in your relationship</a:t>
            </a:r>
            <a:r>
              <a:rPr lang="en-US" sz="1200" i="1" kern="1200" dirty="0">
                <a:solidFill>
                  <a:schemeClr val="tx1"/>
                </a:solidFill>
                <a:effectLst/>
                <a:latin typeface="+mn-lt"/>
                <a:ea typeface="+mn-ea"/>
                <a:cs typeface="+mn-cs"/>
              </a:rPr>
              <a:t>, and your friend can work on changing them. There are some behaviors, however, that are not okay, even one time. These are the dangerous behaviors we just talked about. It is never okay for anyone to abuse or hurt you, verbally,</a:t>
            </a:r>
            <a:r>
              <a:rPr lang="en-US" sz="1200" i="1" kern="1200" baseline="0" dirty="0">
                <a:solidFill>
                  <a:schemeClr val="tx1"/>
                </a:solidFill>
                <a:effectLst/>
                <a:latin typeface="+mn-lt"/>
                <a:ea typeface="+mn-ea"/>
                <a:cs typeface="+mn-cs"/>
              </a:rPr>
              <a:t> physically, or sexually</a:t>
            </a:r>
            <a:r>
              <a:rPr lang="en-US" sz="1200" i="1" kern="1200" dirty="0">
                <a:solidFill>
                  <a:schemeClr val="tx1"/>
                </a:solidFill>
                <a:effectLst/>
                <a:latin typeface="+mn-lt"/>
                <a:ea typeface="+mn-ea"/>
                <a:cs typeface="+mn-cs"/>
              </a:rPr>
              <a:t>. </a:t>
            </a:r>
          </a:p>
          <a:p>
            <a:pPr lvl="0"/>
            <a:endParaRPr lang="en-US" sz="1200" i="1"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Verbal abuse is when someone uses words</a:t>
            </a:r>
            <a:r>
              <a:rPr lang="en-US" sz="1200" i="1" kern="1200" baseline="0" dirty="0">
                <a:solidFill>
                  <a:schemeClr val="tx1"/>
                </a:solidFill>
                <a:effectLst/>
                <a:latin typeface="+mn-lt"/>
                <a:ea typeface="+mn-ea"/>
                <a:cs typeface="+mn-cs"/>
              </a:rPr>
              <a:t> to </a:t>
            </a:r>
            <a:r>
              <a:rPr lang="en-US" sz="1200" i="1" kern="1200" dirty="0">
                <a:solidFill>
                  <a:schemeClr val="tx1"/>
                </a:solidFill>
                <a:effectLst/>
                <a:latin typeface="+mn-lt"/>
                <a:ea typeface="+mn-ea"/>
                <a:cs typeface="+mn-cs"/>
              </a:rPr>
              <a:t>say mean things</a:t>
            </a:r>
            <a:r>
              <a:rPr lang="en-US" sz="1200" i="1" kern="1200" baseline="0" dirty="0">
                <a:solidFill>
                  <a:schemeClr val="tx1"/>
                </a:solidFill>
                <a:effectLst/>
                <a:latin typeface="+mn-lt"/>
                <a:ea typeface="+mn-ea"/>
                <a:cs typeface="+mn-cs"/>
              </a:rPr>
              <a:t> to you, calls you names, or uses their words to hurt you. Verbal abuse is never okay. </a:t>
            </a: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26</a:t>
            </a:fld>
            <a:endParaRPr lang="en-US" dirty="0"/>
          </a:p>
        </p:txBody>
      </p:sp>
    </p:spTree>
    <p:extLst>
      <p:ext uri="{BB962C8B-B14F-4D97-AF65-F5344CB8AC3E}">
        <p14:creationId xmlns:p14="http://schemas.microsoft.com/office/powerpoint/2010/main" val="31353715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Say:</a:t>
            </a:r>
            <a:r>
              <a:rPr lang="en-US" sz="1200" b="0" i="0" u="none" strike="noStrike" kern="1200" baseline="0" dirty="0">
                <a:solidFill>
                  <a:schemeClr val="tx1"/>
                </a:solidFill>
                <a:effectLst/>
                <a:latin typeface="+mn-lt"/>
                <a:ea typeface="+mn-ea"/>
                <a:cs typeface="+mn-cs"/>
              </a:rPr>
              <a:t> </a:t>
            </a:r>
            <a:r>
              <a:rPr lang="en-US" sz="1200" b="0" i="1" u="none" strike="noStrike" kern="1200" baseline="0" dirty="0">
                <a:solidFill>
                  <a:schemeClr val="tx1"/>
                </a:solidFill>
                <a:effectLst/>
                <a:latin typeface="+mn-lt"/>
                <a:ea typeface="+mn-ea"/>
                <a:cs typeface="+mn-cs"/>
              </a:rPr>
              <a:t>Physical abuse is </a:t>
            </a:r>
            <a:r>
              <a:rPr lang="en-US" sz="1200" b="0" i="1" u="none" strike="noStrike" kern="1200" dirty="0">
                <a:solidFill>
                  <a:schemeClr val="tx1"/>
                </a:solidFill>
                <a:effectLst/>
                <a:latin typeface="+mn-lt"/>
                <a:ea typeface="+mn-ea"/>
                <a:cs typeface="+mn-cs"/>
              </a:rPr>
              <a:t>when someone hurts your body or says they are going to hurt your body. Physical abuse is also never okay. </a:t>
            </a:r>
          </a:p>
        </p:txBody>
      </p:sp>
      <p:sp>
        <p:nvSpPr>
          <p:cNvPr id="4" name="Slide Number Placeholder 3"/>
          <p:cNvSpPr>
            <a:spLocks noGrp="1"/>
          </p:cNvSpPr>
          <p:nvPr>
            <p:ph type="sldNum" sz="quarter" idx="10"/>
          </p:nvPr>
        </p:nvSpPr>
        <p:spPr/>
        <p:txBody>
          <a:bodyPr/>
          <a:lstStyle/>
          <a:p>
            <a:fld id="{68BAA58B-7F68-4F22-A5B3-354C37D900B1}" type="slidenum">
              <a:rPr lang="en-US" smtClean="0"/>
              <a:t>27</a:t>
            </a:fld>
            <a:endParaRPr lang="en-US" dirty="0"/>
          </a:p>
        </p:txBody>
      </p:sp>
    </p:spTree>
    <p:extLst>
      <p:ext uri="{BB962C8B-B14F-4D97-AF65-F5344CB8AC3E}">
        <p14:creationId xmlns:p14="http://schemas.microsoft.com/office/powerpoint/2010/main" val="29796975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Say: </a:t>
            </a:r>
            <a:r>
              <a:rPr kumimoji="0" lang="en-US" sz="3200" b="0"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Sexual abuse is unwanted sexual words or sexual touching. </a:t>
            </a:r>
            <a:r>
              <a:rPr lang="en-US" sz="1200" b="0" i="1" u="none" strike="noStrike" kern="1200" baseline="0" dirty="0">
                <a:solidFill>
                  <a:schemeClr val="tx1"/>
                </a:solidFill>
                <a:effectLst/>
                <a:latin typeface="+mn-lt"/>
                <a:ea typeface="+mn-ea"/>
                <a:cs typeface="+mn-cs"/>
              </a:rPr>
              <a:t>Sexual abuse is never okay. </a:t>
            </a:r>
            <a:endParaRPr lang="en-US" b="0" i="1" dirty="0"/>
          </a:p>
        </p:txBody>
      </p:sp>
      <p:sp>
        <p:nvSpPr>
          <p:cNvPr id="4" name="Slide Number Placeholder 3"/>
          <p:cNvSpPr>
            <a:spLocks noGrp="1"/>
          </p:cNvSpPr>
          <p:nvPr>
            <p:ph type="sldNum" sz="quarter" idx="10"/>
          </p:nvPr>
        </p:nvSpPr>
        <p:spPr/>
        <p:txBody>
          <a:bodyPr/>
          <a:lstStyle/>
          <a:p>
            <a:fld id="{68BAA58B-7F68-4F22-A5B3-354C37D900B1}" type="slidenum">
              <a:rPr lang="en-US" smtClean="0"/>
              <a:t>28</a:t>
            </a:fld>
            <a:endParaRPr lang="en-US" dirty="0"/>
          </a:p>
        </p:txBody>
      </p:sp>
    </p:spTree>
    <p:extLst>
      <p:ext uri="{BB962C8B-B14F-4D97-AF65-F5344CB8AC3E}">
        <p14:creationId xmlns:p14="http://schemas.microsoft.com/office/powerpoint/2010/main" val="16436857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W</a:t>
            </a:r>
            <a:r>
              <a:rPr lang="en-US" i="1" baseline="0" dirty="0"/>
              <a:t>hat if you are sexually abused? Will you get in trouble if you tell someone what happened?</a:t>
            </a:r>
          </a:p>
          <a:p>
            <a:endParaRPr lang="en-US" i="1" baseline="0" dirty="0"/>
          </a:p>
          <a:p>
            <a:r>
              <a:rPr lang="en-US" i="1" baseline="0" dirty="0"/>
              <a:t>No. If you are abused, the only person who did anything wrong is the person who hurt you. It is never your fault. When you ask for help, the person who hurt you will get in trouble for breaking the law. You will not get in trouble.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29</a:t>
            </a:fld>
            <a:endParaRPr lang="en-US" dirty="0"/>
          </a:p>
        </p:txBody>
      </p:sp>
    </p:spTree>
    <p:extLst>
      <p:ext uri="{BB962C8B-B14F-4D97-AF65-F5344CB8AC3E}">
        <p14:creationId xmlns:p14="http://schemas.microsoft.com/office/powerpoint/2010/main" val="243720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can print this slide separately so each student can use the </a:t>
            </a:r>
            <a:r>
              <a:rPr lang="en-US" sz="1200" i="1" kern="1200" dirty="0">
                <a:solidFill>
                  <a:schemeClr val="tx1"/>
                </a:solidFill>
                <a:effectLst/>
                <a:latin typeface="+mn-lt"/>
                <a:ea typeface="+mn-ea"/>
                <a:cs typeface="+mn-cs"/>
              </a:rPr>
              <a:t>Important Words Sheet </a:t>
            </a:r>
            <a:r>
              <a:rPr lang="en-US" sz="1200" kern="1200" dirty="0">
                <a:solidFill>
                  <a:schemeClr val="tx1"/>
                </a:solidFill>
                <a:effectLst/>
                <a:latin typeface="+mn-lt"/>
                <a:ea typeface="+mn-ea"/>
                <a:cs typeface="+mn-cs"/>
              </a:rPr>
              <a:t>as a communication board throughout</a:t>
            </a:r>
            <a:r>
              <a:rPr lang="en-US" sz="1200" kern="1200" baseline="0" dirty="0">
                <a:solidFill>
                  <a:schemeClr val="tx1"/>
                </a:solidFill>
                <a:effectLst/>
                <a:latin typeface="+mn-lt"/>
                <a:ea typeface="+mn-ea"/>
                <a:cs typeface="+mn-cs"/>
              </a:rPr>
              <a:t> class</a:t>
            </a:r>
            <a:r>
              <a:rPr lang="en-US" sz="1200" kern="1200" dirty="0">
                <a:solidFill>
                  <a:schemeClr val="tx1"/>
                </a:solidFill>
                <a:effectLst/>
                <a:latin typeface="+mn-lt"/>
                <a:ea typeface="+mn-ea"/>
                <a:cs typeface="+mn-cs"/>
              </a:rPr>
              <a:t>. Review the words using the suggested definitions below. To enhance understanding, you can ask students to come up with their own definitions for vocabulary words or to provide a sentence or scenario using the new word.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Healthy: when a relationship feels good to both people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Unhealthy: when a relationship does not feel good to both people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Warning Sign: things that are unhealthy; these may mean that a relationship needs to end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Dangerous: things that are so unhealthy the relationship needs to end right away for the safety of both people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Verbal abuse: when someone uses their words to hurt someone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Physical abuse: when someone hurts someone else’s body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Sexual abuse: when someone touches someone else sexually without consent or in a way they do not like</a:t>
            </a:r>
          </a:p>
        </p:txBody>
      </p:sp>
      <p:sp>
        <p:nvSpPr>
          <p:cNvPr id="4" name="Slide Number Placeholder 3"/>
          <p:cNvSpPr>
            <a:spLocks noGrp="1"/>
          </p:cNvSpPr>
          <p:nvPr>
            <p:ph type="sldNum" sz="quarter" idx="10"/>
          </p:nvPr>
        </p:nvSpPr>
        <p:spPr/>
        <p:txBody>
          <a:bodyPr/>
          <a:lstStyle/>
          <a:p>
            <a:fld id="{68BAA58B-7F68-4F22-A5B3-354C37D900B1}" type="slidenum">
              <a:rPr lang="en-US" smtClean="0"/>
              <a:t>3</a:t>
            </a:fld>
            <a:endParaRPr lang="en-US" dirty="0"/>
          </a:p>
        </p:txBody>
      </p:sp>
    </p:spTree>
    <p:extLst>
      <p:ext uri="{BB962C8B-B14F-4D97-AF65-F5344CB8AC3E}">
        <p14:creationId xmlns:p14="http://schemas.microsoft.com/office/powerpoint/2010/main" val="48987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The</a:t>
            </a:r>
            <a:r>
              <a:rPr lang="en-US" sz="1200" i="1" kern="1200" baseline="0" dirty="0">
                <a:solidFill>
                  <a:schemeClr val="tx1"/>
                </a:solidFill>
                <a:effectLst/>
                <a:latin typeface="+mn-lt"/>
                <a:ea typeface="+mn-ea"/>
                <a:cs typeface="+mn-cs"/>
              </a:rPr>
              <a:t> last thing we will talk about today is how to get help if you or someone you care about experiences verbal, physical, or sexual abuse.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30</a:t>
            </a:fld>
            <a:endParaRPr lang="en-US" dirty="0"/>
          </a:p>
        </p:txBody>
      </p:sp>
    </p:spTree>
    <p:extLst>
      <p:ext uri="{BB962C8B-B14F-4D97-AF65-F5344CB8AC3E}">
        <p14:creationId xmlns:p14="http://schemas.microsoft.com/office/powerpoint/2010/main" val="5339740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Remember, if you have been abused, it is not your fault. You did</a:t>
            </a:r>
            <a:r>
              <a:rPr lang="en-US" sz="1200" i="1" kern="1200" baseline="0" dirty="0">
                <a:solidFill>
                  <a:schemeClr val="tx1"/>
                </a:solidFill>
                <a:effectLst/>
                <a:latin typeface="+mn-lt"/>
                <a:ea typeface="+mn-ea"/>
                <a:cs typeface="+mn-cs"/>
              </a:rPr>
              <a:t> not do anything wrong, and you won’t get in trouble.</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31</a:t>
            </a:fld>
            <a:endParaRPr lang="en-US" dirty="0"/>
          </a:p>
        </p:txBody>
      </p:sp>
    </p:spTree>
    <p:extLst>
      <p:ext uri="{BB962C8B-B14F-4D97-AF65-F5344CB8AC3E}">
        <p14:creationId xmlns:p14="http://schemas.microsoft.com/office/powerpoint/2010/main" val="23553810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If</a:t>
            </a:r>
            <a:r>
              <a:rPr lang="en-US" sz="1200" i="1" kern="1200" baseline="0" dirty="0">
                <a:solidFill>
                  <a:schemeClr val="tx1"/>
                </a:solidFill>
                <a:effectLst/>
                <a:latin typeface="+mn-lt"/>
                <a:ea typeface="+mn-ea"/>
                <a:cs typeface="+mn-cs"/>
              </a:rPr>
              <a:t> anyone abuses you verbally, physically, or sexually, y</a:t>
            </a:r>
            <a:r>
              <a:rPr lang="en-US" sz="1200" i="1" kern="1200" dirty="0">
                <a:solidFill>
                  <a:schemeClr val="tx1"/>
                </a:solidFill>
                <a:effectLst/>
                <a:latin typeface="+mn-lt"/>
                <a:ea typeface="+mn-ea"/>
                <a:cs typeface="+mn-cs"/>
              </a:rPr>
              <a:t>ou should immediately get help from someone you trust. Who are some people who could help?</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0" dirty="0"/>
              <a:t>Give students enough time to process the question and make their decisions. </a:t>
            </a:r>
            <a:r>
              <a:rPr lang="en-US" sz="1100" i="0" baseline="0" dirty="0"/>
              <a:t>Possible answers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0" kern="1200" baseline="0" dirty="0">
                <a:solidFill>
                  <a:schemeClr val="tx1"/>
                </a:solidFill>
                <a:effectLst/>
                <a:latin typeface="+mn-lt"/>
                <a:ea typeface="+mn-ea"/>
                <a:cs typeface="+mn-cs"/>
              </a:rPr>
              <a:t>Adults from their</a:t>
            </a:r>
            <a:r>
              <a:rPr lang="en-US" sz="1100" i="0" kern="1200" dirty="0">
                <a:solidFill>
                  <a:schemeClr val="tx1"/>
                </a:solidFill>
                <a:effectLst/>
                <a:latin typeface="+mn-lt"/>
                <a:ea typeface="+mn-ea"/>
                <a:cs typeface="+mn-cs"/>
              </a:rPr>
              <a:t> </a:t>
            </a:r>
            <a:r>
              <a:rPr lang="en-US" sz="1100" i="0" kern="1200" baseline="0" dirty="0">
                <a:solidFill>
                  <a:schemeClr val="tx1"/>
                </a:solidFill>
                <a:effectLst/>
                <a:latin typeface="+mn-lt"/>
                <a:ea typeface="+mn-ea"/>
                <a:cs typeface="+mn-cs"/>
              </a:rPr>
              <a:t>inner green circle of trust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0" kern="1200" baseline="0" dirty="0">
                <a:solidFill>
                  <a:schemeClr val="tx1"/>
                </a:solidFill>
                <a:effectLst/>
                <a:latin typeface="+mn-lt"/>
                <a:ea typeface="+mn-ea"/>
                <a:cs typeface="+mn-cs"/>
              </a:rPr>
              <a:t>Teachers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0" kern="1200" baseline="0" dirty="0">
                <a:solidFill>
                  <a:schemeClr val="tx1"/>
                </a:solidFill>
                <a:effectLst/>
                <a:latin typeface="+mn-lt"/>
                <a:ea typeface="+mn-ea"/>
                <a:cs typeface="+mn-cs"/>
              </a:rPr>
              <a:t>Parents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0" kern="1200" baseline="0" dirty="0">
                <a:solidFill>
                  <a:schemeClr val="tx1"/>
                </a:solidFill>
                <a:effectLst/>
                <a:latin typeface="+mn-lt"/>
                <a:ea typeface="+mn-ea"/>
                <a:cs typeface="+mn-cs"/>
              </a:rPr>
              <a:t>Other adult relatives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0" kern="1200" baseline="0" dirty="0">
                <a:solidFill>
                  <a:schemeClr val="tx1"/>
                </a:solidFill>
                <a:effectLst/>
                <a:latin typeface="+mn-lt"/>
                <a:ea typeface="+mn-ea"/>
                <a:cs typeface="+mn-cs"/>
              </a:rPr>
              <a:t>The police (911)</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Say:</a:t>
            </a:r>
            <a:r>
              <a:rPr lang="en-US" sz="1200"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These were some tough conversations today. Remember you can always talk</a:t>
            </a:r>
            <a:r>
              <a:rPr lang="en-US" sz="1200" i="1" kern="1200" baseline="0" dirty="0">
                <a:solidFill>
                  <a:schemeClr val="tx1"/>
                </a:solidFill>
                <a:effectLst/>
                <a:latin typeface="+mn-lt"/>
                <a:ea typeface="+mn-ea"/>
                <a:cs typeface="+mn-cs"/>
              </a:rPr>
              <a:t> to someone in your inner green circle of trust.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32</a:t>
            </a:fld>
            <a:endParaRPr lang="en-US" dirty="0"/>
          </a:p>
        </p:txBody>
      </p:sp>
    </p:spTree>
    <p:extLst>
      <p:ext uri="{BB962C8B-B14F-4D97-AF65-F5344CB8AC3E}">
        <p14:creationId xmlns:p14="http://schemas.microsoft.com/office/powerpoint/2010/main" val="22445819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Does anyone have any questions about today’s class? Remember, if </a:t>
            </a:r>
            <a:r>
              <a:rPr lang="en-US" sz="1200" i="1" kern="1200" dirty="0">
                <a:solidFill>
                  <a:schemeClr val="tx1"/>
                </a:solidFill>
                <a:effectLst/>
                <a:latin typeface="+mn-lt"/>
                <a:ea typeface="+mn-ea"/>
                <a:cs typeface="+mn-cs"/>
              </a:rPr>
              <a:t>you don’t want to ask your question out loud, you can write it on a notecard and leave it on your desk. You can also ask someone you trust to help you write your question on the notecard. I will pick up the notecards and will answer the questions the next time we meet. When I answer a question, I won’t tell anyone who asked it.</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33</a:t>
            </a:fld>
            <a:endParaRPr lang="en-US" dirty="0"/>
          </a:p>
        </p:txBody>
      </p:sp>
    </p:spTree>
    <p:extLst>
      <p:ext uri="{BB962C8B-B14F-4D97-AF65-F5344CB8AC3E}">
        <p14:creationId xmlns:p14="http://schemas.microsoft.com/office/powerpoint/2010/main" val="6750316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r>
              <a:rPr lang="en-US" baseline="0" dirty="0"/>
              <a:t> </a:t>
            </a:r>
            <a:r>
              <a:rPr lang="en-US" i="1" baseline="0" dirty="0"/>
              <a:t>Which of these is a warning sign that a relationship is becoming unhealthy? Hold up one finger for “your friend lies to you,” two fingers for “your friend respects your boundaries,” and three fingers for “your friend listens to you.”</a:t>
            </a:r>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endParaRPr lang="en-US" i="0" baseline="0" dirty="0"/>
          </a:p>
          <a:p>
            <a:r>
              <a:rPr lang="en-US" i="0" baseline="0" dirty="0"/>
              <a:t>Say: </a:t>
            </a:r>
            <a:r>
              <a:rPr lang="en-US" i="1" baseline="0" dirty="0"/>
              <a:t>If your friend lies to you, that’s a warning sign that your relationship is becoming unhealthy. Lying to someone is not respectful. You should have friends who are honest with you. </a:t>
            </a:r>
            <a:endParaRPr lang="en-US" i="0" baseline="0" dirty="0"/>
          </a:p>
        </p:txBody>
      </p:sp>
      <p:sp>
        <p:nvSpPr>
          <p:cNvPr id="4" name="Slide Number Placeholder 3"/>
          <p:cNvSpPr>
            <a:spLocks noGrp="1"/>
          </p:cNvSpPr>
          <p:nvPr>
            <p:ph type="sldNum" sz="quarter" idx="10"/>
          </p:nvPr>
        </p:nvSpPr>
        <p:spPr/>
        <p:txBody>
          <a:bodyPr/>
          <a:lstStyle/>
          <a:p>
            <a:fld id="{68BAA58B-7F68-4F22-A5B3-354C37D900B1}" type="slidenum">
              <a:rPr lang="en-US" smtClean="0"/>
              <a:t>34</a:t>
            </a:fld>
            <a:endParaRPr lang="en-US" dirty="0"/>
          </a:p>
        </p:txBody>
      </p:sp>
    </p:spTree>
    <p:extLst>
      <p:ext uri="{BB962C8B-B14F-4D97-AF65-F5344CB8AC3E}">
        <p14:creationId xmlns:p14="http://schemas.microsoft.com/office/powerpoint/2010/main" val="35691944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r>
              <a:rPr lang="en-US" baseline="0" dirty="0"/>
              <a:t> </a:t>
            </a:r>
            <a:r>
              <a:rPr lang="en-US" i="1" baseline="0" dirty="0"/>
              <a:t>Is it respectful for your friend to call you mean names? Give a thumbs up for yes and a thumbs down for no.</a:t>
            </a:r>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endParaRPr lang="en-US" i="0" baseline="0" dirty="0"/>
          </a:p>
          <a:p>
            <a:r>
              <a:rPr lang="en-US" i="0" baseline="0" dirty="0"/>
              <a:t>Say: </a:t>
            </a:r>
            <a:r>
              <a:rPr lang="en-US" i="1" baseline="0" dirty="0"/>
              <a:t>NO! It is never okay for your friend to call you mean names. This is verbal abuse. Name calling can lead to other behavior that is harmful and dangerous in relationships.</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35</a:t>
            </a:fld>
            <a:endParaRPr lang="en-US" dirty="0"/>
          </a:p>
        </p:txBody>
      </p:sp>
    </p:spTree>
    <p:extLst>
      <p:ext uri="{BB962C8B-B14F-4D97-AF65-F5344CB8AC3E}">
        <p14:creationId xmlns:p14="http://schemas.microsoft.com/office/powerpoint/2010/main" val="33884184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r>
              <a:rPr lang="en-US" baseline="0" dirty="0"/>
              <a:t> </a:t>
            </a:r>
            <a:r>
              <a:rPr lang="en-US" i="1" baseline="0" dirty="0"/>
              <a:t>If you have been abused, is it your fault? Hold a thumbs up for yes and a thumbs down for no. </a:t>
            </a:r>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endParaRPr lang="en-US" i="0" baseline="0" dirty="0"/>
          </a:p>
          <a:p>
            <a:r>
              <a:rPr lang="en-US" i="0" baseline="0" dirty="0"/>
              <a:t>Say: </a:t>
            </a:r>
            <a:r>
              <a:rPr lang="en-US" i="1" baseline="0" dirty="0"/>
              <a:t>No, it is never your fault if someone hurts you verbally, physically, or sexually. You can always get help by talking to an adult in your inner green circle of trust. </a:t>
            </a:r>
          </a:p>
          <a:p>
            <a:endParaRPr lang="en-US" i="1" dirty="0"/>
          </a:p>
          <a:p>
            <a:r>
              <a:rPr lang="en-US" i="1" baseline="0" dirty="0"/>
              <a:t>If the first adult you talk to doesn’t believe you, tell another adult. Keep telling adults until someone listens to you and gets you help.</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36</a:t>
            </a:fld>
            <a:endParaRPr lang="en-US" dirty="0"/>
          </a:p>
        </p:txBody>
      </p:sp>
    </p:spTree>
    <p:extLst>
      <p:ext uri="{BB962C8B-B14F-4D97-AF65-F5344CB8AC3E}">
        <p14:creationId xmlns:p14="http://schemas.microsoft.com/office/powerpoint/2010/main" val="831395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Does anyone remember what our power statement is?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Our</a:t>
            </a:r>
            <a:r>
              <a:rPr lang="en-US" sz="1200" i="1" kern="1200" baseline="0" dirty="0">
                <a:solidFill>
                  <a:schemeClr val="tx1"/>
                </a:solidFill>
                <a:effectLst/>
                <a:latin typeface="+mn-lt"/>
                <a:ea typeface="+mn-ea"/>
                <a:cs typeface="+mn-cs"/>
              </a:rPr>
              <a:t> power statement is </a:t>
            </a:r>
            <a:r>
              <a:rPr lang="en-US" sz="1200" i="1" kern="1200" dirty="0">
                <a:solidFill>
                  <a:schemeClr val="tx1"/>
                </a:solidFill>
                <a:effectLst/>
                <a:latin typeface="+mn-lt"/>
                <a:ea typeface="+mn-ea"/>
                <a:cs typeface="+mn-cs"/>
              </a:rPr>
              <a:t>“I know me best.” This means that each of you knows yourself better than anyone else does. Today</a:t>
            </a:r>
            <a:r>
              <a:rPr lang="en-US" sz="1200" i="1" kern="1200" baseline="0" dirty="0">
                <a:solidFill>
                  <a:schemeClr val="tx1"/>
                </a:solidFill>
                <a:effectLst/>
                <a:latin typeface="+mn-lt"/>
                <a:ea typeface="+mn-ea"/>
                <a:cs typeface="+mn-cs"/>
              </a:rPr>
              <a:t> you learned more about warning signs that a relationship is becoming unhealthy. You also learned about three types of abuse, and how to get help if you are hurt in your relationships. </a:t>
            </a:r>
            <a:r>
              <a:rPr lang="en-US" sz="1200" i="1" kern="1200" dirty="0">
                <a:solidFill>
                  <a:schemeClr val="tx1"/>
                </a:solidFill>
                <a:effectLst/>
                <a:latin typeface="+mn-lt"/>
                <a:ea typeface="+mn-ea"/>
                <a:cs typeface="+mn-cs"/>
              </a:rPr>
              <a:t>Let’s gather together and on the count of three, say our power statement.</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Have each interested student put one hand in the middle of the circle. Ask for a student volunteer to count to three. After three, all participants say the power statement while lifting their hands into the air. Students</a:t>
            </a:r>
            <a:r>
              <a:rPr lang="en-US" sz="1200" i="0" kern="1200" baseline="0" dirty="0">
                <a:solidFill>
                  <a:schemeClr val="tx1"/>
                </a:solidFill>
                <a:effectLst/>
                <a:latin typeface="+mn-lt"/>
                <a:ea typeface="+mn-ea"/>
                <a:cs typeface="+mn-cs"/>
              </a:rPr>
              <a:t> can also stand in the circle without touching hands if they prefer.</a:t>
            </a:r>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37</a:t>
            </a:fld>
            <a:endParaRPr lang="en-US" dirty="0"/>
          </a:p>
        </p:txBody>
      </p:sp>
    </p:spTree>
    <p:extLst>
      <p:ext uri="{BB962C8B-B14F-4D97-AF65-F5344CB8AC3E}">
        <p14:creationId xmlns:p14="http://schemas.microsoft.com/office/powerpoint/2010/main" val="30835864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SAFE would like to thank the Texas Council for Developmental Disabilities for the funding for this curriculum.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AA58B-7F68-4F22-A5B3-354C37D900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20844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39</a:t>
            </a:fld>
            <a:endParaRPr lang="en-US" dirty="0"/>
          </a:p>
        </p:txBody>
      </p:sp>
    </p:spTree>
    <p:extLst>
      <p:ext uri="{BB962C8B-B14F-4D97-AF65-F5344CB8AC3E}">
        <p14:creationId xmlns:p14="http://schemas.microsoft.com/office/powerpoint/2010/main" val="1850272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 </a:t>
            </a:r>
            <a:r>
              <a:rPr lang="en-US" sz="1200" i="1" kern="1200" dirty="0">
                <a:solidFill>
                  <a:schemeClr val="tx1"/>
                </a:solidFill>
                <a:effectLst/>
                <a:latin typeface="+mn-lt"/>
                <a:ea typeface="+mn-ea"/>
                <a:cs typeface="+mn-cs"/>
              </a:rPr>
              <a:t>As</a:t>
            </a:r>
            <a:r>
              <a:rPr lang="en-US" sz="1200" i="1" kern="1200" baseline="0" dirty="0">
                <a:solidFill>
                  <a:schemeClr val="tx1"/>
                </a:solidFill>
                <a:effectLst/>
                <a:latin typeface="+mn-lt"/>
                <a:ea typeface="+mn-ea"/>
                <a:cs typeface="+mn-cs"/>
              </a:rPr>
              <a:t> part of our class today, w</a:t>
            </a:r>
            <a:r>
              <a:rPr lang="en-US" sz="1200" i="1" kern="1200" dirty="0">
                <a:solidFill>
                  <a:schemeClr val="tx1"/>
                </a:solidFill>
                <a:effectLst/>
                <a:latin typeface="+mn-lt"/>
                <a:ea typeface="+mn-ea"/>
                <a:cs typeface="+mn-cs"/>
              </a:rPr>
              <a:t>e will talk about</a:t>
            </a:r>
            <a:r>
              <a:rPr lang="en-US" sz="1200" i="1" kern="1200" baseline="0" dirty="0">
                <a:solidFill>
                  <a:schemeClr val="tx1"/>
                </a:solidFill>
                <a:effectLst/>
                <a:latin typeface="+mn-lt"/>
                <a:ea typeface="+mn-ea"/>
                <a:cs typeface="+mn-cs"/>
              </a:rPr>
              <a:t> ways that people are hurt in relationships</a:t>
            </a:r>
            <a:r>
              <a:rPr lang="en-US" sz="1200" i="1" kern="1200" dirty="0">
                <a:solidFill>
                  <a:schemeClr val="tx1"/>
                </a:solidFill>
                <a:effectLst/>
                <a:latin typeface="+mn-lt"/>
                <a:ea typeface="+mn-ea"/>
                <a:cs typeface="+mn-cs"/>
              </a:rPr>
              <a:t>. This might</a:t>
            </a:r>
            <a:r>
              <a:rPr lang="en-US" sz="1200" i="1" kern="1200" baseline="0" dirty="0">
                <a:solidFill>
                  <a:schemeClr val="tx1"/>
                </a:solidFill>
                <a:effectLst/>
                <a:latin typeface="+mn-lt"/>
                <a:ea typeface="+mn-ea"/>
                <a:cs typeface="+mn-cs"/>
              </a:rPr>
              <a:t> be hard for you if you have been hurt before</a:t>
            </a:r>
            <a:r>
              <a:rPr lang="en-US" sz="1200" i="1" kern="1200" dirty="0">
                <a:solidFill>
                  <a:schemeClr val="tx1"/>
                </a:solidFill>
                <a:effectLst/>
                <a:latin typeface="+mn-lt"/>
                <a:ea typeface="+mn-ea"/>
                <a:cs typeface="+mn-cs"/>
              </a:rPr>
              <a:t>. Remember to check in with yourself, and to take care of yourself throughout class. If you feel overwhelmed, you can always take some deep breaths, take a break, or pass on an activity. </a:t>
            </a: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a:t>
            </a:fld>
            <a:endParaRPr lang="en-US" dirty="0"/>
          </a:p>
        </p:txBody>
      </p:sp>
    </p:spTree>
    <p:extLst>
      <p:ext uri="{BB962C8B-B14F-4D97-AF65-F5344CB8AC3E}">
        <p14:creationId xmlns:p14="http://schemas.microsoft.com/office/powerpoint/2010/main" val="2969868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sz="1200" b="0" i="1" u="none" strike="noStrike" kern="1200" dirty="0">
                <a:solidFill>
                  <a:schemeClr val="tx1"/>
                </a:solidFill>
                <a:effectLst/>
                <a:latin typeface="+mn-lt"/>
                <a:ea typeface="+mn-ea"/>
                <a:cs typeface="+mn-cs"/>
              </a:rPr>
              <a:t>I wanted to remind everyone that I am a mandatory reporter to Child Protective Services (CPS) if you are under 18 years of age AND Adult Protective Services (APS) if you are 18</a:t>
            </a:r>
            <a:r>
              <a:rPr lang="en-US" sz="1200" b="0" i="1" u="none" strike="noStrike" kern="1200" baseline="0" dirty="0">
                <a:solidFill>
                  <a:schemeClr val="tx1"/>
                </a:solidFill>
                <a:effectLst/>
                <a:latin typeface="+mn-lt"/>
                <a:ea typeface="+mn-ea"/>
                <a:cs typeface="+mn-cs"/>
              </a:rPr>
              <a:t> years of age or older</a:t>
            </a:r>
            <a:r>
              <a:rPr lang="en-US" sz="1200" b="0" i="1" u="none" strike="noStrike" kern="1200" dirty="0">
                <a:solidFill>
                  <a:schemeClr val="tx1"/>
                </a:solidFill>
                <a:effectLst/>
                <a:latin typeface="+mn-lt"/>
                <a:ea typeface="+mn-ea"/>
                <a:cs typeface="+mn-cs"/>
              </a:rPr>
              <a:t>. </a:t>
            </a:r>
          </a:p>
          <a:p>
            <a:endParaRPr lang="en-US" sz="1200" b="0" i="1"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Does anyone remember what that means? Normally what we talk about in class stays in class, unless I have your consent to share. This is a private, safe place to ask questions about your relationships. </a:t>
            </a:r>
          </a:p>
          <a:p>
            <a:endParaRPr lang="en-US" sz="1200" b="0" i="1"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However, if you</a:t>
            </a:r>
            <a:r>
              <a:rPr lang="en-US" sz="1200" b="0" i="1" u="none" strike="noStrike" kern="1200" baseline="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tell me that you are being hurt, or that someone else is being hurt, I would need to let Child Protective</a:t>
            </a:r>
            <a:r>
              <a:rPr lang="en-US" sz="1200" b="0" i="1" u="none" strike="noStrike" kern="1200" baseline="0" dirty="0">
                <a:solidFill>
                  <a:schemeClr val="tx1"/>
                </a:solidFill>
                <a:effectLst/>
                <a:latin typeface="+mn-lt"/>
                <a:ea typeface="+mn-ea"/>
                <a:cs typeface="+mn-cs"/>
              </a:rPr>
              <a:t> Services know (if you are under 18 years of age) or </a:t>
            </a:r>
            <a:r>
              <a:rPr lang="en-US" sz="1200" b="0" i="1" u="none" strike="noStrike" kern="1200" dirty="0">
                <a:solidFill>
                  <a:schemeClr val="tx1"/>
                </a:solidFill>
                <a:effectLst/>
                <a:latin typeface="+mn-lt"/>
                <a:ea typeface="+mn-ea"/>
                <a:cs typeface="+mn-cs"/>
              </a:rPr>
              <a:t>Adult Protective Services know (if</a:t>
            </a:r>
            <a:r>
              <a:rPr lang="en-US" sz="1200" b="0" i="1" u="none" strike="noStrike" kern="1200" baseline="0" dirty="0">
                <a:solidFill>
                  <a:schemeClr val="tx1"/>
                </a:solidFill>
                <a:effectLst/>
                <a:latin typeface="+mn-lt"/>
                <a:ea typeface="+mn-ea"/>
                <a:cs typeface="+mn-cs"/>
              </a:rPr>
              <a:t> you are </a:t>
            </a:r>
            <a:r>
              <a:rPr lang="en-US" sz="1200" b="0" i="1" u="none" strike="noStrike" kern="1200" dirty="0">
                <a:solidFill>
                  <a:schemeClr val="tx1"/>
                </a:solidFill>
                <a:effectLst/>
                <a:latin typeface="+mn-lt"/>
                <a:ea typeface="+mn-ea"/>
                <a:cs typeface="+mn-cs"/>
              </a:rPr>
              <a:t>18</a:t>
            </a:r>
            <a:r>
              <a:rPr lang="en-US" sz="1200" b="0" i="1" u="none" strike="noStrike" kern="1200" baseline="0" dirty="0">
                <a:solidFill>
                  <a:schemeClr val="tx1"/>
                </a:solidFill>
                <a:effectLst/>
                <a:latin typeface="+mn-lt"/>
                <a:ea typeface="+mn-ea"/>
                <a:cs typeface="+mn-cs"/>
              </a:rPr>
              <a:t> years of age or older).</a:t>
            </a:r>
            <a:r>
              <a:rPr lang="en-US" sz="1200" b="0" i="1" u="none" strike="noStrike" kern="1200" dirty="0">
                <a:solidFill>
                  <a:schemeClr val="tx1"/>
                </a:solidFill>
                <a:effectLst/>
                <a:latin typeface="+mn-lt"/>
                <a:ea typeface="+mn-ea"/>
                <a:cs typeface="+mn-cs"/>
              </a:rPr>
              <a:t> </a:t>
            </a:r>
          </a:p>
          <a:p>
            <a:endParaRPr lang="en-US" sz="1200" b="0" i="1"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I would need to get you or the other person help, so that</a:t>
            </a:r>
            <a:r>
              <a:rPr lang="en-US" sz="1200" b="0" i="1" u="none" strike="noStrike" kern="1200" baseline="0" dirty="0">
                <a:solidFill>
                  <a:schemeClr val="tx1"/>
                </a:solidFill>
                <a:effectLst/>
                <a:latin typeface="+mn-lt"/>
                <a:ea typeface="+mn-ea"/>
                <a:cs typeface="+mn-cs"/>
              </a:rPr>
              <a:t> you (or the other person) is not being hurt more. </a:t>
            </a:r>
            <a:r>
              <a:rPr lang="en-US" sz="1200" b="0" i="1" u="none" strike="noStrike" kern="1200" dirty="0">
                <a:solidFill>
                  <a:schemeClr val="tx1"/>
                </a:solidFill>
                <a:effectLst/>
                <a:latin typeface="+mn-lt"/>
                <a:ea typeface="+mn-ea"/>
                <a:cs typeface="+mn-cs"/>
              </a:rPr>
              <a:t>Does anyone have any questions about that?</a:t>
            </a:r>
          </a:p>
          <a:p>
            <a:endParaRPr lang="en-US" sz="1200" b="0" i="1"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Note for facilitators: As much as we may want to, we cannot promise another person that we will make sure they are never hurt again. We can however, </a:t>
            </a:r>
            <a:r>
              <a:rPr lang="en-US" sz="1200" b="0" i="1" u="none" strike="noStrike" kern="1200" baseline="0" dirty="0">
                <a:solidFill>
                  <a:schemeClr val="tx1"/>
                </a:solidFill>
                <a:effectLst/>
                <a:latin typeface="+mn-lt"/>
                <a:ea typeface="+mn-ea"/>
                <a:cs typeface="+mn-cs"/>
              </a:rPr>
              <a:t>work now, to help a student or someone they may know– that is being </a:t>
            </a:r>
            <a:r>
              <a:rPr lang="en-US" sz="1200" b="0" i="1" u="none" strike="noStrike" kern="1200" baseline="0">
                <a:solidFill>
                  <a:schemeClr val="tx1"/>
                </a:solidFill>
                <a:effectLst/>
                <a:latin typeface="+mn-lt"/>
                <a:ea typeface="+mn-ea"/>
                <a:cs typeface="+mn-cs"/>
              </a:rPr>
              <a:t>hurt. </a:t>
            </a:r>
            <a:endParaRPr lang="en-US" sz="1200" b="0" i="1" u="none" strike="noStrike" kern="1200" baseline="0" dirty="0">
              <a:solidFill>
                <a:schemeClr val="tx1"/>
              </a:solidFill>
              <a:effectLst/>
              <a:latin typeface="+mn-lt"/>
              <a:ea typeface="+mn-ea"/>
              <a:cs typeface="+mn-cs"/>
            </a:endParaRPr>
          </a:p>
          <a:p>
            <a:endParaRPr lang="en-US" sz="1200" b="0" i="1" u="none" strike="noStrike" kern="1200" baseline="0" dirty="0">
              <a:solidFill>
                <a:schemeClr val="tx1"/>
              </a:solidFill>
              <a:effectLst/>
              <a:latin typeface="+mn-lt"/>
              <a:ea typeface="+mn-ea"/>
              <a:cs typeface="+mn-cs"/>
            </a:endParaRPr>
          </a:p>
          <a:p>
            <a:r>
              <a:rPr lang="en-US" sz="1200" b="0" i="1" u="none" strike="noStrike" kern="1200" baseline="0" dirty="0">
                <a:solidFill>
                  <a:schemeClr val="tx1"/>
                </a:solidFill>
                <a:effectLst/>
                <a:latin typeface="+mn-lt"/>
                <a:ea typeface="+mn-ea"/>
                <a:cs typeface="+mn-cs"/>
              </a:rPr>
              <a:t>  </a:t>
            </a:r>
            <a:endParaRPr lang="en-US" i="1" dirty="0"/>
          </a:p>
        </p:txBody>
      </p:sp>
      <p:sp>
        <p:nvSpPr>
          <p:cNvPr id="4" name="Slide Number Placeholder 3"/>
          <p:cNvSpPr>
            <a:spLocks noGrp="1"/>
          </p:cNvSpPr>
          <p:nvPr>
            <p:ph type="sldNum" sz="quarter" idx="10"/>
          </p:nvPr>
        </p:nvSpPr>
        <p:spPr/>
        <p:txBody>
          <a:bodyPr/>
          <a:lstStyle/>
          <a:p>
            <a:fld id="{CECF5B3D-642E-4B28-87C2-F57D0825168C}" type="slidenum">
              <a:rPr lang="en-US" smtClean="0"/>
              <a:t>5</a:t>
            </a:fld>
            <a:endParaRPr lang="en-US" dirty="0"/>
          </a:p>
        </p:txBody>
      </p:sp>
    </p:spTree>
    <p:extLst>
      <p:ext uri="{BB962C8B-B14F-4D97-AF65-F5344CB8AC3E}">
        <p14:creationId xmlns:p14="http://schemas.microsoft.com/office/powerpoint/2010/main" val="2036460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Read the agenda. Alternatively, you can ask for a student volunteer to read the agenda.</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6</a:t>
            </a:fld>
            <a:endParaRPr lang="en-US" dirty="0"/>
          </a:p>
        </p:txBody>
      </p:sp>
    </p:spTree>
    <p:extLst>
      <p:ext uri="{BB962C8B-B14F-4D97-AF65-F5344CB8AC3E}">
        <p14:creationId xmlns:p14="http://schemas.microsoft.com/office/powerpoint/2010/main" val="2783738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r>
              <a:rPr lang="en-US" baseline="0" dirty="0"/>
              <a:t> </a:t>
            </a:r>
            <a:r>
              <a:rPr lang="en-US" i="1" baseline="0" dirty="0"/>
              <a:t>Last class, we talked about the four things you need for a healthy relationship—safety, respect, equality, and communication. </a:t>
            </a:r>
          </a:p>
        </p:txBody>
      </p:sp>
      <p:sp>
        <p:nvSpPr>
          <p:cNvPr id="4" name="Slide Number Placeholder 3"/>
          <p:cNvSpPr>
            <a:spLocks noGrp="1"/>
          </p:cNvSpPr>
          <p:nvPr>
            <p:ph type="sldNum" sz="quarter" idx="10"/>
          </p:nvPr>
        </p:nvSpPr>
        <p:spPr/>
        <p:txBody>
          <a:bodyPr/>
          <a:lstStyle/>
          <a:p>
            <a:fld id="{68BAA58B-7F68-4F22-A5B3-354C37D900B1}" type="slidenum">
              <a:rPr lang="en-US" smtClean="0"/>
              <a:t>7</a:t>
            </a:fld>
            <a:endParaRPr lang="en-US" dirty="0"/>
          </a:p>
        </p:txBody>
      </p:sp>
    </p:spTree>
    <p:extLst>
      <p:ext uri="{BB962C8B-B14F-4D97-AF65-F5344CB8AC3E}">
        <p14:creationId xmlns:p14="http://schemas.microsoft.com/office/powerpoint/2010/main" val="72579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Remember, in a healthy relationship, both people</a:t>
            </a:r>
            <a:r>
              <a:rPr lang="en-US" i="1" baseline="0" dirty="0"/>
              <a:t> feel happy and good </a:t>
            </a:r>
            <a:r>
              <a:rPr lang="en-US" i="1" u="none" baseline="0" dirty="0"/>
              <a:t>most</a:t>
            </a:r>
            <a:r>
              <a:rPr lang="en-US" i="1" baseline="0" dirty="0"/>
              <a:t> of the time. You may have disagreements from time to time, but you should always feel safe when you are disagreeing.</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8</a:t>
            </a:fld>
            <a:endParaRPr lang="en-US" dirty="0"/>
          </a:p>
        </p:txBody>
      </p:sp>
    </p:spTree>
    <p:extLst>
      <p:ext uri="{BB962C8B-B14F-4D97-AF65-F5344CB8AC3E}">
        <p14:creationId xmlns:p14="http://schemas.microsoft.com/office/powerpoint/2010/main" val="4039016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Now we are going to talk about some warning signs</a:t>
            </a:r>
            <a:r>
              <a:rPr lang="en-US" sz="1200" i="1" kern="1200" baseline="0" dirty="0">
                <a:solidFill>
                  <a:schemeClr val="tx1"/>
                </a:solidFill>
                <a:effectLst/>
                <a:latin typeface="+mn-lt"/>
                <a:ea typeface="+mn-ea"/>
                <a:cs typeface="+mn-cs"/>
              </a:rPr>
              <a:t> that a relationship is becoming unhealthy.</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9</a:t>
            </a:fld>
            <a:endParaRPr lang="en-US" dirty="0"/>
          </a:p>
        </p:txBody>
      </p:sp>
    </p:spTree>
    <p:extLst>
      <p:ext uri="{BB962C8B-B14F-4D97-AF65-F5344CB8AC3E}">
        <p14:creationId xmlns:p14="http://schemas.microsoft.com/office/powerpoint/2010/main" val="3987173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3334438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265580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84943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877680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9330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9D5377-923F-4322-90A0-6BD1670A5961}" type="datetimeFigureOut">
              <a:rPr lang="en-US" smtClean="0"/>
              <a:t>5/1/26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1566961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9D5377-923F-4322-90A0-6BD1670A5961}" type="datetimeFigureOut">
              <a:rPr lang="en-US" smtClean="0"/>
              <a:t>5/1/26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568938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9D5377-923F-4322-90A0-6BD1670A5961}" type="datetimeFigureOut">
              <a:rPr lang="en-US" smtClean="0"/>
              <a:t>5/1/26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946020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D5377-923F-4322-90A0-6BD1670A5961}" type="datetimeFigureOut">
              <a:rPr lang="en-US" smtClean="0"/>
              <a:t>5/1/26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3601360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5/1/26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3888310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5/1/26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1159775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D5377-923F-4322-90A0-6BD1670A5961}" type="datetimeFigureOut">
              <a:rPr lang="en-US" smtClean="0"/>
              <a:t>5/1/26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1178E-0B9A-452E-9E86-EAE47CFDC566}" type="slidenum">
              <a:rPr lang="en-US" smtClean="0"/>
              <a:t>‹#›</a:t>
            </a:fld>
            <a:endParaRPr lang="en-US" dirty="0"/>
          </a:p>
        </p:txBody>
      </p:sp>
    </p:spTree>
    <p:extLst>
      <p:ext uri="{BB962C8B-B14F-4D97-AF65-F5344CB8AC3E}">
        <p14:creationId xmlns:p14="http://schemas.microsoft.com/office/powerpoint/2010/main" val="3982282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7.png"/><Relationship Id="rId7"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7.png"/><Relationship Id="rId7"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7.png"/><Relationship Id="rId7"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8.png"/><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1.png"/><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7.png"/><Relationship Id="rId7"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8.png"/><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1.png"/><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7.png"/><Relationship Id="rId7"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8.png"/><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7.png"/><Relationship Id="rId7"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png"/><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1.png"/><Relationship Id="rId5" Type="http://schemas.openxmlformats.org/officeDocument/2006/relationships/image" Target="../media/image32.png"/><Relationship Id="rId10" Type="http://schemas.openxmlformats.org/officeDocument/2006/relationships/image" Target="../media/image5.png"/><Relationship Id="rId4" Type="http://schemas.openxmlformats.org/officeDocument/2006/relationships/image" Target="../media/image31.png"/><Relationship Id="rId9" Type="http://schemas.openxmlformats.org/officeDocument/2006/relationships/image" Target="../media/image36.png"/></Relationships>
</file>

<file path=ppt/slides/_rels/slide2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7.png"/><Relationship Id="rId7"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58.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46.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1.png"/><Relationship Id="rId4" Type="http://schemas.openxmlformats.org/officeDocument/2006/relationships/image" Target="../media/image60.png"/></Relationships>
</file>

<file path=ppt/slides/_rels/slide2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7.png"/><Relationship Id="rId7"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50.png"/><Relationship Id="rId4" Type="http://schemas.openxmlformats.org/officeDocument/2006/relationships/image" Target="../media/image61.png"/><Relationship Id="rId9"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1.png"/><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4.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jpe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3.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1.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s>
</file>

<file path=ppt/slides/_rels/slide3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1.png"/><Relationship Id="rId5" Type="http://schemas.openxmlformats.org/officeDocument/2006/relationships/image" Target="../media/image32.png"/><Relationship Id="rId10" Type="http://schemas.openxmlformats.org/officeDocument/2006/relationships/image" Target="../media/image5.png"/><Relationship Id="rId4" Type="http://schemas.openxmlformats.org/officeDocument/2006/relationships/image" Target="../media/image31.png"/><Relationship Id="rId9"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6.png"/></Relationships>
</file>

<file path=ppt/slides/_rels/slide3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7.jpeg"/><Relationship Id="rId7" Type="http://schemas.openxmlformats.org/officeDocument/2006/relationships/image" Target="../media/image68.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51.pn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0.png"/></Relationships>
</file>

<file path=ppt/slides/_rels/slide34.xml.rels><?xml version="1.0" encoding="UTF-8" standalone="yes"?>
<Relationships xmlns="http://schemas.openxmlformats.org/package/2006/relationships"><Relationship Id="rId3" Type="http://schemas.openxmlformats.org/officeDocument/2006/relationships/image" Target="../media/image71.jpeg"/><Relationship Id="rId7"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3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76.png"/><Relationship Id="rId4" Type="http://schemas.openxmlformats.org/officeDocument/2006/relationships/image" Target="../media/image75.png"/></Relationships>
</file>

<file path=ppt/slides/_rels/slide3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76.png"/><Relationship Id="rId4" Type="http://schemas.openxmlformats.org/officeDocument/2006/relationships/image" Target="../media/image75.png"/></Relationships>
</file>

<file path=ppt/slides/_rels/slide3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9.png"/></Relationships>
</file>

<file path=ppt/slides/_rels/slide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1.png"/><Relationship Id="rId4" Type="http://schemas.openxmlformats.org/officeDocument/2006/relationships/image" Target="../media/image31.png"/><Relationship Id="rId9"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9.pn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1.png"/><Relationship Id="rId5" Type="http://schemas.openxmlformats.org/officeDocument/2006/relationships/image" Target="../media/image32.png"/><Relationship Id="rId10" Type="http://schemas.openxmlformats.org/officeDocument/2006/relationships/image" Target="../media/image5.png"/><Relationship Id="rId4" Type="http://schemas.openxmlformats.org/officeDocument/2006/relationships/image" Target="../media/image31.png"/><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7147" t="37681" r="37800" b="44734"/>
          <a:stretch/>
        </p:blipFill>
        <p:spPr>
          <a:xfrm>
            <a:off x="9939130" y="180921"/>
            <a:ext cx="1987826" cy="78648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41" y="-16329"/>
            <a:ext cx="12203541" cy="6874329"/>
          </a:xfrm>
          <a:prstGeom prst="rect">
            <a:avLst/>
          </a:prstGeom>
        </p:spPr>
      </p:pic>
      <p:sp>
        <p:nvSpPr>
          <p:cNvPr id="5"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all" spc="0" normalizeH="0" baseline="0" noProof="0" dirty="0">
                <a:ln>
                  <a:noFill/>
                </a:ln>
                <a:solidFill>
                  <a:prstClr val="black"/>
                </a:solidFill>
                <a:effectLst/>
                <a:uLnTx/>
                <a:uFillTx/>
                <a:latin typeface="Verdana"/>
                <a:ea typeface="+mn-ea"/>
              </a:rPr>
              <a:t>© 2026 SAFE Disability Services Program</a:t>
            </a:r>
          </a:p>
        </p:txBody>
      </p:sp>
      <p:pic>
        <p:nvPicPr>
          <p:cNvPr id="6" name="Picture 5">
            <a:extLst>
              <a:ext uri="{FF2B5EF4-FFF2-40B4-BE49-F238E27FC236}">
                <a16:creationId xmlns:a16="http://schemas.microsoft.com/office/drawing/2014/main" id="{7473FAAE-F72B-0A1D-DB96-7CCA0FB67E7A}"/>
              </a:ext>
            </a:extLst>
          </p:cNvPr>
          <p:cNvPicPr>
            <a:picLocks noChangeAspect="1"/>
          </p:cNvPicPr>
          <p:nvPr/>
        </p:nvPicPr>
        <p:blipFill>
          <a:blip r:embed="rId5"/>
          <a:stretch>
            <a:fillRect/>
          </a:stretch>
        </p:blipFill>
        <p:spPr>
          <a:xfrm>
            <a:off x="462462" y="-16329"/>
            <a:ext cx="878805" cy="983738"/>
          </a:xfrm>
          <a:prstGeom prst="rect">
            <a:avLst/>
          </a:prstGeom>
        </p:spPr>
      </p:pic>
      <p:sp>
        <p:nvSpPr>
          <p:cNvPr id="7" name="TextBox 6">
            <a:extLst>
              <a:ext uri="{FF2B5EF4-FFF2-40B4-BE49-F238E27FC236}">
                <a16:creationId xmlns:a16="http://schemas.microsoft.com/office/drawing/2014/main" id="{81022BC1-31B7-A4F6-EC69-5283D645E037}"/>
              </a:ext>
            </a:extLst>
          </p:cNvPr>
          <p:cNvSpPr txBox="1"/>
          <p:nvPr/>
        </p:nvSpPr>
        <p:spPr>
          <a:xfrm>
            <a:off x="1456266" y="967409"/>
            <a:ext cx="6265334" cy="646331"/>
          </a:xfrm>
          <a:prstGeom prst="rect">
            <a:avLst/>
          </a:prstGeom>
          <a:noFill/>
          <a:ln w="19050">
            <a:noFill/>
          </a:ln>
        </p:spPr>
        <p:txBody>
          <a:bodyPr wrap="square" rtlCol="0">
            <a:spAutoFit/>
          </a:bodyPr>
          <a:lstStyle/>
          <a:p>
            <a:pPr algn="ctr"/>
            <a:r>
              <a:rPr lang="en-US" sz="3600" b="1" dirty="0">
                <a:latin typeface="Comic Sans MS" panose="030F0702030302020204" pitchFamily="66" charset="0"/>
                <a:cs typeface="Arial" panose="020B0604020202020204" pitchFamily="34" charset="0"/>
              </a:rPr>
              <a:t>for High School Students</a:t>
            </a:r>
          </a:p>
        </p:txBody>
      </p:sp>
    </p:spTree>
    <p:extLst>
      <p:ext uri="{BB962C8B-B14F-4D97-AF65-F5344CB8AC3E}">
        <p14:creationId xmlns:p14="http://schemas.microsoft.com/office/powerpoint/2010/main" val="2664959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2192" y="-12192"/>
            <a:ext cx="2088777" cy="169433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72083"/>
            <a:ext cx="6440876" cy="3630642"/>
          </a:xfrm>
          <a:prstGeom prst="rect">
            <a:avLst/>
          </a:prstGeom>
        </p:spPr>
      </p:pic>
      <p:grpSp>
        <p:nvGrpSpPr>
          <p:cNvPr id="12" name="Group 11"/>
          <p:cNvGrpSpPr/>
          <p:nvPr/>
        </p:nvGrpSpPr>
        <p:grpSpPr>
          <a:xfrm>
            <a:off x="6453068" y="2070359"/>
            <a:ext cx="5799711" cy="3938374"/>
            <a:chOff x="6352683" y="1588900"/>
            <a:chExt cx="5034645" cy="3367148"/>
          </a:xfrm>
        </p:grpSpPr>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r="40821"/>
            <a:stretch/>
          </p:blipFill>
          <p:spPr>
            <a:xfrm>
              <a:off x="6352683" y="1588900"/>
              <a:ext cx="3535029" cy="3367148"/>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61016"/>
            <a:stretch/>
          </p:blipFill>
          <p:spPr>
            <a:xfrm>
              <a:off x="9058656" y="1588900"/>
              <a:ext cx="2328672" cy="3367148"/>
            </a:xfrm>
            <a:prstGeom prst="rect">
              <a:avLst/>
            </a:prstGeom>
          </p:spPr>
        </p:pic>
      </p:gr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86769" r="8073" b="22092"/>
          <a:stretch/>
        </p:blipFill>
        <p:spPr>
          <a:xfrm>
            <a:off x="5938081" y="1304545"/>
            <a:ext cx="627531" cy="5419880"/>
          </a:xfrm>
          <a:prstGeom prst="rect">
            <a:avLst/>
          </a:prstGeom>
        </p:spPr>
      </p:pic>
      <p:sp>
        <p:nvSpPr>
          <p:cNvPr id="14" name="TextBox 13"/>
          <p:cNvSpPr txBox="1"/>
          <p:nvPr/>
        </p:nvSpPr>
        <p:spPr>
          <a:xfrm>
            <a:off x="2109793" y="829789"/>
            <a:ext cx="3828288" cy="923330"/>
          </a:xfrm>
          <a:prstGeom prst="rect">
            <a:avLst/>
          </a:prstGeom>
          <a:noFill/>
        </p:spPr>
        <p:txBody>
          <a:bodyPr wrap="square" rtlCol="0">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Healthy</a:t>
            </a:r>
          </a:p>
        </p:txBody>
      </p:sp>
      <p:sp>
        <p:nvSpPr>
          <p:cNvPr id="15" name="TextBox 14"/>
          <p:cNvSpPr txBox="1"/>
          <p:nvPr/>
        </p:nvSpPr>
        <p:spPr>
          <a:xfrm>
            <a:off x="6821593" y="893002"/>
            <a:ext cx="5067300" cy="923330"/>
          </a:xfrm>
          <a:prstGeom prst="rect">
            <a:avLst/>
          </a:prstGeom>
          <a:noFill/>
        </p:spPr>
        <p:txBody>
          <a:bodyPr wrap="square" rtlCol="0">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Warning Sign</a:t>
            </a:r>
          </a:p>
        </p:txBody>
      </p:sp>
      <p:pic>
        <p:nvPicPr>
          <p:cNvPr id="24" name="Picture 23"/>
          <p:cNvPicPr>
            <a:picLocks noChangeAspect="1"/>
          </p:cNvPicPr>
          <p:nvPr/>
        </p:nvPicPr>
        <p:blipFill rotWithShape="1">
          <a:blip r:embed="rId6" cstate="print">
            <a:extLst>
              <a:ext uri="{28A0092B-C50C-407E-A947-70E740481C1C}">
                <a14:useLocalDpi xmlns:a14="http://schemas.microsoft.com/office/drawing/2010/main" val="0"/>
              </a:ext>
            </a:extLst>
          </a:blip>
          <a:srcRect t="4183" r="67947" b="43399"/>
          <a:stretch/>
        </p:blipFill>
        <p:spPr>
          <a:xfrm>
            <a:off x="1938915" y="4703270"/>
            <a:ext cx="1857975" cy="1712754"/>
          </a:xfrm>
          <a:prstGeom prst="rect">
            <a:avLst/>
          </a:prstGeom>
        </p:spPr>
      </p:pic>
      <p:pic>
        <p:nvPicPr>
          <p:cNvPr id="25" name="Picture 24"/>
          <p:cNvPicPr>
            <a:picLocks noChangeAspect="1"/>
          </p:cNvPicPr>
          <p:nvPr/>
        </p:nvPicPr>
        <p:blipFill rotWithShape="1">
          <a:blip r:embed="rId7" cstate="print">
            <a:extLst>
              <a:ext uri="{28A0092B-C50C-407E-A947-70E740481C1C}">
                <a14:useLocalDpi xmlns:a14="http://schemas.microsoft.com/office/drawing/2010/main" val="0"/>
              </a:ext>
            </a:extLst>
          </a:blip>
          <a:srcRect l="69863" t="8889" r="3242" b="38562"/>
          <a:stretch/>
        </p:blipFill>
        <p:spPr>
          <a:xfrm>
            <a:off x="8489174" y="4740702"/>
            <a:ext cx="1521126" cy="1675322"/>
          </a:xfrm>
          <a:prstGeom prst="rect">
            <a:avLst/>
          </a:prstGeom>
        </p:spPr>
      </p:pic>
      <p:pic>
        <p:nvPicPr>
          <p:cNvPr id="16" name="Picture 15"/>
          <p:cNvPicPr>
            <a:picLocks noChangeAspect="1"/>
          </p:cNvPicPr>
          <p:nvPr/>
        </p:nvPicPr>
        <p:blipFill rotWithShape="1">
          <a:blip r:embed="rId8"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7"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4232624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2192" y="-12192"/>
            <a:ext cx="2088777" cy="1694330"/>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884" t="48105" r="15620" b="40523"/>
          <a:stretch/>
        </p:blipFill>
        <p:spPr>
          <a:xfrm>
            <a:off x="311202" y="3955692"/>
            <a:ext cx="11815482" cy="779929"/>
          </a:xfrm>
          <a:prstGeom prst="rect">
            <a:avLst/>
          </a:prstGeom>
        </p:spPr>
      </p:pic>
      <p:grpSp>
        <p:nvGrpSpPr>
          <p:cNvPr id="11" name="Group 10"/>
          <p:cNvGrpSpPr/>
          <p:nvPr/>
        </p:nvGrpSpPr>
        <p:grpSpPr>
          <a:xfrm>
            <a:off x="2076585" y="4773539"/>
            <a:ext cx="3349180" cy="1451974"/>
            <a:chOff x="1836954" y="3491605"/>
            <a:chExt cx="3564835" cy="1641137"/>
          </a:xfrm>
        </p:grpSpPr>
        <p:sp>
          <p:nvSpPr>
            <p:cNvPr id="12" name="Rectangle 11"/>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sp>
          <p:nvSpPr>
            <p:cNvPr id="14" name="Title 1"/>
            <p:cNvSpPr txBox="1">
              <a:spLocks/>
            </p:cNvSpPr>
            <p:nvPr/>
          </p:nvSpPr>
          <p:spPr>
            <a:xfrm>
              <a:off x="3704749" y="3835107"/>
              <a:ext cx="1697040"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Tahoma" panose="020B0604030504040204" pitchFamily="34" charset="0"/>
                  <a:ea typeface="Tahoma" panose="020B0604030504040204" pitchFamily="34" charset="0"/>
                  <a:cs typeface="Tahoma" panose="020B0604030504040204" pitchFamily="34" charset="0"/>
                </a:rPr>
                <a:t>Healthy</a:t>
              </a:r>
            </a:p>
          </p:txBody>
        </p:sp>
      </p:grpSp>
      <p:grpSp>
        <p:nvGrpSpPr>
          <p:cNvPr id="15" name="Group 14"/>
          <p:cNvGrpSpPr/>
          <p:nvPr/>
        </p:nvGrpSpPr>
        <p:grpSpPr>
          <a:xfrm>
            <a:off x="6662948" y="4735621"/>
            <a:ext cx="3660312" cy="1489892"/>
            <a:chOff x="6790211" y="3503108"/>
            <a:chExt cx="3680658" cy="1643555"/>
          </a:xfrm>
        </p:grpSpPr>
        <p:sp>
          <p:nvSpPr>
            <p:cNvPr id="16" name="Rectangle 15"/>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18" name="Title 1"/>
            <p:cNvSpPr txBox="1">
              <a:spLocks/>
            </p:cNvSpPr>
            <p:nvPr/>
          </p:nvSpPr>
          <p:spPr>
            <a:xfrm>
              <a:off x="8310753" y="3727496"/>
              <a:ext cx="2160116" cy="11947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Warning</a:t>
              </a:r>
            </a:p>
            <a:p>
              <a:pPr algn="ctr"/>
              <a:r>
                <a:rPr lang="en-US" sz="2400" b="1" dirty="0">
                  <a:latin typeface="Tahoma" panose="020B0604030504040204" pitchFamily="34" charset="0"/>
                  <a:ea typeface="Tahoma" panose="020B0604030504040204" pitchFamily="34" charset="0"/>
                  <a:cs typeface="Tahoma" panose="020B0604030504040204" pitchFamily="34" charset="0"/>
                </a:rPr>
                <a:t>Sign</a:t>
              </a:r>
            </a:p>
          </p:txBody>
        </p:sp>
      </p:grpSp>
      <p:sp>
        <p:nvSpPr>
          <p:cNvPr id="19" name="TextBox 18"/>
          <p:cNvSpPr txBox="1"/>
          <p:nvPr/>
        </p:nvSpPr>
        <p:spPr>
          <a:xfrm>
            <a:off x="7527992" y="1536486"/>
            <a:ext cx="3654097" cy="1754326"/>
          </a:xfrm>
          <a:prstGeom prst="rect">
            <a:avLst/>
          </a:prstGeom>
          <a:noFill/>
        </p:spPr>
        <p:txBody>
          <a:bodyPr wrap="square" rtlCol="0">
            <a:sp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Your friend respects your boundaries.</a:t>
            </a:r>
          </a:p>
        </p:txBody>
      </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8802" y="275664"/>
            <a:ext cx="6860238" cy="3867031"/>
          </a:xfrm>
          <a:prstGeom prst="rect">
            <a:avLst/>
          </a:prstGeom>
        </p:spPr>
      </p:pic>
      <p:pic>
        <p:nvPicPr>
          <p:cNvPr id="21" name="Picture 20"/>
          <p:cNvPicPr>
            <a:picLocks noChangeAspect="1"/>
          </p:cNvPicPr>
          <p:nvPr/>
        </p:nvPicPr>
        <p:blipFill rotWithShape="1">
          <a:blip r:embed="rId7">
            <a:extLst>
              <a:ext uri="{28A0092B-C50C-407E-A947-70E740481C1C}">
                <a14:useLocalDpi xmlns:a14="http://schemas.microsoft.com/office/drawing/2010/main" val="0"/>
              </a:ext>
            </a:extLst>
          </a:blip>
          <a:srcRect l="20198" t="1049" r="39414" b="50331"/>
          <a:stretch/>
        </p:blipFill>
        <p:spPr>
          <a:xfrm rot="582895">
            <a:off x="4046826" y="374763"/>
            <a:ext cx="3479016" cy="2360761"/>
          </a:xfrm>
          <a:prstGeom prst="rect">
            <a:avLst/>
          </a:prstGeom>
        </p:spPr>
      </p:pic>
      <p:sp>
        <p:nvSpPr>
          <p:cNvPr id="23" name="TextBox 22"/>
          <p:cNvSpPr txBox="1"/>
          <p:nvPr/>
        </p:nvSpPr>
        <p:spPr>
          <a:xfrm>
            <a:off x="4600923" y="628778"/>
            <a:ext cx="2337759" cy="1569660"/>
          </a:xfrm>
          <a:prstGeom prst="rect">
            <a:avLst/>
          </a:prstGeom>
          <a:noFill/>
        </p:spPr>
        <p:txBody>
          <a:bodyPr wrap="square" rtlCol="0">
            <a:spAutoFit/>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If you don’t want to do that activity, we won’t do it</a:t>
            </a:r>
          </a:p>
        </p:txBody>
      </p:sp>
      <p:pic>
        <p:nvPicPr>
          <p:cNvPr id="22" name="Picture 21"/>
          <p:cNvPicPr>
            <a:picLocks noChangeAspect="1"/>
          </p:cNvPicPr>
          <p:nvPr/>
        </p:nvPicPr>
        <p:blipFill rotWithShape="1">
          <a:blip r:embed="rId8" cstate="print">
            <a:extLst>
              <a:ext uri="{28A0092B-C50C-407E-A947-70E740481C1C}">
                <a14:useLocalDpi xmlns:a14="http://schemas.microsoft.com/office/drawing/2010/main" val="0"/>
              </a:ext>
            </a:extLst>
          </a:blip>
          <a:srcRect l="37147" t="37681" r="37800" b="44734"/>
          <a:stretch/>
        </p:blipFill>
        <p:spPr>
          <a:xfrm>
            <a:off x="10532810" y="306518"/>
            <a:ext cx="1370700" cy="542321"/>
          </a:xfrm>
          <a:prstGeom prst="rect">
            <a:avLst/>
          </a:prstGeom>
        </p:spPr>
      </p:pic>
      <p:sp>
        <p:nvSpPr>
          <p:cNvPr id="24"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750253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2192" y="-12192"/>
            <a:ext cx="2088777" cy="1694330"/>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884" t="48105" r="15620" b="40523"/>
          <a:stretch/>
        </p:blipFill>
        <p:spPr>
          <a:xfrm>
            <a:off x="182880" y="3960577"/>
            <a:ext cx="11815482" cy="779929"/>
          </a:xfrm>
          <a:prstGeom prst="rect">
            <a:avLst/>
          </a:prstGeom>
        </p:spPr>
      </p:pic>
      <p:sp>
        <p:nvSpPr>
          <p:cNvPr id="17" name="TextBox 16"/>
          <p:cNvSpPr txBox="1"/>
          <p:nvPr/>
        </p:nvSpPr>
        <p:spPr>
          <a:xfrm>
            <a:off x="6297130" y="1697669"/>
            <a:ext cx="4157300" cy="1754326"/>
          </a:xfrm>
          <a:prstGeom prst="rect">
            <a:avLst/>
          </a:prstGeom>
          <a:noFill/>
        </p:spPr>
        <p:txBody>
          <a:bodyPr wrap="square" rtlCol="0">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Your friend listens when you talk to them.</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973" y="-40629"/>
            <a:ext cx="7689338" cy="4334384"/>
          </a:xfrm>
          <a:prstGeom prst="rect">
            <a:avLst/>
          </a:prstGeom>
        </p:spPr>
      </p:pic>
      <p:pic>
        <p:nvPicPr>
          <p:cNvPr id="19" name="Picture 18"/>
          <p:cNvPicPr>
            <a:picLocks noChangeAspect="1"/>
          </p:cNvPicPr>
          <p:nvPr/>
        </p:nvPicPr>
        <p:blipFill rotWithShape="1">
          <a:blip r:embed="rId5">
            <a:extLst>
              <a:ext uri="{28A0092B-C50C-407E-A947-70E740481C1C}">
                <a14:useLocalDpi xmlns:a14="http://schemas.microsoft.com/office/drawing/2010/main" val="0"/>
              </a:ext>
            </a:extLst>
          </a:blip>
          <a:srcRect l="15954" t="58928" r="41684" b="-679"/>
          <a:stretch/>
        </p:blipFill>
        <p:spPr>
          <a:xfrm>
            <a:off x="4320013" y="-54351"/>
            <a:ext cx="4007691" cy="2529921"/>
          </a:xfrm>
          <a:prstGeom prst="rect">
            <a:avLst/>
          </a:prstGeom>
        </p:spPr>
      </p:pic>
      <p:sp>
        <p:nvSpPr>
          <p:cNvPr id="20" name="TextBox 19"/>
          <p:cNvSpPr txBox="1"/>
          <p:nvPr/>
        </p:nvSpPr>
        <p:spPr>
          <a:xfrm>
            <a:off x="4845540" y="432183"/>
            <a:ext cx="3149920" cy="830997"/>
          </a:xfrm>
          <a:prstGeom prst="rect">
            <a:avLst/>
          </a:prstGeom>
          <a:noFill/>
        </p:spPr>
        <p:txBody>
          <a:bodyPr wrap="square" rtlCol="0">
            <a:spAutoFit/>
          </a:bodyPr>
          <a:lstStyle/>
          <a:p>
            <a:r>
              <a:rPr lang="en-US" sz="2400" dirty="0"/>
              <a:t>I hear you. How can I help?</a:t>
            </a:r>
          </a:p>
        </p:txBody>
      </p:sp>
      <p:pic>
        <p:nvPicPr>
          <p:cNvPr id="21" name="Picture 20"/>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23"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grpSp>
        <p:nvGrpSpPr>
          <p:cNvPr id="24" name="Group 23"/>
          <p:cNvGrpSpPr/>
          <p:nvPr/>
        </p:nvGrpSpPr>
        <p:grpSpPr>
          <a:xfrm>
            <a:off x="2076585" y="4773539"/>
            <a:ext cx="3349180" cy="1451974"/>
            <a:chOff x="1836954" y="3491605"/>
            <a:chExt cx="3564835" cy="1641137"/>
          </a:xfrm>
        </p:grpSpPr>
        <p:sp>
          <p:nvSpPr>
            <p:cNvPr id="25" name="Rectangle 24"/>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p:cNvPicPr>
              <a:picLocks noChangeAspect="1"/>
            </p:cNvPicPr>
            <p:nvPr/>
          </p:nvPicPr>
          <p:blipFill rotWithShape="1">
            <a:blip r:embed="rId7"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sp>
          <p:nvSpPr>
            <p:cNvPr id="27" name="Title 1"/>
            <p:cNvSpPr txBox="1">
              <a:spLocks/>
            </p:cNvSpPr>
            <p:nvPr/>
          </p:nvSpPr>
          <p:spPr>
            <a:xfrm>
              <a:off x="3704749" y="3835107"/>
              <a:ext cx="1697040"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Tahoma" panose="020B0604030504040204" pitchFamily="34" charset="0"/>
                  <a:ea typeface="Tahoma" panose="020B0604030504040204" pitchFamily="34" charset="0"/>
                  <a:cs typeface="Tahoma" panose="020B0604030504040204" pitchFamily="34" charset="0"/>
                </a:rPr>
                <a:t>Healthy</a:t>
              </a:r>
            </a:p>
          </p:txBody>
        </p:sp>
      </p:grpSp>
      <p:grpSp>
        <p:nvGrpSpPr>
          <p:cNvPr id="28" name="Group 27"/>
          <p:cNvGrpSpPr/>
          <p:nvPr/>
        </p:nvGrpSpPr>
        <p:grpSpPr>
          <a:xfrm>
            <a:off x="6662948" y="4735621"/>
            <a:ext cx="3660312" cy="1489892"/>
            <a:chOff x="6790211" y="3503108"/>
            <a:chExt cx="3680658" cy="1643555"/>
          </a:xfrm>
        </p:grpSpPr>
        <p:sp>
          <p:nvSpPr>
            <p:cNvPr id="29" name="Rectangle 28"/>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p:cNvPicPr>
              <a:picLocks noChangeAspect="1"/>
            </p:cNvPicPr>
            <p:nvPr/>
          </p:nvPicPr>
          <p:blipFill rotWithShape="1">
            <a:blip r:embed="rId8"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31" name="Title 1"/>
            <p:cNvSpPr txBox="1">
              <a:spLocks/>
            </p:cNvSpPr>
            <p:nvPr/>
          </p:nvSpPr>
          <p:spPr>
            <a:xfrm>
              <a:off x="8310753" y="3727496"/>
              <a:ext cx="2160116" cy="11947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Warning</a:t>
              </a:r>
            </a:p>
            <a:p>
              <a:pPr algn="ctr"/>
              <a:r>
                <a:rPr lang="en-US" sz="2400" b="1" dirty="0">
                  <a:latin typeface="Tahoma" panose="020B0604030504040204" pitchFamily="34" charset="0"/>
                  <a:ea typeface="Tahoma" panose="020B0604030504040204" pitchFamily="34" charset="0"/>
                  <a:cs typeface="Tahoma" panose="020B0604030504040204" pitchFamily="34" charset="0"/>
                </a:rPr>
                <a:t>Sign</a:t>
              </a:r>
            </a:p>
          </p:txBody>
        </p:sp>
      </p:grpSp>
    </p:spTree>
    <p:extLst>
      <p:ext uri="{BB962C8B-B14F-4D97-AF65-F5344CB8AC3E}">
        <p14:creationId xmlns:p14="http://schemas.microsoft.com/office/powerpoint/2010/main" val="1659138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2192" y="-12192"/>
            <a:ext cx="2088777" cy="1694330"/>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884" t="48105" r="15620" b="40523"/>
          <a:stretch/>
        </p:blipFill>
        <p:spPr>
          <a:xfrm>
            <a:off x="165177" y="3996612"/>
            <a:ext cx="11815482" cy="779929"/>
          </a:xfrm>
          <a:prstGeom prst="rect">
            <a:avLst/>
          </a:prstGeom>
        </p:spPr>
      </p:pic>
      <p:sp>
        <p:nvSpPr>
          <p:cNvPr id="18" name="TextBox 17"/>
          <p:cNvSpPr txBox="1"/>
          <p:nvPr/>
        </p:nvSpPr>
        <p:spPr>
          <a:xfrm>
            <a:off x="7030932" y="1138365"/>
            <a:ext cx="4030024" cy="2308324"/>
          </a:xfrm>
          <a:prstGeom prst="rect">
            <a:avLst/>
          </a:prstGeom>
          <a:noFill/>
        </p:spPr>
        <p:txBody>
          <a:bodyPr wrap="square" rtlCol="0">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Your friend tells you what you can and can not post online.</a:t>
            </a:r>
          </a:p>
        </p:txBody>
      </p:sp>
      <p:pic>
        <p:nvPicPr>
          <p:cNvPr id="1027" name="C22F52AE-47F3-4F7E-BEDC-19921ED79814" descr="C22F52AE-47F3-4F7E-BEDC-19921ED798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196" y="205851"/>
            <a:ext cx="7198353" cy="4052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085407" y="3460041"/>
            <a:ext cx="2414016" cy="523220"/>
          </a:xfrm>
          <a:prstGeom prst="rect">
            <a:avLst/>
          </a:prstGeom>
          <a:noFill/>
        </p:spPr>
        <p:txBody>
          <a:bodyPr wrap="square" rtlCol="0">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Take this down now!</a:t>
            </a:r>
          </a:p>
          <a:p>
            <a:r>
              <a:rPr lang="en-US" sz="1400" dirty="0">
                <a:latin typeface="Tahoma" panose="020B0604030504040204" pitchFamily="34" charset="0"/>
                <a:ea typeface="Tahoma" panose="020B0604030504040204" pitchFamily="34" charset="0"/>
                <a:cs typeface="Tahoma" panose="020B0604030504040204" pitchFamily="34" charset="0"/>
              </a:rPr>
              <a:t>I told you not to post it!</a:t>
            </a:r>
          </a:p>
        </p:txBody>
      </p:sp>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20"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grpSp>
        <p:nvGrpSpPr>
          <p:cNvPr id="21" name="Group 20"/>
          <p:cNvGrpSpPr/>
          <p:nvPr/>
        </p:nvGrpSpPr>
        <p:grpSpPr>
          <a:xfrm>
            <a:off x="2076585" y="4773539"/>
            <a:ext cx="3349180" cy="1451974"/>
            <a:chOff x="1836954" y="3491605"/>
            <a:chExt cx="3564835" cy="1641137"/>
          </a:xfrm>
        </p:grpSpPr>
        <p:sp>
          <p:nvSpPr>
            <p:cNvPr id="22" name="Rectangle 21"/>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p:nvPicPr>
          <p:blipFill rotWithShape="1">
            <a:blip r:embed="rId6"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sp>
          <p:nvSpPr>
            <p:cNvPr id="24" name="Title 1"/>
            <p:cNvSpPr txBox="1">
              <a:spLocks/>
            </p:cNvSpPr>
            <p:nvPr/>
          </p:nvSpPr>
          <p:spPr>
            <a:xfrm>
              <a:off x="3704749" y="3835107"/>
              <a:ext cx="1697040"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Tahoma" panose="020B0604030504040204" pitchFamily="34" charset="0"/>
                  <a:ea typeface="Tahoma" panose="020B0604030504040204" pitchFamily="34" charset="0"/>
                  <a:cs typeface="Tahoma" panose="020B0604030504040204" pitchFamily="34" charset="0"/>
                </a:rPr>
                <a:t>Healthy</a:t>
              </a:r>
            </a:p>
          </p:txBody>
        </p:sp>
      </p:grpSp>
      <p:grpSp>
        <p:nvGrpSpPr>
          <p:cNvPr id="25" name="Group 24"/>
          <p:cNvGrpSpPr/>
          <p:nvPr/>
        </p:nvGrpSpPr>
        <p:grpSpPr>
          <a:xfrm>
            <a:off x="6662948" y="4735621"/>
            <a:ext cx="3660312" cy="1489892"/>
            <a:chOff x="6790211" y="3503108"/>
            <a:chExt cx="3680658" cy="1643555"/>
          </a:xfrm>
        </p:grpSpPr>
        <p:sp>
          <p:nvSpPr>
            <p:cNvPr id="26" name="Rectangle 25"/>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p:cNvPicPr>
              <a:picLocks noChangeAspect="1"/>
            </p:cNvPicPr>
            <p:nvPr/>
          </p:nvPicPr>
          <p:blipFill rotWithShape="1">
            <a:blip r:embed="rId7"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28" name="Title 1"/>
            <p:cNvSpPr txBox="1">
              <a:spLocks/>
            </p:cNvSpPr>
            <p:nvPr/>
          </p:nvSpPr>
          <p:spPr>
            <a:xfrm>
              <a:off x="8310753" y="3727496"/>
              <a:ext cx="2160116" cy="11947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Warning</a:t>
              </a:r>
            </a:p>
            <a:p>
              <a:pPr algn="ctr"/>
              <a:r>
                <a:rPr lang="en-US" sz="2400" b="1" dirty="0">
                  <a:latin typeface="Tahoma" panose="020B0604030504040204" pitchFamily="34" charset="0"/>
                  <a:ea typeface="Tahoma" panose="020B0604030504040204" pitchFamily="34" charset="0"/>
                  <a:cs typeface="Tahoma" panose="020B0604030504040204" pitchFamily="34" charset="0"/>
                </a:rPr>
                <a:t>Sign</a:t>
              </a:r>
            </a:p>
          </p:txBody>
        </p:sp>
      </p:grpSp>
    </p:spTree>
    <p:extLst>
      <p:ext uri="{BB962C8B-B14F-4D97-AF65-F5344CB8AC3E}">
        <p14:creationId xmlns:p14="http://schemas.microsoft.com/office/powerpoint/2010/main" val="4188409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2192" y="-12192"/>
            <a:ext cx="2088777" cy="1694330"/>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884" t="48105" r="15620" b="40523"/>
          <a:stretch/>
        </p:blipFill>
        <p:spPr>
          <a:xfrm>
            <a:off x="182880" y="3960577"/>
            <a:ext cx="11815482" cy="779929"/>
          </a:xfrm>
          <a:prstGeom prst="rect">
            <a:avLst/>
          </a:prstGeom>
        </p:spPr>
      </p:pic>
      <p:sp>
        <p:nvSpPr>
          <p:cNvPr id="17" name="TextBox 16"/>
          <p:cNvSpPr txBox="1"/>
          <p:nvPr/>
        </p:nvSpPr>
        <p:spPr>
          <a:xfrm>
            <a:off x="6421238" y="1521504"/>
            <a:ext cx="4527084" cy="1754326"/>
          </a:xfrm>
          <a:prstGeom prst="rect">
            <a:avLst/>
          </a:prstGeom>
          <a:noFill/>
        </p:spPr>
        <p:txBody>
          <a:bodyPr wrap="square" rtlCol="0">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Your friend uses I statements when they are upset.</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551" y="446154"/>
            <a:ext cx="7362014" cy="4149876"/>
          </a:xfrm>
          <a:prstGeom prst="rect">
            <a:avLst/>
          </a:prstGeom>
        </p:spPr>
      </p:pic>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l="15954" t="58928" r="41684" b="-679"/>
          <a:stretch/>
        </p:blipFill>
        <p:spPr>
          <a:xfrm>
            <a:off x="4353689" y="-367802"/>
            <a:ext cx="4486685" cy="2832294"/>
          </a:xfrm>
          <a:prstGeom prst="rect">
            <a:avLst/>
          </a:prstGeom>
        </p:spPr>
      </p:pic>
      <p:sp>
        <p:nvSpPr>
          <p:cNvPr id="3" name="TextBox 2"/>
          <p:cNvSpPr txBox="1"/>
          <p:nvPr/>
        </p:nvSpPr>
        <p:spPr>
          <a:xfrm>
            <a:off x="4892977" y="226370"/>
            <a:ext cx="3717916" cy="830997"/>
          </a:xfrm>
          <a:prstGeom prst="rect">
            <a:avLst/>
          </a:prstGeom>
          <a:noFill/>
        </p:spPr>
        <p:txBody>
          <a:bodyPr wrap="square" rtlCol="0">
            <a:spAutoFit/>
          </a:bodyPr>
          <a:lstStyle/>
          <a:p>
            <a:r>
              <a:rPr lang="en-US" sz="2400" dirty="0"/>
              <a:t>I feel upset because you said you don’t like my shirt.</a:t>
            </a:r>
          </a:p>
        </p:txBody>
      </p:sp>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20"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grpSp>
        <p:nvGrpSpPr>
          <p:cNvPr id="21" name="Group 20"/>
          <p:cNvGrpSpPr/>
          <p:nvPr/>
        </p:nvGrpSpPr>
        <p:grpSpPr>
          <a:xfrm>
            <a:off x="2076585" y="4773539"/>
            <a:ext cx="3349180" cy="1451974"/>
            <a:chOff x="1836954" y="3491605"/>
            <a:chExt cx="3564835" cy="1641137"/>
          </a:xfrm>
        </p:grpSpPr>
        <p:sp>
          <p:nvSpPr>
            <p:cNvPr id="22" name="Rectangle 21"/>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p:nvPicPr>
          <p:blipFill rotWithShape="1">
            <a:blip r:embed="rId7"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sp>
          <p:nvSpPr>
            <p:cNvPr id="24" name="Title 1"/>
            <p:cNvSpPr txBox="1">
              <a:spLocks/>
            </p:cNvSpPr>
            <p:nvPr/>
          </p:nvSpPr>
          <p:spPr>
            <a:xfrm>
              <a:off x="3704749" y="3835107"/>
              <a:ext cx="1697040"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Tahoma" panose="020B0604030504040204" pitchFamily="34" charset="0"/>
                  <a:ea typeface="Tahoma" panose="020B0604030504040204" pitchFamily="34" charset="0"/>
                  <a:cs typeface="Tahoma" panose="020B0604030504040204" pitchFamily="34" charset="0"/>
                </a:rPr>
                <a:t>Healthy</a:t>
              </a:r>
            </a:p>
          </p:txBody>
        </p:sp>
      </p:grpSp>
      <p:grpSp>
        <p:nvGrpSpPr>
          <p:cNvPr id="25" name="Group 24"/>
          <p:cNvGrpSpPr/>
          <p:nvPr/>
        </p:nvGrpSpPr>
        <p:grpSpPr>
          <a:xfrm>
            <a:off x="6662948" y="4735621"/>
            <a:ext cx="3660312" cy="1489892"/>
            <a:chOff x="6790211" y="3503108"/>
            <a:chExt cx="3680658" cy="1643555"/>
          </a:xfrm>
        </p:grpSpPr>
        <p:sp>
          <p:nvSpPr>
            <p:cNvPr id="26" name="Rectangle 25"/>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p:cNvPicPr>
              <a:picLocks noChangeAspect="1"/>
            </p:cNvPicPr>
            <p:nvPr/>
          </p:nvPicPr>
          <p:blipFill rotWithShape="1">
            <a:blip r:embed="rId8"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28" name="Title 1"/>
            <p:cNvSpPr txBox="1">
              <a:spLocks/>
            </p:cNvSpPr>
            <p:nvPr/>
          </p:nvSpPr>
          <p:spPr>
            <a:xfrm>
              <a:off x="8310753" y="3727496"/>
              <a:ext cx="2160116" cy="11947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Warning</a:t>
              </a:r>
            </a:p>
            <a:p>
              <a:pPr algn="ctr"/>
              <a:r>
                <a:rPr lang="en-US" sz="2400" b="1" dirty="0">
                  <a:latin typeface="Tahoma" panose="020B0604030504040204" pitchFamily="34" charset="0"/>
                  <a:ea typeface="Tahoma" panose="020B0604030504040204" pitchFamily="34" charset="0"/>
                  <a:cs typeface="Tahoma" panose="020B0604030504040204" pitchFamily="34" charset="0"/>
                </a:rPr>
                <a:t>Sign</a:t>
              </a:r>
            </a:p>
          </p:txBody>
        </p:sp>
      </p:grpSp>
    </p:spTree>
    <p:extLst>
      <p:ext uri="{BB962C8B-B14F-4D97-AF65-F5344CB8AC3E}">
        <p14:creationId xmlns:p14="http://schemas.microsoft.com/office/powerpoint/2010/main" val="140024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2192" y="-12192"/>
            <a:ext cx="2088777" cy="1694330"/>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884" t="48105" r="15620" b="40523"/>
          <a:stretch/>
        </p:blipFill>
        <p:spPr>
          <a:xfrm>
            <a:off x="182880" y="3960577"/>
            <a:ext cx="11815482" cy="779929"/>
          </a:xfrm>
          <a:prstGeom prst="rect">
            <a:avLst/>
          </a:prstGeom>
        </p:spPr>
      </p:pic>
      <p:sp>
        <p:nvSpPr>
          <p:cNvPr id="18" name="TextBox 17"/>
          <p:cNvSpPr txBox="1"/>
          <p:nvPr/>
        </p:nvSpPr>
        <p:spPr>
          <a:xfrm>
            <a:off x="7611035" y="1351761"/>
            <a:ext cx="4020671" cy="1200329"/>
          </a:xfrm>
          <a:prstGeom prst="rect">
            <a:avLst/>
          </a:prstGeom>
          <a:noFill/>
        </p:spPr>
        <p:txBody>
          <a:bodyPr wrap="square" rtlCol="0">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Your friend lies </a:t>
            </a:r>
          </a:p>
          <a:p>
            <a:pPr algn="ctr"/>
            <a:r>
              <a:rPr lang="en-US" sz="3600" b="1" dirty="0">
                <a:latin typeface="Tahoma" panose="020B0604030504040204" pitchFamily="34" charset="0"/>
                <a:ea typeface="Tahoma" panose="020B0604030504040204" pitchFamily="34" charset="0"/>
                <a:cs typeface="Tahoma" panose="020B0604030504040204" pitchFamily="34" charset="0"/>
              </a:rPr>
              <a:t>to you.</a:t>
            </a:r>
          </a:p>
        </p:txBody>
      </p:sp>
      <p:pic>
        <p:nvPicPr>
          <p:cNvPr id="3074" name="37955342-FC15-4E5C-8F61-5A25637F2B78" descr="37955342-FC15-4E5C-8F61-5A25637F2B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 y="437779"/>
            <a:ext cx="10323260" cy="4228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32196" y="1299672"/>
            <a:ext cx="1639322" cy="830997"/>
          </a:xfrm>
          <a:prstGeom prst="rect">
            <a:avLst/>
          </a:prstGeom>
          <a:noFill/>
        </p:spPr>
        <p:txBody>
          <a:bodyPr wrap="square" rtlCol="0">
            <a:spAutoFit/>
          </a:bodyPr>
          <a:lstStyle/>
          <a:p>
            <a:r>
              <a:rPr lang="en-US" sz="2300" dirty="0">
                <a:latin typeface="Tahoma" panose="020B0604030504040204" pitchFamily="34" charset="0"/>
                <a:ea typeface="Tahoma" panose="020B0604030504040204" pitchFamily="34" charset="0"/>
                <a:cs typeface="Tahoma" panose="020B0604030504040204" pitchFamily="34" charset="0"/>
              </a:rPr>
              <a:t>You are lying!</a:t>
            </a:r>
          </a:p>
        </p:txBody>
      </p:sp>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20"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grpSp>
        <p:nvGrpSpPr>
          <p:cNvPr id="21" name="Group 20"/>
          <p:cNvGrpSpPr/>
          <p:nvPr/>
        </p:nvGrpSpPr>
        <p:grpSpPr>
          <a:xfrm>
            <a:off x="2076585" y="4773539"/>
            <a:ext cx="3349180" cy="1451974"/>
            <a:chOff x="1836954" y="3491605"/>
            <a:chExt cx="3564835" cy="1641137"/>
          </a:xfrm>
        </p:grpSpPr>
        <p:sp>
          <p:nvSpPr>
            <p:cNvPr id="22" name="Rectangle 21"/>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p:nvPicPr>
          <p:blipFill rotWithShape="1">
            <a:blip r:embed="rId6"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sp>
          <p:nvSpPr>
            <p:cNvPr id="24" name="Title 1"/>
            <p:cNvSpPr txBox="1">
              <a:spLocks/>
            </p:cNvSpPr>
            <p:nvPr/>
          </p:nvSpPr>
          <p:spPr>
            <a:xfrm>
              <a:off x="3704749" y="3835107"/>
              <a:ext cx="1697040"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Tahoma" panose="020B0604030504040204" pitchFamily="34" charset="0"/>
                  <a:ea typeface="Tahoma" panose="020B0604030504040204" pitchFamily="34" charset="0"/>
                  <a:cs typeface="Tahoma" panose="020B0604030504040204" pitchFamily="34" charset="0"/>
                </a:rPr>
                <a:t>Healthy</a:t>
              </a:r>
            </a:p>
          </p:txBody>
        </p:sp>
      </p:grpSp>
      <p:grpSp>
        <p:nvGrpSpPr>
          <p:cNvPr id="25" name="Group 24"/>
          <p:cNvGrpSpPr/>
          <p:nvPr/>
        </p:nvGrpSpPr>
        <p:grpSpPr>
          <a:xfrm>
            <a:off x="6662948" y="4735621"/>
            <a:ext cx="3660312" cy="1489892"/>
            <a:chOff x="6790211" y="3503108"/>
            <a:chExt cx="3680658" cy="1643555"/>
          </a:xfrm>
        </p:grpSpPr>
        <p:sp>
          <p:nvSpPr>
            <p:cNvPr id="26" name="Rectangle 25"/>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p:cNvPicPr>
              <a:picLocks noChangeAspect="1"/>
            </p:cNvPicPr>
            <p:nvPr/>
          </p:nvPicPr>
          <p:blipFill rotWithShape="1">
            <a:blip r:embed="rId7"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28" name="Title 1"/>
            <p:cNvSpPr txBox="1">
              <a:spLocks/>
            </p:cNvSpPr>
            <p:nvPr/>
          </p:nvSpPr>
          <p:spPr>
            <a:xfrm>
              <a:off x="8310753" y="3727496"/>
              <a:ext cx="2160116" cy="11947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Warning</a:t>
              </a:r>
            </a:p>
            <a:p>
              <a:pPr algn="ctr"/>
              <a:r>
                <a:rPr lang="en-US" sz="2400" b="1" dirty="0">
                  <a:latin typeface="Tahoma" panose="020B0604030504040204" pitchFamily="34" charset="0"/>
                  <a:ea typeface="Tahoma" panose="020B0604030504040204" pitchFamily="34" charset="0"/>
                  <a:cs typeface="Tahoma" panose="020B0604030504040204" pitchFamily="34" charset="0"/>
                </a:rPr>
                <a:t>Sign</a:t>
              </a:r>
            </a:p>
          </p:txBody>
        </p:sp>
      </p:grpSp>
    </p:spTree>
    <p:extLst>
      <p:ext uri="{BB962C8B-B14F-4D97-AF65-F5344CB8AC3E}">
        <p14:creationId xmlns:p14="http://schemas.microsoft.com/office/powerpoint/2010/main" val="247764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2192" y="-12192"/>
            <a:ext cx="2088777" cy="1694330"/>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884" t="48105" r="15620" b="40523"/>
          <a:stretch/>
        </p:blipFill>
        <p:spPr>
          <a:xfrm>
            <a:off x="182880" y="3960577"/>
            <a:ext cx="11815482" cy="779929"/>
          </a:xfrm>
          <a:prstGeom prst="rect">
            <a:avLst/>
          </a:prstGeom>
        </p:spPr>
      </p:pic>
      <p:sp>
        <p:nvSpPr>
          <p:cNvPr id="17" name="TextBox 16"/>
          <p:cNvSpPr txBox="1"/>
          <p:nvPr/>
        </p:nvSpPr>
        <p:spPr>
          <a:xfrm>
            <a:off x="6719126" y="1363762"/>
            <a:ext cx="4335515" cy="1200329"/>
          </a:xfrm>
          <a:prstGeom prst="rect">
            <a:avLst/>
          </a:prstGeom>
          <a:noFill/>
        </p:spPr>
        <p:txBody>
          <a:bodyPr wrap="square" rtlCol="0">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Your friends make you happy.</a:t>
            </a:r>
          </a:p>
        </p:txBody>
      </p:sp>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9"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grpSp>
        <p:nvGrpSpPr>
          <p:cNvPr id="20" name="Group 19"/>
          <p:cNvGrpSpPr/>
          <p:nvPr/>
        </p:nvGrpSpPr>
        <p:grpSpPr>
          <a:xfrm>
            <a:off x="1771030" y="4773539"/>
            <a:ext cx="3825565" cy="1599157"/>
            <a:chOff x="1836954" y="3491605"/>
            <a:chExt cx="3564835" cy="1641137"/>
          </a:xfrm>
        </p:grpSpPr>
        <p:sp>
          <p:nvSpPr>
            <p:cNvPr id="21" name="Rectangle 20"/>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p:cNvPicPr>
              <a:picLocks noChangeAspect="1"/>
            </p:cNvPicPr>
            <p:nvPr/>
          </p:nvPicPr>
          <p:blipFill rotWithShape="1">
            <a:blip r:embed="rId5"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sp>
          <p:nvSpPr>
            <p:cNvPr id="23" name="Title 1"/>
            <p:cNvSpPr txBox="1">
              <a:spLocks/>
            </p:cNvSpPr>
            <p:nvPr/>
          </p:nvSpPr>
          <p:spPr>
            <a:xfrm>
              <a:off x="3704749" y="3835107"/>
              <a:ext cx="1697040"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Tahoma" panose="020B0604030504040204" pitchFamily="34" charset="0"/>
                  <a:ea typeface="Tahoma" panose="020B0604030504040204" pitchFamily="34" charset="0"/>
                  <a:cs typeface="Tahoma" panose="020B0604030504040204" pitchFamily="34" charset="0"/>
                </a:rPr>
                <a:t>Healthy</a:t>
              </a:r>
            </a:p>
          </p:txBody>
        </p:sp>
      </p:grpSp>
      <p:grpSp>
        <p:nvGrpSpPr>
          <p:cNvPr id="24" name="Group 23"/>
          <p:cNvGrpSpPr/>
          <p:nvPr/>
        </p:nvGrpSpPr>
        <p:grpSpPr>
          <a:xfrm>
            <a:off x="6662948" y="4735621"/>
            <a:ext cx="3660312" cy="1489892"/>
            <a:chOff x="6790211" y="3503108"/>
            <a:chExt cx="3680658" cy="1643555"/>
          </a:xfrm>
        </p:grpSpPr>
        <p:sp>
          <p:nvSpPr>
            <p:cNvPr id="25" name="Rectangle 24"/>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p:cNvPicPr>
              <a:picLocks noChangeAspect="1"/>
            </p:cNvPicPr>
            <p:nvPr/>
          </p:nvPicPr>
          <p:blipFill rotWithShape="1">
            <a:blip r:embed="rId6"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27" name="Title 1"/>
            <p:cNvSpPr txBox="1">
              <a:spLocks/>
            </p:cNvSpPr>
            <p:nvPr/>
          </p:nvSpPr>
          <p:spPr>
            <a:xfrm>
              <a:off x="8310753" y="3727496"/>
              <a:ext cx="2160116" cy="11947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Warning</a:t>
              </a:r>
            </a:p>
            <a:p>
              <a:pPr algn="ctr"/>
              <a:r>
                <a:rPr lang="en-US" sz="2400" b="1" dirty="0">
                  <a:latin typeface="Tahoma" panose="020B0604030504040204" pitchFamily="34" charset="0"/>
                  <a:ea typeface="Tahoma" panose="020B0604030504040204" pitchFamily="34" charset="0"/>
                  <a:cs typeface="Tahoma" panose="020B0604030504040204" pitchFamily="34" charset="0"/>
                </a:rPr>
                <a:t>Sign</a:t>
              </a:r>
            </a:p>
          </p:txBody>
        </p:sp>
      </p:grpSp>
      <p:pic>
        <p:nvPicPr>
          <p:cNvPr id="2" name="Picture 1">
            <a:extLst>
              <a:ext uri="{FF2B5EF4-FFF2-40B4-BE49-F238E27FC236}">
                <a16:creationId xmlns:a16="http://schemas.microsoft.com/office/drawing/2014/main" id="{F24AAAA5-1C32-C8A5-7289-2A98392C1E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1176" y="-166406"/>
            <a:ext cx="7570302" cy="4260663"/>
          </a:xfrm>
          <a:prstGeom prst="rect">
            <a:avLst/>
          </a:prstGeom>
        </p:spPr>
      </p:pic>
    </p:spTree>
    <p:extLst>
      <p:ext uri="{BB962C8B-B14F-4D97-AF65-F5344CB8AC3E}">
        <p14:creationId xmlns:p14="http://schemas.microsoft.com/office/powerpoint/2010/main" val="498227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2192" y="-12192"/>
            <a:ext cx="2088777" cy="1694330"/>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884" t="48105" r="15620" b="40523"/>
          <a:stretch/>
        </p:blipFill>
        <p:spPr>
          <a:xfrm>
            <a:off x="182880" y="3960577"/>
            <a:ext cx="11815482" cy="779929"/>
          </a:xfrm>
          <a:prstGeom prst="rect">
            <a:avLst/>
          </a:prstGeom>
        </p:spPr>
      </p:pic>
      <p:sp>
        <p:nvSpPr>
          <p:cNvPr id="17" name="TextBox 16"/>
          <p:cNvSpPr txBox="1"/>
          <p:nvPr/>
        </p:nvSpPr>
        <p:spPr>
          <a:xfrm>
            <a:off x="7232403" y="1513406"/>
            <a:ext cx="4335515" cy="2308324"/>
          </a:xfrm>
          <a:prstGeom prst="rect">
            <a:avLst/>
          </a:prstGeom>
          <a:noFill/>
        </p:spPr>
        <p:txBody>
          <a:bodyPr wrap="square" rtlCol="0">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Your friend tells you that you should only hang out with them.</a:t>
            </a:r>
          </a:p>
        </p:txBody>
      </p:sp>
      <p:pic>
        <p:nvPicPr>
          <p:cNvPr id="4098" name="8F8B1327-214A-48BD-B002-B26F1B6709B7" descr="8F8B1327-214A-48BD-B002-B26F1B6709B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 y="-249120"/>
            <a:ext cx="8279702" cy="475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l="20198" t="1049" r="39414" b="50331"/>
          <a:stretch/>
        </p:blipFill>
        <p:spPr>
          <a:xfrm>
            <a:off x="3262465" y="182508"/>
            <a:ext cx="4912620" cy="1884560"/>
          </a:xfrm>
          <a:prstGeom prst="rect">
            <a:avLst/>
          </a:prstGeom>
        </p:spPr>
      </p:pic>
      <p:sp>
        <p:nvSpPr>
          <p:cNvPr id="2" name="TextBox 1"/>
          <p:cNvSpPr txBox="1"/>
          <p:nvPr/>
        </p:nvSpPr>
        <p:spPr>
          <a:xfrm>
            <a:off x="4054500" y="454860"/>
            <a:ext cx="3763595" cy="969496"/>
          </a:xfrm>
          <a:prstGeom prst="rect">
            <a:avLst/>
          </a:prstGeom>
          <a:noFill/>
        </p:spPr>
        <p:txBody>
          <a:bodyPr wrap="square" rtlCol="0">
            <a:spAutoFit/>
          </a:bodyPr>
          <a:lstStyle/>
          <a:p>
            <a:r>
              <a:rPr lang="en-US" sz="1900" dirty="0">
                <a:latin typeface="Tahoma" panose="020B0604030504040204" pitchFamily="34" charset="0"/>
                <a:ea typeface="Tahoma" panose="020B0604030504040204" pitchFamily="34" charset="0"/>
                <a:cs typeface="Tahoma" panose="020B0604030504040204" pitchFamily="34" charset="0"/>
              </a:rPr>
              <a:t>I like you so much, we should spend our time together. Other people just get in the way.</a:t>
            </a:r>
          </a:p>
        </p:txBody>
      </p:sp>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20"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grpSp>
        <p:nvGrpSpPr>
          <p:cNvPr id="21" name="Group 20"/>
          <p:cNvGrpSpPr/>
          <p:nvPr/>
        </p:nvGrpSpPr>
        <p:grpSpPr>
          <a:xfrm>
            <a:off x="2076585" y="4773539"/>
            <a:ext cx="3349180" cy="1451974"/>
            <a:chOff x="1836954" y="3491605"/>
            <a:chExt cx="3564835" cy="1641137"/>
          </a:xfrm>
        </p:grpSpPr>
        <p:sp>
          <p:nvSpPr>
            <p:cNvPr id="22" name="Rectangle 21"/>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p:nvPicPr>
          <p:blipFill rotWithShape="1">
            <a:blip r:embed="rId7"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sp>
          <p:nvSpPr>
            <p:cNvPr id="24" name="Title 1"/>
            <p:cNvSpPr txBox="1">
              <a:spLocks/>
            </p:cNvSpPr>
            <p:nvPr/>
          </p:nvSpPr>
          <p:spPr>
            <a:xfrm>
              <a:off x="3704749" y="3835107"/>
              <a:ext cx="1697040"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Tahoma" panose="020B0604030504040204" pitchFamily="34" charset="0"/>
                  <a:ea typeface="Tahoma" panose="020B0604030504040204" pitchFamily="34" charset="0"/>
                  <a:cs typeface="Tahoma" panose="020B0604030504040204" pitchFamily="34" charset="0"/>
                </a:rPr>
                <a:t>Healthy</a:t>
              </a:r>
            </a:p>
          </p:txBody>
        </p:sp>
      </p:grpSp>
      <p:grpSp>
        <p:nvGrpSpPr>
          <p:cNvPr id="25" name="Group 24"/>
          <p:cNvGrpSpPr/>
          <p:nvPr/>
        </p:nvGrpSpPr>
        <p:grpSpPr>
          <a:xfrm>
            <a:off x="6662948" y="4735621"/>
            <a:ext cx="3660312" cy="1489892"/>
            <a:chOff x="6790211" y="3503108"/>
            <a:chExt cx="3680658" cy="1643555"/>
          </a:xfrm>
        </p:grpSpPr>
        <p:sp>
          <p:nvSpPr>
            <p:cNvPr id="26" name="Rectangle 25"/>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p:cNvPicPr>
              <a:picLocks noChangeAspect="1"/>
            </p:cNvPicPr>
            <p:nvPr/>
          </p:nvPicPr>
          <p:blipFill rotWithShape="1">
            <a:blip r:embed="rId8"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28" name="Title 1"/>
            <p:cNvSpPr txBox="1">
              <a:spLocks/>
            </p:cNvSpPr>
            <p:nvPr/>
          </p:nvSpPr>
          <p:spPr>
            <a:xfrm>
              <a:off x="8310753" y="3727496"/>
              <a:ext cx="2160116" cy="11947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Warning</a:t>
              </a:r>
            </a:p>
            <a:p>
              <a:pPr algn="ctr"/>
              <a:r>
                <a:rPr lang="en-US" sz="2400" b="1" dirty="0">
                  <a:latin typeface="Tahoma" panose="020B0604030504040204" pitchFamily="34" charset="0"/>
                  <a:ea typeface="Tahoma" panose="020B0604030504040204" pitchFamily="34" charset="0"/>
                  <a:cs typeface="Tahoma" panose="020B0604030504040204" pitchFamily="34" charset="0"/>
                </a:rPr>
                <a:t>Sign</a:t>
              </a:r>
            </a:p>
          </p:txBody>
        </p:sp>
      </p:grpSp>
    </p:spTree>
    <p:extLst>
      <p:ext uri="{BB962C8B-B14F-4D97-AF65-F5344CB8AC3E}">
        <p14:creationId xmlns:p14="http://schemas.microsoft.com/office/powerpoint/2010/main" val="2362994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2192" y="-12192"/>
            <a:ext cx="2088777" cy="1694330"/>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884" t="48105" r="15620" b="40523"/>
          <a:stretch/>
        </p:blipFill>
        <p:spPr>
          <a:xfrm>
            <a:off x="170688" y="4350542"/>
            <a:ext cx="11815482" cy="779929"/>
          </a:xfrm>
          <a:prstGeom prst="rect">
            <a:avLst/>
          </a:prstGeom>
        </p:spPr>
      </p:pic>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25737" r="21447"/>
          <a:stretch/>
        </p:blipFill>
        <p:spPr>
          <a:xfrm>
            <a:off x="6838815" y="1764018"/>
            <a:ext cx="2528754" cy="2698816"/>
          </a:xfrm>
          <a:prstGeom prst="rect">
            <a:avLst/>
          </a:prstGeom>
        </p:spPr>
      </p:pic>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l="8705" t="16863" r="71400" b="47582"/>
          <a:stretch/>
        </p:blipFill>
        <p:spPr>
          <a:xfrm>
            <a:off x="9588215" y="1972815"/>
            <a:ext cx="1983003" cy="1997692"/>
          </a:xfrm>
          <a:prstGeom prst="rect">
            <a:avLst/>
          </a:prstGeom>
        </p:spPr>
      </p:pic>
      <p:sp>
        <p:nvSpPr>
          <p:cNvPr id="2" name="TextBox 1"/>
          <p:cNvSpPr txBox="1"/>
          <p:nvPr/>
        </p:nvSpPr>
        <p:spPr>
          <a:xfrm>
            <a:off x="447871" y="5051667"/>
            <a:ext cx="11261116" cy="1384995"/>
          </a:xfrm>
          <a:prstGeom prst="rect">
            <a:avLst/>
          </a:prstGeom>
          <a:noFill/>
        </p:spPr>
        <p:txBody>
          <a:bodyPr wrap="square" rtlCol="0">
            <a:spAutoFit/>
          </a:bodyPr>
          <a:lstStyle/>
          <a:p>
            <a:pPr algn="ctr"/>
            <a:r>
              <a:rPr lang="en-US" sz="2800" b="1" dirty="0">
                <a:latin typeface="Tahoma" panose="020B0604030504040204" pitchFamily="34" charset="0"/>
                <a:ea typeface="Tahoma" panose="020B0604030504040204" pitchFamily="34" charset="0"/>
                <a:cs typeface="Tahoma" panose="020B0604030504040204" pitchFamily="34" charset="0"/>
              </a:rPr>
              <a:t>When a warning sign comes up in your relationship, you can use the </a:t>
            </a:r>
            <a:r>
              <a:rPr lang="en-US" sz="2800" b="1" i="1" dirty="0">
                <a:latin typeface="Tahoma" panose="020B0604030504040204" pitchFamily="34" charset="0"/>
                <a:ea typeface="Tahoma" panose="020B0604030504040204" pitchFamily="34" charset="0"/>
                <a:cs typeface="Tahoma" panose="020B0604030504040204" pitchFamily="34" charset="0"/>
              </a:rPr>
              <a:t>I Statement Tool </a:t>
            </a:r>
            <a:r>
              <a:rPr lang="en-US" sz="2800" b="1" dirty="0">
                <a:latin typeface="Tahoma" panose="020B0604030504040204" pitchFamily="34" charset="0"/>
                <a:ea typeface="Tahoma" panose="020B0604030504040204" pitchFamily="34" charset="0"/>
                <a:cs typeface="Tahoma" panose="020B0604030504040204" pitchFamily="34" charset="0"/>
              </a:rPr>
              <a:t>and the </a:t>
            </a:r>
            <a:r>
              <a:rPr lang="en-US" sz="2800" b="1" i="1" dirty="0">
                <a:latin typeface="Tahoma" panose="020B0604030504040204" pitchFamily="34" charset="0"/>
                <a:ea typeface="Tahoma" panose="020B0604030504040204" pitchFamily="34" charset="0"/>
                <a:cs typeface="Tahoma" panose="020B0604030504040204" pitchFamily="34" charset="0"/>
              </a:rPr>
              <a:t>NO! Tool </a:t>
            </a:r>
            <a:r>
              <a:rPr lang="en-US" sz="2800" b="1" dirty="0">
                <a:latin typeface="Tahoma" panose="020B0604030504040204" pitchFamily="34" charset="0"/>
                <a:ea typeface="Tahoma" panose="020B0604030504040204" pitchFamily="34" charset="0"/>
                <a:cs typeface="Tahoma" panose="020B0604030504040204" pitchFamily="34" charset="0"/>
              </a:rPr>
              <a:t>to talk to your friend and set your boundary.</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1293" y="162410"/>
            <a:ext cx="8121691" cy="4578096"/>
          </a:xfrm>
          <a:prstGeom prst="rect">
            <a:avLst/>
          </a:prstGeom>
        </p:spPr>
      </p:pic>
      <p:pic>
        <p:nvPicPr>
          <p:cNvPr id="21" name="Picture 20"/>
          <p:cNvPicPr>
            <a:picLocks noChangeAspect="1"/>
          </p:cNvPicPr>
          <p:nvPr/>
        </p:nvPicPr>
        <p:blipFill rotWithShape="1">
          <a:blip r:embed="rId7">
            <a:extLst>
              <a:ext uri="{28A0092B-C50C-407E-A947-70E740481C1C}">
                <a14:useLocalDpi xmlns:a14="http://schemas.microsoft.com/office/drawing/2010/main" val="0"/>
              </a:ext>
            </a:extLst>
          </a:blip>
          <a:srcRect l="15954" t="58928" r="41684" b="-679"/>
          <a:stretch/>
        </p:blipFill>
        <p:spPr>
          <a:xfrm>
            <a:off x="3575377" y="-194518"/>
            <a:ext cx="5725475" cy="3070240"/>
          </a:xfrm>
          <a:prstGeom prst="rect">
            <a:avLst/>
          </a:prstGeom>
        </p:spPr>
      </p:pic>
      <p:sp>
        <p:nvSpPr>
          <p:cNvPr id="6" name="TextBox 5"/>
          <p:cNvSpPr txBox="1"/>
          <p:nvPr/>
        </p:nvSpPr>
        <p:spPr>
          <a:xfrm>
            <a:off x="4121565" y="523725"/>
            <a:ext cx="4942922" cy="707886"/>
          </a:xfrm>
          <a:prstGeom prst="rect">
            <a:avLst/>
          </a:prstGeom>
          <a:noFill/>
        </p:spPr>
        <p:txBody>
          <a:bodyPr wrap="square" rtlCol="0">
            <a:spAutoFit/>
          </a:bodyPr>
          <a:lstStyle/>
          <a:p>
            <a:r>
              <a:rPr lang="en-US" sz="2000" dirty="0"/>
              <a:t>I need time with my other friends and family.</a:t>
            </a:r>
          </a:p>
          <a:p>
            <a:r>
              <a:rPr lang="en-US" sz="2000" dirty="0"/>
              <a:t>Those relationships are also important to me.</a:t>
            </a:r>
          </a:p>
        </p:txBody>
      </p:sp>
      <p:pic>
        <p:nvPicPr>
          <p:cNvPr id="12" name="Picture 11"/>
          <p:cNvPicPr>
            <a:picLocks noChangeAspect="1"/>
          </p:cNvPicPr>
          <p:nvPr/>
        </p:nvPicPr>
        <p:blipFill rotWithShape="1">
          <a:blip r:embed="rId8"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3"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1655618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8" name="Footer Placeholder 3">
            <a:extLst>
              <a:ext uri="{FF2B5EF4-FFF2-40B4-BE49-F238E27FC236}">
                <a16:creationId xmlns:a16="http://schemas.microsoft.com/office/drawing/2014/main" id="{25FC94C0-1CFA-4A2E-8C04-8D2B749E0147}"/>
              </a:ext>
            </a:extLst>
          </p:cNvPr>
          <p:cNvSpPr txBox="1">
            <a:spLocks/>
          </p:cNvSpPr>
          <p:nvPr/>
        </p:nvSpPr>
        <p:spPr>
          <a:xfrm>
            <a:off x="8935657" y="6493397"/>
            <a:ext cx="3256344" cy="364603"/>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450755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89" y="0"/>
            <a:ext cx="12169608" cy="6858000"/>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8705" t="16863" r="71400" b="47582"/>
          <a:stretch/>
        </p:blipFill>
        <p:spPr>
          <a:xfrm>
            <a:off x="5767759" y="3271398"/>
            <a:ext cx="1983003" cy="1997692"/>
          </a:xfrm>
          <a:prstGeom prst="rect">
            <a:avLst/>
          </a:prstGeom>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35305" t="14053" r="46274" b="54575"/>
          <a:stretch/>
        </p:blipFill>
        <p:spPr>
          <a:xfrm>
            <a:off x="6382382" y="1538884"/>
            <a:ext cx="1968870" cy="1890116"/>
          </a:xfrm>
          <a:prstGeom prst="rect">
            <a:avLst/>
          </a:prstGeom>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25737" r="21447"/>
          <a:stretch/>
        </p:blipFill>
        <p:spPr>
          <a:xfrm>
            <a:off x="3750127" y="1934398"/>
            <a:ext cx="2146766" cy="2291139"/>
          </a:xfrm>
          <a:prstGeom prst="rect">
            <a:avLst/>
          </a:prstGeom>
        </p:spPr>
      </p:pic>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l="23884" t="2401" r="2915" b="19087"/>
          <a:stretch/>
        </p:blipFill>
        <p:spPr>
          <a:xfrm>
            <a:off x="8236251" y="2875030"/>
            <a:ext cx="2601159" cy="1572604"/>
          </a:xfrm>
          <a:prstGeom prst="rect">
            <a:avLst/>
          </a:prstGeom>
        </p:spPr>
      </p:pic>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8"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757151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0" y="-63144"/>
            <a:ext cx="12543874" cy="7138138"/>
            <a:chOff x="-43983" y="-473760"/>
            <a:chExt cx="12543874" cy="7138138"/>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83" y="-473760"/>
              <a:ext cx="12166314" cy="6858000"/>
            </a:xfrm>
            <a:prstGeom prst="rect">
              <a:avLst/>
            </a:prstGeom>
          </p:spPr>
        </p:pic>
        <p:sp>
          <p:nvSpPr>
            <p:cNvPr id="18" name="TextBox 17"/>
            <p:cNvSpPr txBox="1"/>
            <p:nvPr/>
          </p:nvSpPr>
          <p:spPr>
            <a:xfrm>
              <a:off x="8130343" y="1217135"/>
              <a:ext cx="4369548" cy="954107"/>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Healthy relationship review</a:t>
              </a:r>
            </a:p>
          </p:txBody>
        </p:sp>
        <p:sp>
          <p:nvSpPr>
            <p:cNvPr id="19" name="TextBox 18"/>
            <p:cNvSpPr txBox="1"/>
            <p:nvPr/>
          </p:nvSpPr>
          <p:spPr>
            <a:xfrm>
              <a:off x="4203678" y="2082377"/>
              <a:ext cx="257260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Warning signs</a:t>
              </a:r>
            </a:p>
          </p:txBody>
        </p:sp>
        <p:sp>
          <p:nvSpPr>
            <p:cNvPr id="20" name="TextBox 19"/>
            <p:cNvSpPr txBox="1"/>
            <p:nvPr/>
          </p:nvSpPr>
          <p:spPr>
            <a:xfrm>
              <a:off x="6099537" y="4107817"/>
              <a:ext cx="384706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Dangerous behaviors</a:t>
              </a:r>
            </a:p>
          </p:txBody>
        </p:sp>
        <p:sp>
          <p:nvSpPr>
            <p:cNvPr id="21" name="TextBox 20"/>
            <p:cNvSpPr txBox="1"/>
            <p:nvPr/>
          </p:nvSpPr>
          <p:spPr>
            <a:xfrm>
              <a:off x="7812040" y="4991707"/>
              <a:ext cx="374510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Getting help</a:t>
              </a:r>
            </a:p>
          </p:txBody>
        </p:sp>
        <p:grpSp>
          <p:nvGrpSpPr>
            <p:cNvPr id="22" name="Group 21"/>
            <p:cNvGrpSpPr/>
            <p:nvPr/>
          </p:nvGrpSpPr>
          <p:grpSpPr>
            <a:xfrm>
              <a:off x="2103082" y="1538061"/>
              <a:ext cx="2516210" cy="1846736"/>
              <a:chOff x="6408970" y="675502"/>
              <a:chExt cx="4999650" cy="3408822"/>
            </a:xfrm>
          </p:grpSpPr>
          <p:pic>
            <p:nvPicPr>
              <p:cNvPr id="34" name="Picture 33"/>
              <p:cNvPicPr>
                <a:picLocks noChangeAspect="1"/>
              </p:cNvPicPr>
              <p:nvPr/>
            </p:nvPicPr>
            <p:blipFill rotWithShape="1">
              <a:blip r:embed="rId4" cstate="print">
                <a:extLst>
                  <a:ext uri="{28A0092B-C50C-407E-A947-70E740481C1C}">
                    <a14:useLocalDpi xmlns:a14="http://schemas.microsoft.com/office/drawing/2010/main" val="0"/>
                  </a:ext>
                </a:extLst>
              </a:blip>
              <a:srcRect r="40821"/>
              <a:stretch/>
            </p:blipFill>
            <p:spPr>
              <a:xfrm>
                <a:off x="6408970" y="675502"/>
                <a:ext cx="3535028" cy="3367148"/>
              </a:xfrm>
              <a:prstGeom prst="rect">
                <a:avLst/>
              </a:prstGeom>
            </p:spPr>
          </p:pic>
          <p:pic>
            <p:nvPicPr>
              <p:cNvPr id="35" name="Picture 34"/>
              <p:cNvPicPr>
                <a:picLocks noChangeAspect="1"/>
              </p:cNvPicPr>
              <p:nvPr/>
            </p:nvPicPr>
            <p:blipFill rotWithShape="1">
              <a:blip r:embed="rId4" cstate="print">
                <a:extLst>
                  <a:ext uri="{28A0092B-C50C-407E-A947-70E740481C1C}">
                    <a14:useLocalDpi xmlns:a14="http://schemas.microsoft.com/office/drawing/2010/main" val="0"/>
                  </a:ext>
                </a:extLst>
              </a:blip>
              <a:srcRect l="61016"/>
              <a:stretch/>
            </p:blipFill>
            <p:spPr>
              <a:xfrm>
                <a:off x="9079949" y="717176"/>
                <a:ext cx="2328671" cy="3367148"/>
              </a:xfrm>
              <a:prstGeom prst="rect">
                <a:avLst/>
              </a:prstGeom>
            </p:spPr>
          </p:pic>
        </p:grpSp>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9174" y="602510"/>
              <a:ext cx="3095734" cy="1745027"/>
            </a:xfrm>
            <a:prstGeom prst="rect">
              <a:avLst/>
            </a:prstGeom>
          </p:spPr>
        </p:pic>
        <p:sp>
          <p:nvSpPr>
            <p:cNvPr id="24" name="TextBox 23"/>
            <p:cNvSpPr txBox="1"/>
            <p:nvPr/>
          </p:nvSpPr>
          <p:spPr>
            <a:xfrm>
              <a:off x="3974065" y="3324468"/>
              <a:ext cx="268827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Brain break</a:t>
              </a:r>
            </a:p>
          </p:txBody>
        </p:sp>
        <p:pic>
          <p:nvPicPr>
            <p:cNvPr id="25" name="Picture 24"/>
            <p:cNvPicPr>
              <a:picLocks noChangeAspect="1"/>
            </p:cNvPicPr>
            <p:nvPr/>
          </p:nvPicPr>
          <p:blipFill>
            <a:blip r:embed="rId6"/>
            <a:stretch>
              <a:fillRect/>
            </a:stretch>
          </p:blipFill>
          <p:spPr>
            <a:xfrm>
              <a:off x="2439981" y="2972264"/>
              <a:ext cx="1568990" cy="1098788"/>
            </a:xfrm>
            <a:prstGeom prst="rect">
              <a:avLst/>
            </a:prstGeom>
          </p:spPr>
        </p:pic>
        <p:grpSp>
          <p:nvGrpSpPr>
            <p:cNvPr id="26" name="Group 25"/>
            <p:cNvGrpSpPr/>
            <p:nvPr/>
          </p:nvGrpSpPr>
          <p:grpSpPr>
            <a:xfrm>
              <a:off x="2446827" y="4111075"/>
              <a:ext cx="3468101" cy="816079"/>
              <a:chOff x="5142978" y="4062497"/>
              <a:chExt cx="6651164" cy="1564428"/>
            </a:xfrm>
          </p:grpSpPr>
          <p:grpSp>
            <p:nvGrpSpPr>
              <p:cNvPr id="28" name="Group 27"/>
              <p:cNvGrpSpPr/>
              <p:nvPr/>
            </p:nvGrpSpPr>
            <p:grpSpPr>
              <a:xfrm>
                <a:off x="6695995" y="4062497"/>
                <a:ext cx="3545130" cy="1564428"/>
                <a:chOff x="6762923" y="2537477"/>
                <a:chExt cx="3564836" cy="1725779"/>
              </a:xfrm>
            </p:grpSpPr>
            <p:sp>
              <p:nvSpPr>
                <p:cNvPr id="31" name="Rectangle 30"/>
                <p:cNvSpPr/>
                <p:nvPr/>
              </p:nvSpPr>
              <p:spPr>
                <a:xfrm>
                  <a:off x="6762923" y="2537477"/>
                  <a:ext cx="3564836" cy="1641138"/>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p:cNvPicPr>
                  <a:picLocks noChangeAspect="1"/>
                </p:cNvPicPr>
                <p:nvPr/>
              </p:nvPicPr>
              <p:blipFill rotWithShape="1">
                <a:blip r:embed="rId7" cstate="print">
                  <a:extLst>
                    <a:ext uri="{28A0092B-C50C-407E-A947-70E740481C1C}">
                      <a14:useLocalDpi xmlns:a14="http://schemas.microsoft.com/office/drawing/2010/main" val="0"/>
                    </a:ext>
                  </a:extLst>
                </a:blip>
                <a:srcRect l="69863" t="8889" r="3242" b="38562"/>
                <a:stretch/>
              </p:blipFill>
              <p:spPr>
                <a:xfrm>
                  <a:off x="6925453" y="2578617"/>
                  <a:ext cx="1492282" cy="1643555"/>
                </a:xfrm>
                <a:prstGeom prst="rect">
                  <a:avLst/>
                </a:prstGeom>
              </p:spPr>
            </p:pic>
            <p:sp>
              <p:nvSpPr>
                <p:cNvPr id="33" name="Title 1"/>
                <p:cNvSpPr txBox="1">
                  <a:spLocks/>
                </p:cNvSpPr>
                <p:nvPr/>
              </p:nvSpPr>
              <p:spPr>
                <a:xfrm>
                  <a:off x="8132869" y="3068478"/>
                  <a:ext cx="2160116" cy="11947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50" b="1" dirty="0">
                      <a:latin typeface="Tahoma" panose="020B0604030504040204" pitchFamily="34" charset="0"/>
                      <a:ea typeface="Tahoma" panose="020B0604030504040204" pitchFamily="34" charset="0"/>
                      <a:cs typeface="Tahoma" panose="020B0604030504040204" pitchFamily="34" charset="0"/>
                    </a:rPr>
                    <a:t>Dangerous!</a:t>
                  </a:r>
                </a:p>
              </p:txBody>
            </p:sp>
          </p:grpSp>
          <p:pic>
            <p:nvPicPr>
              <p:cNvPr id="29" name="Picture 28"/>
              <p:cNvPicPr>
                <a:picLocks noChangeAspect="1"/>
              </p:cNvPicPr>
              <p:nvPr/>
            </p:nvPicPr>
            <p:blipFill rotWithShape="1">
              <a:blip r:embed="rId8" cstate="print">
                <a:extLst>
                  <a:ext uri="{28A0092B-C50C-407E-A947-70E740481C1C}">
                    <a14:useLocalDpi xmlns:a14="http://schemas.microsoft.com/office/drawing/2010/main" val="0"/>
                  </a:ext>
                </a:extLst>
              </a:blip>
              <a:srcRect l="7105" t="24006" r="50548" b="19076"/>
              <a:stretch/>
            </p:blipFill>
            <p:spPr>
              <a:xfrm>
                <a:off x="5142978" y="4184927"/>
                <a:ext cx="1429546" cy="1083073"/>
              </a:xfrm>
              <a:prstGeom prst="rect">
                <a:avLst/>
              </a:prstGeom>
            </p:spPr>
          </p:pic>
          <p:pic>
            <p:nvPicPr>
              <p:cNvPr id="30" name="Picture 29"/>
              <p:cNvPicPr>
                <a:picLocks noChangeAspect="1"/>
              </p:cNvPicPr>
              <p:nvPr/>
            </p:nvPicPr>
            <p:blipFill rotWithShape="1">
              <a:blip r:embed="rId8" cstate="print">
                <a:extLst>
                  <a:ext uri="{28A0092B-C50C-407E-A947-70E740481C1C}">
                    <a14:useLocalDpi xmlns:a14="http://schemas.microsoft.com/office/drawing/2010/main" val="0"/>
                  </a:ext>
                </a:extLst>
              </a:blip>
              <a:srcRect l="7105" t="24006" r="50548" b="19076"/>
              <a:stretch/>
            </p:blipFill>
            <p:spPr>
              <a:xfrm>
                <a:off x="10364596" y="4154882"/>
                <a:ext cx="1429546" cy="1083073"/>
              </a:xfrm>
              <a:prstGeom prst="rect">
                <a:avLst/>
              </a:prstGeom>
            </p:spPr>
          </p:pic>
        </p:grpSp>
        <p:pic>
          <p:nvPicPr>
            <p:cNvPr id="27" name="Picture 26"/>
            <p:cNvPicPr>
              <a:picLocks noChangeAspect="1"/>
            </p:cNvPicPr>
            <p:nvPr/>
          </p:nvPicPr>
          <p:blipFill rotWithShape="1">
            <a:blip r:embed="rId9" cstate="print">
              <a:extLst>
                <a:ext uri="{28A0092B-C50C-407E-A947-70E740481C1C}">
                  <a14:useLocalDpi xmlns:a14="http://schemas.microsoft.com/office/drawing/2010/main" val="0"/>
                </a:ext>
              </a:extLst>
            </a:blip>
            <a:srcRect r="42702"/>
            <a:stretch/>
          </p:blipFill>
          <p:spPr>
            <a:xfrm>
              <a:off x="6482031" y="4849621"/>
              <a:ext cx="1405607" cy="1814757"/>
            </a:xfrm>
            <a:prstGeom prst="rect">
              <a:avLst/>
            </a:prstGeom>
          </p:spPr>
        </p:pic>
      </p:grpSp>
      <p:pic>
        <p:nvPicPr>
          <p:cNvPr id="36" name="Picture 35"/>
          <p:cNvPicPr>
            <a:picLocks noChangeAspect="1"/>
          </p:cNvPicPr>
          <p:nvPr/>
        </p:nvPicPr>
        <p:blipFill rotWithShape="1">
          <a:blip r:embed="rId10">
            <a:extLst>
              <a:ext uri="{28A0092B-C50C-407E-A947-70E740481C1C}">
                <a14:useLocalDpi xmlns:a14="http://schemas.microsoft.com/office/drawing/2010/main" val="0"/>
              </a:ext>
            </a:extLst>
          </a:blip>
          <a:srcRect l="67315" t="67058" r="20748" b="14772"/>
          <a:stretch/>
        </p:blipFill>
        <p:spPr>
          <a:xfrm>
            <a:off x="1375335" y="1004046"/>
            <a:ext cx="1452282" cy="1246094"/>
          </a:xfrm>
          <a:prstGeom prst="rect">
            <a:avLst/>
          </a:prstGeom>
        </p:spPr>
      </p:pic>
      <p:pic>
        <p:nvPicPr>
          <p:cNvPr id="37" name="Picture 36"/>
          <p:cNvPicPr>
            <a:picLocks noChangeAspect="1"/>
          </p:cNvPicPr>
          <p:nvPr/>
        </p:nvPicPr>
        <p:blipFill rotWithShape="1">
          <a:blip r:embed="rId10">
            <a:extLst>
              <a:ext uri="{28A0092B-C50C-407E-A947-70E740481C1C}">
                <a14:useLocalDpi xmlns:a14="http://schemas.microsoft.com/office/drawing/2010/main" val="0"/>
              </a:ext>
            </a:extLst>
          </a:blip>
          <a:srcRect l="67315" t="67058" r="20748" b="14772"/>
          <a:stretch/>
        </p:blipFill>
        <p:spPr>
          <a:xfrm>
            <a:off x="1476962" y="2032896"/>
            <a:ext cx="1452282" cy="1246094"/>
          </a:xfrm>
          <a:prstGeom prst="rect">
            <a:avLst/>
          </a:prstGeom>
        </p:spPr>
      </p:pic>
      <p:pic>
        <p:nvPicPr>
          <p:cNvPr id="38" name="Picture 37"/>
          <p:cNvPicPr>
            <a:picLocks noChangeAspect="1"/>
          </p:cNvPicPr>
          <p:nvPr/>
        </p:nvPicPr>
        <p:blipFill rotWithShape="1">
          <a:blip r:embed="rId10">
            <a:extLst>
              <a:ext uri="{28A0092B-C50C-407E-A947-70E740481C1C}">
                <a14:useLocalDpi xmlns:a14="http://schemas.microsoft.com/office/drawing/2010/main" val="0"/>
              </a:ext>
            </a:extLst>
          </a:blip>
          <a:srcRect l="67315" t="67058" r="20748" b="14772"/>
          <a:stretch/>
        </p:blipFill>
        <p:spPr>
          <a:xfrm>
            <a:off x="1522176" y="3077463"/>
            <a:ext cx="1452282" cy="1246094"/>
          </a:xfrm>
          <a:prstGeom prst="rect">
            <a:avLst/>
          </a:prstGeom>
        </p:spPr>
      </p:pic>
      <p:pic>
        <p:nvPicPr>
          <p:cNvPr id="39" name="Picture 38"/>
          <p:cNvPicPr>
            <a:picLocks noChangeAspect="1"/>
          </p:cNvPicPr>
          <p:nvPr/>
        </p:nvPicPr>
        <p:blipFill rotWithShape="1">
          <a:blip r:embed="rId11"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40"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760929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884" t="48105" r="15620" b="40523"/>
          <a:stretch/>
        </p:blipFill>
        <p:spPr>
          <a:xfrm>
            <a:off x="182880" y="3960577"/>
            <a:ext cx="11815482" cy="779929"/>
          </a:xfrm>
          <a:prstGeom prst="rect">
            <a:avLst/>
          </a:prstGeom>
        </p:spPr>
      </p:pic>
      <p:grpSp>
        <p:nvGrpSpPr>
          <p:cNvPr id="13" name="Group 12"/>
          <p:cNvGrpSpPr/>
          <p:nvPr/>
        </p:nvGrpSpPr>
        <p:grpSpPr>
          <a:xfrm>
            <a:off x="6469063" y="4744068"/>
            <a:ext cx="3660312" cy="1489892"/>
            <a:chOff x="6790211" y="3503108"/>
            <a:chExt cx="3680658" cy="1643555"/>
          </a:xfrm>
        </p:grpSpPr>
        <p:sp>
          <p:nvSpPr>
            <p:cNvPr id="14" name="Rectangle 13"/>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16" name="Title 1"/>
            <p:cNvSpPr txBox="1">
              <a:spLocks/>
            </p:cNvSpPr>
            <p:nvPr/>
          </p:nvSpPr>
          <p:spPr>
            <a:xfrm>
              <a:off x="8310753" y="3727496"/>
              <a:ext cx="2160116" cy="11947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Dangerous!</a:t>
              </a:r>
            </a:p>
          </p:txBody>
        </p:sp>
      </p:grpSp>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12192" y="-24384"/>
            <a:ext cx="2026025" cy="1613647"/>
          </a:xfrm>
          <a:prstGeom prst="rect">
            <a:avLst/>
          </a:prstGeom>
        </p:spPr>
      </p:pic>
      <p:sp>
        <p:nvSpPr>
          <p:cNvPr id="20" name="TextBox 19"/>
          <p:cNvSpPr txBox="1"/>
          <p:nvPr/>
        </p:nvSpPr>
        <p:spPr>
          <a:xfrm>
            <a:off x="6649785" y="1191619"/>
            <a:ext cx="4976269" cy="1754326"/>
          </a:xfrm>
          <a:prstGeom prst="rect">
            <a:avLst/>
          </a:prstGeom>
          <a:noFill/>
        </p:spPr>
        <p:txBody>
          <a:bodyPr wrap="square" rtlCol="0">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Your friend stops teasing you when you say “NO!”</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2626" y="181055"/>
            <a:ext cx="7594965" cy="4281187"/>
          </a:xfrm>
          <a:prstGeom prst="rect">
            <a:avLst/>
          </a:prstGeom>
        </p:spPr>
      </p:pic>
      <p:pic>
        <p:nvPicPr>
          <p:cNvPr id="21" name="Picture 20"/>
          <p:cNvPicPr>
            <a:picLocks noChangeAspect="1"/>
          </p:cNvPicPr>
          <p:nvPr/>
        </p:nvPicPr>
        <p:blipFill rotWithShape="1">
          <a:blip r:embed="rId6">
            <a:extLst>
              <a:ext uri="{28A0092B-C50C-407E-A947-70E740481C1C}">
                <a14:useLocalDpi xmlns:a14="http://schemas.microsoft.com/office/drawing/2010/main" val="0"/>
              </a:ext>
            </a:extLst>
          </a:blip>
          <a:srcRect l="15954" t="58928" r="41684" b="-679"/>
          <a:stretch/>
        </p:blipFill>
        <p:spPr>
          <a:xfrm flipH="1">
            <a:off x="1926324" y="-97209"/>
            <a:ext cx="1344295" cy="1500803"/>
          </a:xfrm>
          <a:prstGeom prst="rect">
            <a:avLst/>
          </a:prstGeom>
        </p:spPr>
      </p:pic>
      <p:sp>
        <p:nvSpPr>
          <p:cNvPr id="3" name="TextBox 2"/>
          <p:cNvSpPr txBox="1"/>
          <p:nvPr/>
        </p:nvSpPr>
        <p:spPr>
          <a:xfrm>
            <a:off x="2311110" y="241562"/>
            <a:ext cx="841248" cy="400110"/>
          </a:xfrm>
          <a:prstGeom prst="rect">
            <a:avLst/>
          </a:prstGeom>
          <a:noFill/>
        </p:spPr>
        <p:txBody>
          <a:bodyPr wrap="square" rtlCol="0">
            <a:spAutoFit/>
          </a:bodyPr>
          <a:lstStyle/>
          <a:p>
            <a:r>
              <a:rPr lang="en-US" sz="2000" dirty="0"/>
              <a:t>NO!</a:t>
            </a:r>
          </a:p>
        </p:txBody>
      </p:sp>
      <p:pic>
        <p:nvPicPr>
          <p:cNvPr id="22" name="Picture 21"/>
          <p:cNvPicPr>
            <a:picLocks noChangeAspect="1"/>
          </p:cNvPicPr>
          <p:nvPr/>
        </p:nvPicPr>
        <p:blipFill rotWithShape="1">
          <a:blip r:embed="rId6">
            <a:extLst>
              <a:ext uri="{28A0092B-C50C-407E-A947-70E740481C1C}">
                <a14:useLocalDpi xmlns:a14="http://schemas.microsoft.com/office/drawing/2010/main" val="0"/>
              </a:ext>
            </a:extLst>
          </a:blip>
          <a:srcRect l="15954" t="58928" r="41684" b="-679"/>
          <a:stretch/>
        </p:blipFill>
        <p:spPr>
          <a:xfrm>
            <a:off x="5809907" y="-24384"/>
            <a:ext cx="2489312" cy="1500803"/>
          </a:xfrm>
          <a:prstGeom prst="rect">
            <a:avLst/>
          </a:prstGeom>
        </p:spPr>
      </p:pic>
      <p:sp>
        <p:nvSpPr>
          <p:cNvPr id="6" name="TextBox 5"/>
          <p:cNvSpPr txBox="1"/>
          <p:nvPr/>
        </p:nvSpPr>
        <p:spPr>
          <a:xfrm>
            <a:off x="6071616" y="329184"/>
            <a:ext cx="2474976" cy="400110"/>
          </a:xfrm>
          <a:prstGeom prst="rect">
            <a:avLst/>
          </a:prstGeom>
          <a:noFill/>
        </p:spPr>
        <p:txBody>
          <a:bodyPr wrap="square" rtlCol="0">
            <a:spAutoFit/>
          </a:bodyPr>
          <a:lstStyle/>
          <a:p>
            <a:r>
              <a:rPr lang="en-US" sz="2000" dirty="0"/>
              <a:t>I hear you, I’ll stop.</a:t>
            </a:r>
          </a:p>
        </p:txBody>
      </p:sp>
      <p:pic>
        <p:nvPicPr>
          <p:cNvPr id="23" name="Picture 22"/>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24"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grpSp>
        <p:nvGrpSpPr>
          <p:cNvPr id="33" name="Group 32"/>
          <p:cNvGrpSpPr/>
          <p:nvPr/>
        </p:nvGrpSpPr>
        <p:grpSpPr>
          <a:xfrm>
            <a:off x="2076585" y="4773539"/>
            <a:ext cx="3349180" cy="1451974"/>
            <a:chOff x="1836954" y="3491605"/>
            <a:chExt cx="3564835" cy="1641137"/>
          </a:xfrm>
        </p:grpSpPr>
        <p:sp>
          <p:nvSpPr>
            <p:cNvPr id="34" name="Rectangle 33"/>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p:cNvPicPr>
              <a:picLocks noChangeAspect="1"/>
            </p:cNvPicPr>
            <p:nvPr/>
          </p:nvPicPr>
          <p:blipFill rotWithShape="1">
            <a:blip r:embed="rId8"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sp>
          <p:nvSpPr>
            <p:cNvPr id="36" name="Title 1"/>
            <p:cNvSpPr txBox="1">
              <a:spLocks/>
            </p:cNvSpPr>
            <p:nvPr/>
          </p:nvSpPr>
          <p:spPr>
            <a:xfrm>
              <a:off x="3704749" y="3835107"/>
              <a:ext cx="1697040"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Tahoma" panose="020B0604030504040204" pitchFamily="34" charset="0"/>
                  <a:ea typeface="Tahoma" panose="020B0604030504040204" pitchFamily="34" charset="0"/>
                  <a:cs typeface="Tahoma" panose="020B0604030504040204" pitchFamily="34" charset="0"/>
                </a:rPr>
                <a:t>Healthy</a:t>
              </a:r>
            </a:p>
          </p:txBody>
        </p:sp>
      </p:grpSp>
    </p:spTree>
    <p:extLst>
      <p:ext uri="{BB962C8B-B14F-4D97-AF65-F5344CB8AC3E}">
        <p14:creationId xmlns:p14="http://schemas.microsoft.com/office/powerpoint/2010/main" val="3101246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884" t="48105" r="15620" b="40523"/>
          <a:stretch/>
        </p:blipFill>
        <p:spPr>
          <a:xfrm>
            <a:off x="182880" y="3960577"/>
            <a:ext cx="11815482" cy="779929"/>
          </a:xfrm>
          <a:prstGeom prst="rect">
            <a:avLst/>
          </a:prstGeom>
        </p:spPr>
      </p:pic>
      <p:grpSp>
        <p:nvGrpSpPr>
          <p:cNvPr id="9" name="Group 8"/>
          <p:cNvGrpSpPr/>
          <p:nvPr/>
        </p:nvGrpSpPr>
        <p:grpSpPr>
          <a:xfrm>
            <a:off x="1484286" y="4730266"/>
            <a:ext cx="3907985" cy="1489893"/>
            <a:chOff x="1836954" y="3491605"/>
            <a:chExt cx="3564835" cy="1641137"/>
          </a:xfrm>
        </p:grpSpPr>
        <p:sp>
          <p:nvSpPr>
            <p:cNvPr id="10" name="Rectangle 9"/>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sp>
          <p:nvSpPr>
            <p:cNvPr id="12" name="Title 1"/>
            <p:cNvSpPr txBox="1">
              <a:spLocks/>
            </p:cNvSpPr>
            <p:nvPr/>
          </p:nvSpPr>
          <p:spPr>
            <a:xfrm>
              <a:off x="3704749" y="3835107"/>
              <a:ext cx="1697040"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Tahoma" panose="020B0604030504040204" pitchFamily="34" charset="0"/>
                  <a:ea typeface="Tahoma" panose="020B0604030504040204" pitchFamily="34" charset="0"/>
                  <a:cs typeface="Tahoma" panose="020B0604030504040204" pitchFamily="34" charset="0"/>
                </a:rPr>
                <a:t>Healthy</a:t>
              </a:r>
            </a:p>
          </p:txBody>
        </p:sp>
      </p:grpSp>
      <p:grpSp>
        <p:nvGrpSpPr>
          <p:cNvPr id="13" name="Group 12"/>
          <p:cNvGrpSpPr/>
          <p:nvPr/>
        </p:nvGrpSpPr>
        <p:grpSpPr>
          <a:xfrm>
            <a:off x="6401044" y="4730266"/>
            <a:ext cx="3660312" cy="1489892"/>
            <a:chOff x="6790211" y="3503108"/>
            <a:chExt cx="3680658" cy="1643555"/>
          </a:xfrm>
        </p:grpSpPr>
        <p:sp>
          <p:nvSpPr>
            <p:cNvPr id="14" name="Rectangle 13"/>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16" name="Title 1"/>
            <p:cNvSpPr txBox="1">
              <a:spLocks/>
            </p:cNvSpPr>
            <p:nvPr/>
          </p:nvSpPr>
          <p:spPr>
            <a:xfrm>
              <a:off x="8310753" y="3727496"/>
              <a:ext cx="2160116" cy="11947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Dangerous!</a:t>
              </a:r>
            </a:p>
          </p:txBody>
        </p:sp>
      </p:grpSp>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12192" y="-24384"/>
            <a:ext cx="2026025" cy="1613647"/>
          </a:xfrm>
          <a:prstGeom prst="rect">
            <a:avLst/>
          </a:prstGeom>
        </p:spPr>
      </p:pic>
      <p:sp>
        <p:nvSpPr>
          <p:cNvPr id="20" name="TextBox 19"/>
          <p:cNvSpPr txBox="1"/>
          <p:nvPr/>
        </p:nvSpPr>
        <p:spPr>
          <a:xfrm>
            <a:off x="7908847" y="1715657"/>
            <a:ext cx="3860567" cy="1200329"/>
          </a:xfrm>
          <a:prstGeom prst="rect">
            <a:avLst/>
          </a:prstGeom>
          <a:noFill/>
        </p:spPr>
        <p:txBody>
          <a:bodyPr wrap="square" rtlCol="0">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Your friend hits you.</a:t>
            </a:r>
          </a:p>
        </p:txBody>
      </p:sp>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1222" y="134918"/>
            <a:ext cx="7066485" cy="3983290"/>
          </a:xfrm>
          <a:prstGeom prst="rect">
            <a:avLst/>
          </a:prstGeom>
        </p:spPr>
      </p:pic>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8"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52423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884" t="48105" r="15620" b="40523"/>
          <a:stretch/>
        </p:blipFill>
        <p:spPr>
          <a:xfrm>
            <a:off x="182880" y="3960577"/>
            <a:ext cx="11815482" cy="779929"/>
          </a:xfrm>
          <a:prstGeom prst="rect">
            <a:avLst/>
          </a:prstGeom>
        </p:spPr>
      </p:pic>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12192" y="-24384"/>
            <a:ext cx="2026025" cy="1613647"/>
          </a:xfrm>
          <a:prstGeom prst="rect">
            <a:avLst/>
          </a:prstGeom>
        </p:spPr>
      </p:pic>
      <p:sp>
        <p:nvSpPr>
          <p:cNvPr id="20" name="TextBox 19"/>
          <p:cNvSpPr txBox="1"/>
          <p:nvPr/>
        </p:nvSpPr>
        <p:spPr>
          <a:xfrm>
            <a:off x="7599103" y="1233126"/>
            <a:ext cx="3860567" cy="2308324"/>
          </a:xfrm>
          <a:prstGeom prst="rect">
            <a:avLst/>
          </a:prstGeom>
          <a:noFill/>
        </p:spPr>
        <p:txBody>
          <a:bodyPr wrap="square" rtlCol="0">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Your friend respects your other friends and family.</a:t>
            </a:r>
          </a:p>
        </p:txBody>
      </p:sp>
      <p:pic>
        <p:nvPicPr>
          <p:cNvPr id="5122" name="BEF61EC2-5739-4506-B3DB-DBA57A929457" descr="BEF61EC2-5739-4506-B3DB-DBA57A9294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6048" y="282598"/>
            <a:ext cx="6975625" cy="39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8"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grpSp>
        <p:nvGrpSpPr>
          <p:cNvPr id="21" name="Group 20"/>
          <p:cNvGrpSpPr/>
          <p:nvPr/>
        </p:nvGrpSpPr>
        <p:grpSpPr>
          <a:xfrm>
            <a:off x="1869141" y="4730267"/>
            <a:ext cx="3751730" cy="1489891"/>
            <a:chOff x="1836954" y="3491605"/>
            <a:chExt cx="3564835" cy="1641137"/>
          </a:xfrm>
        </p:grpSpPr>
        <p:sp>
          <p:nvSpPr>
            <p:cNvPr id="22" name="Rectangle 21"/>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p:nvPicPr>
          <p:blipFill rotWithShape="1">
            <a:blip r:embed="rId6"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sp>
          <p:nvSpPr>
            <p:cNvPr id="24" name="Title 1"/>
            <p:cNvSpPr txBox="1">
              <a:spLocks/>
            </p:cNvSpPr>
            <p:nvPr/>
          </p:nvSpPr>
          <p:spPr>
            <a:xfrm>
              <a:off x="3704749" y="3835107"/>
              <a:ext cx="1697040"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Tahoma" panose="020B0604030504040204" pitchFamily="34" charset="0"/>
                  <a:ea typeface="Tahoma" panose="020B0604030504040204" pitchFamily="34" charset="0"/>
                  <a:cs typeface="Tahoma" panose="020B0604030504040204" pitchFamily="34" charset="0"/>
                </a:rPr>
                <a:t>Healthy</a:t>
              </a:r>
            </a:p>
          </p:txBody>
        </p:sp>
      </p:grpSp>
      <p:grpSp>
        <p:nvGrpSpPr>
          <p:cNvPr id="29" name="Group 28"/>
          <p:cNvGrpSpPr/>
          <p:nvPr/>
        </p:nvGrpSpPr>
        <p:grpSpPr>
          <a:xfrm>
            <a:off x="6401044" y="4730266"/>
            <a:ext cx="3660312" cy="1489892"/>
            <a:chOff x="6790211" y="3503108"/>
            <a:chExt cx="3680658" cy="1643555"/>
          </a:xfrm>
        </p:grpSpPr>
        <p:sp>
          <p:nvSpPr>
            <p:cNvPr id="30" name="Rectangle 29"/>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Picture 30"/>
            <p:cNvPicPr>
              <a:picLocks noChangeAspect="1"/>
            </p:cNvPicPr>
            <p:nvPr/>
          </p:nvPicPr>
          <p:blipFill rotWithShape="1">
            <a:blip r:embed="rId7"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32" name="Title 1"/>
            <p:cNvSpPr txBox="1">
              <a:spLocks/>
            </p:cNvSpPr>
            <p:nvPr/>
          </p:nvSpPr>
          <p:spPr>
            <a:xfrm>
              <a:off x="8310753" y="3727496"/>
              <a:ext cx="2160116" cy="11947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Dangerous!</a:t>
              </a:r>
            </a:p>
          </p:txBody>
        </p:sp>
      </p:grpSp>
    </p:spTree>
    <p:extLst>
      <p:ext uri="{BB962C8B-B14F-4D97-AF65-F5344CB8AC3E}">
        <p14:creationId xmlns:p14="http://schemas.microsoft.com/office/powerpoint/2010/main" val="3148347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884" t="48105" r="15620" b="40523"/>
          <a:stretch/>
        </p:blipFill>
        <p:spPr>
          <a:xfrm>
            <a:off x="222316" y="3961704"/>
            <a:ext cx="11815482" cy="779929"/>
          </a:xfrm>
          <a:prstGeom prst="rect">
            <a:avLst/>
          </a:prstGeom>
        </p:spPr>
      </p:pic>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12192" y="-24384"/>
            <a:ext cx="2026025" cy="1613647"/>
          </a:xfrm>
          <a:prstGeom prst="rect">
            <a:avLst/>
          </a:prstGeom>
        </p:spPr>
      </p:pic>
      <p:sp>
        <p:nvSpPr>
          <p:cNvPr id="20" name="TextBox 19"/>
          <p:cNvSpPr txBox="1"/>
          <p:nvPr/>
        </p:nvSpPr>
        <p:spPr>
          <a:xfrm>
            <a:off x="8065800" y="1414190"/>
            <a:ext cx="4008141" cy="2308324"/>
          </a:xfrm>
          <a:prstGeom prst="rect">
            <a:avLst/>
          </a:prstGeom>
          <a:noFill/>
        </p:spPr>
        <p:txBody>
          <a:bodyPr wrap="square" rtlCol="0">
            <a:spAutoFit/>
          </a:bodyPr>
          <a:lstStyle/>
          <a:p>
            <a:pPr algn="ctr"/>
            <a:r>
              <a:rPr lang="en-US" sz="3500" b="1" dirty="0">
                <a:latin typeface="Tahoma" panose="020B0604030504040204" pitchFamily="34" charset="0"/>
                <a:ea typeface="Tahoma" panose="020B0604030504040204" pitchFamily="34" charset="0"/>
                <a:cs typeface="Tahoma" panose="020B0604030504040204" pitchFamily="34" charset="0"/>
              </a:rPr>
              <a:t>Your friend calls you mean names in person and online.</a:t>
            </a:r>
          </a:p>
        </p:txBody>
      </p:sp>
      <p:pic>
        <p:nvPicPr>
          <p:cNvPr id="6146" name="80CE51F7-4EB9-48DD-B37C-C8F2611C8420" descr="80CE51F7-4EB9-48DD-B37C-C8F2611C84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6920" y="646703"/>
            <a:ext cx="6710082" cy="352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C22F52AE-47F3-4F7E-BEDC-19921ED79814" descr="C22F52AE-47F3-4F7E-BEDC-19921ED798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9981" y="1330861"/>
            <a:ext cx="4505310" cy="266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013833" y="3496327"/>
            <a:ext cx="1582807" cy="307777"/>
          </a:xfrm>
          <a:prstGeom prst="rect">
            <a:avLst/>
          </a:prstGeom>
          <a:noFill/>
        </p:spPr>
        <p:txBody>
          <a:bodyPr wrap="square" rtlCol="0">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You are a loser!</a:t>
            </a:r>
          </a:p>
        </p:txBody>
      </p:sp>
      <p:pic>
        <p:nvPicPr>
          <p:cNvPr id="22" name="Picture 21"/>
          <p:cNvPicPr>
            <a:picLocks noChangeAspect="1"/>
          </p:cNvPicPr>
          <p:nvPr/>
        </p:nvPicPr>
        <p:blipFill rotWithShape="1">
          <a:blip r:embed="rId6">
            <a:extLst>
              <a:ext uri="{28A0092B-C50C-407E-A947-70E740481C1C}">
                <a14:useLocalDpi xmlns:a14="http://schemas.microsoft.com/office/drawing/2010/main" val="0"/>
              </a:ext>
            </a:extLst>
          </a:blip>
          <a:srcRect l="70337" b="59608"/>
          <a:stretch/>
        </p:blipFill>
        <p:spPr>
          <a:xfrm rot="4969737">
            <a:off x="5098551" y="118434"/>
            <a:ext cx="2063013" cy="1769721"/>
          </a:xfrm>
          <a:prstGeom prst="rect">
            <a:avLst/>
          </a:prstGeom>
        </p:spPr>
      </p:pic>
      <p:sp>
        <p:nvSpPr>
          <p:cNvPr id="3" name="TextBox 2"/>
          <p:cNvSpPr txBox="1"/>
          <p:nvPr/>
        </p:nvSpPr>
        <p:spPr>
          <a:xfrm>
            <a:off x="5667210" y="428496"/>
            <a:ext cx="1249095" cy="707886"/>
          </a:xfrm>
          <a:prstGeom prst="rect">
            <a:avLst/>
          </a:prstGeom>
          <a:noFill/>
        </p:spPr>
        <p:txBody>
          <a:bodyPr wrap="square" rtlCol="0">
            <a:spAutoFit/>
          </a:bodyPr>
          <a:lstStyle/>
          <a:p>
            <a:r>
              <a:rPr lang="en-US" sz="2000" dirty="0">
                <a:latin typeface="Tahoma" panose="020B0604030504040204" pitchFamily="34" charset="0"/>
                <a:ea typeface="Tahoma" panose="020B0604030504040204" pitchFamily="34" charset="0"/>
                <a:cs typeface="Tahoma" panose="020B0604030504040204" pitchFamily="34" charset="0"/>
              </a:rPr>
              <a:t>You are an idiot!</a:t>
            </a:r>
          </a:p>
        </p:txBody>
      </p:sp>
      <p:pic>
        <p:nvPicPr>
          <p:cNvPr id="23" name="Picture 22"/>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24"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grpSp>
        <p:nvGrpSpPr>
          <p:cNvPr id="25" name="Group 24"/>
          <p:cNvGrpSpPr/>
          <p:nvPr/>
        </p:nvGrpSpPr>
        <p:grpSpPr>
          <a:xfrm>
            <a:off x="2013833" y="4729938"/>
            <a:ext cx="3653377" cy="1489892"/>
            <a:chOff x="1836954" y="3491605"/>
            <a:chExt cx="3564835" cy="1641137"/>
          </a:xfrm>
        </p:grpSpPr>
        <p:sp>
          <p:nvSpPr>
            <p:cNvPr id="26" name="Rectangle 25"/>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p:cNvPicPr>
              <a:picLocks noChangeAspect="1"/>
            </p:cNvPicPr>
            <p:nvPr/>
          </p:nvPicPr>
          <p:blipFill rotWithShape="1">
            <a:blip r:embed="rId8"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sp>
          <p:nvSpPr>
            <p:cNvPr id="28" name="Title 1"/>
            <p:cNvSpPr txBox="1">
              <a:spLocks/>
            </p:cNvSpPr>
            <p:nvPr/>
          </p:nvSpPr>
          <p:spPr>
            <a:xfrm>
              <a:off x="3704749" y="3835107"/>
              <a:ext cx="1697040"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Tahoma" panose="020B0604030504040204" pitchFamily="34" charset="0"/>
                  <a:ea typeface="Tahoma" panose="020B0604030504040204" pitchFamily="34" charset="0"/>
                  <a:cs typeface="Tahoma" panose="020B0604030504040204" pitchFamily="34" charset="0"/>
                </a:rPr>
                <a:t>Healthy</a:t>
              </a:r>
            </a:p>
          </p:txBody>
        </p:sp>
      </p:grpSp>
      <p:grpSp>
        <p:nvGrpSpPr>
          <p:cNvPr id="29" name="Group 28"/>
          <p:cNvGrpSpPr/>
          <p:nvPr/>
        </p:nvGrpSpPr>
        <p:grpSpPr>
          <a:xfrm>
            <a:off x="6409558" y="4729937"/>
            <a:ext cx="3660312" cy="1489892"/>
            <a:chOff x="6790211" y="3503108"/>
            <a:chExt cx="3680658" cy="1643555"/>
          </a:xfrm>
        </p:grpSpPr>
        <p:sp>
          <p:nvSpPr>
            <p:cNvPr id="30" name="Rectangle 29"/>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Picture 30"/>
            <p:cNvPicPr>
              <a:picLocks noChangeAspect="1"/>
            </p:cNvPicPr>
            <p:nvPr/>
          </p:nvPicPr>
          <p:blipFill rotWithShape="1">
            <a:blip r:embed="rId9"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32" name="Title 1"/>
            <p:cNvSpPr txBox="1">
              <a:spLocks/>
            </p:cNvSpPr>
            <p:nvPr/>
          </p:nvSpPr>
          <p:spPr>
            <a:xfrm>
              <a:off x="8310753" y="3727496"/>
              <a:ext cx="2160116" cy="11947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Dangerous!</a:t>
              </a:r>
            </a:p>
          </p:txBody>
        </p:sp>
      </p:grpSp>
    </p:spTree>
    <p:extLst>
      <p:ext uri="{BB962C8B-B14F-4D97-AF65-F5344CB8AC3E}">
        <p14:creationId xmlns:p14="http://schemas.microsoft.com/office/powerpoint/2010/main" val="3370087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884" t="48105" r="15620" b="40523"/>
          <a:stretch/>
        </p:blipFill>
        <p:spPr>
          <a:xfrm>
            <a:off x="182880" y="3960577"/>
            <a:ext cx="11815482" cy="779929"/>
          </a:xfrm>
          <a:prstGeom prst="rect">
            <a:avLst/>
          </a:prstGeom>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12192" y="-24384"/>
            <a:ext cx="2026025" cy="1613647"/>
          </a:xfrm>
          <a:prstGeom prst="rect">
            <a:avLst/>
          </a:prstGeom>
        </p:spPr>
      </p:pic>
      <p:sp>
        <p:nvSpPr>
          <p:cNvPr id="19" name="TextBox 18"/>
          <p:cNvSpPr txBox="1"/>
          <p:nvPr/>
        </p:nvSpPr>
        <p:spPr>
          <a:xfrm>
            <a:off x="6957421" y="2665808"/>
            <a:ext cx="5167131" cy="1200329"/>
          </a:xfrm>
          <a:prstGeom prst="rect">
            <a:avLst/>
          </a:prstGeom>
          <a:noFill/>
        </p:spPr>
        <p:txBody>
          <a:bodyPr wrap="square" rtlCol="0">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Your friend makes you feel safe.</a:t>
            </a:r>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2500" y="874664"/>
            <a:ext cx="7103795" cy="4004321"/>
          </a:xfrm>
          <a:prstGeom prst="rect">
            <a:avLst/>
          </a:prstGeom>
        </p:spPr>
      </p:pic>
      <p:sp>
        <p:nvSpPr>
          <p:cNvPr id="2" name="TextBox 1"/>
          <p:cNvSpPr txBox="1"/>
          <p:nvPr/>
        </p:nvSpPr>
        <p:spPr>
          <a:xfrm>
            <a:off x="1657875" y="1536773"/>
            <a:ext cx="1470685" cy="707886"/>
          </a:xfrm>
          <a:prstGeom prst="rect">
            <a:avLst/>
          </a:prstGeom>
          <a:noFill/>
        </p:spPr>
        <p:txBody>
          <a:bodyPr wrap="square" rtlCol="0">
            <a:spAutoFit/>
          </a:bodyPr>
          <a:lstStyle/>
          <a:p>
            <a:r>
              <a:rPr lang="en-US" sz="2000" dirty="0"/>
              <a:t>I feel so safe with you!</a:t>
            </a:r>
          </a:p>
        </p:txBody>
      </p:sp>
      <p:sp>
        <p:nvSpPr>
          <p:cNvPr id="21" name="TextBox 20"/>
          <p:cNvSpPr txBox="1"/>
          <p:nvPr/>
        </p:nvSpPr>
        <p:spPr>
          <a:xfrm>
            <a:off x="6650056" y="1448440"/>
            <a:ext cx="1347453" cy="707886"/>
          </a:xfrm>
          <a:prstGeom prst="rect">
            <a:avLst/>
          </a:prstGeom>
          <a:noFill/>
        </p:spPr>
        <p:txBody>
          <a:bodyPr wrap="square" rtlCol="0">
            <a:spAutoFit/>
          </a:bodyPr>
          <a:lstStyle/>
          <a:p>
            <a:pPr algn="ctr"/>
            <a:r>
              <a:rPr lang="en-US" sz="2000" dirty="0"/>
              <a:t>I’m here for you!</a:t>
            </a:r>
          </a:p>
        </p:txBody>
      </p:sp>
      <p:pic>
        <p:nvPicPr>
          <p:cNvPr id="22" name="Picture 21"/>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23"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grpSp>
        <p:nvGrpSpPr>
          <p:cNvPr id="24" name="Group 23"/>
          <p:cNvGrpSpPr/>
          <p:nvPr/>
        </p:nvGrpSpPr>
        <p:grpSpPr>
          <a:xfrm>
            <a:off x="1815353" y="4730267"/>
            <a:ext cx="3610412" cy="1489892"/>
            <a:chOff x="1836954" y="3491605"/>
            <a:chExt cx="3564835" cy="1641137"/>
          </a:xfrm>
        </p:grpSpPr>
        <p:sp>
          <p:nvSpPr>
            <p:cNvPr id="25" name="Rectangle 24"/>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p:cNvPicPr>
              <a:picLocks noChangeAspect="1"/>
            </p:cNvPicPr>
            <p:nvPr/>
          </p:nvPicPr>
          <p:blipFill rotWithShape="1">
            <a:blip r:embed="rId6"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sp>
          <p:nvSpPr>
            <p:cNvPr id="27" name="Title 1"/>
            <p:cNvSpPr txBox="1">
              <a:spLocks/>
            </p:cNvSpPr>
            <p:nvPr/>
          </p:nvSpPr>
          <p:spPr>
            <a:xfrm>
              <a:off x="3704749" y="3835107"/>
              <a:ext cx="1697040"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Tahoma" panose="020B0604030504040204" pitchFamily="34" charset="0"/>
                  <a:ea typeface="Tahoma" panose="020B0604030504040204" pitchFamily="34" charset="0"/>
                  <a:cs typeface="Tahoma" panose="020B0604030504040204" pitchFamily="34" charset="0"/>
                </a:rPr>
                <a:t>Healthy</a:t>
              </a:r>
            </a:p>
          </p:txBody>
        </p:sp>
      </p:grpSp>
      <p:grpSp>
        <p:nvGrpSpPr>
          <p:cNvPr id="28" name="Group 27"/>
          <p:cNvGrpSpPr/>
          <p:nvPr/>
        </p:nvGrpSpPr>
        <p:grpSpPr>
          <a:xfrm>
            <a:off x="6401044" y="4730266"/>
            <a:ext cx="3660312" cy="1489892"/>
            <a:chOff x="6790211" y="3503108"/>
            <a:chExt cx="3680658" cy="1643555"/>
          </a:xfrm>
        </p:grpSpPr>
        <p:sp>
          <p:nvSpPr>
            <p:cNvPr id="29" name="Rectangle 28"/>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p:cNvPicPr>
              <a:picLocks noChangeAspect="1"/>
            </p:cNvPicPr>
            <p:nvPr/>
          </p:nvPicPr>
          <p:blipFill rotWithShape="1">
            <a:blip r:embed="rId7"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31" name="Title 1"/>
            <p:cNvSpPr txBox="1">
              <a:spLocks/>
            </p:cNvSpPr>
            <p:nvPr/>
          </p:nvSpPr>
          <p:spPr>
            <a:xfrm>
              <a:off x="8310753" y="3727496"/>
              <a:ext cx="2160116" cy="11947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Dangerous!</a:t>
              </a:r>
            </a:p>
          </p:txBody>
        </p:sp>
      </p:grpSp>
    </p:spTree>
    <p:extLst>
      <p:ext uri="{BB962C8B-B14F-4D97-AF65-F5344CB8AC3E}">
        <p14:creationId xmlns:p14="http://schemas.microsoft.com/office/powerpoint/2010/main" val="135522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6585" y="298581"/>
            <a:ext cx="7541091" cy="1325563"/>
          </a:xfrm>
        </p:spPr>
        <p:txBody>
          <a:bodyPr>
            <a:normAutofit/>
          </a:bodyPr>
          <a:lstStyle/>
          <a:p>
            <a:r>
              <a:rPr lang="en-US" sz="7200" b="1" dirty="0">
                <a:latin typeface="Tahoma" panose="020B0604030504040204" pitchFamily="34" charset="0"/>
                <a:ea typeface="Tahoma" panose="020B0604030504040204" pitchFamily="34" charset="0"/>
                <a:cs typeface="Tahoma" panose="020B0604030504040204" pitchFamily="34" charset="0"/>
              </a:rPr>
              <a:t>Verbal Abuse</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2192" y="0"/>
            <a:ext cx="2088777" cy="16943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5233" y="1302975"/>
            <a:ext cx="7777599" cy="4384136"/>
          </a:xfrm>
          <a:prstGeom prst="rect">
            <a:avLst/>
          </a:prstGeom>
        </p:spPr>
      </p:pic>
      <p:sp>
        <p:nvSpPr>
          <p:cNvPr id="3" name="TextBox 2"/>
          <p:cNvSpPr txBox="1"/>
          <p:nvPr/>
        </p:nvSpPr>
        <p:spPr>
          <a:xfrm>
            <a:off x="765978" y="1829709"/>
            <a:ext cx="5519862" cy="3046988"/>
          </a:xfrm>
          <a:prstGeom prst="rect">
            <a:avLst/>
          </a:prstGeom>
          <a:noFill/>
        </p:spPr>
        <p:txBody>
          <a:bodyPr wrap="square" rtlCol="0">
            <a:spAutoFit/>
          </a:bodyPr>
          <a:lstStyle/>
          <a:p>
            <a:pPr lvl="0" algn="ctr"/>
            <a:r>
              <a:rPr lang="en-US" sz="3200" b="1" dirty="0">
                <a:latin typeface="Tahoma" panose="020B0604030504040204" pitchFamily="34" charset="0"/>
                <a:ea typeface="Tahoma" panose="020B0604030504040204" pitchFamily="34" charset="0"/>
                <a:cs typeface="Tahoma" panose="020B0604030504040204" pitchFamily="34" charset="0"/>
              </a:rPr>
              <a:t>Verbal abuse is when someone says mean things to you, calls you names, or uses their words to hurt you. </a:t>
            </a:r>
          </a:p>
          <a:p>
            <a:pPr lvl="0"/>
            <a:endParaRPr lang="en-US" sz="3200" b="1" dirty="0">
              <a:latin typeface="Tahoma" panose="020B0604030504040204" pitchFamily="34" charset="0"/>
              <a:ea typeface="Tahoma" panose="020B0604030504040204" pitchFamily="34" charset="0"/>
              <a:cs typeface="Tahoma" panose="020B0604030504040204" pitchFamily="34" charset="0"/>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86769" r="8073" b="22092"/>
          <a:stretch/>
        </p:blipFill>
        <p:spPr>
          <a:xfrm rot="16200000">
            <a:off x="5642027" y="-495191"/>
            <a:ext cx="627531" cy="11911584"/>
          </a:xfrm>
          <a:prstGeom prst="rect">
            <a:avLst/>
          </a:prstGeom>
        </p:spPr>
      </p:pic>
      <p:sp>
        <p:nvSpPr>
          <p:cNvPr id="11" name="TextBox 10"/>
          <p:cNvSpPr txBox="1"/>
          <p:nvPr/>
        </p:nvSpPr>
        <p:spPr>
          <a:xfrm>
            <a:off x="3285744" y="5687111"/>
            <a:ext cx="6181344" cy="1077218"/>
          </a:xfrm>
          <a:prstGeom prst="rect">
            <a:avLst/>
          </a:prstGeom>
          <a:noFill/>
        </p:spPr>
        <p:txBody>
          <a:bodyPr wrap="square" rtlCol="0">
            <a:spAutoFit/>
          </a:bodyPr>
          <a:lstStyle/>
          <a:p>
            <a:pPr lvl="0" algn="ctr"/>
            <a:r>
              <a:rPr lang="en-US" sz="3200" b="1" dirty="0">
                <a:latin typeface="Tahoma" panose="020B0604030504040204" pitchFamily="34" charset="0"/>
                <a:ea typeface="Tahoma" panose="020B0604030504040204" pitchFamily="34" charset="0"/>
                <a:cs typeface="Tahoma" panose="020B0604030504040204" pitchFamily="34" charset="0"/>
              </a:rPr>
              <a:t>Verbal abuse is never okay.</a:t>
            </a:r>
          </a:p>
          <a:p>
            <a:pPr lvl="0"/>
            <a:endParaRPr lang="en-US" sz="3200" b="1" dirty="0">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2"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1313750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095221" y="466906"/>
            <a:ext cx="7371867" cy="1325563"/>
          </a:xfrm>
        </p:spPr>
        <p:txBody>
          <a:bodyPr>
            <a:noAutofit/>
          </a:bodyPr>
          <a:lstStyle/>
          <a:p>
            <a:r>
              <a:rPr lang="en-US" sz="7200" b="1" dirty="0">
                <a:latin typeface="Tahoma" panose="020B0604030504040204" pitchFamily="34" charset="0"/>
                <a:ea typeface="Tahoma" panose="020B0604030504040204" pitchFamily="34" charset="0"/>
                <a:cs typeface="Tahoma" panose="020B0604030504040204" pitchFamily="34" charset="0"/>
              </a:rPr>
              <a:t>Physical Abuse</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2192" y="0"/>
            <a:ext cx="2088777" cy="169433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5792" y="1520878"/>
            <a:ext cx="6539179" cy="3686054"/>
          </a:xfrm>
          <a:prstGeom prst="rect">
            <a:avLst/>
          </a:prstGeom>
        </p:spPr>
      </p:pic>
      <p:sp>
        <p:nvSpPr>
          <p:cNvPr id="7" name="TextBox 6"/>
          <p:cNvSpPr txBox="1"/>
          <p:nvPr/>
        </p:nvSpPr>
        <p:spPr>
          <a:xfrm>
            <a:off x="405384" y="2265100"/>
            <a:ext cx="5760720" cy="2062103"/>
          </a:xfrm>
          <a:prstGeom prst="rect">
            <a:avLst/>
          </a:prstGeom>
          <a:noFill/>
        </p:spPr>
        <p:txBody>
          <a:bodyPr wrap="square" rtlCol="0">
            <a:spAutoFit/>
          </a:bodyPr>
          <a:lstStyle/>
          <a:p>
            <a:pPr lvl="0" algn="ctr"/>
            <a:r>
              <a:rPr lang="en-US" sz="3200" b="1" dirty="0">
                <a:latin typeface="Tahoma" panose="020B0604030504040204" pitchFamily="34" charset="0"/>
                <a:ea typeface="Tahoma" panose="020B0604030504040204" pitchFamily="34" charset="0"/>
                <a:cs typeface="Tahoma" panose="020B0604030504040204" pitchFamily="34" charset="0"/>
              </a:rPr>
              <a:t>Physical abuse is when someone hurts your body or says they are going to hurt your body.</a:t>
            </a: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86769" r="8073" b="22092"/>
          <a:stretch/>
        </p:blipFill>
        <p:spPr>
          <a:xfrm rot="16200000">
            <a:off x="5642027" y="-525685"/>
            <a:ext cx="627531" cy="11911584"/>
          </a:xfrm>
          <a:prstGeom prst="rect">
            <a:avLst/>
          </a:prstGeom>
        </p:spPr>
      </p:pic>
      <p:sp>
        <p:nvSpPr>
          <p:cNvPr id="12" name="TextBox 11"/>
          <p:cNvSpPr txBox="1"/>
          <p:nvPr/>
        </p:nvSpPr>
        <p:spPr>
          <a:xfrm>
            <a:off x="2364167" y="5660739"/>
            <a:ext cx="7183249" cy="1200329"/>
          </a:xfrm>
          <a:prstGeom prst="rect">
            <a:avLst/>
          </a:prstGeom>
          <a:noFill/>
        </p:spPr>
        <p:txBody>
          <a:bodyPr wrap="square" rtlCol="0">
            <a:spAutoFit/>
          </a:bodyPr>
          <a:lstStyle/>
          <a:p>
            <a:pPr lvl="0" algn="ctr"/>
            <a:r>
              <a:rPr lang="en-US" sz="3600" b="1" dirty="0">
                <a:latin typeface="Tahoma" panose="020B0604030504040204" pitchFamily="34" charset="0"/>
                <a:ea typeface="Tahoma" panose="020B0604030504040204" pitchFamily="34" charset="0"/>
                <a:cs typeface="Tahoma" panose="020B0604030504040204" pitchFamily="34" charset="0"/>
              </a:rPr>
              <a:t>Physical abuse is never okay.</a:t>
            </a:r>
          </a:p>
          <a:p>
            <a:pPr lvl="0"/>
            <a:endParaRPr lang="en-US" sz="3600" b="1" dirty="0">
              <a:latin typeface="Tahoma" panose="020B0604030504040204" pitchFamily="34" charset="0"/>
              <a:ea typeface="Tahoma" panose="020B0604030504040204" pitchFamily="34" charset="0"/>
              <a:cs typeface="Tahoma" panose="020B0604030504040204" pitchFamily="34" charset="0"/>
            </a:endParaRPr>
          </a:p>
        </p:txBody>
      </p:sp>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325568"/>
            <a:ext cx="1370700" cy="542321"/>
          </a:xfrm>
          <a:prstGeom prst="rect">
            <a:avLst/>
          </a:prstGeom>
        </p:spPr>
      </p:pic>
      <p:sp>
        <p:nvSpPr>
          <p:cNvPr id="14"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944437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959864" y="169161"/>
            <a:ext cx="6596307" cy="1325563"/>
          </a:xfrm>
        </p:spPr>
        <p:txBody>
          <a:bodyPr>
            <a:normAutofit/>
          </a:bodyPr>
          <a:lstStyle/>
          <a:p>
            <a:r>
              <a:rPr lang="en-US" sz="7200" b="1" dirty="0">
                <a:latin typeface="Tahoma" panose="020B0604030504040204" pitchFamily="34" charset="0"/>
                <a:ea typeface="Tahoma" panose="020B0604030504040204" pitchFamily="34" charset="0"/>
                <a:cs typeface="Tahoma" panose="020B0604030504040204" pitchFamily="34" charset="0"/>
              </a:rPr>
              <a:t>Sexual Abuse</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2192" y="0"/>
            <a:ext cx="2088777" cy="169433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3695" y="271139"/>
            <a:ext cx="9846786" cy="5550511"/>
          </a:xfrm>
          <a:prstGeom prst="rect">
            <a:avLst/>
          </a:prstGeom>
        </p:spPr>
      </p:pic>
      <p:sp>
        <p:nvSpPr>
          <p:cNvPr id="7" name="TextBox 6"/>
          <p:cNvSpPr txBox="1"/>
          <p:nvPr/>
        </p:nvSpPr>
        <p:spPr>
          <a:xfrm>
            <a:off x="588238" y="1968803"/>
            <a:ext cx="6341104" cy="1938992"/>
          </a:xfrm>
          <a:prstGeom prst="rect">
            <a:avLst/>
          </a:prstGeom>
          <a:noFill/>
        </p:spPr>
        <p:txBody>
          <a:bodyPr wrap="square" rtlCol="0">
            <a:spAutoFit/>
          </a:bodyPr>
          <a:lstStyle/>
          <a:p>
            <a:pPr lvl="0" algn="ctr"/>
            <a:r>
              <a:rPr lang="en-US" sz="4000" b="1" dirty="0">
                <a:latin typeface="Tahoma" panose="020B0604030504040204" pitchFamily="34" charset="0"/>
                <a:ea typeface="Tahoma" panose="020B0604030504040204" pitchFamily="34" charset="0"/>
                <a:cs typeface="Tahoma" panose="020B0604030504040204" pitchFamily="34" charset="0"/>
              </a:rPr>
              <a:t>Sexual abuse is unwanted sexual words </a:t>
            </a:r>
          </a:p>
          <a:p>
            <a:pPr lvl="0" algn="ctr"/>
            <a:r>
              <a:rPr lang="en-US" sz="4000" b="1" dirty="0">
                <a:latin typeface="Tahoma" panose="020B0604030504040204" pitchFamily="34" charset="0"/>
                <a:ea typeface="Tahoma" panose="020B0604030504040204" pitchFamily="34" charset="0"/>
                <a:cs typeface="Tahoma" panose="020B0604030504040204" pitchFamily="34" charset="0"/>
              </a:rPr>
              <a:t>or sexual touching.</a:t>
            </a: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86769" r="8073" b="22092"/>
          <a:stretch/>
        </p:blipFill>
        <p:spPr>
          <a:xfrm rot="16200000">
            <a:off x="5440320" y="-633436"/>
            <a:ext cx="627531" cy="11911584"/>
          </a:xfrm>
          <a:prstGeom prst="rect">
            <a:avLst/>
          </a:prstGeom>
        </p:spPr>
      </p:pic>
      <p:sp>
        <p:nvSpPr>
          <p:cNvPr id="12" name="TextBox 11"/>
          <p:cNvSpPr txBox="1"/>
          <p:nvPr/>
        </p:nvSpPr>
        <p:spPr>
          <a:xfrm>
            <a:off x="1959864" y="5651146"/>
            <a:ext cx="8246453" cy="1200329"/>
          </a:xfrm>
          <a:prstGeom prst="rect">
            <a:avLst/>
          </a:prstGeom>
          <a:noFill/>
        </p:spPr>
        <p:txBody>
          <a:bodyPr wrap="square" rtlCol="0">
            <a:spAutoFit/>
          </a:bodyPr>
          <a:lstStyle/>
          <a:p>
            <a:pPr lvl="0" algn="ctr"/>
            <a:r>
              <a:rPr lang="en-US" sz="4000" b="1" dirty="0">
                <a:latin typeface="Tahoma" panose="020B0604030504040204" pitchFamily="34" charset="0"/>
                <a:ea typeface="Tahoma" panose="020B0604030504040204" pitchFamily="34" charset="0"/>
                <a:cs typeface="Tahoma" panose="020B0604030504040204" pitchFamily="34" charset="0"/>
              </a:rPr>
              <a:t>Sexual abuse is never okay.</a:t>
            </a:r>
          </a:p>
          <a:p>
            <a:pPr lvl="0" algn="ctr"/>
            <a:endParaRPr lang="en-US" sz="3200" b="1" dirty="0">
              <a:latin typeface="Tahoma" panose="020B0604030504040204" pitchFamily="34" charset="0"/>
              <a:ea typeface="Tahoma" panose="020B0604030504040204" pitchFamily="34" charset="0"/>
              <a:cs typeface="Tahoma" panose="020B0604030504040204" pitchFamily="34" charset="0"/>
            </a:endParaRPr>
          </a:p>
        </p:txBody>
      </p:sp>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4"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3973001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676400" y="513099"/>
            <a:ext cx="10515600" cy="1325563"/>
          </a:xfrm>
        </p:spPr>
        <p:txBody>
          <a:bodyPr>
            <a:norm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You will not get in trouble.</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2192" y="0"/>
            <a:ext cx="2088777" cy="169433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382" y="1838662"/>
            <a:ext cx="11230830" cy="5608708"/>
          </a:xfrm>
          <a:prstGeom prst="rect">
            <a:avLst/>
          </a:prstGeom>
        </p:spPr>
      </p:pic>
      <p:sp>
        <p:nvSpPr>
          <p:cNvPr id="3" name="TextBox 2"/>
          <p:cNvSpPr txBox="1"/>
          <p:nvPr/>
        </p:nvSpPr>
        <p:spPr>
          <a:xfrm>
            <a:off x="1480237" y="2578262"/>
            <a:ext cx="1405054" cy="1323439"/>
          </a:xfrm>
          <a:prstGeom prst="rect">
            <a:avLst/>
          </a:prstGeom>
          <a:noFill/>
        </p:spPr>
        <p:txBody>
          <a:bodyPr wrap="square" rtlCol="0">
            <a:spAutoFit/>
          </a:bodyPr>
          <a:lstStyle/>
          <a:p>
            <a:r>
              <a:rPr lang="en-US" sz="2000" dirty="0"/>
              <a:t>I need help but I don’t want to get in trouble.</a:t>
            </a:r>
          </a:p>
        </p:txBody>
      </p:sp>
      <p:sp>
        <p:nvSpPr>
          <p:cNvPr id="10" name="TextBox 9"/>
          <p:cNvSpPr txBox="1"/>
          <p:nvPr/>
        </p:nvSpPr>
        <p:spPr>
          <a:xfrm>
            <a:off x="7943850" y="2308926"/>
            <a:ext cx="2167559" cy="1077218"/>
          </a:xfrm>
          <a:prstGeom prst="rect">
            <a:avLst/>
          </a:prstGeom>
          <a:noFill/>
        </p:spPr>
        <p:txBody>
          <a:bodyPr wrap="square" rtlCol="0">
            <a:spAutoFit/>
          </a:bodyPr>
          <a:lstStyle/>
          <a:p>
            <a:pPr algn="ctr"/>
            <a:r>
              <a:rPr lang="en-US" sz="1600" dirty="0"/>
              <a:t>If someone hurt you      it is not your fault. You are doing the right thing by telling me. </a:t>
            </a:r>
          </a:p>
        </p:txBody>
      </p:sp>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2"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654811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3040"/>
            <a:ext cx="12173259" cy="6858000"/>
          </a:xfrm>
          <a:prstGeom prst="rect">
            <a:avLst/>
          </a:prstGeom>
        </p:spPr>
      </p:pic>
      <p:grpSp>
        <p:nvGrpSpPr>
          <p:cNvPr id="35" name="Group 34"/>
          <p:cNvGrpSpPr/>
          <p:nvPr/>
        </p:nvGrpSpPr>
        <p:grpSpPr>
          <a:xfrm>
            <a:off x="-3003" y="3287944"/>
            <a:ext cx="1607833" cy="1831271"/>
            <a:chOff x="22860" y="3128959"/>
            <a:chExt cx="1580866" cy="1831271"/>
          </a:xfrm>
        </p:grpSpPr>
        <p:sp>
          <p:nvSpPr>
            <p:cNvPr id="17" name="TextBox 16"/>
            <p:cNvSpPr txBox="1"/>
            <p:nvPr/>
          </p:nvSpPr>
          <p:spPr>
            <a:xfrm>
              <a:off x="22860" y="3128959"/>
              <a:ext cx="1580866" cy="1831271"/>
            </a:xfrm>
            <a:prstGeom prst="rect">
              <a:avLst/>
            </a:prstGeom>
            <a:solidFill>
              <a:schemeClr val="bg1"/>
            </a:solidFill>
            <a:ln>
              <a:solidFill>
                <a:schemeClr val="tx1"/>
              </a:solidFill>
            </a:ln>
          </p:spPr>
          <p:txBody>
            <a:bodyPr wrap="square" rtlCol="0">
              <a:spAutoFit/>
            </a:bodyPr>
            <a:lstStyle/>
            <a:p>
              <a:endParaRPr lang="en-US" b="1" dirty="0"/>
            </a:p>
            <a:p>
              <a:endParaRPr lang="en-US" b="1" dirty="0"/>
            </a:p>
            <a:p>
              <a:endParaRPr lang="en-US" b="1" dirty="0"/>
            </a:p>
            <a:p>
              <a:endParaRPr lang="en-US" b="1"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I need help</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617" y="3283142"/>
              <a:ext cx="1391510" cy="1186668"/>
            </a:xfrm>
            <a:prstGeom prst="rect">
              <a:avLst/>
            </a:prstGeom>
          </p:spPr>
        </p:pic>
      </p:grpSp>
      <p:grpSp>
        <p:nvGrpSpPr>
          <p:cNvPr id="38" name="Group 37"/>
          <p:cNvGrpSpPr/>
          <p:nvPr/>
        </p:nvGrpSpPr>
        <p:grpSpPr>
          <a:xfrm>
            <a:off x="-3003" y="2029074"/>
            <a:ext cx="1596130" cy="1288137"/>
            <a:chOff x="22860" y="1832215"/>
            <a:chExt cx="1579013" cy="1288137"/>
          </a:xfrm>
        </p:grpSpPr>
        <p:sp>
          <p:nvSpPr>
            <p:cNvPr id="14" name="TextBox 13"/>
            <p:cNvSpPr txBox="1"/>
            <p:nvPr/>
          </p:nvSpPr>
          <p:spPr>
            <a:xfrm>
              <a:off x="22860" y="1843079"/>
              <a:ext cx="1579013" cy="1277273"/>
            </a:xfrm>
            <a:prstGeom prst="rect">
              <a:avLst/>
            </a:prstGeom>
            <a:solidFill>
              <a:schemeClr val="bg1"/>
            </a:solidFill>
            <a:ln>
              <a:solidFill>
                <a:schemeClr val="tx1"/>
              </a:solidFill>
            </a:ln>
          </p:spPr>
          <p:txBody>
            <a:bodyPr wrap="square" rtlCol="0">
              <a:spAutoFit/>
            </a:bodyPr>
            <a:lstStyle/>
            <a:p>
              <a:endParaRPr lang="en-US" b="1" dirty="0"/>
            </a:p>
            <a:p>
              <a:endParaRPr lang="en-US" b="1" dirty="0"/>
            </a:p>
            <a:p>
              <a:endParaRPr lang="en-US" b="1" dirty="0"/>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Yes</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746" y="1832215"/>
              <a:ext cx="1160032" cy="989266"/>
            </a:xfrm>
            <a:prstGeom prst="rect">
              <a:avLst/>
            </a:prstGeom>
          </p:spPr>
        </p:pic>
      </p:grpSp>
      <p:grpSp>
        <p:nvGrpSpPr>
          <p:cNvPr id="37" name="Group 36"/>
          <p:cNvGrpSpPr/>
          <p:nvPr/>
        </p:nvGrpSpPr>
        <p:grpSpPr>
          <a:xfrm>
            <a:off x="1572867" y="2036897"/>
            <a:ext cx="1619578" cy="1286794"/>
            <a:chOff x="1655921" y="1843079"/>
            <a:chExt cx="1552076" cy="1286794"/>
          </a:xfrm>
        </p:grpSpPr>
        <p:sp>
          <p:nvSpPr>
            <p:cNvPr id="15" name="TextBox 14"/>
            <p:cNvSpPr txBox="1"/>
            <p:nvPr/>
          </p:nvSpPr>
          <p:spPr>
            <a:xfrm>
              <a:off x="1655921" y="1852600"/>
              <a:ext cx="1552076" cy="1277273"/>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No</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42202" y="1843079"/>
              <a:ext cx="1160032" cy="989266"/>
            </a:xfrm>
            <a:prstGeom prst="rect">
              <a:avLst/>
            </a:prstGeom>
          </p:spPr>
        </p:pic>
      </p:grpSp>
      <p:grpSp>
        <p:nvGrpSpPr>
          <p:cNvPr id="33" name="Group 32"/>
          <p:cNvGrpSpPr/>
          <p:nvPr/>
        </p:nvGrpSpPr>
        <p:grpSpPr>
          <a:xfrm>
            <a:off x="1598312" y="5152885"/>
            <a:ext cx="1558645" cy="1678220"/>
            <a:chOff x="1655213" y="4971089"/>
            <a:chExt cx="1543050" cy="1631216"/>
          </a:xfrm>
        </p:grpSpPr>
        <p:sp>
          <p:nvSpPr>
            <p:cNvPr id="32" name="TextBox 31"/>
            <p:cNvSpPr txBox="1"/>
            <p:nvPr/>
          </p:nvSpPr>
          <p:spPr>
            <a:xfrm>
              <a:off x="1655213" y="4971089"/>
              <a:ext cx="1543050" cy="163121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Adult</a:t>
              </a: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28068" y="5059116"/>
              <a:ext cx="1402992" cy="1196460"/>
            </a:xfrm>
            <a:prstGeom prst="rect">
              <a:avLst/>
            </a:prstGeom>
          </p:spPr>
        </p:pic>
      </p:grpSp>
      <p:grpSp>
        <p:nvGrpSpPr>
          <p:cNvPr id="34" name="Group 33"/>
          <p:cNvGrpSpPr/>
          <p:nvPr/>
        </p:nvGrpSpPr>
        <p:grpSpPr>
          <a:xfrm>
            <a:off x="-853" y="5143202"/>
            <a:ext cx="1605683" cy="1687903"/>
            <a:chOff x="38100" y="4967279"/>
            <a:chExt cx="1579013" cy="1631216"/>
          </a:xfrm>
        </p:grpSpPr>
        <p:sp>
          <p:nvSpPr>
            <p:cNvPr id="31" name="TextBox 30"/>
            <p:cNvSpPr txBox="1"/>
            <p:nvPr/>
          </p:nvSpPr>
          <p:spPr>
            <a:xfrm>
              <a:off x="38100" y="4967279"/>
              <a:ext cx="1579013" cy="163121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Trust</a:t>
              </a:r>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704" y="5108954"/>
              <a:ext cx="1443133" cy="1230692"/>
            </a:xfrm>
            <a:prstGeom prst="rect">
              <a:avLst/>
            </a:prstGeom>
          </p:spPr>
        </p:pic>
      </p:grpSp>
      <p:sp>
        <p:nvSpPr>
          <p:cNvPr id="12" name="Rectangle 11"/>
          <p:cNvSpPr/>
          <p:nvPr/>
        </p:nvSpPr>
        <p:spPr>
          <a:xfrm>
            <a:off x="3384714" y="1154431"/>
            <a:ext cx="8719658" cy="381736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p:cNvGrpSpPr/>
          <p:nvPr/>
        </p:nvGrpSpPr>
        <p:grpSpPr>
          <a:xfrm>
            <a:off x="1574141" y="3311931"/>
            <a:ext cx="1603556" cy="1831271"/>
            <a:chOff x="1661769" y="3124193"/>
            <a:chExt cx="1554555" cy="1831271"/>
          </a:xfrm>
        </p:grpSpPr>
        <p:sp>
          <p:nvSpPr>
            <p:cNvPr id="18" name="TextBox 17"/>
            <p:cNvSpPr txBox="1"/>
            <p:nvPr/>
          </p:nvSpPr>
          <p:spPr>
            <a:xfrm>
              <a:off x="1661769" y="3124193"/>
              <a:ext cx="1554555" cy="1831271"/>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I have a question</a:t>
              </a:r>
            </a:p>
          </p:txBody>
        </p:sp>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83545" y="3165910"/>
              <a:ext cx="1424452" cy="1214761"/>
            </a:xfrm>
            <a:prstGeom prst="rect">
              <a:avLst/>
            </a:prstGeom>
          </p:spPr>
        </p:pic>
      </p:grpSp>
      <p:grpSp>
        <p:nvGrpSpPr>
          <p:cNvPr id="30" name="Group 29"/>
          <p:cNvGrpSpPr/>
          <p:nvPr/>
        </p:nvGrpSpPr>
        <p:grpSpPr>
          <a:xfrm>
            <a:off x="3153622" y="5143202"/>
            <a:ext cx="1956260" cy="1689449"/>
            <a:chOff x="3255413" y="5220385"/>
            <a:chExt cx="1826586" cy="1402002"/>
          </a:xfrm>
        </p:grpSpPr>
        <p:sp>
          <p:nvSpPr>
            <p:cNvPr id="19" name="TextBox 18"/>
            <p:cNvSpPr txBox="1"/>
            <p:nvPr/>
          </p:nvSpPr>
          <p:spPr>
            <a:xfrm>
              <a:off x="3255413" y="5220385"/>
              <a:ext cx="1801372" cy="1402002"/>
            </a:xfrm>
            <a:prstGeom prst="rect">
              <a:avLst/>
            </a:prstGeom>
            <a:solidFill>
              <a:schemeClr val="bg1"/>
            </a:solidFill>
            <a:ln>
              <a:solidFill>
                <a:schemeClr val="tx1"/>
              </a:solidFill>
            </a:ln>
          </p:spPr>
          <p:txBody>
            <a:bodyPr wrap="square" rtlCol="0">
              <a:spAutoFit/>
            </a:bodyPr>
            <a:lstStyle/>
            <a:p>
              <a:endParaRPr lang="en-US" b="1" dirty="0"/>
            </a:p>
            <a:p>
              <a:endParaRPr lang="en-US" b="1" dirty="0"/>
            </a:p>
            <a:p>
              <a:endParaRPr lang="en-US" b="1" dirty="0"/>
            </a:p>
            <a:p>
              <a:endParaRPr lang="en-US" b="1" dirty="0"/>
            </a:p>
            <a:p>
              <a:pPr algn="ctr">
                <a:spcBef>
                  <a:spcPts val="300"/>
                </a:spcBef>
              </a:pPr>
              <a:r>
                <a:rPr lang="en-US" b="1" dirty="0">
                  <a:latin typeface="Tahoma" panose="020B0604030504040204" pitchFamily="34" charset="0"/>
                  <a:ea typeface="Tahoma" panose="020B0604030504040204" pitchFamily="34" charset="0"/>
                  <a:cs typeface="Tahoma" panose="020B0604030504040204" pitchFamily="34" charset="0"/>
                </a:rPr>
                <a:t>Take a break</a:t>
              </a:r>
            </a:p>
          </p:txBody>
        </p:sp>
        <p:pic>
          <p:nvPicPr>
            <p:cNvPr id="8" name="Picture 7"/>
            <p:cNvPicPr>
              <a:picLocks noChangeAspect="1"/>
            </p:cNvPicPr>
            <p:nvPr/>
          </p:nvPicPr>
          <p:blipFill rotWithShape="1">
            <a:blip r:embed="rId10">
              <a:extLst>
                <a:ext uri="{28A0092B-C50C-407E-A947-70E740481C1C}">
                  <a14:useLocalDpi xmlns:a14="http://schemas.microsoft.com/office/drawing/2010/main" val="0"/>
                </a:ext>
              </a:extLst>
            </a:blip>
            <a:srcRect t="15162" b="14898"/>
            <a:stretch/>
          </p:blipFill>
          <p:spPr>
            <a:xfrm>
              <a:off x="3280627" y="5349240"/>
              <a:ext cx="1801372" cy="1074420"/>
            </a:xfrm>
            <a:prstGeom prst="rect">
              <a:avLst/>
            </a:prstGeom>
          </p:spPr>
        </p:pic>
      </p:grpSp>
      <p:sp>
        <p:nvSpPr>
          <p:cNvPr id="60" name="Rectangle 59"/>
          <p:cNvSpPr/>
          <p:nvPr/>
        </p:nvSpPr>
        <p:spPr>
          <a:xfrm>
            <a:off x="6459143" y="6621481"/>
            <a:ext cx="4531998" cy="246221"/>
          </a:xfrm>
          <a:prstGeom prst="rect">
            <a:avLst/>
          </a:prstGeom>
        </p:spPr>
        <p:txBody>
          <a:bodyPr wrap="square">
            <a:spAutoFit/>
          </a:bodyPr>
          <a:lstStyle/>
          <a:p>
            <a:r>
              <a:rPr lang="en-US" sz="1000" dirty="0">
                <a:solidFill>
                  <a:srgbClr val="3D4046"/>
                </a:solidFill>
                <a:latin typeface="Tahoma" panose="020B0604030504040204" pitchFamily="34" charset="0"/>
                <a:ea typeface="Tahoma" panose="020B0604030504040204" pitchFamily="34" charset="0"/>
                <a:cs typeface="Tahoma" panose="020B0604030504040204" pitchFamily="34" charset="0"/>
              </a:rPr>
              <a:t>Copyright © 2021 SymbolStix, LLC. All rights reserved. Used with Permission.</a:t>
            </a:r>
            <a:endParaRPr lang="en-US" sz="1000" dirty="0">
              <a:latin typeface="Tahoma" panose="020B0604030504040204" pitchFamily="34" charset="0"/>
              <a:ea typeface="Tahoma" panose="020B0604030504040204" pitchFamily="34" charset="0"/>
              <a:cs typeface="Tahoma" panose="020B0604030504040204" pitchFamily="34" charset="0"/>
            </a:endParaRPr>
          </a:p>
        </p:txBody>
      </p:sp>
      <p:grpSp>
        <p:nvGrpSpPr>
          <p:cNvPr id="40" name="Group 39"/>
          <p:cNvGrpSpPr/>
          <p:nvPr/>
        </p:nvGrpSpPr>
        <p:grpSpPr>
          <a:xfrm>
            <a:off x="5224893" y="4990585"/>
            <a:ext cx="6879479" cy="1612811"/>
            <a:chOff x="5211830" y="4990585"/>
            <a:chExt cx="6887774" cy="1612811"/>
          </a:xfrm>
        </p:grpSpPr>
        <p:sp>
          <p:nvSpPr>
            <p:cNvPr id="41" name="Rectangle 40"/>
            <p:cNvSpPr/>
            <p:nvPr/>
          </p:nvSpPr>
          <p:spPr>
            <a:xfrm>
              <a:off x="5211830" y="4990585"/>
              <a:ext cx="6887774" cy="1612811"/>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p:cNvGrpSpPr/>
            <p:nvPr/>
          </p:nvGrpSpPr>
          <p:grpSpPr>
            <a:xfrm>
              <a:off x="5362543" y="5119215"/>
              <a:ext cx="6627292" cy="1356986"/>
              <a:chOff x="5362543" y="5119215"/>
              <a:chExt cx="6627292" cy="1356986"/>
            </a:xfrm>
          </p:grpSpPr>
          <p:grpSp>
            <p:nvGrpSpPr>
              <p:cNvPr id="43" name="Group 42"/>
              <p:cNvGrpSpPr/>
              <p:nvPr/>
            </p:nvGrpSpPr>
            <p:grpSpPr>
              <a:xfrm>
                <a:off x="5362543" y="5121586"/>
                <a:ext cx="1230894" cy="1354217"/>
                <a:chOff x="5362543" y="5108523"/>
                <a:chExt cx="1230894" cy="1354217"/>
              </a:xfrm>
            </p:grpSpPr>
            <p:sp>
              <p:nvSpPr>
                <p:cNvPr id="56" name="TextBox 55"/>
                <p:cNvSpPr txBox="1"/>
                <p:nvPr/>
              </p:nvSpPr>
              <p:spPr>
                <a:xfrm>
                  <a:off x="5362543" y="5108523"/>
                  <a:ext cx="1230894"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I feel</a:t>
                  </a:r>
                </a:p>
              </p:txBody>
            </p:sp>
            <p:pic>
              <p:nvPicPr>
                <p:cNvPr id="57" name="Picture 5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97580" y="5142338"/>
                  <a:ext cx="1156974" cy="986658"/>
                </a:xfrm>
                <a:prstGeom prst="rect">
                  <a:avLst/>
                </a:prstGeom>
              </p:spPr>
            </p:pic>
          </p:grpSp>
          <p:grpSp>
            <p:nvGrpSpPr>
              <p:cNvPr id="44" name="Group 43"/>
              <p:cNvGrpSpPr/>
              <p:nvPr/>
            </p:nvGrpSpPr>
            <p:grpSpPr>
              <a:xfrm>
                <a:off x="6607576" y="5119881"/>
                <a:ext cx="1283361" cy="1354217"/>
                <a:chOff x="6607577" y="5119881"/>
                <a:chExt cx="1256406" cy="1354217"/>
              </a:xfrm>
            </p:grpSpPr>
            <p:sp>
              <p:nvSpPr>
                <p:cNvPr id="54" name="TextBox 53"/>
                <p:cNvSpPr txBox="1"/>
                <p:nvPr/>
              </p:nvSpPr>
              <p:spPr>
                <a:xfrm>
                  <a:off x="6607577" y="5119881"/>
                  <a:ext cx="1256406"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Happy</a:t>
                  </a:r>
                </a:p>
              </p:txBody>
            </p:sp>
            <p:pic>
              <p:nvPicPr>
                <p:cNvPr id="55" name="Picture 5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68431" y="5173019"/>
                  <a:ext cx="1147512" cy="978589"/>
                </a:xfrm>
                <a:prstGeom prst="rect">
                  <a:avLst/>
                </a:prstGeom>
              </p:spPr>
            </p:pic>
          </p:grpSp>
          <p:grpSp>
            <p:nvGrpSpPr>
              <p:cNvPr id="45" name="Group 44"/>
              <p:cNvGrpSpPr/>
              <p:nvPr/>
            </p:nvGrpSpPr>
            <p:grpSpPr>
              <a:xfrm>
                <a:off x="7890938" y="5119215"/>
                <a:ext cx="1368792" cy="1354217"/>
                <a:chOff x="7890938" y="5106152"/>
                <a:chExt cx="1368792" cy="1354217"/>
              </a:xfrm>
            </p:grpSpPr>
            <p:sp>
              <p:nvSpPr>
                <p:cNvPr id="52" name="TextBox 51"/>
                <p:cNvSpPr txBox="1"/>
                <p:nvPr/>
              </p:nvSpPr>
              <p:spPr>
                <a:xfrm>
                  <a:off x="7890938" y="5106152"/>
                  <a:ext cx="1368792"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Sad</a:t>
                  </a:r>
                </a:p>
              </p:txBody>
            </p:sp>
            <p:pic>
              <p:nvPicPr>
                <p:cNvPr id="53" name="Picture 5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1980" y="5106152"/>
                  <a:ext cx="1161367" cy="990404"/>
                </a:xfrm>
                <a:prstGeom prst="rect">
                  <a:avLst/>
                </a:prstGeom>
              </p:spPr>
            </p:pic>
          </p:grpSp>
          <p:grpSp>
            <p:nvGrpSpPr>
              <p:cNvPr id="46" name="Group 45"/>
              <p:cNvGrpSpPr/>
              <p:nvPr/>
            </p:nvGrpSpPr>
            <p:grpSpPr>
              <a:xfrm>
                <a:off x="9280555" y="5121984"/>
                <a:ext cx="1347846" cy="1354217"/>
                <a:chOff x="9280555" y="5108921"/>
                <a:chExt cx="1347846" cy="1354217"/>
              </a:xfrm>
            </p:grpSpPr>
            <p:sp>
              <p:nvSpPr>
                <p:cNvPr id="50" name="TextBox 49"/>
                <p:cNvSpPr txBox="1"/>
                <p:nvPr/>
              </p:nvSpPr>
              <p:spPr>
                <a:xfrm>
                  <a:off x="9280555" y="5108921"/>
                  <a:ext cx="1347846"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Mad</a:t>
                  </a:r>
                </a:p>
              </p:txBody>
            </p:sp>
            <p:pic>
              <p:nvPicPr>
                <p:cNvPr id="51" name="Picture 5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341516" y="5119881"/>
                  <a:ext cx="1225925" cy="1045459"/>
                </a:xfrm>
                <a:prstGeom prst="rect">
                  <a:avLst/>
                </a:prstGeom>
              </p:spPr>
            </p:pic>
          </p:grpSp>
          <p:grpSp>
            <p:nvGrpSpPr>
              <p:cNvPr id="47" name="Group 46"/>
              <p:cNvGrpSpPr/>
              <p:nvPr/>
            </p:nvGrpSpPr>
            <p:grpSpPr>
              <a:xfrm>
                <a:off x="10628401" y="5121586"/>
                <a:ext cx="1361434" cy="1354217"/>
                <a:chOff x="10628401" y="5108523"/>
                <a:chExt cx="1361434" cy="1354217"/>
              </a:xfrm>
            </p:grpSpPr>
            <p:sp>
              <p:nvSpPr>
                <p:cNvPr id="48" name="TextBox 47"/>
                <p:cNvSpPr txBox="1"/>
                <p:nvPr/>
              </p:nvSpPr>
              <p:spPr>
                <a:xfrm>
                  <a:off x="10628401" y="5108523"/>
                  <a:ext cx="1361434"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Scared</a:t>
                  </a:r>
                </a:p>
              </p:txBody>
            </p:sp>
            <p:pic>
              <p:nvPicPr>
                <p:cNvPr id="49" name="Picture 4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717795" y="5171511"/>
                  <a:ext cx="1142168" cy="974032"/>
                </a:xfrm>
                <a:prstGeom prst="rect">
                  <a:avLst/>
                </a:prstGeom>
              </p:spPr>
            </p:pic>
          </p:grpSp>
        </p:grpSp>
      </p:grpSp>
      <p:grpSp>
        <p:nvGrpSpPr>
          <p:cNvPr id="69" name="Group 68"/>
          <p:cNvGrpSpPr/>
          <p:nvPr/>
        </p:nvGrpSpPr>
        <p:grpSpPr>
          <a:xfrm>
            <a:off x="10177134" y="3098306"/>
            <a:ext cx="1901112" cy="1785104"/>
            <a:chOff x="15094191" y="226466"/>
            <a:chExt cx="1684448" cy="1785104"/>
          </a:xfrm>
        </p:grpSpPr>
        <p:sp>
          <p:nvSpPr>
            <p:cNvPr id="70" name="TextBox 69"/>
            <p:cNvSpPr txBox="1"/>
            <p:nvPr/>
          </p:nvSpPr>
          <p:spPr>
            <a:xfrm>
              <a:off x="15150844" y="226466"/>
              <a:ext cx="1577922" cy="1785104"/>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Unhealthy</a:t>
              </a:r>
            </a:p>
          </p:txBody>
        </p:sp>
        <p:pic>
          <p:nvPicPr>
            <p:cNvPr id="71" name="Picture 7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5094191" y="244031"/>
              <a:ext cx="1684448" cy="1436483"/>
            </a:xfrm>
            <a:prstGeom prst="rect">
              <a:avLst/>
            </a:prstGeom>
          </p:spPr>
        </p:pic>
      </p:grpSp>
      <p:grpSp>
        <p:nvGrpSpPr>
          <p:cNvPr id="72" name="Group 71"/>
          <p:cNvGrpSpPr/>
          <p:nvPr/>
        </p:nvGrpSpPr>
        <p:grpSpPr>
          <a:xfrm>
            <a:off x="8162452" y="3093521"/>
            <a:ext cx="1808637" cy="1785104"/>
            <a:chOff x="8410649" y="3093521"/>
            <a:chExt cx="1808637" cy="1785104"/>
          </a:xfrm>
        </p:grpSpPr>
        <p:sp>
          <p:nvSpPr>
            <p:cNvPr id="73" name="TextBox 72"/>
            <p:cNvSpPr txBox="1"/>
            <p:nvPr/>
          </p:nvSpPr>
          <p:spPr>
            <a:xfrm>
              <a:off x="8410649" y="3093521"/>
              <a:ext cx="1735874" cy="1785104"/>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Healthy</a:t>
              </a:r>
            </a:p>
          </p:txBody>
        </p:sp>
        <p:pic>
          <p:nvPicPr>
            <p:cNvPr id="74" name="Picture 7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588804" y="3195950"/>
              <a:ext cx="1630482" cy="1390461"/>
            </a:xfrm>
            <a:prstGeom prst="rect">
              <a:avLst/>
            </a:prstGeom>
          </p:spPr>
        </p:pic>
      </p:grpSp>
      <p:grpSp>
        <p:nvGrpSpPr>
          <p:cNvPr id="11" name="Group 10"/>
          <p:cNvGrpSpPr/>
          <p:nvPr/>
        </p:nvGrpSpPr>
        <p:grpSpPr>
          <a:xfrm>
            <a:off x="3501038" y="3104869"/>
            <a:ext cx="2039337" cy="1785104"/>
            <a:chOff x="3501038" y="3104869"/>
            <a:chExt cx="2039337" cy="1785104"/>
          </a:xfrm>
        </p:grpSpPr>
        <p:sp>
          <p:nvSpPr>
            <p:cNvPr id="67" name="TextBox 66"/>
            <p:cNvSpPr txBox="1"/>
            <p:nvPr/>
          </p:nvSpPr>
          <p:spPr>
            <a:xfrm>
              <a:off x="3501038" y="3104869"/>
              <a:ext cx="2039337" cy="1785104"/>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Sexual abuse</a:t>
              </a:r>
            </a:p>
          </p:txBody>
        </p:sp>
        <p:pic>
          <p:nvPicPr>
            <p:cNvPr id="84" name="Picture 8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667429" y="3155403"/>
              <a:ext cx="1591663" cy="1357357"/>
            </a:xfrm>
            <a:prstGeom prst="rect">
              <a:avLst/>
            </a:prstGeom>
          </p:spPr>
        </p:pic>
      </p:grpSp>
      <p:grpSp>
        <p:nvGrpSpPr>
          <p:cNvPr id="25" name="Group 24"/>
          <p:cNvGrpSpPr/>
          <p:nvPr/>
        </p:nvGrpSpPr>
        <p:grpSpPr>
          <a:xfrm>
            <a:off x="9242635" y="1230705"/>
            <a:ext cx="1752970" cy="1754326"/>
            <a:chOff x="9242635" y="1230705"/>
            <a:chExt cx="1752970" cy="1754326"/>
          </a:xfrm>
        </p:grpSpPr>
        <p:sp>
          <p:nvSpPr>
            <p:cNvPr id="82" name="TextBox 81"/>
            <p:cNvSpPr txBox="1"/>
            <p:nvPr/>
          </p:nvSpPr>
          <p:spPr>
            <a:xfrm>
              <a:off x="9242635" y="1230705"/>
              <a:ext cx="1752970" cy="175432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n-US" b="1" dirty="0">
                  <a:latin typeface="Tahoma" panose="020B0604030504040204" pitchFamily="34" charset="0"/>
                  <a:ea typeface="Tahoma" panose="020B0604030504040204" pitchFamily="34" charset="0"/>
                  <a:cs typeface="Tahoma" panose="020B0604030504040204" pitchFamily="34" charset="0"/>
                </a:rPr>
                <a:t>Verbal abuse</a:t>
              </a:r>
            </a:p>
          </p:txBody>
        </p:sp>
        <p:pic>
          <p:nvPicPr>
            <p:cNvPr id="13" name="Picture 1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293619" y="1297355"/>
              <a:ext cx="1614376" cy="1376726"/>
            </a:xfrm>
            <a:prstGeom prst="rect">
              <a:avLst/>
            </a:prstGeom>
          </p:spPr>
        </p:pic>
      </p:grpSp>
      <p:grpSp>
        <p:nvGrpSpPr>
          <p:cNvPr id="24" name="Group 23"/>
          <p:cNvGrpSpPr/>
          <p:nvPr/>
        </p:nvGrpSpPr>
        <p:grpSpPr>
          <a:xfrm>
            <a:off x="5900239" y="3103219"/>
            <a:ext cx="1953620" cy="1754326"/>
            <a:chOff x="5900239" y="3103219"/>
            <a:chExt cx="1953620" cy="1754326"/>
          </a:xfrm>
        </p:grpSpPr>
        <p:sp>
          <p:nvSpPr>
            <p:cNvPr id="61" name="TextBox 60"/>
            <p:cNvSpPr txBox="1"/>
            <p:nvPr/>
          </p:nvSpPr>
          <p:spPr>
            <a:xfrm>
              <a:off x="5900239" y="3103219"/>
              <a:ext cx="1953620" cy="175432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n-US" b="1" dirty="0">
                  <a:latin typeface="Tahoma" panose="020B0604030504040204" pitchFamily="34" charset="0"/>
                  <a:ea typeface="Tahoma" panose="020B0604030504040204" pitchFamily="34" charset="0"/>
                  <a:cs typeface="Tahoma" panose="020B0604030504040204" pitchFamily="34" charset="0"/>
                </a:rPr>
                <a:t>Physical abuse</a:t>
              </a:r>
            </a:p>
          </p:txBody>
        </p:sp>
        <p:pic>
          <p:nvPicPr>
            <p:cNvPr id="16" name="Picture 1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133765" y="3228473"/>
              <a:ext cx="1449911" cy="1236472"/>
            </a:xfrm>
            <a:prstGeom prst="rect">
              <a:avLst/>
            </a:prstGeom>
          </p:spPr>
        </p:pic>
      </p:grpSp>
      <p:grpSp>
        <p:nvGrpSpPr>
          <p:cNvPr id="23" name="Group 22"/>
          <p:cNvGrpSpPr/>
          <p:nvPr/>
        </p:nvGrpSpPr>
        <p:grpSpPr>
          <a:xfrm>
            <a:off x="7079134" y="1230705"/>
            <a:ext cx="1752970" cy="1754326"/>
            <a:chOff x="7079134" y="1230705"/>
            <a:chExt cx="1752970" cy="1754326"/>
          </a:xfrm>
        </p:grpSpPr>
        <p:sp>
          <p:nvSpPr>
            <p:cNvPr id="79" name="TextBox 78"/>
            <p:cNvSpPr txBox="1"/>
            <p:nvPr/>
          </p:nvSpPr>
          <p:spPr>
            <a:xfrm>
              <a:off x="7079134" y="1230705"/>
              <a:ext cx="1752970" cy="175432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n-US" b="1" dirty="0">
                  <a:latin typeface="Tahoma" panose="020B0604030504040204" pitchFamily="34" charset="0"/>
                  <a:ea typeface="Tahoma" panose="020B0604030504040204" pitchFamily="34" charset="0"/>
                  <a:cs typeface="Tahoma" panose="020B0604030504040204" pitchFamily="34" charset="0"/>
                </a:rPr>
                <a:t>Dangerous</a:t>
              </a:r>
            </a:p>
          </p:txBody>
        </p:sp>
        <p:pic>
          <p:nvPicPr>
            <p:cNvPr id="20" name="Picture 19"/>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106102" y="1245170"/>
              <a:ext cx="1699034" cy="1448922"/>
            </a:xfrm>
            <a:prstGeom prst="rect">
              <a:avLst/>
            </a:prstGeom>
          </p:spPr>
        </p:pic>
      </p:grpSp>
      <p:grpSp>
        <p:nvGrpSpPr>
          <p:cNvPr id="22" name="Group 21"/>
          <p:cNvGrpSpPr/>
          <p:nvPr/>
        </p:nvGrpSpPr>
        <p:grpSpPr>
          <a:xfrm>
            <a:off x="4587092" y="1230705"/>
            <a:ext cx="2050562" cy="1733808"/>
            <a:chOff x="4587092" y="1230705"/>
            <a:chExt cx="2050562" cy="1733808"/>
          </a:xfrm>
        </p:grpSpPr>
        <p:sp>
          <p:nvSpPr>
            <p:cNvPr id="64" name="TextBox 63"/>
            <p:cNvSpPr txBox="1"/>
            <p:nvPr/>
          </p:nvSpPr>
          <p:spPr>
            <a:xfrm>
              <a:off x="4587092" y="1230705"/>
              <a:ext cx="2050562" cy="173380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800"/>
                </a:spcBef>
              </a:pPr>
              <a:r>
                <a:rPr lang="en-US" b="1" dirty="0">
                  <a:latin typeface="Tahoma" panose="020B0604030504040204" pitchFamily="34" charset="0"/>
                  <a:ea typeface="Tahoma" panose="020B0604030504040204" pitchFamily="34" charset="0"/>
                  <a:cs typeface="Tahoma" panose="020B0604030504040204" pitchFamily="34" charset="0"/>
                </a:rPr>
                <a:t>Warning Sign</a:t>
              </a:r>
            </a:p>
          </p:txBody>
        </p:sp>
        <p:pic>
          <p:nvPicPr>
            <p:cNvPr id="21" name="Picture 20"/>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891040" y="1297354"/>
              <a:ext cx="1514539" cy="1291586"/>
            </a:xfrm>
            <a:prstGeom prst="rect">
              <a:avLst/>
            </a:prstGeom>
          </p:spPr>
        </p:pic>
      </p:grpSp>
      <p:pic>
        <p:nvPicPr>
          <p:cNvPr id="66" name="Picture 65"/>
          <p:cNvPicPr>
            <a:picLocks noChangeAspect="1"/>
          </p:cNvPicPr>
          <p:nvPr/>
        </p:nvPicPr>
        <p:blipFill rotWithShape="1">
          <a:blip r:embed="rId23"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Tree>
    <p:extLst>
      <p:ext uri="{BB962C8B-B14F-4D97-AF65-F5344CB8AC3E}">
        <p14:creationId xmlns:p14="http://schemas.microsoft.com/office/powerpoint/2010/main" val="1114855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0" y="0"/>
            <a:ext cx="12518586" cy="7085678"/>
            <a:chOff x="-18695" y="-283480"/>
            <a:chExt cx="12518586" cy="7085678"/>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5" y="-283480"/>
              <a:ext cx="12166314" cy="6858000"/>
            </a:xfrm>
            <a:prstGeom prst="rect">
              <a:avLst/>
            </a:prstGeom>
          </p:spPr>
        </p:pic>
        <p:sp>
          <p:nvSpPr>
            <p:cNvPr id="18" name="TextBox 17"/>
            <p:cNvSpPr txBox="1"/>
            <p:nvPr/>
          </p:nvSpPr>
          <p:spPr>
            <a:xfrm>
              <a:off x="8130343" y="1217135"/>
              <a:ext cx="4369548" cy="954107"/>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Healthy relationship review</a:t>
              </a:r>
            </a:p>
          </p:txBody>
        </p:sp>
        <p:sp>
          <p:nvSpPr>
            <p:cNvPr id="19" name="TextBox 18"/>
            <p:cNvSpPr txBox="1"/>
            <p:nvPr/>
          </p:nvSpPr>
          <p:spPr>
            <a:xfrm>
              <a:off x="4314511" y="1959699"/>
              <a:ext cx="268827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Warning signs</a:t>
              </a:r>
            </a:p>
          </p:txBody>
        </p:sp>
        <p:sp>
          <p:nvSpPr>
            <p:cNvPr id="20" name="TextBox 19"/>
            <p:cNvSpPr txBox="1"/>
            <p:nvPr/>
          </p:nvSpPr>
          <p:spPr>
            <a:xfrm>
              <a:off x="6224468" y="4280869"/>
              <a:ext cx="384706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Dangerous behaviors</a:t>
              </a:r>
            </a:p>
          </p:txBody>
        </p:sp>
        <p:sp>
          <p:nvSpPr>
            <p:cNvPr id="21" name="TextBox 20"/>
            <p:cNvSpPr txBox="1"/>
            <p:nvPr/>
          </p:nvSpPr>
          <p:spPr>
            <a:xfrm>
              <a:off x="7837328" y="5393619"/>
              <a:ext cx="374510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Getting help</a:t>
              </a:r>
            </a:p>
          </p:txBody>
        </p:sp>
        <p:grpSp>
          <p:nvGrpSpPr>
            <p:cNvPr id="22" name="Group 21"/>
            <p:cNvGrpSpPr/>
            <p:nvPr/>
          </p:nvGrpSpPr>
          <p:grpSpPr>
            <a:xfrm>
              <a:off x="2061694" y="1591407"/>
              <a:ext cx="2548557" cy="1832127"/>
              <a:chOff x="6326733" y="773972"/>
              <a:chExt cx="5063923" cy="3381856"/>
            </a:xfrm>
          </p:grpSpPr>
          <p:pic>
            <p:nvPicPr>
              <p:cNvPr id="34" name="Picture 33"/>
              <p:cNvPicPr>
                <a:picLocks noChangeAspect="1"/>
              </p:cNvPicPr>
              <p:nvPr/>
            </p:nvPicPr>
            <p:blipFill rotWithShape="1">
              <a:blip r:embed="rId4" cstate="print">
                <a:extLst>
                  <a:ext uri="{28A0092B-C50C-407E-A947-70E740481C1C}">
                    <a14:useLocalDpi xmlns:a14="http://schemas.microsoft.com/office/drawing/2010/main" val="0"/>
                  </a:ext>
                </a:extLst>
              </a:blip>
              <a:srcRect r="40821"/>
              <a:stretch/>
            </p:blipFill>
            <p:spPr>
              <a:xfrm>
                <a:off x="6326733" y="773972"/>
                <a:ext cx="3535028" cy="3367148"/>
              </a:xfrm>
              <a:prstGeom prst="rect">
                <a:avLst/>
              </a:prstGeom>
            </p:spPr>
          </p:pic>
          <p:pic>
            <p:nvPicPr>
              <p:cNvPr id="35" name="Picture 34"/>
              <p:cNvPicPr>
                <a:picLocks noChangeAspect="1"/>
              </p:cNvPicPr>
              <p:nvPr/>
            </p:nvPicPr>
            <p:blipFill rotWithShape="1">
              <a:blip r:embed="rId4" cstate="print">
                <a:extLst>
                  <a:ext uri="{28A0092B-C50C-407E-A947-70E740481C1C}">
                    <a14:useLocalDpi xmlns:a14="http://schemas.microsoft.com/office/drawing/2010/main" val="0"/>
                  </a:ext>
                </a:extLst>
              </a:blip>
              <a:srcRect l="61016"/>
              <a:stretch/>
            </p:blipFill>
            <p:spPr>
              <a:xfrm>
                <a:off x="9061985" y="788680"/>
                <a:ext cx="2328671" cy="3367148"/>
              </a:xfrm>
              <a:prstGeom prst="rect">
                <a:avLst/>
              </a:prstGeom>
            </p:spPr>
          </p:pic>
        </p:grpSp>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4462" y="29312"/>
              <a:ext cx="3095734" cy="1745027"/>
            </a:xfrm>
            <a:prstGeom prst="rect">
              <a:avLst/>
            </a:prstGeom>
          </p:spPr>
        </p:pic>
        <p:sp>
          <p:nvSpPr>
            <p:cNvPr id="24" name="TextBox 23"/>
            <p:cNvSpPr txBox="1"/>
            <p:nvPr/>
          </p:nvSpPr>
          <p:spPr>
            <a:xfrm>
              <a:off x="4024267" y="3278591"/>
              <a:ext cx="268827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Brain break</a:t>
              </a:r>
            </a:p>
          </p:txBody>
        </p:sp>
        <p:pic>
          <p:nvPicPr>
            <p:cNvPr id="25" name="Picture 24"/>
            <p:cNvPicPr>
              <a:picLocks noChangeAspect="1"/>
            </p:cNvPicPr>
            <p:nvPr/>
          </p:nvPicPr>
          <p:blipFill>
            <a:blip r:embed="rId6"/>
            <a:stretch>
              <a:fillRect/>
            </a:stretch>
          </p:blipFill>
          <p:spPr>
            <a:xfrm>
              <a:off x="2421880" y="3090318"/>
              <a:ext cx="1568990" cy="1098788"/>
            </a:xfrm>
            <a:prstGeom prst="rect">
              <a:avLst/>
            </a:prstGeom>
          </p:spPr>
        </p:pic>
        <p:grpSp>
          <p:nvGrpSpPr>
            <p:cNvPr id="26" name="Group 25"/>
            <p:cNvGrpSpPr/>
            <p:nvPr/>
          </p:nvGrpSpPr>
          <p:grpSpPr>
            <a:xfrm>
              <a:off x="2421880" y="4217901"/>
              <a:ext cx="3537051" cy="790688"/>
              <a:chOff x="5095134" y="4267279"/>
              <a:chExt cx="6783397" cy="1515752"/>
            </a:xfrm>
          </p:grpSpPr>
          <p:grpSp>
            <p:nvGrpSpPr>
              <p:cNvPr id="28" name="Group 27"/>
              <p:cNvGrpSpPr/>
              <p:nvPr/>
            </p:nvGrpSpPr>
            <p:grpSpPr>
              <a:xfrm>
                <a:off x="6756451" y="4267279"/>
                <a:ext cx="3596944" cy="1515752"/>
                <a:chOff x="6823716" y="2763379"/>
                <a:chExt cx="3616938" cy="1672083"/>
              </a:xfrm>
            </p:grpSpPr>
            <p:sp>
              <p:nvSpPr>
                <p:cNvPr id="31" name="Rectangle 30"/>
                <p:cNvSpPr/>
                <p:nvPr/>
              </p:nvSpPr>
              <p:spPr>
                <a:xfrm>
                  <a:off x="6823716" y="2766137"/>
                  <a:ext cx="3564836" cy="1641138"/>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p:cNvPicPr>
                  <a:picLocks noChangeAspect="1"/>
                </p:cNvPicPr>
                <p:nvPr/>
              </p:nvPicPr>
              <p:blipFill rotWithShape="1">
                <a:blip r:embed="rId7" cstate="print">
                  <a:extLst>
                    <a:ext uri="{28A0092B-C50C-407E-A947-70E740481C1C}">
                      <a14:useLocalDpi xmlns:a14="http://schemas.microsoft.com/office/drawing/2010/main" val="0"/>
                    </a:ext>
                  </a:extLst>
                </a:blip>
                <a:srcRect l="69863" t="8889" r="3242" b="38562"/>
                <a:stretch/>
              </p:blipFill>
              <p:spPr>
                <a:xfrm>
                  <a:off x="6885265" y="2763379"/>
                  <a:ext cx="1492282" cy="1643555"/>
                </a:xfrm>
                <a:prstGeom prst="rect">
                  <a:avLst/>
                </a:prstGeom>
              </p:spPr>
            </p:pic>
            <p:sp>
              <p:nvSpPr>
                <p:cNvPr id="33" name="Title 1"/>
                <p:cNvSpPr txBox="1">
                  <a:spLocks/>
                </p:cNvSpPr>
                <p:nvPr/>
              </p:nvSpPr>
              <p:spPr>
                <a:xfrm>
                  <a:off x="8280538" y="3240684"/>
                  <a:ext cx="2160116" cy="11947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50" b="1" dirty="0">
                      <a:latin typeface="Tahoma" panose="020B0604030504040204" pitchFamily="34" charset="0"/>
                      <a:ea typeface="Tahoma" panose="020B0604030504040204" pitchFamily="34" charset="0"/>
                      <a:cs typeface="Tahoma" panose="020B0604030504040204" pitchFamily="34" charset="0"/>
                    </a:rPr>
                    <a:t>Dangerous!</a:t>
                  </a:r>
                </a:p>
              </p:txBody>
            </p:sp>
          </p:grpSp>
          <p:pic>
            <p:nvPicPr>
              <p:cNvPr id="29" name="Picture 28"/>
              <p:cNvPicPr>
                <a:picLocks noChangeAspect="1"/>
              </p:cNvPicPr>
              <p:nvPr/>
            </p:nvPicPr>
            <p:blipFill rotWithShape="1">
              <a:blip r:embed="rId8" cstate="print">
                <a:extLst>
                  <a:ext uri="{28A0092B-C50C-407E-A947-70E740481C1C}">
                    <a14:useLocalDpi xmlns:a14="http://schemas.microsoft.com/office/drawing/2010/main" val="0"/>
                  </a:ext>
                </a:extLst>
              </a:blip>
              <a:srcRect l="7105" t="24006" r="50548" b="19076"/>
              <a:stretch/>
            </p:blipFill>
            <p:spPr>
              <a:xfrm>
                <a:off x="5095134" y="4543463"/>
                <a:ext cx="1429546" cy="1083073"/>
              </a:xfrm>
              <a:prstGeom prst="rect">
                <a:avLst/>
              </a:prstGeom>
            </p:spPr>
          </p:pic>
          <p:pic>
            <p:nvPicPr>
              <p:cNvPr id="30" name="Picture 29"/>
              <p:cNvPicPr>
                <a:picLocks noChangeAspect="1"/>
              </p:cNvPicPr>
              <p:nvPr/>
            </p:nvPicPr>
            <p:blipFill rotWithShape="1">
              <a:blip r:embed="rId8" cstate="print">
                <a:extLst>
                  <a:ext uri="{28A0092B-C50C-407E-A947-70E740481C1C}">
                    <a14:useLocalDpi xmlns:a14="http://schemas.microsoft.com/office/drawing/2010/main" val="0"/>
                  </a:ext>
                </a:extLst>
              </a:blip>
              <a:srcRect l="7105" t="24006" r="50548" b="19076"/>
              <a:stretch/>
            </p:blipFill>
            <p:spPr>
              <a:xfrm>
                <a:off x="10448985" y="4453404"/>
                <a:ext cx="1429546" cy="1083073"/>
              </a:xfrm>
              <a:prstGeom prst="rect">
                <a:avLst/>
              </a:prstGeom>
            </p:spPr>
          </p:pic>
        </p:grpSp>
        <p:pic>
          <p:nvPicPr>
            <p:cNvPr id="27" name="Picture 26"/>
            <p:cNvPicPr>
              <a:picLocks noChangeAspect="1"/>
            </p:cNvPicPr>
            <p:nvPr/>
          </p:nvPicPr>
          <p:blipFill rotWithShape="1">
            <a:blip r:embed="rId9" cstate="print">
              <a:extLst>
                <a:ext uri="{28A0092B-C50C-407E-A947-70E740481C1C}">
                  <a14:useLocalDpi xmlns:a14="http://schemas.microsoft.com/office/drawing/2010/main" val="0"/>
                </a:ext>
              </a:extLst>
            </a:blip>
            <a:srcRect r="42702"/>
            <a:stretch/>
          </p:blipFill>
          <p:spPr>
            <a:xfrm>
              <a:off x="6489619" y="4987441"/>
              <a:ext cx="1405607" cy="1814757"/>
            </a:xfrm>
            <a:prstGeom prst="rect">
              <a:avLst/>
            </a:prstGeom>
          </p:spPr>
        </p:pic>
      </p:grpSp>
      <p:pic>
        <p:nvPicPr>
          <p:cNvPr id="36" name="Picture 35"/>
          <p:cNvPicPr>
            <a:picLocks noChangeAspect="1"/>
          </p:cNvPicPr>
          <p:nvPr/>
        </p:nvPicPr>
        <p:blipFill rotWithShape="1">
          <a:blip r:embed="rId10">
            <a:extLst>
              <a:ext uri="{28A0092B-C50C-407E-A947-70E740481C1C}">
                <a14:useLocalDpi xmlns:a14="http://schemas.microsoft.com/office/drawing/2010/main" val="0"/>
              </a:ext>
            </a:extLst>
          </a:blip>
          <a:srcRect l="67315" t="67058" r="20748" b="14772"/>
          <a:stretch/>
        </p:blipFill>
        <p:spPr>
          <a:xfrm>
            <a:off x="1375335" y="1004046"/>
            <a:ext cx="1452282" cy="1246094"/>
          </a:xfrm>
          <a:prstGeom prst="rect">
            <a:avLst/>
          </a:prstGeom>
        </p:spPr>
      </p:pic>
      <p:pic>
        <p:nvPicPr>
          <p:cNvPr id="37" name="Picture 36"/>
          <p:cNvPicPr>
            <a:picLocks noChangeAspect="1"/>
          </p:cNvPicPr>
          <p:nvPr/>
        </p:nvPicPr>
        <p:blipFill rotWithShape="1">
          <a:blip r:embed="rId10">
            <a:extLst>
              <a:ext uri="{28A0092B-C50C-407E-A947-70E740481C1C}">
                <a14:useLocalDpi xmlns:a14="http://schemas.microsoft.com/office/drawing/2010/main" val="0"/>
              </a:ext>
            </a:extLst>
          </a:blip>
          <a:srcRect l="67315" t="67058" r="20748" b="14772"/>
          <a:stretch/>
        </p:blipFill>
        <p:spPr>
          <a:xfrm>
            <a:off x="1476962" y="2032896"/>
            <a:ext cx="1452282" cy="1246094"/>
          </a:xfrm>
          <a:prstGeom prst="rect">
            <a:avLst/>
          </a:prstGeom>
        </p:spPr>
      </p:pic>
      <p:pic>
        <p:nvPicPr>
          <p:cNvPr id="38" name="Picture 37"/>
          <p:cNvPicPr>
            <a:picLocks noChangeAspect="1"/>
          </p:cNvPicPr>
          <p:nvPr/>
        </p:nvPicPr>
        <p:blipFill rotWithShape="1">
          <a:blip r:embed="rId10">
            <a:extLst>
              <a:ext uri="{28A0092B-C50C-407E-A947-70E740481C1C}">
                <a14:useLocalDpi xmlns:a14="http://schemas.microsoft.com/office/drawing/2010/main" val="0"/>
              </a:ext>
            </a:extLst>
          </a:blip>
          <a:srcRect l="67315" t="67058" r="20748" b="14772"/>
          <a:stretch/>
        </p:blipFill>
        <p:spPr>
          <a:xfrm>
            <a:off x="1522176" y="3077463"/>
            <a:ext cx="1452282" cy="1246094"/>
          </a:xfrm>
          <a:prstGeom prst="rect">
            <a:avLst/>
          </a:prstGeom>
        </p:spPr>
      </p:pic>
      <p:pic>
        <p:nvPicPr>
          <p:cNvPr id="39" name="Picture 38"/>
          <p:cNvPicPr>
            <a:picLocks noChangeAspect="1"/>
          </p:cNvPicPr>
          <p:nvPr/>
        </p:nvPicPr>
        <p:blipFill rotWithShape="1">
          <a:blip r:embed="rId10">
            <a:extLst>
              <a:ext uri="{28A0092B-C50C-407E-A947-70E740481C1C}">
                <a14:useLocalDpi xmlns:a14="http://schemas.microsoft.com/office/drawing/2010/main" val="0"/>
              </a:ext>
            </a:extLst>
          </a:blip>
          <a:srcRect l="67315" t="67058" r="20748" b="14772"/>
          <a:stretch/>
        </p:blipFill>
        <p:spPr>
          <a:xfrm>
            <a:off x="1522176" y="4127556"/>
            <a:ext cx="1452282" cy="1246094"/>
          </a:xfrm>
          <a:prstGeom prst="rect">
            <a:avLst/>
          </a:prstGeom>
        </p:spPr>
      </p:pic>
      <p:pic>
        <p:nvPicPr>
          <p:cNvPr id="40" name="Picture 39"/>
          <p:cNvPicPr>
            <a:picLocks noChangeAspect="1"/>
          </p:cNvPicPr>
          <p:nvPr/>
        </p:nvPicPr>
        <p:blipFill rotWithShape="1">
          <a:blip r:embed="rId11"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41"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4094565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2192" y="0"/>
            <a:ext cx="2088777" cy="1694330"/>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42702"/>
          <a:stretch/>
        </p:blipFill>
        <p:spPr>
          <a:xfrm>
            <a:off x="4391293" y="558628"/>
            <a:ext cx="4860283" cy="6234056"/>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86769" r="8073" b="22092"/>
          <a:stretch/>
        </p:blipFill>
        <p:spPr>
          <a:xfrm>
            <a:off x="3610823" y="-98062"/>
            <a:ext cx="627531" cy="6740841"/>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64153" t="51705"/>
          <a:stretch/>
        </p:blipFill>
        <p:spPr>
          <a:xfrm>
            <a:off x="8957061" y="1126192"/>
            <a:ext cx="3114679" cy="3104263"/>
          </a:xfrm>
          <a:prstGeom prst="rect">
            <a:avLst/>
          </a:prstGeom>
        </p:spPr>
      </p:pic>
      <p:sp>
        <p:nvSpPr>
          <p:cNvPr id="14" name="TextBox 13"/>
          <p:cNvSpPr txBox="1"/>
          <p:nvPr/>
        </p:nvSpPr>
        <p:spPr>
          <a:xfrm>
            <a:off x="168550" y="2026515"/>
            <a:ext cx="3589131" cy="3524042"/>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It is not your fault. You did not do anything wrong.</a:t>
            </a:r>
          </a:p>
          <a:p>
            <a:pPr marL="285750" indent="-285750">
              <a:buFont typeface="Arial" panose="020B0604020202020204" pitchFamily="34" charset="0"/>
              <a:buChar char="•"/>
            </a:pPr>
            <a:endParaRPr lang="en-US" sz="28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You are not alone.</a:t>
            </a:r>
          </a:p>
          <a:p>
            <a:pPr marL="285750" indent="-285750">
              <a:buFont typeface="Arial" panose="020B0604020202020204" pitchFamily="34" charset="0"/>
              <a:buChar char="•"/>
            </a:pPr>
            <a:endParaRPr lang="en-US" sz="28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You can get help. </a:t>
            </a:r>
          </a:p>
          <a:p>
            <a:endParaRPr lang="en-US" sz="2700" dirty="0">
              <a:latin typeface="Tahoma" panose="020B0604030504040204" pitchFamily="34" charset="0"/>
              <a:ea typeface="Tahoma" panose="020B0604030504040204" pitchFamily="34" charset="0"/>
              <a:cs typeface="Tahoma" panose="020B0604030504040204" pitchFamily="34" charset="0"/>
            </a:endParaRP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6"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13703197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8308" y="1525758"/>
            <a:ext cx="6533692" cy="5048762"/>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36442" t="4183" r="46905" b="72287"/>
          <a:stretch/>
        </p:blipFill>
        <p:spPr>
          <a:xfrm>
            <a:off x="-29496" y="-14748"/>
            <a:ext cx="2026025" cy="1613647"/>
          </a:xfrm>
          <a:prstGeom prst="rect">
            <a:avLst/>
          </a:prstGeom>
        </p:spPr>
      </p:pic>
      <p:sp>
        <p:nvSpPr>
          <p:cNvPr id="2" name="TextBox 1"/>
          <p:cNvSpPr txBox="1"/>
          <p:nvPr/>
        </p:nvSpPr>
        <p:spPr>
          <a:xfrm>
            <a:off x="3480436" y="330675"/>
            <a:ext cx="6268065" cy="923330"/>
          </a:xfrm>
          <a:prstGeom prst="rect">
            <a:avLst/>
          </a:prstGeom>
          <a:noFill/>
        </p:spPr>
        <p:txBody>
          <a:bodyPr wrap="square" rtlCol="0">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Getting Help</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581" y="2436077"/>
            <a:ext cx="7003050" cy="3947532"/>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20198" t="1049" r="39414" b="50331"/>
          <a:stretch/>
        </p:blipFill>
        <p:spPr>
          <a:xfrm>
            <a:off x="3701845" y="1365652"/>
            <a:ext cx="2596501" cy="1380515"/>
          </a:xfrm>
          <a:prstGeom prst="rect">
            <a:avLst/>
          </a:prstGeom>
        </p:spPr>
      </p:pic>
      <p:sp>
        <p:nvSpPr>
          <p:cNvPr id="4" name="TextBox 3"/>
          <p:cNvSpPr txBox="1"/>
          <p:nvPr/>
        </p:nvSpPr>
        <p:spPr>
          <a:xfrm>
            <a:off x="4084229" y="1612863"/>
            <a:ext cx="1806498" cy="646331"/>
          </a:xfrm>
          <a:prstGeom prst="rect">
            <a:avLst/>
          </a:prstGeom>
          <a:noFill/>
        </p:spPr>
        <p:txBody>
          <a:bodyPr wrap="square" rtlCol="0">
            <a:spAutoFit/>
          </a:bodyPr>
          <a:lstStyle/>
          <a:p>
            <a:pPr algn="ctr"/>
            <a:r>
              <a:rPr lang="en-US" dirty="0"/>
              <a:t>Can you please help me?</a:t>
            </a:r>
          </a:p>
        </p:txBody>
      </p:sp>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l="20198" t="1049" r="39414" b="50331"/>
          <a:stretch/>
        </p:blipFill>
        <p:spPr>
          <a:xfrm rot="425084" flipH="1">
            <a:off x="87249" y="1614559"/>
            <a:ext cx="1592380" cy="1468485"/>
          </a:xfrm>
          <a:prstGeom prst="rect">
            <a:avLst/>
          </a:prstGeom>
        </p:spPr>
      </p:pic>
      <p:sp>
        <p:nvSpPr>
          <p:cNvPr id="11" name="TextBox 10"/>
          <p:cNvSpPr txBox="1"/>
          <p:nvPr/>
        </p:nvSpPr>
        <p:spPr>
          <a:xfrm>
            <a:off x="264712" y="1862887"/>
            <a:ext cx="1437608" cy="646331"/>
          </a:xfrm>
          <a:prstGeom prst="rect">
            <a:avLst/>
          </a:prstGeom>
          <a:noFill/>
        </p:spPr>
        <p:txBody>
          <a:bodyPr wrap="square" rtlCol="0">
            <a:spAutoFit/>
          </a:bodyPr>
          <a:lstStyle/>
          <a:p>
            <a:pPr algn="ctr"/>
            <a:r>
              <a:rPr lang="en-US" dirty="0"/>
              <a:t>Yes, of course!</a:t>
            </a:r>
          </a:p>
        </p:txBody>
      </p:sp>
      <p:pic>
        <p:nvPicPr>
          <p:cNvPr id="12" name="Picture 11"/>
          <p:cNvPicPr>
            <a:picLocks noChangeAspect="1"/>
          </p:cNvPicPr>
          <p:nvPr/>
        </p:nvPicPr>
        <p:blipFill rotWithShape="1">
          <a:blip r:embed="rId8"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3"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10307431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9763" y="698157"/>
              <a:ext cx="9603747" cy="5413513"/>
            </a:xfrm>
            <a:prstGeom prst="rect">
              <a:avLst/>
            </a:prstGeom>
          </p:spPr>
        </p:pic>
      </p:gr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7" name="Footer Placeholder 3">
            <a:extLst>
              <a:ext uri="{FF2B5EF4-FFF2-40B4-BE49-F238E27FC236}">
                <a16:creationId xmlns:a16="http://schemas.microsoft.com/office/drawing/2014/main" id="{25FC94C0-1CFA-4A2E-8C04-8D2B749E0147}"/>
              </a:ext>
            </a:extLst>
          </p:cNvPr>
          <p:cNvSpPr txBox="1">
            <a:spLocks/>
          </p:cNvSpPr>
          <p:nvPr/>
        </p:nvSpPr>
        <p:spPr>
          <a:xfrm>
            <a:off x="8935657" y="6493397"/>
            <a:ext cx="3256344" cy="364603"/>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9372974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909302" y="1408908"/>
            <a:ext cx="9289197" cy="1200329"/>
          </a:xfrm>
          <a:prstGeom prst="rect">
            <a:avLst/>
          </a:prstGeom>
          <a:noFill/>
          <a:ln w="57150">
            <a:solidFill>
              <a:schemeClr val="tx1"/>
            </a:solidFill>
          </a:ln>
        </p:spPr>
        <p:txBody>
          <a:bodyPr wrap="square" rtlCol="0">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Which of these is a warning sign that a relationship is becoming unhealthy?</a:t>
            </a:r>
          </a:p>
        </p:txBody>
      </p:sp>
      <p:grpSp>
        <p:nvGrpSpPr>
          <p:cNvPr id="2" name="Group 1"/>
          <p:cNvGrpSpPr/>
          <p:nvPr/>
        </p:nvGrpSpPr>
        <p:grpSpPr>
          <a:xfrm>
            <a:off x="1387743" y="4015603"/>
            <a:ext cx="1080176" cy="1139959"/>
            <a:chOff x="1286489" y="3054974"/>
            <a:chExt cx="980661" cy="993913"/>
          </a:xfrm>
        </p:grpSpPr>
        <p:sp>
          <p:nvSpPr>
            <p:cNvPr id="13" name="Oval 12"/>
            <p:cNvSpPr/>
            <p:nvPr/>
          </p:nvSpPr>
          <p:spPr>
            <a:xfrm>
              <a:off x="1286489" y="3054974"/>
              <a:ext cx="980661" cy="993913"/>
            </a:xfrm>
            <a:prstGeom prst="ellipse">
              <a:avLst/>
            </a:prstGeom>
            <a:solidFill>
              <a:schemeClr val="accent5">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1484243" y="3117349"/>
              <a:ext cx="782907"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1</a:t>
              </a:r>
            </a:p>
          </p:txBody>
        </p:sp>
      </p:grpSp>
      <p:grpSp>
        <p:nvGrpSpPr>
          <p:cNvPr id="3" name="Group 2"/>
          <p:cNvGrpSpPr/>
          <p:nvPr/>
        </p:nvGrpSpPr>
        <p:grpSpPr>
          <a:xfrm>
            <a:off x="5675214" y="4034687"/>
            <a:ext cx="980661" cy="993913"/>
            <a:chOff x="5675214" y="3054974"/>
            <a:chExt cx="980661" cy="993913"/>
          </a:xfrm>
        </p:grpSpPr>
        <p:sp>
          <p:nvSpPr>
            <p:cNvPr id="14" name="Oval 13"/>
            <p:cNvSpPr/>
            <p:nvPr/>
          </p:nvSpPr>
          <p:spPr>
            <a:xfrm>
              <a:off x="5675214" y="3054974"/>
              <a:ext cx="980661" cy="993913"/>
            </a:xfrm>
            <a:prstGeom prst="ellipse">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5872968" y="3117349"/>
              <a:ext cx="782907"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2</a:t>
              </a:r>
            </a:p>
          </p:txBody>
        </p:sp>
      </p:grpSp>
      <p:grpSp>
        <p:nvGrpSpPr>
          <p:cNvPr id="4" name="Group 3"/>
          <p:cNvGrpSpPr/>
          <p:nvPr/>
        </p:nvGrpSpPr>
        <p:grpSpPr>
          <a:xfrm>
            <a:off x="9697199" y="4015603"/>
            <a:ext cx="1004880" cy="993913"/>
            <a:chOff x="9671281" y="3117349"/>
            <a:chExt cx="1004880" cy="993913"/>
          </a:xfrm>
        </p:grpSpPr>
        <p:sp>
          <p:nvSpPr>
            <p:cNvPr id="15" name="Oval 14"/>
            <p:cNvSpPr/>
            <p:nvPr/>
          </p:nvSpPr>
          <p:spPr>
            <a:xfrm>
              <a:off x="9671281" y="3117349"/>
              <a:ext cx="980661" cy="993913"/>
            </a:xfrm>
            <a:prstGeom prst="ellipse">
              <a:avLst/>
            </a:pr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9893254" y="3194698"/>
              <a:ext cx="782907"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3</a:t>
              </a:r>
            </a:p>
          </p:txBody>
        </p:sp>
      </p:grpSp>
      <p:sp>
        <p:nvSpPr>
          <p:cNvPr id="19" name="Rectangle 18"/>
          <p:cNvSpPr/>
          <p:nvPr/>
        </p:nvSpPr>
        <p:spPr>
          <a:xfrm>
            <a:off x="573164" y="3298713"/>
            <a:ext cx="3089157" cy="400110"/>
          </a:xfrm>
          <a:prstGeom prst="rect">
            <a:avLst/>
          </a:prstGeom>
          <a:ln w="57150">
            <a:solidFill>
              <a:schemeClr val="tx1"/>
            </a:solidFill>
          </a:ln>
        </p:spPr>
        <p:txBody>
          <a:bodyPr wrap="square">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Your friend lies to you</a:t>
            </a:r>
          </a:p>
        </p:txBody>
      </p:sp>
      <p:sp>
        <p:nvSpPr>
          <p:cNvPr id="20" name="Rectangle 19"/>
          <p:cNvSpPr/>
          <p:nvPr/>
        </p:nvSpPr>
        <p:spPr>
          <a:xfrm>
            <a:off x="4235485" y="3146643"/>
            <a:ext cx="3684833" cy="707886"/>
          </a:xfrm>
          <a:prstGeom prst="rect">
            <a:avLst/>
          </a:prstGeom>
          <a:ln w="57150">
            <a:solidFill>
              <a:schemeClr val="tx1"/>
            </a:solidFill>
          </a:ln>
        </p:spPr>
        <p:txBody>
          <a:bodyPr wrap="square">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Your friend respects your boundaries</a:t>
            </a:r>
          </a:p>
        </p:txBody>
      </p:sp>
      <p:sp>
        <p:nvSpPr>
          <p:cNvPr id="21" name="Rectangle 20"/>
          <p:cNvSpPr/>
          <p:nvPr/>
        </p:nvSpPr>
        <p:spPr>
          <a:xfrm>
            <a:off x="8493482" y="3285297"/>
            <a:ext cx="3289216" cy="400110"/>
          </a:xfrm>
          <a:prstGeom prst="rect">
            <a:avLst/>
          </a:prstGeom>
          <a:ln w="57150">
            <a:solidFill>
              <a:schemeClr val="tx1"/>
            </a:solidFill>
          </a:ln>
        </p:spPr>
        <p:txBody>
          <a:bodyPr wrap="square">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Your friend listens to you</a:t>
            </a:r>
          </a:p>
        </p:txBody>
      </p:sp>
      <p:pic>
        <p:nvPicPr>
          <p:cNvPr id="27" name="Picture 26"/>
          <p:cNvPicPr>
            <a:picLocks noChangeAspect="1"/>
          </p:cNvPicPr>
          <p:nvPr/>
        </p:nvPicPr>
        <p:blipFill rotWithShape="1">
          <a:blip r:embed="rId4" cstate="print">
            <a:extLst>
              <a:ext uri="{28A0092B-C50C-407E-A947-70E740481C1C}">
                <a14:useLocalDpi xmlns:a14="http://schemas.microsoft.com/office/drawing/2010/main" val="0"/>
              </a:ext>
            </a:extLst>
          </a:blip>
          <a:srcRect t="29553" r="80478" b="19416"/>
          <a:stretch/>
        </p:blipFill>
        <p:spPr>
          <a:xfrm>
            <a:off x="270188" y="3939416"/>
            <a:ext cx="966941" cy="1424744"/>
          </a:xfrm>
          <a:prstGeom prst="rect">
            <a:avLst/>
          </a:prstGeom>
        </p:spPr>
      </p:pic>
      <p:pic>
        <p:nvPicPr>
          <p:cNvPr id="28" name="Picture 27"/>
          <p:cNvPicPr>
            <a:picLocks noChangeAspect="1"/>
          </p:cNvPicPr>
          <p:nvPr/>
        </p:nvPicPr>
        <p:blipFill rotWithShape="1">
          <a:blip r:embed="rId5" cstate="print">
            <a:extLst>
              <a:ext uri="{28A0092B-C50C-407E-A947-70E740481C1C}">
                <a14:useLocalDpi xmlns:a14="http://schemas.microsoft.com/office/drawing/2010/main" val="0"/>
              </a:ext>
            </a:extLst>
          </a:blip>
          <a:srcRect l="20491" t="29038" r="65078" b="19587"/>
          <a:stretch/>
        </p:blipFill>
        <p:spPr>
          <a:xfrm>
            <a:off x="4961622" y="3928933"/>
            <a:ext cx="694295" cy="1393252"/>
          </a:xfrm>
          <a:prstGeom prst="rect">
            <a:avLst/>
          </a:prstGeom>
        </p:spPr>
      </p:pic>
      <p:pic>
        <p:nvPicPr>
          <p:cNvPr id="29" name="Picture 28"/>
          <p:cNvPicPr>
            <a:picLocks noChangeAspect="1"/>
          </p:cNvPicPr>
          <p:nvPr/>
        </p:nvPicPr>
        <p:blipFill rotWithShape="1">
          <a:blip r:embed="rId6" cstate="print">
            <a:extLst>
              <a:ext uri="{28A0092B-C50C-407E-A947-70E740481C1C}">
                <a14:useLocalDpi xmlns:a14="http://schemas.microsoft.com/office/drawing/2010/main" val="0"/>
              </a:ext>
            </a:extLst>
          </a:blip>
          <a:srcRect l="33743" t="25344" r="49114" b="19845"/>
          <a:stretch/>
        </p:blipFill>
        <p:spPr>
          <a:xfrm>
            <a:off x="8903287" y="3938945"/>
            <a:ext cx="761947" cy="1373227"/>
          </a:xfrm>
          <a:prstGeom prst="rect">
            <a:avLst/>
          </a:prstGeom>
        </p:spPr>
      </p:pic>
      <p:pic>
        <p:nvPicPr>
          <p:cNvPr id="23" name="Picture 22"/>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24" name="Footer Placeholder 3">
            <a:extLst>
              <a:ext uri="{FF2B5EF4-FFF2-40B4-BE49-F238E27FC236}">
                <a16:creationId xmlns:a16="http://schemas.microsoft.com/office/drawing/2014/main" id="{25FC94C0-1CFA-4A2E-8C04-8D2B749E0147}"/>
              </a:ext>
            </a:extLst>
          </p:cNvPr>
          <p:cNvSpPr txBox="1">
            <a:spLocks/>
          </p:cNvSpPr>
          <p:nvPr/>
        </p:nvSpPr>
        <p:spPr>
          <a:xfrm>
            <a:off x="8935657" y="6493397"/>
            <a:ext cx="3256344" cy="364603"/>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1051474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403818" y="1701406"/>
            <a:ext cx="10355046" cy="1200329"/>
          </a:xfrm>
          <a:prstGeom prst="rect">
            <a:avLst/>
          </a:prstGeom>
          <a:ln w="57150">
            <a:solidFill>
              <a:schemeClr val="tx1"/>
            </a:solidFill>
          </a:ln>
        </p:spPr>
        <p:txBody>
          <a:bodyPr wrap="square">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Is it respectful for your friend </a:t>
            </a:r>
            <a:br>
              <a:rPr lang="en-US" sz="3600" b="1" dirty="0">
                <a:latin typeface="Tahoma" panose="020B0604030504040204" pitchFamily="34" charset="0"/>
                <a:ea typeface="Tahoma" panose="020B0604030504040204" pitchFamily="34" charset="0"/>
                <a:cs typeface="Tahoma" panose="020B0604030504040204" pitchFamily="34" charset="0"/>
              </a:rPr>
            </a:br>
            <a:r>
              <a:rPr lang="en-US" sz="3600" b="1" dirty="0">
                <a:latin typeface="Tahoma" panose="020B0604030504040204" pitchFamily="34" charset="0"/>
                <a:ea typeface="Tahoma" panose="020B0604030504040204" pitchFamily="34" charset="0"/>
                <a:cs typeface="Tahoma" panose="020B0604030504040204" pitchFamily="34" charset="0"/>
              </a:rPr>
              <a:t>to call you mean names?</a:t>
            </a:r>
          </a:p>
        </p:txBody>
      </p:sp>
      <p:grpSp>
        <p:nvGrpSpPr>
          <p:cNvPr id="4" name="Group 3"/>
          <p:cNvGrpSpPr/>
          <p:nvPr/>
        </p:nvGrpSpPr>
        <p:grpSpPr>
          <a:xfrm>
            <a:off x="1836954" y="3491605"/>
            <a:ext cx="8518092" cy="1655058"/>
            <a:chOff x="1836954" y="3491605"/>
            <a:chExt cx="8518092" cy="1655058"/>
          </a:xfrm>
        </p:grpSpPr>
        <p:sp>
          <p:nvSpPr>
            <p:cNvPr id="16" name="Rectangle 15"/>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pic>
          <p:nvPicPr>
            <p:cNvPr id="22" name="Picture 21"/>
            <p:cNvPicPr>
              <a:picLocks noChangeAspect="1"/>
            </p:cNvPicPr>
            <p:nvPr/>
          </p:nvPicPr>
          <p:blipFill rotWithShape="1">
            <a:blip r:embed="rId5"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23" name="Title 1"/>
            <p:cNvSpPr txBox="1">
              <a:spLocks/>
            </p:cNvSpPr>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sp>
          <p:nvSpPr>
            <p:cNvPr id="24" name="Title 1"/>
            <p:cNvSpPr txBox="1">
              <a:spLocks/>
            </p:cNvSpPr>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5" name="Footer Placeholder 3">
            <a:extLst>
              <a:ext uri="{FF2B5EF4-FFF2-40B4-BE49-F238E27FC236}">
                <a16:creationId xmlns:a16="http://schemas.microsoft.com/office/drawing/2014/main" id="{25FC94C0-1CFA-4A2E-8C04-8D2B749E0147}"/>
              </a:ext>
            </a:extLst>
          </p:cNvPr>
          <p:cNvSpPr txBox="1">
            <a:spLocks/>
          </p:cNvSpPr>
          <p:nvPr/>
        </p:nvSpPr>
        <p:spPr>
          <a:xfrm>
            <a:off x="8935657" y="6493397"/>
            <a:ext cx="3256344" cy="364603"/>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41046548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251418" y="2198557"/>
            <a:ext cx="10355046" cy="646331"/>
          </a:xfrm>
          <a:prstGeom prst="rect">
            <a:avLst/>
          </a:prstGeom>
          <a:ln w="57150">
            <a:solidFill>
              <a:schemeClr val="tx1"/>
            </a:solidFill>
          </a:ln>
        </p:spPr>
        <p:txBody>
          <a:bodyPr wrap="square">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If you have been abused, is it your fault?</a:t>
            </a:r>
          </a:p>
        </p:txBody>
      </p:sp>
      <p:grpSp>
        <p:nvGrpSpPr>
          <p:cNvPr id="4" name="Group 3"/>
          <p:cNvGrpSpPr/>
          <p:nvPr/>
        </p:nvGrpSpPr>
        <p:grpSpPr>
          <a:xfrm>
            <a:off x="1836954" y="3415553"/>
            <a:ext cx="8799670" cy="1731110"/>
            <a:chOff x="1836954" y="3491605"/>
            <a:chExt cx="8518092" cy="1655058"/>
          </a:xfrm>
        </p:grpSpPr>
        <p:sp>
          <p:nvSpPr>
            <p:cNvPr id="16" name="Rectangle 15"/>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pic>
          <p:nvPicPr>
            <p:cNvPr id="22" name="Picture 21"/>
            <p:cNvPicPr>
              <a:picLocks noChangeAspect="1"/>
            </p:cNvPicPr>
            <p:nvPr/>
          </p:nvPicPr>
          <p:blipFill rotWithShape="1">
            <a:blip r:embed="rId5"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23" name="Title 1"/>
            <p:cNvSpPr txBox="1">
              <a:spLocks/>
            </p:cNvSpPr>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sp>
          <p:nvSpPr>
            <p:cNvPr id="24" name="Title 1"/>
            <p:cNvSpPr txBox="1">
              <a:spLocks/>
            </p:cNvSpPr>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5" name="Footer Placeholder 3">
            <a:extLst>
              <a:ext uri="{FF2B5EF4-FFF2-40B4-BE49-F238E27FC236}">
                <a16:creationId xmlns:a16="http://schemas.microsoft.com/office/drawing/2014/main" id="{25FC94C0-1CFA-4A2E-8C04-8D2B749E0147}"/>
              </a:ext>
            </a:extLst>
          </p:cNvPr>
          <p:cNvSpPr txBox="1">
            <a:spLocks/>
          </p:cNvSpPr>
          <p:nvPr/>
        </p:nvSpPr>
        <p:spPr>
          <a:xfrm>
            <a:off x="8935657" y="6493397"/>
            <a:ext cx="3256344" cy="364603"/>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304111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8" name="Footer Placeholder 3">
            <a:extLst>
              <a:ext uri="{FF2B5EF4-FFF2-40B4-BE49-F238E27FC236}">
                <a16:creationId xmlns:a16="http://schemas.microsoft.com/office/drawing/2014/main" id="{25FC94C0-1CFA-4A2E-8C04-8D2B749E0147}"/>
              </a:ext>
            </a:extLst>
          </p:cNvPr>
          <p:cNvSpPr txBox="1">
            <a:spLocks/>
          </p:cNvSpPr>
          <p:nvPr/>
        </p:nvSpPr>
        <p:spPr>
          <a:xfrm>
            <a:off x="8935657" y="6493397"/>
            <a:ext cx="3256344" cy="364603"/>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322528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77386"/>
          <a:stretch/>
        </p:blipFill>
        <p:spPr>
          <a:xfrm>
            <a:off x="0" y="5307106"/>
            <a:ext cx="12192000" cy="1550894"/>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6"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all" spc="0" normalizeH="0" baseline="0" noProof="0" dirty="0">
                <a:ln>
                  <a:noFill/>
                </a:ln>
                <a:solidFill>
                  <a:prstClr val="black"/>
                </a:solidFill>
                <a:effectLst/>
                <a:uLnTx/>
                <a:uFillTx/>
                <a:latin typeface="Verdana"/>
                <a:ea typeface="+mn-ea"/>
              </a:rPr>
              <a:t>©  2026 SAFE Disability Services Program</a:t>
            </a:r>
          </a:p>
        </p:txBody>
      </p:sp>
      <p:pic>
        <p:nvPicPr>
          <p:cNvPr id="5" name="Picture 4">
            <a:extLst>
              <a:ext uri="{FF2B5EF4-FFF2-40B4-BE49-F238E27FC236}">
                <a16:creationId xmlns:a16="http://schemas.microsoft.com/office/drawing/2014/main" id="{9F049550-7214-0C02-B6DA-6C68B6E05578}"/>
              </a:ext>
            </a:extLst>
          </p:cNvPr>
          <p:cNvPicPr>
            <a:picLocks noChangeAspect="1"/>
          </p:cNvPicPr>
          <p:nvPr/>
        </p:nvPicPr>
        <p:blipFill>
          <a:blip r:embed="rId5"/>
          <a:stretch>
            <a:fillRect/>
          </a:stretch>
        </p:blipFill>
        <p:spPr>
          <a:xfrm>
            <a:off x="137652" y="2344628"/>
            <a:ext cx="3303638" cy="1217525"/>
          </a:xfrm>
          <a:prstGeom prst="rect">
            <a:avLst/>
          </a:prstGeom>
        </p:spPr>
      </p:pic>
      <p:sp>
        <p:nvSpPr>
          <p:cNvPr id="2" name="Rectangle 1">
            <a:extLst>
              <a:ext uri="{FF2B5EF4-FFF2-40B4-BE49-F238E27FC236}">
                <a16:creationId xmlns:a16="http://schemas.microsoft.com/office/drawing/2014/main" id="{F61CB593-032E-5735-7B45-1939AEBA07B6}"/>
              </a:ext>
            </a:extLst>
          </p:cNvPr>
          <p:cNvSpPr>
            <a:spLocks noChangeArrowheads="1"/>
          </p:cNvSpPr>
          <p:nvPr/>
        </p:nvSpPr>
        <p:spPr bwMode="auto">
          <a:xfrm rot="10800000" flipV="1">
            <a:off x="3235672" y="2250895"/>
            <a:ext cx="866783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work is supported by the Texas Council for Developmental Disabilities through a grant from the U.S. Administration for Community Living (ACL), Department of Health and Human Services (HHS), Washington, D.C. 20201 with a 100% federal funding award totaling $6,161,072. Council efforts are those of the grantee and do not necessarily represent the official views of nor are endorsed by ACL, HHS, or the U.S. government.</a:t>
            </a:r>
          </a:p>
        </p:txBody>
      </p:sp>
    </p:spTree>
    <p:extLst>
      <p:ext uri="{BB962C8B-B14F-4D97-AF65-F5344CB8AC3E}">
        <p14:creationId xmlns:p14="http://schemas.microsoft.com/office/powerpoint/2010/main" val="19371183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77386"/>
          <a:stretch/>
        </p:blipFill>
        <p:spPr>
          <a:xfrm>
            <a:off x="0" y="5307106"/>
            <a:ext cx="12192000" cy="155089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0807" y="0"/>
            <a:ext cx="2696309" cy="1160616"/>
          </a:xfrm>
          <a:prstGeom prst="rect">
            <a:avLst/>
          </a:prstGeom>
        </p:spPr>
      </p:pic>
      <p:sp>
        <p:nvSpPr>
          <p:cNvPr id="6" name="Rectangle 5"/>
          <p:cNvSpPr/>
          <p:nvPr/>
        </p:nvSpPr>
        <p:spPr>
          <a:xfrm>
            <a:off x="669490" y="1267296"/>
            <a:ext cx="11234020" cy="4493538"/>
          </a:xfrm>
          <a:prstGeom prst="rect">
            <a:avLst/>
          </a:prstGeom>
        </p:spPr>
        <p:txBody>
          <a:bodyPr wrap="square">
            <a:spAutoFit/>
          </a:bodyPr>
          <a:lstStyle/>
          <a:p>
            <a:r>
              <a:rPr lang="en-US" sz="1700" dirty="0">
                <a:latin typeface="Tahoma" panose="020B0604030504040204" pitchFamily="34" charset="0"/>
                <a:ea typeface="Tahoma" panose="020B0604030504040204" pitchFamily="34" charset="0"/>
                <a:cs typeface="Tahoma" panose="020B0604030504040204" pitchFamily="34" charset="0"/>
              </a:rPr>
              <a:t>This curriculum is offered online at no cost. You are free to use the resources in the original format for educational purposes only. Please reference The SAFE Alliance appropriately (citations at bottom of page). </a:t>
            </a:r>
          </a:p>
          <a:p>
            <a:endParaRPr lang="en-US" sz="900" dirty="0">
              <a:latin typeface="Tahoma" panose="020B0604030504040204" pitchFamily="34" charset="0"/>
              <a:ea typeface="Tahoma" panose="020B0604030504040204" pitchFamily="34" charset="0"/>
              <a:cs typeface="Tahoma" panose="020B0604030504040204" pitchFamily="34" charset="0"/>
            </a:endParaRPr>
          </a:p>
          <a:p>
            <a:r>
              <a:rPr lang="en-US" sz="1700" dirty="0">
                <a:latin typeface="Tahoma" panose="020B0604030504040204" pitchFamily="34" charset="0"/>
                <a:ea typeface="Tahoma" panose="020B0604030504040204" pitchFamily="34" charset="0"/>
                <a:cs typeface="Tahoma" panose="020B0604030504040204" pitchFamily="34" charset="0"/>
              </a:rPr>
              <a:t>We ask that you do not alter curriculum images/art, slides, or lesson plan materials. You may not use My Rights My Life (18+ or High School) curriculum for commercial purposes (i.e., selling workshops you facilitate based on MRML curriculum; and/or creating links/websites to re-distribute any materials associated SAFE’s My Rights My Life). </a:t>
            </a:r>
          </a:p>
          <a:p>
            <a:endParaRPr lang="en-US" sz="9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This resource, </a:t>
            </a:r>
            <a:r>
              <a:rPr lang="en-US" sz="1700" i="1" dirty="0">
                <a:latin typeface="Tahoma" panose="020B0604030504040204" pitchFamily="34" charset="0"/>
                <a:ea typeface="Tahoma" panose="020B0604030504040204" pitchFamily="34" charset="0"/>
                <a:cs typeface="Tahoma" panose="020B0604030504040204" pitchFamily="34" charset="0"/>
              </a:rPr>
              <a:t>My Rights My Life: A curriculum for healthier relationships</a:t>
            </a:r>
            <a:r>
              <a:rPr lang="en-US" sz="1700" dirty="0">
                <a:latin typeface="Tahoma" panose="020B0604030504040204" pitchFamily="34" charset="0"/>
                <a:ea typeface="Tahoma" panose="020B0604030504040204" pitchFamily="34" charset="0"/>
                <a:cs typeface="Tahoma" panose="020B0604030504040204" pitchFamily="34" charset="0"/>
              </a:rPr>
              <a:t> for high school students (grades 9-12) is based on the original </a:t>
            </a:r>
            <a:r>
              <a:rPr lang="en-US" sz="1700" i="1" dirty="0">
                <a:latin typeface="Tahoma" panose="020B0604030504040204" pitchFamily="34" charset="0"/>
                <a:ea typeface="Tahoma" panose="020B0604030504040204" pitchFamily="34" charset="0"/>
                <a:cs typeface="Tahoma" panose="020B0604030504040204" pitchFamily="34" charset="0"/>
              </a:rPr>
              <a:t>My Rights My Life: A curriculum for safer relationships </a:t>
            </a:r>
            <a:r>
              <a:rPr lang="en-US" sz="1700" dirty="0">
                <a:latin typeface="Tahoma" panose="020B0604030504040204" pitchFamily="34" charset="0"/>
                <a:ea typeface="Tahoma" panose="020B0604030504040204" pitchFamily="34" charset="0"/>
                <a:cs typeface="Tahoma" panose="020B0604030504040204" pitchFamily="34" charset="0"/>
              </a:rPr>
              <a:t>(age 18+) written by Megan Westmore, Heidi Lersch, and edited by Schwartz, M. (2022). Selling materials from MRML is a copyright violation. </a:t>
            </a:r>
          </a:p>
          <a:p>
            <a:pPr marR="0" lvl="0">
              <a:spcBef>
                <a:spcPts val="0"/>
              </a:spcBef>
              <a:spcAft>
                <a:spcPts val="0"/>
              </a:spcAft>
            </a:pPr>
            <a:endParaRPr lang="en-US" sz="9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Burleson, Anna Belle &amp; Benitez, Sophie (2026) provided light modification and abbreviated the original curriculum   </a:t>
            </a: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     (Westmore &amp; Lersch, 2022) to offer an age appropriate resource for High School Students (grades 9-12).    </a:t>
            </a: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     Schwartz, M. (Ed.). The SAFE Alliance, Austin, Texas.</a:t>
            </a:r>
          </a:p>
          <a:p>
            <a:pPr marR="0" lvl="0">
              <a:spcBef>
                <a:spcPts val="0"/>
              </a:spcBef>
              <a:spcAft>
                <a:spcPts val="0"/>
              </a:spcAft>
            </a:pPr>
            <a:endParaRPr lang="en-US" sz="9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Westmore, M. &amp; Lersch, H. (2022). </a:t>
            </a:r>
            <a:r>
              <a:rPr lang="en-US" sz="1700" i="1" dirty="0">
                <a:latin typeface="Tahoma" panose="020B0604030504040204" pitchFamily="34" charset="0"/>
                <a:ea typeface="Tahoma" panose="020B0604030504040204" pitchFamily="34" charset="0"/>
                <a:cs typeface="Tahoma" panose="020B0604030504040204" pitchFamily="34" charset="0"/>
              </a:rPr>
              <a:t>My rights my life: A curriculum for safer relationships</a:t>
            </a:r>
            <a:r>
              <a:rPr lang="en-US" sz="1700" dirty="0">
                <a:latin typeface="Tahoma" panose="020B0604030504040204" pitchFamily="34" charset="0"/>
                <a:ea typeface="Tahoma" panose="020B0604030504040204" pitchFamily="34" charset="0"/>
                <a:cs typeface="Tahoma" panose="020B0604030504040204" pitchFamily="34" charset="0"/>
              </a:rPr>
              <a:t>.      </a:t>
            </a: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     Schwartz, M. (Ed.). The SAFE Alliance: Austin, TX. </a:t>
            </a:r>
          </a:p>
          <a:p>
            <a:pPr marR="0" lvl="0">
              <a:spcBef>
                <a:spcPts val="0"/>
              </a:spcBef>
              <a:spcAft>
                <a:spcPts val="0"/>
              </a:spcAft>
            </a:pPr>
            <a:endParaRPr lang="en-US" sz="9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7"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spTree>
    <p:extLst>
      <p:ext uri="{BB962C8B-B14F-4D97-AF65-F5344CB8AC3E}">
        <p14:creationId xmlns:p14="http://schemas.microsoft.com/office/powerpoint/2010/main" val="1386593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8" name="Footer Placeholder 3">
            <a:extLst>
              <a:ext uri="{FF2B5EF4-FFF2-40B4-BE49-F238E27FC236}">
                <a16:creationId xmlns:a16="http://schemas.microsoft.com/office/drawing/2014/main" id="{25FC94C0-1CFA-4A2E-8C04-8D2B749E0147}"/>
              </a:ext>
            </a:extLst>
          </p:cNvPr>
          <p:cNvSpPr txBox="1">
            <a:spLocks/>
          </p:cNvSpPr>
          <p:nvPr/>
        </p:nvSpPr>
        <p:spPr>
          <a:xfrm>
            <a:off x="8935657" y="6493397"/>
            <a:ext cx="3256344" cy="364603"/>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106755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039909" cy="6858000"/>
            <a:chOff x="0" y="0"/>
            <a:chExt cx="12173259" cy="685800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73259" cy="6858000"/>
            </a:xfrm>
            <a:prstGeom prst="rect">
              <a:avLst/>
            </a:prstGeom>
          </p:spPr>
        </p:pic>
        <p:sp>
          <p:nvSpPr>
            <p:cNvPr id="6" name="TextBox 5"/>
            <p:cNvSpPr txBox="1"/>
            <p:nvPr/>
          </p:nvSpPr>
          <p:spPr>
            <a:xfrm>
              <a:off x="1354189" y="1931714"/>
              <a:ext cx="5677469" cy="1815882"/>
            </a:xfrm>
            <a:prstGeom prst="rect">
              <a:avLst/>
            </a:prstGeom>
            <a:noFill/>
            <a:ln w="57150">
              <a:solidFill>
                <a:schemeClr val="tx1"/>
              </a:solidFill>
            </a:ln>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If someone is hurting you, I have to get help. I get help by telling Child Protective Services (CPS) or Adult Protective Services (APS).</a:t>
              </a:r>
            </a:p>
          </p:txBody>
        </p:sp>
        <p:sp>
          <p:nvSpPr>
            <p:cNvPr id="7" name="TextBox 6"/>
            <p:cNvSpPr txBox="1"/>
            <p:nvPr/>
          </p:nvSpPr>
          <p:spPr>
            <a:xfrm>
              <a:off x="247332" y="4553883"/>
              <a:ext cx="4119349" cy="1938992"/>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If I need to tell CPS or APS, I will let you know first. We can make a report together on the phone or on the computer.</a:t>
              </a:r>
            </a:p>
          </p:txBody>
        </p:sp>
      </p:gr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669209" y="249368"/>
            <a:ext cx="1370700" cy="542321"/>
          </a:xfrm>
          <a:prstGeom prst="rect">
            <a:avLst/>
          </a:prstGeom>
        </p:spPr>
      </p:pic>
      <p:sp>
        <p:nvSpPr>
          <p:cNvPr id="11"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052779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0" y="0"/>
            <a:ext cx="12448519" cy="7029197"/>
            <a:chOff x="51372" y="-299723"/>
            <a:chExt cx="12448519" cy="7029197"/>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72" y="-299723"/>
              <a:ext cx="12166314" cy="6858000"/>
            </a:xfrm>
            <a:prstGeom prst="rect">
              <a:avLst/>
            </a:prstGeom>
          </p:spPr>
        </p:pic>
        <p:sp>
          <p:nvSpPr>
            <p:cNvPr id="18" name="TextBox 17"/>
            <p:cNvSpPr txBox="1"/>
            <p:nvPr/>
          </p:nvSpPr>
          <p:spPr>
            <a:xfrm>
              <a:off x="8130343" y="1217135"/>
              <a:ext cx="4369548" cy="954107"/>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Healthy relationship review</a:t>
              </a:r>
            </a:p>
          </p:txBody>
        </p:sp>
        <p:sp>
          <p:nvSpPr>
            <p:cNvPr id="19" name="TextBox 18"/>
            <p:cNvSpPr txBox="1"/>
            <p:nvPr/>
          </p:nvSpPr>
          <p:spPr>
            <a:xfrm>
              <a:off x="4138813" y="2219626"/>
              <a:ext cx="2560385"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Warning signs</a:t>
              </a:r>
            </a:p>
          </p:txBody>
        </p:sp>
        <p:sp>
          <p:nvSpPr>
            <p:cNvPr id="20" name="TextBox 19"/>
            <p:cNvSpPr txBox="1"/>
            <p:nvPr/>
          </p:nvSpPr>
          <p:spPr>
            <a:xfrm>
              <a:off x="6039174" y="4164848"/>
              <a:ext cx="384706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Dangerous behaviors</a:t>
              </a:r>
            </a:p>
          </p:txBody>
        </p:sp>
        <p:sp>
          <p:nvSpPr>
            <p:cNvPr id="21" name="TextBox 20"/>
            <p:cNvSpPr txBox="1"/>
            <p:nvPr/>
          </p:nvSpPr>
          <p:spPr>
            <a:xfrm>
              <a:off x="7962707" y="5278898"/>
              <a:ext cx="374510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Getting help</a:t>
              </a:r>
            </a:p>
          </p:txBody>
        </p:sp>
        <p:grpSp>
          <p:nvGrpSpPr>
            <p:cNvPr id="22" name="Group 21"/>
            <p:cNvGrpSpPr/>
            <p:nvPr/>
          </p:nvGrpSpPr>
          <p:grpSpPr>
            <a:xfrm>
              <a:off x="2006010" y="1761366"/>
              <a:ext cx="2496682" cy="1829488"/>
              <a:chOff x="6216090" y="1087692"/>
              <a:chExt cx="4960849" cy="3376985"/>
            </a:xfrm>
          </p:grpSpPr>
          <p:pic>
            <p:nvPicPr>
              <p:cNvPr id="34" name="Picture 33"/>
              <p:cNvPicPr>
                <a:picLocks noChangeAspect="1"/>
              </p:cNvPicPr>
              <p:nvPr/>
            </p:nvPicPr>
            <p:blipFill rotWithShape="1">
              <a:blip r:embed="rId4" cstate="print">
                <a:extLst>
                  <a:ext uri="{28A0092B-C50C-407E-A947-70E740481C1C}">
                    <a14:useLocalDpi xmlns:a14="http://schemas.microsoft.com/office/drawing/2010/main" val="0"/>
                  </a:ext>
                </a:extLst>
              </a:blip>
              <a:srcRect r="40821"/>
              <a:stretch/>
            </p:blipFill>
            <p:spPr>
              <a:xfrm>
                <a:off x="6216090" y="1097529"/>
                <a:ext cx="3535028" cy="3367148"/>
              </a:xfrm>
              <a:prstGeom prst="rect">
                <a:avLst/>
              </a:prstGeom>
            </p:spPr>
          </p:pic>
          <p:pic>
            <p:nvPicPr>
              <p:cNvPr id="35" name="Picture 34"/>
              <p:cNvPicPr>
                <a:picLocks noChangeAspect="1"/>
              </p:cNvPicPr>
              <p:nvPr/>
            </p:nvPicPr>
            <p:blipFill rotWithShape="1">
              <a:blip r:embed="rId4" cstate="print">
                <a:extLst>
                  <a:ext uri="{28A0092B-C50C-407E-A947-70E740481C1C}">
                    <a14:useLocalDpi xmlns:a14="http://schemas.microsoft.com/office/drawing/2010/main" val="0"/>
                  </a:ext>
                </a:extLst>
              </a:blip>
              <a:srcRect l="61016"/>
              <a:stretch/>
            </p:blipFill>
            <p:spPr>
              <a:xfrm>
                <a:off x="8848268" y="1087692"/>
                <a:ext cx="2328671" cy="3367148"/>
              </a:xfrm>
              <a:prstGeom prst="rect">
                <a:avLst/>
              </a:prstGeom>
            </p:spPr>
          </p:pic>
        </p:grpSp>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9174" y="602510"/>
              <a:ext cx="3095734" cy="1745027"/>
            </a:xfrm>
            <a:prstGeom prst="rect">
              <a:avLst/>
            </a:prstGeom>
          </p:spPr>
        </p:pic>
        <p:sp>
          <p:nvSpPr>
            <p:cNvPr id="24" name="TextBox 23"/>
            <p:cNvSpPr txBox="1"/>
            <p:nvPr/>
          </p:nvSpPr>
          <p:spPr>
            <a:xfrm>
              <a:off x="3958069" y="3342214"/>
              <a:ext cx="268827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Brain break</a:t>
              </a:r>
            </a:p>
          </p:txBody>
        </p:sp>
        <p:pic>
          <p:nvPicPr>
            <p:cNvPr id="25" name="Picture 24"/>
            <p:cNvPicPr>
              <a:picLocks noChangeAspect="1"/>
            </p:cNvPicPr>
            <p:nvPr/>
          </p:nvPicPr>
          <p:blipFill>
            <a:blip r:embed="rId6"/>
            <a:stretch>
              <a:fillRect/>
            </a:stretch>
          </p:blipFill>
          <p:spPr>
            <a:xfrm>
              <a:off x="2408503" y="3057086"/>
              <a:ext cx="1568990" cy="1098788"/>
            </a:xfrm>
            <a:prstGeom prst="rect">
              <a:avLst/>
            </a:prstGeom>
          </p:spPr>
        </p:pic>
        <p:grpSp>
          <p:nvGrpSpPr>
            <p:cNvPr id="26" name="Group 25"/>
            <p:cNvGrpSpPr/>
            <p:nvPr/>
          </p:nvGrpSpPr>
          <p:grpSpPr>
            <a:xfrm>
              <a:off x="2420807" y="4285782"/>
              <a:ext cx="3503950" cy="861654"/>
              <a:chOff x="5093076" y="4397407"/>
              <a:chExt cx="6719916" cy="1651795"/>
            </a:xfrm>
          </p:grpSpPr>
          <p:grpSp>
            <p:nvGrpSpPr>
              <p:cNvPr id="28" name="Group 27"/>
              <p:cNvGrpSpPr/>
              <p:nvPr/>
            </p:nvGrpSpPr>
            <p:grpSpPr>
              <a:xfrm>
                <a:off x="6702035" y="4397407"/>
                <a:ext cx="3681410" cy="1651795"/>
                <a:chOff x="6768996" y="2906926"/>
                <a:chExt cx="3701873" cy="1822156"/>
              </a:xfrm>
            </p:grpSpPr>
            <p:sp>
              <p:nvSpPr>
                <p:cNvPr id="31" name="Rectangle 30"/>
                <p:cNvSpPr/>
                <p:nvPr/>
              </p:nvSpPr>
              <p:spPr>
                <a:xfrm>
                  <a:off x="6768996" y="2906926"/>
                  <a:ext cx="3564836" cy="1641138"/>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p:cNvPicPr>
                  <a:picLocks noChangeAspect="1"/>
                </p:cNvPicPr>
                <p:nvPr/>
              </p:nvPicPr>
              <p:blipFill rotWithShape="1">
                <a:blip r:embed="rId7" cstate="print">
                  <a:extLst>
                    <a:ext uri="{28A0092B-C50C-407E-A947-70E740481C1C}">
                      <a14:useLocalDpi xmlns:a14="http://schemas.microsoft.com/office/drawing/2010/main" val="0"/>
                    </a:ext>
                  </a:extLst>
                </a:blip>
                <a:srcRect l="69863" t="8889" r="3242" b="38562"/>
                <a:stretch/>
              </p:blipFill>
              <p:spPr>
                <a:xfrm>
                  <a:off x="6971937" y="3014178"/>
                  <a:ext cx="1492282" cy="1643555"/>
                </a:xfrm>
                <a:prstGeom prst="rect">
                  <a:avLst/>
                </a:prstGeom>
              </p:spPr>
            </p:pic>
            <p:sp>
              <p:nvSpPr>
                <p:cNvPr id="33" name="Title 1"/>
                <p:cNvSpPr txBox="1">
                  <a:spLocks/>
                </p:cNvSpPr>
                <p:nvPr/>
              </p:nvSpPr>
              <p:spPr>
                <a:xfrm>
                  <a:off x="8310753" y="3534304"/>
                  <a:ext cx="2160116" cy="11947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50" b="1" dirty="0">
                      <a:latin typeface="Tahoma" panose="020B0604030504040204" pitchFamily="34" charset="0"/>
                      <a:ea typeface="Tahoma" panose="020B0604030504040204" pitchFamily="34" charset="0"/>
                      <a:cs typeface="Tahoma" panose="020B0604030504040204" pitchFamily="34" charset="0"/>
                    </a:rPr>
                    <a:t>Dangerous!</a:t>
                  </a:r>
                </a:p>
              </p:txBody>
            </p:sp>
          </p:grpSp>
          <p:pic>
            <p:nvPicPr>
              <p:cNvPr id="29" name="Picture 28"/>
              <p:cNvPicPr>
                <a:picLocks noChangeAspect="1"/>
              </p:cNvPicPr>
              <p:nvPr/>
            </p:nvPicPr>
            <p:blipFill rotWithShape="1">
              <a:blip r:embed="rId8" cstate="print">
                <a:extLst>
                  <a:ext uri="{28A0092B-C50C-407E-A947-70E740481C1C}">
                    <a14:useLocalDpi xmlns:a14="http://schemas.microsoft.com/office/drawing/2010/main" val="0"/>
                  </a:ext>
                </a:extLst>
              </a:blip>
              <a:srcRect l="7105" t="24006" r="50548" b="19076"/>
              <a:stretch/>
            </p:blipFill>
            <p:spPr>
              <a:xfrm>
                <a:off x="5093076" y="4520006"/>
                <a:ext cx="1429546" cy="1083073"/>
              </a:xfrm>
              <a:prstGeom prst="rect">
                <a:avLst/>
              </a:prstGeom>
            </p:spPr>
          </p:pic>
          <p:pic>
            <p:nvPicPr>
              <p:cNvPr id="30" name="Picture 29"/>
              <p:cNvPicPr>
                <a:picLocks noChangeAspect="1"/>
              </p:cNvPicPr>
              <p:nvPr/>
            </p:nvPicPr>
            <p:blipFill rotWithShape="1">
              <a:blip r:embed="rId8" cstate="print">
                <a:extLst>
                  <a:ext uri="{28A0092B-C50C-407E-A947-70E740481C1C}">
                    <a14:useLocalDpi xmlns:a14="http://schemas.microsoft.com/office/drawing/2010/main" val="0"/>
                  </a:ext>
                </a:extLst>
              </a:blip>
              <a:srcRect l="7105" t="24006" r="50548" b="19076"/>
              <a:stretch/>
            </p:blipFill>
            <p:spPr>
              <a:xfrm>
                <a:off x="10383446" y="4436577"/>
                <a:ext cx="1429546" cy="1083073"/>
              </a:xfrm>
              <a:prstGeom prst="rect">
                <a:avLst/>
              </a:prstGeom>
            </p:spPr>
          </p:pic>
        </p:grpSp>
        <p:pic>
          <p:nvPicPr>
            <p:cNvPr id="27" name="Picture 26"/>
            <p:cNvPicPr>
              <a:picLocks noChangeAspect="1"/>
            </p:cNvPicPr>
            <p:nvPr/>
          </p:nvPicPr>
          <p:blipFill rotWithShape="1">
            <a:blip r:embed="rId9" cstate="print">
              <a:extLst>
                <a:ext uri="{28A0092B-C50C-407E-A947-70E740481C1C}">
                  <a14:useLocalDpi xmlns:a14="http://schemas.microsoft.com/office/drawing/2010/main" val="0"/>
                </a:ext>
              </a:extLst>
            </a:blip>
            <a:srcRect r="42702"/>
            <a:stretch/>
          </p:blipFill>
          <p:spPr>
            <a:xfrm>
              <a:off x="6580200" y="4914717"/>
              <a:ext cx="1405607" cy="1814757"/>
            </a:xfrm>
            <a:prstGeom prst="rect">
              <a:avLst/>
            </a:prstGeom>
          </p:spPr>
        </p:pic>
      </p:grpSp>
      <p:pic>
        <p:nvPicPr>
          <p:cNvPr id="36" name="Picture 35"/>
          <p:cNvPicPr>
            <a:picLocks noChangeAspect="1"/>
          </p:cNvPicPr>
          <p:nvPr/>
        </p:nvPicPr>
        <p:blipFill rotWithShape="1">
          <a:blip r:embed="rId10"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37"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832122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29496" y="-14748"/>
            <a:ext cx="2026025" cy="161364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9096" y="1776088"/>
            <a:ext cx="8512573" cy="4798432"/>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52990" r="14523"/>
          <a:stretch/>
        </p:blipFill>
        <p:spPr>
          <a:xfrm>
            <a:off x="6266604" y="1598899"/>
            <a:ext cx="2561043" cy="444360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864" r="65557"/>
          <a:stretch/>
        </p:blipFill>
        <p:spPr>
          <a:xfrm>
            <a:off x="8902119" y="2041794"/>
            <a:ext cx="3084777" cy="5178417"/>
          </a:xfrm>
          <a:prstGeom prst="rect">
            <a:avLst/>
          </a:prstGeom>
        </p:spPr>
      </p:pic>
      <p:sp>
        <p:nvSpPr>
          <p:cNvPr id="2" name="TextBox 1"/>
          <p:cNvSpPr txBox="1"/>
          <p:nvPr/>
        </p:nvSpPr>
        <p:spPr>
          <a:xfrm>
            <a:off x="1130710" y="76754"/>
            <a:ext cx="11061290" cy="1754326"/>
          </a:xfrm>
          <a:prstGeom prst="rect">
            <a:avLst/>
          </a:prstGeom>
          <a:noFill/>
        </p:spPr>
        <p:txBody>
          <a:bodyPr wrap="square" rtlCol="0">
            <a:spAutoFit/>
          </a:bodyPr>
          <a:lstStyle/>
          <a:p>
            <a:pPr algn="ctr"/>
            <a:r>
              <a:rPr lang="en-US" sz="5400" b="1" dirty="0">
                <a:latin typeface="Tahoma" panose="020B0604030504040204" pitchFamily="34" charset="0"/>
                <a:ea typeface="Tahoma" panose="020B0604030504040204" pitchFamily="34" charset="0"/>
                <a:cs typeface="Tahoma" panose="020B0604030504040204" pitchFamily="34" charset="0"/>
              </a:rPr>
              <a:t>Parts of a </a:t>
            </a:r>
          </a:p>
          <a:p>
            <a:pPr algn="ctr"/>
            <a:r>
              <a:rPr lang="en-US" sz="5400" b="1" dirty="0">
                <a:latin typeface="Tahoma" panose="020B0604030504040204" pitchFamily="34" charset="0"/>
                <a:ea typeface="Tahoma" panose="020B0604030504040204" pitchFamily="34" charset="0"/>
                <a:cs typeface="Tahoma" panose="020B0604030504040204" pitchFamily="34" charset="0"/>
              </a:rPr>
              <a:t>Healthy Relationship</a:t>
            </a:r>
          </a:p>
        </p:txBody>
      </p:sp>
      <p:sp>
        <p:nvSpPr>
          <p:cNvPr id="3" name="TextBox 2"/>
          <p:cNvSpPr txBox="1"/>
          <p:nvPr/>
        </p:nvSpPr>
        <p:spPr>
          <a:xfrm>
            <a:off x="7043477" y="6069069"/>
            <a:ext cx="1436090" cy="523220"/>
          </a:xfrm>
          <a:prstGeom prst="rect">
            <a:avLst/>
          </a:prstGeom>
          <a:noFill/>
          <a:ln w="57150">
            <a:solidFill>
              <a:schemeClr val="tx1"/>
            </a:solidFill>
          </a:ln>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Equality</a:t>
            </a:r>
          </a:p>
        </p:txBody>
      </p:sp>
      <p:sp>
        <p:nvSpPr>
          <p:cNvPr id="10" name="TextBox 9"/>
          <p:cNvSpPr txBox="1"/>
          <p:nvPr/>
        </p:nvSpPr>
        <p:spPr>
          <a:xfrm>
            <a:off x="983516" y="5324555"/>
            <a:ext cx="1228661" cy="523220"/>
          </a:xfrm>
          <a:prstGeom prst="rect">
            <a:avLst/>
          </a:prstGeom>
          <a:noFill/>
          <a:ln w="57150">
            <a:solidFill>
              <a:schemeClr val="tx1"/>
            </a:solidFill>
          </a:ln>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Safety</a:t>
            </a:r>
          </a:p>
        </p:txBody>
      </p:sp>
      <p:sp>
        <p:nvSpPr>
          <p:cNvPr id="11" name="TextBox 10"/>
          <p:cNvSpPr txBox="1"/>
          <p:nvPr/>
        </p:nvSpPr>
        <p:spPr>
          <a:xfrm>
            <a:off x="3868535" y="5313428"/>
            <a:ext cx="1436090" cy="523220"/>
          </a:xfrm>
          <a:prstGeom prst="rect">
            <a:avLst/>
          </a:prstGeom>
          <a:noFill/>
          <a:ln w="57150">
            <a:solidFill>
              <a:schemeClr val="tx1"/>
            </a:solidFill>
          </a:ln>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Respect</a:t>
            </a:r>
          </a:p>
        </p:txBody>
      </p:sp>
      <p:sp>
        <p:nvSpPr>
          <p:cNvPr id="12" name="TextBox 11"/>
          <p:cNvSpPr txBox="1"/>
          <p:nvPr/>
        </p:nvSpPr>
        <p:spPr>
          <a:xfrm>
            <a:off x="9276656" y="5602199"/>
            <a:ext cx="2731200" cy="523220"/>
          </a:xfrm>
          <a:prstGeom prst="rect">
            <a:avLst/>
          </a:prstGeom>
          <a:noFill/>
          <a:ln w="57150">
            <a:solidFill>
              <a:schemeClr val="tx1"/>
            </a:solidFill>
          </a:ln>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Communication</a:t>
            </a:r>
          </a:p>
        </p:txBody>
      </p:sp>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4"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569163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4748" y="-14748"/>
            <a:ext cx="2088777" cy="16943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931"/>
            <a:ext cx="7157253" cy="3894052"/>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52990" r="14523"/>
          <a:stretch/>
        </p:blipFill>
        <p:spPr>
          <a:xfrm>
            <a:off x="6823766" y="-123467"/>
            <a:ext cx="2078353" cy="3606097"/>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864" r="65557"/>
          <a:stretch/>
        </p:blipFill>
        <p:spPr>
          <a:xfrm>
            <a:off x="9044565" y="1331091"/>
            <a:ext cx="2503377" cy="4202420"/>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r="75027" b="50786"/>
          <a:stretch/>
        </p:blipFill>
        <p:spPr>
          <a:xfrm>
            <a:off x="3772565" y="3212456"/>
            <a:ext cx="3281763" cy="3645544"/>
          </a:xfrm>
          <a:prstGeom prst="rect">
            <a:avLst/>
          </a:prstGeom>
        </p:spPr>
      </p:pic>
      <p:sp>
        <p:nvSpPr>
          <p:cNvPr id="12" name="TextBox 11"/>
          <p:cNvSpPr txBox="1"/>
          <p:nvPr/>
        </p:nvSpPr>
        <p:spPr>
          <a:xfrm>
            <a:off x="7260178" y="3482630"/>
            <a:ext cx="1436090" cy="523220"/>
          </a:xfrm>
          <a:prstGeom prst="rect">
            <a:avLst/>
          </a:prstGeom>
          <a:noFill/>
          <a:ln w="57150">
            <a:solidFill>
              <a:schemeClr val="tx1"/>
            </a:solidFill>
          </a:ln>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Equality</a:t>
            </a:r>
          </a:p>
        </p:txBody>
      </p:sp>
      <p:sp>
        <p:nvSpPr>
          <p:cNvPr id="13" name="TextBox 12"/>
          <p:cNvSpPr txBox="1"/>
          <p:nvPr/>
        </p:nvSpPr>
        <p:spPr>
          <a:xfrm>
            <a:off x="1970195" y="2950846"/>
            <a:ext cx="1228661" cy="523220"/>
          </a:xfrm>
          <a:prstGeom prst="rect">
            <a:avLst/>
          </a:prstGeom>
          <a:noFill/>
          <a:ln w="57150">
            <a:solidFill>
              <a:schemeClr val="tx1"/>
            </a:solidFill>
          </a:ln>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Safety</a:t>
            </a:r>
          </a:p>
        </p:txBody>
      </p:sp>
      <p:sp>
        <p:nvSpPr>
          <p:cNvPr id="14" name="TextBox 13"/>
          <p:cNvSpPr txBox="1"/>
          <p:nvPr/>
        </p:nvSpPr>
        <p:spPr>
          <a:xfrm>
            <a:off x="4495483" y="2909081"/>
            <a:ext cx="1436090" cy="523220"/>
          </a:xfrm>
          <a:prstGeom prst="rect">
            <a:avLst/>
          </a:prstGeom>
          <a:noFill/>
          <a:ln w="57150">
            <a:solidFill>
              <a:schemeClr val="tx1"/>
            </a:solidFill>
          </a:ln>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Respect</a:t>
            </a:r>
          </a:p>
        </p:txBody>
      </p:sp>
      <p:sp>
        <p:nvSpPr>
          <p:cNvPr id="15" name="TextBox 14"/>
          <p:cNvSpPr txBox="1"/>
          <p:nvPr/>
        </p:nvSpPr>
        <p:spPr>
          <a:xfrm>
            <a:off x="9115156" y="4378534"/>
            <a:ext cx="2731200" cy="523220"/>
          </a:xfrm>
          <a:prstGeom prst="rect">
            <a:avLst/>
          </a:prstGeom>
          <a:noFill/>
          <a:ln w="57150">
            <a:solidFill>
              <a:schemeClr val="tx1"/>
            </a:solidFill>
          </a:ln>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Communication</a:t>
            </a:r>
          </a:p>
        </p:txBody>
      </p:sp>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7"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617593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450989" cy="7021088"/>
            <a:chOff x="48902" y="-283480"/>
            <a:chExt cx="12450989" cy="7021088"/>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02" y="-283480"/>
              <a:ext cx="12166314" cy="6858000"/>
            </a:xfrm>
            <a:prstGeom prst="rect">
              <a:avLst/>
            </a:prstGeom>
          </p:spPr>
        </p:pic>
        <p:sp>
          <p:nvSpPr>
            <p:cNvPr id="10" name="TextBox 9"/>
            <p:cNvSpPr txBox="1"/>
            <p:nvPr/>
          </p:nvSpPr>
          <p:spPr>
            <a:xfrm>
              <a:off x="8130343" y="1217135"/>
              <a:ext cx="4369548" cy="954107"/>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Healthy relationship review</a:t>
              </a:r>
            </a:p>
          </p:txBody>
        </p:sp>
        <p:sp>
          <p:nvSpPr>
            <p:cNvPr id="11" name="TextBox 10"/>
            <p:cNvSpPr txBox="1"/>
            <p:nvPr/>
          </p:nvSpPr>
          <p:spPr>
            <a:xfrm>
              <a:off x="4145933" y="2190892"/>
              <a:ext cx="2584809"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Warning signs</a:t>
              </a:r>
            </a:p>
          </p:txBody>
        </p:sp>
        <p:sp>
          <p:nvSpPr>
            <p:cNvPr id="12" name="TextBox 11"/>
            <p:cNvSpPr txBox="1"/>
            <p:nvPr/>
          </p:nvSpPr>
          <p:spPr>
            <a:xfrm>
              <a:off x="6039174" y="4326620"/>
              <a:ext cx="384706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Dangerous behaviors</a:t>
              </a:r>
            </a:p>
          </p:txBody>
        </p:sp>
        <p:sp>
          <p:nvSpPr>
            <p:cNvPr id="14" name="TextBox 13"/>
            <p:cNvSpPr txBox="1"/>
            <p:nvPr/>
          </p:nvSpPr>
          <p:spPr>
            <a:xfrm>
              <a:off x="7962707" y="5268461"/>
              <a:ext cx="374510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Getting help</a:t>
              </a:r>
            </a:p>
          </p:txBody>
        </p:sp>
        <p:grpSp>
          <p:nvGrpSpPr>
            <p:cNvPr id="16" name="Group 15"/>
            <p:cNvGrpSpPr/>
            <p:nvPr/>
          </p:nvGrpSpPr>
          <p:grpSpPr>
            <a:xfrm>
              <a:off x="2069316" y="1700845"/>
              <a:ext cx="2518568" cy="1856203"/>
              <a:chOff x="6341878" y="975979"/>
              <a:chExt cx="5004336" cy="3426297"/>
            </a:xfrm>
          </p:grpSpPr>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r="40821"/>
              <a:stretch/>
            </p:blipFill>
            <p:spPr>
              <a:xfrm>
                <a:off x="6341878" y="975979"/>
                <a:ext cx="3535028" cy="3367148"/>
              </a:xfrm>
              <a:prstGeom prst="rect">
                <a:avLst/>
              </a:prstGeom>
            </p:spPr>
          </p:pic>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l="61016"/>
              <a:stretch/>
            </p:blipFill>
            <p:spPr>
              <a:xfrm>
                <a:off x="9017541" y="1035128"/>
                <a:ext cx="2328673" cy="3367148"/>
              </a:xfrm>
              <a:prstGeom prst="rect">
                <a:avLst/>
              </a:prstGeom>
            </p:spPr>
          </p:pic>
        </p:gr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9174" y="602510"/>
              <a:ext cx="3095734" cy="1745027"/>
            </a:xfrm>
            <a:prstGeom prst="rect">
              <a:avLst/>
            </a:prstGeom>
          </p:spPr>
        </p:pic>
        <p:sp>
          <p:nvSpPr>
            <p:cNvPr id="20" name="TextBox 19"/>
            <p:cNvSpPr txBox="1"/>
            <p:nvPr/>
          </p:nvSpPr>
          <p:spPr>
            <a:xfrm>
              <a:off x="3969391" y="3384779"/>
              <a:ext cx="268827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Brain break</a:t>
              </a:r>
            </a:p>
          </p:txBody>
        </p:sp>
        <p:pic>
          <p:nvPicPr>
            <p:cNvPr id="21" name="Picture 20"/>
            <p:cNvPicPr>
              <a:picLocks noChangeAspect="1"/>
            </p:cNvPicPr>
            <p:nvPr/>
          </p:nvPicPr>
          <p:blipFill>
            <a:blip r:embed="rId6"/>
            <a:stretch>
              <a:fillRect/>
            </a:stretch>
          </p:blipFill>
          <p:spPr>
            <a:xfrm>
              <a:off x="2382790" y="3069529"/>
              <a:ext cx="1568990" cy="1098788"/>
            </a:xfrm>
            <a:prstGeom prst="rect">
              <a:avLst/>
            </a:prstGeom>
          </p:spPr>
        </p:pic>
        <p:grpSp>
          <p:nvGrpSpPr>
            <p:cNvPr id="2" name="Group 1"/>
            <p:cNvGrpSpPr/>
            <p:nvPr/>
          </p:nvGrpSpPr>
          <p:grpSpPr>
            <a:xfrm>
              <a:off x="2382343" y="4296174"/>
              <a:ext cx="3528750" cy="897973"/>
              <a:chOff x="5019309" y="4417333"/>
              <a:chExt cx="6767479" cy="1721419"/>
            </a:xfrm>
          </p:grpSpPr>
          <p:grpSp>
            <p:nvGrpSpPr>
              <p:cNvPr id="22" name="Group 21"/>
              <p:cNvGrpSpPr/>
              <p:nvPr/>
            </p:nvGrpSpPr>
            <p:grpSpPr>
              <a:xfrm>
                <a:off x="6707076" y="4528095"/>
                <a:ext cx="3650166" cy="1610657"/>
                <a:chOff x="6774064" y="3051095"/>
                <a:chExt cx="3670455" cy="1776776"/>
              </a:xfrm>
            </p:grpSpPr>
            <p:sp>
              <p:nvSpPr>
                <p:cNvPr id="23" name="Rectangle 22"/>
                <p:cNvSpPr/>
                <p:nvPr/>
              </p:nvSpPr>
              <p:spPr>
                <a:xfrm>
                  <a:off x="6774064" y="3051095"/>
                  <a:ext cx="3564836" cy="1641138"/>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p:nvPicPr>
              <p:blipFill rotWithShape="1">
                <a:blip r:embed="rId7" cstate="print">
                  <a:extLst>
                    <a:ext uri="{28A0092B-C50C-407E-A947-70E740481C1C}">
                      <a14:useLocalDpi xmlns:a14="http://schemas.microsoft.com/office/drawing/2010/main" val="0"/>
                    </a:ext>
                  </a:extLst>
                </a:blip>
                <a:srcRect l="69863" t="8889" r="3242" b="38562"/>
                <a:stretch/>
              </p:blipFill>
              <p:spPr>
                <a:xfrm>
                  <a:off x="6925607" y="3184316"/>
                  <a:ext cx="1492282" cy="1643555"/>
                </a:xfrm>
                <a:prstGeom prst="rect">
                  <a:avLst/>
                </a:prstGeom>
              </p:spPr>
            </p:pic>
            <p:sp>
              <p:nvSpPr>
                <p:cNvPr id="25" name="Title 1"/>
                <p:cNvSpPr txBox="1">
                  <a:spLocks/>
                </p:cNvSpPr>
                <p:nvPr/>
              </p:nvSpPr>
              <p:spPr>
                <a:xfrm>
                  <a:off x="8284403" y="3502368"/>
                  <a:ext cx="2160116" cy="11947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50" b="1" dirty="0">
                      <a:latin typeface="Tahoma" panose="020B0604030504040204" pitchFamily="34" charset="0"/>
                      <a:ea typeface="Tahoma" panose="020B0604030504040204" pitchFamily="34" charset="0"/>
                      <a:cs typeface="Tahoma" panose="020B0604030504040204" pitchFamily="34" charset="0"/>
                    </a:rPr>
                    <a:t>Dangerous!</a:t>
                  </a:r>
                </a:p>
              </p:txBody>
            </p:sp>
          </p:grpSp>
          <p:pic>
            <p:nvPicPr>
              <p:cNvPr id="26" name="Picture 25"/>
              <p:cNvPicPr>
                <a:picLocks noChangeAspect="1"/>
              </p:cNvPicPr>
              <p:nvPr/>
            </p:nvPicPr>
            <p:blipFill rotWithShape="1">
              <a:blip r:embed="rId8" cstate="print">
                <a:extLst>
                  <a:ext uri="{28A0092B-C50C-407E-A947-70E740481C1C}">
                    <a14:useLocalDpi xmlns:a14="http://schemas.microsoft.com/office/drawing/2010/main" val="0"/>
                  </a:ext>
                </a:extLst>
              </a:blip>
              <a:srcRect l="7105" t="24006" r="50548" b="19076"/>
              <a:stretch/>
            </p:blipFill>
            <p:spPr>
              <a:xfrm>
                <a:off x="5019309" y="4511661"/>
                <a:ext cx="1429546" cy="1083073"/>
              </a:xfrm>
              <a:prstGeom prst="rect">
                <a:avLst/>
              </a:prstGeom>
            </p:spPr>
          </p:pic>
          <p:pic>
            <p:nvPicPr>
              <p:cNvPr id="27" name="Picture 26"/>
              <p:cNvPicPr>
                <a:picLocks noChangeAspect="1"/>
              </p:cNvPicPr>
              <p:nvPr/>
            </p:nvPicPr>
            <p:blipFill rotWithShape="1">
              <a:blip r:embed="rId8" cstate="print">
                <a:extLst>
                  <a:ext uri="{28A0092B-C50C-407E-A947-70E740481C1C}">
                    <a14:useLocalDpi xmlns:a14="http://schemas.microsoft.com/office/drawing/2010/main" val="0"/>
                  </a:ext>
                </a:extLst>
              </a:blip>
              <a:srcRect l="7105" t="24006" r="50548" b="19076"/>
              <a:stretch/>
            </p:blipFill>
            <p:spPr>
              <a:xfrm>
                <a:off x="10357241" y="4417333"/>
                <a:ext cx="1429547" cy="1083073"/>
              </a:xfrm>
              <a:prstGeom prst="rect">
                <a:avLst/>
              </a:prstGeom>
            </p:spPr>
          </p:pic>
        </p:grpSp>
        <p:pic>
          <p:nvPicPr>
            <p:cNvPr id="28" name="Picture 27"/>
            <p:cNvPicPr>
              <a:picLocks noChangeAspect="1"/>
            </p:cNvPicPr>
            <p:nvPr/>
          </p:nvPicPr>
          <p:blipFill rotWithShape="1">
            <a:blip r:embed="rId9" cstate="print">
              <a:extLst>
                <a:ext uri="{28A0092B-C50C-407E-A947-70E740481C1C}">
                  <a14:useLocalDpi xmlns:a14="http://schemas.microsoft.com/office/drawing/2010/main" val="0"/>
                </a:ext>
              </a:extLst>
            </a:blip>
            <a:srcRect r="42702"/>
            <a:stretch/>
          </p:blipFill>
          <p:spPr>
            <a:xfrm>
              <a:off x="6617159" y="4922851"/>
              <a:ext cx="1405607" cy="1814757"/>
            </a:xfrm>
            <a:prstGeom prst="rect">
              <a:avLst/>
            </a:prstGeom>
          </p:spPr>
        </p:pic>
      </p:grpSp>
      <p:pic>
        <p:nvPicPr>
          <p:cNvPr id="29" name="Picture 28"/>
          <p:cNvPicPr>
            <a:picLocks noChangeAspect="1"/>
          </p:cNvPicPr>
          <p:nvPr/>
        </p:nvPicPr>
        <p:blipFill rotWithShape="1">
          <a:blip r:embed="rId10">
            <a:extLst>
              <a:ext uri="{28A0092B-C50C-407E-A947-70E740481C1C}">
                <a14:useLocalDpi xmlns:a14="http://schemas.microsoft.com/office/drawing/2010/main" val="0"/>
              </a:ext>
            </a:extLst>
          </a:blip>
          <a:srcRect l="67315" t="67058" r="20748" b="14772"/>
          <a:stretch/>
        </p:blipFill>
        <p:spPr>
          <a:xfrm>
            <a:off x="1375335" y="1004046"/>
            <a:ext cx="1452282" cy="1246094"/>
          </a:xfrm>
          <a:prstGeom prst="rect">
            <a:avLst/>
          </a:prstGeom>
        </p:spPr>
      </p:pic>
      <p:pic>
        <p:nvPicPr>
          <p:cNvPr id="30" name="Picture 29"/>
          <p:cNvPicPr>
            <a:picLocks noChangeAspect="1"/>
          </p:cNvPicPr>
          <p:nvPr/>
        </p:nvPicPr>
        <p:blipFill rotWithShape="1">
          <a:blip r:embed="rId11"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32"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775678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13248</TotalTime>
  <Words>5831</Words>
  <Application>Microsoft Macintosh PowerPoint</Application>
  <PresentationFormat>Widescreen</PresentationFormat>
  <Paragraphs>511</Paragraphs>
  <Slides>39</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Calibri Light</vt:lpstr>
      <vt:lpstr>Comic Sans MS</vt:lpstr>
      <vt:lpstr>Tahoma</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Verbal Abuse</vt:lpstr>
      <vt:lpstr>Physical Abuse</vt:lpstr>
      <vt:lpstr>Sexual Abuse</vt:lpstr>
      <vt:lpstr>You will not get in trouble.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dc:title>
  <dc:creator>Megan Westmore</dc:creator>
  <cp:lastModifiedBy>Eric Castro</cp:lastModifiedBy>
  <cp:revision>266</cp:revision>
  <dcterms:created xsi:type="dcterms:W3CDTF">2021-06-11T20:56:57Z</dcterms:created>
  <dcterms:modified xsi:type="dcterms:W3CDTF">2026-05-01T20:49:01Z</dcterms:modified>
</cp:coreProperties>
</file>