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1" r:id="rId2"/>
    <p:sldId id="428" r:id="rId3"/>
    <p:sldId id="259" r:id="rId4"/>
    <p:sldId id="258" r:id="rId5"/>
    <p:sldId id="440" r:id="rId6"/>
    <p:sldId id="441" r:id="rId7"/>
    <p:sldId id="442" r:id="rId8"/>
    <p:sldId id="443" r:id="rId9"/>
    <p:sldId id="444" r:id="rId10"/>
    <p:sldId id="449" r:id="rId11"/>
    <p:sldId id="448" r:id="rId12"/>
    <p:sldId id="447" r:id="rId13"/>
    <p:sldId id="272" r:id="rId14"/>
    <p:sldId id="445" r:id="rId15"/>
    <p:sldId id="446" r:id="rId16"/>
    <p:sldId id="450" r:id="rId17"/>
    <p:sldId id="451" r:id="rId18"/>
    <p:sldId id="452" r:id="rId19"/>
    <p:sldId id="453" r:id="rId20"/>
    <p:sldId id="454" r:id="rId21"/>
    <p:sldId id="290" r:id="rId22"/>
    <p:sldId id="293" r:id="rId23"/>
    <p:sldId id="291" r:id="rId24"/>
    <p:sldId id="382" r:id="rId25"/>
    <p:sldId id="457" r:id="rId26"/>
    <p:sldId id="295" r:id="rId27"/>
    <p:sldId id="458" r:id="rId28"/>
    <p:sldId id="459" r:id="rId29"/>
    <p:sldId id="4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148C8"/>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9730D-7D3B-4EDD-913F-63B09B50525D}" v="1" dt="2022-03-14T19:22:43.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080" autoAdjust="0"/>
  </p:normalViewPr>
  <p:slideViewPr>
    <p:cSldViewPr snapToGrid="0">
      <p:cViewPr varScale="1">
        <p:scale>
          <a:sx n="93" d="100"/>
          <a:sy n="93" d="100"/>
        </p:scale>
        <p:origin x="1864" y="208"/>
      </p:cViewPr>
      <p:guideLst/>
    </p:cSldViewPr>
  </p:slideViewPr>
  <p:notesTextViewPr>
    <p:cViewPr>
      <p:scale>
        <a:sx n="100" d="100"/>
        <a:sy n="100" d="100"/>
      </p:scale>
      <p:origin x="0" y="-160"/>
    </p:cViewPr>
  </p:notesTextViewPr>
  <p:sorterViewPr>
    <p:cViewPr varScale="1">
      <p:scale>
        <a:sx n="1" d="1"/>
        <a:sy n="1" d="1"/>
      </p:scale>
      <p:origin x="0" y="-7320"/>
    </p:cViewPr>
  </p:sorterViewPr>
  <p:notesViewPr>
    <p:cSldViewPr snapToGrid="0">
      <p:cViewPr varScale="1">
        <p:scale>
          <a:sx n="85" d="100"/>
          <a:sy n="85"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zynski, Evan" userId="0f303a70-1148-45d5-805a-769ad1d09f5e" providerId="ADAL" clId="{0409730D-7D3B-4EDD-913F-63B09B50525D}"/>
    <pc:docChg chg="modSld">
      <pc:chgData name="Marczynski, Evan" userId="0f303a70-1148-45d5-805a-769ad1d09f5e" providerId="ADAL" clId="{0409730D-7D3B-4EDD-913F-63B09B50525D}" dt="2022-03-14T19:22:43.804" v="0" actId="14826"/>
      <pc:docMkLst>
        <pc:docMk/>
      </pc:docMkLst>
      <pc:sldChg chg="modSp">
        <pc:chgData name="Marczynski, Evan" userId="0f303a70-1148-45d5-805a-769ad1d09f5e" providerId="ADAL" clId="{0409730D-7D3B-4EDD-913F-63B09B50525D}" dt="2022-03-14T19:22:43.804" v="0" actId="14826"/>
        <pc:sldMkLst>
          <pc:docMk/>
          <pc:sldMk cId="3153638162" sldId="455"/>
        </pc:sldMkLst>
        <pc:picChg chg="mod">
          <ac:chgData name="Marczynski, Evan" userId="0f303a70-1148-45d5-805a-769ad1d09f5e" providerId="ADAL" clId="{0409730D-7D3B-4EDD-913F-63B09B50525D}" dt="2022-03-14T19:22:43.804" v="0" actId="14826"/>
          <ac:picMkLst>
            <pc:docMk/>
            <pc:sldMk cId="3153638162" sldId="455"/>
            <ac:picMk id="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All</a:t>
            </a:r>
            <a:r>
              <a:rPr lang="en-US" sz="1200" i="1" kern="1200" baseline="0" dirty="0">
                <a:solidFill>
                  <a:schemeClr val="tx1"/>
                </a:solidFill>
                <a:effectLst/>
                <a:latin typeface="+mn-lt"/>
                <a:ea typeface="+mn-ea"/>
                <a:cs typeface="+mn-cs"/>
              </a:rPr>
              <a:t> year you have learned a lot about healthy relationships and safer sexuality. Today you are going to think about how you can be a leader for safer relationships in your communities.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71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Another way you can get involved in advocacy is by joining groups that speak up for healthy relationships. You might be able to find some groups of teens who meet in-person in your community. You may also find some groups on social media that are working for healthy relationships and safer sexuality.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392216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Sometimes groups of people will speak up about an issue by marching or going to a rally. Marching is w</a:t>
            </a:r>
            <a:r>
              <a:rPr lang="en-US" sz="1200" i="1" kern="1200" dirty="0">
                <a:solidFill>
                  <a:schemeClr val="tx1"/>
                </a:solidFill>
                <a:effectLst/>
                <a:latin typeface="+mn-lt"/>
                <a:ea typeface="+mn-ea"/>
                <a:cs typeface="+mn-cs"/>
              </a:rPr>
              <a:t>hen you walk together with other people to speak up about a problem. You may be able</a:t>
            </a:r>
            <a:r>
              <a:rPr lang="en-US" sz="1200" i="1" kern="1200" baseline="0" dirty="0">
                <a:solidFill>
                  <a:schemeClr val="tx1"/>
                </a:solidFill>
                <a:effectLst/>
                <a:latin typeface="+mn-lt"/>
                <a:ea typeface="+mn-ea"/>
                <a:cs typeface="+mn-cs"/>
              </a:rPr>
              <a:t> to join local marches with other teens to show people how important healthy relationships are!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42857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One final option for getting involved is contacting your elected officials. You</a:t>
            </a:r>
            <a:r>
              <a:rPr lang="en-US" sz="1200" i="1" kern="1200" baseline="0" dirty="0">
                <a:solidFill>
                  <a:schemeClr val="tx1"/>
                </a:solidFill>
                <a:effectLst/>
                <a:latin typeface="+mn-lt"/>
                <a:ea typeface="+mn-ea"/>
                <a:cs typeface="+mn-cs"/>
              </a:rPr>
              <a:t> have several options for talking to your legislators and other elected officials. Usually, you can go to the elected person’s office and ask to talk with them about an issue. Sometimes when you do this you will actually talk to someone who works for the elected official</a:t>
            </a:r>
            <a:r>
              <a:rPr lang="en-US" sz="1200" b="1" i="1"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but that is okay. They can share the information to the official. </a:t>
            </a:r>
          </a:p>
          <a:p>
            <a:pPr lvl="0"/>
            <a:endParaRPr lang="en-US" i="1" dirty="0"/>
          </a:p>
          <a:p>
            <a:pPr lvl="0"/>
            <a:r>
              <a:rPr lang="en-US" sz="1200" i="1" kern="1200" baseline="0" dirty="0">
                <a:solidFill>
                  <a:schemeClr val="tx1"/>
                </a:solidFill>
                <a:effectLst/>
                <a:latin typeface="+mn-lt"/>
                <a:ea typeface="+mn-ea"/>
                <a:cs typeface="+mn-cs"/>
              </a:rPr>
              <a:t>Another way you can contact an elected official is by writing them an email or calling them on the phone. </a:t>
            </a:r>
          </a:p>
          <a:p>
            <a:pPr lvl="0"/>
            <a:endParaRPr lang="en-US" sz="1200" i="1" kern="1200" baseline="0" dirty="0">
              <a:solidFill>
                <a:schemeClr val="tx1"/>
              </a:solidFill>
              <a:effectLst/>
              <a:latin typeface="+mn-lt"/>
              <a:ea typeface="+mn-ea"/>
              <a:cs typeface="+mn-cs"/>
            </a:endParaRPr>
          </a:p>
          <a:p>
            <a:pPr lvl="0"/>
            <a:r>
              <a:rPr lang="en-US" sz="1200" i="1" kern="1200" baseline="0" dirty="0">
                <a:solidFill>
                  <a:schemeClr val="tx1"/>
                </a:solidFill>
                <a:effectLst/>
                <a:latin typeface="+mn-lt"/>
                <a:ea typeface="+mn-ea"/>
                <a:cs typeface="+mn-cs"/>
              </a:rPr>
              <a:t>After the brain break, you are going to practice talking to elected officials about a healthy relationships issue.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166071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practice advocating</a:t>
            </a:r>
            <a:r>
              <a:rPr lang="en-US" sz="1200" i="1" kern="1200" baseline="0" dirty="0">
                <a:solidFill>
                  <a:schemeClr val="tx1"/>
                </a:solidFill>
                <a:effectLst/>
                <a:latin typeface="+mn-lt"/>
                <a:ea typeface="+mn-ea"/>
                <a:cs typeface="+mn-cs"/>
              </a:rPr>
              <a:t> for a healthy relationship issue.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254926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70389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activity on the next few slides, you will need a permanent marker and the Poster-Sized</a:t>
            </a:r>
            <a:r>
              <a:rPr lang="en-US" sz="1200" kern="1200" baseline="0" dirty="0">
                <a:solidFill>
                  <a:schemeClr val="tx1"/>
                </a:solidFill>
                <a:effectLst/>
                <a:latin typeface="+mn-lt"/>
                <a:ea typeface="+mn-ea"/>
                <a:cs typeface="+mn-cs"/>
              </a:rPr>
              <a:t> Class Advocacy Guide (see template at end of lesson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When you go to talk to an elected official, you usually only have a few minutes to tell them what’s important to you. So it can help to have some notes written down to help you remember what to say. In a few minutes, you will each get to practice this </a:t>
            </a:r>
            <a:r>
              <a:rPr lang="en-US" sz="1200" b="0" i="1" kern="1200" dirty="0">
                <a:solidFill>
                  <a:schemeClr val="tx1"/>
                </a:solidFill>
                <a:effectLst/>
                <a:latin typeface="+mn-lt"/>
                <a:ea typeface="+mn-ea"/>
                <a:cs typeface="+mn-cs"/>
              </a:rPr>
              <a:t>by writing </a:t>
            </a:r>
            <a:r>
              <a:rPr lang="en-US" sz="1200" i="1" kern="1200" dirty="0">
                <a:solidFill>
                  <a:schemeClr val="tx1"/>
                </a:solidFill>
                <a:effectLst/>
                <a:latin typeface="+mn-lt"/>
                <a:ea typeface="+mn-ea"/>
                <a:cs typeface="+mn-cs"/>
              </a:rPr>
              <a:t>a Student</a:t>
            </a:r>
            <a:r>
              <a:rPr lang="en-US" sz="1200" i="1" kern="1200" baseline="0" dirty="0">
                <a:solidFill>
                  <a:schemeClr val="tx1"/>
                </a:solidFill>
                <a:effectLst/>
                <a:latin typeface="+mn-lt"/>
                <a:ea typeface="+mn-ea"/>
                <a:cs typeface="+mn-cs"/>
              </a:rPr>
              <a:t> Advocacy Guide</a:t>
            </a:r>
            <a:r>
              <a:rPr lang="en-US" sz="1200" i="1" kern="1200" dirty="0">
                <a:solidFill>
                  <a:schemeClr val="tx1"/>
                </a:solidFill>
                <a:effectLst/>
                <a:latin typeface="+mn-lt"/>
                <a:ea typeface="+mn-ea"/>
                <a:cs typeface="+mn-cs"/>
              </a:rPr>
              <a:t>. But first, let’s do an example together. </a:t>
            </a:r>
          </a:p>
          <a:p>
            <a:pPr lvl="0"/>
            <a:endParaRPr lang="en-US" sz="6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Let’s start by looking at the relationship issues everyone came up with at the beginning of class. We are going to choose one of these issues to work on together. Which one would you like to work on? </a:t>
            </a:r>
          </a:p>
          <a:p>
            <a:pPr lvl="0"/>
            <a:endParaRPr lang="en-US" sz="6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sz="1200" kern="1200" dirty="0">
                <a:solidFill>
                  <a:schemeClr val="tx1"/>
                </a:solidFill>
                <a:effectLst/>
                <a:latin typeface="+mn-lt"/>
                <a:ea typeface="+mn-ea"/>
                <a:cs typeface="+mn-cs"/>
              </a:rPr>
              <a:t>If there is no consensus in the class, you can take a vote to see which issue students would like to work on. As you talk through the parts of the Advocacy Guide, you can write what the class decides to share on the Poster-Sized Class Advocacy Guide.</a:t>
            </a:r>
          </a:p>
          <a:p>
            <a:pPr lvl="0"/>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When</a:t>
            </a:r>
            <a:r>
              <a:rPr lang="en-US" sz="1200" i="1" kern="1200" baseline="0" dirty="0">
                <a:solidFill>
                  <a:schemeClr val="tx1"/>
                </a:solidFill>
                <a:effectLst/>
                <a:latin typeface="+mn-lt"/>
                <a:ea typeface="+mn-ea"/>
                <a:cs typeface="+mn-cs"/>
              </a:rPr>
              <a:t> you meet an elected official, you should introduce yourself. Th</a:t>
            </a:r>
            <a:r>
              <a:rPr lang="en-US" sz="1200" i="1" kern="1200" dirty="0">
                <a:solidFill>
                  <a:schemeClr val="tx1"/>
                </a:solidFill>
                <a:effectLst/>
                <a:latin typeface="+mn-lt"/>
                <a:ea typeface="+mn-ea"/>
                <a:cs typeface="+mn-cs"/>
              </a:rPr>
              <a:t>e first thing you’ll write on your Advocacy Guide is your name. </a:t>
            </a:r>
          </a:p>
          <a:p>
            <a:pPr lvl="0"/>
            <a:endParaRPr lang="en-US" sz="600"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Model this by writing</a:t>
            </a:r>
            <a:r>
              <a:rPr lang="en-US" sz="1200" kern="1200" baseline="0" dirty="0">
                <a:solidFill>
                  <a:schemeClr val="tx1"/>
                </a:solidFill>
                <a:effectLst/>
                <a:latin typeface="+mn-lt"/>
                <a:ea typeface="+mn-ea"/>
                <a:cs typeface="+mn-cs"/>
              </a:rPr>
              <a:t> your name at the top of the Poster-Sized Class Advocacy Guide (ex: My name is ____________________________________________________________. </a:t>
            </a:r>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Next, you’ll write where</a:t>
            </a:r>
            <a:r>
              <a:rPr lang="en-US" sz="1200" i="1" kern="1200" baseline="0" dirty="0">
                <a:solidFill>
                  <a:schemeClr val="tx1"/>
                </a:solidFill>
                <a:effectLst/>
                <a:latin typeface="+mn-lt"/>
                <a:ea typeface="+mn-ea"/>
                <a:cs typeface="+mn-cs"/>
              </a:rPr>
              <a:t> you</a:t>
            </a:r>
            <a:r>
              <a:rPr lang="en-US" sz="1200" i="1" kern="1200" dirty="0">
                <a:solidFill>
                  <a:schemeClr val="tx1"/>
                </a:solidFill>
                <a:effectLst/>
                <a:latin typeface="+mn-lt"/>
                <a:ea typeface="+mn-ea"/>
                <a:cs typeface="+mn-cs"/>
              </a:rPr>
              <a:t> live. Why do you think it’s important to tell an elected official where you live?</a:t>
            </a:r>
          </a:p>
          <a:p>
            <a:pPr lvl="0"/>
            <a:endParaRPr lang="en-US" sz="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sz="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Each elected official represents a particular area, and the people in that area voted to get them in office. This means that they are supposed to make their choices based on what the people in their area would want. The elected</a:t>
            </a:r>
            <a:r>
              <a:rPr lang="en-US" sz="1200" i="1" kern="1200" baseline="0" dirty="0">
                <a:solidFill>
                  <a:schemeClr val="tx1"/>
                </a:solidFill>
                <a:effectLst/>
                <a:latin typeface="+mn-lt"/>
                <a:ea typeface="+mn-ea"/>
                <a:cs typeface="+mn-cs"/>
              </a:rPr>
              <a:t> official</a:t>
            </a:r>
            <a:r>
              <a:rPr lang="en-US" sz="1200" i="1" kern="1200" dirty="0">
                <a:solidFill>
                  <a:schemeClr val="tx1"/>
                </a:solidFill>
                <a:effectLst/>
                <a:latin typeface="+mn-lt"/>
                <a:ea typeface="+mn-ea"/>
                <a:cs typeface="+mn-cs"/>
              </a:rPr>
              <a:t> will want to know that you live in the area they represent.</a:t>
            </a:r>
          </a:p>
          <a:p>
            <a:pPr lvl="0"/>
            <a:endParaRPr lang="en-US" sz="6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Write your city below your name (ex: </a:t>
            </a:r>
            <a:r>
              <a:rPr lang="en-US" sz="1200" i="0" kern="1200" baseline="0" dirty="0">
                <a:solidFill>
                  <a:schemeClr val="tx1"/>
                </a:solidFill>
                <a:effectLst/>
                <a:latin typeface="+mn-lt"/>
                <a:ea typeface="+mn-ea"/>
                <a:cs typeface="+mn-cs"/>
              </a:rPr>
              <a:t>I live in Austin, Texas).</a:t>
            </a:r>
          </a:p>
          <a:p>
            <a:pPr lvl="0"/>
            <a:endParaRPr lang="en-US" sz="6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Next, you can say a little more about yourself. You want to tell the elected official something</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about who you are or what grade you are in at school. This will help them understand why the issue is important to you. I will write…</a:t>
            </a:r>
          </a:p>
          <a:p>
            <a:pPr lvl="0"/>
            <a:endParaRPr lang="en-US" sz="600" u="sng"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Choose something that is relevant to the issue that the class has chosen. So for example, if the class chose to talk about consent, you might write, “I want all of my relationships to be healthy.”</a:t>
            </a: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266414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After you have introduced yourself, it’s time to say what issue you want to talk to the elected official about. You should also tell your elected official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why this issue is important. Let’s come up with three reasons. Who can tell me why this is important?</a:t>
            </a:r>
          </a:p>
          <a:p>
            <a:pPr lvl="0"/>
            <a:endParaRPr lang="en-US" i="0" dirty="0"/>
          </a:p>
          <a:p>
            <a:pPr lvl="0"/>
            <a:r>
              <a:rPr lang="en-US" i="0" dirty="0"/>
              <a:t>Give students enough time to process the question and make their decisions. When the class decides on three reasons, write them on the Poster-Sized</a:t>
            </a:r>
            <a:r>
              <a:rPr lang="en-US" i="0" baseline="0" dirty="0"/>
              <a:t> Class Advocacy Guide. For example, if your class is talking about consent,</a:t>
            </a:r>
            <a:r>
              <a:rPr lang="en-US" sz="1200" kern="1200" dirty="0">
                <a:solidFill>
                  <a:schemeClr val="tx1"/>
                </a:solidFill>
                <a:effectLst/>
                <a:latin typeface="+mn-lt"/>
                <a:ea typeface="+mn-ea"/>
                <a:cs typeface="+mn-cs"/>
              </a:rPr>
              <a:t> the students might say that it’s important for both people to give an excited yes</a:t>
            </a:r>
            <a:r>
              <a:rPr lang="en-US" sz="1200" kern="1200" baseline="0" dirty="0">
                <a:solidFill>
                  <a:schemeClr val="tx1"/>
                </a:solidFill>
                <a:effectLst/>
                <a:latin typeface="+mn-lt"/>
                <a:ea typeface="+mn-ea"/>
                <a:cs typeface="+mn-cs"/>
              </a:rPr>
              <a:t>, that you have to get consent anytime you are going to touch someone’s body, and that consent helps people feel safe.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164835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Finally, you want to end by telling the legislator what you want them to do. This could be to vote for or against something, to write a new law, to speak</a:t>
            </a:r>
            <a:r>
              <a:rPr lang="en-US" sz="1200" i="1" kern="1200" baseline="0" dirty="0">
                <a:solidFill>
                  <a:schemeClr val="tx1"/>
                </a:solidFill>
                <a:effectLst/>
                <a:latin typeface="+mn-lt"/>
                <a:ea typeface="+mn-ea"/>
                <a:cs typeface="+mn-cs"/>
              </a:rPr>
              <a:t> up about your issue, </a:t>
            </a:r>
            <a:r>
              <a:rPr lang="en-US" sz="1200" i="1" kern="1200" dirty="0">
                <a:solidFill>
                  <a:schemeClr val="tx1"/>
                </a:solidFill>
                <a:effectLst/>
                <a:latin typeface="+mn-lt"/>
                <a:ea typeface="+mn-ea"/>
                <a:cs typeface="+mn-cs"/>
              </a:rPr>
              <a:t>or something else. What does everybody think we should ask them to do in our example? </a:t>
            </a:r>
          </a:p>
          <a:p>
            <a:pPr lvl="0"/>
            <a:endParaRPr lang="en-US" sz="1200" i="1" u="sng" kern="1200" dirty="0">
              <a:solidFill>
                <a:schemeClr val="tx1"/>
              </a:solidFill>
              <a:effectLst/>
              <a:latin typeface="+mn-lt"/>
              <a:ea typeface="+mn-ea"/>
              <a:cs typeface="+mn-cs"/>
            </a:endParaRPr>
          </a:p>
          <a:p>
            <a:pPr lvl="0"/>
            <a:r>
              <a:rPr lang="en-US" i="0" dirty="0"/>
              <a:t>Give students enough time to process the question and make their decisions. When the class decides on their</a:t>
            </a:r>
            <a:r>
              <a:rPr lang="en-US" i="0" baseline="0" dirty="0"/>
              <a:t> ask for elected officials</a:t>
            </a:r>
            <a:r>
              <a:rPr lang="en-US" i="0" dirty="0"/>
              <a:t>, write it on the Poster-Sized</a:t>
            </a:r>
            <a:r>
              <a:rPr lang="en-US" i="0" baseline="0" dirty="0"/>
              <a:t> Class Advocacy Guide. For example, your class m</a:t>
            </a:r>
            <a:r>
              <a:rPr lang="en-US" sz="1200" kern="1200" dirty="0">
                <a:solidFill>
                  <a:schemeClr val="tx1"/>
                </a:solidFill>
                <a:effectLst/>
                <a:latin typeface="+mn-lt"/>
                <a:ea typeface="+mn-ea"/>
                <a:cs typeface="+mn-cs"/>
              </a:rPr>
              <a:t>ight choose, “Make</a:t>
            </a:r>
            <a:r>
              <a:rPr lang="en-US" sz="1200" kern="1200" baseline="0" dirty="0">
                <a:solidFill>
                  <a:schemeClr val="tx1"/>
                </a:solidFill>
                <a:effectLst/>
                <a:latin typeface="+mn-lt"/>
                <a:ea typeface="+mn-ea"/>
                <a:cs typeface="+mn-cs"/>
              </a:rPr>
              <a:t> sure a</a:t>
            </a:r>
            <a:r>
              <a:rPr lang="en-US" sz="1200" kern="1200" dirty="0">
                <a:solidFill>
                  <a:schemeClr val="tx1"/>
                </a:solidFill>
                <a:effectLst/>
                <a:latin typeface="+mn-lt"/>
                <a:ea typeface="+mn-ea"/>
                <a:cs typeface="+mn-cs"/>
              </a:rPr>
              <a:t>ll students</a:t>
            </a:r>
            <a:r>
              <a:rPr lang="en-US" sz="1200" kern="1200" baseline="0" dirty="0">
                <a:solidFill>
                  <a:schemeClr val="tx1"/>
                </a:solidFill>
                <a:effectLst/>
                <a:latin typeface="+mn-lt"/>
                <a:ea typeface="+mn-ea"/>
                <a:cs typeface="+mn-cs"/>
              </a:rPr>
              <a:t> learn about consent in school</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Great work everyone! Can someone read the completed Advocacy Guide?</a:t>
            </a:r>
            <a:endParaRPr lang="en-US" sz="1200" b="1"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73485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that we</a:t>
            </a:r>
            <a:r>
              <a:rPr lang="en-US" sz="1200" i="1" kern="1200" baseline="0" dirty="0">
                <a:solidFill>
                  <a:schemeClr val="tx1"/>
                </a:solidFill>
                <a:effectLst/>
                <a:latin typeface="+mn-lt"/>
                <a:ea typeface="+mn-ea"/>
                <a:cs typeface="+mn-cs"/>
              </a:rPr>
              <a:t> have completed the Class Advocacy Guide together, it’s time for you all to work on your own issues. Does anyone have any questions about the Advocacy Guide before you begin?</a:t>
            </a:r>
          </a:p>
          <a:p>
            <a:endParaRPr lang="en-US" sz="1200" i="1" kern="1200" baseline="0" dirty="0">
              <a:solidFill>
                <a:schemeClr val="tx1"/>
              </a:solidFill>
              <a:effectLst/>
              <a:latin typeface="+mn-lt"/>
              <a:ea typeface="+mn-ea"/>
              <a:cs typeface="+mn-cs"/>
            </a:endParaRPr>
          </a:p>
          <a:p>
            <a:r>
              <a:rPr lang="en-US" i="0" dirty="0"/>
              <a:t>Give students enough time to process the question and make their decisions.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186265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Now you each get to make your own Advocacy Guide. Please pick an issue that is important to you. You can pick one of the issues from the board, or a new healthy relationships issue. After you pick your issue, please fill out your Advocacy Guide. You can write in your answers, or you can draw them.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Give</a:t>
            </a:r>
            <a:r>
              <a:rPr lang="en-US" sz="1200" kern="1200" baseline="0" dirty="0">
                <a:solidFill>
                  <a:schemeClr val="tx1"/>
                </a:solidFill>
                <a:effectLst/>
                <a:latin typeface="+mn-lt"/>
                <a:ea typeface="+mn-ea"/>
                <a:cs typeface="+mn-cs"/>
              </a:rPr>
              <a:t> each student a printed copy of the Student Advocacy Guide. Walk around and support students as needed to complete their Advocacy Guides.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56654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large class Healthy Relationship Toolbox to review the Healthy Relationship Tools (I Statement, Relationship Map, NO!, and Consent Check-In). You can ask students to pull off one tool at a time and discuss what it is and how it is used. It can be particularly helpful for this review if you give students specific scenarios to think through. For example, you might ask, “If your friend lies to you, what is one I Statement you could use to tell your friend how you feel?” You may even consider using examples of situations that have</a:t>
            </a:r>
            <a:r>
              <a:rPr lang="en-US" sz="1200" kern="1200" baseline="0" dirty="0">
                <a:solidFill>
                  <a:schemeClr val="tx1"/>
                </a:solidFill>
                <a:effectLst/>
                <a:latin typeface="+mn-lt"/>
                <a:ea typeface="+mn-ea"/>
                <a:cs typeface="+mn-cs"/>
              </a:rPr>
              <a:t> recently </a:t>
            </a:r>
            <a:r>
              <a:rPr lang="en-US" sz="1200" kern="1200" dirty="0">
                <a:solidFill>
                  <a:schemeClr val="tx1"/>
                </a:solidFill>
                <a:effectLst/>
                <a:latin typeface="+mn-lt"/>
                <a:ea typeface="+mn-ea"/>
                <a:cs typeface="+mn-cs"/>
              </a:rPr>
              <a:t>occurred in your classroom,</a:t>
            </a:r>
            <a:r>
              <a:rPr lang="en-US" sz="1200" kern="1200" baseline="0" dirty="0">
                <a:solidFill>
                  <a:schemeClr val="tx1"/>
                </a:solidFill>
                <a:effectLst/>
                <a:latin typeface="+mn-lt"/>
                <a:ea typeface="+mn-ea"/>
                <a:cs typeface="+mn-cs"/>
              </a:rPr>
              <a:t> as long as doing so does not break student confidentiality</a:t>
            </a:r>
            <a:r>
              <a:rPr lang="en-US" sz="1200" kern="1200" dirty="0">
                <a:solidFill>
                  <a:schemeClr val="tx1"/>
                </a:solidFill>
                <a:effectLst/>
                <a:latin typeface="+mn-lt"/>
                <a:ea typeface="+mn-ea"/>
                <a:cs typeface="+mn-cs"/>
              </a:rPr>
              <a:t>. </a:t>
            </a:r>
            <a:r>
              <a:rPr lang="en-US" sz="1200" b="0" kern="1200" dirty="0">
                <a:solidFill>
                  <a:srgbClr val="FF0000"/>
                </a:solidFill>
                <a:effectLst/>
                <a:latin typeface="+mn-lt"/>
                <a:ea typeface="+mn-ea"/>
                <a:cs typeface="+mn-cs"/>
              </a:rPr>
              <a:t>You can also ask students to connect the toolbox</a:t>
            </a:r>
            <a:r>
              <a:rPr lang="en-US" sz="1200" b="0" kern="1200" baseline="0" dirty="0">
                <a:solidFill>
                  <a:srgbClr val="FF0000"/>
                </a:solidFill>
                <a:effectLst/>
                <a:latin typeface="+mn-lt"/>
                <a:ea typeface="+mn-ea"/>
                <a:cs typeface="+mn-cs"/>
              </a:rPr>
              <a:t> tools to their current relationships. You might say, “Can anyone volunteer and tell me about something going on in your life right now that the toolbox could help you with?”</a:t>
            </a:r>
            <a:endParaRPr lang="en-US" b="0" dirty="0">
              <a:solidFill>
                <a:srgbClr val="FF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1450" indent="-171450">
              <a:buFont typeface="Arial" panose="020B0604020202020204" pitchFamily="34" charset="0"/>
              <a:buChar char="•"/>
            </a:pPr>
            <a:r>
              <a:rPr lang="en-US" b="1" baseline="0" dirty="0"/>
              <a:t>I Statements</a:t>
            </a:r>
            <a:r>
              <a:rPr lang="en-US" b="0" baseline="0" dirty="0"/>
              <a:t>: Classes 2 and 3</a:t>
            </a:r>
          </a:p>
          <a:p>
            <a:pPr marL="171450" indent="-171450">
              <a:buFont typeface="Arial" panose="020B0604020202020204" pitchFamily="34" charset="0"/>
              <a:buChar char="•"/>
            </a:pPr>
            <a:r>
              <a:rPr lang="en-US" b="1" baseline="0" dirty="0"/>
              <a:t>Relationship Map</a:t>
            </a:r>
            <a:r>
              <a:rPr lang="en-US" b="0" baseline="0" dirty="0"/>
              <a:t>: Class 4</a:t>
            </a:r>
          </a:p>
          <a:p>
            <a:pPr marL="171450" indent="-171450">
              <a:buFont typeface="Arial" panose="020B0604020202020204" pitchFamily="34" charset="0"/>
              <a:buChar char="•"/>
            </a:pPr>
            <a:r>
              <a:rPr lang="en-US" b="1" baseline="0" dirty="0"/>
              <a:t>NO!: </a:t>
            </a:r>
            <a:r>
              <a:rPr lang="en-US" b="0" baseline="0" dirty="0"/>
              <a:t>Class 5</a:t>
            </a:r>
          </a:p>
          <a:p>
            <a:pPr marL="171450" indent="-171450">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Would anyone like to share their Advocacy Guide with the rest of the class? You can read it or show your drawings.</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373683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will pick up the notecards and make sure to send</a:t>
            </a:r>
            <a:r>
              <a:rPr lang="en-US" sz="1200" i="1" kern="1200" baseline="0" dirty="0">
                <a:solidFill>
                  <a:schemeClr val="tx1"/>
                </a:solidFill>
                <a:effectLst/>
                <a:latin typeface="+mn-lt"/>
                <a:ea typeface="+mn-ea"/>
                <a:cs typeface="+mn-cs"/>
              </a:rPr>
              <a:t> your teacher an answer for each question that they can read out loud during your next class. W</a:t>
            </a:r>
            <a:r>
              <a:rPr lang="en-US" sz="1200" i="1" kern="1200" dirty="0">
                <a:solidFill>
                  <a:schemeClr val="tx1"/>
                </a:solidFill>
                <a:effectLst/>
                <a:latin typeface="+mn-lt"/>
                <a:ea typeface="+mn-ea"/>
                <a:cs typeface="+mn-cs"/>
              </a:rPr>
              <a:t>hen I send your teacher the answers, I won’t tell them or anyone else who asked the question.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Can you speak up in your community for healthy relationships?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You all have learned so much this year, and you can be leaders for healthy relationships at school, at home, and in our community.</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 can speak up for healthy relationships by doing what? Hold up one finger for “voting,” two fingers for “marching,” three fingers for “talking to an elected official,” four fingers for “joining a group,” and five fingers for “all of the above.”</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You can do all of the things on this screen to speak up for healthy relationships. You practiced talking to an elected official today.</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do anything wrong, and you are not alone. You can get help by talking to an adult from your inner green circle of trust. If someone you care about is being hurt, you can also get help by talking to an adult from your inner green circle of trust. </a:t>
            </a:r>
            <a:r>
              <a:rPr lang="en-US" b="0" i="1" baseline="0" dirty="0"/>
              <a:t>If an emergency is happening, you can always call 911. If you call 911 for help, a police officer or an ambulance might come.</a:t>
            </a:r>
            <a:endParaRPr lang="en-US" i="1" baseline="0" dirty="0"/>
          </a:p>
          <a:p>
            <a:endParaRPr lang="en-US" i="1" baseline="0" dirty="0"/>
          </a:p>
          <a:p>
            <a:r>
              <a:rPr lang="en-US" i="1" baseline="0" dirty="0"/>
              <a:t>If the first person you tell doesn’t believe you or doesn’t get you help, keep telling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17107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You have all worked so hard in these classes. You were creative and determined, and you learned a lot! You will each receive a certificate that recognizes all of your hard work. This certificate says</a:t>
            </a:r>
            <a:r>
              <a:rPr lang="en-US" sz="1200" i="1" kern="1200" baseline="0" dirty="0">
                <a:solidFill>
                  <a:schemeClr val="tx1"/>
                </a:solidFill>
                <a:effectLst/>
                <a:latin typeface="+mn-lt"/>
                <a:ea typeface="+mn-ea"/>
                <a:cs typeface="+mn-cs"/>
              </a:rPr>
              <a:t> that you finished all of the classes in the </a:t>
            </a:r>
            <a:r>
              <a:rPr lang="en-US" sz="1200" i="1" u="none" kern="1200" baseline="0" dirty="0">
                <a:solidFill>
                  <a:schemeClr val="tx1"/>
                </a:solidFill>
                <a:effectLst/>
                <a:latin typeface="+mn-lt"/>
                <a:ea typeface="+mn-ea"/>
                <a:cs typeface="+mn-cs"/>
              </a:rPr>
              <a:t>My Rights My Life</a:t>
            </a:r>
            <a:r>
              <a:rPr lang="en-US" sz="1200" i="1" u="sng"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curriculum. I am so proud of you, and I hope you are proud of yourself, too!</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Call each student to the front of the class one-by-one. Give them a </a:t>
            </a:r>
            <a:r>
              <a:rPr lang="en-US" sz="1200" i="1" kern="1200" baseline="0" dirty="0">
                <a:solidFill>
                  <a:schemeClr val="tx1"/>
                </a:solidFill>
                <a:effectLst/>
                <a:latin typeface="+mn-lt"/>
                <a:ea typeface="+mn-ea"/>
                <a:cs typeface="+mn-cs"/>
              </a:rPr>
              <a:t>My Rights My Life </a:t>
            </a:r>
            <a:r>
              <a:rPr lang="en-US" sz="1200" i="0" kern="1200" baseline="0" dirty="0">
                <a:solidFill>
                  <a:schemeClr val="tx1"/>
                </a:solidFill>
                <a:effectLst/>
                <a:latin typeface="+mn-lt"/>
                <a:ea typeface="+mn-ea"/>
                <a:cs typeface="+mn-cs"/>
              </a:rPr>
              <a:t>Certificate of Completion and allow the rest of the class to give them a round of applause.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741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One more time, 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it is time to celebrate! Put on music, open refreshments, and give your class time to celebrate all of</a:t>
            </a:r>
            <a:r>
              <a:rPr lang="en-US" sz="1200" kern="1200" baseline="0" dirty="0">
                <a:solidFill>
                  <a:schemeClr val="tx1"/>
                </a:solidFill>
                <a:effectLst/>
                <a:latin typeface="+mn-lt"/>
                <a:ea typeface="+mn-ea"/>
                <a:cs typeface="+mn-cs"/>
              </a:rPr>
              <a:t> their hard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31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124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223051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 a person who other people listen to and follow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Advocate: people who speak up for themselves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Relationship: two or more people who know each other; some types of relationships include friends, family, or classmates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Vote: when you make a choice in an election, for example to choose a president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March: when you walk together with other people to speak up about a problem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Call: when you talk on the phone with someone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Email: sending mail online; examples of email accounts are Gmail and Hotmail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when you use your words, signs, or pictures to tell someone something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Group: several people who work together on the same problem</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You all know so much now about healthy relationships. But not everyone gets to take </a:t>
            </a:r>
            <a:r>
              <a:rPr lang="en-US" sz="1200" i="1" u="none" kern="1200" dirty="0">
                <a:solidFill>
                  <a:schemeClr val="tx1"/>
                </a:solidFill>
                <a:effectLst/>
                <a:latin typeface="+mn-lt"/>
                <a:ea typeface="+mn-ea"/>
                <a:cs typeface="+mn-cs"/>
              </a:rPr>
              <a:t>My</a:t>
            </a:r>
            <a:r>
              <a:rPr lang="en-US" sz="1200" i="1" u="none" kern="1200" baseline="0" dirty="0">
                <a:solidFill>
                  <a:schemeClr val="tx1"/>
                </a:solidFill>
                <a:effectLst/>
                <a:latin typeface="+mn-lt"/>
                <a:ea typeface="+mn-ea"/>
                <a:cs typeface="+mn-cs"/>
              </a:rPr>
              <a:t> Rights My Life</a:t>
            </a:r>
            <a:r>
              <a:rPr lang="en-US" sz="1200" i="1" u="none"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classes, and not everyone knows as much about healthy relationships as you’ve learned. One thing you can do to help other people have</a:t>
            </a:r>
            <a:r>
              <a:rPr lang="en-US" sz="1200" i="1" kern="1200" baseline="0" dirty="0">
                <a:solidFill>
                  <a:schemeClr val="tx1"/>
                </a:solidFill>
                <a:effectLst/>
                <a:latin typeface="+mn-lt"/>
                <a:ea typeface="+mn-ea"/>
                <a:cs typeface="+mn-cs"/>
              </a:rPr>
              <a:t> healthy relationships</a:t>
            </a:r>
            <a:r>
              <a:rPr lang="en-US" sz="1200" i="1" kern="1200" dirty="0">
                <a:solidFill>
                  <a:schemeClr val="tx1"/>
                </a:solidFill>
                <a:effectLst/>
                <a:latin typeface="+mn-lt"/>
                <a:ea typeface="+mn-ea"/>
                <a:cs typeface="+mn-cs"/>
              </a:rPr>
              <a:t> is to be an advocate for healthy relationships and safer sexuality in your community. This means you can speak up and tell other people about what you have learned.</a:t>
            </a: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179540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2925"/>
            <a:ext cx="5486400" cy="3600450"/>
          </a:xfrm>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think together about the most important relationship issues we’ve talked about this year. What do you think people need to know about to have healthier relationships?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sz="1200" i="0" kern="1200" dirty="0">
                <a:solidFill>
                  <a:schemeClr val="tx1"/>
                </a:solidFill>
                <a:effectLst/>
                <a:latin typeface="+mn-lt"/>
                <a:ea typeface="+mn-ea"/>
                <a:cs typeface="+mn-cs"/>
              </a:rPr>
              <a:t>Write ideas on the whiteboard or a</a:t>
            </a:r>
            <a:r>
              <a:rPr lang="en-US" sz="1200" i="0" kern="1200" baseline="0" dirty="0">
                <a:solidFill>
                  <a:schemeClr val="tx1"/>
                </a:solidFill>
                <a:effectLst/>
                <a:latin typeface="+mn-lt"/>
                <a:ea typeface="+mn-ea"/>
                <a:cs typeface="+mn-cs"/>
              </a:rPr>
              <a:t> piece of flipchart paper</a:t>
            </a:r>
            <a:r>
              <a:rPr lang="en-US" sz="1200" i="0" kern="1200" dirty="0">
                <a:solidFill>
                  <a:schemeClr val="tx1"/>
                </a:solidFill>
                <a:effectLst/>
                <a:latin typeface="+mn-lt"/>
                <a:ea typeface="+mn-ea"/>
                <a:cs typeface="+mn-cs"/>
              </a:rPr>
              <a:t> as students shout them out. Some ideas if students need prompting:</a:t>
            </a:r>
            <a:endParaRPr lang="en-US" sz="1100" i="0" kern="1200" dirty="0">
              <a:solidFill>
                <a:schemeClr val="tx1"/>
              </a:solidFill>
              <a:effectLst/>
              <a:latin typeface="+mn-lt"/>
              <a:ea typeface="+mn-ea"/>
              <a:cs typeface="+mn-cs"/>
            </a:endParaRPr>
          </a:p>
          <a:p>
            <a:pPr marL="171450" lvl="1" indent="-171450">
              <a:buFont typeface="Arial" panose="020B0604020202020204" pitchFamily="34" charset="0"/>
              <a:buChar char="•"/>
            </a:pPr>
            <a:r>
              <a:rPr lang="en-US" sz="1200" kern="1200" dirty="0">
                <a:solidFill>
                  <a:schemeClr val="tx1"/>
                </a:solidFill>
                <a:effectLst/>
                <a:latin typeface="+mn-lt"/>
                <a:ea typeface="+mn-ea"/>
                <a:cs typeface="+mn-cs"/>
              </a:rPr>
              <a:t>I</a:t>
            </a:r>
            <a:r>
              <a:rPr lang="en-US" sz="1200" kern="1200" baseline="0" dirty="0">
                <a:solidFill>
                  <a:schemeClr val="tx1"/>
                </a:solidFill>
                <a:effectLst/>
                <a:latin typeface="+mn-lt"/>
                <a:ea typeface="+mn-ea"/>
                <a:cs typeface="+mn-cs"/>
              </a:rPr>
              <a:t> statements</a:t>
            </a:r>
            <a:endParaRPr lang="en-US" sz="1200" kern="1200" dirty="0">
              <a:solidFill>
                <a:schemeClr val="tx1"/>
              </a:solidFill>
              <a:effectLst/>
              <a:latin typeface="+mn-lt"/>
              <a:ea typeface="+mn-ea"/>
              <a:cs typeface="+mn-cs"/>
            </a:endParaRPr>
          </a:p>
          <a:p>
            <a:pPr marL="171450" lvl="1" indent="-171450">
              <a:buFont typeface="Arial" panose="020B0604020202020204" pitchFamily="34" charset="0"/>
              <a:buChar char="•"/>
            </a:pPr>
            <a:r>
              <a:rPr lang="en-US" sz="1200" kern="1200" dirty="0">
                <a:solidFill>
                  <a:schemeClr val="tx1"/>
                </a:solidFill>
                <a:effectLst/>
                <a:latin typeface="+mn-lt"/>
                <a:ea typeface="+mn-ea"/>
                <a:cs typeface="+mn-cs"/>
              </a:rPr>
              <a:t>Consent</a:t>
            </a:r>
            <a:endParaRPr lang="en-US" sz="1100" kern="1200" dirty="0">
              <a:solidFill>
                <a:schemeClr val="tx1"/>
              </a:solidFill>
              <a:effectLst/>
              <a:latin typeface="+mn-lt"/>
              <a:ea typeface="+mn-ea"/>
              <a:cs typeface="+mn-cs"/>
            </a:endParaRPr>
          </a:p>
          <a:p>
            <a:pPr marL="171450" lvl="1" indent="-171450">
              <a:buFont typeface="Arial" panose="020B0604020202020204" pitchFamily="34" charset="0"/>
              <a:buChar char="•"/>
            </a:pPr>
            <a:r>
              <a:rPr lang="en-US" sz="1200" kern="1200" dirty="0">
                <a:solidFill>
                  <a:schemeClr val="tx1"/>
                </a:solidFill>
                <a:effectLst/>
                <a:latin typeface="+mn-lt"/>
                <a:ea typeface="+mn-ea"/>
                <a:cs typeface="+mn-cs"/>
              </a:rPr>
              <a:t>Boundaries</a:t>
            </a:r>
            <a:endParaRPr lang="en-US" sz="1100" kern="1200" dirty="0">
              <a:solidFill>
                <a:schemeClr val="tx1"/>
              </a:solidFill>
              <a:effectLst/>
              <a:latin typeface="+mn-lt"/>
              <a:ea typeface="+mn-ea"/>
              <a:cs typeface="+mn-cs"/>
            </a:endParaRPr>
          </a:p>
          <a:p>
            <a:pPr marL="171450" lvl="1" indent="-171450">
              <a:buFont typeface="Arial" panose="020B0604020202020204" pitchFamily="34" charset="0"/>
              <a:buChar char="•"/>
            </a:pPr>
            <a:r>
              <a:rPr lang="en-US" sz="1200" kern="1200" dirty="0">
                <a:solidFill>
                  <a:schemeClr val="tx1"/>
                </a:solidFill>
                <a:effectLst/>
                <a:latin typeface="+mn-lt"/>
                <a:ea typeface="+mn-ea"/>
                <a:cs typeface="+mn-cs"/>
              </a:rPr>
              <a:t>Sexual harassment</a:t>
            </a:r>
            <a:endParaRPr lang="en-US" sz="1100" kern="1200" dirty="0">
              <a:solidFill>
                <a:schemeClr val="tx1"/>
              </a:solidFill>
              <a:effectLst/>
              <a:latin typeface="+mn-lt"/>
              <a:ea typeface="+mn-ea"/>
              <a:cs typeface="+mn-cs"/>
            </a:endParaRPr>
          </a:p>
          <a:p>
            <a:pPr marL="171450" lvl="1" indent="-171450">
              <a:buFont typeface="Arial" panose="020B0604020202020204" pitchFamily="34" charset="0"/>
              <a:buChar char="•"/>
            </a:pPr>
            <a:r>
              <a:rPr lang="en-US" sz="1200" kern="1200" dirty="0">
                <a:solidFill>
                  <a:schemeClr val="tx1"/>
                </a:solidFill>
                <a:effectLst/>
                <a:latin typeface="+mn-lt"/>
                <a:ea typeface="+mn-ea"/>
                <a:cs typeface="+mn-cs"/>
              </a:rPr>
              <a:t>Getting help from abuse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115037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we are going to talk about different ways you can get involved in advocacy for healthier relationships.</a:t>
            </a:r>
            <a:r>
              <a:rPr lang="en-US" sz="1200" i="1"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357936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You can help other people be safer in their relationships by talking about the things you’ve learned in this class. Who can you talk to about healthy relationships? You can talk to people in your middle yellow circle of people</a:t>
            </a:r>
            <a:r>
              <a:rPr lang="en-US" sz="1200" i="1" kern="1200" baseline="0" dirty="0">
                <a:solidFill>
                  <a:schemeClr val="tx1"/>
                </a:solidFill>
                <a:effectLst/>
                <a:latin typeface="+mn-lt"/>
                <a:ea typeface="+mn-ea"/>
                <a:cs typeface="+mn-cs"/>
              </a:rPr>
              <a:t> you know and inner green circle of people you trust</a:t>
            </a:r>
            <a:r>
              <a:rPr lang="en-US" sz="1200" i="1" kern="1200" dirty="0">
                <a:solidFill>
                  <a:schemeClr val="tx1"/>
                </a:solidFill>
                <a:effectLst/>
                <a:latin typeface="+mn-lt"/>
                <a:ea typeface="+mn-ea"/>
                <a:cs typeface="+mn-cs"/>
              </a:rPr>
              <a:t>, like your friends and family! You can also talk to elected officials. Elected officials are people you will get to choose by voting when you are</a:t>
            </a:r>
            <a:r>
              <a:rPr lang="en-US" sz="1200" i="1" kern="1200" baseline="0" dirty="0">
                <a:solidFill>
                  <a:schemeClr val="tx1"/>
                </a:solidFill>
                <a:effectLst/>
                <a:latin typeface="+mn-lt"/>
                <a:ea typeface="+mn-ea"/>
                <a:cs typeface="+mn-cs"/>
              </a:rPr>
              <a:t> 18 years old. T</a:t>
            </a:r>
            <a:r>
              <a:rPr lang="en-US" sz="1200" i="1" kern="1200" dirty="0">
                <a:solidFill>
                  <a:schemeClr val="tx1"/>
                </a:solidFill>
                <a:effectLst/>
                <a:latin typeface="+mn-lt"/>
                <a:ea typeface="+mn-ea"/>
                <a:cs typeface="+mn-cs"/>
              </a:rPr>
              <a:t>hey make decisions for your community.</a:t>
            </a: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177483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There are lots of ways you can get involved in advocacy and telling</a:t>
            </a:r>
            <a:r>
              <a:rPr lang="en-US" sz="1200" i="1" kern="1200" baseline="0" dirty="0">
                <a:solidFill>
                  <a:schemeClr val="tx1"/>
                </a:solidFill>
                <a:effectLst/>
                <a:latin typeface="+mn-lt"/>
                <a:ea typeface="+mn-ea"/>
                <a:cs typeface="+mn-cs"/>
              </a:rPr>
              <a:t> elected officials about the importance of healthy relationships! One way you can make your voice heard one day is by voting. You will be able to register to vote when you are 18 years old. Voting is </a:t>
            </a:r>
            <a:r>
              <a:rPr lang="en-US" sz="1200" i="1" kern="1200" dirty="0">
                <a:solidFill>
                  <a:schemeClr val="tx1"/>
                </a:solidFill>
                <a:effectLst/>
                <a:latin typeface="+mn-lt"/>
                <a:ea typeface="+mn-ea"/>
                <a:cs typeface="+mn-cs"/>
              </a:rPr>
              <a:t>when you make a choice in an election, such as when you choose who</a:t>
            </a:r>
            <a:r>
              <a:rPr lang="en-US" sz="1200" i="1" kern="1200" baseline="0" dirty="0">
                <a:solidFill>
                  <a:schemeClr val="tx1"/>
                </a:solidFill>
                <a:effectLst/>
                <a:latin typeface="+mn-lt"/>
                <a:ea typeface="+mn-ea"/>
                <a:cs typeface="+mn-cs"/>
              </a:rPr>
              <a:t> you want to be</a:t>
            </a:r>
            <a:r>
              <a:rPr lang="en-US" sz="1200" i="1" kern="1200" dirty="0">
                <a:solidFill>
                  <a:schemeClr val="tx1"/>
                </a:solidFill>
                <a:effectLst/>
                <a:latin typeface="+mn-lt"/>
                <a:ea typeface="+mn-ea"/>
                <a:cs typeface="+mn-cs"/>
              </a:rPr>
              <a:t> president.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You will be able to vote for people who support healthy</a:t>
            </a:r>
            <a:r>
              <a:rPr lang="en-US" sz="1200" i="1" kern="1200" baseline="0" dirty="0">
                <a:solidFill>
                  <a:schemeClr val="tx1"/>
                </a:solidFill>
                <a:effectLst/>
                <a:latin typeface="+mn-lt"/>
                <a:ea typeface="+mn-ea"/>
                <a:cs typeface="+mn-cs"/>
              </a:rPr>
              <a:t> relationships for people with disabilities.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252077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0.jpeg"/><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1.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92" cy="68580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0198" t="1049" r="39414" b="50331"/>
          <a:stretch/>
        </p:blipFill>
        <p:spPr>
          <a:xfrm rot="406261">
            <a:off x="8375903" y="1282594"/>
            <a:ext cx="2588266" cy="1756323"/>
          </a:xfrm>
          <a:prstGeom prst="rect">
            <a:avLst/>
          </a:prstGeom>
        </p:spPr>
      </p:pic>
      <p:sp>
        <p:nvSpPr>
          <p:cNvPr id="7" name="TextBox 6"/>
          <p:cNvSpPr txBox="1"/>
          <p:nvPr/>
        </p:nvSpPr>
        <p:spPr>
          <a:xfrm>
            <a:off x="8714341" y="1503136"/>
            <a:ext cx="185318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 want to talk to you about consent!</a:t>
            </a:r>
          </a:p>
        </p:txBody>
      </p:sp>
      <p:sp>
        <p:nvSpPr>
          <p:cNvPr id="8" name="Footer Placeholder 3"/>
          <p:cNvSpPr txBox="1">
            <a:spLocks/>
          </p:cNvSpPr>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65B09944-D3BE-484A-53C1-149F18743018}"/>
              </a:ext>
            </a:extLst>
          </p:cNvPr>
          <p:cNvPicPr>
            <a:picLocks noChangeAspect="1"/>
          </p:cNvPicPr>
          <p:nvPr/>
        </p:nvPicPr>
        <p:blipFill>
          <a:blip r:embed="rId6"/>
          <a:stretch>
            <a:fillRect/>
          </a:stretch>
        </p:blipFill>
        <p:spPr>
          <a:xfrm>
            <a:off x="491612" y="68826"/>
            <a:ext cx="962639" cy="898583"/>
          </a:xfrm>
          <a:prstGeom prst="rect">
            <a:avLst/>
          </a:prstGeom>
        </p:spPr>
      </p:pic>
      <p:sp>
        <p:nvSpPr>
          <p:cNvPr id="9" name="TextBox 8">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344848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147" y="456969"/>
            <a:ext cx="8368017"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How you can be involved: Joining groups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549" y="1982975"/>
            <a:ext cx="8411483" cy="4741449"/>
          </a:xfrm>
          <a:prstGeom prst="rect">
            <a:avLst/>
          </a:prstGeom>
        </p:spPr>
      </p:pic>
      <p:sp>
        <p:nvSpPr>
          <p:cNvPr id="9" name="TextBox 8"/>
          <p:cNvSpPr txBox="1"/>
          <p:nvPr/>
        </p:nvSpPr>
        <p:spPr>
          <a:xfrm>
            <a:off x="420129" y="2302472"/>
            <a:ext cx="5294871" cy="2246769"/>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You can join groups that speak up for healthy relationships. You might find groups that meet in person or online.</a:t>
            </a:r>
          </a:p>
        </p:txBody>
      </p:sp>
      <p:sp>
        <p:nvSpPr>
          <p:cNvPr id="10" name="TextBox 9"/>
          <p:cNvSpPr txBox="1"/>
          <p:nvPr/>
        </p:nvSpPr>
        <p:spPr>
          <a:xfrm>
            <a:off x="7663450" y="2907652"/>
            <a:ext cx="1225515" cy="369332"/>
          </a:xfrm>
          <a:prstGeom prst="rect">
            <a:avLst/>
          </a:prstGeom>
          <a:noFill/>
        </p:spPr>
        <p:txBody>
          <a:bodyPr wrap="square" rtlCol="0">
            <a:spAutoFit/>
          </a:bodyPr>
          <a:lstStyle/>
          <a:p>
            <a:r>
              <a:rPr lang="en-US" dirty="0"/>
              <a:t>Stop abuse</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2"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82157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253078" y="287468"/>
            <a:ext cx="9232392" cy="1416268"/>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How you can be involved: Marches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sp>
        <p:nvSpPr>
          <p:cNvPr id="10" name="TextBox 9"/>
          <p:cNvSpPr txBox="1"/>
          <p:nvPr/>
        </p:nvSpPr>
        <p:spPr>
          <a:xfrm>
            <a:off x="420989" y="2124770"/>
            <a:ext cx="4282794" cy="2677656"/>
          </a:xfrm>
          <a:prstGeom prst="rect">
            <a:avLst/>
          </a:prstGeom>
          <a:noFill/>
        </p:spPr>
        <p:txBody>
          <a:bodyPr wrap="square" rtlCol="0">
            <a:spAutoFit/>
          </a:bodyPr>
          <a:lstStyle/>
          <a:p>
            <a:pPr algn="ctr"/>
            <a:endParaRPr lang="en-US" sz="2800" b="1" dirty="0">
              <a:latin typeface="Tahoma" panose="020B0604030504040204" pitchFamily="34" charset="0"/>
              <a:ea typeface="Tahoma" panose="020B0604030504040204" pitchFamily="34" charset="0"/>
              <a:cs typeface="Tahoma" panose="020B0604030504040204" pitchFamily="34" charset="0"/>
            </a:endParaRPr>
          </a:p>
          <a:p>
            <a:pPr algn="ctr"/>
            <a:r>
              <a:rPr lang="en-US" sz="2800" b="1" dirty="0">
                <a:latin typeface="Tahoma" panose="020B0604030504040204" pitchFamily="34" charset="0"/>
                <a:ea typeface="Tahoma" panose="020B0604030504040204" pitchFamily="34" charset="0"/>
                <a:cs typeface="Tahoma" panose="020B0604030504040204" pitchFamily="34" charset="0"/>
              </a:rPr>
              <a:t>You may be able to join local marches to show people how important healthy relationships are!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647" y="1550193"/>
            <a:ext cx="9245827" cy="4736398"/>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3"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24462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492819" y="287468"/>
            <a:ext cx="9232392"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How you can be involved: Contacting elected officials</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sp>
        <p:nvSpPr>
          <p:cNvPr id="14" name="TextBox 13"/>
          <p:cNvSpPr txBox="1"/>
          <p:nvPr/>
        </p:nvSpPr>
        <p:spPr>
          <a:xfrm>
            <a:off x="305762" y="3078330"/>
            <a:ext cx="5803253" cy="3108543"/>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Elected officials are people who make laws in your community.</a:t>
            </a:r>
          </a:p>
          <a:p>
            <a:pPr algn="ctr"/>
            <a:endParaRPr lang="en-US" sz="2800" b="1" dirty="0">
              <a:latin typeface="Tahoma" panose="020B0604030504040204" pitchFamily="34" charset="0"/>
              <a:ea typeface="Tahoma" panose="020B0604030504040204" pitchFamily="34" charset="0"/>
              <a:cs typeface="Tahoma" panose="020B0604030504040204" pitchFamily="34" charset="0"/>
            </a:endParaRPr>
          </a:p>
          <a:p>
            <a:pPr algn="ctr"/>
            <a:r>
              <a:rPr lang="en-US" sz="2800" b="1" dirty="0">
                <a:latin typeface="Tahoma" panose="020B0604030504040204" pitchFamily="34" charset="0"/>
                <a:ea typeface="Tahoma" panose="020B0604030504040204" pitchFamily="34" charset="0"/>
                <a:cs typeface="Tahoma" panose="020B0604030504040204" pitchFamily="34" charset="0"/>
              </a:rPr>
              <a:t> You can talk to elected officials about why healthy relationships are important.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692" y="1390011"/>
            <a:ext cx="9197486" cy="5184509"/>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15954" t="58928" r="41684" b="-679"/>
          <a:stretch/>
        </p:blipFill>
        <p:spPr>
          <a:xfrm flipH="1">
            <a:off x="3425952" y="1387416"/>
            <a:ext cx="3318996" cy="2145238"/>
          </a:xfrm>
          <a:prstGeom prst="rect">
            <a:avLst/>
          </a:prstGeom>
        </p:spPr>
      </p:pic>
      <p:sp>
        <p:nvSpPr>
          <p:cNvPr id="17" name="TextBox 16"/>
          <p:cNvSpPr txBox="1"/>
          <p:nvPr/>
        </p:nvSpPr>
        <p:spPr>
          <a:xfrm>
            <a:off x="3730752" y="1792224"/>
            <a:ext cx="3014196" cy="646331"/>
          </a:xfrm>
          <a:prstGeom prst="rect">
            <a:avLst/>
          </a:prstGeom>
          <a:noFill/>
        </p:spPr>
        <p:txBody>
          <a:bodyPr wrap="square" rtlCol="0">
            <a:spAutoFit/>
          </a:bodyPr>
          <a:lstStyle/>
          <a:p>
            <a:r>
              <a:rPr lang="en-US" dirty="0"/>
              <a:t>I would like to talk to you about healthy relationships!</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43108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9608"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2192000" cy="6858000"/>
            <a:chOff x="0" y="0"/>
            <a:chExt cx="12166314" cy="685800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grpSp>
          <p:nvGrpSpPr>
            <p:cNvPr id="18" name="Group 17"/>
            <p:cNvGrpSpPr/>
            <p:nvPr/>
          </p:nvGrpSpPr>
          <p:grpSpPr>
            <a:xfrm>
              <a:off x="2156677" y="792264"/>
              <a:ext cx="9590342" cy="5880275"/>
              <a:chOff x="2156677" y="792264"/>
              <a:chExt cx="9590342" cy="5880275"/>
            </a:xfrm>
          </p:grpSpPr>
          <p:sp>
            <p:nvSpPr>
              <p:cNvPr id="19" name="TextBox 18"/>
              <p:cNvSpPr txBox="1"/>
              <p:nvPr/>
            </p:nvSpPr>
            <p:spPr>
              <a:xfrm>
                <a:off x="8614404" y="1250046"/>
                <a:ext cx="3132615"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You can be an advocate.</a:t>
                </a:r>
              </a:p>
            </p:txBody>
          </p:sp>
          <p:sp>
            <p:nvSpPr>
              <p:cNvPr id="20" name="TextBox 19"/>
              <p:cNvSpPr txBox="1"/>
              <p:nvPr/>
            </p:nvSpPr>
            <p:spPr>
              <a:xfrm>
                <a:off x="4386288" y="2477027"/>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Ways to get involved</a:t>
                </a:r>
              </a:p>
            </p:txBody>
          </p:sp>
          <p:sp>
            <p:nvSpPr>
              <p:cNvPr id="21" name="TextBox 20"/>
              <p:cNvSpPr txBox="1"/>
              <p:nvPr/>
            </p:nvSpPr>
            <p:spPr>
              <a:xfrm>
                <a:off x="4038851" y="4840309"/>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Class advocacy guide</a:t>
                </a:r>
              </a:p>
            </p:txBody>
          </p:sp>
          <p:sp>
            <p:nvSpPr>
              <p:cNvPr id="22" name="TextBox 21"/>
              <p:cNvSpPr txBox="1"/>
              <p:nvPr/>
            </p:nvSpPr>
            <p:spPr>
              <a:xfrm>
                <a:off x="7010811" y="5334109"/>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Student advocacy guides</a:t>
                </a:r>
              </a:p>
            </p:txBody>
          </p:sp>
          <p:grpSp>
            <p:nvGrpSpPr>
              <p:cNvPr id="23" name="Group 22"/>
              <p:cNvGrpSpPr/>
              <p:nvPr/>
            </p:nvGrpSpPr>
            <p:grpSpPr>
              <a:xfrm>
                <a:off x="2431803" y="3425912"/>
                <a:ext cx="3530582" cy="1028044"/>
                <a:chOff x="3651826" y="1786409"/>
                <a:chExt cx="4501642" cy="1269928"/>
              </a:xfrm>
            </p:grpSpPr>
            <p:sp>
              <p:nvSpPr>
                <p:cNvPr id="28" name="TextBox 27"/>
                <p:cNvSpPr txBox="1"/>
                <p:nvPr/>
              </p:nvSpPr>
              <p:spPr>
                <a:xfrm>
                  <a:off x="5465191" y="2058607"/>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9" name="Picture 28"/>
                <p:cNvPicPr>
                  <a:picLocks noChangeAspect="1"/>
                </p:cNvPicPr>
                <p:nvPr/>
              </p:nvPicPr>
              <p:blipFill>
                <a:blip r:embed="rId4"/>
                <a:stretch>
                  <a:fillRect/>
                </a:stretch>
              </p:blipFill>
              <p:spPr>
                <a:xfrm>
                  <a:off x="3651826" y="1786409"/>
                  <a:ext cx="1813365" cy="1269928"/>
                </a:xfrm>
                <a:prstGeom prst="rect">
                  <a:avLst/>
                </a:prstGeom>
              </p:spPr>
            </p:pic>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399" y="792264"/>
                <a:ext cx="2787036" cy="1571018"/>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5806" y="1900758"/>
                <a:ext cx="2604778" cy="146828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6677" y="4510829"/>
                <a:ext cx="1972451" cy="1111846"/>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4684" y="5291813"/>
                <a:ext cx="2449453" cy="1380726"/>
              </a:xfrm>
              <a:prstGeom prst="rect">
                <a:avLst/>
              </a:prstGeom>
            </p:spPr>
          </p:pic>
        </p:grpSp>
      </p:grpSp>
      <p:pic>
        <p:nvPicPr>
          <p:cNvPr id="30" name="Picture 2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7721" y="1018304"/>
            <a:ext cx="1452282" cy="1246094"/>
          </a:xfrm>
          <a:prstGeom prst="rect">
            <a:avLst/>
          </a:prstGeom>
        </p:spPr>
      </p:pic>
      <p:pic>
        <p:nvPicPr>
          <p:cNvPr id="31" name="Picture 3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30536" y="2070793"/>
            <a:ext cx="1452282" cy="1246094"/>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63979" y="3123282"/>
            <a:ext cx="1452282" cy="1246094"/>
          </a:xfrm>
          <a:prstGeom prst="rect">
            <a:avLst/>
          </a:prstGeom>
        </p:spPr>
      </p:pic>
      <p:pic>
        <p:nvPicPr>
          <p:cNvPr id="33" name="Picture 32"/>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1366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671" y="632087"/>
            <a:ext cx="9838489" cy="1325563"/>
          </a:xfrm>
        </p:spPr>
        <p:txBody>
          <a:bodyPr>
            <a:normAutofit fontScale="90000"/>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Class Advocacy Guide: Start with your name, where you live, and a little about you.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06" y="1685124"/>
            <a:ext cx="8818641" cy="483785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sp>
        <p:nvSpPr>
          <p:cNvPr id="9" name="TextBox 8"/>
          <p:cNvSpPr txBox="1"/>
          <p:nvPr/>
        </p:nvSpPr>
        <p:spPr>
          <a:xfrm>
            <a:off x="3505685" y="2589737"/>
            <a:ext cx="2977001" cy="156966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My name is ________. </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I live in Austin, Texas.</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75073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433" y="476446"/>
            <a:ext cx="10515600"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Class Advocacy Guide: The issue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641" y="1444054"/>
            <a:ext cx="8582517" cy="4837858"/>
          </a:xfrm>
          <a:prstGeom prst="rect">
            <a:avLst/>
          </a:prstGeom>
        </p:spPr>
      </p:pic>
      <p:sp>
        <p:nvSpPr>
          <p:cNvPr id="9" name="TextBox 8"/>
          <p:cNvSpPr txBox="1"/>
          <p:nvPr/>
        </p:nvSpPr>
        <p:spPr>
          <a:xfrm>
            <a:off x="3891759" y="2140076"/>
            <a:ext cx="2694432" cy="424731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I want to talk about consent.</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Consent is important because:</a:t>
            </a:r>
          </a:p>
          <a:p>
            <a:endParaRPr lang="en-US" sz="12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dirty="0">
                <a:latin typeface="Tahoma" panose="020B0604030504040204" pitchFamily="34" charset="0"/>
                <a:ea typeface="Tahoma" panose="020B0604030504040204" pitchFamily="34" charset="0"/>
                <a:cs typeface="Tahoma" panose="020B0604030504040204" pitchFamily="34" charset="0"/>
              </a:rPr>
              <a:t>People need to respect other people’s boundaries.</a:t>
            </a:r>
          </a:p>
          <a:p>
            <a:pPr marL="342900" indent="-342900">
              <a:buAutoNum type="arabicPeriod"/>
            </a:pPr>
            <a:r>
              <a:rPr lang="en-US" dirty="0">
                <a:latin typeface="Tahoma" panose="020B0604030504040204" pitchFamily="34" charset="0"/>
                <a:ea typeface="Tahoma" panose="020B0604030504040204" pitchFamily="34" charset="0"/>
                <a:cs typeface="Tahoma" panose="020B0604030504040204" pitchFamily="34" charset="0"/>
              </a:rPr>
              <a:t>Some people don’t like to be touched.</a:t>
            </a:r>
          </a:p>
          <a:p>
            <a:pPr marL="342900" indent="-342900">
              <a:buAutoNum type="arabicPeriod"/>
            </a:pPr>
            <a:r>
              <a:rPr lang="en-US" dirty="0">
                <a:latin typeface="Tahoma" panose="020B0604030504040204" pitchFamily="34" charset="0"/>
                <a:ea typeface="Tahoma" panose="020B0604030504040204" pitchFamily="34" charset="0"/>
                <a:cs typeface="Tahoma" panose="020B0604030504040204" pitchFamily="34" charset="0"/>
              </a:rPr>
              <a:t>All relationships need consent.</a:t>
            </a:r>
          </a:p>
          <a:p>
            <a:pPr marL="342900" indent="-342900">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68013"/>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347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641" y="287468"/>
            <a:ext cx="8443609"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Class Advocacy Guide: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What you want them to do?</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641" y="1444054"/>
            <a:ext cx="8582517" cy="4837858"/>
          </a:xfrm>
          <a:prstGeom prst="rect">
            <a:avLst/>
          </a:prstGeom>
        </p:spPr>
      </p:pic>
      <p:sp>
        <p:nvSpPr>
          <p:cNvPr id="9" name="TextBox 8"/>
          <p:cNvSpPr txBox="1"/>
          <p:nvPr/>
        </p:nvSpPr>
        <p:spPr>
          <a:xfrm>
            <a:off x="3742944" y="2584704"/>
            <a:ext cx="2774588" cy="1754326"/>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I want you to make a law that says all students will learn about consent in school!</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26431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2192000" cy="6858000"/>
            <a:chOff x="0" y="0"/>
            <a:chExt cx="11747019" cy="685800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747019" cy="6858000"/>
            </a:xfrm>
            <a:prstGeom prst="rect">
              <a:avLst/>
            </a:prstGeom>
          </p:spPr>
        </p:pic>
        <p:grpSp>
          <p:nvGrpSpPr>
            <p:cNvPr id="18" name="Group 17"/>
            <p:cNvGrpSpPr/>
            <p:nvPr/>
          </p:nvGrpSpPr>
          <p:grpSpPr>
            <a:xfrm>
              <a:off x="2156677" y="792264"/>
              <a:ext cx="9527410" cy="5880275"/>
              <a:chOff x="2156677" y="792264"/>
              <a:chExt cx="9527410" cy="5880275"/>
            </a:xfrm>
          </p:grpSpPr>
          <p:sp>
            <p:nvSpPr>
              <p:cNvPr id="19" name="TextBox 18"/>
              <p:cNvSpPr txBox="1"/>
              <p:nvPr/>
            </p:nvSpPr>
            <p:spPr>
              <a:xfrm>
                <a:off x="8551472" y="1234785"/>
                <a:ext cx="3132615"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You can be an advocate</a:t>
                </a:r>
              </a:p>
            </p:txBody>
          </p:sp>
          <p:sp>
            <p:nvSpPr>
              <p:cNvPr id="20" name="TextBox 19"/>
              <p:cNvSpPr txBox="1"/>
              <p:nvPr/>
            </p:nvSpPr>
            <p:spPr>
              <a:xfrm>
                <a:off x="4386288" y="2477027"/>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Ways to get involved</a:t>
                </a:r>
              </a:p>
            </p:txBody>
          </p:sp>
          <p:sp>
            <p:nvSpPr>
              <p:cNvPr id="21" name="TextBox 20"/>
              <p:cNvSpPr txBox="1"/>
              <p:nvPr/>
            </p:nvSpPr>
            <p:spPr>
              <a:xfrm>
                <a:off x="4038851" y="4840309"/>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Class Advocacy Guide</a:t>
                </a:r>
              </a:p>
            </p:txBody>
          </p:sp>
          <p:sp>
            <p:nvSpPr>
              <p:cNvPr id="22" name="TextBox 21"/>
              <p:cNvSpPr txBox="1"/>
              <p:nvPr/>
            </p:nvSpPr>
            <p:spPr>
              <a:xfrm>
                <a:off x="6924640" y="5314484"/>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Student Advocacy Guides</a:t>
                </a:r>
              </a:p>
            </p:txBody>
          </p:sp>
          <p:grpSp>
            <p:nvGrpSpPr>
              <p:cNvPr id="23" name="Group 22"/>
              <p:cNvGrpSpPr/>
              <p:nvPr/>
            </p:nvGrpSpPr>
            <p:grpSpPr>
              <a:xfrm>
                <a:off x="2431803" y="3425912"/>
                <a:ext cx="3530582" cy="1028044"/>
                <a:chOff x="3651826" y="1786409"/>
                <a:chExt cx="4501642" cy="1269928"/>
              </a:xfrm>
            </p:grpSpPr>
            <p:sp>
              <p:nvSpPr>
                <p:cNvPr id="28" name="TextBox 27"/>
                <p:cNvSpPr txBox="1"/>
                <p:nvPr/>
              </p:nvSpPr>
              <p:spPr>
                <a:xfrm>
                  <a:off x="5465191" y="2058607"/>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9" name="Picture 28"/>
                <p:cNvPicPr>
                  <a:picLocks noChangeAspect="1"/>
                </p:cNvPicPr>
                <p:nvPr/>
              </p:nvPicPr>
              <p:blipFill>
                <a:blip r:embed="rId4"/>
                <a:stretch>
                  <a:fillRect/>
                </a:stretch>
              </p:blipFill>
              <p:spPr>
                <a:xfrm>
                  <a:off x="3651826" y="1786409"/>
                  <a:ext cx="1813365" cy="1269928"/>
                </a:xfrm>
                <a:prstGeom prst="rect">
                  <a:avLst/>
                </a:prstGeom>
              </p:spPr>
            </p:pic>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399" y="792264"/>
                <a:ext cx="2787036" cy="1571018"/>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5806" y="1900758"/>
                <a:ext cx="2604778" cy="146828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6677" y="4510829"/>
                <a:ext cx="1972451" cy="1111846"/>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4684" y="5291813"/>
                <a:ext cx="2449453" cy="1380726"/>
              </a:xfrm>
              <a:prstGeom prst="rect">
                <a:avLst/>
              </a:prstGeom>
            </p:spPr>
          </p:pic>
        </p:grpSp>
      </p:grpSp>
      <p:pic>
        <p:nvPicPr>
          <p:cNvPr id="30" name="Picture 2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7721" y="1018304"/>
            <a:ext cx="1452282" cy="1246094"/>
          </a:xfrm>
          <a:prstGeom prst="rect">
            <a:avLst/>
          </a:prstGeom>
        </p:spPr>
      </p:pic>
      <p:pic>
        <p:nvPicPr>
          <p:cNvPr id="31" name="Picture 3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30536" y="2070793"/>
            <a:ext cx="1452282" cy="1246094"/>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63979" y="3123282"/>
            <a:ext cx="1452282" cy="1246094"/>
          </a:xfrm>
          <a:prstGeom prst="rect">
            <a:avLst/>
          </a:prstGeom>
        </p:spPr>
      </p:pic>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08231" y="4165156"/>
            <a:ext cx="1452282" cy="1246094"/>
          </a:xfrm>
          <a:prstGeom prst="rect">
            <a:avLst/>
          </a:prstGeom>
        </p:spPr>
      </p:pic>
      <p:pic>
        <p:nvPicPr>
          <p:cNvPr id="34" name="Picture 33"/>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5"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8098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874" y="0"/>
            <a:ext cx="7580339" cy="1325563"/>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Student Advocacy Guide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a:blip r:embed="rId4"/>
          <a:stretch>
            <a:fillRect/>
          </a:stretch>
        </p:blipFill>
        <p:spPr>
          <a:xfrm>
            <a:off x="3617804" y="1139605"/>
            <a:ext cx="4136307" cy="5434914"/>
          </a:xfrm>
          <a:prstGeom prst="rect">
            <a:avLst/>
          </a:prstGeom>
        </p:spPr>
      </p:pic>
      <p:sp>
        <p:nvSpPr>
          <p:cNvPr id="9" name="Rectangle 8"/>
          <p:cNvSpPr/>
          <p:nvPr/>
        </p:nvSpPr>
        <p:spPr>
          <a:xfrm>
            <a:off x="3617805" y="1139605"/>
            <a:ext cx="4136307" cy="543491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76338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167690" y="3079967"/>
            <a:ext cx="2601159" cy="1572604"/>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5715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338" y="220085"/>
            <a:ext cx="7954567"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Student Advocacy Guide: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Share with class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a:blip r:embed="rId4"/>
          <a:stretch>
            <a:fillRect/>
          </a:stretch>
        </p:blipFill>
        <p:spPr>
          <a:xfrm>
            <a:off x="6644840" y="1668587"/>
            <a:ext cx="3646382" cy="4791176"/>
          </a:xfrm>
          <a:prstGeom prst="rect">
            <a:avLst/>
          </a:prstGeom>
        </p:spPr>
      </p:pic>
      <p:sp>
        <p:nvSpPr>
          <p:cNvPr id="9" name="Rectangle 8"/>
          <p:cNvSpPr/>
          <p:nvPr/>
        </p:nvSpPr>
        <p:spPr>
          <a:xfrm>
            <a:off x="6690105" y="1625635"/>
            <a:ext cx="3380403" cy="483412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9313" y="1694330"/>
            <a:ext cx="8454033" cy="476543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0198" t="1049" r="39414" b="50331"/>
          <a:stretch/>
        </p:blipFill>
        <p:spPr>
          <a:xfrm rot="588352">
            <a:off x="3335562" y="1782167"/>
            <a:ext cx="2681382" cy="1819509"/>
          </a:xfrm>
          <a:prstGeom prst="rect">
            <a:avLst/>
          </a:prstGeom>
        </p:spPr>
      </p:pic>
      <p:sp>
        <p:nvSpPr>
          <p:cNvPr id="12" name="TextBox 11"/>
          <p:cNvSpPr txBox="1"/>
          <p:nvPr/>
        </p:nvSpPr>
        <p:spPr>
          <a:xfrm>
            <a:off x="3692750" y="2129133"/>
            <a:ext cx="2023872"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I want to talk about boundaries!</a:t>
            </a:r>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65611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Can you speak up in your community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for healthy relationships?</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4" name="Footer Placeholder 3"/>
          <p:cNvSpPr txBox="1">
            <a:spLocks/>
          </p:cNvSpPr>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749920" y="1118957"/>
            <a:ext cx="7411214" cy="1077218"/>
          </a:xfrm>
          <a:prstGeom prst="rect">
            <a:avLst/>
          </a:prstGeom>
          <a:noFill/>
          <a:ln w="57150">
            <a:solidFill>
              <a:schemeClr val="tx1"/>
            </a:solidFill>
          </a:ln>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 can speak up for healthy relationships by:</a:t>
            </a:r>
          </a:p>
        </p:txBody>
      </p:sp>
      <p:grpSp>
        <p:nvGrpSpPr>
          <p:cNvPr id="2" name="Group 1"/>
          <p:cNvGrpSpPr/>
          <p:nvPr/>
        </p:nvGrpSpPr>
        <p:grpSpPr>
          <a:xfrm>
            <a:off x="946856" y="3054974"/>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484243" y="31173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grpSp>
      <p:grpSp>
        <p:nvGrpSpPr>
          <p:cNvPr id="3" name="Group 2"/>
          <p:cNvGrpSpPr/>
          <p:nvPr/>
        </p:nvGrpSpPr>
        <p:grpSpPr>
          <a:xfrm>
            <a:off x="3559020" y="3081100"/>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872968" y="31173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grpSp>
      <p:grpSp>
        <p:nvGrpSpPr>
          <p:cNvPr id="4" name="Group 3"/>
          <p:cNvGrpSpPr/>
          <p:nvPr/>
        </p:nvGrpSpPr>
        <p:grpSpPr>
          <a:xfrm>
            <a:off x="7066030" y="3053663"/>
            <a:ext cx="1004880" cy="993913"/>
            <a:chOff x="9671281" y="3117349"/>
            <a:chExt cx="1004880" cy="993913"/>
          </a:xfrm>
        </p:grpSpPr>
        <p:sp>
          <p:nvSpPr>
            <p:cNvPr id="15" name="Oval 14"/>
            <p:cNvSpPr/>
            <p:nvPr/>
          </p:nvSpPr>
          <p:spPr>
            <a:xfrm>
              <a:off x="9671281" y="311734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893254" y="319469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grpSp>
      <p:sp>
        <p:nvSpPr>
          <p:cNvPr id="19" name="Rectangle 18"/>
          <p:cNvSpPr/>
          <p:nvPr/>
        </p:nvSpPr>
        <p:spPr>
          <a:xfrm>
            <a:off x="866696" y="2498925"/>
            <a:ext cx="1153126"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Voting</a:t>
            </a:r>
          </a:p>
        </p:txBody>
      </p:sp>
      <p:sp>
        <p:nvSpPr>
          <p:cNvPr id="20" name="Rectangle 19"/>
          <p:cNvSpPr/>
          <p:nvPr/>
        </p:nvSpPr>
        <p:spPr>
          <a:xfrm>
            <a:off x="3392252" y="2493498"/>
            <a:ext cx="1427938" cy="412508"/>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Marching</a:t>
            </a:r>
          </a:p>
        </p:txBody>
      </p:sp>
      <p:sp>
        <p:nvSpPr>
          <p:cNvPr id="21" name="Rectangle 20"/>
          <p:cNvSpPr/>
          <p:nvPr/>
        </p:nvSpPr>
        <p:spPr>
          <a:xfrm>
            <a:off x="5609841" y="2493498"/>
            <a:ext cx="3495209" cy="412508"/>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Talking to an elected official</a:t>
            </a:r>
          </a:p>
        </p:txBody>
      </p:sp>
      <p:grpSp>
        <p:nvGrpSpPr>
          <p:cNvPr id="7" name="Group 6"/>
          <p:cNvGrpSpPr/>
          <p:nvPr/>
        </p:nvGrpSpPr>
        <p:grpSpPr>
          <a:xfrm>
            <a:off x="10512378" y="3136815"/>
            <a:ext cx="980661" cy="993913"/>
            <a:chOff x="5731362" y="4743549"/>
            <a:chExt cx="980661" cy="993913"/>
          </a:xfrm>
        </p:grpSpPr>
        <p:sp>
          <p:nvSpPr>
            <p:cNvPr id="22" name="Oval 21"/>
            <p:cNvSpPr/>
            <p:nvPr/>
          </p:nvSpPr>
          <p:spPr>
            <a:xfrm>
              <a:off x="5731362" y="4743549"/>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929116" y="4805924"/>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4</a:t>
              </a:r>
            </a:p>
          </p:txBody>
        </p:sp>
      </p:grpSp>
      <p:sp>
        <p:nvSpPr>
          <p:cNvPr id="24" name="Rectangle 23"/>
          <p:cNvSpPr/>
          <p:nvPr/>
        </p:nvSpPr>
        <p:spPr>
          <a:xfrm>
            <a:off x="9785037" y="2492184"/>
            <a:ext cx="2040897" cy="406851"/>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Joining a group</a:t>
            </a:r>
          </a:p>
        </p:txBody>
      </p:sp>
      <p:sp>
        <p:nvSpPr>
          <p:cNvPr id="27" name="Rectangle 26"/>
          <p:cNvSpPr/>
          <p:nvPr/>
        </p:nvSpPr>
        <p:spPr>
          <a:xfrm>
            <a:off x="4414630" y="4072726"/>
            <a:ext cx="2040897" cy="406851"/>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All of the above</a:t>
            </a:r>
          </a:p>
        </p:txBody>
      </p:sp>
      <p:grpSp>
        <p:nvGrpSpPr>
          <p:cNvPr id="8" name="Group 7"/>
          <p:cNvGrpSpPr/>
          <p:nvPr/>
        </p:nvGrpSpPr>
        <p:grpSpPr>
          <a:xfrm>
            <a:off x="4944747" y="4577999"/>
            <a:ext cx="980661" cy="993913"/>
            <a:chOff x="5605669" y="4767843"/>
            <a:chExt cx="980661" cy="993913"/>
          </a:xfrm>
        </p:grpSpPr>
        <p:sp>
          <p:nvSpPr>
            <p:cNvPr id="29" name="Oval 28"/>
            <p:cNvSpPr/>
            <p:nvPr/>
          </p:nvSpPr>
          <p:spPr>
            <a:xfrm>
              <a:off x="5605669" y="4767843"/>
              <a:ext cx="980661" cy="993913"/>
            </a:xfrm>
            <a:prstGeom prst="ellipse">
              <a:avLst/>
            </a:prstGeom>
            <a:solidFill>
              <a:srgbClr val="914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797437" y="4848465"/>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5</a:t>
              </a:r>
            </a:p>
          </p:txBody>
        </p:sp>
      </p:grpSp>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34298" y="2914585"/>
            <a:ext cx="847367" cy="1248557"/>
          </a:xfrm>
          <a:prstGeom prst="rect">
            <a:avLst/>
          </a:prstGeom>
        </p:spPr>
      </p:pic>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2727869" y="2870841"/>
            <a:ext cx="694295" cy="1393252"/>
          </a:xfrm>
          <a:prstGeom prst="rect">
            <a:avLst/>
          </a:prstGeom>
        </p:spPr>
      </p:pic>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6360914" y="2906006"/>
            <a:ext cx="761947" cy="1373227"/>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l="51388" t="26289" r="30501" b="14089"/>
          <a:stretch/>
        </p:blipFill>
        <p:spPr>
          <a:xfrm>
            <a:off x="9597721" y="2975273"/>
            <a:ext cx="777332" cy="1288820"/>
          </a:xfrm>
          <a:prstGeom prst="rect">
            <a:avLst/>
          </a:prstGeom>
        </p:spPr>
      </p:pic>
      <p:pic>
        <p:nvPicPr>
          <p:cNvPr id="1026" name="746C608B-CF49-4926-93D6-A2D6A1CA0F0A" descr="746C608B-CF49-4926-93D6-A2D6A1CA0F0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9829"/>
          <a:stretch/>
        </p:blipFill>
        <p:spPr bwMode="auto">
          <a:xfrm>
            <a:off x="4020341" y="3948346"/>
            <a:ext cx="1180096" cy="220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6" name="Footer Placeholder 3"/>
          <p:cNvSpPr txBox="1">
            <a:spLocks/>
          </p:cNvSpPr>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05147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66314"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gr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0" name="Footer Placeholder 3"/>
          <p:cNvSpPr txBox="1">
            <a:spLocks/>
          </p:cNvSpPr>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96326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175" y="485128"/>
            <a:ext cx="9594620" cy="540836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2192" y="-12192"/>
            <a:ext cx="2026025" cy="1613647"/>
          </a:xfrm>
          <a:prstGeom prst="rect">
            <a:avLst/>
          </a:prstGeom>
        </p:spPr>
      </p:pic>
      <p:sp>
        <p:nvSpPr>
          <p:cNvPr id="6"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115293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 y="16329"/>
            <a:ext cx="12166314"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225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851" y="-12192"/>
            <a:ext cx="10515600"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Party!</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12192"/>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20" y="684122"/>
            <a:ext cx="10715692" cy="6040302"/>
          </a:xfrm>
          <a:prstGeom prst="rect">
            <a:avLst/>
          </a:prstGeom>
        </p:spPr>
      </p:pic>
      <p:sp>
        <p:nvSpPr>
          <p:cNvPr id="1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71535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408572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64226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4893"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26" name="Group 25"/>
          <p:cNvGrpSpPr/>
          <p:nvPr/>
        </p:nvGrpSpPr>
        <p:grpSpPr>
          <a:xfrm>
            <a:off x="5360095" y="1237100"/>
            <a:ext cx="1552076" cy="1754326"/>
            <a:chOff x="5451536" y="1237100"/>
            <a:chExt cx="1552076" cy="1754326"/>
          </a:xfrm>
        </p:grpSpPr>
        <p:sp>
          <p:nvSpPr>
            <p:cNvPr id="71" name="TextBox 70"/>
            <p:cNvSpPr txBox="1"/>
            <p:nvPr/>
          </p:nvSpPr>
          <p:spPr>
            <a:xfrm>
              <a:off x="5451536" y="1237100"/>
              <a:ext cx="1552076"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Advocate</a:t>
              </a:r>
            </a:p>
          </p:txBody>
        </p:sp>
        <p:pic>
          <p:nvPicPr>
            <p:cNvPr id="86" name="Picture 8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36855" y="1413694"/>
              <a:ext cx="1392460" cy="1187478"/>
            </a:xfrm>
            <a:prstGeom prst="rect">
              <a:avLst/>
            </a:prstGeom>
          </p:spPr>
        </p:pic>
      </p:grpSp>
      <p:grpSp>
        <p:nvGrpSpPr>
          <p:cNvPr id="25" name="Group 24"/>
          <p:cNvGrpSpPr/>
          <p:nvPr/>
        </p:nvGrpSpPr>
        <p:grpSpPr>
          <a:xfrm>
            <a:off x="6994224" y="1247722"/>
            <a:ext cx="1756411" cy="1754326"/>
            <a:chOff x="7098728" y="1247722"/>
            <a:chExt cx="1756411" cy="1754326"/>
          </a:xfrm>
        </p:grpSpPr>
        <p:sp>
          <p:nvSpPr>
            <p:cNvPr id="68" name="TextBox 67"/>
            <p:cNvSpPr txBox="1"/>
            <p:nvPr/>
          </p:nvSpPr>
          <p:spPr>
            <a:xfrm>
              <a:off x="7098728" y="1247722"/>
              <a:ext cx="1756411"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Relationship</a:t>
              </a:r>
            </a:p>
          </p:txBody>
        </p:sp>
        <p:pic>
          <p:nvPicPr>
            <p:cNvPr id="87" name="Picture 8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65379" y="1439266"/>
              <a:ext cx="1443100" cy="1230664"/>
            </a:xfrm>
            <a:prstGeom prst="rect">
              <a:avLst/>
            </a:prstGeom>
          </p:spPr>
        </p:pic>
      </p:grpSp>
      <p:grpSp>
        <p:nvGrpSpPr>
          <p:cNvPr id="28" name="Group 27"/>
          <p:cNvGrpSpPr/>
          <p:nvPr/>
        </p:nvGrpSpPr>
        <p:grpSpPr>
          <a:xfrm>
            <a:off x="3525601" y="3112121"/>
            <a:ext cx="1874772" cy="1785104"/>
            <a:chOff x="5759354" y="3033743"/>
            <a:chExt cx="1874772" cy="1785104"/>
          </a:xfrm>
        </p:grpSpPr>
        <p:sp>
          <p:nvSpPr>
            <p:cNvPr id="80" name="TextBox 79"/>
            <p:cNvSpPr txBox="1"/>
            <p:nvPr/>
          </p:nvSpPr>
          <p:spPr>
            <a:xfrm>
              <a:off x="5759354" y="3033743"/>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Email</a:t>
              </a:r>
            </a:p>
          </p:txBody>
        </p:sp>
        <p:pic>
          <p:nvPicPr>
            <p:cNvPr id="88" name="Picture 8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71435" y="3153188"/>
              <a:ext cx="1639970" cy="1398553"/>
            </a:xfrm>
            <a:prstGeom prst="rect">
              <a:avLst/>
            </a:prstGeom>
          </p:spPr>
        </p:pic>
      </p:grpSp>
      <p:grpSp>
        <p:nvGrpSpPr>
          <p:cNvPr id="89" name="Group 88"/>
          <p:cNvGrpSpPr/>
          <p:nvPr/>
        </p:nvGrpSpPr>
        <p:grpSpPr>
          <a:xfrm>
            <a:off x="5682442" y="3103605"/>
            <a:ext cx="1901324" cy="1785104"/>
            <a:chOff x="5682442" y="3103605"/>
            <a:chExt cx="1901324" cy="1785104"/>
          </a:xfrm>
        </p:grpSpPr>
        <p:sp>
          <p:nvSpPr>
            <p:cNvPr id="77" name="TextBox 76"/>
            <p:cNvSpPr txBox="1"/>
            <p:nvPr/>
          </p:nvSpPr>
          <p:spPr>
            <a:xfrm>
              <a:off x="5682442" y="3103605"/>
              <a:ext cx="1901324"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Call</a:t>
              </a:r>
            </a:p>
          </p:txBody>
        </p:sp>
        <p:pic>
          <p:nvPicPr>
            <p:cNvPr id="11" name="Picture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5709" y="3244778"/>
              <a:ext cx="1554180" cy="1325392"/>
            </a:xfrm>
            <a:prstGeom prst="rect">
              <a:avLst/>
            </a:prstGeom>
          </p:spPr>
        </p:pic>
      </p:grpSp>
      <p:grpSp>
        <p:nvGrpSpPr>
          <p:cNvPr id="39" name="Group 38"/>
          <p:cNvGrpSpPr/>
          <p:nvPr/>
        </p:nvGrpSpPr>
        <p:grpSpPr>
          <a:xfrm>
            <a:off x="7886354" y="3105645"/>
            <a:ext cx="1901324" cy="1785104"/>
            <a:chOff x="7886354" y="3105645"/>
            <a:chExt cx="1901324" cy="1785104"/>
          </a:xfrm>
        </p:grpSpPr>
        <p:sp>
          <p:nvSpPr>
            <p:cNvPr id="62" name="TextBox 61"/>
            <p:cNvSpPr txBox="1"/>
            <p:nvPr/>
          </p:nvSpPr>
          <p:spPr>
            <a:xfrm>
              <a:off x="7886354" y="3105645"/>
              <a:ext cx="1901324"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March</a:t>
              </a:r>
            </a:p>
          </p:txBody>
        </p:sp>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45977" y="3153610"/>
              <a:ext cx="1536449" cy="1310271"/>
            </a:xfrm>
            <a:prstGeom prst="rect">
              <a:avLst/>
            </a:prstGeom>
          </p:spPr>
        </p:pic>
      </p:grpSp>
      <p:grpSp>
        <p:nvGrpSpPr>
          <p:cNvPr id="24" name="Group 23"/>
          <p:cNvGrpSpPr/>
          <p:nvPr/>
        </p:nvGrpSpPr>
        <p:grpSpPr>
          <a:xfrm>
            <a:off x="8820068" y="1249047"/>
            <a:ext cx="1577759" cy="1754326"/>
            <a:chOff x="8924572" y="1249047"/>
            <a:chExt cx="1577759" cy="1754326"/>
          </a:xfrm>
        </p:grpSpPr>
        <p:sp>
          <p:nvSpPr>
            <p:cNvPr id="65" name="TextBox 64"/>
            <p:cNvSpPr txBox="1"/>
            <p:nvPr/>
          </p:nvSpPr>
          <p:spPr>
            <a:xfrm>
              <a:off x="8950255" y="1249047"/>
              <a:ext cx="1552076"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Group</a:t>
              </a:r>
            </a:p>
          </p:txBody>
        </p:sp>
        <p:pic>
          <p:nvPicPr>
            <p:cNvPr id="16" name="Picture 1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4572" y="1364290"/>
              <a:ext cx="1463174" cy="1247783"/>
            </a:xfrm>
            <a:prstGeom prst="rect">
              <a:avLst/>
            </a:prstGeom>
          </p:spPr>
        </p:pic>
      </p:grpSp>
      <p:grpSp>
        <p:nvGrpSpPr>
          <p:cNvPr id="29" name="Group 28"/>
          <p:cNvGrpSpPr/>
          <p:nvPr/>
        </p:nvGrpSpPr>
        <p:grpSpPr>
          <a:xfrm>
            <a:off x="10110629" y="3091489"/>
            <a:ext cx="1901324" cy="1785104"/>
            <a:chOff x="10110629" y="3091489"/>
            <a:chExt cx="1901324" cy="1785104"/>
          </a:xfrm>
        </p:grpSpPr>
        <p:sp>
          <p:nvSpPr>
            <p:cNvPr id="85" name="TextBox 84"/>
            <p:cNvSpPr txBox="1"/>
            <p:nvPr/>
          </p:nvSpPr>
          <p:spPr>
            <a:xfrm>
              <a:off x="10110629" y="3091489"/>
              <a:ext cx="1901324"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Vote</a:t>
              </a:r>
            </a:p>
          </p:txBody>
        </p:sp>
        <p:pic>
          <p:nvPicPr>
            <p:cNvPr id="20" name="Picture 1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90523" y="3237069"/>
              <a:ext cx="1396091" cy="1190575"/>
            </a:xfrm>
            <a:prstGeom prst="rect">
              <a:avLst/>
            </a:prstGeom>
          </p:spPr>
        </p:pic>
      </p:grpSp>
      <p:grpSp>
        <p:nvGrpSpPr>
          <p:cNvPr id="27" name="Group 26"/>
          <p:cNvGrpSpPr/>
          <p:nvPr/>
        </p:nvGrpSpPr>
        <p:grpSpPr>
          <a:xfrm>
            <a:off x="3518084" y="1230216"/>
            <a:ext cx="1729188" cy="1754326"/>
            <a:chOff x="3583399" y="1230216"/>
            <a:chExt cx="1729188" cy="1754326"/>
          </a:xfrm>
        </p:grpSpPr>
        <p:sp>
          <p:nvSpPr>
            <p:cNvPr id="74" name="TextBox 73"/>
            <p:cNvSpPr txBox="1"/>
            <p:nvPr/>
          </p:nvSpPr>
          <p:spPr>
            <a:xfrm>
              <a:off x="3583399" y="1230216"/>
              <a:ext cx="1729188"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Leader</a:t>
              </a:r>
            </a:p>
          </p:txBody>
        </p:sp>
        <p:pic>
          <p:nvPicPr>
            <p:cNvPr id="21" name="Picture 2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718905" y="1370322"/>
              <a:ext cx="1409617" cy="1202109"/>
            </a:xfrm>
            <a:prstGeom prst="rect">
              <a:avLst/>
            </a:prstGeom>
          </p:spPr>
        </p:pic>
      </p:grpSp>
      <p:grpSp>
        <p:nvGrpSpPr>
          <p:cNvPr id="23" name="Group 22"/>
          <p:cNvGrpSpPr/>
          <p:nvPr/>
        </p:nvGrpSpPr>
        <p:grpSpPr>
          <a:xfrm>
            <a:off x="10460589" y="1252318"/>
            <a:ext cx="1552076" cy="1785104"/>
            <a:chOff x="10512841" y="1252318"/>
            <a:chExt cx="1552076" cy="1785104"/>
          </a:xfrm>
        </p:grpSpPr>
        <p:sp>
          <p:nvSpPr>
            <p:cNvPr id="83" name="TextBox 82"/>
            <p:cNvSpPr txBox="1"/>
            <p:nvPr/>
          </p:nvSpPr>
          <p:spPr>
            <a:xfrm>
              <a:off x="10512841" y="1252318"/>
              <a:ext cx="1552076"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Talk</a:t>
              </a:r>
            </a:p>
          </p:txBody>
        </p:sp>
        <p:pic>
          <p:nvPicPr>
            <p:cNvPr id="22" name="Picture 2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694063" y="1465541"/>
              <a:ext cx="1206623" cy="1028998"/>
            </a:xfrm>
            <a:prstGeom prst="rect">
              <a:avLst/>
            </a:prstGeom>
          </p:spPr>
        </p:pic>
      </p:grpSp>
      <p:pic>
        <p:nvPicPr>
          <p:cNvPr id="72" name="Picture 71"/>
          <p:cNvPicPr>
            <a:picLocks noChangeAspect="1"/>
          </p:cNvPicPr>
          <p:nvPr/>
        </p:nvPicPr>
        <p:blipFill rotWithShape="1">
          <a:blip r:embed="rId2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614404" y="1250046"/>
            <a:ext cx="3132615"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You can be an advocate.</a:t>
            </a:r>
          </a:p>
        </p:txBody>
      </p:sp>
      <p:sp>
        <p:nvSpPr>
          <p:cNvPr id="11" name="TextBox 10"/>
          <p:cNvSpPr txBox="1"/>
          <p:nvPr/>
        </p:nvSpPr>
        <p:spPr>
          <a:xfrm>
            <a:off x="4386288" y="2477027"/>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Ways to get involved</a:t>
            </a:r>
          </a:p>
        </p:txBody>
      </p:sp>
      <p:sp>
        <p:nvSpPr>
          <p:cNvPr id="12" name="TextBox 11"/>
          <p:cNvSpPr txBox="1"/>
          <p:nvPr/>
        </p:nvSpPr>
        <p:spPr>
          <a:xfrm>
            <a:off x="4038851" y="4840309"/>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Class advocacy guide</a:t>
            </a:r>
          </a:p>
        </p:txBody>
      </p:sp>
      <p:sp>
        <p:nvSpPr>
          <p:cNvPr id="14" name="TextBox 13"/>
          <p:cNvSpPr txBox="1"/>
          <p:nvPr/>
        </p:nvSpPr>
        <p:spPr>
          <a:xfrm>
            <a:off x="7059410" y="5378856"/>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Student advocacy guides</a:t>
            </a:r>
          </a:p>
        </p:txBody>
      </p:sp>
      <p:grpSp>
        <p:nvGrpSpPr>
          <p:cNvPr id="16" name="Group 15"/>
          <p:cNvGrpSpPr/>
          <p:nvPr/>
        </p:nvGrpSpPr>
        <p:grpSpPr>
          <a:xfrm>
            <a:off x="2431803" y="3425912"/>
            <a:ext cx="3530582" cy="1028044"/>
            <a:chOff x="3651826" y="1786409"/>
            <a:chExt cx="4501642" cy="1269928"/>
          </a:xfrm>
        </p:grpSpPr>
        <p:sp>
          <p:nvSpPr>
            <p:cNvPr id="17" name="TextBox 16"/>
            <p:cNvSpPr txBox="1"/>
            <p:nvPr/>
          </p:nvSpPr>
          <p:spPr>
            <a:xfrm>
              <a:off x="5465191" y="2058607"/>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8" name="Picture 17"/>
            <p:cNvPicPr>
              <a:picLocks noChangeAspect="1"/>
            </p:cNvPicPr>
            <p:nvPr/>
          </p:nvPicPr>
          <p:blipFill>
            <a:blip r:embed="rId4"/>
            <a:stretch>
              <a:fillRect/>
            </a:stretch>
          </p:blipFill>
          <p:spPr>
            <a:xfrm>
              <a:off x="3651826" y="1786409"/>
              <a:ext cx="1813365" cy="1269928"/>
            </a:xfrm>
            <a:prstGeom prst="rect">
              <a:avLst/>
            </a:prstGeom>
          </p:spPr>
        </p:pic>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399" y="792264"/>
            <a:ext cx="2787036" cy="157101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5806" y="1900758"/>
            <a:ext cx="2604778" cy="146828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6677" y="4510829"/>
            <a:ext cx="1972451" cy="1111846"/>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4684" y="5291813"/>
            <a:ext cx="2449453" cy="1380726"/>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3"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05" y="441590"/>
            <a:ext cx="12243816"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You can be an advocate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for safer relationships.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05" y="1637282"/>
            <a:ext cx="8844375" cy="498546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2192" y="0"/>
            <a:ext cx="2088777" cy="1694330"/>
          </a:xfrm>
          <a:prstGeom prst="rect">
            <a:avLst/>
          </a:prstGeom>
        </p:spPr>
      </p:pic>
      <p:sp>
        <p:nvSpPr>
          <p:cNvPr id="9" name="TextBox 8"/>
          <p:cNvSpPr txBox="1"/>
          <p:nvPr/>
        </p:nvSpPr>
        <p:spPr>
          <a:xfrm>
            <a:off x="1312639" y="1966692"/>
            <a:ext cx="2410071" cy="923330"/>
          </a:xfrm>
          <a:prstGeom prst="rect">
            <a:avLst/>
          </a:prstGeom>
          <a:noFill/>
        </p:spPr>
        <p:txBody>
          <a:bodyPr wrap="square" rtlCol="0">
            <a:spAutoFit/>
          </a:bodyPr>
          <a:lstStyle/>
          <a:p>
            <a:r>
              <a:rPr lang="en-US" dirty="0"/>
              <a:t>Everyone needs to know about healthy relationships!</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3262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368" y="568390"/>
            <a:ext cx="10515600" cy="1325563"/>
          </a:xfrm>
        </p:spPr>
        <p:txBody>
          <a:bodyPr>
            <a:no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List of Healthy Relationship Topics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907" y="1231172"/>
            <a:ext cx="9899253" cy="5580086"/>
          </a:xfrm>
          <a:prstGeom prst="rect">
            <a:avLst/>
          </a:prstGeom>
        </p:spPr>
      </p:pic>
      <p:sp>
        <p:nvSpPr>
          <p:cNvPr id="9" name="TextBox 8"/>
          <p:cNvSpPr txBox="1"/>
          <p:nvPr/>
        </p:nvSpPr>
        <p:spPr>
          <a:xfrm>
            <a:off x="3750116" y="2105557"/>
            <a:ext cx="2913888" cy="1200329"/>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Consent</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Boundaries…..</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40261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696" y="0"/>
            <a:ext cx="12210695" cy="6858000"/>
            <a:chOff x="-18695" y="0"/>
            <a:chExt cx="11765714" cy="685800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5" y="0"/>
              <a:ext cx="11458423" cy="6858000"/>
            </a:xfrm>
            <a:prstGeom prst="rect">
              <a:avLst/>
            </a:prstGeom>
          </p:spPr>
        </p:pic>
        <p:grpSp>
          <p:nvGrpSpPr>
            <p:cNvPr id="2" name="Group 1"/>
            <p:cNvGrpSpPr/>
            <p:nvPr/>
          </p:nvGrpSpPr>
          <p:grpSpPr>
            <a:xfrm>
              <a:off x="2156677" y="792264"/>
              <a:ext cx="9590342" cy="5880275"/>
              <a:chOff x="2156677" y="792264"/>
              <a:chExt cx="9590342" cy="5880275"/>
            </a:xfrm>
          </p:grpSpPr>
          <p:sp>
            <p:nvSpPr>
              <p:cNvPr id="17" name="TextBox 16"/>
              <p:cNvSpPr txBox="1"/>
              <p:nvPr/>
            </p:nvSpPr>
            <p:spPr>
              <a:xfrm>
                <a:off x="8614404" y="1250046"/>
                <a:ext cx="3132615"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You can be an advocate.</a:t>
                </a:r>
              </a:p>
            </p:txBody>
          </p:sp>
          <p:sp>
            <p:nvSpPr>
              <p:cNvPr id="18" name="TextBox 17"/>
              <p:cNvSpPr txBox="1"/>
              <p:nvPr/>
            </p:nvSpPr>
            <p:spPr>
              <a:xfrm>
                <a:off x="4386288" y="2477027"/>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Ways to get involved</a:t>
                </a:r>
              </a:p>
            </p:txBody>
          </p:sp>
          <p:sp>
            <p:nvSpPr>
              <p:cNvPr id="19" name="TextBox 18"/>
              <p:cNvSpPr txBox="1"/>
              <p:nvPr/>
            </p:nvSpPr>
            <p:spPr>
              <a:xfrm>
                <a:off x="4038851" y="4840309"/>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Class advocacy guide</a:t>
                </a:r>
              </a:p>
            </p:txBody>
          </p:sp>
          <p:sp>
            <p:nvSpPr>
              <p:cNvPr id="20" name="TextBox 19"/>
              <p:cNvSpPr txBox="1"/>
              <p:nvPr/>
            </p:nvSpPr>
            <p:spPr>
              <a:xfrm>
                <a:off x="6902452" y="5353307"/>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Student advocacy guides</a:t>
                </a:r>
              </a:p>
            </p:txBody>
          </p:sp>
          <p:grpSp>
            <p:nvGrpSpPr>
              <p:cNvPr id="21" name="Group 20"/>
              <p:cNvGrpSpPr/>
              <p:nvPr/>
            </p:nvGrpSpPr>
            <p:grpSpPr>
              <a:xfrm>
                <a:off x="2431803" y="3425912"/>
                <a:ext cx="3530582" cy="1028044"/>
                <a:chOff x="3651826" y="1786409"/>
                <a:chExt cx="4501642" cy="1269928"/>
              </a:xfrm>
            </p:grpSpPr>
            <p:sp>
              <p:nvSpPr>
                <p:cNvPr id="22" name="TextBox 21"/>
                <p:cNvSpPr txBox="1"/>
                <p:nvPr/>
              </p:nvSpPr>
              <p:spPr>
                <a:xfrm>
                  <a:off x="5465191" y="2058607"/>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3" name="Picture 22"/>
                <p:cNvPicPr>
                  <a:picLocks noChangeAspect="1"/>
                </p:cNvPicPr>
                <p:nvPr/>
              </p:nvPicPr>
              <p:blipFill>
                <a:blip r:embed="rId4"/>
                <a:stretch>
                  <a:fillRect/>
                </a:stretch>
              </p:blipFill>
              <p:spPr>
                <a:xfrm>
                  <a:off x="3651826" y="1786409"/>
                  <a:ext cx="1813365" cy="1269928"/>
                </a:xfrm>
                <a:prstGeom prst="rect">
                  <a:avLst/>
                </a:prstGeom>
              </p:spPr>
            </p:pic>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399" y="792264"/>
                <a:ext cx="2787036" cy="1571018"/>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5806" y="1900758"/>
                <a:ext cx="2604778" cy="146828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6677" y="4510829"/>
                <a:ext cx="1972451" cy="1111846"/>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4684" y="5291813"/>
                <a:ext cx="2449453" cy="1380726"/>
              </a:xfrm>
              <a:prstGeom prst="rect">
                <a:avLst/>
              </a:prstGeom>
            </p:spPr>
          </p:pic>
        </p:grpSp>
      </p:grpSp>
      <p:pic>
        <p:nvPicPr>
          <p:cNvPr id="28" name="Picture 27"/>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7721" y="1018304"/>
            <a:ext cx="1452282" cy="1246094"/>
          </a:xfrm>
          <a:prstGeom prst="rect">
            <a:avLst/>
          </a:prstGeom>
        </p:spPr>
      </p:pic>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3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9903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26" y="73423"/>
            <a:ext cx="7246652"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Community Leaders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097" y="1143139"/>
            <a:ext cx="6787655" cy="382611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84" y="926638"/>
            <a:ext cx="6921948" cy="3901817"/>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702986" y="-1080093"/>
            <a:ext cx="627531" cy="12033504"/>
          </a:xfrm>
          <a:prstGeom prst="rect">
            <a:avLst/>
          </a:prstGeom>
        </p:spPr>
      </p:pic>
      <p:sp>
        <p:nvSpPr>
          <p:cNvPr id="12" name="Rectangle 11"/>
          <p:cNvSpPr/>
          <p:nvPr/>
        </p:nvSpPr>
        <p:spPr>
          <a:xfrm>
            <a:off x="140208" y="5084734"/>
            <a:ext cx="11972544" cy="1292662"/>
          </a:xfrm>
          <a:prstGeom prst="rect">
            <a:avLst/>
          </a:prstGeom>
        </p:spPr>
        <p:txBody>
          <a:bodyPr wrap="square">
            <a:spAutoFit/>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You can help other people be safer in their relationships by talking about the things you’ve learned in this class. You can talk to      friends, family, and other people in your community.</a:t>
            </a:r>
            <a:r>
              <a:rPr lang="en-US" sz="2600" i="1" dirty="0"/>
              <a:t> </a:t>
            </a:r>
            <a:endParaRPr lang="en-US" sz="2600"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4"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43858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55502" y="764318"/>
            <a:ext cx="9831487"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How you can be involved: Voting</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2192" y="-24384"/>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337" y="1751426"/>
            <a:ext cx="8411484" cy="4741449"/>
          </a:xfrm>
          <a:prstGeom prst="rect">
            <a:avLst/>
          </a:prstGeom>
        </p:spPr>
      </p:pic>
      <p:sp>
        <p:nvSpPr>
          <p:cNvPr id="11" name="Rectangle 10"/>
          <p:cNvSpPr/>
          <p:nvPr/>
        </p:nvSpPr>
        <p:spPr>
          <a:xfrm>
            <a:off x="274004" y="2576371"/>
            <a:ext cx="5800584" cy="1077218"/>
          </a:xfrm>
          <a:prstGeom prst="rect">
            <a:avLst/>
          </a:prstGeom>
        </p:spPr>
        <p:txBody>
          <a:bodyPr wrap="square">
            <a:spAutoFit/>
          </a:bodyPr>
          <a:lstStyle/>
          <a:p>
            <a:pPr lvl="0" algn="ctr">
              <a:defRPr/>
            </a:pPr>
            <a:r>
              <a:rPr lang="en-US" sz="3200" b="1" dirty="0">
                <a:latin typeface="Tahoma" panose="020B0604030504040204" pitchFamily="34" charset="0"/>
                <a:ea typeface="Tahoma" panose="020B0604030504040204" pitchFamily="34" charset="0"/>
                <a:cs typeface="Tahoma" panose="020B0604030504040204" pitchFamily="34" charset="0"/>
              </a:rPr>
              <a:t>You can make your voice heard by voting. </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3"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601306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12912</TotalTime>
  <Words>4084</Words>
  <Application>Microsoft Macintosh PowerPoint</Application>
  <PresentationFormat>Widescreen</PresentationFormat>
  <Paragraphs>372</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You can be an advocate  for safer relationships.</vt:lpstr>
      <vt:lpstr>List of Healthy Relationship Topics</vt:lpstr>
      <vt:lpstr>PowerPoint Presentation</vt:lpstr>
      <vt:lpstr>Community Leaders</vt:lpstr>
      <vt:lpstr>How you can be involved: Voting</vt:lpstr>
      <vt:lpstr>How you can be involved: Joining groups</vt:lpstr>
      <vt:lpstr>How you can be involved: Marches</vt:lpstr>
      <vt:lpstr>How you can be involved: Contacting elected officials</vt:lpstr>
      <vt:lpstr>PowerPoint Presentation</vt:lpstr>
      <vt:lpstr>PowerPoint Presentation</vt:lpstr>
      <vt:lpstr>Class Advocacy Guide: Start with your name, where you live, and a little about you.</vt:lpstr>
      <vt:lpstr>Class Advocacy Guide: The issue</vt:lpstr>
      <vt:lpstr>Class Advocacy Guide:  What you want them to do?</vt:lpstr>
      <vt:lpstr>PowerPoint Presentation</vt:lpstr>
      <vt:lpstr>Student Advocacy Guide</vt:lpstr>
      <vt:lpstr>Student Advocacy Guide:  Share with class</vt:lpstr>
      <vt:lpstr>PowerPoint Presentation</vt:lpstr>
      <vt:lpstr>PowerPoint Presentation</vt:lpstr>
      <vt:lpstr>PowerPoint Presentation</vt:lpstr>
      <vt:lpstr>PowerPoint Presentation</vt:lpstr>
      <vt:lpstr>PowerPoint Presentation</vt:lpstr>
      <vt:lpstr>PowerPoint Presentation</vt:lpstr>
      <vt:lpstr>Party!</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221</cp:revision>
  <dcterms:created xsi:type="dcterms:W3CDTF">2021-06-11T20:56:57Z</dcterms:created>
  <dcterms:modified xsi:type="dcterms:W3CDTF">2026-05-01T20:49:23Z</dcterms:modified>
</cp:coreProperties>
</file>