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259" r:id="rId4"/>
    <p:sldId id="258" r:id="rId5"/>
    <p:sldId id="305" r:id="rId6"/>
    <p:sldId id="304" r:id="rId7"/>
    <p:sldId id="322" r:id="rId8"/>
    <p:sldId id="306" r:id="rId9"/>
    <p:sldId id="307" r:id="rId10"/>
    <p:sldId id="311" r:id="rId11"/>
    <p:sldId id="272" r:id="rId12"/>
    <p:sldId id="323" r:id="rId13"/>
    <p:sldId id="308" r:id="rId14"/>
    <p:sldId id="312" r:id="rId15"/>
    <p:sldId id="313" r:id="rId16"/>
    <p:sldId id="314" r:id="rId17"/>
    <p:sldId id="315" r:id="rId18"/>
    <p:sldId id="316" r:id="rId19"/>
    <p:sldId id="317" r:id="rId20"/>
    <p:sldId id="324" r:id="rId21"/>
    <p:sldId id="318" r:id="rId22"/>
    <p:sldId id="319" r:id="rId23"/>
    <p:sldId id="320" r:id="rId24"/>
    <p:sldId id="321" r:id="rId25"/>
    <p:sldId id="290" r:id="rId26"/>
    <p:sldId id="291" r:id="rId27"/>
    <p:sldId id="293" r:id="rId28"/>
    <p:sldId id="292" r:id="rId29"/>
    <p:sldId id="295" r:id="rId30"/>
    <p:sldId id="347" r:id="rId31"/>
    <p:sldId id="34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6" autoAdjust="0"/>
    <p:restoredTop sz="60805" autoAdjust="0"/>
  </p:normalViewPr>
  <p:slideViewPr>
    <p:cSldViewPr snapToGrid="0">
      <p:cViewPr varScale="1">
        <p:scale>
          <a:sx n="76" d="100"/>
          <a:sy n="76" d="100"/>
        </p:scale>
        <p:origin x="1272" y="192"/>
      </p:cViewPr>
      <p:guideLst/>
    </p:cSldViewPr>
  </p:slideViewPr>
  <p:notesTextViewPr>
    <p:cViewPr>
      <p:scale>
        <a:sx n="1" d="1"/>
        <a:sy n="1" d="1"/>
      </p:scale>
      <p:origin x="0" y="-184"/>
    </p:cViewPr>
  </p:notesTextViewPr>
  <p:sorterViewPr>
    <p:cViewPr varScale="1">
      <p:scale>
        <a:sx n="1" d="1"/>
        <a:sy n="1" d="1"/>
      </p:scale>
      <p:origin x="0" y="0"/>
    </p:cViewPr>
  </p:sorterViewPr>
  <p:notesViewPr>
    <p:cSldViewPr snapToGrid="0">
      <p:cViewPr>
        <p:scale>
          <a:sx n="100" d="100"/>
          <a:sy n="100" d="100"/>
        </p:scale>
        <p:origin x="2323" y="-51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5/1/26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dirty="0"/>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Repetition is beneficial for learning. Take time to review the last </a:t>
            </a:r>
            <a:r>
              <a:rPr lang="en-US" sz="1200" i="1" kern="1200" dirty="0">
                <a:solidFill>
                  <a:schemeClr val="tx1"/>
                </a:solidFill>
                <a:effectLst/>
                <a:latin typeface="+mn-lt"/>
                <a:ea typeface="+mn-ea"/>
                <a:cs typeface="+mn-cs"/>
              </a:rPr>
              <a:t>My Rights My Life</a:t>
            </a:r>
            <a:r>
              <a:rPr lang="en-US" sz="1200" kern="1200" dirty="0">
                <a:solidFill>
                  <a:schemeClr val="tx1"/>
                </a:solidFill>
                <a:effectLst/>
                <a:latin typeface="+mn-lt"/>
                <a:ea typeface="+mn-ea"/>
                <a:cs typeface="+mn-cs"/>
              </a:rPr>
              <a:t> class you taught prior to beginning this session. You can also answer any private questions students submitted on notecards during your previous class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Today in class we</a:t>
            </a:r>
            <a:r>
              <a:rPr lang="en-US" sz="1200" i="1" kern="1200" baseline="0" dirty="0">
                <a:solidFill>
                  <a:schemeClr val="tx1"/>
                </a:solidFill>
                <a:effectLst/>
                <a:latin typeface="+mn-lt"/>
                <a:ea typeface="+mn-ea"/>
                <a:cs typeface="+mn-cs"/>
              </a:rPr>
              <a:t> are going to talk about</a:t>
            </a:r>
            <a:r>
              <a:rPr lang="en-US" sz="1200" i="1" kern="1200" dirty="0">
                <a:solidFill>
                  <a:schemeClr val="tx1"/>
                </a:solidFill>
                <a:effectLst/>
                <a:latin typeface="+mn-lt"/>
                <a:ea typeface="+mn-ea"/>
                <a:cs typeface="+mn-cs"/>
              </a:rPr>
              <a:t> feelings. We’ll also talk about what you can do when you have strong feelings.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dirty="0"/>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5886450"/>
          </a:xfrm>
        </p:spPr>
        <p:txBody>
          <a:bodyPr/>
          <a:lstStyle/>
          <a:p>
            <a:r>
              <a:rPr lang="en-US" dirty="0"/>
              <a:t>Say: </a:t>
            </a:r>
            <a:r>
              <a:rPr lang="en-US" i="1" dirty="0"/>
              <a:t>That</a:t>
            </a:r>
            <a:r>
              <a:rPr lang="en-US" i="1" baseline="0" dirty="0"/>
              <a:t> was a lot of information, and you all are doing an amazing job! Every week in class we will take a brain break in the middle. This is a chance to move a little and take a break from thinking!</a:t>
            </a:r>
          </a:p>
          <a:p>
            <a:endParaRPr lang="en-US" dirty="0"/>
          </a:p>
          <a:p>
            <a:r>
              <a:rPr lang="en-US" dirty="0"/>
              <a:t>Below are three ideas to give students a quick opportunity for a brain break. You are also welcome to come up with your own ideas for brain breaks that work best for your class.</a:t>
            </a:r>
          </a:p>
          <a:p>
            <a:endParaRPr lang="en-US" dirty="0"/>
          </a:p>
          <a:p>
            <a:r>
              <a:rPr lang="en-US" b="1" dirty="0"/>
              <a:t>Five finger breathing</a:t>
            </a:r>
          </a:p>
          <a:p>
            <a:r>
              <a:rPr lang="en-US" b="0" dirty="0"/>
              <a:t>For this exercise, have all students place</a:t>
            </a:r>
            <a:r>
              <a:rPr lang="en-US" b="0" baseline="0" dirty="0"/>
              <a:t> their hand in front of their chest with their five fingers spread out. Next, use the pointer finger of the other hand to trace up and down each of the five fingers, beginning with the thumb. As students trace up a finger, they will breathe in. As they trace down a finger, they will breathe out. When students breathe out on the pinky finger, you can tell them to shake out their hands and arms. As the school year goes on, you can ask students to lead this exercise for their peers.</a:t>
            </a:r>
          </a:p>
          <a:p>
            <a:endParaRPr lang="en-US" b="0" baseline="0" dirty="0"/>
          </a:p>
          <a:p>
            <a:r>
              <a:rPr lang="en-US" b="0" baseline="0" dirty="0"/>
              <a:t>If this exercise is physically inaccessible for your class, you can also model the hand tracing for students while they breathe in and out.</a:t>
            </a:r>
          </a:p>
          <a:p>
            <a:endParaRPr lang="en-US" b="0" dirty="0"/>
          </a:p>
          <a:p>
            <a:r>
              <a:rPr lang="en-US" b="1" dirty="0"/>
              <a:t>Stretch break</a:t>
            </a:r>
          </a:p>
          <a:p>
            <a:r>
              <a:rPr lang="en-US" b="0" dirty="0"/>
              <a:t>Lead students through</a:t>
            </a:r>
            <a:r>
              <a:rPr lang="en-US" b="0" baseline="0" dirty="0"/>
              <a:t> a series of basic stretches. These can be completed in a chair, or while standing up, depending on the accommodation needs of your class. Some ideas include reaching toward the ceiling, stretching one arm at a time across the chest, reaching toward toes, turning head from side to side, etc. Ask students to hold a pose while you count to ten. As the school year goes on, you can ask students to lead stretches for their peers.</a:t>
            </a:r>
          </a:p>
          <a:p>
            <a:endParaRPr lang="en-US" b="0" dirty="0"/>
          </a:p>
          <a:p>
            <a:r>
              <a:rPr lang="en-US" b="1" dirty="0"/>
              <a:t>Dance party</a:t>
            </a:r>
          </a:p>
          <a:p>
            <a:r>
              <a:rPr lang="en-US" b="0" dirty="0"/>
              <a:t>If your class likes to dance, you can put on a short song for them to dance to.</a:t>
            </a:r>
            <a:r>
              <a:rPr lang="en-US" b="0" baseline="0" dirty="0"/>
              <a:t> </a:t>
            </a:r>
            <a:r>
              <a:rPr lang="en-US" b="0" baseline="0"/>
              <a:t>This is especially effective if you are able to find a song that relates to the theme for that week’s class. </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dirty="0"/>
          </a:p>
        </p:txBody>
      </p:sp>
    </p:spTree>
    <p:extLst>
      <p:ext uri="{BB962C8B-B14F-4D97-AF65-F5344CB8AC3E}">
        <p14:creationId xmlns:p14="http://schemas.microsoft.com/office/powerpoint/2010/main" val="389850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Now</a:t>
            </a:r>
            <a:r>
              <a:rPr lang="en-US" sz="1200" i="1" kern="1200" baseline="0" dirty="0">
                <a:solidFill>
                  <a:schemeClr val="tx1"/>
                </a:solidFill>
                <a:effectLst/>
                <a:latin typeface="+mn-lt"/>
                <a:ea typeface="+mn-ea"/>
                <a:cs typeface="+mn-cs"/>
              </a:rPr>
              <a:t> it’s time for you to practice using I statements.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dirty="0"/>
          </a:p>
        </p:txBody>
      </p:sp>
    </p:spTree>
    <p:extLst>
      <p:ext uri="{BB962C8B-B14F-4D97-AF65-F5344CB8AC3E}">
        <p14:creationId xmlns:p14="http://schemas.microsoft.com/office/powerpoint/2010/main" val="310904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am going to show a story up on the board. For each story, you get to decide what emotion you would feel if you were in that story. </a:t>
            </a:r>
          </a:p>
          <a:p>
            <a:pPr lvl="0"/>
            <a:endParaRPr lang="en-US" sz="1200" i="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 volunteers, follow the steps below:</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for a volunteer.</a:t>
            </a:r>
          </a:p>
          <a:p>
            <a:pPr marL="171450" indent="-171450">
              <a:buFont typeface="Arial" panose="020B0604020202020204" pitchFamily="34" charset="0"/>
              <a:buChar char="•"/>
            </a:pPr>
            <a:r>
              <a:rPr lang="en-US" kern="1200" dirty="0">
                <a:solidFill>
                  <a:schemeClr val="tx1"/>
                </a:solidFill>
                <a:effectLst/>
                <a:latin typeface="+mn-lt"/>
                <a:ea typeface="+mn-ea"/>
                <a:cs typeface="+mn-cs"/>
              </a:rPr>
              <a:t>If the volunteer can, have them read the story. If not, you can read the story.</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the volunteer how they would feel in that situation. They can also point to an</a:t>
            </a:r>
            <a:r>
              <a:rPr lang="en-US"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Next, ask the volunteer to</a:t>
            </a:r>
            <a:r>
              <a:rPr lang="en-US" kern="1200" baseline="0" dirty="0">
                <a:solidFill>
                  <a:schemeClr val="tx1"/>
                </a:solidFill>
                <a:effectLst/>
                <a:latin typeface="+mn-lt"/>
                <a:ea typeface="+mn-ea"/>
                <a:cs typeface="+mn-cs"/>
              </a:rPr>
              <a:t> share what some n</a:t>
            </a:r>
            <a:r>
              <a:rPr lang="en-US" kern="1200" dirty="0">
                <a:solidFill>
                  <a:schemeClr val="tx1"/>
                </a:solidFill>
                <a:effectLst/>
                <a:latin typeface="+mn-lt"/>
                <a:ea typeface="+mn-ea"/>
                <a:cs typeface="+mn-cs"/>
              </a:rPr>
              <a:t>egative responses to that emotion</a:t>
            </a:r>
            <a:r>
              <a:rPr lang="en-US" kern="1200" baseline="0" dirty="0">
                <a:solidFill>
                  <a:schemeClr val="tx1"/>
                </a:solidFill>
                <a:effectLst/>
                <a:latin typeface="+mn-lt"/>
                <a:ea typeface="+mn-ea"/>
                <a:cs typeface="+mn-cs"/>
              </a:rPr>
              <a:t> might be.</a:t>
            </a:r>
            <a:r>
              <a:rPr lang="en-US" kern="1200" dirty="0">
                <a:solidFill>
                  <a:schemeClr val="tx1"/>
                </a:solidFill>
                <a:effectLst/>
                <a:latin typeface="+mn-lt"/>
                <a:ea typeface="+mn-ea"/>
                <a:cs typeface="+mn-cs"/>
              </a:rPr>
              <a:t> For example, if the student volunteer chose “mad,” class members</a:t>
            </a:r>
            <a:r>
              <a:rPr lang="en-US" kern="1200" baseline="0" dirty="0">
                <a:solidFill>
                  <a:schemeClr val="tx1"/>
                </a:solidFill>
                <a:effectLst/>
                <a:latin typeface="+mn-lt"/>
                <a:ea typeface="+mn-ea"/>
                <a:cs typeface="+mn-cs"/>
              </a:rPr>
              <a:t> can discuss </a:t>
            </a:r>
            <a:r>
              <a:rPr lang="en-US" kern="1200" dirty="0">
                <a:solidFill>
                  <a:schemeClr val="tx1"/>
                </a:solidFill>
                <a:effectLst/>
                <a:latin typeface="+mn-lt"/>
                <a:ea typeface="+mn-ea"/>
                <a:cs typeface="+mn-cs"/>
              </a:rPr>
              <a:t>unhealthy ways to express</a:t>
            </a:r>
            <a:r>
              <a:rPr lang="en-US" kern="1200" baseline="0" dirty="0">
                <a:solidFill>
                  <a:schemeClr val="tx1"/>
                </a:solidFill>
                <a:effectLst/>
                <a:latin typeface="+mn-lt"/>
                <a:ea typeface="+mn-ea"/>
                <a:cs typeface="+mn-cs"/>
              </a:rPr>
              <a:t> that emotion (</a:t>
            </a:r>
            <a:r>
              <a:rPr lang="en-US" kern="1200" dirty="0">
                <a:solidFill>
                  <a:schemeClr val="tx1"/>
                </a:solidFill>
                <a:effectLst/>
                <a:latin typeface="+mn-lt"/>
                <a:ea typeface="+mn-ea"/>
                <a:cs typeface="+mn-cs"/>
              </a:rPr>
              <a:t>yell, throw something, slam a door, etc.).</a:t>
            </a:r>
            <a:r>
              <a:rPr lang="en-US" kern="1200" baseline="0" dirty="0">
                <a:solidFill>
                  <a:schemeClr val="tx1"/>
                </a:solidFill>
                <a:effectLst/>
                <a:latin typeface="+mn-lt"/>
                <a:ea typeface="+mn-ea"/>
                <a:cs typeface="+mn-cs"/>
              </a:rPr>
              <a:t> A</a:t>
            </a:r>
            <a:r>
              <a:rPr lang="en-US" kern="1200" dirty="0">
                <a:solidFill>
                  <a:schemeClr val="tx1"/>
                </a:solidFill>
                <a:effectLst/>
                <a:latin typeface="+mn-lt"/>
                <a:ea typeface="+mn-ea"/>
                <a:cs typeface="+mn-cs"/>
              </a:rPr>
              <a:t>sk students: would</a:t>
            </a:r>
            <a:r>
              <a:rPr lang="en-US" kern="1200" baseline="0" dirty="0">
                <a:solidFill>
                  <a:schemeClr val="tx1"/>
                </a:solidFill>
                <a:effectLst/>
                <a:latin typeface="+mn-lt"/>
                <a:ea typeface="+mn-ea"/>
                <a:cs typeface="+mn-cs"/>
              </a:rPr>
              <a:t> these be </a:t>
            </a:r>
            <a:r>
              <a:rPr lang="en-US" kern="1200" dirty="0">
                <a:solidFill>
                  <a:schemeClr val="tx1"/>
                </a:solidFill>
                <a:effectLst/>
                <a:latin typeface="+mn-lt"/>
                <a:ea typeface="+mn-ea"/>
                <a:cs typeface="+mn-cs"/>
              </a:rPr>
              <a:t>healthy ways to handle that emotion? </a:t>
            </a:r>
          </a:p>
          <a:p>
            <a:pPr marL="171450" indent="-171450">
              <a:buFont typeface="Arial" panose="020B0604020202020204" pitchFamily="34" charset="0"/>
              <a:buChar char="•"/>
            </a:pPr>
            <a:r>
              <a:rPr lang="en-US" kern="1200" dirty="0">
                <a:solidFill>
                  <a:schemeClr val="tx1"/>
                </a:solidFill>
                <a:effectLst/>
                <a:latin typeface="+mn-lt"/>
                <a:ea typeface="+mn-ea"/>
                <a:cs typeface="+mn-cs"/>
              </a:rPr>
              <a:t>Explain</a:t>
            </a:r>
            <a:r>
              <a:rPr lang="en-US" kern="1200" baseline="0" dirty="0">
                <a:solidFill>
                  <a:schemeClr val="tx1"/>
                </a:solidFill>
                <a:effectLst/>
                <a:latin typeface="+mn-lt"/>
                <a:ea typeface="+mn-ea"/>
                <a:cs typeface="+mn-cs"/>
              </a:rPr>
              <a:t> that using an I Statement is a healthier way to react when you feel strong emotions.</a:t>
            </a:r>
          </a:p>
          <a:p>
            <a:pPr marL="171450" indent="-171450">
              <a:buFont typeface="Arial" panose="020B0604020202020204" pitchFamily="34" charset="0"/>
              <a:buChar char="•"/>
            </a:pPr>
            <a:r>
              <a:rPr lang="en-US" kern="1200" baseline="0" dirty="0">
                <a:solidFill>
                  <a:schemeClr val="tx1"/>
                </a:solidFill>
                <a:effectLst/>
                <a:latin typeface="+mn-lt"/>
                <a:ea typeface="+mn-ea"/>
                <a:cs typeface="+mn-cs"/>
              </a:rPr>
              <a:t>Ask the volunteer to use an “I feel” statement for the story.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dirty="0"/>
          </a:p>
        </p:txBody>
      </p:sp>
    </p:spTree>
    <p:extLst>
      <p:ext uri="{BB962C8B-B14F-4D97-AF65-F5344CB8AC3E}">
        <p14:creationId xmlns:p14="http://schemas.microsoft.com/office/powerpoint/2010/main" val="3800836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individuals, follow the steps below:</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for a volunteer.</a:t>
            </a:r>
          </a:p>
          <a:p>
            <a:pPr marL="171450" indent="-171450">
              <a:buFont typeface="Arial" panose="020B0604020202020204" pitchFamily="34" charset="0"/>
              <a:buChar char="•"/>
            </a:pPr>
            <a:r>
              <a:rPr lang="en-US" kern="1200" dirty="0">
                <a:solidFill>
                  <a:schemeClr val="tx1"/>
                </a:solidFill>
                <a:effectLst/>
                <a:latin typeface="+mn-lt"/>
                <a:ea typeface="+mn-ea"/>
                <a:cs typeface="+mn-cs"/>
              </a:rPr>
              <a:t>If the volunteer can, have them read the story. If not, you can read the story.</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the volunteer how they would feel in that situation. They can also point to an</a:t>
            </a:r>
            <a:r>
              <a:rPr lang="en-US"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You can discuss</a:t>
            </a:r>
            <a:r>
              <a:rPr lang="en-US" kern="1200" baseline="0" dirty="0">
                <a:solidFill>
                  <a:schemeClr val="tx1"/>
                </a:solidFill>
                <a:effectLst/>
                <a:latin typeface="+mn-lt"/>
                <a:ea typeface="+mn-ea"/>
                <a:cs typeface="+mn-cs"/>
              </a:rPr>
              <a:t> some unhealthy ways to </a:t>
            </a:r>
            <a:r>
              <a:rPr lang="en-US" kern="1200" dirty="0">
                <a:solidFill>
                  <a:schemeClr val="tx1"/>
                </a:solidFill>
                <a:effectLst/>
                <a:latin typeface="+mn-lt"/>
                <a:ea typeface="+mn-ea"/>
                <a:cs typeface="+mn-cs"/>
              </a:rPr>
              <a:t>respond to that emotion.</a:t>
            </a:r>
            <a:r>
              <a:rPr lang="en-US" kern="1200" baseline="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Explain</a:t>
            </a:r>
            <a:r>
              <a:rPr lang="en-US" kern="1200" baseline="0" dirty="0">
                <a:solidFill>
                  <a:schemeClr val="tx1"/>
                </a:solidFill>
                <a:effectLst/>
                <a:latin typeface="+mn-lt"/>
                <a:ea typeface="+mn-ea"/>
                <a:cs typeface="+mn-cs"/>
              </a:rPr>
              <a:t> that using an I Statement is a healthier way to react when you feel strong emotions.</a:t>
            </a:r>
          </a:p>
          <a:p>
            <a:pPr marL="171450" indent="-171450">
              <a:buFont typeface="Arial" panose="020B0604020202020204" pitchFamily="34" charset="0"/>
              <a:buChar char="•"/>
            </a:pPr>
            <a:r>
              <a:rPr lang="en-US" sz="1100" kern="1200" baseline="0" dirty="0">
                <a:solidFill>
                  <a:schemeClr val="tx1"/>
                </a:solidFill>
                <a:effectLst/>
                <a:latin typeface="+mn-lt"/>
                <a:ea typeface="+mn-ea"/>
                <a:cs typeface="+mn-cs"/>
              </a:rPr>
              <a:t>Ask the volunteer to use an “I feel” statement for the story.</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dirty="0"/>
          </a:p>
        </p:txBody>
      </p:sp>
    </p:spTree>
    <p:extLst>
      <p:ext uri="{BB962C8B-B14F-4D97-AF65-F5344CB8AC3E}">
        <p14:creationId xmlns:p14="http://schemas.microsoft.com/office/powerpoint/2010/main" val="3310113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6325"/>
            <a:ext cx="5486400" cy="30861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individuals, follow the steps below:</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for a volunteer.</a:t>
            </a:r>
          </a:p>
          <a:p>
            <a:pPr marL="171450" indent="-171450">
              <a:buFont typeface="Arial" panose="020B0604020202020204" pitchFamily="34" charset="0"/>
              <a:buChar char="•"/>
            </a:pPr>
            <a:r>
              <a:rPr lang="en-US" kern="1200" dirty="0">
                <a:solidFill>
                  <a:schemeClr val="tx1"/>
                </a:solidFill>
                <a:effectLst/>
                <a:latin typeface="+mn-lt"/>
                <a:ea typeface="+mn-ea"/>
                <a:cs typeface="+mn-cs"/>
              </a:rPr>
              <a:t>If the volunteer can, have them read the story. If not, you can read the story.</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the volunteer how they would feel in that situation. They can also point to an</a:t>
            </a:r>
            <a:r>
              <a:rPr lang="en-US"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You can also discuss what</a:t>
            </a:r>
            <a:r>
              <a:rPr lang="en-US" kern="1200" baseline="0" dirty="0">
                <a:solidFill>
                  <a:schemeClr val="tx1"/>
                </a:solidFill>
                <a:effectLst/>
                <a:latin typeface="+mn-lt"/>
                <a:ea typeface="+mn-ea"/>
                <a:cs typeface="+mn-cs"/>
              </a:rPr>
              <a:t> some of the unhealthy ways to respond to strong emotions could be. Also focus time on discussing healthy ways to manage the strong emotion of being ‘mad’ or ‘angry’.</a:t>
            </a:r>
            <a:endParaRPr lang="en-US"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Explain</a:t>
            </a:r>
            <a:r>
              <a:rPr lang="en-US" kern="1200" baseline="0" dirty="0">
                <a:solidFill>
                  <a:schemeClr val="tx1"/>
                </a:solidFill>
                <a:effectLst/>
                <a:latin typeface="+mn-lt"/>
                <a:ea typeface="+mn-ea"/>
                <a:cs typeface="+mn-cs"/>
              </a:rPr>
              <a:t> that using an I Statement is a more healthy way to react when you feel strong emotions.</a:t>
            </a:r>
          </a:p>
          <a:p>
            <a:pPr marL="171450" indent="-171450">
              <a:buFont typeface="Arial" panose="020B0604020202020204" pitchFamily="34" charset="0"/>
              <a:buChar char="•"/>
            </a:pPr>
            <a:r>
              <a:rPr lang="en-US" sz="1100" kern="1200" baseline="0" dirty="0">
                <a:solidFill>
                  <a:schemeClr val="tx1"/>
                </a:solidFill>
                <a:effectLst/>
                <a:latin typeface="+mn-lt"/>
                <a:ea typeface="+mn-ea"/>
                <a:cs typeface="+mn-cs"/>
              </a:rPr>
              <a:t>Ask the volunteer to use an “I feel” statement for the story.</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dirty="0"/>
          </a:p>
        </p:txBody>
      </p:sp>
    </p:spTree>
    <p:extLst>
      <p:ext uri="{BB962C8B-B14F-4D97-AF65-F5344CB8AC3E}">
        <p14:creationId xmlns:p14="http://schemas.microsoft.com/office/powerpoint/2010/main" val="109245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individuals, follow the steps below:</a:t>
            </a:r>
          </a:p>
          <a:p>
            <a:pPr lvl="0"/>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for a volunteer.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the volunteer can, have them read the story. If not, you can read the story.</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Ask the volunteer how they would feel in that situation. They can also point to an</a:t>
            </a:r>
            <a:r>
              <a:rPr lang="en-US" sz="1200"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Talk about /</a:t>
            </a:r>
            <a:r>
              <a:rPr lang="en-US" sz="1200" kern="1200" baseline="0" dirty="0">
                <a:solidFill>
                  <a:schemeClr val="tx1"/>
                </a:solidFill>
                <a:effectLst/>
                <a:latin typeface="+mn-lt"/>
                <a:ea typeface="+mn-ea"/>
                <a:cs typeface="+mn-cs"/>
              </a:rPr>
              <a:t> discuss unhealthy / </a:t>
            </a:r>
            <a:r>
              <a:rPr lang="en-US" sz="1200" kern="1200" dirty="0">
                <a:solidFill>
                  <a:schemeClr val="tx1"/>
                </a:solidFill>
                <a:effectLst/>
                <a:latin typeface="+mn-lt"/>
                <a:ea typeface="+mn-ea"/>
                <a:cs typeface="+mn-cs"/>
              </a:rPr>
              <a:t>negative responses to that emotion. Then ask the students, for</a:t>
            </a:r>
            <a:r>
              <a:rPr lang="en-US" sz="1200" kern="1200" baseline="0" dirty="0">
                <a:solidFill>
                  <a:schemeClr val="tx1"/>
                </a:solidFill>
                <a:effectLst/>
                <a:latin typeface="+mn-lt"/>
                <a:ea typeface="+mn-ea"/>
                <a:cs typeface="+mn-cs"/>
              </a:rPr>
              <a:t> some examples of healthier ways to </a:t>
            </a:r>
            <a:r>
              <a:rPr lang="en-US" sz="1200" kern="1200" dirty="0">
                <a:solidFill>
                  <a:schemeClr val="tx1"/>
                </a:solidFill>
                <a:effectLst/>
                <a:latin typeface="+mn-lt"/>
                <a:ea typeface="+mn-ea"/>
                <a:cs typeface="+mn-cs"/>
              </a:rPr>
              <a:t>handle that emotion?</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Explain</a:t>
            </a:r>
            <a:r>
              <a:rPr lang="en-US" sz="1200" kern="1200" baseline="0" dirty="0">
                <a:solidFill>
                  <a:schemeClr val="tx1"/>
                </a:solidFill>
                <a:effectLst/>
                <a:latin typeface="+mn-lt"/>
                <a:ea typeface="+mn-ea"/>
                <a:cs typeface="+mn-cs"/>
              </a:rPr>
              <a:t> that using an I Statement is a more healthy way to react when you feel strong emotions.</a:t>
            </a:r>
          </a:p>
          <a:p>
            <a:pPr marL="171450" lvl="0" indent="-171450">
              <a:buFont typeface="Arial" panose="020B0604020202020204" pitchFamily="34" charset="0"/>
              <a:buChar char="•"/>
            </a:pPr>
            <a:r>
              <a:rPr lang="en-US" sz="1100" kern="1200" baseline="0" dirty="0">
                <a:solidFill>
                  <a:schemeClr val="tx1"/>
                </a:solidFill>
                <a:effectLst/>
                <a:latin typeface="+mn-lt"/>
                <a:ea typeface="+mn-ea"/>
                <a:cs typeface="+mn-cs"/>
              </a:rPr>
              <a:t>Ask the volunteer to use an “I feel” statement for the story.</a:t>
            </a: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For students that have experienced abuse in their homes or relationships, acting out negative responses to emotions</a:t>
            </a:r>
            <a:r>
              <a:rPr lang="en-US" sz="1200" kern="1200" baseline="0" dirty="0">
                <a:solidFill>
                  <a:schemeClr val="tx1"/>
                </a:solidFill>
                <a:effectLst/>
                <a:latin typeface="+mn-lt"/>
                <a:ea typeface="+mn-ea"/>
                <a:cs typeface="+mn-cs"/>
              </a:rPr>
              <a:t> (pretending to yell or hit, or throw things) c</a:t>
            </a:r>
            <a:r>
              <a:rPr lang="en-US" sz="1200" kern="1200" dirty="0">
                <a:solidFill>
                  <a:schemeClr val="tx1"/>
                </a:solidFill>
                <a:effectLst/>
                <a:latin typeface="+mn-lt"/>
                <a:ea typeface="+mn-ea"/>
                <a:cs typeface="+mn-cs"/>
              </a:rPr>
              <a:t>ould be a strong trauma reminder. You can talk about unhealthy</a:t>
            </a:r>
            <a:r>
              <a:rPr lang="en-US" sz="1200" kern="1200" baseline="0" dirty="0">
                <a:solidFill>
                  <a:schemeClr val="tx1"/>
                </a:solidFill>
                <a:effectLst/>
                <a:latin typeface="+mn-lt"/>
                <a:ea typeface="+mn-ea"/>
                <a:cs typeface="+mn-cs"/>
              </a:rPr>
              <a:t> ways to respond or express strong emotions.  You can keep this in mind t</a:t>
            </a:r>
            <a:r>
              <a:rPr lang="en-US" sz="1200" kern="1200" dirty="0">
                <a:solidFill>
                  <a:schemeClr val="tx1"/>
                </a:solidFill>
                <a:effectLst/>
                <a:latin typeface="+mn-lt"/>
                <a:ea typeface="+mn-ea"/>
                <a:cs typeface="+mn-cs"/>
              </a:rPr>
              <a:t>hroughout MRML Healthy Relationships classes/education. It’s less risky and respectful of any</a:t>
            </a:r>
            <a:r>
              <a:rPr lang="en-US" sz="1200" kern="1200" baseline="0" dirty="0">
                <a:solidFill>
                  <a:schemeClr val="tx1"/>
                </a:solidFill>
                <a:effectLst/>
                <a:latin typeface="+mn-lt"/>
                <a:ea typeface="+mn-ea"/>
                <a:cs typeface="+mn-cs"/>
              </a:rPr>
              <a:t> students experiences of abuse </a:t>
            </a:r>
            <a:r>
              <a:rPr lang="en-US" sz="1200" kern="1200" dirty="0">
                <a:solidFill>
                  <a:schemeClr val="tx1"/>
                </a:solidFill>
                <a:effectLst/>
                <a:latin typeface="+mn-lt"/>
                <a:ea typeface="+mn-ea"/>
                <a:cs typeface="+mn-cs"/>
              </a:rPr>
              <a:t>to role play healthy responses to strong emotions. </a:t>
            </a:r>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dirty="0"/>
          </a:p>
        </p:txBody>
      </p:sp>
    </p:spTree>
    <p:extLst>
      <p:ext uri="{BB962C8B-B14F-4D97-AF65-F5344CB8AC3E}">
        <p14:creationId xmlns:p14="http://schemas.microsoft.com/office/powerpoint/2010/main" val="3818892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individuals, follow the steps below:</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for a volunteer.</a:t>
            </a:r>
          </a:p>
          <a:p>
            <a:pPr marL="171450" indent="-171450">
              <a:buFont typeface="Arial" panose="020B0604020202020204" pitchFamily="34" charset="0"/>
              <a:buChar char="•"/>
            </a:pPr>
            <a:r>
              <a:rPr lang="en-US" kern="1200" dirty="0">
                <a:solidFill>
                  <a:schemeClr val="tx1"/>
                </a:solidFill>
                <a:effectLst/>
                <a:latin typeface="+mn-lt"/>
                <a:ea typeface="+mn-ea"/>
                <a:cs typeface="+mn-cs"/>
              </a:rPr>
              <a:t>If the volunteer can,</a:t>
            </a:r>
            <a:r>
              <a:rPr lang="en-US" kern="1200" baseline="0" dirty="0">
                <a:solidFill>
                  <a:schemeClr val="tx1"/>
                </a:solidFill>
                <a:effectLst/>
                <a:latin typeface="+mn-lt"/>
                <a:ea typeface="+mn-ea"/>
                <a:cs typeface="+mn-cs"/>
              </a:rPr>
              <a:t> </a:t>
            </a:r>
            <a:r>
              <a:rPr lang="en-US" kern="1200" dirty="0">
                <a:solidFill>
                  <a:schemeClr val="tx1"/>
                </a:solidFill>
                <a:effectLst/>
                <a:latin typeface="+mn-lt"/>
                <a:ea typeface="+mn-ea"/>
                <a:cs typeface="+mn-cs"/>
              </a:rPr>
              <a:t>have them read the story. If not, you can read the story.</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the volunteer how they would feel in that situation. They can also point to an</a:t>
            </a:r>
            <a:r>
              <a:rPr lang="en-US"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You</a:t>
            </a:r>
            <a:r>
              <a:rPr lang="en-US" kern="1200" baseline="0" dirty="0">
                <a:solidFill>
                  <a:schemeClr val="tx1"/>
                </a:solidFill>
                <a:effectLst/>
                <a:latin typeface="+mn-lt"/>
                <a:ea typeface="+mn-ea"/>
                <a:cs typeface="+mn-cs"/>
              </a:rPr>
              <a:t> can discuss what some of the </a:t>
            </a:r>
            <a:r>
              <a:rPr lang="en-US" kern="1200" dirty="0">
                <a:solidFill>
                  <a:schemeClr val="tx1"/>
                </a:solidFill>
                <a:effectLst/>
                <a:latin typeface="+mn-lt"/>
                <a:ea typeface="+mn-ea"/>
                <a:cs typeface="+mn-cs"/>
              </a:rPr>
              <a:t>negative response to that emotion could be – and then ask about healthier ways to respond</a:t>
            </a:r>
            <a:r>
              <a:rPr lang="en-US" kern="1200" baseline="0" dirty="0">
                <a:solidFill>
                  <a:schemeClr val="tx1"/>
                </a:solidFill>
                <a:effectLst/>
                <a:latin typeface="+mn-lt"/>
                <a:ea typeface="+mn-ea"/>
                <a:cs typeface="+mn-cs"/>
              </a:rPr>
              <a:t> to that strong </a:t>
            </a:r>
            <a:r>
              <a:rPr lang="en-US" kern="1200" dirty="0">
                <a:solidFill>
                  <a:schemeClr val="tx1"/>
                </a:solidFill>
                <a:effectLst/>
                <a:latin typeface="+mn-lt"/>
                <a:ea typeface="+mn-ea"/>
                <a:cs typeface="+mn-cs"/>
              </a:rPr>
              <a:t>emotion?</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Explain</a:t>
            </a:r>
            <a:r>
              <a:rPr lang="en-US" kern="1200" baseline="0" dirty="0">
                <a:solidFill>
                  <a:schemeClr val="tx1"/>
                </a:solidFill>
                <a:effectLst/>
                <a:latin typeface="+mn-lt"/>
                <a:ea typeface="+mn-ea"/>
                <a:cs typeface="+mn-cs"/>
              </a:rPr>
              <a:t> that using an I Statement is a more healthy way to react when you feel strong emotions.</a:t>
            </a:r>
          </a:p>
          <a:p>
            <a:pPr marL="171450" indent="-171450">
              <a:buFont typeface="Arial" panose="020B0604020202020204" pitchFamily="34" charset="0"/>
              <a:buChar char="•"/>
            </a:pPr>
            <a:r>
              <a:rPr lang="en-US" sz="1100" kern="1200" baseline="0" dirty="0">
                <a:solidFill>
                  <a:schemeClr val="tx1"/>
                </a:solidFill>
                <a:effectLst/>
                <a:latin typeface="+mn-lt"/>
                <a:ea typeface="+mn-ea"/>
                <a:cs typeface="+mn-cs"/>
              </a:rPr>
              <a:t>Ask the volunteer to use an “I feel” statement for the story.</a:t>
            </a:r>
          </a:p>
          <a:p>
            <a:pPr marL="171450" indent="-171450">
              <a:buFont typeface="Arial" panose="020B0604020202020204" pitchFamily="34" charset="0"/>
              <a:buChar char="•"/>
            </a:pPr>
            <a:endParaRPr lang="en-US" sz="1100" kern="1200" baseline="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*Note. For students that have experienced abuse in their homes or relationships, pretending to throw something, hit, or punch anything (e.g., a chair, a wall, etc.) could be a strong trauma reminder. Consider talking about/asking class member to suggest</a:t>
            </a:r>
            <a:r>
              <a:rPr lang="en-US" sz="1100" kern="1200" baseline="0" dirty="0">
                <a:solidFill>
                  <a:schemeClr val="tx1"/>
                </a:solidFill>
                <a:effectLst/>
                <a:latin typeface="+mn-lt"/>
                <a:ea typeface="+mn-ea"/>
                <a:cs typeface="+mn-cs"/>
              </a:rPr>
              <a:t> a</a:t>
            </a:r>
            <a:r>
              <a:rPr lang="en-US" sz="1100" kern="1200" dirty="0">
                <a:solidFill>
                  <a:schemeClr val="tx1"/>
                </a:solidFill>
                <a:effectLst/>
                <a:latin typeface="+mn-lt"/>
                <a:ea typeface="+mn-ea"/>
                <a:cs typeface="+mn-cs"/>
              </a:rPr>
              <a:t> negative way to show that emotion – rather than role playing </a:t>
            </a:r>
            <a:r>
              <a:rPr lang="en-US" sz="1100" kern="1200" baseline="0" dirty="0">
                <a:solidFill>
                  <a:schemeClr val="tx1"/>
                </a:solidFill>
                <a:effectLst/>
                <a:latin typeface="+mn-lt"/>
                <a:ea typeface="+mn-ea"/>
                <a:cs typeface="+mn-cs"/>
              </a:rPr>
              <a:t>unhealthy </a:t>
            </a:r>
            <a:r>
              <a:rPr lang="en-US" sz="1100" kern="1200" dirty="0">
                <a:solidFill>
                  <a:schemeClr val="tx1"/>
                </a:solidFill>
                <a:effectLst/>
                <a:latin typeface="+mn-lt"/>
                <a:ea typeface="+mn-ea"/>
                <a:cs typeface="+mn-cs"/>
              </a:rPr>
              <a:t>behaviors (i.e., throwing a chair). Keep this in mind throughout MRML Healthy Relationships classes/education. </a:t>
            </a:r>
          </a:p>
          <a:p>
            <a:pPr marL="171450" indent="-171450">
              <a:buFont typeface="Arial" panose="020B0604020202020204" pitchFamily="34" charset="0"/>
              <a:buChar char="•"/>
            </a:pPr>
            <a:endParaRPr lang="en-US" sz="1100" kern="120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dirty="0"/>
          </a:p>
        </p:txBody>
      </p:sp>
    </p:spTree>
    <p:extLst>
      <p:ext uri="{BB962C8B-B14F-4D97-AF65-F5344CB8AC3E}">
        <p14:creationId xmlns:p14="http://schemas.microsoft.com/office/powerpoint/2010/main" val="2322697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You</a:t>
            </a:r>
            <a:r>
              <a:rPr lang="en-US" sz="1200" kern="1200" baseline="0" dirty="0">
                <a:solidFill>
                  <a:schemeClr val="tx1"/>
                </a:solidFill>
                <a:effectLst/>
                <a:latin typeface="+mn-lt"/>
                <a:ea typeface="+mn-ea"/>
                <a:cs typeface="+mn-cs"/>
              </a:rPr>
              <a:t> can complete this activity together as a class, or you can ask for a volunteer to do each story. If you decide to have students complete the activity as individuals, follow the steps below:</a:t>
            </a:r>
          </a:p>
          <a:p>
            <a:pPr lvl="0"/>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for a volunteer.</a:t>
            </a:r>
          </a:p>
          <a:p>
            <a:pPr marL="171450" indent="-171450">
              <a:buFont typeface="Arial" panose="020B0604020202020204" pitchFamily="34" charset="0"/>
              <a:buChar char="•"/>
            </a:pPr>
            <a:r>
              <a:rPr lang="en-US" kern="1200" dirty="0">
                <a:solidFill>
                  <a:schemeClr val="tx1"/>
                </a:solidFill>
                <a:effectLst/>
                <a:latin typeface="+mn-lt"/>
                <a:ea typeface="+mn-ea"/>
                <a:cs typeface="+mn-cs"/>
              </a:rPr>
              <a:t>If the volunteer can, have them read the story. If not, you can read the story.</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the volunteer how they would feel in that situation. They can also point to an</a:t>
            </a:r>
            <a:r>
              <a:rPr lang="en-US" kern="1200" baseline="0" dirty="0">
                <a:solidFill>
                  <a:schemeClr val="tx1"/>
                </a:solidFill>
                <a:effectLst/>
                <a:latin typeface="+mn-lt"/>
                <a:ea typeface="+mn-ea"/>
                <a:cs typeface="+mn-cs"/>
              </a:rPr>
              <a:t> emotion on their Important Words Sheet. </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kern="1200" dirty="0">
                <a:solidFill>
                  <a:schemeClr val="tx1"/>
                </a:solidFill>
                <a:effectLst/>
                <a:latin typeface="+mn-lt"/>
                <a:ea typeface="+mn-ea"/>
                <a:cs typeface="+mn-cs"/>
              </a:rPr>
              <a:t>Ask students to think about some unhealthy ways to respond to this situation</a:t>
            </a:r>
            <a:r>
              <a:rPr lang="en-US" kern="1200" baseline="0" dirty="0">
                <a:solidFill>
                  <a:schemeClr val="tx1"/>
                </a:solidFill>
                <a:effectLst/>
                <a:latin typeface="+mn-lt"/>
                <a:ea typeface="+mn-ea"/>
                <a:cs typeface="+mn-cs"/>
              </a:rPr>
              <a:t> and the strong emotion. Explore some more healthy ways to handle the emotion. </a:t>
            </a:r>
          </a:p>
          <a:p>
            <a:pPr marL="171450" indent="-171450">
              <a:buFont typeface="Arial" panose="020B0604020202020204" pitchFamily="34" charset="0"/>
              <a:buChar char="•"/>
            </a:pPr>
            <a:r>
              <a:rPr lang="en-US" kern="1200" baseline="0" dirty="0">
                <a:solidFill>
                  <a:schemeClr val="tx1"/>
                </a:solidFill>
                <a:effectLst/>
                <a:latin typeface="+mn-lt"/>
                <a:ea typeface="+mn-ea"/>
                <a:cs typeface="+mn-cs"/>
              </a:rPr>
              <a:t>Again, e</a:t>
            </a:r>
            <a:r>
              <a:rPr lang="en-US" kern="1200" dirty="0">
                <a:solidFill>
                  <a:schemeClr val="tx1"/>
                </a:solidFill>
                <a:effectLst/>
                <a:latin typeface="+mn-lt"/>
                <a:ea typeface="+mn-ea"/>
                <a:cs typeface="+mn-cs"/>
              </a:rPr>
              <a:t>xplain</a:t>
            </a:r>
            <a:r>
              <a:rPr lang="en-US" kern="1200" baseline="0" dirty="0">
                <a:solidFill>
                  <a:schemeClr val="tx1"/>
                </a:solidFill>
                <a:effectLst/>
                <a:latin typeface="+mn-lt"/>
                <a:ea typeface="+mn-ea"/>
                <a:cs typeface="+mn-cs"/>
              </a:rPr>
              <a:t> that using an I Statement is a more healthy way to react when you feel strong emotions.</a:t>
            </a:r>
          </a:p>
          <a:p>
            <a:pPr marL="171450" indent="-171450">
              <a:buFont typeface="Arial" panose="020B0604020202020204" pitchFamily="34" charset="0"/>
              <a:buChar char="•"/>
            </a:pPr>
            <a:r>
              <a:rPr lang="en-US" sz="1100" kern="1200" baseline="0" dirty="0">
                <a:solidFill>
                  <a:schemeClr val="tx1"/>
                </a:solidFill>
                <a:effectLst/>
                <a:latin typeface="+mn-lt"/>
                <a:ea typeface="+mn-ea"/>
                <a:cs typeface="+mn-cs"/>
              </a:rPr>
              <a:t>Ask the volunteer to use an “I feel” statement for the story.</a:t>
            </a:r>
          </a:p>
          <a:p>
            <a:pPr marL="0" indent="0">
              <a:buFont typeface="Arial" panose="020B0604020202020204" pitchFamily="34" charset="0"/>
              <a:buNone/>
            </a:pPr>
            <a:endParaRPr lang="en-US" sz="1100" kern="1200" baseline="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*Note. For students that have experienced abuse in their homes or relationships, pretending to throw something, hit, or punch anything (e.g., a chair, a wall, etc.) could be a strong trauma reminder. Consider talking about/asking class member to suggest</a:t>
            </a:r>
            <a:r>
              <a:rPr lang="en-US" sz="1100" kern="1200" baseline="0" dirty="0">
                <a:solidFill>
                  <a:schemeClr val="tx1"/>
                </a:solidFill>
                <a:effectLst/>
                <a:latin typeface="+mn-lt"/>
                <a:ea typeface="+mn-ea"/>
                <a:cs typeface="+mn-cs"/>
              </a:rPr>
              <a:t> a</a:t>
            </a:r>
            <a:r>
              <a:rPr lang="en-US" sz="1100" kern="1200" dirty="0">
                <a:solidFill>
                  <a:schemeClr val="tx1"/>
                </a:solidFill>
                <a:effectLst/>
                <a:latin typeface="+mn-lt"/>
                <a:ea typeface="+mn-ea"/>
                <a:cs typeface="+mn-cs"/>
              </a:rPr>
              <a:t> negative way to show that emotion – rather than role playing </a:t>
            </a:r>
            <a:r>
              <a:rPr lang="en-US" sz="1100" kern="1200" baseline="0" dirty="0">
                <a:solidFill>
                  <a:schemeClr val="tx1"/>
                </a:solidFill>
                <a:effectLst/>
                <a:latin typeface="+mn-lt"/>
                <a:ea typeface="+mn-ea"/>
                <a:cs typeface="+mn-cs"/>
              </a:rPr>
              <a:t>unhealthy </a:t>
            </a:r>
            <a:r>
              <a:rPr lang="en-US" sz="1100" kern="1200" dirty="0">
                <a:solidFill>
                  <a:schemeClr val="tx1"/>
                </a:solidFill>
                <a:effectLst/>
                <a:latin typeface="+mn-lt"/>
                <a:ea typeface="+mn-ea"/>
                <a:cs typeface="+mn-cs"/>
              </a:rPr>
              <a:t>behaviors (i.e., throwing a chair). Keep this in mind throughout MRML Healthy Relationships classes/education. </a:t>
            </a:r>
          </a:p>
          <a:p>
            <a:pPr marL="0" indent="0">
              <a:buFont typeface="Arial" panose="020B0604020202020204" pitchFamily="34" charset="0"/>
              <a:buNone/>
            </a:pPr>
            <a:endParaRPr lang="en-US" sz="1100" kern="1200" baseline="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dirty="0"/>
          </a:p>
        </p:txBody>
      </p:sp>
    </p:spTree>
    <p:extLst>
      <p:ext uri="{BB962C8B-B14F-4D97-AF65-F5344CB8AC3E}">
        <p14:creationId xmlns:p14="http://schemas.microsoft.com/office/powerpoint/2010/main" val="3336370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Nice job with the I Statements practice! The last thing we are going to talk about is what you can do</a:t>
            </a:r>
            <a:r>
              <a:rPr lang="en-US" sz="1200" i="1" kern="1200" baseline="0" dirty="0">
                <a:solidFill>
                  <a:schemeClr val="tx1"/>
                </a:solidFill>
                <a:effectLst/>
                <a:latin typeface="+mn-lt"/>
                <a:ea typeface="+mn-ea"/>
                <a:cs typeface="+mn-cs"/>
              </a:rPr>
              <a:t> to feel better when you have strong feelings. Sometimes this is called “self-care.” We’ll make a list together on this piece of chart paper. Let’s start with “mad.” When I am feeling mad, sometimes I’ll go for a walk to try to feel better. What do you all do to feel better when you are mad?</a:t>
            </a:r>
            <a:r>
              <a:rPr lang="en-US" sz="1200" kern="1200" dirty="0">
                <a:solidFill>
                  <a:schemeClr val="tx1"/>
                </a:solidFill>
                <a:effectLst/>
                <a:latin typeface="+mn-lt"/>
                <a:ea typeface="+mn-ea"/>
                <a:cs typeface="+mn-cs"/>
              </a:rPr>
              <a:t> </a:t>
            </a:r>
          </a:p>
          <a:p>
            <a:pPr marL="0" lvl="1"/>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students share answers, write their ideas down on a piece of chart paper or whiteboard. Repeat this process for the emotions “sad” and “scared.”</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dirty="0"/>
          </a:p>
        </p:txBody>
      </p:sp>
    </p:spTree>
    <p:extLst>
      <p:ext uri="{BB962C8B-B14F-4D97-AF65-F5344CB8AC3E}">
        <p14:creationId xmlns:p14="http://schemas.microsoft.com/office/powerpoint/2010/main" val="108222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final item on today’s agenda is the Feelings Worksheet.</a:t>
            </a:r>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dirty="0"/>
          </a:p>
        </p:txBody>
      </p:sp>
    </p:spTree>
    <p:extLst>
      <p:ext uri="{BB962C8B-B14F-4D97-AF65-F5344CB8AC3E}">
        <p14:creationId xmlns:p14="http://schemas.microsoft.com/office/powerpoint/2010/main" val="272374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print this slide separately so each student can use the Important Words Sheet as a communication board throughout</a:t>
            </a:r>
            <a:r>
              <a:rPr lang="en-US" sz="1200" kern="1200" baseline="0" dirty="0">
                <a:solidFill>
                  <a:schemeClr val="tx1"/>
                </a:solidFill>
                <a:effectLst/>
                <a:latin typeface="+mn-lt"/>
                <a:ea typeface="+mn-ea"/>
                <a:cs typeface="+mn-cs"/>
              </a:rPr>
              <a:t> class</a:t>
            </a:r>
            <a:r>
              <a:rPr lang="en-US" sz="1200" kern="1200" dirty="0">
                <a:solidFill>
                  <a:schemeClr val="tx1"/>
                </a:solidFill>
                <a:effectLst/>
                <a:latin typeface="+mn-lt"/>
                <a:ea typeface="+mn-ea"/>
                <a:cs typeface="+mn-cs"/>
              </a:rPr>
              <a:t>. Review the words using the suggested definitions below. To enhance understanding, you can ask students to come up with their own definitions for vocabulary words or to provide a sentence or scenario using the new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Feelings: </a:t>
            </a:r>
            <a:r>
              <a:rPr lang="en-US" sz="1200" i="0"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our emotions, such as happy, sad, mad, or scared</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I statements: </a:t>
            </a:r>
            <a:r>
              <a:rPr lang="en-US" sz="1200" i="0"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entences that start with the word “I”</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Nervous: </a:t>
            </a:r>
            <a:r>
              <a:rPr lang="en-US" sz="1200" i="0"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eeling worried about something</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Tired: </a:t>
            </a:r>
            <a:r>
              <a:rPr lang="en-US" sz="1200" i="0"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eeling sleepy; people sometimes yawn when they are tired</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Grossed out:</a:t>
            </a:r>
            <a:r>
              <a:rPr lang="en-US" sz="1200" kern="1200" dirty="0">
                <a:solidFill>
                  <a:schemeClr val="tx1"/>
                </a:solidFill>
                <a:effectLst/>
                <a:latin typeface="+mn-lt"/>
                <a:ea typeface="+mn-ea"/>
                <a:cs typeface="+mn-cs"/>
              </a:rPr>
              <a:t> Feeling sick to your stomach or really uncomfortable</a:t>
            </a: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Hurt:</a:t>
            </a:r>
            <a:r>
              <a:rPr lang="en-US" sz="1200" kern="1200" dirty="0">
                <a:solidFill>
                  <a:schemeClr val="tx1"/>
                </a:solidFill>
                <a:effectLst/>
                <a:latin typeface="+mn-lt"/>
                <a:ea typeface="+mn-ea"/>
                <a:cs typeface="+mn-cs"/>
              </a:rPr>
              <a:t> When someone does something that makes you sad or upset</a:t>
            </a:r>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dirty="0"/>
          </a:p>
        </p:txBody>
      </p:sp>
    </p:spTree>
    <p:extLst>
      <p:ext uri="{BB962C8B-B14F-4D97-AF65-F5344CB8AC3E}">
        <p14:creationId xmlns:p14="http://schemas.microsoft.com/office/powerpoint/2010/main" val="48987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No feelings are bad. It is okay to feel any feeling. We all feel strong emotions. What matters is what you do when you have strong feelings. You all are</a:t>
            </a:r>
            <a:r>
              <a:rPr lang="en-US" sz="1200" i="1" kern="1200" baseline="0" dirty="0">
                <a:solidFill>
                  <a:schemeClr val="tx1"/>
                </a:solidFill>
                <a:effectLst/>
                <a:latin typeface="+mn-lt"/>
                <a:ea typeface="+mn-ea"/>
                <a:cs typeface="+mn-cs"/>
              </a:rPr>
              <a:t> going to fill out a worksheet with ideas of things you can do to feel better when you have a strong feeling. I’ll show you what the worksheet looks like (show students a copy of the feelings worksheet).  </a:t>
            </a:r>
          </a:p>
          <a:p>
            <a:pPr lvl="0"/>
            <a:endParaRPr lang="en-US" sz="1200" i="1" kern="1200" baseline="0" dirty="0">
              <a:solidFill>
                <a:schemeClr val="tx1"/>
              </a:solidFill>
              <a:effectLst/>
              <a:latin typeface="+mn-lt"/>
              <a:ea typeface="+mn-ea"/>
              <a:cs typeface="+mn-cs"/>
            </a:endParaRPr>
          </a:p>
          <a:p>
            <a:pPr lvl="0"/>
            <a:r>
              <a:rPr lang="en-US" sz="1200" i="1" kern="1200" baseline="0" dirty="0">
                <a:solidFill>
                  <a:schemeClr val="tx1"/>
                </a:solidFill>
                <a:effectLst/>
                <a:latin typeface="+mn-lt"/>
                <a:ea typeface="+mn-ea"/>
                <a:cs typeface="+mn-cs"/>
              </a:rPr>
              <a:t>You’ll start by thinking about what you do when you are mad. You’ll write an I Statement that you could use to let someone else know that you are mad. You can also write down some ideas of things you do to feel better when you are mad. What can you do if you need help filling out the sheet? Yes, you can always ask for help.</a:t>
            </a:r>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dirty="0"/>
          </a:p>
        </p:txBody>
      </p:sp>
    </p:spTree>
    <p:extLst>
      <p:ext uri="{BB962C8B-B14F-4D97-AF65-F5344CB8AC3E}">
        <p14:creationId xmlns:p14="http://schemas.microsoft.com/office/powerpoint/2010/main" val="2069694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Next, you’ll think about what you do when you are sad. You’ll write an I Statement that you could use to let someone else know that you are sad. You can also write down some ideas of things you do to feel better when you are sad.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dirty="0"/>
          </a:p>
        </p:txBody>
      </p:sp>
    </p:spTree>
    <p:extLst>
      <p:ext uri="{BB962C8B-B14F-4D97-AF65-F5344CB8AC3E}">
        <p14:creationId xmlns:p14="http://schemas.microsoft.com/office/powerpoint/2010/main" val="302426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Say: </a:t>
            </a:r>
            <a:r>
              <a:rPr lang="en-US" sz="1200" i="1" kern="1200" baseline="0" dirty="0">
                <a:solidFill>
                  <a:schemeClr val="tx1"/>
                </a:solidFill>
                <a:effectLst/>
                <a:latin typeface="+mn-lt"/>
                <a:ea typeface="+mn-ea"/>
                <a:cs typeface="+mn-cs"/>
              </a:rPr>
              <a:t>The last feeling you’ll think about is scared. You’ll write an I Statement that you could use to let someone else know that you are scared. You can also write down some ideas of things you do to feel better when you are scared.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dirty="0"/>
          </a:p>
        </p:txBody>
      </p:sp>
    </p:spTree>
    <p:extLst>
      <p:ext uri="{BB962C8B-B14F-4D97-AF65-F5344CB8AC3E}">
        <p14:creationId xmlns:p14="http://schemas.microsoft.com/office/powerpoint/2010/main" val="387695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Finally, you will think about two adults you</a:t>
            </a:r>
            <a:r>
              <a:rPr lang="en-US" sz="1200" i="1" kern="1200" baseline="0" dirty="0">
                <a:solidFill>
                  <a:schemeClr val="tx1"/>
                </a:solidFill>
                <a:effectLst/>
                <a:latin typeface="+mn-lt"/>
                <a:ea typeface="+mn-ea"/>
                <a:cs typeface="+mn-cs"/>
              </a:rPr>
              <a:t> trust that you can talk to when you have big feelings</a:t>
            </a:r>
            <a:r>
              <a:rPr lang="en-US" sz="1200" i="1" kern="1200" dirty="0">
                <a:solidFill>
                  <a:schemeClr val="tx1"/>
                </a:solidFill>
                <a:effectLst/>
                <a:latin typeface="+mn-lt"/>
                <a:ea typeface="+mn-ea"/>
                <a:cs typeface="+mn-cs"/>
              </a:rPr>
              <a:t>. Sometimes, even if you take steps to feel better, you might still be mad, sad, or scared. When that happens, it can help to talk to someone you trust. On your</a:t>
            </a:r>
            <a:r>
              <a:rPr lang="en-US" sz="1200" i="1" kern="1200" baseline="0" dirty="0">
                <a:solidFill>
                  <a:schemeClr val="tx1"/>
                </a:solidFill>
                <a:effectLst/>
                <a:latin typeface="+mn-lt"/>
                <a:ea typeface="+mn-ea"/>
                <a:cs typeface="+mn-cs"/>
              </a:rPr>
              <a:t> worksheet, you’ll write down the names of two adults you trust.</a:t>
            </a:r>
          </a:p>
          <a:p>
            <a:pPr lvl="0"/>
            <a:endParaRPr lang="en-US" sz="1200" i="1" kern="1200" baseline="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Give</a:t>
            </a:r>
            <a:r>
              <a:rPr lang="en-US" sz="1200" kern="1200" baseline="0" dirty="0">
                <a:solidFill>
                  <a:schemeClr val="tx1"/>
                </a:solidFill>
                <a:effectLst/>
                <a:latin typeface="+mn-lt"/>
                <a:ea typeface="+mn-ea"/>
                <a:cs typeface="+mn-cs"/>
              </a:rPr>
              <a:t> each student a copy of the Feelings Worksheet. </a:t>
            </a:r>
            <a:r>
              <a:rPr lang="en-US" sz="1200" kern="1200" dirty="0">
                <a:solidFill>
                  <a:schemeClr val="tx1"/>
                </a:solidFill>
                <a:effectLst/>
                <a:latin typeface="+mn-lt"/>
                <a:ea typeface="+mn-ea"/>
                <a:cs typeface="+mn-cs"/>
              </a:rPr>
              <a:t>Provide support as students complete the worksheet. For some feelings, you may have to help students think of situations that have made them feel that emotion. Then, ask students what they did to feel better in those situations.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time permits, ask if anybody wants to share all or part of their Feelings</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orksheet with the class. </a:t>
            </a:r>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dirty="0"/>
          </a:p>
        </p:txBody>
      </p:sp>
    </p:spTree>
    <p:extLst>
      <p:ext uri="{BB962C8B-B14F-4D97-AF65-F5344CB8AC3E}">
        <p14:creationId xmlns:p14="http://schemas.microsoft.com/office/powerpoint/2010/main" val="123438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Does anyone have any questions about today’s class? Remember, if </a:t>
            </a:r>
            <a:r>
              <a:rPr lang="en-US" sz="1200" i="1" kern="1200" dirty="0">
                <a:solidFill>
                  <a:schemeClr val="tx1"/>
                </a:solidFill>
                <a:effectLst/>
                <a:latin typeface="+mn-lt"/>
                <a:ea typeface="+mn-ea"/>
                <a:cs typeface="+mn-cs"/>
              </a:rPr>
              <a:t>you don’t want to ask your question out loud, you can write it on a notecard and leave it on your desk. You can also ask someone you trust to help you write your question on the notecard. I will pick up the notecards and will answer the questions the next time we meet. When I answer a question, I won’t tell anyone who asked it.</a:t>
            </a:r>
            <a:r>
              <a:rPr lang="en-US" sz="1200" i="0" kern="1200" baseline="0" dirty="0">
                <a:solidFill>
                  <a:schemeClr val="tx1"/>
                </a:solidFill>
                <a:effectLst/>
                <a:latin typeface="+mn-lt"/>
                <a:ea typeface="+mn-ea"/>
                <a:cs typeface="+mn-cs"/>
              </a:rPr>
              <a:t> </a:t>
            </a:r>
          </a:p>
          <a:p>
            <a:endParaRPr lang="en-US" sz="1200" i="0" kern="1200" baseline="0" dirty="0">
              <a:solidFill>
                <a:schemeClr val="tx1"/>
              </a:solidFill>
              <a:effectLst/>
              <a:latin typeface="+mn-lt"/>
              <a:ea typeface="+mn-ea"/>
              <a:cs typeface="+mn-cs"/>
            </a:endParaRPr>
          </a:p>
          <a:p>
            <a:r>
              <a:rPr lang="en-US" sz="1200" i="1" kern="1200" baseline="0" dirty="0">
                <a:solidFill>
                  <a:schemeClr val="tx1"/>
                </a:solidFill>
                <a:effectLst/>
                <a:latin typeface="+mn-lt"/>
                <a:ea typeface="+mn-ea"/>
                <a:cs typeface="+mn-cs"/>
              </a:rPr>
              <a:t>Remember, at the end of every class I will ask you questions that will help me know what you learned. We call these questions exit tickets and we will do the exit tickets for this class next.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dirty="0"/>
          </a:p>
        </p:txBody>
      </p:sp>
    </p:spTree>
    <p:extLst>
      <p:ext uri="{BB962C8B-B14F-4D97-AF65-F5344CB8AC3E}">
        <p14:creationId xmlns:p14="http://schemas.microsoft.com/office/powerpoint/2010/main" val="675031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Is yelling at someone a healthy way to react when you are mad? Hold up a thumbs up for yes, and a thumbs down for no.</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No, in most situations, yelling at someone is only going to make things worse.</a:t>
            </a:r>
            <a:endParaRPr lang="en-US"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dirty="0"/>
          </a:p>
        </p:txBody>
      </p:sp>
    </p:spTree>
    <p:extLst>
      <p:ext uri="{BB962C8B-B14F-4D97-AF65-F5344CB8AC3E}">
        <p14:creationId xmlns:p14="http://schemas.microsoft.com/office/powerpoint/2010/main" val="3569194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a:t>
            </a:r>
            <a:r>
              <a:rPr lang="en-US" baseline="0" dirty="0"/>
              <a:t> </a:t>
            </a:r>
            <a:r>
              <a:rPr lang="en-US" i="1" baseline="0" dirty="0"/>
              <a:t>Which of these is an I Statement? Hold up one finger for “I feel sad when you take my things,” two fingers for “You always make me sad!” and three fingers for “Give me my stuff back!”</a:t>
            </a:r>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endParaRPr lang="en-US" i="0" baseline="0" dirty="0"/>
          </a:p>
          <a:p>
            <a:endParaRPr lang="en-US" i="0" baseline="0" dirty="0"/>
          </a:p>
          <a:p>
            <a:r>
              <a:rPr lang="en-US" i="0" baseline="0" dirty="0"/>
              <a:t>Say: </a:t>
            </a:r>
            <a:r>
              <a:rPr lang="en-US" i="1" baseline="0" dirty="0"/>
              <a:t>Number one, “I feel sad when you take my things,” is an I Statement. Remember, I Statements start with the word I and they let people know how you feel. I Statements can be a healthy way to let someone know how you are doing. Other people can’t read your mind, so it’s really important to tell other people how you feel!</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dirty="0"/>
          </a:p>
        </p:txBody>
      </p:sp>
    </p:spTree>
    <p:extLst>
      <p:ext uri="{BB962C8B-B14F-4D97-AF65-F5344CB8AC3E}">
        <p14:creationId xmlns:p14="http://schemas.microsoft.com/office/powerpoint/2010/main" val="3388418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a:t>
            </a:r>
            <a:r>
              <a:rPr lang="en-US" i="1" dirty="0"/>
              <a:t>What is one thing</a:t>
            </a:r>
            <a:r>
              <a:rPr lang="en-US" i="1" baseline="0" dirty="0"/>
              <a:t> you can do to feel better when you are scared?</a:t>
            </a:r>
            <a:endParaRPr lang="en-US" dirty="0"/>
          </a:p>
          <a:p>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 You can go around the room and ask each student to share one coping strategy from their Emotions Worksheet.</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dirty="0"/>
          </a:p>
        </p:txBody>
      </p:sp>
    </p:spTree>
    <p:extLst>
      <p:ext uri="{BB962C8B-B14F-4D97-AF65-F5344CB8AC3E}">
        <p14:creationId xmlns:p14="http://schemas.microsoft.com/office/powerpoint/2010/main" val="11230376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Does anyone remember what our power statement is?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Our</a:t>
            </a:r>
            <a:r>
              <a:rPr lang="en-US" sz="1200" i="1" kern="1200" baseline="0" dirty="0">
                <a:solidFill>
                  <a:schemeClr val="tx1"/>
                </a:solidFill>
                <a:effectLst/>
                <a:latin typeface="+mn-lt"/>
                <a:ea typeface="+mn-ea"/>
                <a:cs typeface="+mn-cs"/>
              </a:rPr>
              <a:t> power statement is </a:t>
            </a:r>
            <a:r>
              <a:rPr lang="en-US" sz="1200" i="1" kern="1200" dirty="0">
                <a:solidFill>
                  <a:schemeClr val="tx1"/>
                </a:solidFill>
                <a:effectLst/>
                <a:latin typeface="+mn-lt"/>
                <a:ea typeface="+mn-ea"/>
                <a:cs typeface="+mn-cs"/>
              </a:rPr>
              <a:t>“I know me best.” This means that each of you knows yourself better than anyone else does. You</a:t>
            </a:r>
            <a:r>
              <a:rPr lang="en-US" sz="1200" i="1" kern="1200" baseline="0" dirty="0">
                <a:solidFill>
                  <a:schemeClr val="tx1"/>
                </a:solidFill>
                <a:effectLst/>
                <a:latin typeface="+mn-lt"/>
                <a:ea typeface="+mn-ea"/>
                <a:cs typeface="+mn-cs"/>
              </a:rPr>
              <a:t> know best how you are feeling, and today you practiced using I Statements to tell other people how you feel. </a:t>
            </a:r>
            <a:r>
              <a:rPr lang="en-US" sz="1200" i="1" kern="1200" dirty="0">
                <a:solidFill>
                  <a:schemeClr val="tx1"/>
                </a:solidFill>
                <a:effectLst/>
                <a:latin typeface="+mn-lt"/>
                <a:ea typeface="+mn-ea"/>
                <a:cs typeface="+mn-cs"/>
              </a:rPr>
              <a:t>Let’s gather together and on the count of three, say our power statement.</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Have each interested student put one hand in the middle of the circle. Ask for a student volunteer to count to three. After three, all participants say the power statement while lifting their hands into the air. Students</a:t>
            </a:r>
            <a:r>
              <a:rPr lang="en-US" sz="1200" i="0" kern="1200" baseline="0" dirty="0">
                <a:solidFill>
                  <a:schemeClr val="tx1"/>
                </a:solidFill>
                <a:effectLst/>
                <a:latin typeface="+mn-lt"/>
                <a:ea typeface="+mn-ea"/>
                <a:cs typeface="+mn-cs"/>
              </a:rPr>
              <a:t> can also stand in the circle without touching hands if they prefer.</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dirty="0"/>
          </a:p>
        </p:txBody>
      </p:sp>
    </p:spTree>
    <p:extLst>
      <p:ext uri="{BB962C8B-B14F-4D97-AF65-F5344CB8AC3E}">
        <p14:creationId xmlns:p14="http://schemas.microsoft.com/office/powerpoint/2010/main" val="30835864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 would like to thank the Texas Council for Developmental Disabilities for the funding for this curriculum.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BAA58B-7F68-4F22-A5B3-354C37D900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47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 the agenda. Alternatively, you can ask for a student volunteer to read the agenda.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dirty="0"/>
          </a:p>
        </p:txBody>
      </p:sp>
    </p:spTree>
    <p:extLst>
      <p:ext uri="{BB962C8B-B14F-4D97-AF65-F5344CB8AC3E}">
        <p14:creationId xmlns:p14="http://schemas.microsoft.com/office/powerpoint/2010/main" val="2783738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dirty="0"/>
          </a:p>
        </p:txBody>
      </p:sp>
    </p:spTree>
    <p:extLst>
      <p:ext uri="{BB962C8B-B14F-4D97-AF65-F5344CB8AC3E}">
        <p14:creationId xmlns:p14="http://schemas.microsoft.com/office/powerpoint/2010/main" val="400357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 </a:t>
            </a:r>
            <a:r>
              <a:rPr lang="en-US" i="1" dirty="0"/>
              <a:t>Let’s start our class on feelings by naming as many feelings as you</a:t>
            </a:r>
            <a:r>
              <a:rPr lang="en-US" i="1" baseline="0" dirty="0"/>
              <a:t> </a:t>
            </a:r>
            <a:r>
              <a:rPr lang="en-US" b="0" i="1" strike="noStrike" baseline="0" dirty="0"/>
              <a:t>can. Who</a:t>
            </a:r>
            <a:r>
              <a:rPr lang="en-US" i="1" baseline="0" dirty="0"/>
              <a:t> can name one feeling?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a:t>
            </a:r>
            <a:r>
              <a:rPr lang="en-US" dirty="0"/>
              <a:t>As students name emotions, you can write or draw them on a whiteboard or chart paper. You can also ask students to act out what these look like with their faces/bodies (example: smiling for “happy”).</a:t>
            </a:r>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dirty="0"/>
          </a:p>
        </p:txBody>
      </p:sp>
    </p:spTree>
    <p:extLst>
      <p:ext uri="{BB962C8B-B14F-4D97-AF65-F5344CB8AC3E}">
        <p14:creationId xmlns:p14="http://schemas.microsoft.com/office/powerpoint/2010/main" val="3424842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Say:</a:t>
            </a:r>
            <a:r>
              <a:rPr lang="en-US" baseline="0" dirty="0"/>
              <a:t> </a:t>
            </a:r>
            <a:r>
              <a:rPr lang="en-US" i="1" baseline="0" dirty="0"/>
              <a:t>Now that we’ve named a bunch of feelings, I want to hear how you are feeling! As I call on you, please let us know how you are feeling today. You can hold up one finger for happy, two fingers for sad, three fingers for mad, and four fingers for excited.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dirty="0"/>
          </a:p>
        </p:txBody>
      </p:sp>
    </p:spTree>
    <p:extLst>
      <p:ext uri="{BB962C8B-B14F-4D97-AF65-F5344CB8AC3E}">
        <p14:creationId xmlns:p14="http://schemas.microsoft.com/office/powerpoint/2010/main" val="973630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Thanks for letting me know how you are feeling. Now we are going to talk more about feelings.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dirty="0"/>
          </a:p>
        </p:txBody>
      </p:sp>
    </p:spTree>
    <p:extLst>
      <p:ext uri="{BB962C8B-B14F-4D97-AF65-F5344CB8AC3E}">
        <p14:creationId xmlns:p14="http://schemas.microsoft.com/office/powerpoint/2010/main" val="75826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356350"/>
          </a:xfrm>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Why do you think it is important to tell other people how you feel?</a:t>
            </a:r>
            <a:endParaRPr lang="en-US" sz="1100" i="1"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i="0" dirty="0"/>
              <a:t>Give students enough time to process the question and make their decisions. </a:t>
            </a:r>
            <a:r>
              <a:rPr lang="en-US" sz="1200" kern="1200" dirty="0">
                <a:solidFill>
                  <a:schemeClr val="tx1"/>
                </a:solidFill>
                <a:effectLst/>
                <a:latin typeface="+mn-lt"/>
                <a:ea typeface="+mn-ea"/>
                <a:cs typeface="+mn-cs"/>
              </a:rPr>
              <a:t>After students have shared some ideas, use role play to further the conversation.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I am going to act out some stories. Pay attention to what I say and what I do with my face and body.</a:t>
            </a:r>
            <a:endParaRPr lang="en-US" sz="1100" i="1" kern="1200" dirty="0">
              <a:solidFill>
                <a:schemeClr val="tx1"/>
              </a:solidFill>
              <a:effectLst/>
              <a:latin typeface="+mn-lt"/>
              <a:ea typeface="+mn-ea"/>
              <a:cs typeface="+mn-cs"/>
            </a:endParaRPr>
          </a:p>
          <a:p>
            <a:pPr marL="0" lvl="1"/>
            <a:endParaRPr lang="en-US" sz="1200"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Role play 1: Stomp across the room, cross your arms over your chest, and roll your eyes. Ask: </a:t>
            </a:r>
            <a:r>
              <a:rPr lang="en-US" sz="1200" i="1" kern="1200" dirty="0">
                <a:solidFill>
                  <a:schemeClr val="tx1"/>
                </a:solidFill>
                <a:effectLst/>
                <a:latin typeface="+mn-lt"/>
                <a:ea typeface="+mn-ea"/>
                <a:cs typeface="+mn-cs"/>
              </a:rPr>
              <a:t>How does it make you feel when I come in like this? Do you know what’s going on with me?</a:t>
            </a:r>
          </a:p>
          <a:p>
            <a:pPr marL="0" lvl="1"/>
            <a:endParaRPr lang="en-US" sz="1200" i="1" kern="1200" dirty="0">
              <a:solidFill>
                <a:schemeClr val="tx1"/>
              </a:solidFill>
              <a:effectLst/>
              <a:latin typeface="+mn-lt"/>
              <a:ea typeface="+mn-ea"/>
              <a:cs typeface="+mn-cs"/>
            </a:endParaRPr>
          </a:p>
          <a:p>
            <a:pPr marL="0" lvl="1"/>
            <a:r>
              <a:rPr lang="en-US" sz="1100" i="0" dirty="0"/>
              <a:t>Give students enough time to process the question and make their decisions. </a:t>
            </a:r>
            <a:r>
              <a:rPr lang="en-US" sz="1100" i="0" baseline="0" dirty="0"/>
              <a:t> </a:t>
            </a:r>
          </a:p>
          <a:p>
            <a:pPr marL="0" lvl="1"/>
            <a:endParaRPr lang="en-US" sz="1100" i="0" kern="1200" baseline="0" dirty="0">
              <a:solidFill>
                <a:schemeClr val="tx1"/>
              </a:solidFill>
              <a:effectLst/>
              <a:latin typeface="+mn-lt"/>
              <a:ea typeface="+mn-ea"/>
              <a:cs typeface="+mn-cs"/>
            </a:endParaRPr>
          </a:p>
          <a:p>
            <a:pPr marL="0" lvl="1"/>
            <a:r>
              <a:rPr lang="en-US" sz="1100" i="0" kern="1200" baseline="0" dirty="0">
                <a:solidFill>
                  <a:schemeClr val="tx1"/>
                </a:solidFill>
                <a:effectLst/>
                <a:latin typeface="+mn-lt"/>
                <a:ea typeface="+mn-ea"/>
                <a:cs typeface="+mn-cs"/>
              </a:rPr>
              <a:t>Say: </a:t>
            </a:r>
            <a:r>
              <a:rPr lang="en-US" sz="1100" i="1" kern="1200" baseline="0" dirty="0">
                <a:solidFill>
                  <a:schemeClr val="tx1"/>
                </a:solidFill>
                <a:effectLst/>
                <a:latin typeface="+mn-lt"/>
                <a:ea typeface="+mn-ea"/>
                <a:cs typeface="+mn-cs"/>
              </a:rPr>
              <a:t>You could probably tell that I was mad, but I bet you didn’t know why I was upset. I’m going to act out another story now. Keep paying attention to what I do with my face and body.</a:t>
            </a:r>
          </a:p>
          <a:p>
            <a:pPr marL="0" lvl="1"/>
            <a:endParaRPr lang="en-US" sz="1100" i="1" kern="1200" dirty="0">
              <a:solidFill>
                <a:schemeClr val="tx1"/>
              </a:solidFill>
              <a:effectLst/>
              <a:latin typeface="+mn-lt"/>
              <a:ea typeface="+mn-ea"/>
              <a:cs typeface="+mn-cs"/>
            </a:endParaRPr>
          </a:p>
          <a:p>
            <a:pPr marL="0" lvl="1"/>
            <a:r>
              <a:rPr lang="en-US" sz="1200" kern="1200" dirty="0">
                <a:solidFill>
                  <a:schemeClr val="tx1"/>
                </a:solidFill>
                <a:effectLst/>
                <a:latin typeface="+mn-lt"/>
                <a:ea typeface="+mn-ea"/>
                <a:cs typeface="+mn-cs"/>
              </a:rPr>
              <a:t>Role play 2: Walk in looking upset, but say</a:t>
            </a:r>
            <a:r>
              <a:rPr lang="en-US" sz="1200" i="1" kern="1200" dirty="0">
                <a:solidFill>
                  <a:schemeClr val="tx1"/>
                </a:solidFill>
                <a:effectLst/>
                <a:latin typeface="+mn-lt"/>
                <a:ea typeface="+mn-ea"/>
                <a:cs typeface="+mn-cs"/>
              </a:rPr>
              <a:t>, “I’m sorry, I’m feeling mad right now because traffic was terrible.” </a:t>
            </a:r>
            <a:r>
              <a:rPr lang="en-US" sz="1200" kern="1200" dirty="0">
                <a:solidFill>
                  <a:schemeClr val="tx1"/>
                </a:solidFill>
                <a:effectLst/>
                <a:latin typeface="+mn-lt"/>
                <a:ea typeface="+mn-ea"/>
                <a:cs typeface="+mn-cs"/>
              </a:rPr>
              <a:t>Ask: </a:t>
            </a:r>
            <a:r>
              <a:rPr lang="en-US" sz="1200" i="1" kern="1200" dirty="0">
                <a:solidFill>
                  <a:schemeClr val="tx1"/>
                </a:solidFill>
                <a:effectLst/>
                <a:latin typeface="+mn-lt"/>
                <a:ea typeface="+mn-ea"/>
                <a:cs typeface="+mn-cs"/>
              </a:rPr>
              <a:t>How do you feel now? Do you know why I am upset?</a:t>
            </a:r>
          </a:p>
          <a:p>
            <a:pPr marL="0" lvl="1"/>
            <a:endParaRPr lang="en-US" sz="1200" i="1" kern="1200" dirty="0">
              <a:solidFill>
                <a:schemeClr val="tx1"/>
              </a:solidFill>
              <a:effectLst/>
              <a:latin typeface="+mn-lt"/>
              <a:ea typeface="+mn-ea"/>
              <a:cs typeface="+mn-cs"/>
            </a:endParaRPr>
          </a:p>
          <a:p>
            <a:pPr marL="0" lvl="1"/>
            <a:r>
              <a:rPr lang="en-US" sz="1100" i="0" dirty="0"/>
              <a:t>Give students enough time to process the question and make their decisions. </a:t>
            </a:r>
            <a:r>
              <a:rPr lang="en-US" sz="1100" i="0" baseline="0" dirty="0"/>
              <a:t> </a:t>
            </a:r>
          </a:p>
          <a:p>
            <a:pPr marL="0" lvl="1"/>
            <a:endParaRPr lang="en-US" sz="1100" i="0" kern="1200" baseline="0" dirty="0">
              <a:solidFill>
                <a:schemeClr val="tx1"/>
              </a:solidFill>
              <a:effectLst/>
              <a:latin typeface="+mn-lt"/>
              <a:ea typeface="+mn-ea"/>
              <a:cs typeface="+mn-cs"/>
            </a:endParaRPr>
          </a:p>
          <a:p>
            <a:pPr marL="0" lvl="1"/>
            <a:r>
              <a:rPr lang="en-US" sz="1100" i="0" kern="1200" baseline="0" dirty="0">
                <a:solidFill>
                  <a:schemeClr val="tx1"/>
                </a:solidFill>
                <a:effectLst/>
                <a:latin typeface="+mn-lt"/>
                <a:ea typeface="+mn-ea"/>
                <a:cs typeface="+mn-cs"/>
              </a:rPr>
              <a:t>Say: </a:t>
            </a:r>
            <a:r>
              <a:rPr lang="en-US" sz="1100" i="1" kern="1200" baseline="0" dirty="0">
                <a:solidFill>
                  <a:schemeClr val="tx1"/>
                </a:solidFill>
                <a:effectLst/>
                <a:latin typeface="+mn-lt"/>
                <a:ea typeface="+mn-ea"/>
                <a:cs typeface="+mn-cs"/>
              </a:rPr>
              <a:t>That time I actually told you why I was mad. What do you all think—can people read your minds? Do they know what you are thinking just by looking at you? Give a thumbs up for yes and a thumbs down for no.</a:t>
            </a:r>
          </a:p>
          <a:p>
            <a:pPr marL="0" lvl="1"/>
            <a:endParaRPr lang="en-US" sz="1100" i="1" kern="1200" baseline="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100" i="0" dirty="0"/>
              <a:t>Give students enough time to process the question and make their decisions. </a:t>
            </a:r>
            <a:r>
              <a:rPr lang="en-US" sz="1100" i="0" baseline="0" dirty="0"/>
              <a:t> </a:t>
            </a:r>
          </a:p>
          <a:p>
            <a:pPr marL="0" lvl="1"/>
            <a:endParaRPr lang="en-US" sz="1100" i="1" kern="1200" baseline="0" dirty="0">
              <a:solidFill>
                <a:schemeClr val="tx1"/>
              </a:solidFill>
              <a:effectLst/>
              <a:latin typeface="+mn-lt"/>
              <a:ea typeface="+mn-ea"/>
              <a:cs typeface="+mn-cs"/>
            </a:endParaRPr>
          </a:p>
          <a:p>
            <a:pPr marL="0" lvl="1"/>
            <a:r>
              <a:rPr lang="en-US" sz="1100" i="0" kern="1200" baseline="0" dirty="0">
                <a:solidFill>
                  <a:schemeClr val="tx1"/>
                </a:solidFill>
                <a:effectLst/>
                <a:latin typeface="+mn-lt"/>
                <a:ea typeface="+mn-ea"/>
                <a:cs typeface="+mn-cs"/>
              </a:rPr>
              <a:t>Say: </a:t>
            </a:r>
            <a:r>
              <a:rPr lang="en-US" sz="1100" i="1" kern="1200" baseline="0" dirty="0">
                <a:solidFill>
                  <a:schemeClr val="tx1"/>
                </a:solidFill>
                <a:effectLst/>
                <a:latin typeface="+mn-lt"/>
                <a:ea typeface="+mn-ea"/>
                <a:cs typeface="+mn-cs"/>
              </a:rPr>
              <a:t>People can’t read your mind! They</a:t>
            </a:r>
            <a:r>
              <a:rPr lang="en-US" sz="1100" i="1" kern="1200" dirty="0">
                <a:solidFill>
                  <a:schemeClr val="tx1"/>
                </a:solidFill>
                <a:effectLst/>
                <a:latin typeface="+mn-lt"/>
                <a:ea typeface="+mn-ea"/>
                <a:cs typeface="+mn-cs"/>
              </a:rPr>
              <a:t> can’t support you if they don’t know what’s going on with you,</a:t>
            </a:r>
            <a:r>
              <a:rPr lang="en-US" sz="1100" i="1" kern="1200" baseline="0" dirty="0">
                <a:solidFill>
                  <a:schemeClr val="tx1"/>
                </a:solidFill>
                <a:effectLst/>
                <a:latin typeface="+mn-lt"/>
                <a:ea typeface="+mn-ea"/>
                <a:cs typeface="+mn-cs"/>
              </a:rPr>
              <a:t> and they won’t know what’s going on with you unless you tell them. That’s why it is so important to use your words, signs, and communication boards t</a:t>
            </a:r>
            <a:r>
              <a:rPr lang="en-US" sz="1200" i="1" kern="1200" dirty="0">
                <a:solidFill>
                  <a:schemeClr val="tx1"/>
                </a:solidFill>
                <a:effectLst/>
                <a:latin typeface="+mn-lt"/>
                <a:ea typeface="+mn-ea"/>
                <a:cs typeface="+mn-cs"/>
              </a:rPr>
              <a:t>o let others know how you feel. Talking about how</a:t>
            </a:r>
            <a:r>
              <a:rPr lang="en-US" sz="1200" i="1" kern="1200" baseline="0" dirty="0">
                <a:solidFill>
                  <a:schemeClr val="tx1"/>
                </a:solidFill>
                <a:effectLst/>
                <a:latin typeface="+mn-lt"/>
                <a:ea typeface="+mn-ea"/>
                <a:cs typeface="+mn-cs"/>
              </a:rPr>
              <a:t> you feel is a super important part of a healthy </a:t>
            </a:r>
            <a:r>
              <a:rPr lang="en-US" sz="1200" i="1" kern="1200" dirty="0">
                <a:solidFill>
                  <a:schemeClr val="tx1"/>
                </a:solidFill>
                <a:effectLst/>
                <a:latin typeface="+mn-lt"/>
                <a:ea typeface="+mn-ea"/>
                <a:cs typeface="+mn-cs"/>
              </a:rPr>
              <a:t>relationship. </a:t>
            </a:r>
            <a:endParaRPr lang="en-US" sz="11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dirty="0"/>
          </a:p>
        </p:txBody>
      </p:sp>
    </p:spTree>
    <p:extLst>
      <p:ext uri="{BB962C8B-B14F-4D97-AF65-F5344CB8AC3E}">
        <p14:creationId xmlns:p14="http://schemas.microsoft.com/office/powerpoint/2010/main" val="3328206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572250"/>
          </a:xfrm>
        </p:spPr>
        <p:txBody>
          <a:bodyPr/>
          <a:lstStyle/>
          <a:p>
            <a:pPr lvl="0"/>
            <a:r>
              <a:rPr lang="en-US" kern="1200" dirty="0">
                <a:solidFill>
                  <a:schemeClr val="tx1"/>
                </a:solidFill>
                <a:effectLst/>
              </a:rPr>
              <a:t>Say:</a:t>
            </a:r>
            <a:r>
              <a:rPr lang="en-US" kern="1200" baseline="0" dirty="0">
                <a:solidFill>
                  <a:schemeClr val="tx1"/>
                </a:solidFill>
                <a:effectLst/>
              </a:rPr>
              <a:t> </a:t>
            </a:r>
            <a:r>
              <a:rPr lang="en-US" i="1" kern="1200" dirty="0">
                <a:solidFill>
                  <a:schemeClr val="tx1"/>
                </a:solidFill>
                <a:effectLst/>
              </a:rPr>
              <a:t>Does anyone know what I statements are?</a:t>
            </a:r>
            <a:r>
              <a:rPr lang="en-US" kern="1200" dirty="0">
                <a:solidFill>
                  <a:schemeClr val="tx1"/>
                </a:solidFill>
                <a:effectLst/>
              </a:rPr>
              <a:t> </a:t>
            </a:r>
          </a:p>
          <a:p>
            <a:pPr lvl="0"/>
            <a:endParaRPr lang="en-US" i="1" kern="1200" dirty="0">
              <a:solidFill>
                <a:schemeClr val="tx1"/>
              </a:solidFill>
              <a:effectLst/>
            </a:endParaRPr>
          </a:p>
          <a:p>
            <a:pPr lvl="0"/>
            <a:r>
              <a:rPr lang="en-US" i="0" dirty="0"/>
              <a:t>Give students enough time to process the question and make their decisions. </a:t>
            </a:r>
            <a:r>
              <a:rPr lang="en-US" i="0" baseline="0" dirty="0"/>
              <a:t> </a:t>
            </a:r>
          </a:p>
          <a:p>
            <a:pPr lvl="0"/>
            <a:endParaRPr lang="en-US" i="0" kern="1200" baseline="0" dirty="0">
              <a:solidFill>
                <a:schemeClr val="tx1"/>
              </a:solidFill>
              <a:effectLst/>
            </a:endParaRPr>
          </a:p>
          <a:p>
            <a:pPr lvl="0"/>
            <a:r>
              <a:rPr lang="en-US" i="0" kern="1200" baseline="0" dirty="0">
                <a:solidFill>
                  <a:schemeClr val="tx1"/>
                </a:solidFill>
                <a:effectLst/>
              </a:rPr>
              <a:t>Say: </a:t>
            </a:r>
            <a:r>
              <a:rPr lang="en-US" i="1" kern="1200" dirty="0">
                <a:solidFill>
                  <a:schemeClr val="tx1"/>
                </a:solidFill>
                <a:effectLst/>
              </a:rPr>
              <a:t>I statements start with the word “I.” You can use an I statement to let other people know how you feel. Today you are going to practice using “I feel” statements.</a:t>
            </a:r>
          </a:p>
          <a:p>
            <a:pPr lvl="0"/>
            <a:endParaRPr lang="en-US" i="1" kern="1200" dirty="0">
              <a:solidFill>
                <a:schemeClr val="tx1"/>
              </a:solidFill>
              <a:effectLst/>
            </a:endParaRPr>
          </a:p>
          <a:p>
            <a:pPr lvl="0"/>
            <a:r>
              <a:rPr lang="en-US" i="1" kern="1200" dirty="0">
                <a:solidFill>
                  <a:schemeClr val="tx1"/>
                </a:solidFill>
                <a:effectLst/>
              </a:rPr>
              <a:t>So, for example, if someone came and grabbed your phone without asking, how would you feel? </a:t>
            </a:r>
          </a:p>
          <a:p>
            <a:pPr lvl="0"/>
            <a:endParaRPr lang="en-US" i="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 </a:t>
            </a:r>
            <a:r>
              <a:rPr lang="en-US" i="0" baseline="0" dirty="0"/>
              <a:t>Allow students to share answers out loud or point to pictures on the Important Words Sheet.</a:t>
            </a:r>
            <a:r>
              <a:rPr lang="en-US" kern="1200" dirty="0">
                <a:solidFill>
                  <a:schemeClr val="tx1"/>
                </a:solidFill>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a:solidFill>
                  <a:schemeClr val="tx1"/>
                </a:solidFill>
                <a:effectLst/>
              </a:rPr>
              <a:t>Say: </a:t>
            </a:r>
            <a:r>
              <a:rPr lang="en-US" i="1" kern="1200" dirty="0">
                <a:solidFill>
                  <a:schemeClr val="tx1"/>
                </a:solidFill>
                <a:effectLst/>
              </a:rPr>
              <a:t>You might be mad. You could yell at the person, “You can’t just take my phone without asking. You’re a horrible person and no one likes you.” Do you think this is a good way to respond? How might it make the person feel?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kern="1200" dirty="0">
              <a:solidFill>
                <a:schemeClr val="tx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Give students enough time to process the question and make their decisions.</a:t>
            </a:r>
            <a:r>
              <a:rPr lang="en-US" i="0" baseline="0" dirty="0"/>
              <a:t> Emphasize that responding in this way is likely to upset the other person, and it might make the situation worse.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kern="1200" dirty="0">
              <a:solidFill>
                <a:schemeClr val="tx1"/>
              </a:solidFill>
              <a:effectLst/>
            </a:endParaRPr>
          </a:p>
          <a:p>
            <a:pPr lvl="0"/>
            <a:r>
              <a:rPr lang="en-US" kern="1200" dirty="0">
                <a:solidFill>
                  <a:schemeClr val="tx1"/>
                </a:solidFill>
                <a:effectLst/>
              </a:rPr>
              <a:t>Say: </a:t>
            </a:r>
            <a:r>
              <a:rPr lang="en-US" i="1" kern="1200" dirty="0">
                <a:solidFill>
                  <a:schemeClr val="tx1"/>
                </a:solidFill>
                <a:effectLst/>
              </a:rPr>
              <a:t>Instead, you could use an I statement to respond. Can anyone think of an “I feel” statement you could use if someone took your phone without asking?</a:t>
            </a:r>
            <a:r>
              <a:rPr lang="en-US" kern="1200" dirty="0">
                <a:solidFill>
                  <a:schemeClr val="tx1"/>
                </a:solidFill>
                <a:effectLst/>
              </a:rPr>
              <a:t> </a:t>
            </a:r>
          </a:p>
          <a:p>
            <a:pPr lvl="0"/>
            <a:endParaRPr lang="en-US" i="1" kern="1200" dirty="0">
              <a:solidFill>
                <a:schemeClr val="tx1"/>
              </a:solidFill>
              <a:effectLst/>
            </a:endParaRPr>
          </a:p>
          <a:p>
            <a:pPr lvl="0"/>
            <a:r>
              <a:rPr lang="en-US" i="0" dirty="0"/>
              <a:t>Give students enough time to process the question and make their decisions.</a:t>
            </a:r>
            <a:r>
              <a:rPr lang="en-US" i="0" baseline="0" dirty="0"/>
              <a:t> One example includes</a:t>
            </a:r>
            <a:r>
              <a:rPr lang="en-US" i="1" baseline="0" dirty="0"/>
              <a:t>: </a:t>
            </a:r>
            <a:r>
              <a:rPr lang="en-US" i="1" kern="1200" dirty="0">
                <a:solidFill>
                  <a:schemeClr val="tx1"/>
                </a:solidFill>
                <a:effectLst/>
              </a:rPr>
              <a:t>I feel mad when you take my phone without asking. Please give it back. </a:t>
            </a:r>
          </a:p>
          <a:p>
            <a:pPr lvl="0"/>
            <a:endParaRPr lang="en-US" i="1" kern="1200" dirty="0">
              <a:solidFill>
                <a:schemeClr val="tx1"/>
              </a:solidFill>
              <a:effectLst/>
            </a:endParaRPr>
          </a:p>
          <a:p>
            <a:pPr lvl="0"/>
            <a:r>
              <a:rPr lang="en-US" i="0" kern="1200" dirty="0">
                <a:solidFill>
                  <a:schemeClr val="tx1"/>
                </a:solidFill>
                <a:effectLst/>
              </a:rPr>
              <a:t>Say:</a:t>
            </a:r>
            <a:r>
              <a:rPr lang="en-US" i="0" kern="1200" baseline="0" dirty="0">
                <a:solidFill>
                  <a:schemeClr val="tx1"/>
                </a:solidFill>
                <a:effectLst/>
              </a:rPr>
              <a:t> </a:t>
            </a:r>
            <a:r>
              <a:rPr lang="en-US" i="1" kern="1200" dirty="0">
                <a:solidFill>
                  <a:schemeClr val="tx1"/>
                </a:solidFill>
                <a:effectLst/>
              </a:rPr>
              <a:t>Do you think using an I statement might work better than</a:t>
            </a:r>
            <a:r>
              <a:rPr lang="en-US" i="1" kern="1200" baseline="0" dirty="0">
                <a:solidFill>
                  <a:schemeClr val="tx1"/>
                </a:solidFill>
                <a:effectLst/>
              </a:rPr>
              <a:t> yelling at the person who took your phone</a:t>
            </a:r>
            <a:r>
              <a:rPr lang="en-US" i="1" kern="1200" dirty="0">
                <a:solidFill>
                  <a:schemeClr val="tx1"/>
                </a:solidFill>
                <a:effectLst/>
              </a:rPr>
              <a:t>? Why?</a:t>
            </a:r>
          </a:p>
          <a:p>
            <a:pPr lvl="0"/>
            <a:endParaRPr lang="en-US" kern="1200" dirty="0">
              <a:solidFill>
                <a:schemeClr val="tx1"/>
              </a:solidFill>
              <a:effectLst/>
            </a:endParaRPr>
          </a:p>
          <a:p>
            <a:pPr lvl="0"/>
            <a:r>
              <a:rPr lang="en-US" i="0" dirty="0"/>
              <a:t>Give students enough time to process the question and make their decisions. </a:t>
            </a:r>
            <a:r>
              <a:rPr lang="en-US" i="0" baseline="0" dirty="0"/>
              <a:t>You can c</a:t>
            </a:r>
            <a:r>
              <a:rPr lang="en-US" kern="1200" dirty="0">
                <a:solidFill>
                  <a:schemeClr val="tx1"/>
                </a:solidFill>
                <a:effectLst/>
              </a:rPr>
              <a:t>onnect back to the</a:t>
            </a:r>
            <a:r>
              <a:rPr lang="en-US" kern="1200" baseline="0" dirty="0">
                <a:solidFill>
                  <a:schemeClr val="tx1"/>
                </a:solidFill>
                <a:effectLst/>
              </a:rPr>
              <a:t> </a:t>
            </a:r>
            <a:r>
              <a:rPr lang="en-US" kern="1200" dirty="0">
                <a:solidFill>
                  <a:schemeClr val="tx1"/>
                </a:solidFill>
                <a:effectLst/>
              </a:rPr>
              <a:t>earlier discussion about how people cannot read students’ minds, and it is therefore important to know how to tell others how you are feeling.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dirty="0"/>
          </a:p>
        </p:txBody>
      </p:sp>
    </p:spTree>
    <p:extLst>
      <p:ext uri="{BB962C8B-B14F-4D97-AF65-F5344CB8AC3E}">
        <p14:creationId xmlns:p14="http://schemas.microsoft.com/office/powerpoint/2010/main" val="95038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Say: </a:t>
            </a:r>
            <a:r>
              <a:rPr lang="en-US" sz="1200" i="1" kern="1200" dirty="0">
                <a:solidFill>
                  <a:schemeClr val="tx1"/>
                </a:solidFill>
                <a:effectLst/>
                <a:latin typeface="+mn-lt"/>
                <a:ea typeface="+mn-ea"/>
                <a:cs typeface="+mn-cs"/>
              </a:rPr>
              <a:t>Throughout the year, we are going to add tools into our Healthy Relationship Toolbox. These are things you can use to have healthy relationships. I Statements is the first tool in our toolbox.</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34080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34438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26558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84943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230695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647239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685179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59747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373179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923598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162991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58881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77680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793712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839707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76313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5/1/26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933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56696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5/1/26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568938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5/1/26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2946020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5/1/26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6013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3888310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5/1/26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dirty="0"/>
          </a:p>
        </p:txBody>
      </p:sp>
    </p:spTree>
    <p:extLst>
      <p:ext uri="{BB962C8B-B14F-4D97-AF65-F5344CB8AC3E}">
        <p14:creationId xmlns:p14="http://schemas.microsoft.com/office/powerpoint/2010/main" val="115977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5/1/26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dirty="0"/>
          </a:p>
        </p:txBody>
      </p:sp>
      <p:sp>
        <p:nvSpPr>
          <p:cNvPr id="7" name="TextBox 6">
            <a:extLst>
              <a:ext uri="{FF2B5EF4-FFF2-40B4-BE49-F238E27FC236}">
                <a16:creationId xmlns:a16="http://schemas.microsoft.com/office/drawing/2014/main" id="{110ABC11-F7F1-BDF1-6524-375B78C0AF47}"/>
              </a:ext>
            </a:extLst>
          </p:cNvPr>
          <p:cNvSpPr txBox="1"/>
          <p:nvPr userDrawn="1"/>
        </p:nvSpPr>
        <p:spPr>
          <a:xfrm rot="20225410">
            <a:off x="2276522" y="1843950"/>
            <a:ext cx="8236458" cy="3170099"/>
          </a:xfrm>
          <a:prstGeom prst="rect">
            <a:avLst/>
          </a:prstGeom>
          <a:noFill/>
        </p:spPr>
        <p:txBody>
          <a:bodyPr wrap="square">
            <a:spAutoFit/>
          </a:bodyPr>
          <a:lstStyle/>
          <a:p>
            <a:r>
              <a:rPr lang="en-US" sz="20000" b="1" dirty="0">
                <a:solidFill>
                  <a:schemeClr val="accent3">
                    <a:lumMod val="20000"/>
                    <a:lumOff val="80000"/>
                  </a:schemeClr>
                </a:solidFill>
              </a:rPr>
              <a:t>DRAFT</a:t>
            </a:r>
          </a:p>
        </p:txBody>
      </p:sp>
    </p:spTree>
    <p:extLst>
      <p:ext uri="{BB962C8B-B14F-4D97-AF65-F5344CB8AC3E}">
        <p14:creationId xmlns:p14="http://schemas.microsoft.com/office/powerpoint/2010/main" val="1017130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2.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3.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4.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6.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4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5.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0.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3.xml"/><Relationship Id="rId5" Type="http://schemas.openxmlformats.org/officeDocument/2006/relationships/image" Target="../media/image58.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23.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7147" t="37681" r="37800" b="44734"/>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6" y="0"/>
            <a:ext cx="12204526" cy="6858000"/>
          </a:xfrm>
          <a:prstGeom prst="rect">
            <a:avLst/>
          </a:prstGeom>
        </p:spPr>
      </p:pic>
      <p:sp>
        <p:nvSpPr>
          <p:cNvPr id="6"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pic>
        <p:nvPicPr>
          <p:cNvPr id="3" name="Picture 2"/>
          <p:cNvPicPr>
            <a:picLocks noChangeAspect="1"/>
          </p:cNvPicPr>
          <p:nvPr/>
        </p:nvPicPr>
        <p:blipFill>
          <a:blip r:embed="rId5"/>
          <a:stretch>
            <a:fillRect/>
          </a:stretch>
        </p:blipFill>
        <p:spPr>
          <a:xfrm>
            <a:off x="1346944" y="967409"/>
            <a:ext cx="6267231" cy="969348"/>
          </a:xfrm>
          <a:prstGeom prst="rect">
            <a:avLst/>
          </a:prstGeom>
        </p:spPr>
      </p:pic>
    </p:spTree>
    <p:extLst>
      <p:ext uri="{BB962C8B-B14F-4D97-AF65-F5344CB8AC3E}">
        <p14:creationId xmlns:p14="http://schemas.microsoft.com/office/powerpoint/2010/main" val="180780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3450755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Feelings check-in</a:t>
            </a:r>
          </a:p>
        </p:txBody>
      </p:sp>
      <p:sp>
        <p:nvSpPr>
          <p:cNvPr id="11" name="TextBox 10"/>
          <p:cNvSpPr txBox="1"/>
          <p:nvPr/>
        </p:nvSpPr>
        <p:spPr>
          <a:xfrm>
            <a:off x="3823047" y="236161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feelings</a:t>
            </a:r>
          </a:p>
        </p:txBody>
      </p:sp>
      <p:sp>
        <p:nvSpPr>
          <p:cNvPr id="12" name="TextBox 11"/>
          <p:cNvSpPr txBox="1"/>
          <p:nvPr/>
        </p:nvSpPr>
        <p:spPr>
          <a:xfrm>
            <a:off x="5030662"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407210" y="5657913"/>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Feelings worksheet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4451" b="52831"/>
          <a:stretch/>
        </p:blipFill>
        <p:spPr>
          <a:xfrm>
            <a:off x="6497947" y="844526"/>
            <a:ext cx="1368835" cy="14245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051" t="15897" r="20603" b="34872"/>
          <a:stretch/>
        </p:blipFill>
        <p:spPr>
          <a:xfrm>
            <a:off x="2566425" y="4492788"/>
            <a:ext cx="2389288" cy="1220062"/>
          </a:xfrm>
          <a:prstGeom prst="rect">
            <a:avLst/>
          </a:prstGeom>
        </p:spPr>
      </p:pic>
      <p:sp>
        <p:nvSpPr>
          <p:cNvPr id="15" name="TextBox 14"/>
          <p:cNvSpPr txBox="1"/>
          <p:nvPr/>
        </p:nvSpPr>
        <p:spPr>
          <a:xfrm>
            <a:off x="4265919" y="356615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452554" y="3174233"/>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1276"/>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5212" r="51426" b="51437"/>
            <a:stretch/>
          </p:blipFill>
          <p:spPr>
            <a:xfrm>
              <a:off x="-4978423" y="4089371"/>
              <a:ext cx="1689838" cy="198009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243" t="48376" r="75438"/>
            <a:stretch/>
          </p:blipFill>
          <p:spPr>
            <a:xfrm>
              <a:off x="-6658402" y="4322292"/>
              <a:ext cx="1651110" cy="2060476"/>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48272" r="27305" b="51437"/>
            <a:stretch/>
          </p:blipFill>
          <p:spPr>
            <a:xfrm>
              <a:off x="-3395774" y="4089371"/>
              <a:ext cx="1736263" cy="1946031"/>
            </a:xfrm>
            <a:prstGeom prst="rect">
              <a:avLst/>
            </a:prstGeom>
          </p:spPr>
        </p:pic>
      </p:grpSp>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7" name="Picture 26"/>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9111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131412" y="2738467"/>
            <a:ext cx="6039560" cy="30840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9096" y="207128"/>
            <a:ext cx="11206142" cy="6316763"/>
          </a:xfrm>
          <a:prstGeom prst="rect">
            <a:avLst/>
          </a:prstGeom>
        </p:spPr>
      </p:pic>
      <p:sp>
        <p:nvSpPr>
          <p:cNvPr id="2" name="TextBox 1"/>
          <p:cNvSpPr txBox="1"/>
          <p:nvPr/>
        </p:nvSpPr>
        <p:spPr>
          <a:xfrm>
            <a:off x="4852234" y="829580"/>
            <a:ext cx="6318738" cy="1446550"/>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Your sister breaks your phone.</a:t>
            </a: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34997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894532" y="2192560"/>
            <a:ext cx="6039560" cy="30840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42789" y="1079320"/>
            <a:ext cx="10013813" cy="5644662"/>
          </a:xfrm>
          <a:prstGeom prst="rect">
            <a:avLst/>
          </a:prstGeom>
        </p:spPr>
      </p:pic>
      <p:sp>
        <p:nvSpPr>
          <p:cNvPr id="5" name="TextBox 4"/>
          <p:cNvSpPr txBox="1"/>
          <p:nvPr/>
        </p:nvSpPr>
        <p:spPr>
          <a:xfrm>
            <a:off x="4739827" y="323468"/>
            <a:ext cx="6893490" cy="1446550"/>
          </a:xfrm>
          <a:prstGeom prst="rect">
            <a:avLst/>
          </a:prstGeom>
          <a:noFill/>
        </p:spPr>
        <p:txBody>
          <a:bodyPr wrap="square" rtlCol="0">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Someone sits too</a:t>
            </a:r>
          </a:p>
          <a:p>
            <a:pPr algn="ctr"/>
            <a:r>
              <a:rPr lang="en-US" sz="4400" b="1" dirty="0">
                <a:latin typeface="Tahoma" panose="020B0604030504040204" pitchFamily="34" charset="0"/>
                <a:ea typeface="Tahoma" panose="020B0604030504040204" pitchFamily="34" charset="0"/>
                <a:cs typeface="Tahoma" panose="020B0604030504040204" pitchFamily="34" charset="0"/>
              </a:rPr>
              <a:t>close to you on the bus.</a:t>
            </a:r>
          </a:p>
        </p:txBody>
      </p:sp>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58649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461630" y="2768572"/>
            <a:ext cx="6039560" cy="30840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1598" y="1208604"/>
            <a:ext cx="10186584" cy="5742051"/>
          </a:xfrm>
          <a:prstGeom prst="rect">
            <a:avLst/>
          </a:prstGeom>
        </p:spPr>
      </p:pic>
      <p:sp>
        <p:nvSpPr>
          <p:cNvPr id="5" name="TextBox 4"/>
          <p:cNvSpPr txBox="1"/>
          <p:nvPr/>
        </p:nvSpPr>
        <p:spPr>
          <a:xfrm>
            <a:off x="5158154" y="829580"/>
            <a:ext cx="6752492"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BFF doesn’t show up to a movie.</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162429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747962" y="2839673"/>
            <a:ext cx="6039560" cy="308403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7895" y="175847"/>
            <a:ext cx="12166314" cy="6858000"/>
          </a:xfrm>
          <a:prstGeom prst="rect">
            <a:avLst/>
          </a:prstGeom>
        </p:spPr>
      </p:pic>
      <p:sp>
        <p:nvSpPr>
          <p:cNvPr id="5" name="TextBox 4"/>
          <p:cNvSpPr txBox="1"/>
          <p:nvPr/>
        </p:nvSpPr>
        <p:spPr>
          <a:xfrm>
            <a:off x="4886283" y="707249"/>
            <a:ext cx="6752492" cy="1938992"/>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parent says you</a:t>
            </a:r>
          </a:p>
          <a:p>
            <a:pPr algn="ctr"/>
            <a:r>
              <a:rPr lang="en-US" sz="4000" b="1" dirty="0">
                <a:latin typeface="Tahoma" panose="020B0604030504040204" pitchFamily="34" charset="0"/>
                <a:ea typeface="Tahoma" panose="020B0604030504040204" pitchFamily="34" charset="0"/>
                <a:cs typeface="Tahoma" panose="020B0604030504040204" pitchFamily="34" charset="0"/>
              </a:rPr>
              <a:t>can’t hang out </a:t>
            </a:r>
          </a:p>
          <a:p>
            <a:pPr algn="ctr"/>
            <a:r>
              <a:rPr lang="en-US" sz="4000" b="1" dirty="0">
                <a:latin typeface="Tahoma" panose="020B0604030504040204" pitchFamily="34" charset="0"/>
                <a:ea typeface="Tahoma" panose="020B0604030504040204" pitchFamily="34" charset="0"/>
                <a:cs typeface="Tahoma" panose="020B0604030504040204" pitchFamily="34" charset="0"/>
              </a:rPr>
              <a:t>with your friends.</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05274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6539924" y="2025619"/>
            <a:ext cx="5535166" cy="28264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5853"/>
            <a:ext cx="8018584" cy="4539801"/>
          </a:xfrm>
          <a:prstGeom prst="rect">
            <a:avLst/>
          </a:prstGeom>
        </p:spPr>
      </p:pic>
      <p:sp>
        <p:nvSpPr>
          <p:cNvPr id="5" name="TextBox 4"/>
          <p:cNvSpPr txBox="1"/>
          <p:nvPr/>
        </p:nvSpPr>
        <p:spPr>
          <a:xfrm>
            <a:off x="2286104" y="460096"/>
            <a:ext cx="6752492"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coworker bosses</a:t>
            </a:r>
          </a:p>
          <a:p>
            <a:pPr algn="ctr"/>
            <a:r>
              <a:rPr lang="en-US" sz="4000" b="1" dirty="0">
                <a:latin typeface="Tahoma" panose="020B0604030504040204" pitchFamily="34" charset="0"/>
                <a:ea typeface="Tahoma" panose="020B0604030504040204" pitchFamily="34" charset="0"/>
                <a:cs typeface="Tahoma" panose="020B0604030504040204" pitchFamily="34" charset="0"/>
              </a:rPr>
              <a:t>you around at work.</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241281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832" t="6144" r="78000" b="69150"/>
          <a:stretch/>
        </p:blipFill>
        <p:spPr>
          <a:xfrm>
            <a:off x="-35170" y="-17585"/>
            <a:ext cx="2088777" cy="169433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6539924" y="2455380"/>
            <a:ext cx="5535166" cy="282646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70" y="1263717"/>
            <a:ext cx="8641288" cy="5049159"/>
          </a:xfrm>
          <a:prstGeom prst="rect">
            <a:avLst/>
          </a:prstGeom>
        </p:spPr>
      </p:pic>
      <p:sp>
        <p:nvSpPr>
          <p:cNvPr id="5" name="TextBox 4"/>
          <p:cNvSpPr txBox="1"/>
          <p:nvPr/>
        </p:nvSpPr>
        <p:spPr>
          <a:xfrm>
            <a:off x="6087554" y="1131941"/>
            <a:ext cx="6104446" cy="1323439"/>
          </a:xfrm>
          <a:prstGeom prst="rect">
            <a:avLst/>
          </a:prstGeom>
          <a:noFill/>
        </p:spPr>
        <p:txBody>
          <a:bodyPr wrap="square" rtlCol="0">
            <a:spAutoFit/>
          </a:bodyPr>
          <a:lstStyle/>
          <a:p>
            <a:pPr algn="ctr"/>
            <a:r>
              <a:rPr lang="en-US" sz="4000" b="1" dirty="0">
                <a:latin typeface="Tahoma" panose="020B0604030504040204" pitchFamily="34" charset="0"/>
                <a:ea typeface="Tahoma" panose="020B0604030504040204" pitchFamily="34" charset="0"/>
                <a:cs typeface="Tahoma" panose="020B0604030504040204" pitchFamily="34" charset="0"/>
              </a:rPr>
              <a:t>Your friend calls </a:t>
            </a:r>
          </a:p>
          <a:p>
            <a:pPr algn="ctr"/>
            <a:r>
              <a:rPr lang="en-US" sz="4000" b="1" dirty="0">
                <a:latin typeface="Tahoma" panose="020B0604030504040204" pitchFamily="34" charset="0"/>
                <a:ea typeface="Tahoma" panose="020B0604030504040204" pitchFamily="34" charset="0"/>
                <a:cs typeface="Tahoma" panose="020B0604030504040204" pitchFamily="34" charset="0"/>
              </a:rPr>
              <a:t>you a mean name.</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176580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391" y="1711385"/>
            <a:ext cx="8058610" cy="4685181"/>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4433" r="27298"/>
          <a:stretch/>
        </p:blipFill>
        <p:spPr>
          <a:xfrm>
            <a:off x="890953" y="1596062"/>
            <a:ext cx="3242438" cy="3786554"/>
          </a:xfrm>
          <a:prstGeom prst="rect">
            <a:avLst/>
          </a:prstGeom>
        </p:spPr>
      </p:pic>
      <p:sp>
        <p:nvSpPr>
          <p:cNvPr id="2" name="TextBox 1"/>
          <p:cNvSpPr txBox="1"/>
          <p:nvPr/>
        </p:nvSpPr>
        <p:spPr>
          <a:xfrm>
            <a:off x="4419600" y="327573"/>
            <a:ext cx="4665784"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Self-care</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243" t="48376" r="75438"/>
          <a:stretch/>
        </p:blipFill>
        <p:spPr>
          <a:xfrm>
            <a:off x="1750171" y="4956148"/>
            <a:ext cx="1524001" cy="1901852"/>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70415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Feelings check-in</a:t>
            </a:r>
          </a:p>
        </p:txBody>
      </p:sp>
      <p:sp>
        <p:nvSpPr>
          <p:cNvPr id="11" name="TextBox 10"/>
          <p:cNvSpPr txBox="1"/>
          <p:nvPr/>
        </p:nvSpPr>
        <p:spPr>
          <a:xfrm>
            <a:off x="3823047" y="236161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feelings</a:t>
            </a:r>
          </a:p>
        </p:txBody>
      </p:sp>
      <p:sp>
        <p:nvSpPr>
          <p:cNvPr id="12" name="TextBox 11"/>
          <p:cNvSpPr txBox="1"/>
          <p:nvPr/>
        </p:nvSpPr>
        <p:spPr>
          <a:xfrm>
            <a:off x="5030662"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407210" y="5657913"/>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Feelings worksheet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4451" b="52831"/>
          <a:stretch/>
        </p:blipFill>
        <p:spPr>
          <a:xfrm>
            <a:off x="6497947" y="844526"/>
            <a:ext cx="1368835" cy="14245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051" t="15897" r="20603" b="34872"/>
          <a:stretch/>
        </p:blipFill>
        <p:spPr>
          <a:xfrm>
            <a:off x="2566425" y="4492788"/>
            <a:ext cx="2389288" cy="1220062"/>
          </a:xfrm>
          <a:prstGeom prst="rect">
            <a:avLst/>
          </a:prstGeom>
        </p:spPr>
      </p:pic>
      <p:sp>
        <p:nvSpPr>
          <p:cNvPr id="15" name="TextBox 14"/>
          <p:cNvSpPr txBox="1"/>
          <p:nvPr/>
        </p:nvSpPr>
        <p:spPr>
          <a:xfrm>
            <a:off x="4265919" y="356615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452554" y="3174233"/>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1276"/>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5212" r="51426" b="51437"/>
            <a:stretch/>
          </p:blipFill>
          <p:spPr>
            <a:xfrm>
              <a:off x="-4978423" y="4089371"/>
              <a:ext cx="1689838" cy="198009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243" t="48376" r="75438"/>
            <a:stretch/>
          </p:blipFill>
          <p:spPr>
            <a:xfrm>
              <a:off x="-6658402" y="4322292"/>
              <a:ext cx="1651110" cy="2060476"/>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48272" r="27305" b="51437"/>
            <a:stretch/>
          </p:blipFill>
          <p:spPr>
            <a:xfrm>
              <a:off x="-3395774" y="4089371"/>
              <a:ext cx="1736263" cy="1946031"/>
            </a:xfrm>
            <a:prstGeom prst="rect">
              <a:avLst/>
            </a:prstGeom>
          </p:spPr>
        </p:pic>
      </p:grpSp>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377423" y="2058318"/>
            <a:ext cx="1452282" cy="1246094"/>
          </a:xfrm>
          <a:prstGeom prst="rect">
            <a:avLst/>
          </a:prstGeom>
        </p:spPr>
      </p:pic>
      <p:pic>
        <p:nvPicPr>
          <p:cNvPr id="25" name="Picture 24"/>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402475" y="3110502"/>
            <a:ext cx="1452282" cy="1246094"/>
          </a:xfrm>
          <a:prstGeom prst="rect">
            <a:avLst/>
          </a:prstGeom>
        </p:spPr>
      </p:pic>
      <p:pic>
        <p:nvPicPr>
          <p:cNvPr id="26" name="Picture 25"/>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442141" y="4177300"/>
            <a:ext cx="1452282" cy="1246094"/>
          </a:xfrm>
          <a:prstGeom prst="rect">
            <a:avLst/>
          </a:prstGeom>
        </p:spPr>
      </p:pic>
      <p:pic>
        <p:nvPicPr>
          <p:cNvPr id="28" name="Picture 27"/>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261267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59"/>
              <a:ext cx="1580866"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need help</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Yes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77273"/>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No</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9"/>
              <a:ext cx="1543050"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Adult</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31216"/>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600"/>
                </a:spcBef>
              </a:pP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Trust</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31271"/>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have a question</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51580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Take a break</a:t>
              </a:r>
            </a:p>
          </p:txBody>
        </p:sp>
        <p:pic>
          <p:nvPicPr>
            <p:cNvPr id="8" name="Picture 7"/>
            <p:cNvPicPr>
              <a:picLocks noChangeAspect="1"/>
            </p:cNvPicPr>
            <p:nvPr/>
          </p:nvPicPr>
          <p:blipFill rotWithShape="1">
            <a:blip r:embed="rId10">
              <a:extLst>
                <a:ext uri="{28A0092B-C50C-407E-A947-70E740481C1C}">
                  <a14:useLocalDpi xmlns:a14="http://schemas.microsoft.com/office/drawing/2010/main" val="0"/>
                </a:ext>
              </a:extLst>
            </a:blip>
            <a:srcRect t="15162" b="14898"/>
            <a:stretch/>
          </p:blipFill>
          <p:spPr>
            <a:xfrm>
              <a:off x="3280627" y="5349240"/>
              <a:ext cx="1801372" cy="1074420"/>
            </a:xfrm>
            <a:prstGeom prst="rect">
              <a:avLst/>
            </a:prstGeom>
          </p:spPr>
        </p:pic>
      </p:grpSp>
      <p:sp>
        <p:nvSpPr>
          <p:cNvPr id="60" name="Rectangle 59"/>
          <p:cNvSpPr/>
          <p:nvPr/>
        </p:nvSpPr>
        <p:spPr>
          <a:xfrm>
            <a:off x="6459143" y="6621481"/>
            <a:ext cx="4531998" cy="246221"/>
          </a:xfrm>
          <a:prstGeom prst="rect">
            <a:avLst/>
          </a:prstGeom>
        </p:spPr>
        <p:txBody>
          <a:bodyPr wrap="square">
            <a:spAutoFit/>
          </a:bodyPr>
          <a:lstStyle/>
          <a:p>
            <a:r>
              <a:rPr lang="en-US" sz="1000" dirty="0">
                <a:solidFill>
                  <a:srgbClr val="3D4046"/>
                </a:solidFill>
                <a:latin typeface="Tahoma" panose="020B0604030504040204" pitchFamily="34" charset="0"/>
                <a:ea typeface="Tahoma" panose="020B0604030504040204" pitchFamily="34" charset="0"/>
                <a:cs typeface="Tahoma" panose="020B0604030504040204" pitchFamily="34" charset="0"/>
              </a:rPr>
              <a:t>Copyright © 2021 SymbolStix, LLC. All rights reserved. Used with Permission.</a:t>
            </a:r>
            <a:endParaRPr lang="en-US" sz="1000"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p:cNvGrpSpPr/>
          <p:nvPr/>
        </p:nvGrpSpPr>
        <p:grpSpPr>
          <a:xfrm>
            <a:off x="3855987" y="1393712"/>
            <a:ext cx="1782330" cy="1554272"/>
            <a:chOff x="3855987" y="1393712"/>
            <a:chExt cx="1782330" cy="1554272"/>
          </a:xfrm>
        </p:grpSpPr>
        <p:sp>
          <p:nvSpPr>
            <p:cNvPr id="41" name="TextBox 40"/>
            <p:cNvSpPr txBox="1"/>
            <p:nvPr/>
          </p:nvSpPr>
          <p:spPr>
            <a:xfrm>
              <a:off x="3855987" y="1393712"/>
              <a:ext cx="1782330"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Feelings</a:t>
              </a:r>
            </a:p>
          </p:txBody>
        </p:sp>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70794" y="1445676"/>
              <a:ext cx="1414514" cy="1206286"/>
            </a:xfrm>
            <a:prstGeom prst="rect">
              <a:avLst/>
            </a:prstGeom>
          </p:spPr>
        </p:pic>
      </p:grpSp>
      <p:grpSp>
        <p:nvGrpSpPr>
          <p:cNvPr id="26" name="Group 25"/>
          <p:cNvGrpSpPr/>
          <p:nvPr/>
        </p:nvGrpSpPr>
        <p:grpSpPr>
          <a:xfrm>
            <a:off x="6776987" y="1376935"/>
            <a:ext cx="1782330" cy="1583749"/>
            <a:chOff x="6776987" y="1376935"/>
            <a:chExt cx="1782330" cy="1583749"/>
          </a:xfrm>
        </p:grpSpPr>
        <p:sp>
          <p:nvSpPr>
            <p:cNvPr id="47" name="TextBox 46"/>
            <p:cNvSpPr txBox="1"/>
            <p:nvPr/>
          </p:nvSpPr>
          <p:spPr>
            <a:xfrm>
              <a:off x="6776987" y="1406412"/>
              <a:ext cx="1782330"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I Statements</a:t>
              </a:r>
            </a:p>
          </p:txBody>
        </p:sp>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71288" y="1376935"/>
              <a:ext cx="1461512" cy="1246365"/>
            </a:xfrm>
            <a:prstGeom prst="rect">
              <a:avLst/>
            </a:prstGeom>
          </p:spPr>
        </p:pic>
      </p:grpSp>
      <p:grpSp>
        <p:nvGrpSpPr>
          <p:cNvPr id="29" name="Group 28"/>
          <p:cNvGrpSpPr/>
          <p:nvPr/>
        </p:nvGrpSpPr>
        <p:grpSpPr>
          <a:xfrm>
            <a:off x="9863087" y="1406412"/>
            <a:ext cx="1782330" cy="1554272"/>
            <a:chOff x="9863087" y="1406412"/>
            <a:chExt cx="1782330" cy="1554272"/>
          </a:xfrm>
        </p:grpSpPr>
        <p:sp>
          <p:nvSpPr>
            <p:cNvPr id="49" name="TextBox 48"/>
            <p:cNvSpPr txBox="1"/>
            <p:nvPr/>
          </p:nvSpPr>
          <p:spPr>
            <a:xfrm>
              <a:off x="9863087" y="1406412"/>
              <a:ext cx="1782330"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Nervous</a:t>
              </a:r>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089017" y="1517349"/>
              <a:ext cx="1330469" cy="1134613"/>
            </a:xfrm>
            <a:prstGeom prst="rect">
              <a:avLst/>
            </a:prstGeom>
          </p:spPr>
        </p:pic>
      </p:grpSp>
      <p:grpSp>
        <p:nvGrpSpPr>
          <p:cNvPr id="28" name="Group 27"/>
          <p:cNvGrpSpPr/>
          <p:nvPr/>
        </p:nvGrpSpPr>
        <p:grpSpPr>
          <a:xfrm>
            <a:off x="3861661" y="3201894"/>
            <a:ext cx="1776656" cy="1554272"/>
            <a:chOff x="3861661" y="3201894"/>
            <a:chExt cx="1776656" cy="1554272"/>
          </a:xfrm>
        </p:grpSpPr>
        <p:sp>
          <p:nvSpPr>
            <p:cNvPr id="46" name="TextBox 45"/>
            <p:cNvSpPr txBox="1"/>
            <p:nvPr/>
          </p:nvSpPr>
          <p:spPr>
            <a:xfrm>
              <a:off x="3861661" y="3201894"/>
              <a:ext cx="1776656"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Tired</a:t>
              </a:r>
            </a:p>
          </p:txBody>
        </p:sp>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62637" y="3305261"/>
              <a:ext cx="1340883" cy="1143494"/>
            </a:xfrm>
            <a:prstGeom prst="rect">
              <a:avLst/>
            </a:prstGeom>
          </p:spPr>
        </p:pic>
      </p:grpSp>
      <p:grpSp>
        <p:nvGrpSpPr>
          <p:cNvPr id="27" name="Group 26"/>
          <p:cNvGrpSpPr/>
          <p:nvPr/>
        </p:nvGrpSpPr>
        <p:grpSpPr>
          <a:xfrm>
            <a:off x="6782661" y="3214594"/>
            <a:ext cx="1776656" cy="1554272"/>
            <a:chOff x="6782661" y="3214594"/>
            <a:chExt cx="1776656" cy="1554272"/>
          </a:xfrm>
        </p:grpSpPr>
        <p:sp>
          <p:nvSpPr>
            <p:cNvPr id="48" name="TextBox 47"/>
            <p:cNvSpPr txBox="1"/>
            <p:nvPr/>
          </p:nvSpPr>
          <p:spPr>
            <a:xfrm>
              <a:off x="6782661" y="3214594"/>
              <a:ext cx="1776656"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Grossed out</a:t>
              </a:r>
            </a:p>
          </p:txBody>
        </p:sp>
        <p:pic>
          <p:nvPicPr>
            <p:cNvPr id="20" name="Picture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76853" y="3305261"/>
              <a:ext cx="1444470" cy="1231832"/>
            </a:xfrm>
            <a:prstGeom prst="rect">
              <a:avLst/>
            </a:prstGeom>
          </p:spPr>
        </p:pic>
      </p:grpSp>
      <p:grpSp>
        <p:nvGrpSpPr>
          <p:cNvPr id="51" name="Group 50"/>
          <p:cNvGrpSpPr/>
          <p:nvPr/>
        </p:nvGrpSpPr>
        <p:grpSpPr>
          <a:xfrm>
            <a:off x="9868761" y="3214594"/>
            <a:ext cx="1776656" cy="1554272"/>
            <a:chOff x="9868761" y="3214594"/>
            <a:chExt cx="1776656" cy="1554272"/>
          </a:xfrm>
        </p:grpSpPr>
        <p:sp>
          <p:nvSpPr>
            <p:cNvPr id="50" name="TextBox 49"/>
            <p:cNvSpPr txBox="1"/>
            <p:nvPr/>
          </p:nvSpPr>
          <p:spPr>
            <a:xfrm>
              <a:off x="9868761" y="3214594"/>
              <a:ext cx="1776656" cy="1554272"/>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spcBef>
                  <a:spcPts val="600"/>
                </a:spcBef>
              </a:pPr>
              <a:r>
                <a:rPr lang="en-US" b="1" dirty="0">
                  <a:latin typeface="Tahoma" panose="020B0604030504040204" pitchFamily="34" charset="0"/>
                  <a:ea typeface="Tahoma" panose="020B0604030504040204" pitchFamily="34" charset="0"/>
                  <a:cs typeface="Tahoma" panose="020B0604030504040204" pitchFamily="34" charset="0"/>
                </a:rPr>
                <a:t>Hurt</a:t>
              </a:r>
            </a:p>
          </p:txBody>
        </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71361" y="3257883"/>
              <a:ext cx="1411625" cy="1203822"/>
            </a:xfrm>
            <a:prstGeom prst="rect">
              <a:avLst/>
            </a:prstGeom>
          </p:spPr>
        </p:pic>
      </p:grpSp>
      <p:grpSp>
        <p:nvGrpSpPr>
          <p:cNvPr id="52" name="Group 51"/>
          <p:cNvGrpSpPr/>
          <p:nvPr/>
        </p:nvGrpSpPr>
        <p:grpSpPr>
          <a:xfrm>
            <a:off x="5211830" y="4990585"/>
            <a:ext cx="6887774" cy="1612811"/>
            <a:chOff x="5211830" y="4990585"/>
            <a:chExt cx="6887774" cy="1612811"/>
          </a:xfrm>
        </p:grpSpPr>
        <p:sp>
          <p:nvSpPr>
            <p:cNvPr id="53" name="Rectangle 52"/>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5362543" y="5119215"/>
              <a:ext cx="6627292" cy="1356986"/>
              <a:chOff x="5362543" y="5119215"/>
              <a:chExt cx="6627292" cy="1356986"/>
            </a:xfrm>
          </p:grpSpPr>
          <p:grpSp>
            <p:nvGrpSpPr>
              <p:cNvPr id="55" name="Group 54"/>
              <p:cNvGrpSpPr/>
              <p:nvPr/>
            </p:nvGrpSpPr>
            <p:grpSpPr>
              <a:xfrm>
                <a:off x="5362543" y="5121586"/>
                <a:ext cx="1230894" cy="1354217"/>
                <a:chOff x="5362543" y="5108523"/>
                <a:chExt cx="1230894" cy="1354217"/>
              </a:xfrm>
            </p:grpSpPr>
            <p:sp>
              <p:nvSpPr>
                <p:cNvPr id="70" name="TextBox 69"/>
                <p:cNvSpPr txBox="1"/>
                <p:nvPr/>
              </p:nvSpPr>
              <p:spPr>
                <a:xfrm>
                  <a:off x="5362543" y="5108523"/>
                  <a:ext cx="123089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I feel</a:t>
                  </a:r>
                </a:p>
              </p:txBody>
            </p:sp>
            <p:pic>
              <p:nvPicPr>
                <p:cNvPr id="71" name="Picture 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56" name="Group 55"/>
              <p:cNvGrpSpPr/>
              <p:nvPr/>
            </p:nvGrpSpPr>
            <p:grpSpPr>
              <a:xfrm>
                <a:off x="6607576" y="5119881"/>
                <a:ext cx="1283361" cy="1354217"/>
                <a:chOff x="6607577" y="5119881"/>
                <a:chExt cx="1256406" cy="1354217"/>
              </a:xfrm>
            </p:grpSpPr>
            <p:sp>
              <p:nvSpPr>
                <p:cNvPr id="68" name="TextBox 67"/>
                <p:cNvSpPr txBox="1"/>
                <p:nvPr/>
              </p:nvSpPr>
              <p:spPr>
                <a:xfrm>
                  <a:off x="6607577" y="5119881"/>
                  <a:ext cx="125640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Happy</a:t>
                  </a:r>
                </a:p>
              </p:txBody>
            </p:sp>
            <p:pic>
              <p:nvPicPr>
                <p:cNvPr id="69" name="Picture 6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57" name="Group 56"/>
              <p:cNvGrpSpPr/>
              <p:nvPr/>
            </p:nvGrpSpPr>
            <p:grpSpPr>
              <a:xfrm>
                <a:off x="7890938" y="5119215"/>
                <a:ext cx="1368792" cy="1354217"/>
                <a:chOff x="7890938" y="5106152"/>
                <a:chExt cx="1368792" cy="1354217"/>
              </a:xfrm>
            </p:grpSpPr>
            <p:sp>
              <p:nvSpPr>
                <p:cNvPr id="66" name="TextBox 65"/>
                <p:cNvSpPr txBox="1"/>
                <p:nvPr/>
              </p:nvSpPr>
              <p:spPr>
                <a:xfrm>
                  <a:off x="7890938" y="5106152"/>
                  <a:ext cx="1368792"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Sad</a:t>
                  </a:r>
                </a:p>
              </p:txBody>
            </p:sp>
            <p:pic>
              <p:nvPicPr>
                <p:cNvPr id="67" name="Picture 6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58" name="Group 57"/>
              <p:cNvGrpSpPr/>
              <p:nvPr/>
            </p:nvGrpSpPr>
            <p:grpSpPr>
              <a:xfrm>
                <a:off x="9280555" y="5121984"/>
                <a:ext cx="1347846" cy="1354217"/>
                <a:chOff x="9280555" y="5108921"/>
                <a:chExt cx="1347846" cy="1354217"/>
              </a:xfrm>
            </p:grpSpPr>
            <p:sp>
              <p:nvSpPr>
                <p:cNvPr id="64" name="TextBox 63"/>
                <p:cNvSpPr txBox="1"/>
                <p:nvPr/>
              </p:nvSpPr>
              <p:spPr>
                <a:xfrm>
                  <a:off x="9280555" y="5108921"/>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Mad</a:t>
                  </a:r>
                </a:p>
              </p:txBody>
            </p:sp>
            <p:pic>
              <p:nvPicPr>
                <p:cNvPr id="65" name="Picture 6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59" name="Group 58"/>
              <p:cNvGrpSpPr/>
              <p:nvPr/>
            </p:nvGrpSpPr>
            <p:grpSpPr>
              <a:xfrm>
                <a:off x="10628401" y="5121586"/>
                <a:ext cx="1361434" cy="1354217"/>
                <a:chOff x="10628401" y="5108523"/>
                <a:chExt cx="1361434" cy="1354217"/>
              </a:xfrm>
            </p:grpSpPr>
            <p:sp>
              <p:nvSpPr>
                <p:cNvPr id="62" name="TextBox 61"/>
                <p:cNvSpPr txBox="1"/>
                <p:nvPr/>
              </p:nvSpPr>
              <p:spPr>
                <a:xfrm>
                  <a:off x="10628401"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n-US" b="1" dirty="0">
                      <a:latin typeface="Tahoma" panose="020B0604030504040204" pitchFamily="34" charset="0"/>
                      <a:ea typeface="Tahoma" panose="020B0604030504040204" pitchFamily="34" charset="0"/>
                      <a:cs typeface="Tahoma" panose="020B0604030504040204" pitchFamily="34" charset="0"/>
                    </a:rPr>
                    <a:t>Scared</a:t>
                  </a:r>
                </a:p>
              </p:txBody>
            </p:sp>
            <p:pic>
              <p:nvPicPr>
                <p:cNvPr id="63" name="Picture 6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pic>
        <p:nvPicPr>
          <p:cNvPr id="73" name="Picture 72"/>
          <p:cNvPicPr>
            <a:picLocks noChangeAspect="1"/>
          </p:cNvPicPr>
          <p:nvPr/>
        </p:nvPicPr>
        <p:blipFill rotWithShape="1">
          <a:blip r:embed="rId2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Tree>
    <p:extLst>
      <p:ext uri="{BB962C8B-B14F-4D97-AF65-F5344CB8AC3E}">
        <p14:creationId xmlns:p14="http://schemas.microsoft.com/office/powerpoint/2010/main" val="111485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832476" y="2074985"/>
            <a:ext cx="5535166" cy="282646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8272" r="27305" b="51437"/>
          <a:stretch/>
        </p:blipFill>
        <p:spPr>
          <a:xfrm>
            <a:off x="1160584" y="721631"/>
            <a:ext cx="4237892" cy="4749896"/>
          </a:xfrm>
          <a:prstGeom prst="rect">
            <a:avLst/>
          </a:prstGeom>
        </p:spPr>
      </p:pic>
      <p:sp>
        <p:nvSpPr>
          <p:cNvPr id="2" name="TextBox 1"/>
          <p:cNvSpPr txBox="1"/>
          <p:nvPr/>
        </p:nvSpPr>
        <p:spPr>
          <a:xfrm>
            <a:off x="5398476" y="433754"/>
            <a:ext cx="2590800"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Mad</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65392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5639045" y="2215662"/>
            <a:ext cx="5535166" cy="282646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5212" r="51426" b="51437"/>
          <a:stretch/>
        </p:blipFill>
        <p:spPr>
          <a:xfrm>
            <a:off x="1163669" y="1127152"/>
            <a:ext cx="4006207" cy="4694329"/>
          </a:xfrm>
          <a:prstGeom prst="rect">
            <a:avLst/>
          </a:prstGeom>
        </p:spPr>
      </p:pic>
      <p:sp>
        <p:nvSpPr>
          <p:cNvPr id="8" name="TextBox 7"/>
          <p:cNvSpPr txBox="1"/>
          <p:nvPr/>
        </p:nvSpPr>
        <p:spPr>
          <a:xfrm>
            <a:off x="5055730" y="442964"/>
            <a:ext cx="2590800"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Sad</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001215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243" t="48376" r="75438"/>
          <a:stretch/>
        </p:blipFill>
        <p:spPr>
          <a:xfrm>
            <a:off x="1190138" y="1332488"/>
            <a:ext cx="3962155" cy="494450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5051" t="15897" r="20603" b="34872"/>
          <a:stretch/>
        </p:blipFill>
        <p:spPr>
          <a:xfrm>
            <a:off x="5832476" y="2074985"/>
            <a:ext cx="5535166" cy="2826468"/>
          </a:xfrm>
          <a:prstGeom prst="rect">
            <a:avLst/>
          </a:prstGeom>
        </p:spPr>
      </p:pic>
      <p:sp>
        <p:nvSpPr>
          <p:cNvPr id="8" name="TextBox 7"/>
          <p:cNvSpPr txBox="1"/>
          <p:nvPr/>
        </p:nvSpPr>
        <p:spPr>
          <a:xfrm>
            <a:off x="4537075" y="483563"/>
            <a:ext cx="3598395" cy="1200329"/>
          </a:xfrm>
          <a:prstGeom prst="rect">
            <a:avLst/>
          </a:prstGeom>
          <a:noFill/>
        </p:spPr>
        <p:txBody>
          <a:bodyPr wrap="square" rtlCol="0">
            <a:spAutoFit/>
          </a:bodyPr>
          <a:lstStyle/>
          <a:p>
            <a:r>
              <a:rPr lang="en-US" sz="7200" b="1" dirty="0">
                <a:latin typeface="Tahoma" panose="020B0604030504040204" pitchFamily="34" charset="0"/>
                <a:ea typeface="Tahoma" panose="020B0604030504040204" pitchFamily="34" charset="0"/>
                <a:cs typeface="Tahoma" panose="020B0604030504040204" pitchFamily="34" charset="0"/>
              </a:rPr>
              <a:t>Scared</a:t>
            </a:r>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620034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259" y="2365686"/>
            <a:ext cx="7289831" cy="410918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r="42702"/>
          <a:stretch/>
        </p:blipFill>
        <p:spPr>
          <a:xfrm>
            <a:off x="494937" y="1795355"/>
            <a:ext cx="4451344" cy="5747057"/>
          </a:xfrm>
          <a:prstGeom prst="rect">
            <a:avLst/>
          </a:prstGeom>
        </p:spPr>
      </p:pic>
      <p:sp>
        <p:nvSpPr>
          <p:cNvPr id="2" name="TextBox 1"/>
          <p:cNvSpPr txBox="1"/>
          <p:nvPr/>
        </p:nvSpPr>
        <p:spPr>
          <a:xfrm>
            <a:off x="2555285" y="380642"/>
            <a:ext cx="7561385"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Getting Help with Your Feelings</a:t>
            </a: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524870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93729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sp>
        <p:nvSpPr>
          <p:cNvPr id="6" name="TextBox 5"/>
          <p:cNvSpPr txBox="1"/>
          <p:nvPr/>
        </p:nvSpPr>
        <p:spPr>
          <a:xfrm>
            <a:off x="2356338" y="1547447"/>
            <a:ext cx="7854462" cy="1200329"/>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Is yelling at someone a healthy way to react when you are mad?</a:t>
            </a:r>
          </a:p>
        </p:txBody>
      </p:sp>
      <p:grpSp>
        <p:nvGrpSpPr>
          <p:cNvPr id="4" name="Group 3"/>
          <p:cNvGrpSpPr/>
          <p:nvPr/>
        </p:nvGrpSpPr>
        <p:grpSpPr>
          <a:xfrm>
            <a:off x="1836954" y="3467694"/>
            <a:ext cx="8518092" cy="1655058"/>
            <a:chOff x="1842052" y="5120120"/>
            <a:chExt cx="8518092" cy="1655058"/>
          </a:xfrm>
        </p:grpSpPr>
        <p:sp>
          <p:nvSpPr>
            <p:cNvPr id="7" name="Rectangle 6"/>
            <p:cNvSpPr/>
            <p:nvPr/>
          </p:nvSpPr>
          <p:spPr>
            <a:xfrm>
              <a:off x="1842052" y="5120120"/>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795309" y="5134041"/>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4183" r="67947" b="43399"/>
            <a:stretch/>
          </p:blipFill>
          <p:spPr>
            <a:xfrm>
              <a:off x="1973414" y="5120120"/>
              <a:ext cx="1780286" cy="1641137"/>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69863" t="8889" r="3242" b="38562"/>
            <a:stretch/>
          </p:blipFill>
          <p:spPr>
            <a:xfrm>
              <a:off x="6977036" y="5131623"/>
              <a:ext cx="1492283" cy="1643555"/>
            </a:xfrm>
            <a:prstGeom prst="rect">
              <a:avLst/>
            </a:prstGeom>
          </p:spPr>
        </p:pic>
        <p:sp>
          <p:nvSpPr>
            <p:cNvPr id="11" name="Title 1"/>
            <p:cNvSpPr txBox="1">
              <a:spLocks/>
            </p:cNvSpPr>
            <p:nvPr/>
          </p:nvSpPr>
          <p:spPr>
            <a:xfrm>
              <a:off x="370984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YES</a:t>
              </a:r>
            </a:p>
          </p:txBody>
        </p:sp>
        <p:sp>
          <p:nvSpPr>
            <p:cNvPr id="12" name="Title 1"/>
            <p:cNvSpPr txBox="1">
              <a:spLocks/>
            </p:cNvSpPr>
            <p:nvPr/>
          </p:nvSpPr>
          <p:spPr>
            <a:xfrm>
              <a:off x="8578187" y="5463622"/>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latin typeface="Tahoma" panose="020B0604030504040204" pitchFamily="34" charset="0"/>
                  <a:ea typeface="Tahoma" panose="020B0604030504040204" pitchFamily="34" charset="0"/>
                  <a:cs typeface="Tahoma" panose="020B0604030504040204" pitchFamily="34" charset="0"/>
                </a:rPr>
                <a:t>NO</a:t>
              </a:r>
            </a:p>
          </p:txBody>
        </p:sp>
      </p:grpSp>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4"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105147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7" y="-51012"/>
            <a:ext cx="12217002" cy="6909012"/>
          </a:xfrm>
          <a:prstGeom prst="rect">
            <a:avLst/>
          </a:prstGeom>
        </p:spPr>
      </p:pic>
      <p:sp>
        <p:nvSpPr>
          <p:cNvPr id="6" name="Rectangle 5"/>
          <p:cNvSpPr/>
          <p:nvPr/>
        </p:nvSpPr>
        <p:spPr>
          <a:xfrm>
            <a:off x="2295465" y="1403082"/>
            <a:ext cx="7882219" cy="707886"/>
          </a:xfrm>
          <a:prstGeom prst="rect">
            <a:avLst/>
          </a:prstGeom>
          <a:ln w="57150">
            <a:solidFill>
              <a:schemeClr val="tx1"/>
            </a:solidFill>
          </a:ln>
        </p:spPr>
        <p:txBody>
          <a:bodyPr wrap="square">
            <a:sp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Which of these is an I Statement?</a:t>
            </a:r>
          </a:p>
        </p:txBody>
      </p:sp>
      <p:grpSp>
        <p:nvGrpSpPr>
          <p:cNvPr id="7" name="Group 6"/>
          <p:cNvGrpSpPr/>
          <p:nvPr/>
        </p:nvGrpSpPr>
        <p:grpSpPr>
          <a:xfrm>
            <a:off x="699298" y="2924481"/>
            <a:ext cx="10706908" cy="1992906"/>
            <a:chOff x="649995" y="3754649"/>
            <a:chExt cx="10706908" cy="1992906"/>
          </a:xfrm>
        </p:grpSpPr>
        <p:sp>
          <p:nvSpPr>
            <p:cNvPr id="2" name="Oval 1"/>
            <p:cNvSpPr/>
            <p:nvPr/>
          </p:nvSpPr>
          <p:spPr>
            <a:xfrm>
              <a:off x="1512214" y="4691267"/>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675214" y="4691267"/>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960037" y="4753642"/>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776819" y="4772724"/>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1</a:t>
              </a:r>
            </a:p>
          </p:txBody>
        </p:sp>
        <p:sp>
          <p:nvSpPr>
            <p:cNvPr id="14" name="TextBox 13"/>
            <p:cNvSpPr txBox="1"/>
            <p:nvPr/>
          </p:nvSpPr>
          <p:spPr>
            <a:xfrm>
              <a:off x="5872968" y="4753642"/>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2</a:t>
              </a:r>
            </a:p>
          </p:txBody>
        </p:sp>
        <p:sp>
          <p:nvSpPr>
            <p:cNvPr id="15" name="TextBox 14"/>
            <p:cNvSpPr txBox="1"/>
            <p:nvPr/>
          </p:nvSpPr>
          <p:spPr>
            <a:xfrm>
              <a:off x="10182010" y="4830991"/>
              <a:ext cx="782907" cy="830997"/>
            </a:xfrm>
            <a:prstGeom prst="rect">
              <a:avLst/>
            </a:prstGeom>
            <a:noFill/>
          </p:spPr>
          <p:txBody>
            <a:bodyPr wrap="square" rtlCol="0">
              <a:spAutoFit/>
            </a:bodyPr>
            <a:lstStyle/>
            <a:p>
              <a:r>
                <a:rPr lang="en-US" sz="4800" b="1" dirty="0">
                  <a:latin typeface="Tahoma" panose="020B0604030504040204" pitchFamily="34" charset="0"/>
                  <a:ea typeface="Tahoma" panose="020B0604030504040204" pitchFamily="34" charset="0"/>
                  <a:cs typeface="Tahoma" panose="020B0604030504040204" pitchFamily="34" charset="0"/>
                </a:rPr>
                <a:t>3</a:t>
              </a:r>
            </a:p>
          </p:txBody>
        </p:sp>
        <p:sp>
          <p:nvSpPr>
            <p:cNvPr id="18" name="Rectangle 17"/>
            <p:cNvSpPr/>
            <p:nvPr/>
          </p:nvSpPr>
          <p:spPr>
            <a:xfrm>
              <a:off x="649995" y="3766783"/>
              <a:ext cx="2705101" cy="707886"/>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I feel sad when you take my things.</a:t>
              </a:r>
            </a:p>
          </p:txBody>
        </p:sp>
        <p:sp>
          <p:nvSpPr>
            <p:cNvPr id="19" name="Rectangle 18"/>
            <p:cNvSpPr/>
            <p:nvPr/>
          </p:nvSpPr>
          <p:spPr>
            <a:xfrm>
              <a:off x="4678669" y="3766783"/>
              <a:ext cx="2705101" cy="707886"/>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You always make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me sad!</a:t>
              </a:r>
            </a:p>
          </p:txBody>
        </p:sp>
        <p:sp>
          <p:nvSpPr>
            <p:cNvPr id="20" name="Rectangle 19"/>
            <p:cNvSpPr/>
            <p:nvPr/>
          </p:nvSpPr>
          <p:spPr>
            <a:xfrm>
              <a:off x="8651802" y="3754649"/>
              <a:ext cx="2705101" cy="707886"/>
            </a:xfrm>
            <a:prstGeom prst="rect">
              <a:avLst/>
            </a:prstGeom>
            <a:ln w="57150">
              <a:solidFill>
                <a:schemeClr val="tx1"/>
              </a:solidFill>
            </a:ln>
          </p:spPr>
          <p:txBody>
            <a:bodyPr wrap="square">
              <a:spAutoFit/>
            </a:bodyPr>
            <a:lstStyle/>
            <a:p>
              <a:pPr algn="ctr"/>
              <a:r>
                <a:rPr lang="en-US" sz="2000" dirty="0">
                  <a:latin typeface="Tahoma" panose="020B0604030504040204" pitchFamily="34" charset="0"/>
                  <a:ea typeface="Tahoma" panose="020B0604030504040204" pitchFamily="34" charset="0"/>
                  <a:cs typeface="Tahoma" panose="020B0604030504040204" pitchFamily="34" charset="0"/>
                </a:rPr>
                <a:t>Give me my stuff back!!!</a:t>
              </a:r>
            </a:p>
          </p:txBody>
        </p:sp>
      </p:grpSp>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208126" y="3809559"/>
            <a:ext cx="1094164" cy="1612202"/>
          </a:xfrm>
          <a:prstGeom prst="rect">
            <a:avLst/>
          </a:prstGeom>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l="20491" t="29038" r="65078" b="19587"/>
          <a:stretch/>
        </p:blipFill>
        <p:spPr>
          <a:xfrm>
            <a:off x="4750858" y="3827241"/>
            <a:ext cx="896510" cy="1799039"/>
          </a:xfrm>
          <a:prstGeom prst="rect">
            <a:avLst/>
          </a:prstGeom>
        </p:spPr>
      </p:pic>
      <p:pic>
        <p:nvPicPr>
          <p:cNvPr id="24" name="Picture 23"/>
          <p:cNvPicPr>
            <a:picLocks noChangeAspect="1"/>
          </p:cNvPicPr>
          <p:nvPr/>
        </p:nvPicPr>
        <p:blipFill rotWithShape="1">
          <a:blip r:embed="rId4" cstate="print">
            <a:extLst>
              <a:ext uri="{28A0092B-C50C-407E-A947-70E740481C1C}">
                <a14:useLocalDpi xmlns:a14="http://schemas.microsoft.com/office/drawing/2010/main" val="0"/>
              </a:ext>
            </a:extLst>
          </a:blip>
          <a:srcRect l="33743" t="25344" r="49114" b="19845"/>
          <a:stretch/>
        </p:blipFill>
        <p:spPr>
          <a:xfrm>
            <a:off x="8918081" y="3746752"/>
            <a:ext cx="983866" cy="1773182"/>
          </a:xfrm>
          <a:prstGeom prst="rect">
            <a:avLst/>
          </a:prstGeom>
        </p:spPr>
      </p:pic>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6"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04654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63730" y="1663306"/>
            <a:ext cx="9247182" cy="1200329"/>
          </a:xfrm>
          <a:prstGeom prst="rect">
            <a:avLst/>
          </a:prstGeom>
          <a:noFill/>
          <a:ln w="57150">
            <a:solidFill>
              <a:schemeClr val="tx1"/>
            </a:solidFill>
          </a:ln>
        </p:spPr>
        <p:txBody>
          <a:bodyPr wrap="square" rtlCol="0">
            <a:spAutoFit/>
          </a:bodyPr>
          <a:lstStyle/>
          <a:p>
            <a:pPr algn="ctr"/>
            <a:r>
              <a:rPr lang="en-US" sz="3600" dirty="0">
                <a:latin typeface="Tahoma" panose="020B0604030504040204" pitchFamily="34" charset="0"/>
                <a:ea typeface="Tahoma" panose="020B0604030504040204" pitchFamily="34" charset="0"/>
                <a:cs typeface="Tahoma" panose="020B0604030504040204" pitchFamily="34" charset="0"/>
              </a:rPr>
              <a:t>What is 1 thing you can do to feel better when you are scared?</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9"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4112138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360229" y="6439711"/>
            <a:ext cx="3831771"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23225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6"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all" spc="0" normalizeH="0" baseline="0" noProof="0" dirty="0">
                <a:ln>
                  <a:noFill/>
                </a:ln>
                <a:solidFill>
                  <a:prstClr val="black"/>
                </a:solidFill>
                <a:effectLst/>
                <a:uLnTx/>
                <a:uFillTx/>
                <a:latin typeface="Verdana"/>
                <a:ea typeface="+mn-ea"/>
              </a:rPr>
              <a:t>© 2026 SAFE Disability Services Program</a:t>
            </a:r>
          </a:p>
        </p:txBody>
      </p:sp>
      <p:pic>
        <p:nvPicPr>
          <p:cNvPr id="5" name="Picture 4">
            <a:extLst>
              <a:ext uri="{FF2B5EF4-FFF2-40B4-BE49-F238E27FC236}">
                <a16:creationId xmlns:a16="http://schemas.microsoft.com/office/drawing/2014/main" id="{9F049550-7214-0C02-B6DA-6C68B6E05578}"/>
              </a:ext>
            </a:extLst>
          </p:cNvPr>
          <p:cNvPicPr>
            <a:picLocks noChangeAspect="1"/>
          </p:cNvPicPr>
          <p:nvPr/>
        </p:nvPicPr>
        <p:blipFill>
          <a:blip r:embed="rId5"/>
          <a:stretch>
            <a:fillRect/>
          </a:stretch>
        </p:blipFill>
        <p:spPr>
          <a:xfrm>
            <a:off x="137652" y="2344628"/>
            <a:ext cx="3303638" cy="1217525"/>
          </a:xfrm>
          <a:prstGeom prst="rect">
            <a:avLst/>
          </a:prstGeom>
        </p:spPr>
      </p:pic>
      <p:sp>
        <p:nvSpPr>
          <p:cNvPr id="2" name="Rectangle 1">
            <a:extLst>
              <a:ext uri="{FF2B5EF4-FFF2-40B4-BE49-F238E27FC236}">
                <a16:creationId xmlns:a16="http://schemas.microsoft.com/office/drawing/2014/main" id="{F61CB593-032E-5735-7B45-1939AEBA07B6}"/>
              </a:ext>
            </a:extLst>
          </p:cNvPr>
          <p:cNvSpPr>
            <a:spLocks noChangeArrowheads="1"/>
          </p:cNvSpPr>
          <p:nvPr/>
        </p:nvSpPr>
        <p:spPr bwMode="auto">
          <a:xfrm rot="10800000" flipV="1">
            <a:off x="3235672" y="2250895"/>
            <a:ext cx="866783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work is supported by the Texas Council for Developmental Disabilities through a grant from the U.S. Administration for Community Living (ACL), Department of Health and Human Services (HHS), Washington, D.C. 20201 with a 100% federal funding award totaling $6,161,072. Council efforts are those of the grantee and do not necessarily represent the official views of nor are endorsed by ACL, HHS, or the U.S. government.</a:t>
            </a:r>
          </a:p>
        </p:txBody>
      </p:sp>
    </p:spTree>
    <p:extLst>
      <p:ext uri="{BB962C8B-B14F-4D97-AF65-F5344CB8AC3E}">
        <p14:creationId xmlns:p14="http://schemas.microsoft.com/office/powerpoint/2010/main" val="388852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Feelings check-in</a:t>
            </a:r>
          </a:p>
        </p:txBody>
      </p:sp>
      <p:sp>
        <p:nvSpPr>
          <p:cNvPr id="11" name="TextBox 10"/>
          <p:cNvSpPr txBox="1"/>
          <p:nvPr/>
        </p:nvSpPr>
        <p:spPr>
          <a:xfrm>
            <a:off x="3823047" y="236161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feelings</a:t>
            </a:r>
          </a:p>
        </p:txBody>
      </p:sp>
      <p:sp>
        <p:nvSpPr>
          <p:cNvPr id="12" name="TextBox 11"/>
          <p:cNvSpPr txBox="1"/>
          <p:nvPr/>
        </p:nvSpPr>
        <p:spPr>
          <a:xfrm>
            <a:off x="5030662"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407210" y="5657913"/>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Feelings worksheet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4451" b="52831"/>
          <a:stretch/>
        </p:blipFill>
        <p:spPr>
          <a:xfrm>
            <a:off x="6497947" y="844526"/>
            <a:ext cx="1368835" cy="14245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051" t="15897" r="20603" b="34872"/>
          <a:stretch/>
        </p:blipFill>
        <p:spPr>
          <a:xfrm>
            <a:off x="2566425" y="4492788"/>
            <a:ext cx="2389288" cy="1220062"/>
          </a:xfrm>
          <a:prstGeom prst="rect">
            <a:avLst/>
          </a:prstGeom>
        </p:spPr>
      </p:pic>
      <p:sp>
        <p:nvSpPr>
          <p:cNvPr id="15" name="TextBox 14"/>
          <p:cNvSpPr txBox="1"/>
          <p:nvPr/>
        </p:nvSpPr>
        <p:spPr>
          <a:xfrm>
            <a:off x="4265919" y="356615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452554" y="3174233"/>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1276"/>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5212" r="51426" b="51437"/>
            <a:stretch/>
          </p:blipFill>
          <p:spPr>
            <a:xfrm>
              <a:off x="-4978423" y="4089371"/>
              <a:ext cx="1689838" cy="198009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243" t="48376" r="75438"/>
            <a:stretch/>
          </p:blipFill>
          <p:spPr>
            <a:xfrm>
              <a:off x="-6658402" y="4322292"/>
              <a:ext cx="1651110" cy="2060476"/>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48272" r="27305" b="51437"/>
            <a:stretch/>
          </p:blipFill>
          <p:spPr>
            <a:xfrm>
              <a:off x="-3395774" y="4089371"/>
              <a:ext cx="1736263" cy="1946031"/>
            </a:xfrm>
            <a:prstGeom prst="rect">
              <a:avLst/>
            </a:prstGeom>
          </p:spPr>
        </p:pic>
      </p:grpSp>
      <p:pic>
        <p:nvPicPr>
          <p:cNvPr id="24" name="Picture 23"/>
          <p:cNvPicPr>
            <a:picLocks noChangeAspect="1"/>
          </p:cNvPicPr>
          <p:nvPr/>
        </p:nvPicPr>
        <p:blipFill rotWithShape="1">
          <a:blip r:embed="rId11"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5"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832122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386"/>
          <a:stretch/>
        </p:blipFill>
        <p:spPr>
          <a:xfrm>
            <a:off x="0" y="5307106"/>
            <a:ext cx="12192000" cy="155089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0807" y="0"/>
            <a:ext cx="2696309" cy="1160616"/>
          </a:xfrm>
          <a:prstGeom prst="rect">
            <a:avLst/>
          </a:prstGeom>
        </p:spPr>
      </p:pic>
      <p:sp>
        <p:nvSpPr>
          <p:cNvPr id="6" name="Rectangle 5"/>
          <p:cNvSpPr/>
          <p:nvPr/>
        </p:nvSpPr>
        <p:spPr>
          <a:xfrm>
            <a:off x="669490" y="1267296"/>
            <a:ext cx="11234020" cy="4493538"/>
          </a:xfrm>
          <a:prstGeom prst="rect">
            <a:avLst/>
          </a:prstGeom>
        </p:spPr>
        <p:txBody>
          <a:bodyPr wrap="square">
            <a:spAutoFit/>
          </a:bodyPr>
          <a:lstStyle/>
          <a:p>
            <a:r>
              <a:rPr lang="en-US" sz="1700" dirty="0">
                <a:latin typeface="Tahoma" panose="020B0604030504040204" pitchFamily="34" charset="0"/>
                <a:ea typeface="Tahoma" panose="020B0604030504040204" pitchFamily="34" charset="0"/>
                <a:cs typeface="Tahoma" panose="020B0604030504040204" pitchFamily="34" charset="0"/>
              </a:rPr>
              <a:t>This curriculum is offered online at no cost. You are free to use the resources in the original format for educational purposes only. Please reference The SAFE Alliance appropriately (citations at bottom of page). </a:t>
            </a:r>
          </a:p>
          <a:p>
            <a:endParaRPr lang="en-US" sz="900" dirty="0">
              <a:latin typeface="Tahoma" panose="020B0604030504040204" pitchFamily="34" charset="0"/>
              <a:ea typeface="Tahoma" panose="020B0604030504040204" pitchFamily="34" charset="0"/>
              <a:cs typeface="Tahoma" panose="020B0604030504040204" pitchFamily="34" charset="0"/>
            </a:endParaRPr>
          </a:p>
          <a:p>
            <a:r>
              <a:rPr lang="en-US" sz="1700" dirty="0">
                <a:latin typeface="Tahoma" panose="020B0604030504040204" pitchFamily="34" charset="0"/>
                <a:ea typeface="Tahoma" panose="020B0604030504040204" pitchFamily="34" charset="0"/>
                <a:cs typeface="Tahoma" panose="020B0604030504040204" pitchFamily="34" charset="0"/>
              </a:rPr>
              <a:t>We ask that you do not alter curriculum images/art, slides, or lesson plan materials. You may not use My Rights My Life (18+ or High School) curriculum for commercial purposes (i.e., selling workshops you facilitate based on MRML curriculum; and/or creating links/websites to re-distribute any materials associated SAFE’s My Rights My Life). </a:t>
            </a:r>
          </a:p>
          <a:p>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This resource,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healthier relationships</a:t>
            </a:r>
            <a:r>
              <a:rPr lang="en-US" sz="1700" dirty="0">
                <a:latin typeface="Tahoma" panose="020B0604030504040204" pitchFamily="34" charset="0"/>
                <a:ea typeface="Tahoma" panose="020B0604030504040204" pitchFamily="34" charset="0"/>
                <a:cs typeface="Tahoma" panose="020B0604030504040204" pitchFamily="34" charset="0"/>
              </a:rPr>
              <a:t> for high school students (grades 9-12) is based on the original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 </a:t>
            </a:r>
            <a:r>
              <a:rPr lang="en-US" sz="1700" dirty="0">
                <a:latin typeface="Tahoma" panose="020B0604030504040204" pitchFamily="34" charset="0"/>
                <a:ea typeface="Tahoma" panose="020B0604030504040204" pitchFamily="34" charset="0"/>
                <a:cs typeface="Tahoma" panose="020B0604030504040204" pitchFamily="34" charset="0"/>
              </a:rPr>
              <a:t>(age 18+) written by Megan Westmore, Heidi Lersch, and edited by Schwartz, M. (2022). Selling materials from MRML is a copyright violation.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Burleson, Anna Belle &amp; Benitez, Sophie (2026) provided light modification and abbreviated the original curriculum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(Westmore &amp; Lersch, 2022) to offer an age appropriate resource for High School Students (grades 9-12).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Texas.</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Westmore, M. &amp; Lersch, H. (2022). </a:t>
            </a:r>
            <a:r>
              <a:rPr lang="en-US" sz="1700" i="1" dirty="0">
                <a:latin typeface="Tahoma" panose="020B0604030504040204" pitchFamily="34" charset="0"/>
                <a:ea typeface="Tahoma" panose="020B0604030504040204" pitchFamily="34" charset="0"/>
                <a:cs typeface="Tahoma" panose="020B0604030504040204" pitchFamily="34" charset="0"/>
              </a:rPr>
              <a:t>My rights my life: A curriculum for safer relationships</a:t>
            </a:r>
            <a:r>
              <a:rPr lang="en-US" sz="1700" dirty="0">
                <a:latin typeface="Tahoma" panose="020B0604030504040204" pitchFamily="34" charset="0"/>
                <a:ea typeface="Tahoma" panose="020B0604030504040204" pitchFamily="34" charset="0"/>
                <a:cs typeface="Tahoma" panose="020B0604030504040204" pitchFamily="34" charset="0"/>
              </a:rPr>
              <a:t>.      </a:t>
            </a:r>
          </a:p>
          <a:p>
            <a:pPr marR="0" lvl="0">
              <a:spcBef>
                <a:spcPts val="0"/>
              </a:spcBef>
              <a:spcAft>
                <a:spcPts val="0"/>
              </a:spcAft>
            </a:pPr>
            <a:r>
              <a:rPr lang="en-US" sz="1700" dirty="0">
                <a:latin typeface="Tahoma" panose="020B0604030504040204" pitchFamily="34" charset="0"/>
                <a:ea typeface="Tahoma" panose="020B0604030504040204" pitchFamily="34" charset="0"/>
                <a:cs typeface="Tahoma" panose="020B0604030504040204" pitchFamily="34" charset="0"/>
              </a:rPr>
              <a:t>     Schwartz, M. (Ed.). The SAFE Alliance: Austin, TX. </a:t>
            </a:r>
          </a:p>
          <a:p>
            <a:pPr marR="0" lvl="0">
              <a:spcBef>
                <a:spcPts val="0"/>
              </a:spcBef>
              <a:spcAft>
                <a:spcPts val="0"/>
              </a:spcAft>
            </a:pPr>
            <a:endParaRPr lang="en-US" sz="900" dirty="0">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532810" y="287468"/>
            <a:ext cx="1370700" cy="542321"/>
          </a:xfrm>
          <a:prstGeom prst="rect">
            <a:avLst/>
          </a:prstGeom>
        </p:spPr>
      </p:pic>
      <p:sp>
        <p:nvSpPr>
          <p:cNvPr id="7" name="Footer Placeholder 3"/>
          <p:cNvSpPr txBox="1">
            <a:spLocks/>
          </p:cNvSpPr>
          <p:nvPr/>
        </p:nvSpPr>
        <p:spPr>
          <a:xfrm>
            <a:off x="8365787" y="6439711"/>
            <a:ext cx="3826213" cy="41828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b="1" dirty="0">
                <a:solidFill>
                  <a:schemeClr val="tx1"/>
                </a:solidFill>
              </a:rPr>
              <a:t>© 2026 SAFE Disability Services Program</a:t>
            </a:r>
          </a:p>
        </p:txBody>
      </p:sp>
    </p:spTree>
    <p:extLst>
      <p:ext uri="{BB962C8B-B14F-4D97-AF65-F5344CB8AC3E}">
        <p14:creationId xmlns:p14="http://schemas.microsoft.com/office/powerpoint/2010/main" val="1567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345" y="1160977"/>
            <a:ext cx="9447680" cy="532554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sp>
        <p:nvSpPr>
          <p:cNvPr id="2" name="TextBox 1"/>
          <p:cNvSpPr txBox="1"/>
          <p:nvPr/>
        </p:nvSpPr>
        <p:spPr>
          <a:xfrm>
            <a:off x="4690296" y="202648"/>
            <a:ext cx="9355016" cy="923330"/>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Feelings</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7"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94795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grpSp>
        <p:nvGrpSpPr>
          <p:cNvPr id="18" name="Group 17"/>
          <p:cNvGrpSpPr/>
          <p:nvPr/>
        </p:nvGrpSpPr>
        <p:grpSpPr>
          <a:xfrm>
            <a:off x="4792946" y="-116914"/>
            <a:ext cx="4186338" cy="7131921"/>
            <a:chOff x="3331365" y="-210699"/>
            <a:chExt cx="4186338" cy="7131921"/>
          </a:xfrm>
        </p:grpSpPr>
        <p:grpSp>
          <p:nvGrpSpPr>
            <p:cNvPr id="2" name="Group 1"/>
            <p:cNvGrpSpPr/>
            <p:nvPr/>
          </p:nvGrpSpPr>
          <p:grpSpPr>
            <a:xfrm>
              <a:off x="3331365" y="333733"/>
              <a:ext cx="1152652" cy="6091295"/>
              <a:chOff x="4075840" y="215720"/>
              <a:chExt cx="842676" cy="5062193"/>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9553" r="80478" b="19416"/>
              <a:stretch/>
            </p:blipFill>
            <p:spPr>
              <a:xfrm>
                <a:off x="4075840" y="215720"/>
                <a:ext cx="842676" cy="1261138"/>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20491" t="29038" r="65078" b="19587"/>
              <a:stretch/>
            </p:blipFill>
            <p:spPr>
              <a:xfrm>
                <a:off x="4288463" y="1476858"/>
                <a:ext cx="630053" cy="1284184"/>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3743" t="25344" r="49114" b="19845"/>
              <a:stretch/>
            </p:blipFill>
            <p:spPr>
              <a:xfrm>
                <a:off x="4255540" y="2761042"/>
                <a:ext cx="662976" cy="1213613"/>
              </a:xfrm>
              <a:prstGeom prst="rect">
                <a:avLst/>
              </a:prstGeom>
            </p:spPr>
          </p:pic>
          <p:pic>
            <p:nvPicPr>
              <p:cNvPr id="14" name="Picture 13"/>
              <p:cNvPicPr>
                <a:picLocks noChangeAspect="1"/>
              </p:cNvPicPr>
              <p:nvPr/>
            </p:nvPicPr>
            <p:blipFill rotWithShape="1">
              <a:blip r:embed="rId7" cstate="print">
                <a:extLst>
                  <a:ext uri="{28A0092B-C50C-407E-A947-70E740481C1C}">
                    <a14:useLocalDpi xmlns:a14="http://schemas.microsoft.com/office/drawing/2010/main" val="0"/>
                  </a:ext>
                </a:extLst>
              </a:blip>
              <a:srcRect l="51388" t="26289" r="30501" b="14089"/>
              <a:stretch/>
            </p:blipFill>
            <p:spPr>
              <a:xfrm>
                <a:off x="4251027" y="4029023"/>
                <a:ext cx="662631" cy="1248890"/>
              </a:xfrm>
              <a:prstGeom prst="rect">
                <a:avLst/>
              </a:prstGeom>
            </p:spPr>
          </p:pic>
        </p:grpSp>
        <p:grpSp>
          <p:nvGrpSpPr>
            <p:cNvPr id="4" name="Group 3"/>
            <p:cNvGrpSpPr/>
            <p:nvPr/>
          </p:nvGrpSpPr>
          <p:grpSpPr>
            <a:xfrm>
              <a:off x="5614554" y="-210699"/>
              <a:ext cx="1903149" cy="6869408"/>
              <a:chOff x="5816498" y="-222422"/>
              <a:chExt cx="1903149" cy="6869408"/>
            </a:xfrm>
          </p:grpSpPr>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l="25212" r="51426" b="51437"/>
              <a:stretch/>
            </p:blipFill>
            <p:spPr>
              <a:xfrm>
                <a:off x="5882932" y="1448556"/>
                <a:ext cx="1636707" cy="1947942"/>
              </a:xfrm>
              <a:prstGeom prst="rect">
                <a:avLst/>
              </a:prstGeom>
            </p:spPr>
          </p:pic>
          <p:pic>
            <p:nvPicPr>
              <p:cNvPr id="7" name="Picture 6"/>
              <p:cNvPicPr>
                <a:picLocks noChangeAspect="1"/>
              </p:cNvPicPr>
              <p:nvPr/>
            </p:nvPicPr>
            <p:blipFill rotWithShape="1">
              <a:blip r:embed="rId8">
                <a:extLst>
                  <a:ext uri="{28A0092B-C50C-407E-A947-70E740481C1C}">
                    <a14:useLocalDpi xmlns:a14="http://schemas.microsoft.com/office/drawing/2010/main" val="0"/>
                  </a:ext>
                </a:extLst>
              </a:blip>
              <a:srcRect l="48272" r="27305" b="51437"/>
              <a:stretch/>
            </p:blipFill>
            <p:spPr>
              <a:xfrm>
                <a:off x="5826054" y="3017437"/>
                <a:ext cx="1681672" cy="1914435"/>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72846" b="51437"/>
              <a:stretch/>
            </p:blipFill>
            <p:spPr>
              <a:xfrm>
                <a:off x="5826054" y="-222422"/>
                <a:ext cx="1893593" cy="1938915"/>
              </a:xfrm>
              <a:prstGeom prst="rect">
                <a:avLst/>
              </a:prstGeom>
            </p:spPr>
          </p:pic>
          <p:pic>
            <p:nvPicPr>
              <p:cNvPr id="10" name="Picture 9"/>
              <p:cNvPicPr>
                <a:picLocks noChangeAspect="1"/>
              </p:cNvPicPr>
              <p:nvPr/>
            </p:nvPicPr>
            <p:blipFill rotWithShape="1">
              <a:blip r:embed="rId8">
                <a:extLst>
                  <a:ext uri="{28A0092B-C50C-407E-A947-70E740481C1C}">
                    <a14:useLocalDpi xmlns:a14="http://schemas.microsoft.com/office/drawing/2010/main" val="0"/>
                  </a:ext>
                </a:extLst>
              </a:blip>
              <a:srcRect t="1683" r="74979" b="53333"/>
              <a:stretch/>
            </p:blipFill>
            <p:spPr>
              <a:xfrm>
                <a:off x="5816498" y="4829515"/>
                <a:ext cx="1765701" cy="1817471"/>
              </a:xfrm>
              <a:prstGeom prst="rect">
                <a:avLst/>
              </a:prstGeom>
            </p:spPr>
          </p:pic>
        </p:grpSp>
        <p:sp>
          <p:nvSpPr>
            <p:cNvPr id="3" name="TextBox 2"/>
            <p:cNvSpPr txBox="1"/>
            <p:nvPr/>
          </p:nvSpPr>
          <p:spPr>
            <a:xfrm>
              <a:off x="4700154" y="457914"/>
              <a:ext cx="914400" cy="6463308"/>
            </a:xfrm>
            <a:prstGeom prst="rect">
              <a:avLst/>
            </a:prstGeom>
            <a:noFill/>
          </p:spPr>
          <p:txBody>
            <a:bodyPr wrap="square" rtlCol="0">
              <a:spAutoFit/>
            </a:bodyPr>
            <a:lstStyle/>
            <a:p>
              <a:r>
                <a:rPr lang="en-US" sz="5400" b="1" dirty="0">
                  <a:latin typeface="Tahoma" panose="020B0604030504040204" pitchFamily="34" charset="0"/>
                  <a:ea typeface="Tahoma" panose="020B0604030504040204" pitchFamily="34" charset="0"/>
                  <a:cs typeface="Tahoma" panose="020B0604030504040204" pitchFamily="34" charset="0"/>
                </a:rPr>
                <a:t>1</a:t>
              </a: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2</a:t>
              </a: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3</a:t>
              </a:r>
            </a:p>
            <a:p>
              <a:endParaRPr lang="en-US" sz="5400" b="1" dirty="0">
                <a:latin typeface="Tahoma" panose="020B0604030504040204" pitchFamily="34" charset="0"/>
                <a:ea typeface="Tahoma" panose="020B0604030504040204" pitchFamily="34" charset="0"/>
                <a:cs typeface="Tahoma" panose="020B0604030504040204" pitchFamily="34" charset="0"/>
              </a:endParaRPr>
            </a:p>
            <a:p>
              <a:r>
                <a:rPr lang="en-US" sz="5400" b="1" dirty="0">
                  <a:latin typeface="Tahoma" panose="020B0604030504040204" pitchFamily="34" charset="0"/>
                  <a:ea typeface="Tahoma" panose="020B0604030504040204" pitchFamily="34" charset="0"/>
                  <a:cs typeface="Tahoma" panose="020B0604030504040204" pitchFamily="34" charset="0"/>
                </a:rPr>
                <a:t>4</a:t>
              </a:r>
            </a:p>
            <a:p>
              <a:endParaRPr lang="en-US" dirty="0"/>
            </a:p>
            <a:p>
              <a:endParaRPr lang="en-US" dirty="0"/>
            </a:p>
          </p:txBody>
        </p:sp>
      </p:grpSp>
      <p:sp>
        <p:nvSpPr>
          <p:cNvPr id="17" name="TextBox 16"/>
          <p:cNvSpPr txBox="1"/>
          <p:nvPr/>
        </p:nvSpPr>
        <p:spPr>
          <a:xfrm>
            <a:off x="66942" y="2254398"/>
            <a:ext cx="4905449"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How are </a:t>
            </a:r>
          </a:p>
          <a:p>
            <a:pPr algn="ctr"/>
            <a:r>
              <a:rPr lang="en-US" sz="5400" b="1" dirty="0">
                <a:latin typeface="Tahoma" panose="020B0604030504040204" pitchFamily="34" charset="0"/>
                <a:ea typeface="Tahoma" panose="020B0604030504040204" pitchFamily="34" charset="0"/>
                <a:cs typeface="Tahoma" panose="020B0604030504040204" pitchFamily="34" charset="0"/>
              </a:rPr>
              <a:t>you feeling?</a:t>
            </a:r>
          </a:p>
        </p:txBody>
      </p:sp>
      <p:sp>
        <p:nvSpPr>
          <p:cNvPr id="19" name="TextBox 18"/>
          <p:cNvSpPr txBox="1"/>
          <p:nvPr/>
        </p:nvSpPr>
        <p:spPr>
          <a:xfrm>
            <a:off x="9049337" y="667326"/>
            <a:ext cx="3142663" cy="5709255"/>
          </a:xfrm>
          <a:prstGeom prst="rect">
            <a:avLst/>
          </a:prstGeom>
          <a:noFill/>
        </p:spPr>
        <p:txBody>
          <a:bodyPr wrap="square" rtlCol="0">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Happy</a:t>
            </a:r>
          </a:p>
          <a:p>
            <a:endParaRPr lang="en-US" sz="3800" b="1" dirty="0">
              <a:latin typeface="Tahoma" panose="020B0604030504040204" pitchFamily="34" charset="0"/>
              <a:ea typeface="Tahoma" panose="020B0604030504040204" pitchFamily="34" charset="0"/>
              <a:cs typeface="Tahoma" panose="020B0604030504040204" pitchFamily="34" charset="0"/>
            </a:endParaRPr>
          </a:p>
          <a:p>
            <a:pPr>
              <a:spcBef>
                <a:spcPts val="2400"/>
              </a:spcBef>
            </a:pPr>
            <a:r>
              <a:rPr lang="en-US" sz="4400" b="1" dirty="0">
                <a:latin typeface="Tahoma" panose="020B0604030504040204" pitchFamily="34" charset="0"/>
                <a:ea typeface="Tahoma" panose="020B0604030504040204" pitchFamily="34" charset="0"/>
                <a:cs typeface="Tahoma" panose="020B0604030504040204" pitchFamily="34" charset="0"/>
              </a:rPr>
              <a:t>Sad</a:t>
            </a:r>
          </a:p>
          <a:p>
            <a:endParaRPr lang="en-US" sz="3800" b="1" dirty="0">
              <a:latin typeface="Tahoma" panose="020B0604030504040204" pitchFamily="34" charset="0"/>
              <a:ea typeface="Tahoma" panose="020B0604030504040204" pitchFamily="34" charset="0"/>
              <a:cs typeface="Tahoma" panose="020B0604030504040204" pitchFamily="34" charset="0"/>
            </a:endParaRPr>
          </a:p>
          <a:p>
            <a:pPr>
              <a:spcBef>
                <a:spcPts val="3000"/>
              </a:spcBef>
            </a:pPr>
            <a:r>
              <a:rPr lang="en-US" sz="4400" b="1" dirty="0">
                <a:latin typeface="Tahoma" panose="020B0604030504040204" pitchFamily="34" charset="0"/>
                <a:ea typeface="Tahoma" panose="020B0604030504040204" pitchFamily="34" charset="0"/>
                <a:cs typeface="Tahoma" panose="020B0604030504040204" pitchFamily="34" charset="0"/>
              </a:rPr>
              <a:t>Mad</a:t>
            </a:r>
          </a:p>
          <a:p>
            <a:pPr>
              <a:spcBef>
                <a:spcPts val="1800"/>
              </a:spcBef>
            </a:pPr>
            <a:endParaRPr lang="en-US" sz="3800" b="1" dirty="0">
              <a:latin typeface="Tahoma" panose="020B0604030504040204" pitchFamily="34" charset="0"/>
              <a:ea typeface="Tahoma" panose="020B0604030504040204" pitchFamily="34" charset="0"/>
              <a:cs typeface="Tahoma" panose="020B0604030504040204" pitchFamily="34" charset="0"/>
            </a:endParaRPr>
          </a:p>
          <a:p>
            <a:pPr>
              <a:spcBef>
                <a:spcPts val="1200"/>
              </a:spcBef>
            </a:pPr>
            <a:r>
              <a:rPr lang="en-US" sz="4400" b="1" dirty="0">
                <a:latin typeface="Tahoma" panose="020B0604030504040204" pitchFamily="34" charset="0"/>
                <a:ea typeface="Tahoma" panose="020B0604030504040204" pitchFamily="34" charset="0"/>
                <a:cs typeface="Tahoma" panose="020B0604030504040204" pitchFamily="34" charset="0"/>
              </a:rPr>
              <a:t>Excited</a:t>
            </a: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0"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193672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7821527" y="1322377"/>
            <a:ext cx="4369548"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Feelings check-in</a:t>
            </a:r>
          </a:p>
        </p:txBody>
      </p:sp>
      <p:sp>
        <p:nvSpPr>
          <p:cNvPr id="11" name="TextBox 10"/>
          <p:cNvSpPr txBox="1"/>
          <p:nvPr/>
        </p:nvSpPr>
        <p:spPr>
          <a:xfrm>
            <a:off x="3823047" y="2361612"/>
            <a:ext cx="5639956"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Talk about feelings</a:t>
            </a:r>
          </a:p>
        </p:txBody>
      </p:sp>
      <p:sp>
        <p:nvSpPr>
          <p:cNvPr id="12" name="TextBox 11"/>
          <p:cNvSpPr txBox="1"/>
          <p:nvPr/>
        </p:nvSpPr>
        <p:spPr>
          <a:xfrm>
            <a:off x="5030662" y="4829310"/>
            <a:ext cx="384706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I Statements practice</a:t>
            </a:r>
          </a:p>
        </p:txBody>
      </p:sp>
      <p:sp>
        <p:nvSpPr>
          <p:cNvPr id="14" name="TextBox 13"/>
          <p:cNvSpPr txBox="1"/>
          <p:nvPr/>
        </p:nvSpPr>
        <p:spPr>
          <a:xfrm>
            <a:off x="8407210" y="5657913"/>
            <a:ext cx="374510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Feelings worksheet</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74451" b="52831"/>
          <a:stretch/>
        </p:blipFill>
        <p:spPr>
          <a:xfrm>
            <a:off x="6497947" y="844526"/>
            <a:ext cx="1368835" cy="14245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25051" t="15897" r="20603" b="34872"/>
          <a:stretch/>
        </p:blipFill>
        <p:spPr>
          <a:xfrm>
            <a:off x="2566425" y="4492788"/>
            <a:ext cx="2389288" cy="1220062"/>
          </a:xfrm>
          <a:prstGeom prst="rect">
            <a:avLst/>
          </a:prstGeom>
        </p:spPr>
      </p:pic>
      <p:sp>
        <p:nvSpPr>
          <p:cNvPr id="15" name="TextBox 14"/>
          <p:cNvSpPr txBox="1"/>
          <p:nvPr/>
        </p:nvSpPr>
        <p:spPr>
          <a:xfrm>
            <a:off x="4265919" y="3566151"/>
            <a:ext cx="2688277" cy="523220"/>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Brain break</a:t>
            </a:r>
          </a:p>
        </p:txBody>
      </p:sp>
      <p:pic>
        <p:nvPicPr>
          <p:cNvPr id="16" name="Picture 15"/>
          <p:cNvPicPr>
            <a:picLocks noChangeAspect="1"/>
          </p:cNvPicPr>
          <p:nvPr/>
        </p:nvPicPr>
        <p:blipFill>
          <a:blip r:embed="rId6"/>
          <a:stretch>
            <a:fillRect/>
          </a:stretch>
        </p:blipFill>
        <p:spPr>
          <a:xfrm>
            <a:off x="2452554" y="3174233"/>
            <a:ext cx="1813365" cy="1269928"/>
          </a:xfrm>
          <a:prstGeom prst="rect">
            <a:avLst/>
          </a:prstGeom>
        </p:spPr>
      </p:pic>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1276"/>
          <a:stretch/>
        </p:blipFill>
        <p:spPr>
          <a:xfrm>
            <a:off x="2261687" y="1683547"/>
            <a:ext cx="1416281" cy="1638483"/>
          </a:xfrm>
          <a:prstGeom prst="rect">
            <a:avLst/>
          </a:prstGeom>
        </p:spPr>
      </p:pic>
      <p:grpSp>
        <p:nvGrpSpPr>
          <p:cNvPr id="2" name="Group 1"/>
          <p:cNvGrpSpPr/>
          <p:nvPr/>
        </p:nvGrpSpPr>
        <p:grpSpPr>
          <a:xfrm>
            <a:off x="6497947" y="5445989"/>
            <a:ext cx="2244664" cy="1030238"/>
            <a:chOff x="-6658402" y="4089371"/>
            <a:chExt cx="4998891" cy="2293397"/>
          </a:xfrm>
        </p:grpSpPr>
        <p:pic>
          <p:nvPicPr>
            <p:cNvPr id="19" name="Picture 18"/>
            <p:cNvPicPr>
              <a:picLocks noChangeAspect="1"/>
            </p:cNvPicPr>
            <p:nvPr/>
          </p:nvPicPr>
          <p:blipFill rotWithShape="1">
            <a:blip r:embed="rId8" cstate="print">
              <a:extLst>
                <a:ext uri="{28A0092B-C50C-407E-A947-70E740481C1C}">
                  <a14:useLocalDpi xmlns:a14="http://schemas.microsoft.com/office/drawing/2010/main" val="0"/>
                </a:ext>
              </a:extLst>
            </a:blip>
            <a:srcRect l="25212" r="51426" b="51437"/>
            <a:stretch/>
          </p:blipFill>
          <p:spPr>
            <a:xfrm>
              <a:off x="-4978423" y="4089371"/>
              <a:ext cx="1689838" cy="1980091"/>
            </a:xfrm>
            <a:prstGeom prst="rect">
              <a:avLst/>
            </a:prstGeom>
          </p:spPr>
        </p:pic>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243" t="48376" r="75438"/>
            <a:stretch/>
          </p:blipFill>
          <p:spPr>
            <a:xfrm>
              <a:off x="-6658402" y="4322292"/>
              <a:ext cx="1651110" cy="2060476"/>
            </a:xfrm>
            <a:prstGeom prst="rect">
              <a:avLst/>
            </a:prstGeom>
          </p:spPr>
        </p:pic>
        <p:pic>
          <p:nvPicPr>
            <p:cNvPr id="21" name="Picture 20"/>
            <p:cNvPicPr>
              <a:picLocks noChangeAspect="1"/>
            </p:cNvPicPr>
            <p:nvPr/>
          </p:nvPicPr>
          <p:blipFill rotWithShape="1">
            <a:blip r:embed="rId10" cstate="print">
              <a:extLst>
                <a:ext uri="{28A0092B-C50C-407E-A947-70E740481C1C}">
                  <a14:useLocalDpi xmlns:a14="http://schemas.microsoft.com/office/drawing/2010/main" val="0"/>
                </a:ext>
              </a:extLst>
            </a:blip>
            <a:srcRect l="48272" r="27305" b="51437"/>
            <a:stretch/>
          </p:blipFill>
          <p:spPr>
            <a:xfrm>
              <a:off x="-3395774" y="4089371"/>
              <a:ext cx="1736263" cy="1946031"/>
            </a:xfrm>
            <a:prstGeom prst="rect">
              <a:avLst/>
            </a:prstGeom>
          </p:spPr>
        </p:pic>
      </p:grpSp>
      <p:pic>
        <p:nvPicPr>
          <p:cNvPr id="23" name="Picture 22"/>
          <p:cNvPicPr>
            <a:picLocks noChangeAspect="1"/>
          </p:cNvPicPr>
          <p:nvPr/>
        </p:nvPicPr>
        <p:blipFill rotWithShape="1">
          <a:blip r:embed="rId11">
            <a:extLst>
              <a:ext uri="{28A0092B-C50C-407E-A947-70E740481C1C}">
                <a14:useLocalDpi xmlns:a14="http://schemas.microsoft.com/office/drawing/2010/main" val="0"/>
              </a:ext>
            </a:extLst>
          </a:blip>
          <a:srcRect l="67315" t="67058" r="20748" b="14772"/>
          <a:stretch/>
        </p:blipFill>
        <p:spPr>
          <a:xfrm>
            <a:off x="1375335" y="1004046"/>
            <a:ext cx="1452282" cy="1246094"/>
          </a:xfrm>
          <a:prstGeom prst="rect">
            <a:avLst/>
          </a:prstGeom>
        </p:spPr>
      </p:pic>
      <p:pic>
        <p:nvPicPr>
          <p:cNvPr id="25" name="Picture 24"/>
          <p:cNvPicPr>
            <a:picLocks noChangeAspect="1"/>
          </p:cNvPicPr>
          <p:nvPr/>
        </p:nvPicPr>
        <p:blipFill rotWithShape="1">
          <a:blip r:embed="rId12"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22"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364357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05" y="1400909"/>
            <a:ext cx="10096999" cy="5691553"/>
          </a:xfrm>
          <a:prstGeom prst="rect">
            <a:avLst/>
          </a:prstGeom>
        </p:spPr>
      </p:pic>
      <p:sp>
        <p:nvSpPr>
          <p:cNvPr id="2" name="TextBox 1"/>
          <p:cNvSpPr txBox="1"/>
          <p:nvPr/>
        </p:nvSpPr>
        <p:spPr>
          <a:xfrm>
            <a:off x="1849229" y="243931"/>
            <a:ext cx="8311662" cy="1754326"/>
          </a:xfrm>
          <a:prstGeom prst="rect">
            <a:avLst/>
          </a:prstGeom>
          <a:noFill/>
        </p:spPr>
        <p:txBody>
          <a:bodyPr wrap="square" rtlCol="0">
            <a:spAutoFit/>
          </a:bodyPr>
          <a:lstStyle/>
          <a:p>
            <a:pPr algn="ctr"/>
            <a:r>
              <a:rPr lang="en-US" sz="5400" b="1" dirty="0">
                <a:latin typeface="Tahoma" panose="020B0604030504040204" pitchFamily="34" charset="0"/>
                <a:ea typeface="Tahoma" panose="020B0604030504040204" pitchFamily="34" charset="0"/>
                <a:cs typeface="Tahoma" panose="020B0604030504040204" pitchFamily="34" charset="0"/>
              </a:rPr>
              <a:t>Telling People How You Feel</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3926817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110" y="1478419"/>
            <a:ext cx="8641202" cy="4870938"/>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442" t="4183" r="46905" b="72287"/>
          <a:stretch/>
        </p:blipFill>
        <p:spPr>
          <a:xfrm>
            <a:off x="-17585" y="-17585"/>
            <a:ext cx="2026025" cy="161364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25051" t="15897" r="20603" b="34872"/>
          <a:stretch/>
        </p:blipFill>
        <p:spPr>
          <a:xfrm>
            <a:off x="5193325" y="1210924"/>
            <a:ext cx="6634774" cy="3387970"/>
          </a:xfrm>
          <a:prstGeom prst="rect">
            <a:avLst/>
          </a:prstGeom>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12"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1272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25051" t="15897" r="20603" b="34872"/>
          <a:stretch/>
        </p:blipFill>
        <p:spPr>
          <a:xfrm>
            <a:off x="4536833" y="3042138"/>
            <a:ext cx="3960202" cy="2022231"/>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37147" t="37681" r="37800" b="44734"/>
          <a:stretch/>
        </p:blipFill>
        <p:spPr>
          <a:xfrm>
            <a:off x="10927290" y="202648"/>
            <a:ext cx="1147800" cy="454130"/>
          </a:xfrm>
          <a:prstGeom prst="rect">
            <a:avLst/>
          </a:prstGeom>
        </p:spPr>
      </p:pic>
      <p:sp>
        <p:nvSpPr>
          <p:cNvPr id="8" name="Footer Placeholder 3"/>
          <p:cNvSpPr txBox="1">
            <a:spLocks/>
          </p:cNvSpPr>
          <p:nvPr/>
        </p:nvSpPr>
        <p:spPr>
          <a:xfrm>
            <a:off x="8742611" y="6486517"/>
            <a:ext cx="3384073" cy="306168"/>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solidFill>
                  <a:schemeClr val="tx1"/>
                </a:solidFill>
              </a:rPr>
              <a:t>© 2026 SAFE Disability Services Program</a:t>
            </a:r>
          </a:p>
        </p:txBody>
      </p:sp>
    </p:spTree>
    <p:extLst>
      <p:ext uri="{BB962C8B-B14F-4D97-AF65-F5344CB8AC3E}">
        <p14:creationId xmlns:p14="http://schemas.microsoft.com/office/powerpoint/2010/main" val="429485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22351</TotalTime>
  <Words>4573</Words>
  <Application>Microsoft Macintosh PowerPoint</Application>
  <PresentationFormat>Widescreen</PresentationFormat>
  <Paragraphs>387</Paragraphs>
  <Slides>30</Slides>
  <Notes>30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Tahoma</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201</cp:revision>
  <dcterms:created xsi:type="dcterms:W3CDTF">2021-06-11T20:56:57Z</dcterms:created>
  <dcterms:modified xsi:type="dcterms:W3CDTF">2026-05-01T19:07:25Z</dcterms:modified>
</cp:coreProperties>
</file>