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7"/>
  </p:notesMasterIdLst>
  <p:sldIdLst>
    <p:sldId id="350" r:id="rId3"/>
    <p:sldId id="319" r:id="rId4"/>
    <p:sldId id="259" r:id="rId5"/>
    <p:sldId id="258" r:id="rId6"/>
    <p:sldId id="305" r:id="rId7"/>
    <p:sldId id="320" r:id="rId8"/>
    <p:sldId id="321" r:id="rId9"/>
    <p:sldId id="322" r:id="rId10"/>
    <p:sldId id="337" r:id="rId11"/>
    <p:sldId id="338" r:id="rId12"/>
    <p:sldId id="307" r:id="rId13"/>
    <p:sldId id="311" r:id="rId14"/>
    <p:sldId id="272" r:id="rId15"/>
    <p:sldId id="339" r:id="rId16"/>
    <p:sldId id="343" r:id="rId17"/>
    <p:sldId id="323" r:id="rId18"/>
    <p:sldId id="325" r:id="rId19"/>
    <p:sldId id="326" r:id="rId20"/>
    <p:sldId id="344" r:id="rId21"/>
    <p:sldId id="328" r:id="rId22"/>
    <p:sldId id="345" r:id="rId23"/>
    <p:sldId id="331" r:id="rId24"/>
    <p:sldId id="346" r:id="rId25"/>
    <p:sldId id="334" r:id="rId26"/>
    <p:sldId id="335" r:id="rId27"/>
    <p:sldId id="336" r:id="rId28"/>
    <p:sldId id="340" r:id="rId29"/>
    <p:sldId id="290" r:id="rId30"/>
    <p:sldId id="291" r:id="rId31"/>
    <p:sldId id="293" r:id="rId32"/>
    <p:sldId id="292" r:id="rId33"/>
    <p:sldId id="295" r:id="rId34"/>
    <p:sldId id="351" r:id="rId35"/>
    <p:sldId id="35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92" autoAdjust="0"/>
    <p:restoredTop sz="66027" autoAdjust="0"/>
  </p:normalViewPr>
  <p:slideViewPr>
    <p:cSldViewPr snapToGrid="0">
      <p:cViewPr varScale="1">
        <p:scale>
          <a:sx n="81" d="100"/>
          <a:sy n="81" d="100"/>
        </p:scale>
        <p:origin x="2176" y="192"/>
      </p:cViewPr>
      <p:guideLst/>
    </p:cSldViewPr>
  </p:slideViewPr>
  <p:notesTextViewPr>
    <p:cViewPr>
      <p:scale>
        <a:sx n="1" d="1"/>
        <a:sy n="1" d="1"/>
      </p:scale>
      <p:origin x="0" y="-224"/>
    </p:cViewPr>
  </p:notesTextViewPr>
  <p:sorterViewPr>
    <p:cViewPr varScale="1">
      <p:scale>
        <a:sx n="1" d="1"/>
        <a:sy n="1" d="1"/>
      </p:scale>
      <p:origin x="0" y="-8664"/>
    </p:cViewPr>
  </p:sorterViewPr>
  <p:notesViewPr>
    <p:cSldViewPr snapToGrid="0">
      <p:cViewPr>
        <p:scale>
          <a:sx n="65" d="100"/>
          <a:sy n="65" d="100"/>
        </p:scale>
        <p:origin x="3154"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29T21:09:32.478"/>
    </inkml:context>
    <inkml:brush xml:id="br0">
      <inkml:brushProperty name="width" value="0.1" units="cm"/>
      <inkml:brushProperty name="height" value="0.1" units="cm"/>
    </inkml:brush>
  </inkml:definitions>
  <inkml:trace contextRef="#ctx0" brushRef="#br0">1 0 24575,'1'6'0,"1"0"0,0 0 0,0 0 0,1-1 0,0 1 0,5 7 0,-2-2 0,79 148 0,-6-18 0,-62-112 0,-10-19 0,0 0 0,-1 1 0,0 0 0,-1 1 0,0-1 0,3 13 0,-4-11 31,0 0-1,13 24 1,-11-27-274,-2 0 0,1 0 0,-1 0 0,-1 1 1,3 14-1,-3-3-6583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29T21:09:47.547"/>
    </inkml:context>
    <inkml:brush xml:id="br0">
      <inkml:brushProperty name="width" value="0.1" units="cm"/>
      <inkml:brushProperty name="height" value="0.1" units="cm"/>
    </inkml:brush>
  </inkml:definitions>
  <inkml:trace contextRef="#ctx0" brushRef="#br0">1 1 24575,'5'0'0,"6"0"0,6 0 0,4 0 0,5 0 0,1 0 0,2 0 0,0 0 0,0 0 0,0 0 0,-1 0 0,1 0 0,-5 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29T21:10:13.792"/>
    </inkml:context>
    <inkml:brush xml:id="br0">
      <inkml:brushProperty name="width" value="0.035" units="cm"/>
      <inkml:brushProperty name="height" value="0.035" units="cm"/>
    </inkml:brush>
  </inkml:definitions>
  <inkml:trace contextRef="#ctx0" brushRef="#br0">1 11 24575,'0'0'0,"1"0"0,-1 0 0,1 0 0,-1 1 0,1-1 0,-1 0 0,1 1 0,-1-1 0,1 0 0,-1 1 0,1-1 0,-1 0 0,0 1 0,1-1 0,-1 1 0,0-1 0,1 1 0,-1-1 0,0 1 0,0-1 0,1 1 0,-1 0 0,0-1 0,0 2 0,0-2 0,0 1 0,0-1 0,1 1 0,-1-1 0,0 1 0,0 0 0,0-1 0,0 1 0,1-1 0,-1 1 0,0-1 0,0 1 0,1-1 0,-1 0 0,0 1 0,1-1 0,-1 1 0,1-1 0,-1 0 0,0 1 0,1-1 0,-1 0 0,1 1 0,-1-1 0,1 0 0,-1 0 0,1 1 0,-1-1 0,1 0 0,-1 0 0,1 0 0,0 0 0,-1 0 0,1 0 0,-1 0 0,1 0 0,-1 0 0,1 0 0,-1 0 0,1 0 0,-1 0 0,1 0 0,0 0 0,-1-1 0,1 1 0,-1 0 0,1 0 0,-1-1 0,1 0 0,2 0 0,-1-1 0,0 0 0,0 0 0,1 0 0,-1 0 0,-1 0 0,1-1 0,3-4 0,-3 3 0,-1 10 0,1-1 0,-1 0 0,1 1 0,-1-1 0,1 0 0,1 0 0,2 5 0,-4-10 0,0 0 0,1 0 0,-1 0 0,0 0 0,0 0 0,1 0 0,-1 0 0,0 0 0,0 0 0,0-1 0,1 1 0,-1 0 0,0-1 0,0 1 0,0-1 0,0 1 0,0-1 0,0 0 0,0 0 0,1 0 0,22-22 0,-2 3 0,-22 20 0,0 0 0,1 0 0,-1 0 0,0 0 0,1 0 0,-1 0 0,1 0 0,-1 0 0,0 0 0,1 0 0,-1 1 0,0-1 0,1 0 0,-1 0 0,0 0 0,1 1 0,-1-1 0,0 0 0,1 0 0,-1 1 0,0-1 0,0 0 0,1 0 0,-1 1 0,0-1 0,0 0 0,0 1 0,1-1 0,-1 1 0,0-1 0,0 0 0,0 1 0,0-1 0,0 0 0,0 1 0,0-1 0,0 1 0,0-1 0,0 0 0,0 1 0,0-1 0,0 0 0,0 1 0,0-1 0,0 1 0,-1-1 0,1 26 0,0-23 0,1 39-1365,1-36-5461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29T21:10:16.258"/>
    </inkml:context>
    <inkml:brush xml:id="br0">
      <inkml:brushProperty name="width" value="0.035" units="cm"/>
      <inkml:brushProperty name="height" value="0.035" units="cm"/>
    </inkml:brush>
  </inkml:definitions>
  <inkml:trace contextRef="#ctx0" brushRef="#br0">1 36 24575,'0'51'0,"0"-50"0,1-1 0,-1 0 0,0 0 0,1 0 0,-1 0 0,0 0 0,1 0 0,-1 0 0,0 0 0,1 0 0,-1 0 0,1 0 0,-1 0 0,0 0 0,1 0 0,-1 0 0,0-1 0,1 1 0,-1 0 0,0 0 0,1 0 0,-1 0 0,0-1 0,1 1 0,-1 0 0,0 0 0,0-1 0,1 1 0,-1 0 0,0-1 0,15-5 0,-13 6 0,0 1 0,0-1 0,1 0 0,-1 0 0,1 0 0,-1 0 0,0 0 0,1-1 0,-1 1 0,0-1 0,0 1 0,1-1 0,-1 0 0,0 0 0,0 0 0,0 0 0,0 0 0,2-2 0,34-32 0,-4 3 0,-34 32 0,0 0 0,1 0 0,-1 0 0,0 0 0,0 0 0,1 0 0,-1 0 0,0 0 0,0 0 0,1 0 0,-1 0 0,0 0-1,0 0 1,1 0 0,-1 0 0,0 0 0,1 0 0,-1 0 0,0 0 0,0 0 0,1 0 0,-1 0 0,0 1 0,0-1 0,0 0 0,1 0 0,-1 0 0,0 0 0,0 1-1,0-1 1,0 0 0,1 0 0,-1 1 0,0-1 0,0 0 0,0 0 0,0 1 0,0-1 0,0 0 0,0 0 0,1 1 0,-1-1 0,0 0 0,0 0 0,0 1 0,0-1-1,0 0 1,0 0 0,-1 1 0,4 22 51,-1-8-1464</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29T21:10:19.092"/>
    </inkml:context>
    <inkml:brush xml:id="br0">
      <inkml:brushProperty name="width" value="0.035" units="cm"/>
      <inkml:brushProperty name="height" value="0.035" units="cm"/>
    </inkml:brush>
  </inkml:definitions>
  <inkml:trace contextRef="#ctx0" brushRef="#br0">1 1 24575,'2'26'0,"4"-26"0,3-13 0,-4 2 0,-5 11 0,1 0 0,-1 0 0,0 0 0,0 0 0,0 0 0,0 0 0,0 0 0,0 0 0,0 0 0,0 0 0,0 0 0,1 0 0,-1 0 0,0 0 0,0 0 0,0 0 0,0 0 0,0 0 0,0 0 0,0 0 0,0 0 0,0 0 0,1 0 0,-1 0 0,0 0 0,0 0 0,0 0 0,0 0 0,0 0 0,0 0 0,0 0 0,0 0 0,0 0 0,0 0 0,0 0 0,1 0 0,-1-1 0,0 1 0,0 0 0,0 0 0,0 0 0,0 0 0,0 0 0,0 0 0,0 0 0,0 0 0,0 0 0,0 0 0,0-1 0,0 1 0,0 0 0,0 0 0,0 0 0,0 0 0,8 10 0,-4-9 0,0 0 0,0 0 0,0 0 0,1-1 0,-1 1 0,0-1 0,0 0 0,1 0 0,-1 0 0,0-1 0,7-1 0,10-1 0,7 3-1365,-20 0-5461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29T21:10:21.339"/>
    </inkml:context>
    <inkml:brush xml:id="br0">
      <inkml:brushProperty name="width" value="0.035" units="cm"/>
      <inkml:brushProperty name="height" value="0.035" units="cm"/>
    </inkml:brush>
  </inkml:definitions>
  <inkml:trace contextRef="#ctx0" brushRef="#br0">0 30 24575,'0'51'0,"3"-58"0,0 0 0,0 0 0,1 0 0,-1 1 0,2-1 0,-1 1 0,1 0 0,-1 0 0,2 0 0,5-5 0,-10 10 0,0 1 0,-1 0 0,1-1 0,-1 1 0,1 0 0,0-1 0,-1 1 0,1 0 0,0-1 0,-1 1 0,1 0 0,0 0 0,-1 0 0,1 0 0,0 0 0,-1 0 0,1 0 0,0 0 0,0 0 0,-1 0 0,1 0 0,0 1 0,-1-1 0,1 0 0,0 0 0,-1 1 0,1-1 0,-1 0 0,1 1 0,0-1 0,-1 0 0,1 1 0,-1-1 0,1 1 0,-1-1 0,1 2 0,6 27 0,0-2 0,-7-27 0,0 1 0,1-1 0,-1 1 0,1-1 0,-1 1 0,1-1 0,-1 0 0,1 1 0,-1-1 0,1 0 0,-1 1 0,1-1 0,0 0 0,-1 0 0,1 1 0,-1-1 0,1 0 0,0 0 0,-1 0 0,1 0 0,-1 0 0,1 0 0,0 0 0,-1 0 0,1 0 0,0 0 0,-1 0 0,1-1 0,-1 1 0,1 0 0,0 0 0,-1-1 0,1 1 0,-1 0 0,1-1 0,-1 1 0,1 0 0,0-1 0,37-25-1365,-29 21-5461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4DC861-0A22-49CD-B42B-2B42973D0870}" type="datetimeFigureOut">
              <a:rPr lang="en-US" smtClean="0"/>
              <a:t>5/1/26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BAA58B-7F68-4F22-A5B3-354C37D900B1}" type="slidenum">
              <a:rPr lang="en-US" smtClean="0"/>
              <a:t>‹#›</a:t>
            </a:fld>
            <a:endParaRPr lang="en-US" dirty="0"/>
          </a:p>
        </p:txBody>
      </p:sp>
    </p:spTree>
    <p:extLst>
      <p:ext uri="{BB962C8B-B14F-4D97-AF65-F5344CB8AC3E}">
        <p14:creationId xmlns:p14="http://schemas.microsoft.com/office/powerpoint/2010/main" val="4225513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Repetition is beneficial for learning. Take time to review the last </a:t>
            </a:r>
            <a:r>
              <a:rPr lang="en-US" sz="1200" i="1" kern="1200" dirty="0">
                <a:solidFill>
                  <a:schemeClr val="tx1"/>
                </a:solidFill>
                <a:effectLst/>
                <a:latin typeface="+mn-lt"/>
                <a:ea typeface="+mn-ea"/>
                <a:cs typeface="+mn-cs"/>
              </a:rPr>
              <a:t>My Rights My Life</a:t>
            </a:r>
            <a:r>
              <a:rPr lang="en-US" sz="1200" kern="1200" dirty="0">
                <a:solidFill>
                  <a:schemeClr val="tx1"/>
                </a:solidFill>
                <a:effectLst/>
                <a:latin typeface="+mn-lt"/>
                <a:ea typeface="+mn-ea"/>
                <a:cs typeface="+mn-cs"/>
              </a:rPr>
              <a:t> class you taught prior to beginning this session. You can also answer any private questions students submitted on notecards during your previous class session.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Today in class we</a:t>
            </a:r>
            <a:r>
              <a:rPr lang="en-US" sz="1200" i="1" kern="1200" baseline="0" dirty="0">
                <a:solidFill>
                  <a:schemeClr val="tx1"/>
                </a:solidFill>
                <a:effectLst/>
                <a:latin typeface="+mn-lt"/>
                <a:ea typeface="+mn-ea"/>
                <a:cs typeface="+mn-cs"/>
              </a:rPr>
              <a:t> will be talking all about</a:t>
            </a:r>
            <a:r>
              <a:rPr lang="en-US" sz="1200" i="1" kern="1200" dirty="0">
                <a:solidFill>
                  <a:schemeClr val="tx1"/>
                </a:solidFill>
                <a:effectLst/>
                <a:latin typeface="+mn-lt"/>
                <a:ea typeface="+mn-ea"/>
                <a:cs typeface="+mn-cs"/>
              </a:rPr>
              <a:t> something called self-advocacy. We’ll talk about what self-advocacy is,</a:t>
            </a:r>
            <a:r>
              <a:rPr lang="en-US" sz="1200" i="1" kern="1200" baseline="0" dirty="0">
                <a:solidFill>
                  <a:schemeClr val="tx1"/>
                </a:solidFill>
                <a:effectLst/>
                <a:latin typeface="+mn-lt"/>
                <a:ea typeface="+mn-ea"/>
                <a:cs typeface="+mn-cs"/>
              </a:rPr>
              <a:t> and how you can use it in your relationships.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BAA58B-7F68-4F22-A5B3-354C37D900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1484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Thanks for sharing all of the choices you make! Now we are going</a:t>
            </a:r>
            <a:r>
              <a:rPr lang="en-US" sz="1200" i="1" kern="1200" baseline="0" dirty="0">
                <a:solidFill>
                  <a:schemeClr val="tx1"/>
                </a:solidFill>
                <a:effectLst/>
                <a:latin typeface="+mn-lt"/>
                <a:ea typeface="+mn-ea"/>
                <a:cs typeface="+mn-cs"/>
              </a:rPr>
              <a:t> to talk more about self-advocacy.</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10</a:t>
            </a:fld>
            <a:endParaRPr lang="en-US" dirty="0"/>
          </a:p>
        </p:txBody>
      </p:sp>
    </p:spTree>
    <p:extLst>
      <p:ext uri="{BB962C8B-B14F-4D97-AF65-F5344CB8AC3E}">
        <p14:creationId xmlns:p14="http://schemas.microsoft.com/office/powerpoint/2010/main" val="19348266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You</a:t>
            </a:r>
            <a:r>
              <a:rPr lang="en-US" sz="1200" i="1" kern="1200" baseline="0" dirty="0">
                <a:solidFill>
                  <a:schemeClr val="tx1"/>
                </a:solidFill>
                <a:effectLst/>
                <a:latin typeface="+mn-lt"/>
                <a:ea typeface="+mn-ea"/>
                <a:cs typeface="+mn-cs"/>
              </a:rPr>
              <a:t> all are making lots of choices every day and that’s good practice for deciding what you want. It’s also important to be able to tell other people what you want. For example, what you want to wear, eat, do for a job, and what you want do for fun! It’s also important to be able to tell the people you are in relationships with, like your friends or your family, what you want and need. You are going to get to practice self-advocacy (asking for what you want and need) a little later today.</a:t>
            </a:r>
          </a:p>
          <a:p>
            <a:pPr lvl="0"/>
            <a:endParaRPr lang="en-US" sz="1200" i="1" kern="1200" baseline="0" dirty="0">
              <a:solidFill>
                <a:schemeClr val="tx1"/>
              </a:solidFill>
              <a:effectLst/>
              <a:latin typeface="+mn-lt"/>
              <a:ea typeface="+mn-ea"/>
              <a:cs typeface="+mn-cs"/>
            </a:endParaRPr>
          </a:p>
          <a:p>
            <a:pPr lvl="0"/>
            <a:r>
              <a:rPr lang="en-US" sz="1200" i="1" kern="1200" baseline="0" dirty="0">
                <a:solidFill>
                  <a:schemeClr val="tx1"/>
                </a:solidFill>
                <a:effectLst/>
                <a:latin typeface="+mn-lt"/>
                <a:ea typeface="+mn-ea"/>
                <a:cs typeface="+mn-cs"/>
              </a:rPr>
              <a:t>For now, let’s add “I want” and “I need” to our I Statements Tool.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11</a:t>
            </a:fld>
            <a:endParaRPr lang="en-US" dirty="0"/>
          </a:p>
        </p:txBody>
      </p:sp>
    </p:spTree>
    <p:extLst>
      <p:ext uri="{BB962C8B-B14F-4D97-AF65-F5344CB8AC3E}">
        <p14:creationId xmlns:p14="http://schemas.microsoft.com/office/powerpoint/2010/main" val="9503842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Remember, throughout our classes, we are going to be adding new tools to our</a:t>
            </a:r>
            <a:r>
              <a:rPr lang="en-US" sz="1200" i="1" kern="1200" baseline="0" dirty="0">
                <a:solidFill>
                  <a:schemeClr val="tx1"/>
                </a:solidFill>
                <a:effectLst/>
                <a:latin typeface="+mn-lt"/>
                <a:ea typeface="+mn-ea"/>
                <a:cs typeface="+mn-cs"/>
              </a:rPr>
              <a:t> Healthy Relationships Toolbox. </a:t>
            </a:r>
            <a:r>
              <a:rPr lang="en-US" sz="1200" i="1" kern="1200" dirty="0">
                <a:solidFill>
                  <a:schemeClr val="tx1"/>
                </a:solidFill>
                <a:effectLst/>
                <a:latin typeface="+mn-lt"/>
                <a:ea typeface="+mn-ea"/>
                <a:cs typeface="+mn-cs"/>
              </a:rPr>
              <a:t>We are going to use a big class toolbox, and each of you will</a:t>
            </a:r>
            <a:r>
              <a:rPr lang="en-US" sz="1200" i="1" kern="1200" baseline="0" dirty="0">
                <a:solidFill>
                  <a:schemeClr val="tx1"/>
                </a:solidFill>
                <a:effectLst/>
                <a:latin typeface="+mn-lt"/>
                <a:ea typeface="+mn-ea"/>
                <a:cs typeface="+mn-cs"/>
              </a:rPr>
              <a:t> also have your own smaller toolbox</a:t>
            </a:r>
            <a:r>
              <a:rPr lang="en-US" sz="1200" i="1" kern="1200" dirty="0">
                <a:solidFill>
                  <a:schemeClr val="tx1"/>
                </a:solidFill>
                <a:effectLst/>
                <a:latin typeface="+mn-lt"/>
                <a:ea typeface="+mn-ea"/>
                <a:cs typeface="+mn-cs"/>
              </a:rPr>
              <a:t>. As you learn about new tools, you’ll get a copy of the tool to glue into your toolbox.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Our first tool is the I Statements Tool. Remember,</a:t>
            </a:r>
            <a:r>
              <a:rPr lang="en-US" sz="1200" i="1" kern="1200" baseline="0" dirty="0">
                <a:solidFill>
                  <a:schemeClr val="tx1"/>
                </a:solidFill>
                <a:effectLst/>
                <a:latin typeface="+mn-lt"/>
                <a:ea typeface="+mn-ea"/>
                <a:cs typeface="+mn-cs"/>
              </a:rPr>
              <a:t> you can use I Statements to tell people how you feel, what you want, and what you need. Let’s start with our large class toolbox. Can I get a volunteer to add the first tool to our toolbox?</a:t>
            </a:r>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Have the volunteer Velcro the Class I Statements Tool ma</a:t>
            </a:r>
            <a:r>
              <a:rPr lang="en-US" sz="1200" kern="1200" baseline="0" dirty="0">
                <a:solidFill>
                  <a:schemeClr val="tx1"/>
                </a:solidFill>
                <a:effectLst/>
                <a:latin typeface="+mn-lt"/>
                <a:ea typeface="+mn-ea"/>
                <a:cs typeface="+mn-cs"/>
              </a:rPr>
              <a:t>nipulative onto </a:t>
            </a:r>
            <a:r>
              <a:rPr lang="en-US" sz="1200" kern="1200" dirty="0">
                <a:solidFill>
                  <a:schemeClr val="tx1"/>
                </a:solidFill>
                <a:effectLst/>
                <a:latin typeface="+mn-lt"/>
                <a:ea typeface="+mn-ea"/>
                <a:cs typeface="+mn-cs"/>
              </a:rPr>
              <a:t>the Class Healthy Relationship Toolbox. Next, give</a:t>
            </a:r>
            <a:r>
              <a:rPr lang="en-US" sz="1200" kern="1200" baseline="0" dirty="0">
                <a:solidFill>
                  <a:schemeClr val="tx1"/>
                </a:solidFill>
                <a:effectLst/>
                <a:latin typeface="+mn-lt"/>
                <a:ea typeface="+mn-ea"/>
                <a:cs typeface="+mn-cs"/>
              </a:rPr>
              <a:t> each student a glue stick, a copy of the Student Healthy Relationship Toolbox, and a copy of the Student I Statement Tool. Give students a few minutes to glue their tools into their toolboxes. Over the next several weeks, students will be adding tools to their toolboxes, so be sure to ask students to hold onto their toolboxes for the next class.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3340803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a:t>
            </a:r>
            <a:r>
              <a:rPr lang="en-US" i="1" dirty="0"/>
              <a:t>That</a:t>
            </a:r>
            <a:r>
              <a:rPr lang="en-US" i="1" baseline="0" dirty="0"/>
              <a:t> was a lot of information, and you all are doing an amazing job! Every week in class we will take a brain break in the middle. This is a chance to move a little and take a break from thinking!</a:t>
            </a:r>
          </a:p>
          <a:p>
            <a:endParaRPr lang="en-US" dirty="0"/>
          </a:p>
          <a:p>
            <a:r>
              <a:rPr lang="en-US" dirty="0"/>
              <a:t>Below are three ideas to give students a quick opportunity for a brain break. You are also welcome to come up with your own ideas for brain breaks that work best for your class.</a:t>
            </a:r>
          </a:p>
          <a:p>
            <a:endParaRPr lang="en-US" dirty="0"/>
          </a:p>
          <a:p>
            <a:r>
              <a:rPr lang="en-US" b="1" dirty="0"/>
              <a:t>Five finger breathing</a:t>
            </a:r>
          </a:p>
          <a:p>
            <a:r>
              <a:rPr lang="en-US" b="0" dirty="0"/>
              <a:t>For this exercise, have all students place</a:t>
            </a:r>
            <a:r>
              <a:rPr lang="en-US" b="0" baseline="0" dirty="0"/>
              <a:t> their hand in front of their chest with their five fingers spread out. Next, use the pointer finger of the other hand to trace up and down each of the five fingers, beginning with the thumb. As students trace up a finger, they will breathe in. As they trace down a finger, they will breathe out. When students breathe out on the pinky finger, you can tell them to shake out their hands and arms. As the school year goes on, you can ask students to lead this exercise for their peers.</a:t>
            </a:r>
          </a:p>
          <a:p>
            <a:endParaRPr lang="en-US" b="0" baseline="0" dirty="0"/>
          </a:p>
          <a:p>
            <a:r>
              <a:rPr lang="en-US" b="0" baseline="0" dirty="0"/>
              <a:t>If this exercise is physically inaccessible for your class, you can also model the hand tracing for students while they breathe in and out.</a:t>
            </a:r>
          </a:p>
          <a:p>
            <a:endParaRPr lang="en-US" b="0" dirty="0"/>
          </a:p>
          <a:p>
            <a:r>
              <a:rPr lang="en-US" b="1" dirty="0"/>
              <a:t>Stretch break</a:t>
            </a:r>
          </a:p>
          <a:p>
            <a:r>
              <a:rPr lang="en-US" b="0" dirty="0"/>
              <a:t>Lead students through</a:t>
            </a:r>
            <a:r>
              <a:rPr lang="en-US" b="0" baseline="0" dirty="0"/>
              <a:t> a series of basic stretches. These can be completed in a chair, or while standing up, depending on the accommodation needs of your class. Some ideas include reaching toward the ceiling, stretching one arm at a time across the chest, reaching toward toes, turning head from side to side, etc. Ask students to hold a pose while you count to ten. As the school year goes on, you can ask students to lead stretches for their peers.</a:t>
            </a:r>
          </a:p>
          <a:p>
            <a:endParaRPr lang="en-US" b="0" dirty="0"/>
          </a:p>
          <a:p>
            <a:r>
              <a:rPr lang="en-US" b="1" dirty="0"/>
              <a:t>Dance party</a:t>
            </a:r>
          </a:p>
          <a:p>
            <a:r>
              <a:rPr lang="en-US" b="0" dirty="0"/>
              <a:t>If your class likes to dance, you can put on a short song for them to dance to.</a:t>
            </a:r>
            <a:r>
              <a:rPr lang="en-US" b="0" baseline="0" dirty="0"/>
              <a:t> </a:t>
            </a:r>
            <a:r>
              <a:rPr lang="en-US" b="0" baseline="0"/>
              <a:t>This is especially effective if you are able to find a song that relates to the theme for that week’s class. </a:t>
            </a:r>
            <a:endParaRPr lang="en-US" b="0" dirty="0"/>
          </a:p>
        </p:txBody>
      </p:sp>
      <p:sp>
        <p:nvSpPr>
          <p:cNvPr id="4" name="Slide Number Placeholder 3"/>
          <p:cNvSpPr>
            <a:spLocks noGrp="1"/>
          </p:cNvSpPr>
          <p:nvPr>
            <p:ph type="sldNum" sz="quarter" idx="10"/>
          </p:nvPr>
        </p:nvSpPr>
        <p:spPr/>
        <p:txBody>
          <a:bodyPr/>
          <a:lstStyle/>
          <a:p>
            <a:fld id="{68BAA58B-7F68-4F22-A5B3-354C37D900B1}" type="slidenum">
              <a:rPr lang="en-US" smtClean="0"/>
              <a:t>13</a:t>
            </a:fld>
            <a:endParaRPr lang="en-US" dirty="0"/>
          </a:p>
        </p:txBody>
      </p:sp>
    </p:spTree>
    <p:extLst>
      <p:ext uri="{BB962C8B-B14F-4D97-AF65-F5344CB8AC3E}">
        <p14:creationId xmlns:p14="http://schemas.microsoft.com/office/powerpoint/2010/main" val="38985011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Let’s practice using the</a:t>
            </a:r>
            <a:r>
              <a:rPr lang="en-US" sz="1200" i="1" kern="1200" baseline="0" dirty="0">
                <a:solidFill>
                  <a:schemeClr val="tx1"/>
                </a:solidFill>
                <a:effectLst/>
                <a:latin typeface="+mn-lt"/>
                <a:ea typeface="+mn-ea"/>
                <a:cs typeface="+mn-cs"/>
              </a:rPr>
              <a:t> I Statements Tool.</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14</a:t>
            </a:fld>
            <a:endParaRPr lang="en-US" dirty="0"/>
          </a:p>
        </p:txBody>
      </p:sp>
    </p:spTree>
    <p:extLst>
      <p:ext uri="{BB962C8B-B14F-4D97-AF65-F5344CB8AC3E}">
        <p14:creationId xmlns:p14="http://schemas.microsoft.com/office/powerpoint/2010/main" val="38406888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48175"/>
            <a:ext cx="5486400" cy="3600450"/>
          </a:xfrm>
        </p:spPr>
        <p:txBody>
          <a:bodyPr/>
          <a:lstStyle/>
          <a:p>
            <a:pPr lvl="0"/>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We are going to do some role plays to practice using the “I want” and “I need” tools. A</a:t>
            </a:r>
            <a:r>
              <a:rPr lang="en-US" sz="1200" i="1" kern="1200" baseline="0" dirty="0">
                <a:solidFill>
                  <a:schemeClr val="tx1"/>
                </a:solidFill>
                <a:effectLst/>
                <a:latin typeface="+mn-lt"/>
                <a:ea typeface="+mn-ea"/>
                <a:cs typeface="+mn-cs"/>
              </a:rPr>
              <a:t> role play is something that is pretend. On each slide, you will read a story. You are going to imagine that you are in the story. You will get to decide how you could use an “I want” or “I need” statement to help with the story. Can I get a volunteer to go first?</a:t>
            </a:r>
          </a:p>
          <a:p>
            <a:pPr lvl="0"/>
            <a:endParaRPr lang="en-US" sz="1200" i="1" kern="1200" baseline="0" dirty="0">
              <a:solidFill>
                <a:schemeClr val="tx1"/>
              </a:solidFill>
              <a:effectLst/>
              <a:latin typeface="+mn-lt"/>
              <a:ea typeface="+mn-ea"/>
              <a:cs typeface="+mn-cs"/>
            </a:endParaRPr>
          </a:p>
          <a:p>
            <a:pPr lvl="0"/>
            <a:r>
              <a:rPr lang="en-US" sz="1200" i="0" kern="1200" baseline="0" dirty="0">
                <a:solidFill>
                  <a:schemeClr val="tx1"/>
                </a:solidFill>
                <a:effectLst/>
                <a:latin typeface="+mn-lt"/>
                <a:ea typeface="+mn-ea"/>
                <a:cs typeface="+mn-cs"/>
              </a:rPr>
              <a:t>For each scenario, ask the volunteer to read the story out loud. Next, ask them what “I want” or “I need” statement they could use to get help in that story. Sample I Statements are included on each slide for your reference.</a:t>
            </a:r>
          </a:p>
          <a:p>
            <a:pPr lvl="0"/>
            <a:endParaRPr lang="en-US" sz="1200" i="0" kern="1200" baseline="0" dirty="0">
              <a:solidFill>
                <a:schemeClr val="tx1"/>
              </a:solidFill>
              <a:effectLst/>
              <a:latin typeface="+mn-lt"/>
              <a:ea typeface="+mn-ea"/>
              <a:cs typeface="+mn-cs"/>
            </a:endParaRPr>
          </a:p>
          <a:p>
            <a:pPr lvl="0"/>
            <a:r>
              <a:rPr lang="en-US" sz="1200" i="0" kern="1200" baseline="0" dirty="0">
                <a:solidFill>
                  <a:schemeClr val="tx1"/>
                </a:solidFill>
                <a:effectLst/>
                <a:latin typeface="+mn-lt"/>
                <a:ea typeface="+mn-ea"/>
                <a:cs typeface="+mn-cs"/>
              </a:rPr>
              <a:t>Sample I Statements:</a:t>
            </a:r>
          </a:p>
          <a:p>
            <a:pPr marL="171450" lvl="0" indent="-171450">
              <a:buFont typeface="Arial" panose="020B0604020202020204" pitchFamily="34" charset="0"/>
              <a:buChar char="•"/>
            </a:pPr>
            <a:r>
              <a:rPr lang="en-US" sz="1200" i="0" kern="1200" baseline="0" dirty="0">
                <a:solidFill>
                  <a:schemeClr val="tx1"/>
                </a:solidFill>
                <a:effectLst/>
                <a:latin typeface="+mn-lt"/>
                <a:ea typeface="+mn-ea"/>
                <a:cs typeface="+mn-cs"/>
              </a:rPr>
              <a:t>I want to start a club at school.</a:t>
            </a:r>
          </a:p>
          <a:p>
            <a:pPr marL="171450" lvl="0" indent="-171450">
              <a:buFont typeface="Arial" panose="020B0604020202020204" pitchFamily="34" charset="0"/>
              <a:buChar char="•"/>
            </a:pPr>
            <a:r>
              <a:rPr lang="en-US" sz="1200" i="0" kern="1200" baseline="0" dirty="0">
                <a:solidFill>
                  <a:schemeClr val="tx1"/>
                </a:solidFill>
                <a:effectLst/>
                <a:latin typeface="+mn-lt"/>
                <a:ea typeface="+mn-ea"/>
                <a:cs typeface="+mn-cs"/>
              </a:rPr>
              <a:t>I need an extracurricular activity that is fun for me. </a:t>
            </a:r>
          </a:p>
          <a:p>
            <a:pPr marL="171450" lvl="0" indent="-171450">
              <a:buFont typeface="Arial" panose="020B0604020202020204" pitchFamily="34" charset="0"/>
              <a:buChar char="•"/>
            </a:pPr>
            <a:r>
              <a:rPr lang="en-US" sz="1200" i="0" kern="1200" baseline="0" dirty="0">
                <a:solidFill>
                  <a:schemeClr val="tx1"/>
                </a:solidFill>
                <a:effectLst/>
                <a:latin typeface="+mn-lt"/>
                <a:ea typeface="+mn-ea"/>
                <a:cs typeface="+mn-cs"/>
              </a:rPr>
              <a:t>I need your help starting this club.</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BAA58B-7F68-4F22-A5B3-354C37D900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08362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Great job!</a:t>
            </a:r>
            <a:r>
              <a:rPr lang="en-US" sz="1200" i="1" kern="1200" baseline="0" dirty="0">
                <a:solidFill>
                  <a:schemeClr val="tx1"/>
                </a:solidFill>
                <a:effectLst/>
                <a:latin typeface="+mn-lt"/>
                <a:ea typeface="+mn-ea"/>
                <a:cs typeface="+mn-cs"/>
              </a:rPr>
              <a:t> Can I get a volunteer to do the next story?</a:t>
            </a:r>
          </a:p>
          <a:p>
            <a:pPr lvl="0"/>
            <a:endParaRPr lang="en-US" sz="1200" i="1" kern="1200" baseline="0" dirty="0">
              <a:solidFill>
                <a:schemeClr val="tx1"/>
              </a:solidFill>
              <a:effectLst/>
              <a:latin typeface="+mn-lt"/>
              <a:ea typeface="+mn-ea"/>
              <a:cs typeface="+mn-cs"/>
            </a:endParaRPr>
          </a:p>
          <a:p>
            <a:pPr lvl="0"/>
            <a:r>
              <a:rPr lang="en-US" sz="1200" i="0" kern="1200" baseline="0" dirty="0">
                <a:solidFill>
                  <a:schemeClr val="tx1"/>
                </a:solidFill>
                <a:effectLst/>
                <a:latin typeface="+mn-lt"/>
                <a:ea typeface="+mn-ea"/>
                <a:cs typeface="+mn-cs"/>
              </a:rPr>
              <a:t>For each scenario, ask the volunteer to read the story out loud. Next, ask them what “I want” or “I need” statement they could use to get help in that story. Sample I Statements are included on each slide for your reference.</a:t>
            </a:r>
          </a:p>
          <a:p>
            <a:pPr lvl="0"/>
            <a:endParaRPr lang="en-US" sz="1200" i="0" kern="1200" baseline="0" dirty="0">
              <a:solidFill>
                <a:schemeClr val="tx1"/>
              </a:solidFill>
              <a:effectLst/>
              <a:latin typeface="+mn-lt"/>
              <a:ea typeface="+mn-ea"/>
              <a:cs typeface="+mn-cs"/>
            </a:endParaRPr>
          </a:p>
          <a:p>
            <a:pPr lvl="0"/>
            <a:r>
              <a:rPr lang="en-US" sz="1200" i="0" kern="1200" baseline="0" dirty="0">
                <a:solidFill>
                  <a:schemeClr val="tx1"/>
                </a:solidFill>
                <a:effectLst/>
                <a:latin typeface="+mn-lt"/>
                <a:ea typeface="+mn-ea"/>
                <a:cs typeface="+mn-cs"/>
              </a:rPr>
              <a:t>Sample I Statements:</a:t>
            </a:r>
          </a:p>
          <a:p>
            <a:pPr marL="171450" lvl="0" indent="-171450">
              <a:buFont typeface="Arial" panose="020B0604020202020204" pitchFamily="34" charset="0"/>
              <a:buChar char="•"/>
            </a:pPr>
            <a:r>
              <a:rPr lang="en-US" sz="1200" i="0" kern="1200" baseline="0" dirty="0">
                <a:solidFill>
                  <a:schemeClr val="tx1"/>
                </a:solidFill>
                <a:effectLst/>
                <a:latin typeface="+mn-lt"/>
                <a:ea typeface="+mn-ea"/>
                <a:cs typeface="+mn-cs"/>
              </a:rPr>
              <a:t>I need privacy in my room.</a:t>
            </a:r>
          </a:p>
          <a:p>
            <a:pPr marL="171450" lvl="0" indent="-171450">
              <a:buFont typeface="Arial" panose="020B0604020202020204" pitchFamily="34" charset="0"/>
              <a:buChar char="•"/>
            </a:pPr>
            <a:r>
              <a:rPr lang="en-US" sz="1200" i="0" kern="1200" baseline="0" dirty="0">
                <a:solidFill>
                  <a:schemeClr val="tx1"/>
                </a:solidFill>
                <a:effectLst/>
                <a:latin typeface="+mn-lt"/>
                <a:ea typeface="+mn-ea"/>
                <a:cs typeface="+mn-cs"/>
              </a:rPr>
              <a:t>I want you to respect my privacy.</a:t>
            </a:r>
          </a:p>
          <a:p>
            <a:pPr marL="171450" lvl="0" indent="-171450">
              <a:buFont typeface="Arial" panose="020B0604020202020204" pitchFamily="34" charset="0"/>
              <a:buChar char="•"/>
            </a:pPr>
            <a:r>
              <a:rPr lang="en-US" sz="1200" i="0" kern="1200" baseline="0" dirty="0">
                <a:solidFill>
                  <a:schemeClr val="tx1"/>
                </a:solidFill>
                <a:effectLst/>
                <a:latin typeface="+mn-lt"/>
                <a:ea typeface="+mn-ea"/>
                <a:cs typeface="+mn-cs"/>
              </a:rPr>
              <a:t>I need time every day alone in my room.</a:t>
            </a:r>
            <a:endParaRPr lang="en-US" sz="110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16</a:t>
            </a:fld>
            <a:endParaRPr lang="en-US" dirty="0"/>
          </a:p>
        </p:txBody>
      </p:sp>
    </p:spTree>
    <p:extLst>
      <p:ext uri="{BB962C8B-B14F-4D97-AF65-F5344CB8AC3E}">
        <p14:creationId xmlns:p14="http://schemas.microsoft.com/office/powerpoint/2010/main" val="20837486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Great job!</a:t>
            </a:r>
            <a:r>
              <a:rPr lang="en-US" sz="1200" i="1" kern="1200" baseline="0" dirty="0">
                <a:solidFill>
                  <a:schemeClr val="tx1"/>
                </a:solidFill>
                <a:effectLst/>
                <a:latin typeface="+mn-lt"/>
                <a:ea typeface="+mn-ea"/>
                <a:cs typeface="+mn-cs"/>
              </a:rPr>
              <a:t> Can I get a volunteer to do the next story?</a:t>
            </a:r>
          </a:p>
          <a:p>
            <a:pPr lvl="0"/>
            <a:endParaRPr lang="en-US" sz="1200" i="1" kern="1200" baseline="0" dirty="0">
              <a:solidFill>
                <a:schemeClr val="tx1"/>
              </a:solidFill>
              <a:effectLst/>
              <a:latin typeface="+mn-lt"/>
              <a:ea typeface="+mn-ea"/>
              <a:cs typeface="+mn-cs"/>
            </a:endParaRPr>
          </a:p>
          <a:p>
            <a:pPr lvl="0"/>
            <a:r>
              <a:rPr lang="en-US" sz="1200" i="0" kern="1200" baseline="0" dirty="0">
                <a:solidFill>
                  <a:schemeClr val="tx1"/>
                </a:solidFill>
                <a:effectLst/>
                <a:latin typeface="+mn-lt"/>
                <a:ea typeface="+mn-ea"/>
                <a:cs typeface="+mn-cs"/>
              </a:rPr>
              <a:t>For each scenario, ask the volunteer to read the story out loud. Next, ask them what “I want” or “I need” statement they could use to get help in that story. Sample I Statements are included on each slide for your reference.</a:t>
            </a:r>
          </a:p>
          <a:p>
            <a:pPr lvl="0"/>
            <a:endParaRPr lang="en-US" sz="1200" i="0" kern="1200" baseline="0" dirty="0">
              <a:solidFill>
                <a:schemeClr val="tx1"/>
              </a:solidFill>
              <a:effectLst/>
              <a:latin typeface="+mn-lt"/>
              <a:ea typeface="+mn-ea"/>
              <a:cs typeface="+mn-cs"/>
            </a:endParaRPr>
          </a:p>
          <a:p>
            <a:pPr lvl="0"/>
            <a:r>
              <a:rPr lang="en-US" sz="1200" i="0" kern="1200" baseline="0" dirty="0">
                <a:solidFill>
                  <a:schemeClr val="tx1"/>
                </a:solidFill>
                <a:effectLst/>
                <a:latin typeface="+mn-lt"/>
                <a:ea typeface="+mn-ea"/>
                <a:cs typeface="+mn-cs"/>
              </a:rPr>
              <a:t>Sample I Statements:</a:t>
            </a:r>
          </a:p>
          <a:p>
            <a:pPr marL="171450" lvl="0" indent="-171450">
              <a:buFont typeface="Arial" panose="020B0604020202020204" pitchFamily="34" charset="0"/>
              <a:buChar char="•"/>
            </a:pPr>
            <a:r>
              <a:rPr lang="en-US" sz="1200" i="0" kern="1200" baseline="0" dirty="0">
                <a:solidFill>
                  <a:schemeClr val="tx1"/>
                </a:solidFill>
                <a:effectLst/>
                <a:latin typeface="+mn-lt"/>
                <a:ea typeface="+mn-ea"/>
                <a:cs typeface="+mn-cs"/>
              </a:rPr>
              <a:t>I need you to ask before looking at my phone.</a:t>
            </a:r>
          </a:p>
          <a:p>
            <a:pPr marL="171450" lvl="0" indent="-171450">
              <a:buFont typeface="Arial" panose="020B0604020202020204" pitchFamily="34" charset="0"/>
              <a:buChar char="•"/>
            </a:pPr>
            <a:r>
              <a:rPr lang="en-US" sz="1200" i="0" kern="1200" baseline="0" dirty="0">
                <a:solidFill>
                  <a:schemeClr val="tx1"/>
                </a:solidFill>
                <a:effectLst/>
                <a:latin typeface="+mn-lt"/>
                <a:ea typeface="+mn-ea"/>
                <a:cs typeface="+mn-cs"/>
              </a:rPr>
              <a:t>I want you to trust me.</a:t>
            </a:r>
          </a:p>
          <a:p>
            <a:pPr marL="171450" lvl="0" indent="-171450">
              <a:buFont typeface="Arial" panose="020B0604020202020204" pitchFamily="34" charset="0"/>
              <a:buChar char="•"/>
            </a:pPr>
            <a:r>
              <a:rPr lang="en-US" sz="1200" i="0" kern="1200" baseline="0" dirty="0">
                <a:solidFill>
                  <a:schemeClr val="tx1"/>
                </a:solidFill>
                <a:effectLst/>
                <a:latin typeface="+mn-lt"/>
                <a:ea typeface="+mn-ea"/>
                <a:cs typeface="+mn-cs"/>
              </a:rPr>
              <a:t>I need you to stop reading my text messages.</a:t>
            </a:r>
          </a:p>
        </p:txBody>
      </p:sp>
      <p:sp>
        <p:nvSpPr>
          <p:cNvPr id="4" name="Slide Number Placeholder 3"/>
          <p:cNvSpPr>
            <a:spLocks noGrp="1"/>
          </p:cNvSpPr>
          <p:nvPr>
            <p:ph type="sldNum" sz="quarter" idx="10"/>
          </p:nvPr>
        </p:nvSpPr>
        <p:spPr/>
        <p:txBody>
          <a:bodyPr/>
          <a:lstStyle/>
          <a:p>
            <a:fld id="{68BAA58B-7F68-4F22-A5B3-354C37D900B1}" type="slidenum">
              <a:rPr lang="en-US" smtClean="0"/>
              <a:t>17</a:t>
            </a:fld>
            <a:endParaRPr lang="en-US" dirty="0"/>
          </a:p>
        </p:txBody>
      </p:sp>
    </p:spTree>
    <p:extLst>
      <p:ext uri="{BB962C8B-B14F-4D97-AF65-F5344CB8AC3E}">
        <p14:creationId xmlns:p14="http://schemas.microsoft.com/office/powerpoint/2010/main" val="41430005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Great job!</a:t>
            </a:r>
            <a:r>
              <a:rPr lang="en-US" sz="1200" i="1" kern="1200" baseline="0" dirty="0">
                <a:solidFill>
                  <a:schemeClr val="tx1"/>
                </a:solidFill>
                <a:effectLst/>
                <a:latin typeface="+mn-lt"/>
                <a:ea typeface="+mn-ea"/>
                <a:cs typeface="+mn-cs"/>
              </a:rPr>
              <a:t> Can I get a volunteer to do the next story?</a:t>
            </a:r>
          </a:p>
          <a:p>
            <a:pPr lvl="0"/>
            <a:endParaRPr lang="en-US" sz="1200" i="1" kern="1200" baseline="0" dirty="0">
              <a:solidFill>
                <a:schemeClr val="tx1"/>
              </a:solidFill>
              <a:effectLst/>
              <a:latin typeface="+mn-lt"/>
              <a:ea typeface="+mn-ea"/>
              <a:cs typeface="+mn-cs"/>
            </a:endParaRPr>
          </a:p>
          <a:p>
            <a:pPr lvl="0"/>
            <a:r>
              <a:rPr lang="en-US" sz="1200" i="0" kern="1200" baseline="0" dirty="0">
                <a:solidFill>
                  <a:schemeClr val="tx1"/>
                </a:solidFill>
                <a:effectLst/>
                <a:latin typeface="+mn-lt"/>
                <a:ea typeface="+mn-ea"/>
                <a:cs typeface="+mn-cs"/>
              </a:rPr>
              <a:t>For each scenario, ask the volunteer to read the story out loud. Next, ask them what “I want” or “I need” statement they could use to get help in that story. Sample I Statements are included on each slide for your reference.</a:t>
            </a:r>
          </a:p>
          <a:p>
            <a:pPr lvl="0"/>
            <a:endParaRPr lang="en-US" sz="1200" i="0" kern="1200" baseline="0" dirty="0">
              <a:solidFill>
                <a:schemeClr val="tx1"/>
              </a:solidFill>
              <a:effectLst/>
              <a:latin typeface="+mn-lt"/>
              <a:ea typeface="+mn-ea"/>
              <a:cs typeface="+mn-cs"/>
            </a:endParaRPr>
          </a:p>
          <a:p>
            <a:pPr lvl="0"/>
            <a:r>
              <a:rPr lang="en-US" sz="1200" i="0" kern="1200" baseline="0" dirty="0">
                <a:solidFill>
                  <a:schemeClr val="tx1"/>
                </a:solidFill>
                <a:effectLst/>
                <a:latin typeface="+mn-lt"/>
                <a:ea typeface="+mn-ea"/>
                <a:cs typeface="+mn-cs"/>
              </a:rPr>
              <a:t>Sample I Statements:</a:t>
            </a:r>
          </a:p>
          <a:p>
            <a:pPr marL="171450" lvl="0" indent="-171450">
              <a:buFont typeface="Arial" panose="020B0604020202020204" pitchFamily="34" charset="0"/>
              <a:buChar char="•"/>
            </a:pPr>
            <a:r>
              <a:rPr lang="en-US" sz="1200" i="0" kern="1200" baseline="0" dirty="0">
                <a:solidFill>
                  <a:schemeClr val="tx1"/>
                </a:solidFill>
                <a:effectLst/>
                <a:latin typeface="+mn-lt"/>
                <a:ea typeface="+mn-ea"/>
                <a:cs typeface="+mn-cs"/>
              </a:rPr>
              <a:t>I want you to stop.</a:t>
            </a:r>
          </a:p>
          <a:p>
            <a:pPr marL="171450" lvl="0" indent="-171450">
              <a:buFont typeface="Arial" panose="020B0604020202020204" pitchFamily="34" charset="0"/>
              <a:buChar char="•"/>
            </a:pPr>
            <a:r>
              <a:rPr lang="en-US" sz="1200" i="0" kern="1200" baseline="0" dirty="0">
                <a:solidFill>
                  <a:schemeClr val="tx1"/>
                </a:solidFill>
                <a:effectLst/>
                <a:latin typeface="+mn-lt"/>
                <a:ea typeface="+mn-ea"/>
                <a:cs typeface="+mn-cs"/>
              </a:rPr>
              <a:t>I need space.</a:t>
            </a:r>
          </a:p>
          <a:p>
            <a:pPr marL="171450" lvl="0" indent="-171450">
              <a:buFont typeface="Arial" panose="020B0604020202020204" pitchFamily="34" charset="0"/>
              <a:buChar char="•"/>
            </a:pPr>
            <a:r>
              <a:rPr lang="en-US" sz="1200" i="0" kern="1200" baseline="0" dirty="0">
                <a:solidFill>
                  <a:schemeClr val="tx1"/>
                </a:solidFill>
                <a:effectLst/>
                <a:latin typeface="+mn-lt"/>
                <a:ea typeface="+mn-ea"/>
                <a:cs typeface="+mn-cs"/>
              </a:rPr>
              <a:t>I need help.</a:t>
            </a:r>
          </a:p>
        </p:txBody>
      </p:sp>
      <p:sp>
        <p:nvSpPr>
          <p:cNvPr id="4" name="Slide Number Placeholder 3"/>
          <p:cNvSpPr>
            <a:spLocks noGrp="1"/>
          </p:cNvSpPr>
          <p:nvPr>
            <p:ph type="sldNum" sz="quarter" idx="10"/>
          </p:nvPr>
        </p:nvSpPr>
        <p:spPr/>
        <p:txBody>
          <a:bodyPr/>
          <a:lstStyle/>
          <a:p>
            <a:fld id="{68BAA58B-7F68-4F22-A5B3-354C37D900B1}" type="slidenum">
              <a:rPr lang="en-US" smtClean="0"/>
              <a:t>18</a:t>
            </a:fld>
            <a:endParaRPr lang="en-US" dirty="0"/>
          </a:p>
        </p:txBody>
      </p:sp>
    </p:spTree>
    <p:extLst>
      <p:ext uri="{BB962C8B-B14F-4D97-AF65-F5344CB8AC3E}">
        <p14:creationId xmlns:p14="http://schemas.microsoft.com/office/powerpoint/2010/main" val="11009198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Great job!</a:t>
            </a:r>
            <a:r>
              <a:rPr lang="en-US" sz="1200" i="1" kern="1200" baseline="0" dirty="0">
                <a:solidFill>
                  <a:schemeClr val="tx1"/>
                </a:solidFill>
                <a:effectLst/>
                <a:latin typeface="+mn-lt"/>
                <a:ea typeface="+mn-ea"/>
                <a:cs typeface="+mn-cs"/>
              </a:rPr>
              <a:t> Can I get a volunteer to do the next story?</a:t>
            </a:r>
          </a:p>
          <a:p>
            <a:pPr lvl="0"/>
            <a:endParaRPr lang="en-US" sz="1200" i="1" kern="1200" baseline="0" dirty="0">
              <a:solidFill>
                <a:schemeClr val="tx1"/>
              </a:solidFill>
              <a:effectLst/>
              <a:latin typeface="+mn-lt"/>
              <a:ea typeface="+mn-ea"/>
              <a:cs typeface="+mn-cs"/>
            </a:endParaRPr>
          </a:p>
          <a:p>
            <a:pPr lvl="0"/>
            <a:r>
              <a:rPr lang="en-US" sz="1200" i="0" kern="1200" baseline="0" dirty="0">
                <a:solidFill>
                  <a:schemeClr val="tx1"/>
                </a:solidFill>
                <a:effectLst/>
                <a:latin typeface="+mn-lt"/>
                <a:ea typeface="+mn-ea"/>
                <a:cs typeface="+mn-cs"/>
              </a:rPr>
              <a:t>For each scenario, ask the volunteer to read the story out loud. Next, ask them what “I want” or “I need” statement they could use to get help in that story. Sample I Statements are included on each slide for your reference.</a:t>
            </a:r>
          </a:p>
          <a:p>
            <a:pPr lvl="0"/>
            <a:endParaRPr lang="en-US" sz="1200" i="0" kern="1200" baseline="0" dirty="0">
              <a:solidFill>
                <a:schemeClr val="tx1"/>
              </a:solidFill>
              <a:effectLst/>
              <a:latin typeface="+mn-lt"/>
              <a:ea typeface="+mn-ea"/>
              <a:cs typeface="+mn-cs"/>
            </a:endParaRPr>
          </a:p>
          <a:p>
            <a:pPr lvl="0"/>
            <a:r>
              <a:rPr lang="en-US" sz="1200" i="0" kern="1200" baseline="0" dirty="0">
                <a:solidFill>
                  <a:schemeClr val="tx1"/>
                </a:solidFill>
                <a:effectLst/>
                <a:latin typeface="+mn-lt"/>
                <a:ea typeface="+mn-ea"/>
                <a:cs typeface="+mn-cs"/>
              </a:rPr>
              <a:t>Sample I Statements:</a:t>
            </a:r>
          </a:p>
          <a:p>
            <a:pPr marL="171450" lvl="0" indent="-171450">
              <a:buFont typeface="Arial" panose="020B0604020202020204" pitchFamily="34" charset="0"/>
              <a:buChar char="•"/>
            </a:pPr>
            <a:r>
              <a:rPr lang="en-US" sz="1200" i="0" kern="1200" baseline="0" dirty="0">
                <a:solidFill>
                  <a:schemeClr val="tx1"/>
                </a:solidFill>
                <a:effectLst/>
                <a:latin typeface="+mn-lt"/>
                <a:ea typeface="+mn-ea"/>
                <a:cs typeface="+mn-cs"/>
              </a:rPr>
              <a:t>I want a job.</a:t>
            </a:r>
          </a:p>
          <a:p>
            <a:pPr marL="171450" lvl="0" indent="-171450">
              <a:buFont typeface="Arial" panose="020B0604020202020204" pitchFamily="34" charset="0"/>
              <a:buChar char="•"/>
            </a:pPr>
            <a:r>
              <a:rPr lang="en-US" sz="1200" i="0" kern="1200" baseline="0" dirty="0">
                <a:solidFill>
                  <a:schemeClr val="tx1"/>
                </a:solidFill>
                <a:effectLst/>
                <a:latin typeface="+mn-lt"/>
                <a:ea typeface="+mn-ea"/>
                <a:cs typeface="+mn-cs"/>
              </a:rPr>
              <a:t>I want to earn some money.</a:t>
            </a:r>
          </a:p>
          <a:p>
            <a:pPr marL="171450" lvl="0" indent="-171450">
              <a:buFont typeface="Arial" panose="020B0604020202020204" pitchFamily="34" charset="0"/>
              <a:buChar char="•"/>
            </a:pPr>
            <a:r>
              <a:rPr lang="en-US" sz="1200" i="0" kern="1200" baseline="0" dirty="0">
                <a:solidFill>
                  <a:schemeClr val="tx1"/>
                </a:solidFill>
                <a:effectLst/>
                <a:latin typeface="+mn-lt"/>
                <a:ea typeface="+mn-ea"/>
                <a:cs typeface="+mn-cs"/>
              </a:rPr>
              <a:t>I need your support in finding a job.</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BAA58B-7F68-4F22-A5B3-354C37D900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7570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Say:</a:t>
            </a:r>
            <a:r>
              <a:rPr lang="en-US" sz="1200" kern="1200" baseline="0" dirty="0">
                <a:solidFill>
                  <a:schemeClr val="tx1"/>
                </a:solidFill>
                <a:effectLst/>
                <a:latin typeface="+mn-lt"/>
                <a:ea typeface="+mn-ea"/>
                <a:cs typeface="+mn-cs"/>
              </a:rPr>
              <a:t> </a:t>
            </a:r>
            <a:r>
              <a:rPr lang="en-US" sz="1200" i="1" kern="1200" baseline="0" dirty="0">
                <a:solidFill>
                  <a:schemeClr val="tx1"/>
                </a:solidFill>
                <a:effectLst/>
                <a:latin typeface="+mn-lt"/>
                <a:ea typeface="+mn-ea"/>
                <a:cs typeface="+mn-cs"/>
              </a:rPr>
              <a:t>Remember, all year we will be adding tools to our Healthy Relationship Toolbox. Last week we added “I feel” to our toolbox. A little later today, each of you will get your own toolbox to use in our classes.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baseline="0" dirty="0">
                <a:solidFill>
                  <a:schemeClr val="tx1"/>
                </a:solidFill>
                <a:effectLst/>
                <a:latin typeface="+mn-lt"/>
                <a:ea typeface="+mn-ea"/>
                <a:cs typeface="+mn-cs"/>
              </a:rPr>
              <a:t>Let’s do an example. If your friend lied to you, how would that make you feel? Can anyone practice sharing that feeling using an “I feel” statement?</a:t>
            </a:r>
            <a:endParaRPr lang="en-US" b="0" dirty="0"/>
          </a:p>
        </p:txBody>
      </p:sp>
      <p:sp>
        <p:nvSpPr>
          <p:cNvPr id="4" name="Slide Number Placeholder 3"/>
          <p:cNvSpPr>
            <a:spLocks noGrp="1"/>
          </p:cNvSpPr>
          <p:nvPr>
            <p:ph type="sldNum" sz="quarter" idx="10"/>
          </p:nvPr>
        </p:nvSpPr>
        <p:spPr/>
        <p:txBody>
          <a:bodyPr/>
          <a:lstStyle/>
          <a:p>
            <a:fld id="{68BAA58B-7F68-4F22-A5B3-354C37D900B1}" type="slidenum">
              <a:rPr lang="en-US" smtClean="0"/>
              <a:t>2</a:t>
            </a:fld>
            <a:endParaRPr lang="en-US" dirty="0"/>
          </a:p>
        </p:txBody>
      </p:sp>
    </p:spTree>
    <p:extLst>
      <p:ext uri="{BB962C8B-B14F-4D97-AF65-F5344CB8AC3E}">
        <p14:creationId xmlns:p14="http://schemas.microsoft.com/office/powerpoint/2010/main" val="5643211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Great job!</a:t>
            </a:r>
            <a:r>
              <a:rPr lang="en-US" sz="1200" i="1" kern="1200" baseline="0" dirty="0">
                <a:solidFill>
                  <a:schemeClr val="tx1"/>
                </a:solidFill>
                <a:effectLst/>
                <a:latin typeface="+mn-lt"/>
                <a:ea typeface="+mn-ea"/>
                <a:cs typeface="+mn-cs"/>
              </a:rPr>
              <a:t> Can I get a volunteer to do the next story?</a:t>
            </a:r>
          </a:p>
          <a:p>
            <a:pPr lvl="0"/>
            <a:endParaRPr lang="en-US" sz="1200" i="1" kern="1200" baseline="0" dirty="0">
              <a:solidFill>
                <a:schemeClr val="tx1"/>
              </a:solidFill>
              <a:effectLst/>
              <a:latin typeface="+mn-lt"/>
              <a:ea typeface="+mn-ea"/>
              <a:cs typeface="+mn-cs"/>
            </a:endParaRPr>
          </a:p>
          <a:p>
            <a:pPr lvl="0"/>
            <a:r>
              <a:rPr lang="en-US" sz="1200" i="0" kern="1200" baseline="0" dirty="0">
                <a:solidFill>
                  <a:schemeClr val="tx1"/>
                </a:solidFill>
                <a:effectLst/>
                <a:latin typeface="+mn-lt"/>
                <a:ea typeface="+mn-ea"/>
                <a:cs typeface="+mn-cs"/>
              </a:rPr>
              <a:t>For each scenario, ask the volunteer to read the story out loud. Next, ask them what “I want” or “I need” statement they could use to get help in that story. Sample I Statements are included on each slide for your reference.</a:t>
            </a:r>
          </a:p>
          <a:p>
            <a:pPr lvl="0"/>
            <a:endParaRPr lang="en-US" sz="1200" i="0" kern="1200" baseline="0" dirty="0">
              <a:solidFill>
                <a:schemeClr val="tx1"/>
              </a:solidFill>
              <a:effectLst/>
              <a:latin typeface="+mn-lt"/>
              <a:ea typeface="+mn-ea"/>
              <a:cs typeface="+mn-cs"/>
            </a:endParaRPr>
          </a:p>
          <a:p>
            <a:pPr lvl="0"/>
            <a:r>
              <a:rPr lang="en-US" sz="1200" i="0" kern="1200" baseline="0" dirty="0">
                <a:solidFill>
                  <a:schemeClr val="tx1"/>
                </a:solidFill>
                <a:effectLst/>
                <a:latin typeface="+mn-lt"/>
                <a:ea typeface="+mn-ea"/>
                <a:cs typeface="+mn-cs"/>
              </a:rPr>
              <a:t>Sample I Statements:</a:t>
            </a:r>
          </a:p>
          <a:p>
            <a:pPr marL="171450" lvl="0" indent="-171450">
              <a:buFont typeface="Arial" panose="020B0604020202020204" pitchFamily="34" charset="0"/>
              <a:buChar char="•"/>
            </a:pPr>
            <a:r>
              <a:rPr lang="en-US" sz="1200" i="0" kern="1200" baseline="0" dirty="0">
                <a:solidFill>
                  <a:schemeClr val="tx1"/>
                </a:solidFill>
                <a:effectLst/>
                <a:latin typeface="+mn-lt"/>
                <a:ea typeface="+mn-ea"/>
                <a:cs typeface="+mn-cs"/>
              </a:rPr>
              <a:t>I want to learn how to cook.</a:t>
            </a:r>
          </a:p>
          <a:p>
            <a:pPr marL="171450" lvl="0" indent="-171450">
              <a:buFont typeface="Arial" panose="020B0604020202020204" pitchFamily="34" charset="0"/>
              <a:buChar char="•"/>
            </a:pPr>
            <a:r>
              <a:rPr lang="en-US" sz="1200" i="0" kern="1200" baseline="0" dirty="0">
                <a:solidFill>
                  <a:schemeClr val="tx1"/>
                </a:solidFill>
                <a:effectLst/>
                <a:latin typeface="+mn-lt"/>
                <a:ea typeface="+mn-ea"/>
                <a:cs typeface="+mn-cs"/>
              </a:rPr>
              <a:t>I need to be able to make my own meals.</a:t>
            </a:r>
          </a:p>
          <a:p>
            <a:pPr marL="171450" lvl="0" indent="-171450">
              <a:buFont typeface="Arial" panose="020B0604020202020204" pitchFamily="34" charset="0"/>
              <a:buChar char="•"/>
            </a:pPr>
            <a:r>
              <a:rPr lang="en-US" sz="1200" i="0" kern="1200" baseline="0" dirty="0">
                <a:solidFill>
                  <a:schemeClr val="tx1"/>
                </a:solidFill>
                <a:effectLst/>
                <a:latin typeface="+mn-lt"/>
                <a:ea typeface="+mn-ea"/>
                <a:cs typeface="+mn-cs"/>
              </a:rPr>
              <a:t>I want your help learning to cook.</a:t>
            </a:r>
            <a:endParaRPr lang="en-US" sz="110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20</a:t>
            </a:fld>
            <a:endParaRPr lang="en-US" dirty="0"/>
          </a:p>
        </p:txBody>
      </p:sp>
    </p:spTree>
    <p:extLst>
      <p:ext uri="{BB962C8B-B14F-4D97-AF65-F5344CB8AC3E}">
        <p14:creationId xmlns:p14="http://schemas.microsoft.com/office/powerpoint/2010/main" val="831784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Great job!</a:t>
            </a:r>
            <a:r>
              <a:rPr lang="en-US" sz="1200" i="1" kern="1200" baseline="0" dirty="0">
                <a:solidFill>
                  <a:schemeClr val="tx1"/>
                </a:solidFill>
                <a:effectLst/>
                <a:latin typeface="+mn-lt"/>
                <a:ea typeface="+mn-ea"/>
                <a:cs typeface="+mn-cs"/>
              </a:rPr>
              <a:t> Can I get a volunteer to do the next story?</a:t>
            </a:r>
          </a:p>
          <a:p>
            <a:pPr lvl="0"/>
            <a:endParaRPr lang="en-US" sz="1200" i="1" kern="1200" baseline="0" dirty="0">
              <a:solidFill>
                <a:schemeClr val="tx1"/>
              </a:solidFill>
              <a:effectLst/>
              <a:latin typeface="+mn-lt"/>
              <a:ea typeface="+mn-ea"/>
              <a:cs typeface="+mn-cs"/>
            </a:endParaRPr>
          </a:p>
          <a:p>
            <a:pPr lvl="0"/>
            <a:r>
              <a:rPr lang="en-US" sz="1200" i="0" kern="1200" baseline="0" dirty="0">
                <a:solidFill>
                  <a:schemeClr val="tx1"/>
                </a:solidFill>
                <a:effectLst/>
                <a:latin typeface="+mn-lt"/>
                <a:ea typeface="+mn-ea"/>
                <a:cs typeface="+mn-cs"/>
              </a:rPr>
              <a:t>For each scenario, ask the volunteer to read the story out loud. Next, ask them what “I want” or “I need” statement they could use to get help in that story. Sample I Statements are included on each slide for your reference.</a:t>
            </a:r>
          </a:p>
          <a:p>
            <a:pPr lvl="0"/>
            <a:endParaRPr lang="en-US" sz="1200" i="0" kern="1200" baseline="0" dirty="0">
              <a:solidFill>
                <a:schemeClr val="tx1"/>
              </a:solidFill>
              <a:effectLst/>
              <a:latin typeface="+mn-lt"/>
              <a:ea typeface="+mn-ea"/>
              <a:cs typeface="+mn-cs"/>
            </a:endParaRPr>
          </a:p>
          <a:p>
            <a:pPr lvl="0"/>
            <a:r>
              <a:rPr lang="en-US" sz="1200" i="0" kern="1200" baseline="0" dirty="0">
                <a:solidFill>
                  <a:schemeClr val="tx1"/>
                </a:solidFill>
                <a:effectLst/>
                <a:latin typeface="+mn-lt"/>
                <a:ea typeface="+mn-ea"/>
                <a:cs typeface="+mn-cs"/>
              </a:rPr>
              <a:t>Sample I Statements:</a:t>
            </a:r>
          </a:p>
          <a:p>
            <a:pPr marL="171450" lvl="0" indent="-171450">
              <a:buFont typeface="Arial" panose="020B0604020202020204" pitchFamily="34" charset="0"/>
              <a:buChar char="•"/>
            </a:pPr>
            <a:r>
              <a:rPr lang="en-US" sz="1200" i="0" kern="1200" baseline="0" dirty="0">
                <a:solidFill>
                  <a:schemeClr val="tx1"/>
                </a:solidFill>
                <a:effectLst/>
                <a:latin typeface="+mn-lt"/>
                <a:ea typeface="+mn-ea"/>
                <a:cs typeface="+mn-cs"/>
              </a:rPr>
              <a:t>I need to talk to you please.</a:t>
            </a:r>
          </a:p>
          <a:p>
            <a:pPr marL="171450" lvl="0" indent="-171450">
              <a:buFont typeface="Arial" panose="020B0604020202020204" pitchFamily="34" charset="0"/>
              <a:buChar char="•"/>
            </a:pPr>
            <a:r>
              <a:rPr lang="en-US" sz="1200" i="0" kern="1200" baseline="0" dirty="0">
                <a:solidFill>
                  <a:schemeClr val="tx1"/>
                </a:solidFill>
                <a:effectLst/>
                <a:latin typeface="+mn-lt"/>
                <a:ea typeface="+mn-ea"/>
                <a:cs typeface="+mn-cs"/>
              </a:rPr>
              <a:t>I need to go home because I am sick.</a:t>
            </a:r>
          </a:p>
          <a:p>
            <a:pPr marL="171450" lvl="0" indent="-171450">
              <a:buFont typeface="Arial" panose="020B0604020202020204" pitchFamily="34" charset="0"/>
              <a:buChar char="•"/>
            </a:pPr>
            <a:r>
              <a:rPr lang="en-US" sz="1200" i="0" kern="1200" baseline="0" dirty="0">
                <a:solidFill>
                  <a:schemeClr val="tx1"/>
                </a:solidFill>
                <a:effectLst/>
                <a:latin typeface="+mn-lt"/>
                <a:ea typeface="+mn-ea"/>
                <a:cs typeface="+mn-cs"/>
              </a:rPr>
              <a:t>I want to go home because I am sick.</a:t>
            </a:r>
            <a:endParaRPr lang="en-US" sz="110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BAA58B-7F68-4F22-A5B3-354C37D900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1957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Great job!</a:t>
            </a:r>
            <a:r>
              <a:rPr lang="en-US" sz="1200" i="1" kern="1200" baseline="0" dirty="0">
                <a:solidFill>
                  <a:schemeClr val="tx1"/>
                </a:solidFill>
                <a:effectLst/>
                <a:latin typeface="+mn-lt"/>
                <a:ea typeface="+mn-ea"/>
                <a:cs typeface="+mn-cs"/>
              </a:rPr>
              <a:t> Can I get a volunteer to do the next story?</a:t>
            </a:r>
          </a:p>
          <a:p>
            <a:pPr lvl="0"/>
            <a:endParaRPr lang="en-US" sz="1200" i="1" kern="1200" baseline="0" dirty="0">
              <a:solidFill>
                <a:schemeClr val="tx1"/>
              </a:solidFill>
              <a:effectLst/>
              <a:latin typeface="+mn-lt"/>
              <a:ea typeface="+mn-ea"/>
              <a:cs typeface="+mn-cs"/>
            </a:endParaRPr>
          </a:p>
          <a:p>
            <a:pPr lvl="0"/>
            <a:r>
              <a:rPr lang="en-US" sz="1200" i="0" kern="1200" baseline="0" dirty="0">
                <a:solidFill>
                  <a:schemeClr val="tx1"/>
                </a:solidFill>
                <a:effectLst/>
                <a:latin typeface="+mn-lt"/>
                <a:ea typeface="+mn-ea"/>
                <a:cs typeface="+mn-cs"/>
              </a:rPr>
              <a:t>For each scenario, ask the volunteer to read the story out loud. Next, ask them what “I want” or “I need” statement they could use to get help in that story. Sample I Statements are included on each slide for your reference.</a:t>
            </a:r>
          </a:p>
          <a:p>
            <a:pPr lvl="0"/>
            <a:endParaRPr lang="en-US" sz="1200" i="0" kern="1200" baseline="0" dirty="0">
              <a:solidFill>
                <a:schemeClr val="tx1"/>
              </a:solidFill>
              <a:effectLst/>
              <a:latin typeface="+mn-lt"/>
              <a:ea typeface="+mn-ea"/>
              <a:cs typeface="+mn-cs"/>
            </a:endParaRPr>
          </a:p>
          <a:p>
            <a:pPr lvl="0"/>
            <a:r>
              <a:rPr lang="en-US" sz="1200" i="0" kern="1200" baseline="0" dirty="0">
                <a:solidFill>
                  <a:schemeClr val="tx1"/>
                </a:solidFill>
                <a:effectLst/>
                <a:latin typeface="+mn-lt"/>
                <a:ea typeface="+mn-ea"/>
                <a:cs typeface="+mn-cs"/>
              </a:rPr>
              <a:t>Sample I Statements:</a:t>
            </a:r>
          </a:p>
          <a:p>
            <a:pPr marL="171450" lvl="0" indent="-171450">
              <a:buFont typeface="Arial" panose="020B0604020202020204" pitchFamily="34" charset="0"/>
              <a:buChar char="•"/>
            </a:pPr>
            <a:r>
              <a:rPr lang="en-US" sz="1200" i="0" kern="1200" baseline="0" dirty="0">
                <a:solidFill>
                  <a:schemeClr val="tx1"/>
                </a:solidFill>
                <a:effectLst/>
                <a:latin typeface="+mn-lt"/>
                <a:ea typeface="+mn-ea"/>
                <a:cs typeface="+mn-cs"/>
              </a:rPr>
              <a:t>I need you to know that you hurt my feelings.</a:t>
            </a:r>
          </a:p>
          <a:p>
            <a:pPr marL="171450" lvl="0" indent="-171450">
              <a:buFont typeface="Arial" panose="020B0604020202020204" pitchFamily="34" charset="0"/>
              <a:buChar char="•"/>
            </a:pPr>
            <a:r>
              <a:rPr lang="en-US" sz="1200" i="0" kern="1200" baseline="0" dirty="0">
                <a:solidFill>
                  <a:schemeClr val="tx1"/>
                </a:solidFill>
                <a:effectLst/>
                <a:latin typeface="+mn-lt"/>
                <a:ea typeface="+mn-ea"/>
                <a:cs typeface="+mn-cs"/>
              </a:rPr>
              <a:t>I want you to be honest with me.</a:t>
            </a:r>
          </a:p>
          <a:p>
            <a:pPr marL="171450" lvl="0" indent="-171450">
              <a:buFont typeface="Arial" panose="020B0604020202020204" pitchFamily="34" charset="0"/>
              <a:buChar char="•"/>
            </a:pPr>
            <a:r>
              <a:rPr lang="en-US" sz="1200" i="0" kern="1200" baseline="0" dirty="0">
                <a:solidFill>
                  <a:schemeClr val="tx1"/>
                </a:solidFill>
                <a:effectLst/>
                <a:latin typeface="+mn-lt"/>
                <a:ea typeface="+mn-ea"/>
                <a:cs typeface="+mn-cs"/>
              </a:rPr>
              <a:t>I need you to tell me the truth.</a:t>
            </a:r>
          </a:p>
        </p:txBody>
      </p:sp>
      <p:sp>
        <p:nvSpPr>
          <p:cNvPr id="4" name="Slide Number Placeholder 3"/>
          <p:cNvSpPr>
            <a:spLocks noGrp="1"/>
          </p:cNvSpPr>
          <p:nvPr>
            <p:ph type="sldNum" sz="quarter" idx="10"/>
          </p:nvPr>
        </p:nvSpPr>
        <p:spPr/>
        <p:txBody>
          <a:bodyPr/>
          <a:lstStyle/>
          <a:p>
            <a:fld id="{68BAA58B-7F68-4F22-A5B3-354C37D900B1}" type="slidenum">
              <a:rPr lang="en-US" smtClean="0"/>
              <a:t>22</a:t>
            </a:fld>
            <a:endParaRPr lang="en-US" dirty="0"/>
          </a:p>
        </p:txBody>
      </p:sp>
    </p:spTree>
    <p:extLst>
      <p:ext uri="{BB962C8B-B14F-4D97-AF65-F5344CB8AC3E}">
        <p14:creationId xmlns:p14="http://schemas.microsoft.com/office/powerpoint/2010/main" val="38156322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Great job!</a:t>
            </a:r>
            <a:r>
              <a:rPr lang="en-US" sz="1200" i="1" kern="1200" baseline="0" dirty="0">
                <a:solidFill>
                  <a:schemeClr val="tx1"/>
                </a:solidFill>
                <a:effectLst/>
                <a:latin typeface="+mn-lt"/>
                <a:ea typeface="+mn-ea"/>
                <a:cs typeface="+mn-cs"/>
              </a:rPr>
              <a:t> Can I get a volunteer to do the next story?</a:t>
            </a:r>
          </a:p>
          <a:p>
            <a:pPr lvl="0"/>
            <a:endParaRPr lang="en-US" sz="1200" i="1" kern="1200" baseline="0" dirty="0">
              <a:solidFill>
                <a:schemeClr val="tx1"/>
              </a:solidFill>
              <a:effectLst/>
              <a:latin typeface="+mn-lt"/>
              <a:ea typeface="+mn-ea"/>
              <a:cs typeface="+mn-cs"/>
            </a:endParaRPr>
          </a:p>
          <a:p>
            <a:pPr lvl="0"/>
            <a:r>
              <a:rPr lang="en-US" sz="1200" i="0" kern="1200" baseline="0" dirty="0">
                <a:solidFill>
                  <a:schemeClr val="tx1"/>
                </a:solidFill>
                <a:effectLst/>
                <a:latin typeface="+mn-lt"/>
                <a:ea typeface="+mn-ea"/>
                <a:cs typeface="+mn-cs"/>
              </a:rPr>
              <a:t>For each scenario, ask the volunteer to read the story out loud. Next, ask them what “I want” or “I need” statement they could use to get help in that story. Sample I Statements are included on each slide for your reference.</a:t>
            </a:r>
          </a:p>
          <a:p>
            <a:pPr lvl="0"/>
            <a:endParaRPr lang="en-US" sz="1200" i="0" kern="1200" baseline="0" dirty="0">
              <a:solidFill>
                <a:schemeClr val="tx1"/>
              </a:solidFill>
              <a:effectLst/>
              <a:latin typeface="+mn-lt"/>
              <a:ea typeface="+mn-ea"/>
              <a:cs typeface="+mn-cs"/>
            </a:endParaRPr>
          </a:p>
          <a:p>
            <a:pPr lvl="0"/>
            <a:r>
              <a:rPr lang="en-US" sz="1200" i="0" kern="1200" baseline="0" dirty="0">
                <a:solidFill>
                  <a:schemeClr val="tx1"/>
                </a:solidFill>
                <a:effectLst/>
                <a:latin typeface="+mn-lt"/>
                <a:ea typeface="+mn-ea"/>
                <a:cs typeface="+mn-cs"/>
              </a:rPr>
              <a:t>Sample I Statements:</a:t>
            </a:r>
          </a:p>
          <a:p>
            <a:pPr marL="171450" lvl="0" indent="-171450">
              <a:buFont typeface="Arial" panose="020B0604020202020204" pitchFamily="34" charset="0"/>
              <a:buChar char="•"/>
            </a:pPr>
            <a:r>
              <a:rPr lang="en-US" sz="1200" i="0" kern="1200" baseline="0" dirty="0">
                <a:solidFill>
                  <a:schemeClr val="tx1"/>
                </a:solidFill>
                <a:effectLst/>
                <a:latin typeface="+mn-lt"/>
                <a:ea typeface="+mn-ea"/>
                <a:cs typeface="+mn-cs"/>
              </a:rPr>
              <a:t>I want to talk to you please.</a:t>
            </a:r>
          </a:p>
          <a:p>
            <a:pPr marL="171450" lvl="0" indent="-171450">
              <a:buFont typeface="Arial" panose="020B0604020202020204" pitchFamily="34" charset="0"/>
              <a:buChar char="•"/>
            </a:pPr>
            <a:r>
              <a:rPr lang="en-US" sz="1200" i="0" kern="1200" baseline="0" dirty="0">
                <a:solidFill>
                  <a:schemeClr val="tx1"/>
                </a:solidFill>
                <a:effectLst/>
                <a:latin typeface="+mn-lt"/>
                <a:ea typeface="+mn-ea"/>
                <a:cs typeface="+mn-cs"/>
              </a:rPr>
              <a:t>I want to try a new instrument.</a:t>
            </a:r>
          </a:p>
          <a:p>
            <a:pPr marL="171450" lvl="0" indent="-171450">
              <a:buFont typeface="Arial" panose="020B0604020202020204" pitchFamily="34" charset="0"/>
              <a:buChar char="•"/>
            </a:pPr>
            <a:r>
              <a:rPr lang="en-US" sz="1200" i="0" kern="1200" baseline="0" dirty="0">
                <a:solidFill>
                  <a:schemeClr val="tx1"/>
                </a:solidFill>
                <a:effectLst/>
                <a:latin typeface="+mn-lt"/>
                <a:ea typeface="+mn-ea"/>
                <a:cs typeface="+mn-cs"/>
              </a:rPr>
              <a:t>I need to try something new.</a:t>
            </a:r>
            <a:endParaRPr lang="en-US" sz="110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BAA58B-7F68-4F22-A5B3-354C37D900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92901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Great job!</a:t>
            </a:r>
            <a:r>
              <a:rPr lang="en-US" sz="1200" i="1" kern="1200" baseline="0" dirty="0">
                <a:solidFill>
                  <a:schemeClr val="tx1"/>
                </a:solidFill>
                <a:effectLst/>
                <a:latin typeface="+mn-lt"/>
                <a:ea typeface="+mn-ea"/>
                <a:cs typeface="+mn-cs"/>
              </a:rPr>
              <a:t> Can I get a volunteer to do the next story?</a:t>
            </a:r>
          </a:p>
          <a:p>
            <a:pPr lvl="0"/>
            <a:endParaRPr lang="en-US" sz="1200" i="1" kern="1200" baseline="0" dirty="0">
              <a:solidFill>
                <a:schemeClr val="tx1"/>
              </a:solidFill>
              <a:effectLst/>
              <a:latin typeface="+mn-lt"/>
              <a:ea typeface="+mn-ea"/>
              <a:cs typeface="+mn-cs"/>
            </a:endParaRPr>
          </a:p>
          <a:p>
            <a:pPr lvl="0"/>
            <a:r>
              <a:rPr lang="en-US" sz="1200" i="0" kern="1200" baseline="0" dirty="0">
                <a:solidFill>
                  <a:schemeClr val="tx1"/>
                </a:solidFill>
                <a:effectLst/>
                <a:latin typeface="+mn-lt"/>
                <a:ea typeface="+mn-ea"/>
                <a:cs typeface="+mn-cs"/>
              </a:rPr>
              <a:t>For each scenario, ask the volunteer to read the story out loud. Next, ask them what “I want” or “I need” statement they could use to get help in that story. Sample I Statements are included on each slide for your reference.</a:t>
            </a:r>
          </a:p>
          <a:p>
            <a:pPr lvl="0"/>
            <a:endParaRPr lang="en-US" sz="1200" i="0" kern="1200" baseline="0" dirty="0">
              <a:solidFill>
                <a:schemeClr val="tx1"/>
              </a:solidFill>
              <a:effectLst/>
              <a:latin typeface="+mn-lt"/>
              <a:ea typeface="+mn-ea"/>
              <a:cs typeface="+mn-cs"/>
            </a:endParaRPr>
          </a:p>
          <a:p>
            <a:pPr lvl="0"/>
            <a:r>
              <a:rPr lang="en-US" sz="1200" i="0" kern="1200" baseline="0" dirty="0">
                <a:solidFill>
                  <a:schemeClr val="tx1"/>
                </a:solidFill>
                <a:effectLst/>
                <a:latin typeface="+mn-lt"/>
                <a:ea typeface="+mn-ea"/>
                <a:cs typeface="+mn-cs"/>
              </a:rPr>
              <a:t>Sample I Statements:</a:t>
            </a:r>
          </a:p>
          <a:p>
            <a:pPr marL="171450" lvl="0" indent="-171450">
              <a:buFont typeface="Arial" panose="020B0604020202020204" pitchFamily="34" charset="0"/>
              <a:buChar char="•"/>
            </a:pPr>
            <a:r>
              <a:rPr lang="en-US" sz="1200" i="0" kern="1200" baseline="0" dirty="0">
                <a:solidFill>
                  <a:schemeClr val="tx1"/>
                </a:solidFill>
                <a:effectLst/>
                <a:latin typeface="+mn-lt"/>
                <a:ea typeface="+mn-ea"/>
                <a:cs typeface="+mn-cs"/>
              </a:rPr>
              <a:t>I need help getting to my art class.</a:t>
            </a:r>
          </a:p>
          <a:p>
            <a:pPr marL="171450" lvl="0" indent="-171450">
              <a:buFont typeface="Arial" panose="020B0604020202020204" pitchFamily="34" charset="0"/>
              <a:buChar char="•"/>
            </a:pPr>
            <a:r>
              <a:rPr lang="en-US" sz="1200" i="0" kern="1200" baseline="0" dirty="0">
                <a:solidFill>
                  <a:schemeClr val="tx1"/>
                </a:solidFill>
                <a:effectLst/>
                <a:latin typeface="+mn-lt"/>
                <a:ea typeface="+mn-ea"/>
                <a:cs typeface="+mn-cs"/>
              </a:rPr>
              <a:t>I want to talk to you about my art class.</a:t>
            </a:r>
          </a:p>
          <a:p>
            <a:pPr marL="171450" lvl="0" indent="-171450">
              <a:buFont typeface="Arial" panose="020B0604020202020204" pitchFamily="34" charset="0"/>
              <a:buChar char="•"/>
            </a:pPr>
            <a:r>
              <a:rPr lang="en-US" sz="1200" i="0" kern="1200" baseline="0" dirty="0">
                <a:solidFill>
                  <a:schemeClr val="tx1"/>
                </a:solidFill>
                <a:effectLst/>
                <a:latin typeface="+mn-lt"/>
                <a:ea typeface="+mn-ea"/>
                <a:cs typeface="+mn-cs"/>
              </a:rPr>
              <a:t>I need a ride to my art class.</a:t>
            </a:r>
            <a:endParaRPr lang="en-US" sz="110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24</a:t>
            </a:fld>
            <a:endParaRPr lang="en-US" dirty="0"/>
          </a:p>
        </p:txBody>
      </p:sp>
    </p:spTree>
    <p:extLst>
      <p:ext uri="{BB962C8B-B14F-4D97-AF65-F5344CB8AC3E}">
        <p14:creationId xmlns:p14="http://schemas.microsoft.com/office/powerpoint/2010/main" val="12255878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Great job!</a:t>
            </a:r>
            <a:r>
              <a:rPr lang="en-US" sz="1200" i="1" kern="1200" baseline="0" dirty="0">
                <a:solidFill>
                  <a:schemeClr val="tx1"/>
                </a:solidFill>
                <a:effectLst/>
                <a:latin typeface="+mn-lt"/>
                <a:ea typeface="+mn-ea"/>
                <a:cs typeface="+mn-cs"/>
              </a:rPr>
              <a:t> Can I get a volunteer to do the next story?</a:t>
            </a:r>
          </a:p>
          <a:p>
            <a:pPr lvl="0"/>
            <a:endParaRPr lang="en-US" sz="1200" i="1" kern="1200" baseline="0" dirty="0">
              <a:solidFill>
                <a:schemeClr val="tx1"/>
              </a:solidFill>
              <a:effectLst/>
              <a:latin typeface="+mn-lt"/>
              <a:ea typeface="+mn-ea"/>
              <a:cs typeface="+mn-cs"/>
            </a:endParaRPr>
          </a:p>
          <a:p>
            <a:pPr lvl="0"/>
            <a:r>
              <a:rPr lang="en-US" sz="1200" i="0" kern="1200" baseline="0" dirty="0">
                <a:solidFill>
                  <a:schemeClr val="tx1"/>
                </a:solidFill>
                <a:effectLst/>
                <a:latin typeface="+mn-lt"/>
                <a:ea typeface="+mn-ea"/>
                <a:cs typeface="+mn-cs"/>
              </a:rPr>
              <a:t>For each scenario, ask the volunteer to read the story out loud. Next, ask them what “I want” or “I need” statement they could use to get help in that story. Sample I Statements are included on each slide for your reference.</a:t>
            </a:r>
          </a:p>
          <a:p>
            <a:pPr lvl="0"/>
            <a:endParaRPr lang="en-US" sz="1200" i="0" kern="1200" baseline="0" dirty="0">
              <a:solidFill>
                <a:schemeClr val="tx1"/>
              </a:solidFill>
              <a:effectLst/>
              <a:latin typeface="+mn-lt"/>
              <a:ea typeface="+mn-ea"/>
              <a:cs typeface="+mn-cs"/>
            </a:endParaRPr>
          </a:p>
          <a:p>
            <a:pPr lvl="0"/>
            <a:r>
              <a:rPr lang="en-US" sz="1200" i="0" kern="1200" baseline="0" dirty="0">
                <a:solidFill>
                  <a:schemeClr val="tx1"/>
                </a:solidFill>
                <a:effectLst/>
                <a:latin typeface="+mn-lt"/>
                <a:ea typeface="+mn-ea"/>
                <a:cs typeface="+mn-cs"/>
              </a:rPr>
              <a:t>Sample I Statements:</a:t>
            </a:r>
          </a:p>
          <a:p>
            <a:pPr marL="171450" lvl="0" indent="-171450">
              <a:buFont typeface="Arial" panose="020B0604020202020204" pitchFamily="34" charset="0"/>
              <a:buChar char="•"/>
            </a:pPr>
            <a:r>
              <a:rPr lang="en-US" sz="1200" i="0" kern="1200" baseline="0" dirty="0">
                <a:solidFill>
                  <a:schemeClr val="tx1"/>
                </a:solidFill>
                <a:effectLst/>
                <a:latin typeface="+mn-lt"/>
                <a:ea typeface="+mn-ea"/>
                <a:cs typeface="+mn-cs"/>
              </a:rPr>
              <a:t>I need to talk to you.</a:t>
            </a:r>
          </a:p>
          <a:p>
            <a:pPr marL="171450" lvl="0" indent="-171450">
              <a:buFont typeface="Arial" panose="020B0604020202020204" pitchFamily="34" charset="0"/>
              <a:buChar char="•"/>
            </a:pPr>
            <a:r>
              <a:rPr lang="en-US" sz="1200" i="0" kern="1200" baseline="0" dirty="0">
                <a:solidFill>
                  <a:schemeClr val="tx1"/>
                </a:solidFill>
                <a:effectLst/>
                <a:latin typeface="+mn-lt"/>
                <a:ea typeface="+mn-ea"/>
                <a:cs typeface="+mn-cs"/>
              </a:rPr>
              <a:t>I want you to take that picture down.</a:t>
            </a:r>
          </a:p>
          <a:p>
            <a:pPr marL="171450" lvl="0" indent="-171450">
              <a:buFont typeface="Arial" panose="020B0604020202020204" pitchFamily="34" charset="0"/>
              <a:buChar char="•"/>
            </a:pPr>
            <a:r>
              <a:rPr lang="en-US" sz="1200" i="0" kern="1200" baseline="0" dirty="0">
                <a:solidFill>
                  <a:schemeClr val="tx1"/>
                </a:solidFill>
                <a:effectLst/>
                <a:latin typeface="+mn-lt"/>
                <a:ea typeface="+mn-ea"/>
                <a:cs typeface="+mn-cs"/>
              </a:rPr>
              <a:t>I need you to ask before taking my picture and putting it on social media.</a:t>
            </a:r>
            <a:endParaRPr lang="en-US" sz="110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25</a:t>
            </a:fld>
            <a:endParaRPr lang="en-US" dirty="0"/>
          </a:p>
        </p:txBody>
      </p:sp>
    </p:spTree>
    <p:extLst>
      <p:ext uri="{BB962C8B-B14F-4D97-AF65-F5344CB8AC3E}">
        <p14:creationId xmlns:p14="http://schemas.microsoft.com/office/powerpoint/2010/main" val="7109360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Great job!</a:t>
            </a:r>
            <a:r>
              <a:rPr lang="en-US" sz="1200" i="1" kern="1200" baseline="0" dirty="0">
                <a:solidFill>
                  <a:schemeClr val="tx1"/>
                </a:solidFill>
                <a:effectLst/>
                <a:latin typeface="+mn-lt"/>
                <a:ea typeface="+mn-ea"/>
                <a:cs typeface="+mn-cs"/>
              </a:rPr>
              <a:t> Can I get a volunteer to do the next story?</a:t>
            </a:r>
          </a:p>
          <a:p>
            <a:pPr lvl="0"/>
            <a:endParaRPr lang="en-US" sz="1200" i="1" kern="1200" baseline="0" dirty="0">
              <a:solidFill>
                <a:schemeClr val="tx1"/>
              </a:solidFill>
              <a:effectLst/>
              <a:latin typeface="+mn-lt"/>
              <a:ea typeface="+mn-ea"/>
              <a:cs typeface="+mn-cs"/>
            </a:endParaRPr>
          </a:p>
          <a:p>
            <a:pPr lvl="0"/>
            <a:r>
              <a:rPr lang="en-US" sz="1200" i="0" kern="1200" baseline="0" dirty="0">
                <a:solidFill>
                  <a:schemeClr val="tx1"/>
                </a:solidFill>
                <a:effectLst/>
                <a:latin typeface="+mn-lt"/>
                <a:ea typeface="+mn-ea"/>
                <a:cs typeface="+mn-cs"/>
              </a:rPr>
              <a:t>For each scenario, ask the volunteer to read the story out loud. Next, ask them what “I want” or “I need” statement they could use to get help in that story. Sample I Statements are included on each slide for your reference.</a:t>
            </a:r>
          </a:p>
          <a:p>
            <a:pPr lvl="0"/>
            <a:endParaRPr lang="en-US" sz="1200" i="0" kern="1200" baseline="0" dirty="0">
              <a:solidFill>
                <a:schemeClr val="tx1"/>
              </a:solidFill>
              <a:effectLst/>
              <a:latin typeface="+mn-lt"/>
              <a:ea typeface="+mn-ea"/>
              <a:cs typeface="+mn-cs"/>
            </a:endParaRPr>
          </a:p>
          <a:p>
            <a:pPr lvl="0"/>
            <a:r>
              <a:rPr lang="en-US" sz="1200" i="0" kern="1200" baseline="0" dirty="0">
                <a:solidFill>
                  <a:schemeClr val="tx1"/>
                </a:solidFill>
                <a:effectLst/>
                <a:latin typeface="+mn-lt"/>
                <a:ea typeface="+mn-ea"/>
                <a:cs typeface="+mn-cs"/>
              </a:rPr>
              <a:t>Sample I Statements:</a:t>
            </a:r>
          </a:p>
          <a:p>
            <a:pPr marL="171450" lvl="0" indent="-171450">
              <a:buFont typeface="Arial" panose="020B0604020202020204" pitchFamily="34" charset="0"/>
              <a:buChar char="•"/>
            </a:pPr>
            <a:r>
              <a:rPr lang="en-US" sz="1200" i="0" kern="1200" baseline="0" dirty="0">
                <a:solidFill>
                  <a:schemeClr val="tx1"/>
                </a:solidFill>
                <a:effectLst/>
                <a:latin typeface="+mn-lt"/>
                <a:ea typeface="+mn-ea"/>
                <a:cs typeface="+mn-cs"/>
              </a:rPr>
              <a:t>I want to talk to you.</a:t>
            </a:r>
          </a:p>
          <a:p>
            <a:pPr marL="171450" lvl="0" indent="-171450">
              <a:buFont typeface="Arial" panose="020B0604020202020204" pitchFamily="34" charset="0"/>
              <a:buChar char="•"/>
            </a:pPr>
            <a:r>
              <a:rPr lang="en-US" sz="1200" i="0" kern="1200" baseline="0" dirty="0">
                <a:solidFill>
                  <a:schemeClr val="tx1"/>
                </a:solidFill>
                <a:effectLst/>
                <a:latin typeface="+mn-lt"/>
                <a:ea typeface="+mn-ea"/>
                <a:cs typeface="+mn-cs"/>
              </a:rPr>
              <a:t>I need you to keep my stories private.</a:t>
            </a:r>
          </a:p>
          <a:p>
            <a:pPr marL="171450" lvl="0" indent="-171450">
              <a:buFont typeface="Arial" panose="020B0604020202020204" pitchFamily="34" charset="0"/>
              <a:buChar char="•"/>
            </a:pPr>
            <a:r>
              <a:rPr lang="en-US" sz="1200" i="0" kern="1200" baseline="0" dirty="0">
                <a:solidFill>
                  <a:schemeClr val="tx1"/>
                </a:solidFill>
                <a:effectLst/>
                <a:latin typeface="+mn-lt"/>
                <a:ea typeface="+mn-ea"/>
                <a:cs typeface="+mn-cs"/>
              </a:rPr>
              <a:t>I want you to stop telling people my story.</a:t>
            </a:r>
            <a:endParaRPr lang="en-US" sz="110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26</a:t>
            </a:fld>
            <a:endParaRPr lang="en-US" dirty="0"/>
          </a:p>
        </p:txBody>
      </p:sp>
    </p:spTree>
    <p:extLst>
      <p:ext uri="{BB962C8B-B14F-4D97-AF65-F5344CB8AC3E}">
        <p14:creationId xmlns:p14="http://schemas.microsoft.com/office/powerpoint/2010/main" val="16139577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Say: </a:t>
            </a:r>
            <a:r>
              <a:rPr lang="en-US" i="1" dirty="0"/>
              <a:t>Awesome work</a:t>
            </a:r>
            <a:r>
              <a:rPr lang="en-US" i="1" baseline="0" dirty="0"/>
              <a:t> practicing your I statements! </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27</a:t>
            </a:fld>
            <a:endParaRPr lang="en-US" dirty="0"/>
          </a:p>
        </p:txBody>
      </p:sp>
    </p:spTree>
    <p:extLst>
      <p:ext uri="{BB962C8B-B14F-4D97-AF65-F5344CB8AC3E}">
        <p14:creationId xmlns:p14="http://schemas.microsoft.com/office/powerpoint/2010/main" val="16533692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a:t>
            </a:r>
            <a:r>
              <a:rPr lang="en-US" i="1" dirty="0"/>
              <a:t>Does anyone have any questions about today’s class? Remember, if </a:t>
            </a:r>
            <a:r>
              <a:rPr lang="en-US" sz="1200" i="1" kern="1200" dirty="0">
                <a:solidFill>
                  <a:schemeClr val="tx1"/>
                </a:solidFill>
                <a:effectLst/>
                <a:latin typeface="+mn-lt"/>
                <a:ea typeface="+mn-ea"/>
                <a:cs typeface="+mn-cs"/>
              </a:rPr>
              <a:t>you don’t want to ask your question out loud, you can write it on a notecard and leave it on your desk. You can also ask someone you trust to help you write your question on the notecard. I will pick up the notecards, and will answer the questions the next time we meet. When I answer a question, I won’t tell anyone who asked it.</a:t>
            </a:r>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28</a:t>
            </a:fld>
            <a:endParaRPr lang="en-US" dirty="0"/>
          </a:p>
        </p:txBody>
      </p:sp>
    </p:spTree>
    <p:extLst>
      <p:ext uri="{BB962C8B-B14F-4D97-AF65-F5344CB8AC3E}">
        <p14:creationId xmlns:p14="http://schemas.microsoft.com/office/powerpoint/2010/main" val="6750316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a:t>
            </a:r>
            <a:r>
              <a:rPr lang="en-US" baseline="0" dirty="0"/>
              <a:t> </a:t>
            </a:r>
            <a:r>
              <a:rPr lang="en-US" i="1" baseline="0" dirty="0"/>
              <a:t>Do self-advocates speak up for themselves? Hold up a thumbs up for yes, and a thumbs down for no.</a:t>
            </a:r>
          </a:p>
          <a:p>
            <a:endParaRPr lang="en-US"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Give students enough time to process the question and make their decisions. </a:t>
            </a:r>
            <a:endParaRPr lang="en-US" i="0" baseline="0" dirty="0"/>
          </a:p>
          <a:p>
            <a:endParaRPr lang="en-US" i="0" baseline="0" dirty="0"/>
          </a:p>
          <a:p>
            <a:r>
              <a:rPr lang="en-US" i="0" baseline="0" dirty="0"/>
              <a:t>Say: </a:t>
            </a:r>
            <a:r>
              <a:rPr lang="en-US" i="1" baseline="0" dirty="0"/>
              <a:t>Yes! Remember, people can’t read your mind. It’s super important that you use your words, signs, and pictures to tell other people what you want and need. This is part of having a healthy relationship with friends, family, dating partners, and more!</a:t>
            </a:r>
            <a:endParaRPr lang="en-US" i="0" baseline="0" dirty="0"/>
          </a:p>
        </p:txBody>
      </p:sp>
      <p:sp>
        <p:nvSpPr>
          <p:cNvPr id="4" name="Slide Number Placeholder 3"/>
          <p:cNvSpPr>
            <a:spLocks noGrp="1"/>
          </p:cNvSpPr>
          <p:nvPr>
            <p:ph type="sldNum" sz="quarter" idx="10"/>
          </p:nvPr>
        </p:nvSpPr>
        <p:spPr/>
        <p:txBody>
          <a:bodyPr/>
          <a:lstStyle/>
          <a:p>
            <a:fld id="{68BAA58B-7F68-4F22-A5B3-354C37D900B1}" type="slidenum">
              <a:rPr lang="en-US" smtClean="0"/>
              <a:t>29</a:t>
            </a:fld>
            <a:endParaRPr lang="en-US" dirty="0"/>
          </a:p>
        </p:txBody>
      </p:sp>
    </p:spTree>
    <p:extLst>
      <p:ext uri="{BB962C8B-B14F-4D97-AF65-F5344CB8AC3E}">
        <p14:creationId xmlns:p14="http://schemas.microsoft.com/office/powerpoint/2010/main" val="3569194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 can print this slide separately so each student can use the Important Words Sheet as a communication board throughout</a:t>
            </a:r>
            <a:r>
              <a:rPr lang="en-US" sz="1200" kern="1200" baseline="0" dirty="0">
                <a:solidFill>
                  <a:schemeClr val="tx1"/>
                </a:solidFill>
                <a:effectLst/>
                <a:latin typeface="+mn-lt"/>
                <a:ea typeface="+mn-ea"/>
                <a:cs typeface="+mn-cs"/>
              </a:rPr>
              <a:t> class</a:t>
            </a:r>
            <a:r>
              <a:rPr lang="en-US" sz="1200" kern="1200" dirty="0">
                <a:solidFill>
                  <a:schemeClr val="tx1"/>
                </a:solidFill>
                <a:effectLst/>
                <a:latin typeface="+mn-lt"/>
                <a:ea typeface="+mn-ea"/>
                <a:cs typeface="+mn-cs"/>
              </a:rPr>
              <a:t>. Review the words using the suggested definitions below. To enhance understanding, you can ask students to come up with their own definitions for vocabulary words or to provide a sentence or scenario using the new word.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1" kern="1200" baseline="0" dirty="0">
                <a:solidFill>
                  <a:schemeClr val="tx1"/>
                </a:solidFill>
                <a:effectLst/>
                <a:latin typeface="+mn-lt"/>
                <a:ea typeface="+mn-ea"/>
                <a:cs typeface="+mn-cs"/>
              </a:rPr>
              <a:t>Self-advocate:</a:t>
            </a:r>
            <a:r>
              <a:rPr lang="en-US" sz="1200" b="0" kern="1200" baseline="0" dirty="0">
                <a:solidFill>
                  <a:schemeClr val="tx1"/>
                </a:solidFill>
                <a:effectLst/>
                <a:latin typeface="+mn-lt"/>
                <a:ea typeface="+mn-ea"/>
                <a:cs typeface="+mn-cs"/>
              </a:rPr>
              <a:t> People who speak up for themselves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1" kern="1200" baseline="0" dirty="0">
                <a:solidFill>
                  <a:schemeClr val="tx1"/>
                </a:solidFill>
                <a:effectLst/>
                <a:latin typeface="+mn-lt"/>
                <a:ea typeface="+mn-ea"/>
                <a:cs typeface="+mn-cs"/>
              </a:rPr>
              <a:t>Choices: </a:t>
            </a:r>
            <a:r>
              <a:rPr lang="en-US" dirty="0"/>
              <a:t>Making d</a:t>
            </a:r>
            <a:r>
              <a:rPr lang="en-US" sz="1200" b="0" kern="1200" baseline="0" dirty="0">
                <a:solidFill>
                  <a:schemeClr val="tx1"/>
                </a:solidFill>
                <a:effectLst/>
                <a:latin typeface="+mn-lt"/>
                <a:ea typeface="+mn-ea"/>
                <a:cs typeface="+mn-cs"/>
              </a:rPr>
              <a:t>ecisions when you have 2 or more choices.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dirty="0"/>
              <a:t>T</a:t>
            </a:r>
            <a:r>
              <a:rPr lang="en-US" sz="1200" b="0" i="1" kern="1200" baseline="0" dirty="0">
                <a:solidFill>
                  <a:schemeClr val="tx1"/>
                </a:solidFill>
                <a:effectLst/>
                <a:latin typeface="+mn-lt"/>
                <a:ea typeface="+mn-ea"/>
                <a:cs typeface="+mn-cs"/>
              </a:rPr>
              <a:t>alk:</a:t>
            </a:r>
            <a:r>
              <a:rPr lang="en-US" sz="1200" b="0" kern="1200" baseline="0" dirty="0">
                <a:solidFill>
                  <a:schemeClr val="tx1"/>
                </a:solidFill>
                <a:effectLst/>
                <a:latin typeface="+mn-lt"/>
                <a:ea typeface="+mn-ea"/>
                <a:cs typeface="+mn-cs"/>
              </a:rPr>
              <a:t> When you use your words, signs, or pictures to tell someone something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1" kern="1200" baseline="0" dirty="0">
                <a:solidFill>
                  <a:schemeClr val="tx1"/>
                </a:solidFill>
                <a:effectLst/>
                <a:latin typeface="+mn-lt"/>
                <a:ea typeface="+mn-ea"/>
                <a:cs typeface="+mn-cs"/>
              </a:rPr>
              <a:t>I want: </a:t>
            </a:r>
            <a:r>
              <a:rPr lang="en-US" sz="1200" b="0" i="0" kern="1200" baseline="0" dirty="0">
                <a:solidFill>
                  <a:schemeClr val="tx1"/>
                </a:solidFill>
                <a:effectLst/>
                <a:latin typeface="+mn-lt"/>
                <a:ea typeface="+mn-ea"/>
                <a:cs typeface="+mn-cs"/>
              </a:rPr>
              <a:t>A</a:t>
            </a:r>
            <a:r>
              <a:rPr lang="en-US" sz="1200" b="0" kern="1200" baseline="0" dirty="0">
                <a:solidFill>
                  <a:schemeClr val="tx1"/>
                </a:solidFill>
                <a:effectLst/>
                <a:latin typeface="+mn-lt"/>
                <a:ea typeface="+mn-ea"/>
                <a:cs typeface="+mn-cs"/>
              </a:rPr>
              <a:t>n I Statement you can use when you would like something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1" kern="1200" baseline="0" dirty="0">
                <a:solidFill>
                  <a:schemeClr val="tx1"/>
                </a:solidFill>
                <a:effectLst/>
                <a:latin typeface="+mn-lt"/>
                <a:ea typeface="+mn-ea"/>
                <a:cs typeface="+mn-cs"/>
              </a:rPr>
              <a:t>I need</a:t>
            </a:r>
            <a:r>
              <a:rPr lang="en-US" sz="1200" b="0" kern="1200" baseline="0" dirty="0">
                <a:solidFill>
                  <a:schemeClr val="tx1"/>
                </a:solidFill>
                <a:effectLst/>
                <a:latin typeface="+mn-lt"/>
                <a:ea typeface="+mn-ea"/>
                <a:cs typeface="+mn-cs"/>
              </a:rPr>
              <a:t>: An I Statement you can use when you must get something</a:t>
            </a:r>
          </a:p>
        </p:txBody>
      </p:sp>
      <p:sp>
        <p:nvSpPr>
          <p:cNvPr id="4" name="Slide Number Placeholder 3"/>
          <p:cNvSpPr>
            <a:spLocks noGrp="1"/>
          </p:cNvSpPr>
          <p:nvPr>
            <p:ph type="sldNum" sz="quarter" idx="10"/>
          </p:nvPr>
        </p:nvSpPr>
        <p:spPr/>
        <p:txBody>
          <a:bodyPr/>
          <a:lstStyle/>
          <a:p>
            <a:fld id="{68BAA58B-7F68-4F22-A5B3-354C37D900B1}" type="slidenum">
              <a:rPr lang="en-US" smtClean="0"/>
              <a:t>3</a:t>
            </a:fld>
            <a:endParaRPr lang="en-US" dirty="0"/>
          </a:p>
        </p:txBody>
      </p:sp>
    </p:spTree>
    <p:extLst>
      <p:ext uri="{BB962C8B-B14F-4D97-AF65-F5344CB8AC3E}">
        <p14:creationId xmlns:p14="http://schemas.microsoft.com/office/powerpoint/2010/main" val="489877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a:t>
            </a:r>
            <a:r>
              <a:rPr lang="en-US" baseline="0" dirty="0"/>
              <a:t> </a:t>
            </a:r>
            <a:r>
              <a:rPr lang="en-US" i="1" baseline="0" dirty="0"/>
              <a:t>What Healthy Relationship Toolbox Tool did we add today? Hold up one finger for “You Statements,” two fingers for “I Statements,” and three fingers for “Aggressive Language.” </a:t>
            </a:r>
          </a:p>
          <a:p>
            <a:endParaRPr lang="en-US"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Give students enough time to process the question and make their decisions. </a:t>
            </a:r>
            <a:endParaRPr lang="en-US" i="0" baseline="0" dirty="0"/>
          </a:p>
          <a:p>
            <a:endParaRPr lang="en-US" i="0" baseline="0" dirty="0"/>
          </a:p>
          <a:p>
            <a:r>
              <a:rPr lang="en-US" i="0" baseline="0" dirty="0"/>
              <a:t>Say: </a:t>
            </a:r>
            <a:r>
              <a:rPr lang="en-US" i="1" baseline="0" dirty="0"/>
              <a:t>We added I Statements to the Healthy Relationship Toolbox today. Remember, you can use I Statements to tell other people how you feel, what you want, and what you need. These statements start with “I feel,” “I want,” and “I need.”</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30</a:t>
            </a:fld>
            <a:endParaRPr lang="en-US" dirty="0"/>
          </a:p>
        </p:txBody>
      </p:sp>
    </p:spTree>
    <p:extLst>
      <p:ext uri="{BB962C8B-B14F-4D97-AF65-F5344CB8AC3E}">
        <p14:creationId xmlns:p14="http://schemas.microsoft.com/office/powerpoint/2010/main" val="33884184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a:t>
            </a:r>
            <a:r>
              <a:rPr lang="en-US" i="1" dirty="0"/>
              <a:t>Why is self-advocacy important?</a:t>
            </a:r>
            <a:endParaRPr lang="en-US" dirty="0"/>
          </a:p>
          <a:p>
            <a:endParaRPr lang="en-US"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Give students enough time to process the question and make their decisions. </a:t>
            </a:r>
            <a:r>
              <a:rPr lang="en-US" i="0" baseline="0" dirty="0"/>
              <a:t>Go around the room and ask each student to share why they think self-advocacy is important.</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31</a:t>
            </a:fld>
            <a:endParaRPr lang="en-US" dirty="0"/>
          </a:p>
        </p:txBody>
      </p:sp>
    </p:spTree>
    <p:extLst>
      <p:ext uri="{BB962C8B-B14F-4D97-AF65-F5344CB8AC3E}">
        <p14:creationId xmlns:p14="http://schemas.microsoft.com/office/powerpoint/2010/main" val="11230376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Does anyone remember what our power statement is?</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Our</a:t>
            </a:r>
            <a:r>
              <a:rPr lang="en-US" sz="1200" i="1" kern="1200" baseline="0" dirty="0">
                <a:solidFill>
                  <a:schemeClr val="tx1"/>
                </a:solidFill>
                <a:effectLst/>
                <a:latin typeface="+mn-lt"/>
                <a:ea typeface="+mn-ea"/>
                <a:cs typeface="+mn-cs"/>
              </a:rPr>
              <a:t> power statement is </a:t>
            </a:r>
            <a:r>
              <a:rPr lang="en-US" sz="1200" i="1" kern="1200" dirty="0">
                <a:solidFill>
                  <a:schemeClr val="tx1"/>
                </a:solidFill>
                <a:effectLst/>
                <a:latin typeface="+mn-lt"/>
                <a:ea typeface="+mn-ea"/>
                <a:cs typeface="+mn-cs"/>
              </a:rPr>
              <a:t>“I know me best.” This means that each of you knows yourself better than anyone else does. You know what you want and need. Today</a:t>
            </a:r>
            <a:r>
              <a:rPr lang="en-US" sz="1200" i="1" kern="1200" baseline="0" dirty="0">
                <a:solidFill>
                  <a:schemeClr val="tx1"/>
                </a:solidFill>
                <a:effectLst/>
                <a:latin typeface="+mn-lt"/>
                <a:ea typeface="+mn-ea"/>
                <a:cs typeface="+mn-cs"/>
              </a:rPr>
              <a:t> you learned all about self-advocacy and how to tell other people what you want and need. </a:t>
            </a:r>
            <a:r>
              <a:rPr lang="en-US" sz="1200" i="1" kern="1200" dirty="0">
                <a:solidFill>
                  <a:schemeClr val="tx1"/>
                </a:solidFill>
                <a:effectLst/>
                <a:latin typeface="+mn-lt"/>
                <a:ea typeface="+mn-ea"/>
                <a:cs typeface="+mn-cs"/>
              </a:rPr>
              <a:t>Let’s gather together and on the count of three, say our power statement.</a:t>
            </a:r>
          </a:p>
          <a:p>
            <a:pPr lvl="0"/>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Have each interested student put one hand in the middle of the circle. Ask for a student volunteer to count to three. After three, all participants say the power statement while lifting their hands into the air. Students</a:t>
            </a:r>
            <a:r>
              <a:rPr lang="en-US" sz="1200" i="0" kern="1200" baseline="0" dirty="0">
                <a:solidFill>
                  <a:schemeClr val="tx1"/>
                </a:solidFill>
                <a:effectLst/>
                <a:latin typeface="+mn-lt"/>
                <a:ea typeface="+mn-ea"/>
                <a:cs typeface="+mn-cs"/>
              </a:rPr>
              <a:t> can also stand in the circle without touching hands if they prefer.</a:t>
            </a:r>
            <a:endParaRPr lang="en-US" sz="120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32</a:t>
            </a:fld>
            <a:endParaRPr lang="en-US" dirty="0"/>
          </a:p>
        </p:txBody>
      </p:sp>
    </p:spTree>
    <p:extLst>
      <p:ext uri="{BB962C8B-B14F-4D97-AF65-F5344CB8AC3E}">
        <p14:creationId xmlns:p14="http://schemas.microsoft.com/office/powerpoint/2010/main" val="30835864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SAFE would like to thank the Texas Council for Developmental Disabilities for the funding for this curriculum.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BAA58B-7F68-4F22-A5B3-354C37D900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64721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34</a:t>
            </a:fld>
            <a:endParaRPr lang="en-US" dirty="0"/>
          </a:p>
        </p:txBody>
      </p:sp>
    </p:spTree>
    <p:extLst>
      <p:ext uri="{BB962C8B-B14F-4D97-AF65-F5344CB8AC3E}">
        <p14:creationId xmlns:p14="http://schemas.microsoft.com/office/powerpoint/2010/main" val="2332117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Read the agenda. Alternatively, you can ask for a student volunteer to read the agenda.</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4</a:t>
            </a:fld>
            <a:endParaRPr lang="en-US" dirty="0"/>
          </a:p>
        </p:txBody>
      </p:sp>
    </p:spTree>
    <p:extLst>
      <p:ext uri="{BB962C8B-B14F-4D97-AF65-F5344CB8AC3E}">
        <p14:creationId xmlns:p14="http://schemas.microsoft.com/office/powerpoint/2010/main" val="2783738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095375"/>
            <a:ext cx="5486400" cy="3086100"/>
          </a:xfrm>
        </p:spPr>
      </p:sp>
      <p:sp>
        <p:nvSpPr>
          <p:cNvPr id="3" name="Notes Placeholder 2"/>
          <p:cNvSpPr>
            <a:spLocks noGrp="1"/>
          </p:cNvSpPr>
          <p:nvPr>
            <p:ph type="body" idx="1"/>
          </p:nvPr>
        </p:nvSpPr>
        <p:spPr/>
        <p:txBody>
          <a:bodyPr/>
          <a:lstStyle/>
          <a:p>
            <a:r>
              <a:rPr lang="en-US" dirty="0"/>
              <a:t>Say: </a:t>
            </a:r>
            <a:r>
              <a:rPr lang="en-US" i="1" dirty="0"/>
              <a:t>On</a:t>
            </a:r>
            <a:r>
              <a:rPr lang="en-US" i="1" baseline="0" dirty="0"/>
              <a:t> the next few slides, we are going to think about all of the choices you make every day! Let’s start first with your clothes. What kinds of clothes do you like to wear? Does anyone want to share?</a:t>
            </a:r>
          </a:p>
          <a:p>
            <a:endParaRPr lang="en-US"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Give students enough time to process the question and make their decisions. </a:t>
            </a:r>
            <a:r>
              <a:rPr lang="en-US" i="0"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a:t>After a few students have shared, say: </a:t>
            </a:r>
            <a:r>
              <a:rPr lang="en-US" i="1" baseline="0" dirty="0"/>
              <a:t>Thanks for telling me some of the things you like to wear. Who chooses what clothes you wear?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Give students enough time to process the question and make their decisions. </a:t>
            </a:r>
            <a:r>
              <a:rPr lang="en-US" i="0"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a:t>Say: </a:t>
            </a:r>
            <a:r>
              <a:rPr lang="en-US" i="1" baseline="0" dirty="0"/>
              <a:t>Choosing what you are going to wear each day is part of self-advocacy! Remember, self-advocacy means speaking up for yourself and telling people about your choices. </a:t>
            </a:r>
            <a:endParaRPr lang="en-US" i="0" baseline="0" dirty="0"/>
          </a:p>
        </p:txBody>
      </p:sp>
      <p:sp>
        <p:nvSpPr>
          <p:cNvPr id="4" name="Slide Number Placeholder 3"/>
          <p:cNvSpPr>
            <a:spLocks noGrp="1"/>
          </p:cNvSpPr>
          <p:nvPr>
            <p:ph type="sldNum" sz="quarter" idx="10"/>
          </p:nvPr>
        </p:nvSpPr>
        <p:spPr/>
        <p:txBody>
          <a:bodyPr/>
          <a:lstStyle/>
          <a:p>
            <a:fld id="{68BAA58B-7F68-4F22-A5B3-354C37D900B1}" type="slidenum">
              <a:rPr lang="en-US" smtClean="0"/>
              <a:t>5</a:t>
            </a:fld>
            <a:endParaRPr lang="en-US" dirty="0"/>
          </a:p>
        </p:txBody>
      </p:sp>
    </p:spTree>
    <p:extLst>
      <p:ext uri="{BB962C8B-B14F-4D97-AF65-F5344CB8AC3E}">
        <p14:creationId xmlns:p14="http://schemas.microsoft.com/office/powerpoint/2010/main" val="124243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a:t>
            </a:r>
            <a:r>
              <a:rPr lang="en-US" i="1" dirty="0"/>
              <a:t>Let’s look at another example. Think about your</a:t>
            </a:r>
            <a:r>
              <a:rPr lang="en-US" i="1" baseline="0" dirty="0"/>
              <a:t> breakfast this morning. Raise your hand if you are a juice drinker.</a:t>
            </a:r>
          </a:p>
          <a:p>
            <a:endParaRPr lang="en-US"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Give students enough time to process the question and make their decisions. </a:t>
            </a:r>
            <a:r>
              <a:rPr lang="en-US" i="0"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a:t>Say: </a:t>
            </a:r>
            <a:r>
              <a:rPr lang="en-US" i="1" baseline="0" dirty="0"/>
              <a:t>Thanks everyone. What else do you like to have for breakfast? Would someone like to share your favorite breakfast foods and drinks?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Give students enough time to process the question and make their decisions. </a:t>
            </a:r>
            <a:r>
              <a:rPr lang="en-US" i="0"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a:t>Say: </a:t>
            </a:r>
            <a:r>
              <a:rPr lang="en-US" i="1" baseline="0" dirty="0"/>
              <a:t>Choosing what you eat and drink each day for breakfast is also part of self-advocacy. We talked last week about how people can’t read your mind. That’s why speaking up for yourself using your words, signs, or pictures is so important!</a:t>
            </a:r>
            <a:endParaRPr lang="en-US" i="0" baseline="0" dirty="0"/>
          </a:p>
        </p:txBody>
      </p:sp>
      <p:sp>
        <p:nvSpPr>
          <p:cNvPr id="4" name="Slide Number Placeholder 3"/>
          <p:cNvSpPr>
            <a:spLocks noGrp="1"/>
          </p:cNvSpPr>
          <p:nvPr>
            <p:ph type="sldNum" sz="quarter" idx="10"/>
          </p:nvPr>
        </p:nvSpPr>
        <p:spPr/>
        <p:txBody>
          <a:bodyPr/>
          <a:lstStyle/>
          <a:p>
            <a:fld id="{68BAA58B-7F68-4F22-A5B3-354C37D900B1}" type="slidenum">
              <a:rPr lang="en-US" smtClean="0"/>
              <a:t>6</a:t>
            </a:fld>
            <a:endParaRPr lang="en-US" dirty="0"/>
          </a:p>
        </p:txBody>
      </p:sp>
    </p:spTree>
    <p:extLst>
      <p:ext uri="{BB962C8B-B14F-4D97-AF65-F5344CB8AC3E}">
        <p14:creationId xmlns:p14="http://schemas.microsoft.com/office/powerpoint/2010/main" val="1714289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a:t>
            </a:r>
            <a:r>
              <a:rPr lang="en-US" i="1" dirty="0"/>
              <a:t>Now I want you to think about your dream job. Does anyone want to share what job they would like to have some day?</a:t>
            </a:r>
            <a:endParaRPr lang="en-US" i="1" baseline="0" dirty="0"/>
          </a:p>
          <a:p>
            <a:endParaRPr lang="en-US"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Give students enough time to process the question and make their decisions. </a:t>
            </a:r>
            <a:r>
              <a:rPr lang="en-US" i="0"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a:t>After a few students have shared, say: </a:t>
            </a:r>
            <a:r>
              <a:rPr lang="en-US" i="1" baseline="0" dirty="0"/>
              <a:t>Thanks for sharing your dream jobs! Who chooses what your dream job 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Give students enough time to process the question and make their decisions. </a:t>
            </a:r>
            <a:r>
              <a:rPr lang="en-US" i="0"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a:t>Say: </a:t>
            </a:r>
            <a:r>
              <a:rPr lang="en-US" i="1" baseline="0" dirty="0"/>
              <a:t>You get to choose what your dream job is! Telling other people where you want to work is part of self-advocacy.</a:t>
            </a:r>
          </a:p>
        </p:txBody>
      </p:sp>
      <p:sp>
        <p:nvSpPr>
          <p:cNvPr id="4" name="Slide Number Placeholder 3"/>
          <p:cNvSpPr>
            <a:spLocks noGrp="1"/>
          </p:cNvSpPr>
          <p:nvPr>
            <p:ph type="sldNum" sz="quarter" idx="10"/>
          </p:nvPr>
        </p:nvSpPr>
        <p:spPr/>
        <p:txBody>
          <a:bodyPr/>
          <a:lstStyle/>
          <a:p>
            <a:fld id="{68BAA58B-7F68-4F22-A5B3-354C37D900B1}" type="slidenum">
              <a:rPr lang="en-US" smtClean="0"/>
              <a:t>7</a:t>
            </a:fld>
            <a:endParaRPr lang="en-US" dirty="0"/>
          </a:p>
        </p:txBody>
      </p:sp>
    </p:spTree>
    <p:extLst>
      <p:ext uri="{BB962C8B-B14F-4D97-AF65-F5344CB8AC3E}">
        <p14:creationId xmlns:p14="http://schemas.microsoft.com/office/powerpoint/2010/main" val="2233951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a:t>
            </a:r>
            <a:r>
              <a:rPr lang="en-US" i="1" dirty="0"/>
              <a:t>All right, now I want to hear what you like to do for fun. Raise</a:t>
            </a:r>
            <a:r>
              <a:rPr lang="en-US" i="1" baseline="0" dirty="0"/>
              <a:t> your hand if you like to draw. </a:t>
            </a:r>
          </a:p>
          <a:p>
            <a:endParaRPr lang="en-US"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Give students enough time to process the question and make their decisions. </a:t>
            </a:r>
            <a:r>
              <a:rPr lang="en-US" i="0"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a:t>Say: </a:t>
            </a:r>
            <a:r>
              <a:rPr lang="en-US" i="1" baseline="0" dirty="0"/>
              <a:t>Raise your hand if you like to play videogames.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Give students enough time to process the question and make their decisions. </a:t>
            </a:r>
            <a:endParaRPr lang="en-US" i="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a:t>Say: </a:t>
            </a:r>
            <a:r>
              <a:rPr lang="en-US" i="1" baseline="0" dirty="0"/>
              <a:t>Raise your hand if you like to watch videos on YouTube.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Give students enough time to process the question and make their decisions. </a:t>
            </a:r>
            <a:endParaRPr lang="en-US" i="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a:t>Say: </a:t>
            </a:r>
            <a:r>
              <a:rPr lang="en-US" i="1" baseline="0" dirty="0"/>
              <a:t>What else do you like to do for fun? Does anyone want to share?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Give students enough time to process the question and make their decisions. </a:t>
            </a:r>
            <a:endParaRPr lang="en-US" i="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a:t>Say: </a:t>
            </a:r>
            <a:r>
              <a:rPr lang="en-US" i="1" baseline="0" dirty="0"/>
              <a:t>Choosing what you do for fun is also part of self-advocacy.</a:t>
            </a:r>
            <a:endParaRPr lang="en-US" i="0" baseline="0" dirty="0"/>
          </a:p>
        </p:txBody>
      </p:sp>
      <p:sp>
        <p:nvSpPr>
          <p:cNvPr id="4" name="Slide Number Placeholder 3"/>
          <p:cNvSpPr>
            <a:spLocks noGrp="1"/>
          </p:cNvSpPr>
          <p:nvPr>
            <p:ph type="sldNum" sz="quarter" idx="10"/>
          </p:nvPr>
        </p:nvSpPr>
        <p:spPr/>
        <p:txBody>
          <a:bodyPr/>
          <a:lstStyle/>
          <a:p>
            <a:fld id="{68BAA58B-7F68-4F22-A5B3-354C37D900B1}" type="slidenum">
              <a:rPr lang="en-US" smtClean="0"/>
              <a:t>8</a:t>
            </a:fld>
            <a:endParaRPr lang="en-US" dirty="0"/>
          </a:p>
        </p:txBody>
      </p:sp>
    </p:spTree>
    <p:extLst>
      <p:ext uri="{BB962C8B-B14F-4D97-AF65-F5344CB8AC3E}">
        <p14:creationId xmlns:p14="http://schemas.microsoft.com/office/powerpoint/2010/main" val="901484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a:t>
            </a:r>
            <a:r>
              <a:rPr lang="en-US" i="1" dirty="0"/>
              <a:t>All right,</a:t>
            </a:r>
            <a:r>
              <a:rPr lang="en-US" i="1" baseline="0" dirty="0"/>
              <a:t> let’s do one more. We are talking about self-advocacy because it is super important to be able to tell other people how you feel, what you want, and what you need. Self-advocacy is also really important in your relationships, and all year we are going to practice using self-advocacy to have healthier relationships. </a:t>
            </a:r>
          </a:p>
          <a:p>
            <a:endParaRPr lang="en-US" i="1" baseline="0" dirty="0"/>
          </a:p>
          <a:p>
            <a:r>
              <a:rPr lang="en-US" i="1" baseline="0" dirty="0"/>
              <a:t>Let’s do an example about relationships. Who chooses who your friends are? Who chooses who you hang out with?</a:t>
            </a:r>
          </a:p>
          <a:p>
            <a:endParaRPr lang="en-US"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Give students enough time to process the question and make their decisions. </a:t>
            </a:r>
            <a:r>
              <a:rPr lang="en-US" i="0"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a:t>Say: </a:t>
            </a:r>
            <a:r>
              <a:rPr lang="en-US" i="1" baseline="0" dirty="0"/>
              <a:t>Yes! You get to choose who to hang out with. Making decisions about your relationships is also part of self-advocacy. </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9</a:t>
            </a:fld>
            <a:endParaRPr lang="en-US" dirty="0"/>
          </a:p>
        </p:txBody>
      </p:sp>
    </p:spTree>
    <p:extLst>
      <p:ext uri="{BB962C8B-B14F-4D97-AF65-F5344CB8AC3E}">
        <p14:creationId xmlns:p14="http://schemas.microsoft.com/office/powerpoint/2010/main" val="2801445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D29D5377-923F-4322-90A0-6BD1670A5961}" type="datetimeFigureOut">
              <a:rPr lang="en-US" smtClean="0"/>
              <a:t>5/1/26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3334438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D5377-923F-4322-90A0-6BD1670A5961}" type="datetimeFigureOut">
              <a:rPr lang="en-US" smtClean="0"/>
              <a:t>5/1/26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2265580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D5377-923F-4322-90A0-6BD1670A5961}" type="datetimeFigureOut">
              <a:rPr lang="en-US" smtClean="0"/>
              <a:t>5/1/26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28494349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29D5377-923F-4322-90A0-6BD1670A5961}" type="datetimeFigureOut">
              <a:rPr lang="en-US" smtClean="0"/>
              <a:t>5/1/26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41833895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D5377-923F-4322-90A0-6BD1670A5961}" type="datetimeFigureOut">
              <a:rPr lang="en-US" smtClean="0"/>
              <a:t>5/1/26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24072103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9D5377-923F-4322-90A0-6BD1670A5961}" type="datetimeFigureOut">
              <a:rPr lang="en-US" smtClean="0"/>
              <a:t>5/1/26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27846296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9D5377-923F-4322-90A0-6BD1670A5961}" type="datetimeFigureOut">
              <a:rPr lang="en-US" smtClean="0"/>
              <a:t>5/1/26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34625842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29D5377-923F-4322-90A0-6BD1670A5961}" type="datetimeFigureOut">
              <a:rPr lang="en-US" smtClean="0"/>
              <a:t>5/1/26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7551991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29D5377-923F-4322-90A0-6BD1670A5961}" type="datetimeFigureOut">
              <a:rPr lang="en-US" smtClean="0"/>
              <a:t>5/1/26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8175390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9D5377-923F-4322-90A0-6BD1670A5961}" type="datetimeFigureOut">
              <a:rPr lang="en-US" smtClean="0"/>
              <a:t>5/1/26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731178E-0B9A-452E-9E86-EAE47CFDC566}" type="slidenum">
              <a:rPr lang="en-US" smtClean="0"/>
              <a:t>‹#›</a:t>
            </a:fld>
            <a:endParaRPr lang="en-US" dirty="0"/>
          </a:p>
        </p:txBody>
      </p:sp>
      <p:sp>
        <p:nvSpPr>
          <p:cNvPr id="5" name="TextBox 4">
            <a:extLst>
              <a:ext uri="{FF2B5EF4-FFF2-40B4-BE49-F238E27FC236}">
                <a16:creationId xmlns:a16="http://schemas.microsoft.com/office/drawing/2014/main" id="{14F3D930-264D-ABA7-C137-D6CC663789A4}"/>
              </a:ext>
            </a:extLst>
          </p:cNvPr>
          <p:cNvSpPr txBox="1"/>
          <p:nvPr userDrawn="1"/>
        </p:nvSpPr>
        <p:spPr>
          <a:xfrm rot="20003748">
            <a:off x="3307081" y="2228671"/>
            <a:ext cx="5346335" cy="2400657"/>
          </a:xfrm>
          <a:prstGeom prst="rect">
            <a:avLst/>
          </a:prstGeom>
          <a:noFill/>
        </p:spPr>
        <p:txBody>
          <a:bodyPr wrap="none" rtlCol="0">
            <a:spAutoFit/>
          </a:bodyPr>
          <a:lstStyle/>
          <a:p>
            <a:r>
              <a:rPr lang="en-US" sz="15000" dirty="0">
                <a:solidFill>
                  <a:schemeClr val="bg1">
                    <a:lumMod val="95000"/>
                  </a:schemeClr>
                </a:solidFill>
              </a:rPr>
              <a:t>DRAFT</a:t>
            </a:r>
          </a:p>
        </p:txBody>
      </p:sp>
    </p:spTree>
    <p:extLst>
      <p:ext uri="{BB962C8B-B14F-4D97-AF65-F5344CB8AC3E}">
        <p14:creationId xmlns:p14="http://schemas.microsoft.com/office/powerpoint/2010/main" val="8097564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9D5377-923F-4322-90A0-6BD1670A5961}" type="datetimeFigureOut">
              <a:rPr lang="en-US" smtClean="0"/>
              <a:t>5/1/26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2030141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D5377-923F-4322-90A0-6BD1670A5961}" type="datetimeFigureOut">
              <a:rPr lang="en-US" smtClean="0"/>
              <a:t>5/1/26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8776804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9D5377-923F-4322-90A0-6BD1670A5961}" type="datetimeFigureOut">
              <a:rPr lang="en-US" smtClean="0"/>
              <a:t>5/1/26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16344574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D5377-923F-4322-90A0-6BD1670A5961}" type="datetimeFigureOut">
              <a:rPr lang="en-US" smtClean="0"/>
              <a:t>5/1/26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40158461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D5377-923F-4322-90A0-6BD1670A5961}" type="datetimeFigureOut">
              <a:rPr lang="en-US" smtClean="0"/>
              <a:t>5/1/26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1539668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9D5377-923F-4322-90A0-6BD1670A5961}" type="datetimeFigureOut">
              <a:rPr lang="en-US" smtClean="0"/>
              <a:t>5/1/26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9330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9D5377-923F-4322-90A0-6BD1670A5961}" type="datetimeFigureOut">
              <a:rPr lang="en-US" smtClean="0"/>
              <a:t>5/1/26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1566961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29D5377-923F-4322-90A0-6BD1670A5961}" type="datetimeFigureOut">
              <a:rPr lang="en-US" smtClean="0"/>
              <a:t>5/1/26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2568938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29D5377-923F-4322-90A0-6BD1670A5961}" type="datetimeFigureOut">
              <a:rPr lang="en-US" smtClean="0"/>
              <a:t>5/1/26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2946020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9D5377-923F-4322-90A0-6BD1670A5961}" type="datetimeFigureOut">
              <a:rPr lang="en-US" smtClean="0"/>
              <a:t>5/1/26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3601360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9D5377-923F-4322-90A0-6BD1670A5961}" type="datetimeFigureOut">
              <a:rPr lang="en-US" smtClean="0"/>
              <a:t>5/1/26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3888310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9D5377-923F-4322-90A0-6BD1670A5961}" type="datetimeFigureOut">
              <a:rPr lang="en-US" smtClean="0"/>
              <a:t>5/1/26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1159775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9D5377-923F-4322-90A0-6BD1670A5961}" type="datetimeFigureOut">
              <a:rPr lang="en-US" smtClean="0"/>
              <a:t>5/1/26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31178E-0B9A-452E-9E86-EAE47CFDC566}" type="slidenum">
              <a:rPr lang="en-US" smtClean="0"/>
              <a:t>‹#›</a:t>
            </a:fld>
            <a:endParaRPr lang="en-US" dirty="0"/>
          </a:p>
        </p:txBody>
      </p:sp>
      <p:sp>
        <p:nvSpPr>
          <p:cNvPr id="7" name="TextBox 6">
            <a:extLst>
              <a:ext uri="{FF2B5EF4-FFF2-40B4-BE49-F238E27FC236}">
                <a16:creationId xmlns:a16="http://schemas.microsoft.com/office/drawing/2014/main" id="{110ABC11-F7F1-BDF1-6524-375B78C0AF47}"/>
              </a:ext>
            </a:extLst>
          </p:cNvPr>
          <p:cNvSpPr txBox="1"/>
          <p:nvPr userDrawn="1"/>
        </p:nvSpPr>
        <p:spPr>
          <a:xfrm rot="20225410">
            <a:off x="2276522" y="1843950"/>
            <a:ext cx="8236458" cy="3170099"/>
          </a:xfrm>
          <a:prstGeom prst="rect">
            <a:avLst/>
          </a:prstGeom>
          <a:noFill/>
        </p:spPr>
        <p:txBody>
          <a:bodyPr wrap="square">
            <a:spAutoFit/>
          </a:bodyPr>
          <a:lstStyle/>
          <a:p>
            <a:r>
              <a:rPr lang="en-US" sz="20000" b="1" dirty="0">
                <a:solidFill>
                  <a:schemeClr val="accent3">
                    <a:lumMod val="20000"/>
                    <a:lumOff val="80000"/>
                  </a:schemeClr>
                </a:solidFill>
              </a:rPr>
              <a:t>DRAFT</a:t>
            </a:r>
          </a:p>
        </p:txBody>
      </p:sp>
    </p:spTree>
    <p:extLst>
      <p:ext uri="{BB962C8B-B14F-4D97-AF65-F5344CB8AC3E}">
        <p14:creationId xmlns:p14="http://schemas.microsoft.com/office/powerpoint/2010/main" val="3982282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9D5377-923F-4322-90A0-6BD1670A5961}" type="datetimeFigureOut">
              <a:rPr lang="en-US" smtClean="0"/>
              <a:t>5/1/26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31178E-0B9A-452E-9E86-EAE47CFDC566}" type="slidenum">
              <a:rPr lang="en-US" smtClean="0"/>
              <a:t>‹#›</a:t>
            </a:fld>
            <a:endParaRPr lang="en-US" dirty="0"/>
          </a:p>
        </p:txBody>
      </p:sp>
    </p:spTree>
    <p:extLst>
      <p:ext uri="{BB962C8B-B14F-4D97-AF65-F5344CB8AC3E}">
        <p14:creationId xmlns:p14="http://schemas.microsoft.com/office/powerpoint/2010/main" val="33043153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5.png"/><Relationship Id="rId5" Type="http://schemas.openxmlformats.org/officeDocument/2006/relationships/image" Target="../media/image26.png"/><Relationship Id="rId10" Type="http://schemas.openxmlformats.org/officeDocument/2006/relationships/image" Target="../media/image36.png"/><Relationship Id="rId4" Type="http://schemas.openxmlformats.org/officeDocument/2006/relationships/image" Target="../media/image25.png"/><Relationship Id="rId9"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5.png"/><Relationship Id="rId5" Type="http://schemas.openxmlformats.org/officeDocument/2006/relationships/image" Target="../media/image26.png"/><Relationship Id="rId10" Type="http://schemas.openxmlformats.org/officeDocument/2006/relationships/image" Target="../media/image36.png"/><Relationship Id="rId4" Type="http://schemas.openxmlformats.org/officeDocument/2006/relationships/image" Target="../media/image25.png"/><Relationship Id="rId9"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image" Target="../media/image5.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1.pn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2.pn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7.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4.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6.png"/><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7.pn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8.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13" Type="http://schemas.openxmlformats.org/officeDocument/2006/relationships/image" Target="../media/image52.png"/><Relationship Id="rId18" Type="http://schemas.openxmlformats.org/officeDocument/2006/relationships/customXml" Target="../ink/ink6.xml"/><Relationship Id="rId3" Type="http://schemas.openxmlformats.org/officeDocument/2006/relationships/image" Target="../media/image37.png"/><Relationship Id="rId7" Type="http://schemas.openxmlformats.org/officeDocument/2006/relationships/customXml" Target="../ink/ink1.xml"/><Relationship Id="rId12" Type="http://schemas.openxmlformats.org/officeDocument/2006/relationships/customXml" Target="../ink/ink3.xml"/><Relationship Id="rId17" Type="http://schemas.openxmlformats.org/officeDocument/2006/relationships/image" Target="../media/image54.png"/><Relationship Id="rId2" Type="http://schemas.openxmlformats.org/officeDocument/2006/relationships/notesSlide" Target="../notesSlides/notesSlide23.xml"/><Relationship Id="rId16" Type="http://schemas.openxmlformats.org/officeDocument/2006/relationships/customXml" Target="../ink/ink5.xml"/><Relationship Id="rId1" Type="http://schemas.openxmlformats.org/officeDocument/2006/relationships/slideLayout" Target="../slideLayouts/slideLayout13.xml"/><Relationship Id="rId6" Type="http://schemas.openxmlformats.org/officeDocument/2006/relationships/image" Target="../media/image5.png"/><Relationship Id="rId11" Type="http://schemas.openxmlformats.org/officeDocument/2006/relationships/image" Target="../media/image51.png"/><Relationship Id="rId5" Type="http://schemas.openxmlformats.org/officeDocument/2006/relationships/image" Target="../media/image49.png"/><Relationship Id="rId15" Type="http://schemas.openxmlformats.org/officeDocument/2006/relationships/image" Target="../media/image53.png"/><Relationship Id="rId10" Type="http://schemas.openxmlformats.org/officeDocument/2006/relationships/customXml" Target="../ink/ink2.xml"/><Relationship Id="rId19" Type="http://schemas.openxmlformats.org/officeDocument/2006/relationships/image" Target="../media/image55.png"/><Relationship Id="rId4" Type="http://schemas.openxmlformats.org/officeDocument/2006/relationships/image" Target="../media/image31.png"/><Relationship Id="rId9" Type="http://schemas.openxmlformats.org/officeDocument/2006/relationships/image" Target="../media/image500.png"/><Relationship Id="rId14" Type="http://schemas.openxmlformats.org/officeDocument/2006/relationships/customXml" Target="../ink/ink4.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0.pn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57.png"/><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8.png"/><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5.png"/><Relationship Id="rId5" Type="http://schemas.openxmlformats.org/officeDocument/2006/relationships/image" Target="../media/image26.png"/><Relationship Id="rId10" Type="http://schemas.openxmlformats.org/officeDocument/2006/relationships/image" Target="../media/image36.png"/><Relationship Id="rId4" Type="http://schemas.openxmlformats.org/officeDocument/2006/relationships/image" Target="../media/image25.png"/><Relationship Id="rId9"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59.png"/></Relationships>
</file>

<file path=ppt/slides/_rels/slide2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62.png"/><Relationship Id="rId4" Type="http://schemas.openxmlformats.org/officeDocument/2006/relationships/image" Target="../media/image61.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image" Target="../media/image6.jpeg"/><Relationship Id="rId21" Type="http://schemas.openxmlformats.org/officeDocument/2006/relationships/image" Target="../media/image5.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notesSlide" Target="../notesSlides/notesSlide3.xml"/><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3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63.png"/></Relationships>
</file>

<file path=ppt/slides/_rels/slide3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66.png"/></Relationships>
</file>

<file path=ppt/slides/_rels/slide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5.png"/><Relationship Id="rId4" Type="http://schemas.openxmlformats.org/officeDocument/2006/relationships/image" Target="../media/image25.png"/><Relationship Id="rId9"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3.png"/></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37147" t="37681" r="37800" b="44734"/>
          <a:stretch/>
        </p:blipFill>
        <p:spPr>
          <a:xfrm>
            <a:off x="9939130" y="180921"/>
            <a:ext cx="1987826" cy="786488"/>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66314" cy="6858000"/>
          </a:xfrm>
          <a:prstGeom prst="rect">
            <a:avLst/>
          </a:prstGeom>
        </p:spPr>
      </p:pic>
      <p:sp>
        <p:nvSpPr>
          <p:cNvPr id="6" name="Footer Placeholder 3"/>
          <p:cNvSpPr txBox="1">
            <a:spLocks/>
          </p:cNvSpPr>
          <p:nvPr/>
        </p:nvSpPr>
        <p:spPr>
          <a:xfrm>
            <a:off x="8967435" y="6422120"/>
            <a:ext cx="3224565" cy="29980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all" spc="0" normalizeH="0" baseline="0" noProof="0" dirty="0">
                <a:ln>
                  <a:noFill/>
                </a:ln>
                <a:solidFill>
                  <a:prstClr val="black"/>
                </a:solidFill>
                <a:effectLst/>
                <a:uLnTx/>
                <a:uFillTx/>
                <a:latin typeface="Verdana"/>
                <a:ea typeface="+mn-ea"/>
              </a:rPr>
              <a:t>© 2026 SAFE Disability Services Program</a:t>
            </a:r>
          </a:p>
        </p:txBody>
      </p:sp>
      <p:sp>
        <p:nvSpPr>
          <p:cNvPr id="8" name="TextBox 7">
            <a:extLst>
              <a:ext uri="{FF2B5EF4-FFF2-40B4-BE49-F238E27FC236}">
                <a16:creationId xmlns:a16="http://schemas.microsoft.com/office/drawing/2014/main" id="{81022BC1-31B7-A4F6-EC69-5283D645E037}"/>
              </a:ext>
            </a:extLst>
          </p:cNvPr>
          <p:cNvSpPr txBox="1"/>
          <p:nvPr/>
        </p:nvSpPr>
        <p:spPr>
          <a:xfrm>
            <a:off x="1456266" y="967409"/>
            <a:ext cx="6265334" cy="646331"/>
          </a:xfrm>
          <a:prstGeom prst="rect">
            <a:avLst/>
          </a:prstGeom>
          <a:noFill/>
          <a:ln w="19050">
            <a:noFill/>
          </a:ln>
        </p:spPr>
        <p:txBody>
          <a:bodyPr wrap="square" rtlCol="0">
            <a:spAutoFit/>
          </a:bodyPr>
          <a:lstStyle/>
          <a:p>
            <a:pPr algn="ctr"/>
            <a:r>
              <a:rPr lang="en-US" sz="3600" b="1" dirty="0">
                <a:latin typeface="Comic Sans MS" panose="030F0702030302020204" pitchFamily="66" charset="0"/>
                <a:cs typeface="Arial" panose="020B0604020202020204" pitchFamily="34" charset="0"/>
              </a:rPr>
              <a:t>for High School Students</a:t>
            </a:r>
          </a:p>
        </p:txBody>
      </p:sp>
    </p:spTree>
    <p:extLst>
      <p:ext uri="{BB962C8B-B14F-4D97-AF65-F5344CB8AC3E}">
        <p14:creationId xmlns:p14="http://schemas.microsoft.com/office/powerpoint/2010/main" val="634893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66314" cy="6858000"/>
          </a:xfrm>
          <a:prstGeom prst="rect">
            <a:avLst/>
          </a:prstGeom>
        </p:spPr>
      </p:pic>
      <p:sp>
        <p:nvSpPr>
          <p:cNvPr id="10" name="TextBox 9"/>
          <p:cNvSpPr txBox="1"/>
          <p:nvPr/>
        </p:nvSpPr>
        <p:spPr>
          <a:xfrm>
            <a:off x="9107408" y="1388277"/>
            <a:ext cx="4369548"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Making choices</a:t>
            </a:r>
          </a:p>
        </p:txBody>
      </p:sp>
      <p:sp>
        <p:nvSpPr>
          <p:cNvPr id="11" name="TextBox 10"/>
          <p:cNvSpPr txBox="1"/>
          <p:nvPr/>
        </p:nvSpPr>
        <p:spPr>
          <a:xfrm>
            <a:off x="3942842" y="2342561"/>
            <a:ext cx="5639956"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Self-advocacy</a:t>
            </a:r>
          </a:p>
        </p:txBody>
      </p:sp>
      <p:sp>
        <p:nvSpPr>
          <p:cNvPr id="12" name="TextBox 11"/>
          <p:cNvSpPr txBox="1"/>
          <p:nvPr/>
        </p:nvSpPr>
        <p:spPr>
          <a:xfrm>
            <a:off x="4723127" y="4653264"/>
            <a:ext cx="3847067"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I Statements practice</a:t>
            </a:r>
          </a:p>
        </p:txBody>
      </p:sp>
      <p:sp>
        <p:nvSpPr>
          <p:cNvPr id="14" name="TextBox 13"/>
          <p:cNvSpPr txBox="1"/>
          <p:nvPr/>
        </p:nvSpPr>
        <p:spPr>
          <a:xfrm>
            <a:off x="8038125" y="5685352"/>
            <a:ext cx="3745107" cy="523220"/>
          </a:xfrm>
          <a:prstGeom prst="rect">
            <a:avLst/>
          </a:prstGeom>
          <a:noFill/>
        </p:spPr>
        <p:txBody>
          <a:bodyPr wrap="square" rtlCol="0">
            <a:spAutoFit/>
          </a:bodyPr>
          <a:lstStyle/>
          <a:p>
            <a:pPr algn="ctr"/>
            <a:r>
              <a:rPr lang="en-US" sz="2800" dirty="0">
                <a:latin typeface="Tahoma" panose="020B0604030504040204" pitchFamily="34" charset="0"/>
                <a:ea typeface="Tahoma" panose="020B0604030504040204" pitchFamily="34" charset="0"/>
                <a:cs typeface="Tahoma" panose="020B0604030504040204" pitchFamily="34" charset="0"/>
              </a:rPr>
              <a:t>Self-advocacy video</a:t>
            </a:r>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t="46545" r="56428" b="8262"/>
          <a:stretch/>
        </p:blipFill>
        <p:spPr>
          <a:xfrm>
            <a:off x="6475849" y="902079"/>
            <a:ext cx="2558062" cy="1495617"/>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25737" r="21447"/>
          <a:stretch/>
        </p:blipFill>
        <p:spPr>
          <a:xfrm>
            <a:off x="2579596" y="1830824"/>
            <a:ext cx="1316657" cy="1405204"/>
          </a:xfrm>
          <a:prstGeom prst="rect">
            <a:avLst/>
          </a:prstGeom>
        </p:spPr>
      </p:pic>
      <p:sp>
        <p:nvSpPr>
          <p:cNvPr id="15" name="TextBox 14"/>
          <p:cNvSpPr txBox="1"/>
          <p:nvPr/>
        </p:nvSpPr>
        <p:spPr>
          <a:xfrm>
            <a:off x="4144606" y="3683931"/>
            <a:ext cx="2688277"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Brain break</a:t>
            </a:r>
          </a:p>
        </p:txBody>
      </p:sp>
      <p:pic>
        <p:nvPicPr>
          <p:cNvPr id="16" name="Picture 15"/>
          <p:cNvPicPr>
            <a:picLocks noChangeAspect="1"/>
          </p:cNvPicPr>
          <p:nvPr/>
        </p:nvPicPr>
        <p:blipFill>
          <a:blip r:embed="rId6"/>
          <a:stretch>
            <a:fillRect/>
          </a:stretch>
        </p:blipFill>
        <p:spPr>
          <a:xfrm>
            <a:off x="2331241" y="3207185"/>
            <a:ext cx="1813365" cy="1269928"/>
          </a:xfrm>
          <a:prstGeom prst="rect">
            <a:avLst/>
          </a:prstGeom>
        </p:spPr>
      </p:pic>
      <p:pic>
        <p:nvPicPr>
          <p:cNvPr id="20" name="Picture 19"/>
          <p:cNvPicPr>
            <a:picLocks noChangeAspect="1"/>
          </p:cNvPicPr>
          <p:nvPr/>
        </p:nvPicPr>
        <p:blipFill rotWithShape="1">
          <a:blip r:embed="rId7" cstate="print">
            <a:extLst>
              <a:ext uri="{28A0092B-C50C-407E-A947-70E740481C1C}">
                <a14:useLocalDpi xmlns:a14="http://schemas.microsoft.com/office/drawing/2010/main" val="0"/>
              </a:ext>
            </a:extLst>
          </a:blip>
          <a:srcRect l="16327" t="59738" r="41600" b="9804"/>
          <a:stretch/>
        </p:blipFill>
        <p:spPr>
          <a:xfrm>
            <a:off x="2579596" y="4471747"/>
            <a:ext cx="2171892" cy="886254"/>
          </a:xfrm>
          <a:prstGeom prst="rect">
            <a:avLst/>
          </a:prstGeom>
        </p:spPr>
      </p:pic>
      <p:pic>
        <p:nvPicPr>
          <p:cNvPr id="21" name="Picture 20"/>
          <p:cNvPicPr>
            <a:picLocks noChangeAspect="1"/>
          </p:cNvPicPr>
          <p:nvPr/>
        </p:nvPicPr>
        <p:blipFill rotWithShape="1">
          <a:blip r:embed="rId8" cstate="print">
            <a:extLst>
              <a:ext uri="{28A0092B-C50C-407E-A947-70E740481C1C}">
                <a14:useLocalDpi xmlns:a14="http://schemas.microsoft.com/office/drawing/2010/main" val="0"/>
              </a:ext>
            </a:extLst>
          </a:blip>
          <a:srcRect l="27474" r="20555" b="39894"/>
          <a:stretch/>
        </p:blipFill>
        <p:spPr>
          <a:xfrm>
            <a:off x="6497375" y="5358001"/>
            <a:ext cx="1667417" cy="1087044"/>
          </a:xfrm>
          <a:prstGeom prst="rect">
            <a:avLst/>
          </a:prstGeom>
        </p:spPr>
      </p:pic>
      <p:pic>
        <p:nvPicPr>
          <p:cNvPr id="22" name="Picture 21"/>
          <p:cNvPicPr>
            <a:picLocks noChangeAspect="1"/>
          </p:cNvPicPr>
          <p:nvPr/>
        </p:nvPicPr>
        <p:blipFill rotWithShape="1">
          <a:blip r:embed="rId9" cstate="print">
            <a:extLst>
              <a:ext uri="{28A0092B-C50C-407E-A947-70E740481C1C}">
                <a14:useLocalDpi xmlns:a14="http://schemas.microsoft.com/office/drawing/2010/main" val="0"/>
              </a:ext>
            </a:extLst>
          </a:blip>
          <a:srcRect l="25737" r="21447"/>
          <a:stretch/>
        </p:blipFill>
        <p:spPr>
          <a:xfrm>
            <a:off x="7210639" y="5543313"/>
            <a:ext cx="756426" cy="807297"/>
          </a:xfrm>
          <a:prstGeom prst="rect">
            <a:avLst/>
          </a:prstGeom>
        </p:spPr>
      </p:pic>
      <p:pic>
        <p:nvPicPr>
          <p:cNvPr id="19" name="Picture 18"/>
          <p:cNvPicPr>
            <a:picLocks noChangeAspect="1"/>
          </p:cNvPicPr>
          <p:nvPr/>
        </p:nvPicPr>
        <p:blipFill rotWithShape="1">
          <a:blip r:embed="rId10">
            <a:extLst>
              <a:ext uri="{28A0092B-C50C-407E-A947-70E740481C1C}">
                <a14:useLocalDpi xmlns:a14="http://schemas.microsoft.com/office/drawing/2010/main" val="0"/>
              </a:ext>
            </a:extLst>
          </a:blip>
          <a:srcRect l="67315" t="67058" r="20748" b="14772"/>
          <a:stretch/>
        </p:blipFill>
        <p:spPr>
          <a:xfrm>
            <a:off x="1375335" y="1004046"/>
            <a:ext cx="1452282" cy="1246094"/>
          </a:xfrm>
          <a:prstGeom prst="rect">
            <a:avLst/>
          </a:prstGeom>
        </p:spPr>
      </p:pic>
      <p:pic>
        <p:nvPicPr>
          <p:cNvPr id="24" name="Picture 23"/>
          <p:cNvPicPr>
            <a:picLocks noChangeAspect="1"/>
          </p:cNvPicPr>
          <p:nvPr/>
        </p:nvPicPr>
        <p:blipFill rotWithShape="1">
          <a:blip r:embed="rId11"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17" name="Footer Placeholder 3"/>
          <p:cNvSpPr txBox="1">
            <a:spLocks/>
          </p:cNvSpPr>
          <p:nvPr/>
        </p:nvSpPr>
        <p:spPr>
          <a:xfrm>
            <a:off x="8742611" y="6486517"/>
            <a:ext cx="3384073" cy="306168"/>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4027203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5737" r="21447"/>
          <a:stretch/>
        </p:blipFill>
        <p:spPr>
          <a:xfrm>
            <a:off x="3863101" y="496965"/>
            <a:ext cx="5472628" cy="5840669"/>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4832" t="6144" r="78000" b="69150"/>
          <a:stretch/>
        </p:blipFill>
        <p:spPr>
          <a:xfrm>
            <a:off x="-14748" y="0"/>
            <a:ext cx="2088777" cy="1694330"/>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10" name="Footer Placeholder 3"/>
          <p:cNvSpPr txBox="1">
            <a:spLocks/>
          </p:cNvSpPr>
          <p:nvPr/>
        </p:nvSpPr>
        <p:spPr>
          <a:xfrm>
            <a:off x="8742611" y="6486517"/>
            <a:ext cx="3384073" cy="306168"/>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12722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64" y="18661"/>
            <a:ext cx="12169608" cy="6858000"/>
          </a:xfrm>
          <a:prstGeom prst="rect">
            <a:avLst/>
          </a:prstGeom>
        </p:spPr>
      </p:pic>
      <p:pic>
        <p:nvPicPr>
          <p:cNvPr id="16" name="Picture 15"/>
          <p:cNvPicPr>
            <a:picLocks noChangeAspect="1"/>
          </p:cNvPicPr>
          <p:nvPr/>
        </p:nvPicPr>
        <p:blipFill rotWithShape="1">
          <a:blip r:embed="rId4" cstate="print">
            <a:extLst>
              <a:ext uri="{28A0092B-C50C-407E-A947-70E740481C1C}">
                <a14:useLocalDpi xmlns:a14="http://schemas.microsoft.com/office/drawing/2010/main" val="0"/>
              </a:ext>
            </a:extLst>
          </a:blip>
          <a:srcRect l="25737" r="21447"/>
          <a:stretch/>
        </p:blipFill>
        <p:spPr>
          <a:xfrm>
            <a:off x="4660743" y="2917644"/>
            <a:ext cx="2146766" cy="2291139"/>
          </a:xfrm>
          <a:prstGeom prst="rect">
            <a:avLst/>
          </a:prstGeom>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8" name="Footer Placeholder 3"/>
          <p:cNvSpPr txBox="1">
            <a:spLocks/>
          </p:cNvSpPr>
          <p:nvPr/>
        </p:nvSpPr>
        <p:spPr>
          <a:xfrm>
            <a:off x="8742611" y="6486517"/>
            <a:ext cx="3384073" cy="306168"/>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4294852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12204441" cy="6858000"/>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7" name="Footer Placeholder 3"/>
          <p:cNvSpPr txBox="1">
            <a:spLocks/>
          </p:cNvSpPr>
          <p:nvPr/>
        </p:nvSpPr>
        <p:spPr>
          <a:xfrm>
            <a:off x="8365787" y="6439711"/>
            <a:ext cx="3826213"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b="1" dirty="0">
                <a:solidFill>
                  <a:schemeClr val="tx1"/>
                </a:solidFill>
              </a:rPr>
              <a:t>© 2026 SAFE Disability Services Program</a:t>
            </a:r>
          </a:p>
        </p:txBody>
      </p:sp>
    </p:spTree>
    <p:extLst>
      <p:ext uri="{BB962C8B-B14F-4D97-AF65-F5344CB8AC3E}">
        <p14:creationId xmlns:p14="http://schemas.microsoft.com/office/powerpoint/2010/main" val="3450755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66314" cy="6858000"/>
          </a:xfrm>
          <a:prstGeom prst="rect">
            <a:avLst/>
          </a:prstGeom>
        </p:spPr>
      </p:pic>
      <p:sp>
        <p:nvSpPr>
          <p:cNvPr id="10" name="TextBox 9"/>
          <p:cNvSpPr txBox="1"/>
          <p:nvPr/>
        </p:nvSpPr>
        <p:spPr>
          <a:xfrm>
            <a:off x="9107408" y="1388277"/>
            <a:ext cx="4369548"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Making choices</a:t>
            </a:r>
          </a:p>
        </p:txBody>
      </p:sp>
      <p:sp>
        <p:nvSpPr>
          <p:cNvPr id="11" name="TextBox 10"/>
          <p:cNvSpPr txBox="1"/>
          <p:nvPr/>
        </p:nvSpPr>
        <p:spPr>
          <a:xfrm>
            <a:off x="3942842" y="2342561"/>
            <a:ext cx="5639956"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Self-advocacy</a:t>
            </a:r>
          </a:p>
        </p:txBody>
      </p:sp>
      <p:sp>
        <p:nvSpPr>
          <p:cNvPr id="12" name="TextBox 11"/>
          <p:cNvSpPr txBox="1"/>
          <p:nvPr/>
        </p:nvSpPr>
        <p:spPr>
          <a:xfrm>
            <a:off x="4723127" y="4653264"/>
            <a:ext cx="3847067"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I Statements practice</a:t>
            </a:r>
          </a:p>
        </p:txBody>
      </p:sp>
      <p:sp>
        <p:nvSpPr>
          <p:cNvPr id="14" name="TextBox 13"/>
          <p:cNvSpPr txBox="1"/>
          <p:nvPr/>
        </p:nvSpPr>
        <p:spPr>
          <a:xfrm>
            <a:off x="8038125" y="5685352"/>
            <a:ext cx="3745107" cy="523220"/>
          </a:xfrm>
          <a:prstGeom prst="rect">
            <a:avLst/>
          </a:prstGeom>
          <a:noFill/>
        </p:spPr>
        <p:txBody>
          <a:bodyPr wrap="square" rtlCol="0">
            <a:spAutoFit/>
          </a:bodyPr>
          <a:lstStyle/>
          <a:p>
            <a:pPr algn="ctr"/>
            <a:r>
              <a:rPr lang="en-US" sz="2800" dirty="0">
                <a:latin typeface="Tahoma" panose="020B0604030504040204" pitchFamily="34" charset="0"/>
                <a:ea typeface="Tahoma" panose="020B0604030504040204" pitchFamily="34" charset="0"/>
                <a:cs typeface="Tahoma" panose="020B0604030504040204" pitchFamily="34" charset="0"/>
              </a:rPr>
              <a:t>Self-advocacy video</a:t>
            </a:r>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t="46545" r="56428" b="8262"/>
          <a:stretch/>
        </p:blipFill>
        <p:spPr>
          <a:xfrm>
            <a:off x="6475849" y="902079"/>
            <a:ext cx="2558062" cy="1495617"/>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25737" r="21447"/>
          <a:stretch/>
        </p:blipFill>
        <p:spPr>
          <a:xfrm>
            <a:off x="2579596" y="1830824"/>
            <a:ext cx="1316657" cy="1405204"/>
          </a:xfrm>
          <a:prstGeom prst="rect">
            <a:avLst/>
          </a:prstGeom>
        </p:spPr>
      </p:pic>
      <p:sp>
        <p:nvSpPr>
          <p:cNvPr id="15" name="TextBox 14"/>
          <p:cNvSpPr txBox="1"/>
          <p:nvPr/>
        </p:nvSpPr>
        <p:spPr>
          <a:xfrm>
            <a:off x="4144606" y="3683931"/>
            <a:ext cx="2688277"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Brain break</a:t>
            </a:r>
          </a:p>
        </p:txBody>
      </p:sp>
      <p:pic>
        <p:nvPicPr>
          <p:cNvPr id="16" name="Picture 15"/>
          <p:cNvPicPr>
            <a:picLocks noChangeAspect="1"/>
          </p:cNvPicPr>
          <p:nvPr/>
        </p:nvPicPr>
        <p:blipFill>
          <a:blip r:embed="rId6"/>
          <a:stretch>
            <a:fillRect/>
          </a:stretch>
        </p:blipFill>
        <p:spPr>
          <a:xfrm>
            <a:off x="2331241" y="3207185"/>
            <a:ext cx="1813365" cy="1269928"/>
          </a:xfrm>
          <a:prstGeom prst="rect">
            <a:avLst/>
          </a:prstGeom>
        </p:spPr>
      </p:pic>
      <p:pic>
        <p:nvPicPr>
          <p:cNvPr id="20" name="Picture 19"/>
          <p:cNvPicPr>
            <a:picLocks noChangeAspect="1"/>
          </p:cNvPicPr>
          <p:nvPr/>
        </p:nvPicPr>
        <p:blipFill rotWithShape="1">
          <a:blip r:embed="rId7" cstate="print">
            <a:extLst>
              <a:ext uri="{28A0092B-C50C-407E-A947-70E740481C1C}">
                <a14:useLocalDpi xmlns:a14="http://schemas.microsoft.com/office/drawing/2010/main" val="0"/>
              </a:ext>
            </a:extLst>
          </a:blip>
          <a:srcRect l="16327" t="59738" r="41600" b="9804"/>
          <a:stretch/>
        </p:blipFill>
        <p:spPr>
          <a:xfrm>
            <a:off x="2579596" y="4471747"/>
            <a:ext cx="2171892" cy="886254"/>
          </a:xfrm>
          <a:prstGeom prst="rect">
            <a:avLst/>
          </a:prstGeom>
        </p:spPr>
      </p:pic>
      <p:pic>
        <p:nvPicPr>
          <p:cNvPr id="21" name="Picture 20"/>
          <p:cNvPicPr>
            <a:picLocks noChangeAspect="1"/>
          </p:cNvPicPr>
          <p:nvPr/>
        </p:nvPicPr>
        <p:blipFill rotWithShape="1">
          <a:blip r:embed="rId8" cstate="print">
            <a:extLst>
              <a:ext uri="{28A0092B-C50C-407E-A947-70E740481C1C}">
                <a14:useLocalDpi xmlns:a14="http://schemas.microsoft.com/office/drawing/2010/main" val="0"/>
              </a:ext>
            </a:extLst>
          </a:blip>
          <a:srcRect l="27474" r="20555" b="39894"/>
          <a:stretch/>
        </p:blipFill>
        <p:spPr>
          <a:xfrm>
            <a:off x="6497375" y="5358001"/>
            <a:ext cx="1667417" cy="1087044"/>
          </a:xfrm>
          <a:prstGeom prst="rect">
            <a:avLst/>
          </a:prstGeom>
        </p:spPr>
      </p:pic>
      <p:pic>
        <p:nvPicPr>
          <p:cNvPr id="22" name="Picture 21"/>
          <p:cNvPicPr>
            <a:picLocks noChangeAspect="1"/>
          </p:cNvPicPr>
          <p:nvPr/>
        </p:nvPicPr>
        <p:blipFill rotWithShape="1">
          <a:blip r:embed="rId9" cstate="print">
            <a:extLst>
              <a:ext uri="{28A0092B-C50C-407E-A947-70E740481C1C}">
                <a14:useLocalDpi xmlns:a14="http://schemas.microsoft.com/office/drawing/2010/main" val="0"/>
              </a:ext>
            </a:extLst>
          </a:blip>
          <a:srcRect l="25737" r="21447"/>
          <a:stretch/>
        </p:blipFill>
        <p:spPr>
          <a:xfrm>
            <a:off x="7210639" y="5543313"/>
            <a:ext cx="756426" cy="807297"/>
          </a:xfrm>
          <a:prstGeom prst="rect">
            <a:avLst/>
          </a:prstGeom>
        </p:spPr>
      </p:pic>
      <p:pic>
        <p:nvPicPr>
          <p:cNvPr id="19" name="Picture 18"/>
          <p:cNvPicPr>
            <a:picLocks noChangeAspect="1"/>
          </p:cNvPicPr>
          <p:nvPr/>
        </p:nvPicPr>
        <p:blipFill rotWithShape="1">
          <a:blip r:embed="rId10">
            <a:extLst>
              <a:ext uri="{28A0092B-C50C-407E-A947-70E740481C1C}">
                <a14:useLocalDpi xmlns:a14="http://schemas.microsoft.com/office/drawing/2010/main" val="0"/>
              </a:ext>
            </a:extLst>
          </a:blip>
          <a:srcRect l="67315" t="67058" r="20748" b="14772"/>
          <a:stretch/>
        </p:blipFill>
        <p:spPr>
          <a:xfrm>
            <a:off x="1375335" y="1004046"/>
            <a:ext cx="1452282" cy="1246094"/>
          </a:xfrm>
          <a:prstGeom prst="rect">
            <a:avLst/>
          </a:prstGeom>
        </p:spPr>
      </p:pic>
      <p:pic>
        <p:nvPicPr>
          <p:cNvPr id="23" name="Picture 22"/>
          <p:cNvPicPr>
            <a:picLocks noChangeAspect="1"/>
          </p:cNvPicPr>
          <p:nvPr/>
        </p:nvPicPr>
        <p:blipFill rotWithShape="1">
          <a:blip r:embed="rId10">
            <a:extLst>
              <a:ext uri="{28A0092B-C50C-407E-A947-70E740481C1C}">
                <a14:useLocalDpi xmlns:a14="http://schemas.microsoft.com/office/drawing/2010/main" val="0"/>
              </a:ext>
            </a:extLst>
          </a:blip>
          <a:srcRect l="67315" t="67058" r="20748" b="14772"/>
          <a:stretch/>
        </p:blipFill>
        <p:spPr>
          <a:xfrm>
            <a:off x="1377423" y="2058318"/>
            <a:ext cx="1452282" cy="1246094"/>
          </a:xfrm>
          <a:prstGeom prst="rect">
            <a:avLst/>
          </a:prstGeom>
        </p:spPr>
      </p:pic>
      <p:pic>
        <p:nvPicPr>
          <p:cNvPr id="24" name="Picture 23"/>
          <p:cNvPicPr>
            <a:picLocks noChangeAspect="1"/>
          </p:cNvPicPr>
          <p:nvPr/>
        </p:nvPicPr>
        <p:blipFill rotWithShape="1">
          <a:blip r:embed="rId10">
            <a:extLst>
              <a:ext uri="{28A0092B-C50C-407E-A947-70E740481C1C}">
                <a14:useLocalDpi xmlns:a14="http://schemas.microsoft.com/office/drawing/2010/main" val="0"/>
              </a:ext>
            </a:extLst>
          </a:blip>
          <a:srcRect l="67315" t="67058" r="20748" b="14772"/>
          <a:stretch/>
        </p:blipFill>
        <p:spPr>
          <a:xfrm>
            <a:off x="1402475" y="3110502"/>
            <a:ext cx="1452282" cy="1246094"/>
          </a:xfrm>
          <a:prstGeom prst="rect">
            <a:avLst/>
          </a:prstGeom>
        </p:spPr>
      </p:pic>
      <p:pic>
        <p:nvPicPr>
          <p:cNvPr id="26" name="Picture 25"/>
          <p:cNvPicPr>
            <a:picLocks noChangeAspect="1"/>
          </p:cNvPicPr>
          <p:nvPr/>
        </p:nvPicPr>
        <p:blipFill rotWithShape="1">
          <a:blip r:embed="rId11"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25" name="Footer Placeholder 3"/>
          <p:cNvSpPr txBox="1">
            <a:spLocks/>
          </p:cNvSpPr>
          <p:nvPr/>
        </p:nvSpPr>
        <p:spPr>
          <a:xfrm>
            <a:off x="8742611" y="6474160"/>
            <a:ext cx="3384073" cy="306168"/>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22610506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4513" y="1167650"/>
            <a:ext cx="9588358" cy="5404838"/>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36442" t="4183" r="46905" b="72287"/>
          <a:stretch/>
        </p:blipFill>
        <p:spPr>
          <a:xfrm>
            <a:off x="-29496" y="-14748"/>
            <a:ext cx="2026025" cy="1613647"/>
          </a:xfrm>
          <a:prstGeom prst="rect">
            <a:avLst/>
          </a:prstGeom>
        </p:spPr>
      </p:pic>
      <p:sp>
        <p:nvSpPr>
          <p:cNvPr id="2" name="TextBox 1"/>
          <p:cNvSpPr txBox="1"/>
          <p:nvPr/>
        </p:nvSpPr>
        <p:spPr>
          <a:xfrm>
            <a:off x="1562063" y="191910"/>
            <a:ext cx="936522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You want to talk to your teacher    about starting a new club.</a:t>
            </a:r>
          </a:p>
        </p:txBody>
      </p:sp>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8" name="Footer Placeholder 3"/>
          <p:cNvSpPr txBox="1">
            <a:spLocks/>
          </p:cNvSpPr>
          <p:nvPr/>
        </p:nvSpPr>
        <p:spPr>
          <a:xfrm>
            <a:off x="8742611" y="6486517"/>
            <a:ext cx="3384073" cy="306168"/>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pic>
        <p:nvPicPr>
          <p:cNvPr id="3" name="Picture 2">
            <a:extLst>
              <a:ext uri="{FF2B5EF4-FFF2-40B4-BE49-F238E27FC236}">
                <a16:creationId xmlns:a16="http://schemas.microsoft.com/office/drawing/2014/main" id="{47A9BE27-FE48-670A-48FB-5553E226BA5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5737" r="21447"/>
          <a:stretch/>
        </p:blipFill>
        <p:spPr>
          <a:xfrm>
            <a:off x="6925031" y="1467640"/>
            <a:ext cx="4631970" cy="4943476"/>
          </a:xfrm>
          <a:prstGeom prst="rect">
            <a:avLst/>
          </a:prstGeom>
        </p:spPr>
      </p:pic>
    </p:spTree>
    <p:extLst>
      <p:ext uri="{BB962C8B-B14F-4D97-AF65-F5344CB8AC3E}">
        <p14:creationId xmlns:p14="http://schemas.microsoft.com/office/powerpoint/2010/main" val="1554158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36442" t="4183" r="46905" b="72287"/>
          <a:stretch/>
        </p:blipFill>
        <p:spPr>
          <a:xfrm>
            <a:off x="-29496" y="-14748"/>
            <a:ext cx="2026025" cy="1613647"/>
          </a:xfrm>
          <a:prstGeom prst="rect">
            <a:avLst/>
          </a:prstGeom>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25737" r="21447"/>
          <a:stretch/>
        </p:blipFill>
        <p:spPr>
          <a:xfrm>
            <a:off x="7303037" y="1631044"/>
            <a:ext cx="4631970" cy="4943476"/>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1557" y="1339337"/>
            <a:ext cx="9523738" cy="5368413"/>
          </a:xfrm>
          <a:prstGeom prst="rect">
            <a:avLst/>
          </a:prstGeom>
        </p:spPr>
      </p:pic>
      <p:sp>
        <p:nvSpPr>
          <p:cNvPr id="5" name="TextBox 4"/>
          <p:cNvSpPr txBox="1"/>
          <p:nvPr/>
        </p:nvSpPr>
        <p:spPr>
          <a:xfrm>
            <a:off x="1779296" y="297485"/>
            <a:ext cx="9275147" cy="1200329"/>
          </a:xfrm>
          <a:prstGeom prst="rect">
            <a:avLst/>
          </a:prstGeom>
          <a:noFill/>
        </p:spPr>
        <p:txBody>
          <a:bodyPr wrap="square" rtlCol="0">
            <a:spAutoFit/>
          </a:bodyPr>
          <a:lstStyle/>
          <a:p>
            <a:pPr algn="ctr"/>
            <a:r>
              <a:rPr lang="en-US" sz="3600" b="1" dirty="0">
                <a:latin typeface="Tahoma" panose="020B0604030504040204" pitchFamily="34" charset="0"/>
                <a:ea typeface="Tahoma" panose="020B0604030504040204" pitchFamily="34" charset="0"/>
                <a:cs typeface="Tahoma" panose="020B0604030504040204" pitchFamily="34" charset="0"/>
              </a:rPr>
              <a:t>You want to talk to your parent about</a:t>
            </a:r>
          </a:p>
          <a:p>
            <a:pPr algn="ctr"/>
            <a:r>
              <a:rPr lang="en-US" sz="3600" b="1" dirty="0">
                <a:latin typeface="Tahoma" panose="020B0604030504040204" pitchFamily="34" charset="0"/>
                <a:ea typeface="Tahoma" panose="020B0604030504040204" pitchFamily="34" charset="0"/>
                <a:cs typeface="Tahoma" panose="020B0604030504040204" pitchFamily="34" charset="0"/>
              </a:rPr>
              <a:t>having time alone in your room.</a:t>
            </a:r>
          </a:p>
        </p:txBody>
      </p:sp>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13" name="Footer Placeholder 3"/>
          <p:cNvSpPr txBox="1">
            <a:spLocks/>
          </p:cNvSpPr>
          <p:nvPr/>
        </p:nvSpPr>
        <p:spPr>
          <a:xfrm>
            <a:off x="8742611" y="6486517"/>
            <a:ext cx="3384073" cy="306168"/>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3294275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36442" t="4183" r="46905" b="72287"/>
          <a:stretch/>
        </p:blipFill>
        <p:spPr>
          <a:xfrm>
            <a:off x="-29496" y="-14748"/>
            <a:ext cx="2026025" cy="1613647"/>
          </a:xfrm>
          <a:prstGeom prst="rect">
            <a:avLst/>
          </a:prstGeom>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25737" r="21447"/>
          <a:stretch/>
        </p:blipFill>
        <p:spPr>
          <a:xfrm>
            <a:off x="5822792" y="1946956"/>
            <a:ext cx="4437987" cy="4736447"/>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80931" y="404211"/>
            <a:ext cx="10123542" cy="6238568"/>
          </a:xfrm>
          <a:prstGeom prst="rect">
            <a:avLst/>
          </a:prstGeom>
        </p:spPr>
      </p:pic>
      <p:sp>
        <p:nvSpPr>
          <p:cNvPr id="5" name="TextBox 4"/>
          <p:cNvSpPr txBox="1"/>
          <p:nvPr/>
        </p:nvSpPr>
        <p:spPr>
          <a:xfrm>
            <a:off x="3151414" y="192630"/>
            <a:ext cx="7526810" cy="1754326"/>
          </a:xfrm>
          <a:prstGeom prst="rect">
            <a:avLst/>
          </a:prstGeom>
          <a:noFill/>
        </p:spPr>
        <p:txBody>
          <a:bodyPr wrap="square" rtlCol="0">
            <a:spAutoFit/>
          </a:bodyPr>
          <a:lstStyle/>
          <a:p>
            <a:pPr algn="ctr"/>
            <a:r>
              <a:rPr lang="en-US" sz="3600" b="1" dirty="0">
                <a:latin typeface="Tahoma" panose="020B0604030504040204" pitchFamily="34" charset="0"/>
                <a:ea typeface="Tahoma" panose="020B0604030504040204" pitchFamily="34" charset="0"/>
                <a:cs typeface="Tahoma" panose="020B0604030504040204" pitchFamily="34" charset="0"/>
              </a:rPr>
              <a:t>Your classmate looks at your text messages when you are not in the room. </a:t>
            </a:r>
          </a:p>
        </p:txBody>
      </p:sp>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13" name="Footer Placeholder 3"/>
          <p:cNvSpPr txBox="1">
            <a:spLocks/>
          </p:cNvSpPr>
          <p:nvPr/>
        </p:nvSpPr>
        <p:spPr>
          <a:xfrm>
            <a:off x="8742611" y="6486517"/>
            <a:ext cx="3384073" cy="306168"/>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2405046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8693" y="447868"/>
            <a:ext cx="13814653" cy="7536999"/>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36442" t="4183" r="46905" b="72287"/>
          <a:stretch/>
        </p:blipFill>
        <p:spPr>
          <a:xfrm>
            <a:off x="-29496" y="-14748"/>
            <a:ext cx="2026025" cy="1613647"/>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25737" r="21447"/>
          <a:stretch/>
        </p:blipFill>
        <p:spPr>
          <a:xfrm>
            <a:off x="6268765" y="1306221"/>
            <a:ext cx="4583696" cy="4891956"/>
          </a:xfrm>
          <a:prstGeom prst="rect">
            <a:avLst/>
          </a:prstGeom>
        </p:spPr>
      </p:pic>
      <p:sp>
        <p:nvSpPr>
          <p:cNvPr id="5" name="TextBox 4"/>
          <p:cNvSpPr txBox="1"/>
          <p:nvPr/>
        </p:nvSpPr>
        <p:spPr>
          <a:xfrm>
            <a:off x="2248631" y="386790"/>
            <a:ext cx="9365227" cy="646331"/>
          </a:xfrm>
          <a:prstGeom prst="rect">
            <a:avLst/>
          </a:prstGeom>
          <a:noFill/>
        </p:spPr>
        <p:txBody>
          <a:bodyPr wrap="square" rtlCol="0">
            <a:spAutoFit/>
          </a:bodyPr>
          <a:lstStyle/>
          <a:p>
            <a:pPr algn="ctr"/>
            <a:r>
              <a:rPr lang="en-US" sz="3600" b="1" dirty="0">
                <a:latin typeface="Tahoma" panose="020B0604030504040204" pitchFamily="34" charset="0"/>
                <a:ea typeface="Tahoma" panose="020B0604030504040204" pitchFamily="34" charset="0"/>
                <a:cs typeface="Tahoma" panose="020B0604030504040204" pitchFamily="34" charset="0"/>
              </a:rPr>
              <a:t>Someone you don’t know hugs you.</a:t>
            </a:r>
          </a:p>
        </p:txBody>
      </p:sp>
      <p:pic>
        <p:nvPicPr>
          <p:cNvPr id="11" name="Picture 10"/>
          <p:cNvPicPr>
            <a:picLocks noChangeAspect="1"/>
          </p:cNvPicPr>
          <p:nvPr/>
        </p:nvPicPr>
        <p:blipFill rotWithShape="1">
          <a:blip r:embed="rId6"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10" name="Footer Placeholder 3"/>
          <p:cNvSpPr txBox="1">
            <a:spLocks/>
          </p:cNvSpPr>
          <p:nvPr/>
        </p:nvSpPr>
        <p:spPr>
          <a:xfrm>
            <a:off x="8742611" y="6486517"/>
            <a:ext cx="3384073" cy="306168"/>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1906766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6442" t="4183" r="46905" b="72287"/>
          <a:stretch/>
        </p:blipFill>
        <p:spPr>
          <a:xfrm>
            <a:off x="-29496" y="-14748"/>
            <a:ext cx="2026025" cy="1613647"/>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25737" r="21447"/>
          <a:stretch/>
        </p:blipFill>
        <p:spPr>
          <a:xfrm>
            <a:off x="7272564" y="1747642"/>
            <a:ext cx="4228626" cy="4513007"/>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2183" y="1215359"/>
            <a:ext cx="10010228" cy="5642641"/>
          </a:xfrm>
          <a:prstGeom prst="rect">
            <a:avLst/>
          </a:prstGeom>
        </p:spPr>
      </p:pic>
      <p:sp>
        <p:nvSpPr>
          <p:cNvPr id="5" name="TextBox 4"/>
          <p:cNvSpPr txBox="1"/>
          <p:nvPr/>
        </p:nvSpPr>
        <p:spPr>
          <a:xfrm>
            <a:off x="1442183" y="355289"/>
            <a:ext cx="987162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You want to talk to your parent about getting a job.</a:t>
            </a:r>
          </a:p>
        </p:txBody>
      </p:sp>
      <p:pic>
        <p:nvPicPr>
          <p:cNvPr id="11" name="Picture 10"/>
          <p:cNvPicPr>
            <a:picLocks noChangeAspect="1"/>
          </p:cNvPicPr>
          <p:nvPr/>
        </p:nvPicPr>
        <p:blipFill rotWithShape="1">
          <a:blip r:embed="rId6"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3" name="Rectangle 2">
            <a:extLst>
              <a:ext uri="{FF2B5EF4-FFF2-40B4-BE49-F238E27FC236}">
                <a16:creationId xmlns:a16="http://schemas.microsoft.com/office/drawing/2014/main" id="{FBC99652-0880-5CD7-2FEA-000C1FF38674}"/>
              </a:ext>
            </a:extLst>
          </p:cNvPr>
          <p:cNvSpPr/>
          <p:nvPr/>
        </p:nvSpPr>
        <p:spPr>
          <a:xfrm>
            <a:off x="5465776" y="2002220"/>
            <a:ext cx="889303" cy="10762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descr="A black background with a black square&#10;&#10;Description automatically generated with medium confidence">
            <a:extLst>
              <a:ext uri="{FF2B5EF4-FFF2-40B4-BE49-F238E27FC236}">
                <a16:creationId xmlns:a16="http://schemas.microsoft.com/office/drawing/2014/main" id="{546C6058-DA14-1934-A864-42F3262FCEB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29196" r="2823" b="20000"/>
          <a:stretch/>
        </p:blipFill>
        <p:spPr>
          <a:xfrm>
            <a:off x="5040202" y="2002220"/>
            <a:ext cx="1773619" cy="1200329"/>
          </a:xfrm>
          <a:prstGeom prst="rect">
            <a:avLst/>
          </a:prstGeom>
        </p:spPr>
      </p:pic>
      <p:sp>
        <p:nvSpPr>
          <p:cNvPr id="13" name="Footer Placeholder 3"/>
          <p:cNvSpPr txBox="1">
            <a:spLocks/>
          </p:cNvSpPr>
          <p:nvPr/>
        </p:nvSpPr>
        <p:spPr>
          <a:xfrm>
            <a:off x="8742611" y="6486517"/>
            <a:ext cx="3384073" cy="306168"/>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3012670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64" y="0"/>
            <a:ext cx="12169608" cy="6858000"/>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25051" t="15897" r="20603" b="34872"/>
          <a:stretch/>
        </p:blipFill>
        <p:spPr>
          <a:xfrm>
            <a:off x="4536833" y="3042138"/>
            <a:ext cx="3960202" cy="2022231"/>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7" name="Footer Placeholder 3"/>
          <p:cNvSpPr txBox="1">
            <a:spLocks/>
          </p:cNvSpPr>
          <p:nvPr/>
        </p:nvSpPr>
        <p:spPr>
          <a:xfrm>
            <a:off x="8742611" y="6486517"/>
            <a:ext cx="3384073" cy="306168"/>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30602150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6442" t="4183" r="46905" b="72287"/>
          <a:stretch/>
        </p:blipFill>
        <p:spPr>
          <a:xfrm>
            <a:off x="-29496" y="-14748"/>
            <a:ext cx="2026025" cy="1613647"/>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25737" r="21447"/>
          <a:stretch/>
        </p:blipFill>
        <p:spPr>
          <a:xfrm>
            <a:off x="7029703" y="1695970"/>
            <a:ext cx="4631970" cy="4943476"/>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2457" y="1568991"/>
            <a:ext cx="9145905" cy="5155433"/>
          </a:xfrm>
          <a:prstGeom prst="rect">
            <a:avLst/>
          </a:prstGeom>
        </p:spPr>
      </p:pic>
      <p:sp>
        <p:nvSpPr>
          <p:cNvPr id="5" name="TextBox 4"/>
          <p:cNvSpPr txBox="1"/>
          <p:nvPr/>
        </p:nvSpPr>
        <p:spPr>
          <a:xfrm>
            <a:off x="1562063" y="318002"/>
            <a:ext cx="9365227" cy="1200329"/>
          </a:xfrm>
          <a:prstGeom prst="rect">
            <a:avLst/>
          </a:prstGeom>
          <a:noFill/>
        </p:spPr>
        <p:txBody>
          <a:bodyPr wrap="square" rtlCol="0">
            <a:spAutoFit/>
          </a:bodyPr>
          <a:lstStyle/>
          <a:p>
            <a:pPr algn="ctr"/>
            <a:r>
              <a:rPr lang="en-US" sz="3600" b="1" dirty="0">
                <a:latin typeface="Tahoma" panose="020B0604030504040204" pitchFamily="34" charset="0"/>
                <a:ea typeface="Tahoma" panose="020B0604030504040204" pitchFamily="34" charset="0"/>
                <a:cs typeface="Tahoma" panose="020B0604030504040204" pitchFamily="34" charset="0"/>
              </a:rPr>
              <a:t>You want to ask your parent </a:t>
            </a:r>
          </a:p>
          <a:p>
            <a:pPr algn="ctr"/>
            <a:r>
              <a:rPr lang="en-US" sz="3600" b="1" dirty="0">
                <a:latin typeface="Tahoma" panose="020B0604030504040204" pitchFamily="34" charset="0"/>
                <a:ea typeface="Tahoma" panose="020B0604030504040204" pitchFamily="34" charset="0"/>
                <a:cs typeface="Tahoma" panose="020B0604030504040204" pitchFamily="34" charset="0"/>
              </a:rPr>
              <a:t>to let you cook at home.</a:t>
            </a:r>
          </a:p>
        </p:txBody>
      </p:sp>
      <p:pic>
        <p:nvPicPr>
          <p:cNvPr id="11" name="Picture 10"/>
          <p:cNvPicPr>
            <a:picLocks noChangeAspect="1"/>
          </p:cNvPicPr>
          <p:nvPr/>
        </p:nvPicPr>
        <p:blipFill rotWithShape="1">
          <a:blip r:embed="rId6"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9" name="Footer Placeholder 3"/>
          <p:cNvSpPr txBox="1">
            <a:spLocks/>
          </p:cNvSpPr>
          <p:nvPr/>
        </p:nvSpPr>
        <p:spPr>
          <a:xfrm>
            <a:off x="8742611" y="6486517"/>
            <a:ext cx="3384073" cy="306168"/>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3765655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6442" t="4183" r="46905" b="72287"/>
          <a:stretch/>
        </p:blipFill>
        <p:spPr>
          <a:xfrm>
            <a:off x="-29496" y="-14748"/>
            <a:ext cx="2026025" cy="1613647"/>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25737" r="21447"/>
          <a:stretch/>
        </p:blipFill>
        <p:spPr>
          <a:xfrm>
            <a:off x="5599444" y="1598899"/>
            <a:ext cx="4631970" cy="4943476"/>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1601" y="0"/>
            <a:ext cx="10989129" cy="6268065"/>
          </a:xfrm>
          <a:prstGeom prst="rect">
            <a:avLst/>
          </a:prstGeom>
        </p:spPr>
      </p:pic>
      <p:sp>
        <p:nvSpPr>
          <p:cNvPr id="5" name="TextBox 4"/>
          <p:cNvSpPr txBox="1"/>
          <p:nvPr/>
        </p:nvSpPr>
        <p:spPr>
          <a:xfrm>
            <a:off x="3089005" y="357799"/>
            <a:ext cx="936522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You need to talk to your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teacher because you feel sick.</a:t>
            </a:r>
          </a:p>
        </p:txBody>
      </p:sp>
      <p:pic>
        <p:nvPicPr>
          <p:cNvPr id="11" name="Picture 10"/>
          <p:cNvPicPr>
            <a:picLocks noChangeAspect="1"/>
          </p:cNvPicPr>
          <p:nvPr/>
        </p:nvPicPr>
        <p:blipFill rotWithShape="1">
          <a:blip r:embed="rId6"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9" name="Footer Placeholder 3"/>
          <p:cNvSpPr txBox="1">
            <a:spLocks/>
          </p:cNvSpPr>
          <p:nvPr/>
        </p:nvSpPr>
        <p:spPr>
          <a:xfrm>
            <a:off x="8742611" y="6486517"/>
            <a:ext cx="3384073" cy="306168"/>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17189411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25737" r="21447"/>
          <a:stretch/>
        </p:blipFill>
        <p:spPr>
          <a:xfrm>
            <a:off x="7373217" y="1679581"/>
            <a:ext cx="4521901" cy="4826005"/>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4832" t="6144" r="78000" b="69150"/>
          <a:stretch/>
        </p:blipFill>
        <p:spPr>
          <a:xfrm>
            <a:off x="-14748" y="-14748"/>
            <a:ext cx="2088777" cy="169433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2345" y="1444640"/>
            <a:ext cx="9186681" cy="5178418"/>
          </a:xfrm>
          <a:prstGeom prst="rect">
            <a:avLst/>
          </a:prstGeom>
        </p:spPr>
      </p:pic>
      <p:sp>
        <p:nvSpPr>
          <p:cNvPr id="11" name="TextBox 10"/>
          <p:cNvSpPr txBox="1"/>
          <p:nvPr/>
        </p:nvSpPr>
        <p:spPr>
          <a:xfrm>
            <a:off x="1214490" y="574037"/>
            <a:ext cx="9365227" cy="646331"/>
          </a:xfrm>
          <a:prstGeom prst="rect">
            <a:avLst/>
          </a:prstGeom>
          <a:noFill/>
        </p:spPr>
        <p:txBody>
          <a:bodyPr wrap="square" rtlCol="0">
            <a:spAutoFit/>
          </a:bodyPr>
          <a:lstStyle/>
          <a:p>
            <a:pPr algn="ctr"/>
            <a:r>
              <a:rPr lang="en-US" sz="3600" b="1" dirty="0">
                <a:latin typeface="Tahoma" panose="020B0604030504040204" pitchFamily="34" charset="0"/>
                <a:ea typeface="Tahoma" panose="020B0604030504040204" pitchFamily="34" charset="0"/>
                <a:cs typeface="Tahoma" panose="020B0604030504040204" pitchFamily="34" charset="0"/>
              </a:rPr>
              <a:t>Your friend lies to you.</a:t>
            </a:r>
          </a:p>
        </p:txBody>
      </p:sp>
      <p:pic>
        <p:nvPicPr>
          <p:cNvPr id="12" name="Picture 11"/>
          <p:cNvPicPr>
            <a:picLocks noChangeAspect="1"/>
          </p:cNvPicPr>
          <p:nvPr/>
        </p:nvPicPr>
        <p:blipFill rotWithShape="1">
          <a:blip r:embed="rId6"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10" name="Footer Placeholder 3"/>
          <p:cNvSpPr txBox="1">
            <a:spLocks/>
          </p:cNvSpPr>
          <p:nvPr/>
        </p:nvSpPr>
        <p:spPr>
          <a:xfrm>
            <a:off x="8742611" y="6486517"/>
            <a:ext cx="3384073" cy="306168"/>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30558640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5737" r="21447"/>
          <a:stretch/>
        </p:blipFill>
        <p:spPr>
          <a:xfrm>
            <a:off x="6869220" y="1626930"/>
            <a:ext cx="4631970" cy="4943476"/>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4832" t="6144" r="78000" b="69150"/>
          <a:stretch/>
        </p:blipFill>
        <p:spPr>
          <a:xfrm>
            <a:off x="-14748" y="-14748"/>
            <a:ext cx="2088777" cy="169433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12718" y="1339337"/>
            <a:ext cx="9790287" cy="5518663"/>
          </a:xfrm>
          <a:prstGeom prst="rect">
            <a:avLst/>
          </a:prstGeom>
        </p:spPr>
      </p:pic>
      <p:sp>
        <p:nvSpPr>
          <p:cNvPr id="5" name="TextBox 4"/>
          <p:cNvSpPr txBox="1"/>
          <p:nvPr/>
        </p:nvSpPr>
        <p:spPr>
          <a:xfrm>
            <a:off x="1562063" y="282804"/>
            <a:ext cx="936522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You want to talk to your band director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about trying a new instrument.</a:t>
            </a:r>
          </a:p>
        </p:txBody>
      </p:sp>
      <p:pic>
        <p:nvPicPr>
          <p:cNvPr id="12" name="Picture 11"/>
          <p:cNvPicPr>
            <a:picLocks noChangeAspect="1"/>
          </p:cNvPicPr>
          <p:nvPr/>
        </p:nvPicPr>
        <p:blipFill rotWithShape="1">
          <a:blip r:embed="rId6"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2" name="Oval 1">
            <a:extLst>
              <a:ext uri="{FF2B5EF4-FFF2-40B4-BE49-F238E27FC236}">
                <a16:creationId xmlns:a16="http://schemas.microsoft.com/office/drawing/2014/main" id="{12D7FFC7-3D2A-5514-1D19-2A7791DEF1DF}"/>
              </a:ext>
            </a:extLst>
          </p:cNvPr>
          <p:cNvSpPr/>
          <p:nvPr/>
        </p:nvSpPr>
        <p:spPr>
          <a:xfrm>
            <a:off x="3921369" y="1836282"/>
            <a:ext cx="1019908" cy="1072661"/>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Elipse 17">
            <a:extLst>
              <a:ext uri="{FF2B5EF4-FFF2-40B4-BE49-F238E27FC236}">
                <a16:creationId xmlns:a16="http://schemas.microsoft.com/office/drawing/2014/main" id="{9FC86025-F446-4FDA-9C65-713556ABD0F9}"/>
              </a:ext>
            </a:extLst>
          </p:cNvPr>
          <p:cNvSpPr/>
          <p:nvPr/>
        </p:nvSpPr>
        <p:spPr>
          <a:xfrm>
            <a:off x="4162680" y="1985400"/>
            <a:ext cx="731520" cy="731520"/>
          </a:xfrm>
          <a:prstGeom prst="ellipse">
            <a:avLst/>
          </a:prstGeom>
          <a:noFill/>
          <a:ln w="3600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mc:AlternateContent xmlns:mc="http://schemas.openxmlformats.org/markup-compatibility/2006" xmlns:p14="http://schemas.microsoft.com/office/powerpoint/2010/main">
        <mc:Choice Requires="p14">
          <p:contentPart p14:bwMode="auto" r:id="rId7">
            <p14:nvContentPartPr>
              <p14:cNvPr id="16" name="Ink 15">
                <a:extLst>
                  <a:ext uri="{FF2B5EF4-FFF2-40B4-BE49-F238E27FC236}">
                    <a16:creationId xmlns:a16="http://schemas.microsoft.com/office/drawing/2014/main" id="{B71544B4-DCAC-4259-4030-AC7E39E885DC}"/>
                  </a:ext>
                </a:extLst>
              </p14:cNvPr>
              <p14:cNvContentPartPr/>
              <p14:nvPr/>
            </p14:nvContentPartPr>
            <p14:xfrm>
              <a:off x="4420808" y="2200403"/>
              <a:ext cx="111240" cy="230040"/>
            </p14:xfrm>
          </p:contentPart>
        </mc:Choice>
        <mc:Fallback xmlns="">
          <p:pic>
            <p:nvPicPr>
              <p:cNvPr id="16" name="Ink 15">
                <a:extLst>
                  <a:ext uri="{FF2B5EF4-FFF2-40B4-BE49-F238E27FC236}">
                    <a16:creationId xmlns:a16="http://schemas.microsoft.com/office/drawing/2014/main" id="{B71544B4-DCAC-4259-4030-AC7E39E885DC}"/>
                  </a:ext>
                </a:extLst>
              </p:cNvPr>
              <p:cNvPicPr/>
              <p:nvPr/>
            </p:nvPicPr>
            <p:blipFill>
              <a:blip r:embed="rId9"/>
              <a:stretch>
                <a:fillRect/>
              </a:stretch>
            </p:blipFill>
            <p:spPr>
              <a:xfrm>
                <a:off x="4403168" y="2182403"/>
                <a:ext cx="14688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0" name="Ink 19">
                <a:extLst>
                  <a:ext uri="{FF2B5EF4-FFF2-40B4-BE49-F238E27FC236}">
                    <a16:creationId xmlns:a16="http://schemas.microsoft.com/office/drawing/2014/main" id="{66806AC4-1CD8-9245-BFC1-08779166AB4D}"/>
                  </a:ext>
                </a:extLst>
              </p14:cNvPr>
              <p14:cNvContentPartPr/>
              <p14:nvPr/>
            </p14:nvContentPartPr>
            <p14:xfrm>
              <a:off x="4571648" y="2421443"/>
              <a:ext cx="109800" cy="360"/>
            </p14:xfrm>
          </p:contentPart>
        </mc:Choice>
        <mc:Fallback xmlns="">
          <p:pic>
            <p:nvPicPr>
              <p:cNvPr id="20" name="Ink 19">
                <a:extLst>
                  <a:ext uri="{FF2B5EF4-FFF2-40B4-BE49-F238E27FC236}">
                    <a16:creationId xmlns:a16="http://schemas.microsoft.com/office/drawing/2014/main" id="{66806AC4-1CD8-9245-BFC1-08779166AB4D}"/>
                  </a:ext>
                </a:extLst>
              </p:cNvPr>
              <p:cNvPicPr/>
              <p:nvPr/>
            </p:nvPicPr>
            <p:blipFill>
              <a:blip r:embed="rId11"/>
              <a:stretch>
                <a:fillRect/>
              </a:stretch>
            </p:blipFill>
            <p:spPr>
              <a:xfrm>
                <a:off x="4554008" y="2403803"/>
                <a:ext cx="1454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4" name="Ink 23">
                <a:extLst>
                  <a:ext uri="{FF2B5EF4-FFF2-40B4-BE49-F238E27FC236}">
                    <a16:creationId xmlns:a16="http://schemas.microsoft.com/office/drawing/2014/main" id="{1C707BED-0471-60BB-B77F-BB3ED7102F40}"/>
                  </a:ext>
                </a:extLst>
              </p14:cNvPr>
              <p14:cNvContentPartPr/>
              <p14:nvPr/>
            </p14:nvContentPartPr>
            <p14:xfrm>
              <a:off x="4349843" y="2127494"/>
              <a:ext cx="55440" cy="32400"/>
            </p14:xfrm>
          </p:contentPart>
        </mc:Choice>
        <mc:Fallback xmlns="">
          <p:pic>
            <p:nvPicPr>
              <p:cNvPr id="24" name="Ink 23">
                <a:extLst>
                  <a:ext uri="{FF2B5EF4-FFF2-40B4-BE49-F238E27FC236}">
                    <a16:creationId xmlns:a16="http://schemas.microsoft.com/office/drawing/2014/main" id="{1C707BED-0471-60BB-B77F-BB3ED7102F40}"/>
                  </a:ext>
                </a:extLst>
              </p:cNvPr>
              <p:cNvPicPr/>
              <p:nvPr/>
            </p:nvPicPr>
            <p:blipFill>
              <a:blip r:embed="rId13"/>
              <a:stretch>
                <a:fillRect/>
              </a:stretch>
            </p:blipFill>
            <p:spPr>
              <a:xfrm>
                <a:off x="4343723" y="2121374"/>
                <a:ext cx="6768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5" name="Ink 24">
                <a:extLst>
                  <a:ext uri="{FF2B5EF4-FFF2-40B4-BE49-F238E27FC236}">
                    <a16:creationId xmlns:a16="http://schemas.microsoft.com/office/drawing/2014/main" id="{D56299E7-5CCD-3BB5-1A69-8F48B3E82134}"/>
                  </a:ext>
                </a:extLst>
              </p14:cNvPr>
              <p14:cNvContentPartPr/>
              <p14:nvPr/>
            </p14:nvContentPartPr>
            <p14:xfrm>
              <a:off x="4638923" y="2609174"/>
              <a:ext cx="55800" cy="32040"/>
            </p14:xfrm>
          </p:contentPart>
        </mc:Choice>
        <mc:Fallback xmlns="">
          <p:pic>
            <p:nvPicPr>
              <p:cNvPr id="25" name="Ink 24">
                <a:extLst>
                  <a:ext uri="{FF2B5EF4-FFF2-40B4-BE49-F238E27FC236}">
                    <a16:creationId xmlns:a16="http://schemas.microsoft.com/office/drawing/2014/main" id="{D56299E7-5CCD-3BB5-1A69-8F48B3E82134}"/>
                  </a:ext>
                </a:extLst>
              </p:cNvPr>
              <p:cNvPicPr/>
              <p:nvPr/>
            </p:nvPicPr>
            <p:blipFill>
              <a:blip r:embed="rId15"/>
              <a:stretch>
                <a:fillRect/>
              </a:stretch>
            </p:blipFill>
            <p:spPr>
              <a:xfrm>
                <a:off x="4632803" y="2603054"/>
                <a:ext cx="6804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6" name="Ink 25">
                <a:extLst>
                  <a:ext uri="{FF2B5EF4-FFF2-40B4-BE49-F238E27FC236}">
                    <a16:creationId xmlns:a16="http://schemas.microsoft.com/office/drawing/2014/main" id="{C146EBD5-D9B0-2D55-F038-91D3214A86E7}"/>
                  </a:ext>
                </a:extLst>
              </p14:cNvPr>
              <p14:cNvContentPartPr/>
              <p14:nvPr/>
            </p14:nvContentPartPr>
            <p14:xfrm>
              <a:off x="4756643" y="2225054"/>
              <a:ext cx="53640" cy="9720"/>
            </p14:xfrm>
          </p:contentPart>
        </mc:Choice>
        <mc:Fallback xmlns="">
          <p:pic>
            <p:nvPicPr>
              <p:cNvPr id="26" name="Ink 25">
                <a:extLst>
                  <a:ext uri="{FF2B5EF4-FFF2-40B4-BE49-F238E27FC236}">
                    <a16:creationId xmlns:a16="http://schemas.microsoft.com/office/drawing/2014/main" id="{C146EBD5-D9B0-2D55-F038-91D3214A86E7}"/>
                  </a:ext>
                </a:extLst>
              </p:cNvPr>
              <p:cNvPicPr/>
              <p:nvPr/>
            </p:nvPicPr>
            <p:blipFill>
              <a:blip r:embed="rId17"/>
              <a:stretch>
                <a:fillRect/>
              </a:stretch>
            </p:blipFill>
            <p:spPr>
              <a:xfrm>
                <a:off x="4750523" y="2218934"/>
                <a:ext cx="6588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7" name="Ink 26">
                <a:extLst>
                  <a:ext uri="{FF2B5EF4-FFF2-40B4-BE49-F238E27FC236}">
                    <a16:creationId xmlns:a16="http://schemas.microsoft.com/office/drawing/2014/main" id="{5C318E8E-C703-B4AE-4D1D-0799EEE9D0E5}"/>
                  </a:ext>
                </a:extLst>
              </p14:cNvPr>
              <p14:cNvContentPartPr/>
              <p14:nvPr/>
            </p14:nvContentPartPr>
            <p14:xfrm>
              <a:off x="4265963" y="2480294"/>
              <a:ext cx="56880" cy="29160"/>
            </p14:xfrm>
          </p:contentPart>
        </mc:Choice>
        <mc:Fallback xmlns="">
          <p:pic>
            <p:nvPicPr>
              <p:cNvPr id="27" name="Ink 26">
                <a:extLst>
                  <a:ext uri="{FF2B5EF4-FFF2-40B4-BE49-F238E27FC236}">
                    <a16:creationId xmlns:a16="http://schemas.microsoft.com/office/drawing/2014/main" id="{5C318E8E-C703-B4AE-4D1D-0799EEE9D0E5}"/>
                  </a:ext>
                </a:extLst>
              </p:cNvPr>
              <p:cNvPicPr/>
              <p:nvPr/>
            </p:nvPicPr>
            <p:blipFill>
              <a:blip r:embed="rId19"/>
              <a:stretch>
                <a:fillRect/>
              </a:stretch>
            </p:blipFill>
            <p:spPr>
              <a:xfrm>
                <a:off x="4259843" y="2474174"/>
                <a:ext cx="69120" cy="41400"/>
              </a:xfrm>
              <a:prstGeom prst="rect">
                <a:avLst/>
              </a:prstGeom>
            </p:spPr>
          </p:pic>
        </mc:Fallback>
      </mc:AlternateContent>
      <p:sp>
        <p:nvSpPr>
          <p:cNvPr id="17" name="Footer Placeholder 3"/>
          <p:cNvSpPr txBox="1">
            <a:spLocks/>
          </p:cNvSpPr>
          <p:nvPr/>
        </p:nvSpPr>
        <p:spPr>
          <a:xfrm>
            <a:off x="8742611" y="6486517"/>
            <a:ext cx="3384073" cy="306168"/>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42876895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5737" r="21447"/>
          <a:stretch/>
        </p:blipFill>
        <p:spPr>
          <a:xfrm>
            <a:off x="6678843" y="2029692"/>
            <a:ext cx="4218528" cy="4502229"/>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4832" t="6144" r="78000" b="69150"/>
          <a:stretch/>
        </p:blipFill>
        <p:spPr>
          <a:xfrm>
            <a:off x="-14748" y="-14748"/>
            <a:ext cx="2088777" cy="1694330"/>
          </a:xfrm>
          <a:prstGeom prst="rect">
            <a:avLst/>
          </a:prstGeom>
        </p:spPr>
      </p:pic>
      <p:grpSp>
        <p:nvGrpSpPr>
          <p:cNvPr id="2" name="Group 1"/>
          <p:cNvGrpSpPr/>
          <p:nvPr/>
        </p:nvGrpSpPr>
        <p:grpSpPr>
          <a:xfrm>
            <a:off x="-3690257" y="249414"/>
            <a:ext cx="13373100" cy="6961127"/>
            <a:chOff x="-2813665" y="0"/>
            <a:chExt cx="12901561" cy="7248623"/>
          </a:xfrm>
        </p:grpSpPr>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13665" y="0"/>
              <a:ext cx="12901561" cy="7248623"/>
            </a:xfrm>
            <a:prstGeom prst="rect">
              <a:avLst/>
            </a:prstGeom>
          </p:spPr>
        </p:pic>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l="4379" t="52688" r="75498" b="9677"/>
            <a:stretch/>
          </p:blipFill>
          <p:spPr>
            <a:xfrm>
              <a:off x="3126655" y="361976"/>
              <a:ext cx="1032388" cy="1088361"/>
            </a:xfrm>
            <a:prstGeom prst="rect">
              <a:avLst/>
            </a:prstGeom>
          </p:spPr>
        </p:pic>
      </p:grpSp>
      <p:sp>
        <p:nvSpPr>
          <p:cNvPr id="9" name="TextBox 8"/>
          <p:cNvSpPr txBox="1"/>
          <p:nvPr/>
        </p:nvSpPr>
        <p:spPr>
          <a:xfrm>
            <a:off x="3241141" y="239007"/>
            <a:ext cx="9365227" cy="1754326"/>
          </a:xfrm>
          <a:prstGeom prst="rect">
            <a:avLst/>
          </a:prstGeom>
          <a:noFill/>
        </p:spPr>
        <p:txBody>
          <a:bodyPr wrap="square" rtlCol="0">
            <a:spAutoFit/>
          </a:bodyPr>
          <a:lstStyle/>
          <a:p>
            <a:pPr algn="ctr"/>
            <a:r>
              <a:rPr lang="en-US" sz="3600" b="1" dirty="0">
                <a:latin typeface="Tahoma" panose="020B0604030504040204" pitchFamily="34" charset="0"/>
                <a:ea typeface="Tahoma" panose="020B0604030504040204" pitchFamily="34" charset="0"/>
                <a:cs typeface="Tahoma" panose="020B0604030504040204" pitchFamily="34" charset="0"/>
              </a:rPr>
              <a:t>You want to talk to your </a:t>
            </a:r>
          </a:p>
          <a:p>
            <a:pPr algn="ctr"/>
            <a:r>
              <a:rPr lang="en-US" sz="3600" b="1" dirty="0">
                <a:latin typeface="Tahoma" panose="020B0604030504040204" pitchFamily="34" charset="0"/>
                <a:ea typeface="Tahoma" panose="020B0604030504040204" pitchFamily="34" charset="0"/>
                <a:cs typeface="Tahoma" panose="020B0604030504040204" pitchFamily="34" charset="0"/>
              </a:rPr>
              <a:t>friend about getting a </a:t>
            </a:r>
          </a:p>
          <a:p>
            <a:pPr algn="ctr"/>
            <a:r>
              <a:rPr lang="en-US" sz="3600" b="1" dirty="0">
                <a:latin typeface="Tahoma" panose="020B0604030504040204" pitchFamily="34" charset="0"/>
                <a:ea typeface="Tahoma" panose="020B0604030504040204" pitchFamily="34" charset="0"/>
                <a:cs typeface="Tahoma" panose="020B0604030504040204" pitchFamily="34" charset="0"/>
              </a:rPr>
              <a:t>ride to your art class.</a:t>
            </a:r>
          </a:p>
        </p:txBody>
      </p:sp>
      <p:pic>
        <p:nvPicPr>
          <p:cNvPr id="13" name="Picture 12"/>
          <p:cNvPicPr>
            <a:picLocks noChangeAspect="1"/>
          </p:cNvPicPr>
          <p:nvPr/>
        </p:nvPicPr>
        <p:blipFill rotWithShape="1">
          <a:blip r:embed="rId7"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11" name="Footer Placeholder 3"/>
          <p:cNvSpPr txBox="1">
            <a:spLocks/>
          </p:cNvSpPr>
          <p:nvPr/>
        </p:nvSpPr>
        <p:spPr>
          <a:xfrm>
            <a:off x="8742611" y="6486517"/>
            <a:ext cx="3384073" cy="306168"/>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17753190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5737" r="21447"/>
          <a:stretch/>
        </p:blipFill>
        <p:spPr>
          <a:xfrm>
            <a:off x="6856406" y="1679582"/>
            <a:ext cx="4631970" cy="4943476"/>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4832" t="6144" r="78000" b="69150"/>
          <a:stretch/>
        </p:blipFill>
        <p:spPr>
          <a:xfrm>
            <a:off x="-14748" y="-14748"/>
            <a:ext cx="2088777" cy="1694330"/>
          </a:xfrm>
          <a:prstGeom prst="rect">
            <a:avLst/>
          </a:prstGeom>
        </p:spPr>
      </p:pic>
      <p:grpSp>
        <p:nvGrpSpPr>
          <p:cNvPr id="10" name="Group 9"/>
          <p:cNvGrpSpPr/>
          <p:nvPr/>
        </p:nvGrpSpPr>
        <p:grpSpPr>
          <a:xfrm>
            <a:off x="0" y="1524470"/>
            <a:ext cx="9157643" cy="5253700"/>
            <a:chOff x="664783" y="832417"/>
            <a:chExt cx="10219527" cy="5760620"/>
          </a:xfrm>
        </p:grpSpPr>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4783" y="832417"/>
              <a:ext cx="10219527" cy="5760620"/>
            </a:xfrm>
            <a:prstGeom prst="rect">
              <a:avLst/>
            </a:prstGeom>
          </p:spPr>
        </p:pic>
        <p:sp>
          <p:nvSpPr>
            <p:cNvPr id="9" name="Rectangle 8"/>
            <p:cNvSpPr/>
            <p:nvPr/>
          </p:nvSpPr>
          <p:spPr>
            <a:xfrm>
              <a:off x="2920181" y="5619135"/>
              <a:ext cx="2854365" cy="6636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p:cNvSpPr txBox="1"/>
          <p:nvPr/>
        </p:nvSpPr>
        <p:spPr>
          <a:xfrm>
            <a:off x="1818046" y="246585"/>
            <a:ext cx="9365227" cy="1200329"/>
          </a:xfrm>
          <a:prstGeom prst="rect">
            <a:avLst/>
          </a:prstGeom>
          <a:noFill/>
        </p:spPr>
        <p:txBody>
          <a:bodyPr wrap="square" rtlCol="0">
            <a:spAutoFit/>
          </a:bodyPr>
          <a:lstStyle/>
          <a:p>
            <a:pPr algn="ctr"/>
            <a:r>
              <a:rPr lang="en-US" sz="3600" b="1" dirty="0">
                <a:latin typeface="Tahoma" panose="020B0604030504040204" pitchFamily="34" charset="0"/>
                <a:ea typeface="Tahoma" panose="020B0604030504040204" pitchFamily="34" charset="0"/>
                <a:cs typeface="Tahoma" panose="020B0604030504040204" pitchFamily="34" charset="0"/>
              </a:rPr>
              <a:t>Your friend posts a picture of you online that you don’t like.</a:t>
            </a:r>
          </a:p>
        </p:txBody>
      </p:sp>
      <p:pic>
        <p:nvPicPr>
          <p:cNvPr id="14" name="Picture 13"/>
          <p:cNvPicPr>
            <a:picLocks noChangeAspect="1"/>
          </p:cNvPicPr>
          <p:nvPr/>
        </p:nvPicPr>
        <p:blipFill rotWithShape="1">
          <a:blip r:embed="rId6"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12" name="Footer Placeholder 3"/>
          <p:cNvSpPr txBox="1">
            <a:spLocks/>
          </p:cNvSpPr>
          <p:nvPr/>
        </p:nvSpPr>
        <p:spPr>
          <a:xfrm>
            <a:off x="8742611" y="6486517"/>
            <a:ext cx="3384073" cy="306168"/>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42589861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5737" r="21447"/>
          <a:stretch/>
        </p:blipFill>
        <p:spPr>
          <a:xfrm>
            <a:off x="7144618" y="1530789"/>
            <a:ext cx="4631970" cy="4943476"/>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4832" t="6144" r="78000" b="69150"/>
          <a:stretch/>
        </p:blipFill>
        <p:spPr>
          <a:xfrm>
            <a:off x="-14748" y="-14748"/>
            <a:ext cx="2088777" cy="169433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4358" y="1572270"/>
            <a:ext cx="8644461" cy="4872775"/>
          </a:xfrm>
          <a:prstGeom prst="rect">
            <a:avLst/>
          </a:prstGeom>
        </p:spPr>
      </p:pic>
      <p:sp>
        <p:nvSpPr>
          <p:cNvPr id="11" name="TextBox 10"/>
          <p:cNvSpPr txBox="1"/>
          <p:nvPr/>
        </p:nvSpPr>
        <p:spPr>
          <a:xfrm>
            <a:off x="1562063" y="567596"/>
            <a:ext cx="9365227" cy="646331"/>
          </a:xfrm>
          <a:prstGeom prst="rect">
            <a:avLst/>
          </a:prstGeom>
          <a:noFill/>
        </p:spPr>
        <p:txBody>
          <a:bodyPr wrap="square" rtlCol="0">
            <a:spAutoFit/>
          </a:bodyPr>
          <a:lstStyle/>
          <a:p>
            <a:pPr algn="ctr"/>
            <a:r>
              <a:rPr lang="en-US" sz="3600" b="1" dirty="0">
                <a:latin typeface="Tahoma" panose="020B0604030504040204" pitchFamily="34" charset="0"/>
                <a:ea typeface="Tahoma" panose="020B0604030504040204" pitchFamily="34" charset="0"/>
                <a:cs typeface="Tahoma" panose="020B0604030504040204" pitchFamily="34" charset="0"/>
              </a:rPr>
              <a:t>Your friend shares your private story.</a:t>
            </a:r>
          </a:p>
        </p:txBody>
      </p:sp>
      <p:pic>
        <p:nvPicPr>
          <p:cNvPr id="12" name="Picture 11"/>
          <p:cNvPicPr>
            <a:picLocks noChangeAspect="1"/>
          </p:cNvPicPr>
          <p:nvPr/>
        </p:nvPicPr>
        <p:blipFill rotWithShape="1">
          <a:blip r:embed="rId6"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9" name="Footer Placeholder 3"/>
          <p:cNvSpPr txBox="1">
            <a:spLocks/>
          </p:cNvSpPr>
          <p:nvPr/>
        </p:nvSpPr>
        <p:spPr>
          <a:xfrm>
            <a:off x="8742611" y="6486517"/>
            <a:ext cx="3384073" cy="306168"/>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36712629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66314" cy="6858000"/>
          </a:xfrm>
          <a:prstGeom prst="rect">
            <a:avLst/>
          </a:prstGeom>
        </p:spPr>
      </p:pic>
      <p:sp>
        <p:nvSpPr>
          <p:cNvPr id="10" name="TextBox 9"/>
          <p:cNvSpPr txBox="1"/>
          <p:nvPr/>
        </p:nvSpPr>
        <p:spPr>
          <a:xfrm>
            <a:off x="9107408" y="1388277"/>
            <a:ext cx="4369548"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Making choices</a:t>
            </a:r>
          </a:p>
        </p:txBody>
      </p:sp>
      <p:sp>
        <p:nvSpPr>
          <p:cNvPr id="11" name="TextBox 10"/>
          <p:cNvSpPr txBox="1"/>
          <p:nvPr/>
        </p:nvSpPr>
        <p:spPr>
          <a:xfrm>
            <a:off x="3942842" y="2342561"/>
            <a:ext cx="5639956"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Self-advocacy</a:t>
            </a:r>
          </a:p>
        </p:txBody>
      </p:sp>
      <p:sp>
        <p:nvSpPr>
          <p:cNvPr id="12" name="TextBox 11"/>
          <p:cNvSpPr txBox="1"/>
          <p:nvPr/>
        </p:nvSpPr>
        <p:spPr>
          <a:xfrm>
            <a:off x="4723127" y="4653264"/>
            <a:ext cx="3847067"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I Statements practice</a:t>
            </a:r>
          </a:p>
        </p:txBody>
      </p:sp>
      <p:sp>
        <p:nvSpPr>
          <p:cNvPr id="14" name="TextBox 13"/>
          <p:cNvSpPr txBox="1"/>
          <p:nvPr/>
        </p:nvSpPr>
        <p:spPr>
          <a:xfrm>
            <a:off x="8038125" y="5685352"/>
            <a:ext cx="3745107" cy="523220"/>
          </a:xfrm>
          <a:prstGeom prst="rect">
            <a:avLst/>
          </a:prstGeom>
          <a:noFill/>
        </p:spPr>
        <p:txBody>
          <a:bodyPr wrap="square" rtlCol="0">
            <a:spAutoFit/>
          </a:bodyPr>
          <a:lstStyle/>
          <a:p>
            <a:pPr algn="ctr"/>
            <a:r>
              <a:rPr lang="en-US" sz="2800" dirty="0">
                <a:latin typeface="Tahoma" panose="020B0604030504040204" pitchFamily="34" charset="0"/>
                <a:ea typeface="Tahoma" panose="020B0604030504040204" pitchFamily="34" charset="0"/>
                <a:cs typeface="Tahoma" panose="020B0604030504040204" pitchFamily="34" charset="0"/>
              </a:rPr>
              <a:t>Self-advocacy video</a:t>
            </a:r>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t="46545" r="56428" b="8262"/>
          <a:stretch/>
        </p:blipFill>
        <p:spPr>
          <a:xfrm>
            <a:off x="6475849" y="902079"/>
            <a:ext cx="2558062" cy="1495617"/>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25737" r="21447"/>
          <a:stretch/>
        </p:blipFill>
        <p:spPr>
          <a:xfrm>
            <a:off x="2579596" y="1830824"/>
            <a:ext cx="1316657" cy="1405204"/>
          </a:xfrm>
          <a:prstGeom prst="rect">
            <a:avLst/>
          </a:prstGeom>
        </p:spPr>
      </p:pic>
      <p:sp>
        <p:nvSpPr>
          <p:cNvPr id="15" name="TextBox 14"/>
          <p:cNvSpPr txBox="1"/>
          <p:nvPr/>
        </p:nvSpPr>
        <p:spPr>
          <a:xfrm>
            <a:off x="4144606" y="3683931"/>
            <a:ext cx="2688277"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Brain break</a:t>
            </a:r>
          </a:p>
        </p:txBody>
      </p:sp>
      <p:pic>
        <p:nvPicPr>
          <p:cNvPr id="16" name="Picture 15"/>
          <p:cNvPicPr>
            <a:picLocks noChangeAspect="1"/>
          </p:cNvPicPr>
          <p:nvPr/>
        </p:nvPicPr>
        <p:blipFill>
          <a:blip r:embed="rId6"/>
          <a:stretch>
            <a:fillRect/>
          </a:stretch>
        </p:blipFill>
        <p:spPr>
          <a:xfrm>
            <a:off x="2331241" y="3207185"/>
            <a:ext cx="1813365" cy="1269928"/>
          </a:xfrm>
          <a:prstGeom prst="rect">
            <a:avLst/>
          </a:prstGeom>
        </p:spPr>
      </p:pic>
      <p:pic>
        <p:nvPicPr>
          <p:cNvPr id="20" name="Picture 19"/>
          <p:cNvPicPr>
            <a:picLocks noChangeAspect="1"/>
          </p:cNvPicPr>
          <p:nvPr/>
        </p:nvPicPr>
        <p:blipFill rotWithShape="1">
          <a:blip r:embed="rId7" cstate="print">
            <a:extLst>
              <a:ext uri="{28A0092B-C50C-407E-A947-70E740481C1C}">
                <a14:useLocalDpi xmlns:a14="http://schemas.microsoft.com/office/drawing/2010/main" val="0"/>
              </a:ext>
            </a:extLst>
          </a:blip>
          <a:srcRect l="16327" t="59738" r="41600" b="9804"/>
          <a:stretch/>
        </p:blipFill>
        <p:spPr>
          <a:xfrm>
            <a:off x="2579596" y="4471747"/>
            <a:ext cx="2171892" cy="886254"/>
          </a:xfrm>
          <a:prstGeom prst="rect">
            <a:avLst/>
          </a:prstGeom>
        </p:spPr>
      </p:pic>
      <p:pic>
        <p:nvPicPr>
          <p:cNvPr id="21" name="Picture 20"/>
          <p:cNvPicPr>
            <a:picLocks noChangeAspect="1"/>
          </p:cNvPicPr>
          <p:nvPr/>
        </p:nvPicPr>
        <p:blipFill rotWithShape="1">
          <a:blip r:embed="rId8" cstate="print">
            <a:extLst>
              <a:ext uri="{28A0092B-C50C-407E-A947-70E740481C1C}">
                <a14:useLocalDpi xmlns:a14="http://schemas.microsoft.com/office/drawing/2010/main" val="0"/>
              </a:ext>
            </a:extLst>
          </a:blip>
          <a:srcRect l="27474" r="20555" b="39894"/>
          <a:stretch/>
        </p:blipFill>
        <p:spPr>
          <a:xfrm>
            <a:off x="6497375" y="5358001"/>
            <a:ext cx="1667417" cy="1087044"/>
          </a:xfrm>
          <a:prstGeom prst="rect">
            <a:avLst/>
          </a:prstGeom>
        </p:spPr>
      </p:pic>
      <p:pic>
        <p:nvPicPr>
          <p:cNvPr id="22" name="Picture 21"/>
          <p:cNvPicPr>
            <a:picLocks noChangeAspect="1"/>
          </p:cNvPicPr>
          <p:nvPr/>
        </p:nvPicPr>
        <p:blipFill rotWithShape="1">
          <a:blip r:embed="rId9" cstate="print">
            <a:extLst>
              <a:ext uri="{28A0092B-C50C-407E-A947-70E740481C1C}">
                <a14:useLocalDpi xmlns:a14="http://schemas.microsoft.com/office/drawing/2010/main" val="0"/>
              </a:ext>
            </a:extLst>
          </a:blip>
          <a:srcRect l="25737" r="21447"/>
          <a:stretch/>
        </p:blipFill>
        <p:spPr>
          <a:xfrm>
            <a:off x="7210639" y="5543313"/>
            <a:ext cx="756426" cy="807297"/>
          </a:xfrm>
          <a:prstGeom prst="rect">
            <a:avLst/>
          </a:prstGeom>
        </p:spPr>
      </p:pic>
      <p:pic>
        <p:nvPicPr>
          <p:cNvPr id="19" name="Picture 18"/>
          <p:cNvPicPr>
            <a:picLocks noChangeAspect="1"/>
          </p:cNvPicPr>
          <p:nvPr/>
        </p:nvPicPr>
        <p:blipFill rotWithShape="1">
          <a:blip r:embed="rId10">
            <a:extLst>
              <a:ext uri="{28A0092B-C50C-407E-A947-70E740481C1C}">
                <a14:useLocalDpi xmlns:a14="http://schemas.microsoft.com/office/drawing/2010/main" val="0"/>
              </a:ext>
            </a:extLst>
          </a:blip>
          <a:srcRect l="67315" t="67058" r="20748" b="14772"/>
          <a:stretch/>
        </p:blipFill>
        <p:spPr>
          <a:xfrm>
            <a:off x="1375335" y="1004046"/>
            <a:ext cx="1452282" cy="1246094"/>
          </a:xfrm>
          <a:prstGeom prst="rect">
            <a:avLst/>
          </a:prstGeom>
        </p:spPr>
      </p:pic>
      <p:pic>
        <p:nvPicPr>
          <p:cNvPr id="23" name="Picture 22"/>
          <p:cNvPicPr>
            <a:picLocks noChangeAspect="1"/>
          </p:cNvPicPr>
          <p:nvPr/>
        </p:nvPicPr>
        <p:blipFill rotWithShape="1">
          <a:blip r:embed="rId10">
            <a:extLst>
              <a:ext uri="{28A0092B-C50C-407E-A947-70E740481C1C}">
                <a14:useLocalDpi xmlns:a14="http://schemas.microsoft.com/office/drawing/2010/main" val="0"/>
              </a:ext>
            </a:extLst>
          </a:blip>
          <a:srcRect l="67315" t="67058" r="20748" b="14772"/>
          <a:stretch/>
        </p:blipFill>
        <p:spPr>
          <a:xfrm>
            <a:off x="1377423" y="2058318"/>
            <a:ext cx="1452282" cy="1246094"/>
          </a:xfrm>
          <a:prstGeom prst="rect">
            <a:avLst/>
          </a:prstGeom>
        </p:spPr>
      </p:pic>
      <p:pic>
        <p:nvPicPr>
          <p:cNvPr id="24" name="Picture 23"/>
          <p:cNvPicPr>
            <a:picLocks noChangeAspect="1"/>
          </p:cNvPicPr>
          <p:nvPr/>
        </p:nvPicPr>
        <p:blipFill rotWithShape="1">
          <a:blip r:embed="rId10">
            <a:extLst>
              <a:ext uri="{28A0092B-C50C-407E-A947-70E740481C1C}">
                <a14:useLocalDpi xmlns:a14="http://schemas.microsoft.com/office/drawing/2010/main" val="0"/>
              </a:ext>
            </a:extLst>
          </a:blip>
          <a:srcRect l="67315" t="67058" r="20748" b="14772"/>
          <a:stretch/>
        </p:blipFill>
        <p:spPr>
          <a:xfrm>
            <a:off x="1402475" y="3110502"/>
            <a:ext cx="1452282" cy="1246094"/>
          </a:xfrm>
          <a:prstGeom prst="rect">
            <a:avLst/>
          </a:prstGeom>
        </p:spPr>
      </p:pic>
      <p:pic>
        <p:nvPicPr>
          <p:cNvPr id="25" name="Picture 24"/>
          <p:cNvPicPr>
            <a:picLocks noChangeAspect="1"/>
          </p:cNvPicPr>
          <p:nvPr/>
        </p:nvPicPr>
        <p:blipFill rotWithShape="1">
          <a:blip r:embed="rId10">
            <a:extLst>
              <a:ext uri="{28A0092B-C50C-407E-A947-70E740481C1C}">
                <a14:useLocalDpi xmlns:a14="http://schemas.microsoft.com/office/drawing/2010/main" val="0"/>
              </a:ext>
            </a:extLst>
          </a:blip>
          <a:srcRect l="67315" t="67058" r="20748" b="14772"/>
          <a:stretch/>
        </p:blipFill>
        <p:spPr>
          <a:xfrm>
            <a:off x="1442141" y="4177300"/>
            <a:ext cx="1452282" cy="1246094"/>
          </a:xfrm>
          <a:prstGeom prst="rect">
            <a:avLst/>
          </a:prstGeom>
        </p:spPr>
      </p:pic>
      <p:pic>
        <p:nvPicPr>
          <p:cNvPr id="27" name="Picture 26"/>
          <p:cNvPicPr>
            <a:picLocks noChangeAspect="1"/>
          </p:cNvPicPr>
          <p:nvPr/>
        </p:nvPicPr>
        <p:blipFill rotWithShape="1">
          <a:blip r:embed="rId11"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26" name="Footer Placeholder 3"/>
          <p:cNvSpPr txBox="1">
            <a:spLocks/>
          </p:cNvSpPr>
          <p:nvPr/>
        </p:nvSpPr>
        <p:spPr>
          <a:xfrm>
            <a:off x="8742611" y="6486517"/>
            <a:ext cx="3384073" cy="306168"/>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12686024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5956" y="463826"/>
              <a:ext cx="9603747" cy="5413513"/>
            </a:xfrm>
            <a:prstGeom prst="rect">
              <a:avLst/>
            </a:prstGeom>
          </p:spPr>
        </p:pic>
      </p:grpSp>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9" name="Footer Placeholder 3"/>
          <p:cNvSpPr txBox="1">
            <a:spLocks/>
          </p:cNvSpPr>
          <p:nvPr/>
        </p:nvSpPr>
        <p:spPr>
          <a:xfrm>
            <a:off x="8365787" y="6439711"/>
            <a:ext cx="3826213"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b="1" dirty="0">
                <a:solidFill>
                  <a:schemeClr val="tx1"/>
                </a:solidFill>
              </a:rPr>
              <a:t>© 2026 SAFE Disability Services Program</a:t>
            </a:r>
          </a:p>
        </p:txBody>
      </p:sp>
    </p:spTree>
    <p:extLst>
      <p:ext uri="{BB962C8B-B14F-4D97-AF65-F5344CB8AC3E}">
        <p14:creationId xmlns:p14="http://schemas.microsoft.com/office/powerpoint/2010/main" val="29372974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353126" y="2076837"/>
            <a:ext cx="9485747" cy="646331"/>
          </a:xfrm>
          <a:prstGeom prst="rect">
            <a:avLst/>
          </a:prstGeom>
          <a:noFill/>
          <a:ln w="57150">
            <a:solidFill>
              <a:schemeClr val="tx1"/>
            </a:solidFill>
          </a:ln>
        </p:spPr>
        <p:txBody>
          <a:bodyPr wrap="square" rtlCol="0">
            <a:spAutoFit/>
          </a:bodyPr>
          <a:lstStyle/>
          <a:p>
            <a:pPr algn="ctr"/>
            <a:r>
              <a:rPr lang="en-US" sz="3600" dirty="0">
                <a:latin typeface="Tahoma" panose="020B0604030504040204" pitchFamily="34" charset="0"/>
                <a:ea typeface="Tahoma" panose="020B0604030504040204" pitchFamily="34" charset="0"/>
                <a:cs typeface="Tahoma" panose="020B0604030504040204" pitchFamily="34" charset="0"/>
              </a:rPr>
              <a:t>Do self-advocates speak up for themselves?</a:t>
            </a:r>
          </a:p>
        </p:txBody>
      </p:sp>
      <p:grpSp>
        <p:nvGrpSpPr>
          <p:cNvPr id="4" name="Group 3"/>
          <p:cNvGrpSpPr/>
          <p:nvPr/>
        </p:nvGrpSpPr>
        <p:grpSpPr>
          <a:xfrm>
            <a:off x="1836954" y="3467694"/>
            <a:ext cx="8518092" cy="1655058"/>
            <a:chOff x="1842052" y="5120120"/>
            <a:chExt cx="8518092" cy="1655058"/>
          </a:xfrm>
        </p:grpSpPr>
        <p:sp>
          <p:nvSpPr>
            <p:cNvPr id="7" name="Rectangle 6"/>
            <p:cNvSpPr/>
            <p:nvPr/>
          </p:nvSpPr>
          <p:spPr>
            <a:xfrm>
              <a:off x="1842052" y="5120120"/>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6795309" y="5134041"/>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t="4183" r="67947" b="43399"/>
            <a:stretch/>
          </p:blipFill>
          <p:spPr>
            <a:xfrm>
              <a:off x="1973414" y="5120120"/>
              <a:ext cx="1780286" cy="1641137"/>
            </a:xfrm>
            <a:prstGeom prst="rect">
              <a:avLst/>
            </a:prstGeom>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69863" t="8889" r="3242" b="38562"/>
            <a:stretch/>
          </p:blipFill>
          <p:spPr>
            <a:xfrm>
              <a:off x="6977036" y="5131623"/>
              <a:ext cx="1492283" cy="1643555"/>
            </a:xfrm>
            <a:prstGeom prst="rect">
              <a:avLst/>
            </a:prstGeom>
          </p:spPr>
        </p:pic>
        <p:sp>
          <p:nvSpPr>
            <p:cNvPr id="11" name="Title 1"/>
            <p:cNvSpPr txBox="1">
              <a:spLocks/>
            </p:cNvSpPr>
            <p:nvPr/>
          </p:nvSpPr>
          <p:spPr>
            <a:xfrm>
              <a:off x="3709847" y="5463622"/>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YES</a:t>
              </a:r>
            </a:p>
          </p:txBody>
        </p:sp>
        <p:sp>
          <p:nvSpPr>
            <p:cNvPr id="12" name="Title 1"/>
            <p:cNvSpPr txBox="1">
              <a:spLocks/>
            </p:cNvSpPr>
            <p:nvPr/>
          </p:nvSpPr>
          <p:spPr>
            <a:xfrm>
              <a:off x="8578187" y="5463622"/>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NO</a:t>
              </a:r>
            </a:p>
          </p:txBody>
        </p:sp>
      </p:grpSp>
      <p:pic>
        <p:nvPicPr>
          <p:cNvPr id="15" name="Picture 14"/>
          <p:cNvPicPr>
            <a:picLocks noChangeAspect="1"/>
          </p:cNvPicPr>
          <p:nvPr/>
        </p:nvPicPr>
        <p:blipFill rotWithShape="1">
          <a:blip r:embed="rId6"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14" name="Footer Placeholder 3"/>
          <p:cNvSpPr txBox="1">
            <a:spLocks/>
          </p:cNvSpPr>
          <p:nvPr/>
        </p:nvSpPr>
        <p:spPr>
          <a:xfrm>
            <a:off x="8365787" y="6439711"/>
            <a:ext cx="3826213"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b="1" dirty="0">
                <a:solidFill>
                  <a:schemeClr val="tx1"/>
                </a:solidFill>
              </a:rPr>
              <a:t>© 2026 SAFE Disability Services Program</a:t>
            </a:r>
          </a:p>
        </p:txBody>
      </p:sp>
    </p:spTree>
    <p:extLst>
      <p:ext uri="{BB962C8B-B14F-4D97-AF65-F5344CB8AC3E}">
        <p14:creationId xmlns:p14="http://schemas.microsoft.com/office/powerpoint/2010/main" val="2105147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8156"/>
            <a:ext cx="12173259" cy="6858000"/>
          </a:xfrm>
          <a:prstGeom prst="rect">
            <a:avLst/>
          </a:prstGeom>
        </p:spPr>
      </p:pic>
      <p:grpSp>
        <p:nvGrpSpPr>
          <p:cNvPr id="35" name="Group 34"/>
          <p:cNvGrpSpPr/>
          <p:nvPr/>
        </p:nvGrpSpPr>
        <p:grpSpPr>
          <a:xfrm>
            <a:off x="22860" y="3334699"/>
            <a:ext cx="1580866" cy="1831271"/>
            <a:chOff x="22860" y="3128959"/>
            <a:chExt cx="1580866" cy="1831271"/>
          </a:xfrm>
        </p:grpSpPr>
        <p:sp>
          <p:nvSpPr>
            <p:cNvPr id="17" name="TextBox 16"/>
            <p:cNvSpPr txBox="1"/>
            <p:nvPr/>
          </p:nvSpPr>
          <p:spPr>
            <a:xfrm>
              <a:off x="22860" y="3128959"/>
              <a:ext cx="1580866" cy="1831271"/>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600"/>
                </a:spcBef>
              </a:pPr>
              <a:r>
                <a:rPr lang="en-US" b="1" dirty="0">
                  <a:latin typeface="Tahoma" panose="020B0604030504040204" pitchFamily="34" charset="0"/>
                  <a:ea typeface="Tahoma" panose="020B0604030504040204" pitchFamily="34" charset="0"/>
                  <a:cs typeface="Tahoma" panose="020B0604030504040204" pitchFamily="34" charset="0"/>
                </a:rPr>
                <a:t>I need help</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617" y="3283142"/>
              <a:ext cx="1391510" cy="1186668"/>
            </a:xfrm>
            <a:prstGeom prst="rect">
              <a:avLst/>
            </a:prstGeom>
          </p:spPr>
        </p:pic>
      </p:grpSp>
      <p:grpSp>
        <p:nvGrpSpPr>
          <p:cNvPr id="38" name="Group 37"/>
          <p:cNvGrpSpPr/>
          <p:nvPr/>
        </p:nvGrpSpPr>
        <p:grpSpPr>
          <a:xfrm>
            <a:off x="22860" y="2037955"/>
            <a:ext cx="1579013" cy="1288137"/>
            <a:chOff x="22860" y="1832215"/>
            <a:chExt cx="1579013" cy="1288137"/>
          </a:xfrm>
        </p:grpSpPr>
        <p:sp>
          <p:nvSpPr>
            <p:cNvPr id="14" name="TextBox 13"/>
            <p:cNvSpPr txBox="1"/>
            <p:nvPr/>
          </p:nvSpPr>
          <p:spPr>
            <a:xfrm>
              <a:off x="22860" y="1843079"/>
              <a:ext cx="1579013" cy="1277273"/>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600"/>
                </a:spcBef>
              </a:pPr>
              <a:r>
                <a:rPr lang="en-US" b="1" dirty="0">
                  <a:latin typeface="Tahoma" panose="020B0604030504040204" pitchFamily="34" charset="0"/>
                  <a:ea typeface="Tahoma" panose="020B0604030504040204" pitchFamily="34" charset="0"/>
                  <a:cs typeface="Tahoma" panose="020B0604030504040204" pitchFamily="34" charset="0"/>
                </a:rPr>
                <a:t>Yes</a:t>
              </a: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5746" y="1832215"/>
              <a:ext cx="1160032" cy="989266"/>
            </a:xfrm>
            <a:prstGeom prst="rect">
              <a:avLst/>
            </a:prstGeom>
          </p:spPr>
        </p:pic>
      </p:grpSp>
      <p:grpSp>
        <p:nvGrpSpPr>
          <p:cNvPr id="37" name="Group 36"/>
          <p:cNvGrpSpPr/>
          <p:nvPr/>
        </p:nvGrpSpPr>
        <p:grpSpPr>
          <a:xfrm>
            <a:off x="1610201" y="2048819"/>
            <a:ext cx="1542342" cy="1286794"/>
            <a:chOff x="1655921" y="1843079"/>
            <a:chExt cx="1552076" cy="1286794"/>
          </a:xfrm>
        </p:grpSpPr>
        <p:sp>
          <p:nvSpPr>
            <p:cNvPr id="15" name="TextBox 14"/>
            <p:cNvSpPr txBox="1"/>
            <p:nvPr/>
          </p:nvSpPr>
          <p:spPr>
            <a:xfrm>
              <a:off x="1655921" y="1852600"/>
              <a:ext cx="1552076" cy="1277273"/>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600"/>
                </a:spcBef>
              </a:pPr>
              <a:r>
                <a:rPr lang="en-US" b="1" dirty="0">
                  <a:latin typeface="Tahoma" panose="020B0604030504040204" pitchFamily="34" charset="0"/>
                  <a:ea typeface="Tahoma" panose="020B0604030504040204" pitchFamily="34" charset="0"/>
                  <a:cs typeface="Tahoma" panose="020B0604030504040204" pitchFamily="34" charset="0"/>
                </a:rPr>
                <a:t>No</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42202" y="1843079"/>
              <a:ext cx="1160032" cy="989266"/>
            </a:xfrm>
            <a:prstGeom prst="rect">
              <a:avLst/>
            </a:prstGeom>
          </p:spPr>
        </p:pic>
      </p:grpSp>
      <p:grpSp>
        <p:nvGrpSpPr>
          <p:cNvPr id="33" name="Group 32"/>
          <p:cNvGrpSpPr/>
          <p:nvPr/>
        </p:nvGrpSpPr>
        <p:grpSpPr>
          <a:xfrm>
            <a:off x="1609493" y="5176829"/>
            <a:ext cx="1543050" cy="1631216"/>
            <a:chOff x="1655213" y="4971089"/>
            <a:chExt cx="1543050" cy="1631216"/>
          </a:xfrm>
        </p:grpSpPr>
        <p:sp>
          <p:nvSpPr>
            <p:cNvPr id="32" name="TextBox 31"/>
            <p:cNvSpPr txBox="1"/>
            <p:nvPr/>
          </p:nvSpPr>
          <p:spPr>
            <a:xfrm>
              <a:off x="1655213" y="4971089"/>
              <a:ext cx="1543050" cy="1631216"/>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600"/>
                </a:spcBef>
              </a:pP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600"/>
                </a:spcBef>
              </a:pPr>
              <a:r>
                <a:rPr lang="en-US" b="1" dirty="0">
                  <a:latin typeface="Tahoma" panose="020B0604030504040204" pitchFamily="34" charset="0"/>
                  <a:ea typeface="Tahoma" panose="020B0604030504040204" pitchFamily="34" charset="0"/>
                  <a:cs typeface="Tahoma" panose="020B0604030504040204" pitchFamily="34" charset="0"/>
                </a:rPr>
                <a:t>Adult</a:t>
              </a:r>
            </a:p>
          </p:txBody>
        </p:sp>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28068" y="5059116"/>
              <a:ext cx="1402992" cy="1196460"/>
            </a:xfrm>
            <a:prstGeom prst="rect">
              <a:avLst/>
            </a:prstGeom>
          </p:spPr>
        </p:pic>
      </p:grpSp>
      <p:grpSp>
        <p:nvGrpSpPr>
          <p:cNvPr id="34" name="Group 33"/>
          <p:cNvGrpSpPr/>
          <p:nvPr/>
        </p:nvGrpSpPr>
        <p:grpSpPr>
          <a:xfrm>
            <a:off x="26670" y="5173019"/>
            <a:ext cx="1579013" cy="1631216"/>
            <a:chOff x="38100" y="4967279"/>
            <a:chExt cx="1579013" cy="1631216"/>
          </a:xfrm>
        </p:grpSpPr>
        <p:sp>
          <p:nvSpPr>
            <p:cNvPr id="31" name="TextBox 30"/>
            <p:cNvSpPr txBox="1"/>
            <p:nvPr/>
          </p:nvSpPr>
          <p:spPr>
            <a:xfrm>
              <a:off x="38100" y="4967279"/>
              <a:ext cx="1579013" cy="1631216"/>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600"/>
                </a:spcBef>
              </a:pP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600"/>
                </a:spcBef>
              </a:pPr>
              <a:r>
                <a:rPr lang="en-US" b="1" dirty="0">
                  <a:latin typeface="Tahoma" panose="020B0604030504040204" pitchFamily="34" charset="0"/>
                  <a:ea typeface="Tahoma" panose="020B0604030504040204" pitchFamily="34" charset="0"/>
                  <a:cs typeface="Tahoma" panose="020B0604030504040204" pitchFamily="34" charset="0"/>
                </a:rPr>
                <a:t>Trust</a:t>
              </a:r>
            </a:p>
          </p:txBody>
        </p:sp>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7704" y="5108954"/>
              <a:ext cx="1443133" cy="1230692"/>
            </a:xfrm>
            <a:prstGeom prst="rect">
              <a:avLst/>
            </a:prstGeom>
          </p:spPr>
        </p:pic>
      </p:grpSp>
      <p:sp>
        <p:nvSpPr>
          <p:cNvPr id="12" name="Rectangle 11"/>
          <p:cNvSpPr/>
          <p:nvPr/>
        </p:nvSpPr>
        <p:spPr>
          <a:xfrm>
            <a:off x="3384714" y="1154431"/>
            <a:ext cx="8719658" cy="3817364"/>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p:cNvGrpSpPr/>
          <p:nvPr/>
        </p:nvGrpSpPr>
        <p:grpSpPr>
          <a:xfrm>
            <a:off x="1616050" y="3329933"/>
            <a:ext cx="1536494" cy="1831271"/>
            <a:chOff x="1661769" y="3124193"/>
            <a:chExt cx="1554555" cy="1831271"/>
          </a:xfrm>
        </p:grpSpPr>
        <p:sp>
          <p:nvSpPr>
            <p:cNvPr id="18" name="TextBox 17"/>
            <p:cNvSpPr txBox="1"/>
            <p:nvPr/>
          </p:nvSpPr>
          <p:spPr>
            <a:xfrm>
              <a:off x="1661769" y="3124193"/>
              <a:ext cx="1554555" cy="1831271"/>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spcBef>
                  <a:spcPts val="600"/>
                </a:spcBef>
              </a:pPr>
              <a:r>
                <a:rPr lang="en-US" b="1" dirty="0">
                  <a:latin typeface="Tahoma" panose="020B0604030504040204" pitchFamily="34" charset="0"/>
                  <a:ea typeface="Tahoma" panose="020B0604030504040204" pitchFamily="34" charset="0"/>
                  <a:cs typeface="Tahoma" panose="020B0604030504040204" pitchFamily="34" charset="0"/>
                </a:rPr>
                <a:t>I have a question</a:t>
              </a:r>
            </a:p>
          </p:txBody>
        </p:sp>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83545" y="3165910"/>
              <a:ext cx="1424452" cy="1214761"/>
            </a:xfrm>
            <a:prstGeom prst="rect">
              <a:avLst/>
            </a:prstGeom>
          </p:spPr>
        </p:pic>
      </p:grpSp>
      <p:grpSp>
        <p:nvGrpSpPr>
          <p:cNvPr id="30" name="Group 29"/>
          <p:cNvGrpSpPr/>
          <p:nvPr/>
        </p:nvGrpSpPr>
        <p:grpSpPr>
          <a:xfrm>
            <a:off x="3154897" y="5173019"/>
            <a:ext cx="1824232" cy="1638835"/>
            <a:chOff x="3257767" y="5236680"/>
            <a:chExt cx="1824232" cy="1515800"/>
          </a:xfrm>
        </p:grpSpPr>
        <p:sp>
          <p:nvSpPr>
            <p:cNvPr id="19" name="TextBox 18"/>
            <p:cNvSpPr txBox="1"/>
            <p:nvPr/>
          </p:nvSpPr>
          <p:spPr>
            <a:xfrm>
              <a:off x="3257767" y="5236680"/>
              <a:ext cx="1801372" cy="151580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spcBef>
                  <a:spcPts val="300"/>
                </a:spcBef>
              </a:pPr>
              <a:r>
                <a:rPr lang="en-US" b="1" dirty="0">
                  <a:latin typeface="Tahoma" panose="020B0604030504040204" pitchFamily="34" charset="0"/>
                  <a:ea typeface="Tahoma" panose="020B0604030504040204" pitchFamily="34" charset="0"/>
                  <a:cs typeface="Tahoma" panose="020B0604030504040204" pitchFamily="34" charset="0"/>
                </a:rPr>
                <a:t>Take a break</a:t>
              </a:r>
            </a:p>
          </p:txBody>
        </p:sp>
        <p:pic>
          <p:nvPicPr>
            <p:cNvPr id="8" name="Picture 7"/>
            <p:cNvPicPr>
              <a:picLocks noChangeAspect="1"/>
            </p:cNvPicPr>
            <p:nvPr/>
          </p:nvPicPr>
          <p:blipFill rotWithShape="1">
            <a:blip r:embed="rId10">
              <a:extLst>
                <a:ext uri="{28A0092B-C50C-407E-A947-70E740481C1C}">
                  <a14:useLocalDpi xmlns:a14="http://schemas.microsoft.com/office/drawing/2010/main" val="0"/>
                </a:ext>
              </a:extLst>
            </a:blip>
            <a:srcRect t="15162" b="14898"/>
            <a:stretch/>
          </p:blipFill>
          <p:spPr>
            <a:xfrm>
              <a:off x="3280627" y="5349240"/>
              <a:ext cx="1801372" cy="1074420"/>
            </a:xfrm>
            <a:prstGeom prst="rect">
              <a:avLst/>
            </a:prstGeom>
          </p:spPr>
        </p:pic>
      </p:grpSp>
      <p:sp>
        <p:nvSpPr>
          <p:cNvPr id="60" name="Rectangle 59"/>
          <p:cNvSpPr/>
          <p:nvPr/>
        </p:nvSpPr>
        <p:spPr>
          <a:xfrm>
            <a:off x="6459143" y="6621481"/>
            <a:ext cx="4531998" cy="246221"/>
          </a:xfrm>
          <a:prstGeom prst="rect">
            <a:avLst/>
          </a:prstGeom>
        </p:spPr>
        <p:txBody>
          <a:bodyPr wrap="square">
            <a:spAutoFit/>
          </a:bodyPr>
          <a:lstStyle/>
          <a:p>
            <a:r>
              <a:rPr lang="en-US" sz="1000" dirty="0">
                <a:solidFill>
                  <a:srgbClr val="3D4046"/>
                </a:solidFill>
                <a:latin typeface="Tahoma" panose="020B0604030504040204" pitchFamily="34" charset="0"/>
                <a:ea typeface="Tahoma" panose="020B0604030504040204" pitchFamily="34" charset="0"/>
                <a:cs typeface="Tahoma" panose="020B0604030504040204" pitchFamily="34" charset="0"/>
              </a:rPr>
              <a:t>Copyright © 2021 SymbolStix, LLC. All rights reserved. Used with Permission.</a:t>
            </a:r>
            <a:endParaRPr lang="en-US" sz="1000" dirty="0">
              <a:latin typeface="Tahoma" panose="020B0604030504040204" pitchFamily="34" charset="0"/>
              <a:ea typeface="Tahoma" panose="020B0604030504040204" pitchFamily="34" charset="0"/>
              <a:cs typeface="Tahoma" panose="020B0604030504040204" pitchFamily="34" charset="0"/>
            </a:endParaRPr>
          </a:p>
        </p:txBody>
      </p:sp>
      <p:grpSp>
        <p:nvGrpSpPr>
          <p:cNvPr id="40" name="Group 39"/>
          <p:cNvGrpSpPr/>
          <p:nvPr/>
        </p:nvGrpSpPr>
        <p:grpSpPr>
          <a:xfrm>
            <a:off x="4991105" y="1247447"/>
            <a:ext cx="2164794" cy="1754326"/>
            <a:chOff x="3717212" y="3323221"/>
            <a:chExt cx="2164794" cy="1754326"/>
          </a:xfrm>
        </p:grpSpPr>
        <p:sp>
          <p:nvSpPr>
            <p:cNvPr id="41" name="TextBox 40"/>
            <p:cNvSpPr txBox="1"/>
            <p:nvPr/>
          </p:nvSpPr>
          <p:spPr>
            <a:xfrm>
              <a:off x="3717212" y="3323221"/>
              <a:ext cx="2164794" cy="1754326"/>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endParaRPr lang="en-US" b="1" dirty="0">
                <a:latin typeface="Tahoma" panose="020B0604030504040204" pitchFamily="34" charset="0"/>
                <a:ea typeface="Tahoma" panose="020B0604030504040204" pitchFamily="34" charset="0"/>
                <a:cs typeface="Tahoma" panose="020B0604030504040204" pitchFamily="34" charset="0"/>
              </a:endParaRPr>
            </a:p>
            <a:p>
              <a:pPr algn="ctr"/>
              <a:endParaRPr lang="en-US" b="1" dirty="0">
                <a:latin typeface="Tahoma" panose="020B0604030504040204" pitchFamily="34" charset="0"/>
                <a:ea typeface="Tahoma" panose="020B0604030504040204" pitchFamily="34" charset="0"/>
                <a:cs typeface="Tahoma" panose="020B0604030504040204" pitchFamily="34" charset="0"/>
              </a:endParaRPr>
            </a:p>
            <a:p>
              <a:pPr algn="ctr"/>
              <a:r>
                <a:rPr lang="en-US" b="1" dirty="0">
                  <a:latin typeface="Tahoma" panose="020B0604030504040204" pitchFamily="34" charset="0"/>
                  <a:ea typeface="Tahoma" panose="020B0604030504040204" pitchFamily="34" charset="0"/>
                  <a:cs typeface="Tahoma" panose="020B0604030504040204" pitchFamily="34" charset="0"/>
                </a:rPr>
                <a:t>Self-Advocate</a:t>
              </a:r>
            </a:p>
          </p:txBody>
        </p:sp>
        <p:pic>
          <p:nvPicPr>
            <p:cNvPr id="42" name="Picture 4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989332" y="3418822"/>
              <a:ext cx="1620554" cy="1381995"/>
            </a:xfrm>
            <a:prstGeom prst="rect">
              <a:avLst/>
            </a:prstGeom>
          </p:spPr>
        </p:pic>
      </p:grpSp>
      <p:grpSp>
        <p:nvGrpSpPr>
          <p:cNvPr id="22" name="Group 21"/>
          <p:cNvGrpSpPr/>
          <p:nvPr/>
        </p:nvGrpSpPr>
        <p:grpSpPr>
          <a:xfrm>
            <a:off x="3493645" y="3086211"/>
            <a:ext cx="1874772" cy="1785104"/>
            <a:chOff x="6235829" y="3086478"/>
            <a:chExt cx="1874772" cy="1785104"/>
          </a:xfrm>
        </p:grpSpPr>
        <p:sp>
          <p:nvSpPr>
            <p:cNvPr id="44" name="TextBox 43"/>
            <p:cNvSpPr txBox="1"/>
            <p:nvPr/>
          </p:nvSpPr>
          <p:spPr>
            <a:xfrm>
              <a:off x="6235829" y="3086478"/>
              <a:ext cx="1874772" cy="1785104"/>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1200"/>
                </a:spcBef>
              </a:pPr>
              <a:r>
                <a:rPr lang="en-US" b="1" dirty="0">
                  <a:latin typeface="Tahoma" panose="020B0604030504040204" pitchFamily="34" charset="0"/>
                  <a:ea typeface="Tahoma" panose="020B0604030504040204" pitchFamily="34" charset="0"/>
                  <a:cs typeface="Tahoma" panose="020B0604030504040204" pitchFamily="34" charset="0"/>
                </a:rPr>
                <a:t>Talk</a:t>
              </a:r>
            </a:p>
          </p:txBody>
        </p:sp>
        <p:pic>
          <p:nvPicPr>
            <p:cNvPr id="45" name="Picture 4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421433" y="3244763"/>
              <a:ext cx="1515288" cy="1292225"/>
            </a:xfrm>
            <a:prstGeom prst="rect">
              <a:avLst/>
            </a:prstGeom>
          </p:spPr>
        </p:pic>
      </p:grpSp>
      <p:grpSp>
        <p:nvGrpSpPr>
          <p:cNvPr id="23" name="Group 22"/>
          <p:cNvGrpSpPr/>
          <p:nvPr/>
        </p:nvGrpSpPr>
        <p:grpSpPr>
          <a:xfrm>
            <a:off x="8298160" y="1235659"/>
            <a:ext cx="1874772" cy="1724469"/>
            <a:chOff x="8725142" y="1716625"/>
            <a:chExt cx="1874772" cy="1724469"/>
          </a:xfrm>
        </p:grpSpPr>
        <p:sp>
          <p:nvSpPr>
            <p:cNvPr id="47" name="TextBox 46"/>
            <p:cNvSpPr txBox="1"/>
            <p:nvPr/>
          </p:nvSpPr>
          <p:spPr>
            <a:xfrm>
              <a:off x="8725142" y="1732934"/>
              <a:ext cx="1874772" cy="170816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600"/>
                </a:spcBef>
              </a:pPr>
              <a:r>
                <a:rPr lang="en-US" b="1" dirty="0">
                  <a:latin typeface="Tahoma" panose="020B0604030504040204" pitchFamily="34" charset="0"/>
                  <a:ea typeface="Tahoma" panose="020B0604030504040204" pitchFamily="34" charset="0"/>
                  <a:cs typeface="Tahoma" panose="020B0604030504040204" pitchFamily="34" charset="0"/>
                </a:rPr>
                <a:t>Choices</a:t>
              </a:r>
            </a:p>
          </p:txBody>
        </p:sp>
        <p:pic>
          <p:nvPicPr>
            <p:cNvPr id="21" name="Picture 2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909207" y="1716625"/>
              <a:ext cx="1587192" cy="1353544"/>
            </a:xfrm>
            <a:prstGeom prst="rect">
              <a:avLst/>
            </a:prstGeom>
          </p:spPr>
        </p:pic>
      </p:grpSp>
      <p:grpSp>
        <p:nvGrpSpPr>
          <p:cNvPr id="24" name="Group 23"/>
          <p:cNvGrpSpPr/>
          <p:nvPr/>
        </p:nvGrpSpPr>
        <p:grpSpPr>
          <a:xfrm>
            <a:off x="6692357" y="3077690"/>
            <a:ext cx="1874772" cy="1785104"/>
            <a:chOff x="3612268" y="3077690"/>
            <a:chExt cx="1874772" cy="1785104"/>
          </a:xfrm>
        </p:grpSpPr>
        <p:sp>
          <p:nvSpPr>
            <p:cNvPr id="50" name="TextBox 49"/>
            <p:cNvSpPr txBox="1"/>
            <p:nvPr/>
          </p:nvSpPr>
          <p:spPr>
            <a:xfrm>
              <a:off x="3612268" y="3077690"/>
              <a:ext cx="1874772" cy="1785104"/>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1200"/>
                </a:spcBef>
              </a:pPr>
              <a:r>
                <a:rPr lang="en-US" b="1" dirty="0">
                  <a:latin typeface="Tahoma" panose="020B0604030504040204" pitchFamily="34" charset="0"/>
                  <a:ea typeface="Tahoma" panose="020B0604030504040204" pitchFamily="34" charset="0"/>
                  <a:cs typeface="Tahoma" panose="020B0604030504040204" pitchFamily="34" charset="0"/>
                </a:rPr>
                <a:t>I want</a:t>
              </a:r>
            </a:p>
          </p:txBody>
        </p:sp>
        <p:pic>
          <p:nvPicPr>
            <p:cNvPr id="20" name="Picture 1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716092" y="3244764"/>
              <a:ext cx="1630307" cy="1390312"/>
            </a:xfrm>
            <a:prstGeom prst="rect">
              <a:avLst/>
            </a:prstGeom>
          </p:spPr>
        </p:pic>
      </p:grpSp>
      <p:grpSp>
        <p:nvGrpSpPr>
          <p:cNvPr id="25" name="Group 24"/>
          <p:cNvGrpSpPr/>
          <p:nvPr/>
        </p:nvGrpSpPr>
        <p:grpSpPr>
          <a:xfrm>
            <a:off x="9831662" y="3076960"/>
            <a:ext cx="1874772" cy="1785104"/>
            <a:chOff x="9863745" y="2756120"/>
            <a:chExt cx="1874772" cy="1785104"/>
          </a:xfrm>
        </p:grpSpPr>
        <p:sp>
          <p:nvSpPr>
            <p:cNvPr id="53" name="TextBox 52"/>
            <p:cNvSpPr txBox="1"/>
            <p:nvPr/>
          </p:nvSpPr>
          <p:spPr>
            <a:xfrm>
              <a:off x="9863745" y="2756120"/>
              <a:ext cx="1874772" cy="1785104"/>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1200"/>
                </a:spcBef>
              </a:pPr>
              <a:r>
                <a:rPr lang="en-US" b="1" dirty="0">
                  <a:latin typeface="Tahoma" panose="020B0604030504040204" pitchFamily="34" charset="0"/>
                  <a:ea typeface="Tahoma" panose="020B0604030504040204" pitchFamily="34" charset="0"/>
                  <a:cs typeface="Tahoma" panose="020B0604030504040204" pitchFamily="34" charset="0"/>
                </a:rPr>
                <a:t>I need</a:t>
              </a:r>
            </a:p>
          </p:txBody>
        </p:sp>
        <p:pic>
          <p:nvPicPr>
            <p:cNvPr id="16" name="Picture 1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904958" y="2813665"/>
              <a:ext cx="1730044" cy="1475367"/>
            </a:xfrm>
            <a:prstGeom prst="rect">
              <a:avLst/>
            </a:prstGeom>
          </p:spPr>
        </p:pic>
      </p:grpSp>
      <p:grpSp>
        <p:nvGrpSpPr>
          <p:cNvPr id="46" name="Group 45"/>
          <p:cNvGrpSpPr/>
          <p:nvPr/>
        </p:nvGrpSpPr>
        <p:grpSpPr>
          <a:xfrm>
            <a:off x="5227872" y="4990585"/>
            <a:ext cx="6887774" cy="1612811"/>
            <a:chOff x="5211830" y="4990585"/>
            <a:chExt cx="6887774" cy="1612811"/>
          </a:xfrm>
        </p:grpSpPr>
        <p:sp>
          <p:nvSpPr>
            <p:cNvPr id="48" name="Rectangle 47"/>
            <p:cNvSpPr/>
            <p:nvPr/>
          </p:nvSpPr>
          <p:spPr>
            <a:xfrm>
              <a:off x="5211830" y="4990585"/>
              <a:ext cx="6887774" cy="1612811"/>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362543" y="5119215"/>
              <a:ext cx="6627292" cy="1356986"/>
              <a:chOff x="5362543" y="5119215"/>
              <a:chExt cx="6627292" cy="1356986"/>
            </a:xfrm>
          </p:grpSpPr>
          <p:grpSp>
            <p:nvGrpSpPr>
              <p:cNvPr id="51" name="Group 50"/>
              <p:cNvGrpSpPr/>
              <p:nvPr/>
            </p:nvGrpSpPr>
            <p:grpSpPr>
              <a:xfrm>
                <a:off x="5362543" y="5121586"/>
                <a:ext cx="1230894" cy="1354217"/>
                <a:chOff x="5362543" y="5108523"/>
                <a:chExt cx="1230894" cy="1354217"/>
              </a:xfrm>
            </p:grpSpPr>
            <p:sp>
              <p:nvSpPr>
                <p:cNvPr id="67" name="TextBox 66"/>
                <p:cNvSpPr txBox="1"/>
                <p:nvPr/>
              </p:nvSpPr>
              <p:spPr>
                <a:xfrm>
                  <a:off x="5362543" y="5108523"/>
                  <a:ext cx="1230894" cy="1354217"/>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n-US" b="1" dirty="0">
                      <a:latin typeface="Tahoma" panose="020B0604030504040204" pitchFamily="34" charset="0"/>
                      <a:ea typeface="Tahoma" panose="020B0604030504040204" pitchFamily="34" charset="0"/>
                      <a:cs typeface="Tahoma" panose="020B0604030504040204" pitchFamily="34" charset="0"/>
                    </a:rPr>
                    <a:t>I feel</a:t>
                  </a:r>
                </a:p>
              </p:txBody>
            </p:sp>
            <p:pic>
              <p:nvPicPr>
                <p:cNvPr id="68" name="Picture 6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397580" y="5142338"/>
                  <a:ext cx="1156974" cy="986658"/>
                </a:xfrm>
                <a:prstGeom prst="rect">
                  <a:avLst/>
                </a:prstGeom>
              </p:spPr>
            </p:pic>
          </p:grpSp>
          <p:grpSp>
            <p:nvGrpSpPr>
              <p:cNvPr id="52" name="Group 51"/>
              <p:cNvGrpSpPr/>
              <p:nvPr/>
            </p:nvGrpSpPr>
            <p:grpSpPr>
              <a:xfrm>
                <a:off x="6607576" y="5119881"/>
                <a:ext cx="1283361" cy="1354217"/>
                <a:chOff x="6607577" y="5119881"/>
                <a:chExt cx="1256406" cy="1354217"/>
              </a:xfrm>
            </p:grpSpPr>
            <p:sp>
              <p:nvSpPr>
                <p:cNvPr id="65" name="TextBox 64"/>
                <p:cNvSpPr txBox="1"/>
                <p:nvPr/>
              </p:nvSpPr>
              <p:spPr>
                <a:xfrm>
                  <a:off x="6607577" y="5119881"/>
                  <a:ext cx="1256406" cy="1354217"/>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n-US" b="1" dirty="0">
                      <a:latin typeface="Tahoma" panose="020B0604030504040204" pitchFamily="34" charset="0"/>
                      <a:ea typeface="Tahoma" panose="020B0604030504040204" pitchFamily="34" charset="0"/>
                      <a:cs typeface="Tahoma" panose="020B0604030504040204" pitchFamily="34" charset="0"/>
                    </a:rPr>
                    <a:t>Happy</a:t>
                  </a:r>
                </a:p>
              </p:txBody>
            </p:sp>
            <p:pic>
              <p:nvPicPr>
                <p:cNvPr id="66" name="Picture 6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668431" y="5173019"/>
                  <a:ext cx="1147512" cy="978589"/>
                </a:xfrm>
                <a:prstGeom prst="rect">
                  <a:avLst/>
                </a:prstGeom>
              </p:spPr>
            </p:pic>
          </p:grpSp>
          <p:grpSp>
            <p:nvGrpSpPr>
              <p:cNvPr id="54" name="Group 53"/>
              <p:cNvGrpSpPr/>
              <p:nvPr/>
            </p:nvGrpSpPr>
            <p:grpSpPr>
              <a:xfrm>
                <a:off x="7890938" y="5119215"/>
                <a:ext cx="1368792" cy="1354217"/>
                <a:chOff x="7890938" y="5106152"/>
                <a:chExt cx="1368792" cy="1354217"/>
              </a:xfrm>
            </p:grpSpPr>
            <p:sp>
              <p:nvSpPr>
                <p:cNvPr id="63" name="TextBox 62"/>
                <p:cNvSpPr txBox="1"/>
                <p:nvPr/>
              </p:nvSpPr>
              <p:spPr>
                <a:xfrm>
                  <a:off x="7890938" y="5106152"/>
                  <a:ext cx="1368792" cy="1354217"/>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n-US" b="1" dirty="0">
                      <a:latin typeface="Tahoma" panose="020B0604030504040204" pitchFamily="34" charset="0"/>
                      <a:ea typeface="Tahoma" panose="020B0604030504040204" pitchFamily="34" charset="0"/>
                      <a:cs typeface="Tahoma" panose="020B0604030504040204" pitchFamily="34" charset="0"/>
                    </a:rPr>
                    <a:t>Sad</a:t>
                  </a:r>
                </a:p>
              </p:txBody>
            </p:sp>
            <p:pic>
              <p:nvPicPr>
                <p:cNvPr id="64" name="Picture 63"/>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041980" y="5106152"/>
                  <a:ext cx="1161367" cy="990404"/>
                </a:xfrm>
                <a:prstGeom prst="rect">
                  <a:avLst/>
                </a:prstGeom>
              </p:spPr>
            </p:pic>
          </p:grpSp>
          <p:grpSp>
            <p:nvGrpSpPr>
              <p:cNvPr id="55" name="Group 54"/>
              <p:cNvGrpSpPr/>
              <p:nvPr/>
            </p:nvGrpSpPr>
            <p:grpSpPr>
              <a:xfrm>
                <a:off x="9280555" y="5121984"/>
                <a:ext cx="1347846" cy="1354217"/>
                <a:chOff x="9280555" y="5108921"/>
                <a:chExt cx="1347846" cy="1354217"/>
              </a:xfrm>
            </p:grpSpPr>
            <p:sp>
              <p:nvSpPr>
                <p:cNvPr id="59" name="TextBox 58"/>
                <p:cNvSpPr txBox="1"/>
                <p:nvPr/>
              </p:nvSpPr>
              <p:spPr>
                <a:xfrm>
                  <a:off x="9280555" y="5108921"/>
                  <a:ext cx="1347846" cy="1354217"/>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n-US" b="1" dirty="0">
                      <a:latin typeface="Tahoma" panose="020B0604030504040204" pitchFamily="34" charset="0"/>
                      <a:ea typeface="Tahoma" panose="020B0604030504040204" pitchFamily="34" charset="0"/>
                      <a:cs typeface="Tahoma" panose="020B0604030504040204" pitchFamily="34" charset="0"/>
                    </a:rPr>
                    <a:t>Mad</a:t>
                  </a:r>
                </a:p>
              </p:txBody>
            </p:sp>
            <p:pic>
              <p:nvPicPr>
                <p:cNvPr id="62" name="Picture 61"/>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9341516" y="5119881"/>
                  <a:ext cx="1225925" cy="1045459"/>
                </a:xfrm>
                <a:prstGeom prst="rect">
                  <a:avLst/>
                </a:prstGeom>
              </p:spPr>
            </p:pic>
          </p:grpSp>
          <p:grpSp>
            <p:nvGrpSpPr>
              <p:cNvPr id="56" name="Group 55"/>
              <p:cNvGrpSpPr/>
              <p:nvPr/>
            </p:nvGrpSpPr>
            <p:grpSpPr>
              <a:xfrm>
                <a:off x="10628401" y="5121586"/>
                <a:ext cx="1361434" cy="1354217"/>
                <a:chOff x="10628401" y="5108523"/>
                <a:chExt cx="1361434" cy="1354217"/>
              </a:xfrm>
            </p:grpSpPr>
            <p:sp>
              <p:nvSpPr>
                <p:cNvPr id="57" name="TextBox 56"/>
                <p:cNvSpPr txBox="1"/>
                <p:nvPr/>
              </p:nvSpPr>
              <p:spPr>
                <a:xfrm>
                  <a:off x="10628401" y="5108523"/>
                  <a:ext cx="1361434" cy="1354217"/>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n-US" b="1" dirty="0">
                      <a:latin typeface="Tahoma" panose="020B0604030504040204" pitchFamily="34" charset="0"/>
                      <a:ea typeface="Tahoma" panose="020B0604030504040204" pitchFamily="34" charset="0"/>
                      <a:cs typeface="Tahoma" panose="020B0604030504040204" pitchFamily="34" charset="0"/>
                    </a:rPr>
                    <a:t>Scared</a:t>
                  </a:r>
                </a:p>
              </p:txBody>
            </p:sp>
            <p:pic>
              <p:nvPicPr>
                <p:cNvPr id="58" name="Picture 57"/>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0717795" y="5171511"/>
                  <a:ext cx="1142168" cy="974032"/>
                </a:xfrm>
                <a:prstGeom prst="rect">
                  <a:avLst/>
                </a:prstGeom>
              </p:spPr>
            </p:pic>
          </p:grpSp>
        </p:grpSp>
      </p:grpSp>
      <p:pic>
        <p:nvPicPr>
          <p:cNvPr id="69" name="Picture 68"/>
          <p:cNvPicPr>
            <a:picLocks noChangeAspect="1"/>
          </p:cNvPicPr>
          <p:nvPr/>
        </p:nvPicPr>
        <p:blipFill rotWithShape="1">
          <a:blip r:embed="rId21"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Tree>
    <p:extLst>
      <p:ext uri="{BB962C8B-B14F-4D97-AF65-F5344CB8AC3E}">
        <p14:creationId xmlns:p14="http://schemas.microsoft.com/office/powerpoint/2010/main" val="11148554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1780"/>
            <a:ext cx="12192000" cy="6949780"/>
          </a:xfrm>
          <a:prstGeom prst="rect">
            <a:avLst/>
          </a:prstGeom>
        </p:spPr>
      </p:pic>
      <p:sp>
        <p:nvSpPr>
          <p:cNvPr id="6" name="Rectangle 5"/>
          <p:cNvSpPr/>
          <p:nvPr/>
        </p:nvSpPr>
        <p:spPr>
          <a:xfrm>
            <a:off x="2552699" y="1188857"/>
            <a:ext cx="7407337" cy="1200329"/>
          </a:xfrm>
          <a:prstGeom prst="rect">
            <a:avLst/>
          </a:prstGeom>
          <a:ln w="57150">
            <a:solidFill>
              <a:schemeClr val="tx1"/>
            </a:solidFill>
          </a:ln>
        </p:spPr>
        <p:txBody>
          <a:bodyPr wrap="square">
            <a:spAutoFit/>
          </a:bodyPr>
          <a:lstStyle/>
          <a:p>
            <a:pPr algn="ctr"/>
            <a:r>
              <a:rPr lang="en-US" sz="3600" dirty="0">
                <a:latin typeface="Tahoma" panose="020B0604030504040204" pitchFamily="34" charset="0"/>
                <a:ea typeface="Tahoma" panose="020B0604030504040204" pitchFamily="34" charset="0"/>
                <a:cs typeface="Tahoma" panose="020B0604030504040204" pitchFamily="34" charset="0"/>
              </a:rPr>
              <a:t>What Healthy Relationship Toolbox Tool did we add today?</a:t>
            </a:r>
          </a:p>
        </p:txBody>
      </p:sp>
      <p:grpSp>
        <p:nvGrpSpPr>
          <p:cNvPr id="4" name="Group 3"/>
          <p:cNvGrpSpPr/>
          <p:nvPr/>
        </p:nvGrpSpPr>
        <p:grpSpPr>
          <a:xfrm>
            <a:off x="495299" y="2808138"/>
            <a:ext cx="11201401" cy="1980772"/>
            <a:chOff x="523145" y="3766783"/>
            <a:chExt cx="11201401" cy="1980772"/>
          </a:xfrm>
        </p:grpSpPr>
        <p:sp>
          <p:nvSpPr>
            <p:cNvPr id="2" name="Oval 1"/>
            <p:cNvSpPr/>
            <p:nvPr/>
          </p:nvSpPr>
          <p:spPr>
            <a:xfrm>
              <a:off x="1286489" y="4691267"/>
              <a:ext cx="980661" cy="993913"/>
            </a:xfrm>
            <a:prstGeom prst="ellipse">
              <a:avLst/>
            </a:prstGeom>
            <a:solidFill>
              <a:schemeClr val="accent5">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5675214" y="4691267"/>
              <a:ext cx="980661" cy="993913"/>
            </a:xfrm>
            <a:prstGeom prst="ellipse">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9960037" y="4753642"/>
              <a:ext cx="980661" cy="993913"/>
            </a:xfrm>
            <a:prstGeom prst="ellipse">
              <a:avLst/>
            </a:prstGeom>
            <a:solidFill>
              <a:schemeClr val="accent6">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1484243" y="4753642"/>
              <a:ext cx="782907" cy="830997"/>
            </a:xfrm>
            <a:prstGeom prst="rect">
              <a:avLst/>
            </a:prstGeom>
            <a:noFill/>
          </p:spPr>
          <p:txBody>
            <a:bodyPr wrap="square" rtlCol="0">
              <a:spAutoFit/>
            </a:bodyPr>
            <a:lstStyle/>
            <a:p>
              <a:r>
                <a:rPr lang="en-US" sz="4800" b="1" dirty="0">
                  <a:latin typeface="Tahoma" panose="020B0604030504040204" pitchFamily="34" charset="0"/>
                  <a:ea typeface="Tahoma" panose="020B0604030504040204" pitchFamily="34" charset="0"/>
                  <a:cs typeface="Tahoma" panose="020B0604030504040204" pitchFamily="34" charset="0"/>
                </a:rPr>
                <a:t>1</a:t>
              </a:r>
            </a:p>
          </p:txBody>
        </p:sp>
        <p:sp>
          <p:nvSpPr>
            <p:cNvPr id="14" name="TextBox 13"/>
            <p:cNvSpPr txBox="1"/>
            <p:nvPr/>
          </p:nvSpPr>
          <p:spPr>
            <a:xfrm>
              <a:off x="5872968" y="4753642"/>
              <a:ext cx="782907" cy="830997"/>
            </a:xfrm>
            <a:prstGeom prst="rect">
              <a:avLst/>
            </a:prstGeom>
            <a:noFill/>
          </p:spPr>
          <p:txBody>
            <a:bodyPr wrap="square" rtlCol="0">
              <a:spAutoFit/>
            </a:bodyPr>
            <a:lstStyle/>
            <a:p>
              <a:r>
                <a:rPr lang="en-US" sz="4800" b="1" dirty="0">
                  <a:latin typeface="Tahoma" panose="020B0604030504040204" pitchFamily="34" charset="0"/>
                  <a:ea typeface="Tahoma" panose="020B0604030504040204" pitchFamily="34" charset="0"/>
                  <a:cs typeface="Tahoma" panose="020B0604030504040204" pitchFamily="34" charset="0"/>
                </a:rPr>
                <a:t>2</a:t>
              </a:r>
            </a:p>
          </p:txBody>
        </p:sp>
        <p:sp>
          <p:nvSpPr>
            <p:cNvPr id="15" name="TextBox 14"/>
            <p:cNvSpPr txBox="1"/>
            <p:nvPr/>
          </p:nvSpPr>
          <p:spPr>
            <a:xfrm>
              <a:off x="10182010" y="4830991"/>
              <a:ext cx="782907" cy="830997"/>
            </a:xfrm>
            <a:prstGeom prst="rect">
              <a:avLst/>
            </a:prstGeom>
            <a:noFill/>
          </p:spPr>
          <p:txBody>
            <a:bodyPr wrap="square" rtlCol="0">
              <a:spAutoFit/>
            </a:bodyPr>
            <a:lstStyle/>
            <a:p>
              <a:r>
                <a:rPr lang="en-US" sz="4800" b="1" dirty="0">
                  <a:latin typeface="Tahoma" panose="020B0604030504040204" pitchFamily="34" charset="0"/>
                  <a:ea typeface="Tahoma" panose="020B0604030504040204" pitchFamily="34" charset="0"/>
                  <a:cs typeface="Tahoma" panose="020B0604030504040204" pitchFamily="34" charset="0"/>
                </a:rPr>
                <a:t>3</a:t>
              </a:r>
            </a:p>
          </p:txBody>
        </p:sp>
        <p:sp>
          <p:nvSpPr>
            <p:cNvPr id="18" name="Rectangle 17"/>
            <p:cNvSpPr/>
            <p:nvPr/>
          </p:nvSpPr>
          <p:spPr>
            <a:xfrm>
              <a:off x="523145" y="3766783"/>
              <a:ext cx="2705101" cy="400110"/>
            </a:xfrm>
            <a:prstGeom prst="rect">
              <a:avLst/>
            </a:prstGeom>
            <a:ln w="57150">
              <a:solidFill>
                <a:schemeClr val="tx1"/>
              </a:solidFill>
            </a:ln>
          </p:spPr>
          <p:txBody>
            <a:bodyPr wrap="square">
              <a:sp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You Statements</a:t>
              </a:r>
            </a:p>
          </p:txBody>
        </p:sp>
        <p:sp>
          <p:nvSpPr>
            <p:cNvPr id="19" name="Rectangle 18"/>
            <p:cNvSpPr/>
            <p:nvPr/>
          </p:nvSpPr>
          <p:spPr>
            <a:xfrm>
              <a:off x="4803045" y="3766783"/>
              <a:ext cx="2705101" cy="400110"/>
            </a:xfrm>
            <a:prstGeom prst="rect">
              <a:avLst/>
            </a:prstGeom>
            <a:ln w="57150">
              <a:solidFill>
                <a:schemeClr val="tx1"/>
              </a:solidFill>
            </a:ln>
          </p:spPr>
          <p:txBody>
            <a:bodyPr wrap="square">
              <a:sp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I Statements</a:t>
              </a:r>
            </a:p>
          </p:txBody>
        </p:sp>
        <p:sp>
          <p:nvSpPr>
            <p:cNvPr id="20" name="Rectangle 19"/>
            <p:cNvSpPr/>
            <p:nvPr/>
          </p:nvSpPr>
          <p:spPr>
            <a:xfrm>
              <a:off x="9019445" y="3766783"/>
              <a:ext cx="2705101" cy="400110"/>
            </a:xfrm>
            <a:prstGeom prst="rect">
              <a:avLst/>
            </a:prstGeom>
            <a:ln w="57150">
              <a:solidFill>
                <a:schemeClr val="tx1"/>
              </a:solidFill>
            </a:ln>
          </p:spPr>
          <p:txBody>
            <a:bodyPr wrap="square">
              <a:sp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Aggressive Language</a:t>
              </a:r>
            </a:p>
          </p:txBody>
        </p:sp>
      </p:grpSp>
      <p:pic>
        <p:nvPicPr>
          <p:cNvPr id="16" name="Picture 15"/>
          <p:cNvPicPr>
            <a:picLocks noChangeAspect="1"/>
          </p:cNvPicPr>
          <p:nvPr/>
        </p:nvPicPr>
        <p:blipFill rotWithShape="1">
          <a:blip r:embed="rId4" cstate="print">
            <a:extLst>
              <a:ext uri="{28A0092B-C50C-407E-A947-70E740481C1C}">
                <a14:useLocalDpi xmlns:a14="http://schemas.microsoft.com/office/drawing/2010/main" val="0"/>
              </a:ext>
            </a:extLst>
          </a:blip>
          <a:srcRect t="29553" r="80478" b="19416"/>
          <a:stretch/>
        </p:blipFill>
        <p:spPr>
          <a:xfrm>
            <a:off x="101974" y="3429001"/>
            <a:ext cx="1094164" cy="1612202"/>
          </a:xfrm>
          <a:prstGeom prst="rect">
            <a:avLst/>
          </a:prstGeom>
        </p:spPr>
      </p:pic>
      <p:pic>
        <p:nvPicPr>
          <p:cNvPr id="17" name="Picture 16"/>
          <p:cNvPicPr>
            <a:picLocks noChangeAspect="1"/>
          </p:cNvPicPr>
          <p:nvPr/>
        </p:nvPicPr>
        <p:blipFill rotWithShape="1">
          <a:blip r:embed="rId4">
            <a:extLst>
              <a:ext uri="{28A0092B-C50C-407E-A947-70E740481C1C}">
                <a14:useLocalDpi xmlns:a14="http://schemas.microsoft.com/office/drawing/2010/main" val="0"/>
              </a:ext>
            </a:extLst>
          </a:blip>
          <a:srcRect l="20491" t="29038" r="65078" b="19587"/>
          <a:stretch/>
        </p:blipFill>
        <p:spPr>
          <a:xfrm>
            <a:off x="4787230" y="3429000"/>
            <a:ext cx="896510" cy="1799039"/>
          </a:xfrm>
          <a:prstGeom prst="rect">
            <a:avLst/>
          </a:prstGeom>
        </p:spPr>
      </p:pic>
      <p:pic>
        <p:nvPicPr>
          <p:cNvPr id="21" name="Picture 20"/>
          <p:cNvPicPr>
            <a:picLocks noChangeAspect="1"/>
          </p:cNvPicPr>
          <p:nvPr/>
        </p:nvPicPr>
        <p:blipFill rotWithShape="1">
          <a:blip r:embed="rId4" cstate="print">
            <a:extLst>
              <a:ext uri="{28A0092B-C50C-407E-A947-70E740481C1C}">
                <a14:useLocalDpi xmlns:a14="http://schemas.microsoft.com/office/drawing/2010/main" val="0"/>
              </a:ext>
            </a:extLst>
          </a:blip>
          <a:srcRect l="33743" t="25344" r="49114" b="19845"/>
          <a:stretch/>
        </p:blipFill>
        <p:spPr>
          <a:xfrm>
            <a:off x="8918081" y="3337220"/>
            <a:ext cx="983866" cy="1773182"/>
          </a:xfrm>
          <a:prstGeom prst="rect">
            <a:avLst/>
          </a:prstGeom>
        </p:spPr>
      </p:pic>
      <p:pic>
        <p:nvPicPr>
          <p:cNvPr id="24" name="Picture 23"/>
          <p:cNvPicPr>
            <a:picLocks noChangeAspect="1"/>
          </p:cNvPicPr>
          <p:nvPr/>
        </p:nvPicPr>
        <p:blipFill rotWithShape="1">
          <a:blip r:embed="rId5"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23" name="Footer Placeholder 3"/>
          <p:cNvSpPr txBox="1">
            <a:spLocks/>
          </p:cNvSpPr>
          <p:nvPr/>
        </p:nvSpPr>
        <p:spPr>
          <a:xfrm>
            <a:off x="8365787" y="6439711"/>
            <a:ext cx="3826213"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b="1" dirty="0">
                <a:solidFill>
                  <a:schemeClr val="tx1"/>
                </a:solidFill>
              </a:rPr>
              <a:t>© 2026 SAFE Disability Services Program</a:t>
            </a:r>
          </a:p>
        </p:txBody>
      </p:sp>
    </p:spTree>
    <p:extLst>
      <p:ext uri="{BB962C8B-B14F-4D97-AF65-F5344CB8AC3E}">
        <p14:creationId xmlns:p14="http://schemas.microsoft.com/office/powerpoint/2010/main" val="41046548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084265" y="2930632"/>
            <a:ext cx="10023470" cy="646331"/>
          </a:xfrm>
          <a:prstGeom prst="rect">
            <a:avLst/>
          </a:prstGeom>
          <a:noFill/>
          <a:ln w="57150">
            <a:solidFill>
              <a:schemeClr val="tx1"/>
            </a:solidFill>
          </a:ln>
        </p:spPr>
        <p:txBody>
          <a:bodyPr wrap="square" rtlCol="0">
            <a:spAutoFit/>
          </a:bodyPr>
          <a:lstStyle/>
          <a:p>
            <a:pPr algn="ctr"/>
            <a:r>
              <a:rPr lang="en-US" sz="3600" dirty="0">
                <a:latin typeface="Tahoma" panose="020B0604030504040204" pitchFamily="34" charset="0"/>
                <a:ea typeface="Tahoma" panose="020B0604030504040204" pitchFamily="34" charset="0"/>
                <a:cs typeface="Tahoma" panose="020B0604030504040204" pitchFamily="34" charset="0"/>
              </a:rPr>
              <a:t>Why is self-advocacy important?</a:t>
            </a:r>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9" name="Footer Placeholder 3"/>
          <p:cNvSpPr txBox="1">
            <a:spLocks/>
          </p:cNvSpPr>
          <p:nvPr/>
        </p:nvSpPr>
        <p:spPr>
          <a:xfrm>
            <a:off x="8365787" y="6439711"/>
            <a:ext cx="3826213"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b="1" dirty="0">
                <a:solidFill>
                  <a:schemeClr val="tx1"/>
                </a:solidFill>
              </a:rPr>
              <a:t>© 2026 SAFE Disability Services Program</a:t>
            </a:r>
          </a:p>
        </p:txBody>
      </p:sp>
    </p:spTree>
    <p:extLst>
      <p:ext uri="{BB962C8B-B14F-4D97-AF65-F5344CB8AC3E}">
        <p14:creationId xmlns:p14="http://schemas.microsoft.com/office/powerpoint/2010/main" val="41121381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22" y="0"/>
            <a:ext cx="12229322" cy="6858000"/>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7" name="Footer Placeholder 3"/>
          <p:cNvSpPr txBox="1">
            <a:spLocks/>
          </p:cNvSpPr>
          <p:nvPr/>
        </p:nvSpPr>
        <p:spPr>
          <a:xfrm>
            <a:off x="8365787" y="6439711"/>
            <a:ext cx="3826213"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b="1" dirty="0">
                <a:solidFill>
                  <a:schemeClr val="tx1"/>
                </a:solidFill>
              </a:rPr>
              <a:t>© 2026 SAFE Disability Services Program</a:t>
            </a:r>
          </a:p>
        </p:txBody>
      </p:sp>
    </p:spTree>
    <p:extLst>
      <p:ext uri="{BB962C8B-B14F-4D97-AF65-F5344CB8AC3E}">
        <p14:creationId xmlns:p14="http://schemas.microsoft.com/office/powerpoint/2010/main" val="2322528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77386"/>
          <a:stretch/>
        </p:blipFill>
        <p:spPr>
          <a:xfrm>
            <a:off x="0" y="5307106"/>
            <a:ext cx="12192000" cy="1550894"/>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
        <p:nvSpPr>
          <p:cNvPr id="6" name="Footer Placeholder 3"/>
          <p:cNvSpPr txBox="1">
            <a:spLocks/>
          </p:cNvSpPr>
          <p:nvPr/>
        </p:nvSpPr>
        <p:spPr>
          <a:xfrm>
            <a:off x="8365787" y="6439711"/>
            <a:ext cx="3826213"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all" spc="0" normalizeH="0" baseline="0" noProof="0" dirty="0">
                <a:ln>
                  <a:noFill/>
                </a:ln>
                <a:solidFill>
                  <a:prstClr val="black"/>
                </a:solidFill>
                <a:effectLst/>
                <a:uLnTx/>
                <a:uFillTx/>
                <a:latin typeface="Verdana"/>
                <a:ea typeface="+mn-ea"/>
              </a:rPr>
              <a:t>© 2026 SAFE Disability Services Program</a:t>
            </a:r>
          </a:p>
        </p:txBody>
      </p:sp>
      <p:pic>
        <p:nvPicPr>
          <p:cNvPr id="5" name="Picture 4">
            <a:extLst>
              <a:ext uri="{FF2B5EF4-FFF2-40B4-BE49-F238E27FC236}">
                <a16:creationId xmlns:a16="http://schemas.microsoft.com/office/drawing/2014/main" id="{9F049550-7214-0C02-B6DA-6C68B6E05578}"/>
              </a:ext>
            </a:extLst>
          </p:cNvPr>
          <p:cNvPicPr>
            <a:picLocks noChangeAspect="1"/>
          </p:cNvPicPr>
          <p:nvPr/>
        </p:nvPicPr>
        <p:blipFill>
          <a:blip r:embed="rId5"/>
          <a:stretch>
            <a:fillRect/>
          </a:stretch>
        </p:blipFill>
        <p:spPr>
          <a:xfrm>
            <a:off x="137652" y="2344628"/>
            <a:ext cx="3303638" cy="1217525"/>
          </a:xfrm>
          <a:prstGeom prst="rect">
            <a:avLst/>
          </a:prstGeom>
        </p:spPr>
      </p:pic>
      <p:sp>
        <p:nvSpPr>
          <p:cNvPr id="2" name="Rectangle 1">
            <a:extLst>
              <a:ext uri="{FF2B5EF4-FFF2-40B4-BE49-F238E27FC236}">
                <a16:creationId xmlns:a16="http://schemas.microsoft.com/office/drawing/2014/main" id="{F61CB593-032E-5735-7B45-1939AEBA07B6}"/>
              </a:ext>
            </a:extLst>
          </p:cNvPr>
          <p:cNvSpPr>
            <a:spLocks noChangeArrowheads="1"/>
          </p:cNvSpPr>
          <p:nvPr/>
        </p:nvSpPr>
        <p:spPr bwMode="auto">
          <a:xfrm rot="10800000" flipV="1">
            <a:off x="3235672" y="2250895"/>
            <a:ext cx="8667838"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panose="020F0502020204030204"/>
                <a:ea typeface="+mn-ea"/>
                <a:cs typeface="+mn-cs"/>
              </a:rPr>
              <a:t>This work is supported by the Texas Council for Developmental Disabilities through a grant from the U.S. Administration for Community Living (ACL), Department of Health and Human Services (HHS), Washington, D.C. 20201 with a 100% federal funding award totaling $6,161,072. Council efforts are those of the grantee and do not necessarily represent the official views of nor are endorsed by ACL, HHS, or the U.S. government.</a:t>
            </a:r>
          </a:p>
        </p:txBody>
      </p:sp>
    </p:spTree>
    <p:extLst>
      <p:ext uri="{BB962C8B-B14F-4D97-AF65-F5344CB8AC3E}">
        <p14:creationId xmlns:p14="http://schemas.microsoft.com/office/powerpoint/2010/main" val="28452454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77386"/>
          <a:stretch/>
        </p:blipFill>
        <p:spPr>
          <a:xfrm>
            <a:off x="0" y="5307106"/>
            <a:ext cx="12192000" cy="1550894"/>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0807" y="0"/>
            <a:ext cx="2696309" cy="1160616"/>
          </a:xfrm>
          <a:prstGeom prst="rect">
            <a:avLst/>
          </a:prstGeom>
        </p:spPr>
      </p:pic>
      <p:sp>
        <p:nvSpPr>
          <p:cNvPr id="6" name="Rectangle 5"/>
          <p:cNvSpPr/>
          <p:nvPr/>
        </p:nvSpPr>
        <p:spPr>
          <a:xfrm>
            <a:off x="669490" y="1267296"/>
            <a:ext cx="11234020" cy="4493538"/>
          </a:xfrm>
          <a:prstGeom prst="rect">
            <a:avLst/>
          </a:prstGeom>
        </p:spPr>
        <p:txBody>
          <a:bodyPr wrap="square">
            <a:spAutoFit/>
          </a:bodyPr>
          <a:lstStyle/>
          <a:p>
            <a:r>
              <a:rPr lang="en-US" sz="1700" dirty="0">
                <a:latin typeface="Tahoma" panose="020B0604030504040204" pitchFamily="34" charset="0"/>
                <a:ea typeface="Tahoma" panose="020B0604030504040204" pitchFamily="34" charset="0"/>
                <a:cs typeface="Tahoma" panose="020B0604030504040204" pitchFamily="34" charset="0"/>
              </a:rPr>
              <a:t>This curriculum is offered online at no cost. You are free to use the resources in the original format for educational purposes only. Please reference The SAFE Alliance appropriately (citations at bottom of page). </a:t>
            </a:r>
          </a:p>
          <a:p>
            <a:endParaRPr lang="en-US" sz="900" dirty="0">
              <a:latin typeface="Tahoma" panose="020B0604030504040204" pitchFamily="34" charset="0"/>
              <a:ea typeface="Tahoma" panose="020B0604030504040204" pitchFamily="34" charset="0"/>
              <a:cs typeface="Tahoma" panose="020B0604030504040204" pitchFamily="34" charset="0"/>
            </a:endParaRPr>
          </a:p>
          <a:p>
            <a:r>
              <a:rPr lang="en-US" sz="1700" dirty="0">
                <a:latin typeface="Tahoma" panose="020B0604030504040204" pitchFamily="34" charset="0"/>
                <a:ea typeface="Tahoma" panose="020B0604030504040204" pitchFamily="34" charset="0"/>
                <a:cs typeface="Tahoma" panose="020B0604030504040204" pitchFamily="34" charset="0"/>
              </a:rPr>
              <a:t>We ask that you do not alter curriculum images/art, slides, or lesson plan materials. You may not use My Rights My Life (18+ or High School) curriculum for commercial purposes (i.e., selling workshops you facilitate based on MRML curriculum; and/or creating links/websites to re-distribute any materials associated SAFE’s My Rights My Life). </a:t>
            </a:r>
          </a:p>
          <a:p>
            <a:endParaRPr lang="en-US" sz="900" dirty="0">
              <a:latin typeface="Tahoma" panose="020B0604030504040204" pitchFamily="34" charset="0"/>
              <a:ea typeface="Tahoma" panose="020B0604030504040204" pitchFamily="34" charset="0"/>
              <a:cs typeface="Tahoma" panose="020B0604030504040204" pitchFamily="34" charset="0"/>
            </a:endParaRPr>
          </a:p>
          <a:p>
            <a:pPr marR="0" lvl="0">
              <a:spcBef>
                <a:spcPts val="0"/>
              </a:spcBef>
              <a:spcAft>
                <a:spcPts val="0"/>
              </a:spcAft>
            </a:pPr>
            <a:r>
              <a:rPr lang="en-US" sz="1700" dirty="0">
                <a:latin typeface="Tahoma" panose="020B0604030504040204" pitchFamily="34" charset="0"/>
                <a:ea typeface="Tahoma" panose="020B0604030504040204" pitchFamily="34" charset="0"/>
                <a:cs typeface="Tahoma" panose="020B0604030504040204" pitchFamily="34" charset="0"/>
              </a:rPr>
              <a:t>This resource, </a:t>
            </a:r>
            <a:r>
              <a:rPr lang="en-US" sz="1700" i="1" dirty="0">
                <a:latin typeface="Tahoma" panose="020B0604030504040204" pitchFamily="34" charset="0"/>
                <a:ea typeface="Tahoma" panose="020B0604030504040204" pitchFamily="34" charset="0"/>
                <a:cs typeface="Tahoma" panose="020B0604030504040204" pitchFamily="34" charset="0"/>
              </a:rPr>
              <a:t>My Rights My Life: A curriculum for healthier relationships</a:t>
            </a:r>
            <a:r>
              <a:rPr lang="en-US" sz="1700" dirty="0">
                <a:latin typeface="Tahoma" panose="020B0604030504040204" pitchFamily="34" charset="0"/>
                <a:ea typeface="Tahoma" panose="020B0604030504040204" pitchFamily="34" charset="0"/>
                <a:cs typeface="Tahoma" panose="020B0604030504040204" pitchFamily="34" charset="0"/>
              </a:rPr>
              <a:t> for high school students (grades 9-12) is based on the original </a:t>
            </a:r>
            <a:r>
              <a:rPr lang="en-US" sz="1700" i="1" dirty="0">
                <a:latin typeface="Tahoma" panose="020B0604030504040204" pitchFamily="34" charset="0"/>
                <a:ea typeface="Tahoma" panose="020B0604030504040204" pitchFamily="34" charset="0"/>
                <a:cs typeface="Tahoma" panose="020B0604030504040204" pitchFamily="34" charset="0"/>
              </a:rPr>
              <a:t>My Rights My Life: A curriculum for safer relationships </a:t>
            </a:r>
            <a:r>
              <a:rPr lang="en-US" sz="1700" dirty="0">
                <a:latin typeface="Tahoma" panose="020B0604030504040204" pitchFamily="34" charset="0"/>
                <a:ea typeface="Tahoma" panose="020B0604030504040204" pitchFamily="34" charset="0"/>
                <a:cs typeface="Tahoma" panose="020B0604030504040204" pitchFamily="34" charset="0"/>
              </a:rPr>
              <a:t>(age 18+) written by Megan Westmore, Heidi Lersch, and edited by Schwartz, M. (2022). Selling materials from MRML is a copyright violation. </a:t>
            </a:r>
          </a:p>
          <a:p>
            <a:pPr marR="0" lvl="0">
              <a:spcBef>
                <a:spcPts val="0"/>
              </a:spcBef>
              <a:spcAft>
                <a:spcPts val="0"/>
              </a:spcAft>
            </a:pPr>
            <a:endParaRPr lang="en-US" sz="900" dirty="0">
              <a:latin typeface="Tahoma" panose="020B0604030504040204" pitchFamily="34" charset="0"/>
              <a:ea typeface="Tahoma" panose="020B0604030504040204" pitchFamily="34" charset="0"/>
              <a:cs typeface="Tahoma" panose="020B0604030504040204" pitchFamily="34" charset="0"/>
            </a:endParaRPr>
          </a:p>
          <a:p>
            <a:pPr marR="0" lvl="0">
              <a:spcBef>
                <a:spcPts val="0"/>
              </a:spcBef>
              <a:spcAft>
                <a:spcPts val="0"/>
              </a:spcAft>
            </a:pPr>
            <a:r>
              <a:rPr lang="en-US" sz="1700" dirty="0">
                <a:latin typeface="Tahoma" panose="020B0604030504040204" pitchFamily="34" charset="0"/>
                <a:ea typeface="Tahoma" panose="020B0604030504040204" pitchFamily="34" charset="0"/>
                <a:cs typeface="Tahoma" panose="020B0604030504040204" pitchFamily="34" charset="0"/>
              </a:rPr>
              <a:t>Burleson, Anna Belle &amp; Benitez, Sophie (2026) provided light modification and abbreviation to the original          </a:t>
            </a:r>
          </a:p>
          <a:p>
            <a:pPr marR="0" lvl="0">
              <a:spcBef>
                <a:spcPts val="0"/>
              </a:spcBef>
              <a:spcAft>
                <a:spcPts val="0"/>
              </a:spcAft>
            </a:pPr>
            <a:r>
              <a:rPr lang="en-US" sz="1700" dirty="0">
                <a:latin typeface="Tahoma" panose="020B0604030504040204" pitchFamily="34" charset="0"/>
                <a:ea typeface="Tahoma" panose="020B0604030504040204" pitchFamily="34" charset="0"/>
                <a:cs typeface="Tahoma" panose="020B0604030504040204" pitchFamily="34" charset="0"/>
              </a:rPr>
              <a:t>     curriculum (Westmore &amp; Lersch, 2022) to offer an age appropriate resource for High School Students (grades 9-   </a:t>
            </a:r>
          </a:p>
          <a:p>
            <a:pPr marR="0" lvl="0">
              <a:spcBef>
                <a:spcPts val="0"/>
              </a:spcBef>
              <a:spcAft>
                <a:spcPts val="0"/>
              </a:spcAft>
            </a:pPr>
            <a:r>
              <a:rPr lang="en-US" sz="1700" dirty="0">
                <a:latin typeface="Tahoma" panose="020B0604030504040204" pitchFamily="34" charset="0"/>
                <a:ea typeface="Tahoma" panose="020B0604030504040204" pitchFamily="34" charset="0"/>
                <a:cs typeface="Tahoma" panose="020B0604030504040204" pitchFamily="34" charset="0"/>
              </a:rPr>
              <a:t>     12). Schwartz, M. (Ed.). The SAFE Alliance, Austin, Texas.</a:t>
            </a:r>
          </a:p>
          <a:p>
            <a:pPr marR="0" lvl="0">
              <a:spcBef>
                <a:spcPts val="0"/>
              </a:spcBef>
              <a:spcAft>
                <a:spcPts val="0"/>
              </a:spcAft>
            </a:pPr>
            <a:endParaRPr lang="en-US" sz="900" dirty="0">
              <a:latin typeface="Tahoma" panose="020B0604030504040204" pitchFamily="34" charset="0"/>
              <a:ea typeface="Tahoma" panose="020B0604030504040204" pitchFamily="34" charset="0"/>
              <a:cs typeface="Tahoma" panose="020B0604030504040204" pitchFamily="34" charset="0"/>
            </a:endParaRPr>
          </a:p>
          <a:p>
            <a:pPr marR="0" lvl="0">
              <a:spcBef>
                <a:spcPts val="0"/>
              </a:spcBef>
              <a:spcAft>
                <a:spcPts val="0"/>
              </a:spcAft>
            </a:pPr>
            <a:r>
              <a:rPr lang="en-US" sz="1700" dirty="0">
                <a:latin typeface="Tahoma" panose="020B0604030504040204" pitchFamily="34" charset="0"/>
                <a:ea typeface="Tahoma" panose="020B0604030504040204" pitchFamily="34" charset="0"/>
                <a:cs typeface="Tahoma" panose="020B0604030504040204" pitchFamily="34" charset="0"/>
              </a:rPr>
              <a:t>Westmore, M. &amp; Lersch, H. (2022). </a:t>
            </a:r>
            <a:r>
              <a:rPr lang="en-US" sz="1700" i="1" dirty="0">
                <a:latin typeface="Tahoma" panose="020B0604030504040204" pitchFamily="34" charset="0"/>
                <a:ea typeface="Tahoma" panose="020B0604030504040204" pitchFamily="34" charset="0"/>
                <a:cs typeface="Tahoma" panose="020B0604030504040204" pitchFamily="34" charset="0"/>
              </a:rPr>
              <a:t>My rights my life: A curriculum for safer relationships</a:t>
            </a:r>
            <a:r>
              <a:rPr lang="en-US" sz="1700" dirty="0">
                <a:latin typeface="Tahoma" panose="020B0604030504040204" pitchFamily="34" charset="0"/>
                <a:ea typeface="Tahoma" panose="020B0604030504040204" pitchFamily="34" charset="0"/>
                <a:cs typeface="Tahoma" panose="020B0604030504040204" pitchFamily="34" charset="0"/>
              </a:rPr>
              <a:t>.      </a:t>
            </a:r>
          </a:p>
          <a:p>
            <a:pPr marR="0" lvl="0">
              <a:spcBef>
                <a:spcPts val="0"/>
              </a:spcBef>
              <a:spcAft>
                <a:spcPts val="0"/>
              </a:spcAft>
            </a:pPr>
            <a:r>
              <a:rPr lang="en-US" sz="1700" dirty="0">
                <a:latin typeface="Tahoma" panose="020B0604030504040204" pitchFamily="34" charset="0"/>
                <a:ea typeface="Tahoma" panose="020B0604030504040204" pitchFamily="34" charset="0"/>
                <a:cs typeface="Tahoma" panose="020B0604030504040204" pitchFamily="34" charset="0"/>
              </a:rPr>
              <a:t>     Schwartz, M. (Ed.). The SAFE Alliance: Austin, TX. </a:t>
            </a:r>
          </a:p>
          <a:p>
            <a:pPr marR="0" lvl="0">
              <a:spcBef>
                <a:spcPts val="0"/>
              </a:spcBef>
              <a:spcAft>
                <a:spcPts val="0"/>
              </a:spcAft>
            </a:pPr>
            <a:endParaRPr lang="en-US" sz="900" dirty="0">
              <a:latin typeface="Tahoma" panose="020B0604030504040204" pitchFamily="34" charset="0"/>
              <a:ea typeface="Tahoma" panose="020B0604030504040204" pitchFamily="34" charset="0"/>
              <a:cs typeface="Tahoma" panose="020B0604030504040204" pitchFamily="34" charset="0"/>
            </a:endParaRPr>
          </a:p>
          <a:p>
            <a:pPr marR="0" lvl="0">
              <a:spcBef>
                <a:spcPts val="0"/>
              </a:spcBef>
              <a:spcAft>
                <a:spcPts val="0"/>
              </a:spcAft>
            </a:pPr>
            <a:endParaRPr lang="en-US" sz="2000" dirty="0">
              <a:effectLst/>
              <a:latin typeface="Tahoma" panose="020B0604030504040204" pitchFamily="34" charset="0"/>
              <a:ea typeface="Tahoma" panose="020B0604030504040204" pitchFamily="34" charset="0"/>
              <a:cs typeface="Tahoma" panose="020B0604030504040204" pitchFamily="34" charset="0"/>
            </a:endParaRPr>
          </a:p>
        </p:txBody>
      </p:sp>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
        <p:nvSpPr>
          <p:cNvPr id="7" name="Footer Placeholder 3"/>
          <p:cNvSpPr txBox="1">
            <a:spLocks/>
          </p:cNvSpPr>
          <p:nvPr/>
        </p:nvSpPr>
        <p:spPr>
          <a:xfrm>
            <a:off x="8365787" y="6439711"/>
            <a:ext cx="3826213"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b="1" dirty="0">
                <a:solidFill>
                  <a:schemeClr val="tx1"/>
                </a:solidFill>
              </a:rPr>
              <a:t>© 2026 SAFE Disability Services Program</a:t>
            </a:r>
          </a:p>
        </p:txBody>
      </p:sp>
    </p:spTree>
    <p:extLst>
      <p:ext uri="{BB962C8B-B14F-4D97-AF65-F5344CB8AC3E}">
        <p14:creationId xmlns:p14="http://schemas.microsoft.com/office/powerpoint/2010/main" val="3345366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30" y="0"/>
            <a:ext cx="12206748" cy="6858000"/>
          </a:xfrm>
          <a:prstGeom prst="rect">
            <a:avLst/>
          </a:prstGeom>
        </p:spPr>
      </p:pic>
      <p:sp>
        <p:nvSpPr>
          <p:cNvPr id="10" name="TextBox 9"/>
          <p:cNvSpPr txBox="1"/>
          <p:nvPr/>
        </p:nvSpPr>
        <p:spPr>
          <a:xfrm>
            <a:off x="9107408" y="1388277"/>
            <a:ext cx="4369548"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Making choices</a:t>
            </a:r>
          </a:p>
        </p:txBody>
      </p:sp>
      <p:sp>
        <p:nvSpPr>
          <p:cNvPr id="11" name="TextBox 10"/>
          <p:cNvSpPr txBox="1"/>
          <p:nvPr/>
        </p:nvSpPr>
        <p:spPr>
          <a:xfrm>
            <a:off x="3942842" y="2342561"/>
            <a:ext cx="5639956"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Self-advocacy</a:t>
            </a:r>
          </a:p>
        </p:txBody>
      </p:sp>
      <p:sp>
        <p:nvSpPr>
          <p:cNvPr id="12" name="TextBox 11"/>
          <p:cNvSpPr txBox="1"/>
          <p:nvPr/>
        </p:nvSpPr>
        <p:spPr>
          <a:xfrm>
            <a:off x="4723127" y="4653264"/>
            <a:ext cx="3847067"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I Statements practice</a:t>
            </a:r>
          </a:p>
        </p:txBody>
      </p:sp>
      <p:sp>
        <p:nvSpPr>
          <p:cNvPr id="14" name="TextBox 13"/>
          <p:cNvSpPr txBox="1"/>
          <p:nvPr/>
        </p:nvSpPr>
        <p:spPr>
          <a:xfrm>
            <a:off x="8038125" y="5685352"/>
            <a:ext cx="3745107" cy="523220"/>
          </a:xfrm>
          <a:prstGeom prst="rect">
            <a:avLst/>
          </a:prstGeom>
          <a:noFill/>
        </p:spPr>
        <p:txBody>
          <a:bodyPr wrap="square" rtlCol="0">
            <a:spAutoFit/>
          </a:bodyPr>
          <a:lstStyle/>
          <a:p>
            <a:pPr algn="ctr"/>
            <a:r>
              <a:rPr lang="en-US" sz="2800" dirty="0">
                <a:latin typeface="Tahoma" panose="020B0604030504040204" pitchFamily="34" charset="0"/>
                <a:ea typeface="Tahoma" panose="020B0604030504040204" pitchFamily="34" charset="0"/>
                <a:cs typeface="Tahoma" panose="020B0604030504040204" pitchFamily="34" charset="0"/>
              </a:rPr>
              <a:t>Self-advocacy video</a:t>
            </a:r>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t="46545" r="56428" b="8262"/>
          <a:stretch/>
        </p:blipFill>
        <p:spPr>
          <a:xfrm>
            <a:off x="6475849" y="902079"/>
            <a:ext cx="2558062" cy="1495617"/>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25737" r="21447"/>
          <a:stretch/>
        </p:blipFill>
        <p:spPr>
          <a:xfrm>
            <a:off x="2579596" y="1830824"/>
            <a:ext cx="1316657" cy="1405204"/>
          </a:xfrm>
          <a:prstGeom prst="rect">
            <a:avLst/>
          </a:prstGeom>
        </p:spPr>
      </p:pic>
      <p:sp>
        <p:nvSpPr>
          <p:cNvPr id="15" name="TextBox 14"/>
          <p:cNvSpPr txBox="1"/>
          <p:nvPr/>
        </p:nvSpPr>
        <p:spPr>
          <a:xfrm>
            <a:off x="4144606" y="3683931"/>
            <a:ext cx="2688277"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Brain break</a:t>
            </a:r>
          </a:p>
        </p:txBody>
      </p:sp>
      <p:pic>
        <p:nvPicPr>
          <p:cNvPr id="16" name="Picture 15"/>
          <p:cNvPicPr>
            <a:picLocks noChangeAspect="1"/>
          </p:cNvPicPr>
          <p:nvPr/>
        </p:nvPicPr>
        <p:blipFill>
          <a:blip r:embed="rId6"/>
          <a:stretch>
            <a:fillRect/>
          </a:stretch>
        </p:blipFill>
        <p:spPr>
          <a:xfrm>
            <a:off x="2331241" y="3207185"/>
            <a:ext cx="1813365" cy="1269928"/>
          </a:xfrm>
          <a:prstGeom prst="rect">
            <a:avLst/>
          </a:prstGeom>
        </p:spPr>
      </p:pic>
      <p:pic>
        <p:nvPicPr>
          <p:cNvPr id="20" name="Picture 19"/>
          <p:cNvPicPr>
            <a:picLocks noChangeAspect="1"/>
          </p:cNvPicPr>
          <p:nvPr/>
        </p:nvPicPr>
        <p:blipFill rotWithShape="1">
          <a:blip r:embed="rId7" cstate="print">
            <a:extLst>
              <a:ext uri="{28A0092B-C50C-407E-A947-70E740481C1C}">
                <a14:useLocalDpi xmlns:a14="http://schemas.microsoft.com/office/drawing/2010/main" val="0"/>
              </a:ext>
            </a:extLst>
          </a:blip>
          <a:srcRect l="16327" t="59738" r="41600" b="9804"/>
          <a:stretch/>
        </p:blipFill>
        <p:spPr>
          <a:xfrm>
            <a:off x="2579596" y="4471747"/>
            <a:ext cx="2171892" cy="886254"/>
          </a:xfrm>
          <a:prstGeom prst="rect">
            <a:avLst/>
          </a:prstGeom>
        </p:spPr>
      </p:pic>
      <p:pic>
        <p:nvPicPr>
          <p:cNvPr id="21" name="Picture 20"/>
          <p:cNvPicPr>
            <a:picLocks noChangeAspect="1"/>
          </p:cNvPicPr>
          <p:nvPr/>
        </p:nvPicPr>
        <p:blipFill rotWithShape="1">
          <a:blip r:embed="rId8" cstate="print">
            <a:extLst>
              <a:ext uri="{28A0092B-C50C-407E-A947-70E740481C1C}">
                <a14:useLocalDpi xmlns:a14="http://schemas.microsoft.com/office/drawing/2010/main" val="0"/>
              </a:ext>
            </a:extLst>
          </a:blip>
          <a:srcRect l="27474" r="20555" b="39894"/>
          <a:stretch/>
        </p:blipFill>
        <p:spPr>
          <a:xfrm>
            <a:off x="6497375" y="5358001"/>
            <a:ext cx="1667417" cy="1087044"/>
          </a:xfrm>
          <a:prstGeom prst="rect">
            <a:avLst/>
          </a:prstGeom>
        </p:spPr>
      </p:pic>
      <p:pic>
        <p:nvPicPr>
          <p:cNvPr id="22" name="Picture 21"/>
          <p:cNvPicPr>
            <a:picLocks noChangeAspect="1"/>
          </p:cNvPicPr>
          <p:nvPr/>
        </p:nvPicPr>
        <p:blipFill rotWithShape="1">
          <a:blip r:embed="rId9" cstate="print">
            <a:extLst>
              <a:ext uri="{28A0092B-C50C-407E-A947-70E740481C1C}">
                <a14:useLocalDpi xmlns:a14="http://schemas.microsoft.com/office/drawing/2010/main" val="0"/>
              </a:ext>
            </a:extLst>
          </a:blip>
          <a:srcRect l="25737" r="21447"/>
          <a:stretch/>
        </p:blipFill>
        <p:spPr>
          <a:xfrm>
            <a:off x="7210639" y="5543313"/>
            <a:ext cx="756426" cy="807297"/>
          </a:xfrm>
          <a:prstGeom prst="rect">
            <a:avLst/>
          </a:prstGeom>
        </p:spPr>
      </p:pic>
      <p:pic>
        <p:nvPicPr>
          <p:cNvPr id="23" name="Picture 22"/>
          <p:cNvPicPr>
            <a:picLocks noChangeAspect="1"/>
          </p:cNvPicPr>
          <p:nvPr/>
        </p:nvPicPr>
        <p:blipFill rotWithShape="1">
          <a:blip r:embed="rId10"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17" name="Footer Placeholder 3"/>
          <p:cNvSpPr txBox="1">
            <a:spLocks/>
          </p:cNvSpPr>
          <p:nvPr/>
        </p:nvSpPr>
        <p:spPr>
          <a:xfrm>
            <a:off x="8742611" y="6486517"/>
            <a:ext cx="3384073" cy="306168"/>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832122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6442" t="4183" r="46905" b="72287"/>
          <a:stretch/>
        </p:blipFill>
        <p:spPr>
          <a:xfrm>
            <a:off x="-29496" y="-14748"/>
            <a:ext cx="2026025" cy="161364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7462" y="792075"/>
            <a:ext cx="10332150" cy="5824106"/>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10" name="Footer Placeholder 3"/>
          <p:cNvSpPr txBox="1">
            <a:spLocks/>
          </p:cNvSpPr>
          <p:nvPr/>
        </p:nvSpPr>
        <p:spPr>
          <a:xfrm>
            <a:off x="8742611" y="6486517"/>
            <a:ext cx="3384073" cy="306168"/>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947950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6442" t="4183" r="46905" b="72287"/>
          <a:stretch/>
        </p:blipFill>
        <p:spPr>
          <a:xfrm>
            <a:off x="-29496" y="-14748"/>
            <a:ext cx="2026025" cy="161364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0499" y="976703"/>
            <a:ext cx="11661501" cy="6573443"/>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10" name="Footer Placeholder 3"/>
          <p:cNvSpPr txBox="1">
            <a:spLocks/>
          </p:cNvSpPr>
          <p:nvPr/>
        </p:nvSpPr>
        <p:spPr>
          <a:xfrm>
            <a:off x="8742611" y="6486517"/>
            <a:ext cx="3384073" cy="306168"/>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4205262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6442" t="4183" r="46905" b="72287"/>
          <a:stretch/>
        </p:blipFill>
        <p:spPr>
          <a:xfrm>
            <a:off x="-29496" y="-14748"/>
            <a:ext cx="2026025" cy="161364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43" y="0"/>
            <a:ext cx="12166314" cy="6858000"/>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10" name="Footer Placeholder 3"/>
          <p:cNvSpPr txBox="1">
            <a:spLocks/>
          </p:cNvSpPr>
          <p:nvPr/>
        </p:nvSpPr>
        <p:spPr>
          <a:xfrm>
            <a:off x="8742611" y="6486517"/>
            <a:ext cx="3384073" cy="306168"/>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2518422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903" y="530730"/>
            <a:ext cx="10854813" cy="5962145"/>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4832" t="6144" r="78000" b="69150"/>
          <a:stretch/>
        </p:blipFill>
        <p:spPr>
          <a:xfrm>
            <a:off x="-14748" y="0"/>
            <a:ext cx="2088777" cy="1694330"/>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10" name="Footer Placeholder 3"/>
          <p:cNvSpPr txBox="1">
            <a:spLocks/>
          </p:cNvSpPr>
          <p:nvPr/>
        </p:nvSpPr>
        <p:spPr>
          <a:xfrm>
            <a:off x="8742611" y="6486517"/>
            <a:ext cx="3384073" cy="306168"/>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1557467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4832" t="6144" r="78000" b="69150"/>
          <a:stretch/>
        </p:blipFill>
        <p:spPr>
          <a:xfrm>
            <a:off x="-14748" y="0"/>
            <a:ext cx="2088777" cy="169433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8778" y="-358346"/>
            <a:ext cx="12173179" cy="6851221"/>
          </a:xfrm>
          <a:prstGeom prst="rect">
            <a:avLst/>
          </a:prstGeom>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8" name="Footer Placeholder 3"/>
          <p:cNvSpPr txBox="1">
            <a:spLocks/>
          </p:cNvSpPr>
          <p:nvPr/>
        </p:nvSpPr>
        <p:spPr>
          <a:xfrm>
            <a:off x="8742611" y="6486517"/>
            <a:ext cx="3384073" cy="306168"/>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22127819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4833</TotalTime>
  <Words>4218</Words>
  <Application>Microsoft Macintosh PowerPoint</Application>
  <PresentationFormat>Widescreen</PresentationFormat>
  <Paragraphs>415</Paragraphs>
  <Slides>34</Slides>
  <Notes>34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34</vt:i4>
      </vt:variant>
    </vt:vector>
  </HeadingPairs>
  <TitlesOfParts>
    <vt:vector size="42" baseType="lpstr">
      <vt:lpstr>Arial</vt:lpstr>
      <vt:lpstr>Calibri</vt:lpstr>
      <vt:lpstr>Calibri Light</vt:lpstr>
      <vt:lpstr>Comic Sans MS</vt:lpstr>
      <vt:lpstr>Tahoma</vt:lpstr>
      <vt:lpstr>Verdana</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SAFE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Anatomy</dc:title>
  <dc:creator>Megan Westmore</dc:creator>
  <cp:lastModifiedBy>Eric Castro</cp:lastModifiedBy>
  <cp:revision>205</cp:revision>
  <dcterms:created xsi:type="dcterms:W3CDTF">2021-06-11T20:56:57Z</dcterms:created>
  <dcterms:modified xsi:type="dcterms:W3CDTF">2026-05-01T19:09:48Z</dcterms:modified>
  <cp:contentStatus/>
</cp:coreProperties>
</file>