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319" r:id="rId4"/>
    <p:sldId id="259" r:id="rId5"/>
    <p:sldId id="258" r:id="rId6"/>
    <p:sldId id="305" r:id="rId7"/>
    <p:sldId id="337" r:id="rId8"/>
    <p:sldId id="340" r:id="rId9"/>
    <p:sldId id="341" r:id="rId10"/>
    <p:sldId id="347" r:id="rId11"/>
    <p:sldId id="342" r:id="rId12"/>
    <p:sldId id="272" r:id="rId13"/>
    <p:sldId id="348" r:id="rId14"/>
    <p:sldId id="352" r:id="rId15"/>
    <p:sldId id="353" r:id="rId16"/>
    <p:sldId id="354" r:id="rId17"/>
    <p:sldId id="355" r:id="rId18"/>
    <p:sldId id="311" r:id="rId19"/>
    <p:sldId id="349" r:id="rId20"/>
    <p:sldId id="346" r:id="rId21"/>
    <p:sldId id="290" r:id="rId22"/>
    <p:sldId id="291" r:id="rId23"/>
    <p:sldId id="293" r:id="rId24"/>
    <p:sldId id="292" r:id="rId25"/>
    <p:sldId id="295" r:id="rId26"/>
    <p:sldId id="359" r:id="rId27"/>
    <p:sldId id="3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0548" autoAdjust="0"/>
  </p:normalViewPr>
  <p:slideViewPr>
    <p:cSldViewPr snapToGrid="0">
      <p:cViewPr varScale="1">
        <p:scale>
          <a:sx n="74" d="100"/>
          <a:sy n="74" d="100"/>
        </p:scale>
        <p:origin x="2560" y="176"/>
      </p:cViewPr>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p:scale>
          <a:sx n="75" d="100"/>
          <a:sy n="75" d="100"/>
        </p:scale>
        <p:origin x="2346" y="-5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5/1/26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dirty="0"/>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Repetition is beneficial for learning. Take time to review the last </a:t>
            </a:r>
            <a:r>
              <a:rPr lang="en-US" sz="1200" i="1" kern="1200" dirty="0">
                <a:solidFill>
                  <a:schemeClr val="tx1"/>
                </a:solidFill>
                <a:effectLst/>
                <a:latin typeface="+mn-lt"/>
                <a:ea typeface="+mn-ea"/>
                <a:cs typeface="+mn-cs"/>
              </a:rPr>
              <a:t>My Rights My Life</a:t>
            </a:r>
            <a:r>
              <a:rPr lang="en-US" sz="1200" kern="1200" dirty="0">
                <a:solidFill>
                  <a:schemeClr val="tx1"/>
                </a:solidFill>
                <a:effectLst/>
                <a:latin typeface="+mn-lt"/>
                <a:ea typeface="+mn-ea"/>
                <a:cs typeface="+mn-cs"/>
              </a:rPr>
              <a:t> class you taught prior to beginning this session. You can also answer any private questions students submitted on notecards during your previous class session.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Today in class we are going to talk about different types of</a:t>
            </a:r>
            <a:r>
              <a:rPr lang="en-US" sz="1200" i="1" kern="1200" baseline="0" dirty="0">
                <a:solidFill>
                  <a:schemeClr val="tx1"/>
                </a:solidFill>
                <a:effectLst/>
                <a:latin typeface="+mn-lt"/>
                <a:ea typeface="+mn-ea"/>
                <a:cs typeface="+mn-cs"/>
              </a:rPr>
              <a:t> relationships</a:t>
            </a:r>
            <a:r>
              <a:rPr lang="en-US" sz="1200" i="1" kern="1200" dirty="0">
                <a:solidFill>
                  <a:schemeClr val="tx1"/>
                </a:solidFill>
                <a:effectLst/>
                <a:latin typeface="+mn-lt"/>
                <a:ea typeface="+mn-ea"/>
                <a:cs typeface="+mn-cs"/>
              </a:rPr>
              <a:t>. We’ll talk about relationships like friends, family, coworkers, and teachers.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dirty="0"/>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594350"/>
          </a:xfrm>
        </p:spPr>
        <p:txBody>
          <a:bodyPr/>
          <a:lstStyle/>
          <a:p>
            <a:pPr lvl="0" fontAlgn="base"/>
            <a:r>
              <a:rPr lang="en-US" sz="1200" kern="1200" dirty="0">
                <a:solidFill>
                  <a:schemeClr val="tx1"/>
                </a:solidFill>
                <a:effectLst/>
                <a:latin typeface="+mn-lt"/>
                <a:ea typeface="+mn-ea"/>
                <a:cs typeface="+mn-cs"/>
              </a:rPr>
              <a:t>Say:</a:t>
            </a:r>
            <a:r>
              <a:rPr lang="en-US" sz="1200" i="1" kern="1200" dirty="0">
                <a:solidFill>
                  <a:schemeClr val="tx1"/>
                </a:solidFill>
                <a:effectLst/>
                <a:latin typeface="+mn-lt"/>
                <a:ea typeface="+mn-ea"/>
                <a:cs typeface="+mn-cs"/>
              </a:rPr>
              <a:t> Let’s make a list together of all of the types of relationships we saw in the Guess Who? Game. For example, we just saw</a:t>
            </a:r>
            <a:r>
              <a:rPr lang="en-US" sz="1200" i="1" kern="1200" baseline="0" dirty="0">
                <a:solidFill>
                  <a:schemeClr val="tx1"/>
                </a:solidFill>
                <a:effectLst/>
                <a:latin typeface="+mn-lt"/>
                <a:ea typeface="+mn-ea"/>
                <a:cs typeface="+mn-cs"/>
              </a:rPr>
              <a:t> two strangers in the last round of the game. Can anyone think of any other types of relationships in the game?</a:t>
            </a:r>
          </a:p>
          <a:p>
            <a:pPr lvl="0" fontAlgn="base"/>
            <a:endParaRPr lang="en-US" sz="600" i="1" kern="1200" baseline="0" dirty="0">
              <a:solidFill>
                <a:schemeClr val="tx1"/>
              </a:solidFill>
              <a:effectLst/>
              <a:latin typeface="+mn-lt"/>
              <a:ea typeface="+mn-ea"/>
              <a:cs typeface="+mn-cs"/>
            </a:endParaRPr>
          </a:p>
          <a:p>
            <a:pPr lvl="0" fontAlgn="base"/>
            <a:r>
              <a:rPr lang="en-US" i="0" dirty="0"/>
              <a:t>Give students enough time to process the question and make their decisions. </a:t>
            </a:r>
            <a:r>
              <a:rPr lang="en-US" i="0" baseline="0" dirty="0"/>
              <a:t>As students name types of relationships, write them on a piece of</a:t>
            </a:r>
            <a:r>
              <a:rPr lang="en-US" i="0" dirty="0"/>
              <a:t> </a:t>
            </a:r>
            <a:r>
              <a:rPr lang="en-US" i="0" baseline="0" dirty="0"/>
              <a:t>chart paper.</a:t>
            </a:r>
          </a:p>
          <a:p>
            <a:pPr lvl="0" fontAlgn="base"/>
            <a:endParaRPr lang="en-US" sz="600" i="0" kern="1200" baseline="0" dirty="0">
              <a:solidFill>
                <a:schemeClr val="tx1"/>
              </a:solidFill>
              <a:effectLst/>
              <a:latin typeface="+mn-lt"/>
              <a:ea typeface="+mn-ea"/>
              <a:cs typeface="+mn-cs"/>
            </a:endParaRPr>
          </a:p>
          <a:p>
            <a:pPr lvl="0" fontAlgn="base"/>
            <a:r>
              <a:rPr lang="en-US" sz="1200" i="0" kern="1200" baseline="0" dirty="0">
                <a:solidFill>
                  <a:schemeClr val="tx1"/>
                </a:solidFill>
                <a:effectLst/>
                <a:latin typeface="+mn-lt"/>
                <a:ea typeface="+mn-ea"/>
                <a:cs typeface="+mn-cs"/>
              </a:rPr>
              <a:t>Say: </a:t>
            </a:r>
            <a:r>
              <a:rPr lang="en-US" sz="1200" i="1" kern="1200" baseline="0" dirty="0">
                <a:solidFill>
                  <a:schemeClr val="tx1"/>
                </a:solidFill>
                <a:effectLst/>
                <a:latin typeface="+mn-lt"/>
                <a:ea typeface="+mn-ea"/>
                <a:cs typeface="+mn-cs"/>
              </a:rPr>
              <a:t>Can anyone think of other types of relationships that we didn’t see in the game?</a:t>
            </a:r>
          </a:p>
          <a:p>
            <a:pPr lvl="0" fontAlgn="base"/>
            <a:endParaRPr lang="en-US" sz="600" i="1"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Give </a:t>
            </a:r>
            <a:r>
              <a:rPr lang="en-US" i="0" dirty="0"/>
              <a:t>students enough time to process the question and make their decisions. </a:t>
            </a:r>
            <a:r>
              <a:rPr lang="en-US" i="0" baseline="0" dirty="0"/>
              <a:t> As students name types of relationships, continue to write them on a piece of chart paper. Provide prompts as needed until you have a long list of relationship types. </a:t>
            </a:r>
            <a:r>
              <a:rPr lang="en-US" b="0" i="0" baseline="0" dirty="0"/>
              <a:t>Examples:</a:t>
            </a:r>
            <a:r>
              <a:rPr lang="en-US" b="0" i="0" strike="noStrike" baseline="0" dirty="0"/>
              <a:t> (friends</a:t>
            </a:r>
            <a:r>
              <a:rPr lang="en-US" i="0" baseline="0" dirty="0"/>
              <a:t>, brother, sister, mom, dad, grandparents, uncles, aunts, cousins, neighbors, coworkers, boss).</a:t>
            </a:r>
          </a:p>
          <a:p>
            <a:pPr lvl="0" fontAlgn="base"/>
            <a:endParaRPr lang="en-US" sz="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Say:</a:t>
            </a:r>
            <a:r>
              <a:rPr lang="en-US" sz="120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Look at all of the different types of relationships you can have! One cool thing is that the way you act and talk can change depending on how well you know someone. What do you all think, would you talk the same way to your sibling as you would to your boss? Hold a thumbs up for yes and a thumbs down for no.</a:t>
            </a:r>
          </a:p>
          <a:p>
            <a:pPr lvl="0" fontAlgn="base"/>
            <a:endParaRPr lang="en-US" sz="600" i="1" kern="1200" baseline="0" dirty="0">
              <a:solidFill>
                <a:schemeClr val="tx1"/>
              </a:solidFill>
              <a:effectLst/>
              <a:latin typeface="+mn-lt"/>
              <a:ea typeface="+mn-ea"/>
              <a:cs typeface="+mn-cs"/>
            </a:endParaRPr>
          </a:p>
          <a:p>
            <a:pPr lvl="0" fontAlgn="base"/>
            <a:r>
              <a:rPr lang="en-US" i="0" dirty="0"/>
              <a:t>Give students enough time to process the question and make their decisions. </a:t>
            </a:r>
            <a:r>
              <a:rPr lang="en-US" i="0" baseline="0" dirty="0"/>
              <a:t> </a:t>
            </a:r>
          </a:p>
          <a:p>
            <a:pPr lvl="0" fontAlgn="base"/>
            <a:endParaRPr lang="en-US" sz="600" i="0" kern="1200" baseline="0" dirty="0">
              <a:solidFill>
                <a:schemeClr val="tx1"/>
              </a:solidFill>
              <a:effectLst/>
              <a:latin typeface="+mn-lt"/>
              <a:ea typeface="+mn-ea"/>
              <a:cs typeface="+mn-cs"/>
            </a:endParaRPr>
          </a:p>
          <a:p>
            <a:pPr lvl="0" fontAlgn="base"/>
            <a:r>
              <a:rPr lang="en-US" sz="1200" i="0" kern="1200" baseline="0" dirty="0">
                <a:solidFill>
                  <a:schemeClr val="tx1"/>
                </a:solidFill>
                <a:effectLst/>
                <a:latin typeface="+mn-lt"/>
                <a:ea typeface="+mn-ea"/>
                <a:cs typeface="+mn-cs"/>
              </a:rPr>
              <a:t>Say: </a:t>
            </a:r>
            <a:r>
              <a:rPr lang="en-US" sz="1200" i="1" kern="1200" baseline="0" dirty="0">
                <a:solidFill>
                  <a:schemeClr val="tx1"/>
                </a:solidFill>
                <a:effectLst/>
                <a:latin typeface="+mn-lt"/>
                <a:ea typeface="+mn-ea"/>
                <a:cs typeface="+mn-cs"/>
              </a:rPr>
              <a:t>No! You know your sibling way better than your boss. And with your boss, you need to be professional. The things you would say or do with your sibling are different than what you would say or do with your boss. Our behaviors and the way we talk changes with each type of relationship. For example, do you think it is safe to talk to a stranger the same way you would talk to your best friend?</a:t>
            </a:r>
          </a:p>
          <a:p>
            <a:pPr lvl="0" fontAlgn="base"/>
            <a:endParaRPr lang="en-US" sz="600" i="1"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 </a:t>
            </a:r>
          </a:p>
          <a:p>
            <a:pPr lvl="0" fontAlgn="base"/>
            <a:endParaRPr lang="en-US" sz="600" dirty="0"/>
          </a:p>
          <a:p>
            <a:pPr lvl="0" fontAlgn="base"/>
            <a:r>
              <a:rPr lang="en-US" dirty="0"/>
              <a:t>Say: </a:t>
            </a:r>
            <a:r>
              <a:rPr lang="en-US" i="1" dirty="0"/>
              <a:t>No, it would not be safe to talk to a stranger </a:t>
            </a:r>
            <a:r>
              <a:rPr lang="en-US" b="0" i="1" dirty="0"/>
              <a:t>the</a:t>
            </a:r>
            <a:r>
              <a:rPr lang="en-US" b="0" i="1" baseline="0" dirty="0"/>
              <a:t> same </a:t>
            </a:r>
            <a:r>
              <a:rPr lang="en-US" i="1" dirty="0"/>
              <a:t>way,</a:t>
            </a:r>
            <a:r>
              <a:rPr lang="en-US" i="1" baseline="0" dirty="0"/>
              <a:t> because you don’t know them, and you don’t know if you can trust them. We are going to keep talking about how your behavior changes with different people all throughout class today.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dirty="0"/>
          </a:p>
        </p:txBody>
      </p:sp>
    </p:spTree>
    <p:extLst>
      <p:ext uri="{BB962C8B-B14F-4D97-AF65-F5344CB8AC3E}">
        <p14:creationId xmlns:p14="http://schemas.microsoft.com/office/powerpoint/2010/main" val="4017743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391150"/>
          </a:xfrm>
        </p:spPr>
        <p:txBody>
          <a:bodyPr/>
          <a:lstStyle/>
          <a:p>
            <a:r>
              <a:rPr lang="en-US" dirty="0"/>
              <a:t>Say: </a:t>
            </a:r>
            <a:r>
              <a:rPr lang="en-US" i="1" dirty="0"/>
              <a:t>That</a:t>
            </a:r>
            <a:r>
              <a:rPr lang="en-US" i="1" baseline="0" dirty="0"/>
              <a:t> was a lot of information, and you all are doing an amazing job! Every week in class we will take a brain break in the middle. This is a chance to move a little and take a break from thinking!</a:t>
            </a:r>
          </a:p>
          <a:p>
            <a:endParaRPr lang="en-US" dirty="0"/>
          </a:p>
          <a:p>
            <a:r>
              <a:rPr lang="en-US" dirty="0"/>
              <a:t>Below are three ideas to give students a quick opportunity for a brain break. You are also welcome to come up with your own ideas for brain breaks that work best for your class.</a:t>
            </a:r>
          </a:p>
          <a:p>
            <a:endParaRPr lang="en-US" dirty="0"/>
          </a:p>
          <a:p>
            <a:r>
              <a:rPr lang="en-US" b="1" dirty="0"/>
              <a:t>Five finger breathing</a:t>
            </a:r>
          </a:p>
          <a:p>
            <a:r>
              <a:rPr lang="en-US" b="0" dirty="0"/>
              <a:t>For this exercise, have all students place</a:t>
            </a:r>
            <a:r>
              <a:rPr lang="en-US" b="0" baseline="0" dirty="0"/>
              <a:t> their hand in front of their chest with their five fingers spread out. Next, use the pointer finger of the other hand to trace up and down each of the five fingers, beginning with the thumb. As students trace up a finger, they will breathe in. As they trace down a finger, they will breathe out. When students breathe out on the pinky finger, you can tell them to shake out their hands and arms. As the school year goes on, you can ask students to lead this exercise for their peers.</a:t>
            </a:r>
          </a:p>
          <a:p>
            <a:endParaRPr lang="en-US" b="0" baseline="0" dirty="0"/>
          </a:p>
          <a:p>
            <a:r>
              <a:rPr lang="en-US" b="0" baseline="0" dirty="0"/>
              <a:t>If this exercise is physically inaccessible for your class, you can also model the hand tracing for students while they breathe in and out.</a:t>
            </a:r>
          </a:p>
          <a:p>
            <a:endParaRPr lang="en-US" b="0" dirty="0"/>
          </a:p>
          <a:p>
            <a:r>
              <a:rPr lang="en-US" b="1" dirty="0"/>
              <a:t>Stretch break</a:t>
            </a:r>
          </a:p>
          <a:p>
            <a:r>
              <a:rPr lang="en-US" b="0" dirty="0"/>
              <a:t>Lead students through</a:t>
            </a:r>
            <a:r>
              <a:rPr lang="en-US" b="0" baseline="0" dirty="0"/>
              <a:t> a series of basic stretches. These can be completed in a chair, or while standing up, depending on the accommodation needs of your class. Some ideas include reaching toward the ceiling, stretching one arm at a time across the chest, reaching toward toes, turning head from side to side, etc. Ask students to hold a pose while you count to ten. As the school year goes on, you can ask students to lead stretches for their peers.</a:t>
            </a:r>
          </a:p>
          <a:p>
            <a:endParaRPr lang="en-US" b="0" dirty="0"/>
          </a:p>
          <a:p>
            <a:r>
              <a:rPr lang="en-US" b="1" dirty="0"/>
              <a:t>Dance party</a:t>
            </a:r>
          </a:p>
          <a:p>
            <a:r>
              <a:rPr lang="en-US" b="0" dirty="0"/>
              <a:t>If your class likes to dance, you can put on a short song for them to dance to.</a:t>
            </a:r>
            <a:r>
              <a:rPr lang="en-US" b="0" baseline="0" dirty="0"/>
              <a:t> </a:t>
            </a:r>
            <a:r>
              <a:rPr lang="en-US" b="0" baseline="0"/>
              <a:t>This is especially effective if you are able to find a song that relates to the theme for that week’s class.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dirty="0"/>
          </a:p>
        </p:txBody>
      </p:sp>
    </p:spTree>
    <p:extLst>
      <p:ext uri="{BB962C8B-B14F-4D97-AF65-F5344CB8AC3E}">
        <p14:creationId xmlns:p14="http://schemas.microsoft.com/office/powerpoint/2010/main" val="3898501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Now it’s time to add a new tool to our</a:t>
            </a:r>
            <a:r>
              <a:rPr lang="en-US" sz="1200" i="1" kern="1200" baseline="0" dirty="0">
                <a:solidFill>
                  <a:schemeClr val="tx1"/>
                </a:solidFill>
                <a:effectLst/>
                <a:latin typeface="+mn-lt"/>
                <a:ea typeface="+mn-ea"/>
                <a:cs typeface="+mn-cs"/>
              </a:rPr>
              <a:t> Healthy Relationship Toolbox.</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dirty="0"/>
          </a:p>
        </p:txBody>
      </p:sp>
    </p:spTree>
    <p:extLst>
      <p:ext uri="{BB962C8B-B14F-4D97-AF65-F5344CB8AC3E}">
        <p14:creationId xmlns:p14="http://schemas.microsoft.com/office/powerpoint/2010/main" val="1082234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To help us keep thinking</a:t>
            </a:r>
            <a:r>
              <a:rPr lang="en-US" sz="1200" i="1" kern="1200" baseline="0" dirty="0">
                <a:solidFill>
                  <a:schemeClr val="tx1"/>
                </a:solidFill>
                <a:effectLst/>
                <a:latin typeface="+mn-lt"/>
                <a:ea typeface="+mn-ea"/>
                <a:cs typeface="+mn-cs"/>
              </a:rPr>
              <a:t> about relationships, we are going to use something called a Relationship Map. The Relationship Map is a tool you can use to think about the different relationships you have. </a:t>
            </a:r>
          </a:p>
          <a:p>
            <a:pPr lvl="0" fontAlgn="base"/>
            <a:endParaRPr lang="en-US" sz="1200" i="1" kern="1200" baseline="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Give</a:t>
            </a:r>
            <a:r>
              <a:rPr lang="en-US" sz="1200" kern="1200" baseline="0" dirty="0">
                <a:solidFill>
                  <a:schemeClr val="tx1"/>
                </a:solidFill>
                <a:effectLst/>
                <a:latin typeface="+mn-lt"/>
                <a:ea typeface="+mn-ea"/>
                <a:cs typeface="+mn-cs"/>
              </a:rPr>
              <a:t> each student a printed color copy of the Relationship Map Worksheet. You will also u</a:t>
            </a:r>
            <a:r>
              <a:rPr lang="en-US" sz="1200" kern="1200" dirty="0">
                <a:solidFill>
                  <a:schemeClr val="tx1"/>
                </a:solidFill>
                <a:effectLst/>
                <a:latin typeface="+mn-lt"/>
                <a:ea typeface="+mn-ea"/>
                <a:cs typeface="+mn-cs"/>
              </a:rPr>
              <a:t>se the poster-sized Relationship Map Tool,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blank pieces of laminated paper, and dry erase markers for the activity on the next three slides.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dirty="0"/>
          </a:p>
        </p:txBody>
      </p:sp>
    </p:spTree>
    <p:extLst>
      <p:ext uri="{BB962C8B-B14F-4D97-AF65-F5344CB8AC3E}">
        <p14:creationId xmlns:p14="http://schemas.microsoft.com/office/powerpoint/2010/main" val="2998542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7463790"/>
          </a:xfrm>
        </p:spPr>
        <p:txBody>
          <a:bodyPr/>
          <a:lstStyle/>
          <a:p>
            <a:pPr lvl="0" fontAlgn="base"/>
            <a:r>
              <a:rPr lang="en-US" sz="1200" kern="1200" dirty="0">
                <a:solidFill>
                  <a:schemeClr val="tx1"/>
                </a:solidFill>
                <a:effectLst/>
                <a:latin typeface="+mn-lt"/>
                <a:ea typeface="+mn-ea"/>
                <a:cs typeface="+mn-cs"/>
              </a:rPr>
              <a:t>Say:</a:t>
            </a:r>
            <a:r>
              <a:rPr lang="en-US" sz="1200"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You are in the center of your map. The circle in the center of the relationship map is your “inner circle of most trusted people”.</a:t>
            </a:r>
            <a:r>
              <a:rPr lang="en-US" sz="1200" i="1" kern="1200" baseline="0" dirty="0">
                <a:solidFill>
                  <a:schemeClr val="tx1"/>
                </a:solidFill>
                <a:effectLst/>
                <a:latin typeface="+mn-lt"/>
                <a:ea typeface="+mn-ea"/>
                <a:cs typeface="+mn-cs"/>
              </a:rPr>
              <a:t> T</a:t>
            </a:r>
            <a:r>
              <a:rPr lang="en-US" sz="1200" i="1" kern="1200" dirty="0">
                <a:solidFill>
                  <a:schemeClr val="tx1"/>
                </a:solidFill>
                <a:effectLst/>
                <a:latin typeface="+mn-lt"/>
                <a:ea typeface="+mn-ea"/>
                <a:cs typeface="+mn-cs"/>
              </a:rPr>
              <a:t>his circle is colored green. People in this circle are people you know and love and trust more than anyone else in the world. These are the first people you would call if you ever needed help. These people also know you really well and trust you. For a lot of people, family and best friends go in this</a:t>
            </a:r>
            <a:r>
              <a:rPr lang="en-US" sz="1200" i="1" kern="1200" baseline="0" dirty="0">
                <a:solidFill>
                  <a:schemeClr val="tx1"/>
                </a:solidFill>
                <a:effectLst/>
                <a:latin typeface="+mn-lt"/>
                <a:ea typeface="+mn-ea"/>
                <a:cs typeface="+mn-cs"/>
              </a:rPr>
              <a:t> inner green circle of most trusted people. </a:t>
            </a:r>
          </a:p>
          <a:p>
            <a:pPr lvl="0" fontAlgn="base"/>
            <a:endParaRPr lang="en-US" sz="600" i="0" kern="1200" dirty="0">
              <a:solidFill>
                <a:schemeClr val="tx1"/>
              </a:solidFill>
              <a:effectLst/>
              <a:latin typeface="+mn-lt"/>
              <a:ea typeface="+mn-ea"/>
              <a:cs typeface="+mn-cs"/>
            </a:endParaRPr>
          </a:p>
          <a:p>
            <a:pPr lvl="0" fontAlgn="base"/>
            <a:r>
              <a:rPr lang="en-US" sz="1200" i="1" kern="1200" dirty="0">
                <a:solidFill>
                  <a:schemeClr val="tx1"/>
                </a:solidFill>
                <a:effectLst/>
                <a:latin typeface="+mn-lt"/>
                <a:ea typeface="+mn-ea"/>
                <a:cs typeface="+mn-cs"/>
              </a:rPr>
              <a:t>What do you all think—can a celebrity be in your inner green </a:t>
            </a:r>
            <a:r>
              <a:rPr lang="en-US" i="1" dirty="0"/>
              <a:t>circle of trust? </a:t>
            </a:r>
            <a:r>
              <a:rPr lang="en-US" sz="1200" i="1" kern="1200" dirty="0">
                <a:solidFill>
                  <a:schemeClr val="tx1"/>
                </a:solidFill>
                <a:effectLst/>
                <a:latin typeface="+mn-lt"/>
                <a:ea typeface="+mn-ea"/>
                <a:cs typeface="+mn-cs"/>
              </a:rPr>
              <a:t>Give a thumbs up for yes</a:t>
            </a:r>
            <a:r>
              <a:rPr lang="en-US" sz="1200" i="1" kern="1200" baseline="0" dirty="0">
                <a:solidFill>
                  <a:schemeClr val="tx1"/>
                </a:solidFill>
                <a:effectLst/>
                <a:latin typeface="+mn-lt"/>
                <a:ea typeface="+mn-ea"/>
                <a:cs typeface="+mn-cs"/>
              </a:rPr>
              <a:t> and a thumbs down for no.</a:t>
            </a:r>
          </a:p>
          <a:p>
            <a:pPr lvl="0" fontAlgn="base"/>
            <a:endParaRPr lang="en-US" sz="600" i="1" kern="1200" baseline="0" dirty="0">
              <a:solidFill>
                <a:schemeClr val="tx1"/>
              </a:solidFill>
              <a:effectLst/>
              <a:latin typeface="+mn-lt"/>
              <a:ea typeface="+mn-ea"/>
              <a:cs typeface="+mn-cs"/>
            </a:endParaRPr>
          </a:p>
          <a:p>
            <a:pPr lvl="0" fontAlgn="base"/>
            <a:r>
              <a:rPr lang="en-US" i="0" dirty="0"/>
              <a:t>Give students enough time to process the question and make their decisions. </a:t>
            </a:r>
            <a:r>
              <a:rPr lang="en-US" i="0" baseline="0" dirty="0"/>
              <a:t> </a:t>
            </a:r>
          </a:p>
          <a:p>
            <a:pPr lvl="0" fontAlgn="base"/>
            <a:endParaRPr lang="en-US" sz="600" i="0" kern="1200" baseline="0" dirty="0">
              <a:solidFill>
                <a:schemeClr val="tx1"/>
              </a:solidFill>
              <a:effectLst/>
              <a:latin typeface="+mn-lt"/>
              <a:ea typeface="+mn-ea"/>
              <a:cs typeface="+mn-cs"/>
            </a:endParaRPr>
          </a:p>
          <a:p>
            <a:pPr lvl="0" fontAlgn="base"/>
            <a:r>
              <a:rPr lang="en-US" sz="1200" i="0" kern="1200" baseline="0" dirty="0">
                <a:solidFill>
                  <a:schemeClr val="tx1"/>
                </a:solidFill>
                <a:effectLst/>
                <a:latin typeface="+mn-lt"/>
                <a:ea typeface="+mn-ea"/>
                <a:cs typeface="+mn-cs"/>
              </a:rPr>
              <a:t>Say: </a:t>
            </a:r>
            <a:r>
              <a:rPr lang="en-US" sz="1200" i="1" kern="1200" baseline="0" dirty="0">
                <a:solidFill>
                  <a:schemeClr val="tx1"/>
                </a:solidFill>
                <a:effectLst/>
                <a:latin typeface="+mn-lt"/>
                <a:ea typeface="+mn-ea"/>
                <a:cs typeface="+mn-cs"/>
              </a:rPr>
              <a:t>That’s right. Even if you think a celebrity is really cool, you don’t actually know them in real life. And they don’t know you! So, they cannot go in your inner green circle of most trusted people. </a:t>
            </a:r>
            <a:r>
              <a:rPr lang="en-US" sz="1200" i="1" kern="1200" dirty="0">
                <a:solidFill>
                  <a:schemeClr val="tx1"/>
                </a:solidFill>
                <a:effectLst/>
                <a:latin typeface="+mn-lt"/>
                <a:ea typeface="+mn-ea"/>
                <a:cs typeface="+mn-cs"/>
              </a:rPr>
              <a:t>What if you see someone on the street you think is cute? Can they be in your inner green circle of most</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trusted people?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Give</a:t>
            </a:r>
            <a:r>
              <a:rPr lang="en-US" sz="1200" i="1" kern="1200" baseline="0" dirty="0">
                <a:solidFill>
                  <a:schemeClr val="tx1"/>
                </a:solidFill>
                <a:effectLst/>
                <a:latin typeface="+mn-lt"/>
                <a:ea typeface="+mn-ea"/>
                <a:cs typeface="+mn-cs"/>
              </a:rPr>
              <a:t> a thumbs up for yes and a thumbs down for no.</a:t>
            </a:r>
            <a:endParaRPr lang="en-US" sz="1200" kern="1200" dirty="0">
              <a:solidFill>
                <a:schemeClr val="tx1"/>
              </a:solidFill>
              <a:effectLst/>
              <a:latin typeface="+mn-lt"/>
              <a:ea typeface="+mn-ea"/>
              <a:cs typeface="+mn-cs"/>
            </a:endParaRPr>
          </a:p>
          <a:p>
            <a:pPr lvl="0" fontAlgn="base"/>
            <a:endParaRPr lang="en-US" sz="6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 </a:t>
            </a:r>
          </a:p>
          <a:p>
            <a:pPr lvl="0" fontAlgn="base"/>
            <a:endParaRPr lang="en-US" sz="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No, people in your inner green circle of most trusted people know you really well, and you know them really well. Celebrities and strangers don’t go in </a:t>
            </a:r>
            <a:r>
              <a:rPr lang="en-US" i="1" dirty="0"/>
              <a:t>your inner green </a:t>
            </a:r>
            <a:r>
              <a:rPr lang="en-US" sz="1200" i="1" kern="1200" dirty="0">
                <a:solidFill>
                  <a:schemeClr val="tx1"/>
                </a:solidFill>
                <a:effectLst/>
                <a:latin typeface="+mn-lt"/>
                <a:ea typeface="+mn-ea"/>
                <a:cs typeface="+mn-cs"/>
              </a:rPr>
              <a:t>circle of most trusted people, even if they are super cute. Who from the list of relationships we</a:t>
            </a:r>
            <a:r>
              <a:rPr lang="en-US" sz="1200" i="1" kern="1200" baseline="0" dirty="0">
                <a:solidFill>
                  <a:schemeClr val="tx1"/>
                </a:solidFill>
                <a:effectLst/>
                <a:latin typeface="+mn-lt"/>
                <a:ea typeface="+mn-ea"/>
                <a:cs typeface="+mn-cs"/>
              </a:rPr>
              <a:t> made earlier</a:t>
            </a:r>
            <a:r>
              <a:rPr lang="en-US" sz="1200" i="1" kern="1200" dirty="0">
                <a:solidFill>
                  <a:schemeClr val="tx1"/>
                </a:solidFill>
                <a:effectLst/>
                <a:latin typeface="+mn-lt"/>
                <a:ea typeface="+mn-ea"/>
                <a:cs typeface="+mn-cs"/>
              </a:rPr>
              <a:t> is in your inner green circle of trust? </a:t>
            </a:r>
          </a:p>
          <a:p>
            <a:pPr lvl="0" fontAlgn="base"/>
            <a:endParaRPr lang="en-US" sz="6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sz="1200" kern="1200" dirty="0">
                <a:solidFill>
                  <a:schemeClr val="tx1"/>
                </a:solidFill>
                <a:effectLst/>
                <a:latin typeface="+mn-lt"/>
                <a:ea typeface="+mn-ea"/>
                <a:cs typeface="+mn-cs"/>
              </a:rPr>
              <a:t>As students shout out relationships, have them use a dry erase marker to write it on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laminated strip of blank paper with Velcro on the back. Ask them to put this Velcro paper strip on the poster-sized</a:t>
            </a:r>
            <a:r>
              <a:rPr lang="en-US" sz="1200" kern="1200" baseline="0" dirty="0">
                <a:solidFill>
                  <a:schemeClr val="tx1"/>
                </a:solidFill>
                <a:effectLst/>
                <a:latin typeface="+mn-lt"/>
                <a:ea typeface="+mn-ea"/>
                <a:cs typeface="+mn-cs"/>
              </a:rPr>
              <a:t> Relationship Map Tool </a:t>
            </a:r>
            <a:r>
              <a:rPr lang="en-US" sz="1200" kern="1200" dirty="0">
                <a:solidFill>
                  <a:schemeClr val="tx1"/>
                </a:solidFill>
                <a:effectLst/>
                <a:latin typeface="+mn-lt"/>
                <a:ea typeface="+mn-ea"/>
                <a:cs typeface="+mn-cs"/>
              </a:rPr>
              <a:t>in the inner green circle</a:t>
            </a:r>
            <a:r>
              <a:rPr lang="en-US" sz="1200" kern="1200" baseline="0" dirty="0">
                <a:solidFill>
                  <a:schemeClr val="tx1"/>
                </a:solidFill>
                <a:effectLst/>
                <a:latin typeface="+mn-lt"/>
                <a:ea typeface="+mn-ea"/>
                <a:cs typeface="+mn-cs"/>
              </a:rPr>
              <a:t> of people you trust the most.</a:t>
            </a:r>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Not everyone has the same people in their inner green circle of most trusted people. For example, some people might have their parents in their inner green circle</a:t>
            </a:r>
            <a:r>
              <a:rPr lang="en-US" sz="1200" i="1" kern="1200" baseline="0" dirty="0">
                <a:solidFill>
                  <a:schemeClr val="tx1"/>
                </a:solidFill>
                <a:effectLst/>
                <a:latin typeface="+mn-lt"/>
                <a:ea typeface="+mn-ea"/>
                <a:cs typeface="+mn-cs"/>
              </a:rPr>
              <a:t> of most trusted people, and other people might not. </a:t>
            </a:r>
            <a:r>
              <a:rPr lang="en-US" sz="1200" i="1" kern="1200" dirty="0">
                <a:solidFill>
                  <a:schemeClr val="tx1"/>
                </a:solidFill>
                <a:effectLst/>
                <a:latin typeface="+mn-lt"/>
                <a:ea typeface="+mn-ea"/>
                <a:cs typeface="+mn-cs"/>
              </a:rPr>
              <a:t>Only</a:t>
            </a:r>
            <a:r>
              <a:rPr lang="en-US" sz="1200" i="1" kern="1200" baseline="0" dirty="0">
                <a:solidFill>
                  <a:schemeClr val="tx1"/>
                </a:solidFill>
                <a:effectLst/>
                <a:latin typeface="+mn-lt"/>
                <a:ea typeface="+mn-ea"/>
                <a:cs typeface="+mn-cs"/>
              </a:rPr>
              <a:t> y</a:t>
            </a:r>
            <a:r>
              <a:rPr lang="en-US" sz="1200" i="1" kern="1200" dirty="0">
                <a:solidFill>
                  <a:schemeClr val="tx1"/>
                </a:solidFill>
                <a:effectLst/>
                <a:latin typeface="+mn-lt"/>
                <a:ea typeface="+mn-ea"/>
                <a:cs typeface="+mn-cs"/>
              </a:rPr>
              <a:t>ou get to decide who gets</a:t>
            </a:r>
            <a:r>
              <a:rPr lang="en-US" sz="1200" i="1" kern="1200" baseline="0" dirty="0">
                <a:solidFill>
                  <a:schemeClr val="tx1"/>
                </a:solidFill>
                <a:effectLst/>
                <a:latin typeface="+mn-lt"/>
                <a:ea typeface="+mn-ea"/>
                <a:cs typeface="+mn-cs"/>
              </a:rPr>
              <a:t> to go on your Relationship Map,</a:t>
            </a:r>
            <a:r>
              <a:rPr lang="en-US" sz="1200" i="1" kern="1200" dirty="0">
                <a:solidFill>
                  <a:schemeClr val="tx1"/>
                </a:solidFill>
                <a:effectLst/>
                <a:latin typeface="+mn-lt"/>
                <a:ea typeface="+mn-ea"/>
                <a:cs typeface="+mn-cs"/>
              </a:rPr>
              <a:t> and which circle they go on. Take a minute to think about who you have in your inner green circle of most trusted people. Who do you love and trust the most? You can write the names of these people in</a:t>
            </a:r>
            <a:r>
              <a:rPr lang="en-US" sz="1200" i="1" kern="1200" baseline="0" dirty="0">
                <a:solidFill>
                  <a:schemeClr val="tx1"/>
                </a:solidFill>
                <a:effectLst/>
                <a:latin typeface="+mn-lt"/>
                <a:ea typeface="+mn-ea"/>
                <a:cs typeface="+mn-cs"/>
              </a:rPr>
              <a:t> the inner green circle of trusted people on your Relationship Map Worksheet. </a:t>
            </a:r>
            <a:endParaRPr lang="en-US" sz="1200" i="1" kern="1200" dirty="0">
              <a:solidFill>
                <a:schemeClr val="tx1"/>
              </a:solidFill>
              <a:effectLst/>
              <a:latin typeface="+mn-lt"/>
              <a:ea typeface="+mn-ea"/>
              <a:cs typeface="+mn-cs"/>
            </a:endParaRPr>
          </a:p>
          <a:p>
            <a:pPr lvl="0" fontAlgn="base"/>
            <a:endParaRPr lang="en-US" sz="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Remove the Velcro pieces from the poster-sized</a:t>
            </a:r>
            <a:r>
              <a:rPr lang="en-US" sz="1200" kern="1200" baseline="0" dirty="0">
                <a:solidFill>
                  <a:schemeClr val="tx1"/>
                </a:solidFill>
                <a:effectLst/>
                <a:latin typeface="+mn-lt"/>
                <a:ea typeface="+mn-ea"/>
                <a:cs typeface="+mn-cs"/>
              </a:rPr>
              <a:t> Relationship Map Tool</a:t>
            </a:r>
            <a:r>
              <a:rPr lang="en-US" sz="1200" kern="1200" dirty="0">
                <a:solidFill>
                  <a:schemeClr val="tx1"/>
                </a:solidFill>
                <a:effectLst/>
                <a:latin typeface="+mn-lt"/>
                <a:ea typeface="+mn-ea"/>
                <a:cs typeface="+mn-cs"/>
              </a:rPr>
              <a:t> so students can focus on their individual</a:t>
            </a:r>
            <a:r>
              <a:rPr lang="en-US" sz="1200" kern="1200" baseline="0" dirty="0">
                <a:solidFill>
                  <a:schemeClr val="tx1"/>
                </a:solidFill>
                <a:effectLst/>
                <a:latin typeface="+mn-lt"/>
                <a:ea typeface="+mn-ea"/>
                <a:cs typeface="+mn-cs"/>
              </a:rPr>
              <a:t> Relationship Map Worksheets</a:t>
            </a:r>
            <a:r>
              <a:rPr lang="en-US" sz="1200" kern="1200" dirty="0">
                <a:solidFill>
                  <a:schemeClr val="tx1"/>
                </a:solidFill>
                <a:effectLst/>
                <a:latin typeface="+mn-lt"/>
                <a:ea typeface="+mn-ea"/>
                <a:cs typeface="+mn-cs"/>
              </a:rPr>
              <a:t>. Assist students as needed to write the names of these individuals in their green circle of trust. If students have pictures of loved ones from the Pre-Teach Activity, you can also have them glue these pictures onto their worksheets.</a:t>
            </a:r>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dirty="0"/>
          </a:p>
        </p:txBody>
      </p:sp>
    </p:spTree>
    <p:extLst>
      <p:ext uri="{BB962C8B-B14F-4D97-AF65-F5344CB8AC3E}">
        <p14:creationId xmlns:p14="http://schemas.microsoft.com/office/powerpoint/2010/main" val="189725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330190"/>
          </a:xfrm>
        </p:spPr>
        <p:txBody>
          <a:bodyPr/>
          <a:lstStyle/>
          <a:p>
            <a:pPr lvl="0" fontAlgn="base"/>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Nice job on your inner green circle of people you trust the most.</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Now we are going to talk about </a:t>
            </a:r>
            <a:r>
              <a:rPr lang="en-US" sz="1200" b="0" i="1" kern="1200" dirty="0">
                <a:solidFill>
                  <a:schemeClr val="tx1"/>
                </a:solidFill>
                <a:effectLst/>
                <a:latin typeface="+mn-lt"/>
                <a:ea typeface="+mn-ea"/>
                <a:cs typeface="+mn-cs"/>
              </a:rPr>
              <a:t>people in your </a:t>
            </a:r>
            <a:r>
              <a:rPr lang="en-US" sz="1200" i="1" kern="1200" dirty="0">
                <a:solidFill>
                  <a:schemeClr val="tx1"/>
                </a:solidFill>
                <a:effectLst/>
              </a:rPr>
              <a:t>middle yellow circle</a:t>
            </a:r>
            <a:r>
              <a:rPr lang="en-US" sz="1200" i="1" kern="1200" dirty="0">
                <a:solidFill>
                  <a:schemeClr val="tx1"/>
                </a:solidFill>
                <a:effectLst/>
                <a:latin typeface="+mn-lt"/>
                <a:ea typeface="+mn-ea"/>
                <a:cs typeface="+mn-cs"/>
              </a:rPr>
              <a:t>. The </a:t>
            </a:r>
            <a:r>
              <a:rPr lang="en-US" i="1" dirty="0"/>
              <a:t>middle yellow </a:t>
            </a:r>
            <a:r>
              <a:rPr lang="en-US" sz="1200" i="1" kern="1200" dirty="0">
                <a:solidFill>
                  <a:schemeClr val="tx1"/>
                </a:solidFill>
                <a:effectLst/>
                <a:latin typeface="+mn-lt"/>
                <a:ea typeface="+mn-ea"/>
                <a:cs typeface="+mn-cs"/>
              </a:rPr>
              <a:t>circle is for people that you may know well, but you’re not quite</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as close to</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as</a:t>
            </a:r>
            <a:r>
              <a:rPr lang="en-US" sz="1200" i="1" kern="1200" baseline="0" dirty="0">
                <a:solidFill>
                  <a:schemeClr val="tx1"/>
                </a:solidFill>
                <a:effectLst/>
                <a:latin typeface="+mn-lt"/>
                <a:ea typeface="+mn-ea"/>
                <a:cs typeface="+mn-cs"/>
              </a:rPr>
              <a:t> the </a:t>
            </a:r>
            <a:r>
              <a:rPr lang="en-US" sz="1200" i="1" kern="1200" dirty="0">
                <a:solidFill>
                  <a:schemeClr val="tx1"/>
                </a:solidFill>
                <a:effectLst/>
                <a:latin typeface="+mn-lt"/>
                <a:ea typeface="+mn-ea"/>
                <a:cs typeface="+mn-cs"/>
              </a:rPr>
              <a:t>people</a:t>
            </a:r>
            <a:r>
              <a:rPr lang="en-US" sz="1200" i="1" kern="1200" baseline="0" dirty="0">
                <a:solidFill>
                  <a:schemeClr val="tx1"/>
                </a:solidFill>
                <a:effectLst/>
                <a:latin typeface="+mn-lt"/>
                <a:ea typeface="+mn-ea"/>
                <a:cs typeface="+mn-cs"/>
              </a:rPr>
              <a:t> in your </a:t>
            </a:r>
            <a:r>
              <a:rPr lang="en-US" sz="1200" i="1" kern="1200" dirty="0">
                <a:solidFill>
                  <a:schemeClr val="tx1"/>
                </a:solidFill>
                <a:effectLst/>
                <a:latin typeface="+mn-lt"/>
                <a:ea typeface="+mn-ea"/>
                <a:cs typeface="+mn-cs"/>
              </a:rPr>
              <a:t>inner green circle of most t</a:t>
            </a:r>
            <a:r>
              <a:rPr lang="en-US" sz="1200" i="1" kern="1200" baseline="0" dirty="0">
                <a:solidFill>
                  <a:schemeClr val="tx1"/>
                </a:solidFill>
                <a:effectLst/>
                <a:latin typeface="+mn-lt"/>
                <a:ea typeface="+mn-ea"/>
                <a:cs typeface="+mn-cs"/>
              </a:rPr>
              <a:t>rusted people</a:t>
            </a:r>
            <a:r>
              <a:rPr lang="en-US" sz="1200" i="1" kern="1200" dirty="0">
                <a:solidFill>
                  <a:schemeClr val="tx1"/>
                </a:solidFill>
                <a:effectLst/>
                <a:latin typeface="+mn-lt"/>
                <a:ea typeface="+mn-ea"/>
                <a:cs typeface="+mn-cs"/>
              </a:rPr>
              <a:t>. These are not the first people you would call if you need help. Some examples</a:t>
            </a:r>
            <a:r>
              <a:rPr lang="en-US" sz="1200" i="1" kern="1200" baseline="0" dirty="0">
                <a:solidFill>
                  <a:schemeClr val="tx1"/>
                </a:solidFill>
                <a:effectLst/>
                <a:latin typeface="+mn-lt"/>
                <a:ea typeface="+mn-ea"/>
                <a:cs typeface="+mn-cs"/>
              </a:rPr>
              <a:t> of people who might be in a yellow circle include </a:t>
            </a:r>
            <a:r>
              <a:rPr lang="en-US" sz="1200" i="1" kern="1200" dirty="0">
                <a:solidFill>
                  <a:schemeClr val="tx1"/>
                </a:solidFill>
                <a:effectLst/>
                <a:latin typeface="+mn-lt"/>
                <a:ea typeface="+mn-ea"/>
                <a:cs typeface="+mn-cs"/>
              </a:rPr>
              <a:t>family you don’t see as often, or friends that are not best friends. You know the</a:t>
            </a:r>
            <a:r>
              <a:rPr lang="en-US" sz="1200" i="1" kern="1200" baseline="0" dirty="0">
                <a:solidFill>
                  <a:schemeClr val="tx1"/>
                </a:solidFill>
                <a:effectLst/>
                <a:latin typeface="+mn-lt"/>
                <a:ea typeface="+mn-ea"/>
                <a:cs typeface="+mn-cs"/>
              </a:rPr>
              <a:t> people in your yellow circle, and</a:t>
            </a:r>
            <a:r>
              <a:rPr lang="en-US" sz="1200" i="1" kern="1200" dirty="0">
                <a:solidFill>
                  <a:schemeClr val="tx1"/>
                </a:solidFill>
                <a:effectLst/>
                <a:latin typeface="+mn-lt"/>
                <a:ea typeface="+mn-ea"/>
                <a:cs typeface="+mn-cs"/>
              </a:rPr>
              <a:t> you like them, but you’re not </a:t>
            </a:r>
            <a:r>
              <a:rPr lang="en-US" sz="1200" b="0" i="1" kern="1200" dirty="0">
                <a:solidFill>
                  <a:schemeClr val="tx1"/>
                </a:solidFill>
                <a:effectLst/>
                <a:latin typeface="+mn-lt"/>
                <a:ea typeface="+mn-ea"/>
                <a:cs typeface="+mn-cs"/>
              </a:rPr>
              <a:t>as close with them as you are to the people in your inner green circle of most trusted</a:t>
            </a:r>
            <a:r>
              <a:rPr lang="en-US" sz="1200" b="0" i="1" kern="1200" baseline="0" dirty="0">
                <a:solidFill>
                  <a:schemeClr val="tx1"/>
                </a:solidFill>
                <a:effectLst/>
                <a:latin typeface="+mn-lt"/>
                <a:ea typeface="+mn-ea"/>
                <a:cs typeface="+mn-cs"/>
              </a:rPr>
              <a:t> people</a:t>
            </a:r>
            <a:r>
              <a:rPr lang="en-US" sz="1200" b="0"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Who from the list of relationships on the board is in your middle yellow circle of people you know? </a:t>
            </a:r>
          </a:p>
          <a:p>
            <a:pPr lvl="0" fontAlgn="base"/>
            <a:endParaRPr lang="en-US" sz="600" i="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 </a:t>
            </a:r>
            <a:r>
              <a:rPr lang="en-US" sz="1200" kern="1200" dirty="0">
                <a:solidFill>
                  <a:schemeClr val="tx1"/>
                </a:solidFill>
                <a:effectLst/>
                <a:latin typeface="+mn-lt"/>
                <a:ea typeface="+mn-ea"/>
                <a:cs typeface="+mn-cs"/>
              </a:rPr>
              <a:t>As students shout out relationships, have them use a dry erase marker to write it on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laminated strip</a:t>
            </a:r>
            <a:r>
              <a:rPr lang="en-US" sz="1200" kern="1200" baseline="0" dirty="0">
                <a:solidFill>
                  <a:schemeClr val="tx1"/>
                </a:solidFill>
                <a:effectLst/>
                <a:latin typeface="+mn-lt"/>
                <a:ea typeface="+mn-ea"/>
                <a:cs typeface="+mn-cs"/>
              </a:rPr>
              <a:t> of blank paper</a:t>
            </a:r>
            <a:r>
              <a:rPr lang="en-US" sz="1200" kern="1200" dirty="0">
                <a:solidFill>
                  <a:schemeClr val="tx1"/>
                </a:solidFill>
                <a:effectLst/>
                <a:latin typeface="+mn-lt"/>
                <a:ea typeface="+mn-ea"/>
                <a:cs typeface="+mn-cs"/>
              </a:rPr>
              <a:t> with Velcro on the back. Ask them to put this Velcro paper strip on the poster-sized</a:t>
            </a:r>
            <a:r>
              <a:rPr lang="en-US" sz="1200" kern="1200" baseline="0" dirty="0">
                <a:solidFill>
                  <a:schemeClr val="tx1"/>
                </a:solidFill>
                <a:effectLst/>
                <a:latin typeface="+mn-lt"/>
                <a:ea typeface="+mn-ea"/>
                <a:cs typeface="+mn-cs"/>
              </a:rPr>
              <a:t> Relationship Map Tool </a:t>
            </a:r>
            <a:r>
              <a:rPr lang="en-US" sz="1200" kern="1200" dirty="0">
                <a:solidFill>
                  <a:schemeClr val="tx1"/>
                </a:solidFill>
                <a:effectLst/>
                <a:latin typeface="+mn-lt"/>
                <a:ea typeface="+mn-ea"/>
                <a:cs typeface="+mn-cs"/>
              </a:rPr>
              <a:t>in the middle yellow circle.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6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Take a minute to think about who you have in your middle yellow circle of people you know. Who do you know and like, but</a:t>
            </a:r>
            <a:r>
              <a:rPr lang="en-US" sz="1200" i="1" kern="1200" baseline="0" dirty="0">
                <a:solidFill>
                  <a:schemeClr val="tx1"/>
                </a:solidFill>
                <a:effectLst/>
                <a:latin typeface="+mn-lt"/>
                <a:ea typeface="+mn-ea"/>
                <a:cs typeface="+mn-cs"/>
              </a:rPr>
              <a:t> you are not really close to? </a:t>
            </a:r>
            <a:r>
              <a:rPr lang="en-US" sz="1200" b="0" i="1" kern="1200" baseline="0" dirty="0">
                <a:solidFill>
                  <a:schemeClr val="tx1"/>
                </a:solidFill>
                <a:effectLst/>
                <a:latin typeface="+mn-lt"/>
                <a:ea typeface="+mn-ea"/>
                <a:cs typeface="+mn-cs"/>
              </a:rPr>
              <a:t>The people in your middle yellow circle are people you know but they are not the people you would call or talk to first if you needed help. In my life, there are a few people I know I can always go to for help and then there are other people I know well but I don’t trust them as much. Those people are in my middle yellow circle of people I know</a:t>
            </a:r>
            <a:r>
              <a:rPr lang="en-US" sz="1200" b="0" i="1" kern="1200" dirty="0">
                <a:solidFill>
                  <a:schemeClr val="tx1"/>
                </a:solidFill>
                <a:effectLst/>
                <a:latin typeface="+mn-lt"/>
                <a:ea typeface="+mn-ea"/>
                <a:cs typeface="+mn-cs"/>
              </a:rPr>
              <a:t>.</a:t>
            </a:r>
            <a:r>
              <a:rPr lang="en-US" sz="1200" b="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You can write the names of people in</a:t>
            </a:r>
            <a:r>
              <a:rPr lang="en-US" sz="1200" i="1" kern="1200" baseline="0" dirty="0">
                <a:solidFill>
                  <a:schemeClr val="tx1"/>
                </a:solidFill>
                <a:effectLst/>
                <a:latin typeface="+mn-lt"/>
                <a:ea typeface="+mn-ea"/>
                <a:cs typeface="+mn-cs"/>
              </a:rPr>
              <a:t> the middle yellow circle of people you know on your Relationship Map Worksheet.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Remove Velcro pieces from the poster-sized</a:t>
            </a:r>
            <a:r>
              <a:rPr lang="en-US" sz="1200" kern="1200" baseline="0" dirty="0">
                <a:solidFill>
                  <a:schemeClr val="tx1"/>
                </a:solidFill>
                <a:effectLst/>
                <a:latin typeface="+mn-lt"/>
                <a:ea typeface="+mn-ea"/>
                <a:cs typeface="+mn-cs"/>
              </a:rPr>
              <a:t> Relationship Map Tool</a:t>
            </a:r>
            <a:r>
              <a:rPr lang="en-US" sz="1200" kern="1200" dirty="0">
                <a:solidFill>
                  <a:schemeClr val="tx1"/>
                </a:solidFill>
                <a:effectLst/>
                <a:latin typeface="+mn-lt"/>
                <a:ea typeface="+mn-ea"/>
                <a:cs typeface="+mn-cs"/>
              </a:rPr>
              <a:t> so students can focus on their individual</a:t>
            </a:r>
            <a:r>
              <a:rPr lang="en-US" sz="1200" kern="1200" baseline="0" dirty="0">
                <a:solidFill>
                  <a:schemeClr val="tx1"/>
                </a:solidFill>
                <a:effectLst/>
                <a:latin typeface="+mn-lt"/>
                <a:ea typeface="+mn-ea"/>
                <a:cs typeface="+mn-cs"/>
              </a:rPr>
              <a:t> Relationship Map Worksheets</a:t>
            </a:r>
            <a:r>
              <a:rPr lang="en-US" sz="1200" kern="1200" dirty="0">
                <a:solidFill>
                  <a:schemeClr val="tx1"/>
                </a:solidFill>
                <a:effectLst/>
                <a:latin typeface="+mn-lt"/>
                <a:ea typeface="+mn-ea"/>
                <a:cs typeface="+mn-cs"/>
              </a:rPr>
              <a:t>. Assist students as needed to write the names of these individuals in their yellow circle of people they know. If students have pictures of people they know from the Pre-Teach Activity, you can also have them glue these pictures onto their worksheets.</a:t>
            </a:r>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dirty="0"/>
          </a:p>
        </p:txBody>
      </p:sp>
    </p:spTree>
    <p:extLst>
      <p:ext uri="{BB962C8B-B14F-4D97-AF65-F5344CB8AC3E}">
        <p14:creationId xmlns:p14="http://schemas.microsoft.com/office/powerpoint/2010/main" val="921970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51350"/>
          </a:xfrm>
        </p:spPr>
        <p:txBody>
          <a:bodyPr/>
          <a:lstStyle/>
          <a:p>
            <a:pPr lvl="0" fontAlgn="base"/>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The outer red circle is for strangers or people you’ve just met and don’t know well yet. </a:t>
            </a:r>
            <a:r>
              <a:rPr lang="en-US" sz="1200" b="0" i="1" kern="1200" baseline="0" dirty="0">
                <a:solidFill>
                  <a:schemeClr val="tx1"/>
                </a:solidFill>
                <a:effectLst/>
                <a:latin typeface="+mn-lt"/>
                <a:ea typeface="+mn-ea"/>
                <a:cs typeface="+mn-cs"/>
              </a:rPr>
              <a:t>Or people you do know, but do not trust. </a:t>
            </a:r>
            <a:r>
              <a:rPr lang="en-US" sz="1200" i="1" kern="1200" dirty="0">
                <a:solidFill>
                  <a:schemeClr val="tx1"/>
                </a:solidFill>
                <a:effectLst/>
                <a:latin typeface="+mn-lt"/>
                <a:ea typeface="+mn-ea"/>
                <a:cs typeface="+mn-cs"/>
              </a:rPr>
              <a:t>You don’t know</a:t>
            </a:r>
            <a:r>
              <a:rPr lang="en-US" sz="1200" b="0" i="1" kern="1200" dirty="0">
                <a:solidFill>
                  <a:schemeClr val="tx1"/>
                </a:solidFill>
                <a:effectLst/>
                <a:latin typeface="+mn-lt"/>
                <a:ea typeface="+mn-ea"/>
                <a:cs typeface="+mn-cs"/>
              </a:rPr>
              <a:t> all the people in this circle, and all </a:t>
            </a:r>
            <a:r>
              <a:rPr lang="en-US" sz="1200" i="1" kern="1200" dirty="0">
                <a:solidFill>
                  <a:schemeClr val="tx1"/>
                </a:solidFill>
                <a:effectLst/>
                <a:latin typeface="+mn-lt"/>
                <a:ea typeface="+mn-ea"/>
                <a:cs typeface="+mn-cs"/>
              </a:rPr>
              <a:t>these people don’t know you either. So, this might be bus drivers, people at the grocery store, some coworkers, or neighbors. </a:t>
            </a:r>
            <a:r>
              <a:rPr lang="en-US" sz="1200" b="0" i="1" kern="1200" dirty="0">
                <a:solidFill>
                  <a:schemeClr val="tx1"/>
                </a:solidFill>
                <a:effectLst/>
                <a:latin typeface="+mn-lt"/>
                <a:ea typeface="+mn-ea"/>
                <a:cs typeface="+mn-cs"/>
              </a:rPr>
              <a:t>It can also be</a:t>
            </a:r>
            <a:r>
              <a:rPr lang="en-US" sz="1200" b="0" i="1" kern="1200" baseline="0" dirty="0">
                <a:solidFill>
                  <a:schemeClr val="tx1"/>
                </a:solidFill>
                <a:effectLst/>
                <a:latin typeface="+mn-lt"/>
                <a:ea typeface="+mn-ea"/>
                <a:cs typeface="+mn-cs"/>
              </a:rPr>
              <a:t> people you have known for a long time but do not trust or do not feel safe with. </a:t>
            </a:r>
            <a:r>
              <a:rPr lang="en-US" sz="1200" i="1" kern="1200" dirty="0">
                <a:solidFill>
                  <a:schemeClr val="tx1"/>
                </a:solidFill>
                <a:effectLst/>
                <a:latin typeface="+mn-lt"/>
                <a:ea typeface="+mn-ea"/>
                <a:cs typeface="+mn-cs"/>
              </a:rPr>
              <a:t>Who from the list of relationships on the board is in your outer red circle of people? </a:t>
            </a:r>
          </a:p>
          <a:p>
            <a:pPr lvl="0" fontAlgn="base"/>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sz="1200" kern="1200" dirty="0">
                <a:solidFill>
                  <a:schemeClr val="tx1"/>
                </a:solidFill>
                <a:effectLst/>
                <a:latin typeface="+mn-lt"/>
                <a:ea typeface="+mn-ea"/>
                <a:cs typeface="+mn-cs"/>
              </a:rPr>
              <a:t>As students shout out relationships, have them use a dry erase marker to write it on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laminated strip of blank paper with Velcro on the back. Ask them to put this Velcro paper strip on the poster-sized</a:t>
            </a:r>
            <a:r>
              <a:rPr lang="en-US" sz="1200" kern="1200" baseline="0" dirty="0">
                <a:solidFill>
                  <a:schemeClr val="tx1"/>
                </a:solidFill>
                <a:effectLst/>
                <a:latin typeface="+mn-lt"/>
                <a:ea typeface="+mn-ea"/>
                <a:cs typeface="+mn-cs"/>
              </a:rPr>
              <a:t> Relationship Map Tool </a:t>
            </a:r>
            <a:r>
              <a:rPr lang="en-US" sz="1200" kern="1200" dirty="0">
                <a:solidFill>
                  <a:schemeClr val="tx1"/>
                </a:solidFill>
                <a:effectLst/>
                <a:latin typeface="+mn-lt"/>
                <a:ea typeface="+mn-ea"/>
                <a:cs typeface="+mn-cs"/>
              </a:rPr>
              <a:t>in the red circle.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Think about your life and your relationships. Who are people that you have only met a couple times? These people might be neighbors. You might know who they are but not really know anything about them. Who are strangers you might see in the community, like coffee shop workers or bus drivers? </a:t>
            </a:r>
            <a:r>
              <a:rPr lang="en-US" sz="1200" b="0" i="1" kern="1200" dirty="0">
                <a:solidFill>
                  <a:schemeClr val="tx1"/>
                </a:solidFill>
                <a:effectLst/>
                <a:latin typeface="+mn-lt"/>
                <a:ea typeface="+mn-ea"/>
                <a:cs typeface="+mn-cs"/>
              </a:rPr>
              <a:t>Who are</a:t>
            </a:r>
            <a:r>
              <a:rPr lang="en-US" sz="1200" b="0" i="1" kern="1200" baseline="0" dirty="0">
                <a:solidFill>
                  <a:schemeClr val="tx1"/>
                </a:solidFill>
                <a:effectLst/>
                <a:latin typeface="+mn-lt"/>
                <a:ea typeface="+mn-ea"/>
                <a:cs typeface="+mn-cs"/>
              </a:rPr>
              <a:t> people in your life that you may know, but you don’t feel safe with? </a:t>
            </a:r>
            <a:r>
              <a:rPr lang="en-US" sz="1200" i="1" kern="1200" dirty="0">
                <a:solidFill>
                  <a:schemeClr val="tx1"/>
                </a:solidFill>
                <a:effectLst/>
                <a:latin typeface="+mn-lt"/>
                <a:ea typeface="+mn-ea"/>
                <a:cs typeface="+mn-cs"/>
              </a:rPr>
              <a:t>Write their names or the type of relationship in your outer red circle of people.  </a:t>
            </a:r>
          </a:p>
          <a:p>
            <a:pPr lvl="0" fontAlgn="base"/>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Remove the Velcro pieces from the poster-sized</a:t>
            </a:r>
            <a:r>
              <a:rPr lang="en-US" sz="1200" kern="1200" baseline="0" dirty="0">
                <a:solidFill>
                  <a:schemeClr val="tx1"/>
                </a:solidFill>
                <a:effectLst/>
                <a:latin typeface="+mn-lt"/>
                <a:ea typeface="+mn-ea"/>
                <a:cs typeface="+mn-cs"/>
              </a:rPr>
              <a:t> Relationship Map Tool</a:t>
            </a:r>
            <a:r>
              <a:rPr lang="en-US" sz="1200" kern="1200" dirty="0">
                <a:solidFill>
                  <a:schemeClr val="tx1"/>
                </a:solidFill>
                <a:effectLst/>
                <a:latin typeface="+mn-lt"/>
                <a:ea typeface="+mn-ea"/>
                <a:cs typeface="+mn-cs"/>
              </a:rPr>
              <a:t> so students can focus on their individual</a:t>
            </a:r>
            <a:r>
              <a:rPr lang="en-US" sz="1200" kern="1200" baseline="0" dirty="0">
                <a:solidFill>
                  <a:schemeClr val="tx1"/>
                </a:solidFill>
                <a:effectLst/>
                <a:latin typeface="+mn-lt"/>
                <a:ea typeface="+mn-ea"/>
                <a:cs typeface="+mn-cs"/>
              </a:rPr>
              <a:t> Relationship Map Worksheets</a:t>
            </a:r>
            <a:r>
              <a:rPr lang="en-US" sz="1200" kern="1200" dirty="0">
                <a:solidFill>
                  <a:schemeClr val="tx1"/>
                </a:solidFill>
                <a:effectLst/>
                <a:latin typeface="+mn-lt"/>
                <a:ea typeface="+mn-ea"/>
                <a:cs typeface="+mn-cs"/>
              </a:rPr>
              <a:t>. Assist students as needed to write the names of individuals or types of relationships in their red circle. </a:t>
            </a:r>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dirty="0"/>
          </a:p>
        </p:txBody>
      </p:sp>
    </p:spTree>
    <p:extLst>
      <p:ext uri="{BB962C8B-B14F-4D97-AF65-F5344CB8AC3E}">
        <p14:creationId xmlns:p14="http://schemas.microsoft.com/office/powerpoint/2010/main" val="3220143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Remember,</a:t>
            </a:r>
            <a:r>
              <a:rPr lang="en-US" sz="1200" i="1" kern="1200" baseline="0" dirty="0">
                <a:solidFill>
                  <a:schemeClr val="tx1"/>
                </a:solidFill>
                <a:effectLst/>
                <a:latin typeface="+mn-lt"/>
                <a:ea typeface="+mn-ea"/>
                <a:cs typeface="+mn-cs"/>
              </a:rPr>
              <a:t> we are going to be adding tools to our Healthy Relationships Toolbox throughout the year. These are tools you can use to have healthier relationships. Our second tool is the Relationship Map Tool. Is there anyone who would like to volunteer to put the Relationship Map Tool on our Healthy Relationships Toolbox?</a:t>
            </a:r>
          </a:p>
          <a:p>
            <a:pPr lvl="0" fontAlgn="base"/>
            <a:endParaRPr lang="en-US" sz="1200" i="1"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 the volunteer Velcro the Class Relationship</a:t>
            </a:r>
            <a:r>
              <a:rPr lang="en-US" sz="1200" kern="1200" baseline="0" dirty="0">
                <a:solidFill>
                  <a:schemeClr val="tx1"/>
                </a:solidFill>
                <a:effectLst/>
                <a:latin typeface="+mn-lt"/>
                <a:ea typeface="+mn-ea"/>
                <a:cs typeface="+mn-cs"/>
              </a:rPr>
              <a:t> Map</a:t>
            </a:r>
            <a:r>
              <a:rPr lang="en-US" sz="1200" kern="1200" dirty="0">
                <a:solidFill>
                  <a:schemeClr val="tx1"/>
                </a:solidFill>
                <a:effectLst/>
                <a:latin typeface="+mn-lt"/>
                <a:ea typeface="+mn-ea"/>
                <a:cs typeface="+mn-cs"/>
              </a:rPr>
              <a:t> Tool Ma</a:t>
            </a:r>
            <a:r>
              <a:rPr lang="en-US" sz="1200" kern="1200" baseline="0" dirty="0">
                <a:solidFill>
                  <a:schemeClr val="tx1"/>
                </a:solidFill>
                <a:effectLst/>
                <a:latin typeface="+mn-lt"/>
                <a:ea typeface="+mn-ea"/>
                <a:cs typeface="+mn-cs"/>
              </a:rPr>
              <a:t>nipulative onto </a:t>
            </a:r>
            <a:r>
              <a:rPr lang="en-US" sz="1200" kern="1200" dirty="0">
                <a:solidFill>
                  <a:schemeClr val="tx1"/>
                </a:solidFill>
                <a:effectLst/>
                <a:latin typeface="+mn-lt"/>
                <a:ea typeface="+mn-ea"/>
                <a:cs typeface="+mn-cs"/>
              </a:rPr>
              <a:t>the Class Healthy Relationship Toolbox. Next, give</a:t>
            </a:r>
            <a:r>
              <a:rPr lang="en-US" sz="1200" kern="1200" baseline="0" dirty="0">
                <a:solidFill>
                  <a:schemeClr val="tx1"/>
                </a:solidFill>
                <a:effectLst/>
                <a:latin typeface="+mn-lt"/>
                <a:ea typeface="+mn-ea"/>
                <a:cs typeface="+mn-cs"/>
              </a:rPr>
              <a:t> each student a glue stick and a copy of the Student Relationship Map Tool. Give students a few minutes to glue their tools into </a:t>
            </a:r>
            <a:r>
              <a:rPr lang="en-US" sz="1200" b="0" kern="1200" baseline="0" dirty="0">
                <a:solidFill>
                  <a:schemeClr val="tx1"/>
                </a:solidFill>
                <a:effectLst/>
                <a:latin typeface="+mn-lt"/>
                <a:ea typeface="+mn-ea"/>
                <a:cs typeface="+mn-cs"/>
              </a:rPr>
              <a:t>their own </a:t>
            </a:r>
            <a:r>
              <a:rPr lang="en-US" sz="1200" kern="1200" baseline="0" dirty="0">
                <a:solidFill>
                  <a:schemeClr val="tx1"/>
                </a:solidFill>
                <a:effectLst/>
                <a:latin typeface="+mn-lt"/>
                <a:ea typeface="+mn-ea"/>
                <a:cs typeface="+mn-cs"/>
              </a:rPr>
              <a:t>toolboxes. Over the next several weeks, students will be adding tools to their toolboxes, so be sure to ask students to hold onto their toolboxes for the next class.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334080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The last</a:t>
            </a:r>
            <a:r>
              <a:rPr lang="en-US" sz="1200" i="1" kern="1200" baseline="0" dirty="0">
                <a:solidFill>
                  <a:schemeClr val="tx1"/>
                </a:solidFill>
                <a:effectLst/>
                <a:latin typeface="+mn-lt"/>
                <a:ea typeface="+mn-ea"/>
                <a:cs typeface="+mn-cs"/>
              </a:rPr>
              <a:t> thing we are going to do today is talk a little more about the Relationship Map.</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dirty="0"/>
          </a:p>
        </p:txBody>
      </p:sp>
    </p:spTree>
    <p:extLst>
      <p:ext uri="{BB962C8B-B14F-4D97-AF65-F5344CB8AC3E}">
        <p14:creationId xmlns:p14="http://schemas.microsoft.com/office/powerpoint/2010/main" val="397559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978650"/>
          </a:xfrm>
        </p:spPr>
        <p:txBody>
          <a:bodyPr/>
          <a:lstStyle/>
          <a:p>
            <a:pPr lvl="0" fontAlgn="base"/>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Take a look at your Relationship Map. Think about how you act with the people close to you in your inner green circle of people you trust the most,</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and how you act with the people you don’t know or are not close to in your</a:t>
            </a:r>
            <a:r>
              <a:rPr lang="en-US" sz="1200" i="1" kern="1200" baseline="0" dirty="0">
                <a:solidFill>
                  <a:schemeClr val="tx1"/>
                </a:solidFill>
                <a:effectLst/>
                <a:latin typeface="+mn-lt"/>
                <a:ea typeface="+mn-ea"/>
                <a:cs typeface="+mn-cs"/>
              </a:rPr>
              <a:t> outer red circle</a:t>
            </a:r>
            <a:r>
              <a:rPr lang="en-US" sz="1200" i="1" kern="1200" dirty="0">
                <a:solidFill>
                  <a:schemeClr val="tx1"/>
                </a:solidFill>
                <a:effectLst/>
                <a:latin typeface="+mn-lt"/>
                <a:ea typeface="+mn-ea"/>
                <a:cs typeface="+mn-cs"/>
              </a:rPr>
              <a:t>. How is it different? </a:t>
            </a:r>
          </a:p>
          <a:p>
            <a:pPr lvl="0" fontAlgn="base"/>
            <a:endParaRPr lang="en-US" sz="600" i="1" kern="1200" dirty="0">
              <a:solidFill>
                <a:schemeClr val="tx1"/>
              </a:solidFill>
              <a:effectLst/>
              <a:latin typeface="+mn-lt"/>
              <a:ea typeface="+mn-ea"/>
              <a:cs typeface="+mn-cs"/>
            </a:endParaRPr>
          </a:p>
          <a:p>
            <a:pPr lvl="0" fontAlgn="base"/>
            <a:r>
              <a:rPr lang="en-US" sz="1200" i="0" kern="1200" dirty="0">
                <a:solidFill>
                  <a:schemeClr val="tx1"/>
                </a:solidFill>
                <a:effectLst/>
                <a:latin typeface="+mn-lt"/>
                <a:ea typeface="+mn-ea"/>
                <a:cs typeface="+mn-cs"/>
              </a:rPr>
              <a:t>Give students a minute to think about the question.</a:t>
            </a:r>
            <a:r>
              <a:rPr lang="en-US" sz="1200" i="1" kern="1200" dirty="0">
                <a:solidFill>
                  <a:schemeClr val="tx1"/>
                </a:solidFill>
                <a:effectLst/>
                <a:latin typeface="+mn-lt"/>
                <a:ea typeface="+mn-ea"/>
                <a:cs typeface="+mn-cs"/>
              </a:rPr>
              <a:t> </a:t>
            </a:r>
          </a:p>
          <a:p>
            <a:pPr lvl="0" fontAlgn="base"/>
            <a:endParaRPr lang="en-US" sz="600" i="1" kern="1200" dirty="0">
              <a:solidFill>
                <a:schemeClr val="tx1"/>
              </a:solidFill>
              <a:effectLst/>
              <a:latin typeface="+mn-lt"/>
              <a:ea typeface="+mn-ea"/>
              <a:cs typeface="+mn-cs"/>
            </a:endParaRPr>
          </a:p>
          <a:p>
            <a:pPr lvl="0" fontAlgn="base"/>
            <a:r>
              <a:rPr lang="en-US" sz="1200" i="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Who on your Relationship Map would you feel comfortable hugging? </a:t>
            </a:r>
          </a:p>
          <a:p>
            <a:pPr lvl="0" fontAlgn="base"/>
            <a:endParaRPr lang="en-US" sz="600" i="1" kern="1200" dirty="0">
              <a:solidFill>
                <a:schemeClr val="tx1"/>
              </a:solidFill>
              <a:effectLst/>
              <a:latin typeface="+mn-lt"/>
              <a:ea typeface="+mn-ea"/>
              <a:cs typeface="+mn-cs"/>
            </a:endParaRPr>
          </a:p>
          <a:p>
            <a:pPr lvl="0" fontAlgn="base"/>
            <a:r>
              <a:rPr lang="en-US" i="0" dirty="0"/>
              <a:t>Give students enough time to process the question and make their decisions. </a:t>
            </a:r>
            <a:endParaRPr lang="en-US" i="0" baseline="0" dirty="0"/>
          </a:p>
          <a:p>
            <a:pPr lvl="0" fontAlgn="base"/>
            <a:endParaRPr lang="en-US" sz="600" i="0" kern="1200" baseline="0" dirty="0">
              <a:solidFill>
                <a:schemeClr val="tx1"/>
              </a:solidFill>
              <a:effectLst/>
              <a:latin typeface="+mn-lt"/>
              <a:ea typeface="+mn-ea"/>
              <a:cs typeface="+mn-cs"/>
            </a:endParaRPr>
          </a:p>
          <a:p>
            <a:pPr lvl="0" fontAlgn="base"/>
            <a:r>
              <a:rPr lang="en-US" sz="1200" i="0" kern="1200" baseline="0" dirty="0">
                <a:solidFill>
                  <a:schemeClr val="tx1"/>
                </a:solidFill>
                <a:effectLst/>
                <a:latin typeface="+mn-lt"/>
                <a:ea typeface="+mn-ea"/>
                <a:cs typeface="+mn-cs"/>
              </a:rPr>
              <a:t>Say: </a:t>
            </a:r>
            <a:r>
              <a:rPr lang="en-US" sz="1200" i="1" kern="1200" baseline="0" dirty="0">
                <a:solidFill>
                  <a:schemeClr val="tx1"/>
                </a:solidFill>
                <a:effectLst/>
                <a:latin typeface="+mn-lt"/>
                <a:ea typeface="+mn-ea"/>
                <a:cs typeface="+mn-cs"/>
              </a:rPr>
              <a:t>Thanks for sharing. Some people like to hug people in their inner green circle of trust and some people they know in their middle yellow circle. Other people don’t like to hug people at all and that’s okay too. Do you think it would be safe to hug someone you don’t know or just met or don’t trust in your outer red circle of people? Give a thumbs up for yes and a thumbs down for no.</a:t>
            </a:r>
          </a:p>
          <a:p>
            <a:pPr lvl="0" fontAlgn="base"/>
            <a:endParaRPr lang="en-US" sz="600" i="1"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lvl="0" fontAlgn="base"/>
            <a:endParaRPr lang="en-US" sz="600" i="1" kern="1200" dirty="0">
              <a:solidFill>
                <a:schemeClr val="tx1"/>
              </a:solidFill>
              <a:effectLst/>
              <a:latin typeface="+mn-lt"/>
              <a:ea typeface="+mn-ea"/>
              <a:cs typeface="+mn-cs"/>
            </a:endParaRPr>
          </a:p>
          <a:p>
            <a:pPr lvl="0" fontAlgn="base"/>
            <a:r>
              <a:rPr lang="en-US" sz="1200" i="0" kern="1200" dirty="0">
                <a:solidFill>
                  <a:schemeClr val="tx1"/>
                </a:solidFill>
                <a:effectLst/>
                <a:latin typeface="+mn-lt"/>
                <a:ea typeface="+mn-ea"/>
                <a:cs typeface="+mn-cs"/>
              </a:rPr>
              <a:t>Say:</a:t>
            </a:r>
            <a:r>
              <a:rPr lang="en-US" sz="1200" i="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No, it would not be safe to hug someone in your outer red circle of people you don’t know or just met because you don’t know if you can trust them. </a:t>
            </a:r>
            <a:r>
              <a:rPr lang="en-US" sz="1200" b="0" i="1" kern="1200" baseline="0" dirty="0">
                <a:solidFill>
                  <a:schemeClr val="tx1"/>
                </a:solidFill>
                <a:effectLst/>
                <a:latin typeface="+mn-lt"/>
                <a:ea typeface="+mn-ea"/>
                <a:cs typeface="+mn-cs"/>
              </a:rPr>
              <a:t>Or you know them but don’t trust them. If you don’t feel safe or comfortable with someone you do not have to hug them. You get to decide who you hug or not. </a:t>
            </a:r>
            <a:r>
              <a:rPr lang="en-US" sz="1200" i="1" kern="1200" dirty="0">
                <a:solidFill>
                  <a:schemeClr val="tx1"/>
                </a:solidFill>
                <a:effectLst/>
                <a:latin typeface="+mn-lt"/>
                <a:ea typeface="+mn-ea"/>
                <a:cs typeface="+mn-cs"/>
              </a:rPr>
              <a:t>Every relationship has different boundaries. Boundaries are what you are okay</a:t>
            </a:r>
            <a:r>
              <a:rPr lang="en-US" sz="1200" i="1" kern="1200" baseline="0" dirty="0">
                <a:solidFill>
                  <a:schemeClr val="tx1"/>
                </a:solidFill>
                <a:effectLst/>
                <a:latin typeface="+mn-lt"/>
                <a:ea typeface="+mn-ea"/>
                <a:cs typeface="+mn-cs"/>
              </a:rPr>
              <a:t> with and not okay with in your relationships.</a:t>
            </a:r>
            <a:r>
              <a:rPr lang="en-US" sz="1200" i="1" kern="1200" dirty="0">
                <a:solidFill>
                  <a:schemeClr val="tx1"/>
                </a:solidFill>
                <a:effectLst/>
                <a:latin typeface="+mn-lt"/>
                <a:ea typeface="+mn-ea"/>
                <a:cs typeface="+mn-cs"/>
              </a:rPr>
              <a:t> We will talk more about that in our next class. For now, just notice that you don’t act or talk the same way with all people. How you act and</a:t>
            </a:r>
            <a:r>
              <a:rPr lang="en-US" sz="1200" i="1" kern="1200" baseline="0" dirty="0">
                <a:solidFill>
                  <a:schemeClr val="tx1"/>
                </a:solidFill>
                <a:effectLst/>
                <a:latin typeface="+mn-lt"/>
                <a:ea typeface="+mn-ea"/>
                <a:cs typeface="+mn-cs"/>
              </a:rPr>
              <a:t> talk </a:t>
            </a:r>
            <a:r>
              <a:rPr lang="en-US" sz="1200" i="1" kern="1200" dirty="0">
                <a:solidFill>
                  <a:schemeClr val="tx1"/>
                </a:solidFill>
                <a:effectLst/>
                <a:latin typeface="+mn-lt"/>
                <a:ea typeface="+mn-ea"/>
                <a:cs typeface="+mn-cs"/>
              </a:rPr>
              <a:t>changes depending on your relationship to the other person. </a:t>
            </a:r>
          </a:p>
          <a:p>
            <a:pPr lvl="0" fontAlgn="base"/>
            <a:endParaRPr lang="en-US" sz="600" i="1" kern="1200" dirty="0">
              <a:solidFill>
                <a:schemeClr val="tx1"/>
              </a:solidFill>
              <a:effectLst/>
              <a:latin typeface="+mn-lt"/>
              <a:ea typeface="+mn-ea"/>
              <a:cs typeface="+mn-cs"/>
            </a:endParaRPr>
          </a:p>
          <a:p>
            <a:pPr lvl="0" fontAlgn="base"/>
            <a:r>
              <a:rPr lang="en-US" sz="1200" i="1" kern="1200" dirty="0">
                <a:solidFill>
                  <a:schemeClr val="tx1"/>
                </a:solidFill>
                <a:effectLst/>
                <a:latin typeface="+mn-lt"/>
                <a:ea typeface="+mn-ea"/>
                <a:cs typeface="+mn-cs"/>
              </a:rPr>
              <a:t>Do you think people can move on the Relationship Map? Give a thumbs up for yes and a thumbs</a:t>
            </a:r>
            <a:r>
              <a:rPr lang="en-US" sz="1200" i="1" kern="1200" baseline="0" dirty="0">
                <a:solidFill>
                  <a:schemeClr val="tx1"/>
                </a:solidFill>
                <a:effectLst/>
                <a:latin typeface="+mn-lt"/>
                <a:ea typeface="+mn-ea"/>
                <a:cs typeface="+mn-cs"/>
              </a:rPr>
              <a:t> down for no. </a:t>
            </a:r>
            <a:endParaRPr lang="en-US" sz="1200" i="1" kern="1200" dirty="0">
              <a:solidFill>
                <a:schemeClr val="tx1"/>
              </a:solidFill>
              <a:effectLst/>
              <a:latin typeface="+mn-lt"/>
              <a:ea typeface="+mn-ea"/>
              <a:cs typeface="+mn-cs"/>
            </a:endParaRPr>
          </a:p>
          <a:p>
            <a:pPr lvl="0" fontAlgn="base"/>
            <a:endParaRPr lang="en-US" sz="600" i="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lvl="0" fontAlgn="base"/>
            <a:endParaRPr lang="en-US" sz="600" i="1" kern="1200" dirty="0">
              <a:solidFill>
                <a:schemeClr val="tx1"/>
              </a:solidFill>
              <a:effectLst/>
              <a:latin typeface="+mn-lt"/>
              <a:ea typeface="+mn-ea"/>
              <a:cs typeface="+mn-cs"/>
            </a:endParaRPr>
          </a:p>
          <a:p>
            <a:pPr lvl="0" fontAlgn="base"/>
            <a:r>
              <a:rPr lang="en-US" sz="1200" i="0" kern="1200" dirty="0">
                <a:solidFill>
                  <a:schemeClr val="tx1"/>
                </a:solidFill>
                <a:effectLst/>
                <a:latin typeface="+mn-lt"/>
                <a:ea typeface="+mn-ea"/>
                <a:cs typeface="+mn-cs"/>
              </a:rPr>
              <a:t>Say:</a:t>
            </a:r>
            <a:r>
              <a:rPr lang="en-US" sz="1200" i="0"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Yes.</a:t>
            </a:r>
            <a:r>
              <a:rPr lang="en-US" sz="1200" i="1" kern="1200" baseline="0" dirty="0">
                <a:solidFill>
                  <a:schemeClr val="tx1"/>
                </a:solidFill>
                <a:effectLst/>
                <a:latin typeface="+mn-lt"/>
                <a:ea typeface="+mn-ea"/>
                <a:cs typeface="+mn-cs"/>
              </a:rPr>
              <a:t> When you meet someone new, you don’t know them, and they start in your outer red circle of people you don’t know. As you get </a:t>
            </a:r>
            <a:r>
              <a:rPr lang="en-US" sz="1200" i="1" kern="1200" dirty="0">
                <a:solidFill>
                  <a:schemeClr val="tx1"/>
                </a:solidFill>
                <a:effectLst/>
                <a:latin typeface="+mn-lt"/>
                <a:ea typeface="+mn-ea"/>
                <a:cs typeface="+mn-cs"/>
              </a:rPr>
              <a:t>to know this person more, you might start to trust them more. They might move into your middle yellow circle of people you know, or even your inner green circle of people you trust the most. It takes months</a:t>
            </a:r>
            <a:r>
              <a:rPr lang="en-US" sz="1200" i="1" kern="1200" baseline="0" dirty="0">
                <a:solidFill>
                  <a:schemeClr val="tx1"/>
                </a:solidFill>
                <a:effectLst/>
                <a:latin typeface="+mn-lt"/>
                <a:ea typeface="+mn-ea"/>
                <a:cs typeface="+mn-cs"/>
              </a:rPr>
              <a:t> for you to get to know someone well enough for them to be in your middle yellow circle of people you know. It takes months or even years to know someone well enough for them to be in your inner green circle of people you trust the most. It takes a long time to get to know someone well enough to trust them. </a:t>
            </a:r>
            <a:endParaRPr lang="en-US" sz="1200" i="1" kern="1200" dirty="0">
              <a:solidFill>
                <a:schemeClr val="tx1"/>
              </a:solidFill>
              <a:effectLst/>
              <a:latin typeface="+mn-lt"/>
              <a:ea typeface="+mn-ea"/>
              <a:cs typeface="+mn-cs"/>
            </a:endParaRPr>
          </a:p>
          <a:p>
            <a:pPr lvl="0" fontAlgn="base"/>
            <a:endParaRPr lang="en-US" sz="600" i="1" kern="1200" dirty="0">
              <a:solidFill>
                <a:schemeClr val="tx1"/>
              </a:solidFill>
              <a:effectLst/>
              <a:latin typeface="+mn-lt"/>
              <a:ea typeface="+mn-ea"/>
              <a:cs typeface="+mn-cs"/>
            </a:endParaRPr>
          </a:p>
          <a:p>
            <a:pPr lvl="0" fontAlgn="base"/>
            <a:r>
              <a:rPr lang="en-US" sz="1200" i="1" kern="1200" dirty="0">
                <a:solidFill>
                  <a:schemeClr val="tx1"/>
                </a:solidFill>
                <a:effectLst/>
                <a:latin typeface="+mn-lt"/>
                <a:ea typeface="+mn-ea"/>
                <a:cs typeface="+mn-cs"/>
              </a:rPr>
              <a:t>People can also move further out on your map. Sometimes people move to</a:t>
            </a:r>
            <a:r>
              <a:rPr lang="en-US" sz="1200" i="1" kern="1200" baseline="0" dirty="0">
                <a:solidFill>
                  <a:schemeClr val="tx1"/>
                </a:solidFill>
                <a:effectLst/>
                <a:latin typeface="+mn-lt"/>
                <a:ea typeface="+mn-ea"/>
                <a:cs typeface="+mn-cs"/>
              </a:rPr>
              <a:t> a new city</a:t>
            </a:r>
            <a:r>
              <a:rPr lang="en-US" sz="1200" i="1" kern="1200" dirty="0">
                <a:solidFill>
                  <a:schemeClr val="tx1"/>
                </a:solidFill>
                <a:effectLst/>
                <a:latin typeface="+mn-lt"/>
                <a:ea typeface="+mn-ea"/>
                <a:cs typeface="+mn-cs"/>
              </a:rPr>
              <a:t>, and you don’t get to see them anymore. Other times people you trust do something that hurts you. If this happens, a person who was in your inner green circle of most trusted people or your yellow circle of people you know might move back to the outer red circle of people you don’t know or don’t trust. You get to decide if someone is a safe person or not a safe person for you. </a:t>
            </a:r>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dirty="0"/>
          </a:p>
        </p:txBody>
      </p:sp>
    </p:spTree>
    <p:extLst>
      <p:ext uri="{BB962C8B-B14F-4D97-AF65-F5344CB8AC3E}">
        <p14:creationId xmlns:p14="http://schemas.microsoft.com/office/powerpoint/2010/main" val="250874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Let’s start by reviewing our Healthy Relationships Tool</a:t>
            </a:r>
            <a:r>
              <a:rPr lang="en-US" sz="1200" i="1" kern="1200" baseline="0" dirty="0">
                <a:solidFill>
                  <a:schemeClr val="tx1"/>
                </a:solidFill>
                <a:effectLst/>
                <a:latin typeface="+mn-lt"/>
                <a:ea typeface="+mn-ea"/>
                <a:cs typeface="+mn-cs"/>
              </a:rPr>
              <a:t>box. Does anyone remember what our first Healthy Relationships Toolbox Tool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enough</a:t>
            </a:r>
            <a:r>
              <a:rPr lang="en-US" i="0" baseline="0" dirty="0"/>
              <a:t> time for students to process the question and make their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Say: </a:t>
            </a:r>
            <a:r>
              <a:rPr lang="en-US" sz="1200" i="1" kern="1200" baseline="0" dirty="0">
                <a:solidFill>
                  <a:schemeClr val="tx1"/>
                </a:solidFill>
                <a:effectLst/>
                <a:latin typeface="+mn-lt"/>
                <a:ea typeface="+mn-ea"/>
                <a:cs typeface="+mn-cs"/>
              </a:rPr>
              <a:t>Our first tool is the I Statements Tool. Remember, I statements start with the word “I” and let people know how you feel, what you want, and what you need. So, if you wanted to ask your teacher for help getting a job, what could you say?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b="1" i="0" baseline="0" dirty="0"/>
              <a:t> </a:t>
            </a:r>
            <a:r>
              <a:rPr lang="en-US" b="0" i="0" baseline="0" dirty="0"/>
              <a:t>A few sample I statements are included below for your reference.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I want to get a job. Can you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I need help getting a job.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I feel like a job would be good for me.</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dirty="0"/>
          </a:p>
        </p:txBody>
      </p:sp>
    </p:spTree>
    <p:extLst>
      <p:ext uri="{BB962C8B-B14F-4D97-AF65-F5344CB8AC3E}">
        <p14:creationId xmlns:p14="http://schemas.microsoft.com/office/powerpoint/2010/main" val="564321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Does anyone have any questions about today’s class? Remember, if </a:t>
            </a:r>
            <a:r>
              <a:rPr lang="en-US" sz="1200" i="1" kern="1200" dirty="0">
                <a:solidFill>
                  <a:schemeClr val="tx1"/>
                </a:solidFill>
                <a:effectLst/>
                <a:latin typeface="+mn-lt"/>
                <a:ea typeface="+mn-ea"/>
                <a:cs typeface="+mn-cs"/>
              </a:rPr>
              <a:t>you don’t want to ask your question out loud, you can write it on a notecard and leave it on your desk. You can also ask someone you trust to help you write your question on the notecard. I will pick up the notecards and will answer the questions the next time we meet. When I answer a question, I won’t tell anyone who asked it.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dirty="0"/>
          </a:p>
        </p:txBody>
      </p:sp>
    </p:spTree>
    <p:extLst>
      <p:ext uri="{BB962C8B-B14F-4D97-AF65-F5344CB8AC3E}">
        <p14:creationId xmlns:p14="http://schemas.microsoft.com/office/powerpoint/2010/main" val="675031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Which circle is for people you know and love and trust more than anyone else? Hold up one finger for your inner green circle of trust, two fingers for the middle yellow circle of people you are getting to know, and three fingers for outer red circle of people you don’t know or trust. </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That’s right. The </a:t>
            </a:r>
            <a:r>
              <a:rPr lang="en-US" i="1" dirty="0"/>
              <a:t>inner green </a:t>
            </a:r>
            <a:r>
              <a:rPr lang="en-US" i="1" baseline="0" dirty="0"/>
              <a:t>circle is for the people you know and love and trust the most. These are the first people you would call if you ever needed help.</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dirty="0"/>
          </a:p>
        </p:txBody>
      </p:sp>
    </p:spTree>
    <p:extLst>
      <p:ext uri="{BB962C8B-B14F-4D97-AF65-F5344CB8AC3E}">
        <p14:creationId xmlns:p14="http://schemas.microsoft.com/office/powerpoint/2010/main" val="3569194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Is it safe to hug someone in your outer red ‘don’t know or don’t trust’ circle? Give a thumbs up for yes and a thumbs down for no.</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No, it is not safe to hug someone in your outer red circle of trust. You do not know them; you cannot trust them. Or, </a:t>
            </a:r>
            <a:r>
              <a:rPr lang="en-US" b="0" i="1" baseline="0" dirty="0"/>
              <a:t>you may know them but do not trust them.</a:t>
            </a:r>
            <a:r>
              <a:rPr lang="en-US" b="1" i="1" baseline="0" dirty="0"/>
              <a:t> </a:t>
            </a:r>
            <a:r>
              <a:rPr lang="en-US" i="1" baseline="0" dirty="0"/>
              <a:t>You also shouldn’t share personal information, like your last name or address, with someone in your outer red circle of people you just met or don’t know or don’t trust.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dirty="0"/>
          </a:p>
        </p:txBody>
      </p:sp>
    </p:spTree>
    <p:extLst>
      <p:ext uri="{BB962C8B-B14F-4D97-AF65-F5344CB8AC3E}">
        <p14:creationId xmlns:p14="http://schemas.microsoft.com/office/powerpoint/2010/main" val="3388418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Who is one adult in your inner green circle of people</a:t>
            </a:r>
            <a:r>
              <a:rPr lang="en-US" i="1" baseline="0" dirty="0"/>
              <a:t> you trust the most</a:t>
            </a:r>
            <a:r>
              <a:rPr lang="en-US" i="1" dirty="0"/>
              <a:t>?</a:t>
            </a:r>
            <a:endParaRPr lang="en-US" dirty="0"/>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a:t>
            </a:r>
            <a:r>
              <a:rPr lang="en-US" i="0" baseline="0" dirty="0"/>
              <a:t> Go around the room and ask each student to share the name of one adult they trust. </a:t>
            </a:r>
          </a:p>
          <a:p>
            <a:endParaRPr lang="en-US" i="0" baseline="0" dirty="0"/>
          </a:p>
          <a:p>
            <a:r>
              <a:rPr lang="en-US" i="0" baseline="0" dirty="0"/>
              <a:t>Say: </a:t>
            </a:r>
            <a:r>
              <a:rPr lang="en-US" i="1" baseline="0" dirty="0"/>
              <a:t>Remember, the adults in your inner green circle of trust are the people you trust the most and can talk to if you ever need help.</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dirty="0"/>
          </a:p>
        </p:txBody>
      </p:sp>
    </p:spTree>
    <p:extLst>
      <p:ext uri="{BB962C8B-B14F-4D97-AF65-F5344CB8AC3E}">
        <p14:creationId xmlns:p14="http://schemas.microsoft.com/office/powerpoint/2010/main" val="1123037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Does anyone remember what our power statement is?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Our</a:t>
            </a:r>
            <a:r>
              <a:rPr lang="en-US" sz="1200" i="1" kern="1200" baseline="0" dirty="0">
                <a:solidFill>
                  <a:schemeClr val="tx1"/>
                </a:solidFill>
                <a:effectLst/>
                <a:latin typeface="+mn-lt"/>
                <a:ea typeface="+mn-ea"/>
                <a:cs typeface="+mn-cs"/>
              </a:rPr>
              <a:t> power statement is </a:t>
            </a:r>
            <a:r>
              <a:rPr lang="en-US" sz="1200" i="1" kern="1200" dirty="0">
                <a:solidFill>
                  <a:schemeClr val="tx1"/>
                </a:solidFill>
                <a:effectLst/>
                <a:latin typeface="+mn-lt"/>
                <a:ea typeface="+mn-ea"/>
                <a:cs typeface="+mn-cs"/>
              </a:rPr>
              <a:t>“I know me best.” This means that each of you knows yourself better than anyone else does. Today</a:t>
            </a:r>
            <a:r>
              <a:rPr lang="en-US" sz="1200" i="1" kern="1200" baseline="0" dirty="0">
                <a:solidFill>
                  <a:schemeClr val="tx1"/>
                </a:solidFill>
                <a:effectLst/>
                <a:latin typeface="+mn-lt"/>
                <a:ea typeface="+mn-ea"/>
                <a:cs typeface="+mn-cs"/>
              </a:rPr>
              <a:t> you thought about your relationships, and who is in your inner green circle of most trusted people, middle yellow circle of people you know, and outer red circle of people you do not know, just met, or don’t trust. You know best who is safe for you, and who is not. </a:t>
            </a:r>
            <a:r>
              <a:rPr lang="en-US" sz="1200" i="1" kern="1200" dirty="0">
                <a:solidFill>
                  <a:schemeClr val="tx1"/>
                </a:solidFill>
                <a:effectLst/>
                <a:latin typeface="+mn-lt"/>
                <a:ea typeface="+mn-ea"/>
                <a:cs typeface="+mn-cs"/>
              </a:rPr>
              <a:t>Let’s gather together and on the count of three, say our power statement.</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Have each interested student put one hand in the middle of the circle. Ask for a student volunteer to count to three. After three, all participants say the power statement while lifting their hands into the air. Students</a:t>
            </a:r>
            <a:r>
              <a:rPr lang="en-US" sz="1200" i="0" kern="1200" baseline="0" dirty="0">
                <a:solidFill>
                  <a:schemeClr val="tx1"/>
                </a:solidFill>
                <a:effectLst/>
                <a:latin typeface="+mn-lt"/>
                <a:ea typeface="+mn-ea"/>
                <a:cs typeface="+mn-cs"/>
              </a:rPr>
              <a:t> can also stand in the circle without touching hands if they prefer.</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dirty="0"/>
          </a:p>
        </p:txBody>
      </p:sp>
    </p:spTree>
    <p:extLst>
      <p:ext uri="{BB962C8B-B14F-4D97-AF65-F5344CB8AC3E}">
        <p14:creationId xmlns:p14="http://schemas.microsoft.com/office/powerpoint/2010/main" val="3083586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 would like to thank the Texas Council for Developmental Disabilities for the funding for this curriculum.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472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dirty="0"/>
          </a:p>
        </p:txBody>
      </p:sp>
    </p:spTree>
    <p:extLst>
      <p:ext uri="{BB962C8B-B14F-4D97-AF65-F5344CB8AC3E}">
        <p14:creationId xmlns:p14="http://schemas.microsoft.com/office/powerpoint/2010/main" val="183759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print this slide separately so each student can use the Important Words Sheet as a communication board throughout</a:t>
            </a:r>
            <a:r>
              <a:rPr lang="en-US" sz="1200" kern="1200" baseline="0" dirty="0">
                <a:solidFill>
                  <a:schemeClr val="tx1"/>
                </a:solidFill>
                <a:effectLst/>
                <a:latin typeface="+mn-lt"/>
                <a:ea typeface="+mn-ea"/>
                <a:cs typeface="+mn-cs"/>
              </a:rPr>
              <a:t> class</a:t>
            </a:r>
            <a:r>
              <a:rPr lang="en-US" sz="1200" kern="1200" dirty="0">
                <a:solidFill>
                  <a:schemeClr val="tx1"/>
                </a:solidFill>
                <a:effectLst/>
                <a:latin typeface="+mn-lt"/>
                <a:ea typeface="+mn-ea"/>
                <a:cs typeface="+mn-cs"/>
              </a:rPr>
              <a:t>. Review the words using the suggested definitions below. To enhance understanding, you can ask students to come up with their own definitions for vocabulary words or to provide a sentence or scenario using the new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Relationship: </a:t>
            </a:r>
            <a:r>
              <a:rPr lang="en-US" sz="1200" i="0" kern="1200" dirty="0">
                <a:solidFill>
                  <a:schemeClr val="tx1"/>
                </a:solidFill>
                <a:effectLst/>
                <a:latin typeface="+mn-lt"/>
                <a:ea typeface="+mn-ea"/>
                <a:cs typeface="+mn-cs"/>
              </a:rPr>
              <a:t>Two or more people who know each other; some types of relationships include friends, family, or classmates</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Friend: </a:t>
            </a:r>
            <a:r>
              <a:rPr lang="en-US" sz="1200" i="0" kern="1200" dirty="0">
                <a:solidFill>
                  <a:schemeClr val="tx1"/>
                </a:solidFill>
                <a:effectLst/>
                <a:latin typeface="+mn-lt"/>
                <a:ea typeface="+mn-ea"/>
                <a:cs typeface="+mn-cs"/>
              </a:rPr>
              <a:t>Someone you like to spend time with</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Family: </a:t>
            </a:r>
            <a:r>
              <a:rPr lang="en-US" sz="1200" i="0" kern="1200" dirty="0">
                <a:solidFill>
                  <a:schemeClr val="tx1"/>
                </a:solidFill>
                <a:effectLst/>
                <a:latin typeface="+mn-lt"/>
                <a:ea typeface="+mn-ea"/>
                <a:cs typeface="+mn-cs"/>
              </a:rPr>
              <a:t>The people you are related to, such as mom, dad, brother, or sister</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Coworker: </a:t>
            </a:r>
            <a:r>
              <a:rPr lang="en-US" sz="1200" i="0" kern="1200" dirty="0">
                <a:solidFill>
                  <a:schemeClr val="tx1"/>
                </a:solidFill>
                <a:effectLst/>
                <a:latin typeface="+mn-lt"/>
                <a:ea typeface="+mn-ea"/>
                <a:cs typeface="+mn-cs"/>
              </a:rPr>
              <a:t>Someone who works at the same job as you</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Teacher: </a:t>
            </a:r>
            <a:r>
              <a:rPr lang="en-US" sz="1200" i="0" kern="1200" dirty="0">
                <a:solidFill>
                  <a:schemeClr val="tx1"/>
                </a:solidFill>
                <a:effectLst/>
                <a:latin typeface="+mn-lt"/>
                <a:ea typeface="+mn-ea"/>
                <a:cs typeface="+mn-cs"/>
              </a:rPr>
              <a:t>A person who leads a class</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Doctor: </a:t>
            </a:r>
            <a:r>
              <a:rPr lang="en-US" sz="1200" i="0" kern="1200" dirty="0">
                <a:solidFill>
                  <a:schemeClr val="tx1"/>
                </a:solidFill>
                <a:effectLst/>
                <a:latin typeface="+mn-lt"/>
                <a:ea typeface="+mn-ea"/>
                <a:cs typeface="+mn-cs"/>
              </a:rPr>
              <a:t>A person who helps your body stay healthy</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Neighbor: </a:t>
            </a:r>
            <a:r>
              <a:rPr lang="en-US" sz="1200" i="0" kern="1200" dirty="0">
                <a:solidFill>
                  <a:schemeClr val="tx1"/>
                </a:solidFill>
                <a:effectLst/>
                <a:latin typeface="+mn-lt"/>
                <a:ea typeface="+mn-ea"/>
                <a:cs typeface="+mn-cs"/>
              </a:rPr>
              <a:t>A person who lives close to you</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Safe: </a:t>
            </a:r>
            <a:r>
              <a:rPr lang="en-US" sz="1200" i="0" kern="1200" dirty="0">
                <a:solidFill>
                  <a:schemeClr val="tx1"/>
                </a:solidFill>
                <a:effectLst/>
                <a:latin typeface="+mn-lt"/>
                <a:ea typeface="+mn-ea"/>
                <a:cs typeface="+mn-cs"/>
              </a:rPr>
              <a:t>The feeling that you are not going to get hurt and that your feelings are okay</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Boundaries: </a:t>
            </a:r>
            <a:r>
              <a:rPr lang="en-US" sz="1200" i="0" kern="1200" dirty="0">
                <a:solidFill>
                  <a:schemeClr val="tx1"/>
                </a:solidFill>
                <a:effectLst/>
                <a:latin typeface="+mn-lt"/>
                <a:ea typeface="+mn-ea"/>
                <a:cs typeface="+mn-cs"/>
              </a:rPr>
              <a:t>Things that you are okay or not okay with</a:t>
            </a:r>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dirty="0"/>
          </a:p>
        </p:txBody>
      </p:sp>
    </p:spTree>
    <p:extLst>
      <p:ext uri="{BB962C8B-B14F-4D97-AF65-F5344CB8AC3E}">
        <p14:creationId xmlns:p14="http://schemas.microsoft.com/office/powerpoint/2010/main" val="48987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the agenda. Alternatively, you can ask for a student volunteer to read the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dirty="0"/>
          </a:p>
        </p:txBody>
      </p:sp>
    </p:spTree>
    <p:extLst>
      <p:ext uri="{BB962C8B-B14F-4D97-AF65-F5344CB8AC3E}">
        <p14:creationId xmlns:p14="http://schemas.microsoft.com/office/powerpoint/2010/main" val="27837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Today we are going to play the Guess Who Game. For this game, you are going to take turns acting out a story. While two students act out a story, the rest of you will try to guess how the two actors are related. I need two volunteers to go first. I am going to talk to the volunteers for a minute before we start the game. </a:t>
            </a:r>
          </a:p>
          <a:p>
            <a:pPr lvl="0" fontAlgn="base"/>
            <a:endParaRPr lang="en-US" sz="1100" i="1"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Meet with the two volunteers somewhere the rest of the class can’t hear your conversation. Give them one of the </a:t>
            </a:r>
            <a:r>
              <a:rPr lang="en-US" sz="1200" i="1" kern="1200" dirty="0">
                <a:solidFill>
                  <a:schemeClr val="tx1"/>
                </a:solidFill>
                <a:effectLst/>
                <a:latin typeface="+mn-lt"/>
                <a:ea typeface="+mn-ea"/>
                <a:cs typeface="+mn-cs"/>
              </a:rPr>
              <a:t>Guess Who Game </a:t>
            </a:r>
            <a:r>
              <a:rPr lang="en-US" sz="1200" i="0" kern="1200" dirty="0">
                <a:solidFill>
                  <a:schemeClr val="tx1"/>
                </a:solidFill>
                <a:effectLst/>
                <a:latin typeface="+mn-lt"/>
                <a:ea typeface="+mn-ea"/>
                <a:cs typeface="+mn-cs"/>
              </a:rPr>
              <a:t>card</a:t>
            </a:r>
            <a:r>
              <a:rPr lang="en-US" sz="1200" kern="1200" dirty="0">
                <a:solidFill>
                  <a:schemeClr val="tx1"/>
                </a:solidFill>
                <a:effectLst/>
                <a:latin typeface="+mn-lt"/>
                <a:ea typeface="+mn-ea"/>
                <a:cs typeface="+mn-cs"/>
              </a:rPr>
              <a:t>s. </a:t>
            </a:r>
            <a:r>
              <a:rPr lang="en-US" sz="1200" b="0" kern="1200" dirty="0">
                <a:solidFill>
                  <a:schemeClr val="tx1"/>
                </a:solidFill>
                <a:effectLst/>
                <a:latin typeface="+mn-lt"/>
                <a:ea typeface="+mn-ea"/>
                <a:cs typeface="+mn-cs"/>
              </a:rPr>
              <a:t>As</a:t>
            </a:r>
            <a:r>
              <a:rPr lang="en-US" sz="1200" b="0" kern="1200" baseline="0" dirty="0">
                <a:solidFill>
                  <a:schemeClr val="tx1"/>
                </a:solidFill>
                <a:effectLst/>
                <a:latin typeface="+mn-lt"/>
                <a:ea typeface="+mn-ea"/>
                <a:cs typeface="+mn-cs"/>
              </a:rPr>
              <a:t> needed, h</a:t>
            </a:r>
            <a:r>
              <a:rPr lang="en-US" sz="1200" b="0" kern="1200" dirty="0">
                <a:solidFill>
                  <a:schemeClr val="tx1"/>
                </a:solidFill>
                <a:effectLst/>
                <a:latin typeface="+mn-lt"/>
                <a:ea typeface="+mn-ea"/>
                <a:cs typeface="+mn-cs"/>
              </a:rPr>
              <a:t>elp </a:t>
            </a:r>
            <a:r>
              <a:rPr lang="en-US" sz="1200" kern="1200" dirty="0">
                <a:solidFill>
                  <a:schemeClr val="tx1"/>
                </a:solidFill>
                <a:effectLst/>
                <a:latin typeface="+mn-lt"/>
                <a:ea typeface="+mn-ea"/>
                <a:cs typeface="+mn-cs"/>
              </a:rPr>
              <a:t>student volunteers read and understand the story. Tell students to talk with their partner and decide who will play which character, and how those characters would talk and act in the story. You may have to ask prompting questions such as: </a:t>
            </a:r>
            <a:r>
              <a:rPr lang="en-US" sz="1200" i="1" kern="1200" dirty="0">
                <a:solidFill>
                  <a:schemeClr val="tx1"/>
                </a:solidFill>
                <a:effectLst/>
                <a:latin typeface="+mn-lt"/>
                <a:ea typeface="+mn-ea"/>
                <a:cs typeface="+mn-cs"/>
              </a:rPr>
              <a:t>How would you greet this person? Would you hug them? What about a handshake? What might you say to this person?    </a:t>
            </a:r>
            <a:endParaRPr lang="en-US" sz="1100" i="1" kern="1200" dirty="0">
              <a:solidFill>
                <a:schemeClr val="tx1"/>
              </a:solidFill>
              <a:effectLst/>
              <a:latin typeface="+mn-lt"/>
              <a:ea typeface="+mn-ea"/>
              <a:cs typeface="+mn-cs"/>
            </a:endParaRPr>
          </a:p>
          <a:p>
            <a:pPr lvl="0" fontAlgn="base"/>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Once</a:t>
            </a:r>
            <a:r>
              <a:rPr lang="en-US" sz="1200" kern="1200" baseline="0" dirty="0">
                <a:solidFill>
                  <a:schemeClr val="tx1"/>
                </a:solidFill>
                <a:effectLst/>
                <a:latin typeface="+mn-lt"/>
                <a:ea typeface="+mn-ea"/>
                <a:cs typeface="+mn-cs"/>
              </a:rPr>
              <a:t> the volunteers have decided how they are going to act out their relationships, b</a:t>
            </a:r>
            <a:r>
              <a:rPr lang="en-US" sz="1200" kern="1200" dirty="0">
                <a:solidFill>
                  <a:schemeClr val="tx1"/>
                </a:solidFill>
                <a:effectLst/>
                <a:latin typeface="+mn-lt"/>
                <a:ea typeface="+mn-ea"/>
                <a:cs typeface="+mn-cs"/>
              </a:rPr>
              <a:t>ring them back into the classroom. Remind them that they should not tell the rest of the class what their story is. Remind the rest of the class that they will have to guess the relationship between the two actors at the end of the story. Have the volunteers act out the story. If your class really likes to participate in role plays, you can also get a volunteer to be the Director. The Director says “Action!” at the beginning of the role play and “Cut!” at the end.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dirty="0"/>
          </a:p>
        </p:txBody>
      </p:sp>
    </p:spTree>
    <p:extLst>
      <p:ext uri="{BB962C8B-B14F-4D97-AF65-F5344CB8AC3E}">
        <p14:creationId xmlns:p14="http://schemas.microsoft.com/office/powerpoint/2010/main" val="2664001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Let’s give a round of applause</a:t>
            </a:r>
            <a:r>
              <a:rPr lang="en-US" sz="1200" i="1" kern="1200" baseline="0" dirty="0">
                <a:solidFill>
                  <a:schemeClr val="tx1"/>
                </a:solidFill>
                <a:effectLst/>
                <a:latin typeface="+mn-lt"/>
                <a:ea typeface="+mn-ea"/>
                <a:cs typeface="+mn-cs"/>
              </a:rPr>
              <a:t> to our first two actors! Nice job. Now it’s everyone else’s turn to guess what relationship our actors were acting out. Hold up one finger if you think this was a boss and a worker, two fingers if you think this was a grandma and a grandchild, or three fingers if you think this was a teacher and a student.</a:t>
            </a:r>
            <a:endParaRPr lang="en-US" sz="1200" b="1" i="1" strike="sngStrike" kern="1200" baseline="0" dirty="0">
              <a:solidFill>
                <a:schemeClr val="tx1"/>
              </a:solidFill>
              <a:effectLst/>
              <a:latin typeface="+mn-lt"/>
              <a:ea typeface="+mn-ea"/>
              <a:cs typeface="+mn-cs"/>
            </a:endParaRPr>
          </a:p>
          <a:p>
            <a:pPr lvl="0" fontAlgn="base"/>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sz="1200" kern="1200" dirty="0">
                <a:solidFill>
                  <a:schemeClr val="tx1"/>
                </a:solidFill>
                <a:effectLst/>
                <a:latin typeface="+mn-lt"/>
                <a:ea typeface="+mn-ea"/>
                <a:cs typeface="+mn-cs"/>
              </a:rPr>
              <a:t>Ask them to explain their choice. If students need help, you can ask prompting questions such as: </a:t>
            </a:r>
            <a:r>
              <a:rPr lang="en-US" sz="1200" i="1" kern="1200" dirty="0">
                <a:solidFill>
                  <a:schemeClr val="tx1"/>
                </a:solidFill>
                <a:effectLst/>
                <a:latin typeface="+mn-lt"/>
                <a:ea typeface="+mn-ea"/>
                <a:cs typeface="+mn-cs"/>
              </a:rPr>
              <a:t>How did they greet each other? Did it seem like they knew each other well?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Excellent work everyone. Can I get another two volunteers to be our actors?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dirty="0"/>
          </a:p>
        </p:txBody>
      </p:sp>
    </p:spTree>
    <p:extLst>
      <p:ext uri="{BB962C8B-B14F-4D97-AF65-F5344CB8AC3E}">
        <p14:creationId xmlns:p14="http://schemas.microsoft.com/office/powerpoint/2010/main" val="3147452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Meet with the two volunteers somewhere the rest of the class can’t hear your conversation. Give them one of the </a:t>
            </a:r>
            <a:r>
              <a:rPr lang="en-US" sz="1200" i="1" kern="1200" dirty="0">
                <a:solidFill>
                  <a:schemeClr val="tx1"/>
                </a:solidFill>
                <a:effectLst/>
                <a:latin typeface="+mn-lt"/>
                <a:ea typeface="+mn-ea"/>
                <a:cs typeface="+mn-cs"/>
              </a:rPr>
              <a:t>Guess Who Game </a:t>
            </a:r>
            <a:r>
              <a:rPr lang="en-US" sz="1200" i="0" kern="1200" dirty="0">
                <a:solidFill>
                  <a:schemeClr val="tx1"/>
                </a:solidFill>
                <a:effectLst/>
                <a:latin typeface="+mn-lt"/>
                <a:ea typeface="+mn-ea"/>
                <a:cs typeface="+mn-cs"/>
              </a:rPr>
              <a:t>card</a:t>
            </a:r>
            <a:r>
              <a:rPr lang="en-US" sz="1200" kern="1200" dirty="0">
                <a:solidFill>
                  <a:schemeClr val="tx1"/>
                </a:solidFill>
                <a:effectLst/>
                <a:latin typeface="+mn-lt"/>
                <a:ea typeface="+mn-ea"/>
                <a:cs typeface="+mn-cs"/>
              </a:rPr>
              <a:t>s. As needed, help student volunteers read and understand the story. Tell students to talk with their partner and decide who will play which character, and how those characters would talk and act in the story. You may have to ask prompting questions such as: </a:t>
            </a:r>
            <a:r>
              <a:rPr lang="en-US" sz="1200" i="1" kern="1200" dirty="0">
                <a:solidFill>
                  <a:schemeClr val="tx1"/>
                </a:solidFill>
                <a:effectLst/>
                <a:latin typeface="+mn-lt"/>
                <a:ea typeface="+mn-ea"/>
                <a:cs typeface="+mn-cs"/>
              </a:rPr>
              <a:t>How would you greet this person? Would you hug them? What about a handshake? What might you say to this person?    </a:t>
            </a:r>
            <a:endParaRPr lang="en-US" sz="1100" i="1" kern="1200" dirty="0">
              <a:solidFill>
                <a:schemeClr val="tx1"/>
              </a:solidFill>
              <a:effectLst/>
              <a:latin typeface="+mn-lt"/>
              <a:ea typeface="+mn-ea"/>
              <a:cs typeface="+mn-cs"/>
            </a:endParaRPr>
          </a:p>
          <a:p>
            <a:pPr lvl="0" fontAlgn="base"/>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Great</a:t>
            </a:r>
            <a:r>
              <a:rPr lang="en-US" sz="1200" i="1" kern="1200" baseline="0" dirty="0">
                <a:solidFill>
                  <a:schemeClr val="tx1"/>
                </a:solidFill>
                <a:effectLst/>
                <a:latin typeface="+mn-lt"/>
                <a:ea typeface="+mn-ea"/>
                <a:cs typeface="+mn-cs"/>
              </a:rPr>
              <a:t> job! </a:t>
            </a:r>
            <a:r>
              <a:rPr lang="en-US" sz="1200" i="1" kern="1200" dirty="0">
                <a:solidFill>
                  <a:schemeClr val="tx1"/>
                </a:solidFill>
                <a:effectLst/>
                <a:latin typeface="+mn-lt"/>
                <a:ea typeface="+mn-ea"/>
                <a:cs typeface="+mn-cs"/>
              </a:rPr>
              <a:t>Let’s give a round of applause</a:t>
            </a:r>
            <a:r>
              <a:rPr lang="en-US" sz="1200" i="1" kern="1200" baseline="0" dirty="0">
                <a:solidFill>
                  <a:schemeClr val="tx1"/>
                </a:solidFill>
                <a:effectLst/>
                <a:latin typeface="+mn-lt"/>
                <a:ea typeface="+mn-ea"/>
                <a:cs typeface="+mn-cs"/>
              </a:rPr>
              <a:t> to our second two actors! Now it’s everyone else’s turn to guess what relationship our actors were acting out. Hold up one finger if you think this was a doctor and a patient, two fingers if you think this was a mom and a child, or three fingers if you think this was two best friends?</a:t>
            </a:r>
          </a:p>
          <a:p>
            <a:pPr lvl="0" fontAlgn="base"/>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 </a:t>
            </a:r>
            <a:r>
              <a:rPr lang="en-US" sz="1200" kern="1200" dirty="0">
                <a:solidFill>
                  <a:schemeClr val="tx1"/>
                </a:solidFill>
                <a:effectLst/>
                <a:latin typeface="+mn-lt"/>
                <a:ea typeface="+mn-ea"/>
                <a:cs typeface="+mn-cs"/>
              </a:rPr>
              <a:t>Ask them to explain their choice. If students need help, you can ask prompting questions such as: How did they greet each other? Did it seem like they knew each other well?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Say: </a:t>
            </a:r>
            <a:r>
              <a:rPr lang="en-US" sz="1100" i="1" kern="1200" dirty="0">
                <a:solidFill>
                  <a:schemeClr val="tx1"/>
                </a:solidFill>
                <a:effectLst/>
                <a:latin typeface="+mn-lt"/>
                <a:ea typeface="+mn-ea"/>
                <a:cs typeface="+mn-cs"/>
              </a:rPr>
              <a:t>Excellent work everyone. We are going to do one more story. Can I get another two volunteers to be our last actors?</a:t>
            </a:r>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dirty="0"/>
          </a:p>
        </p:txBody>
      </p:sp>
    </p:spTree>
    <p:extLst>
      <p:ext uri="{BB962C8B-B14F-4D97-AF65-F5344CB8AC3E}">
        <p14:creationId xmlns:p14="http://schemas.microsoft.com/office/powerpoint/2010/main" val="4202224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Meet with the two volunteers somewhere the rest of the class can’t hear your conversation. Give them one of the </a:t>
            </a:r>
            <a:r>
              <a:rPr lang="en-US" sz="1200" i="1" kern="1200" dirty="0">
                <a:solidFill>
                  <a:schemeClr val="tx1"/>
                </a:solidFill>
                <a:effectLst/>
                <a:latin typeface="+mn-lt"/>
                <a:ea typeface="+mn-ea"/>
                <a:cs typeface="+mn-cs"/>
              </a:rPr>
              <a:t>Guess Who Game </a:t>
            </a:r>
            <a:r>
              <a:rPr lang="en-US" sz="1200" i="0" kern="1200" dirty="0">
                <a:solidFill>
                  <a:schemeClr val="tx1"/>
                </a:solidFill>
                <a:effectLst/>
                <a:latin typeface="+mn-lt"/>
                <a:ea typeface="+mn-ea"/>
                <a:cs typeface="+mn-cs"/>
              </a:rPr>
              <a:t>card</a:t>
            </a:r>
            <a:r>
              <a:rPr lang="en-US" sz="1200" kern="1200" dirty="0">
                <a:solidFill>
                  <a:schemeClr val="tx1"/>
                </a:solidFill>
                <a:effectLst/>
                <a:latin typeface="+mn-lt"/>
                <a:ea typeface="+mn-ea"/>
                <a:cs typeface="+mn-cs"/>
              </a:rPr>
              <a:t>s</a:t>
            </a:r>
            <a:r>
              <a:rPr lang="en-US" sz="1200" b="0" kern="1200" dirty="0">
                <a:solidFill>
                  <a:schemeClr val="tx1"/>
                </a:solidFill>
                <a:effectLst/>
                <a:latin typeface="+mn-lt"/>
                <a:ea typeface="+mn-ea"/>
                <a:cs typeface="+mn-cs"/>
              </a:rPr>
              <a:t>. As needed, help </a:t>
            </a:r>
            <a:r>
              <a:rPr lang="en-US" sz="1200" kern="1200" dirty="0">
                <a:solidFill>
                  <a:schemeClr val="tx1"/>
                </a:solidFill>
                <a:effectLst/>
                <a:latin typeface="+mn-lt"/>
                <a:ea typeface="+mn-ea"/>
                <a:cs typeface="+mn-cs"/>
              </a:rPr>
              <a:t>student volunteers read and understand the story. Tell students to talk with their partner and decide who will play which character, and how those characters would talk and act in the story. You may have to ask prompting questions such as: </a:t>
            </a:r>
            <a:r>
              <a:rPr lang="en-US" sz="1200" i="1" kern="1200" dirty="0">
                <a:solidFill>
                  <a:schemeClr val="tx1"/>
                </a:solidFill>
                <a:effectLst/>
                <a:latin typeface="+mn-lt"/>
                <a:ea typeface="+mn-ea"/>
                <a:cs typeface="+mn-cs"/>
              </a:rPr>
              <a:t>How would you greet this person? Would you hug them? What about a handshake? What might you say to this person?    </a:t>
            </a:r>
            <a:endParaRPr lang="en-US" sz="1100" i="1" kern="1200" dirty="0">
              <a:solidFill>
                <a:schemeClr val="tx1"/>
              </a:solidFill>
              <a:effectLst/>
              <a:latin typeface="+mn-lt"/>
              <a:ea typeface="+mn-ea"/>
              <a:cs typeface="+mn-cs"/>
            </a:endParaRPr>
          </a:p>
          <a:p>
            <a:pPr lvl="0" fontAlgn="base"/>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Awesome</a:t>
            </a:r>
            <a:r>
              <a:rPr lang="en-US" sz="1200" i="1" kern="1200" baseline="0" dirty="0">
                <a:solidFill>
                  <a:schemeClr val="tx1"/>
                </a:solidFill>
                <a:effectLst/>
                <a:latin typeface="+mn-lt"/>
                <a:ea typeface="+mn-ea"/>
                <a:cs typeface="+mn-cs"/>
              </a:rPr>
              <a:t> job! </a:t>
            </a:r>
            <a:r>
              <a:rPr lang="en-US" sz="1200" i="1" kern="1200" dirty="0">
                <a:solidFill>
                  <a:schemeClr val="tx1"/>
                </a:solidFill>
                <a:effectLst/>
                <a:latin typeface="+mn-lt"/>
                <a:ea typeface="+mn-ea"/>
                <a:cs typeface="+mn-cs"/>
              </a:rPr>
              <a:t>Let’s give a round of applause</a:t>
            </a:r>
            <a:r>
              <a:rPr lang="en-US" sz="1200" i="1" kern="1200" baseline="0" dirty="0">
                <a:solidFill>
                  <a:schemeClr val="tx1"/>
                </a:solidFill>
                <a:effectLst/>
                <a:latin typeface="+mn-lt"/>
                <a:ea typeface="+mn-ea"/>
                <a:cs typeface="+mn-cs"/>
              </a:rPr>
              <a:t> to our last two actors! Now it’s everyone else’s turn to guess what relationship our actors were acting out. Hold up one finger if you think this was a police officer and a student, two fingers if you think this was two friends, or three fingers if you think this was two strangers?</a:t>
            </a:r>
          </a:p>
          <a:p>
            <a:pPr lvl="0" fontAlgn="base"/>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 </a:t>
            </a:r>
            <a:r>
              <a:rPr lang="en-US" sz="1200" kern="1200" dirty="0">
                <a:solidFill>
                  <a:schemeClr val="tx1"/>
                </a:solidFill>
                <a:effectLst/>
                <a:latin typeface="+mn-lt"/>
                <a:ea typeface="+mn-ea"/>
                <a:cs typeface="+mn-cs"/>
              </a:rPr>
              <a:t>Ask them to explain their choice. If students need help, you can ask prompting questions such as: </a:t>
            </a:r>
            <a:r>
              <a:rPr lang="en-US" sz="1200" i="1" kern="1200" dirty="0">
                <a:solidFill>
                  <a:schemeClr val="tx1"/>
                </a:solidFill>
                <a:effectLst/>
                <a:latin typeface="+mn-lt"/>
                <a:ea typeface="+mn-ea"/>
                <a:cs typeface="+mn-cs"/>
              </a:rPr>
              <a:t>How did they greet each other? Did it seem like they knew each other well? </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dirty="0"/>
          </a:p>
        </p:txBody>
      </p:sp>
    </p:spTree>
    <p:extLst>
      <p:ext uri="{BB962C8B-B14F-4D97-AF65-F5344CB8AC3E}">
        <p14:creationId xmlns:p14="http://schemas.microsoft.com/office/powerpoint/2010/main" val="2953925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a:t>
            </a:r>
            <a:r>
              <a:rPr lang="en-US" sz="1200"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Excellent work with the Guess Who? Game everyone! Now we are going to talk about different types of relationships.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dirty="0"/>
          </a:p>
        </p:txBody>
      </p:sp>
    </p:spTree>
    <p:extLst>
      <p:ext uri="{BB962C8B-B14F-4D97-AF65-F5344CB8AC3E}">
        <p14:creationId xmlns:p14="http://schemas.microsoft.com/office/powerpoint/2010/main" val="55880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334438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26558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84943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285644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566824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33204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948316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5/1/26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369283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5/1/26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631630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5/1/26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974141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404675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877680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4254411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167131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94346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933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56696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5/1/26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56893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5/1/26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94602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5/1/26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60136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88831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15977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5/1/26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dirty="0"/>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5/1/26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dirty="0"/>
          </a:p>
        </p:txBody>
      </p:sp>
      <p:sp>
        <p:nvSpPr>
          <p:cNvPr id="7" name="TextBox 6">
            <a:extLst>
              <a:ext uri="{FF2B5EF4-FFF2-40B4-BE49-F238E27FC236}">
                <a16:creationId xmlns:a16="http://schemas.microsoft.com/office/drawing/2014/main" id="{110ABC11-F7F1-BDF1-6524-375B78C0AF47}"/>
              </a:ext>
            </a:extLst>
          </p:cNvPr>
          <p:cNvSpPr txBox="1"/>
          <p:nvPr userDrawn="1"/>
        </p:nvSpPr>
        <p:spPr>
          <a:xfrm rot="20225410">
            <a:off x="2276522" y="1843950"/>
            <a:ext cx="8236458" cy="3170099"/>
          </a:xfrm>
          <a:prstGeom prst="rect">
            <a:avLst/>
          </a:prstGeom>
          <a:noFill/>
        </p:spPr>
        <p:txBody>
          <a:bodyPr wrap="square">
            <a:spAutoFit/>
          </a:bodyPr>
          <a:lstStyle/>
          <a:p>
            <a:r>
              <a:rPr lang="en-US" sz="20000" b="1" dirty="0">
                <a:solidFill>
                  <a:schemeClr val="accent3">
                    <a:lumMod val="20000"/>
                    <a:lumOff val="80000"/>
                  </a:schemeClr>
                </a:solidFill>
              </a:rPr>
              <a:t>DRAFT</a:t>
            </a:r>
          </a:p>
        </p:txBody>
      </p:sp>
    </p:spTree>
    <p:extLst>
      <p:ext uri="{BB962C8B-B14F-4D97-AF65-F5344CB8AC3E}">
        <p14:creationId xmlns:p14="http://schemas.microsoft.com/office/powerpoint/2010/main" val="2943940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3.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8.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5.png"/><Relationship Id="rId3" Type="http://schemas.openxmlformats.org/officeDocument/2006/relationships/image" Target="../media/image6.jpe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8.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8.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147" t="37681" r="37800" b="44734"/>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 y="0"/>
            <a:ext cx="12191349" cy="6858000"/>
          </a:xfrm>
          <a:prstGeom prst="rect">
            <a:avLst/>
          </a:prstGeom>
        </p:spPr>
      </p:pic>
      <p:sp>
        <p:nvSpPr>
          <p:cNvPr id="5" name="Footer Placeholder 3"/>
          <p:cNvSpPr txBox="1">
            <a:spLocks/>
          </p:cNvSpPr>
          <p:nvPr/>
        </p:nvSpPr>
        <p:spPr>
          <a:xfrm>
            <a:off x="8967435" y="65745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
        <p:nvSpPr>
          <p:cNvPr id="7" name="TextBox 6">
            <a:extLst>
              <a:ext uri="{FF2B5EF4-FFF2-40B4-BE49-F238E27FC236}">
                <a16:creationId xmlns:a16="http://schemas.microsoft.com/office/drawing/2014/main" id="{81022BC1-31B7-A4F6-EC69-5283D645E037}"/>
              </a:ext>
            </a:extLst>
          </p:cNvPr>
          <p:cNvSpPr txBox="1"/>
          <p:nvPr/>
        </p:nvSpPr>
        <p:spPr>
          <a:xfrm>
            <a:off x="1661160" y="967409"/>
            <a:ext cx="5379719" cy="584775"/>
          </a:xfrm>
          <a:prstGeom prst="rect">
            <a:avLst/>
          </a:prstGeom>
          <a:noFill/>
          <a:ln w="19050">
            <a:noFill/>
          </a:ln>
        </p:spPr>
        <p:txBody>
          <a:bodyPr wrap="square" rtlCol="0">
            <a:spAutoFit/>
          </a:bodyPr>
          <a:lstStyle/>
          <a:p>
            <a:pPr algn="ctr"/>
            <a:endParaRPr lang="en-US" sz="3200" b="1" dirty="0">
              <a:latin typeface="Comic Sans MS" panose="030F0702030302020204" pitchFamily="66" charset="0"/>
              <a:cs typeface="Arial" panose="020B0604020202020204" pitchFamily="34" charset="0"/>
            </a:endParaRPr>
          </a:p>
        </p:txBody>
      </p:sp>
      <p:sp>
        <p:nvSpPr>
          <p:cNvPr id="6" name="TextBox 5">
            <a:extLst>
              <a:ext uri="{FF2B5EF4-FFF2-40B4-BE49-F238E27FC236}">
                <a16:creationId xmlns:a16="http://schemas.microsoft.com/office/drawing/2014/main" id="{81022BC1-31B7-A4F6-EC69-5283D645E037}"/>
              </a:ext>
            </a:extLst>
          </p:cNvPr>
          <p:cNvSpPr txBox="1"/>
          <p:nvPr/>
        </p:nvSpPr>
        <p:spPr>
          <a:xfrm>
            <a:off x="1456266" y="967409"/>
            <a:ext cx="6265334" cy="646331"/>
          </a:xfrm>
          <a:prstGeom prst="rect">
            <a:avLst/>
          </a:prstGeom>
          <a:noFill/>
          <a:ln w="19050">
            <a:noFill/>
          </a:ln>
        </p:spPr>
        <p:txBody>
          <a:bodyPr wrap="square" rtlCol="0">
            <a:spAutoFit/>
          </a:bodyPr>
          <a:lstStyle/>
          <a:p>
            <a:pPr algn="ctr"/>
            <a:r>
              <a:rPr lang="en-US" sz="3600" b="1" dirty="0">
                <a:latin typeface="Comic Sans MS" panose="030F0702030302020204" pitchFamily="66" charset="0"/>
                <a:cs typeface="Arial" panose="020B0604020202020204" pitchFamily="34" charset="0"/>
              </a:rPr>
              <a:t>for High School Students</a:t>
            </a:r>
          </a:p>
        </p:txBody>
      </p:sp>
    </p:spTree>
    <p:extLst>
      <p:ext uri="{BB962C8B-B14F-4D97-AF65-F5344CB8AC3E}">
        <p14:creationId xmlns:p14="http://schemas.microsoft.com/office/powerpoint/2010/main" val="180780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0510" y="-21020"/>
            <a:ext cx="2026025" cy="161364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0"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9" name="Picture 8">
            <a:extLst>
              <a:ext uri="{FF2B5EF4-FFF2-40B4-BE49-F238E27FC236}">
                <a16:creationId xmlns:a16="http://schemas.microsoft.com/office/drawing/2014/main" id="{D8A68471-EE86-1911-334B-3B1352433AEC}"/>
              </a:ext>
            </a:extLst>
          </p:cNvPr>
          <p:cNvPicPr>
            <a:picLocks noChangeAspect="1"/>
          </p:cNvPicPr>
          <p:nvPr/>
        </p:nvPicPr>
        <p:blipFill>
          <a:blip r:embed="rId5"/>
          <a:stretch>
            <a:fillRect/>
          </a:stretch>
        </p:blipFill>
        <p:spPr>
          <a:xfrm>
            <a:off x="-1799300" y="1641670"/>
            <a:ext cx="7292040" cy="4104996"/>
          </a:xfrm>
          <a:prstGeom prst="rect">
            <a:avLst/>
          </a:prstGeom>
        </p:spPr>
      </p:pic>
      <p:pic>
        <p:nvPicPr>
          <p:cNvPr id="11" name="Picture 10">
            <a:extLst>
              <a:ext uri="{FF2B5EF4-FFF2-40B4-BE49-F238E27FC236}">
                <a16:creationId xmlns:a16="http://schemas.microsoft.com/office/drawing/2014/main" id="{3C3C4350-CF0A-20CB-1EB1-93B16C1B2BFC}"/>
              </a:ext>
            </a:extLst>
          </p:cNvPr>
          <p:cNvPicPr>
            <a:picLocks noChangeAspect="1"/>
          </p:cNvPicPr>
          <p:nvPr/>
        </p:nvPicPr>
        <p:blipFill>
          <a:blip r:embed="rId6"/>
          <a:stretch>
            <a:fillRect/>
          </a:stretch>
        </p:blipFill>
        <p:spPr>
          <a:xfrm>
            <a:off x="6573999" y="1191573"/>
            <a:ext cx="7276021" cy="4104996"/>
          </a:xfrm>
          <a:prstGeom prst="rect">
            <a:avLst/>
          </a:prstGeom>
        </p:spPr>
      </p:pic>
      <p:pic>
        <p:nvPicPr>
          <p:cNvPr id="12" name="Picture 11">
            <a:extLst>
              <a:ext uri="{FF2B5EF4-FFF2-40B4-BE49-F238E27FC236}">
                <a16:creationId xmlns:a16="http://schemas.microsoft.com/office/drawing/2014/main" id="{B0F551D6-775A-CE20-D385-20265C8F6FFF}"/>
              </a:ext>
            </a:extLst>
          </p:cNvPr>
          <p:cNvPicPr>
            <a:picLocks noChangeAspect="1"/>
          </p:cNvPicPr>
          <p:nvPr/>
        </p:nvPicPr>
        <p:blipFill>
          <a:blip r:embed="rId7"/>
          <a:stretch>
            <a:fillRect/>
          </a:stretch>
        </p:blipFill>
        <p:spPr>
          <a:xfrm>
            <a:off x="3873546" y="202648"/>
            <a:ext cx="4774502" cy="2691586"/>
          </a:xfrm>
          <a:prstGeom prst="rect">
            <a:avLst/>
          </a:prstGeom>
        </p:spPr>
      </p:pic>
      <p:sp>
        <p:nvSpPr>
          <p:cNvPr id="13" name="TextBox 12">
            <a:extLst>
              <a:ext uri="{FF2B5EF4-FFF2-40B4-BE49-F238E27FC236}">
                <a16:creationId xmlns:a16="http://schemas.microsoft.com/office/drawing/2014/main" id="{C066F336-C8DE-2B73-9A04-935430F8C9A1}"/>
              </a:ext>
            </a:extLst>
          </p:cNvPr>
          <p:cNvSpPr txBox="1"/>
          <p:nvPr/>
        </p:nvSpPr>
        <p:spPr>
          <a:xfrm>
            <a:off x="2015515" y="5515833"/>
            <a:ext cx="1322798" cy="461665"/>
          </a:xfrm>
          <a:prstGeom prst="rect">
            <a:avLst/>
          </a:prstGeom>
          <a:noFill/>
        </p:spPr>
        <p:txBody>
          <a:bodyPr wrap="non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Friends</a:t>
            </a:r>
          </a:p>
        </p:txBody>
      </p:sp>
      <p:sp>
        <p:nvSpPr>
          <p:cNvPr id="14" name="TextBox 13">
            <a:extLst>
              <a:ext uri="{FF2B5EF4-FFF2-40B4-BE49-F238E27FC236}">
                <a16:creationId xmlns:a16="http://schemas.microsoft.com/office/drawing/2014/main" id="{034A22D8-1972-B76E-5CA4-E99D2D329543}"/>
              </a:ext>
            </a:extLst>
          </p:cNvPr>
          <p:cNvSpPr txBox="1"/>
          <p:nvPr/>
        </p:nvSpPr>
        <p:spPr>
          <a:xfrm>
            <a:off x="5654516" y="2663401"/>
            <a:ext cx="1838965" cy="461665"/>
          </a:xfrm>
          <a:prstGeom prst="rect">
            <a:avLst/>
          </a:prstGeom>
          <a:noFill/>
        </p:spPr>
        <p:txBody>
          <a:bodyPr wrap="non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Coworkers</a:t>
            </a:r>
          </a:p>
        </p:txBody>
      </p:sp>
      <p:sp>
        <p:nvSpPr>
          <p:cNvPr id="15" name="TextBox 14">
            <a:extLst>
              <a:ext uri="{FF2B5EF4-FFF2-40B4-BE49-F238E27FC236}">
                <a16:creationId xmlns:a16="http://schemas.microsoft.com/office/drawing/2014/main" id="{4D19D512-219A-B7B8-6042-130D54582F23}"/>
              </a:ext>
            </a:extLst>
          </p:cNvPr>
          <p:cNvSpPr txBox="1"/>
          <p:nvPr/>
        </p:nvSpPr>
        <p:spPr>
          <a:xfrm>
            <a:off x="9144000" y="4834904"/>
            <a:ext cx="1205779" cy="461665"/>
          </a:xfrm>
          <a:prstGeom prst="rect">
            <a:avLst/>
          </a:prstGeom>
          <a:noFill/>
        </p:spPr>
        <p:txBody>
          <a:bodyPr wrap="non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Family</a:t>
            </a:r>
          </a:p>
        </p:txBody>
      </p:sp>
    </p:spTree>
    <p:extLst>
      <p:ext uri="{BB962C8B-B14F-4D97-AF65-F5344CB8AC3E}">
        <p14:creationId xmlns:p14="http://schemas.microsoft.com/office/powerpoint/2010/main" val="2186744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7462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7" name="Footer Placeholder 3"/>
          <p:cNvSpPr txBox="1">
            <a:spLocks/>
          </p:cNvSpPr>
          <p:nvPr/>
        </p:nvSpPr>
        <p:spPr>
          <a:xfrm>
            <a:off x="8967435" y="65745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450755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4969"/>
          <a:stretch/>
        </p:blipFill>
        <p:spPr>
          <a:xfrm>
            <a:off x="2393263" y="1282310"/>
            <a:ext cx="2960830" cy="2566416"/>
          </a:xfrm>
          <a:prstGeom prst="rect">
            <a:avLst/>
          </a:prstGeom>
        </p:spPr>
      </p:pic>
      <p:sp>
        <p:nvSpPr>
          <p:cNvPr id="10" name="TextBox 9"/>
          <p:cNvSpPr txBox="1"/>
          <p:nvPr/>
        </p:nvSpPr>
        <p:spPr>
          <a:xfrm>
            <a:off x="8809275" y="1236715"/>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Guess Who? Game</a:t>
            </a:r>
          </a:p>
        </p:txBody>
      </p:sp>
      <p:sp>
        <p:nvSpPr>
          <p:cNvPr id="11" name="TextBox 10"/>
          <p:cNvSpPr txBox="1"/>
          <p:nvPr/>
        </p:nvSpPr>
        <p:spPr>
          <a:xfrm>
            <a:off x="5244365" y="2325052"/>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Different types of relationships</a:t>
            </a:r>
          </a:p>
        </p:txBody>
      </p:sp>
      <p:sp>
        <p:nvSpPr>
          <p:cNvPr id="12" name="TextBox 11"/>
          <p:cNvSpPr txBox="1"/>
          <p:nvPr/>
        </p:nvSpPr>
        <p:spPr>
          <a:xfrm>
            <a:off x="3873678" y="4829310"/>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Relationship Map Tool</a:t>
            </a:r>
          </a:p>
        </p:txBody>
      </p:sp>
      <p:sp>
        <p:nvSpPr>
          <p:cNvPr id="14" name="TextBox 13"/>
          <p:cNvSpPr txBox="1"/>
          <p:nvPr/>
        </p:nvSpPr>
        <p:spPr>
          <a:xfrm>
            <a:off x="8329983" y="5407988"/>
            <a:ext cx="3745107"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Relationship </a:t>
            </a:r>
          </a:p>
          <a:p>
            <a:pPr algn="ctr"/>
            <a:r>
              <a:rPr lang="en-US" sz="2800" dirty="0">
                <a:latin typeface="Tahoma" panose="020B0604030504040204" pitchFamily="34" charset="0"/>
                <a:ea typeface="Tahoma" panose="020B0604030504040204" pitchFamily="34" charset="0"/>
                <a:cs typeface="Tahoma" panose="020B0604030504040204" pitchFamily="34" charset="0"/>
              </a:rPr>
              <a:t>Map talk</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6613" y="809049"/>
            <a:ext cx="2445594" cy="1378551"/>
          </a:xfrm>
          <a:prstGeom prst="rect">
            <a:avLst/>
          </a:prstGeom>
        </p:spPr>
      </p:pic>
      <p:sp>
        <p:nvSpPr>
          <p:cNvPr id="16" name="TextBox 15"/>
          <p:cNvSpPr txBox="1"/>
          <p:nvPr/>
        </p:nvSpPr>
        <p:spPr>
          <a:xfrm>
            <a:off x="4206628" y="3645418"/>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7" name="Picture 16"/>
          <p:cNvPicPr>
            <a:picLocks noChangeAspect="1"/>
          </p:cNvPicPr>
          <p:nvPr/>
        </p:nvPicPr>
        <p:blipFill>
          <a:blip r:embed="rId6"/>
          <a:stretch>
            <a:fillRect/>
          </a:stretch>
        </p:blipFill>
        <p:spPr>
          <a:xfrm>
            <a:off x="2393263" y="3302697"/>
            <a:ext cx="1813365" cy="1269928"/>
          </a:xfrm>
          <a:prstGeom prst="rect">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35305" t="14053" r="46274" b="54575"/>
          <a:stretch/>
        </p:blipFill>
        <p:spPr>
          <a:xfrm>
            <a:off x="2470318" y="4521887"/>
            <a:ext cx="1403360" cy="1347226"/>
          </a:xfrm>
          <a:prstGeom prst="rect">
            <a:avLst/>
          </a:prstGeom>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l="51209" t="44662" r="16638"/>
          <a:stretch/>
        </p:blipFill>
        <p:spPr>
          <a:xfrm>
            <a:off x="6343996" y="5328795"/>
            <a:ext cx="1376749" cy="1335648"/>
          </a:xfrm>
          <a:prstGeom prst="rect">
            <a:avLst/>
          </a:prstGeom>
        </p:spPr>
      </p:pic>
      <p:pic>
        <p:nvPicPr>
          <p:cNvPr id="21" name="Picture 20"/>
          <p:cNvPicPr>
            <a:picLocks noChangeAspect="1"/>
          </p:cNvPicPr>
          <p:nvPr/>
        </p:nvPicPr>
        <p:blipFill rotWithShape="1">
          <a:blip r:embed="rId7">
            <a:extLst>
              <a:ext uri="{28A0092B-C50C-407E-A947-70E740481C1C}">
                <a14:useLocalDpi xmlns:a14="http://schemas.microsoft.com/office/drawing/2010/main" val="0"/>
              </a:ext>
            </a:extLst>
          </a:blip>
          <a:srcRect l="35305" t="14053" r="46274" b="54575"/>
          <a:stretch/>
        </p:blipFill>
        <p:spPr>
          <a:xfrm>
            <a:off x="7720745" y="5288754"/>
            <a:ext cx="1403360" cy="1347226"/>
          </a:xfrm>
          <a:prstGeom prst="rect">
            <a:avLst/>
          </a:prstGeom>
        </p:spPr>
      </p:pic>
      <p:pic>
        <p:nvPicPr>
          <p:cNvPr id="22" name="Picture 21"/>
          <p:cNvPicPr>
            <a:picLocks noChangeAspect="1"/>
          </p:cNvPicPr>
          <p:nvPr/>
        </p:nvPicPr>
        <p:blipFill rotWithShape="1">
          <a:blip r:embed="rId7">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3" name="Picture 22"/>
          <p:cNvPicPr>
            <a:picLocks noChangeAspect="1"/>
          </p:cNvPicPr>
          <p:nvPr/>
        </p:nvPicPr>
        <p:blipFill rotWithShape="1">
          <a:blip r:embed="rId7">
            <a:extLst>
              <a:ext uri="{28A0092B-C50C-407E-A947-70E740481C1C}">
                <a14:useLocalDpi xmlns:a14="http://schemas.microsoft.com/office/drawing/2010/main" val="0"/>
              </a:ext>
            </a:extLst>
          </a:blip>
          <a:srcRect l="67315" t="67058" r="20748" b="14772"/>
          <a:stretch/>
        </p:blipFill>
        <p:spPr>
          <a:xfrm>
            <a:off x="1377423" y="2058318"/>
            <a:ext cx="1452282" cy="1246094"/>
          </a:xfrm>
          <a:prstGeom prst="rect">
            <a:avLst/>
          </a:prstGeom>
        </p:spPr>
      </p:pic>
      <p:pic>
        <p:nvPicPr>
          <p:cNvPr id="24" name="Picture 23"/>
          <p:cNvPicPr>
            <a:picLocks noChangeAspect="1"/>
          </p:cNvPicPr>
          <p:nvPr/>
        </p:nvPicPr>
        <p:blipFill rotWithShape="1">
          <a:blip r:embed="rId7">
            <a:extLst>
              <a:ext uri="{28A0092B-C50C-407E-A947-70E740481C1C}">
                <a14:useLocalDpi xmlns:a14="http://schemas.microsoft.com/office/drawing/2010/main" val="0"/>
              </a:ext>
            </a:extLst>
          </a:blip>
          <a:srcRect l="67315" t="67058" r="20748" b="14772"/>
          <a:stretch/>
        </p:blipFill>
        <p:spPr>
          <a:xfrm>
            <a:off x="1402475" y="3110502"/>
            <a:ext cx="1452282" cy="1246094"/>
          </a:xfrm>
          <a:prstGeom prst="rect">
            <a:avLst/>
          </a:prstGeom>
        </p:spPr>
      </p:pic>
      <p:pic>
        <p:nvPicPr>
          <p:cNvPr id="26" name="Picture 25"/>
          <p:cNvPicPr>
            <a:picLocks noChangeAspect="1"/>
          </p:cNvPicPr>
          <p:nvPr/>
        </p:nvPicPr>
        <p:blipFill rotWithShape="1">
          <a:blip r:embed="rId9"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7"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578552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453" y="573024"/>
            <a:ext cx="12166314" cy="6858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36576" y="-12192"/>
            <a:ext cx="2088777" cy="1694330"/>
          </a:xfrm>
          <a:prstGeom prst="rect">
            <a:avLst/>
          </a:prstGeom>
        </p:spPr>
      </p:pic>
      <p:sp>
        <p:nvSpPr>
          <p:cNvPr id="2" name="TextBox 1"/>
          <p:cNvSpPr txBox="1"/>
          <p:nvPr/>
        </p:nvSpPr>
        <p:spPr>
          <a:xfrm>
            <a:off x="3243072" y="-12192"/>
            <a:ext cx="6230112"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Relationship Map</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039535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82" y="-32066"/>
            <a:ext cx="12166314" cy="6858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36576" y="-12192"/>
            <a:ext cx="2088777" cy="1694330"/>
          </a:xfrm>
          <a:prstGeom prst="rect">
            <a:avLst/>
          </a:prstGeom>
        </p:spPr>
      </p:pic>
      <p:sp>
        <p:nvSpPr>
          <p:cNvPr id="2" name="TextBox 1"/>
          <p:cNvSpPr txBox="1"/>
          <p:nvPr/>
        </p:nvSpPr>
        <p:spPr>
          <a:xfrm>
            <a:off x="241531" y="1466238"/>
            <a:ext cx="4927370" cy="4401205"/>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The Inner Green Circle of </a:t>
            </a:r>
          </a:p>
          <a:p>
            <a:pPr algn="ctr"/>
            <a:r>
              <a:rPr lang="en-US" sz="3600" b="1" dirty="0">
                <a:latin typeface="Tahoma" panose="020B0604030504040204" pitchFamily="34" charset="0"/>
                <a:ea typeface="Tahoma" panose="020B0604030504040204" pitchFamily="34" charset="0"/>
                <a:cs typeface="Tahoma" panose="020B0604030504040204" pitchFamily="34" charset="0"/>
              </a:rPr>
              <a:t>People You Trust</a:t>
            </a:r>
          </a:p>
          <a:p>
            <a:pPr algn="ctr"/>
            <a:endParaRPr lang="en-US" sz="2400" b="1" dirty="0">
              <a:latin typeface="Tahoma" panose="020B0604030504040204" pitchFamily="34" charset="0"/>
              <a:ea typeface="Tahoma" panose="020B0604030504040204" pitchFamily="34" charset="0"/>
              <a:cs typeface="Tahoma" panose="020B0604030504040204" pitchFamily="34" charset="0"/>
            </a:endParaRPr>
          </a:p>
          <a:p>
            <a:pPr marL="571500" indent="-404813">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People you have known for a long time.</a:t>
            </a:r>
          </a:p>
          <a:p>
            <a:pPr marL="571500" indent="-404813">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571500" indent="-404813">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People you love and trust the most.</a:t>
            </a: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0"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824370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36576" y="-12192"/>
            <a:ext cx="2088777" cy="1694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189" y="-215221"/>
            <a:ext cx="12166314" cy="6858000"/>
          </a:xfrm>
          <a:prstGeom prst="rect">
            <a:avLst/>
          </a:prstGeom>
        </p:spPr>
      </p:pic>
      <p:sp>
        <p:nvSpPr>
          <p:cNvPr id="5" name="TextBox 4"/>
          <p:cNvSpPr txBox="1"/>
          <p:nvPr/>
        </p:nvSpPr>
        <p:spPr>
          <a:xfrm>
            <a:off x="0" y="1476828"/>
            <a:ext cx="5677089" cy="4585871"/>
          </a:xfrm>
          <a:prstGeom prst="rect">
            <a:avLst/>
          </a:prstGeom>
          <a:noFill/>
        </p:spPr>
        <p:txBody>
          <a:bodyPr wrap="square" rtlCol="0">
            <a:spAutoFit/>
          </a:bodyPr>
          <a:lstStyle/>
          <a:p>
            <a:pPr algn="ctr"/>
            <a:r>
              <a:rPr lang="en-US" sz="3400" b="1" dirty="0">
                <a:latin typeface="Tahoma" panose="020B0604030504040204" pitchFamily="34" charset="0"/>
                <a:ea typeface="Tahoma" panose="020B0604030504040204" pitchFamily="34" charset="0"/>
                <a:cs typeface="Tahoma" panose="020B0604030504040204" pitchFamily="34" charset="0"/>
              </a:rPr>
              <a:t>The Middle Yellow Circle of People You Know</a:t>
            </a:r>
          </a:p>
          <a:p>
            <a:pPr algn="ctr"/>
            <a:endParaRPr lang="en-US" sz="2400" b="1" dirty="0">
              <a:latin typeface="Tahoma" panose="020B0604030504040204" pitchFamily="34" charset="0"/>
              <a:ea typeface="Tahoma" panose="020B0604030504040204" pitchFamily="34" charset="0"/>
              <a:cs typeface="Tahoma" panose="020B0604030504040204" pitchFamily="34" charset="0"/>
            </a:endParaRPr>
          </a:p>
          <a:p>
            <a:pPr marL="631825" indent="-398463">
              <a:buFont typeface="Arial" panose="020B0604020202020204" pitchFamily="34" charset="0"/>
              <a:buChar char="•"/>
            </a:pPr>
            <a:r>
              <a:rPr lang="en-US" sz="3000" dirty="0">
                <a:latin typeface="Tahoma" panose="020B0604030504040204" pitchFamily="34" charset="0"/>
                <a:ea typeface="Tahoma" panose="020B0604030504040204" pitchFamily="34" charset="0"/>
                <a:cs typeface="Tahoma" panose="020B0604030504040204" pitchFamily="34" charset="0"/>
              </a:rPr>
              <a:t>People you have known for a while.</a:t>
            </a:r>
          </a:p>
          <a:p>
            <a:pPr marL="631825" indent="-398463">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631825" indent="-398463">
              <a:buFont typeface="Arial" panose="020B0604020202020204" pitchFamily="34" charset="0"/>
              <a:buChar char="•"/>
            </a:pPr>
            <a:r>
              <a:rPr lang="en-US" sz="3000" dirty="0">
                <a:latin typeface="Tahoma" panose="020B0604030504040204" pitchFamily="34" charset="0"/>
                <a:ea typeface="Tahoma" panose="020B0604030504040204" pitchFamily="34" charset="0"/>
                <a:cs typeface="Tahoma" panose="020B0604030504040204" pitchFamily="34" charset="0"/>
              </a:rPr>
              <a:t>People you like and may trust but not as much as people in your inner green circle of trust. </a:t>
            </a:r>
            <a:endParaRPr lang="en-US" sz="3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0"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0468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36576" y="-12192"/>
            <a:ext cx="2088777" cy="1694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35" y="-447778"/>
            <a:ext cx="13502085" cy="7703682"/>
          </a:xfrm>
          <a:prstGeom prst="rect">
            <a:avLst/>
          </a:prstGeom>
        </p:spPr>
      </p:pic>
      <p:sp>
        <p:nvSpPr>
          <p:cNvPr id="5" name="TextBox 4"/>
          <p:cNvSpPr txBox="1"/>
          <p:nvPr/>
        </p:nvSpPr>
        <p:spPr>
          <a:xfrm>
            <a:off x="312637" y="1682138"/>
            <a:ext cx="5242560" cy="4216539"/>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The Outer Red Circle of People </a:t>
            </a:r>
          </a:p>
          <a:p>
            <a:pPr algn="ctr"/>
            <a:r>
              <a:rPr lang="en-US" sz="3600" b="1" dirty="0">
                <a:latin typeface="Tahoma" panose="020B0604030504040204" pitchFamily="34" charset="0"/>
                <a:ea typeface="Tahoma" panose="020B0604030504040204" pitchFamily="34" charset="0"/>
                <a:cs typeface="Tahoma" panose="020B0604030504040204" pitchFamily="34" charset="0"/>
              </a:rPr>
              <a:t>You Do Not Know</a:t>
            </a:r>
          </a:p>
          <a:p>
            <a:pPr algn="ctr"/>
            <a:endParaRPr lang="en-US" sz="2400" b="1" dirty="0">
              <a:latin typeface="Tahoma" panose="020B0604030504040204" pitchFamily="34" charset="0"/>
              <a:ea typeface="Tahoma" panose="020B0604030504040204" pitchFamily="34" charset="0"/>
              <a:cs typeface="Tahoma" panose="020B0604030504040204" pitchFamily="34" charset="0"/>
            </a:endParaRPr>
          </a:p>
          <a:p>
            <a:pPr marL="571500" indent="-404813">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People you do not know.</a:t>
            </a:r>
          </a:p>
          <a:p>
            <a:pPr marL="571500" indent="-404813">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571500" indent="-404813">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People you just met.</a:t>
            </a:r>
          </a:p>
          <a:p>
            <a:pPr marL="571500" indent="-404813">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571500" indent="-404813">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People you do not trust.</a:t>
            </a: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0"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122014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25737" r="21447"/>
          <a:stretch/>
        </p:blipFill>
        <p:spPr>
          <a:xfrm>
            <a:off x="4660743" y="2739793"/>
            <a:ext cx="2146766" cy="2291139"/>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35305" t="14053" r="46274" b="54575"/>
          <a:stretch/>
        </p:blipFill>
        <p:spPr>
          <a:xfrm>
            <a:off x="6807509" y="2561944"/>
            <a:ext cx="2757123" cy="2646839"/>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294852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66314" cy="6858001"/>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4969"/>
          <a:stretch/>
        </p:blipFill>
        <p:spPr>
          <a:xfrm>
            <a:off x="2393263" y="1282310"/>
            <a:ext cx="2960830" cy="2566416"/>
          </a:xfrm>
          <a:prstGeom prst="rect">
            <a:avLst/>
          </a:prstGeom>
        </p:spPr>
      </p:pic>
      <p:sp>
        <p:nvSpPr>
          <p:cNvPr id="10" name="TextBox 9"/>
          <p:cNvSpPr txBox="1"/>
          <p:nvPr/>
        </p:nvSpPr>
        <p:spPr>
          <a:xfrm>
            <a:off x="8809275" y="1236715"/>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Guess Who? Game</a:t>
            </a:r>
          </a:p>
        </p:txBody>
      </p:sp>
      <p:sp>
        <p:nvSpPr>
          <p:cNvPr id="11" name="TextBox 10"/>
          <p:cNvSpPr txBox="1"/>
          <p:nvPr/>
        </p:nvSpPr>
        <p:spPr>
          <a:xfrm>
            <a:off x="5244365" y="2325052"/>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Different types of relationships</a:t>
            </a:r>
          </a:p>
        </p:txBody>
      </p:sp>
      <p:sp>
        <p:nvSpPr>
          <p:cNvPr id="12" name="TextBox 11"/>
          <p:cNvSpPr txBox="1"/>
          <p:nvPr/>
        </p:nvSpPr>
        <p:spPr>
          <a:xfrm>
            <a:off x="3873678" y="4829310"/>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Relationship Map Tool</a:t>
            </a:r>
          </a:p>
        </p:txBody>
      </p:sp>
      <p:sp>
        <p:nvSpPr>
          <p:cNvPr id="14" name="TextBox 13"/>
          <p:cNvSpPr txBox="1"/>
          <p:nvPr/>
        </p:nvSpPr>
        <p:spPr>
          <a:xfrm>
            <a:off x="8381577" y="5430250"/>
            <a:ext cx="3745107"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Relationship </a:t>
            </a:r>
          </a:p>
          <a:p>
            <a:pPr algn="ctr"/>
            <a:r>
              <a:rPr lang="en-US" sz="2800" dirty="0">
                <a:latin typeface="Tahoma" panose="020B0604030504040204" pitchFamily="34" charset="0"/>
                <a:ea typeface="Tahoma" panose="020B0604030504040204" pitchFamily="34" charset="0"/>
                <a:cs typeface="Tahoma" panose="020B0604030504040204" pitchFamily="34" charset="0"/>
              </a:rPr>
              <a:t>Map talk</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6613" y="809049"/>
            <a:ext cx="2445594" cy="1378551"/>
          </a:xfrm>
          <a:prstGeom prst="rect">
            <a:avLst/>
          </a:prstGeom>
        </p:spPr>
      </p:pic>
      <p:sp>
        <p:nvSpPr>
          <p:cNvPr id="16" name="TextBox 15"/>
          <p:cNvSpPr txBox="1"/>
          <p:nvPr/>
        </p:nvSpPr>
        <p:spPr>
          <a:xfrm>
            <a:off x="4206628" y="3645418"/>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7" name="Picture 16"/>
          <p:cNvPicPr>
            <a:picLocks noChangeAspect="1"/>
          </p:cNvPicPr>
          <p:nvPr/>
        </p:nvPicPr>
        <p:blipFill>
          <a:blip r:embed="rId6"/>
          <a:stretch>
            <a:fillRect/>
          </a:stretch>
        </p:blipFill>
        <p:spPr>
          <a:xfrm>
            <a:off x="2393263" y="3302697"/>
            <a:ext cx="1813365" cy="1269928"/>
          </a:xfrm>
          <a:prstGeom prst="rect">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35305" t="14053" r="46274" b="54575"/>
          <a:stretch/>
        </p:blipFill>
        <p:spPr>
          <a:xfrm>
            <a:off x="2470318" y="4521887"/>
            <a:ext cx="1403360" cy="1347226"/>
          </a:xfrm>
          <a:prstGeom prst="rect">
            <a:avLst/>
          </a:prstGeom>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l="51209" t="44662" r="16638"/>
          <a:stretch/>
        </p:blipFill>
        <p:spPr>
          <a:xfrm>
            <a:off x="6419129" y="5315382"/>
            <a:ext cx="1376749" cy="1335648"/>
          </a:xfrm>
          <a:prstGeom prst="rect">
            <a:avLst/>
          </a:prstGeom>
        </p:spPr>
      </p:pic>
      <p:pic>
        <p:nvPicPr>
          <p:cNvPr id="21" name="Picture 20"/>
          <p:cNvPicPr>
            <a:picLocks noChangeAspect="1"/>
          </p:cNvPicPr>
          <p:nvPr/>
        </p:nvPicPr>
        <p:blipFill rotWithShape="1">
          <a:blip r:embed="rId7">
            <a:extLst>
              <a:ext uri="{28A0092B-C50C-407E-A947-70E740481C1C}">
                <a14:useLocalDpi xmlns:a14="http://schemas.microsoft.com/office/drawing/2010/main" val="0"/>
              </a:ext>
            </a:extLst>
          </a:blip>
          <a:srcRect l="35305" t="14053" r="46274" b="54575"/>
          <a:stretch/>
        </p:blipFill>
        <p:spPr>
          <a:xfrm>
            <a:off x="7838489" y="5295553"/>
            <a:ext cx="1403360" cy="1347226"/>
          </a:xfrm>
          <a:prstGeom prst="rect">
            <a:avLst/>
          </a:prstGeom>
        </p:spPr>
      </p:pic>
      <p:pic>
        <p:nvPicPr>
          <p:cNvPr id="22" name="Picture 21"/>
          <p:cNvPicPr>
            <a:picLocks noChangeAspect="1"/>
          </p:cNvPicPr>
          <p:nvPr/>
        </p:nvPicPr>
        <p:blipFill rotWithShape="1">
          <a:blip r:embed="rId7">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3" name="Picture 22"/>
          <p:cNvPicPr>
            <a:picLocks noChangeAspect="1"/>
          </p:cNvPicPr>
          <p:nvPr/>
        </p:nvPicPr>
        <p:blipFill rotWithShape="1">
          <a:blip r:embed="rId7">
            <a:extLst>
              <a:ext uri="{28A0092B-C50C-407E-A947-70E740481C1C}">
                <a14:useLocalDpi xmlns:a14="http://schemas.microsoft.com/office/drawing/2010/main" val="0"/>
              </a:ext>
            </a:extLst>
          </a:blip>
          <a:srcRect l="67315" t="67058" r="20748" b="14772"/>
          <a:stretch/>
        </p:blipFill>
        <p:spPr>
          <a:xfrm>
            <a:off x="1377423" y="2058318"/>
            <a:ext cx="1452282" cy="1246094"/>
          </a:xfrm>
          <a:prstGeom prst="rect">
            <a:avLst/>
          </a:prstGeom>
        </p:spPr>
      </p:pic>
      <p:pic>
        <p:nvPicPr>
          <p:cNvPr id="24" name="Picture 23"/>
          <p:cNvPicPr>
            <a:picLocks noChangeAspect="1"/>
          </p:cNvPicPr>
          <p:nvPr/>
        </p:nvPicPr>
        <p:blipFill rotWithShape="1">
          <a:blip r:embed="rId7">
            <a:extLst>
              <a:ext uri="{28A0092B-C50C-407E-A947-70E740481C1C}">
                <a14:useLocalDpi xmlns:a14="http://schemas.microsoft.com/office/drawing/2010/main" val="0"/>
              </a:ext>
            </a:extLst>
          </a:blip>
          <a:srcRect l="67315" t="67058" r="20748" b="14772"/>
          <a:stretch/>
        </p:blipFill>
        <p:spPr>
          <a:xfrm>
            <a:off x="1402475" y="3110502"/>
            <a:ext cx="1452282" cy="1246094"/>
          </a:xfrm>
          <a:prstGeom prst="rect">
            <a:avLst/>
          </a:prstGeom>
        </p:spPr>
      </p:pic>
      <p:pic>
        <p:nvPicPr>
          <p:cNvPr id="25" name="Picture 24"/>
          <p:cNvPicPr>
            <a:picLocks noChangeAspect="1"/>
          </p:cNvPicPr>
          <p:nvPr/>
        </p:nvPicPr>
        <p:blipFill rotWithShape="1">
          <a:blip r:embed="rId7">
            <a:extLst>
              <a:ext uri="{28A0092B-C50C-407E-A947-70E740481C1C}">
                <a14:useLocalDpi xmlns:a14="http://schemas.microsoft.com/office/drawing/2010/main" val="0"/>
              </a:ext>
            </a:extLst>
          </a:blip>
          <a:srcRect l="67315" t="67058" r="20748" b="14772"/>
          <a:stretch/>
        </p:blipFill>
        <p:spPr>
          <a:xfrm>
            <a:off x="1442141" y="4177300"/>
            <a:ext cx="1452282" cy="1246094"/>
          </a:xfrm>
          <a:prstGeom prst="rect">
            <a:avLst/>
          </a:prstGeom>
        </p:spPr>
      </p:pic>
      <p:pic>
        <p:nvPicPr>
          <p:cNvPr id="27" name="Picture 26"/>
          <p:cNvPicPr>
            <a:picLocks noChangeAspect="1"/>
          </p:cNvPicPr>
          <p:nvPr/>
        </p:nvPicPr>
        <p:blipFill rotWithShape="1">
          <a:blip r:embed="rId9"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8"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277041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88" y="-12192"/>
            <a:ext cx="12022812" cy="6858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36576" y="-12192"/>
            <a:ext cx="2088777" cy="169433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51209" t="44662" r="16638"/>
          <a:stretch/>
        </p:blipFill>
        <p:spPr>
          <a:xfrm>
            <a:off x="169188" y="1264333"/>
            <a:ext cx="4937760" cy="4790350"/>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1"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872386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02" y="0"/>
            <a:ext cx="12212846" cy="6858000"/>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25737" r="21447"/>
          <a:stretch/>
        </p:blipFill>
        <p:spPr>
          <a:xfrm>
            <a:off x="4988157" y="2790644"/>
            <a:ext cx="2146766" cy="2291139"/>
          </a:xfrm>
          <a:prstGeom prst="rect">
            <a:avLst/>
          </a:prstGeom>
        </p:spPr>
      </p:pic>
      <p:sp>
        <p:nvSpPr>
          <p:cNvPr id="6"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Tree>
    <p:extLst>
      <p:ext uri="{BB962C8B-B14F-4D97-AF65-F5344CB8AC3E}">
        <p14:creationId xmlns:p14="http://schemas.microsoft.com/office/powerpoint/2010/main" val="3060215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7" name="Footer Placeholder 3"/>
          <p:cNvSpPr txBox="1">
            <a:spLocks/>
          </p:cNvSpPr>
          <p:nvPr/>
        </p:nvSpPr>
        <p:spPr>
          <a:xfrm>
            <a:off x="8967435" y="65745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937297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329"/>
            <a:ext cx="12192000" cy="6858000"/>
          </a:xfrm>
          <a:prstGeom prst="rect">
            <a:avLst/>
          </a:prstGeom>
        </p:spPr>
      </p:pic>
      <p:sp>
        <p:nvSpPr>
          <p:cNvPr id="6" name="TextBox 5"/>
          <p:cNvSpPr txBox="1"/>
          <p:nvPr/>
        </p:nvSpPr>
        <p:spPr>
          <a:xfrm>
            <a:off x="1948868" y="1351627"/>
            <a:ext cx="9529010" cy="1200329"/>
          </a:xfrm>
          <a:prstGeom prst="rect">
            <a:avLst/>
          </a:prstGeom>
          <a:noFill/>
          <a:ln w="57150">
            <a:solidFill>
              <a:schemeClr val="tx1"/>
            </a:solidFill>
          </a:ln>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Which circle is for people you know and love and trust more than anyone else</a:t>
            </a:r>
            <a:r>
              <a:rPr lang="en-US" sz="3600" b="1" dirty="0"/>
              <a:t>?</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grpSp>
        <p:nvGrpSpPr>
          <p:cNvPr id="2" name="Group 1"/>
          <p:cNvGrpSpPr/>
          <p:nvPr/>
        </p:nvGrpSpPr>
        <p:grpSpPr>
          <a:xfrm>
            <a:off x="482844" y="3060699"/>
            <a:ext cx="11111386" cy="2073726"/>
            <a:chOff x="510690" y="3937616"/>
            <a:chExt cx="11111386" cy="1833644"/>
          </a:xfrm>
        </p:grpSpPr>
        <p:sp>
          <p:nvSpPr>
            <p:cNvPr id="13" name="Oval 12"/>
            <p:cNvSpPr/>
            <p:nvPr/>
          </p:nvSpPr>
          <p:spPr>
            <a:xfrm>
              <a:off x="1509081" y="4777347"/>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436523" y="4739996"/>
              <a:ext cx="980661" cy="993913"/>
            </a:xfrm>
            <a:prstGeom prst="ellipse">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9777023" y="4694740"/>
              <a:ext cx="980661" cy="993913"/>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706835" y="4938925"/>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1</a:t>
              </a:r>
            </a:p>
          </p:txBody>
        </p:sp>
        <p:sp>
          <p:nvSpPr>
            <p:cNvPr id="17" name="TextBox 16"/>
            <p:cNvSpPr txBox="1"/>
            <p:nvPr/>
          </p:nvSpPr>
          <p:spPr>
            <a:xfrm>
              <a:off x="5434413" y="4795455"/>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2</a:t>
              </a:r>
            </a:p>
          </p:txBody>
        </p:sp>
        <p:sp>
          <p:nvSpPr>
            <p:cNvPr id="18" name="TextBox 17"/>
            <p:cNvSpPr txBox="1"/>
            <p:nvPr/>
          </p:nvSpPr>
          <p:spPr>
            <a:xfrm>
              <a:off x="9974777" y="4757647"/>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3</a:t>
              </a:r>
            </a:p>
          </p:txBody>
        </p:sp>
        <p:sp>
          <p:nvSpPr>
            <p:cNvPr id="19" name="Rectangle 18"/>
            <p:cNvSpPr/>
            <p:nvPr/>
          </p:nvSpPr>
          <p:spPr>
            <a:xfrm>
              <a:off x="510690" y="3937616"/>
              <a:ext cx="2945504" cy="625932"/>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Inner Green Circle </a:t>
              </a:r>
            </a:p>
            <a:p>
              <a:pPr algn="ctr"/>
              <a:r>
                <a:rPr lang="en-US" sz="2000" dirty="0">
                  <a:latin typeface="Tahoma" panose="020B0604030504040204" pitchFamily="34" charset="0"/>
                  <a:ea typeface="Tahoma" panose="020B0604030504040204" pitchFamily="34" charset="0"/>
                  <a:cs typeface="Tahoma" panose="020B0604030504040204" pitchFamily="34" charset="0"/>
                </a:rPr>
                <a:t>of Trust</a:t>
              </a:r>
            </a:p>
          </p:txBody>
        </p:sp>
        <p:sp>
          <p:nvSpPr>
            <p:cNvPr id="20" name="Rectangle 19"/>
            <p:cNvSpPr/>
            <p:nvPr/>
          </p:nvSpPr>
          <p:spPr>
            <a:xfrm>
              <a:off x="4112972" y="3981150"/>
              <a:ext cx="3627761" cy="625932"/>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Middle Yellow Circle of people you are getting to know</a:t>
              </a:r>
            </a:p>
          </p:txBody>
        </p:sp>
        <p:sp>
          <p:nvSpPr>
            <p:cNvPr id="21" name="Rectangle 20"/>
            <p:cNvSpPr/>
            <p:nvPr/>
          </p:nvSpPr>
          <p:spPr>
            <a:xfrm>
              <a:off x="8397511" y="3969311"/>
              <a:ext cx="3224565" cy="625932"/>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Outer Red Circle of people you don’t know or trust</a:t>
              </a:r>
            </a:p>
          </p:txBody>
        </p:sp>
      </p:grpSp>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t="29553" r="80478" b="19416"/>
          <a:stretch/>
        </p:blipFill>
        <p:spPr>
          <a:xfrm>
            <a:off x="258878" y="3951214"/>
            <a:ext cx="1094164" cy="1612202"/>
          </a:xfrm>
          <a:prstGeom prst="rect">
            <a:avLst/>
          </a:prstGeom>
        </p:spPr>
      </p:pic>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20491" t="29038" r="65078" b="19587"/>
          <a:stretch/>
        </p:blipFill>
        <p:spPr>
          <a:xfrm>
            <a:off x="4321851" y="3849179"/>
            <a:ext cx="896510" cy="1799039"/>
          </a:xfrm>
          <a:prstGeom prst="rect">
            <a:avLst/>
          </a:prstGeom>
        </p:spPr>
      </p:pic>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l="33743" t="25344" r="49114" b="19845"/>
          <a:stretch/>
        </p:blipFill>
        <p:spPr>
          <a:xfrm>
            <a:off x="8663777" y="3776422"/>
            <a:ext cx="983866" cy="1773182"/>
          </a:xfrm>
          <a:prstGeom prst="rect">
            <a:avLst/>
          </a:prstGeom>
        </p:spPr>
      </p:pic>
      <p:pic>
        <p:nvPicPr>
          <p:cNvPr id="27" name="Picture 26"/>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5" name="Footer Placeholder 3"/>
          <p:cNvSpPr txBox="1">
            <a:spLocks/>
          </p:cNvSpPr>
          <p:nvPr/>
        </p:nvSpPr>
        <p:spPr>
          <a:xfrm>
            <a:off x="8967435" y="65745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105147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79667" y="1862863"/>
            <a:ext cx="9647130" cy="1200329"/>
          </a:xfrm>
          <a:prstGeom prst="rect">
            <a:avLst/>
          </a:prstGeom>
          <a:ln w="57150">
            <a:solidFill>
              <a:schemeClr val="tx1"/>
            </a:solidFill>
          </a:ln>
        </p:spPr>
        <p:txBody>
          <a:bodyPr wrap="square">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Is it safe to hug someone in your outer red ‘don’t know or don’t trust’ circle?</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3" name="Title 1"/>
            <p:cNvSpPr txBox="1">
              <a:spLocks/>
            </p:cNvSpPr>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2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5" name="Footer Placeholder 3"/>
          <p:cNvSpPr txBox="1">
            <a:spLocks/>
          </p:cNvSpPr>
          <p:nvPr/>
        </p:nvSpPr>
        <p:spPr>
          <a:xfrm>
            <a:off x="8967435" y="65745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10465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508345" y="2315822"/>
            <a:ext cx="7488817" cy="1200329"/>
          </a:xfrm>
          <a:prstGeom prst="rect">
            <a:avLst/>
          </a:prstGeom>
          <a:noFill/>
          <a:ln w="57150">
            <a:solidFill>
              <a:schemeClr val="tx1"/>
            </a:solidFill>
          </a:ln>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Who is 1 adult in your </a:t>
            </a:r>
          </a:p>
          <a:p>
            <a:pPr algn="ctr"/>
            <a:r>
              <a:rPr lang="en-US" sz="3600" b="1" dirty="0">
                <a:latin typeface="Tahoma" panose="020B0604030504040204" pitchFamily="34" charset="0"/>
                <a:ea typeface="Tahoma" panose="020B0604030504040204" pitchFamily="34" charset="0"/>
                <a:cs typeface="Tahoma" panose="020B0604030504040204" pitchFamily="34" charset="0"/>
              </a:rPr>
              <a:t>inner green circle of trust?</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7" name="Footer Placeholder 3"/>
          <p:cNvSpPr txBox="1">
            <a:spLocks/>
          </p:cNvSpPr>
          <p:nvPr/>
        </p:nvSpPr>
        <p:spPr>
          <a:xfrm>
            <a:off x="8967435" y="65745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112138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203084" cy="6874329"/>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8" name="Footer Placeholder 3"/>
          <p:cNvSpPr txBox="1">
            <a:spLocks/>
          </p:cNvSpPr>
          <p:nvPr/>
        </p:nvSpPr>
        <p:spPr>
          <a:xfrm>
            <a:off x="8967435" y="65745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32252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6"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5" name="Picture 4">
            <a:extLst>
              <a:ext uri="{FF2B5EF4-FFF2-40B4-BE49-F238E27FC236}">
                <a16:creationId xmlns:a16="http://schemas.microsoft.com/office/drawing/2014/main" id="{9F049550-7214-0C02-B6DA-6C68B6E05578}"/>
              </a:ext>
            </a:extLst>
          </p:cNvPr>
          <p:cNvPicPr>
            <a:picLocks noChangeAspect="1"/>
          </p:cNvPicPr>
          <p:nvPr/>
        </p:nvPicPr>
        <p:blipFill>
          <a:blip r:embed="rId5"/>
          <a:stretch>
            <a:fillRect/>
          </a:stretch>
        </p:blipFill>
        <p:spPr>
          <a:xfrm>
            <a:off x="137652" y="2344628"/>
            <a:ext cx="3303638" cy="1217525"/>
          </a:xfrm>
          <a:prstGeom prst="rect">
            <a:avLst/>
          </a:prstGeom>
        </p:spPr>
      </p:pic>
      <p:sp>
        <p:nvSpPr>
          <p:cNvPr id="2" name="Rectangle 1">
            <a:extLst>
              <a:ext uri="{FF2B5EF4-FFF2-40B4-BE49-F238E27FC236}">
                <a16:creationId xmlns:a16="http://schemas.microsoft.com/office/drawing/2014/main" id="{F61CB593-032E-5735-7B45-1939AEBA07B6}"/>
              </a:ext>
            </a:extLst>
          </p:cNvPr>
          <p:cNvSpPr>
            <a:spLocks noChangeArrowheads="1"/>
          </p:cNvSpPr>
          <p:nvPr/>
        </p:nvSpPr>
        <p:spPr bwMode="auto">
          <a:xfrm rot="10800000" flipV="1">
            <a:off x="3235672" y="2250895"/>
            <a:ext cx="866783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work is supported by the Texas Council for Developmental Disabilities through a grant from the U.S. Administration for Community Living (ACL), Department of Health and Human Services (HHS), Washington, D.C. 20201 with a 100% federal funding award totaling $6,161,072. Council efforts are those of the grantee and do not necessarily represent the official views of nor are endorsed by ACL, HHS, or the U.S. government.</a:t>
            </a:r>
          </a:p>
        </p:txBody>
      </p:sp>
    </p:spTree>
    <p:extLst>
      <p:ext uri="{BB962C8B-B14F-4D97-AF65-F5344CB8AC3E}">
        <p14:creationId xmlns:p14="http://schemas.microsoft.com/office/powerpoint/2010/main" val="3888524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807" y="0"/>
            <a:ext cx="2696309" cy="1160616"/>
          </a:xfrm>
          <a:prstGeom prst="rect">
            <a:avLst/>
          </a:prstGeom>
        </p:spPr>
      </p:pic>
      <p:sp>
        <p:nvSpPr>
          <p:cNvPr id="6" name="Rectangle 5"/>
          <p:cNvSpPr/>
          <p:nvPr/>
        </p:nvSpPr>
        <p:spPr>
          <a:xfrm>
            <a:off x="669490" y="1267296"/>
            <a:ext cx="11234020" cy="4493538"/>
          </a:xfrm>
          <a:prstGeom prst="rect">
            <a:avLst/>
          </a:prstGeom>
        </p:spPr>
        <p:txBody>
          <a:bodyPr wrap="square">
            <a:spAutoFit/>
          </a:bodyPr>
          <a:lstStyle/>
          <a:p>
            <a:r>
              <a:rPr lang="en-US" sz="1700" dirty="0">
                <a:latin typeface="Tahoma" panose="020B0604030504040204" pitchFamily="34" charset="0"/>
                <a:ea typeface="Tahoma" panose="020B0604030504040204" pitchFamily="34" charset="0"/>
                <a:cs typeface="Tahoma" panose="020B0604030504040204" pitchFamily="34" charset="0"/>
              </a:rPr>
              <a:t>This curriculum is offered online at no cost. You are free to use the resources in the original format for educational purposes only. Please reference The SAFE Alliance appropriately (citations at bottom of page). </a:t>
            </a:r>
          </a:p>
          <a:p>
            <a:endParaRPr lang="en-US" sz="900" dirty="0">
              <a:latin typeface="Tahoma" panose="020B0604030504040204" pitchFamily="34" charset="0"/>
              <a:ea typeface="Tahoma" panose="020B0604030504040204" pitchFamily="34" charset="0"/>
              <a:cs typeface="Tahoma" panose="020B0604030504040204" pitchFamily="34" charset="0"/>
            </a:endParaRPr>
          </a:p>
          <a:p>
            <a:r>
              <a:rPr lang="en-US" sz="1700" dirty="0">
                <a:latin typeface="Tahoma" panose="020B0604030504040204" pitchFamily="34" charset="0"/>
                <a:ea typeface="Tahoma" panose="020B0604030504040204" pitchFamily="34" charset="0"/>
                <a:cs typeface="Tahoma" panose="020B0604030504040204" pitchFamily="34" charset="0"/>
              </a:rPr>
              <a:t>We ask that you do not alter curriculum images/art, slides, or lesson plan materials. You may not use My Rights My Life (18+ or High School) curriculum for commercial purposes (i.e., selling workshops you facilitate based on MRML curriculum; and/or creating links/websites to re-distribute any materials associated SAFE’s My Rights My Life). </a:t>
            </a:r>
          </a:p>
          <a:p>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This resource,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healthier relationships</a:t>
            </a:r>
            <a:r>
              <a:rPr lang="en-US" sz="1700" dirty="0">
                <a:latin typeface="Tahoma" panose="020B0604030504040204" pitchFamily="34" charset="0"/>
                <a:ea typeface="Tahoma" panose="020B0604030504040204" pitchFamily="34" charset="0"/>
                <a:cs typeface="Tahoma" panose="020B0604030504040204" pitchFamily="34" charset="0"/>
              </a:rPr>
              <a:t> for high school students (grades 9-12) is based on the original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 </a:t>
            </a:r>
            <a:r>
              <a:rPr lang="en-US" sz="1700" dirty="0">
                <a:latin typeface="Tahoma" panose="020B0604030504040204" pitchFamily="34" charset="0"/>
                <a:ea typeface="Tahoma" panose="020B0604030504040204" pitchFamily="34" charset="0"/>
                <a:cs typeface="Tahoma" panose="020B0604030504040204" pitchFamily="34" charset="0"/>
              </a:rPr>
              <a:t>(age 18+) written by Megan Westmore, Heidi Lersch, and edited by Schwartz, M. (2022). Selling materials from MRML is a copyright violation.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Burleson, Anna Belle &amp; Benitez, Sophie (2026) provided light modification and abbreviated the original curriculum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(Westmore &amp; Lersch, 2022) to offer an age appropriate resource for High School Students (grades 9-12).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Texas.</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Westmore, M. &amp; Lersch, H. (2022).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a:t>
            </a:r>
            <a:r>
              <a:rPr lang="en-US" sz="1700" dirty="0">
                <a:latin typeface="Tahoma" panose="020B0604030504040204" pitchFamily="34" charset="0"/>
                <a:ea typeface="Tahoma" panose="020B0604030504040204" pitchFamily="34" charset="0"/>
                <a:cs typeface="Tahoma" panose="020B0604030504040204" pitchFamily="34" charset="0"/>
              </a:rPr>
              <a:t>.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TX.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7"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142278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grpSp>
        <p:nvGrpSpPr>
          <p:cNvPr id="35" name="Group 34"/>
          <p:cNvGrpSpPr/>
          <p:nvPr/>
        </p:nvGrpSpPr>
        <p:grpSpPr>
          <a:xfrm>
            <a:off x="22860" y="3334699"/>
            <a:ext cx="1580866" cy="1831271"/>
            <a:chOff x="22860" y="3128959"/>
            <a:chExt cx="1580866" cy="1831271"/>
          </a:xfrm>
        </p:grpSpPr>
        <p:sp>
          <p:nvSpPr>
            <p:cNvPr id="17" name="TextBox 16"/>
            <p:cNvSpPr txBox="1"/>
            <p:nvPr/>
          </p:nvSpPr>
          <p:spPr>
            <a:xfrm>
              <a:off x="22860" y="3128959"/>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need help</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38" name="Group 37"/>
          <p:cNvGrpSpPr/>
          <p:nvPr/>
        </p:nvGrpSpPr>
        <p:grpSpPr>
          <a:xfrm>
            <a:off x="22860" y="2037955"/>
            <a:ext cx="1579013" cy="1288137"/>
            <a:chOff x="22860" y="1832215"/>
            <a:chExt cx="1579013" cy="1288137"/>
          </a:xfrm>
        </p:grpSpPr>
        <p:sp>
          <p:nvSpPr>
            <p:cNvPr id="14" name="TextBox 13"/>
            <p:cNvSpPr txBox="1"/>
            <p:nvPr/>
          </p:nvSpPr>
          <p:spPr>
            <a:xfrm>
              <a:off x="22860" y="1843079"/>
              <a:ext cx="1579013"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Yes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37" name="Group 36"/>
          <p:cNvGrpSpPr/>
          <p:nvPr/>
        </p:nvGrpSpPr>
        <p:grpSpPr>
          <a:xfrm>
            <a:off x="1610201" y="2048819"/>
            <a:ext cx="1542342" cy="1286794"/>
            <a:chOff x="1655921" y="1843079"/>
            <a:chExt cx="1552076" cy="1286794"/>
          </a:xfrm>
        </p:grpSpPr>
        <p:sp>
          <p:nvSpPr>
            <p:cNvPr id="15" name="TextBox 14"/>
            <p:cNvSpPr txBox="1"/>
            <p:nvPr/>
          </p:nvSpPr>
          <p:spPr>
            <a:xfrm>
              <a:off x="1655921" y="1852600"/>
              <a:ext cx="1552076"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No</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33" name="Group 32"/>
          <p:cNvGrpSpPr/>
          <p:nvPr/>
        </p:nvGrpSpPr>
        <p:grpSpPr>
          <a:xfrm>
            <a:off x="1609493" y="5176829"/>
            <a:ext cx="1543050" cy="1631216"/>
            <a:chOff x="1655213" y="4971089"/>
            <a:chExt cx="1543050" cy="1631216"/>
          </a:xfrm>
        </p:grpSpPr>
        <p:sp>
          <p:nvSpPr>
            <p:cNvPr id="32" name="TextBox 31"/>
            <p:cNvSpPr txBox="1"/>
            <p:nvPr/>
          </p:nvSpPr>
          <p:spPr>
            <a:xfrm>
              <a:off x="1655213" y="4971089"/>
              <a:ext cx="1543050"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Adult</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8068" y="5059116"/>
              <a:ext cx="1402992" cy="1196460"/>
            </a:xfrm>
            <a:prstGeom prst="rect">
              <a:avLst/>
            </a:prstGeom>
          </p:spPr>
        </p:pic>
      </p:grpSp>
      <p:grpSp>
        <p:nvGrpSpPr>
          <p:cNvPr id="34" name="Group 33"/>
          <p:cNvGrpSpPr/>
          <p:nvPr/>
        </p:nvGrpSpPr>
        <p:grpSpPr>
          <a:xfrm>
            <a:off x="26670" y="5173019"/>
            <a:ext cx="1579013" cy="1631216"/>
            <a:chOff x="38100" y="4967279"/>
            <a:chExt cx="1579013" cy="1631216"/>
          </a:xfrm>
        </p:grpSpPr>
        <p:sp>
          <p:nvSpPr>
            <p:cNvPr id="31" name="TextBox 30"/>
            <p:cNvSpPr txBox="1"/>
            <p:nvPr/>
          </p:nvSpPr>
          <p:spPr>
            <a:xfrm>
              <a:off x="38100" y="4967279"/>
              <a:ext cx="1579013"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Trust</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04" y="5108954"/>
              <a:ext cx="1443133" cy="1230692"/>
            </a:xfrm>
            <a:prstGeom prst="rect">
              <a:avLst/>
            </a:prstGeom>
          </p:spPr>
        </p:pic>
      </p:grpSp>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1616050" y="3329933"/>
            <a:ext cx="1536494" cy="1831271"/>
            <a:chOff x="1661769" y="3124193"/>
            <a:chExt cx="1554555" cy="1831271"/>
          </a:xfrm>
        </p:grpSpPr>
        <p:sp>
          <p:nvSpPr>
            <p:cNvPr id="18" name="TextBox 17"/>
            <p:cNvSpPr txBox="1"/>
            <p:nvPr/>
          </p:nvSpPr>
          <p:spPr>
            <a:xfrm>
              <a:off x="1661769" y="3124193"/>
              <a:ext cx="1554555"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have a question</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30" name="Group 29"/>
          <p:cNvGrpSpPr/>
          <p:nvPr/>
        </p:nvGrpSpPr>
        <p:grpSpPr>
          <a:xfrm>
            <a:off x="3154897" y="5173019"/>
            <a:ext cx="1824232" cy="1638835"/>
            <a:chOff x="3257767" y="5236680"/>
            <a:chExt cx="1824232" cy="1515800"/>
          </a:xfrm>
        </p:grpSpPr>
        <p:sp>
          <p:nvSpPr>
            <p:cNvPr id="19" name="TextBox 18"/>
            <p:cNvSpPr txBox="1"/>
            <p:nvPr/>
          </p:nvSpPr>
          <p:spPr>
            <a:xfrm>
              <a:off x="3257767" y="5236680"/>
              <a:ext cx="1801372" cy="151580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Take a break</a:t>
              </a:r>
            </a:p>
          </p:txBody>
        </p:sp>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15162" b="14898"/>
            <a:stretch/>
          </p:blipFill>
          <p:spPr>
            <a:xfrm>
              <a:off x="3280627" y="5349240"/>
              <a:ext cx="1801372" cy="1074420"/>
            </a:xfrm>
            <a:prstGeom prst="rect">
              <a:avLst/>
            </a:prstGeom>
          </p:spPr>
        </p:pic>
      </p:grpSp>
      <p:sp>
        <p:nvSpPr>
          <p:cNvPr id="60" name="Rectangle 59"/>
          <p:cNvSpPr/>
          <p:nvPr/>
        </p:nvSpPr>
        <p:spPr>
          <a:xfrm>
            <a:off x="6459143" y="6621481"/>
            <a:ext cx="4531998" cy="246221"/>
          </a:xfrm>
          <a:prstGeom prst="rect">
            <a:avLst/>
          </a:prstGeom>
        </p:spPr>
        <p:txBody>
          <a:bodyPr wrap="square">
            <a:spAutoFit/>
          </a:bodyPr>
          <a:lstStyle/>
          <a:p>
            <a:r>
              <a:rPr lang="en-US" sz="1000" dirty="0">
                <a:solidFill>
                  <a:srgbClr val="3D4046"/>
                </a:solidFill>
                <a:latin typeface="Tahoma" panose="020B0604030504040204" pitchFamily="34" charset="0"/>
                <a:ea typeface="Tahoma" panose="020B0604030504040204" pitchFamily="34" charset="0"/>
                <a:cs typeface="Tahoma" panose="020B0604030504040204" pitchFamily="34" charset="0"/>
              </a:rPr>
              <a:t>Copyright © 2021 SymbolStix, LLC. All rights reserved. Used with Permission.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40" name="Group 39"/>
          <p:cNvGrpSpPr/>
          <p:nvPr/>
        </p:nvGrpSpPr>
        <p:grpSpPr>
          <a:xfrm>
            <a:off x="5227872" y="4990585"/>
            <a:ext cx="6887774" cy="1612811"/>
            <a:chOff x="5211830" y="4990585"/>
            <a:chExt cx="6887774" cy="1612811"/>
          </a:xfrm>
        </p:grpSpPr>
        <p:sp>
          <p:nvSpPr>
            <p:cNvPr id="41" name="Rectangle 40"/>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p:cNvGrpSpPr/>
            <p:nvPr/>
          </p:nvGrpSpPr>
          <p:grpSpPr>
            <a:xfrm>
              <a:off x="5362543" y="5119215"/>
              <a:ext cx="6627292" cy="1356986"/>
              <a:chOff x="5362543" y="5119215"/>
              <a:chExt cx="6627292" cy="1356986"/>
            </a:xfrm>
          </p:grpSpPr>
          <p:grpSp>
            <p:nvGrpSpPr>
              <p:cNvPr id="43" name="Group 42"/>
              <p:cNvGrpSpPr/>
              <p:nvPr/>
            </p:nvGrpSpPr>
            <p:grpSpPr>
              <a:xfrm>
                <a:off x="5362543" y="5121586"/>
                <a:ext cx="1230894" cy="1354217"/>
                <a:chOff x="5362543" y="5108523"/>
                <a:chExt cx="1230894" cy="1354217"/>
              </a:xfrm>
            </p:grpSpPr>
            <p:sp>
              <p:nvSpPr>
                <p:cNvPr id="56" name="TextBox 55"/>
                <p:cNvSpPr txBox="1"/>
                <p:nvPr/>
              </p:nvSpPr>
              <p:spPr>
                <a:xfrm>
                  <a:off x="5362543" y="5108523"/>
                  <a:ext cx="123089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I feel</a:t>
                  </a:r>
                </a:p>
              </p:txBody>
            </p:sp>
            <p:pic>
              <p:nvPicPr>
                <p:cNvPr id="57" name="Picture 5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7580" y="5142338"/>
                  <a:ext cx="1156974" cy="986658"/>
                </a:xfrm>
                <a:prstGeom prst="rect">
                  <a:avLst/>
                </a:prstGeom>
              </p:spPr>
            </p:pic>
          </p:grpSp>
          <p:grpSp>
            <p:nvGrpSpPr>
              <p:cNvPr id="44" name="Group 43"/>
              <p:cNvGrpSpPr/>
              <p:nvPr/>
            </p:nvGrpSpPr>
            <p:grpSpPr>
              <a:xfrm>
                <a:off x="6607576" y="5119881"/>
                <a:ext cx="1283361" cy="1354217"/>
                <a:chOff x="6607577" y="5119881"/>
                <a:chExt cx="1256406" cy="1354217"/>
              </a:xfrm>
            </p:grpSpPr>
            <p:sp>
              <p:nvSpPr>
                <p:cNvPr id="54" name="TextBox 53"/>
                <p:cNvSpPr txBox="1"/>
                <p:nvPr/>
              </p:nvSpPr>
              <p:spPr>
                <a:xfrm>
                  <a:off x="6607577" y="5119881"/>
                  <a:ext cx="125640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Happy</a:t>
                  </a:r>
                </a:p>
              </p:txBody>
            </p:sp>
            <p:pic>
              <p:nvPicPr>
                <p:cNvPr id="55" name="Picture 5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68431" y="5173019"/>
                  <a:ext cx="1147512" cy="978589"/>
                </a:xfrm>
                <a:prstGeom prst="rect">
                  <a:avLst/>
                </a:prstGeom>
              </p:spPr>
            </p:pic>
          </p:grpSp>
          <p:grpSp>
            <p:nvGrpSpPr>
              <p:cNvPr id="45" name="Group 44"/>
              <p:cNvGrpSpPr/>
              <p:nvPr/>
            </p:nvGrpSpPr>
            <p:grpSpPr>
              <a:xfrm>
                <a:off x="7890938" y="5119215"/>
                <a:ext cx="1368792" cy="1354217"/>
                <a:chOff x="7890938" y="5106152"/>
                <a:chExt cx="1368792" cy="1354217"/>
              </a:xfrm>
            </p:grpSpPr>
            <p:sp>
              <p:nvSpPr>
                <p:cNvPr id="52" name="TextBox 51"/>
                <p:cNvSpPr txBox="1"/>
                <p:nvPr/>
              </p:nvSpPr>
              <p:spPr>
                <a:xfrm>
                  <a:off x="7890938" y="5106152"/>
                  <a:ext cx="1368792"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Sad</a:t>
                  </a:r>
                </a:p>
              </p:txBody>
            </p:sp>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1980" y="5106152"/>
                  <a:ext cx="1161367" cy="990404"/>
                </a:xfrm>
                <a:prstGeom prst="rect">
                  <a:avLst/>
                </a:prstGeom>
              </p:spPr>
            </p:pic>
          </p:grpSp>
          <p:grpSp>
            <p:nvGrpSpPr>
              <p:cNvPr id="46" name="Group 45"/>
              <p:cNvGrpSpPr/>
              <p:nvPr/>
            </p:nvGrpSpPr>
            <p:grpSpPr>
              <a:xfrm>
                <a:off x="9280555" y="5121984"/>
                <a:ext cx="1347846" cy="1354217"/>
                <a:chOff x="9280555" y="5108921"/>
                <a:chExt cx="1347846" cy="1354217"/>
              </a:xfrm>
            </p:grpSpPr>
            <p:sp>
              <p:nvSpPr>
                <p:cNvPr id="50" name="TextBox 49"/>
                <p:cNvSpPr txBox="1"/>
                <p:nvPr/>
              </p:nvSpPr>
              <p:spPr>
                <a:xfrm>
                  <a:off x="9280555" y="5108921"/>
                  <a:ext cx="134784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Mad</a:t>
                  </a:r>
                </a:p>
              </p:txBody>
            </p:sp>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41516" y="5119881"/>
                  <a:ext cx="1225925" cy="1045459"/>
                </a:xfrm>
                <a:prstGeom prst="rect">
                  <a:avLst/>
                </a:prstGeom>
              </p:spPr>
            </p:pic>
          </p:grpSp>
          <p:grpSp>
            <p:nvGrpSpPr>
              <p:cNvPr id="47" name="Group 46"/>
              <p:cNvGrpSpPr/>
              <p:nvPr/>
            </p:nvGrpSpPr>
            <p:grpSpPr>
              <a:xfrm>
                <a:off x="10628401" y="5121586"/>
                <a:ext cx="1361434" cy="1354217"/>
                <a:chOff x="10628401" y="5108523"/>
                <a:chExt cx="1361434" cy="1354217"/>
              </a:xfrm>
            </p:grpSpPr>
            <p:sp>
              <p:nvSpPr>
                <p:cNvPr id="48" name="TextBox 47"/>
                <p:cNvSpPr txBox="1"/>
                <p:nvPr/>
              </p:nvSpPr>
              <p:spPr>
                <a:xfrm>
                  <a:off x="10628401" y="5108523"/>
                  <a:ext cx="136143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Scared</a:t>
                  </a:r>
                </a:p>
              </p:txBody>
            </p:sp>
            <p:pic>
              <p:nvPicPr>
                <p:cNvPr id="49" name="Picture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795" y="5171511"/>
                  <a:ext cx="1142168" cy="974032"/>
                </a:xfrm>
                <a:prstGeom prst="rect">
                  <a:avLst/>
                </a:prstGeom>
              </p:spPr>
            </p:pic>
          </p:grpSp>
        </p:grpSp>
      </p:grpSp>
      <p:grpSp>
        <p:nvGrpSpPr>
          <p:cNvPr id="59" name="Group 58"/>
          <p:cNvGrpSpPr/>
          <p:nvPr/>
        </p:nvGrpSpPr>
        <p:grpSpPr>
          <a:xfrm>
            <a:off x="6668416" y="1252478"/>
            <a:ext cx="1752970" cy="1754326"/>
            <a:chOff x="5706829" y="3145304"/>
            <a:chExt cx="1752970" cy="1754326"/>
          </a:xfrm>
        </p:grpSpPr>
        <p:sp>
          <p:nvSpPr>
            <p:cNvPr id="62" name="TextBox 61"/>
            <p:cNvSpPr txBox="1"/>
            <p:nvPr/>
          </p:nvSpPr>
          <p:spPr>
            <a:xfrm>
              <a:off x="5706829" y="3145304"/>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Family</a:t>
              </a:r>
            </a:p>
          </p:txBody>
        </p:sp>
        <p:pic>
          <p:nvPicPr>
            <p:cNvPr id="63" name="Picture 6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896657" y="3326092"/>
              <a:ext cx="1395909" cy="1190420"/>
            </a:xfrm>
            <a:prstGeom prst="rect">
              <a:avLst/>
            </a:prstGeom>
          </p:spPr>
        </p:pic>
      </p:grpSp>
      <p:grpSp>
        <p:nvGrpSpPr>
          <p:cNvPr id="98" name="Group 97"/>
          <p:cNvGrpSpPr/>
          <p:nvPr/>
        </p:nvGrpSpPr>
        <p:grpSpPr>
          <a:xfrm>
            <a:off x="5170080" y="1252478"/>
            <a:ext cx="1497807" cy="1754326"/>
            <a:chOff x="5039450" y="1252478"/>
            <a:chExt cx="1497807" cy="1754326"/>
          </a:xfrm>
        </p:grpSpPr>
        <p:sp>
          <p:nvSpPr>
            <p:cNvPr id="65" name="TextBox 64"/>
            <p:cNvSpPr txBox="1"/>
            <p:nvPr/>
          </p:nvSpPr>
          <p:spPr>
            <a:xfrm>
              <a:off x="5124668" y="1252478"/>
              <a:ext cx="1412589"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Friend</a:t>
              </a:r>
            </a:p>
          </p:txBody>
        </p:sp>
        <p:pic>
          <p:nvPicPr>
            <p:cNvPr id="66" name="Picture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039450" y="1360538"/>
              <a:ext cx="1449888" cy="1236452"/>
            </a:xfrm>
            <a:prstGeom prst="rect">
              <a:avLst/>
            </a:prstGeom>
          </p:spPr>
        </p:pic>
      </p:grpSp>
      <p:grpSp>
        <p:nvGrpSpPr>
          <p:cNvPr id="97" name="Group 96"/>
          <p:cNvGrpSpPr/>
          <p:nvPr/>
        </p:nvGrpSpPr>
        <p:grpSpPr>
          <a:xfrm>
            <a:off x="3570589" y="1252478"/>
            <a:ext cx="1675523" cy="1738938"/>
            <a:chOff x="3492211" y="1252478"/>
            <a:chExt cx="1675523" cy="1738938"/>
          </a:xfrm>
        </p:grpSpPr>
        <p:sp>
          <p:nvSpPr>
            <p:cNvPr id="58" name="TextBox 57"/>
            <p:cNvSpPr txBox="1"/>
            <p:nvPr/>
          </p:nvSpPr>
          <p:spPr>
            <a:xfrm>
              <a:off x="3492211" y="1252478"/>
              <a:ext cx="1675523" cy="173893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pPr algn="ctr"/>
              <a:r>
                <a:rPr lang="en-US" sz="1700" b="1" dirty="0">
                  <a:latin typeface="Tahoma" panose="020B0604030504040204" pitchFamily="34" charset="0"/>
                  <a:ea typeface="Tahoma" panose="020B0604030504040204" pitchFamily="34" charset="0"/>
                  <a:cs typeface="Tahoma" panose="020B0604030504040204" pitchFamily="34" charset="0"/>
                </a:rPr>
                <a:t>Relationship</a:t>
              </a:r>
            </a:p>
          </p:txBody>
        </p:sp>
        <p:pic>
          <p:nvPicPr>
            <p:cNvPr id="67" name="Picture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40035" y="1410168"/>
              <a:ext cx="1377534" cy="1174749"/>
            </a:xfrm>
            <a:prstGeom prst="rect">
              <a:avLst/>
            </a:prstGeom>
          </p:spPr>
        </p:pic>
      </p:grpSp>
      <p:grpSp>
        <p:nvGrpSpPr>
          <p:cNvPr id="68" name="Group 67"/>
          <p:cNvGrpSpPr/>
          <p:nvPr/>
        </p:nvGrpSpPr>
        <p:grpSpPr>
          <a:xfrm>
            <a:off x="5803083" y="3104851"/>
            <a:ext cx="1468760" cy="1785104"/>
            <a:chOff x="6072494" y="1222347"/>
            <a:chExt cx="1468760" cy="1785104"/>
          </a:xfrm>
        </p:grpSpPr>
        <p:sp>
          <p:nvSpPr>
            <p:cNvPr id="69" name="TextBox 68"/>
            <p:cNvSpPr txBox="1"/>
            <p:nvPr/>
          </p:nvSpPr>
          <p:spPr>
            <a:xfrm>
              <a:off x="6215677" y="1222347"/>
              <a:ext cx="1252459"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Doctor</a:t>
              </a:r>
            </a:p>
          </p:txBody>
        </p:sp>
        <p:pic>
          <p:nvPicPr>
            <p:cNvPr id="70" name="Picture 6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72494" y="1249354"/>
              <a:ext cx="1468760" cy="1252546"/>
            </a:xfrm>
            <a:prstGeom prst="rect">
              <a:avLst/>
            </a:prstGeom>
          </p:spPr>
        </p:pic>
      </p:grpSp>
      <p:grpSp>
        <p:nvGrpSpPr>
          <p:cNvPr id="26" name="Group 25"/>
          <p:cNvGrpSpPr/>
          <p:nvPr/>
        </p:nvGrpSpPr>
        <p:grpSpPr>
          <a:xfrm>
            <a:off x="8426970" y="1252478"/>
            <a:ext cx="1752970" cy="1754326"/>
            <a:chOff x="8871112" y="1252478"/>
            <a:chExt cx="1752970" cy="1754326"/>
          </a:xfrm>
        </p:grpSpPr>
        <p:sp>
          <p:nvSpPr>
            <p:cNvPr id="72" name="TextBox 71"/>
            <p:cNvSpPr txBox="1"/>
            <p:nvPr/>
          </p:nvSpPr>
          <p:spPr>
            <a:xfrm>
              <a:off x="8871112" y="1252478"/>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Coworker</a:t>
              </a:r>
            </a:p>
          </p:txBody>
        </p:sp>
        <p:pic>
          <p:nvPicPr>
            <p:cNvPr id="23" name="Picture 2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991389" y="1410024"/>
              <a:ext cx="1450558" cy="1237024"/>
            </a:xfrm>
            <a:prstGeom prst="rect">
              <a:avLst/>
            </a:prstGeom>
          </p:spPr>
        </p:pic>
      </p:grpSp>
      <p:grpSp>
        <p:nvGrpSpPr>
          <p:cNvPr id="27" name="Group 26"/>
          <p:cNvGrpSpPr/>
          <p:nvPr/>
        </p:nvGrpSpPr>
        <p:grpSpPr>
          <a:xfrm>
            <a:off x="10178350" y="1251406"/>
            <a:ext cx="1752970" cy="1754326"/>
            <a:chOff x="10674744" y="1251406"/>
            <a:chExt cx="1752970" cy="1754326"/>
          </a:xfrm>
        </p:grpSpPr>
        <p:sp>
          <p:nvSpPr>
            <p:cNvPr id="75" name="TextBox 74"/>
            <p:cNvSpPr txBox="1"/>
            <p:nvPr/>
          </p:nvSpPr>
          <p:spPr>
            <a:xfrm>
              <a:off x="10674744" y="1251406"/>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Teacher</a:t>
              </a:r>
            </a:p>
          </p:txBody>
        </p:sp>
        <p:pic>
          <p:nvPicPr>
            <p:cNvPr id="22" name="Picture 2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798029" y="1382268"/>
              <a:ext cx="1410250" cy="1202649"/>
            </a:xfrm>
            <a:prstGeom prst="rect">
              <a:avLst/>
            </a:prstGeom>
          </p:spPr>
        </p:pic>
      </p:grpSp>
      <p:grpSp>
        <p:nvGrpSpPr>
          <p:cNvPr id="29" name="Group 28"/>
          <p:cNvGrpSpPr/>
          <p:nvPr/>
        </p:nvGrpSpPr>
        <p:grpSpPr>
          <a:xfrm>
            <a:off x="3997384" y="3130606"/>
            <a:ext cx="1752970" cy="1754326"/>
            <a:chOff x="7195808" y="3104851"/>
            <a:chExt cx="1752970" cy="1754326"/>
          </a:xfrm>
        </p:grpSpPr>
        <p:sp>
          <p:nvSpPr>
            <p:cNvPr id="81" name="TextBox 80"/>
            <p:cNvSpPr txBox="1"/>
            <p:nvPr/>
          </p:nvSpPr>
          <p:spPr>
            <a:xfrm>
              <a:off x="7195808" y="3104851"/>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Neighbor</a:t>
              </a:r>
            </a:p>
          </p:txBody>
        </p:sp>
        <p:pic>
          <p:nvPicPr>
            <p:cNvPr id="20" name="Picture 1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204224" y="3128130"/>
              <a:ext cx="1645988" cy="1403685"/>
            </a:xfrm>
            <a:prstGeom prst="rect">
              <a:avLst/>
            </a:prstGeom>
          </p:spPr>
        </p:pic>
      </p:grpSp>
      <p:grpSp>
        <p:nvGrpSpPr>
          <p:cNvPr id="90" name="Group 89"/>
          <p:cNvGrpSpPr/>
          <p:nvPr/>
        </p:nvGrpSpPr>
        <p:grpSpPr>
          <a:xfrm>
            <a:off x="9405885" y="3130606"/>
            <a:ext cx="1752970" cy="1754326"/>
            <a:chOff x="-2654312" y="1620675"/>
            <a:chExt cx="1752970" cy="1754326"/>
          </a:xfrm>
        </p:grpSpPr>
        <p:sp>
          <p:nvSpPr>
            <p:cNvPr id="88" name="TextBox 87"/>
            <p:cNvSpPr txBox="1"/>
            <p:nvPr/>
          </p:nvSpPr>
          <p:spPr>
            <a:xfrm>
              <a:off x="-2654312" y="1620675"/>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Safe</a:t>
              </a:r>
            </a:p>
          </p:txBody>
        </p:sp>
        <p:pic>
          <p:nvPicPr>
            <p:cNvPr id="25" name="Picture 2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44213" y="1725896"/>
              <a:ext cx="1560556" cy="1330829"/>
            </a:xfrm>
            <a:prstGeom prst="rect">
              <a:avLst/>
            </a:prstGeom>
          </p:spPr>
        </p:pic>
      </p:grpSp>
      <p:grpSp>
        <p:nvGrpSpPr>
          <p:cNvPr id="96" name="Group 95"/>
          <p:cNvGrpSpPr/>
          <p:nvPr/>
        </p:nvGrpSpPr>
        <p:grpSpPr>
          <a:xfrm>
            <a:off x="7324572" y="3130606"/>
            <a:ext cx="2051442" cy="1754326"/>
            <a:chOff x="-3443578" y="4117583"/>
            <a:chExt cx="2051442" cy="1754326"/>
          </a:xfrm>
        </p:grpSpPr>
        <p:sp>
          <p:nvSpPr>
            <p:cNvPr id="92" name="TextBox 91"/>
            <p:cNvSpPr txBox="1"/>
            <p:nvPr/>
          </p:nvSpPr>
          <p:spPr>
            <a:xfrm>
              <a:off x="-3330418" y="4117583"/>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Boundaries</a:t>
              </a:r>
            </a:p>
          </p:txBody>
        </p:sp>
        <p:pic>
          <p:nvPicPr>
            <p:cNvPr id="94" name="Picture 9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48008" y="4476971"/>
              <a:ext cx="1255872" cy="1070997"/>
            </a:xfrm>
            <a:prstGeom prst="rect">
              <a:avLst/>
            </a:prstGeom>
          </p:spPr>
        </p:pic>
        <p:pic>
          <p:nvPicPr>
            <p:cNvPr id="95" name="Picture 9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443578" y="4204739"/>
              <a:ext cx="1195237" cy="1019288"/>
            </a:xfrm>
            <a:prstGeom prst="rect">
              <a:avLst/>
            </a:prstGeom>
          </p:spPr>
        </p:pic>
      </p:grpSp>
      <p:pic>
        <p:nvPicPr>
          <p:cNvPr id="77" name="Picture 76"/>
          <p:cNvPicPr>
            <a:picLocks noChangeAspect="1"/>
          </p:cNvPicPr>
          <p:nvPr/>
        </p:nvPicPr>
        <p:blipFill rotWithShape="1">
          <a:blip r:embed="rId2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Tree>
    <p:extLst>
      <p:ext uri="{BB962C8B-B14F-4D97-AF65-F5344CB8AC3E}">
        <p14:creationId xmlns:p14="http://schemas.microsoft.com/office/powerpoint/2010/main" val="111485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4969"/>
          <a:stretch/>
        </p:blipFill>
        <p:spPr>
          <a:xfrm>
            <a:off x="2393263" y="1282310"/>
            <a:ext cx="2960830" cy="2566416"/>
          </a:xfrm>
          <a:prstGeom prst="rect">
            <a:avLst/>
          </a:prstGeom>
        </p:spPr>
      </p:pic>
      <p:sp>
        <p:nvSpPr>
          <p:cNvPr id="10" name="TextBox 9"/>
          <p:cNvSpPr txBox="1"/>
          <p:nvPr/>
        </p:nvSpPr>
        <p:spPr>
          <a:xfrm>
            <a:off x="8809275" y="1236715"/>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Guess Who? Game</a:t>
            </a:r>
          </a:p>
        </p:txBody>
      </p:sp>
      <p:sp>
        <p:nvSpPr>
          <p:cNvPr id="11" name="TextBox 10"/>
          <p:cNvSpPr txBox="1"/>
          <p:nvPr/>
        </p:nvSpPr>
        <p:spPr>
          <a:xfrm>
            <a:off x="5244365" y="2325052"/>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Different types of relationships</a:t>
            </a:r>
          </a:p>
        </p:txBody>
      </p:sp>
      <p:sp>
        <p:nvSpPr>
          <p:cNvPr id="12" name="TextBox 11"/>
          <p:cNvSpPr txBox="1"/>
          <p:nvPr/>
        </p:nvSpPr>
        <p:spPr>
          <a:xfrm>
            <a:off x="3873678" y="4829310"/>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Relationship Map Tool</a:t>
            </a:r>
          </a:p>
        </p:txBody>
      </p:sp>
      <p:sp>
        <p:nvSpPr>
          <p:cNvPr id="14" name="TextBox 13"/>
          <p:cNvSpPr txBox="1"/>
          <p:nvPr/>
        </p:nvSpPr>
        <p:spPr>
          <a:xfrm>
            <a:off x="8318509" y="5315060"/>
            <a:ext cx="3745107"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Relationship </a:t>
            </a:r>
          </a:p>
          <a:p>
            <a:pPr algn="ctr"/>
            <a:r>
              <a:rPr lang="en-US" sz="2800" dirty="0">
                <a:latin typeface="Tahoma" panose="020B0604030504040204" pitchFamily="34" charset="0"/>
                <a:ea typeface="Tahoma" panose="020B0604030504040204" pitchFamily="34" charset="0"/>
                <a:cs typeface="Tahoma" panose="020B0604030504040204" pitchFamily="34" charset="0"/>
              </a:rPr>
              <a:t>Map talk</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6613" y="809049"/>
            <a:ext cx="2445594" cy="1378551"/>
          </a:xfrm>
          <a:prstGeom prst="rect">
            <a:avLst/>
          </a:prstGeom>
        </p:spPr>
      </p:pic>
      <p:sp>
        <p:nvSpPr>
          <p:cNvPr id="16" name="TextBox 15"/>
          <p:cNvSpPr txBox="1"/>
          <p:nvPr/>
        </p:nvSpPr>
        <p:spPr>
          <a:xfrm>
            <a:off x="4206628" y="3645418"/>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7" name="Picture 16"/>
          <p:cNvPicPr>
            <a:picLocks noChangeAspect="1"/>
          </p:cNvPicPr>
          <p:nvPr/>
        </p:nvPicPr>
        <p:blipFill>
          <a:blip r:embed="rId6"/>
          <a:stretch>
            <a:fillRect/>
          </a:stretch>
        </p:blipFill>
        <p:spPr>
          <a:xfrm>
            <a:off x="2393263" y="3302697"/>
            <a:ext cx="1813365" cy="1269928"/>
          </a:xfrm>
          <a:prstGeom prst="rect">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35305" t="14053" r="46274" b="54575"/>
          <a:stretch/>
        </p:blipFill>
        <p:spPr>
          <a:xfrm>
            <a:off x="2470318" y="4521887"/>
            <a:ext cx="1403360" cy="1347226"/>
          </a:xfrm>
          <a:prstGeom prst="rect">
            <a:avLst/>
          </a:prstGeom>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l="51209" t="44662" r="16638"/>
          <a:stretch/>
        </p:blipFill>
        <p:spPr>
          <a:xfrm>
            <a:off x="6343996" y="5328795"/>
            <a:ext cx="1376749" cy="1335648"/>
          </a:xfrm>
          <a:prstGeom prst="rect">
            <a:avLst/>
          </a:prstGeom>
        </p:spPr>
      </p:pic>
      <p:pic>
        <p:nvPicPr>
          <p:cNvPr id="21" name="Picture 20"/>
          <p:cNvPicPr>
            <a:picLocks noChangeAspect="1"/>
          </p:cNvPicPr>
          <p:nvPr/>
        </p:nvPicPr>
        <p:blipFill rotWithShape="1">
          <a:blip r:embed="rId7">
            <a:extLst>
              <a:ext uri="{28A0092B-C50C-407E-A947-70E740481C1C}">
                <a14:useLocalDpi xmlns:a14="http://schemas.microsoft.com/office/drawing/2010/main" val="0"/>
              </a:ext>
            </a:extLst>
          </a:blip>
          <a:srcRect l="35305" t="14053" r="46274" b="54575"/>
          <a:stretch/>
        </p:blipFill>
        <p:spPr>
          <a:xfrm>
            <a:off x="7720745" y="5352530"/>
            <a:ext cx="1403360" cy="1347226"/>
          </a:xfrm>
          <a:prstGeom prst="rect">
            <a:avLst/>
          </a:prstGeom>
        </p:spPr>
      </p:pic>
      <p:sp>
        <p:nvSpPr>
          <p:cNvPr id="23"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Tree>
    <p:extLst>
      <p:ext uri="{BB962C8B-B14F-4D97-AF65-F5344CB8AC3E}">
        <p14:creationId xmlns:p14="http://schemas.microsoft.com/office/powerpoint/2010/main" val="83212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0510" y="-21020"/>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79" y="370318"/>
            <a:ext cx="11228181" cy="6329186"/>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7"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94795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66" y="-314525"/>
            <a:ext cx="12166314" cy="68580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6442" t="4183" r="46905" b="72287"/>
          <a:stretch/>
        </p:blipFill>
        <p:spPr>
          <a:xfrm>
            <a:off x="-10510" y="-21020"/>
            <a:ext cx="2026025" cy="1613647"/>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29553" r="80478" b="19416"/>
          <a:stretch/>
        </p:blipFill>
        <p:spPr>
          <a:xfrm>
            <a:off x="731235" y="5032911"/>
            <a:ext cx="1094164" cy="1612202"/>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0491" t="29038" r="65078" b="19587"/>
          <a:stretch/>
        </p:blipFill>
        <p:spPr>
          <a:xfrm>
            <a:off x="4508047" y="4890036"/>
            <a:ext cx="896510" cy="1799039"/>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3743" t="25344" r="49114" b="19845"/>
          <a:stretch/>
        </p:blipFill>
        <p:spPr>
          <a:xfrm>
            <a:off x="8644571" y="4965349"/>
            <a:ext cx="983866" cy="1773182"/>
          </a:xfrm>
          <a:prstGeom prst="rect">
            <a:avLst/>
          </a:prstGeom>
        </p:spPr>
      </p:pic>
      <p:sp>
        <p:nvSpPr>
          <p:cNvPr id="2" name="TextBox 1"/>
          <p:cNvSpPr txBox="1"/>
          <p:nvPr/>
        </p:nvSpPr>
        <p:spPr>
          <a:xfrm>
            <a:off x="1863338" y="5404836"/>
            <a:ext cx="2292096"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Boss</a:t>
            </a:r>
          </a:p>
        </p:txBody>
      </p:sp>
      <p:sp>
        <p:nvSpPr>
          <p:cNvPr id="13" name="TextBox 12"/>
          <p:cNvSpPr txBox="1"/>
          <p:nvPr/>
        </p:nvSpPr>
        <p:spPr>
          <a:xfrm>
            <a:off x="5281757" y="5440133"/>
            <a:ext cx="2870236"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Grandma</a:t>
            </a:r>
          </a:p>
        </p:txBody>
      </p:sp>
      <p:sp>
        <p:nvSpPr>
          <p:cNvPr id="14" name="TextBox 13"/>
          <p:cNvSpPr txBox="1"/>
          <p:nvPr/>
        </p:nvSpPr>
        <p:spPr>
          <a:xfrm>
            <a:off x="9513818" y="5397769"/>
            <a:ext cx="2453010"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Teacher</a:t>
            </a:r>
          </a:p>
        </p:txBody>
      </p:sp>
      <p:sp>
        <p:nvSpPr>
          <p:cNvPr id="16"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Tree>
    <p:extLst>
      <p:ext uri="{BB962C8B-B14F-4D97-AF65-F5344CB8AC3E}">
        <p14:creationId xmlns:p14="http://schemas.microsoft.com/office/powerpoint/2010/main" val="2675016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0510" y="-21020"/>
            <a:ext cx="2026025" cy="161364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29553" r="80478" b="19416"/>
          <a:stretch/>
        </p:blipFill>
        <p:spPr>
          <a:xfrm>
            <a:off x="579652" y="5129215"/>
            <a:ext cx="1094164" cy="1612202"/>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0491" t="29038" r="65078" b="19587"/>
          <a:stretch/>
        </p:blipFill>
        <p:spPr>
          <a:xfrm>
            <a:off x="4830997" y="5068968"/>
            <a:ext cx="896510" cy="179903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3743" t="25344" r="49114" b="19845"/>
          <a:stretch/>
        </p:blipFill>
        <p:spPr>
          <a:xfrm>
            <a:off x="8485288" y="4713529"/>
            <a:ext cx="983866" cy="177318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153" y="-588160"/>
            <a:ext cx="12166314" cy="6762437"/>
          </a:xfrm>
          <a:prstGeom prst="rect">
            <a:avLst/>
          </a:prstGeom>
        </p:spPr>
      </p:pic>
      <p:sp>
        <p:nvSpPr>
          <p:cNvPr id="11" name="TextBox 10"/>
          <p:cNvSpPr txBox="1"/>
          <p:nvPr/>
        </p:nvSpPr>
        <p:spPr>
          <a:xfrm>
            <a:off x="1798647" y="5404836"/>
            <a:ext cx="2292096"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Doctor</a:t>
            </a:r>
          </a:p>
        </p:txBody>
      </p:sp>
      <p:sp>
        <p:nvSpPr>
          <p:cNvPr id="12" name="TextBox 11"/>
          <p:cNvSpPr txBox="1"/>
          <p:nvPr/>
        </p:nvSpPr>
        <p:spPr>
          <a:xfrm>
            <a:off x="5727507" y="5404835"/>
            <a:ext cx="2292096"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Mom</a:t>
            </a:r>
          </a:p>
        </p:txBody>
      </p:sp>
      <p:sp>
        <p:nvSpPr>
          <p:cNvPr id="13" name="TextBox 12"/>
          <p:cNvSpPr txBox="1"/>
          <p:nvPr/>
        </p:nvSpPr>
        <p:spPr>
          <a:xfrm>
            <a:off x="9628063" y="5404834"/>
            <a:ext cx="2292096"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Friend</a:t>
            </a: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6"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14067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50" y="-365125"/>
            <a:ext cx="12166314" cy="6858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6442" t="4183" r="46905" b="72287"/>
          <a:stretch/>
        </p:blipFill>
        <p:spPr>
          <a:xfrm>
            <a:off x="-10510" y="-21020"/>
            <a:ext cx="2026025" cy="1613647"/>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29553" r="80478" b="19416"/>
          <a:stretch/>
        </p:blipFill>
        <p:spPr>
          <a:xfrm>
            <a:off x="455420" y="5112222"/>
            <a:ext cx="1094164" cy="1612202"/>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0491" t="29038" r="65078" b="19587"/>
          <a:stretch/>
        </p:blipFill>
        <p:spPr>
          <a:xfrm>
            <a:off x="4602532" y="4993645"/>
            <a:ext cx="896510" cy="1799039"/>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3743" t="25344" r="49114" b="19845"/>
          <a:stretch/>
        </p:blipFill>
        <p:spPr>
          <a:xfrm>
            <a:off x="8188636" y="4591238"/>
            <a:ext cx="983866" cy="1773182"/>
          </a:xfrm>
          <a:prstGeom prst="rect">
            <a:avLst/>
          </a:prstGeom>
        </p:spPr>
      </p:pic>
      <p:sp>
        <p:nvSpPr>
          <p:cNvPr id="12" name="TextBox 11"/>
          <p:cNvSpPr txBox="1"/>
          <p:nvPr/>
        </p:nvSpPr>
        <p:spPr>
          <a:xfrm>
            <a:off x="1549583" y="5127970"/>
            <a:ext cx="2292096" cy="1446550"/>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Police Officer</a:t>
            </a:r>
          </a:p>
        </p:txBody>
      </p:sp>
      <p:sp>
        <p:nvSpPr>
          <p:cNvPr id="13" name="TextBox 12"/>
          <p:cNvSpPr txBox="1"/>
          <p:nvPr/>
        </p:nvSpPr>
        <p:spPr>
          <a:xfrm>
            <a:off x="5385225" y="5404216"/>
            <a:ext cx="2292096"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Friend</a:t>
            </a:r>
          </a:p>
        </p:txBody>
      </p:sp>
      <p:sp>
        <p:nvSpPr>
          <p:cNvPr id="14" name="TextBox 13"/>
          <p:cNvSpPr txBox="1"/>
          <p:nvPr/>
        </p:nvSpPr>
        <p:spPr>
          <a:xfrm>
            <a:off x="9172502" y="5360163"/>
            <a:ext cx="2678754"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Stranger</a:t>
            </a:r>
          </a:p>
        </p:txBody>
      </p:sp>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7"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799253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4969"/>
          <a:stretch/>
        </p:blipFill>
        <p:spPr>
          <a:xfrm>
            <a:off x="2393263" y="1282310"/>
            <a:ext cx="2960830" cy="2566416"/>
          </a:xfrm>
          <a:prstGeom prst="rect">
            <a:avLst/>
          </a:prstGeom>
        </p:spPr>
      </p:pic>
      <p:sp>
        <p:nvSpPr>
          <p:cNvPr id="10" name="TextBox 9"/>
          <p:cNvSpPr txBox="1"/>
          <p:nvPr/>
        </p:nvSpPr>
        <p:spPr>
          <a:xfrm>
            <a:off x="8809275" y="1236715"/>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Guess Who? Game</a:t>
            </a:r>
          </a:p>
        </p:txBody>
      </p:sp>
      <p:sp>
        <p:nvSpPr>
          <p:cNvPr id="11" name="TextBox 10"/>
          <p:cNvSpPr txBox="1"/>
          <p:nvPr/>
        </p:nvSpPr>
        <p:spPr>
          <a:xfrm>
            <a:off x="5244365" y="2325052"/>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Different types of relationships</a:t>
            </a:r>
          </a:p>
        </p:txBody>
      </p:sp>
      <p:sp>
        <p:nvSpPr>
          <p:cNvPr id="12" name="TextBox 11"/>
          <p:cNvSpPr txBox="1"/>
          <p:nvPr/>
        </p:nvSpPr>
        <p:spPr>
          <a:xfrm>
            <a:off x="3873678" y="4829310"/>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Relationship Map Tool</a:t>
            </a:r>
          </a:p>
        </p:txBody>
      </p:sp>
      <p:sp>
        <p:nvSpPr>
          <p:cNvPr id="14" name="TextBox 13"/>
          <p:cNvSpPr txBox="1"/>
          <p:nvPr/>
        </p:nvSpPr>
        <p:spPr>
          <a:xfrm>
            <a:off x="8345120" y="5466386"/>
            <a:ext cx="3745107"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Relationship </a:t>
            </a:r>
          </a:p>
          <a:p>
            <a:pPr algn="ctr"/>
            <a:r>
              <a:rPr lang="en-US" sz="2800" dirty="0">
                <a:latin typeface="Tahoma" panose="020B0604030504040204" pitchFamily="34" charset="0"/>
                <a:ea typeface="Tahoma" panose="020B0604030504040204" pitchFamily="34" charset="0"/>
                <a:cs typeface="Tahoma" panose="020B0604030504040204" pitchFamily="34" charset="0"/>
              </a:rPr>
              <a:t>Map talk</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6613" y="809049"/>
            <a:ext cx="2445594" cy="1378551"/>
          </a:xfrm>
          <a:prstGeom prst="rect">
            <a:avLst/>
          </a:prstGeom>
        </p:spPr>
      </p:pic>
      <p:sp>
        <p:nvSpPr>
          <p:cNvPr id="16" name="TextBox 15"/>
          <p:cNvSpPr txBox="1"/>
          <p:nvPr/>
        </p:nvSpPr>
        <p:spPr>
          <a:xfrm>
            <a:off x="4206628" y="3645418"/>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7" name="Picture 16"/>
          <p:cNvPicPr>
            <a:picLocks noChangeAspect="1"/>
          </p:cNvPicPr>
          <p:nvPr/>
        </p:nvPicPr>
        <p:blipFill>
          <a:blip r:embed="rId6"/>
          <a:stretch>
            <a:fillRect/>
          </a:stretch>
        </p:blipFill>
        <p:spPr>
          <a:xfrm>
            <a:off x="2393263" y="3302697"/>
            <a:ext cx="1813365" cy="1269928"/>
          </a:xfrm>
          <a:prstGeom prst="rect">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35305" t="14053" r="46274" b="54575"/>
          <a:stretch/>
        </p:blipFill>
        <p:spPr>
          <a:xfrm>
            <a:off x="2470318" y="4521887"/>
            <a:ext cx="1403360" cy="1347226"/>
          </a:xfrm>
          <a:prstGeom prst="rect">
            <a:avLst/>
          </a:prstGeom>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l="51209" t="44662" r="16638"/>
          <a:stretch/>
        </p:blipFill>
        <p:spPr>
          <a:xfrm>
            <a:off x="6343996" y="5328795"/>
            <a:ext cx="1376749" cy="1335648"/>
          </a:xfrm>
          <a:prstGeom prst="rect">
            <a:avLst/>
          </a:prstGeom>
        </p:spPr>
      </p:pic>
      <p:pic>
        <p:nvPicPr>
          <p:cNvPr id="21" name="Picture 20"/>
          <p:cNvPicPr>
            <a:picLocks noChangeAspect="1"/>
          </p:cNvPicPr>
          <p:nvPr/>
        </p:nvPicPr>
        <p:blipFill rotWithShape="1">
          <a:blip r:embed="rId7">
            <a:extLst>
              <a:ext uri="{28A0092B-C50C-407E-A947-70E740481C1C}">
                <a14:useLocalDpi xmlns:a14="http://schemas.microsoft.com/office/drawing/2010/main" val="0"/>
              </a:ext>
            </a:extLst>
          </a:blip>
          <a:srcRect l="35305" t="14053" r="46274" b="54575"/>
          <a:stretch/>
        </p:blipFill>
        <p:spPr>
          <a:xfrm>
            <a:off x="7720745" y="5235734"/>
            <a:ext cx="1403360" cy="1347226"/>
          </a:xfrm>
          <a:prstGeom prst="rect">
            <a:avLst/>
          </a:prstGeom>
        </p:spPr>
      </p:pic>
      <p:pic>
        <p:nvPicPr>
          <p:cNvPr id="22" name="Picture 21"/>
          <p:cNvPicPr>
            <a:picLocks noChangeAspect="1"/>
          </p:cNvPicPr>
          <p:nvPr/>
        </p:nvPicPr>
        <p:blipFill rotWithShape="1">
          <a:blip r:embed="rId7">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5"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845181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24949</TotalTime>
  <Words>5662</Words>
  <Application>Microsoft Macintosh PowerPoint</Application>
  <PresentationFormat>Widescreen</PresentationFormat>
  <Paragraphs>401</Paragraphs>
  <Slides>26</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Calibri Light</vt:lpstr>
      <vt:lpstr>Comic Sans MS</vt:lpstr>
      <vt:lpstr>Tahoma</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211</cp:revision>
  <dcterms:created xsi:type="dcterms:W3CDTF">2021-06-11T20:56:57Z</dcterms:created>
  <dcterms:modified xsi:type="dcterms:W3CDTF">2026-05-01T19:09:25Z</dcterms:modified>
</cp:coreProperties>
</file>