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modernComment_16E_FEEFBFBC.xml" ContentType="application/vnd.ms-powerpoint.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319" r:id="rId3"/>
    <p:sldId id="259" r:id="rId4"/>
    <p:sldId id="258" r:id="rId5"/>
    <p:sldId id="305" r:id="rId6"/>
    <p:sldId id="337" r:id="rId7"/>
    <p:sldId id="384" r:id="rId8"/>
    <p:sldId id="340" r:id="rId9"/>
    <p:sldId id="347" r:id="rId10"/>
    <p:sldId id="352" r:id="rId11"/>
    <p:sldId id="355" r:id="rId12"/>
    <p:sldId id="362" r:id="rId13"/>
    <p:sldId id="356" r:id="rId14"/>
    <p:sldId id="357" r:id="rId15"/>
    <p:sldId id="359" r:id="rId16"/>
    <p:sldId id="360" r:id="rId17"/>
    <p:sldId id="361" r:id="rId18"/>
    <p:sldId id="363" r:id="rId19"/>
    <p:sldId id="350" r:id="rId20"/>
    <p:sldId id="373" r:id="rId21"/>
    <p:sldId id="366" r:id="rId22"/>
    <p:sldId id="367" r:id="rId23"/>
    <p:sldId id="364" r:id="rId24"/>
    <p:sldId id="354" r:id="rId25"/>
    <p:sldId id="368" r:id="rId26"/>
    <p:sldId id="369" r:id="rId27"/>
    <p:sldId id="349" r:id="rId28"/>
    <p:sldId id="371" r:id="rId29"/>
    <p:sldId id="374" r:id="rId30"/>
    <p:sldId id="375" r:id="rId31"/>
    <p:sldId id="272" r:id="rId32"/>
    <p:sldId id="385" r:id="rId33"/>
    <p:sldId id="308" r:id="rId34"/>
    <p:sldId id="377" r:id="rId35"/>
    <p:sldId id="386" r:id="rId36"/>
    <p:sldId id="378" r:id="rId37"/>
    <p:sldId id="379" r:id="rId38"/>
    <p:sldId id="380" r:id="rId39"/>
    <p:sldId id="381" r:id="rId40"/>
    <p:sldId id="290" r:id="rId41"/>
    <p:sldId id="293" r:id="rId42"/>
    <p:sldId id="383" r:id="rId43"/>
    <p:sldId id="291" r:id="rId44"/>
    <p:sldId id="382" r:id="rId45"/>
    <p:sldId id="295" r:id="rId46"/>
    <p:sldId id="390" r:id="rId47"/>
    <p:sldId id="389"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58AE69-BB0D-4DC5-468B-A35F0C87E091}" name="Anna Belle Burleson" initials="AB" userId="S::aburleson@safeaustin.org::0e673f5f-cb10-4973-aa79-e8683f2b9a8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gan Westmore" initials="MW" lastIdx="1" clrIdx="0">
    <p:extLst>
      <p:ext uri="{19B8F6BF-5375-455C-9EA6-DF929625EA0E}">
        <p15:presenceInfo xmlns:p15="http://schemas.microsoft.com/office/powerpoint/2012/main" userId="S-1-5-21-1616849034-2007720754-1845911597-111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4" autoAdjust="0"/>
    <p:restoredTop sz="68356" autoAdjust="0"/>
  </p:normalViewPr>
  <p:slideViewPr>
    <p:cSldViewPr snapToGrid="0">
      <p:cViewPr varScale="1">
        <p:scale>
          <a:sx n="85" d="100"/>
          <a:sy n="85" d="100"/>
        </p:scale>
        <p:origin x="1984" y="160"/>
      </p:cViewPr>
      <p:guideLst/>
    </p:cSldViewPr>
  </p:slideViewPr>
  <p:notesTextViewPr>
    <p:cViewPr>
      <p:scale>
        <a:sx n="100" d="100"/>
        <a:sy n="100" d="100"/>
      </p:scale>
      <p:origin x="0" y="-488"/>
    </p:cViewPr>
  </p:notesTextViewPr>
  <p:sorterViewPr>
    <p:cViewPr varScale="1">
      <p:scale>
        <a:sx n="1" d="1"/>
        <a:sy n="1" d="1"/>
      </p:scale>
      <p:origin x="0" y="-15624"/>
    </p:cViewPr>
  </p:sorterViewPr>
  <p:notesViewPr>
    <p:cSldViewPr snapToGrid="0">
      <p:cViewPr varScale="1">
        <p:scale>
          <a:sx n="64" d="100"/>
          <a:sy n="64" d="100"/>
        </p:scale>
        <p:origin x="3115"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55"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omments/modernComment_16E_FEEFBFBC.xml><?xml version="1.0" encoding="utf-8"?>
<p188:cmLst xmlns:a="http://schemas.openxmlformats.org/drawingml/2006/main" xmlns:r="http://schemas.openxmlformats.org/officeDocument/2006/relationships" xmlns:p188="http://schemas.microsoft.com/office/powerpoint/2018/8/main">
  <p188:cm id="{43A31CBC-1A3A-4F0A-A59E-FE1EE94CCBD4}" authorId="{2C58AE69-BB0D-4DC5-468B-A35F0C87E091}" created="2025-07-21T20:18:05.270">
    <pc:sldMkLst xmlns:pc="http://schemas.microsoft.com/office/powerpoint/2013/main/command">
      <pc:docMk/>
      <pc:sldMk cId="4277125052" sldId="366"/>
    </pc:sldMkLst>
    <p188:txBody>
      <a:bodyPr/>
      <a:lstStyle/>
      <a:p>
        <a:r>
          <a:rPr lang="en-US"/>
          <a:t>Maybe cut this slide since it addresses dating?</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DC861-0A22-49CD-B42B-2B42973D0870}" type="datetimeFigureOut">
              <a:rPr lang="en-US" smtClean="0"/>
              <a:t>5/1/26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AA58B-7F68-4F22-A5B3-354C37D900B1}" type="slidenum">
              <a:rPr lang="en-US" smtClean="0"/>
              <a:t>‹#›</a:t>
            </a:fld>
            <a:endParaRPr lang="en-US" dirty="0"/>
          </a:p>
        </p:txBody>
      </p:sp>
    </p:spTree>
    <p:extLst>
      <p:ext uri="{BB962C8B-B14F-4D97-AF65-F5344CB8AC3E}">
        <p14:creationId xmlns:p14="http://schemas.microsoft.com/office/powerpoint/2010/main" val="4225513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Repetition is beneficial for learning. Take time to review the last </a:t>
            </a:r>
            <a:r>
              <a:rPr lang="en-US" sz="1200" i="1" kern="1200" dirty="0">
                <a:solidFill>
                  <a:schemeClr val="tx1"/>
                </a:solidFill>
                <a:effectLst/>
                <a:latin typeface="+mn-lt"/>
                <a:ea typeface="+mn-ea"/>
                <a:cs typeface="+mn-cs"/>
              </a:rPr>
              <a:t>My Rights My Life</a:t>
            </a:r>
            <a:r>
              <a:rPr lang="en-US" sz="1200" kern="1200" dirty="0">
                <a:solidFill>
                  <a:schemeClr val="tx1"/>
                </a:solidFill>
                <a:effectLst/>
                <a:latin typeface="+mn-lt"/>
                <a:ea typeface="+mn-ea"/>
                <a:cs typeface="+mn-cs"/>
              </a:rPr>
              <a:t> class you taught prior to beginning this session. You can also answer any private questions students submitted on notecards during your previous class session.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Today in class we</a:t>
            </a:r>
            <a:r>
              <a:rPr lang="en-US" sz="1200" i="1" kern="1200" baseline="0" dirty="0">
                <a:solidFill>
                  <a:schemeClr val="tx1"/>
                </a:solidFill>
                <a:effectLst/>
                <a:latin typeface="+mn-lt"/>
                <a:ea typeface="+mn-ea"/>
                <a:cs typeface="+mn-cs"/>
              </a:rPr>
              <a:t> are going to talk about something called</a:t>
            </a:r>
            <a:r>
              <a:rPr lang="en-US" sz="1200" i="1" kern="1200" dirty="0">
                <a:solidFill>
                  <a:schemeClr val="tx1"/>
                </a:solidFill>
                <a:effectLst/>
                <a:latin typeface="+mn-lt"/>
                <a:ea typeface="+mn-ea"/>
                <a:cs typeface="+mn-cs"/>
              </a:rPr>
              <a:t> boundaries. We’ll talk about what boundaries are, and we will also play a game where you can explore</a:t>
            </a:r>
            <a:r>
              <a:rPr lang="en-US" sz="1200" i="1" kern="1200" baseline="0" dirty="0">
                <a:solidFill>
                  <a:schemeClr val="tx1"/>
                </a:solidFill>
                <a:effectLst/>
                <a:latin typeface="+mn-lt"/>
                <a:ea typeface="+mn-ea"/>
                <a:cs typeface="+mn-cs"/>
              </a:rPr>
              <a:t> the boundaries you have in your relationships.</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a:t>
            </a:fld>
            <a:endParaRPr lang="en-US" dirty="0"/>
          </a:p>
        </p:txBody>
      </p:sp>
    </p:spTree>
    <p:extLst>
      <p:ext uri="{BB962C8B-B14F-4D97-AF65-F5344CB8AC3E}">
        <p14:creationId xmlns:p14="http://schemas.microsoft.com/office/powerpoint/2010/main" val="3811484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Find the Cool or Not Cool Game Card that corresponds with this PowerPoint slide</a:t>
            </a:r>
            <a:r>
              <a:rPr lang="en-US" sz="1200"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Ask your class to give a “thumbs up” if they agree with the placement of the card, or a “thumbs down” if they don’t. Ask students to explain their thoughts if there is disagreement. Once</a:t>
            </a:r>
            <a:r>
              <a:rPr lang="en-US" sz="1200" kern="1200" baseline="0" dirty="0">
                <a:solidFill>
                  <a:schemeClr val="tx1"/>
                </a:solidFill>
                <a:effectLst/>
                <a:latin typeface="+mn-lt"/>
                <a:ea typeface="+mn-ea"/>
                <a:cs typeface="+mn-cs"/>
              </a:rPr>
              <a:t> the class has come to a consensus, you can press the</a:t>
            </a:r>
            <a:r>
              <a:rPr lang="en-US" sz="1200" kern="1200" dirty="0">
                <a:solidFill>
                  <a:schemeClr val="tx1"/>
                </a:solidFill>
                <a:effectLst/>
                <a:latin typeface="+mn-lt"/>
                <a:ea typeface="+mn-ea"/>
                <a:cs typeface="+mn-cs"/>
              </a:rPr>
              <a:t> space bar to reveal the correct answer. If needed, move the Cool or Not Cool Game</a:t>
            </a:r>
            <a:r>
              <a:rPr lang="en-US" sz="1200" kern="1200" baseline="0" dirty="0">
                <a:solidFill>
                  <a:schemeClr val="tx1"/>
                </a:solidFill>
                <a:effectLst/>
                <a:latin typeface="+mn-lt"/>
                <a:ea typeface="+mn-ea"/>
                <a:cs typeface="+mn-cs"/>
              </a:rPr>
              <a:t> Card to the correct side. </a:t>
            </a:r>
          </a:p>
          <a:p>
            <a:pPr lvl="0"/>
            <a:endParaRPr lang="en-US" sz="12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Sample talking points are included below: </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This is cool! It is okay to ask for time alone in your room</a:t>
            </a:r>
            <a:r>
              <a:rPr lang="en-US" sz="1200" i="1" kern="1200" baseline="0" dirty="0">
                <a:solidFill>
                  <a:schemeClr val="tx1"/>
                </a:solidFill>
                <a:effectLst/>
                <a:latin typeface="+mn-lt"/>
                <a:ea typeface="+mn-ea"/>
                <a:cs typeface="+mn-cs"/>
              </a:rPr>
              <a:t> with the door closed. You might even use an I statement to let your parent know that you need some private time. This is a healthy boundary.</a:t>
            </a:r>
            <a:endParaRPr lang="en-US" i="1"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10</a:t>
            </a:fld>
            <a:endParaRPr lang="en-US" dirty="0"/>
          </a:p>
        </p:txBody>
      </p:sp>
    </p:spTree>
    <p:extLst>
      <p:ext uri="{BB962C8B-B14F-4D97-AF65-F5344CB8AC3E}">
        <p14:creationId xmlns:p14="http://schemas.microsoft.com/office/powerpoint/2010/main" val="3979905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074738"/>
            <a:ext cx="5486400" cy="3086100"/>
          </a:xfrm>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Find the Cool or Not Cool Game Card that corresponds with this PowerPoint slide</a:t>
            </a:r>
            <a:r>
              <a:rPr lang="en-US" sz="1200"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Ask your class to give a “thumbs up” if they agree with the placement of the card, or a “thumbs down” if they don’t. Ask students to explain their thoughts if there is disagreement. Once</a:t>
            </a:r>
            <a:r>
              <a:rPr lang="en-US" sz="1200" kern="1200" baseline="0" dirty="0">
                <a:solidFill>
                  <a:schemeClr val="tx1"/>
                </a:solidFill>
                <a:effectLst/>
                <a:latin typeface="+mn-lt"/>
                <a:ea typeface="+mn-ea"/>
                <a:cs typeface="+mn-cs"/>
              </a:rPr>
              <a:t> the class has come to a consensus, you can press the</a:t>
            </a:r>
            <a:r>
              <a:rPr lang="en-US" sz="1200" kern="1200" dirty="0">
                <a:solidFill>
                  <a:schemeClr val="tx1"/>
                </a:solidFill>
                <a:effectLst/>
                <a:latin typeface="+mn-lt"/>
                <a:ea typeface="+mn-ea"/>
                <a:cs typeface="+mn-cs"/>
              </a:rPr>
              <a:t> space bar to reveal the correct answer. If needed, move the Cool or Not Cool Game</a:t>
            </a:r>
            <a:r>
              <a:rPr lang="en-US" sz="1200" kern="1200" baseline="0" dirty="0">
                <a:solidFill>
                  <a:schemeClr val="tx1"/>
                </a:solidFill>
                <a:effectLst/>
                <a:latin typeface="+mn-lt"/>
                <a:ea typeface="+mn-ea"/>
                <a:cs typeface="+mn-cs"/>
              </a:rPr>
              <a:t> Card to the correct side. </a:t>
            </a:r>
          </a:p>
          <a:p>
            <a:pPr lvl="0"/>
            <a:endParaRPr lang="en-US" sz="12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Sample talking points are included below: </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This is not cool. It is not okay for anyone in your family</a:t>
            </a:r>
            <a:r>
              <a:rPr lang="en-US" sz="1200" i="1" kern="1200" baseline="0" dirty="0">
                <a:solidFill>
                  <a:schemeClr val="tx1"/>
                </a:solidFill>
                <a:effectLst/>
                <a:latin typeface="+mn-lt"/>
                <a:ea typeface="+mn-ea"/>
                <a:cs typeface="+mn-cs"/>
              </a:rPr>
              <a:t> to make you feel bad about your body. It is also not okay for your family member to try to control what you do or do not eat. This is a boundary crossing.     </a:t>
            </a:r>
          </a:p>
          <a:p>
            <a:pPr marL="0" lvl="0" indent="0">
              <a:buFont typeface="Arial" panose="020B0604020202020204" pitchFamily="34" charset="0"/>
              <a:buNone/>
            </a:pPr>
            <a:endParaRPr lang="en-US" sz="1200" i="1" kern="1200" baseline="0" dirty="0">
              <a:solidFill>
                <a:schemeClr val="tx1"/>
              </a:solidFill>
              <a:effectLst/>
              <a:latin typeface="+mn-lt"/>
              <a:ea typeface="+mn-ea"/>
              <a:cs typeface="+mn-cs"/>
            </a:endParaRPr>
          </a:p>
          <a:p>
            <a:pPr marL="0" lvl="0" indent="0">
              <a:buFont typeface="Arial" panose="020B0604020202020204" pitchFamily="34" charset="0"/>
              <a:buNone/>
            </a:pPr>
            <a:r>
              <a:rPr lang="en-US" sz="1200" i="1" kern="1200" baseline="0" dirty="0">
                <a:solidFill>
                  <a:schemeClr val="tx1"/>
                </a:solidFill>
                <a:effectLst/>
                <a:latin typeface="+mn-lt"/>
                <a:ea typeface="+mn-ea"/>
                <a:cs typeface="+mn-cs"/>
              </a:rPr>
              <a:t>Please note, there may be exceptions to the phrase ‘”it is also not okay for your family member to try to control what you do or do not eat” if someone in the family has the responsibility of monitoring a student’s medical condition impacted by food choices (for example diabetes/peanut allergies, etc.). </a:t>
            </a:r>
            <a:endParaRPr lang="en-US" i="1"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11</a:t>
            </a:fld>
            <a:endParaRPr lang="en-US" dirty="0"/>
          </a:p>
        </p:txBody>
      </p:sp>
    </p:spTree>
    <p:extLst>
      <p:ext uri="{BB962C8B-B14F-4D97-AF65-F5344CB8AC3E}">
        <p14:creationId xmlns:p14="http://schemas.microsoft.com/office/powerpoint/2010/main" val="1538548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Find the Cool or Not Cool Game Card that corresponds with this PowerPoint slide</a:t>
            </a:r>
            <a:r>
              <a:rPr lang="en-US" sz="1200"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Ask your class to give a “thumbs up” if they agree with the placement of the card, or a “thumbs down” if they don’t. Ask students to explain their thoughts if there is disagreement. Once</a:t>
            </a:r>
            <a:r>
              <a:rPr lang="en-US" sz="1200" kern="1200" baseline="0" dirty="0">
                <a:solidFill>
                  <a:schemeClr val="tx1"/>
                </a:solidFill>
                <a:effectLst/>
                <a:latin typeface="+mn-lt"/>
                <a:ea typeface="+mn-ea"/>
                <a:cs typeface="+mn-cs"/>
              </a:rPr>
              <a:t> the class has come to a consensus, you can press the</a:t>
            </a:r>
            <a:r>
              <a:rPr lang="en-US" sz="1200" kern="1200" dirty="0">
                <a:solidFill>
                  <a:schemeClr val="tx1"/>
                </a:solidFill>
                <a:effectLst/>
                <a:latin typeface="+mn-lt"/>
                <a:ea typeface="+mn-ea"/>
                <a:cs typeface="+mn-cs"/>
              </a:rPr>
              <a:t> space bar to reveal the correct answer. If needed, move the Cool or Not Cool Game</a:t>
            </a:r>
            <a:r>
              <a:rPr lang="en-US" sz="1200" kern="1200" baseline="0" dirty="0">
                <a:solidFill>
                  <a:schemeClr val="tx1"/>
                </a:solidFill>
                <a:effectLst/>
                <a:latin typeface="+mn-lt"/>
                <a:ea typeface="+mn-ea"/>
                <a:cs typeface="+mn-cs"/>
              </a:rPr>
              <a:t> Card to the correct side. </a:t>
            </a:r>
          </a:p>
          <a:p>
            <a:pPr lvl="0"/>
            <a:endParaRPr lang="en-US" sz="12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Sample talking points are included below: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mn-lt"/>
                <a:ea typeface="+mn-ea"/>
                <a:cs typeface="+mn-cs"/>
              </a:rPr>
              <a:t>This is not cool. Your passwords are private information. Your classmate does not need your social media passwords. </a:t>
            </a:r>
            <a:r>
              <a:rPr lang="en-US" sz="1200" i="1" kern="1200" baseline="0" dirty="0">
                <a:solidFill>
                  <a:schemeClr val="tx1"/>
                </a:solidFill>
                <a:effectLst/>
                <a:latin typeface="+mn-lt"/>
                <a:ea typeface="+mn-ea"/>
                <a:cs typeface="+mn-cs"/>
              </a:rPr>
              <a:t>This is a boundary crossing.</a:t>
            </a:r>
            <a:endParaRPr lang="en-US" i="1"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12</a:t>
            </a:fld>
            <a:endParaRPr lang="en-US" dirty="0"/>
          </a:p>
        </p:txBody>
      </p:sp>
    </p:spTree>
    <p:extLst>
      <p:ext uri="{BB962C8B-B14F-4D97-AF65-F5344CB8AC3E}">
        <p14:creationId xmlns:p14="http://schemas.microsoft.com/office/powerpoint/2010/main" val="1725390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Find the Cool or Not Cool Game Card that corresponds with this PowerPoint slide</a:t>
            </a:r>
            <a:r>
              <a:rPr lang="en-US" sz="1200"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Ask your class to give a “thumbs up” if they agree with the placement of the card, or a “thumbs down” if they don’t. Ask students to explain their thoughts if there is disagreement. Once</a:t>
            </a:r>
            <a:r>
              <a:rPr lang="en-US" sz="1200" kern="1200" baseline="0" dirty="0">
                <a:solidFill>
                  <a:schemeClr val="tx1"/>
                </a:solidFill>
                <a:effectLst/>
                <a:latin typeface="+mn-lt"/>
                <a:ea typeface="+mn-ea"/>
                <a:cs typeface="+mn-cs"/>
              </a:rPr>
              <a:t> the class has come to a consensus, you can press the</a:t>
            </a:r>
            <a:r>
              <a:rPr lang="en-US" sz="1200" kern="1200" dirty="0">
                <a:solidFill>
                  <a:schemeClr val="tx1"/>
                </a:solidFill>
                <a:effectLst/>
                <a:latin typeface="+mn-lt"/>
                <a:ea typeface="+mn-ea"/>
                <a:cs typeface="+mn-cs"/>
              </a:rPr>
              <a:t> space bar to reveal the correct answer. If needed, move the Cool or Not Cool Game</a:t>
            </a:r>
            <a:r>
              <a:rPr lang="en-US" sz="1200" kern="1200" baseline="0" dirty="0">
                <a:solidFill>
                  <a:schemeClr val="tx1"/>
                </a:solidFill>
                <a:effectLst/>
                <a:latin typeface="+mn-lt"/>
                <a:ea typeface="+mn-ea"/>
                <a:cs typeface="+mn-cs"/>
              </a:rPr>
              <a:t> Card to the correct side. </a:t>
            </a:r>
          </a:p>
          <a:p>
            <a:pPr lvl="0"/>
            <a:endParaRPr lang="en-US" sz="12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Sample talking points are included below: </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This is not cool. Everyone</a:t>
            </a:r>
            <a:r>
              <a:rPr lang="en-US" sz="1200" i="1" kern="1200" baseline="0" dirty="0">
                <a:solidFill>
                  <a:schemeClr val="tx1"/>
                </a:solidFill>
                <a:effectLst/>
                <a:latin typeface="+mn-lt"/>
                <a:ea typeface="+mn-ea"/>
                <a:cs typeface="+mn-cs"/>
              </a:rPr>
              <a:t> makes mistakes! It is not okay for your coach to yell at you when you make a mistake. Your coach is supposed to help you; not make you feel bad. This is a boundary crossing.</a:t>
            </a:r>
            <a:endParaRPr lang="en-US" i="1"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13</a:t>
            </a:fld>
            <a:endParaRPr lang="en-US" dirty="0"/>
          </a:p>
        </p:txBody>
      </p:sp>
    </p:spTree>
    <p:extLst>
      <p:ext uri="{BB962C8B-B14F-4D97-AF65-F5344CB8AC3E}">
        <p14:creationId xmlns:p14="http://schemas.microsoft.com/office/powerpoint/2010/main" val="1257558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Find the Cool or Not Cool Game Card that corresponds with this PowerPoint slide</a:t>
            </a:r>
            <a:r>
              <a:rPr lang="en-US" sz="1200"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Ask your class to give a “thumbs up” if they agree with the placement of the card, or a “thumbs down” if they don’t. Ask students to explain their thoughts if there is disagreement. Once</a:t>
            </a:r>
            <a:r>
              <a:rPr lang="en-US" sz="1200" kern="1200" baseline="0" dirty="0">
                <a:solidFill>
                  <a:schemeClr val="tx1"/>
                </a:solidFill>
                <a:effectLst/>
                <a:latin typeface="+mn-lt"/>
                <a:ea typeface="+mn-ea"/>
                <a:cs typeface="+mn-cs"/>
              </a:rPr>
              <a:t> the class has come to a consensus, you can press the</a:t>
            </a:r>
            <a:r>
              <a:rPr lang="en-US" sz="1200" kern="1200" dirty="0">
                <a:solidFill>
                  <a:schemeClr val="tx1"/>
                </a:solidFill>
                <a:effectLst/>
                <a:latin typeface="+mn-lt"/>
                <a:ea typeface="+mn-ea"/>
                <a:cs typeface="+mn-cs"/>
              </a:rPr>
              <a:t> space bar to reveal the correct answer. If needed, move the Cool or Not Cool Game</a:t>
            </a:r>
            <a:r>
              <a:rPr lang="en-US" sz="1200" kern="1200" baseline="0" dirty="0">
                <a:solidFill>
                  <a:schemeClr val="tx1"/>
                </a:solidFill>
                <a:effectLst/>
                <a:latin typeface="+mn-lt"/>
                <a:ea typeface="+mn-ea"/>
                <a:cs typeface="+mn-cs"/>
              </a:rPr>
              <a:t> Card to the correct side. </a:t>
            </a:r>
          </a:p>
          <a:p>
            <a:pPr lvl="0"/>
            <a:endParaRPr lang="en-US" sz="12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Sample talking points are included below: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mn-lt"/>
                <a:ea typeface="+mn-ea"/>
                <a:cs typeface="+mn-cs"/>
              </a:rPr>
              <a:t>This is not cool. Your friend</a:t>
            </a:r>
            <a:r>
              <a:rPr lang="en-US" sz="1200" i="1" kern="1200" baseline="0" dirty="0">
                <a:solidFill>
                  <a:schemeClr val="tx1"/>
                </a:solidFill>
                <a:effectLst/>
                <a:latin typeface="+mn-lt"/>
                <a:ea typeface="+mn-ea"/>
                <a:cs typeface="+mn-cs"/>
              </a:rPr>
              <a:t> should not touch your body without your consent, your okay or permission. Also, if you tell your friend that you are upset, they should listen to you. It’s not okay for them to do something that upsets you and then tell you it was “just a joke.” This is a boundary crossing.</a:t>
            </a:r>
            <a:endParaRPr lang="en-US" i="1"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14</a:t>
            </a:fld>
            <a:endParaRPr lang="en-US" dirty="0"/>
          </a:p>
        </p:txBody>
      </p:sp>
    </p:spTree>
    <p:extLst>
      <p:ext uri="{BB962C8B-B14F-4D97-AF65-F5344CB8AC3E}">
        <p14:creationId xmlns:p14="http://schemas.microsoft.com/office/powerpoint/2010/main" val="1289329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Find the Cool or Not Cool Game Card that corresponds with this PowerPoint slide</a:t>
            </a:r>
            <a:r>
              <a:rPr lang="en-US" sz="1200"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Ask your class to give a “thumbs up” if they agree with the placement of the card, or a “thumbs down” if they don’t. Ask students to explain their thoughts if there is disagreement. Once</a:t>
            </a:r>
            <a:r>
              <a:rPr lang="en-US" sz="1200" kern="1200" baseline="0" dirty="0">
                <a:solidFill>
                  <a:schemeClr val="tx1"/>
                </a:solidFill>
                <a:effectLst/>
                <a:latin typeface="+mn-lt"/>
                <a:ea typeface="+mn-ea"/>
                <a:cs typeface="+mn-cs"/>
              </a:rPr>
              <a:t> the class has come to a consensus, you can press the</a:t>
            </a:r>
            <a:r>
              <a:rPr lang="en-US" sz="1200" kern="1200" dirty="0">
                <a:solidFill>
                  <a:schemeClr val="tx1"/>
                </a:solidFill>
                <a:effectLst/>
                <a:latin typeface="+mn-lt"/>
                <a:ea typeface="+mn-ea"/>
                <a:cs typeface="+mn-cs"/>
              </a:rPr>
              <a:t> space bar to reveal the correct answer. If needed, move the Cool or Not Cool Game</a:t>
            </a:r>
            <a:r>
              <a:rPr lang="en-US" sz="1200" kern="1200" baseline="0" dirty="0">
                <a:solidFill>
                  <a:schemeClr val="tx1"/>
                </a:solidFill>
                <a:effectLst/>
                <a:latin typeface="+mn-lt"/>
                <a:ea typeface="+mn-ea"/>
                <a:cs typeface="+mn-cs"/>
              </a:rPr>
              <a:t> Card to the correct side. </a:t>
            </a:r>
          </a:p>
          <a:p>
            <a:pPr lvl="0"/>
            <a:endParaRPr lang="en-US" sz="12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Sample talking points are included below: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mn-lt"/>
                <a:ea typeface="+mn-ea"/>
                <a:cs typeface="+mn-cs"/>
              </a:rPr>
              <a:t>This is not cool. Healthy</a:t>
            </a:r>
            <a:r>
              <a:rPr lang="en-US" sz="1200" i="1" kern="1200" baseline="0" dirty="0">
                <a:solidFill>
                  <a:schemeClr val="tx1"/>
                </a:solidFill>
                <a:effectLst/>
                <a:latin typeface="+mn-lt"/>
                <a:ea typeface="+mn-ea"/>
                <a:cs typeface="+mn-cs"/>
              </a:rPr>
              <a:t> relationships need good communication. Good communication includes listening to the other person when they are talking. This is a boundary crossing.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15</a:t>
            </a:fld>
            <a:endParaRPr lang="en-US" dirty="0"/>
          </a:p>
        </p:txBody>
      </p:sp>
    </p:spTree>
    <p:extLst>
      <p:ext uri="{BB962C8B-B14F-4D97-AF65-F5344CB8AC3E}">
        <p14:creationId xmlns:p14="http://schemas.microsoft.com/office/powerpoint/2010/main" val="974663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Find the Cool or Not Cool Game Card that corresponds with this PowerPoint slide</a:t>
            </a:r>
            <a:r>
              <a:rPr lang="en-US" sz="1200"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Ask your class to give a “thumbs up” if they agree with the placement of the card, or a “thumbs down” if they don’t. Ask students to explain their thoughts if there is disagreement. Once</a:t>
            </a:r>
            <a:r>
              <a:rPr lang="en-US" sz="1200" kern="1200" baseline="0" dirty="0">
                <a:solidFill>
                  <a:schemeClr val="tx1"/>
                </a:solidFill>
                <a:effectLst/>
                <a:latin typeface="+mn-lt"/>
                <a:ea typeface="+mn-ea"/>
                <a:cs typeface="+mn-cs"/>
              </a:rPr>
              <a:t> the class has come to a consensus, you can press the</a:t>
            </a:r>
            <a:r>
              <a:rPr lang="en-US" sz="1200" kern="1200" dirty="0">
                <a:solidFill>
                  <a:schemeClr val="tx1"/>
                </a:solidFill>
                <a:effectLst/>
                <a:latin typeface="+mn-lt"/>
                <a:ea typeface="+mn-ea"/>
                <a:cs typeface="+mn-cs"/>
              </a:rPr>
              <a:t> space bar to reveal the correct answer. If needed, move the Cool or Not Cool Game</a:t>
            </a:r>
            <a:r>
              <a:rPr lang="en-US" sz="1200" kern="1200" baseline="0" dirty="0">
                <a:solidFill>
                  <a:schemeClr val="tx1"/>
                </a:solidFill>
                <a:effectLst/>
                <a:latin typeface="+mn-lt"/>
                <a:ea typeface="+mn-ea"/>
                <a:cs typeface="+mn-cs"/>
              </a:rPr>
              <a:t> Card to the correct side. </a:t>
            </a:r>
          </a:p>
          <a:p>
            <a:pPr lvl="0"/>
            <a:endParaRPr lang="en-US" sz="12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Sample talking points are included below: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mn-lt"/>
                <a:ea typeface="+mn-ea"/>
                <a:cs typeface="+mn-cs"/>
              </a:rPr>
              <a:t>This</a:t>
            </a:r>
            <a:r>
              <a:rPr lang="en-US" sz="1200" i="1" kern="1200" baseline="0" dirty="0">
                <a:solidFill>
                  <a:schemeClr val="tx1"/>
                </a:solidFill>
                <a:effectLst/>
                <a:latin typeface="+mn-lt"/>
                <a:ea typeface="+mn-ea"/>
                <a:cs typeface="+mn-cs"/>
              </a:rPr>
              <a:t> is not cool. It is not respectful for your friend to look through your private things without your consent, your okay or permission. This is a boundary crossing.</a:t>
            </a:r>
            <a:endParaRPr lang="en-US" i="1"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16</a:t>
            </a:fld>
            <a:endParaRPr lang="en-US" dirty="0"/>
          </a:p>
        </p:txBody>
      </p:sp>
    </p:spTree>
    <p:extLst>
      <p:ext uri="{BB962C8B-B14F-4D97-AF65-F5344CB8AC3E}">
        <p14:creationId xmlns:p14="http://schemas.microsoft.com/office/powerpoint/2010/main" val="2459475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Find the Cool or Not Cool Game Card that corresponds with this PowerPoint slide</a:t>
            </a:r>
            <a:r>
              <a:rPr lang="en-US" sz="1200"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Ask your class to give a “thumbs up” if they agree with the placement of the card, or a “thumbs down” if they don’t. Ask students to explain their thoughts if there is disagreement. Once</a:t>
            </a:r>
            <a:r>
              <a:rPr lang="en-US" sz="1200" kern="1200" baseline="0" dirty="0">
                <a:solidFill>
                  <a:schemeClr val="tx1"/>
                </a:solidFill>
                <a:effectLst/>
                <a:latin typeface="+mn-lt"/>
                <a:ea typeface="+mn-ea"/>
                <a:cs typeface="+mn-cs"/>
              </a:rPr>
              <a:t> the class has come to a consensus, you can press the</a:t>
            </a:r>
            <a:r>
              <a:rPr lang="en-US" sz="1200" kern="1200" dirty="0">
                <a:solidFill>
                  <a:schemeClr val="tx1"/>
                </a:solidFill>
                <a:effectLst/>
                <a:latin typeface="+mn-lt"/>
                <a:ea typeface="+mn-ea"/>
                <a:cs typeface="+mn-cs"/>
              </a:rPr>
              <a:t> space bar to reveal the correct answer. If needed, move the Cool or Not Cool Game</a:t>
            </a:r>
            <a:r>
              <a:rPr lang="en-US" sz="1200" kern="1200" baseline="0" dirty="0">
                <a:solidFill>
                  <a:schemeClr val="tx1"/>
                </a:solidFill>
                <a:effectLst/>
                <a:latin typeface="+mn-lt"/>
                <a:ea typeface="+mn-ea"/>
                <a:cs typeface="+mn-cs"/>
              </a:rPr>
              <a:t> Card to the correct side. </a:t>
            </a:r>
          </a:p>
          <a:p>
            <a:pPr lvl="0"/>
            <a:endParaRPr lang="en-US" sz="12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Sample talking points are included below: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mn-lt"/>
                <a:ea typeface="+mn-ea"/>
                <a:cs typeface="+mn-cs"/>
              </a:rPr>
              <a:t>This is not cool. It is never okay for someone</a:t>
            </a:r>
            <a:r>
              <a:rPr lang="en-US" sz="1200" i="1" kern="1200" baseline="0" dirty="0">
                <a:solidFill>
                  <a:schemeClr val="tx1"/>
                </a:solidFill>
                <a:effectLst/>
                <a:latin typeface="+mn-lt"/>
                <a:ea typeface="+mn-ea"/>
                <a:cs typeface="+mn-cs"/>
              </a:rPr>
              <a:t> to say mean things to you online or in person. This is cyberbullying, and if you are ever hurt by someone online, you can get help. This is a boundary crossing.</a:t>
            </a:r>
            <a:endParaRPr lang="en-US" i="1"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17</a:t>
            </a:fld>
            <a:endParaRPr lang="en-US" dirty="0"/>
          </a:p>
        </p:txBody>
      </p:sp>
    </p:spTree>
    <p:extLst>
      <p:ext uri="{BB962C8B-B14F-4D97-AF65-F5344CB8AC3E}">
        <p14:creationId xmlns:p14="http://schemas.microsoft.com/office/powerpoint/2010/main" val="2431807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Find the Cool or Not Cool Game Card that corresponds with this PowerPoint slide</a:t>
            </a:r>
            <a:r>
              <a:rPr lang="en-US" sz="1200"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Ask your class to give a “thumbs up” if they agree with the placement of the card, or a “thumbs down” if they don’t. Ask students to explain their thoughts if there is disagreement. Once</a:t>
            </a:r>
            <a:r>
              <a:rPr lang="en-US" sz="1200" kern="1200" baseline="0" dirty="0">
                <a:solidFill>
                  <a:schemeClr val="tx1"/>
                </a:solidFill>
                <a:effectLst/>
                <a:latin typeface="+mn-lt"/>
                <a:ea typeface="+mn-ea"/>
                <a:cs typeface="+mn-cs"/>
              </a:rPr>
              <a:t> the class has come to a consensus, you can press the</a:t>
            </a:r>
            <a:r>
              <a:rPr lang="en-US" sz="1200" kern="1200" dirty="0">
                <a:solidFill>
                  <a:schemeClr val="tx1"/>
                </a:solidFill>
                <a:effectLst/>
                <a:latin typeface="+mn-lt"/>
                <a:ea typeface="+mn-ea"/>
                <a:cs typeface="+mn-cs"/>
              </a:rPr>
              <a:t> space bar to reveal the correct answer. If needed, move the Cool or Not Cool Game</a:t>
            </a:r>
            <a:r>
              <a:rPr lang="en-US" sz="1200" kern="1200" baseline="0" dirty="0">
                <a:solidFill>
                  <a:schemeClr val="tx1"/>
                </a:solidFill>
                <a:effectLst/>
                <a:latin typeface="+mn-lt"/>
                <a:ea typeface="+mn-ea"/>
                <a:cs typeface="+mn-cs"/>
              </a:rPr>
              <a:t> Card to the correct side. </a:t>
            </a:r>
          </a:p>
          <a:p>
            <a:pPr lvl="0"/>
            <a:endParaRPr lang="en-US" sz="12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Sample talking points are included below: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mn-lt"/>
                <a:ea typeface="+mn-ea"/>
                <a:cs typeface="+mn-cs"/>
              </a:rPr>
              <a:t>This is not cool. You shouldn’t connect with anyone on social media, including Instagram,</a:t>
            </a:r>
            <a:r>
              <a:rPr lang="en-US" sz="1200" i="1" kern="1200" baseline="0" dirty="0">
                <a:solidFill>
                  <a:schemeClr val="tx1"/>
                </a:solidFill>
                <a:effectLst/>
                <a:latin typeface="+mn-lt"/>
                <a:ea typeface="+mn-ea"/>
                <a:cs typeface="+mn-cs"/>
              </a:rPr>
              <a:t> that you don’t know. If you don’t know someone, they are in your red circle. You don’t know if they can be trusted and you should not allow them to follow you. This is a boundary crossing. </a:t>
            </a:r>
            <a:endParaRPr lang="en-US" i="1"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18</a:t>
            </a:fld>
            <a:endParaRPr lang="en-US" dirty="0"/>
          </a:p>
        </p:txBody>
      </p:sp>
    </p:spTree>
    <p:extLst>
      <p:ext uri="{BB962C8B-B14F-4D97-AF65-F5344CB8AC3E}">
        <p14:creationId xmlns:p14="http://schemas.microsoft.com/office/powerpoint/2010/main" val="2830795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Find the Cool or Not Cool Game Card that corresponds with this PowerPoint slide</a:t>
            </a:r>
            <a:r>
              <a:rPr lang="en-US" sz="1200"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Ask your class to give a “thumbs up” if they agree with the placement of the card, or a “thumbs down” if they don’t. Ask students to explain their thoughts if there is disagreement. Once</a:t>
            </a:r>
            <a:r>
              <a:rPr lang="en-US" sz="1200" kern="1200" baseline="0" dirty="0">
                <a:solidFill>
                  <a:schemeClr val="tx1"/>
                </a:solidFill>
                <a:effectLst/>
                <a:latin typeface="+mn-lt"/>
                <a:ea typeface="+mn-ea"/>
                <a:cs typeface="+mn-cs"/>
              </a:rPr>
              <a:t> the class has come to a consensus, you can press the</a:t>
            </a:r>
            <a:r>
              <a:rPr lang="en-US" sz="1200" kern="1200" dirty="0">
                <a:solidFill>
                  <a:schemeClr val="tx1"/>
                </a:solidFill>
                <a:effectLst/>
                <a:latin typeface="+mn-lt"/>
                <a:ea typeface="+mn-ea"/>
                <a:cs typeface="+mn-cs"/>
              </a:rPr>
              <a:t> space bar to reveal the correct answer. If needed, move the Cool or Not Cool Game</a:t>
            </a:r>
            <a:r>
              <a:rPr lang="en-US" sz="1200" kern="1200" baseline="0" dirty="0">
                <a:solidFill>
                  <a:schemeClr val="tx1"/>
                </a:solidFill>
                <a:effectLst/>
                <a:latin typeface="+mn-lt"/>
                <a:ea typeface="+mn-ea"/>
                <a:cs typeface="+mn-cs"/>
              </a:rPr>
              <a:t> Card to the correct side. </a:t>
            </a:r>
          </a:p>
          <a:p>
            <a:pPr lvl="0"/>
            <a:endParaRPr lang="en-US" sz="12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Sample talking points are included below: </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This is cool! Not all people like dogs. If you have a dog, and your friend is scared of dogs, you should ask your friend what they need to feel okay coming to visit you. This </a:t>
            </a:r>
            <a:r>
              <a:rPr lang="en-US" sz="1200" i="1" kern="1200" baseline="0" dirty="0">
                <a:solidFill>
                  <a:schemeClr val="tx1"/>
                </a:solidFill>
                <a:effectLst/>
                <a:latin typeface="+mn-lt"/>
                <a:ea typeface="+mn-ea"/>
                <a:cs typeface="+mn-cs"/>
              </a:rPr>
              <a:t>is a healthy boundary.</a:t>
            </a:r>
            <a:endParaRPr lang="en-US" i="1"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19</a:t>
            </a:fld>
            <a:endParaRPr lang="en-US" dirty="0"/>
          </a:p>
        </p:txBody>
      </p:sp>
    </p:spTree>
    <p:extLst>
      <p:ext uri="{BB962C8B-B14F-4D97-AF65-F5344CB8AC3E}">
        <p14:creationId xmlns:p14="http://schemas.microsoft.com/office/powerpoint/2010/main" val="1727984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Let’s start with a review of our Healthy Relationship Toolbox. The first tool we put in the toolbox is the I Statements tool. Does anyone remember what I statements 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r>
              <a:rPr lang="en-US" b="1" i="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dirty="0"/>
              <a:t>Say: </a:t>
            </a:r>
            <a:r>
              <a:rPr lang="en-US" b="0" i="1" baseline="0" dirty="0"/>
              <a:t>I statements start with the word “I” and let other people know how you feel, what you want, or what you need. You can say “I feel, “I want,” and “I need.” For example, if your best friend is always late to your activities, what’s an I statement you could use to talk to them about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dirty="0"/>
              <a:t>Sample I Statements include: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a:t>I feel hurt that you are always late to meet me at the movies.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a:t>I need you to be on time for our plans.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a:t>I want you to text me if you are going to be late.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baseline="0" dirty="0"/>
              <a:t>Say: </a:t>
            </a:r>
            <a:r>
              <a:rPr lang="en-US" b="0" i="1" baseline="0" dirty="0"/>
              <a:t>Our second tool is the Relationship Map. Take a look at the Relationship Map you filled out last week. What circle has the people you know and love and trust the most?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1"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0" dirty="0"/>
              <a:t>Give students enough time to process the question and make their decisions. </a:t>
            </a:r>
            <a:r>
              <a:rPr lang="en-US" b="1" i="0" baseline="0"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i="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baseline="0" dirty="0"/>
              <a:t>Say: </a:t>
            </a:r>
            <a:r>
              <a:rPr lang="en-US" b="0" i="1" baseline="0" dirty="0"/>
              <a:t>That’s right—your inner green circle has the people you know and love and trust the most. This is the circle of love and trust. The middle yellow circle is for people you know well but are not as close to you as the people in your inner green circle of most trusted people.</a:t>
            </a:r>
            <a:r>
              <a:rPr lang="en-US" b="1" i="1" baseline="0" dirty="0"/>
              <a:t> </a:t>
            </a:r>
            <a:r>
              <a:rPr lang="en-US" b="0" i="1" baseline="0" dirty="0"/>
              <a:t>The outer red circle is for strangers or people you don’t know, or have just met, or people you do not trust. Should you share personal information, like your last name or your address, with people in your outer red circle?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1"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0" dirty="0"/>
              <a:t>Give students enough time to process the question and make their decisions. </a:t>
            </a:r>
            <a:r>
              <a:rPr lang="en-US" b="1" i="0" baseline="0"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baseline="0" dirty="0"/>
              <a:t>Say: </a:t>
            </a:r>
            <a:r>
              <a:rPr lang="en-US" b="0" i="1" baseline="0" dirty="0"/>
              <a:t>No, it is not safe to share personal information with people in your outer red circle of people you don’t know, just met, or don’t trust. People in your outer red circle cannot be trusted with your personal information. The only time it is okay to share personal information with someone in your outer red circle of people is if they are a community helper. Community helpers are people who help others as a job, like doctors or firefighters. It is okay to share things like your name and address with community helpers, but you should not share this information with other people in your outer red circle of people you do not know, have just met, or do not trust. </a:t>
            </a:r>
            <a:endParaRPr lang="en-US" b="0" i="0" baseline="0" dirty="0"/>
          </a:p>
        </p:txBody>
      </p:sp>
      <p:sp>
        <p:nvSpPr>
          <p:cNvPr id="4" name="Slide Number Placeholder 3"/>
          <p:cNvSpPr>
            <a:spLocks noGrp="1"/>
          </p:cNvSpPr>
          <p:nvPr>
            <p:ph type="sldNum" sz="quarter" idx="10"/>
          </p:nvPr>
        </p:nvSpPr>
        <p:spPr/>
        <p:txBody>
          <a:bodyPr/>
          <a:lstStyle/>
          <a:p>
            <a:fld id="{68BAA58B-7F68-4F22-A5B3-354C37D900B1}" type="slidenum">
              <a:rPr lang="en-US" smtClean="0"/>
              <a:t>2</a:t>
            </a:fld>
            <a:endParaRPr lang="en-US" dirty="0"/>
          </a:p>
        </p:txBody>
      </p:sp>
    </p:spTree>
    <p:extLst>
      <p:ext uri="{BB962C8B-B14F-4D97-AF65-F5344CB8AC3E}">
        <p14:creationId xmlns:p14="http://schemas.microsoft.com/office/powerpoint/2010/main" val="564321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Find the Cool or Not Cool Game Card that corresponds with this PowerPoint slide</a:t>
            </a:r>
            <a:r>
              <a:rPr lang="en-US" sz="1200"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Ask your class to give a “thumbs up” if they agree with the placement of the card, or a “thumbs down” if they don’t. Ask students to explain their thoughts if there is disagreement. Once</a:t>
            </a:r>
            <a:r>
              <a:rPr lang="en-US" sz="1200" kern="1200" baseline="0" dirty="0">
                <a:solidFill>
                  <a:schemeClr val="tx1"/>
                </a:solidFill>
                <a:effectLst/>
                <a:latin typeface="+mn-lt"/>
                <a:ea typeface="+mn-ea"/>
                <a:cs typeface="+mn-cs"/>
              </a:rPr>
              <a:t> the class has come to a consensus, you can press the</a:t>
            </a:r>
            <a:r>
              <a:rPr lang="en-US" sz="1200" kern="1200" dirty="0">
                <a:solidFill>
                  <a:schemeClr val="tx1"/>
                </a:solidFill>
                <a:effectLst/>
                <a:latin typeface="+mn-lt"/>
                <a:ea typeface="+mn-ea"/>
                <a:cs typeface="+mn-cs"/>
              </a:rPr>
              <a:t> space bar to reveal the correct answer. If needed, move the Cool or Not Cool Game</a:t>
            </a:r>
            <a:r>
              <a:rPr lang="en-US" sz="1200" kern="1200" baseline="0" dirty="0">
                <a:solidFill>
                  <a:schemeClr val="tx1"/>
                </a:solidFill>
                <a:effectLst/>
                <a:latin typeface="+mn-lt"/>
                <a:ea typeface="+mn-ea"/>
                <a:cs typeface="+mn-cs"/>
              </a:rPr>
              <a:t> Card to the correct side. </a:t>
            </a:r>
          </a:p>
          <a:p>
            <a:pPr lvl="0"/>
            <a:endParaRPr lang="en-US" sz="12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Sample talking points are included below: </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This one is tricky. If your teacher says you look nice in a normal voice, this might be cool. If your teacher says you look nice while looking up</a:t>
            </a:r>
            <a:r>
              <a:rPr lang="en-US" sz="1200" i="1" kern="1200" baseline="0" dirty="0">
                <a:solidFill>
                  <a:schemeClr val="tx1"/>
                </a:solidFill>
                <a:effectLst/>
                <a:latin typeface="+mn-lt"/>
                <a:ea typeface="+mn-ea"/>
                <a:cs typeface="+mn-cs"/>
              </a:rPr>
              <a:t> and down your body, that’s not cool or OK. If your teacher ever does something that makes you feel uncomfortable or scared or grossed out, you should talk to an adult in your inner green circle of people you trust the most.</a:t>
            </a:r>
            <a:endParaRPr lang="en-US" i="1"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20</a:t>
            </a:fld>
            <a:endParaRPr lang="en-US" dirty="0"/>
          </a:p>
        </p:txBody>
      </p:sp>
    </p:spTree>
    <p:extLst>
      <p:ext uri="{BB962C8B-B14F-4D97-AF65-F5344CB8AC3E}">
        <p14:creationId xmlns:p14="http://schemas.microsoft.com/office/powerpoint/2010/main" val="1561053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Find the Cool or Not Cool Game Card that corresponds with this PowerPoint slide</a:t>
            </a:r>
            <a:r>
              <a:rPr lang="en-US" sz="1200"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Ask your class to give a “thumbs up” if they agree with the placement of the card, or a “thumbs down” if they don’t. Ask students to explain their thoughts if there is disagreement. Once</a:t>
            </a:r>
            <a:r>
              <a:rPr lang="en-US" sz="1200" kern="1200" baseline="0" dirty="0">
                <a:solidFill>
                  <a:schemeClr val="tx1"/>
                </a:solidFill>
                <a:effectLst/>
                <a:latin typeface="+mn-lt"/>
                <a:ea typeface="+mn-ea"/>
                <a:cs typeface="+mn-cs"/>
              </a:rPr>
              <a:t> the class has come to a consensus, you can press the</a:t>
            </a:r>
            <a:r>
              <a:rPr lang="en-US" sz="1200" kern="1200" dirty="0">
                <a:solidFill>
                  <a:schemeClr val="tx1"/>
                </a:solidFill>
                <a:effectLst/>
                <a:latin typeface="+mn-lt"/>
                <a:ea typeface="+mn-ea"/>
                <a:cs typeface="+mn-cs"/>
              </a:rPr>
              <a:t> space bar to reveal the correct answer. If needed, move the Cool or Not Cool Game</a:t>
            </a:r>
            <a:r>
              <a:rPr lang="en-US" sz="1200" kern="1200" baseline="0" dirty="0">
                <a:solidFill>
                  <a:schemeClr val="tx1"/>
                </a:solidFill>
                <a:effectLst/>
                <a:latin typeface="+mn-lt"/>
                <a:ea typeface="+mn-ea"/>
                <a:cs typeface="+mn-cs"/>
              </a:rPr>
              <a:t> Card to the correct side. </a:t>
            </a:r>
          </a:p>
          <a:p>
            <a:pPr lvl="0"/>
            <a:endParaRPr lang="en-US" sz="12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Sample talking points are included below: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mn-lt"/>
                <a:ea typeface="+mn-ea"/>
                <a:cs typeface="+mn-cs"/>
              </a:rPr>
              <a:t>This</a:t>
            </a:r>
            <a:r>
              <a:rPr lang="en-US" sz="1200" i="1" kern="1200" baseline="0" dirty="0">
                <a:solidFill>
                  <a:schemeClr val="tx1"/>
                </a:solidFill>
                <a:effectLst/>
                <a:latin typeface="+mn-lt"/>
                <a:ea typeface="+mn-ea"/>
                <a:cs typeface="+mn-cs"/>
              </a:rPr>
              <a:t> is not cool. Someone you have only met on the bus is in your outer red circle of people you do not know, or you have just met, and they are not a safe person to go on a date with. This is a boundary crossing.</a:t>
            </a:r>
            <a:endParaRPr lang="en-US" i="1" dirty="0">
              <a:effectLst/>
            </a:endParaRPr>
          </a:p>
          <a:p>
            <a:pPr marL="0" lvl="0" indent="0">
              <a:buFont typeface="Arial" panose="020B0604020202020204" pitchFamily="34" charset="0"/>
              <a:buNone/>
            </a:pPr>
            <a:endParaRPr lang="en-US" i="1" dirty="0">
              <a:effectLst/>
            </a:endParaRPr>
          </a:p>
          <a:p>
            <a:endParaRPr lang="en-US"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21</a:t>
            </a:fld>
            <a:endParaRPr lang="en-US" dirty="0"/>
          </a:p>
        </p:txBody>
      </p:sp>
    </p:spTree>
    <p:extLst>
      <p:ext uri="{BB962C8B-B14F-4D97-AF65-F5344CB8AC3E}">
        <p14:creationId xmlns:p14="http://schemas.microsoft.com/office/powerpoint/2010/main" val="1035730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Find the Cool or Not Cool Game Card that corresponds with this PowerPoint slide</a:t>
            </a:r>
            <a:r>
              <a:rPr lang="en-US" sz="1200"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Ask your class to give a “thumbs up” if they agree with the placement of the card, or a “thumbs down” if they don’t. Ask students to explain their thoughts if there is disagreement. Once</a:t>
            </a:r>
            <a:r>
              <a:rPr lang="en-US" sz="1200" kern="1200" baseline="0" dirty="0">
                <a:solidFill>
                  <a:schemeClr val="tx1"/>
                </a:solidFill>
                <a:effectLst/>
                <a:latin typeface="+mn-lt"/>
                <a:ea typeface="+mn-ea"/>
                <a:cs typeface="+mn-cs"/>
              </a:rPr>
              <a:t> the class has come to a consensus, you can press the</a:t>
            </a:r>
            <a:r>
              <a:rPr lang="en-US" sz="1200" kern="1200" dirty="0">
                <a:solidFill>
                  <a:schemeClr val="tx1"/>
                </a:solidFill>
                <a:effectLst/>
                <a:latin typeface="+mn-lt"/>
                <a:ea typeface="+mn-ea"/>
                <a:cs typeface="+mn-cs"/>
              </a:rPr>
              <a:t> space bar to reveal the correct answer. If needed, move the Cool or Not Cool Game</a:t>
            </a:r>
            <a:r>
              <a:rPr lang="en-US" sz="1200" kern="1200" baseline="0" dirty="0">
                <a:solidFill>
                  <a:schemeClr val="tx1"/>
                </a:solidFill>
                <a:effectLst/>
                <a:latin typeface="+mn-lt"/>
                <a:ea typeface="+mn-ea"/>
                <a:cs typeface="+mn-cs"/>
              </a:rPr>
              <a:t> Card to the correct side. </a:t>
            </a:r>
          </a:p>
          <a:p>
            <a:pPr lvl="0"/>
            <a:endParaRPr lang="en-US" sz="12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Sample talking points are included below: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mn-lt"/>
                <a:ea typeface="+mn-ea"/>
                <a:cs typeface="+mn-cs"/>
              </a:rPr>
              <a:t>This is not cool. It’s not okay for someone to follow you around. </a:t>
            </a:r>
            <a:r>
              <a:rPr lang="en-US" sz="1200" i="1" kern="1200" baseline="0" dirty="0">
                <a:solidFill>
                  <a:schemeClr val="tx1"/>
                </a:solidFill>
                <a:effectLst/>
                <a:latin typeface="+mn-lt"/>
                <a:ea typeface="+mn-ea"/>
                <a:cs typeface="+mn-cs"/>
              </a:rPr>
              <a:t>This is a boundary crossing.</a:t>
            </a:r>
            <a:endParaRPr lang="en-US" i="1"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22</a:t>
            </a:fld>
            <a:endParaRPr lang="en-US" dirty="0"/>
          </a:p>
        </p:txBody>
      </p:sp>
    </p:spTree>
    <p:extLst>
      <p:ext uri="{BB962C8B-B14F-4D97-AF65-F5344CB8AC3E}">
        <p14:creationId xmlns:p14="http://schemas.microsoft.com/office/powerpoint/2010/main" val="1968402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Find the Cool or Not Cool Game Card that corresponds with this PowerPoint slide</a:t>
            </a:r>
            <a:r>
              <a:rPr lang="en-US" sz="1200"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Ask your class to give a “thumbs up” if they agree with the placement of the card, or a “thumbs down” if they don’t. Ask students to explain their thoughts if there is disagreement. Once</a:t>
            </a:r>
            <a:r>
              <a:rPr lang="en-US" sz="1200" kern="1200" baseline="0" dirty="0">
                <a:solidFill>
                  <a:schemeClr val="tx1"/>
                </a:solidFill>
                <a:effectLst/>
                <a:latin typeface="+mn-lt"/>
                <a:ea typeface="+mn-ea"/>
                <a:cs typeface="+mn-cs"/>
              </a:rPr>
              <a:t> the class has come to a consensus, you can press the</a:t>
            </a:r>
            <a:r>
              <a:rPr lang="en-US" sz="1200" kern="1200" dirty="0">
                <a:solidFill>
                  <a:schemeClr val="tx1"/>
                </a:solidFill>
                <a:effectLst/>
                <a:latin typeface="+mn-lt"/>
                <a:ea typeface="+mn-ea"/>
                <a:cs typeface="+mn-cs"/>
              </a:rPr>
              <a:t> space bar to reveal the correct answer. If needed, move the Cool or Not Cool Game</a:t>
            </a:r>
            <a:r>
              <a:rPr lang="en-US" sz="1200" kern="1200" baseline="0" dirty="0">
                <a:solidFill>
                  <a:schemeClr val="tx1"/>
                </a:solidFill>
                <a:effectLst/>
                <a:latin typeface="+mn-lt"/>
                <a:ea typeface="+mn-ea"/>
                <a:cs typeface="+mn-cs"/>
              </a:rPr>
              <a:t> Card to the correct side. </a:t>
            </a:r>
          </a:p>
          <a:p>
            <a:pPr lvl="0"/>
            <a:endParaRPr lang="en-US" sz="12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Sample talking points are included below: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mn-lt"/>
                <a:ea typeface="+mn-ea"/>
                <a:cs typeface="+mn-cs"/>
              </a:rPr>
              <a:t>This is not cool. Your address is private—that means only people you really trust should know it. Remember, if you’ve only ever talked to someone online, they are in your outer red circle. You cannot trust them yet and you should not share private information with them. </a:t>
            </a:r>
            <a:r>
              <a:rPr lang="en-US" sz="1200" i="1" kern="1200" baseline="0" dirty="0">
                <a:solidFill>
                  <a:schemeClr val="tx1"/>
                </a:solidFill>
                <a:effectLst/>
                <a:latin typeface="+mn-lt"/>
                <a:ea typeface="+mn-ea"/>
                <a:cs typeface="+mn-cs"/>
              </a:rPr>
              <a:t>This is a boundary crossing.</a:t>
            </a:r>
            <a:endParaRPr lang="en-US" i="1"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23</a:t>
            </a:fld>
            <a:endParaRPr lang="en-US" dirty="0"/>
          </a:p>
        </p:txBody>
      </p:sp>
    </p:spTree>
    <p:extLst>
      <p:ext uri="{BB962C8B-B14F-4D97-AF65-F5344CB8AC3E}">
        <p14:creationId xmlns:p14="http://schemas.microsoft.com/office/powerpoint/2010/main" val="8902917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Find the Cool or Not Cool Game Card that corresponds with this PowerPoint slide</a:t>
            </a:r>
            <a:r>
              <a:rPr lang="en-US" sz="1200"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Ask your class to give a “thumbs up” if they agree with the placement of the card, or a “thumbs down” if they don’t. Ask students to explain their thoughts if there is disagreement. Once</a:t>
            </a:r>
            <a:r>
              <a:rPr lang="en-US" sz="1200" kern="1200" baseline="0" dirty="0">
                <a:solidFill>
                  <a:schemeClr val="tx1"/>
                </a:solidFill>
                <a:effectLst/>
                <a:latin typeface="+mn-lt"/>
                <a:ea typeface="+mn-ea"/>
                <a:cs typeface="+mn-cs"/>
              </a:rPr>
              <a:t> the class has come to a consensus, you can press the</a:t>
            </a:r>
            <a:r>
              <a:rPr lang="en-US" sz="1200" kern="1200" dirty="0">
                <a:solidFill>
                  <a:schemeClr val="tx1"/>
                </a:solidFill>
                <a:effectLst/>
                <a:latin typeface="+mn-lt"/>
                <a:ea typeface="+mn-ea"/>
                <a:cs typeface="+mn-cs"/>
              </a:rPr>
              <a:t> space bar to reveal the correct answer. If needed, move the Cool or Not Cool Game</a:t>
            </a:r>
            <a:r>
              <a:rPr lang="en-US" sz="1200" kern="1200" baseline="0" dirty="0">
                <a:solidFill>
                  <a:schemeClr val="tx1"/>
                </a:solidFill>
                <a:effectLst/>
                <a:latin typeface="+mn-lt"/>
                <a:ea typeface="+mn-ea"/>
                <a:cs typeface="+mn-cs"/>
              </a:rPr>
              <a:t> Card to the correct side. </a:t>
            </a:r>
          </a:p>
          <a:p>
            <a:pPr lvl="0"/>
            <a:endParaRPr lang="en-US" sz="12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Sample talking points are included below: </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This is cool! Your classmate is asking for your consent, your okay or permission, to give you a hug.</a:t>
            </a:r>
            <a:r>
              <a:rPr lang="en-US" sz="1200" i="1" kern="1200" baseline="0" dirty="0">
                <a:solidFill>
                  <a:schemeClr val="tx1"/>
                </a:solidFill>
                <a:effectLst/>
                <a:latin typeface="+mn-lt"/>
                <a:ea typeface="+mn-ea"/>
                <a:cs typeface="+mn-cs"/>
              </a:rPr>
              <a:t> You have to ask before you touch someone’s body. You might not want a hug, and that’s okay. You can tell your classmate “yes” or “no.” This is a healthy boundary.</a:t>
            </a:r>
            <a:endParaRPr lang="en-US" i="1"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24</a:t>
            </a:fld>
            <a:endParaRPr lang="en-US" dirty="0"/>
          </a:p>
        </p:txBody>
      </p:sp>
    </p:spTree>
    <p:extLst>
      <p:ext uri="{BB962C8B-B14F-4D97-AF65-F5344CB8AC3E}">
        <p14:creationId xmlns:p14="http://schemas.microsoft.com/office/powerpoint/2010/main" val="847856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Find the Cool or Not Cool Game Card that corresponds with this PowerPoint slide</a:t>
            </a:r>
            <a:r>
              <a:rPr lang="en-US" sz="1200"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Ask your class to give a “thumbs up” if they agree with the placement of the card, or a “thumbs down” if they don’t. Ask students to explain their thoughts if there is disagreement. Once</a:t>
            </a:r>
            <a:r>
              <a:rPr lang="en-US" sz="1200" kern="1200" baseline="0" dirty="0">
                <a:solidFill>
                  <a:schemeClr val="tx1"/>
                </a:solidFill>
                <a:effectLst/>
                <a:latin typeface="+mn-lt"/>
                <a:ea typeface="+mn-ea"/>
                <a:cs typeface="+mn-cs"/>
              </a:rPr>
              <a:t> the class has come to a consensus, you can press the</a:t>
            </a:r>
            <a:r>
              <a:rPr lang="en-US" sz="1200" kern="1200" dirty="0">
                <a:solidFill>
                  <a:schemeClr val="tx1"/>
                </a:solidFill>
                <a:effectLst/>
                <a:latin typeface="+mn-lt"/>
                <a:ea typeface="+mn-ea"/>
                <a:cs typeface="+mn-cs"/>
              </a:rPr>
              <a:t> space bar to reveal the correct answer. If needed, move the Cool or Not Cool Game</a:t>
            </a:r>
            <a:r>
              <a:rPr lang="en-US" sz="1200" kern="1200" baseline="0" dirty="0">
                <a:solidFill>
                  <a:schemeClr val="tx1"/>
                </a:solidFill>
                <a:effectLst/>
                <a:latin typeface="+mn-lt"/>
                <a:ea typeface="+mn-ea"/>
                <a:cs typeface="+mn-cs"/>
              </a:rPr>
              <a:t> Card to the correct side. </a:t>
            </a:r>
          </a:p>
          <a:p>
            <a:pPr lvl="0"/>
            <a:endParaRPr lang="en-US" sz="12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Sample talking points are included below: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mn-lt"/>
                <a:ea typeface="+mn-ea"/>
                <a:cs typeface="+mn-cs"/>
              </a:rPr>
              <a:t>This is not cool. It’s not okay to go to someone’s house unless they have asked you to come to their house. </a:t>
            </a:r>
            <a:r>
              <a:rPr lang="en-US" sz="1200" i="1" kern="1200" baseline="0" dirty="0">
                <a:solidFill>
                  <a:schemeClr val="tx1"/>
                </a:solidFill>
                <a:effectLst/>
                <a:latin typeface="+mn-lt"/>
                <a:ea typeface="+mn-ea"/>
                <a:cs typeface="+mn-cs"/>
              </a:rPr>
              <a:t>This is a boundary crossing.</a:t>
            </a:r>
            <a:endParaRPr lang="en-US"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25</a:t>
            </a:fld>
            <a:endParaRPr lang="en-US" dirty="0"/>
          </a:p>
        </p:txBody>
      </p:sp>
    </p:spTree>
    <p:extLst>
      <p:ext uri="{BB962C8B-B14F-4D97-AF65-F5344CB8AC3E}">
        <p14:creationId xmlns:p14="http://schemas.microsoft.com/office/powerpoint/2010/main" val="23081659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Find the Cool or Not Cool Game Card that corresponds with this PowerPoint slide</a:t>
            </a:r>
            <a:r>
              <a:rPr lang="en-US" sz="1200"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Ask your class to give a “thumbs up” if they agree with the placement of the card, or a “thumbs down” if they don’t. Ask students to explain their thoughts if there is disagreement. Once</a:t>
            </a:r>
            <a:r>
              <a:rPr lang="en-US" sz="1200" kern="1200" baseline="0" dirty="0">
                <a:solidFill>
                  <a:schemeClr val="tx1"/>
                </a:solidFill>
                <a:effectLst/>
                <a:latin typeface="+mn-lt"/>
                <a:ea typeface="+mn-ea"/>
                <a:cs typeface="+mn-cs"/>
              </a:rPr>
              <a:t> the class has come to a consensus, you can press the</a:t>
            </a:r>
            <a:r>
              <a:rPr lang="en-US" sz="1200" kern="1200" dirty="0">
                <a:solidFill>
                  <a:schemeClr val="tx1"/>
                </a:solidFill>
                <a:effectLst/>
                <a:latin typeface="+mn-lt"/>
                <a:ea typeface="+mn-ea"/>
                <a:cs typeface="+mn-cs"/>
              </a:rPr>
              <a:t> space bar to reveal the correct answer. If needed, move the Cool or Not Cool Game</a:t>
            </a:r>
            <a:r>
              <a:rPr lang="en-US" sz="1200" kern="1200" baseline="0" dirty="0">
                <a:solidFill>
                  <a:schemeClr val="tx1"/>
                </a:solidFill>
                <a:effectLst/>
                <a:latin typeface="+mn-lt"/>
                <a:ea typeface="+mn-ea"/>
                <a:cs typeface="+mn-cs"/>
              </a:rPr>
              <a:t> Card to the correct side. </a:t>
            </a:r>
          </a:p>
          <a:p>
            <a:pPr lvl="0"/>
            <a:endParaRPr lang="en-US" sz="12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Sample talking points are included below: </a:t>
            </a:r>
            <a:endParaRPr lang="en-US" dirty="0">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effectLst/>
              </a:rPr>
              <a:t>This</a:t>
            </a:r>
            <a:r>
              <a:rPr lang="en-US" i="1" baseline="0" dirty="0">
                <a:effectLst/>
              </a:rPr>
              <a:t> is not cool. If someone is staring at you and blowing kisses at you and you don’t like it, that’s sexual harassment. Even if you like the person blowing kisses at you, school is not an okay place to blow kisses at someone. </a:t>
            </a:r>
            <a:r>
              <a:rPr lang="en-US" sz="1200" i="1" kern="1200" baseline="0" dirty="0">
                <a:solidFill>
                  <a:schemeClr val="tx1"/>
                </a:solidFill>
                <a:effectLst/>
                <a:latin typeface="+mn-lt"/>
                <a:ea typeface="+mn-ea"/>
                <a:cs typeface="+mn-cs"/>
              </a:rPr>
              <a:t>This is a boundary crossing.</a:t>
            </a:r>
            <a:endParaRPr lang="en-US" i="1"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26</a:t>
            </a:fld>
            <a:endParaRPr lang="en-US" dirty="0"/>
          </a:p>
        </p:txBody>
      </p:sp>
    </p:spTree>
    <p:extLst>
      <p:ext uri="{BB962C8B-B14F-4D97-AF65-F5344CB8AC3E}">
        <p14:creationId xmlns:p14="http://schemas.microsoft.com/office/powerpoint/2010/main" val="12695673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Find the Cool or Not Cool Game Card that corresponds with this PowerPoint slide</a:t>
            </a:r>
            <a:r>
              <a:rPr lang="en-US" sz="1200"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Ask your class to give a “thumbs up” if they agree with the placement of the card, or a “thumbs down” if they don’t. Ask students to explain their thoughts if there is disagreement. Once</a:t>
            </a:r>
            <a:r>
              <a:rPr lang="en-US" sz="1200" kern="1200" baseline="0" dirty="0">
                <a:solidFill>
                  <a:schemeClr val="tx1"/>
                </a:solidFill>
                <a:effectLst/>
                <a:latin typeface="+mn-lt"/>
                <a:ea typeface="+mn-ea"/>
                <a:cs typeface="+mn-cs"/>
              </a:rPr>
              <a:t> the class has come to a consensus, you can press the</a:t>
            </a:r>
            <a:r>
              <a:rPr lang="en-US" sz="1200" kern="1200" dirty="0">
                <a:solidFill>
                  <a:schemeClr val="tx1"/>
                </a:solidFill>
                <a:effectLst/>
                <a:latin typeface="+mn-lt"/>
                <a:ea typeface="+mn-ea"/>
                <a:cs typeface="+mn-cs"/>
              </a:rPr>
              <a:t> space bar to reveal the correct answer. If needed, move the Cool or Not Cool Game</a:t>
            </a:r>
            <a:r>
              <a:rPr lang="en-US" sz="1200" kern="1200" baseline="0" dirty="0">
                <a:solidFill>
                  <a:schemeClr val="tx1"/>
                </a:solidFill>
                <a:effectLst/>
                <a:latin typeface="+mn-lt"/>
                <a:ea typeface="+mn-ea"/>
                <a:cs typeface="+mn-cs"/>
              </a:rPr>
              <a:t> Card to the correct side. </a:t>
            </a:r>
          </a:p>
          <a:p>
            <a:pPr lvl="0"/>
            <a:endParaRPr lang="en-US" sz="12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Sample talking points are included below: </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This</a:t>
            </a:r>
            <a:r>
              <a:rPr lang="en-US" sz="1200" i="1" kern="1200" baseline="0" dirty="0">
                <a:solidFill>
                  <a:schemeClr val="tx1"/>
                </a:solidFill>
                <a:effectLst/>
                <a:latin typeface="+mn-lt"/>
                <a:ea typeface="+mn-ea"/>
                <a:cs typeface="+mn-cs"/>
              </a:rPr>
              <a:t> is cool! In a friendship, no person is the boss. You and your friend should make choices together or take turns making choices. It’s completely okay for your friend to ask if they can choose the movie for your movie night. This is a healthy boundary.</a:t>
            </a:r>
            <a:endParaRPr lang="en-US" i="1"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27</a:t>
            </a:fld>
            <a:endParaRPr lang="en-US" dirty="0"/>
          </a:p>
        </p:txBody>
      </p:sp>
    </p:spTree>
    <p:extLst>
      <p:ext uri="{BB962C8B-B14F-4D97-AF65-F5344CB8AC3E}">
        <p14:creationId xmlns:p14="http://schemas.microsoft.com/office/powerpoint/2010/main" val="18635156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Find the Cool or Not Cool Game Card that corresponds with this PowerPoint slide</a:t>
            </a:r>
            <a:r>
              <a:rPr lang="en-US" sz="1200"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Ask your class to give a “thumbs up” if they agree with the placement of the card, or a “thumbs down” if they don’t. Ask students to explain their thoughts if there is disagreement. Once</a:t>
            </a:r>
            <a:r>
              <a:rPr lang="en-US" sz="1200" kern="1200" baseline="0" dirty="0">
                <a:solidFill>
                  <a:schemeClr val="tx1"/>
                </a:solidFill>
                <a:effectLst/>
                <a:latin typeface="+mn-lt"/>
                <a:ea typeface="+mn-ea"/>
                <a:cs typeface="+mn-cs"/>
              </a:rPr>
              <a:t> the class has come to a consensus, you can press the</a:t>
            </a:r>
            <a:r>
              <a:rPr lang="en-US" sz="1200" kern="1200" dirty="0">
                <a:solidFill>
                  <a:schemeClr val="tx1"/>
                </a:solidFill>
                <a:effectLst/>
                <a:latin typeface="+mn-lt"/>
                <a:ea typeface="+mn-ea"/>
                <a:cs typeface="+mn-cs"/>
              </a:rPr>
              <a:t> space bar to reveal the correct answer. If needed, move the Cool or Not Cool Game</a:t>
            </a:r>
            <a:r>
              <a:rPr lang="en-US" sz="1200" kern="1200" baseline="0" dirty="0">
                <a:solidFill>
                  <a:schemeClr val="tx1"/>
                </a:solidFill>
                <a:effectLst/>
                <a:latin typeface="+mn-lt"/>
                <a:ea typeface="+mn-ea"/>
                <a:cs typeface="+mn-cs"/>
              </a:rPr>
              <a:t> Card to the correct side. </a:t>
            </a:r>
          </a:p>
          <a:p>
            <a:pPr lvl="0"/>
            <a:endParaRPr lang="en-US" sz="12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Sample talking points are included below: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mn-lt"/>
                <a:ea typeface="+mn-ea"/>
                <a:cs typeface="+mn-cs"/>
              </a:rPr>
              <a:t>This is not cool. It is never okay for a</a:t>
            </a:r>
            <a:r>
              <a:rPr lang="en-US" sz="1200" i="1" kern="1200" baseline="0" dirty="0">
                <a:solidFill>
                  <a:schemeClr val="tx1"/>
                </a:solidFill>
                <a:effectLst/>
                <a:latin typeface="+mn-lt"/>
                <a:ea typeface="+mn-ea"/>
                <a:cs typeface="+mn-cs"/>
              </a:rPr>
              <a:t> stranger to touch any part of your body. This would feel really scary. If this happens to you, you can get help from someone in your inner green circle of trust. This is a boundary crossing.</a:t>
            </a:r>
            <a:endParaRPr lang="en-US" i="1"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28</a:t>
            </a:fld>
            <a:endParaRPr lang="en-US" dirty="0"/>
          </a:p>
        </p:txBody>
      </p:sp>
    </p:spTree>
    <p:extLst>
      <p:ext uri="{BB962C8B-B14F-4D97-AF65-F5344CB8AC3E}">
        <p14:creationId xmlns:p14="http://schemas.microsoft.com/office/powerpoint/2010/main" val="17619714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Find the Cool or Not Cool Game Card that corresponds with this PowerPoint slide</a:t>
            </a:r>
            <a:r>
              <a:rPr lang="en-US" sz="1200"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Ask your class to give a “thumbs up” if they agree with the placement of the card, or a “thumbs down” if they don’t. Ask students to explain their thoughts if there is disagreement. Once</a:t>
            </a:r>
            <a:r>
              <a:rPr lang="en-US" sz="1200" kern="1200" baseline="0" dirty="0">
                <a:solidFill>
                  <a:schemeClr val="tx1"/>
                </a:solidFill>
                <a:effectLst/>
                <a:latin typeface="+mn-lt"/>
                <a:ea typeface="+mn-ea"/>
                <a:cs typeface="+mn-cs"/>
              </a:rPr>
              <a:t> the class has come to a consensus, you can press the</a:t>
            </a:r>
            <a:r>
              <a:rPr lang="en-US" sz="1200" kern="1200" dirty="0">
                <a:solidFill>
                  <a:schemeClr val="tx1"/>
                </a:solidFill>
                <a:effectLst/>
                <a:latin typeface="+mn-lt"/>
                <a:ea typeface="+mn-ea"/>
                <a:cs typeface="+mn-cs"/>
              </a:rPr>
              <a:t> space bar to reveal the correct answer. If needed, move the Cool or Not Cool Game</a:t>
            </a:r>
            <a:r>
              <a:rPr lang="en-US" sz="1200" kern="1200" baseline="0" dirty="0">
                <a:solidFill>
                  <a:schemeClr val="tx1"/>
                </a:solidFill>
                <a:effectLst/>
                <a:latin typeface="+mn-lt"/>
                <a:ea typeface="+mn-ea"/>
                <a:cs typeface="+mn-cs"/>
              </a:rPr>
              <a:t> Card to the correct side. </a:t>
            </a:r>
          </a:p>
          <a:p>
            <a:pPr lvl="0"/>
            <a:endParaRPr lang="en-US" sz="12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Sample talking points are included below: </a:t>
            </a:r>
            <a:endParaRPr lang="en-US" dirty="0">
              <a:effectLst/>
            </a:endParaRPr>
          </a:p>
          <a:p>
            <a:pPr marL="171450" indent="-171450">
              <a:buFont typeface="Arial" panose="020B0604020202020204" pitchFamily="34" charset="0"/>
              <a:buChar char="•"/>
            </a:pPr>
            <a:r>
              <a:rPr lang="en-US" i="1" dirty="0"/>
              <a:t>In</a:t>
            </a:r>
            <a:r>
              <a:rPr lang="en-US" i="1" baseline="0" dirty="0"/>
              <a:t> most cases, this is not cool. Most people want to keep their school and personal lives separate. If your teacher tries to friend you on social media, talk to an adult in your inner green circle of most trusted people for help.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29</a:t>
            </a:fld>
            <a:endParaRPr lang="en-US" dirty="0"/>
          </a:p>
        </p:txBody>
      </p:sp>
    </p:spTree>
    <p:extLst>
      <p:ext uri="{BB962C8B-B14F-4D97-AF65-F5344CB8AC3E}">
        <p14:creationId xmlns:p14="http://schemas.microsoft.com/office/powerpoint/2010/main" val="891289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can print this slide separately so each student can use the Important Words Sheet as a communication board throughout</a:t>
            </a:r>
            <a:r>
              <a:rPr lang="en-US" sz="1200" kern="1200" baseline="0" dirty="0">
                <a:solidFill>
                  <a:schemeClr val="tx1"/>
                </a:solidFill>
                <a:effectLst/>
                <a:latin typeface="+mn-lt"/>
                <a:ea typeface="+mn-ea"/>
                <a:cs typeface="+mn-cs"/>
              </a:rPr>
              <a:t> class</a:t>
            </a:r>
            <a:r>
              <a:rPr lang="en-US" sz="1200" kern="1200" dirty="0">
                <a:solidFill>
                  <a:schemeClr val="tx1"/>
                </a:solidFill>
                <a:effectLst/>
                <a:latin typeface="+mn-lt"/>
                <a:ea typeface="+mn-ea"/>
                <a:cs typeface="+mn-cs"/>
              </a:rPr>
              <a:t>. Review the words using the suggested definitions below. To enhance understanding, you can ask students to come up with their own definitions for vocabulary words or to provide a sentence or scenario using the new word.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Boundaries: </a:t>
            </a:r>
            <a:r>
              <a:rPr lang="en-US" sz="1200" i="1" kern="1200" dirty="0">
                <a:solidFill>
                  <a:schemeClr val="tx1"/>
                </a:solidFill>
                <a:effectLst/>
                <a:latin typeface="+mn-lt"/>
                <a:ea typeface="+mn-ea"/>
                <a:cs typeface="+mn-cs"/>
              </a:rPr>
              <a:t>Your limits; what you are okay and not okay with in your relationships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Cool: </a:t>
            </a:r>
            <a:r>
              <a:rPr lang="en-US" sz="1200" i="1" kern="1200" dirty="0">
                <a:solidFill>
                  <a:schemeClr val="tx1"/>
                </a:solidFill>
                <a:effectLst/>
                <a:latin typeface="+mn-lt"/>
                <a:ea typeface="+mn-ea"/>
                <a:cs typeface="+mn-cs"/>
              </a:rPr>
              <a:t>Something you are okay with</a:t>
            </a: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N</a:t>
            </a:r>
            <a:r>
              <a:rPr lang="en-US" sz="1200" kern="1200" dirty="0">
                <a:solidFill>
                  <a:schemeClr val="tx1"/>
                </a:solidFill>
                <a:effectLst/>
                <a:latin typeface="+mn-lt"/>
                <a:ea typeface="+mn-ea"/>
                <a:cs typeface="+mn-cs"/>
              </a:rPr>
              <a:t>ot cool: </a:t>
            </a:r>
            <a:r>
              <a:rPr lang="en-US" sz="1200" i="1" kern="1200" dirty="0">
                <a:solidFill>
                  <a:schemeClr val="tx1"/>
                </a:solidFill>
                <a:effectLst/>
                <a:latin typeface="+mn-lt"/>
                <a:ea typeface="+mn-ea"/>
                <a:cs typeface="+mn-cs"/>
              </a:rPr>
              <a:t>Something you are not okay with</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Self-Advocate: </a:t>
            </a:r>
            <a:r>
              <a:rPr lang="en-US" sz="1200" i="1" kern="1200" dirty="0">
                <a:solidFill>
                  <a:schemeClr val="tx1"/>
                </a:solidFill>
                <a:effectLst/>
                <a:latin typeface="+mn-lt"/>
                <a:ea typeface="+mn-ea"/>
                <a:cs typeface="+mn-cs"/>
              </a:rPr>
              <a:t>People who speak up for themselves</a:t>
            </a: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I</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want: </a:t>
            </a:r>
            <a:r>
              <a:rPr lang="en-US" sz="1200" i="1" kern="1200" dirty="0">
                <a:solidFill>
                  <a:schemeClr val="tx1"/>
                </a:solidFill>
                <a:effectLst/>
                <a:latin typeface="+mn-lt"/>
                <a:ea typeface="+mn-ea"/>
                <a:cs typeface="+mn-cs"/>
              </a:rPr>
              <a:t>An I statement you can use when you would like something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 need: </a:t>
            </a:r>
            <a:r>
              <a:rPr lang="en-US" sz="1200" i="1" kern="1200" dirty="0">
                <a:solidFill>
                  <a:schemeClr val="tx1"/>
                </a:solidFill>
                <a:effectLst/>
                <a:latin typeface="+mn-lt"/>
                <a:ea typeface="+mn-ea"/>
                <a:cs typeface="+mn-cs"/>
              </a:rPr>
              <a:t>An I statement you can use when you must get something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Safe: </a:t>
            </a:r>
            <a:r>
              <a:rPr lang="en-US" sz="1200" i="1" kern="1200" dirty="0">
                <a:solidFill>
                  <a:schemeClr val="tx1"/>
                </a:solidFill>
                <a:effectLst/>
                <a:latin typeface="+mn-lt"/>
                <a:ea typeface="+mn-ea"/>
                <a:cs typeface="+mn-cs"/>
              </a:rPr>
              <a:t>The feeling that you are not going to get hurt and that your feelings are okay</a:t>
            </a:r>
          </a:p>
        </p:txBody>
      </p:sp>
      <p:sp>
        <p:nvSpPr>
          <p:cNvPr id="4" name="Slide Number Placeholder 3"/>
          <p:cNvSpPr>
            <a:spLocks noGrp="1"/>
          </p:cNvSpPr>
          <p:nvPr>
            <p:ph type="sldNum" sz="quarter" idx="10"/>
          </p:nvPr>
        </p:nvSpPr>
        <p:spPr/>
        <p:txBody>
          <a:bodyPr/>
          <a:lstStyle/>
          <a:p>
            <a:fld id="{68BAA58B-7F68-4F22-A5B3-354C37D900B1}" type="slidenum">
              <a:rPr lang="en-US" smtClean="0"/>
              <a:t>3</a:t>
            </a:fld>
            <a:endParaRPr lang="en-US" dirty="0"/>
          </a:p>
        </p:txBody>
      </p:sp>
    </p:spTree>
    <p:extLst>
      <p:ext uri="{BB962C8B-B14F-4D97-AF65-F5344CB8AC3E}">
        <p14:creationId xmlns:p14="http://schemas.microsoft.com/office/powerpoint/2010/main" val="48987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Find the Cool or Not Cool Game Card that corresponds with this PowerPoint slide</a:t>
            </a:r>
            <a:r>
              <a:rPr lang="en-US" sz="1200"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Ask your class to give a “thumbs up” if they agree with the placement of the card, or a “thumbs down” if they don’t. Ask students to explain their thoughts if there is disagreement. Once</a:t>
            </a:r>
            <a:r>
              <a:rPr lang="en-US" sz="1200" kern="1200" baseline="0" dirty="0">
                <a:solidFill>
                  <a:schemeClr val="tx1"/>
                </a:solidFill>
                <a:effectLst/>
                <a:latin typeface="+mn-lt"/>
                <a:ea typeface="+mn-ea"/>
                <a:cs typeface="+mn-cs"/>
              </a:rPr>
              <a:t> the class has come to a consensus, you can press the</a:t>
            </a:r>
            <a:r>
              <a:rPr lang="en-US" sz="1200" kern="1200" dirty="0">
                <a:solidFill>
                  <a:schemeClr val="tx1"/>
                </a:solidFill>
                <a:effectLst/>
                <a:latin typeface="+mn-lt"/>
                <a:ea typeface="+mn-ea"/>
                <a:cs typeface="+mn-cs"/>
              </a:rPr>
              <a:t> space bar to reveal the correct answer. If needed, move the Cool or Not Cool Game</a:t>
            </a:r>
            <a:r>
              <a:rPr lang="en-US" sz="1200" kern="1200" baseline="0" dirty="0">
                <a:solidFill>
                  <a:schemeClr val="tx1"/>
                </a:solidFill>
                <a:effectLst/>
                <a:latin typeface="+mn-lt"/>
                <a:ea typeface="+mn-ea"/>
                <a:cs typeface="+mn-cs"/>
              </a:rPr>
              <a:t> Card to the correct side. </a:t>
            </a:r>
          </a:p>
          <a:p>
            <a:pPr lvl="0"/>
            <a:endParaRPr lang="en-US" sz="12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Sample talking points are included below: </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This is cool as long as your classmate asks first. If they did not ask first, it is not cool. It’s </a:t>
            </a:r>
            <a:r>
              <a:rPr lang="en-US" sz="1200" i="1" kern="1200" baseline="0" dirty="0">
                <a:solidFill>
                  <a:schemeClr val="tx1"/>
                </a:solidFill>
                <a:effectLst/>
                <a:latin typeface="+mn-lt"/>
                <a:ea typeface="+mn-ea"/>
                <a:cs typeface="+mn-cs"/>
              </a:rPr>
              <a:t>important that any time you are going to use someone’s things, you get their consent, their okay or permission, first.</a:t>
            </a:r>
          </a:p>
          <a:p>
            <a:pPr marL="171450" lvl="0" indent="-171450">
              <a:buFont typeface="Arial" panose="020B0604020202020204" pitchFamily="34" charset="0"/>
              <a:buChar char="•"/>
            </a:pPr>
            <a:endParaRPr lang="en-US" sz="1200" i="1" kern="1200" baseline="0" dirty="0">
              <a:solidFill>
                <a:schemeClr val="tx1"/>
              </a:solidFill>
              <a:effectLst/>
              <a:latin typeface="+mn-lt"/>
              <a:ea typeface="+mn-ea"/>
              <a:cs typeface="+mn-cs"/>
            </a:endParaRPr>
          </a:p>
          <a:p>
            <a:pPr marL="0" lvl="0" indent="0">
              <a:buFont typeface="Arial" panose="020B0604020202020204" pitchFamily="34" charset="0"/>
              <a:buNone/>
            </a:pPr>
            <a:r>
              <a:rPr lang="en-US" sz="1200" i="0" kern="1200" baseline="0" dirty="0">
                <a:solidFill>
                  <a:schemeClr val="tx1"/>
                </a:solidFill>
                <a:effectLst/>
                <a:latin typeface="+mn-lt"/>
                <a:ea typeface="+mn-ea"/>
                <a:cs typeface="+mn-cs"/>
              </a:rPr>
              <a:t>Say: </a:t>
            </a:r>
            <a:r>
              <a:rPr lang="en-US" sz="1200" i="1" kern="1200" baseline="0" dirty="0">
                <a:solidFill>
                  <a:schemeClr val="tx1"/>
                </a:solidFill>
                <a:effectLst/>
                <a:latin typeface="+mn-lt"/>
                <a:ea typeface="+mn-ea"/>
                <a:cs typeface="+mn-cs"/>
              </a:rPr>
              <a:t>Thanks for playing the Cool or Not Cool Game everyone! Would anyone like to share any other examples of things that cross your boundaries?</a:t>
            </a:r>
            <a:endParaRPr lang="en-US" i="0" dirty="0">
              <a:effectLst/>
            </a:endParaRP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r>
              <a:rPr lang="en-US" b="1" i="0" baseline="0" dirty="0"/>
              <a:t> </a:t>
            </a:r>
            <a:endParaRPr lang="en-US"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30</a:t>
            </a:fld>
            <a:endParaRPr lang="en-US" dirty="0"/>
          </a:p>
        </p:txBody>
      </p:sp>
    </p:spTree>
    <p:extLst>
      <p:ext uri="{BB962C8B-B14F-4D97-AF65-F5344CB8AC3E}">
        <p14:creationId xmlns:p14="http://schemas.microsoft.com/office/powerpoint/2010/main" val="27800219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5542103"/>
          </a:xfrm>
        </p:spPr>
        <p:txBody>
          <a:bodyPr/>
          <a:lstStyle/>
          <a:p>
            <a:r>
              <a:rPr lang="en-US" dirty="0"/>
              <a:t>Say: </a:t>
            </a:r>
            <a:r>
              <a:rPr lang="en-US" i="1" dirty="0"/>
              <a:t>That</a:t>
            </a:r>
            <a:r>
              <a:rPr lang="en-US" i="1" baseline="0" dirty="0"/>
              <a:t> was a lot of information, and you all are doing an amazing job! Every week in class we will take a brain break in the middle. This is a chance to move a little and take a break from thinking!</a:t>
            </a:r>
          </a:p>
          <a:p>
            <a:endParaRPr lang="en-US" dirty="0"/>
          </a:p>
          <a:p>
            <a:r>
              <a:rPr lang="en-US" dirty="0"/>
              <a:t>Below are three ideas to give students a quick opportunity for a brain break. You are also welcome to come up with your own ideas for brain breaks that work best for your class.</a:t>
            </a:r>
          </a:p>
          <a:p>
            <a:endParaRPr lang="en-US" dirty="0"/>
          </a:p>
          <a:p>
            <a:r>
              <a:rPr lang="en-US" b="1" dirty="0"/>
              <a:t>Five finger breathing</a:t>
            </a:r>
          </a:p>
          <a:p>
            <a:r>
              <a:rPr lang="en-US" b="0" dirty="0"/>
              <a:t>For this exercise, have all students place</a:t>
            </a:r>
            <a:r>
              <a:rPr lang="en-US" b="0" baseline="0" dirty="0"/>
              <a:t> their hand in front of their chest with their five fingers spread out. Next, use the pointer finger of the other hand to trace up and down each of the five fingers, beginning with the thumb. As students trace up a finger, they will breathe in. As they trace down a finger, they will breathe out. When students breathe out on the pinky finger, you can tell them to shake out their hands and arms. As the school year goes on, you can ask students to lead this exercise for their peers.</a:t>
            </a:r>
          </a:p>
          <a:p>
            <a:endParaRPr lang="en-US" b="0" baseline="0" dirty="0"/>
          </a:p>
          <a:p>
            <a:r>
              <a:rPr lang="en-US" b="0" baseline="0" dirty="0"/>
              <a:t>If this exercise is physically inaccessible for your class, you can also model the hand tracing for students while they breathe in and out.</a:t>
            </a:r>
          </a:p>
          <a:p>
            <a:endParaRPr lang="en-US" b="0" dirty="0"/>
          </a:p>
          <a:p>
            <a:r>
              <a:rPr lang="en-US" b="1" dirty="0"/>
              <a:t>Stretch break</a:t>
            </a:r>
          </a:p>
          <a:p>
            <a:r>
              <a:rPr lang="en-US" b="0" dirty="0"/>
              <a:t>Lead students through</a:t>
            </a:r>
            <a:r>
              <a:rPr lang="en-US" b="0" baseline="0" dirty="0"/>
              <a:t> a series of basic stretches. These can be completed in a chair, or while standing up, depending on the accommodation needs of your class. Some ideas include reaching toward the ceiling, stretching one arm at a time across the chest, reaching toward toes, turning head from side to side, etc. Ask students to hold a pose while you count to ten. As the school year goes on, you can ask students to lead stretches for their peers.</a:t>
            </a:r>
          </a:p>
          <a:p>
            <a:endParaRPr lang="en-US" b="0" dirty="0"/>
          </a:p>
          <a:p>
            <a:r>
              <a:rPr lang="en-US" b="1" dirty="0"/>
              <a:t>Dance party</a:t>
            </a:r>
          </a:p>
          <a:p>
            <a:r>
              <a:rPr lang="en-US" b="0" dirty="0"/>
              <a:t>If your class likes to dance, you can put on a short song for them to dance to.</a:t>
            </a:r>
            <a:r>
              <a:rPr lang="en-US" b="0" baseline="0" dirty="0"/>
              <a:t> </a:t>
            </a:r>
            <a:r>
              <a:rPr lang="en-US" b="0" baseline="0"/>
              <a:t>This is especially effective if you are able to find a song that relates to the theme for that week’s class. </a:t>
            </a:r>
            <a:endParaRPr lang="en-US" b="0" dirty="0"/>
          </a:p>
        </p:txBody>
      </p:sp>
      <p:sp>
        <p:nvSpPr>
          <p:cNvPr id="4" name="Slide Number Placeholder 3"/>
          <p:cNvSpPr>
            <a:spLocks noGrp="1"/>
          </p:cNvSpPr>
          <p:nvPr>
            <p:ph type="sldNum" sz="quarter" idx="10"/>
          </p:nvPr>
        </p:nvSpPr>
        <p:spPr/>
        <p:txBody>
          <a:bodyPr/>
          <a:lstStyle/>
          <a:p>
            <a:fld id="{68BAA58B-7F68-4F22-A5B3-354C37D900B1}" type="slidenum">
              <a:rPr lang="en-US" smtClean="0"/>
              <a:t>31</a:t>
            </a:fld>
            <a:endParaRPr lang="en-US" dirty="0"/>
          </a:p>
        </p:txBody>
      </p:sp>
    </p:spTree>
    <p:extLst>
      <p:ext uri="{BB962C8B-B14F-4D97-AF65-F5344CB8AC3E}">
        <p14:creationId xmlns:p14="http://schemas.microsoft.com/office/powerpoint/2010/main" val="38985011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Say:</a:t>
            </a:r>
            <a:r>
              <a:rPr lang="en-US" sz="1200" kern="1200" baseline="0" dirty="0">
                <a:solidFill>
                  <a:schemeClr val="tx1"/>
                </a:solidFill>
                <a:effectLst/>
                <a:latin typeface="+mn-lt"/>
                <a:ea typeface="+mn-ea"/>
                <a:cs typeface="+mn-cs"/>
              </a:rPr>
              <a:t> </a:t>
            </a:r>
            <a:r>
              <a:rPr lang="en-US" sz="1200" i="1" kern="1200" baseline="0" dirty="0">
                <a:solidFill>
                  <a:schemeClr val="tx1"/>
                </a:solidFill>
                <a:effectLst/>
                <a:latin typeface="+mn-lt"/>
                <a:ea typeface="+mn-ea"/>
                <a:cs typeface="+mn-cs"/>
              </a:rPr>
              <a:t>So far today we have talked a lot about what your boundaries are. Now we are going to talk about how to use the NO! Tool to set your boundaries.</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32</a:t>
            </a:fld>
            <a:endParaRPr lang="en-US" dirty="0"/>
          </a:p>
        </p:txBody>
      </p:sp>
    </p:spTree>
    <p:extLst>
      <p:ext uri="{BB962C8B-B14F-4D97-AF65-F5344CB8AC3E}">
        <p14:creationId xmlns:p14="http://schemas.microsoft.com/office/powerpoint/2010/main" val="40969163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Say: </a:t>
            </a:r>
            <a:r>
              <a:rPr lang="en-US" i="1" dirty="0">
                <a:effectLst/>
              </a:rPr>
              <a:t>When someone does something that is not cool, that crosses</a:t>
            </a:r>
            <a:r>
              <a:rPr lang="en-US" i="1" baseline="0" dirty="0">
                <a:effectLst/>
              </a:rPr>
              <a:t> your boundaries, you can say NO! </a:t>
            </a:r>
            <a:r>
              <a:rPr lang="en-US" sz="1200" i="1" kern="1200" dirty="0">
                <a:solidFill>
                  <a:schemeClr val="tx1"/>
                </a:solidFill>
                <a:effectLst/>
                <a:latin typeface="+mn-lt"/>
                <a:ea typeface="+mn-ea"/>
                <a:cs typeface="+mn-cs"/>
              </a:rPr>
              <a:t>You always have the right to say NO! to anyone or anything that makes you feel uncomfortable or unsafe. </a:t>
            </a:r>
            <a:r>
              <a:rPr lang="en-US" sz="1200" b="0" i="1" kern="1200" dirty="0">
                <a:solidFill>
                  <a:srgbClr val="FF0000"/>
                </a:solidFill>
                <a:effectLst/>
                <a:latin typeface="+mn-lt"/>
                <a:ea typeface="+mn-ea"/>
                <a:cs typeface="+mn-cs"/>
              </a:rPr>
              <a:t>Your can set your boundaries </a:t>
            </a:r>
            <a:r>
              <a:rPr lang="en-US" sz="1800" b="0" i="1" dirty="0">
                <a:solidFill>
                  <a:srgbClr val="FF0000"/>
                </a:solidFill>
                <a:effectLst/>
                <a:latin typeface="Arial" panose="020B0604020202020204" pitchFamily="34" charset="0"/>
                <a:ea typeface="Arial" panose="020B0604020202020204" pitchFamily="34" charset="0"/>
                <a:cs typeface="Tahoma" panose="020B0604030504040204" pitchFamily="34" charset="0"/>
              </a:rPr>
              <a:t>in hallways, classrooms, bathrooms, dorms, all modes of transportation, and the community. </a:t>
            </a:r>
            <a:r>
              <a:rPr lang="en-US" sz="1200" b="0" i="1" kern="1200" dirty="0">
                <a:solidFill>
                  <a:schemeClr val="tx1"/>
                </a:solidFill>
                <a:effectLst/>
                <a:latin typeface="+mn-lt"/>
                <a:ea typeface="+mn-ea"/>
                <a:cs typeface="+mn-cs"/>
              </a:rPr>
              <a:t>You can say NO!</a:t>
            </a:r>
            <a:r>
              <a:rPr lang="en-US" sz="1200" b="0" i="1" kern="1200" baseline="0" dirty="0">
                <a:solidFill>
                  <a:schemeClr val="tx1"/>
                </a:solidFill>
                <a:effectLst/>
                <a:latin typeface="+mn-lt"/>
                <a:ea typeface="+mn-ea"/>
                <a:cs typeface="+mn-cs"/>
              </a:rPr>
              <a:t> with your words, signs, pictures, and body no matter where you are.</a:t>
            </a:r>
          </a:p>
          <a:p>
            <a:endParaRPr lang="en-US" sz="1200" b="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Read an example from the “Not Cool” column and ask students to practice responding by saying NO! with their voice, signs, pictures,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or body. </a:t>
            </a:r>
            <a:endParaRPr lang="en-US"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33</a:t>
            </a:fld>
            <a:endParaRPr lang="en-US" dirty="0"/>
          </a:p>
        </p:txBody>
      </p:sp>
    </p:spTree>
    <p:extLst>
      <p:ext uri="{BB962C8B-B14F-4D97-AF65-F5344CB8AC3E}">
        <p14:creationId xmlns:p14="http://schemas.microsoft.com/office/powerpoint/2010/main" val="38008362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Today we are going to add our third tool to the Healthy Relationship Toolbox</a:t>
            </a:r>
            <a:r>
              <a:rPr lang="en-US" sz="1200" i="1" kern="1200" baseline="0" dirty="0">
                <a:solidFill>
                  <a:schemeClr val="tx1"/>
                </a:solidFill>
                <a:effectLst/>
                <a:latin typeface="+mn-lt"/>
                <a:ea typeface="+mn-ea"/>
                <a:cs typeface="+mn-cs"/>
              </a:rPr>
              <a:t>. Our third tool is the NO! Tool. If someone crosses your boundaries, you can say “NO!” with your voice, signs, pictures, or body. Is there anyone who would like to volunteer to put the NO! Tool on our Healthy Relationships Toolbox?</a:t>
            </a:r>
          </a:p>
          <a:p>
            <a:pPr lvl="0" fontAlgn="base"/>
            <a:endParaRPr lang="en-US" sz="1200" i="1" kern="1200" baseline="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Have the volunteer Velcro the Class NO! Tool Ma</a:t>
            </a:r>
            <a:r>
              <a:rPr lang="en-US" sz="1200" kern="1200" baseline="0" dirty="0">
                <a:solidFill>
                  <a:schemeClr val="tx1"/>
                </a:solidFill>
                <a:effectLst/>
                <a:latin typeface="+mn-lt"/>
                <a:ea typeface="+mn-ea"/>
                <a:cs typeface="+mn-cs"/>
              </a:rPr>
              <a:t>nipulative onto </a:t>
            </a:r>
            <a:r>
              <a:rPr lang="en-US" sz="1200" kern="1200" dirty="0">
                <a:solidFill>
                  <a:schemeClr val="tx1"/>
                </a:solidFill>
                <a:effectLst/>
                <a:latin typeface="+mn-lt"/>
                <a:ea typeface="+mn-ea"/>
                <a:cs typeface="+mn-cs"/>
              </a:rPr>
              <a:t>the Class Healthy Relationships Toolbox. Next, give</a:t>
            </a:r>
            <a:r>
              <a:rPr lang="en-US" sz="1200" kern="1200" baseline="0" dirty="0">
                <a:solidFill>
                  <a:schemeClr val="tx1"/>
                </a:solidFill>
                <a:effectLst/>
                <a:latin typeface="+mn-lt"/>
                <a:ea typeface="+mn-ea"/>
                <a:cs typeface="+mn-cs"/>
              </a:rPr>
              <a:t> each student a glue stick and a copy of the Student NO! Tool. Give students a few minutes to glue their tools into the toolbox. Over the next several weeks, students will be adding tools to their toolboxes, so be sure to ask students to hold onto their toolboxes for the next class.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34</a:t>
            </a:fld>
            <a:endParaRPr lang="en-US" dirty="0"/>
          </a:p>
        </p:txBody>
      </p:sp>
    </p:spTree>
    <p:extLst>
      <p:ext uri="{BB962C8B-B14F-4D97-AF65-F5344CB8AC3E}">
        <p14:creationId xmlns:p14="http://schemas.microsoft.com/office/powerpoint/2010/main" val="18939274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The last thing we’ll do today is go over the Boundaries Guide.</a:t>
            </a:r>
            <a:r>
              <a:rPr lang="en-US" sz="1200" i="1" kern="1200" baseline="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35</a:t>
            </a:fld>
            <a:endParaRPr lang="en-US" dirty="0"/>
          </a:p>
        </p:txBody>
      </p:sp>
    </p:spTree>
    <p:extLst>
      <p:ext uri="{BB962C8B-B14F-4D97-AF65-F5344CB8AC3E}">
        <p14:creationId xmlns:p14="http://schemas.microsoft.com/office/powerpoint/2010/main" val="22810540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sz="1200" kern="1200" dirty="0">
                <a:solidFill>
                  <a:schemeClr val="tx1"/>
                </a:solidFill>
                <a:effectLst/>
                <a:latin typeface="+mn-lt"/>
                <a:ea typeface="+mn-ea"/>
                <a:cs typeface="+mn-cs"/>
              </a:rPr>
              <a:t>Say:</a:t>
            </a:r>
            <a:r>
              <a:rPr lang="en-US" sz="1200"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Can someone read the third step? </a:t>
            </a:r>
          </a:p>
          <a:p>
            <a:pPr marL="0" lvl="1"/>
            <a:endParaRPr lang="en-US" sz="1200" i="1" kern="1200" dirty="0">
              <a:solidFill>
                <a:schemeClr val="tx1"/>
              </a:solidFill>
              <a:effectLst/>
              <a:latin typeface="+mn-lt"/>
              <a:ea typeface="+mn-ea"/>
              <a:cs typeface="+mn-cs"/>
            </a:endParaRPr>
          </a:p>
          <a:p>
            <a:pPr marL="0" lvl="1"/>
            <a:r>
              <a:rPr lang="en-US" sz="1200" i="1" kern="1200" dirty="0">
                <a:solidFill>
                  <a:schemeClr val="tx1"/>
                </a:solidFill>
                <a:effectLst/>
                <a:latin typeface="+mn-lt"/>
                <a:ea typeface="+mn-ea"/>
                <a:cs typeface="+mn-cs"/>
              </a:rPr>
              <a:t>The third</a:t>
            </a:r>
            <a:r>
              <a:rPr lang="en-US" sz="1200" i="1" kern="1200" baseline="0" dirty="0">
                <a:solidFill>
                  <a:schemeClr val="tx1"/>
                </a:solidFill>
                <a:effectLst/>
                <a:latin typeface="+mn-lt"/>
                <a:ea typeface="+mn-ea"/>
                <a:cs typeface="+mn-cs"/>
              </a:rPr>
              <a:t> step is to </a:t>
            </a:r>
            <a:r>
              <a:rPr lang="en-US" sz="1200" i="1" kern="1200" dirty="0">
                <a:solidFill>
                  <a:schemeClr val="tx1"/>
                </a:solidFill>
                <a:effectLst/>
                <a:latin typeface="+mn-lt"/>
                <a:ea typeface="+mn-ea"/>
                <a:cs typeface="+mn-cs"/>
              </a:rPr>
              <a:t>“Get safe.” If your boundary is not respected, leave the situation or get help from someone you trust as soon as you can. Who could you tell if your boundary was crossed? Where are they on your relationship map? </a:t>
            </a:r>
          </a:p>
          <a:p>
            <a:pPr marL="0" lvl="1"/>
            <a:endParaRPr lang="en-US" sz="1200" i="1"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pPr marL="0" lvl="1"/>
            <a:endParaRPr lang="en-US" sz="1200" i="1" kern="1200" dirty="0">
              <a:solidFill>
                <a:schemeClr val="tx1"/>
              </a:solidFill>
              <a:effectLst/>
              <a:latin typeface="+mn-lt"/>
              <a:ea typeface="+mn-ea"/>
              <a:cs typeface="+mn-cs"/>
            </a:endParaRPr>
          </a:p>
          <a:p>
            <a:pPr marL="0" lvl="1"/>
            <a:r>
              <a:rPr lang="en-US" sz="1200" i="1" kern="1200" dirty="0">
                <a:solidFill>
                  <a:schemeClr val="tx1"/>
                </a:solidFill>
                <a:effectLst/>
                <a:latin typeface="+mn-lt"/>
                <a:ea typeface="+mn-ea"/>
                <a:cs typeface="+mn-cs"/>
              </a:rPr>
              <a:t>You could talk to someone in your inner green circle of most trusted people</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If someone is hurting you or making you uncomfortable it is important to tell someone you trust so you can get help. If the first person you tell does not believe you, tell a different adult from your inner green circle of trust. Keep telling adults what’s happening until someone believes you and helps you.</a:t>
            </a:r>
          </a:p>
          <a:p>
            <a:pPr marL="0" lvl="1"/>
            <a:endParaRPr lang="en-US" sz="1200" i="1" kern="1200" dirty="0">
              <a:solidFill>
                <a:schemeClr val="tx1"/>
              </a:solidFill>
              <a:effectLst/>
              <a:latin typeface="+mn-lt"/>
              <a:ea typeface="+mn-ea"/>
              <a:cs typeface="+mn-cs"/>
            </a:endParaRPr>
          </a:p>
          <a:p>
            <a:pPr marL="0" lvl="1"/>
            <a:r>
              <a:rPr lang="en-US" sz="1200" b="0" i="1" kern="1200" dirty="0">
                <a:solidFill>
                  <a:schemeClr val="tx1"/>
                </a:solidFill>
                <a:effectLst/>
                <a:latin typeface="+mn-lt"/>
                <a:ea typeface="+mn-ea"/>
                <a:cs typeface="+mn-cs"/>
              </a:rPr>
              <a:t>Who could you talk to if you are at school? </a:t>
            </a:r>
            <a:r>
              <a:rPr lang="en-US" sz="1200" b="0" i="0" kern="1200" dirty="0">
                <a:solidFill>
                  <a:schemeClr val="tx1"/>
                </a:solidFill>
                <a:effectLst/>
                <a:latin typeface="+mn-lt"/>
                <a:ea typeface="+mn-ea"/>
                <a:cs typeface="+mn-cs"/>
              </a:rPr>
              <a:t>Examples: a teacher, counselor, assistant principal or principal.</a:t>
            </a:r>
          </a:p>
          <a:p>
            <a:pPr marL="0" lvl="1"/>
            <a:r>
              <a:rPr lang="en-US" sz="1200" b="0" i="1" kern="1200" dirty="0">
                <a:solidFill>
                  <a:schemeClr val="tx1"/>
                </a:solidFill>
                <a:effectLst/>
                <a:latin typeface="+mn-lt"/>
                <a:ea typeface="+mn-ea"/>
                <a:cs typeface="+mn-cs"/>
              </a:rPr>
              <a:t>Who could you talk to if you are on the bus?</a:t>
            </a:r>
            <a:r>
              <a:rPr lang="en-US" sz="1200" b="0" i="0" kern="1200" dirty="0">
                <a:solidFill>
                  <a:schemeClr val="tx1"/>
                </a:solidFill>
                <a:effectLst/>
                <a:latin typeface="+mn-lt"/>
                <a:ea typeface="+mn-ea"/>
                <a:cs typeface="+mn-cs"/>
              </a:rPr>
              <a:t> Examples: bus monitor or bus driver.</a:t>
            </a:r>
          </a:p>
          <a:p>
            <a:pPr marL="0" lvl="1"/>
            <a:r>
              <a:rPr lang="en-US" sz="1200" b="0" i="1" kern="1200" dirty="0">
                <a:solidFill>
                  <a:schemeClr val="tx1"/>
                </a:solidFill>
                <a:effectLst/>
                <a:latin typeface="+mn-lt"/>
                <a:ea typeface="+mn-ea"/>
                <a:cs typeface="+mn-cs"/>
              </a:rPr>
              <a:t>How about if you are out in the community, like a store or the park? </a:t>
            </a:r>
            <a:r>
              <a:rPr lang="en-US" sz="1200" b="0" i="0" kern="1200" dirty="0">
                <a:solidFill>
                  <a:schemeClr val="tx1"/>
                </a:solidFill>
                <a:effectLst/>
                <a:latin typeface="+mn-lt"/>
                <a:ea typeface="+mn-ea"/>
                <a:cs typeface="+mn-cs"/>
              </a:rPr>
              <a:t>Examples: a store employee, security guard, an adult you trust who comes with you to the park.        </a:t>
            </a:r>
            <a:endParaRPr lang="en-US" b="0" i="0" dirty="0">
              <a:effectLst/>
            </a:endParaRPr>
          </a:p>
          <a:p>
            <a:pPr marL="0" lvl="2"/>
            <a:endParaRPr lang="en-US" sz="1200" b="0" i="0" kern="1200" dirty="0">
              <a:solidFill>
                <a:schemeClr val="tx1"/>
              </a:solidFill>
              <a:effectLst/>
              <a:latin typeface="+mn-lt"/>
              <a:ea typeface="+mn-ea"/>
              <a:cs typeface="+mn-cs"/>
            </a:endParaRPr>
          </a:p>
          <a:p>
            <a:pPr marL="0" lvl="2"/>
            <a:r>
              <a:rPr lang="en-US" sz="1200" i="0" kern="1200" dirty="0">
                <a:solidFill>
                  <a:schemeClr val="tx1"/>
                </a:solidFill>
                <a:effectLst/>
                <a:latin typeface="+mn-lt"/>
                <a:ea typeface="+mn-ea"/>
                <a:cs typeface="+mn-cs"/>
              </a:rPr>
              <a:t>Note: You can also look up the local domestic violence and/or rape crisis center in your area. They probably have a toll-free hotline that is available 24/7 for individuals whose relationship boundaries have been crossed. </a:t>
            </a:r>
            <a:r>
              <a:rPr lang="en-US" sz="1800" dirty="0">
                <a:effectLst/>
                <a:latin typeface="Tahoma" panose="020B0604030504040204" pitchFamily="34" charset="0"/>
                <a:ea typeface="Arial" panose="020B0604020202020204" pitchFamily="34" charset="0"/>
              </a:rPr>
              <a:t>Or you can look up Love Is Respect, a project of the National Domestic Violence Hotline which offers 24/7 information, support, and advocacy to young people between the ages of 13 and 26 who have questions or concerns about their romantic relationships. They can also provide support to concerned friends and family members, teachers, counselors, and other service providers through the same free and confidential services via phone, text, and live chat. </a:t>
            </a:r>
          </a:p>
          <a:p>
            <a:pPr marL="0" lvl="2"/>
            <a:endParaRPr lang="en-US" sz="1200" i="1" kern="1200" dirty="0">
              <a:solidFill>
                <a:schemeClr val="tx1"/>
              </a:solidFill>
              <a:effectLst/>
              <a:latin typeface="+mn-lt"/>
              <a:ea typeface="+mn-ea"/>
              <a:cs typeface="+mn-cs"/>
            </a:endParaRPr>
          </a:p>
          <a:p>
            <a:pPr marL="0" lvl="2"/>
            <a:r>
              <a:rPr lang="en-US" sz="1200" i="0" kern="1200" dirty="0">
                <a:solidFill>
                  <a:schemeClr val="tx1"/>
                </a:solidFill>
                <a:effectLst/>
                <a:latin typeface="+mn-lt"/>
                <a:ea typeface="+mn-ea"/>
                <a:cs typeface="+mn-cs"/>
              </a:rPr>
              <a:t>Say:</a:t>
            </a:r>
            <a:r>
              <a:rPr lang="en-US" sz="1200" i="1" kern="1200" dirty="0">
                <a:solidFill>
                  <a:schemeClr val="tx1"/>
                </a:solidFill>
                <a:effectLst/>
                <a:latin typeface="+mn-lt"/>
                <a:ea typeface="+mn-ea"/>
                <a:cs typeface="+mn-cs"/>
              </a:rPr>
              <a:t> In an emergency, you can also call 911. An emergency means you</a:t>
            </a:r>
            <a:r>
              <a:rPr lang="en-US" sz="1200" i="1" kern="1200" baseline="0" dirty="0">
                <a:solidFill>
                  <a:schemeClr val="tx1"/>
                </a:solidFill>
                <a:effectLst/>
                <a:latin typeface="+mn-lt"/>
                <a:ea typeface="+mn-ea"/>
                <a:cs typeface="+mn-cs"/>
              </a:rPr>
              <a:t> are unsafe and need help right away.</a:t>
            </a:r>
            <a:r>
              <a:rPr lang="en-US" sz="1200" i="1" kern="1200" dirty="0">
                <a:solidFill>
                  <a:schemeClr val="tx1"/>
                </a:solidFill>
                <a:effectLst/>
                <a:latin typeface="+mn-lt"/>
                <a:ea typeface="+mn-ea"/>
                <a:cs typeface="+mn-cs"/>
              </a:rPr>
              <a:t> When you call 911, it can help to tell the person who answers the phone that you have a disability. When the police get there, they will know about your disability and might be better able to help you. When you call</a:t>
            </a:r>
            <a:r>
              <a:rPr lang="en-US" sz="1200" i="1" kern="1200" baseline="0" dirty="0">
                <a:solidFill>
                  <a:schemeClr val="tx1"/>
                </a:solidFill>
                <a:effectLst/>
                <a:latin typeface="+mn-lt"/>
                <a:ea typeface="+mn-ea"/>
                <a:cs typeface="+mn-cs"/>
              </a:rPr>
              <a:t> 911, the police or an ambulance might come.</a:t>
            </a:r>
          </a:p>
          <a:p>
            <a:pPr marL="0" lvl="2"/>
            <a:endParaRPr lang="en-US" i="1" dirty="0">
              <a:effectLst/>
            </a:endParaRPr>
          </a:p>
          <a:p>
            <a:pPr marL="0" lvl="2"/>
            <a:r>
              <a:rPr lang="en-US" sz="1200" i="0" kern="1200" dirty="0">
                <a:solidFill>
                  <a:schemeClr val="tx1"/>
                </a:solidFill>
                <a:effectLst/>
                <a:latin typeface="+mn-lt"/>
                <a:ea typeface="+mn-ea"/>
                <a:cs typeface="+mn-cs"/>
              </a:rPr>
              <a:t>Note: We have told students they can tell 911</a:t>
            </a:r>
            <a:r>
              <a:rPr lang="en-US" sz="1200" i="0" kern="1200" baseline="0" dirty="0">
                <a:solidFill>
                  <a:schemeClr val="tx1"/>
                </a:solidFill>
                <a:effectLst/>
                <a:latin typeface="+mn-lt"/>
                <a:ea typeface="+mn-ea"/>
                <a:cs typeface="+mn-cs"/>
              </a:rPr>
              <a:t> dispatchers about their disability</a:t>
            </a:r>
            <a:r>
              <a:rPr lang="en-US" sz="1200" i="0" kern="1200" dirty="0">
                <a:solidFill>
                  <a:schemeClr val="tx1"/>
                </a:solidFill>
                <a:effectLst/>
                <a:latin typeface="+mn-lt"/>
                <a:ea typeface="+mn-ea"/>
                <a:cs typeface="+mn-cs"/>
              </a:rPr>
              <a:t> because we believe that emergency personnel responding to this call may be better equipped to respond if they have this information. Unfortunately, there have been some cases where law enforcement has responded to people with disabilities and misinterpreted some of their disability signs (ex: slurred speech, not responding to commands, not making eye contact). We feel that being able to tell 911 that the student has a disability is an important part of self-advocacy and safety. </a:t>
            </a:r>
          </a:p>
          <a:p>
            <a:pPr marL="0" lvl="2"/>
            <a:endParaRPr lang="en-US" sz="1200" i="0" kern="1200" dirty="0">
              <a:solidFill>
                <a:schemeClr val="tx1"/>
              </a:solidFill>
              <a:effectLst/>
              <a:latin typeface="+mn-lt"/>
              <a:ea typeface="+mn-ea"/>
              <a:cs typeface="+mn-cs"/>
            </a:endParaRPr>
          </a:p>
          <a:p>
            <a:pPr marL="0" lvl="2"/>
            <a:r>
              <a:rPr lang="en-US" sz="1200" i="0" kern="1200" dirty="0">
                <a:solidFill>
                  <a:schemeClr val="tx1"/>
                </a:solidFill>
                <a:effectLst/>
                <a:latin typeface="+mn-lt"/>
                <a:ea typeface="+mn-ea"/>
                <a:cs typeface="+mn-cs"/>
              </a:rPr>
              <a:t>At the time the original manual was written for the 18+ population (2026), many communities were having discussions about police violence. Data analysis shows that people with disabilities experience police violence at higher rates than people without disabilities, and this is especially true for people with disabilities who are also people of color. While we believe that including 911 in safety planning is still a valuable resource, especially because it is such a widely known number that is relatively easy to remember, we also acknowledge that calling law enforcement may not feel safe to all students. If a student expresses concerns about safety when calling 911, you can have a discussion with the class about the pros and cons of calling law enforcement. Ultimately, emphasize that the student has the right to decide what steps feel the safest for them to take after their boundary has been crossed. An important part of self-advocacy for teens with disabilities is being able to identify who and what makes them feel most safe. </a:t>
            </a:r>
            <a:endParaRPr lang="en-US" i="0"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36</a:t>
            </a:fld>
            <a:endParaRPr lang="en-US" dirty="0"/>
          </a:p>
        </p:txBody>
      </p:sp>
    </p:spTree>
    <p:extLst>
      <p:ext uri="{BB962C8B-B14F-4D97-AF65-F5344CB8AC3E}">
        <p14:creationId xmlns:p14="http://schemas.microsoft.com/office/powerpoint/2010/main" val="25693875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sz="1200" kern="1200" dirty="0">
                <a:solidFill>
                  <a:schemeClr val="tx1"/>
                </a:solidFill>
                <a:effectLst/>
                <a:latin typeface="+mn-lt"/>
                <a:ea typeface="+mn-ea"/>
                <a:cs typeface="+mn-cs"/>
              </a:rPr>
              <a:t>Say:</a:t>
            </a:r>
            <a:r>
              <a:rPr lang="en-US" sz="1200"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Can someone read the first step?</a:t>
            </a:r>
            <a:r>
              <a:rPr lang="en-US" sz="1200" kern="1200" dirty="0">
                <a:solidFill>
                  <a:schemeClr val="tx1"/>
                </a:solidFill>
                <a:effectLst/>
                <a:latin typeface="+mn-lt"/>
                <a:ea typeface="+mn-ea"/>
                <a:cs typeface="+mn-cs"/>
              </a:rPr>
              <a:t> </a:t>
            </a:r>
          </a:p>
          <a:p>
            <a:pPr marL="0" lvl="1"/>
            <a:endParaRPr lang="en-US" sz="1200" kern="1200" dirty="0">
              <a:solidFill>
                <a:schemeClr val="tx1"/>
              </a:solidFill>
              <a:effectLst/>
              <a:latin typeface="+mn-lt"/>
              <a:ea typeface="+mn-ea"/>
              <a:cs typeface="+mn-cs"/>
            </a:endParaRPr>
          </a:p>
          <a:p>
            <a:pPr marL="0" lvl="1"/>
            <a:r>
              <a:rPr lang="en-US" sz="1200" i="1" kern="1200" dirty="0">
                <a:solidFill>
                  <a:schemeClr val="tx1"/>
                </a:solidFill>
                <a:effectLst/>
                <a:latin typeface="+mn-lt"/>
                <a:ea typeface="+mn-ea"/>
                <a:cs typeface="+mn-cs"/>
              </a:rPr>
              <a:t>The first step is to “Trust your feelings.” Your feelings let you know what your boundaries are. Remember: YOU KNOW YOU BEST! Your feelings let you know when things are unsafe. When you feel uncomfortable or unsafe, trust your feelings. </a:t>
            </a:r>
          </a:p>
          <a:p>
            <a:pPr marL="0" lvl="1"/>
            <a:endParaRPr lang="en-US" sz="1200" i="1" kern="1200" dirty="0">
              <a:solidFill>
                <a:schemeClr val="tx1"/>
              </a:solidFill>
              <a:effectLst/>
              <a:latin typeface="+mn-lt"/>
              <a:ea typeface="+mn-ea"/>
              <a:cs typeface="+mn-cs"/>
            </a:endParaRPr>
          </a:p>
          <a:p>
            <a:pPr marL="0" lvl="1"/>
            <a:r>
              <a:rPr lang="en-US" sz="1200" i="0" kern="1200" dirty="0">
                <a:solidFill>
                  <a:schemeClr val="tx1"/>
                </a:solidFill>
                <a:effectLst/>
                <a:latin typeface="+mn-lt"/>
                <a:ea typeface="+mn-ea"/>
                <a:cs typeface="+mn-cs"/>
              </a:rPr>
              <a:t>Read an example or two from the “Not cool” column. For each example, ask the class, </a:t>
            </a:r>
            <a:r>
              <a:rPr lang="en-US" sz="1200" i="1" kern="1200" dirty="0">
                <a:solidFill>
                  <a:schemeClr val="tx1"/>
                </a:solidFill>
                <a:effectLst/>
                <a:latin typeface="+mn-lt"/>
                <a:ea typeface="+mn-ea"/>
                <a:cs typeface="+mn-cs"/>
              </a:rPr>
              <a:t>“How would this make you feel?”</a:t>
            </a:r>
            <a:endParaRPr lang="en-US" i="1"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37</a:t>
            </a:fld>
            <a:endParaRPr lang="en-US" dirty="0"/>
          </a:p>
        </p:txBody>
      </p:sp>
    </p:spTree>
    <p:extLst>
      <p:ext uri="{BB962C8B-B14F-4D97-AF65-F5344CB8AC3E}">
        <p14:creationId xmlns:p14="http://schemas.microsoft.com/office/powerpoint/2010/main" val="11610119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sz="1200" i="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Can someone read the second step? </a:t>
            </a:r>
          </a:p>
          <a:p>
            <a:pPr marL="0" lvl="1"/>
            <a:endParaRPr lang="en-US" sz="1200" i="1" kern="1200" dirty="0">
              <a:solidFill>
                <a:schemeClr val="tx1"/>
              </a:solidFill>
              <a:effectLst/>
              <a:latin typeface="+mn-lt"/>
              <a:ea typeface="+mn-ea"/>
              <a:cs typeface="+mn-cs"/>
            </a:endParaRPr>
          </a:p>
          <a:p>
            <a:pPr marL="0" lvl="1"/>
            <a:r>
              <a:rPr lang="en-US" sz="1200" i="1" kern="1200" dirty="0">
                <a:solidFill>
                  <a:schemeClr val="tx1"/>
                </a:solidFill>
                <a:effectLst/>
                <a:latin typeface="+mn-lt"/>
                <a:ea typeface="+mn-ea"/>
                <a:cs typeface="+mn-cs"/>
              </a:rPr>
              <a:t>The second step is to “Say your boundary.” You can use your voice, signs, pictures, or body to communicate your boundary. There are also two Relationship Toolbox Tools you can use to set your boundary. The first is the NO! Tool. You can always say NO! If it feels unsafe,</a:t>
            </a:r>
            <a:r>
              <a:rPr lang="en-US" sz="1200" i="1" kern="1200" baseline="0" dirty="0">
                <a:solidFill>
                  <a:schemeClr val="tx1"/>
                </a:solidFill>
                <a:effectLst/>
                <a:latin typeface="+mn-lt"/>
                <a:ea typeface="+mn-ea"/>
                <a:cs typeface="+mn-cs"/>
              </a:rPr>
              <a:t> y</a:t>
            </a:r>
            <a:r>
              <a:rPr lang="en-US" sz="1200" i="1" kern="1200" dirty="0">
                <a:solidFill>
                  <a:schemeClr val="tx1"/>
                </a:solidFill>
                <a:effectLst/>
                <a:latin typeface="+mn-lt"/>
                <a:ea typeface="+mn-ea"/>
                <a:cs typeface="+mn-cs"/>
              </a:rPr>
              <a:t>ou have the right to say NO! to anyone or anything that crosses your boundary. We practiced this just a minute ago.</a:t>
            </a:r>
          </a:p>
          <a:p>
            <a:pPr marL="0" lvl="1"/>
            <a:endParaRPr lang="en-US" sz="1200" i="1" kern="1200" dirty="0">
              <a:solidFill>
                <a:schemeClr val="tx1"/>
              </a:solidFill>
              <a:effectLst/>
              <a:latin typeface="+mn-lt"/>
              <a:ea typeface="+mn-ea"/>
              <a:cs typeface="+mn-cs"/>
            </a:endParaRPr>
          </a:p>
          <a:p>
            <a:pPr marL="0" lvl="2"/>
            <a:r>
              <a:rPr lang="en-US" sz="1200" i="1" kern="1200" dirty="0">
                <a:solidFill>
                  <a:schemeClr val="tx1"/>
                </a:solidFill>
                <a:effectLst/>
                <a:latin typeface="+mn-lt"/>
                <a:ea typeface="+mn-ea"/>
                <a:cs typeface="+mn-cs"/>
              </a:rPr>
              <a:t>Another way to say your boundary is to use the I Statement Tool. Remember, I statements tell other people how you are feeling or what you want or need. </a:t>
            </a:r>
            <a:endParaRPr lang="en-US" i="1" dirty="0">
              <a:effectLst/>
            </a:endParaRPr>
          </a:p>
          <a:p>
            <a:pPr marL="0" lvl="2"/>
            <a:endParaRPr lang="en-US" sz="1200" i="1" kern="1200" dirty="0">
              <a:solidFill>
                <a:schemeClr val="tx1"/>
              </a:solidFill>
              <a:effectLst/>
              <a:latin typeface="+mn-lt"/>
              <a:ea typeface="+mn-ea"/>
              <a:cs typeface="+mn-cs"/>
            </a:endParaRPr>
          </a:p>
          <a:p>
            <a:pPr marL="0" lvl="2"/>
            <a:r>
              <a:rPr lang="en-US" sz="1200" i="0" kern="1200" dirty="0">
                <a:solidFill>
                  <a:schemeClr val="tx1"/>
                </a:solidFill>
                <a:effectLst/>
                <a:latin typeface="+mn-lt"/>
                <a:ea typeface="+mn-ea"/>
                <a:cs typeface="+mn-cs"/>
              </a:rPr>
              <a:t>Read an example or two from the “Not cool” column and ask students to come up with an “I feel” statement they could use in that scenario. Read a few more examples from the “Not cool” column and ask students to come up with an “I want” or “I need” statement they could use in that scenario. </a:t>
            </a:r>
            <a:endParaRPr lang="en-US" i="0"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38</a:t>
            </a:fld>
            <a:endParaRPr lang="en-US" dirty="0"/>
          </a:p>
        </p:txBody>
      </p:sp>
    </p:spTree>
    <p:extLst>
      <p:ext uri="{BB962C8B-B14F-4D97-AF65-F5344CB8AC3E}">
        <p14:creationId xmlns:p14="http://schemas.microsoft.com/office/powerpoint/2010/main" val="4631631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sz="1200" kern="1200" dirty="0">
                <a:solidFill>
                  <a:schemeClr val="tx1"/>
                </a:solidFill>
                <a:effectLst/>
                <a:latin typeface="+mn-lt"/>
                <a:ea typeface="+mn-ea"/>
                <a:cs typeface="+mn-cs"/>
              </a:rPr>
              <a:t>Say:</a:t>
            </a:r>
            <a:r>
              <a:rPr lang="en-US" sz="1200"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Can someone read the third step? </a:t>
            </a:r>
          </a:p>
          <a:p>
            <a:pPr marL="0" lvl="1"/>
            <a:endParaRPr lang="en-US" sz="1200" i="1" kern="1200" dirty="0">
              <a:solidFill>
                <a:schemeClr val="tx1"/>
              </a:solidFill>
              <a:effectLst/>
              <a:latin typeface="+mn-lt"/>
              <a:ea typeface="+mn-ea"/>
              <a:cs typeface="+mn-cs"/>
            </a:endParaRPr>
          </a:p>
          <a:p>
            <a:pPr marL="0" lvl="1"/>
            <a:r>
              <a:rPr lang="en-US" sz="1200" i="1" kern="1200" dirty="0">
                <a:solidFill>
                  <a:schemeClr val="tx1"/>
                </a:solidFill>
                <a:effectLst/>
                <a:latin typeface="+mn-lt"/>
                <a:ea typeface="+mn-ea"/>
                <a:cs typeface="+mn-cs"/>
              </a:rPr>
              <a:t>The third</a:t>
            </a:r>
            <a:r>
              <a:rPr lang="en-US" sz="1200" i="1" kern="1200" baseline="0" dirty="0">
                <a:solidFill>
                  <a:schemeClr val="tx1"/>
                </a:solidFill>
                <a:effectLst/>
                <a:latin typeface="+mn-lt"/>
                <a:ea typeface="+mn-ea"/>
                <a:cs typeface="+mn-cs"/>
              </a:rPr>
              <a:t> step is to </a:t>
            </a:r>
            <a:r>
              <a:rPr lang="en-US" sz="1200" i="1" kern="1200" dirty="0">
                <a:solidFill>
                  <a:schemeClr val="tx1"/>
                </a:solidFill>
                <a:effectLst/>
                <a:latin typeface="+mn-lt"/>
                <a:ea typeface="+mn-ea"/>
                <a:cs typeface="+mn-cs"/>
              </a:rPr>
              <a:t>“Get safe.” If your boundary is not respected, leave the situation or get help from someone you trust as soon as you can. Who could you tell if your boundary was crossed? Where are they on your relationship map? </a:t>
            </a:r>
          </a:p>
          <a:p>
            <a:pPr marL="0" lvl="1"/>
            <a:endParaRPr lang="en-US" sz="1200" i="1"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pPr marL="0" lvl="1"/>
            <a:endParaRPr lang="en-US" sz="1200" i="1" kern="1200" dirty="0">
              <a:solidFill>
                <a:schemeClr val="tx1"/>
              </a:solidFill>
              <a:effectLst/>
              <a:latin typeface="+mn-lt"/>
              <a:ea typeface="+mn-ea"/>
              <a:cs typeface="+mn-cs"/>
            </a:endParaRPr>
          </a:p>
          <a:p>
            <a:pPr marL="0" lvl="1"/>
            <a:r>
              <a:rPr lang="en-US" sz="1200" i="1" kern="1200" dirty="0">
                <a:solidFill>
                  <a:schemeClr val="tx1"/>
                </a:solidFill>
                <a:effectLst/>
                <a:latin typeface="+mn-lt"/>
                <a:ea typeface="+mn-ea"/>
                <a:cs typeface="+mn-cs"/>
              </a:rPr>
              <a:t>You could talk to someone in your inner green circle of most trusted people</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If someone is hurting you or making you uncomfortable it is important to tell someone you trust so you can get help. If the first person you tell does not believe you, tell a different adult from your inner green circle of trust. Keep telling adults what’s happening until someone believes you and helps you.</a:t>
            </a:r>
          </a:p>
          <a:p>
            <a:pPr marL="0" lvl="1"/>
            <a:endParaRPr lang="en-US" sz="1200" i="1" kern="1200" dirty="0">
              <a:solidFill>
                <a:schemeClr val="tx1"/>
              </a:solidFill>
              <a:effectLst/>
              <a:latin typeface="+mn-lt"/>
              <a:ea typeface="+mn-ea"/>
              <a:cs typeface="+mn-cs"/>
            </a:endParaRPr>
          </a:p>
          <a:p>
            <a:pPr marL="0" lvl="1"/>
            <a:r>
              <a:rPr lang="en-US" sz="1200" b="0" i="1" kern="1200" dirty="0">
                <a:solidFill>
                  <a:schemeClr val="tx1"/>
                </a:solidFill>
                <a:effectLst/>
                <a:latin typeface="+mn-lt"/>
                <a:ea typeface="+mn-ea"/>
                <a:cs typeface="+mn-cs"/>
              </a:rPr>
              <a:t>Who could you talk to if you are at school? </a:t>
            </a:r>
            <a:r>
              <a:rPr lang="en-US" sz="1200" b="0" i="0" kern="1200" dirty="0">
                <a:solidFill>
                  <a:schemeClr val="tx1"/>
                </a:solidFill>
                <a:effectLst/>
                <a:latin typeface="+mn-lt"/>
                <a:ea typeface="+mn-ea"/>
                <a:cs typeface="+mn-cs"/>
              </a:rPr>
              <a:t>Examples: a teacher, counselor, assistant principal or principal.</a:t>
            </a:r>
          </a:p>
          <a:p>
            <a:pPr marL="0" lvl="1"/>
            <a:r>
              <a:rPr lang="en-US" sz="1200" b="0" i="1" kern="1200" dirty="0">
                <a:solidFill>
                  <a:schemeClr val="tx1"/>
                </a:solidFill>
                <a:effectLst/>
                <a:latin typeface="+mn-lt"/>
                <a:ea typeface="+mn-ea"/>
                <a:cs typeface="+mn-cs"/>
              </a:rPr>
              <a:t>Who could you talk to if you are on the bus?</a:t>
            </a:r>
            <a:r>
              <a:rPr lang="en-US" sz="1200" b="0" i="0" kern="1200" dirty="0">
                <a:solidFill>
                  <a:schemeClr val="tx1"/>
                </a:solidFill>
                <a:effectLst/>
                <a:latin typeface="+mn-lt"/>
                <a:ea typeface="+mn-ea"/>
                <a:cs typeface="+mn-cs"/>
              </a:rPr>
              <a:t> Examples: bus monitor or bus driver.</a:t>
            </a:r>
          </a:p>
          <a:p>
            <a:pPr marL="0" lvl="1"/>
            <a:r>
              <a:rPr lang="en-US" sz="1200" b="0" i="1" kern="1200" dirty="0">
                <a:solidFill>
                  <a:schemeClr val="tx1"/>
                </a:solidFill>
                <a:effectLst/>
                <a:latin typeface="+mn-lt"/>
                <a:ea typeface="+mn-ea"/>
                <a:cs typeface="+mn-cs"/>
              </a:rPr>
              <a:t>How about if you are out in the community, like a store or the park? </a:t>
            </a:r>
            <a:r>
              <a:rPr lang="en-US" sz="1200" b="0" i="0" kern="1200" dirty="0">
                <a:solidFill>
                  <a:schemeClr val="tx1"/>
                </a:solidFill>
                <a:effectLst/>
                <a:latin typeface="+mn-lt"/>
                <a:ea typeface="+mn-ea"/>
                <a:cs typeface="+mn-cs"/>
              </a:rPr>
              <a:t>Examples: a store employee, security guard, an adult you trust who comes with you to the park.        </a:t>
            </a:r>
            <a:endParaRPr lang="en-US" b="0" i="0" dirty="0">
              <a:effectLst/>
            </a:endParaRPr>
          </a:p>
          <a:p>
            <a:pPr marL="0" lvl="2"/>
            <a:endParaRPr lang="en-US" sz="1200" b="0" i="0" kern="1200" dirty="0">
              <a:solidFill>
                <a:schemeClr val="tx1"/>
              </a:solidFill>
              <a:effectLst/>
              <a:latin typeface="+mn-lt"/>
              <a:ea typeface="+mn-ea"/>
              <a:cs typeface="+mn-cs"/>
            </a:endParaRPr>
          </a:p>
          <a:p>
            <a:pPr marL="0" lvl="2"/>
            <a:r>
              <a:rPr lang="en-US" sz="1200" i="0" kern="1200" dirty="0">
                <a:solidFill>
                  <a:schemeClr val="tx1"/>
                </a:solidFill>
                <a:effectLst/>
                <a:latin typeface="+mn-lt"/>
                <a:ea typeface="+mn-ea"/>
                <a:cs typeface="+mn-cs"/>
              </a:rPr>
              <a:t>Note: You can also look up the local domestic violence and/or rape crisis center in your area. They probably have a toll-free hotline that is available 24/7 for individuals whose relationship boundaries have been crossed. </a:t>
            </a:r>
            <a:r>
              <a:rPr lang="en-US" sz="1800" dirty="0">
                <a:effectLst/>
                <a:latin typeface="Tahoma" panose="020B0604030504040204" pitchFamily="34" charset="0"/>
                <a:ea typeface="Arial" panose="020B0604020202020204" pitchFamily="34" charset="0"/>
              </a:rPr>
              <a:t>Or you can look up Love Is Respect, a project of the National Domestic Violence Hotline which offers 24/7 information, support, and advocacy to young people between the ages of 13 and 26 who have questions or concerns about their romantic relationships. They can also provide support to concerned friends and family members, teachers, counselors, and other service providers through the same free and confidential services via phone, text, and live chat. </a:t>
            </a:r>
          </a:p>
          <a:p>
            <a:pPr marL="0" lvl="2"/>
            <a:endParaRPr lang="en-US" sz="1200" i="1" kern="1200" dirty="0">
              <a:solidFill>
                <a:schemeClr val="tx1"/>
              </a:solidFill>
              <a:effectLst/>
              <a:latin typeface="+mn-lt"/>
              <a:ea typeface="+mn-ea"/>
              <a:cs typeface="+mn-cs"/>
            </a:endParaRPr>
          </a:p>
          <a:p>
            <a:pPr marL="0" lvl="2"/>
            <a:r>
              <a:rPr lang="en-US" sz="1200" i="0" kern="1200" dirty="0">
                <a:solidFill>
                  <a:schemeClr val="tx1"/>
                </a:solidFill>
                <a:effectLst/>
                <a:latin typeface="+mn-lt"/>
                <a:ea typeface="+mn-ea"/>
                <a:cs typeface="+mn-cs"/>
              </a:rPr>
              <a:t>Say:</a:t>
            </a:r>
            <a:r>
              <a:rPr lang="en-US" sz="1200" i="1" kern="1200" dirty="0">
                <a:solidFill>
                  <a:schemeClr val="tx1"/>
                </a:solidFill>
                <a:effectLst/>
                <a:latin typeface="+mn-lt"/>
                <a:ea typeface="+mn-ea"/>
                <a:cs typeface="+mn-cs"/>
              </a:rPr>
              <a:t> In an emergency, you can also call 911. An emergency means you</a:t>
            </a:r>
            <a:r>
              <a:rPr lang="en-US" sz="1200" i="1" kern="1200" baseline="0" dirty="0">
                <a:solidFill>
                  <a:schemeClr val="tx1"/>
                </a:solidFill>
                <a:effectLst/>
                <a:latin typeface="+mn-lt"/>
                <a:ea typeface="+mn-ea"/>
                <a:cs typeface="+mn-cs"/>
              </a:rPr>
              <a:t> are unsafe and need help right away.</a:t>
            </a:r>
            <a:r>
              <a:rPr lang="en-US" sz="1200" i="1" kern="1200" dirty="0">
                <a:solidFill>
                  <a:schemeClr val="tx1"/>
                </a:solidFill>
                <a:effectLst/>
                <a:latin typeface="+mn-lt"/>
                <a:ea typeface="+mn-ea"/>
                <a:cs typeface="+mn-cs"/>
              </a:rPr>
              <a:t> When you call 911, it can help to tell the person who answers the phone that you have a disability. When the police get there, they will know about your disability and might be better able to help you. When you call</a:t>
            </a:r>
            <a:r>
              <a:rPr lang="en-US" sz="1200" i="1" kern="1200" baseline="0" dirty="0">
                <a:solidFill>
                  <a:schemeClr val="tx1"/>
                </a:solidFill>
                <a:effectLst/>
                <a:latin typeface="+mn-lt"/>
                <a:ea typeface="+mn-ea"/>
                <a:cs typeface="+mn-cs"/>
              </a:rPr>
              <a:t> 911, the police or an ambulance might come.</a:t>
            </a:r>
          </a:p>
          <a:p>
            <a:pPr marL="0" lvl="2"/>
            <a:endParaRPr lang="en-US" i="1" dirty="0">
              <a:effectLst/>
            </a:endParaRPr>
          </a:p>
          <a:p>
            <a:pPr marL="0" lvl="2"/>
            <a:r>
              <a:rPr lang="en-US" sz="1200" i="0" kern="1200" dirty="0">
                <a:solidFill>
                  <a:schemeClr val="tx1"/>
                </a:solidFill>
                <a:effectLst/>
                <a:latin typeface="+mn-lt"/>
                <a:ea typeface="+mn-ea"/>
                <a:cs typeface="+mn-cs"/>
              </a:rPr>
              <a:t>Note: We have told students they can tell 911</a:t>
            </a:r>
            <a:r>
              <a:rPr lang="en-US" sz="1200" i="0" kern="1200" baseline="0" dirty="0">
                <a:solidFill>
                  <a:schemeClr val="tx1"/>
                </a:solidFill>
                <a:effectLst/>
                <a:latin typeface="+mn-lt"/>
                <a:ea typeface="+mn-ea"/>
                <a:cs typeface="+mn-cs"/>
              </a:rPr>
              <a:t> dispatchers about their disability</a:t>
            </a:r>
            <a:r>
              <a:rPr lang="en-US" sz="1200" i="0" kern="1200" dirty="0">
                <a:solidFill>
                  <a:schemeClr val="tx1"/>
                </a:solidFill>
                <a:effectLst/>
                <a:latin typeface="+mn-lt"/>
                <a:ea typeface="+mn-ea"/>
                <a:cs typeface="+mn-cs"/>
              </a:rPr>
              <a:t> because we believe that emergency personnel responding to this call may be better equipped to respond if they have this information. Unfortunately, there have been some cases where law enforcement has responded to people with disabilities and misinterpreted some of their disability signs (ex: slurred speech, not responding to commands, not making eye contact). We believe</a:t>
            </a:r>
            <a:r>
              <a:rPr lang="en-US" sz="1200" i="0" kern="1200" baseline="0" dirty="0">
                <a:solidFill>
                  <a:schemeClr val="tx1"/>
                </a:solidFill>
                <a:effectLst/>
                <a:latin typeface="+mn-lt"/>
                <a:ea typeface="+mn-ea"/>
                <a:cs typeface="+mn-cs"/>
              </a:rPr>
              <a:t> </a:t>
            </a:r>
            <a:r>
              <a:rPr lang="en-US" sz="1200" i="0" kern="1200" dirty="0">
                <a:solidFill>
                  <a:schemeClr val="tx1"/>
                </a:solidFill>
                <a:effectLst/>
                <a:latin typeface="+mn-lt"/>
                <a:ea typeface="+mn-ea"/>
                <a:cs typeface="+mn-cs"/>
              </a:rPr>
              <a:t>that being able to tell 911 that the student has a disability is an important part of self-advocacy and safety. </a:t>
            </a:r>
          </a:p>
          <a:p>
            <a:pPr marL="0" lvl="2"/>
            <a:endParaRPr lang="en-US" sz="1200" i="0" kern="1200" dirty="0">
              <a:solidFill>
                <a:schemeClr val="tx1"/>
              </a:solidFill>
              <a:effectLst/>
              <a:latin typeface="+mn-lt"/>
              <a:ea typeface="+mn-ea"/>
              <a:cs typeface="+mn-cs"/>
            </a:endParaRPr>
          </a:p>
          <a:p>
            <a:pPr marL="0" lvl="2"/>
            <a:r>
              <a:rPr lang="en-US" sz="1200" i="0" kern="1200" dirty="0">
                <a:solidFill>
                  <a:schemeClr val="tx1"/>
                </a:solidFill>
                <a:effectLst/>
                <a:latin typeface="+mn-lt"/>
                <a:ea typeface="+mn-ea"/>
                <a:cs typeface="+mn-cs"/>
              </a:rPr>
              <a:t>At the time the original curriculum was written for the 18+ population (2026), many communities were having discussions about police violence. Data analysis shows that people with disabilities experience police violence at higher rates than people without disabilities, and this is especially true for people with disabilities who are also people of color. While we believe that including 911 in safety planning is still a valuable resource, especially because it is such a widely known number that is relatively easy to remember, we also acknowledge that calling law enforcement may not feel safe to all students. If a student expresses concerns about safety when calling 911, you can have a discussion with the class about the pros and cons of calling law enforcement. Ultimately, emphasize that the student has the right to decide what steps feel the safest for them to take after their boundary has been crossed. An important part of self-advocacy for teens with disabilities is being able to identify who and what makes them feel most safe. Although we will do</a:t>
            </a:r>
            <a:r>
              <a:rPr lang="en-US" sz="1200" i="0" kern="1200" baseline="0" dirty="0">
                <a:solidFill>
                  <a:schemeClr val="tx1"/>
                </a:solidFill>
                <a:effectLst/>
                <a:latin typeface="+mn-lt"/>
                <a:ea typeface="+mn-ea"/>
                <a:cs typeface="+mn-cs"/>
              </a:rPr>
              <a:t> all that we can to increase and support safety in relationships – we </a:t>
            </a:r>
            <a:r>
              <a:rPr lang="en-US" sz="1200" i="0" kern="1200" dirty="0">
                <a:solidFill>
                  <a:schemeClr val="tx1"/>
                </a:solidFill>
                <a:effectLst/>
                <a:latin typeface="+mn-lt"/>
                <a:ea typeface="+mn-ea"/>
                <a:cs typeface="+mn-cs"/>
              </a:rPr>
              <a:t>can never</a:t>
            </a:r>
            <a:r>
              <a:rPr lang="en-US" sz="1200" i="0" kern="1200" baseline="0" dirty="0">
                <a:solidFill>
                  <a:schemeClr val="tx1"/>
                </a:solidFill>
                <a:effectLst/>
                <a:latin typeface="+mn-lt"/>
                <a:ea typeface="+mn-ea"/>
                <a:cs typeface="+mn-cs"/>
              </a:rPr>
              <a:t> promise safety or that a person will never be hurt again in a relationship. Unfortunately, no one has that kind l of power. </a:t>
            </a:r>
            <a:endParaRPr lang="en-US" i="0"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39</a:t>
            </a:fld>
            <a:endParaRPr lang="en-US" dirty="0"/>
          </a:p>
        </p:txBody>
      </p:sp>
    </p:spTree>
    <p:extLst>
      <p:ext uri="{BB962C8B-B14F-4D97-AF65-F5344CB8AC3E}">
        <p14:creationId xmlns:p14="http://schemas.microsoft.com/office/powerpoint/2010/main" val="2806000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Read the agenda. Alternatively, you can ask for a student volunteer to read the agenda.</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a:t>
            </a:fld>
            <a:endParaRPr lang="en-US" dirty="0"/>
          </a:p>
        </p:txBody>
      </p:sp>
    </p:spTree>
    <p:extLst>
      <p:ext uri="{BB962C8B-B14F-4D97-AF65-F5344CB8AC3E}">
        <p14:creationId xmlns:p14="http://schemas.microsoft.com/office/powerpoint/2010/main" val="27837384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Does anyone have any questions about today’s class? Remember, if </a:t>
            </a:r>
            <a:r>
              <a:rPr lang="en-US" sz="1200" i="1" kern="1200" dirty="0">
                <a:solidFill>
                  <a:schemeClr val="tx1"/>
                </a:solidFill>
                <a:effectLst/>
                <a:latin typeface="+mn-lt"/>
                <a:ea typeface="+mn-ea"/>
                <a:cs typeface="+mn-cs"/>
              </a:rPr>
              <a:t>you don’t want to ask your question out loud, you can write it on a notecard and leave it on your desk. You can also ask someone you trust to help you write your question on the notecard. I will pick up the notecards and will answer the questions the next time we meet. When I answer a question, I won’t tell anyone who asked it.</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40</a:t>
            </a:fld>
            <a:endParaRPr lang="en-US" dirty="0"/>
          </a:p>
        </p:txBody>
      </p:sp>
    </p:spTree>
    <p:extLst>
      <p:ext uri="{BB962C8B-B14F-4D97-AF65-F5344CB8AC3E}">
        <p14:creationId xmlns:p14="http://schemas.microsoft.com/office/powerpoint/2010/main" val="6750316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r>
              <a:rPr lang="en-US" baseline="0" dirty="0"/>
              <a:t> </a:t>
            </a:r>
            <a:r>
              <a:rPr lang="en-US" i="1" baseline="0" dirty="0"/>
              <a:t>Do your feelings let you know what you are cool and not cool with in your relationships? Hold a thumbs up for yes and a thumbs down for no.</a:t>
            </a:r>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endParaRPr lang="en-US" i="0" baseline="0" dirty="0"/>
          </a:p>
          <a:p>
            <a:r>
              <a:rPr lang="en-US" i="0" baseline="0" dirty="0"/>
              <a:t>Say: </a:t>
            </a:r>
            <a:r>
              <a:rPr lang="en-US" i="1" baseline="0" dirty="0"/>
              <a:t>Yes! Remember, the first step of our Boundaries Guide is to “Trust your feelings!” If someone does something that makes you feel sad, mad, scared, nervous, or grossed out, pay attention. Your feelings are letting you know that someone did something that was not cool. This is a boundary crossing.</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41</a:t>
            </a:fld>
            <a:endParaRPr lang="en-US" dirty="0"/>
          </a:p>
        </p:txBody>
      </p:sp>
    </p:spTree>
    <p:extLst>
      <p:ext uri="{BB962C8B-B14F-4D97-AF65-F5344CB8AC3E}">
        <p14:creationId xmlns:p14="http://schemas.microsoft.com/office/powerpoint/2010/main" val="33884184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r>
              <a:rPr lang="en-US" baseline="0" dirty="0"/>
              <a:t> </a:t>
            </a:r>
            <a:r>
              <a:rPr lang="en-US" i="1" baseline="0" dirty="0"/>
              <a:t>Do you have the right to say NO! to anyone or anything that crosses your boundary? Hold a thumbs up for yes and a thumbs down for no. </a:t>
            </a:r>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endParaRPr lang="en-US" i="0" baseline="0" dirty="0"/>
          </a:p>
          <a:p>
            <a:r>
              <a:rPr lang="en-US" i="0" baseline="0" dirty="0"/>
              <a:t>Say: </a:t>
            </a:r>
            <a:r>
              <a:rPr lang="en-US" i="1" baseline="0" dirty="0"/>
              <a:t>Yes, you always have the right to say NO! to anyone or anything that is not cool, or that crosses your boundary. The second step of our Boundaries Guide is to say your boundary. You can say your boundary by saying NO! or by using an I statement.</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42</a:t>
            </a:fld>
            <a:endParaRPr lang="en-US" dirty="0"/>
          </a:p>
        </p:txBody>
      </p:sp>
    </p:spTree>
    <p:extLst>
      <p:ext uri="{BB962C8B-B14F-4D97-AF65-F5344CB8AC3E}">
        <p14:creationId xmlns:p14="http://schemas.microsoft.com/office/powerpoint/2010/main" val="831395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r>
              <a:rPr lang="en-US" baseline="0" dirty="0"/>
              <a:t> </a:t>
            </a:r>
            <a:r>
              <a:rPr lang="en-US" i="1" baseline="0" dirty="0"/>
              <a:t>If someone crosses your boundary, the first step is to trust your feelings. The second step is to say your boundary. The third step is to what? Hold up one finger for “get safe,” two fingers for “take a nap,” and three fingers for “just ignore the person.”</a:t>
            </a:r>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endParaRPr lang="en-US" i="0" baseline="0" dirty="0"/>
          </a:p>
          <a:p>
            <a:r>
              <a:rPr lang="en-US" i="0" baseline="0" dirty="0"/>
              <a:t>Say: </a:t>
            </a:r>
            <a:r>
              <a:rPr lang="en-US" i="1" baseline="0" dirty="0"/>
              <a:t>The third step on the Boundaries Guide is to “get safe.” You can leave the situation as soon as possible. Talk to someone in your green circle of trust for help. In an emergency, you also have the option to call 911.</a:t>
            </a:r>
            <a:endParaRPr lang="en-US" i="0" baseline="0" dirty="0"/>
          </a:p>
        </p:txBody>
      </p:sp>
      <p:sp>
        <p:nvSpPr>
          <p:cNvPr id="4" name="Slide Number Placeholder 3"/>
          <p:cNvSpPr>
            <a:spLocks noGrp="1"/>
          </p:cNvSpPr>
          <p:nvPr>
            <p:ph type="sldNum" sz="quarter" idx="10"/>
          </p:nvPr>
        </p:nvSpPr>
        <p:spPr/>
        <p:txBody>
          <a:bodyPr/>
          <a:lstStyle/>
          <a:p>
            <a:fld id="{68BAA58B-7F68-4F22-A5B3-354C37D900B1}" type="slidenum">
              <a:rPr lang="en-US" smtClean="0"/>
              <a:t>43</a:t>
            </a:fld>
            <a:endParaRPr lang="en-US" dirty="0"/>
          </a:p>
        </p:txBody>
      </p:sp>
    </p:spTree>
    <p:extLst>
      <p:ext uri="{BB962C8B-B14F-4D97-AF65-F5344CB8AC3E}">
        <p14:creationId xmlns:p14="http://schemas.microsoft.com/office/powerpoint/2010/main" val="35691944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If you are being hurt, or if someone ever touches your body in a way that you don’t</a:t>
            </a:r>
            <a:r>
              <a:rPr lang="en-US" i="1" baseline="0" dirty="0"/>
              <a:t> like, you can get help. You did not do anything wrong, and you are not alone. You can get help by talking to an adult from your green circle of trust. If someone you care about is being hurt, you can also get help by talking to an adult from your inner green circle of trust. </a:t>
            </a:r>
            <a:r>
              <a:rPr lang="en-US" b="0" i="1" baseline="0" dirty="0"/>
              <a:t>If an emergency is happening, you can always call 911. If you call 911 for help, a police officer or an ambulance might come.</a:t>
            </a:r>
            <a:endParaRPr lang="en-US" i="1" baseline="0" dirty="0"/>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a:t>If the first person you tell doesn’t believe you or doesn’t get you help, keep telling adults you trust what is going on until you get the help you need.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44</a:t>
            </a:fld>
            <a:endParaRPr lang="en-US" dirty="0"/>
          </a:p>
        </p:txBody>
      </p:sp>
    </p:spTree>
    <p:extLst>
      <p:ext uri="{BB962C8B-B14F-4D97-AF65-F5344CB8AC3E}">
        <p14:creationId xmlns:p14="http://schemas.microsoft.com/office/powerpoint/2010/main" val="1710779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Does anyone remember what our power statement is?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Our</a:t>
            </a:r>
            <a:r>
              <a:rPr lang="en-US" sz="1200" i="1" kern="1200" baseline="0" dirty="0">
                <a:solidFill>
                  <a:schemeClr val="tx1"/>
                </a:solidFill>
                <a:effectLst/>
                <a:latin typeface="+mn-lt"/>
                <a:ea typeface="+mn-ea"/>
                <a:cs typeface="+mn-cs"/>
              </a:rPr>
              <a:t> power statement is </a:t>
            </a:r>
            <a:r>
              <a:rPr lang="en-US" sz="1200" i="1" kern="1200" dirty="0">
                <a:solidFill>
                  <a:schemeClr val="tx1"/>
                </a:solidFill>
                <a:effectLst/>
                <a:latin typeface="+mn-lt"/>
                <a:ea typeface="+mn-ea"/>
                <a:cs typeface="+mn-cs"/>
              </a:rPr>
              <a:t>“I know me best.” This means that each of you knows yourself better than anyone else does. Today</a:t>
            </a:r>
            <a:r>
              <a:rPr lang="en-US" sz="1200" i="1" kern="1200" baseline="0" dirty="0">
                <a:solidFill>
                  <a:schemeClr val="tx1"/>
                </a:solidFill>
                <a:effectLst/>
                <a:latin typeface="+mn-lt"/>
                <a:ea typeface="+mn-ea"/>
                <a:cs typeface="+mn-cs"/>
              </a:rPr>
              <a:t> we learned that you know your boundaries better than anyone else. </a:t>
            </a:r>
            <a:r>
              <a:rPr lang="en-US" sz="1200" i="1" kern="1200" dirty="0">
                <a:solidFill>
                  <a:schemeClr val="tx1"/>
                </a:solidFill>
                <a:effectLst/>
                <a:latin typeface="+mn-lt"/>
                <a:ea typeface="+mn-ea"/>
                <a:cs typeface="+mn-cs"/>
              </a:rPr>
              <a:t>Let’s gather together and on the count of three, say our power statement.</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Have each interested student put one hand in the middle of the circle. Ask for a student volunteer to count to three. After three, all participants say the power statement while lifting their hands into the air. Students</a:t>
            </a:r>
            <a:r>
              <a:rPr lang="en-US" sz="1200" i="0" kern="1200" baseline="0" dirty="0">
                <a:solidFill>
                  <a:schemeClr val="tx1"/>
                </a:solidFill>
                <a:effectLst/>
                <a:latin typeface="+mn-lt"/>
                <a:ea typeface="+mn-ea"/>
                <a:cs typeface="+mn-cs"/>
              </a:rPr>
              <a:t> can also stand in the circle without touching hands if they prefer.</a:t>
            </a:r>
            <a:endParaRPr lang="en-US" sz="1200" i="0" kern="1200" dirty="0">
              <a:solidFill>
                <a:schemeClr val="tx1"/>
              </a:solidFill>
              <a:effectLst/>
              <a:latin typeface="+mn-lt"/>
              <a:ea typeface="+mn-ea"/>
              <a:cs typeface="+mn-cs"/>
            </a:endParaRPr>
          </a:p>
          <a:p>
            <a:pPr lvl="0"/>
            <a:endParaRPr lang="en-US" sz="120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45</a:t>
            </a:fld>
            <a:endParaRPr lang="en-US" dirty="0"/>
          </a:p>
        </p:txBody>
      </p:sp>
    </p:spTree>
    <p:extLst>
      <p:ext uri="{BB962C8B-B14F-4D97-AF65-F5344CB8AC3E}">
        <p14:creationId xmlns:p14="http://schemas.microsoft.com/office/powerpoint/2010/main" val="30835864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SAFE would like to thank the Texas Council for Developmental Disabilities for the funding for this curriculum.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AA58B-7F68-4F22-A5B3-354C37D900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32994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47</a:t>
            </a:fld>
            <a:endParaRPr lang="en-US" dirty="0"/>
          </a:p>
        </p:txBody>
      </p:sp>
    </p:spTree>
    <p:extLst>
      <p:ext uri="{BB962C8B-B14F-4D97-AF65-F5344CB8AC3E}">
        <p14:creationId xmlns:p14="http://schemas.microsoft.com/office/powerpoint/2010/main" val="2680611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0" kern="1200" dirty="0">
                <a:solidFill>
                  <a:schemeClr val="tx1"/>
                </a:solidFill>
                <a:effectLst/>
                <a:latin typeface="+mn-lt"/>
                <a:ea typeface="+mn-ea"/>
                <a:cs typeface="+mn-cs"/>
              </a:rPr>
              <a:t>Say:</a:t>
            </a:r>
            <a:r>
              <a:rPr lang="en-US" sz="1200" i="1" kern="1200" dirty="0">
                <a:solidFill>
                  <a:schemeClr val="tx1"/>
                </a:solidFill>
                <a:effectLst/>
                <a:latin typeface="+mn-lt"/>
                <a:ea typeface="+mn-ea"/>
                <a:cs typeface="+mn-cs"/>
              </a:rPr>
              <a:t> Who wants to have healthy relationships? Raise your hand if you want healthy relationships.</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r>
              <a:rPr lang="en-US" b="1" i="0" baseline="0" dirty="0"/>
              <a:t> </a:t>
            </a:r>
          </a:p>
          <a:p>
            <a:pPr lvl="0"/>
            <a:endParaRPr lang="en-US" i="1" dirty="0">
              <a:effectLst/>
            </a:endParaRPr>
          </a:p>
          <a:p>
            <a:pPr lvl="0"/>
            <a:r>
              <a:rPr lang="en-US" sz="1200" i="0" kern="1200" dirty="0">
                <a:solidFill>
                  <a:schemeClr val="tx1"/>
                </a:solidFill>
                <a:effectLst/>
                <a:latin typeface="+mn-lt"/>
                <a:ea typeface="+mn-ea"/>
                <a:cs typeface="+mn-cs"/>
              </a:rPr>
              <a:t>Say:</a:t>
            </a:r>
            <a:r>
              <a:rPr lang="en-US" sz="1200" i="1" kern="1200" dirty="0">
                <a:solidFill>
                  <a:schemeClr val="tx1"/>
                </a:solidFill>
                <a:effectLst/>
                <a:latin typeface="+mn-lt"/>
                <a:ea typeface="+mn-ea"/>
                <a:cs typeface="+mn-cs"/>
              </a:rPr>
              <a:t> Yes! We all want healthy relationships. One thing you</a:t>
            </a:r>
            <a:r>
              <a:rPr lang="en-US" sz="1200" i="1" kern="1200" baseline="0" dirty="0">
                <a:solidFill>
                  <a:schemeClr val="tx1"/>
                </a:solidFill>
                <a:effectLst/>
                <a:latin typeface="+mn-lt"/>
                <a:ea typeface="+mn-ea"/>
                <a:cs typeface="+mn-cs"/>
              </a:rPr>
              <a:t> need to have healthy relationships is something called b</a:t>
            </a:r>
            <a:r>
              <a:rPr lang="en-US" sz="1200" i="1" kern="1200" dirty="0">
                <a:solidFill>
                  <a:schemeClr val="tx1"/>
                </a:solidFill>
                <a:effectLst/>
                <a:latin typeface="+mn-lt"/>
                <a:ea typeface="+mn-ea"/>
                <a:cs typeface="+mn-cs"/>
              </a:rPr>
              <a:t>oundaries. Boundaries are how you know what you’re okay with and what you’re not okay with in your relationships. Look at your Relationship Map that you made in our last class. Boundaries help you feel safe and good with your friends, family, coworkers, and everyone else on your Relationship Map.</a:t>
            </a:r>
            <a:endParaRPr lang="en-US" i="1"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5</a:t>
            </a:fld>
            <a:endParaRPr lang="en-US" dirty="0"/>
          </a:p>
        </p:txBody>
      </p:sp>
    </p:spTree>
    <p:extLst>
      <p:ext uri="{BB962C8B-B14F-4D97-AF65-F5344CB8AC3E}">
        <p14:creationId xmlns:p14="http://schemas.microsoft.com/office/powerpoint/2010/main" val="2664001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752850"/>
          </a:xfrm>
        </p:spPr>
        <p:txBody>
          <a:bodyPr/>
          <a:lstStyle/>
          <a:p>
            <a:r>
              <a:rPr lang="en-US" dirty="0"/>
              <a:t>Say: </a:t>
            </a:r>
            <a:r>
              <a:rPr lang="en-US" i="1" dirty="0"/>
              <a:t>When someone</a:t>
            </a:r>
            <a:r>
              <a:rPr lang="en-US" i="1" baseline="0" dirty="0"/>
              <a:t> does something that you are not okay with, this is called crossing a boundary. For example, it might cross your boundaries if a stranger sits super close to you on the bus. How would that make you feel?</a:t>
            </a:r>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r>
              <a:rPr lang="en-US" b="1" i="0" baseline="0" dirty="0"/>
              <a:t> </a:t>
            </a:r>
          </a:p>
          <a:p>
            <a:endParaRPr lang="en-US" i="1" baseline="0" dirty="0"/>
          </a:p>
          <a:p>
            <a:r>
              <a:rPr lang="en-US" i="0" baseline="0" dirty="0"/>
              <a:t>Say: </a:t>
            </a:r>
            <a:r>
              <a:rPr lang="en-US" i="1" baseline="0" dirty="0"/>
              <a:t>You might feel weird or mad if a stranger sits too close to you on the bus. Another thing that might cross your boundaries is if your friend tries to pressure you, or force you, to do something that you don’t want to do. How would you feel if your friend was trying to pressure you to do something you didn’t want to do?</a:t>
            </a:r>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r>
              <a:rPr lang="en-US" b="1" i="0" baseline="0" dirty="0"/>
              <a:t> </a:t>
            </a:r>
          </a:p>
          <a:p>
            <a:endParaRPr lang="en-US" i="1" baseline="0" dirty="0"/>
          </a:p>
          <a:p>
            <a:r>
              <a:rPr lang="en-US" i="0" baseline="0" dirty="0"/>
              <a:t>Say: </a:t>
            </a:r>
            <a:r>
              <a:rPr lang="en-US" i="1" baseline="0" dirty="0"/>
              <a:t>You might feel scared or hurt if your friend is pressuring you to do something you don’t want to do. If you are feeling strong feelings like the ones on the screen—grossed out, nervous, sad, mad, or scared—this is a sign that someone may have crossed your boundaries. It’s super important to pay attention to how you’re feeling. This lets you know what you are okay with and not okay with in your relationships.</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6</a:t>
            </a:fld>
            <a:endParaRPr lang="en-US" dirty="0"/>
          </a:p>
        </p:txBody>
      </p:sp>
    </p:spTree>
    <p:extLst>
      <p:ext uri="{BB962C8B-B14F-4D97-AF65-F5344CB8AC3E}">
        <p14:creationId xmlns:p14="http://schemas.microsoft.com/office/powerpoint/2010/main" val="3147452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Now that we have talked a little about what boundaries are, we are going to play a game called Cool or Not Cool. In this game, you’ll</a:t>
            </a:r>
            <a:r>
              <a:rPr lang="en-US" sz="1200" i="1" kern="1200" baseline="0" dirty="0">
                <a:solidFill>
                  <a:schemeClr val="tx1"/>
                </a:solidFill>
                <a:effectLst/>
                <a:latin typeface="+mn-lt"/>
                <a:ea typeface="+mn-ea"/>
                <a:cs typeface="+mn-cs"/>
              </a:rPr>
              <a:t> get to think about what your boundaries are!</a:t>
            </a:r>
            <a:endParaRPr lang="en-US" i="1" dirty="0"/>
          </a:p>
        </p:txBody>
      </p:sp>
      <p:sp>
        <p:nvSpPr>
          <p:cNvPr id="4" name="Slide Number Placeholder 3"/>
          <p:cNvSpPr>
            <a:spLocks noGrp="1"/>
          </p:cNvSpPr>
          <p:nvPr>
            <p:ph type="sldNum" sz="quarter" idx="10"/>
          </p:nvPr>
        </p:nvSpPr>
        <p:spPr/>
        <p:txBody>
          <a:bodyPr/>
          <a:lstStyle/>
          <a:p>
            <a:fld id="{68BAA58B-7F68-4F22-A5B3-354C37D900B1}" type="slidenum">
              <a:rPr lang="en-US" smtClean="0"/>
              <a:t>7</a:t>
            </a:fld>
            <a:endParaRPr lang="en-US" dirty="0"/>
          </a:p>
        </p:txBody>
      </p:sp>
    </p:spTree>
    <p:extLst>
      <p:ext uri="{BB962C8B-B14F-4D97-AF65-F5344CB8AC3E}">
        <p14:creationId xmlns:p14="http://schemas.microsoft.com/office/powerpoint/2010/main" val="918998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For this game, you can use a dry erase board and dry</a:t>
            </a:r>
            <a:r>
              <a:rPr lang="en-US" sz="1200" kern="1200" baseline="0" dirty="0">
                <a:solidFill>
                  <a:schemeClr val="tx1"/>
                </a:solidFill>
                <a:effectLst/>
                <a:latin typeface="+mn-lt"/>
                <a:ea typeface="+mn-ea"/>
                <a:cs typeface="+mn-cs"/>
              </a:rPr>
              <a:t> erase markers, or chart paper and markers. If you are using a dry erase board, w</a:t>
            </a:r>
            <a:r>
              <a:rPr lang="en-US" sz="1200" kern="1200" dirty="0">
                <a:solidFill>
                  <a:schemeClr val="tx1"/>
                </a:solidFill>
                <a:effectLst/>
                <a:latin typeface="+mn-lt"/>
                <a:ea typeface="+mn-ea"/>
                <a:cs typeface="+mn-cs"/>
              </a:rPr>
              <a:t>rite “Cool” on the left side and “Not Cool” on the right side. If you are using chart paper, write “Cool” on one piece and “Not cool”</a:t>
            </a:r>
            <a:r>
              <a:rPr lang="en-US" sz="1200" kern="1200" baseline="0" dirty="0">
                <a:solidFill>
                  <a:schemeClr val="tx1"/>
                </a:solidFill>
                <a:effectLst/>
                <a:latin typeface="+mn-lt"/>
                <a:ea typeface="+mn-ea"/>
                <a:cs typeface="+mn-cs"/>
              </a:rPr>
              <a:t> on another piece</a:t>
            </a:r>
            <a:r>
              <a:rPr lang="en-US" sz="1200" kern="1200" dirty="0">
                <a:solidFill>
                  <a:schemeClr val="tx1"/>
                </a:solidFill>
                <a:effectLst/>
                <a:latin typeface="+mn-lt"/>
                <a:ea typeface="+mn-ea"/>
                <a:cs typeface="+mn-cs"/>
              </a:rPr>
              <a:t>. </a:t>
            </a:r>
          </a:p>
          <a:p>
            <a:pPr lvl="0"/>
            <a:endParaRPr lang="en-US" dirty="0">
              <a:effectLst/>
            </a:endParaRPr>
          </a:p>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We are going to play a game to help you think about boundaries. You are going to work with a partner. In just a minute, I will give you and your partner a card. Read what it says on your card or ask for help reading your card and then decide if the behavior</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on your card crosses your boundaries. </a:t>
            </a:r>
          </a:p>
          <a:p>
            <a:pPr lvl="0"/>
            <a:endParaRPr lang="en-US" i="1" dirty="0"/>
          </a:p>
          <a:p>
            <a:pPr lvl="0"/>
            <a:r>
              <a:rPr lang="en-US" sz="1200" i="1" kern="1200" dirty="0">
                <a:solidFill>
                  <a:schemeClr val="tx1"/>
                </a:solidFill>
                <a:effectLst/>
                <a:latin typeface="+mn-lt"/>
                <a:ea typeface="+mn-ea"/>
                <a:cs typeface="+mn-cs"/>
              </a:rPr>
              <a:t>Is it cool or not cool? Thumbs up or thumbs down? After you’ve decided, you and your partner can come up to the front and tape your card on whichever side you think it belongs. </a:t>
            </a:r>
            <a:endParaRPr lang="en-US" i="1" dirty="0">
              <a:effectLst/>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Assist students as needed to find a partner</a:t>
            </a:r>
            <a:r>
              <a:rPr lang="en-US" dirty="0"/>
              <a:t> </a:t>
            </a:r>
            <a:r>
              <a:rPr lang="en-US" sz="1200" kern="1200" dirty="0">
                <a:solidFill>
                  <a:schemeClr val="tx1"/>
                </a:solidFill>
                <a:effectLst/>
                <a:latin typeface="+mn-lt"/>
                <a:ea typeface="+mn-ea"/>
                <a:cs typeface="+mn-cs"/>
              </a:rPr>
              <a:t>and give each pair</a:t>
            </a:r>
            <a:r>
              <a:rPr lang="en-US" sz="1200" kern="1200" baseline="0" dirty="0">
                <a:solidFill>
                  <a:schemeClr val="tx1"/>
                </a:solidFill>
                <a:effectLst/>
                <a:latin typeface="+mn-lt"/>
                <a:ea typeface="+mn-ea"/>
                <a:cs typeface="+mn-cs"/>
              </a:rPr>
              <a:t> a Cool or Not Cool Game Card. Support students to </a:t>
            </a:r>
            <a:r>
              <a:rPr lang="en-US" sz="1200" kern="1200" dirty="0">
                <a:solidFill>
                  <a:schemeClr val="tx1"/>
                </a:solidFill>
                <a:effectLst/>
                <a:latin typeface="+mn-lt"/>
                <a:ea typeface="+mn-ea"/>
                <a:cs typeface="+mn-cs"/>
              </a:rPr>
              <a:t>read their card and decide if the behavior described on the card is “cool” or “not cool.” Partners can work through several cards as time allows.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8</a:t>
            </a:fld>
            <a:endParaRPr lang="en-US" dirty="0"/>
          </a:p>
        </p:txBody>
      </p:sp>
    </p:spTree>
    <p:extLst>
      <p:ext uri="{BB962C8B-B14F-4D97-AF65-F5344CB8AC3E}">
        <p14:creationId xmlns:p14="http://schemas.microsoft.com/office/powerpoint/2010/main" val="4202224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After all cards have been sorted by your students, go through each one with the class as a large group. There is one PowerPoint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slide for each of the Cool or Not Cool Game Cards. After you display the slide, look to see where the corresponding</a:t>
            </a:r>
            <a:r>
              <a:rPr lang="en-US" sz="1200" kern="1200" baseline="0" dirty="0">
                <a:solidFill>
                  <a:schemeClr val="tx1"/>
                </a:solidFill>
                <a:effectLst/>
                <a:latin typeface="+mn-lt"/>
                <a:ea typeface="+mn-ea"/>
                <a:cs typeface="+mn-cs"/>
              </a:rPr>
              <a:t> card is on the dry erase board or chart paper. </a:t>
            </a:r>
            <a:r>
              <a:rPr lang="en-US" sz="1200" kern="1200" dirty="0">
                <a:solidFill>
                  <a:schemeClr val="tx1"/>
                </a:solidFill>
                <a:effectLst/>
                <a:latin typeface="+mn-lt"/>
                <a:ea typeface="+mn-ea"/>
                <a:cs typeface="+mn-cs"/>
              </a:rPr>
              <a:t>Ask your class to give a “thumbs up” if they agree with the placement of the card, or a “thumbs down” if they don’t. Ask students to explain their thoughts if there is disagreement. Once</a:t>
            </a:r>
            <a:r>
              <a:rPr lang="en-US" sz="1200" kern="1200" baseline="0" dirty="0">
                <a:solidFill>
                  <a:schemeClr val="tx1"/>
                </a:solidFill>
                <a:effectLst/>
                <a:latin typeface="+mn-lt"/>
                <a:ea typeface="+mn-ea"/>
                <a:cs typeface="+mn-cs"/>
              </a:rPr>
              <a:t> the class has come to a consensus, you can press the</a:t>
            </a:r>
            <a:r>
              <a:rPr lang="en-US" sz="1200" kern="1200" dirty="0">
                <a:solidFill>
                  <a:schemeClr val="tx1"/>
                </a:solidFill>
                <a:effectLst/>
                <a:latin typeface="+mn-lt"/>
                <a:ea typeface="+mn-ea"/>
                <a:cs typeface="+mn-cs"/>
              </a:rPr>
              <a:t> space bar to reveal the correct answer. If needed, move the Cool or Not Cool Game</a:t>
            </a:r>
            <a:r>
              <a:rPr lang="en-US" sz="1200" kern="1200" baseline="0" dirty="0">
                <a:solidFill>
                  <a:schemeClr val="tx1"/>
                </a:solidFill>
                <a:effectLst/>
                <a:latin typeface="+mn-lt"/>
                <a:ea typeface="+mn-ea"/>
                <a:cs typeface="+mn-cs"/>
              </a:rPr>
              <a:t> Card to the correct side. </a:t>
            </a:r>
          </a:p>
          <a:p>
            <a:pPr lvl="0"/>
            <a:endParaRPr lang="en-US" sz="12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Sample talking points are included below: </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This</a:t>
            </a:r>
            <a:r>
              <a:rPr lang="en-US" sz="1200" i="1" kern="1200" baseline="0" dirty="0">
                <a:solidFill>
                  <a:schemeClr val="tx1"/>
                </a:solidFill>
                <a:effectLst/>
                <a:latin typeface="+mn-lt"/>
                <a:ea typeface="+mn-ea"/>
                <a:cs typeface="+mn-cs"/>
              </a:rPr>
              <a:t> is totally cool! Just because you are friends with someone, doesn’t mean they stop caring about their family and friends. It is okay for you or your friend to spend time alone, or to spend time with other friends or family, without the other person. This is a healthy boundary.</a:t>
            </a:r>
            <a:endParaRPr lang="en-US" i="1"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9</a:t>
            </a:fld>
            <a:endParaRPr lang="en-US" dirty="0"/>
          </a:p>
        </p:txBody>
      </p:sp>
    </p:spTree>
    <p:extLst>
      <p:ext uri="{BB962C8B-B14F-4D97-AF65-F5344CB8AC3E}">
        <p14:creationId xmlns:p14="http://schemas.microsoft.com/office/powerpoint/2010/main" val="2313940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3334438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2265580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2849434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877680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9330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9D5377-923F-4322-90A0-6BD1670A5961}" type="datetimeFigureOut">
              <a:rPr lang="en-US" smtClean="0"/>
              <a:t>5/1/26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1566961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9D5377-923F-4322-90A0-6BD1670A5961}" type="datetimeFigureOut">
              <a:rPr lang="en-US" smtClean="0"/>
              <a:t>5/1/26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2568938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9D5377-923F-4322-90A0-6BD1670A5961}" type="datetimeFigureOut">
              <a:rPr lang="en-US" smtClean="0"/>
              <a:t>5/1/26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2946020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D5377-923F-4322-90A0-6BD1670A5961}" type="datetimeFigureOut">
              <a:rPr lang="en-US" smtClean="0"/>
              <a:t>5/1/26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3601360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5/1/26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3888310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5/1/26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1159775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D5377-923F-4322-90A0-6BD1670A5961}" type="datetimeFigureOut">
              <a:rPr lang="en-US" smtClean="0"/>
              <a:t>5/1/26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1178E-0B9A-452E-9E86-EAE47CFDC566}" type="slidenum">
              <a:rPr lang="en-US" smtClean="0"/>
              <a:t>‹#›</a:t>
            </a:fld>
            <a:endParaRPr lang="en-US" dirty="0"/>
          </a:p>
        </p:txBody>
      </p:sp>
    </p:spTree>
    <p:extLst>
      <p:ext uri="{BB962C8B-B14F-4D97-AF65-F5344CB8AC3E}">
        <p14:creationId xmlns:p14="http://schemas.microsoft.com/office/powerpoint/2010/main" val="3982282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2.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4.png"/><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5.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6.pn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6.pn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8.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9.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0.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3.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2.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43.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microsoft.com/office/2018/10/relationships/comments" Target="../comments/modernComment_16E_FEEFBFBC.xml"/><Relationship Id="rId7"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43.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5.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3.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7.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8.pn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9.pn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60.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61.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62.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jpe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3.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6.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43.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4.jpeg"/><Relationship Id="rId5" Type="http://schemas.openxmlformats.org/officeDocument/2006/relationships/image" Target="../media/image29.png"/><Relationship Id="rId10" Type="http://schemas.openxmlformats.org/officeDocument/2006/relationships/image" Target="../media/image5.png"/><Relationship Id="rId4" Type="http://schemas.openxmlformats.org/officeDocument/2006/relationships/image" Target="../media/image28.png"/><Relationship Id="rId9"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4.jpeg"/><Relationship Id="rId5" Type="http://schemas.openxmlformats.org/officeDocument/2006/relationships/image" Target="../media/image29.png"/><Relationship Id="rId10" Type="http://schemas.openxmlformats.org/officeDocument/2006/relationships/image" Target="../media/image5.png"/><Relationship Id="rId4" Type="http://schemas.openxmlformats.org/officeDocument/2006/relationships/image" Target="../media/image28.png"/><Relationship Id="rId9"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65.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66.png"/><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65.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67.jpeg"/></Relationships>
</file>

<file path=ppt/slides/_rels/slide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4.jpeg"/><Relationship Id="rId5" Type="http://schemas.openxmlformats.org/officeDocument/2006/relationships/image" Target="../media/image29.png"/><Relationship Id="rId10" Type="http://schemas.openxmlformats.org/officeDocument/2006/relationships/image" Target="../media/image5.png"/><Relationship Id="rId4" Type="http://schemas.openxmlformats.org/officeDocument/2006/relationships/image" Target="../media/image28.png"/><Relationship Id="rId9" Type="http://schemas.openxmlformats.org/officeDocument/2006/relationships/image" Target="../media/image33.png"/></Relationships>
</file>

<file path=ppt/slides/_rels/slide4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69.png"/></Relationships>
</file>

<file path=ppt/slides/_rels/slide4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2.png"/><Relationship Id="rId4" Type="http://schemas.openxmlformats.org/officeDocument/2006/relationships/image" Target="../media/image71.png"/></Relationships>
</file>

<file path=ppt/slides/_rels/slide4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2.png"/><Relationship Id="rId4" Type="http://schemas.openxmlformats.org/officeDocument/2006/relationships/image" Target="../media/image71.png"/></Relationships>
</file>

<file path=ppt/slides/_rels/slide43.xml.rels><?xml version="1.0" encoding="UTF-8" standalone="yes"?>
<Relationships xmlns="http://schemas.openxmlformats.org/package/2006/relationships"><Relationship Id="rId3" Type="http://schemas.openxmlformats.org/officeDocument/2006/relationships/image" Target="../media/image70.jpeg"/><Relationship Id="rId7"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4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7.png"/><Relationship Id="rId4" Type="http://schemas.openxmlformats.org/officeDocument/2006/relationships/image" Target="../media/image67.jpeg"/></Relationships>
</file>

<file path=ppt/slides/_rels/slide4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0.png"/></Relationships>
</file>

<file path=ppt/slides/_rels/slide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4.jpeg"/><Relationship Id="rId5" Type="http://schemas.openxmlformats.org/officeDocument/2006/relationships/image" Target="../media/image29.png"/><Relationship Id="rId10" Type="http://schemas.openxmlformats.org/officeDocument/2006/relationships/image" Target="../media/image5.png"/><Relationship Id="rId4" Type="http://schemas.openxmlformats.org/officeDocument/2006/relationships/image" Target="../media/image28.png"/><Relationship Id="rId9"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7147" t="37681" r="37800" b="44734"/>
          <a:stretch/>
        </p:blipFill>
        <p:spPr>
          <a:xfrm>
            <a:off x="9939130" y="180921"/>
            <a:ext cx="1987826" cy="78648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6" y="0"/>
            <a:ext cx="12193905" cy="6858000"/>
          </a:xfrm>
          <a:prstGeom prst="rect">
            <a:avLst/>
          </a:prstGeom>
        </p:spPr>
      </p:pic>
      <p:sp>
        <p:nvSpPr>
          <p:cNvPr id="6" name="Footer Placeholder 3"/>
          <p:cNvSpPr txBox="1">
            <a:spLocks/>
          </p:cNvSpPr>
          <p:nvPr/>
        </p:nvSpPr>
        <p:spPr>
          <a:xfrm>
            <a:off x="8967435" y="6419850"/>
            <a:ext cx="3224565" cy="45447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
        <p:nvSpPr>
          <p:cNvPr id="8" name="TextBox 7">
            <a:extLst>
              <a:ext uri="{FF2B5EF4-FFF2-40B4-BE49-F238E27FC236}">
                <a16:creationId xmlns:a16="http://schemas.microsoft.com/office/drawing/2014/main" id="{81022BC1-31B7-A4F6-EC69-5283D645E037}"/>
              </a:ext>
            </a:extLst>
          </p:cNvPr>
          <p:cNvSpPr txBox="1"/>
          <p:nvPr/>
        </p:nvSpPr>
        <p:spPr>
          <a:xfrm>
            <a:off x="1456266" y="967409"/>
            <a:ext cx="6265334" cy="646331"/>
          </a:xfrm>
          <a:prstGeom prst="rect">
            <a:avLst/>
          </a:prstGeom>
          <a:noFill/>
          <a:ln w="19050">
            <a:noFill/>
          </a:ln>
        </p:spPr>
        <p:txBody>
          <a:bodyPr wrap="square" rtlCol="0">
            <a:spAutoFit/>
          </a:bodyPr>
          <a:lstStyle/>
          <a:p>
            <a:pPr algn="ctr"/>
            <a:r>
              <a:rPr lang="en-US" sz="3600" b="1" dirty="0">
                <a:latin typeface="Comic Sans MS" panose="030F0702030302020204" pitchFamily="66" charset="0"/>
                <a:cs typeface="Arial" panose="020B0604020202020204" pitchFamily="34" charset="0"/>
              </a:rPr>
              <a:t>for High School Students</a:t>
            </a:r>
          </a:p>
        </p:txBody>
      </p:sp>
    </p:spTree>
    <p:extLst>
      <p:ext uri="{BB962C8B-B14F-4D97-AF65-F5344CB8AC3E}">
        <p14:creationId xmlns:p14="http://schemas.microsoft.com/office/powerpoint/2010/main" val="180780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14748" y="-14748"/>
            <a:ext cx="2026025" cy="1613647"/>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86769" r="8073" b="22092"/>
          <a:stretch/>
        </p:blipFill>
        <p:spPr>
          <a:xfrm rot="16200000">
            <a:off x="5409042" y="-1242574"/>
            <a:ext cx="965877" cy="12049437"/>
          </a:xfrm>
          <a:prstGeom prst="rect">
            <a:avLst/>
          </a:prstGeom>
        </p:spPr>
      </p:pic>
      <p:grpSp>
        <p:nvGrpSpPr>
          <p:cNvPr id="10" name="Group 9"/>
          <p:cNvGrpSpPr/>
          <p:nvPr/>
        </p:nvGrpSpPr>
        <p:grpSpPr>
          <a:xfrm>
            <a:off x="4484494" y="4979588"/>
            <a:ext cx="3349180" cy="1451974"/>
            <a:chOff x="1836954" y="3491605"/>
            <a:chExt cx="3564835" cy="1641137"/>
          </a:xfrm>
        </p:grpSpPr>
        <p:sp>
          <p:nvSpPr>
            <p:cNvPr id="15" name="Rectangle 14"/>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sp>
          <p:nvSpPr>
            <p:cNvPr id="17" name="Title 1"/>
            <p:cNvSpPr txBox="1">
              <a:spLocks/>
            </p:cNvSpPr>
            <p:nvPr/>
          </p:nvSpPr>
          <p:spPr>
            <a:xfrm>
              <a:off x="3704749" y="3835107"/>
              <a:ext cx="1530756" cy="109700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Cool</a:t>
              </a:r>
            </a:p>
          </p:txBody>
        </p:sp>
      </p:gr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38" y="95109"/>
            <a:ext cx="8061712" cy="4544287"/>
          </a:xfrm>
          <a:prstGeom prst="rect">
            <a:avLst/>
          </a:prstGeom>
        </p:spPr>
      </p:pic>
      <p:sp>
        <p:nvSpPr>
          <p:cNvPr id="20" name="TextBox 19"/>
          <p:cNvSpPr txBox="1"/>
          <p:nvPr/>
        </p:nvSpPr>
        <p:spPr>
          <a:xfrm>
            <a:off x="7204589" y="1109727"/>
            <a:ext cx="4483510" cy="2062103"/>
          </a:xfrm>
          <a:prstGeom prst="rect">
            <a:avLst/>
          </a:prstGeom>
          <a:noFill/>
        </p:spPr>
        <p:txBody>
          <a:bodyPr wrap="square" rtlCol="0">
            <a:spAutoFit/>
          </a:bodyPr>
          <a:lstStyle/>
          <a:p>
            <a:pPr algn="ctr"/>
            <a:r>
              <a:rPr lang="en-US" sz="3200" b="1" dirty="0">
                <a:latin typeface="Tahoma" panose="020B0604030504040204" pitchFamily="34" charset="0"/>
                <a:ea typeface="Tahoma" panose="020B0604030504040204" pitchFamily="34" charset="0"/>
                <a:cs typeface="Tahoma" panose="020B0604030504040204" pitchFamily="34" charset="0"/>
              </a:rPr>
              <a:t>You tell your parents</a:t>
            </a:r>
          </a:p>
          <a:p>
            <a:pPr algn="ctr"/>
            <a:r>
              <a:rPr lang="en-US" sz="3200" b="1" dirty="0">
                <a:latin typeface="Tahoma" panose="020B0604030504040204" pitchFamily="34" charset="0"/>
                <a:ea typeface="Tahoma" panose="020B0604030504040204" pitchFamily="34" charset="0"/>
                <a:cs typeface="Tahoma" panose="020B0604030504040204" pitchFamily="34" charset="0"/>
              </a:rPr>
              <a:t>you need time alone in your room with the door closed.</a:t>
            </a:r>
          </a:p>
        </p:txBody>
      </p:sp>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3" name="Footer Placeholder 3"/>
          <p:cNvSpPr txBox="1">
            <a:spLocks/>
          </p:cNvSpPr>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90119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14748" y="-14748"/>
            <a:ext cx="2026025" cy="1613647"/>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86769" r="8073" b="22092"/>
          <a:stretch/>
        </p:blipFill>
        <p:spPr>
          <a:xfrm rot="16200000">
            <a:off x="5426037" y="-1487850"/>
            <a:ext cx="965877" cy="12049437"/>
          </a:xfrm>
          <a:prstGeom prst="rect">
            <a:avLst/>
          </a:prstGeom>
        </p:spPr>
      </p:pic>
      <p:grpSp>
        <p:nvGrpSpPr>
          <p:cNvPr id="11" name="Group 10"/>
          <p:cNvGrpSpPr/>
          <p:nvPr/>
        </p:nvGrpSpPr>
        <p:grpSpPr>
          <a:xfrm>
            <a:off x="4276468" y="4893911"/>
            <a:ext cx="3545129" cy="1489892"/>
            <a:chOff x="6790211" y="3503108"/>
            <a:chExt cx="3564835" cy="1643555"/>
          </a:xfrm>
        </p:grpSpPr>
        <p:sp>
          <p:nvSpPr>
            <p:cNvPr id="12" name="Rectangle 11"/>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14" name="Title 1"/>
            <p:cNvSpPr txBox="1">
              <a:spLocks/>
            </p:cNvSpPr>
            <p:nvPr/>
          </p:nvSpPr>
          <p:spPr>
            <a:xfrm>
              <a:off x="8573089" y="3835107"/>
              <a:ext cx="1530756" cy="109700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latin typeface="Tahoma" panose="020B0604030504040204" pitchFamily="34" charset="0"/>
                  <a:ea typeface="Tahoma" panose="020B0604030504040204" pitchFamily="34" charset="0"/>
                  <a:cs typeface="Tahoma" panose="020B0604030504040204" pitchFamily="34" charset="0"/>
                </a:rPr>
                <a:t>Not cool</a:t>
              </a:r>
            </a:p>
          </p:txBody>
        </p:sp>
      </p:grpSp>
      <p:pic>
        <p:nvPicPr>
          <p:cNvPr id="18" name="Picture 17"/>
          <p:cNvPicPr>
            <a:picLocks noChangeAspect="1"/>
          </p:cNvPicPr>
          <p:nvPr/>
        </p:nvPicPr>
        <p:blipFill rotWithShape="1">
          <a:blip r:embed="rId5">
            <a:extLst>
              <a:ext uri="{28A0092B-C50C-407E-A947-70E740481C1C}">
                <a14:useLocalDpi xmlns:a14="http://schemas.microsoft.com/office/drawing/2010/main" val="0"/>
              </a:ext>
            </a:extLst>
          </a:blip>
          <a:srcRect r="14643"/>
          <a:stretch/>
        </p:blipFill>
        <p:spPr>
          <a:xfrm>
            <a:off x="1032753" y="342938"/>
            <a:ext cx="5887370" cy="3887961"/>
          </a:xfrm>
          <a:prstGeom prst="rect">
            <a:avLst/>
          </a:prstGeom>
        </p:spPr>
      </p:pic>
      <p:sp>
        <p:nvSpPr>
          <p:cNvPr id="20" name="TextBox 19"/>
          <p:cNvSpPr txBox="1"/>
          <p:nvPr/>
        </p:nvSpPr>
        <p:spPr>
          <a:xfrm>
            <a:off x="7154920" y="1121724"/>
            <a:ext cx="4761779" cy="2062103"/>
          </a:xfrm>
          <a:prstGeom prst="rect">
            <a:avLst/>
          </a:prstGeom>
          <a:noFill/>
        </p:spPr>
        <p:txBody>
          <a:bodyPr wrap="square" rtlCol="0">
            <a:spAutoFit/>
          </a:bodyPr>
          <a:lstStyle/>
          <a:p>
            <a:pPr algn="ctr"/>
            <a:r>
              <a:rPr lang="en-US" sz="3200" b="1" dirty="0">
                <a:latin typeface="Tahoma" panose="020B0604030504040204" pitchFamily="34" charset="0"/>
                <a:ea typeface="Tahoma" panose="020B0604030504040204" pitchFamily="34" charset="0"/>
                <a:cs typeface="Tahoma" panose="020B0604030504040204" pitchFamily="34" charset="0"/>
              </a:rPr>
              <a:t>Your uncle says you should not</a:t>
            </a:r>
          </a:p>
          <a:p>
            <a:pPr algn="ctr"/>
            <a:r>
              <a:rPr lang="en-US" sz="3200" b="1" dirty="0">
                <a:latin typeface="Tahoma" panose="020B0604030504040204" pitchFamily="34" charset="0"/>
                <a:ea typeface="Tahoma" panose="020B0604030504040204" pitchFamily="34" charset="0"/>
                <a:cs typeface="Tahoma" panose="020B0604030504040204" pitchFamily="34" charset="0"/>
              </a:rPr>
              <a:t>eat cake because you will get fat.</a:t>
            </a:r>
          </a:p>
        </p:txBody>
      </p:sp>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7" name="Footer Placeholder 3"/>
          <p:cNvSpPr txBox="1">
            <a:spLocks/>
          </p:cNvSpPr>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31877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14748" y="-14748"/>
            <a:ext cx="2026025" cy="1613647"/>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86769" r="8073" b="22092"/>
          <a:stretch/>
        </p:blipFill>
        <p:spPr>
          <a:xfrm rot="16200000">
            <a:off x="5527032" y="-1406172"/>
            <a:ext cx="965877" cy="12049437"/>
          </a:xfrm>
          <a:prstGeom prst="rect">
            <a:avLst/>
          </a:prstGeom>
        </p:spPr>
      </p:pic>
      <p:grpSp>
        <p:nvGrpSpPr>
          <p:cNvPr id="11" name="Group 10"/>
          <p:cNvGrpSpPr/>
          <p:nvPr/>
        </p:nvGrpSpPr>
        <p:grpSpPr>
          <a:xfrm>
            <a:off x="4085273" y="4949009"/>
            <a:ext cx="3545129" cy="1489892"/>
            <a:chOff x="6790211" y="3503108"/>
            <a:chExt cx="3564835" cy="1643555"/>
          </a:xfrm>
        </p:grpSpPr>
        <p:sp>
          <p:nvSpPr>
            <p:cNvPr id="12" name="Rectangle 11"/>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14" name="Title 1"/>
            <p:cNvSpPr txBox="1">
              <a:spLocks/>
            </p:cNvSpPr>
            <p:nvPr/>
          </p:nvSpPr>
          <p:spPr>
            <a:xfrm>
              <a:off x="8573089" y="3835107"/>
              <a:ext cx="1530756" cy="109700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latin typeface="Tahoma" panose="020B0604030504040204" pitchFamily="34" charset="0"/>
                  <a:ea typeface="Tahoma" panose="020B0604030504040204" pitchFamily="34" charset="0"/>
                  <a:cs typeface="Tahoma" panose="020B0604030504040204" pitchFamily="34" charset="0"/>
                </a:rPr>
                <a:t>Not cool</a:t>
              </a:r>
            </a:p>
          </p:txBody>
        </p:sp>
      </p:grpSp>
      <p:pic>
        <p:nvPicPr>
          <p:cNvPr id="18" name="Picture 17"/>
          <p:cNvPicPr>
            <a:picLocks noChangeAspect="1"/>
          </p:cNvPicPr>
          <p:nvPr/>
        </p:nvPicPr>
        <p:blipFill rotWithShape="1">
          <a:blip r:embed="rId5">
            <a:extLst>
              <a:ext uri="{28A0092B-C50C-407E-A947-70E740481C1C}">
                <a14:useLocalDpi xmlns:a14="http://schemas.microsoft.com/office/drawing/2010/main" val="0"/>
              </a:ext>
            </a:extLst>
          </a:blip>
          <a:srcRect l="31292" r="26886"/>
          <a:stretch/>
        </p:blipFill>
        <p:spPr>
          <a:xfrm>
            <a:off x="2742435" y="120759"/>
            <a:ext cx="3115403" cy="4199021"/>
          </a:xfrm>
          <a:prstGeom prst="rect">
            <a:avLst/>
          </a:prstGeom>
        </p:spPr>
      </p:pic>
      <p:sp>
        <p:nvSpPr>
          <p:cNvPr id="20" name="TextBox 19"/>
          <p:cNvSpPr txBox="1"/>
          <p:nvPr/>
        </p:nvSpPr>
        <p:spPr>
          <a:xfrm>
            <a:off x="6050551" y="980727"/>
            <a:ext cx="4483510" cy="2062103"/>
          </a:xfrm>
          <a:prstGeom prst="rect">
            <a:avLst/>
          </a:prstGeom>
          <a:noFill/>
        </p:spPr>
        <p:txBody>
          <a:bodyPr wrap="square" rtlCol="0">
            <a:spAutoFit/>
          </a:bodyPr>
          <a:lstStyle/>
          <a:p>
            <a:pPr algn="ctr"/>
            <a:r>
              <a:rPr lang="en-US" sz="3200" b="1" dirty="0">
                <a:latin typeface="Tahoma" panose="020B0604030504040204" pitchFamily="34" charset="0"/>
                <a:ea typeface="Tahoma" panose="020B0604030504040204" pitchFamily="34" charset="0"/>
                <a:cs typeface="Tahoma" panose="020B0604030504040204" pitchFamily="34" charset="0"/>
              </a:rPr>
              <a:t>Your classmate asks for the passwords to your social media accounts.</a:t>
            </a:r>
          </a:p>
        </p:txBody>
      </p:sp>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7" name="Footer Placeholder 3"/>
          <p:cNvSpPr txBox="1">
            <a:spLocks/>
          </p:cNvSpPr>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1331611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14748" y="-14748"/>
            <a:ext cx="2026025" cy="1613647"/>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86769" r="8073" b="22092"/>
          <a:stretch/>
        </p:blipFill>
        <p:spPr>
          <a:xfrm rot="16200000">
            <a:off x="5506105" y="-1469114"/>
            <a:ext cx="965877" cy="12049437"/>
          </a:xfrm>
          <a:prstGeom prst="rect">
            <a:avLst/>
          </a:prstGeom>
        </p:spPr>
      </p:pic>
      <p:grpSp>
        <p:nvGrpSpPr>
          <p:cNvPr id="11" name="Group 10"/>
          <p:cNvGrpSpPr/>
          <p:nvPr/>
        </p:nvGrpSpPr>
        <p:grpSpPr>
          <a:xfrm>
            <a:off x="4173997" y="4886968"/>
            <a:ext cx="3545129" cy="1489892"/>
            <a:chOff x="6612563" y="3503108"/>
            <a:chExt cx="3564835" cy="1643555"/>
          </a:xfrm>
        </p:grpSpPr>
        <p:sp>
          <p:nvSpPr>
            <p:cNvPr id="12" name="Rectangle 11"/>
            <p:cNvSpPr/>
            <p:nvPr/>
          </p:nvSpPr>
          <p:spPr>
            <a:xfrm>
              <a:off x="6612563"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14" name="Title 1"/>
            <p:cNvSpPr txBox="1">
              <a:spLocks/>
            </p:cNvSpPr>
            <p:nvPr/>
          </p:nvSpPr>
          <p:spPr>
            <a:xfrm>
              <a:off x="8573089" y="3835107"/>
              <a:ext cx="1530756" cy="109700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latin typeface="Tahoma" panose="020B0604030504040204" pitchFamily="34" charset="0"/>
                  <a:ea typeface="Tahoma" panose="020B0604030504040204" pitchFamily="34" charset="0"/>
                  <a:cs typeface="Tahoma" panose="020B0604030504040204" pitchFamily="34" charset="0"/>
                </a:rPr>
                <a:t>Not cool</a:t>
              </a:r>
            </a:p>
          </p:txBody>
        </p:sp>
      </p:gr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7165" y="38840"/>
            <a:ext cx="7380887" cy="4160515"/>
          </a:xfrm>
          <a:prstGeom prst="rect">
            <a:avLst/>
          </a:prstGeom>
        </p:spPr>
      </p:pic>
      <p:sp>
        <p:nvSpPr>
          <p:cNvPr id="20" name="TextBox 19"/>
          <p:cNvSpPr txBox="1"/>
          <p:nvPr/>
        </p:nvSpPr>
        <p:spPr>
          <a:xfrm>
            <a:off x="7089753" y="805280"/>
            <a:ext cx="4924009" cy="1569660"/>
          </a:xfrm>
          <a:prstGeom prst="rect">
            <a:avLst/>
          </a:prstGeom>
          <a:noFill/>
        </p:spPr>
        <p:txBody>
          <a:bodyPr wrap="square" rtlCol="0">
            <a:spAutoFit/>
          </a:bodyPr>
          <a:lstStyle/>
          <a:p>
            <a:pPr algn="ctr"/>
            <a:r>
              <a:rPr lang="en-US" sz="3200" b="1" dirty="0">
                <a:latin typeface="Tahoma" panose="020B0604030504040204" pitchFamily="34" charset="0"/>
                <a:ea typeface="Tahoma" panose="020B0604030504040204" pitchFamily="34" charset="0"/>
                <a:cs typeface="Tahoma" panose="020B0604030504040204" pitchFamily="34" charset="0"/>
              </a:rPr>
              <a:t>Your coach yells at you because you made a mistake while playing.</a:t>
            </a:r>
          </a:p>
        </p:txBody>
      </p:sp>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7" name="Footer Placeholder 3"/>
          <p:cNvSpPr txBox="1">
            <a:spLocks/>
          </p:cNvSpPr>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17384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14748" y="-14748"/>
            <a:ext cx="2026025" cy="1613647"/>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86769" r="8073" b="22092"/>
          <a:stretch/>
        </p:blipFill>
        <p:spPr>
          <a:xfrm rot="16200000">
            <a:off x="5389992" y="-1390127"/>
            <a:ext cx="965877" cy="12049437"/>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752" y="340930"/>
            <a:ext cx="7320670" cy="4126571"/>
          </a:xfrm>
          <a:prstGeom prst="rect">
            <a:avLst/>
          </a:prstGeom>
        </p:spPr>
      </p:pic>
      <p:sp>
        <p:nvSpPr>
          <p:cNvPr id="20" name="TextBox 19"/>
          <p:cNvSpPr txBox="1"/>
          <p:nvPr/>
        </p:nvSpPr>
        <p:spPr>
          <a:xfrm>
            <a:off x="6379134" y="1141693"/>
            <a:ext cx="4991100" cy="2062103"/>
          </a:xfrm>
          <a:prstGeom prst="rect">
            <a:avLst/>
          </a:prstGeom>
          <a:noFill/>
        </p:spPr>
        <p:txBody>
          <a:bodyPr wrap="square" rtlCol="0">
            <a:spAutoFit/>
          </a:bodyPr>
          <a:lstStyle/>
          <a:p>
            <a:pPr algn="ctr"/>
            <a:r>
              <a:rPr lang="en-US" sz="3200" b="1" dirty="0">
                <a:latin typeface="Tahoma" panose="020B0604030504040204" pitchFamily="34" charset="0"/>
                <a:ea typeface="Tahoma" panose="020B0604030504040204" pitchFamily="34" charset="0"/>
                <a:cs typeface="Tahoma" panose="020B0604030504040204" pitchFamily="34" charset="0"/>
              </a:rPr>
              <a:t>Your friend slaps your butt and when you get mad, they say it was just a joke.</a:t>
            </a: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grpSp>
        <p:nvGrpSpPr>
          <p:cNvPr id="17" name="Group 16"/>
          <p:cNvGrpSpPr/>
          <p:nvPr/>
        </p:nvGrpSpPr>
        <p:grpSpPr>
          <a:xfrm>
            <a:off x="3859672" y="4949009"/>
            <a:ext cx="3545129" cy="1489892"/>
            <a:chOff x="6612563" y="3503108"/>
            <a:chExt cx="3564835" cy="1643555"/>
          </a:xfrm>
        </p:grpSpPr>
        <p:sp>
          <p:nvSpPr>
            <p:cNvPr id="19" name="Rectangle 18"/>
            <p:cNvSpPr/>
            <p:nvPr/>
          </p:nvSpPr>
          <p:spPr>
            <a:xfrm>
              <a:off x="6612563"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p:cNvPicPr>
              <a:picLocks noChangeAspect="1"/>
            </p:cNvPicPr>
            <p:nvPr/>
          </p:nvPicPr>
          <p:blipFill rotWithShape="1">
            <a:blip r:embed="rId6"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22" name="Title 1"/>
            <p:cNvSpPr txBox="1">
              <a:spLocks/>
            </p:cNvSpPr>
            <p:nvPr/>
          </p:nvSpPr>
          <p:spPr>
            <a:xfrm>
              <a:off x="8573089" y="3835107"/>
              <a:ext cx="1530756" cy="109700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latin typeface="Tahoma" panose="020B0604030504040204" pitchFamily="34" charset="0"/>
                  <a:ea typeface="Tahoma" panose="020B0604030504040204" pitchFamily="34" charset="0"/>
                  <a:cs typeface="Tahoma" panose="020B0604030504040204" pitchFamily="34" charset="0"/>
                </a:rPr>
                <a:t>Not cool</a:t>
              </a:r>
            </a:p>
          </p:txBody>
        </p:sp>
      </p:grpSp>
      <p:sp>
        <p:nvSpPr>
          <p:cNvPr id="12" name="Footer Placeholder 3"/>
          <p:cNvSpPr txBox="1">
            <a:spLocks/>
          </p:cNvSpPr>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403352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14748" y="-14748"/>
            <a:ext cx="2026025" cy="1613647"/>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86769" r="8073" b="22092"/>
          <a:stretch/>
        </p:blipFill>
        <p:spPr>
          <a:xfrm rot="16200000">
            <a:off x="5351892" y="-1563257"/>
            <a:ext cx="965877" cy="12049437"/>
          </a:xfrm>
          <a:prstGeom prst="rect">
            <a:avLst/>
          </a:prstGeom>
        </p:spPr>
      </p:pic>
      <p:grpSp>
        <p:nvGrpSpPr>
          <p:cNvPr id="11" name="Group 10"/>
          <p:cNvGrpSpPr/>
          <p:nvPr/>
        </p:nvGrpSpPr>
        <p:grpSpPr>
          <a:xfrm>
            <a:off x="4062265" y="4764403"/>
            <a:ext cx="3545129" cy="1489892"/>
            <a:chOff x="6790211" y="3503108"/>
            <a:chExt cx="3564835" cy="1643555"/>
          </a:xfrm>
        </p:grpSpPr>
        <p:sp>
          <p:nvSpPr>
            <p:cNvPr id="12" name="Rectangle 11"/>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14" name="Title 1"/>
            <p:cNvSpPr txBox="1">
              <a:spLocks/>
            </p:cNvSpPr>
            <p:nvPr/>
          </p:nvSpPr>
          <p:spPr>
            <a:xfrm>
              <a:off x="8573089" y="3835107"/>
              <a:ext cx="1530756" cy="109700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latin typeface="Tahoma" panose="020B0604030504040204" pitchFamily="34" charset="0"/>
                  <a:ea typeface="Tahoma" panose="020B0604030504040204" pitchFamily="34" charset="0"/>
                  <a:cs typeface="Tahoma" panose="020B0604030504040204" pitchFamily="34" charset="0"/>
                </a:rPr>
                <a:t>Not cool</a:t>
              </a:r>
            </a:p>
          </p:txBody>
        </p:sp>
      </p:gr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580" y="250677"/>
            <a:ext cx="8106609" cy="3851337"/>
          </a:xfrm>
          <a:prstGeom prst="rect">
            <a:avLst/>
          </a:prstGeom>
        </p:spPr>
      </p:pic>
      <p:sp>
        <p:nvSpPr>
          <p:cNvPr id="20" name="TextBox 19"/>
          <p:cNvSpPr txBox="1"/>
          <p:nvPr/>
        </p:nvSpPr>
        <p:spPr>
          <a:xfrm>
            <a:off x="6596434" y="1087515"/>
            <a:ext cx="4483510" cy="2062103"/>
          </a:xfrm>
          <a:prstGeom prst="rect">
            <a:avLst/>
          </a:prstGeom>
          <a:noFill/>
        </p:spPr>
        <p:txBody>
          <a:bodyPr wrap="square" rtlCol="0">
            <a:spAutoFit/>
          </a:bodyPr>
          <a:lstStyle/>
          <a:p>
            <a:pPr algn="ctr"/>
            <a:r>
              <a:rPr lang="en-US" sz="3200" b="1" dirty="0">
                <a:latin typeface="Tahoma" panose="020B0604030504040204" pitchFamily="34" charset="0"/>
                <a:ea typeface="Tahoma" panose="020B0604030504040204" pitchFamily="34" charset="0"/>
                <a:cs typeface="Tahoma" panose="020B0604030504040204" pitchFamily="34" charset="0"/>
              </a:rPr>
              <a:t>Your parent is always on the phone when you are trying to talk to them.</a:t>
            </a:r>
          </a:p>
        </p:txBody>
      </p:sp>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7" name="Footer Placeholder 3"/>
          <p:cNvSpPr txBox="1">
            <a:spLocks/>
          </p:cNvSpPr>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45540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14748" y="-14748"/>
            <a:ext cx="2026025" cy="1613647"/>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86769" r="8073" b="22092"/>
          <a:stretch/>
        </p:blipFill>
        <p:spPr>
          <a:xfrm rot="16200000">
            <a:off x="5527032" y="-1561317"/>
            <a:ext cx="965877" cy="12049437"/>
          </a:xfrm>
          <a:prstGeom prst="rect">
            <a:avLst/>
          </a:prstGeom>
        </p:spPr>
      </p:pic>
      <p:grpSp>
        <p:nvGrpSpPr>
          <p:cNvPr id="11" name="Group 10"/>
          <p:cNvGrpSpPr/>
          <p:nvPr/>
        </p:nvGrpSpPr>
        <p:grpSpPr>
          <a:xfrm>
            <a:off x="4123057" y="4827768"/>
            <a:ext cx="3545129" cy="1489892"/>
            <a:chOff x="6790211" y="3503108"/>
            <a:chExt cx="3564835" cy="1643555"/>
          </a:xfrm>
        </p:grpSpPr>
        <p:sp>
          <p:nvSpPr>
            <p:cNvPr id="12" name="Rectangle 11"/>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14" name="Title 1"/>
            <p:cNvSpPr txBox="1">
              <a:spLocks/>
            </p:cNvSpPr>
            <p:nvPr/>
          </p:nvSpPr>
          <p:spPr>
            <a:xfrm>
              <a:off x="8573089" y="3835107"/>
              <a:ext cx="1530756" cy="109700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latin typeface="Tahoma" panose="020B0604030504040204" pitchFamily="34" charset="0"/>
                  <a:ea typeface="Tahoma" panose="020B0604030504040204" pitchFamily="34" charset="0"/>
                  <a:cs typeface="Tahoma" panose="020B0604030504040204" pitchFamily="34" charset="0"/>
                </a:rPr>
                <a:t>Not cool</a:t>
              </a:r>
            </a:p>
          </p:txBody>
        </p:sp>
      </p:grpSp>
      <p:pic>
        <p:nvPicPr>
          <p:cNvPr id="18" name="Picture 17"/>
          <p:cNvPicPr>
            <a:picLocks noChangeAspect="1"/>
          </p:cNvPicPr>
          <p:nvPr/>
        </p:nvPicPr>
        <p:blipFill rotWithShape="1">
          <a:blip r:embed="rId5">
            <a:extLst>
              <a:ext uri="{28A0092B-C50C-407E-A947-70E740481C1C}">
                <a14:useLocalDpi xmlns:a14="http://schemas.microsoft.com/office/drawing/2010/main" val="0"/>
              </a:ext>
            </a:extLst>
          </a:blip>
          <a:srcRect r="45192"/>
          <a:stretch/>
        </p:blipFill>
        <p:spPr>
          <a:xfrm>
            <a:off x="740714" y="202647"/>
            <a:ext cx="4555185" cy="4194885"/>
          </a:xfrm>
          <a:prstGeom prst="rect">
            <a:avLst/>
          </a:prstGeom>
        </p:spPr>
      </p:pic>
      <p:sp>
        <p:nvSpPr>
          <p:cNvPr id="20" name="TextBox 19"/>
          <p:cNvSpPr txBox="1"/>
          <p:nvPr/>
        </p:nvSpPr>
        <p:spPr>
          <a:xfrm>
            <a:off x="5895622" y="931873"/>
            <a:ext cx="4483510" cy="2062103"/>
          </a:xfrm>
          <a:prstGeom prst="rect">
            <a:avLst/>
          </a:prstGeom>
          <a:noFill/>
        </p:spPr>
        <p:txBody>
          <a:bodyPr wrap="square" rtlCol="0">
            <a:spAutoFit/>
          </a:bodyPr>
          <a:lstStyle/>
          <a:p>
            <a:pPr algn="ctr"/>
            <a:r>
              <a:rPr lang="en-US" sz="3200" b="1" dirty="0">
                <a:latin typeface="Tahoma" panose="020B0604030504040204" pitchFamily="34" charset="0"/>
                <a:ea typeface="Tahoma" panose="020B0604030504040204" pitchFamily="34" charset="0"/>
                <a:cs typeface="Tahoma" panose="020B0604030504040204" pitchFamily="34" charset="0"/>
              </a:rPr>
              <a:t>Your friend looks through your text messages when you are not in the room.</a:t>
            </a:r>
          </a:p>
        </p:txBody>
      </p:sp>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7" name="Footer Placeholder 3"/>
          <p:cNvSpPr txBox="1">
            <a:spLocks/>
          </p:cNvSpPr>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120675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14748" y="-14748"/>
            <a:ext cx="2026025" cy="1613647"/>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86769" r="8073" b="22092"/>
          <a:stretch/>
        </p:blipFill>
        <p:spPr>
          <a:xfrm rot="16200000">
            <a:off x="5351892" y="-1457216"/>
            <a:ext cx="965877" cy="12049437"/>
          </a:xfrm>
          <a:prstGeom prst="rect">
            <a:avLst/>
          </a:prstGeom>
        </p:spPr>
      </p:pic>
      <p:grpSp>
        <p:nvGrpSpPr>
          <p:cNvPr id="11" name="Group 10"/>
          <p:cNvGrpSpPr/>
          <p:nvPr/>
        </p:nvGrpSpPr>
        <p:grpSpPr>
          <a:xfrm>
            <a:off x="4230218" y="4949009"/>
            <a:ext cx="3545129" cy="1489892"/>
            <a:chOff x="6790211" y="3503108"/>
            <a:chExt cx="3564835" cy="1643555"/>
          </a:xfrm>
        </p:grpSpPr>
        <p:sp>
          <p:nvSpPr>
            <p:cNvPr id="12" name="Rectangle 11"/>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14" name="Title 1"/>
            <p:cNvSpPr txBox="1">
              <a:spLocks/>
            </p:cNvSpPr>
            <p:nvPr/>
          </p:nvSpPr>
          <p:spPr>
            <a:xfrm>
              <a:off x="8573089" y="3835107"/>
              <a:ext cx="1530756" cy="109700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latin typeface="Tahoma" panose="020B0604030504040204" pitchFamily="34" charset="0"/>
                  <a:ea typeface="Tahoma" panose="020B0604030504040204" pitchFamily="34" charset="0"/>
                  <a:cs typeface="Tahoma" panose="020B0604030504040204" pitchFamily="34" charset="0"/>
                </a:rPr>
                <a:t>Not cool</a:t>
              </a:r>
            </a:p>
          </p:txBody>
        </p:sp>
      </p:gr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743" y="383956"/>
            <a:ext cx="7173264" cy="4043480"/>
          </a:xfrm>
          <a:prstGeom prst="rect">
            <a:avLst/>
          </a:prstGeom>
        </p:spPr>
      </p:pic>
      <p:sp>
        <p:nvSpPr>
          <p:cNvPr id="20" name="TextBox 19"/>
          <p:cNvSpPr txBox="1"/>
          <p:nvPr/>
        </p:nvSpPr>
        <p:spPr>
          <a:xfrm>
            <a:off x="6630234" y="1470375"/>
            <a:ext cx="5037080" cy="1569660"/>
          </a:xfrm>
          <a:prstGeom prst="rect">
            <a:avLst/>
          </a:prstGeom>
          <a:noFill/>
        </p:spPr>
        <p:txBody>
          <a:bodyPr wrap="square" rtlCol="0">
            <a:spAutoFit/>
          </a:bodyPr>
          <a:lstStyle/>
          <a:p>
            <a:pPr algn="ctr"/>
            <a:r>
              <a:rPr lang="en-US" sz="3200" b="1" dirty="0">
                <a:latin typeface="Tahoma" panose="020B0604030504040204" pitchFamily="34" charset="0"/>
                <a:ea typeface="Tahoma" panose="020B0604030504040204" pitchFamily="34" charset="0"/>
                <a:cs typeface="Tahoma" panose="020B0604030504040204" pitchFamily="34" charset="0"/>
              </a:rPr>
              <a:t>Someone comments on your photo and says you are ugly.</a:t>
            </a:r>
          </a:p>
        </p:txBody>
      </p:sp>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7" name="Footer Placeholder 3"/>
          <p:cNvSpPr txBox="1">
            <a:spLocks/>
          </p:cNvSpPr>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118110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9286" r="29562"/>
          <a:stretch/>
        </p:blipFill>
        <p:spPr>
          <a:xfrm>
            <a:off x="2534941" y="214796"/>
            <a:ext cx="3734176" cy="3799106"/>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36442" t="4183" r="46905" b="72287"/>
          <a:stretch/>
        </p:blipFill>
        <p:spPr>
          <a:xfrm>
            <a:off x="-14748" y="-14748"/>
            <a:ext cx="2026025" cy="1613647"/>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86769" r="8073" b="22092"/>
          <a:stretch/>
        </p:blipFill>
        <p:spPr>
          <a:xfrm rot="16200000">
            <a:off x="5332842" y="-1669265"/>
            <a:ext cx="965877" cy="12049437"/>
          </a:xfrm>
          <a:prstGeom prst="rect">
            <a:avLst/>
          </a:prstGeom>
        </p:spPr>
      </p:pic>
      <p:grpSp>
        <p:nvGrpSpPr>
          <p:cNvPr id="12" name="Group 11"/>
          <p:cNvGrpSpPr/>
          <p:nvPr/>
        </p:nvGrpSpPr>
        <p:grpSpPr>
          <a:xfrm>
            <a:off x="4043215" y="4775997"/>
            <a:ext cx="3545129" cy="1489892"/>
            <a:chOff x="6790211" y="3503108"/>
            <a:chExt cx="3564835" cy="1643555"/>
          </a:xfrm>
        </p:grpSpPr>
        <p:sp>
          <p:nvSpPr>
            <p:cNvPr id="13" name="Rectangle 12"/>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15" name="Title 1"/>
            <p:cNvSpPr txBox="1">
              <a:spLocks/>
            </p:cNvSpPr>
            <p:nvPr/>
          </p:nvSpPr>
          <p:spPr>
            <a:xfrm>
              <a:off x="8573089" y="3835107"/>
              <a:ext cx="1530756" cy="109700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latin typeface="Tahoma" panose="020B0604030504040204" pitchFamily="34" charset="0"/>
                  <a:ea typeface="Tahoma" panose="020B0604030504040204" pitchFamily="34" charset="0"/>
                  <a:cs typeface="Tahoma" panose="020B0604030504040204" pitchFamily="34" charset="0"/>
                </a:rPr>
                <a:t>Not cool</a:t>
              </a:r>
            </a:p>
          </p:txBody>
        </p:sp>
      </p:grpSp>
      <p:sp>
        <p:nvSpPr>
          <p:cNvPr id="20" name="TextBox 19"/>
          <p:cNvSpPr txBox="1"/>
          <p:nvPr/>
        </p:nvSpPr>
        <p:spPr>
          <a:xfrm>
            <a:off x="6438900" y="1241718"/>
            <a:ext cx="4857663" cy="1569660"/>
          </a:xfrm>
          <a:prstGeom prst="rect">
            <a:avLst/>
          </a:prstGeom>
          <a:noFill/>
        </p:spPr>
        <p:txBody>
          <a:bodyPr wrap="square" rtlCol="0">
            <a:spAutoFit/>
          </a:bodyPr>
          <a:lstStyle/>
          <a:p>
            <a:pPr algn="ctr"/>
            <a:r>
              <a:rPr lang="en-US" sz="3200" b="1" dirty="0">
                <a:latin typeface="Tahoma" panose="020B0604030504040204" pitchFamily="34" charset="0"/>
                <a:ea typeface="Tahoma" panose="020B0604030504040204" pitchFamily="34" charset="0"/>
                <a:cs typeface="Tahoma" panose="020B0604030504040204" pitchFamily="34" charset="0"/>
              </a:rPr>
              <a:t>Someone you don’t know asks to follow you on Instagram.</a:t>
            </a:r>
          </a:p>
        </p:txBody>
      </p:sp>
      <p:sp>
        <p:nvSpPr>
          <p:cNvPr id="2" name="TextBox 1"/>
          <p:cNvSpPr txBox="1"/>
          <p:nvPr/>
        </p:nvSpPr>
        <p:spPr>
          <a:xfrm>
            <a:off x="3285346" y="1348582"/>
            <a:ext cx="860033" cy="369332"/>
          </a:xfrm>
          <a:prstGeom prst="rect">
            <a:avLst/>
          </a:prstGeom>
          <a:noFill/>
        </p:spPr>
        <p:txBody>
          <a:bodyPr wrap="square" rtlCol="0">
            <a:spAutoFit/>
          </a:bodyPr>
          <a:lstStyle/>
          <a:p>
            <a:r>
              <a:rPr lang="en-US" dirty="0"/>
              <a:t>?</a:t>
            </a:r>
          </a:p>
        </p:txBody>
      </p:sp>
      <p:pic>
        <p:nvPicPr>
          <p:cNvPr id="16" name="Picture 15"/>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8" name="Footer Placeholder 3"/>
          <p:cNvSpPr txBox="1">
            <a:spLocks/>
          </p:cNvSpPr>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83000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14748" y="-14748"/>
            <a:ext cx="2026025" cy="1613647"/>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86769" r="8073" b="22092"/>
          <a:stretch/>
        </p:blipFill>
        <p:spPr>
          <a:xfrm rot="16200000">
            <a:off x="5247288" y="-1470300"/>
            <a:ext cx="965877" cy="12049437"/>
          </a:xfrm>
          <a:prstGeom prst="rect">
            <a:avLst/>
          </a:prstGeom>
        </p:spPr>
      </p:pic>
      <p:grpSp>
        <p:nvGrpSpPr>
          <p:cNvPr id="10" name="Group 9"/>
          <p:cNvGrpSpPr/>
          <p:nvPr/>
        </p:nvGrpSpPr>
        <p:grpSpPr>
          <a:xfrm>
            <a:off x="4313319" y="4809913"/>
            <a:ext cx="3349180" cy="1451974"/>
            <a:chOff x="1836954" y="3491605"/>
            <a:chExt cx="3564835" cy="1641137"/>
          </a:xfrm>
        </p:grpSpPr>
        <p:sp>
          <p:nvSpPr>
            <p:cNvPr id="15" name="Rectangle 14"/>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sp>
          <p:nvSpPr>
            <p:cNvPr id="17" name="Title 1"/>
            <p:cNvSpPr txBox="1">
              <a:spLocks/>
            </p:cNvSpPr>
            <p:nvPr/>
          </p:nvSpPr>
          <p:spPr>
            <a:xfrm>
              <a:off x="3704749" y="3835107"/>
              <a:ext cx="1530756" cy="109700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Cool</a:t>
              </a:r>
            </a:p>
          </p:txBody>
        </p:sp>
      </p:gr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5060" y="225017"/>
            <a:ext cx="7346719" cy="3846463"/>
          </a:xfrm>
          <a:prstGeom prst="rect">
            <a:avLst/>
          </a:prstGeom>
        </p:spPr>
      </p:pic>
      <p:sp>
        <p:nvSpPr>
          <p:cNvPr id="20" name="TextBox 19"/>
          <p:cNvSpPr txBox="1"/>
          <p:nvPr/>
        </p:nvSpPr>
        <p:spPr>
          <a:xfrm>
            <a:off x="7211819" y="1279100"/>
            <a:ext cx="4483510" cy="2062103"/>
          </a:xfrm>
          <a:prstGeom prst="rect">
            <a:avLst/>
          </a:prstGeom>
          <a:noFill/>
        </p:spPr>
        <p:txBody>
          <a:bodyPr wrap="square" rtlCol="0">
            <a:spAutoFit/>
          </a:bodyPr>
          <a:lstStyle/>
          <a:p>
            <a:pPr algn="ctr"/>
            <a:r>
              <a:rPr lang="en-US" sz="3200" b="1" dirty="0">
                <a:latin typeface="Tahoma" panose="020B0604030504040204" pitchFamily="34" charset="0"/>
                <a:ea typeface="Tahoma" panose="020B0604030504040204" pitchFamily="34" charset="0"/>
                <a:cs typeface="Tahoma" panose="020B0604030504040204" pitchFamily="34" charset="0"/>
              </a:rPr>
              <a:t>Your friend is afraid of dogs and asks you to put them in the other room.</a:t>
            </a:r>
          </a:p>
        </p:txBody>
      </p:sp>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4" name="Footer Placeholder 3"/>
          <p:cNvSpPr txBox="1">
            <a:spLocks/>
          </p:cNvSpPr>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34551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64" y="0"/>
            <a:ext cx="12169608" cy="6858000"/>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5737" r="21447"/>
          <a:stretch/>
        </p:blipFill>
        <p:spPr>
          <a:xfrm>
            <a:off x="4660743" y="2739793"/>
            <a:ext cx="2146766" cy="2291139"/>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35305" t="14053" r="46274" b="54575"/>
          <a:stretch/>
        </p:blipFill>
        <p:spPr>
          <a:xfrm>
            <a:off x="6807509" y="2561944"/>
            <a:ext cx="2757123" cy="2646839"/>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9" name="Footer Placeholder 3"/>
          <p:cNvSpPr txBox="1">
            <a:spLocks/>
          </p:cNvSpPr>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060215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14748" y="-14748"/>
            <a:ext cx="2026025" cy="1613647"/>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86769" r="8073" b="22092"/>
          <a:stretch/>
        </p:blipFill>
        <p:spPr>
          <a:xfrm rot="16200000">
            <a:off x="5313792" y="-1610595"/>
            <a:ext cx="965877" cy="12049437"/>
          </a:xfrm>
          <a:prstGeom prst="rect">
            <a:avLst/>
          </a:prstGeom>
        </p:spPr>
      </p:pic>
      <p:grpSp>
        <p:nvGrpSpPr>
          <p:cNvPr id="9" name="Group 8"/>
          <p:cNvGrpSpPr/>
          <p:nvPr/>
        </p:nvGrpSpPr>
        <p:grpSpPr>
          <a:xfrm>
            <a:off x="1725527" y="4684912"/>
            <a:ext cx="8453257" cy="1489892"/>
            <a:chOff x="734988" y="2434313"/>
            <a:chExt cx="11028275" cy="2285476"/>
          </a:xfrm>
        </p:grpSpPr>
        <p:grpSp>
          <p:nvGrpSpPr>
            <p:cNvPr id="10" name="Group 9"/>
            <p:cNvGrpSpPr/>
            <p:nvPr/>
          </p:nvGrpSpPr>
          <p:grpSpPr>
            <a:xfrm>
              <a:off x="734988" y="2492479"/>
              <a:ext cx="4369402" cy="2227310"/>
              <a:chOff x="1836954" y="3491605"/>
              <a:chExt cx="3564835" cy="1641137"/>
            </a:xfrm>
          </p:grpSpPr>
          <p:sp>
            <p:nvSpPr>
              <p:cNvPr id="15" name="Rectangle 14"/>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sp>
            <p:nvSpPr>
              <p:cNvPr id="17" name="Title 1"/>
              <p:cNvSpPr txBox="1">
                <a:spLocks/>
              </p:cNvSpPr>
              <p:nvPr/>
            </p:nvSpPr>
            <p:spPr>
              <a:xfrm>
                <a:off x="3704749" y="3835107"/>
                <a:ext cx="1530756" cy="109700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Cool</a:t>
                </a:r>
              </a:p>
            </p:txBody>
          </p:sp>
        </p:grpSp>
        <p:grpSp>
          <p:nvGrpSpPr>
            <p:cNvPr id="11" name="Group 10"/>
            <p:cNvGrpSpPr/>
            <p:nvPr/>
          </p:nvGrpSpPr>
          <p:grpSpPr>
            <a:xfrm>
              <a:off x="7138222" y="2434313"/>
              <a:ext cx="4625041" cy="2285476"/>
              <a:chOff x="6790211" y="3503108"/>
              <a:chExt cx="3564835" cy="1643555"/>
            </a:xfrm>
          </p:grpSpPr>
          <p:sp>
            <p:nvSpPr>
              <p:cNvPr id="12" name="Rectangle 11"/>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14" name="Title 1"/>
              <p:cNvSpPr txBox="1">
                <a:spLocks/>
              </p:cNvSpPr>
              <p:nvPr/>
            </p:nvSpPr>
            <p:spPr>
              <a:xfrm>
                <a:off x="8573089" y="3835107"/>
                <a:ext cx="1530756" cy="109700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latin typeface="Tahoma" panose="020B0604030504040204" pitchFamily="34" charset="0"/>
                    <a:ea typeface="Tahoma" panose="020B0604030504040204" pitchFamily="34" charset="0"/>
                    <a:cs typeface="Tahoma" panose="020B0604030504040204" pitchFamily="34" charset="0"/>
                  </a:rPr>
                  <a:t>Not cool</a:t>
                </a:r>
              </a:p>
            </p:txBody>
          </p:sp>
        </p:grpSp>
      </p:grpSp>
      <p:pic>
        <p:nvPicPr>
          <p:cNvPr id="18" name="Picture 17"/>
          <p:cNvPicPr>
            <a:picLocks noChangeAspect="1"/>
          </p:cNvPicPr>
          <p:nvPr/>
        </p:nvPicPr>
        <p:blipFill rotWithShape="1">
          <a:blip r:embed="rId6">
            <a:extLst>
              <a:ext uri="{28A0092B-C50C-407E-A947-70E740481C1C}">
                <a14:useLocalDpi xmlns:a14="http://schemas.microsoft.com/office/drawing/2010/main" val="0"/>
              </a:ext>
            </a:extLst>
          </a:blip>
          <a:srcRect r="22038"/>
          <a:stretch/>
        </p:blipFill>
        <p:spPr>
          <a:xfrm>
            <a:off x="773333" y="257806"/>
            <a:ext cx="5695950" cy="4224026"/>
          </a:xfrm>
          <a:prstGeom prst="rect">
            <a:avLst/>
          </a:prstGeom>
        </p:spPr>
      </p:pic>
      <p:sp>
        <p:nvSpPr>
          <p:cNvPr id="21" name="TextBox 20"/>
          <p:cNvSpPr txBox="1"/>
          <p:nvPr/>
        </p:nvSpPr>
        <p:spPr>
          <a:xfrm>
            <a:off x="6919405" y="1424208"/>
            <a:ext cx="4483510" cy="1077218"/>
          </a:xfrm>
          <a:prstGeom prst="rect">
            <a:avLst/>
          </a:prstGeom>
          <a:noFill/>
        </p:spPr>
        <p:txBody>
          <a:bodyPr wrap="square" rtlCol="0">
            <a:spAutoFit/>
          </a:bodyPr>
          <a:lstStyle/>
          <a:p>
            <a:pPr algn="ctr"/>
            <a:r>
              <a:rPr lang="en-US" sz="3200" b="1" dirty="0">
                <a:latin typeface="Tahoma" panose="020B0604030504040204" pitchFamily="34" charset="0"/>
                <a:ea typeface="Tahoma" panose="020B0604030504040204" pitchFamily="34" charset="0"/>
                <a:cs typeface="Tahoma" panose="020B0604030504040204" pitchFamily="34" charset="0"/>
              </a:rPr>
              <a:t>Your teacher says you look nice today.</a:t>
            </a:r>
          </a:p>
        </p:txBody>
      </p:sp>
      <p:pic>
        <p:nvPicPr>
          <p:cNvPr id="22" name="Picture 21"/>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9" name="Footer Placeholder 3"/>
          <p:cNvSpPr txBox="1">
            <a:spLocks/>
          </p:cNvSpPr>
          <p:nvPr/>
        </p:nvSpPr>
        <p:spPr>
          <a:xfrm>
            <a:off x="8872151" y="6438900"/>
            <a:ext cx="3274193" cy="443813"/>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127566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6442" t="4183" r="46905" b="72287"/>
          <a:stretch/>
        </p:blipFill>
        <p:spPr>
          <a:xfrm>
            <a:off x="-14748" y="-14748"/>
            <a:ext cx="2026025" cy="1613647"/>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86769" r="8073" b="22092"/>
          <a:stretch/>
        </p:blipFill>
        <p:spPr>
          <a:xfrm rot="16200000">
            <a:off x="5409038" y="-1420673"/>
            <a:ext cx="965877" cy="12049437"/>
          </a:xfrm>
          <a:prstGeom prst="rect">
            <a:avLst/>
          </a:prstGeom>
        </p:spPr>
      </p:pic>
      <p:grpSp>
        <p:nvGrpSpPr>
          <p:cNvPr id="11" name="Group 10"/>
          <p:cNvGrpSpPr/>
          <p:nvPr/>
        </p:nvGrpSpPr>
        <p:grpSpPr>
          <a:xfrm>
            <a:off x="4119413" y="4836411"/>
            <a:ext cx="3545129" cy="1489892"/>
            <a:chOff x="6790211" y="3503108"/>
            <a:chExt cx="3564835" cy="1643555"/>
          </a:xfrm>
        </p:grpSpPr>
        <p:sp>
          <p:nvSpPr>
            <p:cNvPr id="12" name="Rectangle 11"/>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14" name="Title 1"/>
            <p:cNvSpPr txBox="1">
              <a:spLocks/>
            </p:cNvSpPr>
            <p:nvPr/>
          </p:nvSpPr>
          <p:spPr>
            <a:xfrm>
              <a:off x="8573089" y="3835107"/>
              <a:ext cx="1530756" cy="109700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latin typeface="Tahoma" panose="020B0604030504040204" pitchFamily="34" charset="0"/>
                  <a:ea typeface="Tahoma" panose="020B0604030504040204" pitchFamily="34" charset="0"/>
                  <a:cs typeface="Tahoma" panose="020B0604030504040204" pitchFamily="34" charset="0"/>
                </a:rPr>
                <a:t>Not cool</a:t>
              </a:r>
            </a:p>
          </p:txBody>
        </p:sp>
      </p:grpSp>
      <p:pic>
        <p:nvPicPr>
          <p:cNvPr id="18" name="Picture 17"/>
          <p:cNvPicPr>
            <a:picLocks noChangeAspect="1"/>
          </p:cNvPicPr>
          <p:nvPr/>
        </p:nvPicPr>
        <p:blipFill rotWithShape="1">
          <a:blip r:embed="rId6">
            <a:extLst>
              <a:ext uri="{28A0092B-C50C-407E-A947-70E740481C1C}">
                <a14:useLocalDpi xmlns:a14="http://schemas.microsoft.com/office/drawing/2010/main" val="0"/>
              </a:ext>
            </a:extLst>
          </a:blip>
          <a:srcRect r="27251"/>
          <a:stretch/>
        </p:blipFill>
        <p:spPr>
          <a:xfrm>
            <a:off x="1626963" y="202648"/>
            <a:ext cx="5346347" cy="4142527"/>
          </a:xfrm>
          <a:prstGeom prst="rect">
            <a:avLst/>
          </a:prstGeom>
        </p:spPr>
      </p:pic>
      <p:sp>
        <p:nvSpPr>
          <p:cNvPr id="19" name="TextBox 18"/>
          <p:cNvSpPr txBox="1"/>
          <p:nvPr/>
        </p:nvSpPr>
        <p:spPr>
          <a:xfrm>
            <a:off x="6973310" y="1355160"/>
            <a:ext cx="4483510" cy="1569660"/>
          </a:xfrm>
          <a:prstGeom prst="rect">
            <a:avLst/>
          </a:prstGeom>
          <a:noFill/>
        </p:spPr>
        <p:txBody>
          <a:bodyPr wrap="square" rtlCol="0">
            <a:spAutoFit/>
          </a:bodyPr>
          <a:lstStyle/>
          <a:p>
            <a:pPr algn="ctr"/>
            <a:r>
              <a:rPr lang="en-US" sz="3200" b="1" dirty="0">
                <a:latin typeface="Tahoma" panose="020B0604030504040204" pitchFamily="34" charset="0"/>
                <a:ea typeface="Tahoma" panose="020B0604030504040204" pitchFamily="34" charset="0"/>
                <a:cs typeface="Tahoma" panose="020B0604030504040204" pitchFamily="34" charset="0"/>
              </a:rPr>
              <a:t>A new student on the bus asks you to go out with them.</a:t>
            </a:r>
          </a:p>
        </p:txBody>
      </p:sp>
      <p:pic>
        <p:nvPicPr>
          <p:cNvPr id="15" name="Picture 14"/>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7" name="Footer Placeholder 3"/>
          <p:cNvSpPr txBox="1">
            <a:spLocks/>
          </p:cNvSpPr>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427712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14748" y="-14748"/>
            <a:ext cx="2026025" cy="1613647"/>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86769" r="8073" b="22092"/>
          <a:stretch/>
        </p:blipFill>
        <p:spPr>
          <a:xfrm rot="16200000">
            <a:off x="5294742" y="-1567618"/>
            <a:ext cx="965877" cy="12049437"/>
          </a:xfrm>
          <a:prstGeom prst="rect">
            <a:avLst/>
          </a:prstGeom>
        </p:spPr>
      </p:pic>
      <p:grpSp>
        <p:nvGrpSpPr>
          <p:cNvPr id="11" name="Group 10"/>
          <p:cNvGrpSpPr/>
          <p:nvPr/>
        </p:nvGrpSpPr>
        <p:grpSpPr>
          <a:xfrm>
            <a:off x="4005115" y="4724084"/>
            <a:ext cx="3545129" cy="1489892"/>
            <a:chOff x="6790211" y="3503108"/>
            <a:chExt cx="3564835" cy="1643555"/>
          </a:xfrm>
        </p:grpSpPr>
        <p:sp>
          <p:nvSpPr>
            <p:cNvPr id="12" name="Rectangle 11"/>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14" name="Title 1"/>
            <p:cNvSpPr txBox="1">
              <a:spLocks/>
            </p:cNvSpPr>
            <p:nvPr/>
          </p:nvSpPr>
          <p:spPr>
            <a:xfrm>
              <a:off x="8573089" y="3835107"/>
              <a:ext cx="1530756" cy="109700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latin typeface="Tahoma" panose="020B0604030504040204" pitchFamily="34" charset="0"/>
                  <a:ea typeface="Tahoma" panose="020B0604030504040204" pitchFamily="34" charset="0"/>
                  <a:cs typeface="Tahoma" panose="020B0604030504040204" pitchFamily="34" charset="0"/>
                </a:rPr>
                <a:t>Not cool</a:t>
              </a:r>
            </a:p>
          </p:txBody>
        </p:sp>
      </p:gr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5901" y="430529"/>
            <a:ext cx="7181850" cy="3671049"/>
          </a:xfrm>
          <a:prstGeom prst="rect">
            <a:avLst/>
          </a:prstGeom>
        </p:spPr>
      </p:pic>
      <p:sp>
        <p:nvSpPr>
          <p:cNvPr id="20" name="TextBox 19"/>
          <p:cNvSpPr txBox="1"/>
          <p:nvPr/>
        </p:nvSpPr>
        <p:spPr>
          <a:xfrm>
            <a:off x="6876360" y="1662820"/>
            <a:ext cx="4483510" cy="1569660"/>
          </a:xfrm>
          <a:prstGeom prst="rect">
            <a:avLst/>
          </a:prstGeom>
          <a:noFill/>
        </p:spPr>
        <p:txBody>
          <a:bodyPr wrap="square" rtlCol="0">
            <a:spAutoFit/>
          </a:bodyPr>
          <a:lstStyle/>
          <a:p>
            <a:pPr algn="ctr"/>
            <a:r>
              <a:rPr lang="en-US" sz="3200" b="1" dirty="0">
                <a:latin typeface="Tahoma" panose="020B0604030504040204" pitchFamily="34" charset="0"/>
                <a:ea typeface="Tahoma" panose="020B0604030504040204" pitchFamily="34" charset="0"/>
                <a:cs typeface="Tahoma" panose="020B0604030504040204" pitchFamily="34" charset="0"/>
              </a:rPr>
              <a:t>Someone at school keeps following you in the halls.</a:t>
            </a:r>
          </a:p>
        </p:txBody>
      </p:sp>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7" name="Footer Placeholder 3"/>
          <p:cNvSpPr txBox="1">
            <a:spLocks/>
          </p:cNvSpPr>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56822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28463"/>
          <a:stretch/>
        </p:blipFill>
        <p:spPr>
          <a:xfrm>
            <a:off x="887085" y="202648"/>
            <a:ext cx="5387013" cy="4244767"/>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36442" t="4183" r="46905" b="72287"/>
          <a:stretch/>
        </p:blipFill>
        <p:spPr>
          <a:xfrm>
            <a:off x="-14748" y="-14748"/>
            <a:ext cx="2026025" cy="1613647"/>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86769" r="8073" b="22092"/>
          <a:stretch/>
        </p:blipFill>
        <p:spPr>
          <a:xfrm rot="16200000">
            <a:off x="5409042" y="-1359908"/>
            <a:ext cx="965877" cy="12049437"/>
          </a:xfrm>
          <a:prstGeom prst="rect">
            <a:avLst/>
          </a:prstGeom>
        </p:spPr>
      </p:pic>
      <p:grpSp>
        <p:nvGrpSpPr>
          <p:cNvPr id="13" name="Group 12"/>
          <p:cNvGrpSpPr/>
          <p:nvPr/>
        </p:nvGrpSpPr>
        <p:grpSpPr>
          <a:xfrm>
            <a:off x="4304542" y="4949009"/>
            <a:ext cx="3545129" cy="1489892"/>
            <a:chOff x="6790211" y="3503108"/>
            <a:chExt cx="3564835" cy="1643555"/>
          </a:xfrm>
        </p:grpSpPr>
        <p:sp>
          <p:nvSpPr>
            <p:cNvPr id="14" name="Rectangle 13"/>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16" name="Title 1"/>
            <p:cNvSpPr txBox="1">
              <a:spLocks/>
            </p:cNvSpPr>
            <p:nvPr/>
          </p:nvSpPr>
          <p:spPr>
            <a:xfrm>
              <a:off x="8573089" y="3835107"/>
              <a:ext cx="1530756" cy="109700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latin typeface="Tahoma" panose="020B0604030504040204" pitchFamily="34" charset="0"/>
                  <a:ea typeface="Tahoma" panose="020B0604030504040204" pitchFamily="34" charset="0"/>
                  <a:cs typeface="Tahoma" panose="020B0604030504040204" pitchFamily="34" charset="0"/>
                </a:rPr>
                <a:t>Not cool</a:t>
              </a:r>
            </a:p>
          </p:txBody>
        </p:sp>
      </p:grpSp>
      <p:sp>
        <p:nvSpPr>
          <p:cNvPr id="21" name="TextBox 20"/>
          <p:cNvSpPr txBox="1"/>
          <p:nvPr/>
        </p:nvSpPr>
        <p:spPr>
          <a:xfrm>
            <a:off x="6382364" y="1424208"/>
            <a:ext cx="5534335" cy="1077218"/>
          </a:xfrm>
          <a:prstGeom prst="rect">
            <a:avLst/>
          </a:prstGeom>
          <a:noFill/>
        </p:spPr>
        <p:txBody>
          <a:bodyPr wrap="square" rtlCol="0">
            <a:spAutoFit/>
          </a:bodyPr>
          <a:lstStyle/>
          <a:p>
            <a:pPr algn="ctr"/>
            <a:r>
              <a:rPr lang="en-US" sz="3200" b="1" dirty="0">
                <a:latin typeface="Tahoma" panose="020B0604030504040204" pitchFamily="34" charset="0"/>
                <a:ea typeface="Tahoma" panose="020B0604030504040204" pitchFamily="34" charset="0"/>
                <a:cs typeface="Tahoma" panose="020B0604030504040204" pitchFamily="34" charset="0"/>
              </a:rPr>
              <a:t>Someone you met online asks for your address.</a:t>
            </a:r>
          </a:p>
        </p:txBody>
      </p:sp>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8" name="Footer Placeholder 3"/>
          <p:cNvSpPr txBox="1">
            <a:spLocks/>
          </p:cNvSpPr>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426179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14748" y="-14748"/>
            <a:ext cx="2026025" cy="1613647"/>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86769" r="8073" b="22092"/>
          <a:stretch/>
        </p:blipFill>
        <p:spPr>
          <a:xfrm rot="16200000">
            <a:off x="5294742" y="-1553680"/>
            <a:ext cx="965877" cy="12049437"/>
          </a:xfrm>
          <a:prstGeom prst="rect">
            <a:avLst/>
          </a:prstGeom>
        </p:spPr>
      </p:pic>
      <p:grpSp>
        <p:nvGrpSpPr>
          <p:cNvPr id="10" name="Group 9"/>
          <p:cNvGrpSpPr/>
          <p:nvPr/>
        </p:nvGrpSpPr>
        <p:grpSpPr>
          <a:xfrm>
            <a:off x="4103090" y="4770792"/>
            <a:ext cx="3349180" cy="1451974"/>
            <a:chOff x="1836954" y="3491605"/>
            <a:chExt cx="3564835" cy="1641137"/>
          </a:xfrm>
        </p:grpSpPr>
        <p:sp>
          <p:nvSpPr>
            <p:cNvPr id="15" name="Rectangle 14"/>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sp>
          <p:nvSpPr>
            <p:cNvPr id="17" name="Title 1"/>
            <p:cNvSpPr txBox="1">
              <a:spLocks/>
            </p:cNvSpPr>
            <p:nvPr/>
          </p:nvSpPr>
          <p:spPr>
            <a:xfrm>
              <a:off x="3704749" y="3835107"/>
              <a:ext cx="1530756" cy="109700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Cool</a:t>
              </a:r>
            </a:p>
          </p:txBody>
        </p:sp>
      </p:gr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7323" y="202648"/>
            <a:ext cx="7170082" cy="4041686"/>
          </a:xfrm>
          <a:prstGeom prst="rect">
            <a:avLst/>
          </a:prstGeom>
        </p:spPr>
      </p:pic>
      <p:sp>
        <p:nvSpPr>
          <p:cNvPr id="20" name="TextBox 19"/>
          <p:cNvSpPr txBox="1"/>
          <p:nvPr/>
        </p:nvSpPr>
        <p:spPr>
          <a:xfrm>
            <a:off x="6739411" y="1045476"/>
            <a:ext cx="4761779" cy="2062103"/>
          </a:xfrm>
          <a:prstGeom prst="rect">
            <a:avLst/>
          </a:prstGeom>
          <a:noFill/>
        </p:spPr>
        <p:txBody>
          <a:bodyPr wrap="square" rtlCol="0">
            <a:spAutoFit/>
          </a:bodyPr>
          <a:lstStyle/>
          <a:p>
            <a:pPr algn="ctr"/>
            <a:r>
              <a:rPr lang="en-US" sz="3200" b="1" dirty="0">
                <a:latin typeface="Tahoma" panose="020B0604030504040204" pitchFamily="34" charset="0"/>
                <a:ea typeface="Tahoma" panose="020B0604030504040204" pitchFamily="34" charset="0"/>
                <a:cs typeface="Tahoma" panose="020B0604030504040204" pitchFamily="34" charset="0"/>
              </a:rPr>
              <a:t>You are having a bad day, and your classmate asks if they can give you a hug.</a:t>
            </a:r>
          </a:p>
        </p:txBody>
      </p:sp>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4" name="Footer Placeholder 3"/>
          <p:cNvSpPr txBox="1">
            <a:spLocks/>
          </p:cNvSpPr>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99135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14748" y="-14748"/>
            <a:ext cx="2026025" cy="1613647"/>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86769" r="8073" b="22092"/>
          <a:stretch/>
        </p:blipFill>
        <p:spPr>
          <a:xfrm rot="16200000">
            <a:off x="5356058" y="-1414833"/>
            <a:ext cx="965877" cy="12049437"/>
          </a:xfrm>
          <a:prstGeom prst="rect">
            <a:avLst/>
          </a:prstGeom>
        </p:spPr>
      </p:pic>
      <p:grpSp>
        <p:nvGrpSpPr>
          <p:cNvPr id="11" name="Group 10"/>
          <p:cNvGrpSpPr/>
          <p:nvPr/>
        </p:nvGrpSpPr>
        <p:grpSpPr>
          <a:xfrm>
            <a:off x="4066431" y="4832493"/>
            <a:ext cx="3545129" cy="1489892"/>
            <a:chOff x="6790211" y="3503108"/>
            <a:chExt cx="3564835" cy="1643555"/>
          </a:xfrm>
        </p:grpSpPr>
        <p:sp>
          <p:nvSpPr>
            <p:cNvPr id="12" name="Rectangle 11"/>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14" name="Title 1"/>
            <p:cNvSpPr txBox="1">
              <a:spLocks/>
            </p:cNvSpPr>
            <p:nvPr/>
          </p:nvSpPr>
          <p:spPr>
            <a:xfrm>
              <a:off x="8573089" y="3835107"/>
              <a:ext cx="1530756" cy="109700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latin typeface="Tahoma" panose="020B0604030504040204" pitchFamily="34" charset="0"/>
                  <a:ea typeface="Tahoma" panose="020B0604030504040204" pitchFamily="34" charset="0"/>
                  <a:cs typeface="Tahoma" panose="020B0604030504040204" pitchFamily="34" charset="0"/>
                </a:rPr>
                <a:t>Not cool</a:t>
              </a:r>
            </a:p>
          </p:txBody>
        </p:sp>
      </p:gr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53259">
            <a:off x="1356612" y="124827"/>
            <a:ext cx="7901756" cy="4454121"/>
          </a:xfrm>
          <a:prstGeom prst="rect">
            <a:avLst/>
          </a:prstGeom>
        </p:spPr>
      </p:pic>
      <p:sp>
        <p:nvSpPr>
          <p:cNvPr id="20" name="TextBox 19"/>
          <p:cNvSpPr txBox="1"/>
          <p:nvPr/>
        </p:nvSpPr>
        <p:spPr>
          <a:xfrm>
            <a:off x="6913813" y="1457561"/>
            <a:ext cx="4879764" cy="1569660"/>
          </a:xfrm>
          <a:prstGeom prst="rect">
            <a:avLst/>
          </a:prstGeom>
          <a:noFill/>
        </p:spPr>
        <p:txBody>
          <a:bodyPr wrap="square" rtlCol="0">
            <a:spAutoFit/>
          </a:bodyPr>
          <a:lstStyle/>
          <a:p>
            <a:pPr algn="ctr"/>
            <a:r>
              <a:rPr lang="en-US" sz="3200" b="1" dirty="0">
                <a:latin typeface="Tahoma" panose="020B0604030504040204" pitchFamily="34" charset="0"/>
                <a:ea typeface="Tahoma" panose="020B0604030504040204" pitchFamily="34" charset="0"/>
                <a:cs typeface="Tahoma" panose="020B0604030504040204" pitchFamily="34" charset="0"/>
              </a:rPr>
              <a:t>Your friend shows up at your house without being invited.</a:t>
            </a:r>
          </a:p>
        </p:txBody>
      </p:sp>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7" name="Footer Placeholder 3"/>
          <p:cNvSpPr txBox="1">
            <a:spLocks/>
          </p:cNvSpPr>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18902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14748" y="-14748"/>
            <a:ext cx="2026025" cy="1613647"/>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86769" r="8073" b="22092"/>
          <a:stretch/>
        </p:blipFill>
        <p:spPr>
          <a:xfrm rot="16200000">
            <a:off x="5275690" y="-1609827"/>
            <a:ext cx="965877" cy="12049437"/>
          </a:xfrm>
          <a:prstGeom prst="rect">
            <a:avLst/>
          </a:prstGeom>
        </p:spPr>
      </p:pic>
      <p:grpSp>
        <p:nvGrpSpPr>
          <p:cNvPr id="11" name="Group 10"/>
          <p:cNvGrpSpPr/>
          <p:nvPr/>
        </p:nvGrpSpPr>
        <p:grpSpPr>
          <a:xfrm>
            <a:off x="3738415" y="4707543"/>
            <a:ext cx="3545129" cy="1489892"/>
            <a:chOff x="6790211" y="3503108"/>
            <a:chExt cx="3564835" cy="1643555"/>
          </a:xfrm>
        </p:grpSpPr>
        <p:sp>
          <p:nvSpPr>
            <p:cNvPr id="12" name="Rectangle 11"/>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14" name="Title 1"/>
            <p:cNvSpPr txBox="1">
              <a:spLocks/>
            </p:cNvSpPr>
            <p:nvPr/>
          </p:nvSpPr>
          <p:spPr>
            <a:xfrm>
              <a:off x="8573089" y="3835107"/>
              <a:ext cx="1530756" cy="109700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latin typeface="Tahoma" panose="020B0604030504040204" pitchFamily="34" charset="0"/>
                  <a:ea typeface="Tahoma" panose="020B0604030504040204" pitchFamily="34" charset="0"/>
                  <a:cs typeface="Tahoma" panose="020B0604030504040204" pitchFamily="34" charset="0"/>
                </a:rPr>
                <a:t>Not cool</a:t>
              </a:r>
            </a:p>
          </p:txBody>
        </p:sp>
      </p:gr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8102" y="-25508"/>
            <a:ext cx="7597797" cy="3982114"/>
          </a:xfrm>
          <a:prstGeom prst="rect">
            <a:avLst/>
          </a:prstGeom>
        </p:spPr>
      </p:pic>
      <p:sp>
        <p:nvSpPr>
          <p:cNvPr id="20" name="TextBox 19"/>
          <p:cNvSpPr txBox="1"/>
          <p:nvPr/>
        </p:nvSpPr>
        <p:spPr>
          <a:xfrm>
            <a:off x="6725680" y="1470375"/>
            <a:ext cx="4483510" cy="1569660"/>
          </a:xfrm>
          <a:prstGeom prst="rect">
            <a:avLst/>
          </a:prstGeom>
          <a:noFill/>
        </p:spPr>
        <p:txBody>
          <a:bodyPr wrap="square" rtlCol="0">
            <a:spAutoFit/>
          </a:bodyPr>
          <a:lstStyle/>
          <a:p>
            <a:pPr algn="ctr"/>
            <a:r>
              <a:rPr lang="en-US" sz="3200" b="1" dirty="0">
                <a:latin typeface="Tahoma" panose="020B0604030504040204" pitchFamily="34" charset="0"/>
                <a:ea typeface="Tahoma" panose="020B0604030504040204" pitchFamily="34" charset="0"/>
                <a:cs typeface="Tahoma" panose="020B0604030504040204" pitchFamily="34" charset="0"/>
              </a:rPr>
              <a:t>Your classmate keeps staring at you and blowing kisses.</a:t>
            </a:r>
          </a:p>
        </p:txBody>
      </p:sp>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7" name="Footer Placeholder 3"/>
          <p:cNvSpPr txBox="1">
            <a:spLocks/>
          </p:cNvSpPr>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74221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14748" y="-14748"/>
            <a:ext cx="2026025" cy="1613647"/>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86769" r="8073" b="22092"/>
          <a:stretch/>
        </p:blipFill>
        <p:spPr>
          <a:xfrm rot="16200000">
            <a:off x="5038741" y="-1461667"/>
            <a:ext cx="965877" cy="12049437"/>
          </a:xfrm>
          <a:prstGeom prst="rect">
            <a:avLst/>
          </a:prstGeom>
        </p:spPr>
      </p:pic>
      <p:grpSp>
        <p:nvGrpSpPr>
          <p:cNvPr id="10" name="Group 9"/>
          <p:cNvGrpSpPr/>
          <p:nvPr/>
        </p:nvGrpSpPr>
        <p:grpSpPr>
          <a:xfrm>
            <a:off x="4232698" y="4898551"/>
            <a:ext cx="3349180" cy="1451974"/>
            <a:chOff x="1836954" y="3491605"/>
            <a:chExt cx="3564835" cy="1641137"/>
          </a:xfrm>
        </p:grpSpPr>
        <p:sp>
          <p:nvSpPr>
            <p:cNvPr id="15" name="Rectangle 14"/>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sp>
          <p:nvSpPr>
            <p:cNvPr id="17" name="Title 1"/>
            <p:cNvSpPr txBox="1">
              <a:spLocks/>
            </p:cNvSpPr>
            <p:nvPr/>
          </p:nvSpPr>
          <p:spPr>
            <a:xfrm>
              <a:off x="3704749" y="3835107"/>
              <a:ext cx="1530756" cy="109700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Cool</a:t>
              </a:r>
            </a:p>
          </p:txBody>
        </p:sp>
      </p:gr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890" y="94491"/>
            <a:ext cx="7886700" cy="3955580"/>
          </a:xfrm>
          <a:prstGeom prst="rect">
            <a:avLst/>
          </a:prstGeom>
        </p:spPr>
      </p:pic>
      <p:sp>
        <p:nvSpPr>
          <p:cNvPr id="20" name="TextBox 19"/>
          <p:cNvSpPr txBox="1"/>
          <p:nvPr/>
        </p:nvSpPr>
        <p:spPr>
          <a:xfrm>
            <a:off x="6316775" y="2394945"/>
            <a:ext cx="4885663" cy="1569660"/>
          </a:xfrm>
          <a:prstGeom prst="rect">
            <a:avLst/>
          </a:prstGeom>
          <a:noFill/>
        </p:spPr>
        <p:txBody>
          <a:bodyPr wrap="square" rtlCol="0">
            <a:spAutoFit/>
          </a:bodyPr>
          <a:lstStyle/>
          <a:p>
            <a:pPr algn="ctr"/>
            <a:r>
              <a:rPr lang="en-US" sz="3200" b="1" dirty="0">
                <a:latin typeface="Tahoma" panose="020B0604030504040204" pitchFamily="34" charset="0"/>
                <a:ea typeface="Tahoma" panose="020B0604030504040204" pitchFamily="34" charset="0"/>
                <a:cs typeface="Tahoma" panose="020B0604030504040204" pitchFamily="34" charset="0"/>
              </a:rPr>
              <a:t>Your friend asks if </a:t>
            </a:r>
          </a:p>
          <a:p>
            <a:pPr algn="ctr"/>
            <a:r>
              <a:rPr lang="en-US" sz="3200" b="1" dirty="0">
                <a:latin typeface="Tahoma" panose="020B0604030504040204" pitchFamily="34" charset="0"/>
                <a:ea typeface="Tahoma" panose="020B0604030504040204" pitchFamily="34" charset="0"/>
                <a:cs typeface="Tahoma" panose="020B0604030504040204" pitchFamily="34" charset="0"/>
              </a:rPr>
              <a:t>they can pick the movie for movie night.</a:t>
            </a:r>
          </a:p>
        </p:txBody>
      </p:sp>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4" name="Footer Placeholder 3"/>
          <p:cNvSpPr txBox="1">
            <a:spLocks/>
          </p:cNvSpPr>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60403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0" y="-20351"/>
            <a:ext cx="2026025" cy="1613647"/>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86769" r="8073" b="22092"/>
          <a:stretch/>
        </p:blipFill>
        <p:spPr>
          <a:xfrm rot="16200000">
            <a:off x="5305657" y="-1414358"/>
            <a:ext cx="965877" cy="12049437"/>
          </a:xfrm>
          <a:prstGeom prst="rect">
            <a:avLst/>
          </a:prstGeom>
        </p:spPr>
      </p:pic>
      <p:grpSp>
        <p:nvGrpSpPr>
          <p:cNvPr id="11" name="Group 10"/>
          <p:cNvGrpSpPr/>
          <p:nvPr/>
        </p:nvGrpSpPr>
        <p:grpSpPr>
          <a:xfrm>
            <a:off x="4123840" y="4870267"/>
            <a:ext cx="3545129" cy="1489892"/>
            <a:chOff x="6790211" y="3503108"/>
            <a:chExt cx="3564835" cy="1643555"/>
          </a:xfrm>
        </p:grpSpPr>
        <p:sp>
          <p:nvSpPr>
            <p:cNvPr id="12" name="Rectangle 11"/>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14" name="Title 1"/>
            <p:cNvSpPr txBox="1">
              <a:spLocks/>
            </p:cNvSpPr>
            <p:nvPr/>
          </p:nvSpPr>
          <p:spPr>
            <a:xfrm>
              <a:off x="8573089" y="3835107"/>
              <a:ext cx="1530756" cy="109700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latin typeface="Tahoma" panose="020B0604030504040204" pitchFamily="34" charset="0"/>
                  <a:ea typeface="Tahoma" panose="020B0604030504040204" pitchFamily="34" charset="0"/>
                  <a:cs typeface="Tahoma" panose="020B0604030504040204" pitchFamily="34" charset="0"/>
                </a:rPr>
                <a:t>Not cool</a:t>
              </a:r>
            </a:p>
          </p:txBody>
        </p:sp>
      </p:gr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240" y="263723"/>
            <a:ext cx="7325199" cy="4129123"/>
          </a:xfrm>
          <a:prstGeom prst="rect">
            <a:avLst/>
          </a:prstGeom>
        </p:spPr>
      </p:pic>
      <p:sp>
        <p:nvSpPr>
          <p:cNvPr id="20" name="TextBox 19"/>
          <p:cNvSpPr txBox="1"/>
          <p:nvPr/>
        </p:nvSpPr>
        <p:spPr>
          <a:xfrm>
            <a:off x="7437614" y="1212161"/>
            <a:ext cx="4483510" cy="1569660"/>
          </a:xfrm>
          <a:prstGeom prst="rect">
            <a:avLst/>
          </a:prstGeom>
          <a:noFill/>
        </p:spPr>
        <p:txBody>
          <a:bodyPr wrap="square" rtlCol="0">
            <a:spAutoFit/>
          </a:bodyPr>
          <a:lstStyle/>
          <a:p>
            <a:pPr algn="ctr"/>
            <a:r>
              <a:rPr lang="en-US" sz="3200" b="1" dirty="0">
                <a:latin typeface="Tahoma" panose="020B0604030504040204" pitchFamily="34" charset="0"/>
                <a:ea typeface="Tahoma" panose="020B0604030504040204" pitchFamily="34" charset="0"/>
                <a:cs typeface="Tahoma" panose="020B0604030504040204" pitchFamily="34" charset="0"/>
              </a:rPr>
              <a:t>A stranger touches your hair and says: “You are beautiful.”</a:t>
            </a:r>
          </a:p>
        </p:txBody>
      </p:sp>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7" name="Footer Placeholder 3"/>
          <p:cNvSpPr txBox="1">
            <a:spLocks/>
          </p:cNvSpPr>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131241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14748" y="-14748"/>
            <a:ext cx="2026025" cy="1613647"/>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86769" r="8073" b="22092"/>
          <a:stretch/>
        </p:blipFill>
        <p:spPr>
          <a:xfrm rot="16200000">
            <a:off x="5351705" y="-1694467"/>
            <a:ext cx="965877" cy="12049437"/>
          </a:xfrm>
          <a:prstGeom prst="rect">
            <a:avLst/>
          </a:prstGeom>
        </p:spPr>
      </p:pic>
      <p:grpSp>
        <p:nvGrpSpPr>
          <p:cNvPr id="11" name="Group 10"/>
          <p:cNvGrpSpPr/>
          <p:nvPr/>
        </p:nvGrpSpPr>
        <p:grpSpPr>
          <a:xfrm>
            <a:off x="4062078" y="4768893"/>
            <a:ext cx="3545129" cy="1489892"/>
            <a:chOff x="6790211" y="3503108"/>
            <a:chExt cx="3564835" cy="1643555"/>
          </a:xfrm>
        </p:grpSpPr>
        <p:sp>
          <p:nvSpPr>
            <p:cNvPr id="12" name="Rectangle 11"/>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14" name="Title 1"/>
            <p:cNvSpPr txBox="1">
              <a:spLocks/>
            </p:cNvSpPr>
            <p:nvPr/>
          </p:nvSpPr>
          <p:spPr>
            <a:xfrm>
              <a:off x="8573089" y="3835107"/>
              <a:ext cx="1530756" cy="109700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latin typeface="Tahoma" panose="020B0604030504040204" pitchFamily="34" charset="0"/>
                  <a:ea typeface="Tahoma" panose="020B0604030504040204" pitchFamily="34" charset="0"/>
                  <a:cs typeface="Tahoma" panose="020B0604030504040204" pitchFamily="34" charset="0"/>
                </a:rPr>
                <a:t>Not cool</a:t>
              </a:r>
            </a:p>
          </p:txBody>
        </p:sp>
      </p:grpSp>
      <p:pic>
        <p:nvPicPr>
          <p:cNvPr id="18" name="Picture 17"/>
          <p:cNvPicPr>
            <a:picLocks noChangeAspect="1"/>
          </p:cNvPicPr>
          <p:nvPr/>
        </p:nvPicPr>
        <p:blipFill rotWithShape="1">
          <a:blip r:embed="rId5">
            <a:extLst>
              <a:ext uri="{28A0092B-C50C-407E-A947-70E740481C1C}">
                <a14:useLocalDpi xmlns:a14="http://schemas.microsoft.com/office/drawing/2010/main" val="0"/>
              </a:ext>
            </a:extLst>
          </a:blip>
          <a:srcRect r="26402"/>
          <a:stretch/>
        </p:blipFill>
        <p:spPr>
          <a:xfrm>
            <a:off x="249552" y="342483"/>
            <a:ext cx="6210882" cy="3758235"/>
          </a:xfrm>
          <a:prstGeom prst="rect">
            <a:avLst/>
          </a:prstGeom>
        </p:spPr>
      </p:pic>
      <p:sp>
        <p:nvSpPr>
          <p:cNvPr id="20" name="TextBox 19"/>
          <p:cNvSpPr txBox="1"/>
          <p:nvPr/>
        </p:nvSpPr>
        <p:spPr>
          <a:xfrm>
            <a:off x="6460434" y="1443262"/>
            <a:ext cx="4922690" cy="1077218"/>
          </a:xfrm>
          <a:prstGeom prst="rect">
            <a:avLst/>
          </a:prstGeom>
          <a:noFill/>
        </p:spPr>
        <p:txBody>
          <a:bodyPr wrap="square" rtlCol="0">
            <a:spAutoFit/>
          </a:bodyPr>
          <a:lstStyle/>
          <a:p>
            <a:pPr algn="ctr"/>
            <a:r>
              <a:rPr lang="en-US" sz="3200" b="1" dirty="0">
                <a:latin typeface="Tahoma" panose="020B0604030504040204" pitchFamily="34" charset="0"/>
                <a:ea typeface="Tahoma" panose="020B0604030504040204" pitchFamily="34" charset="0"/>
                <a:cs typeface="Tahoma" panose="020B0604030504040204" pitchFamily="34" charset="0"/>
              </a:rPr>
              <a:t>Your teacher friends you on social media.</a:t>
            </a:r>
          </a:p>
        </p:txBody>
      </p:sp>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7" name="Footer Placeholder 3"/>
          <p:cNvSpPr txBox="1">
            <a:spLocks/>
          </p:cNvSpPr>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4877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156"/>
            <a:ext cx="12173259" cy="6858000"/>
          </a:xfrm>
          <a:prstGeom prst="rect">
            <a:avLst/>
          </a:prstGeom>
        </p:spPr>
      </p:pic>
      <p:grpSp>
        <p:nvGrpSpPr>
          <p:cNvPr id="35" name="Group 34"/>
          <p:cNvGrpSpPr/>
          <p:nvPr/>
        </p:nvGrpSpPr>
        <p:grpSpPr>
          <a:xfrm>
            <a:off x="22860" y="3334699"/>
            <a:ext cx="1580866" cy="1831271"/>
            <a:chOff x="22860" y="3128959"/>
            <a:chExt cx="1580866" cy="1831271"/>
          </a:xfrm>
        </p:grpSpPr>
        <p:sp>
          <p:nvSpPr>
            <p:cNvPr id="17" name="TextBox 16"/>
            <p:cNvSpPr txBox="1"/>
            <p:nvPr/>
          </p:nvSpPr>
          <p:spPr>
            <a:xfrm>
              <a:off x="22860" y="3128959"/>
              <a:ext cx="1580866" cy="1831271"/>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I need help</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617" y="3283142"/>
              <a:ext cx="1391510" cy="1186668"/>
            </a:xfrm>
            <a:prstGeom prst="rect">
              <a:avLst/>
            </a:prstGeom>
          </p:spPr>
        </p:pic>
      </p:grpSp>
      <p:grpSp>
        <p:nvGrpSpPr>
          <p:cNvPr id="38" name="Group 37"/>
          <p:cNvGrpSpPr/>
          <p:nvPr/>
        </p:nvGrpSpPr>
        <p:grpSpPr>
          <a:xfrm>
            <a:off x="22860" y="2037955"/>
            <a:ext cx="1579013" cy="1288137"/>
            <a:chOff x="22860" y="1832215"/>
            <a:chExt cx="1579013" cy="1288137"/>
          </a:xfrm>
        </p:grpSpPr>
        <p:sp>
          <p:nvSpPr>
            <p:cNvPr id="14" name="TextBox 13"/>
            <p:cNvSpPr txBox="1"/>
            <p:nvPr/>
          </p:nvSpPr>
          <p:spPr>
            <a:xfrm>
              <a:off x="22860" y="1843079"/>
              <a:ext cx="1579013" cy="1277273"/>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Yes</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746" y="1832215"/>
              <a:ext cx="1160032" cy="989266"/>
            </a:xfrm>
            <a:prstGeom prst="rect">
              <a:avLst/>
            </a:prstGeom>
          </p:spPr>
        </p:pic>
      </p:grpSp>
      <p:grpSp>
        <p:nvGrpSpPr>
          <p:cNvPr id="37" name="Group 36"/>
          <p:cNvGrpSpPr/>
          <p:nvPr/>
        </p:nvGrpSpPr>
        <p:grpSpPr>
          <a:xfrm>
            <a:off x="1610201" y="2048819"/>
            <a:ext cx="1542342" cy="1286794"/>
            <a:chOff x="1655921" y="1843079"/>
            <a:chExt cx="1552076" cy="1286794"/>
          </a:xfrm>
        </p:grpSpPr>
        <p:sp>
          <p:nvSpPr>
            <p:cNvPr id="15" name="TextBox 14"/>
            <p:cNvSpPr txBox="1"/>
            <p:nvPr/>
          </p:nvSpPr>
          <p:spPr>
            <a:xfrm>
              <a:off x="1655921" y="1852600"/>
              <a:ext cx="1552076" cy="1277273"/>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No</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42202" y="1843079"/>
              <a:ext cx="1160032" cy="989266"/>
            </a:xfrm>
            <a:prstGeom prst="rect">
              <a:avLst/>
            </a:prstGeom>
          </p:spPr>
        </p:pic>
      </p:grpSp>
      <p:grpSp>
        <p:nvGrpSpPr>
          <p:cNvPr id="33" name="Group 32"/>
          <p:cNvGrpSpPr/>
          <p:nvPr/>
        </p:nvGrpSpPr>
        <p:grpSpPr>
          <a:xfrm>
            <a:off x="1609493" y="5176829"/>
            <a:ext cx="1543050" cy="1631216"/>
            <a:chOff x="1655213" y="4971089"/>
            <a:chExt cx="1543050" cy="1631216"/>
          </a:xfrm>
        </p:grpSpPr>
        <p:sp>
          <p:nvSpPr>
            <p:cNvPr id="32" name="TextBox 31"/>
            <p:cNvSpPr txBox="1"/>
            <p:nvPr/>
          </p:nvSpPr>
          <p:spPr>
            <a:xfrm>
              <a:off x="1655213" y="4971089"/>
              <a:ext cx="1543050" cy="163121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Adult</a:t>
              </a: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28068" y="5059116"/>
              <a:ext cx="1402992" cy="1196460"/>
            </a:xfrm>
            <a:prstGeom prst="rect">
              <a:avLst/>
            </a:prstGeom>
          </p:spPr>
        </p:pic>
      </p:grpSp>
      <p:grpSp>
        <p:nvGrpSpPr>
          <p:cNvPr id="34" name="Group 33"/>
          <p:cNvGrpSpPr/>
          <p:nvPr/>
        </p:nvGrpSpPr>
        <p:grpSpPr>
          <a:xfrm>
            <a:off x="26670" y="5173019"/>
            <a:ext cx="1579013" cy="1631216"/>
            <a:chOff x="38100" y="4967279"/>
            <a:chExt cx="1579013" cy="1631216"/>
          </a:xfrm>
        </p:grpSpPr>
        <p:sp>
          <p:nvSpPr>
            <p:cNvPr id="31" name="TextBox 30"/>
            <p:cNvSpPr txBox="1"/>
            <p:nvPr/>
          </p:nvSpPr>
          <p:spPr>
            <a:xfrm>
              <a:off x="38100" y="4967279"/>
              <a:ext cx="1579013" cy="163121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Trust</a:t>
              </a:r>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704" y="5108954"/>
              <a:ext cx="1443133" cy="1230692"/>
            </a:xfrm>
            <a:prstGeom prst="rect">
              <a:avLst/>
            </a:prstGeom>
          </p:spPr>
        </p:pic>
      </p:grpSp>
      <p:sp>
        <p:nvSpPr>
          <p:cNvPr id="12" name="Rectangle 11"/>
          <p:cNvSpPr/>
          <p:nvPr/>
        </p:nvSpPr>
        <p:spPr>
          <a:xfrm>
            <a:off x="3384714" y="1154431"/>
            <a:ext cx="8719658" cy="381736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p:cNvGrpSpPr/>
          <p:nvPr/>
        </p:nvGrpSpPr>
        <p:grpSpPr>
          <a:xfrm>
            <a:off x="1616050" y="3329933"/>
            <a:ext cx="1536494" cy="1831271"/>
            <a:chOff x="1661769" y="3124193"/>
            <a:chExt cx="1554555" cy="1831271"/>
          </a:xfrm>
        </p:grpSpPr>
        <p:sp>
          <p:nvSpPr>
            <p:cNvPr id="18" name="TextBox 17"/>
            <p:cNvSpPr txBox="1"/>
            <p:nvPr/>
          </p:nvSpPr>
          <p:spPr>
            <a:xfrm>
              <a:off x="1661769" y="3124193"/>
              <a:ext cx="1554555" cy="1831271"/>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I have a question</a:t>
              </a:r>
            </a:p>
          </p:txBody>
        </p:sp>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83545" y="3165910"/>
              <a:ext cx="1424452" cy="1214761"/>
            </a:xfrm>
            <a:prstGeom prst="rect">
              <a:avLst/>
            </a:prstGeom>
          </p:spPr>
        </p:pic>
      </p:grpSp>
      <p:grpSp>
        <p:nvGrpSpPr>
          <p:cNvPr id="30" name="Group 29"/>
          <p:cNvGrpSpPr/>
          <p:nvPr/>
        </p:nvGrpSpPr>
        <p:grpSpPr>
          <a:xfrm>
            <a:off x="3154897" y="5173019"/>
            <a:ext cx="1824232" cy="1638835"/>
            <a:chOff x="3257767" y="5236680"/>
            <a:chExt cx="1824232" cy="1515800"/>
          </a:xfrm>
        </p:grpSpPr>
        <p:sp>
          <p:nvSpPr>
            <p:cNvPr id="19" name="TextBox 18"/>
            <p:cNvSpPr txBox="1"/>
            <p:nvPr/>
          </p:nvSpPr>
          <p:spPr>
            <a:xfrm>
              <a:off x="3257767" y="5236680"/>
              <a:ext cx="1801372" cy="151580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300"/>
                </a:spcBef>
              </a:pPr>
              <a:r>
                <a:rPr lang="en-US" b="1" dirty="0">
                  <a:latin typeface="Tahoma" panose="020B0604030504040204" pitchFamily="34" charset="0"/>
                  <a:ea typeface="Tahoma" panose="020B0604030504040204" pitchFamily="34" charset="0"/>
                  <a:cs typeface="Tahoma" panose="020B0604030504040204" pitchFamily="34" charset="0"/>
                </a:rPr>
                <a:t>Take a break</a:t>
              </a:r>
            </a:p>
          </p:txBody>
        </p:sp>
        <p:pic>
          <p:nvPicPr>
            <p:cNvPr id="8" name="Picture 7"/>
            <p:cNvPicPr>
              <a:picLocks noChangeAspect="1"/>
            </p:cNvPicPr>
            <p:nvPr/>
          </p:nvPicPr>
          <p:blipFill rotWithShape="1">
            <a:blip r:embed="rId10">
              <a:extLst>
                <a:ext uri="{28A0092B-C50C-407E-A947-70E740481C1C}">
                  <a14:useLocalDpi xmlns:a14="http://schemas.microsoft.com/office/drawing/2010/main" val="0"/>
                </a:ext>
              </a:extLst>
            </a:blip>
            <a:srcRect t="15162" b="14898"/>
            <a:stretch/>
          </p:blipFill>
          <p:spPr>
            <a:xfrm>
              <a:off x="3280627" y="5349240"/>
              <a:ext cx="1801372" cy="1074420"/>
            </a:xfrm>
            <a:prstGeom prst="rect">
              <a:avLst/>
            </a:prstGeom>
          </p:spPr>
        </p:pic>
      </p:grpSp>
      <p:sp>
        <p:nvSpPr>
          <p:cNvPr id="60" name="Rectangle 59"/>
          <p:cNvSpPr/>
          <p:nvPr/>
        </p:nvSpPr>
        <p:spPr>
          <a:xfrm>
            <a:off x="6459143" y="6621481"/>
            <a:ext cx="4531998" cy="246221"/>
          </a:xfrm>
          <a:prstGeom prst="rect">
            <a:avLst/>
          </a:prstGeom>
        </p:spPr>
        <p:txBody>
          <a:bodyPr wrap="square">
            <a:spAutoFit/>
          </a:bodyPr>
          <a:lstStyle/>
          <a:p>
            <a:r>
              <a:rPr lang="en-US" sz="1000" dirty="0">
                <a:solidFill>
                  <a:srgbClr val="3D4046"/>
                </a:solidFill>
                <a:latin typeface="Tahoma" panose="020B0604030504040204" pitchFamily="34" charset="0"/>
                <a:ea typeface="Tahoma" panose="020B0604030504040204" pitchFamily="34" charset="0"/>
                <a:cs typeface="Tahoma" panose="020B0604030504040204" pitchFamily="34" charset="0"/>
              </a:rPr>
              <a:t>Copyright © 2021 SymbolStix, LLC. All rights reserved. Used with Permission.</a:t>
            </a:r>
            <a:endParaRPr lang="en-US" sz="1000" dirty="0">
              <a:latin typeface="Tahoma" panose="020B0604030504040204" pitchFamily="34" charset="0"/>
              <a:ea typeface="Tahoma" panose="020B0604030504040204" pitchFamily="34" charset="0"/>
              <a:cs typeface="Tahoma" panose="020B0604030504040204" pitchFamily="34" charset="0"/>
            </a:endParaRPr>
          </a:p>
        </p:txBody>
      </p:sp>
      <p:grpSp>
        <p:nvGrpSpPr>
          <p:cNvPr id="40" name="Group 39"/>
          <p:cNvGrpSpPr/>
          <p:nvPr/>
        </p:nvGrpSpPr>
        <p:grpSpPr>
          <a:xfrm>
            <a:off x="5227872" y="4990585"/>
            <a:ext cx="6887774" cy="1612811"/>
            <a:chOff x="5211830" y="4990585"/>
            <a:chExt cx="6887774" cy="1612811"/>
          </a:xfrm>
        </p:grpSpPr>
        <p:sp>
          <p:nvSpPr>
            <p:cNvPr id="41" name="Rectangle 40"/>
            <p:cNvSpPr/>
            <p:nvPr/>
          </p:nvSpPr>
          <p:spPr>
            <a:xfrm>
              <a:off x="5211830" y="4990585"/>
              <a:ext cx="6887774" cy="1612811"/>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p:cNvGrpSpPr/>
            <p:nvPr/>
          </p:nvGrpSpPr>
          <p:grpSpPr>
            <a:xfrm>
              <a:off x="5362543" y="5119215"/>
              <a:ext cx="6627292" cy="1356986"/>
              <a:chOff x="5362543" y="5119215"/>
              <a:chExt cx="6627292" cy="1356986"/>
            </a:xfrm>
          </p:grpSpPr>
          <p:grpSp>
            <p:nvGrpSpPr>
              <p:cNvPr id="43" name="Group 42"/>
              <p:cNvGrpSpPr/>
              <p:nvPr/>
            </p:nvGrpSpPr>
            <p:grpSpPr>
              <a:xfrm>
                <a:off x="5362543" y="5121586"/>
                <a:ext cx="1230894" cy="1354217"/>
                <a:chOff x="5362543" y="5108523"/>
                <a:chExt cx="1230894" cy="1354217"/>
              </a:xfrm>
            </p:grpSpPr>
            <p:sp>
              <p:nvSpPr>
                <p:cNvPr id="56" name="TextBox 55"/>
                <p:cNvSpPr txBox="1"/>
                <p:nvPr/>
              </p:nvSpPr>
              <p:spPr>
                <a:xfrm>
                  <a:off x="5362543" y="5108523"/>
                  <a:ext cx="1230894"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I feel</a:t>
                  </a:r>
                </a:p>
              </p:txBody>
            </p:sp>
            <p:pic>
              <p:nvPicPr>
                <p:cNvPr id="57" name="Picture 5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97580" y="5142338"/>
                  <a:ext cx="1156974" cy="986658"/>
                </a:xfrm>
                <a:prstGeom prst="rect">
                  <a:avLst/>
                </a:prstGeom>
              </p:spPr>
            </p:pic>
          </p:grpSp>
          <p:grpSp>
            <p:nvGrpSpPr>
              <p:cNvPr id="44" name="Group 43"/>
              <p:cNvGrpSpPr/>
              <p:nvPr/>
            </p:nvGrpSpPr>
            <p:grpSpPr>
              <a:xfrm>
                <a:off x="6607576" y="5119881"/>
                <a:ext cx="1283361" cy="1354217"/>
                <a:chOff x="6607577" y="5119881"/>
                <a:chExt cx="1256406" cy="1354217"/>
              </a:xfrm>
            </p:grpSpPr>
            <p:sp>
              <p:nvSpPr>
                <p:cNvPr id="54" name="TextBox 53"/>
                <p:cNvSpPr txBox="1"/>
                <p:nvPr/>
              </p:nvSpPr>
              <p:spPr>
                <a:xfrm>
                  <a:off x="6607577" y="5119881"/>
                  <a:ext cx="1256406"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Happy</a:t>
                  </a:r>
                </a:p>
              </p:txBody>
            </p:sp>
            <p:pic>
              <p:nvPicPr>
                <p:cNvPr id="55" name="Picture 5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68431" y="5173019"/>
                  <a:ext cx="1147512" cy="978589"/>
                </a:xfrm>
                <a:prstGeom prst="rect">
                  <a:avLst/>
                </a:prstGeom>
              </p:spPr>
            </p:pic>
          </p:grpSp>
          <p:grpSp>
            <p:nvGrpSpPr>
              <p:cNvPr id="45" name="Group 44"/>
              <p:cNvGrpSpPr/>
              <p:nvPr/>
            </p:nvGrpSpPr>
            <p:grpSpPr>
              <a:xfrm>
                <a:off x="7890938" y="5119215"/>
                <a:ext cx="1368792" cy="1354217"/>
                <a:chOff x="7890938" y="5106152"/>
                <a:chExt cx="1368792" cy="1354217"/>
              </a:xfrm>
            </p:grpSpPr>
            <p:sp>
              <p:nvSpPr>
                <p:cNvPr id="52" name="TextBox 51"/>
                <p:cNvSpPr txBox="1"/>
                <p:nvPr/>
              </p:nvSpPr>
              <p:spPr>
                <a:xfrm>
                  <a:off x="7890938" y="5106152"/>
                  <a:ext cx="1368792"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Sad</a:t>
                  </a:r>
                </a:p>
              </p:txBody>
            </p:sp>
            <p:pic>
              <p:nvPicPr>
                <p:cNvPr id="53" name="Picture 5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1980" y="5106152"/>
                  <a:ext cx="1161367" cy="990404"/>
                </a:xfrm>
                <a:prstGeom prst="rect">
                  <a:avLst/>
                </a:prstGeom>
              </p:spPr>
            </p:pic>
          </p:grpSp>
          <p:grpSp>
            <p:nvGrpSpPr>
              <p:cNvPr id="46" name="Group 45"/>
              <p:cNvGrpSpPr/>
              <p:nvPr/>
            </p:nvGrpSpPr>
            <p:grpSpPr>
              <a:xfrm>
                <a:off x="9280555" y="5121984"/>
                <a:ext cx="1347846" cy="1354217"/>
                <a:chOff x="9280555" y="5108921"/>
                <a:chExt cx="1347846" cy="1354217"/>
              </a:xfrm>
            </p:grpSpPr>
            <p:sp>
              <p:nvSpPr>
                <p:cNvPr id="50" name="TextBox 49"/>
                <p:cNvSpPr txBox="1"/>
                <p:nvPr/>
              </p:nvSpPr>
              <p:spPr>
                <a:xfrm>
                  <a:off x="9280555" y="5108921"/>
                  <a:ext cx="1347846"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Mad</a:t>
                  </a:r>
                </a:p>
              </p:txBody>
            </p:sp>
            <p:pic>
              <p:nvPicPr>
                <p:cNvPr id="51" name="Picture 5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341516" y="5119881"/>
                  <a:ext cx="1225925" cy="1045459"/>
                </a:xfrm>
                <a:prstGeom prst="rect">
                  <a:avLst/>
                </a:prstGeom>
              </p:spPr>
            </p:pic>
          </p:grpSp>
          <p:grpSp>
            <p:nvGrpSpPr>
              <p:cNvPr id="47" name="Group 46"/>
              <p:cNvGrpSpPr/>
              <p:nvPr/>
            </p:nvGrpSpPr>
            <p:grpSpPr>
              <a:xfrm>
                <a:off x="10628401" y="5121586"/>
                <a:ext cx="1361434" cy="1354217"/>
                <a:chOff x="10628401" y="5108523"/>
                <a:chExt cx="1361434" cy="1354217"/>
              </a:xfrm>
            </p:grpSpPr>
            <p:sp>
              <p:nvSpPr>
                <p:cNvPr id="48" name="TextBox 47"/>
                <p:cNvSpPr txBox="1"/>
                <p:nvPr/>
              </p:nvSpPr>
              <p:spPr>
                <a:xfrm>
                  <a:off x="10628401" y="5108523"/>
                  <a:ext cx="1361434"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Scared</a:t>
                  </a:r>
                </a:p>
              </p:txBody>
            </p:sp>
            <p:pic>
              <p:nvPicPr>
                <p:cNvPr id="49" name="Picture 4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717795" y="5171511"/>
                  <a:ext cx="1142168" cy="974032"/>
                </a:xfrm>
                <a:prstGeom prst="rect">
                  <a:avLst/>
                </a:prstGeom>
              </p:spPr>
            </p:pic>
          </p:grpSp>
        </p:grpSp>
      </p:grpSp>
      <p:grpSp>
        <p:nvGrpSpPr>
          <p:cNvPr id="58" name="Group 57"/>
          <p:cNvGrpSpPr/>
          <p:nvPr/>
        </p:nvGrpSpPr>
        <p:grpSpPr>
          <a:xfrm>
            <a:off x="3489813" y="1263711"/>
            <a:ext cx="2051442" cy="1754326"/>
            <a:chOff x="-3443578" y="4117583"/>
            <a:chExt cx="2051442" cy="1754326"/>
          </a:xfrm>
        </p:grpSpPr>
        <p:sp>
          <p:nvSpPr>
            <p:cNvPr id="59" name="TextBox 58"/>
            <p:cNvSpPr txBox="1"/>
            <p:nvPr/>
          </p:nvSpPr>
          <p:spPr>
            <a:xfrm>
              <a:off x="-3330418" y="4117583"/>
              <a:ext cx="1752970" cy="175432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n-US" b="1" dirty="0">
                  <a:latin typeface="Tahoma" panose="020B0604030504040204" pitchFamily="34" charset="0"/>
                  <a:ea typeface="Tahoma" panose="020B0604030504040204" pitchFamily="34" charset="0"/>
                  <a:cs typeface="Tahoma" panose="020B0604030504040204" pitchFamily="34" charset="0"/>
                </a:rPr>
                <a:t>Boundaries</a:t>
              </a:r>
            </a:p>
          </p:txBody>
        </p:sp>
        <p:pic>
          <p:nvPicPr>
            <p:cNvPr id="62" name="Picture 6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648008" y="4476971"/>
              <a:ext cx="1255872" cy="1070997"/>
            </a:xfrm>
            <a:prstGeom prst="rect">
              <a:avLst/>
            </a:prstGeom>
          </p:spPr>
        </p:pic>
        <p:pic>
          <p:nvPicPr>
            <p:cNvPr id="63" name="Picture 6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443578" y="4204739"/>
              <a:ext cx="1195237" cy="1019288"/>
            </a:xfrm>
            <a:prstGeom prst="rect">
              <a:avLst/>
            </a:prstGeom>
          </p:spPr>
        </p:pic>
      </p:grpSp>
      <p:grpSp>
        <p:nvGrpSpPr>
          <p:cNvPr id="64" name="Group 63"/>
          <p:cNvGrpSpPr/>
          <p:nvPr/>
        </p:nvGrpSpPr>
        <p:grpSpPr>
          <a:xfrm>
            <a:off x="5857159" y="1274083"/>
            <a:ext cx="1752970" cy="1754326"/>
            <a:chOff x="-3330418" y="4117583"/>
            <a:chExt cx="1752970" cy="1754326"/>
          </a:xfrm>
        </p:grpSpPr>
        <p:sp>
          <p:nvSpPr>
            <p:cNvPr id="65" name="TextBox 64"/>
            <p:cNvSpPr txBox="1"/>
            <p:nvPr/>
          </p:nvSpPr>
          <p:spPr>
            <a:xfrm>
              <a:off x="-3330418" y="4117583"/>
              <a:ext cx="1752970" cy="175432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n-US" b="1" dirty="0">
                  <a:latin typeface="Tahoma" panose="020B0604030504040204" pitchFamily="34" charset="0"/>
                  <a:ea typeface="Tahoma" panose="020B0604030504040204" pitchFamily="34" charset="0"/>
                  <a:cs typeface="Tahoma" panose="020B0604030504040204" pitchFamily="34" charset="0"/>
                </a:rPr>
                <a:t>Cool</a:t>
              </a:r>
            </a:p>
          </p:txBody>
        </p:sp>
        <p:pic>
          <p:nvPicPr>
            <p:cNvPr id="67" name="Picture 6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200454" y="4269484"/>
              <a:ext cx="1493042" cy="1273254"/>
            </a:xfrm>
            <a:prstGeom prst="rect">
              <a:avLst/>
            </a:prstGeom>
          </p:spPr>
        </p:pic>
      </p:grpSp>
      <p:grpSp>
        <p:nvGrpSpPr>
          <p:cNvPr id="68" name="Group 67"/>
          <p:cNvGrpSpPr/>
          <p:nvPr/>
        </p:nvGrpSpPr>
        <p:grpSpPr>
          <a:xfrm>
            <a:off x="8030527" y="1262017"/>
            <a:ext cx="1752970" cy="1754326"/>
            <a:chOff x="-3330418" y="4117583"/>
            <a:chExt cx="1752970" cy="1754326"/>
          </a:xfrm>
        </p:grpSpPr>
        <p:sp>
          <p:nvSpPr>
            <p:cNvPr id="69" name="TextBox 68"/>
            <p:cNvSpPr txBox="1"/>
            <p:nvPr/>
          </p:nvSpPr>
          <p:spPr>
            <a:xfrm>
              <a:off x="-3330418" y="4117583"/>
              <a:ext cx="1752970" cy="175432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n-US" b="1" dirty="0">
                  <a:latin typeface="Tahoma" panose="020B0604030504040204" pitchFamily="34" charset="0"/>
                  <a:ea typeface="Tahoma" panose="020B0604030504040204" pitchFamily="34" charset="0"/>
                  <a:cs typeface="Tahoma" panose="020B0604030504040204" pitchFamily="34" charset="0"/>
                </a:rPr>
                <a:t>Not cool</a:t>
              </a:r>
            </a:p>
          </p:txBody>
        </p:sp>
        <p:pic>
          <p:nvPicPr>
            <p:cNvPr id="70" name="Picture 6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223702" y="4187357"/>
              <a:ext cx="1526036" cy="1301391"/>
            </a:xfrm>
            <a:prstGeom prst="rect">
              <a:avLst/>
            </a:prstGeom>
          </p:spPr>
        </p:pic>
      </p:grpSp>
      <p:grpSp>
        <p:nvGrpSpPr>
          <p:cNvPr id="72" name="Group 71"/>
          <p:cNvGrpSpPr/>
          <p:nvPr/>
        </p:nvGrpSpPr>
        <p:grpSpPr>
          <a:xfrm>
            <a:off x="6658442" y="3229322"/>
            <a:ext cx="2164794" cy="1523474"/>
            <a:chOff x="3717212" y="3277075"/>
            <a:chExt cx="2164794" cy="1523474"/>
          </a:xfrm>
        </p:grpSpPr>
        <p:sp>
          <p:nvSpPr>
            <p:cNvPr id="73" name="TextBox 72"/>
            <p:cNvSpPr txBox="1"/>
            <p:nvPr/>
          </p:nvSpPr>
          <p:spPr>
            <a:xfrm>
              <a:off x="3717212" y="3323221"/>
              <a:ext cx="2164794" cy="147732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n-US" b="1" dirty="0">
                  <a:latin typeface="Tahoma" panose="020B0604030504040204" pitchFamily="34" charset="0"/>
                  <a:ea typeface="Tahoma" panose="020B0604030504040204" pitchFamily="34" charset="0"/>
                  <a:cs typeface="Tahoma" panose="020B0604030504040204" pitchFamily="34" charset="0"/>
                </a:rPr>
                <a:t>Self-Advocate</a:t>
              </a:r>
            </a:p>
          </p:txBody>
        </p:sp>
        <p:pic>
          <p:nvPicPr>
            <p:cNvPr id="74" name="Picture 7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989332" y="3277075"/>
              <a:ext cx="1620554" cy="1381995"/>
            </a:xfrm>
            <a:prstGeom prst="rect">
              <a:avLst/>
            </a:prstGeom>
          </p:spPr>
        </p:pic>
      </p:grpSp>
      <p:grpSp>
        <p:nvGrpSpPr>
          <p:cNvPr id="75" name="Group 74"/>
          <p:cNvGrpSpPr/>
          <p:nvPr/>
        </p:nvGrpSpPr>
        <p:grpSpPr>
          <a:xfrm>
            <a:off x="9040917" y="3105528"/>
            <a:ext cx="1874772" cy="1785104"/>
            <a:chOff x="3612268" y="3077690"/>
            <a:chExt cx="1874772" cy="1785104"/>
          </a:xfrm>
        </p:grpSpPr>
        <p:sp>
          <p:nvSpPr>
            <p:cNvPr id="76" name="TextBox 75"/>
            <p:cNvSpPr txBox="1"/>
            <p:nvPr/>
          </p:nvSpPr>
          <p:spPr>
            <a:xfrm>
              <a:off x="3612268" y="3077690"/>
              <a:ext cx="1874772" cy="1785104"/>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I want</a:t>
              </a:r>
            </a:p>
          </p:txBody>
        </p:sp>
        <p:pic>
          <p:nvPicPr>
            <p:cNvPr id="77" name="Picture 7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716092" y="3244764"/>
              <a:ext cx="1630307" cy="1390312"/>
            </a:xfrm>
            <a:prstGeom prst="rect">
              <a:avLst/>
            </a:prstGeom>
          </p:spPr>
        </p:pic>
      </p:grpSp>
      <p:grpSp>
        <p:nvGrpSpPr>
          <p:cNvPr id="78" name="Group 77"/>
          <p:cNvGrpSpPr/>
          <p:nvPr/>
        </p:nvGrpSpPr>
        <p:grpSpPr>
          <a:xfrm>
            <a:off x="4504523" y="3109581"/>
            <a:ext cx="1874772" cy="1785104"/>
            <a:chOff x="9863745" y="2756120"/>
            <a:chExt cx="1874772" cy="1785104"/>
          </a:xfrm>
        </p:grpSpPr>
        <p:sp>
          <p:nvSpPr>
            <p:cNvPr id="79" name="TextBox 78"/>
            <p:cNvSpPr txBox="1"/>
            <p:nvPr/>
          </p:nvSpPr>
          <p:spPr>
            <a:xfrm>
              <a:off x="9863745" y="2756120"/>
              <a:ext cx="1874772" cy="1785104"/>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I need</a:t>
              </a:r>
            </a:p>
          </p:txBody>
        </p:sp>
        <p:pic>
          <p:nvPicPr>
            <p:cNvPr id="80" name="Picture 79"/>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904958" y="2813665"/>
              <a:ext cx="1730044" cy="1475367"/>
            </a:xfrm>
            <a:prstGeom prst="rect">
              <a:avLst/>
            </a:prstGeom>
          </p:spPr>
        </p:pic>
      </p:grpSp>
      <p:grpSp>
        <p:nvGrpSpPr>
          <p:cNvPr id="20" name="Group 19"/>
          <p:cNvGrpSpPr/>
          <p:nvPr/>
        </p:nvGrpSpPr>
        <p:grpSpPr>
          <a:xfrm>
            <a:off x="10139638" y="1265392"/>
            <a:ext cx="1752970" cy="1754326"/>
            <a:chOff x="14850076" y="3306856"/>
            <a:chExt cx="1752970" cy="1754326"/>
          </a:xfrm>
        </p:grpSpPr>
        <p:sp>
          <p:nvSpPr>
            <p:cNvPr id="82" name="TextBox 81"/>
            <p:cNvSpPr txBox="1"/>
            <p:nvPr/>
          </p:nvSpPr>
          <p:spPr>
            <a:xfrm>
              <a:off x="14850076" y="3306856"/>
              <a:ext cx="1752970" cy="175432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n-US" b="1" dirty="0">
                  <a:latin typeface="Tahoma" panose="020B0604030504040204" pitchFamily="34" charset="0"/>
                  <a:ea typeface="Tahoma" panose="020B0604030504040204" pitchFamily="34" charset="0"/>
                  <a:cs typeface="Tahoma" panose="020B0604030504040204" pitchFamily="34" charset="0"/>
                </a:rPr>
                <a:t>Safe</a:t>
              </a:r>
            </a:p>
          </p:txBody>
        </p:sp>
        <p:pic>
          <p:nvPicPr>
            <p:cNvPr id="16" name="Picture 15"/>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4914244" y="3384913"/>
              <a:ext cx="1538776" cy="1312255"/>
            </a:xfrm>
            <a:prstGeom prst="rect">
              <a:avLst/>
            </a:prstGeom>
          </p:spPr>
        </p:pic>
      </p:grpSp>
      <p:pic>
        <p:nvPicPr>
          <p:cNvPr id="71" name="Picture 70"/>
          <p:cNvPicPr>
            <a:picLocks noChangeAspect="1"/>
          </p:cNvPicPr>
          <p:nvPr/>
        </p:nvPicPr>
        <p:blipFill rotWithShape="1">
          <a:blip r:embed="rId23"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Tree>
    <p:extLst>
      <p:ext uri="{BB962C8B-B14F-4D97-AF65-F5344CB8AC3E}">
        <p14:creationId xmlns:p14="http://schemas.microsoft.com/office/powerpoint/2010/main" val="1114855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14748" y="-14748"/>
            <a:ext cx="2026025" cy="1613647"/>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86769" r="8073" b="22092"/>
          <a:stretch/>
        </p:blipFill>
        <p:spPr>
          <a:xfrm rot="16200000">
            <a:off x="5527032" y="-1618935"/>
            <a:ext cx="965877" cy="12049437"/>
          </a:xfrm>
          <a:prstGeom prst="rect">
            <a:avLst/>
          </a:prstGeom>
        </p:spPr>
      </p:pic>
      <p:grpSp>
        <p:nvGrpSpPr>
          <p:cNvPr id="9" name="Group 8"/>
          <p:cNvGrpSpPr/>
          <p:nvPr/>
        </p:nvGrpSpPr>
        <p:grpSpPr>
          <a:xfrm>
            <a:off x="1783341" y="4648301"/>
            <a:ext cx="8453257" cy="1609623"/>
            <a:chOff x="734988" y="2434313"/>
            <a:chExt cx="11028275" cy="2285476"/>
          </a:xfrm>
        </p:grpSpPr>
        <p:grpSp>
          <p:nvGrpSpPr>
            <p:cNvPr id="10" name="Group 9"/>
            <p:cNvGrpSpPr/>
            <p:nvPr/>
          </p:nvGrpSpPr>
          <p:grpSpPr>
            <a:xfrm>
              <a:off x="734988" y="2492479"/>
              <a:ext cx="4369402" cy="2227310"/>
              <a:chOff x="1836954" y="3491605"/>
              <a:chExt cx="3564835" cy="1641137"/>
            </a:xfrm>
          </p:grpSpPr>
          <p:sp>
            <p:nvSpPr>
              <p:cNvPr id="15" name="Rectangle 14"/>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sp>
            <p:nvSpPr>
              <p:cNvPr id="17" name="Title 1"/>
              <p:cNvSpPr txBox="1">
                <a:spLocks/>
              </p:cNvSpPr>
              <p:nvPr/>
            </p:nvSpPr>
            <p:spPr>
              <a:xfrm>
                <a:off x="3704749" y="3835107"/>
                <a:ext cx="1530756" cy="109700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Cool</a:t>
                </a:r>
              </a:p>
            </p:txBody>
          </p:sp>
        </p:grpSp>
        <p:grpSp>
          <p:nvGrpSpPr>
            <p:cNvPr id="11" name="Group 10"/>
            <p:cNvGrpSpPr/>
            <p:nvPr/>
          </p:nvGrpSpPr>
          <p:grpSpPr>
            <a:xfrm>
              <a:off x="7138222" y="2434313"/>
              <a:ext cx="4625041" cy="2285476"/>
              <a:chOff x="6790211" y="3503108"/>
              <a:chExt cx="3564835" cy="1643555"/>
            </a:xfrm>
          </p:grpSpPr>
          <p:sp>
            <p:nvSpPr>
              <p:cNvPr id="12" name="Rectangle 11"/>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14" name="Title 1"/>
              <p:cNvSpPr txBox="1">
                <a:spLocks/>
              </p:cNvSpPr>
              <p:nvPr/>
            </p:nvSpPr>
            <p:spPr>
              <a:xfrm>
                <a:off x="8573089" y="3835107"/>
                <a:ext cx="1530756" cy="1097000"/>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latin typeface="Tahoma" panose="020B0604030504040204" pitchFamily="34" charset="0"/>
                    <a:ea typeface="Tahoma" panose="020B0604030504040204" pitchFamily="34" charset="0"/>
                    <a:cs typeface="Tahoma" panose="020B0604030504040204" pitchFamily="34" charset="0"/>
                  </a:rPr>
                  <a:t>Not cool</a:t>
                </a:r>
              </a:p>
            </p:txBody>
          </p:sp>
        </p:grpSp>
      </p:gr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700" y="40130"/>
            <a:ext cx="8044269" cy="4061745"/>
          </a:xfrm>
          <a:prstGeom prst="rect">
            <a:avLst/>
          </a:prstGeom>
        </p:spPr>
      </p:pic>
      <p:sp>
        <p:nvSpPr>
          <p:cNvPr id="20" name="TextBox 19"/>
          <p:cNvSpPr txBox="1"/>
          <p:nvPr/>
        </p:nvSpPr>
        <p:spPr>
          <a:xfrm>
            <a:off x="6332015" y="1061811"/>
            <a:ext cx="4253673" cy="1569660"/>
          </a:xfrm>
          <a:prstGeom prst="rect">
            <a:avLst/>
          </a:prstGeom>
          <a:noFill/>
        </p:spPr>
        <p:txBody>
          <a:bodyPr wrap="square" rtlCol="0">
            <a:spAutoFit/>
          </a:bodyPr>
          <a:lstStyle/>
          <a:p>
            <a:pPr algn="ctr"/>
            <a:r>
              <a:rPr lang="en-US" sz="3200" b="1" dirty="0">
                <a:latin typeface="Tahoma" panose="020B0604030504040204" pitchFamily="34" charset="0"/>
                <a:ea typeface="Tahoma" panose="020B0604030504040204" pitchFamily="34" charset="0"/>
                <a:cs typeface="Tahoma" panose="020B0604030504040204" pitchFamily="34" charset="0"/>
              </a:rPr>
              <a:t>Your classmate takes something from your desk.</a:t>
            </a:r>
          </a:p>
        </p:txBody>
      </p:sp>
      <p:pic>
        <p:nvPicPr>
          <p:cNvPr id="22" name="Picture 21"/>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9" name="Footer Placeholder 3"/>
          <p:cNvSpPr txBox="1">
            <a:spLocks/>
          </p:cNvSpPr>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33697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85650" cy="6858000"/>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8" name="Footer Placeholder 3"/>
          <p:cNvSpPr txBox="1">
            <a:spLocks/>
          </p:cNvSpPr>
          <p:nvPr/>
        </p:nvSpPr>
        <p:spPr>
          <a:xfrm>
            <a:off x="8967435" y="6506432"/>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4507556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10" name="TextBox 9"/>
          <p:cNvSpPr txBox="1"/>
          <p:nvPr/>
        </p:nvSpPr>
        <p:spPr>
          <a:xfrm>
            <a:off x="8414116" y="1197258"/>
            <a:ext cx="4369548" cy="954107"/>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Boundaries </a:t>
            </a:r>
          </a:p>
          <a:p>
            <a:pPr algn="ctr"/>
            <a:r>
              <a:rPr lang="en-US" sz="2800" dirty="0">
                <a:latin typeface="Tahoma" panose="020B0604030504040204" pitchFamily="34" charset="0"/>
                <a:ea typeface="Tahoma" panose="020B0604030504040204" pitchFamily="34" charset="0"/>
                <a:cs typeface="Tahoma" panose="020B0604030504040204" pitchFamily="34" charset="0"/>
              </a:rPr>
              <a:t>talk</a:t>
            </a:r>
          </a:p>
        </p:txBody>
      </p:sp>
      <p:sp>
        <p:nvSpPr>
          <p:cNvPr id="11" name="TextBox 10"/>
          <p:cNvSpPr txBox="1"/>
          <p:nvPr/>
        </p:nvSpPr>
        <p:spPr>
          <a:xfrm>
            <a:off x="4878471" y="2419988"/>
            <a:ext cx="563995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Cool or Not Cool Game</a:t>
            </a:r>
          </a:p>
        </p:txBody>
      </p:sp>
      <p:sp>
        <p:nvSpPr>
          <p:cNvPr id="12" name="TextBox 11"/>
          <p:cNvSpPr txBox="1"/>
          <p:nvPr/>
        </p:nvSpPr>
        <p:spPr>
          <a:xfrm>
            <a:off x="3851382" y="4802836"/>
            <a:ext cx="384706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NO! Tool</a:t>
            </a:r>
          </a:p>
        </p:txBody>
      </p:sp>
      <p:sp>
        <p:nvSpPr>
          <p:cNvPr id="14" name="TextBox 13"/>
          <p:cNvSpPr txBox="1"/>
          <p:nvPr/>
        </p:nvSpPr>
        <p:spPr>
          <a:xfrm>
            <a:off x="8645873" y="5613001"/>
            <a:ext cx="374510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Boundaries Guide</a:t>
            </a:r>
          </a:p>
        </p:txBody>
      </p:sp>
      <p:grpSp>
        <p:nvGrpSpPr>
          <p:cNvPr id="8" name="Group 7"/>
          <p:cNvGrpSpPr/>
          <p:nvPr/>
        </p:nvGrpSpPr>
        <p:grpSpPr>
          <a:xfrm>
            <a:off x="2383578" y="1910996"/>
            <a:ext cx="2372238" cy="1551606"/>
            <a:chOff x="2677554" y="1489008"/>
            <a:chExt cx="7377954" cy="4572001"/>
          </a:xfrm>
        </p:grpSpPr>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t="4183" r="67947" b="43399"/>
            <a:stretch/>
          </p:blipFill>
          <p:spPr>
            <a:xfrm>
              <a:off x="2677554" y="1489008"/>
              <a:ext cx="3899647" cy="3594847"/>
            </a:xfrm>
            <a:prstGeom prst="rect">
              <a:avLst/>
            </a:prstGeom>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69863" t="8889" r="3242" b="38562"/>
            <a:stretch/>
          </p:blipFill>
          <p:spPr>
            <a:xfrm>
              <a:off x="6783389" y="2457197"/>
              <a:ext cx="3272119" cy="3603812"/>
            </a:xfrm>
            <a:prstGeom prst="rect">
              <a:avLst/>
            </a:prstGeom>
          </p:spPr>
        </p:pic>
      </p:grpSp>
      <p:grpSp>
        <p:nvGrpSpPr>
          <p:cNvPr id="17" name="Group 16"/>
          <p:cNvGrpSpPr/>
          <p:nvPr/>
        </p:nvGrpSpPr>
        <p:grpSpPr>
          <a:xfrm>
            <a:off x="6541563" y="1273552"/>
            <a:ext cx="2979174" cy="840556"/>
            <a:chOff x="0" y="2038946"/>
            <a:chExt cx="12074013" cy="3304739"/>
          </a:xfrm>
        </p:grpSpPr>
        <p:pic>
          <p:nvPicPr>
            <p:cNvPr id="18" name="Picture 17"/>
            <p:cNvPicPr>
              <a:picLocks noChangeAspect="1"/>
            </p:cNvPicPr>
            <p:nvPr/>
          </p:nvPicPr>
          <p:blipFill rotWithShape="1">
            <a:blip r:embed="rId6" cstate="print">
              <a:extLst>
                <a:ext uri="{28A0092B-C50C-407E-A947-70E740481C1C}">
                  <a14:useLocalDpi xmlns:a14="http://schemas.microsoft.com/office/drawing/2010/main" val="0"/>
                </a:ext>
              </a:extLst>
            </a:blip>
            <a:srcRect l="24503" t="47957" r="26887"/>
            <a:stretch/>
          </p:blipFill>
          <p:spPr>
            <a:xfrm>
              <a:off x="0" y="2292504"/>
              <a:ext cx="5055882" cy="3051181"/>
            </a:xfrm>
            <a:prstGeom prst="rect">
              <a:avLst/>
            </a:prstGeom>
          </p:spPr>
        </p:pic>
        <p:pic>
          <p:nvPicPr>
            <p:cNvPr id="19" name="Picture 18"/>
            <p:cNvPicPr>
              <a:picLocks noChangeAspect="1"/>
            </p:cNvPicPr>
            <p:nvPr/>
          </p:nvPicPr>
          <p:blipFill rotWithShape="1">
            <a:blip r:embed="rId7" cstate="print">
              <a:extLst>
                <a:ext uri="{28A0092B-C50C-407E-A947-70E740481C1C}">
                  <a14:useLocalDpi xmlns:a14="http://schemas.microsoft.com/office/drawing/2010/main" val="0"/>
                </a:ext>
              </a:extLst>
            </a:blip>
            <a:srcRect l="24503" r="26887" b="51613"/>
            <a:stretch/>
          </p:blipFill>
          <p:spPr>
            <a:xfrm>
              <a:off x="4860356" y="2038946"/>
              <a:ext cx="5005197" cy="2808402"/>
            </a:xfrm>
            <a:prstGeom prst="rect">
              <a:avLst/>
            </a:prstGeom>
          </p:spPr>
        </p:pic>
        <p:pic>
          <p:nvPicPr>
            <p:cNvPr id="20" name="Picture 19"/>
            <p:cNvPicPr>
              <a:picLocks noChangeAspect="1"/>
            </p:cNvPicPr>
            <p:nvPr/>
          </p:nvPicPr>
          <p:blipFill rotWithShape="1">
            <a:blip r:embed="rId8" cstate="print">
              <a:extLst>
                <a:ext uri="{28A0092B-C50C-407E-A947-70E740481C1C}">
                  <a14:useLocalDpi xmlns:a14="http://schemas.microsoft.com/office/drawing/2010/main" val="0"/>
                </a:ext>
              </a:extLst>
            </a:blip>
            <a:srcRect t="49247" r="75133"/>
            <a:stretch/>
          </p:blipFill>
          <p:spPr>
            <a:xfrm>
              <a:off x="9552039" y="2442169"/>
              <a:ext cx="2521974" cy="2901516"/>
            </a:xfrm>
            <a:prstGeom prst="rect">
              <a:avLst/>
            </a:prstGeom>
          </p:spPr>
        </p:pic>
      </p:grpSp>
      <p:sp>
        <p:nvSpPr>
          <p:cNvPr id="21" name="TextBox 20"/>
          <p:cNvSpPr txBox="1"/>
          <p:nvPr/>
        </p:nvSpPr>
        <p:spPr>
          <a:xfrm>
            <a:off x="3879538" y="3557224"/>
            <a:ext cx="268827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Brain break</a:t>
            </a:r>
          </a:p>
        </p:txBody>
      </p:sp>
      <p:pic>
        <p:nvPicPr>
          <p:cNvPr id="22" name="Picture 21"/>
          <p:cNvPicPr>
            <a:picLocks noChangeAspect="1"/>
          </p:cNvPicPr>
          <p:nvPr/>
        </p:nvPicPr>
        <p:blipFill>
          <a:blip r:embed="rId9"/>
          <a:stretch>
            <a:fillRect/>
          </a:stretch>
        </p:blipFill>
        <p:spPr>
          <a:xfrm>
            <a:off x="2383578" y="3300060"/>
            <a:ext cx="1568990" cy="1098788"/>
          </a:xfrm>
          <a:prstGeom prst="rect">
            <a:avLst/>
          </a:prstGeom>
        </p:spPr>
      </p:pic>
      <p:pic>
        <p:nvPicPr>
          <p:cNvPr id="23" name="Picture 22"/>
          <p:cNvPicPr>
            <a:picLocks noChangeAspect="1"/>
          </p:cNvPicPr>
          <p:nvPr/>
        </p:nvPicPr>
        <p:blipFill rotWithShape="1">
          <a:blip r:embed="rId10">
            <a:extLst>
              <a:ext uri="{28A0092B-C50C-407E-A947-70E740481C1C}">
                <a14:useLocalDpi xmlns:a14="http://schemas.microsoft.com/office/drawing/2010/main" val="0"/>
              </a:ext>
            </a:extLst>
          </a:blip>
          <a:srcRect l="8705" t="16863" r="71400" b="47582"/>
          <a:stretch/>
        </p:blipFill>
        <p:spPr>
          <a:xfrm>
            <a:off x="2471732" y="4389810"/>
            <a:ext cx="1392681" cy="1402997"/>
          </a:xfrm>
          <a:prstGeom prst="rect">
            <a:avLst/>
          </a:prstGeom>
        </p:spPr>
      </p:pic>
      <p:pic>
        <p:nvPicPr>
          <p:cNvPr id="24" name="Picture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41563" y="5092917"/>
            <a:ext cx="2023209" cy="1563389"/>
          </a:xfrm>
          <a:prstGeom prst="rect">
            <a:avLst/>
          </a:prstGeom>
        </p:spPr>
      </p:pic>
      <p:pic>
        <p:nvPicPr>
          <p:cNvPr id="26" name="Picture 25"/>
          <p:cNvPicPr>
            <a:picLocks noChangeAspect="1"/>
          </p:cNvPicPr>
          <p:nvPr/>
        </p:nvPicPr>
        <p:blipFill rotWithShape="1">
          <a:blip r:embed="rId10">
            <a:extLst>
              <a:ext uri="{28A0092B-C50C-407E-A947-70E740481C1C}">
                <a14:useLocalDpi xmlns:a14="http://schemas.microsoft.com/office/drawing/2010/main" val="0"/>
              </a:ext>
            </a:extLst>
          </a:blip>
          <a:srcRect l="67315" t="67058" r="20748" b="14772"/>
          <a:stretch/>
        </p:blipFill>
        <p:spPr>
          <a:xfrm>
            <a:off x="1375335" y="1004046"/>
            <a:ext cx="1452282" cy="1246094"/>
          </a:xfrm>
          <a:prstGeom prst="rect">
            <a:avLst/>
          </a:prstGeom>
        </p:spPr>
      </p:pic>
      <p:pic>
        <p:nvPicPr>
          <p:cNvPr id="27" name="Picture 26"/>
          <p:cNvPicPr>
            <a:picLocks noChangeAspect="1"/>
          </p:cNvPicPr>
          <p:nvPr/>
        </p:nvPicPr>
        <p:blipFill rotWithShape="1">
          <a:blip r:embed="rId10">
            <a:extLst>
              <a:ext uri="{28A0092B-C50C-407E-A947-70E740481C1C}">
                <a14:useLocalDpi xmlns:a14="http://schemas.microsoft.com/office/drawing/2010/main" val="0"/>
              </a:ext>
            </a:extLst>
          </a:blip>
          <a:srcRect l="67315" t="67058" r="20748" b="14772"/>
          <a:stretch/>
        </p:blipFill>
        <p:spPr>
          <a:xfrm>
            <a:off x="1377423" y="2058318"/>
            <a:ext cx="1452282" cy="1246094"/>
          </a:xfrm>
          <a:prstGeom prst="rect">
            <a:avLst/>
          </a:prstGeom>
        </p:spPr>
      </p:pic>
      <p:pic>
        <p:nvPicPr>
          <p:cNvPr id="28" name="Picture 27"/>
          <p:cNvPicPr>
            <a:picLocks noChangeAspect="1"/>
          </p:cNvPicPr>
          <p:nvPr/>
        </p:nvPicPr>
        <p:blipFill rotWithShape="1">
          <a:blip r:embed="rId10">
            <a:extLst>
              <a:ext uri="{28A0092B-C50C-407E-A947-70E740481C1C}">
                <a14:useLocalDpi xmlns:a14="http://schemas.microsoft.com/office/drawing/2010/main" val="0"/>
              </a:ext>
            </a:extLst>
          </a:blip>
          <a:srcRect l="67315" t="67058" r="20748" b="14772"/>
          <a:stretch/>
        </p:blipFill>
        <p:spPr>
          <a:xfrm>
            <a:off x="1402475" y="3110502"/>
            <a:ext cx="1452282" cy="1246094"/>
          </a:xfrm>
          <a:prstGeom prst="rect">
            <a:avLst/>
          </a:prstGeom>
        </p:spPr>
      </p:pic>
      <p:pic>
        <p:nvPicPr>
          <p:cNvPr id="30" name="Picture 29"/>
          <p:cNvPicPr>
            <a:picLocks noChangeAspect="1"/>
          </p:cNvPicPr>
          <p:nvPr/>
        </p:nvPicPr>
        <p:blipFill rotWithShape="1">
          <a:blip r:embed="rId12"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25" name="Footer Placeholder 3"/>
          <p:cNvSpPr txBox="1">
            <a:spLocks/>
          </p:cNvSpPr>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5234246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8705" t="16863" r="71400" b="47582"/>
          <a:stretch/>
        </p:blipFill>
        <p:spPr>
          <a:xfrm>
            <a:off x="2981388" y="202647"/>
            <a:ext cx="6190399" cy="6236253"/>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4832" t="6144" r="78000" b="69150"/>
          <a:stretch/>
        </p:blipFill>
        <p:spPr>
          <a:xfrm>
            <a:off x="-14748" y="0"/>
            <a:ext cx="2088777" cy="1694330"/>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9" name="Footer Placeholder 3"/>
          <p:cNvSpPr txBox="1">
            <a:spLocks/>
          </p:cNvSpPr>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13499752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64" y="0"/>
            <a:ext cx="12169608" cy="6858000"/>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8705" t="16863" r="71400" b="47582"/>
          <a:stretch/>
        </p:blipFill>
        <p:spPr>
          <a:xfrm>
            <a:off x="3705152" y="1642775"/>
            <a:ext cx="1983003" cy="1997692"/>
          </a:xfrm>
          <a:prstGeom prst="rect">
            <a:avLst/>
          </a:prstGeom>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35305" t="14053" r="46274" b="54575"/>
          <a:stretch/>
        </p:blipFill>
        <p:spPr>
          <a:xfrm>
            <a:off x="6061540" y="1340889"/>
            <a:ext cx="1968870" cy="1890116"/>
          </a:xfrm>
          <a:prstGeom prst="rect">
            <a:avLst/>
          </a:prstGeom>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25737" r="21447"/>
          <a:stretch/>
        </p:blipFill>
        <p:spPr>
          <a:xfrm>
            <a:off x="5422743" y="3192368"/>
            <a:ext cx="2146766" cy="2291139"/>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0" name="Footer Placeholder 3"/>
          <p:cNvSpPr txBox="1">
            <a:spLocks/>
          </p:cNvSpPr>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41824814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10" name="TextBox 9"/>
          <p:cNvSpPr txBox="1"/>
          <p:nvPr/>
        </p:nvSpPr>
        <p:spPr>
          <a:xfrm>
            <a:off x="8414116" y="1197258"/>
            <a:ext cx="4369548" cy="954107"/>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Boundaries </a:t>
            </a:r>
          </a:p>
          <a:p>
            <a:pPr algn="ctr"/>
            <a:r>
              <a:rPr lang="en-US" sz="2800" dirty="0">
                <a:latin typeface="Tahoma" panose="020B0604030504040204" pitchFamily="34" charset="0"/>
                <a:ea typeface="Tahoma" panose="020B0604030504040204" pitchFamily="34" charset="0"/>
                <a:cs typeface="Tahoma" panose="020B0604030504040204" pitchFamily="34" charset="0"/>
              </a:rPr>
              <a:t>talk</a:t>
            </a:r>
          </a:p>
        </p:txBody>
      </p:sp>
      <p:sp>
        <p:nvSpPr>
          <p:cNvPr id="11" name="TextBox 10"/>
          <p:cNvSpPr txBox="1"/>
          <p:nvPr/>
        </p:nvSpPr>
        <p:spPr>
          <a:xfrm>
            <a:off x="4878471" y="2419988"/>
            <a:ext cx="563995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Cool or Not Cool Game</a:t>
            </a:r>
          </a:p>
        </p:txBody>
      </p:sp>
      <p:sp>
        <p:nvSpPr>
          <p:cNvPr id="12" name="TextBox 11"/>
          <p:cNvSpPr txBox="1"/>
          <p:nvPr/>
        </p:nvSpPr>
        <p:spPr>
          <a:xfrm>
            <a:off x="3851382" y="4802836"/>
            <a:ext cx="384706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NO! Tool</a:t>
            </a:r>
          </a:p>
        </p:txBody>
      </p:sp>
      <p:sp>
        <p:nvSpPr>
          <p:cNvPr id="14" name="TextBox 13"/>
          <p:cNvSpPr txBox="1"/>
          <p:nvPr/>
        </p:nvSpPr>
        <p:spPr>
          <a:xfrm>
            <a:off x="8645873" y="5613001"/>
            <a:ext cx="374510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Boundaries Guide</a:t>
            </a:r>
          </a:p>
        </p:txBody>
      </p:sp>
      <p:grpSp>
        <p:nvGrpSpPr>
          <p:cNvPr id="8" name="Group 7"/>
          <p:cNvGrpSpPr/>
          <p:nvPr/>
        </p:nvGrpSpPr>
        <p:grpSpPr>
          <a:xfrm>
            <a:off x="2383578" y="1910996"/>
            <a:ext cx="2372238" cy="1551606"/>
            <a:chOff x="2677554" y="1489008"/>
            <a:chExt cx="7377954" cy="4572001"/>
          </a:xfrm>
        </p:grpSpPr>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t="4183" r="67947" b="43399"/>
            <a:stretch/>
          </p:blipFill>
          <p:spPr>
            <a:xfrm>
              <a:off x="2677554" y="1489008"/>
              <a:ext cx="3899647" cy="3594847"/>
            </a:xfrm>
            <a:prstGeom prst="rect">
              <a:avLst/>
            </a:prstGeom>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69863" t="8889" r="3242" b="38562"/>
            <a:stretch/>
          </p:blipFill>
          <p:spPr>
            <a:xfrm>
              <a:off x="6783389" y="2457197"/>
              <a:ext cx="3272119" cy="3603812"/>
            </a:xfrm>
            <a:prstGeom prst="rect">
              <a:avLst/>
            </a:prstGeom>
          </p:spPr>
        </p:pic>
      </p:grpSp>
      <p:grpSp>
        <p:nvGrpSpPr>
          <p:cNvPr id="17" name="Group 16"/>
          <p:cNvGrpSpPr/>
          <p:nvPr/>
        </p:nvGrpSpPr>
        <p:grpSpPr>
          <a:xfrm>
            <a:off x="6541563" y="1273552"/>
            <a:ext cx="2979174" cy="840556"/>
            <a:chOff x="0" y="2038946"/>
            <a:chExt cx="12074013" cy="3304739"/>
          </a:xfrm>
        </p:grpSpPr>
        <p:pic>
          <p:nvPicPr>
            <p:cNvPr id="18" name="Picture 17"/>
            <p:cNvPicPr>
              <a:picLocks noChangeAspect="1"/>
            </p:cNvPicPr>
            <p:nvPr/>
          </p:nvPicPr>
          <p:blipFill rotWithShape="1">
            <a:blip r:embed="rId6" cstate="print">
              <a:extLst>
                <a:ext uri="{28A0092B-C50C-407E-A947-70E740481C1C}">
                  <a14:useLocalDpi xmlns:a14="http://schemas.microsoft.com/office/drawing/2010/main" val="0"/>
                </a:ext>
              </a:extLst>
            </a:blip>
            <a:srcRect l="24503" t="47957" r="26887"/>
            <a:stretch/>
          </p:blipFill>
          <p:spPr>
            <a:xfrm>
              <a:off x="0" y="2292504"/>
              <a:ext cx="5055882" cy="3051181"/>
            </a:xfrm>
            <a:prstGeom prst="rect">
              <a:avLst/>
            </a:prstGeom>
          </p:spPr>
        </p:pic>
        <p:pic>
          <p:nvPicPr>
            <p:cNvPr id="19" name="Picture 18"/>
            <p:cNvPicPr>
              <a:picLocks noChangeAspect="1"/>
            </p:cNvPicPr>
            <p:nvPr/>
          </p:nvPicPr>
          <p:blipFill rotWithShape="1">
            <a:blip r:embed="rId7" cstate="print">
              <a:extLst>
                <a:ext uri="{28A0092B-C50C-407E-A947-70E740481C1C}">
                  <a14:useLocalDpi xmlns:a14="http://schemas.microsoft.com/office/drawing/2010/main" val="0"/>
                </a:ext>
              </a:extLst>
            </a:blip>
            <a:srcRect l="24503" r="26887" b="51613"/>
            <a:stretch/>
          </p:blipFill>
          <p:spPr>
            <a:xfrm>
              <a:off x="4860356" y="2038946"/>
              <a:ext cx="5005197" cy="2808402"/>
            </a:xfrm>
            <a:prstGeom prst="rect">
              <a:avLst/>
            </a:prstGeom>
          </p:spPr>
        </p:pic>
        <p:pic>
          <p:nvPicPr>
            <p:cNvPr id="20" name="Picture 19"/>
            <p:cNvPicPr>
              <a:picLocks noChangeAspect="1"/>
            </p:cNvPicPr>
            <p:nvPr/>
          </p:nvPicPr>
          <p:blipFill rotWithShape="1">
            <a:blip r:embed="rId8" cstate="print">
              <a:extLst>
                <a:ext uri="{28A0092B-C50C-407E-A947-70E740481C1C}">
                  <a14:useLocalDpi xmlns:a14="http://schemas.microsoft.com/office/drawing/2010/main" val="0"/>
                </a:ext>
              </a:extLst>
            </a:blip>
            <a:srcRect t="49247" r="75133"/>
            <a:stretch/>
          </p:blipFill>
          <p:spPr>
            <a:xfrm>
              <a:off x="9552039" y="2442169"/>
              <a:ext cx="2521974" cy="2901516"/>
            </a:xfrm>
            <a:prstGeom prst="rect">
              <a:avLst/>
            </a:prstGeom>
          </p:spPr>
        </p:pic>
      </p:grpSp>
      <p:sp>
        <p:nvSpPr>
          <p:cNvPr id="21" name="TextBox 20"/>
          <p:cNvSpPr txBox="1"/>
          <p:nvPr/>
        </p:nvSpPr>
        <p:spPr>
          <a:xfrm>
            <a:off x="3879538" y="3557224"/>
            <a:ext cx="268827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Brain break</a:t>
            </a:r>
          </a:p>
        </p:txBody>
      </p:sp>
      <p:pic>
        <p:nvPicPr>
          <p:cNvPr id="22" name="Picture 21"/>
          <p:cNvPicPr>
            <a:picLocks noChangeAspect="1"/>
          </p:cNvPicPr>
          <p:nvPr/>
        </p:nvPicPr>
        <p:blipFill>
          <a:blip r:embed="rId9"/>
          <a:stretch>
            <a:fillRect/>
          </a:stretch>
        </p:blipFill>
        <p:spPr>
          <a:xfrm>
            <a:off x="2383578" y="3300060"/>
            <a:ext cx="1568990" cy="1098788"/>
          </a:xfrm>
          <a:prstGeom prst="rect">
            <a:avLst/>
          </a:prstGeom>
        </p:spPr>
      </p:pic>
      <p:pic>
        <p:nvPicPr>
          <p:cNvPr id="23" name="Picture 22"/>
          <p:cNvPicPr>
            <a:picLocks noChangeAspect="1"/>
          </p:cNvPicPr>
          <p:nvPr/>
        </p:nvPicPr>
        <p:blipFill rotWithShape="1">
          <a:blip r:embed="rId10">
            <a:extLst>
              <a:ext uri="{28A0092B-C50C-407E-A947-70E740481C1C}">
                <a14:useLocalDpi xmlns:a14="http://schemas.microsoft.com/office/drawing/2010/main" val="0"/>
              </a:ext>
            </a:extLst>
          </a:blip>
          <a:srcRect l="8705" t="16863" r="71400" b="47582"/>
          <a:stretch/>
        </p:blipFill>
        <p:spPr>
          <a:xfrm>
            <a:off x="2471732" y="4389810"/>
            <a:ext cx="1392681" cy="1402997"/>
          </a:xfrm>
          <a:prstGeom prst="rect">
            <a:avLst/>
          </a:prstGeom>
        </p:spPr>
      </p:pic>
      <p:pic>
        <p:nvPicPr>
          <p:cNvPr id="24" name="Picture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41563" y="5092917"/>
            <a:ext cx="2023209" cy="1563389"/>
          </a:xfrm>
          <a:prstGeom prst="rect">
            <a:avLst/>
          </a:prstGeom>
        </p:spPr>
      </p:pic>
      <p:pic>
        <p:nvPicPr>
          <p:cNvPr id="26" name="Picture 25"/>
          <p:cNvPicPr>
            <a:picLocks noChangeAspect="1"/>
          </p:cNvPicPr>
          <p:nvPr/>
        </p:nvPicPr>
        <p:blipFill rotWithShape="1">
          <a:blip r:embed="rId10">
            <a:extLst>
              <a:ext uri="{28A0092B-C50C-407E-A947-70E740481C1C}">
                <a14:useLocalDpi xmlns:a14="http://schemas.microsoft.com/office/drawing/2010/main" val="0"/>
              </a:ext>
            </a:extLst>
          </a:blip>
          <a:srcRect l="67315" t="67058" r="20748" b="14772"/>
          <a:stretch/>
        </p:blipFill>
        <p:spPr>
          <a:xfrm>
            <a:off x="1375335" y="1004046"/>
            <a:ext cx="1452282" cy="1246094"/>
          </a:xfrm>
          <a:prstGeom prst="rect">
            <a:avLst/>
          </a:prstGeom>
        </p:spPr>
      </p:pic>
      <p:pic>
        <p:nvPicPr>
          <p:cNvPr id="27" name="Picture 26"/>
          <p:cNvPicPr>
            <a:picLocks noChangeAspect="1"/>
          </p:cNvPicPr>
          <p:nvPr/>
        </p:nvPicPr>
        <p:blipFill rotWithShape="1">
          <a:blip r:embed="rId10">
            <a:extLst>
              <a:ext uri="{28A0092B-C50C-407E-A947-70E740481C1C}">
                <a14:useLocalDpi xmlns:a14="http://schemas.microsoft.com/office/drawing/2010/main" val="0"/>
              </a:ext>
            </a:extLst>
          </a:blip>
          <a:srcRect l="67315" t="67058" r="20748" b="14772"/>
          <a:stretch/>
        </p:blipFill>
        <p:spPr>
          <a:xfrm>
            <a:off x="1377423" y="2058318"/>
            <a:ext cx="1452282" cy="1246094"/>
          </a:xfrm>
          <a:prstGeom prst="rect">
            <a:avLst/>
          </a:prstGeom>
        </p:spPr>
      </p:pic>
      <p:pic>
        <p:nvPicPr>
          <p:cNvPr id="28" name="Picture 27"/>
          <p:cNvPicPr>
            <a:picLocks noChangeAspect="1"/>
          </p:cNvPicPr>
          <p:nvPr/>
        </p:nvPicPr>
        <p:blipFill rotWithShape="1">
          <a:blip r:embed="rId10">
            <a:extLst>
              <a:ext uri="{28A0092B-C50C-407E-A947-70E740481C1C}">
                <a14:useLocalDpi xmlns:a14="http://schemas.microsoft.com/office/drawing/2010/main" val="0"/>
              </a:ext>
            </a:extLst>
          </a:blip>
          <a:srcRect l="67315" t="67058" r="20748" b="14772"/>
          <a:stretch/>
        </p:blipFill>
        <p:spPr>
          <a:xfrm>
            <a:off x="1402475" y="3110502"/>
            <a:ext cx="1452282" cy="1246094"/>
          </a:xfrm>
          <a:prstGeom prst="rect">
            <a:avLst/>
          </a:prstGeom>
        </p:spPr>
      </p:pic>
      <p:pic>
        <p:nvPicPr>
          <p:cNvPr id="29" name="Picture 28"/>
          <p:cNvPicPr>
            <a:picLocks noChangeAspect="1"/>
          </p:cNvPicPr>
          <p:nvPr/>
        </p:nvPicPr>
        <p:blipFill rotWithShape="1">
          <a:blip r:embed="rId10">
            <a:extLst>
              <a:ext uri="{28A0092B-C50C-407E-A947-70E740481C1C}">
                <a14:useLocalDpi xmlns:a14="http://schemas.microsoft.com/office/drawing/2010/main" val="0"/>
              </a:ext>
            </a:extLst>
          </a:blip>
          <a:srcRect l="67315" t="67058" r="20748" b="14772"/>
          <a:stretch/>
        </p:blipFill>
        <p:spPr>
          <a:xfrm>
            <a:off x="1442141" y="4177300"/>
            <a:ext cx="1452282" cy="1246094"/>
          </a:xfrm>
          <a:prstGeom prst="rect">
            <a:avLst/>
          </a:prstGeom>
        </p:spPr>
      </p:pic>
      <p:pic>
        <p:nvPicPr>
          <p:cNvPr id="31" name="Picture 30"/>
          <p:cNvPicPr>
            <a:picLocks noChangeAspect="1"/>
          </p:cNvPicPr>
          <p:nvPr/>
        </p:nvPicPr>
        <p:blipFill rotWithShape="1">
          <a:blip r:embed="rId12"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25" name="Footer Placeholder 3"/>
          <p:cNvSpPr txBox="1">
            <a:spLocks/>
          </p:cNvSpPr>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42008780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4748" y="0"/>
            <a:ext cx="2088777" cy="169433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8705" t="16863" r="71400" b="47582"/>
          <a:stretch/>
        </p:blipFill>
        <p:spPr>
          <a:xfrm>
            <a:off x="1238250" y="1308830"/>
            <a:ext cx="4705248" cy="4740101"/>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25737" r="21447"/>
          <a:stretch/>
        </p:blipFill>
        <p:spPr>
          <a:xfrm>
            <a:off x="6830723" y="1970908"/>
            <a:ext cx="4089968" cy="4365024"/>
          </a:xfrm>
          <a:prstGeom prst="rect">
            <a:avLst/>
          </a:prstGeom>
        </p:spPr>
      </p:pic>
      <p:sp>
        <p:nvSpPr>
          <p:cNvPr id="2" name="TextBox 1"/>
          <p:cNvSpPr txBox="1"/>
          <p:nvPr/>
        </p:nvSpPr>
        <p:spPr>
          <a:xfrm>
            <a:off x="3069884" y="385500"/>
            <a:ext cx="7521678" cy="923330"/>
          </a:xfrm>
          <a:prstGeom prst="rect">
            <a:avLst/>
          </a:prstGeom>
          <a:noFill/>
        </p:spPr>
        <p:txBody>
          <a:bodyPr wrap="square" rtlCol="0">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Boundaries Guide</a:t>
            </a:r>
          </a:p>
        </p:txBody>
      </p:sp>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8" name="Footer Placeholder 3"/>
          <p:cNvSpPr txBox="1">
            <a:spLocks/>
          </p:cNvSpPr>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16979786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4748" y="0"/>
            <a:ext cx="2088777" cy="1694330"/>
          </a:xfrm>
          <a:prstGeom prst="rect">
            <a:avLst/>
          </a:prstGeom>
        </p:spPr>
      </p:pic>
      <p:sp>
        <p:nvSpPr>
          <p:cNvPr id="11" name="TextBox 10"/>
          <p:cNvSpPr txBox="1"/>
          <p:nvPr/>
        </p:nvSpPr>
        <p:spPr>
          <a:xfrm>
            <a:off x="1681180" y="103959"/>
            <a:ext cx="7521678" cy="923330"/>
          </a:xfrm>
          <a:prstGeom prst="rect">
            <a:avLst/>
          </a:prstGeom>
          <a:noFill/>
        </p:spPr>
        <p:txBody>
          <a:bodyPr wrap="square" rtlCol="0">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1. Trust your feelings</a:t>
            </a:r>
          </a:p>
        </p:txBody>
      </p:sp>
      <p:grpSp>
        <p:nvGrpSpPr>
          <p:cNvPr id="2" name="Group 1"/>
          <p:cNvGrpSpPr/>
          <p:nvPr/>
        </p:nvGrpSpPr>
        <p:grpSpPr>
          <a:xfrm>
            <a:off x="1432560" y="845279"/>
            <a:ext cx="9733280" cy="3007670"/>
            <a:chOff x="73606" y="2976941"/>
            <a:chExt cx="12074013" cy="3810933"/>
          </a:xfrm>
        </p:grpSpPr>
        <p:grpSp>
          <p:nvGrpSpPr>
            <p:cNvPr id="5" name="Group 4"/>
            <p:cNvGrpSpPr/>
            <p:nvPr/>
          </p:nvGrpSpPr>
          <p:grpSpPr>
            <a:xfrm>
              <a:off x="73606" y="2976941"/>
              <a:ext cx="12074013" cy="3304739"/>
              <a:chOff x="0" y="2038946"/>
              <a:chExt cx="12074013" cy="3304739"/>
            </a:xfrm>
          </p:grpSpPr>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4503" t="47957" r="26887"/>
              <a:stretch/>
            </p:blipFill>
            <p:spPr>
              <a:xfrm>
                <a:off x="0" y="2292504"/>
                <a:ext cx="5055882" cy="3051181"/>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24503" r="26887" b="51613"/>
              <a:stretch/>
            </p:blipFill>
            <p:spPr>
              <a:xfrm>
                <a:off x="4860356" y="2038946"/>
                <a:ext cx="5005197" cy="2808402"/>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49247" r="75133"/>
              <a:stretch/>
            </p:blipFill>
            <p:spPr>
              <a:xfrm>
                <a:off x="9552039" y="2442169"/>
                <a:ext cx="2521974" cy="2901516"/>
              </a:xfrm>
              <a:prstGeom prst="rect">
                <a:avLst/>
              </a:prstGeom>
            </p:spPr>
          </p:pic>
        </p:grpSp>
        <p:sp>
          <p:nvSpPr>
            <p:cNvPr id="13" name="TextBox 12"/>
            <p:cNvSpPr txBox="1"/>
            <p:nvPr/>
          </p:nvSpPr>
          <p:spPr>
            <a:xfrm>
              <a:off x="619296" y="5890932"/>
              <a:ext cx="1528339" cy="896942"/>
            </a:xfrm>
            <a:prstGeom prst="rect">
              <a:avLst/>
            </a:prstGeom>
            <a:noFill/>
            <a:ln w="57150">
              <a:solidFill>
                <a:schemeClr val="tx1"/>
              </a:solidFill>
            </a:ln>
          </p:spPr>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Grossed out</a:t>
              </a:r>
            </a:p>
          </p:txBody>
        </p:sp>
        <p:sp>
          <p:nvSpPr>
            <p:cNvPr id="14" name="TextBox 13"/>
            <p:cNvSpPr txBox="1"/>
            <p:nvPr/>
          </p:nvSpPr>
          <p:spPr>
            <a:xfrm>
              <a:off x="3024131" y="5890932"/>
              <a:ext cx="1528339" cy="506968"/>
            </a:xfrm>
            <a:prstGeom prst="rect">
              <a:avLst/>
            </a:prstGeom>
            <a:noFill/>
            <a:ln w="57150">
              <a:solidFill>
                <a:schemeClr val="tx1"/>
              </a:solidFill>
            </a:ln>
          </p:spPr>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Nervous</a:t>
              </a:r>
            </a:p>
          </p:txBody>
        </p:sp>
        <p:sp>
          <p:nvSpPr>
            <p:cNvPr id="15" name="TextBox 14"/>
            <p:cNvSpPr txBox="1"/>
            <p:nvPr/>
          </p:nvSpPr>
          <p:spPr>
            <a:xfrm>
              <a:off x="5675178" y="5890931"/>
              <a:ext cx="971697" cy="506968"/>
            </a:xfrm>
            <a:prstGeom prst="rect">
              <a:avLst/>
            </a:prstGeom>
            <a:noFill/>
            <a:ln w="57150">
              <a:solidFill>
                <a:schemeClr val="tx1"/>
              </a:solidFill>
            </a:ln>
          </p:spPr>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Sad</a:t>
              </a:r>
            </a:p>
          </p:txBody>
        </p:sp>
        <p:sp>
          <p:nvSpPr>
            <p:cNvPr id="16" name="TextBox 15"/>
            <p:cNvSpPr txBox="1"/>
            <p:nvPr/>
          </p:nvSpPr>
          <p:spPr>
            <a:xfrm>
              <a:off x="8278625" y="5925604"/>
              <a:ext cx="924233" cy="506968"/>
            </a:xfrm>
            <a:prstGeom prst="rect">
              <a:avLst/>
            </a:prstGeom>
            <a:noFill/>
            <a:ln w="57150">
              <a:solidFill>
                <a:schemeClr val="tx1"/>
              </a:solidFill>
            </a:ln>
          </p:spPr>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Mad</a:t>
              </a:r>
            </a:p>
          </p:txBody>
        </p:sp>
        <p:sp>
          <p:nvSpPr>
            <p:cNvPr id="17" name="TextBox 16"/>
            <p:cNvSpPr txBox="1"/>
            <p:nvPr/>
          </p:nvSpPr>
          <p:spPr>
            <a:xfrm>
              <a:off x="10356959" y="5890931"/>
              <a:ext cx="1338410" cy="506968"/>
            </a:xfrm>
            <a:prstGeom prst="rect">
              <a:avLst/>
            </a:prstGeom>
            <a:noFill/>
            <a:ln w="57150">
              <a:solidFill>
                <a:schemeClr val="tx1"/>
              </a:solidFill>
            </a:ln>
          </p:spPr>
          <p:txBody>
            <a:bodyPr wrap="squar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Scared</a:t>
              </a:r>
            </a:p>
          </p:txBody>
        </p:sp>
      </p:grpSp>
      <p:grpSp>
        <p:nvGrpSpPr>
          <p:cNvPr id="19" name="Group 18"/>
          <p:cNvGrpSpPr/>
          <p:nvPr/>
        </p:nvGrpSpPr>
        <p:grpSpPr>
          <a:xfrm>
            <a:off x="2766109" y="3586172"/>
            <a:ext cx="5927940" cy="3337508"/>
            <a:chOff x="2766109" y="3586172"/>
            <a:chExt cx="5927940" cy="3337508"/>
          </a:xfrm>
        </p:grpSpPr>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6109" y="3586172"/>
              <a:ext cx="5920846" cy="3337508"/>
            </a:xfrm>
            <a:prstGeom prst="rect">
              <a:avLst/>
            </a:prstGeom>
          </p:spPr>
        </p:pic>
        <p:sp>
          <p:nvSpPr>
            <p:cNvPr id="3" name="Rectangle 2"/>
            <p:cNvSpPr/>
            <p:nvPr/>
          </p:nvSpPr>
          <p:spPr>
            <a:xfrm>
              <a:off x="6042134" y="3655869"/>
              <a:ext cx="2651915" cy="8903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6421120" y="4096979"/>
              <a:ext cx="2194560" cy="13589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0" name="Picture 19"/>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22" name="Footer Placeholder 3"/>
          <p:cNvSpPr txBox="1">
            <a:spLocks/>
          </p:cNvSpPr>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42850417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4748" y="0"/>
            <a:ext cx="2088777" cy="169433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8705" t="16863" r="71400" b="47582"/>
          <a:stretch/>
        </p:blipFill>
        <p:spPr>
          <a:xfrm>
            <a:off x="1029640" y="1308830"/>
            <a:ext cx="4781448" cy="4816865"/>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25737" r="21447"/>
          <a:stretch/>
        </p:blipFill>
        <p:spPr>
          <a:xfrm>
            <a:off x="6830723" y="1970908"/>
            <a:ext cx="4089968" cy="4365024"/>
          </a:xfrm>
          <a:prstGeom prst="rect">
            <a:avLst/>
          </a:prstGeom>
        </p:spPr>
      </p:pic>
      <p:sp>
        <p:nvSpPr>
          <p:cNvPr id="9" name="TextBox 8"/>
          <p:cNvSpPr txBox="1"/>
          <p:nvPr/>
        </p:nvSpPr>
        <p:spPr>
          <a:xfrm>
            <a:off x="2335161" y="243738"/>
            <a:ext cx="7521678" cy="923330"/>
          </a:xfrm>
          <a:prstGeom prst="rect">
            <a:avLst/>
          </a:prstGeom>
          <a:noFill/>
        </p:spPr>
        <p:txBody>
          <a:bodyPr wrap="square" rtlCol="0">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2. Say your boundary</a:t>
            </a:r>
          </a:p>
        </p:txBody>
      </p:sp>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8" name="Footer Placeholder 3"/>
          <p:cNvSpPr txBox="1">
            <a:spLocks/>
          </p:cNvSpPr>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42669699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4748" y="0"/>
            <a:ext cx="2088777" cy="169433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88852" y="1308831"/>
            <a:ext cx="7181278" cy="5549170"/>
          </a:xfrm>
          <a:prstGeom prst="rect">
            <a:avLst/>
          </a:prstGeom>
        </p:spPr>
      </p:pic>
      <p:sp>
        <p:nvSpPr>
          <p:cNvPr id="7" name="TextBox 6"/>
          <p:cNvSpPr txBox="1"/>
          <p:nvPr/>
        </p:nvSpPr>
        <p:spPr>
          <a:xfrm>
            <a:off x="3104174" y="385500"/>
            <a:ext cx="7521678" cy="923330"/>
          </a:xfrm>
          <a:prstGeom prst="rect">
            <a:avLst/>
          </a:prstGeom>
          <a:noFill/>
        </p:spPr>
        <p:txBody>
          <a:bodyPr wrap="square" rtlCol="0">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3. Get safe</a:t>
            </a:r>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0" name="Footer Placeholder 3"/>
          <p:cNvSpPr txBox="1">
            <a:spLocks/>
          </p:cNvSpPr>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790060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36" y="0"/>
            <a:ext cx="12166314" cy="6858000"/>
          </a:xfrm>
          <a:prstGeom prst="rect">
            <a:avLst/>
          </a:prstGeom>
        </p:spPr>
      </p:pic>
      <p:sp>
        <p:nvSpPr>
          <p:cNvPr id="10" name="TextBox 9"/>
          <p:cNvSpPr txBox="1"/>
          <p:nvPr/>
        </p:nvSpPr>
        <p:spPr>
          <a:xfrm>
            <a:off x="8414116" y="1197258"/>
            <a:ext cx="4369548" cy="954107"/>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Boundaries </a:t>
            </a:r>
          </a:p>
          <a:p>
            <a:pPr algn="ctr"/>
            <a:r>
              <a:rPr lang="en-US" sz="2800" dirty="0">
                <a:latin typeface="Tahoma" panose="020B0604030504040204" pitchFamily="34" charset="0"/>
                <a:ea typeface="Tahoma" panose="020B0604030504040204" pitchFamily="34" charset="0"/>
                <a:cs typeface="Tahoma" panose="020B0604030504040204" pitchFamily="34" charset="0"/>
              </a:rPr>
              <a:t>talk</a:t>
            </a:r>
          </a:p>
        </p:txBody>
      </p:sp>
      <p:sp>
        <p:nvSpPr>
          <p:cNvPr id="11" name="TextBox 10"/>
          <p:cNvSpPr txBox="1"/>
          <p:nvPr/>
        </p:nvSpPr>
        <p:spPr>
          <a:xfrm>
            <a:off x="4878471" y="2419988"/>
            <a:ext cx="563995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Cool or Not Cool Game</a:t>
            </a:r>
          </a:p>
        </p:txBody>
      </p:sp>
      <p:sp>
        <p:nvSpPr>
          <p:cNvPr id="12" name="TextBox 11"/>
          <p:cNvSpPr txBox="1"/>
          <p:nvPr/>
        </p:nvSpPr>
        <p:spPr>
          <a:xfrm>
            <a:off x="3851382" y="4802836"/>
            <a:ext cx="384706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NO! Tool</a:t>
            </a:r>
          </a:p>
        </p:txBody>
      </p:sp>
      <p:sp>
        <p:nvSpPr>
          <p:cNvPr id="14" name="TextBox 13"/>
          <p:cNvSpPr txBox="1"/>
          <p:nvPr/>
        </p:nvSpPr>
        <p:spPr>
          <a:xfrm>
            <a:off x="8645873" y="5613001"/>
            <a:ext cx="374510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Boundaries Guide</a:t>
            </a:r>
          </a:p>
        </p:txBody>
      </p:sp>
      <p:grpSp>
        <p:nvGrpSpPr>
          <p:cNvPr id="8" name="Group 7"/>
          <p:cNvGrpSpPr/>
          <p:nvPr/>
        </p:nvGrpSpPr>
        <p:grpSpPr>
          <a:xfrm>
            <a:off x="2383578" y="1910996"/>
            <a:ext cx="2372238" cy="1551606"/>
            <a:chOff x="2677554" y="1489008"/>
            <a:chExt cx="7377954" cy="4572001"/>
          </a:xfrm>
        </p:grpSpPr>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t="4183" r="67947" b="43399"/>
            <a:stretch/>
          </p:blipFill>
          <p:spPr>
            <a:xfrm>
              <a:off x="2677554" y="1489008"/>
              <a:ext cx="3899647" cy="3594847"/>
            </a:xfrm>
            <a:prstGeom prst="rect">
              <a:avLst/>
            </a:prstGeom>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69863" t="8889" r="3242" b="38562"/>
            <a:stretch/>
          </p:blipFill>
          <p:spPr>
            <a:xfrm>
              <a:off x="6783389" y="2457197"/>
              <a:ext cx="3272119" cy="3603812"/>
            </a:xfrm>
            <a:prstGeom prst="rect">
              <a:avLst/>
            </a:prstGeom>
          </p:spPr>
        </p:pic>
      </p:grpSp>
      <p:grpSp>
        <p:nvGrpSpPr>
          <p:cNvPr id="17" name="Group 16"/>
          <p:cNvGrpSpPr/>
          <p:nvPr/>
        </p:nvGrpSpPr>
        <p:grpSpPr>
          <a:xfrm>
            <a:off x="6541563" y="1273552"/>
            <a:ext cx="2979174" cy="840556"/>
            <a:chOff x="0" y="2038946"/>
            <a:chExt cx="12074013" cy="3304739"/>
          </a:xfrm>
        </p:grpSpPr>
        <p:pic>
          <p:nvPicPr>
            <p:cNvPr id="18" name="Picture 17"/>
            <p:cNvPicPr>
              <a:picLocks noChangeAspect="1"/>
            </p:cNvPicPr>
            <p:nvPr/>
          </p:nvPicPr>
          <p:blipFill rotWithShape="1">
            <a:blip r:embed="rId6" cstate="print">
              <a:extLst>
                <a:ext uri="{28A0092B-C50C-407E-A947-70E740481C1C}">
                  <a14:useLocalDpi xmlns:a14="http://schemas.microsoft.com/office/drawing/2010/main" val="0"/>
                </a:ext>
              </a:extLst>
            </a:blip>
            <a:srcRect l="24503" t="47957" r="26887"/>
            <a:stretch/>
          </p:blipFill>
          <p:spPr>
            <a:xfrm>
              <a:off x="0" y="2292504"/>
              <a:ext cx="5055882" cy="3051181"/>
            </a:xfrm>
            <a:prstGeom prst="rect">
              <a:avLst/>
            </a:prstGeom>
          </p:spPr>
        </p:pic>
        <p:pic>
          <p:nvPicPr>
            <p:cNvPr id="19" name="Picture 18"/>
            <p:cNvPicPr>
              <a:picLocks noChangeAspect="1"/>
            </p:cNvPicPr>
            <p:nvPr/>
          </p:nvPicPr>
          <p:blipFill rotWithShape="1">
            <a:blip r:embed="rId7" cstate="print">
              <a:extLst>
                <a:ext uri="{28A0092B-C50C-407E-A947-70E740481C1C}">
                  <a14:useLocalDpi xmlns:a14="http://schemas.microsoft.com/office/drawing/2010/main" val="0"/>
                </a:ext>
              </a:extLst>
            </a:blip>
            <a:srcRect l="24503" r="26887" b="51613"/>
            <a:stretch/>
          </p:blipFill>
          <p:spPr>
            <a:xfrm>
              <a:off x="4860356" y="2038946"/>
              <a:ext cx="5005197" cy="2808402"/>
            </a:xfrm>
            <a:prstGeom prst="rect">
              <a:avLst/>
            </a:prstGeom>
          </p:spPr>
        </p:pic>
        <p:pic>
          <p:nvPicPr>
            <p:cNvPr id="20" name="Picture 19"/>
            <p:cNvPicPr>
              <a:picLocks noChangeAspect="1"/>
            </p:cNvPicPr>
            <p:nvPr/>
          </p:nvPicPr>
          <p:blipFill rotWithShape="1">
            <a:blip r:embed="rId8" cstate="print">
              <a:extLst>
                <a:ext uri="{28A0092B-C50C-407E-A947-70E740481C1C}">
                  <a14:useLocalDpi xmlns:a14="http://schemas.microsoft.com/office/drawing/2010/main" val="0"/>
                </a:ext>
              </a:extLst>
            </a:blip>
            <a:srcRect t="49247" r="75133"/>
            <a:stretch/>
          </p:blipFill>
          <p:spPr>
            <a:xfrm>
              <a:off x="9552039" y="2442169"/>
              <a:ext cx="2521974" cy="2901516"/>
            </a:xfrm>
            <a:prstGeom prst="rect">
              <a:avLst/>
            </a:prstGeom>
          </p:spPr>
        </p:pic>
      </p:grpSp>
      <p:sp>
        <p:nvSpPr>
          <p:cNvPr id="21" name="TextBox 20"/>
          <p:cNvSpPr txBox="1"/>
          <p:nvPr/>
        </p:nvSpPr>
        <p:spPr>
          <a:xfrm>
            <a:off x="3879538" y="3557224"/>
            <a:ext cx="268827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Brain break</a:t>
            </a:r>
          </a:p>
        </p:txBody>
      </p:sp>
      <p:pic>
        <p:nvPicPr>
          <p:cNvPr id="22" name="Picture 21"/>
          <p:cNvPicPr>
            <a:picLocks noChangeAspect="1"/>
          </p:cNvPicPr>
          <p:nvPr/>
        </p:nvPicPr>
        <p:blipFill>
          <a:blip r:embed="rId9"/>
          <a:stretch>
            <a:fillRect/>
          </a:stretch>
        </p:blipFill>
        <p:spPr>
          <a:xfrm>
            <a:off x="2383578" y="3300060"/>
            <a:ext cx="1568990" cy="1098788"/>
          </a:xfrm>
          <a:prstGeom prst="rect">
            <a:avLst/>
          </a:prstGeom>
        </p:spPr>
      </p:pic>
      <p:pic>
        <p:nvPicPr>
          <p:cNvPr id="23" name="Picture 22"/>
          <p:cNvPicPr>
            <a:picLocks noChangeAspect="1"/>
          </p:cNvPicPr>
          <p:nvPr/>
        </p:nvPicPr>
        <p:blipFill rotWithShape="1">
          <a:blip r:embed="rId10">
            <a:extLst>
              <a:ext uri="{28A0092B-C50C-407E-A947-70E740481C1C}">
                <a14:useLocalDpi xmlns:a14="http://schemas.microsoft.com/office/drawing/2010/main" val="0"/>
              </a:ext>
            </a:extLst>
          </a:blip>
          <a:srcRect l="8705" t="16863" r="71400" b="47582"/>
          <a:stretch/>
        </p:blipFill>
        <p:spPr>
          <a:xfrm>
            <a:off x="2471732" y="4389810"/>
            <a:ext cx="1392681" cy="1402997"/>
          </a:xfrm>
          <a:prstGeom prst="rect">
            <a:avLst/>
          </a:prstGeom>
        </p:spPr>
      </p:pic>
      <p:pic>
        <p:nvPicPr>
          <p:cNvPr id="24" name="Picture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41563" y="5092917"/>
            <a:ext cx="2023209" cy="1563389"/>
          </a:xfrm>
          <a:prstGeom prst="rect">
            <a:avLst/>
          </a:prstGeom>
        </p:spPr>
      </p:pic>
      <p:pic>
        <p:nvPicPr>
          <p:cNvPr id="28" name="Picture 27"/>
          <p:cNvPicPr>
            <a:picLocks noChangeAspect="1"/>
          </p:cNvPicPr>
          <p:nvPr/>
        </p:nvPicPr>
        <p:blipFill rotWithShape="1">
          <a:blip r:embed="rId12"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29" name="Footer Placeholder 3"/>
          <p:cNvSpPr txBox="1">
            <a:spLocks/>
          </p:cNvSpPr>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8321227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5956" y="463826"/>
              <a:ext cx="9603747" cy="5413513"/>
            </a:xfrm>
            <a:prstGeom prst="rect">
              <a:avLst/>
            </a:prstGeom>
          </p:spPr>
        </p:pic>
      </p:gr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7" name="Footer Placeholder 3"/>
          <p:cNvSpPr txBox="1">
            <a:spLocks/>
          </p:cNvSpPr>
          <p:nvPr/>
        </p:nvSpPr>
        <p:spPr>
          <a:xfrm>
            <a:off x="8967435" y="6419850"/>
            <a:ext cx="3224565" cy="45447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9372974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1403818" y="1701406"/>
            <a:ext cx="10355046" cy="1200329"/>
          </a:xfrm>
          <a:prstGeom prst="rect">
            <a:avLst/>
          </a:prstGeom>
          <a:ln w="57150">
            <a:solidFill>
              <a:schemeClr val="tx1"/>
            </a:solidFill>
          </a:ln>
        </p:spPr>
        <p:txBody>
          <a:bodyPr wrap="square">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Do your feelings let you know what you are cool and not cool with in your relationships?</a:t>
            </a:r>
          </a:p>
        </p:txBody>
      </p:sp>
      <p:grpSp>
        <p:nvGrpSpPr>
          <p:cNvPr id="4" name="Group 3"/>
          <p:cNvGrpSpPr/>
          <p:nvPr/>
        </p:nvGrpSpPr>
        <p:grpSpPr>
          <a:xfrm>
            <a:off x="1836954" y="3491605"/>
            <a:ext cx="8518092" cy="1655058"/>
            <a:chOff x="1836954" y="3491605"/>
            <a:chExt cx="8518092" cy="1655058"/>
          </a:xfrm>
        </p:grpSpPr>
        <p:sp>
          <p:nvSpPr>
            <p:cNvPr id="16" name="Rectangle 15"/>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pic>
          <p:nvPicPr>
            <p:cNvPr id="22" name="Picture 21"/>
            <p:cNvPicPr>
              <a:picLocks noChangeAspect="1"/>
            </p:cNvPicPr>
            <p:nvPr/>
          </p:nvPicPr>
          <p:blipFill rotWithShape="1">
            <a:blip r:embed="rId5"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23" name="Title 1"/>
            <p:cNvSpPr txBox="1">
              <a:spLocks/>
            </p:cNvSpPr>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sp>
          <p:nvSpPr>
            <p:cNvPr id="24" name="Title 1"/>
            <p:cNvSpPr txBox="1">
              <a:spLocks/>
            </p:cNvSpPr>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5" name="Footer Placeholder 3"/>
          <p:cNvSpPr txBox="1">
            <a:spLocks/>
          </p:cNvSpPr>
          <p:nvPr/>
        </p:nvSpPr>
        <p:spPr>
          <a:xfrm>
            <a:off x="8967435" y="6419850"/>
            <a:ext cx="3224565" cy="45447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41046548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1403818" y="1701406"/>
            <a:ext cx="10355046" cy="1200329"/>
          </a:xfrm>
          <a:prstGeom prst="rect">
            <a:avLst/>
          </a:prstGeom>
          <a:ln w="57150">
            <a:solidFill>
              <a:schemeClr val="tx1"/>
            </a:solidFill>
          </a:ln>
        </p:spPr>
        <p:txBody>
          <a:bodyPr wrap="square">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Do you have the right to say NO! to anyone or anything that crosses your boundary?</a:t>
            </a:r>
          </a:p>
        </p:txBody>
      </p:sp>
      <p:grpSp>
        <p:nvGrpSpPr>
          <p:cNvPr id="4" name="Group 3"/>
          <p:cNvGrpSpPr/>
          <p:nvPr/>
        </p:nvGrpSpPr>
        <p:grpSpPr>
          <a:xfrm>
            <a:off x="1836954" y="3491605"/>
            <a:ext cx="8518092" cy="1655058"/>
            <a:chOff x="1836954" y="3491605"/>
            <a:chExt cx="8518092" cy="1655058"/>
          </a:xfrm>
        </p:grpSpPr>
        <p:sp>
          <p:nvSpPr>
            <p:cNvPr id="16" name="Rectangle 15"/>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pic>
          <p:nvPicPr>
            <p:cNvPr id="22" name="Picture 21"/>
            <p:cNvPicPr>
              <a:picLocks noChangeAspect="1"/>
            </p:cNvPicPr>
            <p:nvPr/>
          </p:nvPicPr>
          <p:blipFill rotWithShape="1">
            <a:blip r:embed="rId5"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23" name="Title 1"/>
            <p:cNvSpPr txBox="1">
              <a:spLocks/>
            </p:cNvSpPr>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sp>
          <p:nvSpPr>
            <p:cNvPr id="24" name="Title 1"/>
            <p:cNvSpPr txBox="1">
              <a:spLocks/>
            </p:cNvSpPr>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5" name="Footer Placeholder 3"/>
          <p:cNvSpPr txBox="1">
            <a:spLocks/>
          </p:cNvSpPr>
          <p:nvPr/>
        </p:nvSpPr>
        <p:spPr>
          <a:xfrm>
            <a:off x="8967435" y="6419850"/>
            <a:ext cx="3224565" cy="45447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3041118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911"/>
            <a:ext cx="12382500" cy="7068911"/>
          </a:xfrm>
          <a:prstGeom prst="rect">
            <a:avLst/>
          </a:prstGeom>
        </p:spPr>
      </p:pic>
      <p:sp>
        <p:nvSpPr>
          <p:cNvPr id="6" name="TextBox 5"/>
          <p:cNvSpPr txBox="1"/>
          <p:nvPr/>
        </p:nvSpPr>
        <p:spPr>
          <a:xfrm>
            <a:off x="446946" y="1535930"/>
            <a:ext cx="11277600" cy="1754326"/>
          </a:xfrm>
          <a:prstGeom prst="rect">
            <a:avLst/>
          </a:prstGeom>
          <a:noFill/>
          <a:ln w="57150">
            <a:solidFill>
              <a:schemeClr val="tx1"/>
            </a:solidFill>
          </a:ln>
        </p:spPr>
        <p:txBody>
          <a:bodyPr wrap="square" rtlCol="0">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If someone crosses your boundary, the first step is to trust your feelings. The second step is to say your boundary. The third step is to:</a:t>
            </a:r>
          </a:p>
        </p:txBody>
      </p:sp>
      <p:sp>
        <p:nvSpPr>
          <p:cNvPr id="13" name="Oval 12"/>
          <p:cNvSpPr/>
          <p:nvPr/>
        </p:nvSpPr>
        <p:spPr>
          <a:xfrm>
            <a:off x="1430867" y="4418553"/>
            <a:ext cx="980661" cy="993913"/>
          </a:xfrm>
          <a:prstGeom prst="ellipse">
            <a:avLst/>
          </a:prstGeom>
          <a:solidFill>
            <a:schemeClr val="accent5">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5630334" y="4376368"/>
            <a:ext cx="980661" cy="993913"/>
          </a:xfrm>
          <a:prstGeom prst="ellipse">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9740602" y="4381648"/>
            <a:ext cx="980661" cy="993913"/>
          </a:xfrm>
          <a:prstGeom prst="ellipse">
            <a:avLst/>
          </a:prstGeom>
          <a:solidFill>
            <a:schemeClr val="accent6">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1628621" y="4480928"/>
            <a:ext cx="782907"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1</a:t>
            </a:r>
          </a:p>
        </p:txBody>
      </p:sp>
      <p:sp>
        <p:nvSpPr>
          <p:cNvPr id="17" name="TextBox 16"/>
          <p:cNvSpPr txBox="1"/>
          <p:nvPr/>
        </p:nvSpPr>
        <p:spPr>
          <a:xfrm>
            <a:off x="5827543" y="4439554"/>
            <a:ext cx="782907"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2</a:t>
            </a:r>
          </a:p>
        </p:txBody>
      </p:sp>
      <p:sp>
        <p:nvSpPr>
          <p:cNvPr id="18" name="TextBox 17"/>
          <p:cNvSpPr txBox="1"/>
          <p:nvPr/>
        </p:nvSpPr>
        <p:spPr>
          <a:xfrm>
            <a:off x="9934934" y="4439554"/>
            <a:ext cx="782907"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3</a:t>
            </a:r>
          </a:p>
        </p:txBody>
      </p:sp>
      <p:sp>
        <p:nvSpPr>
          <p:cNvPr id="19" name="Rectangle 18"/>
          <p:cNvSpPr/>
          <p:nvPr/>
        </p:nvSpPr>
        <p:spPr>
          <a:xfrm>
            <a:off x="667523" y="3761308"/>
            <a:ext cx="2705101" cy="400110"/>
          </a:xfrm>
          <a:prstGeom prst="rect">
            <a:avLst/>
          </a:prstGeom>
          <a:ln w="57150">
            <a:solidFill>
              <a:schemeClr val="tx1"/>
            </a:solidFill>
          </a:ln>
        </p:spPr>
        <p:txBody>
          <a:bodyPr wrap="square">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Get safe</a:t>
            </a:r>
          </a:p>
        </p:txBody>
      </p:sp>
      <p:sp>
        <p:nvSpPr>
          <p:cNvPr id="20" name="Rectangle 19"/>
          <p:cNvSpPr/>
          <p:nvPr/>
        </p:nvSpPr>
        <p:spPr>
          <a:xfrm>
            <a:off x="4598936" y="3754993"/>
            <a:ext cx="2705101" cy="400110"/>
          </a:xfrm>
          <a:prstGeom prst="rect">
            <a:avLst/>
          </a:prstGeom>
          <a:ln w="57150">
            <a:solidFill>
              <a:schemeClr val="tx1"/>
            </a:solidFill>
          </a:ln>
        </p:spPr>
        <p:txBody>
          <a:bodyPr wrap="square">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Take a nap</a:t>
            </a:r>
          </a:p>
        </p:txBody>
      </p:sp>
      <p:sp>
        <p:nvSpPr>
          <p:cNvPr id="21" name="Rectangle 20"/>
          <p:cNvSpPr/>
          <p:nvPr/>
        </p:nvSpPr>
        <p:spPr>
          <a:xfrm>
            <a:off x="8622954" y="3759270"/>
            <a:ext cx="2705101" cy="400110"/>
          </a:xfrm>
          <a:prstGeom prst="rect">
            <a:avLst/>
          </a:prstGeom>
          <a:ln w="57150">
            <a:solidFill>
              <a:schemeClr val="tx1"/>
            </a:solidFill>
          </a:ln>
        </p:spPr>
        <p:txBody>
          <a:bodyPr wrap="square">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Just ignore the person</a:t>
            </a:r>
          </a:p>
        </p:txBody>
      </p:sp>
      <p:pic>
        <p:nvPicPr>
          <p:cNvPr id="23" name="Picture 22"/>
          <p:cNvPicPr>
            <a:picLocks noChangeAspect="1"/>
          </p:cNvPicPr>
          <p:nvPr/>
        </p:nvPicPr>
        <p:blipFill rotWithShape="1">
          <a:blip r:embed="rId4" cstate="print">
            <a:extLst>
              <a:ext uri="{28A0092B-C50C-407E-A947-70E740481C1C}">
                <a14:useLocalDpi xmlns:a14="http://schemas.microsoft.com/office/drawing/2010/main" val="0"/>
              </a:ext>
            </a:extLst>
          </a:blip>
          <a:srcRect t="29553" r="80478" b="19416"/>
          <a:stretch/>
        </p:blipFill>
        <p:spPr>
          <a:xfrm>
            <a:off x="599260" y="4296781"/>
            <a:ext cx="738867" cy="1088687"/>
          </a:xfrm>
          <a:prstGeom prst="rect">
            <a:avLst/>
          </a:prstGeom>
        </p:spPr>
      </p:pic>
      <p:pic>
        <p:nvPicPr>
          <p:cNvPr id="24" name="Picture 23"/>
          <p:cNvPicPr>
            <a:picLocks noChangeAspect="1"/>
          </p:cNvPicPr>
          <p:nvPr/>
        </p:nvPicPr>
        <p:blipFill rotWithShape="1">
          <a:blip r:embed="rId5" cstate="print">
            <a:extLst>
              <a:ext uri="{28A0092B-C50C-407E-A947-70E740481C1C}">
                <a14:useLocalDpi xmlns:a14="http://schemas.microsoft.com/office/drawing/2010/main" val="0"/>
              </a:ext>
            </a:extLst>
          </a:blip>
          <a:srcRect l="20491" t="29038" r="65078" b="19587"/>
          <a:stretch/>
        </p:blipFill>
        <p:spPr>
          <a:xfrm>
            <a:off x="4885156" y="4269482"/>
            <a:ext cx="600663" cy="1205359"/>
          </a:xfrm>
          <a:prstGeom prst="rect">
            <a:avLst/>
          </a:prstGeom>
        </p:spPr>
      </p:pic>
      <p:pic>
        <p:nvPicPr>
          <p:cNvPr id="25" name="Picture 24"/>
          <p:cNvPicPr>
            <a:picLocks noChangeAspect="1"/>
          </p:cNvPicPr>
          <p:nvPr/>
        </p:nvPicPr>
        <p:blipFill rotWithShape="1">
          <a:blip r:embed="rId6" cstate="print">
            <a:extLst>
              <a:ext uri="{28A0092B-C50C-407E-A947-70E740481C1C}">
                <a14:useLocalDpi xmlns:a14="http://schemas.microsoft.com/office/drawing/2010/main" val="0"/>
              </a:ext>
            </a:extLst>
          </a:blip>
          <a:srcRect l="33743" t="25344" r="49114" b="19845"/>
          <a:stretch/>
        </p:blipFill>
        <p:spPr>
          <a:xfrm>
            <a:off x="8878969" y="4234178"/>
            <a:ext cx="689822" cy="1243239"/>
          </a:xfrm>
          <a:prstGeom prst="rect">
            <a:avLst/>
          </a:prstGeom>
        </p:spPr>
      </p:pic>
      <p:pic>
        <p:nvPicPr>
          <p:cNvPr id="28" name="Picture 27"/>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22" name="Footer Placeholder 3"/>
          <p:cNvSpPr txBox="1">
            <a:spLocks/>
          </p:cNvSpPr>
          <p:nvPr/>
        </p:nvSpPr>
        <p:spPr>
          <a:xfrm>
            <a:off x="8967435" y="6419850"/>
            <a:ext cx="3224565" cy="45447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1051474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3759" y="1056528"/>
            <a:ext cx="5814077" cy="4492696"/>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42702"/>
          <a:stretch/>
        </p:blipFill>
        <p:spPr>
          <a:xfrm>
            <a:off x="1841471" y="1327682"/>
            <a:ext cx="3655437" cy="4719476"/>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9" name="Footer Placeholder 3"/>
          <p:cNvSpPr txBox="1">
            <a:spLocks/>
          </p:cNvSpPr>
          <p:nvPr/>
        </p:nvSpPr>
        <p:spPr>
          <a:xfrm>
            <a:off x="8967435" y="6419850"/>
            <a:ext cx="3224565" cy="45447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3963262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86" y="0"/>
            <a:ext cx="12166314" cy="6858000"/>
          </a:xfrm>
          <a:prstGeom prst="rect">
            <a:avLst/>
          </a:prstGeom>
        </p:spPr>
      </p:pic>
      <p:sp>
        <p:nvSpPr>
          <p:cNvPr id="3" name="Footer Placeholder 3"/>
          <p:cNvSpPr txBox="1">
            <a:spLocks/>
          </p:cNvSpPr>
          <p:nvPr/>
        </p:nvSpPr>
        <p:spPr>
          <a:xfrm>
            <a:off x="8967435" y="6419850"/>
            <a:ext cx="3224565" cy="45447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Tree>
    <p:extLst>
      <p:ext uri="{BB962C8B-B14F-4D97-AF65-F5344CB8AC3E}">
        <p14:creationId xmlns:p14="http://schemas.microsoft.com/office/powerpoint/2010/main" val="2322528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77386"/>
          <a:stretch/>
        </p:blipFill>
        <p:spPr>
          <a:xfrm>
            <a:off x="0" y="5307106"/>
            <a:ext cx="12192000" cy="1550894"/>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6"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all" spc="0" normalizeH="0" baseline="0" noProof="0" dirty="0">
                <a:ln>
                  <a:noFill/>
                </a:ln>
                <a:solidFill>
                  <a:prstClr val="black"/>
                </a:solidFill>
                <a:effectLst/>
                <a:uLnTx/>
                <a:uFillTx/>
                <a:latin typeface="Verdana"/>
                <a:ea typeface="+mn-ea"/>
              </a:rPr>
              <a:t>© 2026 SAFE Disability Services Program</a:t>
            </a:r>
          </a:p>
        </p:txBody>
      </p:sp>
      <p:pic>
        <p:nvPicPr>
          <p:cNvPr id="5" name="Picture 4">
            <a:extLst>
              <a:ext uri="{FF2B5EF4-FFF2-40B4-BE49-F238E27FC236}">
                <a16:creationId xmlns:a16="http://schemas.microsoft.com/office/drawing/2014/main" id="{9F049550-7214-0C02-B6DA-6C68B6E05578}"/>
              </a:ext>
            </a:extLst>
          </p:cNvPr>
          <p:cNvPicPr>
            <a:picLocks noChangeAspect="1"/>
          </p:cNvPicPr>
          <p:nvPr/>
        </p:nvPicPr>
        <p:blipFill>
          <a:blip r:embed="rId5"/>
          <a:stretch>
            <a:fillRect/>
          </a:stretch>
        </p:blipFill>
        <p:spPr>
          <a:xfrm>
            <a:off x="137652" y="2344628"/>
            <a:ext cx="3303638" cy="1217525"/>
          </a:xfrm>
          <a:prstGeom prst="rect">
            <a:avLst/>
          </a:prstGeom>
        </p:spPr>
      </p:pic>
      <p:sp>
        <p:nvSpPr>
          <p:cNvPr id="2" name="Rectangle 1">
            <a:extLst>
              <a:ext uri="{FF2B5EF4-FFF2-40B4-BE49-F238E27FC236}">
                <a16:creationId xmlns:a16="http://schemas.microsoft.com/office/drawing/2014/main" id="{F61CB593-032E-5735-7B45-1939AEBA07B6}"/>
              </a:ext>
            </a:extLst>
          </p:cNvPr>
          <p:cNvSpPr>
            <a:spLocks noChangeArrowheads="1"/>
          </p:cNvSpPr>
          <p:nvPr/>
        </p:nvSpPr>
        <p:spPr bwMode="auto">
          <a:xfrm rot="10800000" flipV="1">
            <a:off x="3235672" y="2250895"/>
            <a:ext cx="866783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work is supported by the Texas Council for Developmental Disabilities through a grant from the U.S. Administration for Community Living (ACL), Department of Health and Human Services (HHS), Washington, D.C. 20201 with a 100% federal funding award totaling $6,161,072. Council efforts are those of the grantee and do not necessarily represent the official views of nor are endorsed by ACL, HHS, or the U.S. government.</a:t>
            </a:r>
          </a:p>
        </p:txBody>
      </p:sp>
    </p:spTree>
    <p:extLst>
      <p:ext uri="{BB962C8B-B14F-4D97-AF65-F5344CB8AC3E}">
        <p14:creationId xmlns:p14="http://schemas.microsoft.com/office/powerpoint/2010/main" val="42601898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77386"/>
          <a:stretch/>
        </p:blipFill>
        <p:spPr>
          <a:xfrm>
            <a:off x="0" y="5307106"/>
            <a:ext cx="12192000" cy="155089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0807" y="0"/>
            <a:ext cx="2696309" cy="1160616"/>
          </a:xfrm>
          <a:prstGeom prst="rect">
            <a:avLst/>
          </a:prstGeom>
        </p:spPr>
      </p:pic>
      <p:sp>
        <p:nvSpPr>
          <p:cNvPr id="6" name="Rectangle 5"/>
          <p:cNvSpPr/>
          <p:nvPr/>
        </p:nvSpPr>
        <p:spPr>
          <a:xfrm>
            <a:off x="669490" y="1267296"/>
            <a:ext cx="11234020" cy="4493538"/>
          </a:xfrm>
          <a:prstGeom prst="rect">
            <a:avLst/>
          </a:prstGeom>
        </p:spPr>
        <p:txBody>
          <a:bodyPr wrap="square">
            <a:spAutoFit/>
          </a:bodyPr>
          <a:lstStyle/>
          <a:p>
            <a:r>
              <a:rPr lang="en-US" sz="1700" dirty="0">
                <a:latin typeface="Tahoma" panose="020B0604030504040204" pitchFamily="34" charset="0"/>
                <a:ea typeface="Tahoma" panose="020B0604030504040204" pitchFamily="34" charset="0"/>
                <a:cs typeface="Tahoma" panose="020B0604030504040204" pitchFamily="34" charset="0"/>
              </a:rPr>
              <a:t>This curriculum is offered online at no cost. You are free to use the resources in the original format for educational purposes only. Please reference The SAFE Alliance appropriately (citations at bottom of page). </a:t>
            </a:r>
          </a:p>
          <a:p>
            <a:endParaRPr lang="en-US" sz="900" dirty="0">
              <a:latin typeface="Tahoma" panose="020B0604030504040204" pitchFamily="34" charset="0"/>
              <a:ea typeface="Tahoma" panose="020B0604030504040204" pitchFamily="34" charset="0"/>
              <a:cs typeface="Tahoma" panose="020B0604030504040204" pitchFamily="34" charset="0"/>
            </a:endParaRPr>
          </a:p>
          <a:p>
            <a:r>
              <a:rPr lang="en-US" sz="1700" dirty="0">
                <a:latin typeface="Tahoma" panose="020B0604030504040204" pitchFamily="34" charset="0"/>
                <a:ea typeface="Tahoma" panose="020B0604030504040204" pitchFamily="34" charset="0"/>
                <a:cs typeface="Tahoma" panose="020B0604030504040204" pitchFamily="34" charset="0"/>
              </a:rPr>
              <a:t>We ask that you do not alter curriculum images/art, slides, or lesson plan materials. You may not use My Rights My Life (18+ or High School) curriculum for commercial purposes (i.e., selling workshops you facilitate based on MRML curriculum; and/or creating links/websites to re-distribute any materials associated SAFE’s My Rights My Life). </a:t>
            </a:r>
          </a:p>
          <a:p>
            <a:endParaRPr lang="en-US" sz="900" dirty="0">
              <a:latin typeface="Tahoma" panose="020B0604030504040204" pitchFamily="34" charset="0"/>
              <a:ea typeface="Tahoma" panose="020B0604030504040204" pitchFamily="34" charset="0"/>
              <a:cs typeface="Tahoma" panose="020B0604030504040204" pitchFamily="34" charset="0"/>
            </a:endParaRP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This resource, </a:t>
            </a:r>
            <a:r>
              <a:rPr lang="en-US" sz="1700" i="1" dirty="0">
                <a:latin typeface="Tahoma" panose="020B0604030504040204" pitchFamily="34" charset="0"/>
                <a:ea typeface="Tahoma" panose="020B0604030504040204" pitchFamily="34" charset="0"/>
                <a:cs typeface="Tahoma" panose="020B0604030504040204" pitchFamily="34" charset="0"/>
              </a:rPr>
              <a:t>My Rights My Life: A curriculum for healthier relationships</a:t>
            </a:r>
            <a:r>
              <a:rPr lang="en-US" sz="1700" dirty="0">
                <a:latin typeface="Tahoma" panose="020B0604030504040204" pitchFamily="34" charset="0"/>
                <a:ea typeface="Tahoma" panose="020B0604030504040204" pitchFamily="34" charset="0"/>
                <a:cs typeface="Tahoma" panose="020B0604030504040204" pitchFamily="34" charset="0"/>
              </a:rPr>
              <a:t> for high school students (grades 9-12) is based on the original </a:t>
            </a:r>
            <a:r>
              <a:rPr lang="en-US" sz="1700" i="1" dirty="0">
                <a:latin typeface="Tahoma" panose="020B0604030504040204" pitchFamily="34" charset="0"/>
                <a:ea typeface="Tahoma" panose="020B0604030504040204" pitchFamily="34" charset="0"/>
                <a:cs typeface="Tahoma" panose="020B0604030504040204" pitchFamily="34" charset="0"/>
              </a:rPr>
              <a:t>My Rights My Life: A curriculum for safer relationships </a:t>
            </a:r>
            <a:r>
              <a:rPr lang="en-US" sz="1700" dirty="0">
                <a:latin typeface="Tahoma" panose="020B0604030504040204" pitchFamily="34" charset="0"/>
                <a:ea typeface="Tahoma" panose="020B0604030504040204" pitchFamily="34" charset="0"/>
                <a:cs typeface="Tahoma" panose="020B0604030504040204" pitchFamily="34" charset="0"/>
              </a:rPr>
              <a:t>(age 18+) written by Megan Westmore, Heidi Lersch, and edited by Schwartz, M. (2026). Selling materials from MRML is a copyright violation. </a:t>
            </a:r>
          </a:p>
          <a:p>
            <a:pPr marR="0" lvl="0">
              <a:spcBef>
                <a:spcPts val="0"/>
              </a:spcBef>
              <a:spcAft>
                <a:spcPts val="0"/>
              </a:spcAft>
            </a:pPr>
            <a:endParaRPr lang="en-US" sz="900" dirty="0">
              <a:latin typeface="Tahoma" panose="020B0604030504040204" pitchFamily="34" charset="0"/>
              <a:ea typeface="Tahoma" panose="020B0604030504040204" pitchFamily="34" charset="0"/>
              <a:cs typeface="Tahoma" panose="020B0604030504040204" pitchFamily="34" charset="0"/>
            </a:endParaRP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Burleson, Anna Belle &amp; Benitez, Sophie (2026) provided light modification and abbreviated the original curriculum   </a:t>
            </a: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     (Westmore &amp; Lersch, 2026) to offer an age appropriate resource for High School Students (grades 9-12).    </a:t>
            </a: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     Schwartz, M. (Ed.). The SAFE Alliance, Austin, Texas.</a:t>
            </a:r>
          </a:p>
          <a:p>
            <a:pPr marR="0" lvl="0">
              <a:spcBef>
                <a:spcPts val="0"/>
              </a:spcBef>
              <a:spcAft>
                <a:spcPts val="0"/>
              </a:spcAft>
            </a:pPr>
            <a:endParaRPr lang="en-US" sz="900" dirty="0">
              <a:latin typeface="Tahoma" panose="020B0604030504040204" pitchFamily="34" charset="0"/>
              <a:ea typeface="Tahoma" panose="020B0604030504040204" pitchFamily="34" charset="0"/>
              <a:cs typeface="Tahoma" panose="020B0604030504040204" pitchFamily="34" charset="0"/>
            </a:endParaRP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Westmore, M. &amp; Lersch, H. (2026). </a:t>
            </a:r>
            <a:r>
              <a:rPr lang="en-US" sz="1700" i="1" dirty="0">
                <a:latin typeface="Tahoma" panose="020B0604030504040204" pitchFamily="34" charset="0"/>
                <a:ea typeface="Tahoma" panose="020B0604030504040204" pitchFamily="34" charset="0"/>
                <a:cs typeface="Tahoma" panose="020B0604030504040204" pitchFamily="34" charset="0"/>
              </a:rPr>
              <a:t>My rights my life: A curriculum for safer relationships</a:t>
            </a:r>
            <a:r>
              <a:rPr lang="en-US" sz="1700" dirty="0">
                <a:latin typeface="Tahoma" panose="020B0604030504040204" pitchFamily="34" charset="0"/>
                <a:ea typeface="Tahoma" panose="020B0604030504040204" pitchFamily="34" charset="0"/>
                <a:cs typeface="Tahoma" panose="020B0604030504040204" pitchFamily="34" charset="0"/>
              </a:rPr>
              <a:t>.      </a:t>
            </a: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     Schwartz, M. (Ed.). The SAFE Alliance: Austin, TX. </a:t>
            </a:r>
          </a:p>
          <a:p>
            <a:pPr marR="0" lvl="0">
              <a:spcBef>
                <a:spcPts val="0"/>
              </a:spcBef>
              <a:spcAft>
                <a:spcPts val="0"/>
              </a:spcAft>
            </a:pPr>
            <a:endParaRPr lang="en-US" sz="900" dirty="0">
              <a:latin typeface="Tahoma" panose="020B0604030504040204" pitchFamily="34" charset="0"/>
              <a:ea typeface="Tahoma" panose="020B0604030504040204" pitchFamily="34" charset="0"/>
              <a:cs typeface="Tahoma" panose="020B0604030504040204" pitchFamily="34" charset="0"/>
            </a:endParaRPr>
          </a:p>
          <a:p>
            <a:pPr marR="0" lvl="0">
              <a:spcBef>
                <a:spcPts val="0"/>
              </a:spcBef>
              <a:spcAft>
                <a:spcPts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7"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spTree>
    <p:extLst>
      <p:ext uri="{BB962C8B-B14F-4D97-AF65-F5344CB8AC3E}">
        <p14:creationId xmlns:p14="http://schemas.microsoft.com/office/powerpoint/2010/main" val="3966615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9151"/>
          <a:stretch/>
        </p:blipFill>
        <p:spPr>
          <a:xfrm>
            <a:off x="1469873" y="106094"/>
            <a:ext cx="8913404" cy="4562001"/>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4832" t="6144" r="78000" b="69150"/>
          <a:stretch/>
        </p:blipFill>
        <p:spPr>
          <a:xfrm>
            <a:off x="-18800" y="0"/>
            <a:ext cx="2088777" cy="1694330"/>
          </a:xfrm>
          <a:prstGeom prst="rect">
            <a:avLst/>
          </a:prstGeom>
        </p:spPr>
      </p:pic>
      <p:grpSp>
        <p:nvGrpSpPr>
          <p:cNvPr id="9" name="Group 8"/>
          <p:cNvGrpSpPr/>
          <p:nvPr/>
        </p:nvGrpSpPr>
        <p:grpSpPr>
          <a:xfrm>
            <a:off x="3693527" y="3577714"/>
            <a:ext cx="4711388" cy="2861187"/>
            <a:chOff x="2677554" y="1489008"/>
            <a:chExt cx="7377954" cy="4572001"/>
          </a:xfrm>
        </p:grpSpPr>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t="4183" r="67947" b="43399"/>
            <a:stretch/>
          </p:blipFill>
          <p:spPr>
            <a:xfrm>
              <a:off x="2677554" y="1489008"/>
              <a:ext cx="3899647" cy="3594847"/>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69863" t="8889" r="3242" b="38562"/>
            <a:stretch/>
          </p:blipFill>
          <p:spPr>
            <a:xfrm>
              <a:off x="6783389" y="2457197"/>
              <a:ext cx="3272119" cy="3603812"/>
            </a:xfrm>
            <a:prstGeom prst="rect">
              <a:avLst/>
            </a:prstGeom>
          </p:spPr>
        </p:pic>
      </p:grpSp>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
        <p:nvSpPr>
          <p:cNvPr id="13" name="Footer Placeholder 3"/>
          <p:cNvSpPr txBox="1">
            <a:spLocks/>
          </p:cNvSpPr>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947950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4748" y="0"/>
            <a:ext cx="2088777" cy="1694330"/>
          </a:xfrm>
          <a:prstGeom prst="rect">
            <a:avLst/>
          </a:prstGeom>
        </p:spPr>
      </p:pic>
      <p:grpSp>
        <p:nvGrpSpPr>
          <p:cNvPr id="9" name="Group 8"/>
          <p:cNvGrpSpPr/>
          <p:nvPr/>
        </p:nvGrpSpPr>
        <p:grpSpPr>
          <a:xfrm>
            <a:off x="29496" y="2272871"/>
            <a:ext cx="12074013" cy="3304739"/>
            <a:chOff x="0" y="2038946"/>
            <a:chExt cx="12074013" cy="3304739"/>
          </a:xfrm>
        </p:grpSpPr>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4503" t="47957" r="26887"/>
            <a:stretch/>
          </p:blipFill>
          <p:spPr>
            <a:xfrm>
              <a:off x="0" y="2292504"/>
              <a:ext cx="5055882" cy="3051181"/>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24503" r="26887" b="51613"/>
            <a:stretch/>
          </p:blipFill>
          <p:spPr>
            <a:xfrm>
              <a:off x="4860356" y="2038946"/>
              <a:ext cx="5005197" cy="2808402"/>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49247" r="75133"/>
            <a:stretch/>
          </p:blipFill>
          <p:spPr>
            <a:xfrm>
              <a:off x="9552039" y="2442169"/>
              <a:ext cx="2521974" cy="2901516"/>
            </a:xfrm>
            <a:prstGeom prst="rect">
              <a:avLst/>
            </a:prstGeom>
          </p:spPr>
        </p:pic>
      </p:grpSp>
      <p:sp>
        <p:nvSpPr>
          <p:cNvPr id="2" name="TextBox 1"/>
          <p:cNvSpPr txBox="1"/>
          <p:nvPr/>
        </p:nvSpPr>
        <p:spPr>
          <a:xfrm>
            <a:off x="2074029" y="239091"/>
            <a:ext cx="8878529" cy="1754326"/>
          </a:xfrm>
          <a:prstGeom prst="rect">
            <a:avLst/>
          </a:prstGeom>
          <a:noFill/>
        </p:spPr>
        <p:txBody>
          <a:bodyPr wrap="square" rtlCol="0">
            <a:spAutoFit/>
          </a:bodyPr>
          <a:lstStyle/>
          <a:p>
            <a:pPr algn="ctr"/>
            <a:r>
              <a:rPr lang="en-US" sz="5400" b="1" dirty="0">
                <a:latin typeface="Tahoma" panose="020B0604030504040204" pitchFamily="34" charset="0"/>
                <a:ea typeface="Tahoma" panose="020B0604030504040204" pitchFamily="34" charset="0"/>
                <a:cs typeface="Tahoma" panose="020B0604030504040204" pitchFamily="34" charset="0"/>
              </a:rPr>
              <a:t>When Your Boundary </a:t>
            </a:r>
          </a:p>
          <a:p>
            <a:pPr algn="ctr"/>
            <a:r>
              <a:rPr lang="en-US" sz="5400" b="1" dirty="0">
                <a:latin typeface="Tahoma" panose="020B0604030504040204" pitchFamily="34" charset="0"/>
                <a:ea typeface="Tahoma" panose="020B0604030504040204" pitchFamily="34" charset="0"/>
                <a:cs typeface="Tahoma" panose="020B0604030504040204" pitchFamily="34" charset="0"/>
              </a:rPr>
              <a:t>is Crossed</a:t>
            </a:r>
          </a:p>
        </p:txBody>
      </p:sp>
      <p:sp>
        <p:nvSpPr>
          <p:cNvPr id="3" name="TextBox 2"/>
          <p:cNvSpPr txBox="1"/>
          <p:nvPr/>
        </p:nvSpPr>
        <p:spPr>
          <a:xfrm>
            <a:off x="545690" y="5081273"/>
            <a:ext cx="1528339" cy="830997"/>
          </a:xfrm>
          <a:prstGeom prst="rect">
            <a:avLst/>
          </a:prstGeom>
          <a:noFill/>
          <a:ln w="57150">
            <a:solidFill>
              <a:schemeClr val="tx1"/>
            </a:solidFill>
          </a:ln>
        </p:spPr>
        <p:txBody>
          <a:bodyPr wrap="square" rtlCol="0">
            <a:spAutoFit/>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Grossed out</a:t>
            </a:r>
          </a:p>
        </p:txBody>
      </p:sp>
      <p:sp>
        <p:nvSpPr>
          <p:cNvPr id="11" name="TextBox 10"/>
          <p:cNvSpPr txBox="1"/>
          <p:nvPr/>
        </p:nvSpPr>
        <p:spPr>
          <a:xfrm>
            <a:off x="2950525" y="5081273"/>
            <a:ext cx="1528339" cy="461665"/>
          </a:xfrm>
          <a:prstGeom prst="rect">
            <a:avLst/>
          </a:prstGeom>
          <a:noFill/>
          <a:ln w="57150">
            <a:solidFill>
              <a:schemeClr val="tx1"/>
            </a:solidFill>
          </a:ln>
        </p:spPr>
        <p:txBody>
          <a:bodyPr wrap="square" rtlCol="0">
            <a:spAutoFit/>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Nervous</a:t>
            </a:r>
          </a:p>
        </p:txBody>
      </p:sp>
      <p:sp>
        <p:nvSpPr>
          <p:cNvPr id="12" name="TextBox 11"/>
          <p:cNvSpPr txBox="1"/>
          <p:nvPr/>
        </p:nvSpPr>
        <p:spPr>
          <a:xfrm>
            <a:off x="5601572" y="5081272"/>
            <a:ext cx="971698" cy="461666"/>
          </a:xfrm>
          <a:prstGeom prst="rect">
            <a:avLst/>
          </a:prstGeom>
          <a:noFill/>
          <a:ln w="57150">
            <a:solidFill>
              <a:schemeClr val="tx1"/>
            </a:solidFill>
          </a:ln>
        </p:spPr>
        <p:txBody>
          <a:bodyPr wrap="square" rtlCol="0">
            <a:spAutoFit/>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Sad</a:t>
            </a:r>
          </a:p>
        </p:txBody>
      </p:sp>
      <p:sp>
        <p:nvSpPr>
          <p:cNvPr id="13" name="TextBox 12"/>
          <p:cNvSpPr txBox="1"/>
          <p:nvPr/>
        </p:nvSpPr>
        <p:spPr>
          <a:xfrm>
            <a:off x="8205019" y="5115945"/>
            <a:ext cx="924233" cy="461665"/>
          </a:xfrm>
          <a:prstGeom prst="rect">
            <a:avLst/>
          </a:prstGeom>
          <a:noFill/>
          <a:ln w="57150">
            <a:solidFill>
              <a:schemeClr val="tx1"/>
            </a:solidFill>
          </a:ln>
        </p:spPr>
        <p:txBody>
          <a:bodyPr wrap="square" rtlCol="0">
            <a:spAutoFit/>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Mad</a:t>
            </a:r>
          </a:p>
        </p:txBody>
      </p:sp>
      <p:sp>
        <p:nvSpPr>
          <p:cNvPr id="14" name="TextBox 13"/>
          <p:cNvSpPr txBox="1"/>
          <p:nvPr/>
        </p:nvSpPr>
        <p:spPr>
          <a:xfrm>
            <a:off x="10283353" y="5081272"/>
            <a:ext cx="1338410" cy="461665"/>
          </a:xfrm>
          <a:prstGeom prst="rect">
            <a:avLst/>
          </a:prstGeom>
          <a:noFill/>
          <a:ln w="57150">
            <a:solidFill>
              <a:schemeClr val="tx1"/>
            </a:solidFill>
          </a:ln>
        </p:spPr>
        <p:txBody>
          <a:bodyPr wrap="square" rtlCol="0">
            <a:spAutoFit/>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Scared</a:t>
            </a:r>
          </a:p>
        </p:txBody>
      </p:sp>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7" name="Footer Placeholder 3"/>
          <p:cNvSpPr txBox="1">
            <a:spLocks/>
          </p:cNvSpPr>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675016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70" y="0"/>
            <a:ext cx="12166314" cy="6858000"/>
          </a:xfrm>
          <a:prstGeom prst="rect">
            <a:avLst/>
          </a:prstGeom>
        </p:spPr>
      </p:pic>
      <p:sp>
        <p:nvSpPr>
          <p:cNvPr id="10" name="TextBox 9"/>
          <p:cNvSpPr txBox="1"/>
          <p:nvPr/>
        </p:nvSpPr>
        <p:spPr>
          <a:xfrm>
            <a:off x="8414116" y="1197258"/>
            <a:ext cx="4369548" cy="954107"/>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Boundaries </a:t>
            </a:r>
          </a:p>
          <a:p>
            <a:pPr algn="ctr"/>
            <a:r>
              <a:rPr lang="en-US" sz="2800" dirty="0">
                <a:latin typeface="Tahoma" panose="020B0604030504040204" pitchFamily="34" charset="0"/>
                <a:ea typeface="Tahoma" panose="020B0604030504040204" pitchFamily="34" charset="0"/>
                <a:cs typeface="Tahoma" panose="020B0604030504040204" pitchFamily="34" charset="0"/>
              </a:rPr>
              <a:t>talk</a:t>
            </a:r>
          </a:p>
        </p:txBody>
      </p:sp>
      <p:sp>
        <p:nvSpPr>
          <p:cNvPr id="11" name="TextBox 10"/>
          <p:cNvSpPr txBox="1"/>
          <p:nvPr/>
        </p:nvSpPr>
        <p:spPr>
          <a:xfrm>
            <a:off x="4878471" y="2419988"/>
            <a:ext cx="563995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Cool or Not Cool Game</a:t>
            </a:r>
          </a:p>
        </p:txBody>
      </p:sp>
      <p:sp>
        <p:nvSpPr>
          <p:cNvPr id="12" name="TextBox 11"/>
          <p:cNvSpPr txBox="1"/>
          <p:nvPr/>
        </p:nvSpPr>
        <p:spPr>
          <a:xfrm>
            <a:off x="3851382" y="4802836"/>
            <a:ext cx="384706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NO! Tool</a:t>
            </a:r>
          </a:p>
        </p:txBody>
      </p:sp>
      <p:sp>
        <p:nvSpPr>
          <p:cNvPr id="14" name="TextBox 13"/>
          <p:cNvSpPr txBox="1"/>
          <p:nvPr/>
        </p:nvSpPr>
        <p:spPr>
          <a:xfrm>
            <a:off x="8832746" y="5253354"/>
            <a:ext cx="3044822"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Boundaries Guide</a:t>
            </a:r>
          </a:p>
        </p:txBody>
      </p:sp>
      <p:grpSp>
        <p:nvGrpSpPr>
          <p:cNvPr id="8" name="Group 7"/>
          <p:cNvGrpSpPr/>
          <p:nvPr/>
        </p:nvGrpSpPr>
        <p:grpSpPr>
          <a:xfrm>
            <a:off x="2383578" y="1910996"/>
            <a:ext cx="2372238" cy="1551606"/>
            <a:chOff x="2677554" y="1489008"/>
            <a:chExt cx="7377954" cy="4572001"/>
          </a:xfrm>
        </p:grpSpPr>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t="4183" r="67947" b="43399"/>
            <a:stretch/>
          </p:blipFill>
          <p:spPr>
            <a:xfrm>
              <a:off x="2677554" y="1489008"/>
              <a:ext cx="3899647" cy="3594847"/>
            </a:xfrm>
            <a:prstGeom prst="rect">
              <a:avLst/>
            </a:prstGeom>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69863" t="8889" r="3242" b="38562"/>
            <a:stretch/>
          </p:blipFill>
          <p:spPr>
            <a:xfrm>
              <a:off x="6783389" y="2457197"/>
              <a:ext cx="3272119" cy="3603812"/>
            </a:xfrm>
            <a:prstGeom prst="rect">
              <a:avLst/>
            </a:prstGeom>
          </p:spPr>
        </p:pic>
      </p:grpSp>
      <p:grpSp>
        <p:nvGrpSpPr>
          <p:cNvPr id="17" name="Group 16"/>
          <p:cNvGrpSpPr/>
          <p:nvPr/>
        </p:nvGrpSpPr>
        <p:grpSpPr>
          <a:xfrm>
            <a:off x="6541563" y="1273552"/>
            <a:ext cx="2979174" cy="840556"/>
            <a:chOff x="0" y="2038946"/>
            <a:chExt cx="12074013" cy="3304739"/>
          </a:xfrm>
        </p:grpSpPr>
        <p:pic>
          <p:nvPicPr>
            <p:cNvPr id="18" name="Picture 17"/>
            <p:cNvPicPr>
              <a:picLocks noChangeAspect="1"/>
            </p:cNvPicPr>
            <p:nvPr/>
          </p:nvPicPr>
          <p:blipFill rotWithShape="1">
            <a:blip r:embed="rId6" cstate="print">
              <a:extLst>
                <a:ext uri="{28A0092B-C50C-407E-A947-70E740481C1C}">
                  <a14:useLocalDpi xmlns:a14="http://schemas.microsoft.com/office/drawing/2010/main" val="0"/>
                </a:ext>
              </a:extLst>
            </a:blip>
            <a:srcRect l="24503" t="47957" r="26887"/>
            <a:stretch/>
          </p:blipFill>
          <p:spPr>
            <a:xfrm>
              <a:off x="0" y="2292504"/>
              <a:ext cx="5055882" cy="3051181"/>
            </a:xfrm>
            <a:prstGeom prst="rect">
              <a:avLst/>
            </a:prstGeom>
          </p:spPr>
        </p:pic>
        <p:pic>
          <p:nvPicPr>
            <p:cNvPr id="19" name="Picture 18"/>
            <p:cNvPicPr>
              <a:picLocks noChangeAspect="1"/>
            </p:cNvPicPr>
            <p:nvPr/>
          </p:nvPicPr>
          <p:blipFill rotWithShape="1">
            <a:blip r:embed="rId7" cstate="print">
              <a:extLst>
                <a:ext uri="{28A0092B-C50C-407E-A947-70E740481C1C}">
                  <a14:useLocalDpi xmlns:a14="http://schemas.microsoft.com/office/drawing/2010/main" val="0"/>
                </a:ext>
              </a:extLst>
            </a:blip>
            <a:srcRect l="24503" r="26887" b="51613"/>
            <a:stretch/>
          </p:blipFill>
          <p:spPr>
            <a:xfrm>
              <a:off x="4860356" y="2038946"/>
              <a:ext cx="5005197" cy="2808402"/>
            </a:xfrm>
            <a:prstGeom prst="rect">
              <a:avLst/>
            </a:prstGeom>
          </p:spPr>
        </p:pic>
        <p:pic>
          <p:nvPicPr>
            <p:cNvPr id="20" name="Picture 19"/>
            <p:cNvPicPr>
              <a:picLocks noChangeAspect="1"/>
            </p:cNvPicPr>
            <p:nvPr/>
          </p:nvPicPr>
          <p:blipFill rotWithShape="1">
            <a:blip r:embed="rId8" cstate="print">
              <a:extLst>
                <a:ext uri="{28A0092B-C50C-407E-A947-70E740481C1C}">
                  <a14:useLocalDpi xmlns:a14="http://schemas.microsoft.com/office/drawing/2010/main" val="0"/>
                </a:ext>
              </a:extLst>
            </a:blip>
            <a:srcRect t="49247" r="75133"/>
            <a:stretch/>
          </p:blipFill>
          <p:spPr>
            <a:xfrm>
              <a:off x="9552039" y="2442169"/>
              <a:ext cx="2521974" cy="2901516"/>
            </a:xfrm>
            <a:prstGeom prst="rect">
              <a:avLst/>
            </a:prstGeom>
          </p:spPr>
        </p:pic>
      </p:grpSp>
      <p:sp>
        <p:nvSpPr>
          <p:cNvPr id="21" name="TextBox 20"/>
          <p:cNvSpPr txBox="1"/>
          <p:nvPr/>
        </p:nvSpPr>
        <p:spPr>
          <a:xfrm>
            <a:off x="3879538" y="3557224"/>
            <a:ext cx="268827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Brain break</a:t>
            </a:r>
          </a:p>
        </p:txBody>
      </p:sp>
      <p:pic>
        <p:nvPicPr>
          <p:cNvPr id="22" name="Picture 21"/>
          <p:cNvPicPr>
            <a:picLocks noChangeAspect="1"/>
          </p:cNvPicPr>
          <p:nvPr/>
        </p:nvPicPr>
        <p:blipFill>
          <a:blip r:embed="rId9"/>
          <a:stretch>
            <a:fillRect/>
          </a:stretch>
        </p:blipFill>
        <p:spPr>
          <a:xfrm>
            <a:off x="2383578" y="3300060"/>
            <a:ext cx="1568990" cy="1098788"/>
          </a:xfrm>
          <a:prstGeom prst="rect">
            <a:avLst/>
          </a:prstGeom>
        </p:spPr>
      </p:pic>
      <p:pic>
        <p:nvPicPr>
          <p:cNvPr id="23" name="Picture 22"/>
          <p:cNvPicPr>
            <a:picLocks noChangeAspect="1"/>
          </p:cNvPicPr>
          <p:nvPr/>
        </p:nvPicPr>
        <p:blipFill rotWithShape="1">
          <a:blip r:embed="rId10">
            <a:extLst>
              <a:ext uri="{28A0092B-C50C-407E-A947-70E740481C1C}">
                <a14:useLocalDpi xmlns:a14="http://schemas.microsoft.com/office/drawing/2010/main" val="0"/>
              </a:ext>
            </a:extLst>
          </a:blip>
          <a:srcRect l="8705" t="16863" r="71400" b="47582"/>
          <a:stretch/>
        </p:blipFill>
        <p:spPr>
          <a:xfrm>
            <a:off x="2471732" y="4389810"/>
            <a:ext cx="1392681" cy="1402997"/>
          </a:xfrm>
          <a:prstGeom prst="rect">
            <a:avLst/>
          </a:prstGeom>
        </p:spPr>
      </p:pic>
      <p:pic>
        <p:nvPicPr>
          <p:cNvPr id="24" name="Picture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71682" y="4791082"/>
            <a:ext cx="2471982" cy="1910168"/>
          </a:xfrm>
          <a:prstGeom prst="rect">
            <a:avLst/>
          </a:prstGeom>
        </p:spPr>
      </p:pic>
      <p:pic>
        <p:nvPicPr>
          <p:cNvPr id="26" name="Picture 25"/>
          <p:cNvPicPr>
            <a:picLocks noChangeAspect="1"/>
          </p:cNvPicPr>
          <p:nvPr/>
        </p:nvPicPr>
        <p:blipFill rotWithShape="1">
          <a:blip r:embed="rId10">
            <a:extLst>
              <a:ext uri="{28A0092B-C50C-407E-A947-70E740481C1C}">
                <a14:useLocalDpi xmlns:a14="http://schemas.microsoft.com/office/drawing/2010/main" val="0"/>
              </a:ext>
            </a:extLst>
          </a:blip>
          <a:srcRect l="67315" t="67058" r="20748" b="14772"/>
          <a:stretch/>
        </p:blipFill>
        <p:spPr>
          <a:xfrm>
            <a:off x="1375335" y="1004046"/>
            <a:ext cx="1452282" cy="1246094"/>
          </a:xfrm>
          <a:prstGeom prst="rect">
            <a:avLst/>
          </a:prstGeom>
        </p:spPr>
      </p:pic>
      <p:pic>
        <p:nvPicPr>
          <p:cNvPr id="28" name="Picture 27"/>
          <p:cNvPicPr>
            <a:picLocks noChangeAspect="1"/>
          </p:cNvPicPr>
          <p:nvPr/>
        </p:nvPicPr>
        <p:blipFill rotWithShape="1">
          <a:blip r:embed="rId12"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29" name="Footer Placeholder 3"/>
          <p:cNvSpPr txBox="1">
            <a:spLocks/>
          </p:cNvSpPr>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111204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4748" y="-14748"/>
            <a:ext cx="2088777" cy="1694330"/>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86769" r="8073" b="22092"/>
          <a:stretch/>
        </p:blipFill>
        <p:spPr>
          <a:xfrm>
            <a:off x="5706749" y="-201301"/>
            <a:ext cx="829114" cy="7059301"/>
          </a:xfrm>
          <a:prstGeom prst="rect">
            <a:avLst/>
          </a:prstGeom>
        </p:spPr>
      </p:pic>
      <p:grpSp>
        <p:nvGrpSpPr>
          <p:cNvPr id="17" name="Group 16"/>
          <p:cNvGrpSpPr/>
          <p:nvPr/>
        </p:nvGrpSpPr>
        <p:grpSpPr>
          <a:xfrm>
            <a:off x="674370" y="2434313"/>
            <a:ext cx="11088893" cy="2389147"/>
            <a:chOff x="734987" y="2434313"/>
            <a:chExt cx="11028276" cy="2285477"/>
          </a:xfrm>
        </p:grpSpPr>
        <p:grpSp>
          <p:nvGrpSpPr>
            <p:cNvPr id="15" name="Group 14"/>
            <p:cNvGrpSpPr/>
            <p:nvPr/>
          </p:nvGrpSpPr>
          <p:grpSpPr>
            <a:xfrm>
              <a:off x="734987" y="2457451"/>
              <a:ext cx="4645851" cy="2262339"/>
              <a:chOff x="1836953" y="3465795"/>
              <a:chExt cx="3790380" cy="1666947"/>
            </a:xfrm>
          </p:grpSpPr>
          <p:sp>
            <p:nvSpPr>
              <p:cNvPr id="9" name="Rectangle 8"/>
              <p:cNvSpPr/>
              <p:nvPr/>
            </p:nvSpPr>
            <p:spPr>
              <a:xfrm>
                <a:off x="1836953" y="3465795"/>
                <a:ext cx="3790380" cy="166694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t="4183" r="67947" b="43399"/>
              <a:stretch/>
            </p:blipFill>
            <p:spPr>
              <a:xfrm>
                <a:off x="1940317" y="3465795"/>
                <a:ext cx="1808284" cy="1666947"/>
              </a:xfrm>
              <a:prstGeom prst="rect">
                <a:avLst/>
              </a:prstGeom>
            </p:spPr>
          </p:pic>
          <p:sp>
            <p:nvSpPr>
              <p:cNvPr id="13" name="Title 1"/>
              <p:cNvSpPr txBox="1">
                <a:spLocks/>
              </p:cNvSpPr>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Cool</a:t>
                </a:r>
              </a:p>
            </p:txBody>
          </p:sp>
        </p:grpSp>
        <p:grpSp>
          <p:nvGrpSpPr>
            <p:cNvPr id="16" name="Group 15"/>
            <p:cNvGrpSpPr/>
            <p:nvPr/>
          </p:nvGrpSpPr>
          <p:grpSpPr>
            <a:xfrm>
              <a:off x="7138222" y="2434313"/>
              <a:ext cx="4625041" cy="2285476"/>
              <a:chOff x="6790211" y="3503108"/>
              <a:chExt cx="3564835" cy="1643555"/>
            </a:xfrm>
          </p:grpSpPr>
          <p:sp>
            <p:nvSpPr>
              <p:cNvPr id="10" name="Rectangle 9"/>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14" name="Title 1"/>
              <p:cNvSpPr txBox="1">
                <a:spLocks/>
              </p:cNvSpPr>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latin typeface="Tahoma" panose="020B0604030504040204" pitchFamily="34" charset="0"/>
                    <a:ea typeface="Tahoma" panose="020B0604030504040204" pitchFamily="34" charset="0"/>
                    <a:cs typeface="Tahoma" panose="020B0604030504040204" pitchFamily="34" charset="0"/>
                  </a:rPr>
                  <a:t>Not cool</a:t>
                </a:r>
              </a:p>
            </p:txBody>
          </p:sp>
        </p:grpSp>
      </p:grpSp>
      <p:pic>
        <p:nvPicPr>
          <p:cNvPr id="20" name="Picture 19"/>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21" name="Footer Placeholder 3"/>
          <p:cNvSpPr txBox="1">
            <a:spLocks/>
          </p:cNvSpPr>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14067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14748" y="-14748"/>
            <a:ext cx="2026025" cy="1613647"/>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86769" r="8073" b="22092"/>
          <a:stretch/>
        </p:blipFill>
        <p:spPr>
          <a:xfrm rot="16200000">
            <a:off x="5488123" y="-1365292"/>
            <a:ext cx="965877" cy="12049437"/>
          </a:xfrm>
          <a:prstGeom prst="rect">
            <a:avLst/>
          </a:prstGeom>
        </p:spPr>
      </p:pic>
      <p:grpSp>
        <p:nvGrpSpPr>
          <p:cNvPr id="10" name="Group 9"/>
          <p:cNvGrpSpPr/>
          <p:nvPr/>
        </p:nvGrpSpPr>
        <p:grpSpPr>
          <a:xfrm>
            <a:off x="4538498" y="4877794"/>
            <a:ext cx="3349180" cy="1451974"/>
            <a:chOff x="1836954" y="3491605"/>
            <a:chExt cx="3564835" cy="1641137"/>
          </a:xfrm>
        </p:grpSpPr>
        <p:sp>
          <p:nvSpPr>
            <p:cNvPr id="15" name="Rectangle 14"/>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sp>
          <p:nvSpPr>
            <p:cNvPr id="17" name="Title 1"/>
            <p:cNvSpPr txBox="1">
              <a:spLocks/>
            </p:cNvSpPr>
            <p:nvPr/>
          </p:nvSpPr>
          <p:spPr>
            <a:xfrm>
              <a:off x="3704749" y="3835107"/>
              <a:ext cx="1530756" cy="109700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Cool</a:t>
              </a:r>
            </a:p>
          </p:txBody>
        </p:sp>
      </p:gr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3950" y="263212"/>
            <a:ext cx="7010399" cy="4157235"/>
          </a:xfrm>
          <a:prstGeom prst="rect">
            <a:avLst/>
          </a:prstGeom>
        </p:spPr>
      </p:pic>
      <p:sp>
        <p:nvSpPr>
          <p:cNvPr id="2" name="TextBox 1"/>
          <p:cNvSpPr txBox="1"/>
          <p:nvPr/>
        </p:nvSpPr>
        <p:spPr>
          <a:xfrm>
            <a:off x="6680024" y="1446546"/>
            <a:ext cx="4483510" cy="2062103"/>
          </a:xfrm>
          <a:prstGeom prst="rect">
            <a:avLst/>
          </a:prstGeom>
          <a:noFill/>
        </p:spPr>
        <p:txBody>
          <a:bodyPr wrap="square" rtlCol="0">
            <a:spAutoFit/>
          </a:bodyPr>
          <a:lstStyle/>
          <a:p>
            <a:pPr algn="ctr"/>
            <a:r>
              <a:rPr lang="en-US" sz="3200" b="1" dirty="0">
                <a:latin typeface="Tahoma" panose="020B0604030504040204" pitchFamily="34" charset="0"/>
                <a:ea typeface="Tahoma" panose="020B0604030504040204" pitchFamily="34" charset="0"/>
                <a:cs typeface="Tahoma" panose="020B0604030504040204" pitchFamily="34" charset="0"/>
              </a:rPr>
              <a:t>Your best friend wants to </a:t>
            </a:r>
          </a:p>
          <a:p>
            <a:pPr algn="ctr"/>
            <a:r>
              <a:rPr lang="en-US" sz="3200" b="1" dirty="0">
                <a:latin typeface="Tahoma" panose="020B0604030504040204" pitchFamily="34" charset="0"/>
                <a:ea typeface="Tahoma" panose="020B0604030504040204" pitchFamily="34" charset="0"/>
                <a:cs typeface="Tahoma" panose="020B0604030504040204" pitchFamily="34" charset="0"/>
              </a:rPr>
              <a:t>spend time alone with their family.</a:t>
            </a:r>
          </a:p>
        </p:txBody>
      </p:sp>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3" name="Footer Placeholder 3"/>
          <p:cNvSpPr txBox="1">
            <a:spLocks/>
          </p:cNvSpPr>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
        <p:nvSpPr>
          <p:cNvPr id="4" name="TextBox 3">
            <a:extLst>
              <a:ext uri="{FF2B5EF4-FFF2-40B4-BE49-F238E27FC236}">
                <a16:creationId xmlns:a16="http://schemas.microsoft.com/office/drawing/2014/main" id="{0A3484D4-E533-6616-8B4E-1E6480DFB6D0}"/>
              </a:ext>
            </a:extLst>
          </p:cNvPr>
          <p:cNvSpPr txBox="1"/>
          <p:nvPr/>
        </p:nvSpPr>
        <p:spPr>
          <a:xfrm>
            <a:off x="4403125" y="390375"/>
            <a:ext cx="2174789" cy="12755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49903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5510</TotalTime>
  <Words>9101</Words>
  <Application>Microsoft Macintosh PowerPoint</Application>
  <PresentationFormat>Widescreen</PresentationFormat>
  <Paragraphs>552</Paragraphs>
  <Slides>47</Slides>
  <Notes>47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Calibri Light</vt:lpstr>
      <vt:lpstr>Comic Sans MS</vt:lpstr>
      <vt:lpstr>Tahoma</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dc:title>
  <dc:creator>Megan Westmore</dc:creator>
  <cp:lastModifiedBy>Eric Castro</cp:lastModifiedBy>
  <cp:revision>227</cp:revision>
  <dcterms:created xsi:type="dcterms:W3CDTF">2021-06-11T20:56:57Z</dcterms:created>
  <dcterms:modified xsi:type="dcterms:W3CDTF">2026-05-01T19:09:11Z</dcterms:modified>
</cp:coreProperties>
</file>