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77" r:id="rId3"/>
    <p:sldId id="259" r:id="rId4"/>
    <p:sldId id="258" r:id="rId5"/>
    <p:sldId id="305" r:id="rId6"/>
    <p:sldId id="384" r:id="rId7"/>
    <p:sldId id="407" r:id="rId8"/>
    <p:sldId id="385" r:id="rId9"/>
    <p:sldId id="386" r:id="rId10"/>
    <p:sldId id="387" r:id="rId11"/>
    <p:sldId id="388" r:id="rId12"/>
    <p:sldId id="389" r:id="rId13"/>
    <p:sldId id="390" r:id="rId14"/>
    <p:sldId id="391" r:id="rId15"/>
    <p:sldId id="393" r:id="rId16"/>
    <p:sldId id="272" r:id="rId17"/>
    <p:sldId id="408" r:id="rId18"/>
    <p:sldId id="402" r:id="rId19"/>
    <p:sldId id="403" r:id="rId20"/>
    <p:sldId id="401" r:id="rId21"/>
    <p:sldId id="405" r:id="rId22"/>
    <p:sldId id="406" r:id="rId23"/>
    <p:sldId id="409" r:id="rId24"/>
    <p:sldId id="308" r:id="rId25"/>
    <p:sldId id="400" r:id="rId26"/>
    <p:sldId id="399" r:id="rId27"/>
    <p:sldId id="290" r:id="rId28"/>
    <p:sldId id="293" r:id="rId29"/>
    <p:sldId id="291" r:id="rId30"/>
    <p:sldId id="383" r:id="rId31"/>
    <p:sldId id="382" r:id="rId32"/>
    <p:sldId id="295" r:id="rId33"/>
    <p:sldId id="413" r:id="rId34"/>
    <p:sldId id="41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1"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71072" autoAdjust="0"/>
  </p:normalViewPr>
  <p:slideViewPr>
    <p:cSldViewPr snapToGrid="0">
      <p:cViewPr varScale="1">
        <p:scale>
          <a:sx n="98" d="100"/>
          <a:sy n="98" d="100"/>
        </p:scale>
        <p:origin x="1512" y="184"/>
      </p:cViewPr>
      <p:guideLst/>
    </p:cSldViewPr>
  </p:slideViewPr>
  <p:outlineViewPr>
    <p:cViewPr>
      <p:scale>
        <a:sx n="33" d="100"/>
        <a:sy n="33" d="100"/>
      </p:scale>
      <p:origin x="0" y="0"/>
    </p:cViewPr>
  </p:outlineViewPr>
  <p:notesTextViewPr>
    <p:cViewPr>
      <p:scale>
        <a:sx n="1" d="1"/>
        <a:sy n="1" d="1"/>
      </p:scale>
      <p:origin x="0" y="-480"/>
    </p:cViewPr>
  </p:notesTextViewPr>
  <p:sorterViewPr>
    <p:cViewPr varScale="1">
      <p:scale>
        <a:sx n="1" d="1"/>
        <a:sy n="1" d="1"/>
      </p:scale>
      <p:origin x="0" y="-8664"/>
    </p:cViewPr>
  </p:sorterViewPr>
  <p:notesViewPr>
    <p:cSldViewPr snapToGrid="0">
      <p:cViewPr>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5/1/26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dirty="0"/>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Repetition is beneficial for learning. Take time to review the last </a:t>
            </a:r>
            <a:r>
              <a:rPr lang="en-US" sz="1200" i="1" kern="1200" dirty="0">
                <a:solidFill>
                  <a:schemeClr val="tx1"/>
                </a:solidFill>
                <a:effectLst/>
                <a:latin typeface="+mn-lt"/>
                <a:ea typeface="+mn-ea"/>
                <a:cs typeface="+mn-cs"/>
              </a:rPr>
              <a:t>My Rights My Life</a:t>
            </a:r>
            <a:r>
              <a:rPr lang="en-US" sz="1200" kern="1200" dirty="0">
                <a:solidFill>
                  <a:schemeClr val="tx1"/>
                </a:solidFill>
                <a:effectLst/>
                <a:latin typeface="+mn-lt"/>
                <a:ea typeface="+mn-ea"/>
                <a:cs typeface="+mn-cs"/>
              </a:rPr>
              <a:t> class you taught prior to beginning this session. You can also answer any private questions students submitted on notecards during your previous class session.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Today in class we</a:t>
            </a:r>
            <a:r>
              <a:rPr lang="en-US" sz="1200" i="1" kern="1200" baseline="0" dirty="0">
                <a:solidFill>
                  <a:schemeClr val="tx1"/>
                </a:solidFill>
                <a:effectLst/>
                <a:latin typeface="+mn-lt"/>
                <a:ea typeface="+mn-ea"/>
                <a:cs typeface="+mn-cs"/>
              </a:rPr>
              <a:t> will be talking about consent</a:t>
            </a:r>
            <a:r>
              <a:rPr lang="en-US" sz="1200" i="1" kern="1200" dirty="0">
                <a:solidFill>
                  <a:schemeClr val="tx1"/>
                </a:solidFill>
                <a:effectLst/>
                <a:latin typeface="+mn-lt"/>
                <a:ea typeface="+mn-ea"/>
                <a:cs typeface="+mn-cs"/>
              </a:rPr>
              <a:t>. Consent means getting someone’s okay or permission to do something. Basically,</a:t>
            </a:r>
            <a:r>
              <a:rPr lang="en-US" sz="1200" i="1" kern="1200" baseline="0" dirty="0">
                <a:solidFill>
                  <a:schemeClr val="tx1"/>
                </a:solidFill>
                <a:effectLst/>
                <a:latin typeface="+mn-lt"/>
                <a:ea typeface="+mn-ea"/>
                <a:cs typeface="+mn-cs"/>
              </a:rPr>
              <a:t> consent is when you ask, and someone says yes. Consent is one of the most important things you need to have in healthy relationships.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dirty="0"/>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06290"/>
          </a:xfrm>
        </p:spPr>
        <p:txBody>
          <a:bodyPr/>
          <a:lstStyle/>
          <a:p>
            <a:pPr lvl="0"/>
            <a:r>
              <a:rPr lang="en-US" sz="1200" kern="1200" dirty="0">
                <a:solidFill>
                  <a:schemeClr val="tx1"/>
                </a:solidFill>
                <a:effectLst/>
                <a:latin typeface="+mn-lt"/>
                <a:ea typeface="+mn-ea"/>
                <a:cs typeface="+mn-cs"/>
              </a:rPr>
              <a:t>Meet with the volunteers somewhere the rest of the class can’t hear your conversation. Give one student volunteer the </a:t>
            </a:r>
            <a:r>
              <a:rPr lang="en-US" sz="1200" i="0" kern="1200" dirty="0">
                <a:solidFill>
                  <a:schemeClr val="tx1"/>
                </a:solidFill>
                <a:effectLst/>
                <a:latin typeface="+mn-lt"/>
                <a:ea typeface="+mn-ea"/>
                <a:cs typeface="+mn-cs"/>
              </a:rPr>
              <a:t>French Fry Game </a:t>
            </a:r>
            <a:r>
              <a:rPr lang="en-US" sz="1200" kern="1200" dirty="0">
                <a:solidFill>
                  <a:schemeClr val="tx1"/>
                </a:solidFill>
                <a:effectLst/>
                <a:latin typeface="+mn-lt"/>
                <a:ea typeface="+mn-ea"/>
                <a:cs typeface="+mn-cs"/>
              </a:rPr>
              <a:t>prop. Give the other volunteer the second </a:t>
            </a:r>
            <a:r>
              <a:rPr lang="en-US" sz="1200" i="0" kern="1200" dirty="0">
                <a:solidFill>
                  <a:schemeClr val="tx1"/>
                </a:solidFill>
                <a:effectLst/>
                <a:latin typeface="+mn-lt"/>
                <a:ea typeface="+mn-ea"/>
                <a:cs typeface="+mn-cs"/>
              </a:rPr>
              <a:t>French Fry Game </a:t>
            </a:r>
            <a:r>
              <a:rPr lang="en-US" sz="1200" kern="1200" dirty="0">
                <a:solidFill>
                  <a:schemeClr val="tx1"/>
                </a:solidFill>
                <a:effectLst/>
                <a:latin typeface="+mn-lt"/>
                <a:ea typeface="+mn-ea"/>
                <a:cs typeface="+mn-cs"/>
              </a:rPr>
              <a:t>Card. Support both students to prepare to act out their roles. You might even have them practice their role</a:t>
            </a:r>
            <a:r>
              <a:rPr lang="en-US" sz="1200" kern="1200" baseline="0" dirty="0">
                <a:solidFill>
                  <a:schemeClr val="tx1"/>
                </a:solidFill>
                <a:effectLst/>
                <a:latin typeface="+mn-lt"/>
                <a:ea typeface="+mn-ea"/>
                <a:cs typeface="+mn-cs"/>
              </a:rPr>
              <a:t> play.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Return to the rest of the class. One additional student can be the director, calling “action” and “cut” at the beginning and end of the role play. The rest of the class will act as the audience.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Excellent job actors! Audience, now it’s time for you to participate. Did [student name] get consent to take [student name]’s French fries? Give a thumbs up for yes and a thumbs down for no.</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lvl="0"/>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Say:</a:t>
            </a:r>
            <a:r>
              <a:rPr lang="en-US" sz="1200" i="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How could you tell that this was not consent?</a:t>
            </a:r>
          </a:p>
          <a:p>
            <a:pPr lvl="0"/>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Say: </a:t>
            </a:r>
            <a:r>
              <a:rPr lang="en-US" sz="1200" i="1" kern="1200" baseline="0" dirty="0">
                <a:solidFill>
                  <a:schemeClr val="tx1"/>
                </a:solidFill>
                <a:effectLst/>
                <a:latin typeface="+mn-lt"/>
                <a:ea typeface="+mn-ea"/>
                <a:cs typeface="+mn-cs"/>
              </a:rPr>
              <a:t>[Student name] did not say yes, so this was not consent. If you ask for something, and someone does not respond, you should not take the thing </a:t>
            </a:r>
            <a:r>
              <a:rPr lang="en-US" sz="1200" b="0" i="1" kern="1200" baseline="0" dirty="0">
                <a:solidFill>
                  <a:schemeClr val="tx1"/>
                </a:solidFill>
                <a:effectLst/>
                <a:latin typeface="+mn-lt"/>
                <a:ea typeface="+mn-ea"/>
                <a:cs typeface="+mn-cs"/>
              </a:rPr>
              <a:t>you want. </a:t>
            </a:r>
            <a:r>
              <a:rPr lang="en-US" sz="1200" i="1" kern="1200" baseline="0" dirty="0">
                <a:solidFill>
                  <a:schemeClr val="tx1"/>
                </a:solidFill>
                <a:effectLst/>
                <a:latin typeface="+mn-lt"/>
                <a:ea typeface="+mn-ea"/>
                <a:cs typeface="+mn-cs"/>
              </a:rPr>
              <a:t>That is not consent and it is not okay.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effectLst/>
                <a:latin typeface="+mn-lt"/>
                <a:ea typeface="+mn-ea"/>
                <a:cs typeface="+mn-cs"/>
              </a:rPr>
              <a:t>Can I get two volunteers to go next?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dirty="0"/>
          </a:p>
        </p:txBody>
      </p:sp>
    </p:spTree>
    <p:extLst>
      <p:ext uri="{BB962C8B-B14F-4D97-AF65-F5344CB8AC3E}">
        <p14:creationId xmlns:p14="http://schemas.microsoft.com/office/powerpoint/2010/main" val="745275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872990"/>
          </a:xfrm>
        </p:spPr>
        <p:txBody>
          <a:bodyPr/>
          <a:lstStyle/>
          <a:p>
            <a:pPr lvl="0"/>
            <a:r>
              <a:rPr lang="en-US" sz="1200" kern="1200" dirty="0">
                <a:solidFill>
                  <a:schemeClr val="tx1"/>
                </a:solidFill>
                <a:effectLst/>
                <a:latin typeface="+mn-lt"/>
                <a:ea typeface="+mn-ea"/>
                <a:cs typeface="+mn-cs"/>
              </a:rPr>
              <a:t>Meet with the volunteers somewhere the rest of the class can’t hear your conversation. Give one student volunteer the </a:t>
            </a:r>
            <a:r>
              <a:rPr lang="en-US" sz="1200" i="0" kern="1200" dirty="0">
                <a:solidFill>
                  <a:schemeClr val="tx1"/>
                </a:solidFill>
                <a:effectLst/>
                <a:latin typeface="+mn-lt"/>
                <a:ea typeface="+mn-ea"/>
                <a:cs typeface="+mn-cs"/>
              </a:rPr>
              <a:t>French Fry Game </a:t>
            </a:r>
            <a:r>
              <a:rPr lang="en-US" sz="1200" kern="1200" dirty="0">
                <a:solidFill>
                  <a:schemeClr val="tx1"/>
                </a:solidFill>
                <a:effectLst/>
                <a:latin typeface="+mn-lt"/>
                <a:ea typeface="+mn-ea"/>
                <a:cs typeface="+mn-cs"/>
              </a:rPr>
              <a:t>prop. Give the other volunteer the third </a:t>
            </a:r>
            <a:r>
              <a:rPr lang="en-US" sz="1200" i="0" kern="1200" dirty="0">
                <a:solidFill>
                  <a:schemeClr val="tx1"/>
                </a:solidFill>
                <a:effectLst/>
                <a:latin typeface="+mn-lt"/>
                <a:ea typeface="+mn-ea"/>
                <a:cs typeface="+mn-cs"/>
              </a:rPr>
              <a:t>French Fry Game </a:t>
            </a:r>
            <a:r>
              <a:rPr lang="en-US" sz="1200" kern="1200" dirty="0">
                <a:solidFill>
                  <a:schemeClr val="tx1"/>
                </a:solidFill>
                <a:effectLst/>
                <a:latin typeface="+mn-lt"/>
                <a:ea typeface="+mn-ea"/>
                <a:cs typeface="+mn-cs"/>
              </a:rPr>
              <a:t>Card. Support both students to prepare to act out their roles. You might even have them practice their role</a:t>
            </a:r>
            <a:r>
              <a:rPr lang="en-US" sz="1200" kern="1200" baseline="0" dirty="0">
                <a:solidFill>
                  <a:schemeClr val="tx1"/>
                </a:solidFill>
                <a:effectLst/>
                <a:latin typeface="+mn-lt"/>
                <a:ea typeface="+mn-ea"/>
                <a:cs typeface="+mn-cs"/>
              </a:rPr>
              <a:t> play.</a:t>
            </a:r>
          </a:p>
          <a:p>
            <a:pPr lvl="0"/>
            <a:endParaRPr lang="en-US" sz="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Return to the rest of the class. One additional student can be the director, calling “action” and “cut” at the beginning and end of the role play. The rest of the class will act as the audience. </a:t>
            </a:r>
          </a:p>
          <a:p>
            <a:pPr lvl="0"/>
            <a:endParaRPr lang="en-US" sz="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Excellent job actors! Audience, now it’s time for you to participate. Did [student name] get consent to take [student name]’s French fries? Give a thumbs up for yes and a thumbs down for no.</a:t>
            </a:r>
          </a:p>
          <a:p>
            <a:pPr lvl="0"/>
            <a:endParaRPr lang="en-US" sz="6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lvl="0"/>
            <a:endParaRPr lang="en-US" sz="6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Say:</a:t>
            </a:r>
            <a:r>
              <a:rPr lang="en-US" sz="1200" i="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How could you </a:t>
            </a:r>
            <a:r>
              <a:rPr lang="en-US" i="1" dirty="0"/>
              <a:t>tell that this was not </a:t>
            </a:r>
            <a:r>
              <a:rPr lang="en-US" sz="1200" i="1" kern="1200" baseline="0" dirty="0">
                <a:solidFill>
                  <a:schemeClr val="tx1"/>
                </a:solidFill>
                <a:effectLst/>
                <a:latin typeface="+mn-lt"/>
                <a:ea typeface="+mn-ea"/>
                <a:cs typeface="+mn-cs"/>
              </a:rPr>
              <a:t>consent?</a:t>
            </a:r>
          </a:p>
          <a:p>
            <a:pPr lvl="0"/>
            <a:endParaRPr lang="en-US" sz="6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Say: </a:t>
            </a:r>
            <a:r>
              <a:rPr lang="en-US" sz="1200" i="1" kern="1200" baseline="0" dirty="0">
                <a:solidFill>
                  <a:schemeClr val="tx1"/>
                </a:solidFill>
                <a:effectLst/>
                <a:latin typeface="+mn-lt"/>
                <a:ea typeface="+mn-ea"/>
                <a:cs typeface="+mn-cs"/>
              </a:rPr>
              <a:t>[Student name] said “yes” at first, but then they changed their mind and said “no.” Is it okay for someone to change their mind? Give a thumbs up for yes and a thumbs down for 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i="1" dirty="0"/>
              <a:t>It is always okay to change your mind! If you ask for something and someone says “yes,” but then changes their mind and says “no,” you need to respect their answer. You should</a:t>
            </a:r>
            <a:r>
              <a:rPr lang="en-US" i="1" baseline="0" dirty="0"/>
              <a:t> back off and give the person some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Can I get two volunteers to go next?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dirty="0"/>
          </a:p>
        </p:txBody>
      </p:sp>
    </p:spTree>
    <p:extLst>
      <p:ext uri="{BB962C8B-B14F-4D97-AF65-F5344CB8AC3E}">
        <p14:creationId xmlns:p14="http://schemas.microsoft.com/office/powerpoint/2010/main" val="801537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44390"/>
          </a:xfrm>
        </p:spPr>
        <p:txBody>
          <a:bodyPr/>
          <a:lstStyle/>
          <a:p>
            <a:pPr lvl="0"/>
            <a:r>
              <a:rPr lang="en-US" sz="1200" kern="1200" dirty="0">
                <a:solidFill>
                  <a:schemeClr val="tx1"/>
                </a:solidFill>
                <a:effectLst/>
                <a:latin typeface="+mn-lt"/>
                <a:ea typeface="+mn-ea"/>
                <a:cs typeface="+mn-cs"/>
              </a:rPr>
              <a:t>Meet with the volunteers somewhere the rest of the class can’t hear your conversation. Give one student volunteer the </a:t>
            </a:r>
            <a:r>
              <a:rPr lang="en-US" sz="1200" i="0" kern="1200" dirty="0">
                <a:solidFill>
                  <a:schemeClr val="tx1"/>
                </a:solidFill>
                <a:effectLst/>
                <a:latin typeface="+mn-lt"/>
                <a:ea typeface="+mn-ea"/>
                <a:cs typeface="+mn-cs"/>
              </a:rPr>
              <a:t>French Fry Game </a:t>
            </a:r>
            <a:r>
              <a:rPr lang="en-US" sz="1200" kern="1200" dirty="0">
                <a:solidFill>
                  <a:schemeClr val="tx1"/>
                </a:solidFill>
                <a:effectLst/>
                <a:latin typeface="+mn-lt"/>
                <a:ea typeface="+mn-ea"/>
                <a:cs typeface="+mn-cs"/>
              </a:rPr>
              <a:t>prop. Give the other volunteer the fourth </a:t>
            </a:r>
            <a:r>
              <a:rPr lang="en-US" sz="1200" i="0" kern="1200" dirty="0">
                <a:solidFill>
                  <a:schemeClr val="tx1"/>
                </a:solidFill>
                <a:effectLst/>
                <a:latin typeface="+mn-lt"/>
                <a:ea typeface="+mn-ea"/>
                <a:cs typeface="+mn-cs"/>
              </a:rPr>
              <a:t>French Fry Game </a:t>
            </a:r>
            <a:r>
              <a:rPr lang="en-US" sz="1200" kern="1200" dirty="0">
                <a:solidFill>
                  <a:schemeClr val="tx1"/>
                </a:solidFill>
                <a:effectLst/>
                <a:latin typeface="+mn-lt"/>
                <a:ea typeface="+mn-ea"/>
                <a:cs typeface="+mn-cs"/>
              </a:rPr>
              <a:t>Card. Support both students to prepare to act out their roles. You might even have them practice their role</a:t>
            </a:r>
            <a:r>
              <a:rPr lang="en-US" sz="1200" kern="1200" baseline="0" dirty="0">
                <a:solidFill>
                  <a:schemeClr val="tx1"/>
                </a:solidFill>
                <a:effectLst/>
                <a:latin typeface="+mn-lt"/>
                <a:ea typeface="+mn-ea"/>
                <a:cs typeface="+mn-cs"/>
              </a:rPr>
              <a:t> play. For this role play, it is important that the student who is pressuring the other student to share French fries uses a more intimidating tone of voice. You can coach the student on how to play this part.</a:t>
            </a:r>
          </a:p>
          <a:p>
            <a:pPr lvl="0"/>
            <a:endParaRPr lang="en-US" sz="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Return to the rest of the class. One additional student can be the director, calling “action” and “cut” at the beginning and end of the role play. The rest of the class will act as the audience. </a:t>
            </a:r>
          </a:p>
          <a:p>
            <a:pPr lvl="0"/>
            <a:endParaRPr lang="en-US" sz="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Excellent job actors! Audience, now it’s time for you to participate. Did [student name] get consent to take [student name]’s French fries? Give a thumbs up for yes and a thumbs down for no.</a:t>
            </a:r>
          </a:p>
          <a:p>
            <a:pPr lvl="0"/>
            <a:endParaRPr lang="en-US" sz="6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lvl="0"/>
            <a:endParaRPr lang="en-US" sz="6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Say:</a:t>
            </a:r>
            <a:r>
              <a:rPr lang="en-US" sz="1200" i="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How could you tell that this was not consent?</a:t>
            </a:r>
          </a:p>
          <a:p>
            <a:pPr lvl="0"/>
            <a:endParaRPr lang="en-US" sz="6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Say: </a:t>
            </a:r>
            <a:r>
              <a:rPr lang="en-US" sz="1200" i="1" kern="1200" baseline="0" dirty="0">
                <a:solidFill>
                  <a:schemeClr val="tx1"/>
                </a:solidFill>
                <a:effectLst/>
                <a:latin typeface="+mn-lt"/>
                <a:ea typeface="+mn-ea"/>
                <a:cs typeface="+mn-cs"/>
              </a:rPr>
              <a:t>[Student name] was trying to make [student name] feel bad about not sharing their French fries. They were trying to force them to share by telling them that they are not a good friend if they don’t share their fries. This is something called pressure (or coercion), and it is not okay. If someone is being pressured, then it is not consent.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Can I get two volunteers to go next?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dirty="0"/>
          </a:p>
        </p:txBody>
      </p:sp>
    </p:spTree>
    <p:extLst>
      <p:ext uri="{BB962C8B-B14F-4D97-AF65-F5344CB8AC3E}">
        <p14:creationId xmlns:p14="http://schemas.microsoft.com/office/powerpoint/2010/main" val="3931079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pPr lvl="0"/>
            <a:r>
              <a:rPr lang="en-US" sz="1200" kern="1200" dirty="0">
                <a:solidFill>
                  <a:schemeClr val="tx1"/>
                </a:solidFill>
                <a:effectLst/>
                <a:latin typeface="+mn-lt"/>
                <a:ea typeface="+mn-ea"/>
                <a:cs typeface="+mn-cs"/>
              </a:rPr>
              <a:t>Meet with the volunteers somewhere the rest of the class can’t hear your conversation. Give one student volunteer the </a:t>
            </a:r>
            <a:r>
              <a:rPr lang="en-US" sz="1200" i="0" kern="1200" dirty="0">
                <a:solidFill>
                  <a:schemeClr val="tx1"/>
                </a:solidFill>
                <a:effectLst/>
                <a:latin typeface="+mn-lt"/>
                <a:ea typeface="+mn-ea"/>
                <a:cs typeface="+mn-cs"/>
              </a:rPr>
              <a:t>French Fry Game </a:t>
            </a:r>
            <a:r>
              <a:rPr lang="en-US" sz="1200" kern="1200" dirty="0">
                <a:solidFill>
                  <a:schemeClr val="tx1"/>
                </a:solidFill>
                <a:effectLst/>
                <a:latin typeface="+mn-lt"/>
                <a:ea typeface="+mn-ea"/>
                <a:cs typeface="+mn-cs"/>
              </a:rPr>
              <a:t>prop. Give the other volunteer the fifth </a:t>
            </a:r>
            <a:r>
              <a:rPr lang="en-US" sz="1200" i="0" kern="1200" dirty="0">
                <a:solidFill>
                  <a:schemeClr val="tx1"/>
                </a:solidFill>
                <a:effectLst/>
                <a:latin typeface="+mn-lt"/>
                <a:ea typeface="+mn-ea"/>
                <a:cs typeface="+mn-cs"/>
              </a:rPr>
              <a:t>French Fry Game </a:t>
            </a:r>
            <a:r>
              <a:rPr lang="en-US" sz="1200" kern="1200" dirty="0">
                <a:solidFill>
                  <a:schemeClr val="tx1"/>
                </a:solidFill>
                <a:effectLst/>
                <a:latin typeface="+mn-lt"/>
                <a:ea typeface="+mn-ea"/>
                <a:cs typeface="+mn-cs"/>
              </a:rPr>
              <a:t>Card. Support both students to prepare to act out their roles. You might even have them practice their role</a:t>
            </a:r>
            <a:r>
              <a:rPr lang="en-US" sz="1200" kern="1200" baseline="0" dirty="0">
                <a:solidFill>
                  <a:schemeClr val="tx1"/>
                </a:solidFill>
                <a:effectLst/>
                <a:latin typeface="+mn-lt"/>
                <a:ea typeface="+mn-ea"/>
                <a:cs typeface="+mn-cs"/>
              </a:rPr>
              <a:t> play. </a:t>
            </a:r>
          </a:p>
          <a:p>
            <a:pPr lvl="0"/>
            <a:endParaRPr lang="en-US" sz="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Return to the rest of the class. One additional student can be the director, calling “action” and “cut” at the beginning and end of the role play. The rest of the class will act as the audience. </a:t>
            </a:r>
          </a:p>
          <a:p>
            <a:pPr lvl="0"/>
            <a:endParaRPr lang="en-US" sz="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Excellent job actors! Audience, now it’s time for you to participate. Did [student name] get consent to take [student name]’s French fries? Give a thumbs up for yes and a thumbs down for no.</a:t>
            </a:r>
          </a:p>
          <a:p>
            <a:pPr lvl="0"/>
            <a:endParaRPr lang="en-US" sz="6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lvl="0"/>
            <a:endParaRPr lang="en-US" sz="6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Say:</a:t>
            </a:r>
            <a:r>
              <a:rPr lang="en-US" sz="1200" i="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How could you tell (or know) that this was not consent?</a:t>
            </a:r>
          </a:p>
          <a:p>
            <a:pPr lvl="0"/>
            <a:endParaRPr lang="en-US" sz="6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Say: </a:t>
            </a:r>
            <a:r>
              <a:rPr lang="en-US" sz="1200" i="1" kern="1200" baseline="0" dirty="0">
                <a:solidFill>
                  <a:schemeClr val="tx1"/>
                </a:solidFill>
                <a:effectLst/>
                <a:latin typeface="+mn-lt"/>
                <a:ea typeface="+mn-ea"/>
                <a:cs typeface="+mn-cs"/>
              </a:rPr>
              <a:t>[Student name] said that they weren’t sure they wanted to share their fries, and then [student name] took the fries anyway! For it to be consent, someone must freely give an excited yes! Does it seem like [student name] was giving an excited yes to sharing their French fries? Give a thumbs up for yes and a thumbs down for 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Say: </a:t>
            </a:r>
            <a:r>
              <a:rPr lang="en-US" sz="1200" i="1" kern="1200" baseline="0" dirty="0">
                <a:solidFill>
                  <a:schemeClr val="tx1"/>
                </a:solidFill>
                <a:effectLst/>
                <a:latin typeface="+mn-lt"/>
                <a:ea typeface="+mn-ea"/>
                <a:cs typeface="+mn-cs"/>
              </a:rPr>
              <a:t>No, [student name] was not sure about sharing. Since this was not an excited yes, this was not consent.</a:t>
            </a: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Can I get two volunteers to go next?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dirty="0"/>
          </a:p>
        </p:txBody>
      </p:sp>
    </p:spTree>
    <p:extLst>
      <p:ext uri="{BB962C8B-B14F-4D97-AF65-F5344CB8AC3E}">
        <p14:creationId xmlns:p14="http://schemas.microsoft.com/office/powerpoint/2010/main" val="3789892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Meet with the volunteers somewhere the rest of the class can’t hear your conversation. Give one student volunteer the </a:t>
            </a:r>
            <a:r>
              <a:rPr lang="en-US" sz="1200" i="0" kern="1200" dirty="0">
                <a:solidFill>
                  <a:schemeClr val="tx1"/>
                </a:solidFill>
                <a:effectLst/>
                <a:latin typeface="+mn-lt"/>
                <a:ea typeface="+mn-ea"/>
                <a:cs typeface="+mn-cs"/>
              </a:rPr>
              <a:t>French Fry Game </a:t>
            </a:r>
            <a:r>
              <a:rPr lang="en-US" sz="1200" kern="1200" dirty="0">
                <a:solidFill>
                  <a:schemeClr val="tx1"/>
                </a:solidFill>
                <a:effectLst/>
                <a:latin typeface="+mn-lt"/>
                <a:ea typeface="+mn-ea"/>
                <a:cs typeface="+mn-cs"/>
              </a:rPr>
              <a:t>prop. Give the other volunteer the sixth </a:t>
            </a:r>
            <a:r>
              <a:rPr lang="en-US" sz="1200" i="0" kern="1200" dirty="0">
                <a:solidFill>
                  <a:schemeClr val="tx1"/>
                </a:solidFill>
                <a:effectLst/>
                <a:latin typeface="+mn-lt"/>
                <a:ea typeface="+mn-ea"/>
                <a:cs typeface="+mn-cs"/>
              </a:rPr>
              <a:t>French Fry Game </a:t>
            </a:r>
            <a:r>
              <a:rPr lang="en-US" sz="1200" kern="1200" dirty="0">
                <a:solidFill>
                  <a:schemeClr val="tx1"/>
                </a:solidFill>
                <a:effectLst/>
                <a:latin typeface="+mn-lt"/>
                <a:ea typeface="+mn-ea"/>
                <a:cs typeface="+mn-cs"/>
              </a:rPr>
              <a:t>Card. Support both students to prepare to act out their roles. You might even have them practice their role</a:t>
            </a:r>
            <a:r>
              <a:rPr lang="en-US" sz="1200" kern="1200" baseline="0" dirty="0">
                <a:solidFill>
                  <a:schemeClr val="tx1"/>
                </a:solidFill>
                <a:effectLst/>
                <a:latin typeface="+mn-lt"/>
                <a:ea typeface="+mn-ea"/>
                <a:cs typeface="+mn-cs"/>
              </a:rPr>
              <a:t> play.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Return to the rest of the class. One additional student can be the director, calling “action” and “cut” at the beginning and end of the role play. The rest of the class will act as the audience.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Excellent job actors! Audience, now it’s time for you to participate. Did [student name] get consent to take [student name]’s French fries? Give a thumbs up for yes and a thumbs down for no.</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lvl="0"/>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Say:</a:t>
            </a:r>
            <a:r>
              <a:rPr lang="en-US" sz="1200" i="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Yes! This was finally consent. Remember, consent is when you as ask and someone freely, without pressure, says “yes.” In this story, [student name] asked for some fries, and [student name] said yes. This is consent. Nice work everyone!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dirty="0"/>
          </a:p>
        </p:txBody>
      </p:sp>
    </p:spTree>
    <p:extLst>
      <p:ext uri="{BB962C8B-B14F-4D97-AF65-F5344CB8AC3E}">
        <p14:creationId xmlns:p14="http://schemas.microsoft.com/office/powerpoint/2010/main" val="2560676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Thanks</a:t>
            </a:r>
            <a:r>
              <a:rPr lang="en-US" sz="1200" i="1" kern="1200" baseline="0" dirty="0">
                <a:solidFill>
                  <a:schemeClr val="tx1"/>
                </a:solidFill>
                <a:effectLst/>
                <a:latin typeface="+mn-lt"/>
                <a:ea typeface="+mn-ea"/>
                <a:cs typeface="+mn-cs"/>
              </a:rPr>
              <a:t> everyone for playing the French Fry Game! In the game, we saw a lot of people take French fries without getting consent. How would you feel if someone took your fries without getting your consent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 Students can say emotions out loud or point to emotions on their Important Words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Say: </a:t>
            </a:r>
            <a:r>
              <a:rPr lang="en-US" i="1" baseline="0" dirty="0"/>
              <a:t>A lot of us would feel mad if someone took our French fries without asking. Remember, we said last week that when you feel strong feelings like mad, sad, scared, nervous, or grossed out, that’s a sign that someone has crossed your boundaries.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They’ve done something that is not cool. Doing anything without consent is a boundary crossing, and it’s never okay. When things are done without </a:t>
            </a:r>
            <a:r>
              <a:rPr lang="en-US" b="0" i="1" baseline="0" dirty="0"/>
              <a:t>your </a:t>
            </a:r>
            <a:r>
              <a:rPr lang="en-US" i="1" baseline="0" dirty="0"/>
              <a:t>consent, it can make </a:t>
            </a:r>
            <a:r>
              <a:rPr lang="en-US" b="0" i="1" baseline="0" dirty="0"/>
              <a:t>you </a:t>
            </a:r>
            <a:r>
              <a:rPr lang="en-US" i="1" baseline="0" dirty="0"/>
              <a:t>feel very sad, mad, scared, nervous, grossed out, or sick. </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Consent is a</a:t>
            </a:r>
            <a:r>
              <a:rPr lang="en-US" sz="1200" i="1" kern="1200" baseline="0" dirty="0">
                <a:solidFill>
                  <a:schemeClr val="tx1"/>
                </a:solidFill>
                <a:effectLst/>
                <a:latin typeface="+mn-lt"/>
                <a:ea typeface="+mn-ea"/>
                <a:cs typeface="+mn-cs"/>
              </a:rPr>
              <a:t> super important part of having healthy relationships with friends, family, coworkers and others! We are going to talk more about consent after the brain break.</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dirty="0"/>
          </a:p>
        </p:txBody>
      </p:sp>
    </p:spTree>
    <p:extLst>
      <p:ext uri="{BB962C8B-B14F-4D97-AF65-F5344CB8AC3E}">
        <p14:creationId xmlns:p14="http://schemas.microsoft.com/office/powerpoint/2010/main" val="3135312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217584"/>
          </a:xfrm>
        </p:spPr>
        <p:txBody>
          <a:bodyPr/>
          <a:lstStyle/>
          <a:p>
            <a:r>
              <a:rPr lang="en-US" dirty="0"/>
              <a:t>Say: </a:t>
            </a:r>
            <a:r>
              <a:rPr lang="en-US" i="1" dirty="0"/>
              <a:t>That</a:t>
            </a:r>
            <a:r>
              <a:rPr lang="en-US" i="1" baseline="0" dirty="0"/>
              <a:t> was a lot of information, and you all are doing an amazing job! Every week in class we will take a brain break in the middle. This is a chance to move a little and take a break from thinking!</a:t>
            </a:r>
          </a:p>
          <a:p>
            <a:endParaRPr lang="en-US" dirty="0"/>
          </a:p>
          <a:p>
            <a:r>
              <a:rPr lang="en-US" dirty="0"/>
              <a:t>Below are three ideas to give students a quick opportunity for a brain break. You are also welcome to come up with your own ideas for brain breaks that work best for your class.</a:t>
            </a:r>
          </a:p>
          <a:p>
            <a:endParaRPr lang="en-US" dirty="0"/>
          </a:p>
          <a:p>
            <a:r>
              <a:rPr lang="en-US" b="1" dirty="0"/>
              <a:t>Five finger breathing</a:t>
            </a:r>
          </a:p>
          <a:p>
            <a:r>
              <a:rPr lang="en-US" b="0" dirty="0"/>
              <a:t>For this exercise, have all students place</a:t>
            </a:r>
            <a:r>
              <a:rPr lang="en-US" b="0" baseline="0" dirty="0"/>
              <a:t> their hand in front of their chest with their five fingers spread out. Next, use the pointer finger of the other hand to trace up and down each of the five fingers, beginning with the thumb. As students trace up a finger, they will breathe in. As they trace down a finger, they will breathe out. When students breathe out on the pinky finger, you can tell them to shake out their hands and arms. As the school year goes on, you can ask students to lead this exercise for their peers.</a:t>
            </a:r>
          </a:p>
          <a:p>
            <a:endParaRPr lang="en-US" b="0" baseline="0" dirty="0"/>
          </a:p>
          <a:p>
            <a:r>
              <a:rPr lang="en-US" b="0" baseline="0" dirty="0"/>
              <a:t>If this exercise is physically inaccessible for your class, you can also model the hand tracing for students while they breathe in and out.</a:t>
            </a:r>
          </a:p>
          <a:p>
            <a:endParaRPr lang="en-US" b="0" dirty="0"/>
          </a:p>
          <a:p>
            <a:r>
              <a:rPr lang="en-US" b="1" dirty="0"/>
              <a:t>Stretch break</a:t>
            </a:r>
          </a:p>
          <a:p>
            <a:r>
              <a:rPr lang="en-US" b="0" dirty="0"/>
              <a:t>Lead students through</a:t>
            </a:r>
            <a:r>
              <a:rPr lang="en-US" b="0" baseline="0" dirty="0"/>
              <a:t> a series of basic stretches. These can be completed in a chair, or while standing up, depending on the accommodation needs of your class. Some ideas include reaching toward the ceiling, stretching one arm at a time across the chest, reaching toward toes, turning head from side to side, etc. Ask students to hold a pose while you count to ten. As the school year goes on, you can ask students to lead stretches for their peers.</a:t>
            </a:r>
          </a:p>
          <a:p>
            <a:endParaRPr lang="en-US" b="0" dirty="0"/>
          </a:p>
          <a:p>
            <a:r>
              <a:rPr lang="en-US" b="1" dirty="0"/>
              <a:t>Dance party</a:t>
            </a:r>
          </a:p>
          <a:p>
            <a:r>
              <a:rPr lang="en-US" b="0" dirty="0"/>
              <a:t>If your class likes to dance, you can put on a short song for them to dance to.</a:t>
            </a:r>
            <a:r>
              <a:rPr lang="en-US" b="0" baseline="0" dirty="0"/>
              <a:t> </a:t>
            </a:r>
            <a:r>
              <a:rPr lang="en-US" b="0" baseline="0"/>
              <a:t>This is especially effective if you are able to find a song that relates to the theme for that week’s class.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dirty="0"/>
          </a:p>
        </p:txBody>
      </p:sp>
    </p:spTree>
    <p:extLst>
      <p:ext uri="{BB962C8B-B14F-4D97-AF65-F5344CB8AC3E}">
        <p14:creationId xmlns:p14="http://schemas.microsoft.com/office/powerpoint/2010/main" val="389850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Next, we are going to talk about the parts of consent.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dirty="0"/>
          </a:p>
        </p:txBody>
      </p:sp>
    </p:spTree>
    <p:extLst>
      <p:ext uri="{BB962C8B-B14F-4D97-AF65-F5344CB8AC3E}">
        <p14:creationId xmlns:p14="http://schemas.microsoft.com/office/powerpoint/2010/main" val="981126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There are four</a:t>
            </a:r>
            <a:r>
              <a:rPr lang="en-US" sz="1200" i="1" kern="1200" baseline="0" dirty="0">
                <a:solidFill>
                  <a:schemeClr val="tx1"/>
                </a:solidFill>
                <a:effectLst/>
                <a:latin typeface="+mn-lt"/>
                <a:ea typeface="+mn-ea"/>
                <a:cs typeface="+mn-cs"/>
              </a:rPr>
              <a:t> parts of consent: thinking clearly, excited yes, no pressure (or coercion), and check-ins. We are going to talk about each of these parts of consent next.</a:t>
            </a:r>
            <a:endParaRPr lang="en-US" dirty="0"/>
          </a:p>
        </p:txBody>
      </p:sp>
      <p:sp>
        <p:nvSpPr>
          <p:cNvPr id="4" name="Slide Number Placeholder 3"/>
          <p:cNvSpPr>
            <a:spLocks noGrp="1"/>
          </p:cNvSpPr>
          <p:nvPr>
            <p:ph type="sldNum" sz="quarter" idx="10"/>
          </p:nvPr>
        </p:nvSpPr>
        <p:spPr/>
        <p:txBody>
          <a:bodyPr/>
          <a:lstStyle/>
          <a:p>
            <a:fld id="{70298C03-50E9-4084-BCA0-66FDEC6C0F2C}" type="slidenum">
              <a:rPr lang="en-US" smtClean="0"/>
              <a:t>18</a:t>
            </a:fld>
            <a:endParaRPr lang="en-US" dirty="0"/>
          </a:p>
        </p:txBody>
      </p:sp>
    </p:spTree>
    <p:extLst>
      <p:ext uri="{BB962C8B-B14F-4D97-AF65-F5344CB8AC3E}">
        <p14:creationId xmlns:p14="http://schemas.microsoft.com/office/powerpoint/2010/main" val="3508184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The</a:t>
            </a:r>
            <a:r>
              <a:rPr lang="en-US" i="1" baseline="0" dirty="0"/>
              <a:t> first part of consent is thinking clearly. </a:t>
            </a:r>
            <a:r>
              <a:rPr lang="en-US" i="1" dirty="0"/>
              <a:t>Before you can ask for someone’s consent, you need to make sure that both you and the other person are thinking clearly. Part of thinking clearly means that both of you are awake. Sleeping people cannot answer questions and cannot give consent!</a:t>
            </a:r>
          </a:p>
          <a:p>
            <a:endParaRPr lang="en-US" i="1" dirty="0"/>
          </a:p>
          <a:p>
            <a:r>
              <a:rPr lang="en-US" i="1" baseline="0" dirty="0"/>
              <a:t>The second part of thinking clearly is that neither you nor the other person are drunk or high. In Texas, you must be over 21 to legally drink alcoholic drinks, such as beer, wine, and mixed drinks like margaritas. Even people who are old enough to drink cannot give consent if they have been drinking. </a:t>
            </a:r>
            <a:endParaRPr lang="en-US" dirty="0"/>
          </a:p>
        </p:txBody>
      </p:sp>
      <p:sp>
        <p:nvSpPr>
          <p:cNvPr id="4" name="Slide Number Placeholder 3"/>
          <p:cNvSpPr>
            <a:spLocks noGrp="1"/>
          </p:cNvSpPr>
          <p:nvPr>
            <p:ph type="sldNum" sz="quarter" idx="10"/>
          </p:nvPr>
        </p:nvSpPr>
        <p:spPr/>
        <p:txBody>
          <a:bodyPr/>
          <a:lstStyle/>
          <a:p>
            <a:fld id="{70298C03-50E9-4084-BCA0-66FDEC6C0F2C}" type="slidenum">
              <a:rPr lang="en-US" smtClean="0"/>
              <a:t>19</a:t>
            </a:fld>
            <a:endParaRPr lang="en-US" dirty="0"/>
          </a:p>
        </p:txBody>
      </p:sp>
    </p:spTree>
    <p:extLst>
      <p:ext uri="{BB962C8B-B14F-4D97-AF65-F5344CB8AC3E}">
        <p14:creationId xmlns:p14="http://schemas.microsoft.com/office/powerpoint/2010/main" val="118261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8975"/>
            <a:ext cx="5486400" cy="79554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Let’s start with a review of our Healthy Relationships Toolbox. The first tool we put in the toolbox is the I Statements Tool. Does anyone remember what I statements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b="1"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Say: </a:t>
            </a:r>
            <a:r>
              <a:rPr lang="en-US" b="0" i="1" baseline="0" dirty="0"/>
              <a:t>I statements start with the word “I” and let other people know how you feel, what you want, or what you need. You can say “I feel, “I want,” and “I need.” For example, if your friend says something mean to you online, what’s an I statement you could use to talk to them about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Sample I statements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I feel sad when you say mean things to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I need you to be nice.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I want you to be respectful.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600" b="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baseline="0" dirty="0"/>
              <a:t>Say: </a:t>
            </a:r>
            <a:r>
              <a:rPr lang="en-US" b="0" i="1" baseline="0" dirty="0"/>
              <a:t>Our second tool is the Relationship Map. Does anyone want to explain the three circles on the map?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600" b="0" i="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dirty="0"/>
              <a:t>Give students enough time to process the question and make their decisions. </a:t>
            </a:r>
            <a:r>
              <a:rPr lang="en-US" b="1" i="0"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600" b="1"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baseline="0" dirty="0"/>
              <a:t>Say: </a:t>
            </a:r>
            <a:r>
              <a:rPr lang="en-US" b="0" i="1" baseline="0" dirty="0"/>
              <a:t>The inner green circle of trust stands for the people you know and love and trust the most. These are the first people you go to if you need help. The middle yellow circle is for people you know well but aren’t as close to as you are to the people in your inner green circle of most trusted people. The outer red circle is for strangers, people you don’t know, people you have just met but don’t know well, and for people you know but do not trust. When you first meet someone, they are in your outer red circle. As you get to know them more over several months, they might move into your middle yellow circle of people you know. It takes months or years for you to trust someone enough for them to be in your inner green circle of trust. Some people will always stay in your red circle because you do not trust them.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600" b="0" i="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baseline="0" dirty="0"/>
              <a:t>Last week we added the NO! tool to our toolbox. We talked about how when people do something that is not cool, it crosses your boundaries. Do you have the right to say NO! to anyone or anything that crosses your boundaries?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600" b="0" i="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dirty="0"/>
              <a:t>Give students enough time to process the question and make their decisions. </a:t>
            </a:r>
            <a:r>
              <a:rPr lang="en-US" b="1" i="0"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600" b="0" i="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baseline="0" dirty="0"/>
              <a:t>Say: </a:t>
            </a:r>
            <a:r>
              <a:rPr lang="en-US" b="0" i="1" baseline="0" dirty="0"/>
              <a:t>Yes! You can always say NO! anytime someone does something that you don’t like. If someone makes you feel nervous, sad, scared, mad, or grossed out, you can say your boundary to them and get help from someone in your inner green circle of most trusted people.</a:t>
            </a:r>
            <a:endParaRPr lang="en-US" b="0"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dirty="0"/>
          </a:p>
        </p:txBody>
      </p:sp>
    </p:spTree>
    <p:extLst>
      <p:ext uri="{BB962C8B-B14F-4D97-AF65-F5344CB8AC3E}">
        <p14:creationId xmlns:p14="http://schemas.microsoft.com/office/powerpoint/2010/main" val="1893927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Say: </a:t>
            </a:r>
            <a:r>
              <a:rPr lang="en-US" i="1" dirty="0"/>
              <a:t>The</a:t>
            </a:r>
            <a:r>
              <a:rPr lang="en-US" i="1" baseline="0" dirty="0"/>
              <a:t> second part of consent is that both people should give an excited yes. </a:t>
            </a:r>
            <a:r>
              <a:rPr lang="en-US" sz="1200" b="0" i="1" u="none" strike="noStrike" kern="1200" dirty="0">
                <a:solidFill>
                  <a:schemeClr val="tx1"/>
                </a:solidFill>
                <a:effectLst/>
                <a:latin typeface="+mn-lt"/>
                <a:ea typeface="+mn-ea"/>
                <a:cs typeface="+mn-cs"/>
              </a:rPr>
              <a:t>What does an excited yes sound like? </a:t>
            </a:r>
          </a:p>
          <a:p>
            <a:pPr rtl="0"/>
            <a:endParaRPr lang="en-US" sz="1200" b="0" i="1"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Encourage students to share out</a:t>
            </a:r>
            <a:r>
              <a:rPr lang="en-US" sz="1200" b="0" i="0" u="none" strike="noStrike" kern="1200" baseline="0" dirty="0">
                <a:solidFill>
                  <a:schemeClr val="tx1"/>
                </a:solidFill>
                <a:effectLst/>
                <a:latin typeface="+mn-lt"/>
                <a:ea typeface="+mn-ea"/>
                <a:cs typeface="+mn-cs"/>
              </a:rPr>
              <a:t> loud what an excited yes sounds like (ex: YES!, yahoo!, oh yeah!, etc.).</a:t>
            </a:r>
          </a:p>
          <a:p>
            <a:pPr rtl="0"/>
            <a:endParaRPr lang="en-US" sz="1200" b="0" i="0" u="none" strike="noStrike" kern="1200" baseline="0" dirty="0">
              <a:solidFill>
                <a:schemeClr val="tx1"/>
              </a:solidFill>
              <a:effectLst/>
              <a:latin typeface="+mn-lt"/>
              <a:ea typeface="+mn-ea"/>
              <a:cs typeface="+mn-cs"/>
            </a:endParaRPr>
          </a:p>
          <a:p>
            <a:pPr rtl="0"/>
            <a:r>
              <a:rPr lang="en-US" sz="1200" b="0" i="0" u="none" strike="noStrike" kern="1200" baseline="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You can also say yes with your body or your signs. What does someone’s face look like when they are excited?</a:t>
            </a:r>
          </a:p>
          <a:p>
            <a:pPr rtl="0"/>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rtl="0"/>
            <a:endParaRPr lang="en-US" sz="1200" b="0" i="1" u="none" strike="noStrike" kern="1200" baseline="0" dirty="0">
              <a:solidFill>
                <a:schemeClr val="tx1"/>
              </a:solidFill>
              <a:effectLst/>
              <a:latin typeface="+mn-lt"/>
              <a:ea typeface="+mn-ea"/>
              <a:cs typeface="+mn-cs"/>
            </a:endParaRPr>
          </a:p>
          <a:p>
            <a:pPr rtl="0"/>
            <a:r>
              <a:rPr lang="en-US" sz="1200" b="0" i="0" u="none" strike="noStrike" kern="1200" baseline="0" dirty="0">
                <a:solidFill>
                  <a:schemeClr val="tx1"/>
                </a:solidFill>
                <a:effectLst/>
                <a:latin typeface="+mn-lt"/>
                <a:ea typeface="+mn-ea"/>
                <a:cs typeface="+mn-cs"/>
              </a:rPr>
              <a:t>Say: </a:t>
            </a:r>
            <a:r>
              <a:rPr lang="en-US" sz="1200" b="0" i="1" u="none" strike="noStrike" kern="1200" baseline="0" dirty="0">
                <a:solidFill>
                  <a:schemeClr val="tx1"/>
                </a:solidFill>
                <a:effectLst/>
                <a:latin typeface="+mn-lt"/>
                <a:ea typeface="+mn-ea"/>
                <a:cs typeface="+mn-cs"/>
              </a:rPr>
              <a:t>Someone who is excited might smile and look at the other person.</a:t>
            </a: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298C03-50E9-4084-BCA0-66FDEC6C0F2C}" type="slidenum">
              <a:rPr lang="en-US" smtClean="0"/>
              <a:t>20</a:t>
            </a:fld>
            <a:endParaRPr lang="en-US" dirty="0"/>
          </a:p>
        </p:txBody>
      </p:sp>
    </p:spTree>
    <p:extLst>
      <p:ext uri="{BB962C8B-B14F-4D97-AF65-F5344CB8AC3E}">
        <p14:creationId xmlns:p14="http://schemas.microsoft.com/office/powerpoint/2010/main" val="1053080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i="1" dirty="0"/>
              <a:t>The third part of consent is that there is no pressure (also called coercion). Some of you may have heard the term “peer pressure” before. Pressure is when someone tries to force you to do something you don’t want to do. It is never okay to pressure someone. Remember in our French Fry Game when [student name] said “If you are my friend,</a:t>
            </a:r>
            <a:r>
              <a:rPr lang="en-US" i="1" baseline="0" dirty="0"/>
              <a:t> you’ll give me French fries”? That’s an example of pressure.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If someone is ever pressuring you to do something that you do not want to do, get help from an adult in your inner green circle of trust right away.</a:t>
            </a:r>
            <a:endParaRPr lang="en-US" i="1" dirty="0"/>
          </a:p>
        </p:txBody>
      </p:sp>
      <p:sp>
        <p:nvSpPr>
          <p:cNvPr id="4" name="Slide Number Placeholder 3"/>
          <p:cNvSpPr>
            <a:spLocks noGrp="1"/>
          </p:cNvSpPr>
          <p:nvPr>
            <p:ph type="sldNum" sz="quarter" idx="10"/>
          </p:nvPr>
        </p:nvSpPr>
        <p:spPr/>
        <p:txBody>
          <a:bodyPr/>
          <a:lstStyle/>
          <a:p>
            <a:fld id="{70298C03-50E9-4084-BCA0-66FDEC6C0F2C}" type="slidenum">
              <a:rPr lang="en-US" smtClean="0"/>
              <a:t>21</a:t>
            </a:fld>
            <a:endParaRPr lang="en-US" dirty="0"/>
          </a:p>
        </p:txBody>
      </p:sp>
    </p:spTree>
    <p:extLst>
      <p:ext uri="{BB962C8B-B14F-4D97-AF65-F5344CB8AC3E}">
        <p14:creationId xmlns:p14="http://schemas.microsoft.com/office/powerpoint/2010/main" val="3215531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t>Say:</a:t>
            </a:r>
            <a:r>
              <a:rPr lang="en-US" baseline="0" dirty="0"/>
              <a:t> </a:t>
            </a:r>
            <a:r>
              <a:rPr lang="en-US" i="1" baseline="0" dirty="0"/>
              <a:t>The last part of consent is check-ins. Consent isn’t a one-time thing. Just because someone says yes today, doesn’t mean that they will say yes tomorrow. You need to ask for consent each and every time you want something from another person. This includes people in your inner green circle of most </a:t>
            </a:r>
            <a:r>
              <a:rPr lang="en-US" i="1" dirty="0"/>
              <a:t>trusted people and your </a:t>
            </a:r>
            <a:r>
              <a:rPr lang="en-US" i="1" baseline="0" dirty="0"/>
              <a:t>middle yellow circle of people you are getting to know better. And remember, you always have the right to change your mind or take back your consent.</a:t>
            </a:r>
          </a:p>
        </p:txBody>
      </p:sp>
      <p:sp>
        <p:nvSpPr>
          <p:cNvPr id="4" name="Slide Number Placeholder 3"/>
          <p:cNvSpPr>
            <a:spLocks noGrp="1"/>
          </p:cNvSpPr>
          <p:nvPr>
            <p:ph type="sldNum" sz="quarter" idx="10"/>
          </p:nvPr>
        </p:nvSpPr>
        <p:spPr/>
        <p:txBody>
          <a:bodyPr/>
          <a:lstStyle/>
          <a:p>
            <a:fld id="{70298C03-50E9-4084-BCA0-66FDEC6C0F2C}" type="slidenum">
              <a:rPr lang="en-US" smtClean="0"/>
              <a:t>22</a:t>
            </a:fld>
            <a:endParaRPr lang="en-US" dirty="0"/>
          </a:p>
        </p:txBody>
      </p:sp>
    </p:spTree>
    <p:extLst>
      <p:ext uri="{BB962C8B-B14F-4D97-AF65-F5344CB8AC3E}">
        <p14:creationId xmlns:p14="http://schemas.microsoft.com/office/powerpoint/2010/main" val="289420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The last thing</a:t>
            </a:r>
            <a:r>
              <a:rPr lang="en-US" sz="1200" i="1" kern="1200" baseline="0" dirty="0">
                <a:solidFill>
                  <a:schemeClr val="tx1"/>
                </a:solidFill>
                <a:effectLst/>
                <a:latin typeface="+mn-lt"/>
                <a:ea typeface="+mn-ea"/>
                <a:cs typeface="+mn-cs"/>
              </a:rPr>
              <a:t> we are going to do today is add a new tool to our Healthy Relationships Toolbox.</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dirty="0"/>
          </a:p>
        </p:txBody>
      </p:sp>
    </p:spTree>
    <p:extLst>
      <p:ext uri="{BB962C8B-B14F-4D97-AF65-F5344CB8AC3E}">
        <p14:creationId xmlns:p14="http://schemas.microsoft.com/office/powerpoint/2010/main" val="2646029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It’s time</a:t>
            </a:r>
            <a:r>
              <a:rPr lang="en-US" sz="1200" i="1" kern="1200" baseline="0" dirty="0">
                <a:solidFill>
                  <a:schemeClr val="tx1"/>
                </a:solidFill>
                <a:effectLst/>
                <a:latin typeface="+mn-lt"/>
                <a:ea typeface="+mn-ea"/>
                <a:cs typeface="+mn-cs"/>
              </a:rPr>
              <a:t> to add the last tool to our Healthy Relationships Toolbox. This tool is the Consent Check-In Tool. This tool has two parts. The first part says, “Ask first.” The first thing you need to do to get consent is to ask. So h</a:t>
            </a:r>
            <a:r>
              <a:rPr lang="en-US" sz="1200" i="1" kern="1200" dirty="0">
                <a:solidFill>
                  <a:schemeClr val="tx1"/>
                </a:solidFill>
                <a:effectLst/>
                <a:latin typeface="+mn-lt"/>
                <a:ea typeface="+mn-ea"/>
                <a:cs typeface="+mn-cs"/>
              </a:rPr>
              <a:t>ow can you ask for consent?  What does that sound like? </a:t>
            </a:r>
          </a:p>
          <a:p>
            <a:pPr lvl="0"/>
            <a:endParaRPr lang="en-US" sz="1200" i="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Go through a few examples from the everyday consent list the class made on slide six. Brainstorm some ways that people could ask for consent in those situations.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The second part of the Consent</a:t>
            </a:r>
            <a:r>
              <a:rPr lang="en-US" sz="1200" i="1" kern="1200" baseline="0" dirty="0">
                <a:solidFill>
                  <a:schemeClr val="tx1"/>
                </a:solidFill>
                <a:effectLst/>
                <a:latin typeface="+mn-lt"/>
                <a:ea typeface="+mn-ea"/>
                <a:cs typeface="+mn-cs"/>
              </a:rPr>
              <a:t> Check-In Tool is to “Respect the </a:t>
            </a:r>
            <a:r>
              <a:rPr lang="en-US" i="1" dirty="0"/>
              <a:t>a</a:t>
            </a:r>
            <a:r>
              <a:rPr lang="en-US" sz="1200" i="1" kern="1200" baseline="0" dirty="0">
                <a:solidFill>
                  <a:schemeClr val="tx1"/>
                </a:solidFill>
                <a:effectLst/>
                <a:latin typeface="+mn-lt"/>
                <a:ea typeface="+mn-ea"/>
                <a:cs typeface="+mn-cs"/>
              </a:rPr>
              <a:t>nswer.” If the person says “yes,” that’s awesome! But if the person says no, what should you do?</a:t>
            </a:r>
          </a:p>
          <a:p>
            <a:pPr lvl="0"/>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t>Give students enough time to process the question and make their decisions. </a:t>
            </a:r>
            <a:endParaRPr lang="en-US" sz="1100" i="0" baseline="0" dirty="0"/>
          </a:p>
          <a:p>
            <a:pPr lvl="0"/>
            <a:endParaRPr lang="en-US" sz="1100" kern="1200" dirty="0">
              <a:solidFill>
                <a:schemeClr val="tx1"/>
              </a:solidFill>
              <a:effectLst/>
              <a:latin typeface="+mn-lt"/>
              <a:ea typeface="+mn-ea"/>
              <a:cs typeface="+mn-cs"/>
            </a:endParaRPr>
          </a:p>
          <a:p>
            <a:pPr lvl="0"/>
            <a:r>
              <a:rPr lang="en-US" sz="1100" kern="1200" dirty="0">
                <a:solidFill>
                  <a:schemeClr val="tx1"/>
                </a:solidFill>
                <a:effectLst/>
                <a:latin typeface="+mn-lt"/>
                <a:ea typeface="+mn-ea"/>
                <a:cs typeface="+mn-cs"/>
              </a:rPr>
              <a:t>Say: </a:t>
            </a:r>
            <a:r>
              <a:rPr lang="en-US" sz="1100" i="1" kern="1200" dirty="0">
                <a:solidFill>
                  <a:schemeClr val="tx1"/>
                </a:solidFill>
                <a:effectLst/>
                <a:latin typeface="+mn-lt"/>
                <a:ea typeface="+mn-ea"/>
                <a:cs typeface="+mn-cs"/>
              </a:rPr>
              <a:t>If someone says no, you need to listen. Back off and give the person space. You might feel disappointed,</a:t>
            </a:r>
            <a:r>
              <a:rPr lang="en-US" sz="1100" i="1" kern="1200" baseline="0" dirty="0">
                <a:solidFill>
                  <a:schemeClr val="tx1"/>
                </a:solidFill>
                <a:effectLst/>
                <a:latin typeface="+mn-lt"/>
                <a:ea typeface="+mn-ea"/>
                <a:cs typeface="+mn-cs"/>
              </a:rPr>
              <a:t> but it is never okay to do something without someone’s consent.</a:t>
            </a:r>
          </a:p>
          <a:p>
            <a:pPr lvl="0"/>
            <a:endParaRPr lang="en-US" sz="1100" i="1" kern="1200" baseline="0" dirty="0">
              <a:solidFill>
                <a:schemeClr val="tx1"/>
              </a:solidFill>
              <a:effectLst/>
              <a:latin typeface="+mn-lt"/>
              <a:ea typeface="+mn-ea"/>
              <a:cs typeface="+mn-cs"/>
            </a:endParaRPr>
          </a:p>
          <a:p>
            <a:pPr lvl="0"/>
            <a:r>
              <a:rPr lang="en-US" sz="1100" i="1" kern="1200" baseline="0" dirty="0">
                <a:solidFill>
                  <a:schemeClr val="tx1"/>
                </a:solidFill>
                <a:effectLst/>
                <a:latin typeface="+mn-lt"/>
                <a:ea typeface="+mn-ea"/>
                <a:cs typeface="+mn-cs"/>
              </a:rPr>
              <a:t>If someone does something without your consent, that’s a boundary crossing. That’s not cool, and you can get help from an adult in your inner green circle of trust. If someone ever touches your body without your consent, get help from an adult in your inner green circle of trust right away.</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dirty="0"/>
          </a:p>
        </p:txBody>
      </p:sp>
    </p:spTree>
    <p:extLst>
      <p:ext uri="{BB962C8B-B14F-4D97-AF65-F5344CB8AC3E}">
        <p14:creationId xmlns:p14="http://schemas.microsoft.com/office/powerpoint/2010/main" val="3800836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Let’s add the Consent</a:t>
            </a:r>
            <a:r>
              <a:rPr lang="en-US" sz="1200" i="1" kern="1200" baseline="0" dirty="0">
                <a:solidFill>
                  <a:schemeClr val="tx1"/>
                </a:solidFill>
                <a:effectLst/>
                <a:latin typeface="+mn-lt"/>
                <a:ea typeface="+mn-ea"/>
                <a:cs typeface="+mn-cs"/>
              </a:rPr>
              <a:t> Check-In Tool to our toolbox. Is there anyone who would like to volunteer to put the Consent Check-In Tool on our Healthy Relationships Toolbox?</a:t>
            </a:r>
          </a:p>
          <a:p>
            <a:pPr lvl="0" fontAlgn="base"/>
            <a:endParaRPr lang="en-US" sz="1200" i="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the volunteer Velcro the Class Consent Check-In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Tool Ma</a:t>
            </a:r>
            <a:r>
              <a:rPr lang="en-US" sz="1200" kern="1200" baseline="0" dirty="0">
                <a:solidFill>
                  <a:schemeClr val="tx1"/>
                </a:solidFill>
                <a:effectLst/>
                <a:latin typeface="+mn-lt"/>
                <a:ea typeface="+mn-ea"/>
                <a:cs typeface="+mn-cs"/>
              </a:rPr>
              <a:t>nipulative onto </a:t>
            </a:r>
            <a:r>
              <a:rPr lang="en-US" sz="1200" kern="1200" dirty="0">
                <a:solidFill>
                  <a:schemeClr val="tx1"/>
                </a:solidFill>
                <a:effectLst/>
                <a:latin typeface="+mn-lt"/>
                <a:ea typeface="+mn-ea"/>
                <a:cs typeface="+mn-cs"/>
              </a:rPr>
              <a:t>the Class Healthy Relationships Toolbox. Next, give</a:t>
            </a:r>
            <a:r>
              <a:rPr lang="en-US" sz="1200" kern="1200" baseline="0" dirty="0">
                <a:solidFill>
                  <a:schemeClr val="tx1"/>
                </a:solidFill>
                <a:effectLst/>
                <a:latin typeface="+mn-lt"/>
                <a:ea typeface="+mn-ea"/>
                <a:cs typeface="+mn-cs"/>
              </a:rPr>
              <a:t> each student a glue stick and a copy of the Student Consent Check-In Tool. Give students a few minutes to glue their tools into their toolboxes. Both the class and student toolboxes are now complete. You can continue to display the Healthy Relationships Toolbox in your classroom throughout the year. Students can also keep a copy of their completed toolboxes for use in future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dirty="0"/>
          </a:p>
        </p:txBody>
      </p:sp>
    </p:spTree>
    <p:extLst>
      <p:ext uri="{BB962C8B-B14F-4D97-AF65-F5344CB8AC3E}">
        <p14:creationId xmlns:p14="http://schemas.microsoft.com/office/powerpoint/2010/main" val="4150858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09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Our last activity today is a greeting game. In a minute, everyone will move around the room and greet someone in the class</a:t>
            </a:r>
            <a:r>
              <a:rPr lang="en-US" sz="1200" i="1" kern="1200" baseline="0" dirty="0">
                <a:solidFill>
                  <a:schemeClr val="tx1"/>
                </a:solidFill>
                <a:effectLst/>
                <a:latin typeface="+mn-lt"/>
                <a:ea typeface="+mn-ea"/>
                <a:cs typeface="+mn-cs"/>
              </a:rPr>
              <a:t>. You can give the other person a high five, a handshake, a wave, or a fist bump while saying hello. The trick to this game is that you must </a:t>
            </a:r>
            <a:r>
              <a:rPr lang="en-US" sz="1200" i="1" kern="1200" dirty="0">
                <a:solidFill>
                  <a:schemeClr val="tx1"/>
                </a:solidFill>
                <a:effectLst/>
                <a:latin typeface="+mn-lt"/>
                <a:ea typeface="+mn-ea"/>
                <a:cs typeface="+mn-cs"/>
              </a:rPr>
              <a:t>get consent first before greeting</a:t>
            </a:r>
            <a:r>
              <a:rPr lang="en-US" sz="1200" i="1" kern="1200" baseline="0" dirty="0">
                <a:solidFill>
                  <a:schemeClr val="tx1"/>
                </a:solidFill>
                <a:effectLst/>
                <a:latin typeface="+mn-lt"/>
                <a:ea typeface="+mn-ea"/>
                <a:cs typeface="+mn-cs"/>
              </a:rPr>
              <a:t> someone</a:t>
            </a:r>
            <a:r>
              <a:rPr lang="en-US" sz="1200" i="1" kern="1200" dirty="0">
                <a:solidFill>
                  <a:schemeClr val="tx1"/>
                </a:solidFill>
                <a:effectLst/>
                <a:latin typeface="+mn-lt"/>
                <a:ea typeface="+mn-ea"/>
                <a:cs typeface="+mn-cs"/>
              </a:rPr>
              <a:t>. You might ask the person how they like to greet people</a:t>
            </a:r>
            <a:r>
              <a:rPr lang="en-US" i="1" dirty="0"/>
              <a:t>. And then, </a:t>
            </a:r>
            <a:r>
              <a:rPr lang="en-US" sz="1200" i="1" kern="1200" dirty="0">
                <a:solidFill>
                  <a:schemeClr val="tx1"/>
                </a:solidFill>
                <a:effectLst/>
                <a:latin typeface="+mn-lt"/>
                <a:ea typeface="+mn-ea"/>
                <a:cs typeface="+mn-cs"/>
              </a:rPr>
              <a:t>tell them how you like to greet people. For example, you might say, “I like high fives. Can I give you a high five?” Have a discussion to make the greeting great for both people. And remember, if someone says no, you can’t use that greeting. Now let’s get consent!!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Facilitators</a:t>
            </a:r>
            <a:r>
              <a:rPr lang="en-US" sz="1200" i="0" kern="1200" baseline="0" dirty="0">
                <a:solidFill>
                  <a:schemeClr val="tx1"/>
                </a:solidFill>
                <a:effectLst/>
                <a:latin typeface="+mn-lt"/>
                <a:ea typeface="+mn-ea"/>
                <a:cs typeface="+mn-cs"/>
              </a:rPr>
              <a:t> may c</a:t>
            </a:r>
            <a:r>
              <a:rPr lang="en-US" sz="1200" i="0" kern="1200" dirty="0">
                <a:solidFill>
                  <a:schemeClr val="tx1"/>
                </a:solidFill>
                <a:effectLst/>
                <a:latin typeface="+mn-lt"/>
                <a:ea typeface="+mn-ea"/>
                <a:cs typeface="+mn-cs"/>
              </a:rPr>
              <a:t>onsider acting out an example of how to greet</a:t>
            </a:r>
            <a:r>
              <a:rPr lang="en-US" sz="1200" i="0" kern="1200" baseline="0" dirty="0">
                <a:solidFill>
                  <a:schemeClr val="tx1"/>
                </a:solidFill>
                <a:effectLst/>
                <a:latin typeface="+mn-lt"/>
                <a:ea typeface="+mn-ea"/>
                <a:cs typeface="+mn-cs"/>
              </a:rPr>
              <a:t> someone with consent before officially starting the game.</a:t>
            </a:r>
            <a:endParaRPr lang="en-US" i="0" dirty="0"/>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dirty="0"/>
          </a:p>
        </p:txBody>
      </p:sp>
    </p:spTree>
    <p:extLst>
      <p:ext uri="{BB962C8B-B14F-4D97-AF65-F5344CB8AC3E}">
        <p14:creationId xmlns:p14="http://schemas.microsoft.com/office/powerpoint/2010/main" val="2437306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Does anyone have any questions about today’s class? Remember, if </a:t>
            </a:r>
            <a:r>
              <a:rPr lang="en-US" sz="1200" i="1" kern="1200" dirty="0">
                <a:solidFill>
                  <a:schemeClr val="tx1"/>
                </a:solidFill>
                <a:effectLst/>
                <a:latin typeface="+mn-lt"/>
                <a:ea typeface="+mn-ea"/>
                <a:cs typeface="+mn-cs"/>
              </a:rPr>
              <a:t>you don’t want to ask your question out loud, you can write it on a notecard and leave it on your desk. You can also ask someone you trust to help you write your question on the notecard. I will pick up all of the notecards, and will answer the questions the next time we meet. When I answer a question, I won’t tell anyone who asked it.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dirty="0"/>
          </a:p>
        </p:txBody>
      </p:sp>
    </p:spTree>
    <p:extLst>
      <p:ext uri="{BB962C8B-B14F-4D97-AF65-F5344CB8AC3E}">
        <p14:creationId xmlns:p14="http://schemas.microsoft.com/office/powerpoint/2010/main" val="675031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Does consent mean getting someone’s okay or permission to do something? Hold a thumbs up for yes and a thumbs down for no. </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Yes! Basically, consent is when you ask, and someone says yes. There are lots of times when you need to get someone’s consent—before taking their picture, before borrowing their things, or sharing their stories. You also need to get consent any time you want to touch someone’s body like giving them a hug.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dirty="0"/>
          </a:p>
        </p:txBody>
      </p:sp>
    </p:spTree>
    <p:extLst>
      <p:ext uri="{BB962C8B-B14F-4D97-AF65-F5344CB8AC3E}">
        <p14:creationId xmlns:p14="http://schemas.microsoft.com/office/powerpoint/2010/main" val="3388418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The four parts of consent are thinking clearly, excited yes, no pressure, and what? Hold up one finger for “greeting someone,” two fingers for “check-ins,” and  three fingers for “ignoring someone.”</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The fourth part of consent is check-ins. Consent is an ongoing conversation. Keep talking to make sure that the other person is giving consent!</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dirty="0"/>
          </a:p>
        </p:txBody>
      </p:sp>
    </p:spTree>
    <p:extLst>
      <p:ext uri="{BB962C8B-B14F-4D97-AF65-F5344CB8AC3E}">
        <p14:creationId xmlns:p14="http://schemas.microsoft.com/office/powerpoint/2010/main" val="356919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13410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print this slide separately so each student can use the Important Words Sheet as a communication board throughout</a:t>
            </a:r>
            <a:r>
              <a:rPr lang="en-US" sz="1200" kern="1200" baseline="0" dirty="0">
                <a:solidFill>
                  <a:schemeClr val="tx1"/>
                </a:solidFill>
                <a:effectLst/>
                <a:latin typeface="+mn-lt"/>
                <a:ea typeface="+mn-ea"/>
                <a:cs typeface="+mn-cs"/>
              </a:rPr>
              <a:t> class</a:t>
            </a:r>
            <a:r>
              <a:rPr lang="en-US" sz="1200" kern="1200" dirty="0">
                <a:solidFill>
                  <a:schemeClr val="tx1"/>
                </a:solidFill>
                <a:effectLst/>
                <a:latin typeface="+mn-lt"/>
                <a:ea typeface="+mn-ea"/>
                <a:cs typeface="+mn-cs"/>
              </a:rPr>
              <a:t>. Review the words using the suggested definitions below. To enhance understanding, you can ask students to decide on their own definitions for vocabulary words or to provide a sentence or scenario using the new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Consent: </a:t>
            </a:r>
            <a:r>
              <a:rPr lang="en-US" sz="1200" kern="1200" dirty="0">
                <a:solidFill>
                  <a:schemeClr val="tx1"/>
                </a:solidFill>
                <a:effectLst/>
                <a:latin typeface="+mn-lt"/>
                <a:ea typeface="+mn-ea"/>
                <a:cs typeface="+mn-cs"/>
              </a:rPr>
              <a:t>Getting someone’s okay or permission to do something; when you ask someone and they say yes</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Talking to someone to get an answer</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Awake: </a:t>
            </a:r>
            <a:r>
              <a:rPr lang="en-US" sz="1200" kern="1200" dirty="0">
                <a:solidFill>
                  <a:schemeClr val="tx1"/>
                </a:solidFill>
                <a:effectLst/>
                <a:latin typeface="+mn-lt"/>
                <a:ea typeface="+mn-ea"/>
                <a:cs typeface="+mn-cs"/>
              </a:rPr>
              <a:t>Not asleep</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Sober: </a:t>
            </a:r>
            <a:r>
              <a:rPr lang="en-US" sz="1200" kern="1200" dirty="0">
                <a:solidFill>
                  <a:schemeClr val="tx1"/>
                </a:solidFill>
                <a:effectLst/>
                <a:latin typeface="+mn-lt"/>
                <a:ea typeface="+mn-ea"/>
                <a:cs typeface="+mn-cs"/>
              </a:rPr>
              <a:t>Not drinking alcohol or doing drugs</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Excited: </a:t>
            </a:r>
            <a:r>
              <a:rPr lang="en-US" sz="1200" kern="1200" dirty="0">
                <a:solidFill>
                  <a:schemeClr val="tx1"/>
                </a:solidFill>
                <a:effectLst/>
                <a:latin typeface="+mn-lt"/>
                <a:ea typeface="+mn-ea"/>
                <a:cs typeface="+mn-cs"/>
              </a:rPr>
              <a:t>Feeling very positive and good</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Pressure: </a:t>
            </a:r>
            <a:r>
              <a:rPr lang="en-US" sz="1200" kern="1200" dirty="0">
                <a:solidFill>
                  <a:schemeClr val="tx1"/>
                </a:solidFill>
                <a:effectLst/>
                <a:latin typeface="+mn-lt"/>
                <a:ea typeface="+mn-ea"/>
                <a:cs typeface="+mn-cs"/>
              </a:rPr>
              <a:t>When someone tries to force you to do something you don’t want to do</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Check-in: </a:t>
            </a:r>
            <a:r>
              <a:rPr lang="en-US" sz="1200" kern="1200" dirty="0">
                <a:solidFill>
                  <a:schemeClr val="tx1"/>
                </a:solidFill>
                <a:effectLst/>
                <a:latin typeface="+mn-lt"/>
                <a:ea typeface="+mn-ea"/>
                <a:cs typeface="+mn-cs"/>
              </a:rPr>
              <a:t>Talking to someone to see if they are okay</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Respect:</a:t>
            </a:r>
            <a:r>
              <a:rPr lang="en-US" sz="1200" kern="1200" dirty="0">
                <a:solidFill>
                  <a:schemeClr val="tx1"/>
                </a:solidFill>
                <a:effectLst/>
                <a:latin typeface="+mn-lt"/>
                <a:ea typeface="+mn-ea"/>
                <a:cs typeface="+mn-cs"/>
              </a:rPr>
              <a:t> When someone listens to your boundaries</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Listen:</a:t>
            </a:r>
            <a:r>
              <a:rPr lang="en-US" sz="1200" kern="1200" dirty="0">
                <a:solidFill>
                  <a:schemeClr val="tx1"/>
                </a:solidFill>
                <a:effectLst/>
                <a:latin typeface="+mn-lt"/>
                <a:ea typeface="+mn-ea"/>
                <a:cs typeface="+mn-cs"/>
              </a:rPr>
              <a:t> Paying attention when someone is talking</a:t>
            </a:r>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dirty="0"/>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After you ask for someone’s consent, do you need to respect their answer? Hold a thumbs up for yes and a thumbs down for no.</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Yes! The second part of the Consent Check-In Tool is to respect the answer. If the person says yes, that’s consent! If the person says no, you need to listen. Back off and give them some space.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dirty="0"/>
          </a:p>
        </p:txBody>
      </p:sp>
    </p:spTree>
    <p:extLst>
      <p:ext uri="{BB962C8B-B14F-4D97-AF65-F5344CB8AC3E}">
        <p14:creationId xmlns:p14="http://schemas.microsoft.com/office/powerpoint/2010/main" val="83139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If you are being hurt, or if someone ever touches your body in a way that you don’t</a:t>
            </a:r>
            <a:r>
              <a:rPr lang="en-US" i="1" baseline="0" dirty="0"/>
              <a:t> like, you can get help. You did not do anything wrong, and you are not alone. </a:t>
            </a:r>
          </a:p>
          <a:p>
            <a:endParaRPr lang="en-US" i="1" dirty="0"/>
          </a:p>
          <a:p>
            <a:r>
              <a:rPr lang="en-US" i="1" baseline="0" dirty="0"/>
              <a:t>You can get help by talking to another adult from your inner green circle of trust. If someone you care about is being hurt, you can also get help by talking to an adult from your inner green circle of trust. </a:t>
            </a:r>
            <a:r>
              <a:rPr lang="en-US" b="0" i="1" baseline="0" dirty="0"/>
              <a:t>If an emergency is happening, you can always call 911. If you call 911 for help, a police officer or an ambulance might come.</a:t>
            </a:r>
            <a:endParaRPr lang="en-US" i="1" baseline="0" dirty="0"/>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If the first person you tell doesn’t believe you or doesn’t get you help, keep telling other adults you trust what is going on until you get the help you need.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dirty="0"/>
          </a:p>
        </p:txBody>
      </p:sp>
    </p:spTree>
    <p:extLst>
      <p:ext uri="{BB962C8B-B14F-4D97-AF65-F5344CB8AC3E}">
        <p14:creationId xmlns:p14="http://schemas.microsoft.com/office/powerpoint/2010/main" val="171077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Does anyone remember what our power statement is?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Our</a:t>
            </a:r>
            <a:r>
              <a:rPr lang="en-US" sz="1200" i="1" kern="1200" baseline="0" dirty="0">
                <a:solidFill>
                  <a:schemeClr val="tx1"/>
                </a:solidFill>
                <a:effectLst/>
                <a:latin typeface="+mn-lt"/>
                <a:ea typeface="+mn-ea"/>
                <a:cs typeface="+mn-cs"/>
              </a:rPr>
              <a:t> power statement is </a:t>
            </a:r>
            <a:r>
              <a:rPr lang="en-US" sz="1200" i="1" kern="1200" dirty="0">
                <a:solidFill>
                  <a:schemeClr val="tx1"/>
                </a:solidFill>
                <a:effectLst/>
                <a:latin typeface="+mn-lt"/>
                <a:ea typeface="+mn-ea"/>
                <a:cs typeface="+mn-cs"/>
              </a:rPr>
              <a:t>“I know me best.” This means that each of you knows yourself better than anyone else does. Today</a:t>
            </a:r>
            <a:r>
              <a:rPr lang="en-US" sz="1200" i="1" kern="1200" baseline="0" dirty="0">
                <a:solidFill>
                  <a:schemeClr val="tx1"/>
                </a:solidFill>
                <a:effectLst/>
                <a:latin typeface="+mn-lt"/>
                <a:ea typeface="+mn-ea"/>
                <a:cs typeface="+mn-cs"/>
              </a:rPr>
              <a:t> we learned all about the importance of consent in your relationships. </a:t>
            </a:r>
            <a:r>
              <a:rPr lang="en-US" sz="1200" i="1" kern="1200" dirty="0">
                <a:solidFill>
                  <a:schemeClr val="tx1"/>
                </a:solidFill>
                <a:effectLst/>
                <a:latin typeface="+mn-lt"/>
                <a:ea typeface="+mn-ea"/>
                <a:cs typeface="+mn-cs"/>
              </a:rPr>
              <a:t>Let’s gather together and on the count of three, say our power statement.</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Have each interested student put one hand in the middle of the circle. Ask for a student volunteer to count to three. After three, all participants say the power statement while lifting their hands into the air. Students</a:t>
            </a:r>
            <a:r>
              <a:rPr lang="en-US" sz="1200" i="0" kern="1200" baseline="0" dirty="0">
                <a:solidFill>
                  <a:schemeClr val="tx1"/>
                </a:solidFill>
                <a:effectLst/>
                <a:latin typeface="+mn-lt"/>
                <a:ea typeface="+mn-ea"/>
                <a:cs typeface="+mn-cs"/>
              </a:rPr>
              <a:t> can also stand in the circle without touching hands if they prefer.</a:t>
            </a:r>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dirty="0"/>
          </a:p>
        </p:txBody>
      </p:sp>
    </p:spTree>
    <p:extLst>
      <p:ext uri="{BB962C8B-B14F-4D97-AF65-F5344CB8AC3E}">
        <p14:creationId xmlns:p14="http://schemas.microsoft.com/office/powerpoint/2010/main" val="3083586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 would like to thank the Texas Council for Developmental Disabilities for the funding for this curriculum.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793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dirty="0"/>
          </a:p>
        </p:txBody>
      </p:sp>
    </p:spTree>
    <p:extLst>
      <p:ext uri="{BB962C8B-B14F-4D97-AF65-F5344CB8AC3E}">
        <p14:creationId xmlns:p14="http://schemas.microsoft.com/office/powerpoint/2010/main" val="3699398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8358"/>
            <a:ext cx="5486400" cy="3600450"/>
          </a:xfrm>
        </p:spPr>
        <p:txBody>
          <a:bodyPr/>
          <a:lstStyle/>
          <a:p>
            <a:r>
              <a:rPr lang="en-US" sz="1200" kern="1200" dirty="0">
                <a:solidFill>
                  <a:schemeClr val="tx1"/>
                </a:solidFill>
                <a:effectLst/>
                <a:latin typeface="+mn-lt"/>
                <a:ea typeface="+mn-ea"/>
                <a:cs typeface="+mn-cs"/>
              </a:rPr>
              <a:t>Read the agenda. Alternatively, you can ask for a student volunteer to read the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dirty="0"/>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Today’s class is all about</a:t>
            </a:r>
            <a:r>
              <a:rPr lang="en-US" sz="1200" i="1" kern="1200" baseline="0" dirty="0">
                <a:solidFill>
                  <a:schemeClr val="tx1"/>
                </a:solidFill>
                <a:effectLst/>
                <a:latin typeface="+mn-lt"/>
                <a:ea typeface="+mn-ea"/>
                <a:cs typeface="+mn-cs"/>
              </a:rPr>
              <a:t> consent. </a:t>
            </a:r>
            <a:r>
              <a:rPr lang="en-US" sz="1200" i="1" kern="1200" dirty="0">
                <a:solidFill>
                  <a:schemeClr val="tx1"/>
                </a:solidFill>
                <a:effectLst/>
                <a:latin typeface="+mn-lt"/>
                <a:ea typeface="+mn-ea"/>
                <a:cs typeface="+mn-cs"/>
              </a:rPr>
              <a:t>Consent is getting someone’s okay or permission to do something. Consent is when you ask for something and the person says yes. </a:t>
            </a:r>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dirty="0"/>
          </a:p>
        </p:txBody>
      </p:sp>
    </p:spTree>
    <p:extLst>
      <p:ext uri="{BB962C8B-B14F-4D97-AF65-F5344CB8AC3E}">
        <p14:creationId xmlns:p14="http://schemas.microsoft.com/office/powerpoint/2010/main" val="266400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When do you need to get someone’s</a:t>
            </a:r>
            <a:r>
              <a:rPr lang="en-US" i="1" baseline="0" dirty="0"/>
              <a:t> consent, their okay or permission, before doing something? Let’s make a list together.</a:t>
            </a:r>
          </a:p>
          <a:p>
            <a:endParaRPr lang="en-US" i="1" baseline="0" dirty="0"/>
          </a:p>
          <a:p>
            <a:r>
              <a:rPr lang="en-US" i="0" baseline="0" dirty="0"/>
              <a:t>As students name situations when you need to get consent, write their examples on a piece of chart paper. If needed, you can provide some examples (to take someone’s picture; to borrow someone’s phone). You can also ask a prompting question such as, </a:t>
            </a:r>
            <a:r>
              <a:rPr lang="en-US" i="1" baseline="0" dirty="0"/>
              <a:t>“When do you need to ask before doing something?” </a:t>
            </a:r>
            <a:r>
              <a:rPr lang="en-US" i="0" baseline="0" dirty="0"/>
              <a:t>If students don’t bring it up on their own, make sure to include some examples related to touch, such as getting consent to hug someone.</a:t>
            </a:r>
            <a:endParaRPr lang="en-US" i="0"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dirty="0"/>
          </a:p>
        </p:txBody>
      </p:sp>
    </p:spTree>
    <p:extLst>
      <p:ext uri="{BB962C8B-B14F-4D97-AF65-F5344CB8AC3E}">
        <p14:creationId xmlns:p14="http://schemas.microsoft.com/office/powerpoint/2010/main" val="1122813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Now that we’ve talked a</a:t>
            </a:r>
            <a:r>
              <a:rPr lang="en-US" sz="1200" i="1" kern="1200" baseline="0" dirty="0">
                <a:solidFill>
                  <a:schemeClr val="tx1"/>
                </a:solidFill>
                <a:effectLst/>
                <a:latin typeface="+mn-lt"/>
                <a:ea typeface="+mn-ea"/>
                <a:cs typeface="+mn-cs"/>
              </a:rPr>
              <a:t> little about consent, let’s play the French Fry Game!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dirty="0"/>
          </a:p>
        </p:txBody>
      </p:sp>
    </p:spTree>
    <p:extLst>
      <p:ext uri="{BB962C8B-B14F-4D97-AF65-F5344CB8AC3E}">
        <p14:creationId xmlns:p14="http://schemas.microsoft.com/office/powerpoint/2010/main" val="753044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One time you need</a:t>
            </a:r>
            <a:r>
              <a:rPr lang="en-US" i="1" baseline="0" dirty="0"/>
              <a:t> to get consent, is if you want to eat someone else’s French fries. </a:t>
            </a:r>
            <a:r>
              <a:rPr lang="en-US" sz="1200" i="1" kern="1200" dirty="0">
                <a:solidFill>
                  <a:schemeClr val="tx1"/>
                </a:solidFill>
                <a:effectLst/>
                <a:latin typeface="+mn-lt"/>
                <a:ea typeface="+mn-ea"/>
                <a:cs typeface="+mn-cs"/>
              </a:rPr>
              <a:t>We are going to do a game with a role play. You are going to act out some stories.</a:t>
            </a:r>
          </a:p>
          <a:p>
            <a:endParaRPr lang="en-US" i="1" dirty="0"/>
          </a:p>
          <a:p>
            <a:r>
              <a:rPr lang="en-US" sz="1200" i="1" kern="1200" dirty="0">
                <a:solidFill>
                  <a:schemeClr val="tx1"/>
                </a:solidFill>
                <a:effectLst/>
                <a:latin typeface="+mn-lt"/>
                <a:ea typeface="+mn-ea"/>
                <a:cs typeface="+mn-cs"/>
              </a:rPr>
              <a:t>One of you will pretend that you just got a large order of French fries. The other person is going to pretend that they are trying to get the fries. The card I give you will tell you how you are going to try to get the fries.</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rest of the class is going to watch the story to see if the person gets consent to have some of the French fries. Do I have two volunteers to go first?</a:t>
            </a:r>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dirty="0"/>
          </a:p>
        </p:txBody>
      </p:sp>
    </p:spTree>
    <p:extLst>
      <p:ext uri="{BB962C8B-B14F-4D97-AF65-F5344CB8AC3E}">
        <p14:creationId xmlns:p14="http://schemas.microsoft.com/office/powerpoint/2010/main" val="2403362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18330"/>
          </a:xfrm>
        </p:spPr>
        <p:txBody>
          <a:bodyPr/>
          <a:lstStyle/>
          <a:p>
            <a:pPr lvl="0"/>
            <a:r>
              <a:rPr lang="en-US" sz="1200" kern="1200" dirty="0">
                <a:solidFill>
                  <a:schemeClr val="tx1"/>
                </a:solidFill>
                <a:effectLst/>
                <a:latin typeface="+mn-lt"/>
                <a:ea typeface="+mn-ea"/>
                <a:cs typeface="+mn-cs"/>
              </a:rPr>
              <a:t>Meet with the volunteers somewhere the rest of the class can’t hear your conversation. Give one student volunteer the </a:t>
            </a:r>
            <a:r>
              <a:rPr lang="en-US" sz="1200" i="0" kern="1200" dirty="0">
                <a:solidFill>
                  <a:schemeClr val="tx1"/>
                </a:solidFill>
                <a:effectLst/>
                <a:latin typeface="+mn-lt"/>
                <a:ea typeface="+mn-ea"/>
                <a:cs typeface="+mn-cs"/>
              </a:rPr>
              <a:t>French Fry Game p</a:t>
            </a:r>
            <a:r>
              <a:rPr lang="en-US" sz="1200" kern="1200" dirty="0">
                <a:solidFill>
                  <a:schemeClr val="tx1"/>
                </a:solidFill>
                <a:effectLst/>
                <a:latin typeface="+mn-lt"/>
                <a:ea typeface="+mn-ea"/>
                <a:cs typeface="+mn-cs"/>
              </a:rPr>
              <a:t>rop. Give the other volunteer the first </a:t>
            </a:r>
            <a:r>
              <a:rPr lang="en-US" sz="1200" i="0" kern="1200" dirty="0">
                <a:solidFill>
                  <a:schemeClr val="tx1"/>
                </a:solidFill>
                <a:effectLst/>
                <a:latin typeface="+mn-lt"/>
                <a:ea typeface="+mn-ea"/>
                <a:cs typeface="+mn-cs"/>
              </a:rPr>
              <a:t>French Fry Game </a:t>
            </a:r>
            <a:r>
              <a:rPr lang="en-US" sz="1200" kern="1200" dirty="0">
                <a:solidFill>
                  <a:schemeClr val="tx1"/>
                </a:solidFill>
                <a:effectLst/>
                <a:latin typeface="+mn-lt"/>
                <a:ea typeface="+mn-ea"/>
                <a:cs typeface="+mn-cs"/>
              </a:rPr>
              <a:t>Card. Support both students to prepare to act out their roles. You might even have them practice their role</a:t>
            </a:r>
            <a:r>
              <a:rPr lang="en-US" sz="1200" kern="1200" baseline="0" dirty="0">
                <a:solidFill>
                  <a:schemeClr val="tx1"/>
                </a:solidFill>
                <a:effectLst/>
                <a:latin typeface="+mn-lt"/>
                <a:ea typeface="+mn-ea"/>
                <a:cs typeface="+mn-cs"/>
              </a:rPr>
              <a:t> play.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Return to the rest of the class. One additional student can be the director, calling “action” and “cut” at the beginning and end of the role play. The rest of the class will act as the audience.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Excellent job actors! Audience, now it’s time for you to participate. Did [student name] get consent to take [student name]’s French fries? Give a thumbs up for yes and a thumbs down for no.</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lvl="0"/>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Say:</a:t>
            </a:r>
            <a:r>
              <a:rPr lang="en-US" sz="1200" i="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How could you tell</a:t>
            </a:r>
            <a:r>
              <a:rPr lang="en-US" i="1" dirty="0"/>
              <a:t> </a:t>
            </a:r>
            <a:r>
              <a:rPr lang="en-US" sz="1200" i="1" kern="1200" baseline="0" dirty="0">
                <a:solidFill>
                  <a:schemeClr val="tx1"/>
                </a:solidFill>
                <a:effectLst/>
                <a:latin typeface="+mn-lt"/>
                <a:ea typeface="+mn-ea"/>
                <a:cs typeface="+mn-cs"/>
              </a:rPr>
              <a:t>that this was not consent?</a:t>
            </a:r>
          </a:p>
          <a:p>
            <a:pPr lvl="0"/>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Say: </a:t>
            </a:r>
            <a:r>
              <a:rPr lang="en-US" sz="1200" i="1" kern="1200" baseline="0" dirty="0">
                <a:solidFill>
                  <a:schemeClr val="tx1"/>
                </a:solidFill>
                <a:effectLst/>
                <a:latin typeface="+mn-lt"/>
                <a:ea typeface="+mn-ea"/>
                <a:cs typeface="+mn-cs"/>
              </a:rPr>
              <a:t>People who are sleeping can’t make decisions! Sleeping people cannot give consent.</a:t>
            </a:r>
            <a:r>
              <a:rPr lang="en-US" sz="120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effectLst/>
                <a:latin typeface="+mn-lt"/>
                <a:ea typeface="+mn-ea"/>
                <a:cs typeface="+mn-cs"/>
              </a:rPr>
              <a:t>Can I get two volunteers to go next?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dirty="0"/>
          </a:p>
        </p:txBody>
      </p:sp>
    </p:spTree>
    <p:extLst>
      <p:ext uri="{BB962C8B-B14F-4D97-AF65-F5344CB8AC3E}">
        <p14:creationId xmlns:p14="http://schemas.microsoft.com/office/powerpoint/2010/main" val="217156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33443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26558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8494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87768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933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56696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5/1/26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56893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5/1/26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9460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5/1/26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60136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88831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15977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5/1/26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dirty="0"/>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6.png"/><Relationship Id="rId4" Type="http://schemas.openxmlformats.org/officeDocument/2006/relationships/image" Target="../media/image30.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5.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5.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35.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6.png"/><Relationship Id="rId4" Type="http://schemas.openxmlformats.org/officeDocument/2006/relationships/image" Target="../media/image30.png"/><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5.pn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jpe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6.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1.png"/><Relationship Id="rId4" Type="http://schemas.openxmlformats.org/officeDocument/2006/relationships/image" Target="../media/image70.jpeg"/></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6.png"/><Relationship Id="rId4" Type="http://schemas.openxmlformats.org/officeDocument/2006/relationships/image" Target="../media/image30.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137"/>
            <a:ext cx="12179157" cy="68580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7147" t="37681" r="37800" b="44734"/>
          <a:stretch/>
        </p:blipFill>
        <p:spPr>
          <a:xfrm>
            <a:off x="9953878" y="45137"/>
            <a:ext cx="1987826" cy="786488"/>
          </a:xfrm>
          <a:prstGeom prst="rect">
            <a:avLst/>
          </a:prstGeom>
        </p:spPr>
      </p:pic>
      <p:sp>
        <p:nvSpPr>
          <p:cNvPr id="6" name="Footer Placeholder 3">
            <a:extLst>
              <a:ext uri="{FF2B5EF4-FFF2-40B4-BE49-F238E27FC236}">
                <a16:creationId xmlns:a16="http://schemas.microsoft.com/office/drawing/2014/main" id="{009ECDE9-D44D-41AA-9044-E3BB5EFDFD34}"/>
              </a:ext>
            </a:extLst>
          </p:cNvPr>
          <p:cNvSpPr txBox="1">
            <a:spLocks/>
          </p:cNvSpPr>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
        <p:nvSpPr>
          <p:cNvPr id="8" name="TextBox 7">
            <a:extLst>
              <a:ext uri="{FF2B5EF4-FFF2-40B4-BE49-F238E27FC236}">
                <a16:creationId xmlns:a16="http://schemas.microsoft.com/office/drawing/2014/main" id="{81022BC1-31B7-A4F6-EC69-5283D645E037}"/>
              </a:ext>
            </a:extLst>
          </p:cNvPr>
          <p:cNvSpPr txBox="1"/>
          <p:nvPr/>
        </p:nvSpPr>
        <p:spPr>
          <a:xfrm>
            <a:off x="1456266" y="967409"/>
            <a:ext cx="6265334" cy="646331"/>
          </a:xfrm>
          <a:prstGeom prst="rect">
            <a:avLst/>
          </a:prstGeom>
          <a:noFill/>
          <a:ln w="19050">
            <a:noFill/>
          </a:ln>
        </p:spPr>
        <p:txBody>
          <a:bodyPr wrap="square" rtlCol="0">
            <a:spAutoFit/>
          </a:bodyPr>
          <a:lstStyle/>
          <a:p>
            <a:pPr algn="ctr"/>
            <a:r>
              <a:rPr lang="en-US" sz="3600" b="1" dirty="0">
                <a:latin typeface="Comic Sans MS" panose="030F0702030302020204" pitchFamily="66" charset="0"/>
                <a:cs typeface="Arial" panose="020B0604020202020204" pitchFamily="34" charset="0"/>
              </a:rPr>
              <a:t>for High School Students</a:t>
            </a:r>
          </a:p>
        </p:txBody>
      </p:sp>
    </p:spTree>
    <p:extLst>
      <p:ext uri="{BB962C8B-B14F-4D97-AF65-F5344CB8AC3E}">
        <p14:creationId xmlns:p14="http://schemas.microsoft.com/office/powerpoint/2010/main" val="180780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grpSp>
        <p:nvGrpSpPr>
          <p:cNvPr id="7" name="Group 6"/>
          <p:cNvGrpSpPr/>
          <p:nvPr/>
        </p:nvGrpSpPr>
        <p:grpSpPr>
          <a:xfrm>
            <a:off x="2840073" y="5109818"/>
            <a:ext cx="7321795" cy="1265197"/>
            <a:chOff x="1836954" y="3491605"/>
            <a:chExt cx="8518092" cy="1655058"/>
          </a:xfrm>
        </p:grpSpPr>
        <p:sp>
          <p:nvSpPr>
            <p:cNvPr id="8" name="Rectangle 7"/>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2" name="Title 1"/>
            <p:cNvSpPr txBox="1">
              <a:spLocks/>
            </p:cNvSpPr>
            <p:nvPr/>
          </p:nvSpPr>
          <p:spPr>
            <a:xfrm>
              <a:off x="370474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3"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4030" y="963376"/>
            <a:ext cx="7331228" cy="4023941"/>
          </a:xfrm>
          <a:prstGeom prst="rect">
            <a:avLst/>
          </a:prstGeom>
        </p:spPr>
      </p:pic>
      <p:sp>
        <p:nvSpPr>
          <p:cNvPr id="16" name="TextBox 15"/>
          <p:cNvSpPr txBox="1"/>
          <p:nvPr/>
        </p:nvSpPr>
        <p:spPr>
          <a:xfrm>
            <a:off x="3003938" y="202648"/>
            <a:ext cx="6993443"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Was that consent?</a:t>
            </a:r>
          </a:p>
        </p:txBody>
      </p:sp>
      <p:pic>
        <p:nvPicPr>
          <p:cNvPr id="18" name="Picture 17">
            <a:extLst>
              <a:ext uri="{FF2B5EF4-FFF2-40B4-BE49-F238E27FC236}">
                <a16:creationId xmlns:a16="http://schemas.microsoft.com/office/drawing/2014/main" id="{427DFA9B-61F5-4135-9598-FE019504139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9" name="Footer Placeholder 3">
            <a:extLst>
              <a:ext uri="{FF2B5EF4-FFF2-40B4-BE49-F238E27FC236}">
                <a16:creationId xmlns:a16="http://schemas.microsoft.com/office/drawing/2014/main" id="{78757B28-30C2-4127-AF07-5E6B928ACF06}"/>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2363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grpSp>
        <p:nvGrpSpPr>
          <p:cNvPr id="7" name="Group 6"/>
          <p:cNvGrpSpPr/>
          <p:nvPr/>
        </p:nvGrpSpPr>
        <p:grpSpPr>
          <a:xfrm>
            <a:off x="2661954" y="4988232"/>
            <a:ext cx="7321795" cy="1265197"/>
            <a:chOff x="1836954" y="3491605"/>
            <a:chExt cx="8518092" cy="1655058"/>
          </a:xfrm>
        </p:grpSpPr>
        <p:sp>
          <p:nvSpPr>
            <p:cNvPr id="8" name="Rectangle 7"/>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2" name="Title 1"/>
            <p:cNvSpPr txBox="1">
              <a:spLocks/>
            </p:cNvSpPr>
            <p:nvPr/>
          </p:nvSpPr>
          <p:spPr>
            <a:xfrm>
              <a:off x="370474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3"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1954" y="1227349"/>
            <a:ext cx="6993443" cy="3837999"/>
          </a:xfrm>
          <a:prstGeom prst="rect">
            <a:avLst/>
          </a:prstGeom>
        </p:spPr>
      </p:pic>
      <p:sp>
        <p:nvSpPr>
          <p:cNvPr id="16" name="TextBox 15"/>
          <p:cNvSpPr txBox="1"/>
          <p:nvPr/>
        </p:nvSpPr>
        <p:spPr>
          <a:xfrm>
            <a:off x="3028975" y="232347"/>
            <a:ext cx="6993443"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Was that consent?</a:t>
            </a:r>
          </a:p>
        </p:txBody>
      </p:sp>
      <p:pic>
        <p:nvPicPr>
          <p:cNvPr id="18" name="Picture 17">
            <a:extLst>
              <a:ext uri="{FF2B5EF4-FFF2-40B4-BE49-F238E27FC236}">
                <a16:creationId xmlns:a16="http://schemas.microsoft.com/office/drawing/2014/main" id="{5461E043-3392-42F8-AAAB-32DF3073A35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9" name="Footer Placeholder 3">
            <a:extLst>
              <a:ext uri="{FF2B5EF4-FFF2-40B4-BE49-F238E27FC236}">
                <a16:creationId xmlns:a16="http://schemas.microsoft.com/office/drawing/2014/main" id="{51EAFB7A-C2D2-4E75-8AC7-DF9B101B8D36}"/>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799888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grpSp>
        <p:nvGrpSpPr>
          <p:cNvPr id="7" name="Group 6"/>
          <p:cNvGrpSpPr/>
          <p:nvPr/>
        </p:nvGrpSpPr>
        <p:grpSpPr>
          <a:xfrm>
            <a:off x="2550659" y="5074891"/>
            <a:ext cx="7321795" cy="1265197"/>
            <a:chOff x="1836954" y="3491605"/>
            <a:chExt cx="8518092" cy="1655058"/>
          </a:xfrm>
        </p:grpSpPr>
        <p:sp>
          <p:nvSpPr>
            <p:cNvPr id="8" name="Rectangle 7"/>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2" name="Title 1"/>
            <p:cNvSpPr txBox="1">
              <a:spLocks/>
            </p:cNvSpPr>
            <p:nvPr/>
          </p:nvSpPr>
          <p:spPr>
            <a:xfrm>
              <a:off x="370474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3"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6043" y="1200069"/>
            <a:ext cx="7194426" cy="3825415"/>
          </a:xfrm>
          <a:prstGeom prst="rect">
            <a:avLst/>
          </a:prstGeom>
        </p:spPr>
      </p:pic>
      <p:sp>
        <p:nvSpPr>
          <p:cNvPr id="16" name="TextBox 15"/>
          <p:cNvSpPr txBox="1"/>
          <p:nvPr/>
        </p:nvSpPr>
        <p:spPr>
          <a:xfrm>
            <a:off x="2550659" y="184631"/>
            <a:ext cx="6993443"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Was that consent?</a:t>
            </a:r>
          </a:p>
        </p:txBody>
      </p:sp>
      <p:pic>
        <p:nvPicPr>
          <p:cNvPr id="18" name="Picture 17">
            <a:extLst>
              <a:ext uri="{FF2B5EF4-FFF2-40B4-BE49-F238E27FC236}">
                <a16:creationId xmlns:a16="http://schemas.microsoft.com/office/drawing/2014/main" id="{7BC91C49-A526-4109-859A-C306D98A476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9" name="Footer Placeholder 3">
            <a:extLst>
              <a:ext uri="{FF2B5EF4-FFF2-40B4-BE49-F238E27FC236}">
                <a16:creationId xmlns:a16="http://schemas.microsoft.com/office/drawing/2014/main" id="{BE998589-0A46-4642-81EB-FEA2FFFC6382}"/>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781992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grpSp>
        <p:nvGrpSpPr>
          <p:cNvPr id="7" name="Group 6"/>
          <p:cNvGrpSpPr/>
          <p:nvPr/>
        </p:nvGrpSpPr>
        <p:grpSpPr>
          <a:xfrm>
            <a:off x="2725460" y="5011697"/>
            <a:ext cx="7321795" cy="1265197"/>
            <a:chOff x="1836954" y="3491605"/>
            <a:chExt cx="8518092" cy="1655058"/>
          </a:xfrm>
        </p:grpSpPr>
        <p:sp>
          <p:nvSpPr>
            <p:cNvPr id="8" name="Rectangle 7"/>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2" name="Title 1"/>
            <p:cNvSpPr txBox="1">
              <a:spLocks/>
            </p:cNvSpPr>
            <p:nvPr/>
          </p:nvSpPr>
          <p:spPr>
            <a:xfrm>
              <a:off x="370474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3"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2081" y="991564"/>
            <a:ext cx="7203811" cy="4060699"/>
          </a:xfrm>
          <a:prstGeom prst="rect">
            <a:avLst/>
          </a:prstGeom>
        </p:spPr>
      </p:pic>
      <p:sp>
        <p:nvSpPr>
          <p:cNvPr id="16" name="TextBox 15"/>
          <p:cNvSpPr txBox="1"/>
          <p:nvPr/>
        </p:nvSpPr>
        <p:spPr>
          <a:xfrm>
            <a:off x="2838373" y="202648"/>
            <a:ext cx="6993443"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Was that consent?</a:t>
            </a:r>
          </a:p>
        </p:txBody>
      </p:sp>
      <p:pic>
        <p:nvPicPr>
          <p:cNvPr id="18" name="Picture 17">
            <a:extLst>
              <a:ext uri="{FF2B5EF4-FFF2-40B4-BE49-F238E27FC236}">
                <a16:creationId xmlns:a16="http://schemas.microsoft.com/office/drawing/2014/main" id="{3DD8BB28-468A-4546-9011-5182BD5A3F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9" name="Footer Placeholder 3">
            <a:extLst>
              <a:ext uri="{FF2B5EF4-FFF2-40B4-BE49-F238E27FC236}">
                <a16:creationId xmlns:a16="http://schemas.microsoft.com/office/drawing/2014/main" id="{5E8FD05A-43AE-45E6-B280-DDDA2CE8CF08}"/>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236916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grpSp>
        <p:nvGrpSpPr>
          <p:cNvPr id="8" name="Group 7"/>
          <p:cNvGrpSpPr/>
          <p:nvPr/>
        </p:nvGrpSpPr>
        <p:grpSpPr>
          <a:xfrm>
            <a:off x="2532420" y="5000203"/>
            <a:ext cx="7321795" cy="1265197"/>
            <a:chOff x="1836954" y="3491605"/>
            <a:chExt cx="8518092" cy="1655058"/>
          </a:xfrm>
        </p:grpSpPr>
        <p:sp>
          <p:nvSpPr>
            <p:cNvPr id="9" name="Rectangle 8"/>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3" name="Title 1"/>
            <p:cNvSpPr txBox="1">
              <a:spLocks/>
            </p:cNvSpPr>
            <p:nvPr/>
          </p:nvSpPr>
          <p:spPr>
            <a:xfrm>
              <a:off x="370474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7520" y="931190"/>
            <a:ext cx="6745254" cy="3802216"/>
          </a:xfrm>
          <a:prstGeom prst="rect">
            <a:avLst/>
          </a:prstGeom>
        </p:spPr>
      </p:pic>
      <p:sp>
        <p:nvSpPr>
          <p:cNvPr id="17" name="TextBox 16"/>
          <p:cNvSpPr txBox="1"/>
          <p:nvPr/>
        </p:nvSpPr>
        <p:spPr>
          <a:xfrm>
            <a:off x="3135790" y="100086"/>
            <a:ext cx="6993443"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Was that consent?</a:t>
            </a:r>
          </a:p>
        </p:txBody>
      </p:sp>
      <p:pic>
        <p:nvPicPr>
          <p:cNvPr id="19" name="Picture 18">
            <a:extLst>
              <a:ext uri="{FF2B5EF4-FFF2-40B4-BE49-F238E27FC236}">
                <a16:creationId xmlns:a16="http://schemas.microsoft.com/office/drawing/2014/main" id="{A4DC2176-ED80-4370-B7F8-7B6BDC5CBDA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20" name="Footer Placeholder 3">
            <a:extLst>
              <a:ext uri="{FF2B5EF4-FFF2-40B4-BE49-F238E27FC236}">
                <a16:creationId xmlns:a16="http://schemas.microsoft.com/office/drawing/2014/main" id="{7DA97F92-AD55-43C1-BD80-0025FE62D083}"/>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312309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29496"/>
            <a:ext cx="2026025" cy="1613647"/>
          </a:xfrm>
          <a:prstGeom prst="rect">
            <a:avLst/>
          </a:prstGeom>
        </p:spPr>
      </p:pic>
      <p:grpSp>
        <p:nvGrpSpPr>
          <p:cNvPr id="6" name="Group 5"/>
          <p:cNvGrpSpPr/>
          <p:nvPr/>
        </p:nvGrpSpPr>
        <p:grpSpPr>
          <a:xfrm>
            <a:off x="0" y="1758727"/>
            <a:ext cx="12074013" cy="3304739"/>
            <a:chOff x="0" y="2038946"/>
            <a:chExt cx="12074013" cy="3304739"/>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4503" t="47957" r="26887"/>
            <a:stretch/>
          </p:blipFill>
          <p:spPr>
            <a:xfrm>
              <a:off x="0" y="2292504"/>
              <a:ext cx="5055882" cy="3051181"/>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4503" r="26887" b="51613"/>
            <a:stretch/>
          </p:blipFill>
          <p:spPr>
            <a:xfrm>
              <a:off x="4860356" y="2038946"/>
              <a:ext cx="5005197" cy="2808402"/>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49247" r="75133"/>
            <a:stretch/>
          </p:blipFill>
          <p:spPr>
            <a:xfrm>
              <a:off x="9552039" y="2442169"/>
              <a:ext cx="2521974" cy="2901516"/>
            </a:xfrm>
            <a:prstGeom prst="rect">
              <a:avLst/>
            </a:prstGeom>
          </p:spPr>
        </p:pic>
      </p:grpSp>
      <p:sp>
        <p:nvSpPr>
          <p:cNvPr id="3" name="TextBox 2"/>
          <p:cNvSpPr txBox="1"/>
          <p:nvPr/>
        </p:nvSpPr>
        <p:spPr>
          <a:xfrm>
            <a:off x="1810007" y="643496"/>
            <a:ext cx="9876503" cy="1323439"/>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If someone does something without your consent, how does it feel?</a:t>
            </a:r>
          </a:p>
        </p:txBody>
      </p:sp>
      <p:sp>
        <p:nvSpPr>
          <p:cNvPr id="11" name="TextBox 10"/>
          <p:cNvSpPr txBox="1"/>
          <p:nvPr/>
        </p:nvSpPr>
        <p:spPr>
          <a:xfrm>
            <a:off x="347304" y="4647967"/>
            <a:ext cx="2057531" cy="830997"/>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Grossed-out or sick</a:t>
            </a:r>
          </a:p>
        </p:txBody>
      </p:sp>
      <p:sp>
        <p:nvSpPr>
          <p:cNvPr id="12" name="TextBox 11"/>
          <p:cNvSpPr txBox="1"/>
          <p:nvPr/>
        </p:nvSpPr>
        <p:spPr>
          <a:xfrm>
            <a:off x="2891531" y="4662251"/>
            <a:ext cx="1528339" cy="461665"/>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Nervous</a:t>
            </a:r>
          </a:p>
        </p:txBody>
      </p:sp>
      <p:sp>
        <p:nvSpPr>
          <p:cNvPr id="13" name="TextBox 12"/>
          <p:cNvSpPr txBox="1"/>
          <p:nvPr/>
        </p:nvSpPr>
        <p:spPr>
          <a:xfrm>
            <a:off x="5542578" y="4662250"/>
            <a:ext cx="971698" cy="461666"/>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Sad</a:t>
            </a:r>
          </a:p>
        </p:txBody>
      </p:sp>
      <p:sp>
        <p:nvSpPr>
          <p:cNvPr id="14" name="TextBox 13"/>
          <p:cNvSpPr txBox="1"/>
          <p:nvPr/>
        </p:nvSpPr>
        <p:spPr>
          <a:xfrm>
            <a:off x="8146025" y="4696923"/>
            <a:ext cx="924233" cy="461665"/>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Mad</a:t>
            </a:r>
          </a:p>
        </p:txBody>
      </p:sp>
      <p:sp>
        <p:nvSpPr>
          <p:cNvPr id="15" name="TextBox 14"/>
          <p:cNvSpPr txBox="1"/>
          <p:nvPr/>
        </p:nvSpPr>
        <p:spPr>
          <a:xfrm>
            <a:off x="10224359" y="4662250"/>
            <a:ext cx="1338410" cy="461665"/>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Scared</a:t>
            </a:r>
          </a:p>
        </p:txBody>
      </p:sp>
      <p:pic>
        <p:nvPicPr>
          <p:cNvPr id="17" name="Picture 16">
            <a:extLst>
              <a:ext uri="{FF2B5EF4-FFF2-40B4-BE49-F238E27FC236}">
                <a16:creationId xmlns:a16="http://schemas.microsoft.com/office/drawing/2014/main" id="{9BBD3515-8D32-4F28-95A5-18502AC8F5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21" name="Footer Placeholder 3">
            <a:extLst>
              <a:ext uri="{FF2B5EF4-FFF2-40B4-BE49-F238E27FC236}">
                <a16:creationId xmlns:a16="http://schemas.microsoft.com/office/drawing/2014/main" id="{49EA5E7E-0187-4EC5-9DDA-3D05C8EF21BC}"/>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957593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92" y="10160"/>
            <a:ext cx="12169608" cy="6858000"/>
          </a:xfrm>
          <a:prstGeom prst="rect">
            <a:avLst/>
          </a:prstGeom>
        </p:spPr>
      </p:pic>
      <p:sp>
        <p:nvSpPr>
          <p:cNvPr id="6" name="Footer Placeholder 3">
            <a:extLst>
              <a:ext uri="{FF2B5EF4-FFF2-40B4-BE49-F238E27FC236}">
                <a16:creationId xmlns:a16="http://schemas.microsoft.com/office/drawing/2014/main" id="{302ADF76-5778-4063-BF84-1EF96CFD75BB}"/>
              </a:ext>
            </a:extLst>
          </p:cNvPr>
          <p:cNvSpPr txBox="1">
            <a:spLocks/>
          </p:cNvSpPr>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7" name="Picture 6">
            <a:extLst>
              <a:ext uri="{FF2B5EF4-FFF2-40B4-BE49-F238E27FC236}">
                <a16:creationId xmlns:a16="http://schemas.microsoft.com/office/drawing/2014/main" id="{243A82D5-760C-45BB-8DE9-F72907AD15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3450755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3863"/>
          <a:stretch/>
        </p:blipFill>
        <p:spPr>
          <a:xfrm>
            <a:off x="2510343" y="4724994"/>
            <a:ext cx="3798365" cy="108587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320"/>
            <a:ext cx="12166314" cy="6858000"/>
          </a:xfrm>
          <a:prstGeom prst="rect">
            <a:avLst/>
          </a:prstGeom>
        </p:spPr>
      </p:pic>
      <p:sp>
        <p:nvSpPr>
          <p:cNvPr id="10" name="TextBox 9"/>
          <p:cNvSpPr txBox="1"/>
          <p:nvPr/>
        </p:nvSpPr>
        <p:spPr>
          <a:xfrm>
            <a:off x="9063538" y="1347294"/>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Consent talk</a:t>
            </a:r>
          </a:p>
        </p:txBody>
      </p:sp>
      <p:sp>
        <p:nvSpPr>
          <p:cNvPr id="11" name="TextBox 10"/>
          <p:cNvSpPr txBox="1"/>
          <p:nvPr/>
        </p:nvSpPr>
        <p:spPr>
          <a:xfrm>
            <a:off x="3560160" y="2295452"/>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French Fry Game</a:t>
            </a:r>
          </a:p>
        </p:txBody>
      </p:sp>
      <p:sp>
        <p:nvSpPr>
          <p:cNvPr id="12" name="TextBox 11"/>
          <p:cNvSpPr txBox="1"/>
          <p:nvPr/>
        </p:nvSpPr>
        <p:spPr>
          <a:xfrm>
            <a:off x="6263024" y="4871783"/>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Four parts of consent</a:t>
            </a:r>
          </a:p>
        </p:txBody>
      </p:sp>
      <p:sp>
        <p:nvSpPr>
          <p:cNvPr id="14" name="TextBox 13"/>
          <p:cNvSpPr txBox="1"/>
          <p:nvPr/>
        </p:nvSpPr>
        <p:spPr>
          <a:xfrm>
            <a:off x="8021297" y="5685353"/>
            <a:ext cx="4177587" cy="523220"/>
          </a:xfrm>
          <a:prstGeom prst="rect">
            <a:avLst/>
          </a:prstGeom>
          <a:noFill/>
        </p:spPr>
        <p:txBody>
          <a:bodyPr wrap="square" rtlCol="0">
            <a:spAutoFit/>
          </a:bodyPr>
          <a:lstStyle/>
          <a:p>
            <a:pPr algn="ctr"/>
            <a:r>
              <a:rPr lang="en-US" sz="2700" dirty="0">
                <a:latin typeface="Tahoma" panose="020B0604030504040204" pitchFamily="34" charset="0"/>
                <a:ea typeface="Tahoma" panose="020B0604030504040204" pitchFamily="34" charset="0"/>
                <a:cs typeface="Tahoma" panose="020B0604030504040204" pitchFamily="34" charset="0"/>
              </a:rPr>
              <a:t>Consent Check-In Tool</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6739" r="27745"/>
          <a:stretch/>
        </p:blipFill>
        <p:spPr>
          <a:xfrm>
            <a:off x="2346289" y="1779463"/>
            <a:ext cx="1243828" cy="1540378"/>
          </a:xfrm>
          <a:prstGeom prst="rect">
            <a:avLst/>
          </a:prstGeom>
        </p:spPr>
      </p:pic>
      <p:sp>
        <p:nvSpPr>
          <p:cNvPr id="9" name="TextBox 8"/>
          <p:cNvSpPr txBox="1"/>
          <p:nvPr/>
        </p:nvSpPr>
        <p:spPr>
          <a:xfrm>
            <a:off x="4130568" y="3534993"/>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6" name="Picture 15"/>
          <p:cNvPicPr>
            <a:picLocks noChangeAspect="1"/>
          </p:cNvPicPr>
          <p:nvPr/>
        </p:nvPicPr>
        <p:blipFill>
          <a:blip r:embed="rId6"/>
          <a:stretch>
            <a:fillRect/>
          </a:stretch>
        </p:blipFill>
        <p:spPr>
          <a:xfrm>
            <a:off x="2346289" y="3296029"/>
            <a:ext cx="1813365" cy="1269928"/>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23884" t="2401" r="2915" b="19087"/>
          <a:stretch/>
        </p:blipFill>
        <p:spPr>
          <a:xfrm>
            <a:off x="6531662" y="5528355"/>
            <a:ext cx="1803899" cy="1090598"/>
          </a:xfrm>
          <a:prstGeom prst="rect">
            <a:avLst/>
          </a:prstGeom>
        </p:spPr>
      </p:pic>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0" name="Picture 19"/>
          <p:cNvPicPr>
            <a:picLocks noChangeAspect="1"/>
          </p:cNvPicPr>
          <p:nvPr/>
        </p:nvPicPr>
        <p:blipFill rotWithShape="1">
          <a:blip r:embed="rId8">
            <a:extLst>
              <a:ext uri="{28A0092B-C50C-407E-A947-70E740481C1C}">
                <a14:useLocalDpi xmlns:a14="http://schemas.microsoft.com/office/drawing/2010/main" val="0"/>
              </a:ext>
            </a:extLst>
          </a:blip>
          <a:srcRect l="67315" t="67058" r="20748" b="14772"/>
          <a:stretch/>
        </p:blipFill>
        <p:spPr>
          <a:xfrm>
            <a:off x="1377423" y="2058318"/>
            <a:ext cx="1452282" cy="1246094"/>
          </a:xfrm>
          <a:prstGeom prst="rect">
            <a:avLst/>
          </a:prstGeom>
        </p:spPr>
      </p:pic>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l="67315" t="67058" r="20748" b="14772"/>
          <a:stretch/>
        </p:blipFill>
        <p:spPr>
          <a:xfrm>
            <a:off x="1402475" y="3110502"/>
            <a:ext cx="1452282" cy="1246094"/>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17856" y="530862"/>
            <a:ext cx="2645682" cy="1984261"/>
          </a:xfrm>
          <a:prstGeom prst="rect">
            <a:avLst/>
          </a:prstGeom>
        </p:spPr>
      </p:pic>
      <p:pic>
        <p:nvPicPr>
          <p:cNvPr id="23" name="Picture 22">
            <a:extLst>
              <a:ext uri="{FF2B5EF4-FFF2-40B4-BE49-F238E27FC236}">
                <a16:creationId xmlns:a16="http://schemas.microsoft.com/office/drawing/2014/main" id="{87D77D21-54A1-4FF7-9D80-CAC85E05FD7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26" name="Footer Placeholder 3">
            <a:extLst>
              <a:ext uri="{FF2B5EF4-FFF2-40B4-BE49-F238E27FC236}">
                <a16:creationId xmlns:a16="http://schemas.microsoft.com/office/drawing/2014/main" id="{79BAC48F-ECFA-4348-9F4B-E13A296AAF2A}"/>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059140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7105" t="24006" r="50548" b="19076"/>
          <a:stretch/>
        </p:blipFill>
        <p:spPr>
          <a:xfrm>
            <a:off x="7114683" y="2386733"/>
            <a:ext cx="1918085" cy="1453206"/>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7105" t="24006" r="50548" b="19076"/>
          <a:stretch/>
        </p:blipFill>
        <p:spPr>
          <a:xfrm>
            <a:off x="532181" y="3364805"/>
            <a:ext cx="1878758" cy="1423410"/>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7105" t="24006" r="50548" b="19076"/>
          <a:stretch/>
        </p:blipFill>
        <p:spPr>
          <a:xfrm>
            <a:off x="1030923" y="1811862"/>
            <a:ext cx="1717814" cy="130147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0509" y="-121920"/>
            <a:ext cx="1717814" cy="215980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884" t="48105" r="15620" b="40523"/>
          <a:stretch/>
        </p:blipFill>
        <p:spPr>
          <a:xfrm>
            <a:off x="575984" y="4910947"/>
            <a:ext cx="11174351" cy="779929"/>
          </a:xfrm>
          <a:prstGeom prst="rect">
            <a:avLst/>
          </a:prstGeom>
        </p:spPr>
      </p:pic>
      <p:sp>
        <p:nvSpPr>
          <p:cNvPr id="7" name="TextBox 6"/>
          <p:cNvSpPr txBox="1"/>
          <p:nvPr/>
        </p:nvSpPr>
        <p:spPr>
          <a:xfrm>
            <a:off x="2912192" y="5475579"/>
            <a:ext cx="7751928"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4 Parts of Consent</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5580" y="1486435"/>
            <a:ext cx="3636435" cy="280997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665" y="3064416"/>
            <a:ext cx="2505972" cy="193643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412" y="1055931"/>
            <a:ext cx="3776738" cy="2918389"/>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28189" t="30845" r="32722" b="32142"/>
          <a:stretch/>
        </p:blipFill>
        <p:spPr>
          <a:xfrm>
            <a:off x="9246417" y="1845347"/>
            <a:ext cx="2653818" cy="1941817"/>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50322" y="1631460"/>
            <a:ext cx="2931001" cy="2590977"/>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86769" r="8073" b="22092"/>
          <a:stretch/>
        </p:blipFill>
        <p:spPr>
          <a:xfrm>
            <a:off x="3168231" y="151732"/>
            <a:ext cx="455476" cy="4767904"/>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86769" r="8073" b="22092"/>
          <a:stretch/>
        </p:blipFill>
        <p:spPr>
          <a:xfrm>
            <a:off x="6445558" y="156149"/>
            <a:ext cx="455476" cy="4767904"/>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86769" r="8073" b="22092"/>
          <a:stretch/>
        </p:blipFill>
        <p:spPr>
          <a:xfrm>
            <a:off x="9156774" y="113409"/>
            <a:ext cx="455476" cy="4767904"/>
          </a:xfrm>
          <a:prstGeom prst="rect">
            <a:avLst/>
          </a:prstGeom>
        </p:spPr>
      </p:pic>
      <p:sp>
        <p:nvSpPr>
          <p:cNvPr id="19" name="TextBox 18"/>
          <p:cNvSpPr txBox="1"/>
          <p:nvPr/>
        </p:nvSpPr>
        <p:spPr>
          <a:xfrm>
            <a:off x="3761303" y="605301"/>
            <a:ext cx="3159322"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2. Excited YES!</a:t>
            </a:r>
          </a:p>
        </p:txBody>
      </p:sp>
      <p:sp>
        <p:nvSpPr>
          <p:cNvPr id="20" name="TextBox 19"/>
          <p:cNvSpPr txBox="1"/>
          <p:nvPr/>
        </p:nvSpPr>
        <p:spPr>
          <a:xfrm>
            <a:off x="6834024" y="585555"/>
            <a:ext cx="3159322"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3. No pressure</a:t>
            </a:r>
          </a:p>
        </p:txBody>
      </p:sp>
      <p:sp>
        <p:nvSpPr>
          <p:cNvPr id="21" name="TextBox 20"/>
          <p:cNvSpPr txBox="1"/>
          <p:nvPr/>
        </p:nvSpPr>
        <p:spPr>
          <a:xfrm>
            <a:off x="9059788" y="575300"/>
            <a:ext cx="3159322" cy="523220"/>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4. Check-ins</a:t>
            </a:r>
          </a:p>
        </p:txBody>
      </p:sp>
      <p:sp>
        <p:nvSpPr>
          <p:cNvPr id="22" name="TextBox 21"/>
          <p:cNvSpPr txBox="1"/>
          <p:nvPr/>
        </p:nvSpPr>
        <p:spPr>
          <a:xfrm>
            <a:off x="1269042" y="576661"/>
            <a:ext cx="2178175"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1. Thinking </a:t>
            </a:r>
          </a:p>
          <a:p>
            <a:pPr algn="ctr"/>
            <a:r>
              <a:rPr lang="en-US" sz="2800" dirty="0">
                <a:latin typeface="Tahoma" panose="020B0604030504040204" pitchFamily="34" charset="0"/>
                <a:ea typeface="Tahoma" panose="020B0604030504040204" pitchFamily="34" charset="0"/>
                <a:cs typeface="Tahoma" panose="020B0604030504040204" pitchFamily="34" charset="0"/>
              </a:rPr>
              <a:t>clearly</a:t>
            </a:r>
          </a:p>
        </p:txBody>
      </p:sp>
      <p:pic>
        <p:nvPicPr>
          <p:cNvPr id="25" name="Picture 24">
            <a:extLst>
              <a:ext uri="{FF2B5EF4-FFF2-40B4-BE49-F238E27FC236}">
                <a16:creationId xmlns:a16="http://schemas.microsoft.com/office/drawing/2014/main" id="{CB869E89-2E2F-4307-90F5-3F88022FD53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26" name="Footer Placeholder 3">
            <a:extLst>
              <a:ext uri="{FF2B5EF4-FFF2-40B4-BE49-F238E27FC236}">
                <a16:creationId xmlns:a16="http://schemas.microsoft.com/office/drawing/2014/main" id="{DBA95230-5515-4A9E-9172-820C1998ADCE}"/>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332465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7105" t="24006" r="50548" b="19076"/>
          <a:stretch/>
        </p:blipFill>
        <p:spPr>
          <a:xfrm>
            <a:off x="1204274" y="1478520"/>
            <a:ext cx="3736691" cy="2831043"/>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10510" y="-21020"/>
            <a:ext cx="2026025" cy="16136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781" y="702410"/>
            <a:ext cx="4649070" cy="359246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884" t="48105" r="15620" b="40523"/>
          <a:stretch/>
        </p:blipFill>
        <p:spPr>
          <a:xfrm>
            <a:off x="682781" y="4406025"/>
            <a:ext cx="11174351" cy="779929"/>
          </a:xfrm>
          <a:prstGeom prst="rect">
            <a:avLst/>
          </a:prstGeom>
        </p:spPr>
      </p:pic>
      <p:sp>
        <p:nvSpPr>
          <p:cNvPr id="10" name="TextBox 9"/>
          <p:cNvSpPr txBox="1"/>
          <p:nvPr/>
        </p:nvSpPr>
        <p:spPr>
          <a:xfrm>
            <a:off x="3007316" y="5185954"/>
            <a:ext cx="5935208"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Thinking Clearly</a:t>
            </a:r>
          </a:p>
        </p:txBody>
      </p:sp>
      <p:grpSp>
        <p:nvGrpSpPr>
          <p:cNvPr id="11" name="Group 10"/>
          <p:cNvGrpSpPr/>
          <p:nvPr/>
        </p:nvGrpSpPr>
        <p:grpSpPr>
          <a:xfrm>
            <a:off x="6588708" y="420615"/>
            <a:ext cx="6401806" cy="4946851"/>
            <a:chOff x="428540" y="441435"/>
            <a:chExt cx="6401806" cy="4946851"/>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7105" t="24006" r="50548" b="19076"/>
            <a:stretch/>
          </p:blipFill>
          <p:spPr>
            <a:xfrm>
              <a:off x="945370" y="1257036"/>
              <a:ext cx="3889289" cy="294665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540" y="441435"/>
              <a:ext cx="6401806" cy="4946851"/>
            </a:xfrm>
            <a:prstGeom prst="rect">
              <a:avLst/>
            </a:prstGeom>
          </p:spPr>
        </p:pic>
      </p:grpSp>
      <p:pic>
        <p:nvPicPr>
          <p:cNvPr id="17" name="Picture 16">
            <a:extLst>
              <a:ext uri="{FF2B5EF4-FFF2-40B4-BE49-F238E27FC236}">
                <a16:creationId xmlns:a16="http://schemas.microsoft.com/office/drawing/2014/main" id="{5DFC436F-A838-4357-A3A2-BF42FA3BA96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8" name="Footer Placeholder 3">
            <a:extLst>
              <a:ext uri="{FF2B5EF4-FFF2-40B4-BE49-F238E27FC236}">
                <a16:creationId xmlns:a16="http://schemas.microsoft.com/office/drawing/2014/main" id="{D2559CE9-8E59-4215-876A-A8A859E9D212}"/>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30262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8705" t="16863" r="71400" b="47582"/>
          <a:stretch/>
        </p:blipFill>
        <p:spPr>
          <a:xfrm>
            <a:off x="3705152" y="1642775"/>
            <a:ext cx="1983003" cy="1997692"/>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5305" t="14053" r="46274" b="54575"/>
          <a:stretch/>
        </p:blipFill>
        <p:spPr>
          <a:xfrm>
            <a:off x="6061540" y="1340889"/>
            <a:ext cx="1968870" cy="1890116"/>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5422743" y="3192368"/>
            <a:ext cx="2146766" cy="2291139"/>
          </a:xfrm>
          <a:prstGeom prst="rect">
            <a:avLst/>
          </a:prstGeom>
        </p:spPr>
      </p:pic>
      <p:pic>
        <p:nvPicPr>
          <p:cNvPr id="11" name="Picture 10">
            <a:extLst>
              <a:ext uri="{FF2B5EF4-FFF2-40B4-BE49-F238E27FC236}">
                <a16:creationId xmlns:a16="http://schemas.microsoft.com/office/drawing/2014/main" id="{AC9C3B50-8614-43DD-8459-EA759AF8B30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2" name="Footer Placeholder 3">
            <a:extLst>
              <a:ext uri="{FF2B5EF4-FFF2-40B4-BE49-F238E27FC236}">
                <a16:creationId xmlns:a16="http://schemas.microsoft.com/office/drawing/2014/main" id="{97E30293-AAA1-4D13-BC85-81FA51B8FB3F}"/>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182481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0510" y="-21020"/>
            <a:ext cx="2026025" cy="1613647"/>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567167" y="4710825"/>
            <a:ext cx="11174351" cy="779929"/>
          </a:xfrm>
          <a:prstGeom prst="rect">
            <a:avLst/>
          </a:prstGeom>
        </p:spPr>
      </p:pic>
      <p:sp>
        <p:nvSpPr>
          <p:cNvPr id="8" name="TextBox 7"/>
          <p:cNvSpPr txBox="1"/>
          <p:nvPr/>
        </p:nvSpPr>
        <p:spPr>
          <a:xfrm>
            <a:off x="3835644" y="5371794"/>
            <a:ext cx="4196022"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Excited Yes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4489" y="202648"/>
            <a:ext cx="5189609" cy="4587565"/>
          </a:xfrm>
          <a:prstGeom prst="rect">
            <a:avLst/>
          </a:prstGeom>
        </p:spPr>
      </p:pic>
      <p:pic>
        <p:nvPicPr>
          <p:cNvPr id="12" name="Picture 11">
            <a:extLst>
              <a:ext uri="{FF2B5EF4-FFF2-40B4-BE49-F238E27FC236}">
                <a16:creationId xmlns:a16="http://schemas.microsoft.com/office/drawing/2014/main" id="{198A2F69-5048-4CF9-8A91-0D72B448F6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3" name="Footer Placeholder 3">
            <a:extLst>
              <a:ext uri="{FF2B5EF4-FFF2-40B4-BE49-F238E27FC236}">
                <a16:creationId xmlns:a16="http://schemas.microsoft.com/office/drawing/2014/main" id="{9DBCF05A-9F5D-47DD-8BF5-805932E613D8}"/>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125923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105" t="24006" r="50548" b="19076"/>
          <a:stretch/>
        </p:blipFill>
        <p:spPr>
          <a:xfrm>
            <a:off x="3671113" y="1471540"/>
            <a:ext cx="4966458" cy="32392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2514" y="-241152"/>
            <a:ext cx="7089796" cy="5478477"/>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6442" t="4183" r="46905" b="72287"/>
          <a:stretch/>
        </p:blipFill>
        <p:spPr>
          <a:xfrm>
            <a:off x="-10510" y="-21020"/>
            <a:ext cx="2026025" cy="1613647"/>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884" t="48105" r="15620" b="40523"/>
          <a:stretch/>
        </p:blipFill>
        <p:spPr>
          <a:xfrm>
            <a:off x="567167" y="4710825"/>
            <a:ext cx="11174351" cy="779929"/>
          </a:xfrm>
          <a:prstGeom prst="rect">
            <a:avLst/>
          </a:prstGeom>
        </p:spPr>
      </p:pic>
      <p:sp>
        <p:nvSpPr>
          <p:cNvPr id="10" name="TextBox 9"/>
          <p:cNvSpPr txBox="1"/>
          <p:nvPr/>
        </p:nvSpPr>
        <p:spPr>
          <a:xfrm>
            <a:off x="3965261" y="5500187"/>
            <a:ext cx="5103583"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No Pressure</a:t>
            </a:r>
          </a:p>
        </p:txBody>
      </p:sp>
      <p:pic>
        <p:nvPicPr>
          <p:cNvPr id="13" name="Picture 12">
            <a:extLst>
              <a:ext uri="{FF2B5EF4-FFF2-40B4-BE49-F238E27FC236}">
                <a16:creationId xmlns:a16="http://schemas.microsoft.com/office/drawing/2014/main" id="{2461C2A3-2FC5-443A-8E87-F49C9C7CDC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4" name="Footer Placeholder 3">
            <a:extLst>
              <a:ext uri="{FF2B5EF4-FFF2-40B4-BE49-F238E27FC236}">
                <a16:creationId xmlns:a16="http://schemas.microsoft.com/office/drawing/2014/main" id="{D3CB1E16-9CFC-4746-AAB6-CFC1288C63A6}"/>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269878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82821"/>
          <a:stretch/>
        </p:blipFill>
        <p:spPr>
          <a:xfrm>
            <a:off x="1" y="0"/>
            <a:ext cx="1894114" cy="685800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9959" t="32696" r="30692" b="33153"/>
          <a:stretch/>
        </p:blipFill>
        <p:spPr>
          <a:xfrm>
            <a:off x="1187690" y="1207679"/>
            <a:ext cx="4768599" cy="3198099"/>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884" t="48105" r="15620" b="40523"/>
          <a:stretch/>
        </p:blipFill>
        <p:spPr>
          <a:xfrm>
            <a:off x="716320" y="4809118"/>
            <a:ext cx="11174351" cy="779929"/>
          </a:xfrm>
          <a:prstGeom prst="rect">
            <a:avLst/>
          </a:prstGeom>
        </p:spPr>
      </p:pic>
      <p:sp>
        <p:nvSpPr>
          <p:cNvPr id="9" name="TextBox 8"/>
          <p:cNvSpPr txBox="1"/>
          <p:nvPr/>
        </p:nvSpPr>
        <p:spPr>
          <a:xfrm>
            <a:off x="4416412" y="5546472"/>
            <a:ext cx="3792868"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Check-ins</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2468" t="54064" r="35509" b="4495"/>
          <a:stretch/>
        </p:blipFill>
        <p:spPr>
          <a:xfrm>
            <a:off x="6549069" y="1311528"/>
            <a:ext cx="4568110" cy="3330362"/>
          </a:xfrm>
          <a:prstGeom prst="rect">
            <a:avLst/>
          </a:prstGeom>
        </p:spPr>
      </p:pic>
      <p:pic>
        <p:nvPicPr>
          <p:cNvPr id="12" name="Picture 11">
            <a:extLst>
              <a:ext uri="{FF2B5EF4-FFF2-40B4-BE49-F238E27FC236}">
                <a16:creationId xmlns:a16="http://schemas.microsoft.com/office/drawing/2014/main" id="{BF8004FC-0A10-4943-9041-BFF7AFE1F8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3" name="Footer Placeholder 3">
            <a:extLst>
              <a:ext uri="{FF2B5EF4-FFF2-40B4-BE49-F238E27FC236}">
                <a16:creationId xmlns:a16="http://schemas.microsoft.com/office/drawing/2014/main" id="{B74EEA56-D73A-49C3-8AE5-589B1700D844}"/>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516950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3863"/>
          <a:stretch/>
        </p:blipFill>
        <p:spPr>
          <a:xfrm>
            <a:off x="2510343" y="4724994"/>
            <a:ext cx="3798365" cy="108587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0" y="0"/>
            <a:ext cx="12166314" cy="6858000"/>
          </a:xfrm>
          <a:prstGeom prst="rect">
            <a:avLst/>
          </a:prstGeom>
        </p:spPr>
      </p:pic>
      <p:sp>
        <p:nvSpPr>
          <p:cNvPr id="10" name="TextBox 9"/>
          <p:cNvSpPr txBox="1"/>
          <p:nvPr/>
        </p:nvSpPr>
        <p:spPr>
          <a:xfrm>
            <a:off x="9063538" y="1337134"/>
            <a:ext cx="2518862"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Consent talk</a:t>
            </a:r>
          </a:p>
        </p:txBody>
      </p:sp>
      <p:sp>
        <p:nvSpPr>
          <p:cNvPr id="11" name="TextBox 10"/>
          <p:cNvSpPr txBox="1"/>
          <p:nvPr/>
        </p:nvSpPr>
        <p:spPr>
          <a:xfrm>
            <a:off x="3560160" y="2295452"/>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French Fry Game</a:t>
            </a:r>
          </a:p>
        </p:txBody>
      </p:sp>
      <p:sp>
        <p:nvSpPr>
          <p:cNvPr id="12" name="TextBox 11"/>
          <p:cNvSpPr txBox="1"/>
          <p:nvPr/>
        </p:nvSpPr>
        <p:spPr>
          <a:xfrm>
            <a:off x="6263024" y="4871783"/>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Four parts of consent</a:t>
            </a:r>
          </a:p>
        </p:txBody>
      </p:sp>
      <p:sp>
        <p:nvSpPr>
          <p:cNvPr id="14" name="TextBox 13"/>
          <p:cNvSpPr txBox="1"/>
          <p:nvPr/>
        </p:nvSpPr>
        <p:spPr>
          <a:xfrm>
            <a:off x="8116336" y="5685291"/>
            <a:ext cx="3745107" cy="507831"/>
          </a:xfrm>
          <a:prstGeom prst="rect">
            <a:avLst/>
          </a:prstGeom>
          <a:noFill/>
        </p:spPr>
        <p:txBody>
          <a:bodyPr wrap="square" rtlCol="0">
            <a:spAutoFit/>
          </a:bodyPr>
          <a:lstStyle/>
          <a:p>
            <a:pPr algn="ctr"/>
            <a:r>
              <a:rPr lang="en-US" sz="2700" dirty="0">
                <a:latin typeface="Tahoma" panose="020B0604030504040204" pitchFamily="34" charset="0"/>
                <a:ea typeface="Tahoma" panose="020B0604030504040204" pitchFamily="34" charset="0"/>
                <a:cs typeface="Tahoma" panose="020B0604030504040204" pitchFamily="34" charset="0"/>
              </a:rPr>
              <a:t>Consent Check-In Tool</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6739" r="27745"/>
          <a:stretch/>
        </p:blipFill>
        <p:spPr>
          <a:xfrm>
            <a:off x="2346289" y="1779463"/>
            <a:ext cx="1243828" cy="1540378"/>
          </a:xfrm>
          <a:prstGeom prst="rect">
            <a:avLst/>
          </a:prstGeom>
        </p:spPr>
      </p:pic>
      <p:sp>
        <p:nvSpPr>
          <p:cNvPr id="9" name="TextBox 8"/>
          <p:cNvSpPr txBox="1"/>
          <p:nvPr/>
        </p:nvSpPr>
        <p:spPr>
          <a:xfrm>
            <a:off x="4130568" y="3534993"/>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6" name="Picture 15"/>
          <p:cNvPicPr>
            <a:picLocks noChangeAspect="1"/>
          </p:cNvPicPr>
          <p:nvPr/>
        </p:nvPicPr>
        <p:blipFill>
          <a:blip r:embed="rId6"/>
          <a:stretch>
            <a:fillRect/>
          </a:stretch>
        </p:blipFill>
        <p:spPr>
          <a:xfrm>
            <a:off x="2346289" y="3296029"/>
            <a:ext cx="1813365" cy="1269928"/>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23884" t="2401" r="2915" b="19087"/>
          <a:stretch/>
        </p:blipFill>
        <p:spPr>
          <a:xfrm>
            <a:off x="6531662" y="5541792"/>
            <a:ext cx="1694005" cy="1090598"/>
          </a:xfrm>
          <a:prstGeom prst="rect">
            <a:avLst/>
          </a:prstGeom>
        </p:spPr>
      </p:pic>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0" name="Picture 19"/>
          <p:cNvPicPr>
            <a:picLocks noChangeAspect="1"/>
          </p:cNvPicPr>
          <p:nvPr/>
        </p:nvPicPr>
        <p:blipFill rotWithShape="1">
          <a:blip r:embed="rId8">
            <a:extLst>
              <a:ext uri="{28A0092B-C50C-407E-A947-70E740481C1C}">
                <a14:useLocalDpi xmlns:a14="http://schemas.microsoft.com/office/drawing/2010/main" val="0"/>
              </a:ext>
            </a:extLst>
          </a:blip>
          <a:srcRect l="67315" t="67058" r="20748" b="14772"/>
          <a:stretch/>
        </p:blipFill>
        <p:spPr>
          <a:xfrm>
            <a:off x="1377423" y="2058318"/>
            <a:ext cx="1452282" cy="1246094"/>
          </a:xfrm>
          <a:prstGeom prst="rect">
            <a:avLst/>
          </a:prstGeom>
        </p:spPr>
      </p:pic>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l="67315" t="67058" r="20748" b="14772"/>
          <a:stretch/>
        </p:blipFill>
        <p:spPr>
          <a:xfrm>
            <a:off x="1402475" y="3110502"/>
            <a:ext cx="1452282" cy="1246094"/>
          </a:xfrm>
          <a:prstGeom prst="rect">
            <a:avLst/>
          </a:prstGeom>
        </p:spPr>
      </p:pic>
      <p:pic>
        <p:nvPicPr>
          <p:cNvPr id="22" name="Picture 21"/>
          <p:cNvPicPr>
            <a:picLocks noChangeAspect="1"/>
          </p:cNvPicPr>
          <p:nvPr/>
        </p:nvPicPr>
        <p:blipFill rotWithShape="1">
          <a:blip r:embed="rId8">
            <a:extLst>
              <a:ext uri="{28A0092B-C50C-407E-A947-70E740481C1C}">
                <a14:useLocalDpi xmlns:a14="http://schemas.microsoft.com/office/drawing/2010/main" val="0"/>
              </a:ext>
            </a:extLst>
          </a:blip>
          <a:srcRect l="67315" t="67058" r="20748" b="14772"/>
          <a:stretch/>
        </p:blipFill>
        <p:spPr>
          <a:xfrm>
            <a:off x="1442141" y="4177300"/>
            <a:ext cx="1452282" cy="1246094"/>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17856" y="530862"/>
            <a:ext cx="2645682" cy="1984261"/>
          </a:xfrm>
          <a:prstGeom prst="rect">
            <a:avLst/>
          </a:prstGeom>
        </p:spPr>
      </p:pic>
      <p:pic>
        <p:nvPicPr>
          <p:cNvPr id="24" name="Picture 23">
            <a:extLst>
              <a:ext uri="{FF2B5EF4-FFF2-40B4-BE49-F238E27FC236}">
                <a16:creationId xmlns:a16="http://schemas.microsoft.com/office/drawing/2014/main" id="{B99BBD5E-A282-4F53-9FEC-8442103FFBE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25" name="Footer Placeholder 3">
            <a:extLst>
              <a:ext uri="{FF2B5EF4-FFF2-40B4-BE49-F238E27FC236}">
                <a16:creationId xmlns:a16="http://schemas.microsoft.com/office/drawing/2014/main" id="{A05D63F4-2C24-4047-8E11-02F2FECC3647}"/>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67895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4" descr="Text&#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23884" t="2401" r="2915" b="19087"/>
          <a:stretch/>
        </p:blipFill>
        <p:spPr>
          <a:xfrm>
            <a:off x="2685608" y="1275080"/>
            <a:ext cx="7179752" cy="4331628"/>
          </a:xfrm>
          <a:prstGeom prst="rect">
            <a:avLst/>
          </a:prstGeom>
        </p:spPr>
      </p:pic>
      <p:pic>
        <p:nvPicPr>
          <p:cNvPr id="6" name="Picture 5" descr="Text&#10;&#10;Description automatically generated"/>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4287" y="0"/>
            <a:ext cx="2447502" cy="1981200"/>
          </a:xfrm>
          <a:prstGeom prst="rect">
            <a:avLst/>
          </a:prstGeom>
        </p:spPr>
      </p:pic>
      <p:pic>
        <p:nvPicPr>
          <p:cNvPr id="7" name="Picture 6">
            <a:extLst>
              <a:ext uri="{FF2B5EF4-FFF2-40B4-BE49-F238E27FC236}">
                <a16:creationId xmlns:a16="http://schemas.microsoft.com/office/drawing/2014/main" id="{421A248D-744A-4385-AD33-67B35A8092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8" name="Footer Placeholder 3">
            <a:extLst>
              <a:ext uri="{FF2B5EF4-FFF2-40B4-BE49-F238E27FC236}">
                <a16:creationId xmlns:a16="http://schemas.microsoft.com/office/drawing/2014/main" id="{FA8073A7-7EA7-4E4D-9063-C77905F3F224}"/>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349975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264" y="10160"/>
            <a:ext cx="12169608" cy="6858000"/>
            <a:chOff x="-23264" y="0"/>
            <a:chExt cx="12169608" cy="685800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8705" t="16863" r="71400" b="47582"/>
            <a:stretch/>
          </p:blipFill>
          <p:spPr>
            <a:xfrm>
              <a:off x="5767759" y="3271398"/>
              <a:ext cx="1983003" cy="1997692"/>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5305" t="14053" r="46274" b="54575"/>
            <a:stretch/>
          </p:blipFill>
          <p:spPr>
            <a:xfrm>
              <a:off x="6382382" y="1538884"/>
              <a:ext cx="1968870" cy="1890116"/>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3713551" y="1934398"/>
              <a:ext cx="2146766" cy="2291139"/>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23884" t="2401" r="2915" b="19087"/>
            <a:stretch/>
          </p:blipFill>
          <p:spPr>
            <a:xfrm>
              <a:off x="8098417" y="2855242"/>
              <a:ext cx="2601159" cy="1572604"/>
            </a:xfrm>
            <a:prstGeom prst="rect">
              <a:avLst/>
            </a:prstGeom>
          </p:spPr>
        </p:pic>
      </p:grpSp>
      <p:pic>
        <p:nvPicPr>
          <p:cNvPr id="10" name="Picture 9">
            <a:extLst>
              <a:ext uri="{FF2B5EF4-FFF2-40B4-BE49-F238E27FC236}">
                <a16:creationId xmlns:a16="http://schemas.microsoft.com/office/drawing/2014/main" id="{50C202A1-D324-4716-99CC-0B266338C35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1" name="Footer Placeholder 3">
            <a:extLst>
              <a:ext uri="{FF2B5EF4-FFF2-40B4-BE49-F238E27FC236}">
                <a16:creationId xmlns:a16="http://schemas.microsoft.com/office/drawing/2014/main" id="{517EEDDD-CAB2-4FCE-97F2-C8C8F99AA3DB}"/>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51082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871427" y="215175"/>
            <a:ext cx="8797271" cy="111438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b="1" dirty="0">
                <a:latin typeface="Tahoma" panose="020B0604030504040204" pitchFamily="34" charset="0"/>
                <a:ea typeface="Tahoma" panose="020B0604030504040204" pitchFamily="34" charset="0"/>
                <a:cs typeface="Tahoma" panose="020B0604030504040204" pitchFamily="34" charset="0"/>
              </a:rPr>
              <a:t>The Greeting Game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3056" y="1822420"/>
            <a:ext cx="7891275" cy="4438841"/>
          </a:xfrm>
          <a:prstGeom prst="rect">
            <a:avLst/>
          </a:prstGeom>
        </p:spPr>
      </p:pic>
      <p:pic>
        <p:nvPicPr>
          <p:cNvPr id="5" name="Picture 4" descr="Text&#10;&#10;Description automatically generated"/>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4288" y="2072"/>
            <a:ext cx="2330740" cy="1886685"/>
          </a:xfrm>
          <a:prstGeom prst="rect">
            <a:avLst/>
          </a:prstGeom>
        </p:spPr>
      </p:pic>
      <p:pic>
        <p:nvPicPr>
          <p:cNvPr id="8" name="Picture 7">
            <a:extLst>
              <a:ext uri="{FF2B5EF4-FFF2-40B4-BE49-F238E27FC236}">
                <a16:creationId xmlns:a16="http://schemas.microsoft.com/office/drawing/2014/main" id="{A616FBCA-4878-4DFC-AF78-01D30DA99B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9" name="Footer Placeholder 3">
            <a:extLst>
              <a:ext uri="{FF2B5EF4-FFF2-40B4-BE49-F238E27FC236}">
                <a16:creationId xmlns:a16="http://schemas.microsoft.com/office/drawing/2014/main" id="{510A5095-6D6A-4EC4-AF30-C488759709C7}"/>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981695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8" name="Footer Placeholder 3">
            <a:extLst>
              <a:ext uri="{FF2B5EF4-FFF2-40B4-BE49-F238E27FC236}">
                <a16:creationId xmlns:a16="http://schemas.microsoft.com/office/drawing/2014/main" id="{6A56FEA7-50ED-4095-9B4A-34E48C2EC272}"/>
              </a:ext>
            </a:extLst>
          </p:cNvPr>
          <p:cNvSpPr txBox="1">
            <a:spLocks/>
          </p:cNvSpPr>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9" name="Picture 8">
            <a:extLst>
              <a:ext uri="{FF2B5EF4-FFF2-40B4-BE49-F238E27FC236}">
                <a16:creationId xmlns:a16="http://schemas.microsoft.com/office/drawing/2014/main" id="{725F8C41-2D92-4F25-8175-903CA1C3EA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2937297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261578" y="1757038"/>
            <a:ext cx="10355046" cy="1200329"/>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Does consent mean getting someone’s okay or permission to do something?</a:t>
            </a:r>
          </a:p>
        </p:txBody>
      </p:sp>
      <p:grpSp>
        <p:nvGrpSpPr>
          <p:cNvPr id="4" name="Group 3"/>
          <p:cNvGrpSpPr/>
          <p:nvPr/>
        </p:nvGrpSpPr>
        <p:grpSpPr>
          <a:xfrm>
            <a:off x="1836954" y="350176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
        <p:nvSpPr>
          <p:cNvPr id="13" name="Footer Placeholder 3">
            <a:extLst>
              <a:ext uri="{FF2B5EF4-FFF2-40B4-BE49-F238E27FC236}">
                <a16:creationId xmlns:a16="http://schemas.microsoft.com/office/drawing/2014/main" id="{94EAA170-46F0-41FB-8EB1-1AA543EE527A}"/>
              </a:ext>
            </a:extLst>
          </p:cNvPr>
          <p:cNvSpPr txBox="1">
            <a:spLocks/>
          </p:cNvSpPr>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4" name="Picture 13">
            <a:extLst>
              <a:ext uri="{FF2B5EF4-FFF2-40B4-BE49-F238E27FC236}">
                <a16:creationId xmlns:a16="http://schemas.microsoft.com/office/drawing/2014/main" id="{3E8210DD-DE8A-466F-85E2-064E3C2877B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12808"/>
            <a:ext cx="1147800" cy="419100"/>
          </a:xfrm>
          <a:prstGeom prst="rect">
            <a:avLst/>
          </a:prstGeom>
        </p:spPr>
      </p:pic>
    </p:spTree>
    <p:extLst>
      <p:ext uri="{BB962C8B-B14F-4D97-AF65-F5344CB8AC3E}">
        <p14:creationId xmlns:p14="http://schemas.microsoft.com/office/powerpoint/2010/main" val="410465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22" y="0"/>
            <a:ext cx="12219845" cy="6858000"/>
          </a:xfrm>
          <a:prstGeom prst="rect">
            <a:avLst/>
          </a:prstGeom>
        </p:spPr>
      </p:pic>
      <p:sp>
        <p:nvSpPr>
          <p:cNvPr id="6" name="TextBox 5"/>
          <p:cNvSpPr txBox="1"/>
          <p:nvPr/>
        </p:nvSpPr>
        <p:spPr>
          <a:xfrm>
            <a:off x="2610166" y="1178198"/>
            <a:ext cx="7509718" cy="2400657"/>
          </a:xfrm>
          <a:prstGeom prst="rect">
            <a:avLst/>
          </a:prstGeom>
          <a:noFill/>
          <a:ln w="57150">
            <a:solidFill>
              <a:schemeClr val="tx1"/>
            </a:solidFill>
          </a:ln>
        </p:spPr>
        <p:txBody>
          <a:bodyPr wrap="square" rtlCol="0">
            <a:spAutoFit/>
          </a:bodyPr>
          <a:lstStyle/>
          <a:p>
            <a:pPr algn="ctr"/>
            <a:r>
              <a:rPr lang="en-US" sz="3000" b="1" dirty="0">
                <a:latin typeface="Tahoma" panose="020B0604030504040204" pitchFamily="34" charset="0"/>
                <a:ea typeface="Tahoma" panose="020B0604030504040204" pitchFamily="34" charset="0"/>
                <a:cs typeface="Tahoma" panose="020B0604030504040204" pitchFamily="34" charset="0"/>
              </a:rPr>
              <a:t>The four parts of consent are:</a:t>
            </a:r>
          </a:p>
          <a:p>
            <a:pPr marL="1601787" lvl="2" indent="-514350">
              <a:buFont typeface="+mj-lt"/>
              <a:buAutoNum type="arabicParenR"/>
              <a:tabLst>
                <a:tab pos="1260475" algn="l"/>
              </a:tabLst>
            </a:pPr>
            <a:r>
              <a:rPr lang="en-US" sz="3000" b="1" dirty="0">
                <a:latin typeface="Tahoma" panose="020B0604030504040204" pitchFamily="34" charset="0"/>
                <a:ea typeface="Tahoma" panose="020B0604030504040204" pitchFamily="34" charset="0"/>
                <a:cs typeface="Tahoma" panose="020B0604030504040204" pitchFamily="34" charset="0"/>
              </a:rPr>
              <a:t>Thinking Clearly</a:t>
            </a:r>
          </a:p>
          <a:p>
            <a:pPr marL="1601787" lvl="2" indent="-514350">
              <a:buFont typeface="+mj-lt"/>
              <a:buAutoNum type="arabicParenR"/>
              <a:tabLst>
                <a:tab pos="1260475" algn="l"/>
              </a:tabLst>
            </a:pPr>
            <a:r>
              <a:rPr lang="en-US" sz="3000" b="1" dirty="0">
                <a:latin typeface="Tahoma" panose="020B0604030504040204" pitchFamily="34" charset="0"/>
                <a:ea typeface="Tahoma" panose="020B0604030504040204" pitchFamily="34" charset="0"/>
                <a:cs typeface="Tahoma" panose="020B0604030504040204" pitchFamily="34" charset="0"/>
              </a:rPr>
              <a:t>Excited Yes</a:t>
            </a:r>
          </a:p>
          <a:p>
            <a:pPr marL="1601787" lvl="2" indent="-514350">
              <a:buFont typeface="+mj-lt"/>
              <a:buAutoNum type="arabicParenR"/>
              <a:tabLst>
                <a:tab pos="1260475" algn="l"/>
              </a:tabLst>
            </a:pPr>
            <a:r>
              <a:rPr lang="en-US" sz="3000" b="1" dirty="0">
                <a:latin typeface="Tahoma" panose="020B0604030504040204" pitchFamily="34" charset="0"/>
                <a:ea typeface="Tahoma" panose="020B0604030504040204" pitchFamily="34" charset="0"/>
                <a:cs typeface="Tahoma" panose="020B0604030504040204" pitchFamily="34" charset="0"/>
              </a:rPr>
              <a:t>No Pressure</a:t>
            </a:r>
          </a:p>
          <a:p>
            <a:pPr marL="1601787" lvl="2" indent="-514350">
              <a:buFont typeface="+mj-lt"/>
              <a:buAutoNum type="arabicParenR"/>
              <a:tabLst>
                <a:tab pos="1260475" algn="l"/>
              </a:tabLst>
            </a:pPr>
            <a:r>
              <a:rPr lang="en-US" sz="3000" b="1" dirty="0">
                <a:latin typeface="Tahoma" panose="020B0604030504040204" pitchFamily="34" charset="0"/>
                <a:ea typeface="Tahoma" panose="020B0604030504040204" pitchFamily="34" charset="0"/>
                <a:cs typeface="Tahoma" panose="020B0604030504040204" pitchFamily="34" charset="0"/>
              </a:rPr>
              <a:t>???</a:t>
            </a:r>
          </a:p>
        </p:txBody>
      </p:sp>
      <p:sp>
        <p:nvSpPr>
          <p:cNvPr id="13" name="Oval 12"/>
          <p:cNvSpPr/>
          <p:nvPr/>
        </p:nvSpPr>
        <p:spPr>
          <a:xfrm>
            <a:off x="1629504" y="4505095"/>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65743" y="4505096"/>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10307607" y="4511804"/>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833234" y="4564175"/>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1</a:t>
            </a:r>
          </a:p>
        </p:txBody>
      </p:sp>
      <p:sp>
        <p:nvSpPr>
          <p:cNvPr id="17" name="TextBox 16"/>
          <p:cNvSpPr txBox="1"/>
          <p:nvPr/>
        </p:nvSpPr>
        <p:spPr>
          <a:xfrm>
            <a:off x="6263497" y="4586555"/>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2</a:t>
            </a:r>
          </a:p>
        </p:txBody>
      </p:sp>
      <p:sp>
        <p:nvSpPr>
          <p:cNvPr id="18" name="TextBox 17"/>
          <p:cNvSpPr txBox="1"/>
          <p:nvPr/>
        </p:nvSpPr>
        <p:spPr>
          <a:xfrm>
            <a:off x="10505361" y="4640026"/>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3</a:t>
            </a:r>
          </a:p>
        </p:txBody>
      </p:sp>
      <p:sp>
        <p:nvSpPr>
          <p:cNvPr id="19" name="Rectangle 18"/>
          <p:cNvSpPr/>
          <p:nvPr/>
        </p:nvSpPr>
        <p:spPr>
          <a:xfrm>
            <a:off x="631072" y="3934470"/>
            <a:ext cx="270510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Greeting someone</a:t>
            </a:r>
          </a:p>
        </p:txBody>
      </p:sp>
      <p:sp>
        <p:nvSpPr>
          <p:cNvPr id="20" name="Rectangle 19"/>
          <p:cNvSpPr/>
          <p:nvPr/>
        </p:nvSpPr>
        <p:spPr>
          <a:xfrm>
            <a:off x="4771295" y="3971995"/>
            <a:ext cx="270510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Check-ins</a:t>
            </a:r>
          </a:p>
        </p:txBody>
      </p:sp>
      <p:sp>
        <p:nvSpPr>
          <p:cNvPr id="21" name="Rectangle 20"/>
          <p:cNvSpPr/>
          <p:nvPr/>
        </p:nvSpPr>
        <p:spPr>
          <a:xfrm>
            <a:off x="8955056" y="3937994"/>
            <a:ext cx="270510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Ignoring someone</a:t>
            </a:r>
          </a:p>
        </p:txBody>
      </p:sp>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t="29553" r="80478" b="19416"/>
          <a:stretch/>
        </p:blipFill>
        <p:spPr>
          <a:xfrm>
            <a:off x="631072" y="4457707"/>
            <a:ext cx="738867" cy="1088687"/>
          </a:xfrm>
          <a:prstGeom prst="rect">
            <a:avLst/>
          </a:prstGeom>
        </p:spPr>
      </p:pic>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l="20491" t="29038" r="65078" b="19587"/>
          <a:stretch/>
        </p:blipFill>
        <p:spPr>
          <a:xfrm>
            <a:off x="5223600" y="4511804"/>
            <a:ext cx="600663" cy="1205359"/>
          </a:xfrm>
          <a:prstGeom prst="rect">
            <a:avLst/>
          </a:prstGeom>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33743" t="25344" r="49114" b="19845"/>
          <a:stretch/>
        </p:blipFill>
        <p:spPr>
          <a:xfrm>
            <a:off x="9430061" y="4469613"/>
            <a:ext cx="689822" cy="1243239"/>
          </a:xfrm>
          <a:prstGeom prst="rect">
            <a:avLst/>
          </a:prstGeom>
        </p:spPr>
      </p:pic>
      <p:sp>
        <p:nvSpPr>
          <p:cNvPr id="27" name="Footer Placeholder 3">
            <a:extLst>
              <a:ext uri="{FF2B5EF4-FFF2-40B4-BE49-F238E27FC236}">
                <a16:creationId xmlns:a16="http://schemas.microsoft.com/office/drawing/2014/main" id="{A232C087-D4C2-4AF0-A876-4A0886802EC5}"/>
              </a:ext>
            </a:extLst>
          </p:cNvPr>
          <p:cNvSpPr txBox="1">
            <a:spLocks/>
          </p:cNvSpPr>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8" name="Picture 27">
            <a:extLst>
              <a:ext uri="{FF2B5EF4-FFF2-40B4-BE49-F238E27FC236}">
                <a16:creationId xmlns:a16="http://schemas.microsoft.com/office/drawing/2014/main" id="{8980FCC9-32DC-4A8D-898B-73039CE90F3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2105147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grpSp>
        <p:nvGrpSpPr>
          <p:cNvPr id="35" name="Group 34"/>
          <p:cNvGrpSpPr/>
          <p:nvPr/>
        </p:nvGrpSpPr>
        <p:grpSpPr>
          <a:xfrm>
            <a:off x="22860" y="3334699"/>
            <a:ext cx="1580866" cy="1831271"/>
            <a:chOff x="22860" y="3128959"/>
            <a:chExt cx="1580866" cy="1831271"/>
          </a:xfrm>
        </p:grpSpPr>
        <p:sp>
          <p:nvSpPr>
            <p:cNvPr id="17" name="TextBox 16"/>
            <p:cNvSpPr txBox="1"/>
            <p:nvPr/>
          </p:nvSpPr>
          <p:spPr>
            <a:xfrm>
              <a:off x="22860" y="3128959"/>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need help</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22860" y="2037955"/>
            <a:ext cx="1579013" cy="1288137"/>
            <a:chOff x="22860" y="1832215"/>
            <a:chExt cx="1579013" cy="1288137"/>
          </a:xfrm>
        </p:grpSpPr>
        <p:sp>
          <p:nvSpPr>
            <p:cNvPr id="14" name="TextBox 13"/>
            <p:cNvSpPr txBox="1"/>
            <p:nvPr/>
          </p:nvSpPr>
          <p:spPr>
            <a:xfrm>
              <a:off x="22860" y="1843079"/>
              <a:ext cx="1579013"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Yes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610201" y="2048819"/>
            <a:ext cx="1542342" cy="1286794"/>
            <a:chOff x="1655921" y="1843079"/>
            <a:chExt cx="1552076" cy="1286794"/>
          </a:xfrm>
        </p:grpSpPr>
        <p:sp>
          <p:nvSpPr>
            <p:cNvPr id="15" name="TextBox 14"/>
            <p:cNvSpPr txBox="1"/>
            <p:nvPr/>
          </p:nvSpPr>
          <p:spPr>
            <a:xfrm>
              <a:off x="1655921" y="1852600"/>
              <a:ext cx="1552076"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No</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609493" y="5176829"/>
            <a:ext cx="1543050" cy="1631216"/>
            <a:chOff x="1655213" y="4971089"/>
            <a:chExt cx="1543050" cy="1631216"/>
          </a:xfrm>
        </p:grpSpPr>
        <p:sp>
          <p:nvSpPr>
            <p:cNvPr id="32" name="TextBox 31"/>
            <p:cNvSpPr txBox="1"/>
            <p:nvPr/>
          </p:nvSpPr>
          <p:spPr>
            <a:xfrm>
              <a:off x="1655213" y="4971089"/>
              <a:ext cx="1543050"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Adult</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26670" y="5173019"/>
            <a:ext cx="1579013" cy="1631216"/>
            <a:chOff x="38100" y="4967279"/>
            <a:chExt cx="1579013" cy="1631216"/>
          </a:xfrm>
        </p:grpSpPr>
        <p:sp>
          <p:nvSpPr>
            <p:cNvPr id="31" name="TextBox 30"/>
            <p:cNvSpPr txBox="1"/>
            <p:nvPr/>
          </p:nvSpPr>
          <p:spPr>
            <a:xfrm>
              <a:off x="38100" y="4967279"/>
              <a:ext cx="1579013"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Trust</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1616050" y="3329933"/>
            <a:ext cx="1536494" cy="1831271"/>
            <a:chOff x="1661769" y="3124193"/>
            <a:chExt cx="1554555" cy="1831271"/>
          </a:xfrm>
        </p:grpSpPr>
        <p:sp>
          <p:nvSpPr>
            <p:cNvPr id="18" name="TextBox 17"/>
            <p:cNvSpPr txBox="1"/>
            <p:nvPr/>
          </p:nvSpPr>
          <p:spPr>
            <a:xfrm>
              <a:off x="1661769" y="3124193"/>
              <a:ext cx="1554555"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have a question</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4897" y="5173019"/>
            <a:ext cx="1824232" cy="1638835"/>
            <a:chOff x="3257767" y="5236680"/>
            <a:chExt cx="1824232" cy="1515800"/>
          </a:xfrm>
        </p:grpSpPr>
        <p:sp>
          <p:nvSpPr>
            <p:cNvPr id="19" name="TextBox 18"/>
            <p:cNvSpPr txBox="1"/>
            <p:nvPr/>
          </p:nvSpPr>
          <p:spPr>
            <a:xfrm>
              <a:off x="3257767" y="5236680"/>
              <a:ext cx="1801372" cy="151580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Take a break</a:t>
              </a:r>
            </a:p>
          </p:txBody>
        </p:sp>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15162" b="14898"/>
            <a:stretch/>
          </p:blipFill>
          <p:spPr>
            <a:xfrm>
              <a:off x="3280627" y="5349240"/>
              <a:ext cx="1801372" cy="1074420"/>
            </a:xfrm>
            <a:prstGeom prst="rect">
              <a:avLst/>
            </a:prstGeom>
          </p:spPr>
        </p:pic>
      </p:grpSp>
      <p:sp>
        <p:nvSpPr>
          <p:cNvPr id="60" name="Rectangle 59"/>
          <p:cNvSpPr/>
          <p:nvPr/>
        </p:nvSpPr>
        <p:spPr>
          <a:xfrm>
            <a:off x="6459143" y="6621481"/>
            <a:ext cx="4531998" cy="246221"/>
          </a:xfrm>
          <a:prstGeom prst="rect">
            <a:avLst/>
          </a:prstGeom>
        </p:spPr>
        <p:txBody>
          <a:bodyPr wrap="square">
            <a:spAutoFit/>
          </a:bodyPr>
          <a:lstStyle/>
          <a:p>
            <a:r>
              <a:rPr lang="en-US" sz="1000" dirty="0">
                <a:solidFill>
                  <a:srgbClr val="3D4046"/>
                </a:solidFill>
                <a:latin typeface="Tahoma" panose="020B0604030504040204" pitchFamily="34" charset="0"/>
                <a:ea typeface="Tahoma" panose="020B0604030504040204" pitchFamily="34" charset="0"/>
                <a:cs typeface="Tahoma" panose="020B0604030504040204" pitchFamily="34" charset="0"/>
              </a:rPr>
              <a:t>Copyright © 2021 SymbolStix, LLC. All rights reserved. Used with Permission.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40" name="Group 39"/>
          <p:cNvGrpSpPr/>
          <p:nvPr/>
        </p:nvGrpSpPr>
        <p:grpSpPr>
          <a:xfrm>
            <a:off x="5227872" y="4990585"/>
            <a:ext cx="6887774" cy="1612811"/>
            <a:chOff x="5211830" y="4990585"/>
            <a:chExt cx="6887774" cy="1612811"/>
          </a:xfrm>
        </p:grpSpPr>
        <p:sp>
          <p:nvSpPr>
            <p:cNvPr id="41" name="Rectangle 40"/>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p:cNvGrpSpPr/>
            <p:nvPr/>
          </p:nvGrpSpPr>
          <p:grpSpPr>
            <a:xfrm>
              <a:off x="5362543" y="5119215"/>
              <a:ext cx="6627292" cy="1356986"/>
              <a:chOff x="5362543" y="5119215"/>
              <a:chExt cx="6627292" cy="1356986"/>
            </a:xfrm>
          </p:grpSpPr>
          <p:grpSp>
            <p:nvGrpSpPr>
              <p:cNvPr id="43" name="Group 42"/>
              <p:cNvGrpSpPr/>
              <p:nvPr/>
            </p:nvGrpSpPr>
            <p:grpSpPr>
              <a:xfrm>
                <a:off x="5362543" y="5121586"/>
                <a:ext cx="1230894" cy="1354217"/>
                <a:chOff x="5362543" y="5108523"/>
                <a:chExt cx="1230894" cy="1354217"/>
              </a:xfrm>
            </p:grpSpPr>
            <p:sp>
              <p:nvSpPr>
                <p:cNvPr id="56" name="TextBox 55"/>
                <p:cNvSpPr txBox="1"/>
                <p:nvPr/>
              </p:nvSpPr>
              <p:spPr>
                <a:xfrm>
                  <a:off x="5362543" y="5108523"/>
                  <a:ext cx="123089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I feel</a:t>
                  </a:r>
                </a:p>
              </p:txBody>
            </p:sp>
            <p:pic>
              <p:nvPicPr>
                <p:cNvPr id="57" name="Picture 5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44" name="Group 43"/>
              <p:cNvGrpSpPr/>
              <p:nvPr/>
            </p:nvGrpSpPr>
            <p:grpSpPr>
              <a:xfrm>
                <a:off x="6607576" y="5119881"/>
                <a:ext cx="1283361" cy="1354217"/>
                <a:chOff x="6607577" y="5119881"/>
                <a:chExt cx="1256406" cy="1354217"/>
              </a:xfrm>
            </p:grpSpPr>
            <p:sp>
              <p:nvSpPr>
                <p:cNvPr id="54" name="TextBox 53"/>
                <p:cNvSpPr txBox="1"/>
                <p:nvPr/>
              </p:nvSpPr>
              <p:spPr>
                <a:xfrm>
                  <a:off x="6607577" y="5119881"/>
                  <a:ext cx="125640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Happy</a:t>
                  </a:r>
                </a:p>
              </p:txBody>
            </p:sp>
            <p:pic>
              <p:nvPicPr>
                <p:cNvPr id="55" name="Picture 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45" name="Group 44"/>
              <p:cNvGrpSpPr/>
              <p:nvPr/>
            </p:nvGrpSpPr>
            <p:grpSpPr>
              <a:xfrm>
                <a:off x="7890938" y="5119215"/>
                <a:ext cx="1368792" cy="1354217"/>
                <a:chOff x="7890938" y="5106152"/>
                <a:chExt cx="1368792" cy="1354217"/>
              </a:xfrm>
            </p:grpSpPr>
            <p:sp>
              <p:nvSpPr>
                <p:cNvPr id="52" name="TextBox 51"/>
                <p:cNvSpPr txBox="1"/>
                <p:nvPr/>
              </p:nvSpPr>
              <p:spPr>
                <a:xfrm>
                  <a:off x="7890938" y="5106152"/>
                  <a:ext cx="1368792"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Sad</a:t>
                  </a:r>
                </a:p>
              </p:txBody>
            </p:sp>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46" name="Group 45"/>
              <p:cNvGrpSpPr/>
              <p:nvPr/>
            </p:nvGrpSpPr>
            <p:grpSpPr>
              <a:xfrm>
                <a:off x="9280555" y="5121984"/>
                <a:ext cx="1347846" cy="1354217"/>
                <a:chOff x="9280555" y="5108921"/>
                <a:chExt cx="1347846" cy="1354217"/>
              </a:xfrm>
            </p:grpSpPr>
            <p:sp>
              <p:nvSpPr>
                <p:cNvPr id="50" name="TextBox 49"/>
                <p:cNvSpPr txBox="1"/>
                <p:nvPr/>
              </p:nvSpPr>
              <p:spPr>
                <a:xfrm>
                  <a:off x="9280555" y="5108921"/>
                  <a:ext cx="134784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Mad</a:t>
                  </a:r>
                </a:p>
              </p:txBody>
            </p:sp>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47" name="Group 46"/>
              <p:cNvGrpSpPr/>
              <p:nvPr/>
            </p:nvGrpSpPr>
            <p:grpSpPr>
              <a:xfrm>
                <a:off x="10628401" y="5121586"/>
                <a:ext cx="1361434" cy="1354217"/>
                <a:chOff x="10628401" y="5108523"/>
                <a:chExt cx="1361434" cy="1354217"/>
              </a:xfrm>
            </p:grpSpPr>
            <p:sp>
              <p:nvSpPr>
                <p:cNvPr id="48" name="TextBox 47"/>
                <p:cNvSpPr txBox="1"/>
                <p:nvPr/>
              </p:nvSpPr>
              <p:spPr>
                <a:xfrm>
                  <a:off x="10628401" y="5108523"/>
                  <a:ext cx="136143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Scared</a:t>
                  </a:r>
                </a:p>
              </p:txBody>
            </p:sp>
            <p:pic>
              <p:nvPicPr>
                <p:cNvPr id="49" name="Pictur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grpSp>
        <p:nvGrpSpPr>
          <p:cNvPr id="58" name="Group 57"/>
          <p:cNvGrpSpPr/>
          <p:nvPr/>
        </p:nvGrpSpPr>
        <p:grpSpPr>
          <a:xfrm>
            <a:off x="8528339" y="1257762"/>
            <a:ext cx="1552076" cy="1477328"/>
            <a:chOff x="8776383" y="1381310"/>
            <a:chExt cx="1552076" cy="1477328"/>
          </a:xfrm>
        </p:grpSpPr>
        <p:sp>
          <p:nvSpPr>
            <p:cNvPr id="59" name="TextBox 58"/>
            <p:cNvSpPr txBox="1"/>
            <p:nvPr/>
          </p:nvSpPr>
          <p:spPr>
            <a:xfrm>
              <a:off x="8776383" y="1381310"/>
              <a:ext cx="1552076" cy="147732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Excited</a:t>
              </a:r>
            </a:p>
          </p:txBody>
        </p:sp>
        <p:pic>
          <p:nvPicPr>
            <p:cNvPr id="62" name="Picture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28297" y="1408653"/>
              <a:ext cx="1466016" cy="1250206"/>
            </a:xfrm>
            <a:prstGeom prst="rect">
              <a:avLst/>
            </a:prstGeom>
          </p:spPr>
        </p:pic>
      </p:grpSp>
      <p:grpSp>
        <p:nvGrpSpPr>
          <p:cNvPr id="63" name="Group 62"/>
          <p:cNvGrpSpPr/>
          <p:nvPr/>
        </p:nvGrpSpPr>
        <p:grpSpPr>
          <a:xfrm>
            <a:off x="6914421" y="1253096"/>
            <a:ext cx="1552076" cy="1477328"/>
            <a:chOff x="7068132" y="1365390"/>
            <a:chExt cx="1552076" cy="1477328"/>
          </a:xfrm>
        </p:grpSpPr>
        <p:sp>
          <p:nvSpPr>
            <p:cNvPr id="64" name="TextBox 63"/>
            <p:cNvSpPr txBox="1"/>
            <p:nvPr/>
          </p:nvSpPr>
          <p:spPr>
            <a:xfrm>
              <a:off x="7068132" y="1365390"/>
              <a:ext cx="1552076" cy="147732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Sober</a:t>
              </a:r>
            </a:p>
          </p:txBody>
        </p:sp>
        <p:pic>
          <p:nvPicPr>
            <p:cNvPr id="65" name="Picture 6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19516" y="1436535"/>
              <a:ext cx="1297993" cy="1106917"/>
            </a:xfrm>
            <a:prstGeom prst="rect">
              <a:avLst/>
            </a:prstGeom>
          </p:spPr>
        </p:pic>
      </p:grpSp>
      <p:grpSp>
        <p:nvGrpSpPr>
          <p:cNvPr id="66" name="Group 65"/>
          <p:cNvGrpSpPr/>
          <p:nvPr/>
        </p:nvGrpSpPr>
        <p:grpSpPr>
          <a:xfrm>
            <a:off x="5268187" y="1250824"/>
            <a:ext cx="1552076" cy="1477328"/>
            <a:chOff x="5318939" y="1363118"/>
            <a:chExt cx="1552076" cy="1477328"/>
          </a:xfrm>
        </p:grpSpPr>
        <p:sp>
          <p:nvSpPr>
            <p:cNvPr id="67" name="TextBox 66"/>
            <p:cNvSpPr txBox="1"/>
            <p:nvPr/>
          </p:nvSpPr>
          <p:spPr>
            <a:xfrm>
              <a:off x="5318939" y="1363118"/>
              <a:ext cx="1552076" cy="147732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Awake</a:t>
              </a:r>
            </a:p>
          </p:txBody>
        </p:sp>
        <p:pic>
          <p:nvPicPr>
            <p:cNvPr id="68" name="Picture 6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45658" y="1388744"/>
              <a:ext cx="1376656" cy="1174001"/>
            </a:xfrm>
            <a:prstGeom prst="rect">
              <a:avLst/>
            </a:prstGeom>
          </p:spPr>
        </p:pic>
      </p:grpSp>
      <p:grpSp>
        <p:nvGrpSpPr>
          <p:cNvPr id="69" name="Group 68"/>
          <p:cNvGrpSpPr/>
          <p:nvPr/>
        </p:nvGrpSpPr>
        <p:grpSpPr>
          <a:xfrm>
            <a:off x="3471105" y="1239976"/>
            <a:ext cx="1729188" cy="1485904"/>
            <a:chOff x="3556103" y="1352270"/>
            <a:chExt cx="1729188" cy="1485904"/>
          </a:xfrm>
        </p:grpSpPr>
        <p:sp>
          <p:nvSpPr>
            <p:cNvPr id="70" name="TextBox 69"/>
            <p:cNvSpPr txBox="1"/>
            <p:nvPr/>
          </p:nvSpPr>
          <p:spPr>
            <a:xfrm>
              <a:off x="3556103" y="1360846"/>
              <a:ext cx="1729188" cy="147732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Ask</a:t>
              </a:r>
            </a:p>
          </p:txBody>
        </p:sp>
        <p:pic>
          <p:nvPicPr>
            <p:cNvPr id="71" name="Picture 7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16175" y="1352270"/>
              <a:ext cx="1435304" cy="1224015"/>
            </a:xfrm>
            <a:prstGeom prst="rect">
              <a:avLst/>
            </a:prstGeom>
          </p:spPr>
        </p:pic>
      </p:grpSp>
      <p:grpSp>
        <p:nvGrpSpPr>
          <p:cNvPr id="72" name="Group 71"/>
          <p:cNvGrpSpPr/>
          <p:nvPr/>
        </p:nvGrpSpPr>
        <p:grpSpPr>
          <a:xfrm>
            <a:off x="5727270" y="3033743"/>
            <a:ext cx="1874772" cy="1785104"/>
            <a:chOff x="6032310" y="2979151"/>
            <a:chExt cx="1874772" cy="1785104"/>
          </a:xfrm>
        </p:grpSpPr>
        <p:sp>
          <p:nvSpPr>
            <p:cNvPr id="73" name="TextBox 72"/>
            <p:cNvSpPr txBox="1"/>
            <p:nvPr/>
          </p:nvSpPr>
          <p:spPr>
            <a:xfrm>
              <a:off x="6032310" y="2979151"/>
              <a:ext cx="1874772"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Check-in</a:t>
              </a:r>
            </a:p>
          </p:txBody>
        </p:sp>
        <p:pic>
          <p:nvPicPr>
            <p:cNvPr id="74" name="Picture 7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217914" y="3137436"/>
              <a:ext cx="1515288" cy="1292225"/>
            </a:xfrm>
            <a:prstGeom prst="rect">
              <a:avLst/>
            </a:prstGeom>
          </p:spPr>
        </p:pic>
      </p:grpSp>
      <p:grpSp>
        <p:nvGrpSpPr>
          <p:cNvPr id="75" name="Group 74"/>
          <p:cNvGrpSpPr/>
          <p:nvPr/>
        </p:nvGrpSpPr>
        <p:grpSpPr>
          <a:xfrm>
            <a:off x="10105382" y="1205377"/>
            <a:ext cx="1923887" cy="1523948"/>
            <a:chOff x="3592537" y="2989567"/>
            <a:chExt cx="1923887" cy="1523948"/>
          </a:xfrm>
        </p:grpSpPr>
        <p:sp>
          <p:nvSpPr>
            <p:cNvPr id="76" name="TextBox 75"/>
            <p:cNvSpPr txBox="1"/>
            <p:nvPr/>
          </p:nvSpPr>
          <p:spPr>
            <a:xfrm>
              <a:off x="3592537" y="3031058"/>
              <a:ext cx="1923887" cy="148245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2200"/>
                </a:spcBef>
              </a:pPr>
              <a:r>
                <a:rPr lang="en-US" b="1" dirty="0">
                  <a:latin typeface="Tahoma" panose="020B0604030504040204" pitchFamily="34" charset="0"/>
                  <a:ea typeface="Tahoma" panose="020B0604030504040204" pitchFamily="34" charset="0"/>
                  <a:cs typeface="Tahoma" panose="020B0604030504040204" pitchFamily="34" charset="0"/>
                </a:rPr>
                <a:t>Pressure</a:t>
              </a:r>
            </a:p>
          </p:txBody>
        </p:sp>
        <p:pic>
          <p:nvPicPr>
            <p:cNvPr id="77" name="Picture 7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01174" y="2989567"/>
              <a:ext cx="1537684" cy="1311324"/>
            </a:xfrm>
            <a:prstGeom prst="rect">
              <a:avLst/>
            </a:prstGeom>
          </p:spPr>
        </p:pic>
      </p:grpSp>
      <p:grpSp>
        <p:nvGrpSpPr>
          <p:cNvPr id="22" name="Group 21"/>
          <p:cNvGrpSpPr/>
          <p:nvPr/>
        </p:nvGrpSpPr>
        <p:grpSpPr>
          <a:xfrm>
            <a:off x="7884009" y="3027663"/>
            <a:ext cx="1874772" cy="1785104"/>
            <a:chOff x="7787756" y="3011621"/>
            <a:chExt cx="1874772" cy="1785104"/>
          </a:xfrm>
        </p:grpSpPr>
        <p:sp>
          <p:nvSpPr>
            <p:cNvPr id="79" name="TextBox 78"/>
            <p:cNvSpPr txBox="1"/>
            <p:nvPr/>
          </p:nvSpPr>
          <p:spPr>
            <a:xfrm>
              <a:off x="7787756" y="3011621"/>
              <a:ext cx="1874772"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Consent</a:t>
              </a:r>
            </a:p>
          </p:txBody>
        </p:sp>
        <p:pic>
          <p:nvPicPr>
            <p:cNvPr id="21" name="Picture 2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023479" y="3198859"/>
              <a:ext cx="1435703" cy="1224356"/>
            </a:xfrm>
            <a:prstGeom prst="rect">
              <a:avLst/>
            </a:prstGeom>
          </p:spPr>
        </p:pic>
      </p:grpSp>
      <p:grpSp>
        <p:nvGrpSpPr>
          <p:cNvPr id="23" name="Group 22"/>
          <p:cNvGrpSpPr/>
          <p:nvPr/>
        </p:nvGrpSpPr>
        <p:grpSpPr>
          <a:xfrm>
            <a:off x="9941457" y="3037447"/>
            <a:ext cx="1874772" cy="1785104"/>
            <a:chOff x="13165922" y="4721865"/>
            <a:chExt cx="1874772" cy="1785104"/>
          </a:xfrm>
        </p:grpSpPr>
        <p:sp>
          <p:nvSpPr>
            <p:cNvPr id="82" name="TextBox 81"/>
            <p:cNvSpPr txBox="1"/>
            <p:nvPr/>
          </p:nvSpPr>
          <p:spPr>
            <a:xfrm>
              <a:off x="13165922" y="4721865"/>
              <a:ext cx="1874772"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Respect</a:t>
              </a:r>
            </a:p>
          </p:txBody>
        </p:sp>
        <p:pic>
          <p:nvPicPr>
            <p:cNvPr id="16" name="Picture 1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3331561" y="4897831"/>
              <a:ext cx="1528816" cy="1303761"/>
            </a:xfrm>
            <a:prstGeom prst="rect">
              <a:avLst/>
            </a:prstGeom>
          </p:spPr>
        </p:pic>
      </p:grpSp>
      <p:grpSp>
        <p:nvGrpSpPr>
          <p:cNvPr id="24" name="Group 23"/>
          <p:cNvGrpSpPr/>
          <p:nvPr/>
        </p:nvGrpSpPr>
        <p:grpSpPr>
          <a:xfrm>
            <a:off x="3643141" y="3033743"/>
            <a:ext cx="1876510" cy="1785104"/>
            <a:chOff x="12656347" y="2215910"/>
            <a:chExt cx="1876510" cy="1785104"/>
          </a:xfrm>
        </p:grpSpPr>
        <p:sp>
          <p:nvSpPr>
            <p:cNvPr id="85" name="TextBox 84"/>
            <p:cNvSpPr txBox="1"/>
            <p:nvPr/>
          </p:nvSpPr>
          <p:spPr>
            <a:xfrm>
              <a:off x="12658085" y="2215910"/>
              <a:ext cx="1874772"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Listen</a:t>
              </a:r>
            </a:p>
          </p:txBody>
        </p:sp>
        <p:pic>
          <p:nvPicPr>
            <p:cNvPr id="20" name="Picture 1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656347" y="2312019"/>
              <a:ext cx="1664033" cy="1419073"/>
            </a:xfrm>
            <a:prstGeom prst="rect">
              <a:avLst/>
            </a:prstGeom>
          </p:spPr>
        </p:pic>
      </p:grpSp>
      <p:pic>
        <p:nvPicPr>
          <p:cNvPr id="80" name="Picture 79">
            <a:extLst>
              <a:ext uri="{FF2B5EF4-FFF2-40B4-BE49-F238E27FC236}">
                <a16:creationId xmlns:a16="http://schemas.microsoft.com/office/drawing/2014/main" id="{31518FF3-146E-481C-B48D-E62AAA319143}"/>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111485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69132" y="1684600"/>
            <a:ext cx="10355046" cy="1200329"/>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After you ask for someone’s consent, </a:t>
            </a:r>
            <a:br>
              <a:rPr lang="en-US" sz="36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do you need to respect their answer?</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
        <p:nvSpPr>
          <p:cNvPr id="13" name="Footer Placeholder 3">
            <a:extLst>
              <a:ext uri="{FF2B5EF4-FFF2-40B4-BE49-F238E27FC236}">
                <a16:creationId xmlns:a16="http://schemas.microsoft.com/office/drawing/2014/main" id="{8756DED1-6A39-441E-A968-628E744D46C8}"/>
              </a:ext>
            </a:extLst>
          </p:cNvPr>
          <p:cNvSpPr txBox="1">
            <a:spLocks/>
          </p:cNvSpPr>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4" name="Picture 13">
            <a:extLst>
              <a:ext uri="{FF2B5EF4-FFF2-40B4-BE49-F238E27FC236}">
                <a16:creationId xmlns:a16="http://schemas.microsoft.com/office/drawing/2014/main" id="{40A93E2F-AD92-4342-9A60-96F810247B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3304111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0" y="0"/>
            <a:chExt cx="12166314" cy="68580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42702"/>
            <a:stretch/>
          </p:blipFill>
          <p:spPr>
            <a:xfrm>
              <a:off x="1841471" y="1327682"/>
              <a:ext cx="3655437" cy="4719476"/>
            </a:xfrm>
            <a:prstGeom prst="rect">
              <a:avLst/>
            </a:prstGeom>
          </p:spPr>
        </p:pic>
      </p:grpSp>
      <p:sp>
        <p:nvSpPr>
          <p:cNvPr id="11" name="Footer Placeholder 3">
            <a:extLst>
              <a:ext uri="{FF2B5EF4-FFF2-40B4-BE49-F238E27FC236}">
                <a16:creationId xmlns:a16="http://schemas.microsoft.com/office/drawing/2014/main" id="{8E170F21-CA7A-4BE1-AC7D-60B3E3A349D6}"/>
              </a:ext>
            </a:extLst>
          </p:cNvPr>
          <p:cNvSpPr txBox="1">
            <a:spLocks/>
          </p:cNvSpPr>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2" name="Picture 11">
            <a:extLst>
              <a:ext uri="{FF2B5EF4-FFF2-40B4-BE49-F238E27FC236}">
                <a16:creationId xmlns:a16="http://schemas.microsoft.com/office/drawing/2014/main" id="{09489DBF-21CA-4662-B446-9BE09448F5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3396326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
            <a:ext cx="12182356" cy="6858000"/>
          </a:xfrm>
          <a:prstGeom prst="rect">
            <a:avLst/>
          </a:prstGeom>
        </p:spPr>
      </p:pic>
      <p:sp>
        <p:nvSpPr>
          <p:cNvPr id="6" name="Footer Placeholder 3">
            <a:extLst>
              <a:ext uri="{FF2B5EF4-FFF2-40B4-BE49-F238E27FC236}">
                <a16:creationId xmlns:a16="http://schemas.microsoft.com/office/drawing/2014/main" id="{5C2DB2EB-89B9-4DEE-94DB-4A91CD428BFF}"/>
              </a:ext>
            </a:extLst>
          </p:cNvPr>
          <p:cNvSpPr txBox="1">
            <a:spLocks/>
          </p:cNvSpPr>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7" name="Picture 6">
            <a:extLst>
              <a:ext uri="{FF2B5EF4-FFF2-40B4-BE49-F238E27FC236}">
                <a16:creationId xmlns:a16="http://schemas.microsoft.com/office/drawing/2014/main" id="{0B9F5BBC-0926-4120-97F7-41B5E7B4B8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232252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5" name="Picture 4">
            <a:extLst>
              <a:ext uri="{FF2B5EF4-FFF2-40B4-BE49-F238E27FC236}">
                <a16:creationId xmlns:a16="http://schemas.microsoft.com/office/drawing/2014/main" id="{9F049550-7214-0C02-B6DA-6C68B6E05578}"/>
              </a:ext>
            </a:extLst>
          </p:cNvPr>
          <p:cNvPicPr>
            <a:picLocks noChangeAspect="1"/>
          </p:cNvPicPr>
          <p:nvPr/>
        </p:nvPicPr>
        <p:blipFill>
          <a:blip r:embed="rId5"/>
          <a:stretch>
            <a:fillRect/>
          </a:stretch>
        </p:blipFill>
        <p:spPr>
          <a:xfrm>
            <a:off x="137652" y="2344628"/>
            <a:ext cx="3303638" cy="1217525"/>
          </a:xfrm>
          <a:prstGeom prst="rect">
            <a:avLst/>
          </a:prstGeom>
        </p:spPr>
      </p:pic>
      <p:sp>
        <p:nvSpPr>
          <p:cNvPr id="2" name="Rectangle 1">
            <a:extLst>
              <a:ext uri="{FF2B5EF4-FFF2-40B4-BE49-F238E27FC236}">
                <a16:creationId xmlns:a16="http://schemas.microsoft.com/office/drawing/2014/main" id="{F61CB593-032E-5735-7B45-1939AEBA07B6}"/>
              </a:ext>
            </a:extLst>
          </p:cNvPr>
          <p:cNvSpPr>
            <a:spLocks noChangeArrowheads="1"/>
          </p:cNvSpPr>
          <p:nvPr/>
        </p:nvSpPr>
        <p:spPr bwMode="auto">
          <a:xfrm rot="10800000" flipV="1">
            <a:off x="3235672" y="2250895"/>
            <a:ext cx="866783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work is supported by the Texas Council for Developmental Disabilities through a grant from the U.S. Administration for Community Living (ACL), Department of Health and Human Services (HHS), Washington, D.C. 20201 with a 100% federal funding award totaling $6,161,072. Council efforts are those of the grantee and do not necessarily represent the official views of nor are endorsed by ACL, HHS, or the U.S. government.</a:t>
            </a:r>
          </a:p>
        </p:txBody>
      </p:sp>
    </p:spTree>
    <p:extLst>
      <p:ext uri="{BB962C8B-B14F-4D97-AF65-F5344CB8AC3E}">
        <p14:creationId xmlns:p14="http://schemas.microsoft.com/office/powerpoint/2010/main" val="2808164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807" y="0"/>
            <a:ext cx="2696309" cy="1160616"/>
          </a:xfrm>
          <a:prstGeom prst="rect">
            <a:avLst/>
          </a:prstGeom>
        </p:spPr>
      </p:pic>
      <p:sp>
        <p:nvSpPr>
          <p:cNvPr id="6" name="Rectangle 5"/>
          <p:cNvSpPr/>
          <p:nvPr/>
        </p:nvSpPr>
        <p:spPr>
          <a:xfrm>
            <a:off x="669490" y="1267296"/>
            <a:ext cx="11234020" cy="4493538"/>
          </a:xfrm>
          <a:prstGeom prst="rect">
            <a:avLst/>
          </a:prstGeom>
        </p:spPr>
        <p:txBody>
          <a:bodyPr wrap="square">
            <a:spAutoFit/>
          </a:bodyPr>
          <a:lstStyle/>
          <a:p>
            <a:r>
              <a:rPr lang="en-US" sz="1700" dirty="0">
                <a:latin typeface="Tahoma" panose="020B0604030504040204" pitchFamily="34" charset="0"/>
                <a:ea typeface="Tahoma" panose="020B0604030504040204" pitchFamily="34" charset="0"/>
                <a:cs typeface="Tahoma" panose="020B0604030504040204" pitchFamily="34" charset="0"/>
              </a:rPr>
              <a:t>This curriculum is offered online at no cost. You are free to use the resources in the original format for educational purposes only. Please reference The SAFE Alliance appropriately (citations at bottom of page). </a:t>
            </a:r>
          </a:p>
          <a:p>
            <a:endParaRPr lang="en-US" sz="900" dirty="0">
              <a:latin typeface="Tahoma" panose="020B0604030504040204" pitchFamily="34" charset="0"/>
              <a:ea typeface="Tahoma" panose="020B0604030504040204" pitchFamily="34" charset="0"/>
              <a:cs typeface="Tahoma" panose="020B0604030504040204" pitchFamily="34" charset="0"/>
            </a:endParaRPr>
          </a:p>
          <a:p>
            <a:r>
              <a:rPr lang="en-US" sz="1700" dirty="0">
                <a:latin typeface="Tahoma" panose="020B0604030504040204" pitchFamily="34" charset="0"/>
                <a:ea typeface="Tahoma" panose="020B0604030504040204" pitchFamily="34" charset="0"/>
                <a:cs typeface="Tahoma" panose="020B0604030504040204" pitchFamily="34" charset="0"/>
              </a:rPr>
              <a:t>We ask that you do not alter curriculum images/art, slides, or lesson plan materials. You may not use My Rights My Life (18+ or High School) curriculum for commercial purposes (i.e., selling workshops you facilitate based on MRML curriculum; and/or creating links/websites to re-distribute any materials associated SAFE’s My Rights My Life). </a:t>
            </a:r>
          </a:p>
          <a:p>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This resource,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healthier relationships</a:t>
            </a:r>
            <a:r>
              <a:rPr lang="en-US" sz="1700" dirty="0">
                <a:latin typeface="Tahoma" panose="020B0604030504040204" pitchFamily="34" charset="0"/>
                <a:ea typeface="Tahoma" panose="020B0604030504040204" pitchFamily="34" charset="0"/>
                <a:cs typeface="Tahoma" panose="020B0604030504040204" pitchFamily="34" charset="0"/>
              </a:rPr>
              <a:t> for high school students (grades 9-12) is based on the original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 </a:t>
            </a:r>
            <a:r>
              <a:rPr lang="en-US" sz="1700" dirty="0">
                <a:latin typeface="Tahoma" panose="020B0604030504040204" pitchFamily="34" charset="0"/>
                <a:ea typeface="Tahoma" panose="020B0604030504040204" pitchFamily="34" charset="0"/>
                <a:cs typeface="Tahoma" panose="020B0604030504040204" pitchFamily="34" charset="0"/>
              </a:rPr>
              <a:t>(age 18+) written by Megan Westmore, Heidi Lersch, and edited by Schwartz, M. (2026). Selling materials from MRML is a copyright violation.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Burleson, Anna Belle &amp; Benitez, Sophie (2026) provided light modification and abbreviated the original curriculum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(Westmore &amp; Lersch, 2026) to offer an age appropriate resource for High School Students (grades 9-12).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Texas.</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Westmore, M. &amp; Lersch, H. (2026).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a:t>
            </a:r>
            <a:r>
              <a:rPr lang="en-US" sz="1700" dirty="0">
                <a:latin typeface="Tahoma" panose="020B0604030504040204" pitchFamily="34" charset="0"/>
                <a:ea typeface="Tahoma" panose="020B0604030504040204" pitchFamily="34" charset="0"/>
                <a:cs typeface="Tahoma" panose="020B0604030504040204" pitchFamily="34" charset="0"/>
              </a:rPr>
              <a:t>.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TX.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1804952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3863"/>
          <a:stretch/>
        </p:blipFill>
        <p:spPr>
          <a:xfrm>
            <a:off x="2510343" y="4724994"/>
            <a:ext cx="3798365" cy="108587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9063538" y="1347294"/>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Consent talk</a:t>
            </a:r>
          </a:p>
        </p:txBody>
      </p:sp>
      <p:sp>
        <p:nvSpPr>
          <p:cNvPr id="11" name="TextBox 10"/>
          <p:cNvSpPr txBox="1"/>
          <p:nvPr/>
        </p:nvSpPr>
        <p:spPr>
          <a:xfrm>
            <a:off x="3560160" y="2295452"/>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French Fry Game</a:t>
            </a:r>
          </a:p>
        </p:txBody>
      </p:sp>
      <p:sp>
        <p:nvSpPr>
          <p:cNvPr id="12" name="TextBox 11"/>
          <p:cNvSpPr txBox="1"/>
          <p:nvPr/>
        </p:nvSpPr>
        <p:spPr>
          <a:xfrm>
            <a:off x="6263024" y="4871783"/>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Four parts of consent</a:t>
            </a:r>
          </a:p>
        </p:txBody>
      </p:sp>
      <p:sp>
        <p:nvSpPr>
          <p:cNvPr id="14" name="TextBox 13"/>
          <p:cNvSpPr txBox="1"/>
          <p:nvPr/>
        </p:nvSpPr>
        <p:spPr>
          <a:xfrm>
            <a:off x="8186557" y="5418651"/>
            <a:ext cx="3745107"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Consent Check-In</a:t>
            </a:r>
          </a:p>
          <a:p>
            <a:pPr algn="ctr"/>
            <a:r>
              <a:rPr lang="en-US" sz="2800" dirty="0">
                <a:latin typeface="Tahoma" panose="020B0604030504040204" pitchFamily="34" charset="0"/>
                <a:ea typeface="Tahoma" panose="020B0604030504040204" pitchFamily="34" charset="0"/>
                <a:cs typeface="Tahoma" panose="020B0604030504040204" pitchFamily="34" charset="0"/>
              </a:rPr>
              <a:t> Tool</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6739" r="27745"/>
          <a:stretch/>
        </p:blipFill>
        <p:spPr>
          <a:xfrm>
            <a:off x="2346289" y="1779463"/>
            <a:ext cx="1243828" cy="1540378"/>
          </a:xfrm>
          <a:prstGeom prst="rect">
            <a:avLst/>
          </a:prstGeom>
        </p:spPr>
      </p:pic>
      <p:sp>
        <p:nvSpPr>
          <p:cNvPr id="9" name="TextBox 8"/>
          <p:cNvSpPr txBox="1"/>
          <p:nvPr/>
        </p:nvSpPr>
        <p:spPr>
          <a:xfrm>
            <a:off x="4130568" y="3534993"/>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6" name="Picture 15"/>
          <p:cNvPicPr>
            <a:picLocks noChangeAspect="1"/>
          </p:cNvPicPr>
          <p:nvPr/>
        </p:nvPicPr>
        <p:blipFill>
          <a:blip r:embed="rId6"/>
          <a:stretch>
            <a:fillRect/>
          </a:stretch>
        </p:blipFill>
        <p:spPr>
          <a:xfrm>
            <a:off x="2346289" y="3296029"/>
            <a:ext cx="1813365" cy="1269928"/>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23884" t="2401" r="2915" b="19087"/>
          <a:stretch/>
        </p:blipFill>
        <p:spPr>
          <a:xfrm>
            <a:off x="6606027" y="5564934"/>
            <a:ext cx="1803899" cy="1090598"/>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7856" y="530862"/>
            <a:ext cx="2645682" cy="1984261"/>
          </a:xfrm>
          <a:prstGeom prst="rect">
            <a:avLst/>
          </a:prstGeom>
        </p:spPr>
      </p:pic>
      <p:pic>
        <p:nvPicPr>
          <p:cNvPr id="22" name="Picture 21">
            <a:extLst>
              <a:ext uri="{FF2B5EF4-FFF2-40B4-BE49-F238E27FC236}">
                <a16:creationId xmlns:a16="http://schemas.microsoft.com/office/drawing/2014/main" id="{6779F4EE-FBFB-4EB8-9E54-A888E1335AE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23" name="Footer Placeholder 3">
            <a:extLst>
              <a:ext uri="{FF2B5EF4-FFF2-40B4-BE49-F238E27FC236}">
                <a16:creationId xmlns:a16="http://schemas.microsoft.com/office/drawing/2014/main" id="{50545208-201E-4901-92F5-2039EF8CB14E}"/>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83212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6529" y="1218312"/>
            <a:ext cx="8745794" cy="5639689"/>
          </a:xfrm>
          <a:prstGeom prst="rect">
            <a:avLst/>
          </a:prstGeom>
        </p:spPr>
      </p:pic>
      <p:sp>
        <p:nvSpPr>
          <p:cNvPr id="6" name="TextBox 5"/>
          <p:cNvSpPr txBox="1"/>
          <p:nvPr/>
        </p:nvSpPr>
        <p:spPr>
          <a:xfrm>
            <a:off x="2156207" y="202648"/>
            <a:ext cx="4498258" cy="1015663"/>
          </a:xfrm>
          <a:prstGeom prst="rect">
            <a:avLst/>
          </a:prstGeom>
          <a:noFill/>
        </p:spPr>
        <p:txBody>
          <a:bodyPr wrap="square" rtlCol="0">
            <a:spAutoFit/>
          </a:bodyPr>
          <a:lstStyle/>
          <a:p>
            <a:r>
              <a:rPr lang="en-US" sz="6000" b="1" dirty="0">
                <a:latin typeface="Tahoma" panose="020B0604030504040204" pitchFamily="34" charset="0"/>
                <a:ea typeface="Tahoma" panose="020B0604030504040204" pitchFamily="34" charset="0"/>
                <a:cs typeface="Tahoma" panose="020B0604030504040204" pitchFamily="34" charset="0"/>
              </a:rPr>
              <a:t>Consent</a:t>
            </a:r>
          </a:p>
        </p:txBody>
      </p:sp>
      <p:pic>
        <p:nvPicPr>
          <p:cNvPr id="7" name="Picture 6">
            <a:extLst>
              <a:ext uri="{FF2B5EF4-FFF2-40B4-BE49-F238E27FC236}">
                <a16:creationId xmlns:a16="http://schemas.microsoft.com/office/drawing/2014/main" id="{384D6C6C-0E43-404D-955D-0F5867D933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8" name="Footer Placeholder 3">
            <a:extLst>
              <a:ext uri="{FF2B5EF4-FFF2-40B4-BE49-F238E27FC236}">
                <a16:creationId xmlns:a16="http://schemas.microsoft.com/office/drawing/2014/main" id="{2D33C55F-8129-408B-ADB4-3F66C8813328}"/>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94795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7" y="1266840"/>
            <a:ext cx="7596379" cy="467523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7019561" y="-15589"/>
            <a:ext cx="627531" cy="6740013"/>
          </a:xfrm>
          <a:prstGeom prst="rect">
            <a:avLst/>
          </a:prstGeom>
        </p:spPr>
      </p:pic>
      <p:sp>
        <p:nvSpPr>
          <p:cNvPr id="2" name="TextBox 1"/>
          <p:cNvSpPr txBox="1"/>
          <p:nvPr/>
        </p:nvSpPr>
        <p:spPr>
          <a:xfrm>
            <a:off x="7566882" y="840201"/>
            <a:ext cx="4625118" cy="4093428"/>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Everyday Consent</a:t>
            </a:r>
          </a:p>
          <a:p>
            <a:endParaRPr lang="en-US" sz="3200" b="1" dirty="0">
              <a:latin typeface="Tahoma" panose="020B0604030504040204" pitchFamily="34" charset="0"/>
              <a:ea typeface="Tahoma" panose="020B0604030504040204" pitchFamily="34" charset="0"/>
              <a:cs typeface="Tahoma" panose="020B0604030504040204" pitchFamily="34" charset="0"/>
            </a:endParaRPr>
          </a:p>
          <a:p>
            <a:pPr marL="284163" indent="-284163">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Take someone’s picture</a:t>
            </a:r>
          </a:p>
          <a:p>
            <a:pPr marL="284163" indent="-284163"/>
            <a:endParaRPr lang="en-US" sz="2800" dirty="0">
              <a:latin typeface="Tahoma" panose="020B0604030504040204" pitchFamily="34" charset="0"/>
              <a:ea typeface="Tahoma" panose="020B0604030504040204" pitchFamily="34" charset="0"/>
              <a:cs typeface="Tahoma" panose="020B0604030504040204" pitchFamily="34" charset="0"/>
            </a:endParaRPr>
          </a:p>
          <a:p>
            <a:pPr marL="284163" indent="-284163">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Use or borrow something</a:t>
            </a:r>
          </a:p>
          <a:p>
            <a:pPr marL="284163" indent="-284163"/>
            <a:endParaRPr lang="en-US" sz="2800" dirty="0">
              <a:latin typeface="Tahoma" panose="020B0604030504040204" pitchFamily="34" charset="0"/>
              <a:ea typeface="Tahoma" panose="020B0604030504040204" pitchFamily="34" charset="0"/>
              <a:cs typeface="Tahoma" panose="020B0604030504040204" pitchFamily="34" charset="0"/>
            </a:endParaRPr>
          </a:p>
          <a:p>
            <a:pPr marL="284163" indent="-284163">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Share someone’s story</a:t>
            </a:r>
          </a:p>
          <a:p>
            <a:pPr marL="284163" indent="-284163"/>
            <a:endParaRPr lang="en-US" sz="2800" dirty="0">
              <a:latin typeface="Tahoma" panose="020B0604030504040204" pitchFamily="34" charset="0"/>
              <a:ea typeface="Tahoma" panose="020B0604030504040204" pitchFamily="34" charset="0"/>
              <a:cs typeface="Tahoma" panose="020B0604030504040204" pitchFamily="34" charset="0"/>
            </a:endParaRPr>
          </a:p>
          <a:p>
            <a:pPr marL="284163" indent="-284163">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Touch someone</a:t>
            </a:r>
          </a:p>
        </p:txBody>
      </p:sp>
      <p:pic>
        <p:nvPicPr>
          <p:cNvPr id="13" name="Picture 12">
            <a:extLst>
              <a:ext uri="{FF2B5EF4-FFF2-40B4-BE49-F238E27FC236}">
                <a16:creationId xmlns:a16="http://schemas.microsoft.com/office/drawing/2014/main" id="{A2D1BF84-7386-47A5-93BC-261E2013E9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4" name="Footer Placeholder 3">
            <a:extLst>
              <a:ext uri="{FF2B5EF4-FFF2-40B4-BE49-F238E27FC236}">
                <a16:creationId xmlns:a16="http://schemas.microsoft.com/office/drawing/2014/main" id="{309504D2-923C-4ADC-A5B5-D69E768CB5C0}"/>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35785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3863"/>
          <a:stretch/>
        </p:blipFill>
        <p:spPr>
          <a:xfrm>
            <a:off x="2510343" y="4724994"/>
            <a:ext cx="3798365" cy="108587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5538"/>
            <a:ext cx="12166314" cy="6858000"/>
          </a:xfrm>
          <a:prstGeom prst="rect">
            <a:avLst/>
          </a:prstGeom>
        </p:spPr>
      </p:pic>
      <p:sp>
        <p:nvSpPr>
          <p:cNvPr id="10" name="TextBox 9"/>
          <p:cNvSpPr txBox="1"/>
          <p:nvPr/>
        </p:nvSpPr>
        <p:spPr>
          <a:xfrm>
            <a:off x="9063538" y="1347294"/>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Consent talk</a:t>
            </a:r>
          </a:p>
        </p:txBody>
      </p:sp>
      <p:sp>
        <p:nvSpPr>
          <p:cNvPr id="11" name="TextBox 10"/>
          <p:cNvSpPr txBox="1"/>
          <p:nvPr/>
        </p:nvSpPr>
        <p:spPr>
          <a:xfrm>
            <a:off x="3560160" y="2295452"/>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French Fry Game</a:t>
            </a:r>
          </a:p>
        </p:txBody>
      </p:sp>
      <p:sp>
        <p:nvSpPr>
          <p:cNvPr id="12" name="TextBox 11"/>
          <p:cNvSpPr txBox="1"/>
          <p:nvPr/>
        </p:nvSpPr>
        <p:spPr>
          <a:xfrm>
            <a:off x="6263024" y="4871783"/>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Four parts of consent</a:t>
            </a:r>
          </a:p>
        </p:txBody>
      </p:sp>
      <p:sp>
        <p:nvSpPr>
          <p:cNvPr id="14" name="TextBox 13"/>
          <p:cNvSpPr txBox="1"/>
          <p:nvPr/>
        </p:nvSpPr>
        <p:spPr>
          <a:xfrm>
            <a:off x="8241504" y="5808495"/>
            <a:ext cx="3737174" cy="507831"/>
          </a:xfrm>
          <a:prstGeom prst="rect">
            <a:avLst/>
          </a:prstGeom>
          <a:noFill/>
        </p:spPr>
        <p:txBody>
          <a:bodyPr wrap="square" rtlCol="0">
            <a:spAutoFit/>
          </a:bodyPr>
          <a:lstStyle/>
          <a:p>
            <a:pPr algn="ctr"/>
            <a:r>
              <a:rPr lang="en-US" sz="2700" dirty="0">
                <a:latin typeface="Tahoma" panose="020B0604030504040204" pitchFamily="34" charset="0"/>
                <a:ea typeface="Tahoma" panose="020B0604030504040204" pitchFamily="34" charset="0"/>
                <a:cs typeface="Tahoma" panose="020B0604030504040204" pitchFamily="34" charset="0"/>
              </a:rPr>
              <a:t>Consent Check-In Tool</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6739" r="27745"/>
          <a:stretch/>
        </p:blipFill>
        <p:spPr>
          <a:xfrm>
            <a:off x="2346289" y="1779463"/>
            <a:ext cx="1243828" cy="1540378"/>
          </a:xfrm>
          <a:prstGeom prst="rect">
            <a:avLst/>
          </a:prstGeom>
        </p:spPr>
      </p:pic>
      <p:sp>
        <p:nvSpPr>
          <p:cNvPr id="9" name="TextBox 8"/>
          <p:cNvSpPr txBox="1"/>
          <p:nvPr/>
        </p:nvSpPr>
        <p:spPr>
          <a:xfrm>
            <a:off x="4130568" y="3534993"/>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6" name="Picture 15"/>
          <p:cNvPicPr>
            <a:picLocks noChangeAspect="1"/>
          </p:cNvPicPr>
          <p:nvPr/>
        </p:nvPicPr>
        <p:blipFill>
          <a:blip r:embed="rId6"/>
          <a:stretch>
            <a:fillRect/>
          </a:stretch>
        </p:blipFill>
        <p:spPr>
          <a:xfrm>
            <a:off x="2346289" y="3296029"/>
            <a:ext cx="1813365" cy="1269928"/>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23884" t="2401" r="2915" b="19087"/>
          <a:stretch/>
        </p:blipFill>
        <p:spPr>
          <a:xfrm>
            <a:off x="6531662" y="5565575"/>
            <a:ext cx="1803899" cy="1090598"/>
          </a:xfrm>
          <a:prstGeom prst="rect">
            <a:avLst/>
          </a:prstGeom>
        </p:spPr>
      </p:pic>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17856" y="530862"/>
            <a:ext cx="2645682" cy="1984261"/>
          </a:xfrm>
          <a:prstGeom prst="rect">
            <a:avLst/>
          </a:prstGeom>
        </p:spPr>
      </p:pic>
      <p:pic>
        <p:nvPicPr>
          <p:cNvPr id="21" name="Picture 20">
            <a:extLst>
              <a:ext uri="{FF2B5EF4-FFF2-40B4-BE49-F238E27FC236}">
                <a16:creationId xmlns:a16="http://schemas.microsoft.com/office/drawing/2014/main" id="{69924A70-E70B-4C9F-9A70-4E467BC6369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22" name="Footer Placeholder 3">
            <a:extLst>
              <a:ext uri="{FF2B5EF4-FFF2-40B4-BE49-F238E27FC236}">
                <a16:creationId xmlns:a16="http://schemas.microsoft.com/office/drawing/2014/main" id="{BAF1B200-B4CA-4B4E-A472-5D844AEB74EA}"/>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502848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347" y="1010446"/>
            <a:ext cx="10193041" cy="5745690"/>
          </a:xfrm>
          <a:prstGeom prst="rect">
            <a:avLst/>
          </a:prstGeom>
        </p:spPr>
      </p:pic>
      <p:sp>
        <p:nvSpPr>
          <p:cNvPr id="2" name="TextBox 1"/>
          <p:cNvSpPr txBox="1"/>
          <p:nvPr/>
        </p:nvSpPr>
        <p:spPr>
          <a:xfrm>
            <a:off x="3303639" y="87116"/>
            <a:ext cx="7998749"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French Fry Game</a:t>
            </a:r>
          </a:p>
        </p:txBody>
      </p:sp>
      <p:pic>
        <p:nvPicPr>
          <p:cNvPr id="8" name="Picture 7">
            <a:extLst>
              <a:ext uri="{FF2B5EF4-FFF2-40B4-BE49-F238E27FC236}">
                <a16:creationId xmlns:a16="http://schemas.microsoft.com/office/drawing/2014/main" id="{2EF5BBF9-8781-4AFC-B3C9-54DA84432A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1" name="Footer Placeholder 3">
            <a:extLst>
              <a:ext uri="{FF2B5EF4-FFF2-40B4-BE49-F238E27FC236}">
                <a16:creationId xmlns:a16="http://schemas.microsoft.com/office/drawing/2014/main" id="{9FE0E5ED-D2DD-4629-A2B1-D70E490B4122}"/>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812753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5751" y="1145347"/>
            <a:ext cx="6777521" cy="3820403"/>
          </a:xfrm>
          <a:prstGeom prst="rect">
            <a:avLst/>
          </a:prstGeom>
        </p:spPr>
      </p:pic>
      <p:grpSp>
        <p:nvGrpSpPr>
          <p:cNvPr id="8" name="Group 7"/>
          <p:cNvGrpSpPr/>
          <p:nvPr/>
        </p:nvGrpSpPr>
        <p:grpSpPr>
          <a:xfrm>
            <a:off x="2835601" y="5020740"/>
            <a:ext cx="7321795" cy="1265197"/>
            <a:chOff x="1836954" y="3491605"/>
            <a:chExt cx="8518092" cy="1655058"/>
          </a:xfrm>
        </p:grpSpPr>
        <p:sp>
          <p:nvSpPr>
            <p:cNvPr id="9" name="Rectangle 8"/>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3" name="Title 1"/>
            <p:cNvSpPr txBox="1">
              <a:spLocks/>
            </p:cNvSpPr>
            <p:nvPr/>
          </p:nvSpPr>
          <p:spPr>
            <a:xfrm>
              <a:off x="3704749" y="3835107"/>
              <a:ext cx="1530756" cy="1097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
        <p:nvSpPr>
          <p:cNvPr id="2" name="TextBox 1"/>
          <p:cNvSpPr txBox="1"/>
          <p:nvPr/>
        </p:nvSpPr>
        <p:spPr>
          <a:xfrm>
            <a:off x="3003938" y="160083"/>
            <a:ext cx="6993443"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Was that consent?</a:t>
            </a:r>
          </a:p>
        </p:txBody>
      </p:sp>
      <p:pic>
        <p:nvPicPr>
          <p:cNvPr id="17" name="Picture 16">
            <a:extLst>
              <a:ext uri="{FF2B5EF4-FFF2-40B4-BE49-F238E27FC236}">
                <a16:creationId xmlns:a16="http://schemas.microsoft.com/office/drawing/2014/main" id="{CA3436DC-5F51-4FFA-9A0D-E9568365E6A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8" name="Footer Placeholder 3">
            <a:extLst>
              <a:ext uri="{FF2B5EF4-FFF2-40B4-BE49-F238E27FC236}">
                <a16:creationId xmlns:a16="http://schemas.microsoft.com/office/drawing/2014/main" id="{ED62FCB2-2307-4202-9400-DCB685D49151}"/>
              </a:ext>
            </a:extLst>
          </p:cNvPr>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289787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5747</Words>
  <Application>Microsoft Macintosh PowerPoint</Application>
  <PresentationFormat>Widescreen</PresentationFormat>
  <Paragraphs>487</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Comic Sans MS</vt:lpstr>
      <vt:lpstr>Tahoma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dc:creator>
  <cp:lastModifiedBy>Eric Castro</cp:lastModifiedBy>
  <cp:revision>28</cp:revision>
  <dcterms:created xsi:type="dcterms:W3CDTF">2022-01-04T17:43:24Z</dcterms:created>
  <dcterms:modified xsi:type="dcterms:W3CDTF">2026-05-01T19:08:43Z</dcterms:modified>
</cp:coreProperties>
</file>