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402" r:id="rId3"/>
    <p:sldId id="259" r:id="rId4"/>
    <p:sldId id="258" r:id="rId5"/>
    <p:sldId id="403" r:id="rId6"/>
    <p:sldId id="404" r:id="rId7"/>
    <p:sldId id="405" r:id="rId8"/>
    <p:sldId id="407" r:id="rId9"/>
    <p:sldId id="406" r:id="rId10"/>
    <p:sldId id="422" r:id="rId11"/>
    <p:sldId id="429" r:id="rId12"/>
    <p:sldId id="409" r:id="rId13"/>
    <p:sldId id="410" r:id="rId14"/>
    <p:sldId id="411" r:id="rId15"/>
    <p:sldId id="412" r:id="rId16"/>
    <p:sldId id="272" r:id="rId17"/>
    <p:sldId id="430" r:id="rId18"/>
    <p:sldId id="413" r:id="rId19"/>
    <p:sldId id="414" r:id="rId20"/>
    <p:sldId id="415" r:id="rId21"/>
    <p:sldId id="431" r:id="rId22"/>
    <p:sldId id="416" r:id="rId23"/>
    <p:sldId id="417" r:id="rId24"/>
    <p:sldId id="418" r:id="rId25"/>
    <p:sldId id="419" r:id="rId26"/>
    <p:sldId id="420" r:id="rId27"/>
    <p:sldId id="421" r:id="rId28"/>
    <p:sldId id="428" r:id="rId29"/>
    <p:sldId id="427" r:id="rId30"/>
    <p:sldId id="382" r:id="rId31"/>
    <p:sldId id="290" r:id="rId32"/>
    <p:sldId id="291" r:id="rId33"/>
    <p:sldId id="293" r:id="rId34"/>
    <p:sldId id="383" r:id="rId35"/>
    <p:sldId id="295" r:id="rId36"/>
    <p:sldId id="432" r:id="rId37"/>
    <p:sldId id="43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Westmore" initials="MW" lastIdx="1" clrIdx="0">
    <p:extLst>
      <p:ext uri="{19B8F6BF-5375-455C-9EA6-DF929625EA0E}">
        <p15:presenceInfo xmlns:p15="http://schemas.microsoft.com/office/powerpoint/2012/main" userId="S-1-5-21-1616849034-2007720754-1845911597-111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89" autoAdjust="0"/>
    <p:restoredTop sz="54863" autoAdjust="0"/>
  </p:normalViewPr>
  <p:slideViewPr>
    <p:cSldViewPr snapToGrid="0">
      <p:cViewPr varScale="1">
        <p:scale>
          <a:sx n="74" d="100"/>
          <a:sy n="74" d="100"/>
        </p:scale>
        <p:origin x="2504" y="16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861-0A22-49CD-B42B-2B42973D0870}" type="datetimeFigureOut">
              <a:rPr lang="en-US" smtClean="0"/>
              <a:t>5/1/26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A58B-7F68-4F22-A5B3-354C37D900B1}" type="slidenum">
              <a:rPr lang="en-US" smtClean="0"/>
              <a:t>‹#›</a:t>
            </a:fld>
            <a:endParaRPr lang="en-US" dirty="0"/>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Repetition is beneficial for learning. Take time to review the last </a:t>
            </a:r>
            <a:r>
              <a:rPr lang="en-US" sz="1200" i="1" kern="1200" dirty="0">
                <a:solidFill>
                  <a:schemeClr val="tx1"/>
                </a:solidFill>
                <a:effectLst/>
                <a:latin typeface="+mn-lt"/>
                <a:ea typeface="+mn-ea"/>
                <a:cs typeface="+mn-cs"/>
              </a:rPr>
              <a:t>My Rights My Life</a:t>
            </a:r>
            <a:r>
              <a:rPr lang="en-US" sz="1200" kern="1200" dirty="0">
                <a:solidFill>
                  <a:schemeClr val="tx1"/>
                </a:solidFill>
                <a:effectLst/>
                <a:latin typeface="+mn-lt"/>
                <a:ea typeface="+mn-ea"/>
                <a:cs typeface="+mn-cs"/>
              </a:rPr>
              <a:t> class you taught prior to beginning this session. You can also answer any private questions students submitted on notecards during your previous class session.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Today in class we are going to talk about healthy relationships.</a:t>
            </a:r>
            <a:r>
              <a:rPr lang="en-US" sz="1200" i="1" kern="1200" baseline="0" dirty="0">
                <a:solidFill>
                  <a:schemeClr val="tx1"/>
                </a:solidFill>
                <a:effectLst/>
                <a:latin typeface="+mn-lt"/>
                <a:ea typeface="+mn-ea"/>
                <a:cs typeface="+mn-cs"/>
              </a:rPr>
              <a:t> We’ll talk about four parts of a healthy relationship, and you’ll practice deciding if something is healthy or unhealthy. </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a:t>
            </a:fld>
            <a:endParaRPr lang="en-US" dirty="0"/>
          </a:p>
        </p:txBody>
      </p:sp>
    </p:spTree>
    <p:extLst>
      <p:ext uri="{BB962C8B-B14F-4D97-AF65-F5344CB8AC3E}">
        <p14:creationId xmlns:p14="http://schemas.microsoft.com/office/powerpoint/2010/main" val="381148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If you ever feel physically or emotionally unsafe in your relationships, it is not your fault. You did</a:t>
            </a:r>
            <a:r>
              <a:rPr lang="en-US" i="1" baseline="0" dirty="0"/>
              <a:t> not do anything wrong, and you can get help. You can get help by talking to an adult from your inner green circle of trust</a:t>
            </a:r>
            <a:r>
              <a:rPr lang="en-US" i="1" dirty="0"/>
              <a:t>. </a:t>
            </a:r>
            <a:r>
              <a:rPr lang="en-US" i="1" baseline="0" dirty="0"/>
              <a:t>Who is one adult you could talk to if you feel unsafe in your relationships?</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r>
              <a:rPr lang="en-US" i="0" baseline="0" dirty="0"/>
              <a:t>Go around and ask each student to share the name of one adult they trust who could help if they feel unsafe.</a:t>
            </a:r>
          </a:p>
        </p:txBody>
      </p:sp>
      <p:sp>
        <p:nvSpPr>
          <p:cNvPr id="4" name="Slide Number Placeholder 3"/>
          <p:cNvSpPr>
            <a:spLocks noGrp="1"/>
          </p:cNvSpPr>
          <p:nvPr>
            <p:ph type="sldNum" sz="quarter" idx="10"/>
          </p:nvPr>
        </p:nvSpPr>
        <p:spPr/>
        <p:txBody>
          <a:bodyPr/>
          <a:lstStyle/>
          <a:p>
            <a:fld id="{68BAA58B-7F68-4F22-A5B3-354C37D900B1}" type="slidenum">
              <a:rPr lang="en-US" smtClean="0"/>
              <a:t>10</a:t>
            </a:fld>
            <a:endParaRPr lang="en-US" dirty="0"/>
          </a:p>
        </p:txBody>
      </p:sp>
    </p:spTree>
    <p:extLst>
      <p:ext uri="{BB962C8B-B14F-4D97-AF65-F5344CB8AC3E}">
        <p14:creationId xmlns:p14="http://schemas.microsoft.com/office/powerpoint/2010/main" val="3098708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Now let’s talk about the second part of a healthy relationship.</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11</a:t>
            </a:fld>
            <a:endParaRPr lang="en-US" dirty="0"/>
          </a:p>
        </p:txBody>
      </p:sp>
    </p:spTree>
    <p:extLst>
      <p:ext uri="{BB962C8B-B14F-4D97-AF65-F5344CB8AC3E}">
        <p14:creationId xmlns:p14="http://schemas.microsoft.com/office/powerpoint/2010/main" val="4113470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Say: </a:t>
            </a:r>
            <a:r>
              <a:rPr lang="en-US" sz="1200" b="0" i="1" u="none" strike="noStrike" kern="1200" dirty="0">
                <a:solidFill>
                  <a:schemeClr val="tx1"/>
                </a:solidFill>
                <a:effectLst/>
                <a:latin typeface="+mn-lt"/>
                <a:ea typeface="+mn-ea"/>
                <a:cs typeface="+mn-cs"/>
              </a:rPr>
              <a:t>The second thing you need for a healthy relationship is respect. Respect means that you can be exactly who you are, and people will not make fun of you for it. Respect also means that other people</a:t>
            </a:r>
            <a:r>
              <a:rPr lang="en-US" sz="1200" b="0" i="1" u="none" strike="noStrike" kern="1200" baseline="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listen to you and will follow the</a:t>
            </a:r>
            <a:r>
              <a:rPr lang="en-US" sz="1200" b="0" i="1" u="none" strike="noStrike" kern="1200" baseline="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boundaries you set. If you tell them no, what should they do? </a:t>
            </a:r>
          </a:p>
          <a:p>
            <a:endParaRPr lang="en-US" sz="1200" b="0" i="0" u="none" strike="noStrike" kern="1200" dirty="0">
              <a:solidFill>
                <a:schemeClr val="tx1"/>
              </a:solidFill>
              <a:effectLst/>
              <a:latin typeface="+mn-lt"/>
              <a:ea typeface="+mn-ea"/>
              <a:cs typeface="+mn-cs"/>
            </a:endParaRPr>
          </a:p>
          <a:p>
            <a:r>
              <a:rPr lang="en-US" i="0" dirty="0"/>
              <a:t>Give students enough time to process the question and make their decisions. </a:t>
            </a:r>
            <a:r>
              <a:rPr lang="en-US" i="0" baseline="0" dirty="0"/>
              <a:t> </a:t>
            </a:r>
          </a:p>
          <a:p>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Say: </a:t>
            </a:r>
            <a:r>
              <a:rPr lang="en-US" sz="1200" b="0" i="1" u="none" strike="noStrike" kern="1200" dirty="0">
                <a:solidFill>
                  <a:schemeClr val="tx1"/>
                </a:solidFill>
                <a:effectLst/>
                <a:latin typeface="+mn-lt"/>
                <a:ea typeface="+mn-ea"/>
                <a:cs typeface="+mn-cs"/>
              </a:rPr>
              <a:t>They should stop right away and back off. </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12</a:t>
            </a:fld>
            <a:endParaRPr lang="en-US" dirty="0"/>
          </a:p>
        </p:txBody>
      </p:sp>
    </p:spTree>
    <p:extLst>
      <p:ext uri="{BB962C8B-B14F-4D97-AF65-F5344CB8AC3E}">
        <p14:creationId xmlns:p14="http://schemas.microsoft.com/office/powerpoint/2010/main" val="481026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14425"/>
            <a:ext cx="5486400" cy="3086100"/>
          </a:xfrm>
        </p:spPr>
      </p:sp>
      <p:sp>
        <p:nvSpPr>
          <p:cNvPr id="3" name="Notes Placeholder 2"/>
          <p:cNvSpPr>
            <a:spLocks noGrp="1"/>
          </p:cNvSpPr>
          <p:nvPr>
            <p:ph type="body" idx="1"/>
          </p:nvPr>
        </p:nvSpPr>
        <p:spPr/>
        <p:txBody>
          <a:bodyPr/>
          <a:lstStyle/>
          <a:p>
            <a:r>
              <a:rPr lang="en-US" dirty="0"/>
              <a:t>Say: </a:t>
            </a:r>
            <a:r>
              <a:rPr lang="en-US" i="1" dirty="0"/>
              <a:t>Your</a:t>
            </a:r>
            <a:r>
              <a:rPr lang="en-US" i="1" baseline="0" dirty="0"/>
              <a:t> friend makes fun of you for watching cartoons. </a:t>
            </a:r>
            <a:r>
              <a:rPr lang="en-US" i="1" dirty="0"/>
              <a:t>Is</a:t>
            </a:r>
            <a:r>
              <a:rPr lang="en-US" i="1" baseline="0" dirty="0"/>
              <a:t> this respect? Give a thumbs up for yes and a thumbs down for no.</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dirty="0"/>
          </a:p>
          <a:p>
            <a:r>
              <a:rPr lang="en-US" dirty="0"/>
              <a:t>Say: </a:t>
            </a:r>
            <a:r>
              <a:rPr lang="en-US" i="1" dirty="0"/>
              <a:t>No, this is not respect.</a:t>
            </a:r>
            <a:r>
              <a:rPr lang="en-US" i="1" baseline="0" dirty="0"/>
              <a:t> The people you have relationships with should like you for who you are. If you like cartoons, that’s awesome! It’s not cool to make people feel bad about what they like or who they are.</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13</a:t>
            </a:fld>
            <a:endParaRPr lang="en-US" dirty="0"/>
          </a:p>
        </p:txBody>
      </p:sp>
    </p:spTree>
    <p:extLst>
      <p:ext uri="{BB962C8B-B14F-4D97-AF65-F5344CB8AC3E}">
        <p14:creationId xmlns:p14="http://schemas.microsoft.com/office/powerpoint/2010/main" val="2397294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Your</a:t>
            </a:r>
            <a:r>
              <a:rPr lang="en-US" i="1" baseline="0" dirty="0"/>
              <a:t> support staff asks for your consent before helping you get dressed in the morning. </a:t>
            </a:r>
            <a:r>
              <a:rPr lang="en-US" i="1" dirty="0"/>
              <a:t>Is</a:t>
            </a:r>
            <a:r>
              <a:rPr lang="en-US" i="1" baseline="0" dirty="0"/>
              <a:t> this respect? Give a thumbs up for yes and a thumbs down for no.</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dirty="0"/>
          </a:p>
          <a:p>
            <a:r>
              <a:rPr lang="en-US" dirty="0"/>
              <a:t>Say: </a:t>
            </a:r>
            <a:r>
              <a:rPr lang="en-US" i="1" dirty="0"/>
              <a:t>Yes, this is respect. They are</a:t>
            </a:r>
            <a:r>
              <a:rPr lang="en-US" i="1" baseline="0" dirty="0"/>
              <a:t> using the Consent Check-In Tool!</a:t>
            </a:r>
            <a:r>
              <a:rPr lang="en-US" i="1" dirty="0"/>
              <a:t> Even if it</a:t>
            </a:r>
            <a:r>
              <a:rPr lang="en-US" i="1" baseline="0" dirty="0"/>
              <a:t> is someone’s job to help you, they still need to respect your boundaries. </a:t>
            </a:r>
          </a:p>
          <a:p>
            <a:endParaRPr lang="en-US" i="1" dirty="0"/>
          </a:p>
          <a:p>
            <a:r>
              <a:rPr lang="en-US" i="1" baseline="0" dirty="0"/>
              <a:t>They should still ask you how you want to be helped. They should get your consent any time they are going to touch your body. </a:t>
            </a:r>
          </a:p>
          <a:p>
            <a:endParaRPr lang="en-US" i="1" baseline="0" dirty="0"/>
          </a:p>
          <a:p>
            <a:r>
              <a:rPr lang="en-US" i="1" baseline="0" dirty="0"/>
              <a:t>If anyone touches your body in a way you don’t like, it’s not your fault. You can get help. If you have a support staff who helps you get bathed and dressed, or if they help you use the bathroom, they still shouldn’t touch you in a way you don’t like. If they touch you in a way you don’t like, tell an adult in your inner green circle of trust right away.</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14</a:t>
            </a:fld>
            <a:endParaRPr lang="en-US" dirty="0"/>
          </a:p>
        </p:txBody>
      </p:sp>
    </p:spTree>
    <p:extLst>
      <p:ext uri="{BB962C8B-B14F-4D97-AF65-F5344CB8AC3E}">
        <p14:creationId xmlns:p14="http://schemas.microsoft.com/office/powerpoint/2010/main" val="1621685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284663"/>
          </a:xfrm>
        </p:spPr>
        <p:txBody>
          <a:bodyPr/>
          <a:lstStyle/>
          <a:p>
            <a:r>
              <a:rPr lang="en-US" dirty="0"/>
              <a:t>Say: </a:t>
            </a:r>
            <a:r>
              <a:rPr lang="en-US" i="1" dirty="0"/>
              <a:t>Let’s review what</a:t>
            </a:r>
            <a:r>
              <a:rPr lang="en-US" i="1" baseline="0" dirty="0"/>
              <a:t> you can do if someone is being disrespectful. If someone is not respecting you, that’s not cool. That’s a boundary crossing. Remember, any time someone does something that crosses your boundaries, you have the right to say NO! Can you all show me how you can say no with your voice, signs, and body?</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r>
              <a:rPr lang="en-US" i="0" baseline="0" dirty="0"/>
              <a:t>Encourage students to practice saying no assertively, showing no with their signs, or doing things like turning or walking away.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Say: </a:t>
            </a:r>
            <a:r>
              <a:rPr lang="en-US" i="1" baseline="0" dirty="0"/>
              <a:t>Another way to set your boundaries is to use the I Statement Tool. Let’s think about an example from </a:t>
            </a:r>
            <a:r>
              <a:rPr lang="en-US" b="0" i="1" strike="noStrike" baseline="0" dirty="0"/>
              <a:t>earlier. If</a:t>
            </a:r>
            <a:r>
              <a:rPr lang="en-US" i="1" baseline="0" dirty="0"/>
              <a:t> your friend is making fun of you for watching cartoons, what is an I statement you could use to talk to them about it?</a:t>
            </a:r>
            <a:endParaRPr lang="en-US" dirty="0"/>
          </a:p>
          <a:p>
            <a:endParaRPr lang="en-US" dirty="0"/>
          </a:p>
          <a:p>
            <a:r>
              <a:rPr lang="en-US" i="0" dirty="0"/>
              <a:t>Give students enough time to process the question and make their decisions. </a:t>
            </a:r>
            <a:r>
              <a:rPr lang="en-US" i="0" baseline="0" dirty="0"/>
              <a:t> Sample I statements are included below:</a:t>
            </a:r>
          </a:p>
          <a:p>
            <a:pPr marL="171450" indent="-171450">
              <a:buFont typeface="Arial" panose="020B0604020202020204" pitchFamily="34" charset="0"/>
              <a:buChar char="•"/>
            </a:pPr>
            <a:r>
              <a:rPr lang="en-US" i="0" baseline="0" dirty="0"/>
              <a:t>I feel sad when you make fun of me.</a:t>
            </a:r>
          </a:p>
          <a:p>
            <a:pPr marL="171450" indent="-171450">
              <a:buFont typeface="Arial" panose="020B0604020202020204" pitchFamily="34" charset="0"/>
              <a:buChar char="•"/>
            </a:pPr>
            <a:r>
              <a:rPr lang="en-US" i="0" baseline="0" dirty="0"/>
              <a:t>I want you to respect me.</a:t>
            </a:r>
          </a:p>
          <a:p>
            <a:pPr marL="171450" indent="-171450">
              <a:buFont typeface="Arial" panose="020B0604020202020204" pitchFamily="34" charset="0"/>
              <a:buChar char="•"/>
            </a:pPr>
            <a:r>
              <a:rPr lang="en-US" i="0" baseline="0" dirty="0"/>
              <a:t>I need you to be nice to me.</a:t>
            </a:r>
          </a:p>
          <a:p>
            <a:pPr marL="171450" indent="-171450">
              <a:buFont typeface="Arial" panose="020B0604020202020204" pitchFamily="34" charset="0"/>
              <a:buChar char="•"/>
            </a:pPr>
            <a:endParaRPr lang="en-US" i="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0" baseline="0" dirty="0"/>
              <a:t>Say: </a:t>
            </a:r>
            <a:r>
              <a:rPr lang="en-US" i="1" baseline="0" dirty="0"/>
              <a:t>If you have said no or used an I statement, and the person keeps crossing your boundaries, talk to an adult in your inner green circle of trust for help.</a:t>
            </a:r>
            <a:endParaRPr lang="en-US" i="0"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15</a:t>
            </a:fld>
            <a:endParaRPr lang="en-US" dirty="0"/>
          </a:p>
        </p:txBody>
      </p:sp>
    </p:spTree>
    <p:extLst>
      <p:ext uri="{BB962C8B-B14F-4D97-AF65-F5344CB8AC3E}">
        <p14:creationId xmlns:p14="http://schemas.microsoft.com/office/powerpoint/2010/main" val="3236859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5027930"/>
          </a:xfrm>
        </p:spPr>
        <p:txBody>
          <a:bodyPr/>
          <a:lstStyle/>
          <a:p>
            <a:r>
              <a:rPr lang="en-US" dirty="0"/>
              <a:t>Say: </a:t>
            </a:r>
            <a:r>
              <a:rPr lang="en-US" i="1" dirty="0"/>
              <a:t>That</a:t>
            </a:r>
            <a:r>
              <a:rPr lang="en-US" i="1" baseline="0" dirty="0"/>
              <a:t> was a lot of information, and you all are doing an amazing job! Every week in class we will take a brain break in the middle. This is a chance to move a little and take a break from thinking!</a:t>
            </a:r>
          </a:p>
          <a:p>
            <a:endParaRPr lang="en-US" dirty="0"/>
          </a:p>
          <a:p>
            <a:r>
              <a:rPr lang="en-US" dirty="0"/>
              <a:t>Below are three ideas to give students a quick opportunity for a brain break. You are also welcome to come up with your own ideas for brain breaks that work best for your class.</a:t>
            </a:r>
          </a:p>
          <a:p>
            <a:endParaRPr lang="en-US" dirty="0"/>
          </a:p>
          <a:p>
            <a:r>
              <a:rPr lang="en-US" b="1" dirty="0"/>
              <a:t>Five finger breathing</a:t>
            </a:r>
          </a:p>
          <a:p>
            <a:r>
              <a:rPr lang="en-US" b="0" dirty="0"/>
              <a:t>For this exercise, have all students place</a:t>
            </a:r>
            <a:r>
              <a:rPr lang="en-US" b="0" baseline="0" dirty="0"/>
              <a:t> their hand in front of their chest with their five fingers spread out. Next, use the pointer finger of the other hand to trace up and down each of the five fingers, beginning with the thumb. As students trace up a finger, they will breathe in. As they trace down a finger, they will breathe out. When students breathe out on the pinky finger, you can tell them to shake out their hands and arms. As the school year goes on, you can ask students to lead this exercise for their peers.</a:t>
            </a:r>
          </a:p>
          <a:p>
            <a:endParaRPr lang="en-US" b="0" baseline="0" dirty="0"/>
          </a:p>
          <a:p>
            <a:r>
              <a:rPr lang="en-US" b="0" baseline="0" dirty="0"/>
              <a:t>If this exercise is physically inaccessible for your class, you can also model the hand tracing for students while they breathe in and out.</a:t>
            </a:r>
          </a:p>
          <a:p>
            <a:endParaRPr lang="en-US" b="0" dirty="0"/>
          </a:p>
          <a:p>
            <a:r>
              <a:rPr lang="en-US" b="1" dirty="0"/>
              <a:t>Stretch break</a:t>
            </a:r>
          </a:p>
          <a:p>
            <a:r>
              <a:rPr lang="en-US" b="0" dirty="0"/>
              <a:t>Lead students through</a:t>
            </a:r>
            <a:r>
              <a:rPr lang="en-US" b="0" baseline="0" dirty="0"/>
              <a:t> a series of basic stretches. These can be completed in a chair, or while standing up, depending on the accommodation needs of your class. Some ideas include reaching toward the ceiling, stretching one arm at a time across the chest, reaching toward toes, turning head from side to side, etc. Ask students to hold a pose while you count to ten. As the school year goes on, you can ask students to lead stretches for their peers.</a:t>
            </a:r>
          </a:p>
          <a:p>
            <a:endParaRPr lang="en-US" b="0" dirty="0"/>
          </a:p>
          <a:p>
            <a:r>
              <a:rPr lang="en-US" b="1" dirty="0"/>
              <a:t>Dance party</a:t>
            </a:r>
          </a:p>
          <a:p>
            <a:r>
              <a:rPr lang="en-US" b="0" dirty="0"/>
              <a:t>If your class likes to dance, you can put on a short song for them to dance to.</a:t>
            </a:r>
            <a:r>
              <a:rPr lang="en-US" b="0" baseline="0" dirty="0"/>
              <a:t> </a:t>
            </a:r>
            <a:r>
              <a:rPr lang="en-US" b="0" baseline="0"/>
              <a:t>This is especially effective if you are able to find a song that relates to the theme for that week’s class. </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16</a:t>
            </a:fld>
            <a:endParaRPr lang="en-US" dirty="0"/>
          </a:p>
        </p:txBody>
      </p:sp>
    </p:spTree>
    <p:extLst>
      <p:ext uri="{BB962C8B-B14F-4D97-AF65-F5344CB8AC3E}">
        <p14:creationId xmlns:p14="http://schemas.microsoft.com/office/powerpoint/2010/main" val="3898501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Let’s move on to the third part of healthy relationships:</a:t>
            </a:r>
            <a:r>
              <a:rPr lang="en-US" sz="1200" i="1" kern="1200" baseline="0" dirty="0">
                <a:solidFill>
                  <a:schemeClr val="tx1"/>
                </a:solidFill>
                <a:effectLst/>
                <a:latin typeface="+mn-lt"/>
                <a:ea typeface="+mn-ea"/>
                <a:cs typeface="+mn-cs"/>
              </a:rPr>
              <a:t> equality.</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17</a:t>
            </a:fld>
            <a:endParaRPr lang="en-US" dirty="0"/>
          </a:p>
        </p:txBody>
      </p:sp>
    </p:spTree>
    <p:extLst>
      <p:ext uri="{BB962C8B-B14F-4D97-AF65-F5344CB8AC3E}">
        <p14:creationId xmlns:p14="http://schemas.microsoft.com/office/powerpoint/2010/main" val="2255229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Say: </a:t>
            </a:r>
            <a:r>
              <a:rPr lang="en-US" sz="1200" b="0" i="1" u="none" strike="noStrike" kern="1200" dirty="0">
                <a:solidFill>
                  <a:schemeClr val="tx1"/>
                </a:solidFill>
                <a:effectLst/>
                <a:latin typeface="+mn-lt"/>
                <a:ea typeface="+mn-ea"/>
                <a:cs typeface="+mn-cs"/>
              </a:rPr>
              <a:t>The next part of a healthy relationship is equality. Equality means that both people give things and get things in the relationship. You and the other person will make choices</a:t>
            </a:r>
            <a:r>
              <a:rPr lang="en-US" sz="1200" b="0" i="1" u="none" strike="noStrike" kern="1200" baseline="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together.</a:t>
            </a:r>
            <a:r>
              <a:rPr lang="en-US" sz="1200" b="0" i="1" u="none" strike="noStrike" kern="1200" baseline="0" dirty="0">
                <a:solidFill>
                  <a:schemeClr val="tx1"/>
                </a:solidFill>
                <a:effectLst/>
                <a:latin typeface="+mn-lt"/>
                <a:ea typeface="+mn-ea"/>
                <a:cs typeface="+mn-cs"/>
              </a:rPr>
              <a:t> </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18</a:t>
            </a:fld>
            <a:endParaRPr lang="en-US" dirty="0"/>
          </a:p>
        </p:txBody>
      </p:sp>
    </p:spTree>
    <p:extLst>
      <p:ext uri="{BB962C8B-B14F-4D97-AF65-F5344CB8AC3E}">
        <p14:creationId xmlns:p14="http://schemas.microsoft.com/office/powerpoint/2010/main" val="2141256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Your</a:t>
            </a:r>
            <a:r>
              <a:rPr lang="en-US" i="1" baseline="0" dirty="0"/>
              <a:t> brother bosses you around, always telling you what to do. </a:t>
            </a:r>
            <a:r>
              <a:rPr lang="en-US" i="1" dirty="0"/>
              <a:t>Is</a:t>
            </a:r>
            <a:r>
              <a:rPr lang="en-US" i="1" baseline="0" dirty="0"/>
              <a:t> this equal? Give a thumbs up for yes and a thumbs down for no.</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dirty="0"/>
          </a:p>
          <a:p>
            <a:r>
              <a:rPr lang="en-US" dirty="0"/>
              <a:t>Say: </a:t>
            </a:r>
            <a:r>
              <a:rPr lang="en-US" i="1" dirty="0"/>
              <a:t>No, this is not equal. Your</a:t>
            </a:r>
            <a:r>
              <a:rPr lang="en-US" i="1" baseline="0" dirty="0"/>
              <a:t> brother is not the boss of you. He should not tell you what to do.</a:t>
            </a:r>
          </a:p>
        </p:txBody>
      </p:sp>
      <p:sp>
        <p:nvSpPr>
          <p:cNvPr id="4" name="Slide Number Placeholder 3"/>
          <p:cNvSpPr>
            <a:spLocks noGrp="1"/>
          </p:cNvSpPr>
          <p:nvPr>
            <p:ph type="sldNum" sz="quarter" idx="10"/>
          </p:nvPr>
        </p:nvSpPr>
        <p:spPr/>
        <p:txBody>
          <a:bodyPr/>
          <a:lstStyle/>
          <a:p>
            <a:fld id="{68BAA58B-7F68-4F22-A5B3-354C37D900B1}" type="slidenum">
              <a:rPr lang="en-US" smtClean="0"/>
              <a:t>19</a:t>
            </a:fld>
            <a:endParaRPr lang="en-US" dirty="0"/>
          </a:p>
        </p:txBody>
      </p:sp>
    </p:spTree>
    <p:extLst>
      <p:ext uri="{BB962C8B-B14F-4D97-AF65-F5344CB8AC3E}">
        <p14:creationId xmlns:p14="http://schemas.microsoft.com/office/powerpoint/2010/main" val="2340824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3573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the large class Healthy Relationship Toolbox to review the Healthy Relationship Tools (I Statement, Relationship Map, NO!, and Consent Check-In). You can ask students to pull off one tool at a time and discuss what it is and how it is used. It can be particularly helpful for this review if you give students specific scenarios to think through. For example, you might ask, “If your friend lies to you, what is one I Statement you could use to tell your friend how you feel?” You may even consider using examples of situations that have</a:t>
            </a:r>
            <a:r>
              <a:rPr lang="en-US" sz="1200" kern="1200" baseline="0" dirty="0">
                <a:solidFill>
                  <a:schemeClr val="tx1"/>
                </a:solidFill>
                <a:effectLst/>
                <a:latin typeface="+mn-lt"/>
                <a:ea typeface="+mn-ea"/>
                <a:cs typeface="+mn-cs"/>
              </a:rPr>
              <a:t> recently </a:t>
            </a:r>
            <a:r>
              <a:rPr lang="en-US" sz="1200" kern="1200" dirty="0">
                <a:solidFill>
                  <a:schemeClr val="tx1"/>
                </a:solidFill>
                <a:effectLst/>
                <a:latin typeface="+mn-lt"/>
                <a:ea typeface="+mn-ea"/>
                <a:cs typeface="+mn-cs"/>
              </a:rPr>
              <a:t>occurred in your classroom,</a:t>
            </a:r>
            <a:r>
              <a:rPr lang="en-US" sz="1200" kern="1200" baseline="0" dirty="0">
                <a:solidFill>
                  <a:schemeClr val="tx1"/>
                </a:solidFill>
                <a:effectLst/>
                <a:latin typeface="+mn-lt"/>
                <a:ea typeface="+mn-ea"/>
                <a:cs typeface="+mn-cs"/>
              </a:rPr>
              <a:t> as long as doing so does not break student confidentiality</a:t>
            </a:r>
            <a:r>
              <a:rPr lang="en-US" sz="1200" kern="1200" dirty="0">
                <a:solidFill>
                  <a:schemeClr val="tx1"/>
                </a:solidFill>
                <a:effectLst/>
                <a:latin typeface="+mn-lt"/>
                <a:ea typeface="+mn-ea"/>
                <a:cs typeface="+mn-cs"/>
              </a:rPr>
              <a:t>. </a:t>
            </a:r>
            <a:r>
              <a:rPr lang="en-US" sz="1200" b="0" kern="1200" dirty="0">
                <a:solidFill>
                  <a:srgbClr val="FF0000"/>
                </a:solidFill>
                <a:effectLst/>
                <a:latin typeface="+mn-lt"/>
                <a:ea typeface="+mn-ea"/>
                <a:cs typeface="+mn-cs"/>
              </a:rPr>
              <a:t>You can also ask students to connect the toolbox</a:t>
            </a:r>
            <a:r>
              <a:rPr lang="en-US" sz="1200" b="0" kern="1200" baseline="0" dirty="0">
                <a:solidFill>
                  <a:srgbClr val="FF0000"/>
                </a:solidFill>
                <a:effectLst/>
                <a:latin typeface="+mn-lt"/>
                <a:ea typeface="+mn-ea"/>
                <a:cs typeface="+mn-cs"/>
              </a:rPr>
              <a:t> tools to their current relationships. You might say, “Can anyone volunteer and tell me about something going on in your life right now that the toolbox could help you with?”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rgbClr val="FF0000"/>
                </a:solidFill>
                <a:effectLst/>
                <a:latin typeface="+mn-lt"/>
                <a:ea typeface="+mn-ea"/>
                <a:cs typeface="+mn-cs"/>
              </a:rPr>
              <a:t>If yo</a:t>
            </a:r>
            <a:r>
              <a:rPr lang="en-US" dirty="0">
                <a:solidFill>
                  <a:srgbClr val="FF0000"/>
                </a:solidFill>
              </a:rPr>
              <a:t>u invite the discussion, remind students about mandatory reporting should a student decide to talk about abuse happening to them in a current relationship.</a:t>
            </a:r>
            <a:endParaRPr lang="en-US" b="0" dirty="0">
              <a:solidFill>
                <a:srgbClr val="FF0000"/>
              </a:solidFill>
              <a:effectLst/>
            </a:endParaRPr>
          </a:p>
          <a:p>
            <a:endParaRPr lang="en-US" dirty="0"/>
          </a:p>
          <a:p>
            <a:r>
              <a:rPr lang="en-US" dirty="0"/>
              <a:t>Instructions</a:t>
            </a:r>
            <a:r>
              <a:rPr lang="en-US" baseline="0" dirty="0"/>
              <a:t> for how to use each</a:t>
            </a:r>
            <a:r>
              <a:rPr lang="en-US" dirty="0"/>
              <a:t> Healthy Relationship</a:t>
            </a:r>
            <a:r>
              <a:rPr lang="en-US" baseline="0" dirty="0"/>
              <a:t> Tool can be found in the following classes:</a:t>
            </a:r>
          </a:p>
          <a:p>
            <a:pPr marL="171450" indent="-171450">
              <a:buFont typeface="Arial" panose="020B0604020202020204" pitchFamily="34" charset="0"/>
              <a:buChar char="•"/>
            </a:pPr>
            <a:r>
              <a:rPr lang="en-US" b="1" baseline="0" dirty="0"/>
              <a:t>I Statements</a:t>
            </a:r>
            <a:r>
              <a:rPr lang="en-US" b="0" baseline="0" dirty="0"/>
              <a:t>: Classes 2 and 3</a:t>
            </a:r>
          </a:p>
          <a:p>
            <a:pPr marL="171450" indent="-171450">
              <a:buFont typeface="Arial" panose="020B0604020202020204" pitchFamily="34" charset="0"/>
              <a:buChar char="•"/>
            </a:pPr>
            <a:r>
              <a:rPr lang="en-US" b="1" baseline="0" dirty="0"/>
              <a:t>Relationship Map</a:t>
            </a:r>
            <a:r>
              <a:rPr lang="en-US" b="0" baseline="0" dirty="0"/>
              <a:t>: Class 4</a:t>
            </a:r>
          </a:p>
          <a:p>
            <a:pPr marL="171450" indent="-171450">
              <a:buFont typeface="Arial" panose="020B0604020202020204" pitchFamily="34" charset="0"/>
              <a:buChar char="•"/>
            </a:pPr>
            <a:r>
              <a:rPr lang="en-US" b="1" baseline="0" dirty="0"/>
              <a:t>NO!: </a:t>
            </a:r>
            <a:r>
              <a:rPr lang="en-US" b="0" baseline="0" dirty="0"/>
              <a:t>Class 5</a:t>
            </a:r>
          </a:p>
          <a:p>
            <a:pPr marL="171450" indent="-171450">
              <a:buFont typeface="Arial" panose="020B0604020202020204" pitchFamily="34" charset="0"/>
              <a:buChar char="•"/>
            </a:pPr>
            <a:r>
              <a:rPr lang="en-US" b="1" baseline="0" dirty="0"/>
              <a:t>Consent Check-In: </a:t>
            </a:r>
            <a:r>
              <a:rPr lang="en-US" b="0" baseline="0" dirty="0"/>
              <a:t>Class 6</a:t>
            </a:r>
            <a:endParaRPr lang="en-US" b="1" dirty="0"/>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dirty="0"/>
          </a:p>
        </p:txBody>
      </p:sp>
    </p:spTree>
    <p:extLst>
      <p:ext uri="{BB962C8B-B14F-4D97-AF65-F5344CB8AC3E}">
        <p14:creationId xmlns:p14="http://schemas.microsoft.com/office/powerpoint/2010/main" val="306671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You and your friend take turns choosing where you are going to eat for lunch</a:t>
            </a:r>
            <a:r>
              <a:rPr lang="en-US" i="1" baseline="0" dirty="0"/>
              <a:t>. </a:t>
            </a:r>
            <a:r>
              <a:rPr lang="en-US" i="1" dirty="0"/>
              <a:t>Is</a:t>
            </a:r>
            <a:r>
              <a:rPr lang="en-US" i="1" baseline="0" dirty="0"/>
              <a:t> this equal? Give a thumbs up for yes and a thumbs down for no.</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dirty="0"/>
          </a:p>
          <a:p>
            <a:r>
              <a:rPr lang="en-US" dirty="0"/>
              <a:t>Say: </a:t>
            </a:r>
            <a:r>
              <a:rPr lang="en-US" i="1" dirty="0"/>
              <a:t>Yes, this is equal. You</a:t>
            </a:r>
            <a:r>
              <a:rPr lang="en-US" i="1" baseline="0" dirty="0"/>
              <a:t> and your friend should both get to make choices, or you should take turns making choices. Neither of you is the boss of the other one.</a:t>
            </a:r>
          </a:p>
        </p:txBody>
      </p:sp>
      <p:sp>
        <p:nvSpPr>
          <p:cNvPr id="4" name="Slide Number Placeholder 3"/>
          <p:cNvSpPr>
            <a:spLocks noGrp="1"/>
          </p:cNvSpPr>
          <p:nvPr>
            <p:ph type="sldNum" sz="quarter" idx="10"/>
          </p:nvPr>
        </p:nvSpPr>
        <p:spPr/>
        <p:txBody>
          <a:bodyPr/>
          <a:lstStyle/>
          <a:p>
            <a:fld id="{68BAA58B-7F68-4F22-A5B3-354C37D900B1}" type="slidenum">
              <a:rPr lang="en-US" smtClean="0"/>
              <a:t>20</a:t>
            </a:fld>
            <a:endParaRPr lang="en-US" dirty="0"/>
          </a:p>
        </p:txBody>
      </p:sp>
    </p:spTree>
    <p:extLst>
      <p:ext uri="{BB962C8B-B14F-4D97-AF65-F5344CB8AC3E}">
        <p14:creationId xmlns:p14="http://schemas.microsoft.com/office/powerpoint/2010/main" val="759274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Finally,</a:t>
            </a:r>
            <a:r>
              <a:rPr lang="en-US" sz="1200" i="1" kern="1200" baseline="0" dirty="0">
                <a:solidFill>
                  <a:schemeClr val="tx1"/>
                </a:solidFill>
                <a:effectLst/>
                <a:latin typeface="+mn-lt"/>
                <a:ea typeface="+mn-ea"/>
                <a:cs typeface="+mn-cs"/>
              </a:rPr>
              <a:t> let’s talk about communication.</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21</a:t>
            </a:fld>
            <a:endParaRPr lang="en-US" dirty="0"/>
          </a:p>
        </p:txBody>
      </p:sp>
    </p:spTree>
    <p:extLst>
      <p:ext uri="{BB962C8B-B14F-4D97-AF65-F5344CB8AC3E}">
        <p14:creationId xmlns:p14="http://schemas.microsoft.com/office/powerpoint/2010/main" val="711367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Say: </a:t>
            </a:r>
            <a:r>
              <a:rPr lang="en-US" sz="1200" b="0" i="1" u="none" strike="noStrike" kern="1200" dirty="0">
                <a:solidFill>
                  <a:schemeClr val="tx1"/>
                </a:solidFill>
                <a:effectLst/>
                <a:latin typeface="+mn-lt"/>
                <a:ea typeface="+mn-ea"/>
                <a:cs typeface="+mn-cs"/>
              </a:rPr>
              <a:t>The last part of a healthy relationship is communication. Good communication means that you use I statement</a:t>
            </a:r>
            <a:r>
              <a:rPr lang="en-US" sz="1200" b="0" i="1" u="none" strike="noStrike" kern="1200" baseline="0" dirty="0">
                <a:solidFill>
                  <a:schemeClr val="tx1"/>
                </a:solidFill>
                <a:effectLst/>
                <a:latin typeface="+mn-lt"/>
                <a:ea typeface="+mn-ea"/>
                <a:cs typeface="+mn-cs"/>
              </a:rPr>
              <a:t>s to tell the other person how you feel, what you want, and what you need. It also means that you and the other person</a:t>
            </a:r>
            <a:r>
              <a:rPr lang="en-US" sz="1200" b="0" i="1" u="none" strike="noStrike" kern="1200" dirty="0">
                <a:solidFill>
                  <a:schemeClr val="tx1"/>
                </a:solidFill>
                <a:effectLst/>
                <a:latin typeface="+mn-lt"/>
                <a:ea typeface="+mn-ea"/>
                <a:cs typeface="+mn-cs"/>
              </a:rPr>
              <a:t> really listen to each other.</a:t>
            </a:r>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22</a:t>
            </a:fld>
            <a:endParaRPr lang="en-US" dirty="0"/>
          </a:p>
        </p:txBody>
      </p:sp>
    </p:spTree>
    <p:extLst>
      <p:ext uri="{BB962C8B-B14F-4D97-AF65-F5344CB8AC3E}">
        <p14:creationId xmlns:p14="http://schemas.microsoft.com/office/powerpoint/2010/main" val="1519286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Say:</a:t>
            </a:r>
            <a:r>
              <a:rPr lang="en-US" sz="1200" b="0" i="0" u="none" strike="noStrike" kern="1200" baseline="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One way to let the other person know you are listening is to make eye contact. Not everyone likes to make eye contact though. What are other ways you can show someone that you’re listening?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r>
              <a:rPr lang="en-US" i="0" baseline="0" dirty="0"/>
              <a:t>As students make suggestions, write their ideas on a piece of chart paper. Some sample ideas are included below: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Putting down your 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Paying</a:t>
            </a:r>
            <a:r>
              <a:rPr lang="en-US" sz="1200" b="0" i="0" u="none" strike="noStrike" kern="1200" baseline="0" dirty="0">
                <a:solidFill>
                  <a:schemeClr val="tx1"/>
                </a:solidFill>
                <a:effectLst/>
                <a:latin typeface="+mn-lt"/>
                <a:ea typeface="+mn-ea"/>
                <a:cs typeface="+mn-cs"/>
              </a:rPr>
              <a:t>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effectLst/>
                <a:latin typeface="+mn-lt"/>
                <a:ea typeface="+mn-ea"/>
                <a:cs typeface="+mn-cs"/>
              </a:rPr>
              <a:t>Nodding your head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effectLst/>
                <a:latin typeface="+mn-lt"/>
                <a:ea typeface="+mn-ea"/>
                <a:cs typeface="+mn-cs"/>
              </a:rPr>
              <a:t>Asking questions about the thing the other person is talking about</a:t>
            </a:r>
            <a:endParaRPr lang="en-US" i="0" dirty="0"/>
          </a:p>
        </p:txBody>
      </p:sp>
      <p:sp>
        <p:nvSpPr>
          <p:cNvPr id="4" name="Slide Number Placeholder 3"/>
          <p:cNvSpPr>
            <a:spLocks noGrp="1"/>
          </p:cNvSpPr>
          <p:nvPr>
            <p:ph type="sldNum" sz="quarter" idx="10"/>
          </p:nvPr>
        </p:nvSpPr>
        <p:spPr/>
        <p:txBody>
          <a:bodyPr/>
          <a:lstStyle/>
          <a:p>
            <a:fld id="{68BAA58B-7F68-4F22-A5B3-354C37D900B1}" type="slidenum">
              <a:rPr lang="en-US" smtClean="0"/>
              <a:t>23</a:t>
            </a:fld>
            <a:endParaRPr lang="en-US" dirty="0"/>
          </a:p>
        </p:txBody>
      </p:sp>
    </p:spTree>
    <p:extLst>
      <p:ext uri="{BB962C8B-B14F-4D97-AF65-F5344CB8AC3E}">
        <p14:creationId xmlns:p14="http://schemas.microsoft.com/office/powerpoint/2010/main" val="2285209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Let’s practice! In just a minute, you are going to find a partner. You and your partner are going to practice healthy communication skills. Pick one person to go first. When I say “start,” that person is going to talk about their</a:t>
            </a:r>
            <a:r>
              <a:rPr lang="en-US" sz="1200" i="1" kern="1200" baseline="0" dirty="0">
                <a:solidFill>
                  <a:schemeClr val="tx1"/>
                </a:solidFill>
                <a:effectLst/>
                <a:latin typeface="+mn-lt"/>
                <a:ea typeface="+mn-ea"/>
                <a:cs typeface="+mn-cs"/>
              </a:rPr>
              <a:t> favorite thing to do for fun, such as bowling or making art</a:t>
            </a:r>
            <a:r>
              <a:rPr lang="en-US" sz="1200" i="1" kern="1200" dirty="0">
                <a:solidFill>
                  <a:schemeClr val="tx1"/>
                </a:solidFill>
                <a:effectLst/>
                <a:latin typeface="+mn-lt"/>
                <a:ea typeface="+mn-ea"/>
                <a:cs typeface="+mn-cs"/>
              </a:rPr>
              <a:t>. The other person is going to be an active listener. You can look</a:t>
            </a:r>
            <a:r>
              <a:rPr lang="en-US" sz="1200" i="1" kern="1200" baseline="0" dirty="0">
                <a:solidFill>
                  <a:schemeClr val="tx1"/>
                </a:solidFill>
                <a:effectLst/>
                <a:latin typeface="+mn-lt"/>
                <a:ea typeface="+mn-ea"/>
                <a:cs typeface="+mn-cs"/>
              </a:rPr>
              <a:t> at the list we just made if you need ideas for how to show your partner that you are listening. At the end of the minute, you will switch roles. The other person will get to talk about their favorite thing to do for fun while their partner listens. </a:t>
            </a:r>
            <a:endParaRPr lang="en-US" sz="1100" i="1" kern="1200" dirty="0">
              <a:solidFill>
                <a:schemeClr val="tx1"/>
              </a:solidFill>
              <a:effectLst/>
              <a:latin typeface="+mn-lt"/>
              <a:ea typeface="+mn-ea"/>
              <a:cs typeface="+mn-cs"/>
            </a:endParaRPr>
          </a:p>
          <a:p>
            <a:pPr lvl="0"/>
            <a:endParaRPr lang="en-US" sz="1200" i="1" kern="1200" dirty="0">
              <a:solidFill>
                <a:schemeClr val="tx1"/>
              </a:solidFill>
              <a:effectLst/>
              <a:latin typeface="+mn-lt"/>
              <a:ea typeface="+mn-ea"/>
              <a:cs typeface="+mn-cs"/>
            </a:endParaRPr>
          </a:p>
          <a:p>
            <a:pPr lvl="0"/>
            <a:r>
              <a:rPr lang="en-US" sz="1200" i="0" kern="1200" dirty="0">
                <a:solidFill>
                  <a:schemeClr val="tx1"/>
                </a:solidFill>
                <a:effectLst/>
                <a:latin typeface="+mn-lt"/>
                <a:ea typeface="+mn-ea"/>
                <a:cs typeface="+mn-cs"/>
              </a:rPr>
              <a:t>It might help </a:t>
            </a:r>
            <a:r>
              <a:rPr lang="en-US" sz="1200" b="0" i="0" kern="1200" dirty="0">
                <a:solidFill>
                  <a:schemeClr val="tx1"/>
                </a:solidFill>
                <a:effectLst/>
                <a:latin typeface="+mn-lt"/>
                <a:ea typeface="+mn-ea"/>
                <a:cs typeface="+mn-cs"/>
              </a:rPr>
              <a:t>students</a:t>
            </a:r>
            <a:r>
              <a:rPr lang="en-US" sz="1200" b="0" i="0" kern="1200" baseline="0" dirty="0">
                <a:solidFill>
                  <a:schemeClr val="tx1"/>
                </a:solidFill>
                <a:effectLst/>
                <a:latin typeface="+mn-lt"/>
                <a:ea typeface="+mn-ea"/>
                <a:cs typeface="+mn-cs"/>
              </a:rPr>
              <a:t> understand these directions </a:t>
            </a:r>
            <a:r>
              <a:rPr lang="en-US" sz="1200" i="0" kern="1200" dirty="0">
                <a:solidFill>
                  <a:schemeClr val="tx1"/>
                </a:solidFill>
                <a:effectLst/>
                <a:latin typeface="+mn-lt"/>
                <a:ea typeface="+mn-ea"/>
                <a:cs typeface="+mn-cs"/>
              </a:rPr>
              <a:t>if you and another staff member first role play in front of the class, with one person talking and the other person using active listening skills. </a:t>
            </a:r>
            <a:r>
              <a:rPr lang="en-US" sz="1200" kern="1200" dirty="0">
                <a:solidFill>
                  <a:schemeClr val="tx1"/>
                </a:solidFill>
                <a:effectLst/>
                <a:latin typeface="+mn-lt"/>
                <a:ea typeface="+mn-ea"/>
                <a:cs typeface="+mn-cs"/>
              </a:rPr>
              <a:t>Ask if students have any questions about the directions, and once all questions are answered, tell students to find a partner and start. Give each person one minute to talk about their favorite thing to do fo</a:t>
            </a:r>
            <a:r>
              <a:rPr lang="en-US" sz="1200" kern="1200" baseline="0" dirty="0">
                <a:solidFill>
                  <a:schemeClr val="tx1"/>
                </a:solidFill>
                <a:effectLst/>
                <a:latin typeface="+mn-lt"/>
                <a:ea typeface="+mn-ea"/>
                <a:cs typeface="+mn-cs"/>
              </a:rPr>
              <a:t>r fun. </a:t>
            </a:r>
            <a:r>
              <a:rPr lang="en-US" sz="1200" kern="1200" dirty="0">
                <a:solidFill>
                  <a:schemeClr val="tx1"/>
                </a:solidFill>
                <a:effectLst/>
                <a:latin typeface="+mn-lt"/>
                <a:ea typeface="+mn-ea"/>
                <a:cs typeface="+mn-cs"/>
              </a:rPr>
              <a:t>Walk around during the minute supporting students. You may also want to remind the listening partner to do things such as asking the sharing partner a question. At the end of one minute, tell the partners to switch roles. If students need additional time, you can extend the sharing period to two or three minutes per person.</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24</a:t>
            </a:fld>
            <a:endParaRPr lang="en-US" dirty="0"/>
          </a:p>
        </p:txBody>
      </p:sp>
    </p:spTree>
    <p:extLst>
      <p:ext uri="{BB962C8B-B14F-4D97-AF65-F5344CB8AC3E}">
        <p14:creationId xmlns:p14="http://schemas.microsoft.com/office/powerpoint/2010/main" val="60095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Another thing you need for healthy communication is to be able to disagree in healthy ways. We are all different, and we all have different likes and dislikes and opinions. In a healthy relationship, you can disagree in a respectful way. One thing you can use to have healthy disagreements is our I Statements Tool. We are going to practice this next.</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25</a:t>
            </a:fld>
            <a:endParaRPr lang="en-US" dirty="0"/>
          </a:p>
        </p:txBody>
      </p:sp>
    </p:spTree>
    <p:extLst>
      <p:ext uri="{BB962C8B-B14F-4D97-AF65-F5344CB8AC3E}">
        <p14:creationId xmlns:p14="http://schemas.microsoft.com/office/powerpoint/2010/main" val="1437431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Imagine that your friend</a:t>
            </a:r>
            <a:r>
              <a:rPr lang="en-US" i="1" baseline="0" dirty="0"/>
              <a:t> posted a bunch of pictures of you online that you don’t like. What’s an I statement you could use to talk to them about it?</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a:t>
            </a:r>
            <a:r>
              <a:rPr lang="en-US" i="0" baseline="0" dirty="0"/>
              <a:t> Some sample I statements are included below: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I</a:t>
            </a:r>
            <a:r>
              <a:rPr lang="en-US" sz="1200" b="0" i="0" u="none" strike="noStrike" kern="1200" baseline="0" dirty="0">
                <a:solidFill>
                  <a:schemeClr val="tx1"/>
                </a:solidFill>
                <a:effectLst/>
                <a:latin typeface="+mn-lt"/>
                <a:ea typeface="+mn-ea"/>
                <a:cs typeface="+mn-cs"/>
              </a:rPr>
              <a:t> feel mad that you post pictures I don’t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effectLst/>
                <a:latin typeface="+mn-lt"/>
                <a:ea typeface="+mn-ea"/>
                <a:cs typeface="+mn-cs"/>
              </a:rPr>
              <a:t>I want you to ask me before putting my pictures online.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effectLst/>
                <a:latin typeface="+mn-lt"/>
                <a:ea typeface="+mn-ea"/>
                <a:cs typeface="+mn-cs"/>
              </a:rPr>
              <a:t>I need you to take the pictures down.</a:t>
            </a:r>
            <a:endParaRPr lang="en-US" i="0" dirty="0"/>
          </a:p>
        </p:txBody>
      </p:sp>
      <p:sp>
        <p:nvSpPr>
          <p:cNvPr id="4" name="Slide Number Placeholder 3"/>
          <p:cNvSpPr>
            <a:spLocks noGrp="1"/>
          </p:cNvSpPr>
          <p:nvPr>
            <p:ph type="sldNum" sz="quarter" idx="10"/>
          </p:nvPr>
        </p:nvSpPr>
        <p:spPr/>
        <p:txBody>
          <a:bodyPr/>
          <a:lstStyle/>
          <a:p>
            <a:fld id="{68BAA58B-7F68-4F22-A5B3-354C37D900B1}" type="slidenum">
              <a:rPr lang="en-US" smtClean="0"/>
              <a:t>26</a:t>
            </a:fld>
            <a:endParaRPr lang="en-US" dirty="0"/>
          </a:p>
        </p:txBody>
      </p:sp>
    </p:spTree>
    <p:extLst>
      <p:ext uri="{BB962C8B-B14F-4D97-AF65-F5344CB8AC3E}">
        <p14:creationId xmlns:p14="http://schemas.microsoft.com/office/powerpoint/2010/main" val="3337291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Let’s do another example. Imagine that your parent</a:t>
            </a:r>
            <a:r>
              <a:rPr lang="en-US" i="1" baseline="0" dirty="0"/>
              <a:t> shared a private story about you with several of your friends. What’s an I statement you could use to talk to them about it?</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r>
              <a:rPr lang="en-US" i="0" baseline="0" dirty="0"/>
              <a:t>Some sample I statements are included below: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a:t>I feel embarrassed that you told that story to my friends.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a:t>I want you to ask me before telling my private stories.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a:t>I need you to get my consent before telling my stories.</a:t>
            </a:r>
          </a:p>
        </p:txBody>
      </p:sp>
      <p:sp>
        <p:nvSpPr>
          <p:cNvPr id="4" name="Slide Number Placeholder 3"/>
          <p:cNvSpPr>
            <a:spLocks noGrp="1"/>
          </p:cNvSpPr>
          <p:nvPr>
            <p:ph type="sldNum" sz="quarter" idx="10"/>
          </p:nvPr>
        </p:nvSpPr>
        <p:spPr/>
        <p:txBody>
          <a:bodyPr/>
          <a:lstStyle/>
          <a:p>
            <a:fld id="{68BAA58B-7F68-4F22-A5B3-354C37D900B1}" type="slidenum">
              <a:rPr lang="en-US" smtClean="0"/>
              <a:t>27</a:t>
            </a:fld>
            <a:endParaRPr lang="en-US" dirty="0"/>
          </a:p>
        </p:txBody>
      </p:sp>
    </p:spTree>
    <p:extLst>
      <p:ext uri="{BB962C8B-B14F-4D97-AF65-F5344CB8AC3E}">
        <p14:creationId xmlns:p14="http://schemas.microsoft.com/office/powerpoint/2010/main" val="1311307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Excellent work in class today everyone. Remember, in</a:t>
            </a:r>
            <a:r>
              <a:rPr lang="en-US" i="1" baseline="0" dirty="0"/>
              <a:t> healthy relationships, </a:t>
            </a:r>
            <a:r>
              <a:rPr lang="en-US" b="0" i="1" baseline="0" dirty="0"/>
              <a:t>most of the time the </a:t>
            </a:r>
            <a:r>
              <a:rPr lang="en-US" i="1" baseline="0" dirty="0"/>
              <a:t>other person will make you feel safe, respected, and equal. They will use good communication skills to talk to you. Both of you will feel good most of the time!</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28</a:t>
            </a:fld>
            <a:endParaRPr lang="en-US" dirty="0"/>
          </a:p>
        </p:txBody>
      </p:sp>
    </p:spTree>
    <p:extLst>
      <p:ext uri="{BB962C8B-B14F-4D97-AF65-F5344CB8AC3E}">
        <p14:creationId xmlns:p14="http://schemas.microsoft.com/office/powerpoint/2010/main" val="1639344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Sometimes</a:t>
            </a:r>
            <a:r>
              <a:rPr lang="en-US" i="1" baseline="0" dirty="0"/>
              <a:t> when people do unhealthy things, you can talk to them about it. You can say NO! or use I statements to try to make things better. </a:t>
            </a:r>
          </a:p>
          <a:p>
            <a:endParaRPr lang="en-US" i="1" baseline="0" dirty="0"/>
          </a:p>
          <a:p>
            <a:r>
              <a:rPr lang="en-US" i="1" baseline="0" dirty="0"/>
              <a:t>Other times, people do things that are so unhealthy, the relationship needs to end right away for the safety of both people. These super unhealthy things are called abuse. There are three types of abuse.</a:t>
            </a:r>
          </a:p>
          <a:p>
            <a:endParaRPr lang="en-US" i="1" baseline="0" dirty="0"/>
          </a:p>
          <a:p>
            <a:r>
              <a:rPr lang="en-US" i="1" baseline="0" dirty="0"/>
              <a:t>Verbal abuse is when someone uses their words to say mean things to you, or makes you feel bad about who you are.</a:t>
            </a:r>
          </a:p>
          <a:p>
            <a:endParaRPr lang="en-US" i="0" baseline="0" dirty="0"/>
          </a:p>
          <a:p>
            <a:r>
              <a:rPr lang="en-US" i="1" baseline="0" dirty="0"/>
              <a:t>Physical abuse is when someone hurts your body.</a:t>
            </a:r>
          </a:p>
          <a:p>
            <a:endParaRPr lang="en-US" i="1" baseline="0" dirty="0"/>
          </a:p>
          <a:p>
            <a:r>
              <a:rPr lang="en-US" i="1" baseline="0" dirty="0"/>
              <a:t>Sexual abuse is when someone touches your private parts, your butt, or your breasts without your consent or in a way you do not like.</a:t>
            </a:r>
          </a:p>
          <a:p>
            <a:endParaRPr lang="en-US" i="1" baseline="0" dirty="0"/>
          </a:p>
          <a:p>
            <a:r>
              <a:rPr lang="en-US" i="1" baseline="0" dirty="0"/>
              <a:t>Abuse is never okay.</a:t>
            </a:r>
          </a:p>
        </p:txBody>
      </p:sp>
      <p:sp>
        <p:nvSpPr>
          <p:cNvPr id="4" name="Slide Number Placeholder 3"/>
          <p:cNvSpPr>
            <a:spLocks noGrp="1"/>
          </p:cNvSpPr>
          <p:nvPr>
            <p:ph type="sldNum" sz="quarter" idx="10"/>
          </p:nvPr>
        </p:nvSpPr>
        <p:spPr/>
        <p:txBody>
          <a:bodyPr/>
          <a:lstStyle/>
          <a:p>
            <a:fld id="{68BAA58B-7F68-4F22-A5B3-354C37D900B1}" type="slidenum">
              <a:rPr lang="en-US" smtClean="0"/>
              <a:t>29</a:t>
            </a:fld>
            <a:endParaRPr lang="en-US" dirty="0"/>
          </a:p>
        </p:txBody>
      </p:sp>
    </p:spTree>
    <p:extLst>
      <p:ext uri="{BB962C8B-B14F-4D97-AF65-F5344CB8AC3E}">
        <p14:creationId xmlns:p14="http://schemas.microsoft.com/office/powerpoint/2010/main" val="3074567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print this slide separately so each student can use the Important Words Sheet as a communication board throughout</a:t>
            </a:r>
            <a:r>
              <a:rPr lang="en-US" sz="1200" kern="1200" baseline="0" dirty="0">
                <a:solidFill>
                  <a:schemeClr val="tx1"/>
                </a:solidFill>
                <a:effectLst/>
                <a:latin typeface="+mn-lt"/>
                <a:ea typeface="+mn-ea"/>
                <a:cs typeface="+mn-cs"/>
              </a:rPr>
              <a:t> class</a:t>
            </a:r>
            <a:r>
              <a:rPr lang="en-US" sz="1200" kern="1200" dirty="0">
                <a:solidFill>
                  <a:schemeClr val="tx1"/>
                </a:solidFill>
                <a:effectLst/>
                <a:latin typeface="+mn-lt"/>
                <a:ea typeface="+mn-ea"/>
                <a:cs typeface="+mn-cs"/>
              </a:rPr>
              <a:t>. Review the words using the suggested definitions below. To enhance understanding, you can ask students to come up with their own definitions for vocabulary words or to provide a sentence or scenario using the new word.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Safety</a:t>
            </a:r>
            <a:r>
              <a:rPr lang="en-US" sz="1200" kern="1200" dirty="0">
                <a:solidFill>
                  <a:schemeClr val="tx1"/>
                </a:solidFill>
                <a:effectLst/>
                <a:latin typeface="+mn-lt"/>
                <a:ea typeface="+mn-ea"/>
                <a:cs typeface="+mn-cs"/>
              </a:rPr>
              <a:t>: When you feel physically and emotionally okay</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Respect: </a:t>
            </a:r>
            <a:r>
              <a:rPr lang="en-US" sz="1200" kern="1200" dirty="0">
                <a:solidFill>
                  <a:schemeClr val="tx1"/>
                </a:solidFill>
                <a:effectLst/>
                <a:latin typeface="+mn-lt"/>
                <a:ea typeface="+mn-ea"/>
                <a:cs typeface="+mn-cs"/>
              </a:rPr>
              <a:t>When people listen to your boundaries, and when you can be exactly who you </a:t>
            </a:r>
            <a:r>
              <a:rPr lang="en-US" dirty="0"/>
              <a:t>are, and n</a:t>
            </a:r>
            <a:r>
              <a:rPr lang="en-US" sz="1200" kern="1200" dirty="0">
                <a:solidFill>
                  <a:schemeClr val="tx1"/>
                </a:solidFill>
                <a:effectLst/>
                <a:latin typeface="+mn-lt"/>
                <a:ea typeface="+mn-ea"/>
                <a:cs typeface="+mn-cs"/>
              </a:rPr>
              <a:t>o one makes fun of you for it </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Equality: </a:t>
            </a:r>
            <a:r>
              <a:rPr lang="en-US" sz="1200" kern="1200" dirty="0">
                <a:solidFill>
                  <a:schemeClr val="tx1"/>
                </a:solidFill>
                <a:effectLst/>
                <a:latin typeface="+mn-lt"/>
                <a:ea typeface="+mn-ea"/>
                <a:cs typeface="+mn-cs"/>
              </a:rPr>
              <a:t>When both people in a relationship make choices together, and both people give and get things</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Communication: </a:t>
            </a:r>
            <a:r>
              <a:rPr lang="en-US" sz="1200" kern="1200" dirty="0">
                <a:solidFill>
                  <a:schemeClr val="tx1"/>
                </a:solidFill>
                <a:effectLst/>
                <a:latin typeface="+mn-lt"/>
                <a:ea typeface="+mn-ea"/>
                <a:cs typeface="+mn-cs"/>
              </a:rPr>
              <a:t>When people talk and listen to each other</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Healthy: </a:t>
            </a:r>
            <a:r>
              <a:rPr lang="en-US" sz="1200" kern="1200" dirty="0">
                <a:solidFill>
                  <a:schemeClr val="tx1"/>
                </a:solidFill>
                <a:effectLst/>
                <a:latin typeface="+mn-lt"/>
                <a:ea typeface="+mn-ea"/>
                <a:cs typeface="+mn-cs"/>
              </a:rPr>
              <a:t>When a relationship feels good to both people</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Unhealthy: </a:t>
            </a:r>
            <a:r>
              <a:rPr lang="en-US" sz="1200" kern="1200" dirty="0">
                <a:solidFill>
                  <a:schemeClr val="tx1"/>
                </a:solidFill>
                <a:effectLst/>
                <a:latin typeface="+mn-lt"/>
                <a:ea typeface="+mn-ea"/>
                <a:cs typeface="+mn-cs"/>
              </a:rPr>
              <a:t>When a relationship does not feel good to both people</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Friend: </a:t>
            </a:r>
            <a:r>
              <a:rPr lang="en-US" sz="1200" kern="1200" dirty="0">
                <a:solidFill>
                  <a:schemeClr val="tx1"/>
                </a:solidFill>
                <a:effectLst/>
                <a:latin typeface="+mn-lt"/>
                <a:ea typeface="+mn-ea"/>
                <a:cs typeface="+mn-cs"/>
              </a:rPr>
              <a:t>Someone you like to spend time with</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Coworker: </a:t>
            </a:r>
            <a:r>
              <a:rPr lang="en-US" sz="1200" kern="1200" dirty="0">
                <a:solidFill>
                  <a:schemeClr val="tx1"/>
                </a:solidFill>
                <a:effectLst/>
                <a:latin typeface="+mn-lt"/>
                <a:ea typeface="+mn-ea"/>
                <a:cs typeface="+mn-cs"/>
              </a:rPr>
              <a:t>Someone who works where</a:t>
            </a:r>
            <a:r>
              <a:rPr lang="en-US" sz="1200" kern="1200" baseline="0" dirty="0">
                <a:solidFill>
                  <a:schemeClr val="tx1"/>
                </a:solidFill>
                <a:effectLst/>
                <a:latin typeface="+mn-lt"/>
                <a:ea typeface="+mn-ea"/>
                <a:cs typeface="+mn-cs"/>
              </a:rPr>
              <a:t> you work</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Support staff: </a:t>
            </a:r>
            <a:r>
              <a:rPr lang="en-US" sz="1200" kern="1200" dirty="0">
                <a:solidFill>
                  <a:schemeClr val="tx1"/>
                </a:solidFill>
                <a:effectLst/>
                <a:latin typeface="+mn-lt"/>
                <a:ea typeface="+mn-ea"/>
                <a:cs typeface="+mn-cs"/>
              </a:rPr>
              <a:t>Someone who gets money to help you do things (like getting dressed or taking a bath)</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Family: </a:t>
            </a:r>
            <a:r>
              <a:rPr lang="en-US" sz="1200" kern="1200" dirty="0">
                <a:solidFill>
                  <a:schemeClr val="tx1"/>
                </a:solidFill>
                <a:effectLst/>
                <a:latin typeface="+mn-lt"/>
                <a:ea typeface="+mn-ea"/>
                <a:cs typeface="+mn-cs"/>
              </a:rPr>
              <a:t>The people you are related to, such as mom, dad, brother, or sister</a:t>
            </a:r>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dirty="0"/>
          </a:p>
        </p:txBody>
      </p:sp>
    </p:spTree>
    <p:extLst>
      <p:ext uri="{BB962C8B-B14F-4D97-AF65-F5344CB8AC3E}">
        <p14:creationId xmlns:p14="http://schemas.microsoft.com/office/powerpoint/2010/main" val="48987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If you are being hurt, or if someone ever touches your body in a way that you don’t</a:t>
            </a:r>
            <a:r>
              <a:rPr lang="en-US" i="1" baseline="0" dirty="0"/>
              <a:t> like, you can get help. You did not cause that to happen or do anything wrong. And you are not alone. You can get help by talking to an adult from your inner green circle of trust. If someone you care about is being hurt, you can also get help by talking to an adult from your inner green circle of trust. </a:t>
            </a:r>
            <a:r>
              <a:rPr lang="en-US" b="0" i="1" baseline="0" dirty="0"/>
              <a:t>If an emergency is happening, you can always call 911. If you call 911 for help, a police officer or an ambulance might come.</a:t>
            </a:r>
            <a:endParaRPr lang="en-US" i="1" baseline="0" dirty="0"/>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If the first person you tell doesn’t believe you or doesn’t get you help, keep telling adults you trust what is going on until you get the help you need.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30</a:t>
            </a:fld>
            <a:endParaRPr lang="en-US" dirty="0"/>
          </a:p>
        </p:txBody>
      </p:sp>
    </p:spTree>
    <p:extLst>
      <p:ext uri="{BB962C8B-B14F-4D97-AF65-F5344CB8AC3E}">
        <p14:creationId xmlns:p14="http://schemas.microsoft.com/office/powerpoint/2010/main" val="1710779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52525"/>
            <a:ext cx="5486400" cy="3086100"/>
          </a:xfrm>
        </p:spPr>
      </p:sp>
      <p:sp>
        <p:nvSpPr>
          <p:cNvPr id="3" name="Notes Placeholder 2"/>
          <p:cNvSpPr>
            <a:spLocks noGrp="1"/>
          </p:cNvSpPr>
          <p:nvPr>
            <p:ph type="body" idx="1"/>
          </p:nvPr>
        </p:nvSpPr>
        <p:spPr/>
        <p:txBody>
          <a:bodyPr/>
          <a:lstStyle/>
          <a:p>
            <a:r>
              <a:rPr lang="en-US" dirty="0"/>
              <a:t>Say: </a:t>
            </a:r>
            <a:r>
              <a:rPr lang="en-US" i="1" dirty="0"/>
              <a:t>Does anyone have any questions about today’s class? Remember, if </a:t>
            </a:r>
            <a:r>
              <a:rPr lang="en-US" sz="1200" i="1" kern="1200" dirty="0">
                <a:solidFill>
                  <a:schemeClr val="tx1"/>
                </a:solidFill>
                <a:effectLst/>
                <a:latin typeface="+mn-lt"/>
                <a:ea typeface="+mn-ea"/>
                <a:cs typeface="+mn-cs"/>
              </a:rPr>
              <a:t>you don’t want to ask your question out loud, you can write it on a notecard and leave it on your desk. You can also ask someone you trust to help you write your question on the notecard. I will pick up the note cards and will answer the questions the next time we meet. When I answer a question, I won’t tell anyone who asked it.</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31</a:t>
            </a:fld>
            <a:endParaRPr lang="en-US" dirty="0"/>
          </a:p>
        </p:txBody>
      </p:sp>
    </p:spTree>
    <p:extLst>
      <p:ext uri="{BB962C8B-B14F-4D97-AF65-F5344CB8AC3E}">
        <p14:creationId xmlns:p14="http://schemas.microsoft.com/office/powerpoint/2010/main" val="6750316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For a healthy relationship, you need safety, respect, equality, and what? Hold up one finger for “tacos,” two fingers for “boundary crossings,” and three fingers for “communication.”</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i="0" baseline="0" dirty="0"/>
          </a:p>
          <a:p>
            <a:r>
              <a:rPr lang="en-US" i="0" baseline="0" dirty="0"/>
              <a:t>Say: </a:t>
            </a:r>
            <a:r>
              <a:rPr lang="en-US" i="1" baseline="0" dirty="0"/>
              <a:t>The fourth thing you need is good communication. Today you practiced active listening, and I statements, two very important parts of healthy communication.</a:t>
            </a:r>
            <a:endParaRPr lang="en-US" i="0"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32</a:t>
            </a:fld>
            <a:endParaRPr lang="en-US" dirty="0"/>
          </a:p>
        </p:txBody>
      </p:sp>
    </p:spTree>
    <p:extLst>
      <p:ext uri="{BB962C8B-B14F-4D97-AF65-F5344CB8AC3E}">
        <p14:creationId xmlns:p14="http://schemas.microsoft.com/office/powerpoint/2010/main" val="35691944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Is using the I Statement Tool a healthy way to disagree with someone? Give a thumbs up for yes and a thumbs down for no.</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i="0" baseline="0" dirty="0"/>
          </a:p>
          <a:p>
            <a:r>
              <a:rPr lang="en-US" i="0" baseline="0" dirty="0"/>
              <a:t>Say: </a:t>
            </a:r>
            <a:r>
              <a:rPr lang="en-US" i="1" baseline="0" dirty="0"/>
              <a:t>Yes, the I Statement Tool is a great way to let someone know how you feel, what you want, or what you need. You can use this tool to disagree in healthy ways.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33</a:t>
            </a:fld>
            <a:endParaRPr lang="en-US" dirty="0"/>
          </a:p>
        </p:txBody>
      </p:sp>
    </p:spTree>
    <p:extLst>
      <p:ext uri="{BB962C8B-B14F-4D97-AF65-F5344CB8AC3E}">
        <p14:creationId xmlns:p14="http://schemas.microsoft.com/office/powerpoint/2010/main" val="33884184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If you have been hurt in a relationship, can you get help? Give a thumbs up for yes and a thumbs down for no.</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i="0" baseline="0" dirty="0"/>
          </a:p>
          <a:p>
            <a:r>
              <a:rPr lang="en-US" i="0" baseline="0" dirty="0"/>
              <a:t>Say: </a:t>
            </a:r>
            <a:r>
              <a:rPr lang="en-US" i="1" baseline="0" dirty="0"/>
              <a:t>Yes, you can always get help if you are being hurt. It is never your fault. You can get help from an adult in your inner green circle of trust.</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34</a:t>
            </a:fld>
            <a:endParaRPr lang="en-US" dirty="0"/>
          </a:p>
        </p:txBody>
      </p:sp>
    </p:spTree>
    <p:extLst>
      <p:ext uri="{BB962C8B-B14F-4D97-AF65-F5344CB8AC3E}">
        <p14:creationId xmlns:p14="http://schemas.microsoft.com/office/powerpoint/2010/main" val="831395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Does anyone remember what our power statement is?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Our</a:t>
            </a:r>
            <a:r>
              <a:rPr lang="en-US" sz="1200" i="1" kern="1200" baseline="0" dirty="0">
                <a:solidFill>
                  <a:schemeClr val="tx1"/>
                </a:solidFill>
                <a:effectLst/>
                <a:latin typeface="+mn-lt"/>
                <a:ea typeface="+mn-ea"/>
                <a:cs typeface="+mn-cs"/>
              </a:rPr>
              <a:t> power statement is </a:t>
            </a:r>
            <a:r>
              <a:rPr lang="en-US" sz="1200" i="1" kern="1200" dirty="0">
                <a:solidFill>
                  <a:schemeClr val="tx1"/>
                </a:solidFill>
                <a:effectLst/>
                <a:latin typeface="+mn-lt"/>
                <a:ea typeface="+mn-ea"/>
                <a:cs typeface="+mn-cs"/>
              </a:rPr>
              <a:t>“I know me best.” This means that each of you knows yourself better than anyone else does. Today</a:t>
            </a:r>
            <a:r>
              <a:rPr lang="en-US" sz="1200" i="1" kern="1200" baseline="0" dirty="0">
                <a:solidFill>
                  <a:schemeClr val="tx1"/>
                </a:solidFill>
                <a:effectLst/>
                <a:latin typeface="+mn-lt"/>
                <a:ea typeface="+mn-ea"/>
                <a:cs typeface="+mn-cs"/>
              </a:rPr>
              <a:t> you learned the things you can look for to make sure your relationships are healthy. You also learned how to get help if your relationships are not healthy. </a:t>
            </a:r>
            <a:r>
              <a:rPr lang="en-US" sz="1200" i="1" kern="1200" dirty="0">
                <a:solidFill>
                  <a:schemeClr val="tx1"/>
                </a:solidFill>
                <a:effectLst/>
                <a:latin typeface="+mn-lt"/>
                <a:ea typeface="+mn-ea"/>
                <a:cs typeface="+mn-cs"/>
              </a:rPr>
              <a:t>Let’s gather together and then on the count of three, say our power statement.</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Have each interested student put one hand in the middle of the circle. Ask for a student volunteer to count to three. After three, all participants say the power statement while lifting their hands into the air. Students</a:t>
            </a:r>
            <a:r>
              <a:rPr lang="en-US" sz="1200" i="0" kern="1200" baseline="0" dirty="0">
                <a:solidFill>
                  <a:schemeClr val="tx1"/>
                </a:solidFill>
                <a:effectLst/>
                <a:latin typeface="+mn-lt"/>
                <a:ea typeface="+mn-ea"/>
                <a:cs typeface="+mn-cs"/>
              </a:rPr>
              <a:t> can also stand in the circle without touching hands if they prefer.</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35</a:t>
            </a:fld>
            <a:endParaRPr lang="en-US" dirty="0"/>
          </a:p>
        </p:txBody>
      </p:sp>
    </p:spTree>
    <p:extLst>
      <p:ext uri="{BB962C8B-B14F-4D97-AF65-F5344CB8AC3E}">
        <p14:creationId xmlns:p14="http://schemas.microsoft.com/office/powerpoint/2010/main" val="30835864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SAFE would like to thank the Texas Council for Developmental Disabilities for the funding for this curriculum.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AA58B-7F68-4F22-A5B3-354C37D90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6770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37</a:t>
            </a:fld>
            <a:endParaRPr lang="en-US" dirty="0"/>
          </a:p>
        </p:txBody>
      </p:sp>
    </p:spTree>
    <p:extLst>
      <p:ext uri="{BB962C8B-B14F-4D97-AF65-F5344CB8AC3E}">
        <p14:creationId xmlns:p14="http://schemas.microsoft.com/office/powerpoint/2010/main" val="4205529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Read the agenda. Alternatively, you can ask for a student volunteer to read the agenda.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dirty="0"/>
          </a:p>
        </p:txBody>
      </p:sp>
    </p:spTree>
    <p:extLst>
      <p:ext uri="{BB962C8B-B14F-4D97-AF65-F5344CB8AC3E}">
        <p14:creationId xmlns:p14="http://schemas.microsoft.com/office/powerpoint/2010/main" val="278373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dirty="0"/>
              <a:t>Today</a:t>
            </a:r>
            <a:r>
              <a:rPr lang="en-US" i="1" baseline="0" dirty="0"/>
              <a:t> we are going to talk about four things you need to have a healthy relationship—safety, respect, equality, and communication. You’ll get to practice thinking about each one.</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5</a:t>
            </a:fld>
            <a:endParaRPr lang="en-US" dirty="0"/>
          </a:p>
        </p:txBody>
      </p:sp>
    </p:spTree>
    <p:extLst>
      <p:ext uri="{BB962C8B-B14F-4D97-AF65-F5344CB8AC3E}">
        <p14:creationId xmlns:p14="http://schemas.microsoft.com/office/powerpoint/2010/main" val="171234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Say: </a:t>
            </a:r>
            <a:r>
              <a:rPr lang="en-US" sz="1200" b="0" i="1" u="none" strike="noStrike" kern="1200" dirty="0">
                <a:solidFill>
                  <a:schemeClr val="tx1"/>
                </a:solidFill>
                <a:effectLst/>
                <a:latin typeface="+mn-lt"/>
                <a:ea typeface="+mn-ea"/>
                <a:cs typeface="+mn-cs"/>
              </a:rPr>
              <a:t>The</a:t>
            </a:r>
            <a:r>
              <a:rPr lang="en-US" sz="1200" b="0" i="1" u="none" strike="noStrike" kern="1200" baseline="0" dirty="0">
                <a:solidFill>
                  <a:schemeClr val="tx1"/>
                </a:solidFill>
                <a:effectLst/>
                <a:latin typeface="+mn-lt"/>
                <a:ea typeface="+mn-ea"/>
                <a:cs typeface="+mn-cs"/>
              </a:rPr>
              <a:t> first thing you need for a healthy relationship is safety. </a:t>
            </a:r>
            <a:r>
              <a:rPr lang="en-US" sz="1200" b="0" i="1" u="none" strike="noStrike" kern="1200" dirty="0">
                <a:solidFill>
                  <a:schemeClr val="tx1"/>
                </a:solidFill>
                <a:effectLst/>
                <a:latin typeface="+mn-lt"/>
                <a:ea typeface="+mn-ea"/>
                <a:cs typeface="+mn-cs"/>
              </a:rPr>
              <a:t>In every relationship, you should be physically safe. That means no one is hurting your body. You should also be emotionally safe. This means that people say nice things to you, and they are kind to you. </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dirty="0"/>
          </a:p>
        </p:txBody>
      </p:sp>
    </p:spTree>
    <p:extLst>
      <p:ext uri="{BB962C8B-B14F-4D97-AF65-F5344CB8AC3E}">
        <p14:creationId xmlns:p14="http://schemas.microsoft.com/office/powerpoint/2010/main" val="2607849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Let’s practice. You</a:t>
            </a:r>
            <a:r>
              <a:rPr lang="en-US" i="1" baseline="0" dirty="0"/>
              <a:t> all are going to decide if what’s on the screen is safe or unsafe. </a:t>
            </a:r>
          </a:p>
          <a:p>
            <a:endParaRPr lang="en-US" i="1" baseline="0" dirty="0"/>
          </a:p>
          <a:p>
            <a:r>
              <a:rPr lang="en-US" i="1" dirty="0"/>
              <a:t>While you are arguing, your friend gets mad and pushes you. Is</a:t>
            </a:r>
            <a:r>
              <a:rPr lang="en-US" i="1" baseline="0" dirty="0"/>
              <a:t> this safe? Give a thumbs up for yes and a thumbs down for no.</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baseline="0" dirty="0"/>
          </a:p>
          <a:p>
            <a:r>
              <a:rPr lang="en-US" baseline="0" dirty="0"/>
              <a:t>Say: </a:t>
            </a:r>
            <a:r>
              <a:rPr lang="en-US" i="1" baseline="0" dirty="0"/>
              <a:t>This is not safe. It is never okay for anyone to hurt your body. No one should ever push, hit, kick, slap, or do anything else to hurt your body.</a:t>
            </a:r>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dirty="0"/>
          </a:p>
        </p:txBody>
      </p:sp>
    </p:spTree>
    <p:extLst>
      <p:ext uri="{BB962C8B-B14F-4D97-AF65-F5344CB8AC3E}">
        <p14:creationId xmlns:p14="http://schemas.microsoft.com/office/powerpoint/2010/main" val="4153711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Your</a:t>
            </a:r>
            <a:r>
              <a:rPr lang="en-US" i="1" baseline="0" dirty="0"/>
              <a:t> parent tells you they are proud of you. </a:t>
            </a:r>
            <a:r>
              <a:rPr lang="en-US" i="1" dirty="0"/>
              <a:t>Is</a:t>
            </a:r>
            <a:r>
              <a:rPr lang="en-US" i="1" baseline="0" dirty="0"/>
              <a:t> this safe? Give a thumbs up for yes and a thumbs down for no.</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dirty="0"/>
          </a:p>
          <a:p>
            <a:r>
              <a:rPr lang="en-US" dirty="0"/>
              <a:t>Say: </a:t>
            </a:r>
            <a:r>
              <a:rPr lang="en-US" i="1" dirty="0"/>
              <a:t>Yes, this is safe. In every relationship, you should feel both physically and emotionally safe. Emotional safety means that the other person is kind to you and respects your feelings.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dirty="0"/>
          </a:p>
        </p:txBody>
      </p:sp>
    </p:spTree>
    <p:extLst>
      <p:ext uri="{BB962C8B-B14F-4D97-AF65-F5344CB8AC3E}">
        <p14:creationId xmlns:p14="http://schemas.microsoft.com/office/powerpoint/2010/main" val="362461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Your</a:t>
            </a:r>
            <a:r>
              <a:rPr lang="en-US" i="1" baseline="0" dirty="0"/>
              <a:t> coworker yells at you and says you are bad at your job. </a:t>
            </a:r>
            <a:r>
              <a:rPr lang="en-US" i="1" dirty="0"/>
              <a:t>Is</a:t>
            </a:r>
            <a:r>
              <a:rPr lang="en-US" i="1" baseline="0" dirty="0"/>
              <a:t> this safe? Give a thumbs up for yes and a thumbs down for no.</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dirty="0"/>
          </a:p>
          <a:p>
            <a:r>
              <a:rPr lang="en-US" dirty="0"/>
              <a:t>Say: </a:t>
            </a:r>
            <a:r>
              <a:rPr lang="en-US" i="1" dirty="0"/>
              <a:t>No, this is not safe. It is never okay for someone</a:t>
            </a:r>
            <a:r>
              <a:rPr lang="en-US" i="1" baseline="0" dirty="0"/>
              <a:t> </a:t>
            </a:r>
            <a:r>
              <a:rPr lang="en-US" i="1" dirty="0"/>
              <a:t>to </a:t>
            </a:r>
            <a:r>
              <a:rPr lang="en-US" b="0" i="1" dirty="0"/>
              <a:t>yell at you,</a:t>
            </a:r>
            <a:r>
              <a:rPr lang="en-US" b="0" i="1" baseline="0" dirty="0"/>
              <a:t> </a:t>
            </a:r>
            <a:r>
              <a:rPr lang="en-US" i="1" dirty="0"/>
              <a:t>say mean things to you</a:t>
            </a:r>
            <a:r>
              <a:rPr lang="en-US" i="1" baseline="0" dirty="0"/>
              <a:t> or make you feel bad about yourself. You shouldn’t say mean things to or about other people either.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9</a:t>
            </a:fld>
            <a:endParaRPr lang="en-US" dirty="0"/>
          </a:p>
        </p:txBody>
      </p:sp>
    </p:spTree>
    <p:extLst>
      <p:ext uri="{BB962C8B-B14F-4D97-AF65-F5344CB8AC3E}">
        <p14:creationId xmlns:p14="http://schemas.microsoft.com/office/powerpoint/2010/main" val="886647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334438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265580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84943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87768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9330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156696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5/1/26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568938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5/1/26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94602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5/1/26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60136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888310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115977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5/1/26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dirty="0"/>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5.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7.png"/><Relationship Id="rId4" Type="http://schemas.openxmlformats.org/officeDocument/2006/relationships/image" Target="../media/image32.png"/><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37.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37.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8.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7.png"/><Relationship Id="rId4" Type="http://schemas.openxmlformats.org/officeDocument/2006/relationships/image" Target="../media/image32.png"/><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37.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37.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7.png"/><Relationship Id="rId4" Type="http://schemas.openxmlformats.org/officeDocument/2006/relationships/image" Target="../media/image32.png"/><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7.png"/><Relationship Id="rId7"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5.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6.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7.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35.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7.png"/><Relationship Id="rId3" Type="http://schemas.openxmlformats.org/officeDocument/2006/relationships/image" Target="../media/image8.jpe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notesSlide" Target="../notesSlides/notesSlide3.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1.png"/><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9.png"/><Relationship Id="rId4" Type="http://schemas.openxmlformats.org/officeDocument/2006/relationships/image" Target="../media/image68.png"/></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9.png"/><Relationship Id="rId4" Type="http://schemas.openxmlformats.org/officeDocument/2006/relationships/image" Target="../media/image68.png"/></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2.png"/></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5.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7.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7.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7.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7147" t="37681" r="37800" b="44734"/>
          <a:stretch/>
        </p:blipFill>
        <p:spPr>
          <a:xfrm>
            <a:off x="9939130" y="180921"/>
            <a:ext cx="1987826" cy="78648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6" y="0"/>
            <a:ext cx="12196916" cy="6858000"/>
          </a:xfrm>
          <a:prstGeom prst="rect">
            <a:avLst/>
          </a:prstGeom>
        </p:spPr>
      </p:pic>
      <p:sp>
        <p:nvSpPr>
          <p:cNvPr id="6" name="Footer Placeholder 3">
            <a:extLst>
              <a:ext uri="{FF2B5EF4-FFF2-40B4-BE49-F238E27FC236}">
                <a16:creationId xmlns:a16="http://schemas.microsoft.com/office/drawing/2014/main" id="{5664AB95-42E8-4FB7-8F7B-8534322E07A3}"/>
              </a:ext>
            </a:extLst>
          </p:cNvPr>
          <p:cNvSpPr txBox="1">
            <a:spLocks/>
          </p:cNvSpPr>
          <p:nvPr/>
        </p:nvSpPr>
        <p:spPr>
          <a:xfrm>
            <a:off x="8967435" y="6353503"/>
            <a:ext cx="3224565" cy="504497"/>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
        <p:nvSpPr>
          <p:cNvPr id="7" name="TextBox 6">
            <a:extLst>
              <a:ext uri="{FF2B5EF4-FFF2-40B4-BE49-F238E27FC236}">
                <a16:creationId xmlns:a16="http://schemas.microsoft.com/office/drawing/2014/main" id="{81022BC1-31B7-A4F6-EC69-5283D645E037}"/>
              </a:ext>
            </a:extLst>
          </p:cNvPr>
          <p:cNvSpPr txBox="1"/>
          <p:nvPr/>
        </p:nvSpPr>
        <p:spPr>
          <a:xfrm>
            <a:off x="1456266" y="967409"/>
            <a:ext cx="6265334" cy="646331"/>
          </a:xfrm>
          <a:prstGeom prst="rect">
            <a:avLst/>
          </a:prstGeom>
          <a:noFill/>
          <a:ln w="19050">
            <a:noFill/>
          </a:ln>
        </p:spPr>
        <p:txBody>
          <a:bodyPr wrap="square" rtlCol="0">
            <a:spAutoFit/>
          </a:bodyPr>
          <a:lstStyle/>
          <a:p>
            <a:pPr algn="ctr"/>
            <a:r>
              <a:rPr lang="en-US" sz="3600" b="1" dirty="0">
                <a:latin typeface="Comic Sans MS" panose="030F0702030302020204" pitchFamily="66" charset="0"/>
                <a:cs typeface="Arial" panose="020B0604020202020204" pitchFamily="34" charset="0"/>
              </a:rPr>
              <a:t>for High School Students</a:t>
            </a:r>
          </a:p>
        </p:txBody>
      </p:sp>
    </p:spTree>
    <p:extLst>
      <p:ext uri="{BB962C8B-B14F-4D97-AF65-F5344CB8AC3E}">
        <p14:creationId xmlns:p14="http://schemas.microsoft.com/office/powerpoint/2010/main" val="180780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8308" y="1525758"/>
            <a:ext cx="6533692" cy="5048762"/>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180" y="2104274"/>
            <a:ext cx="6196618" cy="3492957"/>
          </a:xfrm>
          <a:prstGeom prst="rect">
            <a:avLst/>
          </a:prstGeom>
        </p:spPr>
      </p:pic>
      <p:sp>
        <p:nvSpPr>
          <p:cNvPr id="2" name="TextBox 1"/>
          <p:cNvSpPr txBox="1"/>
          <p:nvPr/>
        </p:nvSpPr>
        <p:spPr>
          <a:xfrm>
            <a:off x="3701845" y="86804"/>
            <a:ext cx="6268065"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Getting Help</a:t>
            </a:r>
          </a:p>
        </p:txBody>
      </p:sp>
      <p:pic>
        <p:nvPicPr>
          <p:cNvPr id="9" name="Picture 8">
            <a:extLst>
              <a:ext uri="{FF2B5EF4-FFF2-40B4-BE49-F238E27FC236}">
                <a16:creationId xmlns:a16="http://schemas.microsoft.com/office/drawing/2014/main" id="{95559A2B-7F7A-43BD-9566-D5A896E460D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0" name="Footer Placeholder 3">
            <a:extLst>
              <a:ext uri="{FF2B5EF4-FFF2-40B4-BE49-F238E27FC236}">
                <a16:creationId xmlns:a16="http://schemas.microsoft.com/office/drawing/2014/main" id="{B708FD2D-E4AC-4D9D-8C4E-7254C825A737}"/>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958285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150"/>
            <a:ext cx="12166314" cy="6858000"/>
          </a:xfrm>
          <a:prstGeom prst="rect">
            <a:avLst/>
          </a:prstGeom>
        </p:spPr>
      </p:pic>
      <p:sp>
        <p:nvSpPr>
          <p:cNvPr id="10" name="TextBox 9"/>
          <p:cNvSpPr txBox="1"/>
          <p:nvPr/>
        </p:nvSpPr>
        <p:spPr>
          <a:xfrm>
            <a:off x="8334452" y="1310331"/>
            <a:ext cx="4369548"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Safety</a:t>
            </a:r>
          </a:p>
        </p:txBody>
      </p:sp>
      <p:sp>
        <p:nvSpPr>
          <p:cNvPr id="11" name="TextBox 10"/>
          <p:cNvSpPr txBox="1"/>
          <p:nvPr/>
        </p:nvSpPr>
        <p:spPr>
          <a:xfrm>
            <a:off x="3975223" y="2253761"/>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Respect</a:t>
            </a:r>
          </a:p>
        </p:txBody>
      </p:sp>
      <p:sp>
        <p:nvSpPr>
          <p:cNvPr id="12" name="TextBox 11"/>
          <p:cNvSpPr txBox="1"/>
          <p:nvPr/>
        </p:nvSpPr>
        <p:spPr>
          <a:xfrm>
            <a:off x="3699063" y="4852491"/>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Equality</a:t>
            </a:r>
          </a:p>
        </p:txBody>
      </p:sp>
      <p:sp>
        <p:nvSpPr>
          <p:cNvPr id="14" name="TextBox 13"/>
          <p:cNvSpPr txBox="1"/>
          <p:nvPr/>
        </p:nvSpPr>
        <p:spPr>
          <a:xfrm>
            <a:off x="8863495" y="5677513"/>
            <a:ext cx="374510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Communication</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8569" r="45741" b="23495"/>
          <a:stretch/>
        </p:blipFill>
        <p:spPr>
          <a:xfrm>
            <a:off x="6541563" y="257283"/>
            <a:ext cx="1826968" cy="2207542"/>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53416" r="10200" b="21999"/>
          <a:stretch/>
        </p:blipFill>
        <p:spPr>
          <a:xfrm>
            <a:off x="2406439" y="1523288"/>
            <a:ext cx="1568784" cy="1895834"/>
          </a:xfrm>
          <a:prstGeom prst="rect">
            <a:avLst/>
          </a:prstGeom>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52990" r="14523" b="35943"/>
          <a:stretch/>
        </p:blipFill>
        <p:spPr>
          <a:xfrm>
            <a:off x="2431402" y="4375949"/>
            <a:ext cx="1267661" cy="1408925"/>
          </a:xfrm>
          <a:prstGeom prst="rect">
            <a:avLst/>
          </a:prstGeom>
        </p:spPr>
      </p:pic>
      <p:pic>
        <p:nvPicPr>
          <p:cNvPr id="17" name="Picture 16"/>
          <p:cNvPicPr>
            <a:picLocks noChangeAspect="1"/>
          </p:cNvPicPr>
          <p:nvPr/>
        </p:nvPicPr>
        <p:blipFill rotWithShape="1">
          <a:blip r:embed="rId7">
            <a:extLst>
              <a:ext uri="{28A0092B-C50C-407E-A947-70E740481C1C}">
                <a14:useLocalDpi xmlns:a14="http://schemas.microsoft.com/office/drawing/2010/main" val="0"/>
              </a:ext>
            </a:extLst>
          </a:blip>
          <a:srcRect l="864" r="65557" b="66780"/>
          <a:stretch/>
        </p:blipFill>
        <p:spPr>
          <a:xfrm>
            <a:off x="6406889" y="5100615"/>
            <a:ext cx="2454021" cy="1368519"/>
          </a:xfrm>
          <a:prstGeom prst="rect">
            <a:avLst/>
          </a:prstGeom>
        </p:spPr>
      </p:pic>
      <p:sp>
        <p:nvSpPr>
          <p:cNvPr id="18" name="TextBox 17"/>
          <p:cNvSpPr txBox="1"/>
          <p:nvPr/>
        </p:nvSpPr>
        <p:spPr>
          <a:xfrm>
            <a:off x="4144606" y="3683931"/>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19" name="Picture 18"/>
          <p:cNvPicPr>
            <a:picLocks noChangeAspect="1"/>
          </p:cNvPicPr>
          <p:nvPr/>
        </p:nvPicPr>
        <p:blipFill>
          <a:blip r:embed="rId8"/>
          <a:stretch>
            <a:fillRect/>
          </a:stretch>
        </p:blipFill>
        <p:spPr>
          <a:xfrm>
            <a:off x="2331241" y="3207185"/>
            <a:ext cx="1813365" cy="1269928"/>
          </a:xfrm>
          <a:prstGeom prst="rect">
            <a:avLst/>
          </a:prstGeom>
        </p:spPr>
      </p:pic>
      <p:pic>
        <p:nvPicPr>
          <p:cNvPr id="20" name="Picture 19"/>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375335" y="1004046"/>
            <a:ext cx="1452282" cy="1246094"/>
          </a:xfrm>
          <a:prstGeom prst="rect">
            <a:avLst/>
          </a:prstGeom>
        </p:spPr>
      </p:pic>
      <p:pic>
        <p:nvPicPr>
          <p:cNvPr id="22" name="Picture 21">
            <a:extLst>
              <a:ext uri="{FF2B5EF4-FFF2-40B4-BE49-F238E27FC236}">
                <a16:creationId xmlns:a16="http://schemas.microsoft.com/office/drawing/2014/main" id="{5AC99EA6-DF9A-46AC-9EC6-572EBABE98F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23" name="Footer Placeholder 3">
            <a:extLst>
              <a:ext uri="{FF2B5EF4-FFF2-40B4-BE49-F238E27FC236}">
                <a16:creationId xmlns:a16="http://schemas.microsoft.com/office/drawing/2014/main" id="{30298EFB-1A14-4C57-B1AB-06A5760351AB}"/>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600381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457196" y="3938413"/>
            <a:ext cx="11592231" cy="779929"/>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53416" r="10200" b="21999"/>
          <a:stretch/>
        </p:blipFill>
        <p:spPr>
          <a:xfrm>
            <a:off x="3045541" y="-534801"/>
            <a:ext cx="4107100" cy="4963322"/>
          </a:xfrm>
          <a:prstGeom prst="rect">
            <a:avLst/>
          </a:prstGeom>
        </p:spPr>
      </p:pic>
      <p:sp>
        <p:nvSpPr>
          <p:cNvPr id="9" name="TextBox 8"/>
          <p:cNvSpPr txBox="1"/>
          <p:nvPr/>
        </p:nvSpPr>
        <p:spPr>
          <a:xfrm>
            <a:off x="7632289" y="1616230"/>
            <a:ext cx="3628104"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Respect</a:t>
            </a:r>
          </a:p>
        </p:txBody>
      </p:sp>
      <p:sp>
        <p:nvSpPr>
          <p:cNvPr id="10" name="TextBox 9"/>
          <p:cNvSpPr txBox="1"/>
          <p:nvPr/>
        </p:nvSpPr>
        <p:spPr>
          <a:xfrm>
            <a:off x="189177" y="4553883"/>
            <a:ext cx="11637063" cy="1938992"/>
          </a:xfrm>
          <a:prstGeom prst="rect">
            <a:avLst/>
          </a:prstGeom>
          <a:noFill/>
        </p:spPr>
        <p:txBody>
          <a:bodyPr wrap="square" rtlCol="0">
            <a:sp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People listen to you and respects your boundaries, and don’t make you feel bad about who you are. </a:t>
            </a:r>
          </a:p>
        </p:txBody>
      </p:sp>
      <p:pic>
        <p:nvPicPr>
          <p:cNvPr id="11" name="Picture 10">
            <a:extLst>
              <a:ext uri="{FF2B5EF4-FFF2-40B4-BE49-F238E27FC236}">
                <a16:creationId xmlns:a16="http://schemas.microsoft.com/office/drawing/2014/main" id="{4048A26B-72C1-483D-B768-941BABAF2A2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2" name="Footer Placeholder 3">
            <a:extLst>
              <a:ext uri="{FF2B5EF4-FFF2-40B4-BE49-F238E27FC236}">
                <a16:creationId xmlns:a16="http://schemas.microsoft.com/office/drawing/2014/main" id="{CC456132-A894-461D-A399-16C79E180A65}"/>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852613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951296" y="5204935"/>
            <a:ext cx="6289407" cy="1135101"/>
            <a:chOff x="1836954" y="3491605"/>
            <a:chExt cx="8518092" cy="1655058"/>
          </a:xfrm>
        </p:grpSpPr>
        <p:sp>
          <p:nvSpPr>
            <p:cNvPr id="5" name="Rectangle 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9" name="Title 1"/>
            <p:cNvSpPr txBox="1">
              <a:spLocks/>
            </p:cNvSpPr>
            <p:nvPr/>
          </p:nvSpPr>
          <p:spPr>
            <a:xfrm>
              <a:off x="3704749" y="3835107"/>
              <a:ext cx="1530756" cy="109700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10" name="Title 1"/>
            <p:cNvSpPr txBox="1">
              <a:spLocks/>
            </p:cNvSpPr>
            <p:nvPr/>
          </p:nvSpPr>
          <p:spPr>
            <a:xfrm>
              <a:off x="8573089" y="3835107"/>
              <a:ext cx="1530756" cy="109700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928" y="-31323"/>
            <a:ext cx="7639922" cy="4306529"/>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884" t="48105" r="15620" b="40523"/>
          <a:stretch/>
        </p:blipFill>
        <p:spPr>
          <a:xfrm>
            <a:off x="437537" y="3944960"/>
            <a:ext cx="11592231" cy="779929"/>
          </a:xfrm>
          <a:prstGeom prst="rect">
            <a:avLst/>
          </a:prstGeom>
        </p:spPr>
      </p:pic>
      <p:sp>
        <p:nvSpPr>
          <p:cNvPr id="15" name="TextBox 14"/>
          <p:cNvSpPr txBox="1"/>
          <p:nvPr/>
        </p:nvSpPr>
        <p:spPr>
          <a:xfrm>
            <a:off x="4349651" y="4436711"/>
            <a:ext cx="5125066" cy="769441"/>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Is this respect?</a:t>
            </a:r>
          </a:p>
        </p:txBody>
      </p:sp>
      <p:sp>
        <p:nvSpPr>
          <p:cNvPr id="16" name="TextBox 15"/>
          <p:cNvSpPr txBox="1"/>
          <p:nvPr/>
        </p:nvSpPr>
        <p:spPr>
          <a:xfrm>
            <a:off x="6233652" y="774059"/>
            <a:ext cx="5125066" cy="2800767"/>
          </a:xfrm>
          <a:prstGeom prst="rect">
            <a:avLst/>
          </a:prstGeom>
          <a:noFill/>
        </p:spPr>
        <p:txBody>
          <a:bodyPr wrap="square" rtlCol="0">
            <a:spAutoFit/>
          </a:bodyPr>
          <a:lstStyle/>
          <a:p>
            <a:pPr algn="ctr"/>
            <a:r>
              <a:rPr lang="en-US" sz="4400" b="1" dirty="0">
                <a:latin typeface="Tahoma" panose="020B0604030504040204" pitchFamily="34" charset="0"/>
                <a:ea typeface="Tahoma" panose="020B0604030504040204" pitchFamily="34" charset="0"/>
                <a:cs typeface="Tahoma" panose="020B0604030504040204" pitchFamily="34" charset="0"/>
              </a:rPr>
              <a:t>Your friend makes fun of you for watching cartoons.</a:t>
            </a:r>
          </a:p>
        </p:txBody>
      </p:sp>
      <p:pic>
        <p:nvPicPr>
          <p:cNvPr id="17" name="Picture 16">
            <a:extLst>
              <a:ext uri="{FF2B5EF4-FFF2-40B4-BE49-F238E27FC236}">
                <a16:creationId xmlns:a16="http://schemas.microsoft.com/office/drawing/2014/main" id="{B5E9828B-7ABC-4620-AAE0-5CF086C2AAC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8" name="Footer Placeholder 3">
            <a:extLst>
              <a:ext uri="{FF2B5EF4-FFF2-40B4-BE49-F238E27FC236}">
                <a16:creationId xmlns:a16="http://schemas.microsoft.com/office/drawing/2014/main" id="{862FBCC4-E974-4B99-8379-4CAFD0A7805F}"/>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4285366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51180" y="5273731"/>
            <a:ext cx="6289407" cy="1135101"/>
            <a:chOff x="1836954" y="3491605"/>
            <a:chExt cx="8518092" cy="1655058"/>
          </a:xfrm>
        </p:grpSpPr>
        <p:sp>
          <p:nvSpPr>
            <p:cNvPr id="5" name="Rectangle 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9" name="Title 1"/>
            <p:cNvSpPr txBox="1">
              <a:spLocks/>
            </p:cNvSpPr>
            <p:nvPr/>
          </p:nvSpPr>
          <p:spPr>
            <a:xfrm>
              <a:off x="3704749" y="3835107"/>
              <a:ext cx="1530756" cy="109700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10" name="Title 1"/>
            <p:cNvSpPr txBox="1">
              <a:spLocks/>
            </p:cNvSpPr>
            <p:nvPr/>
          </p:nvSpPr>
          <p:spPr>
            <a:xfrm>
              <a:off x="8573089" y="3835107"/>
              <a:ext cx="1530756" cy="109700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2884" t="48105" r="15620" b="40523"/>
          <a:stretch/>
        </p:blipFill>
        <p:spPr>
          <a:xfrm>
            <a:off x="482859" y="3758587"/>
            <a:ext cx="11592231" cy="779929"/>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b="17475"/>
          <a:stretch/>
        </p:blipFill>
        <p:spPr>
          <a:xfrm>
            <a:off x="-29496" y="108944"/>
            <a:ext cx="8366090" cy="4144298"/>
          </a:xfrm>
          <a:prstGeom prst="rect">
            <a:avLst/>
          </a:prstGeom>
        </p:spPr>
      </p:pic>
      <p:sp>
        <p:nvSpPr>
          <p:cNvPr id="15" name="TextBox 14"/>
          <p:cNvSpPr txBox="1"/>
          <p:nvPr/>
        </p:nvSpPr>
        <p:spPr>
          <a:xfrm>
            <a:off x="5983399" y="1267616"/>
            <a:ext cx="5613176" cy="2554545"/>
          </a:xfrm>
          <a:prstGeom prst="rect">
            <a:avLst/>
          </a:prstGeom>
          <a:noFill/>
        </p:spPr>
        <p:txBody>
          <a:bodyPr wrap="square" rtlCol="0">
            <a:sp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Your support staff asks for your consent before helping you. </a:t>
            </a:r>
          </a:p>
        </p:txBody>
      </p:sp>
      <p:sp>
        <p:nvSpPr>
          <p:cNvPr id="16" name="TextBox 15"/>
          <p:cNvSpPr txBox="1"/>
          <p:nvPr/>
        </p:nvSpPr>
        <p:spPr>
          <a:xfrm>
            <a:off x="4125023" y="4340781"/>
            <a:ext cx="5125066" cy="769441"/>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Is this respect?</a:t>
            </a:r>
          </a:p>
        </p:txBody>
      </p:sp>
      <p:pic>
        <p:nvPicPr>
          <p:cNvPr id="17" name="Picture 16">
            <a:extLst>
              <a:ext uri="{FF2B5EF4-FFF2-40B4-BE49-F238E27FC236}">
                <a16:creationId xmlns:a16="http://schemas.microsoft.com/office/drawing/2014/main" id="{D81C8DB7-1FF2-4094-90F2-53958FCBDBC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8" name="Footer Placeholder 3">
            <a:extLst>
              <a:ext uri="{FF2B5EF4-FFF2-40B4-BE49-F238E27FC236}">
                <a16:creationId xmlns:a16="http://schemas.microsoft.com/office/drawing/2014/main" id="{F93F29AD-704F-4DC1-A4BD-B237E63B021D}"/>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775930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8705" t="16863" r="71400" b="47582"/>
          <a:stretch/>
        </p:blipFill>
        <p:spPr>
          <a:xfrm>
            <a:off x="1200116" y="1598899"/>
            <a:ext cx="4408628" cy="4441285"/>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25737" r="21447"/>
          <a:stretch/>
        </p:blipFill>
        <p:spPr>
          <a:xfrm>
            <a:off x="6859223" y="1598899"/>
            <a:ext cx="4540773" cy="4846146"/>
          </a:xfrm>
          <a:prstGeom prst="rect">
            <a:avLst/>
          </a:prstGeom>
        </p:spPr>
      </p:pic>
      <p:sp>
        <p:nvSpPr>
          <p:cNvPr id="2" name="TextBox 1"/>
          <p:cNvSpPr txBox="1"/>
          <p:nvPr/>
        </p:nvSpPr>
        <p:spPr>
          <a:xfrm>
            <a:off x="2816859" y="473138"/>
            <a:ext cx="8042994"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Setting Boundaries</a:t>
            </a:r>
          </a:p>
        </p:txBody>
      </p:sp>
      <p:pic>
        <p:nvPicPr>
          <p:cNvPr id="9" name="Picture 8">
            <a:extLst>
              <a:ext uri="{FF2B5EF4-FFF2-40B4-BE49-F238E27FC236}">
                <a16:creationId xmlns:a16="http://schemas.microsoft.com/office/drawing/2014/main" id="{991885B2-4CA7-4B83-8D8C-37F35FC67AB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0" name="Footer Placeholder 3">
            <a:extLst>
              <a:ext uri="{FF2B5EF4-FFF2-40B4-BE49-F238E27FC236}">
                <a16:creationId xmlns:a16="http://schemas.microsoft.com/office/drawing/2014/main" id="{6DDFF419-1AC8-42A8-B9B5-1161C9769529}"/>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57783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69608" cy="6858000"/>
          </a:xfrm>
          <a:prstGeom prst="rect">
            <a:avLst/>
          </a:prstGeom>
        </p:spPr>
      </p:pic>
      <p:sp>
        <p:nvSpPr>
          <p:cNvPr id="4" name="Footer Placeholder 3">
            <a:extLst>
              <a:ext uri="{FF2B5EF4-FFF2-40B4-BE49-F238E27FC236}">
                <a16:creationId xmlns:a16="http://schemas.microsoft.com/office/drawing/2014/main" id="{79CDB86C-4B69-4221-9BB4-6319EEA8ABD3}"/>
              </a:ext>
            </a:extLst>
          </p:cNvPr>
          <p:cNvSpPr txBox="1">
            <a:spLocks/>
          </p:cNvSpPr>
          <p:nvPr/>
        </p:nvSpPr>
        <p:spPr>
          <a:xfrm>
            <a:off x="8930332" y="6353503"/>
            <a:ext cx="3224565" cy="504497"/>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6" name="Picture 5">
            <a:extLst>
              <a:ext uri="{FF2B5EF4-FFF2-40B4-BE49-F238E27FC236}">
                <a16:creationId xmlns:a16="http://schemas.microsoft.com/office/drawing/2014/main" id="{B87D85E5-AC1E-459C-959A-F8E4CF174EA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Tree>
    <p:extLst>
      <p:ext uri="{BB962C8B-B14F-4D97-AF65-F5344CB8AC3E}">
        <p14:creationId xmlns:p14="http://schemas.microsoft.com/office/powerpoint/2010/main" val="3450755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8334452" y="1310331"/>
            <a:ext cx="4369548"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Safety</a:t>
            </a:r>
          </a:p>
        </p:txBody>
      </p:sp>
      <p:sp>
        <p:nvSpPr>
          <p:cNvPr id="11" name="TextBox 10"/>
          <p:cNvSpPr txBox="1"/>
          <p:nvPr/>
        </p:nvSpPr>
        <p:spPr>
          <a:xfrm>
            <a:off x="3975223" y="2253761"/>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Respect</a:t>
            </a:r>
          </a:p>
        </p:txBody>
      </p:sp>
      <p:sp>
        <p:nvSpPr>
          <p:cNvPr id="12" name="TextBox 11"/>
          <p:cNvSpPr txBox="1"/>
          <p:nvPr/>
        </p:nvSpPr>
        <p:spPr>
          <a:xfrm>
            <a:off x="3699063" y="4852491"/>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Equality</a:t>
            </a:r>
          </a:p>
        </p:txBody>
      </p:sp>
      <p:sp>
        <p:nvSpPr>
          <p:cNvPr id="14" name="TextBox 13"/>
          <p:cNvSpPr txBox="1"/>
          <p:nvPr/>
        </p:nvSpPr>
        <p:spPr>
          <a:xfrm>
            <a:off x="8863495" y="5677513"/>
            <a:ext cx="374510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Communication</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8569" r="45741" b="23495"/>
          <a:stretch/>
        </p:blipFill>
        <p:spPr>
          <a:xfrm>
            <a:off x="6541563" y="257283"/>
            <a:ext cx="1826968" cy="2207542"/>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53416" r="10200" b="21999"/>
          <a:stretch/>
        </p:blipFill>
        <p:spPr>
          <a:xfrm>
            <a:off x="2406439" y="1523288"/>
            <a:ext cx="1568784" cy="1895834"/>
          </a:xfrm>
          <a:prstGeom prst="rect">
            <a:avLst/>
          </a:prstGeom>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52990" r="14523" b="35943"/>
          <a:stretch/>
        </p:blipFill>
        <p:spPr>
          <a:xfrm>
            <a:off x="2431402" y="4375949"/>
            <a:ext cx="1267661" cy="1408925"/>
          </a:xfrm>
          <a:prstGeom prst="rect">
            <a:avLst/>
          </a:prstGeom>
        </p:spPr>
      </p:pic>
      <p:pic>
        <p:nvPicPr>
          <p:cNvPr id="17" name="Picture 16"/>
          <p:cNvPicPr>
            <a:picLocks noChangeAspect="1"/>
          </p:cNvPicPr>
          <p:nvPr/>
        </p:nvPicPr>
        <p:blipFill rotWithShape="1">
          <a:blip r:embed="rId7">
            <a:extLst>
              <a:ext uri="{28A0092B-C50C-407E-A947-70E740481C1C}">
                <a14:useLocalDpi xmlns:a14="http://schemas.microsoft.com/office/drawing/2010/main" val="0"/>
              </a:ext>
            </a:extLst>
          </a:blip>
          <a:srcRect l="864" r="65557" b="66780"/>
          <a:stretch/>
        </p:blipFill>
        <p:spPr>
          <a:xfrm>
            <a:off x="6406889" y="5100615"/>
            <a:ext cx="2454021" cy="1368519"/>
          </a:xfrm>
          <a:prstGeom prst="rect">
            <a:avLst/>
          </a:prstGeom>
        </p:spPr>
      </p:pic>
      <p:sp>
        <p:nvSpPr>
          <p:cNvPr id="18" name="TextBox 17"/>
          <p:cNvSpPr txBox="1"/>
          <p:nvPr/>
        </p:nvSpPr>
        <p:spPr>
          <a:xfrm>
            <a:off x="4144606" y="3683931"/>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19" name="Picture 18"/>
          <p:cNvPicPr>
            <a:picLocks noChangeAspect="1"/>
          </p:cNvPicPr>
          <p:nvPr/>
        </p:nvPicPr>
        <p:blipFill>
          <a:blip r:embed="rId8"/>
          <a:stretch>
            <a:fillRect/>
          </a:stretch>
        </p:blipFill>
        <p:spPr>
          <a:xfrm>
            <a:off x="2331241" y="3207185"/>
            <a:ext cx="1813365" cy="1269928"/>
          </a:xfrm>
          <a:prstGeom prst="rect">
            <a:avLst/>
          </a:prstGeom>
        </p:spPr>
      </p:pic>
      <p:pic>
        <p:nvPicPr>
          <p:cNvPr id="20" name="Picture 19"/>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375335" y="1004046"/>
            <a:ext cx="1452282" cy="1246094"/>
          </a:xfrm>
          <a:prstGeom prst="rect">
            <a:avLst/>
          </a:prstGeom>
        </p:spPr>
      </p:pic>
      <p:pic>
        <p:nvPicPr>
          <p:cNvPr id="21" name="Picture 20"/>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377423" y="2058318"/>
            <a:ext cx="1452282" cy="1246094"/>
          </a:xfrm>
          <a:prstGeom prst="rect">
            <a:avLst/>
          </a:prstGeom>
        </p:spPr>
      </p:pic>
      <p:pic>
        <p:nvPicPr>
          <p:cNvPr id="22" name="Picture 21"/>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402475" y="3110502"/>
            <a:ext cx="1452282" cy="1246094"/>
          </a:xfrm>
          <a:prstGeom prst="rect">
            <a:avLst/>
          </a:prstGeom>
        </p:spPr>
      </p:pic>
      <p:pic>
        <p:nvPicPr>
          <p:cNvPr id="23" name="Picture 22">
            <a:extLst>
              <a:ext uri="{FF2B5EF4-FFF2-40B4-BE49-F238E27FC236}">
                <a16:creationId xmlns:a16="http://schemas.microsoft.com/office/drawing/2014/main" id="{853EA33E-96FD-4731-8FC0-9419C674873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24" name="Footer Placeholder 3">
            <a:extLst>
              <a:ext uri="{FF2B5EF4-FFF2-40B4-BE49-F238E27FC236}">
                <a16:creationId xmlns:a16="http://schemas.microsoft.com/office/drawing/2014/main" id="{4849B998-8919-4F26-91C5-B7C29B54D19B}"/>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807085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457200" y="4505660"/>
            <a:ext cx="11592231" cy="779929"/>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52990" r="14523" b="35943"/>
          <a:stretch/>
        </p:blipFill>
        <p:spPr>
          <a:xfrm>
            <a:off x="1450969" y="477430"/>
            <a:ext cx="3637355" cy="4042692"/>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52990" t="64155" r="14523"/>
          <a:stretch/>
        </p:blipFill>
        <p:spPr>
          <a:xfrm>
            <a:off x="3819068" y="852933"/>
            <a:ext cx="5738629" cy="3569112"/>
          </a:xfrm>
          <a:prstGeom prst="rect">
            <a:avLst/>
          </a:prstGeom>
        </p:spPr>
      </p:pic>
      <p:sp>
        <p:nvSpPr>
          <p:cNvPr id="2" name="TextBox 1"/>
          <p:cNvSpPr txBox="1"/>
          <p:nvPr/>
        </p:nvSpPr>
        <p:spPr>
          <a:xfrm>
            <a:off x="8714419" y="2075707"/>
            <a:ext cx="3023419"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Equality</a:t>
            </a:r>
          </a:p>
        </p:txBody>
      </p:sp>
      <p:sp>
        <p:nvSpPr>
          <p:cNvPr id="10" name="TextBox 9"/>
          <p:cNvSpPr txBox="1"/>
          <p:nvPr/>
        </p:nvSpPr>
        <p:spPr>
          <a:xfrm>
            <a:off x="870155" y="5145119"/>
            <a:ext cx="10864645" cy="1446550"/>
          </a:xfrm>
          <a:prstGeom prst="rect">
            <a:avLst/>
          </a:prstGeom>
          <a:noFill/>
        </p:spPr>
        <p:txBody>
          <a:bodyPr wrap="square" rtlCol="0">
            <a:spAutoFit/>
          </a:bodyPr>
          <a:lstStyle/>
          <a:p>
            <a:pPr algn="ctr"/>
            <a:r>
              <a:rPr lang="en-US" sz="4400" b="1" dirty="0">
                <a:latin typeface="Tahoma" panose="020B0604030504040204" pitchFamily="34" charset="0"/>
                <a:ea typeface="Tahoma" panose="020B0604030504040204" pitchFamily="34" charset="0"/>
                <a:cs typeface="Tahoma" panose="020B0604030504040204" pitchFamily="34" charset="0"/>
              </a:rPr>
              <a:t>You make choices together and </a:t>
            </a:r>
            <a:br>
              <a:rPr lang="en-US" sz="4400" b="1" dirty="0">
                <a:latin typeface="Tahoma" panose="020B0604030504040204" pitchFamily="34" charset="0"/>
                <a:ea typeface="Tahoma" panose="020B0604030504040204" pitchFamily="34" charset="0"/>
                <a:cs typeface="Tahoma" panose="020B0604030504040204" pitchFamily="34" charset="0"/>
              </a:rPr>
            </a:br>
            <a:r>
              <a:rPr lang="en-US" sz="4400" b="1" dirty="0">
                <a:latin typeface="Tahoma" panose="020B0604030504040204" pitchFamily="34" charset="0"/>
                <a:ea typeface="Tahoma" panose="020B0604030504040204" pitchFamily="34" charset="0"/>
                <a:cs typeface="Tahoma" panose="020B0604030504040204" pitchFamily="34" charset="0"/>
              </a:rPr>
              <a:t>no one is the boss.</a:t>
            </a:r>
          </a:p>
        </p:txBody>
      </p:sp>
      <p:pic>
        <p:nvPicPr>
          <p:cNvPr id="11" name="Picture 10">
            <a:extLst>
              <a:ext uri="{FF2B5EF4-FFF2-40B4-BE49-F238E27FC236}">
                <a16:creationId xmlns:a16="http://schemas.microsoft.com/office/drawing/2014/main" id="{22C508F4-FBA6-47D0-98CA-F5BF4B524D5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2" name="Footer Placeholder 3">
            <a:extLst>
              <a:ext uri="{FF2B5EF4-FFF2-40B4-BE49-F238E27FC236}">
                <a16:creationId xmlns:a16="http://schemas.microsoft.com/office/drawing/2014/main" id="{7C785A14-35AD-4A93-9569-97FC41BFB8B6}"/>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858443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135130" y="5267186"/>
            <a:ext cx="6289407" cy="1135101"/>
            <a:chOff x="1836954" y="3491605"/>
            <a:chExt cx="8518092" cy="1655058"/>
          </a:xfrm>
        </p:grpSpPr>
        <p:sp>
          <p:nvSpPr>
            <p:cNvPr id="5" name="Rectangle 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9" name="Title 1"/>
            <p:cNvSpPr txBox="1">
              <a:spLocks/>
            </p:cNvSpPr>
            <p:nvPr/>
          </p:nvSpPr>
          <p:spPr>
            <a:xfrm>
              <a:off x="3704749" y="3835107"/>
              <a:ext cx="1530756" cy="109700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10" name="Title 1"/>
            <p:cNvSpPr txBox="1">
              <a:spLocks/>
            </p:cNvSpPr>
            <p:nvPr/>
          </p:nvSpPr>
          <p:spPr>
            <a:xfrm>
              <a:off x="8573089" y="3835107"/>
              <a:ext cx="1530756" cy="109700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2884" t="48105" r="15620" b="40523"/>
          <a:stretch/>
        </p:blipFill>
        <p:spPr>
          <a:xfrm>
            <a:off x="206796" y="3780899"/>
            <a:ext cx="11592231" cy="779929"/>
          </a:xfrm>
          <a:prstGeom prst="rect">
            <a:avLst/>
          </a:prstGeom>
        </p:spPr>
      </p:pic>
      <p:pic>
        <p:nvPicPr>
          <p:cNvPr id="1026" name="Picture 2" descr="282a74c8-2d39-4d28-8631-f86a2b1548fa@namprd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4137" y="77119"/>
            <a:ext cx="7259800" cy="409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09576" y="4453875"/>
            <a:ext cx="6843251" cy="707886"/>
          </a:xfrm>
          <a:prstGeom prst="rect">
            <a:avLst/>
          </a:prstGeom>
          <a:noFill/>
        </p:spPr>
        <p:txBody>
          <a:bodyPr wrap="square" rtlCol="0">
            <a:sp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Is this equality?</a:t>
            </a:r>
          </a:p>
        </p:txBody>
      </p:sp>
      <p:sp>
        <p:nvSpPr>
          <p:cNvPr id="14" name="TextBox 13"/>
          <p:cNvSpPr txBox="1"/>
          <p:nvPr/>
        </p:nvSpPr>
        <p:spPr>
          <a:xfrm>
            <a:off x="6435523" y="800552"/>
            <a:ext cx="5639567" cy="1323439"/>
          </a:xfrm>
          <a:prstGeom prst="rect">
            <a:avLst/>
          </a:prstGeom>
          <a:noFill/>
        </p:spPr>
        <p:txBody>
          <a:bodyPr wrap="square" rtlCol="0">
            <a:sp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Your brother bosses you around.</a:t>
            </a:r>
          </a:p>
        </p:txBody>
      </p:sp>
      <p:pic>
        <p:nvPicPr>
          <p:cNvPr id="15" name="Picture 14">
            <a:extLst>
              <a:ext uri="{FF2B5EF4-FFF2-40B4-BE49-F238E27FC236}">
                <a16:creationId xmlns:a16="http://schemas.microsoft.com/office/drawing/2014/main" id="{0C8150BF-1A66-467E-8F2C-AEBC22BED57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6" name="Footer Placeholder 3">
            <a:extLst>
              <a:ext uri="{FF2B5EF4-FFF2-40B4-BE49-F238E27FC236}">
                <a16:creationId xmlns:a16="http://schemas.microsoft.com/office/drawing/2014/main" id="{1A2D0A5B-C931-4716-A423-2771FA5E4E4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721861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64" y="0"/>
            <a:ext cx="12169608" cy="6858000"/>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8705" t="16863" r="71400" b="47582"/>
          <a:stretch/>
        </p:blipFill>
        <p:spPr>
          <a:xfrm>
            <a:off x="5767759" y="3271398"/>
            <a:ext cx="1983003" cy="1997692"/>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35305" t="14053" r="46274" b="54575"/>
          <a:stretch/>
        </p:blipFill>
        <p:spPr>
          <a:xfrm>
            <a:off x="6382382" y="1538884"/>
            <a:ext cx="1968870" cy="1890116"/>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25737" r="21447"/>
          <a:stretch/>
        </p:blipFill>
        <p:spPr>
          <a:xfrm>
            <a:off x="3713551" y="1934398"/>
            <a:ext cx="2146766" cy="2291139"/>
          </a:xfrm>
          <a:prstGeom prst="rect">
            <a:avLst/>
          </a:prstGeom>
        </p:spPr>
      </p:pic>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23884" t="2401" r="2915" b="19087"/>
          <a:stretch/>
        </p:blipFill>
        <p:spPr>
          <a:xfrm>
            <a:off x="8098417" y="2855242"/>
            <a:ext cx="2601159" cy="1572604"/>
          </a:xfrm>
          <a:prstGeom prst="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8"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901041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135131" y="5221373"/>
            <a:ext cx="6289407" cy="1135101"/>
            <a:chOff x="1836954" y="3491605"/>
            <a:chExt cx="8518092" cy="1655058"/>
          </a:xfrm>
        </p:grpSpPr>
        <p:sp>
          <p:nvSpPr>
            <p:cNvPr id="5" name="Rectangle 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9" name="Title 1"/>
            <p:cNvSpPr txBox="1">
              <a:spLocks/>
            </p:cNvSpPr>
            <p:nvPr/>
          </p:nvSpPr>
          <p:spPr>
            <a:xfrm>
              <a:off x="3704749" y="3835107"/>
              <a:ext cx="1530756" cy="109700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10" name="Title 1"/>
            <p:cNvSpPr txBox="1">
              <a:spLocks/>
            </p:cNvSpPr>
            <p:nvPr/>
          </p:nvSpPr>
          <p:spPr>
            <a:xfrm>
              <a:off x="8573089" y="3835107"/>
              <a:ext cx="1530756" cy="109700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2884" t="48105" r="15620" b="40523"/>
          <a:stretch/>
        </p:blipFill>
        <p:spPr>
          <a:xfrm>
            <a:off x="299884" y="3741037"/>
            <a:ext cx="11592231" cy="779929"/>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8178" y="122602"/>
            <a:ext cx="6846724" cy="3859413"/>
          </a:xfrm>
          <a:prstGeom prst="rect">
            <a:avLst/>
          </a:prstGeom>
        </p:spPr>
      </p:pic>
      <p:sp>
        <p:nvSpPr>
          <p:cNvPr id="15" name="TextBox 14"/>
          <p:cNvSpPr txBox="1"/>
          <p:nvPr/>
        </p:nvSpPr>
        <p:spPr>
          <a:xfrm>
            <a:off x="4104521" y="4377086"/>
            <a:ext cx="6843251" cy="707886"/>
          </a:xfrm>
          <a:prstGeom prst="rect">
            <a:avLst/>
          </a:prstGeom>
          <a:noFill/>
        </p:spPr>
        <p:txBody>
          <a:bodyPr wrap="square" rtlCol="0">
            <a:sp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Is this equality?</a:t>
            </a:r>
          </a:p>
        </p:txBody>
      </p:sp>
      <p:sp>
        <p:nvSpPr>
          <p:cNvPr id="16" name="TextBox 15"/>
          <p:cNvSpPr txBox="1"/>
          <p:nvPr/>
        </p:nvSpPr>
        <p:spPr>
          <a:xfrm>
            <a:off x="5957518" y="1700730"/>
            <a:ext cx="5889202" cy="1754326"/>
          </a:xfrm>
          <a:prstGeom prst="rect">
            <a:avLst/>
          </a:prstGeom>
          <a:no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You and your friend </a:t>
            </a:r>
          </a:p>
          <a:p>
            <a:pPr algn="ctr"/>
            <a:r>
              <a:rPr lang="en-US" sz="3600" b="1" dirty="0">
                <a:latin typeface="Tahoma" panose="020B0604030504040204" pitchFamily="34" charset="0"/>
                <a:ea typeface="Tahoma" panose="020B0604030504040204" pitchFamily="34" charset="0"/>
                <a:cs typeface="Tahoma" panose="020B0604030504040204" pitchFamily="34" charset="0"/>
              </a:rPr>
              <a:t>take turns choosing </a:t>
            </a:r>
          </a:p>
          <a:p>
            <a:pPr algn="ctr"/>
            <a:r>
              <a:rPr lang="en-US" sz="3600" b="1" dirty="0">
                <a:latin typeface="Tahoma" panose="020B0604030504040204" pitchFamily="34" charset="0"/>
                <a:ea typeface="Tahoma" panose="020B0604030504040204" pitchFamily="34" charset="0"/>
                <a:cs typeface="Tahoma" panose="020B0604030504040204" pitchFamily="34" charset="0"/>
              </a:rPr>
              <a:t>where to eat.</a:t>
            </a:r>
          </a:p>
        </p:txBody>
      </p:sp>
      <p:pic>
        <p:nvPicPr>
          <p:cNvPr id="17" name="Picture 16">
            <a:extLst>
              <a:ext uri="{FF2B5EF4-FFF2-40B4-BE49-F238E27FC236}">
                <a16:creationId xmlns:a16="http://schemas.microsoft.com/office/drawing/2014/main" id="{C74FE21A-351C-43A9-84C6-383154195E7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8" name="Footer Placeholder 3">
            <a:extLst>
              <a:ext uri="{FF2B5EF4-FFF2-40B4-BE49-F238E27FC236}">
                <a16:creationId xmlns:a16="http://schemas.microsoft.com/office/drawing/2014/main" id="{AA613EAB-13FB-4534-8F99-6A9874B83169}"/>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909967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770"/>
            <a:ext cx="12166314" cy="6858000"/>
          </a:xfrm>
          <a:prstGeom prst="rect">
            <a:avLst/>
          </a:prstGeom>
        </p:spPr>
      </p:pic>
      <p:sp>
        <p:nvSpPr>
          <p:cNvPr id="10" name="TextBox 9"/>
          <p:cNvSpPr txBox="1"/>
          <p:nvPr/>
        </p:nvSpPr>
        <p:spPr>
          <a:xfrm>
            <a:off x="8334452" y="1310331"/>
            <a:ext cx="4369548"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Safety</a:t>
            </a:r>
          </a:p>
        </p:txBody>
      </p:sp>
      <p:sp>
        <p:nvSpPr>
          <p:cNvPr id="11" name="TextBox 10"/>
          <p:cNvSpPr txBox="1"/>
          <p:nvPr/>
        </p:nvSpPr>
        <p:spPr>
          <a:xfrm>
            <a:off x="3975223" y="2253761"/>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Respect</a:t>
            </a:r>
          </a:p>
        </p:txBody>
      </p:sp>
      <p:sp>
        <p:nvSpPr>
          <p:cNvPr id="12" name="TextBox 11"/>
          <p:cNvSpPr txBox="1"/>
          <p:nvPr/>
        </p:nvSpPr>
        <p:spPr>
          <a:xfrm>
            <a:off x="3699063" y="4852491"/>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Equality</a:t>
            </a:r>
          </a:p>
        </p:txBody>
      </p:sp>
      <p:sp>
        <p:nvSpPr>
          <p:cNvPr id="14" name="TextBox 13"/>
          <p:cNvSpPr txBox="1"/>
          <p:nvPr/>
        </p:nvSpPr>
        <p:spPr>
          <a:xfrm>
            <a:off x="8863495" y="5677513"/>
            <a:ext cx="374510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Communication</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8569" r="45741" b="23495"/>
          <a:stretch/>
        </p:blipFill>
        <p:spPr>
          <a:xfrm>
            <a:off x="6541563" y="257283"/>
            <a:ext cx="1826968" cy="2207542"/>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53416" r="10200" b="21999"/>
          <a:stretch/>
        </p:blipFill>
        <p:spPr>
          <a:xfrm>
            <a:off x="2406439" y="1523288"/>
            <a:ext cx="1568784" cy="1895834"/>
          </a:xfrm>
          <a:prstGeom prst="rect">
            <a:avLst/>
          </a:prstGeom>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52990" r="14523" b="35943"/>
          <a:stretch/>
        </p:blipFill>
        <p:spPr>
          <a:xfrm>
            <a:off x="2431402" y="4375949"/>
            <a:ext cx="1267661" cy="1408925"/>
          </a:xfrm>
          <a:prstGeom prst="rect">
            <a:avLst/>
          </a:prstGeom>
        </p:spPr>
      </p:pic>
      <p:pic>
        <p:nvPicPr>
          <p:cNvPr id="17" name="Picture 16"/>
          <p:cNvPicPr>
            <a:picLocks noChangeAspect="1"/>
          </p:cNvPicPr>
          <p:nvPr/>
        </p:nvPicPr>
        <p:blipFill rotWithShape="1">
          <a:blip r:embed="rId7">
            <a:extLst>
              <a:ext uri="{28A0092B-C50C-407E-A947-70E740481C1C}">
                <a14:useLocalDpi xmlns:a14="http://schemas.microsoft.com/office/drawing/2010/main" val="0"/>
              </a:ext>
            </a:extLst>
          </a:blip>
          <a:srcRect l="864" r="65557" b="66780"/>
          <a:stretch/>
        </p:blipFill>
        <p:spPr>
          <a:xfrm>
            <a:off x="6406889" y="5100615"/>
            <a:ext cx="2454021" cy="1368519"/>
          </a:xfrm>
          <a:prstGeom prst="rect">
            <a:avLst/>
          </a:prstGeom>
        </p:spPr>
      </p:pic>
      <p:sp>
        <p:nvSpPr>
          <p:cNvPr id="18" name="TextBox 17"/>
          <p:cNvSpPr txBox="1"/>
          <p:nvPr/>
        </p:nvSpPr>
        <p:spPr>
          <a:xfrm>
            <a:off x="4144606" y="3683931"/>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19" name="Picture 18"/>
          <p:cNvPicPr>
            <a:picLocks noChangeAspect="1"/>
          </p:cNvPicPr>
          <p:nvPr/>
        </p:nvPicPr>
        <p:blipFill>
          <a:blip r:embed="rId8"/>
          <a:stretch>
            <a:fillRect/>
          </a:stretch>
        </p:blipFill>
        <p:spPr>
          <a:xfrm>
            <a:off x="2331241" y="3207185"/>
            <a:ext cx="1813365" cy="1269928"/>
          </a:xfrm>
          <a:prstGeom prst="rect">
            <a:avLst/>
          </a:prstGeom>
        </p:spPr>
      </p:pic>
      <p:pic>
        <p:nvPicPr>
          <p:cNvPr id="20" name="Picture 19"/>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375335" y="1004046"/>
            <a:ext cx="1452282" cy="1246094"/>
          </a:xfrm>
          <a:prstGeom prst="rect">
            <a:avLst/>
          </a:prstGeom>
        </p:spPr>
      </p:pic>
      <p:pic>
        <p:nvPicPr>
          <p:cNvPr id="21" name="Picture 20"/>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377423" y="2058318"/>
            <a:ext cx="1452282" cy="1246094"/>
          </a:xfrm>
          <a:prstGeom prst="rect">
            <a:avLst/>
          </a:prstGeom>
        </p:spPr>
      </p:pic>
      <p:pic>
        <p:nvPicPr>
          <p:cNvPr id="22" name="Picture 21"/>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402475" y="3110502"/>
            <a:ext cx="1452282" cy="1246094"/>
          </a:xfrm>
          <a:prstGeom prst="rect">
            <a:avLst/>
          </a:prstGeom>
        </p:spPr>
      </p:pic>
      <p:pic>
        <p:nvPicPr>
          <p:cNvPr id="23" name="Picture 22"/>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442141" y="4177300"/>
            <a:ext cx="1452282" cy="1246094"/>
          </a:xfrm>
          <a:prstGeom prst="rect">
            <a:avLst/>
          </a:prstGeom>
        </p:spPr>
      </p:pic>
      <p:pic>
        <p:nvPicPr>
          <p:cNvPr id="24" name="Picture 23">
            <a:extLst>
              <a:ext uri="{FF2B5EF4-FFF2-40B4-BE49-F238E27FC236}">
                <a16:creationId xmlns:a16="http://schemas.microsoft.com/office/drawing/2014/main" id="{B0D73089-A76C-4BEE-AE47-4FA97D8E2DD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25" name="Footer Placeholder 3">
            <a:extLst>
              <a:ext uri="{FF2B5EF4-FFF2-40B4-BE49-F238E27FC236}">
                <a16:creationId xmlns:a16="http://schemas.microsoft.com/office/drawing/2014/main" id="{367DEEC5-CC78-42B2-83F0-99BB244C934C}"/>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506943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402925" y="4375713"/>
            <a:ext cx="11592231" cy="779929"/>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864" r="65557" b="66780"/>
          <a:stretch/>
        </p:blipFill>
        <p:spPr>
          <a:xfrm>
            <a:off x="983516" y="1157645"/>
            <a:ext cx="6205447" cy="3460554"/>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864" t="33088" r="65557"/>
          <a:stretch/>
        </p:blipFill>
        <p:spPr>
          <a:xfrm>
            <a:off x="6390914" y="1956550"/>
            <a:ext cx="4739158" cy="5323297"/>
          </a:xfrm>
          <a:prstGeom prst="rect">
            <a:avLst/>
          </a:prstGeom>
        </p:spPr>
      </p:pic>
      <p:sp>
        <p:nvSpPr>
          <p:cNvPr id="2" name="TextBox 1"/>
          <p:cNvSpPr txBox="1"/>
          <p:nvPr/>
        </p:nvSpPr>
        <p:spPr>
          <a:xfrm>
            <a:off x="3544737" y="172103"/>
            <a:ext cx="7034980"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Communication</a:t>
            </a:r>
          </a:p>
        </p:txBody>
      </p:sp>
      <p:sp>
        <p:nvSpPr>
          <p:cNvPr id="3" name="TextBox 2"/>
          <p:cNvSpPr txBox="1"/>
          <p:nvPr/>
        </p:nvSpPr>
        <p:spPr>
          <a:xfrm>
            <a:off x="594798" y="5014394"/>
            <a:ext cx="11208484" cy="1323439"/>
          </a:xfrm>
          <a:prstGeom prst="rect">
            <a:avLst/>
          </a:prstGeom>
          <a:noFill/>
        </p:spPr>
        <p:txBody>
          <a:bodyPr wrap="square" rtlCol="0">
            <a:sp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You share your feelings, wants, and needs, and both people listen to each other.</a:t>
            </a:r>
          </a:p>
        </p:txBody>
      </p:sp>
      <p:pic>
        <p:nvPicPr>
          <p:cNvPr id="10" name="Picture 9">
            <a:extLst>
              <a:ext uri="{FF2B5EF4-FFF2-40B4-BE49-F238E27FC236}">
                <a16:creationId xmlns:a16="http://schemas.microsoft.com/office/drawing/2014/main" id="{10C2F4A2-A4C2-4532-880D-237D5A1D40B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1" name="Footer Placeholder 3">
            <a:extLst>
              <a:ext uri="{FF2B5EF4-FFF2-40B4-BE49-F238E27FC236}">
                <a16:creationId xmlns:a16="http://schemas.microsoft.com/office/drawing/2014/main" id="{89ADC6B5-00B2-4072-938C-FE90D163D729}"/>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576155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4748" y="-14748"/>
            <a:ext cx="2088777" cy="1694330"/>
          </a:xfrm>
          <a:prstGeom prst="rect">
            <a:avLst/>
          </a:prstGeom>
        </p:spPr>
      </p:pic>
      <p:grpSp>
        <p:nvGrpSpPr>
          <p:cNvPr id="19" name="Group 18"/>
          <p:cNvGrpSpPr/>
          <p:nvPr/>
        </p:nvGrpSpPr>
        <p:grpSpPr>
          <a:xfrm>
            <a:off x="2251837" y="2470976"/>
            <a:ext cx="3275315" cy="4206739"/>
            <a:chOff x="309715" y="1851911"/>
            <a:chExt cx="3275315" cy="4206739"/>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69022"/>
            <a:stretch/>
          </p:blipFill>
          <p:spPr>
            <a:xfrm>
              <a:off x="918111" y="1851911"/>
              <a:ext cx="2311835" cy="4206739"/>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7105" t="24006" r="50548" b="19076"/>
            <a:stretch/>
          </p:blipFill>
          <p:spPr>
            <a:xfrm>
              <a:off x="309715" y="2389238"/>
              <a:ext cx="3275315" cy="2481489"/>
            </a:xfrm>
            <a:prstGeom prst="rect">
              <a:avLst/>
            </a:prstGeom>
          </p:spPr>
        </p:pic>
      </p:grpSp>
      <p:grpSp>
        <p:nvGrpSpPr>
          <p:cNvPr id="2" name="Group 1"/>
          <p:cNvGrpSpPr/>
          <p:nvPr/>
        </p:nvGrpSpPr>
        <p:grpSpPr>
          <a:xfrm>
            <a:off x="7346758" y="1068546"/>
            <a:ext cx="4728332" cy="5012561"/>
            <a:chOff x="6120582" y="1046089"/>
            <a:chExt cx="4728332" cy="5012561"/>
          </a:xfrm>
        </p:grpSpPr>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36043" r="41824" b="65068"/>
            <a:stretch/>
          </p:blipFill>
          <p:spPr>
            <a:xfrm>
              <a:off x="6341806" y="3039834"/>
              <a:ext cx="3401055" cy="3018816"/>
            </a:xfrm>
            <a:prstGeom prst="rect">
              <a:avLst/>
            </a:prstGeom>
          </p:spPr>
        </p:pic>
        <p:cxnSp>
          <p:nvCxnSpPr>
            <p:cNvPr id="10" name="Straight Arrow Connector 9"/>
            <p:cNvCxnSpPr/>
            <p:nvPr/>
          </p:nvCxnSpPr>
          <p:spPr>
            <a:xfrm>
              <a:off x="6120582" y="3579351"/>
              <a:ext cx="14748" cy="1814052"/>
            </a:xfrm>
            <a:prstGeom prst="straightConnector1">
              <a:avLst/>
            </a:prstGeom>
            <a:ln w="1428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l="58105" t="47320" r="13379"/>
            <a:stretch/>
          </p:blipFill>
          <p:spPr>
            <a:xfrm>
              <a:off x="7085038" y="1046089"/>
              <a:ext cx="1914590" cy="1993745"/>
            </a:xfrm>
            <a:prstGeom prst="rect">
              <a:avLst/>
            </a:prstGeom>
          </p:spPr>
        </p:pic>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l="58105" t="47320" r="13379"/>
            <a:stretch/>
          </p:blipFill>
          <p:spPr>
            <a:xfrm rot="1439542">
              <a:off x="8934324" y="1751667"/>
              <a:ext cx="1914590" cy="1993745"/>
            </a:xfrm>
            <a:prstGeom prst="rect">
              <a:avLst/>
            </a:prstGeom>
          </p:spPr>
        </p:pic>
        <p:sp>
          <p:nvSpPr>
            <p:cNvPr id="14" name="TextBox 13"/>
            <p:cNvSpPr txBox="1"/>
            <p:nvPr/>
          </p:nvSpPr>
          <p:spPr>
            <a:xfrm>
              <a:off x="7696388" y="1251746"/>
              <a:ext cx="899651" cy="1200329"/>
            </a:xfrm>
            <a:prstGeom prst="rect">
              <a:avLst/>
            </a:prstGeom>
            <a:noFill/>
          </p:spPr>
          <p:txBody>
            <a:bodyPr wrap="square" rtlCol="0">
              <a:spAutoFit/>
            </a:bodyPr>
            <a:lstStyle/>
            <a:p>
              <a:r>
                <a:rPr lang="en-US" sz="7200" b="1" dirty="0">
                  <a:latin typeface="Tahoma" panose="020B0604030504040204" pitchFamily="34" charset="0"/>
                  <a:ea typeface="Tahoma" panose="020B0604030504040204" pitchFamily="34" charset="0"/>
                  <a:cs typeface="Tahoma" panose="020B0604030504040204" pitchFamily="34" charset="0"/>
                </a:rPr>
                <a:t>?</a:t>
              </a:r>
            </a:p>
          </p:txBody>
        </p:sp>
        <p:sp>
          <p:nvSpPr>
            <p:cNvPr id="15" name="TextBox 14"/>
            <p:cNvSpPr txBox="1"/>
            <p:nvPr/>
          </p:nvSpPr>
          <p:spPr>
            <a:xfrm rot="1185697">
              <a:off x="9579756" y="1968655"/>
              <a:ext cx="899651" cy="1200329"/>
            </a:xfrm>
            <a:prstGeom prst="rect">
              <a:avLst/>
            </a:prstGeom>
            <a:noFill/>
          </p:spPr>
          <p:txBody>
            <a:bodyPr wrap="square" rtlCol="0">
              <a:spAutoFit/>
            </a:bodyPr>
            <a:lstStyle/>
            <a:p>
              <a:r>
                <a:rPr lang="en-US" sz="7200" b="1" dirty="0">
                  <a:latin typeface="Tahoma" panose="020B0604030504040204" pitchFamily="34" charset="0"/>
                  <a:ea typeface="Tahoma" panose="020B0604030504040204" pitchFamily="34" charset="0"/>
                  <a:cs typeface="Tahoma" panose="020B0604030504040204" pitchFamily="34" charset="0"/>
                </a:rPr>
                <a:t>?</a:t>
              </a:r>
            </a:p>
          </p:txBody>
        </p:sp>
        <p:cxnSp>
          <p:nvCxnSpPr>
            <p:cNvPr id="17" name="Straight Arrow Connector 16"/>
            <p:cNvCxnSpPr/>
            <p:nvPr/>
          </p:nvCxnSpPr>
          <p:spPr>
            <a:xfrm flipH="1" flipV="1">
              <a:off x="8670882" y="4249881"/>
              <a:ext cx="1952609" cy="26784"/>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712692" y="382931"/>
            <a:ext cx="9184366" cy="1754326"/>
          </a:xfrm>
          <a:prstGeom prst="rect">
            <a:avLst/>
          </a:prstGeom>
          <a:noFill/>
        </p:spPr>
        <p:txBody>
          <a:bodyPr wrap="square" rtlCol="0">
            <a:spAutoFit/>
          </a:bodyPr>
          <a:lstStyle/>
          <a:p>
            <a:pPr algn="ctr"/>
            <a:r>
              <a:rPr lang="en-US" sz="5400" b="1" dirty="0">
                <a:latin typeface="Tahoma" panose="020B0604030504040204" pitchFamily="34" charset="0"/>
                <a:ea typeface="Tahoma" panose="020B0604030504040204" pitchFamily="34" charset="0"/>
                <a:cs typeface="Tahoma" panose="020B0604030504040204" pitchFamily="34" charset="0"/>
              </a:rPr>
              <a:t>How to Show You </a:t>
            </a:r>
          </a:p>
          <a:p>
            <a:pPr algn="ctr"/>
            <a:r>
              <a:rPr lang="en-US" sz="5400" b="1" dirty="0">
                <a:latin typeface="Tahoma" panose="020B0604030504040204" pitchFamily="34" charset="0"/>
                <a:ea typeface="Tahoma" panose="020B0604030504040204" pitchFamily="34" charset="0"/>
                <a:cs typeface="Tahoma" panose="020B0604030504040204" pitchFamily="34" charset="0"/>
              </a:rPr>
              <a:t>are Listening</a:t>
            </a:r>
          </a:p>
        </p:txBody>
      </p:sp>
      <p:pic>
        <p:nvPicPr>
          <p:cNvPr id="20" name="Picture 19">
            <a:extLst>
              <a:ext uri="{FF2B5EF4-FFF2-40B4-BE49-F238E27FC236}">
                <a16:creationId xmlns:a16="http://schemas.microsoft.com/office/drawing/2014/main" id="{54292792-846D-4769-848F-42F49AC17FB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21" name="Footer Placeholder 3">
            <a:extLst>
              <a:ext uri="{FF2B5EF4-FFF2-40B4-BE49-F238E27FC236}">
                <a16:creationId xmlns:a16="http://schemas.microsoft.com/office/drawing/2014/main" id="{58E62D57-A934-4F2E-9532-F77BBA845371}"/>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879671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4748" y="-14748"/>
            <a:ext cx="2088777" cy="169433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9369" y="1426786"/>
            <a:ext cx="9398180" cy="5297638"/>
          </a:xfrm>
          <a:prstGeom prst="rect">
            <a:avLst/>
          </a:prstGeom>
        </p:spPr>
      </p:pic>
      <p:sp>
        <p:nvSpPr>
          <p:cNvPr id="2" name="TextBox 1"/>
          <p:cNvSpPr txBox="1"/>
          <p:nvPr/>
        </p:nvSpPr>
        <p:spPr>
          <a:xfrm>
            <a:off x="3020672" y="143180"/>
            <a:ext cx="6784258"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Listening Practice</a:t>
            </a:r>
          </a:p>
        </p:txBody>
      </p:sp>
      <p:pic>
        <p:nvPicPr>
          <p:cNvPr id="7" name="Picture 6">
            <a:extLst>
              <a:ext uri="{FF2B5EF4-FFF2-40B4-BE49-F238E27FC236}">
                <a16:creationId xmlns:a16="http://schemas.microsoft.com/office/drawing/2014/main" id="{89875054-BEF3-487A-94F7-F1CA2C74A00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8" name="Footer Placeholder 3">
            <a:extLst>
              <a:ext uri="{FF2B5EF4-FFF2-40B4-BE49-F238E27FC236}">
                <a16:creationId xmlns:a16="http://schemas.microsoft.com/office/drawing/2014/main" id="{66C259F1-A607-48D6-AB4F-336BB1591A66}"/>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849464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4748" y="-14748"/>
            <a:ext cx="2088777" cy="169433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5737" r="21447"/>
          <a:stretch/>
        </p:blipFill>
        <p:spPr>
          <a:xfrm>
            <a:off x="4617570" y="7255"/>
            <a:ext cx="3446145" cy="3677903"/>
          </a:xfrm>
          <a:prstGeom prst="rect">
            <a:avLst/>
          </a:prstGeom>
        </p:spPr>
      </p:pic>
      <p:grpSp>
        <p:nvGrpSpPr>
          <p:cNvPr id="7" name="Group 6"/>
          <p:cNvGrpSpPr/>
          <p:nvPr/>
        </p:nvGrpSpPr>
        <p:grpSpPr>
          <a:xfrm>
            <a:off x="575189" y="3249516"/>
            <a:ext cx="11293916" cy="3126860"/>
            <a:chOff x="0" y="2038946"/>
            <a:chExt cx="12074013" cy="3304739"/>
          </a:xfrm>
        </p:grpSpPr>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4503" t="47957" r="26887"/>
            <a:stretch/>
          </p:blipFill>
          <p:spPr>
            <a:xfrm>
              <a:off x="0" y="2292504"/>
              <a:ext cx="5055882" cy="3051181"/>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24503" r="26887" b="51613"/>
            <a:stretch/>
          </p:blipFill>
          <p:spPr>
            <a:xfrm>
              <a:off x="4860356" y="2038946"/>
              <a:ext cx="5005197" cy="2808402"/>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t="49247" r="75133"/>
            <a:stretch/>
          </p:blipFill>
          <p:spPr>
            <a:xfrm>
              <a:off x="9552039" y="2442169"/>
              <a:ext cx="2521974" cy="2901516"/>
            </a:xfrm>
            <a:prstGeom prst="rect">
              <a:avLst/>
            </a:prstGeom>
          </p:spPr>
        </p:pic>
      </p:grpSp>
      <p:sp>
        <p:nvSpPr>
          <p:cNvPr id="12" name="TextBox 11"/>
          <p:cNvSpPr txBox="1"/>
          <p:nvPr/>
        </p:nvSpPr>
        <p:spPr>
          <a:xfrm>
            <a:off x="915857" y="5829044"/>
            <a:ext cx="1528339" cy="830997"/>
          </a:xfrm>
          <a:prstGeom prst="rect">
            <a:avLst/>
          </a:prstGeom>
          <a:noFill/>
          <a:ln w="57150">
            <a:solidFill>
              <a:schemeClr val="tx1"/>
            </a:solidFill>
          </a:ln>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Grossed out</a:t>
            </a:r>
          </a:p>
        </p:txBody>
      </p:sp>
      <p:sp>
        <p:nvSpPr>
          <p:cNvPr id="13" name="TextBox 12"/>
          <p:cNvSpPr txBox="1"/>
          <p:nvPr/>
        </p:nvSpPr>
        <p:spPr>
          <a:xfrm>
            <a:off x="3264405" y="5906755"/>
            <a:ext cx="1528339" cy="461665"/>
          </a:xfrm>
          <a:prstGeom prst="rect">
            <a:avLst/>
          </a:prstGeom>
          <a:noFill/>
          <a:ln w="57150">
            <a:solidFill>
              <a:schemeClr val="tx1"/>
            </a:solidFill>
          </a:ln>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Nervous</a:t>
            </a:r>
          </a:p>
        </p:txBody>
      </p:sp>
      <p:sp>
        <p:nvSpPr>
          <p:cNvPr id="14" name="TextBox 13"/>
          <p:cNvSpPr txBox="1"/>
          <p:nvPr/>
        </p:nvSpPr>
        <p:spPr>
          <a:xfrm>
            <a:off x="5782120" y="5914710"/>
            <a:ext cx="971698" cy="461666"/>
          </a:xfrm>
          <a:prstGeom prst="rect">
            <a:avLst/>
          </a:prstGeom>
          <a:noFill/>
          <a:ln w="57150">
            <a:solidFill>
              <a:schemeClr val="tx1"/>
            </a:solidFill>
          </a:ln>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Sad</a:t>
            </a:r>
          </a:p>
        </p:txBody>
      </p:sp>
      <p:sp>
        <p:nvSpPr>
          <p:cNvPr id="15" name="TextBox 14"/>
          <p:cNvSpPr txBox="1"/>
          <p:nvPr/>
        </p:nvSpPr>
        <p:spPr>
          <a:xfrm>
            <a:off x="8141715" y="5906754"/>
            <a:ext cx="924233" cy="461665"/>
          </a:xfrm>
          <a:prstGeom prst="rect">
            <a:avLst/>
          </a:prstGeom>
          <a:noFill/>
          <a:ln w="57150">
            <a:solidFill>
              <a:schemeClr val="tx1"/>
            </a:solidFill>
          </a:ln>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Mad</a:t>
            </a:r>
          </a:p>
        </p:txBody>
      </p:sp>
      <p:sp>
        <p:nvSpPr>
          <p:cNvPr id="16" name="TextBox 15"/>
          <p:cNvSpPr txBox="1"/>
          <p:nvPr/>
        </p:nvSpPr>
        <p:spPr>
          <a:xfrm>
            <a:off x="10167013" y="5906753"/>
            <a:ext cx="1338410" cy="461665"/>
          </a:xfrm>
          <a:prstGeom prst="rect">
            <a:avLst/>
          </a:prstGeom>
          <a:noFill/>
          <a:ln w="57150">
            <a:solidFill>
              <a:schemeClr val="tx1"/>
            </a:solidFill>
          </a:ln>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Scared</a:t>
            </a:r>
          </a:p>
        </p:txBody>
      </p:sp>
      <p:pic>
        <p:nvPicPr>
          <p:cNvPr id="17" name="Picture 16">
            <a:extLst>
              <a:ext uri="{FF2B5EF4-FFF2-40B4-BE49-F238E27FC236}">
                <a16:creationId xmlns:a16="http://schemas.microsoft.com/office/drawing/2014/main" id="{33E558BE-DB0E-4151-B922-316825236C8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8" name="Footer Placeholder 3">
            <a:extLst>
              <a:ext uri="{FF2B5EF4-FFF2-40B4-BE49-F238E27FC236}">
                <a16:creationId xmlns:a16="http://schemas.microsoft.com/office/drawing/2014/main" id="{372B5F76-D9BB-4A07-A4A3-EA9469D09598}"/>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086857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4748" y="-14748"/>
            <a:ext cx="2088777" cy="169433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5737" r="21447"/>
          <a:stretch/>
        </p:blipFill>
        <p:spPr>
          <a:xfrm>
            <a:off x="7170750" y="1271691"/>
            <a:ext cx="4719626" cy="503702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2663" y="1833158"/>
            <a:ext cx="7260620" cy="4244066"/>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a:off x="6303265" y="-14748"/>
            <a:ext cx="788028" cy="6709479"/>
          </a:xfrm>
          <a:prstGeom prst="rect">
            <a:avLst/>
          </a:prstGeom>
        </p:spPr>
      </p:pic>
      <p:sp>
        <p:nvSpPr>
          <p:cNvPr id="2" name="TextBox 1"/>
          <p:cNvSpPr txBox="1"/>
          <p:nvPr/>
        </p:nvSpPr>
        <p:spPr>
          <a:xfrm>
            <a:off x="1932038" y="370322"/>
            <a:ext cx="3760839" cy="1200329"/>
          </a:xfrm>
          <a:prstGeom prst="rect">
            <a:avLst/>
          </a:prstGeom>
          <a:noFill/>
        </p:spPr>
        <p:txBody>
          <a:bodyPr wrap="square" rtlCol="0">
            <a:spAutoFit/>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Your friend posts pictures of you online that you don’t like.</a:t>
            </a:r>
          </a:p>
        </p:txBody>
      </p:sp>
      <p:pic>
        <p:nvPicPr>
          <p:cNvPr id="10" name="Picture 9">
            <a:extLst>
              <a:ext uri="{FF2B5EF4-FFF2-40B4-BE49-F238E27FC236}">
                <a16:creationId xmlns:a16="http://schemas.microsoft.com/office/drawing/2014/main" id="{01A0BE65-EA7F-454D-8A4B-BD042557E97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1" name="Footer Placeholder 3">
            <a:extLst>
              <a:ext uri="{FF2B5EF4-FFF2-40B4-BE49-F238E27FC236}">
                <a16:creationId xmlns:a16="http://schemas.microsoft.com/office/drawing/2014/main" id="{BC51A905-896A-4DA0-816E-E14D3E108642}"/>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4283793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4748" y="-14748"/>
            <a:ext cx="2088777" cy="169433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5737" r="21447"/>
          <a:stretch/>
        </p:blipFill>
        <p:spPr>
          <a:xfrm>
            <a:off x="6978688" y="1088886"/>
            <a:ext cx="4719626" cy="5037027"/>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a:off x="5848747" y="-162231"/>
            <a:ext cx="788028" cy="670947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843548"/>
            <a:ext cx="6771190" cy="4133462"/>
          </a:xfrm>
          <a:prstGeom prst="rect">
            <a:avLst/>
          </a:prstGeom>
        </p:spPr>
      </p:pic>
      <p:sp>
        <p:nvSpPr>
          <p:cNvPr id="10" name="TextBox 9"/>
          <p:cNvSpPr txBox="1"/>
          <p:nvPr/>
        </p:nvSpPr>
        <p:spPr>
          <a:xfrm>
            <a:off x="1558232" y="887483"/>
            <a:ext cx="4290515" cy="1077218"/>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Your parent shared your private story.</a:t>
            </a:r>
          </a:p>
        </p:txBody>
      </p:sp>
      <p:pic>
        <p:nvPicPr>
          <p:cNvPr id="11" name="Picture 10">
            <a:extLst>
              <a:ext uri="{FF2B5EF4-FFF2-40B4-BE49-F238E27FC236}">
                <a16:creationId xmlns:a16="http://schemas.microsoft.com/office/drawing/2014/main" id="{80F7810E-88BB-4A80-B29D-467F2E2C3BE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4" name="Footer Placeholder 3">
            <a:extLst>
              <a:ext uri="{FF2B5EF4-FFF2-40B4-BE49-F238E27FC236}">
                <a16:creationId xmlns:a16="http://schemas.microsoft.com/office/drawing/2014/main" id="{0357B5E0-1106-47DD-918C-FF7391755C97}"/>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039931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4748" y="-14748"/>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8052"/>
            <a:ext cx="6681487" cy="3894052"/>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52990" r="14523"/>
          <a:stretch/>
        </p:blipFill>
        <p:spPr>
          <a:xfrm>
            <a:off x="6015728" y="-81031"/>
            <a:ext cx="2022986" cy="3510032"/>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864" r="65557"/>
          <a:stretch/>
        </p:blipFill>
        <p:spPr>
          <a:xfrm>
            <a:off x="8294839" y="718655"/>
            <a:ext cx="2503377" cy="4202420"/>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r="75027" b="50786"/>
          <a:stretch/>
        </p:blipFill>
        <p:spPr>
          <a:xfrm>
            <a:off x="3517727" y="3365409"/>
            <a:ext cx="3281763" cy="3645544"/>
          </a:xfrm>
          <a:prstGeom prst="rect">
            <a:avLst/>
          </a:prstGeom>
        </p:spPr>
      </p:pic>
      <p:sp>
        <p:nvSpPr>
          <p:cNvPr id="12" name="TextBox 11"/>
          <p:cNvSpPr txBox="1"/>
          <p:nvPr/>
        </p:nvSpPr>
        <p:spPr>
          <a:xfrm>
            <a:off x="6406303" y="3492591"/>
            <a:ext cx="1436090" cy="523220"/>
          </a:xfrm>
          <a:prstGeom prst="rect">
            <a:avLst/>
          </a:prstGeom>
          <a:noFill/>
          <a:ln w="57150">
            <a:solidFill>
              <a:schemeClr val="tx1"/>
            </a:solidFill>
          </a:ln>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Equality</a:t>
            </a:r>
          </a:p>
        </p:txBody>
      </p:sp>
      <p:sp>
        <p:nvSpPr>
          <p:cNvPr id="13" name="TextBox 12"/>
          <p:cNvSpPr txBox="1"/>
          <p:nvPr/>
        </p:nvSpPr>
        <p:spPr>
          <a:xfrm>
            <a:off x="1667419" y="3230981"/>
            <a:ext cx="1228661" cy="523220"/>
          </a:xfrm>
          <a:prstGeom prst="rect">
            <a:avLst/>
          </a:prstGeom>
          <a:noFill/>
          <a:ln w="57150">
            <a:solidFill>
              <a:schemeClr val="tx1"/>
            </a:solidFill>
          </a:ln>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Safety</a:t>
            </a:r>
          </a:p>
        </p:txBody>
      </p:sp>
      <p:sp>
        <p:nvSpPr>
          <p:cNvPr id="14" name="TextBox 13"/>
          <p:cNvSpPr txBox="1"/>
          <p:nvPr/>
        </p:nvSpPr>
        <p:spPr>
          <a:xfrm>
            <a:off x="3931740" y="2969371"/>
            <a:ext cx="1612707" cy="523220"/>
          </a:xfrm>
          <a:prstGeom prst="rect">
            <a:avLst/>
          </a:prstGeom>
          <a:noFill/>
          <a:ln w="57150">
            <a:solidFill>
              <a:schemeClr val="tx1"/>
            </a:solidFill>
          </a:ln>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Respect</a:t>
            </a:r>
          </a:p>
        </p:txBody>
      </p:sp>
      <p:sp>
        <p:nvSpPr>
          <p:cNvPr id="15" name="TextBox 14"/>
          <p:cNvSpPr txBox="1"/>
          <p:nvPr/>
        </p:nvSpPr>
        <p:spPr>
          <a:xfrm>
            <a:off x="8294839" y="3797211"/>
            <a:ext cx="2731200" cy="523220"/>
          </a:xfrm>
          <a:prstGeom prst="rect">
            <a:avLst/>
          </a:prstGeom>
          <a:noFill/>
          <a:ln w="57150">
            <a:solidFill>
              <a:schemeClr val="tx1"/>
            </a:solidFill>
          </a:ln>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Communication</a:t>
            </a:r>
          </a:p>
        </p:txBody>
      </p:sp>
      <p:pic>
        <p:nvPicPr>
          <p:cNvPr id="16" name="Picture 15">
            <a:extLst>
              <a:ext uri="{FF2B5EF4-FFF2-40B4-BE49-F238E27FC236}">
                <a16:creationId xmlns:a16="http://schemas.microsoft.com/office/drawing/2014/main" id="{9FF7A0C7-7FEA-454D-8D3A-4E84825E950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7" name="Footer Placeholder 3">
            <a:extLst>
              <a:ext uri="{FF2B5EF4-FFF2-40B4-BE49-F238E27FC236}">
                <a16:creationId xmlns:a16="http://schemas.microsoft.com/office/drawing/2014/main" id="{274A797A-308E-4D82-8415-0C6EC77C6374}"/>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647253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4748" y="-14748"/>
            <a:ext cx="2088777" cy="169433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50227"/>
          <a:stretch/>
        </p:blipFill>
        <p:spPr>
          <a:xfrm>
            <a:off x="555585" y="1482447"/>
            <a:ext cx="3267937" cy="370099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5495" y="1655740"/>
            <a:ext cx="5658627" cy="326681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6107" y="1660248"/>
            <a:ext cx="4294933" cy="2872483"/>
          </a:xfrm>
          <a:prstGeom prst="rect">
            <a:avLst/>
          </a:prstGeom>
        </p:spPr>
      </p:pic>
      <p:sp>
        <p:nvSpPr>
          <p:cNvPr id="2" name="TextBox 1"/>
          <p:cNvSpPr txBox="1"/>
          <p:nvPr/>
        </p:nvSpPr>
        <p:spPr>
          <a:xfrm>
            <a:off x="2924518" y="304811"/>
            <a:ext cx="9267482"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Abuse is Never Okay</a:t>
            </a:r>
          </a:p>
        </p:txBody>
      </p:sp>
      <p:sp>
        <p:nvSpPr>
          <p:cNvPr id="3" name="TextBox 2"/>
          <p:cNvSpPr txBox="1"/>
          <p:nvPr/>
        </p:nvSpPr>
        <p:spPr>
          <a:xfrm>
            <a:off x="1068675" y="5085045"/>
            <a:ext cx="2241755" cy="523220"/>
          </a:xfrm>
          <a:prstGeom prst="rect">
            <a:avLst/>
          </a:prstGeom>
          <a:noFill/>
          <a:ln w="57150">
            <a:solidFill>
              <a:schemeClr val="tx1"/>
            </a:solidFill>
          </a:ln>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Verbal Abuse</a:t>
            </a:r>
          </a:p>
        </p:txBody>
      </p:sp>
      <p:sp>
        <p:nvSpPr>
          <p:cNvPr id="10" name="TextBox 9"/>
          <p:cNvSpPr txBox="1"/>
          <p:nvPr/>
        </p:nvSpPr>
        <p:spPr>
          <a:xfrm>
            <a:off x="4701643" y="5110142"/>
            <a:ext cx="2515194" cy="523220"/>
          </a:xfrm>
          <a:prstGeom prst="rect">
            <a:avLst/>
          </a:prstGeom>
          <a:noFill/>
          <a:ln w="57150">
            <a:solidFill>
              <a:schemeClr val="tx1"/>
            </a:solidFill>
          </a:ln>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Physical Abuse</a:t>
            </a:r>
          </a:p>
        </p:txBody>
      </p:sp>
      <p:sp>
        <p:nvSpPr>
          <p:cNvPr id="11" name="TextBox 10"/>
          <p:cNvSpPr txBox="1"/>
          <p:nvPr/>
        </p:nvSpPr>
        <p:spPr>
          <a:xfrm>
            <a:off x="8368480" y="5085045"/>
            <a:ext cx="2384116" cy="523220"/>
          </a:xfrm>
          <a:prstGeom prst="rect">
            <a:avLst/>
          </a:prstGeom>
          <a:noFill/>
          <a:ln w="57150">
            <a:solidFill>
              <a:schemeClr val="tx1"/>
            </a:solidFill>
          </a:ln>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Sexual Abuse</a:t>
            </a:r>
          </a:p>
        </p:txBody>
      </p:sp>
      <p:pic>
        <p:nvPicPr>
          <p:cNvPr id="12" name="Picture 11">
            <a:extLst>
              <a:ext uri="{FF2B5EF4-FFF2-40B4-BE49-F238E27FC236}">
                <a16:creationId xmlns:a16="http://schemas.microsoft.com/office/drawing/2014/main" id="{BF08D8DF-FA73-4C55-A84E-50B00C7DC3A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3" name="Footer Placeholder 3">
            <a:extLst>
              <a:ext uri="{FF2B5EF4-FFF2-40B4-BE49-F238E27FC236}">
                <a16:creationId xmlns:a16="http://schemas.microsoft.com/office/drawing/2014/main" id="{55CDEF0B-A339-4ED6-86FC-4AF36ED5D078}"/>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928729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156"/>
            <a:ext cx="12173259" cy="6858000"/>
          </a:xfrm>
          <a:prstGeom prst="rect">
            <a:avLst/>
          </a:prstGeom>
        </p:spPr>
      </p:pic>
      <p:grpSp>
        <p:nvGrpSpPr>
          <p:cNvPr id="35" name="Group 34"/>
          <p:cNvGrpSpPr/>
          <p:nvPr/>
        </p:nvGrpSpPr>
        <p:grpSpPr>
          <a:xfrm>
            <a:off x="22860" y="3334699"/>
            <a:ext cx="1580866" cy="1831271"/>
            <a:chOff x="22860" y="3128959"/>
            <a:chExt cx="1580866" cy="1831271"/>
          </a:xfrm>
        </p:grpSpPr>
        <p:sp>
          <p:nvSpPr>
            <p:cNvPr id="17" name="TextBox 16"/>
            <p:cNvSpPr txBox="1"/>
            <p:nvPr/>
          </p:nvSpPr>
          <p:spPr>
            <a:xfrm>
              <a:off x="22860" y="3128959"/>
              <a:ext cx="1580866"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I need help</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38" name="Group 37"/>
          <p:cNvGrpSpPr/>
          <p:nvPr/>
        </p:nvGrpSpPr>
        <p:grpSpPr>
          <a:xfrm>
            <a:off x="22860" y="2037955"/>
            <a:ext cx="1579013" cy="1288137"/>
            <a:chOff x="22860" y="1832215"/>
            <a:chExt cx="1579013" cy="1288137"/>
          </a:xfrm>
        </p:grpSpPr>
        <p:sp>
          <p:nvSpPr>
            <p:cNvPr id="14" name="TextBox 13"/>
            <p:cNvSpPr txBox="1"/>
            <p:nvPr/>
          </p:nvSpPr>
          <p:spPr>
            <a:xfrm>
              <a:off x="22860" y="1843079"/>
              <a:ext cx="1579013" cy="1277273"/>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Yes</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37" name="Group 36"/>
          <p:cNvGrpSpPr/>
          <p:nvPr/>
        </p:nvGrpSpPr>
        <p:grpSpPr>
          <a:xfrm>
            <a:off x="1610201" y="2048819"/>
            <a:ext cx="1542342" cy="1286794"/>
            <a:chOff x="1655921" y="1843079"/>
            <a:chExt cx="1552076" cy="1286794"/>
          </a:xfrm>
        </p:grpSpPr>
        <p:sp>
          <p:nvSpPr>
            <p:cNvPr id="15" name="TextBox 14"/>
            <p:cNvSpPr txBox="1"/>
            <p:nvPr/>
          </p:nvSpPr>
          <p:spPr>
            <a:xfrm>
              <a:off x="1655921" y="1852600"/>
              <a:ext cx="1552076" cy="1277273"/>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No</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33" name="Group 32"/>
          <p:cNvGrpSpPr/>
          <p:nvPr/>
        </p:nvGrpSpPr>
        <p:grpSpPr>
          <a:xfrm>
            <a:off x="1609493" y="5176829"/>
            <a:ext cx="1543050" cy="1631216"/>
            <a:chOff x="1655213" y="4971089"/>
            <a:chExt cx="1543050" cy="1631216"/>
          </a:xfrm>
        </p:grpSpPr>
        <p:sp>
          <p:nvSpPr>
            <p:cNvPr id="32" name="TextBox 31"/>
            <p:cNvSpPr txBox="1"/>
            <p:nvPr/>
          </p:nvSpPr>
          <p:spPr>
            <a:xfrm>
              <a:off x="1655213" y="4971089"/>
              <a:ext cx="1543050" cy="163121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Adult</a:t>
              </a: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28068" y="5059116"/>
              <a:ext cx="1402992" cy="1196460"/>
            </a:xfrm>
            <a:prstGeom prst="rect">
              <a:avLst/>
            </a:prstGeom>
          </p:spPr>
        </p:pic>
      </p:grpSp>
      <p:grpSp>
        <p:nvGrpSpPr>
          <p:cNvPr id="34" name="Group 33"/>
          <p:cNvGrpSpPr/>
          <p:nvPr/>
        </p:nvGrpSpPr>
        <p:grpSpPr>
          <a:xfrm>
            <a:off x="26670" y="5173019"/>
            <a:ext cx="1579013" cy="1631216"/>
            <a:chOff x="38100" y="4967279"/>
            <a:chExt cx="1579013" cy="1631216"/>
          </a:xfrm>
        </p:grpSpPr>
        <p:sp>
          <p:nvSpPr>
            <p:cNvPr id="31" name="TextBox 30"/>
            <p:cNvSpPr txBox="1"/>
            <p:nvPr/>
          </p:nvSpPr>
          <p:spPr>
            <a:xfrm>
              <a:off x="38100" y="4967279"/>
              <a:ext cx="1579013" cy="163121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Trust</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704" y="5108954"/>
              <a:ext cx="1443133" cy="1230692"/>
            </a:xfrm>
            <a:prstGeom prst="rect">
              <a:avLst/>
            </a:prstGeom>
          </p:spPr>
        </p:pic>
      </p:grpSp>
      <p:sp>
        <p:nvSpPr>
          <p:cNvPr id="12" name="Rectangle 11"/>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p:cNvGrpSpPr/>
          <p:nvPr/>
        </p:nvGrpSpPr>
        <p:grpSpPr>
          <a:xfrm>
            <a:off x="1616050" y="3329933"/>
            <a:ext cx="1536494" cy="1831271"/>
            <a:chOff x="1661769" y="3124193"/>
            <a:chExt cx="1554555" cy="1831271"/>
          </a:xfrm>
        </p:grpSpPr>
        <p:sp>
          <p:nvSpPr>
            <p:cNvPr id="18" name="TextBox 17"/>
            <p:cNvSpPr txBox="1"/>
            <p:nvPr/>
          </p:nvSpPr>
          <p:spPr>
            <a:xfrm>
              <a:off x="1661769" y="3124193"/>
              <a:ext cx="1554555"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I have a question</a:t>
              </a:r>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30" name="Group 29"/>
          <p:cNvGrpSpPr/>
          <p:nvPr/>
        </p:nvGrpSpPr>
        <p:grpSpPr>
          <a:xfrm>
            <a:off x="3154897" y="5173019"/>
            <a:ext cx="1824232" cy="1638835"/>
            <a:chOff x="3257767" y="5236680"/>
            <a:chExt cx="1824232" cy="1515800"/>
          </a:xfrm>
        </p:grpSpPr>
        <p:sp>
          <p:nvSpPr>
            <p:cNvPr id="19" name="TextBox 18"/>
            <p:cNvSpPr txBox="1"/>
            <p:nvPr/>
          </p:nvSpPr>
          <p:spPr>
            <a:xfrm>
              <a:off x="3257767" y="5236680"/>
              <a:ext cx="1801372" cy="151580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300"/>
                </a:spcBef>
              </a:pPr>
              <a:r>
                <a:rPr lang="en-US" b="1" dirty="0">
                  <a:latin typeface="Tahoma" panose="020B0604030504040204" pitchFamily="34" charset="0"/>
                  <a:ea typeface="Tahoma" panose="020B0604030504040204" pitchFamily="34" charset="0"/>
                  <a:cs typeface="Tahoma" panose="020B0604030504040204" pitchFamily="34" charset="0"/>
                </a:rPr>
                <a:t>Take a break</a:t>
              </a:r>
            </a:p>
          </p:txBody>
        </p:sp>
        <p:pic>
          <p:nvPicPr>
            <p:cNvPr id="8" name="Picture 7"/>
            <p:cNvPicPr>
              <a:picLocks noChangeAspect="1"/>
            </p:cNvPicPr>
            <p:nvPr/>
          </p:nvPicPr>
          <p:blipFill rotWithShape="1">
            <a:blip r:embed="rId10">
              <a:extLst>
                <a:ext uri="{28A0092B-C50C-407E-A947-70E740481C1C}">
                  <a14:useLocalDpi xmlns:a14="http://schemas.microsoft.com/office/drawing/2010/main" val="0"/>
                </a:ext>
              </a:extLst>
            </a:blip>
            <a:srcRect t="15162" b="14898"/>
            <a:stretch/>
          </p:blipFill>
          <p:spPr>
            <a:xfrm>
              <a:off x="3280627" y="5349240"/>
              <a:ext cx="1801372" cy="1074420"/>
            </a:xfrm>
            <a:prstGeom prst="rect">
              <a:avLst/>
            </a:prstGeom>
          </p:spPr>
        </p:pic>
      </p:grpSp>
      <p:sp>
        <p:nvSpPr>
          <p:cNvPr id="60" name="Rectangle 59"/>
          <p:cNvSpPr/>
          <p:nvPr/>
        </p:nvSpPr>
        <p:spPr>
          <a:xfrm>
            <a:off x="6459143" y="6621481"/>
            <a:ext cx="4531998" cy="246221"/>
          </a:xfrm>
          <a:prstGeom prst="rect">
            <a:avLst/>
          </a:prstGeom>
        </p:spPr>
        <p:txBody>
          <a:bodyPr wrap="square">
            <a:spAutoFit/>
          </a:bodyPr>
          <a:lstStyle/>
          <a:p>
            <a:r>
              <a:rPr lang="en-US" sz="1000" dirty="0">
                <a:solidFill>
                  <a:srgbClr val="3D4046"/>
                </a:solidFill>
                <a:latin typeface="Tahoma" panose="020B0604030504040204" pitchFamily="34" charset="0"/>
                <a:ea typeface="Tahoma" panose="020B0604030504040204" pitchFamily="34" charset="0"/>
                <a:cs typeface="Tahoma" panose="020B0604030504040204" pitchFamily="34" charset="0"/>
              </a:rPr>
              <a:t>Copyright © 2021 SymbolStix, LLC. All rights reserved. Used with Permission.</a:t>
            </a:r>
            <a:endParaRPr lang="en-US" sz="1000" dirty="0">
              <a:latin typeface="Tahoma" panose="020B0604030504040204" pitchFamily="34" charset="0"/>
              <a:ea typeface="Tahoma" panose="020B0604030504040204" pitchFamily="34" charset="0"/>
              <a:cs typeface="Tahoma" panose="020B0604030504040204" pitchFamily="34" charset="0"/>
            </a:endParaRPr>
          </a:p>
        </p:txBody>
      </p:sp>
      <p:grpSp>
        <p:nvGrpSpPr>
          <p:cNvPr id="40" name="Group 39"/>
          <p:cNvGrpSpPr/>
          <p:nvPr/>
        </p:nvGrpSpPr>
        <p:grpSpPr>
          <a:xfrm>
            <a:off x="5227872" y="4990585"/>
            <a:ext cx="6887774" cy="1612811"/>
            <a:chOff x="5211830" y="4990585"/>
            <a:chExt cx="6887774" cy="1612811"/>
          </a:xfrm>
        </p:grpSpPr>
        <p:sp>
          <p:nvSpPr>
            <p:cNvPr id="41" name="Rectangle 40"/>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p:cNvGrpSpPr/>
            <p:nvPr/>
          </p:nvGrpSpPr>
          <p:grpSpPr>
            <a:xfrm>
              <a:off x="5362543" y="5119215"/>
              <a:ext cx="6627292" cy="1356986"/>
              <a:chOff x="5362543" y="5119215"/>
              <a:chExt cx="6627292" cy="1356986"/>
            </a:xfrm>
          </p:grpSpPr>
          <p:grpSp>
            <p:nvGrpSpPr>
              <p:cNvPr id="43" name="Group 42"/>
              <p:cNvGrpSpPr/>
              <p:nvPr/>
            </p:nvGrpSpPr>
            <p:grpSpPr>
              <a:xfrm>
                <a:off x="5362543" y="5121586"/>
                <a:ext cx="1230894" cy="1354217"/>
                <a:chOff x="5362543" y="5108523"/>
                <a:chExt cx="1230894" cy="1354217"/>
              </a:xfrm>
            </p:grpSpPr>
            <p:sp>
              <p:nvSpPr>
                <p:cNvPr id="56" name="TextBox 55"/>
                <p:cNvSpPr txBox="1"/>
                <p:nvPr/>
              </p:nvSpPr>
              <p:spPr>
                <a:xfrm>
                  <a:off x="5362543" y="5108523"/>
                  <a:ext cx="1230894"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I feel</a:t>
                  </a:r>
                </a:p>
              </p:txBody>
            </p:sp>
            <p:pic>
              <p:nvPicPr>
                <p:cNvPr id="57" name="Picture 5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97580" y="5142338"/>
                  <a:ext cx="1156974" cy="986658"/>
                </a:xfrm>
                <a:prstGeom prst="rect">
                  <a:avLst/>
                </a:prstGeom>
              </p:spPr>
            </p:pic>
          </p:grpSp>
          <p:grpSp>
            <p:nvGrpSpPr>
              <p:cNvPr id="44" name="Group 43"/>
              <p:cNvGrpSpPr/>
              <p:nvPr/>
            </p:nvGrpSpPr>
            <p:grpSpPr>
              <a:xfrm>
                <a:off x="6607576" y="5119881"/>
                <a:ext cx="1283361" cy="1354217"/>
                <a:chOff x="6607577" y="5119881"/>
                <a:chExt cx="1256406" cy="1354217"/>
              </a:xfrm>
            </p:grpSpPr>
            <p:sp>
              <p:nvSpPr>
                <p:cNvPr id="54" name="TextBox 53"/>
                <p:cNvSpPr txBox="1"/>
                <p:nvPr/>
              </p:nvSpPr>
              <p:spPr>
                <a:xfrm>
                  <a:off x="6607577" y="5119881"/>
                  <a:ext cx="1256406"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Happy</a:t>
                  </a:r>
                </a:p>
              </p:txBody>
            </p:sp>
            <p:pic>
              <p:nvPicPr>
                <p:cNvPr id="55" name="Picture 5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68431" y="5173019"/>
                  <a:ext cx="1147512" cy="978589"/>
                </a:xfrm>
                <a:prstGeom prst="rect">
                  <a:avLst/>
                </a:prstGeom>
              </p:spPr>
            </p:pic>
          </p:grpSp>
          <p:grpSp>
            <p:nvGrpSpPr>
              <p:cNvPr id="45" name="Group 44"/>
              <p:cNvGrpSpPr/>
              <p:nvPr/>
            </p:nvGrpSpPr>
            <p:grpSpPr>
              <a:xfrm>
                <a:off x="7890938" y="5119215"/>
                <a:ext cx="1368792" cy="1354217"/>
                <a:chOff x="7890938" y="5106152"/>
                <a:chExt cx="1368792" cy="1354217"/>
              </a:xfrm>
            </p:grpSpPr>
            <p:sp>
              <p:nvSpPr>
                <p:cNvPr id="52" name="TextBox 51"/>
                <p:cNvSpPr txBox="1"/>
                <p:nvPr/>
              </p:nvSpPr>
              <p:spPr>
                <a:xfrm>
                  <a:off x="7890938" y="5106152"/>
                  <a:ext cx="1368792"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Sad</a:t>
                  </a:r>
                </a:p>
              </p:txBody>
            </p:sp>
            <p:pic>
              <p:nvPicPr>
                <p:cNvPr id="53" name="Picture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1980" y="5106152"/>
                  <a:ext cx="1161367" cy="990404"/>
                </a:xfrm>
                <a:prstGeom prst="rect">
                  <a:avLst/>
                </a:prstGeom>
              </p:spPr>
            </p:pic>
          </p:grpSp>
          <p:grpSp>
            <p:nvGrpSpPr>
              <p:cNvPr id="46" name="Group 45"/>
              <p:cNvGrpSpPr/>
              <p:nvPr/>
            </p:nvGrpSpPr>
            <p:grpSpPr>
              <a:xfrm>
                <a:off x="9280555" y="5121984"/>
                <a:ext cx="1347846" cy="1354217"/>
                <a:chOff x="9280555" y="5108921"/>
                <a:chExt cx="1347846" cy="1354217"/>
              </a:xfrm>
            </p:grpSpPr>
            <p:sp>
              <p:nvSpPr>
                <p:cNvPr id="50" name="TextBox 49"/>
                <p:cNvSpPr txBox="1"/>
                <p:nvPr/>
              </p:nvSpPr>
              <p:spPr>
                <a:xfrm>
                  <a:off x="9280555" y="5108921"/>
                  <a:ext cx="1347846"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Mad</a:t>
                  </a:r>
                </a:p>
              </p:txBody>
            </p:sp>
            <p:pic>
              <p:nvPicPr>
                <p:cNvPr id="51" name="Pictur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341516" y="5119881"/>
                  <a:ext cx="1225925" cy="1045459"/>
                </a:xfrm>
                <a:prstGeom prst="rect">
                  <a:avLst/>
                </a:prstGeom>
              </p:spPr>
            </p:pic>
          </p:grpSp>
          <p:grpSp>
            <p:nvGrpSpPr>
              <p:cNvPr id="47" name="Group 46"/>
              <p:cNvGrpSpPr/>
              <p:nvPr/>
            </p:nvGrpSpPr>
            <p:grpSpPr>
              <a:xfrm>
                <a:off x="10628401" y="5121586"/>
                <a:ext cx="1361434" cy="1354217"/>
                <a:chOff x="10628401" y="5108523"/>
                <a:chExt cx="1361434" cy="1354217"/>
              </a:xfrm>
            </p:grpSpPr>
            <p:sp>
              <p:nvSpPr>
                <p:cNvPr id="48" name="TextBox 47"/>
                <p:cNvSpPr txBox="1"/>
                <p:nvPr/>
              </p:nvSpPr>
              <p:spPr>
                <a:xfrm>
                  <a:off x="10628401" y="5108523"/>
                  <a:ext cx="1361434"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Scared</a:t>
                  </a:r>
                </a:p>
              </p:txBody>
            </p:sp>
            <p:pic>
              <p:nvPicPr>
                <p:cNvPr id="49" name="Picture 4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717795" y="5171511"/>
                  <a:ext cx="1142168" cy="974032"/>
                </a:xfrm>
                <a:prstGeom prst="rect">
                  <a:avLst/>
                </a:prstGeom>
              </p:spPr>
            </p:pic>
          </p:grpSp>
        </p:grpSp>
      </p:grpSp>
      <p:grpSp>
        <p:nvGrpSpPr>
          <p:cNvPr id="58" name="Group 57"/>
          <p:cNvGrpSpPr/>
          <p:nvPr/>
        </p:nvGrpSpPr>
        <p:grpSpPr>
          <a:xfrm>
            <a:off x="10273567" y="1235633"/>
            <a:ext cx="1752970" cy="1754326"/>
            <a:chOff x="-2654312" y="1620675"/>
            <a:chExt cx="1752970" cy="1754326"/>
          </a:xfrm>
        </p:grpSpPr>
        <p:sp>
          <p:nvSpPr>
            <p:cNvPr id="59" name="TextBox 58"/>
            <p:cNvSpPr txBox="1"/>
            <p:nvPr/>
          </p:nvSpPr>
          <p:spPr>
            <a:xfrm>
              <a:off x="-2654312" y="1620675"/>
              <a:ext cx="1752970"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Safety</a:t>
              </a:r>
            </a:p>
          </p:txBody>
        </p:sp>
        <p:pic>
          <p:nvPicPr>
            <p:cNvPr id="62" name="Picture 6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544213" y="1725896"/>
              <a:ext cx="1560556" cy="1330829"/>
            </a:xfrm>
            <a:prstGeom prst="rect">
              <a:avLst/>
            </a:prstGeom>
          </p:spPr>
        </p:pic>
      </p:grpSp>
      <p:grpSp>
        <p:nvGrpSpPr>
          <p:cNvPr id="63" name="Group 62"/>
          <p:cNvGrpSpPr/>
          <p:nvPr/>
        </p:nvGrpSpPr>
        <p:grpSpPr>
          <a:xfrm>
            <a:off x="3489813" y="1230705"/>
            <a:ext cx="1874772" cy="1733808"/>
            <a:chOff x="13165922" y="4721865"/>
            <a:chExt cx="1874772" cy="1733808"/>
          </a:xfrm>
        </p:grpSpPr>
        <p:sp>
          <p:nvSpPr>
            <p:cNvPr id="64" name="TextBox 63"/>
            <p:cNvSpPr txBox="1"/>
            <p:nvPr/>
          </p:nvSpPr>
          <p:spPr>
            <a:xfrm>
              <a:off x="13165922" y="4721865"/>
              <a:ext cx="1874772" cy="173380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800"/>
                </a:spcBef>
              </a:pPr>
              <a:r>
                <a:rPr lang="en-US" b="1" dirty="0">
                  <a:latin typeface="Tahoma" panose="020B0604030504040204" pitchFamily="34" charset="0"/>
                  <a:ea typeface="Tahoma" panose="020B0604030504040204" pitchFamily="34" charset="0"/>
                  <a:cs typeface="Tahoma" panose="020B0604030504040204" pitchFamily="34" charset="0"/>
                </a:rPr>
                <a:t>Respect</a:t>
              </a:r>
            </a:p>
          </p:txBody>
        </p:sp>
        <p:pic>
          <p:nvPicPr>
            <p:cNvPr id="65" name="Picture 6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3331561" y="4897831"/>
              <a:ext cx="1528816" cy="1303761"/>
            </a:xfrm>
            <a:prstGeom prst="rect">
              <a:avLst/>
            </a:prstGeom>
          </p:spPr>
        </p:pic>
      </p:grpSp>
      <p:grpSp>
        <p:nvGrpSpPr>
          <p:cNvPr id="25" name="Group 24"/>
          <p:cNvGrpSpPr/>
          <p:nvPr/>
        </p:nvGrpSpPr>
        <p:grpSpPr>
          <a:xfrm>
            <a:off x="5303374" y="3102438"/>
            <a:ext cx="2039337" cy="1785104"/>
            <a:chOff x="5727269" y="3033743"/>
            <a:chExt cx="2039337" cy="1785104"/>
          </a:xfrm>
        </p:grpSpPr>
        <p:sp>
          <p:nvSpPr>
            <p:cNvPr id="67" name="TextBox 66"/>
            <p:cNvSpPr txBox="1"/>
            <p:nvPr/>
          </p:nvSpPr>
          <p:spPr>
            <a:xfrm>
              <a:off x="5727269" y="3033743"/>
              <a:ext cx="2039337"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Communication</a:t>
              </a:r>
            </a:p>
          </p:txBody>
        </p:sp>
        <p:pic>
          <p:nvPicPr>
            <p:cNvPr id="68" name="Picture 6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009126" y="3192028"/>
              <a:ext cx="1515288" cy="1292225"/>
            </a:xfrm>
            <a:prstGeom prst="rect">
              <a:avLst/>
            </a:prstGeom>
          </p:spPr>
        </p:pic>
      </p:grpSp>
      <p:grpSp>
        <p:nvGrpSpPr>
          <p:cNvPr id="69" name="Group 68"/>
          <p:cNvGrpSpPr/>
          <p:nvPr/>
        </p:nvGrpSpPr>
        <p:grpSpPr>
          <a:xfrm>
            <a:off x="6778692" y="1237158"/>
            <a:ext cx="1752970" cy="1754326"/>
            <a:chOff x="5706829" y="3145304"/>
            <a:chExt cx="1752970" cy="1754326"/>
          </a:xfrm>
        </p:grpSpPr>
        <p:sp>
          <p:nvSpPr>
            <p:cNvPr id="70" name="TextBox 69"/>
            <p:cNvSpPr txBox="1"/>
            <p:nvPr/>
          </p:nvSpPr>
          <p:spPr>
            <a:xfrm>
              <a:off x="5706829" y="3145304"/>
              <a:ext cx="1752970"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Family</a:t>
              </a:r>
            </a:p>
          </p:txBody>
        </p:sp>
        <p:pic>
          <p:nvPicPr>
            <p:cNvPr id="71" name="Picture 7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896657" y="3326092"/>
              <a:ext cx="1395909" cy="1190420"/>
            </a:xfrm>
            <a:prstGeom prst="rect">
              <a:avLst/>
            </a:prstGeom>
          </p:spPr>
        </p:pic>
      </p:grpSp>
      <p:grpSp>
        <p:nvGrpSpPr>
          <p:cNvPr id="72" name="Group 71"/>
          <p:cNvGrpSpPr/>
          <p:nvPr/>
        </p:nvGrpSpPr>
        <p:grpSpPr>
          <a:xfrm>
            <a:off x="5280356" y="1237158"/>
            <a:ext cx="1497807" cy="1754326"/>
            <a:chOff x="5039450" y="1252478"/>
            <a:chExt cx="1497807" cy="1754326"/>
          </a:xfrm>
        </p:grpSpPr>
        <p:sp>
          <p:nvSpPr>
            <p:cNvPr id="73" name="TextBox 72"/>
            <p:cNvSpPr txBox="1"/>
            <p:nvPr/>
          </p:nvSpPr>
          <p:spPr>
            <a:xfrm>
              <a:off x="5124668" y="1252478"/>
              <a:ext cx="1412589"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Friend</a:t>
              </a:r>
            </a:p>
          </p:txBody>
        </p:sp>
        <p:pic>
          <p:nvPicPr>
            <p:cNvPr id="74" name="Picture 7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039450" y="1360538"/>
              <a:ext cx="1449888" cy="1236452"/>
            </a:xfrm>
            <a:prstGeom prst="rect">
              <a:avLst/>
            </a:prstGeom>
          </p:spPr>
        </p:pic>
      </p:grpSp>
      <p:grpSp>
        <p:nvGrpSpPr>
          <p:cNvPr id="75" name="Group 74"/>
          <p:cNvGrpSpPr/>
          <p:nvPr/>
        </p:nvGrpSpPr>
        <p:grpSpPr>
          <a:xfrm>
            <a:off x="8537246" y="1237158"/>
            <a:ext cx="1752970" cy="1754326"/>
            <a:chOff x="8871112" y="1252478"/>
            <a:chExt cx="1752970" cy="1754326"/>
          </a:xfrm>
        </p:grpSpPr>
        <p:sp>
          <p:nvSpPr>
            <p:cNvPr id="76" name="TextBox 75"/>
            <p:cNvSpPr txBox="1"/>
            <p:nvPr/>
          </p:nvSpPr>
          <p:spPr>
            <a:xfrm>
              <a:off x="8871112" y="1252478"/>
              <a:ext cx="1752970"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Coworker</a:t>
              </a:r>
            </a:p>
          </p:txBody>
        </p:sp>
        <p:pic>
          <p:nvPicPr>
            <p:cNvPr id="77" name="Picture 7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991389" y="1410024"/>
              <a:ext cx="1450558" cy="1237024"/>
            </a:xfrm>
            <a:prstGeom prst="rect">
              <a:avLst/>
            </a:prstGeom>
          </p:spPr>
        </p:pic>
      </p:grpSp>
      <p:grpSp>
        <p:nvGrpSpPr>
          <p:cNvPr id="26" name="Group 25"/>
          <p:cNvGrpSpPr/>
          <p:nvPr/>
        </p:nvGrpSpPr>
        <p:grpSpPr>
          <a:xfrm>
            <a:off x="3450390" y="3095514"/>
            <a:ext cx="1874772" cy="1785104"/>
            <a:chOff x="-3254010" y="226466"/>
            <a:chExt cx="1874772" cy="1785104"/>
          </a:xfrm>
        </p:grpSpPr>
        <p:sp>
          <p:nvSpPr>
            <p:cNvPr id="79" name="TextBox 78"/>
            <p:cNvSpPr txBox="1"/>
            <p:nvPr/>
          </p:nvSpPr>
          <p:spPr>
            <a:xfrm>
              <a:off x="-3254010" y="226466"/>
              <a:ext cx="1874772"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Support staff</a:t>
              </a:r>
            </a:p>
          </p:txBody>
        </p:sp>
        <p:pic>
          <p:nvPicPr>
            <p:cNvPr id="22" name="Picture 2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107929" y="331729"/>
              <a:ext cx="1567522" cy="1336770"/>
            </a:xfrm>
            <a:prstGeom prst="rect">
              <a:avLst/>
            </a:prstGeom>
          </p:spPr>
        </p:pic>
      </p:grpSp>
      <p:grpSp>
        <p:nvGrpSpPr>
          <p:cNvPr id="27" name="Group 26"/>
          <p:cNvGrpSpPr/>
          <p:nvPr/>
        </p:nvGrpSpPr>
        <p:grpSpPr>
          <a:xfrm>
            <a:off x="8937816" y="3099987"/>
            <a:ext cx="1684448" cy="1785104"/>
            <a:chOff x="15094191" y="226466"/>
            <a:chExt cx="1684448" cy="1785104"/>
          </a:xfrm>
        </p:grpSpPr>
        <p:sp>
          <p:nvSpPr>
            <p:cNvPr id="82" name="TextBox 81"/>
            <p:cNvSpPr txBox="1"/>
            <p:nvPr/>
          </p:nvSpPr>
          <p:spPr>
            <a:xfrm>
              <a:off x="15150844" y="226466"/>
              <a:ext cx="1577922"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Unhealthy</a:t>
              </a:r>
            </a:p>
          </p:txBody>
        </p:sp>
        <p:pic>
          <p:nvPicPr>
            <p:cNvPr id="20" name="Picture 19"/>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5094191" y="244031"/>
              <a:ext cx="1684448" cy="1436483"/>
            </a:xfrm>
            <a:prstGeom prst="rect">
              <a:avLst/>
            </a:prstGeom>
          </p:spPr>
        </p:pic>
      </p:grpSp>
      <p:grpSp>
        <p:nvGrpSpPr>
          <p:cNvPr id="23" name="Group 22"/>
          <p:cNvGrpSpPr/>
          <p:nvPr/>
        </p:nvGrpSpPr>
        <p:grpSpPr>
          <a:xfrm>
            <a:off x="10514689" y="3093930"/>
            <a:ext cx="1630482" cy="1785104"/>
            <a:chOff x="15812038" y="3445257"/>
            <a:chExt cx="1630482" cy="1785104"/>
          </a:xfrm>
        </p:grpSpPr>
        <p:sp>
          <p:nvSpPr>
            <p:cNvPr id="85" name="TextBox 84"/>
            <p:cNvSpPr txBox="1"/>
            <p:nvPr/>
          </p:nvSpPr>
          <p:spPr>
            <a:xfrm>
              <a:off x="15869100" y="3445257"/>
              <a:ext cx="1461125"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Healthy</a:t>
              </a:r>
            </a:p>
          </p:txBody>
        </p:sp>
        <p:pic>
          <p:nvPicPr>
            <p:cNvPr id="21" name="Picture 20"/>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5812038" y="3549250"/>
              <a:ext cx="1630482" cy="1390461"/>
            </a:xfrm>
            <a:prstGeom prst="rect">
              <a:avLst/>
            </a:prstGeom>
          </p:spPr>
        </p:pic>
      </p:grpSp>
      <p:grpSp>
        <p:nvGrpSpPr>
          <p:cNvPr id="24" name="Group 23"/>
          <p:cNvGrpSpPr/>
          <p:nvPr/>
        </p:nvGrpSpPr>
        <p:grpSpPr>
          <a:xfrm>
            <a:off x="7324098" y="3097525"/>
            <a:ext cx="1673600" cy="1785104"/>
            <a:chOff x="12813736" y="2008283"/>
            <a:chExt cx="1673600" cy="1785104"/>
          </a:xfrm>
        </p:grpSpPr>
        <p:sp>
          <p:nvSpPr>
            <p:cNvPr id="88" name="TextBox 87"/>
            <p:cNvSpPr txBox="1"/>
            <p:nvPr/>
          </p:nvSpPr>
          <p:spPr>
            <a:xfrm>
              <a:off x="12813736" y="2008283"/>
              <a:ext cx="1673600"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Equality</a:t>
              </a:r>
            </a:p>
          </p:txBody>
        </p:sp>
        <p:pic>
          <p:nvPicPr>
            <p:cNvPr id="16" name="Picture 1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2910993" y="2058341"/>
              <a:ext cx="1462005" cy="1246786"/>
            </a:xfrm>
            <a:prstGeom prst="rect">
              <a:avLst/>
            </a:prstGeom>
          </p:spPr>
        </p:pic>
      </p:grpSp>
      <p:pic>
        <p:nvPicPr>
          <p:cNvPr id="78" name="Picture 77">
            <a:extLst>
              <a:ext uri="{FF2B5EF4-FFF2-40B4-BE49-F238E27FC236}">
                <a16:creationId xmlns:a16="http://schemas.microsoft.com/office/drawing/2014/main" id="{EBA3BA09-737F-4F9D-BAC1-A5987FEF4E72}"/>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Tree>
    <p:extLst>
      <p:ext uri="{BB962C8B-B14F-4D97-AF65-F5344CB8AC3E}">
        <p14:creationId xmlns:p14="http://schemas.microsoft.com/office/powerpoint/2010/main" val="1114855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86" y="0"/>
            <a:ext cx="12166314" cy="6858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3759" y="1056528"/>
            <a:ext cx="5814077" cy="4492696"/>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42702"/>
          <a:stretch/>
        </p:blipFill>
        <p:spPr>
          <a:xfrm>
            <a:off x="1799771" y="1327682"/>
            <a:ext cx="3697137" cy="4719476"/>
          </a:xfrm>
          <a:prstGeom prst="rect">
            <a:avLst/>
          </a:prstGeom>
        </p:spPr>
      </p:pic>
      <p:sp>
        <p:nvSpPr>
          <p:cNvPr id="9" name="Footer Placeholder 3">
            <a:extLst>
              <a:ext uri="{FF2B5EF4-FFF2-40B4-BE49-F238E27FC236}">
                <a16:creationId xmlns:a16="http://schemas.microsoft.com/office/drawing/2014/main" id="{F897892D-521B-4DE9-9676-2E1AC09C149F}"/>
              </a:ext>
            </a:extLst>
          </p:cNvPr>
          <p:cNvSpPr txBox="1">
            <a:spLocks/>
          </p:cNvSpPr>
          <p:nvPr/>
        </p:nvSpPr>
        <p:spPr>
          <a:xfrm>
            <a:off x="8967435" y="6353503"/>
            <a:ext cx="3224565" cy="504497"/>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0" name="Picture 9">
            <a:extLst>
              <a:ext uri="{FF2B5EF4-FFF2-40B4-BE49-F238E27FC236}">
                <a16:creationId xmlns:a16="http://schemas.microsoft.com/office/drawing/2014/main" id="{D69C055E-EF3B-4247-BF3C-23B8432604D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Tree>
    <p:extLst>
      <p:ext uri="{BB962C8B-B14F-4D97-AF65-F5344CB8AC3E}">
        <p14:creationId xmlns:p14="http://schemas.microsoft.com/office/powerpoint/2010/main" val="3396326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1575"/>
            <a:ext cx="12192000" cy="6858000"/>
            <a:chOff x="0" y="0"/>
            <a:chExt cx="12192000" cy="685800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sp>
        <p:nvSpPr>
          <p:cNvPr id="7" name="Footer Placeholder 3">
            <a:extLst>
              <a:ext uri="{FF2B5EF4-FFF2-40B4-BE49-F238E27FC236}">
                <a16:creationId xmlns:a16="http://schemas.microsoft.com/office/drawing/2014/main" id="{E4CB5EF2-4BF0-475F-AC63-8D585194D521}"/>
              </a:ext>
            </a:extLst>
          </p:cNvPr>
          <p:cNvSpPr txBox="1">
            <a:spLocks/>
          </p:cNvSpPr>
          <p:nvPr/>
        </p:nvSpPr>
        <p:spPr>
          <a:xfrm>
            <a:off x="8967435" y="6353503"/>
            <a:ext cx="3224565" cy="504497"/>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8" name="Picture 7">
            <a:extLst>
              <a:ext uri="{FF2B5EF4-FFF2-40B4-BE49-F238E27FC236}">
                <a16:creationId xmlns:a16="http://schemas.microsoft.com/office/drawing/2014/main" id="{CD98C746-9A35-48BE-8BE6-CA235132E78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Tree>
    <p:extLst>
      <p:ext uri="{BB962C8B-B14F-4D97-AF65-F5344CB8AC3E}">
        <p14:creationId xmlns:p14="http://schemas.microsoft.com/office/powerpoint/2010/main" val="2937297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51" y="0"/>
            <a:ext cx="12259651" cy="6858000"/>
          </a:xfrm>
          <a:prstGeom prst="rect">
            <a:avLst/>
          </a:prstGeom>
        </p:spPr>
      </p:pic>
      <p:sp>
        <p:nvSpPr>
          <p:cNvPr id="6" name="TextBox 5"/>
          <p:cNvSpPr txBox="1"/>
          <p:nvPr/>
        </p:nvSpPr>
        <p:spPr>
          <a:xfrm>
            <a:off x="555008" y="1920782"/>
            <a:ext cx="11277600" cy="1200329"/>
          </a:xfrm>
          <a:prstGeom prst="rect">
            <a:avLst/>
          </a:prstGeom>
          <a:noFill/>
          <a:ln w="57150">
            <a:solidFill>
              <a:schemeClr val="tx1"/>
            </a:solidFill>
          </a:ln>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For a healthy relationship, you need safety, respect, equality, and what?</a:t>
            </a:r>
          </a:p>
        </p:txBody>
      </p:sp>
      <p:sp>
        <p:nvSpPr>
          <p:cNvPr id="13" name="Oval 12"/>
          <p:cNvSpPr/>
          <p:nvPr/>
        </p:nvSpPr>
        <p:spPr>
          <a:xfrm>
            <a:off x="1815875" y="4274174"/>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996054" y="4274174"/>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10006002" y="4274174"/>
            <a:ext cx="970873"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013629" y="4336549"/>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1</a:t>
            </a:r>
          </a:p>
        </p:txBody>
      </p:sp>
      <p:sp>
        <p:nvSpPr>
          <p:cNvPr id="17" name="TextBox 16"/>
          <p:cNvSpPr txBox="1"/>
          <p:nvPr/>
        </p:nvSpPr>
        <p:spPr>
          <a:xfrm>
            <a:off x="6193808" y="4336549"/>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2</a:t>
            </a:r>
          </a:p>
        </p:txBody>
      </p:sp>
      <p:sp>
        <p:nvSpPr>
          <p:cNvPr id="18" name="TextBox 17"/>
          <p:cNvSpPr txBox="1"/>
          <p:nvPr/>
        </p:nvSpPr>
        <p:spPr>
          <a:xfrm>
            <a:off x="10193968" y="4336548"/>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3</a:t>
            </a:r>
          </a:p>
        </p:txBody>
      </p:sp>
      <p:sp>
        <p:nvSpPr>
          <p:cNvPr id="19" name="Rectangle 18"/>
          <p:cNvSpPr/>
          <p:nvPr/>
        </p:nvSpPr>
        <p:spPr>
          <a:xfrm>
            <a:off x="839890" y="3645016"/>
            <a:ext cx="2705101" cy="400110"/>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Tacos</a:t>
            </a:r>
          </a:p>
        </p:txBody>
      </p:sp>
      <p:sp>
        <p:nvSpPr>
          <p:cNvPr id="20" name="Rectangle 19"/>
          <p:cNvSpPr/>
          <p:nvPr/>
        </p:nvSpPr>
        <p:spPr>
          <a:xfrm>
            <a:off x="4743449" y="3606363"/>
            <a:ext cx="2705101" cy="400110"/>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Boundary crossings</a:t>
            </a:r>
          </a:p>
        </p:txBody>
      </p:sp>
      <p:sp>
        <p:nvSpPr>
          <p:cNvPr id="21" name="Rectangle 20"/>
          <p:cNvSpPr/>
          <p:nvPr/>
        </p:nvSpPr>
        <p:spPr>
          <a:xfrm>
            <a:off x="8733578" y="3598899"/>
            <a:ext cx="2705101" cy="400110"/>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Communication</a:t>
            </a:r>
          </a:p>
        </p:txBody>
      </p:sp>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t="29553" r="80478" b="19416"/>
          <a:stretch/>
        </p:blipFill>
        <p:spPr>
          <a:xfrm>
            <a:off x="839890" y="4120319"/>
            <a:ext cx="738867" cy="1088687"/>
          </a:xfrm>
          <a:prstGeom prst="rect">
            <a:avLst/>
          </a:prstGeom>
        </p:spPr>
      </p:pic>
      <p:pic>
        <p:nvPicPr>
          <p:cNvPr id="24" name="Picture 23"/>
          <p:cNvPicPr>
            <a:picLocks noChangeAspect="1"/>
          </p:cNvPicPr>
          <p:nvPr/>
        </p:nvPicPr>
        <p:blipFill rotWithShape="1">
          <a:blip r:embed="rId5" cstate="print">
            <a:extLst>
              <a:ext uri="{28A0092B-C50C-407E-A947-70E740481C1C}">
                <a14:useLocalDpi xmlns:a14="http://schemas.microsoft.com/office/drawing/2010/main" val="0"/>
              </a:ext>
            </a:extLst>
          </a:blip>
          <a:srcRect l="20491" t="29038" r="65078" b="19587"/>
          <a:stretch/>
        </p:blipFill>
        <p:spPr>
          <a:xfrm>
            <a:off x="5119204" y="4140262"/>
            <a:ext cx="600663" cy="1205359"/>
          </a:xfrm>
          <a:prstGeom prst="rect">
            <a:avLst/>
          </a:prstGeom>
        </p:spPr>
      </p:pic>
      <p:pic>
        <p:nvPicPr>
          <p:cNvPr id="25" name="Picture 24"/>
          <p:cNvPicPr>
            <a:picLocks noChangeAspect="1"/>
          </p:cNvPicPr>
          <p:nvPr/>
        </p:nvPicPr>
        <p:blipFill rotWithShape="1">
          <a:blip r:embed="rId6" cstate="print">
            <a:extLst>
              <a:ext uri="{28A0092B-C50C-407E-A947-70E740481C1C}">
                <a14:useLocalDpi xmlns:a14="http://schemas.microsoft.com/office/drawing/2010/main" val="0"/>
              </a:ext>
            </a:extLst>
          </a:blip>
          <a:srcRect l="33743" t="25344" r="49114" b="19845"/>
          <a:stretch/>
        </p:blipFill>
        <p:spPr>
          <a:xfrm>
            <a:off x="9113649" y="4121323"/>
            <a:ext cx="689822" cy="1243239"/>
          </a:xfrm>
          <a:prstGeom prst="rect">
            <a:avLst/>
          </a:prstGeom>
        </p:spPr>
      </p:pic>
      <p:sp>
        <p:nvSpPr>
          <p:cNvPr id="26" name="Footer Placeholder 3">
            <a:extLst>
              <a:ext uri="{FF2B5EF4-FFF2-40B4-BE49-F238E27FC236}">
                <a16:creationId xmlns:a16="http://schemas.microsoft.com/office/drawing/2014/main" id="{2E827116-95F4-4F97-95DB-EC8E4238E2A2}"/>
              </a:ext>
            </a:extLst>
          </p:cNvPr>
          <p:cNvSpPr txBox="1">
            <a:spLocks/>
          </p:cNvSpPr>
          <p:nvPr/>
        </p:nvSpPr>
        <p:spPr>
          <a:xfrm>
            <a:off x="8967435" y="6353503"/>
            <a:ext cx="3224565" cy="504497"/>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27" name="Picture 26">
            <a:extLst>
              <a:ext uri="{FF2B5EF4-FFF2-40B4-BE49-F238E27FC236}">
                <a16:creationId xmlns:a16="http://schemas.microsoft.com/office/drawing/2014/main" id="{C9B5D46A-B5E5-429B-9FE7-CAA70DEB978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Tree>
    <p:extLst>
      <p:ext uri="{BB962C8B-B14F-4D97-AF65-F5344CB8AC3E}">
        <p14:creationId xmlns:p14="http://schemas.microsoft.com/office/powerpoint/2010/main" val="2105147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403818" y="1701406"/>
            <a:ext cx="10355046" cy="1200329"/>
          </a:xfrm>
          <a:prstGeom prst="rect">
            <a:avLst/>
          </a:prstGeom>
          <a:ln w="57150">
            <a:solidFill>
              <a:schemeClr val="tx1"/>
            </a:solidFill>
          </a:ln>
        </p:spPr>
        <p:txBody>
          <a:bodyPr wrap="square">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Is using the I Statement Tool a healthy </a:t>
            </a:r>
            <a:br>
              <a:rPr lang="en-US" sz="3600" b="1" dirty="0">
                <a:latin typeface="Tahoma" panose="020B0604030504040204" pitchFamily="34" charset="0"/>
                <a:ea typeface="Tahoma" panose="020B0604030504040204" pitchFamily="34" charset="0"/>
                <a:cs typeface="Tahoma" panose="020B0604030504040204" pitchFamily="34" charset="0"/>
              </a:rPr>
            </a:br>
            <a:r>
              <a:rPr lang="en-US" sz="3600" b="1" dirty="0">
                <a:latin typeface="Tahoma" panose="020B0604030504040204" pitchFamily="34" charset="0"/>
                <a:ea typeface="Tahoma" panose="020B0604030504040204" pitchFamily="34" charset="0"/>
                <a:cs typeface="Tahoma" panose="020B0604030504040204" pitchFamily="34" charset="0"/>
              </a:rPr>
              <a:t>way to disagree with someone?</a:t>
            </a:r>
          </a:p>
        </p:txBody>
      </p:sp>
      <p:grpSp>
        <p:nvGrpSpPr>
          <p:cNvPr id="4" name="Group 3"/>
          <p:cNvGrpSpPr/>
          <p:nvPr/>
        </p:nvGrpSpPr>
        <p:grpSpPr>
          <a:xfrm>
            <a:off x="1836954" y="3491605"/>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23" name="Title 1"/>
            <p:cNvSpPr txBox="1">
              <a:spLocks/>
            </p:cNvSpPr>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24" name="Title 1"/>
            <p:cNvSpPr txBox="1">
              <a:spLocks/>
            </p:cNvSpPr>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sp>
        <p:nvSpPr>
          <p:cNvPr id="12" name="Footer Placeholder 3">
            <a:extLst>
              <a:ext uri="{FF2B5EF4-FFF2-40B4-BE49-F238E27FC236}">
                <a16:creationId xmlns:a16="http://schemas.microsoft.com/office/drawing/2014/main" id="{35F35A57-88CE-4B3F-85DE-5DDA76A4E3AD}"/>
              </a:ext>
            </a:extLst>
          </p:cNvPr>
          <p:cNvSpPr txBox="1">
            <a:spLocks/>
          </p:cNvSpPr>
          <p:nvPr/>
        </p:nvSpPr>
        <p:spPr>
          <a:xfrm>
            <a:off x="8967435" y="6353503"/>
            <a:ext cx="3224565" cy="504497"/>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3" name="Picture 12">
            <a:extLst>
              <a:ext uri="{FF2B5EF4-FFF2-40B4-BE49-F238E27FC236}">
                <a16:creationId xmlns:a16="http://schemas.microsoft.com/office/drawing/2014/main" id="{7E9D77B9-5372-4DB0-8374-1DEA600B2F2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Tree>
    <p:extLst>
      <p:ext uri="{BB962C8B-B14F-4D97-AF65-F5344CB8AC3E}">
        <p14:creationId xmlns:p14="http://schemas.microsoft.com/office/powerpoint/2010/main" val="4104654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403818" y="1701406"/>
            <a:ext cx="10355046" cy="1200329"/>
          </a:xfrm>
          <a:prstGeom prst="rect">
            <a:avLst/>
          </a:prstGeom>
          <a:ln w="57150">
            <a:solidFill>
              <a:schemeClr val="tx1"/>
            </a:solidFill>
          </a:ln>
        </p:spPr>
        <p:txBody>
          <a:bodyPr wrap="square">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If you have been hurt in a relationship, </a:t>
            </a:r>
            <a:br>
              <a:rPr lang="en-US" sz="3600" b="1" dirty="0">
                <a:latin typeface="Tahoma" panose="020B0604030504040204" pitchFamily="34" charset="0"/>
                <a:ea typeface="Tahoma" panose="020B0604030504040204" pitchFamily="34" charset="0"/>
                <a:cs typeface="Tahoma" panose="020B0604030504040204" pitchFamily="34" charset="0"/>
              </a:rPr>
            </a:br>
            <a:r>
              <a:rPr lang="en-US" sz="3600" b="1" dirty="0">
                <a:latin typeface="Tahoma" panose="020B0604030504040204" pitchFamily="34" charset="0"/>
                <a:ea typeface="Tahoma" panose="020B0604030504040204" pitchFamily="34" charset="0"/>
                <a:cs typeface="Tahoma" panose="020B0604030504040204" pitchFamily="34" charset="0"/>
              </a:rPr>
              <a:t>can you get help?</a:t>
            </a:r>
          </a:p>
        </p:txBody>
      </p:sp>
      <p:grpSp>
        <p:nvGrpSpPr>
          <p:cNvPr id="4" name="Group 3"/>
          <p:cNvGrpSpPr/>
          <p:nvPr/>
        </p:nvGrpSpPr>
        <p:grpSpPr>
          <a:xfrm>
            <a:off x="1836954" y="3491605"/>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23" name="Title 1"/>
            <p:cNvSpPr txBox="1">
              <a:spLocks/>
            </p:cNvSpPr>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24" name="Title 1"/>
            <p:cNvSpPr txBox="1">
              <a:spLocks/>
            </p:cNvSpPr>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sp>
        <p:nvSpPr>
          <p:cNvPr id="12" name="Footer Placeholder 3">
            <a:extLst>
              <a:ext uri="{FF2B5EF4-FFF2-40B4-BE49-F238E27FC236}">
                <a16:creationId xmlns:a16="http://schemas.microsoft.com/office/drawing/2014/main" id="{0EF26649-34DF-4BFF-B61D-165BCD858A6D}"/>
              </a:ext>
            </a:extLst>
          </p:cNvPr>
          <p:cNvSpPr txBox="1">
            <a:spLocks/>
          </p:cNvSpPr>
          <p:nvPr/>
        </p:nvSpPr>
        <p:spPr>
          <a:xfrm>
            <a:off x="8967435" y="6353503"/>
            <a:ext cx="3224565" cy="504497"/>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3" name="Picture 12">
            <a:extLst>
              <a:ext uri="{FF2B5EF4-FFF2-40B4-BE49-F238E27FC236}">
                <a16:creationId xmlns:a16="http://schemas.microsoft.com/office/drawing/2014/main" id="{625B0256-B44E-4C73-859A-D9AA9E07916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Tree>
    <p:extLst>
      <p:ext uri="{BB962C8B-B14F-4D97-AF65-F5344CB8AC3E}">
        <p14:creationId xmlns:p14="http://schemas.microsoft.com/office/powerpoint/2010/main" val="3304111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ooter Placeholder 3">
            <a:extLst>
              <a:ext uri="{FF2B5EF4-FFF2-40B4-BE49-F238E27FC236}">
                <a16:creationId xmlns:a16="http://schemas.microsoft.com/office/drawing/2014/main" id="{F053735E-0AEC-4FFB-AABD-627DD8264F2E}"/>
              </a:ext>
            </a:extLst>
          </p:cNvPr>
          <p:cNvSpPr txBox="1">
            <a:spLocks/>
          </p:cNvSpPr>
          <p:nvPr/>
        </p:nvSpPr>
        <p:spPr>
          <a:xfrm>
            <a:off x="8967435" y="6353503"/>
            <a:ext cx="3224565" cy="504497"/>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6" name="Picture 5">
            <a:extLst>
              <a:ext uri="{FF2B5EF4-FFF2-40B4-BE49-F238E27FC236}">
                <a16:creationId xmlns:a16="http://schemas.microsoft.com/office/drawing/2014/main" id="{093F780E-85ED-47A1-BBEC-39627ACCB1F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Tree>
    <p:extLst>
      <p:ext uri="{BB962C8B-B14F-4D97-AF65-F5344CB8AC3E}">
        <p14:creationId xmlns:p14="http://schemas.microsoft.com/office/powerpoint/2010/main" val="232252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77386"/>
          <a:stretch/>
        </p:blipFill>
        <p:spPr>
          <a:xfrm>
            <a:off x="0" y="5307106"/>
            <a:ext cx="12192000" cy="1550894"/>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6"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all" spc="0" normalizeH="0" baseline="0" noProof="0" dirty="0">
                <a:ln>
                  <a:noFill/>
                </a:ln>
                <a:solidFill>
                  <a:prstClr val="black"/>
                </a:solidFill>
                <a:effectLst/>
                <a:uLnTx/>
                <a:uFillTx/>
                <a:latin typeface="Verdana"/>
                <a:ea typeface="+mn-ea"/>
              </a:rPr>
              <a:t>© 2026 SAFE Disability Services Program</a:t>
            </a:r>
          </a:p>
        </p:txBody>
      </p:sp>
      <p:pic>
        <p:nvPicPr>
          <p:cNvPr id="5" name="Picture 4">
            <a:extLst>
              <a:ext uri="{FF2B5EF4-FFF2-40B4-BE49-F238E27FC236}">
                <a16:creationId xmlns:a16="http://schemas.microsoft.com/office/drawing/2014/main" id="{9F049550-7214-0C02-B6DA-6C68B6E05578}"/>
              </a:ext>
            </a:extLst>
          </p:cNvPr>
          <p:cNvPicPr>
            <a:picLocks noChangeAspect="1"/>
          </p:cNvPicPr>
          <p:nvPr/>
        </p:nvPicPr>
        <p:blipFill>
          <a:blip r:embed="rId5"/>
          <a:stretch>
            <a:fillRect/>
          </a:stretch>
        </p:blipFill>
        <p:spPr>
          <a:xfrm>
            <a:off x="137652" y="2344628"/>
            <a:ext cx="3303638" cy="1217525"/>
          </a:xfrm>
          <a:prstGeom prst="rect">
            <a:avLst/>
          </a:prstGeom>
        </p:spPr>
      </p:pic>
      <p:sp>
        <p:nvSpPr>
          <p:cNvPr id="2" name="Rectangle 1">
            <a:extLst>
              <a:ext uri="{FF2B5EF4-FFF2-40B4-BE49-F238E27FC236}">
                <a16:creationId xmlns:a16="http://schemas.microsoft.com/office/drawing/2014/main" id="{F61CB593-032E-5735-7B45-1939AEBA07B6}"/>
              </a:ext>
            </a:extLst>
          </p:cNvPr>
          <p:cNvSpPr>
            <a:spLocks noChangeArrowheads="1"/>
          </p:cNvSpPr>
          <p:nvPr/>
        </p:nvSpPr>
        <p:spPr bwMode="auto">
          <a:xfrm rot="10800000" flipV="1">
            <a:off x="3235672" y="2250895"/>
            <a:ext cx="866783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work is supported by the Texas Council for Developmental Disabilities through a grant from the U.S. Administration for Community Living (ACL), Department of Health and Human Services (HHS), Washington, D.C. 20201 with a 100% federal funding award totaling $6,161,072. Council efforts are those of the grantee and do not necessarily represent the official views of nor are endorsed by ACL, HHS, or the U.S. government.</a:t>
            </a:r>
          </a:p>
        </p:txBody>
      </p:sp>
    </p:spTree>
    <p:extLst>
      <p:ext uri="{BB962C8B-B14F-4D97-AF65-F5344CB8AC3E}">
        <p14:creationId xmlns:p14="http://schemas.microsoft.com/office/powerpoint/2010/main" val="685804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77386"/>
          <a:stretch/>
        </p:blipFill>
        <p:spPr>
          <a:xfrm>
            <a:off x="0" y="5307106"/>
            <a:ext cx="12192000" cy="155089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0807" y="0"/>
            <a:ext cx="2696309" cy="1160616"/>
          </a:xfrm>
          <a:prstGeom prst="rect">
            <a:avLst/>
          </a:prstGeom>
        </p:spPr>
      </p:pic>
      <p:sp>
        <p:nvSpPr>
          <p:cNvPr id="6" name="Rectangle 5"/>
          <p:cNvSpPr/>
          <p:nvPr/>
        </p:nvSpPr>
        <p:spPr>
          <a:xfrm>
            <a:off x="669490" y="1267296"/>
            <a:ext cx="11234020" cy="4493538"/>
          </a:xfrm>
          <a:prstGeom prst="rect">
            <a:avLst/>
          </a:prstGeom>
        </p:spPr>
        <p:txBody>
          <a:bodyPr wrap="square">
            <a:spAutoFit/>
          </a:bodyPr>
          <a:lstStyle/>
          <a:p>
            <a:r>
              <a:rPr lang="en-US" sz="1700" dirty="0">
                <a:latin typeface="Tahoma" panose="020B0604030504040204" pitchFamily="34" charset="0"/>
                <a:ea typeface="Tahoma" panose="020B0604030504040204" pitchFamily="34" charset="0"/>
                <a:cs typeface="Tahoma" panose="020B0604030504040204" pitchFamily="34" charset="0"/>
              </a:rPr>
              <a:t>This curriculum is offered online at no cost. You are free to use the resources in the original format for educational purposes only. Please reference The SAFE Alliance appropriately (citations at bottom of page). </a:t>
            </a:r>
          </a:p>
          <a:p>
            <a:endParaRPr lang="en-US" sz="900" dirty="0">
              <a:latin typeface="Tahoma" panose="020B0604030504040204" pitchFamily="34" charset="0"/>
              <a:ea typeface="Tahoma" panose="020B0604030504040204" pitchFamily="34" charset="0"/>
              <a:cs typeface="Tahoma" panose="020B0604030504040204" pitchFamily="34" charset="0"/>
            </a:endParaRPr>
          </a:p>
          <a:p>
            <a:r>
              <a:rPr lang="en-US" sz="1700" dirty="0">
                <a:latin typeface="Tahoma" panose="020B0604030504040204" pitchFamily="34" charset="0"/>
                <a:ea typeface="Tahoma" panose="020B0604030504040204" pitchFamily="34" charset="0"/>
                <a:cs typeface="Tahoma" panose="020B0604030504040204" pitchFamily="34" charset="0"/>
              </a:rPr>
              <a:t>We ask that you do not alter curriculum images/art, slides, or lesson plan materials. You may not use My Rights My Life (18+ or High School) curriculum for commercial purposes (i.e., selling workshops you facilitate based on MRML curriculum; and/or creating links/websites to re-distribute any materials associated SAFE’s My Rights My Life). </a:t>
            </a:r>
          </a:p>
          <a:p>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This resource,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healthier relationships</a:t>
            </a:r>
            <a:r>
              <a:rPr lang="en-US" sz="1700" dirty="0">
                <a:latin typeface="Tahoma" panose="020B0604030504040204" pitchFamily="34" charset="0"/>
                <a:ea typeface="Tahoma" panose="020B0604030504040204" pitchFamily="34" charset="0"/>
                <a:cs typeface="Tahoma" panose="020B0604030504040204" pitchFamily="34" charset="0"/>
              </a:rPr>
              <a:t> for high school students (grades 9-12) is based on the original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safer relationships </a:t>
            </a:r>
            <a:r>
              <a:rPr lang="en-US" sz="1700" dirty="0">
                <a:latin typeface="Tahoma" panose="020B0604030504040204" pitchFamily="34" charset="0"/>
                <a:ea typeface="Tahoma" panose="020B0604030504040204" pitchFamily="34" charset="0"/>
                <a:cs typeface="Tahoma" panose="020B0604030504040204" pitchFamily="34" charset="0"/>
              </a:rPr>
              <a:t>(age 18+) written by Megan Westmore, Heidi Lersch, and edited by Schwartz, M. (2026). Selling materials from MRML is a copyright violation. </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Burleson, Anna Belle &amp; Benitez, Sophie (2026) provided light modification and abbreviated the original curriculum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(Westmore &amp; Lersch, 2026) to offer an age appropriate resource for High School Students (grades 9-12).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Schwartz, M. (Ed.). The SAFE Alliance, Austin, Texas.</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Westmore, M. &amp; Lersch, H. (2026).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safer relationships</a:t>
            </a:r>
            <a:r>
              <a:rPr lang="en-US" sz="1700" dirty="0">
                <a:latin typeface="Tahoma" panose="020B0604030504040204" pitchFamily="34" charset="0"/>
                <a:ea typeface="Tahoma" panose="020B0604030504040204" pitchFamily="34" charset="0"/>
                <a:cs typeface="Tahoma" panose="020B0604030504040204" pitchFamily="34" charset="0"/>
              </a:rPr>
              <a:t>.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Schwartz, M. (Ed.). The SAFE Alliance: Austin, TX. </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7"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2105107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78"/>
            <a:ext cx="12166314" cy="6858000"/>
          </a:xfrm>
          <a:prstGeom prst="rect">
            <a:avLst/>
          </a:prstGeom>
        </p:spPr>
      </p:pic>
      <p:sp>
        <p:nvSpPr>
          <p:cNvPr id="10" name="TextBox 9"/>
          <p:cNvSpPr txBox="1"/>
          <p:nvPr/>
        </p:nvSpPr>
        <p:spPr>
          <a:xfrm>
            <a:off x="8334452" y="1310331"/>
            <a:ext cx="4369548"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Safety</a:t>
            </a:r>
          </a:p>
        </p:txBody>
      </p:sp>
      <p:sp>
        <p:nvSpPr>
          <p:cNvPr id="11" name="TextBox 10"/>
          <p:cNvSpPr txBox="1"/>
          <p:nvPr/>
        </p:nvSpPr>
        <p:spPr>
          <a:xfrm>
            <a:off x="3975223" y="2253761"/>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Respect</a:t>
            </a:r>
          </a:p>
        </p:txBody>
      </p:sp>
      <p:sp>
        <p:nvSpPr>
          <p:cNvPr id="12" name="TextBox 11"/>
          <p:cNvSpPr txBox="1"/>
          <p:nvPr/>
        </p:nvSpPr>
        <p:spPr>
          <a:xfrm>
            <a:off x="3699063" y="4852491"/>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Equality</a:t>
            </a:r>
          </a:p>
        </p:txBody>
      </p:sp>
      <p:sp>
        <p:nvSpPr>
          <p:cNvPr id="14" name="TextBox 13"/>
          <p:cNvSpPr txBox="1"/>
          <p:nvPr/>
        </p:nvSpPr>
        <p:spPr>
          <a:xfrm>
            <a:off x="8902119" y="5547669"/>
            <a:ext cx="2985081"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Communication</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8569" r="45741" b="23495"/>
          <a:stretch/>
        </p:blipFill>
        <p:spPr>
          <a:xfrm>
            <a:off x="6541563" y="257283"/>
            <a:ext cx="1826968" cy="2207542"/>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53416" r="10200" b="21999"/>
          <a:stretch/>
        </p:blipFill>
        <p:spPr>
          <a:xfrm>
            <a:off x="2406439" y="1523288"/>
            <a:ext cx="1568784" cy="1895834"/>
          </a:xfrm>
          <a:prstGeom prst="rect">
            <a:avLst/>
          </a:prstGeom>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52990" r="14523" b="35943"/>
          <a:stretch/>
        </p:blipFill>
        <p:spPr>
          <a:xfrm>
            <a:off x="2431402" y="4375949"/>
            <a:ext cx="1267661" cy="1408925"/>
          </a:xfrm>
          <a:prstGeom prst="rect">
            <a:avLst/>
          </a:prstGeom>
        </p:spPr>
      </p:pic>
      <p:pic>
        <p:nvPicPr>
          <p:cNvPr id="17" name="Picture 16"/>
          <p:cNvPicPr>
            <a:picLocks noChangeAspect="1"/>
          </p:cNvPicPr>
          <p:nvPr/>
        </p:nvPicPr>
        <p:blipFill rotWithShape="1">
          <a:blip r:embed="rId7">
            <a:extLst>
              <a:ext uri="{28A0092B-C50C-407E-A947-70E740481C1C}">
                <a14:useLocalDpi xmlns:a14="http://schemas.microsoft.com/office/drawing/2010/main" val="0"/>
              </a:ext>
            </a:extLst>
          </a:blip>
          <a:srcRect l="864" r="65557" b="66780"/>
          <a:stretch/>
        </p:blipFill>
        <p:spPr>
          <a:xfrm>
            <a:off x="6406889" y="5100615"/>
            <a:ext cx="2454021" cy="1368519"/>
          </a:xfrm>
          <a:prstGeom prst="rect">
            <a:avLst/>
          </a:prstGeom>
        </p:spPr>
      </p:pic>
      <p:sp>
        <p:nvSpPr>
          <p:cNvPr id="18" name="TextBox 17"/>
          <p:cNvSpPr txBox="1"/>
          <p:nvPr/>
        </p:nvSpPr>
        <p:spPr>
          <a:xfrm>
            <a:off x="4144606" y="3683931"/>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19" name="Picture 18"/>
          <p:cNvPicPr>
            <a:picLocks noChangeAspect="1"/>
          </p:cNvPicPr>
          <p:nvPr/>
        </p:nvPicPr>
        <p:blipFill>
          <a:blip r:embed="rId8"/>
          <a:stretch>
            <a:fillRect/>
          </a:stretch>
        </p:blipFill>
        <p:spPr>
          <a:xfrm>
            <a:off x="2331241" y="3207185"/>
            <a:ext cx="1813365" cy="1269928"/>
          </a:xfrm>
          <a:prstGeom prst="rect">
            <a:avLst/>
          </a:prstGeom>
        </p:spPr>
      </p:pic>
      <p:pic>
        <p:nvPicPr>
          <p:cNvPr id="20" name="Picture 19">
            <a:extLst>
              <a:ext uri="{FF2B5EF4-FFF2-40B4-BE49-F238E27FC236}">
                <a16:creationId xmlns:a16="http://schemas.microsoft.com/office/drawing/2014/main" id="{B9FDC18E-F913-4C5B-8D9E-4A0229E9B01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21" name="Footer Placeholder 3">
            <a:extLst>
              <a:ext uri="{FF2B5EF4-FFF2-40B4-BE49-F238E27FC236}">
                <a16:creationId xmlns:a16="http://schemas.microsoft.com/office/drawing/2014/main" id="{DBF516DC-BE3A-4C37-903D-35FBD4563DD0}"/>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832122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096" y="1776088"/>
            <a:ext cx="8512573" cy="4798432"/>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52990" r="14523"/>
          <a:stretch/>
        </p:blipFill>
        <p:spPr>
          <a:xfrm>
            <a:off x="6266604" y="1598899"/>
            <a:ext cx="2561043" cy="44436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864" r="65557"/>
          <a:stretch/>
        </p:blipFill>
        <p:spPr>
          <a:xfrm>
            <a:off x="8967435" y="2209655"/>
            <a:ext cx="3084777" cy="5178417"/>
          </a:xfrm>
          <a:prstGeom prst="rect">
            <a:avLst/>
          </a:prstGeom>
        </p:spPr>
      </p:pic>
      <p:sp>
        <p:nvSpPr>
          <p:cNvPr id="2" name="TextBox 1"/>
          <p:cNvSpPr txBox="1"/>
          <p:nvPr/>
        </p:nvSpPr>
        <p:spPr>
          <a:xfrm>
            <a:off x="1130710" y="75775"/>
            <a:ext cx="11061290" cy="1754326"/>
          </a:xfrm>
          <a:prstGeom prst="rect">
            <a:avLst/>
          </a:prstGeom>
          <a:noFill/>
        </p:spPr>
        <p:txBody>
          <a:bodyPr wrap="square" rtlCol="0">
            <a:spAutoFit/>
          </a:bodyPr>
          <a:lstStyle/>
          <a:p>
            <a:pPr algn="ctr"/>
            <a:r>
              <a:rPr lang="en-US" sz="5400" b="1" dirty="0">
                <a:latin typeface="Tahoma" panose="020B0604030504040204" pitchFamily="34" charset="0"/>
                <a:ea typeface="Tahoma" panose="020B0604030504040204" pitchFamily="34" charset="0"/>
                <a:cs typeface="Tahoma" panose="020B0604030504040204" pitchFamily="34" charset="0"/>
              </a:rPr>
              <a:t>Parts of a </a:t>
            </a:r>
          </a:p>
          <a:p>
            <a:pPr algn="ctr"/>
            <a:r>
              <a:rPr lang="en-US" sz="5400" b="1" dirty="0">
                <a:latin typeface="Tahoma" panose="020B0604030504040204" pitchFamily="34" charset="0"/>
                <a:ea typeface="Tahoma" panose="020B0604030504040204" pitchFamily="34" charset="0"/>
                <a:cs typeface="Tahoma" panose="020B0604030504040204" pitchFamily="34" charset="0"/>
              </a:rPr>
              <a:t>Healthy Relationship</a:t>
            </a:r>
          </a:p>
        </p:txBody>
      </p:sp>
      <p:sp>
        <p:nvSpPr>
          <p:cNvPr id="3" name="TextBox 2"/>
          <p:cNvSpPr txBox="1"/>
          <p:nvPr/>
        </p:nvSpPr>
        <p:spPr>
          <a:xfrm>
            <a:off x="7043477" y="6069069"/>
            <a:ext cx="1436090" cy="523220"/>
          </a:xfrm>
          <a:prstGeom prst="rect">
            <a:avLst/>
          </a:prstGeom>
          <a:noFill/>
          <a:ln w="57150">
            <a:solidFill>
              <a:schemeClr val="tx1"/>
            </a:solidFill>
          </a:ln>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Equality</a:t>
            </a:r>
          </a:p>
        </p:txBody>
      </p:sp>
      <p:sp>
        <p:nvSpPr>
          <p:cNvPr id="10" name="TextBox 9"/>
          <p:cNvSpPr txBox="1"/>
          <p:nvPr/>
        </p:nvSpPr>
        <p:spPr>
          <a:xfrm>
            <a:off x="983516" y="5324555"/>
            <a:ext cx="1228661" cy="523220"/>
          </a:xfrm>
          <a:prstGeom prst="rect">
            <a:avLst/>
          </a:prstGeom>
          <a:noFill/>
          <a:ln w="57150">
            <a:solidFill>
              <a:schemeClr val="tx1"/>
            </a:solidFill>
          </a:ln>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Safety</a:t>
            </a:r>
          </a:p>
        </p:txBody>
      </p:sp>
      <p:sp>
        <p:nvSpPr>
          <p:cNvPr id="11" name="TextBox 10"/>
          <p:cNvSpPr txBox="1"/>
          <p:nvPr/>
        </p:nvSpPr>
        <p:spPr>
          <a:xfrm>
            <a:off x="3868535" y="5313428"/>
            <a:ext cx="1436090" cy="523220"/>
          </a:xfrm>
          <a:prstGeom prst="rect">
            <a:avLst/>
          </a:prstGeom>
          <a:noFill/>
          <a:ln w="57150">
            <a:solidFill>
              <a:schemeClr val="tx1"/>
            </a:solidFill>
          </a:ln>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Respect</a:t>
            </a:r>
          </a:p>
        </p:txBody>
      </p:sp>
      <p:sp>
        <p:nvSpPr>
          <p:cNvPr id="12" name="TextBox 11"/>
          <p:cNvSpPr txBox="1"/>
          <p:nvPr/>
        </p:nvSpPr>
        <p:spPr>
          <a:xfrm>
            <a:off x="9276656" y="5693429"/>
            <a:ext cx="2731200" cy="523220"/>
          </a:xfrm>
          <a:prstGeom prst="rect">
            <a:avLst/>
          </a:prstGeom>
          <a:noFill/>
          <a:ln w="57150">
            <a:solidFill>
              <a:schemeClr val="tx1"/>
            </a:solidFill>
          </a:ln>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Communication</a:t>
            </a:r>
          </a:p>
        </p:txBody>
      </p:sp>
      <p:pic>
        <p:nvPicPr>
          <p:cNvPr id="13" name="Picture 12">
            <a:extLst>
              <a:ext uri="{FF2B5EF4-FFF2-40B4-BE49-F238E27FC236}">
                <a16:creationId xmlns:a16="http://schemas.microsoft.com/office/drawing/2014/main" id="{DC05175E-9B48-4808-B6AB-77C42BCF2EE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4" name="Footer Placeholder 3">
            <a:extLst>
              <a:ext uri="{FF2B5EF4-FFF2-40B4-BE49-F238E27FC236}">
                <a16:creationId xmlns:a16="http://schemas.microsoft.com/office/drawing/2014/main" id="{2B85DCFC-54A7-461A-AEC7-E562A4A35D4A}"/>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119218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8569" r="45741" b="23495"/>
          <a:stretch/>
        </p:blipFill>
        <p:spPr>
          <a:xfrm>
            <a:off x="2521973" y="-337287"/>
            <a:ext cx="4380272" cy="5292722"/>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457198" y="4478901"/>
            <a:ext cx="11592231" cy="779929"/>
          </a:xfrm>
          <a:prstGeom prst="rect">
            <a:avLst/>
          </a:prstGeom>
        </p:spPr>
      </p:pic>
      <p:sp>
        <p:nvSpPr>
          <p:cNvPr id="2" name="TextBox 1"/>
          <p:cNvSpPr txBox="1"/>
          <p:nvPr/>
        </p:nvSpPr>
        <p:spPr>
          <a:xfrm>
            <a:off x="1015180" y="5163357"/>
            <a:ext cx="10161639" cy="1323439"/>
          </a:xfrm>
          <a:prstGeom prst="rect">
            <a:avLst/>
          </a:prstGeom>
          <a:noFill/>
        </p:spPr>
        <p:txBody>
          <a:bodyPr wrap="square" rtlCol="0">
            <a:sp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You should feel like your body and your feelings are safe. </a:t>
            </a:r>
          </a:p>
        </p:txBody>
      </p:sp>
      <p:sp>
        <p:nvSpPr>
          <p:cNvPr id="3" name="TextBox 2"/>
          <p:cNvSpPr txBox="1"/>
          <p:nvPr/>
        </p:nvSpPr>
        <p:spPr>
          <a:xfrm>
            <a:off x="6951613" y="1385743"/>
            <a:ext cx="3546625" cy="1200329"/>
          </a:xfrm>
          <a:prstGeom prst="rect">
            <a:avLst/>
          </a:prstGeom>
          <a:noFill/>
        </p:spPr>
        <p:txBody>
          <a:bodyPr wrap="square" rtlCol="0">
            <a:spAutoFit/>
          </a:bodyPr>
          <a:lstStyle/>
          <a:p>
            <a:r>
              <a:rPr lang="en-US" sz="7200" b="1" dirty="0">
                <a:latin typeface="Tahoma" panose="020B0604030504040204" pitchFamily="34" charset="0"/>
                <a:ea typeface="Tahoma" panose="020B0604030504040204" pitchFamily="34" charset="0"/>
                <a:cs typeface="Tahoma" panose="020B0604030504040204" pitchFamily="34" charset="0"/>
              </a:rPr>
              <a:t>Safety</a:t>
            </a:r>
          </a:p>
        </p:txBody>
      </p:sp>
      <p:pic>
        <p:nvPicPr>
          <p:cNvPr id="9" name="Picture 8">
            <a:extLst>
              <a:ext uri="{FF2B5EF4-FFF2-40B4-BE49-F238E27FC236}">
                <a16:creationId xmlns:a16="http://schemas.microsoft.com/office/drawing/2014/main" id="{D553FDDB-CBF9-4C46-9E78-2912E1E8405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0" name="Footer Placeholder 3">
            <a:extLst>
              <a:ext uri="{FF2B5EF4-FFF2-40B4-BE49-F238E27FC236}">
                <a16:creationId xmlns:a16="http://schemas.microsoft.com/office/drawing/2014/main" id="{7CCEF17A-C746-4B55-BA6C-3BFDD77007BA}"/>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093790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301338" y="5167578"/>
            <a:ext cx="6289407" cy="1135101"/>
            <a:chOff x="1836954" y="3491605"/>
            <a:chExt cx="8518092" cy="1655058"/>
          </a:xfrm>
        </p:grpSpPr>
        <p:sp>
          <p:nvSpPr>
            <p:cNvPr id="7" name="Rectangle 6"/>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11" name="Title 1"/>
            <p:cNvSpPr txBox="1">
              <a:spLocks/>
            </p:cNvSpPr>
            <p:nvPr/>
          </p:nvSpPr>
          <p:spPr>
            <a:xfrm>
              <a:off x="3704749" y="3835107"/>
              <a:ext cx="1530756" cy="109700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12" name="Title 1"/>
            <p:cNvSpPr txBox="1">
              <a:spLocks/>
            </p:cNvSpPr>
            <p:nvPr/>
          </p:nvSpPr>
          <p:spPr>
            <a:xfrm>
              <a:off x="8573089" y="3835107"/>
              <a:ext cx="1530756" cy="109700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2884" t="48105" r="15620" b="40523"/>
          <a:stretch/>
        </p:blipFill>
        <p:spPr>
          <a:xfrm>
            <a:off x="530940" y="3795759"/>
            <a:ext cx="11592231" cy="779929"/>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859" y="-18742"/>
            <a:ext cx="7317105" cy="4124561"/>
          </a:xfrm>
          <a:prstGeom prst="rect">
            <a:avLst/>
          </a:prstGeom>
        </p:spPr>
      </p:pic>
      <p:sp>
        <p:nvSpPr>
          <p:cNvPr id="16" name="TextBox 15"/>
          <p:cNvSpPr txBox="1"/>
          <p:nvPr/>
        </p:nvSpPr>
        <p:spPr>
          <a:xfrm>
            <a:off x="1246235" y="4422227"/>
            <a:ext cx="10161639" cy="707886"/>
          </a:xfrm>
          <a:prstGeom prst="rect">
            <a:avLst/>
          </a:prstGeom>
          <a:noFill/>
        </p:spPr>
        <p:txBody>
          <a:bodyPr wrap="square" rtlCol="0">
            <a:sp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Is this safe?</a:t>
            </a:r>
          </a:p>
        </p:txBody>
      </p:sp>
      <p:sp>
        <p:nvSpPr>
          <p:cNvPr id="17" name="TextBox 16"/>
          <p:cNvSpPr txBox="1"/>
          <p:nvPr/>
        </p:nvSpPr>
        <p:spPr>
          <a:xfrm>
            <a:off x="6002912" y="1386903"/>
            <a:ext cx="5791691" cy="1323439"/>
          </a:xfrm>
          <a:prstGeom prst="rect">
            <a:avLst/>
          </a:prstGeom>
          <a:noFill/>
        </p:spPr>
        <p:txBody>
          <a:bodyPr wrap="square" rtlCol="0">
            <a:sp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Your friend gets mad </a:t>
            </a:r>
          </a:p>
          <a:p>
            <a:pPr algn="ctr"/>
            <a:r>
              <a:rPr lang="en-US" sz="4000" b="1" dirty="0">
                <a:latin typeface="Tahoma" panose="020B0604030504040204" pitchFamily="34" charset="0"/>
                <a:ea typeface="Tahoma" panose="020B0604030504040204" pitchFamily="34" charset="0"/>
                <a:cs typeface="Tahoma" panose="020B0604030504040204" pitchFamily="34" charset="0"/>
              </a:rPr>
              <a:t>and pushes you.</a:t>
            </a:r>
          </a:p>
        </p:txBody>
      </p:sp>
      <p:pic>
        <p:nvPicPr>
          <p:cNvPr id="18" name="Picture 17">
            <a:extLst>
              <a:ext uri="{FF2B5EF4-FFF2-40B4-BE49-F238E27FC236}">
                <a16:creationId xmlns:a16="http://schemas.microsoft.com/office/drawing/2014/main" id="{9039A10E-A6F7-4408-9D2E-53F74676668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9" name="Footer Placeholder 3">
            <a:extLst>
              <a:ext uri="{FF2B5EF4-FFF2-40B4-BE49-F238E27FC236}">
                <a16:creationId xmlns:a16="http://schemas.microsoft.com/office/drawing/2014/main" id="{23F179CE-81AF-4D9A-AE7C-771A8C2EF91F}"/>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662166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93414" y="5190656"/>
            <a:ext cx="6289407" cy="1135101"/>
            <a:chOff x="1836954" y="3491605"/>
            <a:chExt cx="8518092" cy="1655058"/>
          </a:xfrm>
        </p:grpSpPr>
        <p:sp>
          <p:nvSpPr>
            <p:cNvPr id="6" name="Rectangle 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10" name="Title 1"/>
            <p:cNvSpPr txBox="1">
              <a:spLocks/>
            </p:cNvSpPr>
            <p:nvPr/>
          </p:nvSpPr>
          <p:spPr>
            <a:xfrm>
              <a:off x="3704749" y="3835107"/>
              <a:ext cx="1530756" cy="109700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11" name="Title 1"/>
            <p:cNvSpPr txBox="1">
              <a:spLocks/>
            </p:cNvSpPr>
            <p:nvPr/>
          </p:nvSpPr>
          <p:spPr>
            <a:xfrm>
              <a:off x="8573089" y="3835107"/>
              <a:ext cx="1530756" cy="109700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96" y="202648"/>
            <a:ext cx="7932486" cy="4471444"/>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884" t="48105" r="15620" b="40523"/>
          <a:stretch/>
        </p:blipFill>
        <p:spPr>
          <a:xfrm>
            <a:off x="482859" y="3693052"/>
            <a:ext cx="11592231" cy="779929"/>
          </a:xfrm>
          <a:prstGeom prst="rect">
            <a:avLst/>
          </a:prstGeom>
        </p:spPr>
      </p:pic>
      <p:pic>
        <p:nvPicPr>
          <p:cNvPr id="14" name="Picture 13"/>
          <p:cNvPicPr>
            <a:picLocks noChangeAspect="1"/>
          </p:cNvPicPr>
          <p:nvPr/>
        </p:nvPicPr>
        <p:blipFill rotWithShape="1">
          <a:blip r:embed="rId7">
            <a:extLst>
              <a:ext uri="{28A0092B-C50C-407E-A947-70E740481C1C}">
                <a14:useLocalDpi xmlns:a14="http://schemas.microsoft.com/office/drawing/2010/main" val="0"/>
              </a:ext>
            </a:extLst>
          </a:blip>
          <a:srcRect l="19937" r="41379" b="53072"/>
          <a:stretch/>
        </p:blipFill>
        <p:spPr>
          <a:xfrm rot="754276">
            <a:off x="4373403" y="202632"/>
            <a:ext cx="2632670" cy="1800245"/>
          </a:xfrm>
          <a:prstGeom prst="rect">
            <a:avLst/>
          </a:prstGeom>
        </p:spPr>
      </p:pic>
      <p:sp>
        <p:nvSpPr>
          <p:cNvPr id="16" name="TextBox 15"/>
          <p:cNvSpPr txBox="1"/>
          <p:nvPr/>
        </p:nvSpPr>
        <p:spPr>
          <a:xfrm>
            <a:off x="1198154" y="4276095"/>
            <a:ext cx="10161639" cy="707886"/>
          </a:xfrm>
          <a:prstGeom prst="rect">
            <a:avLst/>
          </a:prstGeom>
          <a:noFill/>
        </p:spPr>
        <p:txBody>
          <a:bodyPr wrap="square" rtlCol="0">
            <a:sp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Is this safe?</a:t>
            </a:r>
          </a:p>
        </p:txBody>
      </p:sp>
      <p:sp>
        <p:nvSpPr>
          <p:cNvPr id="17" name="TextBox 16"/>
          <p:cNvSpPr txBox="1"/>
          <p:nvPr/>
        </p:nvSpPr>
        <p:spPr>
          <a:xfrm>
            <a:off x="5503119" y="2162640"/>
            <a:ext cx="6146158" cy="1323439"/>
          </a:xfrm>
          <a:prstGeom prst="rect">
            <a:avLst/>
          </a:prstGeom>
          <a:noFill/>
        </p:spPr>
        <p:txBody>
          <a:bodyPr wrap="square" rtlCol="0">
            <a:sp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Your parent tells you </a:t>
            </a:r>
          </a:p>
          <a:p>
            <a:pPr algn="ctr"/>
            <a:r>
              <a:rPr lang="en-US" sz="4000" b="1" dirty="0">
                <a:latin typeface="Tahoma" panose="020B0604030504040204" pitchFamily="34" charset="0"/>
                <a:ea typeface="Tahoma" panose="020B0604030504040204" pitchFamily="34" charset="0"/>
                <a:cs typeface="Tahoma" panose="020B0604030504040204" pitchFamily="34" charset="0"/>
              </a:rPr>
              <a:t>they are proud of you.</a:t>
            </a:r>
          </a:p>
        </p:txBody>
      </p:sp>
      <p:pic>
        <p:nvPicPr>
          <p:cNvPr id="18" name="Picture 17">
            <a:extLst>
              <a:ext uri="{FF2B5EF4-FFF2-40B4-BE49-F238E27FC236}">
                <a16:creationId xmlns:a16="http://schemas.microsoft.com/office/drawing/2014/main" id="{BA0EAF78-400D-4CD6-BC0E-156CD895F13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9" name="Footer Placeholder 3">
            <a:extLst>
              <a:ext uri="{FF2B5EF4-FFF2-40B4-BE49-F238E27FC236}">
                <a16:creationId xmlns:a16="http://schemas.microsoft.com/office/drawing/2014/main" id="{23F179CE-81AF-4D9A-AE7C-771A8C2EF91F}"/>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06357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36062" y="5198345"/>
            <a:ext cx="6289407" cy="1135101"/>
            <a:chOff x="1836954" y="3491605"/>
            <a:chExt cx="8518092" cy="1655058"/>
          </a:xfrm>
        </p:grpSpPr>
        <p:sp>
          <p:nvSpPr>
            <p:cNvPr id="5" name="Rectangle 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9" name="Title 1"/>
            <p:cNvSpPr txBox="1">
              <a:spLocks/>
            </p:cNvSpPr>
            <p:nvPr/>
          </p:nvSpPr>
          <p:spPr>
            <a:xfrm>
              <a:off x="3704749" y="3835107"/>
              <a:ext cx="1530756" cy="109700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10" name="Title 1"/>
            <p:cNvSpPr txBox="1">
              <a:spLocks/>
            </p:cNvSpPr>
            <p:nvPr/>
          </p:nvSpPr>
          <p:spPr>
            <a:xfrm>
              <a:off x="8573089" y="3835107"/>
              <a:ext cx="1530756" cy="109700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2884" t="48105" r="15620" b="40523"/>
          <a:stretch/>
        </p:blipFill>
        <p:spPr>
          <a:xfrm>
            <a:off x="383458" y="3766751"/>
            <a:ext cx="11592231" cy="779929"/>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969" y="-223168"/>
            <a:ext cx="7352117" cy="4144297"/>
          </a:xfrm>
          <a:prstGeom prst="rect">
            <a:avLst/>
          </a:prstGeom>
        </p:spPr>
      </p:pic>
      <p:sp>
        <p:nvSpPr>
          <p:cNvPr id="15" name="TextBox 14"/>
          <p:cNvSpPr txBox="1"/>
          <p:nvPr/>
        </p:nvSpPr>
        <p:spPr>
          <a:xfrm>
            <a:off x="1246237" y="4418416"/>
            <a:ext cx="10161639" cy="707886"/>
          </a:xfrm>
          <a:prstGeom prst="rect">
            <a:avLst/>
          </a:prstGeom>
          <a:noFill/>
        </p:spPr>
        <p:txBody>
          <a:bodyPr wrap="square" rtlCol="0">
            <a:sp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Is this safe?</a:t>
            </a:r>
          </a:p>
        </p:txBody>
      </p:sp>
      <p:sp>
        <p:nvSpPr>
          <p:cNvPr id="16" name="TextBox 15"/>
          <p:cNvSpPr txBox="1"/>
          <p:nvPr/>
        </p:nvSpPr>
        <p:spPr>
          <a:xfrm>
            <a:off x="4393897" y="859303"/>
            <a:ext cx="10161639" cy="1569660"/>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Your coworker yells at </a:t>
            </a:r>
          </a:p>
          <a:p>
            <a:pPr algn="ctr"/>
            <a:r>
              <a:rPr lang="en-US" sz="3200" b="1" dirty="0">
                <a:latin typeface="Tahoma" panose="020B0604030504040204" pitchFamily="34" charset="0"/>
                <a:ea typeface="Tahoma" panose="020B0604030504040204" pitchFamily="34" charset="0"/>
                <a:cs typeface="Tahoma" panose="020B0604030504040204" pitchFamily="34" charset="0"/>
              </a:rPr>
              <a:t>you and says you are </a:t>
            </a:r>
          </a:p>
          <a:p>
            <a:pPr algn="ctr"/>
            <a:r>
              <a:rPr lang="en-US" sz="3200" b="1" dirty="0">
                <a:latin typeface="Tahoma" panose="020B0604030504040204" pitchFamily="34" charset="0"/>
                <a:ea typeface="Tahoma" panose="020B0604030504040204" pitchFamily="34" charset="0"/>
                <a:cs typeface="Tahoma" panose="020B0604030504040204" pitchFamily="34" charset="0"/>
              </a:rPr>
              <a:t>bad at your job.</a:t>
            </a:r>
          </a:p>
        </p:txBody>
      </p:sp>
      <p:pic>
        <p:nvPicPr>
          <p:cNvPr id="17" name="Picture 16">
            <a:extLst>
              <a:ext uri="{FF2B5EF4-FFF2-40B4-BE49-F238E27FC236}">
                <a16:creationId xmlns:a16="http://schemas.microsoft.com/office/drawing/2014/main" id="{F48668B9-3575-46C8-91F7-7E2875CA1C6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8" name="Footer Placeholder 3">
            <a:extLst>
              <a:ext uri="{FF2B5EF4-FFF2-40B4-BE49-F238E27FC236}">
                <a16:creationId xmlns:a16="http://schemas.microsoft.com/office/drawing/2014/main" id="{F05EAB47-6F86-4EF7-8B23-D28C97D31ECF}"/>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008287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4981</TotalTime>
  <Words>4684</Words>
  <Application>Microsoft Macintosh PowerPoint</Application>
  <PresentationFormat>Widescreen</PresentationFormat>
  <Paragraphs>464</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Comic Sans MS</vt:lpstr>
      <vt:lpstr>Tahoma</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Megan Westmore</dc:creator>
  <cp:lastModifiedBy>Eric Castro</cp:lastModifiedBy>
  <cp:revision>212</cp:revision>
  <dcterms:created xsi:type="dcterms:W3CDTF">2021-06-11T20:56:57Z</dcterms:created>
  <dcterms:modified xsi:type="dcterms:W3CDTF">2026-05-01T19:11:38Z</dcterms:modified>
</cp:coreProperties>
</file>