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440" r:id="rId3"/>
    <p:sldId id="259" r:id="rId4"/>
    <p:sldId id="258" r:id="rId5"/>
    <p:sldId id="401" r:id="rId6"/>
    <p:sldId id="402" r:id="rId7"/>
    <p:sldId id="403" r:id="rId8"/>
    <p:sldId id="404" r:id="rId9"/>
    <p:sldId id="405" r:id="rId10"/>
    <p:sldId id="406" r:id="rId11"/>
    <p:sldId id="408" r:id="rId12"/>
    <p:sldId id="409" r:id="rId13"/>
    <p:sldId id="410" r:id="rId14"/>
    <p:sldId id="411" r:id="rId15"/>
    <p:sldId id="441" r:id="rId16"/>
    <p:sldId id="412" r:id="rId17"/>
    <p:sldId id="413" r:id="rId18"/>
    <p:sldId id="416" r:id="rId19"/>
    <p:sldId id="415" r:id="rId20"/>
    <p:sldId id="417" r:id="rId21"/>
    <p:sldId id="418" r:id="rId22"/>
    <p:sldId id="272" r:id="rId23"/>
    <p:sldId id="442" r:id="rId24"/>
    <p:sldId id="419" r:id="rId25"/>
    <p:sldId id="420" r:id="rId26"/>
    <p:sldId id="422" r:id="rId27"/>
    <p:sldId id="423" r:id="rId28"/>
    <p:sldId id="430" r:id="rId29"/>
    <p:sldId id="424" r:id="rId30"/>
    <p:sldId id="425" r:id="rId31"/>
    <p:sldId id="435" r:id="rId32"/>
    <p:sldId id="426" r:id="rId33"/>
    <p:sldId id="437" r:id="rId34"/>
    <p:sldId id="427" r:id="rId35"/>
    <p:sldId id="428" r:id="rId36"/>
    <p:sldId id="421" r:id="rId37"/>
    <p:sldId id="429" r:id="rId38"/>
    <p:sldId id="431" r:id="rId39"/>
    <p:sldId id="434" r:id="rId40"/>
    <p:sldId id="438" r:id="rId41"/>
    <p:sldId id="443" r:id="rId42"/>
    <p:sldId id="439" r:id="rId43"/>
    <p:sldId id="290" r:id="rId44"/>
    <p:sldId id="293" r:id="rId45"/>
    <p:sldId id="291" r:id="rId46"/>
    <p:sldId id="383" r:id="rId47"/>
    <p:sldId id="382" r:id="rId48"/>
    <p:sldId id="295" r:id="rId49"/>
    <p:sldId id="446" r:id="rId50"/>
    <p:sldId id="44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686" autoAdjust="0"/>
  </p:normalViewPr>
  <p:slideViewPr>
    <p:cSldViewPr snapToGrid="0">
      <p:cViewPr varScale="1">
        <p:scale>
          <a:sx n="105" d="100"/>
          <a:sy n="105" d="100"/>
        </p:scale>
        <p:origin x="1384" y="176"/>
      </p:cViewPr>
      <p:guideLst/>
    </p:cSldViewPr>
  </p:slideViewPr>
  <p:notesTextViewPr>
    <p:cViewPr>
      <p:scale>
        <a:sx n="1" d="1"/>
        <a:sy n="1" d="1"/>
      </p:scale>
      <p:origin x="0" y="-648"/>
    </p:cViewPr>
  </p:notesTextViewPr>
  <p:sorterViewPr>
    <p:cViewPr>
      <p:scale>
        <a:sx n="125" d="100"/>
        <a:sy n="125"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is the first of two classes where we are going to talk about how</a:t>
            </a:r>
            <a:r>
              <a:rPr lang="en-US" sz="1200" i="1" kern="1200" baseline="0" dirty="0">
                <a:solidFill>
                  <a:schemeClr val="tx1"/>
                </a:solidFill>
                <a:effectLst/>
                <a:latin typeface="+mn-lt"/>
                <a:ea typeface="+mn-ea"/>
                <a:cs typeface="+mn-cs"/>
              </a:rPr>
              <a:t> to be safer online</a:t>
            </a:r>
            <a:r>
              <a:rPr lang="en-US" sz="1200" i="1" kern="1200" dirty="0">
                <a:solidFill>
                  <a:schemeClr val="tx1"/>
                </a:solidFill>
                <a:effectLst/>
                <a:latin typeface="+mn-lt"/>
                <a:ea typeface="+mn-ea"/>
                <a:cs typeface="+mn-cs"/>
              </a:rPr>
              <a:t>. Today</a:t>
            </a:r>
            <a:r>
              <a:rPr lang="en-US" sz="1200" i="1" kern="1200" baseline="0" dirty="0">
                <a:solidFill>
                  <a:schemeClr val="tx1"/>
                </a:solidFill>
                <a:effectLst/>
                <a:latin typeface="+mn-lt"/>
                <a:ea typeface="+mn-ea"/>
                <a:cs typeface="+mn-cs"/>
              </a:rPr>
              <a:t> we</a:t>
            </a:r>
            <a:r>
              <a:rPr lang="en-US" sz="1200" i="1" kern="1200" dirty="0">
                <a:solidFill>
                  <a:schemeClr val="tx1"/>
                </a:solidFill>
                <a:effectLst/>
                <a:latin typeface="+mn-lt"/>
                <a:ea typeface="+mn-ea"/>
                <a:cs typeface="+mn-cs"/>
              </a:rPr>
              <a:t> are going to talk about something called catfishing. You’ll also have a chance to practice thinking about what is and is not safe to share on</a:t>
            </a:r>
            <a:r>
              <a:rPr lang="en-US" sz="1200" i="1" kern="1200" baseline="0" dirty="0">
                <a:solidFill>
                  <a:schemeClr val="tx1"/>
                </a:solidFill>
                <a:effectLst/>
                <a:latin typeface="+mn-lt"/>
                <a:ea typeface="+mn-ea"/>
                <a:cs typeface="+mn-cs"/>
              </a:rPr>
              <a:t>line.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dirty="0"/>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each slide, read the online activity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loud. Give plenty of time for students to process the statement and choose the corresponding side of the room. Support students as needed to make their choices.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 post pictures on Instagram.</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304058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each slide, read the online activity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loud. Give plenty of time for students to process the statement and choose the corresponding side of the room. Support students as needed to make their choices.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 have a TikTok account.</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372289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each slide, read the online activity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loud. Give plenty of time for students to process the statement and choose the corresponding side of the room. Support students as needed to make their choices.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 shop online.</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3667757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each slide, read the online activity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loud. Give plenty of time for students to process the statement and choose the corresponding side of the room. Support students as needed to make their choices.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 meet new people online.</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385979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Does anyone have any other examples of things</a:t>
            </a:r>
            <a:r>
              <a:rPr lang="en-US" sz="1200" i="1" kern="1200" baseline="0" dirty="0">
                <a:solidFill>
                  <a:schemeClr val="tx1"/>
                </a:solidFill>
                <a:effectLst/>
                <a:latin typeface="+mn-lt"/>
                <a:ea typeface="+mn-ea"/>
                <a:cs typeface="+mn-cs"/>
              </a:rPr>
              <a:t> you do online</a:t>
            </a:r>
            <a:r>
              <a:rPr lang="en-US" sz="1200" i="1" kern="1200" dirty="0">
                <a:solidFill>
                  <a:schemeClr val="tx1"/>
                </a:solidFill>
                <a:effectLst/>
                <a:latin typeface="+mn-lt"/>
                <a:ea typeface="+mn-ea"/>
                <a:cs typeface="+mn-cs"/>
              </a:rPr>
              <a:t>? </a:t>
            </a:r>
            <a:endParaRPr lang="en-US" i="1" dirty="0">
              <a:effectLst/>
            </a:endParaRPr>
          </a:p>
          <a:p>
            <a:pPr lvl="1"/>
            <a:endParaRPr lang="en-US" sz="1200" kern="1200" dirty="0">
              <a:solidFill>
                <a:schemeClr val="tx1"/>
              </a:solidFill>
              <a:effectLst/>
              <a:latin typeface="+mn-lt"/>
              <a:ea typeface="+mn-ea"/>
              <a:cs typeface="+mn-cs"/>
            </a:endParaRPr>
          </a:p>
          <a:p>
            <a:pPr marL="0" lvl="1"/>
            <a:r>
              <a:rPr lang="en-US" sz="1200" kern="1200" dirty="0">
                <a:solidFill>
                  <a:schemeClr val="tx1"/>
                </a:solidFill>
                <a:effectLst/>
                <a:latin typeface="+mn-lt"/>
                <a:ea typeface="+mn-ea"/>
                <a:cs typeface="+mn-cs"/>
              </a:rPr>
              <a:t>Repeat the activity</a:t>
            </a:r>
            <a:r>
              <a:rPr lang="en-US" sz="1200" kern="1200" baseline="0" dirty="0">
                <a:solidFill>
                  <a:schemeClr val="tx1"/>
                </a:solidFill>
                <a:effectLst/>
                <a:latin typeface="+mn-lt"/>
                <a:ea typeface="+mn-ea"/>
                <a:cs typeface="+mn-cs"/>
              </a:rPr>
              <a:t> with</a:t>
            </a:r>
            <a:r>
              <a:rPr lang="en-US" sz="1200" kern="1200" dirty="0">
                <a:solidFill>
                  <a:schemeClr val="tx1"/>
                </a:solidFill>
                <a:effectLst/>
                <a:latin typeface="+mn-lt"/>
                <a:ea typeface="+mn-ea"/>
                <a:cs typeface="+mn-cs"/>
              </a:rPr>
              <a:t> a few student examples.</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As you just saw, you do a lot online! The internet can be a really fun place to watch</a:t>
            </a:r>
            <a:r>
              <a:rPr lang="en-US" sz="1200" i="1" kern="1200" baseline="0" dirty="0">
                <a:solidFill>
                  <a:schemeClr val="tx1"/>
                </a:solidFill>
                <a:effectLst/>
                <a:latin typeface="+mn-lt"/>
                <a:ea typeface="+mn-ea"/>
                <a:cs typeface="+mn-cs"/>
              </a:rPr>
              <a:t> videos</a:t>
            </a:r>
            <a:r>
              <a:rPr lang="en-US" sz="1200" i="1" kern="1200" dirty="0">
                <a:solidFill>
                  <a:schemeClr val="tx1"/>
                </a:solidFill>
                <a:effectLst/>
                <a:latin typeface="+mn-lt"/>
                <a:ea typeface="+mn-ea"/>
                <a:cs typeface="+mn-cs"/>
              </a:rPr>
              <a:t>, meet people, play games, or share photos and news with your family and friends. </a:t>
            </a:r>
            <a:r>
              <a:rPr lang="en-US" sz="1200" b="0" i="1" kern="1200" dirty="0">
                <a:solidFill>
                  <a:schemeClr val="tx1"/>
                </a:solidFill>
                <a:effectLst/>
                <a:latin typeface="+mn-lt"/>
                <a:ea typeface="+mn-ea"/>
                <a:cs typeface="+mn-cs"/>
              </a:rPr>
              <a:t>But even </a:t>
            </a:r>
            <a:r>
              <a:rPr lang="en-US" sz="1200" i="1" kern="1200" dirty="0">
                <a:solidFill>
                  <a:schemeClr val="tx1"/>
                </a:solidFill>
                <a:effectLst/>
                <a:latin typeface="+mn-lt"/>
                <a:ea typeface="+mn-ea"/>
                <a:cs typeface="+mn-cs"/>
              </a:rPr>
              <a:t>though the internet is an amazing place, you can all take some steps to stay safer while you’re online. We are going to talk about this today.</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2941861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We’ll start thinking about internet safety by talking about something called</a:t>
            </a:r>
            <a:r>
              <a:rPr lang="en-US" sz="1200" i="1" kern="1200" baseline="0" dirty="0">
                <a:solidFill>
                  <a:schemeClr val="tx1"/>
                </a:solidFill>
                <a:effectLst/>
                <a:latin typeface="+mn-lt"/>
                <a:ea typeface="+mn-ea"/>
                <a:cs typeface="+mn-cs"/>
              </a:rPr>
              <a:t> catfishing.</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4221579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82812"/>
          </a:xfrm>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You use the internet for a lot of things. Sometimes, people will go online to make friends. This is okay, but there are some things you need to know to</a:t>
            </a:r>
            <a:r>
              <a:rPr lang="en-US" sz="1200" i="1" kern="1200" baseline="0" dirty="0">
                <a:solidFill>
                  <a:schemeClr val="tx1"/>
                </a:solidFill>
                <a:effectLst/>
                <a:latin typeface="+mn-lt"/>
                <a:ea typeface="+mn-ea"/>
                <a:cs typeface="+mn-cs"/>
              </a:rPr>
              <a:t> be safer</a:t>
            </a:r>
            <a:r>
              <a:rPr lang="en-US" sz="1200" i="1" kern="1200" dirty="0">
                <a:solidFill>
                  <a:schemeClr val="tx1"/>
                </a:solidFill>
                <a:effectLst/>
                <a:latin typeface="+mn-lt"/>
                <a:ea typeface="+mn-ea"/>
                <a:cs typeface="+mn-cs"/>
              </a:rPr>
              <a:t> when you are meeting new people online.</a:t>
            </a:r>
            <a:endParaRPr lang="en-US" sz="11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Does anyone know what catfishing is?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t>Give students enough time to process the question and make their decisions. </a:t>
            </a:r>
            <a:endParaRPr lang="en-US" sz="1100" i="0" baseline="0" dirty="0"/>
          </a:p>
          <a:p>
            <a:pPr lvl="0"/>
            <a:endParaRPr lang="en-US" sz="11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kern="1200" dirty="0">
                <a:solidFill>
                  <a:schemeClr val="tx1"/>
                </a:solidFill>
                <a:effectLst/>
                <a:latin typeface="+mn-lt"/>
                <a:ea typeface="+mn-ea"/>
                <a:cs typeface="+mn-cs"/>
              </a:rPr>
              <a:t>Say:</a:t>
            </a:r>
            <a:r>
              <a:rPr lang="en-US" sz="1100" i="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Catfishing is when someone pretends to be someone online that they are not. Many people take pictures of celebrities or pictures of people they don’t know and use them</a:t>
            </a:r>
            <a:r>
              <a:rPr lang="en-US" sz="1200" i="1" kern="1200" baseline="0" dirty="0">
                <a:solidFill>
                  <a:schemeClr val="tx1"/>
                </a:solidFill>
                <a:effectLst/>
                <a:latin typeface="+mn-lt"/>
                <a:ea typeface="+mn-ea"/>
                <a:cs typeface="+mn-cs"/>
              </a:rPr>
              <a:t> to pretend to be someone else</a:t>
            </a:r>
            <a:r>
              <a:rPr lang="en-US" sz="1200" i="1" kern="1200" dirty="0">
                <a:solidFill>
                  <a:schemeClr val="tx1"/>
                </a:solidFill>
                <a:effectLst/>
                <a:latin typeface="+mn-lt"/>
                <a:ea typeface="+mn-ea"/>
                <a:cs typeface="+mn-cs"/>
              </a:rPr>
              <a:t> online. Sometimes people online will make up information about themselves to try to trick you. They can try to trick you into giving them money or starting a relationship with them. For example, take a careful look at Juan Luis’s profile</a:t>
            </a:r>
            <a:r>
              <a:rPr lang="en-US" sz="1200" i="1" kern="1200" baseline="0" dirty="0">
                <a:solidFill>
                  <a:schemeClr val="tx1"/>
                </a:solidFill>
                <a:effectLst/>
                <a:latin typeface="+mn-lt"/>
                <a:ea typeface="+mn-ea"/>
                <a:cs typeface="+mn-cs"/>
              </a:rPr>
              <a:t> on the right side of the screen. Juan seems cool, right? But the truth is, they could be any of the people on the bottom of the screen pretending to be Juan Luis!</a:t>
            </a:r>
            <a:endParaRPr lang="en-US" sz="11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If you have only ever talked to someone online, do you know who they really are? </a:t>
            </a:r>
            <a:endParaRPr lang="en-US" sz="1100" i="1" kern="1200" dirty="0">
              <a:solidFill>
                <a:schemeClr val="tx1"/>
              </a:solidFill>
              <a:effectLst/>
              <a:latin typeface="+mn-lt"/>
              <a:ea typeface="+mn-ea"/>
              <a:cs typeface="+mn-cs"/>
            </a:endParaRPr>
          </a:p>
          <a:p>
            <a:pPr lvl="0"/>
            <a:endParaRPr lang="en-US" sz="11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Give students enough time to process the question and make their decisions. </a:t>
            </a:r>
            <a:endParaRPr lang="en-US" sz="1200" i="0" baseline="0" dirty="0"/>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a:t>
            </a:r>
            <a:r>
              <a:rPr lang="en-US" sz="1200" i="1" kern="1200" dirty="0">
                <a:solidFill>
                  <a:schemeClr val="tx1"/>
                </a:solidFill>
                <a:effectLst/>
                <a:latin typeface="+mn-lt"/>
                <a:ea typeface="+mn-ea"/>
                <a:cs typeface="+mn-cs"/>
              </a:rPr>
              <a:t> No. They</a:t>
            </a:r>
            <a:r>
              <a:rPr lang="en-US" sz="1200" i="1" kern="1200" baseline="0" dirty="0">
                <a:solidFill>
                  <a:schemeClr val="tx1"/>
                </a:solidFill>
                <a:effectLst/>
                <a:latin typeface="+mn-lt"/>
                <a:ea typeface="+mn-ea"/>
                <a:cs typeface="+mn-cs"/>
              </a:rPr>
              <a:t> could be pretending to be someone else. The only way to know for sure who someone you’ve met online is, is to meet them in-person. We are going to talk in a minute about safer ways to meet in-person with someone you’ve only met online.</a:t>
            </a:r>
            <a:endParaRPr lang="en-US" sz="11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2081262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6290"/>
          </a:xfrm>
        </p:spPr>
        <p:txBody>
          <a:bodyPr/>
          <a:lstStyle/>
          <a:p>
            <a:r>
              <a:rPr lang="en-US" dirty="0"/>
              <a:t>Say: </a:t>
            </a:r>
            <a:r>
              <a:rPr lang="en-US" i="1" dirty="0"/>
              <a:t>There are some things to look out for when you are talking to someone online.</a:t>
            </a:r>
            <a:r>
              <a:rPr lang="en-US" i="1" baseline="0" dirty="0"/>
              <a:t> If a person does one of these things, there’s a good chance that they are a catfish. Let’s look at the examples now.</a:t>
            </a:r>
          </a:p>
          <a:p>
            <a:endParaRPr lang="en-US" i="1" baseline="0" dirty="0"/>
          </a:p>
          <a:p>
            <a:r>
              <a:rPr lang="en-US" i="1" baseline="0" dirty="0"/>
              <a:t>If someone you’ve only ever talked to online starts saying, “I love you,” or saying they want to date you, or sending you a bunch of heart emojis, this is something called love bombing. Remember, if you’ve only ever talked to someone online, they are in your outer red circle of people you don’t know. They should not say that they love you or they want to date you. If someone keeps talking about being in love with you, they might be a catfish trying to trick you into being in a relationship with them.</a:t>
            </a:r>
          </a:p>
          <a:p>
            <a:endParaRPr lang="en-US" i="1" baseline="0" dirty="0"/>
          </a:p>
          <a:p>
            <a:r>
              <a:rPr lang="en-US" i="1" baseline="0" dirty="0"/>
              <a:t>Another warning sign that someone is a catfish is if they ask you for money. They might even say something really sad, like that their house burned down and they need help. If someone you’ve only talked to online asks you for money, say no and get help from an adult in your inner green circle of trust..</a:t>
            </a:r>
          </a:p>
          <a:p>
            <a:endParaRPr lang="en-US" i="1" baseline="0" dirty="0"/>
          </a:p>
          <a:p>
            <a:r>
              <a:rPr lang="en-US" i="1" baseline="0" dirty="0"/>
              <a:t>What about if a famous person like &lt;name a current popular celebrity&gt; messages you? Do you think that &lt;celebrity’s name&gt; would talk to you online?</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Give students enough time to process the question and make their decisions. </a:t>
            </a:r>
            <a:endParaRPr lang="en-US" sz="1200" i="0" baseline="0" dirty="0"/>
          </a:p>
          <a:p>
            <a:endParaRPr lang="en-US" dirty="0"/>
          </a:p>
          <a:p>
            <a:r>
              <a:rPr lang="en-US" dirty="0"/>
              <a:t>Say: </a:t>
            </a:r>
            <a:r>
              <a:rPr lang="en-US" i="1" dirty="0"/>
              <a:t>No, celebrities</a:t>
            </a:r>
            <a:r>
              <a:rPr lang="en-US" i="1" baseline="0" dirty="0"/>
              <a:t> don’t talk to people who aren’t also celebrities online. If a celebrity talks to you online, that’s a warning sign that they are a catfish pretending to be a celebrity to try to trick you.</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4148259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If you are going to meet in-person with someone you met online, is it safer to go alone or to bring an adult you trust with you? Hold up one finger for “alone” and two fingers for</a:t>
            </a:r>
            <a:r>
              <a:rPr lang="en-US" sz="1200" i="1" kern="1200" baseline="0" dirty="0">
                <a:solidFill>
                  <a:schemeClr val="tx1"/>
                </a:solidFill>
                <a:effectLst/>
                <a:latin typeface="+mn-lt"/>
                <a:ea typeface="+mn-ea"/>
                <a:cs typeface="+mn-cs"/>
              </a:rPr>
              <a:t> “bring an adult you trust.”</a:t>
            </a:r>
            <a:endParaRPr lang="en-US" sz="12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Give students enough time to process the question and make their decisions. </a:t>
            </a:r>
            <a:endParaRPr lang="en-US" sz="1200" i="0" baseline="0" dirty="0"/>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You should bring an adult from your inner green circle of trust with you to the meeting.</a:t>
            </a:r>
            <a:endParaRPr lang="en-US" sz="11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187086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Even though you are bringing an adult from your inner green circle of trust to meet in-person with someone you met online, is it safer to meet in a public place where there are lots</a:t>
            </a:r>
            <a:r>
              <a:rPr lang="en-US" sz="1200" i="1" kern="1200" baseline="0" dirty="0">
                <a:solidFill>
                  <a:schemeClr val="tx1"/>
                </a:solidFill>
                <a:effectLst/>
                <a:latin typeface="+mn-lt"/>
                <a:ea typeface="+mn-ea"/>
                <a:cs typeface="+mn-cs"/>
              </a:rPr>
              <a:t> of other people around, or a private place where it is just the three of you</a:t>
            </a:r>
            <a:r>
              <a:rPr lang="en-US" sz="1200" i="1" kern="1200" dirty="0">
                <a:solidFill>
                  <a:schemeClr val="tx1"/>
                </a:solidFill>
                <a:effectLst/>
                <a:latin typeface="+mn-lt"/>
                <a:ea typeface="+mn-ea"/>
                <a:cs typeface="+mn-cs"/>
              </a:rPr>
              <a:t>? Hold up one</a:t>
            </a:r>
            <a:r>
              <a:rPr lang="en-US" sz="1200" i="1" kern="1200" baseline="0" dirty="0">
                <a:solidFill>
                  <a:schemeClr val="tx1"/>
                </a:solidFill>
                <a:effectLst/>
                <a:latin typeface="+mn-lt"/>
                <a:ea typeface="+mn-ea"/>
                <a:cs typeface="+mn-cs"/>
              </a:rPr>
              <a:t> finger for “public” and two fingers for “private.”</a:t>
            </a:r>
            <a:endParaRPr lang="en-US" sz="12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Give students enough time to process the question and make their decisions. </a:t>
            </a: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t>Say: </a:t>
            </a:r>
            <a:r>
              <a:rPr lang="en-US" sz="1200" i="1" baseline="0" dirty="0"/>
              <a:t>It is safer to meet in a public place where there are lots of other people around. You want there to be other people who you can go to if you need help. For example, if you meet at a coffee shop and things start to feel weird or unsafe, you could go to </a:t>
            </a:r>
            <a:r>
              <a:rPr lang="en-US" sz="1200" b="0" i="1" baseline="0" dirty="0"/>
              <a:t>someone who works there </a:t>
            </a:r>
            <a:r>
              <a:rPr lang="en-US" sz="1200" i="1" baseline="0" dirty="0"/>
              <a:t>and ask for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a:t>You should never invite someone you have only talked to online to your house. It is also never safe to go to their house. </a:t>
            </a:r>
            <a:r>
              <a:rPr lang="en-US" sz="1200" i="1" kern="1200" baseline="0" dirty="0">
                <a:solidFill>
                  <a:schemeClr val="tx1"/>
                </a:solidFill>
                <a:effectLst/>
                <a:latin typeface="+mn-lt"/>
                <a:ea typeface="+mn-ea"/>
                <a:cs typeface="+mn-cs"/>
              </a:rPr>
              <a:t>Do not get in a car with someone you’ve only ever talked to online. Remember, they are in your outer red circle of people you don’t know, so you cannot trust them. </a:t>
            </a:r>
            <a:endParaRPr lang="en-US" sz="1200"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337455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 large class Healthy Relationships Toolbox to review the Healthy Relationships Tools (I Statement, Relationship Map, NO!, and Consent Check-In). You can ask students to pull off one tool at a time and discuss what it is and how it is used. It can be particularly helpful for this review if you give students specific scenarios to think through. For example, you might ask, “If your friend lies to you, what is one I Statement you could use to tell your friend how you feel?” You may even consider using examples of situations that have</a:t>
            </a:r>
            <a:r>
              <a:rPr lang="en-US" sz="1200" kern="1200" baseline="0" dirty="0">
                <a:solidFill>
                  <a:schemeClr val="tx1"/>
                </a:solidFill>
                <a:effectLst/>
                <a:latin typeface="+mn-lt"/>
                <a:ea typeface="+mn-ea"/>
                <a:cs typeface="+mn-cs"/>
              </a:rPr>
              <a:t> recently </a:t>
            </a:r>
            <a:r>
              <a:rPr lang="en-US" sz="1200" kern="1200" dirty="0">
                <a:solidFill>
                  <a:schemeClr val="tx1"/>
                </a:solidFill>
                <a:effectLst/>
                <a:latin typeface="+mn-lt"/>
                <a:ea typeface="+mn-ea"/>
                <a:cs typeface="+mn-cs"/>
              </a:rPr>
              <a:t>occurred in your classroom,</a:t>
            </a:r>
            <a:r>
              <a:rPr lang="en-US" sz="1200" kern="1200" baseline="0" dirty="0">
                <a:solidFill>
                  <a:schemeClr val="tx1"/>
                </a:solidFill>
                <a:effectLst/>
                <a:latin typeface="+mn-lt"/>
                <a:ea typeface="+mn-ea"/>
                <a:cs typeface="+mn-cs"/>
              </a:rPr>
              <a:t> as long as doing so does not break student confidentiality</a:t>
            </a:r>
            <a:r>
              <a:rPr lang="en-US" sz="1200" kern="1200" dirty="0">
                <a:solidFill>
                  <a:schemeClr val="tx1"/>
                </a:solidFill>
                <a:effectLst/>
                <a:latin typeface="+mn-lt"/>
                <a:ea typeface="+mn-ea"/>
                <a:cs typeface="+mn-cs"/>
              </a:rPr>
              <a:t>. </a:t>
            </a:r>
            <a:r>
              <a:rPr lang="en-US" sz="1200" b="0" kern="1200" dirty="0">
                <a:solidFill>
                  <a:srgbClr val="FF0000"/>
                </a:solidFill>
                <a:effectLst/>
                <a:latin typeface="+mn-lt"/>
                <a:ea typeface="+mn-ea"/>
                <a:cs typeface="+mn-cs"/>
              </a:rPr>
              <a:t>You can also ask students to connect the toolbox</a:t>
            </a:r>
            <a:r>
              <a:rPr lang="en-US" sz="1200" b="0" kern="1200" baseline="0" dirty="0">
                <a:solidFill>
                  <a:srgbClr val="FF0000"/>
                </a:solidFill>
                <a:effectLst/>
                <a:latin typeface="+mn-lt"/>
                <a:ea typeface="+mn-ea"/>
                <a:cs typeface="+mn-cs"/>
              </a:rPr>
              <a:t> tools to their current relationships. You might say, “Can anyone volunteer and tell me about something going on in your life right now that the toolbox could help you with?”</a:t>
            </a:r>
            <a:endParaRPr lang="en-US" b="0" dirty="0">
              <a:solidFill>
                <a:srgbClr val="FF0000"/>
              </a:solidFill>
              <a:effectLst/>
            </a:endParaRPr>
          </a:p>
          <a:p>
            <a:endParaRPr lang="en-US" dirty="0"/>
          </a:p>
          <a:p>
            <a:r>
              <a:rPr lang="en-US" dirty="0"/>
              <a:t>Instructions</a:t>
            </a:r>
            <a:r>
              <a:rPr lang="en-US" baseline="0" dirty="0"/>
              <a:t> for how to use each</a:t>
            </a:r>
            <a:r>
              <a:rPr lang="en-US" dirty="0"/>
              <a:t> Healthy Relationship</a:t>
            </a:r>
            <a:r>
              <a:rPr lang="en-US" baseline="0" dirty="0"/>
              <a:t> Tool can be found in the following classes:</a:t>
            </a:r>
          </a:p>
          <a:p>
            <a:pPr marL="171450" indent="-171450">
              <a:buFont typeface="Arial" panose="020B0604020202020204" pitchFamily="34" charset="0"/>
              <a:buChar char="•"/>
            </a:pPr>
            <a:r>
              <a:rPr lang="en-US" b="1" baseline="0" dirty="0"/>
              <a:t>I Statements</a:t>
            </a:r>
            <a:r>
              <a:rPr lang="en-US" b="0" baseline="0" dirty="0"/>
              <a:t>: Classes 2 and 3</a:t>
            </a:r>
          </a:p>
          <a:p>
            <a:pPr marL="171450" indent="-171450">
              <a:buFont typeface="Arial" panose="020B0604020202020204" pitchFamily="34" charset="0"/>
              <a:buChar char="•"/>
            </a:pPr>
            <a:r>
              <a:rPr lang="en-US" b="1" baseline="0" dirty="0"/>
              <a:t>Relationship Map</a:t>
            </a:r>
            <a:r>
              <a:rPr lang="en-US" b="0" baseline="0" dirty="0"/>
              <a:t>: Class 4</a:t>
            </a:r>
          </a:p>
          <a:p>
            <a:pPr marL="171450" indent="-171450">
              <a:buFont typeface="Arial" panose="020B0604020202020204" pitchFamily="34" charset="0"/>
              <a:buChar char="•"/>
            </a:pPr>
            <a:r>
              <a:rPr lang="en-US" b="1" baseline="0" dirty="0"/>
              <a:t>NO!: </a:t>
            </a:r>
            <a:r>
              <a:rPr lang="en-US" b="0" baseline="0" dirty="0"/>
              <a:t>Class 5</a:t>
            </a:r>
          </a:p>
          <a:p>
            <a:pPr marL="171450" indent="-171450">
              <a:buFont typeface="Arial" panose="020B0604020202020204" pitchFamily="34" charset="0"/>
              <a:buChar char="•"/>
            </a:pPr>
            <a:r>
              <a:rPr lang="en-US" b="1" baseline="0" dirty="0"/>
              <a:t>Consent Check-In: </a:t>
            </a:r>
            <a:r>
              <a:rPr lang="en-US" b="0" baseline="0" dirty="0"/>
              <a:t>Class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1283443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Is it okay to share private information like your last name, address, or phone number with someone you have only talked to online?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t>Give students enough time to process the question and make their decisions. </a:t>
            </a:r>
            <a:endParaRPr lang="en-US" sz="11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kern="1200" baseline="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 You don’t know who this person really is. You should not share any private information with this person until you’ve met in public, with an adult you trust, many times. Remember, a person who you have only talked to online is in</a:t>
            </a:r>
            <a:r>
              <a:rPr lang="en-US" sz="1200" i="1" kern="1200" baseline="0" dirty="0">
                <a:solidFill>
                  <a:schemeClr val="tx1"/>
                </a:solidFill>
                <a:effectLst/>
                <a:latin typeface="+mn-lt"/>
                <a:ea typeface="+mn-ea"/>
                <a:cs typeface="+mn-cs"/>
              </a:rPr>
              <a:t> your outer red circle of people you don’t know or can’t trust. It will take many times meeting with them in public AND with an adult you trust, over several months, for them to move into your middle yellow circle of people you know or are getting to know.</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3145940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If someone is doing something online that makes you uncomfortable, or if you’re not sure if they’re a safe person to talk to, what can you do?</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Give students enough time to process the question and make their decisions. </a:t>
            </a:r>
            <a:endParaRPr lang="en-US" sz="1200" i="0" baseline="0" dirty="0"/>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Talk to a trusted adult in your inner green circle of most trust people. </a:t>
            </a:r>
            <a:r>
              <a:rPr lang="en-US" sz="1100" i="1" kern="1200" baseline="0" dirty="0">
                <a:solidFill>
                  <a:schemeClr val="tx1"/>
                </a:solidFill>
                <a:effectLst/>
                <a:latin typeface="+mn-lt"/>
                <a:ea typeface="+mn-ea"/>
                <a:cs typeface="+mn-cs"/>
              </a:rPr>
              <a:t>If you aren’t sure if it is safe to share information with a person you are talking to online, you can also ask an adult in your inner green circle of trust for help making that decision.</a:t>
            </a:r>
            <a:endParaRPr lang="en-US" sz="11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1448257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 that we’ve learned what catfishing is, let’s talk about how to make safer online profiles.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505520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12870"/>
          </a:xfrm>
        </p:spPr>
        <p:txBody>
          <a:bodyPr/>
          <a:lstStyle/>
          <a:p>
            <a:pPr lvl="0"/>
            <a:r>
              <a:rPr lang="en-US" sz="1200" kern="1200" dirty="0">
                <a:solidFill>
                  <a:schemeClr val="tx1"/>
                </a:solidFill>
                <a:effectLst/>
                <a:latin typeface="+mn-lt"/>
                <a:ea typeface="+mn-ea"/>
                <a:cs typeface="+mn-cs"/>
              </a:rPr>
              <a:t>For this game, you will use the Poster-sized Social Media Profile,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Poster-Sized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Don’t Share Online List, and Creating an Online Profile Activity Cards. See the Materials section at the end of the Lesson Plan for more information. Tape the profile and the poster at the front of the room. </a:t>
            </a:r>
          </a:p>
          <a:p>
            <a:pPr lvl="0"/>
            <a:endParaRPr lang="en-US" dirty="0">
              <a:effectLst/>
            </a:endParaRPr>
          </a:p>
          <a:p>
            <a:pPr lvl="0"/>
            <a:r>
              <a:rPr lang="en-US" sz="1200" kern="1200" dirty="0">
                <a:solidFill>
                  <a:schemeClr val="tx1"/>
                </a:solidFill>
                <a:effectLst/>
                <a:latin typeface="+mn-lt"/>
                <a:ea typeface="+mn-ea"/>
                <a:cs typeface="+mn-cs"/>
              </a:rPr>
              <a:t>Say: </a:t>
            </a:r>
            <a:r>
              <a:rPr lang="en-US" sz="1200" b="0" i="1" kern="1200" dirty="0">
                <a:solidFill>
                  <a:schemeClr val="tx1"/>
                </a:solidFill>
                <a:effectLst/>
                <a:latin typeface="+mn-lt"/>
                <a:ea typeface="+mn-ea"/>
                <a:cs typeface="+mn-cs"/>
              </a:rPr>
              <a:t>You</a:t>
            </a:r>
            <a:r>
              <a:rPr lang="en-US" sz="1200" i="1" kern="1200" dirty="0">
                <a:solidFill>
                  <a:schemeClr val="tx1"/>
                </a:solidFill>
                <a:effectLst/>
                <a:latin typeface="+mn-lt"/>
                <a:ea typeface="+mn-ea"/>
                <a:cs typeface="+mn-cs"/>
              </a:rPr>
              <a:t> are going to work together to create an online profile. This could be for anything you do online—social media</a:t>
            </a:r>
            <a:r>
              <a:rPr lang="en-US" sz="1200" i="1" kern="1200" baseline="0" dirty="0">
                <a:solidFill>
                  <a:schemeClr val="tx1"/>
                </a:solidFill>
                <a:effectLst/>
                <a:latin typeface="+mn-lt"/>
                <a:ea typeface="+mn-ea"/>
                <a:cs typeface="+mn-cs"/>
              </a:rPr>
              <a:t> or </a:t>
            </a:r>
            <a:r>
              <a:rPr lang="en-US" sz="1200" i="1" kern="1200" dirty="0">
                <a:solidFill>
                  <a:schemeClr val="tx1"/>
                </a:solidFill>
                <a:effectLst/>
                <a:latin typeface="+mn-lt"/>
                <a:ea typeface="+mn-ea"/>
                <a:cs typeface="+mn-cs"/>
              </a:rPr>
              <a:t>video gaming You’ll see we have a blank profile right now. Next to it is a poster that says, “Don’t share online.” In just a minute, I am going to give you and a partner a card that has something written on it. You and your partner are going to decide together if the thing on your card is safe to share on your online profile, or if it should go on the “Don’t share online” poster. Think about what is safe to share publically with people online, and what is private.</a:t>
            </a:r>
          </a:p>
          <a:p>
            <a:pPr lvl="0"/>
            <a:endParaRPr lang="en-US" i="1" dirty="0">
              <a:effectLst/>
            </a:endParaRPr>
          </a:p>
          <a:p>
            <a:pPr lvl="0"/>
            <a:r>
              <a:rPr lang="en-US" sz="1200" kern="1200" dirty="0">
                <a:solidFill>
                  <a:schemeClr val="tx1"/>
                </a:solidFill>
                <a:effectLst/>
                <a:latin typeface="+mn-lt"/>
                <a:ea typeface="+mn-ea"/>
                <a:cs typeface="+mn-cs"/>
              </a:rPr>
              <a:t>Give each </a:t>
            </a:r>
            <a:r>
              <a:rPr lang="en-US" dirty="0"/>
              <a:t>2-partner </a:t>
            </a:r>
            <a:r>
              <a:rPr lang="en-US" sz="1200" kern="1200" dirty="0">
                <a:solidFill>
                  <a:schemeClr val="tx1"/>
                </a:solidFill>
                <a:effectLst/>
                <a:latin typeface="+mn-lt"/>
                <a:ea typeface="+mn-ea"/>
                <a:cs typeface="+mn-cs"/>
              </a:rPr>
              <a:t>team an activity card and ask them to tape it on</a:t>
            </a:r>
            <a:r>
              <a:rPr lang="en-US" sz="1200" kern="1200" baseline="0" dirty="0">
                <a:solidFill>
                  <a:schemeClr val="tx1"/>
                </a:solidFill>
                <a:effectLst/>
                <a:latin typeface="+mn-lt"/>
                <a:ea typeface="+mn-ea"/>
                <a:cs typeface="+mn-cs"/>
              </a:rPr>
              <a:t> the correct poster</a:t>
            </a:r>
            <a:r>
              <a:rPr lang="en-US" sz="1200" kern="1200" dirty="0">
                <a:solidFill>
                  <a:schemeClr val="tx1"/>
                </a:solidFill>
                <a:effectLst/>
                <a:latin typeface="+mn-lt"/>
                <a:ea typeface="+mn-ea"/>
                <a:cs typeface="+mn-cs"/>
              </a:rPr>
              <a:t>. Support students as needed to decide if it should go on the online profile or on the “Don’t share online” poster. As partners complete a card, give them a new card until all cards have been distributed. After all cards have been sorted </a:t>
            </a:r>
            <a:r>
              <a:rPr lang="en-US" sz="1200" b="0" kern="1200" dirty="0">
                <a:solidFill>
                  <a:schemeClr val="tx1"/>
                </a:solidFill>
                <a:effectLst/>
                <a:latin typeface="+mn-lt"/>
                <a:ea typeface="+mn-ea"/>
                <a:cs typeface="+mn-cs"/>
              </a:rPr>
              <a:t>onto</a:t>
            </a:r>
            <a:r>
              <a:rPr lang="en-US" sz="1200" b="0" kern="1200" baseline="0" dirty="0">
                <a:solidFill>
                  <a:schemeClr val="tx1"/>
                </a:solidFill>
                <a:effectLst/>
                <a:latin typeface="+mn-lt"/>
                <a:ea typeface="+mn-ea"/>
                <a:cs typeface="+mn-cs"/>
              </a:rPr>
              <a:t> the two posters</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use the next slides to go through each one with the class. </a:t>
            </a:r>
            <a:r>
              <a:rPr lang="en-US" sz="1200" b="0" kern="1200" dirty="0">
                <a:solidFill>
                  <a:schemeClr val="tx1"/>
                </a:solidFill>
                <a:effectLst/>
                <a:latin typeface="+mn-lt"/>
                <a:ea typeface="+mn-ea"/>
                <a:cs typeface="+mn-cs"/>
              </a:rPr>
              <a:t>You probably</a:t>
            </a:r>
            <a:r>
              <a:rPr lang="en-US" sz="1200" b="0" kern="1200" baseline="0" dirty="0">
                <a:solidFill>
                  <a:schemeClr val="tx1"/>
                </a:solidFill>
                <a:effectLst/>
                <a:latin typeface="+mn-lt"/>
                <a:ea typeface="+mn-ea"/>
                <a:cs typeface="+mn-cs"/>
              </a:rPr>
              <a:t> will not have time to go through every one of the examples, but you can come back to the ones you did not get to later, to reinforce online safety. </a:t>
            </a:r>
            <a:endParaRPr lang="en-US" b="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4178797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615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card is</a:t>
            </a:r>
            <a:r>
              <a:rPr lang="en-US" sz="1200" kern="1200" dirty="0">
                <a:solidFill>
                  <a:schemeClr val="tx1"/>
                </a:solidFill>
                <a:effectLst/>
                <a:latin typeface="+mn-lt"/>
                <a:ea typeface="+mn-ea"/>
                <a:cs typeface="+mn-cs"/>
              </a:rPr>
              <a:t> okay to share</a:t>
            </a:r>
            <a:r>
              <a:rPr lang="en-US" dirty="0"/>
              <a:t> </a:t>
            </a:r>
            <a:r>
              <a:rPr lang="en-US" sz="1200" kern="1200" dirty="0">
                <a:solidFill>
                  <a:schemeClr val="tx1"/>
                </a:solidFill>
                <a:effectLst/>
                <a:latin typeface="+mn-lt"/>
                <a:ea typeface="+mn-ea"/>
                <a:cs typeface="+mn-cs"/>
              </a:rPr>
              <a:t>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can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Most</a:t>
            </a:r>
            <a:r>
              <a:rPr lang="en-US" sz="1200" i="1" kern="1200" baseline="0" dirty="0">
                <a:solidFill>
                  <a:schemeClr val="tx1"/>
                </a:solidFill>
                <a:effectLst/>
                <a:latin typeface="+mn-lt"/>
                <a:ea typeface="+mn-ea"/>
                <a:cs typeface="+mn-cs"/>
              </a:rPr>
              <a:t> online profiles will ask you to include your name.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Which do you think is safer to share: just your first name or your full name?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It’s safer to include just your first name. You might also put a nickname on your profile instead of your real name.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Some people will choose to put their first and last name on the profile.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If you are trying to decide if it is safe to include something on your profile, who could you ask?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kern="1200" baseline="0" dirty="0">
                <a:solidFill>
                  <a:schemeClr val="tx1"/>
                </a:solidFill>
                <a:effectLst/>
                <a:latin typeface="+mn-lt"/>
                <a:ea typeface="+mn-ea"/>
                <a:cs typeface="+mn-cs"/>
              </a:rPr>
              <a:t>An adult from your inner green circle of trust.</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1900482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003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 information on the card </a:t>
            </a:r>
            <a:r>
              <a:rPr lang="en-US" sz="1200" kern="1200" baseline="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okay to share</a:t>
            </a:r>
            <a:r>
              <a:rPr lang="en-US" dirty="0"/>
              <a:t> </a:t>
            </a:r>
            <a:r>
              <a:rPr lang="en-US" sz="1200" kern="1200" dirty="0">
                <a:solidFill>
                  <a:schemeClr val="tx1"/>
                </a:solidFill>
                <a:effectLst/>
                <a:latin typeface="+mn-lt"/>
                <a:ea typeface="+mn-ea"/>
                <a:cs typeface="+mn-cs"/>
              </a:rPr>
              <a:t>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 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It is not</a:t>
            </a:r>
            <a:r>
              <a:rPr lang="en-US" sz="1200" i="1" kern="1200" baseline="0" dirty="0">
                <a:solidFill>
                  <a:schemeClr val="tx1"/>
                </a:solidFill>
                <a:effectLst/>
                <a:latin typeface="+mn-lt"/>
                <a:ea typeface="+mn-ea"/>
                <a:cs typeface="+mn-cs"/>
              </a:rPr>
              <a:t> safe to put your address on your profile. </a:t>
            </a:r>
            <a:r>
              <a:rPr lang="en-US" sz="1200" b="0" i="1" kern="1200" baseline="0" dirty="0">
                <a:solidFill>
                  <a:schemeClr val="tx1"/>
                </a:solidFill>
                <a:effectLst/>
                <a:latin typeface="+mn-lt"/>
                <a:ea typeface="+mn-ea"/>
                <a:cs typeface="+mn-cs"/>
              </a:rPr>
              <a:t>Why do you think it’s not safe?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The internet is a public place. That means that lots of people, including people you don’t know, might be able to see what you put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Would you want a stranger showing up at your house?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NO!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3508901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 and learn to think through potential risks of what they do online. Some activity cards will not have a clear 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If you put where</a:t>
            </a:r>
            <a:r>
              <a:rPr lang="en-US" sz="1200" i="1" kern="1200" baseline="0" dirty="0">
                <a:solidFill>
                  <a:schemeClr val="tx1"/>
                </a:solidFill>
                <a:effectLst/>
                <a:latin typeface="+mn-lt"/>
                <a:ea typeface="+mn-ea"/>
                <a:cs typeface="+mn-cs"/>
              </a:rPr>
              <a:t> you work on your profile, what might happen?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Someone could show up at your work without telling you first.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Your boss might find out what you post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Some people put where they work on their profile.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Other people think it is not safe to share that information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If you aren’t sure, talk to an adult from your inner green circle of trust.</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dirty="0"/>
          </a:p>
        </p:txBody>
      </p:sp>
    </p:spTree>
    <p:extLst>
      <p:ext uri="{BB962C8B-B14F-4D97-AF65-F5344CB8AC3E}">
        <p14:creationId xmlns:p14="http://schemas.microsoft.com/office/powerpoint/2010/main" val="122293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card is</a:t>
            </a:r>
            <a:r>
              <a:rPr lang="en-US" sz="1200" kern="1200" dirty="0">
                <a:solidFill>
                  <a:schemeClr val="tx1"/>
                </a:solidFill>
                <a:effectLst/>
                <a:latin typeface="+mn-lt"/>
                <a:ea typeface="+mn-ea"/>
                <a:cs typeface="+mn-cs"/>
              </a:rPr>
              <a:t> okay to share</a:t>
            </a:r>
            <a:r>
              <a:rPr lang="en-US" dirty="0"/>
              <a:t> </a:t>
            </a:r>
            <a:r>
              <a:rPr lang="en-US" sz="1200" kern="1200" dirty="0">
                <a:solidFill>
                  <a:schemeClr val="tx1"/>
                </a:solidFill>
                <a:effectLst/>
                <a:latin typeface="+mn-lt"/>
                <a:ea typeface="+mn-ea"/>
                <a:cs typeface="+mn-cs"/>
              </a:rPr>
              <a:t>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a:t>
            </a:r>
            <a:r>
              <a:rPr lang="en-US" dirty="0"/>
              <a:t>to practice thinking through </a:t>
            </a:r>
            <a:r>
              <a:rPr lang="en-US" sz="1200" i="0" kern="1200" dirty="0">
                <a:solidFill>
                  <a:schemeClr val="tx1"/>
                </a:solidFill>
                <a:effectLst/>
                <a:latin typeface="+mn-lt"/>
                <a:ea typeface="+mn-ea"/>
                <a:cs typeface="+mn-cs"/>
              </a:rPr>
              <a:t>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a safe</a:t>
            </a:r>
            <a:r>
              <a:rPr lang="en-US" sz="1200" i="1" kern="1200" baseline="0" dirty="0">
                <a:solidFill>
                  <a:schemeClr val="tx1"/>
                </a:solidFill>
                <a:effectLst/>
                <a:latin typeface="+mn-lt"/>
                <a:ea typeface="+mn-ea"/>
                <a:cs typeface="+mn-cs"/>
              </a:rPr>
              <a:t> thing to share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Your favorite color is not too private to share with others.</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dirty="0"/>
          </a:p>
        </p:txBody>
      </p:sp>
    </p:spTree>
    <p:extLst>
      <p:ext uri="{BB962C8B-B14F-4D97-AF65-F5344CB8AC3E}">
        <p14:creationId xmlns:p14="http://schemas.microsoft.com/office/powerpoint/2010/main" val="3717511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is not okay to share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 and to practice thinking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It is not safe to put your phone number online where other people can see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a:solidFill>
                  <a:schemeClr val="tx1"/>
                </a:solidFill>
                <a:effectLst/>
                <a:latin typeface="+mn-lt"/>
                <a:ea typeface="+mn-ea"/>
                <a:cs typeface="+mn-cs"/>
              </a:rPr>
              <a:t>Why do you think that is? </a:t>
            </a:r>
            <a:r>
              <a:rPr lang="en-US" sz="1200" i="1" kern="1200" dirty="0">
                <a:solidFill>
                  <a:schemeClr val="tx1"/>
                </a:solidFill>
                <a:effectLst/>
                <a:latin typeface="+mn-lt"/>
                <a:ea typeface="+mn-ea"/>
                <a:cs typeface="+mn-cs"/>
              </a:rPr>
              <a:t>Do</a:t>
            </a:r>
            <a:r>
              <a:rPr lang="en-US" sz="1200" i="1" kern="1200" baseline="0" dirty="0">
                <a:solidFill>
                  <a:schemeClr val="tx1"/>
                </a:solidFill>
                <a:effectLst/>
                <a:latin typeface="+mn-lt"/>
                <a:ea typeface="+mn-ea"/>
                <a:cs typeface="+mn-cs"/>
              </a:rPr>
              <a:t> you want a stranger calling you?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NO!</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dirty="0"/>
          </a:p>
        </p:txBody>
      </p:sp>
    </p:spTree>
    <p:extLst>
      <p:ext uri="{BB962C8B-B14F-4D97-AF65-F5344CB8AC3E}">
        <p14:creationId xmlns:p14="http://schemas.microsoft.com/office/powerpoint/2010/main" val="108796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Catfishing:</a:t>
            </a:r>
            <a:r>
              <a:rPr lang="en-US" sz="1200" kern="1200" dirty="0">
                <a:solidFill>
                  <a:schemeClr val="tx1"/>
                </a:solidFill>
                <a:effectLst/>
                <a:latin typeface="+mn-lt"/>
                <a:ea typeface="+mn-ea"/>
                <a:cs typeface="+mn-cs"/>
              </a:rPr>
              <a:t> When someone pretends to be someone else online in order to trick people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Public:</a:t>
            </a:r>
            <a:r>
              <a:rPr lang="en-US" sz="1200" kern="1200" dirty="0">
                <a:solidFill>
                  <a:schemeClr val="tx1"/>
                </a:solidFill>
                <a:effectLst/>
                <a:latin typeface="+mn-lt"/>
                <a:ea typeface="+mn-ea"/>
                <a:cs typeface="+mn-cs"/>
              </a:rPr>
              <a:t> Places where other people can come in and out and there are sometimes a lot of people, like a mall; </a:t>
            </a:r>
            <a:r>
              <a:rPr lang="en-US" sz="1200" b="0" kern="1200" dirty="0">
                <a:solidFill>
                  <a:schemeClr val="tx1"/>
                </a:solidFill>
                <a:effectLst/>
                <a:latin typeface="+mn-lt"/>
                <a:ea typeface="+mn-ea"/>
                <a:cs typeface="+mn-cs"/>
              </a:rPr>
              <a:t>or places </a:t>
            </a:r>
            <a:r>
              <a:rPr lang="en-US" sz="1200" kern="1200" dirty="0">
                <a:solidFill>
                  <a:schemeClr val="tx1"/>
                </a:solidFill>
                <a:effectLst/>
                <a:latin typeface="+mn-lt"/>
                <a:ea typeface="+mn-ea"/>
                <a:cs typeface="+mn-cs"/>
              </a:rPr>
              <a:t>online that other people can see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Private:</a:t>
            </a:r>
            <a:r>
              <a:rPr lang="en-US" sz="1200" kern="1200" dirty="0">
                <a:solidFill>
                  <a:schemeClr val="tx1"/>
                </a:solidFill>
                <a:effectLst/>
                <a:latin typeface="+mn-lt"/>
                <a:ea typeface="+mn-ea"/>
                <a:cs typeface="+mn-cs"/>
              </a:rPr>
              <a:t> Places where other people need your consent to come in and out, like your bedroom; or places online that only you can see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Video game: </a:t>
            </a:r>
            <a:r>
              <a:rPr lang="en-US" sz="1200" i="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omething you play online, often with other people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Social media:</a:t>
            </a:r>
            <a:r>
              <a:rPr lang="en-US" sz="1200" kern="1200" dirty="0">
                <a:solidFill>
                  <a:schemeClr val="tx1"/>
                </a:solidFill>
                <a:effectLst/>
                <a:latin typeface="+mn-lt"/>
                <a:ea typeface="+mn-ea"/>
                <a:cs typeface="+mn-cs"/>
              </a:rPr>
              <a:t> Websites and phone apps where you can talk to other people and share things like photos and videos; examples include Instagram, Facebook, and TikTok</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Email:</a:t>
            </a:r>
            <a:r>
              <a:rPr lang="en-US" sz="1200" kern="1200" dirty="0">
                <a:solidFill>
                  <a:schemeClr val="tx1"/>
                </a:solidFill>
                <a:effectLst/>
                <a:latin typeface="+mn-lt"/>
                <a:ea typeface="+mn-ea"/>
                <a:cs typeface="+mn-cs"/>
              </a:rPr>
              <a:t> Sending mail online; examples of email accounts are Gmail, Hotmail, and Yahoo</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Texting:</a:t>
            </a:r>
            <a:r>
              <a:rPr lang="en-US" sz="1200" kern="1200" dirty="0">
                <a:solidFill>
                  <a:schemeClr val="tx1"/>
                </a:solidFill>
                <a:effectLst/>
                <a:latin typeface="+mn-lt"/>
                <a:ea typeface="+mn-ea"/>
                <a:cs typeface="+mn-cs"/>
              </a:rPr>
              <a:t> Sending messages on a phone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Watch videos</a:t>
            </a:r>
            <a:r>
              <a:rPr lang="en-US" sz="1200" kern="1200" dirty="0">
                <a:solidFill>
                  <a:schemeClr val="tx1"/>
                </a:solidFill>
                <a:effectLst/>
                <a:latin typeface="+mn-lt"/>
                <a:ea typeface="+mn-ea"/>
                <a:cs typeface="+mn-cs"/>
              </a:rPr>
              <a:t>: Going to YouTube or social media sites to watch short video clips</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a:t>
            </a:r>
            <a:r>
              <a:rPr lang="en-US" dirty="0"/>
              <a:t> or</a:t>
            </a:r>
            <a:r>
              <a:rPr lang="en-US" sz="1200" kern="1200" dirty="0">
                <a:solidFill>
                  <a:schemeClr val="tx1"/>
                </a:solidFill>
                <a:effectLst/>
                <a:latin typeface="+mn-lt"/>
                <a:ea typeface="+mn-ea"/>
                <a:cs typeface="+mn-cs"/>
              </a:rPr>
              <a:t>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 and to be able to think through potential risks of what they do online. Some activity cards will </a:t>
            </a:r>
            <a:r>
              <a:rPr lang="en-US" dirty="0"/>
              <a:t>not have a c</a:t>
            </a:r>
            <a:r>
              <a:rPr lang="en-US" sz="1200" i="0" kern="1200" dirty="0">
                <a:solidFill>
                  <a:schemeClr val="tx1"/>
                </a:solidFill>
                <a:effectLst/>
                <a:latin typeface="+mn-lt"/>
                <a:ea typeface="+mn-ea"/>
                <a:cs typeface="+mn-cs"/>
              </a:rPr>
              <a:t>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a:solidFill>
                  <a:schemeClr val="tx1"/>
                </a:solidFill>
                <a:effectLst/>
                <a:latin typeface="+mn-lt"/>
                <a:ea typeface="+mn-ea"/>
                <a:cs typeface="+mn-cs"/>
              </a:rPr>
              <a:t>It’s never safe to</a:t>
            </a:r>
            <a:r>
              <a:rPr lang="en-US" sz="1200" b="0" i="1" kern="1200" baseline="0" dirty="0">
                <a:solidFill>
                  <a:schemeClr val="tx1"/>
                </a:solidFill>
                <a:effectLst/>
                <a:latin typeface="+mn-lt"/>
                <a:ea typeface="+mn-ea"/>
                <a:cs typeface="+mn-cs"/>
              </a:rPr>
              <a:t> put a credit card number on an online social media profile, or to give it someone you met online. </a:t>
            </a:r>
            <a:endParaRPr lang="en-US" sz="1200" b="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a:solidFill>
                  <a:schemeClr val="tx1"/>
                </a:solidFill>
                <a:effectLst/>
                <a:latin typeface="+mn-lt"/>
                <a:ea typeface="+mn-ea"/>
                <a:cs typeface="+mn-cs"/>
              </a:rPr>
              <a:t>Someone might take your parents’ credit card number and steal their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Some websites, such as shopping sites,</a:t>
            </a:r>
            <a:r>
              <a:rPr lang="en-US" sz="1200" i="1" kern="1200" baseline="0" dirty="0">
                <a:solidFill>
                  <a:schemeClr val="tx1"/>
                </a:solidFill>
                <a:effectLst/>
                <a:latin typeface="+mn-lt"/>
                <a:ea typeface="+mn-ea"/>
                <a:cs typeface="+mn-cs"/>
              </a:rPr>
              <a:t> might ask for a credit card number.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Always ask for your parents’ permission before using their credit card number, even if you have used it before.</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dirty="0"/>
          </a:p>
        </p:txBody>
      </p:sp>
    </p:spTree>
    <p:extLst>
      <p:ext uri="{BB962C8B-B14F-4D97-AF65-F5344CB8AC3E}">
        <p14:creationId xmlns:p14="http://schemas.microsoft.com/office/powerpoint/2010/main" val="1075270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8813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Some</a:t>
            </a:r>
            <a:r>
              <a:rPr lang="en-US" sz="1200" i="1" kern="1200" baseline="0" dirty="0">
                <a:solidFill>
                  <a:schemeClr val="tx1"/>
                </a:solidFill>
                <a:effectLst/>
                <a:latin typeface="+mn-lt"/>
                <a:ea typeface="+mn-ea"/>
                <a:cs typeface="+mn-cs"/>
              </a:rPr>
              <a:t> people don’t want to put any pictures of themselves online. </a:t>
            </a:r>
            <a:r>
              <a:rPr lang="en-US" sz="1200" b="0" i="1" kern="1200" baseline="0" dirty="0">
                <a:solidFill>
                  <a:schemeClr val="tx1"/>
                </a:solidFill>
                <a:effectLst/>
                <a:latin typeface="+mn-lt"/>
                <a:ea typeface="+mn-ea"/>
                <a:cs typeface="+mn-cs"/>
              </a:rPr>
              <a:t>Some people do.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Always ask for consent before putting pictures of someone else online.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What could you say to ask for permission?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If you choose to share pictures of yourself online, think about what would make the picture safer. It is a good idea to look closely at the picture to make sure it is not showing any private information like your address, your ID card, or any other personal information.</a:t>
            </a:r>
            <a:endParaRPr lang="en-US" b="0"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dirty="0"/>
          </a:p>
        </p:txBody>
      </p:sp>
    </p:spTree>
    <p:extLst>
      <p:ext uri="{BB962C8B-B14F-4D97-AF65-F5344CB8AC3E}">
        <p14:creationId xmlns:p14="http://schemas.microsoft.com/office/powerpoint/2010/main" val="283706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100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strike="noStrike" kern="1200" dirty="0">
                <a:solidFill>
                  <a:schemeClr val="tx1"/>
                </a:solidFill>
                <a:effectLst/>
                <a:latin typeface="+mn-lt"/>
                <a:ea typeface="+mn-ea"/>
                <a:cs typeface="+mn-cs"/>
              </a:rPr>
              <a:t>NEVER </a:t>
            </a:r>
            <a:r>
              <a:rPr lang="en-US" i="1" dirty="0"/>
              <a:t>share </a:t>
            </a:r>
            <a:r>
              <a:rPr lang="en-US" sz="1200" i="1" kern="1200" dirty="0">
                <a:solidFill>
                  <a:schemeClr val="tx1"/>
                </a:solidFill>
                <a:effectLst/>
                <a:latin typeface="+mn-lt"/>
                <a:ea typeface="+mn-ea"/>
                <a:cs typeface="+mn-cs"/>
              </a:rPr>
              <a:t>your social security number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Someone might take your social</a:t>
            </a:r>
            <a:r>
              <a:rPr lang="en-US" sz="1200" i="1" kern="1200" baseline="0" dirty="0">
                <a:solidFill>
                  <a:schemeClr val="tx1"/>
                </a:solidFill>
                <a:effectLst/>
                <a:latin typeface="+mn-lt"/>
                <a:ea typeface="+mn-ea"/>
                <a:cs typeface="+mn-cs"/>
              </a:rPr>
              <a:t> security </a:t>
            </a:r>
            <a:r>
              <a:rPr lang="en-US" sz="1200" i="1" kern="1200" dirty="0">
                <a:solidFill>
                  <a:schemeClr val="tx1"/>
                </a:solidFill>
                <a:effectLst/>
                <a:latin typeface="+mn-lt"/>
                <a:ea typeface="+mn-ea"/>
                <a:cs typeface="+mn-cs"/>
              </a:rPr>
              <a:t>number and pretend to be you. This could cause lots of problems for you and your family.</a:t>
            </a:r>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dirty="0"/>
          </a:p>
        </p:txBody>
      </p:sp>
    </p:spTree>
    <p:extLst>
      <p:ext uri="{BB962C8B-B14F-4D97-AF65-F5344CB8AC3E}">
        <p14:creationId xmlns:p14="http://schemas.microsoft.com/office/powerpoint/2010/main" val="1873249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509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a:solidFill>
                  <a:schemeClr val="tx1"/>
                </a:solidFill>
                <a:effectLst/>
                <a:latin typeface="+mn-lt"/>
                <a:ea typeface="+mn-ea"/>
                <a:cs typeface="+mn-cs"/>
              </a:rPr>
              <a:t>Why do you</a:t>
            </a:r>
            <a:r>
              <a:rPr lang="en-US" sz="1200" b="0" i="1" kern="1200" baseline="0" dirty="0">
                <a:solidFill>
                  <a:schemeClr val="tx1"/>
                </a:solidFill>
                <a:effectLst/>
                <a:latin typeface="+mn-lt"/>
                <a:ea typeface="+mn-ea"/>
                <a:cs typeface="+mn-cs"/>
              </a:rPr>
              <a:t> think t</a:t>
            </a:r>
            <a:r>
              <a:rPr lang="en-US" sz="1200" b="0" i="1" kern="1200" dirty="0">
                <a:solidFill>
                  <a:schemeClr val="tx1"/>
                </a:solidFill>
                <a:effectLst/>
                <a:latin typeface="+mn-lt"/>
                <a:ea typeface="+mn-ea"/>
                <a:cs typeface="+mn-cs"/>
              </a:rPr>
              <a:t>his </a:t>
            </a:r>
            <a:r>
              <a:rPr lang="en-US" sz="1200" i="1" kern="1200" dirty="0">
                <a:solidFill>
                  <a:schemeClr val="tx1"/>
                </a:solidFill>
                <a:effectLst/>
                <a:latin typeface="+mn-lt"/>
                <a:ea typeface="+mn-ea"/>
                <a:cs typeface="+mn-cs"/>
              </a:rPr>
              <a:t>is not a safe thing to post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If you post this picture, who might see it?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Your parents or your teacher at school. It might even be harder to get a job</a:t>
            </a:r>
            <a:r>
              <a:rPr lang="en-US" sz="1200" i="1" kern="1200" baseline="0" dirty="0">
                <a:solidFill>
                  <a:schemeClr val="tx1"/>
                </a:solidFill>
                <a:effectLst/>
                <a:latin typeface="+mn-lt"/>
                <a:ea typeface="+mn-ea"/>
                <a:cs typeface="+mn-cs"/>
              </a:rPr>
              <a:t> if you have this type of picture on your online profile.</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dirty="0"/>
          </a:p>
        </p:txBody>
      </p:sp>
    </p:spTree>
    <p:extLst>
      <p:ext uri="{BB962C8B-B14F-4D97-AF65-F5344CB8AC3E}">
        <p14:creationId xmlns:p14="http://schemas.microsoft.com/office/powerpoint/2010/main" val="873940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decisions</a:t>
            </a:r>
            <a:r>
              <a:rPr lang="en-US" dirty="0"/>
              <a:t> </a:t>
            </a:r>
            <a:r>
              <a:rPr lang="en-US" sz="1200" i="0" kern="1200" dirty="0">
                <a:solidFill>
                  <a:schemeClr val="tx1"/>
                </a:solidFill>
                <a:effectLst/>
                <a:latin typeface="+mn-lt"/>
                <a:ea typeface="+mn-ea"/>
                <a:cs typeface="+mn-cs"/>
              </a:rPr>
              <a:t>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It is not safe to share how much money you have online</a:t>
            </a:r>
            <a:r>
              <a:rPr lang="en-US" sz="1200" i="1" kern="1200" baseline="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How much money you have is private</a:t>
            </a:r>
            <a:r>
              <a:rPr lang="en-US" sz="1200" i="1" kern="1200" baseline="0" dirty="0">
                <a:solidFill>
                  <a:schemeClr val="tx1"/>
                </a:solidFill>
                <a:effectLst/>
                <a:latin typeface="+mn-lt"/>
                <a:ea typeface="+mn-ea"/>
                <a:cs typeface="+mn-cs"/>
              </a:rPr>
              <a:t> information. Remember, the internet is a public place. Someone might want to steal your money if you talk about it online.</a:t>
            </a:r>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dirty="0"/>
          </a:p>
        </p:txBody>
      </p:sp>
    </p:spTree>
    <p:extLst>
      <p:ext uri="{BB962C8B-B14F-4D97-AF65-F5344CB8AC3E}">
        <p14:creationId xmlns:p14="http://schemas.microsoft.com/office/powerpoint/2010/main" val="321348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It</a:t>
            </a:r>
            <a:r>
              <a:rPr lang="en-US" sz="1200" i="1" kern="1200" baseline="0" dirty="0">
                <a:solidFill>
                  <a:schemeClr val="tx1"/>
                </a:solidFill>
                <a:effectLst/>
                <a:latin typeface="+mn-lt"/>
                <a:ea typeface="+mn-ea"/>
                <a:cs typeface="+mn-cs"/>
              </a:rPr>
              <a:t> is not cool to make fun of people online. This is something called cyberbullying, which we will talk about next week.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You can get in trouble at your school or work for making fun of people online. </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dirty="0"/>
          </a:p>
        </p:txBody>
      </p:sp>
    </p:spTree>
    <p:extLst>
      <p:ext uri="{BB962C8B-B14F-4D97-AF65-F5344CB8AC3E}">
        <p14:creationId xmlns:p14="http://schemas.microsoft.com/office/powerpoint/2010/main" val="1763582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0723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A lot of people put their birthdays on their online profiles, but other people don’t feel safe sharing that information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 you think it is safer to put just your birth month and day, or to include your whole birthday with the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It’s safer to just put your birth month and day. If you put all of your birthday information someone may be able to use it to find out other private information about you. </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dirty="0"/>
          </a:p>
        </p:txBody>
      </p:sp>
    </p:spTree>
    <p:extLst>
      <p:ext uri="{BB962C8B-B14F-4D97-AF65-F5344CB8AC3E}">
        <p14:creationId xmlns:p14="http://schemas.microsoft.com/office/powerpoint/2010/main" val="688393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4850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It is never a good idea to complain</a:t>
            </a:r>
            <a:r>
              <a:rPr lang="en-US" sz="1200" i="1" kern="1200" baseline="0" dirty="0">
                <a:solidFill>
                  <a:schemeClr val="tx1"/>
                </a:solidFill>
                <a:effectLst/>
                <a:latin typeface="+mn-lt"/>
                <a:ea typeface="+mn-ea"/>
                <a:cs typeface="+mn-cs"/>
              </a:rPr>
              <a:t> about your school or your teacher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could happen if you complained about your teacher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You could get in trouble with your parents and/or your school.</a:t>
            </a:r>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dirty="0"/>
          </a:p>
        </p:txBody>
      </p:sp>
    </p:spTree>
    <p:extLst>
      <p:ext uri="{BB962C8B-B14F-4D97-AF65-F5344CB8AC3E}">
        <p14:creationId xmlns:p14="http://schemas.microsoft.com/office/powerpoint/2010/main" val="2324608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 is a safe</a:t>
            </a:r>
            <a:r>
              <a:rPr lang="en-US" sz="1200" i="1" kern="1200" baseline="0" dirty="0">
                <a:solidFill>
                  <a:schemeClr val="tx1"/>
                </a:solidFill>
                <a:effectLst/>
                <a:latin typeface="+mn-lt"/>
                <a:ea typeface="+mn-ea"/>
                <a:cs typeface="+mn-cs"/>
              </a:rPr>
              <a:t> thing to share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Your favorite song is not too private to share with others.</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dirty="0"/>
          </a:p>
        </p:txBody>
      </p:sp>
    </p:spTree>
    <p:extLst>
      <p:ext uri="{BB962C8B-B14F-4D97-AF65-F5344CB8AC3E}">
        <p14:creationId xmlns:p14="http://schemas.microsoft.com/office/powerpoint/2010/main" val="848954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9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It is not safe to </a:t>
            </a:r>
            <a:r>
              <a:rPr lang="en-US" sz="1200" b="0" i="1" kern="1200" dirty="0">
                <a:solidFill>
                  <a:schemeClr val="tx1"/>
                </a:solidFill>
                <a:effectLst/>
                <a:latin typeface="+mn-lt"/>
                <a:ea typeface="+mn-ea"/>
                <a:cs typeface="+mn-cs"/>
              </a:rPr>
              <a:t>check-in</a:t>
            </a:r>
            <a:r>
              <a:rPr lang="en-US" sz="1200" b="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online. </a:t>
            </a:r>
            <a:r>
              <a:rPr lang="en-US" sz="1200" b="0" i="1" kern="1200" dirty="0">
                <a:solidFill>
                  <a:schemeClr val="tx1"/>
                </a:solidFill>
                <a:effectLst/>
                <a:latin typeface="+mn-lt"/>
                <a:ea typeface="+mn-ea"/>
                <a:cs typeface="+mn-cs"/>
              </a:rPr>
              <a:t>When you check in at your house, it shows anybody who sees your</a:t>
            </a:r>
            <a:r>
              <a:rPr lang="en-US" sz="1200" b="0" i="1" kern="1200" baseline="0" dirty="0">
                <a:solidFill>
                  <a:schemeClr val="tx1"/>
                </a:solidFill>
                <a:effectLst/>
                <a:latin typeface="+mn-lt"/>
                <a:ea typeface="+mn-ea"/>
                <a:cs typeface="+mn-cs"/>
              </a:rPr>
              <a:t> profile what your address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Would you want a stranger coming to your house? 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So, it’s not a good idea to </a:t>
            </a:r>
            <a:r>
              <a:rPr lang="en-US" sz="1200" b="0" i="1" kern="1200" baseline="0" dirty="0">
                <a:solidFill>
                  <a:schemeClr val="tx1"/>
                </a:solidFill>
                <a:effectLst/>
                <a:latin typeface="+mn-lt"/>
                <a:ea typeface="+mn-ea"/>
                <a:cs typeface="+mn-cs"/>
              </a:rPr>
              <a:t>check in at your house.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a:solidFill>
                  <a:schemeClr val="tx1"/>
                </a:solidFill>
                <a:effectLst/>
                <a:latin typeface="+mn-lt"/>
                <a:ea typeface="+mn-ea"/>
                <a:cs typeface="+mn-cs"/>
              </a:rPr>
              <a:t>It’s actually not safe for you to check in anywhere that you are. </a:t>
            </a:r>
            <a:r>
              <a:rPr lang="en-US" sz="1200" i="1" kern="1200" baseline="0" dirty="0">
                <a:solidFill>
                  <a:schemeClr val="tx1"/>
                </a:solidFill>
                <a:effectLst/>
                <a:latin typeface="+mn-lt"/>
                <a:ea typeface="+mn-ea"/>
                <a:cs typeface="+mn-cs"/>
              </a:rPr>
              <a:t>When you check-in somewhere, you are letting someone know exactly where you are, and</a:t>
            </a:r>
            <a:r>
              <a:rPr lang="en-US" sz="1200" b="0" i="1" kern="1200" baseline="0" dirty="0">
                <a:solidFill>
                  <a:schemeClr val="tx1"/>
                </a:solidFill>
                <a:effectLst/>
                <a:latin typeface="+mn-lt"/>
                <a:ea typeface="+mn-ea"/>
                <a:cs typeface="+mn-cs"/>
              </a:rPr>
              <a:t> someone you do not know,</a:t>
            </a:r>
            <a:r>
              <a:rPr lang="en-US" i="1" dirty="0"/>
              <a:t> or </a:t>
            </a:r>
            <a:r>
              <a:rPr lang="en-US" sz="1200" b="0" i="1" kern="1200" baseline="0" dirty="0">
                <a:solidFill>
                  <a:schemeClr val="tx1"/>
                </a:solidFill>
                <a:effectLst/>
                <a:latin typeface="+mn-lt"/>
                <a:ea typeface="+mn-ea"/>
                <a:cs typeface="+mn-cs"/>
              </a:rPr>
              <a:t>trust could </a:t>
            </a:r>
            <a:r>
              <a:rPr lang="en-US" sz="1200" i="1" kern="1200" baseline="0" dirty="0">
                <a:solidFill>
                  <a:schemeClr val="tx1"/>
                </a:solidFill>
                <a:effectLst/>
                <a:latin typeface="+mn-lt"/>
                <a:ea typeface="+mn-ea"/>
                <a:cs typeface="+mn-cs"/>
              </a:rPr>
              <a:t>find you. If you want to talk about a cool place that you go, you can post about it later, when you are no longer at the place.</a:t>
            </a:r>
            <a:endParaRPr lang="en-US"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dirty="0"/>
          </a:p>
        </p:txBody>
      </p:sp>
    </p:spTree>
    <p:extLst>
      <p:ext uri="{BB962C8B-B14F-4D97-AF65-F5344CB8AC3E}">
        <p14:creationId xmlns:p14="http://schemas.microsoft.com/office/powerpoint/2010/main" val="325648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After you display each PowerPoint slide, look to see whether student groups taped the corresponding card on the </a:t>
            </a:r>
            <a:r>
              <a:rPr lang="en-US" sz="1200" b="0" i="1" kern="1200" baseline="0" dirty="0">
                <a:solidFill>
                  <a:schemeClr val="tx1"/>
                </a:solidFill>
                <a:effectLst/>
                <a:latin typeface="+mn-lt"/>
                <a:ea typeface="+mn-ea"/>
                <a:cs typeface="+mn-cs"/>
              </a:rPr>
              <a:t>Social Media Profile</a:t>
            </a:r>
            <a:r>
              <a:rPr lang="en-US" sz="1200" b="0" kern="1200" baseline="0" dirty="0">
                <a:solidFill>
                  <a:schemeClr val="tx1"/>
                </a:solidFill>
                <a:effectLst/>
                <a:latin typeface="+mn-lt"/>
                <a:ea typeface="+mn-ea"/>
                <a:cs typeface="+mn-cs"/>
              </a:rPr>
              <a:t> or the </a:t>
            </a:r>
            <a:r>
              <a:rPr lang="en-US" sz="1200" b="0" i="1" kern="1200" baseline="0" dirty="0">
                <a:solidFill>
                  <a:schemeClr val="tx1"/>
                </a:solidFill>
                <a:effectLst/>
                <a:latin typeface="+mn-lt"/>
                <a:ea typeface="+mn-ea"/>
                <a:cs typeface="+mn-cs"/>
              </a:rPr>
              <a:t>Don’t Share Online list.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 students to give a “thumbs up” if they agree with the placement of the card, or a “thumbs down” if they don’t. Ask students to explain their thoughts if there is disagreement. Then use the space bar to display on the slide whether the</a:t>
            </a:r>
            <a:r>
              <a:rPr lang="en-US" sz="1200" kern="1200" baseline="0" dirty="0">
                <a:solidFill>
                  <a:schemeClr val="tx1"/>
                </a:solidFill>
                <a:effectLst/>
                <a:latin typeface="+mn-lt"/>
                <a:ea typeface="+mn-ea"/>
                <a:cs typeface="+mn-cs"/>
              </a:rPr>
              <a:t> information on the card is</a:t>
            </a:r>
            <a:r>
              <a:rPr lang="en-US" sz="1200" kern="1200" dirty="0">
                <a:solidFill>
                  <a:schemeClr val="tx1"/>
                </a:solidFill>
                <a:effectLst/>
                <a:latin typeface="+mn-lt"/>
                <a:ea typeface="+mn-ea"/>
                <a:cs typeface="+mn-cs"/>
              </a:rPr>
              <a:t> okay to share or should not</a:t>
            </a:r>
            <a:r>
              <a:rPr lang="en-US" sz="1200" kern="1200" baseline="0" dirty="0">
                <a:solidFill>
                  <a:schemeClr val="tx1"/>
                </a:solidFill>
                <a:effectLst/>
                <a:latin typeface="+mn-lt"/>
                <a:ea typeface="+mn-ea"/>
                <a:cs typeface="+mn-cs"/>
              </a:rPr>
              <a:t> be</a:t>
            </a:r>
            <a:r>
              <a:rPr lang="en-US" sz="1200" kern="1200" dirty="0">
                <a:solidFill>
                  <a:schemeClr val="tx1"/>
                </a:solidFill>
                <a:effectLst/>
                <a:latin typeface="+mn-lt"/>
                <a:ea typeface="+mn-ea"/>
                <a:cs typeface="+mn-cs"/>
              </a:rPr>
              <a:t> shared online. </a:t>
            </a:r>
            <a:r>
              <a:rPr lang="en-US"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Not everyone will agree on where to place the activity cards, and that’s </a:t>
            </a:r>
            <a:r>
              <a:rPr lang="en-US" sz="1200" b="0" i="0" kern="1200" dirty="0">
                <a:solidFill>
                  <a:schemeClr val="tx1"/>
                </a:solidFill>
                <a:effectLst/>
                <a:latin typeface="+mn-lt"/>
                <a:ea typeface="+mn-ea"/>
                <a:cs typeface="+mn-cs"/>
              </a:rPr>
              <a:t>okay. </a:t>
            </a:r>
            <a:r>
              <a:rPr lang="en-US" sz="1200" i="0" kern="1200" dirty="0">
                <a:solidFill>
                  <a:schemeClr val="tx1"/>
                </a:solidFill>
                <a:effectLst/>
                <a:latin typeface="+mn-lt"/>
                <a:ea typeface="+mn-ea"/>
                <a:cs typeface="+mn-cs"/>
              </a:rPr>
              <a:t>For example, you can talk about potential risks of sharing where you work online, but also acknowledge that many people still choose to share where they work on social media. The point of this activity is for students to practice weighing the pros and cons of online behaviors so they can make informed decisions</a:t>
            </a:r>
            <a:r>
              <a:rPr lang="en-US" dirty="0"/>
              <a:t> </a:t>
            </a:r>
            <a:r>
              <a:rPr lang="en-US" sz="1200" i="0" kern="1200" dirty="0">
                <a:solidFill>
                  <a:schemeClr val="tx1"/>
                </a:solidFill>
                <a:effectLst/>
                <a:latin typeface="+mn-lt"/>
                <a:ea typeface="+mn-ea"/>
                <a:cs typeface="+mn-cs"/>
              </a:rPr>
              <a:t>and be able to think through potential risks of what they do online. Some activity cards will not have a clear-cut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Sample talking points</a:t>
            </a:r>
            <a:r>
              <a:rPr lang="en-US" sz="1200" b="0" i="0" kern="1200" baseline="0" dirty="0">
                <a:solidFill>
                  <a:schemeClr val="tx1"/>
                </a:solidFill>
                <a:effectLst/>
                <a:latin typeface="+mn-lt"/>
                <a:ea typeface="+mn-ea"/>
                <a:cs typeface="+mn-cs"/>
              </a:rPr>
              <a:t> include: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is a safe thing to post online, because it is not too private.</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dirty="0"/>
          </a:p>
        </p:txBody>
      </p:sp>
    </p:spTree>
    <p:extLst>
      <p:ext uri="{BB962C8B-B14F-4D97-AF65-F5344CB8AC3E}">
        <p14:creationId xmlns:p14="http://schemas.microsoft.com/office/powerpoint/2010/main" val="176539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 last thing</a:t>
            </a:r>
            <a:r>
              <a:rPr lang="en-US" sz="1200" i="1" kern="1200" baseline="0" dirty="0">
                <a:solidFill>
                  <a:schemeClr val="tx1"/>
                </a:solidFill>
                <a:effectLst/>
                <a:latin typeface="+mn-lt"/>
                <a:ea typeface="+mn-ea"/>
                <a:cs typeface="+mn-cs"/>
              </a:rPr>
              <a:t> we are going to talk about today is social media privacy settings.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41</a:t>
            </a:fld>
            <a:endParaRPr lang="en-US" dirty="0"/>
          </a:p>
        </p:txBody>
      </p:sp>
    </p:spTree>
    <p:extLst>
      <p:ext uri="{BB962C8B-B14F-4D97-AF65-F5344CB8AC3E}">
        <p14:creationId xmlns:p14="http://schemas.microsoft.com/office/powerpoint/2010/main" val="2580553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Thanks for helping to create our online profile! It’s important to think about what you share online. To</a:t>
            </a:r>
            <a:r>
              <a:rPr lang="en-US" sz="1200" i="1" kern="1200" baseline="0" dirty="0">
                <a:solidFill>
                  <a:schemeClr val="tx1"/>
                </a:solidFill>
                <a:effectLst/>
                <a:latin typeface="+mn-lt"/>
                <a:ea typeface="+mn-ea"/>
                <a:cs typeface="+mn-cs"/>
              </a:rPr>
              <a:t> be safer online, y</a:t>
            </a:r>
            <a:r>
              <a:rPr lang="en-US" sz="1200" i="1" kern="1200" dirty="0">
                <a:solidFill>
                  <a:schemeClr val="tx1"/>
                </a:solidFill>
                <a:effectLst/>
                <a:latin typeface="+mn-lt"/>
                <a:ea typeface="+mn-ea"/>
                <a:cs typeface="+mn-cs"/>
              </a:rPr>
              <a:t>ou should also look at your privacy settings on things like social media and video games. Privacy settings are where</a:t>
            </a:r>
            <a:r>
              <a:rPr lang="en-US" sz="1200" i="1" kern="1200" baseline="0" dirty="0">
                <a:solidFill>
                  <a:schemeClr val="tx1"/>
                </a:solidFill>
                <a:effectLst/>
                <a:latin typeface="+mn-lt"/>
                <a:ea typeface="+mn-ea"/>
                <a:cs typeface="+mn-cs"/>
              </a:rPr>
              <a:t> you tell the online site who should be able to see what you post. For example, on some sites, you can say that only your friends should be able to see what you post. But e</a:t>
            </a:r>
            <a:r>
              <a:rPr lang="en-US" i="1" baseline="0" dirty="0"/>
              <a:t>ven if you have privacy settings turned on, people you don’t know still might be able to figure out ways to see what you post online.</a:t>
            </a:r>
            <a:endParaRPr lang="en-US" i="1" dirty="0">
              <a:effectLst/>
            </a:endParaRP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Who could you ask to help you figure out how to change your privacy settings on social media sites?</a:t>
            </a:r>
            <a:endParaRPr lang="en-US" i="1" dirty="0">
              <a:effectLst/>
            </a:endParaRP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effectLst/>
              </a:rPr>
              <a:t>Say: </a:t>
            </a:r>
            <a:r>
              <a:rPr lang="en-US" i="1" baseline="0" dirty="0">
                <a:effectLst/>
              </a:rPr>
              <a:t>You can ask for help from an adult in your inner green circle of trust.</a:t>
            </a:r>
          </a:p>
        </p:txBody>
      </p:sp>
      <p:sp>
        <p:nvSpPr>
          <p:cNvPr id="4" name="Slide Number Placeholder 3"/>
          <p:cNvSpPr>
            <a:spLocks noGrp="1"/>
          </p:cNvSpPr>
          <p:nvPr>
            <p:ph type="sldNum" sz="quarter" idx="10"/>
          </p:nvPr>
        </p:nvSpPr>
        <p:spPr/>
        <p:txBody>
          <a:bodyPr/>
          <a:lstStyle/>
          <a:p>
            <a:fld id="{68BAA58B-7F68-4F22-A5B3-354C37D900B1}" type="slidenum">
              <a:rPr lang="en-US" smtClean="0"/>
              <a:t>42</a:t>
            </a:fld>
            <a:endParaRPr lang="en-US" dirty="0"/>
          </a:p>
        </p:txBody>
      </p:sp>
    </p:spTree>
    <p:extLst>
      <p:ext uri="{BB962C8B-B14F-4D97-AF65-F5344CB8AC3E}">
        <p14:creationId xmlns:p14="http://schemas.microsoft.com/office/powerpoint/2010/main" val="2840828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43</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If you have only ever talked to someone online, what circle are they in? Hold up one finger for your “inner green circle of trust” , two fingers for your “middle yellow getting to know you circle”, and three fingers for your “outer red circle of people you don’t know, just met, or don’t trust”.</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If you have only ever talked to someone online, you don’t know who they really are. You cannot trust them, and they are in your outer red circle of trust. Even if they seem to be really cool, they are still in your outer red circle of people you don’t know and can’t trust until you meet them in-person and get to know them in-person for several months or even longer. And remember, if you are going to meet in-person with someone you met online, you need to meet in a public place and bring an adult you trust with you.</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44</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Which of the following is NOT safe to share on social media? Hold up one finger for “your favorite song,” two fingers for “a picture of a cute cat,” and three fingers for “your home address.”</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It is not safe to share your home address on social media. Social media sites are public—this means a lot of people can see what you share on them. People in your outer red circle of people you don’t know or don’t trust might even be able to see what you share. </a:t>
            </a:r>
            <a:r>
              <a:rPr lang="en-US" b="0" i="1" baseline="0" dirty="0"/>
              <a:t>It is never safe to </a:t>
            </a:r>
            <a:r>
              <a:rPr lang="en-US" i="1" baseline="0" dirty="0"/>
              <a:t>share private information like your home address on social media.</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45</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Are there ways to make your social media profiles more private? Give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every social media site has something called privacy settings. You can change these to make your profiles more private. Even if you have privacy settings turned on, people you don’t know still might be able to see what you post online. If you need help making your profiles more private, you can ask for help from an adult in your inner green circle of trust. And take a look at your privacy settings every once in awhile to be sure they have not been changed.</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46</a:t>
            </a:fld>
            <a:endParaRPr lang="en-US" dirty="0"/>
          </a:p>
        </p:txBody>
      </p:sp>
    </p:spTree>
    <p:extLst>
      <p:ext uri="{BB962C8B-B14F-4D97-AF65-F5344CB8AC3E}">
        <p14:creationId xmlns:p14="http://schemas.microsoft.com/office/powerpoint/2010/main" val="83139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are being hurt, or if someone ever touches your body in a way that you don’t</a:t>
            </a:r>
            <a:r>
              <a:rPr lang="en-US" i="1" baseline="0" dirty="0"/>
              <a:t> like, you can get help. You did not do anything wrong, and you are not alone. You can get help by talking to an adult from your green circle of trust. If someone you care about is being hurt, you can also get help by talking to an adult from your inner green circle of trust. </a:t>
            </a:r>
            <a:r>
              <a:rPr lang="en-US" b="0" i="1" baseline="0" dirty="0"/>
              <a:t>If an emergency is happening, you can always call 911. If you call 911 for help, a police officer or an ambulance might come.</a:t>
            </a:r>
            <a:endParaRPr lang="en-US" i="1" baseline="0"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If the first person you tell doesn’t believe you or doesn’t get you help, keep telling adults you trust what is going on until you get the help you need.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47</a:t>
            </a:fld>
            <a:endParaRPr lang="en-US" dirty="0"/>
          </a:p>
        </p:txBody>
      </p:sp>
    </p:spTree>
    <p:extLst>
      <p:ext uri="{BB962C8B-B14F-4D97-AF65-F5344CB8AC3E}">
        <p14:creationId xmlns:p14="http://schemas.microsoft.com/office/powerpoint/2010/main" val="171077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Today</a:t>
            </a:r>
            <a:r>
              <a:rPr lang="en-US" sz="1200" i="1" kern="1200" baseline="0" dirty="0">
                <a:solidFill>
                  <a:schemeClr val="tx1"/>
                </a:solidFill>
                <a:effectLst/>
                <a:latin typeface="+mn-lt"/>
                <a:ea typeface="+mn-ea"/>
                <a:cs typeface="+mn-cs"/>
              </a:rPr>
              <a:t> you learned all about what is safe and not safe to share online.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48</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86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Let’s get moving! We are going to do an activity to think about all the things you do online. I am going to read a statement, and if it is true for you, please move</a:t>
            </a:r>
            <a:r>
              <a:rPr lang="en-US" sz="1200" i="1" kern="1200" baseline="0" dirty="0">
                <a:solidFill>
                  <a:schemeClr val="tx1"/>
                </a:solidFill>
                <a:effectLst/>
                <a:latin typeface="+mn-lt"/>
                <a:ea typeface="+mn-ea"/>
                <a:cs typeface="+mn-cs"/>
              </a:rPr>
              <a:t> to</a:t>
            </a:r>
            <a:r>
              <a:rPr lang="en-US" sz="1200" i="1" kern="1200" dirty="0">
                <a:solidFill>
                  <a:schemeClr val="tx1"/>
                </a:solidFill>
                <a:effectLst/>
                <a:latin typeface="+mn-lt"/>
                <a:ea typeface="+mn-ea"/>
                <a:cs typeface="+mn-cs"/>
              </a:rPr>
              <a:t> the left side of the room. If it is not true for you, please move to the right side of the room. For example, if I read, “I am a student at [name of school/program],” what would happen?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All of you would move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to the left side of the room.</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4170497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50</a:t>
            </a:fld>
            <a:endParaRPr lang="en-US" dirty="0"/>
          </a:p>
        </p:txBody>
      </p:sp>
    </p:spTree>
    <p:extLst>
      <p:ext uri="{BB962C8B-B14F-4D97-AF65-F5344CB8AC3E}">
        <p14:creationId xmlns:p14="http://schemas.microsoft.com/office/powerpoint/2010/main" val="120452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each slide, read the online activity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loud. Give plenty of time for students to process the statement and move to the corresponding side of the room. Support students as needed to make their choices.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 use Google to learn new things.</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215578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each slide, read the online activity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loud. Give plenty of time for students to process the statement and choose the corresponding side of the room. Support students as needed to make their choices.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 watch videos on YouTube.</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88167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each slide, read the online activity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loud. Give plenty of time for students to process the statement and choose the corresponding side of the room. Support students as needed to make their choices.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 use email.</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125160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each slide, read the online activity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loud. Give plenty of time for students to process the statement and choose the corresponding side of the room. Support students as needed to make their choices.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 play video games online with friends.</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406968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36.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6.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5.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8.png"/><Relationship Id="rId7"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64.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64.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64.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7.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64.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4.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4.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4.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4.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8.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4.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4.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55.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76.png"/><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3.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Footer Placeholder 3"/>
          <p:cNvSpPr txBox="1">
            <a:spLocks/>
          </p:cNvSpPr>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
        <p:nvSpPr>
          <p:cNvPr id="7" name="TextBox 6">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180780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748" y="-14748"/>
            <a:ext cx="12089598" cy="6507623"/>
            <a:chOff x="-14748" y="-14748"/>
            <a:chExt cx="12089598" cy="6278159"/>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3566749">
              <a:off x="936730" y="1282802"/>
              <a:ext cx="2932005" cy="415846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14385939">
              <a:off x="8566245" y="1371252"/>
              <a:ext cx="2901711" cy="4115498"/>
            </a:xfrm>
            <a:prstGeom prst="rect">
              <a:avLst/>
            </a:prstGeom>
          </p:spPr>
        </p:pic>
        <p:grpSp>
          <p:nvGrpSpPr>
            <p:cNvPr id="10" name="Group 9"/>
            <p:cNvGrpSpPr/>
            <p:nvPr/>
          </p:nvGrpSpPr>
          <p:grpSpPr>
            <a:xfrm>
              <a:off x="876351" y="4606853"/>
              <a:ext cx="3564835" cy="1656558"/>
              <a:chOff x="1605964" y="4573407"/>
              <a:chExt cx="3564835" cy="1656558"/>
            </a:xfrm>
          </p:grpSpPr>
          <p:sp>
            <p:nvSpPr>
              <p:cNvPr id="15" name="Rectangle 14"/>
              <p:cNvSpPr/>
              <p:nvPr/>
            </p:nvSpPr>
            <p:spPr>
              <a:xfrm>
                <a:off x="1605964" y="4573407"/>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648803" y="4588828"/>
                <a:ext cx="1780286" cy="1641137"/>
              </a:xfrm>
              <a:prstGeom prst="rect">
                <a:avLst/>
              </a:prstGeom>
            </p:spPr>
          </p:pic>
          <p:sp>
            <p:nvSpPr>
              <p:cNvPr id="17" name="Title 1"/>
              <p:cNvSpPr txBox="1">
                <a:spLocks/>
              </p:cNvSpPr>
              <p:nvPr/>
            </p:nvSpPr>
            <p:spPr>
              <a:xfrm>
                <a:off x="3379840" y="4947601"/>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1" name="Group 10"/>
            <p:cNvGrpSpPr/>
            <p:nvPr/>
          </p:nvGrpSpPr>
          <p:grpSpPr>
            <a:xfrm>
              <a:off x="8036295" y="4511060"/>
              <a:ext cx="3564835" cy="1745208"/>
              <a:chOff x="6490023" y="4452339"/>
              <a:chExt cx="3564835" cy="1745208"/>
            </a:xfrm>
          </p:grpSpPr>
          <p:sp>
            <p:nvSpPr>
              <p:cNvPr id="12" name="Rectangle 11"/>
              <p:cNvSpPr/>
              <p:nvPr/>
            </p:nvSpPr>
            <p:spPr>
              <a:xfrm>
                <a:off x="6490023" y="4452339"/>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687341" y="4553992"/>
                <a:ext cx="1492283" cy="1643555"/>
              </a:xfrm>
              <a:prstGeom prst="rect">
                <a:avLst/>
              </a:prstGeom>
            </p:spPr>
          </p:pic>
          <p:sp>
            <p:nvSpPr>
              <p:cNvPr id="14" name="Title 1"/>
              <p:cNvSpPr txBox="1">
                <a:spLocks/>
              </p:cNvSpPr>
              <p:nvPr/>
            </p:nvSpPr>
            <p:spPr>
              <a:xfrm>
                <a:off x="8302346" y="47517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27267" t="47078" r="48979" b="10288"/>
          <a:stretch/>
        </p:blipFill>
        <p:spPr>
          <a:xfrm>
            <a:off x="4089597" y="792075"/>
            <a:ext cx="4165251" cy="4214062"/>
          </a:xfrm>
          <a:prstGeom prst="rect">
            <a:avLst/>
          </a:prstGeom>
        </p:spPr>
      </p:pic>
      <p:sp>
        <p:nvSpPr>
          <p:cNvPr id="21" name="Rectangle 20"/>
          <p:cNvSpPr/>
          <p:nvPr/>
        </p:nvSpPr>
        <p:spPr>
          <a:xfrm>
            <a:off x="4306251" y="253205"/>
            <a:ext cx="3834704" cy="923330"/>
          </a:xfrm>
          <a:prstGeom prst="rect">
            <a:avLst/>
          </a:prstGeom>
        </p:spPr>
        <p:txBody>
          <a:bodyPr wrap="non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Instagram</a:t>
            </a:r>
          </a:p>
        </p:txBody>
      </p:sp>
      <p:sp>
        <p:nvSpPr>
          <p:cNvPr id="22" name="Footer Placeholder 3">
            <a:extLst>
              <a:ext uri="{FF2B5EF4-FFF2-40B4-BE49-F238E27FC236}">
                <a16:creationId xmlns:a16="http://schemas.microsoft.com/office/drawing/2014/main" id="{B869B889-C88F-410B-8D96-5F4C5F23E53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3" name="Picture 22">
            <a:extLst>
              <a:ext uri="{FF2B5EF4-FFF2-40B4-BE49-F238E27FC236}">
                <a16:creationId xmlns:a16="http://schemas.microsoft.com/office/drawing/2014/main" id="{EA7B5446-F8B3-4FE0-8C54-B6294335B6F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76966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039600" cy="6355080"/>
            <a:chOff x="-14748" y="-14748"/>
            <a:chExt cx="11970171" cy="651799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3566749">
              <a:off x="972989" y="1479265"/>
              <a:ext cx="2932005" cy="415846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14385939">
              <a:off x="8446818" y="1758457"/>
              <a:ext cx="2901711" cy="4115498"/>
            </a:xfrm>
            <a:prstGeom prst="rect">
              <a:avLst/>
            </a:prstGeom>
          </p:spPr>
        </p:pic>
        <p:grpSp>
          <p:nvGrpSpPr>
            <p:cNvPr id="11" name="Group 10"/>
            <p:cNvGrpSpPr/>
            <p:nvPr/>
          </p:nvGrpSpPr>
          <p:grpSpPr>
            <a:xfrm>
              <a:off x="886115" y="4822909"/>
              <a:ext cx="3564835" cy="1641137"/>
              <a:chOff x="1615728" y="4789463"/>
              <a:chExt cx="3564835" cy="1641137"/>
            </a:xfrm>
          </p:grpSpPr>
          <p:sp>
            <p:nvSpPr>
              <p:cNvPr id="16" name="Rectangle 15"/>
              <p:cNvSpPr/>
              <p:nvPr/>
            </p:nvSpPr>
            <p:spPr>
              <a:xfrm>
                <a:off x="1615728" y="478946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747090" y="4789463"/>
                <a:ext cx="1780286" cy="1641137"/>
              </a:xfrm>
              <a:prstGeom prst="rect">
                <a:avLst/>
              </a:prstGeom>
            </p:spPr>
          </p:pic>
          <p:sp>
            <p:nvSpPr>
              <p:cNvPr id="18" name="Title 1"/>
              <p:cNvSpPr txBox="1">
                <a:spLocks/>
              </p:cNvSpPr>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2" name="Group 11"/>
            <p:cNvGrpSpPr/>
            <p:nvPr/>
          </p:nvGrpSpPr>
          <p:grpSpPr>
            <a:xfrm>
              <a:off x="8115257" y="4859687"/>
              <a:ext cx="3564835" cy="1643555"/>
              <a:chOff x="6568985" y="4800966"/>
              <a:chExt cx="3564835" cy="1643555"/>
            </a:xfrm>
          </p:grpSpPr>
          <p:sp>
            <p:nvSpPr>
              <p:cNvPr id="13" name="Rectangle 12"/>
              <p:cNvSpPr/>
              <p:nvPr/>
            </p:nvSpPr>
            <p:spPr>
              <a:xfrm>
                <a:off x="6568985" y="4803384"/>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750712" y="4800966"/>
                <a:ext cx="1492283" cy="1643555"/>
              </a:xfrm>
              <a:prstGeom prst="rect">
                <a:avLst/>
              </a:prstGeom>
            </p:spPr>
          </p:pic>
          <p:sp>
            <p:nvSpPr>
              <p:cNvPr id="15" name="Title 1"/>
              <p:cNvSpPr txBox="1">
                <a:spLocks/>
              </p:cNvSpPr>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2863" t="47736" r="71898" b="10617"/>
          <a:stretch/>
        </p:blipFill>
        <p:spPr>
          <a:xfrm>
            <a:off x="4050919" y="705074"/>
            <a:ext cx="4492978" cy="4179130"/>
          </a:xfrm>
          <a:prstGeom prst="rect">
            <a:avLst/>
          </a:prstGeom>
        </p:spPr>
      </p:pic>
      <p:sp>
        <p:nvSpPr>
          <p:cNvPr id="22" name="Rectangle 21"/>
          <p:cNvSpPr/>
          <p:nvPr/>
        </p:nvSpPr>
        <p:spPr>
          <a:xfrm>
            <a:off x="4896152" y="160083"/>
            <a:ext cx="2504212" cy="923330"/>
          </a:xfrm>
          <a:prstGeom prst="rect">
            <a:avLst/>
          </a:prstGeom>
        </p:spPr>
        <p:txBody>
          <a:bodyPr wrap="non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TikTok</a:t>
            </a:r>
          </a:p>
        </p:txBody>
      </p:sp>
      <p:sp>
        <p:nvSpPr>
          <p:cNvPr id="23" name="Footer Placeholder 3">
            <a:extLst>
              <a:ext uri="{FF2B5EF4-FFF2-40B4-BE49-F238E27FC236}">
                <a16:creationId xmlns:a16="http://schemas.microsoft.com/office/drawing/2014/main" id="{6860DC58-1E5A-4E25-8BD8-7151BEA6D56F}"/>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4" name="Picture 23">
            <a:extLst>
              <a:ext uri="{FF2B5EF4-FFF2-40B4-BE49-F238E27FC236}">
                <a16:creationId xmlns:a16="http://schemas.microsoft.com/office/drawing/2014/main" id="{721BEA77-6D45-400F-B75D-38A5BC17F39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73619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289"/>
            <a:ext cx="12054840" cy="6320649"/>
            <a:chOff x="-14748" y="-14748"/>
            <a:chExt cx="11970171" cy="651799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3566749">
              <a:off x="972989" y="1479265"/>
              <a:ext cx="2932005" cy="415846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14385939">
              <a:off x="8446818" y="1758457"/>
              <a:ext cx="2901711" cy="4115498"/>
            </a:xfrm>
            <a:prstGeom prst="rect">
              <a:avLst/>
            </a:prstGeom>
          </p:spPr>
        </p:pic>
        <p:grpSp>
          <p:nvGrpSpPr>
            <p:cNvPr id="10" name="Group 9"/>
            <p:cNvGrpSpPr/>
            <p:nvPr/>
          </p:nvGrpSpPr>
          <p:grpSpPr>
            <a:xfrm>
              <a:off x="886115" y="4822909"/>
              <a:ext cx="3564835" cy="1641137"/>
              <a:chOff x="1615728" y="4789463"/>
              <a:chExt cx="3564835" cy="1641137"/>
            </a:xfrm>
          </p:grpSpPr>
          <p:sp>
            <p:nvSpPr>
              <p:cNvPr id="15" name="Rectangle 14"/>
              <p:cNvSpPr/>
              <p:nvPr/>
            </p:nvSpPr>
            <p:spPr>
              <a:xfrm>
                <a:off x="1615728" y="478946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747090" y="4789463"/>
                <a:ext cx="1780286" cy="1641137"/>
              </a:xfrm>
              <a:prstGeom prst="rect">
                <a:avLst/>
              </a:prstGeom>
            </p:spPr>
          </p:pic>
          <p:sp>
            <p:nvSpPr>
              <p:cNvPr id="17" name="Title 1"/>
              <p:cNvSpPr txBox="1">
                <a:spLocks/>
              </p:cNvSpPr>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1" name="Group 10"/>
            <p:cNvGrpSpPr/>
            <p:nvPr/>
          </p:nvGrpSpPr>
          <p:grpSpPr>
            <a:xfrm>
              <a:off x="8115257" y="4859687"/>
              <a:ext cx="3564835" cy="1643555"/>
              <a:chOff x="6568985" y="4800966"/>
              <a:chExt cx="3564835" cy="1643555"/>
            </a:xfrm>
          </p:grpSpPr>
          <p:sp>
            <p:nvSpPr>
              <p:cNvPr id="12" name="Rectangle 11"/>
              <p:cNvSpPr/>
              <p:nvPr/>
            </p:nvSpPr>
            <p:spPr>
              <a:xfrm>
                <a:off x="6568985" y="4803384"/>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750712" y="4800966"/>
                <a:ext cx="1492283" cy="1643555"/>
              </a:xfrm>
              <a:prstGeom prst="rect">
                <a:avLst/>
              </a:prstGeom>
            </p:spPr>
          </p:pic>
          <p:sp>
            <p:nvSpPr>
              <p:cNvPr id="14" name="Title 1"/>
              <p:cNvSpPr txBox="1">
                <a:spLocks/>
              </p:cNvSpPr>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51020" t="47572" r="25319" b="10782"/>
          <a:stretch/>
        </p:blipFill>
        <p:spPr>
          <a:xfrm>
            <a:off x="4194470" y="755508"/>
            <a:ext cx="4123282" cy="4090944"/>
          </a:xfrm>
          <a:prstGeom prst="rect">
            <a:avLst/>
          </a:prstGeom>
        </p:spPr>
      </p:pic>
      <p:sp>
        <p:nvSpPr>
          <p:cNvPr id="21" name="Rectangle 20"/>
          <p:cNvSpPr/>
          <p:nvPr/>
        </p:nvSpPr>
        <p:spPr>
          <a:xfrm>
            <a:off x="4489178" y="158490"/>
            <a:ext cx="3456395" cy="923330"/>
          </a:xfrm>
          <a:prstGeom prst="rect">
            <a:avLst/>
          </a:prstGeom>
        </p:spPr>
        <p:txBody>
          <a:bodyPr wrap="non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Shopping</a:t>
            </a:r>
          </a:p>
        </p:txBody>
      </p:sp>
      <p:sp>
        <p:nvSpPr>
          <p:cNvPr id="22" name="Footer Placeholder 3">
            <a:extLst>
              <a:ext uri="{FF2B5EF4-FFF2-40B4-BE49-F238E27FC236}">
                <a16:creationId xmlns:a16="http://schemas.microsoft.com/office/drawing/2014/main" id="{8C8BA28A-9CC3-415D-A80C-42B729D9A039}"/>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3" name="Picture 22">
            <a:extLst>
              <a:ext uri="{FF2B5EF4-FFF2-40B4-BE49-F238E27FC236}">
                <a16:creationId xmlns:a16="http://schemas.microsoft.com/office/drawing/2014/main" id="{CF192EED-8072-4E1B-BCC8-005DEB2FBAB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424932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289"/>
            <a:ext cx="11936304" cy="6381092"/>
            <a:chOff x="-14748" y="-14748"/>
            <a:chExt cx="11970171" cy="651799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3566749">
              <a:off x="972989" y="1479265"/>
              <a:ext cx="2932005" cy="415846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14385939">
              <a:off x="8446818" y="1758457"/>
              <a:ext cx="2901711" cy="4115498"/>
            </a:xfrm>
            <a:prstGeom prst="rect">
              <a:avLst/>
            </a:prstGeom>
          </p:spPr>
        </p:pic>
        <p:grpSp>
          <p:nvGrpSpPr>
            <p:cNvPr id="10" name="Group 9"/>
            <p:cNvGrpSpPr/>
            <p:nvPr/>
          </p:nvGrpSpPr>
          <p:grpSpPr>
            <a:xfrm>
              <a:off x="886115" y="4822909"/>
              <a:ext cx="3564835" cy="1641137"/>
              <a:chOff x="1615728" y="4789463"/>
              <a:chExt cx="3564835" cy="1641137"/>
            </a:xfrm>
          </p:grpSpPr>
          <p:sp>
            <p:nvSpPr>
              <p:cNvPr id="15" name="Rectangle 14"/>
              <p:cNvSpPr/>
              <p:nvPr/>
            </p:nvSpPr>
            <p:spPr>
              <a:xfrm>
                <a:off x="1615728" y="478946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747090" y="4789463"/>
                <a:ext cx="1780286" cy="1641137"/>
              </a:xfrm>
              <a:prstGeom prst="rect">
                <a:avLst/>
              </a:prstGeom>
            </p:spPr>
          </p:pic>
          <p:sp>
            <p:nvSpPr>
              <p:cNvPr id="17" name="Title 1"/>
              <p:cNvSpPr txBox="1">
                <a:spLocks/>
              </p:cNvSpPr>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1" name="Group 10"/>
            <p:cNvGrpSpPr/>
            <p:nvPr/>
          </p:nvGrpSpPr>
          <p:grpSpPr>
            <a:xfrm>
              <a:off x="8115257" y="4859687"/>
              <a:ext cx="3564835" cy="1643555"/>
              <a:chOff x="6568985" y="4800966"/>
              <a:chExt cx="3564835" cy="1643555"/>
            </a:xfrm>
          </p:grpSpPr>
          <p:sp>
            <p:nvSpPr>
              <p:cNvPr id="12" name="Rectangle 11"/>
              <p:cNvSpPr/>
              <p:nvPr/>
            </p:nvSpPr>
            <p:spPr>
              <a:xfrm>
                <a:off x="6568985" y="4803384"/>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750712" y="4800966"/>
                <a:ext cx="1492283" cy="1643555"/>
              </a:xfrm>
              <a:prstGeom prst="rect">
                <a:avLst/>
              </a:prstGeom>
            </p:spPr>
          </p:pic>
          <p:sp>
            <p:nvSpPr>
              <p:cNvPr id="14" name="Title 1"/>
              <p:cNvSpPr txBox="1">
                <a:spLocks/>
              </p:cNvSpPr>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12792" r="56200" b="43704"/>
          <a:stretch/>
        </p:blipFill>
        <p:spPr>
          <a:xfrm>
            <a:off x="4140050" y="1029256"/>
            <a:ext cx="3891560" cy="3982538"/>
          </a:xfrm>
          <a:prstGeom prst="rect">
            <a:avLst/>
          </a:prstGeom>
        </p:spPr>
      </p:pic>
      <p:sp>
        <p:nvSpPr>
          <p:cNvPr id="21" name="Rectangle 20"/>
          <p:cNvSpPr/>
          <p:nvPr/>
        </p:nvSpPr>
        <p:spPr>
          <a:xfrm>
            <a:off x="3355790" y="190755"/>
            <a:ext cx="6236003" cy="923330"/>
          </a:xfrm>
          <a:prstGeom prst="rect">
            <a:avLst/>
          </a:prstGeom>
        </p:spPr>
        <p:txBody>
          <a:bodyPr wrap="non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Meet New People</a:t>
            </a:r>
          </a:p>
        </p:txBody>
      </p:sp>
      <p:sp>
        <p:nvSpPr>
          <p:cNvPr id="22" name="Footer Placeholder 3">
            <a:extLst>
              <a:ext uri="{FF2B5EF4-FFF2-40B4-BE49-F238E27FC236}">
                <a16:creationId xmlns:a16="http://schemas.microsoft.com/office/drawing/2014/main" id="{B5436B2D-9BD0-4470-B652-6DFCCF1654B2}"/>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3" name="Picture 22">
            <a:extLst>
              <a:ext uri="{FF2B5EF4-FFF2-40B4-BE49-F238E27FC236}">
                <a16:creationId xmlns:a16="http://schemas.microsoft.com/office/drawing/2014/main" id="{680ADD5C-E997-4D6D-8827-B9C07AB6804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10282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33867" y="-11289"/>
            <a:ext cx="2026025" cy="161364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3566749">
            <a:off x="955849" y="1152930"/>
            <a:ext cx="2932005" cy="415846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14385939">
            <a:off x="8167427" y="1371250"/>
            <a:ext cx="2901711" cy="4115498"/>
          </a:xfrm>
          <a:prstGeom prst="rect">
            <a:avLst/>
          </a:prstGeom>
        </p:spPr>
      </p:pic>
      <p:grpSp>
        <p:nvGrpSpPr>
          <p:cNvPr id="10" name="Group 9"/>
          <p:cNvGrpSpPr/>
          <p:nvPr/>
        </p:nvGrpSpPr>
        <p:grpSpPr>
          <a:xfrm>
            <a:off x="918780" y="4642084"/>
            <a:ext cx="3564835" cy="1731286"/>
            <a:chOff x="1615728" y="4789463"/>
            <a:chExt cx="3564835" cy="1641137"/>
          </a:xfrm>
        </p:grpSpPr>
        <p:sp>
          <p:nvSpPr>
            <p:cNvPr id="15" name="Rectangle 14"/>
            <p:cNvSpPr/>
            <p:nvPr/>
          </p:nvSpPr>
          <p:spPr>
            <a:xfrm>
              <a:off x="1615728" y="478946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747090" y="4789463"/>
              <a:ext cx="1780286" cy="1641137"/>
            </a:xfrm>
            <a:prstGeom prst="rect">
              <a:avLst/>
            </a:prstGeom>
          </p:spPr>
        </p:pic>
        <p:sp>
          <p:nvSpPr>
            <p:cNvPr id="17" name="Title 1"/>
            <p:cNvSpPr txBox="1">
              <a:spLocks/>
            </p:cNvSpPr>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1" name="Group 10"/>
          <p:cNvGrpSpPr/>
          <p:nvPr/>
        </p:nvGrpSpPr>
        <p:grpSpPr>
          <a:xfrm>
            <a:off x="7835864" y="4729815"/>
            <a:ext cx="3564835" cy="1643555"/>
            <a:chOff x="6568985" y="4800966"/>
            <a:chExt cx="3564835" cy="1643555"/>
          </a:xfrm>
        </p:grpSpPr>
        <p:sp>
          <p:nvSpPr>
            <p:cNvPr id="12" name="Rectangle 11"/>
            <p:cNvSpPr/>
            <p:nvPr/>
          </p:nvSpPr>
          <p:spPr>
            <a:xfrm>
              <a:off x="6568985" y="4803384"/>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750712" y="4800966"/>
              <a:ext cx="1492283" cy="1643555"/>
            </a:xfrm>
            <a:prstGeom prst="rect">
              <a:avLst/>
            </a:prstGeom>
          </p:spPr>
        </p:pic>
        <p:sp>
          <p:nvSpPr>
            <p:cNvPr id="14" name="Title 1"/>
            <p:cNvSpPr txBox="1">
              <a:spLocks/>
            </p:cNvSpPr>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20" name="Rectangle 19"/>
          <p:cNvSpPr/>
          <p:nvPr/>
        </p:nvSpPr>
        <p:spPr>
          <a:xfrm>
            <a:off x="3330542" y="444955"/>
            <a:ext cx="5571577" cy="1754326"/>
          </a:xfrm>
          <a:prstGeom prst="rect">
            <a:avLst/>
          </a:prstGeom>
        </p:spPr>
        <p:txBody>
          <a:bodyPr wrap="square">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What Else Do You Do Online?</a:t>
            </a:r>
          </a:p>
        </p:txBody>
      </p:sp>
      <p:sp>
        <p:nvSpPr>
          <p:cNvPr id="21" name="Footer Placeholder 3">
            <a:extLst>
              <a:ext uri="{FF2B5EF4-FFF2-40B4-BE49-F238E27FC236}">
                <a16:creationId xmlns:a16="http://schemas.microsoft.com/office/drawing/2014/main" id="{3497FDDC-E6D7-4728-943B-52A6171DA36C}"/>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2" name="Picture 21">
            <a:extLst>
              <a:ext uri="{FF2B5EF4-FFF2-40B4-BE49-F238E27FC236}">
                <a16:creationId xmlns:a16="http://schemas.microsoft.com/office/drawing/2014/main" id="{C83F9A6A-EBE8-403B-BE5C-491AA48078F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397327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sp>
        <p:nvSpPr>
          <p:cNvPr id="17" name="TextBox 16"/>
          <p:cNvSpPr txBox="1"/>
          <p:nvPr/>
        </p:nvSpPr>
        <p:spPr>
          <a:xfrm>
            <a:off x="8631620" y="1161013"/>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What do you </a:t>
            </a:r>
          </a:p>
          <a:p>
            <a:pPr algn="ctr"/>
            <a:r>
              <a:rPr lang="en-US" sz="2800" dirty="0">
                <a:latin typeface="Tahoma" panose="020B0604030504040204" pitchFamily="34" charset="0"/>
                <a:ea typeface="Tahoma" panose="020B0604030504040204" pitchFamily="34" charset="0"/>
                <a:cs typeface="Tahoma" panose="020B0604030504040204" pitchFamily="34" charset="0"/>
              </a:rPr>
              <a:t>do online?</a:t>
            </a:r>
          </a:p>
        </p:txBody>
      </p:sp>
      <p:sp>
        <p:nvSpPr>
          <p:cNvPr id="18" name="TextBox 17"/>
          <p:cNvSpPr txBox="1"/>
          <p:nvPr/>
        </p:nvSpPr>
        <p:spPr>
          <a:xfrm>
            <a:off x="4305997" y="242720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Catfishing</a:t>
            </a:r>
          </a:p>
        </p:txBody>
      </p:sp>
      <p:sp>
        <p:nvSpPr>
          <p:cNvPr id="19" name="TextBox 18"/>
          <p:cNvSpPr txBox="1"/>
          <p:nvPr/>
        </p:nvSpPr>
        <p:spPr>
          <a:xfrm>
            <a:off x="3725536" y="4742190"/>
            <a:ext cx="434798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Creating an online profile</a:t>
            </a:r>
          </a:p>
        </p:txBody>
      </p:sp>
      <p:sp>
        <p:nvSpPr>
          <p:cNvPr id="20" name="TextBox 19"/>
          <p:cNvSpPr txBox="1"/>
          <p:nvPr/>
        </p:nvSpPr>
        <p:spPr>
          <a:xfrm>
            <a:off x="7013528" y="5217488"/>
            <a:ext cx="4944584"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Social media </a:t>
            </a:r>
          </a:p>
          <a:p>
            <a:pPr algn="ctr"/>
            <a:r>
              <a:rPr lang="en-US" sz="2800" dirty="0">
                <a:latin typeface="Tahoma" panose="020B0604030504040204" pitchFamily="34" charset="0"/>
                <a:ea typeface="Tahoma" panose="020B0604030504040204" pitchFamily="34" charset="0"/>
                <a:cs typeface="Tahoma" panose="020B0604030504040204" pitchFamily="34" charset="0"/>
              </a:rPr>
              <a:t>privacy settings</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3157" y="457782"/>
            <a:ext cx="3862796" cy="217741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2792" r="56200" b="43704"/>
          <a:stretch/>
        </p:blipFill>
        <p:spPr>
          <a:xfrm>
            <a:off x="2326528" y="1744053"/>
            <a:ext cx="1741562" cy="1782277"/>
          </a:xfrm>
          <a:prstGeom prst="rect">
            <a:avLst/>
          </a:prstGeom>
        </p:spPr>
      </p:pic>
      <p:sp>
        <p:nvSpPr>
          <p:cNvPr id="23" name="TextBox 22"/>
          <p:cNvSpPr txBox="1"/>
          <p:nvPr/>
        </p:nvSpPr>
        <p:spPr>
          <a:xfrm>
            <a:off x="4068090" y="3617350"/>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4" name="Picture 23"/>
          <p:cNvPicPr>
            <a:picLocks noChangeAspect="1"/>
          </p:cNvPicPr>
          <p:nvPr/>
        </p:nvPicPr>
        <p:blipFill>
          <a:blip r:embed="rId7"/>
          <a:stretch>
            <a:fillRect/>
          </a:stretch>
        </p:blipFill>
        <p:spPr>
          <a:xfrm>
            <a:off x="2374035" y="3356829"/>
            <a:ext cx="1694056" cy="1186374"/>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7056" y="4563198"/>
            <a:ext cx="2321466" cy="1308581"/>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1310" y="5265410"/>
            <a:ext cx="2812406" cy="1585318"/>
          </a:xfrm>
          <a:prstGeom prst="rect">
            <a:avLst/>
          </a:prstGeom>
        </p:spPr>
      </p:pic>
      <p:sp>
        <p:nvSpPr>
          <p:cNvPr id="27"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8" name="Picture 27">
            <a:extLst>
              <a:ext uri="{FF2B5EF4-FFF2-40B4-BE49-F238E27FC236}">
                <a16:creationId xmlns:a16="http://schemas.microsoft.com/office/drawing/2014/main" id="{6980F9C8-13B9-477F-931D-2F0D2519EB2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409460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grpSp>
        <p:nvGrpSpPr>
          <p:cNvPr id="2" name="Group 1"/>
          <p:cNvGrpSpPr/>
          <p:nvPr/>
        </p:nvGrpSpPr>
        <p:grpSpPr>
          <a:xfrm>
            <a:off x="1435245" y="1269766"/>
            <a:ext cx="9424668" cy="5332281"/>
            <a:chOff x="193465" y="160486"/>
            <a:chExt cx="11795125" cy="684427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8364"/>
            <a:stretch/>
          </p:blipFill>
          <p:spPr>
            <a:xfrm>
              <a:off x="7041529" y="176815"/>
              <a:ext cx="4947061" cy="669751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792" r="41649" b="43704"/>
            <a:stretch/>
          </p:blipFill>
          <p:spPr>
            <a:xfrm>
              <a:off x="1323907" y="160486"/>
              <a:ext cx="5717622" cy="398253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56625" r="44526"/>
            <a:stretch/>
          </p:blipFill>
          <p:spPr>
            <a:xfrm>
              <a:off x="193465" y="4030134"/>
              <a:ext cx="6749201" cy="2974622"/>
            </a:xfrm>
            <a:prstGeom prst="rect">
              <a:avLst/>
            </a:prstGeom>
          </p:spPr>
        </p:pic>
      </p:grpSp>
      <p:sp>
        <p:nvSpPr>
          <p:cNvPr id="3" name="TextBox 2"/>
          <p:cNvSpPr txBox="1"/>
          <p:nvPr/>
        </p:nvSpPr>
        <p:spPr>
          <a:xfrm>
            <a:off x="4380089" y="187556"/>
            <a:ext cx="6807200"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Catfishing</a:t>
            </a:r>
          </a:p>
        </p:txBody>
      </p:sp>
      <p:sp>
        <p:nvSpPr>
          <p:cNvPr id="10" name="Footer Placeholder 3">
            <a:extLst>
              <a:ext uri="{FF2B5EF4-FFF2-40B4-BE49-F238E27FC236}">
                <a16:creationId xmlns:a16="http://schemas.microsoft.com/office/drawing/2014/main" id="{C0268575-1020-490E-A6D3-E013D04E6831}"/>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1" name="Picture 10">
            <a:extLst>
              <a:ext uri="{FF2B5EF4-FFF2-40B4-BE49-F238E27FC236}">
                <a16:creationId xmlns:a16="http://schemas.microsoft.com/office/drawing/2014/main" id="{FA07D2F1-F959-46EA-98A5-3438C00CC7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193992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240" y="1007051"/>
            <a:ext cx="9863226" cy="5559778"/>
          </a:xfrm>
          <a:prstGeom prst="rect">
            <a:avLst/>
          </a:prstGeom>
        </p:spPr>
      </p:pic>
      <p:sp>
        <p:nvSpPr>
          <p:cNvPr id="8" name="TextBox 7"/>
          <p:cNvSpPr txBox="1"/>
          <p:nvPr/>
        </p:nvSpPr>
        <p:spPr>
          <a:xfrm>
            <a:off x="2903253" y="230805"/>
            <a:ext cx="6807200"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Catfishing Signs</a:t>
            </a:r>
          </a:p>
        </p:txBody>
      </p:sp>
      <p:sp>
        <p:nvSpPr>
          <p:cNvPr id="9" name="Footer Placeholder 3">
            <a:extLst>
              <a:ext uri="{FF2B5EF4-FFF2-40B4-BE49-F238E27FC236}">
                <a16:creationId xmlns:a16="http://schemas.microsoft.com/office/drawing/2014/main" id="{9C9C44DE-8E22-4D08-84C1-B05599AA2B63}"/>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0" name="Picture 9">
            <a:extLst>
              <a:ext uri="{FF2B5EF4-FFF2-40B4-BE49-F238E27FC236}">
                <a16:creationId xmlns:a16="http://schemas.microsoft.com/office/drawing/2014/main" id="{64004813-91B2-444D-8F80-DC9A9BAE76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13406"/>
            <a:ext cx="1147800" cy="419100"/>
          </a:xfrm>
          <a:prstGeom prst="rect">
            <a:avLst/>
          </a:prstGeom>
        </p:spPr>
      </p:pic>
    </p:spTree>
    <p:extLst>
      <p:ext uri="{BB962C8B-B14F-4D97-AF65-F5344CB8AC3E}">
        <p14:creationId xmlns:p14="http://schemas.microsoft.com/office/powerpoint/2010/main" val="418875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5016" r="56650"/>
          <a:stretch/>
        </p:blipFill>
        <p:spPr>
          <a:xfrm>
            <a:off x="1995304" y="471225"/>
            <a:ext cx="1885245" cy="57961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078" y="621748"/>
            <a:ext cx="8114082" cy="5417580"/>
          </a:xfrm>
          <a:prstGeom prst="rect">
            <a:avLst/>
          </a:prstGeom>
        </p:spPr>
      </p:pic>
      <p:sp>
        <p:nvSpPr>
          <p:cNvPr id="2" name="TextBox 1"/>
          <p:cNvSpPr txBox="1"/>
          <p:nvPr/>
        </p:nvSpPr>
        <p:spPr>
          <a:xfrm>
            <a:off x="2455041" y="5878348"/>
            <a:ext cx="965770" cy="461665"/>
          </a:xfrm>
          <a:prstGeom prst="rect">
            <a:avLst/>
          </a:prstGeom>
          <a:noFill/>
          <a:ln w="571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Alone</a:t>
            </a:r>
          </a:p>
        </p:txBody>
      </p:sp>
      <p:sp>
        <p:nvSpPr>
          <p:cNvPr id="10" name="TextBox 9"/>
          <p:cNvSpPr txBox="1"/>
          <p:nvPr/>
        </p:nvSpPr>
        <p:spPr>
          <a:xfrm>
            <a:off x="6768569" y="5787213"/>
            <a:ext cx="4103558" cy="461665"/>
          </a:xfrm>
          <a:prstGeom prst="rect">
            <a:avLst/>
          </a:prstGeom>
          <a:noFill/>
          <a:ln w="571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Bring another adult you trust</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7105" t="24006" r="50548" b="19076"/>
          <a:stretch/>
        </p:blipFill>
        <p:spPr>
          <a:xfrm>
            <a:off x="776053" y="1353686"/>
            <a:ext cx="4323749" cy="3275818"/>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29553" r="80478" b="19416"/>
          <a:stretch/>
        </p:blipFill>
        <p:spPr>
          <a:xfrm>
            <a:off x="1420933" y="5543265"/>
            <a:ext cx="738867" cy="1088687"/>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20491" t="29038" r="65078" b="19587"/>
          <a:stretch/>
        </p:blipFill>
        <p:spPr>
          <a:xfrm>
            <a:off x="6106191" y="5253069"/>
            <a:ext cx="600663" cy="1205359"/>
          </a:xfrm>
          <a:prstGeom prst="rect">
            <a:avLst/>
          </a:prstGeom>
        </p:spPr>
      </p:pic>
      <p:sp>
        <p:nvSpPr>
          <p:cNvPr id="14" name="Footer Placeholder 3">
            <a:extLst>
              <a:ext uri="{FF2B5EF4-FFF2-40B4-BE49-F238E27FC236}">
                <a16:creationId xmlns:a16="http://schemas.microsoft.com/office/drawing/2014/main" id="{AA9790AA-A6B5-47C6-A07D-2B0EA84456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5" name="Picture 14">
            <a:extLst>
              <a:ext uri="{FF2B5EF4-FFF2-40B4-BE49-F238E27FC236}">
                <a16:creationId xmlns:a16="http://schemas.microsoft.com/office/drawing/2014/main" id="{CC36E7E3-F3B7-4341-9133-DEA0411D96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24362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8"/>
            <a:ext cx="12166314" cy="6858000"/>
          </a:xfrm>
          <a:prstGeom prst="rect">
            <a:avLst/>
          </a:prstGeom>
        </p:spPr>
      </p:pic>
      <p:sp>
        <p:nvSpPr>
          <p:cNvPr id="6" name="TextBox 5"/>
          <p:cNvSpPr txBox="1"/>
          <p:nvPr/>
        </p:nvSpPr>
        <p:spPr>
          <a:xfrm>
            <a:off x="3835115" y="5500947"/>
            <a:ext cx="1007818" cy="461665"/>
          </a:xfrm>
          <a:prstGeom prst="rect">
            <a:avLst/>
          </a:prstGeom>
          <a:noFill/>
          <a:ln w="571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Public</a:t>
            </a:r>
          </a:p>
        </p:txBody>
      </p:sp>
      <p:sp>
        <p:nvSpPr>
          <p:cNvPr id="7" name="TextBox 6"/>
          <p:cNvSpPr txBox="1"/>
          <p:nvPr/>
        </p:nvSpPr>
        <p:spPr>
          <a:xfrm>
            <a:off x="7255647" y="5500946"/>
            <a:ext cx="1177153" cy="461665"/>
          </a:xfrm>
          <a:prstGeom prst="rect">
            <a:avLst/>
          </a:prstGeom>
          <a:noFill/>
          <a:ln w="57150">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Private</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2964384" y="5107642"/>
            <a:ext cx="738867" cy="108868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6629298" y="5129098"/>
            <a:ext cx="600663" cy="1205359"/>
          </a:xfrm>
          <a:prstGeom prst="rect">
            <a:avLst/>
          </a:prstGeom>
        </p:spPr>
      </p:pic>
      <p:sp>
        <p:nvSpPr>
          <p:cNvPr id="10" name="Footer Placeholder 3">
            <a:extLst>
              <a:ext uri="{FF2B5EF4-FFF2-40B4-BE49-F238E27FC236}">
                <a16:creationId xmlns:a16="http://schemas.microsoft.com/office/drawing/2014/main" id="{76476D1D-58D6-478C-963E-328076F7EDED}"/>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1" name="Picture 10">
            <a:extLst>
              <a:ext uri="{FF2B5EF4-FFF2-40B4-BE49-F238E27FC236}">
                <a16:creationId xmlns:a16="http://schemas.microsoft.com/office/drawing/2014/main" id="{6C6589DE-8207-465B-ACA6-94EE9C460E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pic>
        <p:nvPicPr>
          <p:cNvPr id="2" name="Picture 1">
            <a:extLst>
              <a:ext uri="{FF2B5EF4-FFF2-40B4-BE49-F238E27FC236}">
                <a16:creationId xmlns:a16="http://schemas.microsoft.com/office/drawing/2014/main" id="{20AC80C1-C5DD-8BBC-209B-3BDCF8E8FAF2}"/>
              </a:ext>
            </a:extLst>
          </p:cNvPr>
          <p:cNvPicPr>
            <a:picLocks noChangeAspect="1"/>
          </p:cNvPicPr>
          <p:nvPr/>
        </p:nvPicPr>
        <p:blipFill rotWithShape="1">
          <a:blip r:embed="rId7">
            <a:extLst>
              <a:ext uri="{28A0092B-C50C-407E-A947-70E740481C1C}">
                <a14:useLocalDpi xmlns:a14="http://schemas.microsoft.com/office/drawing/2010/main" val="0"/>
              </a:ext>
            </a:extLst>
          </a:blip>
          <a:srcRect l="7105" t="24006" r="50548" b="19076"/>
          <a:stretch/>
        </p:blipFill>
        <p:spPr>
          <a:xfrm>
            <a:off x="6929629" y="1318979"/>
            <a:ext cx="4323749" cy="3275818"/>
          </a:xfrm>
          <a:prstGeom prst="rect">
            <a:avLst/>
          </a:prstGeom>
        </p:spPr>
      </p:pic>
    </p:spTree>
    <p:extLst>
      <p:ext uri="{BB962C8B-B14F-4D97-AF65-F5344CB8AC3E}">
        <p14:creationId xmlns:p14="http://schemas.microsoft.com/office/powerpoint/2010/main" val="41643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10758"/>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5767759" y="3282156"/>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382382" y="1549642"/>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3713551" y="1945156"/>
            <a:ext cx="2146766" cy="229113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3884" t="2401" r="2915" b="19087"/>
          <a:stretch/>
        </p:blipFill>
        <p:spPr>
          <a:xfrm>
            <a:off x="8272827" y="2795352"/>
            <a:ext cx="2601159" cy="1572604"/>
          </a:xfrm>
          <a:prstGeom prst="rect">
            <a:avLst/>
          </a:prstGeom>
        </p:spPr>
      </p:pic>
      <p:sp>
        <p:nvSpPr>
          <p:cNvPr id="10"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1" name="Picture 10">
            <a:extLst>
              <a:ext uri="{FF2B5EF4-FFF2-40B4-BE49-F238E27FC236}">
                <a16:creationId xmlns:a16="http://schemas.microsoft.com/office/drawing/2014/main" id="{B2F55B28-B6B4-4E7B-8A50-E45918AB7B7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13406"/>
            <a:ext cx="1147800" cy="419100"/>
          </a:xfrm>
          <a:prstGeom prst="rect">
            <a:avLst/>
          </a:prstGeom>
        </p:spPr>
      </p:pic>
    </p:spTree>
    <p:extLst>
      <p:ext uri="{BB962C8B-B14F-4D97-AF65-F5344CB8AC3E}">
        <p14:creationId xmlns:p14="http://schemas.microsoft.com/office/powerpoint/2010/main" val="2887397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105" t="24006" r="50548" b="19076"/>
          <a:stretch/>
        </p:blipFill>
        <p:spPr>
          <a:xfrm>
            <a:off x="343536" y="1437206"/>
            <a:ext cx="3273298" cy="52424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249" y="692330"/>
            <a:ext cx="11298622" cy="6368893"/>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8171" t="6274" r="20556" b="65361"/>
          <a:stretch/>
        </p:blipFill>
        <p:spPr>
          <a:xfrm rot="14445642">
            <a:off x="3635465" y="1856144"/>
            <a:ext cx="2400613" cy="3404791"/>
          </a:xfrm>
          <a:prstGeom prst="rect">
            <a:avLst/>
          </a:prstGeom>
        </p:spPr>
      </p:pic>
      <p:sp>
        <p:nvSpPr>
          <p:cNvPr id="2" name="TextBox 1"/>
          <p:cNvSpPr txBox="1"/>
          <p:nvPr/>
        </p:nvSpPr>
        <p:spPr>
          <a:xfrm>
            <a:off x="1346857" y="218910"/>
            <a:ext cx="7887971" cy="954107"/>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Is it Okay to Share Private Information with Someone You Met Online?</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56124" r="12235" b="71687"/>
          <a:stretch/>
        </p:blipFill>
        <p:spPr>
          <a:xfrm>
            <a:off x="848997" y="1547393"/>
            <a:ext cx="2426334" cy="1223840"/>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5567" t="40329" r="7781" b="13909"/>
          <a:stretch/>
        </p:blipFill>
        <p:spPr>
          <a:xfrm>
            <a:off x="1196386" y="2869068"/>
            <a:ext cx="1618739" cy="1139264"/>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2041" t="-51358" r="59094" b="51358"/>
          <a:stretch/>
        </p:blipFill>
        <p:spPr>
          <a:xfrm>
            <a:off x="1101335" y="2341447"/>
            <a:ext cx="1941425" cy="281576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56588" r="8060" b="49794"/>
          <a:stretch/>
        </p:blipFill>
        <p:spPr>
          <a:xfrm>
            <a:off x="933826" y="5033853"/>
            <a:ext cx="1980030" cy="1585063"/>
          </a:xfrm>
          <a:prstGeom prst="rect">
            <a:avLst/>
          </a:prstGeom>
        </p:spPr>
      </p:pic>
      <p:sp>
        <p:nvSpPr>
          <p:cNvPr id="15" name="Footer Placeholder 3">
            <a:extLst>
              <a:ext uri="{FF2B5EF4-FFF2-40B4-BE49-F238E27FC236}">
                <a16:creationId xmlns:a16="http://schemas.microsoft.com/office/drawing/2014/main" id="{7CC5B738-CF98-4816-A9A4-9F5BDC4AFF41}"/>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6" name="Picture 15">
            <a:extLst>
              <a:ext uri="{FF2B5EF4-FFF2-40B4-BE49-F238E27FC236}">
                <a16:creationId xmlns:a16="http://schemas.microsoft.com/office/drawing/2014/main" id="{C088AB4E-5A10-4A80-8BA8-F8A5DFB3D5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345663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355" y="1122640"/>
            <a:ext cx="7443362" cy="575168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sp>
        <p:nvSpPr>
          <p:cNvPr id="2" name="TextBox 1"/>
          <p:cNvSpPr txBox="1"/>
          <p:nvPr/>
        </p:nvSpPr>
        <p:spPr>
          <a:xfrm>
            <a:off x="2060794" y="202648"/>
            <a:ext cx="6067206"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Getting Help</a:t>
            </a:r>
          </a:p>
        </p:txBody>
      </p:sp>
      <p:pic>
        <p:nvPicPr>
          <p:cNvPr id="7" name="Picture 6">
            <a:extLst>
              <a:ext uri="{FF2B5EF4-FFF2-40B4-BE49-F238E27FC236}">
                <a16:creationId xmlns:a16="http://schemas.microsoft.com/office/drawing/2014/main" id="{9BC9918D-14AD-48E7-B89C-E5AB9BAFE9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0" name="Footer Placeholder 3">
            <a:extLst>
              <a:ext uri="{FF2B5EF4-FFF2-40B4-BE49-F238E27FC236}">
                <a16:creationId xmlns:a16="http://schemas.microsoft.com/office/drawing/2014/main" id="{538893D9-3888-4D6C-B8D9-350578ADC116}"/>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837553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9"/>
          <a:stretch/>
        </p:blipFill>
        <p:spPr>
          <a:xfrm>
            <a:off x="0" y="-173154"/>
            <a:ext cx="12308890" cy="7042729"/>
          </a:xfrm>
          <a:prstGeom prst="rect">
            <a:avLst/>
          </a:prstGeom>
        </p:spPr>
      </p:pic>
      <p:pic>
        <p:nvPicPr>
          <p:cNvPr id="7" name="Picture 6">
            <a:extLst>
              <a:ext uri="{FF2B5EF4-FFF2-40B4-BE49-F238E27FC236}">
                <a16:creationId xmlns:a16="http://schemas.microsoft.com/office/drawing/2014/main" id="{9B0C66D9-84BC-457F-A9C1-DE9782AAA6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1" name="Footer Placeholder 3">
            <a:extLst>
              <a:ext uri="{FF2B5EF4-FFF2-40B4-BE49-F238E27FC236}">
                <a16:creationId xmlns:a16="http://schemas.microsoft.com/office/drawing/2014/main" id="{24FCD9CD-5F92-41AA-B71E-F596CBF1E592}"/>
              </a:ext>
            </a:extLst>
          </p:cNvPr>
          <p:cNvSpPr txBox="1">
            <a:spLocks/>
          </p:cNvSpPr>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450755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sp>
        <p:nvSpPr>
          <p:cNvPr id="19" name="TextBox 18"/>
          <p:cNvSpPr txBox="1"/>
          <p:nvPr/>
        </p:nvSpPr>
        <p:spPr>
          <a:xfrm>
            <a:off x="8631620" y="1171771"/>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What do you </a:t>
            </a:r>
          </a:p>
          <a:p>
            <a:pPr algn="ctr"/>
            <a:r>
              <a:rPr lang="en-US" sz="2800" dirty="0">
                <a:latin typeface="Tahoma" panose="020B0604030504040204" pitchFamily="34" charset="0"/>
                <a:ea typeface="Tahoma" panose="020B0604030504040204" pitchFamily="34" charset="0"/>
                <a:cs typeface="Tahoma" panose="020B0604030504040204" pitchFamily="34" charset="0"/>
              </a:rPr>
              <a:t>do online?</a:t>
            </a:r>
          </a:p>
        </p:txBody>
      </p:sp>
      <p:sp>
        <p:nvSpPr>
          <p:cNvPr id="20" name="TextBox 19"/>
          <p:cNvSpPr txBox="1"/>
          <p:nvPr/>
        </p:nvSpPr>
        <p:spPr>
          <a:xfrm>
            <a:off x="4305997" y="242720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Catfishing</a:t>
            </a:r>
          </a:p>
        </p:txBody>
      </p:sp>
      <p:sp>
        <p:nvSpPr>
          <p:cNvPr id="21" name="TextBox 20"/>
          <p:cNvSpPr txBox="1"/>
          <p:nvPr/>
        </p:nvSpPr>
        <p:spPr>
          <a:xfrm>
            <a:off x="3725536" y="4742190"/>
            <a:ext cx="434798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Creating an online profile</a:t>
            </a:r>
          </a:p>
        </p:txBody>
      </p:sp>
      <p:sp>
        <p:nvSpPr>
          <p:cNvPr id="22" name="TextBox 21"/>
          <p:cNvSpPr txBox="1"/>
          <p:nvPr/>
        </p:nvSpPr>
        <p:spPr>
          <a:xfrm>
            <a:off x="7104968" y="5449442"/>
            <a:ext cx="4944584"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Social media </a:t>
            </a:r>
          </a:p>
          <a:p>
            <a:pPr algn="ctr"/>
            <a:r>
              <a:rPr lang="en-US" sz="2800" dirty="0">
                <a:latin typeface="Tahoma" panose="020B0604030504040204" pitchFamily="34" charset="0"/>
                <a:ea typeface="Tahoma" panose="020B0604030504040204" pitchFamily="34" charset="0"/>
                <a:cs typeface="Tahoma" panose="020B0604030504040204" pitchFamily="34" charset="0"/>
              </a:rPr>
              <a:t>privacy settings</a:t>
            </a: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3157" y="457782"/>
            <a:ext cx="3862796" cy="2177410"/>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12792" r="56200" b="43704"/>
          <a:stretch/>
        </p:blipFill>
        <p:spPr>
          <a:xfrm>
            <a:off x="2326528" y="1744053"/>
            <a:ext cx="1741562" cy="1782277"/>
          </a:xfrm>
          <a:prstGeom prst="rect">
            <a:avLst/>
          </a:prstGeom>
        </p:spPr>
      </p:pic>
      <p:sp>
        <p:nvSpPr>
          <p:cNvPr id="25" name="TextBox 24"/>
          <p:cNvSpPr txBox="1"/>
          <p:nvPr/>
        </p:nvSpPr>
        <p:spPr>
          <a:xfrm>
            <a:off x="4068090" y="3617350"/>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6" name="Picture 25"/>
          <p:cNvPicPr>
            <a:picLocks noChangeAspect="1"/>
          </p:cNvPicPr>
          <p:nvPr/>
        </p:nvPicPr>
        <p:blipFill>
          <a:blip r:embed="rId7"/>
          <a:stretch>
            <a:fillRect/>
          </a:stretch>
        </p:blipFill>
        <p:spPr>
          <a:xfrm>
            <a:off x="2374035" y="3356829"/>
            <a:ext cx="1694056" cy="1186374"/>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7056" y="4563198"/>
            <a:ext cx="2321466" cy="1308581"/>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1310" y="5265410"/>
            <a:ext cx="2812406" cy="1585318"/>
          </a:xfrm>
          <a:prstGeom prst="rect">
            <a:avLst/>
          </a:prstGeom>
        </p:spPr>
      </p:pic>
      <p:pic>
        <p:nvPicPr>
          <p:cNvPr id="29" name="Picture 28">
            <a:extLst>
              <a:ext uri="{FF2B5EF4-FFF2-40B4-BE49-F238E27FC236}">
                <a16:creationId xmlns:a16="http://schemas.microsoft.com/office/drawing/2014/main" id="{54872232-3B23-4E50-8B46-EBC0C1E7D06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30" name="Footer Placeholder 3">
            <a:extLst>
              <a:ext uri="{FF2B5EF4-FFF2-40B4-BE49-F238E27FC236}">
                <a16:creationId xmlns:a16="http://schemas.microsoft.com/office/drawing/2014/main" id="{56736F36-CC19-4B2D-90B9-00D2C90CAF6C}"/>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61126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16" y="129780"/>
            <a:ext cx="12000967" cy="6764796"/>
          </a:xfrm>
          <a:prstGeom prst="rect">
            <a:avLst/>
          </a:prstGeom>
        </p:spPr>
      </p:pic>
      <p:pic>
        <p:nvPicPr>
          <p:cNvPr id="8" name="Picture 7">
            <a:extLst>
              <a:ext uri="{FF2B5EF4-FFF2-40B4-BE49-F238E27FC236}">
                <a16:creationId xmlns:a16="http://schemas.microsoft.com/office/drawing/2014/main" id="{B2F63A8F-4768-46B1-92C7-4EE10810D4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9" name="Footer Placeholder 3">
            <a:extLst>
              <a:ext uri="{FF2B5EF4-FFF2-40B4-BE49-F238E27FC236}">
                <a16:creationId xmlns:a16="http://schemas.microsoft.com/office/drawing/2014/main" id="{C405F779-E692-42E0-A35C-11D1BEE2F1C2}"/>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48103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69764" b="63128"/>
          <a:stretch/>
        </p:blipFill>
        <p:spPr>
          <a:xfrm>
            <a:off x="6369829" y="1157990"/>
            <a:ext cx="3678624" cy="252871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0481" y="1553067"/>
            <a:ext cx="9199289" cy="518552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6769" r="8073" b="22092"/>
          <a:stretch/>
        </p:blipFill>
        <p:spPr>
          <a:xfrm>
            <a:off x="4308287" y="-21855"/>
            <a:ext cx="627531" cy="6772611"/>
          </a:xfrm>
          <a:prstGeom prst="rect">
            <a:avLst/>
          </a:prstGeom>
        </p:spPr>
      </p:pic>
      <p:sp>
        <p:nvSpPr>
          <p:cNvPr id="2" name="TextBox 1"/>
          <p:cNvSpPr txBox="1"/>
          <p:nvPr/>
        </p:nvSpPr>
        <p:spPr>
          <a:xfrm>
            <a:off x="6547767" y="3938685"/>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1" name="TextBox 20"/>
          <p:cNvSpPr txBox="1"/>
          <p:nvPr/>
        </p:nvSpPr>
        <p:spPr>
          <a:xfrm>
            <a:off x="7571876" y="698861"/>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Name</a:t>
            </a:r>
          </a:p>
        </p:txBody>
      </p:sp>
      <p:grpSp>
        <p:nvGrpSpPr>
          <p:cNvPr id="22" name="Group 21"/>
          <p:cNvGrpSpPr/>
          <p:nvPr/>
        </p:nvGrpSpPr>
        <p:grpSpPr>
          <a:xfrm>
            <a:off x="5288054" y="4944534"/>
            <a:ext cx="6020113" cy="1048796"/>
            <a:chOff x="1836954" y="3491605"/>
            <a:chExt cx="8518092" cy="1655058"/>
          </a:xfrm>
        </p:grpSpPr>
        <p:sp>
          <p:nvSpPr>
            <p:cNvPr id="23" name="Rectangle 22"/>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7" name="Title 1"/>
            <p:cNvSpPr txBox="1">
              <a:spLocks/>
            </p:cNvSpPr>
            <p:nvPr/>
          </p:nvSpPr>
          <p:spPr>
            <a:xfrm>
              <a:off x="370474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8"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7" name="Picture 16">
            <a:extLst>
              <a:ext uri="{FF2B5EF4-FFF2-40B4-BE49-F238E27FC236}">
                <a16:creationId xmlns:a16="http://schemas.microsoft.com/office/drawing/2014/main" id="{7F4125A2-5809-4558-BCA3-D78E0076E7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8" name="Footer Placeholder 3">
            <a:extLst>
              <a:ext uri="{FF2B5EF4-FFF2-40B4-BE49-F238E27FC236}">
                <a16:creationId xmlns:a16="http://schemas.microsoft.com/office/drawing/2014/main" id="{4990D546-50AD-4079-8DAE-BBA654EDFFE9}"/>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80375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053274" y="-123455"/>
            <a:ext cx="627531" cy="6772611"/>
          </a:xfrm>
          <a:prstGeom prst="rect">
            <a:avLst/>
          </a:prstGeom>
        </p:spPr>
      </p:pic>
      <p:grpSp>
        <p:nvGrpSpPr>
          <p:cNvPr id="2" name="Group 1"/>
          <p:cNvGrpSpPr/>
          <p:nvPr/>
        </p:nvGrpSpPr>
        <p:grpSpPr>
          <a:xfrm>
            <a:off x="7015348" y="4951823"/>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8917175" y="4951823"/>
              <a:ext cx="1054663" cy="1041507"/>
            </a:xfrm>
            <a:prstGeom prst="rect">
              <a:avLst/>
            </a:prstGeom>
          </p:spPr>
        </p:pic>
        <p:sp>
          <p:nvSpPr>
            <p:cNvPr id="16" name="Title 1"/>
            <p:cNvSpPr txBox="1">
              <a:spLocks/>
            </p:cNvSpPr>
            <p:nvPr/>
          </p:nvSpPr>
          <p:spPr>
            <a:xfrm>
              <a:off x="10048779" y="5162208"/>
              <a:ext cx="1081853" cy="69515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9" name="TextBox 18"/>
          <p:cNvSpPr txBox="1"/>
          <p:nvPr/>
        </p:nvSpPr>
        <p:spPr>
          <a:xfrm>
            <a:off x="6547767" y="3938685"/>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56124" r="12235" b="71687"/>
          <a:stretch/>
        </p:blipFill>
        <p:spPr>
          <a:xfrm>
            <a:off x="5065913" y="801884"/>
            <a:ext cx="6535217" cy="3296356"/>
          </a:xfrm>
          <a:prstGeom prst="rect">
            <a:avLst/>
          </a:prstGeom>
        </p:spPr>
      </p:pic>
      <p:sp>
        <p:nvSpPr>
          <p:cNvPr id="22" name="TextBox 21"/>
          <p:cNvSpPr txBox="1"/>
          <p:nvPr/>
        </p:nvSpPr>
        <p:spPr>
          <a:xfrm>
            <a:off x="7165547" y="714470"/>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Address</a:t>
            </a:r>
          </a:p>
        </p:txBody>
      </p:sp>
      <p:pic>
        <p:nvPicPr>
          <p:cNvPr id="15" name="Picture 14">
            <a:extLst>
              <a:ext uri="{FF2B5EF4-FFF2-40B4-BE49-F238E27FC236}">
                <a16:creationId xmlns:a16="http://schemas.microsoft.com/office/drawing/2014/main" id="{BD585BFF-F7AA-45B8-8FA7-1A4ED38D1C1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0" name="Footer Placeholder 3">
            <a:extLst>
              <a:ext uri="{FF2B5EF4-FFF2-40B4-BE49-F238E27FC236}">
                <a16:creationId xmlns:a16="http://schemas.microsoft.com/office/drawing/2014/main" id="{438EDBA6-DE77-4AA1-A98F-69D9BF23BCA6}"/>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80288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053274" y="-123455"/>
            <a:ext cx="627531" cy="6772611"/>
          </a:xfrm>
          <a:prstGeom prst="rect">
            <a:avLst/>
          </a:prstGeom>
        </p:spPr>
      </p:pic>
      <p:grpSp>
        <p:nvGrpSpPr>
          <p:cNvPr id="2" name="Group 1"/>
          <p:cNvGrpSpPr/>
          <p:nvPr/>
        </p:nvGrpSpPr>
        <p:grpSpPr>
          <a:xfrm>
            <a:off x="6952042" y="4896405"/>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8917175" y="4951823"/>
              <a:ext cx="1054663" cy="1041507"/>
            </a:xfrm>
            <a:prstGeom prst="rect">
              <a:avLst/>
            </a:prstGeom>
          </p:spPr>
        </p:pic>
        <p:sp>
          <p:nvSpPr>
            <p:cNvPr id="16" name="Title 1"/>
            <p:cNvSpPr txBox="1">
              <a:spLocks/>
            </p:cNvSpPr>
            <p:nvPr/>
          </p:nvSpPr>
          <p:spPr>
            <a:xfrm>
              <a:off x="10048779" y="5162208"/>
              <a:ext cx="1081853" cy="69515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20" name="TextBox 19"/>
          <p:cNvSpPr txBox="1"/>
          <p:nvPr/>
        </p:nvSpPr>
        <p:spPr>
          <a:xfrm>
            <a:off x="6467588" y="4113656"/>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2" name="TextBox 21"/>
          <p:cNvSpPr txBox="1"/>
          <p:nvPr/>
        </p:nvSpPr>
        <p:spPr>
          <a:xfrm>
            <a:off x="6145273" y="498996"/>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Where You Work</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42667" r="51682" b="16381"/>
          <a:stretch/>
        </p:blipFill>
        <p:spPr>
          <a:xfrm>
            <a:off x="5272502" y="1281745"/>
            <a:ext cx="5878506" cy="2808514"/>
          </a:xfrm>
          <a:prstGeom prst="rect">
            <a:avLst/>
          </a:prstGeom>
        </p:spPr>
      </p:pic>
      <p:pic>
        <p:nvPicPr>
          <p:cNvPr id="15" name="Picture 14">
            <a:extLst>
              <a:ext uri="{FF2B5EF4-FFF2-40B4-BE49-F238E27FC236}">
                <a16:creationId xmlns:a16="http://schemas.microsoft.com/office/drawing/2014/main" id="{F28EE6AC-694F-4ADC-88B6-D24B332F2A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7" name="Footer Placeholder 3">
            <a:extLst>
              <a:ext uri="{FF2B5EF4-FFF2-40B4-BE49-F238E27FC236}">
                <a16:creationId xmlns:a16="http://schemas.microsoft.com/office/drawing/2014/main" id="{5983E82F-9391-4A40-9732-8D15D7432584}"/>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88916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053274" y="-123455"/>
            <a:ext cx="627531" cy="6772611"/>
          </a:xfrm>
          <a:prstGeom prst="rect">
            <a:avLst/>
          </a:prstGeom>
        </p:spPr>
      </p:pic>
      <p:grpSp>
        <p:nvGrpSpPr>
          <p:cNvPr id="2" name="Group 1"/>
          <p:cNvGrpSpPr/>
          <p:nvPr/>
        </p:nvGrpSpPr>
        <p:grpSpPr>
          <a:xfrm>
            <a:off x="7033727" y="4894230"/>
            <a:ext cx="2519427" cy="1039974"/>
            <a:chOff x="5288054" y="4944534"/>
            <a:chExt cx="2519427" cy="1039974"/>
          </a:xfrm>
        </p:grpSpPr>
        <p:sp>
          <p:nvSpPr>
            <p:cNvPr id="11" name="Rectangle 10"/>
            <p:cNvSpPr/>
            <p:nvPr/>
          </p:nvSpPr>
          <p:spPr>
            <a:xfrm>
              <a:off x="5288054" y="4944534"/>
              <a:ext cx="2519427" cy="1039974"/>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5380893" y="4944534"/>
              <a:ext cx="1258207" cy="1039974"/>
            </a:xfrm>
            <a:prstGeom prst="rect">
              <a:avLst/>
            </a:prstGeom>
          </p:spPr>
        </p:pic>
        <p:sp>
          <p:nvSpPr>
            <p:cNvPr id="15" name="Title 1"/>
            <p:cNvSpPr txBox="1">
              <a:spLocks/>
            </p:cNvSpPr>
            <p:nvPr/>
          </p:nvSpPr>
          <p:spPr>
            <a:xfrm>
              <a:off x="6608107" y="5162208"/>
              <a:ext cx="1081853" cy="69515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18731" t="55638" r="55474" b="18189"/>
          <a:stretch/>
        </p:blipFill>
        <p:spPr>
          <a:xfrm>
            <a:off x="6180257" y="1345366"/>
            <a:ext cx="4747033" cy="2715030"/>
          </a:xfrm>
          <a:prstGeom prst="rect">
            <a:avLst/>
          </a:prstGeom>
        </p:spPr>
      </p:pic>
      <p:sp>
        <p:nvSpPr>
          <p:cNvPr id="20" name="TextBox 19"/>
          <p:cNvSpPr txBox="1"/>
          <p:nvPr/>
        </p:nvSpPr>
        <p:spPr>
          <a:xfrm>
            <a:off x="6547767" y="3938685"/>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1" name="TextBox 20"/>
          <p:cNvSpPr txBox="1"/>
          <p:nvPr/>
        </p:nvSpPr>
        <p:spPr>
          <a:xfrm>
            <a:off x="5915165" y="817300"/>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Your Favorite Color</a:t>
            </a:r>
          </a:p>
        </p:txBody>
      </p:sp>
      <p:pic>
        <p:nvPicPr>
          <p:cNvPr id="14" name="Picture 13">
            <a:extLst>
              <a:ext uri="{FF2B5EF4-FFF2-40B4-BE49-F238E27FC236}">
                <a16:creationId xmlns:a16="http://schemas.microsoft.com/office/drawing/2014/main" id="{81707FA9-3327-45CD-A62B-A4C5B02CDB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6" name="Footer Placeholder 3">
            <a:extLst>
              <a:ext uri="{FF2B5EF4-FFF2-40B4-BE49-F238E27FC236}">
                <a16:creationId xmlns:a16="http://schemas.microsoft.com/office/drawing/2014/main" id="{62F4EF85-E657-4D24-AA8D-348836FEBD7D}"/>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63192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983" y="1457254"/>
            <a:ext cx="9199289" cy="51855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631919" y="-123455"/>
            <a:ext cx="627531" cy="6772611"/>
          </a:xfrm>
          <a:prstGeom prst="rect">
            <a:avLst/>
          </a:prstGeom>
        </p:spPr>
      </p:pic>
      <p:grpSp>
        <p:nvGrpSpPr>
          <p:cNvPr id="2" name="Group 1"/>
          <p:cNvGrpSpPr/>
          <p:nvPr/>
        </p:nvGrpSpPr>
        <p:grpSpPr>
          <a:xfrm>
            <a:off x="7121151" y="5181767"/>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8917175" y="4951823"/>
              <a:ext cx="1054663" cy="1041507"/>
            </a:xfrm>
            <a:prstGeom prst="rect">
              <a:avLst/>
            </a:prstGeom>
          </p:spPr>
        </p:pic>
        <p:sp>
          <p:nvSpPr>
            <p:cNvPr id="16" name="Title 1"/>
            <p:cNvSpPr txBox="1">
              <a:spLocks/>
            </p:cNvSpPr>
            <p:nvPr/>
          </p:nvSpPr>
          <p:spPr>
            <a:xfrm>
              <a:off x="10048779" y="5162208"/>
              <a:ext cx="1081853" cy="69515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69578" r="4348" b="21810"/>
          <a:stretch/>
        </p:blipFill>
        <p:spPr>
          <a:xfrm>
            <a:off x="6902651" y="241562"/>
            <a:ext cx="2674351" cy="4520700"/>
          </a:xfrm>
          <a:prstGeom prst="rect">
            <a:avLst/>
          </a:prstGeom>
        </p:spPr>
      </p:pic>
      <p:sp>
        <p:nvSpPr>
          <p:cNvPr id="20" name="TextBox 19"/>
          <p:cNvSpPr txBox="1"/>
          <p:nvPr/>
        </p:nvSpPr>
        <p:spPr>
          <a:xfrm>
            <a:off x="6609904" y="4391788"/>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1" name="TextBox 20"/>
          <p:cNvSpPr txBox="1"/>
          <p:nvPr/>
        </p:nvSpPr>
        <p:spPr>
          <a:xfrm>
            <a:off x="6547766" y="53365"/>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Phone Number</a:t>
            </a:r>
          </a:p>
        </p:txBody>
      </p:sp>
      <p:pic>
        <p:nvPicPr>
          <p:cNvPr id="15" name="Picture 14">
            <a:extLst>
              <a:ext uri="{FF2B5EF4-FFF2-40B4-BE49-F238E27FC236}">
                <a16:creationId xmlns:a16="http://schemas.microsoft.com/office/drawing/2014/main" id="{8AFFC8CD-C516-44A2-88FA-7F7AD668F3C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F587F108-251A-44BB-9D67-8FC342CE30AB}"/>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05664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508"/>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7872"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58" name="Group 57"/>
          <p:cNvGrpSpPr/>
          <p:nvPr/>
        </p:nvGrpSpPr>
        <p:grpSpPr>
          <a:xfrm>
            <a:off x="5799402" y="1225814"/>
            <a:ext cx="1974998" cy="1796229"/>
            <a:chOff x="9466432" y="3064165"/>
            <a:chExt cx="1974998" cy="1796229"/>
          </a:xfrm>
        </p:grpSpPr>
        <p:sp>
          <p:nvSpPr>
            <p:cNvPr id="59" name="TextBox 58"/>
            <p:cNvSpPr txBox="1"/>
            <p:nvPr/>
          </p:nvSpPr>
          <p:spPr>
            <a:xfrm>
              <a:off x="9466432" y="3075290"/>
              <a:ext cx="197499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Private</a:t>
              </a:r>
            </a:p>
          </p:txBody>
        </p:sp>
        <p:pic>
          <p:nvPicPr>
            <p:cNvPr id="62" name="Picture 6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85937" y="3064165"/>
              <a:ext cx="1801372" cy="1536195"/>
            </a:xfrm>
            <a:prstGeom prst="rect">
              <a:avLst/>
            </a:prstGeom>
          </p:spPr>
        </p:pic>
      </p:grpSp>
      <p:grpSp>
        <p:nvGrpSpPr>
          <p:cNvPr id="63" name="Group 62"/>
          <p:cNvGrpSpPr/>
          <p:nvPr/>
        </p:nvGrpSpPr>
        <p:grpSpPr>
          <a:xfrm>
            <a:off x="3532536" y="1232327"/>
            <a:ext cx="2108418" cy="1785104"/>
            <a:chOff x="7213202" y="3075290"/>
            <a:chExt cx="2108418" cy="1785104"/>
          </a:xfrm>
        </p:grpSpPr>
        <p:sp>
          <p:nvSpPr>
            <p:cNvPr id="64" name="TextBox 63"/>
            <p:cNvSpPr txBox="1"/>
            <p:nvPr/>
          </p:nvSpPr>
          <p:spPr>
            <a:xfrm>
              <a:off x="7213202" y="3075290"/>
              <a:ext cx="210841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Public</a:t>
              </a:r>
            </a:p>
          </p:txBody>
        </p:sp>
        <p:pic>
          <p:nvPicPr>
            <p:cNvPr id="65" name="Picture 6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57079" y="3121315"/>
              <a:ext cx="1641111" cy="1399526"/>
            </a:xfrm>
            <a:prstGeom prst="rect">
              <a:avLst/>
            </a:prstGeom>
          </p:spPr>
        </p:pic>
      </p:grpSp>
      <p:grpSp>
        <p:nvGrpSpPr>
          <p:cNvPr id="26" name="Group 25"/>
          <p:cNvGrpSpPr/>
          <p:nvPr/>
        </p:nvGrpSpPr>
        <p:grpSpPr>
          <a:xfrm>
            <a:off x="10003642" y="1242899"/>
            <a:ext cx="1974998" cy="1785104"/>
            <a:chOff x="-4430446" y="615697"/>
            <a:chExt cx="1974998" cy="1785104"/>
          </a:xfrm>
        </p:grpSpPr>
        <p:sp>
          <p:nvSpPr>
            <p:cNvPr id="67" name="TextBox 66"/>
            <p:cNvSpPr txBox="1"/>
            <p:nvPr/>
          </p:nvSpPr>
          <p:spPr>
            <a:xfrm>
              <a:off x="-4430446" y="615697"/>
              <a:ext cx="197499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Catfishing</a:t>
              </a:r>
            </a:p>
          </p:txBody>
        </p:sp>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248048" y="664789"/>
              <a:ext cx="1610201" cy="1373166"/>
            </a:xfrm>
            <a:prstGeom prst="rect">
              <a:avLst/>
            </a:prstGeom>
          </p:spPr>
        </p:pic>
      </p:grpSp>
      <p:grpSp>
        <p:nvGrpSpPr>
          <p:cNvPr id="27" name="Group 26"/>
          <p:cNvGrpSpPr/>
          <p:nvPr/>
        </p:nvGrpSpPr>
        <p:grpSpPr>
          <a:xfrm>
            <a:off x="3536802" y="3113760"/>
            <a:ext cx="2104152" cy="1785104"/>
            <a:chOff x="-4792012" y="3479752"/>
            <a:chExt cx="2104152" cy="1785104"/>
          </a:xfrm>
        </p:grpSpPr>
        <p:sp>
          <p:nvSpPr>
            <p:cNvPr id="70" name="TextBox 69"/>
            <p:cNvSpPr txBox="1"/>
            <p:nvPr/>
          </p:nvSpPr>
          <p:spPr>
            <a:xfrm>
              <a:off x="-4792012" y="3479752"/>
              <a:ext cx="2104152"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Videogame</a:t>
              </a:r>
            </a:p>
          </p:txBody>
        </p:sp>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463383" y="3633284"/>
              <a:ext cx="1546824" cy="1319119"/>
            </a:xfrm>
            <a:prstGeom prst="rect">
              <a:avLst/>
            </a:prstGeom>
          </p:spPr>
        </p:pic>
      </p:grpSp>
      <p:grpSp>
        <p:nvGrpSpPr>
          <p:cNvPr id="84" name="Group 83"/>
          <p:cNvGrpSpPr/>
          <p:nvPr/>
        </p:nvGrpSpPr>
        <p:grpSpPr>
          <a:xfrm>
            <a:off x="10008577" y="3116229"/>
            <a:ext cx="1974998" cy="1785104"/>
            <a:chOff x="-2345915" y="4775323"/>
            <a:chExt cx="1974998" cy="1785104"/>
          </a:xfrm>
        </p:grpSpPr>
        <p:sp>
          <p:nvSpPr>
            <p:cNvPr id="73" name="TextBox 72"/>
            <p:cNvSpPr txBox="1"/>
            <p:nvPr/>
          </p:nvSpPr>
          <p:spPr>
            <a:xfrm>
              <a:off x="-2345915" y="4775323"/>
              <a:ext cx="197499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Social media</a:t>
              </a:r>
            </a:p>
          </p:txBody>
        </p:sp>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58118" y="4807407"/>
              <a:ext cx="1645279" cy="1403080"/>
            </a:xfrm>
            <a:prstGeom prst="rect">
              <a:avLst/>
            </a:prstGeom>
          </p:spPr>
        </p:pic>
      </p:grpSp>
      <p:grpSp>
        <p:nvGrpSpPr>
          <p:cNvPr id="28" name="Group 27"/>
          <p:cNvGrpSpPr/>
          <p:nvPr/>
        </p:nvGrpSpPr>
        <p:grpSpPr>
          <a:xfrm>
            <a:off x="5818942" y="3114041"/>
            <a:ext cx="1974998" cy="1785104"/>
            <a:chOff x="12723874" y="4621957"/>
            <a:chExt cx="1974998" cy="1785104"/>
          </a:xfrm>
        </p:grpSpPr>
        <p:sp>
          <p:nvSpPr>
            <p:cNvPr id="76" name="TextBox 75"/>
            <p:cNvSpPr txBox="1"/>
            <p:nvPr/>
          </p:nvSpPr>
          <p:spPr>
            <a:xfrm>
              <a:off x="12723874" y="4621957"/>
              <a:ext cx="197499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Email</a:t>
              </a:r>
            </a:p>
          </p:txBody>
        </p:sp>
        <p:pic>
          <p:nvPicPr>
            <p:cNvPr id="22" name="Picture 2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988737" y="4711066"/>
              <a:ext cx="1639970" cy="1398553"/>
            </a:xfrm>
            <a:prstGeom prst="rect">
              <a:avLst/>
            </a:prstGeom>
          </p:spPr>
        </p:pic>
      </p:grpSp>
      <p:grpSp>
        <p:nvGrpSpPr>
          <p:cNvPr id="29" name="Group 28"/>
          <p:cNvGrpSpPr/>
          <p:nvPr/>
        </p:nvGrpSpPr>
        <p:grpSpPr>
          <a:xfrm>
            <a:off x="7911000" y="3116805"/>
            <a:ext cx="1974998" cy="1785104"/>
            <a:chOff x="14753266" y="1703778"/>
            <a:chExt cx="1974998" cy="1785104"/>
          </a:xfrm>
        </p:grpSpPr>
        <p:sp>
          <p:nvSpPr>
            <p:cNvPr id="79" name="TextBox 78"/>
            <p:cNvSpPr txBox="1"/>
            <p:nvPr/>
          </p:nvSpPr>
          <p:spPr>
            <a:xfrm>
              <a:off x="14753266" y="1703778"/>
              <a:ext cx="197499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Texting</a:t>
              </a:r>
            </a:p>
          </p:txBody>
        </p:sp>
        <p:pic>
          <p:nvPicPr>
            <p:cNvPr id="21" name="Picture 2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990273" y="1774049"/>
              <a:ext cx="1511581" cy="1289064"/>
            </a:xfrm>
            <a:prstGeom prst="rect">
              <a:avLst/>
            </a:prstGeom>
          </p:spPr>
        </p:pic>
      </p:grpSp>
      <p:grpSp>
        <p:nvGrpSpPr>
          <p:cNvPr id="25" name="Group 24"/>
          <p:cNvGrpSpPr/>
          <p:nvPr/>
        </p:nvGrpSpPr>
        <p:grpSpPr>
          <a:xfrm>
            <a:off x="7905243" y="1237021"/>
            <a:ext cx="1974998" cy="1785104"/>
            <a:chOff x="15683757" y="4297584"/>
            <a:chExt cx="1974998" cy="1785104"/>
          </a:xfrm>
        </p:grpSpPr>
        <p:sp>
          <p:nvSpPr>
            <p:cNvPr id="82" name="TextBox 81"/>
            <p:cNvSpPr txBox="1"/>
            <p:nvPr/>
          </p:nvSpPr>
          <p:spPr>
            <a:xfrm>
              <a:off x="15683757" y="4297584"/>
              <a:ext cx="197499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Watch videos</a:t>
              </a:r>
            </a:p>
          </p:txBody>
        </p:sp>
        <p:pic>
          <p:nvPicPr>
            <p:cNvPr id="20" name="Picture 1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782930" y="4324521"/>
              <a:ext cx="1801372" cy="1536195"/>
            </a:xfrm>
            <a:prstGeom prst="rect">
              <a:avLst/>
            </a:prstGeom>
          </p:spPr>
        </p:pic>
      </p:grpSp>
      <p:pic>
        <p:nvPicPr>
          <p:cNvPr id="69" name="Picture 68">
            <a:extLst>
              <a:ext uri="{FF2B5EF4-FFF2-40B4-BE49-F238E27FC236}">
                <a16:creationId xmlns:a16="http://schemas.microsoft.com/office/drawing/2014/main" id="{29ED6250-845D-49D7-B508-7D53DD18B713}"/>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053274" y="-123455"/>
            <a:ext cx="627531" cy="6772611"/>
          </a:xfrm>
          <a:prstGeom prst="rect">
            <a:avLst/>
          </a:prstGeom>
        </p:spPr>
      </p:pic>
      <p:grpSp>
        <p:nvGrpSpPr>
          <p:cNvPr id="2" name="Group 1"/>
          <p:cNvGrpSpPr/>
          <p:nvPr/>
        </p:nvGrpSpPr>
        <p:grpSpPr>
          <a:xfrm>
            <a:off x="7100435" y="4804073"/>
            <a:ext cx="2519427" cy="1041507"/>
            <a:chOff x="8788740" y="4951823"/>
            <a:chExt cx="2519427" cy="1041507"/>
          </a:xfrm>
        </p:grpSpPr>
        <p:sp>
          <p:nvSpPr>
            <p:cNvPr id="13" name="Rectangle 12"/>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8917175" y="4951823"/>
              <a:ext cx="1054663" cy="1041507"/>
            </a:xfrm>
            <a:prstGeom prst="rect">
              <a:avLst/>
            </a:prstGeom>
          </p:spPr>
        </p:pic>
        <p:sp>
          <p:nvSpPr>
            <p:cNvPr id="17" name="Title 1"/>
            <p:cNvSpPr txBox="1">
              <a:spLocks/>
            </p:cNvSpPr>
            <p:nvPr/>
          </p:nvSpPr>
          <p:spPr>
            <a:xfrm>
              <a:off x="10048779" y="5162208"/>
              <a:ext cx="1081853" cy="69515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55567" t="40329" r="7781" b="13909"/>
          <a:stretch/>
        </p:blipFill>
        <p:spPr>
          <a:xfrm>
            <a:off x="6130594" y="1084572"/>
            <a:ext cx="4459111" cy="3138311"/>
          </a:xfrm>
          <a:prstGeom prst="rect">
            <a:avLst/>
          </a:prstGeom>
        </p:spPr>
      </p:pic>
      <p:sp>
        <p:nvSpPr>
          <p:cNvPr id="21" name="TextBox 20"/>
          <p:cNvSpPr txBox="1"/>
          <p:nvPr/>
        </p:nvSpPr>
        <p:spPr>
          <a:xfrm>
            <a:off x="6547767" y="3938685"/>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2" name="TextBox 21"/>
          <p:cNvSpPr txBox="1"/>
          <p:nvPr/>
        </p:nvSpPr>
        <p:spPr>
          <a:xfrm>
            <a:off x="6009996" y="503382"/>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Credit Card Number</a:t>
            </a:r>
          </a:p>
        </p:txBody>
      </p:sp>
      <p:pic>
        <p:nvPicPr>
          <p:cNvPr id="14" name="Picture 13">
            <a:extLst>
              <a:ext uri="{FF2B5EF4-FFF2-40B4-BE49-F238E27FC236}">
                <a16:creationId xmlns:a16="http://schemas.microsoft.com/office/drawing/2014/main" id="{8D30C303-FA9C-43E4-A5E8-65413C15CCA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6" name="Footer Placeholder 3">
            <a:extLst>
              <a:ext uri="{FF2B5EF4-FFF2-40B4-BE49-F238E27FC236}">
                <a16:creationId xmlns:a16="http://schemas.microsoft.com/office/drawing/2014/main" id="{A9217524-B51D-478A-826D-F4B9B614F217}"/>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79794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720" y="1457254"/>
            <a:ext cx="9180595" cy="51855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536216" y="6118"/>
            <a:ext cx="627531" cy="6772611"/>
          </a:xfrm>
          <a:prstGeom prst="rect">
            <a:avLst/>
          </a:prstGeom>
        </p:spPr>
      </p:pic>
      <p:grpSp>
        <p:nvGrpSpPr>
          <p:cNvPr id="2" name="Group 1"/>
          <p:cNvGrpSpPr/>
          <p:nvPr/>
        </p:nvGrpSpPr>
        <p:grpSpPr>
          <a:xfrm>
            <a:off x="7090481" y="5238013"/>
            <a:ext cx="2519427" cy="1039974"/>
            <a:chOff x="5288054" y="4944534"/>
            <a:chExt cx="2519427" cy="1039974"/>
          </a:xfrm>
        </p:grpSpPr>
        <p:sp>
          <p:nvSpPr>
            <p:cNvPr id="11" name="Rectangle 10"/>
            <p:cNvSpPr/>
            <p:nvPr/>
          </p:nvSpPr>
          <p:spPr>
            <a:xfrm>
              <a:off x="5288054" y="4944534"/>
              <a:ext cx="2519427" cy="1039974"/>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5380893" y="4944534"/>
              <a:ext cx="1258207" cy="1039974"/>
            </a:xfrm>
            <a:prstGeom prst="rect">
              <a:avLst/>
            </a:prstGeom>
          </p:spPr>
        </p:pic>
        <p:sp>
          <p:nvSpPr>
            <p:cNvPr id="15" name="Title 1"/>
            <p:cNvSpPr txBox="1">
              <a:spLocks/>
            </p:cNvSpPr>
            <p:nvPr/>
          </p:nvSpPr>
          <p:spPr>
            <a:xfrm>
              <a:off x="6608107" y="5162208"/>
              <a:ext cx="1081853" cy="69515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27844" t="20828" r="26718" b="24390"/>
          <a:stretch/>
        </p:blipFill>
        <p:spPr>
          <a:xfrm>
            <a:off x="6332128" y="1540726"/>
            <a:ext cx="4194242" cy="2850456"/>
          </a:xfrm>
          <a:prstGeom prst="rect">
            <a:avLst/>
          </a:prstGeom>
        </p:spPr>
      </p:pic>
      <p:sp>
        <p:nvSpPr>
          <p:cNvPr id="20" name="TextBox 19"/>
          <p:cNvSpPr txBox="1"/>
          <p:nvPr/>
        </p:nvSpPr>
        <p:spPr>
          <a:xfrm>
            <a:off x="6697669" y="4470297"/>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1" name="TextBox 20"/>
          <p:cNvSpPr txBox="1"/>
          <p:nvPr/>
        </p:nvSpPr>
        <p:spPr>
          <a:xfrm>
            <a:off x="5664933" y="396491"/>
            <a:ext cx="5370525"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Picture of a Person Smiling at the Camera</a:t>
            </a:r>
          </a:p>
        </p:txBody>
      </p:sp>
      <p:pic>
        <p:nvPicPr>
          <p:cNvPr id="14" name="Picture 13">
            <a:extLst>
              <a:ext uri="{FF2B5EF4-FFF2-40B4-BE49-F238E27FC236}">
                <a16:creationId xmlns:a16="http://schemas.microsoft.com/office/drawing/2014/main" id="{DCC3B673-B82E-4EF3-BCEE-3E25C3788C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6" name="Footer Placeholder 3">
            <a:extLst>
              <a:ext uri="{FF2B5EF4-FFF2-40B4-BE49-F238E27FC236}">
                <a16:creationId xmlns:a16="http://schemas.microsoft.com/office/drawing/2014/main" id="{B709E55C-0A08-4B76-8A3A-BD24C15003FD}"/>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7921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929" y="1457254"/>
            <a:ext cx="9199289" cy="51855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358423" y="-129832"/>
            <a:ext cx="627531" cy="6772611"/>
          </a:xfrm>
          <a:prstGeom prst="rect">
            <a:avLst/>
          </a:prstGeom>
        </p:spPr>
      </p:pic>
      <p:grpSp>
        <p:nvGrpSpPr>
          <p:cNvPr id="2" name="Group 1"/>
          <p:cNvGrpSpPr/>
          <p:nvPr/>
        </p:nvGrpSpPr>
        <p:grpSpPr>
          <a:xfrm>
            <a:off x="7113925" y="4832021"/>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8917175" y="4951823"/>
              <a:ext cx="1054663" cy="1041507"/>
            </a:xfrm>
            <a:prstGeom prst="rect">
              <a:avLst/>
            </a:prstGeom>
          </p:spPr>
        </p:pic>
        <p:sp>
          <p:nvSpPr>
            <p:cNvPr id="16" name="Title 1"/>
            <p:cNvSpPr txBox="1">
              <a:spLocks/>
            </p:cNvSpPr>
            <p:nvPr/>
          </p:nvSpPr>
          <p:spPr>
            <a:xfrm>
              <a:off x="10048779" y="5162208"/>
              <a:ext cx="1081853" cy="69515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2041" t="-51358" r="59094" b="51358"/>
          <a:stretch/>
        </p:blipFill>
        <p:spPr>
          <a:xfrm>
            <a:off x="6131421" y="-2801607"/>
            <a:ext cx="4728490" cy="6858000"/>
          </a:xfrm>
          <a:prstGeom prst="rect">
            <a:avLst/>
          </a:prstGeom>
        </p:spPr>
      </p:pic>
      <p:sp>
        <p:nvSpPr>
          <p:cNvPr id="20" name="TextBox 19"/>
          <p:cNvSpPr txBox="1"/>
          <p:nvPr/>
        </p:nvSpPr>
        <p:spPr>
          <a:xfrm>
            <a:off x="6547767" y="3938685"/>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1" name="TextBox 20"/>
          <p:cNvSpPr txBox="1"/>
          <p:nvPr/>
        </p:nvSpPr>
        <p:spPr>
          <a:xfrm>
            <a:off x="5526123" y="397723"/>
            <a:ext cx="5695033"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Social Security Number</a:t>
            </a:r>
          </a:p>
        </p:txBody>
      </p:sp>
      <p:pic>
        <p:nvPicPr>
          <p:cNvPr id="15" name="Picture 14">
            <a:extLst>
              <a:ext uri="{FF2B5EF4-FFF2-40B4-BE49-F238E27FC236}">
                <a16:creationId xmlns:a16="http://schemas.microsoft.com/office/drawing/2014/main" id="{A0F3007D-88C0-4938-B0EE-598F090397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6881E69E-08DE-4BF9-B201-6020AC32BC27}"/>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2029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938" y="1457254"/>
            <a:ext cx="9199289" cy="51855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545930" y="12656"/>
            <a:ext cx="627531" cy="6772611"/>
          </a:xfrm>
          <a:prstGeom prst="rect">
            <a:avLst/>
          </a:prstGeom>
        </p:spPr>
      </p:pic>
      <p:grpSp>
        <p:nvGrpSpPr>
          <p:cNvPr id="2" name="Group 1"/>
          <p:cNvGrpSpPr/>
          <p:nvPr/>
        </p:nvGrpSpPr>
        <p:grpSpPr>
          <a:xfrm>
            <a:off x="7269060" y="5231318"/>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8917175" y="4951823"/>
              <a:ext cx="1054663" cy="1041507"/>
            </a:xfrm>
            <a:prstGeom prst="rect">
              <a:avLst/>
            </a:prstGeom>
          </p:spPr>
        </p:pic>
        <p:sp>
          <p:nvSpPr>
            <p:cNvPr id="16" name="Title 1"/>
            <p:cNvSpPr txBox="1">
              <a:spLocks/>
            </p:cNvSpPr>
            <p:nvPr/>
          </p:nvSpPr>
          <p:spPr>
            <a:xfrm>
              <a:off x="10048779" y="5162208"/>
              <a:ext cx="1081853" cy="69515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6716" y="1225894"/>
            <a:ext cx="6286892" cy="3543843"/>
          </a:xfrm>
          <a:prstGeom prst="rect">
            <a:avLst/>
          </a:prstGeom>
        </p:spPr>
      </p:pic>
      <p:sp>
        <p:nvSpPr>
          <p:cNvPr id="20" name="TextBox 19"/>
          <p:cNvSpPr txBox="1"/>
          <p:nvPr/>
        </p:nvSpPr>
        <p:spPr>
          <a:xfrm>
            <a:off x="6661093" y="4299428"/>
            <a:ext cx="3958139"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1" name="TextBox 20"/>
          <p:cNvSpPr txBox="1"/>
          <p:nvPr/>
        </p:nvSpPr>
        <p:spPr>
          <a:xfrm>
            <a:off x="5311963" y="171470"/>
            <a:ext cx="6092099"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Picture of a Person Flipping Off the Camera</a:t>
            </a:r>
          </a:p>
        </p:txBody>
      </p:sp>
      <p:pic>
        <p:nvPicPr>
          <p:cNvPr id="15" name="Picture 14">
            <a:extLst>
              <a:ext uri="{FF2B5EF4-FFF2-40B4-BE49-F238E27FC236}">
                <a16:creationId xmlns:a16="http://schemas.microsoft.com/office/drawing/2014/main" id="{E169CF54-936D-4150-B2A7-F09C6B490F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92D7C0E1-A291-45CB-A264-BBE1798D8C67}"/>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
        <p:nvSpPr>
          <p:cNvPr id="4" name="Oval 3">
            <a:extLst>
              <a:ext uri="{FF2B5EF4-FFF2-40B4-BE49-F238E27FC236}">
                <a16:creationId xmlns:a16="http://schemas.microsoft.com/office/drawing/2014/main" id="{2170C372-9A82-A20F-D7A3-1C43539BC962}"/>
              </a:ext>
            </a:extLst>
          </p:cNvPr>
          <p:cNvSpPr/>
          <p:nvPr/>
        </p:nvSpPr>
        <p:spPr>
          <a:xfrm>
            <a:off x="7401647" y="1729375"/>
            <a:ext cx="542637" cy="894262"/>
          </a:xfrm>
          <a:prstGeom prst="ellipse">
            <a:avLst/>
          </a:prstGeom>
          <a:solidFill>
            <a:schemeClr val="bg1">
              <a:lumMod val="95000"/>
            </a:schemeClr>
          </a:solidFill>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82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485" y="1536908"/>
            <a:ext cx="9199289" cy="5185525"/>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217658" y="85389"/>
            <a:ext cx="627531" cy="6772611"/>
          </a:xfrm>
          <a:prstGeom prst="rect">
            <a:avLst/>
          </a:prstGeom>
        </p:spPr>
      </p:pic>
      <p:grpSp>
        <p:nvGrpSpPr>
          <p:cNvPr id="2" name="Group 1"/>
          <p:cNvGrpSpPr/>
          <p:nvPr/>
        </p:nvGrpSpPr>
        <p:grpSpPr>
          <a:xfrm>
            <a:off x="7114398" y="5298207"/>
            <a:ext cx="2519427" cy="1041507"/>
            <a:chOff x="8788740" y="4951823"/>
            <a:chExt cx="2519427" cy="1041507"/>
          </a:xfrm>
        </p:grpSpPr>
        <p:sp>
          <p:nvSpPr>
            <p:cNvPr id="25" name="Rectangle 24"/>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8917175" y="4951823"/>
              <a:ext cx="1054663" cy="1041507"/>
            </a:xfrm>
            <a:prstGeom prst="rect">
              <a:avLst/>
            </a:prstGeom>
          </p:spPr>
        </p:pic>
        <p:sp>
          <p:nvSpPr>
            <p:cNvPr id="29" name="Title 1"/>
            <p:cNvSpPr txBox="1">
              <a:spLocks/>
            </p:cNvSpPr>
            <p:nvPr/>
          </p:nvSpPr>
          <p:spPr>
            <a:xfrm>
              <a:off x="10048779" y="5162208"/>
              <a:ext cx="1081853" cy="69515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56588" r="8060" b="49794"/>
          <a:stretch/>
        </p:blipFill>
        <p:spPr>
          <a:xfrm>
            <a:off x="6242767" y="1179074"/>
            <a:ext cx="4301067" cy="3443111"/>
          </a:xfrm>
          <a:prstGeom prst="rect">
            <a:avLst/>
          </a:prstGeom>
        </p:spPr>
      </p:pic>
      <p:sp>
        <p:nvSpPr>
          <p:cNvPr id="16" name="TextBox 15"/>
          <p:cNvSpPr txBox="1"/>
          <p:nvPr/>
        </p:nvSpPr>
        <p:spPr>
          <a:xfrm>
            <a:off x="6608107" y="4435680"/>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17" name="TextBox 16"/>
          <p:cNvSpPr txBox="1"/>
          <p:nvPr/>
        </p:nvSpPr>
        <p:spPr>
          <a:xfrm>
            <a:off x="4963028" y="680848"/>
            <a:ext cx="6860546"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How Much Money You Have</a:t>
            </a:r>
          </a:p>
        </p:txBody>
      </p:sp>
      <p:pic>
        <p:nvPicPr>
          <p:cNvPr id="18" name="Picture 17">
            <a:extLst>
              <a:ext uri="{FF2B5EF4-FFF2-40B4-BE49-F238E27FC236}">
                <a16:creationId xmlns:a16="http://schemas.microsoft.com/office/drawing/2014/main" id="{0FF2E632-4834-43C4-B9F7-938EAA3EACE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3A6BF9BA-3815-46E7-AC0A-5D33282ED3B0}"/>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192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821" y="1534202"/>
            <a:ext cx="9199289" cy="51855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053274" y="-123455"/>
            <a:ext cx="627531" cy="6772611"/>
          </a:xfrm>
          <a:prstGeom prst="rect">
            <a:avLst/>
          </a:prstGeom>
        </p:spPr>
      </p:pic>
      <p:grpSp>
        <p:nvGrpSpPr>
          <p:cNvPr id="2" name="Group 1"/>
          <p:cNvGrpSpPr/>
          <p:nvPr/>
        </p:nvGrpSpPr>
        <p:grpSpPr>
          <a:xfrm>
            <a:off x="7107409" y="5372340"/>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8917175" y="4951823"/>
              <a:ext cx="1054663" cy="1041507"/>
            </a:xfrm>
            <a:prstGeom prst="rect">
              <a:avLst/>
            </a:prstGeom>
          </p:spPr>
        </p:pic>
        <p:sp>
          <p:nvSpPr>
            <p:cNvPr id="16" name="Title 1"/>
            <p:cNvSpPr txBox="1">
              <a:spLocks/>
            </p:cNvSpPr>
            <p:nvPr/>
          </p:nvSpPr>
          <p:spPr>
            <a:xfrm>
              <a:off x="10048779" y="5162208"/>
              <a:ext cx="1081853" cy="69515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9254" y="1727347"/>
            <a:ext cx="5095196" cy="2872099"/>
          </a:xfrm>
          <a:prstGeom prst="rect">
            <a:avLst/>
          </a:prstGeom>
        </p:spPr>
      </p:pic>
      <p:sp>
        <p:nvSpPr>
          <p:cNvPr id="20" name="TextBox 19"/>
          <p:cNvSpPr txBox="1"/>
          <p:nvPr/>
        </p:nvSpPr>
        <p:spPr>
          <a:xfrm>
            <a:off x="6513841" y="4686495"/>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1" name="TextBox 20"/>
          <p:cNvSpPr txBox="1"/>
          <p:nvPr/>
        </p:nvSpPr>
        <p:spPr>
          <a:xfrm>
            <a:off x="5469119" y="385875"/>
            <a:ext cx="5215467"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Comment Making Fun of Someone</a:t>
            </a:r>
          </a:p>
        </p:txBody>
      </p:sp>
      <p:pic>
        <p:nvPicPr>
          <p:cNvPr id="15" name="Picture 14">
            <a:extLst>
              <a:ext uri="{FF2B5EF4-FFF2-40B4-BE49-F238E27FC236}">
                <a16:creationId xmlns:a16="http://schemas.microsoft.com/office/drawing/2014/main" id="{3C9EB6BD-64BE-41AD-A277-1086BB8255C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0CD18567-BDC4-4867-BDDE-8D6439E4932B}"/>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26552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053274" y="-123455"/>
            <a:ext cx="627531" cy="6772611"/>
          </a:xfrm>
          <a:prstGeom prst="rect">
            <a:avLst/>
          </a:prstGeom>
        </p:spPr>
      </p:pic>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33206" t="3951" r="48329" b="63457"/>
          <a:stretch/>
        </p:blipFill>
        <p:spPr>
          <a:xfrm>
            <a:off x="6491153" y="894063"/>
            <a:ext cx="3555998" cy="3538128"/>
          </a:xfrm>
          <a:prstGeom prst="rect">
            <a:avLst/>
          </a:prstGeom>
        </p:spPr>
      </p:pic>
      <p:sp>
        <p:nvSpPr>
          <p:cNvPr id="27" name="TextBox 26"/>
          <p:cNvSpPr txBox="1"/>
          <p:nvPr/>
        </p:nvSpPr>
        <p:spPr>
          <a:xfrm>
            <a:off x="6542285" y="4392640"/>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8" name="TextBox 27"/>
          <p:cNvSpPr txBox="1"/>
          <p:nvPr/>
        </p:nvSpPr>
        <p:spPr>
          <a:xfrm>
            <a:off x="6823039" y="412198"/>
            <a:ext cx="2892227"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Birthday </a:t>
            </a:r>
          </a:p>
        </p:txBody>
      </p:sp>
      <p:grpSp>
        <p:nvGrpSpPr>
          <p:cNvPr id="29" name="Group 28"/>
          <p:cNvGrpSpPr/>
          <p:nvPr/>
        </p:nvGrpSpPr>
        <p:grpSpPr>
          <a:xfrm>
            <a:off x="5315709" y="5174934"/>
            <a:ext cx="6020113" cy="1048796"/>
            <a:chOff x="1836954" y="3491605"/>
            <a:chExt cx="8518092" cy="1655058"/>
          </a:xfrm>
        </p:grpSpPr>
        <p:sp>
          <p:nvSpPr>
            <p:cNvPr id="30" name="Rectangle 29"/>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rotWithShape="1">
            <a:blip r:embed="rId6"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34" name="Title 1"/>
            <p:cNvSpPr txBox="1">
              <a:spLocks/>
            </p:cNvSpPr>
            <p:nvPr/>
          </p:nvSpPr>
          <p:spPr>
            <a:xfrm>
              <a:off x="3704749" y="3835107"/>
              <a:ext cx="1530756" cy="1097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35" name="Title 1"/>
            <p:cNvSpPr txBox="1">
              <a:spLocks/>
            </p:cNvSpPr>
            <p:nvPr/>
          </p:nvSpPr>
          <p:spPr>
            <a:xfrm>
              <a:off x="857308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7" name="Picture 16">
            <a:extLst>
              <a:ext uri="{FF2B5EF4-FFF2-40B4-BE49-F238E27FC236}">
                <a16:creationId xmlns:a16="http://schemas.microsoft.com/office/drawing/2014/main" id="{F72BD078-25DF-4FD3-BA02-F95C12CC897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8" name="Footer Placeholder 3">
            <a:extLst>
              <a:ext uri="{FF2B5EF4-FFF2-40B4-BE49-F238E27FC236}">
                <a16:creationId xmlns:a16="http://schemas.microsoft.com/office/drawing/2014/main" id="{9D1917EE-4B74-4ADC-A136-DE3885391515}"/>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72896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177" y="1493110"/>
            <a:ext cx="9185833" cy="525905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164812" y="-129832"/>
            <a:ext cx="627531" cy="6772611"/>
          </a:xfrm>
          <a:prstGeom prst="rect">
            <a:avLst/>
          </a:prstGeom>
        </p:spPr>
      </p:pic>
      <p:grpSp>
        <p:nvGrpSpPr>
          <p:cNvPr id="3" name="Group 2"/>
          <p:cNvGrpSpPr/>
          <p:nvPr/>
        </p:nvGrpSpPr>
        <p:grpSpPr>
          <a:xfrm>
            <a:off x="7285659" y="5342454"/>
            <a:ext cx="2519427" cy="1041507"/>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8917175" y="4951823"/>
              <a:ext cx="2213457" cy="1041507"/>
              <a:chOff x="8917175" y="4951823"/>
              <a:chExt cx="2213457" cy="1041507"/>
            </a:xfrm>
          </p:grpSpPr>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8917175" y="4951823"/>
                <a:ext cx="1054663" cy="1041507"/>
              </a:xfrm>
              <a:prstGeom prst="rect">
                <a:avLst/>
              </a:prstGeom>
            </p:spPr>
          </p:pic>
          <p:sp>
            <p:nvSpPr>
              <p:cNvPr id="16" name="Title 1"/>
              <p:cNvSpPr txBox="1">
                <a:spLocks/>
              </p:cNvSpPr>
              <p:nvPr/>
            </p:nvSpPr>
            <p:spPr>
              <a:xfrm>
                <a:off x="10048779" y="5162208"/>
                <a:ext cx="1081853" cy="69515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6743" y="1340058"/>
            <a:ext cx="5960940" cy="3360107"/>
          </a:xfrm>
          <a:prstGeom prst="rect">
            <a:avLst/>
          </a:prstGeom>
        </p:spPr>
      </p:pic>
      <p:sp>
        <p:nvSpPr>
          <p:cNvPr id="20" name="TextBox 19"/>
          <p:cNvSpPr txBox="1"/>
          <p:nvPr/>
        </p:nvSpPr>
        <p:spPr>
          <a:xfrm>
            <a:off x="6859623" y="4643311"/>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1" name="TextBox 20"/>
          <p:cNvSpPr txBox="1"/>
          <p:nvPr/>
        </p:nvSpPr>
        <p:spPr>
          <a:xfrm>
            <a:off x="4792343" y="599106"/>
            <a:ext cx="7142769" cy="584775"/>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A Complaint About Your Teacher</a:t>
            </a:r>
          </a:p>
        </p:txBody>
      </p:sp>
      <p:pic>
        <p:nvPicPr>
          <p:cNvPr id="15" name="Picture 14">
            <a:extLst>
              <a:ext uri="{FF2B5EF4-FFF2-40B4-BE49-F238E27FC236}">
                <a16:creationId xmlns:a16="http://schemas.microsoft.com/office/drawing/2014/main" id="{B831D311-AD4C-4667-A5E5-0A1EE0EA9CB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977E2586-48B3-49CA-86D1-E0E0490B75B5}"/>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88982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0"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348" y="1463631"/>
            <a:ext cx="9199289" cy="51855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053274" y="-123455"/>
            <a:ext cx="627531" cy="6772611"/>
          </a:xfrm>
          <a:prstGeom prst="rect">
            <a:avLst/>
          </a:prstGeom>
        </p:spPr>
      </p:pic>
      <p:grpSp>
        <p:nvGrpSpPr>
          <p:cNvPr id="3" name="Group 2"/>
          <p:cNvGrpSpPr/>
          <p:nvPr/>
        </p:nvGrpSpPr>
        <p:grpSpPr>
          <a:xfrm>
            <a:off x="7061436" y="4861010"/>
            <a:ext cx="2519427" cy="1039974"/>
            <a:chOff x="5288054" y="4944534"/>
            <a:chExt cx="2519427" cy="1039974"/>
          </a:xfrm>
        </p:grpSpPr>
        <p:grpSp>
          <p:nvGrpSpPr>
            <p:cNvPr id="2" name="Group 1"/>
            <p:cNvGrpSpPr/>
            <p:nvPr/>
          </p:nvGrpSpPr>
          <p:grpSpPr>
            <a:xfrm>
              <a:off x="5288054" y="4944534"/>
              <a:ext cx="2519427" cy="1039974"/>
              <a:chOff x="5288054" y="4944534"/>
              <a:chExt cx="2519427" cy="1039974"/>
            </a:xfrm>
          </p:grpSpPr>
          <p:sp>
            <p:nvSpPr>
              <p:cNvPr id="11" name="Rectangle 10"/>
              <p:cNvSpPr/>
              <p:nvPr/>
            </p:nvSpPr>
            <p:spPr>
              <a:xfrm>
                <a:off x="5288054" y="4944534"/>
                <a:ext cx="2519427" cy="1039974"/>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6608107" y="5162208"/>
                <a:ext cx="1081853" cy="69515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5380893" y="4944534"/>
              <a:ext cx="1258207" cy="1039974"/>
            </a:xfrm>
            <a:prstGeom prst="rect">
              <a:avLst/>
            </a:prstGeom>
          </p:spPr>
        </p:pic>
      </p:gr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43691" b="57366"/>
          <a:stretch/>
        </p:blipFill>
        <p:spPr>
          <a:xfrm>
            <a:off x="5782948" y="1686847"/>
            <a:ext cx="5259068" cy="2244494"/>
          </a:xfrm>
          <a:prstGeom prst="rect">
            <a:avLst/>
          </a:prstGeom>
        </p:spPr>
      </p:pic>
      <p:sp>
        <p:nvSpPr>
          <p:cNvPr id="20" name="TextBox 19"/>
          <p:cNvSpPr txBox="1"/>
          <p:nvPr/>
        </p:nvSpPr>
        <p:spPr>
          <a:xfrm>
            <a:off x="6547767" y="4040178"/>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1" name="TextBox 20"/>
          <p:cNvSpPr txBox="1"/>
          <p:nvPr/>
        </p:nvSpPr>
        <p:spPr>
          <a:xfrm>
            <a:off x="6009996" y="925091"/>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Your Favorite Song</a:t>
            </a:r>
          </a:p>
        </p:txBody>
      </p:sp>
      <p:pic>
        <p:nvPicPr>
          <p:cNvPr id="16" name="Picture 15">
            <a:extLst>
              <a:ext uri="{FF2B5EF4-FFF2-40B4-BE49-F238E27FC236}">
                <a16:creationId xmlns:a16="http://schemas.microsoft.com/office/drawing/2014/main" id="{292823D9-2159-432A-A315-DB724127A2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7C570A0E-0C0B-4AE5-9973-0393626930DB}"/>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06852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575" y="1538899"/>
            <a:ext cx="9199289" cy="51855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053274" y="-123455"/>
            <a:ext cx="627531" cy="6772611"/>
          </a:xfrm>
          <a:prstGeom prst="rect">
            <a:avLst/>
          </a:prstGeom>
        </p:spPr>
      </p:pic>
      <p:grpSp>
        <p:nvGrpSpPr>
          <p:cNvPr id="2" name="Group 1"/>
          <p:cNvGrpSpPr/>
          <p:nvPr/>
        </p:nvGrpSpPr>
        <p:grpSpPr>
          <a:xfrm>
            <a:off x="6964714" y="5082734"/>
            <a:ext cx="2779149" cy="1266450"/>
            <a:chOff x="8788740" y="4951823"/>
            <a:chExt cx="2519427" cy="1041507"/>
          </a:xfrm>
        </p:grpSpPr>
        <p:sp>
          <p:nvSpPr>
            <p:cNvPr id="12" name="Rectangle 11"/>
            <p:cNvSpPr/>
            <p:nvPr/>
          </p:nvSpPr>
          <p:spPr>
            <a:xfrm>
              <a:off x="8788740" y="4953356"/>
              <a:ext cx="2519427" cy="1039974"/>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8917175" y="4951823"/>
              <a:ext cx="1054663" cy="1041507"/>
            </a:xfrm>
            <a:prstGeom prst="rect">
              <a:avLst/>
            </a:prstGeom>
          </p:spPr>
        </p:pic>
        <p:sp>
          <p:nvSpPr>
            <p:cNvPr id="16" name="Title 1"/>
            <p:cNvSpPr txBox="1">
              <a:spLocks/>
            </p:cNvSpPr>
            <p:nvPr/>
          </p:nvSpPr>
          <p:spPr>
            <a:xfrm>
              <a:off x="10048779" y="5162208"/>
              <a:ext cx="1081853" cy="69515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14740" t="48560" r="60021"/>
          <a:stretch/>
        </p:blipFill>
        <p:spPr>
          <a:xfrm>
            <a:off x="6819000" y="1129363"/>
            <a:ext cx="3070578" cy="3527778"/>
          </a:xfrm>
          <a:prstGeom prst="rect">
            <a:avLst/>
          </a:prstGeom>
        </p:spPr>
      </p:pic>
      <p:sp>
        <p:nvSpPr>
          <p:cNvPr id="20" name="TextBox 19"/>
          <p:cNvSpPr txBox="1"/>
          <p:nvPr/>
        </p:nvSpPr>
        <p:spPr>
          <a:xfrm>
            <a:off x="6673285" y="4391677"/>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21" name="TextBox 20"/>
          <p:cNvSpPr txBox="1"/>
          <p:nvPr/>
        </p:nvSpPr>
        <p:spPr>
          <a:xfrm>
            <a:off x="5376255" y="568471"/>
            <a:ext cx="578704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Check-in At Your House</a:t>
            </a:r>
          </a:p>
        </p:txBody>
      </p:sp>
      <p:pic>
        <p:nvPicPr>
          <p:cNvPr id="15" name="Picture 14">
            <a:extLst>
              <a:ext uri="{FF2B5EF4-FFF2-40B4-BE49-F238E27FC236}">
                <a16:creationId xmlns:a16="http://schemas.microsoft.com/office/drawing/2014/main" id="{B85F7F45-5B67-4301-A63A-AF4F90F9DAF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828143A1-2CDF-4571-ABE3-FDF3D16FADDC}"/>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68454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631620" y="1161013"/>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What do you </a:t>
            </a:r>
          </a:p>
          <a:p>
            <a:pPr algn="ctr"/>
            <a:r>
              <a:rPr lang="en-US" sz="2800" dirty="0">
                <a:latin typeface="Tahoma" panose="020B0604030504040204" pitchFamily="34" charset="0"/>
                <a:ea typeface="Tahoma" panose="020B0604030504040204" pitchFamily="34" charset="0"/>
                <a:cs typeface="Tahoma" panose="020B0604030504040204" pitchFamily="34" charset="0"/>
              </a:rPr>
              <a:t>do online?</a:t>
            </a:r>
          </a:p>
        </p:txBody>
      </p:sp>
      <p:sp>
        <p:nvSpPr>
          <p:cNvPr id="11" name="TextBox 10"/>
          <p:cNvSpPr txBox="1"/>
          <p:nvPr/>
        </p:nvSpPr>
        <p:spPr>
          <a:xfrm>
            <a:off x="4305997" y="242720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Catfishing</a:t>
            </a:r>
          </a:p>
        </p:txBody>
      </p:sp>
      <p:sp>
        <p:nvSpPr>
          <p:cNvPr id="12" name="TextBox 11"/>
          <p:cNvSpPr txBox="1"/>
          <p:nvPr/>
        </p:nvSpPr>
        <p:spPr>
          <a:xfrm>
            <a:off x="3725536" y="4742190"/>
            <a:ext cx="434798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Creating an online profile</a:t>
            </a:r>
          </a:p>
        </p:txBody>
      </p:sp>
      <p:sp>
        <p:nvSpPr>
          <p:cNvPr id="14" name="TextBox 13"/>
          <p:cNvSpPr txBox="1"/>
          <p:nvPr/>
        </p:nvSpPr>
        <p:spPr>
          <a:xfrm>
            <a:off x="7104968" y="5449442"/>
            <a:ext cx="4944584"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Social media </a:t>
            </a:r>
          </a:p>
          <a:p>
            <a:pPr algn="ctr"/>
            <a:r>
              <a:rPr lang="en-US" sz="2800" dirty="0">
                <a:latin typeface="Tahoma" panose="020B0604030504040204" pitchFamily="34" charset="0"/>
                <a:ea typeface="Tahoma" panose="020B0604030504040204" pitchFamily="34" charset="0"/>
                <a:cs typeface="Tahoma" panose="020B0604030504040204" pitchFamily="34" charset="0"/>
              </a:rPr>
              <a:t>privacy settings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3157" y="457782"/>
            <a:ext cx="3862796" cy="217741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2792" r="56200" b="43704"/>
          <a:stretch/>
        </p:blipFill>
        <p:spPr>
          <a:xfrm>
            <a:off x="2326528" y="1744053"/>
            <a:ext cx="1741562" cy="1782277"/>
          </a:xfrm>
          <a:prstGeom prst="rect">
            <a:avLst/>
          </a:prstGeom>
        </p:spPr>
      </p:pic>
      <p:sp>
        <p:nvSpPr>
          <p:cNvPr id="18" name="TextBox 17"/>
          <p:cNvSpPr txBox="1"/>
          <p:nvPr/>
        </p:nvSpPr>
        <p:spPr>
          <a:xfrm>
            <a:off x="4068090" y="3617350"/>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9" name="Picture 18"/>
          <p:cNvPicPr>
            <a:picLocks noChangeAspect="1"/>
          </p:cNvPicPr>
          <p:nvPr/>
        </p:nvPicPr>
        <p:blipFill>
          <a:blip r:embed="rId6"/>
          <a:stretch>
            <a:fillRect/>
          </a:stretch>
        </p:blipFill>
        <p:spPr>
          <a:xfrm>
            <a:off x="2374035" y="3356829"/>
            <a:ext cx="1694056" cy="1186374"/>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7056" y="4563198"/>
            <a:ext cx="2321466" cy="1308581"/>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1310" y="5265410"/>
            <a:ext cx="2812406" cy="1585318"/>
          </a:xfrm>
          <a:prstGeom prst="rect">
            <a:avLst/>
          </a:prstGeom>
        </p:spPr>
      </p:pic>
      <p:sp>
        <p:nvSpPr>
          <p:cNvPr id="22" name="Footer Placeholder 3">
            <a:extLst>
              <a:ext uri="{FF2B5EF4-FFF2-40B4-BE49-F238E27FC236}">
                <a16:creationId xmlns:a16="http://schemas.microsoft.com/office/drawing/2014/main" id="{2C82CF20-1921-437A-85C8-B410EBCB7FB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3" name="Picture 22">
            <a:extLst>
              <a:ext uri="{FF2B5EF4-FFF2-40B4-BE49-F238E27FC236}">
                <a16:creationId xmlns:a16="http://schemas.microsoft.com/office/drawing/2014/main" id="{85378E29-FBA6-4D33-82FA-36E164CDF37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832122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7983" y="-21855"/>
            <a:ext cx="2088777" cy="169433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79" y="1463631"/>
            <a:ext cx="9199289" cy="5185525"/>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a:off x="4053274" y="-123455"/>
            <a:ext cx="627531" cy="6772611"/>
          </a:xfrm>
          <a:prstGeom prst="rect">
            <a:avLst/>
          </a:prstGeom>
        </p:spPr>
      </p:pic>
      <p:grpSp>
        <p:nvGrpSpPr>
          <p:cNvPr id="2" name="Group 1"/>
          <p:cNvGrpSpPr/>
          <p:nvPr/>
        </p:nvGrpSpPr>
        <p:grpSpPr>
          <a:xfrm>
            <a:off x="7144563" y="5055370"/>
            <a:ext cx="2519427" cy="1039974"/>
            <a:chOff x="5288054" y="4944534"/>
            <a:chExt cx="2519427" cy="1039974"/>
          </a:xfrm>
        </p:grpSpPr>
        <p:sp>
          <p:nvSpPr>
            <p:cNvPr id="24" name="Rectangle 23"/>
            <p:cNvSpPr/>
            <p:nvPr/>
          </p:nvSpPr>
          <p:spPr>
            <a:xfrm>
              <a:off x="5288054" y="4944534"/>
              <a:ext cx="2519427" cy="1039974"/>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5380893" y="4944534"/>
              <a:ext cx="1258207" cy="1039974"/>
            </a:xfrm>
            <a:prstGeom prst="rect">
              <a:avLst/>
            </a:prstGeom>
          </p:spPr>
        </p:pic>
        <p:sp>
          <p:nvSpPr>
            <p:cNvPr id="28" name="Title 1"/>
            <p:cNvSpPr txBox="1">
              <a:spLocks/>
            </p:cNvSpPr>
            <p:nvPr/>
          </p:nvSpPr>
          <p:spPr>
            <a:xfrm>
              <a:off x="6608107" y="5162208"/>
              <a:ext cx="1081853" cy="69515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56403" t="50370" r="18916"/>
          <a:stretch/>
        </p:blipFill>
        <p:spPr>
          <a:xfrm>
            <a:off x="6786174" y="1003754"/>
            <a:ext cx="3498004" cy="3964843"/>
          </a:xfrm>
          <a:prstGeom prst="rect">
            <a:avLst/>
          </a:prstGeom>
        </p:spPr>
      </p:pic>
      <p:sp>
        <p:nvSpPr>
          <p:cNvPr id="16" name="TextBox 15"/>
          <p:cNvSpPr txBox="1"/>
          <p:nvPr/>
        </p:nvSpPr>
        <p:spPr>
          <a:xfrm>
            <a:off x="6673285" y="4243018"/>
            <a:ext cx="5215467"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Add to profile?</a:t>
            </a:r>
          </a:p>
        </p:txBody>
      </p:sp>
      <p:sp>
        <p:nvSpPr>
          <p:cNvPr id="17" name="TextBox 16"/>
          <p:cNvSpPr txBox="1"/>
          <p:nvPr/>
        </p:nvSpPr>
        <p:spPr>
          <a:xfrm>
            <a:off x="5414161" y="587361"/>
            <a:ext cx="6242029"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Picture of a Cute Animal</a:t>
            </a:r>
          </a:p>
        </p:txBody>
      </p:sp>
      <p:pic>
        <p:nvPicPr>
          <p:cNvPr id="18" name="Picture 17">
            <a:extLst>
              <a:ext uri="{FF2B5EF4-FFF2-40B4-BE49-F238E27FC236}">
                <a16:creationId xmlns:a16="http://schemas.microsoft.com/office/drawing/2014/main" id="{4BFF7EC2-A18F-4C57-93E2-5EB013BA3A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9" name="Footer Placeholder 3">
            <a:extLst>
              <a:ext uri="{FF2B5EF4-FFF2-40B4-BE49-F238E27FC236}">
                <a16:creationId xmlns:a16="http://schemas.microsoft.com/office/drawing/2014/main" id="{992271FD-A60F-4ACB-9F5E-AD1EB89CFB7C}"/>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01644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72"/>
            <a:ext cx="12166314" cy="685800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67315" t="67058" r="20748" b="14772"/>
          <a:stretch/>
        </p:blipFill>
        <p:spPr>
          <a:xfrm>
            <a:off x="1442141" y="4177300"/>
            <a:ext cx="1452282" cy="1246094"/>
          </a:xfrm>
          <a:prstGeom prst="rect">
            <a:avLst/>
          </a:prstGeom>
        </p:spPr>
      </p:pic>
      <p:sp>
        <p:nvSpPr>
          <p:cNvPr id="20" name="TextBox 19"/>
          <p:cNvSpPr txBox="1"/>
          <p:nvPr/>
        </p:nvSpPr>
        <p:spPr>
          <a:xfrm>
            <a:off x="8631620" y="1161013"/>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What do you </a:t>
            </a:r>
          </a:p>
          <a:p>
            <a:pPr algn="ctr"/>
            <a:r>
              <a:rPr lang="en-US" sz="2800" dirty="0">
                <a:latin typeface="Tahoma" panose="020B0604030504040204" pitchFamily="34" charset="0"/>
                <a:ea typeface="Tahoma" panose="020B0604030504040204" pitchFamily="34" charset="0"/>
                <a:cs typeface="Tahoma" panose="020B0604030504040204" pitchFamily="34" charset="0"/>
              </a:rPr>
              <a:t>do online?</a:t>
            </a:r>
          </a:p>
        </p:txBody>
      </p:sp>
      <p:sp>
        <p:nvSpPr>
          <p:cNvPr id="21" name="TextBox 20"/>
          <p:cNvSpPr txBox="1"/>
          <p:nvPr/>
        </p:nvSpPr>
        <p:spPr>
          <a:xfrm>
            <a:off x="4305997" y="242720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Catfishing</a:t>
            </a:r>
          </a:p>
        </p:txBody>
      </p:sp>
      <p:sp>
        <p:nvSpPr>
          <p:cNvPr id="22" name="TextBox 21"/>
          <p:cNvSpPr txBox="1"/>
          <p:nvPr/>
        </p:nvSpPr>
        <p:spPr>
          <a:xfrm>
            <a:off x="3725536" y="4742190"/>
            <a:ext cx="434798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Creating an online profile</a:t>
            </a:r>
          </a:p>
        </p:txBody>
      </p:sp>
      <p:sp>
        <p:nvSpPr>
          <p:cNvPr id="23" name="TextBox 22"/>
          <p:cNvSpPr txBox="1"/>
          <p:nvPr/>
        </p:nvSpPr>
        <p:spPr>
          <a:xfrm>
            <a:off x="7104968" y="5449442"/>
            <a:ext cx="4944584"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Social media </a:t>
            </a:r>
          </a:p>
          <a:p>
            <a:pPr algn="ctr"/>
            <a:r>
              <a:rPr lang="en-US" sz="2800" dirty="0">
                <a:latin typeface="Tahoma" panose="020B0604030504040204" pitchFamily="34" charset="0"/>
                <a:ea typeface="Tahoma" panose="020B0604030504040204" pitchFamily="34" charset="0"/>
                <a:cs typeface="Tahoma" panose="020B0604030504040204" pitchFamily="34" charset="0"/>
              </a:rPr>
              <a:t>privacy settings</a:t>
            </a: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3157" y="457782"/>
            <a:ext cx="3862796" cy="2177410"/>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12792" r="56200" b="43704"/>
          <a:stretch/>
        </p:blipFill>
        <p:spPr>
          <a:xfrm>
            <a:off x="2326528" y="1744053"/>
            <a:ext cx="1741562" cy="1782277"/>
          </a:xfrm>
          <a:prstGeom prst="rect">
            <a:avLst/>
          </a:prstGeom>
        </p:spPr>
      </p:pic>
      <p:sp>
        <p:nvSpPr>
          <p:cNvPr id="26" name="TextBox 25"/>
          <p:cNvSpPr txBox="1"/>
          <p:nvPr/>
        </p:nvSpPr>
        <p:spPr>
          <a:xfrm>
            <a:off x="4068090" y="3617350"/>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27" name="Picture 26"/>
          <p:cNvPicPr>
            <a:picLocks noChangeAspect="1"/>
          </p:cNvPicPr>
          <p:nvPr/>
        </p:nvPicPr>
        <p:blipFill>
          <a:blip r:embed="rId7"/>
          <a:stretch>
            <a:fillRect/>
          </a:stretch>
        </p:blipFill>
        <p:spPr>
          <a:xfrm>
            <a:off x="2374035" y="3356829"/>
            <a:ext cx="1694056" cy="1186374"/>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7056" y="4563198"/>
            <a:ext cx="2321466" cy="1308581"/>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1310" y="5265410"/>
            <a:ext cx="2812406" cy="1585318"/>
          </a:xfrm>
          <a:prstGeom prst="rect">
            <a:avLst/>
          </a:prstGeom>
        </p:spPr>
      </p:pic>
      <p:pic>
        <p:nvPicPr>
          <p:cNvPr id="30" name="Picture 29">
            <a:extLst>
              <a:ext uri="{FF2B5EF4-FFF2-40B4-BE49-F238E27FC236}">
                <a16:creationId xmlns:a16="http://schemas.microsoft.com/office/drawing/2014/main" id="{873B66D7-C448-42DD-A2EF-1940ED0415B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31" name="Footer Placeholder 3">
            <a:extLst>
              <a:ext uri="{FF2B5EF4-FFF2-40B4-BE49-F238E27FC236}">
                <a16:creationId xmlns:a16="http://schemas.microsoft.com/office/drawing/2014/main" id="{7BE0DDA0-20C7-4CCC-ADA6-F8DDF5903C84}"/>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856528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1289" y="-33867"/>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973" y="1411856"/>
            <a:ext cx="9424668" cy="5312568"/>
          </a:xfrm>
          <a:prstGeom prst="rect">
            <a:avLst/>
          </a:prstGeom>
        </p:spPr>
      </p:pic>
      <p:sp>
        <p:nvSpPr>
          <p:cNvPr id="8" name="TextBox 7"/>
          <p:cNvSpPr txBox="1"/>
          <p:nvPr/>
        </p:nvSpPr>
        <p:spPr>
          <a:xfrm>
            <a:off x="1829785" y="435606"/>
            <a:ext cx="10317834" cy="923330"/>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Social Media Privacy Settings</a:t>
            </a:r>
          </a:p>
        </p:txBody>
      </p:sp>
      <p:pic>
        <p:nvPicPr>
          <p:cNvPr id="9" name="Picture 8">
            <a:extLst>
              <a:ext uri="{FF2B5EF4-FFF2-40B4-BE49-F238E27FC236}">
                <a16:creationId xmlns:a16="http://schemas.microsoft.com/office/drawing/2014/main" id="{5E767F14-1EDB-4AC5-8247-AC15725377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10" name="Footer Placeholder 3">
            <a:extLst>
              <a:ext uri="{FF2B5EF4-FFF2-40B4-BE49-F238E27FC236}">
                <a16:creationId xmlns:a16="http://schemas.microsoft.com/office/drawing/2014/main" id="{937B2E8F-F8B3-49AB-A452-FC451D6457CA}"/>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942804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6858000"/>
            <a:chOff x="215153"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3"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596" y="835548"/>
              <a:ext cx="9603747" cy="5413513"/>
            </a:xfrm>
            <a:prstGeom prst="rect">
              <a:avLst/>
            </a:prstGeom>
          </p:spPr>
        </p:pic>
      </p:grpSp>
      <p:sp>
        <p:nvSpPr>
          <p:cNvPr id="9" name="Footer Placeholder 3">
            <a:extLst>
              <a:ext uri="{FF2B5EF4-FFF2-40B4-BE49-F238E27FC236}">
                <a16:creationId xmlns:a16="http://schemas.microsoft.com/office/drawing/2014/main" id="{2A0E20A7-0657-4F24-B1C9-3DA5583B17DF}"/>
              </a:ext>
            </a:extLst>
          </p:cNvPr>
          <p:cNvSpPr txBox="1">
            <a:spLocks/>
          </p:cNvSpPr>
          <p:nvPr/>
        </p:nvSpPr>
        <p:spPr>
          <a:xfrm>
            <a:off x="8967435" y="641656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0" name="Picture 9">
            <a:extLst>
              <a:ext uri="{FF2B5EF4-FFF2-40B4-BE49-F238E27FC236}">
                <a16:creationId xmlns:a16="http://schemas.microsoft.com/office/drawing/2014/main" id="{FBD67A14-DEB6-4CAE-9E1D-21E3D0030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2937297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If you have only ever talked to someone online, what circle are they in?</a:t>
            </a:r>
          </a:p>
        </p:txBody>
      </p:sp>
      <p:sp>
        <p:nvSpPr>
          <p:cNvPr id="11" name="Oval 10"/>
          <p:cNvSpPr/>
          <p:nvPr/>
        </p:nvSpPr>
        <p:spPr>
          <a:xfrm>
            <a:off x="1719631" y="4033539"/>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300857" y="4021509"/>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0547634" y="4023728"/>
            <a:ext cx="980661" cy="993913"/>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917385" y="4095914"/>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5" name="TextBox 14"/>
          <p:cNvSpPr txBox="1"/>
          <p:nvPr/>
        </p:nvSpPr>
        <p:spPr>
          <a:xfrm>
            <a:off x="6498611" y="4083884"/>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sp>
        <p:nvSpPr>
          <p:cNvPr id="18" name="TextBox 17"/>
          <p:cNvSpPr txBox="1"/>
          <p:nvPr/>
        </p:nvSpPr>
        <p:spPr>
          <a:xfrm>
            <a:off x="10747498" y="4101077"/>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sp>
        <p:nvSpPr>
          <p:cNvPr id="19" name="Rectangle 18"/>
          <p:cNvSpPr/>
          <p:nvPr/>
        </p:nvSpPr>
        <p:spPr>
          <a:xfrm>
            <a:off x="523145" y="3494069"/>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Inner green circle</a:t>
            </a:r>
          </a:p>
        </p:txBody>
      </p:sp>
      <p:sp>
        <p:nvSpPr>
          <p:cNvPr id="20" name="Rectangle 19"/>
          <p:cNvSpPr/>
          <p:nvPr/>
        </p:nvSpPr>
        <p:spPr>
          <a:xfrm>
            <a:off x="4803045" y="3494069"/>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Middle yellow circle</a:t>
            </a:r>
          </a:p>
        </p:txBody>
      </p:sp>
      <p:sp>
        <p:nvSpPr>
          <p:cNvPr id="25" name="Rectangle 24"/>
          <p:cNvSpPr/>
          <p:nvPr/>
        </p:nvSpPr>
        <p:spPr>
          <a:xfrm>
            <a:off x="9019445" y="3494069"/>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Outer red circle</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747652" y="3943849"/>
            <a:ext cx="738867" cy="1088687"/>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5390812" y="3915342"/>
            <a:ext cx="600663" cy="1205359"/>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33743" t="25344" r="49114" b="19845"/>
          <a:stretch/>
        </p:blipFill>
        <p:spPr>
          <a:xfrm>
            <a:off x="9381941" y="3896401"/>
            <a:ext cx="689822" cy="1243239"/>
          </a:xfrm>
          <a:prstGeom prst="rect">
            <a:avLst/>
          </a:prstGeom>
        </p:spPr>
      </p:pic>
      <p:sp>
        <p:nvSpPr>
          <p:cNvPr id="26" name="Footer Placeholder 3">
            <a:extLst>
              <a:ext uri="{FF2B5EF4-FFF2-40B4-BE49-F238E27FC236}">
                <a16:creationId xmlns:a16="http://schemas.microsoft.com/office/drawing/2014/main" id="{A84734FC-F7BA-47A0-86E8-96C444665577}"/>
              </a:ext>
            </a:extLst>
          </p:cNvPr>
          <p:cNvSpPr txBox="1">
            <a:spLocks/>
          </p:cNvSpPr>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7" name="Picture 26">
            <a:extLst>
              <a:ext uri="{FF2B5EF4-FFF2-40B4-BE49-F238E27FC236}">
                <a16:creationId xmlns:a16="http://schemas.microsoft.com/office/drawing/2014/main" id="{21B9C4AF-CCBA-4774-B884-F2216CB2B0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4104654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37269" y="1445944"/>
            <a:ext cx="10572132" cy="1200329"/>
          </a:xfrm>
          <a:prstGeom prst="rect">
            <a:avLst/>
          </a:prstGeom>
          <a:noFill/>
          <a:ln w="57150">
            <a:solidFill>
              <a:schemeClr val="tx1"/>
            </a:solidFill>
          </a:ln>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Which of the following is NOT safe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to share on social media?</a:t>
            </a:r>
          </a:p>
        </p:txBody>
      </p:sp>
      <p:sp>
        <p:nvSpPr>
          <p:cNvPr id="13" name="Oval 12"/>
          <p:cNvSpPr/>
          <p:nvPr/>
        </p:nvSpPr>
        <p:spPr>
          <a:xfrm>
            <a:off x="1924172" y="3764832"/>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276800" y="3764832"/>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0513498" y="3827207"/>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121926" y="3827207"/>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7" name="TextBox 16"/>
          <p:cNvSpPr txBox="1"/>
          <p:nvPr/>
        </p:nvSpPr>
        <p:spPr>
          <a:xfrm>
            <a:off x="6474554" y="3827207"/>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sp>
        <p:nvSpPr>
          <p:cNvPr id="18" name="TextBox 17"/>
          <p:cNvSpPr txBox="1"/>
          <p:nvPr/>
        </p:nvSpPr>
        <p:spPr>
          <a:xfrm>
            <a:off x="10735471" y="3904556"/>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sp>
        <p:nvSpPr>
          <p:cNvPr id="19" name="Rectangle 18"/>
          <p:cNvSpPr/>
          <p:nvPr/>
        </p:nvSpPr>
        <p:spPr>
          <a:xfrm>
            <a:off x="667529" y="3177230"/>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Your favorite song</a:t>
            </a:r>
          </a:p>
        </p:txBody>
      </p:sp>
      <p:sp>
        <p:nvSpPr>
          <p:cNvPr id="20" name="Rectangle 19"/>
          <p:cNvSpPr/>
          <p:nvPr/>
        </p:nvSpPr>
        <p:spPr>
          <a:xfrm>
            <a:off x="4819539" y="3177230"/>
            <a:ext cx="3105265"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A picture of a cute cat</a:t>
            </a:r>
          </a:p>
        </p:txBody>
      </p:sp>
      <p:sp>
        <p:nvSpPr>
          <p:cNvPr id="21" name="Rectangle 20"/>
          <p:cNvSpPr/>
          <p:nvPr/>
        </p:nvSpPr>
        <p:spPr>
          <a:xfrm>
            <a:off x="9163829" y="3177230"/>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Your home address</a:t>
            </a: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1096575" y="3727280"/>
            <a:ext cx="738867" cy="1088687"/>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5631447" y="3698773"/>
            <a:ext cx="600663" cy="1205359"/>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33743" t="25344" r="49114" b="19845"/>
          <a:stretch/>
        </p:blipFill>
        <p:spPr>
          <a:xfrm>
            <a:off x="9754929" y="3679832"/>
            <a:ext cx="689822" cy="1243239"/>
          </a:xfrm>
          <a:prstGeom prst="rect">
            <a:avLst/>
          </a:prstGeom>
        </p:spPr>
      </p:pic>
      <p:sp>
        <p:nvSpPr>
          <p:cNvPr id="28" name="Footer Placeholder 3">
            <a:extLst>
              <a:ext uri="{FF2B5EF4-FFF2-40B4-BE49-F238E27FC236}">
                <a16:creationId xmlns:a16="http://schemas.microsoft.com/office/drawing/2014/main" id="{647C53DB-AC86-406C-A663-3273AFA785A7}"/>
              </a:ext>
            </a:extLst>
          </p:cNvPr>
          <p:cNvSpPr txBox="1">
            <a:spLocks/>
          </p:cNvSpPr>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9" name="Picture 28">
            <a:extLst>
              <a:ext uri="{FF2B5EF4-FFF2-40B4-BE49-F238E27FC236}">
                <a16:creationId xmlns:a16="http://schemas.microsoft.com/office/drawing/2014/main" id="{491293A4-FE4A-4782-90C5-78EC2340F0F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2105147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74"/>
            <a:ext cx="12192000" cy="6858000"/>
          </a:xfrm>
          <a:prstGeom prst="rect">
            <a:avLst/>
          </a:prstGeom>
        </p:spPr>
      </p:pic>
      <p:sp>
        <p:nvSpPr>
          <p:cNvPr id="6" name="Rectangle 5"/>
          <p:cNvSpPr/>
          <p:nvPr/>
        </p:nvSpPr>
        <p:spPr>
          <a:xfrm>
            <a:off x="1403818"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Are there ways to make your social media profiles more private?</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4" name="Footer Placeholder 3">
            <a:extLst>
              <a:ext uri="{FF2B5EF4-FFF2-40B4-BE49-F238E27FC236}">
                <a16:creationId xmlns:a16="http://schemas.microsoft.com/office/drawing/2014/main" id="{6BBC612B-AE99-4558-B6D4-C23976469435}"/>
              </a:ext>
            </a:extLst>
          </p:cNvPr>
          <p:cNvSpPr txBox="1">
            <a:spLocks/>
          </p:cNvSpPr>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5" name="Picture 14">
            <a:extLst>
              <a:ext uri="{FF2B5EF4-FFF2-40B4-BE49-F238E27FC236}">
                <a16:creationId xmlns:a16="http://schemas.microsoft.com/office/drawing/2014/main" id="{38DA8757-F003-424F-A761-9555F89C2A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3304111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841471" y="1327682"/>
            <a:ext cx="3655437" cy="4719476"/>
          </a:xfrm>
          <a:prstGeom prst="rect">
            <a:avLst/>
          </a:prstGeom>
        </p:spPr>
      </p:pic>
      <p:sp>
        <p:nvSpPr>
          <p:cNvPr id="11" name="Footer Placeholder 3">
            <a:extLst>
              <a:ext uri="{FF2B5EF4-FFF2-40B4-BE49-F238E27FC236}">
                <a16:creationId xmlns:a16="http://schemas.microsoft.com/office/drawing/2014/main" id="{4E3FC2DB-9CCB-4495-BBC1-34E3BE3F9520}"/>
              </a:ext>
            </a:extLst>
          </p:cNvPr>
          <p:cNvSpPr txBox="1">
            <a:spLocks/>
          </p:cNvSpPr>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2" name="Picture 11">
            <a:extLst>
              <a:ext uri="{FF2B5EF4-FFF2-40B4-BE49-F238E27FC236}">
                <a16:creationId xmlns:a16="http://schemas.microsoft.com/office/drawing/2014/main" id="{5196E4E0-BA7F-4DDE-8C37-56BA6E0410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3396326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3">
            <a:extLst>
              <a:ext uri="{FF2B5EF4-FFF2-40B4-BE49-F238E27FC236}">
                <a16:creationId xmlns:a16="http://schemas.microsoft.com/office/drawing/2014/main" id="{94748661-19B5-4FA9-8064-F6ACD664BA04}"/>
              </a:ext>
            </a:extLst>
          </p:cNvPr>
          <p:cNvSpPr txBox="1">
            <a:spLocks/>
          </p:cNvSpPr>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a:extLst>
              <a:ext uri="{FF2B5EF4-FFF2-40B4-BE49-F238E27FC236}">
                <a16:creationId xmlns:a16="http://schemas.microsoft.com/office/drawing/2014/main" id="{01398122-B8CD-4C1A-8F6D-97EFEAF30F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232252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296074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3566749">
            <a:off x="683662" y="1454528"/>
            <a:ext cx="2932005" cy="415846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14385939">
            <a:off x="8788081" y="1611344"/>
            <a:ext cx="2901711" cy="4115498"/>
          </a:xfrm>
          <a:prstGeom prst="rect">
            <a:avLst/>
          </a:prstGeom>
        </p:spPr>
      </p:pic>
      <p:grpSp>
        <p:nvGrpSpPr>
          <p:cNvPr id="16" name="Group 15"/>
          <p:cNvGrpSpPr/>
          <p:nvPr/>
        </p:nvGrpSpPr>
        <p:grpSpPr>
          <a:xfrm>
            <a:off x="860735" y="4579061"/>
            <a:ext cx="3564835" cy="1689042"/>
            <a:chOff x="1615728" y="4741558"/>
            <a:chExt cx="3564835" cy="1689042"/>
          </a:xfrm>
        </p:grpSpPr>
        <p:sp>
          <p:nvSpPr>
            <p:cNvPr id="9" name="Rectangle 8"/>
            <p:cNvSpPr/>
            <p:nvPr/>
          </p:nvSpPr>
          <p:spPr>
            <a:xfrm>
              <a:off x="1615728" y="4741558"/>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747090" y="4789463"/>
              <a:ext cx="1780286" cy="1641137"/>
            </a:xfrm>
            <a:prstGeom prst="rect">
              <a:avLst/>
            </a:prstGeom>
          </p:spPr>
        </p:pic>
        <p:sp>
          <p:nvSpPr>
            <p:cNvPr id="13" name="Title 1"/>
            <p:cNvSpPr txBox="1">
              <a:spLocks/>
            </p:cNvSpPr>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5" name="Group 14"/>
          <p:cNvGrpSpPr/>
          <p:nvPr/>
        </p:nvGrpSpPr>
        <p:grpSpPr>
          <a:xfrm>
            <a:off x="7990405" y="4579061"/>
            <a:ext cx="3564835" cy="1643555"/>
            <a:chOff x="6568985" y="4800966"/>
            <a:chExt cx="3564835" cy="1643555"/>
          </a:xfrm>
        </p:grpSpPr>
        <p:sp>
          <p:nvSpPr>
            <p:cNvPr id="10" name="Rectangle 9"/>
            <p:cNvSpPr/>
            <p:nvPr/>
          </p:nvSpPr>
          <p:spPr>
            <a:xfrm>
              <a:off x="6568985" y="4803384"/>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750712" y="4800966"/>
              <a:ext cx="1492283" cy="1643555"/>
            </a:xfrm>
            <a:prstGeom prst="rect">
              <a:avLst/>
            </a:prstGeom>
          </p:spPr>
        </p:pic>
        <p:sp>
          <p:nvSpPr>
            <p:cNvPr id="14" name="Title 1"/>
            <p:cNvSpPr txBox="1">
              <a:spLocks/>
            </p:cNvSpPr>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0965" y="782706"/>
            <a:ext cx="6095135" cy="3435752"/>
          </a:xfrm>
          <a:prstGeom prst="rect">
            <a:avLst/>
          </a:prstGeom>
        </p:spPr>
      </p:pic>
      <p:sp>
        <p:nvSpPr>
          <p:cNvPr id="2" name="TextBox 1"/>
          <p:cNvSpPr txBox="1"/>
          <p:nvPr/>
        </p:nvSpPr>
        <p:spPr>
          <a:xfrm>
            <a:off x="2204179" y="95505"/>
            <a:ext cx="8744626"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What Do You Do Online?</a:t>
            </a:r>
          </a:p>
        </p:txBody>
      </p:sp>
      <p:sp>
        <p:nvSpPr>
          <p:cNvPr id="20" name="Footer Placeholder 3">
            <a:extLst>
              <a:ext uri="{FF2B5EF4-FFF2-40B4-BE49-F238E27FC236}">
                <a16:creationId xmlns:a16="http://schemas.microsoft.com/office/drawing/2014/main" id="{F00A9791-9530-4CC6-A59C-E1A12AAF69D7}"/>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1" name="Picture 20">
            <a:extLst>
              <a:ext uri="{FF2B5EF4-FFF2-40B4-BE49-F238E27FC236}">
                <a16:creationId xmlns:a16="http://schemas.microsoft.com/office/drawing/2014/main" id="{D0D64E34-7055-4882-A783-55E6586AC3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3238672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(2026).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SAFE Disability Services Program</a:t>
            </a:r>
          </a:p>
        </p:txBody>
      </p:sp>
    </p:spTree>
    <p:extLst>
      <p:ext uri="{BB962C8B-B14F-4D97-AF65-F5344CB8AC3E}">
        <p14:creationId xmlns:p14="http://schemas.microsoft.com/office/powerpoint/2010/main" val="276741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16407"/>
            <a:ext cx="11970171" cy="6305256"/>
            <a:chOff x="-14748" y="-14748"/>
            <a:chExt cx="11970171" cy="651799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3566749">
              <a:off x="972989" y="1479265"/>
              <a:ext cx="2932005" cy="415846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14385939">
              <a:off x="8446818" y="1758457"/>
              <a:ext cx="2901711" cy="4115498"/>
            </a:xfrm>
            <a:prstGeom prst="rect">
              <a:avLst/>
            </a:prstGeom>
          </p:spPr>
        </p:pic>
        <p:grpSp>
          <p:nvGrpSpPr>
            <p:cNvPr id="9" name="Group 8"/>
            <p:cNvGrpSpPr/>
            <p:nvPr/>
          </p:nvGrpSpPr>
          <p:grpSpPr>
            <a:xfrm>
              <a:off x="886115" y="4822909"/>
              <a:ext cx="3564835" cy="1641137"/>
              <a:chOff x="1615728" y="4789463"/>
              <a:chExt cx="3564835" cy="1641137"/>
            </a:xfrm>
          </p:grpSpPr>
          <p:sp>
            <p:nvSpPr>
              <p:cNvPr id="10" name="Rectangle 9"/>
              <p:cNvSpPr/>
              <p:nvPr/>
            </p:nvSpPr>
            <p:spPr>
              <a:xfrm>
                <a:off x="1615728" y="478946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747090" y="4789463"/>
                <a:ext cx="1780286" cy="1641137"/>
              </a:xfrm>
              <a:prstGeom prst="rect">
                <a:avLst/>
              </a:prstGeom>
            </p:spPr>
          </p:pic>
          <p:sp>
            <p:nvSpPr>
              <p:cNvPr id="12" name="Title 1"/>
              <p:cNvSpPr txBox="1">
                <a:spLocks/>
              </p:cNvSpPr>
              <p:nvPr/>
            </p:nvSpPr>
            <p:spPr>
              <a:xfrm>
                <a:off x="348352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3" name="Group 12"/>
            <p:cNvGrpSpPr/>
            <p:nvPr/>
          </p:nvGrpSpPr>
          <p:grpSpPr>
            <a:xfrm>
              <a:off x="8115255" y="4820140"/>
              <a:ext cx="3564835" cy="1683102"/>
              <a:chOff x="6568983" y="4761419"/>
              <a:chExt cx="3564835" cy="1683102"/>
            </a:xfrm>
          </p:grpSpPr>
          <p:sp>
            <p:nvSpPr>
              <p:cNvPr id="14" name="Rectangle 13"/>
              <p:cNvSpPr/>
              <p:nvPr/>
            </p:nvSpPr>
            <p:spPr>
              <a:xfrm>
                <a:off x="6568983" y="4761419"/>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750712" y="4800966"/>
                <a:ext cx="1492283" cy="1643555"/>
              </a:xfrm>
              <a:prstGeom prst="rect">
                <a:avLst/>
              </a:prstGeom>
            </p:spPr>
          </p:pic>
          <p:sp>
            <p:nvSpPr>
              <p:cNvPr id="16" name="Title 1"/>
              <p:cNvSpPr txBox="1">
                <a:spLocks/>
              </p:cNvSpPr>
              <p:nvPr/>
            </p:nvSpPr>
            <p:spPr>
              <a:xfrm>
                <a:off x="8351863" y="513296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r="71618" b="52473"/>
          <a:stretch/>
        </p:blipFill>
        <p:spPr>
          <a:xfrm>
            <a:off x="3895730" y="621748"/>
            <a:ext cx="4400569" cy="4153800"/>
          </a:xfrm>
          <a:prstGeom prst="rect">
            <a:avLst/>
          </a:prstGeom>
        </p:spPr>
      </p:pic>
      <p:sp>
        <p:nvSpPr>
          <p:cNvPr id="2" name="Rectangle 1"/>
          <p:cNvSpPr/>
          <p:nvPr/>
        </p:nvSpPr>
        <p:spPr>
          <a:xfrm>
            <a:off x="4965191" y="200646"/>
            <a:ext cx="2613216" cy="923330"/>
          </a:xfrm>
          <a:prstGeom prst="rect">
            <a:avLst/>
          </a:prstGeom>
        </p:spPr>
        <p:txBody>
          <a:bodyPr wrap="non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Google</a:t>
            </a:r>
          </a:p>
        </p:txBody>
      </p:sp>
      <p:pic>
        <p:nvPicPr>
          <p:cNvPr id="21" name="Picture 20">
            <a:extLst>
              <a:ext uri="{FF2B5EF4-FFF2-40B4-BE49-F238E27FC236}">
                <a16:creationId xmlns:a16="http://schemas.microsoft.com/office/drawing/2014/main" id="{1343E87A-72CD-482C-88FE-9AD1D73D8F8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
        <p:nvSpPr>
          <p:cNvPr id="22" name="Footer Placeholder 3">
            <a:extLst>
              <a:ext uri="{FF2B5EF4-FFF2-40B4-BE49-F238E27FC236}">
                <a16:creationId xmlns:a16="http://schemas.microsoft.com/office/drawing/2014/main" id="{67F21511-5A43-433A-9839-430E786AFE51}"/>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59187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10491" cy="6492875"/>
            <a:chOff x="-14748" y="-14748"/>
            <a:chExt cx="12110491" cy="6384479"/>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3566749">
              <a:off x="952558" y="1131671"/>
              <a:ext cx="2932005" cy="415846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14385939">
              <a:off x="8587138" y="1340719"/>
              <a:ext cx="2901711" cy="4115498"/>
            </a:xfrm>
            <a:prstGeom prst="rect">
              <a:avLst/>
            </a:prstGeom>
          </p:spPr>
        </p:pic>
        <p:grpSp>
          <p:nvGrpSpPr>
            <p:cNvPr id="10" name="Group 9"/>
            <p:cNvGrpSpPr/>
            <p:nvPr/>
          </p:nvGrpSpPr>
          <p:grpSpPr>
            <a:xfrm>
              <a:off x="821492" y="4648479"/>
              <a:ext cx="3564835" cy="1721252"/>
              <a:chOff x="1551105" y="4615033"/>
              <a:chExt cx="3564835" cy="1721252"/>
            </a:xfrm>
          </p:grpSpPr>
          <p:sp>
            <p:nvSpPr>
              <p:cNvPr id="15" name="Rectangle 14"/>
              <p:cNvSpPr/>
              <p:nvPr/>
            </p:nvSpPr>
            <p:spPr>
              <a:xfrm>
                <a:off x="1551105" y="461503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644538" y="4621660"/>
                <a:ext cx="1860005" cy="1714625"/>
              </a:xfrm>
              <a:prstGeom prst="rect">
                <a:avLst/>
              </a:prstGeom>
            </p:spPr>
          </p:pic>
          <p:sp>
            <p:nvSpPr>
              <p:cNvPr id="17" name="Title 1"/>
              <p:cNvSpPr txBox="1">
                <a:spLocks/>
              </p:cNvSpPr>
              <p:nvPr/>
            </p:nvSpPr>
            <p:spPr>
              <a:xfrm>
                <a:off x="3454151" y="4926835"/>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1" name="Group 10"/>
            <p:cNvGrpSpPr/>
            <p:nvPr/>
          </p:nvGrpSpPr>
          <p:grpSpPr>
            <a:xfrm>
              <a:off x="8115717" y="4647549"/>
              <a:ext cx="3564835" cy="1683010"/>
              <a:chOff x="6569445" y="4588828"/>
              <a:chExt cx="3564835" cy="1683010"/>
            </a:xfrm>
          </p:grpSpPr>
          <p:sp>
            <p:nvSpPr>
              <p:cNvPr id="12" name="Rectangle 11"/>
              <p:cNvSpPr/>
              <p:nvPr/>
            </p:nvSpPr>
            <p:spPr>
              <a:xfrm>
                <a:off x="6569445" y="4588828"/>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749296" y="4628283"/>
                <a:ext cx="1492283" cy="1643555"/>
              </a:xfrm>
              <a:prstGeom prst="rect">
                <a:avLst/>
              </a:prstGeom>
            </p:spPr>
          </p:pic>
          <p:sp>
            <p:nvSpPr>
              <p:cNvPr id="14" name="Title 1"/>
              <p:cNvSpPr txBox="1">
                <a:spLocks/>
              </p:cNvSpPr>
              <p:nvPr/>
            </p:nvSpPr>
            <p:spPr>
              <a:xfrm>
                <a:off x="8421430" y="4860896"/>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27654" r="47980" b="55054"/>
          <a:stretch/>
        </p:blipFill>
        <p:spPr>
          <a:xfrm>
            <a:off x="4093894" y="541325"/>
            <a:ext cx="4302175" cy="4473407"/>
          </a:xfrm>
          <a:prstGeom prst="rect">
            <a:avLst/>
          </a:prstGeom>
        </p:spPr>
      </p:pic>
      <p:sp>
        <p:nvSpPr>
          <p:cNvPr id="21" name="Rectangle 20"/>
          <p:cNvSpPr/>
          <p:nvPr/>
        </p:nvSpPr>
        <p:spPr>
          <a:xfrm>
            <a:off x="4585448" y="318654"/>
            <a:ext cx="3239990" cy="923330"/>
          </a:xfrm>
          <a:prstGeom prst="rect">
            <a:avLst/>
          </a:prstGeom>
        </p:spPr>
        <p:txBody>
          <a:bodyPr wrap="non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YouTube</a:t>
            </a:r>
          </a:p>
        </p:txBody>
      </p:sp>
      <p:sp>
        <p:nvSpPr>
          <p:cNvPr id="22" name="Footer Placeholder 3">
            <a:extLst>
              <a:ext uri="{FF2B5EF4-FFF2-40B4-BE49-F238E27FC236}">
                <a16:creationId xmlns:a16="http://schemas.microsoft.com/office/drawing/2014/main" id="{C97B3A3F-9ED6-4A79-AC30-5DA3727EA64F}"/>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3" name="Picture 22">
            <a:extLst>
              <a:ext uri="{FF2B5EF4-FFF2-40B4-BE49-F238E27FC236}">
                <a16:creationId xmlns:a16="http://schemas.microsoft.com/office/drawing/2014/main" id="{F4D8D84A-D06E-4236-BB26-04C1C717EBF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275656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6589"/>
            <a:ext cx="11937885" cy="6503975"/>
            <a:chOff x="-14748" y="-14748"/>
            <a:chExt cx="11794395" cy="6046465"/>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3566749">
              <a:off x="797288" y="891025"/>
              <a:ext cx="2932005" cy="415846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14385939">
              <a:off x="8271042" y="988348"/>
              <a:ext cx="2901711" cy="4115498"/>
            </a:xfrm>
            <a:prstGeom prst="rect">
              <a:avLst/>
            </a:prstGeom>
          </p:spPr>
        </p:pic>
        <p:grpSp>
          <p:nvGrpSpPr>
            <p:cNvPr id="10" name="Group 9"/>
            <p:cNvGrpSpPr/>
            <p:nvPr/>
          </p:nvGrpSpPr>
          <p:grpSpPr>
            <a:xfrm>
              <a:off x="759538" y="4325473"/>
              <a:ext cx="3564835" cy="1706244"/>
              <a:chOff x="1489151" y="4292027"/>
              <a:chExt cx="3564835" cy="1706244"/>
            </a:xfrm>
          </p:grpSpPr>
          <p:sp>
            <p:nvSpPr>
              <p:cNvPr id="15" name="Rectangle 14"/>
              <p:cNvSpPr/>
              <p:nvPr/>
            </p:nvSpPr>
            <p:spPr>
              <a:xfrm>
                <a:off x="1489151" y="4357134"/>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660199" y="4292027"/>
                <a:ext cx="1780286" cy="1641137"/>
              </a:xfrm>
              <a:prstGeom prst="rect">
                <a:avLst/>
              </a:prstGeom>
            </p:spPr>
          </p:pic>
          <p:sp>
            <p:nvSpPr>
              <p:cNvPr id="17" name="Title 1"/>
              <p:cNvSpPr txBox="1">
                <a:spLocks/>
              </p:cNvSpPr>
              <p:nvPr/>
            </p:nvSpPr>
            <p:spPr>
              <a:xfrm>
                <a:off x="3373854" y="467644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1" name="Group 10"/>
            <p:cNvGrpSpPr/>
            <p:nvPr/>
          </p:nvGrpSpPr>
          <p:grpSpPr>
            <a:xfrm>
              <a:off x="7882105" y="4247793"/>
              <a:ext cx="3607873" cy="1740396"/>
              <a:chOff x="6335833" y="4189072"/>
              <a:chExt cx="3607873" cy="1740396"/>
            </a:xfrm>
          </p:grpSpPr>
          <p:sp>
            <p:nvSpPr>
              <p:cNvPr id="12" name="Rectangle 11"/>
              <p:cNvSpPr/>
              <p:nvPr/>
            </p:nvSpPr>
            <p:spPr>
              <a:xfrm>
                <a:off x="6335833" y="4189072"/>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752505" y="4285913"/>
                <a:ext cx="1492283" cy="1643555"/>
              </a:xfrm>
              <a:prstGeom prst="rect">
                <a:avLst/>
              </a:prstGeom>
            </p:spPr>
          </p:pic>
          <p:sp>
            <p:nvSpPr>
              <p:cNvPr id="14" name="Title 1"/>
              <p:cNvSpPr txBox="1">
                <a:spLocks/>
              </p:cNvSpPr>
              <p:nvPr/>
            </p:nvSpPr>
            <p:spPr>
              <a:xfrm>
                <a:off x="8412950" y="4538821"/>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50929" r="25190" b="55054"/>
          <a:stretch/>
        </p:blipFill>
        <p:spPr>
          <a:xfrm>
            <a:off x="4198234" y="634495"/>
            <a:ext cx="3967572" cy="4209252"/>
          </a:xfrm>
          <a:prstGeom prst="rect">
            <a:avLst/>
          </a:prstGeom>
        </p:spPr>
      </p:pic>
      <p:sp>
        <p:nvSpPr>
          <p:cNvPr id="21" name="Rectangle 20"/>
          <p:cNvSpPr/>
          <p:nvPr/>
        </p:nvSpPr>
        <p:spPr>
          <a:xfrm>
            <a:off x="5130289" y="154472"/>
            <a:ext cx="2103461" cy="923330"/>
          </a:xfrm>
          <a:prstGeom prst="rect">
            <a:avLst/>
          </a:prstGeom>
        </p:spPr>
        <p:txBody>
          <a:bodyPr wrap="non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Email</a:t>
            </a:r>
          </a:p>
        </p:txBody>
      </p:sp>
      <p:sp>
        <p:nvSpPr>
          <p:cNvPr id="22" name="Footer Placeholder 3">
            <a:extLst>
              <a:ext uri="{FF2B5EF4-FFF2-40B4-BE49-F238E27FC236}">
                <a16:creationId xmlns:a16="http://schemas.microsoft.com/office/drawing/2014/main" id="{D53EBFD7-87B2-4467-AB4B-D6A10C05437C}"/>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3" name="Picture 22">
            <a:extLst>
              <a:ext uri="{FF2B5EF4-FFF2-40B4-BE49-F238E27FC236}">
                <a16:creationId xmlns:a16="http://schemas.microsoft.com/office/drawing/2014/main" id="{1B8C57EB-6F8E-49C3-A937-AA849BDE86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spTree>
    <p:extLst>
      <p:ext uri="{BB962C8B-B14F-4D97-AF65-F5344CB8AC3E}">
        <p14:creationId xmlns:p14="http://schemas.microsoft.com/office/powerpoint/2010/main" val="267226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1970171" cy="6354305"/>
            <a:chOff x="-14748" y="-14748"/>
            <a:chExt cx="11970171" cy="6028211"/>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748" y="-14748"/>
              <a:ext cx="2026025" cy="161364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3566749">
              <a:off x="760857" y="860906"/>
              <a:ext cx="2932005" cy="415846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8171" t="6274" r="20556" b="65361"/>
            <a:stretch/>
          </p:blipFill>
          <p:spPr>
            <a:xfrm rot="14385939">
              <a:off x="8446818" y="1296072"/>
              <a:ext cx="2901711" cy="4115498"/>
            </a:xfrm>
            <a:prstGeom prst="rect">
              <a:avLst/>
            </a:prstGeom>
          </p:spPr>
        </p:pic>
        <p:grpSp>
          <p:nvGrpSpPr>
            <p:cNvPr id="10" name="Group 9"/>
            <p:cNvGrpSpPr/>
            <p:nvPr/>
          </p:nvGrpSpPr>
          <p:grpSpPr>
            <a:xfrm>
              <a:off x="996497" y="4313089"/>
              <a:ext cx="3587707" cy="1673890"/>
              <a:chOff x="1726110" y="4279643"/>
              <a:chExt cx="3587707" cy="1673890"/>
            </a:xfrm>
          </p:grpSpPr>
          <p:sp>
            <p:nvSpPr>
              <p:cNvPr id="15" name="Rectangle 14"/>
              <p:cNvSpPr/>
              <p:nvPr/>
            </p:nvSpPr>
            <p:spPr>
              <a:xfrm>
                <a:off x="1748982" y="4279643"/>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4183" r="67947" b="43399"/>
              <a:stretch/>
            </p:blipFill>
            <p:spPr>
              <a:xfrm>
                <a:off x="1726110" y="4312396"/>
                <a:ext cx="1780286" cy="1641137"/>
              </a:xfrm>
              <a:prstGeom prst="rect">
                <a:avLst/>
              </a:prstGeom>
            </p:spPr>
          </p:pic>
          <p:sp>
            <p:nvSpPr>
              <p:cNvPr id="17" name="Title 1"/>
              <p:cNvSpPr txBox="1">
                <a:spLocks/>
              </p:cNvSpPr>
              <p:nvPr/>
            </p:nvSpPr>
            <p:spPr>
              <a:xfrm>
                <a:off x="3506396" y="4692913"/>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grpSp>
        <p:grpSp>
          <p:nvGrpSpPr>
            <p:cNvPr id="11" name="Group 10"/>
            <p:cNvGrpSpPr/>
            <p:nvPr/>
          </p:nvGrpSpPr>
          <p:grpSpPr>
            <a:xfrm>
              <a:off x="7820203" y="4313089"/>
              <a:ext cx="3608226" cy="1700374"/>
              <a:chOff x="6273931" y="4254368"/>
              <a:chExt cx="3608226" cy="1700374"/>
            </a:xfrm>
          </p:grpSpPr>
          <p:sp>
            <p:nvSpPr>
              <p:cNvPr id="12" name="Rectangle 11"/>
              <p:cNvSpPr/>
              <p:nvPr/>
            </p:nvSpPr>
            <p:spPr>
              <a:xfrm>
                <a:off x="6273931" y="4254368"/>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9863" t="8889" r="3242" b="38562"/>
              <a:stretch/>
            </p:blipFill>
            <p:spPr>
              <a:xfrm>
                <a:off x="6675021" y="4311187"/>
                <a:ext cx="1492283" cy="1643555"/>
              </a:xfrm>
              <a:prstGeom prst="rect">
                <a:avLst/>
              </a:prstGeom>
            </p:spPr>
          </p:pic>
          <p:sp>
            <p:nvSpPr>
              <p:cNvPr id="14" name="Title 1"/>
              <p:cNvSpPr txBox="1">
                <a:spLocks/>
              </p:cNvSpPr>
              <p:nvPr/>
            </p:nvSpPr>
            <p:spPr>
              <a:xfrm>
                <a:off x="8351401" y="4652348"/>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grpSp>
      <p:grpSp>
        <p:nvGrpSpPr>
          <p:cNvPr id="2" name="Group 1"/>
          <p:cNvGrpSpPr/>
          <p:nvPr/>
        </p:nvGrpSpPr>
        <p:grpSpPr>
          <a:xfrm>
            <a:off x="3793172" y="1343726"/>
            <a:ext cx="4777696" cy="2625861"/>
            <a:chOff x="3537077" y="286837"/>
            <a:chExt cx="5363329" cy="3023242"/>
          </a:xfrm>
        </p:grpSpPr>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7077" y="286837"/>
              <a:ext cx="5363329" cy="3023242"/>
            </a:xfrm>
            <a:prstGeom prst="rect">
              <a:avLst/>
            </a:prstGeom>
          </p:spPr>
        </p:pic>
        <p:sp>
          <p:nvSpPr>
            <p:cNvPr id="19" name="Rectangle 18"/>
            <p:cNvSpPr/>
            <p:nvPr/>
          </p:nvSpPr>
          <p:spPr>
            <a:xfrm>
              <a:off x="5863472" y="1904214"/>
              <a:ext cx="1525800" cy="15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p:cNvSpPr/>
          <p:nvPr/>
        </p:nvSpPr>
        <p:spPr>
          <a:xfrm>
            <a:off x="3892770" y="191283"/>
            <a:ext cx="4700326" cy="923330"/>
          </a:xfrm>
          <a:prstGeom prst="rect">
            <a:avLst/>
          </a:prstGeom>
        </p:spPr>
        <p:txBody>
          <a:bodyPr wrap="non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Video Games</a:t>
            </a:r>
          </a:p>
        </p:txBody>
      </p:sp>
      <p:sp>
        <p:nvSpPr>
          <p:cNvPr id="23" name="Footer Placeholder 3">
            <a:extLst>
              <a:ext uri="{FF2B5EF4-FFF2-40B4-BE49-F238E27FC236}">
                <a16:creationId xmlns:a16="http://schemas.microsoft.com/office/drawing/2014/main" id="{E4222E69-E0C3-4C47-8729-A45CBBF5D44A}"/>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4" name="Picture 23">
            <a:extLst>
              <a:ext uri="{FF2B5EF4-FFF2-40B4-BE49-F238E27FC236}">
                <a16:creationId xmlns:a16="http://schemas.microsoft.com/office/drawing/2014/main" id="{D8038296-6D04-4168-B82F-D845A441EA4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147" t="37681" r="37800" b="44734"/>
          <a:stretch/>
        </p:blipFill>
        <p:spPr>
          <a:xfrm>
            <a:off x="10927290" y="202648"/>
            <a:ext cx="1147800" cy="419100"/>
          </a:xfrm>
          <a:prstGeom prst="rect">
            <a:avLst/>
          </a:prstGeom>
        </p:spPr>
      </p:pic>
      <p:pic>
        <p:nvPicPr>
          <p:cNvPr id="20" name="Picture 19">
            <a:extLst>
              <a:ext uri="{FF2B5EF4-FFF2-40B4-BE49-F238E27FC236}">
                <a16:creationId xmlns:a16="http://schemas.microsoft.com/office/drawing/2014/main" id="{62543686-66C9-42C4-B1BE-654A4BFAB5D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14095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7156</TotalTime>
  <Words>9142</Words>
  <Application>Microsoft Macintosh PowerPoint</Application>
  <PresentationFormat>Widescreen</PresentationFormat>
  <Paragraphs>626</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227</cp:revision>
  <dcterms:created xsi:type="dcterms:W3CDTF">2021-06-11T20:56:57Z</dcterms:created>
  <dcterms:modified xsi:type="dcterms:W3CDTF">2026-05-01T19:11:24Z</dcterms:modified>
</cp:coreProperties>
</file>