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428" r:id="rId3"/>
    <p:sldId id="437" r:id="rId4"/>
    <p:sldId id="258" r:id="rId5"/>
    <p:sldId id="401" r:id="rId6"/>
    <p:sldId id="402" r:id="rId7"/>
    <p:sldId id="403" r:id="rId8"/>
    <p:sldId id="406" r:id="rId9"/>
    <p:sldId id="407" r:id="rId10"/>
    <p:sldId id="408" r:id="rId11"/>
    <p:sldId id="409" r:id="rId12"/>
    <p:sldId id="411" r:id="rId13"/>
    <p:sldId id="434" r:id="rId14"/>
    <p:sldId id="438" r:id="rId15"/>
    <p:sldId id="404" r:id="rId16"/>
    <p:sldId id="405" r:id="rId17"/>
    <p:sldId id="412" r:id="rId18"/>
    <p:sldId id="413" r:id="rId19"/>
    <p:sldId id="414" r:id="rId20"/>
    <p:sldId id="415" r:id="rId21"/>
    <p:sldId id="416" r:id="rId22"/>
    <p:sldId id="417" r:id="rId23"/>
    <p:sldId id="418" r:id="rId24"/>
    <p:sldId id="419" r:id="rId25"/>
    <p:sldId id="420" r:id="rId26"/>
    <p:sldId id="441" r:id="rId27"/>
    <p:sldId id="272" r:id="rId28"/>
    <p:sldId id="439" r:id="rId29"/>
    <p:sldId id="435" r:id="rId30"/>
    <p:sldId id="440" r:id="rId31"/>
    <p:sldId id="426" r:id="rId32"/>
    <p:sldId id="436" r:id="rId33"/>
    <p:sldId id="290" r:id="rId34"/>
    <p:sldId id="293" r:id="rId35"/>
    <p:sldId id="291" r:id="rId36"/>
    <p:sldId id="383" r:id="rId37"/>
    <p:sldId id="382" r:id="rId38"/>
    <p:sldId id="295" r:id="rId39"/>
    <p:sldId id="442" r:id="rId40"/>
    <p:sldId id="44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1"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7357" autoAdjust="0"/>
  </p:normalViewPr>
  <p:slideViewPr>
    <p:cSldViewPr snapToGrid="0">
      <p:cViewPr varScale="1">
        <p:scale>
          <a:sx n="77" d="100"/>
          <a:sy n="77" d="100"/>
        </p:scale>
        <p:origin x="2456" y="192"/>
      </p:cViewPr>
      <p:guideLst/>
    </p:cSldViewPr>
  </p:slideViewPr>
  <p:notesTextViewPr>
    <p:cViewPr>
      <p:scale>
        <a:sx n="1" d="1"/>
        <a:sy n="1" d="1"/>
      </p:scale>
      <p:origin x="0" y="0"/>
    </p:cViewPr>
  </p:notesTextViewPr>
  <p:sorterViewPr>
    <p:cViewPr>
      <p:scale>
        <a:sx n="135" d="100"/>
        <a:sy n="135" d="100"/>
      </p:scale>
      <p:origin x="0" y="0"/>
    </p:cViewPr>
  </p:sorterViewPr>
  <p:notesViewPr>
    <p:cSldViewPr snapToGrid="0">
      <p:cViewPr varScale="1">
        <p:scale>
          <a:sx n="51" d="100"/>
          <a:sy n="51" d="100"/>
        </p:scale>
        <p:origin x="2624"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is</a:t>
            </a:r>
            <a:r>
              <a:rPr lang="en-US" sz="1200" i="1" kern="1200" baseline="0" dirty="0">
                <a:solidFill>
                  <a:schemeClr val="tx1"/>
                </a:solidFill>
                <a:effectLst/>
                <a:latin typeface="+mn-lt"/>
                <a:ea typeface="+mn-ea"/>
                <a:cs typeface="+mn-cs"/>
              </a:rPr>
              <a:t> our second class about internet safety. We will be talking about cyberbullying and sexting.</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dirty="0"/>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Your third option is to block the person. Does anyone know what it means</a:t>
            </a:r>
            <a:r>
              <a:rPr lang="en-US" sz="1200" i="1" kern="1200" dirty="0">
                <a:solidFill>
                  <a:schemeClr val="tx1"/>
                </a:solidFill>
                <a:effectLst/>
                <a:latin typeface="+mn-lt"/>
                <a:ea typeface="+mn-ea"/>
                <a:cs typeface="+mn-cs"/>
              </a:rPr>
              <a:t> to block someone online?</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i="0" dirty="0"/>
              <a:t>Give students enough time to process the question and make their decisions. </a:t>
            </a:r>
            <a:r>
              <a:rPr lang="en-US" sz="1200" i="0" baseline="0" dirty="0"/>
              <a:t> </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Blocking someone means that they can’t talk to you anymore. </a:t>
            </a:r>
            <a:r>
              <a:rPr lang="en-US" sz="1200" i="1" kern="1200" dirty="0">
                <a:solidFill>
                  <a:schemeClr val="tx1"/>
                </a:solidFill>
                <a:effectLst/>
                <a:latin typeface="+mn-lt"/>
                <a:ea typeface="+mn-ea"/>
                <a:cs typeface="+mn-cs"/>
              </a:rPr>
              <a:t>You can always block someone on your phone or on social media.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Sometimes this is called “unfollow” or “unfriend.”</a:t>
            </a: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If you can’t figure out how to block someone online, you</a:t>
            </a:r>
            <a:r>
              <a:rPr lang="en-US" sz="1200" i="1" kern="1200" baseline="0" dirty="0">
                <a:solidFill>
                  <a:schemeClr val="tx1"/>
                </a:solidFill>
                <a:effectLst/>
                <a:latin typeface="+mn-lt"/>
                <a:ea typeface="+mn-ea"/>
                <a:cs typeface="+mn-cs"/>
              </a:rPr>
              <a:t> can ask an adult from your inner green circle of trust for help.</a:t>
            </a:r>
            <a:endParaRPr lang="en-US" sz="11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268793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i="0" kern="1200" dirty="0">
                <a:solidFill>
                  <a:schemeClr val="tx1"/>
                </a:solidFill>
                <a:effectLst/>
              </a:rPr>
              <a:t>Say:</a:t>
            </a:r>
            <a:r>
              <a:rPr lang="en-US" i="0" kern="1200" baseline="0" dirty="0">
                <a:solidFill>
                  <a:schemeClr val="tx1"/>
                </a:solidFill>
                <a:effectLst/>
              </a:rPr>
              <a:t> </a:t>
            </a:r>
            <a:r>
              <a:rPr lang="en-US" i="1" kern="1200" baseline="0" dirty="0">
                <a:solidFill>
                  <a:schemeClr val="tx1"/>
                </a:solidFill>
                <a:effectLst/>
              </a:rPr>
              <a:t>A fourth option for getting help when you’ve been cyberbullied is to t</a:t>
            </a:r>
            <a:r>
              <a:rPr lang="en-US" i="1" kern="1200" dirty="0">
                <a:solidFill>
                  <a:schemeClr val="tx1"/>
                </a:solidFill>
                <a:effectLst/>
              </a:rPr>
              <a:t>alk to an adult you trust. What circle on your relationship map is for people you trust the most?</a:t>
            </a:r>
            <a:r>
              <a:rPr lang="en-US" kern="1200" dirty="0">
                <a:solidFill>
                  <a:schemeClr val="tx1"/>
                </a:solidFill>
                <a:effectLst/>
              </a:rPr>
              <a:t> </a:t>
            </a:r>
          </a:p>
          <a:p>
            <a:pPr marL="0" lvl="1"/>
            <a:endParaRPr lang="en-US" kern="1200" dirty="0">
              <a:solidFill>
                <a:schemeClr val="tx1"/>
              </a:solidFill>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a:t>
            </a:r>
          </a:p>
          <a:p>
            <a:pPr marL="0" lvl="1"/>
            <a:endParaRPr lang="en-US" kern="1200" dirty="0">
              <a:solidFill>
                <a:schemeClr val="tx1"/>
              </a:solidFill>
              <a:effectLst/>
            </a:endParaRPr>
          </a:p>
          <a:p>
            <a:pPr marL="0" lvl="1"/>
            <a:r>
              <a:rPr lang="en-US" kern="1200" dirty="0">
                <a:solidFill>
                  <a:schemeClr val="tx1"/>
                </a:solidFill>
                <a:effectLst/>
              </a:rPr>
              <a:t>Say: </a:t>
            </a:r>
            <a:r>
              <a:rPr lang="en-US" i="1" kern="1200" dirty="0">
                <a:solidFill>
                  <a:schemeClr val="tx1"/>
                </a:solidFill>
                <a:effectLst/>
              </a:rPr>
              <a:t>The</a:t>
            </a:r>
            <a:r>
              <a:rPr lang="en-US" i="1" kern="1200" baseline="0" dirty="0">
                <a:solidFill>
                  <a:schemeClr val="tx1"/>
                </a:solidFill>
                <a:effectLst/>
              </a:rPr>
              <a:t> inner green </a:t>
            </a:r>
            <a:r>
              <a:rPr lang="en-US" i="1" kern="1200" dirty="0">
                <a:solidFill>
                  <a:schemeClr val="tx1"/>
                </a:solidFill>
                <a:effectLst/>
              </a:rPr>
              <a:t>circle of trust.</a:t>
            </a:r>
            <a:r>
              <a:rPr lang="en-US" i="1" kern="1200" baseline="0" dirty="0">
                <a:solidFill>
                  <a:schemeClr val="tx1"/>
                </a:solidFill>
                <a:effectLst/>
              </a:rPr>
              <a:t> Who is one adult from your inner green circle of trust who could help? </a:t>
            </a:r>
          </a:p>
          <a:p>
            <a:pPr marL="0" lvl="1"/>
            <a:endParaRPr lang="en-US" i="1" kern="1200" baseline="0" dirty="0">
              <a:solidFill>
                <a:schemeClr val="tx1"/>
              </a:solidFill>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a:t>
            </a:r>
            <a:r>
              <a:rPr lang="en-US" i="0" baseline="0" dirty="0"/>
              <a:t> Go around the room and ask each student to name one adult they trust who could help if they are being cyberbullied.</a:t>
            </a:r>
          </a:p>
          <a:p>
            <a:pPr marL="0" lvl="1"/>
            <a:endParaRPr lang="en-US" i="1" kern="1200" baseline="0" dirty="0">
              <a:solidFill>
                <a:schemeClr val="tx1"/>
              </a:solidFill>
              <a:effectLst/>
            </a:endParaRPr>
          </a:p>
          <a:p>
            <a:pPr marL="0" lvl="1"/>
            <a:r>
              <a:rPr lang="en-US" i="0" kern="1200" baseline="0" dirty="0">
                <a:solidFill>
                  <a:schemeClr val="tx1"/>
                </a:solidFill>
                <a:effectLst/>
              </a:rPr>
              <a:t>Say: </a:t>
            </a:r>
            <a:r>
              <a:rPr lang="en-US" i="1" kern="1200" baseline="0" dirty="0">
                <a:solidFill>
                  <a:schemeClr val="tx1"/>
                </a:solidFill>
                <a:effectLst/>
              </a:rPr>
              <a:t>If you have a job, w</a:t>
            </a:r>
            <a:r>
              <a:rPr lang="en-US" b="0" i="1" kern="1200" baseline="0" dirty="0">
                <a:solidFill>
                  <a:schemeClr val="tx1"/>
                </a:solidFill>
                <a:effectLst/>
              </a:rPr>
              <a:t>ho might be able to help you if you are being cyberbullied by someone at work? </a:t>
            </a:r>
          </a:p>
          <a:p>
            <a:pPr marL="0" lvl="1"/>
            <a:endParaRPr lang="en-US" i="1" kern="1200" baseline="0" dirty="0">
              <a:solidFill>
                <a:schemeClr val="tx1"/>
              </a:solidFill>
              <a:effectLst/>
            </a:endParaRPr>
          </a:p>
          <a:p>
            <a:pPr marL="0" lvl="1"/>
            <a:r>
              <a:rPr lang="en-US" i="0" dirty="0"/>
              <a:t>Give students enough time to process the question and make their decisions. </a:t>
            </a:r>
            <a:endParaRPr lang="en-US" i="0" baseline="0" dirty="0"/>
          </a:p>
          <a:p>
            <a:pPr marL="0" lvl="1"/>
            <a:endParaRPr lang="en-US" i="0" kern="1200" baseline="0" dirty="0">
              <a:solidFill>
                <a:schemeClr val="tx1"/>
              </a:solidFill>
              <a:effectLst/>
            </a:endParaRPr>
          </a:p>
          <a:p>
            <a:pPr marL="0" lvl="1"/>
            <a:r>
              <a:rPr lang="en-US" i="0" kern="1200" baseline="0" dirty="0">
                <a:solidFill>
                  <a:schemeClr val="tx1"/>
                </a:solidFill>
                <a:effectLst/>
              </a:rPr>
              <a:t>Say: </a:t>
            </a:r>
            <a:r>
              <a:rPr lang="en-US" i="1" kern="1200" baseline="0" dirty="0">
                <a:solidFill>
                  <a:schemeClr val="tx1"/>
                </a:solidFill>
                <a:effectLst/>
              </a:rPr>
              <a:t>You could talk to a manager or your boss for help at work.</a:t>
            </a:r>
            <a:endParaRPr lang="en-US" i="1" kern="1200" dirty="0">
              <a:solidFill>
                <a:schemeClr val="tx1"/>
              </a:solidFill>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2691404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kern="1200" dirty="0">
                <a:solidFill>
                  <a:schemeClr val="tx1"/>
                </a:solidFill>
                <a:effectLst/>
              </a:rPr>
              <a:t>Say: </a:t>
            </a:r>
            <a:r>
              <a:rPr lang="en-US" i="1" kern="1200" dirty="0">
                <a:solidFill>
                  <a:schemeClr val="tx1"/>
                </a:solidFill>
                <a:effectLst/>
              </a:rPr>
              <a:t>Finally,</a:t>
            </a:r>
            <a:r>
              <a:rPr lang="en-US" i="1" kern="1200" baseline="0" dirty="0">
                <a:solidFill>
                  <a:schemeClr val="tx1"/>
                </a:solidFill>
                <a:effectLst/>
              </a:rPr>
              <a:t> our last option for getting help when you have been cyberbullied is to do some self-care. Self-care is about doing things that make you feel happy and good about yourself. For example, some people love to listen to music, and others like to run or draw. </a:t>
            </a:r>
          </a:p>
          <a:p>
            <a:pPr lvl="0"/>
            <a:endParaRPr lang="en-US" i="1" kern="1200" baseline="0" dirty="0">
              <a:solidFill>
                <a:schemeClr val="tx1"/>
              </a:solidFill>
              <a:effectLst/>
            </a:endParaRPr>
          </a:p>
          <a:p>
            <a:pPr lvl="0"/>
            <a:r>
              <a:rPr lang="en-US" i="1" kern="1200" baseline="0" dirty="0">
                <a:solidFill>
                  <a:schemeClr val="tx1"/>
                </a:solidFill>
                <a:effectLst/>
              </a:rPr>
              <a:t>What do you like to do for self-care? </a:t>
            </a:r>
          </a:p>
          <a:p>
            <a:pPr lvl="0"/>
            <a:endParaRPr lang="en-US" i="1"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Go around the room and ask each student to share one thing they do for self-care.</a:t>
            </a:r>
            <a:endParaRPr lang="en-US" kern="1200" dirty="0">
              <a:solidFill>
                <a:schemeClr val="tx1"/>
              </a:solidFill>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53610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F7071-7BB5-46B1-1CAA-460E515E0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632B1-2E49-B269-5A24-C6FCBFFDE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05648-BB9C-C82D-2D78-C76B23B0986A}"/>
              </a:ext>
            </a:extLst>
          </p:cNvPr>
          <p:cNvSpPr>
            <a:spLocks noGrp="1"/>
          </p:cNvSpPr>
          <p:nvPr>
            <p:ph type="body" idx="1"/>
          </p:nvPr>
        </p:nvSpPr>
        <p:spPr>
          <a:xfrm>
            <a:off x="685800" y="4400550"/>
            <a:ext cx="5486400" cy="3689350"/>
          </a:xfrm>
        </p:spPr>
        <p:txBody>
          <a:bodyPr/>
          <a:lstStyle/>
          <a:p>
            <a:pPr lvl="0"/>
            <a:r>
              <a:rPr lang="en-US" sz="1200" b="0" kern="1200" dirty="0">
                <a:solidFill>
                  <a:schemeClr val="tx1"/>
                </a:solidFill>
                <a:effectLst/>
                <a:latin typeface="+mn-lt"/>
                <a:ea typeface="+mn-ea"/>
                <a:cs typeface="+mn-cs"/>
              </a:rPr>
              <a:t>Say: </a:t>
            </a:r>
            <a:r>
              <a:rPr lang="en-US" sz="1200" b="0" i="1" kern="1200" dirty="0">
                <a:solidFill>
                  <a:schemeClr val="tx1"/>
                </a:solidFill>
                <a:effectLst/>
                <a:latin typeface="+mn-lt"/>
                <a:ea typeface="+mn-ea"/>
                <a:cs typeface="+mn-cs"/>
              </a:rPr>
              <a:t>If your friend is being cyberbullied, can you help them follow one or more of these five steps that we just talked about? </a:t>
            </a:r>
          </a:p>
          <a:p>
            <a:pPr lvl="0"/>
            <a:endParaRPr lang="en-US" sz="1200" b="0" i="1" kern="1200" dirty="0">
              <a:solidFill>
                <a:schemeClr val="tx1"/>
              </a:solidFill>
              <a:effectLst/>
              <a:latin typeface="+mn-lt"/>
              <a:ea typeface="+mn-ea"/>
              <a:cs typeface="+mn-cs"/>
            </a:endParaRPr>
          </a:p>
          <a:p>
            <a:pPr lvl="0"/>
            <a:r>
              <a:rPr lang="en-US" b="0" i="0" dirty="0"/>
              <a:t>Give students enough time to process the question and make their decisions.</a:t>
            </a:r>
            <a:r>
              <a:rPr lang="en-US" b="0" i="0" baseline="0" dirty="0"/>
              <a:t> </a:t>
            </a:r>
            <a:endParaRPr lang="en-US" sz="1200" b="0" i="1" kern="1200" baseline="0" dirty="0">
              <a:solidFill>
                <a:schemeClr val="tx1"/>
              </a:solidFill>
              <a:effectLst/>
              <a:latin typeface="+mn-lt"/>
              <a:ea typeface="+mn-ea"/>
              <a:cs typeface="+mn-cs"/>
            </a:endParaRPr>
          </a:p>
          <a:p>
            <a:pPr lvl="0"/>
            <a:endParaRPr lang="en-US" sz="1200" b="0" i="1" kern="1200" baseline="0" dirty="0">
              <a:solidFill>
                <a:schemeClr val="tx1"/>
              </a:solidFill>
              <a:effectLst/>
              <a:latin typeface="+mn-lt"/>
              <a:ea typeface="+mn-ea"/>
              <a:cs typeface="+mn-cs"/>
            </a:endParaRPr>
          </a:p>
          <a:p>
            <a:pPr lvl="0"/>
            <a:r>
              <a:rPr lang="en-US" sz="1200" b="0" i="0" kern="1200" baseline="0" dirty="0">
                <a:solidFill>
                  <a:schemeClr val="tx1"/>
                </a:solidFill>
                <a:effectLst/>
                <a:latin typeface="+mn-lt"/>
                <a:ea typeface="+mn-ea"/>
                <a:cs typeface="+mn-cs"/>
              </a:rPr>
              <a:t>Say: </a:t>
            </a:r>
            <a:r>
              <a:rPr lang="en-US" sz="1200" b="0" i="1" kern="1200" baseline="0" dirty="0">
                <a:solidFill>
                  <a:schemeClr val="tx1"/>
                </a:solidFill>
                <a:effectLst/>
                <a:latin typeface="+mn-lt"/>
                <a:ea typeface="+mn-ea"/>
                <a:cs typeface="+mn-cs"/>
              </a:rPr>
              <a:t>Yes, you can be an ally, or supporter, to your friend. You can help them follow any of these steps. They can take a break, report the cyberbully, block the cyberbully, or talk to an adult they trust. You can also help your friend do some self-care and maybe spend some time with you. Being an ally is an important part of a healthy friendship.</a:t>
            </a:r>
            <a:endParaRPr lang="en-US" b="0" i="0" dirty="0"/>
          </a:p>
        </p:txBody>
      </p:sp>
      <p:sp>
        <p:nvSpPr>
          <p:cNvPr id="4" name="Slide Number Placeholder 3">
            <a:extLst>
              <a:ext uri="{FF2B5EF4-FFF2-40B4-BE49-F238E27FC236}">
                <a16:creationId xmlns:a16="http://schemas.microsoft.com/office/drawing/2014/main" id="{D1CD589D-C2CC-6D2E-A080-86748349058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93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02526-6906-CD89-BB55-0A249852B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30334-44CE-C6DA-1DE5-0C92AC1DDE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DD4AD-1CF4-40B6-8BA2-D427AC8C878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a:extLst>
              <a:ext uri="{FF2B5EF4-FFF2-40B4-BE49-F238E27FC236}">
                <a16:creationId xmlns:a16="http://schemas.microsoft.com/office/drawing/2014/main" id="{B7D85444-2177-9F8C-B326-898740BEC8A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378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89350"/>
          </a:xfrm>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We are going to play a game about what you can do to get help if you or someone you know is being cyberbullied. In just a minute, I will give you a story about something that happened online. You’ll decide which of the five</a:t>
            </a:r>
            <a:r>
              <a:rPr lang="en-US" sz="1200" i="1" kern="1200" baseline="0" dirty="0">
                <a:solidFill>
                  <a:schemeClr val="tx1"/>
                </a:solidFill>
                <a:effectLst/>
                <a:latin typeface="+mn-lt"/>
                <a:ea typeface="+mn-ea"/>
                <a:cs typeface="+mn-cs"/>
              </a:rPr>
              <a:t> things we’ve talked about could help </a:t>
            </a:r>
            <a:r>
              <a:rPr lang="en-US" sz="1200" b="0" i="1" kern="1200" baseline="0" dirty="0">
                <a:solidFill>
                  <a:schemeClr val="tx1"/>
                </a:solidFill>
                <a:effectLst/>
                <a:latin typeface="+mn-lt"/>
                <a:ea typeface="+mn-ea"/>
                <a:cs typeface="+mn-cs"/>
              </a:rPr>
              <a:t>the person </a:t>
            </a:r>
            <a:r>
              <a:rPr lang="en-US" sz="1200" i="1" kern="1200" baseline="0" dirty="0">
                <a:solidFill>
                  <a:schemeClr val="tx1"/>
                </a:solidFill>
                <a:effectLst/>
                <a:latin typeface="+mn-lt"/>
                <a:ea typeface="+mn-ea"/>
                <a:cs typeface="+mn-cs"/>
              </a:rPr>
              <a:t>in that story</a:t>
            </a:r>
            <a:r>
              <a:rPr lang="en-US" sz="1200" i="1"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Ask</a:t>
            </a:r>
            <a:r>
              <a:rPr lang="en-US" sz="1200" b="0" kern="1200" baseline="0" dirty="0">
                <a:solidFill>
                  <a:schemeClr val="tx1"/>
                </a:solidFill>
                <a:effectLst/>
                <a:latin typeface="+mn-lt"/>
                <a:ea typeface="+mn-ea"/>
                <a:cs typeface="+mn-cs"/>
              </a:rPr>
              <a:t> for a student volunteer. They can either read the story aloud or you can read the story out loud yourself if the student prefers. </a:t>
            </a:r>
          </a:p>
          <a:p>
            <a:pPr lvl="0"/>
            <a:endParaRPr lang="en-US" sz="1200" b="0" kern="120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Ask the student to choose one of the five getting help strategies and explain how the strategy would help in that story. The student can </a:t>
            </a:r>
            <a:r>
              <a:rPr lang="en-US" sz="1200" b="0" strike="noStrike" kern="1200" baseline="0" dirty="0">
                <a:solidFill>
                  <a:schemeClr val="tx1"/>
                </a:solidFill>
                <a:effectLst/>
                <a:latin typeface="+mn-lt"/>
                <a:ea typeface="+mn-ea"/>
                <a:cs typeface="+mn-cs"/>
              </a:rPr>
              <a:t>pick more than one </a:t>
            </a:r>
            <a:r>
              <a:rPr lang="en-US" sz="1200" b="0" kern="1200" baseline="0" dirty="0">
                <a:solidFill>
                  <a:schemeClr val="tx1"/>
                </a:solidFill>
                <a:effectLst/>
                <a:latin typeface="+mn-lt"/>
                <a:ea typeface="+mn-ea"/>
                <a:cs typeface="+mn-cs"/>
              </a:rPr>
              <a:t>getting help strategy.</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For these scenarios, there is no right or wrong answer. The purpose of this game is for students to practice applying the getting help strategies previously discussed to real-world situations, and to think through which strategies they are most likely to use. All of the strategies can be applied to any scenario.</a:t>
            </a:r>
          </a:p>
          <a:p>
            <a:pPr lvl="0"/>
            <a:endParaRPr lang="en-US" sz="1200" kern="1200" baseline="0" dirty="0">
              <a:solidFill>
                <a:schemeClr val="tx1"/>
              </a:solidFill>
              <a:effectLst/>
              <a:latin typeface="+mn-lt"/>
              <a:ea typeface="+mn-ea"/>
              <a:cs typeface="+mn-cs"/>
            </a:endParaRPr>
          </a:p>
          <a:p>
            <a:pPr lvl="0"/>
            <a:r>
              <a:rPr lang="en-US" sz="1200" b="0" kern="1200" baseline="0" dirty="0">
                <a:solidFill>
                  <a:schemeClr val="tx1"/>
                </a:solidFill>
                <a:effectLst/>
                <a:latin typeface="+mn-lt"/>
                <a:ea typeface="+mn-ea"/>
                <a:cs typeface="+mn-cs"/>
              </a:rPr>
              <a:t>You will probably not be able to get through all these scenarios in one class, but you can return to them to reinforce cybersafety.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3886472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i="1" kern="1200" dirty="0">
                <a:solidFill>
                  <a:schemeClr val="tx1"/>
                </a:solidFill>
                <a:effectLst/>
                <a:latin typeface="+mn-lt"/>
                <a:ea typeface="+mn-ea"/>
                <a:cs typeface="+mn-cs"/>
              </a:rPr>
              <a:t>Is there a volunteer who wants to go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volunteer to read the story </a:t>
            </a:r>
            <a:r>
              <a:rPr lang="en-US" sz="1200" b="0" kern="1200" dirty="0">
                <a:solidFill>
                  <a:schemeClr val="tx1"/>
                </a:solidFill>
                <a:effectLst/>
                <a:latin typeface="+mn-lt"/>
                <a:ea typeface="+mn-ea"/>
                <a:cs typeface="+mn-cs"/>
              </a:rPr>
              <a:t>out loud and</a:t>
            </a:r>
            <a:r>
              <a:rPr lang="en-US" sz="1200" b="0" kern="1200" baseline="0" dirty="0">
                <a:solidFill>
                  <a:schemeClr val="tx1"/>
                </a:solidFill>
                <a:effectLst/>
                <a:latin typeface="+mn-lt"/>
                <a:ea typeface="+mn-ea"/>
                <a:cs typeface="+mn-cs"/>
              </a:rPr>
              <a:t> say that you </a:t>
            </a:r>
            <a:r>
              <a:rPr lang="en-US" sz="1200" kern="1200" baseline="0" dirty="0">
                <a:solidFill>
                  <a:schemeClr val="tx1"/>
                </a:solidFill>
                <a:effectLst/>
                <a:latin typeface="+mn-lt"/>
                <a:ea typeface="+mn-ea"/>
                <a:cs typeface="+mn-cs"/>
              </a:rPr>
              <a:t>can also read the story yourself if the student prefers. Ask the student to choose one of the five getting help strategies and </a:t>
            </a:r>
            <a:r>
              <a:rPr lang="en-US" sz="1200" b="0" kern="1200" baseline="0" dirty="0">
                <a:solidFill>
                  <a:schemeClr val="tx1"/>
                </a:solidFill>
                <a:effectLst/>
                <a:latin typeface="+mn-lt"/>
                <a:ea typeface="+mn-ea"/>
                <a:cs typeface="+mn-cs"/>
              </a:rPr>
              <a:t>then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explain how that strategy would help. Students can also choose </a:t>
            </a:r>
            <a:r>
              <a:rPr lang="en-US" sz="1200" b="0" kern="1200" baseline="0" dirty="0">
                <a:solidFill>
                  <a:schemeClr val="tx1"/>
                </a:solidFill>
                <a:effectLst/>
                <a:latin typeface="+mn-lt"/>
                <a:ea typeface="+mn-ea"/>
                <a:cs typeface="+mn-cs"/>
              </a:rPr>
              <a:t>more than one </a:t>
            </a:r>
            <a:r>
              <a:rPr lang="en-US" sz="1200" b="0" strike="noStrike" kern="1200" baseline="0" dirty="0">
                <a:solidFill>
                  <a:schemeClr val="tx1"/>
                </a:solidFill>
                <a:effectLst/>
                <a:latin typeface="+mn-lt"/>
                <a:ea typeface="+mn-ea"/>
                <a:cs typeface="+mn-cs"/>
              </a:rPr>
              <a:t>strategy</a:t>
            </a:r>
            <a:r>
              <a:rPr lang="en-US" sz="1200" kern="1200" baseline="0" dirty="0">
                <a:solidFill>
                  <a:schemeClr val="tx1"/>
                </a:solidFill>
                <a:effectLst/>
                <a:latin typeface="+mn-lt"/>
                <a:ea typeface="+mn-ea"/>
                <a:cs typeface="+mn-cs"/>
              </a:rPr>
              <a:t>. Students can say the strategy name out loud or hold up a finger for the one they choose. (</a:t>
            </a:r>
            <a:r>
              <a:rPr lang="en-US" sz="1200" b="0" kern="1200" baseline="0" dirty="0">
                <a:solidFill>
                  <a:schemeClr val="tx1"/>
                </a:solidFill>
                <a:effectLst/>
                <a:latin typeface="+mn-lt"/>
                <a:ea typeface="+mn-ea"/>
                <a:cs typeface="+mn-cs"/>
              </a:rPr>
              <a:t>Example</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one finger for blocking the person, 2 fingers for reporting the person,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Sample promp</a:t>
            </a:r>
            <a:r>
              <a:rPr lang="en-US" sz="1200" b="0" strike="noStrike" kern="1200" baseline="0" dirty="0">
                <a:solidFill>
                  <a:schemeClr val="tx1"/>
                </a:solidFill>
                <a:effectLst/>
                <a:latin typeface="+mn-lt"/>
                <a:ea typeface="+mn-ea"/>
                <a:cs typeface="+mn-cs"/>
              </a:rPr>
              <a:t>ting</a:t>
            </a:r>
            <a:r>
              <a:rPr lang="en-US" sz="1200" kern="1200" baseline="0" dirty="0">
                <a:solidFill>
                  <a:schemeClr val="tx1"/>
                </a:solidFill>
                <a:effectLst/>
                <a:latin typeface="+mn-lt"/>
                <a:ea typeface="+mn-ea"/>
                <a:cs typeface="+mn-cs"/>
              </a:rPr>
              <a:t>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getting help strategy do you choose?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How would that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would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Who could help you with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Does anyone else have a suggestion of what someone could do in this story?</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9507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i="1" kern="1200" dirty="0">
                <a:solidFill>
                  <a:schemeClr val="tx1"/>
                </a:solidFill>
                <a:effectLst/>
                <a:latin typeface="+mn-lt"/>
                <a:ea typeface="+mn-ea"/>
                <a:cs typeface="+mn-cs"/>
              </a:rPr>
              <a:t>Who would like to go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volunteer to read the story </a:t>
            </a:r>
            <a:r>
              <a:rPr lang="en-US" sz="1200" b="0" kern="1200" dirty="0">
                <a:solidFill>
                  <a:schemeClr val="tx1"/>
                </a:solidFill>
                <a:effectLst/>
                <a:latin typeface="+mn-lt"/>
                <a:ea typeface="+mn-ea"/>
                <a:cs typeface="+mn-cs"/>
              </a:rPr>
              <a:t>out loud and</a:t>
            </a:r>
            <a:r>
              <a:rPr lang="en-US" sz="1200" b="0" kern="1200" baseline="0" dirty="0">
                <a:solidFill>
                  <a:schemeClr val="tx1"/>
                </a:solidFill>
                <a:effectLst/>
                <a:latin typeface="+mn-lt"/>
                <a:ea typeface="+mn-ea"/>
                <a:cs typeface="+mn-cs"/>
              </a:rPr>
              <a:t> say that you </a:t>
            </a:r>
            <a:r>
              <a:rPr lang="en-US" sz="1200" kern="1200" baseline="0" dirty="0">
                <a:solidFill>
                  <a:schemeClr val="tx1"/>
                </a:solidFill>
                <a:effectLst/>
                <a:latin typeface="+mn-lt"/>
                <a:ea typeface="+mn-ea"/>
                <a:cs typeface="+mn-cs"/>
              </a:rPr>
              <a:t>can also read the story yourself if the student prefers. Ask the student to choose one of the five getting help strategies and </a:t>
            </a:r>
            <a:r>
              <a:rPr lang="en-US" sz="1200" b="0" kern="1200" baseline="0" dirty="0">
                <a:solidFill>
                  <a:schemeClr val="tx1"/>
                </a:solidFill>
                <a:effectLst/>
                <a:latin typeface="+mn-lt"/>
                <a:ea typeface="+mn-ea"/>
                <a:cs typeface="+mn-cs"/>
              </a:rPr>
              <a:t>then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explain how that strategy would help. Students can also choose </a:t>
            </a:r>
            <a:r>
              <a:rPr lang="en-US" sz="1200" b="0" kern="1200" baseline="0" dirty="0">
                <a:solidFill>
                  <a:schemeClr val="tx1"/>
                </a:solidFill>
                <a:effectLst/>
                <a:latin typeface="+mn-lt"/>
                <a:ea typeface="+mn-ea"/>
                <a:cs typeface="+mn-cs"/>
              </a:rPr>
              <a:t>more than one </a:t>
            </a:r>
            <a:r>
              <a:rPr lang="en-US" sz="1200" b="0" strike="noStrike" kern="1200" baseline="0" dirty="0">
                <a:solidFill>
                  <a:schemeClr val="tx1"/>
                </a:solidFill>
                <a:effectLst/>
                <a:latin typeface="+mn-lt"/>
                <a:ea typeface="+mn-ea"/>
                <a:cs typeface="+mn-cs"/>
              </a:rPr>
              <a:t>strategy</a:t>
            </a:r>
            <a:r>
              <a:rPr lang="en-US" sz="1200" kern="1200" baseline="0" dirty="0">
                <a:solidFill>
                  <a:schemeClr val="tx1"/>
                </a:solidFill>
                <a:effectLst/>
                <a:latin typeface="+mn-lt"/>
                <a:ea typeface="+mn-ea"/>
                <a:cs typeface="+mn-cs"/>
              </a:rPr>
              <a:t>. Students can say the strategy name out loud or hold up a finger for the one they choose. (</a:t>
            </a:r>
            <a:r>
              <a:rPr lang="en-US" sz="1200" b="0" kern="1200" baseline="0" dirty="0">
                <a:solidFill>
                  <a:schemeClr val="tx1"/>
                </a:solidFill>
                <a:effectLst/>
                <a:latin typeface="+mn-lt"/>
                <a:ea typeface="+mn-ea"/>
                <a:cs typeface="+mn-cs"/>
              </a:rPr>
              <a:t>Example</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one finger for blocking the person, 2 fingers for reporting the person,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Sample promp</a:t>
            </a:r>
            <a:r>
              <a:rPr lang="en-US" sz="1200" b="0" strike="noStrike" kern="1200" baseline="0" dirty="0">
                <a:solidFill>
                  <a:schemeClr val="tx1"/>
                </a:solidFill>
                <a:effectLst/>
                <a:latin typeface="+mn-lt"/>
                <a:ea typeface="+mn-ea"/>
                <a:cs typeface="+mn-cs"/>
              </a:rPr>
              <a:t>ting</a:t>
            </a:r>
            <a:r>
              <a:rPr lang="en-US" sz="1200" b="1" strike="sngStrike"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getting help strategy do you choose?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How would that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would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Who could help you with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Does anyone else have a suggestion of what someone could do in this story?</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1615348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i="1" kern="1200" dirty="0">
                <a:solidFill>
                  <a:schemeClr val="tx1"/>
                </a:solidFill>
                <a:effectLst/>
                <a:latin typeface="+mn-lt"/>
                <a:ea typeface="+mn-ea"/>
                <a:cs typeface="+mn-cs"/>
              </a:rPr>
              <a:t>Who would like to go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volunteer to read the story </a:t>
            </a:r>
            <a:r>
              <a:rPr lang="en-US" sz="1200" b="0" kern="1200" dirty="0">
                <a:solidFill>
                  <a:schemeClr val="tx1"/>
                </a:solidFill>
                <a:effectLst/>
                <a:latin typeface="+mn-lt"/>
                <a:ea typeface="+mn-ea"/>
                <a:cs typeface="+mn-cs"/>
              </a:rPr>
              <a:t>out loud and</a:t>
            </a:r>
            <a:r>
              <a:rPr lang="en-US" sz="1200" b="0" kern="1200" baseline="0" dirty="0">
                <a:solidFill>
                  <a:schemeClr val="tx1"/>
                </a:solidFill>
                <a:effectLst/>
                <a:latin typeface="+mn-lt"/>
                <a:ea typeface="+mn-ea"/>
                <a:cs typeface="+mn-cs"/>
              </a:rPr>
              <a:t> say that you </a:t>
            </a:r>
            <a:r>
              <a:rPr lang="en-US" sz="1200" kern="1200" baseline="0" dirty="0">
                <a:solidFill>
                  <a:schemeClr val="tx1"/>
                </a:solidFill>
                <a:effectLst/>
                <a:latin typeface="+mn-lt"/>
                <a:ea typeface="+mn-ea"/>
                <a:cs typeface="+mn-cs"/>
              </a:rPr>
              <a:t>can also read the story yourself if the student prefers. Ask the student to choose one of the five getting help strategies and </a:t>
            </a:r>
            <a:r>
              <a:rPr lang="en-US" sz="1200" b="0" kern="1200" baseline="0" dirty="0">
                <a:solidFill>
                  <a:schemeClr val="tx1"/>
                </a:solidFill>
                <a:effectLst/>
                <a:latin typeface="+mn-lt"/>
                <a:ea typeface="+mn-ea"/>
                <a:cs typeface="+mn-cs"/>
              </a:rPr>
              <a:t>then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explain how that strategy would help. Students can also choose </a:t>
            </a:r>
            <a:r>
              <a:rPr lang="en-US" sz="1200" b="0" kern="1200" baseline="0" dirty="0">
                <a:solidFill>
                  <a:schemeClr val="tx1"/>
                </a:solidFill>
                <a:effectLst/>
                <a:latin typeface="+mn-lt"/>
                <a:ea typeface="+mn-ea"/>
                <a:cs typeface="+mn-cs"/>
              </a:rPr>
              <a:t>more than one </a:t>
            </a:r>
            <a:r>
              <a:rPr lang="en-US" sz="1200" b="0" strike="noStrike" kern="1200" baseline="0" dirty="0">
                <a:solidFill>
                  <a:schemeClr val="tx1"/>
                </a:solidFill>
                <a:effectLst/>
                <a:latin typeface="+mn-lt"/>
                <a:ea typeface="+mn-ea"/>
                <a:cs typeface="+mn-cs"/>
              </a:rPr>
              <a:t>strategy</a:t>
            </a:r>
            <a:r>
              <a:rPr lang="en-US" sz="1200" kern="1200" baseline="0" dirty="0">
                <a:solidFill>
                  <a:schemeClr val="tx1"/>
                </a:solidFill>
                <a:effectLst/>
                <a:latin typeface="+mn-lt"/>
                <a:ea typeface="+mn-ea"/>
                <a:cs typeface="+mn-cs"/>
              </a:rPr>
              <a:t>. Students can say the strategy name out loud or hold up a finger for the one they choose. (</a:t>
            </a:r>
            <a:r>
              <a:rPr lang="en-US" sz="1200" b="0" kern="1200" baseline="0" dirty="0">
                <a:solidFill>
                  <a:schemeClr val="tx1"/>
                </a:solidFill>
                <a:effectLst/>
                <a:latin typeface="+mn-lt"/>
                <a:ea typeface="+mn-ea"/>
                <a:cs typeface="+mn-cs"/>
              </a:rPr>
              <a:t>Example</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one finger for blocking the person, 2 fingers for reporting the person,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Sample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getting help strategy do you choose?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How would that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would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Who could help you with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Does anyone else have a suggestion of what someone could do in this story?</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8008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i="1" kern="1200" dirty="0">
                <a:solidFill>
                  <a:schemeClr val="tx1"/>
                </a:solidFill>
                <a:effectLst/>
                <a:latin typeface="+mn-lt"/>
                <a:ea typeface="+mn-ea"/>
                <a:cs typeface="+mn-cs"/>
              </a:rPr>
              <a:t>Who would like to go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volunteer to read the story </a:t>
            </a:r>
            <a:r>
              <a:rPr lang="en-US" sz="1200" b="0" kern="1200" dirty="0">
                <a:solidFill>
                  <a:schemeClr val="tx1"/>
                </a:solidFill>
                <a:effectLst/>
                <a:latin typeface="+mn-lt"/>
                <a:ea typeface="+mn-ea"/>
                <a:cs typeface="+mn-cs"/>
              </a:rPr>
              <a:t>out loud and</a:t>
            </a:r>
            <a:r>
              <a:rPr lang="en-US" sz="1200" b="0" kern="1200" baseline="0" dirty="0">
                <a:solidFill>
                  <a:schemeClr val="tx1"/>
                </a:solidFill>
                <a:effectLst/>
                <a:latin typeface="+mn-lt"/>
                <a:ea typeface="+mn-ea"/>
                <a:cs typeface="+mn-cs"/>
              </a:rPr>
              <a:t> say that you </a:t>
            </a:r>
            <a:r>
              <a:rPr lang="en-US" sz="1200" kern="1200" baseline="0" dirty="0">
                <a:solidFill>
                  <a:schemeClr val="tx1"/>
                </a:solidFill>
                <a:effectLst/>
                <a:latin typeface="+mn-lt"/>
                <a:ea typeface="+mn-ea"/>
                <a:cs typeface="+mn-cs"/>
              </a:rPr>
              <a:t>can also read the story yourself if the student prefers. Ask the student to choose one of the five getting help strategies and </a:t>
            </a:r>
            <a:r>
              <a:rPr lang="en-US" sz="1200" b="0" kern="1200" baseline="0" dirty="0">
                <a:solidFill>
                  <a:schemeClr val="tx1"/>
                </a:solidFill>
                <a:effectLst/>
                <a:latin typeface="+mn-lt"/>
                <a:ea typeface="+mn-ea"/>
                <a:cs typeface="+mn-cs"/>
              </a:rPr>
              <a:t>then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explain how that strategy would help. Students can also choose </a:t>
            </a:r>
            <a:r>
              <a:rPr lang="en-US" sz="1200" b="0" kern="1200" baseline="0" dirty="0">
                <a:solidFill>
                  <a:schemeClr val="tx1"/>
                </a:solidFill>
                <a:effectLst/>
                <a:latin typeface="+mn-lt"/>
                <a:ea typeface="+mn-ea"/>
                <a:cs typeface="+mn-cs"/>
              </a:rPr>
              <a:t>more than one </a:t>
            </a:r>
            <a:r>
              <a:rPr lang="en-US" sz="1200" b="0" strike="noStrike" kern="1200" baseline="0" dirty="0">
                <a:solidFill>
                  <a:schemeClr val="tx1"/>
                </a:solidFill>
                <a:effectLst/>
                <a:latin typeface="+mn-lt"/>
                <a:ea typeface="+mn-ea"/>
                <a:cs typeface="+mn-cs"/>
              </a:rPr>
              <a:t>strategy</a:t>
            </a:r>
            <a:r>
              <a:rPr lang="en-US" sz="1200" kern="1200" baseline="0" dirty="0">
                <a:solidFill>
                  <a:schemeClr val="tx1"/>
                </a:solidFill>
                <a:effectLst/>
                <a:latin typeface="+mn-lt"/>
                <a:ea typeface="+mn-ea"/>
                <a:cs typeface="+mn-cs"/>
              </a:rPr>
              <a:t>. Students can say the strategy name out loud or hold up a finger for the one they choose. (</a:t>
            </a:r>
            <a:r>
              <a:rPr lang="en-US" sz="1200" b="0" kern="1200" baseline="0" dirty="0">
                <a:solidFill>
                  <a:schemeClr val="tx1"/>
                </a:solidFill>
                <a:effectLst/>
                <a:latin typeface="+mn-lt"/>
                <a:ea typeface="+mn-ea"/>
                <a:cs typeface="+mn-cs"/>
              </a:rPr>
              <a:t>Example</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one finger for blocking the person, 2 fingers for reporting the person,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Sample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getting help strategy do you choose?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How would that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would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Who could help you with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Does anyone else have a suggestion of what someone could do in this story?</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9256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 large class Healthy Relationship Toolbox to review the Healthy Relationship Tools (I Statement, Relationship Map, NO!, and Consent Check-In). You can ask students to pull off one tool at a time and discuss what it is and how it is used. It can be particularly helpful for this review if you give students specific scenarios to think through. For example, you might ask, “If your friend lies to you, what is one I Statement you could use to tell your friend how you feel?” You may even consider using examples of situations that have</a:t>
            </a:r>
            <a:r>
              <a:rPr lang="en-US" sz="1200" kern="1200" baseline="0" dirty="0">
                <a:solidFill>
                  <a:schemeClr val="tx1"/>
                </a:solidFill>
                <a:effectLst/>
                <a:latin typeface="+mn-lt"/>
                <a:ea typeface="+mn-ea"/>
                <a:cs typeface="+mn-cs"/>
              </a:rPr>
              <a:t> recently </a:t>
            </a:r>
            <a:r>
              <a:rPr lang="en-US" sz="1200" kern="1200" dirty="0">
                <a:solidFill>
                  <a:schemeClr val="tx1"/>
                </a:solidFill>
                <a:effectLst/>
                <a:latin typeface="+mn-lt"/>
                <a:ea typeface="+mn-ea"/>
                <a:cs typeface="+mn-cs"/>
              </a:rPr>
              <a:t>occurred in your classroom,</a:t>
            </a:r>
            <a:r>
              <a:rPr lang="en-US" sz="1200" kern="1200" baseline="0" dirty="0">
                <a:solidFill>
                  <a:schemeClr val="tx1"/>
                </a:solidFill>
                <a:effectLst/>
                <a:latin typeface="+mn-lt"/>
                <a:ea typeface="+mn-ea"/>
                <a:cs typeface="+mn-cs"/>
              </a:rPr>
              <a:t> as long as doing so does not break student confidentiality</a:t>
            </a:r>
            <a:r>
              <a:rPr lang="en-US" sz="1200" kern="1200" dirty="0">
                <a:solidFill>
                  <a:schemeClr val="tx1"/>
                </a:solidFill>
                <a:effectLst/>
                <a:latin typeface="+mn-lt"/>
                <a:ea typeface="+mn-ea"/>
                <a:cs typeface="+mn-cs"/>
              </a:rPr>
              <a:t>. </a:t>
            </a:r>
            <a:r>
              <a:rPr lang="en-US" sz="1200" b="0" kern="1200" dirty="0">
                <a:solidFill>
                  <a:srgbClr val="FF0000"/>
                </a:solidFill>
                <a:effectLst/>
                <a:latin typeface="+mn-lt"/>
                <a:ea typeface="+mn-ea"/>
                <a:cs typeface="+mn-cs"/>
              </a:rPr>
              <a:t>You can also ask students to connect the toolbox</a:t>
            </a:r>
            <a:r>
              <a:rPr lang="en-US" sz="1200" b="0" kern="1200" baseline="0" dirty="0">
                <a:solidFill>
                  <a:srgbClr val="FF0000"/>
                </a:solidFill>
                <a:effectLst/>
                <a:latin typeface="+mn-lt"/>
                <a:ea typeface="+mn-ea"/>
                <a:cs typeface="+mn-cs"/>
              </a:rPr>
              <a:t> tools to their current relationships. You might say, “Can anyone volunteer and tell me about something going on in your life right now that the toolbox could help you with?” </a:t>
            </a:r>
            <a:endParaRPr lang="en-US" b="0" dirty="0">
              <a:solidFill>
                <a:srgbClr val="FF0000"/>
              </a:solidFill>
              <a:effectLst/>
            </a:endParaRPr>
          </a:p>
          <a:p>
            <a:endParaRPr lang="en-US" dirty="0"/>
          </a:p>
          <a:p>
            <a:r>
              <a:rPr lang="en-US" dirty="0"/>
              <a:t>Instructions</a:t>
            </a:r>
            <a:r>
              <a:rPr lang="en-US" baseline="0" dirty="0"/>
              <a:t> for how to use each</a:t>
            </a:r>
            <a:r>
              <a:rPr lang="en-US" dirty="0"/>
              <a:t> Healthy Relationship</a:t>
            </a:r>
            <a:r>
              <a:rPr lang="en-US" baseline="0" dirty="0"/>
              <a:t> Tool can be found in the following classes:</a:t>
            </a:r>
          </a:p>
          <a:p>
            <a:pPr marL="171450" indent="-171450">
              <a:buFont typeface="Arial" panose="020B0604020202020204" pitchFamily="34" charset="0"/>
              <a:buChar char="•"/>
            </a:pPr>
            <a:r>
              <a:rPr lang="en-US" b="1" baseline="0" dirty="0"/>
              <a:t>I Statements</a:t>
            </a:r>
            <a:r>
              <a:rPr lang="en-US" b="0" baseline="0" dirty="0"/>
              <a:t>: Classes 2 and 3</a:t>
            </a:r>
          </a:p>
          <a:p>
            <a:pPr marL="171450" indent="-171450">
              <a:buFont typeface="Arial" panose="020B0604020202020204" pitchFamily="34" charset="0"/>
              <a:buChar char="•"/>
            </a:pPr>
            <a:r>
              <a:rPr lang="en-US" b="1" baseline="0" dirty="0"/>
              <a:t>Relationship Map</a:t>
            </a:r>
            <a:r>
              <a:rPr lang="en-US" b="0" baseline="0" dirty="0"/>
              <a:t>: Class 4</a:t>
            </a:r>
          </a:p>
          <a:p>
            <a:pPr marL="171450" indent="-171450">
              <a:buFont typeface="Arial" panose="020B0604020202020204" pitchFamily="34" charset="0"/>
              <a:buChar char="•"/>
            </a:pPr>
            <a:r>
              <a:rPr lang="en-US" b="1" baseline="0" dirty="0"/>
              <a:t>NO!: </a:t>
            </a:r>
            <a:r>
              <a:rPr lang="en-US" b="0" baseline="0" dirty="0"/>
              <a:t>Class 5</a:t>
            </a:r>
          </a:p>
          <a:p>
            <a:pPr marL="171450" indent="-171450">
              <a:buFont typeface="Arial" panose="020B0604020202020204" pitchFamily="34" charset="0"/>
              <a:buChar char="•"/>
            </a:pPr>
            <a:r>
              <a:rPr lang="en-US" b="1" baseline="0" dirty="0"/>
              <a:t>Consent Check-In: </a:t>
            </a:r>
            <a:r>
              <a:rPr lang="en-US" b="0" baseline="0" dirty="0"/>
              <a:t>Class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i="1" kern="1200" dirty="0">
                <a:solidFill>
                  <a:schemeClr val="tx1"/>
                </a:solidFill>
                <a:effectLst/>
                <a:latin typeface="+mn-lt"/>
                <a:ea typeface="+mn-ea"/>
                <a:cs typeface="+mn-cs"/>
              </a:rPr>
              <a:t>Who would like to go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volunteer to read the story </a:t>
            </a:r>
            <a:r>
              <a:rPr lang="en-US" sz="1200" b="0" kern="1200" dirty="0">
                <a:solidFill>
                  <a:schemeClr val="tx1"/>
                </a:solidFill>
                <a:effectLst/>
                <a:latin typeface="+mn-lt"/>
                <a:ea typeface="+mn-ea"/>
                <a:cs typeface="+mn-cs"/>
              </a:rPr>
              <a:t>out loud and</a:t>
            </a:r>
            <a:r>
              <a:rPr lang="en-US" sz="1200" b="0" kern="1200" baseline="0" dirty="0">
                <a:solidFill>
                  <a:schemeClr val="tx1"/>
                </a:solidFill>
                <a:effectLst/>
                <a:latin typeface="+mn-lt"/>
                <a:ea typeface="+mn-ea"/>
                <a:cs typeface="+mn-cs"/>
              </a:rPr>
              <a:t> say that you </a:t>
            </a:r>
            <a:r>
              <a:rPr lang="en-US" sz="1200" kern="1200" baseline="0" dirty="0">
                <a:solidFill>
                  <a:schemeClr val="tx1"/>
                </a:solidFill>
                <a:effectLst/>
                <a:latin typeface="+mn-lt"/>
                <a:ea typeface="+mn-ea"/>
                <a:cs typeface="+mn-cs"/>
              </a:rPr>
              <a:t>can also read the story yourself if the student prefers. Ask the student to choose one of the five getting help strategies and </a:t>
            </a:r>
            <a:r>
              <a:rPr lang="en-US" sz="1200" b="0" kern="1200" baseline="0" dirty="0">
                <a:solidFill>
                  <a:schemeClr val="tx1"/>
                </a:solidFill>
                <a:effectLst/>
                <a:latin typeface="+mn-lt"/>
                <a:ea typeface="+mn-ea"/>
                <a:cs typeface="+mn-cs"/>
              </a:rPr>
              <a:t>then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explain how that strategy would help. Students can also choose </a:t>
            </a:r>
            <a:r>
              <a:rPr lang="en-US" sz="1200" b="0" kern="1200" baseline="0" dirty="0">
                <a:solidFill>
                  <a:schemeClr val="tx1"/>
                </a:solidFill>
                <a:effectLst/>
                <a:latin typeface="+mn-lt"/>
                <a:ea typeface="+mn-ea"/>
                <a:cs typeface="+mn-cs"/>
              </a:rPr>
              <a:t>more than one </a:t>
            </a:r>
            <a:r>
              <a:rPr lang="en-US" sz="1200" b="0" strike="noStrike" kern="1200" baseline="0" dirty="0">
                <a:solidFill>
                  <a:schemeClr val="tx1"/>
                </a:solidFill>
                <a:effectLst/>
                <a:latin typeface="+mn-lt"/>
                <a:ea typeface="+mn-ea"/>
                <a:cs typeface="+mn-cs"/>
              </a:rPr>
              <a:t>strategy</a:t>
            </a:r>
            <a:r>
              <a:rPr lang="en-US" sz="1200" kern="1200" baseline="0" dirty="0">
                <a:solidFill>
                  <a:schemeClr val="tx1"/>
                </a:solidFill>
                <a:effectLst/>
                <a:latin typeface="+mn-lt"/>
                <a:ea typeface="+mn-ea"/>
                <a:cs typeface="+mn-cs"/>
              </a:rPr>
              <a:t>. Students can say the strategy name out loud or hold up a finger for the one they choose. (</a:t>
            </a:r>
            <a:r>
              <a:rPr lang="en-US" sz="1200" b="0" kern="1200" baseline="0" dirty="0">
                <a:solidFill>
                  <a:schemeClr val="tx1"/>
                </a:solidFill>
                <a:effectLst/>
                <a:latin typeface="+mn-lt"/>
                <a:ea typeface="+mn-ea"/>
                <a:cs typeface="+mn-cs"/>
              </a:rPr>
              <a:t>Example</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one finger for blocking the person, 2 fingers for reporting the person,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Sample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getting help strategy do you choose?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How would that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would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Who could help you with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Does anyone else have a suggestion of what someone could do in this story?</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2779050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i="1" kern="1200" dirty="0">
                <a:solidFill>
                  <a:schemeClr val="tx1"/>
                </a:solidFill>
                <a:effectLst/>
                <a:latin typeface="+mn-lt"/>
                <a:ea typeface="+mn-ea"/>
                <a:cs typeface="+mn-cs"/>
              </a:rPr>
              <a:t>Who would like to go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volunteer to read the story </a:t>
            </a:r>
            <a:r>
              <a:rPr lang="en-US" sz="1200" b="0" kern="1200" dirty="0">
                <a:solidFill>
                  <a:schemeClr val="tx1"/>
                </a:solidFill>
                <a:effectLst/>
                <a:latin typeface="+mn-lt"/>
                <a:ea typeface="+mn-ea"/>
                <a:cs typeface="+mn-cs"/>
              </a:rPr>
              <a:t>out loud and</a:t>
            </a:r>
            <a:r>
              <a:rPr lang="en-US" sz="1200" b="0" kern="1200" baseline="0" dirty="0">
                <a:solidFill>
                  <a:schemeClr val="tx1"/>
                </a:solidFill>
                <a:effectLst/>
                <a:latin typeface="+mn-lt"/>
                <a:ea typeface="+mn-ea"/>
                <a:cs typeface="+mn-cs"/>
              </a:rPr>
              <a:t> say that you </a:t>
            </a:r>
            <a:r>
              <a:rPr lang="en-US" sz="1200" kern="1200" baseline="0" dirty="0">
                <a:solidFill>
                  <a:schemeClr val="tx1"/>
                </a:solidFill>
                <a:effectLst/>
                <a:latin typeface="+mn-lt"/>
                <a:ea typeface="+mn-ea"/>
                <a:cs typeface="+mn-cs"/>
              </a:rPr>
              <a:t>can also read the story yourself if the student prefers. Ask the student to choose one of the five getting help strategies and </a:t>
            </a:r>
            <a:r>
              <a:rPr lang="en-US" sz="1200" b="0" kern="1200" baseline="0" dirty="0">
                <a:solidFill>
                  <a:schemeClr val="tx1"/>
                </a:solidFill>
                <a:effectLst/>
                <a:latin typeface="+mn-lt"/>
                <a:ea typeface="+mn-ea"/>
                <a:cs typeface="+mn-cs"/>
              </a:rPr>
              <a:t>then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explain how that strategy would help. Students can also choose </a:t>
            </a:r>
            <a:r>
              <a:rPr lang="en-US" sz="1200" b="0" kern="1200" baseline="0" dirty="0">
                <a:solidFill>
                  <a:schemeClr val="tx1"/>
                </a:solidFill>
                <a:effectLst/>
                <a:latin typeface="+mn-lt"/>
                <a:ea typeface="+mn-ea"/>
                <a:cs typeface="+mn-cs"/>
              </a:rPr>
              <a:t>more than one </a:t>
            </a:r>
            <a:r>
              <a:rPr lang="en-US" sz="1200" b="0" strike="noStrike" kern="1200" baseline="0" dirty="0">
                <a:solidFill>
                  <a:schemeClr val="tx1"/>
                </a:solidFill>
                <a:effectLst/>
                <a:latin typeface="+mn-lt"/>
                <a:ea typeface="+mn-ea"/>
                <a:cs typeface="+mn-cs"/>
              </a:rPr>
              <a:t>strategy</a:t>
            </a:r>
            <a:r>
              <a:rPr lang="en-US" sz="1200" kern="1200" baseline="0" dirty="0">
                <a:solidFill>
                  <a:schemeClr val="tx1"/>
                </a:solidFill>
                <a:effectLst/>
                <a:latin typeface="+mn-lt"/>
                <a:ea typeface="+mn-ea"/>
                <a:cs typeface="+mn-cs"/>
              </a:rPr>
              <a:t>. Students can say the strategy name out loud or hold up a finger for the one they choose. (</a:t>
            </a:r>
            <a:r>
              <a:rPr lang="en-US" sz="1200" b="0" kern="1200" baseline="0" dirty="0">
                <a:solidFill>
                  <a:schemeClr val="tx1"/>
                </a:solidFill>
                <a:effectLst/>
                <a:latin typeface="+mn-lt"/>
                <a:ea typeface="+mn-ea"/>
                <a:cs typeface="+mn-cs"/>
              </a:rPr>
              <a:t>Example</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one finger for blocking the person, 2 fingers for reporting the person,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Sample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getting help strategy do you choose?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How would that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would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Who could help you with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Does anyone else have a suggestion of what someone could do in this story?</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1493323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i="1" kern="1200" dirty="0">
                <a:solidFill>
                  <a:schemeClr val="tx1"/>
                </a:solidFill>
                <a:effectLst/>
                <a:latin typeface="+mn-lt"/>
                <a:ea typeface="+mn-ea"/>
                <a:cs typeface="+mn-cs"/>
              </a:rPr>
              <a:t>Who would like to go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volunteer to read the story </a:t>
            </a:r>
            <a:r>
              <a:rPr lang="en-US" sz="1200" b="0" kern="1200" dirty="0">
                <a:solidFill>
                  <a:schemeClr val="tx1"/>
                </a:solidFill>
                <a:effectLst/>
                <a:latin typeface="+mn-lt"/>
                <a:ea typeface="+mn-ea"/>
                <a:cs typeface="+mn-cs"/>
              </a:rPr>
              <a:t>out loud and</a:t>
            </a:r>
            <a:r>
              <a:rPr lang="en-US" sz="1200" b="0" kern="1200" baseline="0" dirty="0">
                <a:solidFill>
                  <a:schemeClr val="tx1"/>
                </a:solidFill>
                <a:effectLst/>
                <a:latin typeface="+mn-lt"/>
                <a:ea typeface="+mn-ea"/>
                <a:cs typeface="+mn-cs"/>
              </a:rPr>
              <a:t> say that you </a:t>
            </a:r>
            <a:r>
              <a:rPr lang="en-US" sz="1200" kern="1200" baseline="0" dirty="0">
                <a:solidFill>
                  <a:schemeClr val="tx1"/>
                </a:solidFill>
                <a:effectLst/>
                <a:latin typeface="+mn-lt"/>
                <a:ea typeface="+mn-ea"/>
                <a:cs typeface="+mn-cs"/>
              </a:rPr>
              <a:t>can also read the story yourself if the student prefers. Ask the student to choose one of the five getting help strategies and </a:t>
            </a:r>
            <a:r>
              <a:rPr lang="en-US" sz="1200" b="0" kern="1200" baseline="0" dirty="0">
                <a:solidFill>
                  <a:schemeClr val="tx1"/>
                </a:solidFill>
                <a:effectLst/>
                <a:latin typeface="+mn-lt"/>
                <a:ea typeface="+mn-ea"/>
                <a:cs typeface="+mn-cs"/>
              </a:rPr>
              <a:t>then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explain how that strategy would help. Students can also choose </a:t>
            </a:r>
            <a:r>
              <a:rPr lang="en-US" sz="1200" b="0" kern="1200" baseline="0" dirty="0">
                <a:solidFill>
                  <a:schemeClr val="tx1"/>
                </a:solidFill>
                <a:effectLst/>
                <a:latin typeface="+mn-lt"/>
                <a:ea typeface="+mn-ea"/>
                <a:cs typeface="+mn-cs"/>
              </a:rPr>
              <a:t>more than one </a:t>
            </a:r>
            <a:r>
              <a:rPr lang="en-US" sz="1200" b="0" strike="noStrike" kern="1200" baseline="0" dirty="0">
                <a:solidFill>
                  <a:schemeClr val="tx1"/>
                </a:solidFill>
                <a:effectLst/>
                <a:latin typeface="+mn-lt"/>
                <a:ea typeface="+mn-ea"/>
                <a:cs typeface="+mn-cs"/>
              </a:rPr>
              <a:t>strategy</a:t>
            </a:r>
            <a:r>
              <a:rPr lang="en-US" sz="1200" kern="1200" baseline="0" dirty="0">
                <a:solidFill>
                  <a:schemeClr val="tx1"/>
                </a:solidFill>
                <a:effectLst/>
                <a:latin typeface="+mn-lt"/>
                <a:ea typeface="+mn-ea"/>
                <a:cs typeface="+mn-cs"/>
              </a:rPr>
              <a:t>. Students can say the strategy name out loud or hold up a finger for the one they choose. (</a:t>
            </a:r>
            <a:r>
              <a:rPr lang="en-US" sz="1200" b="0" kern="1200" baseline="0" dirty="0">
                <a:solidFill>
                  <a:schemeClr val="tx1"/>
                </a:solidFill>
                <a:effectLst/>
                <a:latin typeface="+mn-lt"/>
                <a:ea typeface="+mn-ea"/>
                <a:cs typeface="+mn-cs"/>
              </a:rPr>
              <a:t>Example</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one finger for blocking the person, 2 fingers for reporting the person,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Sample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getting help strategy do you choose?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How would that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would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Who could help you with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Does anyone else have a suggestion of what someone could do in this story?</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3687135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i="1" kern="1200" dirty="0">
                <a:solidFill>
                  <a:schemeClr val="tx1"/>
                </a:solidFill>
                <a:effectLst/>
                <a:latin typeface="+mn-lt"/>
                <a:ea typeface="+mn-ea"/>
                <a:cs typeface="+mn-cs"/>
              </a:rPr>
              <a:t>Who would like to go next?</a:t>
            </a: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volunteer to read the story </a:t>
            </a:r>
            <a:r>
              <a:rPr lang="en-US" sz="1200" b="0" kern="1200" dirty="0">
                <a:solidFill>
                  <a:schemeClr val="tx1"/>
                </a:solidFill>
                <a:effectLst/>
                <a:latin typeface="+mn-lt"/>
                <a:ea typeface="+mn-ea"/>
                <a:cs typeface="+mn-cs"/>
              </a:rPr>
              <a:t>out loud and</a:t>
            </a:r>
            <a:r>
              <a:rPr lang="en-US" sz="1200" b="0" kern="1200" baseline="0" dirty="0">
                <a:solidFill>
                  <a:schemeClr val="tx1"/>
                </a:solidFill>
                <a:effectLst/>
                <a:latin typeface="+mn-lt"/>
                <a:ea typeface="+mn-ea"/>
                <a:cs typeface="+mn-cs"/>
              </a:rPr>
              <a:t> say that you </a:t>
            </a:r>
            <a:r>
              <a:rPr lang="en-US" sz="1200" kern="1200" baseline="0" dirty="0">
                <a:solidFill>
                  <a:schemeClr val="tx1"/>
                </a:solidFill>
                <a:effectLst/>
                <a:latin typeface="+mn-lt"/>
                <a:ea typeface="+mn-ea"/>
                <a:cs typeface="+mn-cs"/>
              </a:rPr>
              <a:t>can also read the story yourself if the student prefers. Ask the student to choose one of the five getting help strategies and </a:t>
            </a:r>
            <a:r>
              <a:rPr lang="en-US" sz="1200" b="0" kern="1200" baseline="0" dirty="0">
                <a:solidFill>
                  <a:schemeClr val="tx1"/>
                </a:solidFill>
                <a:effectLst/>
                <a:latin typeface="+mn-lt"/>
                <a:ea typeface="+mn-ea"/>
                <a:cs typeface="+mn-cs"/>
              </a:rPr>
              <a:t>then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explain how that strategy would help. Students can also choose </a:t>
            </a:r>
            <a:r>
              <a:rPr lang="en-US" sz="1200" b="0" kern="1200" baseline="0" dirty="0">
                <a:solidFill>
                  <a:schemeClr val="tx1"/>
                </a:solidFill>
                <a:effectLst/>
                <a:latin typeface="+mn-lt"/>
                <a:ea typeface="+mn-ea"/>
                <a:cs typeface="+mn-cs"/>
              </a:rPr>
              <a:t>more than one </a:t>
            </a:r>
            <a:r>
              <a:rPr lang="en-US" sz="1200" b="0" strike="noStrike" kern="1200" baseline="0" dirty="0">
                <a:solidFill>
                  <a:schemeClr val="tx1"/>
                </a:solidFill>
                <a:effectLst/>
                <a:latin typeface="+mn-lt"/>
                <a:ea typeface="+mn-ea"/>
                <a:cs typeface="+mn-cs"/>
              </a:rPr>
              <a:t>strategy</a:t>
            </a:r>
            <a:r>
              <a:rPr lang="en-US" sz="1200" kern="1200" baseline="0" dirty="0">
                <a:solidFill>
                  <a:schemeClr val="tx1"/>
                </a:solidFill>
                <a:effectLst/>
                <a:latin typeface="+mn-lt"/>
                <a:ea typeface="+mn-ea"/>
                <a:cs typeface="+mn-cs"/>
              </a:rPr>
              <a:t>. Students can say the strategy name out loud or hold up a finger for the one they choose. (</a:t>
            </a:r>
            <a:r>
              <a:rPr lang="en-US" sz="1200" b="0" kern="1200" baseline="0" dirty="0">
                <a:solidFill>
                  <a:schemeClr val="tx1"/>
                </a:solidFill>
                <a:effectLst/>
                <a:latin typeface="+mn-lt"/>
                <a:ea typeface="+mn-ea"/>
                <a:cs typeface="+mn-cs"/>
              </a:rPr>
              <a:t>Example</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one finger for blocking the person, 2 fingers for reporting the person,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Sample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getting help strategy do you choose?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How would that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would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Who could help you with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Does anyone else have a suggestion of what someone could do in this story?</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3090370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i="1" kern="1200" dirty="0">
                <a:solidFill>
                  <a:schemeClr val="tx1"/>
                </a:solidFill>
                <a:effectLst/>
                <a:latin typeface="+mn-lt"/>
                <a:ea typeface="+mn-ea"/>
                <a:cs typeface="+mn-cs"/>
              </a:rPr>
              <a:t>Who would like to go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volunteer to read the story </a:t>
            </a:r>
            <a:r>
              <a:rPr lang="en-US" sz="1200" b="0" kern="1200" dirty="0">
                <a:solidFill>
                  <a:schemeClr val="tx1"/>
                </a:solidFill>
                <a:effectLst/>
                <a:latin typeface="+mn-lt"/>
                <a:ea typeface="+mn-ea"/>
                <a:cs typeface="+mn-cs"/>
              </a:rPr>
              <a:t>out loud and</a:t>
            </a:r>
            <a:r>
              <a:rPr lang="en-US" sz="1200" b="0" kern="1200" baseline="0" dirty="0">
                <a:solidFill>
                  <a:schemeClr val="tx1"/>
                </a:solidFill>
                <a:effectLst/>
                <a:latin typeface="+mn-lt"/>
                <a:ea typeface="+mn-ea"/>
                <a:cs typeface="+mn-cs"/>
              </a:rPr>
              <a:t> say that you </a:t>
            </a:r>
            <a:r>
              <a:rPr lang="en-US" sz="1200" kern="1200" baseline="0" dirty="0">
                <a:solidFill>
                  <a:schemeClr val="tx1"/>
                </a:solidFill>
                <a:effectLst/>
                <a:latin typeface="+mn-lt"/>
                <a:ea typeface="+mn-ea"/>
                <a:cs typeface="+mn-cs"/>
              </a:rPr>
              <a:t>can also read the story yourself if the student prefers. Ask the student to choose one of the five getting help strategies and </a:t>
            </a:r>
            <a:r>
              <a:rPr lang="en-US" sz="1200" b="0" kern="1200" baseline="0" dirty="0">
                <a:solidFill>
                  <a:schemeClr val="tx1"/>
                </a:solidFill>
                <a:effectLst/>
                <a:latin typeface="+mn-lt"/>
                <a:ea typeface="+mn-ea"/>
                <a:cs typeface="+mn-cs"/>
              </a:rPr>
              <a:t>then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explain how that strategy would help. Students can also choose </a:t>
            </a:r>
            <a:r>
              <a:rPr lang="en-US" sz="1200" b="0" kern="1200" baseline="0" dirty="0">
                <a:solidFill>
                  <a:schemeClr val="tx1"/>
                </a:solidFill>
                <a:effectLst/>
                <a:latin typeface="+mn-lt"/>
                <a:ea typeface="+mn-ea"/>
                <a:cs typeface="+mn-cs"/>
              </a:rPr>
              <a:t>more than one </a:t>
            </a:r>
            <a:r>
              <a:rPr lang="en-US" sz="1200" b="0" strike="noStrike" kern="1200" baseline="0" dirty="0">
                <a:solidFill>
                  <a:schemeClr val="tx1"/>
                </a:solidFill>
                <a:effectLst/>
                <a:latin typeface="+mn-lt"/>
                <a:ea typeface="+mn-ea"/>
                <a:cs typeface="+mn-cs"/>
              </a:rPr>
              <a:t>strategy</a:t>
            </a:r>
            <a:r>
              <a:rPr lang="en-US" sz="1200" kern="1200" baseline="0" dirty="0">
                <a:solidFill>
                  <a:schemeClr val="tx1"/>
                </a:solidFill>
                <a:effectLst/>
                <a:latin typeface="+mn-lt"/>
                <a:ea typeface="+mn-ea"/>
                <a:cs typeface="+mn-cs"/>
              </a:rPr>
              <a:t>. Students can say the strategy name out loud or hold up a finger for the one they choose. (</a:t>
            </a:r>
            <a:r>
              <a:rPr lang="en-US" sz="1200" b="0" kern="1200" baseline="0" dirty="0">
                <a:solidFill>
                  <a:schemeClr val="tx1"/>
                </a:solidFill>
                <a:effectLst/>
                <a:latin typeface="+mn-lt"/>
                <a:ea typeface="+mn-ea"/>
                <a:cs typeface="+mn-cs"/>
              </a:rPr>
              <a:t>Example</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one finger for blocking the person, 2 fingers for reporting the person,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Because in this scenario, someone is threatening physical harm, make sure to cover 5, talk to another adult you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Sample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It is important to get help as soon as possible any time someone threatens to hurt you. Who are people in your green circle of trust who could help right away with something serious like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else would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Does anyone else have a suggestion of what someone could do in this story?</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3753530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200" i="1" kern="1200" dirty="0">
                <a:solidFill>
                  <a:schemeClr val="tx1"/>
                </a:solidFill>
                <a:effectLst/>
                <a:latin typeface="+mn-lt"/>
                <a:ea typeface="+mn-ea"/>
                <a:cs typeface="+mn-cs"/>
              </a:rPr>
              <a:t>Who would like to do the final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 volunteer to read the story </a:t>
            </a:r>
            <a:r>
              <a:rPr lang="en-US" sz="1200" b="0" kern="1200" dirty="0">
                <a:solidFill>
                  <a:schemeClr val="tx1"/>
                </a:solidFill>
                <a:effectLst/>
                <a:latin typeface="+mn-lt"/>
                <a:ea typeface="+mn-ea"/>
                <a:cs typeface="+mn-cs"/>
              </a:rPr>
              <a:t>out loud and</a:t>
            </a:r>
            <a:r>
              <a:rPr lang="en-US" sz="1200" b="0" kern="1200" baseline="0" dirty="0">
                <a:solidFill>
                  <a:schemeClr val="tx1"/>
                </a:solidFill>
                <a:effectLst/>
                <a:latin typeface="+mn-lt"/>
                <a:ea typeface="+mn-ea"/>
                <a:cs typeface="+mn-cs"/>
              </a:rPr>
              <a:t> say that you </a:t>
            </a:r>
            <a:r>
              <a:rPr lang="en-US" sz="1200" kern="1200" baseline="0" dirty="0">
                <a:solidFill>
                  <a:schemeClr val="tx1"/>
                </a:solidFill>
                <a:effectLst/>
                <a:latin typeface="+mn-lt"/>
                <a:ea typeface="+mn-ea"/>
                <a:cs typeface="+mn-cs"/>
              </a:rPr>
              <a:t>can also read the story yourself if the student prefers. Ask the student to choose one of the five getting help strategies and </a:t>
            </a:r>
            <a:r>
              <a:rPr lang="en-US" sz="1200" b="0" kern="1200" baseline="0" dirty="0">
                <a:solidFill>
                  <a:schemeClr val="tx1"/>
                </a:solidFill>
                <a:effectLst/>
                <a:latin typeface="+mn-lt"/>
                <a:ea typeface="+mn-ea"/>
                <a:cs typeface="+mn-cs"/>
              </a:rPr>
              <a:t>then</a:t>
            </a:r>
            <a:r>
              <a:rPr lang="en-US" sz="1200" b="1"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explain how that strategy would help. Students can also choose </a:t>
            </a:r>
            <a:r>
              <a:rPr lang="en-US" sz="1200" b="0" kern="1200" baseline="0" dirty="0">
                <a:solidFill>
                  <a:schemeClr val="tx1"/>
                </a:solidFill>
                <a:effectLst/>
                <a:latin typeface="+mn-lt"/>
                <a:ea typeface="+mn-ea"/>
                <a:cs typeface="+mn-cs"/>
              </a:rPr>
              <a:t>more than one </a:t>
            </a:r>
            <a:r>
              <a:rPr lang="en-US" sz="1200" b="0" strike="noStrike" kern="1200" baseline="0" dirty="0">
                <a:solidFill>
                  <a:schemeClr val="tx1"/>
                </a:solidFill>
                <a:effectLst/>
                <a:latin typeface="+mn-lt"/>
                <a:ea typeface="+mn-ea"/>
                <a:cs typeface="+mn-cs"/>
              </a:rPr>
              <a:t>strategy</a:t>
            </a:r>
            <a:r>
              <a:rPr lang="en-US" sz="1200" kern="1200" baseline="0" dirty="0">
                <a:solidFill>
                  <a:schemeClr val="tx1"/>
                </a:solidFill>
                <a:effectLst/>
                <a:latin typeface="+mn-lt"/>
                <a:ea typeface="+mn-ea"/>
                <a:cs typeface="+mn-cs"/>
              </a:rPr>
              <a:t>. Students can say the strategy name out loud or hold up a finger for the one they choose. (</a:t>
            </a:r>
            <a:r>
              <a:rPr lang="en-US" sz="1200" b="0" kern="1200" baseline="0" dirty="0">
                <a:solidFill>
                  <a:schemeClr val="tx1"/>
                </a:solidFill>
                <a:effectLst/>
                <a:latin typeface="+mn-lt"/>
                <a:ea typeface="+mn-ea"/>
                <a:cs typeface="+mn-cs"/>
              </a:rPr>
              <a:t>Example</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one finger for blocking the person, 2 fingers for reporting the person,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Sample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getting help strategy do you choose?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How would that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What would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Who could help you with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Does anyone else have a suggestion of what someone could do in this 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baseline="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Great job with the Getting Help Game everyone!</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dirty="0"/>
          </a:p>
        </p:txBody>
      </p:sp>
    </p:spTree>
    <p:extLst>
      <p:ext uri="{BB962C8B-B14F-4D97-AF65-F5344CB8AC3E}">
        <p14:creationId xmlns:p14="http://schemas.microsoft.com/office/powerpoint/2010/main" val="37139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66783-A7C7-963A-7C32-B9E1E23FD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517B3-34FE-01DD-CF6E-DF8306DCB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6755B-F1C9-C61C-2A68-4AC299FE3DE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a:extLst>
              <a:ext uri="{FF2B5EF4-FFF2-40B4-BE49-F238E27FC236}">
                <a16:creationId xmlns:a16="http://schemas.microsoft.com/office/drawing/2014/main" id="{0FC6C953-A29F-BA59-0BC0-1BE78D17052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945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BB11D-809F-0502-CDAD-70FB2C1EB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187F7-F800-851A-A75C-206DB8EF4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8FD99-F86C-E19C-9BE0-6BF8DBBC51C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a:extLst>
              <a:ext uri="{FF2B5EF4-FFF2-40B4-BE49-F238E27FC236}">
                <a16:creationId xmlns:a16="http://schemas.microsoft.com/office/drawing/2014/main" id="{37E7A5F4-6920-BC72-98B5-605DF37921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818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know what sexting is?</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a:endParaRPr lang="en-US" dirty="0">
              <a:effectLst/>
            </a:endParaRPr>
          </a:p>
          <a:p>
            <a:pPr lvl="0"/>
            <a:r>
              <a:rPr lang="en-US" dirty="0">
                <a:effectLst/>
              </a:rPr>
              <a:t>Say: Sexting m</a:t>
            </a:r>
            <a:r>
              <a:rPr lang="en-US" sz="1200" i="1" kern="1200" dirty="0">
                <a:solidFill>
                  <a:schemeClr val="tx1"/>
                </a:solidFill>
                <a:effectLst/>
                <a:latin typeface="+mn-lt"/>
                <a:ea typeface="+mn-ea"/>
                <a:cs typeface="+mn-cs"/>
              </a:rPr>
              <a:t>eans sending sexy texts to someone, and it can be naked pictures. This can happen through a cell phone but could also happen through messenger apps or video games.</a:t>
            </a: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What can or should you do if someone sends you a sext?</a:t>
            </a:r>
            <a:endParaRPr lang="en-US" i="1" dirty="0">
              <a:effectLst/>
            </a:endParaRP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should talk to an adult from your inner green circle of trust. They can help you decide what to do about the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lvl="0"/>
            <a:r>
              <a:rPr lang="en-US" sz="1200" b="0" i="0" kern="1200" dirty="0">
                <a:solidFill>
                  <a:schemeClr val="tx1"/>
                </a:solidFill>
                <a:effectLst/>
                <a:latin typeface="+mn-lt"/>
                <a:ea typeface="+mn-ea"/>
                <a:cs typeface="+mn-cs"/>
              </a:rPr>
              <a:t>Say: </a:t>
            </a:r>
            <a:r>
              <a:rPr lang="en-US" sz="1200" b="0" i="1" kern="1200" dirty="0">
                <a:solidFill>
                  <a:schemeClr val="tx1"/>
                </a:solidFill>
                <a:effectLst/>
                <a:latin typeface="+mn-lt"/>
                <a:ea typeface="+mn-ea"/>
                <a:cs typeface="+mn-cs"/>
              </a:rPr>
              <a:t>What can or should you do if your friend says that someone sent them a sext?</a:t>
            </a:r>
            <a:endParaRPr lang="en-US" b="0" i="1" dirty="0">
              <a:effectLst/>
            </a:endParaRPr>
          </a:p>
          <a:p>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Give students enough time to process the question and make their decisions. </a:t>
            </a:r>
            <a:endParaRPr lang="en-US" b="0" i="0" baseline="0" dirty="0"/>
          </a:p>
          <a:p>
            <a:endParaRPr lang="en-US" b="0" i="1" dirty="0"/>
          </a:p>
          <a:p>
            <a:r>
              <a:rPr lang="en-US" b="0" i="1" dirty="0"/>
              <a:t>You can also be an ally to your friend and encourage them to talk to an adult from their inner green circle of trust. They can help your friend decide what to do about the message.</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Note: </a:t>
            </a:r>
            <a:r>
              <a:rPr lang="en-US" sz="1200" i="0" kern="1200" dirty="0">
                <a:solidFill>
                  <a:schemeClr val="tx1"/>
                </a:solidFill>
                <a:effectLst/>
                <a:latin typeface="+mn-lt"/>
                <a:ea typeface="+mn-ea"/>
                <a:cs typeface="+mn-cs"/>
              </a:rPr>
              <a:t>In Texas, it is against the law to send sexually explicit photos to someone without their prior consent. It is a class C misdemeanor that can lead to up to a fine. You can talk with your students about how serious it is to send a naked picture without someone’s consent, and how someone who does so could get in trouble with the police. If you are not in Texas, check your local statutes regarding . </a:t>
            </a:r>
            <a:endParaRPr lang="en-US" i="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39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Public: </a:t>
            </a:r>
            <a:r>
              <a:rPr lang="en-US" sz="1200" i="0"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laces where other people can come in and out and there are sometimes a lot of people, like a mall; or places online that other people can see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Private: </a:t>
            </a:r>
            <a:r>
              <a:rPr lang="en-US" sz="1200" i="0"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laces where other people need your consent to come in and out, like your bedroom; or places online that only you can see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Cyberbullying: </a:t>
            </a:r>
            <a:r>
              <a:rPr lang="en-US" sz="1200" i="0"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hen people say or do mean things to you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Sexting: </a:t>
            </a:r>
            <a:r>
              <a:rPr lang="en-US" sz="1200" i="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ending sexy texts to someone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Block: </a:t>
            </a:r>
            <a:r>
              <a:rPr lang="en-US" sz="1200" i="0"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ake it so someone can’t talk to you online or see your pictures or videos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Report: </a:t>
            </a:r>
            <a:r>
              <a:rPr lang="en-US" sz="1200" i="0"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hen you tell someone that you are being cyberbullied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Screenshot: </a:t>
            </a:r>
            <a:r>
              <a:rPr lang="en-US" sz="1200" i="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picture of something on your computer or phone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C954E-D88E-41EC-9DDD-98BF324D6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1669A-014E-05B4-5DF7-ADD565E6AE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349B4-D44A-9D70-4773-ABF8F871985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a:extLst>
              <a:ext uri="{FF2B5EF4-FFF2-40B4-BE49-F238E27FC236}">
                <a16:creationId xmlns:a16="http://schemas.microsoft.com/office/drawing/2014/main" id="{59BC0DC3-2E55-1F8A-1762-69729BE7D50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908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The first part of the safety plan is all about cyberbullying. Remember, if you have been cyberbullied it is not your fault. That means you didn’t do anything wrong. You can get help. On your safety plan, you’ll write the name of another adult you trust who can help if you are being cyberbullied.</a:t>
            </a:r>
          </a:p>
          <a:p>
            <a:pPr lvl="0"/>
            <a:endParaRPr lang="en-US" sz="1200" kern="1200" dirty="0">
              <a:solidFill>
                <a:schemeClr val="tx1"/>
              </a:solidFill>
              <a:effectLst/>
              <a:latin typeface="+mn-lt"/>
              <a:ea typeface="+mn-ea"/>
              <a:cs typeface="+mn-cs"/>
            </a:endParaRPr>
          </a:p>
          <a:p>
            <a:r>
              <a:rPr lang="en-US" i="1" dirty="0"/>
              <a:t>You</a:t>
            </a:r>
            <a:r>
              <a:rPr lang="en-US" i="1" baseline="0" dirty="0"/>
              <a:t> can also use the other strategies we talked about today, like screenshotting the comments, making a report, or blocking the person. It’s not a good idea to respond to the mean comments, but you can take a break from being online.</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dirty="0"/>
          </a:p>
        </p:txBody>
      </p:sp>
    </p:spTree>
    <p:extLst>
      <p:ext uri="{BB962C8B-B14F-4D97-AF65-F5344CB8AC3E}">
        <p14:creationId xmlns:p14="http://schemas.microsoft.com/office/powerpoint/2010/main" val="3210557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71950"/>
          </a:xfrm>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a:t>
            </a:r>
            <a:r>
              <a:rPr lang="en-US" sz="1200" i="1" kern="1200" baseline="0" dirty="0">
                <a:solidFill>
                  <a:schemeClr val="tx1"/>
                </a:solidFill>
                <a:effectLst/>
                <a:latin typeface="+mn-lt"/>
                <a:ea typeface="+mn-ea"/>
                <a:cs typeface="+mn-cs"/>
              </a:rPr>
              <a:t> second part of the safety plan is about sexting. If you feel weird or scared about a sext someone sends you, you can get help. </a:t>
            </a:r>
          </a:p>
          <a:p>
            <a:pPr lvl="0"/>
            <a:endParaRPr lang="en-US" i="1" dirty="0"/>
          </a:p>
          <a:p>
            <a:pPr lvl="0"/>
            <a:r>
              <a:rPr lang="en-US" sz="1200" i="1" kern="1200" baseline="0" dirty="0">
                <a:solidFill>
                  <a:schemeClr val="tx1"/>
                </a:solidFill>
                <a:effectLst/>
                <a:latin typeface="+mn-lt"/>
                <a:ea typeface="+mn-ea"/>
                <a:cs typeface="+mn-cs"/>
              </a:rPr>
              <a:t>On your safety plan, you’ll write the name of an adult from your inner green circle of trust you could talk to if you are worried about a sext. You should only show the sext to the adult you trust, and not to anyone else. </a:t>
            </a:r>
          </a:p>
          <a:p>
            <a:pPr lvl="0"/>
            <a:endParaRPr lang="en-US" sz="1200" i="1" kern="1200" baseline="0" dirty="0">
              <a:solidFill>
                <a:schemeClr val="tx1"/>
              </a:solidFill>
              <a:effectLst/>
              <a:latin typeface="+mn-lt"/>
              <a:ea typeface="+mn-ea"/>
              <a:cs typeface="+mn-cs"/>
            </a:endParaRPr>
          </a:p>
          <a:p>
            <a:pPr lvl="0"/>
            <a:r>
              <a:rPr lang="en-US" sz="1200" i="1" kern="1200" baseline="0" dirty="0">
                <a:solidFill>
                  <a:schemeClr val="tx1"/>
                </a:solidFill>
                <a:effectLst/>
                <a:latin typeface="+mn-lt"/>
                <a:ea typeface="+mn-ea"/>
                <a:cs typeface="+mn-cs"/>
              </a:rPr>
              <a:t>If you get a sext, an adult can help you delete the sext and block the person who was sexting you. </a:t>
            </a:r>
          </a:p>
          <a:p>
            <a:pPr lvl="0"/>
            <a:endParaRPr lang="en-US" sz="1200" i="1" kern="1200" baseline="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Finally, If you have been cyberbullied, you can practice self-care. Self-care is when you do things that you love and that make you feel really good. </a:t>
            </a:r>
          </a:p>
          <a:p>
            <a:pPr lvl="0"/>
            <a:endParaRPr lang="en-US" i="1" dirty="0"/>
          </a:p>
          <a:p>
            <a:pPr lvl="0"/>
            <a:r>
              <a:rPr lang="en-US" sz="1200" i="1" kern="1200" dirty="0">
                <a:solidFill>
                  <a:schemeClr val="tx1"/>
                </a:solidFill>
                <a:effectLst/>
                <a:latin typeface="+mn-lt"/>
                <a:ea typeface="+mn-ea"/>
                <a:cs typeface="+mn-cs"/>
              </a:rPr>
              <a:t>At the</a:t>
            </a:r>
            <a:r>
              <a:rPr lang="en-US" sz="1200" i="1" kern="1200" baseline="0" dirty="0">
                <a:solidFill>
                  <a:schemeClr val="tx1"/>
                </a:solidFill>
                <a:effectLst/>
                <a:latin typeface="+mn-lt"/>
                <a:ea typeface="+mn-ea"/>
                <a:cs typeface="+mn-cs"/>
              </a:rPr>
              <a:t> bottom of your safety plan, you will w</a:t>
            </a:r>
            <a:r>
              <a:rPr lang="en-US" sz="1200" i="1" kern="1200" dirty="0">
                <a:solidFill>
                  <a:schemeClr val="tx1"/>
                </a:solidFill>
                <a:effectLst/>
                <a:latin typeface="+mn-lt"/>
                <a:ea typeface="+mn-ea"/>
                <a:cs typeface="+mn-cs"/>
              </a:rPr>
              <a:t>rite or draw some things that you can do to help you feel better.</a:t>
            </a:r>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Walk around and provide support to students as needed as</a:t>
            </a:r>
            <a:r>
              <a:rPr lang="en-US" sz="1200" i="0" kern="1200" baseline="0" dirty="0">
                <a:solidFill>
                  <a:schemeClr val="tx1"/>
                </a:solidFill>
                <a:effectLst/>
                <a:latin typeface="+mn-lt"/>
                <a:ea typeface="+mn-ea"/>
                <a:cs typeface="+mn-cs"/>
              </a:rPr>
              <a:t> they fill out their Online Safety Plan. </a:t>
            </a:r>
            <a:endParaRPr lang="en-US" i="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542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If you are being cyberbullied, can you get help? Give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You can always get help from an adult in your inner green circle of trust.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If someone cyberbullies you, what can you do? Hold up one finger for “talk to an adult you trust,” two fingers for “block them,” three fingers for “take a break from being online,” and four fingers for “all of the above.”</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You can do all of the things on this screen to get help if you have been cyberbullied. You can also report the person or do some self-care.</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If you send someone a picture online, can you get it back? Hold a thumbs up for yes and a thumbs down for no. </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No, once you have sent a picture, there is no way to get it back. You also have no control over what the person will do with that picture.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dirty="0"/>
          </a:p>
        </p:txBody>
      </p:sp>
    </p:spTree>
    <p:extLst>
      <p:ext uri="{BB962C8B-B14F-4D97-AF65-F5344CB8AC3E}">
        <p14:creationId xmlns:p14="http://schemas.microsoft.com/office/powerpoint/2010/main" val="83139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 are being hurt, or if someone ever touches your body in a way that you don’t</a:t>
            </a:r>
            <a:r>
              <a:rPr lang="en-US" i="1" baseline="0" dirty="0"/>
              <a:t> like, you can get help. You did not do anything wrong, and you are not alone. You can get help by talking to another adult from your circle of trust. If someone you care about is being hurt, you can also get help by talking to another adult from your circle of trust (green circle). </a:t>
            </a:r>
            <a:r>
              <a:rPr lang="en-US" b="0" i="1" baseline="0" dirty="0"/>
              <a:t>If an emergency is happening, you can always call 911. If you call 911 for help, a police officer or an ambulance might come.</a:t>
            </a:r>
            <a:endParaRPr lang="en-US" i="1" baseline="0" dirty="0"/>
          </a:p>
          <a:p>
            <a:endParaRPr lang="en-US" i="1" baseline="0" dirty="0"/>
          </a:p>
          <a:p>
            <a:r>
              <a:rPr lang="en-US" i="1" baseline="0" dirty="0"/>
              <a:t>If the first person you tell doesn’t believe you or doesn’t get you help, keep telling adults you trust what is going on until you get the help you need.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dirty="0"/>
          </a:p>
        </p:txBody>
      </p:sp>
    </p:spTree>
    <p:extLst>
      <p:ext uri="{BB962C8B-B14F-4D97-AF65-F5344CB8AC3E}">
        <p14:creationId xmlns:p14="http://schemas.microsoft.com/office/powerpoint/2010/main" val="171077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Today</a:t>
            </a:r>
            <a:r>
              <a:rPr lang="en-US" sz="1200" i="1" kern="1200" baseline="0" dirty="0">
                <a:solidFill>
                  <a:schemeClr val="tx1"/>
                </a:solidFill>
                <a:effectLst/>
                <a:latin typeface="+mn-lt"/>
                <a:ea typeface="+mn-ea"/>
                <a:cs typeface="+mn-cs"/>
              </a:rPr>
              <a:t> you learned more about being safer online. </a:t>
            </a:r>
            <a:r>
              <a:rPr lang="en-US" sz="1200" i="1" kern="1200" dirty="0">
                <a:solidFill>
                  <a:schemeClr val="tx1"/>
                </a:solidFill>
                <a:effectLst/>
                <a:latin typeface="+mn-lt"/>
                <a:ea typeface="+mn-ea"/>
                <a:cs typeface="+mn-cs"/>
              </a:rPr>
              <a:t>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69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dirty="0"/>
          </a:p>
        </p:txBody>
      </p:sp>
    </p:spTree>
    <p:extLst>
      <p:ext uri="{BB962C8B-B14F-4D97-AF65-F5344CB8AC3E}">
        <p14:creationId xmlns:p14="http://schemas.microsoft.com/office/powerpoint/2010/main" val="375905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know what cyberbullying is?</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t>Give students enough time to process the question and make their decisions. </a:t>
            </a:r>
            <a:endParaRPr lang="en-US" sz="1100" i="0" baseline="0" dirty="0"/>
          </a:p>
          <a:p>
            <a:pPr lvl="0"/>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Say: </a:t>
            </a:r>
            <a:r>
              <a:rPr lang="en-US" sz="1100" i="1" kern="1200" dirty="0">
                <a:solidFill>
                  <a:schemeClr val="tx1"/>
                </a:solidFill>
                <a:effectLst/>
                <a:latin typeface="+mn-lt"/>
                <a:ea typeface="+mn-ea"/>
                <a:cs typeface="+mn-cs"/>
              </a:rPr>
              <a:t>Cyberbullying is when p</a:t>
            </a:r>
            <a:r>
              <a:rPr lang="en-US" sz="1100" i="1" dirty="0"/>
              <a:t>eople say or do mean things to you online. </a:t>
            </a:r>
            <a:r>
              <a:rPr lang="en-US" sz="1100" i="1" kern="1200" dirty="0">
                <a:solidFill>
                  <a:schemeClr val="tx1"/>
                </a:solidFill>
                <a:effectLst/>
                <a:latin typeface="+mn-lt"/>
                <a:ea typeface="+mn-ea"/>
                <a:cs typeface="+mn-cs"/>
              </a:rPr>
              <a:t>For</a:t>
            </a:r>
            <a:r>
              <a:rPr lang="en-US" sz="1100" i="1" kern="1200" baseline="0" dirty="0">
                <a:solidFill>
                  <a:schemeClr val="tx1"/>
                </a:solidFill>
                <a:effectLst/>
                <a:latin typeface="+mn-lt"/>
                <a:ea typeface="+mn-ea"/>
                <a:cs typeface="+mn-cs"/>
              </a:rPr>
              <a:t> example, someone might</a:t>
            </a:r>
            <a:r>
              <a:rPr lang="en-US" sz="1200" i="1" kern="1200" dirty="0">
                <a:solidFill>
                  <a:schemeClr val="tx1"/>
                </a:solidFill>
                <a:effectLst/>
                <a:latin typeface="+mn-lt"/>
                <a:ea typeface="+mn-ea"/>
                <a:cs typeface="+mn-cs"/>
              </a:rPr>
              <a:t> make mean comments on your pictures or posts. This can happen on social media, while gaming, in text messages, or any other place online.</a:t>
            </a:r>
            <a:endParaRPr lang="en-US" sz="11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31629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kern="1200" dirty="0">
                <a:solidFill>
                  <a:schemeClr val="tx1"/>
                </a:solidFill>
                <a:effectLst/>
              </a:rPr>
              <a:t>Say: </a:t>
            </a:r>
            <a:r>
              <a:rPr lang="en-US" i="1" kern="1200" dirty="0">
                <a:solidFill>
                  <a:schemeClr val="tx1"/>
                </a:solidFill>
                <a:effectLst/>
              </a:rPr>
              <a:t>How does cyberbullying make people feel? </a:t>
            </a:r>
          </a:p>
          <a:p>
            <a:pPr lvl="0"/>
            <a:endParaRPr lang="en-US" i="1"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a:endParaRPr lang="en-US" i="1" kern="1200" dirty="0">
              <a:solidFill>
                <a:schemeClr val="tx1"/>
              </a:solidFill>
              <a:effectLst/>
            </a:endParaRPr>
          </a:p>
          <a:p>
            <a:pPr lvl="0"/>
            <a:r>
              <a:rPr lang="en-US" i="0" kern="1200" dirty="0">
                <a:solidFill>
                  <a:schemeClr val="tx1"/>
                </a:solidFill>
                <a:effectLst/>
              </a:rPr>
              <a:t>Say:</a:t>
            </a:r>
            <a:r>
              <a:rPr lang="en-US" i="0" kern="1200" baseline="0" dirty="0">
                <a:solidFill>
                  <a:schemeClr val="tx1"/>
                </a:solidFill>
                <a:effectLst/>
              </a:rPr>
              <a:t> </a:t>
            </a:r>
            <a:r>
              <a:rPr lang="en-US" i="1" kern="1200" baseline="0" dirty="0">
                <a:solidFill>
                  <a:schemeClr val="tx1"/>
                </a:solidFill>
                <a:effectLst/>
              </a:rPr>
              <a:t>Cyberbullying can make people feel grossed out</a:t>
            </a:r>
            <a:r>
              <a:rPr lang="en-US" i="1" dirty="0"/>
              <a:t> or sick, </a:t>
            </a:r>
            <a:r>
              <a:rPr lang="en-US" i="1" kern="1200" baseline="0" dirty="0">
                <a:solidFill>
                  <a:schemeClr val="tx1"/>
                </a:solidFill>
                <a:effectLst/>
              </a:rPr>
              <a:t>nervous, sad, mad, or scared.</a:t>
            </a:r>
            <a:r>
              <a:rPr lang="en-US" i="1" kern="1200" dirty="0">
                <a:solidFill>
                  <a:schemeClr val="tx1"/>
                </a:solidFill>
                <a:effectLst/>
              </a:rPr>
              <a:t> It is not okay for someone to cyberbully. It makes people feel really awful. </a:t>
            </a:r>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408612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kern="1200" dirty="0">
                <a:solidFill>
                  <a:schemeClr val="tx1"/>
                </a:solidFill>
                <a:effectLst/>
              </a:rPr>
              <a:t>Say: </a:t>
            </a:r>
            <a:r>
              <a:rPr lang="en-US" i="1" kern="1200" dirty="0">
                <a:solidFill>
                  <a:schemeClr val="tx1"/>
                </a:solidFill>
                <a:effectLst/>
              </a:rPr>
              <a:t>If you have been cyberbullied, does that mean something is wrong with you? Give a thumbs</a:t>
            </a:r>
            <a:r>
              <a:rPr lang="en-US" i="1" kern="1200" baseline="0" dirty="0">
                <a:solidFill>
                  <a:schemeClr val="tx1"/>
                </a:solidFill>
                <a:effectLst/>
              </a:rPr>
              <a:t> up for yes and a thumbs down for no.</a:t>
            </a:r>
          </a:p>
          <a:p>
            <a:pPr lvl="0"/>
            <a:endParaRPr lang="en-US" i="1"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lvl="0"/>
            <a:endParaRPr lang="en-US" i="1" kern="1200" dirty="0">
              <a:solidFill>
                <a:schemeClr val="tx1"/>
              </a:solidFill>
              <a:effectLst/>
            </a:endParaRPr>
          </a:p>
          <a:p>
            <a:pPr lvl="0"/>
            <a:r>
              <a:rPr lang="en-US" i="0" kern="1200" dirty="0">
                <a:solidFill>
                  <a:schemeClr val="tx1"/>
                </a:solidFill>
                <a:effectLst/>
              </a:rPr>
              <a:t>Say: </a:t>
            </a:r>
            <a:r>
              <a:rPr lang="en-US" i="1" kern="1200" dirty="0">
                <a:solidFill>
                  <a:schemeClr val="tx1"/>
                </a:solidFill>
                <a:effectLst/>
              </a:rPr>
              <a:t>No! If you have been cyberbullied, it is not your fault. You did not do anything wrong. You are awesome and you can get help</a:t>
            </a:r>
            <a:r>
              <a:rPr lang="en-US" i="1" kern="1200" baseline="0" dirty="0">
                <a:solidFill>
                  <a:schemeClr val="tx1"/>
                </a:solidFill>
                <a:effectLst/>
              </a:rPr>
              <a:t> from an adult in your inner green circle of trust.</a:t>
            </a:r>
          </a:p>
          <a:p>
            <a:pPr lvl="0"/>
            <a:endParaRPr lang="en-US" i="1" kern="1200" baseline="0" dirty="0">
              <a:solidFill>
                <a:schemeClr val="tx1"/>
              </a:solidFill>
              <a:effectLst/>
            </a:endParaRPr>
          </a:p>
          <a:p>
            <a:pPr lvl="0"/>
            <a:r>
              <a:rPr lang="en-US" b="0" kern="1200" dirty="0">
                <a:solidFill>
                  <a:schemeClr val="tx1"/>
                </a:solidFill>
                <a:effectLst/>
              </a:rPr>
              <a:t>Say: </a:t>
            </a:r>
            <a:r>
              <a:rPr lang="en-US" b="0" i="1" kern="1200" dirty="0">
                <a:solidFill>
                  <a:schemeClr val="tx1"/>
                </a:solidFill>
                <a:effectLst/>
              </a:rPr>
              <a:t>If your friend is being cyberbullied, does that mean something is wrong with them? Give a thumbs</a:t>
            </a:r>
            <a:r>
              <a:rPr lang="en-US" b="0" i="1" kern="1200" baseline="0" dirty="0">
                <a:solidFill>
                  <a:schemeClr val="tx1"/>
                </a:solidFill>
                <a:effectLst/>
              </a:rPr>
              <a:t> up for yes and a thumbs down for no.</a:t>
            </a:r>
          </a:p>
          <a:p>
            <a:pPr lvl="0"/>
            <a:endParaRPr lang="en-US" b="0" i="1"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Give students enough time to process the question and make their decisions. </a:t>
            </a:r>
            <a:endParaRPr lang="en-US" b="0" i="0" baseline="0" dirty="0"/>
          </a:p>
          <a:p>
            <a:pPr lvl="0"/>
            <a:endParaRPr lang="en-US" b="0" i="1" kern="1200" dirty="0">
              <a:solidFill>
                <a:schemeClr val="tx1"/>
              </a:solidFill>
              <a:effectLst/>
            </a:endParaRPr>
          </a:p>
          <a:p>
            <a:pPr lvl="0"/>
            <a:r>
              <a:rPr lang="en-US" b="0" i="0" kern="1200" dirty="0">
                <a:solidFill>
                  <a:schemeClr val="tx1"/>
                </a:solidFill>
                <a:effectLst/>
              </a:rPr>
              <a:t>Say: </a:t>
            </a:r>
            <a:r>
              <a:rPr lang="en-US" b="0" i="1" kern="1200" dirty="0">
                <a:solidFill>
                  <a:schemeClr val="tx1"/>
                </a:solidFill>
                <a:effectLst/>
              </a:rPr>
              <a:t>No! If your friend has been cyberbullied, it is not their fault. They did not do anything wrong. You can help them get help</a:t>
            </a:r>
            <a:r>
              <a:rPr lang="en-US" b="0" i="1" kern="1200" baseline="0" dirty="0">
                <a:solidFill>
                  <a:schemeClr val="tx1"/>
                </a:solidFill>
                <a:effectLst/>
              </a:rPr>
              <a:t> from an adult in their inner green circle of trust. This is called being an ally for your friend.</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375114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i="0" kern="1200" dirty="0">
                <a:solidFill>
                  <a:schemeClr val="tx1"/>
                </a:solidFill>
                <a:effectLst/>
                <a:latin typeface="+mn-lt"/>
                <a:ea typeface="+mn-ea"/>
                <a:cs typeface="+mn-cs"/>
              </a:rPr>
              <a:t>Say:</a:t>
            </a:r>
            <a:r>
              <a:rPr lang="en-US" sz="1200" i="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Today we are going to talk about five things you can do that might help if you have been cyberbullied. Your first option is to t</a:t>
            </a:r>
            <a:r>
              <a:rPr lang="en-US" sz="1200" i="1" kern="1200" dirty="0">
                <a:solidFill>
                  <a:schemeClr val="tx1"/>
                </a:solidFill>
                <a:effectLst/>
                <a:latin typeface="+mn-lt"/>
                <a:ea typeface="+mn-ea"/>
                <a:cs typeface="+mn-cs"/>
              </a:rPr>
              <a:t>ake a break from being online. What does this mean? What</a:t>
            </a:r>
            <a:r>
              <a:rPr lang="en-US" sz="1200" i="1" kern="1200" baseline="0" dirty="0">
                <a:solidFill>
                  <a:schemeClr val="tx1"/>
                </a:solidFill>
                <a:effectLst/>
                <a:latin typeface="+mn-lt"/>
                <a:ea typeface="+mn-ea"/>
                <a:cs typeface="+mn-cs"/>
              </a:rPr>
              <a:t> could you do instead of spending time online?</a:t>
            </a:r>
            <a:endParaRPr lang="en-US" sz="1100" i="0" kern="1200" baseline="0" dirty="0">
              <a:solidFill>
                <a:schemeClr val="tx1"/>
              </a:solidFill>
              <a:effectLst/>
              <a:latin typeface="+mn-lt"/>
              <a:ea typeface="+mn-ea"/>
              <a:cs typeface="+mn-cs"/>
            </a:endParaRPr>
          </a:p>
          <a:p>
            <a:pPr marL="0" lvl="1"/>
            <a:endParaRPr lang="en-US" sz="1100" i="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i="0" dirty="0"/>
              <a:t>Give students enough time to process the question and make their decisions. </a:t>
            </a:r>
            <a:r>
              <a:rPr lang="en-US" sz="1200" i="0" baseline="0" dirty="0"/>
              <a:t>Ask a few students to share ideas of things they could do while taking a break from being online.</a:t>
            </a:r>
          </a:p>
          <a:p>
            <a:pPr marL="0" lvl="1"/>
            <a:endParaRPr lang="en-US" sz="1200" kern="1200" dirty="0">
              <a:solidFill>
                <a:schemeClr val="tx1"/>
              </a:solidFill>
              <a:effectLst/>
              <a:latin typeface="+mn-lt"/>
              <a:ea typeface="+mn-ea"/>
              <a:cs typeface="+mn-cs"/>
            </a:endParaRPr>
          </a:p>
          <a:p>
            <a:pPr marL="0" lvl="1"/>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It is not a good idea to respond to a cyberbully. </a:t>
            </a:r>
            <a:r>
              <a:rPr lang="en-US" sz="1200" b="0" i="1" strike="noStrike" kern="1200" dirty="0">
                <a:solidFill>
                  <a:schemeClr val="tx1"/>
                </a:solidFill>
                <a:effectLst/>
                <a:latin typeface="+mn-lt"/>
                <a:ea typeface="+mn-ea"/>
                <a:cs typeface="+mn-cs"/>
              </a:rPr>
              <a:t>R</a:t>
            </a:r>
            <a:r>
              <a:rPr lang="en-US" sz="1200" i="1" kern="1200" dirty="0">
                <a:solidFill>
                  <a:schemeClr val="tx1"/>
                </a:solidFill>
                <a:effectLst/>
                <a:latin typeface="+mn-lt"/>
                <a:ea typeface="+mn-ea"/>
                <a:cs typeface="+mn-cs"/>
              </a:rPr>
              <a:t>esponding to a cyberbully </a:t>
            </a:r>
            <a:r>
              <a:rPr lang="en-US" sz="1200" b="0" i="1" kern="1200" dirty="0">
                <a:solidFill>
                  <a:schemeClr val="tx1"/>
                </a:solidFill>
                <a:effectLst/>
                <a:latin typeface="+mn-lt"/>
                <a:ea typeface="+mn-ea"/>
                <a:cs typeface="+mn-cs"/>
              </a:rPr>
              <a:t>probably will </a:t>
            </a:r>
            <a:r>
              <a:rPr lang="en-US" sz="1200" i="1" kern="1200" dirty="0">
                <a:solidFill>
                  <a:schemeClr val="tx1"/>
                </a:solidFill>
                <a:effectLst/>
                <a:latin typeface="+mn-lt"/>
                <a:ea typeface="+mn-ea"/>
                <a:cs typeface="+mn-cs"/>
              </a:rPr>
              <a:t>not make you feel better. It can also lead the person to say more mean things </a:t>
            </a:r>
            <a:r>
              <a:rPr lang="en-US" sz="1200" b="0" i="1" kern="1200" dirty="0">
                <a:solidFill>
                  <a:schemeClr val="tx1"/>
                </a:solidFill>
                <a:effectLst/>
                <a:latin typeface="+mn-lt"/>
                <a:ea typeface="+mn-ea"/>
                <a:cs typeface="+mn-cs"/>
              </a:rPr>
              <a:t>because they are getting attention</a:t>
            </a:r>
            <a:r>
              <a:rPr lang="en-US" sz="1200" i="1" kern="1200" dirty="0">
                <a:solidFill>
                  <a:schemeClr val="tx1"/>
                </a:solidFill>
                <a:effectLst/>
                <a:latin typeface="+mn-lt"/>
                <a:ea typeface="+mn-ea"/>
                <a:cs typeface="+mn-cs"/>
              </a:rPr>
              <a:t>. </a:t>
            </a:r>
            <a:r>
              <a:rPr lang="en-US" sz="1200" b="0" i="1" strike="noStrike" kern="1200" dirty="0">
                <a:solidFill>
                  <a:schemeClr val="tx1"/>
                </a:solidFill>
                <a:effectLst/>
                <a:latin typeface="+mn-lt"/>
                <a:ea typeface="+mn-ea"/>
                <a:cs typeface="+mn-cs"/>
              </a:rPr>
              <a:t>Responding usually doesn’t help.</a:t>
            </a:r>
            <a:endParaRPr lang="en-US" sz="1100" b="0" i="1"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221828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54550"/>
          </a:xfrm>
        </p:spPr>
        <p:txBody>
          <a:bodyPr/>
          <a:lstStyle/>
          <a:p>
            <a:pPr lvl="0"/>
            <a:r>
              <a:rPr lang="en-US" kern="1200" dirty="0">
                <a:solidFill>
                  <a:schemeClr val="tx1"/>
                </a:solidFill>
                <a:effectLst/>
              </a:rPr>
              <a:t>Say: </a:t>
            </a:r>
            <a:r>
              <a:rPr lang="en-US" i="1" kern="1200" dirty="0">
                <a:solidFill>
                  <a:schemeClr val="tx1"/>
                </a:solidFill>
                <a:effectLst/>
              </a:rPr>
              <a:t>Another option is to report the person. A lot of websites and apps will let you report abusive behavior like cyberbullying. This means that you tell someone who works for the website or app what the other person is doing.</a:t>
            </a:r>
          </a:p>
          <a:p>
            <a:pPr lvl="0"/>
            <a:endParaRPr lang="en-US" i="1" kern="1200" dirty="0">
              <a:solidFill>
                <a:schemeClr val="tx1"/>
              </a:solidFill>
              <a:effectLst/>
            </a:endParaRPr>
          </a:p>
          <a:p>
            <a:pPr lvl="0"/>
            <a:r>
              <a:rPr lang="en-US" i="1" kern="1200" dirty="0">
                <a:solidFill>
                  <a:schemeClr val="tx1"/>
                </a:solidFill>
                <a:effectLst/>
              </a:rPr>
              <a:t>You can also report cyberbullying at school. Who can help you with cyberbullying at school?</a:t>
            </a:r>
            <a:r>
              <a:rPr lang="en-US" kern="1200" dirty="0">
                <a:solidFill>
                  <a:schemeClr val="tx1"/>
                </a:solidFill>
                <a:effectLst/>
              </a:rPr>
              <a:t> </a:t>
            </a:r>
          </a:p>
          <a:p>
            <a:pPr lvl="0"/>
            <a:endParaRPr lang="en-US" kern="1200" dirty="0">
              <a:solidFill>
                <a:schemeClr val="tx1"/>
              </a:solidFill>
              <a:effectLst/>
            </a:endParaRPr>
          </a:p>
          <a:p>
            <a:pPr lvl="0"/>
            <a:r>
              <a:rPr lang="en-US" i="0" dirty="0"/>
              <a:t>Give students enough time to process the question and make their decisions. </a:t>
            </a:r>
            <a:endParaRPr lang="en-US" i="0" baseline="0" dirty="0"/>
          </a:p>
          <a:p>
            <a:pPr lvl="0"/>
            <a:endParaRPr lang="en-US" i="0" kern="1200" baseline="0" dirty="0">
              <a:solidFill>
                <a:schemeClr val="tx1"/>
              </a:solidFill>
              <a:effectLst/>
            </a:endParaRPr>
          </a:p>
          <a:p>
            <a:pPr lvl="0"/>
            <a:r>
              <a:rPr lang="en-US" i="0" kern="1200" baseline="0" dirty="0">
                <a:solidFill>
                  <a:schemeClr val="tx1"/>
                </a:solidFill>
                <a:effectLst/>
              </a:rPr>
              <a:t>Say: </a:t>
            </a:r>
            <a:r>
              <a:rPr lang="en-US" i="1" kern="1200" baseline="0" dirty="0">
                <a:solidFill>
                  <a:schemeClr val="tx1"/>
                </a:solidFill>
                <a:effectLst/>
              </a:rPr>
              <a:t>You could report the cyberbullying to a teacher, a teacher’s aide, or an administrator like a principal.</a:t>
            </a:r>
          </a:p>
          <a:p>
            <a:pPr lvl="0"/>
            <a:endParaRPr lang="en-US" i="1"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kern="1200" dirty="0">
                <a:solidFill>
                  <a:schemeClr val="tx1"/>
                </a:solidFill>
                <a:effectLst/>
              </a:rPr>
              <a:t>When making a report, it helps</a:t>
            </a:r>
            <a:r>
              <a:rPr lang="en-US" i="1" kern="1200" baseline="0" dirty="0">
                <a:solidFill>
                  <a:schemeClr val="tx1"/>
                </a:solidFill>
                <a:effectLst/>
              </a:rPr>
              <a:t> if you have a screenshot of the cyberbullying. A screenshot is a picture of what the cyberbully said. </a:t>
            </a:r>
            <a:r>
              <a:rPr lang="en-US" i="1" kern="1200" dirty="0">
                <a:solidFill>
                  <a:schemeClr val="tx1"/>
                </a:solidFill>
                <a:effectLst/>
              </a:rPr>
              <a:t>You can take a screenshot from your phone, tablet, or computer. If the cyberbully deletes their comments later, you will still have a picture of what they said. You can use the screenshots to make the report. Who knows how to take a screenshot?</a:t>
            </a:r>
            <a:endParaRPr lang="en-US" i="1" kern="1200" baseline="0" dirty="0">
              <a:solidFill>
                <a:schemeClr val="tx1"/>
              </a:solidFill>
              <a:effectLst/>
            </a:endParaRPr>
          </a:p>
          <a:p>
            <a:pPr lvl="0"/>
            <a:r>
              <a:rPr lang="en-US" kern="1200" dirty="0">
                <a:solidFill>
                  <a:schemeClr val="tx1"/>
                </a:solidFill>
                <a:effectLst/>
              </a:rPr>
              <a:t> </a:t>
            </a:r>
          </a:p>
          <a:p>
            <a:pPr marL="0" lvl="2"/>
            <a:r>
              <a:rPr lang="en-US" i="1" kern="1200" dirty="0">
                <a:solidFill>
                  <a:schemeClr val="tx1"/>
                </a:solidFill>
                <a:effectLst/>
              </a:rPr>
              <a:t>In some cases, cyberbullying is a crime that can be reported to the police. For example, if someone is saying they are going to hurt you, this is a crime. You could call 911 for help. </a:t>
            </a:r>
          </a:p>
          <a:p>
            <a:pPr marL="0" lvl="2"/>
            <a:endParaRPr lang="en-US" i="1" kern="1200" dirty="0">
              <a:solidFill>
                <a:schemeClr val="tx1"/>
              </a:solidFill>
              <a:effectLst/>
            </a:endParaRPr>
          </a:p>
          <a:p>
            <a:pPr marL="0" lvl="2"/>
            <a:r>
              <a:rPr lang="en-US" i="1" kern="1200" dirty="0">
                <a:solidFill>
                  <a:schemeClr val="tx1"/>
                </a:solidFill>
                <a:effectLst/>
              </a:rPr>
              <a:t>You can talk to an adult from your inner green circle of</a:t>
            </a:r>
            <a:r>
              <a:rPr lang="en-US" i="1" kern="1200" baseline="0" dirty="0">
                <a:solidFill>
                  <a:schemeClr val="tx1"/>
                </a:solidFill>
                <a:effectLst/>
              </a:rPr>
              <a:t> trust </a:t>
            </a:r>
            <a:r>
              <a:rPr lang="en-US" i="1" kern="1200" dirty="0">
                <a:solidFill>
                  <a:schemeClr val="tx1"/>
                </a:solidFill>
                <a:effectLst/>
              </a:rPr>
              <a:t>about whether the cyberbullying can be reported to police and decide together if this is what you want to do. </a:t>
            </a:r>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172253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6.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8.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6.png"/><Relationship Id="rId10" Type="http://schemas.openxmlformats.org/officeDocument/2006/relationships/image" Target="../media/image7.png"/><Relationship Id="rId4" Type="http://schemas.openxmlformats.org/officeDocument/2006/relationships/image" Target="../media/image51.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4.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7.png"/><Relationship Id="rId2" Type="http://schemas.openxmlformats.org/officeDocument/2006/relationships/notesSlide" Target="../notesSlides/notesSlide14.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8.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6.png"/><Relationship Id="rId10" Type="http://schemas.openxmlformats.org/officeDocument/2006/relationships/image" Target="../media/image7.png"/><Relationship Id="rId4" Type="http://schemas.openxmlformats.org/officeDocument/2006/relationships/image" Target="../media/image51.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62.png"/><Relationship Id="rId12"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62.png"/><Relationship Id="rId12"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7.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62.png"/><Relationship Id="rId12"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8.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62.png"/><Relationship Id="rId12"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9.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62.png"/><Relationship Id="rId12"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70.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62.png"/><Relationship Id="rId12"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7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62.png"/><Relationship Id="rId12"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72.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62.png"/><Relationship Id="rId12"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73.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62.png"/><Relationship Id="rId12"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74.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6.png"/><Relationship Id="rId7" Type="http://schemas.openxmlformats.org/officeDocument/2006/relationships/image" Target="../media/image62.png"/><Relationship Id="rId12"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75.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4.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7.png"/><Relationship Id="rId2" Type="http://schemas.openxmlformats.org/officeDocument/2006/relationships/notesSlide" Target="../notesSlides/notesSlide26.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4.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7.png"/><Relationship Id="rId2" Type="http://schemas.openxmlformats.org/officeDocument/2006/relationships/notesSlide" Target="../notesSlides/notesSlide28.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78.pn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7.png"/><Relationship Id="rId3" Type="http://schemas.openxmlformats.org/officeDocument/2006/relationships/image" Target="../media/image8.jpeg"/><Relationship Id="rId21" Type="http://schemas.microsoft.com/office/2007/relationships/hdphoto" Target="../media/hdphoto1.wdp"/><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8.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7.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4.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7.png"/><Relationship Id="rId2" Type="http://schemas.openxmlformats.org/officeDocument/2006/relationships/notesSlide" Target="../notesSlides/notesSlide30.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46.png"/><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51.png"/><Relationship Id="rId10" Type="http://schemas.openxmlformats.org/officeDocument/2006/relationships/image" Target="../media/image7.png"/><Relationship Id="rId4" Type="http://schemas.openxmlformats.org/officeDocument/2006/relationships/image" Target="../media/image58.pn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8.png"/><Relationship Id="rId4" Type="http://schemas.openxmlformats.org/officeDocument/2006/relationships/image" Target="../media/image80.jpeg"/></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5.png"/><Relationship Id="rId4"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6.png"/><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5.png"/><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0.png"/><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4.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5.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0.png"/><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Footer Placeholder 3">
            <a:extLst>
              <a:ext uri="{FF2B5EF4-FFF2-40B4-BE49-F238E27FC236}">
                <a16:creationId xmlns:a16="http://schemas.microsoft.com/office/drawing/2014/main" id="{EABB2505-3157-46D8-96A2-5AF28D32F14D}"/>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
        <p:nvSpPr>
          <p:cNvPr id="7" name="Rounded Rectangle 6"/>
          <p:cNvSpPr/>
          <p:nvPr/>
        </p:nvSpPr>
        <p:spPr>
          <a:xfrm>
            <a:off x="168730" y="3282044"/>
            <a:ext cx="5927271" cy="914400"/>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ln w="0"/>
                <a:solidFill>
                  <a:schemeClr val="tx1"/>
                </a:solidFill>
                <a:effectLst>
                  <a:outerShdw blurRad="50800" dist="38100" dir="2700000" algn="tl" rotWithShape="0">
                    <a:prstClr val="black">
                      <a:alpha val="40000"/>
                    </a:prstClr>
                  </a:outerShdw>
                </a:effectLst>
              </a:rPr>
              <a:t>Cyberbullying and Sexting</a:t>
            </a:r>
          </a:p>
        </p:txBody>
      </p:sp>
      <p:sp>
        <p:nvSpPr>
          <p:cNvPr id="8" name="TextBox 7">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180780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345" y="-12192"/>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43" y="1256413"/>
            <a:ext cx="9289653" cy="5236462"/>
          </a:xfrm>
          <a:prstGeom prst="rect">
            <a:avLst/>
          </a:prstGeom>
        </p:spPr>
      </p:pic>
      <p:sp>
        <p:nvSpPr>
          <p:cNvPr id="8" name="TextBox 7"/>
          <p:cNvSpPr txBox="1"/>
          <p:nvPr/>
        </p:nvSpPr>
        <p:spPr>
          <a:xfrm>
            <a:off x="3532177" y="241562"/>
            <a:ext cx="7522464"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Block People</a:t>
            </a:r>
          </a:p>
        </p:txBody>
      </p:sp>
      <p:pic>
        <p:nvPicPr>
          <p:cNvPr id="9" name="Picture 8">
            <a:extLst>
              <a:ext uri="{FF2B5EF4-FFF2-40B4-BE49-F238E27FC236}">
                <a16:creationId xmlns:a16="http://schemas.microsoft.com/office/drawing/2014/main" id="{E4AC0FA8-B16F-4ED9-AC85-87EC909210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0" name="Footer Placeholder 3">
            <a:extLst>
              <a:ext uri="{FF2B5EF4-FFF2-40B4-BE49-F238E27FC236}">
                <a16:creationId xmlns:a16="http://schemas.microsoft.com/office/drawing/2014/main" id="{34BBD99A-7FFD-4D3A-BB12-8A3BDDE36218}"/>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58083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675" y="857024"/>
            <a:ext cx="10094325" cy="56900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05" y="2321044"/>
            <a:ext cx="7364674" cy="415137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832" t="6144" r="78000" b="69150"/>
          <a:stretch/>
        </p:blipFill>
        <p:spPr>
          <a:xfrm>
            <a:off x="0" y="0"/>
            <a:ext cx="2088777" cy="1694330"/>
          </a:xfrm>
          <a:prstGeom prst="rect">
            <a:avLst/>
          </a:prstGeom>
        </p:spPr>
      </p:pic>
      <p:sp>
        <p:nvSpPr>
          <p:cNvPr id="2" name="TextBox 1"/>
          <p:cNvSpPr txBox="1"/>
          <p:nvPr/>
        </p:nvSpPr>
        <p:spPr>
          <a:xfrm>
            <a:off x="1369030" y="202648"/>
            <a:ext cx="7114570"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Talk to An Adult You Trust</a:t>
            </a:r>
          </a:p>
        </p:txBody>
      </p:sp>
      <p:pic>
        <p:nvPicPr>
          <p:cNvPr id="10" name="Picture 9">
            <a:extLst>
              <a:ext uri="{FF2B5EF4-FFF2-40B4-BE49-F238E27FC236}">
                <a16:creationId xmlns:a16="http://schemas.microsoft.com/office/drawing/2014/main" id="{0831700F-2D2B-4F26-8715-52AA646792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1" name="Footer Placeholder 3">
            <a:extLst>
              <a:ext uri="{FF2B5EF4-FFF2-40B4-BE49-F238E27FC236}">
                <a16:creationId xmlns:a16="http://schemas.microsoft.com/office/drawing/2014/main" id="{82A0CEDF-4AE2-4643-BDAD-D2C5A803E832}"/>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05533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192" y="-12192"/>
            <a:ext cx="2088777" cy="1694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851" y="1285910"/>
            <a:ext cx="9707439" cy="5471962"/>
          </a:xfrm>
          <a:prstGeom prst="rect">
            <a:avLst/>
          </a:prstGeom>
        </p:spPr>
      </p:pic>
      <p:sp>
        <p:nvSpPr>
          <p:cNvPr id="2" name="TextBox 1"/>
          <p:cNvSpPr txBox="1"/>
          <p:nvPr/>
        </p:nvSpPr>
        <p:spPr>
          <a:xfrm>
            <a:off x="3090440" y="395515"/>
            <a:ext cx="7153611" cy="1015663"/>
          </a:xfrm>
          <a:prstGeom prst="rect">
            <a:avLst/>
          </a:prstGeom>
          <a:noFill/>
        </p:spPr>
        <p:txBody>
          <a:bodyPr wrap="square" rtlCol="0">
            <a:spAutoFit/>
          </a:bodyPr>
          <a:lstStyle/>
          <a:p>
            <a:r>
              <a:rPr lang="en-US" sz="6000" b="1" dirty="0">
                <a:latin typeface="Tahoma" panose="020B0604030504040204" pitchFamily="34" charset="0"/>
                <a:ea typeface="Tahoma" panose="020B0604030504040204" pitchFamily="34" charset="0"/>
                <a:cs typeface="Tahoma" panose="020B0604030504040204" pitchFamily="34" charset="0"/>
              </a:rPr>
              <a:t>Do Self-Care</a:t>
            </a:r>
          </a:p>
        </p:txBody>
      </p:sp>
      <p:pic>
        <p:nvPicPr>
          <p:cNvPr id="8" name="Picture 7">
            <a:extLst>
              <a:ext uri="{FF2B5EF4-FFF2-40B4-BE49-F238E27FC236}">
                <a16:creationId xmlns:a16="http://schemas.microsoft.com/office/drawing/2014/main" id="{F42CAE7C-C806-4303-8CB7-D1282AE609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a:extLst>
              <a:ext uri="{FF2B5EF4-FFF2-40B4-BE49-F238E27FC236}">
                <a16:creationId xmlns:a16="http://schemas.microsoft.com/office/drawing/2014/main" id="{3341B616-4B17-4526-A29B-4373C529A0A3}"/>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66651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857CF-F8B5-A543-F150-BDD2A0C4C2C3}"/>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E61447AF-3F2A-31DD-9D7E-DB5FC0DE4AA2}"/>
              </a:ext>
            </a:extLst>
          </p:cNvPr>
          <p:cNvGrpSpPr/>
          <p:nvPr/>
        </p:nvGrpSpPr>
        <p:grpSpPr>
          <a:xfrm>
            <a:off x="8033517" y="769056"/>
            <a:ext cx="4059932" cy="2859356"/>
            <a:chOff x="8022338" y="1036237"/>
            <a:chExt cx="4059932" cy="2859356"/>
          </a:xfrm>
        </p:grpSpPr>
        <p:pic>
          <p:nvPicPr>
            <p:cNvPr id="10" name="Picture 9">
              <a:extLst>
                <a:ext uri="{FF2B5EF4-FFF2-40B4-BE49-F238E27FC236}">
                  <a16:creationId xmlns:a16="http://schemas.microsoft.com/office/drawing/2014/main" id="{70BD5250-1CD8-3563-1B92-F8C42ED69604}"/>
                </a:ext>
              </a:extLst>
            </p:cNvPr>
            <p:cNvPicPr>
              <a:picLocks noChangeAspect="1"/>
            </p:cNvPicPr>
            <p:nvPr/>
          </p:nvPicPr>
          <p:blipFill rotWithShape="1">
            <a:blip r:embed="rId3">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15" name="Picture 14">
              <a:extLst>
                <a:ext uri="{FF2B5EF4-FFF2-40B4-BE49-F238E27FC236}">
                  <a16:creationId xmlns:a16="http://schemas.microsoft.com/office/drawing/2014/main" id="{18ACD842-8338-A094-BF1B-221C24A69AD9}"/>
                </a:ext>
              </a:extLst>
            </p:cNvPr>
            <p:cNvPicPr>
              <a:picLocks noChangeAspect="1"/>
            </p:cNvPicPr>
            <p:nvPr/>
          </p:nvPicPr>
          <p:blipFill rotWithShape="1">
            <a:blip r:embed="rId4">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pic>
        <p:nvPicPr>
          <p:cNvPr id="5" name="Picture 4">
            <a:extLst>
              <a:ext uri="{FF2B5EF4-FFF2-40B4-BE49-F238E27FC236}">
                <a16:creationId xmlns:a16="http://schemas.microsoft.com/office/drawing/2014/main" id="{D1D560FE-470D-B617-E441-035E59225286}"/>
              </a:ext>
            </a:extLst>
          </p:cNvPr>
          <p:cNvPicPr>
            <a:picLocks noChangeAspect="1"/>
          </p:cNvPicPr>
          <p:nvPr/>
        </p:nvPicPr>
        <p:blipFill rotWithShape="1">
          <a:blip r:embed="rId5">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grpSp>
        <p:nvGrpSpPr>
          <p:cNvPr id="20" name="Group 19">
            <a:extLst>
              <a:ext uri="{FF2B5EF4-FFF2-40B4-BE49-F238E27FC236}">
                <a16:creationId xmlns:a16="http://schemas.microsoft.com/office/drawing/2014/main" id="{AAC2C840-54B5-91E9-BA7B-3D5CC10BF2BA}"/>
              </a:ext>
            </a:extLst>
          </p:cNvPr>
          <p:cNvGrpSpPr/>
          <p:nvPr/>
        </p:nvGrpSpPr>
        <p:grpSpPr>
          <a:xfrm>
            <a:off x="4988061" y="3391014"/>
            <a:ext cx="4385967" cy="2819707"/>
            <a:chOff x="7577418" y="3854997"/>
            <a:chExt cx="4385967" cy="2859356"/>
          </a:xfrm>
        </p:grpSpPr>
        <p:pic>
          <p:nvPicPr>
            <p:cNvPr id="9" name="Picture 8">
              <a:extLst>
                <a:ext uri="{FF2B5EF4-FFF2-40B4-BE49-F238E27FC236}">
                  <a16:creationId xmlns:a16="http://schemas.microsoft.com/office/drawing/2014/main" id="{2DA213B8-3EF2-C302-F3E1-732AAC6D7A23}"/>
                </a:ext>
              </a:extLst>
            </p:cNvPr>
            <p:cNvPicPr>
              <a:picLocks noChangeAspect="1"/>
            </p:cNvPicPr>
            <p:nvPr/>
          </p:nvPicPr>
          <p:blipFill rotWithShape="1">
            <a:blip r:embed="rId3">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6" name="Picture 5">
              <a:extLst>
                <a:ext uri="{FF2B5EF4-FFF2-40B4-BE49-F238E27FC236}">
                  <a16:creationId xmlns:a16="http://schemas.microsoft.com/office/drawing/2014/main" id="{B4F26403-4AF6-1943-79F7-7532B827732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9" name="Group 18">
            <a:extLst>
              <a:ext uri="{FF2B5EF4-FFF2-40B4-BE49-F238E27FC236}">
                <a16:creationId xmlns:a16="http://schemas.microsoft.com/office/drawing/2014/main" id="{746ACD6A-D747-95E7-856C-03F479390604}"/>
              </a:ext>
            </a:extLst>
          </p:cNvPr>
          <p:cNvGrpSpPr/>
          <p:nvPr/>
        </p:nvGrpSpPr>
        <p:grpSpPr>
          <a:xfrm>
            <a:off x="651424" y="3601212"/>
            <a:ext cx="4336637" cy="2707691"/>
            <a:chOff x="2989161" y="3706119"/>
            <a:chExt cx="4385967" cy="2962983"/>
          </a:xfrm>
        </p:grpSpPr>
        <p:pic>
          <p:nvPicPr>
            <p:cNvPr id="8" name="Picture 7">
              <a:extLst>
                <a:ext uri="{FF2B5EF4-FFF2-40B4-BE49-F238E27FC236}">
                  <a16:creationId xmlns:a16="http://schemas.microsoft.com/office/drawing/2014/main" id="{C9FBC4E0-3272-0752-6714-1158B5A221B1}"/>
                </a:ext>
              </a:extLst>
            </p:cNvPr>
            <p:cNvPicPr>
              <a:picLocks noChangeAspect="1"/>
            </p:cNvPicPr>
            <p:nvPr/>
          </p:nvPicPr>
          <p:blipFill rotWithShape="1">
            <a:blip r:embed="rId3">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7" name="Picture 6">
              <a:extLst>
                <a:ext uri="{FF2B5EF4-FFF2-40B4-BE49-F238E27FC236}">
                  <a16:creationId xmlns:a16="http://schemas.microsoft.com/office/drawing/2014/main" id="{BDFE2D50-FE24-8744-0B05-5556FCB8C9F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6" name="Group 15">
            <a:extLst>
              <a:ext uri="{FF2B5EF4-FFF2-40B4-BE49-F238E27FC236}">
                <a16:creationId xmlns:a16="http://schemas.microsoft.com/office/drawing/2014/main" id="{59C98688-9C63-B3ED-0111-1C4DDC0A74D7}"/>
              </a:ext>
            </a:extLst>
          </p:cNvPr>
          <p:cNvGrpSpPr/>
          <p:nvPr/>
        </p:nvGrpSpPr>
        <p:grpSpPr>
          <a:xfrm>
            <a:off x="710069" y="422602"/>
            <a:ext cx="3622856" cy="2859356"/>
            <a:chOff x="698475" y="1054193"/>
            <a:chExt cx="3622856" cy="2859356"/>
          </a:xfrm>
        </p:grpSpPr>
        <p:pic>
          <p:nvPicPr>
            <p:cNvPr id="12" name="Picture 11">
              <a:extLst>
                <a:ext uri="{FF2B5EF4-FFF2-40B4-BE49-F238E27FC236}">
                  <a16:creationId xmlns:a16="http://schemas.microsoft.com/office/drawing/2014/main" id="{0AB19C99-2F46-6347-64CF-0FEFF4112A6D}"/>
                </a:ext>
              </a:extLst>
            </p:cNvPr>
            <p:cNvPicPr>
              <a:picLocks noChangeAspect="1"/>
            </p:cNvPicPr>
            <p:nvPr/>
          </p:nvPicPr>
          <p:blipFill rotWithShape="1">
            <a:blip r:embed="rId3">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3" name="Picture 12">
              <a:extLst>
                <a:ext uri="{FF2B5EF4-FFF2-40B4-BE49-F238E27FC236}">
                  <a16:creationId xmlns:a16="http://schemas.microsoft.com/office/drawing/2014/main" id="{F72591A9-FCBD-D8AD-4AEA-83E7F652AC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7" name="Group 16">
            <a:extLst>
              <a:ext uri="{FF2B5EF4-FFF2-40B4-BE49-F238E27FC236}">
                <a16:creationId xmlns:a16="http://schemas.microsoft.com/office/drawing/2014/main" id="{9EA13CC1-6D29-A6E7-8028-DADA5E281CF2}"/>
              </a:ext>
            </a:extLst>
          </p:cNvPr>
          <p:cNvGrpSpPr/>
          <p:nvPr/>
        </p:nvGrpSpPr>
        <p:grpSpPr>
          <a:xfrm>
            <a:off x="4332925" y="111427"/>
            <a:ext cx="5359642" cy="3109458"/>
            <a:chOff x="4224747" y="411356"/>
            <a:chExt cx="5359642" cy="3109458"/>
          </a:xfrm>
        </p:grpSpPr>
        <p:pic>
          <p:nvPicPr>
            <p:cNvPr id="11" name="Picture 10">
              <a:extLst>
                <a:ext uri="{FF2B5EF4-FFF2-40B4-BE49-F238E27FC236}">
                  <a16:creationId xmlns:a16="http://schemas.microsoft.com/office/drawing/2014/main" id="{FC0E0C06-6909-8431-8D79-9C288B51727E}"/>
                </a:ext>
              </a:extLst>
            </p:cNvPr>
            <p:cNvPicPr>
              <a:picLocks noChangeAspect="1"/>
            </p:cNvPicPr>
            <p:nvPr/>
          </p:nvPicPr>
          <p:blipFill rotWithShape="1">
            <a:blip r:embed="rId3">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14" name="Picture 13">
              <a:extLst>
                <a:ext uri="{FF2B5EF4-FFF2-40B4-BE49-F238E27FC236}">
                  <a16:creationId xmlns:a16="http://schemas.microsoft.com/office/drawing/2014/main" id="{12D11682-C95F-8EBC-6DC1-01FA658098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sp>
        <p:nvSpPr>
          <p:cNvPr id="2" name="TextBox 1">
            <a:extLst>
              <a:ext uri="{FF2B5EF4-FFF2-40B4-BE49-F238E27FC236}">
                <a16:creationId xmlns:a16="http://schemas.microsoft.com/office/drawing/2014/main" id="{5D9134EF-BEA4-8376-E2A6-2901FE42AD05}"/>
              </a:ext>
            </a:extLst>
          </p:cNvPr>
          <p:cNvSpPr txBox="1"/>
          <p:nvPr/>
        </p:nvSpPr>
        <p:spPr>
          <a:xfrm>
            <a:off x="2268640" y="3320341"/>
            <a:ext cx="950976" cy="369332"/>
          </a:xfrm>
          <a:prstGeom prst="rect">
            <a:avLst/>
          </a:prstGeom>
          <a:solidFill>
            <a:schemeClr val="bg1"/>
          </a:solid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Block </a:t>
            </a:r>
          </a:p>
        </p:txBody>
      </p:sp>
      <p:sp>
        <p:nvSpPr>
          <p:cNvPr id="23" name="TextBox 22">
            <a:extLst>
              <a:ext uri="{FF2B5EF4-FFF2-40B4-BE49-F238E27FC236}">
                <a16:creationId xmlns:a16="http://schemas.microsoft.com/office/drawing/2014/main" id="{EC5EF1B9-1BEA-DC0F-6535-3DAEFFC828D3}"/>
              </a:ext>
            </a:extLst>
          </p:cNvPr>
          <p:cNvSpPr txBox="1"/>
          <p:nvPr/>
        </p:nvSpPr>
        <p:spPr>
          <a:xfrm>
            <a:off x="5595129" y="3007596"/>
            <a:ext cx="1321947" cy="369332"/>
          </a:xfrm>
          <a:prstGeom prst="rect">
            <a:avLst/>
          </a:prstGeom>
          <a:solidFill>
            <a:schemeClr val="bg1"/>
          </a:solid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Report it </a:t>
            </a:r>
          </a:p>
        </p:txBody>
      </p:sp>
      <p:sp>
        <p:nvSpPr>
          <p:cNvPr id="24" name="TextBox 23">
            <a:extLst>
              <a:ext uri="{FF2B5EF4-FFF2-40B4-BE49-F238E27FC236}">
                <a16:creationId xmlns:a16="http://schemas.microsoft.com/office/drawing/2014/main" id="{73A9836E-4E18-AFEF-4242-1688340ED94F}"/>
              </a:ext>
            </a:extLst>
          </p:cNvPr>
          <p:cNvSpPr txBox="1"/>
          <p:nvPr/>
        </p:nvSpPr>
        <p:spPr>
          <a:xfrm>
            <a:off x="9589995" y="3661499"/>
            <a:ext cx="1655960" cy="369332"/>
          </a:xfrm>
          <a:prstGeom prst="rect">
            <a:avLst/>
          </a:prstGeom>
          <a:solidFill>
            <a:schemeClr val="bg1"/>
          </a:solid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Take a break </a:t>
            </a:r>
          </a:p>
        </p:txBody>
      </p:sp>
      <p:sp>
        <p:nvSpPr>
          <p:cNvPr id="25" name="TextBox 24">
            <a:extLst>
              <a:ext uri="{FF2B5EF4-FFF2-40B4-BE49-F238E27FC236}">
                <a16:creationId xmlns:a16="http://schemas.microsoft.com/office/drawing/2014/main" id="{F94029A2-88D0-F4AE-4761-264A20CF018B}"/>
              </a:ext>
            </a:extLst>
          </p:cNvPr>
          <p:cNvSpPr txBox="1"/>
          <p:nvPr/>
        </p:nvSpPr>
        <p:spPr>
          <a:xfrm>
            <a:off x="6473052" y="6238893"/>
            <a:ext cx="1614029" cy="369332"/>
          </a:xfrm>
          <a:prstGeom prst="rect">
            <a:avLst/>
          </a:prstGeom>
          <a:solidFill>
            <a:schemeClr val="bg1"/>
          </a:solid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 Do self-care </a:t>
            </a:r>
          </a:p>
        </p:txBody>
      </p:sp>
      <p:sp>
        <p:nvSpPr>
          <p:cNvPr id="26" name="TextBox 25">
            <a:extLst>
              <a:ext uri="{FF2B5EF4-FFF2-40B4-BE49-F238E27FC236}">
                <a16:creationId xmlns:a16="http://schemas.microsoft.com/office/drawing/2014/main" id="{9215593D-F70D-D9D1-D39B-954848866BE1}"/>
              </a:ext>
            </a:extLst>
          </p:cNvPr>
          <p:cNvSpPr txBox="1"/>
          <p:nvPr/>
        </p:nvSpPr>
        <p:spPr>
          <a:xfrm>
            <a:off x="1206708" y="6273447"/>
            <a:ext cx="3331418" cy="369332"/>
          </a:xfrm>
          <a:prstGeom prst="rect">
            <a:avLst/>
          </a:prstGeom>
          <a:solidFill>
            <a:schemeClr val="bg1"/>
          </a:solid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 Talk to an adult you trust </a:t>
            </a:r>
          </a:p>
        </p:txBody>
      </p:sp>
      <p:pic>
        <p:nvPicPr>
          <p:cNvPr id="27" name="Picture 26">
            <a:extLst>
              <a:ext uri="{FF2B5EF4-FFF2-40B4-BE49-F238E27FC236}">
                <a16:creationId xmlns:a16="http://schemas.microsoft.com/office/drawing/2014/main" id="{D90F5C4E-E94B-9A2E-EA23-327C21911C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8" name="Footer Placeholder 3">
            <a:extLst>
              <a:ext uri="{FF2B5EF4-FFF2-40B4-BE49-F238E27FC236}">
                <a16:creationId xmlns:a16="http://schemas.microsoft.com/office/drawing/2014/main" id="{83B73928-A935-B5A0-36DC-54944DA7132D}"/>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spTree>
    <p:extLst>
      <p:ext uri="{BB962C8B-B14F-4D97-AF65-F5344CB8AC3E}">
        <p14:creationId xmlns:p14="http://schemas.microsoft.com/office/powerpoint/2010/main" val="414349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05E9B-4F39-2392-C29A-4D267956CE66}"/>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08B36A2C-FF5D-8DB2-5F6C-901E6892F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50"/>
            <a:ext cx="12166314" cy="6858000"/>
          </a:xfrm>
          <a:prstGeom prst="rect">
            <a:avLst/>
          </a:prstGeom>
        </p:spPr>
      </p:pic>
      <p:sp>
        <p:nvSpPr>
          <p:cNvPr id="10" name="TextBox 9">
            <a:extLst>
              <a:ext uri="{FF2B5EF4-FFF2-40B4-BE49-F238E27FC236}">
                <a16:creationId xmlns:a16="http://schemas.microsoft.com/office/drawing/2014/main" id="{6006F2CE-F740-FD39-5CD8-D090E7862CA5}"/>
              </a:ext>
            </a:extLst>
          </p:cNvPr>
          <p:cNvSpPr txBox="1"/>
          <p:nvPr/>
        </p:nvSpPr>
        <p:spPr>
          <a:xfrm>
            <a:off x="9394789" y="1278541"/>
            <a:ext cx="43695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Cyberbullying</a:t>
            </a:r>
          </a:p>
        </p:txBody>
      </p:sp>
      <p:sp>
        <p:nvSpPr>
          <p:cNvPr id="11" name="TextBox 10">
            <a:extLst>
              <a:ext uri="{FF2B5EF4-FFF2-40B4-BE49-F238E27FC236}">
                <a16:creationId xmlns:a16="http://schemas.microsoft.com/office/drawing/2014/main" id="{5C81F791-12A2-C1FD-BDDD-7AC677496768}"/>
              </a:ext>
            </a:extLst>
          </p:cNvPr>
          <p:cNvSpPr txBox="1"/>
          <p:nvPr/>
        </p:nvSpPr>
        <p:spPr>
          <a:xfrm>
            <a:off x="4102484" y="2429170"/>
            <a:ext cx="56399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Getting Help Game</a:t>
            </a:r>
          </a:p>
        </p:txBody>
      </p:sp>
      <p:sp>
        <p:nvSpPr>
          <p:cNvPr id="14" name="TextBox 13">
            <a:extLst>
              <a:ext uri="{FF2B5EF4-FFF2-40B4-BE49-F238E27FC236}">
                <a16:creationId xmlns:a16="http://schemas.microsoft.com/office/drawing/2014/main" id="{BB052D07-5321-0B34-9FFD-86A2969600F4}"/>
              </a:ext>
            </a:extLst>
          </p:cNvPr>
          <p:cNvSpPr txBox="1"/>
          <p:nvPr/>
        </p:nvSpPr>
        <p:spPr>
          <a:xfrm>
            <a:off x="8908328" y="5609190"/>
            <a:ext cx="374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Online Safety Plan</a:t>
            </a:r>
          </a:p>
        </p:txBody>
      </p:sp>
      <p:pic>
        <p:nvPicPr>
          <p:cNvPr id="16" name="Picture 15">
            <a:extLst>
              <a:ext uri="{FF2B5EF4-FFF2-40B4-BE49-F238E27FC236}">
                <a16:creationId xmlns:a16="http://schemas.microsoft.com/office/drawing/2014/main" id="{4C33D04D-9FE3-53C4-F04B-8B5886120A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855" y="978292"/>
            <a:ext cx="2347817" cy="1323435"/>
          </a:xfrm>
          <a:prstGeom prst="rect">
            <a:avLst/>
          </a:prstGeom>
        </p:spPr>
      </p:pic>
      <p:pic>
        <p:nvPicPr>
          <p:cNvPr id="2" name="Picture 1">
            <a:extLst>
              <a:ext uri="{FF2B5EF4-FFF2-40B4-BE49-F238E27FC236}">
                <a16:creationId xmlns:a16="http://schemas.microsoft.com/office/drawing/2014/main" id="{DAEB9133-7991-A772-9E84-611ABF8118AB}"/>
              </a:ext>
            </a:extLst>
          </p:cNvPr>
          <p:cNvPicPr>
            <a:picLocks noChangeAspect="1"/>
          </p:cNvPicPr>
          <p:nvPr/>
        </p:nvPicPr>
        <p:blipFill>
          <a:blip r:embed="rId5"/>
          <a:stretch>
            <a:fillRect/>
          </a:stretch>
        </p:blipFill>
        <p:spPr>
          <a:xfrm>
            <a:off x="8540080" y="1082369"/>
            <a:ext cx="854709" cy="884926"/>
          </a:xfrm>
          <a:prstGeom prst="rect">
            <a:avLst/>
          </a:prstGeom>
        </p:spPr>
      </p:pic>
      <p:pic>
        <p:nvPicPr>
          <p:cNvPr id="17" name="Picture 16">
            <a:extLst>
              <a:ext uri="{FF2B5EF4-FFF2-40B4-BE49-F238E27FC236}">
                <a16:creationId xmlns:a16="http://schemas.microsoft.com/office/drawing/2014/main" id="{EAC8317D-020A-EEA8-A6D9-1B2D4148AF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6606" y="1846841"/>
            <a:ext cx="1665878" cy="1287269"/>
          </a:xfrm>
          <a:prstGeom prst="rect">
            <a:avLst/>
          </a:prstGeom>
        </p:spPr>
      </p:pic>
      <p:sp>
        <p:nvSpPr>
          <p:cNvPr id="18" name="TextBox 17">
            <a:extLst>
              <a:ext uri="{FF2B5EF4-FFF2-40B4-BE49-F238E27FC236}">
                <a16:creationId xmlns:a16="http://schemas.microsoft.com/office/drawing/2014/main" id="{7CDEE610-621C-9746-25DB-C13F9E2A5A99}"/>
              </a:ext>
            </a:extLst>
          </p:cNvPr>
          <p:cNvSpPr txBox="1"/>
          <p:nvPr/>
        </p:nvSpPr>
        <p:spPr>
          <a:xfrm>
            <a:off x="4261718" y="3480745"/>
            <a:ext cx="26882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Brain break</a:t>
            </a:r>
          </a:p>
        </p:txBody>
      </p:sp>
      <p:pic>
        <p:nvPicPr>
          <p:cNvPr id="19" name="Picture 18">
            <a:extLst>
              <a:ext uri="{FF2B5EF4-FFF2-40B4-BE49-F238E27FC236}">
                <a16:creationId xmlns:a16="http://schemas.microsoft.com/office/drawing/2014/main" id="{4A8E8F15-446A-1B05-9678-5C83091122EA}"/>
              </a:ext>
            </a:extLst>
          </p:cNvPr>
          <p:cNvPicPr>
            <a:picLocks noChangeAspect="1"/>
          </p:cNvPicPr>
          <p:nvPr/>
        </p:nvPicPr>
        <p:blipFill>
          <a:blip r:embed="rId7"/>
          <a:stretch>
            <a:fillRect/>
          </a:stretch>
        </p:blipFill>
        <p:spPr>
          <a:xfrm>
            <a:off x="2448353" y="3248499"/>
            <a:ext cx="1813365" cy="1269928"/>
          </a:xfrm>
          <a:prstGeom prst="rect">
            <a:avLst/>
          </a:prstGeom>
        </p:spPr>
      </p:pic>
      <p:grpSp>
        <p:nvGrpSpPr>
          <p:cNvPr id="21" name="Group 20">
            <a:extLst>
              <a:ext uri="{FF2B5EF4-FFF2-40B4-BE49-F238E27FC236}">
                <a16:creationId xmlns:a16="http://schemas.microsoft.com/office/drawing/2014/main" id="{9ACEEAA8-18E9-6236-1C86-F8EFA798B030}"/>
              </a:ext>
            </a:extLst>
          </p:cNvPr>
          <p:cNvGrpSpPr/>
          <p:nvPr/>
        </p:nvGrpSpPr>
        <p:grpSpPr>
          <a:xfrm>
            <a:off x="6432577" y="4986747"/>
            <a:ext cx="2411804" cy="1587773"/>
            <a:chOff x="686283" y="555003"/>
            <a:chExt cx="11383795" cy="6257746"/>
          </a:xfrm>
        </p:grpSpPr>
        <p:grpSp>
          <p:nvGrpSpPr>
            <p:cNvPr id="22" name="Group 21">
              <a:extLst>
                <a:ext uri="{FF2B5EF4-FFF2-40B4-BE49-F238E27FC236}">
                  <a16:creationId xmlns:a16="http://schemas.microsoft.com/office/drawing/2014/main" id="{7CC7DA78-240D-6622-79A1-32E4EA2D04C7}"/>
                </a:ext>
              </a:extLst>
            </p:cNvPr>
            <p:cNvGrpSpPr/>
            <p:nvPr/>
          </p:nvGrpSpPr>
          <p:grpSpPr>
            <a:xfrm>
              <a:off x="8010146" y="1179884"/>
              <a:ext cx="4059932" cy="2859356"/>
              <a:chOff x="8022338" y="1036237"/>
              <a:chExt cx="4059932" cy="2859356"/>
            </a:xfrm>
          </p:grpSpPr>
          <p:pic>
            <p:nvPicPr>
              <p:cNvPr id="35" name="Picture 34">
                <a:extLst>
                  <a:ext uri="{FF2B5EF4-FFF2-40B4-BE49-F238E27FC236}">
                    <a16:creationId xmlns:a16="http://schemas.microsoft.com/office/drawing/2014/main" id="{A6A86097-0B0F-9B60-3735-7FAA4FC6E88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36" name="Picture 35">
                <a:extLst>
                  <a:ext uri="{FF2B5EF4-FFF2-40B4-BE49-F238E27FC236}">
                    <a16:creationId xmlns:a16="http://schemas.microsoft.com/office/drawing/2014/main" id="{99139785-82DB-E592-EF0E-4071288929E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23" name="Group 22">
              <a:extLst>
                <a:ext uri="{FF2B5EF4-FFF2-40B4-BE49-F238E27FC236}">
                  <a16:creationId xmlns:a16="http://schemas.microsoft.com/office/drawing/2014/main" id="{6895B025-2D48-E892-04CD-0B0E3340A048}"/>
                </a:ext>
              </a:extLst>
            </p:cNvPr>
            <p:cNvGrpSpPr/>
            <p:nvPr/>
          </p:nvGrpSpPr>
          <p:grpSpPr>
            <a:xfrm>
              <a:off x="7565226" y="3894140"/>
              <a:ext cx="4385967" cy="2859356"/>
              <a:chOff x="7577418" y="3854997"/>
              <a:chExt cx="4385967" cy="2859356"/>
            </a:xfrm>
          </p:grpSpPr>
          <p:pic>
            <p:nvPicPr>
              <p:cNvPr id="33" name="Picture 32">
                <a:extLst>
                  <a:ext uri="{FF2B5EF4-FFF2-40B4-BE49-F238E27FC236}">
                    <a16:creationId xmlns:a16="http://schemas.microsoft.com/office/drawing/2014/main" id="{5D991B2F-F521-2B41-40DA-61763E72DBE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34" name="Picture 33">
                <a:extLst>
                  <a:ext uri="{FF2B5EF4-FFF2-40B4-BE49-F238E27FC236}">
                    <a16:creationId xmlns:a16="http://schemas.microsoft.com/office/drawing/2014/main" id="{8E7904F0-8DCD-BCBE-EFB0-8F72D24073E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24" name="Group 23">
              <a:extLst>
                <a:ext uri="{FF2B5EF4-FFF2-40B4-BE49-F238E27FC236}">
                  <a16:creationId xmlns:a16="http://schemas.microsoft.com/office/drawing/2014/main" id="{C5A065C7-F5C9-A233-2A33-D521AFCCEE2C}"/>
                </a:ext>
              </a:extLst>
            </p:cNvPr>
            <p:cNvGrpSpPr/>
            <p:nvPr/>
          </p:nvGrpSpPr>
          <p:grpSpPr>
            <a:xfrm>
              <a:off x="2976969" y="3849766"/>
              <a:ext cx="4385967" cy="2962983"/>
              <a:chOff x="2989161" y="3706119"/>
              <a:chExt cx="4385967" cy="2962983"/>
            </a:xfrm>
          </p:grpSpPr>
          <p:pic>
            <p:nvPicPr>
              <p:cNvPr id="31" name="Picture 30">
                <a:extLst>
                  <a:ext uri="{FF2B5EF4-FFF2-40B4-BE49-F238E27FC236}">
                    <a16:creationId xmlns:a16="http://schemas.microsoft.com/office/drawing/2014/main" id="{2B7ACF14-824F-6CC0-2FB8-A6595724B66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32" name="Picture 31">
                <a:extLst>
                  <a:ext uri="{FF2B5EF4-FFF2-40B4-BE49-F238E27FC236}">
                    <a16:creationId xmlns:a16="http://schemas.microsoft.com/office/drawing/2014/main" id="{D2FBABE9-D50B-FAC3-E2DB-8DB114DB06A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25" name="Group 24">
              <a:extLst>
                <a:ext uri="{FF2B5EF4-FFF2-40B4-BE49-F238E27FC236}">
                  <a16:creationId xmlns:a16="http://schemas.microsoft.com/office/drawing/2014/main" id="{75AB69D6-43C8-0F5D-4995-BDD2B43EB19C}"/>
                </a:ext>
              </a:extLst>
            </p:cNvPr>
            <p:cNvGrpSpPr/>
            <p:nvPr/>
          </p:nvGrpSpPr>
          <p:grpSpPr>
            <a:xfrm>
              <a:off x="686283" y="1197840"/>
              <a:ext cx="3622856" cy="2859356"/>
              <a:chOff x="698475" y="1054193"/>
              <a:chExt cx="3622856" cy="2859356"/>
            </a:xfrm>
          </p:grpSpPr>
          <p:pic>
            <p:nvPicPr>
              <p:cNvPr id="29" name="Picture 28">
                <a:extLst>
                  <a:ext uri="{FF2B5EF4-FFF2-40B4-BE49-F238E27FC236}">
                    <a16:creationId xmlns:a16="http://schemas.microsoft.com/office/drawing/2014/main" id="{E6929149-29D1-84F4-5F99-C403480C8BB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30" name="Picture 29">
                <a:extLst>
                  <a:ext uri="{FF2B5EF4-FFF2-40B4-BE49-F238E27FC236}">
                    <a16:creationId xmlns:a16="http://schemas.microsoft.com/office/drawing/2014/main" id="{41071DF7-7409-564F-0B2C-D4EC106E4F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26" name="Group 25">
              <a:extLst>
                <a:ext uri="{FF2B5EF4-FFF2-40B4-BE49-F238E27FC236}">
                  <a16:creationId xmlns:a16="http://schemas.microsoft.com/office/drawing/2014/main" id="{9FA0B8BA-9FFD-EC19-F84E-744E9E9713B9}"/>
                </a:ext>
              </a:extLst>
            </p:cNvPr>
            <p:cNvGrpSpPr/>
            <p:nvPr/>
          </p:nvGrpSpPr>
          <p:grpSpPr>
            <a:xfrm>
              <a:off x="4212555" y="555003"/>
              <a:ext cx="5359642" cy="3109458"/>
              <a:chOff x="4224747" y="411356"/>
              <a:chExt cx="5359642" cy="3109458"/>
            </a:xfrm>
          </p:grpSpPr>
          <p:pic>
            <p:nvPicPr>
              <p:cNvPr id="27" name="Picture 26">
                <a:extLst>
                  <a:ext uri="{FF2B5EF4-FFF2-40B4-BE49-F238E27FC236}">
                    <a16:creationId xmlns:a16="http://schemas.microsoft.com/office/drawing/2014/main" id="{F3F12FA7-34CB-EA75-BDE9-6710EEBBB73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28" name="Picture 27">
                <a:extLst>
                  <a:ext uri="{FF2B5EF4-FFF2-40B4-BE49-F238E27FC236}">
                    <a16:creationId xmlns:a16="http://schemas.microsoft.com/office/drawing/2014/main" id="{F423B7A2-D6D3-6688-AB8F-0C5653F92C7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grpSp>
      <p:pic>
        <p:nvPicPr>
          <p:cNvPr id="37" name="Picture 36">
            <a:extLst>
              <a:ext uri="{FF2B5EF4-FFF2-40B4-BE49-F238E27FC236}">
                <a16:creationId xmlns:a16="http://schemas.microsoft.com/office/drawing/2014/main" id="{F8053316-75B0-FDB0-C254-86534A5884F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8" name="Footer Placeholder 3">
            <a:extLst>
              <a:ext uri="{FF2B5EF4-FFF2-40B4-BE49-F238E27FC236}">
                <a16:creationId xmlns:a16="http://schemas.microsoft.com/office/drawing/2014/main" id="{26459FE3-FD6E-06F3-3793-5EA19DB5B972}"/>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3" name="Picture 2">
            <a:extLst>
              <a:ext uri="{FF2B5EF4-FFF2-40B4-BE49-F238E27FC236}">
                <a16:creationId xmlns:a16="http://schemas.microsoft.com/office/drawing/2014/main" id="{0C69B9C7-3A9D-D2C7-E175-7DD6866461FF}"/>
              </a:ext>
            </a:extLst>
          </p:cNvPr>
          <p:cNvPicPr>
            <a:picLocks noChangeAspect="1"/>
          </p:cNvPicPr>
          <p:nvPr/>
        </p:nvPicPr>
        <p:blipFill>
          <a:blip r:embed="rId18"/>
          <a:srcRect l="11801" t="8271" r="4324" b="21133"/>
          <a:stretch>
            <a:fillRect/>
          </a:stretch>
        </p:blipFill>
        <p:spPr>
          <a:xfrm>
            <a:off x="2834723" y="4532235"/>
            <a:ext cx="1217026" cy="976375"/>
          </a:xfrm>
          <a:prstGeom prst="rect">
            <a:avLst/>
          </a:prstGeom>
          <a:ln>
            <a:noFill/>
          </a:ln>
        </p:spPr>
      </p:pic>
      <p:pic>
        <p:nvPicPr>
          <p:cNvPr id="5" name="Picture 4">
            <a:extLst>
              <a:ext uri="{FF2B5EF4-FFF2-40B4-BE49-F238E27FC236}">
                <a16:creationId xmlns:a16="http://schemas.microsoft.com/office/drawing/2014/main" id="{60B7A562-AD50-FC13-4373-1AEBE9C13A0E}"/>
              </a:ext>
            </a:extLst>
          </p:cNvPr>
          <p:cNvPicPr>
            <a:picLocks noChangeAspect="1"/>
          </p:cNvPicPr>
          <p:nvPr/>
        </p:nvPicPr>
        <p:blipFill rotWithShape="1">
          <a:blip r:embed="rId1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sp>
        <p:nvSpPr>
          <p:cNvPr id="4" name="TextBox 3">
            <a:extLst>
              <a:ext uri="{FF2B5EF4-FFF2-40B4-BE49-F238E27FC236}">
                <a16:creationId xmlns:a16="http://schemas.microsoft.com/office/drawing/2014/main" id="{4AA174C6-4737-ED63-3266-07419DED70DB}"/>
              </a:ext>
            </a:extLst>
          </p:cNvPr>
          <p:cNvSpPr txBox="1"/>
          <p:nvPr/>
        </p:nvSpPr>
        <p:spPr>
          <a:xfrm>
            <a:off x="4230808" y="4711877"/>
            <a:ext cx="149366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Sexting</a:t>
            </a:r>
          </a:p>
        </p:txBody>
      </p:sp>
    </p:spTree>
    <p:extLst>
      <p:ext uri="{BB962C8B-B14F-4D97-AF65-F5344CB8AC3E}">
        <p14:creationId xmlns:p14="http://schemas.microsoft.com/office/powerpoint/2010/main" val="429214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8033517" y="769056"/>
            <a:ext cx="4059932" cy="2859356"/>
            <a:chOff x="8022338" y="1036237"/>
            <a:chExt cx="4059932" cy="2859356"/>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grpSp>
        <p:nvGrpSpPr>
          <p:cNvPr id="20" name="Group 19"/>
          <p:cNvGrpSpPr/>
          <p:nvPr/>
        </p:nvGrpSpPr>
        <p:grpSpPr>
          <a:xfrm>
            <a:off x="4988061" y="3391014"/>
            <a:ext cx="4385967" cy="2819707"/>
            <a:chOff x="7577418" y="3854997"/>
            <a:chExt cx="4385967" cy="2859356"/>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9" name="Group 18"/>
          <p:cNvGrpSpPr/>
          <p:nvPr/>
        </p:nvGrpSpPr>
        <p:grpSpPr>
          <a:xfrm>
            <a:off x="651424" y="3601212"/>
            <a:ext cx="4336637" cy="2707691"/>
            <a:chOff x="2989161" y="3706119"/>
            <a:chExt cx="4385967" cy="2962983"/>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6" name="Group 15"/>
          <p:cNvGrpSpPr/>
          <p:nvPr/>
        </p:nvGrpSpPr>
        <p:grpSpPr>
          <a:xfrm>
            <a:off x="710069" y="422602"/>
            <a:ext cx="3622856" cy="2859356"/>
            <a:chOff x="698475" y="1054193"/>
            <a:chExt cx="3622856" cy="2859356"/>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7" name="Group 16"/>
          <p:cNvGrpSpPr/>
          <p:nvPr/>
        </p:nvGrpSpPr>
        <p:grpSpPr>
          <a:xfrm>
            <a:off x="4332925" y="111427"/>
            <a:ext cx="5359642" cy="3109458"/>
            <a:chOff x="4224747" y="411356"/>
            <a:chExt cx="5359642" cy="3109458"/>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sp>
        <p:nvSpPr>
          <p:cNvPr id="2" name="TextBox 1"/>
          <p:cNvSpPr txBox="1"/>
          <p:nvPr/>
        </p:nvSpPr>
        <p:spPr>
          <a:xfrm>
            <a:off x="2268640" y="3320341"/>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3" name="TextBox 22"/>
          <p:cNvSpPr txBox="1"/>
          <p:nvPr/>
        </p:nvSpPr>
        <p:spPr>
          <a:xfrm>
            <a:off x="5595129" y="3007596"/>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24" name="TextBox 23"/>
          <p:cNvSpPr txBox="1"/>
          <p:nvPr/>
        </p:nvSpPr>
        <p:spPr>
          <a:xfrm>
            <a:off x="9589995" y="3661499"/>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25" name="TextBox 24"/>
          <p:cNvSpPr txBox="1"/>
          <p:nvPr/>
        </p:nvSpPr>
        <p:spPr>
          <a:xfrm>
            <a:off x="6473052" y="6238893"/>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26" name="TextBox 25"/>
          <p:cNvSpPr txBox="1"/>
          <p:nvPr/>
        </p:nvSpPr>
        <p:spPr>
          <a:xfrm>
            <a:off x="1206708" y="6273447"/>
            <a:ext cx="3331418" cy="369332"/>
          </a:xfrm>
          <a:prstGeom prst="rect">
            <a:avLst/>
          </a:prstGeom>
          <a:solidFill>
            <a:schemeClr val="bg1"/>
          </a:solidFill>
          <a:ln w="57150">
            <a:solidFill>
              <a:schemeClr val="tx1"/>
            </a:solidFill>
          </a:ln>
        </p:spPr>
        <p:txBody>
          <a:bodyPr wrap="square" rtlCol="0">
            <a:spAutoFit/>
          </a:bodyPr>
          <a:lstStyle/>
          <a:p>
            <a:r>
              <a:rPr lang="en-US" dirty="0"/>
              <a:t>5. Talk to another adult you trust </a:t>
            </a:r>
          </a:p>
        </p:txBody>
      </p:sp>
      <p:pic>
        <p:nvPicPr>
          <p:cNvPr id="27" name="Picture 26">
            <a:extLst>
              <a:ext uri="{FF2B5EF4-FFF2-40B4-BE49-F238E27FC236}">
                <a16:creationId xmlns:a16="http://schemas.microsoft.com/office/drawing/2014/main" id="{36A1F4D4-5FBA-43CF-A432-19B722B4A46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8" name="Footer Placeholder 3">
            <a:extLst>
              <a:ext uri="{FF2B5EF4-FFF2-40B4-BE49-F238E27FC236}">
                <a16:creationId xmlns:a16="http://schemas.microsoft.com/office/drawing/2014/main" id="{C51D2087-FD3E-4CA7-A9AA-636CFF03B8DC}"/>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00833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2857" y="0"/>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493716" y="-1790531"/>
            <a:ext cx="627531" cy="12094466"/>
          </a:xfrm>
          <a:prstGeom prst="rect">
            <a:avLst/>
          </a:prstGeom>
        </p:spPr>
      </p:pic>
      <p:grpSp>
        <p:nvGrpSpPr>
          <p:cNvPr id="9" name="Group 8"/>
          <p:cNvGrpSpPr/>
          <p:nvPr/>
        </p:nvGrpSpPr>
        <p:grpSpPr>
          <a:xfrm>
            <a:off x="4122151" y="4430178"/>
            <a:ext cx="2689696" cy="1882161"/>
            <a:chOff x="8022338" y="1036237"/>
            <a:chExt cx="4059932" cy="2859356"/>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1706" t="15730" r="20013" b="19692"/>
            <a:stretch/>
          </p:blipFill>
          <p:spPr>
            <a:xfrm>
              <a:off x="8110633" y="1450543"/>
              <a:ext cx="3669792" cy="2292097"/>
            </a:xfrm>
            <a:prstGeom prst="rect">
              <a:avLst/>
            </a:prstGeom>
          </p:spPr>
        </p:pic>
      </p:grpSp>
      <p:grpSp>
        <p:nvGrpSpPr>
          <p:cNvPr id="12" name="Group 11"/>
          <p:cNvGrpSpPr/>
          <p:nvPr/>
        </p:nvGrpSpPr>
        <p:grpSpPr>
          <a:xfrm>
            <a:off x="6611875" y="4458489"/>
            <a:ext cx="2329030" cy="1902922"/>
            <a:chOff x="7577418" y="3854997"/>
            <a:chExt cx="4385967" cy="2859356"/>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5" name="Group 14"/>
          <p:cNvGrpSpPr/>
          <p:nvPr/>
        </p:nvGrpSpPr>
        <p:grpSpPr>
          <a:xfrm>
            <a:off x="9073104" y="4485511"/>
            <a:ext cx="2804945" cy="1702120"/>
            <a:chOff x="2989161" y="3706119"/>
            <a:chExt cx="4385967" cy="2962983"/>
          </a:xfrm>
        </p:grpSpPr>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8" name="Group 17"/>
          <p:cNvGrpSpPr/>
          <p:nvPr/>
        </p:nvGrpSpPr>
        <p:grpSpPr>
          <a:xfrm>
            <a:off x="31570" y="4451386"/>
            <a:ext cx="2023326" cy="1882161"/>
            <a:chOff x="698475" y="1054193"/>
            <a:chExt cx="3622856" cy="2859356"/>
          </a:xfrm>
        </p:grpSpPr>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21" name="Group 20"/>
          <p:cNvGrpSpPr/>
          <p:nvPr/>
        </p:nvGrpSpPr>
        <p:grpSpPr>
          <a:xfrm>
            <a:off x="1891123" y="4458488"/>
            <a:ext cx="3074415" cy="1902923"/>
            <a:chOff x="4224747" y="411356"/>
            <a:chExt cx="5245583" cy="3130458"/>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25274" y="754348"/>
              <a:ext cx="4945056" cy="2787466"/>
            </a:xfrm>
            <a:prstGeom prst="rect">
              <a:avLst/>
            </a:prstGeom>
          </p:spPr>
        </p:pic>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9240" y="164978"/>
            <a:ext cx="6954142" cy="3919963"/>
          </a:xfrm>
          <a:prstGeom prst="rect">
            <a:avLst/>
          </a:prstGeom>
        </p:spPr>
      </p:pic>
      <p:sp>
        <p:nvSpPr>
          <p:cNvPr id="28" name="TextBox 27"/>
          <p:cNvSpPr txBox="1"/>
          <p:nvPr/>
        </p:nvSpPr>
        <p:spPr>
          <a:xfrm>
            <a:off x="604543" y="6040792"/>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9" name="TextBox 28"/>
          <p:cNvSpPr txBox="1"/>
          <p:nvPr/>
        </p:nvSpPr>
        <p:spPr>
          <a:xfrm>
            <a:off x="2288686" y="6048424"/>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30" name="TextBox 29"/>
          <p:cNvSpPr txBox="1"/>
          <p:nvPr/>
        </p:nvSpPr>
        <p:spPr>
          <a:xfrm>
            <a:off x="4459046" y="6122109"/>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31" name="TextBox 30"/>
          <p:cNvSpPr txBox="1"/>
          <p:nvPr/>
        </p:nvSpPr>
        <p:spPr>
          <a:xfrm>
            <a:off x="5104643" y="8826026"/>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32" name="TextBox 31"/>
          <p:cNvSpPr txBox="1"/>
          <p:nvPr/>
        </p:nvSpPr>
        <p:spPr>
          <a:xfrm>
            <a:off x="157932" y="8821213"/>
            <a:ext cx="2791728" cy="369332"/>
          </a:xfrm>
          <a:prstGeom prst="rect">
            <a:avLst/>
          </a:prstGeom>
          <a:solidFill>
            <a:schemeClr val="bg1"/>
          </a:solidFill>
          <a:ln w="57150">
            <a:solidFill>
              <a:schemeClr val="tx1"/>
            </a:solidFill>
          </a:ln>
        </p:spPr>
        <p:txBody>
          <a:bodyPr wrap="square" rtlCol="0">
            <a:spAutoFit/>
          </a:bodyPr>
          <a:lstStyle/>
          <a:p>
            <a:r>
              <a:rPr lang="en-US" dirty="0"/>
              <a:t>5. Talk to an adult you trust </a:t>
            </a:r>
          </a:p>
        </p:txBody>
      </p:sp>
      <p:sp>
        <p:nvSpPr>
          <p:cNvPr id="33" name="TextBox 32"/>
          <p:cNvSpPr txBox="1"/>
          <p:nvPr/>
        </p:nvSpPr>
        <p:spPr>
          <a:xfrm>
            <a:off x="6878962" y="6187631"/>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34" name="TextBox 33"/>
          <p:cNvSpPr txBox="1"/>
          <p:nvPr/>
        </p:nvSpPr>
        <p:spPr>
          <a:xfrm>
            <a:off x="8721317" y="5989800"/>
            <a:ext cx="3332212" cy="369332"/>
          </a:xfrm>
          <a:prstGeom prst="rect">
            <a:avLst/>
          </a:prstGeom>
          <a:solidFill>
            <a:schemeClr val="bg1"/>
          </a:solidFill>
          <a:ln w="57150">
            <a:solidFill>
              <a:schemeClr val="tx1"/>
            </a:solidFill>
          </a:ln>
        </p:spPr>
        <p:txBody>
          <a:bodyPr wrap="square" rtlCol="0">
            <a:spAutoFit/>
          </a:bodyPr>
          <a:lstStyle/>
          <a:p>
            <a:r>
              <a:rPr lang="en-US" dirty="0"/>
              <a:t>5. Talk to another adult you trust </a:t>
            </a:r>
          </a:p>
        </p:txBody>
      </p:sp>
      <p:sp>
        <p:nvSpPr>
          <p:cNvPr id="2" name="TextBox 1"/>
          <p:cNvSpPr txBox="1"/>
          <p:nvPr/>
        </p:nvSpPr>
        <p:spPr>
          <a:xfrm>
            <a:off x="6878962" y="1217276"/>
            <a:ext cx="4507566" cy="954107"/>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Someone says you look ugly on your photo. </a:t>
            </a:r>
          </a:p>
        </p:txBody>
      </p:sp>
      <p:pic>
        <p:nvPicPr>
          <p:cNvPr id="35" name="Picture 34">
            <a:extLst>
              <a:ext uri="{FF2B5EF4-FFF2-40B4-BE49-F238E27FC236}">
                <a16:creationId xmlns:a16="http://schemas.microsoft.com/office/drawing/2014/main" id="{9AE3ED11-0373-43A6-8F4D-7FF8EB9CBE8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6" name="Footer Placeholder 3">
            <a:extLst>
              <a:ext uri="{FF2B5EF4-FFF2-40B4-BE49-F238E27FC236}">
                <a16:creationId xmlns:a16="http://schemas.microsoft.com/office/drawing/2014/main" id="{ADA7E5A5-160C-4E1E-85F0-1142EC98278B}"/>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66840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6204" y="-1512166"/>
            <a:ext cx="627531" cy="12094466"/>
          </a:xfrm>
          <a:prstGeom prst="rect">
            <a:avLst/>
          </a:prstGeom>
        </p:spPr>
      </p:pic>
      <p:grpSp>
        <p:nvGrpSpPr>
          <p:cNvPr id="9" name="Group 8"/>
          <p:cNvGrpSpPr/>
          <p:nvPr/>
        </p:nvGrpSpPr>
        <p:grpSpPr>
          <a:xfrm>
            <a:off x="4289294" y="4624787"/>
            <a:ext cx="2459097" cy="1564789"/>
            <a:chOff x="8022338" y="1036237"/>
            <a:chExt cx="4059932" cy="2859356"/>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10" name="Group 9"/>
          <p:cNvGrpSpPr/>
          <p:nvPr/>
        </p:nvGrpSpPr>
        <p:grpSpPr>
          <a:xfrm>
            <a:off x="6882016" y="4597466"/>
            <a:ext cx="2228040" cy="1608113"/>
            <a:chOff x="7577418" y="3854997"/>
            <a:chExt cx="4385967" cy="2859356"/>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1" name="Group 10"/>
          <p:cNvGrpSpPr/>
          <p:nvPr/>
        </p:nvGrpSpPr>
        <p:grpSpPr>
          <a:xfrm>
            <a:off x="9524076" y="4597466"/>
            <a:ext cx="2363127" cy="1666393"/>
            <a:chOff x="2989161" y="3706119"/>
            <a:chExt cx="4385967" cy="2962983"/>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2" name="Group 11"/>
          <p:cNvGrpSpPr/>
          <p:nvPr/>
        </p:nvGrpSpPr>
        <p:grpSpPr>
          <a:xfrm>
            <a:off x="-24384" y="4681446"/>
            <a:ext cx="1806430" cy="1524383"/>
            <a:chOff x="698475" y="1054193"/>
            <a:chExt cx="3622856" cy="2859356"/>
          </a:xfrm>
        </p:grpSpPr>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3" name="Group 12"/>
          <p:cNvGrpSpPr/>
          <p:nvPr/>
        </p:nvGrpSpPr>
        <p:grpSpPr>
          <a:xfrm>
            <a:off x="1955741" y="4646453"/>
            <a:ext cx="2920732" cy="1678097"/>
            <a:chOff x="4224747" y="411356"/>
            <a:chExt cx="5359642" cy="3109458"/>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6482" y="202648"/>
            <a:ext cx="7509621" cy="4233080"/>
          </a:xfrm>
          <a:prstGeom prst="rect">
            <a:avLst/>
          </a:prstGeom>
        </p:spPr>
      </p:pic>
      <p:sp>
        <p:nvSpPr>
          <p:cNvPr id="27" name="TextBox 26"/>
          <p:cNvSpPr txBox="1"/>
          <p:nvPr/>
        </p:nvSpPr>
        <p:spPr>
          <a:xfrm>
            <a:off x="604543" y="6040792"/>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8" name="TextBox 27"/>
          <p:cNvSpPr txBox="1"/>
          <p:nvPr/>
        </p:nvSpPr>
        <p:spPr>
          <a:xfrm>
            <a:off x="2333828" y="6040792"/>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29" name="TextBox 28"/>
          <p:cNvSpPr txBox="1"/>
          <p:nvPr/>
        </p:nvSpPr>
        <p:spPr>
          <a:xfrm>
            <a:off x="4739992" y="6072397"/>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30" name="TextBox 29"/>
          <p:cNvSpPr txBox="1"/>
          <p:nvPr/>
        </p:nvSpPr>
        <p:spPr>
          <a:xfrm>
            <a:off x="7199089" y="6062778"/>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31" name="TextBox 30"/>
          <p:cNvSpPr txBox="1"/>
          <p:nvPr/>
        </p:nvSpPr>
        <p:spPr>
          <a:xfrm>
            <a:off x="9228917" y="6072397"/>
            <a:ext cx="2791728" cy="369332"/>
          </a:xfrm>
          <a:prstGeom prst="rect">
            <a:avLst/>
          </a:prstGeom>
          <a:solidFill>
            <a:schemeClr val="bg1"/>
          </a:solidFill>
          <a:ln w="57150">
            <a:solidFill>
              <a:schemeClr val="tx1"/>
            </a:solidFill>
          </a:ln>
        </p:spPr>
        <p:txBody>
          <a:bodyPr wrap="square" rtlCol="0">
            <a:spAutoFit/>
          </a:bodyPr>
          <a:lstStyle/>
          <a:p>
            <a:r>
              <a:rPr lang="en-US" dirty="0"/>
              <a:t>5. Talk to an adult you trust </a:t>
            </a:r>
          </a:p>
        </p:txBody>
      </p:sp>
      <p:sp>
        <p:nvSpPr>
          <p:cNvPr id="32" name="TextBox 31"/>
          <p:cNvSpPr txBox="1"/>
          <p:nvPr/>
        </p:nvSpPr>
        <p:spPr>
          <a:xfrm>
            <a:off x="6456066" y="1309590"/>
            <a:ext cx="4507566" cy="954107"/>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Someone texts you saying you are dumb.</a:t>
            </a:r>
          </a:p>
        </p:txBody>
      </p:sp>
      <p:pic>
        <p:nvPicPr>
          <p:cNvPr id="33" name="Picture 32">
            <a:extLst>
              <a:ext uri="{FF2B5EF4-FFF2-40B4-BE49-F238E27FC236}">
                <a16:creationId xmlns:a16="http://schemas.microsoft.com/office/drawing/2014/main" id="{DBCBC485-2679-4FB7-B14C-D6CEE2B7CCF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4" name="Footer Placeholder 3">
            <a:extLst>
              <a:ext uri="{FF2B5EF4-FFF2-40B4-BE49-F238E27FC236}">
                <a16:creationId xmlns:a16="http://schemas.microsoft.com/office/drawing/2014/main" id="{107E6DF3-5B91-4746-A755-2F670C3CC0AB}"/>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31515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6204" y="-1512166"/>
            <a:ext cx="627531" cy="12094466"/>
          </a:xfrm>
          <a:prstGeom prst="rect">
            <a:avLst/>
          </a:prstGeom>
        </p:spPr>
      </p:pic>
      <p:grpSp>
        <p:nvGrpSpPr>
          <p:cNvPr id="9" name="Group 8"/>
          <p:cNvGrpSpPr/>
          <p:nvPr/>
        </p:nvGrpSpPr>
        <p:grpSpPr>
          <a:xfrm>
            <a:off x="4289294" y="4624787"/>
            <a:ext cx="2459097" cy="1564789"/>
            <a:chOff x="8022338" y="1036237"/>
            <a:chExt cx="4059932" cy="2859356"/>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10" name="Group 9"/>
          <p:cNvGrpSpPr/>
          <p:nvPr/>
        </p:nvGrpSpPr>
        <p:grpSpPr>
          <a:xfrm>
            <a:off x="6894716" y="4597466"/>
            <a:ext cx="2228040" cy="1608113"/>
            <a:chOff x="7577418" y="3854997"/>
            <a:chExt cx="4385967" cy="2859356"/>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1" name="Group 10"/>
          <p:cNvGrpSpPr/>
          <p:nvPr/>
        </p:nvGrpSpPr>
        <p:grpSpPr>
          <a:xfrm>
            <a:off x="9524076" y="4597466"/>
            <a:ext cx="2363127" cy="1666393"/>
            <a:chOff x="2989161" y="3706119"/>
            <a:chExt cx="4385967" cy="2962983"/>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2" name="Group 11"/>
          <p:cNvGrpSpPr/>
          <p:nvPr/>
        </p:nvGrpSpPr>
        <p:grpSpPr>
          <a:xfrm>
            <a:off x="-24384" y="4681446"/>
            <a:ext cx="1806430" cy="1524383"/>
            <a:chOff x="698475" y="1054193"/>
            <a:chExt cx="3622856" cy="2859356"/>
          </a:xfrm>
        </p:grpSpPr>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3" name="Group 12"/>
          <p:cNvGrpSpPr/>
          <p:nvPr/>
        </p:nvGrpSpPr>
        <p:grpSpPr>
          <a:xfrm>
            <a:off x="1955741" y="4646453"/>
            <a:ext cx="2920732" cy="1678097"/>
            <a:chOff x="4224747" y="411356"/>
            <a:chExt cx="5359642" cy="3109458"/>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754" y="269095"/>
            <a:ext cx="7435349" cy="4191214"/>
          </a:xfrm>
          <a:prstGeom prst="rect">
            <a:avLst/>
          </a:prstGeom>
        </p:spPr>
      </p:pic>
      <p:sp>
        <p:nvSpPr>
          <p:cNvPr id="27" name="TextBox 26"/>
          <p:cNvSpPr txBox="1"/>
          <p:nvPr/>
        </p:nvSpPr>
        <p:spPr>
          <a:xfrm>
            <a:off x="604543" y="6040792"/>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8" name="TextBox 27"/>
          <p:cNvSpPr txBox="1"/>
          <p:nvPr/>
        </p:nvSpPr>
        <p:spPr>
          <a:xfrm>
            <a:off x="2333828" y="6040792"/>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29" name="TextBox 28"/>
          <p:cNvSpPr txBox="1"/>
          <p:nvPr/>
        </p:nvSpPr>
        <p:spPr>
          <a:xfrm>
            <a:off x="4739992" y="6072397"/>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30" name="TextBox 29"/>
          <p:cNvSpPr txBox="1"/>
          <p:nvPr/>
        </p:nvSpPr>
        <p:spPr>
          <a:xfrm>
            <a:off x="7199089" y="6062778"/>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31" name="TextBox 30"/>
          <p:cNvSpPr txBox="1"/>
          <p:nvPr/>
        </p:nvSpPr>
        <p:spPr>
          <a:xfrm>
            <a:off x="9228917" y="6072397"/>
            <a:ext cx="2791728" cy="369332"/>
          </a:xfrm>
          <a:prstGeom prst="rect">
            <a:avLst/>
          </a:prstGeom>
          <a:solidFill>
            <a:schemeClr val="bg1"/>
          </a:solidFill>
          <a:ln w="57150">
            <a:solidFill>
              <a:schemeClr val="tx1"/>
            </a:solidFill>
          </a:ln>
        </p:spPr>
        <p:txBody>
          <a:bodyPr wrap="square" rtlCol="0">
            <a:spAutoFit/>
          </a:bodyPr>
          <a:lstStyle/>
          <a:p>
            <a:r>
              <a:rPr lang="en-US" dirty="0"/>
              <a:t>5. Talk to an adult you trust </a:t>
            </a:r>
          </a:p>
        </p:txBody>
      </p:sp>
      <p:sp>
        <p:nvSpPr>
          <p:cNvPr id="32" name="TextBox 31"/>
          <p:cNvSpPr txBox="1"/>
          <p:nvPr/>
        </p:nvSpPr>
        <p:spPr>
          <a:xfrm>
            <a:off x="7379637" y="1008324"/>
            <a:ext cx="4507566" cy="2246769"/>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Someone you are playing video games with sends a chat saying, “I hate when you play with us.”</a:t>
            </a:r>
          </a:p>
        </p:txBody>
      </p:sp>
      <p:pic>
        <p:nvPicPr>
          <p:cNvPr id="33" name="Picture 32">
            <a:extLst>
              <a:ext uri="{FF2B5EF4-FFF2-40B4-BE49-F238E27FC236}">
                <a16:creationId xmlns:a16="http://schemas.microsoft.com/office/drawing/2014/main" id="{3E216CEE-3FAC-4723-9A1E-21F3369AE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4" name="Footer Placeholder 3">
            <a:extLst>
              <a:ext uri="{FF2B5EF4-FFF2-40B4-BE49-F238E27FC236}">
                <a16:creationId xmlns:a16="http://schemas.microsoft.com/office/drawing/2014/main" id="{6FABAC33-21F5-4031-A0DD-DC8896463C66}"/>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196395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6204" y="-1512166"/>
            <a:ext cx="627531" cy="12094466"/>
          </a:xfrm>
          <a:prstGeom prst="rect">
            <a:avLst/>
          </a:prstGeom>
        </p:spPr>
      </p:pic>
      <p:grpSp>
        <p:nvGrpSpPr>
          <p:cNvPr id="9" name="Group 8"/>
          <p:cNvGrpSpPr/>
          <p:nvPr/>
        </p:nvGrpSpPr>
        <p:grpSpPr>
          <a:xfrm>
            <a:off x="4289294" y="4624787"/>
            <a:ext cx="2459097" cy="1564789"/>
            <a:chOff x="8022338" y="1036237"/>
            <a:chExt cx="4059932" cy="2859356"/>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10" name="Group 9"/>
          <p:cNvGrpSpPr/>
          <p:nvPr/>
        </p:nvGrpSpPr>
        <p:grpSpPr>
          <a:xfrm>
            <a:off x="6907416" y="4597466"/>
            <a:ext cx="2228040" cy="1608113"/>
            <a:chOff x="7577418" y="3854997"/>
            <a:chExt cx="4385967" cy="2859356"/>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1" name="Group 10"/>
          <p:cNvGrpSpPr/>
          <p:nvPr/>
        </p:nvGrpSpPr>
        <p:grpSpPr>
          <a:xfrm>
            <a:off x="9524076" y="4597466"/>
            <a:ext cx="2363127" cy="1666393"/>
            <a:chOff x="2989161" y="3706119"/>
            <a:chExt cx="4385967" cy="2962983"/>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2" name="Group 11"/>
          <p:cNvGrpSpPr/>
          <p:nvPr/>
        </p:nvGrpSpPr>
        <p:grpSpPr>
          <a:xfrm>
            <a:off x="-24384" y="4681446"/>
            <a:ext cx="1806430" cy="1524383"/>
            <a:chOff x="698475" y="1054193"/>
            <a:chExt cx="3622856" cy="2859356"/>
          </a:xfrm>
        </p:grpSpPr>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3" name="Group 12"/>
          <p:cNvGrpSpPr/>
          <p:nvPr/>
        </p:nvGrpSpPr>
        <p:grpSpPr>
          <a:xfrm>
            <a:off x="1955741" y="4646453"/>
            <a:ext cx="2920732" cy="1678097"/>
            <a:chOff x="4224747" y="411356"/>
            <a:chExt cx="5359642" cy="3109458"/>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55741" y="82812"/>
            <a:ext cx="7546004" cy="4253589"/>
          </a:xfrm>
          <a:prstGeom prst="rect">
            <a:avLst/>
          </a:prstGeom>
        </p:spPr>
      </p:pic>
      <p:sp>
        <p:nvSpPr>
          <p:cNvPr id="27" name="TextBox 26"/>
          <p:cNvSpPr txBox="1"/>
          <p:nvPr/>
        </p:nvSpPr>
        <p:spPr>
          <a:xfrm>
            <a:off x="604543" y="6040792"/>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8" name="TextBox 27"/>
          <p:cNvSpPr txBox="1"/>
          <p:nvPr/>
        </p:nvSpPr>
        <p:spPr>
          <a:xfrm>
            <a:off x="2333828" y="6040792"/>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29" name="TextBox 28"/>
          <p:cNvSpPr txBox="1"/>
          <p:nvPr/>
        </p:nvSpPr>
        <p:spPr>
          <a:xfrm>
            <a:off x="4739992" y="6072397"/>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30" name="TextBox 29"/>
          <p:cNvSpPr txBox="1"/>
          <p:nvPr/>
        </p:nvSpPr>
        <p:spPr>
          <a:xfrm>
            <a:off x="7199089" y="6062778"/>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31" name="TextBox 30"/>
          <p:cNvSpPr txBox="1"/>
          <p:nvPr/>
        </p:nvSpPr>
        <p:spPr>
          <a:xfrm>
            <a:off x="9228917" y="6072397"/>
            <a:ext cx="2791728" cy="369332"/>
          </a:xfrm>
          <a:prstGeom prst="rect">
            <a:avLst/>
          </a:prstGeom>
          <a:solidFill>
            <a:schemeClr val="bg1"/>
          </a:solidFill>
          <a:ln w="57150">
            <a:solidFill>
              <a:schemeClr val="tx1"/>
            </a:solidFill>
          </a:ln>
        </p:spPr>
        <p:txBody>
          <a:bodyPr wrap="square" rtlCol="0">
            <a:spAutoFit/>
          </a:bodyPr>
          <a:lstStyle/>
          <a:p>
            <a:r>
              <a:rPr lang="en-US" dirty="0"/>
              <a:t>5. Talk to an adult you trust </a:t>
            </a:r>
          </a:p>
        </p:txBody>
      </p:sp>
      <p:sp>
        <p:nvSpPr>
          <p:cNvPr id="32" name="TextBox 31"/>
          <p:cNvSpPr txBox="1"/>
          <p:nvPr/>
        </p:nvSpPr>
        <p:spPr>
          <a:xfrm>
            <a:off x="6884203" y="1438658"/>
            <a:ext cx="5003000" cy="1384995"/>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Your classmate takes an embarrassing picture of you and posts it online.</a:t>
            </a:r>
          </a:p>
        </p:txBody>
      </p:sp>
      <p:pic>
        <p:nvPicPr>
          <p:cNvPr id="33" name="Picture 32">
            <a:extLst>
              <a:ext uri="{FF2B5EF4-FFF2-40B4-BE49-F238E27FC236}">
                <a16:creationId xmlns:a16="http://schemas.microsoft.com/office/drawing/2014/main" id="{6A9A082C-C94B-4E79-B76A-951AA469746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4" name="Footer Placeholder 3">
            <a:extLst>
              <a:ext uri="{FF2B5EF4-FFF2-40B4-BE49-F238E27FC236}">
                <a16:creationId xmlns:a16="http://schemas.microsoft.com/office/drawing/2014/main" id="{BE0A58A8-A200-46C2-8AA9-3DA4C103A287}"/>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3781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5767759" y="3271398"/>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382382" y="1538884"/>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3713551" y="1934398"/>
            <a:ext cx="2146766" cy="2291139"/>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3884" t="2401" r="2915" b="19087"/>
          <a:stretch/>
        </p:blipFill>
        <p:spPr>
          <a:xfrm>
            <a:off x="8134993" y="2989354"/>
            <a:ext cx="2601159" cy="1572604"/>
          </a:xfrm>
          <a:prstGeom prst="rect">
            <a:avLst/>
          </a:prstGeom>
        </p:spPr>
      </p:pic>
      <p:sp>
        <p:nvSpPr>
          <p:cNvPr id="9" name="Footer Placeholder 3"/>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375715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6204" y="-1512166"/>
            <a:ext cx="627531" cy="12094466"/>
          </a:xfrm>
          <a:prstGeom prst="rect">
            <a:avLst/>
          </a:prstGeom>
        </p:spPr>
      </p:pic>
      <p:grpSp>
        <p:nvGrpSpPr>
          <p:cNvPr id="9" name="Group 8"/>
          <p:cNvGrpSpPr/>
          <p:nvPr/>
        </p:nvGrpSpPr>
        <p:grpSpPr>
          <a:xfrm>
            <a:off x="4289294" y="4624787"/>
            <a:ext cx="2459097" cy="1564789"/>
            <a:chOff x="8022338" y="1036237"/>
            <a:chExt cx="4059932" cy="2859356"/>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10" name="Group 9"/>
          <p:cNvGrpSpPr/>
          <p:nvPr/>
        </p:nvGrpSpPr>
        <p:grpSpPr>
          <a:xfrm>
            <a:off x="6894716" y="4597466"/>
            <a:ext cx="2228040" cy="1608113"/>
            <a:chOff x="7577418" y="3854997"/>
            <a:chExt cx="4385967" cy="2859356"/>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1" name="Group 10"/>
          <p:cNvGrpSpPr/>
          <p:nvPr/>
        </p:nvGrpSpPr>
        <p:grpSpPr>
          <a:xfrm>
            <a:off x="9524076" y="4597466"/>
            <a:ext cx="2363127" cy="1666393"/>
            <a:chOff x="2989161" y="3706119"/>
            <a:chExt cx="4385967" cy="2962983"/>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2" name="Group 11"/>
          <p:cNvGrpSpPr/>
          <p:nvPr/>
        </p:nvGrpSpPr>
        <p:grpSpPr>
          <a:xfrm>
            <a:off x="-24384" y="4681446"/>
            <a:ext cx="1806430" cy="1524383"/>
            <a:chOff x="698475" y="1054193"/>
            <a:chExt cx="3622856" cy="2859356"/>
          </a:xfrm>
        </p:grpSpPr>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3" name="Group 12"/>
          <p:cNvGrpSpPr/>
          <p:nvPr/>
        </p:nvGrpSpPr>
        <p:grpSpPr>
          <a:xfrm>
            <a:off x="1955741" y="4646453"/>
            <a:ext cx="2920732" cy="1678097"/>
            <a:chOff x="4224747" y="411356"/>
            <a:chExt cx="5359642" cy="3109458"/>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3933" y="99287"/>
            <a:ext cx="7956253" cy="4198718"/>
          </a:xfrm>
          <a:prstGeom prst="rect">
            <a:avLst/>
          </a:prstGeom>
        </p:spPr>
      </p:pic>
      <p:sp>
        <p:nvSpPr>
          <p:cNvPr id="27" name="TextBox 26"/>
          <p:cNvSpPr txBox="1"/>
          <p:nvPr/>
        </p:nvSpPr>
        <p:spPr>
          <a:xfrm>
            <a:off x="604543" y="6040792"/>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8" name="TextBox 27"/>
          <p:cNvSpPr txBox="1"/>
          <p:nvPr/>
        </p:nvSpPr>
        <p:spPr>
          <a:xfrm>
            <a:off x="2333828" y="6040792"/>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29" name="TextBox 28"/>
          <p:cNvSpPr txBox="1"/>
          <p:nvPr/>
        </p:nvSpPr>
        <p:spPr>
          <a:xfrm>
            <a:off x="4739992" y="6072397"/>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30" name="TextBox 29"/>
          <p:cNvSpPr txBox="1"/>
          <p:nvPr/>
        </p:nvSpPr>
        <p:spPr>
          <a:xfrm>
            <a:off x="7199089" y="6062778"/>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31" name="TextBox 30"/>
          <p:cNvSpPr txBox="1"/>
          <p:nvPr/>
        </p:nvSpPr>
        <p:spPr>
          <a:xfrm>
            <a:off x="9228917" y="6072397"/>
            <a:ext cx="2791728" cy="369332"/>
          </a:xfrm>
          <a:prstGeom prst="rect">
            <a:avLst/>
          </a:prstGeom>
          <a:solidFill>
            <a:schemeClr val="bg1"/>
          </a:solidFill>
          <a:ln w="57150">
            <a:solidFill>
              <a:schemeClr val="tx1"/>
            </a:solidFill>
          </a:ln>
        </p:spPr>
        <p:txBody>
          <a:bodyPr wrap="square" rtlCol="0">
            <a:spAutoFit/>
          </a:bodyPr>
          <a:lstStyle/>
          <a:p>
            <a:r>
              <a:rPr lang="en-US" dirty="0"/>
              <a:t>5. Talk to an adult you trust </a:t>
            </a:r>
          </a:p>
        </p:txBody>
      </p:sp>
      <p:sp>
        <p:nvSpPr>
          <p:cNvPr id="32" name="TextBox 31"/>
          <p:cNvSpPr txBox="1"/>
          <p:nvPr/>
        </p:nvSpPr>
        <p:spPr>
          <a:xfrm>
            <a:off x="6764118" y="1393669"/>
            <a:ext cx="4507566" cy="954107"/>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Someone posts a video making fun of you.</a:t>
            </a:r>
          </a:p>
        </p:txBody>
      </p:sp>
      <p:pic>
        <p:nvPicPr>
          <p:cNvPr id="33" name="Picture 32">
            <a:extLst>
              <a:ext uri="{FF2B5EF4-FFF2-40B4-BE49-F238E27FC236}">
                <a16:creationId xmlns:a16="http://schemas.microsoft.com/office/drawing/2014/main" id="{DF9D8A2D-FA88-4C26-ACE4-2E9D4F7F838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4" name="Footer Placeholder 3">
            <a:extLst>
              <a:ext uri="{FF2B5EF4-FFF2-40B4-BE49-F238E27FC236}">
                <a16:creationId xmlns:a16="http://schemas.microsoft.com/office/drawing/2014/main" id="{87289EE3-1EDA-429D-88B7-909E8DC3D48A}"/>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039649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6204" y="-1512166"/>
            <a:ext cx="627531" cy="12094466"/>
          </a:xfrm>
          <a:prstGeom prst="rect">
            <a:avLst/>
          </a:prstGeom>
        </p:spPr>
      </p:pic>
      <p:grpSp>
        <p:nvGrpSpPr>
          <p:cNvPr id="9" name="Group 8"/>
          <p:cNvGrpSpPr/>
          <p:nvPr/>
        </p:nvGrpSpPr>
        <p:grpSpPr>
          <a:xfrm>
            <a:off x="4289294" y="4624787"/>
            <a:ext cx="2459097" cy="1564789"/>
            <a:chOff x="8022338" y="1036237"/>
            <a:chExt cx="4059932" cy="2859356"/>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10" name="Group 9"/>
          <p:cNvGrpSpPr/>
          <p:nvPr/>
        </p:nvGrpSpPr>
        <p:grpSpPr>
          <a:xfrm>
            <a:off x="6882016" y="4597466"/>
            <a:ext cx="2228040" cy="1608113"/>
            <a:chOff x="7577418" y="3854997"/>
            <a:chExt cx="4385967" cy="2859356"/>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1" name="Group 10"/>
          <p:cNvGrpSpPr/>
          <p:nvPr/>
        </p:nvGrpSpPr>
        <p:grpSpPr>
          <a:xfrm>
            <a:off x="9524076" y="4597466"/>
            <a:ext cx="2363127" cy="1666393"/>
            <a:chOff x="2989161" y="3706119"/>
            <a:chExt cx="4385967" cy="2962983"/>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2" name="Group 11"/>
          <p:cNvGrpSpPr/>
          <p:nvPr/>
        </p:nvGrpSpPr>
        <p:grpSpPr>
          <a:xfrm>
            <a:off x="-24384" y="4681446"/>
            <a:ext cx="1806430" cy="1524383"/>
            <a:chOff x="698475" y="1054193"/>
            <a:chExt cx="3622856" cy="2859356"/>
          </a:xfrm>
        </p:grpSpPr>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3" name="Group 12"/>
          <p:cNvGrpSpPr/>
          <p:nvPr/>
        </p:nvGrpSpPr>
        <p:grpSpPr>
          <a:xfrm>
            <a:off x="1955741" y="4646453"/>
            <a:ext cx="2920732" cy="1678097"/>
            <a:chOff x="4224747" y="411356"/>
            <a:chExt cx="5359642" cy="3109458"/>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9920" y="146879"/>
            <a:ext cx="7586055" cy="4276165"/>
          </a:xfrm>
          <a:prstGeom prst="rect">
            <a:avLst/>
          </a:prstGeom>
        </p:spPr>
      </p:pic>
      <p:sp>
        <p:nvSpPr>
          <p:cNvPr id="27" name="TextBox 26"/>
          <p:cNvSpPr txBox="1"/>
          <p:nvPr/>
        </p:nvSpPr>
        <p:spPr>
          <a:xfrm>
            <a:off x="604543" y="6040792"/>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8" name="TextBox 27"/>
          <p:cNvSpPr txBox="1"/>
          <p:nvPr/>
        </p:nvSpPr>
        <p:spPr>
          <a:xfrm>
            <a:off x="2333828" y="6040792"/>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29" name="TextBox 28"/>
          <p:cNvSpPr txBox="1"/>
          <p:nvPr/>
        </p:nvSpPr>
        <p:spPr>
          <a:xfrm>
            <a:off x="4739992" y="6072397"/>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30" name="TextBox 29"/>
          <p:cNvSpPr txBox="1"/>
          <p:nvPr/>
        </p:nvSpPr>
        <p:spPr>
          <a:xfrm>
            <a:off x="7199089" y="6062778"/>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31" name="TextBox 30"/>
          <p:cNvSpPr txBox="1"/>
          <p:nvPr/>
        </p:nvSpPr>
        <p:spPr>
          <a:xfrm>
            <a:off x="9228917" y="6072397"/>
            <a:ext cx="2791728" cy="369332"/>
          </a:xfrm>
          <a:prstGeom prst="rect">
            <a:avLst/>
          </a:prstGeom>
          <a:solidFill>
            <a:schemeClr val="bg1"/>
          </a:solidFill>
          <a:ln w="57150">
            <a:solidFill>
              <a:schemeClr val="tx1"/>
            </a:solidFill>
          </a:ln>
        </p:spPr>
        <p:txBody>
          <a:bodyPr wrap="square" rtlCol="0">
            <a:spAutoFit/>
          </a:bodyPr>
          <a:lstStyle/>
          <a:p>
            <a:r>
              <a:rPr lang="en-US" dirty="0"/>
              <a:t>5. Talk to an adult you trust </a:t>
            </a:r>
          </a:p>
        </p:txBody>
      </p:sp>
      <p:sp>
        <p:nvSpPr>
          <p:cNvPr id="32" name="TextBox 31"/>
          <p:cNvSpPr txBox="1"/>
          <p:nvPr/>
        </p:nvSpPr>
        <p:spPr>
          <a:xfrm>
            <a:off x="6637906" y="1491593"/>
            <a:ext cx="5182022" cy="1384995"/>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Your classmate shares one of your secrets online where everyone can see it.</a:t>
            </a:r>
          </a:p>
        </p:txBody>
      </p:sp>
      <p:pic>
        <p:nvPicPr>
          <p:cNvPr id="33" name="Picture 32">
            <a:extLst>
              <a:ext uri="{FF2B5EF4-FFF2-40B4-BE49-F238E27FC236}">
                <a16:creationId xmlns:a16="http://schemas.microsoft.com/office/drawing/2014/main" id="{38F8BC96-2E35-4A53-ADA3-0AA852BD2F6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4" name="Footer Placeholder 3">
            <a:extLst>
              <a:ext uri="{FF2B5EF4-FFF2-40B4-BE49-F238E27FC236}">
                <a16:creationId xmlns:a16="http://schemas.microsoft.com/office/drawing/2014/main" id="{D61849C5-D00D-46D8-A458-15616E265D4B}"/>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201665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6204" y="-1512166"/>
            <a:ext cx="627531" cy="12094466"/>
          </a:xfrm>
          <a:prstGeom prst="rect">
            <a:avLst/>
          </a:prstGeom>
        </p:spPr>
      </p:pic>
      <p:grpSp>
        <p:nvGrpSpPr>
          <p:cNvPr id="9" name="Group 8"/>
          <p:cNvGrpSpPr/>
          <p:nvPr/>
        </p:nvGrpSpPr>
        <p:grpSpPr>
          <a:xfrm>
            <a:off x="4289294" y="4624787"/>
            <a:ext cx="2459097" cy="1564789"/>
            <a:chOff x="8022338" y="1036237"/>
            <a:chExt cx="4059932" cy="2859356"/>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10" name="Group 9"/>
          <p:cNvGrpSpPr/>
          <p:nvPr/>
        </p:nvGrpSpPr>
        <p:grpSpPr>
          <a:xfrm>
            <a:off x="6894716" y="4597466"/>
            <a:ext cx="2228040" cy="1608113"/>
            <a:chOff x="7577418" y="3854997"/>
            <a:chExt cx="4385967" cy="2859356"/>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1" name="Group 10"/>
          <p:cNvGrpSpPr/>
          <p:nvPr/>
        </p:nvGrpSpPr>
        <p:grpSpPr>
          <a:xfrm>
            <a:off x="9524076" y="4597466"/>
            <a:ext cx="2363127" cy="1666393"/>
            <a:chOff x="2989161" y="3706119"/>
            <a:chExt cx="4385967" cy="2962983"/>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2" name="Group 11"/>
          <p:cNvGrpSpPr/>
          <p:nvPr/>
        </p:nvGrpSpPr>
        <p:grpSpPr>
          <a:xfrm>
            <a:off x="-24384" y="4681446"/>
            <a:ext cx="1806430" cy="1524383"/>
            <a:chOff x="698475" y="1054193"/>
            <a:chExt cx="3622856" cy="2859356"/>
          </a:xfrm>
        </p:grpSpPr>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3" name="Group 12"/>
          <p:cNvGrpSpPr/>
          <p:nvPr/>
        </p:nvGrpSpPr>
        <p:grpSpPr>
          <a:xfrm>
            <a:off x="1955741" y="4646453"/>
            <a:ext cx="2920732" cy="1678097"/>
            <a:chOff x="4224747" y="411356"/>
            <a:chExt cx="5359642" cy="3109458"/>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4543" y="75776"/>
            <a:ext cx="7746103" cy="4366382"/>
          </a:xfrm>
          <a:prstGeom prst="rect">
            <a:avLst/>
          </a:prstGeom>
        </p:spPr>
      </p:pic>
      <p:sp>
        <p:nvSpPr>
          <p:cNvPr id="27" name="TextBox 26"/>
          <p:cNvSpPr txBox="1"/>
          <p:nvPr/>
        </p:nvSpPr>
        <p:spPr>
          <a:xfrm>
            <a:off x="604543" y="6040792"/>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8" name="TextBox 27"/>
          <p:cNvSpPr txBox="1"/>
          <p:nvPr/>
        </p:nvSpPr>
        <p:spPr>
          <a:xfrm>
            <a:off x="2333828" y="6040792"/>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29" name="TextBox 28"/>
          <p:cNvSpPr txBox="1"/>
          <p:nvPr/>
        </p:nvSpPr>
        <p:spPr>
          <a:xfrm>
            <a:off x="4739992" y="6072397"/>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30" name="TextBox 29"/>
          <p:cNvSpPr txBox="1"/>
          <p:nvPr/>
        </p:nvSpPr>
        <p:spPr>
          <a:xfrm>
            <a:off x="7199089" y="6062778"/>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31" name="TextBox 30"/>
          <p:cNvSpPr txBox="1"/>
          <p:nvPr/>
        </p:nvSpPr>
        <p:spPr>
          <a:xfrm>
            <a:off x="9228917" y="6072397"/>
            <a:ext cx="2791728" cy="369332"/>
          </a:xfrm>
          <a:prstGeom prst="rect">
            <a:avLst/>
          </a:prstGeom>
          <a:solidFill>
            <a:schemeClr val="bg1"/>
          </a:solidFill>
          <a:ln w="57150">
            <a:solidFill>
              <a:schemeClr val="tx1"/>
            </a:solidFill>
          </a:ln>
        </p:spPr>
        <p:txBody>
          <a:bodyPr wrap="square" rtlCol="0">
            <a:spAutoFit/>
          </a:bodyPr>
          <a:lstStyle/>
          <a:p>
            <a:r>
              <a:rPr lang="en-US" dirty="0"/>
              <a:t>5. Talk to an adult you trust </a:t>
            </a:r>
          </a:p>
        </p:txBody>
      </p:sp>
      <p:sp>
        <p:nvSpPr>
          <p:cNvPr id="32" name="TextBox 31"/>
          <p:cNvSpPr txBox="1"/>
          <p:nvPr/>
        </p:nvSpPr>
        <p:spPr>
          <a:xfrm>
            <a:off x="6547075" y="1361059"/>
            <a:ext cx="4507566" cy="1384995"/>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Someone starts a group text to talk about you behind your back.</a:t>
            </a:r>
          </a:p>
        </p:txBody>
      </p:sp>
      <p:pic>
        <p:nvPicPr>
          <p:cNvPr id="33" name="Picture 32">
            <a:extLst>
              <a:ext uri="{FF2B5EF4-FFF2-40B4-BE49-F238E27FC236}">
                <a16:creationId xmlns:a16="http://schemas.microsoft.com/office/drawing/2014/main" id="{E31C5996-26AB-487F-BEF7-A5DCD08C587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4" name="Footer Placeholder 3">
            <a:extLst>
              <a:ext uri="{FF2B5EF4-FFF2-40B4-BE49-F238E27FC236}">
                <a16:creationId xmlns:a16="http://schemas.microsoft.com/office/drawing/2014/main" id="{F19CFC6C-88D8-499B-BC18-8604110FECAD}"/>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603588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6204" y="-1512166"/>
            <a:ext cx="627531" cy="12094466"/>
          </a:xfrm>
          <a:prstGeom prst="rect">
            <a:avLst/>
          </a:prstGeom>
        </p:spPr>
      </p:pic>
      <p:grpSp>
        <p:nvGrpSpPr>
          <p:cNvPr id="9" name="Group 8"/>
          <p:cNvGrpSpPr/>
          <p:nvPr/>
        </p:nvGrpSpPr>
        <p:grpSpPr>
          <a:xfrm>
            <a:off x="4289294" y="4624787"/>
            <a:ext cx="2459097" cy="1564789"/>
            <a:chOff x="8022338" y="1036237"/>
            <a:chExt cx="4059932" cy="2859356"/>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10" name="Group 9"/>
          <p:cNvGrpSpPr/>
          <p:nvPr/>
        </p:nvGrpSpPr>
        <p:grpSpPr>
          <a:xfrm>
            <a:off x="6894716" y="4597466"/>
            <a:ext cx="2228040" cy="1608113"/>
            <a:chOff x="7577418" y="3854997"/>
            <a:chExt cx="4385967" cy="2859356"/>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1" name="Group 10"/>
          <p:cNvGrpSpPr/>
          <p:nvPr/>
        </p:nvGrpSpPr>
        <p:grpSpPr>
          <a:xfrm>
            <a:off x="9524076" y="4597466"/>
            <a:ext cx="2363127" cy="1666393"/>
            <a:chOff x="2989161" y="3706119"/>
            <a:chExt cx="4385967" cy="2962983"/>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2" name="Group 11"/>
          <p:cNvGrpSpPr/>
          <p:nvPr/>
        </p:nvGrpSpPr>
        <p:grpSpPr>
          <a:xfrm>
            <a:off x="-24384" y="4681446"/>
            <a:ext cx="1806430" cy="1524383"/>
            <a:chOff x="698475" y="1054193"/>
            <a:chExt cx="3622856" cy="2859356"/>
          </a:xfrm>
        </p:grpSpPr>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3" name="Group 12"/>
          <p:cNvGrpSpPr/>
          <p:nvPr/>
        </p:nvGrpSpPr>
        <p:grpSpPr>
          <a:xfrm>
            <a:off x="1955741" y="4646453"/>
            <a:ext cx="2920732" cy="1678097"/>
            <a:chOff x="4224747" y="411356"/>
            <a:chExt cx="5359642" cy="3109458"/>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5087" y="429713"/>
            <a:ext cx="8917245" cy="5026541"/>
          </a:xfrm>
          <a:prstGeom prst="rect">
            <a:avLst/>
          </a:prstGeom>
        </p:spPr>
      </p:pic>
      <p:sp>
        <p:nvSpPr>
          <p:cNvPr id="27" name="TextBox 26"/>
          <p:cNvSpPr txBox="1"/>
          <p:nvPr/>
        </p:nvSpPr>
        <p:spPr>
          <a:xfrm>
            <a:off x="604543" y="6040792"/>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8" name="TextBox 27"/>
          <p:cNvSpPr txBox="1"/>
          <p:nvPr/>
        </p:nvSpPr>
        <p:spPr>
          <a:xfrm>
            <a:off x="2333828" y="6040792"/>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29" name="TextBox 28"/>
          <p:cNvSpPr txBox="1"/>
          <p:nvPr/>
        </p:nvSpPr>
        <p:spPr>
          <a:xfrm>
            <a:off x="4739992" y="6072397"/>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30" name="TextBox 29"/>
          <p:cNvSpPr txBox="1"/>
          <p:nvPr/>
        </p:nvSpPr>
        <p:spPr>
          <a:xfrm>
            <a:off x="7199089" y="6062778"/>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31" name="TextBox 30"/>
          <p:cNvSpPr txBox="1"/>
          <p:nvPr/>
        </p:nvSpPr>
        <p:spPr>
          <a:xfrm>
            <a:off x="9228917" y="6072397"/>
            <a:ext cx="2791728" cy="369332"/>
          </a:xfrm>
          <a:prstGeom prst="rect">
            <a:avLst/>
          </a:prstGeom>
          <a:solidFill>
            <a:schemeClr val="bg1"/>
          </a:solidFill>
          <a:ln w="57150">
            <a:solidFill>
              <a:schemeClr val="tx1"/>
            </a:solidFill>
          </a:ln>
        </p:spPr>
        <p:txBody>
          <a:bodyPr wrap="square" rtlCol="0">
            <a:spAutoFit/>
          </a:bodyPr>
          <a:lstStyle/>
          <a:p>
            <a:r>
              <a:rPr lang="en-US" dirty="0"/>
              <a:t>5. Talk to an adult you trust </a:t>
            </a:r>
          </a:p>
        </p:txBody>
      </p:sp>
      <p:sp>
        <p:nvSpPr>
          <p:cNvPr id="32" name="TextBox 31"/>
          <p:cNvSpPr txBox="1"/>
          <p:nvPr/>
        </p:nvSpPr>
        <p:spPr>
          <a:xfrm>
            <a:off x="9106912" y="1443981"/>
            <a:ext cx="2814978" cy="2677656"/>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A stranger comments on your photos saying your outfits are ugly.</a:t>
            </a:r>
          </a:p>
        </p:txBody>
      </p:sp>
      <p:pic>
        <p:nvPicPr>
          <p:cNvPr id="33" name="Picture 32">
            <a:extLst>
              <a:ext uri="{FF2B5EF4-FFF2-40B4-BE49-F238E27FC236}">
                <a16:creationId xmlns:a16="http://schemas.microsoft.com/office/drawing/2014/main" id="{1F8C0122-2DE2-48C3-8AED-77E5075ED48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4" name="Footer Placeholder 3">
            <a:extLst>
              <a:ext uri="{FF2B5EF4-FFF2-40B4-BE49-F238E27FC236}">
                <a16:creationId xmlns:a16="http://schemas.microsoft.com/office/drawing/2014/main" id="{B2A18ABF-499F-4897-8DAB-60121037B4AD}"/>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261373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6204" y="-1512166"/>
            <a:ext cx="627531" cy="12094466"/>
          </a:xfrm>
          <a:prstGeom prst="rect">
            <a:avLst/>
          </a:prstGeom>
        </p:spPr>
      </p:pic>
      <p:grpSp>
        <p:nvGrpSpPr>
          <p:cNvPr id="9" name="Group 8"/>
          <p:cNvGrpSpPr/>
          <p:nvPr/>
        </p:nvGrpSpPr>
        <p:grpSpPr>
          <a:xfrm>
            <a:off x="4289294" y="4624787"/>
            <a:ext cx="2459097" cy="1564789"/>
            <a:chOff x="8022338" y="1036237"/>
            <a:chExt cx="4059932" cy="2859356"/>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10" name="Group 9"/>
          <p:cNvGrpSpPr/>
          <p:nvPr/>
        </p:nvGrpSpPr>
        <p:grpSpPr>
          <a:xfrm>
            <a:off x="6920116" y="4597466"/>
            <a:ext cx="2228040" cy="1608113"/>
            <a:chOff x="7577418" y="3854997"/>
            <a:chExt cx="4385967" cy="2859356"/>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1" name="Group 10"/>
          <p:cNvGrpSpPr/>
          <p:nvPr/>
        </p:nvGrpSpPr>
        <p:grpSpPr>
          <a:xfrm>
            <a:off x="9524076" y="4597466"/>
            <a:ext cx="2363127" cy="1666393"/>
            <a:chOff x="2989161" y="3706119"/>
            <a:chExt cx="4385967" cy="2962983"/>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2" name="Group 11"/>
          <p:cNvGrpSpPr/>
          <p:nvPr/>
        </p:nvGrpSpPr>
        <p:grpSpPr>
          <a:xfrm>
            <a:off x="-24384" y="4681446"/>
            <a:ext cx="1806430" cy="1524383"/>
            <a:chOff x="698475" y="1054193"/>
            <a:chExt cx="3622856" cy="2859356"/>
          </a:xfrm>
        </p:grpSpPr>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3" name="Group 12"/>
          <p:cNvGrpSpPr/>
          <p:nvPr/>
        </p:nvGrpSpPr>
        <p:grpSpPr>
          <a:xfrm>
            <a:off x="1955741" y="4646453"/>
            <a:ext cx="2920732" cy="1678097"/>
            <a:chOff x="4224747" y="411356"/>
            <a:chExt cx="5359642" cy="3109458"/>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635" y="280854"/>
            <a:ext cx="7393626" cy="4167695"/>
          </a:xfrm>
          <a:prstGeom prst="rect">
            <a:avLst/>
          </a:prstGeom>
        </p:spPr>
      </p:pic>
      <p:sp>
        <p:nvSpPr>
          <p:cNvPr id="27" name="TextBox 26"/>
          <p:cNvSpPr txBox="1"/>
          <p:nvPr/>
        </p:nvSpPr>
        <p:spPr>
          <a:xfrm>
            <a:off x="604543" y="6040792"/>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8" name="TextBox 27"/>
          <p:cNvSpPr txBox="1"/>
          <p:nvPr/>
        </p:nvSpPr>
        <p:spPr>
          <a:xfrm>
            <a:off x="2333828" y="6040792"/>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29" name="TextBox 28"/>
          <p:cNvSpPr txBox="1"/>
          <p:nvPr/>
        </p:nvSpPr>
        <p:spPr>
          <a:xfrm>
            <a:off x="4739992" y="6072397"/>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30" name="TextBox 29"/>
          <p:cNvSpPr txBox="1"/>
          <p:nvPr/>
        </p:nvSpPr>
        <p:spPr>
          <a:xfrm>
            <a:off x="7199089" y="6062778"/>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31" name="TextBox 30"/>
          <p:cNvSpPr txBox="1"/>
          <p:nvPr/>
        </p:nvSpPr>
        <p:spPr>
          <a:xfrm>
            <a:off x="9228917" y="6072397"/>
            <a:ext cx="2791728" cy="369332"/>
          </a:xfrm>
          <a:prstGeom prst="rect">
            <a:avLst/>
          </a:prstGeom>
          <a:solidFill>
            <a:schemeClr val="bg1"/>
          </a:solidFill>
          <a:ln w="57150">
            <a:solidFill>
              <a:schemeClr val="tx1"/>
            </a:solidFill>
          </a:ln>
        </p:spPr>
        <p:txBody>
          <a:bodyPr wrap="square" rtlCol="0">
            <a:spAutoFit/>
          </a:bodyPr>
          <a:lstStyle/>
          <a:p>
            <a:r>
              <a:rPr lang="en-US" dirty="0"/>
              <a:t>5. Talk to an adult you trust </a:t>
            </a:r>
          </a:p>
        </p:txBody>
      </p:sp>
      <p:sp>
        <p:nvSpPr>
          <p:cNvPr id="32" name="TextBox 31"/>
          <p:cNvSpPr txBox="1"/>
          <p:nvPr/>
        </p:nvSpPr>
        <p:spPr>
          <a:xfrm>
            <a:off x="7199089" y="1064676"/>
            <a:ext cx="4507566" cy="1815882"/>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Someone you are playing video games with says they are going to hurt you.</a:t>
            </a:r>
          </a:p>
        </p:txBody>
      </p:sp>
      <p:pic>
        <p:nvPicPr>
          <p:cNvPr id="33" name="Picture 32">
            <a:extLst>
              <a:ext uri="{FF2B5EF4-FFF2-40B4-BE49-F238E27FC236}">
                <a16:creationId xmlns:a16="http://schemas.microsoft.com/office/drawing/2014/main" id="{8603E354-9939-4584-90AE-16808765CAD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4" name="Footer Placeholder 3">
            <a:extLst>
              <a:ext uri="{FF2B5EF4-FFF2-40B4-BE49-F238E27FC236}">
                <a16:creationId xmlns:a16="http://schemas.microsoft.com/office/drawing/2014/main" id="{A603E88A-F1E6-4E36-A1A9-7BA0109F13BF}"/>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059551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24384" y="0"/>
            <a:ext cx="2088777" cy="16943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6769" r="8073" b="22092"/>
          <a:stretch/>
        </p:blipFill>
        <p:spPr>
          <a:xfrm rot="16200000">
            <a:off x="5526204" y="-1512166"/>
            <a:ext cx="627531" cy="12094466"/>
          </a:xfrm>
          <a:prstGeom prst="rect">
            <a:avLst/>
          </a:prstGeom>
        </p:spPr>
      </p:pic>
      <p:grpSp>
        <p:nvGrpSpPr>
          <p:cNvPr id="9" name="Group 8"/>
          <p:cNvGrpSpPr/>
          <p:nvPr/>
        </p:nvGrpSpPr>
        <p:grpSpPr>
          <a:xfrm>
            <a:off x="4289294" y="4624787"/>
            <a:ext cx="2459097" cy="1564789"/>
            <a:chOff x="8022338" y="1036237"/>
            <a:chExt cx="4059932" cy="2859356"/>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10" name="Group 9"/>
          <p:cNvGrpSpPr/>
          <p:nvPr/>
        </p:nvGrpSpPr>
        <p:grpSpPr>
          <a:xfrm>
            <a:off x="6907416" y="4597466"/>
            <a:ext cx="2228040" cy="1608113"/>
            <a:chOff x="7577418" y="3854997"/>
            <a:chExt cx="4385967" cy="2859356"/>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1" name="Group 10"/>
          <p:cNvGrpSpPr/>
          <p:nvPr/>
        </p:nvGrpSpPr>
        <p:grpSpPr>
          <a:xfrm>
            <a:off x="9524076" y="4597466"/>
            <a:ext cx="2363127" cy="1666393"/>
            <a:chOff x="2989161" y="3706119"/>
            <a:chExt cx="4385967" cy="2962983"/>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2" name="Group 11"/>
          <p:cNvGrpSpPr/>
          <p:nvPr/>
        </p:nvGrpSpPr>
        <p:grpSpPr>
          <a:xfrm>
            <a:off x="-24384" y="4681446"/>
            <a:ext cx="1806430" cy="1524383"/>
            <a:chOff x="698475" y="1054193"/>
            <a:chExt cx="3622856" cy="2859356"/>
          </a:xfrm>
        </p:grpSpPr>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3" name="Group 12"/>
          <p:cNvGrpSpPr/>
          <p:nvPr/>
        </p:nvGrpSpPr>
        <p:grpSpPr>
          <a:xfrm>
            <a:off x="1955741" y="4646453"/>
            <a:ext cx="2920732" cy="1678097"/>
            <a:chOff x="4224747" y="411356"/>
            <a:chExt cx="5359642" cy="3109458"/>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0901" y="-92419"/>
            <a:ext cx="7918135" cy="4463354"/>
          </a:xfrm>
          <a:prstGeom prst="rect">
            <a:avLst/>
          </a:prstGeom>
        </p:spPr>
      </p:pic>
      <p:sp>
        <p:nvSpPr>
          <p:cNvPr id="27" name="TextBox 26"/>
          <p:cNvSpPr txBox="1"/>
          <p:nvPr/>
        </p:nvSpPr>
        <p:spPr>
          <a:xfrm>
            <a:off x="604543" y="6040792"/>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8" name="TextBox 27"/>
          <p:cNvSpPr txBox="1"/>
          <p:nvPr/>
        </p:nvSpPr>
        <p:spPr>
          <a:xfrm>
            <a:off x="2333828" y="6040792"/>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29" name="TextBox 28"/>
          <p:cNvSpPr txBox="1"/>
          <p:nvPr/>
        </p:nvSpPr>
        <p:spPr>
          <a:xfrm>
            <a:off x="4739992" y="6072397"/>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30" name="TextBox 29"/>
          <p:cNvSpPr txBox="1"/>
          <p:nvPr/>
        </p:nvSpPr>
        <p:spPr>
          <a:xfrm>
            <a:off x="7199089" y="6062778"/>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31" name="TextBox 30"/>
          <p:cNvSpPr txBox="1"/>
          <p:nvPr/>
        </p:nvSpPr>
        <p:spPr>
          <a:xfrm>
            <a:off x="9228917" y="6072397"/>
            <a:ext cx="2791728" cy="369332"/>
          </a:xfrm>
          <a:prstGeom prst="rect">
            <a:avLst/>
          </a:prstGeom>
          <a:solidFill>
            <a:schemeClr val="bg1"/>
          </a:solidFill>
          <a:ln w="57150">
            <a:solidFill>
              <a:schemeClr val="tx1"/>
            </a:solidFill>
          </a:ln>
        </p:spPr>
        <p:txBody>
          <a:bodyPr wrap="square" rtlCol="0">
            <a:spAutoFit/>
          </a:bodyPr>
          <a:lstStyle/>
          <a:p>
            <a:r>
              <a:rPr lang="en-US" dirty="0"/>
              <a:t>5. Talk to an adult you trust </a:t>
            </a:r>
          </a:p>
        </p:txBody>
      </p:sp>
      <p:sp>
        <p:nvSpPr>
          <p:cNvPr id="32" name="TextBox 31"/>
          <p:cNvSpPr txBox="1"/>
          <p:nvPr/>
        </p:nvSpPr>
        <p:spPr>
          <a:xfrm>
            <a:off x="7093564" y="1313849"/>
            <a:ext cx="4507566" cy="1384995"/>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A classmate sends your friend a lot of emails saying you are a loser.</a:t>
            </a:r>
          </a:p>
        </p:txBody>
      </p:sp>
      <p:pic>
        <p:nvPicPr>
          <p:cNvPr id="33" name="Picture 32">
            <a:extLst>
              <a:ext uri="{FF2B5EF4-FFF2-40B4-BE49-F238E27FC236}">
                <a16:creationId xmlns:a16="http://schemas.microsoft.com/office/drawing/2014/main" id="{B28C6475-A7C1-4962-B1D6-E80C97E04EA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4" name="Footer Placeholder 3">
            <a:extLst>
              <a:ext uri="{FF2B5EF4-FFF2-40B4-BE49-F238E27FC236}">
                <a16:creationId xmlns:a16="http://schemas.microsoft.com/office/drawing/2014/main" id="{937E0E4E-1237-4D6F-B01B-B6A49AB09C2C}"/>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969877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E3003-8527-8C7E-5899-23841456601B}"/>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6E973B84-7235-E148-FE20-39C2D6266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50"/>
            <a:ext cx="12166314" cy="6858000"/>
          </a:xfrm>
          <a:prstGeom prst="rect">
            <a:avLst/>
          </a:prstGeom>
        </p:spPr>
      </p:pic>
      <p:sp>
        <p:nvSpPr>
          <p:cNvPr id="10" name="TextBox 9">
            <a:extLst>
              <a:ext uri="{FF2B5EF4-FFF2-40B4-BE49-F238E27FC236}">
                <a16:creationId xmlns:a16="http://schemas.microsoft.com/office/drawing/2014/main" id="{CAD22998-7B37-F52E-B067-19406823583F}"/>
              </a:ext>
            </a:extLst>
          </p:cNvPr>
          <p:cNvSpPr txBox="1"/>
          <p:nvPr/>
        </p:nvSpPr>
        <p:spPr>
          <a:xfrm>
            <a:off x="9394789" y="1278541"/>
            <a:ext cx="43695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Cyberbullying</a:t>
            </a:r>
          </a:p>
        </p:txBody>
      </p:sp>
      <p:sp>
        <p:nvSpPr>
          <p:cNvPr id="11" name="TextBox 10">
            <a:extLst>
              <a:ext uri="{FF2B5EF4-FFF2-40B4-BE49-F238E27FC236}">
                <a16:creationId xmlns:a16="http://schemas.microsoft.com/office/drawing/2014/main" id="{DF7E81F5-39F7-EA94-B7A4-C08AF9A6FB0D}"/>
              </a:ext>
            </a:extLst>
          </p:cNvPr>
          <p:cNvSpPr txBox="1"/>
          <p:nvPr/>
        </p:nvSpPr>
        <p:spPr>
          <a:xfrm>
            <a:off x="4102484" y="2429170"/>
            <a:ext cx="56399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Getting Help Game</a:t>
            </a:r>
          </a:p>
        </p:txBody>
      </p:sp>
      <p:sp>
        <p:nvSpPr>
          <p:cNvPr id="14" name="TextBox 13">
            <a:extLst>
              <a:ext uri="{FF2B5EF4-FFF2-40B4-BE49-F238E27FC236}">
                <a16:creationId xmlns:a16="http://schemas.microsoft.com/office/drawing/2014/main" id="{06BA4A2A-C413-D2A5-422C-E2AE9FE530B1}"/>
              </a:ext>
            </a:extLst>
          </p:cNvPr>
          <p:cNvSpPr txBox="1"/>
          <p:nvPr/>
        </p:nvSpPr>
        <p:spPr>
          <a:xfrm>
            <a:off x="8908328" y="5609190"/>
            <a:ext cx="374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Online Safety Plan</a:t>
            </a:r>
          </a:p>
        </p:txBody>
      </p:sp>
      <p:pic>
        <p:nvPicPr>
          <p:cNvPr id="16" name="Picture 15">
            <a:extLst>
              <a:ext uri="{FF2B5EF4-FFF2-40B4-BE49-F238E27FC236}">
                <a16:creationId xmlns:a16="http://schemas.microsoft.com/office/drawing/2014/main" id="{8010EB1C-A560-5484-C7E5-9F4FD57FF3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855" y="978292"/>
            <a:ext cx="2347817" cy="1323435"/>
          </a:xfrm>
          <a:prstGeom prst="rect">
            <a:avLst/>
          </a:prstGeom>
        </p:spPr>
      </p:pic>
      <p:pic>
        <p:nvPicPr>
          <p:cNvPr id="2" name="Picture 1">
            <a:extLst>
              <a:ext uri="{FF2B5EF4-FFF2-40B4-BE49-F238E27FC236}">
                <a16:creationId xmlns:a16="http://schemas.microsoft.com/office/drawing/2014/main" id="{B6CA649F-D9B7-F742-F436-B157FAB34BEC}"/>
              </a:ext>
            </a:extLst>
          </p:cNvPr>
          <p:cNvPicPr>
            <a:picLocks noChangeAspect="1"/>
          </p:cNvPicPr>
          <p:nvPr/>
        </p:nvPicPr>
        <p:blipFill>
          <a:blip r:embed="rId5"/>
          <a:stretch>
            <a:fillRect/>
          </a:stretch>
        </p:blipFill>
        <p:spPr>
          <a:xfrm>
            <a:off x="8540080" y="1082369"/>
            <a:ext cx="854709" cy="884926"/>
          </a:xfrm>
          <a:prstGeom prst="rect">
            <a:avLst/>
          </a:prstGeom>
        </p:spPr>
      </p:pic>
      <p:pic>
        <p:nvPicPr>
          <p:cNvPr id="17" name="Picture 16">
            <a:extLst>
              <a:ext uri="{FF2B5EF4-FFF2-40B4-BE49-F238E27FC236}">
                <a16:creationId xmlns:a16="http://schemas.microsoft.com/office/drawing/2014/main" id="{83331741-2FD6-738D-7673-A20D144A90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6606" y="1846841"/>
            <a:ext cx="1665878" cy="1287269"/>
          </a:xfrm>
          <a:prstGeom prst="rect">
            <a:avLst/>
          </a:prstGeom>
        </p:spPr>
      </p:pic>
      <p:sp>
        <p:nvSpPr>
          <p:cNvPr id="18" name="TextBox 17">
            <a:extLst>
              <a:ext uri="{FF2B5EF4-FFF2-40B4-BE49-F238E27FC236}">
                <a16:creationId xmlns:a16="http://schemas.microsoft.com/office/drawing/2014/main" id="{B2668DA0-2DD3-9C64-959F-EAE9A88F3400}"/>
              </a:ext>
            </a:extLst>
          </p:cNvPr>
          <p:cNvSpPr txBox="1"/>
          <p:nvPr/>
        </p:nvSpPr>
        <p:spPr>
          <a:xfrm>
            <a:off x="4261718" y="3480745"/>
            <a:ext cx="26882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Brain break</a:t>
            </a:r>
          </a:p>
        </p:txBody>
      </p:sp>
      <p:pic>
        <p:nvPicPr>
          <p:cNvPr id="19" name="Picture 18">
            <a:extLst>
              <a:ext uri="{FF2B5EF4-FFF2-40B4-BE49-F238E27FC236}">
                <a16:creationId xmlns:a16="http://schemas.microsoft.com/office/drawing/2014/main" id="{2601BEEE-387E-DA8E-214D-402697816FBA}"/>
              </a:ext>
            </a:extLst>
          </p:cNvPr>
          <p:cNvPicPr>
            <a:picLocks noChangeAspect="1"/>
          </p:cNvPicPr>
          <p:nvPr/>
        </p:nvPicPr>
        <p:blipFill>
          <a:blip r:embed="rId7"/>
          <a:stretch>
            <a:fillRect/>
          </a:stretch>
        </p:blipFill>
        <p:spPr>
          <a:xfrm>
            <a:off x="2448353" y="3248499"/>
            <a:ext cx="1813365" cy="1269928"/>
          </a:xfrm>
          <a:prstGeom prst="rect">
            <a:avLst/>
          </a:prstGeom>
        </p:spPr>
      </p:pic>
      <p:grpSp>
        <p:nvGrpSpPr>
          <p:cNvPr id="21" name="Group 20">
            <a:extLst>
              <a:ext uri="{FF2B5EF4-FFF2-40B4-BE49-F238E27FC236}">
                <a16:creationId xmlns:a16="http://schemas.microsoft.com/office/drawing/2014/main" id="{3D5AA5D6-0C96-4D7B-F705-C17610C2E537}"/>
              </a:ext>
            </a:extLst>
          </p:cNvPr>
          <p:cNvGrpSpPr/>
          <p:nvPr/>
        </p:nvGrpSpPr>
        <p:grpSpPr>
          <a:xfrm>
            <a:off x="6432577" y="4986747"/>
            <a:ext cx="2411804" cy="1587773"/>
            <a:chOff x="686283" y="555003"/>
            <a:chExt cx="11383795" cy="6257746"/>
          </a:xfrm>
        </p:grpSpPr>
        <p:grpSp>
          <p:nvGrpSpPr>
            <p:cNvPr id="22" name="Group 21">
              <a:extLst>
                <a:ext uri="{FF2B5EF4-FFF2-40B4-BE49-F238E27FC236}">
                  <a16:creationId xmlns:a16="http://schemas.microsoft.com/office/drawing/2014/main" id="{8F82468E-D9CD-2CDA-787B-883CA8CBA462}"/>
                </a:ext>
              </a:extLst>
            </p:cNvPr>
            <p:cNvGrpSpPr/>
            <p:nvPr/>
          </p:nvGrpSpPr>
          <p:grpSpPr>
            <a:xfrm>
              <a:off x="8010146" y="1179884"/>
              <a:ext cx="4059932" cy="2859356"/>
              <a:chOff x="8022338" y="1036237"/>
              <a:chExt cx="4059932" cy="2859356"/>
            </a:xfrm>
          </p:grpSpPr>
          <p:pic>
            <p:nvPicPr>
              <p:cNvPr id="35" name="Picture 34">
                <a:extLst>
                  <a:ext uri="{FF2B5EF4-FFF2-40B4-BE49-F238E27FC236}">
                    <a16:creationId xmlns:a16="http://schemas.microsoft.com/office/drawing/2014/main" id="{61656BE0-D0D3-2A7F-0DA0-55B131F49A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36" name="Picture 35">
                <a:extLst>
                  <a:ext uri="{FF2B5EF4-FFF2-40B4-BE49-F238E27FC236}">
                    <a16:creationId xmlns:a16="http://schemas.microsoft.com/office/drawing/2014/main" id="{987A98B5-11E5-5D05-6B97-C467064ADE6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23" name="Group 22">
              <a:extLst>
                <a:ext uri="{FF2B5EF4-FFF2-40B4-BE49-F238E27FC236}">
                  <a16:creationId xmlns:a16="http://schemas.microsoft.com/office/drawing/2014/main" id="{BD19CEB3-9E0A-CDBE-255D-028B3B45DF85}"/>
                </a:ext>
              </a:extLst>
            </p:cNvPr>
            <p:cNvGrpSpPr/>
            <p:nvPr/>
          </p:nvGrpSpPr>
          <p:grpSpPr>
            <a:xfrm>
              <a:off x="7565226" y="3894140"/>
              <a:ext cx="4385967" cy="2859356"/>
              <a:chOff x="7577418" y="3854997"/>
              <a:chExt cx="4385967" cy="2859356"/>
            </a:xfrm>
          </p:grpSpPr>
          <p:pic>
            <p:nvPicPr>
              <p:cNvPr id="33" name="Picture 32">
                <a:extLst>
                  <a:ext uri="{FF2B5EF4-FFF2-40B4-BE49-F238E27FC236}">
                    <a16:creationId xmlns:a16="http://schemas.microsoft.com/office/drawing/2014/main" id="{4E57E601-22B5-822A-1288-A248825A3AD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34" name="Picture 33">
                <a:extLst>
                  <a:ext uri="{FF2B5EF4-FFF2-40B4-BE49-F238E27FC236}">
                    <a16:creationId xmlns:a16="http://schemas.microsoft.com/office/drawing/2014/main" id="{9011604E-BC23-8C39-533F-82005D1CFDE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24" name="Group 23">
              <a:extLst>
                <a:ext uri="{FF2B5EF4-FFF2-40B4-BE49-F238E27FC236}">
                  <a16:creationId xmlns:a16="http://schemas.microsoft.com/office/drawing/2014/main" id="{BA9D63CB-38AF-7D03-8453-C6DDF298200E}"/>
                </a:ext>
              </a:extLst>
            </p:cNvPr>
            <p:cNvGrpSpPr/>
            <p:nvPr/>
          </p:nvGrpSpPr>
          <p:grpSpPr>
            <a:xfrm>
              <a:off x="2976969" y="3849766"/>
              <a:ext cx="4385967" cy="2962983"/>
              <a:chOff x="2989161" y="3706119"/>
              <a:chExt cx="4385967" cy="2962983"/>
            </a:xfrm>
          </p:grpSpPr>
          <p:pic>
            <p:nvPicPr>
              <p:cNvPr id="31" name="Picture 30">
                <a:extLst>
                  <a:ext uri="{FF2B5EF4-FFF2-40B4-BE49-F238E27FC236}">
                    <a16:creationId xmlns:a16="http://schemas.microsoft.com/office/drawing/2014/main" id="{4F25C19B-C539-6479-742D-4A2EB7383A1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32" name="Picture 31">
                <a:extLst>
                  <a:ext uri="{FF2B5EF4-FFF2-40B4-BE49-F238E27FC236}">
                    <a16:creationId xmlns:a16="http://schemas.microsoft.com/office/drawing/2014/main" id="{788142AB-A602-5358-0FB9-3C4F858EA2E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25" name="Group 24">
              <a:extLst>
                <a:ext uri="{FF2B5EF4-FFF2-40B4-BE49-F238E27FC236}">
                  <a16:creationId xmlns:a16="http://schemas.microsoft.com/office/drawing/2014/main" id="{E52711FA-0C6A-FD49-E0FB-7752BD1AFF15}"/>
                </a:ext>
              </a:extLst>
            </p:cNvPr>
            <p:cNvGrpSpPr/>
            <p:nvPr/>
          </p:nvGrpSpPr>
          <p:grpSpPr>
            <a:xfrm>
              <a:off x="686283" y="1197840"/>
              <a:ext cx="3622856" cy="2859356"/>
              <a:chOff x="698475" y="1054193"/>
              <a:chExt cx="3622856" cy="2859356"/>
            </a:xfrm>
          </p:grpSpPr>
          <p:pic>
            <p:nvPicPr>
              <p:cNvPr id="29" name="Picture 28">
                <a:extLst>
                  <a:ext uri="{FF2B5EF4-FFF2-40B4-BE49-F238E27FC236}">
                    <a16:creationId xmlns:a16="http://schemas.microsoft.com/office/drawing/2014/main" id="{0DB9DB70-6B4B-35BF-38F8-09BE4DAF8DE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30" name="Picture 29">
                <a:extLst>
                  <a:ext uri="{FF2B5EF4-FFF2-40B4-BE49-F238E27FC236}">
                    <a16:creationId xmlns:a16="http://schemas.microsoft.com/office/drawing/2014/main" id="{AB4DA8BC-7A07-C0AA-11D4-056F1BA079B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26" name="Group 25">
              <a:extLst>
                <a:ext uri="{FF2B5EF4-FFF2-40B4-BE49-F238E27FC236}">
                  <a16:creationId xmlns:a16="http://schemas.microsoft.com/office/drawing/2014/main" id="{1BB1F675-4DC8-0B7D-415B-381927DE6DD6}"/>
                </a:ext>
              </a:extLst>
            </p:cNvPr>
            <p:cNvGrpSpPr/>
            <p:nvPr/>
          </p:nvGrpSpPr>
          <p:grpSpPr>
            <a:xfrm>
              <a:off x="4212555" y="555003"/>
              <a:ext cx="5359642" cy="3109458"/>
              <a:chOff x="4224747" y="411356"/>
              <a:chExt cx="5359642" cy="3109458"/>
            </a:xfrm>
          </p:grpSpPr>
          <p:pic>
            <p:nvPicPr>
              <p:cNvPr id="27" name="Picture 26">
                <a:extLst>
                  <a:ext uri="{FF2B5EF4-FFF2-40B4-BE49-F238E27FC236}">
                    <a16:creationId xmlns:a16="http://schemas.microsoft.com/office/drawing/2014/main" id="{2834EAAC-FE52-D91B-AB1B-FDA142A03AA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28" name="Picture 27">
                <a:extLst>
                  <a:ext uri="{FF2B5EF4-FFF2-40B4-BE49-F238E27FC236}">
                    <a16:creationId xmlns:a16="http://schemas.microsoft.com/office/drawing/2014/main" id="{56CDEC9A-27E1-E700-EC65-477424467B7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grpSp>
      <p:pic>
        <p:nvPicPr>
          <p:cNvPr id="37" name="Picture 36">
            <a:extLst>
              <a:ext uri="{FF2B5EF4-FFF2-40B4-BE49-F238E27FC236}">
                <a16:creationId xmlns:a16="http://schemas.microsoft.com/office/drawing/2014/main" id="{B9249AD5-13CC-5CBE-705D-57447C3C80B3}"/>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8" name="Footer Placeholder 3">
            <a:extLst>
              <a:ext uri="{FF2B5EF4-FFF2-40B4-BE49-F238E27FC236}">
                <a16:creationId xmlns:a16="http://schemas.microsoft.com/office/drawing/2014/main" id="{0430A25A-3B21-F374-744B-5F991878B0A6}"/>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3" name="Picture 2">
            <a:extLst>
              <a:ext uri="{FF2B5EF4-FFF2-40B4-BE49-F238E27FC236}">
                <a16:creationId xmlns:a16="http://schemas.microsoft.com/office/drawing/2014/main" id="{EB8B9909-5727-FC9F-4D0B-F2455F5D938D}"/>
              </a:ext>
            </a:extLst>
          </p:cNvPr>
          <p:cNvPicPr>
            <a:picLocks noChangeAspect="1"/>
          </p:cNvPicPr>
          <p:nvPr/>
        </p:nvPicPr>
        <p:blipFill>
          <a:blip r:embed="rId18"/>
          <a:srcRect l="11801" t="8271" r="4324" b="21133"/>
          <a:stretch>
            <a:fillRect/>
          </a:stretch>
        </p:blipFill>
        <p:spPr>
          <a:xfrm>
            <a:off x="2834723" y="4532235"/>
            <a:ext cx="1217026" cy="976375"/>
          </a:xfrm>
          <a:prstGeom prst="rect">
            <a:avLst/>
          </a:prstGeom>
          <a:ln>
            <a:noFill/>
          </a:ln>
        </p:spPr>
      </p:pic>
      <p:pic>
        <p:nvPicPr>
          <p:cNvPr id="4" name="Picture 3">
            <a:extLst>
              <a:ext uri="{FF2B5EF4-FFF2-40B4-BE49-F238E27FC236}">
                <a16:creationId xmlns:a16="http://schemas.microsoft.com/office/drawing/2014/main" id="{0D9D65C9-30B2-111C-A775-81529E71BEA8}"/>
              </a:ext>
            </a:extLst>
          </p:cNvPr>
          <p:cNvPicPr>
            <a:picLocks noChangeAspect="1"/>
          </p:cNvPicPr>
          <p:nvPr/>
        </p:nvPicPr>
        <p:blipFill rotWithShape="1">
          <a:blip r:embed="rId1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5" name="Picture 4">
            <a:extLst>
              <a:ext uri="{FF2B5EF4-FFF2-40B4-BE49-F238E27FC236}">
                <a16:creationId xmlns:a16="http://schemas.microsoft.com/office/drawing/2014/main" id="{09F8812F-CD56-F4E0-2754-D7B4F12520F2}"/>
              </a:ext>
            </a:extLst>
          </p:cNvPr>
          <p:cNvPicPr>
            <a:picLocks noChangeAspect="1"/>
          </p:cNvPicPr>
          <p:nvPr/>
        </p:nvPicPr>
        <p:blipFill rotWithShape="1">
          <a:blip r:embed="rId19">
            <a:extLst>
              <a:ext uri="{28A0092B-C50C-407E-A947-70E740481C1C}">
                <a14:useLocalDpi xmlns:a14="http://schemas.microsoft.com/office/drawing/2010/main" val="0"/>
              </a:ext>
            </a:extLst>
          </a:blip>
          <a:srcRect l="67315" t="67058" r="20748" b="14772"/>
          <a:stretch/>
        </p:blipFill>
        <p:spPr>
          <a:xfrm>
            <a:off x="1448205" y="2070198"/>
            <a:ext cx="1452282" cy="1246094"/>
          </a:xfrm>
          <a:prstGeom prst="rect">
            <a:avLst/>
          </a:prstGeom>
        </p:spPr>
      </p:pic>
      <p:sp>
        <p:nvSpPr>
          <p:cNvPr id="6" name="TextBox 5">
            <a:extLst>
              <a:ext uri="{FF2B5EF4-FFF2-40B4-BE49-F238E27FC236}">
                <a16:creationId xmlns:a16="http://schemas.microsoft.com/office/drawing/2014/main" id="{686F543B-0BDD-4DB5-21F1-F455B5843217}"/>
              </a:ext>
            </a:extLst>
          </p:cNvPr>
          <p:cNvSpPr txBox="1"/>
          <p:nvPr/>
        </p:nvSpPr>
        <p:spPr>
          <a:xfrm>
            <a:off x="4230808" y="4711877"/>
            <a:ext cx="149366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Sexting</a:t>
            </a:r>
          </a:p>
        </p:txBody>
      </p:sp>
    </p:spTree>
    <p:extLst>
      <p:ext uri="{BB962C8B-B14F-4D97-AF65-F5344CB8AC3E}">
        <p14:creationId xmlns:p14="http://schemas.microsoft.com/office/powerpoint/2010/main" val="440696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50"/>
            <a:ext cx="12192000" cy="6858000"/>
          </a:xfrm>
          <a:prstGeom prst="rect">
            <a:avLst/>
          </a:prstGeom>
        </p:spPr>
      </p:pic>
      <p:pic>
        <p:nvPicPr>
          <p:cNvPr id="6" name="Picture 5">
            <a:extLst>
              <a:ext uri="{FF2B5EF4-FFF2-40B4-BE49-F238E27FC236}">
                <a16:creationId xmlns:a16="http://schemas.microsoft.com/office/drawing/2014/main" id="{692F3A7F-29EC-4F92-8C0B-50100CB770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a:extLst>
              <a:ext uri="{FF2B5EF4-FFF2-40B4-BE49-F238E27FC236}">
                <a16:creationId xmlns:a16="http://schemas.microsoft.com/office/drawing/2014/main" id="{209D29C8-F0FC-4F42-BD5C-E75F8410C3F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450755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DC2D3-5316-D141-DC63-02EB7AF71093}"/>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5F414E3-71EA-91C6-FE3D-F28BDD0D0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50"/>
            <a:ext cx="12166314" cy="6858000"/>
          </a:xfrm>
          <a:prstGeom prst="rect">
            <a:avLst/>
          </a:prstGeom>
        </p:spPr>
      </p:pic>
      <p:sp>
        <p:nvSpPr>
          <p:cNvPr id="10" name="TextBox 9">
            <a:extLst>
              <a:ext uri="{FF2B5EF4-FFF2-40B4-BE49-F238E27FC236}">
                <a16:creationId xmlns:a16="http://schemas.microsoft.com/office/drawing/2014/main" id="{4F53841C-2CAA-A9A2-78ED-D84D2EAA07E1}"/>
              </a:ext>
            </a:extLst>
          </p:cNvPr>
          <p:cNvSpPr txBox="1"/>
          <p:nvPr/>
        </p:nvSpPr>
        <p:spPr>
          <a:xfrm>
            <a:off x="9394789" y="1278541"/>
            <a:ext cx="43695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Cyberbullying</a:t>
            </a:r>
          </a:p>
        </p:txBody>
      </p:sp>
      <p:sp>
        <p:nvSpPr>
          <p:cNvPr id="11" name="TextBox 10">
            <a:extLst>
              <a:ext uri="{FF2B5EF4-FFF2-40B4-BE49-F238E27FC236}">
                <a16:creationId xmlns:a16="http://schemas.microsoft.com/office/drawing/2014/main" id="{CB9847E4-F050-7DF0-9720-EC02457B1A2A}"/>
              </a:ext>
            </a:extLst>
          </p:cNvPr>
          <p:cNvSpPr txBox="1"/>
          <p:nvPr/>
        </p:nvSpPr>
        <p:spPr>
          <a:xfrm>
            <a:off x="4102484" y="2429170"/>
            <a:ext cx="56399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Getting Help Game</a:t>
            </a:r>
          </a:p>
        </p:txBody>
      </p:sp>
      <p:sp>
        <p:nvSpPr>
          <p:cNvPr id="14" name="TextBox 13">
            <a:extLst>
              <a:ext uri="{FF2B5EF4-FFF2-40B4-BE49-F238E27FC236}">
                <a16:creationId xmlns:a16="http://schemas.microsoft.com/office/drawing/2014/main" id="{99BE905F-AC77-990E-2EF7-14AE43416C5E}"/>
              </a:ext>
            </a:extLst>
          </p:cNvPr>
          <p:cNvSpPr txBox="1"/>
          <p:nvPr/>
        </p:nvSpPr>
        <p:spPr>
          <a:xfrm>
            <a:off x="8908328" y="5609190"/>
            <a:ext cx="374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Online Safety Plan</a:t>
            </a:r>
          </a:p>
        </p:txBody>
      </p:sp>
      <p:pic>
        <p:nvPicPr>
          <p:cNvPr id="16" name="Picture 15">
            <a:extLst>
              <a:ext uri="{FF2B5EF4-FFF2-40B4-BE49-F238E27FC236}">
                <a16:creationId xmlns:a16="http://schemas.microsoft.com/office/drawing/2014/main" id="{228A6E27-0A3B-88A4-9FF0-FC0018F315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855" y="978292"/>
            <a:ext cx="2347817" cy="1323435"/>
          </a:xfrm>
          <a:prstGeom prst="rect">
            <a:avLst/>
          </a:prstGeom>
        </p:spPr>
      </p:pic>
      <p:pic>
        <p:nvPicPr>
          <p:cNvPr id="2" name="Picture 1">
            <a:extLst>
              <a:ext uri="{FF2B5EF4-FFF2-40B4-BE49-F238E27FC236}">
                <a16:creationId xmlns:a16="http://schemas.microsoft.com/office/drawing/2014/main" id="{ADAEE58D-6C22-997F-0827-FB5F77FF3169}"/>
              </a:ext>
            </a:extLst>
          </p:cNvPr>
          <p:cNvPicPr>
            <a:picLocks noChangeAspect="1"/>
          </p:cNvPicPr>
          <p:nvPr/>
        </p:nvPicPr>
        <p:blipFill>
          <a:blip r:embed="rId5"/>
          <a:stretch>
            <a:fillRect/>
          </a:stretch>
        </p:blipFill>
        <p:spPr>
          <a:xfrm>
            <a:off x="8540080" y="1082369"/>
            <a:ext cx="854709" cy="884926"/>
          </a:xfrm>
          <a:prstGeom prst="rect">
            <a:avLst/>
          </a:prstGeom>
        </p:spPr>
      </p:pic>
      <p:pic>
        <p:nvPicPr>
          <p:cNvPr id="17" name="Picture 16">
            <a:extLst>
              <a:ext uri="{FF2B5EF4-FFF2-40B4-BE49-F238E27FC236}">
                <a16:creationId xmlns:a16="http://schemas.microsoft.com/office/drawing/2014/main" id="{FCA8D27C-9BAA-BEE8-0706-E12C5C379C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6606" y="1846841"/>
            <a:ext cx="1665878" cy="1287269"/>
          </a:xfrm>
          <a:prstGeom prst="rect">
            <a:avLst/>
          </a:prstGeom>
        </p:spPr>
      </p:pic>
      <p:sp>
        <p:nvSpPr>
          <p:cNvPr id="18" name="TextBox 17">
            <a:extLst>
              <a:ext uri="{FF2B5EF4-FFF2-40B4-BE49-F238E27FC236}">
                <a16:creationId xmlns:a16="http://schemas.microsoft.com/office/drawing/2014/main" id="{EDC4C559-A122-67BC-45B6-C4BF8C57B7DE}"/>
              </a:ext>
            </a:extLst>
          </p:cNvPr>
          <p:cNvSpPr txBox="1"/>
          <p:nvPr/>
        </p:nvSpPr>
        <p:spPr>
          <a:xfrm>
            <a:off x="4261718" y="3480745"/>
            <a:ext cx="26882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Brain break</a:t>
            </a:r>
          </a:p>
        </p:txBody>
      </p:sp>
      <p:pic>
        <p:nvPicPr>
          <p:cNvPr id="19" name="Picture 18">
            <a:extLst>
              <a:ext uri="{FF2B5EF4-FFF2-40B4-BE49-F238E27FC236}">
                <a16:creationId xmlns:a16="http://schemas.microsoft.com/office/drawing/2014/main" id="{1705615B-2DF2-3EAC-50B8-0D6CDAE925E9}"/>
              </a:ext>
            </a:extLst>
          </p:cNvPr>
          <p:cNvPicPr>
            <a:picLocks noChangeAspect="1"/>
          </p:cNvPicPr>
          <p:nvPr/>
        </p:nvPicPr>
        <p:blipFill>
          <a:blip r:embed="rId7"/>
          <a:stretch>
            <a:fillRect/>
          </a:stretch>
        </p:blipFill>
        <p:spPr>
          <a:xfrm>
            <a:off x="2448353" y="3248499"/>
            <a:ext cx="1813365" cy="1269928"/>
          </a:xfrm>
          <a:prstGeom prst="rect">
            <a:avLst/>
          </a:prstGeom>
        </p:spPr>
      </p:pic>
      <p:grpSp>
        <p:nvGrpSpPr>
          <p:cNvPr id="21" name="Group 20">
            <a:extLst>
              <a:ext uri="{FF2B5EF4-FFF2-40B4-BE49-F238E27FC236}">
                <a16:creationId xmlns:a16="http://schemas.microsoft.com/office/drawing/2014/main" id="{432F241C-D885-C435-FEEE-66F1A485ACCB}"/>
              </a:ext>
            </a:extLst>
          </p:cNvPr>
          <p:cNvGrpSpPr/>
          <p:nvPr/>
        </p:nvGrpSpPr>
        <p:grpSpPr>
          <a:xfrm>
            <a:off x="6432577" y="4986747"/>
            <a:ext cx="2411804" cy="1587773"/>
            <a:chOff x="686283" y="555003"/>
            <a:chExt cx="11383795" cy="6257746"/>
          </a:xfrm>
        </p:grpSpPr>
        <p:grpSp>
          <p:nvGrpSpPr>
            <p:cNvPr id="22" name="Group 21">
              <a:extLst>
                <a:ext uri="{FF2B5EF4-FFF2-40B4-BE49-F238E27FC236}">
                  <a16:creationId xmlns:a16="http://schemas.microsoft.com/office/drawing/2014/main" id="{0FE7A94B-67D7-BD85-16BD-A77AF1A1FC74}"/>
                </a:ext>
              </a:extLst>
            </p:cNvPr>
            <p:cNvGrpSpPr/>
            <p:nvPr/>
          </p:nvGrpSpPr>
          <p:grpSpPr>
            <a:xfrm>
              <a:off x="8010146" y="1179884"/>
              <a:ext cx="4059932" cy="2859356"/>
              <a:chOff x="8022338" y="1036237"/>
              <a:chExt cx="4059932" cy="2859356"/>
            </a:xfrm>
          </p:grpSpPr>
          <p:pic>
            <p:nvPicPr>
              <p:cNvPr id="35" name="Picture 34">
                <a:extLst>
                  <a:ext uri="{FF2B5EF4-FFF2-40B4-BE49-F238E27FC236}">
                    <a16:creationId xmlns:a16="http://schemas.microsoft.com/office/drawing/2014/main" id="{900107C1-8DA3-2A31-8ED8-0D9E7AFAA6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36" name="Picture 35">
                <a:extLst>
                  <a:ext uri="{FF2B5EF4-FFF2-40B4-BE49-F238E27FC236}">
                    <a16:creationId xmlns:a16="http://schemas.microsoft.com/office/drawing/2014/main" id="{C133CA08-1213-6254-BD6A-56E3547B4F2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23" name="Group 22">
              <a:extLst>
                <a:ext uri="{FF2B5EF4-FFF2-40B4-BE49-F238E27FC236}">
                  <a16:creationId xmlns:a16="http://schemas.microsoft.com/office/drawing/2014/main" id="{AEE435D4-787B-526D-9C74-2B1654257BA4}"/>
                </a:ext>
              </a:extLst>
            </p:cNvPr>
            <p:cNvGrpSpPr/>
            <p:nvPr/>
          </p:nvGrpSpPr>
          <p:grpSpPr>
            <a:xfrm>
              <a:off x="7565226" y="3894140"/>
              <a:ext cx="4385967" cy="2859356"/>
              <a:chOff x="7577418" y="3854997"/>
              <a:chExt cx="4385967" cy="2859356"/>
            </a:xfrm>
          </p:grpSpPr>
          <p:pic>
            <p:nvPicPr>
              <p:cNvPr id="33" name="Picture 32">
                <a:extLst>
                  <a:ext uri="{FF2B5EF4-FFF2-40B4-BE49-F238E27FC236}">
                    <a16:creationId xmlns:a16="http://schemas.microsoft.com/office/drawing/2014/main" id="{0DEF3859-9C7C-D98E-6CC5-257ED93BC77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34" name="Picture 33">
                <a:extLst>
                  <a:ext uri="{FF2B5EF4-FFF2-40B4-BE49-F238E27FC236}">
                    <a16:creationId xmlns:a16="http://schemas.microsoft.com/office/drawing/2014/main" id="{06098B78-4A0B-95E9-8A7B-440AB971BE4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24" name="Group 23">
              <a:extLst>
                <a:ext uri="{FF2B5EF4-FFF2-40B4-BE49-F238E27FC236}">
                  <a16:creationId xmlns:a16="http://schemas.microsoft.com/office/drawing/2014/main" id="{9BFD4979-AB86-FA2C-C1BC-B17C2C3739A8}"/>
                </a:ext>
              </a:extLst>
            </p:cNvPr>
            <p:cNvGrpSpPr/>
            <p:nvPr/>
          </p:nvGrpSpPr>
          <p:grpSpPr>
            <a:xfrm>
              <a:off x="2976969" y="3849766"/>
              <a:ext cx="4385967" cy="2962983"/>
              <a:chOff x="2989161" y="3706119"/>
              <a:chExt cx="4385967" cy="2962983"/>
            </a:xfrm>
          </p:grpSpPr>
          <p:pic>
            <p:nvPicPr>
              <p:cNvPr id="31" name="Picture 30">
                <a:extLst>
                  <a:ext uri="{FF2B5EF4-FFF2-40B4-BE49-F238E27FC236}">
                    <a16:creationId xmlns:a16="http://schemas.microsoft.com/office/drawing/2014/main" id="{BFDED551-CE32-98BF-9C98-D91A7FC3C97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32" name="Picture 31">
                <a:extLst>
                  <a:ext uri="{FF2B5EF4-FFF2-40B4-BE49-F238E27FC236}">
                    <a16:creationId xmlns:a16="http://schemas.microsoft.com/office/drawing/2014/main" id="{5E7133FD-C5B0-C187-F209-FBA18506BCB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25" name="Group 24">
              <a:extLst>
                <a:ext uri="{FF2B5EF4-FFF2-40B4-BE49-F238E27FC236}">
                  <a16:creationId xmlns:a16="http://schemas.microsoft.com/office/drawing/2014/main" id="{D14C7DA3-929A-523F-91C4-80396B16C9EB}"/>
                </a:ext>
              </a:extLst>
            </p:cNvPr>
            <p:cNvGrpSpPr/>
            <p:nvPr/>
          </p:nvGrpSpPr>
          <p:grpSpPr>
            <a:xfrm>
              <a:off x="686283" y="1197840"/>
              <a:ext cx="3622856" cy="2859356"/>
              <a:chOff x="698475" y="1054193"/>
              <a:chExt cx="3622856" cy="2859356"/>
            </a:xfrm>
          </p:grpSpPr>
          <p:pic>
            <p:nvPicPr>
              <p:cNvPr id="29" name="Picture 28">
                <a:extLst>
                  <a:ext uri="{FF2B5EF4-FFF2-40B4-BE49-F238E27FC236}">
                    <a16:creationId xmlns:a16="http://schemas.microsoft.com/office/drawing/2014/main" id="{E134334A-9EE3-DAE6-A6B7-1963411E490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30" name="Picture 29">
                <a:extLst>
                  <a:ext uri="{FF2B5EF4-FFF2-40B4-BE49-F238E27FC236}">
                    <a16:creationId xmlns:a16="http://schemas.microsoft.com/office/drawing/2014/main" id="{2D34526D-4817-7E51-608A-1B2C80143D4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26" name="Group 25">
              <a:extLst>
                <a:ext uri="{FF2B5EF4-FFF2-40B4-BE49-F238E27FC236}">
                  <a16:creationId xmlns:a16="http://schemas.microsoft.com/office/drawing/2014/main" id="{AC7FF0A0-07DA-6AC4-DB8E-67A31F973538}"/>
                </a:ext>
              </a:extLst>
            </p:cNvPr>
            <p:cNvGrpSpPr/>
            <p:nvPr/>
          </p:nvGrpSpPr>
          <p:grpSpPr>
            <a:xfrm>
              <a:off x="4212555" y="555003"/>
              <a:ext cx="5359642" cy="3109458"/>
              <a:chOff x="4224747" y="411356"/>
              <a:chExt cx="5359642" cy="3109458"/>
            </a:xfrm>
          </p:grpSpPr>
          <p:pic>
            <p:nvPicPr>
              <p:cNvPr id="27" name="Picture 26">
                <a:extLst>
                  <a:ext uri="{FF2B5EF4-FFF2-40B4-BE49-F238E27FC236}">
                    <a16:creationId xmlns:a16="http://schemas.microsoft.com/office/drawing/2014/main" id="{842F189E-CD24-FA08-91C8-230640CB267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28" name="Picture 27">
                <a:extLst>
                  <a:ext uri="{FF2B5EF4-FFF2-40B4-BE49-F238E27FC236}">
                    <a16:creationId xmlns:a16="http://schemas.microsoft.com/office/drawing/2014/main" id="{F728A2FA-D78C-1AE4-2C76-B904942DBF0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grpSp>
      <p:pic>
        <p:nvPicPr>
          <p:cNvPr id="37" name="Picture 36">
            <a:extLst>
              <a:ext uri="{FF2B5EF4-FFF2-40B4-BE49-F238E27FC236}">
                <a16:creationId xmlns:a16="http://schemas.microsoft.com/office/drawing/2014/main" id="{8A68B080-7B19-50F9-0247-6F924C1E926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8" name="Footer Placeholder 3">
            <a:extLst>
              <a:ext uri="{FF2B5EF4-FFF2-40B4-BE49-F238E27FC236}">
                <a16:creationId xmlns:a16="http://schemas.microsoft.com/office/drawing/2014/main" id="{634115C2-0B84-7FF2-1430-56B6638B8A78}"/>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3" name="Picture 2">
            <a:extLst>
              <a:ext uri="{FF2B5EF4-FFF2-40B4-BE49-F238E27FC236}">
                <a16:creationId xmlns:a16="http://schemas.microsoft.com/office/drawing/2014/main" id="{C9DB6DF2-75E5-2F3A-26DE-4A87D5456F44}"/>
              </a:ext>
            </a:extLst>
          </p:cNvPr>
          <p:cNvPicPr>
            <a:picLocks noChangeAspect="1"/>
          </p:cNvPicPr>
          <p:nvPr/>
        </p:nvPicPr>
        <p:blipFill>
          <a:blip r:embed="rId18"/>
          <a:srcRect l="11801" t="8271" r="4324" b="21133"/>
          <a:stretch>
            <a:fillRect/>
          </a:stretch>
        </p:blipFill>
        <p:spPr>
          <a:xfrm>
            <a:off x="2834723" y="4532235"/>
            <a:ext cx="1217026" cy="976375"/>
          </a:xfrm>
          <a:prstGeom prst="rect">
            <a:avLst/>
          </a:prstGeom>
          <a:ln>
            <a:noFill/>
          </a:ln>
        </p:spPr>
      </p:pic>
      <p:pic>
        <p:nvPicPr>
          <p:cNvPr id="4" name="Picture 3">
            <a:extLst>
              <a:ext uri="{FF2B5EF4-FFF2-40B4-BE49-F238E27FC236}">
                <a16:creationId xmlns:a16="http://schemas.microsoft.com/office/drawing/2014/main" id="{77F372A6-BF1A-F388-F7A8-3A4460E6C0E9}"/>
              </a:ext>
            </a:extLst>
          </p:cNvPr>
          <p:cNvPicPr>
            <a:picLocks noChangeAspect="1"/>
          </p:cNvPicPr>
          <p:nvPr/>
        </p:nvPicPr>
        <p:blipFill rotWithShape="1">
          <a:blip r:embed="rId1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5" name="Picture 4">
            <a:extLst>
              <a:ext uri="{FF2B5EF4-FFF2-40B4-BE49-F238E27FC236}">
                <a16:creationId xmlns:a16="http://schemas.microsoft.com/office/drawing/2014/main" id="{3A46F274-05B8-89CB-19AA-27F9C4AE7A1E}"/>
              </a:ext>
            </a:extLst>
          </p:cNvPr>
          <p:cNvPicPr>
            <a:picLocks noChangeAspect="1"/>
          </p:cNvPicPr>
          <p:nvPr/>
        </p:nvPicPr>
        <p:blipFill rotWithShape="1">
          <a:blip r:embed="rId19">
            <a:extLst>
              <a:ext uri="{28A0092B-C50C-407E-A947-70E740481C1C}">
                <a14:useLocalDpi xmlns:a14="http://schemas.microsoft.com/office/drawing/2010/main" val="0"/>
              </a:ext>
            </a:extLst>
          </a:blip>
          <a:srcRect l="67315" t="67058" r="20748" b="14772"/>
          <a:stretch/>
        </p:blipFill>
        <p:spPr>
          <a:xfrm>
            <a:off x="1414207" y="2105526"/>
            <a:ext cx="1452282" cy="1246094"/>
          </a:xfrm>
          <a:prstGeom prst="rect">
            <a:avLst/>
          </a:prstGeom>
        </p:spPr>
      </p:pic>
      <p:pic>
        <p:nvPicPr>
          <p:cNvPr id="6" name="Picture 5">
            <a:extLst>
              <a:ext uri="{FF2B5EF4-FFF2-40B4-BE49-F238E27FC236}">
                <a16:creationId xmlns:a16="http://schemas.microsoft.com/office/drawing/2014/main" id="{0F5AC032-366E-16A1-6FC5-FC71790BA32F}"/>
              </a:ext>
            </a:extLst>
          </p:cNvPr>
          <p:cNvPicPr>
            <a:picLocks noChangeAspect="1"/>
          </p:cNvPicPr>
          <p:nvPr/>
        </p:nvPicPr>
        <p:blipFill rotWithShape="1">
          <a:blip r:embed="rId19">
            <a:extLst>
              <a:ext uri="{28A0092B-C50C-407E-A947-70E740481C1C}">
                <a14:useLocalDpi xmlns:a14="http://schemas.microsoft.com/office/drawing/2010/main" val="0"/>
              </a:ext>
            </a:extLst>
          </a:blip>
          <a:srcRect l="67315" t="67058" r="20748" b="14772"/>
          <a:stretch/>
        </p:blipFill>
        <p:spPr>
          <a:xfrm>
            <a:off x="1375335" y="3209367"/>
            <a:ext cx="1452282" cy="1246094"/>
          </a:xfrm>
          <a:prstGeom prst="rect">
            <a:avLst/>
          </a:prstGeom>
        </p:spPr>
      </p:pic>
      <p:sp>
        <p:nvSpPr>
          <p:cNvPr id="7" name="TextBox 6">
            <a:extLst>
              <a:ext uri="{FF2B5EF4-FFF2-40B4-BE49-F238E27FC236}">
                <a16:creationId xmlns:a16="http://schemas.microsoft.com/office/drawing/2014/main" id="{534E567B-C4C6-D164-EE0E-B7D1C44CE654}"/>
              </a:ext>
            </a:extLst>
          </p:cNvPr>
          <p:cNvSpPr txBox="1"/>
          <p:nvPr/>
        </p:nvSpPr>
        <p:spPr>
          <a:xfrm>
            <a:off x="4230808" y="4711877"/>
            <a:ext cx="149366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Sexting</a:t>
            </a:r>
          </a:p>
        </p:txBody>
      </p:sp>
    </p:spTree>
    <p:extLst>
      <p:ext uri="{BB962C8B-B14F-4D97-AF65-F5344CB8AC3E}">
        <p14:creationId xmlns:p14="http://schemas.microsoft.com/office/powerpoint/2010/main" val="1208972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4384" y="-12192"/>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67" y="1118930"/>
            <a:ext cx="9775446" cy="5510298"/>
          </a:xfrm>
          <a:prstGeom prst="rect">
            <a:avLst/>
          </a:prstGeom>
        </p:spPr>
      </p:pic>
      <p:grpSp>
        <p:nvGrpSpPr>
          <p:cNvPr id="10" name="Group 9"/>
          <p:cNvGrpSpPr/>
          <p:nvPr/>
        </p:nvGrpSpPr>
        <p:grpSpPr>
          <a:xfrm>
            <a:off x="7000240" y="1182948"/>
            <a:ext cx="4036837" cy="2362891"/>
            <a:chOff x="-125538" y="1837966"/>
            <a:chExt cx="5455878" cy="307541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38" y="1837966"/>
              <a:ext cx="5455878" cy="3075410"/>
            </a:xfrm>
            <a:prstGeom prst="rect">
              <a:avLst/>
            </a:prstGeom>
          </p:spPr>
        </p:pic>
        <p:sp>
          <p:nvSpPr>
            <p:cNvPr id="9" name="Rectangle 8"/>
            <p:cNvSpPr/>
            <p:nvPr/>
          </p:nvSpPr>
          <p:spPr>
            <a:xfrm>
              <a:off x="2292096" y="3486912"/>
              <a:ext cx="152400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p:cNvGrpSpPr/>
          <p:nvPr/>
        </p:nvGrpSpPr>
        <p:grpSpPr>
          <a:xfrm>
            <a:off x="7865626" y="3415909"/>
            <a:ext cx="3171451" cy="3385431"/>
            <a:chOff x="6471845" y="3958276"/>
            <a:chExt cx="3171451" cy="3385431"/>
          </a:xfrm>
        </p:grpSpPr>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47194"/>
            <a:stretch/>
          </p:blipFill>
          <p:spPr>
            <a:xfrm>
              <a:off x="6471845" y="3958276"/>
              <a:ext cx="3171451" cy="3385431"/>
            </a:xfrm>
            <a:prstGeom prst="rect">
              <a:avLst/>
            </a:prstGeom>
          </p:spPr>
        </p:pic>
        <p:sp>
          <p:nvSpPr>
            <p:cNvPr id="12" name="Rectangle 11"/>
            <p:cNvSpPr/>
            <p:nvPr/>
          </p:nvSpPr>
          <p:spPr>
            <a:xfrm>
              <a:off x="7303008" y="5157216"/>
              <a:ext cx="353568" cy="8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p:cNvSpPr/>
            <p:nvPr/>
          </p:nvSpPr>
          <p:spPr>
            <a:xfrm>
              <a:off x="7339584" y="5394960"/>
              <a:ext cx="353568" cy="85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p:cNvSpPr/>
            <p:nvPr/>
          </p:nvSpPr>
          <p:spPr>
            <a:xfrm>
              <a:off x="8245202" y="5199888"/>
              <a:ext cx="390144" cy="40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8" name="Picture 17">
            <a:extLst>
              <a:ext uri="{FF2B5EF4-FFF2-40B4-BE49-F238E27FC236}">
                <a16:creationId xmlns:a16="http://schemas.microsoft.com/office/drawing/2014/main" id="{A7AF6EE1-6F9B-4BBC-BCB5-C3AB7B6D8A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9" name="Footer Placeholder 3">
            <a:extLst>
              <a:ext uri="{FF2B5EF4-FFF2-40B4-BE49-F238E27FC236}">
                <a16:creationId xmlns:a16="http://schemas.microsoft.com/office/drawing/2014/main" id="{43F54B2F-93CB-4005-839D-47DC8A5D47C0}"/>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sp>
        <p:nvSpPr>
          <p:cNvPr id="3" name="TextBox 2">
            <a:extLst>
              <a:ext uri="{FF2B5EF4-FFF2-40B4-BE49-F238E27FC236}">
                <a16:creationId xmlns:a16="http://schemas.microsoft.com/office/drawing/2014/main" id="{14F95221-E728-403C-EFF0-69FB4FADCED3}"/>
              </a:ext>
            </a:extLst>
          </p:cNvPr>
          <p:cNvSpPr txBox="1"/>
          <p:nvPr/>
        </p:nvSpPr>
        <p:spPr>
          <a:xfrm>
            <a:off x="3472794" y="3570275"/>
            <a:ext cx="1989221" cy="153888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90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D4046"/>
                </a:solidFill>
                <a:effectLst/>
                <a:uLnTx/>
                <a:uFillTx/>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kumimoji="0" 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4893"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58" name="Group 57"/>
          <p:cNvGrpSpPr/>
          <p:nvPr/>
        </p:nvGrpSpPr>
        <p:grpSpPr>
          <a:xfrm>
            <a:off x="5799402" y="1212751"/>
            <a:ext cx="1974998" cy="1796229"/>
            <a:chOff x="9466432" y="3064165"/>
            <a:chExt cx="1974998" cy="1796229"/>
          </a:xfrm>
        </p:grpSpPr>
        <p:sp>
          <p:nvSpPr>
            <p:cNvPr id="59" name="TextBox 58"/>
            <p:cNvSpPr txBox="1"/>
            <p:nvPr/>
          </p:nvSpPr>
          <p:spPr>
            <a:xfrm>
              <a:off x="9466432" y="3075290"/>
              <a:ext cx="1974998"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Private</a:t>
              </a:r>
            </a:p>
          </p:txBody>
        </p:sp>
        <p:pic>
          <p:nvPicPr>
            <p:cNvPr id="62" name="Picture 6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85937" y="3064165"/>
              <a:ext cx="1801372" cy="1536195"/>
            </a:xfrm>
            <a:prstGeom prst="rect">
              <a:avLst/>
            </a:prstGeom>
          </p:spPr>
        </p:pic>
      </p:grpSp>
      <p:grpSp>
        <p:nvGrpSpPr>
          <p:cNvPr id="63" name="Group 62"/>
          <p:cNvGrpSpPr/>
          <p:nvPr/>
        </p:nvGrpSpPr>
        <p:grpSpPr>
          <a:xfrm>
            <a:off x="3532536" y="1232327"/>
            <a:ext cx="2108418" cy="1785104"/>
            <a:chOff x="7213202" y="3075290"/>
            <a:chExt cx="2108418" cy="1785104"/>
          </a:xfrm>
        </p:grpSpPr>
        <p:sp>
          <p:nvSpPr>
            <p:cNvPr id="64" name="TextBox 63"/>
            <p:cNvSpPr txBox="1"/>
            <p:nvPr/>
          </p:nvSpPr>
          <p:spPr>
            <a:xfrm>
              <a:off x="7213202" y="3075290"/>
              <a:ext cx="2108418"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Public</a:t>
              </a:r>
            </a:p>
          </p:txBody>
        </p:sp>
        <p:pic>
          <p:nvPicPr>
            <p:cNvPr id="65" name="Picture 6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57079" y="3121315"/>
              <a:ext cx="1641111" cy="1399526"/>
            </a:xfrm>
            <a:prstGeom prst="rect">
              <a:avLst/>
            </a:prstGeom>
          </p:spPr>
        </p:pic>
      </p:grpSp>
      <p:grpSp>
        <p:nvGrpSpPr>
          <p:cNvPr id="86" name="Group 85"/>
          <p:cNvGrpSpPr/>
          <p:nvPr/>
        </p:nvGrpSpPr>
        <p:grpSpPr>
          <a:xfrm>
            <a:off x="6924724" y="3096346"/>
            <a:ext cx="1974998" cy="1785104"/>
            <a:chOff x="-3242497" y="328046"/>
            <a:chExt cx="1974998" cy="1785104"/>
          </a:xfrm>
        </p:grpSpPr>
        <p:sp>
          <p:nvSpPr>
            <p:cNvPr id="67" name="TextBox 66"/>
            <p:cNvSpPr txBox="1"/>
            <p:nvPr/>
          </p:nvSpPr>
          <p:spPr>
            <a:xfrm>
              <a:off x="-3242497" y="328046"/>
              <a:ext cx="1974998"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Cyberbullying</a:t>
              </a:r>
            </a:p>
          </p:txBody>
        </p:sp>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31097" y="386333"/>
              <a:ext cx="1801372" cy="1536195"/>
            </a:xfrm>
            <a:prstGeom prst="rect">
              <a:avLst/>
            </a:prstGeom>
          </p:spPr>
        </p:pic>
      </p:grpSp>
      <p:grpSp>
        <p:nvGrpSpPr>
          <p:cNvPr id="85" name="Group 84"/>
          <p:cNvGrpSpPr/>
          <p:nvPr/>
        </p:nvGrpSpPr>
        <p:grpSpPr>
          <a:xfrm>
            <a:off x="4586745" y="3110420"/>
            <a:ext cx="2043885" cy="1785104"/>
            <a:chOff x="-3285465" y="2554577"/>
            <a:chExt cx="2043885" cy="1785104"/>
          </a:xfrm>
        </p:grpSpPr>
        <p:sp>
          <p:nvSpPr>
            <p:cNvPr id="70" name="TextBox 69"/>
            <p:cNvSpPr txBox="1"/>
            <p:nvPr/>
          </p:nvSpPr>
          <p:spPr>
            <a:xfrm>
              <a:off x="-3216578" y="2554577"/>
              <a:ext cx="1974998"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Sexting</a:t>
              </a:r>
            </a:p>
          </p:txBody>
        </p:sp>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5465" y="2942263"/>
              <a:ext cx="1281951" cy="1093237"/>
            </a:xfrm>
            <a:prstGeom prst="rect">
              <a:avLst/>
            </a:prstGeom>
          </p:spPr>
        </p:pic>
        <p:pic>
          <p:nvPicPr>
            <p:cNvPr id="2" name="Picture 1"/>
            <p:cNvPicPr>
              <a:picLocks noChangeAspect="1"/>
            </p:cNvPicPr>
            <p:nvPr/>
          </p:nvPicPr>
          <p:blipFill>
            <a:blip r:embed="rId20" cstate="print">
              <a:extLst>
                <a:ext uri="{BEBA8EAE-BF5A-486C-A8C5-ECC9F3942E4B}">
                  <a14:imgProps xmlns:a14="http://schemas.microsoft.com/office/drawing/2010/main">
                    <a14:imgLayer r:embed="rId21">
                      <a14:imgEffect>
                        <a14:artisticBlur radius="33"/>
                      </a14:imgEffect>
                    </a14:imgLayer>
                  </a14:imgProps>
                </a:ext>
                <a:ext uri="{28A0092B-C50C-407E-A947-70E740481C1C}">
                  <a14:useLocalDpi xmlns:a14="http://schemas.microsoft.com/office/drawing/2010/main" val="0"/>
                </a:ext>
              </a:extLst>
            </a:blip>
            <a:stretch>
              <a:fillRect/>
            </a:stretch>
          </p:blipFill>
          <p:spPr>
            <a:xfrm>
              <a:off x="-2390516" y="2695036"/>
              <a:ext cx="1060792" cy="904634"/>
            </a:xfrm>
            <a:prstGeom prst="rect">
              <a:avLst/>
            </a:prstGeom>
          </p:spPr>
        </p:pic>
      </p:grpSp>
      <p:grpSp>
        <p:nvGrpSpPr>
          <p:cNvPr id="29" name="Group 28"/>
          <p:cNvGrpSpPr/>
          <p:nvPr/>
        </p:nvGrpSpPr>
        <p:grpSpPr>
          <a:xfrm>
            <a:off x="8969135" y="3110420"/>
            <a:ext cx="1974998" cy="1785104"/>
            <a:chOff x="12273984" y="2260363"/>
            <a:chExt cx="1974998" cy="1785104"/>
          </a:xfrm>
        </p:grpSpPr>
        <p:sp>
          <p:nvSpPr>
            <p:cNvPr id="76" name="TextBox 75"/>
            <p:cNvSpPr txBox="1"/>
            <p:nvPr/>
          </p:nvSpPr>
          <p:spPr>
            <a:xfrm>
              <a:off x="12273984" y="2260363"/>
              <a:ext cx="1974998"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Block</a:t>
              </a:r>
            </a:p>
          </p:txBody>
        </p:sp>
        <p:pic>
          <p:nvPicPr>
            <p:cNvPr id="23" name="Picture 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456325" y="2355572"/>
              <a:ext cx="1600655" cy="1365025"/>
            </a:xfrm>
            <a:prstGeom prst="rect">
              <a:avLst/>
            </a:prstGeom>
          </p:spPr>
        </p:pic>
      </p:grpSp>
      <p:grpSp>
        <p:nvGrpSpPr>
          <p:cNvPr id="28" name="Group 27"/>
          <p:cNvGrpSpPr/>
          <p:nvPr/>
        </p:nvGrpSpPr>
        <p:grpSpPr>
          <a:xfrm>
            <a:off x="10015623" y="1211792"/>
            <a:ext cx="1974998" cy="1796828"/>
            <a:chOff x="13894878" y="1247427"/>
            <a:chExt cx="1974998" cy="1796828"/>
          </a:xfrm>
        </p:grpSpPr>
        <p:sp>
          <p:nvSpPr>
            <p:cNvPr id="79" name="TextBox 78"/>
            <p:cNvSpPr txBox="1"/>
            <p:nvPr/>
          </p:nvSpPr>
          <p:spPr>
            <a:xfrm>
              <a:off x="13894878" y="1259151"/>
              <a:ext cx="1974998"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Screenshot</a:t>
              </a:r>
            </a:p>
          </p:txBody>
        </p:sp>
        <p:pic>
          <p:nvPicPr>
            <p:cNvPr id="21" name="Picture 2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077182" y="1247427"/>
              <a:ext cx="1641111" cy="1399526"/>
            </a:xfrm>
            <a:prstGeom prst="rect">
              <a:avLst/>
            </a:prstGeom>
          </p:spPr>
        </p:pic>
      </p:grpSp>
      <p:grpSp>
        <p:nvGrpSpPr>
          <p:cNvPr id="27" name="Group 26"/>
          <p:cNvGrpSpPr/>
          <p:nvPr/>
        </p:nvGrpSpPr>
        <p:grpSpPr>
          <a:xfrm>
            <a:off x="7926837" y="1226854"/>
            <a:ext cx="1974998" cy="1785104"/>
            <a:chOff x="-2709118" y="4730056"/>
            <a:chExt cx="1974998" cy="1785104"/>
          </a:xfrm>
        </p:grpSpPr>
        <p:sp>
          <p:nvSpPr>
            <p:cNvPr id="82" name="TextBox 81"/>
            <p:cNvSpPr txBox="1"/>
            <p:nvPr/>
          </p:nvSpPr>
          <p:spPr>
            <a:xfrm>
              <a:off x="-2709118" y="4730056"/>
              <a:ext cx="1974998"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Report</a:t>
              </a:r>
            </a:p>
          </p:txBody>
        </p:sp>
        <p:pic>
          <p:nvPicPr>
            <p:cNvPr id="26" name="Picture 2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68151" y="4735662"/>
              <a:ext cx="1118938" cy="954221"/>
            </a:xfrm>
            <a:prstGeom prst="rect">
              <a:avLst/>
            </a:prstGeom>
          </p:spPr>
        </p:pic>
        <p:pic>
          <p:nvPicPr>
            <p:cNvPr id="22" name="Picture 2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773546" y="5425101"/>
              <a:ext cx="1027179" cy="875970"/>
            </a:xfrm>
            <a:prstGeom prst="rect">
              <a:avLst/>
            </a:prstGeom>
          </p:spPr>
        </p:pic>
      </p:grpSp>
      <p:pic>
        <p:nvPicPr>
          <p:cNvPr id="72" name="Picture 71">
            <a:extLst>
              <a:ext uri="{FF2B5EF4-FFF2-40B4-BE49-F238E27FC236}">
                <a16:creationId xmlns:a16="http://schemas.microsoft.com/office/drawing/2014/main" id="{B8A9233C-1CCD-4EB6-B26E-D624753E75F5}"/>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4228221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3485B-8F7F-D8CA-EBED-E3124EF099FB}"/>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660EDC5C-F5BD-B278-9B1D-C4E5EB2D5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50"/>
            <a:ext cx="12166314" cy="6858000"/>
          </a:xfrm>
          <a:prstGeom prst="rect">
            <a:avLst/>
          </a:prstGeom>
        </p:spPr>
      </p:pic>
      <p:sp>
        <p:nvSpPr>
          <p:cNvPr id="10" name="TextBox 9">
            <a:extLst>
              <a:ext uri="{FF2B5EF4-FFF2-40B4-BE49-F238E27FC236}">
                <a16:creationId xmlns:a16="http://schemas.microsoft.com/office/drawing/2014/main" id="{81EFA53B-C8B0-9167-F45D-D2D16DC58A6F}"/>
              </a:ext>
            </a:extLst>
          </p:cNvPr>
          <p:cNvSpPr txBox="1"/>
          <p:nvPr/>
        </p:nvSpPr>
        <p:spPr>
          <a:xfrm>
            <a:off x="9394789" y="1278541"/>
            <a:ext cx="43695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Cyberbullying</a:t>
            </a:r>
          </a:p>
        </p:txBody>
      </p:sp>
      <p:sp>
        <p:nvSpPr>
          <p:cNvPr id="11" name="TextBox 10">
            <a:extLst>
              <a:ext uri="{FF2B5EF4-FFF2-40B4-BE49-F238E27FC236}">
                <a16:creationId xmlns:a16="http://schemas.microsoft.com/office/drawing/2014/main" id="{04BED515-837A-051D-3999-117AF5A61A24}"/>
              </a:ext>
            </a:extLst>
          </p:cNvPr>
          <p:cNvSpPr txBox="1"/>
          <p:nvPr/>
        </p:nvSpPr>
        <p:spPr>
          <a:xfrm>
            <a:off x="4102484" y="2429170"/>
            <a:ext cx="56399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Getting Help Game</a:t>
            </a:r>
          </a:p>
        </p:txBody>
      </p:sp>
      <p:sp>
        <p:nvSpPr>
          <p:cNvPr id="14" name="TextBox 13">
            <a:extLst>
              <a:ext uri="{FF2B5EF4-FFF2-40B4-BE49-F238E27FC236}">
                <a16:creationId xmlns:a16="http://schemas.microsoft.com/office/drawing/2014/main" id="{1ECDD22D-B3B1-E87B-EB05-7F31347F89DE}"/>
              </a:ext>
            </a:extLst>
          </p:cNvPr>
          <p:cNvSpPr txBox="1"/>
          <p:nvPr/>
        </p:nvSpPr>
        <p:spPr>
          <a:xfrm>
            <a:off x="8908328" y="5609190"/>
            <a:ext cx="374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Online Safety Plan</a:t>
            </a:r>
          </a:p>
        </p:txBody>
      </p:sp>
      <p:pic>
        <p:nvPicPr>
          <p:cNvPr id="16" name="Picture 15">
            <a:extLst>
              <a:ext uri="{FF2B5EF4-FFF2-40B4-BE49-F238E27FC236}">
                <a16:creationId xmlns:a16="http://schemas.microsoft.com/office/drawing/2014/main" id="{827E4D59-9710-5EFE-964E-A7F6AF001F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855" y="978292"/>
            <a:ext cx="2347817" cy="1323435"/>
          </a:xfrm>
          <a:prstGeom prst="rect">
            <a:avLst/>
          </a:prstGeom>
        </p:spPr>
      </p:pic>
      <p:pic>
        <p:nvPicPr>
          <p:cNvPr id="2" name="Picture 1">
            <a:extLst>
              <a:ext uri="{FF2B5EF4-FFF2-40B4-BE49-F238E27FC236}">
                <a16:creationId xmlns:a16="http://schemas.microsoft.com/office/drawing/2014/main" id="{462A6D53-129D-8FD8-367D-4412FB7061C3}"/>
              </a:ext>
            </a:extLst>
          </p:cNvPr>
          <p:cNvPicPr>
            <a:picLocks noChangeAspect="1"/>
          </p:cNvPicPr>
          <p:nvPr/>
        </p:nvPicPr>
        <p:blipFill>
          <a:blip r:embed="rId5"/>
          <a:stretch>
            <a:fillRect/>
          </a:stretch>
        </p:blipFill>
        <p:spPr>
          <a:xfrm>
            <a:off x="8540080" y="1082369"/>
            <a:ext cx="854709" cy="884926"/>
          </a:xfrm>
          <a:prstGeom prst="rect">
            <a:avLst/>
          </a:prstGeom>
        </p:spPr>
      </p:pic>
      <p:pic>
        <p:nvPicPr>
          <p:cNvPr id="17" name="Picture 16">
            <a:extLst>
              <a:ext uri="{FF2B5EF4-FFF2-40B4-BE49-F238E27FC236}">
                <a16:creationId xmlns:a16="http://schemas.microsoft.com/office/drawing/2014/main" id="{C649FEC5-4B49-8A82-C606-1B4FDBCF54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6606" y="1846841"/>
            <a:ext cx="1665878" cy="1287269"/>
          </a:xfrm>
          <a:prstGeom prst="rect">
            <a:avLst/>
          </a:prstGeom>
        </p:spPr>
      </p:pic>
      <p:sp>
        <p:nvSpPr>
          <p:cNvPr id="18" name="TextBox 17">
            <a:extLst>
              <a:ext uri="{FF2B5EF4-FFF2-40B4-BE49-F238E27FC236}">
                <a16:creationId xmlns:a16="http://schemas.microsoft.com/office/drawing/2014/main" id="{8DD4D908-4995-E03E-CB8B-06650E0F84E9}"/>
              </a:ext>
            </a:extLst>
          </p:cNvPr>
          <p:cNvSpPr txBox="1"/>
          <p:nvPr/>
        </p:nvSpPr>
        <p:spPr>
          <a:xfrm>
            <a:off x="4261718" y="3480745"/>
            <a:ext cx="26882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Brain break</a:t>
            </a:r>
          </a:p>
        </p:txBody>
      </p:sp>
      <p:pic>
        <p:nvPicPr>
          <p:cNvPr id="19" name="Picture 18">
            <a:extLst>
              <a:ext uri="{FF2B5EF4-FFF2-40B4-BE49-F238E27FC236}">
                <a16:creationId xmlns:a16="http://schemas.microsoft.com/office/drawing/2014/main" id="{9401AC32-2D6F-3C0B-0858-5F487A74591F}"/>
              </a:ext>
            </a:extLst>
          </p:cNvPr>
          <p:cNvPicPr>
            <a:picLocks noChangeAspect="1"/>
          </p:cNvPicPr>
          <p:nvPr/>
        </p:nvPicPr>
        <p:blipFill>
          <a:blip r:embed="rId7"/>
          <a:stretch>
            <a:fillRect/>
          </a:stretch>
        </p:blipFill>
        <p:spPr>
          <a:xfrm>
            <a:off x="2448353" y="3248499"/>
            <a:ext cx="1813365" cy="1269928"/>
          </a:xfrm>
          <a:prstGeom prst="rect">
            <a:avLst/>
          </a:prstGeom>
        </p:spPr>
      </p:pic>
      <p:grpSp>
        <p:nvGrpSpPr>
          <p:cNvPr id="21" name="Group 20">
            <a:extLst>
              <a:ext uri="{FF2B5EF4-FFF2-40B4-BE49-F238E27FC236}">
                <a16:creationId xmlns:a16="http://schemas.microsoft.com/office/drawing/2014/main" id="{E8728908-A96E-B850-4CC1-50412B426390}"/>
              </a:ext>
            </a:extLst>
          </p:cNvPr>
          <p:cNvGrpSpPr/>
          <p:nvPr/>
        </p:nvGrpSpPr>
        <p:grpSpPr>
          <a:xfrm>
            <a:off x="6432577" y="4986747"/>
            <a:ext cx="2411804" cy="1587773"/>
            <a:chOff x="686283" y="555003"/>
            <a:chExt cx="11383795" cy="6257746"/>
          </a:xfrm>
        </p:grpSpPr>
        <p:grpSp>
          <p:nvGrpSpPr>
            <p:cNvPr id="22" name="Group 21">
              <a:extLst>
                <a:ext uri="{FF2B5EF4-FFF2-40B4-BE49-F238E27FC236}">
                  <a16:creationId xmlns:a16="http://schemas.microsoft.com/office/drawing/2014/main" id="{F5FD24D2-FFCD-FA6C-1AEA-766458B45C35}"/>
                </a:ext>
              </a:extLst>
            </p:cNvPr>
            <p:cNvGrpSpPr/>
            <p:nvPr/>
          </p:nvGrpSpPr>
          <p:grpSpPr>
            <a:xfrm>
              <a:off x="8010146" y="1179884"/>
              <a:ext cx="4059932" cy="2859356"/>
              <a:chOff x="8022338" y="1036237"/>
              <a:chExt cx="4059932" cy="2859356"/>
            </a:xfrm>
          </p:grpSpPr>
          <p:pic>
            <p:nvPicPr>
              <p:cNvPr id="35" name="Picture 34">
                <a:extLst>
                  <a:ext uri="{FF2B5EF4-FFF2-40B4-BE49-F238E27FC236}">
                    <a16:creationId xmlns:a16="http://schemas.microsoft.com/office/drawing/2014/main" id="{FC76B290-ED71-4FB9-DA71-15BAF029F7E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36" name="Picture 35">
                <a:extLst>
                  <a:ext uri="{FF2B5EF4-FFF2-40B4-BE49-F238E27FC236}">
                    <a16:creationId xmlns:a16="http://schemas.microsoft.com/office/drawing/2014/main" id="{6176CC58-8407-42AA-FC65-45C15B90DF1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23" name="Group 22">
              <a:extLst>
                <a:ext uri="{FF2B5EF4-FFF2-40B4-BE49-F238E27FC236}">
                  <a16:creationId xmlns:a16="http://schemas.microsoft.com/office/drawing/2014/main" id="{EEAF7661-223B-FD22-F8BB-7C425FE01CF7}"/>
                </a:ext>
              </a:extLst>
            </p:cNvPr>
            <p:cNvGrpSpPr/>
            <p:nvPr/>
          </p:nvGrpSpPr>
          <p:grpSpPr>
            <a:xfrm>
              <a:off x="7565226" y="3894140"/>
              <a:ext cx="4385967" cy="2859356"/>
              <a:chOff x="7577418" y="3854997"/>
              <a:chExt cx="4385967" cy="2859356"/>
            </a:xfrm>
          </p:grpSpPr>
          <p:pic>
            <p:nvPicPr>
              <p:cNvPr id="33" name="Picture 32">
                <a:extLst>
                  <a:ext uri="{FF2B5EF4-FFF2-40B4-BE49-F238E27FC236}">
                    <a16:creationId xmlns:a16="http://schemas.microsoft.com/office/drawing/2014/main" id="{100FCF8E-8294-0A72-2CEA-A52E9F9C6E1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34" name="Picture 33">
                <a:extLst>
                  <a:ext uri="{FF2B5EF4-FFF2-40B4-BE49-F238E27FC236}">
                    <a16:creationId xmlns:a16="http://schemas.microsoft.com/office/drawing/2014/main" id="{6096B44F-7306-AB7E-291C-7FCBCC64152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24" name="Group 23">
              <a:extLst>
                <a:ext uri="{FF2B5EF4-FFF2-40B4-BE49-F238E27FC236}">
                  <a16:creationId xmlns:a16="http://schemas.microsoft.com/office/drawing/2014/main" id="{066ADD1E-266B-A449-B486-A685871F969D}"/>
                </a:ext>
              </a:extLst>
            </p:cNvPr>
            <p:cNvGrpSpPr/>
            <p:nvPr/>
          </p:nvGrpSpPr>
          <p:grpSpPr>
            <a:xfrm>
              <a:off x="2976969" y="3849766"/>
              <a:ext cx="4385967" cy="2962983"/>
              <a:chOff x="2989161" y="3706119"/>
              <a:chExt cx="4385967" cy="2962983"/>
            </a:xfrm>
          </p:grpSpPr>
          <p:pic>
            <p:nvPicPr>
              <p:cNvPr id="31" name="Picture 30">
                <a:extLst>
                  <a:ext uri="{FF2B5EF4-FFF2-40B4-BE49-F238E27FC236}">
                    <a16:creationId xmlns:a16="http://schemas.microsoft.com/office/drawing/2014/main" id="{D44BD51E-7FC1-AFA8-C271-6D20D35C17D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32" name="Picture 31">
                <a:extLst>
                  <a:ext uri="{FF2B5EF4-FFF2-40B4-BE49-F238E27FC236}">
                    <a16:creationId xmlns:a16="http://schemas.microsoft.com/office/drawing/2014/main" id="{81104A0D-39BF-0A51-BB39-49072B8201E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25" name="Group 24">
              <a:extLst>
                <a:ext uri="{FF2B5EF4-FFF2-40B4-BE49-F238E27FC236}">
                  <a16:creationId xmlns:a16="http://schemas.microsoft.com/office/drawing/2014/main" id="{BC259AE8-9F8D-1A6D-8DB9-C899014791B3}"/>
                </a:ext>
              </a:extLst>
            </p:cNvPr>
            <p:cNvGrpSpPr/>
            <p:nvPr/>
          </p:nvGrpSpPr>
          <p:grpSpPr>
            <a:xfrm>
              <a:off x="686283" y="1197840"/>
              <a:ext cx="3622856" cy="2859356"/>
              <a:chOff x="698475" y="1054193"/>
              <a:chExt cx="3622856" cy="2859356"/>
            </a:xfrm>
          </p:grpSpPr>
          <p:pic>
            <p:nvPicPr>
              <p:cNvPr id="29" name="Picture 28">
                <a:extLst>
                  <a:ext uri="{FF2B5EF4-FFF2-40B4-BE49-F238E27FC236}">
                    <a16:creationId xmlns:a16="http://schemas.microsoft.com/office/drawing/2014/main" id="{DF3665C7-78C0-C35D-E340-CCCE9CCB39E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30" name="Picture 29">
                <a:extLst>
                  <a:ext uri="{FF2B5EF4-FFF2-40B4-BE49-F238E27FC236}">
                    <a16:creationId xmlns:a16="http://schemas.microsoft.com/office/drawing/2014/main" id="{E11ACF57-1B42-FE37-9918-0FF2C6B2BD5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26" name="Group 25">
              <a:extLst>
                <a:ext uri="{FF2B5EF4-FFF2-40B4-BE49-F238E27FC236}">
                  <a16:creationId xmlns:a16="http://schemas.microsoft.com/office/drawing/2014/main" id="{5FC00640-08F2-77FE-B494-DA3F88685AA8}"/>
                </a:ext>
              </a:extLst>
            </p:cNvPr>
            <p:cNvGrpSpPr/>
            <p:nvPr/>
          </p:nvGrpSpPr>
          <p:grpSpPr>
            <a:xfrm>
              <a:off x="4212555" y="555003"/>
              <a:ext cx="5359642" cy="3109458"/>
              <a:chOff x="4224747" y="411356"/>
              <a:chExt cx="5359642" cy="3109458"/>
            </a:xfrm>
          </p:grpSpPr>
          <p:pic>
            <p:nvPicPr>
              <p:cNvPr id="27" name="Picture 26">
                <a:extLst>
                  <a:ext uri="{FF2B5EF4-FFF2-40B4-BE49-F238E27FC236}">
                    <a16:creationId xmlns:a16="http://schemas.microsoft.com/office/drawing/2014/main" id="{2D672554-D768-9270-1E72-9ACB846B5D8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28" name="Picture 27">
                <a:extLst>
                  <a:ext uri="{FF2B5EF4-FFF2-40B4-BE49-F238E27FC236}">
                    <a16:creationId xmlns:a16="http://schemas.microsoft.com/office/drawing/2014/main" id="{DF8C3F4D-4737-6EFF-B6CA-1FD87F4A706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grpSp>
      <p:pic>
        <p:nvPicPr>
          <p:cNvPr id="37" name="Picture 36">
            <a:extLst>
              <a:ext uri="{FF2B5EF4-FFF2-40B4-BE49-F238E27FC236}">
                <a16:creationId xmlns:a16="http://schemas.microsoft.com/office/drawing/2014/main" id="{95FF2EE0-9DC7-3FC4-620E-7FC38352D70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8" name="Footer Placeholder 3">
            <a:extLst>
              <a:ext uri="{FF2B5EF4-FFF2-40B4-BE49-F238E27FC236}">
                <a16:creationId xmlns:a16="http://schemas.microsoft.com/office/drawing/2014/main" id="{0D78BE46-27A0-B416-E4AC-8834AF1B4FB9}"/>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3" name="Picture 2">
            <a:extLst>
              <a:ext uri="{FF2B5EF4-FFF2-40B4-BE49-F238E27FC236}">
                <a16:creationId xmlns:a16="http://schemas.microsoft.com/office/drawing/2014/main" id="{9BE0AA4E-186F-E557-FDA1-8EB28593335F}"/>
              </a:ext>
            </a:extLst>
          </p:cNvPr>
          <p:cNvPicPr>
            <a:picLocks noChangeAspect="1"/>
          </p:cNvPicPr>
          <p:nvPr/>
        </p:nvPicPr>
        <p:blipFill>
          <a:blip r:embed="rId18"/>
          <a:srcRect l="11801" t="8271" r="4324" b="21133"/>
          <a:stretch>
            <a:fillRect/>
          </a:stretch>
        </p:blipFill>
        <p:spPr>
          <a:xfrm>
            <a:off x="2834723" y="4532235"/>
            <a:ext cx="1217026" cy="976375"/>
          </a:xfrm>
          <a:prstGeom prst="rect">
            <a:avLst/>
          </a:prstGeom>
          <a:ln>
            <a:noFill/>
          </a:ln>
        </p:spPr>
      </p:pic>
      <p:pic>
        <p:nvPicPr>
          <p:cNvPr id="4" name="Picture 3">
            <a:extLst>
              <a:ext uri="{FF2B5EF4-FFF2-40B4-BE49-F238E27FC236}">
                <a16:creationId xmlns:a16="http://schemas.microsoft.com/office/drawing/2014/main" id="{54F7739A-5D44-4273-4B4E-7F6365A044CE}"/>
              </a:ext>
            </a:extLst>
          </p:cNvPr>
          <p:cNvPicPr>
            <a:picLocks noChangeAspect="1"/>
          </p:cNvPicPr>
          <p:nvPr/>
        </p:nvPicPr>
        <p:blipFill rotWithShape="1">
          <a:blip r:embed="rId1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5" name="Picture 4">
            <a:extLst>
              <a:ext uri="{FF2B5EF4-FFF2-40B4-BE49-F238E27FC236}">
                <a16:creationId xmlns:a16="http://schemas.microsoft.com/office/drawing/2014/main" id="{984F7E6E-B6A7-DF6C-379D-2D40FBCE0338}"/>
              </a:ext>
            </a:extLst>
          </p:cNvPr>
          <p:cNvPicPr>
            <a:picLocks noChangeAspect="1"/>
          </p:cNvPicPr>
          <p:nvPr/>
        </p:nvPicPr>
        <p:blipFill rotWithShape="1">
          <a:blip r:embed="rId19">
            <a:extLst>
              <a:ext uri="{28A0092B-C50C-407E-A947-70E740481C1C}">
                <a14:useLocalDpi xmlns:a14="http://schemas.microsoft.com/office/drawing/2010/main" val="0"/>
              </a:ext>
            </a:extLst>
          </a:blip>
          <a:srcRect l="67315" t="67058" r="20748" b="14772"/>
          <a:stretch/>
        </p:blipFill>
        <p:spPr>
          <a:xfrm>
            <a:off x="1446570" y="2042629"/>
            <a:ext cx="1452282" cy="1246094"/>
          </a:xfrm>
          <a:prstGeom prst="rect">
            <a:avLst/>
          </a:prstGeom>
        </p:spPr>
      </p:pic>
      <p:pic>
        <p:nvPicPr>
          <p:cNvPr id="6" name="Picture 5">
            <a:extLst>
              <a:ext uri="{FF2B5EF4-FFF2-40B4-BE49-F238E27FC236}">
                <a16:creationId xmlns:a16="http://schemas.microsoft.com/office/drawing/2014/main" id="{2A91A512-B9EB-FC1C-FBD5-B63C30E66B17}"/>
              </a:ext>
            </a:extLst>
          </p:cNvPr>
          <p:cNvPicPr>
            <a:picLocks noChangeAspect="1"/>
          </p:cNvPicPr>
          <p:nvPr/>
        </p:nvPicPr>
        <p:blipFill rotWithShape="1">
          <a:blip r:embed="rId19">
            <a:extLst>
              <a:ext uri="{28A0092B-C50C-407E-A947-70E740481C1C}">
                <a14:useLocalDpi xmlns:a14="http://schemas.microsoft.com/office/drawing/2010/main" val="0"/>
              </a:ext>
            </a:extLst>
          </a:blip>
          <a:srcRect l="67315" t="67058" r="20748" b="14772"/>
          <a:stretch/>
        </p:blipFill>
        <p:spPr>
          <a:xfrm>
            <a:off x="1446570" y="3105045"/>
            <a:ext cx="1452282" cy="1246094"/>
          </a:xfrm>
          <a:prstGeom prst="rect">
            <a:avLst/>
          </a:prstGeom>
        </p:spPr>
      </p:pic>
      <p:pic>
        <p:nvPicPr>
          <p:cNvPr id="7" name="Picture 6">
            <a:extLst>
              <a:ext uri="{FF2B5EF4-FFF2-40B4-BE49-F238E27FC236}">
                <a16:creationId xmlns:a16="http://schemas.microsoft.com/office/drawing/2014/main" id="{B90AA6F2-8527-2DF4-6F5E-E345F147598E}"/>
              </a:ext>
            </a:extLst>
          </p:cNvPr>
          <p:cNvPicPr>
            <a:picLocks noChangeAspect="1"/>
          </p:cNvPicPr>
          <p:nvPr/>
        </p:nvPicPr>
        <p:blipFill rotWithShape="1">
          <a:blip r:embed="rId19">
            <a:extLst>
              <a:ext uri="{28A0092B-C50C-407E-A947-70E740481C1C}">
                <a14:useLocalDpi xmlns:a14="http://schemas.microsoft.com/office/drawing/2010/main" val="0"/>
              </a:ext>
            </a:extLst>
          </a:blip>
          <a:srcRect l="67315" t="67058" r="20748" b="14772"/>
          <a:stretch/>
        </p:blipFill>
        <p:spPr>
          <a:xfrm>
            <a:off x="1527735" y="4103404"/>
            <a:ext cx="1452282" cy="1246094"/>
          </a:xfrm>
          <a:prstGeom prst="rect">
            <a:avLst/>
          </a:prstGeom>
        </p:spPr>
      </p:pic>
      <p:sp>
        <p:nvSpPr>
          <p:cNvPr id="8" name="TextBox 7">
            <a:extLst>
              <a:ext uri="{FF2B5EF4-FFF2-40B4-BE49-F238E27FC236}">
                <a16:creationId xmlns:a16="http://schemas.microsoft.com/office/drawing/2014/main" id="{6FE931E5-E992-62DC-063F-157A4912BBDF}"/>
              </a:ext>
            </a:extLst>
          </p:cNvPr>
          <p:cNvSpPr txBox="1"/>
          <p:nvPr/>
        </p:nvSpPr>
        <p:spPr>
          <a:xfrm>
            <a:off x="4230808" y="4711877"/>
            <a:ext cx="149366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Sexting</a:t>
            </a:r>
          </a:p>
        </p:txBody>
      </p:sp>
    </p:spTree>
    <p:extLst>
      <p:ext uri="{BB962C8B-B14F-4D97-AF65-F5344CB8AC3E}">
        <p14:creationId xmlns:p14="http://schemas.microsoft.com/office/powerpoint/2010/main" val="2217613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4384" y="-12192"/>
            <a:ext cx="2026025" cy="1613647"/>
          </a:xfrm>
          <a:prstGeom prst="rect">
            <a:avLst/>
          </a:prstGeom>
        </p:spPr>
      </p:pic>
      <p:grpSp>
        <p:nvGrpSpPr>
          <p:cNvPr id="2" name="Group 1"/>
          <p:cNvGrpSpPr/>
          <p:nvPr/>
        </p:nvGrpSpPr>
        <p:grpSpPr>
          <a:xfrm>
            <a:off x="1251417" y="1356923"/>
            <a:ext cx="8553970" cy="4947854"/>
            <a:chOff x="686283" y="555003"/>
            <a:chExt cx="11383795" cy="6257746"/>
          </a:xfrm>
        </p:grpSpPr>
        <p:grpSp>
          <p:nvGrpSpPr>
            <p:cNvPr id="7" name="Group 6"/>
            <p:cNvGrpSpPr/>
            <p:nvPr/>
          </p:nvGrpSpPr>
          <p:grpSpPr>
            <a:xfrm>
              <a:off x="8010146" y="1179884"/>
              <a:ext cx="4059932" cy="2859356"/>
              <a:chOff x="8022338" y="1036237"/>
              <a:chExt cx="4059932" cy="2859356"/>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10" name="Group 9"/>
            <p:cNvGrpSpPr/>
            <p:nvPr/>
          </p:nvGrpSpPr>
          <p:grpSpPr>
            <a:xfrm>
              <a:off x="7565226" y="3894140"/>
              <a:ext cx="4385967" cy="2859356"/>
              <a:chOff x="7577418" y="3854997"/>
              <a:chExt cx="4385967" cy="2859356"/>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13" name="Group 12"/>
            <p:cNvGrpSpPr/>
            <p:nvPr/>
          </p:nvGrpSpPr>
          <p:grpSpPr>
            <a:xfrm>
              <a:off x="2976969" y="3849766"/>
              <a:ext cx="4385967" cy="2962983"/>
              <a:chOff x="2989161" y="3706119"/>
              <a:chExt cx="4385967" cy="2962983"/>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16" name="Group 15"/>
            <p:cNvGrpSpPr/>
            <p:nvPr/>
          </p:nvGrpSpPr>
          <p:grpSpPr>
            <a:xfrm>
              <a:off x="686283" y="1197840"/>
              <a:ext cx="3622856" cy="2859356"/>
              <a:chOff x="698475" y="1054193"/>
              <a:chExt cx="3622856" cy="2859356"/>
            </a:xfrm>
          </p:grpSpPr>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19" name="Group 18"/>
            <p:cNvGrpSpPr/>
            <p:nvPr/>
          </p:nvGrpSpPr>
          <p:grpSpPr>
            <a:xfrm>
              <a:off x="4212555" y="555003"/>
              <a:ext cx="5359642" cy="3109458"/>
              <a:chOff x="4224747" y="411356"/>
              <a:chExt cx="5359642" cy="3109458"/>
            </a:xfrm>
          </p:grpSpPr>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grpSp>
      <p:sp>
        <p:nvSpPr>
          <p:cNvPr id="3" name="TextBox 2"/>
          <p:cNvSpPr txBox="1"/>
          <p:nvPr/>
        </p:nvSpPr>
        <p:spPr>
          <a:xfrm>
            <a:off x="3082700" y="330485"/>
            <a:ext cx="7844590"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Online Safety Plan</a:t>
            </a:r>
          </a:p>
        </p:txBody>
      </p:sp>
      <p:sp>
        <p:nvSpPr>
          <p:cNvPr id="24" name="TextBox 23"/>
          <p:cNvSpPr txBox="1"/>
          <p:nvPr/>
        </p:nvSpPr>
        <p:spPr>
          <a:xfrm>
            <a:off x="2045333" y="3958060"/>
            <a:ext cx="950976" cy="369332"/>
          </a:xfrm>
          <a:prstGeom prst="rect">
            <a:avLst/>
          </a:prstGeom>
          <a:solidFill>
            <a:schemeClr val="bg1"/>
          </a:solidFill>
          <a:ln w="57150">
            <a:solidFill>
              <a:schemeClr val="tx1"/>
            </a:solidFill>
          </a:ln>
        </p:spPr>
        <p:txBody>
          <a:bodyPr wrap="square" rtlCol="0">
            <a:spAutoFit/>
          </a:bodyPr>
          <a:lstStyle/>
          <a:p>
            <a:r>
              <a:rPr lang="en-US" dirty="0"/>
              <a:t>1. Block </a:t>
            </a:r>
          </a:p>
        </p:txBody>
      </p:sp>
      <p:sp>
        <p:nvSpPr>
          <p:cNvPr id="25" name="TextBox 24"/>
          <p:cNvSpPr txBox="1"/>
          <p:nvPr/>
        </p:nvSpPr>
        <p:spPr>
          <a:xfrm>
            <a:off x="4716800" y="3420550"/>
            <a:ext cx="1321947" cy="369332"/>
          </a:xfrm>
          <a:prstGeom prst="rect">
            <a:avLst/>
          </a:prstGeom>
          <a:solidFill>
            <a:schemeClr val="bg1"/>
          </a:solidFill>
          <a:ln w="57150">
            <a:solidFill>
              <a:schemeClr val="tx1"/>
            </a:solidFill>
          </a:ln>
        </p:spPr>
        <p:txBody>
          <a:bodyPr wrap="square" rtlCol="0">
            <a:spAutoFit/>
          </a:bodyPr>
          <a:lstStyle/>
          <a:p>
            <a:r>
              <a:rPr lang="en-US" dirty="0"/>
              <a:t>2. Report it </a:t>
            </a:r>
          </a:p>
        </p:txBody>
      </p:sp>
      <p:sp>
        <p:nvSpPr>
          <p:cNvPr id="26" name="TextBox 25"/>
          <p:cNvSpPr txBox="1"/>
          <p:nvPr/>
        </p:nvSpPr>
        <p:spPr>
          <a:xfrm>
            <a:off x="7497182" y="3838075"/>
            <a:ext cx="1655960" cy="369332"/>
          </a:xfrm>
          <a:prstGeom prst="rect">
            <a:avLst/>
          </a:prstGeom>
          <a:solidFill>
            <a:schemeClr val="bg1"/>
          </a:solidFill>
          <a:ln w="57150">
            <a:solidFill>
              <a:schemeClr val="tx1"/>
            </a:solidFill>
          </a:ln>
        </p:spPr>
        <p:txBody>
          <a:bodyPr wrap="square" rtlCol="0">
            <a:spAutoFit/>
          </a:bodyPr>
          <a:lstStyle/>
          <a:p>
            <a:r>
              <a:rPr lang="en-US" dirty="0"/>
              <a:t>3. Take a break </a:t>
            </a:r>
          </a:p>
        </p:txBody>
      </p:sp>
      <p:sp>
        <p:nvSpPr>
          <p:cNvPr id="27" name="TextBox 26"/>
          <p:cNvSpPr txBox="1"/>
          <p:nvPr/>
        </p:nvSpPr>
        <p:spPr>
          <a:xfrm>
            <a:off x="7335602" y="6140213"/>
            <a:ext cx="1614029" cy="369332"/>
          </a:xfrm>
          <a:prstGeom prst="rect">
            <a:avLst/>
          </a:prstGeom>
          <a:solidFill>
            <a:schemeClr val="bg1"/>
          </a:solidFill>
          <a:ln w="57150">
            <a:solidFill>
              <a:schemeClr val="tx1"/>
            </a:solidFill>
          </a:ln>
        </p:spPr>
        <p:txBody>
          <a:bodyPr wrap="square" rtlCol="0">
            <a:spAutoFit/>
          </a:bodyPr>
          <a:lstStyle/>
          <a:p>
            <a:r>
              <a:rPr lang="en-US" dirty="0"/>
              <a:t>4. Do self-care </a:t>
            </a:r>
          </a:p>
        </p:txBody>
      </p:sp>
      <p:sp>
        <p:nvSpPr>
          <p:cNvPr id="28" name="TextBox 27"/>
          <p:cNvSpPr txBox="1"/>
          <p:nvPr/>
        </p:nvSpPr>
        <p:spPr>
          <a:xfrm>
            <a:off x="3224655" y="6073261"/>
            <a:ext cx="2791728" cy="369332"/>
          </a:xfrm>
          <a:prstGeom prst="rect">
            <a:avLst/>
          </a:prstGeom>
          <a:solidFill>
            <a:schemeClr val="bg1"/>
          </a:solidFill>
          <a:ln w="57150">
            <a:solidFill>
              <a:schemeClr val="tx1"/>
            </a:solidFill>
          </a:ln>
        </p:spPr>
        <p:txBody>
          <a:bodyPr wrap="square" rtlCol="0">
            <a:spAutoFit/>
          </a:bodyPr>
          <a:lstStyle/>
          <a:p>
            <a:r>
              <a:rPr lang="en-US" dirty="0"/>
              <a:t>5. Talk to an adult you trust </a:t>
            </a:r>
          </a:p>
        </p:txBody>
      </p:sp>
      <p:pic>
        <p:nvPicPr>
          <p:cNvPr id="29" name="Picture 28">
            <a:extLst>
              <a:ext uri="{FF2B5EF4-FFF2-40B4-BE49-F238E27FC236}">
                <a16:creationId xmlns:a16="http://schemas.microsoft.com/office/drawing/2014/main" id="{94E91285-C3F3-42B2-BFE0-F62FD581561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0" name="Footer Placeholder 3">
            <a:extLst>
              <a:ext uri="{FF2B5EF4-FFF2-40B4-BE49-F238E27FC236}">
                <a16:creationId xmlns:a16="http://schemas.microsoft.com/office/drawing/2014/main" id="{32A25DCB-1156-4647-9783-EB4625895112}"/>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8322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24384" y="-12192"/>
            <a:ext cx="2026025" cy="161364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88" y="1601456"/>
            <a:ext cx="5473612" cy="4229610"/>
          </a:xfrm>
          <a:prstGeom prst="rect">
            <a:avLst/>
          </a:prstGeom>
        </p:spPr>
      </p:pic>
      <p:grpSp>
        <p:nvGrpSpPr>
          <p:cNvPr id="9" name="Group 8"/>
          <p:cNvGrpSpPr/>
          <p:nvPr/>
        </p:nvGrpSpPr>
        <p:grpSpPr>
          <a:xfrm>
            <a:off x="6542115" y="1978171"/>
            <a:ext cx="4879863" cy="3668650"/>
            <a:chOff x="2989161" y="3706119"/>
            <a:chExt cx="4385967" cy="2962983"/>
          </a:xfrm>
        </p:grpSpPr>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sp>
        <p:nvSpPr>
          <p:cNvPr id="2" name="TextBox 1"/>
          <p:cNvSpPr txBox="1"/>
          <p:nvPr/>
        </p:nvSpPr>
        <p:spPr>
          <a:xfrm>
            <a:off x="4469596" y="505394"/>
            <a:ext cx="391941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Getting Help</a:t>
            </a:r>
          </a:p>
        </p:txBody>
      </p:sp>
      <p:pic>
        <p:nvPicPr>
          <p:cNvPr id="15" name="Picture 14">
            <a:extLst>
              <a:ext uri="{FF2B5EF4-FFF2-40B4-BE49-F238E27FC236}">
                <a16:creationId xmlns:a16="http://schemas.microsoft.com/office/drawing/2014/main" id="{67CF80C3-504A-4D46-A008-332C32AC260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6" name="Footer Placeholder 3">
            <a:extLst>
              <a:ext uri="{FF2B5EF4-FFF2-40B4-BE49-F238E27FC236}">
                <a16:creationId xmlns:a16="http://schemas.microsoft.com/office/drawing/2014/main" id="{1287C2A0-40E0-4438-96DB-F1043CB33123}"/>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spTree>
    <p:extLst>
      <p:ext uri="{BB962C8B-B14F-4D97-AF65-F5344CB8AC3E}">
        <p14:creationId xmlns:p14="http://schemas.microsoft.com/office/powerpoint/2010/main" val="2732257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8" name="Picture 7">
            <a:extLst>
              <a:ext uri="{FF2B5EF4-FFF2-40B4-BE49-F238E27FC236}">
                <a16:creationId xmlns:a16="http://schemas.microsoft.com/office/drawing/2014/main" id="{6DB1ADBB-9097-4556-B4D7-1DE3DCEA8E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a:extLst>
              <a:ext uri="{FF2B5EF4-FFF2-40B4-BE49-F238E27FC236}">
                <a16:creationId xmlns:a16="http://schemas.microsoft.com/office/drawing/2014/main" id="{5D2D3366-F34F-45C2-9327-C40059298079}"/>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93729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If you are being cyberbullied,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can you get help?</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3" name="Picture 12">
            <a:extLst>
              <a:ext uri="{FF2B5EF4-FFF2-40B4-BE49-F238E27FC236}">
                <a16:creationId xmlns:a16="http://schemas.microsoft.com/office/drawing/2014/main" id="{97EB653F-297B-46D7-B36C-61C5C0F09E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4" name="Footer Placeholder 3">
            <a:extLst>
              <a:ext uri="{FF2B5EF4-FFF2-40B4-BE49-F238E27FC236}">
                <a16:creationId xmlns:a16="http://schemas.microsoft.com/office/drawing/2014/main" id="{3966BA54-479C-4379-A76B-C623A07CD096}"/>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10465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67150" y="405870"/>
            <a:ext cx="7411214" cy="1200329"/>
          </a:xfrm>
          <a:prstGeom prst="rect">
            <a:avLst/>
          </a:prstGeom>
          <a:noFill/>
          <a:ln w="57150">
            <a:solidFill>
              <a:schemeClr val="tx1"/>
            </a:solidFill>
          </a:ln>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If someone cyberbullies you,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what can you do?</a:t>
            </a:r>
          </a:p>
        </p:txBody>
      </p:sp>
      <p:sp>
        <p:nvSpPr>
          <p:cNvPr id="13" name="Oval 12"/>
          <p:cNvSpPr/>
          <p:nvPr/>
        </p:nvSpPr>
        <p:spPr>
          <a:xfrm>
            <a:off x="1382816" y="2762979"/>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222587" y="2692040"/>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721864" y="2657255"/>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592679" y="2802043"/>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sp>
        <p:nvSpPr>
          <p:cNvPr id="17" name="TextBox 16"/>
          <p:cNvSpPr txBox="1"/>
          <p:nvPr/>
        </p:nvSpPr>
        <p:spPr>
          <a:xfrm>
            <a:off x="6408804" y="276297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sp>
        <p:nvSpPr>
          <p:cNvPr id="18" name="TextBox 17"/>
          <p:cNvSpPr txBox="1"/>
          <p:nvPr/>
        </p:nvSpPr>
        <p:spPr>
          <a:xfrm>
            <a:off x="9893254" y="2701850"/>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sp>
        <p:nvSpPr>
          <p:cNvPr id="19" name="Rectangle 18"/>
          <p:cNvSpPr/>
          <p:nvPr/>
        </p:nvSpPr>
        <p:spPr>
          <a:xfrm>
            <a:off x="386595" y="2075003"/>
            <a:ext cx="3692586"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Talk to an adult you trust</a:t>
            </a:r>
          </a:p>
        </p:txBody>
      </p:sp>
      <p:sp>
        <p:nvSpPr>
          <p:cNvPr id="20" name="Rectangle 19"/>
          <p:cNvSpPr/>
          <p:nvPr/>
        </p:nvSpPr>
        <p:spPr>
          <a:xfrm>
            <a:off x="4795024" y="2056942"/>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Block them</a:t>
            </a:r>
          </a:p>
        </p:txBody>
      </p:sp>
      <p:sp>
        <p:nvSpPr>
          <p:cNvPr id="21" name="Rectangle 20"/>
          <p:cNvSpPr/>
          <p:nvPr/>
        </p:nvSpPr>
        <p:spPr>
          <a:xfrm>
            <a:off x="7981103" y="2040924"/>
            <a:ext cx="3824302"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Take a break from being online</a:t>
            </a:r>
          </a:p>
        </p:txBody>
      </p:sp>
      <p:sp>
        <p:nvSpPr>
          <p:cNvPr id="22" name="Oval 21"/>
          <p:cNvSpPr/>
          <p:nvPr/>
        </p:nvSpPr>
        <p:spPr>
          <a:xfrm>
            <a:off x="3617901" y="4331254"/>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781887" y="436788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4</a:t>
            </a:r>
          </a:p>
        </p:txBody>
      </p:sp>
      <p:sp>
        <p:nvSpPr>
          <p:cNvPr id="24" name="Rectangle 23"/>
          <p:cNvSpPr/>
          <p:nvPr/>
        </p:nvSpPr>
        <p:spPr>
          <a:xfrm>
            <a:off x="2416167" y="3695430"/>
            <a:ext cx="270510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All of the above</a:t>
            </a:r>
          </a:p>
        </p:txBody>
      </p: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t="29553" r="80478" b="19416"/>
          <a:stretch/>
        </p:blipFill>
        <p:spPr>
          <a:xfrm>
            <a:off x="387750" y="2779986"/>
            <a:ext cx="738867" cy="1088687"/>
          </a:xfrm>
          <a:prstGeom prst="rect">
            <a:avLst/>
          </a:prstGeom>
        </p:spPr>
      </p:pic>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20491" t="29038" r="65078" b="19587"/>
          <a:stretch/>
        </p:blipFill>
        <p:spPr>
          <a:xfrm>
            <a:off x="5333845" y="2657255"/>
            <a:ext cx="600663" cy="1205359"/>
          </a:xfrm>
          <a:prstGeom prst="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l="33743" t="25344" r="49114" b="19845"/>
          <a:stretch/>
        </p:blipFill>
        <p:spPr>
          <a:xfrm>
            <a:off x="8639012" y="2762979"/>
            <a:ext cx="689822" cy="1243239"/>
          </a:xfrm>
          <a:prstGeom prst="rect">
            <a:avLst/>
          </a:prstGeom>
        </p:spPr>
      </p:pic>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l="52560" r="29790"/>
          <a:stretch/>
        </p:blipFill>
        <p:spPr>
          <a:xfrm>
            <a:off x="2631662" y="3667405"/>
            <a:ext cx="636348" cy="2032236"/>
          </a:xfrm>
          <a:prstGeom prst="rect">
            <a:avLst/>
          </a:prstGeom>
        </p:spPr>
      </p:pic>
      <p:pic>
        <p:nvPicPr>
          <p:cNvPr id="31" name="Picture 30">
            <a:extLst>
              <a:ext uri="{FF2B5EF4-FFF2-40B4-BE49-F238E27FC236}">
                <a16:creationId xmlns:a16="http://schemas.microsoft.com/office/drawing/2014/main" id="{236F4DE5-20CC-4B03-A954-8AEB244D405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pic>
        <p:nvPicPr>
          <p:cNvPr id="33" name="Picture 32">
            <a:extLst>
              <a:ext uri="{FF2B5EF4-FFF2-40B4-BE49-F238E27FC236}">
                <a16:creationId xmlns:a16="http://schemas.microsoft.com/office/drawing/2014/main" id="{868BD345-ACC8-4261-B62A-D1D6A614EA7F}"/>
              </a:ext>
            </a:extLst>
          </p:cNvPr>
          <p:cNvPicPr>
            <a:picLocks noChangeAspect="1"/>
          </p:cNvPicPr>
          <p:nvPr/>
        </p:nvPicPr>
        <p:blipFill rotWithShape="1">
          <a:blip r:embed="rId8">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sp>
        <p:nvSpPr>
          <p:cNvPr id="29"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05147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6" name="Rectangle 5"/>
          <p:cNvSpPr/>
          <p:nvPr/>
        </p:nvSpPr>
        <p:spPr>
          <a:xfrm>
            <a:off x="1612688" y="1526321"/>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If you send someone a picture online,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can you get it back?</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3" name="Picture 12">
            <a:extLst>
              <a:ext uri="{FF2B5EF4-FFF2-40B4-BE49-F238E27FC236}">
                <a16:creationId xmlns:a16="http://schemas.microsoft.com/office/drawing/2014/main" id="{2122820A-656A-4D1B-B529-232C71FE98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4" name="Footer Placeholder 3">
            <a:extLst>
              <a:ext uri="{FF2B5EF4-FFF2-40B4-BE49-F238E27FC236}">
                <a16:creationId xmlns:a16="http://schemas.microsoft.com/office/drawing/2014/main" id="{6238B864-70ED-4F85-A8FB-F22F7D9B901E}"/>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04111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75"/>
            <a:ext cx="12192000"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841471" y="1327682"/>
            <a:ext cx="3655437" cy="4719476"/>
          </a:xfrm>
          <a:prstGeom prst="rect">
            <a:avLst/>
          </a:prstGeom>
        </p:spPr>
      </p:pic>
      <p:pic>
        <p:nvPicPr>
          <p:cNvPr id="11" name="Picture 10">
            <a:extLst>
              <a:ext uri="{FF2B5EF4-FFF2-40B4-BE49-F238E27FC236}">
                <a16:creationId xmlns:a16="http://schemas.microsoft.com/office/drawing/2014/main" id="{CCCCC553-C5FF-402F-8C87-C0879276D1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41" name="Footer Placeholder 3">
            <a:extLst>
              <a:ext uri="{FF2B5EF4-FFF2-40B4-BE49-F238E27FC236}">
                <a16:creationId xmlns:a16="http://schemas.microsoft.com/office/drawing/2014/main" id="{34945C00-E516-40E0-A04B-334E3BF7E91A}"/>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96326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75"/>
            <a:ext cx="12192000" cy="6858000"/>
          </a:xfrm>
          <a:prstGeom prst="rect">
            <a:avLst/>
          </a:prstGeom>
        </p:spPr>
      </p:pic>
      <p:pic>
        <p:nvPicPr>
          <p:cNvPr id="6" name="Picture 5">
            <a:extLst>
              <a:ext uri="{FF2B5EF4-FFF2-40B4-BE49-F238E27FC236}">
                <a16:creationId xmlns:a16="http://schemas.microsoft.com/office/drawing/2014/main" id="{6E5E032D-9967-4C14-AA3C-A5B5C978CD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a:extLst>
              <a:ext uri="{FF2B5EF4-FFF2-40B4-BE49-F238E27FC236}">
                <a16:creationId xmlns:a16="http://schemas.microsoft.com/office/drawing/2014/main" id="{E4C09599-754D-4666-8580-E080854750C5}"/>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32252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98158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50"/>
            <a:ext cx="12166314" cy="6858000"/>
          </a:xfrm>
          <a:prstGeom prst="rect">
            <a:avLst/>
          </a:prstGeom>
        </p:spPr>
      </p:pic>
      <p:sp>
        <p:nvSpPr>
          <p:cNvPr id="10" name="TextBox 9"/>
          <p:cNvSpPr txBox="1"/>
          <p:nvPr/>
        </p:nvSpPr>
        <p:spPr>
          <a:xfrm>
            <a:off x="9394789" y="1278541"/>
            <a:ext cx="2508740"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Cyberbullying</a:t>
            </a:r>
          </a:p>
        </p:txBody>
      </p:sp>
      <p:sp>
        <p:nvSpPr>
          <p:cNvPr id="11" name="TextBox 10"/>
          <p:cNvSpPr txBox="1"/>
          <p:nvPr/>
        </p:nvSpPr>
        <p:spPr>
          <a:xfrm>
            <a:off x="4102484" y="2429170"/>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Getting Help Game</a:t>
            </a:r>
          </a:p>
        </p:txBody>
      </p:sp>
      <p:sp>
        <p:nvSpPr>
          <p:cNvPr id="14" name="TextBox 13"/>
          <p:cNvSpPr txBox="1"/>
          <p:nvPr/>
        </p:nvSpPr>
        <p:spPr>
          <a:xfrm>
            <a:off x="8908328" y="5609190"/>
            <a:ext cx="374510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Online Safety Plan</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855" y="978292"/>
            <a:ext cx="2347817" cy="1323435"/>
          </a:xfrm>
          <a:prstGeom prst="rect">
            <a:avLst/>
          </a:prstGeom>
        </p:spPr>
      </p:pic>
      <p:pic>
        <p:nvPicPr>
          <p:cNvPr id="2" name="Picture 1"/>
          <p:cNvPicPr>
            <a:picLocks noChangeAspect="1"/>
          </p:cNvPicPr>
          <p:nvPr/>
        </p:nvPicPr>
        <p:blipFill>
          <a:blip r:embed="rId5"/>
          <a:stretch>
            <a:fillRect/>
          </a:stretch>
        </p:blipFill>
        <p:spPr>
          <a:xfrm>
            <a:off x="8540080" y="1082369"/>
            <a:ext cx="854709" cy="88492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6606" y="1846841"/>
            <a:ext cx="1665878" cy="1287269"/>
          </a:xfrm>
          <a:prstGeom prst="rect">
            <a:avLst/>
          </a:prstGeom>
        </p:spPr>
      </p:pic>
      <p:sp>
        <p:nvSpPr>
          <p:cNvPr id="18" name="TextBox 17"/>
          <p:cNvSpPr txBox="1"/>
          <p:nvPr/>
        </p:nvSpPr>
        <p:spPr>
          <a:xfrm>
            <a:off x="4261718" y="3480745"/>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9" name="Picture 18"/>
          <p:cNvPicPr>
            <a:picLocks noChangeAspect="1"/>
          </p:cNvPicPr>
          <p:nvPr/>
        </p:nvPicPr>
        <p:blipFill>
          <a:blip r:embed="rId7"/>
          <a:stretch>
            <a:fillRect/>
          </a:stretch>
        </p:blipFill>
        <p:spPr>
          <a:xfrm>
            <a:off x="2448353" y="3248499"/>
            <a:ext cx="1813365" cy="1269928"/>
          </a:xfrm>
          <a:prstGeom prst="rect">
            <a:avLst/>
          </a:prstGeom>
        </p:spPr>
      </p:pic>
      <p:grpSp>
        <p:nvGrpSpPr>
          <p:cNvPr id="21" name="Group 20"/>
          <p:cNvGrpSpPr/>
          <p:nvPr/>
        </p:nvGrpSpPr>
        <p:grpSpPr>
          <a:xfrm>
            <a:off x="6432577" y="4986747"/>
            <a:ext cx="2411804" cy="1587773"/>
            <a:chOff x="686283" y="555003"/>
            <a:chExt cx="11383795" cy="6257746"/>
          </a:xfrm>
        </p:grpSpPr>
        <p:grpSp>
          <p:nvGrpSpPr>
            <p:cNvPr id="22" name="Group 21"/>
            <p:cNvGrpSpPr/>
            <p:nvPr/>
          </p:nvGrpSpPr>
          <p:grpSpPr>
            <a:xfrm>
              <a:off x="8010146" y="1179884"/>
              <a:ext cx="4059932" cy="2859356"/>
              <a:chOff x="8022338" y="1036237"/>
              <a:chExt cx="4059932" cy="2859356"/>
            </a:xfrm>
          </p:grpSpPr>
          <p:pic>
            <p:nvPicPr>
              <p:cNvPr id="35" name="Picture 34"/>
              <p:cNvPicPr>
                <a:picLocks noChangeAspect="1"/>
              </p:cNvPicPr>
              <p:nvPr/>
            </p:nvPicPr>
            <p:blipFill rotWithShape="1">
              <a:blip r:embed="rId8" cstate="print">
                <a:extLst>
                  <a:ext uri="{28A0092B-C50C-407E-A947-70E740481C1C}">
                    <a14:useLocalDpi xmlns:a14="http://schemas.microsoft.com/office/drawing/2010/main" val="0"/>
                  </a:ext>
                </a:extLst>
              </a:blip>
              <a:srcRect l="27474" r="20555" b="39894"/>
              <a:stretch/>
            </p:blipFill>
            <p:spPr>
              <a:xfrm>
                <a:off x="8022338" y="1036237"/>
                <a:ext cx="4059932" cy="2859356"/>
              </a:xfrm>
              <a:prstGeom prst="rect">
                <a:avLst/>
              </a:prstGeom>
            </p:spPr>
          </p:pic>
          <p:pic>
            <p:nvPicPr>
              <p:cNvPr id="36" name="Picture 35"/>
              <p:cNvPicPr>
                <a:picLocks noChangeAspect="1"/>
              </p:cNvPicPr>
              <p:nvPr/>
            </p:nvPicPr>
            <p:blipFill rotWithShape="1">
              <a:blip r:embed="rId9" cstate="print">
                <a:extLst>
                  <a:ext uri="{28A0092B-C50C-407E-A947-70E740481C1C}">
                    <a14:useLocalDpi xmlns:a14="http://schemas.microsoft.com/office/drawing/2010/main" val="0"/>
                  </a:ext>
                </a:extLst>
              </a:blip>
              <a:srcRect l="21706" t="15730" r="20013" b="19692"/>
              <a:stretch/>
            </p:blipFill>
            <p:spPr>
              <a:xfrm>
                <a:off x="8217408" y="1438656"/>
                <a:ext cx="3669792" cy="2292096"/>
              </a:xfrm>
              <a:prstGeom prst="rect">
                <a:avLst/>
              </a:prstGeom>
            </p:spPr>
          </p:pic>
        </p:grpSp>
        <p:grpSp>
          <p:nvGrpSpPr>
            <p:cNvPr id="23" name="Group 22"/>
            <p:cNvGrpSpPr/>
            <p:nvPr/>
          </p:nvGrpSpPr>
          <p:grpSpPr>
            <a:xfrm>
              <a:off x="7565226" y="3894140"/>
              <a:ext cx="4385967" cy="2859356"/>
              <a:chOff x="7577418" y="3854997"/>
              <a:chExt cx="4385967" cy="2859356"/>
            </a:xfrm>
          </p:grpSpPr>
          <p:pic>
            <p:nvPicPr>
              <p:cNvPr id="33" name="Picture 32"/>
              <p:cNvPicPr>
                <a:picLocks noChangeAspect="1"/>
              </p:cNvPicPr>
              <p:nvPr/>
            </p:nvPicPr>
            <p:blipFill rotWithShape="1">
              <a:blip r:embed="rId10" cstate="print">
                <a:extLst>
                  <a:ext uri="{28A0092B-C50C-407E-A947-70E740481C1C}">
                    <a14:useLocalDpi xmlns:a14="http://schemas.microsoft.com/office/drawing/2010/main" val="0"/>
                  </a:ext>
                </a:extLst>
              </a:blip>
              <a:srcRect l="27474" r="20555" b="39894"/>
              <a:stretch/>
            </p:blipFill>
            <p:spPr>
              <a:xfrm>
                <a:off x="7577418" y="3854997"/>
                <a:ext cx="4385967" cy="2859356"/>
              </a:xfrm>
              <a:prstGeom prst="rect">
                <a:avLst/>
              </a:prstGeom>
            </p:spPr>
          </p:pic>
          <p:pic>
            <p:nvPicPr>
              <p:cNvPr id="34" name="Picture 33"/>
              <p:cNvPicPr>
                <a:picLocks noChangeAspect="1"/>
              </p:cNvPicPr>
              <p:nvPr/>
            </p:nvPicPr>
            <p:blipFill rotWithShape="1">
              <a:blip r:embed="rId11" cstate="print">
                <a:extLst>
                  <a:ext uri="{28A0092B-C50C-407E-A947-70E740481C1C}">
                    <a14:useLocalDpi xmlns:a14="http://schemas.microsoft.com/office/drawing/2010/main" val="0"/>
                  </a:ext>
                </a:extLst>
              </a:blip>
              <a:srcRect l="9110" r="9077"/>
              <a:stretch/>
            </p:blipFill>
            <p:spPr>
              <a:xfrm>
                <a:off x="8095488" y="4120979"/>
                <a:ext cx="3547872" cy="2444496"/>
              </a:xfrm>
              <a:prstGeom prst="rect">
                <a:avLst/>
              </a:prstGeom>
            </p:spPr>
          </p:pic>
        </p:grpSp>
        <p:grpSp>
          <p:nvGrpSpPr>
            <p:cNvPr id="24" name="Group 23"/>
            <p:cNvGrpSpPr/>
            <p:nvPr/>
          </p:nvGrpSpPr>
          <p:grpSpPr>
            <a:xfrm>
              <a:off x="2976969" y="3849766"/>
              <a:ext cx="4385967" cy="2962983"/>
              <a:chOff x="2989161" y="3706119"/>
              <a:chExt cx="4385967" cy="2962983"/>
            </a:xfrm>
          </p:grpSpPr>
          <p:pic>
            <p:nvPicPr>
              <p:cNvPr id="31" name="Picture 30"/>
              <p:cNvPicPr>
                <a:picLocks noChangeAspect="1"/>
              </p:cNvPicPr>
              <p:nvPr/>
            </p:nvPicPr>
            <p:blipFill rotWithShape="1">
              <a:blip r:embed="rId10" cstate="print">
                <a:extLst>
                  <a:ext uri="{28A0092B-C50C-407E-A947-70E740481C1C}">
                    <a14:useLocalDpi xmlns:a14="http://schemas.microsoft.com/office/drawing/2010/main" val="0"/>
                  </a:ext>
                </a:extLst>
              </a:blip>
              <a:srcRect l="27474" r="20555" b="39894"/>
              <a:stretch/>
            </p:blipFill>
            <p:spPr>
              <a:xfrm>
                <a:off x="2989161" y="3706119"/>
                <a:ext cx="4385967" cy="2859356"/>
              </a:xfrm>
              <a:prstGeom prst="rect">
                <a:avLst/>
              </a:prstGeom>
            </p:spPr>
          </p:pic>
          <p:pic>
            <p:nvPicPr>
              <p:cNvPr id="32" name="Picture 31"/>
              <p:cNvPicPr>
                <a:picLocks noChangeAspect="1"/>
              </p:cNvPicPr>
              <p:nvPr/>
            </p:nvPicPr>
            <p:blipFill rotWithShape="1">
              <a:blip r:embed="rId12" cstate="print">
                <a:extLst>
                  <a:ext uri="{28A0092B-C50C-407E-A947-70E740481C1C}">
                    <a14:useLocalDpi xmlns:a14="http://schemas.microsoft.com/office/drawing/2010/main" val="0"/>
                  </a:ext>
                </a:extLst>
              </a:blip>
              <a:srcRect l="5910" r="9528"/>
              <a:stretch/>
            </p:blipFill>
            <p:spPr>
              <a:xfrm>
                <a:off x="3279647" y="4084652"/>
                <a:ext cx="3877057" cy="2584450"/>
              </a:xfrm>
              <a:prstGeom prst="rect">
                <a:avLst/>
              </a:prstGeom>
            </p:spPr>
          </p:pic>
        </p:grpSp>
        <p:grpSp>
          <p:nvGrpSpPr>
            <p:cNvPr id="25" name="Group 24"/>
            <p:cNvGrpSpPr/>
            <p:nvPr/>
          </p:nvGrpSpPr>
          <p:grpSpPr>
            <a:xfrm>
              <a:off x="686283" y="1197840"/>
              <a:ext cx="3622856" cy="2859356"/>
              <a:chOff x="698475" y="1054193"/>
              <a:chExt cx="3622856" cy="2859356"/>
            </a:xfrm>
          </p:grpSpPr>
          <p:pic>
            <p:nvPicPr>
              <p:cNvPr id="29" name="Picture 28"/>
              <p:cNvPicPr>
                <a:picLocks noChangeAspect="1"/>
              </p:cNvPicPr>
              <p:nvPr/>
            </p:nvPicPr>
            <p:blipFill rotWithShape="1">
              <a:blip r:embed="rId13" cstate="print">
                <a:extLst>
                  <a:ext uri="{28A0092B-C50C-407E-A947-70E740481C1C}">
                    <a14:useLocalDpi xmlns:a14="http://schemas.microsoft.com/office/drawing/2010/main" val="0"/>
                  </a:ext>
                </a:extLst>
              </a:blip>
              <a:srcRect l="27474" r="20555" b="39894"/>
              <a:stretch/>
            </p:blipFill>
            <p:spPr>
              <a:xfrm>
                <a:off x="1064115" y="1054193"/>
                <a:ext cx="3130298" cy="2859356"/>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8475" y="1561822"/>
                <a:ext cx="3622856" cy="2042159"/>
              </a:xfrm>
              <a:prstGeom prst="rect">
                <a:avLst/>
              </a:prstGeom>
            </p:spPr>
          </p:pic>
        </p:grpSp>
        <p:grpSp>
          <p:nvGrpSpPr>
            <p:cNvPr id="26" name="Group 25"/>
            <p:cNvGrpSpPr/>
            <p:nvPr/>
          </p:nvGrpSpPr>
          <p:grpSpPr>
            <a:xfrm>
              <a:off x="4212555" y="555003"/>
              <a:ext cx="5359642" cy="3109458"/>
              <a:chOff x="4224747" y="411356"/>
              <a:chExt cx="5359642" cy="3109458"/>
            </a:xfrm>
          </p:grpSpPr>
          <p:pic>
            <p:nvPicPr>
              <p:cNvPr id="27" name="Picture 26"/>
              <p:cNvPicPr>
                <a:picLocks noChangeAspect="1"/>
              </p:cNvPicPr>
              <p:nvPr/>
            </p:nvPicPr>
            <p:blipFill rotWithShape="1">
              <a:blip r:embed="rId15" cstate="print">
                <a:extLst>
                  <a:ext uri="{28A0092B-C50C-407E-A947-70E740481C1C}">
                    <a14:useLocalDpi xmlns:a14="http://schemas.microsoft.com/office/drawing/2010/main" val="0"/>
                  </a:ext>
                </a:extLst>
              </a:blip>
              <a:srcRect l="27474" r="20555" b="39894"/>
              <a:stretch/>
            </p:blipFill>
            <p:spPr>
              <a:xfrm>
                <a:off x="4224747" y="411356"/>
                <a:ext cx="3846357" cy="2859356"/>
              </a:xfrm>
              <a:prstGeom prst="rect">
                <a:avLst/>
              </a:prstGeom>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39333" y="733347"/>
                <a:ext cx="4945056" cy="2787467"/>
              </a:xfrm>
              <a:prstGeom prst="rect">
                <a:avLst/>
              </a:prstGeom>
            </p:spPr>
          </p:pic>
        </p:grpSp>
      </p:grpSp>
      <p:pic>
        <p:nvPicPr>
          <p:cNvPr id="37" name="Picture 36">
            <a:extLst>
              <a:ext uri="{FF2B5EF4-FFF2-40B4-BE49-F238E27FC236}">
                <a16:creationId xmlns:a16="http://schemas.microsoft.com/office/drawing/2014/main" id="{62543686-66C9-42C4-B1BE-654A4BFAB5D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38" name="Footer Placeholder 3">
            <a:extLst>
              <a:ext uri="{FF2B5EF4-FFF2-40B4-BE49-F238E27FC236}">
                <a16:creationId xmlns:a16="http://schemas.microsoft.com/office/drawing/2014/main" id="{F6905813-63EF-42B5-9421-892533B0129C}"/>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3" name="Picture 2">
            <a:extLst>
              <a:ext uri="{FF2B5EF4-FFF2-40B4-BE49-F238E27FC236}">
                <a16:creationId xmlns:a16="http://schemas.microsoft.com/office/drawing/2014/main" id="{34D8A984-7283-A057-4B0E-6CD888D40E66}"/>
              </a:ext>
            </a:extLst>
          </p:cNvPr>
          <p:cNvPicPr>
            <a:picLocks noChangeAspect="1"/>
          </p:cNvPicPr>
          <p:nvPr/>
        </p:nvPicPr>
        <p:blipFill>
          <a:blip r:embed="rId18"/>
          <a:srcRect l="11801" t="8271" r="4324" b="21133"/>
          <a:stretch>
            <a:fillRect/>
          </a:stretch>
        </p:blipFill>
        <p:spPr>
          <a:xfrm>
            <a:off x="2834723" y="4532235"/>
            <a:ext cx="1217026" cy="976375"/>
          </a:xfrm>
          <a:prstGeom prst="rect">
            <a:avLst/>
          </a:prstGeom>
          <a:ln>
            <a:noFill/>
          </a:ln>
        </p:spPr>
      </p:pic>
      <p:pic>
        <p:nvPicPr>
          <p:cNvPr id="4" name="Picture 3">
            <a:extLst>
              <a:ext uri="{FF2B5EF4-FFF2-40B4-BE49-F238E27FC236}">
                <a16:creationId xmlns:a16="http://schemas.microsoft.com/office/drawing/2014/main" id="{D792FC65-6FDC-A5A3-7898-AB8F71D6B699}"/>
              </a:ext>
            </a:extLst>
          </p:cNvPr>
          <p:cNvPicPr>
            <a:picLocks noChangeAspect="1"/>
          </p:cNvPicPr>
          <p:nvPr/>
        </p:nvPicPr>
        <p:blipFill>
          <a:blip r:embed="rId19"/>
          <a:stretch>
            <a:fillRect/>
          </a:stretch>
        </p:blipFill>
        <p:spPr>
          <a:xfrm>
            <a:off x="4111060" y="4686587"/>
            <a:ext cx="1615580" cy="755970"/>
          </a:xfrm>
          <a:prstGeom prst="rect">
            <a:avLst/>
          </a:prstGeom>
        </p:spPr>
      </p:pic>
    </p:spTree>
    <p:extLst>
      <p:ext uri="{BB962C8B-B14F-4D97-AF65-F5344CB8AC3E}">
        <p14:creationId xmlns:p14="http://schemas.microsoft.com/office/powerpoint/2010/main" val="832122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(2022).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2022)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55639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345" y="-12192"/>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908" y="656778"/>
            <a:ext cx="12166314" cy="6858000"/>
          </a:xfrm>
          <a:prstGeom prst="rect">
            <a:avLst/>
          </a:prstGeom>
        </p:spPr>
      </p:pic>
      <p:sp>
        <p:nvSpPr>
          <p:cNvPr id="2" name="TextBox 1"/>
          <p:cNvSpPr txBox="1"/>
          <p:nvPr/>
        </p:nvSpPr>
        <p:spPr>
          <a:xfrm>
            <a:off x="3523488" y="241562"/>
            <a:ext cx="7400544"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Cyberbullying</a:t>
            </a:r>
          </a:p>
        </p:txBody>
      </p:sp>
      <p:pic>
        <p:nvPicPr>
          <p:cNvPr id="8" name="Picture 7">
            <a:extLst>
              <a:ext uri="{FF2B5EF4-FFF2-40B4-BE49-F238E27FC236}">
                <a16:creationId xmlns:a16="http://schemas.microsoft.com/office/drawing/2014/main" id="{D8134397-6C9D-462D-A6B4-926FBC22ED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a:extLst>
              <a:ext uri="{FF2B5EF4-FFF2-40B4-BE49-F238E27FC236}">
                <a16:creationId xmlns:a16="http://schemas.microsoft.com/office/drawing/2014/main" id="{EF555AF6-8545-4905-9512-ECB697D3463F}"/>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01216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345" y="-12192"/>
            <a:ext cx="2026025" cy="1613647"/>
          </a:xfrm>
          <a:prstGeom prst="rect">
            <a:avLst/>
          </a:prstGeom>
        </p:spPr>
      </p:pic>
      <p:grpSp>
        <p:nvGrpSpPr>
          <p:cNvPr id="6" name="Group 5"/>
          <p:cNvGrpSpPr/>
          <p:nvPr/>
        </p:nvGrpSpPr>
        <p:grpSpPr>
          <a:xfrm>
            <a:off x="117987" y="1986059"/>
            <a:ext cx="12074013" cy="3304739"/>
            <a:chOff x="0" y="2038946"/>
            <a:chExt cx="12074013" cy="3304739"/>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4503" t="47957" r="26887"/>
            <a:stretch/>
          </p:blipFill>
          <p:spPr>
            <a:xfrm>
              <a:off x="0" y="2292504"/>
              <a:ext cx="5055882" cy="3051181"/>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4503" r="26887" b="51613"/>
            <a:stretch/>
          </p:blipFill>
          <p:spPr>
            <a:xfrm>
              <a:off x="4860356" y="2038946"/>
              <a:ext cx="5005197" cy="2808402"/>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49247" r="75133"/>
            <a:stretch/>
          </p:blipFill>
          <p:spPr>
            <a:xfrm>
              <a:off x="9552039" y="2442169"/>
              <a:ext cx="2521974" cy="2901516"/>
            </a:xfrm>
            <a:prstGeom prst="rect">
              <a:avLst/>
            </a:prstGeom>
          </p:spPr>
        </p:pic>
      </p:grpSp>
      <p:sp>
        <p:nvSpPr>
          <p:cNvPr id="12" name="TextBox 11"/>
          <p:cNvSpPr txBox="1"/>
          <p:nvPr/>
        </p:nvSpPr>
        <p:spPr>
          <a:xfrm>
            <a:off x="483341" y="4928186"/>
            <a:ext cx="1808446" cy="830997"/>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Grossed out or sick</a:t>
            </a:r>
          </a:p>
        </p:txBody>
      </p:sp>
      <p:sp>
        <p:nvSpPr>
          <p:cNvPr id="13" name="TextBox 12"/>
          <p:cNvSpPr txBox="1"/>
          <p:nvPr/>
        </p:nvSpPr>
        <p:spPr>
          <a:xfrm>
            <a:off x="3020673" y="4928185"/>
            <a:ext cx="1528339"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Nervous</a:t>
            </a:r>
          </a:p>
        </p:txBody>
      </p:sp>
      <p:sp>
        <p:nvSpPr>
          <p:cNvPr id="14" name="TextBox 13"/>
          <p:cNvSpPr txBox="1"/>
          <p:nvPr/>
        </p:nvSpPr>
        <p:spPr>
          <a:xfrm>
            <a:off x="5627578" y="4928185"/>
            <a:ext cx="971698" cy="461666"/>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Sad</a:t>
            </a:r>
          </a:p>
        </p:txBody>
      </p:sp>
      <p:sp>
        <p:nvSpPr>
          <p:cNvPr id="15" name="TextBox 14"/>
          <p:cNvSpPr txBox="1"/>
          <p:nvPr/>
        </p:nvSpPr>
        <p:spPr>
          <a:xfrm>
            <a:off x="8142670" y="4962858"/>
            <a:ext cx="924233"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Mad</a:t>
            </a:r>
          </a:p>
        </p:txBody>
      </p:sp>
      <p:sp>
        <p:nvSpPr>
          <p:cNvPr id="16" name="TextBox 15"/>
          <p:cNvSpPr txBox="1"/>
          <p:nvPr/>
        </p:nvSpPr>
        <p:spPr>
          <a:xfrm>
            <a:off x="10230908" y="4946567"/>
            <a:ext cx="1338410" cy="461665"/>
          </a:xfrm>
          <a:prstGeom prst="rect">
            <a:avLst/>
          </a:prstGeom>
          <a:noFill/>
          <a:ln w="57150">
            <a:solidFill>
              <a:schemeClr val="tx1"/>
            </a:solidFill>
          </a:ln>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Scared</a:t>
            </a:r>
          </a:p>
        </p:txBody>
      </p:sp>
      <p:sp>
        <p:nvSpPr>
          <p:cNvPr id="2" name="TextBox 1"/>
          <p:cNvSpPr txBox="1"/>
          <p:nvPr/>
        </p:nvSpPr>
        <p:spPr>
          <a:xfrm>
            <a:off x="1830874" y="233477"/>
            <a:ext cx="9277222"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How Does Cyberbullying Make You Feel?</a:t>
            </a:r>
          </a:p>
        </p:txBody>
      </p:sp>
      <p:pic>
        <p:nvPicPr>
          <p:cNvPr id="17" name="Picture 16">
            <a:extLst>
              <a:ext uri="{FF2B5EF4-FFF2-40B4-BE49-F238E27FC236}">
                <a16:creationId xmlns:a16="http://schemas.microsoft.com/office/drawing/2014/main" id="{9C2CB75A-EB0C-4E56-8BDD-5ED9CE88B3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14223"/>
            <a:ext cx="1147800" cy="454130"/>
          </a:xfrm>
          <a:prstGeom prst="rect">
            <a:avLst/>
          </a:prstGeom>
        </p:spPr>
      </p:pic>
      <p:sp>
        <p:nvSpPr>
          <p:cNvPr id="18" name="Footer Placeholder 3">
            <a:extLst>
              <a:ext uri="{FF2B5EF4-FFF2-40B4-BE49-F238E27FC236}">
                <a16:creationId xmlns:a16="http://schemas.microsoft.com/office/drawing/2014/main" id="{C2607D80-531B-4BB4-82BF-9A555E26FA80}"/>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82494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345" y="-12192"/>
            <a:ext cx="2026025" cy="161364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4175" y="2004948"/>
            <a:ext cx="5814077" cy="449269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169355" y="2187615"/>
            <a:ext cx="3655437" cy="4605069"/>
          </a:xfrm>
          <a:prstGeom prst="rect">
            <a:avLst/>
          </a:prstGeom>
        </p:spPr>
      </p:pic>
      <p:sp>
        <p:nvSpPr>
          <p:cNvPr id="2" name="TextBox 1"/>
          <p:cNvSpPr txBox="1"/>
          <p:nvPr/>
        </p:nvSpPr>
        <p:spPr>
          <a:xfrm>
            <a:off x="1889760" y="48876"/>
            <a:ext cx="9042961"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It is Not Your Fault. </a:t>
            </a:r>
            <a:br>
              <a:rPr lang="en-US" sz="5400" b="1" dirty="0">
                <a:latin typeface="Tahoma" panose="020B0604030504040204" pitchFamily="34" charset="0"/>
                <a:ea typeface="Tahoma" panose="020B0604030504040204" pitchFamily="34" charset="0"/>
                <a:cs typeface="Tahoma" panose="020B0604030504040204" pitchFamily="34" charset="0"/>
              </a:rPr>
            </a:br>
            <a:r>
              <a:rPr lang="en-US" sz="5400" b="1" dirty="0">
                <a:latin typeface="Tahoma" panose="020B0604030504040204" pitchFamily="34" charset="0"/>
                <a:ea typeface="Tahoma" panose="020B0604030504040204" pitchFamily="34" charset="0"/>
                <a:cs typeface="Tahoma" panose="020B0604030504040204" pitchFamily="34" charset="0"/>
              </a:rPr>
              <a:t>You Can Get Help!</a:t>
            </a:r>
          </a:p>
        </p:txBody>
      </p:sp>
      <p:pic>
        <p:nvPicPr>
          <p:cNvPr id="10" name="Picture 9">
            <a:extLst>
              <a:ext uri="{FF2B5EF4-FFF2-40B4-BE49-F238E27FC236}">
                <a16:creationId xmlns:a16="http://schemas.microsoft.com/office/drawing/2014/main" id="{BD666511-F774-4454-97B7-535213D508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1" name="Footer Placeholder 3">
            <a:extLst>
              <a:ext uri="{FF2B5EF4-FFF2-40B4-BE49-F238E27FC236}">
                <a16:creationId xmlns:a16="http://schemas.microsoft.com/office/drawing/2014/main" id="{C4A30B91-A3C7-4E1D-9A7D-F14B70DE7B7C}"/>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48005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345" y="-12192"/>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80" y="0"/>
            <a:ext cx="13774381" cy="7638288"/>
          </a:xfrm>
          <a:prstGeom prst="rect">
            <a:avLst/>
          </a:prstGeom>
        </p:spPr>
      </p:pic>
      <p:sp>
        <p:nvSpPr>
          <p:cNvPr id="2" name="TextBox 1"/>
          <p:cNvSpPr txBox="1"/>
          <p:nvPr/>
        </p:nvSpPr>
        <p:spPr>
          <a:xfrm>
            <a:off x="3950208" y="241562"/>
            <a:ext cx="7522464"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a:extLst>
              <a:ext uri="{FF2B5EF4-FFF2-40B4-BE49-F238E27FC236}">
                <a16:creationId xmlns:a16="http://schemas.microsoft.com/office/drawing/2014/main" id="{C27A5CBF-2F79-4EE4-86C0-20B60F6CA3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a:extLst>
              <a:ext uri="{FF2B5EF4-FFF2-40B4-BE49-F238E27FC236}">
                <a16:creationId xmlns:a16="http://schemas.microsoft.com/office/drawing/2014/main" id="{435100CD-03F8-47EB-A975-FE165E877D83}"/>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69981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4345" y="-12192"/>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315" y="1601455"/>
            <a:ext cx="7605775" cy="428728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01455"/>
            <a:ext cx="8687225" cy="4896881"/>
          </a:xfrm>
          <a:prstGeom prst="rect">
            <a:avLst/>
          </a:prstGeom>
        </p:spPr>
      </p:pic>
      <p:sp>
        <p:nvSpPr>
          <p:cNvPr id="15" name="TextBox 14"/>
          <p:cNvSpPr txBox="1"/>
          <p:nvPr/>
        </p:nvSpPr>
        <p:spPr>
          <a:xfrm>
            <a:off x="4446577" y="454006"/>
            <a:ext cx="7522464"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Report It</a:t>
            </a:r>
          </a:p>
        </p:txBody>
      </p:sp>
      <p:pic>
        <p:nvPicPr>
          <p:cNvPr id="10" name="Picture 9">
            <a:extLst>
              <a:ext uri="{FF2B5EF4-FFF2-40B4-BE49-F238E27FC236}">
                <a16:creationId xmlns:a16="http://schemas.microsoft.com/office/drawing/2014/main" id="{EB1FB13C-921C-41DB-AB53-607F22F3F2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1" name="Footer Placeholder 3">
            <a:extLst>
              <a:ext uri="{FF2B5EF4-FFF2-40B4-BE49-F238E27FC236}">
                <a16:creationId xmlns:a16="http://schemas.microsoft.com/office/drawing/2014/main" id="{700325C0-C709-45B9-AF7C-0237A1E22C94}"/>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55904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9768</TotalTime>
  <Words>6240</Words>
  <Application>Microsoft Macintosh PowerPoint</Application>
  <PresentationFormat>Widescreen</PresentationFormat>
  <Paragraphs>590</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Comic Sans MS</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223</cp:revision>
  <dcterms:created xsi:type="dcterms:W3CDTF">2021-06-11T20:56:57Z</dcterms:created>
  <dcterms:modified xsi:type="dcterms:W3CDTF">2026-05-01T19:11:14Z</dcterms:modified>
</cp:coreProperties>
</file>